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7947" r:id="rId1"/>
    <p:sldMasterId id="2147489834" r:id="rId2"/>
    <p:sldMasterId id="2147487960" r:id="rId3"/>
    <p:sldMasterId id="2147483688" r:id="rId4"/>
    <p:sldMasterId id="2147485762" r:id="rId5"/>
    <p:sldMasterId id="2147486876" r:id="rId6"/>
    <p:sldMasterId id="2147487634" r:id="rId7"/>
    <p:sldMasterId id="2147488683" r:id="rId8"/>
    <p:sldMasterId id="2147489536" r:id="rId9"/>
    <p:sldMasterId id="2147489826" r:id="rId10"/>
  </p:sldMasterIdLst>
  <p:notesMasterIdLst>
    <p:notesMasterId r:id="rId27"/>
  </p:notesMasterIdLst>
  <p:handoutMasterIdLst>
    <p:handoutMasterId r:id="rId28"/>
  </p:handoutMasterIdLst>
  <p:sldIdLst>
    <p:sldId id="546" r:id="rId11"/>
    <p:sldId id="561" r:id="rId12"/>
    <p:sldId id="632" r:id="rId13"/>
    <p:sldId id="562" r:id="rId14"/>
    <p:sldId id="631" r:id="rId15"/>
    <p:sldId id="624" r:id="rId16"/>
    <p:sldId id="629" r:id="rId17"/>
    <p:sldId id="625" r:id="rId18"/>
    <p:sldId id="626" r:id="rId19"/>
    <p:sldId id="580" r:id="rId20"/>
    <p:sldId id="627" r:id="rId21"/>
    <p:sldId id="579" r:id="rId22"/>
    <p:sldId id="628" r:id="rId23"/>
    <p:sldId id="630" r:id="rId24"/>
    <p:sldId id="633" r:id="rId25"/>
    <p:sldId id="483" r:id="rId26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9E2D37F-AF07-45E3-A43D-5C8B85480A42}">
          <p14:sldIdLst>
            <p14:sldId id="546"/>
            <p14:sldId id="561"/>
            <p14:sldId id="632"/>
            <p14:sldId id="562"/>
            <p14:sldId id="631"/>
            <p14:sldId id="624"/>
            <p14:sldId id="629"/>
            <p14:sldId id="625"/>
            <p14:sldId id="626"/>
            <p14:sldId id="580"/>
            <p14:sldId id="627"/>
            <p14:sldId id="579"/>
            <p14:sldId id="628"/>
            <p14:sldId id="630"/>
            <p14:sldId id="633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sho" initials="h" lastIdx="1" clrIdx="0">
    <p:extLst>
      <p:ext uri="{19B8F6BF-5375-455C-9EA6-DF929625EA0E}">
        <p15:presenceInfo xmlns:p15="http://schemas.microsoft.com/office/powerpoint/2012/main" userId="his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2F2F2"/>
    <a:srgbClr val="003399"/>
    <a:srgbClr val="FF7600"/>
    <a:srgbClr val="E6E5D8"/>
    <a:srgbClr val="CC6600"/>
    <a:srgbClr val="C3E3E3"/>
    <a:srgbClr val="3366CC"/>
    <a:srgbClr val="DEEDF0"/>
    <a:srgbClr val="DED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473" autoAdjust="0"/>
  </p:normalViewPr>
  <p:slideViewPr>
    <p:cSldViewPr>
      <p:cViewPr varScale="1">
        <p:scale>
          <a:sx n="101" d="100"/>
          <a:sy n="101" d="100"/>
        </p:scale>
        <p:origin x="132" y="12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178" y="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3076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b" anchorCtr="0" compatLnSpc="1">
            <a:prstTxWarp prst="textNoShape">
              <a:avLst/>
            </a:prstTxWarp>
          </a:bodyPr>
          <a:lstStyle>
            <a:lvl1pPr defTabSz="923756" eaLnBrk="0" hangingPunct="0">
              <a:defRPr sz="1200"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143" y="9373076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b" anchorCtr="0" compatLnSpc="1">
            <a:prstTxWarp prst="textNoShape">
              <a:avLst/>
            </a:prstTxWarp>
          </a:bodyPr>
          <a:lstStyle>
            <a:lvl1pPr algn="r" defTabSz="923756">
              <a:defRPr sz="1200"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8DC89F74-847E-474A-B332-2AD8C0C9B9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684920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t" anchorCtr="0" compatLnSpc="1">
            <a:prstTxWarp prst="textNoShape">
              <a:avLst/>
            </a:prstTxWarp>
          </a:bodyPr>
          <a:lstStyle>
            <a:lvl1pPr defTabSz="923756" eaLnBrk="0" hangingPunct="0">
              <a:defRPr sz="1200"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143" y="0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t" anchorCtr="0" compatLnSpc="1">
            <a:prstTxWarp prst="textNoShape">
              <a:avLst/>
            </a:prstTxWarp>
          </a:bodyPr>
          <a:lstStyle>
            <a:lvl1pPr algn="r" defTabSz="923756" eaLnBrk="0" hangingPunct="0">
              <a:defRPr sz="1200"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1" y="4686540"/>
            <a:ext cx="4938722" cy="44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3076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b" anchorCtr="0" compatLnSpc="1">
            <a:prstTxWarp prst="textNoShape">
              <a:avLst/>
            </a:prstTxWarp>
          </a:bodyPr>
          <a:lstStyle>
            <a:lvl1pPr defTabSz="923756" eaLnBrk="0" hangingPunct="0">
              <a:defRPr sz="1200"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143" y="9373076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b" anchorCtr="0" compatLnSpc="1">
            <a:prstTxWarp prst="textNoShape">
              <a:avLst/>
            </a:prstTxWarp>
          </a:bodyPr>
          <a:lstStyle>
            <a:lvl1pPr algn="r" defTabSz="923756">
              <a:defRPr sz="1200"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0DCBF23F-CB44-4D45-92C3-EB8C8A2F48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885067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4861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926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86845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2145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55486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97223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35456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3387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2433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9474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8716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2771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8211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07529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47135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大阪北</a:t>
            </a:r>
            <a:r>
              <a:rPr lang="en-US" altLang="ja-JP" smtClean="0"/>
              <a:t>RC </a:t>
            </a:r>
            <a:r>
              <a:rPr lang="ja-JP" altLang="en-US" smtClean="0"/>
              <a:t>クラブ・</a:t>
            </a:r>
            <a:r>
              <a:rPr lang="en-US" altLang="ja-JP" smtClean="0"/>
              <a:t>F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8298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-76200" y="304800"/>
            <a:ext cx="9296400" cy="533400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81000" y="304800"/>
            <a:ext cx="87630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57925"/>
            <a:ext cx="9890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03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30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73220657-ACEE-4217-A54E-0FB9044FEF30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0F4EFDA-89FF-4405-883C-07354AEE92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954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A832D24-705E-4194-AC12-720F1BCD4171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F01FFD30-4DB0-4FB4-B442-020E762701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091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73CC1AB-5326-4F22-8A8E-1365BBDCEF2F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1DECF57-C284-4EB3-8DB1-7BC3D0187E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159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3B17753-3497-4C46-B089-B2161D642266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6F259F5-566D-4344-8FC1-2111179ACD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152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4F7F375-74D5-4CD9-B566-A266CE721668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02C915CD-9C55-4E90-8546-C8EE9F91AA5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599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5CF0773-B8E8-4B0B-A458-A469726624DE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66A6A3C-AC82-4A98-A0F1-C277C157E9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847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285D6C3-CA63-41B0-93CC-86A062E2FA41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3CFBCD3-B610-40F1-B27C-F3C405DF18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906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04EBB7E-03C4-432C-9829-892D46D9A7C8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324FB17-F81E-48DE-BC25-2882371E1B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618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045B3AD-EA1A-4C0D-AC1F-FF0DFB9E1163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37D66CC-92A3-4ECA-A071-658E8F6CE7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756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81000" y="304800"/>
            <a:ext cx="87630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57925"/>
            <a:ext cx="9890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5638800"/>
            <a:ext cx="1765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94410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8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DF606919-86AB-4BE7-9004-03CFF63F85BA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D349DE12-0A3F-408E-B06A-E41721D72C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340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A2A01D00-D8D0-40E1-B81B-DD0B9221247F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05BEF003-20DB-4730-9C42-39F6DC8BD5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129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75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3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BA2A-CC0D-4DC7-BC68-53DB5BA48FBD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424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398-DCEC-465E-9B36-4769649461F9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277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7E8A-BC55-4F15-9A1E-1F7C1CCD6F85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71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224-A21C-4DBA-AFF1-D9293D165EE3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071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7DE-11E8-4E69-B2EF-03B33B708814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474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79BC-634F-490F-AA90-74DF8B8DE241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85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 userDrawn="1"/>
        </p:nvSpPr>
        <p:spPr>
          <a:xfrm>
            <a:off x="0" y="0"/>
            <a:ext cx="9144000" cy="994410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381000" y="304800"/>
            <a:ext cx="87630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57925"/>
            <a:ext cx="9890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62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E8E2-217B-4B18-96A3-3F9C79D5B624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391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62D-3CC0-40C8-9AAE-93B2B01F61EF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2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6D08-EF0F-473A-BDE3-EABB6A3CD4BF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588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56E-78F0-47EA-BADD-2A628C5574E7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27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F2D-9A8A-4772-9009-384DEFA3855D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417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ABE12-5050-414B-B438-55F81D025968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8849-7C7A-43A0-84CF-E1B31B1254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5847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631B-38FC-45C4-B6A6-9AEEA59B35FE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A904-F4C9-4B1D-B426-3A788D6B40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7724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9E46-47D1-403B-BA20-770E391C7CC4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41520-686F-4EED-B83C-772C610D3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5857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6491-6CCF-4B52-B952-77D5A33EA361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D3F7-12AD-4695-80A9-20D1073B22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7351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8314-F729-417D-A691-FC3B88FCDF06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59C2-205B-4913-9F9A-B1EF298381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722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 userDrawn="1"/>
        </p:nvSpPr>
        <p:spPr>
          <a:xfrm>
            <a:off x="0" y="0"/>
            <a:ext cx="9144000" cy="994410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381000" y="304800"/>
            <a:ext cx="87630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57925"/>
            <a:ext cx="9890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54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101E2-F846-467D-B589-0061402E08EB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FBA0-F5A9-4458-BC26-39818E801E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3693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A77A-BD7D-4284-84BC-CC5CFD5B05BC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A1B7-7353-436B-8B5C-39093772A9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847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C4AF-BACD-4B10-8634-5DE4FCEAC204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C5AA-1A08-4FFD-B9A9-AFE9B10511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2863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8C99-374F-4C0F-8526-50A688F7877D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4BA3-6DEB-4D0B-8782-FCC8027006D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9529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EC3F-F8D6-4A0E-8A0F-FA29610F1104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34E6-67FE-45A9-B6B9-99F1464271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3511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20723-543A-48D8-8376-E14B2F4AFE2D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EACB-941C-46C6-90A2-8B73B68A2C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9161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854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33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01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9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 userDrawn="1"/>
        </p:nvSpPr>
        <p:spPr>
          <a:xfrm>
            <a:off x="0" y="0"/>
            <a:ext cx="9144000" cy="994410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381000" y="304800"/>
            <a:ext cx="87630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19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62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68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98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707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131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255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434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37747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086047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519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81000" y="304800"/>
            <a:ext cx="87630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5"/>
          <p:cNvSpPr/>
          <p:nvPr userDrawn="1"/>
        </p:nvSpPr>
        <p:spPr>
          <a:xfrm>
            <a:off x="0" y="0"/>
            <a:ext cx="9144000" cy="994410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97205"/>
            <a:ext cx="986033" cy="3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6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483046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978814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92105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805900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3076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29958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77659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156373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87590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30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381000" y="304800"/>
            <a:ext cx="87630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32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5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4013"/>
            <a:ext cx="8915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846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56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39727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75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21494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013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5838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0949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5744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381000" y="304800"/>
            <a:ext cx="87630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578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3459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9921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032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565851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576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5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4013"/>
            <a:ext cx="8915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1943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7208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6688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3786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32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381000" y="304800"/>
            <a:ext cx="87630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1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19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6885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35469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4933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500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0218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7073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7244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468476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37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6537325" y="4267200"/>
            <a:ext cx="2557463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5" r:id="rId1"/>
    <p:sldLayoutId id="2147489786" r:id="rId2"/>
    <p:sldLayoutId id="2147489787" r:id="rId3"/>
    <p:sldLayoutId id="2147489830" r:id="rId4"/>
    <p:sldLayoutId id="2147489829" r:id="rId5"/>
    <p:sldLayoutId id="2147489788" r:id="rId6"/>
    <p:sldLayoutId id="2147489789" r:id="rId7"/>
    <p:sldLayoutId id="2147489831" r:id="rId8"/>
    <p:sldLayoutId id="2147489832" r:id="rId9"/>
    <p:sldLayoutId id="2147489828" r:id="rId10"/>
    <p:sldLayoutId id="2147489790" r:id="rId11"/>
    <p:sldLayoutId id="2147489791" r:id="rId12"/>
    <p:sldLayoutId id="2147489792" r:id="rId13"/>
    <p:sldLayoutId id="2147489793" r:id="rId14"/>
    <p:sldLayoutId id="2147489794" r:id="rId15"/>
    <p:sldLayoutId id="2147489795" r:id="rId16"/>
    <p:sldLayoutId id="2147489796" r:id="rId17"/>
    <p:sldLayoutId id="2147489797" r:id="rId18"/>
    <p:sldLayoutId id="2147489798" r:id="rId19"/>
    <p:sldLayoutId id="2147489799" r:id="rId20"/>
    <p:sldLayoutId id="2147489800" r:id="rId21"/>
    <p:sldLayoutId id="2147489724" r:id="rId22"/>
    <p:sldLayoutId id="2147489833" r:id="rId2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5216-9E8E-419D-BC52-D156B7808593}" type="datetime1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C374-30A2-4133-9B5D-D1C4F765D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79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  <p:sldLayoutId id="2147489843" r:id="rId9"/>
    <p:sldLayoutId id="2147489844" r:id="rId10"/>
    <p:sldLayoutId id="214748984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1" sz="1200">
                <a:solidFill>
                  <a:schemeClr val="tx1">
                    <a:tint val="75000"/>
                  </a:schemeClr>
                </a:solidFill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2A638DC8-10B4-4561-BA0E-687B66EE80F3}" type="datetime1">
              <a:rPr lang="ja-JP" altLang="en-US" smtClean="0"/>
              <a:t>2019/4/8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1200">
                <a:solidFill>
                  <a:schemeClr val="tx1">
                    <a:tint val="75000"/>
                  </a:schemeClr>
                </a:solidFill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sz="1200">
                <a:solidFill>
                  <a:schemeClr val="tx1">
                    <a:tint val="75000"/>
                  </a:schemeClr>
                </a:solidFill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01D343C6-62C0-4E22-85F0-3850D190BC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25" r:id="rId1"/>
    <p:sldLayoutId id="2147489726" r:id="rId2"/>
    <p:sldLayoutId id="2147489727" r:id="rId3"/>
    <p:sldLayoutId id="2147489728" r:id="rId4"/>
    <p:sldLayoutId id="2147489729" r:id="rId5"/>
    <p:sldLayoutId id="2147489730" r:id="rId6"/>
    <p:sldLayoutId id="2147489731" r:id="rId7"/>
    <p:sldLayoutId id="2147489732" r:id="rId8"/>
    <p:sldLayoutId id="2147489733" r:id="rId9"/>
    <p:sldLayoutId id="2147489734" r:id="rId10"/>
    <p:sldLayoutId id="2147489735" r:id="rId11"/>
    <p:sldLayoutId id="2147489801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ja-JP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809107AC-7CDF-4E01-A528-C3AC8130603C}" type="slidenum">
              <a:rPr lang="en-US" altLang="ja-JP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ja-JP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ja-JP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02" r:id="rId1"/>
    <p:sldLayoutId id="2147489803" r:id="rId2"/>
    <p:sldLayoutId id="2147489804" r:id="rId3"/>
    <p:sldLayoutId id="2147489805" r:id="rId4"/>
    <p:sldLayoutId id="2147489806" r:id="rId5"/>
    <p:sldLayoutId id="2147489807" r:id="rId6"/>
    <p:sldLayoutId id="2147489808" r:id="rId7"/>
    <p:sldLayoutId id="2147489736" r:id="rId8"/>
    <p:sldLayoutId id="2147489737" r:id="rId9"/>
    <p:sldLayoutId id="2147489738" r:id="rId10"/>
    <p:sldLayoutId id="2147489809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0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ja-JP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AE05F10D-91A1-47A0-BA9F-2E0D4BFEA1D2}" type="slidenum">
              <a:rPr lang="en-US" altLang="ja-JP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ja-JP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ja-JP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42" r:id="rId1"/>
    <p:sldLayoutId id="2147489743" r:id="rId2"/>
    <p:sldLayoutId id="2147489744" r:id="rId3"/>
    <p:sldLayoutId id="2147489745" r:id="rId4"/>
    <p:sldLayoutId id="2147489746" r:id="rId5"/>
    <p:sldLayoutId id="2147489747" r:id="rId6"/>
    <p:sldLayoutId id="2147489748" r:id="rId7"/>
    <p:sldLayoutId id="2147489749" r:id="rId8"/>
    <p:sldLayoutId id="2147489750" r:id="rId9"/>
    <p:sldLayoutId id="2147489751" r:id="rId10"/>
    <p:sldLayoutId id="2147489752" r:id="rId11"/>
    <p:sldLayoutId id="2147489753" r:id="rId12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ja-JP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AD59B659-2519-4C49-917C-1A5CAC599A9C}" type="slidenum">
              <a:rPr lang="en-US" altLang="ja-JP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ja-JP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ja-JP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123" name="図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3"/>
            <a:ext cx="9148763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11" r:id="rId1"/>
    <p:sldLayoutId id="2147489812" r:id="rId2"/>
    <p:sldLayoutId id="2147489813" r:id="rId3"/>
    <p:sldLayoutId id="2147489814" r:id="rId4"/>
    <p:sldLayoutId id="2147489815" r:id="rId5"/>
    <p:sldLayoutId id="2147489754" r:id="rId6"/>
    <p:sldLayoutId id="2147489755" r:id="rId7"/>
    <p:sldLayoutId id="2147489756" r:id="rId8"/>
    <p:sldLayoutId id="2147489757" r:id="rId9"/>
    <p:sldLayoutId id="2147489758" r:id="rId10"/>
    <p:sldLayoutId id="2147489759" r:id="rId11"/>
    <p:sldLayoutId id="2147489760" r:id="rId12"/>
    <p:sldLayoutId id="2147489761" r:id="rId13"/>
    <p:sldLayoutId id="2147489816" r:id="rId14"/>
    <p:sldLayoutId id="2147489762" r:id="rId15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0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ja-JP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78EA58BE-8FF1-47F7-8F43-1C65ABA9FD9E}" type="slidenum">
              <a:rPr lang="en-US" altLang="ja-JP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ja-JP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ja-JP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6147" name="図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3"/>
            <a:ext cx="9148763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18" r:id="rId1"/>
    <p:sldLayoutId id="2147489819" r:id="rId2"/>
    <p:sldLayoutId id="2147489820" r:id="rId3"/>
    <p:sldLayoutId id="2147489821" r:id="rId4"/>
    <p:sldLayoutId id="2147489822" r:id="rId5"/>
    <p:sldLayoutId id="2147489764" r:id="rId6"/>
    <p:sldLayoutId id="2147489765" r:id="rId7"/>
    <p:sldLayoutId id="2147489766" r:id="rId8"/>
    <p:sldLayoutId id="2147489767" r:id="rId9"/>
    <p:sldLayoutId id="2147489768" r:id="rId10"/>
    <p:sldLayoutId id="2147489769" r:id="rId11"/>
    <p:sldLayoutId id="2147489770" r:id="rId12"/>
    <p:sldLayoutId id="2147489771" r:id="rId13"/>
    <p:sldLayoutId id="2147489823" r:id="rId14"/>
    <p:sldLayoutId id="2147489772" r:id="rId15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0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ja-JP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38BBCC9E-C66E-42E2-81BA-222DA81803A9}" type="slidenum">
              <a:rPr lang="en-US" altLang="ja-JP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ja-JP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ja-JP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0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50923" y="-381000"/>
            <a:ext cx="91773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52228" name="正方形/長方形 1"/>
          <p:cNvSpPr>
            <a:spLocks noChangeArrowheads="1"/>
          </p:cNvSpPr>
          <p:nvPr/>
        </p:nvSpPr>
        <p:spPr bwMode="auto">
          <a:xfrm>
            <a:off x="-89023" y="42796"/>
            <a:ext cx="9215438" cy="16002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ja-JP" altLang="en-US" sz="3600" b="1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2229" name="正方形/長方形 1"/>
          <p:cNvSpPr>
            <a:spLocks noChangeArrowheads="1"/>
          </p:cNvSpPr>
          <p:nvPr/>
        </p:nvSpPr>
        <p:spPr bwMode="auto">
          <a:xfrm>
            <a:off x="12211" y="5620922"/>
            <a:ext cx="9177338" cy="123425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ja-JP" altLang="en-US" sz="3600" b="1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2236" name="テキスト ボックス 3"/>
          <p:cNvSpPr txBox="1">
            <a:spLocks noChangeArrowheads="1"/>
          </p:cNvSpPr>
          <p:nvPr/>
        </p:nvSpPr>
        <p:spPr bwMode="auto">
          <a:xfrm>
            <a:off x="6005456" y="5762831"/>
            <a:ext cx="239328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2016-17</a:t>
            </a:r>
            <a:r>
              <a:rPr lang="ja-JP" altLang="en-US" sz="1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年度ガバナー</a:t>
            </a:r>
            <a:r>
              <a:rPr lang="ja-JP" altLang="en-US" sz="1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松本　進也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71394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米山奨学部門</a:t>
            </a:r>
            <a:endParaRPr kumimoji="1" lang="ja-JP" altLang="en-US" sz="54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5"/>
          <p:cNvSpPr txBox="1">
            <a:spLocks noChangeArrowheads="1"/>
          </p:cNvSpPr>
          <p:nvPr/>
        </p:nvSpPr>
        <p:spPr bwMode="auto">
          <a:xfrm>
            <a:off x="2069889" y="297534"/>
            <a:ext cx="50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chemeClr val="bg1"/>
                </a:solidFill>
                <a:latin typeface="Arial" pitchFamily="34" charset="0"/>
              </a:rPr>
              <a:t>2019-20</a:t>
            </a:r>
            <a:r>
              <a:rPr lang="ja-JP" altLang="en-US" sz="2000" dirty="0" smtClean="0">
                <a:solidFill>
                  <a:schemeClr val="bg1"/>
                </a:solidFill>
                <a:latin typeface="Arial" pitchFamily="34" charset="0"/>
              </a:rPr>
              <a:t>年度のための地区研修・協議会</a:t>
            </a:r>
            <a:endParaRPr lang="ja-JP" altLang="en-US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354"/>
          <a:stretch/>
        </p:blipFill>
        <p:spPr>
          <a:xfrm>
            <a:off x="181157" y="371408"/>
            <a:ext cx="852388" cy="828677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806223" y="2220137"/>
            <a:ext cx="7696200" cy="2766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1" lang="ja-JP" altLang="en-US" sz="2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48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「米山奨学記念事業概要」</a:t>
            </a:r>
            <a:endParaRPr kumimoji="1" lang="en-US" altLang="ja-JP" sz="4800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zh-TW" altLang="en-US" sz="28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ja-JP" altLang="en-US" sz="28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本来の意味・意義、成り立ち、義務～</a:t>
            </a:r>
            <a:endParaRPr kumimoji="1" lang="en-US" altLang="ja-JP" sz="28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923" y="5623146"/>
            <a:ext cx="1612447" cy="12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米山奨学生の義務とペナルティ（奨学金打ち切り）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正方形/長方形 2"/>
          <p:cNvSpPr>
            <a:spLocks noChangeArrowheads="1"/>
          </p:cNvSpPr>
          <p:nvPr/>
        </p:nvSpPr>
        <p:spPr bwMode="auto">
          <a:xfrm>
            <a:off x="1506142" y="3124200"/>
            <a:ext cx="60825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ja-JP" altLang="en-US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81175" y="2898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</a:t>
            </a: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　↓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12323"/>
              </p:ext>
            </p:extLst>
          </p:nvPr>
        </p:nvGraphicFramePr>
        <p:xfrm>
          <a:off x="323528" y="1268760"/>
          <a:ext cx="828092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60851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義　務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ペナルティ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1138024">
                <a:tc>
                  <a:txBody>
                    <a:bodyPr/>
                    <a:lstStyle/>
                    <a:p>
                      <a:r>
                        <a:rPr kumimoji="1" lang="ja-JP" altLang="ja-JP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月１回以上の</a:t>
                      </a:r>
                      <a:r>
                        <a:rPr kumimoji="1" lang="ja-JP" altLang="ja-JP" sz="2400" b="1" u="none" kern="1200" dirty="0" smtClean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例会</a:t>
                      </a:r>
                      <a:endParaRPr kumimoji="1" lang="en-US" altLang="ja-JP" sz="2400" b="1" u="none" kern="1200" dirty="0" smtClean="0">
                        <a:solidFill>
                          <a:srgbClr val="C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（ミーティング）出席</a:t>
                      </a:r>
                      <a:endParaRPr kumimoji="1" lang="ja-JP" altLang="en-US" sz="2400" b="1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例会に欠席し、</a:t>
                      </a:r>
                      <a:r>
                        <a:rPr kumimoji="1" lang="en-US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ヶ月以上連絡を</a:t>
                      </a:r>
                      <a:endParaRPr kumimoji="1" lang="en-US" altLang="ja-JP" sz="2000" b="1" u="none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しなかった場合は</a:t>
                      </a:r>
                      <a:r>
                        <a:rPr kumimoji="1" lang="ja-JP" altLang="ja-JP" sz="2000" b="1" u="none" kern="1200" dirty="0" smtClean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打ち切り</a:t>
                      </a:r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と</a:t>
                      </a:r>
                      <a:r>
                        <a:rPr kumimoji="1" lang="ja-JP" alt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する</a:t>
                      </a:r>
                      <a:endParaRPr kumimoji="1" lang="ja-JP" altLang="ja-JP" sz="2000" b="1" u="none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/>
                </a:tc>
              </a:tr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年２回の「</a:t>
                      </a:r>
                      <a:r>
                        <a:rPr kumimoji="1" lang="ja-JP" altLang="ja-JP" sz="2400" b="1" u="none" kern="1200" dirty="0" smtClean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奨学生レポート</a:t>
                      </a:r>
                      <a:r>
                        <a:rPr kumimoji="1" lang="ja-JP" altLang="ja-JP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」</a:t>
                      </a:r>
                      <a:endParaRPr kumimoji="1" lang="en-US" altLang="ja-JP" sz="2400" b="1" u="none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（エッセイ）の提出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９月と２月</a:t>
                      </a:r>
                      <a:r>
                        <a:rPr kumimoji="1" lang="ja-JP" alt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の</a:t>
                      </a:r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「米山奨学生レポート」を</a:t>
                      </a:r>
                      <a:endParaRPr kumimoji="1" lang="en-US" altLang="ja-JP" sz="2000" b="1" u="none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未提出の場合は翌月の奨学金が</a:t>
                      </a:r>
                      <a:r>
                        <a:rPr kumimoji="1" lang="ja-JP" altLang="ja-JP" sz="2000" b="1" u="none" kern="1200" dirty="0" smtClean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停止</a:t>
                      </a:r>
                      <a:r>
                        <a:rPr kumimoji="1" lang="ja-JP" alt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。</a:t>
                      </a:r>
                      <a:endParaRPr kumimoji="1" lang="en-US" altLang="ja-JP" sz="2000" b="1" u="none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更に督促に応じ</a:t>
                      </a:r>
                      <a:r>
                        <a:rPr kumimoji="1" lang="ja-JP" alt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ない</a:t>
                      </a:r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場合は、原則として</a:t>
                      </a:r>
                    </a:p>
                    <a:p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奨学金</a:t>
                      </a:r>
                      <a:r>
                        <a:rPr kumimoji="1" lang="ja-JP" alt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を</a:t>
                      </a:r>
                      <a:r>
                        <a:rPr kumimoji="1" lang="ja-JP" altLang="ja-JP" sz="2000" b="1" u="none" kern="1200" dirty="0" smtClean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打ち切り</a:t>
                      </a:r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と</a:t>
                      </a:r>
                      <a:r>
                        <a:rPr kumimoji="1" lang="ja-JP" alt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する</a:t>
                      </a:r>
                      <a:endParaRPr kumimoji="1" lang="ja-JP" altLang="en-US" sz="2000" b="1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2016224">
                <a:tc>
                  <a:txBody>
                    <a:bodyPr/>
                    <a:lstStyle/>
                    <a:p>
                      <a:r>
                        <a:rPr kumimoji="1" lang="ja-JP" altLang="ja-JP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例会での</a:t>
                      </a:r>
                      <a:r>
                        <a:rPr kumimoji="1" lang="ja-JP" altLang="ja-JP" sz="2400" b="1" u="none" kern="1200" dirty="0" smtClean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スピーチの実施</a:t>
                      </a:r>
                      <a:r>
                        <a:rPr kumimoji="1" lang="ja-JP" altLang="ja-JP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と、</a:t>
                      </a:r>
                      <a:endParaRPr kumimoji="1" lang="en-US" altLang="ja-JP" sz="2400" b="1" u="none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親睦行事や奉仕活動など</a:t>
                      </a:r>
                      <a:endParaRPr kumimoji="1" lang="en-US" altLang="ja-JP" sz="2400" b="1" u="none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クラブまたは地区</a:t>
                      </a:r>
                      <a:r>
                        <a:rPr kumimoji="1" lang="ja-JP" altLang="ja-JP" sz="2400" b="1" u="none" kern="1200" dirty="0" smtClean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行事へ</a:t>
                      </a:r>
                      <a:endParaRPr kumimoji="1" lang="en-US" altLang="ja-JP" sz="2400" b="1" u="none" kern="1200" dirty="0" smtClean="0">
                        <a:solidFill>
                          <a:srgbClr val="C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400" b="1" u="none" kern="1200" dirty="0" smtClean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参加</a:t>
                      </a:r>
                      <a:endParaRPr kumimoji="1" lang="ja-JP" altLang="en-US" sz="2400" b="1" u="none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例会における卓話、地区開催行事</a:t>
                      </a:r>
                      <a:r>
                        <a:rPr kumimoji="1" lang="ja-JP" alt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を</a:t>
                      </a:r>
                      <a:endParaRPr kumimoji="1" lang="ja-JP" altLang="ja-JP" sz="2000" b="1" u="none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やむを得ず欠席する場合は、必ず事前に</a:t>
                      </a:r>
                      <a:endParaRPr kumimoji="1" lang="en-US" altLang="ja-JP" sz="2000" b="1" u="none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カウンセラーへ理由を伝え</a:t>
                      </a:r>
                      <a:r>
                        <a:rPr kumimoji="1" lang="ja-JP" alt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</a:t>
                      </a:r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理解してもらう。</a:t>
                      </a:r>
                      <a:endParaRPr kumimoji="1" lang="en-US" altLang="ja-JP" sz="2000" b="1" u="none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怠った場合は</a:t>
                      </a:r>
                      <a:r>
                        <a:rPr kumimoji="1" lang="ja-JP" alt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、原則として</a:t>
                      </a:r>
                      <a:r>
                        <a:rPr kumimoji="1" lang="ja-JP" altLang="ja-JP" sz="2000" b="1" u="none" kern="1200" dirty="0" smtClean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打ち切</a:t>
                      </a:r>
                      <a:r>
                        <a:rPr kumimoji="1" lang="ja-JP" altLang="en-US" sz="2000" b="1" u="none" kern="1200" dirty="0" smtClean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り</a:t>
                      </a:r>
                      <a:r>
                        <a:rPr kumimoji="1" lang="ja-JP" altLang="en-US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とする</a:t>
                      </a:r>
                      <a:endParaRPr kumimoji="1" lang="ja-JP" altLang="ja-JP" sz="2000" b="1" u="none" kern="12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77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551028" y="5286366"/>
            <a:ext cx="5685267" cy="1238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米山奨学金について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5798" y="3990240"/>
            <a:ext cx="748660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8" y="5445868"/>
            <a:ext cx="7667947" cy="998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例会への出席時、一ヶ月分</a:t>
            </a:r>
            <a:r>
              <a:rPr lang="ja-JP" altLang="en-US" b="1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手渡す。</a:t>
            </a:r>
            <a:endParaRPr lang="en-US" altLang="ja-JP" b="1" dirty="0" smtClean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銀行振込はしない</a:t>
            </a:r>
            <a:endParaRPr lang="en-US" altLang="ja-JP" b="1" dirty="0" smtClean="0">
              <a:solidFill>
                <a:srgbClr val="00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19440" y="1382368"/>
            <a:ext cx="8279803" cy="3701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23528" y="1584762"/>
            <a:ext cx="81178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●奨学金の種類と金額</a:t>
            </a:r>
            <a:endParaRPr lang="en-US" altLang="ja-JP" sz="3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01759"/>
              </p:ext>
            </p:extLst>
          </p:nvPr>
        </p:nvGraphicFramePr>
        <p:xfrm>
          <a:off x="556658" y="2262210"/>
          <a:ext cx="7615742" cy="2551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7470"/>
                <a:gridCol w="2448272"/>
              </a:tblGrid>
              <a:tr h="499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2400" b="1" kern="1200" dirty="0" smtClean="0">
                          <a:solidFill>
                            <a:schemeClr val="lt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奨学金種類 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2400" b="1" kern="1200" dirty="0" smtClean="0">
                          <a:solidFill>
                            <a:schemeClr val="lt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奨学金額 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6839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学部課程ロータリー米山記念奨学金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月額</a:t>
                      </a:r>
                      <a:r>
                        <a:rPr kumimoji="1" lang="en-US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10</a:t>
                      </a:r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万円 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6839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修士課程ロータリー米山記念奨学金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月額</a:t>
                      </a:r>
                      <a:r>
                        <a:rPr kumimoji="1" lang="en-US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14</a:t>
                      </a:r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万円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6839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博士課程ロータリー米山記念奨学金 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月額</a:t>
                      </a:r>
                      <a:r>
                        <a:rPr kumimoji="1" lang="en-US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14</a:t>
                      </a:r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万円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667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0" y="19186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米山奨学生に求められる資質</a:t>
            </a:r>
            <a:endParaRPr lang="ja-JP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正方形/長方形 2"/>
          <p:cNvSpPr>
            <a:spLocks noChangeArrowheads="1"/>
          </p:cNvSpPr>
          <p:nvPr/>
        </p:nvSpPr>
        <p:spPr bwMode="auto">
          <a:xfrm>
            <a:off x="944501" y="2438400"/>
            <a:ext cx="7222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/>
            <a:endParaRPr lang="en-US" altLang="ja-JP" sz="1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87968"/>
              </p:ext>
            </p:extLst>
          </p:nvPr>
        </p:nvGraphicFramePr>
        <p:xfrm>
          <a:off x="251521" y="1340768"/>
          <a:ext cx="8640959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6696744"/>
              </a:tblGrid>
              <a:tr h="5207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　容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13514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学業</a:t>
                      </a:r>
                      <a:endParaRPr kumimoji="1" lang="ja-JP" altLang="en-US" sz="3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学問に対する研究の目的・目標を</a:t>
                      </a:r>
                      <a:endParaRPr kumimoji="1" lang="en-US" altLang="ja-JP" sz="24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明確にし、研鑚を重ねてその成果を</a:t>
                      </a:r>
                      <a:endParaRPr kumimoji="1" lang="en-US" altLang="ja-JP" sz="24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あげる努力をする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異文化</a:t>
                      </a:r>
                      <a:endParaRPr kumimoji="1" lang="en-US" altLang="ja-JP" sz="3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理解</a:t>
                      </a:r>
                      <a:endParaRPr kumimoji="1" lang="ja-JP" altLang="en-US" sz="3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異なる言語･文化･習慣などを</a:t>
                      </a:r>
                      <a:endParaRPr kumimoji="1" lang="en-US" altLang="ja-JP" sz="24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理解する努力をする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コミュニ</a:t>
                      </a:r>
                      <a:endParaRPr kumimoji="1" lang="en-US" altLang="ja-JP" sz="3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ケーション能力</a:t>
                      </a:r>
                      <a:endParaRPr kumimoji="1" lang="ja-JP" altLang="en-US" sz="3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人間関係における円滑なコミュニ</a:t>
                      </a:r>
                      <a:endParaRPr kumimoji="1" lang="en-US" altLang="ja-JP" sz="24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ケーションを築き</a:t>
                      </a:r>
                      <a:r>
                        <a:rPr kumimoji="1" lang="ja-JP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</a:t>
                      </a:r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自己の確立と共に</a:t>
                      </a:r>
                      <a:endParaRPr kumimoji="1" lang="en-US" altLang="ja-JP" sz="24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他者を受け入れる柔軟な姿勢をもつ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61354"/>
          <a:stretch/>
        </p:blipFill>
        <p:spPr>
          <a:xfrm>
            <a:off x="8100392" y="100695"/>
            <a:ext cx="852388" cy="8286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61" y="1863688"/>
            <a:ext cx="1711386" cy="130247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761" y="3345284"/>
            <a:ext cx="1711386" cy="128354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498" y="4807950"/>
            <a:ext cx="1706053" cy="13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33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0" y="19186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最近の米山ニュース</a:t>
            </a:r>
            <a:endParaRPr lang="ja-JP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正方形/長方形 2"/>
          <p:cNvSpPr>
            <a:spLocks noChangeArrowheads="1"/>
          </p:cNvSpPr>
          <p:nvPr/>
        </p:nvSpPr>
        <p:spPr bwMode="auto">
          <a:xfrm>
            <a:off x="944501" y="2438400"/>
            <a:ext cx="7222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/>
            <a:endParaRPr lang="en-US" altLang="ja-JP" sz="1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48435"/>
              </p:ext>
            </p:extLst>
          </p:nvPr>
        </p:nvGraphicFramePr>
        <p:xfrm>
          <a:off x="611560" y="1196752"/>
          <a:ext cx="7776864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566"/>
                <a:gridCol w="5384298"/>
              </a:tblGrid>
              <a:tr h="5207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　次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　容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991388">
                <a:tc>
                  <a:txBody>
                    <a:bodyPr/>
                    <a:lstStyle/>
                    <a:p>
                      <a:r>
                        <a:rPr kumimoji="1" lang="en-US" altLang="ja-JP" sz="22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2014</a:t>
                      </a:r>
                      <a:r>
                        <a:rPr kumimoji="1" lang="ja-JP" altLang="ja-JP" sz="22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年</a:t>
                      </a:r>
                      <a:endParaRPr kumimoji="1" lang="en-US" altLang="ja-JP" sz="22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en-US" altLang="ja-JP" sz="22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RI</a:t>
                      </a:r>
                      <a:r>
                        <a:rPr kumimoji="1" lang="ja-JP" alt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理事会</a:t>
                      </a:r>
                      <a:endParaRPr kumimoji="1" lang="ja-JP" altLang="en-US" sz="2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米山</a:t>
                      </a:r>
                      <a:r>
                        <a:rPr kumimoji="1" lang="ja-JP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卒業生が全て</a:t>
                      </a: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RI</a:t>
                      </a:r>
                      <a:r>
                        <a:rPr kumimoji="1" lang="ja-JP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の学友であると</a:t>
                      </a:r>
                      <a:endParaRPr kumimoji="1" lang="en-US" altLang="ja-JP" sz="20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承認された</a:t>
                      </a:r>
                      <a:endParaRPr kumimoji="1" lang="en-US" altLang="ja-JP" sz="20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kumimoji="1" lang="en-US" altLang="ja-JP" sz="2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2016</a:t>
                      </a:r>
                      <a:r>
                        <a:rPr kumimoji="1" lang="ja-JP" altLang="en-US" sz="2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2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ソウル</a:t>
                      </a:r>
                      <a:r>
                        <a:rPr kumimoji="1" lang="en-US" altLang="ja-JP" sz="2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RI</a:t>
                      </a:r>
                      <a:r>
                        <a:rPr kumimoji="1" lang="ja-JP" altLang="en-US" sz="2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大会</a:t>
                      </a:r>
                      <a:endParaRPr kumimoji="1" lang="ja-JP" altLang="en-US" sz="2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米山史上初となる「分科会」を開催、</a:t>
                      </a:r>
                      <a:endParaRPr kumimoji="1" lang="en-US" altLang="ja-JP" sz="20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世界のロータリアンへ米山奨学事業を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PR</a:t>
                      </a:r>
                    </a:p>
                  </a:txBody>
                  <a:tcPr anchor="ctr"/>
                </a:tc>
              </a:tr>
              <a:tr h="1656184">
                <a:tc>
                  <a:txBody>
                    <a:bodyPr/>
                    <a:lstStyle/>
                    <a:p>
                      <a:r>
                        <a:rPr kumimoji="1" lang="en-US" altLang="ja-JP" sz="22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2016-17</a:t>
                      </a:r>
                      <a:r>
                        <a:rPr kumimoji="1" lang="ja-JP" altLang="ja-JP" sz="22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年度</a:t>
                      </a:r>
                      <a:endParaRPr kumimoji="1" lang="en-US" altLang="ja-JP" sz="22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2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当方年度</a:t>
                      </a:r>
                      <a:endParaRPr kumimoji="1" lang="ja-JP" altLang="en-US" sz="2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当地区の活動に関わった青少年で構成される</a:t>
                      </a:r>
                    </a:p>
                    <a:p>
                      <a:r>
                        <a:rPr kumimoji="1" lang="ja-JP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日本で最初の</a:t>
                      </a:r>
                      <a:r>
                        <a:rPr kumimoji="1" lang="ja-JP" altLang="ja-JP" sz="2000" b="1" kern="1200" dirty="0" smtClean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「ロータリー学友会」</a:t>
                      </a:r>
                      <a:r>
                        <a:rPr kumimoji="1" lang="ja-JP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が設立。</a:t>
                      </a:r>
                      <a:endParaRPr kumimoji="1" lang="en-US" altLang="ja-JP" sz="20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米山学友もチャーターメンバーに加入し、</a:t>
                      </a:r>
                    </a:p>
                    <a:p>
                      <a:r>
                        <a:rPr kumimoji="1" lang="ja-JP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現在も活発に活動</a:t>
                      </a:r>
                      <a:r>
                        <a:rPr kumimoji="1" lang="ja-JP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継続中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kumimoji="1" lang="en-US" altLang="ja-JP" sz="22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2017-18</a:t>
                      </a:r>
                      <a:r>
                        <a:rPr kumimoji="1" lang="ja-JP" altLang="ja-JP" sz="22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年度</a:t>
                      </a:r>
                      <a:endParaRPr kumimoji="1" lang="en-US" altLang="ja-JP" sz="22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米山創立</a:t>
                      </a: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50</a:t>
                      </a:r>
                      <a:r>
                        <a:rPr kumimoji="1" lang="ja-JP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周年の記念すべき年</a:t>
                      </a:r>
                      <a:r>
                        <a:rPr kumimoji="1" lang="ja-JP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にあたり</a:t>
                      </a:r>
                      <a:endParaRPr kumimoji="1" lang="ja-JP" altLang="ja-JP" sz="20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「感謝</a:t>
                      </a: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in</a:t>
                      </a:r>
                      <a:r>
                        <a:rPr kumimoji="1" lang="ja-JP" altLang="ja-JP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熊本」という祝賀イベントを大々的に</a:t>
                      </a:r>
                      <a:endParaRPr kumimoji="1" lang="en-US" altLang="ja-JP" sz="20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開催</a:t>
                      </a:r>
                      <a:endParaRPr kumimoji="1" lang="ja-JP" altLang="ja-JP" sz="20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48" y="5445224"/>
            <a:ext cx="1210951" cy="141277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61354"/>
          <a:stretch/>
        </p:blipFill>
        <p:spPr>
          <a:xfrm>
            <a:off x="8100392" y="100695"/>
            <a:ext cx="852388" cy="8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47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913" y="1207969"/>
            <a:ext cx="2897384" cy="22658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59" y="1275582"/>
            <a:ext cx="3854886" cy="2297434"/>
          </a:xfrm>
          <a:prstGeom prst="rect">
            <a:avLst/>
          </a:prstGeom>
        </p:spPr>
      </p:pic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2019-20</a:t>
            </a:r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 </a:t>
            </a:r>
            <a:r>
              <a:rPr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RI</a:t>
            </a:r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会長テーマ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09599" y="4005064"/>
            <a:ext cx="779688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48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endParaRPr lang="en-US" altLang="ja-JP" sz="18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17507" y="1640494"/>
            <a:ext cx="8326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573" y="1224838"/>
            <a:ext cx="1684546" cy="2232129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94159" y="1640494"/>
            <a:ext cx="409760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マーク</a:t>
            </a:r>
            <a:r>
              <a:rPr lang="ja-JP" altLang="ja-JP" b="1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・ダニエル・マローニー</a:t>
            </a:r>
            <a:r>
              <a:rPr lang="ja-JP" altLang="ja-JP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氏</a:t>
            </a:r>
            <a:endParaRPr lang="en-US" altLang="ja-JP" b="1" dirty="0" smtClean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800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</a:t>
            </a:r>
            <a:r>
              <a:rPr lang="ja-JP" altLang="en-US" sz="1800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2000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(</a:t>
            </a:r>
            <a:r>
              <a:rPr lang="ja-JP" altLang="ja-JP" sz="2000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ジケーター</a:t>
            </a:r>
            <a:r>
              <a:rPr lang="en-US" altLang="ja-JP" sz="2000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RC)</a:t>
            </a:r>
          </a:p>
          <a:p>
            <a:pPr>
              <a:spcBef>
                <a:spcPts val="600"/>
              </a:spcBef>
            </a:pPr>
            <a:r>
              <a:rPr lang="ja-JP" altLang="en-US" sz="2000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000" b="1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000" b="1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ja-JP" sz="2000" b="1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アメリカ・アラバマ州</a:t>
            </a:r>
            <a:r>
              <a:rPr lang="en-US" altLang="ja-JP" sz="2000" b="1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>
              <a:spcBef>
                <a:spcPts val="600"/>
              </a:spcBef>
            </a:pPr>
            <a:endParaRPr lang="ja-JP" altLang="ja-JP" sz="2000" b="1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99" y="3621233"/>
            <a:ext cx="8629890" cy="143600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09600" y="3735219"/>
            <a:ext cx="8134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「ロータリー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は、ロータリーがなければ出会うことが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なかった人々、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職業上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の機会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、私たち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の支援を必要とする人たちと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つながり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をもたらしてくれる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385" y="75535"/>
            <a:ext cx="859611" cy="82912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95" y="5373931"/>
            <a:ext cx="8561206" cy="143944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09598" y="5405447"/>
            <a:ext cx="7706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ロータリーによる日本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最大の奨学支援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事業は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20,000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超える米山奨学生と同数以上のロータリアンを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つなげ、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今後も無限大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の広がりを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持つ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3820492" y="4960001"/>
            <a:ext cx="571268" cy="40698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5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2"/>
          <p:cNvSpPr/>
          <p:nvPr/>
        </p:nvSpPr>
        <p:spPr>
          <a:xfrm>
            <a:off x="539552" y="1534975"/>
            <a:ext cx="7627833" cy="2119881"/>
          </a:xfrm>
          <a:prstGeom prst="roundRect">
            <a:avLst/>
          </a:prstGeom>
          <a:gradFill flip="none" rotWithShape="1">
            <a:gsLst>
              <a:gs pos="1000">
                <a:schemeClr val="accent1">
                  <a:lumMod val="0"/>
                  <a:lumOff val="100000"/>
                </a:schemeClr>
              </a:gs>
              <a:gs pos="37000">
                <a:srgbClr val="E6E5D8"/>
              </a:gs>
              <a:gs pos="100000">
                <a:srgbClr val="DEDA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当事業について最も重要なこと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09599" y="4005064"/>
            <a:ext cx="779688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48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endParaRPr lang="en-US" altLang="ja-JP" sz="18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17507" y="1640494"/>
            <a:ext cx="8326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17507" y="1895014"/>
            <a:ext cx="813434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4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米山</a:t>
            </a:r>
            <a:r>
              <a:rPr lang="ja-JP" altLang="en-US" sz="4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奨学生はクラブ</a:t>
            </a:r>
            <a:r>
              <a:rPr lang="ja-JP" altLang="en-US" sz="4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endParaRPr lang="en-US" altLang="ja-JP" sz="4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4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4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手</a:t>
            </a:r>
            <a:r>
              <a:rPr lang="ja-JP" altLang="en-US" sz="4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を離れてからが一番</a:t>
            </a:r>
            <a:r>
              <a:rPr lang="ja-JP" altLang="en-US" sz="4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大事</a:t>
            </a:r>
            <a:endParaRPr lang="en-US" altLang="ja-JP" sz="4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奨学期間終了後も</a:t>
            </a:r>
            <a:r>
              <a:rPr lang="ja-JP" altLang="en-US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奨学生</a:t>
            </a:r>
            <a:r>
              <a:rPr lang="ja-JP" altLang="en-US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との縁</a:t>
            </a:r>
            <a:r>
              <a:rPr lang="ja-JP" altLang="en-US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が途切れ無い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よう、</a:t>
            </a: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　　　カウンセラーは彼らが連絡しやすい環境づくりを構築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88" y="4994264"/>
            <a:ext cx="8561206" cy="138706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72588" y="5157193"/>
            <a:ext cx="8371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世話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クラブ・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カウンセラーは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奨学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期間内だけではなく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8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奨学生の生涯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亘り関わる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42" y="0"/>
            <a:ext cx="76345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3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7010400" y="5181600"/>
            <a:ext cx="1968500" cy="162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5" name="正方形/長方形 3"/>
          <p:cNvSpPr>
            <a:spLocks noChangeArrowheads="1"/>
          </p:cNvSpPr>
          <p:nvPr/>
        </p:nvSpPr>
        <p:spPr bwMode="auto">
          <a:xfrm>
            <a:off x="1691680" y="4941168"/>
            <a:ext cx="5867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ご清聴ありがとう</a:t>
            </a:r>
            <a:r>
              <a:rPr lang="ja-JP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ございました。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772816"/>
            <a:ext cx="3625924" cy="282012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056" y="116632"/>
            <a:ext cx="859611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2"/>
          <p:cNvSpPr/>
          <p:nvPr/>
        </p:nvSpPr>
        <p:spPr>
          <a:xfrm>
            <a:off x="251520" y="1242314"/>
            <a:ext cx="8352927" cy="2463249"/>
          </a:xfrm>
          <a:prstGeom prst="roundRect">
            <a:avLst/>
          </a:prstGeom>
          <a:gradFill flip="none" rotWithShape="1">
            <a:gsLst>
              <a:gs pos="1000">
                <a:schemeClr val="accent1">
                  <a:lumMod val="0"/>
                  <a:lumOff val="100000"/>
                </a:schemeClr>
              </a:gs>
              <a:gs pos="37000">
                <a:srgbClr val="E6E5D8"/>
              </a:gs>
              <a:gs pos="100000">
                <a:srgbClr val="DEDA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米山奨学事業の本来の意味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721165" y="3396541"/>
            <a:ext cx="65790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ja-JP" altLang="en-US" sz="3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endParaRPr lang="en-US" altLang="ja-JP" sz="32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428253" y="1556792"/>
            <a:ext cx="8032179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3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二度</a:t>
            </a:r>
            <a:r>
              <a:rPr lang="ja-JP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と戦争の惨禍を繰り返さないよう、</a:t>
            </a:r>
          </a:p>
          <a:p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平和</a:t>
            </a:r>
            <a:r>
              <a:rPr lang="ja-JP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の理念</a:t>
            </a:r>
            <a:r>
              <a:rPr lang="ja-JP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を強く有し、</a:t>
            </a:r>
            <a:r>
              <a:rPr lang="ja-JP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国家の中枢</a:t>
            </a:r>
            <a:r>
              <a:rPr lang="ja-JP" altLang="ja-JP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endParaRPr lang="en-US" altLang="ja-JP" sz="36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働く</a:t>
            </a:r>
            <a:r>
              <a:rPr lang="ja-JP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優秀な人材</a:t>
            </a:r>
            <a:r>
              <a:rPr lang="ja-JP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を各国で育成する</a:t>
            </a:r>
            <a:r>
              <a:rPr lang="ja-JP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ため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    </a:t>
            </a:r>
          </a:p>
          <a:p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</a:t>
            </a:r>
            <a:r>
              <a:rPr lang="ja-JP" altLang="en-US" sz="3200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●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目的</a:t>
            </a:r>
            <a:r>
              <a:rPr lang="ja-JP" altLang="en-US" sz="3200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●</a:t>
            </a:r>
            <a:endParaRPr lang="en-US" altLang="ja-JP" sz="3200" b="1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3200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  </a:t>
            </a:r>
            <a:r>
              <a:rPr lang="ja-JP" altLang="en-US" sz="3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米山奨学生が日本</a:t>
            </a:r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のファンと</a:t>
            </a:r>
            <a:r>
              <a:rPr lang="ja-JP" altLang="en-US" sz="3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なり</a:t>
            </a:r>
            <a:endParaRPr lang="en-US" altLang="ja-JP" sz="3000" b="1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3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将来的に国家</a:t>
            </a:r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運営に影響力の</a:t>
            </a:r>
            <a:r>
              <a:rPr lang="ja-JP" altLang="en-US" sz="3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ある地位に就き</a:t>
            </a:r>
            <a:endParaRPr lang="en-US" altLang="ja-JP" sz="3000" b="1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</a:t>
            </a:r>
            <a:r>
              <a:rPr lang="ja-JP" altLang="en-US" sz="3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日本</a:t>
            </a:r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との国際交流</a:t>
            </a:r>
            <a:r>
              <a:rPr lang="ja-JP" altLang="en-US" sz="3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を活発化することで</a:t>
            </a:r>
            <a:endParaRPr lang="en-US" altLang="ja-JP" sz="3000" b="1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3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</a:t>
            </a:r>
            <a:r>
              <a:rPr lang="ja-JP" altLang="en-US" sz="3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戦争</a:t>
            </a:r>
            <a:r>
              <a:rPr lang="ja-JP" altLang="en-US" sz="3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の無い平和</a:t>
            </a:r>
            <a:r>
              <a:rPr lang="ja-JP" altLang="en-US" sz="3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な世界を樹立</a:t>
            </a:r>
            <a:r>
              <a:rPr lang="ja-JP" altLang="en-US" sz="3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する</a:t>
            </a:r>
            <a:endParaRPr lang="en-US" altLang="ja-JP" sz="3000" b="1" dirty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25" name="正方形/長方形 2"/>
          <p:cNvSpPr>
            <a:spLocks noChangeArrowheads="1"/>
          </p:cNvSpPr>
          <p:nvPr/>
        </p:nvSpPr>
        <p:spPr bwMode="auto">
          <a:xfrm rot="10800000" flipV="1">
            <a:off x="1073088" y="6021288"/>
            <a:ext cx="678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endParaRPr lang="ja-JP" altLang="en-US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/>
          <a:srcRect l="61354"/>
          <a:stretch/>
        </p:blipFill>
        <p:spPr>
          <a:xfrm>
            <a:off x="8100392" y="100695"/>
            <a:ext cx="852388" cy="8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9" grpId="0"/>
      <p:bldP spid="17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2"/>
          <p:cNvSpPr/>
          <p:nvPr/>
        </p:nvSpPr>
        <p:spPr>
          <a:xfrm>
            <a:off x="721165" y="1776531"/>
            <a:ext cx="7235211" cy="2744967"/>
          </a:xfrm>
          <a:prstGeom prst="roundRect">
            <a:avLst/>
          </a:prstGeom>
          <a:gradFill flip="none" rotWithShape="1">
            <a:gsLst>
              <a:gs pos="1000">
                <a:schemeClr val="accent1">
                  <a:lumMod val="0"/>
                  <a:lumOff val="100000"/>
                </a:schemeClr>
              </a:gs>
              <a:gs pos="37000">
                <a:srgbClr val="E6E5D8"/>
              </a:gs>
              <a:gs pos="100000">
                <a:srgbClr val="DEDA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米山奨学事業の意義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721165" y="3396541"/>
            <a:ext cx="65790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ja-JP" altLang="en-US" sz="3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endParaRPr lang="en-US" altLang="ja-JP" sz="32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323528" y="2117397"/>
            <a:ext cx="753136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28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ja-JP" altLang="en-US" sz="52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「</a:t>
            </a:r>
            <a:r>
              <a:rPr lang="ja-JP" altLang="en-US" sz="5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学資</a:t>
            </a:r>
            <a:r>
              <a:rPr lang="ja-JP" altLang="en-US" sz="5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</a:t>
            </a:r>
            <a:r>
              <a:rPr lang="ja-JP" altLang="en-US" sz="5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」「人材</a:t>
            </a:r>
            <a:r>
              <a:rPr lang="ja-JP" altLang="en-US" sz="5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育成</a:t>
            </a:r>
            <a:r>
              <a:rPr lang="ja-JP" altLang="en-US" sz="5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5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    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米山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記念奨学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事業は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     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この</a:t>
            </a:r>
            <a:r>
              <a:rPr lang="ja-JP" altLang="en-US" sz="3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二本柱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で成り立っている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25" name="正方形/長方形 2"/>
          <p:cNvSpPr>
            <a:spLocks noChangeArrowheads="1"/>
          </p:cNvSpPr>
          <p:nvPr/>
        </p:nvSpPr>
        <p:spPr bwMode="auto">
          <a:xfrm rot="10800000" flipV="1">
            <a:off x="1073088" y="6021288"/>
            <a:ext cx="678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endParaRPr lang="ja-JP" altLang="en-US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74" y="4650587"/>
            <a:ext cx="1728192" cy="201622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/>
          <a:srcRect l="61354"/>
          <a:stretch/>
        </p:blipFill>
        <p:spPr>
          <a:xfrm>
            <a:off x="8100392" y="100695"/>
            <a:ext cx="852388" cy="8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9" grpId="0"/>
      <p:bldP spid="17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/>
          <p:cNvSpPr/>
          <p:nvPr/>
        </p:nvSpPr>
        <p:spPr>
          <a:xfrm>
            <a:off x="408516" y="1213183"/>
            <a:ext cx="8123924" cy="5528185"/>
          </a:xfrm>
          <a:prstGeom prst="roundRect">
            <a:avLst/>
          </a:prstGeom>
          <a:gradFill flip="none" rotWithShape="1">
            <a:gsLst>
              <a:gs pos="1000">
                <a:schemeClr val="accent1">
                  <a:lumMod val="0"/>
                  <a:lumOff val="100000"/>
                </a:schemeClr>
              </a:gs>
              <a:gs pos="37000">
                <a:srgbClr val="E6E5D8"/>
              </a:gs>
              <a:gs pos="100000">
                <a:srgbClr val="DEDA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6686" y="1487464"/>
            <a:ext cx="7711843" cy="542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●学資支援</a:t>
            </a:r>
            <a:endParaRPr lang="en-US" altLang="ja-JP" sz="48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単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なる費用面の援助に留まらず、</a:t>
            </a:r>
          </a:p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精神面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、体力面での安定や研究時間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確保を保証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48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●人材育成</a:t>
            </a:r>
            <a:endParaRPr lang="en-US" altLang="ja-JP" sz="48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奨学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金という権利を得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、義務として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将来における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民間の国際親善大使として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母国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と日本の国際交流の象徴と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なるよう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世話クラブ・カウンセラーが指導する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2"/>
          <p:cNvSpPr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米山奨学事業の意義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6686" y="1066800"/>
            <a:ext cx="7455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　　</a:t>
            </a:r>
            <a:endParaRPr lang="en-US" altLang="ja-JP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4295" y="5585857"/>
            <a:ext cx="7536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　　　　</a:t>
            </a:r>
            <a:endParaRPr lang="en-US" altLang="ja-JP" sz="3200" b="1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979" y="-6821"/>
            <a:ext cx="1298921" cy="10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/>
          <p:cNvSpPr/>
          <p:nvPr/>
        </p:nvSpPr>
        <p:spPr>
          <a:xfrm>
            <a:off x="408516" y="1213183"/>
            <a:ext cx="8020013" cy="4304049"/>
          </a:xfrm>
          <a:prstGeom prst="roundRect">
            <a:avLst/>
          </a:prstGeom>
          <a:gradFill flip="none" rotWithShape="1">
            <a:gsLst>
              <a:gs pos="1000">
                <a:schemeClr val="accent1">
                  <a:lumMod val="0"/>
                  <a:lumOff val="100000"/>
                </a:schemeClr>
              </a:gs>
              <a:gs pos="37000">
                <a:srgbClr val="E6E5D8"/>
              </a:gs>
              <a:gs pos="100000">
                <a:srgbClr val="DEDA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6686" y="1467555"/>
            <a:ext cx="77118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カウンセラー＝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4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4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米山奨学事業の成功の鍵」</a:t>
            </a:r>
            <a:endParaRPr lang="en-US" altLang="ja-JP" sz="4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●カウンセラー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は国際奉仕の</a:t>
            </a:r>
            <a:r>
              <a:rPr lang="ja-JP" altLang="en-US" sz="28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最前線</a:t>
            </a:r>
            <a:endParaRPr lang="en-US" altLang="ja-JP" sz="28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●我々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寄付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託した思い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や期待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を届け、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平和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希求する心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育てる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●顔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を覚えて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もらい、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交流を深め、卒業後も</a:t>
            </a:r>
          </a:p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生涯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に亘り、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クラブ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地区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と繋がりを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保つ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委員長と</a:t>
            </a:r>
            <a:r>
              <a:rPr lang="ja-JP" altLang="en-US" sz="2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カウンセラーが二人三脚と</a:t>
            </a:r>
            <a:r>
              <a:rPr lang="ja-JP" altLang="en-US" sz="28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なって</a:t>
            </a:r>
            <a:endParaRPr lang="en-US" altLang="ja-JP" sz="2800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8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米山</a:t>
            </a:r>
            <a:r>
              <a:rPr lang="ja-JP" altLang="en-US" sz="2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奨学生</a:t>
            </a:r>
            <a:r>
              <a:rPr lang="ja-JP" altLang="en-US" sz="28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がクラブに馴染むように働きかける</a:t>
            </a:r>
            <a:endParaRPr lang="ja-JP" altLang="en-US" sz="28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2"/>
          <p:cNvSpPr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世話クラブ・カウンセラー制度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6686" y="1066800"/>
            <a:ext cx="7455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　　</a:t>
            </a:r>
            <a:endParaRPr lang="en-US" altLang="ja-JP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4295" y="5585857"/>
            <a:ext cx="7536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　　　　</a:t>
            </a:r>
            <a:endParaRPr lang="en-US" altLang="ja-JP" sz="3200" b="1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654" y="-13705"/>
            <a:ext cx="2456904" cy="20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405920" y="1196752"/>
            <a:ext cx="8236364" cy="2615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ja-JP" altLang="en-US" sz="4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●関西学友会●</a:t>
            </a:r>
            <a:endParaRPr lang="en-US" altLang="ja-JP" sz="4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年前の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1986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創立</a:t>
            </a:r>
            <a:endParaRPr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●日本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でも有数の活発な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組織</a:t>
            </a:r>
            <a:endParaRPr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●</a:t>
            </a: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年の総会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は国内外から</a:t>
            </a: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189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人が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</a:t>
            </a:r>
            <a:endParaRPr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●次年度よりアリフ・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ザイニ新会長</a:t>
            </a: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マレーシア出身</a:t>
            </a: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就任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179512" y="143613"/>
            <a:ext cx="6768752" cy="64633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関西</a:t>
            </a:r>
            <a:r>
              <a:rPr lang="ja-JP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学友会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3790" y="4031619"/>
            <a:ext cx="748660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6658" y="1340768"/>
            <a:ext cx="8047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b="1" dirty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4000" b="1" dirty="0" smtClean="0">
              <a:solidFill>
                <a:srgbClr val="00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6658" y="4618588"/>
            <a:ext cx="8047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98" y="3861048"/>
            <a:ext cx="532158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1354"/>
          <a:stretch/>
        </p:blipFill>
        <p:spPr>
          <a:xfrm>
            <a:off x="8100392" y="100695"/>
            <a:ext cx="852388" cy="8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08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179512" y="143613"/>
            <a:ext cx="6768752" cy="64633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ja-JP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ロータリー米山記念奨学会学友会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5798" y="3990240"/>
            <a:ext cx="748660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6658" y="1340768"/>
            <a:ext cx="8047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b="1" dirty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4000" b="1" dirty="0" smtClean="0">
              <a:solidFill>
                <a:srgbClr val="00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95536" y="1246045"/>
            <a:ext cx="8424936" cy="32828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1" lang="ja-JP" altLang="en-US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●ロータリー</a:t>
            </a:r>
            <a:r>
              <a:rPr kumimoji="1" lang="ja-JP" altLang="en-US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米山記念奨学会</a:t>
            </a:r>
            <a:r>
              <a:rPr kumimoji="1" lang="ja-JP" altLang="en-US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学友会</a:t>
            </a:r>
            <a:endParaRPr kumimoji="1" lang="en-US" altLang="ja-JP" sz="36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3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世界で</a:t>
            </a:r>
            <a:r>
              <a:rPr kumimoji="1" lang="en-US" altLang="ja-JP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42</a:t>
            </a:r>
            <a:r>
              <a:rPr kumimoji="1"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団体</a:t>
            </a:r>
            <a:endParaRPr kumimoji="1" lang="en-US" altLang="ja-JP" sz="3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3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●</a:t>
            </a:r>
            <a:r>
              <a:rPr lang="ja-JP" altLang="ja-JP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日本国内</a:t>
            </a:r>
            <a:r>
              <a:rPr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：　</a:t>
            </a:r>
            <a:r>
              <a:rPr lang="en-US" altLang="ja-JP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33</a:t>
            </a:r>
            <a:r>
              <a:rPr lang="ja-JP" altLang="ja-JP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団体</a:t>
            </a:r>
            <a:endParaRPr lang="en-US" altLang="ja-JP" sz="3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ja-JP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海外</a:t>
            </a:r>
            <a:r>
              <a:rPr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： 　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団体</a:t>
            </a:r>
            <a:endParaRPr lang="en-US" altLang="ja-JP" sz="3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lang="ja-JP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台湾</a:t>
            </a:r>
            <a:r>
              <a:rPr lang="ja-JP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、韓国、中国、タイ、ネパール</a:t>
            </a:r>
            <a:r>
              <a:rPr lang="ja-JP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lang="ja-JP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モンゴル</a:t>
            </a:r>
            <a:r>
              <a:rPr lang="ja-JP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、スリランカ、マレーシア、</a:t>
            </a:r>
            <a:r>
              <a:rPr lang="ja-JP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ミャンマー</a:t>
            </a:r>
            <a:endParaRPr lang="ja-JP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6658" y="4596653"/>
            <a:ext cx="8047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797152"/>
            <a:ext cx="5852181" cy="172924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61354"/>
          <a:stretch/>
        </p:blipFill>
        <p:spPr>
          <a:xfrm>
            <a:off x="8100392" y="100695"/>
            <a:ext cx="852388" cy="8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26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2"/>
          <p:cNvSpPr/>
          <p:nvPr/>
        </p:nvSpPr>
        <p:spPr>
          <a:xfrm>
            <a:off x="732997" y="1391782"/>
            <a:ext cx="6264696" cy="2304256"/>
          </a:xfrm>
          <a:prstGeom prst="roundRect">
            <a:avLst/>
          </a:prstGeom>
          <a:gradFill flip="none" rotWithShape="1">
            <a:gsLst>
              <a:gs pos="1000">
                <a:schemeClr val="accent1">
                  <a:lumMod val="0"/>
                  <a:lumOff val="100000"/>
                </a:schemeClr>
              </a:gs>
              <a:gs pos="37000">
                <a:srgbClr val="E6E5D8"/>
              </a:gs>
              <a:gs pos="100000">
                <a:srgbClr val="DEDA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米山奨学生の活躍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721165" y="3396541"/>
            <a:ext cx="65790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ja-JP" altLang="en-US" sz="3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endParaRPr lang="en-US" altLang="ja-JP" sz="32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548853" y="1695074"/>
            <a:ext cx="747953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28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　   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当地区に新設された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4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「地区</a:t>
            </a:r>
            <a:r>
              <a:rPr lang="ja-JP" altLang="en-US" sz="4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青少年のため</a:t>
            </a:r>
            <a:r>
              <a:rPr lang="ja-JP" altLang="en-US" sz="4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40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4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4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4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4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4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ハラスメント相談</a:t>
            </a:r>
            <a:r>
              <a:rPr lang="ja-JP" altLang="en-US" sz="4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窓口</a:t>
            </a:r>
            <a:r>
              <a:rPr lang="ja-JP" altLang="en-US" sz="4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40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3200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関西</a:t>
            </a:r>
            <a:r>
              <a:rPr lang="ja-JP" altLang="en-US" sz="3200" b="1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学友会の林小微</a:t>
            </a:r>
            <a:r>
              <a:rPr lang="ja-JP" altLang="en-US" sz="3200" b="1" dirty="0" smtClean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さん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が相談員に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●他の相談員はロータリアン</a:t>
            </a: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●外国人であり、年齢も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近いので、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海外からの若い学生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強い味方</a:t>
            </a:r>
            <a:endParaRPr lang="en-US" altLang="ja-JP" sz="2800" b="1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800" b="1" dirty="0">
                <a:latin typeface="メイリオ" pitchFamily="50" charset="-128"/>
                <a:ea typeface="メイリオ" pitchFamily="50" charset="-128"/>
              </a:rPr>
              <a:t>　</a:t>
            </a:r>
            <a:endParaRPr lang="en-US" altLang="ja-JP" sz="2800" b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5" name="正方形/長方形 2"/>
          <p:cNvSpPr>
            <a:spLocks noChangeArrowheads="1"/>
          </p:cNvSpPr>
          <p:nvPr/>
        </p:nvSpPr>
        <p:spPr bwMode="auto">
          <a:xfrm rot="10800000" flipV="1">
            <a:off x="990600" y="5067952"/>
            <a:ext cx="678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endParaRPr lang="ja-JP" altLang="en-US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/>
          <a:srcRect l="61354"/>
          <a:stretch/>
        </p:blipFill>
        <p:spPr>
          <a:xfrm>
            <a:off x="8100392" y="100695"/>
            <a:ext cx="852388" cy="82867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804358"/>
            <a:ext cx="1760265" cy="205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9" grpId="0"/>
      <p:bldP spid="17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440093" y="1063151"/>
            <a:ext cx="8280918" cy="2293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en-US" altLang="ja-JP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1952</a:t>
            </a:r>
            <a:r>
              <a:rPr lang="ja-JP" altLang="en-US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年：米山基金設立</a:t>
            </a:r>
            <a:endParaRPr lang="en-US" altLang="ja-JP" sz="36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RC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米山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基金設立」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の構想</a:t>
            </a:r>
            <a:endParaRPr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●世界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に「平和日本」の理解を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促すこと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願い、募金開始</a:t>
            </a:r>
            <a:endParaRPr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●東京</a:t>
            </a: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RC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始まった事業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日本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国内</a:t>
            </a:r>
            <a:r>
              <a:rPr lang="ja-JP" altLang="en-US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全クラブの合同事業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として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発展</a:t>
            </a:r>
            <a:endParaRPr lang="ja-JP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179512" y="143613"/>
            <a:ext cx="6768752" cy="64633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米山奨学事業の成り立ち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5798" y="3990240"/>
            <a:ext cx="748660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6658" y="1340768"/>
            <a:ext cx="8047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b="1" dirty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4000" b="1" dirty="0" smtClean="0">
              <a:solidFill>
                <a:srgbClr val="00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40091" y="3490771"/>
            <a:ext cx="8280919" cy="3322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1" lang="en-US" altLang="ja-JP" sz="36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kumimoji="1" lang="ja-JP" altLang="en-US" sz="36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当時の合言葉</a:t>
            </a:r>
            <a:endParaRPr kumimoji="1" lang="en-US" altLang="ja-JP" sz="3600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「</a:t>
            </a:r>
            <a:r>
              <a:rPr kumimoji="1" lang="ja-JP" altLang="en-US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１カ月に</a:t>
            </a:r>
            <a:r>
              <a:rPr kumimoji="1" lang="en-US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箱、</a:t>
            </a:r>
            <a:endParaRPr kumimoji="1" lang="en-US" altLang="ja-JP" sz="36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タバコ代を節約して奨学金に」</a:t>
            </a:r>
            <a:endParaRPr kumimoji="1" lang="en-US" altLang="ja-JP" sz="36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sz="36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累計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で奨学金支給者数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20,000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人を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超えた</a:t>
            </a:r>
            <a:endParaRPr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●国籍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別では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127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国と地域</a:t>
            </a:r>
            <a:endParaRPr kumimoji="1" lang="en-US" altLang="ja-JP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6658" y="4618588"/>
            <a:ext cx="8047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61354"/>
          <a:stretch/>
        </p:blipFill>
        <p:spPr>
          <a:xfrm>
            <a:off x="8100392" y="100695"/>
            <a:ext cx="852388" cy="82867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804" y="3490771"/>
            <a:ext cx="2136206" cy="13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01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6" grpId="0" animBg="1"/>
    </p:bldLst>
  </p:timing>
</p:sld>
</file>

<file path=ppt/theme/theme1.xml><?xml version="1.0" encoding="utf-8"?>
<a:theme xmlns:a="http://schemas.openxmlformats.org/drawingml/2006/main" name="デザインの設定">
  <a:themeElements>
    <a:clrScheme name="ユーザー定義 1">
      <a:dk1>
        <a:srgbClr val="000000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Custom Design 1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FFFFFF"/>
      </a:accent3>
      <a:accent4>
        <a:srgbClr val="7E7871"/>
      </a:accent4>
      <a:accent5>
        <a:srgbClr val="AAD6F1"/>
      </a:accent5>
      <a:accent6>
        <a:srgbClr val="E6AB0E"/>
      </a:accent6>
      <a:hlink>
        <a:srgbClr val="0000FF"/>
      </a:hlink>
      <a:folHlink>
        <a:srgbClr val="800080"/>
      </a:folHlink>
    </a:clrScheme>
    <a:fontScheme name="Custom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4" charset="-128"/>
          </a:defRPr>
        </a:defPPr>
      </a:lstStyle>
    </a:lnDef>
  </a:objectDefaults>
  <a:extraClrSchemeLst>
    <a:extraClrScheme>
      <a:clrScheme name="Custom Design 1">
        <a:dk1>
          <a:srgbClr val="958D85"/>
        </a:dk1>
        <a:lt1>
          <a:srgbClr val="FFFFFF"/>
        </a:lt1>
        <a:dk2>
          <a:srgbClr val="00246C"/>
        </a:dk2>
        <a:lt2>
          <a:srgbClr val="E6E5D8"/>
        </a:lt2>
        <a:accent1>
          <a:srgbClr val="01B4E7"/>
        </a:accent1>
        <a:accent2>
          <a:srgbClr val="FEBD11"/>
        </a:accent2>
        <a:accent3>
          <a:srgbClr val="FFFFFF"/>
        </a:accent3>
        <a:accent4>
          <a:srgbClr val="7E7871"/>
        </a:accent4>
        <a:accent5>
          <a:srgbClr val="AAD6F1"/>
        </a:accent5>
        <a:accent6>
          <a:srgbClr val="E6AB0E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defRPr kumimoji="1" sz="5400" b="1" dirty="0" smtClean="0">
            <a:solidFill>
              <a:srgbClr val="0E5EFF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defRPr kumimoji="1" sz="5400" b="1" dirty="0" smtClean="0">
            <a:solidFill>
              <a:srgbClr val="0E5EFF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180407 地区研修・協議会 職業奉仕部門</Template>
  <TotalTime>1338</TotalTime>
  <Words>613</Words>
  <Application>Microsoft Office PowerPoint</Application>
  <PresentationFormat>画面に合わせる (4:3)</PresentationFormat>
  <Paragraphs>213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16</vt:i4>
      </vt:variant>
    </vt:vector>
  </HeadingPairs>
  <TitlesOfParts>
    <vt:vector size="38" baseType="lpstr">
      <vt:lpstr>Meiryo UI</vt:lpstr>
      <vt:lpstr>ＭＳ Ｐゴシック</vt:lpstr>
      <vt:lpstr>ＭＳ Ｐゴシック</vt:lpstr>
      <vt:lpstr>ＭＳ Ｐ明朝</vt:lpstr>
      <vt:lpstr>ヒラギノ角ゴ Pro W3</vt:lpstr>
      <vt:lpstr>メイリオ</vt:lpstr>
      <vt:lpstr>Arial</vt:lpstr>
      <vt:lpstr>Arial Narrow</vt:lpstr>
      <vt:lpstr>Calibri</vt:lpstr>
      <vt:lpstr>Calibri Light</vt:lpstr>
      <vt:lpstr>Georgia</vt:lpstr>
      <vt:lpstr>Times New Roman</vt:lpstr>
      <vt:lpstr>デザインの設定</vt:lpstr>
      <vt:lpstr>2_デザインの設定</vt:lpstr>
      <vt:lpstr>1_デザインの設定</vt:lpstr>
      <vt:lpstr>2_Custom Design</vt:lpstr>
      <vt:lpstr>1_Custom Design</vt:lpstr>
      <vt:lpstr>3_Custom Design</vt:lpstr>
      <vt:lpstr>4_Custom Design</vt:lpstr>
      <vt:lpstr>5_Custom Design</vt:lpstr>
      <vt:lpstr>Custom Design</vt:lpstr>
      <vt:lpstr>6_Custom Design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hisho</dc:creator>
  <cp:lastModifiedBy>hisho</cp:lastModifiedBy>
  <cp:revision>127</cp:revision>
  <cp:lastPrinted>2019-04-08T01:36:46Z</cp:lastPrinted>
  <dcterms:created xsi:type="dcterms:W3CDTF">2019-01-10T05:51:36Z</dcterms:created>
  <dcterms:modified xsi:type="dcterms:W3CDTF">2019-04-08T01:39:01Z</dcterms:modified>
</cp:coreProperties>
</file>