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</p:sldMasterIdLst>
  <p:notesMasterIdLst>
    <p:notesMasterId r:id="rId35"/>
  </p:notesMasterIdLst>
  <p:handoutMasterIdLst>
    <p:handoutMasterId r:id="rId36"/>
  </p:handoutMasterIdLst>
  <p:sldIdLst>
    <p:sldId id="361" r:id="rId4"/>
    <p:sldId id="578" r:id="rId5"/>
    <p:sldId id="548" r:id="rId6"/>
    <p:sldId id="685" r:id="rId7"/>
    <p:sldId id="679" r:id="rId8"/>
    <p:sldId id="618" r:id="rId9"/>
    <p:sldId id="664" r:id="rId10"/>
    <p:sldId id="568" r:id="rId11"/>
    <p:sldId id="564" r:id="rId12"/>
    <p:sldId id="683" r:id="rId13"/>
    <p:sldId id="687" r:id="rId14"/>
    <p:sldId id="686" r:id="rId15"/>
    <p:sldId id="680" r:id="rId16"/>
    <p:sldId id="681" r:id="rId17"/>
    <p:sldId id="583" r:id="rId18"/>
    <p:sldId id="684" r:id="rId19"/>
    <p:sldId id="597" r:id="rId20"/>
    <p:sldId id="636" r:id="rId21"/>
    <p:sldId id="673" r:id="rId22"/>
    <p:sldId id="678" r:id="rId23"/>
    <p:sldId id="634" r:id="rId24"/>
    <p:sldId id="529" r:id="rId25"/>
    <p:sldId id="593" r:id="rId26"/>
    <p:sldId id="657" r:id="rId27"/>
    <p:sldId id="662" r:id="rId28"/>
    <p:sldId id="601" r:id="rId29"/>
    <p:sldId id="670" r:id="rId30"/>
    <p:sldId id="602" r:id="rId31"/>
    <p:sldId id="682" r:id="rId32"/>
    <p:sldId id="613" r:id="rId33"/>
    <p:sldId id="615" r:id="rId34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ヒラギノ角ゴ Pro W3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ヒラギノ角ゴ Pro W3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ヒラギノ角ゴ Pro W3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ヒラギノ角ゴ Pro W3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0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医療法人尚和会" initials="医療法人尚和会" lastIdx="0" clrIdx="0">
    <p:extLst>
      <p:ext uri="{19B8F6BF-5375-455C-9EA6-DF929625EA0E}">
        <p15:presenceInfo xmlns:p15="http://schemas.microsoft.com/office/powerpoint/2012/main" userId="医療法人尚和会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B5C"/>
    <a:srgbClr val="0067BC"/>
    <a:srgbClr val="E7F2FA"/>
    <a:srgbClr val="58585A"/>
    <a:srgbClr val="219BFF"/>
    <a:srgbClr val="005DAA"/>
    <a:srgbClr val="EDD545"/>
    <a:srgbClr val="E6E6E6"/>
    <a:srgbClr val="EAEAEA"/>
    <a:srgbClr val="06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59485" autoAdjust="0"/>
  </p:normalViewPr>
  <p:slideViewPr>
    <p:cSldViewPr>
      <p:cViewPr varScale="1">
        <p:scale>
          <a:sx n="64" d="100"/>
          <a:sy n="64" d="100"/>
        </p:scale>
        <p:origin x="2748" y="72"/>
      </p:cViewPr>
      <p:guideLst>
        <p:guide orient="horz" pos="2160"/>
        <p:guide pos="2064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159" d="100"/>
          <a:sy n="159" d="100"/>
        </p:scale>
        <p:origin x="-6480" y="-104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dirty="0">
                <a:solidFill>
                  <a:srgbClr val="58585A"/>
                </a:solidFill>
              </a:rPr>
              <a:t>寄付額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1.5277777777777777E-2"/>
          <c:y val="0.13018386333939144"/>
          <c:w val="0.90770713035870532"/>
          <c:h val="0.762006183214769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寄付額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07-08</c:v>
                </c:pt>
                <c:pt idx="1">
                  <c:v>08-09</c:v>
                </c:pt>
                <c:pt idx="2">
                  <c:v>09-10</c:v>
                </c:pt>
                <c:pt idx="3">
                  <c:v>10-11</c:v>
                </c:pt>
                <c:pt idx="4">
                  <c:v>11-12</c:v>
                </c:pt>
                <c:pt idx="5">
                  <c:v>12-13</c:v>
                </c:pt>
                <c:pt idx="6">
                  <c:v>13-14</c:v>
                </c:pt>
                <c:pt idx="7">
                  <c:v>14-15</c:v>
                </c:pt>
                <c:pt idx="8">
                  <c:v>15-16</c:v>
                </c:pt>
                <c:pt idx="9">
                  <c:v>16-17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15.320616299999999</c:v>
                </c:pt>
                <c:pt idx="1">
                  <c:v>14.743874440000001</c:v>
                </c:pt>
                <c:pt idx="2">
                  <c:v>13.80196786</c:v>
                </c:pt>
                <c:pt idx="3">
                  <c:v>13.304697409999999</c:v>
                </c:pt>
                <c:pt idx="4">
                  <c:v>13.957021360000001</c:v>
                </c:pt>
                <c:pt idx="5">
                  <c:v>13.21838223</c:v>
                </c:pt>
                <c:pt idx="6">
                  <c:v>15.27496545</c:v>
                </c:pt>
                <c:pt idx="7">
                  <c:v>16.175512770000001</c:v>
                </c:pt>
                <c:pt idx="8">
                  <c:v>17.858202769999998</c:v>
                </c:pt>
                <c:pt idx="9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CF-47EA-B6FA-7849BE4432D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5818264"/>
        <c:axId val="125818688"/>
      </c:barChart>
      <c:catAx>
        <c:axId val="125818264"/>
        <c:scaling>
          <c:orientation val="minMax"/>
        </c:scaling>
        <c:delete val="0"/>
        <c:axPos val="b"/>
        <c:numFmt formatCode="0.E+00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25818688"/>
        <c:crosses val="autoZero"/>
        <c:auto val="1"/>
        <c:lblAlgn val="ctr"/>
        <c:lblOffset val="100"/>
        <c:noMultiLvlLbl val="0"/>
      </c:catAx>
      <c:valAx>
        <c:axId val="125818688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25818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22484689413823"/>
          <c:y val="5.2246667695949774E-2"/>
          <c:w val="0.77377515310586176"/>
          <c:h val="0.70704467088672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日本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91-92</c:v>
                </c:pt>
                <c:pt idx="1">
                  <c:v>92-93</c:v>
                </c:pt>
                <c:pt idx="2">
                  <c:v>93-94</c:v>
                </c:pt>
                <c:pt idx="3">
                  <c:v>94-95</c:v>
                </c:pt>
                <c:pt idx="4">
                  <c:v>95-96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 formatCode="0.0%">
                  <c:v>0.23972395212767106</c:v>
                </c:pt>
                <c:pt idx="1">
                  <c:v>0.26451181963383308</c:v>
                </c:pt>
                <c:pt idx="2">
                  <c:v>0.25485912338858485</c:v>
                </c:pt>
                <c:pt idx="3">
                  <c:v>0.27943348872027934</c:v>
                </c:pt>
                <c:pt idx="4">
                  <c:v>0.25649631941660578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A7-4755-BEE4-380C7ABE2F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世界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91-92</c:v>
                </c:pt>
                <c:pt idx="1">
                  <c:v>92-93</c:v>
                </c:pt>
                <c:pt idx="2">
                  <c:v>93-94</c:v>
                </c:pt>
                <c:pt idx="3">
                  <c:v>94-95</c:v>
                </c:pt>
                <c:pt idx="4">
                  <c:v>95-96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 formatCode="0.0%">
                  <c:v>0.76027604787232894</c:v>
                </c:pt>
                <c:pt idx="1">
                  <c:v>0.73548818036616692</c:v>
                </c:pt>
                <c:pt idx="2">
                  <c:v>0.74514087661141515</c:v>
                </c:pt>
                <c:pt idx="3">
                  <c:v>0.7205665112797206</c:v>
                </c:pt>
                <c:pt idx="4">
                  <c:v>0.74350368058339422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A7-4755-BEE4-380C7ABE2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671696"/>
        <c:axId val="208670520"/>
      </c:barChart>
      <c:catAx>
        <c:axId val="208671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8670520"/>
        <c:crosses val="autoZero"/>
        <c:auto val="1"/>
        <c:lblAlgn val="ctr"/>
        <c:lblOffset val="100"/>
        <c:noMultiLvlLbl val="0"/>
      </c:catAx>
      <c:valAx>
        <c:axId val="208670520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208671696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61407502187226592"/>
          <c:y val="0.89949282075034742"/>
          <c:w val="0.38592497812773402"/>
          <c:h val="0.100507193545251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569892473118281E-2"/>
          <c:y val="1.8197793682299193E-2"/>
          <c:w val="0.85390396828854598"/>
          <c:h val="0.836577794564963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日本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11-12</c:v>
                </c:pt>
                <c:pt idx="1">
                  <c:v>12-13</c:v>
                </c:pt>
                <c:pt idx="2">
                  <c:v>13-14</c:v>
                </c:pt>
                <c:pt idx="3">
                  <c:v>14-15</c:v>
                </c:pt>
                <c:pt idx="4">
                  <c:v>15-16</c:v>
                </c:pt>
                <c:pt idx="5">
                  <c:v>16-17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9.9000000000000005E-2</c:v>
                </c:pt>
                <c:pt idx="1">
                  <c:v>8.7999999999999995E-2</c:v>
                </c:pt>
                <c:pt idx="2">
                  <c:v>7.5999999999999998E-2</c:v>
                </c:pt>
                <c:pt idx="3">
                  <c:v>7.9000000000000001E-2</c:v>
                </c:pt>
                <c:pt idx="4">
                  <c:v>8.4000000000000005E-2</c:v>
                </c:pt>
                <c:pt idx="5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35-49FE-AC05-BBD4FBF2B6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世界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11-12</c:v>
                </c:pt>
                <c:pt idx="1">
                  <c:v>12-13</c:v>
                </c:pt>
                <c:pt idx="2">
                  <c:v>13-14</c:v>
                </c:pt>
                <c:pt idx="3">
                  <c:v>14-15</c:v>
                </c:pt>
                <c:pt idx="4">
                  <c:v>15-16</c:v>
                </c:pt>
                <c:pt idx="5">
                  <c:v>16-17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0.90100000000000002</c:v>
                </c:pt>
                <c:pt idx="1">
                  <c:v>0.91200000000000003</c:v>
                </c:pt>
                <c:pt idx="2">
                  <c:v>0.92400000000000004</c:v>
                </c:pt>
                <c:pt idx="3">
                  <c:v>0.92100000000000004</c:v>
                </c:pt>
                <c:pt idx="4">
                  <c:v>0.91600000000000004</c:v>
                </c:pt>
                <c:pt idx="5">
                  <c:v>0.93600000000000005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35-49FE-AC05-BBD4FBF2B6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668168"/>
        <c:axId val="208668560"/>
      </c:barChart>
      <c:catAx>
        <c:axId val="208668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8668560"/>
        <c:crosses val="autoZero"/>
        <c:auto val="1"/>
        <c:lblAlgn val="ctr"/>
        <c:lblOffset val="100"/>
        <c:noMultiLvlLbl val="0"/>
      </c:catAx>
      <c:valAx>
        <c:axId val="208668560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208668168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14643075045757E-2"/>
          <c:y val="4.5453334877257986E-2"/>
          <c:w val="0.83306955460646737"/>
          <c:h val="0.73364810097267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0067BC"/>
            </a:solidFill>
            <a:ln>
              <a:solidFill>
                <a:srgbClr val="0067BC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D91B5C"/>
              </a:solidFill>
              <a:ln>
                <a:solidFill>
                  <a:srgbClr val="0067B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F2-4929-8C25-DF5D3F3EA4E6}"/>
              </c:ext>
            </c:extLst>
          </c:dPt>
          <c:dPt>
            <c:idx val="3"/>
            <c:invertIfNegative val="0"/>
            <c:bubble3D val="0"/>
            <c:spPr>
              <a:solidFill>
                <a:srgbClr val="D91B5C"/>
              </a:solidFill>
              <a:ln>
                <a:solidFill>
                  <a:srgbClr val="0067B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2F2-4929-8C25-DF5D3F3EA4E6}"/>
              </c:ext>
            </c:extLst>
          </c:dPt>
          <c:dPt>
            <c:idx val="7"/>
            <c:invertIfNegative val="0"/>
            <c:bubble3D val="0"/>
            <c:spPr>
              <a:solidFill>
                <a:srgbClr val="D91B5C"/>
              </a:solidFill>
              <a:ln>
                <a:solidFill>
                  <a:srgbClr val="0067B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F2-4929-8C25-DF5D3F3EA4E6}"/>
              </c:ext>
            </c:extLst>
          </c:dPt>
          <c:dPt>
            <c:idx val="15"/>
            <c:invertIfNegative val="0"/>
            <c:bubble3D val="0"/>
            <c:spPr>
              <a:solidFill>
                <a:srgbClr val="D91B5C"/>
              </a:solidFill>
              <a:ln>
                <a:solidFill>
                  <a:srgbClr val="0067B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2F2-4929-8C25-DF5D3F3EA4E6}"/>
              </c:ext>
            </c:extLst>
          </c:dPt>
          <c:dPt>
            <c:idx val="17"/>
            <c:invertIfNegative val="0"/>
            <c:bubble3D val="0"/>
            <c:spPr>
              <a:solidFill>
                <a:srgbClr val="D91B5C"/>
              </a:solidFill>
              <a:ln>
                <a:solidFill>
                  <a:srgbClr val="0067B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2F2-4929-8C25-DF5D3F3EA4E6}"/>
              </c:ext>
            </c:extLst>
          </c:dPt>
          <c:dPt>
            <c:idx val="20"/>
            <c:invertIfNegative val="0"/>
            <c:bubble3D val="0"/>
            <c:spPr>
              <a:solidFill>
                <a:srgbClr val="D91B5C"/>
              </a:solidFill>
              <a:ln>
                <a:solidFill>
                  <a:srgbClr val="0067B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2F2-4929-8C25-DF5D3F3EA4E6}"/>
              </c:ext>
            </c:extLst>
          </c:dPt>
          <c:dPt>
            <c:idx val="27"/>
            <c:invertIfNegative val="0"/>
            <c:bubble3D val="0"/>
            <c:spPr>
              <a:solidFill>
                <a:srgbClr val="D91B5C"/>
              </a:solidFill>
              <a:ln>
                <a:solidFill>
                  <a:srgbClr val="0067B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B2F2-4929-8C25-DF5D3F3EA4E6}"/>
              </c:ext>
            </c:extLst>
          </c:dPt>
          <c:dPt>
            <c:idx val="28"/>
            <c:invertIfNegative val="0"/>
            <c:bubble3D val="0"/>
            <c:spPr>
              <a:solidFill>
                <a:srgbClr val="D91B5C"/>
              </a:solidFill>
              <a:ln>
                <a:solidFill>
                  <a:srgbClr val="0067B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2F2-4929-8C25-DF5D3F3EA4E6}"/>
              </c:ext>
            </c:extLst>
          </c:dPt>
          <c:dPt>
            <c:idx val="31"/>
            <c:invertIfNegative val="0"/>
            <c:bubble3D val="0"/>
            <c:spPr>
              <a:solidFill>
                <a:srgbClr val="D91B5C"/>
              </a:solidFill>
              <a:ln>
                <a:solidFill>
                  <a:srgbClr val="0067B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F2-4929-8C25-DF5D3F3EA4E6}"/>
              </c:ext>
            </c:extLst>
          </c:dPt>
          <c:dPt>
            <c:idx val="32"/>
            <c:invertIfNegative val="0"/>
            <c:bubble3D val="0"/>
            <c:spPr>
              <a:solidFill>
                <a:srgbClr val="D91B5C"/>
              </a:solidFill>
              <a:ln>
                <a:solidFill>
                  <a:srgbClr val="0067B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2F2-4929-8C25-DF5D3F3EA4E6}"/>
              </c:ext>
            </c:extLst>
          </c:dPt>
          <c:dPt>
            <c:idx val="33"/>
            <c:invertIfNegative val="0"/>
            <c:bubble3D val="0"/>
            <c:spPr>
              <a:solidFill>
                <a:srgbClr val="D91B5C"/>
              </a:solidFill>
              <a:ln>
                <a:solidFill>
                  <a:srgbClr val="0067B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B2F2-4929-8C25-DF5D3F3EA4E6}"/>
              </c:ext>
            </c:extLst>
          </c:dPt>
          <c:cat>
            <c:numRef>
              <c:f>Sheet1!$A$2:$A$35</c:f>
              <c:numCache>
                <c:formatCode>General</c:formatCode>
                <c:ptCount val="34"/>
                <c:pt idx="0">
                  <c:v>2770</c:v>
                </c:pt>
                <c:pt idx="1">
                  <c:v>2650</c:v>
                </c:pt>
                <c:pt idx="2">
                  <c:v>2590</c:v>
                </c:pt>
                <c:pt idx="3">
                  <c:v>2640</c:v>
                </c:pt>
                <c:pt idx="4">
                  <c:v>2780</c:v>
                </c:pt>
                <c:pt idx="5">
                  <c:v>2750</c:v>
                </c:pt>
                <c:pt idx="6">
                  <c:v>2830</c:v>
                </c:pt>
                <c:pt idx="7">
                  <c:v>2690</c:v>
                </c:pt>
                <c:pt idx="8">
                  <c:v>2790</c:v>
                </c:pt>
                <c:pt idx="9">
                  <c:v>2600</c:v>
                </c:pt>
                <c:pt idx="10">
                  <c:v>2580</c:v>
                </c:pt>
                <c:pt idx="11">
                  <c:v>2820</c:v>
                </c:pt>
                <c:pt idx="12">
                  <c:v>2560</c:v>
                </c:pt>
                <c:pt idx="13">
                  <c:v>2550</c:v>
                </c:pt>
                <c:pt idx="14">
                  <c:v>2530</c:v>
                </c:pt>
                <c:pt idx="15">
                  <c:v>2660</c:v>
                </c:pt>
                <c:pt idx="16">
                  <c:v>2840</c:v>
                </c:pt>
                <c:pt idx="17">
                  <c:v>2680</c:v>
                </c:pt>
                <c:pt idx="18">
                  <c:v>2510</c:v>
                </c:pt>
                <c:pt idx="19">
                  <c:v>2500</c:v>
                </c:pt>
                <c:pt idx="20">
                  <c:v>2730</c:v>
                </c:pt>
                <c:pt idx="21">
                  <c:v>2570</c:v>
                </c:pt>
                <c:pt idx="22">
                  <c:v>2800</c:v>
                </c:pt>
                <c:pt idx="23">
                  <c:v>2610</c:v>
                </c:pt>
                <c:pt idx="24">
                  <c:v>2540</c:v>
                </c:pt>
                <c:pt idx="25">
                  <c:v>2520</c:v>
                </c:pt>
                <c:pt idx="26">
                  <c:v>2760</c:v>
                </c:pt>
                <c:pt idx="27">
                  <c:v>2740</c:v>
                </c:pt>
                <c:pt idx="28">
                  <c:v>2710</c:v>
                </c:pt>
                <c:pt idx="29">
                  <c:v>2630</c:v>
                </c:pt>
                <c:pt idx="30">
                  <c:v>2620</c:v>
                </c:pt>
                <c:pt idx="31">
                  <c:v>2670</c:v>
                </c:pt>
                <c:pt idx="32">
                  <c:v>2700</c:v>
                </c:pt>
                <c:pt idx="33">
                  <c:v>2720</c:v>
                </c:pt>
              </c:numCache>
            </c:numRef>
          </c:cat>
          <c:val>
            <c:numRef>
              <c:f>Sheet1!$B$2:$B$35</c:f>
              <c:numCache>
                <c:formatCode>0.00_ </c:formatCode>
                <c:ptCount val="34"/>
                <c:pt idx="0">
                  <c:v>8.81</c:v>
                </c:pt>
                <c:pt idx="1">
                  <c:v>4.43</c:v>
                </c:pt>
                <c:pt idx="2">
                  <c:v>4.13</c:v>
                </c:pt>
                <c:pt idx="3">
                  <c:v>3.42</c:v>
                </c:pt>
                <c:pt idx="4">
                  <c:v>3.14</c:v>
                </c:pt>
                <c:pt idx="5">
                  <c:v>3.13</c:v>
                </c:pt>
                <c:pt idx="6">
                  <c:v>2.8</c:v>
                </c:pt>
                <c:pt idx="7">
                  <c:v>2.74</c:v>
                </c:pt>
                <c:pt idx="8">
                  <c:v>2.7</c:v>
                </c:pt>
                <c:pt idx="9">
                  <c:v>2.7</c:v>
                </c:pt>
                <c:pt idx="10">
                  <c:v>2.67</c:v>
                </c:pt>
                <c:pt idx="11">
                  <c:v>2.63</c:v>
                </c:pt>
                <c:pt idx="12">
                  <c:v>2.5499999999999998</c:v>
                </c:pt>
                <c:pt idx="13">
                  <c:v>2.36</c:v>
                </c:pt>
                <c:pt idx="14">
                  <c:v>2.33</c:v>
                </c:pt>
                <c:pt idx="15">
                  <c:v>2.2599999999999998</c:v>
                </c:pt>
                <c:pt idx="16">
                  <c:v>2.1</c:v>
                </c:pt>
                <c:pt idx="17">
                  <c:v>2.02</c:v>
                </c:pt>
                <c:pt idx="18">
                  <c:v>1.95</c:v>
                </c:pt>
                <c:pt idx="19">
                  <c:v>1.82</c:v>
                </c:pt>
                <c:pt idx="20">
                  <c:v>1.72</c:v>
                </c:pt>
                <c:pt idx="21">
                  <c:v>1.7</c:v>
                </c:pt>
                <c:pt idx="22">
                  <c:v>1.67</c:v>
                </c:pt>
                <c:pt idx="23">
                  <c:v>1.65</c:v>
                </c:pt>
                <c:pt idx="24">
                  <c:v>1.59</c:v>
                </c:pt>
                <c:pt idx="25">
                  <c:v>1.58</c:v>
                </c:pt>
                <c:pt idx="26">
                  <c:v>1.58</c:v>
                </c:pt>
                <c:pt idx="27">
                  <c:v>1.47</c:v>
                </c:pt>
                <c:pt idx="28">
                  <c:v>1.25</c:v>
                </c:pt>
                <c:pt idx="29">
                  <c:v>1.24</c:v>
                </c:pt>
                <c:pt idx="30">
                  <c:v>0.95</c:v>
                </c:pt>
                <c:pt idx="31">
                  <c:v>0.89</c:v>
                </c:pt>
                <c:pt idx="32">
                  <c:v>0.85</c:v>
                </c:pt>
                <c:pt idx="33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10-4AE3-8678-93D1831862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4"/>
        <c:axId val="322685048"/>
        <c:axId val="322685440"/>
      </c:barChart>
      <c:catAx>
        <c:axId val="322685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wordArtVertRtl" wrap="square" anchor="ctr" anchorCtr="1"/>
          <a:lstStyle/>
          <a:p>
            <a:pPr>
              <a:defRPr sz="1400" b="0" i="0" u="none" strike="noStrike" kern="1200" baseline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22685440"/>
        <c:crosses val="autoZero"/>
        <c:auto val="1"/>
        <c:lblAlgn val="ctr"/>
        <c:lblOffset val="100"/>
        <c:noMultiLvlLbl val="0"/>
      </c:catAx>
      <c:valAx>
        <c:axId val="32268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22685048"/>
        <c:crossesAt val="1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vert="wordArtVertRtl"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all" spc="0" baseline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pPr>
            <a:r>
              <a:rPr lang="en-US" sz="2800" b="1">
                <a:solidFill>
                  <a:srgbClr val="58585A"/>
                </a:solidFill>
              </a:rPr>
              <a:t>2008</a:t>
            </a:r>
            <a:r>
              <a:rPr lang="ja-JP" sz="2800" b="1">
                <a:solidFill>
                  <a:srgbClr val="58585A"/>
                </a:solidFill>
              </a:rPr>
              <a:t>年</a:t>
            </a:r>
            <a:r>
              <a:rPr lang="en-US" sz="2800" b="1">
                <a:solidFill>
                  <a:srgbClr val="58585A"/>
                </a:solidFill>
              </a:rPr>
              <a:t>6</a:t>
            </a:r>
            <a:r>
              <a:rPr lang="ja-JP" sz="2800" b="1">
                <a:solidFill>
                  <a:srgbClr val="58585A"/>
                </a:solidFill>
              </a:rPr>
              <a:t>月～</a:t>
            </a:r>
            <a:r>
              <a:rPr lang="en-US" sz="2800" b="1">
                <a:solidFill>
                  <a:srgbClr val="58585A"/>
                </a:solidFill>
              </a:rPr>
              <a:t>2017</a:t>
            </a:r>
            <a:r>
              <a:rPr lang="ja-JP" sz="2800" b="1">
                <a:solidFill>
                  <a:srgbClr val="58585A"/>
                </a:solidFill>
              </a:rPr>
              <a:t>年</a:t>
            </a:r>
            <a:r>
              <a:rPr lang="en-US" sz="2800" b="1">
                <a:solidFill>
                  <a:srgbClr val="58585A"/>
                </a:solidFill>
              </a:rPr>
              <a:t>7</a:t>
            </a:r>
            <a:r>
              <a:rPr lang="ja-JP" sz="2800" b="1">
                <a:solidFill>
                  <a:srgbClr val="58585A"/>
                </a:solidFill>
              </a:rPr>
              <a:t>月</a:t>
            </a:r>
          </a:p>
        </c:rich>
      </c:tx>
      <c:layout>
        <c:manualLayout>
          <c:xMode val="edge"/>
          <c:yMode val="edge"/>
          <c:x val="0.46832590063410223"/>
          <c:y val="2.69607843137254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all" spc="0" baseline="0">
              <a:solidFill>
                <a:srgbClr val="58585A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0539904155132129"/>
          <c:w val="1"/>
          <c:h val="0.81893593232488038"/>
        </c:manualLayout>
      </c:layout>
      <c:lineChart>
        <c:grouping val="standard"/>
        <c:varyColors val="0"/>
        <c:ser>
          <c:idx val="0"/>
          <c:order val="0"/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'Sheet1 (5)'!$C$80:$C$89</c:f>
              <c:strCache>
                <c:ptCount val="10"/>
                <c:pt idx="0">
                  <c:v>年度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  <c:pt idx="9">
                  <c:v>2016-17</c:v>
                </c:pt>
              </c:strCache>
            </c:strRef>
          </c:cat>
          <c:val>
            <c:numRef>
              <c:f>'Sheet1 (5)'!$D$80:$D$89</c:f>
              <c:numCache>
                <c:formatCode>0_ </c:formatCode>
                <c:ptCount val="10"/>
                <c:pt idx="1">
                  <c:v>24</c:v>
                </c:pt>
                <c:pt idx="2">
                  <c:v>33</c:v>
                </c:pt>
                <c:pt idx="3">
                  <c:v>40</c:v>
                </c:pt>
                <c:pt idx="4">
                  <c:v>54</c:v>
                </c:pt>
                <c:pt idx="5">
                  <c:v>58</c:v>
                </c:pt>
                <c:pt idx="6">
                  <c:v>74</c:v>
                </c:pt>
                <c:pt idx="7">
                  <c:v>91</c:v>
                </c:pt>
                <c:pt idx="8">
                  <c:v>52</c:v>
                </c:pt>
                <c:pt idx="9">
                  <c:v>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46-4931-98EE-43F9002E01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87399216"/>
        <c:axId val="387402168"/>
      </c:lineChart>
      <c:catAx>
        <c:axId val="38739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87402168"/>
        <c:crosses val="autoZero"/>
        <c:auto val="1"/>
        <c:lblAlgn val="ctr"/>
        <c:lblOffset val="100"/>
        <c:noMultiLvlLbl val="0"/>
      </c:catAx>
      <c:valAx>
        <c:axId val="387402168"/>
        <c:scaling>
          <c:orientation val="minMax"/>
        </c:scaling>
        <c:delete val="1"/>
        <c:axPos val="l"/>
        <c:numFmt formatCode="0_ " sourceLinked="1"/>
        <c:majorTickMark val="none"/>
        <c:minorTickMark val="none"/>
        <c:tickLblPos val="nextTo"/>
        <c:crossAx val="38739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4AB-4A47-A5F5-F103900BC0EF}"/>
              </c:ext>
            </c:extLst>
          </c:dPt>
          <c:dPt>
            <c:idx val="1"/>
            <c:bubble3D val="0"/>
            <c:spPr>
              <a:solidFill>
                <a:srgbClr val="EDD54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4AB-4A47-A5F5-F103900BC0EF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4AB-4A47-A5F5-F103900BC0EF}"/>
              </c:ext>
            </c:extLst>
          </c:dPt>
          <c:dPt>
            <c:idx val="3"/>
            <c:bubble3D val="0"/>
            <c:spPr>
              <a:solidFill>
                <a:srgbClr val="AE78D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4AB-4A47-A5F5-F103900BC0EF}"/>
              </c:ext>
            </c:extLst>
          </c:dPt>
          <c:dPt>
            <c:idx val="4"/>
            <c:bubble3D val="0"/>
            <c:spPr>
              <a:solidFill>
                <a:srgbClr val="E26CD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4AB-4A47-A5F5-F103900BC0EF}"/>
              </c:ext>
            </c:extLst>
          </c:dPt>
          <c:dPt>
            <c:idx val="5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4AB-4A47-A5F5-F103900BC0EF}"/>
              </c:ext>
            </c:extLst>
          </c:dPt>
          <c:dPt>
            <c:idx val="6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4AB-4A47-A5F5-F103900BC0EF}"/>
              </c:ext>
            </c:extLst>
          </c:dPt>
          <c:dPt>
            <c:idx val="7"/>
            <c:bubble3D val="0"/>
            <c:spPr>
              <a:solidFill>
                <a:srgbClr val="219BFF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84AB-4A47-A5F5-F103900BC0EF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84AB-4A47-A5F5-F103900BC0EF}"/>
              </c:ext>
            </c:extLst>
          </c:dPt>
          <c:dPt>
            <c:idx val="9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84AB-4A47-A5F5-F103900BC0EF}"/>
              </c:ext>
            </c:extLst>
          </c:dPt>
          <c:dPt>
            <c:idx val="1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84AB-4A47-A5F5-F103900BC0EF}"/>
              </c:ext>
            </c:extLst>
          </c:dPt>
          <c:dLbls>
            <c:dLbl>
              <c:idx val="0"/>
              <c:layout>
                <c:manualLayout>
                  <c:x val="0"/>
                  <c:y val="2.564102564102564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BD5CF73-66B5-4B35-93A1-0F8E282D01C4}" type="CATEGORYNAME">
                      <a:rPr lang="ja-JP" altLang="en-US" sz="200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ja-JP" alt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：</a:t>
                    </a:r>
                    <a:r>
                      <a:rPr lang="en-US" altLang="ja-JP" sz="200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398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894041994750656"/>
                      <c:h val="0.111025641025641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4AB-4A47-A5F5-F103900BC0EF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0AA3F27-042A-4D19-BD47-DBD7325AC9C9}" type="CATEGORYNAME">
                      <a:rPr lang="ja-JP" altLang="en-US" sz="200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ja-JP" alt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：</a:t>
                    </a:r>
                    <a:r>
                      <a:rPr lang="en-US" altLang="ja-JP" sz="200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69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4AB-4A47-A5F5-F103900BC0EF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EDD1156-09C6-476A-ABE4-F287C7A67A92}" type="CATEGORYNAME">
                      <a:rPr lang="ja-JP" altLang="en-US" sz="200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ja-JP" alt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：</a:t>
                    </a:r>
                    <a:r>
                      <a:rPr lang="en-US" altLang="ja-JP" sz="200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52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4AB-4A47-A5F5-F103900BC0EF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79A22A7-67B1-4CD0-A4AB-384C74DE4D5E}" type="CATEGORYNAME">
                      <a:rPr lang="ja-JP" altLang="en-US" sz="200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ja-JP" alt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：</a:t>
                    </a:r>
                    <a:r>
                      <a:rPr lang="en-US" altLang="ja-JP" sz="200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46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4AB-4A47-A5F5-F103900BC0EF}"/>
                </c:ext>
              </c:extLst>
            </c:dLbl>
            <c:dLbl>
              <c:idx val="4"/>
              <c:layout>
                <c:manualLayout>
                  <c:x val="8.3333333333333332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BCC569F-52E0-472F-89FC-3A08B2988E37}" type="CATEGORYNAME">
                      <a:rPr lang="ja-JP" altLang="en-US" sz="200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ja-JP" alt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：</a:t>
                    </a:r>
                    <a:r>
                      <a:rPr lang="en-US" altLang="ja-JP" sz="200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33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4AB-4A47-A5F5-F103900BC0EF}"/>
                </c:ext>
              </c:extLst>
            </c:dLbl>
            <c:dLbl>
              <c:idx val="5"/>
              <c:layout>
                <c:manualLayout>
                  <c:x val="-1.6666666666666666E-2"/>
                  <c:y val="-1.2820512820512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9FC4336-2B7F-4B57-BA6F-97A29D47B089}" type="CATEGORYNAME">
                      <a:rPr lang="ja-JP" altLang="en-US" sz="2000">
                        <a:solidFill>
                          <a:srgbClr val="FF0000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ja-JP" altLang="en-US" sz="2000" dirty="0">
                        <a:solidFill>
                          <a:srgbClr val="FF0000"/>
                        </a:solidFill>
                      </a:rPr>
                      <a:t>：</a:t>
                    </a:r>
                    <a:r>
                      <a:rPr lang="en-US" altLang="ja-JP" sz="2000" dirty="0">
                        <a:solidFill>
                          <a:srgbClr val="FF0000"/>
                        </a:solidFill>
                      </a:rPr>
                      <a:t>29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4AB-4A47-A5F5-F103900BC0EF}"/>
                </c:ext>
              </c:extLst>
            </c:dLbl>
            <c:dLbl>
              <c:idx val="6"/>
              <c:layout>
                <c:manualLayout>
                  <c:x val="8.3333333333333332E-3"/>
                  <c:y val="4.629629629629629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83D5FFA-DB94-4204-BC43-69E4346621DE}" type="CATEGORYNAME">
                      <a:rPr lang="ja-JP" altLang="en-US" sz="180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ja-JP" altLang="en-US" sz="180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：</a:t>
                    </a:r>
                    <a:r>
                      <a:rPr lang="en-US" altLang="ja-JP" sz="180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14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4AB-4A47-A5F5-F103900BC0EF}"/>
                </c:ext>
              </c:extLst>
            </c:dLbl>
            <c:dLbl>
              <c:idx val="7"/>
              <c:layout>
                <c:manualLayout>
                  <c:x val="1.3333464566929127E-2"/>
                  <c:y val="2.24358974358974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F432DC6-2917-4CFB-BA89-C02513CDCBCE}" type="CATEGORYNAME">
                      <a:rPr lang="ja-JP" altLang="en-US" sz="180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ja-JP" altLang="en-US" sz="180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：</a:t>
                    </a:r>
                    <a:r>
                      <a:rPr lang="en-US" altLang="ja-JP" sz="180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14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33333333333333"/>
                      <c:h val="0.108657407407407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84AB-4A47-A5F5-F103900BC0EF}"/>
                </c:ext>
              </c:extLst>
            </c:dLbl>
            <c:dLbl>
              <c:idx val="8"/>
              <c:layout>
                <c:manualLayout>
                  <c:x val="2.2222222222222223E-2"/>
                  <c:y val="-0.1018516695829687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9ECE12E-6508-4B77-9C48-DB315B075719}" type="CATEGORYNAME">
                      <a:rPr lang="ja-JP" altLang="en-US" sz="160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ja-JP" alt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：</a:t>
                    </a:r>
                    <a:r>
                      <a:rPr lang="en-US" altLang="ja-JP" sz="160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12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8888888888889"/>
                      <c:h val="9.136592300962377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84AB-4A47-A5F5-F103900BC0EF}"/>
                </c:ext>
              </c:extLst>
            </c:dLbl>
            <c:dLbl>
              <c:idx val="9"/>
              <c:layout>
                <c:manualLayout>
                  <c:x val="-4.027777777777778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50203FD-3EBF-41BA-9025-4B580D9AD754}" type="CATEGORYNAME">
                      <a:rPr lang="ja-JP" altLang="en-US" sz="160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ja-JP" alt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：</a:t>
                    </a:r>
                    <a:r>
                      <a:rPr lang="en-US" altLang="ja-JP" sz="160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11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63888888888888"/>
                      <c:h val="5.280110819480898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84AB-4A47-A5F5-F103900BC0EF}"/>
                </c:ext>
              </c:extLst>
            </c:dLbl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68A693C-707F-496C-9AD5-E22B1CEE8395}" type="CATEGORYNAME">
                      <a:rPr lang="ja-JP" altLang="en-US" sz="160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ja-JP" alt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：</a:t>
                    </a:r>
                    <a:r>
                      <a:rPr lang="en-US" altLang="ja-JP" sz="160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62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84AB-4A47-A5F5-F103900BC0EF}"/>
                </c:ext>
              </c:extLst>
            </c:dLbl>
            <c:spPr>
              <a:noFill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Sheet1!$A$3:$A$13</c:f>
              <c:strCache>
                <c:ptCount val="11"/>
                <c:pt idx="0">
                  <c:v>アメリカ</c:v>
                </c:pt>
                <c:pt idx="1">
                  <c:v>台湾</c:v>
                </c:pt>
                <c:pt idx="2">
                  <c:v>インド</c:v>
                </c:pt>
                <c:pt idx="3">
                  <c:v>韓国</c:v>
                </c:pt>
                <c:pt idx="4">
                  <c:v>カナダ</c:v>
                </c:pt>
                <c:pt idx="5">
                  <c:v>日本</c:v>
                </c:pt>
                <c:pt idx="6">
                  <c:v>ブラジル</c:v>
                </c:pt>
                <c:pt idx="7">
                  <c:v>オーストラリア</c:v>
                </c:pt>
                <c:pt idx="8">
                  <c:v>ナイジェリア</c:v>
                </c:pt>
                <c:pt idx="9">
                  <c:v>香港</c:v>
                </c:pt>
                <c:pt idx="10">
                  <c:v>その他</c:v>
                </c:pt>
              </c:strCache>
            </c:strRef>
          </c:cat>
          <c:val>
            <c:numRef>
              <c:f>Sheet1!$B$3:$B$13</c:f>
              <c:numCache>
                <c:formatCode>General</c:formatCode>
                <c:ptCount val="11"/>
                <c:pt idx="0">
                  <c:v>398</c:v>
                </c:pt>
                <c:pt idx="1">
                  <c:v>69</c:v>
                </c:pt>
                <c:pt idx="2">
                  <c:v>52</c:v>
                </c:pt>
                <c:pt idx="3">
                  <c:v>46</c:v>
                </c:pt>
                <c:pt idx="4">
                  <c:v>33</c:v>
                </c:pt>
                <c:pt idx="5">
                  <c:v>29</c:v>
                </c:pt>
                <c:pt idx="6">
                  <c:v>14</c:v>
                </c:pt>
                <c:pt idx="7">
                  <c:v>14</c:v>
                </c:pt>
                <c:pt idx="8">
                  <c:v>12</c:v>
                </c:pt>
                <c:pt idx="9">
                  <c:v>11</c:v>
                </c:pt>
                <c:pt idx="10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4AB-4A47-A5F5-F103900BC0E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0.4576</cdr:x>
      <cdr:y>0.17143</cdr:y>
    </cdr:from>
    <cdr:to>
      <cdr:x>0.85278</cdr:x>
      <cdr:y>0.54285</cdr:y>
    </cdr:to>
    <cdr:sp macro="" textlink="">
      <cdr:nvSpPr>
        <cdr:cNvPr id="2" name="タイトル 1">
          <a:extLst xmlns:a="http://schemas.openxmlformats.org/drawingml/2006/main">
            <a:ext uri="{FF2B5EF4-FFF2-40B4-BE49-F238E27FC236}">
              <a16:creationId xmlns:a16="http://schemas.microsoft.com/office/drawing/2014/main" id="{74309C41-CB92-4F3D-B6EC-4522B2BECA4E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500000" y="914404"/>
          <a:ext cx="3886200" cy="1981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lIns="0" tIns="0" rIns="0" bIns="0" anchor="ctr" anchorCtr="0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umimoji="1" sz="2400" kern="1200">
              <a:solidFill>
                <a:schemeClr val="tx1"/>
              </a:solidFill>
              <a:latin typeface="Arial" charset="0"/>
              <a:ea typeface="ＭＳ Ｐゴシック" charset="-128"/>
              <a:cs typeface="ヒラギノ角ゴ Pro W3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umimoji="1" sz="2400" kern="1200">
              <a:solidFill>
                <a:schemeClr val="tx1"/>
              </a:solidFill>
              <a:latin typeface="Arial" charset="0"/>
              <a:ea typeface="ＭＳ Ｐゴシック" charset="-128"/>
              <a:cs typeface="ヒラギノ角ゴ Pro W3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umimoji="1" sz="2400" kern="1200">
              <a:solidFill>
                <a:schemeClr val="tx1"/>
              </a:solidFill>
              <a:latin typeface="Arial" charset="0"/>
              <a:ea typeface="ＭＳ Ｐゴシック" charset="-128"/>
              <a:cs typeface="ヒラギノ角ゴ Pro W3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umimoji="1" sz="2400" kern="1200">
              <a:solidFill>
                <a:schemeClr val="tx1"/>
              </a:solidFill>
              <a:latin typeface="Arial" charset="0"/>
              <a:ea typeface="ＭＳ Ｐゴシック" charset="-128"/>
              <a:cs typeface="ヒラギノ角ゴ Pro W3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umimoji="1" sz="2400" kern="1200">
              <a:solidFill>
                <a:schemeClr val="tx1"/>
              </a:solidFill>
              <a:latin typeface="Arial" charset="0"/>
              <a:ea typeface="ＭＳ Ｐゴシック" charset="-128"/>
              <a:cs typeface="ヒラギノ角ゴ Pro W3"/>
            </a:defRPr>
          </a:lvl5pPr>
          <a:lvl6pPr marL="2286000" algn="l" defTabSz="914400" rtl="0" eaLnBrk="1" latinLnBrk="0" hangingPunct="1">
            <a:defRPr kumimoji="1" sz="2400" kern="1200">
              <a:solidFill>
                <a:schemeClr val="tx1"/>
              </a:solidFill>
              <a:latin typeface="Arial" charset="0"/>
              <a:ea typeface="ＭＳ Ｐゴシック" charset="-128"/>
              <a:cs typeface="ヒラギノ角ゴ Pro W3"/>
            </a:defRPr>
          </a:lvl6pPr>
          <a:lvl7pPr marL="2743200" algn="l" defTabSz="914400" rtl="0" eaLnBrk="1" latinLnBrk="0" hangingPunct="1">
            <a:defRPr kumimoji="1" sz="2400" kern="1200">
              <a:solidFill>
                <a:schemeClr val="tx1"/>
              </a:solidFill>
              <a:latin typeface="Arial" charset="0"/>
              <a:ea typeface="ＭＳ Ｐゴシック" charset="-128"/>
              <a:cs typeface="ヒラギノ角ゴ Pro W3"/>
            </a:defRPr>
          </a:lvl7pPr>
          <a:lvl8pPr marL="3200400" algn="l" defTabSz="914400" rtl="0" eaLnBrk="1" latinLnBrk="0" hangingPunct="1">
            <a:defRPr kumimoji="1" sz="2400" kern="1200">
              <a:solidFill>
                <a:schemeClr val="tx1"/>
              </a:solidFill>
              <a:latin typeface="Arial" charset="0"/>
              <a:ea typeface="ＭＳ Ｐゴシック" charset="-128"/>
              <a:cs typeface="ヒラギノ角ゴ Pro W3"/>
            </a:defRPr>
          </a:lvl8pPr>
          <a:lvl9pPr marL="3657600" algn="l" defTabSz="914400" rtl="0" eaLnBrk="1" latinLnBrk="0" hangingPunct="1">
            <a:defRPr kumimoji="1" sz="2400" kern="1200">
              <a:solidFill>
                <a:schemeClr val="tx1"/>
              </a:solidFill>
              <a:latin typeface="Arial" charset="0"/>
              <a:ea typeface="ＭＳ Ｐゴシック" charset="-128"/>
              <a:cs typeface="ヒラギノ角ゴ Pro W3"/>
            </a:defRPr>
          </a:lvl9pPr>
        </a:lstStyle>
        <a:p xmlns:a="http://schemas.openxmlformats.org/drawingml/2006/main">
          <a:r>
            <a:rPr kumimoji="1" lang="en-US" altLang="ja-JP" sz="3200" b="1" dirty="0">
              <a:solidFill>
                <a:srgbClr val="58585A"/>
              </a:solidFill>
            </a:rPr>
            <a:t>34</a:t>
          </a:r>
          <a:r>
            <a:rPr kumimoji="1" lang="ja-JP" altLang="en-US" sz="3200" b="1" dirty="0">
              <a:solidFill>
                <a:srgbClr val="58585A"/>
              </a:solidFill>
            </a:rPr>
            <a:t>地区平均</a:t>
          </a:r>
          <a:endParaRPr kumimoji="1" lang="en-US" altLang="ja-JP" sz="3200" b="1" dirty="0">
            <a:solidFill>
              <a:srgbClr val="58585A"/>
            </a:solidFill>
          </a:endParaRPr>
        </a:p>
        <a:p xmlns:a="http://schemas.openxmlformats.org/drawingml/2006/main">
          <a:r>
            <a:rPr kumimoji="1" lang="ja-JP" altLang="en-US" dirty="0">
              <a:solidFill>
                <a:srgbClr val="58585A"/>
              </a:solidFill>
            </a:rPr>
            <a:t>　　　　　</a:t>
          </a:r>
          <a:r>
            <a:rPr kumimoji="1" lang="en-US" altLang="ja-JP" sz="3200" b="1" dirty="0">
              <a:solidFill>
                <a:srgbClr val="58585A"/>
              </a:solidFill>
            </a:rPr>
            <a:t>2.35</a:t>
          </a:r>
          <a:r>
            <a:rPr kumimoji="1" lang="ja-JP" altLang="en-US" sz="3200" b="1" dirty="0">
              <a:solidFill>
                <a:srgbClr val="58585A"/>
              </a:solidFill>
            </a:rPr>
            <a:t>人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18831" cy="49449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442" tIns="46222" rIns="92442" bIns="46222" numCol="1" anchor="t" anchorCtr="0" compatLnSpc="1">
            <a:prstTxWarp prst="textNoShape">
              <a:avLst/>
            </a:prstTxWarp>
          </a:bodyPr>
          <a:lstStyle>
            <a:lvl1pPr defTabSz="924581" eaLnBrk="0" hangingPunct="0">
              <a:defRPr kumimoji="0"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2" y="2"/>
            <a:ext cx="2918831" cy="49449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442" tIns="46222" rIns="92442" bIns="46222" numCol="1" anchor="t" anchorCtr="0" compatLnSpc="1">
            <a:prstTxWarp prst="textNoShape">
              <a:avLst/>
            </a:prstTxWarp>
          </a:bodyPr>
          <a:lstStyle>
            <a:lvl1pPr algn="r" defTabSz="924581" eaLnBrk="0" hangingPunct="0">
              <a:defRPr kumimoji="0"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1818"/>
            <a:ext cx="2918831" cy="49449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442" tIns="46222" rIns="92442" bIns="46222" numCol="1" anchor="b" anchorCtr="0" compatLnSpc="1">
            <a:prstTxWarp prst="textNoShape">
              <a:avLst/>
            </a:prstTxWarp>
          </a:bodyPr>
          <a:lstStyle>
            <a:lvl1pPr defTabSz="924581" eaLnBrk="0" hangingPunct="0">
              <a:defRPr kumimoji="0"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2" y="9371818"/>
            <a:ext cx="2918831" cy="49449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442" tIns="46222" rIns="92442" bIns="46222" numCol="1" anchor="b" anchorCtr="0" compatLnSpc="1">
            <a:prstTxWarp prst="textNoShape">
              <a:avLst/>
            </a:prstTxWarp>
          </a:bodyPr>
          <a:lstStyle>
            <a:lvl1pPr algn="r" defTabSz="924581" eaLnBrk="0" hangingPunct="0">
              <a:defRPr kumimoji="0"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fld id="{E99EE163-F30F-4DA2-981D-FAA48BEFF6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6188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18831" cy="49449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442" tIns="46222" rIns="92442" bIns="46222" numCol="1" anchor="t" anchorCtr="0" compatLnSpc="1">
            <a:prstTxWarp prst="textNoShape">
              <a:avLst/>
            </a:prstTxWarp>
          </a:bodyPr>
          <a:lstStyle>
            <a:lvl1pPr defTabSz="924581" eaLnBrk="0" hangingPunct="0">
              <a:defRPr kumimoji="0"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2" y="2"/>
            <a:ext cx="2918831" cy="49449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442" tIns="46222" rIns="92442" bIns="46222" numCol="1" anchor="t" anchorCtr="0" compatLnSpc="1">
            <a:prstTxWarp prst="textNoShape">
              <a:avLst/>
            </a:prstTxWarp>
          </a:bodyPr>
          <a:lstStyle>
            <a:lvl1pPr algn="r" defTabSz="924581" eaLnBrk="0" hangingPunct="0">
              <a:defRPr kumimoji="0"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697"/>
            <a:ext cx="4939560" cy="443944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442" tIns="46222" rIns="92442" bIns="46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1818"/>
            <a:ext cx="2918831" cy="49449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442" tIns="46222" rIns="92442" bIns="46222" numCol="1" anchor="b" anchorCtr="0" compatLnSpc="1">
            <a:prstTxWarp prst="textNoShape">
              <a:avLst/>
            </a:prstTxWarp>
          </a:bodyPr>
          <a:lstStyle>
            <a:lvl1pPr defTabSz="924581" eaLnBrk="0" hangingPunct="0">
              <a:defRPr kumimoji="0"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2" y="9371818"/>
            <a:ext cx="2918831" cy="49449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442" tIns="46222" rIns="92442" bIns="46222" numCol="1" anchor="b" anchorCtr="0" compatLnSpc="1">
            <a:prstTxWarp prst="textNoShape">
              <a:avLst/>
            </a:prstTxWarp>
          </a:bodyPr>
          <a:lstStyle>
            <a:lvl1pPr algn="r" defTabSz="924581" eaLnBrk="0" hangingPunct="0">
              <a:defRPr kumimoji="0"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fld id="{2DC9F05F-56B3-4329-83D1-83B0A64484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349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5577"/>
            <a:fld id="{B3F89D03-F9A6-4E14-BC52-315F1C505BDE}" type="slidenum">
              <a:rPr lang="en-US" altLang="ja-JP" smtClean="0">
                <a:latin typeface="Arial" charset="0"/>
                <a:ea typeface="ヒラギノ角ゴ Pro W3"/>
                <a:cs typeface="ヒラギノ角ゴ Pro W3"/>
              </a:rPr>
              <a:pPr defTabSz="935577"/>
              <a:t>1</a:t>
            </a:fld>
            <a:endParaRPr lang="en-US" altLang="ja-JP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sz="1800" b="1" dirty="0">
                <a:latin typeface="Arial" charset="0"/>
                <a:ea typeface="ヒラギノ角ゴ Pro W3"/>
                <a:cs typeface="ヒラギノ角ゴ Pro W3"/>
              </a:rPr>
              <a:t>皆さん、こんにちは。宝塚武庫川</a:t>
            </a:r>
            <a:r>
              <a:rPr lang="en-US" altLang="ja-JP" sz="1800" b="1" dirty="0">
                <a:latin typeface="Arial" charset="0"/>
                <a:ea typeface="ヒラギノ角ゴ Pro W3"/>
                <a:cs typeface="ヒラギノ角ゴ Pro W3"/>
              </a:rPr>
              <a:t>RC</a:t>
            </a:r>
            <a:r>
              <a:rPr lang="ja-JP" altLang="en-US" sz="1800" b="1" dirty="0">
                <a:latin typeface="Arial" charset="0"/>
                <a:ea typeface="ヒラギノ角ゴ Pro W3"/>
                <a:cs typeface="ヒラギノ角ゴ Pro W3"/>
              </a:rPr>
              <a:t>の大室です。</a:t>
            </a:r>
            <a:endParaRPr lang="en-US" altLang="ja-JP" sz="1800" b="1" dirty="0">
              <a:latin typeface="Arial" charset="0"/>
              <a:ea typeface="ヒラギノ角ゴ Pro W3"/>
              <a:cs typeface="ヒラギノ角ゴ Pro W3"/>
            </a:endParaRPr>
          </a:p>
          <a:p>
            <a:pPr eaLnBrk="1" hangingPunct="1"/>
            <a:r>
              <a:rPr lang="ja-JP" altLang="en-US" sz="1800" b="1" dirty="0">
                <a:latin typeface="Arial" charset="0"/>
                <a:ea typeface="ヒラギノ角ゴ Pro W3"/>
                <a:cs typeface="ヒラギノ角ゴ Pro W3"/>
              </a:rPr>
              <a:t>第</a:t>
            </a:r>
            <a:r>
              <a:rPr lang="en-US" altLang="ja-JP" sz="1800" b="1" dirty="0">
                <a:latin typeface="Arial" charset="0"/>
                <a:ea typeface="ヒラギノ角ゴ Pro W3"/>
                <a:cs typeface="ヒラギノ角ゴ Pro W3"/>
              </a:rPr>
              <a:t>3</a:t>
            </a:r>
            <a:r>
              <a:rPr lang="ja-JP" altLang="en-US" sz="1800" b="1" dirty="0">
                <a:latin typeface="Arial" charset="0"/>
                <a:ea typeface="ヒラギノ角ゴ Pro W3"/>
                <a:cs typeface="ヒラギノ角ゴ Pro W3"/>
              </a:rPr>
              <a:t>ゾーン</a:t>
            </a:r>
            <a:r>
              <a:rPr lang="en-US" altLang="ja-JP" sz="1800" b="1" dirty="0">
                <a:latin typeface="Arial" charset="0"/>
                <a:ea typeface="ヒラギノ角ゴ Pro W3"/>
                <a:cs typeface="ヒラギノ角ゴ Pro W3"/>
              </a:rPr>
              <a:t>E/MGA</a:t>
            </a:r>
            <a:r>
              <a:rPr lang="ja-JP" altLang="en-US" sz="1800" b="1" dirty="0">
                <a:latin typeface="Arial" charset="0"/>
                <a:ea typeface="ヒラギノ角ゴ Pro W3"/>
                <a:cs typeface="ヒラギノ角ゴ Pro W3"/>
              </a:rPr>
              <a:t>を仰せつかっております。</a:t>
            </a:r>
            <a:endParaRPr lang="en-US" altLang="ja-JP" sz="1800" b="1" dirty="0">
              <a:latin typeface="Arial" charset="0"/>
              <a:ea typeface="ヒラギノ角ゴ Pro W3"/>
              <a:cs typeface="ヒラギノ角ゴ Pro W3"/>
            </a:endParaRPr>
          </a:p>
          <a:p>
            <a:pPr eaLnBrk="1" hangingPunct="1"/>
            <a:r>
              <a:rPr lang="ja-JP" altLang="en-US" sz="1800" b="1" dirty="0">
                <a:latin typeface="Arial" charset="0"/>
                <a:ea typeface="ヒラギノ角ゴ Pro W3"/>
                <a:cs typeface="ヒラギノ角ゴ Pro W3"/>
              </a:rPr>
              <a:t>　</a:t>
            </a:r>
            <a:endParaRPr lang="en-US" altLang="ja-JP" sz="1800" b="1" dirty="0">
              <a:latin typeface="Arial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64330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800" b="1" dirty="0"/>
              <a:t>寄付総額の多い国を見てみますと、アメリカが</a:t>
            </a:r>
            <a:r>
              <a:rPr kumimoji="1" lang="en-US" altLang="ja-JP" sz="1800" b="1" dirty="0"/>
              <a:t>1</a:t>
            </a:r>
            <a:r>
              <a:rPr kumimoji="1" lang="ja-JP" altLang="en-US" sz="1800" b="1" dirty="0"/>
              <a:t>億</a:t>
            </a:r>
            <a:r>
              <a:rPr kumimoji="1" lang="en-US" altLang="ja-JP" sz="1800" b="1" dirty="0"/>
              <a:t>5000</a:t>
            </a:r>
            <a:r>
              <a:rPr kumimoji="1" lang="ja-JP" altLang="en-US" sz="1800" b="1" dirty="0"/>
              <a:t>万ドルと多く、</a:t>
            </a:r>
            <a:endParaRPr kumimoji="1" lang="en-US" altLang="ja-JP" sz="1800" b="1" dirty="0"/>
          </a:p>
          <a:p>
            <a:r>
              <a:rPr kumimoji="1" lang="ja-JP" altLang="en-US" sz="1800" b="1" dirty="0"/>
              <a:t>インド、日本と続きます。</a:t>
            </a:r>
            <a:endParaRPr kumimoji="1" lang="en-US" altLang="ja-JP" sz="1800" b="1" dirty="0"/>
          </a:p>
          <a:p>
            <a:r>
              <a:rPr kumimoji="1" lang="ja-JP" altLang="en-US" sz="1800" b="1" dirty="0"/>
              <a:t>上位はアジアの国が占めています。</a:t>
            </a:r>
            <a:endParaRPr kumimoji="1" lang="en-US" altLang="ja-JP" sz="18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9F05F-56B3-4329-83D1-83B0A644845A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06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268">
              <a:defRPr/>
            </a:pPr>
            <a:r>
              <a:rPr kumimoji="1" lang="ja-JP" altLang="en-US" sz="1800" b="1" dirty="0"/>
              <a:t>財団への今までの寄付総額は</a:t>
            </a:r>
            <a:r>
              <a:rPr kumimoji="1" lang="en-US" altLang="ja-JP" sz="1800" b="1" dirty="0"/>
              <a:t>44</a:t>
            </a:r>
            <a:r>
              <a:rPr kumimoji="1" lang="ja-JP" altLang="en-US" sz="1800" b="1" dirty="0"/>
              <a:t>億ドルで、</a:t>
            </a:r>
            <a:r>
              <a:rPr kumimoji="1" lang="en-US" altLang="ja-JP" sz="1800" b="1" dirty="0"/>
              <a:t>1947</a:t>
            </a:r>
            <a:r>
              <a:rPr kumimoji="1" lang="ja-JP" altLang="en-US" sz="1800" b="1" dirty="0"/>
              <a:t>年以来</a:t>
            </a:r>
            <a:r>
              <a:rPr kumimoji="1" lang="en-US" altLang="ja-JP" sz="1800" b="1" dirty="0"/>
              <a:t>39</a:t>
            </a:r>
            <a:r>
              <a:rPr kumimoji="1" lang="ja-JP" altLang="en-US" sz="1800" b="1" dirty="0"/>
              <a:t>億</a:t>
            </a:r>
            <a:r>
              <a:rPr kumimoji="1" lang="en-US" altLang="ja-JP" sz="1800" b="1" dirty="0"/>
              <a:t>5000</a:t>
            </a:r>
            <a:r>
              <a:rPr kumimoji="1" lang="ja-JP" altLang="en-US" sz="1800" b="1" dirty="0"/>
              <a:t>万ドルが使われております。</a:t>
            </a:r>
            <a:endParaRPr kumimoji="1" lang="en-US" altLang="ja-JP" sz="1800" b="1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9F05F-56B3-4329-83D1-83B0A644845A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2134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800" b="1" dirty="0"/>
              <a:t>財団への寄付先にはこの</a:t>
            </a:r>
            <a:r>
              <a:rPr kumimoji="1" lang="en-US" altLang="ja-JP" sz="1800" b="1" dirty="0"/>
              <a:t>4</a:t>
            </a:r>
            <a:r>
              <a:rPr kumimoji="1" lang="ja-JP" altLang="en-US" sz="1800" b="1" dirty="0"/>
              <a:t>つがあります。</a:t>
            </a:r>
            <a:endParaRPr kumimoji="1" lang="en-US" altLang="ja-JP" sz="1800" b="1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9F05F-56B3-4329-83D1-83B0A644845A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2630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800" b="1" dirty="0"/>
              <a:t>これをシェーマにしてみるとこの様になります。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9F05F-56B3-4329-83D1-83B0A644845A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6302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800" b="1" dirty="0"/>
              <a:t>プログラムへの補助金としては、</a:t>
            </a:r>
            <a:r>
              <a:rPr kumimoji="1" lang="en-US" altLang="ja-JP" sz="1800" b="1" dirty="0"/>
              <a:t>82</a:t>
            </a:r>
            <a:r>
              <a:rPr kumimoji="1" lang="ja-JP" altLang="en-US" sz="1800" b="1" dirty="0"/>
              <a:t>％が使われました。</a:t>
            </a:r>
            <a:endParaRPr kumimoji="1" lang="en-US" altLang="ja-JP" sz="1800" b="1" dirty="0"/>
          </a:p>
          <a:p>
            <a:r>
              <a:rPr kumimoji="1" lang="ja-JP" altLang="en-US" sz="1800" b="1" dirty="0"/>
              <a:t>管理運営と寄付推進費はわずか</a:t>
            </a:r>
            <a:r>
              <a:rPr kumimoji="1" lang="en-US" altLang="ja-JP" sz="1800" b="1" dirty="0"/>
              <a:t>9</a:t>
            </a:r>
            <a:r>
              <a:rPr kumimoji="1" lang="ja-JP" altLang="en-US" sz="1800" b="1" dirty="0"/>
              <a:t>％でした。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9F05F-56B3-4329-83D1-83B0A644845A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5556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268">
              <a:defRPr/>
            </a:pPr>
            <a:r>
              <a:rPr kumimoji="1" lang="ja-JP" altLang="en-US" sz="1800" b="1" dirty="0"/>
              <a:t>恒久基金については、皆さんなじみが薄いので、すこしご説明をいたします。</a:t>
            </a:r>
            <a:endParaRPr kumimoji="1" lang="en-US" altLang="ja-JP" sz="1800" b="1" dirty="0"/>
          </a:p>
          <a:p>
            <a:r>
              <a:rPr kumimoji="1" lang="ja-JP" altLang="en-US" sz="1800" b="1" dirty="0"/>
              <a:t>寄付元金は使われることなく、投資収益のみが　活動資金として使われます。</a:t>
            </a:r>
            <a:endParaRPr kumimoji="1" lang="en-US" altLang="ja-JP" sz="1800" b="1" dirty="0"/>
          </a:p>
          <a:p>
            <a:pPr defTabSz="907268">
              <a:defRPr/>
            </a:pPr>
            <a:r>
              <a:rPr kumimoji="1" lang="ja-JP" altLang="en-US" sz="1800" b="1" dirty="0"/>
              <a:t>スライドの写真は、恒久基金について説明した小冊子です。</a:t>
            </a:r>
            <a:endParaRPr kumimoji="1" lang="en-US" altLang="ja-JP" sz="1800" b="1" dirty="0"/>
          </a:p>
          <a:p>
            <a:pPr defTabSz="907268">
              <a:defRPr/>
            </a:pPr>
            <a:r>
              <a:rPr kumimoji="1" lang="ja-JP" altLang="en-US" sz="1800" b="1" dirty="0"/>
              <a:t>詳しくはこれをご覧ください。</a:t>
            </a:r>
            <a:endParaRPr kumimoji="1" lang="en-US" altLang="ja-JP" sz="1800" b="1" dirty="0"/>
          </a:p>
          <a:p>
            <a:endParaRPr kumimoji="1" lang="en-US" altLang="ja-JP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9F05F-56B3-4329-83D1-83B0A644845A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7654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スライド イメージ プレースホルダー 1">
            <a:extLst>
              <a:ext uri="{FF2B5EF4-FFF2-40B4-BE49-F238E27FC236}">
                <a16:creationId xmlns:a16="http://schemas.microsoft.com/office/drawing/2014/main" id="{60F4C72F-E0AE-4A50-A1B1-E6A19BBFF7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ノート プレースホルダー 2">
            <a:extLst>
              <a:ext uri="{FF2B5EF4-FFF2-40B4-BE49-F238E27FC236}">
                <a16:creationId xmlns:a16="http://schemas.microsoft.com/office/drawing/2014/main" id="{1A00DF6B-BF7E-418B-BFF2-1227CEA1E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896340">
              <a:defRPr/>
            </a:pPr>
            <a:r>
              <a:rPr kumimoji="1" lang="ja-JP" altLang="en-US" sz="1800" b="1" dirty="0"/>
              <a:t>現在、財団の資産である恒久基金は、累積およそ</a:t>
            </a:r>
            <a:r>
              <a:rPr kumimoji="1" lang="en-US" altLang="ja-JP" sz="1800" b="1" dirty="0"/>
              <a:t>12</a:t>
            </a:r>
            <a:r>
              <a:rPr kumimoji="1" lang="ja-JP" altLang="en-US" sz="1800" b="1" dirty="0"/>
              <a:t>億ドル</a:t>
            </a:r>
            <a:r>
              <a:rPr kumimoji="1" lang="ja-JP" altLang="en-US" sz="1800" b="1" dirty="0">
                <a:highlight>
                  <a:srgbClr val="FFFF00"/>
                </a:highlight>
              </a:rPr>
              <a:t>で</a:t>
            </a:r>
            <a:r>
              <a:rPr kumimoji="1" lang="ja-JP" altLang="en-US" sz="1800" b="1" dirty="0">
                <a:solidFill>
                  <a:srgbClr val="FF0000"/>
                </a:solidFill>
                <a:highlight>
                  <a:srgbClr val="FFFF00"/>
                </a:highlight>
              </a:rPr>
              <a:t>、このほぼ</a:t>
            </a:r>
            <a:r>
              <a:rPr kumimoji="1" lang="en-US" altLang="ja-JP" sz="1800" b="1" dirty="0">
                <a:solidFill>
                  <a:srgbClr val="FF0000"/>
                </a:solidFill>
                <a:highlight>
                  <a:srgbClr val="FFFF00"/>
                </a:highlight>
              </a:rPr>
              <a:t>90</a:t>
            </a:r>
            <a:r>
              <a:rPr kumimoji="1" lang="ja-JP" altLang="en-US" sz="1800" b="1" dirty="0">
                <a:solidFill>
                  <a:srgbClr val="FF0000"/>
                </a:solidFill>
                <a:highlight>
                  <a:srgbClr val="FFFF00"/>
                </a:highlight>
              </a:rPr>
              <a:t>％が大口寄付によるもので</a:t>
            </a:r>
            <a:r>
              <a:rPr kumimoji="1" lang="ja-JP" altLang="en-US" sz="1800" b="1" dirty="0">
                <a:solidFill>
                  <a:srgbClr val="FF0000"/>
                </a:solidFill>
              </a:rPr>
              <a:t>す。</a:t>
            </a:r>
          </a:p>
          <a:p>
            <a:pPr defTabSz="896340">
              <a:defRPr/>
            </a:pPr>
            <a:r>
              <a:rPr kumimoji="1" lang="ja-JP" altLang="en-US" sz="1800" b="1" dirty="0"/>
              <a:t>財団は、</a:t>
            </a:r>
            <a:r>
              <a:rPr kumimoji="1" lang="en-US" altLang="ja-JP" sz="1800" b="1" dirty="0"/>
              <a:t>2025</a:t>
            </a:r>
            <a:r>
              <a:rPr kumimoji="1" lang="ja-JP" altLang="en-US" sz="1800" b="1" dirty="0"/>
              <a:t>年までに　恒久基金を</a:t>
            </a:r>
            <a:r>
              <a:rPr kumimoji="1" lang="en-US" altLang="ja-JP" sz="1800" b="1" dirty="0"/>
              <a:t>20</a:t>
            </a:r>
            <a:r>
              <a:rPr kumimoji="1" lang="ja-JP" altLang="en-US" sz="1800" b="1" dirty="0"/>
              <a:t>億</a:t>
            </a:r>
            <a:r>
              <a:rPr kumimoji="1" lang="en-US" altLang="ja-JP" sz="1800" b="1" dirty="0"/>
              <a:t>2500</a:t>
            </a:r>
            <a:r>
              <a:rPr kumimoji="1" lang="ja-JP" altLang="en-US" sz="1800" b="1" dirty="0"/>
              <a:t>万ドルにすることを目標としています。</a:t>
            </a:r>
            <a:endParaRPr kumimoji="1" lang="en-US" altLang="ja-JP" sz="1800" b="1" dirty="0"/>
          </a:p>
          <a:p>
            <a:pPr defTabSz="896340">
              <a:defRPr/>
            </a:pPr>
            <a:r>
              <a:rPr kumimoji="1" lang="ja-JP" altLang="en-US" sz="1800" b="1" dirty="0"/>
              <a:t>ここにある誓約とは、計画寄付のことで、遺産・退職金・保険金等の寄付を約束することです。</a:t>
            </a:r>
            <a:endParaRPr kumimoji="1" lang="en-US" altLang="ja-JP" sz="1800" b="1" dirty="0"/>
          </a:p>
          <a:p>
            <a:pPr defTabSz="896340">
              <a:defRPr/>
            </a:pPr>
            <a:r>
              <a:rPr kumimoji="1" lang="ja-JP" altLang="en-US" sz="1800" b="1" dirty="0"/>
              <a:t>遺贈友の会も計画寄付の一つです。</a:t>
            </a:r>
            <a:endParaRPr kumimoji="1" lang="en-US" altLang="ja-JP" sz="1800" b="1" dirty="0"/>
          </a:p>
          <a:p>
            <a:endParaRPr lang="ja-JP" altLang="en-US" dirty="0">
              <a:latin typeface="Georgia" panose="02040502050405020303" pitchFamily="18" charset="0"/>
              <a:ea typeface="ヒラギノ角ゴ Pro W3" pitchFamily="-84" charset="-128"/>
            </a:endParaRPr>
          </a:p>
        </p:txBody>
      </p:sp>
      <p:sp>
        <p:nvSpPr>
          <p:cNvPr id="117764" name="スライド番号プレースホルダー 3">
            <a:extLst>
              <a:ext uri="{FF2B5EF4-FFF2-40B4-BE49-F238E27FC236}">
                <a16:creationId xmlns:a16="http://schemas.microsoft.com/office/drawing/2014/main" id="{C9306917-3DE7-4EE7-BCEF-E68E27A1D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256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28277" indent="-280106" defTabSz="90256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20425" indent="-224085" defTabSz="90256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568595" indent="-224085" defTabSz="90256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16765" indent="-224085" defTabSz="90256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464935" indent="-224085" defTabSz="90256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13104" indent="-224085" defTabSz="90256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361275" indent="-224085" defTabSz="90256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09446" indent="-224085" defTabSz="90256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fld id="{0D907C81-1C67-4742-8373-E3012A5D12ED}" type="slidenum">
              <a:rPr lang="en-US" altLang="ja-JP" sz="1200"/>
              <a:pPr/>
              <a:t>16</a:t>
            </a:fld>
            <a:endParaRPr lang="en-US" altLang="ja-JP" sz="1200"/>
          </a:p>
        </p:txBody>
      </p:sp>
    </p:spTree>
    <p:extLst>
      <p:ext uri="{BB962C8B-B14F-4D97-AF65-F5344CB8AC3E}">
        <p14:creationId xmlns:p14="http://schemas.microsoft.com/office/powerpoint/2010/main" val="2646948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8066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kumimoji="1" lang="ja-JP" altLang="en-US" sz="1800" b="1" dirty="0">
                <a:latin typeface="Arial" charset="0"/>
                <a:ea typeface="ヒラギノ角ゴ Pro W3"/>
                <a:cs typeface="ヒラギノ角ゴ Pro W3"/>
              </a:rPr>
              <a:t>遺贈友の会への入会は、ロータリーの豊かな未来を　約束するものです。</a:t>
            </a:r>
            <a:endParaRPr kumimoji="1" lang="en-US" altLang="ja-JP" sz="1800" b="1" dirty="0">
              <a:latin typeface="Arial" charset="0"/>
              <a:ea typeface="ヒラギノ角ゴ Pro W3"/>
              <a:cs typeface="ヒラギノ角ゴ Pro W3"/>
            </a:endParaRPr>
          </a:p>
          <a:p>
            <a:r>
              <a:rPr kumimoji="1" lang="ja-JP" altLang="en-US" sz="1800" b="1" dirty="0">
                <a:latin typeface="Arial" charset="0"/>
                <a:ea typeface="ヒラギノ角ゴ Pro W3"/>
                <a:cs typeface="ヒラギノ角ゴ Pro W3"/>
              </a:rPr>
              <a:t>申し込みは、パンフレットに</a:t>
            </a:r>
            <a:r>
              <a:rPr kumimoji="1" lang="en-US" altLang="ja-JP" sz="1800" b="1" dirty="0">
                <a:latin typeface="Arial" charset="0"/>
                <a:ea typeface="ヒラギノ角ゴ Pro W3"/>
                <a:cs typeface="ヒラギノ角ゴ Pro W3"/>
              </a:rPr>
              <a:t>1</a:t>
            </a:r>
            <a:r>
              <a:rPr kumimoji="1" lang="ja-JP" altLang="en-US" sz="1800" b="1" dirty="0">
                <a:latin typeface="Arial" charset="0"/>
                <a:ea typeface="ヒラギノ角ゴ Pro W3"/>
                <a:cs typeface="ヒラギノ角ゴ Pro W3"/>
              </a:rPr>
              <a:t>万ドル以上の寄付をします　と書いて頂くだけで結構です。</a:t>
            </a:r>
            <a:endParaRPr kumimoji="1" lang="en-US" altLang="ja-JP" sz="1800" b="1" dirty="0">
              <a:latin typeface="Arial" charset="0"/>
              <a:ea typeface="ヒラギノ角ゴ Pro W3"/>
              <a:cs typeface="ヒラギノ角ゴ Pro W3"/>
            </a:endParaRPr>
          </a:p>
          <a:p>
            <a:r>
              <a:rPr kumimoji="1" lang="ja-JP" altLang="en-US" sz="1800" b="1" dirty="0">
                <a:latin typeface="Arial" charset="0"/>
                <a:ea typeface="ヒラギノ角ゴ Pro W3"/>
                <a:cs typeface="ヒラギノ角ゴ Pro W3"/>
              </a:rPr>
              <a:t>今、財団はこの会員を増やすことに　特に力を入れております。</a:t>
            </a:r>
            <a:endParaRPr kumimoji="1" lang="en-US" altLang="ja-JP" sz="1800" b="1" dirty="0">
              <a:latin typeface="Arial" charset="0"/>
              <a:ea typeface="ヒラギノ角ゴ Pro W3"/>
              <a:cs typeface="ヒラギノ角ゴ Pro W3"/>
            </a:endParaRPr>
          </a:p>
          <a:p>
            <a:r>
              <a:rPr kumimoji="1" lang="ja-JP" altLang="en-US" sz="1800" b="1" dirty="0">
                <a:latin typeface="Arial" charset="0"/>
                <a:ea typeface="ヒラギノ角ゴ Pro W3"/>
                <a:cs typeface="ヒラギノ角ゴ Pro W3"/>
              </a:rPr>
              <a:t>ご協力ください。</a:t>
            </a:r>
            <a:endParaRPr kumimoji="1" lang="en-US" altLang="ja-JP" sz="1800" b="1" dirty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88067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3459"/>
            <a:fld id="{B3955925-A956-4437-9498-ED906B59FC47}" type="slidenum">
              <a:rPr lang="en-US" altLang="ja-JP" smtClean="0">
                <a:latin typeface="Arial" charset="0"/>
                <a:ea typeface="ヒラギノ角ゴ Pro W3"/>
                <a:cs typeface="ヒラギノ角ゴ Pro W3"/>
              </a:rPr>
              <a:pPr defTabSz="913459"/>
              <a:t>17</a:t>
            </a:fld>
            <a:endParaRPr lang="en-US" altLang="ja-JP">
              <a:latin typeface="Arial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406939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ノート プレースホルダー 1">
            <a:extLst>
              <a:ext uri="{FF2B5EF4-FFF2-40B4-BE49-F238E27FC236}">
                <a16:creationId xmlns:a16="http://schemas.microsoft.com/office/drawing/2014/main" id="{F68D35BB-865A-488E-9F5D-19D744AB2B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日本の寄付額は最近</a:t>
            </a:r>
            <a:r>
              <a:rPr kumimoji="1" lang="en-US" altLang="ja-JP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kumimoji="1"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年間、増加傾向にあります。</a:t>
            </a:r>
            <a:endParaRPr kumimoji="1" lang="en-US" altLang="ja-JP" sz="1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会員減少にもかかわらず増えたのは、大口寄付者の増加が大きく関わっています。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ノート プレースホルダー 1">
            <a:extLst>
              <a:ext uri="{FF2B5EF4-FFF2-40B4-BE49-F238E27FC236}">
                <a16:creationId xmlns:a16="http://schemas.microsoft.com/office/drawing/2014/main" id="{031193E0-63DA-4153-B202-4DEE348B0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日本の寄付額は、</a:t>
            </a:r>
            <a:r>
              <a:rPr kumimoji="1" lang="en-US" altLang="ja-JP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</a:t>
            </a:r>
            <a:r>
              <a:rPr kumimoji="1"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年前は世界の寄付額の４分の１以上を占めておりました。</a:t>
            </a:r>
            <a:endParaRPr kumimoji="1" lang="en-US" altLang="ja-JP" sz="1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今は、</a:t>
            </a:r>
            <a:r>
              <a:rPr kumimoji="1" lang="en-US" altLang="ja-JP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5.8</a:t>
            </a:r>
            <a:r>
              <a:rPr kumimoji="1"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％となっております。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800" b="1" dirty="0">
                <a:solidFill>
                  <a:srgbClr val="58585A"/>
                </a:solidFill>
              </a:rPr>
              <a:t>E/MGA</a:t>
            </a:r>
            <a:r>
              <a:rPr kumimoji="1" lang="ja-JP" altLang="en-US" sz="1800" b="1" dirty="0">
                <a:solidFill>
                  <a:srgbClr val="58585A"/>
                </a:solidFill>
              </a:rPr>
              <a:t>の役割は</a:t>
            </a:r>
            <a:r>
              <a:rPr kumimoji="1" lang="ja-JP" altLang="en-US" sz="1800" b="1" dirty="0">
                <a:latin typeface="Georgia" pitchFamily="18" charset="0"/>
                <a:ea typeface="ＭＳ Ｐゴシック" charset="-128"/>
              </a:rPr>
              <a:t>恒久基金と大口寄付を推進する地域リーダー</a:t>
            </a:r>
            <a:r>
              <a:rPr kumimoji="1" lang="ja-JP" altLang="en-US" sz="1800" b="1" dirty="0">
                <a:solidFill>
                  <a:srgbClr val="58585A"/>
                </a:solidFill>
              </a:rPr>
              <a:t>です。</a:t>
            </a:r>
            <a:endParaRPr kumimoji="1" lang="en-US" altLang="ja-JP" sz="1800" b="1" dirty="0">
              <a:solidFill>
                <a:srgbClr val="005DAA"/>
              </a:solidFill>
              <a:latin typeface="Georgia" pitchFamily="18" charset="0"/>
              <a:ea typeface="ＭＳ Ｐゴシック" charset="-128"/>
            </a:endParaRPr>
          </a:p>
          <a:p>
            <a:pPr defTabSz="907268">
              <a:defRPr/>
            </a:pPr>
            <a:r>
              <a:rPr kumimoji="1" lang="ja-JP" altLang="en-US" sz="1800" b="1" dirty="0">
                <a:solidFill>
                  <a:srgbClr val="58585A"/>
                </a:solidFill>
              </a:rPr>
              <a:t>今日私は、ロータリー財団の寄付全般について話をするように、田村</a:t>
            </a:r>
            <a:r>
              <a:rPr kumimoji="1" lang="en-US" altLang="ja-JP" sz="1800" b="1" dirty="0">
                <a:solidFill>
                  <a:srgbClr val="58585A"/>
                </a:solidFill>
              </a:rPr>
              <a:t>RRFC</a:t>
            </a:r>
            <a:r>
              <a:rPr kumimoji="1" lang="ja-JP" altLang="en-US" sz="1800" b="1" dirty="0">
                <a:solidFill>
                  <a:srgbClr val="58585A"/>
                </a:solidFill>
              </a:rPr>
              <a:t>より指示をうけております。</a:t>
            </a:r>
            <a:endParaRPr kumimoji="1" lang="en-US" altLang="ja-JP" sz="1800" b="1" dirty="0">
              <a:solidFill>
                <a:srgbClr val="58585A"/>
              </a:solidFill>
            </a:endParaRPr>
          </a:p>
          <a:p>
            <a:endParaRPr kumimoji="1" lang="ja-JP" altLang="en-US" sz="1400" dirty="0">
              <a:solidFill>
                <a:srgbClr val="58585A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9F05F-56B3-4329-83D1-83B0A644845A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1635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800" b="1" dirty="0"/>
              <a:t>スライドは日本のロータリーの目標です。</a:t>
            </a:r>
            <a:endParaRPr kumimoji="1" lang="en-US" altLang="ja-JP" sz="1800" b="1" dirty="0"/>
          </a:p>
          <a:p>
            <a:r>
              <a:rPr kumimoji="1" lang="ja-JP" altLang="en-US" sz="1800" b="1" dirty="0"/>
              <a:t>ご協力ください。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9F05F-56B3-4329-83D1-83B0A644845A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1216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>
            <a:extLst>
              <a:ext uri="{FF2B5EF4-FFF2-40B4-BE49-F238E27FC236}">
                <a16:creationId xmlns:a16="http://schemas.microsoft.com/office/drawing/2014/main" id="{019BBD2B-4475-4470-8D61-34F48A0A6D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>
            <a:extLst>
              <a:ext uri="{FF2B5EF4-FFF2-40B4-BE49-F238E27FC236}">
                <a16:creationId xmlns:a16="http://schemas.microsoft.com/office/drawing/2014/main" id="{E7303CA1-DE33-4620-AE89-91F6DF5C3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ja-JP" altLang="en-US" sz="1800" b="1" dirty="0">
                <a:latin typeface="Arial" panose="020B0604020202020204" pitchFamily="34" charset="0"/>
                <a:ea typeface="ヒラギノ角ゴ Pro W3" pitchFamily="-84" charset="-128"/>
              </a:rPr>
              <a:t>これも先程ご説明がありましように、</a:t>
            </a:r>
            <a:endParaRPr lang="en-US" altLang="ja-JP" sz="1800" b="1" dirty="0">
              <a:latin typeface="Arial" panose="020B0604020202020204" pitchFamily="34" charset="0"/>
              <a:ea typeface="ヒラギノ角ゴ Pro W3" pitchFamily="-84" charset="-128"/>
            </a:endParaRPr>
          </a:p>
          <a:p>
            <a:r>
              <a:rPr lang="ja-JP" altLang="en-US" sz="1800" b="1" dirty="0">
                <a:latin typeface="Arial" panose="020B0604020202020204" pitchFamily="34" charset="0"/>
                <a:ea typeface="ヒラギノ角ゴ Pro W3" pitchFamily="-84" charset="-128"/>
              </a:rPr>
              <a:t>ロータリー財団は、慈善団体の評価機関　チャリティナビゲーターから、高い評価を受けております。</a:t>
            </a:r>
          </a:p>
          <a:p>
            <a:r>
              <a:rPr lang="ja-JP" altLang="en-US" sz="1800" b="1" dirty="0">
                <a:latin typeface="Arial" panose="020B0604020202020204" pitchFamily="34" charset="0"/>
                <a:ea typeface="ヒラギノ角ゴ Pro W3" pitchFamily="-84" charset="-128"/>
              </a:rPr>
              <a:t>これも私が寄付をするなら、ロータリー財団へと思う理由の一つです。</a:t>
            </a:r>
            <a:endParaRPr lang="en-US" altLang="ja-JP" sz="1800" b="1" dirty="0">
              <a:latin typeface="Arial" panose="020B0604020202020204" pitchFamily="34" charset="0"/>
              <a:ea typeface="ヒラギノ角ゴ Pro W3" pitchFamily="-84" charset="-128"/>
            </a:endParaRPr>
          </a:p>
          <a:p>
            <a:endParaRPr lang="en-US" altLang="ja-JP" sz="1800" b="1" dirty="0">
              <a:latin typeface="Arial" panose="020B0604020202020204" pitchFamily="34" charset="0"/>
              <a:ea typeface="ヒラギノ角ゴ Pro W3" pitchFamily="-84" charset="-128"/>
            </a:endParaRPr>
          </a:p>
          <a:p>
            <a:endParaRPr lang="en-US" altLang="ja-JP" dirty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1327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800" b="1" dirty="0"/>
              <a:t>メジャードナー、大口寄付者とは、</a:t>
            </a:r>
            <a:endParaRPr kumimoji="1" lang="en-US" altLang="ja-JP" sz="1800" b="1" dirty="0"/>
          </a:p>
          <a:p>
            <a:r>
              <a:rPr kumimoji="1" lang="ja-JP" altLang="en-US" sz="1800" b="1" dirty="0"/>
              <a:t>財団への寄付総額が</a:t>
            </a:r>
            <a:r>
              <a:rPr kumimoji="1" lang="en-US" altLang="ja-JP" sz="1800" b="1" dirty="0"/>
              <a:t>1</a:t>
            </a:r>
            <a:r>
              <a:rPr kumimoji="1" lang="ja-JP" altLang="en-US" sz="1800" b="1" dirty="0"/>
              <a:t>万ドルを超えた人です。</a:t>
            </a:r>
            <a:endParaRPr kumimoji="1" lang="en-US" altLang="ja-JP" sz="1800" b="1" dirty="0"/>
          </a:p>
          <a:p>
            <a:r>
              <a:rPr kumimoji="1" lang="ja-JP" altLang="en-US" sz="1800" b="1" dirty="0"/>
              <a:t>ただし、大口寄付とは、一度に</a:t>
            </a:r>
            <a:r>
              <a:rPr kumimoji="1" lang="en-US" altLang="ja-JP" sz="1800" b="1" dirty="0"/>
              <a:t>1</a:t>
            </a:r>
            <a:r>
              <a:rPr kumimoji="1" lang="ja-JP" altLang="en-US" sz="1800" b="1" dirty="0"/>
              <a:t>万ドル以上を寄付することを言います。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9F05F-56B3-4329-83D1-83B0A644845A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2117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800" b="1" dirty="0"/>
              <a:t>昨年度、日本では新たに</a:t>
            </a:r>
            <a:endParaRPr kumimoji="1" lang="en-US" altLang="ja-JP" sz="1800" b="1" dirty="0"/>
          </a:p>
          <a:p>
            <a:r>
              <a:rPr kumimoji="1" lang="en-US" altLang="ja-JP" sz="1800" b="1" dirty="0"/>
              <a:t>94</a:t>
            </a:r>
            <a:r>
              <a:rPr kumimoji="1" lang="ja-JP" altLang="en-US" sz="1800" b="1" dirty="0"/>
              <a:t>件の、大口寄付がありました。</a:t>
            </a:r>
            <a:endParaRPr kumimoji="1" lang="en-US" altLang="ja-JP" sz="18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9F05F-56B3-4329-83D1-83B0A644845A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19967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800" b="1" dirty="0"/>
              <a:t>地区別のメジャードナー数を見てみますと、</a:t>
            </a:r>
            <a:endParaRPr kumimoji="1" lang="en-US" altLang="ja-JP" sz="1800" b="1" dirty="0"/>
          </a:p>
          <a:p>
            <a:r>
              <a:rPr kumimoji="1" lang="ja-JP" altLang="en-US" sz="1800" b="1" dirty="0"/>
              <a:t>第３ゾーンでは第２６５０地区の</a:t>
            </a:r>
            <a:r>
              <a:rPr kumimoji="1" lang="en-US" altLang="ja-JP" sz="1800" b="1" dirty="0"/>
              <a:t>214</a:t>
            </a:r>
            <a:r>
              <a:rPr kumimoji="1" lang="ja-JP" altLang="en-US" sz="1800" b="1" dirty="0"/>
              <a:t>人が群を抜き、２６９０，２６６０，</a:t>
            </a:r>
            <a:r>
              <a:rPr kumimoji="1" lang="en-US" altLang="ja-JP" sz="1800" b="1" dirty="0"/>
              <a:t>2</a:t>
            </a:r>
            <a:r>
              <a:rPr kumimoji="1" lang="ja-JP" altLang="en-US" sz="1800" b="1" dirty="0"/>
              <a:t>６４０</a:t>
            </a:r>
            <a:r>
              <a:rPr kumimoji="1" lang="en-US" altLang="ja-JP" sz="1800" b="1" dirty="0"/>
              <a:t>,</a:t>
            </a:r>
            <a:r>
              <a:rPr kumimoji="1" lang="ja-JP" altLang="en-US" sz="1800" b="1" dirty="0"/>
              <a:t>２６８０と続きます。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9F05F-56B3-4329-83D1-83B0A644845A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89968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会員</a:t>
            </a:r>
            <a:r>
              <a:rPr kumimoji="1" lang="en-US" altLang="ja-JP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</a:t>
            </a:r>
            <a:r>
              <a:rPr kumimoji="1"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人に対しての大口寄付者数を調べてみますと、</a:t>
            </a:r>
            <a:r>
              <a:rPr kumimoji="1" lang="en-US" altLang="ja-JP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34</a:t>
            </a:r>
            <a:r>
              <a:rPr kumimoji="1"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地区平均</a:t>
            </a:r>
            <a:r>
              <a:rPr kumimoji="1" lang="en-US" altLang="ja-JP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2.35</a:t>
            </a:r>
            <a:r>
              <a:rPr kumimoji="1"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人です。</a:t>
            </a:r>
            <a:endParaRPr kumimoji="1" lang="en-US" altLang="ja-JP" sz="1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907268">
              <a:defRPr/>
            </a:pPr>
            <a:r>
              <a:rPr kumimoji="1"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一番多いのは、第</a:t>
            </a:r>
            <a:r>
              <a:rPr kumimoji="1" lang="en-US" altLang="ja-JP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2770</a:t>
            </a:r>
            <a:r>
              <a:rPr kumimoji="1"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埼玉南東、第</a:t>
            </a:r>
            <a:r>
              <a:rPr kumimoji="1" lang="en-US" altLang="ja-JP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kumimoji="1"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ゾーンで平均以上は</a:t>
            </a:r>
            <a:r>
              <a:rPr kumimoji="1" lang="en-US" altLang="ja-JP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2650</a:t>
            </a:r>
            <a:r>
              <a:rPr kumimoji="1"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京都、</a:t>
            </a:r>
            <a:r>
              <a:rPr kumimoji="1" lang="en-US" altLang="ja-JP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2640</a:t>
            </a:r>
            <a:r>
              <a:rPr kumimoji="1"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大阪南部・和歌山、</a:t>
            </a:r>
            <a:r>
              <a:rPr kumimoji="1" lang="en-US" altLang="ja-JP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2690</a:t>
            </a:r>
            <a:r>
              <a:rPr kumimoji="1"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岡山です。</a:t>
            </a:r>
            <a:endParaRPr kumimoji="1" lang="en-US" altLang="ja-JP" sz="1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9F05F-56B3-4329-83D1-83B0A644845A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16375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800" b="1" dirty="0">
                <a:latin typeface="+mn-ea"/>
                <a:ea typeface="+mn-ea"/>
              </a:rPr>
              <a:t>アーチ・クランフ・ソサエティ会員とは、メジャードナー大口寄付者のレベル４を　超えた方をいいます。</a:t>
            </a:r>
            <a:endParaRPr kumimoji="1" lang="en-US" altLang="ja-JP" sz="1800" b="1" dirty="0">
              <a:latin typeface="+mn-ea"/>
              <a:ea typeface="+mn-ea"/>
            </a:endParaRPr>
          </a:p>
          <a:p>
            <a:endParaRPr kumimoji="1" lang="en-US" altLang="ja-JP" sz="1800" b="1" dirty="0">
              <a:latin typeface="+mn-ea"/>
              <a:ea typeface="+mn-ea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9F05F-56B3-4329-83D1-83B0A644845A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77379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入会者も、年々増加しております。</a:t>
            </a:r>
            <a:endParaRPr kumimoji="1" lang="en-US" altLang="ja-JP" sz="1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昨年は財団</a:t>
            </a:r>
            <a:r>
              <a:rPr kumimoji="1" lang="en-US" altLang="ja-JP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</a:t>
            </a:r>
            <a:r>
              <a:rPr kumimoji="1"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周年でもあり、急増しました。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9F05F-56B3-4329-83D1-83B0A644845A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80526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800" b="1" dirty="0"/>
              <a:t>2017</a:t>
            </a:r>
            <a:r>
              <a:rPr kumimoji="1" lang="ja-JP" altLang="en-US" sz="1800" b="1" dirty="0"/>
              <a:t>年３月末、の円グラフです。</a:t>
            </a:r>
            <a:endParaRPr kumimoji="1" lang="en-US" altLang="ja-JP" sz="1800" b="1" dirty="0"/>
          </a:p>
          <a:p>
            <a:r>
              <a:rPr kumimoji="1" lang="ja-JP" altLang="en-US" sz="1800" b="1" dirty="0"/>
              <a:t>アメリカが大半を占めておりますが、世界で</a:t>
            </a:r>
            <a:r>
              <a:rPr kumimoji="1" lang="en-US" altLang="ja-JP" sz="1800" b="1" dirty="0"/>
              <a:t>678</a:t>
            </a:r>
            <a:r>
              <a:rPr kumimoji="1" lang="ja-JP" altLang="en-US" sz="1800" b="1" dirty="0"/>
              <a:t>人であったのが、今年の</a:t>
            </a:r>
            <a:r>
              <a:rPr kumimoji="1" lang="en-US" altLang="ja-JP" sz="1800" b="1" dirty="0"/>
              <a:t>5</a:t>
            </a:r>
            <a:r>
              <a:rPr kumimoji="1" lang="ja-JP" altLang="en-US" sz="1800" b="1" dirty="0"/>
              <a:t>月末には</a:t>
            </a:r>
            <a:r>
              <a:rPr kumimoji="1" lang="en-US" altLang="ja-JP" sz="1800" b="1" dirty="0"/>
              <a:t>862</a:t>
            </a:r>
            <a:r>
              <a:rPr kumimoji="1" lang="ja-JP" altLang="en-US" sz="1800" b="1" dirty="0"/>
              <a:t>人となっております。</a:t>
            </a:r>
            <a:endParaRPr kumimoji="1" lang="en-US" altLang="ja-JP" sz="1800" b="1" dirty="0"/>
          </a:p>
          <a:p>
            <a:r>
              <a:rPr kumimoji="1" lang="ja-JP" altLang="en-US" sz="1800" b="1" dirty="0"/>
              <a:t>日本も</a:t>
            </a:r>
            <a:r>
              <a:rPr kumimoji="1" lang="en-US" altLang="ja-JP" sz="1800" b="1" dirty="0"/>
              <a:t>29</a:t>
            </a:r>
            <a:r>
              <a:rPr kumimoji="1" lang="ja-JP" altLang="en-US" sz="1800" b="1" dirty="0"/>
              <a:t>人から現在</a:t>
            </a:r>
            <a:r>
              <a:rPr kumimoji="1" lang="en-US" altLang="ja-JP" sz="1800" b="1" dirty="0"/>
              <a:t>36</a:t>
            </a:r>
            <a:r>
              <a:rPr kumimoji="1" lang="ja-JP" altLang="en-US" sz="1800" b="1" dirty="0"/>
              <a:t>人となっております。</a:t>
            </a:r>
            <a:endParaRPr kumimoji="1" lang="en-US" altLang="ja-JP" sz="18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9F05F-56B3-4329-83D1-83B0A644845A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0836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800" b="1" dirty="0"/>
              <a:t>この度、新たに</a:t>
            </a:r>
            <a:r>
              <a:rPr kumimoji="1" lang="en-US" altLang="ja-JP" sz="1800" b="1" dirty="0"/>
              <a:t>AKS</a:t>
            </a:r>
            <a:r>
              <a:rPr kumimoji="1" lang="ja-JP" altLang="en-US" sz="1800" b="1" dirty="0" err="1"/>
              <a:t>に入</a:t>
            </a:r>
            <a:r>
              <a:rPr kumimoji="1" lang="ja-JP" altLang="en-US" sz="1800" b="1" dirty="0"/>
              <a:t>会される７組の方々です。</a:t>
            </a:r>
            <a:endParaRPr kumimoji="1" lang="en-US" altLang="ja-JP" sz="1800" b="1" dirty="0"/>
          </a:p>
          <a:p>
            <a:r>
              <a:rPr kumimoji="1" lang="ja-JP" altLang="en-US" sz="1800" b="1" dirty="0"/>
              <a:t>大きなご支援をありがとうございました。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9F05F-56B3-4329-83D1-83B0A644845A}" type="slidenum">
              <a:rPr lang="en-US" altLang="ja-JP" smtClean="0"/>
              <a:pPr>
                <a:defRPr/>
              </a:pPr>
              <a:t>29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257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800" b="1" dirty="0"/>
              <a:t>今日の話の内容は、スライドの通りです。</a:t>
            </a:r>
            <a:endParaRPr kumimoji="1" lang="en-US" altLang="ja-JP" sz="18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9F05F-56B3-4329-83D1-83B0A644845A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38154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800" b="1" dirty="0"/>
              <a:t>最後に私から皆様へのお願いです。</a:t>
            </a:r>
            <a:endParaRPr kumimoji="1" lang="en-US" altLang="ja-JP" sz="1800" b="1" dirty="0"/>
          </a:p>
          <a:p>
            <a:endParaRPr kumimoji="1" lang="en-US" altLang="ja-JP" sz="1800" b="1" dirty="0"/>
          </a:p>
          <a:p>
            <a:r>
              <a:rPr kumimoji="1" lang="ja-JP" altLang="en-US" sz="1800" b="1" dirty="0"/>
              <a:t>ロータリー財団への寄付金は、財団の血液です。</a:t>
            </a:r>
            <a:endParaRPr kumimoji="1" lang="en-US" altLang="ja-JP" sz="1800" b="1" dirty="0"/>
          </a:p>
          <a:p>
            <a:r>
              <a:rPr kumimoji="1" lang="ja-JP" altLang="en-US" sz="1800" b="1" dirty="0"/>
              <a:t>世界にインスピレーションを与えようとするなら</a:t>
            </a:r>
            <a:endParaRPr kumimoji="1" lang="en-US" altLang="ja-JP" sz="1800" b="1" dirty="0"/>
          </a:p>
          <a:p>
            <a:r>
              <a:rPr kumimoji="1" lang="ja-JP" altLang="en-US" sz="1800" b="1" dirty="0"/>
              <a:t>ただ想いを募らせるだけでなく、</a:t>
            </a:r>
            <a:endParaRPr kumimoji="1" lang="en-US" altLang="ja-JP" sz="1800" b="1" dirty="0"/>
          </a:p>
          <a:p>
            <a:r>
              <a:rPr kumimoji="1" lang="ja-JP" altLang="en-US" sz="1800" b="1" dirty="0"/>
              <a:t>それに向かって資金を提供してください。</a:t>
            </a:r>
            <a:endParaRPr kumimoji="1" lang="en-US" altLang="ja-JP" sz="1800" b="1" dirty="0"/>
          </a:p>
          <a:p>
            <a:r>
              <a:rPr kumimoji="1" lang="ja-JP" altLang="en-US" sz="1800" b="1" dirty="0"/>
              <a:t>私たちは夢見る人でなく、行動する人だからです。</a:t>
            </a:r>
            <a:endParaRPr kumimoji="1" lang="en-US" altLang="ja-JP" sz="1800" b="1" dirty="0"/>
          </a:p>
          <a:p>
            <a:endParaRPr kumimoji="1" lang="en-US" altLang="ja-JP" sz="1800" b="1" dirty="0"/>
          </a:p>
          <a:p>
            <a:endParaRPr kumimoji="1" lang="en-US" altLang="ja-JP" sz="1800" b="1" dirty="0"/>
          </a:p>
          <a:p>
            <a:endParaRPr kumimoji="1" lang="en-US" altLang="ja-JP" sz="1800" b="1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9F05F-56B3-4329-83D1-83B0A644845A}" type="slidenum">
              <a:rPr lang="en-US" altLang="ja-JP" smtClean="0"/>
              <a:pPr>
                <a:defRPr/>
              </a:pPr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88859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268">
              <a:defRPr/>
            </a:pPr>
            <a:r>
              <a:rPr kumimoji="1" lang="ja-JP" altLang="en-US" sz="1800" b="1" dirty="0"/>
              <a:t>ご清聴ありがとうございました。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9F05F-56B3-4329-83D1-83B0A644845A}" type="slidenum">
              <a:rPr lang="en-US" altLang="ja-JP" smtClean="0"/>
              <a:pPr>
                <a:defRPr/>
              </a:pPr>
              <a:t>31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3811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245">
              <a:defRPr/>
            </a:pPr>
            <a:r>
              <a:rPr lang="ja-JP" altLang="en-US" sz="1800" b="1" dirty="0"/>
              <a:t>まず、年次基金について、今まではこんなに多くのクラブが寄付をしていませんでしたが、</a:t>
            </a:r>
            <a:endParaRPr lang="en-US" altLang="ja-JP" sz="1800" b="1" dirty="0"/>
          </a:p>
          <a:p>
            <a:pPr defTabSz="918245">
              <a:defRPr/>
            </a:pPr>
            <a:r>
              <a:rPr lang="ja-JP" altLang="en-US" sz="1800" b="1" dirty="0"/>
              <a:t>先程ご紹介がありましたように</a:t>
            </a:r>
            <a:endParaRPr lang="en-US" altLang="ja-JP" sz="1800" b="1" dirty="0"/>
          </a:p>
          <a:p>
            <a:pPr defTabSz="918245">
              <a:defRPr/>
            </a:pPr>
            <a:r>
              <a:rPr lang="ja-JP" altLang="en-US" sz="1800" b="1" dirty="0"/>
              <a:t>前年度も、引き続き　寄付ゼロクラブ ゼロが達成されました。</a:t>
            </a:r>
            <a:endParaRPr lang="en-US" altLang="ja-JP" sz="1800" b="1" dirty="0"/>
          </a:p>
          <a:p>
            <a:pPr defTabSz="918245">
              <a:defRPr/>
            </a:pPr>
            <a:r>
              <a:rPr lang="ja-JP" altLang="en-US" sz="1800" b="1" dirty="0"/>
              <a:t>世界で初めての快挙が</a:t>
            </a:r>
            <a:r>
              <a:rPr lang="en-US" altLang="ja-JP" sz="1800" b="1" dirty="0"/>
              <a:t>2</a:t>
            </a:r>
            <a:r>
              <a:rPr lang="ja-JP" altLang="en-US" sz="1800" b="1" dirty="0"/>
              <a:t>年続きました。</a:t>
            </a:r>
            <a:endParaRPr lang="en-US" altLang="ja-JP" sz="1800" b="1" dirty="0"/>
          </a:p>
          <a:p>
            <a:pPr defTabSz="918245">
              <a:defRPr/>
            </a:pPr>
            <a:r>
              <a:rPr lang="ja-JP" altLang="en-US" sz="1800" b="1" dirty="0"/>
              <a:t>本年度もよろしくお願いいたします。</a:t>
            </a:r>
            <a:endParaRPr lang="en-US" altLang="ja-JP" sz="1800" b="1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9F05F-56B3-4329-83D1-83B0A644845A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50520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268">
              <a:defRPr/>
            </a:pPr>
            <a:r>
              <a:rPr kumimoji="1" lang="ja-JP" altLang="en-US" sz="1800" b="1" dirty="0"/>
              <a:t>ロータリー財団への寄付についての考え方ですが、</a:t>
            </a:r>
            <a:endParaRPr kumimoji="1" lang="en-US" altLang="ja-JP" sz="1800" b="1" dirty="0"/>
          </a:p>
          <a:p>
            <a:pPr defTabSz="907268">
              <a:defRPr/>
            </a:pPr>
            <a:r>
              <a:rPr kumimoji="1" lang="ja-JP" altLang="en-US" sz="1800" b="1" dirty="0"/>
              <a:t>財団の細則で、財団は、</a:t>
            </a:r>
            <a:r>
              <a:rPr kumimoji="1" lang="en-US" altLang="ja-JP" sz="1800" b="1" dirty="0"/>
              <a:t>RI</a:t>
            </a:r>
            <a:r>
              <a:rPr kumimoji="1" lang="ja-JP" altLang="en-US" sz="1800" b="1" dirty="0"/>
              <a:t>にすべての</a:t>
            </a:r>
            <a:r>
              <a:rPr kumimoji="1" lang="ja-JP" altLang="en-US" sz="1800" b="1" dirty="0">
                <a:solidFill>
                  <a:srgbClr val="D91B5C"/>
                </a:solidFill>
              </a:rPr>
              <a:t>ロータリアンが</a:t>
            </a:r>
            <a:r>
              <a:rPr kumimoji="1" lang="ja-JP" altLang="en-US" sz="1800" b="1" dirty="0"/>
              <a:t>、</a:t>
            </a:r>
            <a:r>
              <a:rPr kumimoji="1" lang="ja-JP" altLang="en-US" sz="1800" b="1" dirty="0">
                <a:solidFill>
                  <a:srgbClr val="D91B5C"/>
                </a:solidFill>
              </a:rPr>
              <a:t>財政的貢献、つまり寄付を</a:t>
            </a:r>
            <a:r>
              <a:rPr kumimoji="1" lang="ja-JP" altLang="en-US" sz="1800" b="1" dirty="0"/>
              <a:t>奨励するように求めています。</a:t>
            </a:r>
            <a:endParaRPr kumimoji="1" lang="en-US" altLang="ja-JP" sz="1800" b="1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9F05F-56B3-4329-83D1-83B0A644845A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3943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800" b="1" dirty="0"/>
              <a:t>ロータリー章典には、財団への寄付は、義務としてはいけない　と明記されていますが、</a:t>
            </a:r>
            <a:endParaRPr kumimoji="1" lang="en-US" altLang="ja-JP" sz="1800" b="1" dirty="0"/>
          </a:p>
          <a:p>
            <a:r>
              <a:rPr kumimoji="1" lang="ja-JP" altLang="en-US" sz="1800" b="1" dirty="0"/>
              <a:t>その前文に　「財団は　皆さんの自発的寄付で発展してきた。」</a:t>
            </a:r>
            <a:endParaRPr kumimoji="1" lang="en-US" altLang="ja-JP" sz="1800" b="1" dirty="0"/>
          </a:p>
          <a:p>
            <a:r>
              <a:rPr kumimoji="1" lang="ja-JP" altLang="en-US" sz="1800" b="1" dirty="0"/>
              <a:t>つまり善意で活動してきたということです。</a:t>
            </a:r>
            <a:endParaRPr kumimoji="1" lang="en-US" altLang="ja-JP" sz="1800" b="1" dirty="0"/>
          </a:p>
          <a:p>
            <a:r>
              <a:rPr kumimoji="1" lang="ja-JP" altLang="en-US" sz="1800" b="1" dirty="0"/>
              <a:t>ロータリアンは、胸にバッジをつけた時点で、善意をもって世界で良いことをすると　約束したはずですから、</a:t>
            </a:r>
            <a:endParaRPr kumimoji="1" lang="en-US" altLang="ja-JP" sz="1800" b="1" dirty="0"/>
          </a:p>
          <a:p>
            <a:r>
              <a:rPr kumimoji="1" lang="ja-JP" altLang="en-US" sz="1800" b="1" dirty="0"/>
              <a:t>出来る範囲で、必ず寄付はすべきであると私は思っています。</a:t>
            </a:r>
            <a:endParaRPr kumimoji="1" lang="en-US" altLang="ja-JP" sz="1800" b="1" dirty="0"/>
          </a:p>
          <a:p>
            <a:endParaRPr kumimoji="1" lang="en-US" altLang="ja-JP" sz="1800" b="1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9F05F-56B3-4329-83D1-83B0A644845A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1216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>
            <a:extLst>
              <a:ext uri="{FF2B5EF4-FFF2-40B4-BE49-F238E27FC236}">
                <a16:creationId xmlns:a16="http://schemas.microsoft.com/office/drawing/2014/main" id="{54863DAF-75C0-4015-B85D-FA198F3C2A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2950"/>
            <a:ext cx="4929187" cy="3698875"/>
          </a:xfrm>
          <a:ln/>
        </p:spPr>
      </p:sp>
      <p:sp>
        <p:nvSpPr>
          <p:cNvPr id="117763" name="Notes Placeholder 2">
            <a:extLst>
              <a:ext uri="{FF2B5EF4-FFF2-40B4-BE49-F238E27FC236}">
                <a16:creationId xmlns:a16="http://schemas.microsoft.com/office/drawing/2014/main" id="{EB5212DC-CC39-4DA4-BB26-C00CBD2DB9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1" y="4684714"/>
            <a:ext cx="5389563" cy="4440237"/>
          </a:xfrm>
          <a:noFill/>
        </p:spPr>
        <p:txBody>
          <a:bodyPr lIns="93488" tIns="46747" rIns="93488" bIns="46747"/>
          <a:lstStyle/>
          <a:p>
            <a:r>
              <a:rPr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これは、</a:t>
            </a:r>
            <a:r>
              <a:rPr lang="en-US" altLang="ja-JP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1917</a:t>
            </a:r>
            <a:r>
              <a:rPr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年財団の発足時から現在に至るまでの寄付額の推移です。</a:t>
            </a:r>
            <a:endParaRPr lang="en-US" altLang="ja-JP" sz="1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26</a:t>
            </a:r>
            <a:r>
              <a:rPr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ドル</a:t>
            </a:r>
            <a:r>
              <a:rPr lang="en-US" altLang="ja-JP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50</a:t>
            </a:r>
            <a:r>
              <a:rPr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セントから始まった寄付も、</a:t>
            </a:r>
            <a:r>
              <a:rPr lang="en-US" altLang="ja-JP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1947</a:t>
            </a:r>
            <a:r>
              <a:rPr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年、ポール・ハリスが亡くなり、多額の弔慰金が集まりました。</a:t>
            </a:r>
            <a:endParaRPr lang="en-US" altLang="ja-JP" sz="1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ポールの遺言で、これが財団に寄付され、寄付額はロータリーの奉仕活動の増加と共に増え続けます。</a:t>
            </a:r>
            <a:endParaRPr lang="en-US" altLang="ja-JP" sz="1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最初のピークは、</a:t>
            </a:r>
            <a:r>
              <a:rPr lang="en-US" altLang="ja-JP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1985</a:t>
            </a:r>
            <a:r>
              <a:rPr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年の　ポリオプラス</a:t>
            </a:r>
            <a:endParaRPr lang="en-US" altLang="ja-JP" sz="1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次のピークは、</a:t>
            </a:r>
            <a:r>
              <a:rPr lang="en-US" altLang="ja-JP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2009</a:t>
            </a:r>
            <a:r>
              <a:rPr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　未来の夢計画の準備期から始まっています。</a:t>
            </a:r>
            <a:endParaRPr lang="en-US" altLang="ja-JP" sz="1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これは、財団の歴史を物語る貴重なグラフです。</a:t>
            </a:r>
            <a:endParaRPr lang="en-US" altLang="ja-JP" sz="1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4211" name="Date Placeholder 3">
            <a:extLst>
              <a:ext uri="{FF2B5EF4-FFF2-40B4-BE49-F238E27FC236}">
                <a16:creationId xmlns:a16="http://schemas.microsoft.com/office/drawing/2014/main" id="{DCDE28F3-47E7-409D-9BCE-20E3C152862F}"/>
              </a:ext>
            </a:extLst>
          </p:cNvPr>
          <p:cNvSpPr txBox="1">
            <a:spLocks noGrp="1"/>
          </p:cNvSpPr>
          <p:nvPr/>
        </p:nvSpPr>
        <p:spPr bwMode="auto">
          <a:xfrm>
            <a:off x="3816351" y="1"/>
            <a:ext cx="2917825" cy="493713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3488" tIns="46747" rIns="93488" bIns="46747"/>
          <a:lstStyle/>
          <a:p>
            <a:pPr algn="r" defTabSz="934187">
              <a:defRPr/>
            </a:pPr>
            <a:fld id="{DD870A11-F2A2-4AB2-87AB-72BD5DBDF801}" type="datetime1">
              <a:rPr lang="en-US" altLang="ja-JP" sz="1200">
                <a:ea typeface="+mn-ea"/>
                <a:cs typeface="Arial" charset="0"/>
              </a:rPr>
              <a:pPr algn="r" defTabSz="934187">
                <a:defRPr/>
              </a:pPr>
              <a:t>7/12/2018</a:t>
            </a:fld>
            <a:endParaRPr lang="en-US" altLang="ja-JP" sz="1200">
              <a:ea typeface="+mn-ea"/>
              <a:cs typeface="Arial" charset="0"/>
            </a:endParaRPr>
          </a:p>
        </p:txBody>
      </p:sp>
      <p:sp>
        <p:nvSpPr>
          <p:cNvPr id="117765" name="Slide Number Placeholder 4">
            <a:extLst>
              <a:ext uri="{FF2B5EF4-FFF2-40B4-BE49-F238E27FC236}">
                <a16:creationId xmlns:a16="http://schemas.microsoft.com/office/drawing/2014/main" id="{F14202A4-DD49-46BF-BEED-075A74A29B5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6351" y="9371013"/>
            <a:ext cx="29178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88" tIns="46747" rIns="93488" bIns="46747" anchor="b"/>
          <a:lstStyle>
            <a:lvl1pPr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 eaLnBrk="1" hangingPunct="1"/>
            <a:fld id="{22BAF0FB-C863-4F64-A049-9BD797DEFDC6}" type="slidenum">
              <a:rPr lang="en-US" altLang="ja-JP" sz="1200">
                <a:ea typeface="ＭＳ Ｐゴシック" panose="020B0600070205080204" pitchFamily="50" charset="-128"/>
              </a:rPr>
              <a:pPr algn="r" eaLnBrk="1" hangingPunct="1"/>
              <a:t>7</a:t>
            </a:fld>
            <a:endParaRPr lang="en-US" altLang="ja-JP" sz="120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2385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800" b="1" dirty="0"/>
              <a:t>昨年、財団</a:t>
            </a:r>
            <a:r>
              <a:rPr kumimoji="1" lang="en-US" altLang="ja-JP" sz="1800" b="1" dirty="0"/>
              <a:t>100</a:t>
            </a:r>
            <a:r>
              <a:rPr kumimoji="1" lang="ja-JP" altLang="en-US" sz="1800" b="1" dirty="0"/>
              <a:t>周年を祝う国際大会がアトランタで開かれました。</a:t>
            </a:r>
            <a:endParaRPr kumimoji="1" lang="en-US" altLang="ja-JP" sz="1800" b="1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9F05F-56B3-4329-83D1-83B0A644845A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8725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800" b="1" dirty="0"/>
              <a:t>財団は、</a:t>
            </a:r>
            <a:r>
              <a:rPr kumimoji="1" lang="en-US" altLang="ja-JP" sz="1800" b="1" dirty="0"/>
              <a:t>100</a:t>
            </a:r>
            <a:r>
              <a:rPr kumimoji="1" lang="ja-JP" altLang="en-US" sz="1800" b="1" dirty="0"/>
              <a:t>周年の募金目標を</a:t>
            </a:r>
            <a:endParaRPr kumimoji="1" lang="en-US" altLang="ja-JP" sz="1800" b="1" dirty="0"/>
          </a:p>
          <a:p>
            <a:r>
              <a:rPr kumimoji="1" lang="en-US" altLang="ja-JP" sz="1800" b="1" dirty="0"/>
              <a:t>3</a:t>
            </a:r>
            <a:r>
              <a:rPr kumimoji="1" lang="ja-JP" altLang="en-US" sz="1800" b="1" dirty="0"/>
              <a:t>億ドルとしましたが、これは皆様の善意で見事に達成されました。</a:t>
            </a:r>
            <a:endParaRPr kumimoji="1" lang="en-US" altLang="ja-JP" sz="1800" b="1" dirty="0"/>
          </a:p>
          <a:p>
            <a:r>
              <a:rPr kumimoji="1" lang="ja-JP" altLang="en-US" sz="1800" b="1" dirty="0"/>
              <a:t>財団始まって以来３億ドルを超えたのは初めてで、最高額となっております。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9F05F-56B3-4329-83D1-83B0A644845A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6878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kumimoji="0"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kumimoji="0" lang="ja-JP" altLang="ja-JP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kumimoji="0"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kumimoji="0" lang="ja-JP" altLang="ja-JP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kumimoji="0"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kumimoji="0" lang="ja-JP" altLang="ja-JP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7122F-D529-4C8A-B1EA-9A87EF81CCFB}" type="datetimeFigureOut">
              <a:rPr lang="ja-JP" altLang="en-US"/>
              <a:pPr>
                <a:defRPr/>
              </a:pPr>
              <a:t>2018/7/12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68BFE-795E-41C0-9A3F-37D0566E84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6369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kumimoji="0"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8"/>
              </a:srgbClr>
            </a:outerShdw>
          </a:effectLst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kumimoji="0" lang="ja-JP" altLang="ja-JP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kumimoji="0"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8"/>
              </a:srgbClr>
            </a:outerShdw>
          </a:effectLst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kumimoji="0" lang="ja-JP" altLang="ja-JP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kumimoji="0"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8"/>
              </a:srgbClr>
            </a:outerShdw>
          </a:effectLst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kumimoji="0" lang="ja-JP" altLang="ja-JP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kumimoji="0"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8"/>
              </a:srgbClr>
            </a:outerShdw>
          </a:effectLst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kumimoji="0" lang="ja-JP" altLang="ja-JP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kumimoji="0"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8"/>
              </a:srgbClr>
            </a:outerShdw>
          </a:effectLst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kumimoji="0" lang="ja-JP" altLang="ja-JP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kumimoji="0"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58F"/>
                </a:solidFill>
              </a:defRPr>
            </a:lvl1pPr>
            <a:lvl2pPr>
              <a:defRPr>
                <a:solidFill>
                  <a:srgbClr val="17458F"/>
                </a:solidFill>
              </a:defRPr>
            </a:lvl2pPr>
            <a:lvl3pPr>
              <a:defRPr>
                <a:solidFill>
                  <a:srgbClr val="17458F"/>
                </a:solidFill>
              </a:defRPr>
            </a:lvl3pPr>
            <a:lvl4pPr>
              <a:defRPr>
                <a:solidFill>
                  <a:srgbClr val="17458F"/>
                </a:solidFill>
              </a:defRPr>
            </a:lvl4pPr>
            <a:lvl5pPr>
              <a:defRPr>
                <a:solidFill>
                  <a:srgbClr val="17458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925CBC-5D63-4841-856B-2ED1B4A34D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754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kumimoji="0"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kumimoji="0" lang="ja-JP" altLang="ja-JP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kumimoji="0"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kumimoji="0" lang="ja-JP" altLang="ja-JP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kumimoji="0" lang="ja-JP" altLang="ja-JP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43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50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0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0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0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0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kumimoji="0" lang="en-US" altLang="ja-JP" sz="900">
                <a:solidFill>
                  <a:srgbClr val="BCBDC0"/>
                </a:solidFill>
                <a:latin typeface="Arial Narrow" pitchFamily="34" charset="0"/>
                <a:cs typeface="+mn-cs"/>
              </a:rPr>
              <a:t>TITLE  |  </a:t>
            </a:r>
            <a:fld id="{74F2CCFF-30E4-443E-9326-D2F8B96C450B}" type="slidenum">
              <a:rPr kumimoji="0" lang="en-US" altLang="ja-JP" sz="900" smtClean="0">
                <a:solidFill>
                  <a:srgbClr val="BCBDC0"/>
                </a:solidFill>
                <a:latin typeface="Arial Narrow" pitchFamily="34" charset="0"/>
                <a:cs typeface="+mn-cs"/>
              </a:rPr>
              <a:pPr algn="r">
                <a:defRPr/>
              </a:pPr>
              <a:t>‹#›</a:t>
            </a:fld>
            <a:r>
              <a:rPr kumimoji="0" lang="en-US" altLang="ja-JP" sz="900">
                <a:solidFill>
                  <a:srgbClr val="BCBDC0"/>
                </a:solidFill>
                <a:latin typeface="Arial Narrow" pitchFamily="34" charset="0"/>
                <a:cs typeface="+mn-cs"/>
              </a:rPr>
              <a:t>  </a:t>
            </a:r>
            <a:endParaRPr kumimoji="0" lang="en-US" altLang="ja-JP" sz="900">
              <a:solidFill>
                <a:srgbClr val="958D85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8195" name="Picture 5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28" r:id="rId6"/>
    <p:sldLayoutId id="2147483727" r:id="rId7"/>
    <p:sldLayoutId id="2147483726" r:id="rId8"/>
    <p:sldLayoutId id="2147483725" r:id="rId9"/>
    <p:sldLayoutId id="2147483724" r:id="rId10"/>
    <p:sldLayoutId id="2147483723" r:id="rId11"/>
    <p:sldLayoutId id="2147483722" r:id="rId12"/>
    <p:sldLayoutId id="2147483721" r:id="rId13"/>
    <p:sldLayoutId id="2147483734" r:id="rId14"/>
    <p:sldLayoutId id="2147483735" r:id="rId15"/>
    <p:sldLayoutId id="2147483720" r:id="rId16"/>
    <p:sldLayoutId id="2147483742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50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0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0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0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0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kumimoji="0" lang="en-US" altLang="ja-JP" sz="900">
                <a:solidFill>
                  <a:srgbClr val="BCBDC0"/>
                </a:solidFill>
                <a:latin typeface="Arial Narrow" pitchFamily="34" charset="0"/>
                <a:cs typeface="+mn-cs"/>
              </a:rPr>
              <a:t>TITLE |  </a:t>
            </a:r>
            <a:fld id="{C2443034-3DE9-49CD-A7CF-557EFB06E5A2}" type="slidenum">
              <a:rPr kumimoji="0" lang="en-US" altLang="ja-JP" sz="900" smtClean="0">
                <a:solidFill>
                  <a:srgbClr val="BCBDC0"/>
                </a:solidFill>
                <a:latin typeface="Arial Narrow" pitchFamily="34" charset="0"/>
                <a:cs typeface="+mn-cs"/>
              </a:rPr>
              <a:pPr algn="r">
                <a:defRPr/>
              </a:pPr>
              <a:t>‹#›</a:t>
            </a:fld>
            <a:r>
              <a:rPr kumimoji="0" lang="en-US" altLang="ja-JP" sz="900">
                <a:solidFill>
                  <a:srgbClr val="BCBDC0"/>
                </a:solidFill>
                <a:latin typeface="Arial Narrow" pitchFamily="34" charset="0"/>
                <a:cs typeface="+mn-cs"/>
              </a:rPr>
              <a:t>  </a:t>
            </a:r>
            <a:endParaRPr kumimoji="0" lang="en-US" altLang="ja-JP" sz="900">
              <a:solidFill>
                <a:srgbClr val="958D85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50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0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0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0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0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50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my.rotary.org/ja/financial-report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g"/><Relationship Id="rId4" Type="http://schemas.openxmlformats.org/officeDocument/2006/relationships/chart" Target="../charts/char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81000" y="3429000"/>
            <a:ext cx="97536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endParaRPr kumimoji="0" lang="ja-JP" altLang="ja-JP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4819" name="Rectangle 10"/>
          <p:cNvSpPr txBox="1">
            <a:spLocks noChangeArrowheads="1"/>
          </p:cNvSpPr>
          <p:nvPr/>
        </p:nvSpPr>
        <p:spPr bwMode="auto">
          <a:xfrm>
            <a:off x="152400" y="3581400"/>
            <a:ext cx="944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r>
              <a:rPr kumimoji="0" lang="en-US" altLang="ja-JP" sz="3600" b="1" dirty="0">
                <a:solidFill>
                  <a:schemeClr val="bg1"/>
                </a:solidFill>
                <a:latin typeface="Georgia" pitchFamily="18" charset="0"/>
                <a:ea typeface="ヒラギノ角ゴ Pro W3"/>
              </a:rPr>
              <a:t>  </a:t>
            </a:r>
            <a:r>
              <a:rPr kumimoji="0" lang="ja-JP" altLang="en-US" sz="4400" b="1" dirty="0">
                <a:solidFill>
                  <a:schemeClr val="bg1"/>
                </a:solidFill>
                <a:latin typeface="Georgia" pitchFamily="18" charset="0"/>
                <a:ea typeface="ヒラギノ角ゴ Pro W3"/>
              </a:rPr>
              <a:t>ロータリー財団への寄付の</a:t>
            </a:r>
            <a:r>
              <a:rPr kumimoji="0" lang="ja-JP" altLang="en-US" sz="4400" b="1" dirty="0">
                <a:solidFill>
                  <a:schemeClr val="bg1"/>
                </a:solidFill>
                <a:latin typeface="+mj-ea"/>
                <a:ea typeface="+mj-ea"/>
              </a:rPr>
              <a:t>現況</a:t>
            </a:r>
            <a:endParaRPr kumimoji="0" lang="en-US" altLang="ja-JP" sz="4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defTabSz="457200"/>
            <a:endParaRPr kumimoji="0" lang="en-US" altLang="ja-JP" sz="3600" dirty="0">
              <a:solidFill>
                <a:schemeClr val="bg1"/>
              </a:solidFill>
              <a:latin typeface="+mj-ea"/>
              <a:ea typeface="+mj-ea"/>
            </a:endParaRPr>
          </a:p>
          <a:p>
            <a:pPr defTabSz="457200"/>
            <a:r>
              <a:rPr kumimoji="0" lang="ja-JP" altLang="en-US" sz="3600" dirty="0">
                <a:solidFill>
                  <a:schemeClr val="bg1"/>
                </a:solidFill>
                <a:latin typeface="Georgia" pitchFamily="18" charset="0"/>
                <a:ea typeface="ヒラギノ角ゴ Pro W3"/>
              </a:rPr>
              <a:t>　　　　</a:t>
            </a:r>
            <a:r>
              <a:rPr kumimoji="0" lang="en-US" altLang="ja-JP" sz="3600" dirty="0">
                <a:solidFill>
                  <a:srgbClr val="58585A"/>
                </a:solidFill>
                <a:latin typeface="Georgia" pitchFamily="18" charset="0"/>
                <a:ea typeface="ヒラギノ角ゴ Pro W3"/>
              </a:rPr>
              <a:t>Z‐</a:t>
            </a:r>
            <a:r>
              <a:rPr kumimoji="0" lang="en-US" altLang="ja-JP" sz="3600" b="1" dirty="0">
                <a:solidFill>
                  <a:srgbClr val="58585A"/>
                </a:solidFill>
                <a:latin typeface="ＭＳ Ｐ明朝" pitchFamily="18" charset="-128"/>
                <a:ea typeface="ＭＳ Ｐ明朝" pitchFamily="18" charset="-128"/>
              </a:rPr>
              <a:t>3</a:t>
            </a:r>
            <a:r>
              <a:rPr kumimoji="0" lang="ja-JP" altLang="en-US" sz="3600" b="1" dirty="0">
                <a:solidFill>
                  <a:srgbClr val="58585A"/>
                </a:solidFill>
                <a:latin typeface="ＭＳ Ｐ明朝" pitchFamily="18" charset="-128"/>
                <a:ea typeface="ＭＳ Ｐ明朝" pitchFamily="18" charset="-128"/>
              </a:rPr>
              <a:t>　 </a:t>
            </a:r>
            <a:r>
              <a:rPr kumimoji="0" lang="en-US" altLang="ja-JP" sz="3600" b="1" dirty="0">
                <a:solidFill>
                  <a:srgbClr val="58585A"/>
                </a:solidFill>
                <a:latin typeface="ＭＳ Ｐ明朝" pitchFamily="18" charset="-128"/>
                <a:ea typeface="ＭＳ Ｐ明朝" pitchFamily="18" charset="-128"/>
              </a:rPr>
              <a:t>E/MGA</a:t>
            </a:r>
            <a:r>
              <a:rPr kumimoji="0" lang="ja-JP" altLang="en-US" sz="3600" b="1" dirty="0">
                <a:solidFill>
                  <a:srgbClr val="58585A"/>
                </a:solidFill>
                <a:latin typeface="ＭＳ Ｐ明朝" pitchFamily="18" charset="-128"/>
                <a:ea typeface="ＭＳ Ｐ明朝" pitchFamily="18" charset="-128"/>
              </a:rPr>
              <a:t>　大室　㒞</a:t>
            </a:r>
            <a:endParaRPr kumimoji="0" lang="en-US" altLang="ja-JP" sz="3600" b="1" dirty="0">
              <a:solidFill>
                <a:srgbClr val="58585A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defTabSz="457200"/>
            <a:r>
              <a:rPr kumimoji="0" lang="en-US" altLang="ja-JP" sz="3600" b="1" dirty="0">
                <a:solidFill>
                  <a:srgbClr val="58585A"/>
                </a:solidFill>
                <a:latin typeface="ＭＳ Ｐ明朝" pitchFamily="18" charset="-128"/>
                <a:ea typeface="ＭＳ Ｐ明朝" pitchFamily="18" charset="-128"/>
              </a:rPr>
              <a:t>              </a:t>
            </a:r>
            <a:r>
              <a:rPr kumimoji="0" lang="ja-JP" altLang="en-US" sz="3600" b="1" dirty="0">
                <a:solidFill>
                  <a:srgbClr val="58585A"/>
                </a:solidFill>
                <a:latin typeface="ＭＳ Ｐ明朝" pitchFamily="18" charset="-128"/>
                <a:ea typeface="ＭＳ Ｐ明朝" pitchFamily="18" charset="-128"/>
              </a:rPr>
              <a:t>　　　　　　　</a:t>
            </a:r>
            <a:r>
              <a:rPr kumimoji="0" lang="en-US" altLang="ja-JP" sz="3200" b="1" dirty="0">
                <a:solidFill>
                  <a:srgbClr val="58585A"/>
                </a:solidFill>
                <a:latin typeface="ＭＳ Ｐ明朝" pitchFamily="18" charset="-128"/>
                <a:ea typeface="ＭＳ Ｐ明朝" pitchFamily="18" charset="-128"/>
              </a:rPr>
              <a:t>D2680(</a:t>
            </a:r>
            <a:r>
              <a:rPr kumimoji="0" lang="ja-JP" altLang="en-US" sz="3200" b="1" dirty="0">
                <a:solidFill>
                  <a:srgbClr val="58585A"/>
                </a:solidFill>
                <a:latin typeface="ＭＳ Ｐ明朝" pitchFamily="18" charset="-128"/>
                <a:ea typeface="ＭＳ Ｐ明朝" pitchFamily="18" charset="-128"/>
              </a:rPr>
              <a:t>宝塚武庫川</a:t>
            </a:r>
            <a:r>
              <a:rPr kumimoji="0" lang="en-US" altLang="ja-JP" sz="3200" b="1" dirty="0">
                <a:solidFill>
                  <a:srgbClr val="58585A"/>
                </a:solidFill>
                <a:latin typeface="ＭＳ Ｐ明朝" pitchFamily="18" charset="-128"/>
                <a:ea typeface="ＭＳ Ｐ明朝" pitchFamily="18" charset="-128"/>
              </a:rPr>
              <a:t>RC)</a:t>
            </a:r>
            <a:endParaRPr kumimoji="0" lang="ja-JP" altLang="en-US" sz="3200" b="1" dirty="0">
              <a:solidFill>
                <a:srgbClr val="58585A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defTabSz="457200"/>
            <a:r>
              <a:rPr kumimoji="0" lang="ja-JP" altLang="en-US" sz="2800" dirty="0">
                <a:solidFill>
                  <a:srgbClr val="01B4E7"/>
                </a:solidFill>
                <a:latin typeface="Georgia" pitchFamily="18" charset="0"/>
                <a:ea typeface="ヒラギノ角ゴ Pro W3"/>
              </a:rPr>
              <a:t>　　　　　　　　　　　　　　　　　　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F4E6CC-3F21-40D9-AF7B-962876BAF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b="1" dirty="0"/>
              <a:t>寄付総額国別トップ８（</a:t>
            </a:r>
            <a:r>
              <a:rPr kumimoji="1" lang="en-US" altLang="ja-JP" sz="4000" b="1" dirty="0"/>
              <a:t>2016-17</a:t>
            </a:r>
            <a:r>
              <a:rPr kumimoji="1" lang="ja-JP" altLang="en-US" sz="4000" b="1" dirty="0"/>
              <a:t>）</a:t>
            </a:r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3C717BA3-1A55-4DF2-BA87-0320226302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4109"/>
              </p:ext>
            </p:extLst>
          </p:nvPr>
        </p:nvGraphicFramePr>
        <p:xfrm>
          <a:off x="457200" y="1219200"/>
          <a:ext cx="8229600" cy="5042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37579895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08813192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4420901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58862961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316442311"/>
                    </a:ext>
                  </a:extLst>
                </a:gridCol>
              </a:tblGrid>
              <a:tr h="55033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会員数（人）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一人当たり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 dirty="0"/>
                        <a:t>年次基金寄付（＄）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総合計（千＄）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4259121"/>
                  </a:ext>
                </a:extLst>
              </a:tr>
              <a:tr h="5503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rgbClr val="58585A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1" dirty="0">
                          <a:solidFill>
                            <a:srgbClr val="58585A"/>
                          </a:solidFill>
                        </a:rPr>
                        <a:t>アメリカ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325,500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147.09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153,554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838429"/>
                  </a:ext>
                </a:extLst>
              </a:tr>
              <a:tr h="5503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rgbClr val="58585A"/>
                          </a:solidFill>
                        </a:rPr>
                        <a:t>2</a:t>
                      </a:r>
                      <a:endParaRPr kumimoji="1" lang="ja-JP" altLang="en-US" sz="2800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1" dirty="0">
                          <a:solidFill>
                            <a:srgbClr val="58585A"/>
                          </a:solidFill>
                        </a:rPr>
                        <a:t>インド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135,800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75.60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20,015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79078"/>
                  </a:ext>
                </a:extLst>
              </a:tr>
              <a:tr h="5503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rgbClr val="58585A"/>
                          </a:solidFill>
                        </a:rPr>
                        <a:t>3</a:t>
                      </a:r>
                      <a:endParaRPr kumimoji="1" lang="ja-JP" altLang="en-US" sz="2800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1" dirty="0">
                          <a:solidFill>
                            <a:srgbClr val="58585A"/>
                          </a:solidFill>
                        </a:rPr>
                        <a:t>日本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87,400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151.31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17,689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437078"/>
                  </a:ext>
                </a:extLst>
              </a:tr>
              <a:tr h="5503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rgbClr val="58585A"/>
                          </a:solidFill>
                        </a:rPr>
                        <a:t>4</a:t>
                      </a:r>
                      <a:endParaRPr kumimoji="1" lang="ja-JP" altLang="en-US" sz="2800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1" dirty="0">
                          <a:solidFill>
                            <a:srgbClr val="58585A"/>
                          </a:solidFill>
                        </a:rPr>
                        <a:t>韓国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60,300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231.25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16,519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222221"/>
                  </a:ext>
                </a:extLst>
              </a:tr>
              <a:tr h="5503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rgbClr val="58585A"/>
                          </a:solidFill>
                        </a:rPr>
                        <a:t>5</a:t>
                      </a:r>
                      <a:endParaRPr kumimoji="1" lang="ja-JP" altLang="en-US" sz="2800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1" dirty="0">
                          <a:solidFill>
                            <a:srgbClr val="58585A"/>
                          </a:solidFill>
                        </a:rPr>
                        <a:t>台湾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32,400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209.54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10,598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22408"/>
                  </a:ext>
                </a:extLst>
              </a:tr>
              <a:tr h="5503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rgbClr val="58585A"/>
                          </a:solidFill>
                        </a:rPr>
                        <a:t>6</a:t>
                      </a:r>
                      <a:endParaRPr kumimoji="1" lang="ja-JP" altLang="en-US" sz="2800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1" dirty="0">
                          <a:solidFill>
                            <a:srgbClr val="58585A"/>
                          </a:solidFill>
                        </a:rPr>
                        <a:t>カナダ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23,800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176.24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8,380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680714"/>
                  </a:ext>
                </a:extLst>
              </a:tr>
              <a:tr h="5503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rgbClr val="58585A"/>
                          </a:solidFill>
                        </a:rPr>
                        <a:t>7</a:t>
                      </a:r>
                      <a:endParaRPr kumimoji="1" lang="ja-JP" altLang="en-US" sz="2800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1" dirty="0">
                          <a:solidFill>
                            <a:srgbClr val="58585A"/>
                          </a:solidFill>
                        </a:rPr>
                        <a:t>ドイツ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54,600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82.88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6,328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220592"/>
                  </a:ext>
                </a:extLst>
              </a:tr>
              <a:tr h="5503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rgbClr val="58585A"/>
                          </a:solidFill>
                        </a:rPr>
                        <a:t>8</a:t>
                      </a:r>
                      <a:endParaRPr kumimoji="1" lang="ja-JP" altLang="en-US" sz="2800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1" dirty="0">
                          <a:solidFill>
                            <a:srgbClr val="58585A"/>
                          </a:solidFill>
                        </a:rPr>
                        <a:t>イギリス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46,300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54.10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6,033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916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963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9D7875-173C-4399-A8E1-7FDB60110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b="1" dirty="0"/>
              <a:t>寄付総額</a:t>
            </a: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31068EE1-DF74-480F-B920-986A786EF7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444652"/>
              </p:ext>
            </p:extLst>
          </p:nvPr>
        </p:nvGraphicFramePr>
        <p:xfrm>
          <a:off x="228600" y="1676400"/>
          <a:ext cx="86868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3635296686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1707941672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519536210"/>
                    </a:ext>
                  </a:extLst>
                </a:gridCol>
              </a:tblGrid>
              <a:tr h="1029802"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 anchor="ctr">
                    <a:solidFill>
                      <a:srgbClr val="E7F2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>
                          <a:solidFill>
                            <a:schemeClr val="bg1"/>
                          </a:solidFill>
                        </a:rPr>
                        <a:t>2016-17</a:t>
                      </a:r>
                      <a:endParaRPr kumimoji="1" lang="ja-JP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200" dirty="0"/>
                        <a:t>累計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866917"/>
                  </a:ext>
                </a:extLst>
              </a:tr>
              <a:tr h="1316601">
                <a:tc>
                  <a:txBody>
                    <a:bodyPr/>
                    <a:lstStyle/>
                    <a:p>
                      <a:r>
                        <a:rPr kumimoji="1" lang="ja-JP" altLang="en-US" sz="3200" b="1" dirty="0">
                          <a:solidFill>
                            <a:srgbClr val="58585A"/>
                          </a:solidFill>
                        </a:rPr>
                        <a:t>寄付総額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200" b="1" dirty="0">
                          <a:solidFill>
                            <a:srgbClr val="58585A"/>
                          </a:solidFill>
                        </a:rPr>
                        <a:t>３億４４０万ドル</a:t>
                      </a:r>
                    </a:p>
                  </a:txBody>
                  <a:tcPr anchor="ctr">
                    <a:solidFill>
                      <a:srgbClr val="E7F2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200" b="1" dirty="0">
                          <a:solidFill>
                            <a:srgbClr val="58585A"/>
                          </a:solidFill>
                        </a:rPr>
                        <a:t>４４億ドル</a:t>
                      </a:r>
                    </a:p>
                  </a:txBody>
                  <a:tcPr anchor="ctr">
                    <a:solidFill>
                      <a:srgbClr val="E7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78729"/>
                  </a:ext>
                </a:extLst>
              </a:tr>
              <a:tr h="1615997">
                <a:tc>
                  <a:txBody>
                    <a:bodyPr/>
                    <a:lstStyle/>
                    <a:p>
                      <a:r>
                        <a:rPr kumimoji="1" lang="ja-JP" altLang="en-US" sz="3000" b="1" dirty="0">
                          <a:solidFill>
                            <a:srgbClr val="58585A"/>
                          </a:solidFill>
                        </a:rPr>
                        <a:t>プログラム補助金と運営費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000" b="1" dirty="0">
                          <a:solidFill>
                            <a:srgbClr val="58585A"/>
                          </a:solidFill>
                        </a:rPr>
                        <a:t>２億４４４０万ドル</a:t>
                      </a:r>
                    </a:p>
                  </a:txBody>
                  <a:tcPr anchor="ctr">
                    <a:solidFill>
                      <a:srgbClr val="E7F2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b="1" dirty="0">
                          <a:solidFill>
                            <a:srgbClr val="0067BC"/>
                          </a:solidFill>
                        </a:rPr>
                        <a:t>１９４７年以来</a:t>
                      </a:r>
                      <a:endParaRPr kumimoji="1" lang="en-US" altLang="ja-JP" sz="3200" b="1" dirty="0">
                        <a:solidFill>
                          <a:srgbClr val="0067BC"/>
                        </a:solidFill>
                      </a:endParaRPr>
                    </a:p>
                    <a:p>
                      <a:r>
                        <a:rPr kumimoji="1" lang="ja-JP" altLang="en-US" sz="3200" b="1" dirty="0">
                          <a:solidFill>
                            <a:srgbClr val="58585A"/>
                          </a:solidFill>
                        </a:rPr>
                        <a:t>３９億５０００万ドル</a:t>
                      </a:r>
                    </a:p>
                  </a:txBody>
                  <a:tcPr anchor="ctr">
                    <a:solidFill>
                      <a:srgbClr val="E7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265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710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92314C-5162-41FE-AC0F-DFC755EA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b="1" dirty="0">
                <a:latin typeface="Arial Narrow" pitchFamily="34" charset="0"/>
                <a:ea typeface="ＭＳ Ｐゴシック" charset="-128"/>
              </a:rPr>
              <a:t>ロータリー財団への寄付</a:t>
            </a:r>
            <a:endParaRPr kumimoji="1" lang="ja-JP" altLang="en-US" sz="4000" b="1" dirty="0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B8CD4B91-7DC2-4018-9083-1167252359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044799"/>
              </p:ext>
            </p:extLst>
          </p:nvPr>
        </p:nvGraphicFramePr>
        <p:xfrm>
          <a:off x="228601" y="1447800"/>
          <a:ext cx="88392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605">
                  <a:extLst>
                    <a:ext uri="{9D8B030D-6E8A-4147-A177-3AD203B41FA5}">
                      <a16:colId xmlns:a16="http://schemas.microsoft.com/office/drawing/2014/main" val="2089997158"/>
                    </a:ext>
                  </a:extLst>
                </a:gridCol>
                <a:gridCol w="2959594">
                  <a:extLst>
                    <a:ext uri="{9D8B030D-6E8A-4147-A177-3AD203B41FA5}">
                      <a16:colId xmlns:a16="http://schemas.microsoft.com/office/drawing/2014/main" val="2688889575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1958623536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>
                    <a:solidFill>
                      <a:srgbClr val="E7F2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>
                          <a:solidFill>
                            <a:schemeClr val="bg1"/>
                          </a:solidFill>
                        </a:rPr>
                        <a:t>2016-17</a:t>
                      </a:r>
                      <a:endParaRPr kumimoji="1" lang="ja-JP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200" dirty="0"/>
                        <a:t>累計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13069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r>
                        <a:rPr kumimoji="1" lang="ja-JP" altLang="en-US" sz="3000" b="1" dirty="0">
                          <a:solidFill>
                            <a:srgbClr val="58585A"/>
                          </a:solidFill>
                        </a:rPr>
                        <a:t>年次基金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000" b="1" dirty="0">
                          <a:solidFill>
                            <a:srgbClr val="58585A"/>
                          </a:solidFill>
                        </a:rPr>
                        <a:t>１億４０２０万ドル</a:t>
                      </a:r>
                    </a:p>
                  </a:txBody>
                  <a:tcPr anchor="ctr">
                    <a:solidFill>
                      <a:srgbClr val="E7F2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000" b="1" dirty="0">
                          <a:solidFill>
                            <a:srgbClr val="58585A"/>
                          </a:solidFill>
                        </a:rPr>
                        <a:t>２５億ドル</a:t>
                      </a:r>
                    </a:p>
                  </a:txBody>
                  <a:tcPr anchor="ctr">
                    <a:solidFill>
                      <a:srgbClr val="E7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190421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r>
                        <a:rPr kumimoji="1" lang="ja-JP" altLang="en-US" sz="3000" b="1" dirty="0">
                          <a:solidFill>
                            <a:srgbClr val="58585A"/>
                          </a:solidFill>
                        </a:rPr>
                        <a:t>恒久基金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000" b="1" dirty="0">
                          <a:solidFill>
                            <a:srgbClr val="58585A"/>
                          </a:solidFill>
                        </a:rPr>
                        <a:t>２８４０万ドル</a:t>
                      </a:r>
                    </a:p>
                  </a:txBody>
                  <a:tcPr anchor="ctr">
                    <a:solidFill>
                      <a:srgbClr val="E7F2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000" b="1" dirty="0">
                          <a:solidFill>
                            <a:srgbClr val="58585A"/>
                          </a:solidFill>
                        </a:rPr>
                        <a:t>３億２０１０万ドル</a:t>
                      </a:r>
                    </a:p>
                  </a:txBody>
                  <a:tcPr anchor="ctr">
                    <a:solidFill>
                      <a:srgbClr val="E7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716393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r>
                        <a:rPr kumimoji="1" lang="ja-JP" altLang="en-US" sz="2800" b="1" dirty="0">
                          <a:solidFill>
                            <a:srgbClr val="58585A"/>
                          </a:solidFill>
                        </a:rPr>
                        <a:t>ポリオプラス基金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000" b="1" dirty="0">
                          <a:solidFill>
                            <a:srgbClr val="58585A"/>
                          </a:solidFill>
                        </a:rPr>
                        <a:t>１億７９０万ドル</a:t>
                      </a:r>
                    </a:p>
                  </a:txBody>
                  <a:tcPr anchor="ctr">
                    <a:solidFill>
                      <a:srgbClr val="E7F2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000" b="1" dirty="0">
                          <a:solidFill>
                            <a:srgbClr val="58585A"/>
                          </a:solidFill>
                        </a:rPr>
                        <a:t>１４億ドル</a:t>
                      </a:r>
                    </a:p>
                  </a:txBody>
                  <a:tcPr anchor="ctr">
                    <a:solidFill>
                      <a:srgbClr val="E7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003827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r>
                        <a:rPr kumimoji="1" lang="ja-JP" altLang="en-US" sz="3000" b="1" dirty="0">
                          <a:solidFill>
                            <a:srgbClr val="58585A"/>
                          </a:solidFill>
                        </a:rPr>
                        <a:t>その他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000" b="1" dirty="0">
                          <a:solidFill>
                            <a:srgbClr val="58585A"/>
                          </a:solidFill>
                        </a:rPr>
                        <a:t>２７９０万ドル</a:t>
                      </a:r>
                    </a:p>
                  </a:txBody>
                  <a:tcPr anchor="ctr">
                    <a:solidFill>
                      <a:srgbClr val="E7F2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000" b="1" dirty="0">
                          <a:solidFill>
                            <a:srgbClr val="58585A"/>
                          </a:solidFill>
                        </a:rPr>
                        <a:t>１億５７００万ドル</a:t>
                      </a:r>
                    </a:p>
                  </a:txBody>
                  <a:tcPr anchor="ctr">
                    <a:solidFill>
                      <a:srgbClr val="E7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82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20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57AA14-B7EC-46B8-9E5E-D1908D75D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b="1" dirty="0"/>
              <a:t>ロータリー財団への寄付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8662FFF-EF50-470E-B503-B9641C683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0627" y="990600"/>
            <a:ext cx="7412373" cy="5733123"/>
          </a:xfrm>
        </p:spPr>
      </p:pic>
    </p:spTree>
    <p:extLst>
      <p:ext uri="{BB962C8B-B14F-4D97-AF65-F5344CB8AC3E}">
        <p14:creationId xmlns:p14="http://schemas.microsoft.com/office/powerpoint/2010/main" val="1003587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A01DBC-6687-42D9-ACE3-D2F96D32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200" b="1" dirty="0"/>
              <a:t>２０１６ｰ１７年度支出総額　２億６９００万ドル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3829440-ED4C-41ED-BB13-A8B61F108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059655"/>
            <a:ext cx="5486400" cy="588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87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タイトル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kumimoji="1" lang="ja-JP" altLang="en-US" sz="4000" b="1" dirty="0">
                <a:latin typeface="Arial Narrow" pitchFamily="34" charset="0"/>
                <a:ea typeface="ＭＳ Ｐゴシック" charset="-128"/>
              </a:rPr>
              <a:t>恒久基金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81000" y="1524000"/>
            <a:ext cx="510540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4400" dirty="0">
                <a:solidFill>
                  <a:srgbClr val="58585A"/>
                </a:solidFill>
                <a:latin typeface="+mn-ea"/>
                <a:ea typeface="+mn-ea"/>
                <a:cs typeface="+mn-cs"/>
              </a:rPr>
              <a:t>1982</a:t>
            </a:r>
            <a:r>
              <a:rPr kumimoji="0" lang="ja-JP" altLang="en-US" sz="4400" dirty="0">
                <a:solidFill>
                  <a:srgbClr val="58585A"/>
                </a:solidFill>
                <a:latin typeface="+mn-ea"/>
                <a:ea typeface="+mn-ea"/>
                <a:cs typeface="+mn-cs"/>
              </a:rPr>
              <a:t>年設立。</a:t>
            </a:r>
            <a:endParaRPr kumimoji="0" lang="en-US" altLang="ja-JP" sz="4400" dirty="0">
              <a:solidFill>
                <a:srgbClr val="58585A"/>
              </a:solidFill>
              <a:latin typeface="+mn-ea"/>
              <a:ea typeface="+mn-ea"/>
              <a:cs typeface="+mn-cs"/>
            </a:endParaRPr>
          </a:p>
          <a:p>
            <a:pPr>
              <a:defRPr/>
            </a:pPr>
            <a:r>
              <a:rPr kumimoji="0" lang="ja-JP" altLang="en-US" sz="4400" dirty="0">
                <a:solidFill>
                  <a:srgbClr val="58585A"/>
                </a:solidFill>
                <a:latin typeface="+mn-ea"/>
                <a:ea typeface="+mn-ea"/>
                <a:cs typeface="+mn-cs"/>
              </a:rPr>
              <a:t>寄付金は使われる</a:t>
            </a:r>
            <a:endParaRPr kumimoji="0" lang="en-US" altLang="ja-JP" sz="4400" dirty="0">
              <a:solidFill>
                <a:srgbClr val="58585A"/>
              </a:solidFill>
              <a:latin typeface="+mn-ea"/>
              <a:ea typeface="+mn-ea"/>
              <a:cs typeface="+mn-cs"/>
            </a:endParaRPr>
          </a:p>
          <a:p>
            <a:pPr>
              <a:defRPr/>
            </a:pPr>
            <a:r>
              <a:rPr kumimoji="0" lang="ja-JP" altLang="en-US" sz="4400" dirty="0">
                <a:solidFill>
                  <a:srgbClr val="58585A"/>
                </a:solidFill>
                <a:latin typeface="+mn-ea"/>
                <a:ea typeface="+mn-ea"/>
                <a:cs typeface="+mn-cs"/>
              </a:rPr>
              <a:t>ことなく、</a:t>
            </a:r>
            <a:endParaRPr kumimoji="0" lang="en-US" altLang="ja-JP" sz="4400" dirty="0">
              <a:solidFill>
                <a:srgbClr val="58585A"/>
              </a:solidFill>
              <a:latin typeface="+mn-ea"/>
              <a:ea typeface="+mn-ea"/>
              <a:cs typeface="+mn-cs"/>
            </a:endParaRPr>
          </a:p>
          <a:p>
            <a:pPr>
              <a:defRPr/>
            </a:pPr>
            <a:r>
              <a:rPr kumimoji="0" lang="ja-JP" altLang="en-US" sz="4400" dirty="0">
                <a:solidFill>
                  <a:srgbClr val="58585A"/>
                </a:solidFill>
                <a:latin typeface="+mn-ea"/>
                <a:ea typeface="+mn-ea"/>
                <a:cs typeface="+mn-cs"/>
              </a:rPr>
              <a:t>投資利益のみが、</a:t>
            </a:r>
            <a:endParaRPr kumimoji="0" lang="en-US" altLang="ja-JP" sz="4400" dirty="0">
              <a:solidFill>
                <a:srgbClr val="58585A"/>
              </a:solidFill>
              <a:latin typeface="+mn-ea"/>
              <a:ea typeface="+mn-ea"/>
              <a:cs typeface="+mn-cs"/>
            </a:endParaRPr>
          </a:p>
          <a:p>
            <a:pPr>
              <a:defRPr/>
            </a:pPr>
            <a:r>
              <a:rPr kumimoji="0" lang="ja-JP" altLang="en-US" sz="4400" dirty="0">
                <a:solidFill>
                  <a:srgbClr val="58585A"/>
                </a:solidFill>
                <a:latin typeface="+mn-ea"/>
                <a:ea typeface="+mn-ea"/>
                <a:cs typeface="+mn-cs"/>
              </a:rPr>
              <a:t>プログラム活動に</a:t>
            </a:r>
            <a:endParaRPr kumimoji="0" lang="en-US" altLang="ja-JP" sz="4400" dirty="0">
              <a:solidFill>
                <a:srgbClr val="58585A"/>
              </a:solidFill>
              <a:latin typeface="+mn-ea"/>
              <a:ea typeface="+mn-ea"/>
              <a:cs typeface="+mn-cs"/>
            </a:endParaRPr>
          </a:p>
          <a:p>
            <a:pPr>
              <a:defRPr/>
            </a:pPr>
            <a:r>
              <a:rPr kumimoji="0" lang="ja-JP" altLang="en-US" sz="4400" dirty="0">
                <a:solidFill>
                  <a:srgbClr val="58585A"/>
                </a:solidFill>
                <a:latin typeface="+mn-ea"/>
                <a:ea typeface="+mn-ea"/>
                <a:cs typeface="+mn-cs"/>
              </a:rPr>
              <a:t>使われます。</a:t>
            </a:r>
            <a:endParaRPr kumimoji="0" lang="en-US" altLang="ja-JP" sz="4400" dirty="0">
              <a:solidFill>
                <a:srgbClr val="58585A"/>
              </a:solidFill>
              <a:latin typeface="+mn-ea"/>
              <a:ea typeface="+mn-ea"/>
              <a:cs typeface="+mn-cs"/>
            </a:endParaRPr>
          </a:p>
          <a:p>
            <a:pPr>
              <a:defRPr/>
            </a:pPr>
            <a:endParaRPr kumimoji="0" lang="en-US" altLang="ja-JP" sz="4400" dirty="0">
              <a:solidFill>
                <a:srgbClr val="58585A"/>
              </a:solidFill>
              <a:latin typeface="+mn-ea"/>
              <a:ea typeface="+mn-ea"/>
              <a:cs typeface="+mn-cs"/>
            </a:endParaRPr>
          </a:p>
          <a:p>
            <a:pPr>
              <a:defRPr/>
            </a:pPr>
            <a:endParaRPr kumimoji="0" lang="ja-JP" altLang="en-US" sz="3200" dirty="0">
              <a:solidFill>
                <a:srgbClr val="58585A"/>
              </a:solidFill>
              <a:latin typeface="Arial" pitchFamily="34" charset="0"/>
              <a:ea typeface="ヒラギノ角ゴ Pro W3" pitchFamily="-84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2232E8F-CF6F-4F72-BEA5-52603755D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709" y="1295400"/>
            <a:ext cx="3063541" cy="3903773"/>
          </a:xfrm>
          <a:prstGeom prst="rect">
            <a:avLst/>
          </a:prstGeom>
          <a:ln>
            <a:solidFill>
              <a:srgbClr val="060606"/>
            </a:solidFill>
          </a:ln>
        </p:spPr>
      </p:pic>
      <p:sp>
        <p:nvSpPr>
          <p:cNvPr id="7" name="テキスト ボックス 2">
            <a:extLst>
              <a:ext uri="{FF2B5EF4-FFF2-40B4-BE49-F238E27FC236}">
                <a16:creationId xmlns:a16="http://schemas.microsoft.com/office/drawing/2014/main" id="{42B70314-A501-4C74-888D-E2DD27054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5710" y="5486400"/>
            <a:ext cx="343369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400" dirty="0">
                <a:ea typeface="ヒラギノ角ゴ Pro W3"/>
              </a:rPr>
              <a:t>恒久基金財務報告書</a:t>
            </a:r>
            <a:endParaRPr lang="en-US" altLang="ja-JP" sz="1400" dirty="0">
              <a:ea typeface="ヒラギノ角ゴ Pro W3"/>
            </a:endParaRPr>
          </a:p>
          <a:p>
            <a:r>
              <a:rPr lang="en-US" altLang="ja-JP" sz="1400" dirty="0">
                <a:ea typeface="ヒラギノ角ゴ Pro W3"/>
              </a:rPr>
              <a:t>2016-17</a:t>
            </a:r>
            <a:r>
              <a:rPr lang="ja-JP" altLang="en-US" sz="1400" dirty="0">
                <a:ea typeface="ヒラギノ角ゴ Pro W3"/>
              </a:rPr>
              <a:t>年度 恒久基金年次報告書</a:t>
            </a:r>
            <a:endParaRPr lang="en-US" altLang="ja-JP" sz="1400" dirty="0">
              <a:ea typeface="ヒラギノ角ゴ Pro W3"/>
            </a:endParaRPr>
          </a:p>
          <a:p>
            <a:r>
              <a:rPr lang="en-US" altLang="ja-JP" sz="1400" dirty="0">
                <a:ea typeface="ヒラギノ角ゴ Pro W3"/>
                <a:hlinkClick r:id="rId4"/>
              </a:rPr>
              <a:t>https://my.rotary.org/ja/financial-reports</a:t>
            </a:r>
            <a:endParaRPr lang="ja-JP" altLang="en-US" sz="1400" dirty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42418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7C07D436-3790-4291-AECF-CB428CE34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9372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kumimoji="1" lang="ja-JP" altLang="en-US" sz="4000" b="1" dirty="0">
                <a:latin typeface="Arial Narrow" panose="020B0606020202030204" pitchFamily="34" charset="0"/>
              </a:rPr>
              <a:t>恒久基金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9F436727-A77B-4701-A7AC-4D517D326B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-152400" y="1295400"/>
            <a:ext cx="9448800" cy="5181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　</a:t>
            </a:r>
            <a:r>
              <a:rPr lang="ja-JP" alt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財団の資産</a:t>
            </a:r>
            <a:r>
              <a:rPr lang="ja-JP" altLang="en-US" sz="4400" dirty="0">
                <a:latin typeface="Georgia" panose="02040502050405020303" pitchFamily="18" charset="0"/>
              </a:rPr>
              <a:t>　　</a:t>
            </a:r>
            <a:endParaRPr lang="en-US" altLang="ja-JP" sz="4400" dirty="0">
              <a:latin typeface="Georgia" panose="020405020504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ja-JP" altLang="en-US" sz="4400" dirty="0">
                <a:latin typeface="Georgia" panose="02040502050405020303" pitchFamily="18" charset="0"/>
              </a:rPr>
              <a:t>　　　</a:t>
            </a:r>
            <a:r>
              <a:rPr lang="ja-JP" altLang="en-US" sz="4400" b="1" dirty="0">
                <a:solidFill>
                  <a:srgbClr val="005DAA"/>
                </a:solidFill>
                <a:latin typeface="+mj-ea"/>
                <a:ea typeface="+mj-ea"/>
              </a:rPr>
              <a:t>１１億７３００万ドル</a:t>
            </a:r>
            <a:endParaRPr lang="en-US" altLang="ja-JP" sz="4400" b="1" dirty="0">
              <a:solidFill>
                <a:srgbClr val="005DAA"/>
              </a:solidFill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ja-JP" altLang="en-US" sz="4400" b="1" dirty="0">
                <a:solidFill>
                  <a:srgbClr val="005DAA"/>
                </a:solidFill>
                <a:latin typeface="+mj-ea"/>
                <a:ea typeface="+mj-ea"/>
              </a:rPr>
              <a:t>　</a:t>
            </a:r>
            <a:r>
              <a:rPr lang="ja-JP" altLang="en-US" sz="3200" b="1" dirty="0">
                <a:latin typeface="+mj-ea"/>
                <a:ea typeface="+mj-ea"/>
              </a:rPr>
              <a:t>（現金</a:t>
            </a:r>
            <a:r>
              <a:rPr lang="en-US" altLang="ja-JP" sz="3200" b="1" dirty="0">
                <a:latin typeface="+mj-ea"/>
                <a:ea typeface="+mj-ea"/>
              </a:rPr>
              <a:t>4</a:t>
            </a:r>
            <a:r>
              <a:rPr lang="ja-JP" altLang="en-US" sz="3200" b="1" dirty="0">
                <a:latin typeface="+mj-ea"/>
                <a:ea typeface="+mj-ea"/>
              </a:rPr>
              <a:t>億</a:t>
            </a:r>
            <a:r>
              <a:rPr lang="en-US" altLang="ja-JP" sz="3200" b="1" dirty="0">
                <a:latin typeface="+mj-ea"/>
                <a:ea typeface="+mj-ea"/>
              </a:rPr>
              <a:t>1800</a:t>
            </a:r>
            <a:r>
              <a:rPr lang="ja-JP" altLang="en-US" sz="3200" b="1" dirty="0">
                <a:latin typeface="+mj-ea"/>
                <a:ea typeface="+mj-ea"/>
              </a:rPr>
              <a:t>万ドル、誓約</a:t>
            </a:r>
            <a:r>
              <a:rPr lang="en-US" altLang="ja-JP" sz="3200" b="1" dirty="0">
                <a:latin typeface="+mj-ea"/>
                <a:ea typeface="+mj-ea"/>
              </a:rPr>
              <a:t>7</a:t>
            </a:r>
            <a:r>
              <a:rPr lang="ja-JP" altLang="en-US" sz="3200" b="1" dirty="0">
                <a:latin typeface="+mj-ea"/>
                <a:ea typeface="+mj-ea"/>
              </a:rPr>
              <a:t>億</a:t>
            </a:r>
            <a:r>
              <a:rPr lang="en-US" altLang="ja-JP" sz="3200" b="1" dirty="0">
                <a:latin typeface="+mj-ea"/>
                <a:ea typeface="+mj-ea"/>
              </a:rPr>
              <a:t>5490</a:t>
            </a:r>
            <a:r>
              <a:rPr lang="ja-JP" altLang="en-US" sz="3200" b="1" dirty="0">
                <a:latin typeface="+mj-ea"/>
                <a:ea typeface="+mj-ea"/>
              </a:rPr>
              <a:t>万ドル含む）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ja-JP" altLang="en-US" sz="4400" b="1" dirty="0">
                <a:latin typeface="Georgia" panose="02040502050405020303" pitchFamily="18" charset="0"/>
              </a:rPr>
              <a:t>　・</a:t>
            </a:r>
            <a:r>
              <a:rPr lang="ja-JP" altLang="en-US" sz="4400" b="1" dirty="0">
                <a:latin typeface="+mn-ea"/>
                <a:ea typeface="+mn-ea"/>
              </a:rPr>
              <a:t>２０２５</a:t>
            </a:r>
            <a:r>
              <a:rPr lang="ja-JP" altLang="en-US" sz="4400" b="1" dirty="0">
                <a:latin typeface="Georgia" panose="02040502050405020303" pitchFamily="18" charset="0"/>
              </a:rPr>
              <a:t>年までの目標　</a:t>
            </a:r>
            <a:endParaRPr lang="en-US" altLang="ja-JP" sz="4400" b="1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ja-JP" altLang="en-US" sz="4400" b="1" dirty="0">
                <a:latin typeface="Georgia" panose="02040502050405020303" pitchFamily="18" charset="0"/>
              </a:rPr>
              <a:t>　　　</a:t>
            </a:r>
            <a:r>
              <a:rPr lang="ja-JP" altLang="en-US" sz="4400" b="1" dirty="0">
                <a:solidFill>
                  <a:srgbClr val="005DAA"/>
                </a:solidFill>
                <a:latin typeface="Georgia" panose="02040502050405020303" pitchFamily="18" charset="0"/>
              </a:rPr>
              <a:t>２０億</a:t>
            </a:r>
            <a:r>
              <a:rPr lang="ja-JP" altLang="en-US" sz="4400" b="1" dirty="0">
                <a:solidFill>
                  <a:srgbClr val="005DAA"/>
                </a:solidFill>
                <a:latin typeface="+mn-ea"/>
                <a:ea typeface="+mn-ea"/>
              </a:rPr>
              <a:t>２５００万ドル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ja-JP" altLang="en-US" sz="4400" b="1" dirty="0">
                <a:latin typeface="Georgia" panose="02040502050405020303" pitchFamily="18" charset="0"/>
              </a:rPr>
              <a:t>　　　（誓約１０億２５００万ドル含む）</a:t>
            </a:r>
            <a:endParaRPr lang="en-US" altLang="ja-JP" sz="4400" b="1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altLang="ja-JP" sz="1000" b="1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ja-JP" altLang="en-US" sz="4400" b="1" dirty="0">
                <a:latin typeface="Georgia" panose="02040502050405020303" pitchFamily="18" charset="0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592093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正方形/長方形 6"/>
          <p:cNvSpPr>
            <a:spLocks noChangeArrowheads="1"/>
          </p:cNvSpPr>
          <p:nvPr/>
        </p:nvSpPr>
        <p:spPr bwMode="auto">
          <a:xfrm>
            <a:off x="304800" y="344269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世代を超えて世界に貢献する</a:t>
            </a:r>
            <a:r>
              <a:rPr kumimoji="0" lang="en-US" altLang="ja-JP" sz="3600" b="1" dirty="0">
                <a:solidFill>
                  <a:schemeClr val="bg1"/>
                </a:solidFill>
                <a:latin typeface="+mn-ea"/>
                <a:ea typeface="+mn-ea"/>
              </a:rPr>
              <a:t> –</a:t>
            </a:r>
            <a:r>
              <a:rPr kumimoji="0"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遺贈友の会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11CBF8E-A28D-443E-814E-80F957509C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6" t="16890" r="24000" b="36231"/>
          <a:stretch/>
        </p:blipFill>
        <p:spPr bwMode="auto">
          <a:xfrm>
            <a:off x="6401756" y="1050878"/>
            <a:ext cx="2728596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3B6CE99-D2F6-44D8-B0EA-44E22B675D78}"/>
              </a:ext>
            </a:extLst>
          </p:cNvPr>
          <p:cNvSpPr/>
          <p:nvPr/>
        </p:nvSpPr>
        <p:spPr>
          <a:xfrm>
            <a:off x="457200" y="1295400"/>
            <a:ext cx="5715000" cy="518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4000" dirty="0">
                <a:solidFill>
                  <a:srgbClr val="58585A"/>
                </a:solidFill>
              </a:rPr>
              <a:t>1</a:t>
            </a:r>
            <a:r>
              <a:rPr lang="ja-JP" altLang="en-US" sz="4000" dirty="0">
                <a:solidFill>
                  <a:srgbClr val="58585A"/>
                </a:solidFill>
              </a:rPr>
              <a:t>万米ドル以上の誓約</a:t>
            </a:r>
            <a:br>
              <a:rPr lang="en-US" altLang="ja-JP" sz="4000" dirty="0">
                <a:solidFill>
                  <a:srgbClr val="58585A"/>
                </a:solidFill>
              </a:rPr>
            </a:br>
            <a:endParaRPr lang="en-US" altLang="ja-JP" sz="4000" dirty="0">
              <a:solidFill>
                <a:srgbClr val="58585A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4000" dirty="0">
                <a:solidFill>
                  <a:srgbClr val="58585A"/>
                </a:solidFill>
              </a:rPr>
              <a:t>WF</a:t>
            </a:r>
            <a:r>
              <a:rPr lang="ja-JP" altLang="en-US" sz="4000" dirty="0" err="1">
                <a:solidFill>
                  <a:srgbClr val="58585A"/>
                </a:solidFill>
              </a:rPr>
              <a:t>、</a:t>
            </a:r>
            <a:r>
              <a:rPr lang="ja-JP" altLang="en-US" sz="4000" dirty="0">
                <a:solidFill>
                  <a:srgbClr val="58585A"/>
                </a:solidFill>
              </a:rPr>
              <a:t>シェア、ロータリー平和センター、</a:t>
            </a:r>
            <a:endParaRPr lang="en-US" altLang="ja-JP" sz="4000" dirty="0">
              <a:solidFill>
                <a:srgbClr val="58585A"/>
              </a:solidFill>
            </a:endParaRPr>
          </a:p>
          <a:p>
            <a:r>
              <a:rPr lang="ja-JP" altLang="en-US" sz="4000" dirty="0">
                <a:solidFill>
                  <a:srgbClr val="58585A"/>
                </a:solidFill>
              </a:rPr>
              <a:t>    重点分野の支援</a:t>
            </a:r>
            <a:endParaRPr lang="en-US" altLang="ja-JP" sz="4000" dirty="0">
              <a:solidFill>
                <a:srgbClr val="58585A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ja-JP" sz="4000" dirty="0">
              <a:solidFill>
                <a:srgbClr val="58585A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sz="4000" dirty="0">
                <a:solidFill>
                  <a:srgbClr val="58585A"/>
                </a:solidFill>
              </a:rPr>
              <a:t>税制上の優遇措置</a:t>
            </a:r>
            <a:endParaRPr lang="en-US" altLang="ja-JP" sz="4000" dirty="0">
              <a:solidFill>
                <a:srgbClr val="58585A"/>
              </a:solidFill>
            </a:endParaRPr>
          </a:p>
          <a:p>
            <a:endParaRPr lang="en-US" altLang="ja-JP" sz="4000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30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8438"/>
            <a:ext cx="7391400" cy="487362"/>
          </a:xfrm>
        </p:spPr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58585A"/>
                </a:solidFill>
                <a:latin typeface="+mn-ea"/>
                <a:ea typeface="+mn-ea"/>
              </a:rPr>
              <a:t>日本の寄付の推移（日本円）</a:t>
            </a:r>
            <a:endParaRPr lang="en-US" sz="3200" dirty="0">
              <a:solidFill>
                <a:srgbClr val="58585A"/>
              </a:solidFill>
              <a:latin typeface="+mn-ea"/>
              <a:ea typeface="+mn-ea"/>
            </a:endParaRPr>
          </a:p>
        </p:txBody>
      </p:sp>
      <p:graphicFrame>
        <p:nvGraphicFramePr>
          <p:cNvPr id="3" name="グラフ 2"/>
          <p:cNvGraphicFramePr/>
          <p:nvPr>
            <p:extLst>
              <p:ext uri="{D42A27DB-BD31-4B8C-83A1-F6EECF244321}">
                <p14:modId xmlns:p14="http://schemas.microsoft.com/office/powerpoint/2010/main" val="3598719989"/>
              </p:ext>
            </p:extLst>
          </p:nvPr>
        </p:nvGraphicFramePr>
        <p:xfrm>
          <a:off x="0" y="1040284"/>
          <a:ext cx="9144000" cy="513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8443167" y="1040284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333333"/>
                </a:solidFill>
              </a:rPr>
              <a:t>億円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8600" y="1567517"/>
            <a:ext cx="4114800" cy="584775"/>
          </a:xfrm>
          <a:prstGeom prst="rect">
            <a:avLst/>
          </a:prstGeom>
          <a:solidFill>
            <a:srgbClr val="FFFFCC"/>
          </a:solidFill>
          <a:ln>
            <a:solidFill>
              <a:srgbClr val="00A84E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2011</a:t>
            </a:r>
            <a:r>
              <a:rPr kumimoji="1" lang="ja-JP" altLang="en-US" sz="1600" dirty="0"/>
              <a:t>年</a:t>
            </a:r>
            <a:r>
              <a:rPr kumimoji="1" lang="en-US" altLang="ja-JP" sz="1600" dirty="0"/>
              <a:t>3</a:t>
            </a:r>
            <a:r>
              <a:rPr kumimoji="1" lang="ja-JP" altLang="en-US" sz="1600" dirty="0"/>
              <a:t>月 東日本震災</a:t>
            </a:r>
            <a:endParaRPr kumimoji="1" lang="en-US" altLang="ja-JP" sz="1600" dirty="0"/>
          </a:p>
          <a:p>
            <a:r>
              <a:rPr kumimoji="1" lang="en-US" altLang="ja-JP" sz="1600" dirty="0"/>
              <a:t>2011</a:t>
            </a:r>
            <a:r>
              <a:rPr kumimoji="1" lang="ja-JP" altLang="en-US" sz="1600" dirty="0"/>
              <a:t>年</a:t>
            </a:r>
            <a:r>
              <a:rPr kumimoji="1" lang="en-US" altLang="ja-JP" sz="1600" dirty="0"/>
              <a:t>4</a:t>
            </a:r>
            <a:r>
              <a:rPr kumimoji="1" lang="ja-JP" altLang="en-US" sz="1600" dirty="0"/>
              <a:t>月 ロータリー日本財団寄付受入開始</a:t>
            </a:r>
            <a:endParaRPr kumimoji="1" lang="en-US" altLang="ja-JP" sz="1600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3455325" y="2286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007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7391400" cy="762000"/>
          </a:xfrm>
        </p:spPr>
        <p:txBody>
          <a:bodyPr>
            <a:noAutofit/>
          </a:bodyPr>
          <a:lstStyle/>
          <a:p>
            <a:r>
              <a:rPr lang="ja-JP" altLang="en-US" sz="3200" b="1" dirty="0">
                <a:latin typeface="+mn-ea"/>
                <a:ea typeface="+mn-ea"/>
              </a:rPr>
              <a:t>世界における日本の寄付の割合</a:t>
            </a:r>
            <a:endParaRPr lang="en-US" sz="3200" b="1" dirty="0">
              <a:latin typeface="+mn-ea"/>
              <a:ea typeface="+mn-ea"/>
            </a:endParaRPr>
          </a:p>
        </p:txBody>
      </p:sp>
      <p:graphicFrame>
        <p:nvGraphicFramePr>
          <p:cNvPr id="2" name="グラフ 1"/>
          <p:cNvGraphicFramePr/>
          <p:nvPr>
            <p:extLst/>
          </p:nvPr>
        </p:nvGraphicFramePr>
        <p:xfrm>
          <a:off x="112445" y="2057400"/>
          <a:ext cx="4336853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914400" y="1870576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CC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24</a:t>
            </a:r>
            <a:r>
              <a:rPr kumimoji="1" lang="ja-JP" altLang="en-US" sz="1600" dirty="0">
                <a:solidFill>
                  <a:srgbClr val="CC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％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64809" y="1870576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CC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26.5</a:t>
            </a:r>
            <a:r>
              <a:rPr lang="ja-JP" altLang="en-US" sz="1600" dirty="0">
                <a:solidFill>
                  <a:srgbClr val="CC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％</a:t>
            </a:r>
            <a:endParaRPr kumimoji="1" lang="ja-JP" altLang="en-US" sz="1600" dirty="0">
              <a:solidFill>
                <a:srgbClr val="CC00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86740" y="1870576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CC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25.5</a:t>
            </a:r>
            <a:r>
              <a:rPr lang="ja-JP" altLang="en-US" sz="1600" dirty="0">
                <a:solidFill>
                  <a:srgbClr val="CC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％</a:t>
            </a:r>
            <a:endParaRPr kumimoji="1" lang="ja-JP" altLang="en-US" sz="1600" dirty="0">
              <a:solidFill>
                <a:srgbClr val="CC00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08671" y="1870576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CC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27.9</a:t>
            </a:r>
            <a:r>
              <a:rPr lang="ja-JP" altLang="en-US" sz="1600" dirty="0">
                <a:solidFill>
                  <a:srgbClr val="CC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％</a:t>
            </a:r>
            <a:endParaRPr kumimoji="1" lang="ja-JP" altLang="en-US" sz="1600" dirty="0">
              <a:solidFill>
                <a:srgbClr val="CC00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30601" y="1870576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CC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25.7</a:t>
            </a:r>
            <a:r>
              <a:rPr lang="ja-JP" altLang="en-US" sz="1600" dirty="0">
                <a:solidFill>
                  <a:srgbClr val="CC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％</a:t>
            </a:r>
            <a:endParaRPr kumimoji="1" lang="ja-JP" altLang="en-US" sz="1600" dirty="0">
              <a:solidFill>
                <a:srgbClr val="CC00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2" name="グラフ 11"/>
          <p:cNvGraphicFramePr/>
          <p:nvPr>
            <p:extLst/>
          </p:nvPr>
        </p:nvGraphicFramePr>
        <p:xfrm>
          <a:off x="4236794" y="2200709"/>
          <a:ext cx="4907206" cy="3489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4495800" y="1870576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CC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9.9</a:t>
            </a:r>
            <a:r>
              <a:rPr kumimoji="1" lang="ja-JP" altLang="en-US" sz="1600" dirty="0">
                <a:solidFill>
                  <a:srgbClr val="CC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％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88979" y="1870576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CC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8.8</a:t>
            </a:r>
            <a:r>
              <a:rPr lang="ja-JP" altLang="en-US" sz="1600" dirty="0">
                <a:solidFill>
                  <a:srgbClr val="CC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％</a:t>
            </a:r>
            <a:endParaRPr kumimoji="1" lang="ja-JP" altLang="en-US" sz="1600" dirty="0">
              <a:solidFill>
                <a:srgbClr val="CC00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82158" y="1870576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CC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7.6</a:t>
            </a:r>
            <a:r>
              <a:rPr lang="ja-JP" altLang="en-US" sz="1600" dirty="0">
                <a:solidFill>
                  <a:srgbClr val="CC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％</a:t>
            </a:r>
            <a:endParaRPr kumimoji="1" lang="ja-JP" altLang="en-US" sz="1600" dirty="0">
              <a:solidFill>
                <a:srgbClr val="CC00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75337" y="1870576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CC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7.9</a:t>
            </a:r>
            <a:r>
              <a:rPr lang="ja-JP" altLang="en-US" sz="1600" dirty="0">
                <a:solidFill>
                  <a:srgbClr val="CC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％</a:t>
            </a:r>
            <a:endParaRPr kumimoji="1" lang="ja-JP" altLang="en-US" sz="1600" dirty="0">
              <a:solidFill>
                <a:srgbClr val="CC00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68516" y="1870576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CC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8.4</a:t>
            </a:r>
            <a:r>
              <a:rPr lang="ja-JP" altLang="en-US" sz="1600" dirty="0">
                <a:solidFill>
                  <a:srgbClr val="CC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％</a:t>
            </a:r>
            <a:endParaRPr kumimoji="1" lang="ja-JP" altLang="en-US" sz="1600" dirty="0">
              <a:solidFill>
                <a:srgbClr val="CC00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87323" y="1286084"/>
            <a:ext cx="289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58585A"/>
                </a:solidFill>
              </a:rPr>
              <a:t>＜</a:t>
            </a:r>
            <a:r>
              <a:rPr kumimoji="1" lang="en-US" altLang="ja-JP" dirty="0">
                <a:solidFill>
                  <a:srgbClr val="58585A"/>
                </a:solidFill>
              </a:rPr>
              <a:t>1991-1996</a:t>
            </a:r>
            <a:r>
              <a:rPr kumimoji="1" lang="ja-JP" altLang="en-US" dirty="0">
                <a:solidFill>
                  <a:srgbClr val="58585A"/>
                </a:solidFill>
              </a:rPr>
              <a:t>年度＞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12082" y="1290935"/>
            <a:ext cx="2840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58585A"/>
                </a:solidFill>
              </a:rPr>
              <a:t>＜</a:t>
            </a:r>
            <a:r>
              <a:rPr lang="en-US" altLang="ja-JP" dirty="0">
                <a:solidFill>
                  <a:srgbClr val="58585A"/>
                </a:solidFill>
              </a:rPr>
              <a:t>2011-</a:t>
            </a:r>
            <a:r>
              <a:rPr kumimoji="1" lang="en-US" altLang="ja-JP" dirty="0">
                <a:solidFill>
                  <a:srgbClr val="58585A"/>
                </a:solidFill>
              </a:rPr>
              <a:t>2016</a:t>
            </a:r>
            <a:r>
              <a:rPr kumimoji="1" lang="ja-JP" altLang="en-US" dirty="0">
                <a:solidFill>
                  <a:srgbClr val="58585A"/>
                </a:solidFill>
              </a:rPr>
              <a:t>年度＞</a:t>
            </a:r>
          </a:p>
        </p:txBody>
      </p:sp>
      <p:sp>
        <p:nvSpPr>
          <p:cNvPr id="19" name="右中かっこ 18"/>
          <p:cNvSpPr/>
          <p:nvPr/>
        </p:nvSpPr>
        <p:spPr>
          <a:xfrm>
            <a:off x="8445173" y="4963200"/>
            <a:ext cx="179992" cy="328353"/>
          </a:xfrm>
          <a:prstGeom prst="rightBrace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66FF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625165" y="495300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日本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961695" y="1871246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CC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5.8</a:t>
            </a:r>
            <a:r>
              <a:rPr lang="ja-JP" altLang="en-US" sz="1600" dirty="0">
                <a:solidFill>
                  <a:srgbClr val="CC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％</a:t>
            </a:r>
            <a:endParaRPr kumimoji="1" lang="ja-JP" altLang="en-US" sz="1600" dirty="0">
              <a:solidFill>
                <a:srgbClr val="CC00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10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タイトル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kumimoji="1" lang="ja-JP" altLang="en-US" sz="4000" b="1" dirty="0">
                <a:latin typeface="Arial Narrow" pitchFamily="34" charset="0"/>
                <a:ea typeface="ＭＳ Ｐゴシック" charset="-128"/>
              </a:rPr>
              <a:t>Ｅ</a:t>
            </a:r>
            <a:r>
              <a:rPr kumimoji="1" lang="en-US" altLang="ja-JP" sz="4000" b="1" dirty="0">
                <a:latin typeface="Arial Narrow" pitchFamily="34" charset="0"/>
                <a:ea typeface="ＭＳ Ｐゴシック" charset="-128"/>
              </a:rPr>
              <a:t>/</a:t>
            </a:r>
            <a:r>
              <a:rPr kumimoji="1" lang="ja-JP" altLang="en-US" sz="4000" b="1" dirty="0">
                <a:latin typeface="Arial Narrow" pitchFamily="34" charset="0"/>
                <a:ea typeface="ＭＳ Ｐゴシック" charset="-128"/>
              </a:rPr>
              <a:t>ＭＧＡ</a:t>
            </a:r>
          </a:p>
        </p:txBody>
      </p:sp>
      <p:sp>
        <p:nvSpPr>
          <p:cNvPr id="38914" name="コンテンツ プレースホルダー 2"/>
          <p:cNvSpPr>
            <a:spLocks noGrp="1"/>
          </p:cNvSpPr>
          <p:nvPr>
            <p:ph idx="1"/>
          </p:nvPr>
        </p:nvSpPr>
        <p:spPr bwMode="auto">
          <a:xfrm>
            <a:off x="76200" y="1143000"/>
            <a:ext cx="9144000" cy="510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kumimoji="1" lang="ja-JP" altLang="en-US" dirty="0">
                <a:latin typeface="Georgia" pitchFamily="18" charset="0"/>
                <a:ea typeface="ＭＳ Ｐゴシック" charset="-128"/>
              </a:rPr>
              <a:t>　　</a:t>
            </a:r>
            <a:r>
              <a:rPr kumimoji="1" lang="en-US" altLang="ja-JP" dirty="0">
                <a:solidFill>
                  <a:srgbClr val="005DAA"/>
                </a:solidFill>
                <a:latin typeface="Georgia" pitchFamily="18" charset="0"/>
                <a:ea typeface="ＭＳ Ｐゴシック" charset="-128"/>
              </a:rPr>
              <a:t>Endowment/Major</a:t>
            </a:r>
            <a:r>
              <a:rPr kumimoji="1" lang="ja-JP" altLang="en-US" dirty="0">
                <a:solidFill>
                  <a:srgbClr val="005DAA"/>
                </a:solidFill>
                <a:latin typeface="Georgia" pitchFamily="18" charset="0"/>
                <a:ea typeface="ＭＳ Ｐゴシック" charset="-128"/>
              </a:rPr>
              <a:t>　</a:t>
            </a:r>
            <a:r>
              <a:rPr kumimoji="1" lang="en-US" altLang="ja-JP" dirty="0">
                <a:solidFill>
                  <a:srgbClr val="005DAA"/>
                </a:solidFill>
                <a:latin typeface="Georgia" pitchFamily="18" charset="0"/>
                <a:ea typeface="ＭＳ Ｐゴシック" charset="-128"/>
              </a:rPr>
              <a:t>Gift</a:t>
            </a:r>
            <a:r>
              <a:rPr kumimoji="1" lang="ja-JP" altLang="en-US" dirty="0">
                <a:solidFill>
                  <a:srgbClr val="005DAA"/>
                </a:solidFill>
                <a:latin typeface="Georgia" pitchFamily="18" charset="0"/>
                <a:ea typeface="ＭＳ Ｐゴシック" charset="-128"/>
              </a:rPr>
              <a:t>　</a:t>
            </a:r>
            <a:r>
              <a:rPr kumimoji="1" lang="en-US" altLang="ja-JP" dirty="0">
                <a:solidFill>
                  <a:srgbClr val="005DAA"/>
                </a:solidFill>
                <a:latin typeface="Georgia" pitchFamily="18" charset="0"/>
                <a:ea typeface="ＭＳ Ｐゴシック" charset="-128"/>
              </a:rPr>
              <a:t>Advisers</a:t>
            </a:r>
          </a:p>
          <a:p>
            <a:pPr marL="0" indent="0">
              <a:buFont typeface="Arial" charset="0"/>
              <a:buNone/>
            </a:pPr>
            <a:r>
              <a:rPr kumimoji="1" lang="ja-JP" altLang="en-US" dirty="0">
                <a:solidFill>
                  <a:srgbClr val="005DAA"/>
                </a:solidFill>
                <a:latin typeface="Georgia" pitchFamily="18" charset="0"/>
                <a:ea typeface="ＭＳ Ｐゴシック" charset="-128"/>
              </a:rPr>
              <a:t>　　恒久基金</a:t>
            </a:r>
            <a:r>
              <a:rPr kumimoji="1" lang="en-US" altLang="ja-JP" dirty="0">
                <a:solidFill>
                  <a:srgbClr val="005DAA"/>
                </a:solidFill>
                <a:latin typeface="Georgia" pitchFamily="18" charset="0"/>
                <a:ea typeface="ＭＳ Ｐゴシック" charset="-128"/>
              </a:rPr>
              <a:t>/</a:t>
            </a:r>
            <a:r>
              <a:rPr kumimoji="1" lang="ja-JP" altLang="en-US" dirty="0">
                <a:solidFill>
                  <a:srgbClr val="005DAA"/>
                </a:solidFill>
                <a:latin typeface="Georgia" pitchFamily="18" charset="0"/>
                <a:ea typeface="ＭＳ Ｐゴシック" charset="-128"/>
              </a:rPr>
              <a:t>大口寄付アドバイザー</a:t>
            </a:r>
            <a:endParaRPr kumimoji="1" lang="en-US" altLang="ja-JP" dirty="0">
              <a:solidFill>
                <a:srgbClr val="005DAA"/>
              </a:solidFill>
              <a:latin typeface="Georgia" pitchFamily="18" charset="0"/>
              <a:ea typeface="ＭＳ Ｐゴシック" charset="-128"/>
            </a:endParaRPr>
          </a:p>
          <a:p>
            <a:pPr marL="0" indent="0">
              <a:buFont typeface="Arial" charset="0"/>
              <a:buNone/>
            </a:pPr>
            <a:endParaRPr kumimoji="1" lang="en-US" altLang="ja-JP" sz="900" dirty="0">
              <a:latin typeface="Georgia" pitchFamily="18" charset="0"/>
              <a:ea typeface="ＭＳ Ｐゴシック" charset="-128"/>
            </a:endParaRPr>
          </a:p>
          <a:p>
            <a:pPr marL="0" indent="0">
              <a:buNone/>
            </a:pPr>
            <a:r>
              <a:rPr kumimoji="1" lang="ja-JP" altLang="en-US" sz="3200" b="1" dirty="0">
                <a:latin typeface="Georgia" pitchFamily="18" charset="0"/>
                <a:ea typeface="ＭＳ Ｐゴシック" charset="-128"/>
              </a:rPr>
              <a:t>＊恒久基金と大口寄付を推進する地域リーダー</a:t>
            </a:r>
            <a:endParaRPr kumimoji="1" lang="en-US" altLang="ja-JP" sz="3200" b="1" dirty="0">
              <a:latin typeface="Georgia" pitchFamily="18" charset="0"/>
              <a:ea typeface="ＭＳ Ｐゴシック" charset="-128"/>
            </a:endParaRPr>
          </a:p>
          <a:p>
            <a:pPr marL="0" indent="0">
              <a:buFont typeface="Arial" charset="0"/>
              <a:buNone/>
            </a:pPr>
            <a:endParaRPr kumimoji="1" lang="en-US" altLang="ja-JP" sz="1600" b="1" dirty="0">
              <a:latin typeface="Georgia" pitchFamily="18" charset="0"/>
              <a:ea typeface="ＭＳ Ｐゴシック" charset="-128"/>
            </a:endParaRPr>
          </a:p>
          <a:p>
            <a:pPr marL="0" indent="0">
              <a:buFont typeface="Arial" charset="0"/>
              <a:buNone/>
            </a:pPr>
            <a:r>
              <a:rPr kumimoji="1" lang="ja-JP" altLang="en-US" sz="3200" b="1" dirty="0">
                <a:latin typeface="Georgia" pitchFamily="18" charset="0"/>
                <a:ea typeface="ＭＳ Ｐゴシック" charset="-128"/>
              </a:rPr>
              <a:t>＊恒久基金の重要性を強調し、地区に大口寄付者</a:t>
            </a:r>
            <a:endParaRPr kumimoji="1" lang="en-US" altLang="ja-JP" sz="3200" b="1" dirty="0">
              <a:latin typeface="Georgia" pitchFamily="18" charset="0"/>
              <a:ea typeface="ＭＳ Ｐゴシック" charset="-128"/>
            </a:endParaRPr>
          </a:p>
          <a:p>
            <a:pPr marL="0" indent="0">
              <a:buFont typeface="Arial" charset="0"/>
              <a:buNone/>
            </a:pPr>
            <a:r>
              <a:rPr kumimoji="1" lang="ja-JP" altLang="en-US" sz="3200" b="1" dirty="0">
                <a:latin typeface="Georgia" pitchFamily="18" charset="0"/>
                <a:ea typeface="ＭＳ Ｐゴシック" charset="-128"/>
              </a:rPr>
              <a:t>    を開拓するための体制作りを援助する</a:t>
            </a:r>
            <a:endParaRPr kumimoji="1" lang="en-US" altLang="ja-JP" sz="3200" b="1" dirty="0">
              <a:latin typeface="Georgia" pitchFamily="18" charset="0"/>
              <a:ea typeface="ＭＳ Ｐゴシック" charset="-128"/>
            </a:endParaRPr>
          </a:p>
          <a:p>
            <a:pPr marL="0" indent="0">
              <a:buFont typeface="Arial" charset="0"/>
              <a:buNone/>
            </a:pPr>
            <a:endParaRPr kumimoji="1" lang="en-US" altLang="ja-JP" sz="1400" b="1" dirty="0">
              <a:latin typeface="Georgia" pitchFamily="18" charset="0"/>
              <a:ea typeface="ＭＳ Ｐゴシック" charset="-128"/>
            </a:endParaRPr>
          </a:p>
          <a:p>
            <a:pPr marL="0" indent="0">
              <a:buFont typeface="Arial" charset="0"/>
              <a:buNone/>
            </a:pPr>
            <a:r>
              <a:rPr kumimoji="1" lang="ja-JP" altLang="en-US" sz="3200" b="1" dirty="0">
                <a:latin typeface="Georgia" pitchFamily="18" charset="0"/>
                <a:ea typeface="ＭＳ Ｐゴシック" charset="-128"/>
              </a:rPr>
              <a:t>＊寄付者に感謝の意を表すためのイベントを企画・</a:t>
            </a:r>
            <a:endParaRPr kumimoji="1" lang="en-US" altLang="ja-JP" sz="3200" b="1" dirty="0">
              <a:latin typeface="Georgia" pitchFamily="18" charset="0"/>
              <a:ea typeface="ＭＳ Ｐゴシック" charset="-128"/>
            </a:endParaRPr>
          </a:p>
          <a:p>
            <a:pPr marL="0" indent="0">
              <a:buFont typeface="Arial" charset="0"/>
              <a:buNone/>
            </a:pPr>
            <a:r>
              <a:rPr kumimoji="1" lang="ja-JP" altLang="en-US" sz="3200" b="1" dirty="0">
                <a:latin typeface="Georgia" pitchFamily="18" charset="0"/>
                <a:ea typeface="ＭＳ Ｐゴシック" charset="-128"/>
              </a:rPr>
              <a:t>    実施する</a:t>
            </a:r>
          </a:p>
        </p:txBody>
      </p:sp>
    </p:spTree>
    <p:extLst>
      <p:ext uri="{BB962C8B-B14F-4D97-AF65-F5344CB8AC3E}">
        <p14:creationId xmlns:p14="http://schemas.microsoft.com/office/powerpoint/2010/main" val="110621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D43DE8-B9D8-45BF-9D29-C1E8BC16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b="1" dirty="0"/>
              <a:t>寄付目標（日本）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97A54A-D137-456C-BF0E-B4D36FAD9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648200"/>
          </a:xfrm>
        </p:spPr>
        <p:txBody>
          <a:bodyPr/>
          <a:lstStyle/>
          <a:p>
            <a:r>
              <a:rPr kumimoji="1" lang="ja-JP" altLang="en-US" sz="4400" b="1" dirty="0"/>
              <a:t>年次基金：一人当たり</a:t>
            </a:r>
            <a:r>
              <a:rPr kumimoji="1" lang="ja-JP" altLang="en-US" sz="4400" b="1" dirty="0">
                <a:solidFill>
                  <a:srgbClr val="005DAA"/>
                </a:solidFill>
              </a:rPr>
              <a:t>１５０ドル</a:t>
            </a:r>
            <a:endParaRPr kumimoji="1" lang="en-US" altLang="ja-JP" sz="4400" b="1" dirty="0">
              <a:solidFill>
                <a:srgbClr val="005DAA"/>
              </a:solidFill>
            </a:endParaRPr>
          </a:p>
          <a:p>
            <a:pPr marL="0" indent="0">
              <a:buNone/>
            </a:pPr>
            <a:endParaRPr kumimoji="1" lang="en-US" altLang="ja-JP" sz="1200" b="1" dirty="0"/>
          </a:p>
          <a:p>
            <a:r>
              <a:rPr kumimoji="1" lang="ja-JP" altLang="en-US" sz="4400" b="1" dirty="0"/>
              <a:t>ポリオプラス：一人当たり</a:t>
            </a:r>
            <a:r>
              <a:rPr kumimoji="1" lang="ja-JP" altLang="en-US" sz="4400" b="1" dirty="0">
                <a:solidFill>
                  <a:srgbClr val="005DAA"/>
                </a:solidFill>
              </a:rPr>
              <a:t>３０ドル</a:t>
            </a:r>
            <a:endParaRPr kumimoji="1" lang="en-US" altLang="ja-JP" sz="4400" b="1" dirty="0">
              <a:solidFill>
                <a:srgbClr val="005DAA"/>
              </a:solidFill>
            </a:endParaRPr>
          </a:p>
          <a:p>
            <a:pPr marL="0" indent="0">
              <a:buNone/>
            </a:pPr>
            <a:endParaRPr kumimoji="1" lang="en-US" altLang="ja-JP" sz="1200" b="1" dirty="0"/>
          </a:p>
          <a:p>
            <a:r>
              <a:rPr kumimoji="1" lang="ja-JP" altLang="en-US" sz="4400" b="1" dirty="0"/>
              <a:t>恒久基金：</a:t>
            </a:r>
            <a:endParaRPr kumimoji="1" lang="en-US" altLang="ja-JP" sz="4400" b="1" dirty="0"/>
          </a:p>
          <a:p>
            <a:pPr marL="0" indent="0">
              <a:buNone/>
            </a:pPr>
            <a:r>
              <a:rPr kumimoji="1" lang="ja-JP" altLang="en-US" sz="4400" b="1" dirty="0"/>
              <a:t>　　各クラブでベネファクターまたは</a:t>
            </a:r>
            <a:endParaRPr kumimoji="1" lang="en-US" altLang="ja-JP" sz="4400" b="1" dirty="0"/>
          </a:p>
          <a:p>
            <a:pPr marL="0" indent="0">
              <a:buNone/>
            </a:pPr>
            <a:r>
              <a:rPr kumimoji="1" lang="ja-JP" altLang="en-US" sz="4400" b="1" dirty="0"/>
              <a:t>　　遺贈友の会会員を１名増やす</a:t>
            </a:r>
          </a:p>
        </p:txBody>
      </p:sp>
    </p:spTree>
    <p:extLst>
      <p:ext uri="{BB962C8B-B14F-4D97-AF65-F5344CB8AC3E}">
        <p14:creationId xmlns:p14="http://schemas.microsoft.com/office/powerpoint/2010/main" val="866524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62">
            <a:extLst>
              <a:ext uri="{FF2B5EF4-FFF2-40B4-BE49-F238E27FC236}">
                <a16:creationId xmlns:a16="http://schemas.microsoft.com/office/drawing/2014/main" id="{CE1116C9-9D4D-410A-AB7F-23AC64DA6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" y="3810000"/>
            <a:ext cx="4111625" cy="2438400"/>
          </a:xfrm>
          <a:prstGeom prst="flowChartAlternateProcess">
            <a:avLst/>
          </a:prstGeom>
          <a:solidFill>
            <a:schemeClr val="bg1">
              <a:lumMod val="95000"/>
              <a:alpha val="90195"/>
            </a:schemeClr>
          </a:solidFill>
          <a:ln w="38100">
            <a:solidFill>
              <a:srgbClr val="D91B5C">
                <a:alpha val="9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ja-JP" altLang="en-US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２０１５</a:t>
            </a:r>
            <a:r>
              <a:rPr lang="en-US" altLang="ja-JP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-</a:t>
            </a:r>
            <a:r>
              <a:rPr lang="ja-JP" altLang="en-US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１６年度</a:t>
            </a:r>
            <a:br>
              <a:rPr lang="en-US" altLang="ja-JP" sz="2000" b="1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ja-JP" altLang="en-US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寄付総額　２億６５６０万ドル</a:t>
            </a:r>
            <a:br>
              <a:rPr lang="en-US" altLang="ja-JP" sz="2000" b="1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ja-JP" altLang="en-US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支出総額　２億７１００万ドル</a:t>
            </a:r>
            <a:endParaRPr lang="en-US" altLang="ja-JP" sz="20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>
              <a:spcBef>
                <a:spcPts val="0"/>
              </a:spcBef>
              <a:spcAft>
                <a:spcPts val="3000"/>
              </a:spcAft>
              <a:defRPr/>
            </a:pPr>
            <a:endParaRPr lang="en-US" sz="20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8F1EDA-0922-4A3C-9EFF-CFE830EC6D31}"/>
              </a:ext>
            </a:extLst>
          </p:cNvPr>
          <p:cNvSpPr/>
          <p:nvPr/>
        </p:nvSpPr>
        <p:spPr>
          <a:xfrm>
            <a:off x="8140700" y="6481763"/>
            <a:ext cx="444500" cy="144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5172" name="Titel 1">
            <a:extLst>
              <a:ext uri="{FF2B5EF4-FFF2-40B4-BE49-F238E27FC236}">
                <a16:creationId xmlns:a16="http://schemas.microsoft.com/office/drawing/2014/main" id="{9F29D15D-07C6-4211-A212-65777106C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r>
              <a:rPr lang="ja-JP" altLang="en-US" sz="3500" b="1" dirty="0">
                <a:solidFill>
                  <a:schemeClr val="bg1"/>
                </a:solidFill>
                <a:latin typeface="Arial Narrow" panose="020B0606020202030204" pitchFamily="34" charset="0"/>
              </a:rPr>
              <a:t>ロータリー財団の評価</a:t>
            </a:r>
            <a:endParaRPr lang="ja-JP" altLang="en-US" sz="35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5173" name="AutoShape 2" descr="data:image/png;base64,iVBORw0KGgoAAAANSUhEUgAAABQAAAAHCAYAAAAIy204AAABc0lEQVQokXWPP2tTcQBFz/35krykCY20tqIgGgcLbg4iDjp1EJwVHMTV0cHBfgNx8Su4SQUnt7o0Y3UQBANaRKKUtsaX1/z3NX3XxUFKvNtZDufqyoOnL2or0f3BtyLzpwqkuxknS4ccDI9ev7v3/iGAVtf3vXFnSavr+xyb7WA7BvIQwiS6dfsqu3Gb6sUGW80WpWqJG8sdCvm4bumJ4Ivf3m0bbgKPbV8HMiAHikAs6RowAZ5HvdJ3ennOXG2HhQti+FNs7JxjNOyna2vPHv0T88Z20XYDaIcQmrZX/vIc8AkgGnbrhNoeoX+Gva8phQL8zoyOfwMkZbZfArHt87ZTSVu2O5IGtkP0YXOb0iXT/tFi+WyZUeeISlVk4+kMJQCLwBToSIptB0nbtvMQQh6VKydQt8h8PebywmkWGxWS/pgkSWjOFmbAEhBs9yRVbEeSpkAaTboHr8qHtdav6YiPgwG5jRCT0eDzLJukBEj+l/8HaXis3gNpOXsAAAAASUVORK5CYII=">
            <a:extLst>
              <a:ext uri="{FF2B5EF4-FFF2-40B4-BE49-F238E27FC236}">
                <a16:creationId xmlns:a16="http://schemas.microsoft.com/office/drawing/2014/main" id="{C18B2E20-7242-4824-A02E-50A796740A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endParaRPr lang="ja-JP" altLang="en-US"/>
          </a:p>
        </p:txBody>
      </p:sp>
      <p:sp>
        <p:nvSpPr>
          <p:cNvPr id="135174" name="AutoShape 4" descr="data:image/png;base64,iVBORw0KGgoAAAANSUhEUgAAABQAAAAHCAYAAAAIy204AAABc0lEQVQokXWPP2tTcQBFz/35krykCY20tqIgGgcLbg4iDjp1EJwVHMTV0cHBfgNx8Su4SQUnt7o0Y3UQBANaRKKUtsaX1/z3NX3XxUFKvNtZDufqyoOnL2or0f3BtyLzpwqkuxknS4ccDI9ev7v3/iGAVtf3vXFnSavr+xyb7WA7BvIQwiS6dfsqu3Gb6sUGW80WpWqJG8sdCvm4bumJ4Ivf3m0bbgKPbV8HMiAHikAs6RowAZ5HvdJ3ennOXG2HhQti+FNs7JxjNOyna2vPHv0T88Z20XYDaIcQmrZX/vIc8AkgGnbrhNoeoX+Gva8phQL8zoyOfwMkZbZfArHt87ZTSVu2O5IGtkP0YXOb0iXT/tFi+WyZUeeISlVk4+kMJQCLwBToSIptB0nbtvMQQh6VKydQt8h8PebywmkWGxWS/pgkSWjOFmbAEhBs9yRVbEeSpkAaTboHr8qHtdav6YiPgwG5jRCT0eDzLJukBEj+l/8HaXis3gNpOXsAAAAASUVORK5CYII=">
            <a:extLst>
              <a:ext uri="{FF2B5EF4-FFF2-40B4-BE49-F238E27FC236}">
                <a16:creationId xmlns:a16="http://schemas.microsoft.com/office/drawing/2014/main" id="{54AD8440-9F28-4F0E-A3C3-F9B21CDD50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endParaRPr lang="ja-JP" altLang="en-US"/>
          </a:p>
        </p:txBody>
      </p:sp>
      <p:sp>
        <p:nvSpPr>
          <p:cNvPr id="135175" name="AutoShape 6" descr="data:image/png;base64,iVBORw0KGgoAAAANSUhEUgAAABQAAAAHCAYAAAAIy204AAABE0lEQVQokZWRoUtDURTGf9/jMXQMGUsGWRgyDGIwjCXxj7AJ92E0mM1itxgN8l42KzYxDKNB5EWDYYiILMkc+wzeB9uC4A8uh49zznfuvUdElOdt4ByoIZ0CTYdwXeVtd4AtYAD0gBegAXxKKqu6JJqlSDdAiXSA/QFcKs93bae2l4B1YAT0Y+8K0Aa2bXfnDJF2sMfOsmOHMHSWlcDJcpoeAomkL9sPQAt4BLrAMzCMQzqVYRrf00B6Yxb7/Xs6rUsaAyRJMgKuYvYsxnsWSGIcYPeU530AFUUdOJrYt/H/arbb8aza3rC9abtrey3qJoBmlrKHdAGUQAf7DmnfIUwWb/EXmhNF0eJ3g68O4ek/RhU/0gV3J6Q16UkAAAAASUVORK5CYII=">
            <a:extLst>
              <a:ext uri="{FF2B5EF4-FFF2-40B4-BE49-F238E27FC236}">
                <a16:creationId xmlns:a16="http://schemas.microsoft.com/office/drawing/2014/main" id="{59913DFB-C0B7-4D85-A549-5D32DC5A6F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endParaRPr lang="ja-JP" altLang="en-US"/>
          </a:p>
        </p:txBody>
      </p:sp>
      <p:pic>
        <p:nvPicPr>
          <p:cNvPr id="135176" name="Picture 7">
            <a:extLst>
              <a:ext uri="{FF2B5EF4-FFF2-40B4-BE49-F238E27FC236}">
                <a16:creationId xmlns:a16="http://schemas.microsoft.com/office/drawing/2014/main" id="{897AE0D5-617E-4530-84D0-3B7D1D1A4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" t="16888" r="8678" b="46028"/>
          <a:stretch>
            <a:fillRect/>
          </a:stretch>
        </p:blipFill>
        <p:spPr bwMode="auto">
          <a:xfrm>
            <a:off x="-63500" y="990600"/>
            <a:ext cx="9271000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7" name="正方形/長方形 4">
            <a:extLst>
              <a:ext uri="{FF2B5EF4-FFF2-40B4-BE49-F238E27FC236}">
                <a16:creationId xmlns:a16="http://schemas.microsoft.com/office/drawing/2014/main" id="{CB0636B5-4077-45DF-B84E-4D95E05B7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221288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r>
              <a:rPr lang="ja-JP" altLang="en-US" sz="1600"/>
              <a:t>財務情報：</a:t>
            </a:r>
            <a:endParaRPr lang="en-US" altLang="ja-JP" sz="1600"/>
          </a:p>
          <a:p>
            <a:r>
              <a:rPr lang="en-US" altLang="ja-JP" sz="1600"/>
              <a:t>https://my.rotary.org/ja/financial-reports</a:t>
            </a:r>
            <a:endParaRPr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234865978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タイトル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ja-JP" altLang="en-US" sz="4000" b="1">
                <a:solidFill>
                  <a:srgbClr val="E6E6E6"/>
                </a:solidFill>
                <a:latin typeface="Arial Narrow" pitchFamily="34" charset="0"/>
                <a:cs typeface="Arial Narrow" pitchFamily="34" charset="0"/>
              </a:rPr>
              <a:t>メジャードナー（大口寄付者）</a:t>
            </a:r>
            <a:endParaRPr lang="ja-JP" altLang="en-US" sz="4000" b="1" dirty="0">
              <a:solidFill>
                <a:srgbClr val="E6E6E6"/>
              </a:solidFill>
              <a:latin typeface="Arial Narrow" pitchFamily="34" charset="0"/>
              <a:cs typeface="Arial Narrow" pitchFamily="34" charset="0"/>
            </a:endParaRPr>
          </a:p>
        </p:txBody>
      </p:sp>
      <p:sp>
        <p:nvSpPr>
          <p:cNvPr id="45058" name="コンテンツ プレースホルダー 2"/>
          <p:cNvSpPr>
            <a:spLocks noGrp="1"/>
          </p:cNvSpPr>
          <p:nvPr>
            <p:ph idx="1"/>
          </p:nvPr>
        </p:nvSpPr>
        <p:spPr bwMode="auto">
          <a:xfrm>
            <a:off x="990600" y="1828800"/>
            <a:ext cx="7924800" cy="3916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kumimoji="1" lang="ja-JP" altLang="en-US" sz="4800" b="1" dirty="0">
                <a:latin typeface="Georgia" pitchFamily="18" charset="0"/>
                <a:ea typeface="ＭＳ Ｐゴシック" charset="-128"/>
              </a:rPr>
              <a:t>財団への</a:t>
            </a:r>
            <a:r>
              <a:rPr kumimoji="1" lang="ja-JP" altLang="en-US" sz="4800" b="1" dirty="0">
                <a:solidFill>
                  <a:srgbClr val="005DAA"/>
                </a:solidFill>
                <a:latin typeface="Georgia" pitchFamily="18" charset="0"/>
                <a:ea typeface="ＭＳ Ｐゴシック" charset="-128"/>
              </a:rPr>
              <a:t>寄付総額</a:t>
            </a:r>
            <a:r>
              <a:rPr kumimoji="1" lang="ja-JP" altLang="en-US" sz="4800" b="1" dirty="0">
                <a:latin typeface="Georgia" pitchFamily="18" charset="0"/>
                <a:ea typeface="ＭＳ Ｐゴシック" charset="-128"/>
              </a:rPr>
              <a:t>が</a:t>
            </a:r>
            <a:endParaRPr kumimoji="1" lang="en-US" altLang="ja-JP" sz="4800" b="1" dirty="0">
              <a:latin typeface="Georgia" pitchFamily="18" charset="0"/>
              <a:ea typeface="ＭＳ Ｐゴシック" charset="-128"/>
            </a:endParaRPr>
          </a:p>
          <a:p>
            <a:pPr marL="0" indent="0">
              <a:buFont typeface="Arial" charset="0"/>
              <a:buNone/>
            </a:pPr>
            <a:r>
              <a:rPr kumimoji="1" lang="ja-JP" altLang="en-US" sz="4800" b="1" dirty="0">
                <a:solidFill>
                  <a:srgbClr val="005DAA"/>
                </a:solidFill>
                <a:latin typeface="Georgia" pitchFamily="18" charset="0"/>
                <a:ea typeface="ＭＳ Ｐゴシック" charset="-128"/>
              </a:rPr>
              <a:t>＄１０</a:t>
            </a:r>
            <a:r>
              <a:rPr kumimoji="1" lang="en-US" altLang="ja-JP" sz="4800" b="1" dirty="0">
                <a:solidFill>
                  <a:srgbClr val="005DAA"/>
                </a:solidFill>
                <a:latin typeface="Georgia" pitchFamily="18" charset="0"/>
                <a:ea typeface="ＭＳ Ｐゴシック" charset="-128"/>
              </a:rPr>
              <a:t>,</a:t>
            </a:r>
            <a:r>
              <a:rPr kumimoji="1" lang="ja-JP" altLang="en-US" sz="4800" b="1" dirty="0">
                <a:solidFill>
                  <a:srgbClr val="005DAA"/>
                </a:solidFill>
                <a:latin typeface="Georgia" pitchFamily="18" charset="0"/>
                <a:ea typeface="ＭＳ Ｐゴシック" charset="-128"/>
              </a:rPr>
              <a:t>０００</a:t>
            </a:r>
            <a:r>
              <a:rPr kumimoji="1" lang="ja-JP" altLang="en-US" sz="4800" b="1" dirty="0">
                <a:latin typeface="Georgia" pitchFamily="18" charset="0"/>
                <a:ea typeface="ＭＳ Ｐゴシック" charset="-128"/>
              </a:rPr>
              <a:t>を超えれば</a:t>
            </a:r>
            <a:endParaRPr kumimoji="1" lang="en-US" altLang="ja-JP" sz="4800" b="1" dirty="0">
              <a:latin typeface="Georgia" pitchFamily="18" charset="0"/>
              <a:ea typeface="ＭＳ Ｐゴシック" charset="-128"/>
            </a:endParaRPr>
          </a:p>
          <a:p>
            <a:pPr marL="0" indent="0">
              <a:buFont typeface="Arial" charset="0"/>
              <a:buNone/>
            </a:pPr>
            <a:r>
              <a:rPr kumimoji="1" lang="ja-JP" altLang="en-US" sz="4800" b="1" dirty="0">
                <a:solidFill>
                  <a:srgbClr val="005DAA"/>
                </a:solidFill>
                <a:latin typeface="Georgia" pitchFamily="18" charset="0"/>
                <a:ea typeface="ＭＳ Ｐゴシック" charset="-128"/>
              </a:rPr>
              <a:t>メジャードナー（大口寄付者）</a:t>
            </a:r>
          </a:p>
          <a:p>
            <a:pPr marL="0" indent="0">
              <a:buFont typeface="Arial" charset="0"/>
              <a:buNone/>
            </a:pPr>
            <a:r>
              <a:rPr kumimoji="1" lang="ja-JP" altLang="en-US" sz="4800" b="1" dirty="0">
                <a:latin typeface="Georgia" pitchFamily="18" charset="0"/>
                <a:ea typeface="ＭＳ Ｐゴシック" charset="-128"/>
              </a:rPr>
              <a:t>と呼ばれる</a:t>
            </a:r>
            <a:endParaRPr kumimoji="1" lang="en-US" altLang="ja-JP" sz="4800" b="1" dirty="0">
              <a:latin typeface="Georgia" pitchFamily="18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81000"/>
            <a:ext cx="8229600" cy="1036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ja-JP" sz="4000" b="1" dirty="0">
                <a:solidFill>
                  <a:schemeClr val="bg1"/>
                </a:solidFill>
                <a:ea typeface="ＭＳ Ｐゴシック" charset="-128"/>
              </a:rPr>
              <a:t>2016-17</a:t>
            </a:r>
            <a:r>
              <a:rPr lang="ja-JP" altLang="en-US" sz="4000" b="1" dirty="0">
                <a:solidFill>
                  <a:schemeClr val="bg1"/>
                </a:solidFill>
                <a:ea typeface="ＭＳ Ｐゴシック" charset="-128"/>
              </a:rPr>
              <a:t>年度世界の大口寄付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1752600"/>
            <a:ext cx="8229600" cy="4525963"/>
          </a:xfrm>
          <a:prstGeom prst="rect">
            <a:avLst/>
          </a:prstGeom>
          <a:extLst/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ja-JP" altLang="en-US" dirty="0"/>
              <a:t>　　</a:t>
            </a:r>
            <a:r>
              <a:rPr lang="en-US" altLang="ja-JP" sz="4400" b="1" dirty="0">
                <a:solidFill>
                  <a:srgbClr val="1D1D1D"/>
                </a:solidFill>
              </a:rPr>
              <a:t> </a:t>
            </a:r>
            <a:r>
              <a:rPr lang="ja-JP" altLang="en-US" sz="4400" b="1" dirty="0">
                <a:solidFill>
                  <a:srgbClr val="1D1D1D"/>
                </a:solidFill>
              </a:rPr>
              <a:t>　</a:t>
            </a:r>
          </a:p>
          <a:p>
            <a:pPr>
              <a:buFont typeface="Arial" pitchFamily="34" charset="0"/>
              <a:buNone/>
              <a:defRPr/>
            </a:pPr>
            <a:r>
              <a:rPr lang="ja-JP" altLang="en-US" sz="4400" b="1" dirty="0">
                <a:solidFill>
                  <a:srgbClr val="1D1D1D"/>
                </a:solidFill>
              </a:rPr>
              <a:t>　　　　</a:t>
            </a:r>
            <a:r>
              <a:rPr lang="ja-JP" altLang="en-US" sz="6000" b="1" dirty="0">
                <a:solidFill>
                  <a:srgbClr val="58585A"/>
                </a:solidFill>
              </a:rPr>
              <a:t>世界　</a:t>
            </a:r>
            <a:r>
              <a:rPr lang="ja-JP" altLang="en-US" sz="6000" b="1" dirty="0">
                <a:solidFill>
                  <a:srgbClr val="58585A"/>
                </a:solidFill>
                <a:latin typeface="+mn-ea"/>
                <a:ea typeface="+mn-ea"/>
              </a:rPr>
              <a:t>１</a:t>
            </a:r>
            <a:r>
              <a:rPr lang="en-US" altLang="ja-JP" sz="6000" b="1" dirty="0">
                <a:solidFill>
                  <a:srgbClr val="58585A"/>
                </a:solidFill>
                <a:latin typeface="+mn-ea"/>
                <a:ea typeface="+mn-ea"/>
              </a:rPr>
              <a:t>,572</a:t>
            </a:r>
            <a:r>
              <a:rPr lang="ja-JP" altLang="en-US" sz="6000" b="1" dirty="0">
                <a:solidFill>
                  <a:srgbClr val="58585A"/>
                </a:solidFill>
              </a:rPr>
              <a:t>件</a:t>
            </a:r>
            <a:endParaRPr lang="en-US" altLang="ja-JP" sz="6000" b="1" dirty="0">
              <a:solidFill>
                <a:srgbClr val="58585A"/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ja-JP" altLang="en-US" sz="6000" b="1" dirty="0">
                <a:solidFill>
                  <a:srgbClr val="58585A"/>
                </a:solidFill>
              </a:rPr>
              <a:t>　　　日本　　　</a:t>
            </a:r>
            <a:r>
              <a:rPr lang="en-US" altLang="ja-JP" sz="6000" b="1" dirty="0">
                <a:solidFill>
                  <a:srgbClr val="58585A"/>
                </a:solidFill>
              </a:rPr>
              <a:t>94</a:t>
            </a:r>
            <a:r>
              <a:rPr lang="ja-JP" altLang="en-US" sz="6000" b="1" dirty="0">
                <a:solidFill>
                  <a:srgbClr val="58585A"/>
                </a:solidFill>
              </a:rPr>
              <a:t>件</a:t>
            </a:r>
          </a:p>
          <a:p>
            <a:pPr marL="0" indent="0">
              <a:buNone/>
              <a:defRPr/>
            </a:pPr>
            <a:endParaRPr lang="en-US" altLang="ja-JP" sz="2800" dirty="0"/>
          </a:p>
          <a:p>
            <a:pPr marL="0" indent="0">
              <a:buNone/>
              <a:defRPr/>
            </a:pPr>
            <a:r>
              <a:rPr lang="ja-JP" altLang="en-US" sz="4400" dirty="0">
                <a:solidFill>
                  <a:srgbClr val="005DAA"/>
                </a:solidFill>
              </a:rPr>
              <a:t>　　　　　　　　（</a:t>
            </a:r>
            <a:r>
              <a:rPr lang="en-US" altLang="ja-JP" sz="4400" dirty="0">
                <a:solidFill>
                  <a:srgbClr val="005DAA"/>
                </a:solidFill>
              </a:rPr>
              <a:t>2017</a:t>
            </a:r>
            <a:r>
              <a:rPr lang="ja-JP" altLang="en-US" sz="4400" dirty="0">
                <a:solidFill>
                  <a:srgbClr val="005DAA"/>
                </a:solidFill>
              </a:rPr>
              <a:t>年</a:t>
            </a:r>
            <a:r>
              <a:rPr lang="en-US" altLang="ja-JP" sz="4400" dirty="0">
                <a:solidFill>
                  <a:srgbClr val="005DAA"/>
                </a:solidFill>
              </a:rPr>
              <a:t>6</a:t>
            </a:r>
            <a:r>
              <a:rPr lang="ja-JP" altLang="en-US" sz="4400" dirty="0">
                <a:solidFill>
                  <a:srgbClr val="005DAA"/>
                </a:solidFill>
              </a:rPr>
              <a:t>月末現在）</a:t>
            </a:r>
          </a:p>
        </p:txBody>
      </p:sp>
    </p:spTree>
    <p:extLst>
      <p:ext uri="{BB962C8B-B14F-4D97-AF65-F5344CB8AC3E}">
        <p14:creationId xmlns:p14="http://schemas.microsoft.com/office/powerpoint/2010/main" val="602607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12965D-3A1E-4487-A2D0-E1A640D90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0"/>
            <a:ext cx="8991600" cy="533400"/>
          </a:xfrm>
        </p:spPr>
        <p:txBody>
          <a:bodyPr/>
          <a:lstStyle/>
          <a:p>
            <a:r>
              <a:rPr lang="ja-JP" altLang="en-US" sz="4000" b="1" dirty="0">
                <a:ea typeface="ＭＳ Ｐゴシック" charset="-128"/>
              </a:rPr>
              <a:t>地区別メジャードナー数</a:t>
            </a:r>
            <a:br>
              <a:rPr lang="en-US" altLang="ja-JP" sz="4000" dirty="0">
                <a:ea typeface="ＭＳ Ｐゴシック" charset="-128"/>
              </a:rPr>
            </a:br>
            <a:r>
              <a:rPr lang="ja-JP" altLang="en-US" sz="4000" dirty="0">
                <a:solidFill>
                  <a:srgbClr val="58585A"/>
                </a:solidFill>
                <a:ea typeface="ＭＳ Ｐゴシック" charset="-128"/>
              </a:rPr>
              <a:t>　ゾーン</a:t>
            </a:r>
            <a:r>
              <a:rPr lang="en-US" altLang="ja-JP" sz="4000" dirty="0">
                <a:solidFill>
                  <a:srgbClr val="58585A"/>
                </a:solidFill>
                <a:ea typeface="ＭＳ Ｐゴシック" charset="-128"/>
              </a:rPr>
              <a:t>3</a:t>
            </a:r>
            <a:r>
              <a:rPr lang="ja-JP" altLang="en-US" sz="4000" dirty="0">
                <a:solidFill>
                  <a:srgbClr val="58585A"/>
                </a:solidFill>
                <a:ea typeface="ＭＳ Ｐゴシック" charset="-128"/>
              </a:rPr>
              <a:t>　　　　　　　　</a:t>
            </a:r>
            <a:r>
              <a:rPr lang="ja-JP" altLang="en-US" sz="3200" dirty="0">
                <a:ea typeface="ＭＳ Ｐゴシック" charset="-128"/>
              </a:rPr>
              <a:t>　</a:t>
            </a:r>
            <a:r>
              <a:rPr lang="en-US" altLang="ja-JP" sz="3200" dirty="0">
                <a:solidFill>
                  <a:srgbClr val="272421"/>
                </a:solidFill>
                <a:latin typeface="+mn-ea"/>
                <a:ea typeface="+mn-ea"/>
              </a:rPr>
              <a:t>(2018</a:t>
            </a:r>
            <a:r>
              <a:rPr lang="ja-JP" altLang="en-US" sz="3200" dirty="0">
                <a:solidFill>
                  <a:srgbClr val="272421"/>
                </a:solidFill>
                <a:latin typeface="+mn-ea"/>
                <a:ea typeface="+mn-ea"/>
              </a:rPr>
              <a:t>年</a:t>
            </a:r>
            <a:r>
              <a:rPr lang="en-US" altLang="ja-JP" sz="3200" dirty="0">
                <a:solidFill>
                  <a:srgbClr val="272421"/>
                </a:solidFill>
                <a:latin typeface="+mn-ea"/>
                <a:ea typeface="+mn-ea"/>
              </a:rPr>
              <a:t>6</a:t>
            </a:r>
            <a:r>
              <a:rPr lang="ja-JP" altLang="en-US" sz="3200" dirty="0">
                <a:solidFill>
                  <a:srgbClr val="272421"/>
                </a:solidFill>
                <a:latin typeface="+mn-ea"/>
                <a:ea typeface="+mn-ea"/>
              </a:rPr>
              <a:t>月</a:t>
            </a:r>
            <a:r>
              <a:rPr lang="en-US" altLang="ja-JP" sz="3200" dirty="0">
                <a:solidFill>
                  <a:srgbClr val="272421"/>
                </a:solidFill>
                <a:latin typeface="+mn-ea"/>
                <a:ea typeface="+mn-ea"/>
              </a:rPr>
              <a:t>14</a:t>
            </a:r>
            <a:r>
              <a:rPr lang="ja-JP" altLang="en-US" sz="3200" dirty="0">
                <a:solidFill>
                  <a:srgbClr val="272421"/>
                </a:solidFill>
                <a:latin typeface="+mn-ea"/>
                <a:ea typeface="+mn-ea"/>
              </a:rPr>
              <a:t>日現在）</a:t>
            </a:r>
            <a:endParaRPr kumimoji="1" lang="ja-JP" altLang="en-US" sz="3200" dirty="0">
              <a:latin typeface="+mn-ea"/>
              <a:ea typeface="+mn-ea"/>
            </a:endParaRPr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A4F320C0-5CD1-45DE-B156-A3D41045CE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596632"/>
              </p:ext>
            </p:extLst>
          </p:nvPr>
        </p:nvGraphicFramePr>
        <p:xfrm>
          <a:off x="457200" y="1752600"/>
          <a:ext cx="8305800" cy="4953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2121351175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916793642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035414498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26206574"/>
                    </a:ext>
                  </a:extLst>
                </a:gridCol>
              </a:tblGrid>
              <a:tr h="599407">
                <a:tc>
                  <a:txBody>
                    <a:bodyPr/>
                    <a:lstStyle/>
                    <a:p>
                      <a:pPr lvl="1"/>
                      <a:r>
                        <a:rPr kumimoji="1" lang="ja-JP" altLang="en-US" sz="3200" dirty="0"/>
                        <a:t>地区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kumimoji="1" lang="ja-JP" altLang="en-US" sz="3200" dirty="0"/>
                        <a:t>人数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kumimoji="1" lang="ja-JP" altLang="en-US" sz="3200" dirty="0"/>
                        <a:t>地区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kumimoji="1" lang="ja-JP" altLang="en-US" sz="3200" dirty="0"/>
                        <a:t>人数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5782992"/>
                  </a:ext>
                </a:extLst>
              </a:tr>
              <a:tr h="7255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>
                          <a:solidFill>
                            <a:srgbClr val="58585A"/>
                          </a:solidFill>
                        </a:rPr>
                        <a:t>2640</a:t>
                      </a:r>
                      <a:endParaRPr kumimoji="1" lang="ja-JP" altLang="en-US" sz="3600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>
                          <a:solidFill>
                            <a:srgbClr val="58585A"/>
                          </a:solidFill>
                        </a:rPr>
                        <a:t>67</a:t>
                      </a:r>
                      <a:endParaRPr kumimoji="1" lang="ja-JP" altLang="en-US" sz="3600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>
                          <a:solidFill>
                            <a:srgbClr val="58585A"/>
                          </a:solidFill>
                        </a:rPr>
                        <a:t>2700</a:t>
                      </a:r>
                      <a:endParaRPr kumimoji="1" lang="ja-JP" altLang="en-US" sz="3600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>
                          <a:solidFill>
                            <a:srgbClr val="58585A"/>
                          </a:solidFill>
                        </a:rPr>
                        <a:t>29</a:t>
                      </a:r>
                      <a:endParaRPr kumimoji="1" lang="ja-JP" altLang="en-US" sz="3600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410773"/>
                  </a:ext>
                </a:extLst>
              </a:tr>
              <a:tr h="7255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>
                          <a:solidFill>
                            <a:srgbClr val="58585A"/>
                          </a:solidFill>
                        </a:rPr>
                        <a:t>2650</a:t>
                      </a:r>
                      <a:endParaRPr kumimoji="1" lang="ja-JP" altLang="en-US" sz="3600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>
                          <a:solidFill>
                            <a:srgbClr val="58585A"/>
                          </a:solidFill>
                        </a:rPr>
                        <a:t>214</a:t>
                      </a:r>
                      <a:endParaRPr kumimoji="1" lang="ja-JP" altLang="en-US" sz="3600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>
                          <a:solidFill>
                            <a:srgbClr val="58585A"/>
                          </a:solidFill>
                        </a:rPr>
                        <a:t>2710</a:t>
                      </a:r>
                      <a:endParaRPr kumimoji="1" lang="ja-JP" altLang="en-US" sz="3600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>
                          <a:solidFill>
                            <a:srgbClr val="58585A"/>
                          </a:solidFill>
                        </a:rPr>
                        <a:t>41</a:t>
                      </a:r>
                      <a:endParaRPr kumimoji="1" lang="ja-JP" altLang="en-US" sz="3600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047167"/>
                  </a:ext>
                </a:extLst>
              </a:tr>
              <a:tr h="7255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>
                          <a:solidFill>
                            <a:srgbClr val="58585A"/>
                          </a:solidFill>
                        </a:rPr>
                        <a:t>2660</a:t>
                      </a:r>
                      <a:endParaRPr kumimoji="1" lang="ja-JP" altLang="en-US" sz="3600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>
                          <a:solidFill>
                            <a:srgbClr val="58585A"/>
                          </a:solidFill>
                        </a:rPr>
                        <a:t>84</a:t>
                      </a:r>
                      <a:endParaRPr kumimoji="1" lang="ja-JP" altLang="en-US" sz="3600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>
                          <a:solidFill>
                            <a:srgbClr val="58585A"/>
                          </a:solidFill>
                        </a:rPr>
                        <a:t>2720</a:t>
                      </a:r>
                      <a:endParaRPr kumimoji="1" lang="ja-JP" altLang="en-US" sz="3600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>
                          <a:solidFill>
                            <a:srgbClr val="58585A"/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573478"/>
                  </a:ext>
                </a:extLst>
              </a:tr>
              <a:tr h="7255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>
                          <a:solidFill>
                            <a:srgbClr val="58585A"/>
                          </a:solidFill>
                        </a:rPr>
                        <a:t>2670</a:t>
                      </a:r>
                      <a:endParaRPr kumimoji="1" lang="ja-JP" altLang="en-US" sz="3600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>
                          <a:solidFill>
                            <a:srgbClr val="58585A"/>
                          </a:solidFill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>
                          <a:solidFill>
                            <a:srgbClr val="58585A"/>
                          </a:solidFill>
                        </a:rPr>
                        <a:t>2730</a:t>
                      </a:r>
                      <a:endParaRPr kumimoji="1" lang="ja-JP" altLang="en-US" sz="3600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>
                          <a:solidFill>
                            <a:srgbClr val="58585A"/>
                          </a:solidFill>
                        </a:rPr>
                        <a:t>42</a:t>
                      </a:r>
                      <a:endParaRPr kumimoji="1" lang="ja-JP" altLang="en-US" sz="3600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797705"/>
                  </a:ext>
                </a:extLst>
              </a:tr>
              <a:tr h="7255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>
                          <a:solidFill>
                            <a:srgbClr val="58585A"/>
                          </a:solidFill>
                        </a:rPr>
                        <a:t>2680</a:t>
                      </a:r>
                      <a:endParaRPr kumimoji="1" lang="ja-JP" altLang="en-US" sz="3600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>
                          <a:solidFill>
                            <a:srgbClr val="58585A"/>
                          </a:solidFill>
                        </a:rPr>
                        <a:t>67</a:t>
                      </a:r>
                      <a:endParaRPr kumimoji="1" lang="ja-JP" altLang="en-US" sz="3600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>
                          <a:solidFill>
                            <a:srgbClr val="58585A"/>
                          </a:solidFill>
                        </a:rPr>
                        <a:t>2740</a:t>
                      </a:r>
                      <a:endParaRPr kumimoji="1" lang="ja-JP" altLang="en-US" sz="3600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>
                          <a:solidFill>
                            <a:srgbClr val="58585A"/>
                          </a:solidFill>
                        </a:rPr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521224"/>
                  </a:ext>
                </a:extLst>
              </a:tr>
              <a:tr h="7255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>
                          <a:solidFill>
                            <a:srgbClr val="58585A"/>
                          </a:solidFill>
                        </a:rPr>
                        <a:t>2690</a:t>
                      </a:r>
                      <a:endParaRPr kumimoji="1" lang="ja-JP" altLang="en-US" sz="3600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>
                          <a:solidFill>
                            <a:srgbClr val="58585A"/>
                          </a:solidFill>
                        </a:rPr>
                        <a:t>89</a:t>
                      </a:r>
                      <a:endParaRPr kumimoji="1" lang="ja-JP" altLang="en-US" sz="3600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005DAA"/>
                          </a:solidFill>
                        </a:rPr>
                        <a:t>合計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b="1" dirty="0">
                          <a:solidFill>
                            <a:srgbClr val="005DAA"/>
                          </a:solidFill>
                        </a:rPr>
                        <a:t>711</a:t>
                      </a:r>
                      <a:endParaRPr kumimoji="1" lang="ja-JP" altLang="en-US" sz="3600" b="1" dirty="0">
                        <a:solidFill>
                          <a:srgbClr val="005DA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75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2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4F00AD-69D8-468B-8EC1-474D9922C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b="1" dirty="0"/>
              <a:t>会員</a:t>
            </a:r>
            <a:r>
              <a:rPr kumimoji="1" lang="en-US" altLang="ja-JP" sz="4000" b="1" dirty="0"/>
              <a:t>100</a:t>
            </a:r>
            <a:r>
              <a:rPr kumimoji="1" lang="ja-JP" altLang="en-US" sz="4000" b="1" dirty="0"/>
              <a:t>人に対しての大口寄付者数</a:t>
            </a:r>
            <a:endParaRPr kumimoji="1" lang="ja-JP" altLang="en-US" sz="4000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32941"/>
              </p:ext>
            </p:extLst>
          </p:nvPr>
        </p:nvGraphicFramePr>
        <p:xfrm>
          <a:off x="72000" y="990600"/>
          <a:ext cx="983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直線コネクタ 7"/>
          <p:cNvCxnSpPr>
            <a:cxnSpLocks/>
          </p:cNvCxnSpPr>
          <p:nvPr/>
        </p:nvCxnSpPr>
        <p:spPr>
          <a:xfrm>
            <a:off x="685800" y="4191000"/>
            <a:ext cx="8229600" cy="0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タイトル 1">
            <a:extLst>
              <a:ext uri="{FF2B5EF4-FFF2-40B4-BE49-F238E27FC236}">
                <a16:creationId xmlns:a16="http://schemas.microsoft.com/office/drawing/2014/main" id="{74309C41-CB92-4F3D-B6EC-4522B2BECA4E}"/>
              </a:ext>
            </a:extLst>
          </p:cNvPr>
          <p:cNvSpPr txBox="1">
            <a:spLocks/>
          </p:cNvSpPr>
          <p:nvPr/>
        </p:nvSpPr>
        <p:spPr>
          <a:xfrm>
            <a:off x="4572000" y="990601"/>
            <a:ext cx="3886200" cy="83819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/>
                <a:ea typeface="ＭＳ Ｐゴシック" pitchFamily="50" charset="-128"/>
                <a:cs typeface="Arial Narrow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50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50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50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50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kumimoji="1" lang="ja-JP" altLang="en-US" sz="3200" b="1" dirty="0">
                <a:solidFill>
                  <a:srgbClr val="58585A"/>
                </a:solidFill>
              </a:rPr>
              <a:t>　　</a:t>
            </a:r>
            <a:r>
              <a:rPr kumimoji="1" lang="ja-JP" altLang="en-US" dirty="0">
                <a:solidFill>
                  <a:srgbClr val="58585A"/>
                </a:solidFill>
              </a:rPr>
              <a:t>　　　　　　　　　　　</a:t>
            </a:r>
            <a:r>
              <a:rPr kumimoji="1" lang="ja-JP" altLang="en-US" b="1" dirty="0">
                <a:solidFill>
                  <a:srgbClr val="58585A"/>
                </a:solidFill>
              </a:rPr>
              <a:t>第</a:t>
            </a:r>
            <a:r>
              <a:rPr kumimoji="1" lang="en-US" altLang="ja-JP" b="1" dirty="0">
                <a:solidFill>
                  <a:srgbClr val="58585A"/>
                </a:solidFill>
              </a:rPr>
              <a:t>3</a:t>
            </a:r>
            <a:r>
              <a:rPr kumimoji="1" lang="ja-JP" altLang="en-US" b="1" dirty="0">
                <a:solidFill>
                  <a:srgbClr val="58585A"/>
                </a:solidFill>
              </a:rPr>
              <a:t>ゾーン</a:t>
            </a: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266D258D-672C-410C-B11C-3297419F76C0}"/>
              </a:ext>
            </a:extLst>
          </p:cNvPr>
          <p:cNvSpPr/>
          <p:nvPr/>
        </p:nvSpPr>
        <p:spPr>
          <a:xfrm>
            <a:off x="5715000" y="3558540"/>
            <a:ext cx="304800" cy="50291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減算記号 3">
            <a:extLst>
              <a:ext uri="{FF2B5EF4-FFF2-40B4-BE49-F238E27FC236}">
                <a16:creationId xmlns:a16="http://schemas.microsoft.com/office/drawing/2014/main" id="{949BBA04-D6C7-4C04-809E-DD897807982D}"/>
              </a:ext>
            </a:extLst>
          </p:cNvPr>
          <p:cNvSpPr/>
          <p:nvPr/>
        </p:nvSpPr>
        <p:spPr>
          <a:xfrm>
            <a:off x="5715000" y="1295400"/>
            <a:ext cx="1219200" cy="381000"/>
          </a:xfrm>
          <a:prstGeom prst="mathMinus">
            <a:avLst/>
          </a:prstGeom>
          <a:solidFill>
            <a:srgbClr val="D91B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949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10686A-373E-4D97-838C-A639E19ED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b="1" dirty="0"/>
              <a:t>ＡＫＳ（アーチ・クランフ・ソサエティ）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8E8E4A-9A77-46CB-AC05-D42642EB8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2209800"/>
            <a:ext cx="8078337" cy="3001963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4000" b="1" dirty="0"/>
              <a:t>財団への寄付が</a:t>
            </a:r>
            <a:r>
              <a:rPr kumimoji="1" lang="ja-JP" altLang="en-US" sz="4000" b="1" dirty="0">
                <a:solidFill>
                  <a:srgbClr val="D91B5C"/>
                </a:solidFill>
              </a:rPr>
              <a:t>２５万ドル</a:t>
            </a:r>
            <a:r>
              <a:rPr kumimoji="1" lang="ja-JP" altLang="en-US" sz="4000" b="1" dirty="0"/>
              <a:t>に達した</a:t>
            </a:r>
            <a:endParaRPr kumimoji="1" lang="en-US" altLang="ja-JP" sz="4000" b="1" dirty="0"/>
          </a:p>
          <a:p>
            <a:pPr marL="0" indent="0">
              <a:buNone/>
            </a:pPr>
            <a:endParaRPr kumimoji="1" lang="en-US" altLang="ja-JP" sz="2000" b="1" dirty="0"/>
          </a:p>
          <a:p>
            <a:pPr marL="0" indent="0">
              <a:buNone/>
            </a:pPr>
            <a:r>
              <a:rPr kumimoji="1" lang="ja-JP" altLang="en-US" sz="4000" b="1" dirty="0"/>
              <a:t>メジャードナーを顕彰する制度です。</a:t>
            </a:r>
            <a:endParaRPr kumimoji="1" lang="en-US" altLang="ja-JP" sz="4000" b="1" dirty="0"/>
          </a:p>
          <a:p>
            <a:pPr marL="0" indent="0">
              <a:buNone/>
            </a:pPr>
            <a:endParaRPr kumimoji="1" lang="en-US" altLang="ja-JP" sz="2800" b="1" dirty="0"/>
          </a:p>
          <a:p>
            <a:pPr marL="0" indent="0">
              <a:buNone/>
            </a:pPr>
            <a:r>
              <a:rPr kumimoji="1" lang="ja-JP" altLang="en-US" sz="4400" b="1" dirty="0"/>
              <a:t>　</a:t>
            </a:r>
            <a:endParaRPr kumimoji="1" lang="ja-JP" altLang="en-US" sz="40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92462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6F094D-75CC-4408-AA0C-D92F6DF3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b="1" dirty="0"/>
              <a:t>アーチ・クランフ・ソサエティ メンバー</a:t>
            </a: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5A2726AE-1A60-4D62-A83B-B905A8A9D0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767207"/>
              </p:ext>
            </p:extLst>
          </p:nvPr>
        </p:nvGraphicFramePr>
        <p:xfrm>
          <a:off x="-228600" y="990601"/>
          <a:ext cx="9372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5052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</p:spPr>
        <p:txBody>
          <a:bodyPr/>
          <a:lstStyle/>
          <a:p>
            <a:r>
              <a:rPr kumimoji="1" lang="ja-JP" altLang="en-US" sz="4000" dirty="0"/>
              <a:t>アーチ・クランフ・ソサエティ メンバー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0" y="6172200"/>
          <a:ext cx="6934200" cy="50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タイトル 1"/>
          <p:cNvSpPr txBox="1">
            <a:spLocks/>
          </p:cNvSpPr>
          <p:nvPr/>
        </p:nvSpPr>
        <p:spPr>
          <a:xfrm>
            <a:off x="533400" y="1219200"/>
            <a:ext cx="87630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/>
                <a:ea typeface="ＭＳ Ｐゴシック" pitchFamily="50" charset="-128"/>
                <a:cs typeface="Arial Narrow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50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50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50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50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kumimoji="1" lang="en-US" altLang="ja-JP" sz="3600" dirty="0">
                <a:solidFill>
                  <a:schemeClr val="tx1">
                    <a:lumMod val="50000"/>
                  </a:schemeClr>
                </a:solidFill>
              </a:rPr>
              <a:t>2017</a:t>
            </a:r>
            <a:r>
              <a:rPr kumimoji="1" lang="ja-JP" altLang="en-US" sz="3600" dirty="0">
                <a:solidFill>
                  <a:schemeClr val="tx1">
                    <a:lumMod val="50000"/>
                  </a:schemeClr>
                </a:solidFill>
              </a:rPr>
              <a:t>年</a:t>
            </a:r>
            <a:r>
              <a:rPr kumimoji="1" lang="en-US" altLang="ja-JP" sz="3600" dirty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kumimoji="1" lang="ja-JP" altLang="en-US" sz="3600" dirty="0">
                <a:solidFill>
                  <a:schemeClr val="tx1">
                    <a:lumMod val="50000"/>
                  </a:schemeClr>
                </a:solidFill>
              </a:rPr>
              <a:t>月末現在　　　</a:t>
            </a:r>
            <a:r>
              <a:rPr kumimoji="1" lang="en-US" altLang="ja-JP" sz="4800" b="1" dirty="0">
                <a:solidFill>
                  <a:schemeClr val="tx1">
                    <a:lumMod val="50000"/>
                  </a:schemeClr>
                </a:solidFill>
              </a:rPr>
              <a:t>678</a:t>
            </a:r>
            <a:r>
              <a:rPr kumimoji="1" lang="ja-JP" altLang="en-US" sz="3600" dirty="0">
                <a:solidFill>
                  <a:schemeClr val="tx1">
                    <a:lumMod val="50000"/>
                  </a:schemeClr>
                </a:solidFill>
              </a:rPr>
              <a:t>人 </a:t>
            </a:r>
            <a:r>
              <a:rPr kumimoji="1" lang="ja-JP" altLang="en-US" sz="3600" dirty="0"/>
              <a:t>メンバー</a:t>
            </a:r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64E2ADF4-663A-448B-9F6F-C4BBC123DDB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19200" y="1904999"/>
          <a:ext cx="7086600" cy="4772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00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24C01F-ACF2-4446-83E9-B8905BCB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b="1" dirty="0"/>
              <a:t>ＡＫＳ</a:t>
            </a:r>
            <a:r>
              <a:rPr kumimoji="1" lang="ja-JP" altLang="en-US" sz="4000" dirty="0"/>
              <a:t>（</a:t>
            </a:r>
            <a:r>
              <a:rPr kumimoji="1" lang="en-US" altLang="ja-JP" sz="4000" b="1" dirty="0"/>
              <a:t>2017</a:t>
            </a:r>
            <a:r>
              <a:rPr kumimoji="1" lang="ja-JP" altLang="en-US" sz="4000" b="1" dirty="0" err="1"/>
              <a:t>ｰ</a:t>
            </a:r>
            <a:r>
              <a:rPr kumimoji="1" lang="en-US" altLang="ja-JP" sz="4000" b="1" dirty="0"/>
              <a:t>18</a:t>
            </a:r>
            <a:r>
              <a:rPr kumimoji="1" lang="ja-JP" altLang="en-US" sz="4000" dirty="0"/>
              <a:t>）</a:t>
            </a: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D2416599-8659-4D09-9FED-D3FABF1659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482699"/>
              </p:ext>
            </p:extLst>
          </p:nvPr>
        </p:nvGraphicFramePr>
        <p:xfrm>
          <a:off x="457200" y="1066800"/>
          <a:ext cx="82296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99166652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04559448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1781703"/>
                    </a:ext>
                  </a:extLst>
                </a:gridCol>
                <a:gridCol w="3002280">
                  <a:extLst>
                    <a:ext uri="{9D8B030D-6E8A-4147-A177-3AD203B41FA5}">
                      <a16:colId xmlns:a16="http://schemas.microsoft.com/office/drawing/2014/main" val="416300713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737375785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ゾーン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chemeClr val="bg1"/>
                          </a:solidFill>
                        </a:rPr>
                        <a:t>地区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chemeClr val="bg1"/>
                          </a:solidFill>
                        </a:rPr>
                        <a:t>クラブ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chemeClr val="bg1"/>
                          </a:solidFill>
                        </a:rPr>
                        <a:t>寄付者名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bg1"/>
                          </a:solidFill>
                        </a:rPr>
                        <a:t>メジャードナーレベル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2189507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1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2570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rgbClr val="58585A"/>
                          </a:solidFill>
                        </a:rPr>
                        <a:t>行田さくら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rgbClr val="58585A"/>
                          </a:solidFill>
                        </a:rPr>
                        <a:t>細井 保雄・細井 文江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rgbClr val="58585A"/>
                          </a:solidFill>
                        </a:rPr>
                        <a:t>管理委員会サークル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2969884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2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2750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rgbClr val="58585A"/>
                          </a:solidFill>
                        </a:rPr>
                        <a:t>東京中央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rgbClr val="58585A"/>
                          </a:solidFill>
                        </a:rPr>
                        <a:t>八幡 惠介・八幡 右子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solidFill>
                            <a:srgbClr val="58585A"/>
                          </a:solidFill>
                        </a:rPr>
                        <a:t>管理委員会サークル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1682981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D91B5C"/>
                          </a:solidFill>
                        </a:rPr>
                        <a:t>3</a:t>
                      </a:r>
                      <a:endParaRPr kumimoji="1" lang="ja-JP" altLang="en-US" sz="2800" b="1" dirty="0">
                        <a:solidFill>
                          <a:srgbClr val="D91B5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rgbClr val="D91B5C"/>
                          </a:solidFill>
                        </a:rPr>
                        <a:t>2680</a:t>
                      </a:r>
                      <a:endParaRPr kumimoji="1" lang="ja-JP" altLang="en-US" sz="2800" b="1" dirty="0">
                        <a:solidFill>
                          <a:srgbClr val="D91B5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rgbClr val="D91B5C"/>
                          </a:solidFill>
                        </a:rPr>
                        <a:t>神戸西神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rgbClr val="D91B5C"/>
                          </a:solidFill>
                        </a:rPr>
                        <a:t>丸尾 研一・丸尾 正子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rgbClr val="D91B5C"/>
                          </a:solidFill>
                        </a:rPr>
                        <a:t>管理委員会サークル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858653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1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2510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rgbClr val="58585A"/>
                          </a:solidFill>
                        </a:rPr>
                        <a:t>札幌東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rgbClr val="58585A"/>
                          </a:solidFill>
                        </a:rPr>
                        <a:t>米谷 龍三・米谷 みどり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solidFill>
                            <a:srgbClr val="58585A"/>
                          </a:solidFill>
                        </a:rPr>
                        <a:t>管理委員会サークル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7049287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2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2780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rgbClr val="58585A"/>
                          </a:solidFill>
                        </a:rPr>
                        <a:t>相模原西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rgbClr val="58585A"/>
                          </a:solidFill>
                        </a:rPr>
                        <a:t>田島 敏久・田島 富美子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solidFill>
                            <a:srgbClr val="58585A"/>
                          </a:solidFill>
                        </a:rPr>
                        <a:t>管理委員会サークル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9203527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D91B5C"/>
                          </a:solidFill>
                        </a:rPr>
                        <a:t>3</a:t>
                      </a:r>
                      <a:endParaRPr kumimoji="1" lang="ja-JP" altLang="en-US" sz="2800" b="1" dirty="0">
                        <a:solidFill>
                          <a:srgbClr val="D91B5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rgbClr val="D91B5C"/>
                          </a:solidFill>
                        </a:rPr>
                        <a:t>2660</a:t>
                      </a:r>
                      <a:endParaRPr kumimoji="1" lang="ja-JP" altLang="en-US" sz="2800" b="1" dirty="0">
                        <a:solidFill>
                          <a:srgbClr val="D91B5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rgbClr val="D91B5C"/>
                          </a:solidFill>
                        </a:rPr>
                        <a:t>大阪東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rgbClr val="D91B5C"/>
                          </a:solidFill>
                        </a:rPr>
                        <a:t>若林 紀男・若林 俊子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solidFill>
                            <a:srgbClr val="D91B5C"/>
                          </a:solidFill>
                        </a:rPr>
                        <a:t>管理委員会サークル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089288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D91B5C"/>
                          </a:solidFill>
                        </a:rPr>
                        <a:t>3</a:t>
                      </a:r>
                      <a:endParaRPr kumimoji="1" lang="ja-JP" altLang="en-US" sz="2800" b="1" dirty="0">
                        <a:solidFill>
                          <a:srgbClr val="D91B5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rgbClr val="D91B5C"/>
                          </a:solidFill>
                        </a:rPr>
                        <a:t>2640</a:t>
                      </a:r>
                      <a:endParaRPr kumimoji="1" lang="ja-JP" altLang="en-US" sz="2800" b="1" dirty="0">
                        <a:solidFill>
                          <a:srgbClr val="D91B5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rgbClr val="D91B5C"/>
                          </a:solidFill>
                        </a:rPr>
                        <a:t>有田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rgbClr val="D91B5C"/>
                          </a:solidFill>
                        </a:rPr>
                        <a:t>成川 守彦・成川 恵美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solidFill>
                            <a:srgbClr val="D91B5C"/>
                          </a:solidFill>
                        </a:rPr>
                        <a:t>管理委員会サークル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9625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15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b="1" dirty="0"/>
              <a:t>本日の目次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43000" y="990600"/>
            <a:ext cx="7924800" cy="4754563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kumimoji="1" lang="ja-JP" altLang="en-US" sz="4000" dirty="0"/>
              <a:t>年次基金０クラブ０運動</a:t>
            </a:r>
            <a:endParaRPr kumimoji="1" lang="en-US" altLang="ja-JP" sz="4000" dirty="0"/>
          </a:p>
          <a:p>
            <a:pPr marL="742950" indent="-742950">
              <a:buAutoNum type="arabicPeriod"/>
            </a:pPr>
            <a:endParaRPr kumimoji="1" lang="en-US" altLang="ja-JP" sz="1400" dirty="0"/>
          </a:p>
          <a:p>
            <a:pPr marL="0" indent="0">
              <a:buNone/>
            </a:pPr>
            <a:r>
              <a:rPr kumimoji="1" lang="en-US" altLang="ja-JP" sz="4000" dirty="0"/>
              <a:t>2.</a:t>
            </a:r>
            <a:r>
              <a:rPr kumimoji="1" lang="ja-JP" altLang="en-US" sz="4000" dirty="0"/>
              <a:t>　財団への寄付は善意で</a:t>
            </a:r>
            <a:endParaRPr kumimoji="1" lang="en-US" altLang="ja-JP" sz="4000" dirty="0"/>
          </a:p>
          <a:p>
            <a:endParaRPr kumimoji="1" lang="en-US" altLang="ja-JP" sz="1000" dirty="0"/>
          </a:p>
          <a:p>
            <a:pPr marL="0" indent="0">
              <a:buNone/>
            </a:pPr>
            <a:r>
              <a:rPr kumimoji="1" lang="en-US" altLang="ja-JP" sz="4000" dirty="0"/>
              <a:t>3.</a:t>
            </a:r>
            <a:r>
              <a:rPr kumimoji="1" lang="ja-JP" altLang="en-US" sz="4000" dirty="0"/>
              <a:t>　ロータリー財団１００周年</a:t>
            </a:r>
            <a:endParaRPr kumimoji="1" lang="en-US" altLang="ja-JP" sz="4000" dirty="0"/>
          </a:p>
          <a:p>
            <a:pPr marL="0" indent="0">
              <a:buNone/>
            </a:pPr>
            <a:endParaRPr kumimoji="1" lang="en-US" altLang="ja-JP" sz="1100" dirty="0"/>
          </a:p>
          <a:p>
            <a:pPr marL="0" indent="0">
              <a:buNone/>
            </a:pPr>
            <a:r>
              <a:rPr kumimoji="1" lang="en-US" altLang="ja-JP" sz="4000" dirty="0"/>
              <a:t>4.   </a:t>
            </a:r>
            <a:r>
              <a:rPr kumimoji="1" lang="ja-JP" altLang="en-US" sz="4000" dirty="0"/>
              <a:t>最近の財団への寄付状況</a:t>
            </a:r>
            <a:endParaRPr kumimoji="1" lang="en-US" altLang="ja-JP" sz="4000" dirty="0"/>
          </a:p>
          <a:p>
            <a:endParaRPr kumimoji="1" lang="en-US" altLang="ja-JP" sz="1000" dirty="0"/>
          </a:p>
          <a:p>
            <a:pPr marL="0" indent="0">
              <a:buNone/>
            </a:pPr>
            <a:r>
              <a:rPr kumimoji="1" lang="en-US" altLang="ja-JP" sz="4000" dirty="0"/>
              <a:t>5.</a:t>
            </a:r>
            <a:r>
              <a:rPr kumimoji="1" lang="ja-JP" altLang="en-US" sz="4000" dirty="0"/>
              <a:t>　大口寄付・恒久基金</a:t>
            </a:r>
            <a:endParaRPr kumimoji="1" lang="en-US" altLang="ja-JP" sz="4000" dirty="0"/>
          </a:p>
          <a:p>
            <a:endParaRPr kumimoji="1" lang="en-US" altLang="ja-JP" sz="1000" dirty="0"/>
          </a:p>
          <a:p>
            <a:pPr marL="0" indent="0">
              <a:buNone/>
            </a:pPr>
            <a:r>
              <a:rPr kumimoji="1" lang="en-US" altLang="ja-JP" sz="4000" dirty="0"/>
              <a:t>6.</a:t>
            </a:r>
            <a:r>
              <a:rPr kumimoji="1" lang="ja-JP" altLang="en-US" sz="4000" dirty="0"/>
              <a:t>　</a:t>
            </a:r>
            <a:r>
              <a:rPr kumimoji="1" lang="en-US" altLang="ja-JP" sz="4000" dirty="0"/>
              <a:t>E/MGA</a:t>
            </a:r>
            <a:r>
              <a:rPr kumimoji="1" lang="ja-JP" altLang="en-US" sz="4000" dirty="0"/>
              <a:t>からのお願い</a:t>
            </a:r>
          </a:p>
        </p:txBody>
      </p:sp>
    </p:spTree>
    <p:extLst>
      <p:ext uri="{BB962C8B-B14F-4D97-AF65-F5344CB8AC3E}">
        <p14:creationId xmlns:p14="http://schemas.microsoft.com/office/powerpoint/2010/main" val="362887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AF774F-A748-47A7-B245-1E51EE353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b="1" dirty="0"/>
              <a:t>最後に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F015AE-50C8-4425-B36C-BEE12B401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38" y="1524000"/>
            <a:ext cx="9295262" cy="3241964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ロータリー財団への寄付金は</a:t>
            </a:r>
            <a:endParaRPr kumimoji="1"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kumimoji="1"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財団の血液です。</a:t>
            </a:r>
            <a:endParaRPr kumimoji="1"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kumimoji="1"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世界に</a:t>
            </a:r>
            <a:r>
              <a:rPr kumimoji="1" lang="ja-JP" altLang="en-US" sz="3600" b="1" dirty="0">
                <a:solidFill>
                  <a:srgbClr val="D91B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インスピレーション</a:t>
            </a:r>
            <a:r>
              <a:rPr kumimoji="1"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を与えようとするなら</a:t>
            </a:r>
            <a:endParaRPr kumimoji="1"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kumimoji="1"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ただ想いを募らせるだけでなく、</a:t>
            </a:r>
            <a:endParaRPr kumimoji="1"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kumimoji="1"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それに向かって資金を</a:t>
            </a:r>
            <a:endParaRPr kumimoji="1"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kumimoji="1"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提供してください。</a:t>
            </a:r>
            <a:endParaRPr kumimoji="1"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kumimoji="1" lang="ja-JP" altLang="en-US" u="sng" dirty="0"/>
          </a:p>
        </p:txBody>
      </p:sp>
      <p:pic>
        <p:nvPicPr>
          <p:cNvPr id="6" name="図 5" descr="クリップアート が含まれている画像&#10;&#10;高い精度で生成された説明">
            <a:extLst>
              <a:ext uri="{FF2B5EF4-FFF2-40B4-BE49-F238E27FC236}">
                <a16:creationId xmlns:a16="http://schemas.microsoft.com/office/drawing/2014/main" id="{9ED7C590-5D72-4E7E-A339-A6ED85A9C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038600"/>
            <a:ext cx="487400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91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534400" cy="4495800"/>
          </a:xfrm>
        </p:spPr>
        <p:txBody>
          <a:bodyPr/>
          <a:lstStyle/>
          <a:p>
            <a:pPr algn="l"/>
            <a:r>
              <a:rPr kumimoji="1" lang="ja-JP" altLang="en-US" sz="4000" b="1" dirty="0">
                <a:solidFill>
                  <a:srgbClr val="0067BC"/>
                </a:solidFill>
              </a:rPr>
              <a:t>参考にした資料</a:t>
            </a:r>
            <a:br>
              <a:rPr kumimoji="1" lang="en-US" altLang="ja-JP" sz="4000" dirty="0">
                <a:solidFill>
                  <a:srgbClr val="0067BC"/>
                </a:solidFill>
              </a:rPr>
            </a:br>
            <a:br>
              <a:rPr kumimoji="1" lang="en-US" altLang="ja-JP" sz="4000" dirty="0">
                <a:solidFill>
                  <a:srgbClr val="0067BC"/>
                </a:solidFill>
              </a:rPr>
            </a:br>
            <a:r>
              <a:rPr kumimoji="1" lang="ja-JP" altLang="en-US" sz="4000" dirty="0">
                <a:solidFill>
                  <a:srgbClr val="0067BC"/>
                </a:solidFill>
              </a:rPr>
              <a:t>　　</a:t>
            </a:r>
            <a:r>
              <a:rPr kumimoji="1" lang="ja-JP" altLang="en-US" sz="4000" dirty="0">
                <a:solidFill>
                  <a:srgbClr val="58585A"/>
                </a:solidFill>
              </a:rPr>
              <a:t>Ｍｙ　Ｒｏｔａｒｙ</a:t>
            </a:r>
            <a:br>
              <a:rPr kumimoji="1" lang="en-US" altLang="ja-JP" sz="4000" dirty="0">
                <a:solidFill>
                  <a:srgbClr val="58585A"/>
                </a:solidFill>
              </a:rPr>
            </a:br>
            <a:r>
              <a:rPr kumimoji="1" lang="ja-JP" altLang="en-US" sz="4000" dirty="0">
                <a:solidFill>
                  <a:srgbClr val="58585A"/>
                </a:solidFill>
              </a:rPr>
              <a:t>　　２０１６年手続要覧</a:t>
            </a:r>
            <a:br>
              <a:rPr kumimoji="1" lang="en-US" altLang="ja-JP" sz="4000" dirty="0">
                <a:solidFill>
                  <a:srgbClr val="58585A"/>
                </a:solidFill>
              </a:rPr>
            </a:br>
            <a:r>
              <a:rPr kumimoji="1" lang="ja-JP" altLang="en-US" sz="4000" dirty="0">
                <a:solidFill>
                  <a:srgbClr val="58585A"/>
                </a:solidFill>
              </a:rPr>
              <a:t>　　２０１７　</a:t>
            </a:r>
            <a:r>
              <a:rPr kumimoji="1" lang="en-US" altLang="ja-JP" sz="4000" dirty="0">
                <a:solidFill>
                  <a:srgbClr val="58585A"/>
                </a:solidFill>
              </a:rPr>
              <a:t>ROTARY CODE OF POLICIES</a:t>
            </a:r>
            <a:br>
              <a:rPr kumimoji="1" lang="en-US" altLang="ja-JP" sz="4000" dirty="0">
                <a:solidFill>
                  <a:srgbClr val="58585A"/>
                </a:solidFill>
              </a:rPr>
            </a:br>
            <a:r>
              <a:rPr kumimoji="1" lang="ja-JP" altLang="en-US" sz="4000" dirty="0">
                <a:solidFill>
                  <a:srgbClr val="58585A"/>
                </a:solidFill>
              </a:rPr>
              <a:t>　　２０１７　Ｅ</a:t>
            </a:r>
            <a:r>
              <a:rPr kumimoji="1" lang="en-US" altLang="ja-JP" sz="4000" dirty="0">
                <a:solidFill>
                  <a:srgbClr val="58585A"/>
                </a:solidFill>
              </a:rPr>
              <a:t>/</a:t>
            </a:r>
            <a:r>
              <a:rPr kumimoji="1" lang="ja-JP" altLang="en-US" sz="4000" dirty="0">
                <a:solidFill>
                  <a:srgbClr val="58585A"/>
                </a:solidFill>
              </a:rPr>
              <a:t>ＭＧＡワークブック</a:t>
            </a:r>
            <a:br>
              <a:rPr kumimoji="1" lang="en-US" altLang="ja-JP" sz="4000" dirty="0">
                <a:solidFill>
                  <a:srgbClr val="58585A"/>
                </a:solidFill>
              </a:rPr>
            </a:br>
            <a:br>
              <a:rPr kumimoji="1" lang="en-US" altLang="ja-JP" sz="4000" dirty="0">
                <a:solidFill>
                  <a:srgbClr val="58585A"/>
                </a:solidFill>
              </a:rPr>
            </a:br>
            <a:endParaRPr kumimoji="1" lang="ja-JP" altLang="en-US" sz="4000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66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BCE673-86CD-4CD5-8D6B-703B9B2A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b="1" dirty="0"/>
              <a:t>日本の年次基金ゼロクラブ</a:t>
            </a:r>
            <a:endParaRPr kumimoji="1" lang="ja-JP" altLang="en-US" sz="4000" dirty="0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BC06F162-E148-4542-8D56-FC371E0902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143946"/>
              </p:ext>
            </p:extLst>
          </p:nvPr>
        </p:nvGraphicFramePr>
        <p:xfrm>
          <a:off x="1447800" y="990600"/>
          <a:ext cx="7315200" cy="5834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4089">
                  <a:extLst>
                    <a:ext uri="{9D8B030D-6E8A-4147-A177-3AD203B41FA5}">
                      <a16:colId xmlns:a16="http://schemas.microsoft.com/office/drawing/2014/main" val="3567722124"/>
                    </a:ext>
                  </a:extLst>
                </a:gridCol>
                <a:gridCol w="4081111">
                  <a:extLst>
                    <a:ext uri="{9D8B030D-6E8A-4147-A177-3AD203B41FA5}">
                      <a16:colId xmlns:a16="http://schemas.microsoft.com/office/drawing/2014/main" val="4116166989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    </a:t>
                      </a:r>
                      <a:r>
                        <a:rPr kumimoji="1" lang="ja-JP" altLang="en-US" sz="2400" dirty="0"/>
                        <a:t>　　ロータリー年度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寄付ゼロクラブ数（年次基金）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875500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>
                          <a:solidFill>
                            <a:srgbClr val="58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2008-2009</a:t>
                      </a:r>
                      <a:endParaRPr kumimoji="1" lang="ja-JP" altLang="en-US" sz="2400" b="1" dirty="0">
                        <a:solidFill>
                          <a:srgbClr val="585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101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66619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58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2009-2010</a:t>
                      </a:r>
                      <a:endParaRPr kumimoji="1" lang="ja-JP" altLang="en-US" sz="2400" b="1" dirty="0">
                        <a:solidFill>
                          <a:srgbClr val="585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108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732203"/>
                  </a:ext>
                </a:extLst>
              </a:tr>
              <a:tr h="53768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58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2010-2011</a:t>
                      </a:r>
                      <a:endParaRPr kumimoji="1" lang="ja-JP" altLang="en-US" sz="2400" b="1" dirty="0">
                        <a:solidFill>
                          <a:srgbClr val="585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111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76445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58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2011-2012</a:t>
                      </a:r>
                      <a:endParaRPr kumimoji="1" lang="ja-JP" altLang="en-US" sz="2400" b="1" dirty="0">
                        <a:solidFill>
                          <a:srgbClr val="585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113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071930"/>
                  </a:ext>
                </a:extLst>
              </a:tr>
              <a:tr h="53768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58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2012-2013</a:t>
                      </a:r>
                      <a:endParaRPr kumimoji="1" lang="ja-JP" altLang="en-US" sz="2400" b="1" dirty="0">
                        <a:solidFill>
                          <a:srgbClr val="585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57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68742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58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2013-2014</a:t>
                      </a:r>
                      <a:endParaRPr kumimoji="1" lang="ja-JP" altLang="en-US" sz="2400" b="1" dirty="0">
                        <a:solidFill>
                          <a:srgbClr val="585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81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49963"/>
                  </a:ext>
                </a:extLst>
              </a:tr>
              <a:tr h="53768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58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2014-2015</a:t>
                      </a:r>
                      <a:endParaRPr kumimoji="1" lang="ja-JP" altLang="en-US" sz="2400" b="1" dirty="0">
                        <a:solidFill>
                          <a:srgbClr val="585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63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969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58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2015-2016</a:t>
                      </a:r>
                      <a:endParaRPr kumimoji="1" lang="ja-JP" altLang="en-US" sz="2400" b="1" dirty="0">
                        <a:solidFill>
                          <a:srgbClr val="585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58585A"/>
                          </a:solidFill>
                        </a:rPr>
                        <a:t>47</a:t>
                      </a:r>
                      <a:endParaRPr kumimoji="1" lang="ja-JP" altLang="en-US" sz="2800" b="1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897231"/>
                  </a:ext>
                </a:extLst>
              </a:tr>
              <a:tr h="5052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58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2016-2017</a:t>
                      </a:r>
                      <a:endParaRPr kumimoji="1" lang="ja-JP" altLang="en-US" sz="2400" b="1" dirty="0">
                        <a:solidFill>
                          <a:srgbClr val="585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rgbClr val="D91B5C"/>
                          </a:solidFill>
                        </a:rPr>
                        <a:t> </a:t>
                      </a:r>
                      <a:r>
                        <a:rPr kumimoji="1" lang="en-US" altLang="ja-JP" sz="2800" b="1" dirty="0">
                          <a:solidFill>
                            <a:srgbClr val="D91B5C"/>
                          </a:solidFill>
                        </a:rPr>
                        <a:t>0</a:t>
                      </a:r>
                      <a:endParaRPr kumimoji="1" lang="ja-JP" altLang="en-US" sz="2800" b="1" dirty="0">
                        <a:solidFill>
                          <a:srgbClr val="D91B5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648613"/>
                  </a:ext>
                </a:extLst>
              </a:tr>
              <a:tr h="4744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58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2017-2018</a:t>
                      </a:r>
                      <a:endParaRPr kumimoji="1" lang="ja-JP" altLang="en-US" sz="2400" b="1" dirty="0">
                        <a:solidFill>
                          <a:srgbClr val="585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rgbClr val="D91B5C"/>
                          </a:solidFill>
                        </a:rPr>
                        <a:t> </a:t>
                      </a:r>
                      <a:r>
                        <a:rPr kumimoji="1" lang="en-US" altLang="ja-JP" sz="2800" b="1" dirty="0">
                          <a:solidFill>
                            <a:srgbClr val="D91B5C"/>
                          </a:solidFill>
                        </a:rPr>
                        <a:t>0</a:t>
                      </a:r>
                      <a:endParaRPr kumimoji="1" lang="ja-JP" altLang="en-US" sz="2800" b="1" dirty="0">
                        <a:solidFill>
                          <a:srgbClr val="D91B5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272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371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8FDC8D-FEB5-42F0-9467-E5FEE982D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b="1" dirty="0"/>
              <a:t>ロータリー財団の会員（ＲＩ）の責務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8534C9-44C1-4A96-AD3C-EF4A99B0F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37356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kumimoji="1" lang="ja-JP" altLang="en-US" sz="3200" b="1" dirty="0"/>
              <a:t>　</a:t>
            </a:r>
            <a:r>
              <a:rPr kumimoji="1" lang="en-US" altLang="ja-JP" sz="3200" b="1" dirty="0">
                <a:solidFill>
                  <a:srgbClr val="005DAA"/>
                </a:solidFill>
              </a:rPr>
              <a:t>2016</a:t>
            </a:r>
            <a:r>
              <a:rPr kumimoji="1" lang="ja-JP" altLang="en-US" sz="3200" b="1" dirty="0">
                <a:solidFill>
                  <a:srgbClr val="005DAA"/>
                </a:solidFill>
              </a:rPr>
              <a:t>年手続要覧</a:t>
            </a:r>
            <a:r>
              <a:rPr kumimoji="1" lang="en-US" altLang="ja-JP" sz="3200" b="1" dirty="0">
                <a:solidFill>
                  <a:srgbClr val="005DAA"/>
                </a:solidFill>
              </a:rPr>
              <a:t>P105</a:t>
            </a:r>
            <a:r>
              <a:rPr kumimoji="1" lang="ja-JP" altLang="en-US" sz="3200" b="1" dirty="0">
                <a:solidFill>
                  <a:srgbClr val="005DAA"/>
                </a:solidFill>
              </a:rPr>
              <a:t>第</a:t>
            </a:r>
            <a:r>
              <a:rPr kumimoji="1" lang="en-US" altLang="ja-JP" sz="3200" b="1" dirty="0">
                <a:solidFill>
                  <a:srgbClr val="005DAA"/>
                </a:solidFill>
              </a:rPr>
              <a:t>2.5</a:t>
            </a:r>
            <a:r>
              <a:rPr kumimoji="1" lang="ja-JP" altLang="en-US" sz="3200" b="1" dirty="0">
                <a:solidFill>
                  <a:srgbClr val="005DAA"/>
                </a:solidFill>
              </a:rPr>
              <a:t>項より要約</a:t>
            </a:r>
            <a:endParaRPr kumimoji="1" lang="en-US" altLang="ja-JP" sz="3200" b="1" dirty="0">
              <a:solidFill>
                <a:srgbClr val="005DAA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kumimoji="1" lang="ja-JP" altLang="en-US" sz="4000" b="1" dirty="0"/>
              <a:t>すべての</a:t>
            </a:r>
            <a:r>
              <a:rPr kumimoji="1" lang="ja-JP" altLang="en-US" sz="4000" b="1" dirty="0">
                <a:solidFill>
                  <a:srgbClr val="D91B5C"/>
                </a:solidFill>
              </a:rPr>
              <a:t>ロータリアン</a:t>
            </a:r>
            <a:r>
              <a:rPr kumimoji="1" lang="ja-JP" altLang="en-US" sz="4000" b="1" dirty="0"/>
              <a:t>に、</a:t>
            </a:r>
            <a:r>
              <a:rPr kumimoji="1" lang="ja-JP" altLang="en-US" sz="4000" b="1" dirty="0">
                <a:solidFill>
                  <a:srgbClr val="D91B5C"/>
                </a:solidFill>
              </a:rPr>
              <a:t>直接参加</a:t>
            </a:r>
            <a:r>
              <a:rPr kumimoji="1" lang="ja-JP" altLang="en-US" sz="4000" b="1" dirty="0"/>
              <a:t>と</a:t>
            </a:r>
            <a:r>
              <a:rPr kumimoji="1" lang="ja-JP" altLang="en-US" sz="4000" b="1" dirty="0">
                <a:solidFill>
                  <a:srgbClr val="D91B5C"/>
                </a:solidFill>
              </a:rPr>
              <a:t>財政的貢献</a:t>
            </a:r>
            <a:r>
              <a:rPr kumimoji="1" lang="ja-JP" altLang="en-US" sz="4000" b="1" dirty="0"/>
              <a:t>を通じて、財団のプログラム、プロジェクト、活動を</a:t>
            </a:r>
            <a:r>
              <a:rPr kumimoji="1" lang="ja-JP" altLang="en-US" sz="4000" b="1" dirty="0">
                <a:solidFill>
                  <a:srgbClr val="D91B5C"/>
                </a:solidFill>
              </a:rPr>
              <a:t>支援する</a:t>
            </a:r>
            <a:r>
              <a:rPr kumimoji="1" lang="ja-JP" altLang="en-US" sz="4000" b="1" dirty="0"/>
              <a:t>よう奨励すること</a:t>
            </a:r>
            <a:endParaRPr kumimoji="1" lang="en-US" altLang="ja-JP" sz="4000" b="1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kumimoji="1" lang="ja-JP" altLang="en-US" sz="3200" b="1" dirty="0"/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74169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タイトル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kumimoji="1" lang="ja-JP" altLang="en-US" sz="4000" b="1" dirty="0">
                <a:latin typeface="Arial Narrow" pitchFamily="34" charset="0"/>
                <a:ea typeface="ＭＳ Ｐゴシック" charset="-128"/>
              </a:rPr>
              <a:t>ロータリー財団への寄付（要約）</a:t>
            </a:r>
          </a:p>
        </p:txBody>
      </p:sp>
      <p:sp>
        <p:nvSpPr>
          <p:cNvPr id="3" name="コンテンツ プレースホルダー 2">
            <a:extLst/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724400"/>
          </a:xfrm>
        </p:spPr>
        <p:txBody>
          <a:bodyPr/>
          <a:lstStyle/>
          <a:p>
            <a:pPr marL="0" indent="0">
              <a:buNone/>
              <a:defRPr/>
            </a:pPr>
            <a:r>
              <a:rPr kumimoji="1" lang="ja-JP" altLang="en-US" sz="3600" b="1" dirty="0">
                <a:solidFill>
                  <a:srgbClr val="005DAA"/>
                </a:solidFill>
              </a:rPr>
              <a:t>２０１７年ロータリー章典（</a:t>
            </a:r>
            <a:r>
              <a:rPr kumimoji="1" lang="en-US" altLang="ja-JP" sz="3600" b="1" dirty="0">
                <a:solidFill>
                  <a:srgbClr val="005DAA"/>
                </a:solidFill>
              </a:rPr>
              <a:t>5.020.2</a:t>
            </a:r>
            <a:r>
              <a:rPr kumimoji="1" lang="ja-JP" altLang="en-US" sz="3600" b="1" dirty="0">
                <a:solidFill>
                  <a:srgbClr val="005DAA"/>
                </a:solidFill>
              </a:rPr>
              <a:t>）</a:t>
            </a:r>
            <a:endParaRPr kumimoji="1" lang="en-US" altLang="ja-JP" sz="3600" b="1" dirty="0">
              <a:solidFill>
                <a:srgbClr val="005DAA"/>
              </a:solidFill>
            </a:endParaRPr>
          </a:p>
          <a:p>
            <a:pPr marL="0" indent="0">
              <a:buNone/>
              <a:defRPr/>
            </a:pPr>
            <a:endParaRPr kumimoji="1" lang="en-US" altLang="ja-JP" sz="1400" b="1" dirty="0">
              <a:solidFill>
                <a:srgbClr val="005DAA"/>
              </a:solidFill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kumimoji="1" lang="ja-JP" altLang="en-US" sz="3600" b="1" dirty="0"/>
              <a:t>　　クラブはロータリー財団への寄付を会員　</a:t>
            </a:r>
            <a:endParaRPr kumimoji="1" lang="en-US" altLang="ja-JP" sz="3600" b="1" dirty="0"/>
          </a:p>
          <a:p>
            <a:pPr marL="0" indent="0">
              <a:buFont typeface="Arial" pitchFamily="34" charset="0"/>
              <a:buNone/>
              <a:defRPr/>
            </a:pPr>
            <a:r>
              <a:rPr kumimoji="1" lang="ja-JP" altLang="en-US" sz="3600" b="1" dirty="0"/>
              <a:t>　　の資格としてはならない。</a:t>
            </a:r>
            <a:endParaRPr kumimoji="1" lang="en-US" altLang="ja-JP" sz="3600" b="1" dirty="0"/>
          </a:p>
          <a:p>
            <a:pPr marL="0" indent="0">
              <a:buFont typeface="Arial" pitchFamily="34" charset="0"/>
              <a:buNone/>
              <a:defRPr/>
            </a:pPr>
            <a:endParaRPr kumimoji="1" lang="en-US" altLang="ja-JP" sz="1400" b="1" dirty="0"/>
          </a:p>
          <a:p>
            <a:pPr marL="0" indent="0">
              <a:buNone/>
              <a:defRPr/>
            </a:pPr>
            <a:r>
              <a:rPr kumimoji="1" lang="ja-JP" altLang="en-US" sz="3600" b="1" dirty="0"/>
              <a:t>　　ロータリー財団は</a:t>
            </a:r>
            <a:r>
              <a:rPr kumimoji="1" lang="ja-JP" altLang="en-US" sz="3600" b="1" dirty="0">
                <a:solidFill>
                  <a:srgbClr val="D91B5C"/>
                </a:solidFill>
              </a:rPr>
              <a:t>自発的寄付</a:t>
            </a:r>
            <a:r>
              <a:rPr kumimoji="1" lang="ja-JP" altLang="en-US" sz="3600" b="1" dirty="0"/>
              <a:t>を原則と</a:t>
            </a:r>
            <a:endParaRPr kumimoji="1" lang="en-US" altLang="ja-JP" sz="3600" b="1" dirty="0"/>
          </a:p>
          <a:p>
            <a:pPr marL="0" indent="0">
              <a:buFont typeface="Arial" pitchFamily="34" charset="0"/>
              <a:buNone/>
              <a:defRPr/>
            </a:pPr>
            <a:r>
              <a:rPr kumimoji="1" lang="ja-JP" altLang="en-US" sz="3600" b="1" dirty="0"/>
              <a:t>　　して発展してきた。</a:t>
            </a:r>
            <a:endParaRPr kumimoji="1" lang="en-US" altLang="ja-JP" sz="3600" b="1" dirty="0"/>
          </a:p>
          <a:p>
            <a:pPr marL="0" indent="0">
              <a:buFont typeface="Arial" pitchFamily="34" charset="0"/>
              <a:buNone/>
              <a:defRPr/>
            </a:pPr>
            <a:r>
              <a:rPr kumimoji="1" lang="ja-JP" altLang="en-US" sz="3600" b="1" dirty="0"/>
              <a:t>　　</a:t>
            </a:r>
            <a:endParaRPr kumimoji="1" lang="en-US" altLang="ja-JP" sz="3600" dirty="0"/>
          </a:p>
          <a:p>
            <a:pPr>
              <a:buFont typeface="Arial" pitchFamily="34" charset="0"/>
              <a:buChar char="•"/>
              <a:defRPr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601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Content Placeholder 1" descr="Slide 35 graph.png">
            <a:extLst>
              <a:ext uri="{FF2B5EF4-FFF2-40B4-BE49-F238E27FC236}">
                <a16:creationId xmlns:a16="http://schemas.microsoft.com/office/drawing/2014/main" id="{C53471CA-BB18-4675-A6D9-02005642E4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71" r="-24371"/>
          <a:stretch>
            <a:fillRect/>
          </a:stretch>
        </p:blipFill>
        <p:spPr bwMode="auto">
          <a:xfrm>
            <a:off x="914400" y="9906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Content Placeholder 4">
            <a:extLst>
              <a:ext uri="{FF2B5EF4-FFF2-40B4-BE49-F238E27FC236}">
                <a16:creationId xmlns:a16="http://schemas.microsoft.com/office/drawing/2014/main" id="{B9BB5606-DBE5-43B3-A8A8-E8B71444D3A6}"/>
              </a:ext>
            </a:extLst>
          </p:cNvPr>
          <p:cNvSpPr txBox="1">
            <a:spLocks/>
          </p:cNvSpPr>
          <p:nvPr/>
        </p:nvSpPr>
        <p:spPr bwMode="auto">
          <a:xfrm rot="-2700000">
            <a:off x="481013" y="5543550"/>
            <a:ext cx="8048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ja-JP" b="1">
                <a:solidFill>
                  <a:srgbClr val="F905B9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1917</a:t>
            </a:r>
          </a:p>
        </p:txBody>
      </p:sp>
      <p:sp>
        <p:nvSpPr>
          <p:cNvPr id="116740" name="Content Placeholder 4">
            <a:extLst>
              <a:ext uri="{FF2B5EF4-FFF2-40B4-BE49-F238E27FC236}">
                <a16:creationId xmlns:a16="http://schemas.microsoft.com/office/drawing/2014/main" id="{27CD8413-905C-440F-8825-0E1B24566D75}"/>
              </a:ext>
            </a:extLst>
          </p:cNvPr>
          <p:cNvSpPr txBox="1">
            <a:spLocks/>
          </p:cNvSpPr>
          <p:nvPr/>
        </p:nvSpPr>
        <p:spPr bwMode="auto">
          <a:xfrm rot="-2700000">
            <a:off x="715963" y="5730875"/>
            <a:ext cx="1030287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ja-JP" sz="2000" b="1">
                <a:solidFill>
                  <a:srgbClr val="F905B9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1948-49</a:t>
            </a:r>
          </a:p>
        </p:txBody>
      </p:sp>
      <p:sp>
        <p:nvSpPr>
          <p:cNvPr id="116741" name="Content Placeholder 4">
            <a:extLst>
              <a:ext uri="{FF2B5EF4-FFF2-40B4-BE49-F238E27FC236}">
                <a16:creationId xmlns:a16="http://schemas.microsoft.com/office/drawing/2014/main" id="{D7AD0B4D-5648-42B5-98D2-37ED615E00F4}"/>
              </a:ext>
            </a:extLst>
          </p:cNvPr>
          <p:cNvSpPr txBox="1">
            <a:spLocks/>
          </p:cNvSpPr>
          <p:nvPr/>
        </p:nvSpPr>
        <p:spPr bwMode="auto">
          <a:xfrm rot="-2700000">
            <a:off x="1387475" y="5737225"/>
            <a:ext cx="68580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ja-JP" sz="1200" b="1">
                <a:solidFill>
                  <a:srgbClr val="005DAA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1949-50</a:t>
            </a:r>
          </a:p>
        </p:txBody>
      </p:sp>
      <p:sp>
        <p:nvSpPr>
          <p:cNvPr id="116742" name="Content Placeholder 4">
            <a:extLst>
              <a:ext uri="{FF2B5EF4-FFF2-40B4-BE49-F238E27FC236}">
                <a16:creationId xmlns:a16="http://schemas.microsoft.com/office/drawing/2014/main" id="{0E9324AE-7F53-4389-BE0B-7C323F6577F5}"/>
              </a:ext>
            </a:extLst>
          </p:cNvPr>
          <p:cNvSpPr txBox="1">
            <a:spLocks/>
          </p:cNvSpPr>
          <p:nvPr/>
        </p:nvSpPr>
        <p:spPr bwMode="auto">
          <a:xfrm rot="-2700000">
            <a:off x="1803400" y="5602288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ja-JP" sz="1200" b="1">
                <a:solidFill>
                  <a:srgbClr val="005DAA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1954-55</a:t>
            </a:r>
          </a:p>
        </p:txBody>
      </p:sp>
      <p:sp>
        <p:nvSpPr>
          <p:cNvPr id="116743" name="Content Placeholder 4">
            <a:extLst>
              <a:ext uri="{FF2B5EF4-FFF2-40B4-BE49-F238E27FC236}">
                <a16:creationId xmlns:a16="http://schemas.microsoft.com/office/drawing/2014/main" id="{E41D40E3-44FC-433C-B3E3-C10690CBCECA}"/>
              </a:ext>
            </a:extLst>
          </p:cNvPr>
          <p:cNvSpPr txBox="1">
            <a:spLocks/>
          </p:cNvSpPr>
          <p:nvPr/>
        </p:nvSpPr>
        <p:spPr bwMode="auto">
          <a:xfrm rot="-2700000">
            <a:off x="2279650" y="5607050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ja-JP" sz="1200" b="1">
                <a:solidFill>
                  <a:srgbClr val="005DAA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1959-60</a:t>
            </a:r>
          </a:p>
        </p:txBody>
      </p:sp>
      <p:sp>
        <p:nvSpPr>
          <p:cNvPr id="116744" name="Content Placeholder 4">
            <a:extLst>
              <a:ext uri="{FF2B5EF4-FFF2-40B4-BE49-F238E27FC236}">
                <a16:creationId xmlns:a16="http://schemas.microsoft.com/office/drawing/2014/main" id="{FAF522BB-4D21-4AE2-977A-4E1F9ED6110E}"/>
              </a:ext>
            </a:extLst>
          </p:cNvPr>
          <p:cNvSpPr txBox="1">
            <a:spLocks/>
          </p:cNvSpPr>
          <p:nvPr/>
        </p:nvSpPr>
        <p:spPr bwMode="auto">
          <a:xfrm rot="-2700000">
            <a:off x="2786063" y="5607050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ja-JP" sz="1200" b="1">
                <a:solidFill>
                  <a:srgbClr val="005DAA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1964-65</a:t>
            </a:r>
          </a:p>
        </p:txBody>
      </p:sp>
      <p:sp>
        <p:nvSpPr>
          <p:cNvPr id="116745" name="Content Placeholder 4">
            <a:extLst>
              <a:ext uri="{FF2B5EF4-FFF2-40B4-BE49-F238E27FC236}">
                <a16:creationId xmlns:a16="http://schemas.microsoft.com/office/drawing/2014/main" id="{6AC4B9A4-FFD3-4799-ADA8-D98262BBAB05}"/>
              </a:ext>
            </a:extLst>
          </p:cNvPr>
          <p:cNvSpPr txBox="1">
            <a:spLocks/>
          </p:cNvSpPr>
          <p:nvPr/>
        </p:nvSpPr>
        <p:spPr bwMode="auto">
          <a:xfrm rot="-2700000">
            <a:off x="3732213" y="5607050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ja-JP" sz="1200" b="1">
                <a:solidFill>
                  <a:srgbClr val="005DAA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1974-75</a:t>
            </a:r>
          </a:p>
        </p:txBody>
      </p:sp>
      <p:sp>
        <p:nvSpPr>
          <p:cNvPr id="116746" name="Content Placeholder 4">
            <a:extLst>
              <a:ext uri="{FF2B5EF4-FFF2-40B4-BE49-F238E27FC236}">
                <a16:creationId xmlns:a16="http://schemas.microsoft.com/office/drawing/2014/main" id="{C475514F-4E8D-43B6-BC97-1F75E7B1E990}"/>
              </a:ext>
            </a:extLst>
          </p:cNvPr>
          <p:cNvSpPr txBox="1">
            <a:spLocks/>
          </p:cNvSpPr>
          <p:nvPr/>
        </p:nvSpPr>
        <p:spPr bwMode="auto">
          <a:xfrm rot="-2700000">
            <a:off x="4343400" y="5562600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ja-JP" sz="1200" b="1">
                <a:solidFill>
                  <a:srgbClr val="005DAA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1979-80</a:t>
            </a:r>
          </a:p>
        </p:txBody>
      </p:sp>
      <p:sp>
        <p:nvSpPr>
          <p:cNvPr id="116747" name="Content Placeholder 4">
            <a:extLst>
              <a:ext uri="{FF2B5EF4-FFF2-40B4-BE49-F238E27FC236}">
                <a16:creationId xmlns:a16="http://schemas.microsoft.com/office/drawing/2014/main" id="{9E7D8B01-620A-4F6D-9C2A-E27392D4E174}"/>
              </a:ext>
            </a:extLst>
          </p:cNvPr>
          <p:cNvSpPr txBox="1">
            <a:spLocks/>
          </p:cNvSpPr>
          <p:nvPr/>
        </p:nvSpPr>
        <p:spPr bwMode="auto">
          <a:xfrm rot="-2700000">
            <a:off x="4640263" y="5591175"/>
            <a:ext cx="72548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ja-JP" sz="1200" b="1">
                <a:solidFill>
                  <a:srgbClr val="005DAA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1984-85</a:t>
            </a:r>
          </a:p>
        </p:txBody>
      </p:sp>
      <p:sp>
        <p:nvSpPr>
          <p:cNvPr id="116748" name="Content Placeholder 4">
            <a:extLst>
              <a:ext uri="{FF2B5EF4-FFF2-40B4-BE49-F238E27FC236}">
                <a16:creationId xmlns:a16="http://schemas.microsoft.com/office/drawing/2014/main" id="{417BC430-7022-4F82-8F10-8B4B4F1D660D}"/>
              </a:ext>
            </a:extLst>
          </p:cNvPr>
          <p:cNvSpPr txBox="1">
            <a:spLocks/>
          </p:cNvSpPr>
          <p:nvPr/>
        </p:nvSpPr>
        <p:spPr bwMode="auto">
          <a:xfrm rot="-2700000">
            <a:off x="4895850" y="5670550"/>
            <a:ext cx="10191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ja-JP" sz="2000" b="1">
                <a:solidFill>
                  <a:srgbClr val="F905B9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1989-90</a:t>
            </a:r>
          </a:p>
        </p:txBody>
      </p:sp>
      <p:sp>
        <p:nvSpPr>
          <p:cNvPr id="116749" name="Content Placeholder 4">
            <a:extLst>
              <a:ext uri="{FF2B5EF4-FFF2-40B4-BE49-F238E27FC236}">
                <a16:creationId xmlns:a16="http://schemas.microsoft.com/office/drawing/2014/main" id="{F1C38E75-CC5D-4333-9717-356E6B7E9944}"/>
              </a:ext>
            </a:extLst>
          </p:cNvPr>
          <p:cNvSpPr txBox="1">
            <a:spLocks/>
          </p:cNvSpPr>
          <p:nvPr/>
        </p:nvSpPr>
        <p:spPr bwMode="auto">
          <a:xfrm rot="-2700000">
            <a:off x="5668963" y="5607050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ja-JP" sz="1200" b="1">
                <a:solidFill>
                  <a:srgbClr val="005DAA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1994-95</a:t>
            </a:r>
          </a:p>
        </p:txBody>
      </p:sp>
      <p:sp>
        <p:nvSpPr>
          <p:cNvPr id="116750" name="Content Placeholder 4">
            <a:extLst>
              <a:ext uri="{FF2B5EF4-FFF2-40B4-BE49-F238E27FC236}">
                <a16:creationId xmlns:a16="http://schemas.microsoft.com/office/drawing/2014/main" id="{777A0BDE-ACC9-45C1-993B-5421F60853A9}"/>
              </a:ext>
            </a:extLst>
          </p:cNvPr>
          <p:cNvSpPr txBox="1">
            <a:spLocks/>
          </p:cNvSpPr>
          <p:nvPr/>
        </p:nvSpPr>
        <p:spPr bwMode="auto">
          <a:xfrm rot="-2700000">
            <a:off x="5976938" y="5624513"/>
            <a:ext cx="887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ja-JP" sz="1200" b="1">
                <a:solidFill>
                  <a:srgbClr val="005DAA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1999-2000</a:t>
            </a:r>
          </a:p>
        </p:txBody>
      </p:sp>
      <p:sp>
        <p:nvSpPr>
          <p:cNvPr id="116751" name="Content Placeholder 4">
            <a:extLst>
              <a:ext uri="{FF2B5EF4-FFF2-40B4-BE49-F238E27FC236}">
                <a16:creationId xmlns:a16="http://schemas.microsoft.com/office/drawing/2014/main" id="{CD08D340-155D-4278-B02E-DAAAA2D0AFA4}"/>
              </a:ext>
            </a:extLst>
          </p:cNvPr>
          <p:cNvSpPr txBox="1">
            <a:spLocks/>
          </p:cNvSpPr>
          <p:nvPr/>
        </p:nvSpPr>
        <p:spPr bwMode="auto">
          <a:xfrm rot="-2700000">
            <a:off x="6237288" y="5692775"/>
            <a:ext cx="8159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ja-JP" sz="1200" b="1">
                <a:solidFill>
                  <a:srgbClr val="005DAA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2004-05</a:t>
            </a:r>
          </a:p>
        </p:txBody>
      </p:sp>
      <p:sp>
        <p:nvSpPr>
          <p:cNvPr id="116752" name="Content Placeholder 4">
            <a:extLst>
              <a:ext uri="{FF2B5EF4-FFF2-40B4-BE49-F238E27FC236}">
                <a16:creationId xmlns:a16="http://schemas.microsoft.com/office/drawing/2014/main" id="{3FDCD4E3-F2C5-4D89-895C-CD43BA06CD33}"/>
              </a:ext>
            </a:extLst>
          </p:cNvPr>
          <p:cNvSpPr txBox="1">
            <a:spLocks/>
          </p:cNvSpPr>
          <p:nvPr/>
        </p:nvSpPr>
        <p:spPr bwMode="auto">
          <a:xfrm rot="-2700000">
            <a:off x="6503988" y="5691188"/>
            <a:ext cx="9953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ja-JP" sz="2000" b="1">
                <a:solidFill>
                  <a:srgbClr val="F905B9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2009-10</a:t>
            </a:r>
          </a:p>
        </p:txBody>
      </p:sp>
      <p:sp>
        <p:nvSpPr>
          <p:cNvPr id="116753" name="Content Placeholder 4">
            <a:extLst>
              <a:ext uri="{FF2B5EF4-FFF2-40B4-BE49-F238E27FC236}">
                <a16:creationId xmlns:a16="http://schemas.microsoft.com/office/drawing/2014/main" id="{C56DE4A0-8057-4F87-97EC-7A3D51482AB1}"/>
              </a:ext>
            </a:extLst>
          </p:cNvPr>
          <p:cNvSpPr txBox="1">
            <a:spLocks/>
          </p:cNvSpPr>
          <p:nvPr/>
        </p:nvSpPr>
        <p:spPr bwMode="auto">
          <a:xfrm rot="-2700000">
            <a:off x="7289800" y="5595938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ja-JP" sz="1200" b="1">
                <a:solidFill>
                  <a:srgbClr val="005DAA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2014-15</a:t>
            </a:r>
          </a:p>
        </p:txBody>
      </p:sp>
      <p:sp>
        <p:nvSpPr>
          <p:cNvPr id="116754" name="Content Placeholder 4">
            <a:extLst>
              <a:ext uri="{FF2B5EF4-FFF2-40B4-BE49-F238E27FC236}">
                <a16:creationId xmlns:a16="http://schemas.microsoft.com/office/drawing/2014/main" id="{411F37C8-BE77-44AB-BFD3-835996D04181}"/>
              </a:ext>
            </a:extLst>
          </p:cNvPr>
          <p:cNvSpPr txBox="1">
            <a:spLocks/>
          </p:cNvSpPr>
          <p:nvPr/>
        </p:nvSpPr>
        <p:spPr bwMode="auto">
          <a:xfrm rot="-2700000">
            <a:off x="3228975" y="560387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ja-JP" sz="1200" b="1">
                <a:solidFill>
                  <a:srgbClr val="005DAA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1969-70</a:t>
            </a:r>
          </a:p>
        </p:txBody>
      </p:sp>
      <p:sp>
        <p:nvSpPr>
          <p:cNvPr id="116755" name="Content Placeholder 4">
            <a:extLst>
              <a:ext uri="{FF2B5EF4-FFF2-40B4-BE49-F238E27FC236}">
                <a16:creationId xmlns:a16="http://schemas.microsoft.com/office/drawing/2014/main" id="{2E84B4EC-C4EC-48B3-B50A-5463F881FCB1}"/>
              </a:ext>
            </a:extLst>
          </p:cNvPr>
          <p:cNvSpPr txBox="1">
            <a:spLocks/>
          </p:cNvSpPr>
          <p:nvPr/>
        </p:nvSpPr>
        <p:spPr bwMode="auto">
          <a:xfrm>
            <a:off x="7877175" y="1139825"/>
            <a:ext cx="111442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ja-JP" sz="1200" b="1">
                <a:solidFill>
                  <a:srgbClr val="005DAA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2</a:t>
            </a:r>
            <a:r>
              <a:rPr kumimoji="1" lang="ja-JP" altLang="en-US" sz="1200" b="1">
                <a:solidFill>
                  <a:srgbClr val="005DAA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億</a:t>
            </a:r>
            <a:r>
              <a:rPr kumimoji="1" lang="en-US" altLang="ja-JP" sz="1200" b="1">
                <a:solidFill>
                  <a:srgbClr val="005DAA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5000</a:t>
            </a:r>
            <a:r>
              <a:rPr kumimoji="1" lang="ja-JP" altLang="en-US" sz="1200" b="1">
                <a:solidFill>
                  <a:srgbClr val="005DAA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万ドル</a:t>
            </a:r>
          </a:p>
        </p:txBody>
      </p:sp>
      <p:sp>
        <p:nvSpPr>
          <p:cNvPr id="116756" name="Content Placeholder 4">
            <a:extLst>
              <a:ext uri="{FF2B5EF4-FFF2-40B4-BE49-F238E27FC236}">
                <a16:creationId xmlns:a16="http://schemas.microsoft.com/office/drawing/2014/main" id="{DBB13BFD-5671-4C0E-BBDF-8D8D4DF7EA59}"/>
              </a:ext>
            </a:extLst>
          </p:cNvPr>
          <p:cNvSpPr txBox="1">
            <a:spLocks/>
          </p:cNvSpPr>
          <p:nvPr/>
        </p:nvSpPr>
        <p:spPr bwMode="auto">
          <a:xfrm>
            <a:off x="7869238" y="2003425"/>
            <a:ext cx="774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ja-JP" sz="1200" b="1">
                <a:solidFill>
                  <a:srgbClr val="005DAA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2</a:t>
            </a:r>
            <a:r>
              <a:rPr kumimoji="1" lang="ja-JP" altLang="en-US" sz="1200" b="1">
                <a:solidFill>
                  <a:srgbClr val="005DAA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億ドル</a:t>
            </a:r>
          </a:p>
        </p:txBody>
      </p:sp>
      <p:sp>
        <p:nvSpPr>
          <p:cNvPr id="116757" name="Content Placeholder 4">
            <a:extLst>
              <a:ext uri="{FF2B5EF4-FFF2-40B4-BE49-F238E27FC236}">
                <a16:creationId xmlns:a16="http://schemas.microsoft.com/office/drawing/2014/main" id="{FCE2D296-1404-40D7-968C-776B2DC2C84E}"/>
              </a:ext>
            </a:extLst>
          </p:cNvPr>
          <p:cNvSpPr txBox="1">
            <a:spLocks/>
          </p:cNvSpPr>
          <p:nvPr/>
        </p:nvSpPr>
        <p:spPr bwMode="auto">
          <a:xfrm>
            <a:off x="7877175" y="2887663"/>
            <a:ext cx="1114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ja-JP" sz="1200" b="1">
                <a:solidFill>
                  <a:srgbClr val="005DAA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1</a:t>
            </a:r>
            <a:r>
              <a:rPr kumimoji="1" lang="ja-JP" altLang="en-US" sz="1200" b="1">
                <a:solidFill>
                  <a:srgbClr val="005DAA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億</a:t>
            </a:r>
            <a:r>
              <a:rPr kumimoji="1" lang="en-US" altLang="ja-JP" sz="1200" b="1">
                <a:solidFill>
                  <a:srgbClr val="005DAA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5000</a:t>
            </a:r>
            <a:r>
              <a:rPr kumimoji="1" lang="ja-JP" altLang="en-US" sz="1200" b="1">
                <a:solidFill>
                  <a:srgbClr val="005DAA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万ドル</a:t>
            </a:r>
          </a:p>
        </p:txBody>
      </p:sp>
      <p:sp>
        <p:nvSpPr>
          <p:cNvPr id="116758" name="Content Placeholder 4">
            <a:extLst>
              <a:ext uri="{FF2B5EF4-FFF2-40B4-BE49-F238E27FC236}">
                <a16:creationId xmlns:a16="http://schemas.microsoft.com/office/drawing/2014/main" id="{107831B2-2431-4DC3-8C5E-46832D6BCB21}"/>
              </a:ext>
            </a:extLst>
          </p:cNvPr>
          <p:cNvSpPr txBox="1">
            <a:spLocks/>
          </p:cNvSpPr>
          <p:nvPr/>
        </p:nvSpPr>
        <p:spPr bwMode="auto">
          <a:xfrm>
            <a:off x="7869238" y="3719513"/>
            <a:ext cx="774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ja-JP" sz="1200" b="1">
                <a:solidFill>
                  <a:srgbClr val="005DAA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1</a:t>
            </a:r>
            <a:r>
              <a:rPr kumimoji="1" lang="ja-JP" altLang="en-US" sz="1200" b="1">
                <a:solidFill>
                  <a:srgbClr val="005DAA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億ドル</a:t>
            </a:r>
          </a:p>
        </p:txBody>
      </p:sp>
      <p:sp>
        <p:nvSpPr>
          <p:cNvPr id="116759" name="Content Placeholder 4">
            <a:extLst>
              <a:ext uri="{FF2B5EF4-FFF2-40B4-BE49-F238E27FC236}">
                <a16:creationId xmlns:a16="http://schemas.microsoft.com/office/drawing/2014/main" id="{D4CEB5D1-8A27-49D1-BB5A-3A5C295E3705}"/>
              </a:ext>
            </a:extLst>
          </p:cNvPr>
          <p:cNvSpPr txBox="1">
            <a:spLocks/>
          </p:cNvSpPr>
          <p:nvPr/>
        </p:nvSpPr>
        <p:spPr bwMode="auto">
          <a:xfrm>
            <a:off x="7869238" y="4516438"/>
            <a:ext cx="998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ja-JP" sz="1200" b="1">
                <a:solidFill>
                  <a:srgbClr val="005DAA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5000</a:t>
            </a:r>
            <a:r>
              <a:rPr kumimoji="1" lang="ja-JP" altLang="en-US" sz="1200" b="1">
                <a:solidFill>
                  <a:srgbClr val="005DAA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万ドル</a:t>
            </a:r>
          </a:p>
        </p:txBody>
      </p:sp>
      <p:sp>
        <p:nvSpPr>
          <p:cNvPr id="116760" name="Content Placeholder 4">
            <a:extLst>
              <a:ext uri="{FF2B5EF4-FFF2-40B4-BE49-F238E27FC236}">
                <a16:creationId xmlns:a16="http://schemas.microsoft.com/office/drawing/2014/main" id="{81BAC589-AEC9-40C4-B35D-9BF79DE850DF}"/>
              </a:ext>
            </a:extLst>
          </p:cNvPr>
          <p:cNvSpPr txBox="1">
            <a:spLocks/>
          </p:cNvSpPr>
          <p:nvPr/>
        </p:nvSpPr>
        <p:spPr bwMode="auto">
          <a:xfrm>
            <a:off x="7877175" y="5287963"/>
            <a:ext cx="774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ja-JP" sz="1200" b="1">
                <a:solidFill>
                  <a:srgbClr val="005DAA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0</a:t>
            </a:r>
          </a:p>
        </p:txBody>
      </p:sp>
      <p:sp>
        <p:nvSpPr>
          <p:cNvPr id="116761" name="Title 2">
            <a:extLst>
              <a:ext uri="{FF2B5EF4-FFF2-40B4-BE49-F238E27FC236}">
                <a16:creationId xmlns:a16="http://schemas.microsoft.com/office/drawing/2014/main" id="{49BF4E08-E9D5-40E0-A198-27A285B1ECCA}"/>
              </a:ext>
            </a:extLst>
          </p:cNvPr>
          <p:cNvSpPr>
            <a:spLocks/>
          </p:cNvSpPr>
          <p:nvPr/>
        </p:nvSpPr>
        <p:spPr bwMode="auto">
          <a:xfrm>
            <a:off x="381000" y="377825"/>
            <a:ext cx="73771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ctr" eaLnBrk="1" hangingPunct="1"/>
            <a:endParaRPr lang="ja-JP" altLang="en-US" sz="4000" b="1" dirty="0">
              <a:solidFill>
                <a:schemeClr val="bg1"/>
              </a:solidFill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16762" name="コンテンツ プレースホルダー 2">
            <a:extLst>
              <a:ext uri="{FF2B5EF4-FFF2-40B4-BE49-F238E27FC236}">
                <a16:creationId xmlns:a16="http://schemas.microsoft.com/office/drawing/2014/main" id="{B7182A98-6470-42F8-8029-F30187710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9388"/>
            <a:ext cx="686050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ja-JP" sz="3200" b="1" dirty="0">
                <a:solidFill>
                  <a:srgbClr val="58585A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Georgia" panose="02040502050405020303" pitchFamily="18" charset="0"/>
              </a:rPr>
              <a:t>1917</a:t>
            </a:r>
            <a:r>
              <a:rPr kumimoji="1" lang="ja-JP" altLang="en-US" sz="3200" b="1" dirty="0">
                <a:solidFill>
                  <a:srgbClr val="58585A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Georgia" panose="02040502050405020303" pitchFamily="18" charset="0"/>
              </a:rPr>
              <a:t>年　＄</a:t>
            </a:r>
            <a:r>
              <a:rPr kumimoji="1" lang="en-US" altLang="ja-JP" sz="3200" b="1" dirty="0">
                <a:solidFill>
                  <a:srgbClr val="58585A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Georgia" panose="02040502050405020303" pitchFamily="18" charset="0"/>
              </a:rPr>
              <a:t>26.50</a:t>
            </a:r>
          </a:p>
          <a:p>
            <a:pPr>
              <a:spcBef>
                <a:spcPct val="20000"/>
              </a:spcBef>
            </a:pPr>
            <a:r>
              <a:rPr lang="ja-JP" altLang="en-US" sz="2800" b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Georgia" panose="02040502050405020303" pitchFamily="18" charset="0"/>
              </a:rPr>
              <a:t>（ロータリー財団</a:t>
            </a:r>
            <a:r>
              <a:rPr lang="en-US" altLang="ja-JP" sz="2800" b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Georgia" panose="02040502050405020303" pitchFamily="18" charset="0"/>
              </a:rPr>
              <a:t>100</a:t>
            </a:r>
            <a:r>
              <a:rPr lang="ja-JP" altLang="en-US" sz="2800" b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Georgia" panose="02040502050405020303" pitchFamily="18" charset="0"/>
              </a:rPr>
              <a:t>周年記念 目標</a:t>
            </a:r>
            <a:r>
              <a:rPr lang="en-US" altLang="ja-JP" sz="2800" b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Georgia" panose="02040502050405020303" pitchFamily="18" charset="0"/>
              </a:rPr>
              <a:t>3</a:t>
            </a:r>
            <a:r>
              <a:rPr lang="ja-JP" altLang="en-US" sz="2800" b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Georgia" panose="02040502050405020303" pitchFamily="18" charset="0"/>
              </a:rPr>
              <a:t>億ドル）</a:t>
            </a:r>
            <a:endParaRPr lang="en-US" altLang="ja-JP" sz="2800" b="1" dirty="0">
              <a:solidFill>
                <a:srgbClr val="00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Georgia" panose="02040502050405020303" pitchFamily="18" charset="0"/>
            </a:endParaRPr>
          </a:p>
          <a:p>
            <a:pPr>
              <a:spcBef>
                <a:spcPct val="20000"/>
              </a:spcBef>
            </a:pPr>
            <a:r>
              <a:rPr kumimoji="1" lang="en-US" altLang="ja-JP" sz="3200" b="1" dirty="0">
                <a:solidFill>
                  <a:srgbClr val="58585A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Georgia" panose="02040502050405020303" pitchFamily="18" charset="0"/>
              </a:rPr>
              <a:t>2017</a:t>
            </a:r>
            <a:r>
              <a:rPr kumimoji="1" lang="ja-JP" altLang="en-US" sz="3200" b="1" dirty="0">
                <a:solidFill>
                  <a:srgbClr val="58585A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Georgia" panose="02040502050405020303" pitchFamily="18" charset="0"/>
              </a:rPr>
              <a:t>年　＄</a:t>
            </a:r>
            <a:r>
              <a:rPr kumimoji="1" lang="en-US" altLang="ja-JP" sz="3200" b="1" dirty="0">
                <a:solidFill>
                  <a:srgbClr val="58585A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Georgia" panose="02040502050405020303" pitchFamily="18" charset="0"/>
              </a:rPr>
              <a:t>3</a:t>
            </a:r>
            <a:r>
              <a:rPr kumimoji="1" lang="ja-JP" altLang="en-US" sz="3200" b="1" dirty="0">
                <a:solidFill>
                  <a:srgbClr val="58585A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Georgia" panose="02040502050405020303" pitchFamily="18" charset="0"/>
              </a:rPr>
              <a:t>億</a:t>
            </a:r>
            <a:r>
              <a:rPr kumimoji="1" lang="en-US" altLang="ja-JP" sz="3200" b="1" dirty="0">
                <a:solidFill>
                  <a:srgbClr val="58585A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Georgia" panose="02040502050405020303" pitchFamily="18" charset="0"/>
              </a:rPr>
              <a:t>440</a:t>
            </a:r>
            <a:r>
              <a:rPr kumimoji="1" lang="ja-JP" altLang="en-US" sz="3200" b="1" dirty="0">
                <a:solidFill>
                  <a:srgbClr val="58585A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Georgia" panose="02040502050405020303" pitchFamily="18" charset="0"/>
              </a:rPr>
              <a:t>万</a:t>
            </a:r>
            <a:endParaRPr kumimoji="1" lang="en-US" altLang="ja-JP" sz="3200" b="1" dirty="0">
              <a:solidFill>
                <a:srgbClr val="58585A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Georgia" panose="02040502050405020303" pitchFamily="18" charset="0"/>
            </a:endParaRP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AC5185A0-1394-41F4-827F-A1431DE8C47D}"/>
              </a:ext>
            </a:extLst>
          </p:cNvPr>
          <p:cNvSpPr>
            <a:spLocks/>
          </p:cNvSpPr>
          <p:nvPr/>
        </p:nvSpPr>
        <p:spPr bwMode="auto">
          <a:xfrm>
            <a:off x="381000" y="377825"/>
            <a:ext cx="7772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ctr" eaLnBrk="1" hangingPunct="1"/>
            <a:r>
              <a:rPr lang="ja-JP" alt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ロータリー財団への寄付額の推移</a:t>
            </a:r>
          </a:p>
        </p:txBody>
      </p:sp>
    </p:spTree>
    <p:extLst>
      <p:ext uri="{BB962C8B-B14F-4D97-AF65-F5344CB8AC3E}">
        <p14:creationId xmlns:p14="http://schemas.microsoft.com/office/powerpoint/2010/main" val="364523217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787713C9-3584-4415-BDDD-4B07CC7C9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kumimoji="1" lang="ja-JP" altLang="en-US" sz="4000" b="1" dirty="0">
                <a:latin typeface="Arial Narrow" panose="020B0606020202030204" pitchFamily="34" charset="0"/>
              </a:rPr>
              <a:t>ロータリー財団</a:t>
            </a:r>
            <a:r>
              <a:rPr kumimoji="1" lang="en-US" altLang="ja-JP" sz="4000" b="1" dirty="0">
                <a:latin typeface="Arial Narrow" panose="020B0606020202030204" pitchFamily="34" charset="0"/>
              </a:rPr>
              <a:t>100</a:t>
            </a:r>
            <a:r>
              <a:rPr kumimoji="1" lang="ja-JP" altLang="en-US" sz="4000" b="1" dirty="0">
                <a:latin typeface="Arial Narrow" panose="020B0606020202030204" pitchFamily="34" charset="0"/>
              </a:rPr>
              <a:t>周年</a:t>
            </a:r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0010AFC3-ABB7-427C-A962-5ACF722AE0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1266967"/>
            <a:ext cx="899160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ja-JP" altLang="en-US" sz="54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ja-JP" altLang="en-US" sz="54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ja-JP" altLang="en-US" sz="54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ja-JP" sz="44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ja-JP" altLang="en-US" sz="6600" b="1" dirty="0">
                <a:solidFill>
                  <a:srgbClr val="F21302"/>
                </a:solidFill>
                <a:latin typeface="Georgia" panose="02040502050405020303" pitchFamily="18" charset="0"/>
              </a:rPr>
              <a:t>　　</a:t>
            </a:r>
            <a:r>
              <a:rPr lang="en-US" altLang="ja-JP" sz="6600" b="1" dirty="0">
                <a:solidFill>
                  <a:srgbClr val="F21302"/>
                </a:solidFill>
                <a:latin typeface="Georgia" panose="02040502050405020303" pitchFamily="18" charset="0"/>
              </a:rPr>
              <a:t>ATLANTA</a:t>
            </a:r>
            <a:r>
              <a:rPr lang="ja-JP" altLang="en-US" sz="6600" b="1" dirty="0">
                <a:solidFill>
                  <a:srgbClr val="F21302"/>
                </a:solidFill>
                <a:latin typeface="Georgia" panose="02040502050405020303" pitchFamily="18" charset="0"/>
              </a:rPr>
              <a:t>　</a:t>
            </a:r>
            <a:r>
              <a:rPr lang="en-US" altLang="ja-JP" sz="6600" b="1" dirty="0">
                <a:solidFill>
                  <a:srgbClr val="F21302"/>
                </a:solidFill>
                <a:latin typeface="Georgia" panose="02040502050405020303" pitchFamily="18" charset="0"/>
              </a:rPr>
              <a:t>2017</a:t>
            </a:r>
          </a:p>
        </p:txBody>
      </p:sp>
      <p:pic>
        <p:nvPicPr>
          <p:cNvPr id="184324" name="Picture 4" descr="HOC_logo">
            <a:extLst>
              <a:ext uri="{FF2B5EF4-FFF2-40B4-BE49-F238E27FC236}">
                <a16:creationId xmlns:a16="http://schemas.microsoft.com/office/drawing/2014/main" id="{BE5EFDDE-DCC7-47ED-9C40-BDE398431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701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380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F765C2-4CF8-4A06-B7F5-9A0B3A295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E7BBA8-3D92-4F87-9779-C41419920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818" y="-76200"/>
            <a:ext cx="928963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94708"/>
      </p:ext>
    </p:extLst>
  </p:cSld>
  <p:clrMapOvr>
    <a:masterClrMapping/>
  </p:clrMapOvr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24662</TotalTime>
  <Words>1630</Words>
  <Application>Microsoft Office PowerPoint</Application>
  <PresentationFormat>画面に合わせる (4:3)</PresentationFormat>
  <Paragraphs>454</Paragraphs>
  <Slides>31</Slides>
  <Notes>31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31</vt:i4>
      </vt:variant>
    </vt:vector>
  </HeadingPairs>
  <TitlesOfParts>
    <vt:vector size="42" baseType="lpstr">
      <vt:lpstr>ＭＳ Ｐゴシック</vt:lpstr>
      <vt:lpstr>ＭＳ Ｐゴシック</vt:lpstr>
      <vt:lpstr>ＭＳ Ｐ明朝</vt:lpstr>
      <vt:lpstr>ヒラギノ角ゴ Pro W3</vt:lpstr>
      <vt:lpstr>Arial</vt:lpstr>
      <vt:lpstr>Arial Narrow</vt:lpstr>
      <vt:lpstr>Calibri</vt:lpstr>
      <vt:lpstr>Georgia</vt:lpstr>
      <vt:lpstr>Communications_white</vt:lpstr>
      <vt:lpstr>Custom Design</vt:lpstr>
      <vt:lpstr>2_Custom Design</vt:lpstr>
      <vt:lpstr>PowerPoint プレゼンテーション</vt:lpstr>
      <vt:lpstr>Ｅ/ＭＧＡ</vt:lpstr>
      <vt:lpstr>本日の目次</vt:lpstr>
      <vt:lpstr>日本の年次基金ゼロクラブ</vt:lpstr>
      <vt:lpstr>ロータリー財団の会員（ＲＩ）の責務</vt:lpstr>
      <vt:lpstr>ロータリー財団への寄付（要約）</vt:lpstr>
      <vt:lpstr>PowerPoint プレゼンテーション</vt:lpstr>
      <vt:lpstr>ロータリー財団100周年</vt:lpstr>
      <vt:lpstr>PowerPoint プレゼンテーション</vt:lpstr>
      <vt:lpstr>寄付総額国別トップ８（2016-17）</vt:lpstr>
      <vt:lpstr>寄付総額</vt:lpstr>
      <vt:lpstr>ロータリー財団への寄付</vt:lpstr>
      <vt:lpstr>ロータリー財団への寄付</vt:lpstr>
      <vt:lpstr>２０１６ｰ１７年度支出総額　２億６９００万ドル</vt:lpstr>
      <vt:lpstr>恒久基金</vt:lpstr>
      <vt:lpstr>恒久基金</vt:lpstr>
      <vt:lpstr>PowerPoint プレゼンテーション</vt:lpstr>
      <vt:lpstr>日本の寄付の推移（日本円）</vt:lpstr>
      <vt:lpstr>世界における日本の寄付の割合</vt:lpstr>
      <vt:lpstr>寄付目標（日本）</vt:lpstr>
      <vt:lpstr>PowerPoint プレゼンテーション</vt:lpstr>
      <vt:lpstr>メジャードナー（大口寄付者）</vt:lpstr>
      <vt:lpstr>2016-17年度世界の大口寄付</vt:lpstr>
      <vt:lpstr>地区別メジャードナー数 　ゾーン3　　　　　　　　　(2018年6月14日現在）</vt:lpstr>
      <vt:lpstr>会員100人に対しての大口寄付者数</vt:lpstr>
      <vt:lpstr>ＡＫＳ（アーチ・クランフ・ソサエティ）</vt:lpstr>
      <vt:lpstr>アーチ・クランフ・ソサエティ メンバー</vt:lpstr>
      <vt:lpstr>アーチ・クランフ・ソサエティ メンバー</vt:lpstr>
      <vt:lpstr>ＡＫＳ（2017ｰ18）</vt:lpstr>
      <vt:lpstr>最後に</vt:lpstr>
      <vt:lpstr>参考にした資料  　　Ｍｙ　Ｒｏｔａｒｙ 　　２０１６年手続要覧 　　２０１７　ROTARY CODE OF POLICIES 　　２０１７　Ｅ/ＭＧＡワークブック  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tsuch</cp:lastModifiedBy>
  <cp:revision>1097</cp:revision>
  <cp:lastPrinted>2018-07-12T06:17:35Z</cp:lastPrinted>
  <dcterms:created xsi:type="dcterms:W3CDTF">2010-04-16T20:11:30Z</dcterms:created>
  <dcterms:modified xsi:type="dcterms:W3CDTF">2018-07-12T06:17:39Z</dcterms:modified>
</cp:coreProperties>
</file>