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8" r:id="rId1"/>
  </p:sldMasterIdLst>
  <p:notesMasterIdLst>
    <p:notesMasterId r:id="rId22"/>
  </p:notesMasterIdLst>
  <p:handoutMasterIdLst>
    <p:handoutMasterId r:id="rId23"/>
  </p:handoutMasterIdLst>
  <p:sldIdLst>
    <p:sldId id="256" r:id="rId2"/>
    <p:sldId id="361" r:id="rId3"/>
    <p:sldId id="338" r:id="rId4"/>
    <p:sldId id="358" r:id="rId5"/>
    <p:sldId id="359" r:id="rId6"/>
    <p:sldId id="355" r:id="rId7"/>
    <p:sldId id="360" r:id="rId8"/>
    <p:sldId id="362" r:id="rId9"/>
    <p:sldId id="357" r:id="rId10"/>
    <p:sldId id="363" r:id="rId11"/>
    <p:sldId id="356" r:id="rId12"/>
    <p:sldId id="365" r:id="rId13"/>
    <p:sldId id="370" r:id="rId14"/>
    <p:sldId id="364" r:id="rId15"/>
    <p:sldId id="366" r:id="rId16"/>
    <p:sldId id="367" r:id="rId17"/>
    <p:sldId id="368" r:id="rId18"/>
    <p:sldId id="369" r:id="rId19"/>
    <p:sldId id="371" r:id="rId20"/>
    <p:sldId id="372" r:id="rId21"/>
  </p:sldIdLst>
  <p:sldSz cx="13004800" cy="9753600"/>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FFFBEF"/>
    <a:srgbClr val="FF0000"/>
    <a:srgbClr val="000000"/>
    <a:srgbClr val="FF9900"/>
    <a:srgbClr val="FFEBFF"/>
    <a:srgbClr val="FFCCFF"/>
    <a:srgbClr val="FF0066"/>
    <a:srgbClr val="008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Tw Cen MT"/>
          <a:ea typeface="Tw Cen MT"/>
          <a:cs typeface="Tw Cen MT"/>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CE0F8"/>
          </a:solidFill>
        </a:fill>
      </a:tcStyle>
    </a:wholeTbl>
    <a:band2H>
      <a:tcTxStyle/>
      <a:tcStyle>
        <a:tcBdr/>
        <a:fill>
          <a:solidFill>
            <a:srgbClr val="E7F0FC"/>
          </a:solidFill>
        </a:fill>
      </a:tcStyle>
    </a:band2H>
    <a:firstCol>
      <a:tcTxStyle b="on" i="on">
        <a:font>
          <a:latin typeface="Tw Cen MT"/>
          <a:ea typeface="Tw Cen MT"/>
          <a:cs typeface="Tw Cen MT"/>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chemeClr val="accent1"/>
          </a:solidFill>
        </a:fill>
      </a:tcStyle>
    </a:firstCol>
    <a:lastRow>
      <a:tcTxStyle b="on" i="on">
        <a:font>
          <a:latin typeface="Tw Cen MT"/>
          <a:ea typeface="Tw Cen MT"/>
          <a:cs typeface="Tw Cen MT"/>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chemeClr val="accent1"/>
          </a:solidFill>
        </a:fill>
      </a:tcStyle>
    </a:lastRow>
    <a:firstRow>
      <a:tcTxStyle b="on" i="on">
        <a:font>
          <a:latin typeface="Tw Cen MT"/>
          <a:ea typeface="Tw Cen MT"/>
          <a:cs typeface="Tw Cen MT"/>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chemeClr val="accent1"/>
          </a:solidFill>
        </a:fill>
      </a:tcStyle>
    </a:firstRow>
  </a:tblStyle>
  <a:tblStyle styleId="{C7B018BB-80A7-4F77-B60F-C8B233D01FF8}" styleName="">
    <a:tblBg/>
    <a:wholeTbl>
      <a:tcTxStyle b="on" i="on">
        <a:font>
          <a:latin typeface="Tw Cen MT"/>
          <a:ea typeface="Tw Cen MT"/>
          <a:cs typeface="Tw Cen MT"/>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8E9D0"/>
          </a:solidFill>
        </a:fill>
      </a:tcStyle>
    </a:wholeTbl>
    <a:band2H>
      <a:tcTxStyle/>
      <a:tcStyle>
        <a:tcBdr/>
        <a:fill>
          <a:solidFill>
            <a:srgbClr val="EDF4E9"/>
          </a:solidFill>
        </a:fill>
      </a:tcStyle>
    </a:band2H>
    <a:firstCol>
      <a:tcTxStyle b="on" i="on">
        <a:font>
          <a:latin typeface="Tw Cen MT"/>
          <a:ea typeface="Tw Cen MT"/>
          <a:cs typeface="Tw Cen MT"/>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chemeClr val="accent3"/>
          </a:solidFill>
        </a:fill>
      </a:tcStyle>
    </a:firstCol>
    <a:lastRow>
      <a:tcTxStyle b="on" i="on">
        <a:font>
          <a:latin typeface="Tw Cen MT"/>
          <a:ea typeface="Tw Cen MT"/>
          <a:cs typeface="Tw Cen MT"/>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chemeClr val="accent3"/>
          </a:solidFill>
        </a:fill>
      </a:tcStyle>
    </a:lastRow>
    <a:firstRow>
      <a:tcTxStyle b="on" i="on">
        <a:font>
          <a:latin typeface="Tw Cen MT"/>
          <a:ea typeface="Tw Cen MT"/>
          <a:cs typeface="Tw Cen MT"/>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chemeClr val="accent3"/>
          </a:solidFill>
        </a:fill>
      </a:tcStyle>
    </a:firstRow>
  </a:tblStyle>
  <a:tblStyle styleId="{EEE7283C-3CF3-47DC-8721-378D4A62B228}" styleName="">
    <a:tblBg/>
    <a:wholeTbl>
      <a:tcTxStyle b="on" i="on">
        <a:font>
          <a:latin typeface="Tw Cen MT"/>
          <a:ea typeface="Tw Cen MT"/>
          <a:cs typeface="Tw Cen MT"/>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0D1EE"/>
          </a:solidFill>
        </a:fill>
      </a:tcStyle>
    </a:wholeTbl>
    <a:band2H>
      <a:tcTxStyle/>
      <a:tcStyle>
        <a:tcBdr/>
        <a:fill>
          <a:solidFill>
            <a:srgbClr val="F0E9F7"/>
          </a:solidFill>
        </a:fill>
      </a:tcStyle>
    </a:band2H>
    <a:firstCol>
      <a:tcTxStyle b="on" i="on">
        <a:font>
          <a:latin typeface="Tw Cen MT"/>
          <a:ea typeface="Tw Cen MT"/>
          <a:cs typeface="Tw Cen MT"/>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chemeClr val="accent6"/>
          </a:solidFill>
        </a:fill>
      </a:tcStyle>
    </a:firstCol>
    <a:lastRow>
      <a:tcTxStyle b="on" i="on">
        <a:font>
          <a:latin typeface="Tw Cen MT"/>
          <a:ea typeface="Tw Cen MT"/>
          <a:cs typeface="Tw Cen MT"/>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chemeClr val="accent6"/>
          </a:solidFill>
        </a:fill>
      </a:tcStyle>
    </a:lastRow>
    <a:firstRow>
      <a:tcTxStyle b="on" i="on">
        <a:font>
          <a:latin typeface="Tw Cen MT"/>
          <a:ea typeface="Tw Cen MT"/>
          <a:cs typeface="Tw Cen MT"/>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chemeClr val="accent6"/>
          </a:solidFill>
        </a:fill>
      </a:tcStyle>
    </a:firstRow>
  </a:tblStyle>
  <a:tblStyle styleId="{CF821DB8-F4EB-4A41-A1BA-3FCAFE7338EE}" styleName="">
    <a:tblBg/>
    <a:wholeTbl>
      <a:tcTxStyle b="on" i="on">
        <a:font>
          <a:latin typeface="Tw Cen MT"/>
          <a:ea typeface="Tw Cen MT"/>
          <a:cs typeface="Tw Cen M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Tw Cen MT"/>
          <a:ea typeface="Tw Cen MT"/>
          <a:cs typeface="Tw Cen MT"/>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n">
        <a:font>
          <a:latin typeface="Tw Cen MT"/>
          <a:ea typeface="Tw Cen MT"/>
          <a:cs typeface="Tw Cen MT"/>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Tw Cen MT"/>
          <a:ea typeface="Tw Cen MT"/>
          <a:cs typeface="Tw Cen MT"/>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n" i="on">
        <a:font>
          <a:latin typeface="Tw Cen MT"/>
          <a:ea typeface="Tw Cen MT"/>
          <a:cs typeface="Tw Cen MT"/>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Tw Cen MT"/>
          <a:ea typeface="Tw Cen MT"/>
          <a:cs typeface="Tw Cen MT"/>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0000"/>
          </a:solidFill>
        </a:fill>
      </a:tcStyle>
    </a:firstCol>
    <a:lastRow>
      <a:tcTxStyle b="on" i="on">
        <a:font>
          <a:latin typeface="Tw Cen MT"/>
          <a:ea typeface="Tw Cen MT"/>
          <a:cs typeface="Tw Cen MT"/>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0000"/>
          </a:solidFill>
        </a:fill>
      </a:tcStyle>
    </a:lastRow>
    <a:firstRow>
      <a:tcTxStyle b="on" i="on">
        <a:font>
          <a:latin typeface="Tw Cen MT"/>
          <a:ea typeface="Tw Cen MT"/>
          <a:cs typeface="Tw Cen MT"/>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0000"/>
          </a:solidFill>
        </a:fill>
      </a:tcStyle>
    </a:firstRow>
  </a:tblStyle>
  <a:tblStyle styleId="{2708684C-4D16-4618-839F-0558EEFCDFE6}" styleName="">
    <a:tblBg/>
    <a:wholeTbl>
      <a:tcTxStyle b="on" i="on">
        <a:font>
          <a:latin typeface="Tw Cen MT"/>
          <a:ea typeface="Tw Cen MT"/>
          <a:cs typeface="Tw Cen MT"/>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Tw Cen MT"/>
          <a:ea typeface="Tw Cen MT"/>
          <a:cs typeface="Tw Cen MT"/>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Tw Cen MT"/>
          <a:ea typeface="Tw Cen MT"/>
          <a:cs typeface="Tw Cen MT"/>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Tw Cen MT"/>
          <a:ea typeface="Tw Cen MT"/>
          <a:cs typeface="Tw Cen MT"/>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162" autoAdjust="0"/>
    <p:restoredTop sz="75926" autoAdjust="0"/>
  </p:normalViewPr>
  <p:slideViewPr>
    <p:cSldViewPr snapToGrid="0">
      <p:cViewPr varScale="1">
        <p:scale>
          <a:sx n="36" d="100"/>
          <a:sy n="36" d="100"/>
        </p:scale>
        <p:origin x="167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364" cy="513508"/>
          </a:xfrm>
          <a:prstGeom prst="rect">
            <a:avLst/>
          </a:prstGeom>
        </p:spPr>
        <p:txBody>
          <a:bodyPr vert="horz" lIns="95463" tIns="47732" rIns="95463" bIns="47732" rtlCol="0"/>
          <a:lstStyle>
            <a:lvl1pPr algn="l">
              <a:defRPr sz="1300"/>
            </a:lvl1pPr>
          </a:lstStyle>
          <a:p>
            <a:r>
              <a:rPr kumimoji="1" lang="en-US" altLang="ja-JP"/>
              <a:t>17-18 </a:t>
            </a:r>
            <a:r>
              <a:rPr kumimoji="1" lang="ja-JP" altLang="en-US"/>
              <a:t>財団・国際奉仕 合同研修会</a:t>
            </a:r>
          </a:p>
        </p:txBody>
      </p:sp>
      <p:sp>
        <p:nvSpPr>
          <p:cNvPr id="3" name="日付プレースホルダー 2"/>
          <p:cNvSpPr>
            <a:spLocks noGrp="1"/>
          </p:cNvSpPr>
          <p:nvPr>
            <p:ph type="dt" sz="quarter" idx="1"/>
          </p:nvPr>
        </p:nvSpPr>
        <p:spPr>
          <a:xfrm>
            <a:off x="4021294" y="0"/>
            <a:ext cx="3076364" cy="513508"/>
          </a:xfrm>
          <a:prstGeom prst="rect">
            <a:avLst/>
          </a:prstGeom>
        </p:spPr>
        <p:txBody>
          <a:bodyPr vert="horz" lIns="95463" tIns="47732" rIns="95463" bIns="47732" rtlCol="0"/>
          <a:lstStyle>
            <a:lvl1pPr algn="r">
              <a:defRPr sz="1300"/>
            </a:lvl1pPr>
          </a:lstStyle>
          <a:p>
            <a:r>
              <a:rPr kumimoji="1" lang="en-US" altLang="ja-JP"/>
              <a:t>2017.07.06</a:t>
            </a:r>
            <a:endParaRPr kumimoji="1" lang="ja-JP" altLang="en-US"/>
          </a:p>
        </p:txBody>
      </p:sp>
      <p:sp>
        <p:nvSpPr>
          <p:cNvPr id="4" name="フッター プレースホルダー 3"/>
          <p:cNvSpPr>
            <a:spLocks noGrp="1"/>
          </p:cNvSpPr>
          <p:nvPr>
            <p:ph type="ftr" sz="quarter" idx="2"/>
          </p:nvPr>
        </p:nvSpPr>
        <p:spPr>
          <a:xfrm>
            <a:off x="0" y="9721107"/>
            <a:ext cx="3076364" cy="513507"/>
          </a:xfrm>
          <a:prstGeom prst="rect">
            <a:avLst/>
          </a:prstGeom>
        </p:spPr>
        <p:txBody>
          <a:bodyPr vert="horz" lIns="95463" tIns="47732" rIns="95463" bIns="47732" rtlCol="0" anchor="b"/>
          <a:lstStyle>
            <a:lvl1pPr algn="l">
              <a:defRPr sz="1300"/>
            </a:lvl1pPr>
          </a:lstStyle>
          <a:p>
            <a:r>
              <a:rPr kumimoji="1" lang="en-US" altLang="ja-JP"/>
              <a:t>RID2660 </a:t>
            </a:r>
            <a:r>
              <a:rPr kumimoji="1" lang="ja-JP" altLang="en-US"/>
              <a:t>地区財団委員会</a:t>
            </a:r>
          </a:p>
        </p:txBody>
      </p:sp>
      <p:sp>
        <p:nvSpPr>
          <p:cNvPr id="5" name="スライド番号プレースホルダー 4"/>
          <p:cNvSpPr>
            <a:spLocks noGrp="1"/>
          </p:cNvSpPr>
          <p:nvPr>
            <p:ph type="sldNum" sz="quarter" idx="3"/>
          </p:nvPr>
        </p:nvSpPr>
        <p:spPr>
          <a:xfrm>
            <a:off x="4021294" y="9721107"/>
            <a:ext cx="3076364" cy="513507"/>
          </a:xfrm>
          <a:prstGeom prst="rect">
            <a:avLst/>
          </a:prstGeom>
        </p:spPr>
        <p:txBody>
          <a:bodyPr vert="horz" lIns="95463" tIns="47732" rIns="95463" bIns="47732" rtlCol="0" anchor="b"/>
          <a:lstStyle>
            <a:lvl1pPr algn="r">
              <a:defRPr sz="1300"/>
            </a:lvl1pPr>
          </a:lstStyle>
          <a:p>
            <a:fld id="{C7E9211F-8CF2-44C5-9D1D-9C57900FA14F}" type="slidenum">
              <a:rPr kumimoji="1" lang="ja-JP" altLang="en-US" smtClean="0"/>
              <a:t>‹#›</a:t>
            </a:fld>
            <a:endParaRPr kumimoji="1" lang="ja-JP" altLang="en-US"/>
          </a:p>
        </p:txBody>
      </p:sp>
    </p:spTree>
    <p:extLst>
      <p:ext uri="{BB962C8B-B14F-4D97-AF65-F5344CB8AC3E}">
        <p14:creationId xmlns:p14="http://schemas.microsoft.com/office/powerpoint/2010/main" val="16874207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85" name="Shape 185"/>
          <p:cNvSpPr>
            <a:spLocks noGrp="1" noRot="1" noChangeAspect="1"/>
          </p:cNvSpPr>
          <p:nvPr>
            <p:ph type="sldImg"/>
          </p:nvPr>
        </p:nvSpPr>
        <p:spPr>
          <a:xfrm>
            <a:off x="990600" y="766763"/>
            <a:ext cx="5118100" cy="3838575"/>
          </a:xfrm>
          <a:prstGeom prst="rect">
            <a:avLst/>
          </a:prstGeom>
        </p:spPr>
        <p:txBody>
          <a:bodyPr lIns="95463" tIns="47732" rIns="95463" bIns="47732"/>
          <a:lstStyle/>
          <a:p>
            <a:endParaRPr/>
          </a:p>
        </p:txBody>
      </p:sp>
      <p:sp>
        <p:nvSpPr>
          <p:cNvPr id="186" name="Shape 186"/>
          <p:cNvSpPr>
            <a:spLocks noGrp="1"/>
          </p:cNvSpPr>
          <p:nvPr>
            <p:ph type="body" sz="quarter" idx="1"/>
          </p:nvPr>
        </p:nvSpPr>
        <p:spPr>
          <a:xfrm>
            <a:off x="946574" y="4861442"/>
            <a:ext cx="5206154" cy="4605576"/>
          </a:xfrm>
          <a:prstGeom prst="rect">
            <a:avLst/>
          </a:prstGeom>
        </p:spPr>
        <p:txBody>
          <a:bodyPr lIns="95463" tIns="47732" rIns="95463" bIns="47732"/>
          <a:lstStyle/>
          <a:p>
            <a:endParaRPr/>
          </a:p>
        </p:txBody>
      </p:sp>
    </p:spTree>
    <p:extLst>
      <p:ext uri="{BB962C8B-B14F-4D97-AF65-F5344CB8AC3E}">
        <p14:creationId xmlns:p14="http://schemas.microsoft.com/office/powerpoint/2010/main" val="1747968753"/>
      </p:ext>
    </p:extLst>
  </p:cSld>
  <p:clrMap bg1="lt1" tx1="dk1" bg2="lt2" tx2="dk2" accent1="accent1" accent2="accent2" accent3="accent3" accent4="accent4" accent5="accent5" accent6="accent6" hlink="hlink" folHlink="folHlink"/>
  <p:hf/>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Shape 191"/>
          <p:cNvSpPr>
            <a:spLocks noGrp="1" noRot="1" noChangeAspect="1"/>
          </p:cNvSpPr>
          <p:nvPr>
            <p:ph type="sldImg"/>
          </p:nvPr>
        </p:nvSpPr>
        <p:spPr>
          <a:prstGeom prst="rect">
            <a:avLst/>
          </a:prstGeom>
        </p:spPr>
        <p:txBody>
          <a:bodyPr/>
          <a:lstStyle/>
          <a:p>
            <a:endParaRPr/>
          </a:p>
        </p:txBody>
      </p:sp>
      <p:sp>
        <p:nvSpPr>
          <p:cNvPr id="192" name="Shape 192"/>
          <p:cNvSpPr>
            <a:spLocks noGrp="1"/>
          </p:cNvSpPr>
          <p:nvPr>
            <p:ph type="body" sz="quarter" idx="1"/>
          </p:nvPr>
        </p:nvSpPr>
        <p:spPr>
          <a:prstGeom prst="rect">
            <a:avLst/>
          </a:prstGeom>
        </p:spPr>
        <p:txBody>
          <a:bodyPr/>
          <a:lstStyle/>
          <a:p>
            <a:pPr>
              <a:lnSpc>
                <a:spcPct val="117999"/>
              </a:lnSpc>
            </a:pPr>
            <a:endParaRPr dirty="0"/>
          </a:p>
        </p:txBody>
      </p:sp>
    </p:spTree>
    <p:extLst>
      <p:ext uri="{BB962C8B-B14F-4D97-AF65-F5344CB8AC3E}">
        <p14:creationId xmlns:p14="http://schemas.microsoft.com/office/powerpoint/2010/main" val="5345407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Tree>
    <p:extLst>
      <p:ext uri="{BB962C8B-B14F-4D97-AF65-F5344CB8AC3E}">
        <p14:creationId xmlns:p14="http://schemas.microsoft.com/office/powerpoint/2010/main" val="9927152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Tree>
    <p:extLst>
      <p:ext uri="{BB962C8B-B14F-4D97-AF65-F5344CB8AC3E}">
        <p14:creationId xmlns:p14="http://schemas.microsoft.com/office/powerpoint/2010/main" val="13998263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Tree>
    <p:extLst>
      <p:ext uri="{BB962C8B-B14F-4D97-AF65-F5344CB8AC3E}">
        <p14:creationId xmlns:p14="http://schemas.microsoft.com/office/powerpoint/2010/main" val="15792204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Tree>
    <p:extLst>
      <p:ext uri="{BB962C8B-B14F-4D97-AF65-F5344CB8AC3E}">
        <p14:creationId xmlns:p14="http://schemas.microsoft.com/office/powerpoint/2010/main" val="22971411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Tree>
    <p:extLst>
      <p:ext uri="{BB962C8B-B14F-4D97-AF65-F5344CB8AC3E}">
        <p14:creationId xmlns:p14="http://schemas.microsoft.com/office/powerpoint/2010/main" val="27976037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Tree>
    <p:extLst>
      <p:ext uri="{BB962C8B-B14F-4D97-AF65-F5344CB8AC3E}">
        <p14:creationId xmlns:p14="http://schemas.microsoft.com/office/powerpoint/2010/main" val="37026511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Tree>
    <p:extLst>
      <p:ext uri="{BB962C8B-B14F-4D97-AF65-F5344CB8AC3E}">
        <p14:creationId xmlns:p14="http://schemas.microsoft.com/office/powerpoint/2010/main" val="24176414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Tree>
    <p:extLst>
      <p:ext uri="{BB962C8B-B14F-4D97-AF65-F5344CB8AC3E}">
        <p14:creationId xmlns:p14="http://schemas.microsoft.com/office/powerpoint/2010/main" val="39386714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Tree>
    <p:extLst>
      <p:ext uri="{BB962C8B-B14F-4D97-AF65-F5344CB8AC3E}">
        <p14:creationId xmlns:p14="http://schemas.microsoft.com/office/powerpoint/2010/main" val="40413142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Tree>
    <p:extLst>
      <p:ext uri="{BB962C8B-B14F-4D97-AF65-F5344CB8AC3E}">
        <p14:creationId xmlns:p14="http://schemas.microsoft.com/office/powerpoint/2010/main" val="4257103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Tree>
    <p:extLst>
      <p:ext uri="{BB962C8B-B14F-4D97-AF65-F5344CB8AC3E}">
        <p14:creationId xmlns:p14="http://schemas.microsoft.com/office/powerpoint/2010/main" val="27550486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Shape 191"/>
          <p:cNvSpPr>
            <a:spLocks noGrp="1" noRot="1" noChangeAspect="1"/>
          </p:cNvSpPr>
          <p:nvPr>
            <p:ph type="sldImg"/>
          </p:nvPr>
        </p:nvSpPr>
        <p:spPr>
          <a:prstGeom prst="rect">
            <a:avLst/>
          </a:prstGeom>
        </p:spPr>
        <p:txBody>
          <a:bodyPr/>
          <a:lstStyle/>
          <a:p>
            <a:endParaRPr/>
          </a:p>
        </p:txBody>
      </p:sp>
      <p:sp>
        <p:nvSpPr>
          <p:cNvPr id="192" name="Shape 192"/>
          <p:cNvSpPr>
            <a:spLocks noGrp="1"/>
          </p:cNvSpPr>
          <p:nvPr>
            <p:ph type="body" sz="quarter" idx="1"/>
          </p:nvPr>
        </p:nvSpPr>
        <p:spPr>
          <a:prstGeom prst="rect">
            <a:avLst/>
          </a:prstGeom>
        </p:spPr>
        <p:txBody>
          <a:bodyPr/>
          <a:lstStyle/>
          <a:p>
            <a:pPr>
              <a:lnSpc>
                <a:spcPct val="117999"/>
              </a:lnSpc>
            </a:pPr>
            <a:endParaRPr dirty="0"/>
          </a:p>
        </p:txBody>
      </p:sp>
    </p:spTree>
    <p:extLst>
      <p:ext uri="{BB962C8B-B14F-4D97-AF65-F5344CB8AC3E}">
        <p14:creationId xmlns:p14="http://schemas.microsoft.com/office/powerpoint/2010/main" val="24763848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Tree>
    <p:extLst>
      <p:ext uri="{BB962C8B-B14F-4D97-AF65-F5344CB8AC3E}">
        <p14:creationId xmlns:p14="http://schemas.microsoft.com/office/powerpoint/2010/main" val="784893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Tree>
    <p:extLst>
      <p:ext uri="{BB962C8B-B14F-4D97-AF65-F5344CB8AC3E}">
        <p14:creationId xmlns:p14="http://schemas.microsoft.com/office/powerpoint/2010/main" val="11197634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Tree>
    <p:extLst>
      <p:ext uri="{BB962C8B-B14F-4D97-AF65-F5344CB8AC3E}">
        <p14:creationId xmlns:p14="http://schemas.microsoft.com/office/powerpoint/2010/main" val="20643357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Tree>
    <p:extLst>
      <p:ext uri="{BB962C8B-B14F-4D97-AF65-F5344CB8AC3E}">
        <p14:creationId xmlns:p14="http://schemas.microsoft.com/office/powerpoint/2010/main" val="12604933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Tree>
    <p:extLst>
      <p:ext uri="{BB962C8B-B14F-4D97-AF65-F5344CB8AC3E}">
        <p14:creationId xmlns:p14="http://schemas.microsoft.com/office/powerpoint/2010/main" val="35049131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Tree>
    <p:extLst>
      <p:ext uri="{BB962C8B-B14F-4D97-AF65-F5344CB8AC3E}">
        <p14:creationId xmlns:p14="http://schemas.microsoft.com/office/powerpoint/2010/main" val="38039494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Tree>
    <p:extLst>
      <p:ext uri="{BB962C8B-B14F-4D97-AF65-F5344CB8AC3E}">
        <p14:creationId xmlns:p14="http://schemas.microsoft.com/office/powerpoint/2010/main" val="14696855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345997" y="1079398"/>
            <a:ext cx="10046208" cy="5748122"/>
          </a:xfrm>
        </p:spPr>
        <p:txBody>
          <a:bodyPr anchor="b">
            <a:normAutofit/>
          </a:bodyPr>
          <a:lstStyle>
            <a:lvl1pPr algn="l">
              <a:lnSpc>
                <a:spcPct val="85000"/>
              </a:lnSpc>
              <a:defRPr sz="9387" baseline="0">
                <a:solidFill>
                  <a:schemeClr val="tx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345997" y="6827520"/>
            <a:ext cx="10046208" cy="2405888"/>
          </a:xfrm>
        </p:spPr>
        <p:txBody>
          <a:bodyPr>
            <a:normAutofit/>
          </a:bodyPr>
          <a:lstStyle>
            <a:lvl1pPr marL="0" indent="0" algn="l">
              <a:buNone/>
              <a:defRPr sz="2844" baseline="0">
                <a:solidFill>
                  <a:schemeClr val="tx1">
                    <a:lumMod val="85000"/>
                  </a:schemeClr>
                </a:solidFill>
              </a:defRPr>
            </a:lvl1pPr>
            <a:lvl2pPr marL="650230" indent="0" algn="ctr">
              <a:buNone/>
              <a:defRPr sz="2844"/>
            </a:lvl2pPr>
            <a:lvl3pPr marL="1300460" indent="0" algn="ctr">
              <a:buNone/>
              <a:defRPr sz="2844"/>
            </a:lvl3pPr>
            <a:lvl4pPr marL="1950690" indent="0" algn="ctr">
              <a:buNone/>
              <a:defRPr sz="2844"/>
            </a:lvl4pPr>
            <a:lvl5pPr marL="2600919" indent="0" algn="ctr">
              <a:buNone/>
              <a:defRPr sz="2844"/>
            </a:lvl5pPr>
            <a:lvl6pPr marL="3251149" indent="0" algn="ctr">
              <a:buNone/>
              <a:defRPr sz="2844"/>
            </a:lvl6pPr>
            <a:lvl7pPr marL="3901379" indent="0" algn="ctr">
              <a:buNone/>
              <a:defRPr sz="2844"/>
            </a:lvl7pPr>
            <a:lvl8pPr marL="4551609" indent="0" algn="ctr">
              <a:buNone/>
              <a:defRPr sz="2844"/>
            </a:lvl8pPr>
            <a:lvl9pPr marL="5201839" indent="0" algn="ctr">
              <a:buNone/>
              <a:defRPr sz="2844"/>
            </a:lvl9pPr>
          </a:lstStyle>
          <a:p>
            <a:r>
              <a:rPr lang="ja-JP" altLang="en-US"/>
              <a:t>マスター サブタイトルの書式設定</a:t>
            </a:r>
            <a:endParaRPr lang="en-US" dirty="0"/>
          </a:p>
        </p:txBody>
      </p:sp>
      <p:sp>
        <p:nvSpPr>
          <p:cNvPr id="7" name="Rectangle 6"/>
          <p:cNvSpPr/>
          <p:nvPr/>
        </p:nvSpPr>
        <p:spPr>
          <a:xfrm>
            <a:off x="0" y="0"/>
            <a:ext cx="487680" cy="9753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Date Placeholder 7"/>
          <p:cNvSpPr>
            <a:spLocks noGrp="1"/>
          </p:cNvSpPr>
          <p:nvPr>
            <p:ph type="dt" sz="half" idx="10"/>
          </p:nvPr>
        </p:nvSpPr>
        <p:spPr/>
        <p:txBody>
          <a:bodyPr/>
          <a:lstStyle>
            <a:lvl1pPr>
              <a:defRPr>
                <a:solidFill>
                  <a:schemeClr val="bg2">
                    <a:lumMod val="20000"/>
                    <a:lumOff val="80000"/>
                  </a:schemeClr>
                </a:solidFill>
              </a:defRPr>
            </a:lvl1pPr>
          </a:lstStyle>
          <a:p>
            <a:endParaRPr lang="en-US" dirty="0"/>
          </a:p>
        </p:txBody>
      </p:sp>
      <p:sp>
        <p:nvSpPr>
          <p:cNvPr id="9" name="Footer Placeholder 8"/>
          <p:cNvSpPr>
            <a:spLocks noGrp="1"/>
          </p:cNvSpPr>
          <p:nvPr>
            <p:ph type="ftr" sz="quarter" idx="11"/>
          </p:nvPr>
        </p:nvSpPr>
        <p:spPr/>
        <p:txBody>
          <a:bodyPr/>
          <a:lstStyle>
            <a:lvl1pPr>
              <a:defRPr>
                <a:solidFill>
                  <a:schemeClr val="bg2">
                    <a:lumMod val="20000"/>
                    <a:lumOff val="80000"/>
                  </a:schemeClr>
                </a:solidFill>
              </a:defRPr>
            </a:lvl1pPr>
          </a:lstStyle>
          <a:p>
            <a:endParaRPr lang="en-US" dirty="0"/>
          </a:p>
        </p:txBody>
      </p:sp>
      <p:sp>
        <p:nvSpPr>
          <p:cNvPr id="10" name="Slide Number Placeholder 9"/>
          <p:cNvSpPr>
            <a:spLocks noGrp="1"/>
          </p:cNvSpPr>
          <p:nvPr>
            <p:ph type="sldNum" sz="quarter" idx="12"/>
          </p:nvPr>
        </p:nvSpPr>
        <p:spPr/>
        <p:txBody>
          <a:bodyPr/>
          <a:lstStyle>
            <a:lvl1pPr>
              <a:defRPr>
                <a:solidFill>
                  <a:schemeClr val="bg2">
                    <a:lumMod val="60000"/>
                    <a:lumOff val="40000"/>
                  </a:schemeClr>
                </a:solidFill>
              </a:defRPr>
            </a:lvl1pPr>
          </a:lstStyle>
          <a:p>
            <a:fld id="{86CB4B4D-7CA3-9044-876B-883B54F8677D}" type="slidenum">
              <a:rPr lang="en-US" altLang="ja-JP" smtClean="0"/>
              <a:t>‹#›</a:t>
            </a:fld>
            <a:endParaRPr lang="ja-JP" altLang="en-US"/>
          </a:p>
        </p:txBody>
      </p:sp>
    </p:spTree>
    <p:extLst>
      <p:ext uri="{BB962C8B-B14F-4D97-AF65-F5344CB8AC3E}">
        <p14:creationId xmlns:p14="http://schemas.microsoft.com/office/powerpoint/2010/main" val="37734887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p14:prism dir="u"/>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n-US" altLang="ja-JP" smtClean="0"/>
              <a:t>‹#›</a:t>
            </a:fld>
            <a:endParaRPr lang="ja-JP" altLang="en-US"/>
          </a:p>
        </p:txBody>
      </p:sp>
    </p:spTree>
    <p:extLst>
      <p:ext uri="{BB962C8B-B14F-4D97-AF65-F5344CB8AC3E}">
        <p14:creationId xmlns:p14="http://schemas.microsoft.com/office/powerpoint/2010/main" val="549664463"/>
      </p:ext>
    </p:extLst>
  </p:cSld>
  <p:clrMapOvr>
    <a:masterClrMapping/>
  </p:clrMapOvr>
  <mc:AlternateContent xmlns:mc="http://schemas.openxmlformats.org/markup-compatibility/2006" xmlns:p14="http://schemas.microsoft.com/office/powerpoint/2010/main">
    <mc:Choice Requires="p14">
      <p:transition spd="slow" p14:dur="2000">
        <p14:prism dir="u"/>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25281" y="541867"/>
            <a:ext cx="2641600" cy="8387644"/>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12801" y="541867"/>
            <a:ext cx="8249920" cy="8387644"/>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n-US" altLang="ja-JP" smtClean="0"/>
              <a:t>‹#›</a:t>
            </a:fld>
            <a:endParaRPr lang="ja-JP" altLang="en-US"/>
          </a:p>
        </p:txBody>
      </p:sp>
    </p:spTree>
    <p:extLst>
      <p:ext uri="{BB962C8B-B14F-4D97-AF65-F5344CB8AC3E}">
        <p14:creationId xmlns:p14="http://schemas.microsoft.com/office/powerpoint/2010/main" val="328043900"/>
      </p:ext>
    </p:extLst>
  </p:cSld>
  <p:clrMapOvr>
    <a:masterClrMapping/>
  </p:clrMapOvr>
  <mc:AlternateContent xmlns:mc="http://schemas.openxmlformats.org/markup-compatibility/2006" xmlns:p14="http://schemas.microsoft.com/office/powerpoint/2010/main">
    <mc:Choice Requires="p14">
      <p:transition spd="slow" p14:dur="2000">
        <p14:prism dir="u"/>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タイトル（中央）">
    <p:spTree>
      <p:nvGrpSpPr>
        <p:cNvPr id="1" name=""/>
        <p:cNvGrpSpPr/>
        <p:nvPr/>
      </p:nvGrpSpPr>
      <p:grpSpPr>
        <a:xfrm>
          <a:off x="0" y="0"/>
          <a:ext cx="0" cy="0"/>
          <a:chOff x="0" y="0"/>
          <a:chExt cx="0" cy="0"/>
        </a:xfrm>
      </p:grpSpPr>
      <p:sp>
        <p:nvSpPr>
          <p:cNvPr id="168" name="Shape 168"/>
          <p:cNvSpPr>
            <a:spLocks noGrp="1"/>
          </p:cNvSpPr>
          <p:nvPr>
            <p:ph type="title"/>
          </p:nvPr>
        </p:nvSpPr>
        <p:spPr>
          <a:xfrm>
            <a:off x="1270000" y="3225800"/>
            <a:ext cx="10464800" cy="3302000"/>
          </a:xfrm>
          <a:prstGeom prst="rect">
            <a:avLst/>
          </a:prstGeom>
        </p:spPr>
        <p:txBody>
          <a:bodyPr/>
          <a:lstStyle/>
          <a:p>
            <a:r>
              <a:t>タイトルテキスト</a:t>
            </a:r>
          </a:p>
        </p:txBody>
      </p:sp>
      <p:sp>
        <p:nvSpPr>
          <p:cNvPr id="169" name="Shape 169"/>
          <p:cNvSpPr>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828011219"/>
      </p:ext>
    </p:extLst>
  </p:cSld>
  <p:clrMapOvr>
    <a:masterClrMapping/>
  </p:clrMapOvr>
  <mc:AlternateContent xmlns:mc="http://schemas.openxmlformats.org/markup-compatibility/2006" xmlns:p14="http://schemas.microsoft.com/office/powerpoint/2010/main">
    <mc:Choice Requires="p14">
      <p:transition spd="slow" p14:dur="2000">
        <p14:prism dir="u"/>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n-US" altLang="ja-JP" smtClean="0"/>
              <a:t>‹#›</a:t>
            </a:fld>
            <a:endParaRPr lang="ja-JP" altLang="en-US"/>
          </a:p>
        </p:txBody>
      </p:sp>
    </p:spTree>
    <p:extLst>
      <p:ext uri="{BB962C8B-B14F-4D97-AF65-F5344CB8AC3E}">
        <p14:creationId xmlns:p14="http://schemas.microsoft.com/office/powerpoint/2010/main" val="1642445174"/>
      </p:ext>
    </p:extLst>
  </p:cSld>
  <p:clrMapOvr>
    <a:masterClrMapping/>
  </p:clrMapOvr>
  <mc:AlternateContent xmlns:mc="http://schemas.openxmlformats.org/markup-compatibility/2006" xmlns:p14="http://schemas.microsoft.com/office/powerpoint/2010/main">
    <mc:Choice Requires="p14">
      <p:transition spd="slow" p14:dur="2000">
        <p14:prism dir="u"/>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345997" y="1079398"/>
            <a:ext cx="10046208" cy="5748122"/>
          </a:xfrm>
        </p:spPr>
        <p:txBody>
          <a:bodyPr anchor="b">
            <a:normAutofit/>
          </a:bodyPr>
          <a:lstStyle>
            <a:lvl1pPr>
              <a:lnSpc>
                <a:spcPct val="85000"/>
              </a:lnSpc>
              <a:defRPr sz="9387" b="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345997" y="6827520"/>
            <a:ext cx="10046208" cy="2405888"/>
          </a:xfrm>
        </p:spPr>
        <p:txBody>
          <a:bodyPr anchor="t">
            <a:normAutofit/>
          </a:bodyPr>
          <a:lstStyle>
            <a:lvl1pPr marL="0" indent="0">
              <a:buNone/>
              <a:defRPr sz="2844">
                <a:solidFill>
                  <a:schemeClr val="tx1">
                    <a:lumMod val="75000"/>
                    <a:lumOff val="25000"/>
                  </a:schemeClr>
                </a:solidFill>
              </a:defRPr>
            </a:lvl1pPr>
            <a:lvl2pPr marL="650230" indent="0">
              <a:buNone/>
              <a:defRPr sz="2560">
                <a:solidFill>
                  <a:schemeClr val="tx1">
                    <a:tint val="75000"/>
                  </a:schemeClr>
                </a:solidFill>
              </a:defRPr>
            </a:lvl2pPr>
            <a:lvl3pPr marL="1300460" indent="0">
              <a:buNone/>
              <a:defRPr sz="2276">
                <a:solidFill>
                  <a:schemeClr val="tx1">
                    <a:tint val="75000"/>
                  </a:schemeClr>
                </a:solidFill>
              </a:defRPr>
            </a:lvl3pPr>
            <a:lvl4pPr marL="1950690" indent="0">
              <a:buNone/>
              <a:defRPr sz="1991">
                <a:solidFill>
                  <a:schemeClr val="tx1">
                    <a:tint val="75000"/>
                  </a:schemeClr>
                </a:solidFill>
              </a:defRPr>
            </a:lvl4pPr>
            <a:lvl5pPr marL="2600919" indent="0">
              <a:buNone/>
              <a:defRPr sz="1991">
                <a:solidFill>
                  <a:schemeClr val="tx1">
                    <a:tint val="75000"/>
                  </a:schemeClr>
                </a:solidFill>
              </a:defRPr>
            </a:lvl5pPr>
            <a:lvl6pPr marL="3251149" indent="0">
              <a:buNone/>
              <a:defRPr sz="1991">
                <a:solidFill>
                  <a:schemeClr val="tx1">
                    <a:tint val="75000"/>
                  </a:schemeClr>
                </a:solidFill>
              </a:defRPr>
            </a:lvl6pPr>
            <a:lvl7pPr marL="3901379" indent="0">
              <a:buNone/>
              <a:defRPr sz="1991">
                <a:solidFill>
                  <a:schemeClr val="tx1">
                    <a:tint val="75000"/>
                  </a:schemeClr>
                </a:solidFill>
              </a:defRPr>
            </a:lvl7pPr>
            <a:lvl8pPr marL="4551609" indent="0">
              <a:buNone/>
              <a:defRPr sz="1991">
                <a:solidFill>
                  <a:schemeClr val="tx1">
                    <a:tint val="75000"/>
                  </a:schemeClr>
                </a:solidFill>
              </a:defRPr>
            </a:lvl8pPr>
            <a:lvl9pPr marL="5201839" indent="0">
              <a:buNone/>
              <a:defRPr sz="1991">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n-US" altLang="ja-JP" smtClean="0"/>
              <a:t>‹#›</a:t>
            </a:fld>
            <a:endParaRPr lang="ja-JP" altLang="en-US"/>
          </a:p>
        </p:txBody>
      </p:sp>
      <p:sp>
        <p:nvSpPr>
          <p:cNvPr id="7" name="Rectangle 6"/>
          <p:cNvSpPr/>
          <p:nvPr/>
        </p:nvSpPr>
        <p:spPr>
          <a:xfrm>
            <a:off x="0" y="0"/>
            <a:ext cx="487680" cy="9753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23324055"/>
      </p:ext>
    </p:extLst>
  </p:cSld>
  <p:clrMapOvr>
    <a:masterClrMapping/>
  </p:clrMapOvr>
  <mc:AlternateContent xmlns:mc="http://schemas.openxmlformats.org/markup-compatibility/2006" xmlns:p14="http://schemas.microsoft.com/office/powerpoint/2010/main">
    <mc:Choice Requires="p14">
      <p:transition spd="slow" p14:dur="2000">
        <p14:prism dir="u"/>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345997" y="2600962"/>
            <a:ext cx="4779264" cy="6188568"/>
          </a:xfrm>
        </p:spPr>
        <p:txBody>
          <a:bodyPr/>
          <a:lstStyle>
            <a:lvl1pPr>
              <a:defRPr sz="2560"/>
            </a:lvl1pPr>
            <a:lvl2pPr>
              <a:defRPr sz="2276"/>
            </a:lvl2pPr>
            <a:lvl3pPr>
              <a:defRPr sz="1991"/>
            </a:lvl3pPr>
            <a:lvl4pPr>
              <a:defRPr sz="1991"/>
            </a:lvl4pPr>
            <a:lvl5pPr>
              <a:defRPr sz="1991"/>
            </a:lvl5pPr>
            <a:lvl6pPr>
              <a:defRPr sz="1991"/>
            </a:lvl6pPr>
            <a:lvl7pPr>
              <a:defRPr sz="1991"/>
            </a:lvl7pPr>
            <a:lvl8pPr>
              <a:defRPr sz="1991"/>
            </a:lvl8pPr>
            <a:lvl9pPr>
              <a:defRPr sz="199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534912" y="2600962"/>
            <a:ext cx="4779264" cy="6188568"/>
          </a:xfrm>
        </p:spPr>
        <p:txBody>
          <a:bodyPr/>
          <a:lstStyle>
            <a:lvl1pPr>
              <a:defRPr sz="2560"/>
            </a:lvl1pPr>
            <a:lvl2pPr>
              <a:defRPr sz="2276"/>
            </a:lvl2pPr>
            <a:lvl3pPr>
              <a:defRPr sz="1991"/>
            </a:lvl3pPr>
            <a:lvl4pPr>
              <a:defRPr sz="1991"/>
            </a:lvl4pPr>
            <a:lvl5pPr>
              <a:defRPr sz="1991"/>
            </a:lvl5pPr>
            <a:lvl6pPr>
              <a:defRPr sz="1991"/>
            </a:lvl6pPr>
            <a:lvl7pPr>
              <a:defRPr sz="1991"/>
            </a:lvl7pPr>
            <a:lvl8pPr>
              <a:defRPr sz="1991"/>
            </a:lvl8pPr>
            <a:lvl9pPr>
              <a:defRPr sz="199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CB4B4D-7CA3-9044-876B-883B54F8677D}" type="slidenum">
              <a:rPr lang="en-US" altLang="ja-JP" smtClean="0"/>
              <a:t>‹#›</a:t>
            </a:fld>
            <a:endParaRPr lang="ja-JP" altLang="en-US"/>
          </a:p>
        </p:txBody>
      </p:sp>
    </p:spTree>
    <p:extLst>
      <p:ext uri="{BB962C8B-B14F-4D97-AF65-F5344CB8AC3E}">
        <p14:creationId xmlns:p14="http://schemas.microsoft.com/office/powerpoint/2010/main" val="2397783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345997" y="2442219"/>
            <a:ext cx="4779264" cy="1040384"/>
          </a:xfrm>
        </p:spPr>
        <p:txBody>
          <a:bodyPr anchor="b">
            <a:normAutofit/>
          </a:bodyPr>
          <a:lstStyle>
            <a:lvl1pPr marL="0" indent="0">
              <a:spcBef>
                <a:spcPts val="0"/>
              </a:spcBef>
              <a:buNone/>
              <a:defRPr sz="2560" b="0">
                <a:solidFill>
                  <a:schemeClr val="tx2"/>
                </a:solidFill>
              </a:defRPr>
            </a:lvl1pPr>
            <a:lvl2pPr marL="650230" indent="0">
              <a:buNone/>
              <a:defRPr sz="2560" b="1"/>
            </a:lvl2pPr>
            <a:lvl3pPr marL="1300460" indent="0">
              <a:buNone/>
              <a:defRPr sz="2560" b="1"/>
            </a:lvl3pPr>
            <a:lvl4pPr marL="1950690" indent="0">
              <a:buNone/>
              <a:defRPr sz="2276" b="1"/>
            </a:lvl4pPr>
            <a:lvl5pPr marL="2600919" indent="0">
              <a:buNone/>
              <a:defRPr sz="2276" b="1"/>
            </a:lvl5pPr>
            <a:lvl6pPr marL="3251149" indent="0">
              <a:buNone/>
              <a:defRPr sz="2276" b="1"/>
            </a:lvl6pPr>
            <a:lvl7pPr marL="3901379" indent="0">
              <a:buNone/>
              <a:defRPr sz="2276" b="1"/>
            </a:lvl7pPr>
            <a:lvl8pPr marL="4551609" indent="0">
              <a:buNone/>
              <a:defRPr sz="2276" b="1"/>
            </a:lvl8pPr>
            <a:lvl9pPr marL="5201839" indent="0">
              <a:buNone/>
              <a:defRPr sz="2276" b="1"/>
            </a:lvl9pPr>
          </a:lstStyle>
          <a:p>
            <a:pPr lvl="0"/>
            <a:r>
              <a:rPr lang="ja-JP" altLang="en-US"/>
              <a:t>マスター テキストの書式設定</a:t>
            </a:r>
          </a:p>
        </p:txBody>
      </p:sp>
      <p:sp>
        <p:nvSpPr>
          <p:cNvPr id="4" name="Content Placeholder 3"/>
          <p:cNvSpPr>
            <a:spLocks noGrp="1"/>
          </p:cNvSpPr>
          <p:nvPr>
            <p:ph sz="half" idx="2"/>
          </p:nvPr>
        </p:nvSpPr>
        <p:spPr>
          <a:xfrm>
            <a:off x="1345997" y="3566293"/>
            <a:ext cx="4779264" cy="5211947"/>
          </a:xfrm>
        </p:spPr>
        <p:txBody>
          <a:bodyPr/>
          <a:lstStyle>
            <a:lvl1pPr>
              <a:defRPr sz="2560"/>
            </a:lvl1pPr>
            <a:lvl2pPr>
              <a:defRPr sz="2276"/>
            </a:lvl2pPr>
            <a:lvl3pPr>
              <a:defRPr sz="1991"/>
            </a:lvl3pPr>
            <a:lvl4pPr>
              <a:defRPr sz="1991"/>
            </a:lvl4pPr>
            <a:lvl5pPr>
              <a:defRPr sz="1991"/>
            </a:lvl5pPr>
            <a:lvl6pPr>
              <a:defRPr sz="1991"/>
            </a:lvl6pPr>
            <a:lvl7pPr>
              <a:defRPr sz="1991"/>
            </a:lvl7pPr>
            <a:lvl8pPr>
              <a:defRPr sz="1991"/>
            </a:lvl8pPr>
            <a:lvl9pPr>
              <a:defRPr sz="199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1" name="Text Placeholder 10"/>
          <p:cNvSpPr>
            <a:spLocks noGrp="1"/>
          </p:cNvSpPr>
          <p:nvPr>
            <p:ph type="body" sz="quarter" idx="13"/>
          </p:nvPr>
        </p:nvSpPr>
        <p:spPr>
          <a:xfrm>
            <a:off x="6541415" y="2442219"/>
            <a:ext cx="4785766" cy="1040384"/>
          </a:xfrm>
        </p:spPr>
        <p:txBody>
          <a:bodyPr anchor="b">
            <a:normAutofit/>
          </a:bodyPr>
          <a:lstStyle>
            <a:lvl1pPr marL="0" indent="0">
              <a:buFontTx/>
              <a:buNone/>
              <a:defRPr lang="en-US" sz="2560" b="0" kern="1200" spc="14" baseline="0" dirty="0">
                <a:solidFill>
                  <a:schemeClr val="tx2"/>
                </a:solidFill>
                <a:latin typeface="+mn-lt"/>
                <a:ea typeface="+mn-ea"/>
                <a:cs typeface="+mn-cs"/>
              </a:defRPr>
            </a:lvl1pPr>
          </a:lstStyle>
          <a:p>
            <a:pPr marL="0" lvl="0" indent="0" algn="l" defTabSz="1300460" rtl="0" eaLnBrk="1" latinLnBrk="0" hangingPunct="1">
              <a:lnSpc>
                <a:spcPct val="95000"/>
              </a:lnSpc>
              <a:spcBef>
                <a:spcPts val="0"/>
              </a:spcBef>
              <a:spcAft>
                <a:spcPts val="284"/>
              </a:spcAft>
              <a:buClr>
                <a:schemeClr val="accent1"/>
              </a:buClr>
              <a:buSzPct val="80000"/>
              <a:buNone/>
            </a:pPr>
            <a:r>
              <a:rPr lang="ja-JP" altLang="en-US"/>
              <a:t>マスター テキストの書式設定</a:t>
            </a:r>
          </a:p>
        </p:txBody>
      </p:sp>
      <p:sp>
        <p:nvSpPr>
          <p:cNvPr id="6" name="Content Placeholder 5"/>
          <p:cNvSpPr>
            <a:spLocks noGrp="1"/>
          </p:cNvSpPr>
          <p:nvPr>
            <p:ph sz="quarter" idx="4"/>
          </p:nvPr>
        </p:nvSpPr>
        <p:spPr>
          <a:xfrm>
            <a:off x="6534912" y="3566293"/>
            <a:ext cx="4779264" cy="5211947"/>
          </a:xfrm>
        </p:spPr>
        <p:txBody>
          <a:bodyPr/>
          <a:lstStyle>
            <a:lvl1pPr>
              <a:defRPr sz="2560"/>
            </a:lvl1pPr>
            <a:lvl2pPr>
              <a:defRPr sz="2276"/>
            </a:lvl2pPr>
            <a:lvl3pPr>
              <a:defRPr sz="1991"/>
            </a:lvl3pPr>
            <a:lvl4pPr>
              <a:defRPr sz="1991"/>
            </a:lvl4pPr>
            <a:lvl5pPr>
              <a:defRPr sz="1991"/>
            </a:lvl5pPr>
            <a:lvl6pPr>
              <a:defRPr sz="1991"/>
            </a:lvl6pPr>
            <a:lvl7pPr>
              <a:defRPr sz="1991"/>
            </a:lvl7pPr>
            <a:lvl8pPr>
              <a:defRPr sz="1991"/>
            </a:lvl8pPr>
            <a:lvl9pPr>
              <a:defRPr sz="199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6CB4B4D-7CA3-9044-876B-883B54F8677D}" type="slidenum">
              <a:rPr lang="en-US" altLang="ja-JP" smtClean="0"/>
              <a:t>‹#›</a:t>
            </a:fld>
            <a:endParaRPr lang="ja-JP" altLang="en-US"/>
          </a:p>
        </p:txBody>
      </p:sp>
    </p:spTree>
    <p:extLst>
      <p:ext uri="{BB962C8B-B14F-4D97-AF65-F5344CB8AC3E}">
        <p14:creationId xmlns:p14="http://schemas.microsoft.com/office/powerpoint/2010/main" val="3509204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6CB4B4D-7CA3-9044-876B-883B54F8677D}" type="slidenum">
              <a:rPr lang="en-US" altLang="ja-JP" smtClean="0"/>
              <a:t>‹#›</a:t>
            </a:fld>
            <a:endParaRPr lang="ja-JP" altLang="en-US"/>
          </a:p>
        </p:txBody>
      </p:sp>
    </p:spTree>
    <p:extLst>
      <p:ext uri="{BB962C8B-B14F-4D97-AF65-F5344CB8AC3E}">
        <p14:creationId xmlns:p14="http://schemas.microsoft.com/office/powerpoint/2010/main" val="871164304"/>
      </p:ext>
    </p:extLst>
  </p:cSld>
  <p:clrMapOvr>
    <a:masterClrMapping/>
  </p:clrMapOvr>
  <mc:AlternateContent xmlns:mc="http://schemas.openxmlformats.org/markup-compatibility/2006" xmlns:p14="http://schemas.microsoft.com/office/powerpoint/2010/main">
    <mc:Choice Requires="p14">
      <p:transition spd="slow" p14:dur="2000">
        <p14:prism dir="u"/>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6CB4B4D-7CA3-9044-876B-883B54F8677D}" type="slidenum">
              <a:rPr lang="en-US" altLang="ja-JP" smtClean="0"/>
              <a:t>‹#›</a:t>
            </a:fld>
            <a:endParaRPr lang="ja-JP" altLang="en-US"/>
          </a:p>
        </p:txBody>
      </p:sp>
    </p:spTree>
    <p:extLst>
      <p:ext uri="{BB962C8B-B14F-4D97-AF65-F5344CB8AC3E}">
        <p14:creationId xmlns:p14="http://schemas.microsoft.com/office/powerpoint/2010/main" val="3965486277"/>
      </p:ext>
    </p:extLst>
  </p:cSld>
  <p:clrMapOvr>
    <a:masterClrMapping/>
  </p:clrMapOvr>
  <mc:AlternateContent xmlns:mc="http://schemas.openxmlformats.org/markup-compatibility/2006" xmlns:p14="http://schemas.microsoft.com/office/powerpoint/2010/main">
    <mc:Choice Requires="p14">
      <p:transition spd="slow" p14:dur="2000">
        <p14:prism dir="u"/>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97331" y="650242"/>
            <a:ext cx="3413760" cy="2275836"/>
          </a:xfrm>
        </p:spPr>
        <p:txBody>
          <a:bodyPr anchor="b">
            <a:normAutofit/>
          </a:bodyPr>
          <a:lstStyle>
            <a:lvl1pPr>
              <a:defRPr sz="3982" b="0" baseline="0"/>
            </a:lvl1pPr>
          </a:lstStyle>
          <a:p>
            <a:r>
              <a:rPr lang="ja-JP" altLang="en-US"/>
              <a:t>マスター タイトルの書式設定</a:t>
            </a:r>
            <a:endParaRPr lang="en-US" dirty="0"/>
          </a:p>
        </p:txBody>
      </p:sp>
      <p:sp>
        <p:nvSpPr>
          <p:cNvPr id="3" name="Content Placeholder 2"/>
          <p:cNvSpPr>
            <a:spLocks noGrp="1"/>
          </p:cNvSpPr>
          <p:nvPr>
            <p:ph idx="1"/>
          </p:nvPr>
        </p:nvSpPr>
        <p:spPr>
          <a:xfrm>
            <a:off x="4804551" y="975360"/>
            <a:ext cx="6484338" cy="7802880"/>
          </a:xfrm>
        </p:spPr>
        <p:txBody>
          <a:bodyPr/>
          <a:lstStyle>
            <a:lvl1pPr>
              <a:defRPr sz="2560"/>
            </a:lvl1pPr>
            <a:lvl2pPr>
              <a:defRPr sz="2276"/>
            </a:lvl2pPr>
            <a:lvl3pPr>
              <a:defRPr sz="1991"/>
            </a:lvl3pPr>
            <a:lvl4pPr>
              <a:defRPr sz="1991"/>
            </a:lvl4pPr>
            <a:lvl5pPr>
              <a:defRPr sz="1991"/>
            </a:lvl5pPr>
            <a:lvl6pPr>
              <a:defRPr sz="1991"/>
            </a:lvl6pPr>
            <a:lvl7pPr>
              <a:defRPr sz="1991"/>
            </a:lvl7pPr>
            <a:lvl8pPr>
              <a:defRPr sz="1991"/>
            </a:lvl8pPr>
            <a:lvl9pPr>
              <a:defRPr sz="199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97331" y="2986291"/>
            <a:ext cx="3413760" cy="5418668"/>
          </a:xfrm>
        </p:spPr>
        <p:txBody>
          <a:bodyPr>
            <a:normAutofit/>
          </a:bodyPr>
          <a:lstStyle>
            <a:lvl1pPr marL="0" indent="0">
              <a:lnSpc>
                <a:spcPct val="114000"/>
              </a:lnSpc>
              <a:spcBef>
                <a:spcPts val="1138"/>
              </a:spcBef>
              <a:buNone/>
              <a:defRPr sz="1849"/>
            </a:lvl1pPr>
            <a:lvl2pPr marL="650230" indent="0">
              <a:buNone/>
              <a:defRPr sz="1707"/>
            </a:lvl2pPr>
            <a:lvl3pPr marL="1300460" indent="0">
              <a:buNone/>
              <a:defRPr sz="1422"/>
            </a:lvl3pPr>
            <a:lvl4pPr marL="1950690" indent="0">
              <a:buNone/>
              <a:defRPr sz="1280"/>
            </a:lvl4pPr>
            <a:lvl5pPr marL="2600919" indent="0">
              <a:buNone/>
              <a:defRPr sz="1280"/>
            </a:lvl5pPr>
            <a:lvl6pPr marL="3251149" indent="0">
              <a:buNone/>
              <a:defRPr sz="1280"/>
            </a:lvl6pPr>
            <a:lvl7pPr marL="3901379" indent="0">
              <a:buNone/>
              <a:defRPr sz="1280"/>
            </a:lvl7pPr>
            <a:lvl8pPr marL="4551609" indent="0">
              <a:buNone/>
              <a:defRPr sz="1280"/>
            </a:lvl8pPr>
            <a:lvl9pPr marL="5201839" indent="0">
              <a:buNone/>
              <a:defRPr sz="128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CB4B4D-7CA3-9044-876B-883B54F8677D}" type="slidenum">
              <a:rPr lang="en-US" altLang="ja-JP" smtClean="0"/>
              <a:t>‹#›</a:t>
            </a:fld>
            <a:endParaRPr lang="ja-JP" altLang="en-US"/>
          </a:p>
        </p:txBody>
      </p:sp>
    </p:spTree>
    <p:extLst>
      <p:ext uri="{BB962C8B-B14F-4D97-AF65-F5344CB8AC3E}">
        <p14:creationId xmlns:p14="http://schemas.microsoft.com/office/powerpoint/2010/main" val="1740342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0" y="7261013"/>
            <a:ext cx="12045696" cy="2492587"/>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75360" y="7477760"/>
            <a:ext cx="10647680" cy="1300480"/>
          </a:xfrm>
        </p:spPr>
        <p:txBody>
          <a:bodyPr anchor="b">
            <a:normAutofit/>
          </a:bodyPr>
          <a:lstStyle>
            <a:lvl1pPr>
              <a:defRPr sz="3982" b="0">
                <a:solidFill>
                  <a:schemeClr val="bg1"/>
                </a:solidFill>
              </a:defRPr>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0" y="2"/>
            <a:ext cx="12045696" cy="7294468"/>
          </a:xfrm>
          <a:blipFill>
            <a:blip r:embed="rId2"/>
            <a:stretch>
              <a:fillRect/>
            </a:stretch>
          </a:blipFill>
        </p:spPr>
        <p:txBody>
          <a:bodyPr anchor="t"/>
          <a:lstStyle>
            <a:lvl1pPr marL="0" indent="0">
              <a:buNone/>
              <a:defRPr sz="4551">
                <a:solidFill>
                  <a:schemeClr val="bg1"/>
                </a:solidFill>
              </a:defRPr>
            </a:lvl1pPr>
            <a:lvl2pPr marL="650230" indent="0">
              <a:buNone/>
              <a:defRPr sz="3982"/>
            </a:lvl2pPr>
            <a:lvl3pPr marL="1300460" indent="0">
              <a:buNone/>
              <a:defRPr sz="3413"/>
            </a:lvl3pPr>
            <a:lvl4pPr marL="1950690" indent="0">
              <a:buNone/>
              <a:defRPr sz="2844"/>
            </a:lvl4pPr>
            <a:lvl5pPr marL="2600919" indent="0">
              <a:buNone/>
              <a:defRPr sz="2844"/>
            </a:lvl5pPr>
            <a:lvl6pPr marL="3251149" indent="0">
              <a:buNone/>
              <a:defRPr sz="2844"/>
            </a:lvl6pPr>
            <a:lvl7pPr marL="3901379" indent="0">
              <a:buNone/>
              <a:defRPr sz="2844"/>
            </a:lvl7pPr>
            <a:lvl8pPr marL="4551609" indent="0">
              <a:buNone/>
              <a:defRPr sz="2844"/>
            </a:lvl8pPr>
            <a:lvl9pPr marL="5201839" indent="0">
              <a:buNone/>
              <a:defRPr sz="2844"/>
            </a:lvl9pPr>
          </a:lstStyle>
          <a:p>
            <a:r>
              <a:rPr lang="ja-JP" altLang="en-US"/>
              <a:t>図を追加</a:t>
            </a:r>
            <a:endParaRPr lang="en-US" dirty="0"/>
          </a:p>
        </p:txBody>
      </p:sp>
      <p:sp>
        <p:nvSpPr>
          <p:cNvPr id="4" name="Text Placeholder 3"/>
          <p:cNvSpPr>
            <a:spLocks noGrp="1"/>
          </p:cNvSpPr>
          <p:nvPr>
            <p:ph type="body" sz="half" idx="2"/>
          </p:nvPr>
        </p:nvSpPr>
        <p:spPr>
          <a:xfrm>
            <a:off x="975360" y="8687773"/>
            <a:ext cx="10647680" cy="849082"/>
          </a:xfrm>
        </p:spPr>
        <p:txBody>
          <a:bodyPr>
            <a:normAutofit/>
          </a:bodyPr>
          <a:lstStyle>
            <a:lvl1pPr marL="0" indent="0">
              <a:lnSpc>
                <a:spcPct val="100000"/>
              </a:lnSpc>
              <a:spcBef>
                <a:spcPts val="1138"/>
              </a:spcBef>
              <a:buNone/>
              <a:defRPr sz="1849">
                <a:solidFill>
                  <a:schemeClr val="bg1">
                    <a:lumMod val="85000"/>
                  </a:schemeClr>
                </a:solidFill>
              </a:defRPr>
            </a:lvl1pPr>
            <a:lvl2pPr marL="650230" indent="0">
              <a:buNone/>
              <a:defRPr sz="1707"/>
            </a:lvl2pPr>
            <a:lvl3pPr marL="1300460" indent="0">
              <a:buNone/>
              <a:defRPr sz="1422"/>
            </a:lvl3pPr>
            <a:lvl4pPr marL="1950690" indent="0">
              <a:buNone/>
              <a:defRPr sz="1280"/>
            </a:lvl4pPr>
            <a:lvl5pPr marL="2600919" indent="0">
              <a:buNone/>
              <a:defRPr sz="1280"/>
            </a:lvl5pPr>
            <a:lvl6pPr marL="3251149" indent="0">
              <a:buNone/>
              <a:defRPr sz="1280"/>
            </a:lvl6pPr>
            <a:lvl7pPr marL="3901379" indent="0">
              <a:buNone/>
              <a:defRPr sz="1280"/>
            </a:lvl7pPr>
            <a:lvl8pPr marL="4551609" indent="0">
              <a:buNone/>
              <a:defRPr sz="1280"/>
            </a:lvl8pPr>
            <a:lvl9pPr marL="5201839" indent="0">
              <a:buNone/>
              <a:defRPr sz="128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CB4B4D-7CA3-9044-876B-883B54F8677D}" type="slidenum">
              <a:rPr lang="en-US" altLang="ja-JP" smtClean="0"/>
              <a:t>‹#›</a:t>
            </a:fld>
            <a:endParaRPr lang="ja-JP" altLang="en-US"/>
          </a:p>
        </p:txBody>
      </p:sp>
    </p:spTree>
    <p:extLst>
      <p:ext uri="{BB962C8B-B14F-4D97-AF65-F5344CB8AC3E}">
        <p14:creationId xmlns:p14="http://schemas.microsoft.com/office/powerpoint/2010/main" val="15992831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972544" y="0"/>
            <a:ext cx="1040384" cy="97536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345997" y="520192"/>
            <a:ext cx="10338816" cy="1885244"/>
          </a:xfrm>
          <a:prstGeom prst="rect">
            <a:avLst/>
          </a:prstGeom>
        </p:spPr>
        <p:txBody>
          <a:bodyPr vert="horz" lIns="91440" tIns="45720" rIns="91440" bIns="45720" rtlCol="0" anchor="b">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345997" y="2600962"/>
            <a:ext cx="9168384" cy="618856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rot="16200000">
            <a:off x="11138071" y="1485053"/>
            <a:ext cx="2709332" cy="389467"/>
          </a:xfrm>
          <a:prstGeom prst="rect">
            <a:avLst/>
          </a:prstGeom>
        </p:spPr>
        <p:txBody>
          <a:bodyPr vert="horz" lIns="91440" tIns="45720" rIns="91440" bIns="45720" rtlCol="0" anchor="ctr"/>
          <a:lstStyle>
            <a:lvl1pPr algn="r">
              <a:defRPr sz="1493" b="0">
                <a:solidFill>
                  <a:schemeClr val="tx2">
                    <a:lumMod val="20000"/>
                    <a:lumOff val="80000"/>
                  </a:schemeClr>
                </a:solidFill>
              </a:defRPr>
            </a:lvl1pPr>
          </a:lstStyle>
          <a:p>
            <a:endParaRPr lang="en-US" dirty="0"/>
          </a:p>
        </p:txBody>
      </p:sp>
      <p:sp>
        <p:nvSpPr>
          <p:cNvPr id="5" name="Footer Placeholder 4"/>
          <p:cNvSpPr>
            <a:spLocks noGrp="1"/>
          </p:cNvSpPr>
          <p:nvPr>
            <p:ph type="ftr" sz="quarter" idx="3"/>
          </p:nvPr>
        </p:nvSpPr>
        <p:spPr>
          <a:xfrm rot="16200000">
            <a:off x="9945963" y="5819987"/>
            <a:ext cx="5093547" cy="389467"/>
          </a:xfrm>
          <a:prstGeom prst="rect">
            <a:avLst/>
          </a:prstGeom>
        </p:spPr>
        <p:txBody>
          <a:bodyPr vert="horz" lIns="91440" tIns="45720" rIns="91440" bIns="45720" rtlCol="0" anchor="ctr"/>
          <a:lstStyle>
            <a:lvl1pPr algn="l">
              <a:defRPr sz="1493">
                <a:solidFill>
                  <a:schemeClr val="tx2">
                    <a:lumMod val="20000"/>
                    <a:lumOff val="80000"/>
                  </a:schemeClr>
                </a:solidFill>
              </a:defRPr>
            </a:lvl1pPr>
          </a:lstStyle>
          <a:p>
            <a:endParaRPr lang="en-US" dirty="0"/>
          </a:p>
        </p:txBody>
      </p:sp>
      <p:sp>
        <p:nvSpPr>
          <p:cNvPr id="6" name="Slide Number Placeholder 5"/>
          <p:cNvSpPr>
            <a:spLocks noGrp="1"/>
          </p:cNvSpPr>
          <p:nvPr>
            <p:ph type="sldNum" sz="quarter" idx="4"/>
          </p:nvPr>
        </p:nvSpPr>
        <p:spPr>
          <a:xfrm>
            <a:off x="12005056" y="8778242"/>
            <a:ext cx="975360" cy="844409"/>
          </a:xfrm>
          <a:prstGeom prst="rect">
            <a:avLst/>
          </a:prstGeom>
        </p:spPr>
        <p:txBody>
          <a:bodyPr vert="horz" lIns="27432" tIns="45720" rIns="27432" bIns="45720" rtlCol="0" anchor="ctr">
            <a:normAutofit/>
          </a:bodyPr>
          <a:lstStyle>
            <a:lvl1pPr algn="ctr">
              <a:defRPr sz="4551">
                <a:solidFill>
                  <a:schemeClr val="tx2">
                    <a:lumMod val="60000"/>
                    <a:lumOff val="40000"/>
                  </a:schemeClr>
                </a:solidFill>
              </a:defRPr>
            </a:lvl1pPr>
          </a:lstStyle>
          <a:p>
            <a:fld id="{86CB4B4D-7CA3-9044-876B-883B54F8677D}" type="slidenum">
              <a:rPr lang="en-US" altLang="ja-JP" smtClean="0"/>
              <a:t>‹#›</a:t>
            </a:fld>
            <a:endParaRPr lang="ja-JP" altLang="en-US"/>
          </a:p>
        </p:txBody>
      </p:sp>
    </p:spTree>
    <p:extLst>
      <p:ext uri="{BB962C8B-B14F-4D97-AF65-F5344CB8AC3E}">
        <p14:creationId xmlns:p14="http://schemas.microsoft.com/office/powerpoint/2010/main" val="3582425605"/>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Lst>
  <mc:AlternateContent xmlns:mc="http://schemas.openxmlformats.org/markup-compatibility/2006" xmlns:p14="http://schemas.microsoft.com/office/powerpoint/2010/main">
    <mc:Choice Requires="p14">
      <p:transition spd="slow" p14:dur="2000">
        <p14:prism dir="u"/>
      </p:transition>
    </mc:Choice>
    <mc:Fallback xmlns="">
      <p:transition spd="slow">
        <p:fade/>
      </p:transition>
    </mc:Fallback>
  </mc:AlternateContent>
  <p:hf sldNum="0" hdr="0" ftr="0" dt="0"/>
  <p:txStyles>
    <p:titleStyle>
      <a:lvl1pPr algn="l" defTabSz="1300460" rtl="0" eaLnBrk="1" latinLnBrk="0" hangingPunct="1">
        <a:lnSpc>
          <a:spcPct val="90000"/>
        </a:lnSpc>
        <a:spcBef>
          <a:spcPct val="0"/>
        </a:spcBef>
        <a:buNone/>
        <a:defRPr kumimoji="1" sz="5689" kern="1200" spc="-71" baseline="0">
          <a:solidFill>
            <a:schemeClr val="tx1"/>
          </a:solidFill>
          <a:latin typeface="+mj-lt"/>
          <a:ea typeface="+mj-ea"/>
          <a:cs typeface="+mj-cs"/>
        </a:defRPr>
      </a:lvl1pPr>
    </p:titleStyle>
    <p:bodyStyle>
      <a:lvl1pPr marL="260092" indent="-260092" algn="l" defTabSz="1300460" rtl="0" eaLnBrk="1" latinLnBrk="0" hangingPunct="1">
        <a:lnSpc>
          <a:spcPct val="95000"/>
        </a:lnSpc>
        <a:spcBef>
          <a:spcPts val="1991"/>
        </a:spcBef>
        <a:spcAft>
          <a:spcPts val="284"/>
        </a:spcAft>
        <a:buClr>
          <a:schemeClr val="accent1"/>
        </a:buClr>
        <a:buSzPct val="80000"/>
        <a:buFont typeface="Arial" pitchFamily="34" charset="0"/>
        <a:buChar char="•"/>
        <a:defRPr kumimoji="1" sz="2560" kern="1200" spc="14" baseline="0">
          <a:solidFill>
            <a:schemeClr val="tx1"/>
          </a:solidFill>
          <a:latin typeface="+mn-lt"/>
          <a:ea typeface="+mn-ea"/>
          <a:cs typeface="+mn-cs"/>
        </a:defRPr>
      </a:lvl1pPr>
      <a:lvl2pPr marL="650230" indent="-260092" algn="l" defTabSz="1300460" rtl="0" eaLnBrk="1" latinLnBrk="0" hangingPunct="1">
        <a:lnSpc>
          <a:spcPct val="90000"/>
        </a:lnSpc>
        <a:spcBef>
          <a:spcPts val="427"/>
        </a:spcBef>
        <a:spcAft>
          <a:spcPts val="427"/>
        </a:spcAft>
        <a:buClr>
          <a:schemeClr val="accent1"/>
        </a:buClr>
        <a:buFont typeface="Wingdings 2" pitchFamily="18" charset="2"/>
        <a:buChar char=""/>
        <a:defRPr kumimoji="1" sz="2276" kern="1200">
          <a:solidFill>
            <a:schemeClr val="tx1">
              <a:lumMod val="85000"/>
              <a:lumOff val="15000"/>
            </a:schemeClr>
          </a:solidFill>
          <a:latin typeface="+mn-lt"/>
          <a:ea typeface="+mn-ea"/>
          <a:cs typeface="+mn-cs"/>
        </a:defRPr>
      </a:lvl2pPr>
      <a:lvl3pPr marL="1040368" indent="-260092" algn="l" defTabSz="1300460" rtl="0" eaLnBrk="1" latinLnBrk="0" hangingPunct="1">
        <a:lnSpc>
          <a:spcPct val="90000"/>
        </a:lnSpc>
        <a:spcBef>
          <a:spcPts val="427"/>
        </a:spcBef>
        <a:spcAft>
          <a:spcPts val="427"/>
        </a:spcAft>
        <a:buClr>
          <a:schemeClr val="accent1"/>
        </a:buClr>
        <a:buFont typeface="Wingdings 2" pitchFamily="18" charset="2"/>
        <a:buChar char=""/>
        <a:defRPr kumimoji="1" sz="1991" kern="1200">
          <a:solidFill>
            <a:schemeClr val="tx1">
              <a:lumMod val="85000"/>
              <a:lumOff val="15000"/>
            </a:schemeClr>
          </a:solidFill>
          <a:latin typeface="+mn-lt"/>
          <a:ea typeface="+mn-ea"/>
          <a:cs typeface="+mn-cs"/>
        </a:defRPr>
      </a:lvl3pPr>
      <a:lvl4pPr marL="1430506" indent="-260092" algn="l" defTabSz="1300460" rtl="0" eaLnBrk="1" latinLnBrk="0" hangingPunct="1">
        <a:lnSpc>
          <a:spcPct val="90000"/>
        </a:lnSpc>
        <a:spcBef>
          <a:spcPts val="427"/>
        </a:spcBef>
        <a:spcAft>
          <a:spcPts val="427"/>
        </a:spcAft>
        <a:buClr>
          <a:schemeClr val="accent1"/>
        </a:buClr>
        <a:buFont typeface="Wingdings 2" pitchFamily="18" charset="2"/>
        <a:buChar char=""/>
        <a:defRPr kumimoji="1" sz="1991" kern="1200">
          <a:solidFill>
            <a:schemeClr val="tx1">
              <a:lumMod val="85000"/>
              <a:lumOff val="15000"/>
            </a:schemeClr>
          </a:solidFill>
          <a:latin typeface="+mn-lt"/>
          <a:ea typeface="+mn-ea"/>
          <a:cs typeface="+mn-cs"/>
        </a:defRPr>
      </a:lvl4pPr>
      <a:lvl5pPr marL="1820644" indent="-260092" algn="l" defTabSz="1300460" rtl="0" eaLnBrk="1" latinLnBrk="0" hangingPunct="1">
        <a:lnSpc>
          <a:spcPct val="90000"/>
        </a:lnSpc>
        <a:spcBef>
          <a:spcPts val="427"/>
        </a:spcBef>
        <a:spcAft>
          <a:spcPts val="427"/>
        </a:spcAft>
        <a:buClr>
          <a:schemeClr val="accent1"/>
        </a:buClr>
        <a:buFont typeface="Wingdings 2" pitchFamily="18" charset="2"/>
        <a:buChar char=""/>
        <a:defRPr kumimoji="1" sz="1991" kern="1200">
          <a:solidFill>
            <a:schemeClr val="tx1">
              <a:lumMod val="85000"/>
              <a:lumOff val="15000"/>
            </a:schemeClr>
          </a:solidFill>
          <a:latin typeface="+mn-lt"/>
          <a:ea typeface="+mn-ea"/>
          <a:cs typeface="+mn-cs"/>
        </a:defRPr>
      </a:lvl5pPr>
      <a:lvl6pPr marL="2275520" indent="-325115" algn="l" defTabSz="1300460" rtl="0" eaLnBrk="1" latinLnBrk="0" hangingPunct="1">
        <a:lnSpc>
          <a:spcPct val="90000"/>
        </a:lnSpc>
        <a:spcBef>
          <a:spcPts val="427"/>
        </a:spcBef>
        <a:spcAft>
          <a:spcPts val="427"/>
        </a:spcAft>
        <a:buClr>
          <a:schemeClr val="accent1"/>
        </a:buClr>
        <a:buFont typeface="Wingdings 2" pitchFamily="18" charset="2"/>
        <a:buChar char=""/>
        <a:defRPr kumimoji="1" sz="1991" kern="1200">
          <a:solidFill>
            <a:schemeClr val="tx1">
              <a:lumMod val="85000"/>
              <a:lumOff val="15000"/>
            </a:schemeClr>
          </a:solidFill>
          <a:latin typeface="+mn-lt"/>
          <a:ea typeface="+mn-ea"/>
          <a:cs typeface="+mn-cs"/>
        </a:defRPr>
      </a:lvl6pPr>
      <a:lvl7pPr marL="2702180" indent="-325115" algn="l" defTabSz="1300460" rtl="0" eaLnBrk="1" latinLnBrk="0" hangingPunct="1">
        <a:lnSpc>
          <a:spcPct val="90000"/>
        </a:lnSpc>
        <a:spcBef>
          <a:spcPts val="427"/>
        </a:spcBef>
        <a:spcAft>
          <a:spcPts val="427"/>
        </a:spcAft>
        <a:buClr>
          <a:schemeClr val="accent1"/>
        </a:buClr>
        <a:buFont typeface="Wingdings 2" pitchFamily="18" charset="2"/>
        <a:buChar char=""/>
        <a:defRPr kumimoji="1" sz="1991" kern="1200">
          <a:solidFill>
            <a:schemeClr val="tx1">
              <a:lumMod val="85000"/>
              <a:lumOff val="15000"/>
            </a:schemeClr>
          </a:solidFill>
          <a:latin typeface="+mn-lt"/>
          <a:ea typeface="+mn-ea"/>
          <a:cs typeface="+mn-cs"/>
        </a:defRPr>
      </a:lvl7pPr>
      <a:lvl8pPr marL="3128840" indent="-325115" algn="l" defTabSz="1300460" rtl="0" eaLnBrk="1" latinLnBrk="0" hangingPunct="1">
        <a:lnSpc>
          <a:spcPct val="90000"/>
        </a:lnSpc>
        <a:spcBef>
          <a:spcPts val="427"/>
        </a:spcBef>
        <a:spcAft>
          <a:spcPts val="427"/>
        </a:spcAft>
        <a:buClr>
          <a:schemeClr val="accent1"/>
        </a:buClr>
        <a:buFont typeface="Wingdings 2" pitchFamily="18" charset="2"/>
        <a:buChar char=""/>
        <a:defRPr kumimoji="1" sz="1991" kern="1200">
          <a:solidFill>
            <a:schemeClr val="tx1">
              <a:lumMod val="85000"/>
              <a:lumOff val="15000"/>
            </a:schemeClr>
          </a:solidFill>
          <a:latin typeface="+mn-lt"/>
          <a:ea typeface="+mn-ea"/>
          <a:cs typeface="+mn-cs"/>
        </a:defRPr>
      </a:lvl8pPr>
      <a:lvl9pPr marL="3555500" indent="-325115" algn="l" defTabSz="1300460" rtl="0" eaLnBrk="1" latinLnBrk="0" hangingPunct="1">
        <a:lnSpc>
          <a:spcPct val="90000"/>
        </a:lnSpc>
        <a:spcBef>
          <a:spcPts val="427"/>
        </a:spcBef>
        <a:spcAft>
          <a:spcPts val="427"/>
        </a:spcAft>
        <a:buClr>
          <a:schemeClr val="accent1"/>
        </a:buClr>
        <a:buFont typeface="Wingdings 2" pitchFamily="18" charset="2"/>
        <a:buChar char=""/>
        <a:defRPr kumimoji="1" sz="1991" kern="1200">
          <a:solidFill>
            <a:schemeClr val="tx1">
              <a:lumMod val="85000"/>
              <a:lumOff val="15000"/>
            </a:schemeClr>
          </a:solidFill>
          <a:latin typeface="+mn-lt"/>
          <a:ea typeface="+mn-ea"/>
          <a:cs typeface="+mn-cs"/>
        </a:defRPr>
      </a:lvl9pPr>
    </p:bodyStyle>
    <p:otherStyle>
      <a:defPPr>
        <a:defRPr lang="en-US"/>
      </a:defPPr>
      <a:lvl1pPr marL="0" algn="l" defTabSz="1300460" rtl="0" eaLnBrk="1" latinLnBrk="0" hangingPunct="1">
        <a:defRPr kumimoji="1" sz="2560" kern="1200">
          <a:solidFill>
            <a:schemeClr val="tx1"/>
          </a:solidFill>
          <a:latin typeface="+mn-lt"/>
          <a:ea typeface="+mn-ea"/>
          <a:cs typeface="+mn-cs"/>
        </a:defRPr>
      </a:lvl1pPr>
      <a:lvl2pPr marL="650230" algn="l" defTabSz="1300460" rtl="0" eaLnBrk="1" latinLnBrk="0" hangingPunct="1">
        <a:defRPr kumimoji="1" sz="2560" kern="1200">
          <a:solidFill>
            <a:schemeClr val="tx1"/>
          </a:solidFill>
          <a:latin typeface="+mn-lt"/>
          <a:ea typeface="+mn-ea"/>
          <a:cs typeface="+mn-cs"/>
        </a:defRPr>
      </a:lvl2pPr>
      <a:lvl3pPr marL="1300460" algn="l" defTabSz="1300460" rtl="0" eaLnBrk="1" latinLnBrk="0" hangingPunct="1">
        <a:defRPr kumimoji="1" sz="2560" kern="1200">
          <a:solidFill>
            <a:schemeClr val="tx1"/>
          </a:solidFill>
          <a:latin typeface="+mn-lt"/>
          <a:ea typeface="+mn-ea"/>
          <a:cs typeface="+mn-cs"/>
        </a:defRPr>
      </a:lvl3pPr>
      <a:lvl4pPr marL="1950690" algn="l" defTabSz="1300460" rtl="0" eaLnBrk="1" latinLnBrk="0" hangingPunct="1">
        <a:defRPr kumimoji="1" sz="2560" kern="1200">
          <a:solidFill>
            <a:schemeClr val="tx1"/>
          </a:solidFill>
          <a:latin typeface="+mn-lt"/>
          <a:ea typeface="+mn-ea"/>
          <a:cs typeface="+mn-cs"/>
        </a:defRPr>
      </a:lvl4pPr>
      <a:lvl5pPr marL="2600919" algn="l" defTabSz="1300460" rtl="0" eaLnBrk="1" latinLnBrk="0" hangingPunct="1">
        <a:defRPr kumimoji="1" sz="2560" kern="1200">
          <a:solidFill>
            <a:schemeClr val="tx1"/>
          </a:solidFill>
          <a:latin typeface="+mn-lt"/>
          <a:ea typeface="+mn-ea"/>
          <a:cs typeface="+mn-cs"/>
        </a:defRPr>
      </a:lvl5pPr>
      <a:lvl6pPr marL="3251149" algn="l" defTabSz="1300460" rtl="0" eaLnBrk="1" latinLnBrk="0" hangingPunct="1">
        <a:defRPr kumimoji="1" sz="2560" kern="1200">
          <a:solidFill>
            <a:schemeClr val="tx1"/>
          </a:solidFill>
          <a:latin typeface="+mn-lt"/>
          <a:ea typeface="+mn-ea"/>
          <a:cs typeface="+mn-cs"/>
        </a:defRPr>
      </a:lvl6pPr>
      <a:lvl7pPr marL="3901379" algn="l" defTabSz="1300460" rtl="0" eaLnBrk="1" latinLnBrk="0" hangingPunct="1">
        <a:defRPr kumimoji="1" sz="2560" kern="1200">
          <a:solidFill>
            <a:schemeClr val="tx1"/>
          </a:solidFill>
          <a:latin typeface="+mn-lt"/>
          <a:ea typeface="+mn-ea"/>
          <a:cs typeface="+mn-cs"/>
        </a:defRPr>
      </a:lvl7pPr>
      <a:lvl8pPr marL="4551609" algn="l" defTabSz="1300460" rtl="0" eaLnBrk="1" latinLnBrk="0" hangingPunct="1">
        <a:defRPr kumimoji="1" sz="2560" kern="1200">
          <a:solidFill>
            <a:schemeClr val="tx1"/>
          </a:solidFill>
          <a:latin typeface="+mn-lt"/>
          <a:ea typeface="+mn-ea"/>
          <a:cs typeface="+mn-cs"/>
        </a:defRPr>
      </a:lvl8pPr>
      <a:lvl9pPr marL="5201839" algn="l" defTabSz="1300460" rtl="0" eaLnBrk="1" latinLnBrk="0" hangingPunct="1">
        <a:defRPr kumimoji="1" sz="25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2.xml"/><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12.xml"/><Relationship Id="rId4" Type="http://schemas.openxmlformats.org/officeDocument/2006/relationships/image" Target="../media/image4.emf"/></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12.xml"/><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12.xml"/><Relationship Id="rId4" Type="http://schemas.openxmlformats.org/officeDocument/2006/relationships/image" Target="../media/image8.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12.xml"/><Relationship Id="rId4" Type="http://schemas.openxmlformats.org/officeDocument/2006/relationships/image" Target="../media/image9.pn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0.xml"/><Relationship Id="rId1" Type="http://schemas.openxmlformats.org/officeDocument/2006/relationships/slideLayout" Target="../slideLayouts/slideLayout12.xml"/><Relationship Id="rId4" Type="http://schemas.openxmlformats.org/officeDocument/2006/relationships/image" Target="../media/image1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emf"/><Relationship Id="rId9"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505006E6-FBF7-40B2-BECA-570159E57FF4}"/>
              </a:ext>
            </a:extLst>
          </p:cNvPr>
          <p:cNvGraphicFramePr>
            <a:graphicFrameLocks noGrp="1"/>
          </p:cNvGraphicFramePr>
          <p:nvPr>
            <p:extLst>
              <p:ext uri="{D42A27DB-BD31-4B8C-83A1-F6EECF244321}">
                <p14:modId xmlns:p14="http://schemas.microsoft.com/office/powerpoint/2010/main" val="2048717584"/>
              </p:ext>
            </p:extLst>
          </p:nvPr>
        </p:nvGraphicFramePr>
        <p:xfrm>
          <a:off x="1182808" y="724972"/>
          <a:ext cx="10822248" cy="762000"/>
        </p:xfrm>
        <a:graphic>
          <a:graphicData uri="http://schemas.openxmlformats.org/drawingml/2006/table">
            <a:tbl>
              <a:tblPr firstRow="1" bandRow="1">
                <a:tableStyleId>{5940675A-B579-460E-94D1-54222C63F5DA}</a:tableStyleId>
              </a:tblPr>
              <a:tblGrid>
                <a:gridCol w="10822248">
                  <a:extLst>
                    <a:ext uri="{9D8B030D-6E8A-4147-A177-3AD203B41FA5}">
                      <a16:colId xmlns:a16="http://schemas.microsoft.com/office/drawing/2014/main" val="1465501517"/>
                    </a:ext>
                  </a:extLst>
                </a:gridCol>
              </a:tblGrid>
              <a:tr h="370840">
                <a:tc>
                  <a:txBody>
                    <a:bodyPr/>
                    <a:lstStyle/>
                    <a:p>
                      <a:r>
                        <a:rPr kumimoji="1" lang="ja-JP" altLang="en-US" sz="4400" b="1" dirty="0">
                          <a:solidFill>
                            <a:srgbClr val="002060"/>
                          </a:solidFill>
                          <a:latin typeface="HG丸ｺﾞｼｯｸM-PRO" panose="020F0600000000000000" pitchFamily="50" charset="-128"/>
                          <a:ea typeface="HG丸ｺﾞｼｯｸM-PRO" panose="020F0600000000000000" pitchFamily="50" charset="-128"/>
                        </a:rPr>
                        <a:t>奉仕活動とロータリー財団補助金</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5715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43541143"/>
                  </a:ext>
                </a:extLst>
              </a:tr>
            </a:tbl>
          </a:graphicData>
        </a:graphic>
      </p:graphicFrame>
      <p:pic>
        <p:nvPicPr>
          <p:cNvPr id="3" name="図 2">
            <a:extLst>
              <a:ext uri="{FF2B5EF4-FFF2-40B4-BE49-F238E27FC236}">
                <a16:creationId xmlns:a16="http://schemas.microsoft.com/office/drawing/2014/main" id="{ABB3540C-B6C9-4999-A415-7D0B47F15865}"/>
              </a:ext>
            </a:extLst>
          </p:cNvPr>
          <p:cNvPicPr>
            <a:picLocks noChangeAspect="1"/>
          </p:cNvPicPr>
          <p:nvPr/>
        </p:nvPicPr>
        <p:blipFill>
          <a:blip r:embed="rId3"/>
          <a:stretch>
            <a:fillRect/>
          </a:stretch>
        </p:blipFill>
        <p:spPr>
          <a:xfrm>
            <a:off x="663274" y="3422650"/>
            <a:ext cx="11678252" cy="2908300"/>
          </a:xfrm>
          <a:prstGeom prst="rect">
            <a:avLst/>
          </a:prstGeom>
        </p:spPr>
      </p:pic>
      <p:sp>
        <p:nvSpPr>
          <p:cNvPr id="4" name="テキスト ボックス 3">
            <a:extLst>
              <a:ext uri="{FF2B5EF4-FFF2-40B4-BE49-F238E27FC236}">
                <a16:creationId xmlns:a16="http://schemas.microsoft.com/office/drawing/2014/main" id="{461D8501-924E-419B-9B15-A000A4E500C9}"/>
              </a:ext>
            </a:extLst>
          </p:cNvPr>
          <p:cNvSpPr txBox="1"/>
          <p:nvPr/>
        </p:nvSpPr>
        <p:spPr>
          <a:xfrm>
            <a:off x="3842871" y="7817224"/>
            <a:ext cx="9161929" cy="1446550"/>
          </a:xfrm>
          <a:prstGeom prst="rect">
            <a:avLst/>
          </a:prstGeom>
          <a:noFill/>
        </p:spPr>
        <p:txBody>
          <a:bodyPr wrap="square" rtlCol="0">
            <a:spAutoFit/>
          </a:bodyPr>
          <a:lstStyle/>
          <a:p>
            <a:r>
              <a:rPr kumimoji="1" lang="en-US" altLang="ja-JP" sz="3200" b="1" dirty="0">
                <a:latin typeface="HG丸ｺﾞｼｯｸM-PRO" panose="020F0600000000000000" pitchFamily="50" charset="-128"/>
                <a:ea typeface="HG丸ｺﾞｼｯｸM-PRO" panose="020F0600000000000000" pitchFamily="50" charset="-128"/>
              </a:rPr>
              <a:t>RID2660</a:t>
            </a:r>
            <a:r>
              <a:rPr kumimoji="1" lang="ja-JP" altLang="en-US" sz="3200" b="1" dirty="0">
                <a:latin typeface="HG丸ｺﾞｼｯｸM-PRO" panose="020F0600000000000000" pitchFamily="50" charset="-128"/>
                <a:ea typeface="HG丸ｺﾞｼｯｸM-PRO" panose="020F0600000000000000" pitchFamily="50" charset="-128"/>
              </a:rPr>
              <a:t> 地区財団委員会</a:t>
            </a:r>
            <a:endParaRPr kumimoji="1" lang="en-US" altLang="ja-JP" sz="3200" b="1" dirty="0">
              <a:latin typeface="HG丸ｺﾞｼｯｸM-PRO" panose="020F0600000000000000" pitchFamily="50" charset="-128"/>
              <a:ea typeface="HG丸ｺﾞｼｯｸM-PRO" panose="020F0600000000000000" pitchFamily="50" charset="-128"/>
            </a:endParaRPr>
          </a:p>
          <a:p>
            <a:r>
              <a:rPr kumimoji="1" lang="ja-JP" altLang="en-US" sz="2800" dirty="0">
                <a:latin typeface="HG丸ｺﾞｼｯｸM-PRO" panose="020F0600000000000000" pitchFamily="50" charset="-128"/>
                <a:ea typeface="HG丸ｺﾞｼｯｸM-PRO" panose="020F0600000000000000" pitchFamily="50" charset="-128"/>
              </a:rPr>
              <a:t>村橋 義晃／補助金小委員会 委員長（大阪中之島</a:t>
            </a:r>
            <a:r>
              <a:rPr kumimoji="1" lang="en-US" altLang="ja-JP" sz="2800" dirty="0">
                <a:latin typeface="HG丸ｺﾞｼｯｸM-PRO" panose="020F0600000000000000" pitchFamily="50" charset="-128"/>
                <a:ea typeface="HG丸ｺﾞｼｯｸM-PRO" panose="020F0600000000000000" pitchFamily="50" charset="-128"/>
              </a:rPr>
              <a:t>RC</a:t>
            </a:r>
            <a:r>
              <a:rPr kumimoji="1" lang="ja-JP" altLang="en-US" sz="2800" dirty="0">
                <a:latin typeface="HG丸ｺﾞｼｯｸM-PRO" panose="020F0600000000000000" pitchFamily="50" charset="-128"/>
                <a:ea typeface="HG丸ｺﾞｼｯｸM-PRO" panose="020F0600000000000000" pitchFamily="50" charset="-128"/>
              </a:rPr>
              <a:t>）</a:t>
            </a:r>
            <a:endParaRPr kumimoji="1" lang="en-US" altLang="ja-JP" sz="2800" dirty="0">
              <a:latin typeface="HG丸ｺﾞｼｯｸM-PRO" panose="020F0600000000000000" pitchFamily="50" charset="-128"/>
              <a:ea typeface="HG丸ｺﾞｼｯｸM-PRO" panose="020F0600000000000000" pitchFamily="50" charset="-128"/>
            </a:endParaRPr>
          </a:p>
          <a:p>
            <a:r>
              <a:rPr kumimoji="1" lang="ja-JP" altLang="en-US" sz="2800" dirty="0">
                <a:latin typeface="HG丸ｺﾞｼｯｸM-PRO" panose="020F0600000000000000" pitchFamily="50" charset="-128"/>
                <a:ea typeface="HG丸ｺﾞｼｯｸM-PRO" panose="020F0600000000000000" pitchFamily="50" charset="-128"/>
              </a:rPr>
              <a:t>宮里 唯子／財団委員（茨木西</a:t>
            </a:r>
            <a:r>
              <a:rPr kumimoji="1" lang="en-US" altLang="ja-JP" sz="2800" dirty="0">
                <a:latin typeface="HG丸ｺﾞｼｯｸM-PRO" panose="020F0600000000000000" pitchFamily="50" charset="-128"/>
                <a:ea typeface="HG丸ｺﾞｼｯｸM-PRO" panose="020F0600000000000000" pitchFamily="50" charset="-128"/>
              </a:rPr>
              <a:t>RC</a:t>
            </a:r>
            <a:r>
              <a:rPr kumimoji="1" lang="ja-JP" altLang="en-US" sz="2800" dirty="0">
                <a:latin typeface="HG丸ｺﾞｼｯｸM-PRO" panose="020F0600000000000000" pitchFamily="50" charset="-128"/>
                <a:ea typeface="HG丸ｺﾞｼｯｸM-PRO" panose="020F0600000000000000" pitchFamily="50" charset="-128"/>
              </a:rPr>
              <a:t>）</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DFDB1BEF-ADE8-4C1F-B812-4943E6962A9E}"/>
              </a:ext>
            </a:extLst>
          </p:cNvPr>
          <p:cNvPicPr>
            <a:picLocks noChangeAspect="1"/>
          </p:cNvPicPr>
          <p:nvPr/>
        </p:nvPicPr>
        <p:blipFill>
          <a:blip r:embed="rId3"/>
          <a:stretch>
            <a:fillRect/>
          </a:stretch>
        </p:blipFill>
        <p:spPr>
          <a:xfrm>
            <a:off x="484483" y="525722"/>
            <a:ext cx="1777907" cy="887640"/>
          </a:xfrm>
          <a:prstGeom prst="rect">
            <a:avLst/>
          </a:prstGeom>
          <a:ln>
            <a:noFill/>
          </a:ln>
        </p:spPr>
      </p:pic>
      <p:graphicFrame>
        <p:nvGraphicFramePr>
          <p:cNvPr id="8" name="表 7">
            <a:extLst>
              <a:ext uri="{FF2B5EF4-FFF2-40B4-BE49-F238E27FC236}">
                <a16:creationId xmlns:a16="http://schemas.microsoft.com/office/drawing/2014/main" id="{3453FB68-C984-47B9-B093-38CDED0E0C21}"/>
              </a:ext>
            </a:extLst>
          </p:cNvPr>
          <p:cNvGraphicFramePr>
            <a:graphicFrameLocks noGrp="1"/>
          </p:cNvGraphicFramePr>
          <p:nvPr>
            <p:extLst>
              <p:ext uri="{D42A27DB-BD31-4B8C-83A1-F6EECF244321}">
                <p14:modId xmlns:p14="http://schemas.microsoft.com/office/powerpoint/2010/main" val="3294796129"/>
              </p:ext>
            </p:extLst>
          </p:nvPr>
        </p:nvGraphicFramePr>
        <p:xfrm>
          <a:off x="484483" y="619022"/>
          <a:ext cx="11653728" cy="701040"/>
        </p:xfrm>
        <a:graphic>
          <a:graphicData uri="http://schemas.openxmlformats.org/drawingml/2006/table">
            <a:tbl>
              <a:tblPr firstRow="1" bandRow="1">
                <a:tableStyleId>{5940675A-B579-460E-94D1-54222C63F5DA}</a:tableStyleId>
              </a:tblPr>
              <a:tblGrid>
                <a:gridCol w="11653728">
                  <a:extLst>
                    <a:ext uri="{9D8B030D-6E8A-4147-A177-3AD203B41FA5}">
                      <a16:colId xmlns:a16="http://schemas.microsoft.com/office/drawing/2014/main" val="1465501517"/>
                    </a:ext>
                  </a:extLst>
                </a:gridCol>
              </a:tblGrid>
              <a:tr h="0">
                <a:tc>
                  <a:txBody>
                    <a:bodyPr/>
                    <a:lstStyle/>
                    <a:p>
                      <a:r>
                        <a:rPr kumimoji="1" lang="ja-JP" altLang="en-US" sz="4000" b="1" dirty="0">
                          <a:solidFill>
                            <a:srgbClr val="002060"/>
                          </a:solidFill>
                          <a:latin typeface="HG丸ｺﾞｼｯｸM-PRO" panose="020F0600000000000000" pitchFamily="50" charset="-128"/>
                          <a:ea typeface="HG丸ｺﾞｼｯｸM-PRO" panose="020F0600000000000000" pitchFamily="50" charset="-128"/>
                        </a:rPr>
                        <a:t>　　　  </a:t>
                      </a:r>
                      <a:r>
                        <a:rPr kumimoji="1" lang="en-US" altLang="ja-JP" sz="4000" b="1" dirty="0">
                          <a:solidFill>
                            <a:srgbClr val="002060"/>
                          </a:solidFill>
                          <a:latin typeface="HG丸ｺﾞｼｯｸM-PRO" panose="020F0600000000000000" pitchFamily="50" charset="-128"/>
                          <a:ea typeface="HG丸ｺﾞｼｯｸM-PRO" panose="020F0600000000000000" pitchFamily="50" charset="-128"/>
                        </a:rPr>
                        <a:t>2019-20</a:t>
                      </a:r>
                      <a:r>
                        <a:rPr kumimoji="1" lang="ja-JP" altLang="en-US" sz="4000" b="1" dirty="0">
                          <a:solidFill>
                            <a:srgbClr val="002060"/>
                          </a:solidFill>
                          <a:latin typeface="HG丸ｺﾞｼｯｸM-PRO" panose="020F0600000000000000" pitchFamily="50" charset="-128"/>
                          <a:ea typeface="HG丸ｺﾞｼｯｸM-PRO" panose="020F0600000000000000" pitchFamily="50" charset="-128"/>
                        </a:rPr>
                        <a:t>年度の地区補助金配分額</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43541143"/>
                  </a:ext>
                </a:extLst>
              </a:tr>
            </a:tbl>
          </a:graphicData>
        </a:graphic>
      </p:graphicFrame>
      <p:graphicFrame>
        <p:nvGraphicFramePr>
          <p:cNvPr id="2" name="表 1">
            <a:extLst>
              <a:ext uri="{FF2B5EF4-FFF2-40B4-BE49-F238E27FC236}">
                <a16:creationId xmlns:a16="http://schemas.microsoft.com/office/drawing/2014/main" id="{AB350EC1-02E9-48A0-BD13-C2E3402E1EDB}"/>
              </a:ext>
            </a:extLst>
          </p:cNvPr>
          <p:cNvGraphicFramePr>
            <a:graphicFrameLocks noGrp="1"/>
          </p:cNvGraphicFramePr>
          <p:nvPr>
            <p:extLst>
              <p:ext uri="{D42A27DB-BD31-4B8C-83A1-F6EECF244321}">
                <p14:modId xmlns:p14="http://schemas.microsoft.com/office/powerpoint/2010/main" val="2810967162"/>
              </p:ext>
            </p:extLst>
          </p:nvPr>
        </p:nvGraphicFramePr>
        <p:xfrm>
          <a:off x="469346" y="1919801"/>
          <a:ext cx="12066107" cy="7062833"/>
        </p:xfrm>
        <a:graphic>
          <a:graphicData uri="http://schemas.openxmlformats.org/drawingml/2006/table">
            <a:tbl>
              <a:tblPr firstRow="1" bandRow="1">
                <a:tableStyleId>{5940675A-B579-460E-94D1-54222C63F5DA}</a:tableStyleId>
              </a:tblPr>
              <a:tblGrid>
                <a:gridCol w="2151141">
                  <a:extLst>
                    <a:ext uri="{9D8B030D-6E8A-4147-A177-3AD203B41FA5}">
                      <a16:colId xmlns:a16="http://schemas.microsoft.com/office/drawing/2014/main" val="3061337140"/>
                    </a:ext>
                  </a:extLst>
                </a:gridCol>
                <a:gridCol w="4957483">
                  <a:extLst>
                    <a:ext uri="{9D8B030D-6E8A-4147-A177-3AD203B41FA5}">
                      <a16:colId xmlns:a16="http://schemas.microsoft.com/office/drawing/2014/main" val="1262552725"/>
                    </a:ext>
                  </a:extLst>
                </a:gridCol>
                <a:gridCol w="4957483">
                  <a:extLst>
                    <a:ext uri="{9D8B030D-6E8A-4147-A177-3AD203B41FA5}">
                      <a16:colId xmlns:a16="http://schemas.microsoft.com/office/drawing/2014/main" val="254988035"/>
                    </a:ext>
                  </a:extLst>
                </a:gridCol>
              </a:tblGrid>
              <a:tr h="908885">
                <a:tc>
                  <a:txBody>
                    <a:bodyPr/>
                    <a:lstStyle/>
                    <a:p>
                      <a:pPr algn="ctr">
                        <a:lnSpc>
                          <a:spcPct val="150000"/>
                        </a:lnSpc>
                      </a:pPr>
                      <a:endParaRPr kumimoji="1" lang="ja-JP" altLang="en-US" sz="3200" b="1" dirty="0">
                        <a:latin typeface="HG丸ｺﾞｼｯｸM-PRO" panose="020F0600000000000000" pitchFamily="50" charset="-128"/>
                        <a:ea typeface="HG丸ｺﾞｼｯｸM-PRO" panose="020F0600000000000000" pitchFamily="50" charset="-128"/>
                      </a:endParaRPr>
                    </a:p>
                  </a:txBody>
                  <a:tcPr anchor="ctr">
                    <a:solidFill>
                      <a:schemeClr val="accent2">
                        <a:lumMod val="20000"/>
                        <a:lumOff val="80000"/>
                      </a:schemeClr>
                    </a:solidFill>
                  </a:tcPr>
                </a:tc>
                <a:tc>
                  <a:txBody>
                    <a:bodyPr/>
                    <a:lstStyle/>
                    <a:p>
                      <a:pPr algn="ctr">
                        <a:lnSpc>
                          <a:spcPct val="150000"/>
                        </a:lnSpc>
                      </a:pPr>
                      <a:r>
                        <a:rPr kumimoji="1" lang="ja-JP" altLang="en-US" sz="3200" b="1" dirty="0">
                          <a:latin typeface="HG丸ｺﾞｼｯｸM-PRO" panose="020F0600000000000000" pitchFamily="50" charset="-128"/>
                          <a:ea typeface="HG丸ｺﾞｼｯｸM-PRO" panose="020F0600000000000000" pitchFamily="50" charset="-128"/>
                        </a:rPr>
                        <a:t>第</a:t>
                      </a:r>
                      <a:r>
                        <a:rPr kumimoji="1" lang="en-US" altLang="ja-JP" sz="3200" b="1" dirty="0">
                          <a:latin typeface="HG丸ｺﾞｼｯｸM-PRO" panose="020F0600000000000000" pitchFamily="50" charset="-128"/>
                          <a:ea typeface="HG丸ｺﾞｼｯｸM-PRO" panose="020F0600000000000000" pitchFamily="50" charset="-128"/>
                        </a:rPr>
                        <a:t>1</a:t>
                      </a:r>
                      <a:r>
                        <a:rPr kumimoji="1" lang="ja-JP" altLang="en-US" sz="3200" b="1" dirty="0">
                          <a:latin typeface="HG丸ｺﾞｼｯｸM-PRO" panose="020F0600000000000000" pitchFamily="50" charset="-128"/>
                          <a:ea typeface="HG丸ｺﾞｼｯｸM-PRO" panose="020F0600000000000000" pitchFamily="50" charset="-128"/>
                        </a:rPr>
                        <a:t>回申請</a:t>
                      </a:r>
                    </a:p>
                  </a:txBody>
                  <a:tcPr anchor="ctr">
                    <a:solidFill>
                      <a:schemeClr val="accent2">
                        <a:lumMod val="20000"/>
                        <a:lumOff val="80000"/>
                      </a:schemeClr>
                    </a:solidFill>
                  </a:tcPr>
                </a:tc>
                <a:tc>
                  <a:txBody>
                    <a:bodyPr/>
                    <a:lstStyle/>
                    <a:p>
                      <a:pPr algn="ctr">
                        <a:lnSpc>
                          <a:spcPct val="150000"/>
                        </a:lnSpc>
                      </a:pPr>
                      <a:r>
                        <a:rPr kumimoji="1" lang="ja-JP" altLang="en-US" sz="3200" b="1" dirty="0">
                          <a:latin typeface="HG丸ｺﾞｼｯｸM-PRO" panose="020F0600000000000000" pitchFamily="50" charset="-128"/>
                          <a:ea typeface="HG丸ｺﾞｼｯｸM-PRO" panose="020F0600000000000000" pitchFamily="50" charset="-128"/>
                        </a:rPr>
                        <a:t>第</a:t>
                      </a:r>
                      <a:r>
                        <a:rPr kumimoji="1" lang="en-US" altLang="ja-JP" sz="3200" b="1" dirty="0">
                          <a:latin typeface="HG丸ｺﾞｼｯｸM-PRO" panose="020F0600000000000000" pitchFamily="50" charset="-128"/>
                          <a:ea typeface="HG丸ｺﾞｼｯｸM-PRO" panose="020F0600000000000000" pitchFamily="50" charset="-128"/>
                        </a:rPr>
                        <a:t>2</a:t>
                      </a:r>
                      <a:r>
                        <a:rPr kumimoji="1" lang="ja-JP" altLang="en-US" sz="3200" b="1" dirty="0">
                          <a:latin typeface="HG丸ｺﾞｼｯｸM-PRO" panose="020F0600000000000000" pitchFamily="50" charset="-128"/>
                          <a:ea typeface="HG丸ｺﾞｼｯｸM-PRO" panose="020F0600000000000000" pitchFamily="50" charset="-128"/>
                        </a:rPr>
                        <a:t>回申請</a:t>
                      </a:r>
                    </a:p>
                  </a:txBody>
                  <a:tcPr anchor="ctr">
                    <a:solidFill>
                      <a:schemeClr val="accent2">
                        <a:lumMod val="20000"/>
                        <a:lumOff val="80000"/>
                      </a:schemeClr>
                    </a:solidFill>
                  </a:tcPr>
                </a:tc>
                <a:extLst>
                  <a:ext uri="{0D108BD9-81ED-4DB2-BD59-A6C34878D82A}">
                    <a16:rowId xmlns:a16="http://schemas.microsoft.com/office/drawing/2014/main" val="1261002518"/>
                  </a:ext>
                </a:extLst>
              </a:tr>
              <a:tr h="2051316">
                <a:tc>
                  <a:txBody>
                    <a:bodyPr/>
                    <a:lstStyle/>
                    <a:p>
                      <a:pPr algn="ctr">
                        <a:lnSpc>
                          <a:spcPct val="150000"/>
                        </a:lnSpc>
                      </a:pPr>
                      <a:r>
                        <a:rPr kumimoji="1" lang="ja-JP" altLang="en-US" sz="3200" dirty="0">
                          <a:latin typeface="HG丸ｺﾞｼｯｸM-PRO" panose="020F0600000000000000" pitchFamily="50" charset="-128"/>
                          <a:ea typeface="HG丸ｺﾞｼｯｸM-PRO" panose="020F0600000000000000" pitchFamily="50" charset="-128"/>
                        </a:rPr>
                        <a:t>活動</a:t>
                      </a:r>
                    </a:p>
                  </a:txBody>
                  <a:tcPr anchor="ctr"/>
                </a:tc>
                <a:tc>
                  <a:txBody>
                    <a:bodyPr/>
                    <a:lstStyle/>
                    <a:p>
                      <a:pPr algn="l">
                        <a:lnSpc>
                          <a:spcPct val="150000"/>
                        </a:lnSpc>
                      </a:pPr>
                      <a:r>
                        <a:rPr kumimoji="1" lang="ja-JP" altLang="en-US" sz="3200" dirty="0">
                          <a:latin typeface="HG丸ｺﾞｼｯｸM-PRO" panose="020F0600000000000000" pitchFamily="50" charset="-128"/>
                          <a:ea typeface="HG丸ｺﾞｼｯｸM-PRO" panose="020F0600000000000000" pitchFamily="50" charset="-128"/>
                        </a:rPr>
                        <a:t>① </a:t>
                      </a:r>
                      <a:r>
                        <a:rPr kumimoji="1" lang="en-US" altLang="ja-JP" sz="3200" dirty="0">
                          <a:latin typeface="HG丸ｺﾞｼｯｸM-PRO" panose="020F0600000000000000" pitchFamily="50" charset="-128"/>
                          <a:ea typeface="HG丸ｺﾞｼｯｸM-PRO" panose="020F0600000000000000" pitchFamily="50" charset="-128"/>
                        </a:rPr>
                        <a:t>RC</a:t>
                      </a:r>
                      <a:r>
                        <a:rPr kumimoji="1" lang="ja-JP" altLang="en-US" sz="3200" dirty="0">
                          <a:latin typeface="HG丸ｺﾞｼｯｸM-PRO" panose="020F0600000000000000" pitchFamily="50" charset="-128"/>
                          <a:ea typeface="HG丸ｺﾞｼｯｸM-PRO" panose="020F0600000000000000" pitchFamily="50" charset="-128"/>
                        </a:rPr>
                        <a:t>の奉仕活動</a:t>
                      </a:r>
                      <a:endParaRPr kumimoji="1" lang="en-US" altLang="ja-JP" sz="3200" dirty="0">
                        <a:latin typeface="HG丸ｺﾞｼｯｸM-PRO" panose="020F0600000000000000" pitchFamily="50" charset="-128"/>
                        <a:ea typeface="HG丸ｺﾞｼｯｸM-PRO" panose="020F0600000000000000" pitchFamily="50" charset="-128"/>
                      </a:endParaRPr>
                    </a:p>
                    <a:p>
                      <a:pPr algn="l">
                        <a:lnSpc>
                          <a:spcPct val="150000"/>
                        </a:lnSpc>
                      </a:pPr>
                      <a:r>
                        <a:rPr kumimoji="1" lang="ja-JP" altLang="en-US" sz="3200" dirty="0">
                          <a:latin typeface="HG丸ｺﾞｼｯｸM-PRO" panose="020F0600000000000000" pitchFamily="50" charset="-128"/>
                          <a:ea typeface="HG丸ｺﾞｼｯｸM-PRO" panose="020F0600000000000000" pitchFamily="50" charset="-128"/>
                        </a:rPr>
                        <a:t>② </a:t>
                      </a:r>
                      <a:r>
                        <a:rPr kumimoji="1" lang="en-US" altLang="ja-JP" sz="3200" dirty="0">
                          <a:latin typeface="HG丸ｺﾞｼｯｸM-PRO" panose="020F0600000000000000" pitchFamily="50" charset="-128"/>
                          <a:ea typeface="HG丸ｺﾞｼｯｸM-PRO" panose="020F0600000000000000" pitchFamily="50" charset="-128"/>
                        </a:rPr>
                        <a:t>RC/RAC</a:t>
                      </a:r>
                      <a:r>
                        <a:rPr kumimoji="1" lang="ja-JP" altLang="en-US" sz="3200" dirty="0">
                          <a:latin typeface="HG丸ｺﾞｼｯｸM-PRO" panose="020F0600000000000000" pitchFamily="50" charset="-128"/>
                          <a:ea typeface="HG丸ｺﾞｼｯｸM-PRO" panose="020F0600000000000000" pitchFamily="50" charset="-128"/>
                        </a:rPr>
                        <a:t>合同奉仕活動</a:t>
                      </a:r>
                    </a:p>
                  </a:txBody>
                  <a:tcPr anchor="ctr"/>
                </a:tc>
                <a:tc>
                  <a:txBody>
                    <a:bodyPr/>
                    <a:lstStyle/>
                    <a:p>
                      <a:pPr algn="l">
                        <a:lnSpc>
                          <a:spcPct val="150000"/>
                        </a:lnSpc>
                      </a:pPr>
                      <a:r>
                        <a:rPr kumimoji="1" lang="en-US" altLang="ja-JP" sz="3200" dirty="0">
                          <a:latin typeface="HG丸ｺﾞｼｯｸM-PRO" panose="020F0600000000000000" pitchFamily="50" charset="-128"/>
                          <a:ea typeface="HG丸ｺﾞｼｯｸM-PRO" panose="020F0600000000000000" pitchFamily="50" charset="-128"/>
                        </a:rPr>
                        <a:t>RC/RAC</a:t>
                      </a:r>
                      <a:r>
                        <a:rPr kumimoji="1" lang="ja-JP" altLang="en-US" sz="3200" dirty="0">
                          <a:latin typeface="HG丸ｺﾞｼｯｸM-PRO" panose="020F0600000000000000" pitchFamily="50" charset="-128"/>
                          <a:ea typeface="HG丸ｺﾞｼｯｸM-PRO" panose="020F0600000000000000" pitchFamily="50" charset="-128"/>
                        </a:rPr>
                        <a:t>合同奉仕活動</a:t>
                      </a:r>
                    </a:p>
                  </a:txBody>
                  <a:tcPr anchor="ctr"/>
                </a:tc>
                <a:extLst>
                  <a:ext uri="{0D108BD9-81ED-4DB2-BD59-A6C34878D82A}">
                    <a16:rowId xmlns:a16="http://schemas.microsoft.com/office/drawing/2014/main" val="3094049843"/>
                  </a:ext>
                </a:extLst>
              </a:tr>
              <a:tr h="2051316">
                <a:tc>
                  <a:txBody>
                    <a:bodyPr/>
                    <a:lstStyle/>
                    <a:p>
                      <a:pPr algn="ctr">
                        <a:lnSpc>
                          <a:spcPct val="150000"/>
                        </a:lnSpc>
                      </a:pPr>
                      <a:r>
                        <a:rPr kumimoji="1" lang="ja-JP" altLang="en-US" sz="3200" dirty="0">
                          <a:latin typeface="HG丸ｺﾞｼｯｸM-PRO" panose="020F0600000000000000" pitchFamily="50" charset="-128"/>
                          <a:ea typeface="HG丸ｺﾞｼｯｸM-PRO" panose="020F0600000000000000" pitchFamily="50" charset="-128"/>
                        </a:rPr>
                        <a:t>補助金</a:t>
                      </a:r>
                    </a:p>
                  </a:txBody>
                  <a:tcPr anchor="ctr"/>
                </a:tc>
                <a:tc>
                  <a:txBody>
                    <a:bodyPr/>
                    <a:lstStyle/>
                    <a:p>
                      <a:pPr algn="l">
                        <a:lnSpc>
                          <a:spcPct val="150000"/>
                        </a:lnSpc>
                      </a:pPr>
                      <a:r>
                        <a:rPr kumimoji="1" lang="ja-JP" altLang="en-US" sz="3200" dirty="0">
                          <a:latin typeface="HG丸ｺﾞｼｯｸM-PRO" panose="020F0600000000000000" pitchFamily="50" charset="-128"/>
                          <a:ea typeface="HG丸ｺﾞｼｯｸM-PRO" panose="020F0600000000000000" pitchFamily="50" charset="-128"/>
                        </a:rPr>
                        <a:t>① </a:t>
                      </a:r>
                      <a:r>
                        <a:rPr kumimoji="1" lang="en-US" altLang="ja-JP" sz="3200" dirty="0">
                          <a:latin typeface="HG丸ｺﾞｼｯｸM-PRO" panose="020F0600000000000000" pitchFamily="50" charset="-128"/>
                          <a:ea typeface="HG丸ｺﾞｼｯｸM-PRO" panose="020F0600000000000000" pitchFamily="50" charset="-128"/>
                        </a:rPr>
                        <a:t>20-60</a:t>
                      </a:r>
                      <a:r>
                        <a:rPr kumimoji="1" lang="ja-JP" altLang="en-US" sz="3200" dirty="0">
                          <a:latin typeface="HG丸ｺﾞｼｯｸM-PRO" panose="020F0600000000000000" pitchFamily="50" charset="-128"/>
                          <a:ea typeface="HG丸ｺﾞｼｯｸM-PRO" panose="020F0600000000000000" pitchFamily="50" charset="-128"/>
                        </a:rPr>
                        <a:t>（</a:t>
                      </a:r>
                      <a:r>
                        <a:rPr kumimoji="1" lang="en-US" altLang="ja-JP" sz="3200" dirty="0">
                          <a:latin typeface="HG丸ｺﾞｼｯｸM-PRO" panose="020F0600000000000000" pitchFamily="50" charset="-128"/>
                          <a:ea typeface="HG丸ｺﾞｼｯｸM-PRO" panose="020F0600000000000000" pitchFamily="50" charset="-128"/>
                        </a:rPr>
                        <a:t>100</a:t>
                      </a:r>
                      <a:r>
                        <a:rPr kumimoji="1" lang="ja-JP" altLang="en-US" sz="3200" dirty="0">
                          <a:latin typeface="HG丸ｺﾞｼｯｸM-PRO" panose="020F0600000000000000" pitchFamily="50" charset="-128"/>
                          <a:ea typeface="HG丸ｺﾞｼｯｸM-PRO" panose="020F0600000000000000" pitchFamily="50" charset="-128"/>
                        </a:rPr>
                        <a:t>）万円② </a:t>
                      </a:r>
                      <a:r>
                        <a:rPr kumimoji="1" lang="en-US" altLang="ja-JP" sz="3200" dirty="0">
                          <a:latin typeface="HG丸ｺﾞｼｯｸM-PRO" panose="020F0600000000000000" pitchFamily="50" charset="-128"/>
                          <a:ea typeface="HG丸ｺﾞｼｯｸM-PRO" panose="020F0600000000000000" pitchFamily="50" charset="-128"/>
                        </a:rPr>
                        <a:t>18-30</a:t>
                      </a:r>
                      <a:r>
                        <a:rPr kumimoji="1" lang="ja-JP" altLang="en-US" sz="3200" dirty="0">
                          <a:latin typeface="HG丸ｺﾞｼｯｸM-PRO" panose="020F0600000000000000" pitchFamily="50" charset="-128"/>
                          <a:ea typeface="HG丸ｺﾞｼｯｸM-PRO" panose="020F0600000000000000" pitchFamily="50" charset="-128"/>
                        </a:rPr>
                        <a:t>万円</a:t>
                      </a:r>
                    </a:p>
                  </a:txBody>
                  <a:tcPr anchor="ctr"/>
                </a:tc>
                <a:tc>
                  <a:txBody>
                    <a:bodyPr/>
                    <a:lstStyle/>
                    <a:p>
                      <a:pPr algn="l">
                        <a:lnSpc>
                          <a:spcPct val="150000"/>
                        </a:lnSpc>
                      </a:pPr>
                      <a:r>
                        <a:rPr kumimoji="1" lang="en-US" altLang="ja-JP" sz="3200" dirty="0">
                          <a:latin typeface="HG丸ｺﾞｼｯｸM-PRO" panose="020F0600000000000000" pitchFamily="50" charset="-128"/>
                          <a:ea typeface="HG丸ｺﾞｼｯｸM-PRO" panose="020F0600000000000000" pitchFamily="50" charset="-128"/>
                        </a:rPr>
                        <a:t>18-30</a:t>
                      </a:r>
                      <a:r>
                        <a:rPr kumimoji="1" lang="ja-JP" altLang="en-US" sz="3200" dirty="0">
                          <a:latin typeface="HG丸ｺﾞｼｯｸM-PRO" panose="020F0600000000000000" pitchFamily="50" charset="-128"/>
                          <a:ea typeface="HG丸ｺﾞｼｯｸM-PRO" panose="020F0600000000000000" pitchFamily="50" charset="-128"/>
                        </a:rPr>
                        <a:t>万円</a:t>
                      </a:r>
                    </a:p>
                  </a:txBody>
                  <a:tcPr anchor="ctr"/>
                </a:tc>
                <a:extLst>
                  <a:ext uri="{0D108BD9-81ED-4DB2-BD59-A6C34878D82A}">
                    <a16:rowId xmlns:a16="http://schemas.microsoft.com/office/drawing/2014/main" val="1936274910"/>
                  </a:ext>
                </a:extLst>
              </a:tr>
              <a:tr h="2051316">
                <a:tc>
                  <a:txBody>
                    <a:bodyPr/>
                    <a:lstStyle/>
                    <a:p>
                      <a:pPr algn="ctr">
                        <a:lnSpc>
                          <a:spcPct val="150000"/>
                        </a:lnSpc>
                      </a:pPr>
                      <a:r>
                        <a:rPr kumimoji="1" lang="ja-JP" altLang="en-US" sz="3200" dirty="0">
                          <a:latin typeface="HG丸ｺﾞｼｯｸM-PRO" panose="020F0600000000000000" pitchFamily="50" charset="-128"/>
                          <a:ea typeface="HG丸ｺﾞｼｯｸM-PRO" panose="020F0600000000000000" pitchFamily="50" charset="-128"/>
                        </a:rPr>
                        <a:t>クラブの拠出金</a:t>
                      </a:r>
                    </a:p>
                  </a:txBody>
                  <a:tcPr anchor="ctr"/>
                </a:tc>
                <a:tc>
                  <a:txBody>
                    <a:bodyPr/>
                    <a:lstStyle/>
                    <a:p>
                      <a:pPr algn="l">
                        <a:lnSpc>
                          <a:spcPct val="150000"/>
                        </a:lnSpc>
                      </a:pPr>
                      <a:r>
                        <a:rPr kumimoji="1" lang="ja-JP" altLang="en-US" sz="3200" dirty="0">
                          <a:latin typeface="HG丸ｺﾞｼｯｸM-PRO" panose="020F0600000000000000" pitchFamily="50" charset="-128"/>
                          <a:ea typeface="HG丸ｺﾞｼｯｸM-PRO" panose="020F0600000000000000" pitchFamily="50" charset="-128"/>
                        </a:rPr>
                        <a:t>① 申請額と同額</a:t>
                      </a:r>
                      <a:endParaRPr kumimoji="1" lang="en-US" altLang="ja-JP" sz="3200" dirty="0">
                        <a:latin typeface="HG丸ｺﾞｼｯｸM-PRO" panose="020F0600000000000000" pitchFamily="50" charset="-128"/>
                        <a:ea typeface="HG丸ｺﾞｼｯｸM-PRO" panose="020F0600000000000000" pitchFamily="50" charset="-128"/>
                      </a:endParaRPr>
                    </a:p>
                    <a:p>
                      <a:pPr algn="l">
                        <a:lnSpc>
                          <a:spcPct val="150000"/>
                        </a:lnSpc>
                      </a:pPr>
                      <a:r>
                        <a:rPr kumimoji="1" lang="ja-JP" altLang="en-US" sz="3200" dirty="0">
                          <a:latin typeface="HG丸ｺﾞｼｯｸM-PRO" panose="020F0600000000000000" pitchFamily="50" charset="-128"/>
                          <a:ea typeface="HG丸ｺﾞｼｯｸM-PRO" panose="020F0600000000000000" pitchFamily="50" charset="-128"/>
                        </a:rPr>
                        <a:t>② 申請額の</a:t>
                      </a:r>
                      <a:r>
                        <a:rPr kumimoji="1" lang="en-US" altLang="ja-JP" sz="3200" dirty="0">
                          <a:latin typeface="HG丸ｺﾞｼｯｸM-PRO" panose="020F0600000000000000" pitchFamily="50" charset="-128"/>
                          <a:ea typeface="HG丸ｺﾞｼｯｸM-PRO" panose="020F0600000000000000" pitchFamily="50" charset="-128"/>
                        </a:rPr>
                        <a:t>10</a:t>
                      </a:r>
                      <a:r>
                        <a:rPr kumimoji="1" lang="ja-JP" altLang="en-US" sz="3200" dirty="0">
                          <a:latin typeface="HG丸ｺﾞｼｯｸM-PRO" panose="020F0600000000000000" pitchFamily="50" charset="-128"/>
                          <a:ea typeface="HG丸ｺﾞｼｯｸM-PRO" panose="020F0600000000000000" pitchFamily="50" charset="-128"/>
                        </a:rPr>
                        <a:t>％以上</a:t>
                      </a:r>
                    </a:p>
                  </a:txBody>
                  <a:tcPr anchor="ctr"/>
                </a:tc>
                <a:tc>
                  <a:txBody>
                    <a:bodyPr/>
                    <a:lstStyle/>
                    <a:p>
                      <a:pPr algn="l">
                        <a:lnSpc>
                          <a:spcPct val="150000"/>
                        </a:lnSpc>
                      </a:pPr>
                      <a:r>
                        <a:rPr kumimoji="1" lang="ja-JP" altLang="en-US" sz="3200" dirty="0">
                          <a:latin typeface="HG丸ｺﾞｼｯｸM-PRO" panose="020F0600000000000000" pitchFamily="50" charset="-128"/>
                          <a:ea typeface="HG丸ｺﾞｼｯｸM-PRO" panose="020F0600000000000000" pitchFamily="50" charset="-128"/>
                        </a:rPr>
                        <a:t>申請額の</a:t>
                      </a:r>
                      <a:r>
                        <a:rPr kumimoji="1" lang="en-US" altLang="ja-JP" sz="3200" dirty="0">
                          <a:latin typeface="HG丸ｺﾞｼｯｸM-PRO" panose="020F0600000000000000" pitchFamily="50" charset="-128"/>
                          <a:ea typeface="HG丸ｺﾞｼｯｸM-PRO" panose="020F0600000000000000" pitchFamily="50" charset="-128"/>
                        </a:rPr>
                        <a:t>10</a:t>
                      </a:r>
                      <a:r>
                        <a:rPr kumimoji="1" lang="ja-JP" altLang="en-US" sz="3200" dirty="0">
                          <a:latin typeface="HG丸ｺﾞｼｯｸM-PRO" panose="020F0600000000000000" pitchFamily="50" charset="-128"/>
                          <a:ea typeface="HG丸ｺﾞｼｯｸM-PRO" panose="020F0600000000000000" pitchFamily="50" charset="-128"/>
                        </a:rPr>
                        <a:t>％以上</a:t>
                      </a:r>
                    </a:p>
                  </a:txBody>
                  <a:tcPr anchor="ctr"/>
                </a:tc>
                <a:extLst>
                  <a:ext uri="{0D108BD9-81ED-4DB2-BD59-A6C34878D82A}">
                    <a16:rowId xmlns:a16="http://schemas.microsoft.com/office/drawing/2014/main" val="4015408914"/>
                  </a:ext>
                </a:extLst>
              </a:tr>
            </a:tbl>
          </a:graphicData>
        </a:graphic>
      </p:graphicFrame>
      <p:pic>
        <p:nvPicPr>
          <p:cNvPr id="6" name="図 5">
            <a:extLst>
              <a:ext uri="{FF2B5EF4-FFF2-40B4-BE49-F238E27FC236}">
                <a16:creationId xmlns:a16="http://schemas.microsoft.com/office/drawing/2014/main" id="{6BB1C218-98B5-40FB-80EB-5326E62412D0}"/>
              </a:ext>
            </a:extLst>
          </p:cNvPr>
          <p:cNvPicPr>
            <a:picLocks noChangeAspect="1"/>
          </p:cNvPicPr>
          <p:nvPr/>
        </p:nvPicPr>
        <p:blipFill>
          <a:blip r:embed="rId4">
            <a:clrChange>
              <a:clrFrom>
                <a:srgbClr val="FFFFFF"/>
              </a:clrFrom>
              <a:clrTo>
                <a:srgbClr val="FFFFFF">
                  <a:alpha val="0"/>
                </a:srgbClr>
              </a:clrTo>
            </a:clrChange>
          </a:blip>
          <a:stretch>
            <a:fillRect/>
          </a:stretch>
        </p:blipFill>
        <p:spPr>
          <a:xfrm>
            <a:off x="2216149" y="3222367"/>
            <a:ext cx="4286250" cy="4457700"/>
          </a:xfrm>
          <a:prstGeom prst="rect">
            <a:avLst/>
          </a:prstGeom>
        </p:spPr>
      </p:pic>
      <p:sp>
        <p:nvSpPr>
          <p:cNvPr id="7" name="吹き出し: 角を丸めた四角形 6">
            <a:extLst>
              <a:ext uri="{FF2B5EF4-FFF2-40B4-BE49-F238E27FC236}">
                <a16:creationId xmlns:a16="http://schemas.microsoft.com/office/drawing/2014/main" id="{F5A730DD-27C2-4355-977B-1669B4427960}"/>
              </a:ext>
            </a:extLst>
          </p:cNvPr>
          <p:cNvSpPr/>
          <p:nvPr/>
        </p:nvSpPr>
        <p:spPr>
          <a:xfrm>
            <a:off x="6897969" y="6752599"/>
            <a:ext cx="5668488" cy="748173"/>
          </a:xfrm>
          <a:prstGeom prst="wedgeRoundRectCallout">
            <a:avLst>
              <a:gd name="adj1" fmla="val 3883"/>
              <a:gd name="adj2" fmla="val 86718"/>
              <a:gd name="adj3" fmla="val 16667"/>
            </a:avLst>
          </a:prstGeom>
          <a:solidFill>
            <a:schemeClr val="bg1"/>
          </a:solidFill>
          <a:ln w="28575">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kumimoji="1" lang="ja-JP" altLang="en-US" sz="2800" dirty="0">
                <a:solidFill>
                  <a:srgbClr val="002060"/>
                </a:solidFill>
                <a:latin typeface="HG丸ｺﾞｼｯｸM-PRO" panose="020F0600000000000000" pitchFamily="50" charset="-128"/>
                <a:ea typeface="HG丸ｺﾞｼｯｸM-PRO" panose="020F0600000000000000" pitchFamily="50" charset="-128"/>
              </a:rPr>
              <a:t>前年度の年次基金寄付実績による</a:t>
            </a:r>
          </a:p>
        </p:txBody>
      </p:sp>
    </p:spTree>
    <p:extLst>
      <p:ext uri="{BB962C8B-B14F-4D97-AF65-F5344CB8AC3E}">
        <p14:creationId xmlns:p14="http://schemas.microsoft.com/office/powerpoint/2010/main" val="1221612661"/>
      </p:ext>
    </p:extLst>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3"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additive="base">
                                        <p:cTn id="14" dur="1000" fill="hold"/>
                                        <p:tgtEl>
                                          <p:spTgt spid="7"/>
                                        </p:tgtEl>
                                        <p:attrNameLst>
                                          <p:attrName>ppt_x</p:attrName>
                                        </p:attrNameLst>
                                      </p:cBhvr>
                                      <p:tavLst>
                                        <p:tav tm="0">
                                          <p:val>
                                            <p:strVal val="1+#ppt_w/2"/>
                                          </p:val>
                                        </p:tav>
                                        <p:tav tm="100000">
                                          <p:val>
                                            <p:strVal val="#ppt_x"/>
                                          </p:val>
                                        </p:tav>
                                      </p:tavLst>
                                    </p:anim>
                                    <p:anim calcmode="lin" valueType="num">
                                      <p:cBhvr additive="base">
                                        <p:cTn id="15" dur="1000" fill="hold"/>
                                        <p:tgtEl>
                                          <p:spTgt spid="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DFDB1BEF-ADE8-4C1F-B812-4943E6962A9E}"/>
              </a:ext>
            </a:extLst>
          </p:cNvPr>
          <p:cNvPicPr>
            <a:picLocks noChangeAspect="1"/>
          </p:cNvPicPr>
          <p:nvPr/>
        </p:nvPicPr>
        <p:blipFill>
          <a:blip r:embed="rId3"/>
          <a:stretch>
            <a:fillRect/>
          </a:stretch>
        </p:blipFill>
        <p:spPr>
          <a:xfrm>
            <a:off x="484483" y="525722"/>
            <a:ext cx="1777907" cy="887640"/>
          </a:xfrm>
          <a:prstGeom prst="rect">
            <a:avLst/>
          </a:prstGeom>
          <a:ln>
            <a:noFill/>
          </a:ln>
        </p:spPr>
      </p:pic>
      <p:graphicFrame>
        <p:nvGraphicFramePr>
          <p:cNvPr id="8" name="表 7">
            <a:extLst>
              <a:ext uri="{FF2B5EF4-FFF2-40B4-BE49-F238E27FC236}">
                <a16:creationId xmlns:a16="http://schemas.microsoft.com/office/drawing/2014/main" id="{3453FB68-C984-47B9-B093-38CDED0E0C21}"/>
              </a:ext>
            </a:extLst>
          </p:cNvPr>
          <p:cNvGraphicFramePr>
            <a:graphicFrameLocks noGrp="1"/>
          </p:cNvGraphicFramePr>
          <p:nvPr>
            <p:extLst>
              <p:ext uri="{D42A27DB-BD31-4B8C-83A1-F6EECF244321}">
                <p14:modId xmlns:p14="http://schemas.microsoft.com/office/powerpoint/2010/main" val="224340269"/>
              </p:ext>
            </p:extLst>
          </p:nvPr>
        </p:nvGraphicFramePr>
        <p:xfrm>
          <a:off x="484483" y="619022"/>
          <a:ext cx="11653728" cy="701040"/>
        </p:xfrm>
        <a:graphic>
          <a:graphicData uri="http://schemas.openxmlformats.org/drawingml/2006/table">
            <a:tbl>
              <a:tblPr firstRow="1" bandRow="1">
                <a:tableStyleId>{5940675A-B579-460E-94D1-54222C63F5DA}</a:tableStyleId>
              </a:tblPr>
              <a:tblGrid>
                <a:gridCol w="11653728">
                  <a:extLst>
                    <a:ext uri="{9D8B030D-6E8A-4147-A177-3AD203B41FA5}">
                      <a16:colId xmlns:a16="http://schemas.microsoft.com/office/drawing/2014/main" val="1465501517"/>
                    </a:ext>
                  </a:extLst>
                </a:gridCol>
              </a:tblGrid>
              <a:tr h="0">
                <a:tc>
                  <a:txBody>
                    <a:bodyPr/>
                    <a:lstStyle/>
                    <a:p>
                      <a:r>
                        <a:rPr kumimoji="1" lang="ja-JP" altLang="en-US" sz="4000" b="1" dirty="0">
                          <a:solidFill>
                            <a:srgbClr val="002060"/>
                          </a:solidFill>
                          <a:latin typeface="HG丸ｺﾞｼｯｸM-PRO" panose="020F0600000000000000" pitchFamily="50" charset="-128"/>
                          <a:ea typeface="HG丸ｺﾞｼｯｸM-PRO" panose="020F0600000000000000" pitchFamily="50" charset="-128"/>
                        </a:rPr>
                        <a:t>　　　 </a:t>
                      </a:r>
                      <a:r>
                        <a:rPr kumimoji="1" lang="en-US" altLang="ja-JP" sz="4000" b="1" dirty="0">
                          <a:solidFill>
                            <a:srgbClr val="002060"/>
                          </a:solidFill>
                          <a:latin typeface="HG丸ｺﾞｼｯｸM-PRO" panose="020F0600000000000000" pitchFamily="50" charset="-128"/>
                          <a:ea typeface="HG丸ｺﾞｼｯｸM-PRO" panose="020F0600000000000000" pitchFamily="50" charset="-128"/>
                        </a:rPr>
                        <a:t>2019-20</a:t>
                      </a:r>
                      <a:r>
                        <a:rPr kumimoji="1" lang="ja-JP" altLang="en-US" sz="4000" b="1" dirty="0">
                          <a:solidFill>
                            <a:srgbClr val="002060"/>
                          </a:solidFill>
                          <a:latin typeface="HG丸ｺﾞｼｯｸM-PRO" panose="020F0600000000000000" pitchFamily="50" charset="-128"/>
                          <a:ea typeface="HG丸ｺﾞｼｯｸM-PRO" panose="020F0600000000000000" pitchFamily="50" charset="-128"/>
                        </a:rPr>
                        <a:t> 地区補助金活動の留意点</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43541143"/>
                  </a:ext>
                </a:extLst>
              </a:tr>
            </a:tbl>
          </a:graphicData>
        </a:graphic>
      </p:graphicFrame>
      <p:sp>
        <p:nvSpPr>
          <p:cNvPr id="4" name="テキスト ボックス 3">
            <a:extLst>
              <a:ext uri="{FF2B5EF4-FFF2-40B4-BE49-F238E27FC236}">
                <a16:creationId xmlns:a16="http://schemas.microsoft.com/office/drawing/2014/main" id="{73AC06B7-E288-45FF-A2CD-CFA03DF68917}"/>
              </a:ext>
            </a:extLst>
          </p:cNvPr>
          <p:cNvSpPr txBox="1"/>
          <p:nvPr/>
        </p:nvSpPr>
        <p:spPr>
          <a:xfrm>
            <a:off x="714188" y="969542"/>
            <a:ext cx="10345271" cy="7548220"/>
          </a:xfrm>
          <a:prstGeom prst="rect">
            <a:avLst/>
          </a:prstGeom>
          <a:noFill/>
        </p:spPr>
        <p:txBody>
          <a:bodyPr wrap="square" rtlCol="0">
            <a:spAutoFit/>
          </a:bodyPr>
          <a:lstStyle/>
          <a:p>
            <a:pPr>
              <a:lnSpc>
                <a:spcPct val="400000"/>
              </a:lnSpc>
            </a:pPr>
            <a:r>
              <a:rPr kumimoji="1" lang="ja-JP" altLang="en-US" sz="3200" dirty="0">
                <a:latin typeface="HG丸ｺﾞｼｯｸM-PRO" panose="020F0600000000000000" pitchFamily="50" charset="-128"/>
                <a:ea typeface="HG丸ｺﾞｼｯｸM-PRO" panose="020F0600000000000000" pitchFamily="50" charset="-128"/>
              </a:rPr>
              <a:t>ロータリアンの積極的な活動</a:t>
            </a:r>
            <a:endParaRPr kumimoji="1" lang="en-US" altLang="ja-JP" sz="3200" dirty="0">
              <a:latin typeface="HG丸ｺﾞｼｯｸM-PRO" panose="020F0600000000000000" pitchFamily="50" charset="-128"/>
              <a:ea typeface="HG丸ｺﾞｼｯｸM-PRO" panose="020F0600000000000000" pitchFamily="50" charset="-128"/>
            </a:endParaRPr>
          </a:p>
          <a:p>
            <a:pPr>
              <a:lnSpc>
                <a:spcPct val="400000"/>
              </a:lnSpc>
            </a:pPr>
            <a:r>
              <a:rPr kumimoji="1" lang="ja-JP" altLang="en-US" sz="3200" dirty="0">
                <a:latin typeface="HG丸ｺﾞｼｯｸM-PRO" panose="020F0600000000000000" pitchFamily="50" charset="-128"/>
                <a:ea typeface="HG丸ｺﾞｼｯｸM-PRO" panose="020F0600000000000000" pitchFamily="50" charset="-128"/>
              </a:rPr>
              <a:t>人道的奉仕活動</a:t>
            </a:r>
            <a:endParaRPr kumimoji="1" lang="en-US" altLang="ja-JP" sz="3200" dirty="0">
              <a:latin typeface="HG丸ｺﾞｼｯｸM-PRO" panose="020F0600000000000000" pitchFamily="50" charset="-128"/>
              <a:ea typeface="HG丸ｺﾞｼｯｸM-PRO" panose="020F0600000000000000" pitchFamily="50" charset="-128"/>
            </a:endParaRPr>
          </a:p>
          <a:p>
            <a:pPr>
              <a:lnSpc>
                <a:spcPct val="400000"/>
              </a:lnSpc>
            </a:pPr>
            <a:r>
              <a:rPr kumimoji="1" lang="ja-JP" altLang="en-US" sz="3200" dirty="0">
                <a:latin typeface="HG丸ｺﾞｼｯｸM-PRO" panose="020F0600000000000000" pitchFamily="50" charset="-128"/>
                <a:ea typeface="HG丸ｺﾞｼｯｸM-PRO" panose="020F0600000000000000" pitchFamily="50" charset="-128"/>
              </a:rPr>
              <a:t>ローターアクトクラブと合同で行う奉仕活動</a:t>
            </a:r>
            <a:endParaRPr kumimoji="1" lang="en-US" altLang="ja-JP" sz="3200" dirty="0">
              <a:latin typeface="HG丸ｺﾞｼｯｸM-PRO" panose="020F0600000000000000" pitchFamily="50" charset="-128"/>
              <a:ea typeface="HG丸ｺﾞｼｯｸM-PRO" panose="020F0600000000000000" pitchFamily="50" charset="-128"/>
            </a:endParaRPr>
          </a:p>
          <a:p>
            <a:pPr>
              <a:lnSpc>
                <a:spcPct val="400000"/>
              </a:lnSpc>
            </a:pPr>
            <a:r>
              <a:rPr kumimoji="1" lang="ja-JP" altLang="en-US" sz="3200" dirty="0">
                <a:latin typeface="HG丸ｺﾞｼｯｸM-PRO" panose="020F0600000000000000" pitchFamily="50" charset="-128"/>
                <a:ea typeface="HG丸ｺﾞｼｯｸM-PRO" panose="020F0600000000000000" pitchFamily="50" charset="-128"/>
              </a:rPr>
              <a:t>特定の受益者に対する継続的・過度の支援は不可</a:t>
            </a:r>
            <a:endParaRPr kumimoji="1" lang="en-US" altLang="ja-JP" sz="3200" dirty="0">
              <a:latin typeface="HG丸ｺﾞｼｯｸM-PRO" panose="020F0600000000000000" pitchFamily="50" charset="-128"/>
              <a:ea typeface="HG丸ｺﾞｼｯｸM-PRO" panose="020F0600000000000000" pitchFamily="50" charset="-128"/>
            </a:endParaRPr>
          </a:p>
        </p:txBody>
      </p:sp>
      <p:sp>
        <p:nvSpPr>
          <p:cNvPr id="5" name="吹き出し: 角を丸めた四角形 4">
            <a:extLst>
              <a:ext uri="{FF2B5EF4-FFF2-40B4-BE49-F238E27FC236}">
                <a16:creationId xmlns:a16="http://schemas.microsoft.com/office/drawing/2014/main" id="{19A1C29D-7B21-48CC-B2FB-4390208387C4}"/>
              </a:ext>
            </a:extLst>
          </p:cNvPr>
          <p:cNvSpPr/>
          <p:nvPr/>
        </p:nvSpPr>
        <p:spPr>
          <a:xfrm>
            <a:off x="6846048" y="1749892"/>
            <a:ext cx="5444564" cy="2271074"/>
          </a:xfrm>
          <a:prstGeom prst="wedgeRoundRectCallout">
            <a:avLst>
              <a:gd name="adj1" fmla="val -80667"/>
              <a:gd name="adj2" fmla="val 1158"/>
              <a:gd name="adj3" fmla="val 16667"/>
            </a:avLst>
          </a:prstGeom>
          <a:solidFill>
            <a:schemeClr val="bg1"/>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50000"/>
              </a:lnSpc>
            </a:pPr>
            <a:r>
              <a:rPr kumimoji="1" lang="ja-JP" altLang="en-US" sz="3200" dirty="0">
                <a:solidFill>
                  <a:srgbClr val="C00000"/>
                </a:solidFill>
                <a:latin typeface="ＭＳ 明朝" panose="02020609040205080304" pitchFamily="17" charset="-128"/>
                <a:ea typeface="ＭＳ 明朝" panose="02020609040205080304" pitchFamily="17" charset="-128"/>
              </a:rPr>
              <a:t>✘</a:t>
            </a:r>
            <a:r>
              <a:rPr kumimoji="1" lang="ja-JP" altLang="en-US" sz="3200" dirty="0">
                <a:solidFill>
                  <a:srgbClr val="002060"/>
                </a:solidFill>
                <a:latin typeface="HG丸ｺﾞｼｯｸM-PRO" panose="020F0600000000000000" pitchFamily="50" charset="-128"/>
                <a:ea typeface="HG丸ｺﾞｼｯｸM-PRO" panose="020F0600000000000000" pitchFamily="50" charset="-128"/>
              </a:rPr>
              <a:t>使途無指定の現金寄付</a:t>
            </a:r>
            <a:endParaRPr kumimoji="1" lang="en-US" altLang="ja-JP" sz="3200" dirty="0">
              <a:solidFill>
                <a:srgbClr val="002060"/>
              </a:solidFill>
              <a:latin typeface="HG丸ｺﾞｼｯｸM-PRO" panose="020F0600000000000000" pitchFamily="50" charset="-128"/>
              <a:ea typeface="HG丸ｺﾞｼｯｸM-PRO" panose="020F0600000000000000" pitchFamily="50" charset="-128"/>
            </a:endParaRPr>
          </a:p>
          <a:p>
            <a:pPr>
              <a:lnSpc>
                <a:spcPct val="150000"/>
              </a:lnSpc>
            </a:pPr>
            <a:r>
              <a:rPr kumimoji="1" lang="ja-JP" altLang="en-US" sz="3200" dirty="0">
                <a:solidFill>
                  <a:srgbClr val="C00000"/>
                </a:solidFill>
                <a:latin typeface="ＭＳ 明朝" panose="02020609040205080304" pitchFamily="17" charset="-128"/>
                <a:ea typeface="ＭＳ 明朝" panose="02020609040205080304" pitchFamily="17" charset="-128"/>
              </a:rPr>
              <a:t>✘</a:t>
            </a:r>
            <a:r>
              <a:rPr kumimoji="1" lang="ja-JP" altLang="en-US" sz="3200" dirty="0">
                <a:solidFill>
                  <a:srgbClr val="002060"/>
                </a:solidFill>
                <a:latin typeface="HG丸ｺﾞｼｯｸM-PRO" panose="020F0600000000000000" pitchFamily="50" charset="-128"/>
                <a:ea typeface="HG丸ｺﾞｼｯｸM-PRO" panose="020F0600000000000000" pitchFamily="50" charset="-128"/>
              </a:rPr>
              <a:t>物品の寄贈のみ</a:t>
            </a:r>
            <a:endParaRPr kumimoji="1" lang="en-US" altLang="ja-JP" sz="3200" dirty="0">
              <a:solidFill>
                <a:srgbClr val="002060"/>
              </a:solidFill>
              <a:latin typeface="HG丸ｺﾞｼｯｸM-PRO" panose="020F0600000000000000" pitchFamily="50" charset="-128"/>
              <a:ea typeface="HG丸ｺﾞｼｯｸM-PRO" panose="020F0600000000000000" pitchFamily="50" charset="-128"/>
            </a:endParaRPr>
          </a:p>
          <a:p>
            <a:pPr>
              <a:lnSpc>
                <a:spcPct val="150000"/>
              </a:lnSpc>
            </a:pPr>
            <a:r>
              <a:rPr kumimoji="1" lang="ja-JP" altLang="en-US" sz="3200" dirty="0">
                <a:solidFill>
                  <a:srgbClr val="C00000"/>
                </a:solidFill>
                <a:latin typeface="ＭＳ 明朝" panose="02020609040205080304" pitchFamily="17" charset="-128"/>
                <a:ea typeface="ＭＳ 明朝" panose="02020609040205080304" pitchFamily="17" charset="-128"/>
              </a:rPr>
              <a:t>✘</a:t>
            </a:r>
            <a:r>
              <a:rPr kumimoji="1" lang="ja-JP" altLang="en-US" sz="3200" dirty="0">
                <a:solidFill>
                  <a:srgbClr val="002060"/>
                </a:solidFill>
                <a:latin typeface="HG丸ｺﾞｼｯｸM-PRO" panose="020F0600000000000000" pitchFamily="50" charset="-128"/>
                <a:ea typeface="HG丸ｺﾞｼｯｸM-PRO" panose="020F0600000000000000" pitchFamily="50" charset="-128"/>
              </a:rPr>
              <a:t>他団体の管理運営費</a:t>
            </a:r>
            <a:endParaRPr kumimoji="1" lang="en-US" altLang="ja-JP" sz="3200" dirty="0">
              <a:solidFill>
                <a:srgbClr val="002060"/>
              </a:solidFill>
              <a:latin typeface="HG丸ｺﾞｼｯｸM-PRO" panose="020F0600000000000000" pitchFamily="50" charset="-128"/>
              <a:ea typeface="HG丸ｺﾞｼｯｸM-PRO" panose="020F0600000000000000" pitchFamily="50" charset="-128"/>
            </a:endParaRPr>
          </a:p>
        </p:txBody>
      </p:sp>
      <p:sp>
        <p:nvSpPr>
          <p:cNvPr id="7" name="吹き出し: 角を丸めた四角形 6">
            <a:extLst>
              <a:ext uri="{FF2B5EF4-FFF2-40B4-BE49-F238E27FC236}">
                <a16:creationId xmlns:a16="http://schemas.microsoft.com/office/drawing/2014/main" id="{476194E8-F83C-4D98-9442-96B19BCF4B5F}"/>
              </a:ext>
            </a:extLst>
          </p:cNvPr>
          <p:cNvSpPr/>
          <p:nvPr/>
        </p:nvSpPr>
        <p:spPr>
          <a:xfrm>
            <a:off x="3917576" y="4020966"/>
            <a:ext cx="3185458" cy="1580740"/>
          </a:xfrm>
          <a:prstGeom prst="wedgeRoundRectCallout">
            <a:avLst>
              <a:gd name="adj1" fmla="val -86973"/>
              <a:gd name="adj2" fmla="val 2592"/>
              <a:gd name="adj3" fmla="val 16667"/>
            </a:avLst>
          </a:prstGeom>
          <a:solidFill>
            <a:schemeClr val="bg1"/>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endParaRPr kumimoji="1" lang="en-US" altLang="ja-JP" sz="2800" dirty="0">
              <a:solidFill>
                <a:srgbClr val="002060"/>
              </a:solidFill>
              <a:latin typeface="HG丸ｺﾞｼｯｸM-PRO" panose="020F0600000000000000" pitchFamily="50" charset="-128"/>
              <a:ea typeface="HG丸ｺﾞｼｯｸM-PRO" panose="020F0600000000000000" pitchFamily="50" charset="-128"/>
            </a:endParaRPr>
          </a:p>
          <a:p>
            <a:pPr>
              <a:lnSpc>
                <a:spcPct val="150000"/>
              </a:lnSpc>
            </a:pPr>
            <a:r>
              <a:rPr kumimoji="1" lang="ja-JP" altLang="en-US" sz="3200" dirty="0">
                <a:solidFill>
                  <a:srgbClr val="C00000"/>
                </a:solidFill>
                <a:latin typeface="ＭＳ 明朝" panose="02020609040205080304" pitchFamily="17" charset="-128"/>
                <a:ea typeface="ＭＳ 明朝" panose="02020609040205080304" pitchFamily="17" charset="-128"/>
              </a:rPr>
              <a:t>✘</a:t>
            </a:r>
            <a:r>
              <a:rPr kumimoji="1" lang="ja-JP" altLang="en-US" sz="3200" dirty="0">
                <a:solidFill>
                  <a:srgbClr val="002060"/>
                </a:solidFill>
                <a:latin typeface="HG丸ｺﾞｼｯｸM-PRO" panose="020F0600000000000000" pitchFamily="50" charset="-128"/>
                <a:ea typeface="HG丸ｺﾞｼｯｸM-PRO" panose="020F0600000000000000" pitchFamily="50" charset="-128"/>
              </a:rPr>
              <a:t>広報的活動</a:t>
            </a:r>
            <a:endParaRPr kumimoji="1" lang="en-US" altLang="ja-JP" sz="3200" dirty="0">
              <a:solidFill>
                <a:srgbClr val="002060"/>
              </a:solidFill>
              <a:latin typeface="HG丸ｺﾞｼｯｸM-PRO" panose="020F0600000000000000" pitchFamily="50" charset="-128"/>
              <a:ea typeface="HG丸ｺﾞｼｯｸM-PRO" panose="020F0600000000000000" pitchFamily="50" charset="-128"/>
            </a:endParaRPr>
          </a:p>
          <a:p>
            <a:pPr>
              <a:lnSpc>
                <a:spcPct val="150000"/>
              </a:lnSpc>
            </a:pPr>
            <a:r>
              <a:rPr kumimoji="1" lang="ja-JP" altLang="en-US" sz="3200" dirty="0">
                <a:solidFill>
                  <a:srgbClr val="C00000"/>
                </a:solidFill>
                <a:latin typeface="ＭＳ 明朝" panose="02020609040205080304" pitchFamily="17" charset="-128"/>
                <a:ea typeface="ＭＳ 明朝" panose="02020609040205080304" pitchFamily="17" charset="-128"/>
              </a:rPr>
              <a:t>✘</a:t>
            </a:r>
            <a:r>
              <a:rPr kumimoji="1" lang="ja-JP" altLang="en-US" sz="3200" dirty="0">
                <a:solidFill>
                  <a:srgbClr val="002060"/>
                </a:solidFill>
                <a:latin typeface="HG丸ｺﾞｼｯｸM-PRO" panose="020F0600000000000000" pitchFamily="50" charset="-128"/>
                <a:ea typeface="HG丸ｺﾞｼｯｸM-PRO" panose="020F0600000000000000" pitchFamily="50" charset="-128"/>
              </a:rPr>
              <a:t>多額の講師料</a:t>
            </a:r>
            <a:endParaRPr kumimoji="1" lang="en-US" altLang="ja-JP" sz="3200" dirty="0">
              <a:solidFill>
                <a:srgbClr val="002060"/>
              </a:solidFill>
              <a:latin typeface="HG丸ｺﾞｼｯｸM-PRO" panose="020F0600000000000000" pitchFamily="50" charset="-128"/>
              <a:ea typeface="HG丸ｺﾞｼｯｸM-PRO" panose="020F0600000000000000" pitchFamily="50" charset="-128"/>
            </a:endParaRPr>
          </a:p>
          <a:p>
            <a:pPr>
              <a:lnSpc>
                <a:spcPct val="150000"/>
              </a:lnSpc>
            </a:pPr>
            <a:endParaRPr kumimoji="1" lang="en-US" altLang="ja-JP" sz="2800" dirty="0">
              <a:solidFill>
                <a:srgbClr val="002060"/>
              </a:solidFill>
              <a:latin typeface="HG丸ｺﾞｼｯｸM-PRO" panose="020F0600000000000000" pitchFamily="50" charset="-128"/>
              <a:ea typeface="HG丸ｺﾞｼｯｸM-PRO" panose="020F0600000000000000" pitchFamily="50" charset="-128"/>
            </a:endParaRPr>
          </a:p>
        </p:txBody>
      </p:sp>
      <p:sp>
        <p:nvSpPr>
          <p:cNvPr id="9" name="吹き出し: 角を丸めた四角形 8">
            <a:extLst>
              <a:ext uri="{FF2B5EF4-FFF2-40B4-BE49-F238E27FC236}">
                <a16:creationId xmlns:a16="http://schemas.microsoft.com/office/drawing/2014/main" id="{726C01D4-9479-4536-9C5D-CA2C28BF10DB}"/>
              </a:ext>
            </a:extLst>
          </p:cNvPr>
          <p:cNvSpPr/>
          <p:nvPr/>
        </p:nvSpPr>
        <p:spPr>
          <a:xfrm>
            <a:off x="4912659" y="6796538"/>
            <a:ext cx="7584141" cy="913109"/>
          </a:xfrm>
          <a:prstGeom prst="wedgeRoundRectCallout">
            <a:avLst>
              <a:gd name="adj1" fmla="val -66166"/>
              <a:gd name="adj2" fmla="val -49589"/>
              <a:gd name="adj3" fmla="val 16667"/>
            </a:avLst>
          </a:prstGeom>
          <a:solidFill>
            <a:schemeClr val="bg1"/>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50000"/>
              </a:lnSpc>
            </a:pPr>
            <a:r>
              <a:rPr kumimoji="1" lang="en-US" altLang="ja-JP" sz="3200" dirty="0">
                <a:solidFill>
                  <a:srgbClr val="002060"/>
                </a:solidFill>
                <a:latin typeface="HG丸ｺﾞｼｯｸM-PRO" panose="020F0600000000000000" pitchFamily="50" charset="-128"/>
                <a:ea typeface="HG丸ｺﾞｼｯｸM-PRO" panose="020F0600000000000000" pitchFamily="50" charset="-128"/>
              </a:rPr>
              <a:t>RAC</a:t>
            </a:r>
            <a:r>
              <a:rPr kumimoji="1" lang="ja-JP" altLang="en-US" sz="3200" dirty="0">
                <a:solidFill>
                  <a:srgbClr val="002060"/>
                </a:solidFill>
                <a:latin typeface="HG丸ｺﾞｼｯｸM-PRO" panose="020F0600000000000000" pitchFamily="50" charset="-128"/>
                <a:ea typeface="HG丸ｺﾞｼｯｸM-PRO" panose="020F0600000000000000" pitchFamily="50" charset="-128"/>
              </a:rPr>
              <a:t>が主体となって行う活動でもよい</a:t>
            </a:r>
            <a:endParaRPr kumimoji="1" lang="en-US" altLang="ja-JP" sz="3200" dirty="0">
              <a:solidFill>
                <a:srgbClr val="002060"/>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294358894"/>
      </p:ext>
    </p:extLst>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1+#ppt_w/2"/>
                                          </p:val>
                                        </p:tav>
                                        <p:tav tm="100000">
                                          <p:val>
                                            <p:strVal val="#ppt_x"/>
                                          </p:val>
                                        </p:tav>
                                      </p:tavLst>
                                    </p:anim>
                                    <p:anim calcmode="lin" valueType="num">
                                      <p:cBhvr additive="base">
                                        <p:cTn id="8"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1000" fill="hold"/>
                                        <p:tgtEl>
                                          <p:spTgt spid="7"/>
                                        </p:tgtEl>
                                        <p:attrNameLst>
                                          <p:attrName>ppt_x</p:attrName>
                                        </p:attrNameLst>
                                      </p:cBhvr>
                                      <p:tavLst>
                                        <p:tav tm="0">
                                          <p:val>
                                            <p:strVal val="1+#ppt_w/2"/>
                                          </p:val>
                                        </p:tav>
                                        <p:tav tm="100000">
                                          <p:val>
                                            <p:strVal val="#ppt_x"/>
                                          </p:val>
                                        </p:tav>
                                      </p:tavLst>
                                    </p:anim>
                                    <p:anim calcmode="lin" valueType="num">
                                      <p:cBhvr additive="base">
                                        <p:cTn id="14"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1000" fill="hold"/>
                                        <p:tgtEl>
                                          <p:spTgt spid="9"/>
                                        </p:tgtEl>
                                        <p:attrNameLst>
                                          <p:attrName>ppt_x</p:attrName>
                                        </p:attrNameLst>
                                      </p:cBhvr>
                                      <p:tavLst>
                                        <p:tav tm="0">
                                          <p:val>
                                            <p:strVal val="1+#ppt_w/2"/>
                                          </p:val>
                                        </p:tav>
                                        <p:tav tm="100000">
                                          <p:val>
                                            <p:strVal val="#ppt_x"/>
                                          </p:val>
                                        </p:tav>
                                      </p:tavLst>
                                    </p:anim>
                                    <p:anim calcmode="lin" valueType="num">
                                      <p:cBhvr additive="base">
                                        <p:cTn id="20" dur="10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DFDB1BEF-ADE8-4C1F-B812-4943E6962A9E}"/>
              </a:ext>
            </a:extLst>
          </p:cNvPr>
          <p:cNvPicPr>
            <a:picLocks noChangeAspect="1"/>
          </p:cNvPicPr>
          <p:nvPr/>
        </p:nvPicPr>
        <p:blipFill>
          <a:blip r:embed="rId3"/>
          <a:stretch>
            <a:fillRect/>
          </a:stretch>
        </p:blipFill>
        <p:spPr>
          <a:xfrm>
            <a:off x="484483" y="525722"/>
            <a:ext cx="1777907" cy="887640"/>
          </a:xfrm>
          <a:prstGeom prst="rect">
            <a:avLst/>
          </a:prstGeom>
          <a:ln>
            <a:noFill/>
          </a:ln>
        </p:spPr>
      </p:pic>
      <p:graphicFrame>
        <p:nvGraphicFramePr>
          <p:cNvPr id="8" name="表 7">
            <a:extLst>
              <a:ext uri="{FF2B5EF4-FFF2-40B4-BE49-F238E27FC236}">
                <a16:creationId xmlns:a16="http://schemas.microsoft.com/office/drawing/2014/main" id="{3453FB68-C984-47B9-B093-38CDED0E0C21}"/>
              </a:ext>
            </a:extLst>
          </p:cNvPr>
          <p:cNvGraphicFramePr>
            <a:graphicFrameLocks noGrp="1"/>
          </p:cNvGraphicFramePr>
          <p:nvPr>
            <p:extLst>
              <p:ext uri="{D42A27DB-BD31-4B8C-83A1-F6EECF244321}">
                <p14:modId xmlns:p14="http://schemas.microsoft.com/office/powerpoint/2010/main" val="2717498597"/>
              </p:ext>
            </p:extLst>
          </p:nvPr>
        </p:nvGraphicFramePr>
        <p:xfrm>
          <a:off x="484483" y="619022"/>
          <a:ext cx="11653728" cy="701040"/>
        </p:xfrm>
        <a:graphic>
          <a:graphicData uri="http://schemas.openxmlformats.org/drawingml/2006/table">
            <a:tbl>
              <a:tblPr firstRow="1" bandRow="1">
                <a:tableStyleId>{5940675A-B579-460E-94D1-54222C63F5DA}</a:tableStyleId>
              </a:tblPr>
              <a:tblGrid>
                <a:gridCol w="11653728">
                  <a:extLst>
                    <a:ext uri="{9D8B030D-6E8A-4147-A177-3AD203B41FA5}">
                      <a16:colId xmlns:a16="http://schemas.microsoft.com/office/drawing/2014/main" val="1465501517"/>
                    </a:ext>
                  </a:extLst>
                </a:gridCol>
              </a:tblGrid>
              <a:tr h="0">
                <a:tc>
                  <a:txBody>
                    <a:bodyPr/>
                    <a:lstStyle/>
                    <a:p>
                      <a:r>
                        <a:rPr kumimoji="1" lang="ja-JP" altLang="en-US" sz="4000" b="1" dirty="0">
                          <a:solidFill>
                            <a:srgbClr val="002060"/>
                          </a:solidFill>
                          <a:latin typeface="HG丸ｺﾞｼｯｸM-PRO" panose="020F0600000000000000" pitchFamily="50" charset="-128"/>
                          <a:ea typeface="HG丸ｺﾞｼｯｸM-PRO" panose="020F0600000000000000" pitchFamily="50" charset="-128"/>
                        </a:rPr>
                        <a:t>　　　  グローバル補助金</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43541143"/>
                  </a:ext>
                </a:extLst>
              </a:tr>
            </a:tbl>
          </a:graphicData>
        </a:graphic>
      </p:graphicFrame>
      <p:graphicFrame>
        <p:nvGraphicFramePr>
          <p:cNvPr id="2" name="表 1">
            <a:extLst>
              <a:ext uri="{FF2B5EF4-FFF2-40B4-BE49-F238E27FC236}">
                <a16:creationId xmlns:a16="http://schemas.microsoft.com/office/drawing/2014/main" id="{AB350EC1-02E9-48A0-BD13-C2E3402E1EDB}"/>
              </a:ext>
            </a:extLst>
          </p:cNvPr>
          <p:cNvGraphicFramePr>
            <a:graphicFrameLocks noGrp="1"/>
          </p:cNvGraphicFramePr>
          <p:nvPr>
            <p:extLst>
              <p:ext uri="{D42A27DB-BD31-4B8C-83A1-F6EECF244321}">
                <p14:modId xmlns:p14="http://schemas.microsoft.com/office/powerpoint/2010/main" val="2087673070"/>
              </p:ext>
            </p:extLst>
          </p:nvPr>
        </p:nvGraphicFramePr>
        <p:xfrm>
          <a:off x="341047" y="1485463"/>
          <a:ext cx="11797164" cy="6905501"/>
        </p:xfrm>
        <a:graphic>
          <a:graphicData uri="http://schemas.openxmlformats.org/drawingml/2006/table">
            <a:tbl>
              <a:tblPr firstRow="1" bandRow="1">
                <a:tableStyleId>{5940675A-B579-460E-94D1-54222C63F5DA}</a:tableStyleId>
              </a:tblPr>
              <a:tblGrid>
                <a:gridCol w="2097353">
                  <a:extLst>
                    <a:ext uri="{9D8B030D-6E8A-4147-A177-3AD203B41FA5}">
                      <a16:colId xmlns:a16="http://schemas.microsoft.com/office/drawing/2014/main" val="1262552725"/>
                    </a:ext>
                  </a:extLst>
                </a:gridCol>
                <a:gridCol w="9699811">
                  <a:extLst>
                    <a:ext uri="{9D8B030D-6E8A-4147-A177-3AD203B41FA5}">
                      <a16:colId xmlns:a16="http://schemas.microsoft.com/office/drawing/2014/main" val="254988035"/>
                    </a:ext>
                  </a:extLst>
                </a:gridCol>
              </a:tblGrid>
              <a:tr h="669329">
                <a:tc>
                  <a:txBody>
                    <a:bodyPr/>
                    <a:lstStyle/>
                    <a:p>
                      <a:pPr algn="ctr"/>
                      <a:endParaRPr kumimoji="1" lang="ja-JP" altLang="en-US" sz="3200" b="1" dirty="0">
                        <a:latin typeface="HG丸ｺﾞｼｯｸM-PRO" panose="020F0600000000000000" pitchFamily="50" charset="-128"/>
                        <a:ea typeface="HG丸ｺﾞｼｯｸM-PRO" panose="020F0600000000000000" pitchFamily="50" charset="-128"/>
                      </a:endParaRPr>
                    </a:p>
                  </a:txBody>
                  <a:tcPr anchor="ctr">
                    <a:solidFill>
                      <a:schemeClr val="accent2">
                        <a:lumMod val="20000"/>
                        <a:lumOff val="80000"/>
                      </a:schemeClr>
                    </a:solidFill>
                  </a:tcPr>
                </a:tc>
                <a:tc>
                  <a:txBody>
                    <a:bodyPr/>
                    <a:lstStyle/>
                    <a:p>
                      <a:pPr algn="ctr"/>
                      <a:r>
                        <a:rPr kumimoji="1" lang="ja-JP" altLang="en-US" sz="3200" b="1" dirty="0">
                          <a:latin typeface="HG丸ｺﾞｼｯｸM-PRO" panose="020F0600000000000000" pitchFamily="50" charset="-128"/>
                          <a:ea typeface="HG丸ｺﾞｼｯｸM-PRO" panose="020F0600000000000000" pitchFamily="50" charset="-128"/>
                        </a:rPr>
                        <a:t>概 要</a:t>
                      </a:r>
                    </a:p>
                  </a:txBody>
                  <a:tcPr anchor="ctr">
                    <a:solidFill>
                      <a:schemeClr val="accent2">
                        <a:lumMod val="20000"/>
                        <a:lumOff val="80000"/>
                      </a:schemeClr>
                    </a:solidFill>
                  </a:tcPr>
                </a:tc>
                <a:extLst>
                  <a:ext uri="{0D108BD9-81ED-4DB2-BD59-A6C34878D82A}">
                    <a16:rowId xmlns:a16="http://schemas.microsoft.com/office/drawing/2014/main" val="1261002518"/>
                  </a:ext>
                </a:extLst>
              </a:tr>
              <a:tr h="3355450">
                <a:tc>
                  <a:txBody>
                    <a:bodyPr/>
                    <a:lstStyle/>
                    <a:p>
                      <a:pPr algn="ctr"/>
                      <a:r>
                        <a:rPr kumimoji="1" lang="ja-JP" altLang="en-US" sz="2800" dirty="0">
                          <a:latin typeface="HG丸ｺﾞｼｯｸM-PRO" panose="020F0600000000000000" pitchFamily="50" charset="-128"/>
                          <a:ea typeface="HG丸ｺﾞｼｯｸM-PRO" panose="020F0600000000000000" pitchFamily="50" charset="-128"/>
                        </a:rPr>
                        <a:t>要件</a:t>
                      </a:r>
                    </a:p>
                  </a:txBody>
                  <a:tcPr anchor="ctr"/>
                </a:tc>
                <a:tc>
                  <a:txBody>
                    <a:bodyPr/>
                    <a:lstStyle/>
                    <a:p>
                      <a:pPr algn="l">
                        <a:lnSpc>
                          <a:spcPct val="100000"/>
                        </a:lnSpc>
                      </a:pPr>
                      <a:r>
                        <a:rPr kumimoji="1" lang="en-US" altLang="ja-JP" sz="3200" dirty="0">
                          <a:latin typeface="HG丸ｺﾞｼｯｸM-PRO" panose="020F0600000000000000" pitchFamily="50" charset="-128"/>
                          <a:ea typeface="HG丸ｺﾞｼｯｸM-PRO" panose="020F0600000000000000" pitchFamily="50" charset="-128"/>
                        </a:rPr>
                        <a:t>*</a:t>
                      </a:r>
                      <a:r>
                        <a:rPr kumimoji="1" lang="ja-JP" altLang="en-US" sz="3200" dirty="0">
                          <a:latin typeface="HG丸ｺﾞｼｯｸM-PRO" panose="020F0600000000000000" pitchFamily="50" charset="-128"/>
                          <a:ea typeface="HG丸ｺﾞｼｯｸM-PRO" panose="020F0600000000000000" pitchFamily="50" charset="-128"/>
                        </a:rPr>
                        <a:t>海外における大規模で成果の継続性のある活動</a:t>
                      </a:r>
                      <a:endParaRPr kumimoji="1" lang="en-US" altLang="ja-JP" sz="3200" dirty="0">
                        <a:latin typeface="HG丸ｺﾞｼｯｸM-PRO" panose="020F0600000000000000" pitchFamily="50" charset="-128"/>
                        <a:ea typeface="HG丸ｺﾞｼｯｸM-PRO" panose="020F0600000000000000" pitchFamily="50" charset="-128"/>
                      </a:endParaRPr>
                    </a:p>
                    <a:p>
                      <a:pPr algn="l">
                        <a:lnSpc>
                          <a:spcPct val="100000"/>
                        </a:lnSpc>
                      </a:pPr>
                      <a:r>
                        <a:rPr kumimoji="1" lang="en-US" altLang="ja-JP" sz="3200" dirty="0">
                          <a:latin typeface="HG丸ｺﾞｼｯｸM-PRO" panose="020F0600000000000000" pitchFamily="50" charset="-128"/>
                          <a:ea typeface="HG丸ｺﾞｼｯｸM-PRO" panose="020F0600000000000000" pitchFamily="50" charset="-128"/>
                        </a:rPr>
                        <a:t>*6</a:t>
                      </a:r>
                      <a:r>
                        <a:rPr kumimoji="1" lang="ja-JP" altLang="en-US" sz="3200" dirty="0">
                          <a:latin typeface="HG丸ｺﾞｼｯｸM-PRO" panose="020F0600000000000000" pitchFamily="50" charset="-128"/>
                          <a:ea typeface="HG丸ｺﾞｼｯｸM-PRO" panose="020F0600000000000000" pitchFamily="50" charset="-128"/>
                        </a:rPr>
                        <a:t>重点分野</a:t>
                      </a:r>
                      <a:endParaRPr kumimoji="1" lang="en-US" altLang="ja-JP" sz="3200" dirty="0">
                        <a:latin typeface="HG丸ｺﾞｼｯｸM-PRO" panose="020F0600000000000000" pitchFamily="50" charset="-128"/>
                        <a:ea typeface="HG丸ｺﾞｼｯｸM-PRO" panose="020F0600000000000000" pitchFamily="50" charset="-128"/>
                      </a:endParaRPr>
                    </a:p>
                    <a:p>
                      <a:pPr algn="l">
                        <a:lnSpc>
                          <a:spcPct val="100000"/>
                        </a:lnSpc>
                      </a:pPr>
                      <a:r>
                        <a:rPr kumimoji="1" lang="en-US" altLang="ja-JP" sz="3200" dirty="0">
                          <a:latin typeface="HG丸ｺﾞｼｯｸM-PRO" panose="020F0600000000000000" pitchFamily="50" charset="-128"/>
                          <a:ea typeface="HG丸ｺﾞｼｯｸM-PRO" panose="020F0600000000000000" pitchFamily="50" charset="-128"/>
                        </a:rPr>
                        <a:t>*</a:t>
                      </a:r>
                      <a:r>
                        <a:rPr kumimoji="1" lang="ja-JP" altLang="en-US" sz="3200" dirty="0">
                          <a:latin typeface="HG丸ｺﾞｼｯｸM-PRO" panose="020F0600000000000000" pitchFamily="50" charset="-128"/>
                          <a:ea typeface="HG丸ｺﾞｼｯｸM-PRO" panose="020F0600000000000000" pitchFamily="50" charset="-128"/>
                        </a:rPr>
                        <a:t>ニーズを特定する</a:t>
                      </a:r>
                      <a:endParaRPr kumimoji="1" lang="en-US" altLang="ja-JP" sz="3200" dirty="0">
                        <a:latin typeface="HG丸ｺﾞｼｯｸM-PRO" panose="020F0600000000000000" pitchFamily="50" charset="-128"/>
                        <a:ea typeface="HG丸ｺﾞｼｯｸM-PRO" panose="020F0600000000000000" pitchFamily="50" charset="-128"/>
                      </a:endParaRPr>
                    </a:p>
                    <a:p>
                      <a:pPr algn="l">
                        <a:lnSpc>
                          <a:spcPct val="100000"/>
                        </a:lnSpc>
                      </a:pPr>
                      <a:r>
                        <a:rPr kumimoji="1" lang="en-US" altLang="ja-JP" sz="3200" dirty="0">
                          <a:latin typeface="HG丸ｺﾞｼｯｸM-PRO" panose="020F0600000000000000" pitchFamily="50" charset="-128"/>
                          <a:ea typeface="HG丸ｺﾞｼｯｸM-PRO" panose="020F0600000000000000" pitchFamily="50" charset="-128"/>
                        </a:rPr>
                        <a:t>*</a:t>
                      </a:r>
                      <a:r>
                        <a:rPr kumimoji="1" lang="ja-JP" altLang="en-US" sz="3200" dirty="0">
                          <a:latin typeface="HG丸ｺﾞｼｯｸM-PRO" panose="020F0600000000000000" pitchFamily="50" charset="-128"/>
                          <a:ea typeface="HG丸ｺﾞｼｯｸM-PRO" panose="020F0600000000000000" pitchFamily="50" charset="-128"/>
                        </a:rPr>
                        <a:t>ロータリーのある国や地域</a:t>
                      </a:r>
                      <a:endParaRPr kumimoji="1" lang="en-US" altLang="ja-JP" sz="3200" dirty="0">
                        <a:latin typeface="HG丸ｺﾞｼｯｸM-PRO" panose="020F0600000000000000" pitchFamily="50" charset="-128"/>
                        <a:ea typeface="HG丸ｺﾞｼｯｸM-PRO" panose="020F0600000000000000" pitchFamily="50" charset="-128"/>
                      </a:endParaRPr>
                    </a:p>
                    <a:p>
                      <a:pPr algn="l">
                        <a:lnSpc>
                          <a:spcPct val="100000"/>
                        </a:lnSpc>
                      </a:pPr>
                      <a:r>
                        <a:rPr kumimoji="1" lang="en-US" altLang="ja-JP" sz="3200" dirty="0">
                          <a:latin typeface="HG丸ｺﾞｼｯｸM-PRO" panose="020F0600000000000000" pitchFamily="50" charset="-128"/>
                          <a:ea typeface="HG丸ｺﾞｼｯｸM-PRO" panose="020F0600000000000000" pitchFamily="50" charset="-128"/>
                        </a:rPr>
                        <a:t>*</a:t>
                      </a:r>
                      <a:r>
                        <a:rPr kumimoji="1" lang="ja-JP" altLang="en-US" sz="3200" dirty="0">
                          <a:latin typeface="HG丸ｺﾞｼｯｸM-PRO" panose="020F0600000000000000" pitchFamily="50" charset="-128"/>
                          <a:ea typeface="HG丸ｺﾞｼｯｸM-PRO" panose="020F0600000000000000" pitchFamily="50" charset="-128"/>
                        </a:rPr>
                        <a:t>クラブは財団に申請（但し</a:t>
                      </a:r>
                      <a:r>
                        <a:rPr kumimoji="1" lang="en-US" altLang="ja-JP" sz="3200" b="1" dirty="0">
                          <a:solidFill>
                            <a:srgbClr val="0070C0"/>
                          </a:solidFill>
                          <a:latin typeface="HG丸ｺﾞｼｯｸM-PRO" panose="020F0600000000000000" pitchFamily="50" charset="-128"/>
                          <a:ea typeface="HG丸ｺﾞｼｯｸM-PRO" panose="020F0600000000000000" pitchFamily="50" charset="-128"/>
                        </a:rPr>
                        <a:t> DDF</a:t>
                      </a:r>
                      <a:r>
                        <a:rPr kumimoji="1" lang="ja-JP" altLang="en-US" sz="3200" dirty="0">
                          <a:latin typeface="HG丸ｺﾞｼｯｸM-PRO" panose="020F0600000000000000" pitchFamily="50" charset="-128"/>
                          <a:ea typeface="HG丸ｺﾞｼｯｸM-PRO" panose="020F0600000000000000" pitchFamily="50" charset="-128"/>
                        </a:rPr>
                        <a:t>は地区に申請）</a:t>
                      </a:r>
                      <a:endParaRPr kumimoji="1" lang="en-US" altLang="ja-JP" sz="3200" dirty="0">
                        <a:latin typeface="HG丸ｺﾞｼｯｸM-PRO" panose="020F0600000000000000" pitchFamily="50" charset="-128"/>
                        <a:ea typeface="HG丸ｺﾞｼｯｸM-PRO" panose="020F0600000000000000" pitchFamily="50" charset="-128"/>
                      </a:endParaRPr>
                    </a:p>
                    <a:p>
                      <a:pPr algn="l">
                        <a:lnSpc>
                          <a:spcPct val="100000"/>
                        </a:lnSpc>
                      </a:pPr>
                      <a:r>
                        <a:rPr kumimoji="1" lang="en-US" altLang="ja-JP" sz="3200" dirty="0">
                          <a:latin typeface="HG丸ｺﾞｼｯｸM-PRO" panose="020F0600000000000000" pitchFamily="50" charset="-128"/>
                          <a:ea typeface="HG丸ｺﾞｼｯｸM-PRO" panose="020F0600000000000000" pitchFamily="50" charset="-128"/>
                        </a:rPr>
                        <a:t>*</a:t>
                      </a:r>
                      <a:r>
                        <a:rPr kumimoji="1" lang="ja-JP" altLang="en-US" sz="3200" dirty="0">
                          <a:latin typeface="HG丸ｺﾞｼｯｸM-PRO" panose="020F0600000000000000" pitchFamily="50" charset="-128"/>
                          <a:ea typeface="HG丸ｺﾞｼｯｸM-PRO" panose="020F0600000000000000" pitchFamily="50" charset="-128"/>
                        </a:rPr>
                        <a:t>資格認定</a:t>
                      </a:r>
                    </a:p>
                  </a:txBody>
                  <a:tcPr anchor="ctr"/>
                </a:tc>
                <a:extLst>
                  <a:ext uri="{0D108BD9-81ED-4DB2-BD59-A6C34878D82A}">
                    <a16:rowId xmlns:a16="http://schemas.microsoft.com/office/drawing/2014/main" val="1936274910"/>
                  </a:ext>
                </a:extLst>
              </a:tr>
              <a:tr h="1299631">
                <a:tc>
                  <a:txBody>
                    <a:bodyPr/>
                    <a:lstStyle/>
                    <a:p>
                      <a:pPr algn="ctr"/>
                      <a:r>
                        <a:rPr kumimoji="1" lang="ja-JP" altLang="en-US" sz="2800" dirty="0">
                          <a:latin typeface="HG丸ｺﾞｼｯｸM-PRO" panose="020F0600000000000000" pitchFamily="50" charset="-128"/>
                          <a:ea typeface="HG丸ｺﾞｼｯｸM-PRO" panose="020F0600000000000000" pitchFamily="50" charset="-128"/>
                        </a:rPr>
                        <a:t>申請スケジュール</a:t>
                      </a:r>
                    </a:p>
                  </a:txBody>
                  <a:tcPr anchor="ctr"/>
                </a:tc>
                <a:tc>
                  <a:txBody>
                    <a:bodyPr/>
                    <a:lstStyle/>
                    <a:p>
                      <a:pPr algn="l">
                        <a:lnSpc>
                          <a:spcPct val="100000"/>
                        </a:lnSpc>
                      </a:pPr>
                      <a:r>
                        <a:rPr kumimoji="1" lang="en-US" altLang="ja-JP" sz="3200" dirty="0">
                          <a:latin typeface="HG丸ｺﾞｼｯｸM-PRO" panose="020F0600000000000000" pitchFamily="50" charset="-128"/>
                          <a:ea typeface="HG丸ｺﾞｼｯｸM-PRO" panose="020F0600000000000000" pitchFamily="50" charset="-128"/>
                        </a:rPr>
                        <a:t> </a:t>
                      </a:r>
                      <a:r>
                        <a:rPr kumimoji="1" lang="ja-JP" altLang="en-US" sz="3200" dirty="0">
                          <a:latin typeface="HG丸ｺﾞｼｯｸM-PRO" panose="020F0600000000000000" pitchFamily="50" charset="-128"/>
                          <a:ea typeface="HG丸ｺﾞｼｯｸM-PRO" panose="020F0600000000000000" pitchFamily="50" charset="-128"/>
                        </a:rPr>
                        <a:t>随時</a:t>
                      </a:r>
                    </a:p>
                  </a:txBody>
                  <a:tcPr anchor="ctr"/>
                </a:tc>
                <a:extLst>
                  <a:ext uri="{0D108BD9-81ED-4DB2-BD59-A6C34878D82A}">
                    <a16:rowId xmlns:a16="http://schemas.microsoft.com/office/drawing/2014/main" val="298591701"/>
                  </a:ext>
                </a:extLst>
              </a:tr>
              <a:tr h="1581091">
                <a:tc>
                  <a:txBody>
                    <a:bodyPr/>
                    <a:lstStyle/>
                    <a:p>
                      <a:pPr algn="ctr"/>
                      <a:r>
                        <a:rPr kumimoji="1" lang="ja-JP" altLang="en-US" sz="2800" dirty="0">
                          <a:latin typeface="HG丸ｺﾞｼｯｸM-PRO" panose="020F0600000000000000" pitchFamily="50" charset="-128"/>
                          <a:ea typeface="HG丸ｺﾞｼｯｸM-PRO" panose="020F0600000000000000" pitchFamily="50" charset="-128"/>
                        </a:rPr>
                        <a:t>補助金額</a:t>
                      </a:r>
                    </a:p>
                  </a:txBody>
                  <a:tcPr anchor="ctr"/>
                </a:tc>
                <a:tc>
                  <a:txBody>
                    <a:bodyPr/>
                    <a:lstStyle/>
                    <a:p>
                      <a:pPr algn="l">
                        <a:lnSpc>
                          <a:spcPct val="150000"/>
                        </a:lnSpc>
                      </a:pPr>
                      <a:r>
                        <a:rPr kumimoji="1" lang="en-US" altLang="ja-JP" sz="3200" dirty="0">
                          <a:latin typeface="HG丸ｺﾞｼｯｸM-PRO" panose="020F0600000000000000" pitchFamily="50" charset="-128"/>
                          <a:ea typeface="HG丸ｺﾞｼｯｸM-PRO" panose="020F0600000000000000" pitchFamily="50" charset="-128"/>
                        </a:rPr>
                        <a:t>15,000-400,000</a:t>
                      </a:r>
                      <a:r>
                        <a:rPr kumimoji="1" lang="ja-JP" altLang="en-US" sz="3200" dirty="0">
                          <a:latin typeface="HG丸ｺﾞｼｯｸM-PRO" panose="020F0600000000000000" pitchFamily="50" charset="-128"/>
                          <a:ea typeface="HG丸ｺﾞｼｯｸM-PRO" panose="020F0600000000000000" pitchFamily="50" charset="-128"/>
                        </a:rPr>
                        <a:t>ドル</a:t>
                      </a:r>
                      <a:endParaRPr kumimoji="1" lang="en-US" altLang="ja-JP" sz="3200" dirty="0">
                        <a:latin typeface="HG丸ｺﾞｼｯｸM-PRO" panose="020F0600000000000000" pitchFamily="50" charset="-128"/>
                        <a:ea typeface="HG丸ｺﾞｼｯｸM-PRO" panose="020F0600000000000000" pitchFamily="50" charset="-128"/>
                      </a:endParaRPr>
                    </a:p>
                    <a:p>
                      <a:pPr algn="l">
                        <a:lnSpc>
                          <a:spcPct val="150000"/>
                        </a:lnSpc>
                      </a:pPr>
                      <a:r>
                        <a:rPr kumimoji="1" lang="ja-JP" altLang="en-US" sz="3200" dirty="0">
                          <a:latin typeface="HG丸ｺﾞｼｯｸM-PRO" panose="020F0600000000000000" pitchFamily="50" charset="-128"/>
                          <a:ea typeface="HG丸ｺﾞｼｯｸM-PRO" panose="020F0600000000000000" pitchFamily="50" charset="-128"/>
                        </a:rPr>
                        <a:t>現金寄付の</a:t>
                      </a:r>
                      <a:r>
                        <a:rPr kumimoji="1" lang="en-US" altLang="ja-JP" sz="3200" dirty="0">
                          <a:latin typeface="HG丸ｺﾞｼｯｸM-PRO" panose="020F0600000000000000" pitchFamily="50" charset="-128"/>
                          <a:ea typeface="HG丸ｺﾞｼｯｸM-PRO" panose="020F0600000000000000" pitchFamily="50" charset="-128"/>
                        </a:rPr>
                        <a:t>50</a:t>
                      </a:r>
                      <a:r>
                        <a:rPr kumimoji="1" lang="ja-JP" altLang="en-US" sz="3200" dirty="0">
                          <a:latin typeface="HG丸ｺﾞｼｯｸM-PRO" panose="020F0600000000000000" pitchFamily="50" charset="-128"/>
                          <a:ea typeface="HG丸ｺﾞｼｯｸM-PRO" panose="020F0600000000000000" pitchFamily="50" charset="-128"/>
                        </a:rPr>
                        <a:t>％、</a:t>
                      </a:r>
                      <a:r>
                        <a:rPr kumimoji="1" lang="en-US" altLang="ja-JP" sz="3200" dirty="0">
                          <a:latin typeface="HG丸ｺﾞｼｯｸM-PRO" panose="020F0600000000000000" pitchFamily="50" charset="-128"/>
                          <a:ea typeface="HG丸ｺﾞｼｯｸM-PRO" panose="020F0600000000000000" pitchFamily="50" charset="-128"/>
                        </a:rPr>
                        <a:t>DDF</a:t>
                      </a:r>
                      <a:r>
                        <a:rPr kumimoji="1" lang="ja-JP" altLang="en-US" sz="3200" dirty="0">
                          <a:latin typeface="HG丸ｺﾞｼｯｸM-PRO" panose="020F0600000000000000" pitchFamily="50" charset="-128"/>
                          <a:ea typeface="HG丸ｺﾞｼｯｸM-PRO" panose="020F0600000000000000" pitchFamily="50" charset="-128"/>
                        </a:rPr>
                        <a:t>の</a:t>
                      </a:r>
                      <a:r>
                        <a:rPr kumimoji="1" lang="en-US" altLang="ja-JP" sz="3200" dirty="0">
                          <a:latin typeface="HG丸ｺﾞｼｯｸM-PRO" panose="020F0600000000000000" pitchFamily="50" charset="-128"/>
                          <a:ea typeface="HG丸ｺﾞｼｯｸM-PRO" panose="020F0600000000000000" pitchFamily="50" charset="-128"/>
                        </a:rPr>
                        <a:t>100</a:t>
                      </a:r>
                      <a:r>
                        <a:rPr kumimoji="1" lang="ja-JP" altLang="en-US" sz="3200" dirty="0">
                          <a:latin typeface="HG丸ｺﾞｼｯｸM-PRO" panose="020F0600000000000000" pitchFamily="50" charset="-128"/>
                          <a:ea typeface="HG丸ｺﾞｼｯｸM-PRO" panose="020F0600000000000000" pitchFamily="50" charset="-128"/>
                        </a:rPr>
                        <a:t>％をマッチング</a:t>
                      </a:r>
                    </a:p>
                  </a:txBody>
                  <a:tcPr anchor="ctr"/>
                </a:tc>
                <a:extLst>
                  <a:ext uri="{0D108BD9-81ED-4DB2-BD59-A6C34878D82A}">
                    <a16:rowId xmlns:a16="http://schemas.microsoft.com/office/drawing/2014/main" val="3729778493"/>
                  </a:ext>
                </a:extLst>
              </a:tr>
            </a:tbl>
          </a:graphicData>
        </a:graphic>
      </p:graphicFrame>
      <p:sp>
        <p:nvSpPr>
          <p:cNvPr id="5" name="テキスト ボックス 4">
            <a:extLst>
              <a:ext uri="{FF2B5EF4-FFF2-40B4-BE49-F238E27FC236}">
                <a16:creationId xmlns:a16="http://schemas.microsoft.com/office/drawing/2014/main" id="{C630944B-59FA-4F71-933E-35DEF931B878}"/>
              </a:ext>
            </a:extLst>
          </p:cNvPr>
          <p:cNvSpPr txBox="1"/>
          <p:nvPr/>
        </p:nvSpPr>
        <p:spPr>
          <a:xfrm>
            <a:off x="4966447" y="8646971"/>
            <a:ext cx="7620000" cy="584775"/>
          </a:xfrm>
          <a:prstGeom prst="rect">
            <a:avLst/>
          </a:prstGeom>
          <a:noFill/>
        </p:spPr>
        <p:txBody>
          <a:bodyPr wrap="square" rtlCol="0">
            <a:spAutoFit/>
          </a:bodyPr>
          <a:lstStyle/>
          <a:p>
            <a:r>
              <a:rPr kumimoji="1" lang="en-US" altLang="ja-JP" sz="3200" dirty="0">
                <a:solidFill>
                  <a:srgbClr val="0070C0"/>
                </a:solidFill>
                <a:latin typeface="HG丸ｺﾞｼｯｸM-PRO" panose="020F0600000000000000" pitchFamily="50" charset="-128"/>
                <a:ea typeface="HG丸ｺﾞｼｯｸM-PRO" panose="020F0600000000000000" pitchFamily="50" charset="-128"/>
              </a:rPr>
              <a:t>DDF=</a:t>
            </a:r>
            <a:r>
              <a:rPr kumimoji="1" lang="ja-JP" altLang="en-US" sz="3200" dirty="0">
                <a:solidFill>
                  <a:srgbClr val="0070C0"/>
                </a:solidFill>
                <a:latin typeface="HG丸ｺﾞｼｯｸM-PRO" panose="020F0600000000000000" pitchFamily="50" charset="-128"/>
                <a:ea typeface="HG丸ｺﾞｼｯｸM-PRO" panose="020F0600000000000000" pitchFamily="50" charset="-128"/>
              </a:rPr>
              <a:t>地区財団活動資金（地区が配分）</a:t>
            </a:r>
          </a:p>
        </p:txBody>
      </p:sp>
      <p:sp>
        <p:nvSpPr>
          <p:cNvPr id="4" name="四角形: 角を丸くする 3">
            <a:extLst>
              <a:ext uri="{FF2B5EF4-FFF2-40B4-BE49-F238E27FC236}">
                <a16:creationId xmlns:a16="http://schemas.microsoft.com/office/drawing/2014/main" id="{E5075C6E-36E2-40A2-8832-72ED069D9E21}"/>
              </a:ext>
            </a:extLst>
          </p:cNvPr>
          <p:cNvSpPr/>
          <p:nvPr/>
        </p:nvSpPr>
        <p:spPr>
          <a:xfrm>
            <a:off x="3881716" y="5856902"/>
            <a:ext cx="7679765" cy="508684"/>
          </a:xfrm>
          <a:prstGeom prst="round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200" dirty="0">
                <a:solidFill>
                  <a:schemeClr val="tx1"/>
                </a:solidFill>
                <a:latin typeface="HG丸ｺﾞｼｯｸM-PRO" panose="020F0600000000000000" pitchFamily="50" charset="-128"/>
                <a:ea typeface="HG丸ｺﾞｼｯｸM-PRO" panose="020F0600000000000000" pitchFamily="50" charset="-128"/>
              </a:rPr>
              <a:t>DDF</a:t>
            </a:r>
            <a:r>
              <a:rPr kumimoji="1" lang="ja-JP" altLang="en-US" sz="3200" dirty="0">
                <a:solidFill>
                  <a:schemeClr val="tx1"/>
                </a:solidFill>
                <a:latin typeface="HG丸ｺﾞｼｯｸM-PRO" panose="020F0600000000000000" pitchFamily="50" charset="-128"/>
                <a:ea typeface="HG丸ｺﾞｼｯｸM-PRO" panose="020F0600000000000000" pitchFamily="50" charset="-128"/>
              </a:rPr>
              <a:t>申請期限：予算に到達するまで</a:t>
            </a:r>
            <a:endParaRPr kumimoji="1" lang="en-US" altLang="ja-JP" sz="3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7" name="四角形: 角を丸くする 6">
            <a:extLst>
              <a:ext uri="{FF2B5EF4-FFF2-40B4-BE49-F238E27FC236}">
                <a16:creationId xmlns:a16="http://schemas.microsoft.com/office/drawing/2014/main" id="{26EFBDDD-C43F-4D2A-AE8B-2AF6540C7E35}"/>
              </a:ext>
            </a:extLst>
          </p:cNvPr>
          <p:cNvSpPr/>
          <p:nvPr/>
        </p:nvSpPr>
        <p:spPr>
          <a:xfrm>
            <a:off x="2604440" y="7123933"/>
            <a:ext cx="7270378" cy="508684"/>
          </a:xfrm>
          <a:prstGeom prst="round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3200" dirty="0">
                <a:solidFill>
                  <a:schemeClr val="tx1"/>
                </a:solidFill>
                <a:latin typeface="HG丸ｺﾞｼｯｸM-PRO" panose="020F0600000000000000" pitchFamily="50" charset="-128"/>
                <a:ea typeface="HG丸ｺﾞｼｯｸM-PRO" panose="020F0600000000000000" pitchFamily="50" charset="-128"/>
              </a:rPr>
              <a:t>プロジェクト規模：</a:t>
            </a:r>
            <a:r>
              <a:rPr kumimoji="1" lang="en-US" altLang="ja-JP" sz="3200" dirty="0">
                <a:solidFill>
                  <a:schemeClr val="tx1"/>
                </a:solidFill>
                <a:latin typeface="HG丸ｺﾞｼｯｸM-PRO" panose="020F0600000000000000" pitchFamily="50" charset="-128"/>
                <a:ea typeface="HG丸ｺﾞｼｯｸM-PRO" panose="020F0600000000000000" pitchFamily="50" charset="-128"/>
              </a:rPr>
              <a:t>30,000</a:t>
            </a:r>
            <a:r>
              <a:rPr kumimoji="1" lang="ja-JP" altLang="en-US" sz="3200" dirty="0">
                <a:solidFill>
                  <a:schemeClr val="tx1"/>
                </a:solidFill>
                <a:latin typeface="HG丸ｺﾞｼｯｸM-PRO" panose="020F0600000000000000" pitchFamily="50" charset="-128"/>
                <a:ea typeface="HG丸ｺﾞｼｯｸM-PRO" panose="020F0600000000000000" pitchFamily="50" charset="-128"/>
              </a:rPr>
              <a:t>ドル以上</a:t>
            </a:r>
            <a:endParaRPr kumimoji="1" lang="en-US" altLang="ja-JP" sz="3200"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502496418"/>
      </p:ext>
    </p:extLst>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Vertical)">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outVertical)">
                                      <p:cBhvr>
                                        <p:cTn id="12"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DFDB1BEF-ADE8-4C1F-B812-4943E6962A9E}"/>
              </a:ext>
            </a:extLst>
          </p:cNvPr>
          <p:cNvPicPr>
            <a:picLocks noChangeAspect="1"/>
          </p:cNvPicPr>
          <p:nvPr/>
        </p:nvPicPr>
        <p:blipFill>
          <a:blip r:embed="rId3"/>
          <a:stretch>
            <a:fillRect/>
          </a:stretch>
        </p:blipFill>
        <p:spPr>
          <a:xfrm>
            <a:off x="484483" y="525722"/>
            <a:ext cx="1777907" cy="887640"/>
          </a:xfrm>
          <a:prstGeom prst="rect">
            <a:avLst/>
          </a:prstGeom>
          <a:ln>
            <a:noFill/>
          </a:ln>
        </p:spPr>
      </p:pic>
      <p:graphicFrame>
        <p:nvGraphicFramePr>
          <p:cNvPr id="8" name="表 7">
            <a:extLst>
              <a:ext uri="{FF2B5EF4-FFF2-40B4-BE49-F238E27FC236}">
                <a16:creationId xmlns:a16="http://schemas.microsoft.com/office/drawing/2014/main" id="{3453FB68-C984-47B9-B093-38CDED0E0C21}"/>
              </a:ext>
            </a:extLst>
          </p:cNvPr>
          <p:cNvGraphicFramePr>
            <a:graphicFrameLocks noGrp="1"/>
          </p:cNvGraphicFramePr>
          <p:nvPr/>
        </p:nvGraphicFramePr>
        <p:xfrm>
          <a:off x="484483" y="619022"/>
          <a:ext cx="11653728" cy="701040"/>
        </p:xfrm>
        <a:graphic>
          <a:graphicData uri="http://schemas.openxmlformats.org/drawingml/2006/table">
            <a:tbl>
              <a:tblPr firstRow="1" bandRow="1">
                <a:tableStyleId>{5940675A-B579-460E-94D1-54222C63F5DA}</a:tableStyleId>
              </a:tblPr>
              <a:tblGrid>
                <a:gridCol w="11653728">
                  <a:extLst>
                    <a:ext uri="{9D8B030D-6E8A-4147-A177-3AD203B41FA5}">
                      <a16:colId xmlns:a16="http://schemas.microsoft.com/office/drawing/2014/main" val="1465501517"/>
                    </a:ext>
                  </a:extLst>
                </a:gridCol>
              </a:tblGrid>
              <a:tr h="0">
                <a:tc>
                  <a:txBody>
                    <a:bodyPr/>
                    <a:lstStyle/>
                    <a:p>
                      <a:r>
                        <a:rPr kumimoji="1" lang="ja-JP" altLang="en-US" sz="4000" b="1" dirty="0">
                          <a:solidFill>
                            <a:srgbClr val="002060"/>
                          </a:solidFill>
                          <a:latin typeface="HG丸ｺﾞｼｯｸM-PRO" panose="020F0600000000000000" pitchFamily="50" charset="-128"/>
                          <a:ea typeface="HG丸ｺﾞｼｯｸM-PRO" panose="020F0600000000000000" pitchFamily="50" charset="-128"/>
                        </a:rPr>
                        <a:t>　　　  グローバル補助金</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43541143"/>
                  </a:ext>
                </a:extLst>
              </a:tr>
            </a:tbl>
          </a:graphicData>
        </a:graphic>
      </p:graphicFrame>
      <p:graphicFrame>
        <p:nvGraphicFramePr>
          <p:cNvPr id="2" name="表 1">
            <a:extLst>
              <a:ext uri="{FF2B5EF4-FFF2-40B4-BE49-F238E27FC236}">
                <a16:creationId xmlns:a16="http://schemas.microsoft.com/office/drawing/2014/main" id="{AB350EC1-02E9-48A0-BD13-C2E3402E1EDB}"/>
              </a:ext>
            </a:extLst>
          </p:cNvPr>
          <p:cNvGraphicFramePr>
            <a:graphicFrameLocks noGrp="1"/>
          </p:cNvGraphicFramePr>
          <p:nvPr>
            <p:extLst>
              <p:ext uri="{D42A27DB-BD31-4B8C-83A1-F6EECF244321}">
                <p14:modId xmlns:p14="http://schemas.microsoft.com/office/powerpoint/2010/main" val="1227090728"/>
              </p:ext>
            </p:extLst>
          </p:nvPr>
        </p:nvGraphicFramePr>
        <p:xfrm>
          <a:off x="412765" y="1997729"/>
          <a:ext cx="11797164" cy="7230149"/>
        </p:xfrm>
        <a:graphic>
          <a:graphicData uri="http://schemas.openxmlformats.org/drawingml/2006/table">
            <a:tbl>
              <a:tblPr firstRow="1" bandRow="1">
                <a:tableStyleId>{5940675A-B579-460E-94D1-54222C63F5DA}</a:tableStyleId>
              </a:tblPr>
              <a:tblGrid>
                <a:gridCol w="2097353">
                  <a:extLst>
                    <a:ext uri="{9D8B030D-6E8A-4147-A177-3AD203B41FA5}">
                      <a16:colId xmlns:a16="http://schemas.microsoft.com/office/drawing/2014/main" val="1262552725"/>
                    </a:ext>
                  </a:extLst>
                </a:gridCol>
                <a:gridCol w="9699811">
                  <a:extLst>
                    <a:ext uri="{9D8B030D-6E8A-4147-A177-3AD203B41FA5}">
                      <a16:colId xmlns:a16="http://schemas.microsoft.com/office/drawing/2014/main" val="254988035"/>
                    </a:ext>
                  </a:extLst>
                </a:gridCol>
              </a:tblGrid>
              <a:tr h="669329">
                <a:tc>
                  <a:txBody>
                    <a:bodyPr/>
                    <a:lstStyle/>
                    <a:p>
                      <a:pPr algn="ctr"/>
                      <a:endParaRPr kumimoji="1" lang="ja-JP" altLang="en-US" sz="3200" b="1" dirty="0">
                        <a:latin typeface="HG丸ｺﾞｼｯｸM-PRO" panose="020F0600000000000000" pitchFamily="50" charset="-128"/>
                        <a:ea typeface="HG丸ｺﾞｼｯｸM-PRO" panose="020F0600000000000000" pitchFamily="50" charset="-128"/>
                      </a:endParaRPr>
                    </a:p>
                  </a:txBody>
                  <a:tcPr anchor="ctr">
                    <a:solidFill>
                      <a:schemeClr val="accent2">
                        <a:lumMod val="20000"/>
                        <a:lumOff val="80000"/>
                      </a:schemeClr>
                    </a:solidFill>
                  </a:tcPr>
                </a:tc>
                <a:tc>
                  <a:txBody>
                    <a:bodyPr/>
                    <a:lstStyle/>
                    <a:p>
                      <a:pPr algn="ctr"/>
                      <a:r>
                        <a:rPr kumimoji="1" lang="ja-JP" altLang="en-US" sz="3200" b="1" dirty="0">
                          <a:latin typeface="HG丸ｺﾞｼｯｸM-PRO" panose="020F0600000000000000" pitchFamily="50" charset="-128"/>
                          <a:ea typeface="HG丸ｺﾞｼｯｸM-PRO" panose="020F0600000000000000" pitchFamily="50" charset="-128"/>
                        </a:rPr>
                        <a:t>概 要</a:t>
                      </a:r>
                    </a:p>
                  </a:txBody>
                  <a:tcPr anchor="ctr">
                    <a:solidFill>
                      <a:schemeClr val="accent2">
                        <a:lumMod val="20000"/>
                        <a:lumOff val="80000"/>
                      </a:schemeClr>
                    </a:solidFill>
                  </a:tcPr>
                </a:tc>
                <a:extLst>
                  <a:ext uri="{0D108BD9-81ED-4DB2-BD59-A6C34878D82A}">
                    <a16:rowId xmlns:a16="http://schemas.microsoft.com/office/drawing/2014/main" val="1261002518"/>
                  </a:ext>
                </a:extLst>
              </a:tr>
              <a:tr h="3355450">
                <a:tc>
                  <a:txBody>
                    <a:bodyPr/>
                    <a:lstStyle/>
                    <a:p>
                      <a:pPr algn="ctr"/>
                      <a:r>
                        <a:rPr kumimoji="1" lang="ja-JP" altLang="en-US" sz="2800" dirty="0">
                          <a:latin typeface="HG丸ｺﾞｼｯｸM-PRO" panose="020F0600000000000000" pitchFamily="50" charset="-128"/>
                          <a:ea typeface="HG丸ｺﾞｼｯｸM-PRO" panose="020F0600000000000000" pitchFamily="50" charset="-128"/>
                        </a:rPr>
                        <a:t>申請書類</a:t>
                      </a:r>
                    </a:p>
                  </a:txBody>
                  <a:tcPr anchor="ctr"/>
                </a:tc>
                <a:tc>
                  <a:txBody>
                    <a:bodyPr/>
                    <a:lstStyle/>
                    <a:p>
                      <a:pPr algn="l">
                        <a:lnSpc>
                          <a:spcPct val="150000"/>
                        </a:lnSpc>
                      </a:pPr>
                      <a:r>
                        <a:rPr kumimoji="1" lang="ja-JP" altLang="en-US" sz="3200" dirty="0">
                          <a:latin typeface="HG丸ｺﾞｼｯｸM-PRO" panose="020F0600000000000000" pitchFamily="50" charset="-128"/>
                          <a:ea typeface="HG丸ｺﾞｼｯｸM-PRO" panose="020F0600000000000000" pitchFamily="50" charset="-128"/>
                        </a:rPr>
                        <a:t>　①グローバル補助金オンライン申請書</a:t>
                      </a:r>
                      <a:endParaRPr kumimoji="1" lang="en-US" altLang="ja-JP" sz="3200" dirty="0">
                        <a:latin typeface="HG丸ｺﾞｼｯｸM-PRO" panose="020F0600000000000000" pitchFamily="50" charset="-128"/>
                        <a:ea typeface="HG丸ｺﾞｼｯｸM-PRO" panose="020F0600000000000000" pitchFamily="50" charset="-128"/>
                      </a:endParaRPr>
                    </a:p>
                    <a:p>
                      <a:pPr algn="l">
                        <a:lnSpc>
                          <a:spcPct val="150000"/>
                        </a:lnSpc>
                      </a:pPr>
                      <a:r>
                        <a:rPr kumimoji="1" lang="ja-JP" altLang="en-US" sz="3200" dirty="0">
                          <a:latin typeface="HG丸ｺﾞｼｯｸM-PRO" panose="020F0600000000000000" pitchFamily="50" charset="-128"/>
                          <a:ea typeface="HG丸ｺﾞｼｯｸM-PRO" panose="020F0600000000000000" pitchFamily="50" charset="-128"/>
                        </a:rPr>
                        <a:t>　②見積り</a:t>
                      </a:r>
                      <a:endParaRPr kumimoji="1" lang="en-US" altLang="ja-JP" sz="3200" dirty="0">
                        <a:latin typeface="HG丸ｺﾞｼｯｸM-PRO" panose="020F0600000000000000" pitchFamily="50" charset="-128"/>
                        <a:ea typeface="HG丸ｺﾞｼｯｸM-PRO" panose="020F0600000000000000" pitchFamily="50" charset="-128"/>
                      </a:endParaRPr>
                    </a:p>
                    <a:p>
                      <a:pPr algn="l">
                        <a:lnSpc>
                          <a:spcPct val="150000"/>
                        </a:lnSpc>
                      </a:pPr>
                      <a:r>
                        <a:rPr kumimoji="1" lang="ja-JP" altLang="en-US" sz="3200" dirty="0">
                          <a:latin typeface="HG丸ｺﾞｼｯｸM-PRO" panose="020F0600000000000000" pitchFamily="50" charset="-128"/>
                          <a:ea typeface="HG丸ｺﾞｼｯｸM-PRO" panose="020F0600000000000000" pitchFamily="50" charset="-128"/>
                        </a:rPr>
                        <a:t>　③協力団体の覚書（</a:t>
                      </a:r>
                      <a:r>
                        <a:rPr kumimoji="1" lang="en-US" altLang="ja-JP" sz="3200" dirty="0">
                          <a:latin typeface="HG丸ｺﾞｼｯｸM-PRO" panose="020F0600000000000000" pitchFamily="50" charset="-128"/>
                          <a:ea typeface="HG丸ｺﾞｼｯｸM-PRO" panose="020F0600000000000000" pitchFamily="50" charset="-128"/>
                        </a:rPr>
                        <a:t>MOU</a:t>
                      </a:r>
                      <a:r>
                        <a:rPr kumimoji="1" lang="ja-JP" altLang="en-US" sz="3200" dirty="0">
                          <a:latin typeface="HG丸ｺﾞｼｯｸM-PRO" panose="020F0600000000000000" pitchFamily="50" charset="-128"/>
                          <a:ea typeface="HG丸ｺﾞｼｯｸM-PRO" panose="020F0600000000000000" pitchFamily="50" charset="-128"/>
                        </a:rPr>
                        <a:t>）</a:t>
                      </a:r>
                      <a:endParaRPr kumimoji="1" lang="en-US" altLang="ja-JP" sz="3200" dirty="0">
                        <a:latin typeface="HG丸ｺﾞｼｯｸM-PRO" panose="020F0600000000000000" pitchFamily="50" charset="-128"/>
                        <a:ea typeface="HG丸ｺﾞｼｯｸM-PRO" panose="020F0600000000000000" pitchFamily="50" charset="-128"/>
                      </a:endParaRPr>
                    </a:p>
                    <a:p>
                      <a:pPr algn="l">
                        <a:lnSpc>
                          <a:spcPct val="150000"/>
                        </a:lnSpc>
                      </a:pPr>
                      <a:r>
                        <a:rPr kumimoji="1" lang="ja-JP" altLang="en-US" sz="3200" dirty="0">
                          <a:latin typeface="HG丸ｺﾞｼｯｸM-PRO" panose="020F0600000000000000" pitchFamily="50" charset="-128"/>
                          <a:ea typeface="HG丸ｺﾞｼｯｸM-PRO" panose="020F0600000000000000" pitchFamily="50" charset="-128"/>
                        </a:rPr>
                        <a:t>　④研修計画</a:t>
                      </a:r>
                      <a:endParaRPr kumimoji="1" lang="en-US" altLang="ja-JP" sz="3200" dirty="0">
                        <a:latin typeface="HG丸ｺﾞｼｯｸM-PRO" panose="020F0600000000000000" pitchFamily="50" charset="-128"/>
                        <a:ea typeface="HG丸ｺﾞｼｯｸM-PRO" panose="020F0600000000000000" pitchFamily="50" charset="-128"/>
                      </a:endParaRPr>
                    </a:p>
                    <a:p>
                      <a:pPr algn="l">
                        <a:lnSpc>
                          <a:spcPct val="150000"/>
                        </a:lnSpc>
                      </a:pPr>
                      <a:r>
                        <a:rPr kumimoji="1" lang="ja-JP" altLang="en-US" sz="3200" dirty="0">
                          <a:latin typeface="HG丸ｺﾞｼｯｸM-PRO" panose="020F0600000000000000" pitchFamily="50" charset="-128"/>
                          <a:ea typeface="HG丸ｺﾞｼｯｸM-PRO" panose="020F0600000000000000" pitchFamily="50" charset="-128"/>
                        </a:rPr>
                        <a:t>　⑤地域調査の結果フォーム</a:t>
                      </a:r>
                      <a:endParaRPr kumimoji="1" lang="en-US" altLang="ja-JP" sz="3200" dirty="0">
                        <a:latin typeface="HG丸ｺﾞｼｯｸM-PRO" panose="020F0600000000000000" pitchFamily="50" charset="-128"/>
                        <a:ea typeface="HG丸ｺﾞｼｯｸM-PRO" panose="020F0600000000000000" pitchFamily="50" charset="-128"/>
                      </a:endParaRPr>
                    </a:p>
                    <a:p>
                      <a:pPr algn="l">
                        <a:lnSpc>
                          <a:spcPct val="150000"/>
                        </a:lnSpc>
                      </a:pPr>
                      <a:r>
                        <a:rPr kumimoji="1" lang="en-US" altLang="ja-JP" sz="3200" dirty="0">
                          <a:latin typeface="HG丸ｺﾞｼｯｸM-PRO" panose="020F0600000000000000" pitchFamily="50" charset="-128"/>
                          <a:ea typeface="HG丸ｺﾞｼｯｸM-PRO" panose="020F0600000000000000" pitchFamily="50" charset="-128"/>
                        </a:rPr>
                        <a:t>DDF</a:t>
                      </a:r>
                      <a:r>
                        <a:rPr kumimoji="1" lang="ja-JP" altLang="en-US" sz="3200" dirty="0">
                          <a:latin typeface="HG丸ｺﾞｼｯｸM-PRO" panose="020F0600000000000000" pitchFamily="50" charset="-128"/>
                          <a:ea typeface="HG丸ｺﾞｼｯｸM-PRO" panose="020F0600000000000000" pitchFamily="50" charset="-128"/>
                        </a:rPr>
                        <a:t>を申請する場合</a:t>
                      </a:r>
                      <a:r>
                        <a:rPr kumimoji="1" lang="en-US" altLang="ja-JP" sz="3200" dirty="0">
                          <a:latin typeface="HG丸ｺﾞｼｯｸM-PRO" panose="020F0600000000000000" pitchFamily="50" charset="-128"/>
                          <a:ea typeface="HG丸ｺﾞｼｯｸM-PRO" panose="020F0600000000000000" pitchFamily="50" charset="-128"/>
                        </a:rPr>
                        <a:t>…</a:t>
                      </a:r>
                    </a:p>
                    <a:p>
                      <a:pPr algn="l">
                        <a:lnSpc>
                          <a:spcPct val="150000"/>
                        </a:lnSpc>
                      </a:pPr>
                      <a:r>
                        <a:rPr kumimoji="1" lang="ja-JP" altLang="en-US" sz="3200" dirty="0">
                          <a:latin typeface="HG丸ｺﾞｼｯｸM-PRO" panose="020F0600000000000000" pitchFamily="50" charset="-128"/>
                          <a:ea typeface="HG丸ｺﾞｼｯｸM-PRO" panose="020F0600000000000000" pitchFamily="50" charset="-128"/>
                        </a:rPr>
                        <a:t>　⑥</a:t>
                      </a:r>
                      <a:r>
                        <a:rPr kumimoji="1" lang="en-US" altLang="ja-JP" sz="3200" dirty="0">
                          <a:latin typeface="HG丸ｺﾞｼｯｸM-PRO" panose="020F0600000000000000" pitchFamily="50" charset="-128"/>
                          <a:ea typeface="HG丸ｺﾞｼｯｸM-PRO" panose="020F0600000000000000" pitchFamily="50" charset="-128"/>
                        </a:rPr>
                        <a:t>RID2660 DDF</a:t>
                      </a:r>
                      <a:r>
                        <a:rPr kumimoji="1" lang="ja-JP" altLang="en-US" sz="3200" dirty="0">
                          <a:latin typeface="HG丸ｺﾞｼｯｸM-PRO" panose="020F0600000000000000" pitchFamily="50" charset="-128"/>
                          <a:ea typeface="HG丸ｺﾞｼｯｸM-PRO" panose="020F0600000000000000" pitchFamily="50" charset="-128"/>
                        </a:rPr>
                        <a:t>申請書</a:t>
                      </a:r>
                      <a:endParaRPr kumimoji="1" lang="en-US" altLang="ja-JP" sz="3200" dirty="0">
                        <a:latin typeface="HG丸ｺﾞｼｯｸM-PRO" panose="020F0600000000000000" pitchFamily="50" charset="-128"/>
                        <a:ea typeface="HG丸ｺﾞｼｯｸM-PRO" panose="020F0600000000000000" pitchFamily="50" charset="-128"/>
                      </a:endParaRPr>
                    </a:p>
                    <a:p>
                      <a:pPr marL="0" marR="0" lvl="0" indent="0" algn="l" defTabSz="1300460" rtl="0" eaLnBrk="1" fontAlgn="auto" latinLnBrk="0" hangingPunct="1">
                        <a:lnSpc>
                          <a:spcPct val="150000"/>
                        </a:lnSpc>
                        <a:spcBef>
                          <a:spcPts val="0"/>
                        </a:spcBef>
                        <a:spcAft>
                          <a:spcPts val="0"/>
                        </a:spcAft>
                        <a:buClrTx/>
                        <a:buSzTx/>
                        <a:buFontTx/>
                        <a:buNone/>
                        <a:tabLst/>
                        <a:defRPr/>
                      </a:pPr>
                      <a:r>
                        <a:rPr kumimoji="1" lang="ja-JP" altLang="ja-JP" sz="3200" kern="1200" dirty="0">
                          <a:solidFill>
                            <a:schemeClr val="tx1"/>
                          </a:solidFill>
                          <a:effectLst/>
                          <a:latin typeface="HG丸ｺﾞｼｯｸM-PRO" panose="020F0600000000000000" pitchFamily="50" charset="-128"/>
                          <a:ea typeface="HG丸ｺﾞｼｯｸM-PRO" panose="020F0600000000000000" pitchFamily="50" charset="-128"/>
                          <a:cs typeface="+mn-cs"/>
                        </a:rPr>
                        <a:t>活動</a:t>
                      </a:r>
                      <a:r>
                        <a:rPr kumimoji="1" lang="ja-JP" altLang="en-US" sz="3200" kern="1200" dirty="0">
                          <a:solidFill>
                            <a:schemeClr val="tx1"/>
                          </a:solidFill>
                          <a:effectLst/>
                          <a:latin typeface="HG丸ｺﾞｼｯｸM-PRO" panose="020F0600000000000000" pitchFamily="50" charset="-128"/>
                          <a:ea typeface="HG丸ｺﾞｼｯｸM-PRO" panose="020F0600000000000000" pitchFamily="50" charset="-128"/>
                          <a:cs typeface="+mn-cs"/>
                        </a:rPr>
                        <a:t>に建設が含まれる場合</a:t>
                      </a:r>
                      <a:r>
                        <a:rPr kumimoji="1" lang="en-US" altLang="ja-JP" sz="3200" kern="1200" dirty="0">
                          <a:solidFill>
                            <a:schemeClr val="tx1"/>
                          </a:solidFill>
                          <a:effectLst/>
                          <a:latin typeface="HG丸ｺﾞｼｯｸM-PRO" panose="020F0600000000000000" pitchFamily="50" charset="-128"/>
                          <a:ea typeface="HG丸ｺﾞｼｯｸM-PRO" panose="020F0600000000000000" pitchFamily="50" charset="-128"/>
                          <a:cs typeface="+mn-cs"/>
                        </a:rPr>
                        <a:t>…</a:t>
                      </a:r>
                    </a:p>
                    <a:p>
                      <a:pPr marL="0" marR="0" lvl="0" indent="0" algn="l" defTabSz="1300460" rtl="0" eaLnBrk="1" fontAlgn="auto" latinLnBrk="0" hangingPunct="1">
                        <a:lnSpc>
                          <a:spcPct val="150000"/>
                        </a:lnSpc>
                        <a:spcBef>
                          <a:spcPts val="0"/>
                        </a:spcBef>
                        <a:spcAft>
                          <a:spcPts val="0"/>
                        </a:spcAft>
                        <a:buClrTx/>
                        <a:buSzTx/>
                        <a:buFontTx/>
                        <a:buNone/>
                        <a:tabLst/>
                        <a:defRPr/>
                      </a:pPr>
                      <a:r>
                        <a:rPr kumimoji="1" lang="ja-JP" altLang="en-US" sz="3200" kern="1200" dirty="0">
                          <a:solidFill>
                            <a:schemeClr val="tx1"/>
                          </a:solidFill>
                          <a:effectLst/>
                          <a:latin typeface="HG丸ｺﾞｼｯｸM-PRO" panose="020F0600000000000000" pitchFamily="50" charset="-128"/>
                          <a:ea typeface="HG丸ｺﾞｼｯｸM-PRO" panose="020F0600000000000000" pitchFamily="50" charset="-128"/>
                          <a:cs typeface="+mn-cs"/>
                        </a:rPr>
                        <a:t>　その他必要書類</a:t>
                      </a:r>
                      <a:endParaRPr kumimoji="1" lang="ja-JP" altLang="ja-JP" sz="3200" kern="1200" dirty="0">
                        <a:solidFill>
                          <a:schemeClr val="tx1"/>
                        </a:solidFill>
                        <a:effectLst/>
                        <a:latin typeface="HG丸ｺﾞｼｯｸM-PRO" panose="020F0600000000000000" pitchFamily="50" charset="-128"/>
                        <a:ea typeface="HG丸ｺﾞｼｯｸM-PRO" panose="020F0600000000000000" pitchFamily="50" charset="-128"/>
                        <a:cs typeface="+mn-cs"/>
                      </a:endParaRPr>
                    </a:p>
                  </a:txBody>
                  <a:tcPr anchor="ctr"/>
                </a:tc>
                <a:extLst>
                  <a:ext uri="{0D108BD9-81ED-4DB2-BD59-A6C34878D82A}">
                    <a16:rowId xmlns:a16="http://schemas.microsoft.com/office/drawing/2014/main" val="1936274910"/>
                  </a:ext>
                </a:extLst>
              </a:tr>
            </a:tbl>
          </a:graphicData>
        </a:graphic>
      </p:graphicFrame>
      <p:sp>
        <p:nvSpPr>
          <p:cNvPr id="10" name="吹き出し: 角を丸めた四角形 9">
            <a:extLst>
              <a:ext uri="{FF2B5EF4-FFF2-40B4-BE49-F238E27FC236}">
                <a16:creationId xmlns:a16="http://schemas.microsoft.com/office/drawing/2014/main" id="{E58F4D80-0DB2-4568-B563-17FDF79C68A3}"/>
              </a:ext>
            </a:extLst>
          </p:cNvPr>
          <p:cNvSpPr/>
          <p:nvPr/>
        </p:nvSpPr>
        <p:spPr>
          <a:xfrm>
            <a:off x="5405718" y="3440124"/>
            <a:ext cx="3735294" cy="781627"/>
          </a:xfrm>
          <a:prstGeom prst="wedgeRoundRectCallout">
            <a:avLst>
              <a:gd name="adj1" fmla="val -71444"/>
              <a:gd name="adj2" fmla="val -9756"/>
              <a:gd name="adj3" fmla="val 16667"/>
            </a:avLst>
          </a:prstGeom>
          <a:solidFill>
            <a:schemeClr val="bg1"/>
          </a:solidFill>
          <a:ln w="28575">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50000"/>
              </a:lnSpc>
            </a:pPr>
            <a:r>
              <a:rPr kumimoji="1" lang="ja-JP" altLang="en-US" sz="2800" b="1" dirty="0">
                <a:solidFill>
                  <a:srgbClr val="002060"/>
                </a:solidFill>
                <a:latin typeface="HG丸ｺﾞｼｯｸM-PRO" panose="020F0600000000000000" pitchFamily="50" charset="-128"/>
                <a:ea typeface="HG丸ｺﾞｼｯｸM-PRO" panose="020F0600000000000000" pitchFamily="50" charset="-128"/>
              </a:rPr>
              <a:t>臨時費＝見積り不要</a:t>
            </a:r>
          </a:p>
        </p:txBody>
      </p:sp>
      <p:sp>
        <p:nvSpPr>
          <p:cNvPr id="7" name="吹き出し: 角を丸めた四角形 6">
            <a:extLst>
              <a:ext uri="{FF2B5EF4-FFF2-40B4-BE49-F238E27FC236}">
                <a16:creationId xmlns:a16="http://schemas.microsoft.com/office/drawing/2014/main" id="{B6E12B3C-1330-47F3-8714-C152E1D6C6B5}"/>
              </a:ext>
            </a:extLst>
          </p:cNvPr>
          <p:cNvSpPr/>
          <p:nvPr/>
        </p:nvSpPr>
        <p:spPr>
          <a:xfrm>
            <a:off x="8402917" y="7630574"/>
            <a:ext cx="3215342" cy="1476872"/>
          </a:xfrm>
          <a:prstGeom prst="wedgeRoundRectCallout">
            <a:avLst>
              <a:gd name="adj1" fmla="val -71444"/>
              <a:gd name="adj2" fmla="val -9756"/>
              <a:gd name="adj3" fmla="val 16667"/>
            </a:avLst>
          </a:prstGeom>
          <a:solidFill>
            <a:schemeClr val="bg1"/>
          </a:solidFill>
          <a:ln w="28575">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50000"/>
              </a:lnSpc>
            </a:pPr>
            <a:r>
              <a:rPr kumimoji="1" lang="ja-JP" altLang="en-US" sz="2800" b="1" dirty="0">
                <a:solidFill>
                  <a:srgbClr val="002060"/>
                </a:solidFill>
                <a:latin typeface="HG丸ｺﾞｼｯｸM-PRO" panose="020F0600000000000000" pitchFamily="50" charset="-128"/>
                <a:ea typeface="HG丸ｺﾞｼｯｸM-PRO" panose="020F0600000000000000" pitchFamily="50" charset="-128"/>
              </a:rPr>
              <a:t>低廉仮設宿泊所</a:t>
            </a:r>
          </a:p>
          <a:p>
            <a:pPr>
              <a:lnSpc>
                <a:spcPct val="150000"/>
              </a:lnSpc>
            </a:pPr>
            <a:r>
              <a:rPr kumimoji="1" lang="ja-JP" altLang="en-US" sz="2800" b="1" dirty="0">
                <a:solidFill>
                  <a:srgbClr val="002060"/>
                </a:solidFill>
                <a:latin typeface="HG丸ｺﾞｼｯｸM-PRO" panose="020F0600000000000000" pitchFamily="50" charset="-128"/>
                <a:ea typeface="HG丸ｺﾞｼｯｸM-PRO" panose="020F0600000000000000" pitchFamily="50" charset="-128"/>
              </a:rPr>
              <a:t>簡素な学校</a:t>
            </a:r>
          </a:p>
        </p:txBody>
      </p:sp>
    </p:spTree>
    <p:extLst>
      <p:ext uri="{BB962C8B-B14F-4D97-AF65-F5344CB8AC3E}">
        <p14:creationId xmlns:p14="http://schemas.microsoft.com/office/powerpoint/2010/main" val="565951615"/>
      </p:ext>
    </p:extLst>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1+#ppt_w/2"/>
                                          </p:val>
                                        </p:tav>
                                        <p:tav tm="100000">
                                          <p:val>
                                            <p:strVal val="#ppt_x"/>
                                          </p:val>
                                        </p:tav>
                                      </p:tavLst>
                                    </p:anim>
                                    <p:anim calcmode="lin" valueType="num">
                                      <p:cBhvr additive="base">
                                        <p:cTn id="8" dur="10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1000" fill="hold"/>
                                        <p:tgtEl>
                                          <p:spTgt spid="7"/>
                                        </p:tgtEl>
                                        <p:attrNameLst>
                                          <p:attrName>ppt_x</p:attrName>
                                        </p:attrNameLst>
                                      </p:cBhvr>
                                      <p:tavLst>
                                        <p:tav tm="0">
                                          <p:val>
                                            <p:strVal val="1+#ppt_w/2"/>
                                          </p:val>
                                        </p:tav>
                                        <p:tav tm="100000">
                                          <p:val>
                                            <p:strVal val="#ppt_x"/>
                                          </p:val>
                                        </p:tav>
                                      </p:tavLst>
                                    </p:anim>
                                    <p:anim calcmode="lin" valueType="num">
                                      <p:cBhvr additive="base">
                                        <p:cTn id="14"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DFDB1BEF-ADE8-4C1F-B812-4943E6962A9E}"/>
              </a:ext>
            </a:extLst>
          </p:cNvPr>
          <p:cNvPicPr>
            <a:picLocks noChangeAspect="1"/>
          </p:cNvPicPr>
          <p:nvPr/>
        </p:nvPicPr>
        <p:blipFill>
          <a:blip r:embed="rId3"/>
          <a:stretch>
            <a:fillRect/>
          </a:stretch>
        </p:blipFill>
        <p:spPr>
          <a:xfrm>
            <a:off x="484483" y="525722"/>
            <a:ext cx="1777907" cy="887640"/>
          </a:xfrm>
          <a:prstGeom prst="rect">
            <a:avLst/>
          </a:prstGeom>
          <a:ln>
            <a:noFill/>
          </a:ln>
        </p:spPr>
      </p:pic>
      <p:graphicFrame>
        <p:nvGraphicFramePr>
          <p:cNvPr id="8" name="表 7">
            <a:extLst>
              <a:ext uri="{FF2B5EF4-FFF2-40B4-BE49-F238E27FC236}">
                <a16:creationId xmlns:a16="http://schemas.microsoft.com/office/drawing/2014/main" id="{3453FB68-C984-47B9-B093-38CDED0E0C21}"/>
              </a:ext>
            </a:extLst>
          </p:cNvPr>
          <p:cNvGraphicFramePr>
            <a:graphicFrameLocks noGrp="1"/>
          </p:cNvGraphicFramePr>
          <p:nvPr>
            <p:extLst>
              <p:ext uri="{D42A27DB-BD31-4B8C-83A1-F6EECF244321}">
                <p14:modId xmlns:p14="http://schemas.microsoft.com/office/powerpoint/2010/main" val="467438490"/>
              </p:ext>
            </p:extLst>
          </p:nvPr>
        </p:nvGraphicFramePr>
        <p:xfrm>
          <a:off x="484483" y="619022"/>
          <a:ext cx="11653728" cy="701040"/>
        </p:xfrm>
        <a:graphic>
          <a:graphicData uri="http://schemas.openxmlformats.org/drawingml/2006/table">
            <a:tbl>
              <a:tblPr firstRow="1" bandRow="1">
                <a:tableStyleId>{5940675A-B579-460E-94D1-54222C63F5DA}</a:tableStyleId>
              </a:tblPr>
              <a:tblGrid>
                <a:gridCol w="11653728">
                  <a:extLst>
                    <a:ext uri="{9D8B030D-6E8A-4147-A177-3AD203B41FA5}">
                      <a16:colId xmlns:a16="http://schemas.microsoft.com/office/drawing/2014/main" val="1465501517"/>
                    </a:ext>
                  </a:extLst>
                </a:gridCol>
              </a:tblGrid>
              <a:tr h="0">
                <a:tc>
                  <a:txBody>
                    <a:bodyPr/>
                    <a:lstStyle/>
                    <a:p>
                      <a:r>
                        <a:rPr kumimoji="1" lang="ja-JP" altLang="en-US" sz="4000" b="1" dirty="0">
                          <a:solidFill>
                            <a:srgbClr val="002060"/>
                          </a:solidFill>
                          <a:latin typeface="HG丸ｺﾞｼｯｸM-PRO" panose="020F0600000000000000" pitchFamily="50" charset="-128"/>
                          <a:ea typeface="HG丸ｺﾞｼｯｸM-PRO" panose="020F0600000000000000" pitchFamily="50" charset="-128"/>
                        </a:rPr>
                        <a:t>　　　 </a:t>
                      </a:r>
                      <a:r>
                        <a:rPr kumimoji="1" lang="en-US" altLang="ja-JP" sz="4000" b="1" dirty="0">
                          <a:solidFill>
                            <a:srgbClr val="002060"/>
                          </a:solidFill>
                          <a:latin typeface="HG丸ｺﾞｼｯｸM-PRO" panose="020F0600000000000000" pitchFamily="50" charset="-128"/>
                          <a:ea typeface="HG丸ｺﾞｼｯｸM-PRO" panose="020F0600000000000000" pitchFamily="50" charset="-128"/>
                        </a:rPr>
                        <a:t>2019-20 6</a:t>
                      </a:r>
                      <a:r>
                        <a:rPr kumimoji="1" lang="ja-JP" altLang="en-US" sz="4000" b="1" dirty="0">
                          <a:solidFill>
                            <a:srgbClr val="002060"/>
                          </a:solidFill>
                          <a:latin typeface="HG丸ｺﾞｼｯｸM-PRO" panose="020F0600000000000000" pitchFamily="50" charset="-128"/>
                          <a:ea typeface="HG丸ｺﾞｼｯｸM-PRO" panose="020F0600000000000000" pitchFamily="50" charset="-128"/>
                        </a:rPr>
                        <a:t>重点分野の基本方針</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43541143"/>
                  </a:ext>
                </a:extLst>
              </a:tr>
            </a:tbl>
          </a:graphicData>
        </a:graphic>
      </p:graphicFrame>
      <p:graphicFrame>
        <p:nvGraphicFramePr>
          <p:cNvPr id="9" name="表 8">
            <a:extLst>
              <a:ext uri="{FF2B5EF4-FFF2-40B4-BE49-F238E27FC236}">
                <a16:creationId xmlns:a16="http://schemas.microsoft.com/office/drawing/2014/main" id="{E8416FF5-71D4-4297-87BD-11AA24226295}"/>
              </a:ext>
            </a:extLst>
          </p:cNvPr>
          <p:cNvGraphicFramePr>
            <a:graphicFrameLocks noGrp="1"/>
          </p:cNvGraphicFramePr>
          <p:nvPr>
            <p:extLst>
              <p:ext uri="{D42A27DB-BD31-4B8C-83A1-F6EECF244321}">
                <p14:modId xmlns:p14="http://schemas.microsoft.com/office/powerpoint/2010/main" val="519200093"/>
              </p:ext>
            </p:extLst>
          </p:nvPr>
        </p:nvGraphicFramePr>
        <p:xfrm>
          <a:off x="484483" y="3155576"/>
          <a:ext cx="12155752" cy="6239435"/>
        </p:xfrm>
        <a:graphic>
          <a:graphicData uri="http://schemas.openxmlformats.org/drawingml/2006/table">
            <a:tbl>
              <a:tblPr firstRow="1" bandRow="1">
                <a:tableStyleId>{5940675A-B579-460E-94D1-54222C63F5DA}</a:tableStyleId>
              </a:tblPr>
              <a:tblGrid>
                <a:gridCol w="2539633">
                  <a:extLst>
                    <a:ext uri="{9D8B030D-6E8A-4147-A177-3AD203B41FA5}">
                      <a16:colId xmlns:a16="http://schemas.microsoft.com/office/drawing/2014/main" val="3061337140"/>
                    </a:ext>
                  </a:extLst>
                </a:gridCol>
                <a:gridCol w="9616119">
                  <a:extLst>
                    <a:ext uri="{9D8B030D-6E8A-4147-A177-3AD203B41FA5}">
                      <a16:colId xmlns:a16="http://schemas.microsoft.com/office/drawing/2014/main" val="1262552725"/>
                    </a:ext>
                  </a:extLst>
                </a:gridCol>
              </a:tblGrid>
              <a:tr h="2484472">
                <a:tc>
                  <a:txBody>
                    <a:bodyPr/>
                    <a:lstStyle/>
                    <a:p>
                      <a:pPr algn="ctr">
                        <a:lnSpc>
                          <a:spcPct val="150000"/>
                        </a:lnSpc>
                      </a:pPr>
                      <a:r>
                        <a:rPr kumimoji="1" lang="ja-JP" altLang="en-US" sz="3200" dirty="0">
                          <a:latin typeface="HG丸ｺﾞｼｯｸM-PRO" panose="020F0600000000000000" pitchFamily="50" charset="-128"/>
                          <a:ea typeface="HG丸ｺﾞｼｯｸM-PRO" panose="020F0600000000000000" pitchFamily="50" charset="-128"/>
                        </a:rPr>
                        <a:t>目的と</a:t>
                      </a:r>
                      <a:endParaRPr kumimoji="1" lang="en-US" altLang="ja-JP" sz="3200" dirty="0">
                        <a:latin typeface="HG丸ｺﾞｼｯｸM-PRO" panose="020F0600000000000000" pitchFamily="50" charset="-128"/>
                        <a:ea typeface="HG丸ｺﾞｼｯｸM-PRO" panose="020F0600000000000000" pitchFamily="50" charset="-128"/>
                      </a:endParaRPr>
                    </a:p>
                    <a:p>
                      <a:pPr algn="ctr">
                        <a:lnSpc>
                          <a:spcPct val="150000"/>
                        </a:lnSpc>
                      </a:pPr>
                      <a:r>
                        <a:rPr kumimoji="1" lang="ja-JP" altLang="en-US" sz="3200" dirty="0">
                          <a:latin typeface="HG丸ｺﾞｼｯｸM-PRO" panose="020F0600000000000000" pitchFamily="50" charset="-128"/>
                          <a:ea typeface="HG丸ｺﾞｼｯｸM-PRO" panose="020F0600000000000000" pitchFamily="50" charset="-128"/>
                        </a:rPr>
                        <a:t>目標</a:t>
                      </a:r>
                    </a:p>
                  </a:txBody>
                  <a:tcPr anchor="ctr"/>
                </a:tc>
                <a:tc>
                  <a:txBody>
                    <a:bodyPr/>
                    <a:lstStyle/>
                    <a:p>
                      <a:pPr algn="l">
                        <a:lnSpc>
                          <a:spcPct val="150000"/>
                        </a:lnSpc>
                      </a:pPr>
                      <a:r>
                        <a:rPr kumimoji="1" lang="ja-JP" altLang="en-US" sz="3200" dirty="0">
                          <a:latin typeface="HG丸ｺﾞｼｯｸM-PRO" panose="020F0600000000000000" pitchFamily="50" charset="-128"/>
                          <a:ea typeface="HG丸ｺﾞｼｯｸM-PRO" panose="020F0600000000000000" pitchFamily="50" charset="-128"/>
                        </a:rPr>
                        <a:t>・初等・中等教育</a:t>
                      </a:r>
                      <a:endParaRPr kumimoji="1" lang="en-US" altLang="ja-JP" sz="3200" dirty="0">
                        <a:latin typeface="HG丸ｺﾞｼｯｸM-PRO" panose="020F0600000000000000" pitchFamily="50" charset="-128"/>
                        <a:ea typeface="HG丸ｺﾞｼｯｸM-PRO" panose="020F0600000000000000" pitchFamily="50" charset="-128"/>
                      </a:endParaRPr>
                    </a:p>
                    <a:p>
                      <a:pPr algn="l">
                        <a:lnSpc>
                          <a:spcPct val="150000"/>
                        </a:lnSpc>
                      </a:pPr>
                      <a:r>
                        <a:rPr kumimoji="1" lang="ja-JP" altLang="en-US" sz="3200" dirty="0">
                          <a:latin typeface="HG丸ｺﾞｼｯｸM-PRO" panose="020F0600000000000000" pitchFamily="50" charset="-128"/>
                          <a:ea typeface="HG丸ｺﾞｼｯｸM-PRO" panose="020F0600000000000000" pitchFamily="50" charset="-128"/>
                        </a:rPr>
                        <a:t>・成人のための読み書きと計算</a:t>
                      </a:r>
                      <a:endParaRPr kumimoji="1" lang="en-US" altLang="ja-JP" sz="3200" dirty="0">
                        <a:latin typeface="HG丸ｺﾞｼｯｸM-PRO" panose="020F0600000000000000" pitchFamily="50" charset="-128"/>
                        <a:ea typeface="HG丸ｺﾞｼｯｸM-PRO" panose="020F0600000000000000" pitchFamily="50" charset="-128"/>
                      </a:endParaRPr>
                    </a:p>
                    <a:p>
                      <a:pPr algn="l">
                        <a:lnSpc>
                          <a:spcPct val="150000"/>
                        </a:lnSpc>
                      </a:pPr>
                      <a:r>
                        <a:rPr kumimoji="1" lang="ja-JP" altLang="en-US" sz="3200" dirty="0">
                          <a:latin typeface="HG丸ｺﾞｼｯｸM-PRO" panose="020F0600000000000000" pitchFamily="50" charset="-128"/>
                          <a:ea typeface="HG丸ｺﾞｼｯｸM-PRO" panose="020F0600000000000000" pitchFamily="50" charset="-128"/>
                        </a:rPr>
                        <a:t>・</a:t>
                      </a:r>
                      <a:r>
                        <a:rPr kumimoji="1" lang="ja-JP" altLang="en-US" sz="3200" dirty="0">
                          <a:solidFill>
                            <a:srgbClr val="FF0000"/>
                          </a:solidFill>
                          <a:latin typeface="HG丸ｺﾞｼｯｸM-PRO" panose="020F0600000000000000" pitchFamily="50" charset="-128"/>
                          <a:ea typeface="HG丸ｺﾞｼｯｸM-PRO" panose="020F0600000000000000" pitchFamily="50" charset="-128"/>
                        </a:rPr>
                        <a:t>教師、職員向けの教授法など専門能力の開発</a:t>
                      </a:r>
                    </a:p>
                  </a:txBody>
                  <a:tcPr anchor="ctr"/>
                </a:tc>
                <a:extLst>
                  <a:ext uri="{0D108BD9-81ED-4DB2-BD59-A6C34878D82A}">
                    <a16:rowId xmlns:a16="http://schemas.microsoft.com/office/drawing/2014/main" val="3094049843"/>
                  </a:ext>
                </a:extLst>
              </a:tr>
              <a:tr h="3754963">
                <a:tc>
                  <a:txBody>
                    <a:bodyPr/>
                    <a:lstStyle/>
                    <a:p>
                      <a:pPr algn="ctr">
                        <a:lnSpc>
                          <a:spcPct val="150000"/>
                        </a:lnSpc>
                      </a:pPr>
                      <a:r>
                        <a:rPr kumimoji="1" lang="ja-JP" altLang="en-US" sz="3200" dirty="0">
                          <a:latin typeface="HG丸ｺﾞｼｯｸM-PRO" panose="020F0600000000000000" pitchFamily="50" charset="-128"/>
                          <a:ea typeface="HG丸ｺﾞｼｯｸM-PRO" panose="020F0600000000000000" pitchFamily="50" charset="-128"/>
                        </a:rPr>
                        <a:t>受領資格のない活動</a:t>
                      </a:r>
                    </a:p>
                  </a:txBody>
                  <a:tcPr anchor="ctr"/>
                </a:tc>
                <a:tc>
                  <a:txBody>
                    <a:bodyPr/>
                    <a:lstStyle/>
                    <a:p>
                      <a:pPr algn="l">
                        <a:lnSpc>
                          <a:spcPct val="150000"/>
                        </a:lnSpc>
                      </a:pPr>
                      <a:r>
                        <a:rPr kumimoji="1" lang="ja-JP" altLang="en-US" sz="3200" dirty="0">
                          <a:latin typeface="HG丸ｺﾞｼｯｸM-PRO" panose="020F0600000000000000" pitchFamily="50" charset="-128"/>
                          <a:ea typeface="HG丸ｺﾞｼｯｸM-PRO" panose="020F0600000000000000" pitchFamily="50" charset="-128"/>
                        </a:rPr>
                        <a:t>・学用品や設備の購入のみ</a:t>
                      </a:r>
                      <a:endParaRPr kumimoji="1" lang="en-US" altLang="ja-JP" sz="3200" dirty="0">
                        <a:latin typeface="HG丸ｺﾞｼｯｸM-PRO" panose="020F0600000000000000" pitchFamily="50" charset="-128"/>
                        <a:ea typeface="HG丸ｺﾞｼｯｸM-PRO" panose="020F0600000000000000" pitchFamily="50" charset="-128"/>
                      </a:endParaRPr>
                    </a:p>
                    <a:p>
                      <a:pPr algn="l">
                        <a:lnSpc>
                          <a:spcPct val="150000"/>
                        </a:lnSpc>
                      </a:pPr>
                      <a:r>
                        <a:rPr kumimoji="1" lang="ja-JP" altLang="en-US" sz="3200" dirty="0">
                          <a:latin typeface="HG丸ｺﾞｼｯｸM-PRO" panose="020F0600000000000000" pitchFamily="50" charset="-128"/>
                          <a:ea typeface="HG丸ｺﾞｼｯｸM-PRO" panose="020F0600000000000000" pitchFamily="50" charset="-128"/>
                        </a:rPr>
                        <a:t>・給与や授業料を提供するプロジェクト</a:t>
                      </a:r>
                      <a:endParaRPr kumimoji="1" lang="en-US" altLang="ja-JP" sz="3200" dirty="0">
                        <a:latin typeface="HG丸ｺﾞｼｯｸM-PRO" panose="020F0600000000000000" pitchFamily="50" charset="-128"/>
                        <a:ea typeface="HG丸ｺﾞｼｯｸM-PRO" panose="020F0600000000000000" pitchFamily="50" charset="-128"/>
                      </a:endParaRPr>
                    </a:p>
                    <a:p>
                      <a:pPr algn="l">
                        <a:lnSpc>
                          <a:spcPct val="150000"/>
                        </a:lnSpc>
                      </a:pPr>
                      <a:r>
                        <a:rPr kumimoji="1" lang="ja-JP" altLang="en-US" sz="3200" dirty="0">
                          <a:latin typeface="HG丸ｺﾞｼｯｸM-PRO" panose="020F0600000000000000" pitchFamily="50" charset="-128"/>
                          <a:ea typeface="HG丸ｺﾞｼｯｸM-PRO" panose="020F0600000000000000" pitchFamily="50" charset="-128"/>
                        </a:rPr>
                        <a:t>（地域社会やロータリー以外の団体が</a:t>
                      </a:r>
                      <a:r>
                        <a:rPr kumimoji="1" lang="ja-JP" altLang="en-US" sz="3200" b="1" dirty="0">
                          <a:solidFill>
                            <a:srgbClr val="FF0000"/>
                          </a:solidFill>
                          <a:latin typeface="HG丸ｺﾞｼｯｸM-PRO" panose="020F0600000000000000" pitchFamily="50" charset="-128"/>
                          <a:ea typeface="HG丸ｺﾞｼｯｸM-PRO" panose="020F0600000000000000" pitchFamily="50" charset="-128"/>
                        </a:rPr>
                        <a:t>自力</a:t>
                      </a:r>
                      <a:r>
                        <a:rPr kumimoji="1" lang="ja-JP" altLang="en-US" sz="3200" dirty="0">
                          <a:latin typeface="HG丸ｺﾞｼｯｸM-PRO" panose="020F0600000000000000" pitchFamily="50" charset="-128"/>
                          <a:ea typeface="HG丸ｺﾞｼｯｸM-PRO" panose="020F0600000000000000" pitchFamily="50" charset="-128"/>
                        </a:rPr>
                        <a:t>で提供していく手段を提供しないもの）</a:t>
                      </a:r>
                      <a:endParaRPr kumimoji="1" lang="en-US" altLang="ja-JP" sz="3200" dirty="0">
                        <a:latin typeface="HG丸ｺﾞｼｯｸM-PRO" panose="020F0600000000000000" pitchFamily="50" charset="-128"/>
                        <a:ea typeface="HG丸ｺﾞｼｯｸM-PRO" panose="020F0600000000000000" pitchFamily="50" charset="-128"/>
                      </a:endParaRPr>
                    </a:p>
                    <a:p>
                      <a:pPr algn="l">
                        <a:lnSpc>
                          <a:spcPct val="150000"/>
                        </a:lnSpc>
                      </a:pPr>
                      <a:r>
                        <a:rPr kumimoji="1" lang="ja-JP" altLang="en-US" sz="3200" dirty="0">
                          <a:latin typeface="HG丸ｺﾞｼｯｸM-PRO" panose="020F0600000000000000" pitchFamily="50" charset="-128"/>
                          <a:ea typeface="HG丸ｺﾞｼｯｸM-PRO" panose="020F0600000000000000" pitchFamily="50" charset="-128"/>
                        </a:rPr>
                        <a:t>・学校給食の設備、備品を主眼としたプロジェクト</a:t>
                      </a:r>
                      <a:endParaRPr kumimoji="1" lang="en-US" altLang="ja-JP" sz="3200" dirty="0">
                        <a:latin typeface="HG丸ｺﾞｼｯｸM-PRO" panose="020F0600000000000000" pitchFamily="50" charset="-128"/>
                        <a:ea typeface="HG丸ｺﾞｼｯｸM-PRO" panose="020F0600000000000000" pitchFamily="50" charset="-128"/>
                      </a:endParaRPr>
                    </a:p>
                  </a:txBody>
                  <a:tcPr anchor="ctr"/>
                </a:tc>
                <a:extLst>
                  <a:ext uri="{0D108BD9-81ED-4DB2-BD59-A6C34878D82A}">
                    <a16:rowId xmlns:a16="http://schemas.microsoft.com/office/drawing/2014/main" val="1936274910"/>
                  </a:ext>
                </a:extLst>
              </a:tr>
            </a:tbl>
          </a:graphicData>
        </a:graphic>
      </p:graphicFrame>
      <p:pic>
        <p:nvPicPr>
          <p:cNvPr id="11" name="図 10">
            <a:extLst>
              <a:ext uri="{FF2B5EF4-FFF2-40B4-BE49-F238E27FC236}">
                <a16:creationId xmlns:a16="http://schemas.microsoft.com/office/drawing/2014/main" id="{489EF528-EE21-41CC-A95E-A6A4D7D92C46}"/>
              </a:ext>
            </a:extLst>
          </p:cNvPr>
          <p:cNvPicPr>
            <a:picLocks noChangeAspect="1"/>
          </p:cNvPicPr>
          <p:nvPr/>
        </p:nvPicPr>
        <p:blipFill>
          <a:blip r:embed="rId4"/>
          <a:stretch>
            <a:fillRect/>
          </a:stretch>
        </p:blipFill>
        <p:spPr>
          <a:xfrm>
            <a:off x="910113" y="1547542"/>
            <a:ext cx="1352277" cy="1380553"/>
          </a:xfrm>
          <a:prstGeom prst="rect">
            <a:avLst/>
          </a:prstGeom>
        </p:spPr>
      </p:pic>
    </p:spTree>
    <p:extLst>
      <p:ext uri="{BB962C8B-B14F-4D97-AF65-F5344CB8AC3E}">
        <p14:creationId xmlns:p14="http://schemas.microsoft.com/office/powerpoint/2010/main" val="944395836"/>
      </p:ext>
    </p:extLst>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DFDB1BEF-ADE8-4C1F-B812-4943E6962A9E}"/>
              </a:ext>
            </a:extLst>
          </p:cNvPr>
          <p:cNvPicPr>
            <a:picLocks noChangeAspect="1"/>
          </p:cNvPicPr>
          <p:nvPr/>
        </p:nvPicPr>
        <p:blipFill>
          <a:blip r:embed="rId3"/>
          <a:stretch>
            <a:fillRect/>
          </a:stretch>
        </p:blipFill>
        <p:spPr>
          <a:xfrm>
            <a:off x="484483" y="525722"/>
            <a:ext cx="1777907" cy="887640"/>
          </a:xfrm>
          <a:prstGeom prst="rect">
            <a:avLst/>
          </a:prstGeom>
          <a:ln>
            <a:noFill/>
          </a:ln>
        </p:spPr>
      </p:pic>
      <p:graphicFrame>
        <p:nvGraphicFramePr>
          <p:cNvPr id="8" name="表 7">
            <a:extLst>
              <a:ext uri="{FF2B5EF4-FFF2-40B4-BE49-F238E27FC236}">
                <a16:creationId xmlns:a16="http://schemas.microsoft.com/office/drawing/2014/main" id="{3453FB68-C984-47B9-B093-38CDED0E0C21}"/>
              </a:ext>
            </a:extLst>
          </p:cNvPr>
          <p:cNvGraphicFramePr>
            <a:graphicFrameLocks noGrp="1"/>
          </p:cNvGraphicFramePr>
          <p:nvPr>
            <p:extLst>
              <p:ext uri="{D42A27DB-BD31-4B8C-83A1-F6EECF244321}">
                <p14:modId xmlns:p14="http://schemas.microsoft.com/office/powerpoint/2010/main" val="1209093729"/>
              </p:ext>
            </p:extLst>
          </p:nvPr>
        </p:nvGraphicFramePr>
        <p:xfrm>
          <a:off x="484483" y="619022"/>
          <a:ext cx="11653728" cy="701040"/>
        </p:xfrm>
        <a:graphic>
          <a:graphicData uri="http://schemas.openxmlformats.org/drawingml/2006/table">
            <a:tbl>
              <a:tblPr firstRow="1" bandRow="1">
                <a:tableStyleId>{5940675A-B579-460E-94D1-54222C63F5DA}</a:tableStyleId>
              </a:tblPr>
              <a:tblGrid>
                <a:gridCol w="11653728">
                  <a:extLst>
                    <a:ext uri="{9D8B030D-6E8A-4147-A177-3AD203B41FA5}">
                      <a16:colId xmlns:a16="http://schemas.microsoft.com/office/drawing/2014/main" val="1465501517"/>
                    </a:ext>
                  </a:extLst>
                </a:gridCol>
              </a:tblGrid>
              <a:tr h="0">
                <a:tc>
                  <a:txBody>
                    <a:bodyPr/>
                    <a:lstStyle/>
                    <a:p>
                      <a:r>
                        <a:rPr kumimoji="1" lang="ja-JP" altLang="en-US" sz="4000" b="1" dirty="0">
                          <a:solidFill>
                            <a:srgbClr val="002060"/>
                          </a:solidFill>
                          <a:latin typeface="HG丸ｺﾞｼｯｸM-PRO" panose="020F0600000000000000" pitchFamily="50" charset="-128"/>
                          <a:ea typeface="HG丸ｺﾞｼｯｸM-PRO" panose="020F0600000000000000" pitchFamily="50" charset="-128"/>
                        </a:rPr>
                        <a:t>　　　 </a:t>
                      </a:r>
                      <a:r>
                        <a:rPr kumimoji="1" lang="en-US" altLang="ja-JP" sz="4000" b="1" dirty="0">
                          <a:solidFill>
                            <a:srgbClr val="002060"/>
                          </a:solidFill>
                          <a:latin typeface="HG丸ｺﾞｼｯｸM-PRO" panose="020F0600000000000000" pitchFamily="50" charset="-128"/>
                          <a:ea typeface="HG丸ｺﾞｼｯｸM-PRO" panose="020F0600000000000000" pitchFamily="50" charset="-128"/>
                        </a:rPr>
                        <a:t>2019-20 6</a:t>
                      </a:r>
                      <a:r>
                        <a:rPr kumimoji="1" lang="ja-JP" altLang="en-US" sz="4000" b="1" dirty="0">
                          <a:solidFill>
                            <a:srgbClr val="002060"/>
                          </a:solidFill>
                          <a:latin typeface="HG丸ｺﾞｼｯｸM-PRO" panose="020F0600000000000000" pitchFamily="50" charset="-128"/>
                          <a:ea typeface="HG丸ｺﾞｼｯｸM-PRO" panose="020F0600000000000000" pitchFamily="50" charset="-128"/>
                        </a:rPr>
                        <a:t>重点分野の基本方針</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43541143"/>
                  </a:ext>
                </a:extLst>
              </a:tr>
            </a:tbl>
          </a:graphicData>
        </a:graphic>
      </p:graphicFrame>
      <p:graphicFrame>
        <p:nvGraphicFramePr>
          <p:cNvPr id="9" name="表 8">
            <a:extLst>
              <a:ext uri="{FF2B5EF4-FFF2-40B4-BE49-F238E27FC236}">
                <a16:creationId xmlns:a16="http://schemas.microsoft.com/office/drawing/2014/main" id="{E8416FF5-71D4-4297-87BD-11AA24226295}"/>
              </a:ext>
            </a:extLst>
          </p:cNvPr>
          <p:cNvGraphicFramePr>
            <a:graphicFrameLocks noGrp="1"/>
          </p:cNvGraphicFramePr>
          <p:nvPr>
            <p:extLst>
              <p:ext uri="{D42A27DB-BD31-4B8C-83A1-F6EECF244321}">
                <p14:modId xmlns:p14="http://schemas.microsoft.com/office/powerpoint/2010/main" val="2636570024"/>
              </p:ext>
            </p:extLst>
          </p:nvPr>
        </p:nvGraphicFramePr>
        <p:xfrm>
          <a:off x="484483" y="3155576"/>
          <a:ext cx="12155752" cy="6239435"/>
        </p:xfrm>
        <a:graphic>
          <a:graphicData uri="http://schemas.openxmlformats.org/drawingml/2006/table">
            <a:tbl>
              <a:tblPr firstRow="1" bandRow="1">
                <a:tableStyleId>{5940675A-B579-460E-94D1-54222C63F5DA}</a:tableStyleId>
              </a:tblPr>
              <a:tblGrid>
                <a:gridCol w="2539633">
                  <a:extLst>
                    <a:ext uri="{9D8B030D-6E8A-4147-A177-3AD203B41FA5}">
                      <a16:colId xmlns:a16="http://schemas.microsoft.com/office/drawing/2014/main" val="3061337140"/>
                    </a:ext>
                  </a:extLst>
                </a:gridCol>
                <a:gridCol w="9616119">
                  <a:extLst>
                    <a:ext uri="{9D8B030D-6E8A-4147-A177-3AD203B41FA5}">
                      <a16:colId xmlns:a16="http://schemas.microsoft.com/office/drawing/2014/main" val="1262552725"/>
                    </a:ext>
                  </a:extLst>
                </a:gridCol>
              </a:tblGrid>
              <a:tr h="2484472">
                <a:tc>
                  <a:txBody>
                    <a:bodyPr/>
                    <a:lstStyle/>
                    <a:p>
                      <a:pPr algn="ctr">
                        <a:lnSpc>
                          <a:spcPct val="150000"/>
                        </a:lnSpc>
                      </a:pPr>
                      <a:r>
                        <a:rPr kumimoji="1" lang="ja-JP" altLang="en-US" sz="3200" dirty="0">
                          <a:latin typeface="HG丸ｺﾞｼｯｸM-PRO" panose="020F0600000000000000" pitchFamily="50" charset="-128"/>
                          <a:ea typeface="HG丸ｺﾞｼｯｸM-PRO" panose="020F0600000000000000" pitchFamily="50" charset="-128"/>
                        </a:rPr>
                        <a:t>目的と</a:t>
                      </a:r>
                      <a:endParaRPr kumimoji="1" lang="en-US" altLang="ja-JP" sz="3200" dirty="0">
                        <a:latin typeface="HG丸ｺﾞｼｯｸM-PRO" panose="020F0600000000000000" pitchFamily="50" charset="-128"/>
                        <a:ea typeface="HG丸ｺﾞｼｯｸM-PRO" panose="020F0600000000000000" pitchFamily="50" charset="-128"/>
                      </a:endParaRPr>
                    </a:p>
                    <a:p>
                      <a:pPr algn="ctr">
                        <a:lnSpc>
                          <a:spcPct val="150000"/>
                        </a:lnSpc>
                      </a:pPr>
                      <a:r>
                        <a:rPr kumimoji="1" lang="ja-JP" altLang="en-US" sz="3200" dirty="0">
                          <a:latin typeface="HG丸ｺﾞｼｯｸM-PRO" panose="020F0600000000000000" pitchFamily="50" charset="-128"/>
                          <a:ea typeface="HG丸ｺﾞｼｯｸM-PRO" panose="020F0600000000000000" pitchFamily="50" charset="-128"/>
                        </a:rPr>
                        <a:t>目標</a:t>
                      </a:r>
                    </a:p>
                  </a:txBody>
                  <a:tcPr anchor="ctr"/>
                </a:tc>
                <a:tc>
                  <a:txBody>
                    <a:bodyPr/>
                    <a:lstStyle/>
                    <a:p>
                      <a:pPr algn="l">
                        <a:lnSpc>
                          <a:spcPct val="150000"/>
                        </a:lnSpc>
                      </a:pPr>
                      <a:r>
                        <a:rPr kumimoji="1" lang="ja-JP" altLang="en-US" sz="3200" dirty="0">
                          <a:latin typeface="HG丸ｺﾞｼｯｸM-PRO" panose="020F0600000000000000" pitchFamily="50" charset="-128"/>
                          <a:ea typeface="HG丸ｺﾞｼｯｸM-PRO" panose="020F0600000000000000" pitchFamily="50" charset="-128"/>
                        </a:rPr>
                        <a:t>・</a:t>
                      </a:r>
                      <a:r>
                        <a:rPr kumimoji="1" lang="ja-JP" altLang="en-US" sz="3200" dirty="0">
                          <a:solidFill>
                            <a:srgbClr val="FF0000"/>
                          </a:solidFill>
                          <a:latin typeface="HG丸ｺﾞｼｯｸM-PRO" panose="020F0600000000000000" pitchFamily="50" charset="-128"/>
                          <a:ea typeface="HG丸ｺﾞｼｯｸM-PRO" panose="020F0600000000000000" pitchFamily="50" charset="-128"/>
                        </a:rPr>
                        <a:t>地元の医療従事者の能力向上</a:t>
                      </a:r>
                      <a:endParaRPr kumimoji="1" lang="en-US" altLang="ja-JP" sz="3200" dirty="0">
                        <a:solidFill>
                          <a:srgbClr val="FF0000"/>
                        </a:solidFill>
                        <a:latin typeface="HG丸ｺﾞｼｯｸM-PRO" panose="020F0600000000000000" pitchFamily="50" charset="-128"/>
                        <a:ea typeface="HG丸ｺﾞｼｯｸM-PRO" panose="020F0600000000000000" pitchFamily="50" charset="-128"/>
                      </a:endParaRPr>
                    </a:p>
                    <a:p>
                      <a:pPr algn="l">
                        <a:lnSpc>
                          <a:spcPct val="150000"/>
                        </a:lnSpc>
                      </a:pPr>
                      <a:r>
                        <a:rPr kumimoji="1" lang="ja-JP" altLang="en-US" sz="3200" dirty="0">
                          <a:latin typeface="HG丸ｺﾞｼｯｸM-PRO" panose="020F0600000000000000" pitchFamily="50" charset="-128"/>
                          <a:ea typeface="HG丸ｺﾞｼｯｸM-PRO" panose="020F0600000000000000" pitchFamily="50" charset="-128"/>
                        </a:rPr>
                        <a:t>・伝染病をはじめとする疾病の伝播と発生を減少</a:t>
                      </a:r>
                      <a:endParaRPr kumimoji="1" lang="en-US" altLang="ja-JP" sz="3200" dirty="0">
                        <a:latin typeface="HG丸ｺﾞｼｯｸM-PRO" panose="020F0600000000000000" pitchFamily="50" charset="-128"/>
                        <a:ea typeface="HG丸ｺﾞｼｯｸM-PRO" panose="020F0600000000000000" pitchFamily="50" charset="-128"/>
                      </a:endParaRPr>
                    </a:p>
                    <a:p>
                      <a:pPr algn="l">
                        <a:lnSpc>
                          <a:spcPct val="150000"/>
                        </a:lnSpc>
                      </a:pPr>
                      <a:r>
                        <a:rPr kumimoji="1" lang="ja-JP" altLang="en-US" sz="3200" dirty="0">
                          <a:latin typeface="HG丸ｺﾞｼｯｸM-PRO" panose="020F0600000000000000" pitchFamily="50" charset="-128"/>
                          <a:ea typeface="HG丸ｺﾞｼｯｸM-PRO" panose="020F0600000000000000" pitchFamily="50" charset="-128"/>
                        </a:rPr>
                        <a:t>　させるための予防・治療プログラム</a:t>
                      </a:r>
                      <a:endParaRPr kumimoji="1" lang="en-US" altLang="ja-JP" sz="3200" dirty="0">
                        <a:latin typeface="HG丸ｺﾞｼｯｸM-PRO" panose="020F0600000000000000" pitchFamily="50" charset="-128"/>
                        <a:ea typeface="HG丸ｺﾞｼｯｸM-PRO" panose="020F0600000000000000" pitchFamily="50" charset="-128"/>
                      </a:endParaRPr>
                    </a:p>
                  </a:txBody>
                  <a:tcPr anchor="ctr"/>
                </a:tc>
                <a:extLst>
                  <a:ext uri="{0D108BD9-81ED-4DB2-BD59-A6C34878D82A}">
                    <a16:rowId xmlns:a16="http://schemas.microsoft.com/office/drawing/2014/main" val="3094049843"/>
                  </a:ext>
                </a:extLst>
              </a:tr>
              <a:tr h="3754963">
                <a:tc>
                  <a:txBody>
                    <a:bodyPr/>
                    <a:lstStyle/>
                    <a:p>
                      <a:pPr algn="ctr">
                        <a:lnSpc>
                          <a:spcPct val="150000"/>
                        </a:lnSpc>
                      </a:pPr>
                      <a:r>
                        <a:rPr kumimoji="1" lang="ja-JP" altLang="en-US" sz="3200" dirty="0">
                          <a:latin typeface="HG丸ｺﾞｼｯｸM-PRO" panose="020F0600000000000000" pitchFamily="50" charset="-128"/>
                          <a:ea typeface="HG丸ｺﾞｼｯｸM-PRO" panose="020F0600000000000000" pitchFamily="50" charset="-128"/>
                        </a:rPr>
                        <a:t>受領資格のない活動</a:t>
                      </a:r>
                    </a:p>
                  </a:txBody>
                  <a:tcPr anchor="ctr"/>
                </a:tc>
                <a:tc>
                  <a:txBody>
                    <a:bodyPr/>
                    <a:lstStyle/>
                    <a:p>
                      <a:pPr algn="l">
                        <a:lnSpc>
                          <a:spcPct val="150000"/>
                        </a:lnSpc>
                      </a:pPr>
                      <a:r>
                        <a:rPr kumimoji="1" lang="ja-JP" altLang="en-US" sz="3200" dirty="0">
                          <a:latin typeface="HG丸ｺﾞｼｯｸM-PRO" panose="020F0600000000000000" pitchFamily="50" charset="-128"/>
                          <a:ea typeface="HG丸ｺﾞｼｯｸM-PRO" panose="020F0600000000000000" pitchFamily="50" charset="-128"/>
                        </a:rPr>
                        <a:t>・非医療機器の購入のみ（太陽光パネルなど）</a:t>
                      </a:r>
                      <a:endParaRPr kumimoji="1" lang="en-US" altLang="ja-JP" sz="3200" dirty="0">
                        <a:latin typeface="HG丸ｺﾞｼｯｸM-PRO" panose="020F0600000000000000" pitchFamily="50" charset="-128"/>
                        <a:ea typeface="HG丸ｺﾞｼｯｸM-PRO" panose="020F0600000000000000" pitchFamily="50" charset="-128"/>
                      </a:endParaRPr>
                    </a:p>
                    <a:p>
                      <a:pPr algn="l">
                        <a:lnSpc>
                          <a:spcPct val="150000"/>
                        </a:lnSpc>
                      </a:pPr>
                      <a:r>
                        <a:rPr kumimoji="1" lang="ja-JP" altLang="en-US" sz="3200" dirty="0">
                          <a:latin typeface="HG丸ｺﾞｼｯｸM-PRO" panose="020F0600000000000000" pitchFamily="50" charset="-128"/>
                          <a:ea typeface="HG丸ｺﾞｼｯｸM-PRO" panose="020F0600000000000000" pitchFamily="50" charset="-128"/>
                        </a:rPr>
                        <a:t>・教育的支援や能力向上を目的とする研修を含ま</a:t>
                      </a:r>
                      <a:endParaRPr kumimoji="1" lang="en-US" altLang="ja-JP" sz="3200" dirty="0">
                        <a:latin typeface="HG丸ｺﾞｼｯｸM-PRO" panose="020F0600000000000000" pitchFamily="50" charset="-128"/>
                        <a:ea typeface="HG丸ｺﾞｼｯｸM-PRO" panose="020F0600000000000000" pitchFamily="50" charset="-128"/>
                      </a:endParaRPr>
                    </a:p>
                    <a:p>
                      <a:pPr algn="l">
                        <a:lnSpc>
                          <a:spcPct val="150000"/>
                        </a:lnSpc>
                      </a:pPr>
                      <a:r>
                        <a:rPr kumimoji="1" lang="ja-JP" altLang="en-US" sz="3200" dirty="0">
                          <a:latin typeface="HG丸ｺﾞｼｯｸM-PRO" panose="020F0600000000000000" pitchFamily="50" charset="-128"/>
                          <a:ea typeface="HG丸ｺﾞｼｯｸM-PRO" panose="020F0600000000000000" pitchFamily="50" charset="-128"/>
                        </a:rPr>
                        <a:t>　ない医療任務</a:t>
                      </a:r>
                      <a:r>
                        <a:rPr kumimoji="1" lang="en-US" altLang="ja-JP" sz="3200" dirty="0">
                          <a:latin typeface="HG丸ｺﾞｼｯｸM-PRO" panose="020F0600000000000000" pitchFamily="50" charset="-128"/>
                          <a:ea typeface="HG丸ｺﾞｼｯｸM-PRO" panose="020F0600000000000000" pitchFamily="50" charset="-128"/>
                        </a:rPr>
                        <a:t>/</a:t>
                      </a:r>
                      <a:r>
                        <a:rPr kumimoji="1" lang="ja-JP" altLang="en-US" sz="3200" dirty="0">
                          <a:latin typeface="HG丸ｺﾞｼｯｸM-PRO" panose="020F0600000000000000" pitchFamily="50" charset="-128"/>
                          <a:ea typeface="HG丸ｺﾞｼｯｸM-PRO" panose="020F0600000000000000" pitchFamily="50" charset="-128"/>
                        </a:rPr>
                        <a:t>手術チームの派遣</a:t>
                      </a:r>
                      <a:endParaRPr kumimoji="1" lang="en-US" altLang="ja-JP" sz="3200" dirty="0">
                        <a:latin typeface="HG丸ｺﾞｼｯｸM-PRO" panose="020F0600000000000000" pitchFamily="50" charset="-128"/>
                        <a:ea typeface="HG丸ｺﾞｼｯｸM-PRO" panose="020F0600000000000000" pitchFamily="50" charset="-128"/>
                      </a:endParaRPr>
                    </a:p>
                  </a:txBody>
                  <a:tcPr anchor="ctr"/>
                </a:tc>
                <a:extLst>
                  <a:ext uri="{0D108BD9-81ED-4DB2-BD59-A6C34878D82A}">
                    <a16:rowId xmlns:a16="http://schemas.microsoft.com/office/drawing/2014/main" val="1936274910"/>
                  </a:ext>
                </a:extLst>
              </a:tr>
            </a:tbl>
          </a:graphicData>
        </a:graphic>
      </p:graphicFrame>
      <p:pic>
        <p:nvPicPr>
          <p:cNvPr id="6" name="図 5">
            <a:extLst>
              <a:ext uri="{FF2B5EF4-FFF2-40B4-BE49-F238E27FC236}">
                <a16:creationId xmlns:a16="http://schemas.microsoft.com/office/drawing/2014/main" id="{1DE264DA-C0F8-4C88-A2BC-6130AC182D52}"/>
              </a:ext>
            </a:extLst>
          </p:cNvPr>
          <p:cNvPicPr>
            <a:picLocks noChangeAspect="1"/>
          </p:cNvPicPr>
          <p:nvPr/>
        </p:nvPicPr>
        <p:blipFill>
          <a:blip r:embed="rId4"/>
          <a:stretch>
            <a:fillRect/>
          </a:stretch>
        </p:blipFill>
        <p:spPr>
          <a:xfrm>
            <a:off x="1044283" y="1608330"/>
            <a:ext cx="1366218" cy="1352277"/>
          </a:xfrm>
          <a:prstGeom prst="rect">
            <a:avLst/>
          </a:prstGeom>
        </p:spPr>
      </p:pic>
    </p:spTree>
    <p:extLst>
      <p:ext uri="{BB962C8B-B14F-4D97-AF65-F5344CB8AC3E}">
        <p14:creationId xmlns:p14="http://schemas.microsoft.com/office/powerpoint/2010/main" val="1678293845"/>
      </p:ext>
    </p:extLst>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DFDB1BEF-ADE8-4C1F-B812-4943E6962A9E}"/>
              </a:ext>
            </a:extLst>
          </p:cNvPr>
          <p:cNvPicPr>
            <a:picLocks noChangeAspect="1"/>
          </p:cNvPicPr>
          <p:nvPr/>
        </p:nvPicPr>
        <p:blipFill>
          <a:blip r:embed="rId3"/>
          <a:stretch>
            <a:fillRect/>
          </a:stretch>
        </p:blipFill>
        <p:spPr>
          <a:xfrm>
            <a:off x="484483" y="525722"/>
            <a:ext cx="1777907" cy="887640"/>
          </a:xfrm>
          <a:prstGeom prst="rect">
            <a:avLst/>
          </a:prstGeom>
          <a:ln>
            <a:noFill/>
          </a:ln>
        </p:spPr>
      </p:pic>
      <p:graphicFrame>
        <p:nvGraphicFramePr>
          <p:cNvPr id="8" name="表 7">
            <a:extLst>
              <a:ext uri="{FF2B5EF4-FFF2-40B4-BE49-F238E27FC236}">
                <a16:creationId xmlns:a16="http://schemas.microsoft.com/office/drawing/2014/main" id="{3453FB68-C984-47B9-B093-38CDED0E0C21}"/>
              </a:ext>
            </a:extLst>
          </p:cNvPr>
          <p:cNvGraphicFramePr>
            <a:graphicFrameLocks noGrp="1"/>
          </p:cNvGraphicFramePr>
          <p:nvPr/>
        </p:nvGraphicFramePr>
        <p:xfrm>
          <a:off x="484483" y="619022"/>
          <a:ext cx="11653728" cy="701040"/>
        </p:xfrm>
        <a:graphic>
          <a:graphicData uri="http://schemas.openxmlformats.org/drawingml/2006/table">
            <a:tbl>
              <a:tblPr firstRow="1" bandRow="1">
                <a:tableStyleId>{5940675A-B579-460E-94D1-54222C63F5DA}</a:tableStyleId>
              </a:tblPr>
              <a:tblGrid>
                <a:gridCol w="11653728">
                  <a:extLst>
                    <a:ext uri="{9D8B030D-6E8A-4147-A177-3AD203B41FA5}">
                      <a16:colId xmlns:a16="http://schemas.microsoft.com/office/drawing/2014/main" val="1465501517"/>
                    </a:ext>
                  </a:extLst>
                </a:gridCol>
              </a:tblGrid>
              <a:tr h="0">
                <a:tc>
                  <a:txBody>
                    <a:bodyPr/>
                    <a:lstStyle/>
                    <a:p>
                      <a:r>
                        <a:rPr kumimoji="1" lang="ja-JP" altLang="en-US" sz="4000" b="1" dirty="0">
                          <a:solidFill>
                            <a:srgbClr val="002060"/>
                          </a:solidFill>
                          <a:latin typeface="HG丸ｺﾞｼｯｸM-PRO" panose="020F0600000000000000" pitchFamily="50" charset="-128"/>
                          <a:ea typeface="HG丸ｺﾞｼｯｸM-PRO" panose="020F0600000000000000" pitchFamily="50" charset="-128"/>
                        </a:rPr>
                        <a:t>　　　 </a:t>
                      </a:r>
                      <a:r>
                        <a:rPr kumimoji="1" lang="en-US" altLang="ja-JP" sz="4000" b="1" dirty="0">
                          <a:solidFill>
                            <a:srgbClr val="002060"/>
                          </a:solidFill>
                          <a:latin typeface="HG丸ｺﾞｼｯｸM-PRO" panose="020F0600000000000000" pitchFamily="50" charset="-128"/>
                          <a:ea typeface="HG丸ｺﾞｼｯｸM-PRO" panose="020F0600000000000000" pitchFamily="50" charset="-128"/>
                        </a:rPr>
                        <a:t>2019-20</a:t>
                      </a:r>
                      <a:r>
                        <a:rPr kumimoji="1" lang="ja-JP" altLang="en-US" sz="4000" b="1" dirty="0">
                          <a:solidFill>
                            <a:srgbClr val="002060"/>
                          </a:solidFill>
                          <a:latin typeface="HG丸ｺﾞｼｯｸM-PRO" panose="020F0600000000000000" pitchFamily="50" charset="-128"/>
                          <a:ea typeface="HG丸ｺﾞｼｯｸM-PRO" panose="020F0600000000000000" pitchFamily="50" charset="-128"/>
                        </a:rPr>
                        <a:t> </a:t>
                      </a:r>
                      <a:r>
                        <a:rPr kumimoji="1" lang="en-US" altLang="ja-JP" sz="4000" b="1" dirty="0">
                          <a:solidFill>
                            <a:srgbClr val="002060"/>
                          </a:solidFill>
                          <a:latin typeface="HG丸ｺﾞｼｯｸM-PRO" panose="020F0600000000000000" pitchFamily="50" charset="-128"/>
                          <a:ea typeface="HG丸ｺﾞｼｯｸM-PRO" panose="020F0600000000000000" pitchFamily="50" charset="-128"/>
                        </a:rPr>
                        <a:t>6</a:t>
                      </a:r>
                      <a:r>
                        <a:rPr kumimoji="1" lang="ja-JP" altLang="en-US" sz="4000" b="1" dirty="0">
                          <a:solidFill>
                            <a:srgbClr val="002060"/>
                          </a:solidFill>
                          <a:latin typeface="HG丸ｺﾞｼｯｸM-PRO" panose="020F0600000000000000" pitchFamily="50" charset="-128"/>
                          <a:ea typeface="HG丸ｺﾞｼｯｸM-PRO" panose="020F0600000000000000" pitchFamily="50" charset="-128"/>
                        </a:rPr>
                        <a:t>重点分野の基本方針</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43541143"/>
                  </a:ext>
                </a:extLst>
              </a:tr>
            </a:tbl>
          </a:graphicData>
        </a:graphic>
      </p:graphicFrame>
      <p:graphicFrame>
        <p:nvGraphicFramePr>
          <p:cNvPr id="9" name="表 8">
            <a:extLst>
              <a:ext uri="{FF2B5EF4-FFF2-40B4-BE49-F238E27FC236}">
                <a16:creationId xmlns:a16="http://schemas.microsoft.com/office/drawing/2014/main" id="{E8416FF5-71D4-4297-87BD-11AA24226295}"/>
              </a:ext>
            </a:extLst>
          </p:cNvPr>
          <p:cNvGraphicFramePr>
            <a:graphicFrameLocks noGrp="1"/>
          </p:cNvGraphicFramePr>
          <p:nvPr>
            <p:extLst>
              <p:ext uri="{D42A27DB-BD31-4B8C-83A1-F6EECF244321}">
                <p14:modId xmlns:p14="http://schemas.microsoft.com/office/powerpoint/2010/main" val="2964401799"/>
              </p:ext>
            </p:extLst>
          </p:nvPr>
        </p:nvGraphicFramePr>
        <p:xfrm>
          <a:off x="484483" y="3155576"/>
          <a:ext cx="12155752" cy="6239435"/>
        </p:xfrm>
        <a:graphic>
          <a:graphicData uri="http://schemas.openxmlformats.org/drawingml/2006/table">
            <a:tbl>
              <a:tblPr firstRow="1" bandRow="1">
                <a:tableStyleId>{5940675A-B579-460E-94D1-54222C63F5DA}</a:tableStyleId>
              </a:tblPr>
              <a:tblGrid>
                <a:gridCol w="2539633">
                  <a:extLst>
                    <a:ext uri="{9D8B030D-6E8A-4147-A177-3AD203B41FA5}">
                      <a16:colId xmlns:a16="http://schemas.microsoft.com/office/drawing/2014/main" val="3061337140"/>
                    </a:ext>
                  </a:extLst>
                </a:gridCol>
                <a:gridCol w="9616119">
                  <a:extLst>
                    <a:ext uri="{9D8B030D-6E8A-4147-A177-3AD203B41FA5}">
                      <a16:colId xmlns:a16="http://schemas.microsoft.com/office/drawing/2014/main" val="1262552725"/>
                    </a:ext>
                  </a:extLst>
                </a:gridCol>
              </a:tblGrid>
              <a:tr h="2484472">
                <a:tc>
                  <a:txBody>
                    <a:bodyPr/>
                    <a:lstStyle/>
                    <a:p>
                      <a:pPr algn="ctr">
                        <a:lnSpc>
                          <a:spcPct val="150000"/>
                        </a:lnSpc>
                      </a:pPr>
                      <a:r>
                        <a:rPr kumimoji="1" lang="ja-JP" altLang="en-US" sz="3200" dirty="0">
                          <a:latin typeface="HG丸ｺﾞｼｯｸM-PRO" panose="020F0600000000000000" pitchFamily="50" charset="-128"/>
                          <a:ea typeface="HG丸ｺﾞｼｯｸM-PRO" panose="020F0600000000000000" pitchFamily="50" charset="-128"/>
                        </a:rPr>
                        <a:t>目的と</a:t>
                      </a:r>
                      <a:endParaRPr kumimoji="1" lang="en-US" altLang="ja-JP" sz="3200" dirty="0">
                        <a:latin typeface="HG丸ｺﾞｼｯｸM-PRO" panose="020F0600000000000000" pitchFamily="50" charset="-128"/>
                        <a:ea typeface="HG丸ｺﾞｼｯｸM-PRO" panose="020F0600000000000000" pitchFamily="50" charset="-128"/>
                      </a:endParaRPr>
                    </a:p>
                    <a:p>
                      <a:pPr algn="ctr">
                        <a:lnSpc>
                          <a:spcPct val="150000"/>
                        </a:lnSpc>
                      </a:pPr>
                      <a:r>
                        <a:rPr kumimoji="1" lang="ja-JP" altLang="en-US" sz="3200" dirty="0">
                          <a:latin typeface="HG丸ｺﾞｼｯｸM-PRO" panose="020F0600000000000000" pitchFamily="50" charset="-128"/>
                          <a:ea typeface="HG丸ｺﾞｼｯｸM-PRO" panose="020F0600000000000000" pitchFamily="50" charset="-128"/>
                        </a:rPr>
                        <a:t>目標</a:t>
                      </a:r>
                    </a:p>
                  </a:txBody>
                  <a:tcPr anchor="ctr"/>
                </a:tc>
                <a:tc>
                  <a:txBody>
                    <a:bodyPr/>
                    <a:lstStyle/>
                    <a:p>
                      <a:pPr algn="l">
                        <a:lnSpc>
                          <a:spcPct val="150000"/>
                        </a:lnSpc>
                      </a:pPr>
                      <a:r>
                        <a:rPr kumimoji="1" lang="ja-JP" altLang="en-US" sz="3200" dirty="0">
                          <a:latin typeface="HG丸ｺﾞｼｯｸM-PRO" panose="020F0600000000000000" pitchFamily="50" charset="-128"/>
                          <a:ea typeface="HG丸ｺﾞｼｯｸM-PRO" panose="020F0600000000000000" pitchFamily="50" charset="-128"/>
                        </a:rPr>
                        <a:t>・</a:t>
                      </a:r>
                      <a:r>
                        <a:rPr kumimoji="1" lang="ja-JP" altLang="en-US" sz="3200" dirty="0">
                          <a:solidFill>
                            <a:srgbClr val="FF0000"/>
                          </a:solidFill>
                          <a:latin typeface="HG丸ｺﾞｼｯｸM-PRO" panose="020F0600000000000000" pitchFamily="50" charset="-128"/>
                          <a:ea typeface="HG丸ｺﾞｼｯｸM-PRO" panose="020F0600000000000000" pitchFamily="50" charset="-128"/>
                        </a:rPr>
                        <a:t>新生児や赤ちゃん</a:t>
                      </a:r>
                      <a:r>
                        <a:rPr kumimoji="1" lang="ja-JP" altLang="en-US" sz="3200" dirty="0">
                          <a:latin typeface="HG丸ｺﾞｼｯｸM-PRO" panose="020F0600000000000000" pitchFamily="50" charset="-128"/>
                          <a:ea typeface="HG丸ｺﾞｼｯｸM-PRO" panose="020F0600000000000000" pitchFamily="50" charset="-128"/>
                        </a:rPr>
                        <a:t>の死亡率の削減</a:t>
                      </a:r>
                      <a:endParaRPr kumimoji="1" lang="en-US" altLang="ja-JP" sz="3200" dirty="0">
                        <a:latin typeface="HG丸ｺﾞｼｯｸM-PRO" panose="020F0600000000000000" pitchFamily="50" charset="-128"/>
                        <a:ea typeface="HG丸ｺﾞｼｯｸM-PRO" panose="020F0600000000000000" pitchFamily="50" charset="-128"/>
                      </a:endParaRPr>
                    </a:p>
                    <a:p>
                      <a:pPr algn="l">
                        <a:lnSpc>
                          <a:spcPct val="150000"/>
                        </a:lnSpc>
                      </a:pPr>
                      <a:r>
                        <a:rPr kumimoji="1" lang="ja-JP" altLang="en-US" sz="3200" dirty="0">
                          <a:latin typeface="HG丸ｺﾞｼｯｸM-PRO" panose="020F0600000000000000" pitchFamily="50" charset="-128"/>
                          <a:ea typeface="HG丸ｺﾞｼｯｸM-PRO" panose="020F0600000000000000" pitchFamily="50" charset="-128"/>
                        </a:rPr>
                        <a:t>・</a:t>
                      </a:r>
                      <a:r>
                        <a:rPr kumimoji="1" lang="ja-JP" altLang="en-US" sz="3200" dirty="0">
                          <a:solidFill>
                            <a:srgbClr val="FF0000"/>
                          </a:solidFill>
                          <a:latin typeface="HG丸ｺﾞｼｯｸM-PRO" panose="020F0600000000000000" pitchFamily="50" charset="-128"/>
                          <a:ea typeface="HG丸ｺﾞｼｯｸM-PRO" panose="020F0600000000000000" pitchFamily="50" charset="-128"/>
                        </a:rPr>
                        <a:t>５歳未満の幼児</a:t>
                      </a:r>
                      <a:r>
                        <a:rPr kumimoji="1" lang="ja-JP" altLang="en-US" sz="3200" dirty="0">
                          <a:latin typeface="HG丸ｺﾞｼｯｸM-PRO" panose="020F0600000000000000" pitchFamily="50" charset="-128"/>
                          <a:ea typeface="HG丸ｺﾞｼｯｸM-PRO" panose="020F0600000000000000" pitchFamily="50" charset="-128"/>
                        </a:rPr>
                        <a:t>の死亡率と罹患率の削減</a:t>
                      </a:r>
                      <a:endParaRPr kumimoji="1" lang="en-US" altLang="ja-JP" sz="3200" dirty="0">
                        <a:latin typeface="HG丸ｺﾞｼｯｸM-PRO" panose="020F0600000000000000" pitchFamily="50" charset="-128"/>
                        <a:ea typeface="HG丸ｺﾞｼｯｸM-PRO" panose="020F0600000000000000" pitchFamily="50" charset="-128"/>
                      </a:endParaRPr>
                    </a:p>
                    <a:p>
                      <a:pPr algn="l">
                        <a:lnSpc>
                          <a:spcPct val="150000"/>
                        </a:lnSpc>
                      </a:pPr>
                      <a:r>
                        <a:rPr kumimoji="1" lang="ja-JP" altLang="en-US" sz="3200" dirty="0">
                          <a:latin typeface="HG丸ｺﾞｼｯｸM-PRO" panose="020F0600000000000000" pitchFamily="50" charset="-128"/>
                          <a:ea typeface="HG丸ｺﾞｼｯｸM-PRO" panose="020F0600000000000000" pitchFamily="50" charset="-128"/>
                        </a:rPr>
                        <a:t>・</a:t>
                      </a:r>
                      <a:r>
                        <a:rPr kumimoji="1" lang="ja-JP" altLang="en-US" sz="3200" dirty="0">
                          <a:solidFill>
                            <a:srgbClr val="FF0000"/>
                          </a:solidFill>
                          <a:latin typeface="HG丸ｺﾞｼｯｸM-PRO" panose="020F0600000000000000" pitchFamily="50" charset="-128"/>
                          <a:ea typeface="HG丸ｺﾞｼｯｸM-PRO" panose="020F0600000000000000" pitchFamily="50" charset="-128"/>
                        </a:rPr>
                        <a:t>妊婦</a:t>
                      </a:r>
                      <a:r>
                        <a:rPr kumimoji="1" lang="ja-JP" altLang="en-US" sz="3200" dirty="0">
                          <a:latin typeface="HG丸ｺﾞｼｯｸM-PRO" panose="020F0600000000000000" pitchFamily="50" charset="-128"/>
                          <a:ea typeface="HG丸ｺﾞｼｯｸM-PRO" panose="020F0600000000000000" pitchFamily="50" charset="-128"/>
                        </a:rPr>
                        <a:t>の死亡率と罹患率の削減</a:t>
                      </a:r>
                    </a:p>
                  </a:txBody>
                  <a:tcPr anchor="ctr"/>
                </a:tc>
                <a:extLst>
                  <a:ext uri="{0D108BD9-81ED-4DB2-BD59-A6C34878D82A}">
                    <a16:rowId xmlns:a16="http://schemas.microsoft.com/office/drawing/2014/main" val="3094049843"/>
                  </a:ext>
                </a:extLst>
              </a:tr>
              <a:tr h="3754963">
                <a:tc>
                  <a:txBody>
                    <a:bodyPr/>
                    <a:lstStyle/>
                    <a:p>
                      <a:pPr algn="ctr">
                        <a:lnSpc>
                          <a:spcPct val="150000"/>
                        </a:lnSpc>
                      </a:pPr>
                      <a:r>
                        <a:rPr kumimoji="1" lang="ja-JP" altLang="en-US" sz="3200" dirty="0">
                          <a:latin typeface="HG丸ｺﾞｼｯｸM-PRO" panose="020F0600000000000000" pitchFamily="50" charset="-128"/>
                          <a:ea typeface="HG丸ｺﾞｼｯｸM-PRO" panose="020F0600000000000000" pitchFamily="50" charset="-128"/>
                        </a:rPr>
                        <a:t>受領資格のない活動</a:t>
                      </a:r>
                    </a:p>
                  </a:txBody>
                  <a:tcPr anchor="ctr"/>
                </a:tc>
                <a:tc>
                  <a:txBody>
                    <a:bodyPr/>
                    <a:lstStyle/>
                    <a:p>
                      <a:pPr algn="l">
                        <a:lnSpc>
                          <a:spcPct val="150000"/>
                        </a:lnSpc>
                      </a:pPr>
                      <a:r>
                        <a:rPr kumimoji="1" lang="ja-JP" altLang="en-US" sz="3200" dirty="0">
                          <a:latin typeface="HG丸ｺﾞｼｯｸM-PRO" panose="020F0600000000000000" pitchFamily="50" charset="-128"/>
                          <a:ea typeface="HG丸ｺﾞｼｯｸM-PRO" panose="020F0600000000000000" pitchFamily="50" charset="-128"/>
                        </a:rPr>
                        <a:t>・</a:t>
                      </a:r>
                      <a:r>
                        <a:rPr kumimoji="1" lang="ja-JP" altLang="en-US" sz="3200" b="1" dirty="0">
                          <a:solidFill>
                            <a:srgbClr val="FF0000"/>
                          </a:solidFill>
                          <a:latin typeface="HG丸ｺﾞｼｯｸM-PRO" panose="020F0600000000000000" pitchFamily="50" charset="-128"/>
                          <a:ea typeface="HG丸ｺﾞｼｯｸM-PRO" panose="020F0600000000000000" pitchFamily="50" charset="-128"/>
                        </a:rPr>
                        <a:t>教育的支援や能力向上</a:t>
                      </a:r>
                      <a:r>
                        <a:rPr kumimoji="1" lang="ja-JP" altLang="en-US" sz="3200" dirty="0">
                          <a:latin typeface="HG丸ｺﾞｼｯｸM-PRO" panose="020F0600000000000000" pitchFamily="50" charset="-128"/>
                          <a:ea typeface="HG丸ｺﾞｼｯｸM-PRO" panose="020F0600000000000000" pitchFamily="50" charset="-128"/>
                        </a:rPr>
                        <a:t>を目的とする研修を含ま</a:t>
                      </a:r>
                      <a:endParaRPr kumimoji="1" lang="en-US" altLang="ja-JP" sz="3200" dirty="0">
                        <a:latin typeface="HG丸ｺﾞｼｯｸM-PRO" panose="020F0600000000000000" pitchFamily="50" charset="-128"/>
                        <a:ea typeface="HG丸ｺﾞｼｯｸM-PRO" panose="020F0600000000000000" pitchFamily="50" charset="-128"/>
                      </a:endParaRPr>
                    </a:p>
                    <a:p>
                      <a:pPr algn="l">
                        <a:lnSpc>
                          <a:spcPct val="150000"/>
                        </a:lnSpc>
                      </a:pPr>
                      <a:r>
                        <a:rPr kumimoji="1" lang="ja-JP" altLang="en-US" sz="3200" dirty="0">
                          <a:latin typeface="HG丸ｺﾞｼｯｸM-PRO" panose="020F0600000000000000" pitchFamily="50" charset="-128"/>
                          <a:ea typeface="HG丸ｺﾞｼｯｸM-PRO" panose="020F0600000000000000" pitchFamily="50" charset="-128"/>
                        </a:rPr>
                        <a:t>　ない医療任務</a:t>
                      </a:r>
                      <a:r>
                        <a:rPr kumimoji="1" lang="en-US" altLang="ja-JP" sz="3200" dirty="0">
                          <a:latin typeface="HG丸ｺﾞｼｯｸM-PRO" panose="020F0600000000000000" pitchFamily="50" charset="-128"/>
                          <a:ea typeface="HG丸ｺﾞｼｯｸM-PRO" panose="020F0600000000000000" pitchFamily="50" charset="-128"/>
                        </a:rPr>
                        <a:t>/</a:t>
                      </a:r>
                      <a:r>
                        <a:rPr kumimoji="1" lang="ja-JP" altLang="en-US" sz="3200" dirty="0">
                          <a:latin typeface="HG丸ｺﾞｼｯｸM-PRO" panose="020F0600000000000000" pitchFamily="50" charset="-128"/>
                          <a:ea typeface="HG丸ｺﾞｼｯｸM-PRO" panose="020F0600000000000000" pitchFamily="50" charset="-128"/>
                        </a:rPr>
                        <a:t>手術チームの派遣</a:t>
                      </a:r>
                      <a:endParaRPr kumimoji="1" lang="en-US" altLang="ja-JP" sz="3200" dirty="0">
                        <a:latin typeface="HG丸ｺﾞｼｯｸM-PRO" panose="020F0600000000000000" pitchFamily="50" charset="-128"/>
                        <a:ea typeface="HG丸ｺﾞｼｯｸM-PRO" panose="020F0600000000000000" pitchFamily="50" charset="-128"/>
                      </a:endParaRPr>
                    </a:p>
                    <a:p>
                      <a:pPr algn="l">
                        <a:lnSpc>
                          <a:spcPct val="150000"/>
                        </a:lnSpc>
                      </a:pPr>
                      <a:r>
                        <a:rPr kumimoji="1" lang="ja-JP" altLang="en-US" sz="3200" dirty="0">
                          <a:latin typeface="HG丸ｺﾞｼｯｸM-PRO" panose="020F0600000000000000" pitchFamily="50" charset="-128"/>
                          <a:ea typeface="HG丸ｺﾞｼｯｸM-PRO" panose="020F0600000000000000" pitchFamily="50" charset="-128"/>
                        </a:rPr>
                        <a:t>・子供の運動と健康に関するプロジェクト</a:t>
                      </a:r>
                      <a:endParaRPr kumimoji="1" lang="en-US" altLang="ja-JP" sz="3200" dirty="0">
                        <a:latin typeface="HG丸ｺﾞｼｯｸM-PRO" panose="020F0600000000000000" pitchFamily="50" charset="-128"/>
                        <a:ea typeface="HG丸ｺﾞｼｯｸM-PRO" panose="020F0600000000000000" pitchFamily="50" charset="-128"/>
                      </a:endParaRPr>
                    </a:p>
                    <a:p>
                      <a:pPr algn="l">
                        <a:lnSpc>
                          <a:spcPct val="150000"/>
                        </a:lnSpc>
                      </a:pPr>
                      <a:r>
                        <a:rPr kumimoji="1" lang="ja-JP" altLang="en-US" sz="3200" dirty="0">
                          <a:latin typeface="HG丸ｺﾞｼｯｸM-PRO" panose="020F0600000000000000" pitchFamily="50" charset="-128"/>
                          <a:ea typeface="HG丸ｺﾞｼｯｸM-PRO" panose="020F0600000000000000" pitchFamily="50" charset="-128"/>
                        </a:rPr>
                        <a:t>・食物補給、学校をベースとする栄養プログラム</a:t>
                      </a:r>
                      <a:endParaRPr kumimoji="1" lang="en-US" altLang="ja-JP" sz="3200" dirty="0">
                        <a:latin typeface="HG丸ｺﾞｼｯｸM-PRO" panose="020F0600000000000000" pitchFamily="50" charset="-128"/>
                        <a:ea typeface="HG丸ｺﾞｼｯｸM-PRO" panose="020F0600000000000000" pitchFamily="50" charset="-128"/>
                      </a:endParaRPr>
                    </a:p>
                  </a:txBody>
                  <a:tcPr anchor="ctr"/>
                </a:tc>
                <a:extLst>
                  <a:ext uri="{0D108BD9-81ED-4DB2-BD59-A6C34878D82A}">
                    <a16:rowId xmlns:a16="http://schemas.microsoft.com/office/drawing/2014/main" val="1936274910"/>
                  </a:ext>
                </a:extLst>
              </a:tr>
            </a:tbl>
          </a:graphicData>
        </a:graphic>
      </p:graphicFrame>
      <p:pic>
        <p:nvPicPr>
          <p:cNvPr id="6" name="図 5">
            <a:extLst>
              <a:ext uri="{FF2B5EF4-FFF2-40B4-BE49-F238E27FC236}">
                <a16:creationId xmlns:a16="http://schemas.microsoft.com/office/drawing/2014/main" id="{1F2BE1A8-8361-47C9-BE67-BA6FABD91B5F}"/>
              </a:ext>
            </a:extLst>
          </p:cNvPr>
          <p:cNvPicPr>
            <a:picLocks noChangeAspect="1"/>
          </p:cNvPicPr>
          <p:nvPr/>
        </p:nvPicPr>
        <p:blipFill>
          <a:blip r:embed="rId4"/>
          <a:stretch>
            <a:fillRect/>
          </a:stretch>
        </p:blipFill>
        <p:spPr>
          <a:xfrm>
            <a:off x="697858" y="1506662"/>
            <a:ext cx="1351156" cy="1337508"/>
          </a:xfrm>
          <a:prstGeom prst="rect">
            <a:avLst/>
          </a:prstGeom>
        </p:spPr>
      </p:pic>
    </p:spTree>
    <p:extLst>
      <p:ext uri="{BB962C8B-B14F-4D97-AF65-F5344CB8AC3E}">
        <p14:creationId xmlns:p14="http://schemas.microsoft.com/office/powerpoint/2010/main" val="3998703990"/>
      </p:ext>
    </p:extLst>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DFDB1BEF-ADE8-4C1F-B812-4943E6962A9E}"/>
              </a:ext>
            </a:extLst>
          </p:cNvPr>
          <p:cNvPicPr>
            <a:picLocks noChangeAspect="1"/>
          </p:cNvPicPr>
          <p:nvPr/>
        </p:nvPicPr>
        <p:blipFill>
          <a:blip r:embed="rId3"/>
          <a:stretch>
            <a:fillRect/>
          </a:stretch>
        </p:blipFill>
        <p:spPr>
          <a:xfrm>
            <a:off x="484483" y="525722"/>
            <a:ext cx="1777907" cy="887640"/>
          </a:xfrm>
          <a:prstGeom prst="rect">
            <a:avLst/>
          </a:prstGeom>
          <a:ln>
            <a:noFill/>
          </a:ln>
        </p:spPr>
      </p:pic>
      <p:graphicFrame>
        <p:nvGraphicFramePr>
          <p:cNvPr id="8" name="表 7">
            <a:extLst>
              <a:ext uri="{FF2B5EF4-FFF2-40B4-BE49-F238E27FC236}">
                <a16:creationId xmlns:a16="http://schemas.microsoft.com/office/drawing/2014/main" id="{3453FB68-C984-47B9-B093-38CDED0E0C21}"/>
              </a:ext>
            </a:extLst>
          </p:cNvPr>
          <p:cNvGraphicFramePr>
            <a:graphicFrameLocks noGrp="1"/>
          </p:cNvGraphicFramePr>
          <p:nvPr/>
        </p:nvGraphicFramePr>
        <p:xfrm>
          <a:off x="484483" y="619022"/>
          <a:ext cx="11653728" cy="701040"/>
        </p:xfrm>
        <a:graphic>
          <a:graphicData uri="http://schemas.openxmlformats.org/drawingml/2006/table">
            <a:tbl>
              <a:tblPr firstRow="1" bandRow="1">
                <a:tableStyleId>{5940675A-B579-460E-94D1-54222C63F5DA}</a:tableStyleId>
              </a:tblPr>
              <a:tblGrid>
                <a:gridCol w="11653728">
                  <a:extLst>
                    <a:ext uri="{9D8B030D-6E8A-4147-A177-3AD203B41FA5}">
                      <a16:colId xmlns:a16="http://schemas.microsoft.com/office/drawing/2014/main" val="1465501517"/>
                    </a:ext>
                  </a:extLst>
                </a:gridCol>
              </a:tblGrid>
              <a:tr h="0">
                <a:tc>
                  <a:txBody>
                    <a:bodyPr/>
                    <a:lstStyle/>
                    <a:p>
                      <a:r>
                        <a:rPr kumimoji="1" lang="ja-JP" altLang="en-US" sz="4000" b="1" dirty="0">
                          <a:solidFill>
                            <a:srgbClr val="002060"/>
                          </a:solidFill>
                          <a:latin typeface="HG丸ｺﾞｼｯｸM-PRO" panose="020F0600000000000000" pitchFamily="50" charset="-128"/>
                          <a:ea typeface="HG丸ｺﾞｼｯｸM-PRO" panose="020F0600000000000000" pitchFamily="50" charset="-128"/>
                        </a:rPr>
                        <a:t>　　　 </a:t>
                      </a:r>
                      <a:r>
                        <a:rPr kumimoji="1" lang="en-US" altLang="ja-JP" sz="4000" b="1" dirty="0">
                          <a:solidFill>
                            <a:srgbClr val="002060"/>
                          </a:solidFill>
                          <a:latin typeface="HG丸ｺﾞｼｯｸM-PRO" panose="020F0600000000000000" pitchFamily="50" charset="-128"/>
                          <a:ea typeface="HG丸ｺﾞｼｯｸM-PRO" panose="020F0600000000000000" pitchFamily="50" charset="-128"/>
                        </a:rPr>
                        <a:t>2019-20</a:t>
                      </a:r>
                      <a:r>
                        <a:rPr kumimoji="1" lang="ja-JP" altLang="en-US" sz="4000" b="1" dirty="0">
                          <a:solidFill>
                            <a:srgbClr val="002060"/>
                          </a:solidFill>
                          <a:latin typeface="HG丸ｺﾞｼｯｸM-PRO" panose="020F0600000000000000" pitchFamily="50" charset="-128"/>
                          <a:ea typeface="HG丸ｺﾞｼｯｸM-PRO" panose="020F0600000000000000" pitchFamily="50" charset="-128"/>
                        </a:rPr>
                        <a:t> </a:t>
                      </a:r>
                      <a:r>
                        <a:rPr kumimoji="1" lang="en-US" altLang="ja-JP" sz="4000" b="1" dirty="0">
                          <a:solidFill>
                            <a:srgbClr val="002060"/>
                          </a:solidFill>
                          <a:latin typeface="HG丸ｺﾞｼｯｸM-PRO" panose="020F0600000000000000" pitchFamily="50" charset="-128"/>
                          <a:ea typeface="HG丸ｺﾞｼｯｸM-PRO" panose="020F0600000000000000" pitchFamily="50" charset="-128"/>
                        </a:rPr>
                        <a:t>6</a:t>
                      </a:r>
                      <a:r>
                        <a:rPr kumimoji="1" lang="ja-JP" altLang="en-US" sz="4000" b="1" dirty="0">
                          <a:solidFill>
                            <a:srgbClr val="002060"/>
                          </a:solidFill>
                          <a:latin typeface="HG丸ｺﾞｼｯｸM-PRO" panose="020F0600000000000000" pitchFamily="50" charset="-128"/>
                          <a:ea typeface="HG丸ｺﾞｼｯｸM-PRO" panose="020F0600000000000000" pitchFamily="50" charset="-128"/>
                        </a:rPr>
                        <a:t>重点分野の基本方針</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43541143"/>
                  </a:ext>
                </a:extLst>
              </a:tr>
            </a:tbl>
          </a:graphicData>
        </a:graphic>
      </p:graphicFrame>
      <p:graphicFrame>
        <p:nvGraphicFramePr>
          <p:cNvPr id="9" name="表 8">
            <a:extLst>
              <a:ext uri="{FF2B5EF4-FFF2-40B4-BE49-F238E27FC236}">
                <a16:creationId xmlns:a16="http://schemas.microsoft.com/office/drawing/2014/main" id="{E8416FF5-71D4-4297-87BD-11AA24226295}"/>
              </a:ext>
            </a:extLst>
          </p:cNvPr>
          <p:cNvGraphicFramePr>
            <a:graphicFrameLocks noGrp="1"/>
          </p:cNvGraphicFramePr>
          <p:nvPr>
            <p:extLst>
              <p:ext uri="{D42A27DB-BD31-4B8C-83A1-F6EECF244321}">
                <p14:modId xmlns:p14="http://schemas.microsoft.com/office/powerpoint/2010/main" val="999538240"/>
              </p:ext>
            </p:extLst>
          </p:nvPr>
        </p:nvGraphicFramePr>
        <p:xfrm>
          <a:off x="484483" y="3155577"/>
          <a:ext cx="12155752" cy="6243307"/>
        </p:xfrm>
        <a:graphic>
          <a:graphicData uri="http://schemas.openxmlformats.org/drawingml/2006/table">
            <a:tbl>
              <a:tblPr firstRow="1" bandRow="1">
                <a:tableStyleId>{5940675A-B579-460E-94D1-54222C63F5DA}</a:tableStyleId>
              </a:tblPr>
              <a:tblGrid>
                <a:gridCol w="2539633">
                  <a:extLst>
                    <a:ext uri="{9D8B030D-6E8A-4147-A177-3AD203B41FA5}">
                      <a16:colId xmlns:a16="http://schemas.microsoft.com/office/drawing/2014/main" val="3061337140"/>
                    </a:ext>
                  </a:extLst>
                </a:gridCol>
                <a:gridCol w="9616119">
                  <a:extLst>
                    <a:ext uri="{9D8B030D-6E8A-4147-A177-3AD203B41FA5}">
                      <a16:colId xmlns:a16="http://schemas.microsoft.com/office/drawing/2014/main" val="1262552725"/>
                    </a:ext>
                  </a:extLst>
                </a:gridCol>
              </a:tblGrid>
              <a:tr h="2732214">
                <a:tc>
                  <a:txBody>
                    <a:bodyPr/>
                    <a:lstStyle/>
                    <a:p>
                      <a:pPr algn="ctr">
                        <a:lnSpc>
                          <a:spcPct val="150000"/>
                        </a:lnSpc>
                      </a:pPr>
                      <a:r>
                        <a:rPr kumimoji="1" lang="ja-JP" altLang="en-US" sz="3200" dirty="0">
                          <a:latin typeface="HG丸ｺﾞｼｯｸM-PRO" panose="020F0600000000000000" pitchFamily="50" charset="-128"/>
                          <a:ea typeface="HG丸ｺﾞｼｯｸM-PRO" panose="020F0600000000000000" pitchFamily="50" charset="-128"/>
                        </a:rPr>
                        <a:t>目的と</a:t>
                      </a:r>
                      <a:endParaRPr kumimoji="1" lang="en-US" altLang="ja-JP" sz="3200" dirty="0">
                        <a:latin typeface="HG丸ｺﾞｼｯｸM-PRO" panose="020F0600000000000000" pitchFamily="50" charset="-128"/>
                        <a:ea typeface="HG丸ｺﾞｼｯｸM-PRO" panose="020F0600000000000000" pitchFamily="50" charset="-128"/>
                      </a:endParaRPr>
                    </a:p>
                    <a:p>
                      <a:pPr algn="ctr">
                        <a:lnSpc>
                          <a:spcPct val="150000"/>
                        </a:lnSpc>
                      </a:pPr>
                      <a:r>
                        <a:rPr kumimoji="1" lang="ja-JP" altLang="en-US" sz="3200" dirty="0">
                          <a:latin typeface="HG丸ｺﾞｼｯｸM-PRO" panose="020F0600000000000000" pitchFamily="50" charset="-128"/>
                          <a:ea typeface="HG丸ｺﾞｼｯｸM-PRO" panose="020F0600000000000000" pitchFamily="50" charset="-128"/>
                        </a:rPr>
                        <a:t>目標</a:t>
                      </a:r>
                    </a:p>
                  </a:txBody>
                  <a:tcPr anchor="ctr"/>
                </a:tc>
                <a:tc>
                  <a:txBody>
                    <a:bodyPr/>
                    <a:lstStyle/>
                    <a:p>
                      <a:pPr algn="l">
                        <a:lnSpc>
                          <a:spcPct val="150000"/>
                        </a:lnSpc>
                      </a:pPr>
                      <a:r>
                        <a:rPr kumimoji="1" lang="ja-JP" altLang="en-US" sz="3200" dirty="0">
                          <a:latin typeface="HG丸ｺﾞｼｯｸM-PRO" panose="020F0600000000000000" pitchFamily="50" charset="-128"/>
                          <a:ea typeface="HG丸ｺﾞｼｯｸM-PRO" panose="020F0600000000000000" pitchFamily="50" charset="-128"/>
                        </a:rPr>
                        <a:t>・安全な飲み水を全ての人が公平に利用できる</a:t>
                      </a:r>
                      <a:endParaRPr kumimoji="1" lang="en-US" altLang="ja-JP" sz="3200" dirty="0">
                        <a:latin typeface="HG丸ｺﾞｼｯｸM-PRO" panose="020F0600000000000000" pitchFamily="50" charset="-128"/>
                        <a:ea typeface="HG丸ｺﾞｼｯｸM-PRO" panose="020F0600000000000000" pitchFamily="50" charset="-128"/>
                      </a:endParaRPr>
                    </a:p>
                    <a:p>
                      <a:pPr algn="l">
                        <a:lnSpc>
                          <a:spcPct val="150000"/>
                        </a:lnSpc>
                      </a:pPr>
                      <a:r>
                        <a:rPr kumimoji="1" lang="ja-JP" altLang="en-US" sz="3200" dirty="0">
                          <a:latin typeface="HG丸ｺﾞｼｯｸM-PRO" panose="020F0600000000000000" pitchFamily="50" charset="-128"/>
                          <a:ea typeface="HG丸ｺﾞｼｯｸM-PRO" panose="020F0600000000000000" pitchFamily="50" charset="-128"/>
                        </a:rPr>
                        <a:t>・水源の保護と維持、水質の改善</a:t>
                      </a:r>
                      <a:endParaRPr kumimoji="1" lang="en-US" altLang="ja-JP" sz="3200" dirty="0">
                        <a:latin typeface="HG丸ｺﾞｼｯｸM-PRO" panose="020F0600000000000000" pitchFamily="50" charset="-128"/>
                        <a:ea typeface="HG丸ｺﾞｼｯｸM-PRO" panose="020F0600000000000000" pitchFamily="50" charset="-128"/>
                      </a:endParaRPr>
                    </a:p>
                    <a:p>
                      <a:pPr algn="l">
                        <a:lnSpc>
                          <a:spcPct val="150000"/>
                        </a:lnSpc>
                      </a:pPr>
                      <a:r>
                        <a:rPr kumimoji="1" lang="ja-JP" altLang="en-US" sz="3200" dirty="0">
                          <a:latin typeface="HG丸ｺﾞｼｯｸM-PRO" panose="020F0600000000000000" pitchFamily="50" charset="-128"/>
                          <a:ea typeface="HG丸ｺﾞｼｯｸM-PRO" panose="020F0600000000000000" pitchFamily="50" charset="-128"/>
                        </a:rPr>
                        <a:t>・下水処理の改善</a:t>
                      </a:r>
                      <a:endParaRPr kumimoji="1" lang="en-US" altLang="ja-JP" sz="3200" dirty="0">
                        <a:latin typeface="HG丸ｺﾞｼｯｸM-PRO" panose="020F0600000000000000" pitchFamily="50" charset="-128"/>
                        <a:ea typeface="HG丸ｺﾞｼｯｸM-PRO" panose="020F0600000000000000" pitchFamily="50" charset="-128"/>
                      </a:endParaRPr>
                    </a:p>
                    <a:p>
                      <a:pPr algn="l">
                        <a:lnSpc>
                          <a:spcPct val="150000"/>
                        </a:lnSpc>
                      </a:pPr>
                      <a:r>
                        <a:rPr kumimoji="1" lang="ja-JP" altLang="en-US" sz="3200" dirty="0">
                          <a:latin typeface="HG丸ｺﾞｼｯｸM-PRO" panose="020F0600000000000000" pitchFamily="50" charset="-128"/>
                          <a:ea typeface="HG丸ｺﾞｼｯｸM-PRO" panose="020F0600000000000000" pitchFamily="50" charset="-128"/>
                        </a:rPr>
                        <a:t>・疾病の蔓延を防ぐ衛生知識、行動、習慣の改善</a:t>
                      </a:r>
                    </a:p>
                  </a:txBody>
                  <a:tcPr anchor="ctr"/>
                </a:tc>
                <a:extLst>
                  <a:ext uri="{0D108BD9-81ED-4DB2-BD59-A6C34878D82A}">
                    <a16:rowId xmlns:a16="http://schemas.microsoft.com/office/drawing/2014/main" val="3094049843"/>
                  </a:ext>
                </a:extLst>
              </a:tr>
              <a:tr h="3340087">
                <a:tc>
                  <a:txBody>
                    <a:bodyPr/>
                    <a:lstStyle/>
                    <a:p>
                      <a:pPr algn="ctr">
                        <a:lnSpc>
                          <a:spcPct val="150000"/>
                        </a:lnSpc>
                      </a:pPr>
                      <a:r>
                        <a:rPr kumimoji="1" lang="ja-JP" altLang="en-US" sz="3200" dirty="0">
                          <a:latin typeface="HG丸ｺﾞｼｯｸM-PRO" panose="020F0600000000000000" pitchFamily="50" charset="-128"/>
                          <a:ea typeface="HG丸ｺﾞｼｯｸM-PRO" panose="020F0600000000000000" pitchFamily="50" charset="-128"/>
                        </a:rPr>
                        <a:t>受領資格のない活動</a:t>
                      </a:r>
                    </a:p>
                  </a:txBody>
                  <a:tcPr anchor="ctr"/>
                </a:tc>
                <a:tc>
                  <a:txBody>
                    <a:bodyPr/>
                    <a:lstStyle/>
                    <a:p>
                      <a:pPr algn="l">
                        <a:lnSpc>
                          <a:spcPct val="150000"/>
                        </a:lnSpc>
                      </a:pPr>
                      <a:r>
                        <a:rPr kumimoji="1" lang="ja-JP" altLang="en-US" sz="3200" dirty="0">
                          <a:latin typeface="HG丸ｺﾞｼｯｸM-PRO" panose="020F0600000000000000" pitchFamily="50" charset="-128"/>
                          <a:ea typeface="HG丸ｺﾞｼｯｸM-PRO" panose="020F0600000000000000" pitchFamily="50" charset="-128"/>
                        </a:rPr>
                        <a:t>・河川、沿岸の清掃活動</a:t>
                      </a:r>
                      <a:endParaRPr kumimoji="1" lang="en-US" altLang="ja-JP" sz="3200" dirty="0">
                        <a:latin typeface="HG丸ｺﾞｼｯｸM-PRO" panose="020F0600000000000000" pitchFamily="50" charset="-128"/>
                        <a:ea typeface="HG丸ｺﾞｼｯｸM-PRO" panose="020F0600000000000000" pitchFamily="50" charset="-128"/>
                      </a:endParaRPr>
                    </a:p>
                    <a:p>
                      <a:pPr algn="l">
                        <a:lnSpc>
                          <a:spcPct val="150000"/>
                        </a:lnSpc>
                      </a:pPr>
                      <a:r>
                        <a:rPr kumimoji="1" lang="ja-JP" altLang="en-US" sz="3200" dirty="0">
                          <a:latin typeface="HG丸ｺﾞｼｯｸM-PRO" panose="020F0600000000000000" pitchFamily="50" charset="-128"/>
                          <a:ea typeface="HG丸ｺﾞｼｯｸM-PRO" panose="020F0600000000000000" pitchFamily="50" charset="-128"/>
                        </a:rPr>
                        <a:t>・</a:t>
                      </a:r>
                      <a:r>
                        <a:rPr kumimoji="1" lang="ja-JP" altLang="en-US" sz="3200" b="1" dirty="0">
                          <a:solidFill>
                            <a:srgbClr val="FF0000"/>
                          </a:solidFill>
                          <a:latin typeface="HG丸ｺﾞｼｯｸM-PRO" panose="020F0600000000000000" pitchFamily="50" charset="-128"/>
                          <a:ea typeface="HG丸ｺﾞｼｯｸM-PRO" panose="020F0600000000000000" pitchFamily="50" charset="-128"/>
                        </a:rPr>
                        <a:t>水と衛生システムを構築するだけ</a:t>
                      </a:r>
                      <a:r>
                        <a:rPr kumimoji="1" lang="ja-JP" altLang="en-US" sz="3200" dirty="0">
                          <a:latin typeface="HG丸ｺﾞｼｯｸM-PRO" panose="020F0600000000000000" pitchFamily="50" charset="-128"/>
                          <a:ea typeface="HG丸ｺﾞｼｯｸM-PRO" panose="020F0600000000000000" pitchFamily="50" charset="-128"/>
                        </a:rPr>
                        <a:t>のプロジェクト</a:t>
                      </a:r>
                      <a:endParaRPr kumimoji="1" lang="en-US" altLang="ja-JP" sz="3200" dirty="0">
                        <a:latin typeface="HG丸ｺﾞｼｯｸM-PRO" panose="020F0600000000000000" pitchFamily="50" charset="-128"/>
                        <a:ea typeface="HG丸ｺﾞｼｯｸM-PRO" panose="020F0600000000000000" pitchFamily="50" charset="-128"/>
                      </a:endParaRPr>
                    </a:p>
                    <a:p>
                      <a:pPr algn="l">
                        <a:lnSpc>
                          <a:spcPct val="150000"/>
                        </a:lnSpc>
                      </a:pPr>
                      <a:r>
                        <a:rPr kumimoji="1" lang="ja-JP" altLang="en-US" sz="3200" dirty="0">
                          <a:latin typeface="HG丸ｺﾞｼｯｸM-PRO" panose="020F0600000000000000" pitchFamily="50" charset="-128"/>
                          <a:ea typeface="HG丸ｺﾞｼｯｸM-PRO" panose="020F0600000000000000" pitchFamily="50" charset="-128"/>
                        </a:rPr>
                        <a:t>・</a:t>
                      </a:r>
                      <a:r>
                        <a:rPr kumimoji="1" lang="ja-JP" altLang="en-US" sz="3200" b="1" dirty="0">
                          <a:solidFill>
                            <a:srgbClr val="FF0000"/>
                          </a:solidFill>
                          <a:latin typeface="HG丸ｺﾞｼｯｸM-PRO" panose="020F0600000000000000" pitchFamily="50" charset="-128"/>
                          <a:ea typeface="HG丸ｺﾞｼｯｸM-PRO" panose="020F0600000000000000" pitchFamily="50" charset="-128"/>
                        </a:rPr>
                        <a:t>知識向上や標準的な情報提供するだけ</a:t>
                      </a:r>
                      <a:r>
                        <a:rPr kumimoji="1" lang="ja-JP" altLang="en-US" sz="3200" dirty="0">
                          <a:latin typeface="HG丸ｺﾞｼｯｸM-PRO" panose="020F0600000000000000" pitchFamily="50" charset="-128"/>
                          <a:ea typeface="HG丸ｺﾞｼｯｸM-PRO" panose="020F0600000000000000" pitchFamily="50" charset="-128"/>
                        </a:rPr>
                        <a:t>のプロジ</a:t>
                      </a:r>
                      <a:endParaRPr kumimoji="1" lang="en-US" altLang="ja-JP" sz="3200" dirty="0">
                        <a:latin typeface="HG丸ｺﾞｼｯｸM-PRO" panose="020F0600000000000000" pitchFamily="50" charset="-128"/>
                        <a:ea typeface="HG丸ｺﾞｼｯｸM-PRO" panose="020F0600000000000000" pitchFamily="50" charset="-128"/>
                      </a:endParaRPr>
                    </a:p>
                    <a:p>
                      <a:pPr algn="l">
                        <a:lnSpc>
                          <a:spcPct val="150000"/>
                        </a:lnSpc>
                      </a:pPr>
                      <a:r>
                        <a:rPr kumimoji="1" lang="ja-JP" altLang="en-US" sz="3200" dirty="0">
                          <a:latin typeface="HG丸ｺﾞｼｯｸM-PRO" panose="020F0600000000000000" pitchFamily="50" charset="-128"/>
                          <a:ea typeface="HG丸ｺﾞｼｯｸM-PRO" panose="020F0600000000000000" pitchFamily="50" charset="-128"/>
                        </a:rPr>
                        <a:t>　ェクト</a:t>
                      </a:r>
                      <a:endParaRPr kumimoji="1" lang="en-US" altLang="ja-JP" sz="3200" dirty="0">
                        <a:latin typeface="HG丸ｺﾞｼｯｸM-PRO" panose="020F0600000000000000" pitchFamily="50" charset="-128"/>
                        <a:ea typeface="HG丸ｺﾞｼｯｸM-PRO" panose="020F0600000000000000" pitchFamily="50" charset="-128"/>
                      </a:endParaRPr>
                    </a:p>
                  </a:txBody>
                  <a:tcPr anchor="ctr"/>
                </a:tc>
                <a:extLst>
                  <a:ext uri="{0D108BD9-81ED-4DB2-BD59-A6C34878D82A}">
                    <a16:rowId xmlns:a16="http://schemas.microsoft.com/office/drawing/2014/main" val="1936274910"/>
                  </a:ext>
                </a:extLst>
              </a:tr>
            </a:tbl>
          </a:graphicData>
        </a:graphic>
      </p:graphicFrame>
      <p:pic>
        <p:nvPicPr>
          <p:cNvPr id="7" name="図 6">
            <a:extLst>
              <a:ext uri="{FF2B5EF4-FFF2-40B4-BE49-F238E27FC236}">
                <a16:creationId xmlns:a16="http://schemas.microsoft.com/office/drawing/2014/main" id="{C3B169EF-6131-441D-80D8-CB5C7955733D}"/>
              </a:ext>
            </a:extLst>
          </p:cNvPr>
          <p:cNvPicPr>
            <a:picLocks noChangeAspect="1"/>
          </p:cNvPicPr>
          <p:nvPr/>
        </p:nvPicPr>
        <p:blipFill>
          <a:blip r:embed="rId4"/>
          <a:stretch>
            <a:fillRect/>
          </a:stretch>
        </p:blipFill>
        <p:spPr>
          <a:xfrm>
            <a:off x="697994" y="1615715"/>
            <a:ext cx="1350883" cy="1337508"/>
          </a:xfrm>
          <a:prstGeom prst="rect">
            <a:avLst/>
          </a:prstGeom>
        </p:spPr>
      </p:pic>
    </p:spTree>
    <p:extLst>
      <p:ext uri="{BB962C8B-B14F-4D97-AF65-F5344CB8AC3E}">
        <p14:creationId xmlns:p14="http://schemas.microsoft.com/office/powerpoint/2010/main" val="3042569817"/>
      </p:ext>
    </p:extLst>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DFDB1BEF-ADE8-4C1F-B812-4943E6962A9E}"/>
              </a:ext>
            </a:extLst>
          </p:cNvPr>
          <p:cNvPicPr>
            <a:picLocks noChangeAspect="1"/>
          </p:cNvPicPr>
          <p:nvPr/>
        </p:nvPicPr>
        <p:blipFill>
          <a:blip r:embed="rId3"/>
          <a:stretch>
            <a:fillRect/>
          </a:stretch>
        </p:blipFill>
        <p:spPr>
          <a:xfrm>
            <a:off x="484483" y="525722"/>
            <a:ext cx="1777907" cy="887640"/>
          </a:xfrm>
          <a:prstGeom prst="rect">
            <a:avLst/>
          </a:prstGeom>
          <a:ln>
            <a:noFill/>
          </a:ln>
        </p:spPr>
      </p:pic>
      <p:graphicFrame>
        <p:nvGraphicFramePr>
          <p:cNvPr id="8" name="表 7">
            <a:extLst>
              <a:ext uri="{FF2B5EF4-FFF2-40B4-BE49-F238E27FC236}">
                <a16:creationId xmlns:a16="http://schemas.microsoft.com/office/drawing/2014/main" id="{3453FB68-C984-47B9-B093-38CDED0E0C21}"/>
              </a:ext>
            </a:extLst>
          </p:cNvPr>
          <p:cNvGraphicFramePr>
            <a:graphicFrameLocks noGrp="1"/>
          </p:cNvGraphicFramePr>
          <p:nvPr/>
        </p:nvGraphicFramePr>
        <p:xfrm>
          <a:off x="484483" y="619022"/>
          <a:ext cx="11653728" cy="701040"/>
        </p:xfrm>
        <a:graphic>
          <a:graphicData uri="http://schemas.openxmlformats.org/drawingml/2006/table">
            <a:tbl>
              <a:tblPr firstRow="1" bandRow="1">
                <a:tableStyleId>{5940675A-B579-460E-94D1-54222C63F5DA}</a:tableStyleId>
              </a:tblPr>
              <a:tblGrid>
                <a:gridCol w="11653728">
                  <a:extLst>
                    <a:ext uri="{9D8B030D-6E8A-4147-A177-3AD203B41FA5}">
                      <a16:colId xmlns:a16="http://schemas.microsoft.com/office/drawing/2014/main" val="1465501517"/>
                    </a:ext>
                  </a:extLst>
                </a:gridCol>
              </a:tblGrid>
              <a:tr h="0">
                <a:tc>
                  <a:txBody>
                    <a:bodyPr/>
                    <a:lstStyle/>
                    <a:p>
                      <a:r>
                        <a:rPr kumimoji="1" lang="ja-JP" altLang="en-US" sz="4000" b="1" dirty="0">
                          <a:solidFill>
                            <a:srgbClr val="002060"/>
                          </a:solidFill>
                          <a:latin typeface="HG丸ｺﾞｼｯｸM-PRO" panose="020F0600000000000000" pitchFamily="50" charset="-128"/>
                          <a:ea typeface="HG丸ｺﾞｼｯｸM-PRO" panose="020F0600000000000000" pitchFamily="50" charset="-128"/>
                        </a:rPr>
                        <a:t>　　　 </a:t>
                      </a:r>
                      <a:r>
                        <a:rPr kumimoji="1" lang="en-US" altLang="ja-JP" sz="4000" b="1" dirty="0">
                          <a:solidFill>
                            <a:srgbClr val="002060"/>
                          </a:solidFill>
                          <a:latin typeface="HG丸ｺﾞｼｯｸM-PRO" panose="020F0600000000000000" pitchFamily="50" charset="-128"/>
                          <a:ea typeface="HG丸ｺﾞｼｯｸM-PRO" panose="020F0600000000000000" pitchFamily="50" charset="-128"/>
                        </a:rPr>
                        <a:t>2019-20</a:t>
                      </a:r>
                      <a:r>
                        <a:rPr kumimoji="1" lang="ja-JP" altLang="en-US" sz="4000" b="1" dirty="0">
                          <a:solidFill>
                            <a:srgbClr val="002060"/>
                          </a:solidFill>
                          <a:latin typeface="HG丸ｺﾞｼｯｸM-PRO" panose="020F0600000000000000" pitchFamily="50" charset="-128"/>
                          <a:ea typeface="HG丸ｺﾞｼｯｸM-PRO" panose="020F0600000000000000" pitchFamily="50" charset="-128"/>
                        </a:rPr>
                        <a:t> </a:t>
                      </a:r>
                      <a:r>
                        <a:rPr kumimoji="1" lang="en-US" altLang="ja-JP" sz="4000" b="1" dirty="0">
                          <a:solidFill>
                            <a:srgbClr val="002060"/>
                          </a:solidFill>
                          <a:latin typeface="HG丸ｺﾞｼｯｸM-PRO" panose="020F0600000000000000" pitchFamily="50" charset="-128"/>
                          <a:ea typeface="HG丸ｺﾞｼｯｸM-PRO" panose="020F0600000000000000" pitchFamily="50" charset="-128"/>
                        </a:rPr>
                        <a:t>6</a:t>
                      </a:r>
                      <a:r>
                        <a:rPr kumimoji="1" lang="ja-JP" altLang="en-US" sz="4000" b="1" dirty="0">
                          <a:solidFill>
                            <a:srgbClr val="002060"/>
                          </a:solidFill>
                          <a:latin typeface="HG丸ｺﾞｼｯｸM-PRO" panose="020F0600000000000000" pitchFamily="50" charset="-128"/>
                          <a:ea typeface="HG丸ｺﾞｼｯｸM-PRO" panose="020F0600000000000000" pitchFamily="50" charset="-128"/>
                        </a:rPr>
                        <a:t>重点分野の基本方針</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43541143"/>
                  </a:ext>
                </a:extLst>
              </a:tr>
            </a:tbl>
          </a:graphicData>
        </a:graphic>
      </p:graphicFrame>
      <p:graphicFrame>
        <p:nvGraphicFramePr>
          <p:cNvPr id="9" name="表 8">
            <a:extLst>
              <a:ext uri="{FF2B5EF4-FFF2-40B4-BE49-F238E27FC236}">
                <a16:creationId xmlns:a16="http://schemas.microsoft.com/office/drawing/2014/main" id="{E8416FF5-71D4-4297-87BD-11AA24226295}"/>
              </a:ext>
            </a:extLst>
          </p:cNvPr>
          <p:cNvGraphicFramePr>
            <a:graphicFrameLocks noGrp="1"/>
          </p:cNvGraphicFramePr>
          <p:nvPr>
            <p:extLst>
              <p:ext uri="{D42A27DB-BD31-4B8C-83A1-F6EECF244321}">
                <p14:modId xmlns:p14="http://schemas.microsoft.com/office/powerpoint/2010/main" val="1498266565"/>
              </p:ext>
            </p:extLst>
          </p:nvPr>
        </p:nvGraphicFramePr>
        <p:xfrm>
          <a:off x="484483" y="3155577"/>
          <a:ext cx="12155752" cy="6072301"/>
        </p:xfrm>
        <a:graphic>
          <a:graphicData uri="http://schemas.openxmlformats.org/drawingml/2006/table">
            <a:tbl>
              <a:tblPr firstRow="1" bandRow="1">
                <a:tableStyleId>{5940675A-B579-460E-94D1-54222C63F5DA}</a:tableStyleId>
              </a:tblPr>
              <a:tblGrid>
                <a:gridCol w="2539633">
                  <a:extLst>
                    <a:ext uri="{9D8B030D-6E8A-4147-A177-3AD203B41FA5}">
                      <a16:colId xmlns:a16="http://schemas.microsoft.com/office/drawing/2014/main" val="3061337140"/>
                    </a:ext>
                  </a:extLst>
                </a:gridCol>
                <a:gridCol w="9616119">
                  <a:extLst>
                    <a:ext uri="{9D8B030D-6E8A-4147-A177-3AD203B41FA5}">
                      <a16:colId xmlns:a16="http://schemas.microsoft.com/office/drawing/2014/main" val="1262552725"/>
                    </a:ext>
                  </a:extLst>
                </a:gridCol>
              </a:tblGrid>
              <a:tr h="2732214">
                <a:tc>
                  <a:txBody>
                    <a:bodyPr/>
                    <a:lstStyle/>
                    <a:p>
                      <a:pPr algn="ctr">
                        <a:lnSpc>
                          <a:spcPct val="150000"/>
                        </a:lnSpc>
                      </a:pPr>
                      <a:r>
                        <a:rPr kumimoji="1" lang="ja-JP" altLang="en-US" sz="3200" dirty="0">
                          <a:latin typeface="HG丸ｺﾞｼｯｸM-PRO" panose="020F0600000000000000" pitchFamily="50" charset="-128"/>
                          <a:ea typeface="HG丸ｺﾞｼｯｸM-PRO" panose="020F0600000000000000" pitchFamily="50" charset="-128"/>
                        </a:rPr>
                        <a:t>目的と</a:t>
                      </a:r>
                      <a:endParaRPr kumimoji="1" lang="en-US" altLang="ja-JP" sz="3200" dirty="0">
                        <a:latin typeface="HG丸ｺﾞｼｯｸM-PRO" panose="020F0600000000000000" pitchFamily="50" charset="-128"/>
                        <a:ea typeface="HG丸ｺﾞｼｯｸM-PRO" panose="020F0600000000000000" pitchFamily="50" charset="-128"/>
                      </a:endParaRPr>
                    </a:p>
                    <a:p>
                      <a:pPr algn="ctr">
                        <a:lnSpc>
                          <a:spcPct val="150000"/>
                        </a:lnSpc>
                      </a:pPr>
                      <a:r>
                        <a:rPr kumimoji="1" lang="ja-JP" altLang="en-US" sz="3200" dirty="0">
                          <a:latin typeface="HG丸ｺﾞｼｯｸM-PRO" panose="020F0600000000000000" pitchFamily="50" charset="-128"/>
                          <a:ea typeface="HG丸ｺﾞｼｯｸM-PRO" panose="020F0600000000000000" pitchFamily="50" charset="-128"/>
                        </a:rPr>
                        <a:t>目標</a:t>
                      </a:r>
                    </a:p>
                  </a:txBody>
                  <a:tcPr anchor="ctr"/>
                </a:tc>
                <a:tc>
                  <a:txBody>
                    <a:bodyPr/>
                    <a:lstStyle/>
                    <a:p>
                      <a:pPr algn="l">
                        <a:lnSpc>
                          <a:spcPct val="150000"/>
                        </a:lnSpc>
                      </a:pPr>
                      <a:r>
                        <a:rPr kumimoji="1" lang="ja-JP" altLang="en-US" sz="3200" dirty="0">
                          <a:latin typeface="HG丸ｺﾞｼｯｸM-PRO" panose="020F0600000000000000" pitchFamily="50" charset="-128"/>
                          <a:ea typeface="HG丸ｺﾞｼｯｸM-PRO" panose="020F0600000000000000" pitchFamily="50" charset="-128"/>
                        </a:rPr>
                        <a:t>・生産性の高い</a:t>
                      </a:r>
                      <a:r>
                        <a:rPr kumimoji="1" lang="ja-JP" altLang="en-US" sz="3200" b="1" dirty="0">
                          <a:solidFill>
                            <a:srgbClr val="FF0000"/>
                          </a:solidFill>
                          <a:latin typeface="HG丸ｺﾞｼｯｸM-PRO" panose="020F0600000000000000" pitchFamily="50" charset="-128"/>
                          <a:ea typeface="HG丸ｺﾞｼｯｸM-PRO" panose="020F0600000000000000" pitchFamily="50" charset="-128"/>
                        </a:rPr>
                        <a:t>仕事の創出</a:t>
                      </a:r>
                      <a:endParaRPr kumimoji="1" lang="en-US" altLang="ja-JP" sz="3200" b="1" dirty="0">
                        <a:solidFill>
                          <a:srgbClr val="FF0000"/>
                        </a:solidFill>
                        <a:latin typeface="HG丸ｺﾞｼｯｸM-PRO" panose="020F0600000000000000" pitchFamily="50" charset="-128"/>
                        <a:ea typeface="HG丸ｺﾞｼｯｸM-PRO" panose="020F0600000000000000" pitchFamily="50" charset="-128"/>
                      </a:endParaRPr>
                    </a:p>
                    <a:p>
                      <a:pPr algn="l">
                        <a:lnSpc>
                          <a:spcPct val="150000"/>
                        </a:lnSpc>
                      </a:pPr>
                      <a:r>
                        <a:rPr kumimoji="1" lang="ja-JP" altLang="en-US" sz="3200" dirty="0">
                          <a:latin typeface="HG丸ｺﾞｼｯｸM-PRO" panose="020F0600000000000000" pitchFamily="50" charset="-128"/>
                          <a:ea typeface="HG丸ｺﾞｼｯｸM-PRO" panose="020F0600000000000000" pitchFamily="50" charset="-128"/>
                        </a:rPr>
                        <a:t>・就業や市場、財務サービスの利用を妨げる性別や</a:t>
                      </a:r>
                      <a:endParaRPr kumimoji="1" lang="en-US" altLang="ja-JP" sz="3200" dirty="0">
                        <a:latin typeface="HG丸ｺﾞｼｯｸM-PRO" panose="020F0600000000000000" pitchFamily="50" charset="-128"/>
                        <a:ea typeface="HG丸ｺﾞｼｯｸM-PRO" panose="020F0600000000000000" pitchFamily="50" charset="-128"/>
                      </a:endParaRPr>
                    </a:p>
                    <a:p>
                      <a:pPr algn="l">
                        <a:lnSpc>
                          <a:spcPct val="150000"/>
                        </a:lnSpc>
                      </a:pPr>
                      <a:r>
                        <a:rPr kumimoji="1" lang="ja-JP" altLang="en-US" sz="3200" dirty="0">
                          <a:latin typeface="HG丸ｺﾞｼｯｸM-PRO" panose="020F0600000000000000" pitchFamily="50" charset="-128"/>
                          <a:ea typeface="HG丸ｺﾞｼｯｸM-PRO" panose="020F0600000000000000" pitchFamily="50" charset="-128"/>
                        </a:rPr>
                        <a:t>　社会的身分に基づく</a:t>
                      </a:r>
                      <a:r>
                        <a:rPr kumimoji="1" lang="ja-JP" altLang="en-US" sz="3200" b="1" dirty="0">
                          <a:solidFill>
                            <a:srgbClr val="FF0000"/>
                          </a:solidFill>
                          <a:latin typeface="HG丸ｺﾞｼｯｸM-PRO" panose="020F0600000000000000" pitchFamily="50" charset="-128"/>
                          <a:ea typeface="HG丸ｺﾞｼｯｸM-PRO" panose="020F0600000000000000" pitchFamily="50" charset="-128"/>
                        </a:rPr>
                        <a:t>不平等の解消</a:t>
                      </a:r>
                    </a:p>
                  </a:txBody>
                  <a:tcPr anchor="ctr"/>
                </a:tc>
                <a:extLst>
                  <a:ext uri="{0D108BD9-81ED-4DB2-BD59-A6C34878D82A}">
                    <a16:rowId xmlns:a16="http://schemas.microsoft.com/office/drawing/2014/main" val="3094049843"/>
                  </a:ext>
                </a:extLst>
              </a:tr>
              <a:tr h="3340087">
                <a:tc>
                  <a:txBody>
                    <a:bodyPr/>
                    <a:lstStyle/>
                    <a:p>
                      <a:pPr algn="ctr">
                        <a:lnSpc>
                          <a:spcPct val="150000"/>
                        </a:lnSpc>
                      </a:pPr>
                      <a:r>
                        <a:rPr kumimoji="1" lang="ja-JP" altLang="en-US" sz="3200" dirty="0">
                          <a:latin typeface="HG丸ｺﾞｼｯｸM-PRO" panose="020F0600000000000000" pitchFamily="50" charset="-128"/>
                          <a:ea typeface="HG丸ｺﾞｼｯｸM-PRO" panose="020F0600000000000000" pitchFamily="50" charset="-128"/>
                        </a:rPr>
                        <a:t>受領資格のない活動</a:t>
                      </a:r>
                    </a:p>
                  </a:txBody>
                  <a:tcPr anchor="ctr"/>
                </a:tc>
                <a:tc>
                  <a:txBody>
                    <a:bodyPr/>
                    <a:lstStyle/>
                    <a:p>
                      <a:pPr algn="l">
                        <a:lnSpc>
                          <a:spcPct val="150000"/>
                        </a:lnSpc>
                      </a:pPr>
                      <a:r>
                        <a:rPr kumimoji="1" lang="ja-JP" altLang="en-US" sz="3200" dirty="0">
                          <a:latin typeface="HG丸ｺﾞｼｯｸM-PRO" panose="020F0600000000000000" pitchFamily="50" charset="-128"/>
                          <a:ea typeface="HG丸ｺﾞｼｯｸM-PRO" panose="020F0600000000000000" pitchFamily="50" charset="-128"/>
                        </a:rPr>
                        <a:t>・経済的成果のない地域インフラを提供するプロ</a:t>
                      </a:r>
                      <a:endParaRPr kumimoji="1" lang="en-US" altLang="ja-JP" sz="3200" dirty="0">
                        <a:latin typeface="HG丸ｺﾞｼｯｸM-PRO" panose="020F0600000000000000" pitchFamily="50" charset="-128"/>
                        <a:ea typeface="HG丸ｺﾞｼｯｸM-PRO" panose="020F0600000000000000" pitchFamily="50" charset="-128"/>
                      </a:endParaRPr>
                    </a:p>
                    <a:p>
                      <a:pPr algn="l">
                        <a:lnSpc>
                          <a:spcPct val="150000"/>
                        </a:lnSpc>
                      </a:pPr>
                      <a:r>
                        <a:rPr kumimoji="1" lang="ja-JP" altLang="en-US" sz="3200" dirty="0">
                          <a:latin typeface="HG丸ｺﾞｼｯｸM-PRO" panose="020F0600000000000000" pitchFamily="50" charset="-128"/>
                          <a:ea typeface="HG丸ｺﾞｼｯｸM-PRO" panose="020F0600000000000000" pitchFamily="50" charset="-128"/>
                        </a:rPr>
                        <a:t>　ジェクト</a:t>
                      </a:r>
                      <a:endParaRPr kumimoji="1" lang="en-US" altLang="ja-JP" sz="3200" dirty="0">
                        <a:latin typeface="HG丸ｺﾞｼｯｸM-PRO" panose="020F0600000000000000" pitchFamily="50" charset="-128"/>
                        <a:ea typeface="HG丸ｺﾞｼｯｸM-PRO" panose="020F0600000000000000" pitchFamily="50" charset="-128"/>
                      </a:endParaRPr>
                    </a:p>
                    <a:p>
                      <a:pPr algn="l">
                        <a:lnSpc>
                          <a:spcPct val="150000"/>
                        </a:lnSpc>
                      </a:pPr>
                      <a:r>
                        <a:rPr kumimoji="1" lang="ja-JP" altLang="en-US" sz="3200" dirty="0">
                          <a:latin typeface="HG丸ｺﾞｼｯｸM-PRO" panose="020F0600000000000000" pitchFamily="50" charset="-128"/>
                          <a:ea typeface="HG丸ｺﾞｼｯｸM-PRO" panose="020F0600000000000000" pitchFamily="50" charset="-128"/>
                        </a:rPr>
                        <a:t>・地域美化プロジェクト</a:t>
                      </a:r>
                      <a:endParaRPr kumimoji="1" lang="en-US" altLang="ja-JP" sz="3200" dirty="0">
                        <a:latin typeface="HG丸ｺﾞｼｯｸM-PRO" panose="020F0600000000000000" pitchFamily="50" charset="-128"/>
                        <a:ea typeface="HG丸ｺﾞｼｯｸM-PRO" panose="020F0600000000000000" pitchFamily="50" charset="-128"/>
                      </a:endParaRPr>
                    </a:p>
                    <a:p>
                      <a:pPr algn="l">
                        <a:lnSpc>
                          <a:spcPct val="150000"/>
                        </a:lnSpc>
                      </a:pPr>
                      <a:r>
                        <a:rPr kumimoji="1" lang="ja-JP" altLang="en-US" sz="3200" dirty="0">
                          <a:latin typeface="HG丸ｺﾞｼｯｸM-PRO" panose="020F0600000000000000" pitchFamily="50" charset="-128"/>
                          <a:ea typeface="HG丸ｺﾞｼｯｸM-PRO" panose="020F0600000000000000" pitchFamily="50" charset="-128"/>
                        </a:rPr>
                        <a:t>・コミュニティーセンター修復プロジェクト</a:t>
                      </a:r>
                      <a:endParaRPr kumimoji="1" lang="en-US" altLang="ja-JP" sz="3200" dirty="0">
                        <a:latin typeface="HG丸ｺﾞｼｯｸM-PRO" panose="020F0600000000000000" pitchFamily="50" charset="-128"/>
                        <a:ea typeface="HG丸ｺﾞｼｯｸM-PRO" panose="020F0600000000000000" pitchFamily="50" charset="-128"/>
                      </a:endParaRPr>
                    </a:p>
                  </a:txBody>
                  <a:tcPr anchor="ctr"/>
                </a:tc>
                <a:extLst>
                  <a:ext uri="{0D108BD9-81ED-4DB2-BD59-A6C34878D82A}">
                    <a16:rowId xmlns:a16="http://schemas.microsoft.com/office/drawing/2014/main" val="1936274910"/>
                  </a:ext>
                </a:extLst>
              </a:tr>
            </a:tbl>
          </a:graphicData>
        </a:graphic>
      </p:graphicFrame>
      <p:pic>
        <p:nvPicPr>
          <p:cNvPr id="6" name="図 5">
            <a:extLst>
              <a:ext uri="{FF2B5EF4-FFF2-40B4-BE49-F238E27FC236}">
                <a16:creationId xmlns:a16="http://schemas.microsoft.com/office/drawing/2014/main" id="{C5E9E546-AA6C-4B13-879D-7396E6C4C7B8}"/>
              </a:ext>
            </a:extLst>
          </p:cNvPr>
          <p:cNvPicPr>
            <a:picLocks noChangeAspect="1"/>
          </p:cNvPicPr>
          <p:nvPr/>
        </p:nvPicPr>
        <p:blipFill>
          <a:blip r:embed="rId4"/>
          <a:stretch>
            <a:fillRect/>
          </a:stretch>
        </p:blipFill>
        <p:spPr>
          <a:xfrm>
            <a:off x="484483" y="1582516"/>
            <a:ext cx="1246196" cy="1246196"/>
          </a:xfrm>
          <a:prstGeom prst="rect">
            <a:avLst/>
          </a:prstGeom>
        </p:spPr>
      </p:pic>
    </p:spTree>
    <p:extLst>
      <p:ext uri="{BB962C8B-B14F-4D97-AF65-F5344CB8AC3E}">
        <p14:creationId xmlns:p14="http://schemas.microsoft.com/office/powerpoint/2010/main" val="4197103070"/>
      </p:ext>
    </p:extLst>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DFDB1BEF-ADE8-4C1F-B812-4943E6962A9E}"/>
              </a:ext>
            </a:extLst>
          </p:cNvPr>
          <p:cNvPicPr>
            <a:picLocks noChangeAspect="1"/>
          </p:cNvPicPr>
          <p:nvPr/>
        </p:nvPicPr>
        <p:blipFill>
          <a:blip r:embed="rId3"/>
          <a:stretch>
            <a:fillRect/>
          </a:stretch>
        </p:blipFill>
        <p:spPr>
          <a:xfrm>
            <a:off x="484483" y="525722"/>
            <a:ext cx="1777907" cy="887640"/>
          </a:xfrm>
          <a:prstGeom prst="rect">
            <a:avLst/>
          </a:prstGeom>
          <a:ln>
            <a:noFill/>
          </a:ln>
        </p:spPr>
      </p:pic>
      <p:graphicFrame>
        <p:nvGraphicFramePr>
          <p:cNvPr id="8" name="表 7">
            <a:extLst>
              <a:ext uri="{FF2B5EF4-FFF2-40B4-BE49-F238E27FC236}">
                <a16:creationId xmlns:a16="http://schemas.microsoft.com/office/drawing/2014/main" id="{3453FB68-C984-47B9-B093-38CDED0E0C21}"/>
              </a:ext>
            </a:extLst>
          </p:cNvPr>
          <p:cNvGraphicFramePr>
            <a:graphicFrameLocks noGrp="1"/>
          </p:cNvGraphicFramePr>
          <p:nvPr>
            <p:extLst>
              <p:ext uri="{D42A27DB-BD31-4B8C-83A1-F6EECF244321}">
                <p14:modId xmlns:p14="http://schemas.microsoft.com/office/powerpoint/2010/main" val="1536085708"/>
              </p:ext>
            </p:extLst>
          </p:nvPr>
        </p:nvGraphicFramePr>
        <p:xfrm>
          <a:off x="484483" y="619022"/>
          <a:ext cx="11653728" cy="701040"/>
        </p:xfrm>
        <a:graphic>
          <a:graphicData uri="http://schemas.openxmlformats.org/drawingml/2006/table">
            <a:tbl>
              <a:tblPr firstRow="1" bandRow="1">
                <a:tableStyleId>{5940675A-B579-460E-94D1-54222C63F5DA}</a:tableStyleId>
              </a:tblPr>
              <a:tblGrid>
                <a:gridCol w="11653728">
                  <a:extLst>
                    <a:ext uri="{9D8B030D-6E8A-4147-A177-3AD203B41FA5}">
                      <a16:colId xmlns:a16="http://schemas.microsoft.com/office/drawing/2014/main" val="1465501517"/>
                    </a:ext>
                  </a:extLst>
                </a:gridCol>
              </a:tblGrid>
              <a:tr h="0">
                <a:tc>
                  <a:txBody>
                    <a:bodyPr/>
                    <a:lstStyle/>
                    <a:p>
                      <a:r>
                        <a:rPr kumimoji="1" lang="ja-JP" altLang="en-US" sz="4000" b="1" dirty="0">
                          <a:solidFill>
                            <a:srgbClr val="002060"/>
                          </a:solidFill>
                          <a:latin typeface="HG丸ｺﾞｼｯｸM-PRO" panose="020F0600000000000000" pitchFamily="50" charset="-128"/>
                          <a:ea typeface="HG丸ｺﾞｼｯｸM-PRO" panose="020F0600000000000000" pitchFamily="50" charset="-128"/>
                        </a:rPr>
                        <a:t>　　　 ロータリー災害救援補助金</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43541143"/>
                  </a:ext>
                </a:extLst>
              </a:tr>
            </a:tbl>
          </a:graphicData>
        </a:graphic>
      </p:graphicFrame>
      <p:graphicFrame>
        <p:nvGraphicFramePr>
          <p:cNvPr id="9" name="表 8">
            <a:extLst>
              <a:ext uri="{FF2B5EF4-FFF2-40B4-BE49-F238E27FC236}">
                <a16:creationId xmlns:a16="http://schemas.microsoft.com/office/drawing/2014/main" id="{E8416FF5-71D4-4297-87BD-11AA24226295}"/>
              </a:ext>
            </a:extLst>
          </p:cNvPr>
          <p:cNvGraphicFramePr>
            <a:graphicFrameLocks noGrp="1"/>
          </p:cNvGraphicFramePr>
          <p:nvPr>
            <p:extLst>
              <p:ext uri="{D42A27DB-BD31-4B8C-83A1-F6EECF244321}">
                <p14:modId xmlns:p14="http://schemas.microsoft.com/office/powerpoint/2010/main" val="3976922685"/>
              </p:ext>
            </p:extLst>
          </p:nvPr>
        </p:nvGraphicFramePr>
        <p:xfrm>
          <a:off x="675536" y="1882588"/>
          <a:ext cx="11653728" cy="7170909"/>
        </p:xfrm>
        <a:graphic>
          <a:graphicData uri="http://schemas.openxmlformats.org/drawingml/2006/table">
            <a:tbl>
              <a:tblPr firstRow="1" bandRow="1">
                <a:tableStyleId>{5940675A-B579-460E-94D1-54222C63F5DA}</a:tableStyleId>
              </a:tblPr>
              <a:tblGrid>
                <a:gridCol w="2348363">
                  <a:extLst>
                    <a:ext uri="{9D8B030D-6E8A-4147-A177-3AD203B41FA5}">
                      <a16:colId xmlns:a16="http://schemas.microsoft.com/office/drawing/2014/main" val="3218407193"/>
                    </a:ext>
                  </a:extLst>
                </a:gridCol>
                <a:gridCol w="9305365">
                  <a:extLst>
                    <a:ext uri="{9D8B030D-6E8A-4147-A177-3AD203B41FA5}">
                      <a16:colId xmlns:a16="http://schemas.microsoft.com/office/drawing/2014/main" val="1262552725"/>
                    </a:ext>
                  </a:extLst>
                </a:gridCol>
              </a:tblGrid>
              <a:tr h="1644887">
                <a:tc>
                  <a:txBody>
                    <a:bodyPr/>
                    <a:lstStyle/>
                    <a:p>
                      <a:pPr algn="ctr">
                        <a:lnSpc>
                          <a:spcPct val="150000"/>
                        </a:lnSpc>
                      </a:pPr>
                      <a:r>
                        <a:rPr kumimoji="1" lang="ja-JP" altLang="en-US" sz="3200" dirty="0">
                          <a:latin typeface="HG丸ｺﾞｼｯｸM-PRO" panose="020F0600000000000000" pitchFamily="50" charset="-128"/>
                          <a:ea typeface="HG丸ｺﾞｼｯｸM-PRO" panose="020F0600000000000000" pitchFamily="50" charset="-128"/>
                        </a:rPr>
                        <a:t>申請者</a:t>
                      </a:r>
                    </a:p>
                  </a:txBody>
                  <a:tcPr anchor="ctr">
                    <a:lnB w="12700" cap="flat" cmpd="sng" algn="ctr">
                      <a:solidFill>
                        <a:schemeClr val="tx2"/>
                      </a:solidFill>
                      <a:prstDash val="solid"/>
                      <a:round/>
                      <a:headEnd type="none" w="med" len="med"/>
                      <a:tailEnd type="none" w="med" len="med"/>
                    </a:lnB>
                  </a:tcPr>
                </a:tc>
                <a:tc>
                  <a:txBody>
                    <a:bodyPr/>
                    <a:lstStyle/>
                    <a:p>
                      <a:pPr algn="l">
                        <a:lnSpc>
                          <a:spcPct val="150000"/>
                        </a:lnSpc>
                      </a:pPr>
                      <a:r>
                        <a:rPr kumimoji="1" lang="ja-JP" altLang="en-US" sz="3200" b="0" i="0" kern="1200" dirty="0">
                          <a:solidFill>
                            <a:schemeClr val="tx1"/>
                          </a:solidFill>
                          <a:effectLst/>
                          <a:latin typeface="HG丸ｺﾞｼｯｸM-PRO" panose="020F0600000000000000" pitchFamily="50" charset="-128"/>
                          <a:ea typeface="HG丸ｺﾞｼｯｸM-PRO" panose="020F0600000000000000" pitchFamily="50" charset="-128"/>
                          <a:cs typeface="+mn-cs"/>
                        </a:rPr>
                        <a:t>災害の被害に遭った地区</a:t>
                      </a:r>
                      <a:endParaRPr kumimoji="1" lang="en-US" altLang="ja-JP" sz="3200" b="0" i="0" kern="1200" dirty="0">
                        <a:solidFill>
                          <a:schemeClr val="tx1"/>
                        </a:solidFill>
                        <a:effectLst/>
                        <a:latin typeface="HG丸ｺﾞｼｯｸM-PRO" panose="020F0600000000000000" pitchFamily="50" charset="-128"/>
                        <a:ea typeface="HG丸ｺﾞｼｯｸM-PRO" panose="020F0600000000000000" pitchFamily="50" charset="-128"/>
                        <a:cs typeface="+mn-cs"/>
                      </a:endParaRPr>
                    </a:p>
                  </a:txBody>
                  <a:tcPr anchor="ctr">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3094049843"/>
                  </a:ext>
                </a:extLst>
              </a:tr>
              <a:tr h="2096931">
                <a:tc>
                  <a:txBody>
                    <a:bodyPr/>
                    <a:lstStyle/>
                    <a:p>
                      <a:pPr algn="ctr">
                        <a:lnSpc>
                          <a:spcPct val="150000"/>
                        </a:lnSpc>
                      </a:pPr>
                      <a:r>
                        <a:rPr kumimoji="1" lang="ja-JP" altLang="en-US" sz="3200" dirty="0">
                          <a:latin typeface="HG丸ｺﾞｼｯｸM-PRO" panose="020F0600000000000000" pitchFamily="50" charset="-128"/>
                          <a:ea typeface="HG丸ｺﾞｼｯｸM-PRO" panose="020F0600000000000000" pitchFamily="50" charset="-128"/>
                        </a:rPr>
                        <a:t>目　的</a:t>
                      </a:r>
                    </a:p>
                  </a:txBody>
                  <a:tcPr anchor="ct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l">
                        <a:lnSpc>
                          <a:spcPct val="150000"/>
                        </a:lnSpc>
                      </a:pPr>
                      <a:r>
                        <a:rPr kumimoji="1" lang="ja-JP" altLang="en-US" sz="3200" dirty="0">
                          <a:latin typeface="HG丸ｺﾞｼｯｸM-PRO" panose="020F0600000000000000" pitchFamily="50" charset="-128"/>
                          <a:ea typeface="HG丸ｺﾞｼｯｸM-PRO" panose="020F0600000000000000" pitchFamily="50" charset="-128"/>
                        </a:rPr>
                        <a:t>災害被災地の救援と復旧支援を目的</a:t>
                      </a:r>
                      <a:endParaRPr kumimoji="1" lang="en-US" altLang="ja-JP" sz="3200" dirty="0">
                        <a:latin typeface="HG丸ｺﾞｼｯｸM-PRO" panose="020F0600000000000000" pitchFamily="50" charset="-128"/>
                        <a:ea typeface="HG丸ｺﾞｼｯｸM-PRO" panose="020F0600000000000000" pitchFamily="50" charset="-128"/>
                      </a:endParaRPr>
                    </a:p>
                    <a:p>
                      <a:pPr algn="l">
                        <a:lnSpc>
                          <a:spcPct val="150000"/>
                        </a:lnSpc>
                      </a:pPr>
                      <a:r>
                        <a:rPr kumimoji="1" lang="ja-JP" altLang="en-US" sz="3200" dirty="0">
                          <a:latin typeface="HG丸ｺﾞｼｯｸM-PRO" panose="020F0600000000000000" pitchFamily="50" charset="-128"/>
                          <a:ea typeface="HG丸ｺﾞｼｯｸM-PRO" panose="020F0600000000000000" pitchFamily="50" charset="-128"/>
                        </a:rPr>
                        <a:t>（水や食料、医薬品、衣服といった基本品目の提供のために使用することが認められる）</a:t>
                      </a:r>
                    </a:p>
                  </a:txBody>
                  <a:tcPr anchor="ct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2990311545"/>
                  </a:ext>
                </a:extLst>
              </a:tr>
              <a:tr h="1677161">
                <a:tc>
                  <a:txBody>
                    <a:bodyPr/>
                    <a:lstStyle/>
                    <a:p>
                      <a:pPr algn="ctr">
                        <a:lnSpc>
                          <a:spcPct val="150000"/>
                        </a:lnSpc>
                      </a:pPr>
                      <a:r>
                        <a:rPr kumimoji="1" lang="ja-JP" altLang="en-US" sz="3200" dirty="0">
                          <a:latin typeface="HG丸ｺﾞｼｯｸM-PRO" panose="020F0600000000000000" pitchFamily="50" charset="-128"/>
                          <a:ea typeface="HG丸ｺﾞｼｯｸM-PRO" panose="020F0600000000000000" pitchFamily="50" charset="-128"/>
                        </a:rPr>
                        <a:t>財　源</a:t>
                      </a:r>
                    </a:p>
                  </a:txBody>
                  <a:tcPr anchor="ct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l">
                        <a:lnSpc>
                          <a:spcPct val="150000"/>
                        </a:lnSpc>
                      </a:pPr>
                      <a:r>
                        <a:rPr kumimoji="1" lang="ja-JP" altLang="en-US" sz="3200" dirty="0">
                          <a:latin typeface="HG丸ｺﾞｼｯｸM-PRO" panose="020F0600000000000000" pitchFamily="50" charset="-128"/>
                          <a:ea typeface="HG丸ｺﾞｼｯｸM-PRO" panose="020F0600000000000000" pitchFamily="50" charset="-128"/>
                        </a:rPr>
                        <a:t>ロータリー災害救援基金</a:t>
                      </a:r>
                    </a:p>
                  </a:txBody>
                  <a:tcPr anchor="ct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523366529"/>
                  </a:ext>
                </a:extLst>
              </a:tr>
              <a:tr h="1677161">
                <a:tc>
                  <a:txBody>
                    <a:bodyPr/>
                    <a:lstStyle/>
                    <a:p>
                      <a:pPr algn="ctr">
                        <a:lnSpc>
                          <a:spcPct val="150000"/>
                        </a:lnSpc>
                      </a:pPr>
                      <a:r>
                        <a:rPr kumimoji="1" lang="ja-JP" altLang="en-US" sz="3200" dirty="0">
                          <a:latin typeface="HG丸ｺﾞｼｯｸM-PRO" panose="020F0600000000000000" pitchFamily="50" charset="-128"/>
                          <a:ea typeface="HG丸ｺﾞｼｯｸM-PRO" panose="020F0600000000000000" pitchFamily="50" charset="-128"/>
                        </a:rPr>
                        <a:t>申請額</a:t>
                      </a:r>
                    </a:p>
                  </a:txBody>
                  <a:tcPr anchor="ctr">
                    <a:lnT w="12700" cap="flat" cmpd="sng" algn="ctr">
                      <a:solidFill>
                        <a:schemeClr val="tx2"/>
                      </a:solidFill>
                      <a:prstDash val="solid"/>
                      <a:round/>
                      <a:headEnd type="none" w="med" len="med"/>
                      <a:tailEnd type="none" w="med" len="med"/>
                    </a:lnT>
                  </a:tcPr>
                </a:tc>
                <a:tc>
                  <a:txBody>
                    <a:bodyPr/>
                    <a:lstStyle/>
                    <a:p>
                      <a:pPr algn="l">
                        <a:lnSpc>
                          <a:spcPct val="150000"/>
                        </a:lnSpc>
                      </a:pPr>
                      <a:r>
                        <a:rPr kumimoji="1" lang="en-US" altLang="ja-JP" sz="3200" dirty="0">
                          <a:latin typeface="HG丸ｺﾞｼｯｸM-PRO" panose="020F0600000000000000" pitchFamily="50" charset="-128"/>
                          <a:ea typeface="HG丸ｺﾞｼｯｸM-PRO" panose="020F0600000000000000" pitchFamily="50" charset="-128"/>
                        </a:rPr>
                        <a:t>25,000</a:t>
                      </a:r>
                      <a:r>
                        <a:rPr kumimoji="1" lang="ja-JP" altLang="en-US" sz="3200" dirty="0">
                          <a:latin typeface="HG丸ｺﾞｼｯｸM-PRO" panose="020F0600000000000000" pitchFamily="50" charset="-128"/>
                          <a:ea typeface="HG丸ｺﾞｼｯｸM-PRO" panose="020F0600000000000000" pitchFamily="50" charset="-128"/>
                        </a:rPr>
                        <a:t>ドルまで（但し基金に資金がある場合）</a:t>
                      </a:r>
                    </a:p>
                  </a:txBody>
                  <a:tcPr anchor="ctr">
                    <a:lnT w="12700" cap="flat" cmpd="sng" algn="ctr">
                      <a:solidFill>
                        <a:schemeClr val="tx2"/>
                      </a:solidFill>
                      <a:prstDash val="solid"/>
                      <a:round/>
                      <a:headEnd type="none" w="med" len="med"/>
                      <a:tailEnd type="none" w="med" len="med"/>
                    </a:lnT>
                  </a:tcPr>
                </a:tc>
                <a:extLst>
                  <a:ext uri="{0D108BD9-81ED-4DB2-BD59-A6C34878D82A}">
                    <a16:rowId xmlns:a16="http://schemas.microsoft.com/office/drawing/2014/main" val="4048969059"/>
                  </a:ext>
                </a:extLst>
              </a:tr>
            </a:tbl>
          </a:graphicData>
        </a:graphic>
      </p:graphicFrame>
    </p:spTree>
    <p:extLst>
      <p:ext uri="{BB962C8B-B14F-4D97-AF65-F5344CB8AC3E}">
        <p14:creationId xmlns:p14="http://schemas.microsoft.com/office/powerpoint/2010/main" val="2862985148"/>
      </p:ext>
    </p:extLst>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DFDB1BEF-ADE8-4C1F-B812-4943E6962A9E}"/>
              </a:ext>
            </a:extLst>
          </p:cNvPr>
          <p:cNvPicPr>
            <a:picLocks noChangeAspect="1"/>
          </p:cNvPicPr>
          <p:nvPr/>
        </p:nvPicPr>
        <p:blipFill>
          <a:blip r:embed="rId3"/>
          <a:stretch>
            <a:fillRect/>
          </a:stretch>
        </p:blipFill>
        <p:spPr>
          <a:xfrm>
            <a:off x="484483" y="525722"/>
            <a:ext cx="1777907" cy="887640"/>
          </a:xfrm>
          <a:prstGeom prst="rect">
            <a:avLst/>
          </a:prstGeom>
          <a:ln>
            <a:noFill/>
          </a:ln>
        </p:spPr>
      </p:pic>
      <p:graphicFrame>
        <p:nvGraphicFramePr>
          <p:cNvPr id="8" name="表 7">
            <a:extLst>
              <a:ext uri="{FF2B5EF4-FFF2-40B4-BE49-F238E27FC236}">
                <a16:creationId xmlns:a16="http://schemas.microsoft.com/office/drawing/2014/main" id="{3453FB68-C984-47B9-B093-38CDED0E0C21}"/>
              </a:ext>
            </a:extLst>
          </p:cNvPr>
          <p:cNvGraphicFramePr>
            <a:graphicFrameLocks noGrp="1"/>
          </p:cNvGraphicFramePr>
          <p:nvPr>
            <p:extLst>
              <p:ext uri="{D42A27DB-BD31-4B8C-83A1-F6EECF244321}">
                <p14:modId xmlns:p14="http://schemas.microsoft.com/office/powerpoint/2010/main" val="1383176854"/>
              </p:ext>
            </p:extLst>
          </p:nvPr>
        </p:nvGraphicFramePr>
        <p:xfrm>
          <a:off x="484483" y="619022"/>
          <a:ext cx="11653728" cy="701040"/>
        </p:xfrm>
        <a:graphic>
          <a:graphicData uri="http://schemas.openxmlformats.org/drawingml/2006/table">
            <a:tbl>
              <a:tblPr firstRow="1" bandRow="1">
                <a:tableStyleId>{5940675A-B579-460E-94D1-54222C63F5DA}</a:tableStyleId>
              </a:tblPr>
              <a:tblGrid>
                <a:gridCol w="11653728">
                  <a:extLst>
                    <a:ext uri="{9D8B030D-6E8A-4147-A177-3AD203B41FA5}">
                      <a16:colId xmlns:a16="http://schemas.microsoft.com/office/drawing/2014/main" val="1465501517"/>
                    </a:ext>
                  </a:extLst>
                </a:gridCol>
              </a:tblGrid>
              <a:tr h="0">
                <a:tc>
                  <a:txBody>
                    <a:bodyPr/>
                    <a:lstStyle/>
                    <a:p>
                      <a:r>
                        <a:rPr kumimoji="1" lang="ja-JP" altLang="en-US" sz="4000" b="1" dirty="0">
                          <a:solidFill>
                            <a:srgbClr val="002060"/>
                          </a:solidFill>
                          <a:latin typeface="HG丸ｺﾞｼｯｸM-PRO" panose="020F0600000000000000" pitchFamily="50" charset="-128"/>
                          <a:ea typeface="HG丸ｺﾞｼｯｸM-PRO" panose="020F0600000000000000" pitchFamily="50" charset="-128"/>
                        </a:rPr>
                        <a:t>　　　  第</a:t>
                      </a:r>
                      <a:r>
                        <a:rPr kumimoji="1" lang="en-US" altLang="ja-JP" sz="4000" b="1" dirty="0">
                          <a:solidFill>
                            <a:srgbClr val="002060"/>
                          </a:solidFill>
                          <a:latin typeface="HG丸ｺﾞｼｯｸM-PRO" panose="020F0600000000000000" pitchFamily="50" charset="-128"/>
                          <a:ea typeface="HG丸ｺﾞｼｯｸM-PRO" panose="020F0600000000000000" pitchFamily="50" charset="-128"/>
                        </a:rPr>
                        <a:t>2660</a:t>
                      </a:r>
                      <a:r>
                        <a:rPr kumimoji="1" lang="ja-JP" altLang="en-US" sz="4000" b="1" dirty="0">
                          <a:solidFill>
                            <a:srgbClr val="002060"/>
                          </a:solidFill>
                          <a:latin typeface="HG丸ｺﾞｼｯｸM-PRO" panose="020F0600000000000000" pitchFamily="50" charset="-128"/>
                          <a:ea typeface="HG丸ｺﾞｼｯｸM-PRO" panose="020F0600000000000000" pitchFamily="50" charset="-128"/>
                        </a:rPr>
                        <a:t>地区 地区ビジョン（中期目標）</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43541143"/>
                  </a:ext>
                </a:extLst>
              </a:tr>
            </a:tbl>
          </a:graphicData>
        </a:graphic>
      </p:graphicFrame>
      <p:sp>
        <p:nvSpPr>
          <p:cNvPr id="4" name="テキスト ボックス 3">
            <a:extLst>
              <a:ext uri="{FF2B5EF4-FFF2-40B4-BE49-F238E27FC236}">
                <a16:creationId xmlns:a16="http://schemas.microsoft.com/office/drawing/2014/main" id="{06792EBA-B850-47B9-991E-0D667CA1E43C}"/>
              </a:ext>
            </a:extLst>
          </p:cNvPr>
          <p:cNvSpPr txBox="1"/>
          <p:nvPr/>
        </p:nvSpPr>
        <p:spPr>
          <a:xfrm>
            <a:off x="484483" y="2133601"/>
            <a:ext cx="12520317" cy="6494085"/>
          </a:xfrm>
          <a:prstGeom prst="rect">
            <a:avLst/>
          </a:prstGeom>
          <a:noFill/>
        </p:spPr>
        <p:txBody>
          <a:bodyPr wrap="square" rtlCol="0">
            <a:spAutoFit/>
          </a:bodyPr>
          <a:lstStyle/>
          <a:p>
            <a:r>
              <a:rPr lang="en-US" altLang="ja-JP" sz="3200" b="1" u="heavy" dirty="0">
                <a:latin typeface="HG丸ｺﾞｼｯｸM-PRO" panose="020F0600000000000000" pitchFamily="50" charset="-128"/>
                <a:ea typeface="HG丸ｺﾞｼｯｸM-PRO" panose="020F0600000000000000" pitchFamily="50" charset="-128"/>
              </a:rPr>
              <a:t>1.  </a:t>
            </a:r>
            <a:r>
              <a:rPr lang="ja-JP" altLang="ja-JP" sz="3200" b="1" u="heavy" dirty="0">
                <a:latin typeface="HG丸ｺﾞｼｯｸM-PRO" panose="020F0600000000000000" pitchFamily="50" charset="-128"/>
                <a:ea typeface="HG丸ｺﾞｼｯｸM-PRO" panose="020F0600000000000000" pitchFamily="50" charset="-128"/>
              </a:rPr>
              <a:t>クラブのサポートと強化</a:t>
            </a:r>
            <a:r>
              <a:rPr lang="en-US" altLang="ja-JP" sz="3200" b="1" u="heavy" dirty="0">
                <a:latin typeface="HG丸ｺﾞｼｯｸM-PRO" panose="020F0600000000000000" pitchFamily="50" charset="-128"/>
                <a:ea typeface="HG丸ｺﾞｼｯｸM-PRO" panose="020F0600000000000000" pitchFamily="50" charset="-128"/>
              </a:rPr>
              <a:t>  </a:t>
            </a:r>
            <a:endParaRPr lang="ja-JP" altLang="ja-JP" sz="3200" b="1" dirty="0">
              <a:latin typeface="HG丸ｺﾞｼｯｸM-PRO" panose="020F0600000000000000" pitchFamily="50" charset="-128"/>
              <a:ea typeface="HG丸ｺﾞｼｯｸM-PRO" panose="020F0600000000000000" pitchFamily="50" charset="-128"/>
            </a:endParaRPr>
          </a:p>
          <a:p>
            <a:r>
              <a:rPr lang="en-US" altLang="ja-JP" sz="3200" dirty="0">
                <a:latin typeface="HG丸ｺﾞｼｯｸM-PRO" panose="020F0600000000000000" pitchFamily="50" charset="-128"/>
                <a:ea typeface="HG丸ｺﾞｼｯｸM-PRO" panose="020F0600000000000000" pitchFamily="50" charset="-128"/>
              </a:rPr>
              <a:t> </a:t>
            </a:r>
            <a:endParaRPr lang="ja-JP" altLang="ja-JP" sz="3200" dirty="0">
              <a:latin typeface="HG丸ｺﾞｼｯｸM-PRO" panose="020F0600000000000000" pitchFamily="50" charset="-128"/>
              <a:ea typeface="HG丸ｺﾞｼｯｸM-PRO" panose="020F0600000000000000" pitchFamily="50" charset="-128"/>
            </a:endParaRPr>
          </a:p>
          <a:p>
            <a:pPr>
              <a:lnSpc>
                <a:spcPct val="150000"/>
              </a:lnSpc>
            </a:pPr>
            <a:r>
              <a:rPr lang="en-US" altLang="ja-JP" sz="3200" b="1" u="heavy" dirty="0">
                <a:solidFill>
                  <a:srgbClr val="C00000"/>
                </a:solidFill>
                <a:latin typeface="HG丸ｺﾞｼｯｸM-PRO" panose="020F0600000000000000" pitchFamily="50" charset="-128"/>
                <a:ea typeface="HG丸ｺﾞｼｯｸM-PRO" panose="020F0600000000000000" pitchFamily="50" charset="-128"/>
              </a:rPr>
              <a:t>2.  </a:t>
            </a:r>
            <a:r>
              <a:rPr lang="ja-JP" altLang="ja-JP" sz="3200" b="1" u="heavy" dirty="0">
                <a:solidFill>
                  <a:srgbClr val="C00000"/>
                </a:solidFill>
                <a:latin typeface="HG丸ｺﾞｼｯｸM-PRO" panose="020F0600000000000000" pitchFamily="50" charset="-128"/>
                <a:ea typeface="HG丸ｺﾞｼｯｸM-PRO" panose="020F0600000000000000" pitchFamily="50" charset="-128"/>
              </a:rPr>
              <a:t>人道的奉仕の重点化と増加</a:t>
            </a:r>
            <a:r>
              <a:rPr lang="en-US" altLang="ja-JP" sz="3200" b="1" u="heavy" dirty="0">
                <a:solidFill>
                  <a:srgbClr val="C00000"/>
                </a:solidFill>
                <a:latin typeface="HG丸ｺﾞｼｯｸM-PRO" panose="020F0600000000000000" pitchFamily="50" charset="-128"/>
                <a:ea typeface="HG丸ｺﾞｼｯｸM-PRO" panose="020F0600000000000000" pitchFamily="50" charset="-128"/>
              </a:rPr>
              <a:t>  </a:t>
            </a:r>
            <a:endParaRPr lang="ja-JP" altLang="ja-JP" sz="3200" b="1" dirty="0">
              <a:solidFill>
                <a:srgbClr val="C00000"/>
              </a:solidFill>
              <a:latin typeface="HG丸ｺﾞｼｯｸM-PRO" panose="020F0600000000000000" pitchFamily="50" charset="-128"/>
              <a:ea typeface="HG丸ｺﾞｼｯｸM-PRO" panose="020F0600000000000000" pitchFamily="50" charset="-128"/>
            </a:endParaRPr>
          </a:p>
          <a:p>
            <a:pPr lvl="0">
              <a:lnSpc>
                <a:spcPct val="150000"/>
              </a:lnSpc>
            </a:pPr>
            <a:r>
              <a:rPr lang="ja-JP" altLang="en-US" sz="3200" dirty="0">
                <a:latin typeface="HG丸ｺﾞｼｯｸM-PRO" panose="020F0600000000000000" pitchFamily="50" charset="-128"/>
                <a:ea typeface="HG丸ｺﾞｼｯｸM-PRO" panose="020F0600000000000000" pitchFamily="50" charset="-128"/>
              </a:rPr>
              <a:t>　　</a:t>
            </a:r>
            <a:r>
              <a:rPr lang="ja-JP" altLang="en-US" sz="3200" dirty="0">
                <a:latin typeface="ＭＳ 明朝" panose="02020609040205080304" pitchFamily="17" charset="-128"/>
                <a:ea typeface="ＭＳ 明朝" panose="02020609040205080304" pitchFamily="17" charset="-128"/>
              </a:rPr>
              <a:t>✦ </a:t>
            </a:r>
            <a:r>
              <a:rPr lang="ja-JP" altLang="ja-JP" sz="3200" dirty="0">
                <a:latin typeface="HG丸ｺﾞｼｯｸM-PRO" panose="020F0600000000000000" pitchFamily="50" charset="-128"/>
                <a:ea typeface="HG丸ｺﾞｼｯｸM-PRO" panose="020F0600000000000000" pitchFamily="50" charset="-128"/>
              </a:rPr>
              <a:t>ニーズを把握し人々と共に手をつなぎ、成果の持続可能な</a:t>
            </a:r>
            <a:endParaRPr lang="en-US" altLang="ja-JP" sz="3200" dirty="0">
              <a:latin typeface="HG丸ｺﾞｼｯｸM-PRO" panose="020F0600000000000000" pitchFamily="50" charset="-128"/>
              <a:ea typeface="HG丸ｺﾞｼｯｸM-PRO" panose="020F0600000000000000" pitchFamily="50" charset="-128"/>
            </a:endParaRPr>
          </a:p>
          <a:p>
            <a:pPr lvl="0">
              <a:lnSpc>
                <a:spcPct val="150000"/>
              </a:lnSpc>
            </a:pPr>
            <a:r>
              <a:rPr lang="ja-JP" altLang="en-US" sz="3200" dirty="0">
                <a:latin typeface="HG丸ｺﾞｼｯｸM-PRO" panose="020F0600000000000000" pitchFamily="50" charset="-128"/>
                <a:ea typeface="HG丸ｺﾞｼｯｸM-PRO" panose="020F0600000000000000" pitchFamily="50" charset="-128"/>
              </a:rPr>
              <a:t>　　　 </a:t>
            </a:r>
            <a:r>
              <a:rPr lang="ja-JP" altLang="ja-JP" sz="3200" dirty="0">
                <a:latin typeface="HG丸ｺﾞｼｯｸM-PRO" panose="020F0600000000000000" pitchFamily="50" charset="-128"/>
                <a:ea typeface="HG丸ｺﾞｼｯｸM-PRO" panose="020F0600000000000000" pitchFamily="50" charset="-128"/>
              </a:rPr>
              <a:t>奉仕を強化します。</a:t>
            </a:r>
          </a:p>
          <a:p>
            <a:pPr lvl="0">
              <a:lnSpc>
                <a:spcPct val="150000"/>
              </a:lnSpc>
            </a:pPr>
            <a:r>
              <a:rPr lang="ja-JP" altLang="en-US" sz="3200" b="1" dirty="0">
                <a:solidFill>
                  <a:srgbClr val="C00000"/>
                </a:solidFill>
                <a:latin typeface="HG丸ｺﾞｼｯｸM-PRO" panose="020F0600000000000000" pitchFamily="50" charset="-128"/>
                <a:ea typeface="HG丸ｺﾞｼｯｸM-PRO" panose="020F0600000000000000" pitchFamily="50" charset="-128"/>
              </a:rPr>
              <a:t>　　</a:t>
            </a:r>
            <a:r>
              <a:rPr lang="ja-JP" altLang="en-US" sz="3200" b="1" dirty="0">
                <a:solidFill>
                  <a:srgbClr val="C00000"/>
                </a:solidFill>
                <a:latin typeface="ＭＳ 明朝" panose="02020609040205080304" pitchFamily="17" charset="-128"/>
                <a:ea typeface="ＭＳ 明朝" panose="02020609040205080304" pitchFamily="17" charset="-128"/>
              </a:rPr>
              <a:t>✦ </a:t>
            </a:r>
            <a:r>
              <a:rPr lang="ja-JP" altLang="ja-JP" sz="3200" b="1" dirty="0">
                <a:solidFill>
                  <a:srgbClr val="C00000"/>
                </a:solidFill>
                <a:latin typeface="HG丸ｺﾞｼｯｸM-PRO" panose="020F0600000000000000" pitchFamily="50" charset="-128"/>
                <a:ea typeface="HG丸ｺﾞｼｯｸM-PRO" panose="020F0600000000000000" pitchFamily="50" charset="-128"/>
              </a:rPr>
              <a:t>財団補助金の利用実績</a:t>
            </a:r>
            <a:r>
              <a:rPr lang="en-US" altLang="ja-JP" sz="3200" b="1" dirty="0">
                <a:solidFill>
                  <a:srgbClr val="C00000"/>
                </a:solidFill>
                <a:latin typeface="HG丸ｺﾞｼｯｸM-PRO" panose="020F0600000000000000" pitchFamily="50" charset="-128"/>
                <a:ea typeface="HG丸ｺﾞｼｯｸM-PRO" panose="020F0600000000000000" pitchFamily="50" charset="-128"/>
              </a:rPr>
              <a:t>50</a:t>
            </a:r>
            <a:r>
              <a:rPr lang="ja-JP" altLang="ja-JP" sz="3200" b="1" dirty="0">
                <a:solidFill>
                  <a:srgbClr val="C00000"/>
                </a:solidFill>
                <a:latin typeface="HG丸ｺﾞｼｯｸM-PRO" panose="020F0600000000000000" pitchFamily="50" charset="-128"/>
                <a:ea typeface="HG丸ｺﾞｼｯｸM-PRO" panose="020F0600000000000000" pitchFamily="50" charset="-128"/>
              </a:rPr>
              <a:t>件を目指します。</a:t>
            </a:r>
            <a:r>
              <a:rPr lang="ja-JP" altLang="en-US" sz="3200" b="1" dirty="0">
                <a:solidFill>
                  <a:srgbClr val="C00000"/>
                </a:solidFill>
                <a:latin typeface="HG丸ｺﾞｼｯｸM-PRO" panose="020F0600000000000000" pitchFamily="50" charset="-128"/>
                <a:ea typeface="HG丸ｺﾞｼｯｸM-PRO" panose="020F0600000000000000" pitchFamily="50" charset="-128"/>
              </a:rPr>
              <a:t>　　</a:t>
            </a:r>
            <a:endParaRPr lang="en-US" altLang="ja-JP" sz="3200" b="1" dirty="0">
              <a:solidFill>
                <a:srgbClr val="C00000"/>
              </a:solidFill>
              <a:latin typeface="HG丸ｺﾞｼｯｸM-PRO" panose="020F0600000000000000" pitchFamily="50" charset="-128"/>
              <a:ea typeface="HG丸ｺﾞｼｯｸM-PRO" panose="020F0600000000000000" pitchFamily="50" charset="-128"/>
            </a:endParaRPr>
          </a:p>
          <a:p>
            <a:pPr lvl="0">
              <a:lnSpc>
                <a:spcPct val="150000"/>
              </a:lnSpc>
            </a:pPr>
            <a:r>
              <a:rPr lang="ja-JP" altLang="en-US" sz="3200" b="1" dirty="0">
                <a:solidFill>
                  <a:srgbClr val="C00000"/>
                </a:solidFill>
                <a:latin typeface="HG丸ｺﾞｼｯｸM-PRO" panose="020F0600000000000000" pitchFamily="50" charset="-128"/>
                <a:ea typeface="HG丸ｺﾞｼｯｸM-PRO" panose="020F0600000000000000" pitchFamily="50" charset="-128"/>
              </a:rPr>
              <a:t>　　</a:t>
            </a:r>
            <a:r>
              <a:rPr lang="ja-JP" altLang="en-US" sz="3200" b="1" dirty="0">
                <a:latin typeface="ＭＳ 明朝" panose="02020609040205080304" pitchFamily="17" charset="-128"/>
                <a:ea typeface="ＭＳ 明朝" panose="02020609040205080304" pitchFamily="17" charset="-128"/>
              </a:rPr>
              <a:t>✦ </a:t>
            </a:r>
            <a:r>
              <a:rPr lang="ja-JP" altLang="ja-JP" sz="3200" dirty="0">
                <a:latin typeface="HG丸ｺﾞｼｯｸM-PRO" panose="020F0600000000000000" pitchFamily="50" charset="-128"/>
                <a:ea typeface="HG丸ｺﾞｼｯｸM-PRO" panose="020F0600000000000000" pitchFamily="50" charset="-128"/>
              </a:rPr>
              <a:t>ロータリー財団及び米山記念奨学会への寄付を推進し、</a:t>
            </a:r>
            <a:endParaRPr lang="en-US" altLang="ja-JP" sz="3200" dirty="0">
              <a:latin typeface="HG丸ｺﾞｼｯｸM-PRO" panose="020F0600000000000000" pitchFamily="50" charset="-128"/>
              <a:ea typeface="HG丸ｺﾞｼｯｸM-PRO" panose="020F0600000000000000" pitchFamily="50" charset="-128"/>
            </a:endParaRPr>
          </a:p>
          <a:p>
            <a:pPr lvl="0">
              <a:lnSpc>
                <a:spcPct val="150000"/>
              </a:lnSpc>
            </a:pPr>
            <a:r>
              <a:rPr lang="ja-JP" altLang="en-US" sz="3200" dirty="0">
                <a:latin typeface="HG丸ｺﾞｼｯｸM-PRO" panose="020F0600000000000000" pitchFamily="50" charset="-128"/>
                <a:ea typeface="HG丸ｺﾞｼｯｸM-PRO" panose="020F0600000000000000" pitchFamily="50" charset="-128"/>
              </a:rPr>
              <a:t>　　　 寄</a:t>
            </a:r>
            <a:r>
              <a:rPr lang="ja-JP" altLang="ja-JP" sz="3200" dirty="0">
                <a:latin typeface="HG丸ｺﾞｼｯｸM-PRO" panose="020F0600000000000000" pitchFamily="50" charset="-128"/>
                <a:ea typeface="HG丸ｺﾞｼｯｸM-PRO" panose="020F0600000000000000" pitchFamily="50" charset="-128"/>
              </a:rPr>
              <a:t>付ゼロクラブを無くします。</a:t>
            </a:r>
          </a:p>
          <a:p>
            <a:r>
              <a:rPr lang="en-US" altLang="ja-JP" sz="3200" dirty="0">
                <a:latin typeface="HG丸ｺﾞｼｯｸM-PRO" panose="020F0600000000000000" pitchFamily="50" charset="-128"/>
                <a:ea typeface="HG丸ｺﾞｼｯｸM-PRO" panose="020F0600000000000000" pitchFamily="50" charset="-128"/>
              </a:rPr>
              <a:t> </a:t>
            </a:r>
            <a:endParaRPr lang="ja-JP" altLang="ja-JP" sz="3200" dirty="0">
              <a:latin typeface="HG丸ｺﾞｼｯｸM-PRO" panose="020F0600000000000000" pitchFamily="50" charset="-128"/>
              <a:ea typeface="HG丸ｺﾞｼｯｸM-PRO" panose="020F0600000000000000" pitchFamily="50" charset="-128"/>
            </a:endParaRPr>
          </a:p>
          <a:p>
            <a:r>
              <a:rPr lang="en-US" altLang="ja-JP" sz="3200" b="1" u="heavy" dirty="0">
                <a:latin typeface="HG丸ｺﾞｼｯｸM-PRO" panose="020F0600000000000000" pitchFamily="50" charset="-128"/>
                <a:ea typeface="HG丸ｺﾞｼｯｸM-PRO" panose="020F0600000000000000" pitchFamily="50" charset="-128"/>
              </a:rPr>
              <a:t>3.  </a:t>
            </a:r>
            <a:r>
              <a:rPr lang="ja-JP" altLang="ja-JP" sz="3200" b="1" u="heavy" dirty="0">
                <a:latin typeface="HG丸ｺﾞｼｯｸM-PRO" panose="020F0600000000000000" pitchFamily="50" charset="-128"/>
                <a:ea typeface="HG丸ｺﾞｼｯｸM-PRO" panose="020F0600000000000000" pitchFamily="50" charset="-128"/>
              </a:rPr>
              <a:t>公共イメージと認知度の向上</a:t>
            </a:r>
            <a:r>
              <a:rPr lang="en-US" altLang="ja-JP" sz="3200" b="1" u="heavy" dirty="0">
                <a:latin typeface="HG丸ｺﾞｼｯｸM-PRO" panose="020F0600000000000000" pitchFamily="50" charset="-128"/>
                <a:ea typeface="HG丸ｺﾞｼｯｸM-PRO" panose="020F0600000000000000" pitchFamily="50" charset="-128"/>
              </a:rPr>
              <a:t>  </a:t>
            </a:r>
            <a:endParaRPr lang="ja-JP" altLang="ja-JP" sz="3200" b="1"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599319766"/>
      </p:ext>
    </p:extLst>
  </p:cSld>
  <p:clrMapOvr>
    <a:masterClrMapping/>
  </p:clrMapOvr>
  <mc:AlternateContent xmlns:mc="http://schemas.openxmlformats.org/markup-compatibility/2006" xmlns:p14="http://schemas.microsoft.com/office/powerpoint/2010/main">
    <mc:Choice Requires="p14">
      <p:transition spd="slow" p14:dur="1500">
        <p14:doors dir="vert"/>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505006E6-FBF7-40B2-BECA-570159E57FF4}"/>
              </a:ext>
            </a:extLst>
          </p:cNvPr>
          <p:cNvGraphicFramePr>
            <a:graphicFrameLocks noGrp="1"/>
          </p:cNvGraphicFramePr>
          <p:nvPr>
            <p:extLst>
              <p:ext uri="{D42A27DB-BD31-4B8C-83A1-F6EECF244321}">
                <p14:modId xmlns:p14="http://schemas.microsoft.com/office/powerpoint/2010/main" val="4283026724"/>
              </p:ext>
            </p:extLst>
          </p:nvPr>
        </p:nvGraphicFramePr>
        <p:xfrm>
          <a:off x="2297685" y="5728479"/>
          <a:ext cx="8409427" cy="762000"/>
        </p:xfrm>
        <a:graphic>
          <a:graphicData uri="http://schemas.openxmlformats.org/drawingml/2006/table">
            <a:tbl>
              <a:tblPr firstRow="1" bandRow="1">
                <a:tableStyleId>{5940675A-B579-460E-94D1-54222C63F5DA}</a:tableStyleId>
              </a:tblPr>
              <a:tblGrid>
                <a:gridCol w="8409427">
                  <a:extLst>
                    <a:ext uri="{9D8B030D-6E8A-4147-A177-3AD203B41FA5}">
                      <a16:colId xmlns:a16="http://schemas.microsoft.com/office/drawing/2014/main" val="1465501517"/>
                    </a:ext>
                  </a:extLst>
                </a:gridCol>
              </a:tblGrid>
              <a:tr h="370840">
                <a:tc>
                  <a:txBody>
                    <a:bodyPr/>
                    <a:lstStyle/>
                    <a:p>
                      <a:r>
                        <a:rPr kumimoji="1" lang="ja-JP" altLang="en-US" sz="4400" b="1" dirty="0">
                          <a:solidFill>
                            <a:srgbClr val="002060"/>
                          </a:solidFill>
                          <a:latin typeface="HG丸ｺﾞｼｯｸM-PRO" panose="020F0600000000000000" pitchFamily="50" charset="-128"/>
                          <a:ea typeface="HG丸ｺﾞｼｯｸM-PRO" panose="020F0600000000000000" pitchFamily="50" charset="-128"/>
                        </a:rPr>
                        <a:t>ご静聴、有難うございました。</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43541143"/>
                  </a:ext>
                </a:extLst>
              </a:tr>
            </a:tbl>
          </a:graphicData>
        </a:graphic>
      </p:graphicFrame>
      <p:pic>
        <p:nvPicPr>
          <p:cNvPr id="6" name="図 5">
            <a:extLst>
              <a:ext uri="{FF2B5EF4-FFF2-40B4-BE49-F238E27FC236}">
                <a16:creationId xmlns:a16="http://schemas.microsoft.com/office/drawing/2014/main" id="{62A05D86-2772-4073-9B41-9E993661238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21421" y="-32843"/>
            <a:ext cx="6361957" cy="6361957"/>
          </a:xfrm>
          <a:prstGeom prst="rect">
            <a:avLst/>
          </a:prstGeom>
        </p:spPr>
      </p:pic>
      <p:pic>
        <p:nvPicPr>
          <p:cNvPr id="8" name="図 7">
            <a:extLst>
              <a:ext uri="{FF2B5EF4-FFF2-40B4-BE49-F238E27FC236}">
                <a16:creationId xmlns:a16="http://schemas.microsoft.com/office/drawing/2014/main" id="{043F9724-D8F8-4FDF-B229-E6FC547DD30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02400" y="7197272"/>
            <a:ext cx="6073199" cy="2405313"/>
          </a:xfrm>
          <a:prstGeom prst="rect">
            <a:avLst/>
          </a:prstGeom>
        </p:spPr>
      </p:pic>
    </p:spTree>
    <p:extLst>
      <p:ext uri="{BB962C8B-B14F-4D97-AF65-F5344CB8AC3E}">
        <p14:creationId xmlns:p14="http://schemas.microsoft.com/office/powerpoint/2010/main" val="1595449098"/>
      </p:ext>
    </p:extLst>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0"/>
                                        <p:tgtEl>
                                          <p:spTgt spid="6"/>
                                        </p:tgtEl>
                                      </p:cBhvr>
                                    </p:animEffect>
                                    <p:anim calcmode="lin" valueType="num">
                                      <p:cBhvr>
                                        <p:cTn id="8" dur="5000" fill="hold"/>
                                        <p:tgtEl>
                                          <p:spTgt spid="6"/>
                                        </p:tgtEl>
                                        <p:attrNameLst>
                                          <p:attrName>ppt_w</p:attrName>
                                        </p:attrNameLst>
                                      </p:cBhvr>
                                      <p:tavLst>
                                        <p:tav tm="0" fmla="#ppt_w*sin(2.5*pi*$)">
                                          <p:val>
                                            <p:fltVal val="0"/>
                                          </p:val>
                                        </p:tav>
                                        <p:tav tm="100000">
                                          <p:val>
                                            <p:fltVal val="1"/>
                                          </p:val>
                                        </p:tav>
                                      </p:tavLst>
                                    </p:anim>
                                    <p:anim calcmode="lin" valueType="num">
                                      <p:cBhvr>
                                        <p:cTn id="9" dur="5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DFDB1BEF-ADE8-4C1F-B812-4943E6962A9E}"/>
              </a:ext>
            </a:extLst>
          </p:cNvPr>
          <p:cNvPicPr>
            <a:picLocks noChangeAspect="1"/>
          </p:cNvPicPr>
          <p:nvPr/>
        </p:nvPicPr>
        <p:blipFill>
          <a:blip r:embed="rId3"/>
          <a:stretch>
            <a:fillRect/>
          </a:stretch>
        </p:blipFill>
        <p:spPr>
          <a:xfrm>
            <a:off x="484483" y="525722"/>
            <a:ext cx="1777907" cy="887640"/>
          </a:xfrm>
          <a:prstGeom prst="rect">
            <a:avLst/>
          </a:prstGeom>
          <a:ln>
            <a:noFill/>
          </a:ln>
        </p:spPr>
      </p:pic>
      <p:graphicFrame>
        <p:nvGraphicFramePr>
          <p:cNvPr id="8" name="表 7">
            <a:extLst>
              <a:ext uri="{FF2B5EF4-FFF2-40B4-BE49-F238E27FC236}">
                <a16:creationId xmlns:a16="http://schemas.microsoft.com/office/drawing/2014/main" id="{3453FB68-C984-47B9-B093-38CDED0E0C21}"/>
              </a:ext>
            </a:extLst>
          </p:cNvPr>
          <p:cNvGraphicFramePr>
            <a:graphicFrameLocks noGrp="1"/>
          </p:cNvGraphicFramePr>
          <p:nvPr>
            <p:extLst>
              <p:ext uri="{D42A27DB-BD31-4B8C-83A1-F6EECF244321}">
                <p14:modId xmlns:p14="http://schemas.microsoft.com/office/powerpoint/2010/main" val="3305868885"/>
              </p:ext>
            </p:extLst>
          </p:nvPr>
        </p:nvGraphicFramePr>
        <p:xfrm>
          <a:off x="484483" y="619022"/>
          <a:ext cx="11653728" cy="701040"/>
        </p:xfrm>
        <a:graphic>
          <a:graphicData uri="http://schemas.openxmlformats.org/drawingml/2006/table">
            <a:tbl>
              <a:tblPr firstRow="1" bandRow="1">
                <a:tableStyleId>{5940675A-B579-460E-94D1-54222C63F5DA}</a:tableStyleId>
              </a:tblPr>
              <a:tblGrid>
                <a:gridCol w="11653728">
                  <a:extLst>
                    <a:ext uri="{9D8B030D-6E8A-4147-A177-3AD203B41FA5}">
                      <a16:colId xmlns:a16="http://schemas.microsoft.com/office/drawing/2014/main" val="1465501517"/>
                    </a:ext>
                  </a:extLst>
                </a:gridCol>
              </a:tblGrid>
              <a:tr h="0">
                <a:tc>
                  <a:txBody>
                    <a:bodyPr/>
                    <a:lstStyle/>
                    <a:p>
                      <a:r>
                        <a:rPr kumimoji="1" lang="ja-JP" altLang="en-US" sz="4000" b="1" dirty="0">
                          <a:solidFill>
                            <a:srgbClr val="002060"/>
                          </a:solidFill>
                          <a:latin typeface="HG丸ｺﾞｼｯｸM-PRO" panose="020F0600000000000000" pitchFamily="50" charset="-128"/>
                          <a:ea typeface="HG丸ｺﾞｼｯｸM-PRO" panose="020F0600000000000000" pitchFamily="50" charset="-128"/>
                        </a:rPr>
                        <a:t>　　　  ロータリー財団の補助金</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43541143"/>
                  </a:ext>
                </a:extLst>
              </a:tr>
            </a:tbl>
          </a:graphicData>
        </a:graphic>
      </p:graphicFrame>
      <p:graphicFrame>
        <p:nvGraphicFramePr>
          <p:cNvPr id="2" name="表 1">
            <a:extLst>
              <a:ext uri="{FF2B5EF4-FFF2-40B4-BE49-F238E27FC236}">
                <a16:creationId xmlns:a16="http://schemas.microsoft.com/office/drawing/2014/main" id="{AB350EC1-02E9-48A0-BD13-C2E3402E1EDB}"/>
              </a:ext>
            </a:extLst>
          </p:cNvPr>
          <p:cNvGraphicFramePr>
            <a:graphicFrameLocks noGrp="1"/>
          </p:cNvGraphicFramePr>
          <p:nvPr>
            <p:extLst>
              <p:ext uri="{D42A27DB-BD31-4B8C-83A1-F6EECF244321}">
                <p14:modId xmlns:p14="http://schemas.microsoft.com/office/powerpoint/2010/main" val="3590958782"/>
              </p:ext>
            </p:extLst>
          </p:nvPr>
        </p:nvGraphicFramePr>
        <p:xfrm>
          <a:off x="341047" y="1578763"/>
          <a:ext cx="11940600" cy="6951733"/>
        </p:xfrm>
        <a:graphic>
          <a:graphicData uri="http://schemas.openxmlformats.org/drawingml/2006/table">
            <a:tbl>
              <a:tblPr firstRow="1" bandRow="1">
                <a:tableStyleId>{5940675A-B579-460E-94D1-54222C63F5DA}</a:tableStyleId>
              </a:tblPr>
              <a:tblGrid>
                <a:gridCol w="3836506">
                  <a:extLst>
                    <a:ext uri="{9D8B030D-6E8A-4147-A177-3AD203B41FA5}">
                      <a16:colId xmlns:a16="http://schemas.microsoft.com/office/drawing/2014/main" val="1262552725"/>
                    </a:ext>
                  </a:extLst>
                </a:gridCol>
                <a:gridCol w="5827059">
                  <a:extLst>
                    <a:ext uri="{9D8B030D-6E8A-4147-A177-3AD203B41FA5}">
                      <a16:colId xmlns:a16="http://schemas.microsoft.com/office/drawing/2014/main" val="254988035"/>
                    </a:ext>
                  </a:extLst>
                </a:gridCol>
                <a:gridCol w="2277035">
                  <a:extLst>
                    <a:ext uri="{9D8B030D-6E8A-4147-A177-3AD203B41FA5}">
                      <a16:colId xmlns:a16="http://schemas.microsoft.com/office/drawing/2014/main" val="2647761208"/>
                    </a:ext>
                  </a:extLst>
                </a:gridCol>
              </a:tblGrid>
              <a:tr h="530199">
                <a:tc>
                  <a:txBody>
                    <a:bodyPr/>
                    <a:lstStyle/>
                    <a:p>
                      <a:pPr algn="ctr"/>
                      <a:r>
                        <a:rPr kumimoji="1" lang="ja-JP" altLang="en-US" sz="3200" b="1" dirty="0">
                          <a:latin typeface="HG丸ｺﾞｼｯｸM-PRO" panose="020F0600000000000000" pitchFamily="50" charset="-128"/>
                          <a:ea typeface="HG丸ｺﾞｼｯｸM-PRO" panose="020F0600000000000000" pitchFamily="50" charset="-128"/>
                        </a:rPr>
                        <a:t>補助金</a:t>
                      </a:r>
                    </a:p>
                  </a:txBody>
                  <a:tcPr anchor="ctr">
                    <a:solidFill>
                      <a:schemeClr val="accent2">
                        <a:lumMod val="20000"/>
                        <a:lumOff val="80000"/>
                      </a:schemeClr>
                    </a:solidFill>
                  </a:tcPr>
                </a:tc>
                <a:tc>
                  <a:txBody>
                    <a:bodyPr/>
                    <a:lstStyle/>
                    <a:p>
                      <a:pPr algn="ctr"/>
                      <a:r>
                        <a:rPr kumimoji="1" lang="ja-JP" altLang="en-US" sz="3200" b="1" dirty="0">
                          <a:latin typeface="HG丸ｺﾞｼｯｸM-PRO" panose="020F0600000000000000" pitchFamily="50" charset="-128"/>
                          <a:ea typeface="HG丸ｺﾞｼｯｸM-PRO" panose="020F0600000000000000" pitchFamily="50" charset="-128"/>
                        </a:rPr>
                        <a:t>概 要</a:t>
                      </a:r>
                    </a:p>
                  </a:txBody>
                  <a:tcPr anchor="ctr">
                    <a:solidFill>
                      <a:schemeClr val="accent2">
                        <a:lumMod val="20000"/>
                        <a:lumOff val="80000"/>
                      </a:schemeClr>
                    </a:solidFill>
                  </a:tcPr>
                </a:tc>
                <a:tc>
                  <a:txBody>
                    <a:bodyPr/>
                    <a:lstStyle/>
                    <a:p>
                      <a:pPr algn="ctr"/>
                      <a:r>
                        <a:rPr kumimoji="1" lang="ja-JP" altLang="en-US" sz="3200" b="1" dirty="0">
                          <a:latin typeface="HG丸ｺﾞｼｯｸM-PRO" panose="020F0600000000000000" pitchFamily="50" charset="-128"/>
                          <a:ea typeface="HG丸ｺﾞｼｯｸM-PRO" panose="020F0600000000000000" pitchFamily="50" charset="-128"/>
                        </a:rPr>
                        <a:t>担当委員会</a:t>
                      </a:r>
                    </a:p>
                  </a:txBody>
                  <a:tcPr anchor="ctr">
                    <a:solidFill>
                      <a:schemeClr val="accent2">
                        <a:lumMod val="20000"/>
                        <a:lumOff val="80000"/>
                      </a:schemeClr>
                    </a:solidFill>
                  </a:tcPr>
                </a:tc>
                <a:extLst>
                  <a:ext uri="{0D108BD9-81ED-4DB2-BD59-A6C34878D82A}">
                    <a16:rowId xmlns:a16="http://schemas.microsoft.com/office/drawing/2014/main" val="1261002518"/>
                  </a:ext>
                </a:extLst>
              </a:tr>
              <a:tr h="1988246">
                <a:tc>
                  <a:txBody>
                    <a:bodyPr/>
                    <a:lstStyle/>
                    <a:p>
                      <a:pPr algn="ctr"/>
                      <a:r>
                        <a:rPr kumimoji="1" lang="ja-JP" altLang="en-US" sz="3200" b="1" dirty="0">
                          <a:latin typeface="HG丸ｺﾞｼｯｸM-PRO" panose="020F0600000000000000" pitchFamily="50" charset="-128"/>
                          <a:ea typeface="HG丸ｺﾞｼｯｸM-PRO" panose="020F0600000000000000" pitchFamily="50" charset="-128"/>
                        </a:rPr>
                        <a:t>地区補助金</a:t>
                      </a:r>
                      <a:endParaRPr kumimoji="1" lang="en-US" altLang="ja-JP" sz="3200" b="1" dirty="0">
                        <a:latin typeface="HG丸ｺﾞｼｯｸM-PRO" panose="020F0600000000000000" pitchFamily="50" charset="-128"/>
                        <a:ea typeface="HG丸ｺﾞｼｯｸM-PRO" panose="020F0600000000000000" pitchFamily="50" charset="-128"/>
                      </a:endParaRPr>
                    </a:p>
                    <a:p>
                      <a:pPr algn="ctr"/>
                      <a:r>
                        <a:rPr kumimoji="1" lang="en-US" altLang="ja-JP" sz="2800" dirty="0">
                          <a:latin typeface="HG丸ｺﾞｼｯｸM-PRO" panose="020F0600000000000000" pitchFamily="50" charset="-128"/>
                          <a:ea typeface="HG丸ｺﾞｼｯｸM-PRO" panose="020F0600000000000000" pitchFamily="50" charset="-128"/>
                        </a:rPr>
                        <a:t>DG=District Grants</a:t>
                      </a:r>
                      <a:endParaRPr kumimoji="1" lang="ja-JP" altLang="en-US" sz="2800" dirty="0">
                        <a:latin typeface="HG丸ｺﾞｼｯｸM-PRO" panose="020F0600000000000000" pitchFamily="50" charset="-128"/>
                        <a:ea typeface="HG丸ｺﾞｼｯｸM-PRO" panose="020F0600000000000000" pitchFamily="50" charset="-128"/>
                      </a:endParaRPr>
                    </a:p>
                  </a:txBody>
                  <a:tcPr anchor="ctr"/>
                </a:tc>
                <a:tc>
                  <a:txBody>
                    <a:bodyPr/>
                    <a:lstStyle/>
                    <a:p>
                      <a:pPr algn="l">
                        <a:lnSpc>
                          <a:spcPct val="100000"/>
                        </a:lnSpc>
                      </a:pPr>
                      <a:r>
                        <a:rPr kumimoji="1" lang="en-US" altLang="ja-JP" sz="3200" dirty="0">
                          <a:latin typeface="HG丸ｺﾞｼｯｸM-PRO" panose="020F0600000000000000" pitchFamily="50" charset="-128"/>
                          <a:ea typeface="HG丸ｺﾞｼｯｸM-PRO" panose="020F0600000000000000" pitchFamily="50" charset="-128"/>
                        </a:rPr>
                        <a:t>*</a:t>
                      </a:r>
                      <a:r>
                        <a:rPr kumimoji="1" lang="ja-JP" altLang="en-US" sz="3200" dirty="0">
                          <a:latin typeface="HG丸ｺﾞｼｯｸM-PRO" panose="020F0600000000000000" pitchFamily="50" charset="-128"/>
                          <a:ea typeface="HG丸ｺﾞｼｯｸM-PRO" panose="020F0600000000000000" pitchFamily="50" charset="-128"/>
                        </a:rPr>
                        <a:t>国内外における小規模・短期</a:t>
                      </a:r>
                      <a:endParaRPr kumimoji="1" lang="en-US" altLang="ja-JP" sz="3200" dirty="0">
                        <a:latin typeface="HG丸ｺﾞｼｯｸM-PRO" panose="020F0600000000000000" pitchFamily="50" charset="-128"/>
                        <a:ea typeface="HG丸ｺﾞｼｯｸM-PRO" panose="020F0600000000000000" pitchFamily="50" charset="-128"/>
                      </a:endParaRPr>
                    </a:p>
                    <a:p>
                      <a:pPr algn="l">
                        <a:lnSpc>
                          <a:spcPct val="100000"/>
                        </a:lnSpc>
                      </a:pPr>
                      <a:r>
                        <a:rPr kumimoji="1" lang="ja-JP" altLang="en-US" sz="3200" dirty="0">
                          <a:latin typeface="HG丸ｺﾞｼｯｸM-PRO" panose="020F0600000000000000" pitchFamily="50" charset="-128"/>
                          <a:ea typeface="HG丸ｺﾞｼｯｸM-PRO" panose="020F0600000000000000" pitchFamily="50" charset="-128"/>
                        </a:rPr>
                        <a:t>  の奉仕活動</a:t>
                      </a:r>
                      <a:endParaRPr kumimoji="1" lang="en-US" altLang="ja-JP" sz="3200" dirty="0">
                        <a:latin typeface="HG丸ｺﾞｼｯｸM-PRO" panose="020F0600000000000000" pitchFamily="50" charset="-128"/>
                        <a:ea typeface="HG丸ｺﾞｼｯｸM-PRO" panose="020F0600000000000000" pitchFamily="50" charset="-128"/>
                      </a:endParaRPr>
                    </a:p>
                    <a:p>
                      <a:pPr algn="l">
                        <a:lnSpc>
                          <a:spcPct val="100000"/>
                        </a:lnSpc>
                      </a:pPr>
                      <a:r>
                        <a:rPr kumimoji="1" lang="en-US" altLang="ja-JP" sz="3200" dirty="0">
                          <a:latin typeface="HG丸ｺﾞｼｯｸM-PRO" panose="020F0600000000000000" pitchFamily="50" charset="-128"/>
                          <a:ea typeface="HG丸ｺﾞｼｯｸM-PRO" panose="020F0600000000000000" pitchFamily="50" charset="-128"/>
                        </a:rPr>
                        <a:t>*</a:t>
                      </a:r>
                      <a:r>
                        <a:rPr kumimoji="1" lang="ja-JP" altLang="en-US" sz="3200" dirty="0">
                          <a:latin typeface="HG丸ｺﾞｼｯｸM-PRO" panose="020F0600000000000000" pitchFamily="50" charset="-128"/>
                          <a:ea typeface="HG丸ｺﾞｼｯｸM-PRO" panose="020F0600000000000000" pitchFamily="50" charset="-128"/>
                        </a:rPr>
                        <a:t>クラブは地区に申請</a:t>
                      </a:r>
                      <a:r>
                        <a:rPr kumimoji="1" lang="ja-JP" altLang="en-US" sz="2400" spc="-100" baseline="0" dirty="0">
                          <a:latin typeface="HG丸ｺﾞｼｯｸM-PRO" panose="020F0600000000000000" pitchFamily="50" charset="-128"/>
                          <a:ea typeface="HG丸ｺﾞｼｯｸM-PRO" panose="020F0600000000000000" pitchFamily="50" charset="-128"/>
                        </a:rPr>
                        <a:t>（地区裁量）</a:t>
                      </a:r>
                    </a:p>
                  </a:txBody>
                  <a:tcPr anchor="ctr"/>
                </a:tc>
                <a:tc>
                  <a:txBody>
                    <a:bodyPr/>
                    <a:lstStyle/>
                    <a:p>
                      <a:pPr algn="ctr"/>
                      <a:r>
                        <a:rPr kumimoji="1" lang="ja-JP" altLang="en-US" sz="3200" dirty="0">
                          <a:latin typeface="HG丸ｺﾞｼｯｸM-PRO" panose="020F0600000000000000" pitchFamily="50" charset="-128"/>
                          <a:ea typeface="HG丸ｺﾞｼｯｸM-PRO" panose="020F0600000000000000" pitchFamily="50" charset="-128"/>
                        </a:rPr>
                        <a:t>社会奉仕</a:t>
                      </a:r>
                      <a:endParaRPr kumimoji="1" lang="en-US" altLang="ja-JP" sz="3200" dirty="0">
                        <a:latin typeface="HG丸ｺﾞｼｯｸM-PRO" panose="020F0600000000000000" pitchFamily="50" charset="-128"/>
                        <a:ea typeface="HG丸ｺﾞｼｯｸM-PRO" panose="020F0600000000000000" pitchFamily="50" charset="-128"/>
                      </a:endParaRPr>
                    </a:p>
                    <a:p>
                      <a:pPr algn="ctr"/>
                      <a:r>
                        <a:rPr kumimoji="1" lang="ja-JP" altLang="en-US" sz="3200" dirty="0">
                          <a:latin typeface="HG丸ｺﾞｼｯｸM-PRO" panose="020F0600000000000000" pitchFamily="50" charset="-128"/>
                          <a:ea typeface="HG丸ｺﾞｼｯｸM-PRO" panose="020F0600000000000000" pitchFamily="50" charset="-128"/>
                        </a:rPr>
                        <a:t>国際奉仕</a:t>
                      </a:r>
                    </a:p>
                  </a:txBody>
                  <a:tcPr anchor="ctr"/>
                </a:tc>
                <a:extLst>
                  <a:ext uri="{0D108BD9-81ED-4DB2-BD59-A6C34878D82A}">
                    <a16:rowId xmlns:a16="http://schemas.microsoft.com/office/drawing/2014/main" val="3094049843"/>
                  </a:ext>
                </a:extLst>
              </a:tr>
              <a:tr h="2657971">
                <a:tc>
                  <a:txBody>
                    <a:bodyPr/>
                    <a:lstStyle/>
                    <a:p>
                      <a:pPr algn="ctr"/>
                      <a:r>
                        <a:rPr kumimoji="1" lang="ja-JP" altLang="en-US" sz="3200" b="1" dirty="0">
                          <a:latin typeface="HG丸ｺﾞｼｯｸM-PRO" panose="020F0600000000000000" pitchFamily="50" charset="-128"/>
                          <a:ea typeface="HG丸ｺﾞｼｯｸM-PRO" panose="020F0600000000000000" pitchFamily="50" charset="-128"/>
                        </a:rPr>
                        <a:t>グローバル補助金</a:t>
                      </a:r>
                      <a:endParaRPr kumimoji="1" lang="en-US" altLang="ja-JP" sz="3200" b="1" dirty="0">
                        <a:latin typeface="HG丸ｺﾞｼｯｸM-PRO" panose="020F0600000000000000" pitchFamily="50" charset="-128"/>
                        <a:ea typeface="HG丸ｺﾞｼｯｸM-PRO" panose="020F0600000000000000" pitchFamily="50" charset="-128"/>
                      </a:endParaRPr>
                    </a:p>
                    <a:p>
                      <a:pPr algn="ctr"/>
                      <a:r>
                        <a:rPr kumimoji="1" lang="en-US" altLang="ja-JP" sz="2800" dirty="0">
                          <a:latin typeface="HG丸ｺﾞｼｯｸM-PRO" panose="020F0600000000000000" pitchFamily="50" charset="-128"/>
                          <a:ea typeface="HG丸ｺﾞｼｯｸM-PRO" panose="020F0600000000000000" pitchFamily="50" charset="-128"/>
                        </a:rPr>
                        <a:t>GG=Global Grants</a:t>
                      </a:r>
                      <a:endParaRPr kumimoji="1" lang="ja-JP" altLang="en-US" sz="2800" dirty="0">
                        <a:latin typeface="HG丸ｺﾞｼｯｸM-PRO" panose="020F0600000000000000" pitchFamily="50" charset="-128"/>
                        <a:ea typeface="HG丸ｺﾞｼｯｸM-PRO" panose="020F0600000000000000" pitchFamily="50" charset="-128"/>
                      </a:endParaRPr>
                    </a:p>
                  </a:txBody>
                  <a:tcPr anchor="ctr"/>
                </a:tc>
                <a:tc>
                  <a:txBody>
                    <a:bodyPr/>
                    <a:lstStyle/>
                    <a:p>
                      <a:pPr algn="l">
                        <a:lnSpc>
                          <a:spcPct val="100000"/>
                        </a:lnSpc>
                      </a:pPr>
                      <a:r>
                        <a:rPr kumimoji="1" lang="en-US" altLang="ja-JP" sz="3200" dirty="0">
                          <a:latin typeface="HG丸ｺﾞｼｯｸM-PRO" panose="020F0600000000000000" pitchFamily="50" charset="-128"/>
                          <a:ea typeface="HG丸ｺﾞｼｯｸM-PRO" panose="020F0600000000000000" pitchFamily="50" charset="-128"/>
                        </a:rPr>
                        <a:t>*</a:t>
                      </a:r>
                      <a:r>
                        <a:rPr kumimoji="1" lang="ja-JP" altLang="en-US" sz="3200" dirty="0">
                          <a:latin typeface="HG丸ｺﾞｼｯｸM-PRO" panose="020F0600000000000000" pitchFamily="50" charset="-128"/>
                          <a:ea typeface="HG丸ｺﾞｼｯｸM-PRO" panose="020F0600000000000000" pitchFamily="50" charset="-128"/>
                        </a:rPr>
                        <a:t>海外における大規模で成果の</a:t>
                      </a:r>
                      <a:endParaRPr kumimoji="1" lang="en-US" altLang="ja-JP" sz="3200" dirty="0">
                        <a:latin typeface="HG丸ｺﾞｼｯｸM-PRO" panose="020F0600000000000000" pitchFamily="50" charset="-128"/>
                        <a:ea typeface="HG丸ｺﾞｼｯｸM-PRO" panose="020F0600000000000000" pitchFamily="50" charset="-128"/>
                      </a:endParaRPr>
                    </a:p>
                    <a:p>
                      <a:pPr algn="l">
                        <a:lnSpc>
                          <a:spcPct val="100000"/>
                        </a:lnSpc>
                      </a:pPr>
                      <a:r>
                        <a:rPr kumimoji="1" lang="en-US" altLang="ja-JP" sz="3200" dirty="0">
                          <a:latin typeface="HG丸ｺﾞｼｯｸM-PRO" panose="020F0600000000000000" pitchFamily="50" charset="-128"/>
                          <a:ea typeface="HG丸ｺﾞｼｯｸM-PRO" panose="020F0600000000000000" pitchFamily="50" charset="-128"/>
                        </a:rPr>
                        <a:t>  </a:t>
                      </a:r>
                      <a:r>
                        <a:rPr kumimoji="1" lang="ja-JP" altLang="en-US" sz="3200" dirty="0">
                          <a:latin typeface="HG丸ｺﾞｼｯｸM-PRO" panose="020F0600000000000000" pitchFamily="50" charset="-128"/>
                          <a:ea typeface="HG丸ｺﾞｼｯｸM-PRO" panose="020F0600000000000000" pitchFamily="50" charset="-128"/>
                        </a:rPr>
                        <a:t>継続性のある活動（</a:t>
                      </a:r>
                      <a:r>
                        <a:rPr kumimoji="1" lang="en-US" altLang="ja-JP" sz="3200" dirty="0">
                          <a:latin typeface="HG丸ｺﾞｼｯｸM-PRO" panose="020F0600000000000000" pitchFamily="50" charset="-128"/>
                          <a:ea typeface="HG丸ｺﾞｼｯｸM-PRO" panose="020F0600000000000000" pitchFamily="50" charset="-128"/>
                        </a:rPr>
                        <a:t>3</a:t>
                      </a:r>
                      <a:r>
                        <a:rPr kumimoji="1" lang="ja-JP" altLang="en-US" sz="3200" dirty="0">
                          <a:latin typeface="HG丸ｺﾞｼｯｸM-PRO" panose="020F0600000000000000" pitchFamily="50" charset="-128"/>
                          <a:ea typeface="HG丸ｺﾞｼｯｸM-PRO" panose="020F0600000000000000" pitchFamily="50" charset="-128"/>
                        </a:rPr>
                        <a:t>万ドル</a:t>
                      </a:r>
                      <a:endParaRPr kumimoji="1" lang="en-US" altLang="ja-JP" sz="3200" dirty="0">
                        <a:latin typeface="HG丸ｺﾞｼｯｸM-PRO" panose="020F0600000000000000" pitchFamily="50" charset="-128"/>
                        <a:ea typeface="HG丸ｺﾞｼｯｸM-PRO" panose="020F0600000000000000" pitchFamily="50" charset="-128"/>
                      </a:endParaRPr>
                    </a:p>
                    <a:p>
                      <a:pPr algn="l">
                        <a:lnSpc>
                          <a:spcPct val="100000"/>
                        </a:lnSpc>
                      </a:pPr>
                      <a:r>
                        <a:rPr kumimoji="1" lang="en-US" altLang="ja-JP" sz="3200" dirty="0">
                          <a:latin typeface="HG丸ｺﾞｼｯｸM-PRO" panose="020F0600000000000000" pitchFamily="50" charset="-128"/>
                          <a:ea typeface="HG丸ｺﾞｼｯｸM-PRO" panose="020F0600000000000000" pitchFamily="50" charset="-128"/>
                        </a:rPr>
                        <a:t>  </a:t>
                      </a:r>
                      <a:r>
                        <a:rPr kumimoji="1" lang="ja-JP" altLang="en-US" sz="3200" dirty="0">
                          <a:latin typeface="HG丸ｺﾞｼｯｸM-PRO" panose="020F0600000000000000" pitchFamily="50" charset="-128"/>
                          <a:ea typeface="HG丸ｺﾞｼｯｸM-PRO" panose="020F0600000000000000" pitchFamily="50" charset="-128"/>
                        </a:rPr>
                        <a:t>以上）</a:t>
                      </a:r>
                      <a:endParaRPr kumimoji="1" lang="en-US" altLang="ja-JP" sz="3200" dirty="0">
                        <a:latin typeface="HG丸ｺﾞｼｯｸM-PRO" panose="020F0600000000000000" pitchFamily="50" charset="-128"/>
                        <a:ea typeface="HG丸ｺﾞｼｯｸM-PRO" panose="020F0600000000000000" pitchFamily="50" charset="-128"/>
                      </a:endParaRPr>
                    </a:p>
                    <a:p>
                      <a:pPr algn="l">
                        <a:lnSpc>
                          <a:spcPct val="100000"/>
                        </a:lnSpc>
                      </a:pPr>
                      <a:r>
                        <a:rPr kumimoji="1" lang="en-US" altLang="ja-JP" sz="3200" dirty="0">
                          <a:latin typeface="HG丸ｺﾞｼｯｸM-PRO" panose="020F0600000000000000" pitchFamily="50" charset="-128"/>
                          <a:ea typeface="HG丸ｺﾞｼｯｸM-PRO" panose="020F0600000000000000" pitchFamily="50" charset="-128"/>
                        </a:rPr>
                        <a:t>*6</a:t>
                      </a:r>
                      <a:r>
                        <a:rPr kumimoji="1" lang="ja-JP" altLang="en-US" sz="3200" dirty="0">
                          <a:latin typeface="HG丸ｺﾞｼｯｸM-PRO" panose="020F0600000000000000" pitchFamily="50" charset="-128"/>
                          <a:ea typeface="HG丸ｺﾞｼｯｸM-PRO" panose="020F0600000000000000" pitchFamily="50" charset="-128"/>
                        </a:rPr>
                        <a:t>重点分野</a:t>
                      </a:r>
                      <a:endParaRPr kumimoji="1" lang="en-US" altLang="ja-JP" sz="3200" dirty="0">
                        <a:latin typeface="HG丸ｺﾞｼｯｸM-PRO" panose="020F0600000000000000" pitchFamily="50" charset="-128"/>
                        <a:ea typeface="HG丸ｺﾞｼｯｸM-PRO" panose="020F0600000000000000" pitchFamily="50" charset="-128"/>
                      </a:endParaRPr>
                    </a:p>
                    <a:p>
                      <a:pPr algn="l">
                        <a:lnSpc>
                          <a:spcPct val="100000"/>
                        </a:lnSpc>
                      </a:pPr>
                      <a:r>
                        <a:rPr kumimoji="1" lang="en-US" altLang="ja-JP" sz="3200" dirty="0">
                          <a:latin typeface="HG丸ｺﾞｼｯｸM-PRO" panose="020F0600000000000000" pitchFamily="50" charset="-128"/>
                          <a:ea typeface="HG丸ｺﾞｼｯｸM-PRO" panose="020F0600000000000000" pitchFamily="50" charset="-128"/>
                        </a:rPr>
                        <a:t>*</a:t>
                      </a:r>
                      <a:r>
                        <a:rPr kumimoji="1" lang="ja-JP" altLang="en-US" sz="3200" dirty="0">
                          <a:latin typeface="HG丸ｺﾞｼｯｸM-PRO" panose="020F0600000000000000" pitchFamily="50" charset="-128"/>
                          <a:ea typeface="HG丸ｺﾞｼｯｸM-PRO" panose="020F0600000000000000" pitchFamily="50" charset="-128"/>
                        </a:rPr>
                        <a:t>クラブは財団に申請（但し、</a:t>
                      </a:r>
                      <a:endParaRPr kumimoji="1" lang="en-US" altLang="ja-JP" sz="3200" dirty="0">
                        <a:latin typeface="HG丸ｺﾞｼｯｸM-PRO" panose="020F0600000000000000" pitchFamily="50" charset="-128"/>
                        <a:ea typeface="HG丸ｺﾞｼｯｸM-PRO" panose="020F0600000000000000" pitchFamily="50" charset="-128"/>
                      </a:endParaRPr>
                    </a:p>
                    <a:p>
                      <a:pPr algn="l">
                        <a:lnSpc>
                          <a:spcPct val="100000"/>
                        </a:lnSpc>
                      </a:pPr>
                      <a:r>
                        <a:rPr kumimoji="1" lang="en-US" altLang="ja-JP" sz="3200" b="1" dirty="0">
                          <a:solidFill>
                            <a:srgbClr val="0070C0"/>
                          </a:solidFill>
                          <a:latin typeface="HG丸ｺﾞｼｯｸM-PRO" panose="020F0600000000000000" pitchFamily="50" charset="-128"/>
                          <a:ea typeface="HG丸ｺﾞｼｯｸM-PRO" panose="020F0600000000000000" pitchFamily="50" charset="-128"/>
                        </a:rPr>
                        <a:t>  DDF</a:t>
                      </a:r>
                      <a:r>
                        <a:rPr kumimoji="1" lang="ja-JP" altLang="en-US" sz="3200" dirty="0">
                          <a:latin typeface="HG丸ｺﾞｼｯｸM-PRO" panose="020F0600000000000000" pitchFamily="50" charset="-128"/>
                          <a:ea typeface="HG丸ｺﾞｼｯｸM-PRO" panose="020F0600000000000000" pitchFamily="50" charset="-128"/>
                        </a:rPr>
                        <a:t>は地区に申請）</a:t>
                      </a:r>
                    </a:p>
                  </a:txBody>
                  <a:tcPr anchor="ctr"/>
                </a:tc>
                <a:tc>
                  <a:txBody>
                    <a:bodyPr/>
                    <a:lstStyle/>
                    <a:p>
                      <a:pPr algn="ctr"/>
                      <a:r>
                        <a:rPr kumimoji="1" lang="ja-JP" altLang="en-US" sz="3200" dirty="0">
                          <a:latin typeface="HG丸ｺﾞｼｯｸM-PRO" panose="020F0600000000000000" pitchFamily="50" charset="-128"/>
                          <a:ea typeface="HG丸ｺﾞｼｯｸM-PRO" panose="020F0600000000000000" pitchFamily="50" charset="-128"/>
                        </a:rPr>
                        <a:t>国際奉仕</a:t>
                      </a:r>
                    </a:p>
                  </a:txBody>
                  <a:tcPr anchor="ctr"/>
                </a:tc>
                <a:extLst>
                  <a:ext uri="{0D108BD9-81ED-4DB2-BD59-A6C34878D82A}">
                    <a16:rowId xmlns:a16="http://schemas.microsoft.com/office/drawing/2014/main" val="1936274910"/>
                  </a:ext>
                </a:extLst>
              </a:tr>
              <a:tr h="1366847">
                <a:tc>
                  <a:txBody>
                    <a:bodyPr/>
                    <a:lstStyle/>
                    <a:p>
                      <a:pPr algn="ctr"/>
                      <a:r>
                        <a:rPr kumimoji="1" lang="ja-JP" altLang="en-US" sz="3200" dirty="0">
                          <a:latin typeface="HG丸ｺﾞｼｯｸM-PRO" panose="020F0600000000000000" pitchFamily="50" charset="-128"/>
                          <a:ea typeface="HG丸ｺﾞｼｯｸM-PRO" panose="020F0600000000000000" pitchFamily="50" charset="-128"/>
                        </a:rPr>
                        <a:t>ロータリー</a:t>
                      </a:r>
                      <a:endParaRPr kumimoji="1" lang="en-US" altLang="ja-JP" sz="3200" dirty="0">
                        <a:latin typeface="HG丸ｺﾞｼｯｸM-PRO" panose="020F0600000000000000" pitchFamily="50" charset="-128"/>
                        <a:ea typeface="HG丸ｺﾞｼｯｸM-PRO" panose="020F0600000000000000" pitchFamily="50" charset="-128"/>
                      </a:endParaRPr>
                    </a:p>
                    <a:p>
                      <a:pPr algn="ctr"/>
                      <a:r>
                        <a:rPr kumimoji="1" lang="ja-JP" altLang="en-US" sz="3200" dirty="0">
                          <a:latin typeface="HG丸ｺﾞｼｯｸM-PRO" panose="020F0600000000000000" pitchFamily="50" charset="-128"/>
                          <a:ea typeface="HG丸ｺﾞｼｯｸM-PRO" panose="020F0600000000000000" pitchFamily="50" charset="-128"/>
                        </a:rPr>
                        <a:t>災害救援補助金</a:t>
                      </a:r>
                      <a:endParaRPr kumimoji="1" lang="en-US" altLang="ja-JP" sz="3200" dirty="0">
                        <a:latin typeface="HG丸ｺﾞｼｯｸM-PRO" panose="020F0600000000000000" pitchFamily="50" charset="-128"/>
                        <a:ea typeface="HG丸ｺﾞｼｯｸM-PRO" panose="020F0600000000000000" pitchFamily="50" charset="-128"/>
                      </a:endParaRPr>
                    </a:p>
                  </a:txBody>
                  <a:tcPr anchor="ctr"/>
                </a:tc>
                <a:tc>
                  <a:txBody>
                    <a:bodyPr/>
                    <a:lstStyle/>
                    <a:p>
                      <a:pPr algn="l">
                        <a:lnSpc>
                          <a:spcPct val="100000"/>
                        </a:lnSpc>
                      </a:pPr>
                      <a:r>
                        <a:rPr kumimoji="1" lang="en-US" altLang="ja-JP" sz="3200" dirty="0">
                          <a:latin typeface="HG丸ｺﾞｼｯｸM-PRO" panose="020F0600000000000000" pitchFamily="50" charset="-128"/>
                          <a:ea typeface="HG丸ｺﾞｼｯｸM-PRO" panose="020F0600000000000000" pitchFamily="50" charset="-128"/>
                        </a:rPr>
                        <a:t>*</a:t>
                      </a:r>
                      <a:r>
                        <a:rPr kumimoji="1" lang="ja-JP" altLang="en-US" sz="3200" dirty="0">
                          <a:latin typeface="HG丸ｺﾞｼｯｸM-PRO" panose="020F0600000000000000" pitchFamily="50" charset="-128"/>
                          <a:ea typeface="HG丸ｺﾞｼｯｸM-PRO" panose="020F0600000000000000" pitchFamily="50" charset="-128"/>
                        </a:rPr>
                        <a:t>被災地区の復興活動</a:t>
                      </a:r>
                    </a:p>
                  </a:txBody>
                  <a:tcPr anchor="ctr"/>
                </a:tc>
                <a:tc>
                  <a:txBody>
                    <a:bodyPr/>
                    <a:lstStyle/>
                    <a:p>
                      <a:pPr algn="ctr"/>
                      <a:r>
                        <a:rPr kumimoji="1" lang="ja-JP" altLang="en-US" sz="3200" dirty="0">
                          <a:latin typeface="HG丸ｺﾞｼｯｸM-PRO" panose="020F0600000000000000" pitchFamily="50" charset="-128"/>
                          <a:ea typeface="HG丸ｺﾞｼｯｸM-PRO" panose="020F0600000000000000" pitchFamily="50" charset="-128"/>
                        </a:rPr>
                        <a:t>社会奉仕</a:t>
                      </a:r>
                    </a:p>
                  </a:txBody>
                  <a:tcPr anchor="ctr"/>
                </a:tc>
                <a:extLst>
                  <a:ext uri="{0D108BD9-81ED-4DB2-BD59-A6C34878D82A}">
                    <a16:rowId xmlns:a16="http://schemas.microsoft.com/office/drawing/2014/main" val="700656012"/>
                  </a:ext>
                </a:extLst>
              </a:tr>
            </a:tbl>
          </a:graphicData>
        </a:graphic>
      </p:graphicFrame>
      <p:sp>
        <p:nvSpPr>
          <p:cNvPr id="5" name="テキスト ボックス 4">
            <a:extLst>
              <a:ext uri="{FF2B5EF4-FFF2-40B4-BE49-F238E27FC236}">
                <a16:creationId xmlns:a16="http://schemas.microsoft.com/office/drawing/2014/main" id="{C630944B-59FA-4F71-933E-35DEF931B878}"/>
              </a:ext>
            </a:extLst>
          </p:cNvPr>
          <p:cNvSpPr txBox="1"/>
          <p:nvPr/>
        </p:nvSpPr>
        <p:spPr>
          <a:xfrm>
            <a:off x="4966447" y="8646971"/>
            <a:ext cx="7620000" cy="584775"/>
          </a:xfrm>
          <a:prstGeom prst="rect">
            <a:avLst/>
          </a:prstGeom>
          <a:noFill/>
        </p:spPr>
        <p:txBody>
          <a:bodyPr wrap="square" rtlCol="0">
            <a:spAutoFit/>
          </a:bodyPr>
          <a:lstStyle/>
          <a:p>
            <a:r>
              <a:rPr kumimoji="1" lang="en-US" altLang="ja-JP" sz="3200" dirty="0">
                <a:solidFill>
                  <a:srgbClr val="0070C0"/>
                </a:solidFill>
                <a:latin typeface="HG丸ｺﾞｼｯｸM-PRO" panose="020F0600000000000000" pitchFamily="50" charset="-128"/>
                <a:ea typeface="HG丸ｺﾞｼｯｸM-PRO" panose="020F0600000000000000" pitchFamily="50" charset="-128"/>
              </a:rPr>
              <a:t>DDF=</a:t>
            </a:r>
            <a:r>
              <a:rPr kumimoji="1" lang="ja-JP" altLang="en-US" sz="3200" dirty="0">
                <a:solidFill>
                  <a:srgbClr val="0070C0"/>
                </a:solidFill>
                <a:latin typeface="HG丸ｺﾞｼｯｸM-PRO" panose="020F0600000000000000" pitchFamily="50" charset="-128"/>
                <a:ea typeface="HG丸ｺﾞｼｯｸM-PRO" panose="020F0600000000000000" pitchFamily="50" charset="-128"/>
              </a:rPr>
              <a:t>地区財団活動資金（地区が配分）</a:t>
            </a:r>
          </a:p>
        </p:txBody>
      </p:sp>
    </p:spTree>
    <p:extLst>
      <p:ext uri="{BB962C8B-B14F-4D97-AF65-F5344CB8AC3E}">
        <p14:creationId xmlns:p14="http://schemas.microsoft.com/office/powerpoint/2010/main" val="1367407211"/>
      </p:ext>
    </p:extLst>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DFDB1BEF-ADE8-4C1F-B812-4943E6962A9E}"/>
              </a:ext>
            </a:extLst>
          </p:cNvPr>
          <p:cNvPicPr>
            <a:picLocks noChangeAspect="1"/>
          </p:cNvPicPr>
          <p:nvPr/>
        </p:nvPicPr>
        <p:blipFill>
          <a:blip r:embed="rId3"/>
          <a:stretch>
            <a:fillRect/>
          </a:stretch>
        </p:blipFill>
        <p:spPr>
          <a:xfrm>
            <a:off x="484483" y="525722"/>
            <a:ext cx="1777907" cy="887640"/>
          </a:xfrm>
          <a:prstGeom prst="rect">
            <a:avLst/>
          </a:prstGeom>
          <a:ln>
            <a:noFill/>
          </a:ln>
        </p:spPr>
      </p:pic>
      <p:graphicFrame>
        <p:nvGraphicFramePr>
          <p:cNvPr id="8" name="表 7">
            <a:extLst>
              <a:ext uri="{FF2B5EF4-FFF2-40B4-BE49-F238E27FC236}">
                <a16:creationId xmlns:a16="http://schemas.microsoft.com/office/drawing/2014/main" id="{3453FB68-C984-47B9-B093-38CDED0E0C21}"/>
              </a:ext>
            </a:extLst>
          </p:cNvPr>
          <p:cNvGraphicFramePr>
            <a:graphicFrameLocks noGrp="1"/>
          </p:cNvGraphicFramePr>
          <p:nvPr>
            <p:extLst>
              <p:ext uri="{D42A27DB-BD31-4B8C-83A1-F6EECF244321}">
                <p14:modId xmlns:p14="http://schemas.microsoft.com/office/powerpoint/2010/main" val="3871408454"/>
              </p:ext>
            </p:extLst>
          </p:nvPr>
        </p:nvGraphicFramePr>
        <p:xfrm>
          <a:off x="484483" y="619022"/>
          <a:ext cx="11653728" cy="701040"/>
        </p:xfrm>
        <a:graphic>
          <a:graphicData uri="http://schemas.openxmlformats.org/drawingml/2006/table">
            <a:tbl>
              <a:tblPr firstRow="1" bandRow="1">
                <a:tableStyleId>{5940675A-B579-460E-94D1-54222C63F5DA}</a:tableStyleId>
              </a:tblPr>
              <a:tblGrid>
                <a:gridCol w="11653728">
                  <a:extLst>
                    <a:ext uri="{9D8B030D-6E8A-4147-A177-3AD203B41FA5}">
                      <a16:colId xmlns:a16="http://schemas.microsoft.com/office/drawing/2014/main" val="1465501517"/>
                    </a:ext>
                  </a:extLst>
                </a:gridCol>
              </a:tblGrid>
              <a:tr h="0">
                <a:tc>
                  <a:txBody>
                    <a:bodyPr/>
                    <a:lstStyle/>
                    <a:p>
                      <a:r>
                        <a:rPr kumimoji="1" lang="ja-JP" altLang="en-US" sz="4000" b="1" dirty="0">
                          <a:solidFill>
                            <a:srgbClr val="002060"/>
                          </a:solidFill>
                          <a:latin typeface="HG丸ｺﾞｼｯｸM-PRO" panose="020F0600000000000000" pitchFamily="50" charset="-128"/>
                          <a:ea typeface="HG丸ｺﾞｼｯｸM-PRO" panose="020F0600000000000000" pitchFamily="50" charset="-128"/>
                        </a:rPr>
                        <a:t>　　　  地区補助金</a:t>
                      </a:r>
                      <a:r>
                        <a:rPr kumimoji="1" lang="en-US" altLang="ja-JP" sz="4000" b="1" dirty="0">
                          <a:solidFill>
                            <a:srgbClr val="002060"/>
                          </a:solidFill>
                          <a:latin typeface="HG丸ｺﾞｼｯｸM-PRO" panose="020F0600000000000000" pitchFamily="50" charset="-128"/>
                          <a:ea typeface="HG丸ｺﾞｼｯｸM-PRO" panose="020F0600000000000000" pitchFamily="50" charset="-128"/>
                        </a:rPr>
                        <a:t>…</a:t>
                      </a:r>
                      <a:r>
                        <a:rPr kumimoji="1" lang="ja-JP" altLang="en-US" sz="4000" b="1" dirty="0">
                          <a:solidFill>
                            <a:srgbClr val="002060"/>
                          </a:solidFill>
                          <a:latin typeface="HG丸ｺﾞｼｯｸM-PRO" panose="020F0600000000000000" pitchFamily="50" charset="-128"/>
                          <a:ea typeface="HG丸ｺﾞｼｯｸM-PRO" panose="020F0600000000000000" pitchFamily="50" charset="-128"/>
                        </a:rPr>
                        <a:t>国際奉仕・社会奉仕</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43541143"/>
                  </a:ext>
                </a:extLst>
              </a:tr>
            </a:tbl>
          </a:graphicData>
        </a:graphic>
      </p:graphicFrame>
      <p:graphicFrame>
        <p:nvGraphicFramePr>
          <p:cNvPr id="5" name="表 4">
            <a:extLst>
              <a:ext uri="{FF2B5EF4-FFF2-40B4-BE49-F238E27FC236}">
                <a16:creationId xmlns:a16="http://schemas.microsoft.com/office/drawing/2014/main" id="{F773D6A7-799A-404E-AF38-FD2071EFC513}"/>
              </a:ext>
            </a:extLst>
          </p:cNvPr>
          <p:cNvGraphicFramePr>
            <a:graphicFrameLocks noGrp="1"/>
          </p:cNvGraphicFramePr>
          <p:nvPr>
            <p:extLst>
              <p:ext uri="{D42A27DB-BD31-4B8C-83A1-F6EECF244321}">
                <p14:modId xmlns:p14="http://schemas.microsoft.com/office/powerpoint/2010/main" val="580430390"/>
              </p:ext>
            </p:extLst>
          </p:nvPr>
        </p:nvGraphicFramePr>
        <p:xfrm>
          <a:off x="179294" y="1986843"/>
          <a:ext cx="12676093" cy="7426098"/>
        </p:xfrm>
        <a:graphic>
          <a:graphicData uri="http://schemas.openxmlformats.org/drawingml/2006/table">
            <a:tbl>
              <a:tblPr firstRow="1" bandRow="1">
                <a:tableStyleId>{5940675A-B579-460E-94D1-54222C63F5DA}</a:tableStyleId>
              </a:tblPr>
              <a:tblGrid>
                <a:gridCol w="3621741">
                  <a:extLst>
                    <a:ext uri="{9D8B030D-6E8A-4147-A177-3AD203B41FA5}">
                      <a16:colId xmlns:a16="http://schemas.microsoft.com/office/drawing/2014/main" val="661015387"/>
                    </a:ext>
                  </a:extLst>
                </a:gridCol>
                <a:gridCol w="9054352">
                  <a:extLst>
                    <a:ext uri="{9D8B030D-6E8A-4147-A177-3AD203B41FA5}">
                      <a16:colId xmlns:a16="http://schemas.microsoft.com/office/drawing/2014/main" val="1913388821"/>
                    </a:ext>
                  </a:extLst>
                </a:gridCol>
              </a:tblGrid>
              <a:tr h="792791">
                <a:tc>
                  <a:txBody>
                    <a:bodyPr/>
                    <a:lstStyle/>
                    <a:p>
                      <a:pPr algn="ctr"/>
                      <a:r>
                        <a:rPr kumimoji="1" lang="ja-JP" altLang="en-US" sz="3200" b="1" dirty="0">
                          <a:latin typeface="HG丸ｺﾞｼｯｸM-PRO" panose="020F0600000000000000" pitchFamily="50" charset="-128"/>
                          <a:ea typeface="HG丸ｺﾞｼｯｸM-PRO" panose="020F0600000000000000" pitchFamily="50" charset="-128"/>
                        </a:rPr>
                        <a:t>プログラム</a:t>
                      </a:r>
                    </a:p>
                  </a:txBody>
                  <a:tcPr anchor="ctr">
                    <a:solidFill>
                      <a:schemeClr val="accent2">
                        <a:lumMod val="20000"/>
                        <a:lumOff val="80000"/>
                      </a:schemeClr>
                    </a:solidFill>
                  </a:tcPr>
                </a:tc>
                <a:tc>
                  <a:txBody>
                    <a:bodyPr/>
                    <a:lstStyle/>
                    <a:p>
                      <a:pPr algn="ctr"/>
                      <a:r>
                        <a:rPr kumimoji="1" lang="ja-JP" altLang="en-US" sz="3200" b="1" dirty="0">
                          <a:latin typeface="HG丸ｺﾞｼｯｸM-PRO" panose="020F0600000000000000" pitchFamily="50" charset="-128"/>
                          <a:ea typeface="HG丸ｺﾞｼｯｸM-PRO" panose="020F0600000000000000" pitchFamily="50" charset="-128"/>
                        </a:rPr>
                        <a:t>概 略</a:t>
                      </a:r>
                    </a:p>
                  </a:txBody>
                  <a:tcPr anchor="ctr">
                    <a:solidFill>
                      <a:schemeClr val="accent2">
                        <a:lumMod val="20000"/>
                        <a:lumOff val="80000"/>
                      </a:schemeClr>
                    </a:solidFill>
                  </a:tcPr>
                </a:tc>
                <a:extLst>
                  <a:ext uri="{0D108BD9-81ED-4DB2-BD59-A6C34878D82A}">
                    <a16:rowId xmlns:a16="http://schemas.microsoft.com/office/drawing/2014/main" val="1437259737"/>
                  </a:ext>
                </a:extLst>
              </a:tr>
              <a:tr h="1944188">
                <a:tc>
                  <a:txBody>
                    <a:bodyPr/>
                    <a:lstStyle/>
                    <a:p>
                      <a:pPr algn="ctr"/>
                      <a:r>
                        <a:rPr lang="ja-JP" altLang="en-US" sz="3200" dirty="0">
                          <a:latin typeface="HG丸ｺﾞｼｯｸM-PRO" panose="020F0600000000000000" pitchFamily="50" charset="-128"/>
                          <a:ea typeface="HG丸ｺﾞｼｯｸM-PRO" panose="020F0600000000000000" pitchFamily="50" charset="-128"/>
                        </a:rPr>
                        <a:t>人道的奉仕</a:t>
                      </a:r>
                      <a:endParaRPr kumimoji="1" lang="ja-JP" altLang="en-US" sz="3200" dirty="0">
                        <a:latin typeface="HG丸ｺﾞｼｯｸM-PRO" panose="020F0600000000000000" pitchFamily="50" charset="-128"/>
                        <a:ea typeface="HG丸ｺﾞｼｯｸM-PRO" panose="020F0600000000000000" pitchFamily="50" charset="-128"/>
                      </a:endParaRPr>
                    </a:p>
                  </a:txBody>
                  <a:tcPr anchor="ctr"/>
                </a:tc>
                <a:tc>
                  <a:txBody>
                    <a:bodyPr/>
                    <a:lstStyle/>
                    <a:p>
                      <a:pPr algn="l">
                        <a:lnSpc>
                          <a:spcPct val="150000"/>
                        </a:lnSpc>
                      </a:pPr>
                      <a:r>
                        <a:rPr kumimoji="1" lang="ja-JP" altLang="en-US" sz="3200" dirty="0">
                          <a:latin typeface="HG丸ｺﾞｼｯｸM-PRO" panose="020F0600000000000000" pitchFamily="50" charset="-128"/>
                          <a:ea typeface="HG丸ｺﾞｼｯｸM-PRO" panose="020F0600000000000000" pitchFamily="50" charset="-128"/>
                        </a:rPr>
                        <a:t>災害復興支援や建物の建築も可</a:t>
                      </a:r>
                      <a:endParaRPr kumimoji="1" lang="en-US" altLang="ja-JP" sz="3200" dirty="0">
                        <a:latin typeface="HG丸ｺﾞｼｯｸM-PRO" panose="020F0600000000000000" pitchFamily="50" charset="-128"/>
                        <a:ea typeface="HG丸ｺﾞｼｯｸM-PRO" panose="020F0600000000000000" pitchFamily="50" charset="-128"/>
                      </a:endParaRPr>
                    </a:p>
                    <a:p>
                      <a:pPr algn="l">
                        <a:lnSpc>
                          <a:spcPct val="150000"/>
                        </a:lnSpc>
                      </a:pPr>
                      <a:r>
                        <a:rPr kumimoji="1" lang="ja-JP" altLang="en-US" sz="3200" dirty="0">
                          <a:latin typeface="HG丸ｺﾞｼｯｸM-PRO" panose="020F0600000000000000" pitchFamily="50" charset="-128"/>
                          <a:ea typeface="HG丸ｺﾞｼｯｸM-PRO" panose="020F0600000000000000" pitchFamily="50" charset="-128"/>
                        </a:rPr>
                        <a:t>ロータリーの無い国での活動も可</a:t>
                      </a:r>
                    </a:p>
                  </a:txBody>
                  <a:tcPr anchor="ctr"/>
                </a:tc>
                <a:extLst>
                  <a:ext uri="{0D108BD9-81ED-4DB2-BD59-A6C34878D82A}">
                    <a16:rowId xmlns:a16="http://schemas.microsoft.com/office/drawing/2014/main" val="2600710982"/>
                  </a:ext>
                </a:extLst>
              </a:tr>
              <a:tr h="1669832">
                <a:tc>
                  <a:txBody>
                    <a:bodyPr/>
                    <a:lstStyle/>
                    <a:p>
                      <a:pPr algn="ctr"/>
                      <a:r>
                        <a:rPr lang="ja-JP" altLang="en-US" sz="3200" dirty="0">
                          <a:latin typeface="HG丸ｺﾞｼｯｸM-PRO" panose="020F0600000000000000" pitchFamily="50" charset="-128"/>
                          <a:ea typeface="HG丸ｺﾞｼｯｸM-PRO" panose="020F0600000000000000" pitchFamily="50" charset="-128"/>
                        </a:rPr>
                        <a:t>奨学金</a:t>
                      </a:r>
                      <a:endParaRPr kumimoji="1" lang="ja-JP" altLang="en-US" sz="3200" dirty="0">
                        <a:latin typeface="HG丸ｺﾞｼｯｸM-PRO" panose="020F0600000000000000" pitchFamily="50" charset="-128"/>
                        <a:ea typeface="HG丸ｺﾞｼｯｸM-PRO" panose="020F0600000000000000" pitchFamily="50" charset="-128"/>
                      </a:endParaRPr>
                    </a:p>
                  </a:txBody>
                  <a:tcPr anchor="ctr"/>
                </a:tc>
                <a:tc>
                  <a:txBody>
                    <a:bodyPr/>
                    <a:lstStyle/>
                    <a:p>
                      <a:pPr algn="l">
                        <a:lnSpc>
                          <a:spcPct val="150000"/>
                        </a:lnSpc>
                      </a:pPr>
                      <a:r>
                        <a:rPr kumimoji="1" lang="ja-JP" altLang="en-US" sz="3200" dirty="0">
                          <a:latin typeface="HG丸ｺﾞｼｯｸM-PRO" panose="020F0600000000000000" pitchFamily="50" charset="-128"/>
                          <a:ea typeface="HG丸ｺﾞｼｯｸM-PRO" panose="020F0600000000000000" pitchFamily="50" charset="-128"/>
                        </a:rPr>
                        <a:t>教育機関のレベルや場所、専攻分野の制約なし</a:t>
                      </a:r>
                    </a:p>
                  </a:txBody>
                  <a:tcPr anchor="ctr"/>
                </a:tc>
                <a:extLst>
                  <a:ext uri="{0D108BD9-81ED-4DB2-BD59-A6C34878D82A}">
                    <a16:rowId xmlns:a16="http://schemas.microsoft.com/office/drawing/2014/main" val="3571644713"/>
                  </a:ext>
                </a:extLst>
              </a:tr>
              <a:tr h="2096791">
                <a:tc>
                  <a:txBody>
                    <a:bodyPr/>
                    <a:lstStyle/>
                    <a:p>
                      <a:pPr algn="ctr"/>
                      <a:r>
                        <a:rPr kumimoji="1" lang="ja-JP" altLang="en-US" sz="3200" dirty="0">
                          <a:latin typeface="HG丸ｺﾞｼｯｸM-PRO" panose="020F0600000000000000" pitchFamily="50" charset="-128"/>
                          <a:ea typeface="HG丸ｺﾞｼｯｸM-PRO" panose="020F0600000000000000" pitchFamily="50" charset="-128"/>
                        </a:rPr>
                        <a:t>職業研修チーム</a:t>
                      </a:r>
                    </a:p>
                  </a:txBody>
                  <a:tcPr anchor="ctr"/>
                </a:tc>
                <a:tc>
                  <a:txBody>
                    <a:bodyPr/>
                    <a:lstStyle/>
                    <a:p>
                      <a:pPr algn="l">
                        <a:lnSpc>
                          <a:spcPct val="150000"/>
                        </a:lnSpc>
                      </a:pPr>
                      <a:r>
                        <a:rPr kumimoji="1" lang="ja-JP" altLang="en-US" sz="3200" dirty="0">
                          <a:latin typeface="HG丸ｺﾞｼｯｸM-PRO" panose="020F0600000000000000" pitchFamily="50" charset="-128"/>
                          <a:ea typeface="HG丸ｺﾞｼｯｸM-PRO" panose="020F0600000000000000" pitchFamily="50" charset="-128"/>
                        </a:rPr>
                        <a:t>現地の人びとに職業研修を行うチーム、または現地で職業スキルを学ぶチームの派遣</a:t>
                      </a:r>
                    </a:p>
                  </a:txBody>
                  <a:tcPr anchor="ctr"/>
                </a:tc>
                <a:extLst>
                  <a:ext uri="{0D108BD9-81ED-4DB2-BD59-A6C34878D82A}">
                    <a16:rowId xmlns:a16="http://schemas.microsoft.com/office/drawing/2014/main" val="1516505042"/>
                  </a:ext>
                </a:extLst>
              </a:tr>
              <a:tr h="922496">
                <a:tc>
                  <a:txBody>
                    <a:bodyPr/>
                    <a:lstStyle/>
                    <a:p>
                      <a:pPr algn="ctr"/>
                      <a:r>
                        <a:rPr kumimoji="1" lang="ja-JP" altLang="en-US" sz="3200" dirty="0">
                          <a:latin typeface="HG丸ｺﾞｼｯｸM-PRO" panose="020F0600000000000000" pitchFamily="50" charset="-128"/>
                          <a:ea typeface="HG丸ｺﾞｼｯｸM-PRO" panose="020F0600000000000000" pitchFamily="50" charset="-128"/>
                        </a:rPr>
                        <a:t>青少年プログラム</a:t>
                      </a:r>
                    </a:p>
                  </a:txBody>
                  <a:tcPr anchor="ctr"/>
                </a:tc>
                <a:tc>
                  <a:txBody>
                    <a:bodyPr/>
                    <a:lstStyle/>
                    <a:p>
                      <a:pPr algn="l">
                        <a:lnSpc>
                          <a:spcPct val="150000"/>
                        </a:lnSpc>
                      </a:pPr>
                      <a:r>
                        <a:rPr kumimoji="1" lang="en-US" altLang="ja-JP" sz="3200" dirty="0">
                          <a:latin typeface="HG丸ｺﾞｼｯｸM-PRO" panose="020F0600000000000000" pitchFamily="50" charset="-128"/>
                          <a:ea typeface="HG丸ｺﾞｼｯｸM-PRO" panose="020F0600000000000000" pitchFamily="50" charset="-128"/>
                        </a:rPr>
                        <a:t>RAC</a:t>
                      </a:r>
                      <a:r>
                        <a:rPr kumimoji="1" lang="ja-JP" altLang="en-US" sz="3200" dirty="0">
                          <a:latin typeface="HG丸ｺﾞｼｯｸM-PRO" panose="020F0600000000000000" pitchFamily="50" charset="-128"/>
                          <a:ea typeface="HG丸ｺﾞｼｯｸM-PRO" panose="020F0600000000000000" pitchFamily="50" charset="-128"/>
                        </a:rPr>
                        <a:t>との合同で行う奉仕活動</a:t>
                      </a:r>
                      <a:endParaRPr kumimoji="1" lang="en-US" altLang="ja-JP" sz="3200" dirty="0">
                        <a:latin typeface="HG丸ｺﾞｼｯｸM-PRO" panose="020F0600000000000000" pitchFamily="50" charset="-128"/>
                        <a:ea typeface="HG丸ｺﾞｼｯｸM-PRO" panose="020F0600000000000000" pitchFamily="50" charset="-128"/>
                      </a:endParaRPr>
                    </a:p>
                  </a:txBody>
                  <a:tcPr anchor="ctr"/>
                </a:tc>
                <a:extLst>
                  <a:ext uri="{0D108BD9-81ED-4DB2-BD59-A6C34878D82A}">
                    <a16:rowId xmlns:a16="http://schemas.microsoft.com/office/drawing/2014/main" val="2606262498"/>
                  </a:ext>
                </a:extLst>
              </a:tr>
            </a:tbl>
          </a:graphicData>
        </a:graphic>
      </p:graphicFrame>
    </p:spTree>
    <p:extLst>
      <p:ext uri="{BB962C8B-B14F-4D97-AF65-F5344CB8AC3E}">
        <p14:creationId xmlns:p14="http://schemas.microsoft.com/office/powerpoint/2010/main" val="4060587087"/>
      </p:ext>
    </p:extLst>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DFDB1BEF-ADE8-4C1F-B812-4943E6962A9E}"/>
              </a:ext>
            </a:extLst>
          </p:cNvPr>
          <p:cNvPicPr>
            <a:picLocks noChangeAspect="1"/>
          </p:cNvPicPr>
          <p:nvPr/>
        </p:nvPicPr>
        <p:blipFill>
          <a:blip r:embed="rId3"/>
          <a:stretch>
            <a:fillRect/>
          </a:stretch>
        </p:blipFill>
        <p:spPr>
          <a:xfrm>
            <a:off x="484483" y="525722"/>
            <a:ext cx="1777907" cy="887640"/>
          </a:xfrm>
          <a:prstGeom prst="rect">
            <a:avLst/>
          </a:prstGeom>
          <a:ln>
            <a:noFill/>
          </a:ln>
        </p:spPr>
      </p:pic>
      <p:graphicFrame>
        <p:nvGraphicFramePr>
          <p:cNvPr id="8" name="表 7">
            <a:extLst>
              <a:ext uri="{FF2B5EF4-FFF2-40B4-BE49-F238E27FC236}">
                <a16:creationId xmlns:a16="http://schemas.microsoft.com/office/drawing/2014/main" id="{3453FB68-C984-47B9-B093-38CDED0E0C21}"/>
              </a:ext>
            </a:extLst>
          </p:cNvPr>
          <p:cNvGraphicFramePr>
            <a:graphicFrameLocks noGrp="1"/>
          </p:cNvGraphicFramePr>
          <p:nvPr>
            <p:extLst>
              <p:ext uri="{D42A27DB-BD31-4B8C-83A1-F6EECF244321}">
                <p14:modId xmlns:p14="http://schemas.microsoft.com/office/powerpoint/2010/main" val="4275163518"/>
              </p:ext>
            </p:extLst>
          </p:nvPr>
        </p:nvGraphicFramePr>
        <p:xfrm>
          <a:off x="484483" y="619022"/>
          <a:ext cx="11653728" cy="701040"/>
        </p:xfrm>
        <a:graphic>
          <a:graphicData uri="http://schemas.openxmlformats.org/drawingml/2006/table">
            <a:tbl>
              <a:tblPr firstRow="1" bandRow="1">
                <a:tableStyleId>{5940675A-B579-460E-94D1-54222C63F5DA}</a:tableStyleId>
              </a:tblPr>
              <a:tblGrid>
                <a:gridCol w="11653728">
                  <a:extLst>
                    <a:ext uri="{9D8B030D-6E8A-4147-A177-3AD203B41FA5}">
                      <a16:colId xmlns:a16="http://schemas.microsoft.com/office/drawing/2014/main" val="1465501517"/>
                    </a:ext>
                  </a:extLst>
                </a:gridCol>
              </a:tblGrid>
              <a:tr h="0">
                <a:tc>
                  <a:txBody>
                    <a:bodyPr/>
                    <a:lstStyle/>
                    <a:p>
                      <a:r>
                        <a:rPr kumimoji="1" lang="ja-JP" altLang="en-US" sz="4000" b="1" dirty="0">
                          <a:solidFill>
                            <a:srgbClr val="002060"/>
                          </a:solidFill>
                          <a:latin typeface="HG丸ｺﾞｼｯｸM-PRO" panose="020F0600000000000000" pitchFamily="50" charset="-128"/>
                          <a:ea typeface="HG丸ｺﾞｼｯｸM-PRO" panose="020F0600000000000000" pitchFamily="50" charset="-128"/>
                        </a:rPr>
                        <a:t>　　　  グローバル補助金</a:t>
                      </a:r>
                      <a:r>
                        <a:rPr kumimoji="1" lang="en-US" altLang="ja-JP" sz="4000" b="1" dirty="0">
                          <a:solidFill>
                            <a:srgbClr val="002060"/>
                          </a:solidFill>
                          <a:latin typeface="HG丸ｺﾞｼｯｸM-PRO" panose="020F0600000000000000" pitchFamily="50" charset="-128"/>
                          <a:ea typeface="HG丸ｺﾞｼｯｸM-PRO" panose="020F0600000000000000" pitchFamily="50" charset="-128"/>
                        </a:rPr>
                        <a:t>…</a:t>
                      </a:r>
                      <a:r>
                        <a:rPr kumimoji="1" lang="ja-JP" altLang="en-US" sz="4000" b="1" dirty="0">
                          <a:solidFill>
                            <a:srgbClr val="002060"/>
                          </a:solidFill>
                          <a:latin typeface="HG丸ｺﾞｼｯｸM-PRO" panose="020F0600000000000000" pitchFamily="50" charset="-128"/>
                          <a:ea typeface="HG丸ｺﾞｼｯｸM-PRO" panose="020F0600000000000000" pitchFamily="50" charset="-128"/>
                        </a:rPr>
                        <a:t>国際奉仕</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43541143"/>
                  </a:ext>
                </a:extLst>
              </a:tr>
            </a:tbl>
          </a:graphicData>
        </a:graphic>
      </p:graphicFrame>
      <p:graphicFrame>
        <p:nvGraphicFramePr>
          <p:cNvPr id="5" name="表 4">
            <a:extLst>
              <a:ext uri="{FF2B5EF4-FFF2-40B4-BE49-F238E27FC236}">
                <a16:creationId xmlns:a16="http://schemas.microsoft.com/office/drawing/2014/main" id="{F773D6A7-799A-404E-AF38-FD2071EFC513}"/>
              </a:ext>
            </a:extLst>
          </p:cNvPr>
          <p:cNvGraphicFramePr>
            <a:graphicFrameLocks noGrp="1"/>
          </p:cNvGraphicFramePr>
          <p:nvPr>
            <p:extLst>
              <p:ext uri="{D42A27DB-BD31-4B8C-83A1-F6EECF244321}">
                <p14:modId xmlns:p14="http://schemas.microsoft.com/office/powerpoint/2010/main" val="2866416637"/>
              </p:ext>
            </p:extLst>
          </p:nvPr>
        </p:nvGraphicFramePr>
        <p:xfrm>
          <a:off x="233083" y="1986844"/>
          <a:ext cx="12425082" cy="6716900"/>
        </p:xfrm>
        <a:graphic>
          <a:graphicData uri="http://schemas.openxmlformats.org/drawingml/2006/table">
            <a:tbl>
              <a:tblPr firstRow="1" bandRow="1">
                <a:tableStyleId>{5940675A-B579-460E-94D1-54222C63F5DA}</a:tableStyleId>
              </a:tblPr>
              <a:tblGrid>
                <a:gridCol w="3184417">
                  <a:extLst>
                    <a:ext uri="{9D8B030D-6E8A-4147-A177-3AD203B41FA5}">
                      <a16:colId xmlns:a16="http://schemas.microsoft.com/office/drawing/2014/main" val="661015387"/>
                    </a:ext>
                  </a:extLst>
                </a:gridCol>
                <a:gridCol w="9240665">
                  <a:extLst>
                    <a:ext uri="{9D8B030D-6E8A-4147-A177-3AD203B41FA5}">
                      <a16:colId xmlns:a16="http://schemas.microsoft.com/office/drawing/2014/main" val="1913388821"/>
                    </a:ext>
                  </a:extLst>
                </a:gridCol>
              </a:tblGrid>
              <a:tr h="738427">
                <a:tc>
                  <a:txBody>
                    <a:bodyPr/>
                    <a:lstStyle/>
                    <a:p>
                      <a:pPr algn="ctr"/>
                      <a:r>
                        <a:rPr kumimoji="1" lang="ja-JP" altLang="en-US" sz="3200" b="1" dirty="0">
                          <a:latin typeface="HG丸ｺﾞｼｯｸM-PRO" panose="020F0600000000000000" pitchFamily="50" charset="-128"/>
                          <a:ea typeface="HG丸ｺﾞｼｯｸM-PRO" panose="020F0600000000000000" pitchFamily="50" charset="-128"/>
                        </a:rPr>
                        <a:t>プログラム</a:t>
                      </a:r>
                    </a:p>
                  </a:txBody>
                  <a:tcPr anchor="ctr">
                    <a:solidFill>
                      <a:schemeClr val="accent2">
                        <a:lumMod val="20000"/>
                        <a:lumOff val="80000"/>
                      </a:schemeClr>
                    </a:solidFill>
                  </a:tcPr>
                </a:tc>
                <a:tc>
                  <a:txBody>
                    <a:bodyPr/>
                    <a:lstStyle/>
                    <a:p>
                      <a:pPr algn="ctr"/>
                      <a:r>
                        <a:rPr kumimoji="1" lang="ja-JP" altLang="en-US" sz="3200" b="1" dirty="0">
                          <a:latin typeface="HG丸ｺﾞｼｯｸM-PRO" panose="020F0600000000000000" pitchFamily="50" charset="-128"/>
                          <a:ea typeface="HG丸ｺﾞｼｯｸM-PRO" panose="020F0600000000000000" pitchFamily="50" charset="-128"/>
                        </a:rPr>
                        <a:t>概 略</a:t>
                      </a:r>
                    </a:p>
                  </a:txBody>
                  <a:tcPr anchor="ctr">
                    <a:solidFill>
                      <a:schemeClr val="accent2">
                        <a:lumMod val="20000"/>
                        <a:lumOff val="80000"/>
                      </a:schemeClr>
                    </a:solidFill>
                  </a:tcPr>
                </a:tc>
                <a:extLst>
                  <a:ext uri="{0D108BD9-81ED-4DB2-BD59-A6C34878D82A}">
                    <a16:rowId xmlns:a16="http://schemas.microsoft.com/office/drawing/2014/main" val="1437259737"/>
                  </a:ext>
                </a:extLst>
              </a:tr>
              <a:tr h="2115670">
                <a:tc>
                  <a:txBody>
                    <a:bodyPr/>
                    <a:lstStyle/>
                    <a:p>
                      <a:pPr algn="ctr"/>
                      <a:r>
                        <a:rPr lang="ja-JP" altLang="en-US" sz="3200" dirty="0">
                          <a:latin typeface="HG丸ｺﾞｼｯｸM-PRO" panose="020F0600000000000000" pitchFamily="50" charset="-128"/>
                          <a:ea typeface="HG丸ｺﾞｼｯｸM-PRO" panose="020F0600000000000000" pitchFamily="50" charset="-128"/>
                        </a:rPr>
                        <a:t>人道的奉仕</a:t>
                      </a:r>
                      <a:endParaRPr kumimoji="1" lang="ja-JP" altLang="en-US" sz="3200" dirty="0">
                        <a:latin typeface="HG丸ｺﾞｼｯｸM-PRO" panose="020F0600000000000000" pitchFamily="50" charset="-128"/>
                        <a:ea typeface="HG丸ｺﾞｼｯｸM-PRO" panose="020F0600000000000000" pitchFamily="50" charset="-128"/>
                      </a:endParaRPr>
                    </a:p>
                  </a:txBody>
                  <a:tcPr anchor="ctr"/>
                </a:tc>
                <a:tc>
                  <a:txBody>
                    <a:bodyPr/>
                    <a:lstStyle/>
                    <a:p>
                      <a:pPr algn="l">
                        <a:lnSpc>
                          <a:spcPct val="150000"/>
                        </a:lnSpc>
                      </a:pPr>
                      <a:r>
                        <a:rPr kumimoji="1" lang="ja-JP" altLang="en-US" sz="3200" dirty="0">
                          <a:latin typeface="HG丸ｺﾞｼｯｸM-PRO" panose="020F0600000000000000" pitchFamily="50" charset="-128"/>
                          <a:ea typeface="HG丸ｺﾞｼｯｸM-PRO" panose="020F0600000000000000" pitchFamily="50" charset="-128"/>
                        </a:rPr>
                        <a:t>持続可能であり、補助金の資金が使い尽くされた後にも活動成果を長期的に持続させるための計画を含んでいる</a:t>
                      </a:r>
                    </a:p>
                  </a:txBody>
                  <a:tcPr anchor="ctr"/>
                </a:tc>
                <a:extLst>
                  <a:ext uri="{0D108BD9-81ED-4DB2-BD59-A6C34878D82A}">
                    <a16:rowId xmlns:a16="http://schemas.microsoft.com/office/drawing/2014/main" val="2600710982"/>
                  </a:ext>
                </a:extLst>
              </a:tr>
              <a:tr h="1555328">
                <a:tc>
                  <a:txBody>
                    <a:bodyPr/>
                    <a:lstStyle/>
                    <a:p>
                      <a:pPr algn="ctr"/>
                      <a:r>
                        <a:rPr lang="ja-JP" altLang="en-US" sz="3200" dirty="0">
                          <a:latin typeface="HG丸ｺﾞｼｯｸM-PRO" panose="020F0600000000000000" pitchFamily="50" charset="-128"/>
                          <a:ea typeface="HG丸ｺﾞｼｯｸM-PRO" panose="020F0600000000000000" pitchFamily="50" charset="-128"/>
                        </a:rPr>
                        <a:t>奨学金</a:t>
                      </a:r>
                      <a:endParaRPr kumimoji="1" lang="ja-JP" altLang="en-US" sz="3200" dirty="0">
                        <a:latin typeface="HG丸ｺﾞｼｯｸM-PRO" panose="020F0600000000000000" pitchFamily="50" charset="-128"/>
                        <a:ea typeface="HG丸ｺﾞｼｯｸM-PRO" panose="020F0600000000000000" pitchFamily="50" charset="-128"/>
                      </a:endParaRPr>
                    </a:p>
                  </a:txBody>
                  <a:tcPr anchor="ctr"/>
                </a:tc>
                <a:tc>
                  <a:txBody>
                    <a:bodyPr/>
                    <a:lstStyle/>
                    <a:p>
                      <a:pPr algn="l">
                        <a:lnSpc>
                          <a:spcPct val="150000"/>
                        </a:lnSpc>
                      </a:pPr>
                      <a:r>
                        <a:rPr kumimoji="1" lang="ja-JP" altLang="en-US" sz="3200" dirty="0">
                          <a:latin typeface="HG丸ｺﾞｼｯｸM-PRO" panose="020F0600000000000000" pitchFamily="50" charset="-128"/>
                          <a:ea typeface="HG丸ｺﾞｼｯｸM-PRO" panose="020F0600000000000000" pitchFamily="50" charset="-128"/>
                        </a:rPr>
                        <a:t>大学院レベルの留学</a:t>
                      </a:r>
                    </a:p>
                  </a:txBody>
                  <a:tcPr anchor="ctr"/>
                </a:tc>
                <a:extLst>
                  <a:ext uri="{0D108BD9-81ED-4DB2-BD59-A6C34878D82A}">
                    <a16:rowId xmlns:a16="http://schemas.microsoft.com/office/drawing/2014/main" val="3571644713"/>
                  </a:ext>
                </a:extLst>
              </a:tr>
              <a:tr h="2251445">
                <a:tc>
                  <a:txBody>
                    <a:bodyPr/>
                    <a:lstStyle/>
                    <a:p>
                      <a:pPr algn="ctr"/>
                      <a:r>
                        <a:rPr kumimoji="1" lang="ja-JP" altLang="en-US" sz="3200" dirty="0">
                          <a:latin typeface="HG丸ｺﾞｼｯｸM-PRO" panose="020F0600000000000000" pitchFamily="50" charset="-128"/>
                          <a:ea typeface="HG丸ｺﾞｼｯｸM-PRO" panose="020F0600000000000000" pitchFamily="50" charset="-128"/>
                        </a:rPr>
                        <a:t>職業研修チーム</a:t>
                      </a:r>
                    </a:p>
                  </a:txBody>
                  <a:tcPr anchor="ctr"/>
                </a:tc>
                <a:tc>
                  <a:txBody>
                    <a:bodyPr/>
                    <a:lstStyle/>
                    <a:p>
                      <a:pPr algn="l">
                        <a:lnSpc>
                          <a:spcPct val="150000"/>
                        </a:lnSpc>
                      </a:pPr>
                      <a:r>
                        <a:rPr kumimoji="1" lang="ja-JP" altLang="en-US" sz="3200" dirty="0">
                          <a:latin typeface="HG丸ｺﾞｼｯｸM-PRO" panose="020F0600000000000000" pitchFamily="50" charset="-128"/>
                          <a:ea typeface="HG丸ｺﾞｼｯｸM-PRO" panose="020F0600000000000000" pitchFamily="50" charset="-128"/>
                        </a:rPr>
                        <a:t>専門職業に関係する研修を提供するチームや、研修を受けるチームを</a:t>
                      </a:r>
                      <a:r>
                        <a:rPr kumimoji="1" lang="ja-JP" altLang="en-US" sz="3200" dirty="0">
                          <a:solidFill>
                            <a:srgbClr val="C00000"/>
                          </a:solidFill>
                          <a:latin typeface="HG丸ｺﾞｼｯｸM-PRO" panose="020F0600000000000000" pitchFamily="50" charset="-128"/>
                          <a:ea typeface="HG丸ｺﾞｼｯｸM-PRO" panose="020F0600000000000000" pitchFamily="50" charset="-128"/>
                        </a:rPr>
                        <a:t>海外</a:t>
                      </a:r>
                      <a:r>
                        <a:rPr kumimoji="1" lang="ja-JP" altLang="en-US" sz="3200" dirty="0">
                          <a:latin typeface="HG丸ｺﾞｼｯｸM-PRO" panose="020F0600000000000000" pitchFamily="50" charset="-128"/>
                          <a:ea typeface="HG丸ｺﾞｼｯｸM-PRO" panose="020F0600000000000000" pitchFamily="50" charset="-128"/>
                        </a:rPr>
                        <a:t>に派遣</a:t>
                      </a:r>
                    </a:p>
                  </a:txBody>
                  <a:tcPr anchor="ctr"/>
                </a:tc>
                <a:extLst>
                  <a:ext uri="{0D108BD9-81ED-4DB2-BD59-A6C34878D82A}">
                    <a16:rowId xmlns:a16="http://schemas.microsoft.com/office/drawing/2014/main" val="1516505042"/>
                  </a:ext>
                </a:extLst>
              </a:tr>
            </a:tbl>
          </a:graphicData>
        </a:graphic>
      </p:graphicFrame>
    </p:spTree>
    <p:extLst>
      <p:ext uri="{BB962C8B-B14F-4D97-AF65-F5344CB8AC3E}">
        <p14:creationId xmlns:p14="http://schemas.microsoft.com/office/powerpoint/2010/main" val="1215108638"/>
      </p:ext>
    </p:extLst>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 10">
            <a:extLst>
              <a:ext uri="{FF2B5EF4-FFF2-40B4-BE49-F238E27FC236}">
                <a16:creationId xmlns:a16="http://schemas.microsoft.com/office/drawing/2014/main" id="{373943C2-026A-4E9D-885A-F01754E6ED09}"/>
              </a:ext>
            </a:extLst>
          </p:cNvPr>
          <p:cNvGraphicFramePr>
            <a:graphicFrameLocks noGrp="1"/>
          </p:cNvGraphicFramePr>
          <p:nvPr>
            <p:extLst>
              <p:ext uri="{D42A27DB-BD31-4B8C-83A1-F6EECF244321}">
                <p14:modId xmlns:p14="http://schemas.microsoft.com/office/powerpoint/2010/main" val="13756464"/>
              </p:ext>
            </p:extLst>
          </p:nvPr>
        </p:nvGraphicFramePr>
        <p:xfrm>
          <a:off x="315157" y="1851957"/>
          <a:ext cx="12325078" cy="6619275"/>
        </p:xfrm>
        <a:graphic>
          <a:graphicData uri="http://schemas.openxmlformats.org/drawingml/2006/table">
            <a:tbl>
              <a:tblPr firstRow="1" bandRow="1">
                <a:tableStyleId>{5940675A-B579-460E-94D1-54222C63F5DA}</a:tableStyleId>
              </a:tblPr>
              <a:tblGrid>
                <a:gridCol w="1837261">
                  <a:extLst>
                    <a:ext uri="{9D8B030D-6E8A-4147-A177-3AD203B41FA5}">
                      <a16:colId xmlns:a16="http://schemas.microsoft.com/office/drawing/2014/main" val="4157635096"/>
                    </a:ext>
                  </a:extLst>
                </a:gridCol>
                <a:gridCol w="4325278">
                  <a:extLst>
                    <a:ext uri="{9D8B030D-6E8A-4147-A177-3AD203B41FA5}">
                      <a16:colId xmlns:a16="http://schemas.microsoft.com/office/drawing/2014/main" val="520181011"/>
                    </a:ext>
                  </a:extLst>
                </a:gridCol>
                <a:gridCol w="1551013">
                  <a:extLst>
                    <a:ext uri="{9D8B030D-6E8A-4147-A177-3AD203B41FA5}">
                      <a16:colId xmlns:a16="http://schemas.microsoft.com/office/drawing/2014/main" val="3049250544"/>
                    </a:ext>
                  </a:extLst>
                </a:gridCol>
                <a:gridCol w="4611526">
                  <a:extLst>
                    <a:ext uri="{9D8B030D-6E8A-4147-A177-3AD203B41FA5}">
                      <a16:colId xmlns:a16="http://schemas.microsoft.com/office/drawing/2014/main" val="2792628555"/>
                    </a:ext>
                  </a:extLst>
                </a:gridCol>
              </a:tblGrid>
              <a:tr h="2206425">
                <a:tc>
                  <a:txBody>
                    <a:bodyPr/>
                    <a:lstStyle/>
                    <a:p>
                      <a:pPr algn="l"/>
                      <a:endParaRPr kumimoji="1" lang="ja-JP" altLang="en-US" sz="3200" dirty="0">
                        <a:latin typeface="HG丸ｺﾞｼｯｸM-PRO" panose="020F0600000000000000" pitchFamily="50" charset="-128"/>
                        <a:ea typeface="HG丸ｺﾞｼｯｸM-PRO" panose="020F0600000000000000"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a:r>
                        <a:rPr kumimoji="1" lang="ja-JP" altLang="en-US" sz="3200" dirty="0">
                          <a:latin typeface="HG丸ｺﾞｼｯｸM-PRO" panose="020F0600000000000000" pitchFamily="50" charset="-128"/>
                          <a:ea typeface="HG丸ｺﾞｼｯｸM-PRO" panose="020F0600000000000000" pitchFamily="50" charset="-128"/>
                        </a:rPr>
                        <a:t>基本的教育と</a:t>
                      </a:r>
                      <a:endParaRPr kumimoji="1" lang="en-US" altLang="ja-JP" sz="3200" dirty="0">
                        <a:latin typeface="HG丸ｺﾞｼｯｸM-PRO" panose="020F0600000000000000" pitchFamily="50" charset="-128"/>
                        <a:ea typeface="HG丸ｺﾞｼｯｸM-PRO" panose="020F0600000000000000" pitchFamily="50" charset="-128"/>
                      </a:endParaRPr>
                    </a:p>
                    <a:p>
                      <a:pPr algn="l"/>
                      <a:r>
                        <a:rPr kumimoji="1" lang="ja-JP" altLang="en-US" sz="3200" dirty="0">
                          <a:latin typeface="HG丸ｺﾞｼｯｸM-PRO" panose="020F0600000000000000" pitchFamily="50" charset="-128"/>
                          <a:ea typeface="HG丸ｺﾞｼｯｸM-PRO" panose="020F0600000000000000" pitchFamily="50" charset="-128"/>
                        </a:rPr>
                        <a:t>　　　　　識字率向上</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a:endParaRPr kumimoji="1" lang="ja-JP" altLang="en-US" sz="3200">
                        <a:latin typeface="HG丸ｺﾞｼｯｸM-PRO" panose="020F0600000000000000" pitchFamily="50" charset="-128"/>
                        <a:ea typeface="HG丸ｺﾞｼｯｸM-PRO" panose="020F0600000000000000"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a:r>
                        <a:rPr kumimoji="1" lang="ja-JP" altLang="en-US" sz="3200" dirty="0">
                          <a:latin typeface="HG丸ｺﾞｼｯｸM-PRO" panose="020F0600000000000000" pitchFamily="50" charset="-128"/>
                          <a:ea typeface="HG丸ｺﾞｼｯｸM-PRO" panose="020F0600000000000000" pitchFamily="50" charset="-128"/>
                        </a:rPr>
                        <a:t>地域社会の経済発展</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905513853"/>
                  </a:ext>
                </a:extLst>
              </a:tr>
              <a:tr h="2206425">
                <a:tc>
                  <a:txBody>
                    <a:bodyPr/>
                    <a:lstStyle/>
                    <a:p>
                      <a:pPr algn="l"/>
                      <a:endParaRPr kumimoji="1" lang="ja-JP" altLang="en-US" sz="3200">
                        <a:latin typeface="HG丸ｺﾞｼｯｸM-PRO" panose="020F0600000000000000" pitchFamily="50" charset="-128"/>
                        <a:ea typeface="HG丸ｺﾞｼｯｸM-PRO" panose="020F0600000000000000"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a:r>
                        <a:rPr kumimoji="1" lang="ja-JP" altLang="en-US" sz="3200" dirty="0">
                          <a:latin typeface="HG丸ｺﾞｼｯｸM-PRO" panose="020F0600000000000000" pitchFamily="50" charset="-128"/>
                          <a:ea typeface="HG丸ｺﾞｼｯｸM-PRO" panose="020F0600000000000000" pitchFamily="50" charset="-128"/>
                        </a:rPr>
                        <a:t>平和構築と紛争予防</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a:endParaRPr kumimoji="1" lang="ja-JP" altLang="en-US" sz="3200">
                        <a:latin typeface="HG丸ｺﾞｼｯｸM-PRO" panose="020F0600000000000000" pitchFamily="50" charset="-128"/>
                        <a:ea typeface="HG丸ｺﾞｼｯｸM-PRO" panose="020F0600000000000000"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a:r>
                        <a:rPr kumimoji="1" lang="ja-JP" altLang="en-US" sz="3200" dirty="0">
                          <a:latin typeface="HG丸ｺﾞｼｯｸM-PRO" panose="020F0600000000000000" pitchFamily="50" charset="-128"/>
                          <a:ea typeface="HG丸ｺﾞｼｯｸM-PRO" panose="020F0600000000000000" pitchFamily="50" charset="-128"/>
                        </a:rPr>
                        <a:t>母子の健康</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290806627"/>
                  </a:ext>
                </a:extLst>
              </a:tr>
              <a:tr h="2206425">
                <a:tc>
                  <a:txBody>
                    <a:bodyPr/>
                    <a:lstStyle/>
                    <a:p>
                      <a:pPr algn="l"/>
                      <a:endParaRPr kumimoji="1" lang="ja-JP" altLang="en-US" sz="3200">
                        <a:latin typeface="HG丸ｺﾞｼｯｸM-PRO" panose="020F0600000000000000" pitchFamily="50" charset="-128"/>
                        <a:ea typeface="HG丸ｺﾞｼｯｸM-PRO" panose="020F0600000000000000"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a:r>
                        <a:rPr kumimoji="1" lang="ja-JP" altLang="en-US" sz="3200" dirty="0">
                          <a:latin typeface="HG丸ｺﾞｼｯｸM-PRO" panose="020F0600000000000000" pitchFamily="50" charset="-128"/>
                          <a:ea typeface="HG丸ｺﾞｼｯｸM-PRO" panose="020F0600000000000000" pitchFamily="50" charset="-128"/>
                        </a:rPr>
                        <a:t>疾病予防と治療</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a:endParaRPr kumimoji="1" lang="ja-JP" altLang="en-US" sz="3200">
                        <a:latin typeface="HG丸ｺﾞｼｯｸM-PRO" panose="020F0600000000000000" pitchFamily="50" charset="-128"/>
                        <a:ea typeface="HG丸ｺﾞｼｯｸM-PRO" panose="020F0600000000000000"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l"/>
                      <a:r>
                        <a:rPr kumimoji="1" lang="ja-JP" altLang="en-US" sz="3200" dirty="0">
                          <a:latin typeface="HG丸ｺﾞｼｯｸM-PRO" panose="020F0600000000000000" pitchFamily="50" charset="-128"/>
                          <a:ea typeface="HG丸ｺﾞｼｯｸM-PRO" panose="020F0600000000000000" pitchFamily="50" charset="-128"/>
                        </a:rPr>
                        <a:t>水と衛生</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984334329"/>
                  </a:ext>
                </a:extLst>
              </a:tr>
            </a:tbl>
          </a:graphicData>
        </a:graphic>
      </p:graphicFrame>
      <p:pic>
        <p:nvPicPr>
          <p:cNvPr id="3" name="図 2">
            <a:extLst>
              <a:ext uri="{FF2B5EF4-FFF2-40B4-BE49-F238E27FC236}">
                <a16:creationId xmlns:a16="http://schemas.microsoft.com/office/drawing/2014/main" id="{DFDB1BEF-ADE8-4C1F-B812-4943E6962A9E}"/>
              </a:ext>
            </a:extLst>
          </p:cNvPr>
          <p:cNvPicPr>
            <a:picLocks noChangeAspect="1"/>
          </p:cNvPicPr>
          <p:nvPr/>
        </p:nvPicPr>
        <p:blipFill>
          <a:blip r:embed="rId3"/>
          <a:stretch>
            <a:fillRect/>
          </a:stretch>
        </p:blipFill>
        <p:spPr>
          <a:xfrm>
            <a:off x="484483" y="525722"/>
            <a:ext cx="1777907" cy="887640"/>
          </a:xfrm>
          <a:prstGeom prst="rect">
            <a:avLst/>
          </a:prstGeom>
          <a:ln>
            <a:noFill/>
          </a:ln>
        </p:spPr>
      </p:pic>
      <p:graphicFrame>
        <p:nvGraphicFramePr>
          <p:cNvPr id="8" name="表 7">
            <a:extLst>
              <a:ext uri="{FF2B5EF4-FFF2-40B4-BE49-F238E27FC236}">
                <a16:creationId xmlns:a16="http://schemas.microsoft.com/office/drawing/2014/main" id="{3453FB68-C984-47B9-B093-38CDED0E0C21}"/>
              </a:ext>
            </a:extLst>
          </p:cNvPr>
          <p:cNvGraphicFramePr>
            <a:graphicFrameLocks noGrp="1"/>
          </p:cNvGraphicFramePr>
          <p:nvPr>
            <p:extLst>
              <p:ext uri="{D42A27DB-BD31-4B8C-83A1-F6EECF244321}">
                <p14:modId xmlns:p14="http://schemas.microsoft.com/office/powerpoint/2010/main" val="672618034"/>
              </p:ext>
            </p:extLst>
          </p:nvPr>
        </p:nvGraphicFramePr>
        <p:xfrm>
          <a:off x="484483" y="619022"/>
          <a:ext cx="11653728" cy="701040"/>
        </p:xfrm>
        <a:graphic>
          <a:graphicData uri="http://schemas.openxmlformats.org/drawingml/2006/table">
            <a:tbl>
              <a:tblPr firstRow="1" bandRow="1">
                <a:tableStyleId>{5940675A-B579-460E-94D1-54222C63F5DA}</a:tableStyleId>
              </a:tblPr>
              <a:tblGrid>
                <a:gridCol w="11653728">
                  <a:extLst>
                    <a:ext uri="{9D8B030D-6E8A-4147-A177-3AD203B41FA5}">
                      <a16:colId xmlns:a16="http://schemas.microsoft.com/office/drawing/2014/main" val="1465501517"/>
                    </a:ext>
                  </a:extLst>
                </a:gridCol>
              </a:tblGrid>
              <a:tr h="0">
                <a:tc>
                  <a:txBody>
                    <a:bodyPr/>
                    <a:lstStyle/>
                    <a:p>
                      <a:r>
                        <a:rPr kumimoji="1" lang="ja-JP" altLang="en-US" sz="4000" b="1" dirty="0">
                          <a:solidFill>
                            <a:srgbClr val="002060"/>
                          </a:solidFill>
                          <a:latin typeface="HG丸ｺﾞｼｯｸM-PRO" panose="020F0600000000000000" pitchFamily="50" charset="-128"/>
                          <a:ea typeface="HG丸ｺﾞｼｯｸM-PRO" panose="020F0600000000000000" pitchFamily="50" charset="-128"/>
                        </a:rPr>
                        <a:t>　　　  </a:t>
                      </a:r>
                      <a:r>
                        <a:rPr kumimoji="1" lang="en-US" altLang="ja-JP" sz="4000" b="1" dirty="0">
                          <a:solidFill>
                            <a:srgbClr val="002060"/>
                          </a:solidFill>
                          <a:latin typeface="HG丸ｺﾞｼｯｸM-PRO" panose="020F0600000000000000" pitchFamily="50" charset="-128"/>
                          <a:ea typeface="HG丸ｺﾞｼｯｸM-PRO" panose="020F0600000000000000" pitchFamily="50" charset="-128"/>
                        </a:rPr>
                        <a:t>6</a:t>
                      </a:r>
                      <a:r>
                        <a:rPr kumimoji="1" lang="ja-JP" altLang="en-US" sz="4000" b="1" dirty="0">
                          <a:solidFill>
                            <a:srgbClr val="002060"/>
                          </a:solidFill>
                          <a:latin typeface="HG丸ｺﾞｼｯｸM-PRO" panose="020F0600000000000000" pitchFamily="50" charset="-128"/>
                          <a:ea typeface="HG丸ｺﾞｼｯｸM-PRO" panose="020F0600000000000000" pitchFamily="50" charset="-128"/>
                        </a:rPr>
                        <a:t>重点分野</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43541143"/>
                  </a:ext>
                </a:extLst>
              </a:tr>
            </a:tbl>
          </a:graphicData>
        </a:graphic>
      </p:graphicFrame>
      <p:pic>
        <p:nvPicPr>
          <p:cNvPr id="4" name="図 3">
            <a:extLst>
              <a:ext uri="{FF2B5EF4-FFF2-40B4-BE49-F238E27FC236}">
                <a16:creationId xmlns:a16="http://schemas.microsoft.com/office/drawing/2014/main" id="{472FA330-E1E8-47EB-883D-75CB0D948853}"/>
              </a:ext>
            </a:extLst>
          </p:cNvPr>
          <p:cNvPicPr>
            <a:picLocks noChangeAspect="1"/>
          </p:cNvPicPr>
          <p:nvPr/>
        </p:nvPicPr>
        <p:blipFill>
          <a:blip r:embed="rId4"/>
          <a:stretch>
            <a:fillRect/>
          </a:stretch>
        </p:blipFill>
        <p:spPr>
          <a:xfrm>
            <a:off x="484483" y="2316318"/>
            <a:ext cx="1352277" cy="1380553"/>
          </a:xfrm>
          <a:prstGeom prst="rect">
            <a:avLst/>
          </a:prstGeom>
        </p:spPr>
      </p:pic>
      <p:pic>
        <p:nvPicPr>
          <p:cNvPr id="5" name="図 4">
            <a:extLst>
              <a:ext uri="{FF2B5EF4-FFF2-40B4-BE49-F238E27FC236}">
                <a16:creationId xmlns:a16="http://schemas.microsoft.com/office/drawing/2014/main" id="{D575305E-5011-4EA5-B7DB-BADAEB3EB964}"/>
              </a:ext>
            </a:extLst>
          </p:cNvPr>
          <p:cNvPicPr>
            <a:picLocks noChangeAspect="1"/>
          </p:cNvPicPr>
          <p:nvPr/>
        </p:nvPicPr>
        <p:blipFill>
          <a:blip r:embed="rId5"/>
          <a:stretch>
            <a:fillRect/>
          </a:stretch>
        </p:blipFill>
        <p:spPr>
          <a:xfrm>
            <a:off x="6615399" y="4703079"/>
            <a:ext cx="1351156" cy="1337508"/>
          </a:xfrm>
          <a:prstGeom prst="rect">
            <a:avLst/>
          </a:prstGeom>
        </p:spPr>
      </p:pic>
      <p:pic>
        <p:nvPicPr>
          <p:cNvPr id="6" name="図 5">
            <a:extLst>
              <a:ext uri="{FF2B5EF4-FFF2-40B4-BE49-F238E27FC236}">
                <a16:creationId xmlns:a16="http://schemas.microsoft.com/office/drawing/2014/main" id="{8DFF4ADC-1BAB-4F32-BA2E-FC95CB60A4A2}"/>
              </a:ext>
            </a:extLst>
          </p:cNvPr>
          <p:cNvPicPr>
            <a:picLocks noChangeAspect="1"/>
          </p:cNvPicPr>
          <p:nvPr/>
        </p:nvPicPr>
        <p:blipFill>
          <a:blip r:embed="rId6"/>
          <a:stretch>
            <a:fillRect/>
          </a:stretch>
        </p:blipFill>
        <p:spPr>
          <a:xfrm>
            <a:off x="484483" y="4545528"/>
            <a:ext cx="1352277" cy="1352277"/>
          </a:xfrm>
          <a:prstGeom prst="rect">
            <a:avLst/>
          </a:prstGeom>
        </p:spPr>
      </p:pic>
      <p:pic>
        <p:nvPicPr>
          <p:cNvPr id="7" name="図 6">
            <a:extLst>
              <a:ext uri="{FF2B5EF4-FFF2-40B4-BE49-F238E27FC236}">
                <a16:creationId xmlns:a16="http://schemas.microsoft.com/office/drawing/2014/main" id="{10258122-8CCF-4D61-BAF4-D803A670253A}"/>
              </a:ext>
            </a:extLst>
          </p:cNvPr>
          <p:cNvPicPr>
            <a:picLocks noChangeAspect="1"/>
          </p:cNvPicPr>
          <p:nvPr/>
        </p:nvPicPr>
        <p:blipFill>
          <a:blip r:embed="rId7"/>
          <a:stretch>
            <a:fillRect/>
          </a:stretch>
        </p:blipFill>
        <p:spPr>
          <a:xfrm>
            <a:off x="470542" y="6883205"/>
            <a:ext cx="1366218" cy="1352277"/>
          </a:xfrm>
          <a:prstGeom prst="rect">
            <a:avLst/>
          </a:prstGeom>
        </p:spPr>
      </p:pic>
      <p:pic>
        <p:nvPicPr>
          <p:cNvPr id="9" name="図 8">
            <a:extLst>
              <a:ext uri="{FF2B5EF4-FFF2-40B4-BE49-F238E27FC236}">
                <a16:creationId xmlns:a16="http://schemas.microsoft.com/office/drawing/2014/main" id="{E08EF8CF-B7B8-42BF-BE48-D58106477E5E}"/>
              </a:ext>
            </a:extLst>
          </p:cNvPr>
          <p:cNvPicPr>
            <a:picLocks noChangeAspect="1"/>
          </p:cNvPicPr>
          <p:nvPr/>
        </p:nvPicPr>
        <p:blipFill>
          <a:blip r:embed="rId8"/>
          <a:stretch>
            <a:fillRect/>
          </a:stretch>
        </p:blipFill>
        <p:spPr>
          <a:xfrm>
            <a:off x="6571360" y="6883205"/>
            <a:ext cx="1350883" cy="1337508"/>
          </a:xfrm>
          <a:prstGeom prst="rect">
            <a:avLst/>
          </a:prstGeom>
        </p:spPr>
      </p:pic>
      <p:pic>
        <p:nvPicPr>
          <p:cNvPr id="10" name="図 9">
            <a:extLst>
              <a:ext uri="{FF2B5EF4-FFF2-40B4-BE49-F238E27FC236}">
                <a16:creationId xmlns:a16="http://schemas.microsoft.com/office/drawing/2014/main" id="{F406F592-2E3F-450B-96F1-1026BF79FBA4}"/>
              </a:ext>
            </a:extLst>
          </p:cNvPr>
          <p:cNvPicPr>
            <a:picLocks noChangeAspect="1"/>
          </p:cNvPicPr>
          <p:nvPr/>
        </p:nvPicPr>
        <p:blipFill>
          <a:blip r:embed="rId9"/>
          <a:stretch>
            <a:fillRect/>
          </a:stretch>
        </p:blipFill>
        <p:spPr>
          <a:xfrm>
            <a:off x="6615399" y="2383496"/>
            <a:ext cx="1246196" cy="1246196"/>
          </a:xfrm>
          <a:prstGeom prst="rect">
            <a:avLst/>
          </a:prstGeom>
        </p:spPr>
      </p:pic>
    </p:spTree>
    <p:extLst>
      <p:ext uri="{BB962C8B-B14F-4D97-AF65-F5344CB8AC3E}">
        <p14:creationId xmlns:p14="http://schemas.microsoft.com/office/powerpoint/2010/main" val="2412775647"/>
      </p:ext>
    </p:extLst>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DFDB1BEF-ADE8-4C1F-B812-4943E6962A9E}"/>
              </a:ext>
            </a:extLst>
          </p:cNvPr>
          <p:cNvPicPr>
            <a:picLocks noChangeAspect="1"/>
          </p:cNvPicPr>
          <p:nvPr/>
        </p:nvPicPr>
        <p:blipFill>
          <a:blip r:embed="rId3"/>
          <a:stretch>
            <a:fillRect/>
          </a:stretch>
        </p:blipFill>
        <p:spPr>
          <a:xfrm>
            <a:off x="484483" y="525722"/>
            <a:ext cx="1777907" cy="887640"/>
          </a:xfrm>
          <a:prstGeom prst="rect">
            <a:avLst/>
          </a:prstGeom>
          <a:ln>
            <a:noFill/>
          </a:ln>
        </p:spPr>
      </p:pic>
      <p:graphicFrame>
        <p:nvGraphicFramePr>
          <p:cNvPr id="8" name="表 7">
            <a:extLst>
              <a:ext uri="{FF2B5EF4-FFF2-40B4-BE49-F238E27FC236}">
                <a16:creationId xmlns:a16="http://schemas.microsoft.com/office/drawing/2014/main" id="{3453FB68-C984-47B9-B093-38CDED0E0C21}"/>
              </a:ext>
            </a:extLst>
          </p:cNvPr>
          <p:cNvGraphicFramePr>
            <a:graphicFrameLocks noGrp="1"/>
          </p:cNvGraphicFramePr>
          <p:nvPr>
            <p:extLst>
              <p:ext uri="{D42A27DB-BD31-4B8C-83A1-F6EECF244321}">
                <p14:modId xmlns:p14="http://schemas.microsoft.com/office/powerpoint/2010/main" val="3494962047"/>
              </p:ext>
            </p:extLst>
          </p:nvPr>
        </p:nvGraphicFramePr>
        <p:xfrm>
          <a:off x="484483" y="619022"/>
          <a:ext cx="11653728" cy="701040"/>
        </p:xfrm>
        <a:graphic>
          <a:graphicData uri="http://schemas.openxmlformats.org/drawingml/2006/table">
            <a:tbl>
              <a:tblPr firstRow="1" bandRow="1">
                <a:tableStyleId>{5940675A-B579-460E-94D1-54222C63F5DA}</a:tableStyleId>
              </a:tblPr>
              <a:tblGrid>
                <a:gridCol w="11653728">
                  <a:extLst>
                    <a:ext uri="{9D8B030D-6E8A-4147-A177-3AD203B41FA5}">
                      <a16:colId xmlns:a16="http://schemas.microsoft.com/office/drawing/2014/main" val="1465501517"/>
                    </a:ext>
                  </a:extLst>
                </a:gridCol>
              </a:tblGrid>
              <a:tr h="0">
                <a:tc>
                  <a:txBody>
                    <a:bodyPr/>
                    <a:lstStyle/>
                    <a:p>
                      <a:r>
                        <a:rPr kumimoji="1" lang="ja-JP" altLang="en-US" sz="4000" b="1" dirty="0">
                          <a:solidFill>
                            <a:srgbClr val="002060"/>
                          </a:solidFill>
                          <a:latin typeface="HG丸ｺﾞｼｯｸM-PRO" panose="020F0600000000000000" pitchFamily="50" charset="-128"/>
                          <a:ea typeface="HG丸ｺﾞｼｯｸM-PRO" panose="020F0600000000000000" pitchFamily="50" charset="-128"/>
                        </a:rPr>
                        <a:t>　　　  地区補助金の業務サイクル</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43541143"/>
                  </a:ext>
                </a:extLst>
              </a:tr>
            </a:tbl>
          </a:graphicData>
        </a:graphic>
      </p:graphicFrame>
      <p:graphicFrame>
        <p:nvGraphicFramePr>
          <p:cNvPr id="5" name="表 4">
            <a:extLst>
              <a:ext uri="{FF2B5EF4-FFF2-40B4-BE49-F238E27FC236}">
                <a16:creationId xmlns:a16="http://schemas.microsoft.com/office/drawing/2014/main" id="{559A6668-51F7-4B0E-AD07-66220E877AC7}"/>
              </a:ext>
            </a:extLst>
          </p:cNvPr>
          <p:cNvGraphicFramePr>
            <a:graphicFrameLocks noGrp="1"/>
          </p:cNvGraphicFramePr>
          <p:nvPr>
            <p:extLst>
              <p:ext uri="{D42A27DB-BD31-4B8C-83A1-F6EECF244321}">
                <p14:modId xmlns:p14="http://schemas.microsoft.com/office/powerpoint/2010/main" val="3331637285"/>
              </p:ext>
            </p:extLst>
          </p:nvPr>
        </p:nvGraphicFramePr>
        <p:xfrm>
          <a:off x="268941" y="1859280"/>
          <a:ext cx="12478872" cy="7659112"/>
        </p:xfrm>
        <a:graphic>
          <a:graphicData uri="http://schemas.openxmlformats.org/drawingml/2006/table">
            <a:tbl>
              <a:tblPr firstRow="1" bandRow="1">
                <a:tableStyleId>{5940675A-B579-460E-94D1-54222C63F5DA}</a:tableStyleId>
              </a:tblPr>
              <a:tblGrid>
                <a:gridCol w="1039906">
                  <a:extLst>
                    <a:ext uri="{9D8B030D-6E8A-4147-A177-3AD203B41FA5}">
                      <a16:colId xmlns:a16="http://schemas.microsoft.com/office/drawing/2014/main" val="1915526621"/>
                    </a:ext>
                  </a:extLst>
                </a:gridCol>
                <a:gridCol w="1039906">
                  <a:extLst>
                    <a:ext uri="{9D8B030D-6E8A-4147-A177-3AD203B41FA5}">
                      <a16:colId xmlns:a16="http://schemas.microsoft.com/office/drawing/2014/main" val="240496374"/>
                    </a:ext>
                  </a:extLst>
                </a:gridCol>
                <a:gridCol w="1039906">
                  <a:extLst>
                    <a:ext uri="{9D8B030D-6E8A-4147-A177-3AD203B41FA5}">
                      <a16:colId xmlns:a16="http://schemas.microsoft.com/office/drawing/2014/main" val="2953614481"/>
                    </a:ext>
                  </a:extLst>
                </a:gridCol>
                <a:gridCol w="1039906">
                  <a:extLst>
                    <a:ext uri="{9D8B030D-6E8A-4147-A177-3AD203B41FA5}">
                      <a16:colId xmlns:a16="http://schemas.microsoft.com/office/drawing/2014/main" val="1076254865"/>
                    </a:ext>
                  </a:extLst>
                </a:gridCol>
                <a:gridCol w="1039906">
                  <a:extLst>
                    <a:ext uri="{9D8B030D-6E8A-4147-A177-3AD203B41FA5}">
                      <a16:colId xmlns:a16="http://schemas.microsoft.com/office/drawing/2014/main" val="2575739234"/>
                    </a:ext>
                  </a:extLst>
                </a:gridCol>
                <a:gridCol w="1039906">
                  <a:extLst>
                    <a:ext uri="{9D8B030D-6E8A-4147-A177-3AD203B41FA5}">
                      <a16:colId xmlns:a16="http://schemas.microsoft.com/office/drawing/2014/main" val="1976227790"/>
                    </a:ext>
                  </a:extLst>
                </a:gridCol>
                <a:gridCol w="1039906">
                  <a:extLst>
                    <a:ext uri="{9D8B030D-6E8A-4147-A177-3AD203B41FA5}">
                      <a16:colId xmlns:a16="http://schemas.microsoft.com/office/drawing/2014/main" val="1314142400"/>
                    </a:ext>
                  </a:extLst>
                </a:gridCol>
                <a:gridCol w="1039906">
                  <a:extLst>
                    <a:ext uri="{9D8B030D-6E8A-4147-A177-3AD203B41FA5}">
                      <a16:colId xmlns:a16="http://schemas.microsoft.com/office/drawing/2014/main" val="2297690288"/>
                    </a:ext>
                  </a:extLst>
                </a:gridCol>
                <a:gridCol w="1039906">
                  <a:extLst>
                    <a:ext uri="{9D8B030D-6E8A-4147-A177-3AD203B41FA5}">
                      <a16:colId xmlns:a16="http://schemas.microsoft.com/office/drawing/2014/main" val="777662388"/>
                    </a:ext>
                  </a:extLst>
                </a:gridCol>
                <a:gridCol w="1039906">
                  <a:extLst>
                    <a:ext uri="{9D8B030D-6E8A-4147-A177-3AD203B41FA5}">
                      <a16:colId xmlns:a16="http://schemas.microsoft.com/office/drawing/2014/main" val="2360397776"/>
                    </a:ext>
                  </a:extLst>
                </a:gridCol>
                <a:gridCol w="1039906">
                  <a:extLst>
                    <a:ext uri="{9D8B030D-6E8A-4147-A177-3AD203B41FA5}">
                      <a16:colId xmlns:a16="http://schemas.microsoft.com/office/drawing/2014/main" val="773819248"/>
                    </a:ext>
                  </a:extLst>
                </a:gridCol>
                <a:gridCol w="1039906">
                  <a:extLst>
                    <a:ext uri="{9D8B030D-6E8A-4147-A177-3AD203B41FA5}">
                      <a16:colId xmlns:a16="http://schemas.microsoft.com/office/drawing/2014/main" val="3537434153"/>
                    </a:ext>
                  </a:extLst>
                </a:gridCol>
              </a:tblGrid>
              <a:tr h="688698">
                <a:tc gridSpan="12">
                  <a:txBody>
                    <a:bodyPr/>
                    <a:lstStyle/>
                    <a:p>
                      <a:pPr algn="l"/>
                      <a:r>
                        <a:rPr kumimoji="1" lang="en-US" altLang="ja-JP" sz="3200" b="1" dirty="0">
                          <a:latin typeface="HG丸ｺﾞｼｯｸM-PRO" panose="020F0600000000000000" pitchFamily="50" charset="-128"/>
                          <a:ea typeface="HG丸ｺﾞｼｯｸM-PRO" panose="020F0600000000000000" pitchFamily="50" charset="-128"/>
                        </a:rPr>
                        <a:t>2018-19</a:t>
                      </a:r>
                      <a:r>
                        <a:rPr kumimoji="1" lang="ja-JP" altLang="en-US" sz="3200" b="1" dirty="0">
                          <a:latin typeface="HG丸ｺﾞｼｯｸM-PRO" panose="020F0600000000000000" pitchFamily="50" charset="-128"/>
                          <a:ea typeface="HG丸ｺﾞｼｯｸM-PRO" panose="020F0600000000000000" pitchFamily="50" charset="-128"/>
                        </a:rPr>
                        <a:t>年度</a:t>
                      </a:r>
                    </a:p>
                  </a:txBody>
                  <a:tcPr anchor="b">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accent2">
                        <a:lumMod val="20000"/>
                        <a:lumOff val="80000"/>
                      </a:schemeClr>
                    </a:solidFill>
                  </a:tcPr>
                </a:tc>
                <a:tc hMerge="1">
                  <a:txBody>
                    <a:bodyPr/>
                    <a:lstStyle/>
                    <a:p>
                      <a:pPr algn="ctr"/>
                      <a:endParaRPr kumimoji="1" lang="ja-JP" altLang="en-US" sz="2800" dirty="0">
                        <a:latin typeface="HG丸ｺﾞｼｯｸM-PRO" panose="020F0600000000000000" pitchFamily="50" charset="-128"/>
                        <a:ea typeface="HG丸ｺﾞｼｯｸM-PRO" panose="020F0600000000000000" pitchFamily="50" charset="-128"/>
                      </a:endParaRPr>
                    </a:p>
                  </a:txBody>
                  <a:tcPr/>
                </a:tc>
                <a:tc hMerge="1">
                  <a:txBody>
                    <a:bodyPr/>
                    <a:lstStyle/>
                    <a:p>
                      <a:pPr algn="ctr"/>
                      <a:endParaRPr kumimoji="1" lang="ja-JP" altLang="en-US" sz="2800" dirty="0">
                        <a:latin typeface="HG丸ｺﾞｼｯｸM-PRO" panose="020F0600000000000000" pitchFamily="50" charset="-128"/>
                        <a:ea typeface="HG丸ｺﾞｼｯｸM-PRO" panose="020F0600000000000000" pitchFamily="50" charset="-128"/>
                      </a:endParaRPr>
                    </a:p>
                  </a:txBody>
                  <a:tcPr/>
                </a:tc>
                <a:tc hMerge="1">
                  <a:txBody>
                    <a:bodyPr/>
                    <a:lstStyle/>
                    <a:p>
                      <a:pPr algn="ctr"/>
                      <a:endParaRPr kumimoji="1" lang="ja-JP" altLang="en-US" sz="2800" dirty="0">
                        <a:latin typeface="HG丸ｺﾞｼｯｸM-PRO" panose="020F0600000000000000" pitchFamily="50" charset="-128"/>
                        <a:ea typeface="HG丸ｺﾞｼｯｸM-PRO" panose="020F0600000000000000" pitchFamily="50" charset="-128"/>
                      </a:endParaRPr>
                    </a:p>
                  </a:txBody>
                  <a:tcPr/>
                </a:tc>
                <a:tc hMerge="1">
                  <a:txBody>
                    <a:bodyPr/>
                    <a:lstStyle/>
                    <a:p>
                      <a:pPr algn="ctr"/>
                      <a:endParaRPr kumimoji="1" lang="ja-JP" altLang="en-US" sz="2800" dirty="0">
                        <a:latin typeface="HG丸ｺﾞｼｯｸM-PRO" panose="020F0600000000000000" pitchFamily="50" charset="-128"/>
                        <a:ea typeface="HG丸ｺﾞｼｯｸM-PRO" panose="020F0600000000000000" pitchFamily="50" charset="-128"/>
                      </a:endParaRPr>
                    </a:p>
                  </a:txBody>
                  <a:tcPr/>
                </a:tc>
                <a:tc hMerge="1">
                  <a:txBody>
                    <a:bodyPr/>
                    <a:lstStyle/>
                    <a:p>
                      <a:pPr algn="ctr"/>
                      <a:endParaRPr kumimoji="1" lang="ja-JP" altLang="en-US" sz="2800" dirty="0">
                        <a:latin typeface="HG丸ｺﾞｼｯｸM-PRO" panose="020F0600000000000000" pitchFamily="50" charset="-128"/>
                        <a:ea typeface="HG丸ｺﾞｼｯｸM-PRO" panose="020F0600000000000000" pitchFamily="50" charset="-128"/>
                      </a:endParaRPr>
                    </a:p>
                  </a:txBody>
                  <a:tcPr/>
                </a:tc>
                <a:tc hMerge="1">
                  <a:txBody>
                    <a:bodyPr/>
                    <a:lstStyle/>
                    <a:p>
                      <a:pPr algn="ctr"/>
                      <a:endParaRPr kumimoji="1" lang="ja-JP" altLang="en-US" sz="2800" dirty="0">
                        <a:latin typeface="HG丸ｺﾞｼｯｸM-PRO" panose="020F0600000000000000" pitchFamily="50" charset="-128"/>
                        <a:ea typeface="HG丸ｺﾞｼｯｸM-PRO" panose="020F0600000000000000" pitchFamily="50" charset="-128"/>
                      </a:endParaRPr>
                    </a:p>
                  </a:txBody>
                  <a:tcPr/>
                </a:tc>
                <a:tc hMerge="1">
                  <a:txBody>
                    <a:bodyPr/>
                    <a:lstStyle/>
                    <a:p>
                      <a:pPr algn="ctr"/>
                      <a:endParaRPr kumimoji="1" lang="ja-JP" altLang="en-US" sz="2800" dirty="0">
                        <a:latin typeface="HG丸ｺﾞｼｯｸM-PRO" panose="020F0600000000000000" pitchFamily="50" charset="-128"/>
                        <a:ea typeface="HG丸ｺﾞｼｯｸM-PRO" panose="020F0600000000000000" pitchFamily="50" charset="-128"/>
                      </a:endParaRPr>
                    </a:p>
                  </a:txBody>
                  <a:tcPr/>
                </a:tc>
                <a:tc hMerge="1">
                  <a:txBody>
                    <a:bodyPr/>
                    <a:lstStyle/>
                    <a:p>
                      <a:pPr algn="ctr"/>
                      <a:endParaRPr kumimoji="1" lang="ja-JP" altLang="en-US" sz="2800" dirty="0">
                        <a:latin typeface="HG丸ｺﾞｼｯｸM-PRO" panose="020F0600000000000000" pitchFamily="50" charset="-128"/>
                        <a:ea typeface="HG丸ｺﾞｼｯｸM-PRO" panose="020F0600000000000000" pitchFamily="50" charset="-128"/>
                      </a:endParaRPr>
                    </a:p>
                  </a:txBody>
                  <a:tcPr/>
                </a:tc>
                <a:tc hMerge="1">
                  <a:txBody>
                    <a:bodyPr/>
                    <a:lstStyle/>
                    <a:p>
                      <a:pPr algn="ctr"/>
                      <a:endParaRPr kumimoji="1" lang="ja-JP" altLang="en-US" sz="2800" dirty="0">
                        <a:latin typeface="HG丸ｺﾞｼｯｸM-PRO" panose="020F0600000000000000" pitchFamily="50" charset="-128"/>
                        <a:ea typeface="HG丸ｺﾞｼｯｸM-PRO" panose="020F0600000000000000" pitchFamily="50" charset="-128"/>
                      </a:endParaRPr>
                    </a:p>
                  </a:txBody>
                  <a:tcPr/>
                </a:tc>
                <a:tc hMerge="1">
                  <a:txBody>
                    <a:bodyPr/>
                    <a:lstStyle/>
                    <a:p>
                      <a:pPr algn="ctr"/>
                      <a:endParaRPr kumimoji="1" lang="ja-JP" altLang="en-US" sz="2800" dirty="0">
                        <a:latin typeface="HG丸ｺﾞｼｯｸM-PRO" panose="020F0600000000000000" pitchFamily="50" charset="-128"/>
                        <a:ea typeface="HG丸ｺﾞｼｯｸM-PRO" panose="020F0600000000000000" pitchFamily="50" charset="-128"/>
                      </a:endParaRPr>
                    </a:p>
                  </a:txBody>
                  <a:tcPr/>
                </a:tc>
                <a:tc hMerge="1">
                  <a:txBody>
                    <a:bodyPr/>
                    <a:lstStyle/>
                    <a:p>
                      <a:pPr algn="ctr"/>
                      <a:endParaRPr kumimoji="1" lang="ja-JP" altLang="en-US" sz="280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131545878"/>
                  </a:ext>
                </a:extLst>
              </a:tr>
              <a:tr h="688698">
                <a:tc>
                  <a:txBody>
                    <a:bodyPr/>
                    <a:lstStyle/>
                    <a:p>
                      <a:pPr algn="ctr"/>
                      <a:r>
                        <a:rPr kumimoji="1" lang="en-US" altLang="ja-JP" sz="2800" dirty="0">
                          <a:latin typeface="HG丸ｺﾞｼｯｸM-PRO" panose="020F0600000000000000" pitchFamily="50" charset="-128"/>
                          <a:ea typeface="HG丸ｺﾞｼｯｸM-PRO" panose="020F0600000000000000" pitchFamily="50" charset="-128"/>
                        </a:rPr>
                        <a:t>7</a:t>
                      </a:r>
                      <a:r>
                        <a:rPr kumimoji="1" lang="ja-JP" altLang="en-US" sz="2800" dirty="0">
                          <a:latin typeface="HG丸ｺﾞｼｯｸM-PRO" panose="020F0600000000000000" pitchFamily="50" charset="-128"/>
                          <a:ea typeface="HG丸ｺﾞｼｯｸM-PRO" panose="020F0600000000000000" pitchFamily="50" charset="-128"/>
                        </a:rPr>
                        <a:t>月</a:t>
                      </a:r>
                    </a:p>
                  </a:txBody>
                  <a:tcPr anchor="b">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r>
                        <a:rPr kumimoji="1" lang="en-US" altLang="ja-JP" sz="2800" dirty="0">
                          <a:latin typeface="HG丸ｺﾞｼｯｸM-PRO" panose="020F0600000000000000" pitchFamily="50" charset="-128"/>
                          <a:ea typeface="HG丸ｺﾞｼｯｸM-PRO" panose="020F0600000000000000" pitchFamily="50" charset="-128"/>
                        </a:rPr>
                        <a:t>8</a:t>
                      </a:r>
                      <a:r>
                        <a:rPr kumimoji="1" lang="ja-JP" altLang="en-US" sz="2800" dirty="0">
                          <a:latin typeface="HG丸ｺﾞｼｯｸM-PRO" panose="020F0600000000000000" pitchFamily="50" charset="-128"/>
                          <a:ea typeface="HG丸ｺﾞｼｯｸM-PRO" panose="020F0600000000000000" pitchFamily="50" charset="-128"/>
                        </a:rPr>
                        <a:t>月</a:t>
                      </a:r>
                    </a:p>
                  </a:txBody>
                  <a:tcPr anchor="b">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r>
                        <a:rPr kumimoji="1" lang="en-US" altLang="ja-JP" sz="2800" dirty="0">
                          <a:latin typeface="HG丸ｺﾞｼｯｸM-PRO" panose="020F0600000000000000" pitchFamily="50" charset="-128"/>
                          <a:ea typeface="HG丸ｺﾞｼｯｸM-PRO" panose="020F0600000000000000" pitchFamily="50" charset="-128"/>
                        </a:rPr>
                        <a:t>9</a:t>
                      </a:r>
                      <a:r>
                        <a:rPr kumimoji="1" lang="ja-JP" altLang="en-US" sz="28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月</a:t>
                      </a:r>
                      <a:endParaRPr kumimoji="1" lang="ja-JP" altLang="en-US" sz="2800" dirty="0">
                        <a:latin typeface="HG丸ｺﾞｼｯｸM-PRO" panose="020F0600000000000000" pitchFamily="50" charset="-128"/>
                        <a:ea typeface="HG丸ｺﾞｼｯｸM-PRO" panose="020F0600000000000000" pitchFamily="50" charset="-128"/>
                      </a:endParaRPr>
                    </a:p>
                  </a:txBody>
                  <a:tcPr anchor="b">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r>
                        <a:rPr kumimoji="1" lang="en-US" altLang="ja-JP" sz="2800" spc="-100" dirty="0">
                          <a:latin typeface="HG丸ｺﾞｼｯｸM-PRO" panose="020F0600000000000000" pitchFamily="50" charset="-128"/>
                          <a:ea typeface="HG丸ｺﾞｼｯｸM-PRO" panose="020F0600000000000000" pitchFamily="50" charset="-128"/>
                        </a:rPr>
                        <a:t>10</a:t>
                      </a:r>
                      <a:r>
                        <a:rPr kumimoji="1" lang="ja-JP" altLang="en-US" sz="2800" b="0" i="0" u="none" strike="noStrike" kern="1200" cap="none" spc="-10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月</a:t>
                      </a:r>
                      <a:endParaRPr kumimoji="1" lang="ja-JP" altLang="en-US" sz="2800" spc="-100" dirty="0">
                        <a:latin typeface="HG丸ｺﾞｼｯｸM-PRO" panose="020F0600000000000000" pitchFamily="50" charset="-128"/>
                        <a:ea typeface="HG丸ｺﾞｼｯｸM-PRO" panose="020F0600000000000000" pitchFamily="50" charset="-128"/>
                      </a:endParaRPr>
                    </a:p>
                  </a:txBody>
                  <a:tcPr anchor="b">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r>
                        <a:rPr kumimoji="1" lang="en-US" altLang="ja-JP" sz="2800" spc="-100" baseline="0" dirty="0">
                          <a:latin typeface="HG丸ｺﾞｼｯｸM-PRO" panose="020F0600000000000000" pitchFamily="50" charset="-128"/>
                          <a:ea typeface="HG丸ｺﾞｼｯｸM-PRO" panose="020F0600000000000000" pitchFamily="50" charset="-128"/>
                        </a:rPr>
                        <a:t>11</a:t>
                      </a:r>
                      <a:r>
                        <a:rPr kumimoji="1" lang="ja-JP" altLang="en-US" sz="2800" spc="-100" baseline="0" dirty="0">
                          <a:latin typeface="HG丸ｺﾞｼｯｸM-PRO" panose="020F0600000000000000" pitchFamily="50" charset="-128"/>
                          <a:ea typeface="HG丸ｺﾞｼｯｸM-PRO" panose="020F0600000000000000" pitchFamily="50" charset="-128"/>
                        </a:rPr>
                        <a:t>月</a:t>
                      </a:r>
                    </a:p>
                  </a:txBody>
                  <a:tcPr anchor="b">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r>
                        <a:rPr kumimoji="1" lang="en-US" altLang="ja-JP" sz="2800" spc="-100" baseline="0" dirty="0">
                          <a:latin typeface="HG丸ｺﾞｼｯｸM-PRO" panose="020F0600000000000000" pitchFamily="50" charset="-128"/>
                          <a:ea typeface="HG丸ｺﾞｼｯｸM-PRO" panose="020F0600000000000000" pitchFamily="50" charset="-128"/>
                        </a:rPr>
                        <a:t>12</a:t>
                      </a:r>
                      <a:r>
                        <a:rPr kumimoji="1" lang="ja-JP" altLang="en-US" sz="2800" spc="-100" baseline="0" dirty="0">
                          <a:latin typeface="HG丸ｺﾞｼｯｸM-PRO" panose="020F0600000000000000" pitchFamily="50" charset="-128"/>
                          <a:ea typeface="HG丸ｺﾞｼｯｸM-PRO" panose="020F0600000000000000" pitchFamily="50" charset="-128"/>
                        </a:rPr>
                        <a:t>月</a:t>
                      </a:r>
                    </a:p>
                  </a:txBody>
                  <a:tcPr anchor="b">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r>
                        <a:rPr kumimoji="1" lang="en-US" altLang="ja-JP" sz="2800" dirty="0">
                          <a:latin typeface="HG丸ｺﾞｼｯｸM-PRO" panose="020F0600000000000000" pitchFamily="50" charset="-128"/>
                          <a:ea typeface="HG丸ｺﾞｼｯｸM-PRO" panose="020F0600000000000000" pitchFamily="50" charset="-128"/>
                        </a:rPr>
                        <a:t>1</a:t>
                      </a:r>
                      <a:r>
                        <a:rPr kumimoji="1" lang="ja-JP" altLang="en-US" sz="2800" dirty="0">
                          <a:latin typeface="HG丸ｺﾞｼｯｸM-PRO" panose="020F0600000000000000" pitchFamily="50" charset="-128"/>
                          <a:ea typeface="HG丸ｺﾞｼｯｸM-PRO" panose="020F0600000000000000" pitchFamily="50" charset="-128"/>
                        </a:rPr>
                        <a:t>月</a:t>
                      </a:r>
                    </a:p>
                  </a:txBody>
                  <a:tcPr anchor="b">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r>
                        <a:rPr kumimoji="1" lang="en-US" altLang="ja-JP" sz="2800" dirty="0">
                          <a:latin typeface="HG丸ｺﾞｼｯｸM-PRO" panose="020F0600000000000000" pitchFamily="50" charset="-128"/>
                          <a:ea typeface="HG丸ｺﾞｼｯｸM-PRO" panose="020F0600000000000000" pitchFamily="50" charset="-128"/>
                        </a:rPr>
                        <a:t>2</a:t>
                      </a:r>
                      <a:r>
                        <a:rPr kumimoji="1" lang="ja-JP" altLang="en-US" sz="2800" dirty="0">
                          <a:latin typeface="HG丸ｺﾞｼｯｸM-PRO" panose="020F0600000000000000" pitchFamily="50" charset="-128"/>
                          <a:ea typeface="HG丸ｺﾞｼｯｸM-PRO" panose="020F0600000000000000" pitchFamily="50" charset="-128"/>
                        </a:rPr>
                        <a:t>月</a:t>
                      </a:r>
                    </a:p>
                  </a:txBody>
                  <a:tcPr anchor="b">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r>
                        <a:rPr kumimoji="1" lang="en-US" altLang="ja-JP" sz="2800" dirty="0">
                          <a:latin typeface="HG丸ｺﾞｼｯｸM-PRO" panose="020F0600000000000000" pitchFamily="50" charset="-128"/>
                          <a:ea typeface="HG丸ｺﾞｼｯｸM-PRO" panose="020F0600000000000000" pitchFamily="50" charset="-128"/>
                        </a:rPr>
                        <a:t>3</a:t>
                      </a:r>
                      <a:r>
                        <a:rPr kumimoji="1" lang="ja-JP" altLang="en-US" sz="2800" dirty="0">
                          <a:latin typeface="HG丸ｺﾞｼｯｸM-PRO" panose="020F0600000000000000" pitchFamily="50" charset="-128"/>
                          <a:ea typeface="HG丸ｺﾞｼｯｸM-PRO" panose="020F0600000000000000" pitchFamily="50" charset="-128"/>
                        </a:rPr>
                        <a:t>月</a:t>
                      </a:r>
                    </a:p>
                  </a:txBody>
                  <a:tcPr anchor="b">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r>
                        <a:rPr kumimoji="1" lang="en-US" altLang="ja-JP" sz="2800" dirty="0">
                          <a:latin typeface="HG丸ｺﾞｼｯｸM-PRO" panose="020F0600000000000000" pitchFamily="50" charset="-128"/>
                          <a:ea typeface="HG丸ｺﾞｼｯｸM-PRO" panose="020F0600000000000000" pitchFamily="50" charset="-128"/>
                        </a:rPr>
                        <a:t>4</a:t>
                      </a:r>
                      <a:r>
                        <a:rPr kumimoji="1" lang="ja-JP" altLang="en-US" sz="2800" dirty="0">
                          <a:latin typeface="HG丸ｺﾞｼｯｸM-PRO" panose="020F0600000000000000" pitchFamily="50" charset="-128"/>
                          <a:ea typeface="HG丸ｺﾞｼｯｸM-PRO" panose="020F0600000000000000" pitchFamily="50" charset="-128"/>
                        </a:rPr>
                        <a:t>月</a:t>
                      </a:r>
                    </a:p>
                  </a:txBody>
                  <a:tcPr anchor="b">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r>
                        <a:rPr kumimoji="1" lang="en-US" altLang="ja-JP" sz="2800" dirty="0">
                          <a:latin typeface="HG丸ｺﾞｼｯｸM-PRO" panose="020F0600000000000000" pitchFamily="50" charset="-128"/>
                          <a:ea typeface="HG丸ｺﾞｼｯｸM-PRO" panose="020F0600000000000000" pitchFamily="50" charset="-128"/>
                        </a:rPr>
                        <a:t>5</a:t>
                      </a:r>
                      <a:r>
                        <a:rPr kumimoji="1" lang="ja-JP" altLang="en-US" sz="2800" dirty="0">
                          <a:latin typeface="HG丸ｺﾞｼｯｸM-PRO" panose="020F0600000000000000" pitchFamily="50" charset="-128"/>
                          <a:ea typeface="HG丸ｺﾞｼｯｸM-PRO" panose="020F0600000000000000" pitchFamily="50" charset="-128"/>
                        </a:rPr>
                        <a:t>月</a:t>
                      </a:r>
                    </a:p>
                  </a:txBody>
                  <a:tcPr anchor="b">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r>
                        <a:rPr kumimoji="1" lang="en-US" altLang="ja-JP" sz="2800" dirty="0">
                          <a:latin typeface="HG丸ｺﾞｼｯｸM-PRO" panose="020F0600000000000000" pitchFamily="50" charset="-128"/>
                          <a:ea typeface="HG丸ｺﾞｼｯｸM-PRO" panose="020F0600000000000000" pitchFamily="50" charset="-128"/>
                        </a:rPr>
                        <a:t>6</a:t>
                      </a:r>
                      <a:r>
                        <a:rPr kumimoji="1" lang="ja-JP" altLang="en-US" sz="2800" dirty="0">
                          <a:latin typeface="HG丸ｺﾞｼｯｸM-PRO" panose="020F0600000000000000" pitchFamily="50" charset="-128"/>
                          <a:ea typeface="HG丸ｺﾞｼｯｸM-PRO" panose="020F0600000000000000" pitchFamily="50" charset="-128"/>
                        </a:rPr>
                        <a:t>月</a:t>
                      </a:r>
                    </a:p>
                  </a:txBody>
                  <a:tcPr anchor="b">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679144384"/>
                  </a:ext>
                </a:extLst>
              </a:tr>
              <a:tr h="688698">
                <a:tc>
                  <a:txBody>
                    <a:bodyPr/>
                    <a:lstStyle/>
                    <a:p>
                      <a:pPr algn="ctr"/>
                      <a:endParaRPr kumimoji="1" lang="ja-JP" altLang="en-US" sz="2800" dirty="0">
                        <a:latin typeface="HG丸ｺﾞｼｯｸM-PRO" panose="020F0600000000000000" pitchFamily="50" charset="-128"/>
                        <a:ea typeface="HG丸ｺﾞｼｯｸM-PRO" panose="020F0600000000000000" pitchFamily="50" charset="-128"/>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endParaRPr kumimoji="1" lang="ja-JP" altLang="en-US" sz="2800" dirty="0">
                        <a:latin typeface="HG丸ｺﾞｼｯｸM-PRO" panose="020F0600000000000000" pitchFamily="50" charset="-128"/>
                        <a:ea typeface="HG丸ｺﾞｼｯｸM-PRO" panose="020F0600000000000000" pitchFamily="50" charset="-128"/>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endParaRPr kumimoji="1" lang="ja-JP" altLang="en-US" sz="2800" dirty="0">
                        <a:latin typeface="HG丸ｺﾞｼｯｸM-PRO" panose="020F0600000000000000" pitchFamily="50" charset="-128"/>
                        <a:ea typeface="HG丸ｺﾞｼｯｸM-PRO" panose="020F0600000000000000" pitchFamily="50" charset="-128"/>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endParaRPr kumimoji="1" lang="ja-JP" altLang="en-US" sz="2800" dirty="0">
                        <a:latin typeface="HG丸ｺﾞｼｯｸM-PRO" panose="020F0600000000000000" pitchFamily="50" charset="-128"/>
                        <a:ea typeface="HG丸ｺﾞｼｯｸM-PRO" panose="020F0600000000000000" pitchFamily="50" charset="-128"/>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endParaRPr kumimoji="1" lang="ja-JP" altLang="en-US" sz="2800" dirty="0">
                        <a:latin typeface="HG丸ｺﾞｼｯｸM-PRO" panose="020F0600000000000000" pitchFamily="50" charset="-128"/>
                        <a:ea typeface="HG丸ｺﾞｼｯｸM-PRO" panose="020F0600000000000000" pitchFamily="50" charset="-128"/>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endParaRPr kumimoji="1" lang="ja-JP" altLang="en-US" sz="2800" dirty="0">
                        <a:latin typeface="HG丸ｺﾞｼｯｸM-PRO" panose="020F0600000000000000" pitchFamily="50" charset="-128"/>
                        <a:ea typeface="HG丸ｺﾞｼｯｸM-PRO" panose="020F0600000000000000" pitchFamily="50" charset="-128"/>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endParaRPr kumimoji="1" lang="ja-JP" altLang="en-US" sz="2800" dirty="0">
                        <a:latin typeface="HG丸ｺﾞｼｯｸM-PRO" panose="020F0600000000000000" pitchFamily="50" charset="-128"/>
                        <a:ea typeface="HG丸ｺﾞｼｯｸM-PRO" panose="020F0600000000000000" pitchFamily="50" charset="-128"/>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endParaRPr kumimoji="1" lang="ja-JP" altLang="en-US" sz="2800" dirty="0">
                        <a:latin typeface="HG丸ｺﾞｼｯｸM-PRO" panose="020F0600000000000000" pitchFamily="50" charset="-128"/>
                        <a:ea typeface="HG丸ｺﾞｼｯｸM-PRO" panose="020F0600000000000000" pitchFamily="50" charset="-128"/>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endParaRPr kumimoji="1" lang="ja-JP" altLang="en-US" sz="2800" dirty="0">
                        <a:latin typeface="HG丸ｺﾞｼｯｸM-PRO" panose="020F0600000000000000" pitchFamily="50" charset="-128"/>
                        <a:ea typeface="HG丸ｺﾞｼｯｸM-PRO" panose="020F0600000000000000" pitchFamily="50" charset="-128"/>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endParaRPr kumimoji="1" lang="ja-JP" altLang="en-US" sz="2800" dirty="0">
                        <a:latin typeface="HG丸ｺﾞｼｯｸM-PRO" panose="020F0600000000000000" pitchFamily="50" charset="-128"/>
                        <a:ea typeface="HG丸ｺﾞｼｯｸM-PRO" panose="020F0600000000000000" pitchFamily="50" charset="-128"/>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endParaRPr kumimoji="1" lang="ja-JP" altLang="en-US" sz="2800" dirty="0">
                        <a:latin typeface="HG丸ｺﾞｼｯｸM-PRO" panose="020F0600000000000000" pitchFamily="50" charset="-128"/>
                        <a:ea typeface="HG丸ｺﾞｼｯｸM-PRO" panose="020F0600000000000000" pitchFamily="50" charset="-128"/>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endParaRPr kumimoji="1" lang="ja-JP" altLang="en-US" sz="2800" dirty="0">
                        <a:latin typeface="HG丸ｺﾞｼｯｸM-PRO" panose="020F0600000000000000" pitchFamily="50" charset="-128"/>
                        <a:ea typeface="HG丸ｺﾞｼｯｸM-PRO" panose="020F0600000000000000" pitchFamily="50" charset="-128"/>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141879501"/>
                  </a:ext>
                </a:extLst>
              </a:tr>
              <a:tr h="772132">
                <a:tc>
                  <a:txBody>
                    <a:bodyPr/>
                    <a:lstStyle/>
                    <a:p>
                      <a:pPr algn="ctr"/>
                      <a:endParaRPr kumimoji="1" lang="ja-JP" altLang="en-US" sz="2800">
                        <a:latin typeface="HG丸ｺﾞｼｯｸM-PRO" panose="020F0600000000000000" pitchFamily="50" charset="-128"/>
                        <a:ea typeface="HG丸ｺﾞｼｯｸM-PRO" panose="020F0600000000000000" pitchFamily="50" charset="-128"/>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gridSpan="5">
                  <a:txBody>
                    <a:bodyPr/>
                    <a:lstStyle/>
                    <a:p>
                      <a:pPr algn="ctr"/>
                      <a:endParaRPr kumimoji="1" lang="ja-JP" altLang="en-US" sz="2800" dirty="0">
                        <a:latin typeface="HG丸ｺﾞｼｯｸM-PRO" panose="020F0600000000000000" pitchFamily="50" charset="-128"/>
                        <a:ea typeface="HG丸ｺﾞｼｯｸM-PRO" panose="020F0600000000000000" pitchFamily="50" charset="-128"/>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hMerge="1">
                  <a:txBody>
                    <a:bodyPr/>
                    <a:lstStyle/>
                    <a:p>
                      <a:endParaRPr kumimoji="1" lang="ja-JP" altLang="en-US" sz="2800" dirty="0">
                        <a:latin typeface="HG丸ｺﾞｼｯｸM-PRO" panose="020F0600000000000000" pitchFamily="50" charset="-128"/>
                        <a:ea typeface="HG丸ｺﾞｼｯｸM-PRO" panose="020F0600000000000000" pitchFamily="50" charset="-128"/>
                      </a:endParaRPr>
                    </a:p>
                  </a:txBody>
                  <a:tcPr/>
                </a:tc>
                <a:tc hMerge="1">
                  <a:txBody>
                    <a:bodyPr/>
                    <a:lstStyle/>
                    <a:p>
                      <a:endParaRPr kumimoji="1" lang="ja-JP" altLang="en-US" sz="2800" dirty="0">
                        <a:latin typeface="HG丸ｺﾞｼｯｸM-PRO" panose="020F0600000000000000" pitchFamily="50" charset="-128"/>
                        <a:ea typeface="HG丸ｺﾞｼｯｸM-PRO" panose="020F0600000000000000" pitchFamily="50" charset="-128"/>
                      </a:endParaRPr>
                    </a:p>
                  </a:txBody>
                  <a:tcPr/>
                </a:tc>
                <a:tc hMerge="1">
                  <a:txBody>
                    <a:bodyPr/>
                    <a:lstStyle/>
                    <a:p>
                      <a:endParaRPr kumimoji="1" lang="ja-JP" altLang="en-US" sz="2800" dirty="0">
                        <a:latin typeface="HG丸ｺﾞｼｯｸM-PRO" panose="020F0600000000000000" pitchFamily="50" charset="-128"/>
                        <a:ea typeface="HG丸ｺﾞｼｯｸM-PRO" panose="020F0600000000000000" pitchFamily="50" charset="-128"/>
                      </a:endParaRPr>
                    </a:p>
                  </a:txBody>
                  <a:tcPr/>
                </a:tc>
                <a:tc hMerge="1">
                  <a:txBody>
                    <a:bodyPr/>
                    <a:lstStyle/>
                    <a:p>
                      <a:endParaRPr kumimoji="1" lang="ja-JP" altLang="en-US" sz="2800" dirty="0">
                        <a:latin typeface="HG丸ｺﾞｼｯｸM-PRO" panose="020F0600000000000000" pitchFamily="50" charset="-128"/>
                        <a:ea typeface="HG丸ｺﾞｼｯｸM-PRO" panose="020F0600000000000000" pitchFamily="50" charset="-128"/>
                      </a:endParaRPr>
                    </a:p>
                  </a:txBody>
                  <a:tcPr/>
                </a:tc>
                <a:tc>
                  <a:txBody>
                    <a:bodyPr/>
                    <a:lstStyle/>
                    <a:p>
                      <a:pPr algn="ctr"/>
                      <a:endParaRPr kumimoji="1" lang="ja-JP" altLang="en-US" sz="2800" dirty="0">
                        <a:latin typeface="HG丸ｺﾞｼｯｸM-PRO" panose="020F0600000000000000" pitchFamily="50" charset="-128"/>
                        <a:ea typeface="HG丸ｺﾞｼｯｸM-PRO" panose="020F0600000000000000" pitchFamily="50" charset="-128"/>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gridSpan="5">
                  <a:txBody>
                    <a:bodyPr/>
                    <a:lstStyle/>
                    <a:p>
                      <a:pPr algn="ctr"/>
                      <a:r>
                        <a:rPr kumimoji="1" lang="en-US" altLang="ja-JP" sz="2800" dirty="0">
                          <a:latin typeface="HG丸ｺﾞｼｯｸM-PRO" panose="020F0600000000000000" pitchFamily="50" charset="-128"/>
                          <a:ea typeface="HG丸ｺﾞｼｯｸM-PRO" panose="020F0600000000000000" pitchFamily="50" charset="-128"/>
                        </a:rPr>
                        <a:t>2019-20</a:t>
                      </a:r>
                      <a:r>
                        <a:rPr kumimoji="1" lang="ja-JP" altLang="en-US" sz="2800" dirty="0">
                          <a:latin typeface="HG丸ｺﾞｼｯｸM-PRO" panose="020F0600000000000000" pitchFamily="50" charset="-128"/>
                          <a:ea typeface="HG丸ｺﾞｼｯｸM-PRO" panose="020F0600000000000000" pitchFamily="50" charset="-128"/>
                        </a:rPr>
                        <a:t>年度のための申請</a:t>
                      </a: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hMerge="1">
                  <a:txBody>
                    <a:bodyPr/>
                    <a:lstStyle/>
                    <a:p>
                      <a:pPr algn="ctr"/>
                      <a:endParaRPr kumimoji="1" lang="ja-JP" altLang="en-US" sz="2800" dirty="0">
                        <a:latin typeface="HG丸ｺﾞｼｯｸM-PRO" panose="020F0600000000000000" pitchFamily="50" charset="-128"/>
                        <a:ea typeface="HG丸ｺﾞｼｯｸM-PRO" panose="020F0600000000000000" pitchFamily="50" charset="-128"/>
                      </a:endParaRPr>
                    </a:p>
                  </a:txBody>
                  <a:tcPr/>
                </a:tc>
                <a:tc hMerge="1">
                  <a:txBody>
                    <a:bodyPr/>
                    <a:lstStyle/>
                    <a:p>
                      <a:endParaRPr kumimoji="1" lang="ja-JP" altLang="en-US" sz="2800" dirty="0">
                        <a:latin typeface="HG丸ｺﾞｼｯｸM-PRO" panose="020F0600000000000000" pitchFamily="50" charset="-128"/>
                        <a:ea typeface="HG丸ｺﾞｼｯｸM-PRO" panose="020F0600000000000000" pitchFamily="50" charset="-128"/>
                      </a:endParaRPr>
                    </a:p>
                  </a:txBody>
                  <a:tcPr/>
                </a:tc>
                <a:tc hMerge="1">
                  <a:txBody>
                    <a:bodyPr/>
                    <a:lstStyle/>
                    <a:p>
                      <a:endParaRPr kumimoji="1" lang="ja-JP" altLang="en-US" sz="2800" dirty="0">
                        <a:latin typeface="HG丸ｺﾞｼｯｸM-PRO" panose="020F0600000000000000" pitchFamily="50" charset="-128"/>
                        <a:ea typeface="HG丸ｺﾞｼｯｸM-PRO" panose="020F0600000000000000" pitchFamily="50" charset="-128"/>
                      </a:endParaRPr>
                    </a:p>
                  </a:txBody>
                  <a:tcPr/>
                </a:tc>
                <a:tc hMerge="1">
                  <a:txBody>
                    <a:bodyPr/>
                    <a:lstStyle/>
                    <a:p>
                      <a:pPr algn="ctr"/>
                      <a:endParaRPr kumimoji="1" lang="ja-JP" altLang="en-US" sz="280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1144563150"/>
                  </a:ext>
                </a:extLst>
              </a:tr>
              <a:tr h="688698">
                <a:tc>
                  <a:txBody>
                    <a:bodyPr/>
                    <a:lstStyle/>
                    <a:p>
                      <a:pPr algn="ctr"/>
                      <a:endParaRPr kumimoji="1" lang="ja-JP" altLang="en-US" sz="2800" dirty="0">
                        <a:latin typeface="HG丸ｺﾞｼｯｸM-PRO" panose="020F0600000000000000" pitchFamily="50" charset="-128"/>
                        <a:ea typeface="HG丸ｺﾞｼｯｸM-PRO" panose="020F0600000000000000" pitchFamily="50" charset="-128"/>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endParaRPr kumimoji="1" lang="ja-JP" altLang="en-US" sz="2800" dirty="0">
                        <a:latin typeface="HG丸ｺﾞｼｯｸM-PRO" panose="020F0600000000000000" pitchFamily="50" charset="-128"/>
                        <a:ea typeface="HG丸ｺﾞｼｯｸM-PRO" panose="020F0600000000000000" pitchFamily="50" charset="-128"/>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endParaRPr kumimoji="1" lang="ja-JP" altLang="en-US" sz="2800" dirty="0">
                        <a:latin typeface="HG丸ｺﾞｼｯｸM-PRO" panose="020F0600000000000000" pitchFamily="50" charset="-128"/>
                        <a:ea typeface="HG丸ｺﾞｼｯｸM-PRO" panose="020F0600000000000000" pitchFamily="50" charset="-128"/>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endParaRPr kumimoji="1" lang="ja-JP" altLang="en-US" sz="2800" dirty="0">
                        <a:latin typeface="HG丸ｺﾞｼｯｸM-PRO" panose="020F0600000000000000" pitchFamily="50" charset="-128"/>
                        <a:ea typeface="HG丸ｺﾞｼｯｸM-PRO" panose="020F0600000000000000" pitchFamily="50" charset="-128"/>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endParaRPr kumimoji="1" lang="ja-JP" altLang="en-US" sz="2800" dirty="0">
                        <a:latin typeface="HG丸ｺﾞｼｯｸM-PRO" panose="020F0600000000000000" pitchFamily="50" charset="-128"/>
                        <a:ea typeface="HG丸ｺﾞｼｯｸM-PRO" panose="020F0600000000000000" pitchFamily="50" charset="-128"/>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endParaRPr kumimoji="1" lang="ja-JP" altLang="en-US" sz="2800" dirty="0">
                        <a:latin typeface="HG丸ｺﾞｼｯｸM-PRO" panose="020F0600000000000000" pitchFamily="50" charset="-128"/>
                        <a:ea typeface="HG丸ｺﾞｼｯｸM-PRO" panose="020F0600000000000000" pitchFamily="50" charset="-128"/>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endParaRPr kumimoji="1" lang="ja-JP" altLang="en-US" sz="2800" dirty="0">
                        <a:latin typeface="HG丸ｺﾞｼｯｸM-PRO" panose="020F0600000000000000" pitchFamily="50" charset="-128"/>
                        <a:ea typeface="HG丸ｺﾞｼｯｸM-PRO" panose="020F0600000000000000" pitchFamily="50" charset="-128"/>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endParaRPr kumimoji="1" lang="ja-JP" altLang="en-US" sz="2800" dirty="0">
                        <a:latin typeface="HG丸ｺﾞｼｯｸM-PRO" panose="020F0600000000000000" pitchFamily="50" charset="-128"/>
                        <a:ea typeface="HG丸ｺﾞｼｯｸM-PRO" panose="020F0600000000000000" pitchFamily="50" charset="-128"/>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endParaRPr kumimoji="1" lang="ja-JP" altLang="en-US" sz="2800" dirty="0">
                        <a:latin typeface="HG丸ｺﾞｼｯｸM-PRO" panose="020F0600000000000000" pitchFamily="50" charset="-128"/>
                        <a:ea typeface="HG丸ｺﾞｼｯｸM-PRO" panose="020F0600000000000000" pitchFamily="50" charset="-128"/>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endParaRPr kumimoji="1" lang="ja-JP" altLang="en-US" sz="2800" dirty="0">
                        <a:latin typeface="HG丸ｺﾞｼｯｸM-PRO" panose="020F0600000000000000" pitchFamily="50" charset="-128"/>
                        <a:ea typeface="HG丸ｺﾞｼｯｸM-PRO" panose="020F0600000000000000" pitchFamily="50" charset="-128"/>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endParaRPr kumimoji="1" lang="ja-JP" altLang="en-US" sz="2800" dirty="0">
                        <a:latin typeface="HG丸ｺﾞｼｯｸM-PRO" panose="020F0600000000000000" pitchFamily="50" charset="-128"/>
                        <a:ea typeface="HG丸ｺﾞｼｯｸM-PRO" panose="020F0600000000000000" pitchFamily="50" charset="-128"/>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endParaRPr kumimoji="1" lang="ja-JP" altLang="en-US" sz="2800" dirty="0">
                        <a:latin typeface="HG丸ｺﾞｼｯｸM-PRO" panose="020F0600000000000000" pitchFamily="50" charset="-128"/>
                        <a:ea typeface="HG丸ｺﾞｼｯｸM-PRO" panose="020F0600000000000000" pitchFamily="50" charset="-128"/>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711401983"/>
                  </a:ext>
                </a:extLst>
              </a:tr>
              <a:tr h="688698">
                <a:tc gridSpan="12">
                  <a:txBody>
                    <a:bodyPr/>
                    <a:lstStyle/>
                    <a:p>
                      <a:pPr algn="l"/>
                      <a:r>
                        <a:rPr kumimoji="1" lang="en-US" altLang="ja-JP" sz="3200" b="1" dirty="0">
                          <a:latin typeface="HG丸ｺﾞｼｯｸM-PRO" panose="020F0600000000000000" pitchFamily="50" charset="-128"/>
                          <a:ea typeface="HG丸ｺﾞｼｯｸM-PRO" panose="020F0600000000000000" pitchFamily="50" charset="-128"/>
                        </a:rPr>
                        <a:t>2019-20</a:t>
                      </a:r>
                      <a:r>
                        <a:rPr kumimoji="1" lang="ja-JP" altLang="en-US" sz="3200" b="1" dirty="0">
                          <a:latin typeface="HG丸ｺﾞｼｯｸM-PRO" panose="020F0600000000000000" pitchFamily="50" charset="-128"/>
                          <a:ea typeface="HG丸ｺﾞｼｯｸM-PRO" panose="020F0600000000000000" pitchFamily="50" charset="-128"/>
                        </a:rPr>
                        <a:t>年度</a:t>
                      </a:r>
                    </a:p>
                  </a:txBody>
                  <a:tcPr anchor="b">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accent2">
                        <a:lumMod val="20000"/>
                        <a:lumOff val="80000"/>
                      </a:schemeClr>
                    </a:solidFill>
                  </a:tcPr>
                </a:tc>
                <a:tc hMerge="1">
                  <a:txBody>
                    <a:bodyPr/>
                    <a:lstStyle/>
                    <a:p>
                      <a:endParaRPr kumimoji="1" lang="ja-JP" altLang="en-US" sz="2800" dirty="0">
                        <a:latin typeface="HG丸ｺﾞｼｯｸM-PRO" panose="020F0600000000000000" pitchFamily="50" charset="-128"/>
                        <a:ea typeface="HG丸ｺﾞｼｯｸM-PRO" panose="020F0600000000000000" pitchFamily="50" charset="-128"/>
                      </a:endParaRPr>
                    </a:p>
                  </a:txBody>
                  <a:tcPr/>
                </a:tc>
                <a:tc hMerge="1">
                  <a:txBody>
                    <a:bodyPr/>
                    <a:lstStyle/>
                    <a:p>
                      <a:endParaRPr kumimoji="1" lang="ja-JP" altLang="en-US" sz="2800" dirty="0">
                        <a:latin typeface="HG丸ｺﾞｼｯｸM-PRO" panose="020F0600000000000000" pitchFamily="50" charset="-128"/>
                        <a:ea typeface="HG丸ｺﾞｼｯｸM-PRO" panose="020F0600000000000000" pitchFamily="50" charset="-128"/>
                      </a:endParaRPr>
                    </a:p>
                  </a:txBody>
                  <a:tcPr/>
                </a:tc>
                <a:tc hMerge="1">
                  <a:txBody>
                    <a:bodyPr/>
                    <a:lstStyle/>
                    <a:p>
                      <a:endParaRPr kumimoji="1" lang="ja-JP" altLang="en-US" sz="2800" dirty="0">
                        <a:latin typeface="HG丸ｺﾞｼｯｸM-PRO" panose="020F0600000000000000" pitchFamily="50" charset="-128"/>
                        <a:ea typeface="HG丸ｺﾞｼｯｸM-PRO" panose="020F0600000000000000" pitchFamily="50" charset="-128"/>
                      </a:endParaRPr>
                    </a:p>
                  </a:txBody>
                  <a:tcPr/>
                </a:tc>
                <a:tc hMerge="1">
                  <a:txBody>
                    <a:bodyPr/>
                    <a:lstStyle/>
                    <a:p>
                      <a:endParaRPr kumimoji="1" lang="ja-JP" altLang="en-US" sz="2800" dirty="0">
                        <a:latin typeface="HG丸ｺﾞｼｯｸM-PRO" panose="020F0600000000000000" pitchFamily="50" charset="-128"/>
                        <a:ea typeface="HG丸ｺﾞｼｯｸM-PRO" panose="020F0600000000000000" pitchFamily="50" charset="-128"/>
                      </a:endParaRPr>
                    </a:p>
                  </a:txBody>
                  <a:tcPr/>
                </a:tc>
                <a:tc hMerge="1">
                  <a:txBody>
                    <a:bodyPr/>
                    <a:lstStyle/>
                    <a:p>
                      <a:endParaRPr kumimoji="1" lang="ja-JP" altLang="en-US" sz="2800" dirty="0">
                        <a:latin typeface="HG丸ｺﾞｼｯｸM-PRO" panose="020F0600000000000000" pitchFamily="50" charset="-128"/>
                        <a:ea typeface="HG丸ｺﾞｼｯｸM-PRO" panose="020F0600000000000000" pitchFamily="50" charset="-128"/>
                      </a:endParaRPr>
                    </a:p>
                  </a:txBody>
                  <a:tcPr/>
                </a:tc>
                <a:tc hMerge="1">
                  <a:txBody>
                    <a:bodyPr/>
                    <a:lstStyle/>
                    <a:p>
                      <a:endParaRPr kumimoji="1" lang="ja-JP" altLang="en-US" sz="2800" dirty="0">
                        <a:latin typeface="HG丸ｺﾞｼｯｸM-PRO" panose="020F0600000000000000" pitchFamily="50" charset="-128"/>
                        <a:ea typeface="HG丸ｺﾞｼｯｸM-PRO" panose="020F0600000000000000" pitchFamily="50" charset="-128"/>
                      </a:endParaRPr>
                    </a:p>
                  </a:txBody>
                  <a:tcPr/>
                </a:tc>
                <a:tc hMerge="1">
                  <a:txBody>
                    <a:bodyPr/>
                    <a:lstStyle/>
                    <a:p>
                      <a:endParaRPr kumimoji="1" lang="ja-JP" altLang="en-US" sz="2800" dirty="0">
                        <a:latin typeface="HG丸ｺﾞｼｯｸM-PRO" panose="020F0600000000000000" pitchFamily="50" charset="-128"/>
                        <a:ea typeface="HG丸ｺﾞｼｯｸM-PRO" panose="020F0600000000000000" pitchFamily="50" charset="-128"/>
                      </a:endParaRPr>
                    </a:p>
                  </a:txBody>
                  <a:tcPr/>
                </a:tc>
                <a:tc hMerge="1">
                  <a:txBody>
                    <a:bodyPr/>
                    <a:lstStyle/>
                    <a:p>
                      <a:endParaRPr kumimoji="1" lang="ja-JP" altLang="en-US" sz="2800" dirty="0">
                        <a:latin typeface="HG丸ｺﾞｼｯｸM-PRO" panose="020F0600000000000000" pitchFamily="50" charset="-128"/>
                        <a:ea typeface="HG丸ｺﾞｼｯｸM-PRO" panose="020F0600000000000000" pitchFamily="50" charset="-128"/>
                      </a:endParaRPr>
                    </a:p>
                  </a:txBody>
                  <a:tcPr/>
                </a:tc>
                <a:tc hMerge="1">
                  <a:txBody>
                    <a:bodyPr/>
                    <a:lstStyle/>
                    <a:p>
                      <a:endParaRPr kumimoji="1" lang="ja-JP" altLang="en-US" sz="2800" dirty="0">
                        <a:latin typeface="HG丸ｺﾞｼｯｸM-PRO" panose="020F0600000000000000" pitchFamily="50" charset="-128"/>
                        <a:ea typeface="HG丸ｺﾞｼｯｸM-PRO" panose="020F0600000000000000" pitchFamily="50" charset="-128"/>
                      </a:endParaRPr>
                    </a:p>
                  </a:txBody>
                  <a:tcPr/>
                </a:tc>
                <a:tc hMerge="1">
                  <a:txBody>
                    <a:bodyPr/>
                    <a:lstStyle/>
                    <a:p>
                      <a:endParaRPr kumimoji="1" lang="ja-JP" altLang="en-US" sz="2800" dirty="0">
                        <a:latin typeface="HG丸ｺﾞｼｯｸM-PRO" panose="020F0600000000000000" pitchFamily="50" charset="-128"/>
                        <a:ea typeface="HG丸ｺﾞｼｯｸM-PRO" panose="020F0600000000000000" pitchFamily="50" charset="-128"/>
                      </a:endParaRPr>
                    </a:p>
                  </a:txBody>
                  <a:tcPr/>
                </a:tc>
                <a:tc hMerge="1">
                  <a:txBody>
                    <a:bodyPr/>
                    <a:lstStyle/>
                    <a:p>
                      <a:endParaRPr kumimoji="1" lang="ja-JP" altLang="en-US" sz="280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3098897400"/>
                  </a:ext>
                </a:extLst>
              </a:tr>
              <a:tr h="688698">
                <a:tc>
                  <a:txBody>
                    <a:bodyPr/>
                    <a:lstStyle/>
                    <a:p>
                      <a:pPr algn="ctr"/>
                      <a:r>
                        <a:rPr kumimoji="1" lang="en-US" altLang="ja-JP" sz="2800" dirty="0">
                          <a:latin typeface="HG丸ｺﾞｼｯｸM-PRO" panose="020F0600000000000000" pitchFamily="50" charset="-128"/>
                          <a:ea typeface="HG丸ｺﾞｼｯｸM-PRO" panose="020F0600000000000000" pitchFamily="50" charset="-128"/>
                        </a:rPr>
                        <a:t>7</a:t>
                      </a:r>
                      <a:r>
                        <a:rPr kumimoji="1" lang="ja-JP" altLang="en-US" sz="2800" dirty="0">
                          <a:latin typeface="HG丸ｺﾞｼｯｸM-PRO" panose="020F0600000000000000" pitchFamily="50" charset="-128"/>
                          <a:ea typeface="HG丸ｺﾞｼｯｸM-PRO" panose="020F0600000000000000" pitchFamily="50" charset="-128"/>
                        </a:rPr>
                        <a:t>月</a:t>
                      </a:r>
                    </a:p>
                  </a:txBody>
                  <a:tcPr anchor="b">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r>
                        <a:rPr kumimoji="1" lang="en-US" altLang="ja-JP" sz="2800" dirty="0">
                          <a:latin typeface="HG丸ｺﾞｼｯｸM-PRO" panose="020F0600000000000000" pitchFamily="50" charset="-128"/>
                          <a:ea typeface="HG丸ｺﾞｼｯｸM-PRO" panose="020F0600000000000000" pitchFamily="50" charset="-128"/>
                        </a:rPr>
                        <a:t>8</a:t>
                      </a:r>
                      <a:r>
                        <a:rPr kumimoji="1" lang="ja-JP" altLang="en-US" sz="2800" dirty="0">
                          <a:latin typeface="HG丸ｺﾞｼｯｸM-PRO" panose="020F0600000000000000" pitchFamily="50" charset="-128"/>
                          <a:ea typeface="HG丸ｺﾞｼｯｸM-PRO" panose="020F0600000000000000" pitchFamily="50" charset="-128"/>
                        </a:rPr>
                        <a:t>月</a:t>
                      </a:r>
                    </a:p>
                  </a:txBody>
                  <a:tcPr anchor="b">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r>
                        <a:rPr kumimoji="1" lang="en-US" altLang="ja-JP" sz="2800" dirty="0">
                          <a:latin typeface="HG丸ｺﾞｼｯｸM-PRO" panose="020F0600000000000000" pitchFamily="50" charset="-128"/>
                          <a:ea typeface="HG丸ｺﾞｼｯｸM-PRO" panose="020F0600000000000000" pitchFamily="50" charset="-128"/>
                        </a:rPr>
                        <a:t>9</a:t>
                      </a:r>
                      <a:r>
                        <a:rPr kumimoji="1" lang="ja-JP" altLang="en-US" sz="28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月</a:t>
                      </a:r>
                      <a:endParaRPr kumimoji="1" lang="ja-JP" altLang="en-US" sz="2800" dirty="0">
                        <a:latin typeface="HG丸ｺﾞｼｯｸM-PRO" panose="020F0600000000000000" pitchFamily="50" charset="-128"/>
                        <a:ea typeface="HG丸ｺﾞｼｯｸM-PRO" panose="020F0600000000000000" pitchFamily="50" charset="-128"/>
                      </a:endParaRPr>
                    </a:p>
                  </a:txBody>
                  <a:tcPr anchor="b">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r>
                        <a:rPr kumimoji="1" lang="en-US" altLang="ja-JP" sz="2800" spc="-100" dirty="0">
                          <a:latin typeface="HG丸ｺﾞｼｯｸM-PRO" panose="020F0600000000000000" pitchFamily="50" charset="-128"/>
                          <a:ea typeface="HG丸ｺﾞｼｯｸM-PRO" panose="020F0600000000000000" pitchFamily="50" charset="-128"/>
                        </a:rPr>
                        <a:t>10</a:t>
                      </a:r>
                      <a:r>
                        <a:rPr kumimoji="1" lang="ja-JP" altLang="en-US" sz="2800" b="0" i="0" u="none" strike="noStrike" kern="1200" cap="none" spc="-10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月</a:t>
                      </a:r>
                      <a:endParaRPr kumimoji="1" lang="ja-JP" altLang="en-US" sz="2800" spc="-100" dirty="0">
                        <a:latin typeface="HG丸ｺﾞｼｯｸM-PRO" panose="020F0600000000000000" pitchFamily="50" charset="-128"/>
                        <a:ea typeface="HG丸ｺﾞｼｯｸM-PRO" panose="020F0600000000000000" pitchFamily="50" charset="-128"/>
                      </a:endParaRPr>
                    </a:p>
                  </a:txBody>
                  <a:tcPr anchor="b">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r>
                        <a:rPr kumimoji="1" lang="en-US" altLang="ja-JP" sz="2800" spc="-100" baseline="0" dirty="0">
                          <a:latin typeface="HG丸ｺﾞｼｯｸM-PRO" panose="020F0600000000000000" pitchFamily="50" charset="-128"/>
                          <a:ea typeface="HG丸ｺﾞｼｯｸM-PRO" panose="020F0600000000000000" pitchFamily="50" charset="-128"/>
                        </a:rPr>
                        <a:t>11</a:t>
                      </a:r>
                      <a:r>
                        <a:rPr kumimoji="1" lang="ja-JP" altLang="en-US" sz="2800" spc="-100" baseline="0" dirty="0">
                          <a:latin typeface="HG丸ｺﾞｼｯｸM-PRO" panose="020F0600000000000000" pitchFamily="50" charset="-128"/>
                          <a:ea typeface="HG丸ｺﾞｼｯｸM-PRO" panose="020F0600000000000000" pitchFamily="50" charset="-128"/>
                        </a:rPr>
                        <a:t>月</a:t>
                      </a:r>
                    </a:p>
                  </a:txBody>
                  <a:tcPr anchor="b">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r>
                        <a:rPr kumimoji="1" lang="en-US" altLang="ja-JP" sz="2800" spc="-100" baseline="0" dirty="0">
                          <a:latin typeface="HG丸ｺﾞｼｯｸM-PRO" panose="020F0600000000000000" pitchFamily="50" charset="-128"/>
                          <a:ea typeface="HG丸ｺﾞｼｯｸM-PRO" panose="020F0600000000000000" pitchFamily="50" charset="-128"/>
                        </a:rPr>
                        <a:t>12</a:t>
                      </a:r>
                      <a:r>
                        <a:rPr kumimoji="1" lang="ja-JP" altLang="en-US" sz="2800" spc="-100" baseline="0" dirty="0">
                          <a:latin typeface="HG丸ｺﾞｼｯｸM-PRO" panose="020F0600000000000000" pitchFamily="50" charset="-128"/>
                          <a:ea typeface="HG丸ｺﾞｼｯｸM-PRO" panose="020F0600000000000000" pitchFamily="50" charset="-128"/>
                        </a:rPr>
                        <a:t>月</a:t>
                      </a:r>
                    </a:p>
                  </a:txBody>
                  <a:tcPr anchor="b">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r>
                        <a:rPr kumimoji="1" lang="en-US" altLang="ja-JP" sz="2800" dirty="0">
                          <a:latin typeface="HG丸ｺﾞｼｯｸM-PRO" panose="020F0600000000000000" pitchFamily="50" charset="-128"/>
                          <a:ea typeface="HG丸ｺﾞｼｯｸM-PRO" panose="020F0600000000000000" pitchFamily="50" charset="-128"/>
                        </a:rPr>
                        <a:t>1</a:t>
                      </a:r>
                      <a:r>
                        <a:rPr kumimoji="1" lang="ja-JP" altLang="en-US" sz="2800" dirty="0">
                          <a:latin typeface="HG丸ｺﾞｼｯｸM-PRO" panose="020F0600000000000000" pitchFamily="50" charset="-128"/>
                          <a:ea typeface="HG丸ｺﾞｼｯｸM-PRO" panose="020F0600000000000000" pitchFamily="50" charset="-128"/>
                        </a:rPr>
                        <a:t>月</a:t>
                      </a:r>
                    </a:p>
                  </a:txBody>
                  <a:tcPr anchor="b">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r>
                        <a:rPr kumimoji="1" lang="en-US" altLang="ja-JP" sz="2800" dirty="0">
                          <a:latin typeface="HG丸ｺﾞｼｯｸM-PRO" panose="020F0600000000000000" pitchFamily="50" charset="-128"/>
                          <a:ea typeface="HG丸ｺﾞｼｯｸM-PRO" panose="020F0600000000000000" pitchFamily="50" charset="-128"/>
                        </a:rPr>
                        <a:t>2</a:t>
                      </a:r>
                      <a:r>
                        <a:rPr kumimoji="1" lang="ja-JP" altLang="en-US" sz="2800" dirty="0">
                          <a:latin typeface="HG丸ｺﾞｼｯｸM-PRO" panose="020F0600000000000000" pitchFamily="50" charset="-128"/>
                          <a:ea typeface="HG丸ｺﾞｼｯｸM-PRO" panose="020F0600000000000000" pitchFamily="50" charset="-128"/>
                        </a:rPr>
                        <a:t>月</a:t>
                      </a:r>
                    </a:p>
                  </a:txBody>
                  <a:tcPr anchor="b">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r>
                        <a:rPr kumimoji="1" lang="en-US" altLang="ja-JP" sz="2800" dirty="0">
                          <a:latin typeface="HG丸ｺﾞｼｯｸM-PRO" panose="020F0600000000000000" pitchFamily="50" charset="-128"/>
                          <a:ea typeface="HG丸ｺﾞｼｯｸM-PRO" panose="020F0600000000000000" pitchFamily="50" charset="-128"/>
                        </a:rPr>
                        <a:t>3</a:t>
                      </a:r>
                      <a:r>
                        <a:rPr kumimoji="1" lang="ja-JP" altLang="en-US" sz="2800" dirty="0">
                          <a:latin typeface="HG丸ｺﾞｼｯｸM-PRO" panose="020F0600000000000000" pitchFamily="50" charset="-128"/>
                          <a:ea typeface="HG丸ｺﾞｼｯｸM-PRO" panose="020F0600000000000000" pitchFamily="50" charset="-128"/>
                        </a:rPr>
                        <a:t>月</a:t>
                      </a:r>
                    </a:p>
                  </a:txBody>
                  <a:tcPr anchor="b">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r>
                        <a:rPr kumimoji="1" lang="en-US" altLang="ja-JP" sz="2800" dirty="0">
                          <a:latin typeface="HG丸ｺﾞｼｯｸM-PRO" panose="020F0600000000000000" pitchFamily="50" charset="-128"/>
                          <a:ea typeface="HG丸ｺﾞｼｯｸM-PRO" panose="020F0600000000000000" pitchFamily="50" charset="-128"/>
                        </a:rPr>
                        <a:t>4</a:t>
                      </a:r>
                      <a:r>
                        <a:rPr kumimoji="1" lang="ja-JP" altLang="en-US" sz="2800" dirty="0">
                          <a:latin typeface="HG丸ｺﾞｼｯｸM-PRO" panose="020F0600000000000000" pitchFamily="50" charset="-128"/>
                          <a:ea typeface="HG丸ｺﾞｼｯｸM-PRO" panose="020F0600000000000000" pitchFamily="50" charset="-128"/>
                        </a:rPr>
                        <a:t>月</a:t>
                      </a:r>
                    </a:p>
                  </a:txBody>
                  <a:tcPr anchor="b">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r>
                        <a:rPr kumimoji="1" lang="en-US" altLang="ja-JP" sz="2800" dirty="0">
                          <a:latin typeface="HG丸ｺﾞｼｯｸM-PRO" panose="020F0600000000000000" pitchFamily="50" charset="-128"/>
                          <a:ea typeface="HG丸ｺﾞｼｯｸM-PRO" panose="020F0600000000000000" pitchFamily="50" charset="-128"/>
                        </a:rPr>
                        <a:t>5</a:t>
                      </a:r>
                      <a:r>
                        <a:rPr kumimoji="1" lang="ja-JP" altLang="en-US" sz="2800" dirty="0">
                          <a:latin typeface="HG丸ｺﾞｼｯｸM-PRO" panose="020F0600000000000000" pitchFamily="50" charset="-128"/>
                          <a:ea typeface="HG丸ｺﾞｼｯｸM-PRO" panose="020F0600000000000000" pitchFamily="50" charset="-128"/>
                        </a:rPr>
                        <a:t>月</a:t>
                      </a:r>
                    </a:p>
                  </a:txBody>
                  <a:tcPr anchor="b">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r>
                        <a:rPr kumimoji="1" lang="en-US" altLang="ja-JP" sz="2800" dirty="0">
                          <a:latin typeface="HG丸ｺﾞｼｯｸM-PRO" panose="020F0600000000000000" pitchFamily="50" charset="-128"/>
                          <a:ea typeface="HG丸ｺﾞｼｯｸM-PRO" panose="020F0600000000000000" pitchFamily="50" charset="-128"/>
                        </a:rPr>
                        <a:t>6</a:t>
                      </a:r>
                      <a:r>
                        <a:rPr kumimoji="1" lang="ja-JP" altLang="en-US" sz="2800" dirty="0">
                          <a:latin typeface="HG丸ｺﾞｼｯｸM-PRO" panose="020F0600000000000000" pitchFamily="50" charset="-128"/>
                          <a:ea typeface="HG丸ｺﾞｼｯｸM-PRO" panose="020F0600000000000000" pitchFamily="50" charset="-128"/>
                        </a:rPr>
                        <a:t>月</a:t>
                      </a:r>
                    </a:p>
                  </a:txBody>
                  <a:tcPr anchor="b">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815076581"/>
                  </a:ext>
                </a:extLst>
              </a:tr>
              <a:tr h="688698">
                <a:tc>
                  <a:txBody>
                    <a:bodyPr/>
                    <a:lstStyle/>
                    <a:p>
                      <a:pPr algn="ctr"/>
                      <a:endParaRPr kumimoji="1" lang="ja-JP" altLang="en-US" sz="2800" dirty="0">
                        <a:latin typeface="HG丸ｺﾞｼｯｸM-PRO" panose="020F0600000000000000" pitchFamily="50" charset="-128"/>
                        <a:ea typeface="HG丸ｺﾞｼｯｸM-PRO" panose="020F0600000000000000" pitchFamily="50" charset="-128"/>
                      </a:endParaRPr>
                    </a:p>
                  </a:txBody>
                  <a:tcPr anchor="b">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endParaRPr kumimoji="1" lang="ja-JP" altLang="en-US" sz="2800" dirty="0">
                        <a:latin typeface="HG丸ｺﾞｼｯｸM-PRO" panose="020F0600000000000000" pitchFamily="50" charset="-128"/>
                        <a:ea typeface="HG丸ｺﾞｼｯｸM-PRO" panose="020F0600000000000000" pitchFamily="50" charset="-128"/>
                      </a:endParaRPr>
                    </a:p>
                  </a:txBody>
                  <a:tcPr anchor="b">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endParaRPr kumimoji="1" lang="ja-JP" altLang="en-US" sz="2800" dirty="0">
                        <a:latin typeface="HG丸ｺﾞｼｯｸM-PRO" panose="020F0600000000000000" pitchFamily="50" charset="-128"/>
                        <a:ea typeface="HG丸ｺﾞｼｯｸM-PRO" panose="020F0600000000000000" pitchFamily="50" charset="-128"/>
                      </a:endParaRPr>
                    </a:p>
                  </a:txBody>
                  <a:tcPr anchor="b">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endParaRPr kumimoji="1" lang="ja-JP" altLang="en-US" sz="2800" spc="-100" dirty="0">
                        <a:latin typeface="HG丸ｺﾞｼｯｸM-PRO" panose="020F0600000000000000" pitchFamily="50" charset="-128"/>
                        <a:ea typeface="HG丸ｺﾞｼｯｸM-PRO" panose="020F0600000000000000" pitchFamily="50" charset="-128"/>
                      </a:endParaRPr>
                    </a:p>
                  </a:txBody>
                  <a:tcPr anchor="b">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endParaRPr kumimoji="1" lang="ja-JP" altLang="en-US" sz="2800" spc="-100" baseline="0" dirty="0">
                        <a:latin typeface="HG丸ｺﾞｼｯｸM-PRO" panose="020F0600000000000000" pitchFamily="50" charset="-128"/>
                        <a:ea typeface="HG丸ｺﾞｼｯｸM-PRO" panose="020F0600000000000000" pitchFamily="50" charset="-128"/>
                      </a:endParaRPr>
                    </a:p>
                  </a:txBody>
                  <a:tcPr anchor="b">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endParaRPr kumimoji="1" lang="ja-JP" altLang="en-US" sz="2800" spc="-100" baseline="0" dirty="0">
                        <a:latin typeface="HG丸ｺﾞｼｯｸM-PRO" panose="020F0600000000000000" pitchFamily="50" charset="-128"/>
                        <a:ea typeface="HG丸ｺﾞｼｯｸM-PRO" panose="020F0600000000000000" pitchFamily="50" charset="-128"/>
                      </a:endParaRPr>
                    </a:p>
                  </a:txBody>
                  <a:tcPr anchor="b">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endParaRPr kumimoji="1" lang="ja-JP" altLang="en-US" sz="2800" dirty="0">
                        <a:latin typeface="HG丸ｺﾞｼｯｸM-PRO" panose="020F0600000000000000" pitchFamily="50" charset="-128"/>
                        <a:ea typeface="HG丸ｺﾞｼｯｸM-PRO" panose="020F0600000000000000" pitchFamily="50" charset="-128"/>
                      </a:endParaRPr>
                    </a:p>
                  </a:txBody>
                  <a:tcPr anchor="b">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endParaRPr kumimoji="1" lang="ja-JP" altLang="en-US" sz="2800" dirty="0">
                        <a:latin typeface="HG丸ｺﾞｼｯｸM-PRO" panose="020F0600000000000000" pitchFamily="50" charset="-128"/>
                        <a:ea typeface="HG丸ｺﾞｼｯｸM-PRO" panose="020F0600000000000000" pitchFamily="50" charset="-128"/>
                      </a:endParaRPr>
                    </a:p>
                  </a:txBody>
                  <a:tcPr anchor="b">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endParaRPr kumimoji="1" lang="ja-JP" altLang="en-US" sz="2800" dirty="0">
                        <a:latin typeface="HG丸ｺﾞｼｯｸM-PRO" panose="020F0600000000000000" pitchFamily="50" charset="-128"/>
                        <a:ea typeface="HG丸ｺﾞｼｯｸM-PRO" panose="020F0600000000000000" pitchFamily="50" charset="-128"/>
                      </a:endParaRPr>
                    </a:p>
                  </a:txBody>
                  <a:tcPr anchor="b">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endParaRPr kumimoji="1" lang="ja-JP" altLang="en-US" sz="2800" dirty="0">
                        <a:latin typeface="HG丸ｺﾞｼｯｸM-PRO" panose="020F0600000000000000" pitchFamily="50" charset="-128"/>
                        <a:ea typeface="HG丸ｺﾞｼｯｸM-PRO" panose="020F0600000000000000" pitchFamily="50" charset="-128"/>
                      </a:endParaRPr>
                    </a:p>
                  </a:txBody>
                  <a:tcPr anchor="b">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endParaRPr kumimoji="1" lang="ja-JP" altLang="en-US" sz="2800" dirty="0">
                        <a:latin typeface="HG丸ｺﾞｼｯｸM-PRO" panose="020F0600000000000000" pitchFamily="50" charset="-128"/>
                        <a:ea typeface="HG丸ｺﾞｼｯｸM-PRO" panose="020F0600000000000000" pitchFamily="50" charset="-128"/>
                      </a:endParaRPr>
                    </a:p>
                  </a:txBody>
                  <a:tcPr anchor="b">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endParaRPr kumimoji="1" lang="ja-JP" altLang="en-US" sz="2800" dirty="0">
                        <a:latin typeface="HG丸ｺﾞｼｯｸM-PRO" panose="020F0600000000000000" pitchFamily="50" charset="-128"/>
                        <a:ea typeface="HG丸ｺﾞｼｯｸM-PRO" panose="020F0600000000000000" pitchFamily="50" charset="-128"/>
                      </a:endParaRPr>
                    </a:p>
                  </a:txBody>
                  <a:tcPr anchor="b">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758194339"/>
                  </a:ext>
                </a:extLst>
              </a:tr>
              <a:tr h="688698">
                <a:tc>
                  <a:txBody>
                    <a:bodyPr/>
                    <a:lstStyle/>
                    <a:p>
                      <a:pPr algn="ctr"/>
                      <a:endParaRPr kumimoji="1" lang="ja-JP" altLang="en-US" sz="2800" dirty="0">
                        <a:latin typeface="HG丸ｺﾞｼｯｸM-PRO" panose="020F0600000000000000" pitchFamily="50" charset="-128"/>
                        <a:ea typeface="HG丸ｺﾞｼｯｸM-PRO" panose="020F0600000000000000" pitchFamily="50" charset="-128"/>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gridSpan="5">
                  <a:txBody>
                    <a:bodyPr/>
                    <a:lstStyle/>
                    <a:p>
                      <a:pPr algn="ctr"/>
                      <a:r>
                        <a:rPr kumimoji="1" lang="en-US" altLang="ja-JP" sz="2800" dirty="0">
                          <a:latin typeface="HG丸ｺﾞｼｯｸM-PRO" panose="020F0600000000000000" pitchFamily="50" charset="-128"/>
                          <a:ea typeface="HG丸ｺﾞｼｯｸM-PRO" panose="020F0600000000000000" pitchFamily="50" charset="-128"/>
                        </a:rPr>
                        <a:t>2018-19</a:t>
                      </a:r>
                      <a:r>
                        <a:rPr kumimoji="1" lang="ja-JP" altLang="en-US" sz="2800" dirty="0">
                          <a:latin typeface="HG丸ｺﾞｼｯｸM-PRO" panose="020F0600000000000000" pitchFamily="50" charset="-128"/>
                          <a:ea typeface="HG丸ｺﾞｼｯｸM-PRO" panose="020F0600000000000000" pitchFamily="50" charset="-128"/>
                        </a:rPr>
                        <a:t>年度に申請した活動</a:t>
                      </a: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hMerge="1">
                  <a:txBody>
                    <a:bodyPr/>
                    <a:lstStyle/>
                    <a:p>
                      <a:endParaRPr kumimoji="1" lang="ja-JP" altLang="en-US" sz="2800">
                        <a:latin typeface="HG丸ｺﾞｼｯｸM-PRO" panose="020F0600000000000000" pitchFamily="50" charset="-128"/>
                        <a:ea typeface="HG丸ｺﾞｼｯｸM-PRO" panose="020F0600000000000000" pitchFamily="50" charset="-128"/>
                      </a:endParaRPr>
                    </a:p>
                  </a:txBody>
                  <a:tcPr/>
                </a:tc>
                <a:tc hMerge="1">
                  <a:txBody>
                    <a:bodyPr/>
                    <a:lstStyle/>
                    <a:p>
                      <a:endParaRPr kumimoji="1" lang="ja-JP" altLang="en-US" sz="2800" dirty="0">
                        <a:latin typeface="HG丸ｺﾞｼｯｸM-PRO" panose="020F0600000000000000" pitchFamily="50" charset="-128"/>
                        <a:ea typeface="HG丸ｺﾞｼｯｸM-PRO" panose="020F0600000000000000" pitchFamily="50" charset="-128"/>
                      </a:endParaRPr>
                    </a:p>
                  </a:txBody>
                  <a:tcPr/>
                </a:tc>
                <a:tc hMerge="1">
                  <a:txBody>
                    <a:bodyPr/>
                    <a:lstStyle/>
                    <a:p>
                      <a:endParaRPr kumimoji="1" lang="ja-JP" altLang="en-US" sz="2800" dirty="0">
                        <a:latin typeface="HG丸ｺﾞｼｯｸM-PRO" panose="020F0600000000000000" pitchFamily="50" charset="-128"/>
                        <a:ea typeface="HG丸ｺﾞｼｯｸM-PRO" panose="020F0600000000000000" pitchFamily="50" charset="-128"/>
                      </a:endParaRPr>
                    </a:p>
                  </a:txBody>
                  <a:tcPr/>
                </a:tc>
                <a:tc hMerge="1">
                  <a:txBody>
                    <a:bodyPr/>
                    <a:lstStyle/>
                    <a:p>
                      <a:endParaRPr kumimoji="1" lang="ja-JP" altLang="en-US" sz="2800" dirty="0">
                        <a:latin typeface="HG丸ｺﾞｼｯｸM-PRO" panose="020F0600000000000000" pitchFamily="50" charset="-128"/>
                        <a:ea typeface="HG丸ｺﾞｼｯｸM-PRO" panose="020F0600000000000000" pitchFamily="50" charset="-128"/>
                      </a:endParaRPr>
                    </a:p>
                  </a:txBody>
                  <a:tcPr/>
                </a:tc>
                <a:tc>
                  <a:txBody>
                    <a:bodyPr/>
                    <a:lstStyle/>
                    <a:p>
                      <a:pPr algn="ctr"/>
                      <a:endParaRPr kumimoji="1" lang="ja-JP" altLang="en-US" sz="2800" dirty="0">
                        <a:latin typeface="HG丸ｺﾞｼｯｸM-PRO" panose="020F0600000000000000" pitchFamily="50" charset="-128"/>
                        <a:ea typeface="HG丸ｺﾞｼｯｸM-PRO" panose="020F0600000000000000" pitchFamily="50" charset="-128"/>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gridSpan="5">
                  <a:txBody>
                    <a:bodyPr/>
                    <a:lstStyle/>
                    <a:p>
                      <a:pPr algn="ctr"/>
                      <a:r>
                        <a:rPr kumimoji="1" lang="en-US" altLang="ja-JP" sz="2800" dirty="0">
                          <a:latin typeface="HG丸ｺﾞｼｯｸM-PRO" panose="020F0600000000000000" pitchFamily="50" charset="-128"/>
                          <a:ea typeface="HG丸ｺﾞｼｯｸM-PRO" panose="020F0600000000000000" pitchFamily="50" charset="-128"/>
                        </a:rPr>
                        <a:t>2020-21</a:t>
                      </a:r>
                      <a:r>
                        <a:rPr kumimoji="1" lang="ja-JP" altLang="en-US" sz="2800" dirty="0">
                          <a:latin typeface="HG丸ｺﾞｼｯｸM-PRO" panose="020F0600000000000000" pitchFamily="50" charset="-128"/>
                          <a:ea typeface="HG丸ｺﾞｼｯｸM-PRO" panose="020F0600000000000000" pitchFamily="50" charset="-128"/>
                        </a:rPr>
                        <a:t>年度のための申請</a:t>
                      </a: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hMerge="1">
                  <a:txBody>
                    <a:bodyPr/>
                    <a:lstStyle/>
                    <a:p>
                      <a:pPr algn="ctr"/>
                      <a:endParaRPr kumimoji="1" lang="ja-JP" altLang="en-US" sz="2800" dirty="0">
                        <a:latin typeface="HG丸ｺﾞｼｯｸM-PRO" panose="020F0600000000000000" pitchFamily="50" charset="-128"/>
                        <a:ea typeface="HG丸ｺﾞｼｯｸM-PRO" panose="020F0600000000000000" pitchFamily="50" charset="-128"/>
                      </a:endParaRPr>
                    </a:p>
                  </a:txBody>
                  <a:tcPr/>
                </a:tc>
                <a:tc hMerge="1">
                  <a:txBody>
                    <a:bodyPr/>
                    <a:lstStyle/>
                    <a:p>
                      <a:endParaRPr kumimoji="1" lang="ja-JP" altLang="en-US" sz="2800" dirty="0">
                        <a:latin typeface="HG丸ｺﾞｼｯｸM-PRO" panose="020F0600000000000000" pitchFamily="50" charset="-128"/>
                        <a:ea typeface="HG丸ｺﾞｼｯｸM-PRO" panose="020F0600000000000000" pitchFamily="50" charset="-128"/>
                      </a:endParaRPr>
                    </a:p>
                  </a:txBody>
                  <a:tcPr/>
                </a:tc>
                <a:tc hMerge="1">
                  <a:txBody>
                    <a:bodyPr/>
                    <a:lstStyle/>
                    <a:p>
                      <a:endParaRPr kumimoji="1" lang="ja-JP" altLang="en-US" sz="2800" dirty="0">
                        <a:latin typeface="HG丸ｺﾞｼｯｸM-PRO" panose="020F0600000000000000" pitchFamily="50" charset="-128"/>
                        <a:ea typeface="HG丸ｺﾞｼｯｸM-PRO" panose="020F0600000000000000" pitchFamily="50" charset="-128"/>
                      </a:endParaRPr>
                    </a:p>
                  </a:txBody>
                  <a:tcPr/>
                </a:tc>
                <a:tc hMerge="1">
                  <a:txBody>
                    <a:bodyPr/>
                    <a:lstStyle/>
                    <a:p>
                      <a:pPr algn="ctr"/>
                      <a:endParaRPr kumimoji="1" lang="ja-JP" altLang="en-US" sz="280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2717343106"/>
                  </a:ext>
                </a:extLst>
              </a:tr>
              <a:tr h="688698">
                <a:tc gridSpan="6">
                  <a:txBody>
                    <a:bodyPr/>
                    <a:lstStyle/>
                    <a:p>
                      <a:pPr algn="ctr"/>
                      <a:endParaRPr kumimoji="1" lang="ja-JP" altLang="en-US" sz="2800" dirty="0">
                        <a:latin typeface="HG丸ｺﾞｼｯｸM-PRO" panose="020F0600000000000000" pitchFamily="50" charset="-128"/>
                        <a:ea typeface="HG丸ｺﾞｼｯｸM-PRO" panose="020F0600000000000000" pitchFamily="50" charset="-128"/>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a:endParaRPr kumimoji="1" lang="ja-JP" altLang="en-US" sz="2800" dirty="0">
                        <a:latin typeface="HG丸ｺﾞｼｯｸM-PRO" panose="020F0600000000000000" pitchFamily="50" charset="-128"/>
                        <a:ea typeface="HG丸ｺﾞｼｯｸM-PRO" panose="020F0600000000000000" pitchFamily="50" charset="-128"/>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endParaRPr kumimoji="1" lang="ja-JP" altLang="en-US" sz="2800" dirty="0">
                        <a:latin typeface="HG丸ｺﾞｼｯｸM-PRO" panose="020F0600000000000000" pitchFamily="50" charset="-128"/>
                        <a:ea typeface="HG丸ｺﾞｼｯｸM-PRO" panose="020F0600000000000000" pitchFamily="50" charset="-128"/>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endParaRPr kumimoji="1" lang="ja-JP" altLang="en-US" sz="2800" dirty="0">
                        <a:latin typeface="HG丸ｺﾞｼｯｸM-PRO" panose="020F0600000000000000" pitchFamily="50" charset="-128"/>
                        <a:ea typeface="HG丸ｺﾞｼｯｸM-PRO" panose="020F0600000000000000" pitchFamily="50" charset="-128"/>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endParaRPr kumimoji="1" lang="ja-JP" altLang="en-US" sz="2800" dirty="0">
                        <a:latin typeface="HG丸ｺﾞｼｯｸM-PRO" panose="020F0600000000000000" pitchFamily="50" charset="-128"/>
                        <a:ea typeface="HG丸ｺﾞｼｯｸM-PRO" panose="020F0600000000000000" pitchFamily="50" charset="-128"/>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endParaRPr kumimoji="1" lang="ja-JP" altLang="en-US" sz="2800" dirty="0">
                        <a:latin typeface="HG丸ｺﾞｼｯｸM-PRO" panose="020F0600000000000000" pitchFamily="50" charset="-128"/>
                        <a:ea typeface="HG丸ｺﾞｼｯｸM-PRO" panose="020F0600000000000000" pitchFamily="50" charset="-128"/>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endParaRPr kumimoji="1" lang="ja-JP" altLang="en-US" sz="2800" dirty="0">
                        <a:latin typeface="HG丸ｺﾞｼｯｸM-PRO" panose="020F0600000000000000" pitchFamily="50" charset="-128"/>
                        <a:ea typeface="HG丸ｺﾞｼｯｸM-PRO" panose="020F0600000000000000" pitchFamily="50" charset="-128"/>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79451418"/>
                  </a:ext>
                </a:extLst>
              </a:tr>
              <a:tr h="688698">
                <a:tc gridSpan="6">
                  <a:txBody>
                    <a:bodyPr/>
                    <a:lstStyle/>
                    <a:p>
                      <a:pPr algn="ctr"/>
                      <a:r>
                        <a:rPr kumimoji="1" lang="ja-JP" altLang="en-US" sz="2800" dirty="0">
                          <a:latin typeface="HG丸ｺﾞｼｯｸM-PRO" panose="020F0600000000000000" pitchFamily="50" charset="-128"/>
                          <a:ea typeface="HG丸ｺﾞｼｯｸM-PRO" panose="020F0600000000000000" pitchFamily="50" charset="-128"/>
                        </a:rPr>
                        <a:t>年度内活動のための申請と活動</a:t>
                      </a: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hMerge="1">
                  <a:txBody>
                    <a:bodyPr/>
                    <a:lstStyle/>
                    <a:p>
                      <a:endParaRPr kumimoji="1" lang="ja-JP" altLang="en-US" sz="2800" dirty="0">
                        <a:latin typeface="HG丸ｺﾞｼｯｸM-PRO" panose="020F0600000000000000" pitchFamily="50" charset="-128"/>
                        <a:ea typeface="HG丸ｺﾞｼｯｸM-PRO" panose="020F0600000000000000" pitchFamily="50" charset="-128"/>
                      </a:endParaRPr>
                    </a:p>
                  </a:txBody>
                  <a:tcPr/>
                </a:tc>
                <a:tc hMerge="1">
                  <a:txBody>
                    <a:bodyPr/>
                    <a:lstStyle/>
                    <a:p>
                      <a:endParaRPr kumimoji="1" lang="ja-JP" altLang="en-US" sz="2800">
                        <a:latin typeface="HG丸ｺﾞｼｯｸM-PRO" panose="020F0600000000000000" pitchFamily="50" charset="-128"/>
                        <a:ea typeface="HG丸ｺﾞｼｯｸM-PRO" panose="020F0600000000000000" pitchFamily="50" charset="-128"/>
                      </a:endParaRPr>
                    </a:p>
                  </a:txBody>
                  <a:tcPr/>
                </a:tc>
                <a:tc hMerge="1">
                  <a:txBody>
                    <a:bodyPr/>
                    <a:lstStyle/>
                    <a:p>
                      <a:endParaRPr kumimoji="1" lang="ja-JP" altLang="en-US" sz="2800" dirty="0">
                        <a:latin typeface="HG丸ｺﾞｼｯｸM-PRO" panose="020F0600000000000000" pitchFamily="50" charset="-128"/>
                        <a:ea typeface="HG丸ｺﾞｼｯｸM-PRO" panose="020F0600000000000000" pitchFamily="50" charset="-128"/>
                      </a:endParaRPr>
                    </a:p>
                  </a:txBody>
                  <a:tcPr/>
                </a:tc>
                <a:tc hMerge="1">
                  <a:txBody>
                    <a:bodyPr/>
                    <a:lstStyle/>
                    <a:p>
                      <a:endParaRPr kumimoji="1" lang="ja-JP" altLang="en-US" sz="2800" dirty="0">
                        <a:latin typeface="HG丸ｺﾞｼｯｸM-PRO" panose="020F0600000000000000" pitchFamily="50" charset="-128"/>
                        <a:ea typeface="HG丸ｺﾞｼｯｸM-PRO" panose="020F0600000000000000" pitchFamily="50" charset="-128"/>
                      </a:endParaRPr>
                    </a:p>
                  </a:txBody>
                  <a:tcPr/>
                </a:tc>
                <a:tc hMerge="1">
                  <a:txBody>
                    <a:bodyPr/>
                    <a:lstStyle/>
                    <a:p>
                      <a:pPr algn="ctr"/>
                      <a:endParaRPr kumimoji="1" lang="ja-JP" altLang="en-US" sz="2800" dirty="0">
                        <a:latin typeface="HG丸ｺﾞｼｯｸM-PRO" panose="020F0600000000000000" pitchFamily="50" charset="-128"/>
                        <a:ea typeface="HG丸ｺﾞｼｯｸM-PRO" panose="020F0600000000000000" pitchFamily="50" charset="-128"/>
                      </a:endParaRPr>
                    </a:p>
                  </a:txBody>
                  <a:tcPr/>
                </a:tc>
                <a:tc>
                  <a:txBody>
                    <a:bodyPr/>
                    <a:lstStyle/>
                    <a:p>
                      <a:pPr algn="ctr"/>
                      <a:endParaRPr kumimoji="1" lang="ja-JP" altLang="en-US" sz="2800" dirty="0">
                        <a:latin typeface="HG丸ｺﾞｼｯｸM-PRO" panose="020F0600000000000000" pitchFamily="50" charset="-128"/>
                        <a:ea typeface="HG丸ｺﾞｼｯｸM-PRO" panose="020F0600000000000000" pitchFamily="50" charset="-128"/>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endParaRPr kumimoji="1" lang="ja-JP" altLang="en-US" sz="2800" dirty="0">
                        <a:latin typeface="HG丸ｺﾞｼｯｸM-PRO" panose="020F0600000000000000" pitchFamily="50" charset="-128"/>
                        <a:ea typeface="HG丸ｺﾞｼｯｸM-PRO" panose="020F0600000000000000" pitchFamily="50" charset="-128"/>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endParaRPr kumimoji="1" lang="ja-JP" altLang="en-US" sz="2800" dirty="0">
                        <a:latin typeface="HG丸ｺﾞｼｯｸM-PRO" panose="020F0600000000000000" pitchFamily="50" charset="-128"/>
                        <a:ea typeface="HG丸ｺﾞｼｯｸM-PRO" panose="020F0600000000000000" pitchFamily="50" charset="-128"/>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endParaRPr kumimoji="1" lang="ja-JP" altLang="en-US" sz="2800" dirty="0">
                        <a:latin typeface="HG丸ｺﾞｼｯｸM-PRO" panose="020F0600000000000000" pitchFamily="50" charset="-128"/>
                        <a:ea typeface="HG丸ｺﾞｼｯｸM-PRO" panose="020F0600000000000000" pitchFamily="50" charset="-128"/>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endParaRPr kumimoji="1" lang="ja-JP" altLang="en-US" sz="2800" dirty="0">
                        <a:latin typeface="HG丸ｺﾞｼｯｸM-PRO" panose="020F0600000000000000" pitchFamily="50" charset="-128"/>
                        <a:ea typeface="HG丸ｺﾞｼｯｸM-PRO" panose="020F0600000000000000" pitchFamily="50" charset="-128"/>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endParaRPr kumimoji="1" lang="ja-JP" altLang="en-US" sz="2800" dirty="0">
                        <a:latin typeface="HG丸ｺﾞｼｯｸM-PRO" panose="020F0600000000000000" pitchFamily="50" charset="-128"/>
                        <a:ea typeface="HG丸ｺﾞｼｯｸM-PRO" panose="020F0600000000000000" pitchFamily="50" charset="-128"/>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803684940"/>
                  </a:ext>
                </a:extLst>
              </a:tr>
            </a:tbl>
          </a:graphicData>
        </a:graphic>
      </p:graphicFrame>
      <p:cxnSp>
        <p:nvCxnSpPr>
          <p:cNvPr id="12" name="直線矢印コネクタ 11">
            <a:extLst>
              <a:ext uri="{FF2B5EF4-FFF2-40B4-BE49-F238E27FC236}">
                <a16:creationId xmlns:a16="http://schemas.microsoft.com/office/drawing/2014/main" id="{90F35680-CC32-4D65-A4BB-1357ABD1CDE1}"/>
              </a:ext>
            </a:extLst>
          </p:cNvPr>
          <p:cNvCxnSpPr>
            <a:cxnSpLocks/>
          </p:cNvCxnSpPr>
          <p:nvPr/>
        </p:nvCxnSpPr>
        <p:spPr>
          <a:xfrm>
            <a:off x="8625883" y="3550020"/>
            <a:ext cx="2562070" cy="0"/>
          </a:xfrm>
          <a:prstGeom prst="straightConnector1">
            <a:avLst/>
          </a:prstGeom>
          <a:ln w="12700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直線矢印コネクタ 13">
            <a:extLst>
              <a:ext uri="{FF2B5EF4-FFF2-40B4-BE49-F238E27FC236}">
                <a16:creationId xmlns:a16="http://schemas.microsoft.com/office/drawing/2014/main" id="{FB1382FD-2AB9-4E68-BEC4-885CCDC06ED1}"/>
              </a:ext>
            </a:extLst>
          </p:cNvPr>
          <p:cNvCxnSpPr/>
          <p:nvPr/>
        </p:nvCxnSpPr>
        <p:spPr>
          <a:xfrm>
            <a:off x="1409294" y="7126941"/>
            <a:ext cx="4937911" cy="0"/>
          </a:xfrm>
          <a:prstGeom prst="straightConnector1">
            <a:avLst/>
          </a:prstGeom>
          <a:ln w="12700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直線矢印コネクタ 14">
            <a:extLst>
              <a:ext uri="{FF2B5EF4-FFF2-40B4-BE49-F238E27FC236}">
                <a16:creationId xmlns:a16="http://schemas.microsoft.com/office/drawing/2014/main" id="{93309C17-DAF4-492B-9026-F67951B0FEEA}"/>
              </a:ext>
            </a:extLst>
          </p:cNvPr>
          <p:cNvCxnSpPr>
            <a:cxnSpLocks/>
          </p:cNvCxnSpPr>
          <p:nvPr/>
        </p:nvCxnSpPr>
        <p:spPr>
          <a:xfrm>
            <a:off x="1014846" y="8480612"/>
            <a:ext cx="3610940" cy="0"/>
          </a:xfrm>
          <a:prstGeom prst="straightConnector1">
            <a:avLst/>
          </a:prstGeom>
          <a:ln w="1270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直線矢印コネクタ 16">
            <a:extLst>
              <a:ext uri="{FF2B5EF4-FFF2-40B4-BE49-F238E27FC236}">
                <a16:creationId xmlns:a16="http://schemas.microsoft.com/office/drawing/2014/main" id="{CC6F70F9-F8D6-4867-94AC-B41B7BD0A878}"/>
              </a:ext>
            </a:extLst>
          </p:cNvPr>
          <p:cNvCxnSpPr>
            <a:cxnSpLocks/>
          </p:cNvCxnSpPr>
          <p:nvPr/>
        </p:nvCxnSpPr>
        <p:spPr>
          <a:xfrm>
            <a:off x="8625883" y="7126941"/>
            <a:ext cx="2562070" cy="0"/>
          </a:xfrm>
          <a:prstGeom prst="straightConnector1">
            <a:avLst/>
          </a:prstGeom>
          <a:ln w="127000">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13" name="吹き出し: 角を丸めた四角形 12">
            <a:extLst>
              <a:ext uri="{FF2B5EF4-FFF2-40B4-BE49-F238E27FC236}">
                <a16:creationId xmlns:a16="http://schemas.microsoft.com/office/drawing/2014/main" id="{EC834759-F1A9-4C42-B8D1-BEAA180F7F4B}"/>
              </a:ext>
            </a:extLst>
          </p:cNvPr>
          <p:cNvSpPr/>
          <p:nvPr/>
        </p:nvSpPr>
        <p:spPr>
          <a:xfrm>
            <a:off x="7413811" y="8727352"/>
            <a:ext cx="4222377" cy="814451"/>
          </a:xfrm>
          <a:prstGeom prst="wedgeRoundRectCallout">
            <a:avLst>
              <a:gd name="adj1" fmla="val -73385"/>
              <a:gd name="adj2" fmla="val 6995"/>
              <a:gd name="adj3" fmla="val 16667"/>
            </a:avLst>
          </a:prstGeom>
          <a:solidFill>
            <a:schemeClr val="bg1"/>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kumimoji="1" lang="en-US" altLang="ja-JP" sz="2800" dirty="0">
                <a:solidFill>
                  <a:srgbClr val="002060"/>
                </a:solidFill>
                <a:latin typeface="HG丸ｺﾞｼｯｸM-PRO" panose="020F0600000000000000" pitchFamily="50" charset="-128"/>
                <a:ea typeface="HG丸ｺﾞｼｯｸM-PRO" panose="020F0600000000000000" pitchFamily="50" charset="-128"/>
              </a:rPr>
              <a:t>RAC</a:t>
            </a:r>
            <a:r>
              <a:rPr kumimoji="1" lang="ja-JP" altLang="en-US" sz="2800" dirty="0">
                <a:solidFill>
                  <a:srgbClr val="002060"/>
                </a:solidFill>
                <a:latin typeface="HG丸ｺﾞｼｯｸM-PRO" panose="020F0600000000000000" pitchFamily="50" charset="-128"/>
                <a:ea typeface="HG丸ｺﾞｼｯｸM-PRO" panose="020F0600000000000000" pitchFamily="50" charset="-128"/>
              </a:rPr>
              <a:t>との合同奉仕活動</a:t>
            </a:r>
            <a:endParaRPr kumimoji="1" lang="en-US" altLang="ja-JP" sz="2800" dirty="0">
              <a:solidFill>
                <a:srgbClr val="002060"/>
              </a:solidFill>
              <a:latin typeface="HG丸ｺﾞｼｯｸM-PRO" panose="020F0600000000000000" pitchFamily="50" charset="-128"/>
              <a:ea typeface="HG丸ｺﾞｼｯｸM-PRO" panose="020F0600000000000000" pitchFamily="50" charset="-128"/>
            </a:endParaRPr>
          </a:p>
        </p:txBody>
      </p:sp>
      <p:sp>
        <p:nvSpPr>
          <p:cNvPr id="18" name="正方形/長方形 17">
            <a:extLst>
              <a:ext uri="{FF2B5EF4-FFF2-40B4-BE49-F238E27FC236}">
                <a16:creationId xmlns:a16="http://schemas.microsoft.com/office/drawing/2014/main" id="{E043DA5D-0D7B-4E18-811F-A1DD8F58EFB6}"/>
              </a:ext>
            </a:extLst>
          </p:cNvPr>
          <p:cNvSpPr/>
          <p:nvPr/>
        </p:nvSpPr>
        <p:spPr>
          <a:xfrm>
            <a:off x="113553" y="5167034"/>
            <a:ext cx="12622306" cy="437476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吹き出し: 角を丸めた四角形 15">
            <a:extLst>
              <a:ext uri="{FF2B5EF4-FFF2-40B4-BE49-F238E27FC236}">
                <a16:creationId xmlns:a16="http://schemas.microsoft.com/office/drawing/2014/main" id="{680B522F-BBEB-443E-8126-765CCAA8A948}"/>
              </a:ext>
            </a:extLst>
          </p:cNvPr>
          <p:cNvSpPr/>
          <p:nvPr/>
        </p:nvSpPr>
        <p:spPr>
          <a:xfrm>
            <a:off x="3878249" y="1596370"/>
            <a:ext cx="7351061" cy="801054"/>
          </a:xfrm>
          <a:prstGeom prst="wedgeRoundRectCallout">
            <a:avLst>
              <a:gd name="adj1" fmla="val -44636"/>
              <a:gd name="adj2" fmla="val -81089"/>
              <a:gd name="adj3" fmla="val 16667"/>
            </a:avLst>
          </a:prstGeom>
          <a:solidFill>
            <a:schemeClr val="bg1"/>
          </a:solidFill>
          <a:ln w="28575">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50000"/>
              </a:lnSpc>
            </a:pPr>
            <a:r>
              <a:rPr kumimoji="1" lang="ja-JP" altLang="en-US" sz="2800" b="1" dirty="0">
                <a:solidFill>
                  <a:srgbClr val="002060"/>
                </a:solidFill>
                <a:latin typeface="HG丸ｺﾞｼｯｸM-PRO" panose="020F0600000000000000" pitchFamily="50" charset="-128"/>
                <a:ea typeface="HG丸ｺﾞｼｯｸM-PRO" panose="020F0600000000000000" pitchFamily="50" charset="-128"/>
              </a:rPr>
              <a:t>２年度制の補助金（計画年度・実行年度）</a:t>
            </a:r>
          </a:p>
        </p:txBody>
      </p:sp>
      <p:sp>
        <p:nvSpPr>
          <p:cNvPr id="19" name="正方形/長方形 18">
            <a:extLst>
              <a:ext uri="{FF2B5EF4-FFF2-40B4-BE49-F238E27FC236}">
                <a16:creationId xmlns:a16="http://schemas.microsoft.com/office/drawing/2014/main" id="{7D922CD5-9BC3-4E20-BE81-B1AF10BC740A}"/>
              </a:ext>
            </a:extLst>
          </p:cNvPr>
          <p:cNvSpPr/>
          <p:nvPr/>
        </p:nvSpPr>
        <p:spPr>
          <a:xfrm>
            <a:off x="817622" y="8004192"/>
            <a:ext cx="5160684" cy="153761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516662860"/>
      </p:ext>
    </p:extLst>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1000" fill="hold"/>
                                        <p:tgtEl>
                                          <p:spTgt spid="16"/>
                                        </p:tgtEl>
                                        <p:attrNameLst>
                                          <p:attrName>ppt_x</p:attrName>
                                        </p:attrNameLst>
                                      </p:cBhvr>
                                      <p:tavLst>
                                        <p:tav tm="0">
                                          <p:val>
                                            <p:strVal val="1+#ppt_w/2"/>
                                          </p:val>
                                        </p:tav>
                                        <p:tav tm="100000">
                                          <p:val>
                                            <p:strVal val="#ppt_x"/>
                                          </p:val>
                                        </p:tav>
                                      </p:tavLst>
                                    </p:anim>
                                    <p:anim calcmode="lin" valueType="num">
                                      <p:cBhvr additive="base">
                                        <p:cTn id="8" dur="10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0" nodeType="clickEffect">
                                  <p:stCondLst>
                                    <p:cond delay="0"/>
                                  </p:stCondLst>
                                  <p:childTnLst>
                                    <p:anim calcmode="lin" valueType="num">
                                      <p:cBhvr additive="base">
                                        <p:cTn id="12" dur="1000"/>
                                        <p:tgtEl>
                                          <p:spTgt spid="18"/>
                                        </p:tgtEl>
                                        <p:attrNameLst>
                                          <p:attrName>ppt_x</p:attrName>
                                        </p:attrNameLst>
                                      </p:cBhvr>
                                      <p:tavLst>
                                        <p:tav tm="0">
                                          <p:val>
                                            <p:strVal val="ppt_x"/>
                                          </p:val>
                                        </p:tav>
                                        <p:tav tm="100000">
                                          <p:val>
                                            <p:strVal val="ppt_x"/>
                                          </p:val>
                                        </p:tav>
                                      </p:tavLst>
                                    </p:anim>
                                    <p:anim calcmode="lin" valueType="num">
                                      <p:cBhvr additive="base">
                                        <p:cTn id="13" dur="1000"/>
                                        <p:tgtEl>
                                          <p:spTgt spid="18"/>
                                        </p:tgtEl>
                                        <p:attrNameLst>
                                          <p:attrName>ppt_y</p:attrName>
                                        </p:attrNameLst>
                                      </p:cBhvr>
                                      <p:tavLst>
                                        <p:tav tm="0">
                                          <p:val>
                                            <p:strVal val="ppt_y"/>
                                          </p:val>
                                        </p:tav>
                                        <p:tav tm="100000">
                                          <p:val>
                                            <p:strVal val="1+ppt_h/2"/>
                                          </p:val>
                                        </p:tav>
                                      </p:tavLst>
                                    </p:anim>
                                    <p:set>
                                      <p:cBhvr>
                                        <p:cTn id="14" dur="1" fill="hold">
                                          <p:stCondLst>
                                            <p:cond delay="999"/>
                                          </p:stCondLst>
                                        </p:cTn>
                                        <p:tgtEl>
                                          <p:spTgt spid="18"/>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xit" presetSubtype="4" fill="hold" grpId="0" nodeType="clickEffect">
                                  <p:stCondLst>
                                    <p:cond delay="0"/>
                                  </p:stCondLst>
                                  <p:childTnLst>
                                    <p:anim calcmode="lin" valueType="num">
                                      <p:cBhvr additive="base">
                                        <p:cTn id="18" dur="1000"/>
                                        <p:tgtEl>
                                          <p:spTgt spid="19"/>
                                        </p:tgtEl>
                                        <p:attrNameLst>
                                          <p:attrName>ppt_x</p:attrName>
                                        </p:attrNameLst>
                                      </p:cBhvr>
                                      <p:tavLst>
                                        <p:tav tm="0">
                                          <p:val>
                                            <p:strVal val="ppt_x"/>
                                          </p:val>
                                        </p:tav>
                                        <p:tav tm="100000">
                                          <p:val>
                                            <p:strVal val="ppt_x"/>
                                          </p:val>
                                        </p:tav>
                                      </p:tavLst>
                                    </p:anim>
                                    <p:anim calcmode="lin" valueType="num">
                                      <p:cBhvr additive="base">
                                        <p:cTn id="19" dur="1000"/>
                                        <p:tgtEl>
                                          <p:spTgt spid="19"/>
                                        </p:tgtEl>
                                        <p:attrNameLst>
                                          <p:attrName>ppt_y</p:attrName>
                                        </p:attrNameLst>
                                      </p:cBhvr>
                                      <p:tavLst>
                                        <p:tav tm="0">
                                          <p:val>
                                            <p:strVal val="ppt_y"/>
                                          </p:val>
                                        </p:tav>
                                        <p:tav tm="100000">
                                          <p:val>
                                            <p:strVal val="1+ppt_h/2"/>
                                          </p:val>
                                        </p:tav>
                                      </p:tavLst>
                                    </p:anim>
                                    <p:set>
                                      <p:cBhvr>
                                        <p:cTn id="20" dur="1" fill="hold">
                                          <p:stCondLst>
                                            <p:cond delay="999"/>
                                          </p:stCondLst>
                                        </p:cTn>
                                        <p:tgtEl>
                                          <p:spTgt spid="19"/>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1000" fill="hold"/>
                                        <p:tgtEl>
                                          <p:spTgt spid="13"/>
                                        </p:tgtEl>
                                        <p:attrNameLst>
                                          <p:attrName>ppt_x</p:attrName>
                                        </p:attrNameLst>
                                      </p:cBhvr>
                                      <p:tavLst>
                                        <p:tav tm="0">
                                          <p:val>
                                            <p:strVal val="1+#ppt_w/2"/>
                                          </p:val>
                                        </p:tav>
                                        <p:tav tm="100000">
                                          <p:val>
                                            <p:strVal val="#ppt_x"/>
                                          </p:val>
                                        </p:tav>
                                      </p:tavLst>
                                    </p:anim>
                                    <p:anim calcmode="lin" valueType="num">
                                      <p:cBhvr additive="base">
                                        <p:cTn id="26" dur="10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8" grpId="0" animBg="1"/>
      <p:bldP spid="16" grpId="0" animBg="1"/>
      <p:bldP spid="1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DFDB1BEF-ADE8-4C1F-B812-4943E6962A9E}"/>
              </a:ext>
            </a:extLst>
          </p:cNvPr>
          <p:cNvPicPr>
            <a:picLocks noChangeAspect="1"/>
          </p:cNvPicPr>
          <p:nvPr/>
        </p:nvPicPr>
        <p:blipFill>
          <a:blip r:embed="rId3"/>
          <a:stretch>
            <a:fillRect/>
          </a:stretch>
        </p:blipFill>
        <p:spPr>
          <a:xfrm>
            <a:off x="484483" y="525722"/>
            <a:ext cx="1777907" cy="887640"/>
          </a:xfrm>
          <a:prstGeom prst="rect">
            <a:avLst/>
          </a:prstGeom>
          <a:ln>
            <a:noFill/>
          </a:ln>
        </p:spPr>
      </p:pic>
      <p:graphicFrame>
        <p:nvGraphicFramePr>
          <p:cNvPr id="8" name="表 7">
            <a:extLst>
              <a:ext uri="{FF2B5EF4-FFF2-40B4-BE49-F238E27FC236}">
                <a16:creationId xmlns:a16="http://schemas.microsoft.com/office/drawing/2014/main" id="{3453FB68-C984-47B9-B093-38CDED0E0C21}"/>
              </a:ext>
            </a:extLst>
          </p:cNvPr>
          <p:cNvGraphicFramePr>
            <a:graphicFrameLocks noGrp="1"/>
          </p:cNvGraphicFramePr>
          <p:nvPr>
            <p:extLst>
              <p:ext uri="{D42A27DB-BD31-4B8C-83A1-F6EECF244321}">
                <p14:modId xmlns:p14="http://schemas.microsoft.com/office/powerpoint/2010/main" val="243350942"/>
              </p:ext>
            </p:extLst>
          </p:nvPr>
        </p:nvGraphicFramePr>
        <p:xfrm>
          <a:off x="484483" y="619022"/>
          <a:ext cx="11653728" cy="701040"/>
        </p:xfrm>
        <a:graphic>
          <a:graphicData uri="http://schemas.openxmlformats.org/drawingml/2006/table">
            <a:tbl>
              <a:tblPr firstRow="1" bandRow="1">
                <a:tableStyleId>{5940675A-B579-460E-94D1-54222C63F5DA}</a:tableStyleId>
              </a:tblPr>
              <a:tblGrid>
                <a:gridCol w="11653728">
                  <a:extLst>
                    <a:ext uri="{9D8B030D-6E8A-4147-A177-3AD203B41FA5}">
                      <a16:colId xmlns:a16="http://schemas.microsoft.com/office/drawing/2014/main" val="1465501517"/>
                    </a:ext>
                  </a:extLst>
                </a:gridCol>
              </a:tblGrid>
              <a:tr h="0">
                <a:tc>
                  <a:txBody>
                    <a:bodyPr/>
                    <a:lstStyle/>
                    <a:p>
                      <a:r>
                        <a:rPr kumimoji="1" lang="ja-JP" altLang="en-US" sz="4000" b="1" dirty="0">
                          <a:solidFill>
                            <a:srgbClr val="002060"/>
                          </a:solidFill>
                          <a:latin typeface="HG丸ｺﾞｼｯｸM-PRO" panose="020F0600000000000000" pitchFamily="50" charset="-128"/>
                          <a:ea typeface="HG丸ｺﾞｼｯｸM-PRO" panose="020F0600000000000000" pitchFamily="50" charset="-128"/>
                        </a:rPr>
                        <a:t>　　　 </a:t>
                      </a:r>
                      <a:r>
                        <a:rPr kumimoji="1" lang="en-US" altLang="ja-JP" sz="4000" b="1" dirty="0">
                          <a:solidFill>
                            <a:srgbClr val="002060"/>
                          </a:solidFill>
                          <a:latin typeface="HG丸ｺﾞｼｯｸM-PRO" panose="020F0600000000000000" pitchFamily="50" charset="-128"/>
                          <a:ea typeface="HG丸ｺﾞｼｯｸM-PRO" panose="020F0600000000000000" pitchFamily="50" charset="-128"/>
                        </a:rPr>
                        <a:t>2019-20</a:t>
                      </a:r>
                      <a:r>
                        <a:rPr kumimoji="1" lang="ja-JP" altLang="en-US" sz="4000" b="1" dirty="0">
                          <a:solidFill>
                            <a:srgbClr val="002060"/>
                          </a:solidFill>
                          <a:latin typeface="HG丸ｺﾞｼｯｸM-PRO" panose="020F0600000000000000" pitchFamily="50" charset="-128"/>
                          <a:ea typeface="HG丸ｺﾞｼｯｸM-PRO" panose="020F0600000000000000" pitchFamily="50" charset="-128"/>
                        </a:rPr>
                        <a:t> 地区補助金の申請</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43541143"/>
                  </a:ext>
                </a:extLst>
              </a:tr>
            </a:tbl>
          </a:graphicData>
        </a:graphic>
      </p:graphicFrame>
      <p:graphicFrame>
        <p:nvGraphicFramePr>
          <p:cNvPr id="2" name="表 1">
            <a:extLst>
              <a:ext uri="{FF2B5EF4-FFF2-40B4-BE49-F238E27FC236}">
                <a16:creationId xmlns:a16="http://schemas.microsoft.com/office/drawing/2014/main" id="{B0B8412A-708B-4AF5-A7FD-D36378D41FEC}"/>
              </a:ext>
            </a:extLst>
          </p:cNvPr>
          <p:cNvGraphicFramePr>
            <a:graphicFrameLocks noGrp="1"/>
          </p:cNvGraphicFramePr>
          <p:nvPr>
            <p:extLst>
              <p:ext uri="{D42A27DB-BD31-4B8C-83A1-F6EECF244321}">
                <p14:modId xmlns:p14="http://schemas.microsoft.com/office/powerpoint/2010/main" val="1166161156"/>
              </p:ext>
            </p:extLst>
          </p:nvPr>
        </p:nvGraphicFramePr>
        <p:xfrm>
          <a:off x="508195" y="1613649"/>
          <a:ext cx="11988410" cy="7242180"/>
        </p:xfrm>
        <a:graphic>
          <a:graphicData uri="http://schemas.openxmlformats.org/drawingml/2006/table">
            <a:tbl>
              <a:tblPr firstRow="1" bandRow="1">
                <a:tableStyleId>{5940675A-B579-460E-94D1-54222C63F5DA}</a:tableStyleId>
              </a:tblPr>
              <a:tblGrid>
                <a:gridCol w="4049533">
                  <a:extLst>
                    <a:ext uri="{9D8B030D-6E8A-4147-A177-3AD203B41FA5}">
                      <a16:colId xmlns:a16="http://schemas.microsoft.com/office/drawing/2014/main" val="1212688661"/>
                    </a:ext>
                  </a:extLst>
                </a:gridCol>
                <a:gridCol w="7938877">
                  <a:extLst>
                    <a:ext uri="{9D8B030D-6E8A-4147-A177-3AD203B41FA5}">
                      <a16:colId xmlns:a16="http://schemas.microsoft.com/office/drawing/2014/main" val="535970754"/>
                    </a:ext>
                  </a:extLst>
                </a:gridCol>
              </a:tblGrid>
              <a:tr h="1060625">
                <a:tc>
                  <a:txBody>
                    <a:bodyPr/>
                    <a:lstStyle/>
                    <a:p>
                      <a:pPr algn="r"/>
                      <a:r>
                        <a:rPr kumimoji="1" lang="en-US" altLang="ja-JP" sz="3200" dirty="0">
                          <a:latin typeface="HG丸ｺﾞｼｯｸM-PRO" panose="020F0600000000000000" pitchFamily="50" charset="-128"/>
                          <a:ea typeface="HG丸ｺﾞｼｯｸM-PRO" panose="020F0600000000000000" pitchFamily="50" charset="-128"/>
                        </a:rPr>
                        <a:t>2019</a:t>
                      </a:r>
                      <a:r>
                        <a:rPr kumimoji="1" lang="ja-JP" altLang="en-US" sz="3200" dirty="0">
                          <a:latin typeface="HG丸ｺﾞｼｯｸM-PRO" panose="020F0600000000000000" pitchFamily="50" charset="-128"/>
                          <a:ea typeface="HG丸ｺﾞｼｯｸM-PRO" panose="020F0600000000000000" pitchFamily="50" charset="-128"/>
                        </a:rPr>
                        <a:t>年　</a:t>
                      </a:r>
                      <a:r>
                        <a:rPr kumimoji="1" lang="en-US" altLang="ja-JP" sz="3200" dirty="0">
                          <a:latin typeface="HG丸ｺﾞｼｯｸM-PRO" panose="020F0600000000000000" pitchFamily="50" charset="-128"/>
                          <a:ea typeface="HG丸ｺﾞｼｯｸM-PRO" panose="020F0600000000000000" pitchFamily="50" charset="-128"/>
                        </a:rPr>
                        <a:t>7-12</a:t>
                      </a:r>
                      <a:r>
                        <a:rPr kumimoji="1" lang="ja-JP" altLang="en-US" sz="3200" dirty="0">
                          <a:latin typeface="HG丸ｺﾞｼｯｸM-PRO" panose="020F0600000000000000" pitchFamily="50" charset="-128"/>
                          <a:ea typeface="HG丸ｺﾞｼｯｸM-PRO" panose="020F0600000000000000" pitchFamily="50" charset="-128"/>
                        </a:rPr>
                        <a:t>月</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r>
                        <a:rPr kumimoji="1" lang="ja-JP" altLang="en-US" sz="3200" dirty="0">
                          <a:latin typeface="HG丸ｺﾞｼｯｸM-PRO" panose="020F0600000000000000" pitchFamily="50" charset="-128"/>
                          <a:ea typeface="HG丸ｺﾞｼｯｸM-PRO" panose="020F0600000000000000" pitchFamily="50" charset="-128"/>
                        </a:rPr>
                        <a:t>：前年度申請した活動を実施する</a:t>
                      </a:r>
                      <a:endParaRPr kumimoji="1" lang="en-US" altLang="ja-JP" sz="3200" dirty="0">
                        <a:latin typeface="HG丸ｺﾞｼｯｸM-PRO" panose="020F0600000000000000" pitchFamily="50" charset="-128"/>
                        <a:ea typeface="HG丸ｺﾞｼｯｸM-PRO" panose="020F0600000000000000" pitchFamily="50" charset="-128"/>
                      </a:endParaRPr>
                    </a:p>
                    <a:p>
                      <a:r>
                        <a:rPr kumimoji="1" lang="ja-JP" altLang="en-US" sz="3200" dirty="0">
                          <a:latin typeface="HG丸ｺﾞｼｯｸM-PRO" panose="020F0600000000000000" pitchFamily="50" charset="-128"/>
                          <a:ea typeface="HG丸ｺﾞｼｯｸM-PRO" panose="020F0600000000000000" pitchFamily="50" charset="-128"/>
                        </a:rPr>
                        <a:t>　次年度の活動計画をたてる</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2937018240"/>
                  </a:ext>
                </a:extLst>
              </a:tr>
              <a:tr h="617538">
                <a:tc>
                  <a:txBody>
                    <a:bodyPr/>
                    <a:lstStyle/>
                    <a:p>
                      <a:pPr algn="r"/>
                      <a:endParaRPr kumimoji="1" lang="ja-JP" altLang="en-US" sz="3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kumimoji="1" lang="ja-JP" altLang="en-US" sz="3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239158247"/>
                  </a:ext>
                </a:extLst>
              </a:tr>
              <a:tr h="617538">
                <a:tc>
                  <a:txBody>
                    <a:bodyPr/>
                    <a:lstStyle/>
                    <a:p>
                      <a:pPr algn="r"/>
                      <a:r>
                        <a:rPr kumimoji="1" lang="en-US" altLang="ja-JP" sz="3200" dirty="0">
                          <a:latin typeface="HG丸ｺﾞｼｯｸM-PRO" panose="020F0600000000000000" pitchFamily="50" charset="-128"/>
                          <a:ea typeface="HG丸ｺﾞｼｯｸM-PRO" panose="020F0600000000000000" pitchFamily="50" charset="-128"/>
                        </a:rPr>
                        <a:t>2020</a:t>
                      </a:r>
                      <a:r>
                        <a:rPr kumimoji="1" lang="ja-JP" altLang="en-US" sz="3200" dirty="0">
                          <a:latin typeface="HG丸ｺﾞｼｯｸM-PRO" panose="020F0600000000000000" pitchFamily="50" charset="-128"/>
                          <a:ea typeface="HG丸ｺﾞｼｯｸM-PRO" panose="020F0600000000000000" pitchFamily="50" charset="-128"/>
                        </a:rPr>
                        <a:t>年　　　</a:t>
                      </a:r>
                      <a:r>
                        <a:rPr kumimoji="1" lang="en-US" altLang="ja-JP" sz="3200" dirty="0">
                          <a:latin typeface="HG丸ｺﾞｼｯｸM-PRO" panose="020F0600000000000000" pitchFamily="50" charset="-128"/>
                          <a:ea typeface="HG丸ｺﾞｼｯｸM-PRO" panose="020F0600000000000000" pitchFamily="50" charset="-128"/>
                        </a:rPr>
                        <a:t>2</a:t>
                      </a:r>
                      <a:r>
                        <a:rPr kumimoji="1" lang="ja-JP" altLang="en-US" sz="3200" dirty="0">
                          <a:latin typeface="HG丸ｺﾞｼｯｸM-PRO" panose="020F0600000000000000" pitchFamily="50" charset="-128"/>
                          <a:ea typeface="HG丸ｺﾞｼｯｸM-PRO" panose="020F0600000000000000" pitchFamily="50" charset="-128"/>
                        </a:rPr>
                        <a:t>月</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r>
                        <a:rPr kumimoji="1" lang="ja-JP" altLang="en-US" sz="3200" dirty="0">
                          <a:latin typeface="HG丸ｺﾞｼｯｸM-PRO" panose="020F0600000000000000" pitchFamily="50" charset="-128"/>
                          <a:ea typeface="HG丸ｺﾞｼｯｸM-PRO" panose="020F0600000000000000" pitchFamily="50" charset="-128"/>
                        </a:rPr>
                        <a:t>：</a:t>
                      </a:r>
                      <a:r>
                        <a:rPr kumimoji="1" lang="ja-JP" altLang="en-US" sz="3200" b="1" dirty="0">
                          <a:solidFill>
                            <a:srgbClr val="002060"/>
                          </a:solidFill>
                          <a:latin typeface="HG丸ｺﾞｼｯｸM-PRO" panose="020F0600000000000000" pitchFamily="50" charset="-128"/>
                          <a:ea typeface="HG丸ｺﾞｼｯｸM-PRO" panose="020F0600000000000000" pitchFamily="50" charset="-128"/>
                        </a:rPr>
                        <a:t>資格認定</a:t>
                      </a:r>
                      <a:r>
                        <a:rPr kumimoji="1" lang="ja-JP" altLang="en-US" sz="3200" dirty="0">
                          <a:latin typeface="HG丸ｺﾞｼｯｸM-PRO" panose="020F0600000000000000" pitchFamily="50" charset="-128"/>
                          <a:ea typeface="HG丸ｺﾞｼｯｸM-PRO" panose="020F0600000000000000" pitchFamily="50" charset="-128"/>
                        </a:rPr>
                        <a:t>を受ける</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431431877"/>
                  </a:ext>
                </a:extLst>
              </a:tr>
              <a:tr h="617538">
                <a:tc>
                  <a:txBody>
                    <a:bodyPr/>
                    <a:lstStyle/>
                    <a:p>
                      <a:pPr algn="r"/>
                      <a:endParaRPr kumimoji="1" lang="ja-JP" altLang="en-US" sz="3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kumimoji="1" lang="ja-JP" altLang="en-US" sz="3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117467497"/>
                  </a:ext>
                </a:extLst>
              </a:tr>
              <a:tr h="617538">
                <a:tc>
                  <a:txBody>
                    <a:bodyPr/>
                    <a:lstStyle/>
                    <a:p>
                      <a:pPr algn="r"/>
                      <a:r>
                        <a:rPr kumimoji="1" lang="en-US" altLang="ja-JP" sz="3200" dirty="0">
                          <a:latin typeface="HG丸ｺﾞｼｯｸM-PRO" panose="020F0600000000000000" pitchFamily="50" charset="-128"/>
                          <a:ea typeface="HG丸ｺﾞｼｯｸM-PRO" panose="020F0600000000000000" pitchFamily="50" charset="-128"/>
                        </a:rPr>
                        <a:t>3-4</a:t>
                      </a:r>
                      <a:r>
                        <a:rPr kumimoji="1" lang="ja-JP" altLang="en-US" sz="3200" dirty="0">
                          <a:latin typeface="HG丸ｺﾞｼｯｸM-PRO" panose="020F0600000000000000" pitchFamily="50" charset="-128"/>
                          <a:ea typeface="HG丸ｺﾞｼｯｸM-PRO" panose="020F0600000000000000" pitchFamily="50" charset="-128"/>
                        </a:rPr>
                        <a:t>月</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r>
                        <a:rPr kumimoji="1" lang="ja-JP" altLang="en-US" sz="3200" dirty="0">
                          <a:latin typeface="HG丸ｺﾞｼｯｸM-PRO" panose="020F0600000000000000" pitchFamily="50" charset="-128"/>
                          <a:ea typeface="HG丸ｺﾞｼｯｸM-PRO" panose="020F0600000000000000" pitchFamily="50" charset="-128"/>
                        </a:rPr>
                        <a:t>：申請書を提出する</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2577013482"/>
                  </a:ext>
                </a:extLst>
              </a:tr>
              <a:tr h="617538">
                <a:tc>
                  <a:txBody>
                    <a:bodyPr/>
                    <a:lstStyle/>
                    <a:p>
                      <a:pPr algn="r"/>
                      <a:endParaRPr kumimoji="1" lang="ja-JP" altLang="en-US" sz="3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kumimoji="1" lang="ja-JP" altLang="en-US" sz="3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959707290"/>
                  </a:ext>
                </a:extLst>
              </a:tr>
              <a:tr h="617538">
                <a:tc>
                  <a:txBody>
                    <a:bodyPr/>
                    <a:lstStyle/>
                    <a:p>
                      <a:pPr algn="r"/>
                      <a:r>
                        <a:rPr kumimoji="1" lang="en-US" altLang="ja-JP" sz="3200" dirty="0">
                          <a:latin typeface="HG丸ｺﾞｼｯｸM-PRO" panose="020F0600000000000000" pitchFamily="50" charset="-128"/>
                          <a:ea typeface="HG丸ｺﾞｼｯｸM-PRO" panose="020F0600000000000000" pitchFamily="50" charset="-128"/>
                        </a:rPr>
                        <a:t>6-7</a:t>
                      </a:r>
                      <a:r>
                        <a:rPr kumimoji="1" lang="ja-JP" altLang="en-US" sz="3200" dirty="0">
                          <a:latin typeface="HG丸ｺﾞｼｯｸM-PRO" panose="020F0600000000000000" pitchFamily="50" charset="-128"/>
                          <a:ea typeface="HG丸ｺﾞｼｯｸM-PRO" panose="020F0600000000000000" pitchFamily="50" charset="-128"/>
                        </a:rPr>
                        <a:t>月</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r>
                        <a:rPr kumimoji="1" lang="ja-JP" altLang="en-US" sz="3200" dirty="0">
                          <a:latin typeface="HG丸ｺﾞｼｯｸM-PRO" panose="020F0600000000000000" pitchFamily="50" charset="-128"/>
                          <a:ea typeface="HG丸ｺﾞｼｯｸM-PRO" panose="020F0600000000000000" pitchFamily="50" charset="-128"/>
                        </a:rPr>
                        <a:t>：補助金口座を開設する</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2758372373"/>
                  </a:ext>
                </a:extLst>
              </a:tr>
              <a:tr h="617538">
                <a:tc>
                  <a:txBody>
                    <a:bodyPr/>
                    <a:lstStyle/>
                    <a:p>
                      <a:pPr algn="r"/>
                      <a:endParaRPr kumimoji="1" lang="ja-JP" altLang="en-US" sz="3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kumimoji="1" lang="ja-JP" altLang="en-US" sz="3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316982013"/>
                  </a:ext>
                </a:extLst>
              </a:tr>
              <a:tr h="617538">
                <a:tc>
                  <a:txBody>
                    <a:bodyPr/>
                    <a:lstStyle/>
                    <a:p>
                      <a:pPr algn="r"/>
                      <a:r>
                        <a:rPr kumimoji="1" lang="en-US" altLang="ja-JP" sz="3200" dirty="0">
                          <a:latin typeface="HG丸ｺﾞｼｯｸM-PRO" panose="020F0600000000000000" pitchFamily="50" charset="-128"/>
                          <a:ea typeface="HG丸ｺﾞｼｯｸM-PRO" panose="020F0600000000000000" pitchFamily="50" charset="-128"/>
                        </a:rPr>
                        <a:t>7-8</a:t>
                      </a:r>
                      <a:r>
                        <a:rPr kumimoji="1" lang="ja-JP" altLang="en-US" sz="3200" dirty="0">
                          <a:latin typeface="HG丸ｺﾞｼｯｸM-PRO" panose="020F0600000000000000" pitchFamily="50" charset="-128"/>
                          <a:ea typeface="HG丸ｺﾞｼｯｸM-PRO" panose="020F0600000000000000" pitchFamily="50" charset="-128"/>
                        </a:rPr>
                        <a:t>月</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lumMod val="75000"/>
                      </a:schemeClr>
                    </a:solidFill>
                  </a:tcPr>
                </a:tc>
                <a:tc>
                  <a:txBody>
                    <a:bodyPr/>
                    <a:lstStyle/>
                    <a:p>
                      <a:r>
                        <a:rPr kumimoji="1" lang="ja-JP" altLang="en-US" sz="3200" dirty="0">
                          <a:latin typeface="HG丸ｺﾞｼｯｸM-PRO" panose="020F0600000000000000" pitchFamily="50" charset="-128"/>
                          <a:ea typeface="HG丸ｺﾞｼｯｸM-PRO" panose="020F0600000000000000" pitchFamily="50" charset="-128"/>
                        </a:rPr>
                        <a:t>：補助金が着金したら、活動を開始する</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3152556935"/>
                  </a:ext>
                </a:extLst>
              </a:tr>
              <a:tr h="617538">
                <a:tc>
                  <a:txBody>
                    <a:bodyPr/>
                    <a:lstStyle/>
                    <a:p>
                      <a:pPr algn="r"/>
                      <a:endParaRPr kumimoji="1" lang="ja-JP" altLang="en-US" sz="3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75000"/>
                      </a:schemeClr>
                    </a:solidFill>
                  </a:tcPr>
                </a:tc>
                <a:tc>
                  <a:txBody>
                    <a:bodyPr/>
                    <a:lstStyle/>
                    <a:p>
                      <a:endParaRPr kumimoji="1" lang="ja-JP" altLang="en-US" sz="3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417340261"/>
                  </a:ext>
                </a:extLst>
              </a:tr>
              <a:tr h="617538">
                <a:tc>
                  <a:txBody>
                    <a:bodyPr/>
                    <a:lstStyle/>
                    <a:p>
                      <a:pPr algn="r"/>
                      <a:r>
                        <a:rPr kumimoji="1" lang="en-US" altLang="ja-JP" sz="3200" dirty="0">
                          <a:latin typeface="HG丸ｺﾞｼｯｸM-PRO" panose="020F0600000000000000" pitchFamily="50" charset="-128"/>
                          <a:ea typeface="HG丸ｺﾞｼｯｸM-PRO" panose="020F0600000000000000" pitchFamily="50" charset="-128"/>
                        </a:rPr>
                        <a:t>2021</a:t>
                      </a:r>
                      <a:r>
                        <a:rPr kumimoji="1" lang="ja-JP" altLang="en-US" sz="3200" dirty="0">
                          <a:latin typeface="HG丸ｺﾞｼｯｸM-PRO" panose="020F0600000000000000" pitchFamily="50" charset="-128"/>
                          <a:ea typeface="HG丸ｺﾞｼｯｸM-PRO" panose="020F0600000000000000" pitchFamily="50" charset="-128"/>
                        </a:rPr>
                        <a:t>年　　</a:t>
                      </a:r>
                      <a:r>
                        <a:rPr kumimoji="1" lang="en-US" altLang="ja-JP" sz="3200" dirty="0">
                          <a:latin typeface="HG丸ｺﾞｼｯｸM-PRO" panose="020F0600000000000000" pitchFamily="50" charset="-128"/>
                          <a:ea typeface="HG丸ｺﾞｼｯｸM-PRO" panose="020F0600000000000000" pitchFamily="50" charset="-128"/>
                        </a:rPr>
                        <a:t>1-2</a:t>
                      </a:r>
                      <a:r>
                        <a:rPr kumimoji="1" lang="ja-JP" altLang="en-US" sz="3200" dirty="0">
                          <a:latin typeface="HG丸ｺﾞｼｯｸM-PRO" panose="020F0600000000000000" pitchFamily="50" charset="-128"/>
                          <a:ea typeface="HG丸ｺﾞｼｯｸM-PRO" panose="020F0600000000000000" pitchFamily="50" charset="-128"/>
                        </a:rPr>
                        <a:t>月</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lumMod val="75000"/>
                      </a:schemeClr>
                    </a:solidFill>
                  </a:tcPr>
                </a:tc>
                <a:tc>
                  <a:txBody>
                    <a:bodyPr/>
                    <a:lstStyle/>
                    <a:p>
                      <a:r>
                        <a:rPr kumimoji="1" lang="ja-JP" altLang="en-US" sz="3200" dirty="0">
                          <a:latin typeface="HG丸ｺﾞｼｯｸM-PRO" panose="020F0600000000000000" pitchFamily="50" charset="-128"/>
                          <a:ea typeface="HG丸ｺﾞｼｯｸM-PRO" panose="020F0600000000000000" pitchFamily="50" charset="-128"/>
                        </a:rPr>
                        <a:t>：報告書を提出する</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21256497"/>
                  </a:ext>
                </a:extLst>
              </a:tr>
            </a:tbl>
          </a:graphicData>
        </a:graphic>
      </p:graphicFrame>
      <p:sp>
        <p:nvSpPr>
          <p:cNvPr id="6" name="矢印: 下 5">
            <a:extLst>
              <a:ext uri="{FF2B5EF4-FFF2-40B4-BE49-F238E27FC236}">
                <a16:creationId xmlns:a16="http://schemas.microsoft.com/office/drawing/2014/main" id="{4026F65E-901E-49F3-9AFC-21E2ECF4BBC1}"/>
              </a:ext>
            </a:extLst>
          </p:cNvPr>
          <p:cNvSpPr/>
          <p:nvPr/>
        </p:nvSpPr>
        <p:spPr>
          <a:xfrm>
            <a:off x="1674758" y="3980329"/>
            <a:ext cx="369195" cy="4159622"/>
          </a:xfrm>
          <a:prstGeom prst="downArrow">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矢印: 下 9">
            <a:extLst>
              <a:ext uri="{FF2B5EF4-FFF2-40B4-BE49-F238E27FC236}">
                <a16:creationId xmlns:a16="http://schemas.microsoft.com/office/drawing/2014/main" id="{A9469584-7526-469A-AEC7-FDFC79E3C689}"/>
              </a:ext>
            </a:extLst>
          </p:cNvPr>
          <p:cNvSpPr/>
          <p:nvPr/>
        </p:nvSpPr>
        <p:spPr>
          <a:xfrm>
            <a:off x="1674758" y="2653552"/>
            <a:ext cx="369195" cy="659995"/>
          </a:xfrm>
          <a:prstGeom prst="downArrow">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吹き出し: 角を丸めた四角形 11">
            <a:extLst>
              <a:ext uri="{FF2B5EF4-FFF2-40B4-BE49-F238E27FC236}">
                <a16:creationId xmlns:a16="http://schemas.microsoft.com/office/drawing/2014/main" id="{C90C4ABA-AF51-4E57-A8D7-16E694736CBE}"/>
              </a:ext>
            </a:extLst>
          </p:cNvPr>
          <p:cNvSpPr/>
          <p:nvPr/>
        </p:nvSpPr>
        <p:spPr>
          <a:xfrm>
            <a:off x="6358770" y="4155320"/>
            <a:ext cx="6137835" cy="1248208"/>
          </a:xfrm>
          <a:prstGeom prst="wedgeRoundRectCallout">
            <a:avLst>
              <a:gd name="adj1" fmla="val -43732"/>
              <a:gd name="adj2" fmla="val -68496"/>
              <a:gd name="adj3" fmla="val 16667"/>
            </a:avLst>
          </a:prstGeom>
          <a:solidFill>
            <a:schemeClr val="bg1"/>
          </a:solidFill>
          <a:ln w="28575">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800" b="1" dirty="0">
                <a:solidFill>
                  <a:srgbClr val="002060"/>
                </a:solidFill>
                <a:latin typeface="HG丸ｺﾞｼｯｸM-PRO" panose="020F0600000000000000" pitchFamily="50" charset="-128"/>
                <a:ea typeface="HG丸ｺﾞｼｯｸM-PRO" panose="020F0600000000000000" pitchFamily="50" charset="-128"/>
              </a:rPr>
              <a:t>① 補助金管理セミナーに出席する</a:t>
            </a:r>
            <a:endParaRPr kumimoji="1" lang="en-US" altLang="ja-JP" sz="2800" b="1" dirty="0">
              <a:solidFill>
                <a:srgbClr val="002060"/>
              </a:solidFill>
              <a:latin typeface="HG丸ｺﾞｼｯｸM-PRO" panose="020F0600000000000000" pitchFamily="50" charset="-128"/>
              <a:ea typeface="HG丸ｺﾞｼｯｸM-PRO" panose="020F0600000000000000" pitchFamily="50" charset="-128"/>
            </a:endParaRPr>
          </a:p>
          <a:p>
            <a:r>
              <a:rPr kumimoji="1" lang="ja-JP" altLang="en-US" sz="2800" b="1" dirty="0">
                <a:solidFill>
                  <a:srgbClr val="002060"/>
                </a:solidFill>
                <a:latin typeface="HG丸ｺﾞｼｯｸM-PRO" panose="020F0600000000000000" pitchFamily="50" charset="-128"/>
                <a:ea typeface="HG丸ｺﾞｼｯｸM-PRO" panose="020F0600000000000000" pitchFamily="50" charset="-128"/>
              </a:rPr>
              <a:t>② </a:t>
            </a:r>
            <a:r>
              <a:rPr kumimoji="1" lang="en-US" altLang="ja-JP" sz="2800" b="1" dirty="0">
                <a:solidFill>
                  <a:srgbClr val="002060"/>
                </a:solidFill>
                <a:latin typeface="HG丸ｺﾞｼｯｸM-PRO" panose="020F0600000000000000" pitchFamily="50" charset="-128"/>
                <a:ea typeface="HG丸ｺﾞｼｯｸM-PRO" panose="020F0600000000000000" pitchFamily="50" charset="-128"/>
              </a:rPr>
              <a:t>MOU</a:t>
            </a:r>
            <a:r>
              <a:rPr kumimoji="1" lang="ja-JP" altLang="en-US" sz="2800" b="1" dirty="0">
                <a:solidFill>
                  <a:srgbClr val="002060"/>
                </a:solidFill>
                <a:latin typeface="HG丸ｺﾞｼｯｸM-PRO" panose="020F0600000000000000" pitchFamily="50" charset="-128"/>
                <a:ea typeface="HG丸ｺﾞｼｯｸM-PRO" panose="020F0600000000000000" pitchFamily="50" charset="-128"/>
              </a:rPr>
              <a:t>を提出する</a:t>
            </a:r>
          </a:p>
        </p:txBody>
      </p:sp>
      <p:sp>
        <p:nvSpPr>
          <p:cNvPr id="13" name="吹き出し: 角を丸めた四角形 12">
            <a:extLst>
              <a:ext uri="{FF2B5EF4-FFF2-40B4-BE49-F238E27FC236}">
                <a16:creationId xmlns:a16="http://schemas.microsoft.com/office/drawing/2014/main" id="{CE60F666-35B4-4512-B147-AB02FF015C1D}"/>
              </a:ext>
            </a:extLst>
          </p:cNvPr>
          <p:cNvSpPr/>
          <p:nvPr/>
        </p:nvSpPr>
        <p:spPr>
          <a:xfrm>
            <a:off x="9427688" y="6055512"/>
            <a:ext cx="3068917" cy="989772"/>
          </a:xfrm>
          <a:prstGeom prst="wedgeRoundRectCallout">
            <a:avLst>
              <a:gd name="adj1" fmla="val -60382"/>
              <a:gd name="adj2" fmla="val -39321"/>
              <a:gd name="adj3" fmla="val 16667"/>
            </a:avLst>
          </a:prstGeom>
          <a:solidFill>
            <a:schemeClr val="bg1"/>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kumimoji="1" lang="ja-JP" altLang="en-US" sz="2800" b="1" dirty="0">
                <a:solidFill>
                  <a:srgbClr val="C00000"/>
                </a:solidFill>
                <a:latin typeface="HG丸ｺﾞｼｯｸM-PRO" panose="020F0600000000000000" pitchFamily="50" charset="-128"/>
                <a:ea typeface="HG丸ｺﾞｼｯｸM-PRO" panose="020F0600000000000000" pitchFamily="50" charset="-128"/>
              </a:rPr>
              <a:t>一補助金一口座</a:t>
            </a:r>
          </a:p>
        </p:txBody>
      </p:sp>
    </p:spTree>
    <p:extLst>
      <p:ext uri="{BB962C8B-B14F-4D97-AF65-F5344CB8AC3E}">
        <p14:creationId xmlns:p14="http://schemas.microsoft.com/office/powerpoint/2010/main" val="3094190095"/>
      </p:ext>
    </p:extLst>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1000" fill="hold"/>
                                        <p:tgtEl>
                                          <p:spTgt spid="12"/>
                                        </p:tgtEl>
                                        <p:attrNameLst>
                                          <p:attrName>ppt_x</p:attrName>
                                        </p:attrNameLst>
                                      </p:cBhvr>
                                      <p:tavLst>
                                        <p:tav tm="0">
                                          <p:val>
                                            <p:strVal val="1+#ppt_w/2"/>
                                          </p:val>
                                        </p:tav>
                                        <p:tav tm="100000">
                                          <p:val>
                                            <p:strVal val="#ppt_x"/>
                                          </p:val>
                                        </p:tav>
                                      </p:tavLst>
                                    </p:anim>
                                    <p:anim calcmode="lin" valueType="num">
                                      <p:cBhvr additive="base">
                                        <p:cTn id="8" dur="10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1000" fill="hold"/>
                                        <p:tgtEl>
                                          <p:spTgt spid="13"/>
                                        </p:tgtEl>
                                        <p:attrNameLst>
                                          <p:attrName>ppt_x</p:attrName>
                                        </p:attrNameLst>
                                      </p:cBhvr>
                                      <p:tavLst>
                                        <p:tav tm="0">
                                          <p:val>
                                            <p:strVal val="1+#ppt_w/2"/>
                                          </p:val>
                                        </p:tav>
                                        <p:tav tm="100000">
                                          <p:val>
                                            <p:strVal val="#ppt_x"/>
                                          </p:val>
                                        </p:tav>
                                      </p:tavLst>
                                    </p:anim>
                                    <p:anim calcmode="lin" valueType="num">
                                      <p:cBhvr additive="base">
                                        <p:cTn id="14" dur="10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DFDB1BEF-ADE8-4C1F-B812-4943E6962A9E}"/>
              </a:ext>
            </a:extLst>
          </p:cNvPr>
          <p:cNvPicPr>
            <a:picLocks noChangeAspect="1"/>
          </p:cNvPicPr>
          <p:nvPr/>
        </p:nvPicPr>
        <p:blipFill>
          <a:blip r:embed="rId3"/>
          <a:stretch>
            <a:fillRect/>
          </a:stretch>
        </p:blipFill>
        <p:spPr>
          <a:xfrm>
            <a:off x="484483" y="525722"/>
            <a:ext cx="1777907" cy="887640"/>
          </a:xfrm>
          <a:prstGeom prst="rect">
            <a:avLst/>
          </a:prstGeom>
          <a:ln>
            <a:noFill/>
          </a:ln>
        </p:spPr>
      </p:pic>
      <p:graphicFrame>
        <p:nvGraphicFramePr>
          <p:cNvPr id="8" name="表 7">
            <a:extLst>
              <a:ext uri="{FF2B5EF4-FFF2-40B4-BE49-F238E27FC236}">
                <a16:creationId xmlns:a16="http://schemas.microsoft.com/office/drawing/2014/main" id="{3453FB68-C984-47B9-B093-38CDED0E0C21}"/>
              </a:ext>
            </a:extLst>
          </p:cNvPr>
          <p:cNvGraphicFramePr>
            <a:graphicFrameLocks noGrp="1"/>
          </p:cNvGraphicFramePr>
          <p:nvPr>
            <p:extLst>
              <p:ext uri="{D42A27DB-BD31-4B8C-83A1-F6EECF244321}">
                <p14:modId xmlns:p14="http://schemas.microsoft.com/office/powerpoint/2010/main" val="3087227120"/>
              </p:ext>
            </p:extLst>
          </p:nvPr>
        </p:nvGraphicFramePr>
        <p:xfrm>
          <a:off x="484483" y="619022"/>
          <a:ext cx="11653728" cy="701040"/>
        </p:xfrm>
        <a:graphic>
          <a:graphicData uri="http://schemas.openxmlformats.org/drawingml/2006/table">
            <a:tbl>
              <a:tblPr firstRow="1" bandRow="1">
                <a:tableStyleId>{5940675A-B579-460E-94D1-54222C63F5DA}</a:tableStyleId>
              </a:tblPr>
              <a:tblGrid>
                <a:gridCol w="11653728">
                  <a:extLst>
                    <a:ext uri="{9D8B030D-6E8A-4147-A177-3AD203B41FA5}">
                      <a16:colId xmlns:a16="http://schemas.microsoft.com/office/drawing/2014/main" val="1465501517"/>
                    </a:ext>
                  </a:extLst>
                </a:gridCol>
              </a:tblGrid>
              <a:tr h="0">
                <a:tc>
                  <a:txBody>
                    <a:bodyPr/>
                    <a:lstStyle/>
                    <a:p>
                      <a:r>
                        <a:rPr kumimoji="1" lang="ja-JP" altLang="en-US" sz="4000" b="1" dirty="0">
                          <a:solidFill>
                            <a:srgbClr val="002060"/>
                          </a:solidFill>
                          <a:latin typeface="HG丸ｺﾞｼｯｸM-PRO" panose="020F0600000000000000" pitchFamily="50" charset="-128"/>
                          <a:ea typeface="HG丸ｺﾞｼｯｸM-PRO" panose="020F0600000000000000" pitchFamily="50" charset="-128"/>
                        </a:rPr>
                        <a:t>　　　  </a:t>
                      </a:r>
                      <a:r>
                        <a:rPr kumimoji="1" lang="en-US" altLang="ja-JP" sz="4000" b="1" dirty="0">
                          <a:solidFill>
                            <a:srgbClr val="002060"/>
                          </a:solidFill>
                          <a:latin typeface="HG丸ｺﾞｼｯｸM-PRO" panose="020F0600000000000000" pitchFamily="50" charset="-128"/>
                          <a:ea typeface="HG丸ｺﾞｼｯｸM-PRO" panose="020F0600000000000000" pitchFamily="50" charset="-128"/>
                        </a:rPr>
                        <a:t>2019-20</a:t>
                      </a:r>
                      <a:r>
                        <a:rPr kumimoji="1" lang="ja-JP" altLang="en-US" sz="4000" b="1" dirty="0">
                          <a:solidFill>
                            <a:srgbClr val="002060"/>
                          </a:solidFill>
                          <a:latin typeface="HG丸ｺﾞｼｯｸM-PRO" panose="020F0600000000000000" pitchFamily="50" charset="-128"/>
                          <a:ea typeface="HG丸ｺﾞｼｯｸM-PRO" panose="020F0600000000000000" pitchFamily="50" charset="-128"/>
                        </a:rPr>
                        <a:t>年度の地区補助金と申請期限</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43541143"/>
                  </a:ext>
                </a:extLst>
              </a:tr>
            </a:tbl>
          </a:graphicData>
        </a:graphic>
      </p:graphicFrame>
      <p:graphicFrame>
        <p:nvGraphicFramePr>
          <p:cNvPr id="2" name="表 1">
            <a:extLst>
              <a:ext uri="{FF2B5EF4-FFF2-40B4-BE49-F238E27FC236}">
                <a16:creationId xmlns:a16="http://schemas.microsoft.com/office/drawing/2014/main" id="{AB350EC1-02E9-48A0-BD13-C2E3402E1EDB}"/>
              </a:ext>
            </a:extLst>
          </p:cNvPr>
          <p:cNvGraphicFramePr>
            <a:graphicFrameLocks noGrp="1"/>
          </p:cNvGraphicFramePr>
          <p:nvPr>
            <p:extLst>
              <p:ext uri="{D42A27DB-BD31-4B8C-83A1-F6EECF244321}">
                <p14:modId xmlns:p14="http://schemas.microsoft.com/office/powerpoint/2010/main" val="1686345785"/>
              </p:ext>
            </p:extLst>
          </p:nvPr>
        </p:nvGraphicFramePr>
        <p:xfrm>
          <a:off x="341047" y="1921112"/>
          <a:ext cx="12066106" cy="6774653"/>
        </p:xfrm>
        <a:graphic>
          <a:graphicData uri="http://schemas.openxmlformats.org/drawingml/2006/table">
            <a:tbl>
              <a:tblPr firstRow="1" bandRow="1">
                <a:tableStyleId>{5940675A-B579-460E-94D1-54222C63F5DA}</a:tableStyleId>
              </a:tblPr>
              <a:tblGrid>
                <a:gridCol w="6023894">
                  <a:extLst>
                    <a:ext uri="{9D8B030D-6E8A-4147-A177-3AD203B41FA5}">
                      <a16:colId xmlns:a16="http://schemas.microsoft.com/office/drawing/2014/main" val="1262552725"/>
                    </a:ext>
                  </a:extLst>
                </a:gridCol>
                <a:gridCol w="6042212">
                  <a:extLst>
                    <a:ext uri="{9D8B030D-6E8A-4147-A177-3AD203B41FA5}">
                      <a16:colId xmlns:a16="http://schemas.microsoft.com/office/drawing/2014/main" val="254988035"/>
                    </a:ext>
                  </a:extLst>
                </a:gridCol>
              </a:tblGrid>
              <a:tr h="1066063">
                <a:tc>
                  <a:txBody>
                    <a:bodyPr/>
                    <a:lstStyle/>
                    <a:p>
                      <a:pPr algn="ctr"/>
                      <a:r>
                        <a:rPr kumimoji="1" lang="ja-JP" altLang="en-US" sz="3200" b="1" dirty="0">
                          <a:latin typeface="HG丸ｺﾞｼｯｸM-PRO" panose="020F0600000000000000" pitchFamily="50" charset="-128"/>
                          <a:ea typeface="HG丸ｺﾞｼｯｸM-PRO" panose="020F0600000000000000" pitchFamily="50" charset="-128"/>
                        </a:rPr>
                        <a:t>第</a:t>
                      </a:r>
                      <a:r>
                        <a:rPr kumimoji="1" lang="en-US" altLang="ja-JP" sz="3200" b="1" dirty="0">
                          <a:latin typeface="HG丸ｺﾞｼｯｸM-PRO" panose="020F0600000000000000" pitchFamily="50" charset="-128"/>
                          <a:ea typeface="HG丸ｺﾞｼｯｸM-PRO" panose="020F0600000000000000" pitchFamily="50" charset="-128"/>
                        </a:rPr>
                        <a:t>1</a:t>
                      </a:r>
                      <a:r>
                        <a:rPr kumimoji="1" lang="ja-JP" altLang="en-US" sz="3200" b="1" dirty="0">
                          <a:latin typeface="HG丸ｺﾞｼｯｸM-PRO" panose="020F0600000000000000" pitchFamily="50" charset="-128"/>
                          <a:ea typeface="HG丸ｺﾞｼｯｸM-PRO" panose="020F0600000000000000" pitchFamily="50" charset="-128"/>
                        </a:rPr>
                        <a:t>回申請</a:t>
                      </a:r>
                    </a:p>
                  </a:txBody>
                  <a:tcPr anchor="ctr">
                    <a:solidFill>
                      <a:schemeClr val="accent2">
                        <a:lumMod val="20000"/>
                        <a:lumOff val="80000"/>
                      </a:schemeClr>
                    </a:solidFill>
                  </a:tcPr>
                </a:tc>
                <a:tc>
                  <a:txBody>
                    <a:bodyPr/>
                    <a:lstStyle/>
                    <a:p>
                      <a:pPr algn="ctr"/>
                      <a:r>
                        <a:rPr kumimoji="1" lang="ja-JP" altLang="en-US" sz="3200" b="1" dirty="0">
                          <a:latin typeface="HG丸ｺﾞｼｯｸM-PRO" panose="020F0600000000000000" pitchFamily="50" charset="-128"/>
                          <a:ea typeface="HG丸ｺﾞｼｯｸM-PRO" panose="020F0600000000000000" pitchFamily="50" charset="-128"/>
                        </a:rPr>
                        <a:t>第</a:t>
                      </a:r>
                      <a:r>
                        <a:rPr kumimoji="1" lang="en-US" altLang="ja-JP" sz="3200" b="1" dirty="0">
                          <a:latin typeface="HG丸ｺﾞｼｯｸM-PRO" panose="020F0600000000000000" pitchFamily="50" charset="-128"/>
                          <a:ea typeface="HG丸ｺﾞｼｯｸM-PRO" panose="020F0600000000000000" pitchFamily="50" charset="-128"/>
                        </a:rPr>
                        <a:t>2</a:t>
                      </a:r>
                      <a:r>
                        <a:rPr kumimoji="1" lang="ja-JP" altLang="en-US" sz="3200" b="1" dirty="0">
                          <a:latin typeface="HG丸ｺﾞｼｯｸM-PRO" panose="020F0600000000000000" pitchFamily="50" charset="-128"/>
                          <a:ea typeface="HG丸ｺﾞｼｯｸM-PRO" panose="020F0600000000000000" pitchFamily="50" charset="-128"/>
                        </a:rPr>
                        <a:t>回申請</a:t>
                      </a:r>
                    </a:p>
                  </a:txBody>
                  <a:tcPr anchor="ctr">
                    <a:solidFill>
                      <a:schemeClr val="accent2">
                        <a:lumMod val="20000"/>
                        <a:lumOff val="80000"/>
                      </a:schemeClr>
                    </a:solidFill>
                  </a:tcPr>
                </a:tc>
                <a:extLst>
                  <a:ext uri="{0D108BD9-81ED-4DB2-BD59-A6C34878D82A}">
                    <a16:rowId xmlns:a16="http://schemas.microsoft.com/office/drawing/2014/main" val="1261002518"/>
                  </a:ext>
                </a:extLst>
              </a:tr>
              <a:tr h="2926012">
                <a:tc>
                  <a:txBody>
                    <a:bodyPr/>
                    <a:lstStyle/>
                    <a:p>
                      <a:pPr algn="ctr"/>
                      <a:r>
                        <a:rPr kumimoji="1" lang="en-US" altLang="ja-JP" sz="3200" dirty="0">
                          <a:latin typeface="HG丸ｺﾞｼｯｸM-PRO" panose="020F0600000000000000" pitchFamily="50" charset="-128"/>
                          <a:ea typeface="HG丸ｺﾞｼｯｸM-PRO" panose="020F0600000000000000" pitchFamily="50" charset="-128"/>
                        </a:rPr>
                        <a:t>2019</a:t>
                      </a:r>
                      <a:r>
                        <a:rPr kumimoji="1" lang="ja-JP" altLang="en-US" sz="3200" dirty="0">
                          <a:latin typeface="HG丸ｺﾞｼｯｸM-PRO" panose="020F0600000000000000" pitchFamily="50" charset="-128"/>
                          <a:ea typeface="HG丸ｺﾞｼｯｸM-PRO" panose="020F0600000000000000" pitchFamily="50" charset="-128"/>
                        </a:rPr>
                        <a:t>年</a:t>
                      </a:r>
                      <a:r>
                        <a:rPr kumimoji="1" lang="en-US" altLang="ja-JP" sz="3200" dirty="0">
                          <a:latin typeface="HG丸ｺﾞｼｯｸM-PRO" panose="020F0600000000000000" pitchFamily="50" charset="-128"/>
                          <a:ea typeface="HG丸ｺﾞｼｯｸM-PRO" panose="020F0600000000000000" pitchFamily="50" charset="-128"/>
                        </a:rPr>
                        <a:t>3-5</a:t>
                      </a:r>
                      <a:r>
                        <a:rPr kumimoji="1" lang="ja-JP" altLang="en-US" sz="3200" dirty="0">
                          <a:latin typeface="HG丸ｺﾞｼｯｸM-PRO" panose="020F0600000000000000" pitchFamily="50" charset="-128"/>
                          <a:ea typeface="HG丸ｺﾞｼｯｸM-PRO" panose="020F0600000000000000" pitchFamily="50" charset="-128"/>
                        </a:rPr>
                        <a:t>月申請</a:t>
                      </a:r>
                    </a:p>
                  </a:txBody>
                  <a:tcPr anchor="ctr"/>
                </a:tc>
                <a:tc>
                  <a:txBody>
                    <a:bodyPr/>
                    <a:lstStyle/>
                    <a:p>
                      <a:pPr algn="ctr"/>
                      <a:r>
                        <a:rPr kumimoji="1" lang="en-US" altLang="ja-JP" sz="3200" dirty="0">
                          <a:latin typeface="HG丸ｺﾞｼｯｸM-PRO" panose="020F0600000000000000" pitchFamily="50" charset="-128"/>
                          <a:ea typeface="HG丸ｺﾞｼｯｸM-PRO" panose="020F0600000000000000" pitchFamily="50" charset="-128"/>
                        </a:rPr>
                        <a:t>2019</a:t>
                      </a:r>
                      <a:r>
                        <a:rPr kumimoji="1" lang="ja-JP" altLang="en-US" sz="3200" dirty="0">
                          <a:latin typeface="HG丸ｺﾞｼｯｸM-PRO" panose="020F0600000000000000" pitchFamily="50" charset="-128"/>
                          <a:ea typeface="HG丸ｺﾞｼｯｸM-PRO" panose="020F0600000000000000" pitchFamily="50" charset="-128"/>
                        </a:rPr>
                        <a:t>年</a:t>
                      </a:r>
                      <a:r>
                        <a:rPr kumimoji="1" lang="en-US" altLang="ja-JP" sz="3200" dirty="0">
                          <a:latin typeface="HG丸ｺﾞｼｯｸM-PRO" panose="020F0600000000000000" pitchFamily="50" charset="-128"/>
                          <a:ea typeface="HG丸ｺﾞｼｯｸM-PRO" panose="020F0600000000000000" pitchFamily="50" charset="-128"/>
                        </a:rPr>
                        <a:t>7-10</a:t>
                      </a:r>
                      <a:r>
                        <a:rPr kumimoji="1" lang="ja-JP" altLang="en-US" sz="3200" dirty="0">
                          <a:latin typeface="HG丸ｺﾞｼｯｸM-PRO" panose="020F0600000000000000" pitchFamily="50" charset="-128"/>
                          <a:ea typeface="HG丸ｺﾞｼｯｸM-PRO" panose="020F0600000000000000" pitchFamily="50" charset="-128"/>
                        </a:rPr>
                        <a:t>月申請</a:t>
                      </a:r>
                    </a:p>
                  </a:txBody>
                  <a:tcPr anchor="ctr"/>
                </a:tc>
                <a:extLst>
                  <a:ext uri="{0D108BD9-81ED-4DB2-BD59-A6C34878D82A}">
                    <a16:rowId xmlns:a16="http://schemas.microsoft.com/office/drawing/2014/main" val="3094049843"/>
                  </a:ext>
                </a:extLst>
              </a:tr>
              <a:tr h="2782578">
                <a:tc>
                  <a:txBody>
                    <a:bodyPr/>
                    <a:lstStyle/>
                    <a:p>
                      <a:pPr algn="l">
                        <a:lnSpc>
                          <a:spcPct val="250000"/>
                        </a:lnSpc>
                      </a:pPr>
                      <a:r>
                        <a:rPr kumimoji="1" lang="ja-JP" altLang="en-US" sz="3200" dirty="0">
                          <a:latin typeface="HG丸ｺﾞｼｯｸM-PRO" panose="020F0600000000000000" pitchFamily="50" charset="-128"/>
                          <a:ea typeface="HG丸ｺﾞｼｯｸM-PRO" panose="020F0600000000000000" pitchFamily="50" charset="-128"/>
                        </a:rPr>
                        <a:t>    ① </a:t>
                      </a:r>
                      <a:r>
                        <a:rPr kumimoji="1" lang="en-US" altLang="ja-JP" sz="3200" dirty="0">
                          <a:latin typeface="HG丸ｺﾞｼｯｸM-PRO" panose="020F0600000000000000" pitchFamily="50" charset="-128"/>
                          <a:ea typeface="HG丸ｺﾞｼｯｸM-PRO" panose="020F0600000000000000" pitchFamily="50" charset="-128"/>
                        </a:rPr>
                        <a:t>RC</a:t>
                      </a:r>
                      <a:r>
                        <a:rPr kumimoji="1" lang="ja-JP" altLang="en-US" sz="3200" dirty="0">
                          <a:latin typeface="HG丸ｺﾞｼｯｸM-PRO" panose="020F0600000000000000" pitchFamily="50" charset="-128"/>
                          <a:ea typeface="HG丸ｺﾞｼｯｸM-PRO" panose="020F0600000000000000" pitchFamily="50" charset="-128"/>
                        </a:rPr>
                        <a:t>の奉仕活動</a:t>
                      </a:r>
                      <a:endParaRPr kumimoji="1" lang="en-US" altLang="ja-JP" sz="3200" dirty="0">
                        <a:latin typeface="HG丸ｺﾞｼｯｸM-PRO" panose="020F0600000000000000" pitchFamily="50" charset="-128"/>
                        <a:ea typeface="HG丸ｺﾞｼｯｸM-PRO" panose="020F0600000000000000" pitchFamily="50" charset="-128"/>
                      </a:endParaRPr>
                    </a:p>
                    <a:p>
                      <a:pPr algn="ctr">
                        <a:lnSpc>
                          <a:spcPct val="250000"/>
                        </a:lnSpc>
                      </a:pPr>
                      <a:r>
                        <a:rPr kumimoji="1" lang="ja-JP" altLang="en-US" sz="3200" dirty="0">
                          <a:latin typeface="HG丸ｺﾞｼｯｸM-PRO" panose="020F0600000000000000" pitchFamily="50" charset="-128"/>
                          <a:ea typeface="HG丸ｺﾞｼｯｸM-PRO" panose="020F0600000000000000" pitchFamily="50" charset="-128"/>
                        </a:rPr>
                        <a:t>② </a:t>
                      </a:r>
                      <a:r>
                        <a:rPr kumimoji="1" lang="en-US" altLang="ja-JP" sz="3200" dirty="0">
                          <a:latin typeface="HG丸ｺﾞｼｯｸM-PRO" panose="020F0600000000000000" pitchFamily="50" charset="-128"/>
                          <a:ea typeface="HG丸ｺﾞｼｯｸM-PRO" panose="020F0600000000000000" pitchFamily="50" charset="-128"/>
                        </a:rPr>
                        <a:t>RC/RAC</a:t>
                      </a:r>
                      <a:r>
                        <a:rPr kumimoji="1" lang="ja-JP" altLang="en-US" sz="3200" dirty="0">
                          <a:latin typeface="HG丸ｺﾞｼｯｸM-PRO" panose="020F0600000000000000" pitchFamily="50" charset="-128"/>
                          <a:ea typeface="HG丸ｺﾞｼｯｸM-PRO" panose="020F0600000000000000" pitchFamily="50" charset="-128"/>
                        </a:rPr>
                        <a:t>合同奉仕活動</a:t>
                      </a:r>
                    </a:p>
                  </a:txBody>
                  <a:tcPr anchor="ctr"/>
                </a:tc>
                <a:tc>
                  <a:txBody>
                    <a:bodyPr/>
                    <a:lstStyle/>
                    <a:p>
                      <a:pPr algn="ctr"/>
                      <a:r>
                        <a:rPr kumimoji="1" lang="en-US" altLang="ja-JP" sz="3200" dirty="0">
                          <a:latin typeface="HG丸ｺﾞｼｯｸM-PRO" panose="020F0600000000000000" pitchFamily="50" charset="-128"/>
                          <a:ea typeface="HG丸ｺﾞｼｯｸM-PRO" panose="020F0600000000000000" pitchFamily="50" charset="-128"/>
                        </a:rPr>
                        <a:t>RC/RAC</a:t>
                      </a:r>
                      <a:r>
                        <a:rPr kumimoji="1" lang="ja-JP" altLang="en-US" sz="3200" dirty="0">
                          <a:latin typeface="HG丸ｺﾞｼｯｸM-PRO" panose="020F0600000000000000" pitchFamily="50" charset="-128"/>
                          <a:ea typeface="HG丸ｺﾞｼｯｸM-PRO" panose="020F0600000000000000" pitchFamily="50" charset="-128"/>
                        </a:rPr>
                        <a:t>合同奉仕活動</a:t>
                      </a:r>
                    </a:p>
                  </a:txBody>
                  <a:tcPr anchor="ctr"/>
                </a:tc>
                <a:extLst>
                  <a:ext uri="{0D108BD9-81ED-4DB2-BD59-A6C34878D82A}">
                    <a16:rowId xmlns:a16="http://schemas.microsoft.com/office/drawing/2014/main" val="1936274910"/>
                  </a:ext>
                </a:extLst>
              </a:tr>
            </a:tbl>
          </a:graphicData>
        </a:graphic>
      </p:graphicFrame>
      <p:pic>
        <p:nvPicPr>
          <p:cNvPr id="6" name="図 5">
            <a:extLst>
              <a:ext uri="{FF2B5EF4-FFF2-40B4-BE49-F238E27FC236}">
                <a16:creationId xmlns:a16="http://schemas.microsoft.com/office/drawing/2014/main" id="{9923E810-36A5-447A-87FA-994E723B975D}"/>
              </a:ext>
            </a:extLst>
          </p:cNvPr>
          <p:cNvPicPr>
            <a:picLocks noChangeAspect="1"/>
          </p:cNvPicPr>
          <p:nvPr/>
        </p:nvPicPr>
        <p:blipFill>
          <a:blip r:embed="rId4">
            <a:clrChange>
              <a:clrFrom>
                <a:srgbClr val="FFFFFF"/>
              </a:clrFrom>
              <a:clrTo>
                <a:srgbClr val="FFFFFF">
                  <a:alpha val="0"/>
                </a:srgbClr>
              </a:clrTo>
            </a:clrChange>
          </a:blip>
          <a:stretch>
            <a:fillRect/>
          </a:stretch>
        </p:blipFill>
        <p:spPr>
          <a:xfrm>
            <a:off x="1373436" y="3079588"/>
            <a:ext cx="4286250" cy="4457700"/>
          </a:xfrm>
          <a:prstGeom prst="rect">
            <a:avLst/>
          </a:prstGeom>
        </p:spPr>
      </p:pic>
      <p:sp>
        <p:nvSpPr>
          <p:cNvPr id="9" name="吹き出し: 角を丸めた四角形 8">
            <a:extLst>
              <a:ext uri="{FF2B5EF4-FFF2-40B4-BE49-F238E27FC236}">
                <a16:creationId xmlns:a16="http://schemas.microsoft.com/office/drawing/2014/main" id="{161D1EE8-2D63-43C6-8EA9-5307DE8B8203}"/>
              </a:ext>
            </a:extLst>
          </p:cNvPr>
          <p:cNvSpPr/>
          <p:nvPr/>
        </p:nvSpPr>
        <p:spPr>
          <a:xfrm>
            <a:off x="7345116" y="2761129"/>
            <a:ext cx="3938107" cy="990844"/>
          </a:xfrm>
          <a:prstGeom prst="wedgeRoundRectCallout">
            <a:avLst>
              <a:gd name="adj1" fmla="val 4446"/>
              <a:gd name="adj2" fmla="val 1945"/>
              <a:gd name="adj3" fmla="val 16667"/>
            </a:avLst>
          </a:prstGeom>
          <a:solidFill>
            <a:schemeClr val="bg1"/>
          </a:solidFill>
          <a:ln w="28575">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kumimoji="1" lang="ja-JP" altLang="en-US" sz="3200" b="1" dirty="0">
                <a:solidFill>
                  <a:srgbClr val="002060"/>
                </a:solidFill>
                <a:latin typeface="HG丸ｺﾞｼｯｸM-PRO" panose="020F0600000000000000" pitchFamily="50" charset="-128"/>
                <a:ea typeface="HG丸ｺﾞｼｯｸM-PRO" panose="020F0600000000000000" pitchFamily="50" charset="-128"/>
              </a:rPr>
              <a:t>地区補助金 臨時費</a:t>
            </a:r>
          </a:p>
        </p:txBody>
      </p:sp>
    </p:spTree>
    <p:extLst>
      <p:ext uri="{BB962C8B-B14F-4D97-AF65-F5344CB8AC3E}">
        <p14:creationId xmlns:p14="http://schemas.microsoft.com/office/powerpoint/2010/main" val="2577143198"/>
      </p:ext>
    </p:extLst>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barn(outVertical)">
                                      <p:cBhvr>
                                        <p:cTn id="14"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2FA3EE"/>
      </a:accent1>
      <a:accent2>
        <a:srgbClr val="4BCAAD"/>
      </a:accent2>
      <a:accent3>
        <a:srgbClr val="86C157"/>
      </a:accent3>
      <a:accent4>
        <a:srgbClr val="D99C3F"/>
      </a:accent4>
      <a:accent5>
        <a:srgbClr val="CE6633"/>
      </a:accent5>
      <a:accent6>
        <a:srgbClr val="A35DD1"/>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0800" dist="25400" dir="5400000" rotWithShape="0">
              <a:srgbClr val="000000">
                <a:alpha val="28000"/>
              </a:srgbClr>
            </a:outerShdw>
          </a:effectLst>
        </a:effectStyle>
        <a:effectStyle>
          <a:effectLst>
            <a:outerShdw blurRad="50800" dist="25400" dir="5400000" rotWithShape="0">
              <a:srgbClr val="000000">
                <a:alpha val="28000"/>
              </a:srgbClr>
            </a:outerShdw>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5875" cap="flat">
          <a:solidFill>
            <a:schemeClr val="accent1"/>
          </a:solidFill>
          <a:prstDash val="solid"/>
          <a:bevel/>
        </a:ln>
        <a:effectLst>
          <a:outerShdw blurRad="50800" dist="25400" dir="5400000" rotWithShape="0">
            <a:srgbClr val="000000">
              <a:alpha val="28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Tw Cen MT"/>
            <a:ea typeface="Tw Cen MT"/>
            <a:cs typeface="Tw Cen MT"/>
            <a:sym typeface="Tw Cen M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5875" cap="flat">
          <a:solidFill>
            <a:schemeClr val="accent1"/>
          </a:solidFill>
          <a:prstDash val="solid"/>
          <a:bevel/>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Tw Cen MT"/>
            <a:ea typeface="Tw Cen MT"/>
            <a:cs typeface="Tw Cen MT"/>
            <a:sym typeface="Tw Cen M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TM03457515[[fn=ビュー]]</Template>
  <TotalTime>4492</TotalTime>
  <Words>1114</Words>
  <Application>Microsoft Office PowerPoint</Application>
  <PresentationFormat>ユーザー設定</PresentationFormat>
  <Paragraphs>253</Paragraphs>
  <Slides>20</Slides>
  <Notes>20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20</vt:i4>
      </vt:variant>
    </vt:vector>
  </HeadingPairs>
  <TitlesOfParts>
    <vt:vector size="28" baseType="lpstr">
      <vt:lpstr>Helvetica Neue</vt:lpstr>
      <vt:lpstr>HG丸ｺﾞｼｯｸM-PRO</vt:lpstr>
      <vt:lpstr>ＭＳ 明朝</vt:lpstr>
      <vt:lpstr>游ゴシック</vt:lpstr>
      <vt:lpstr>Arial</vt:lpstr>
      <vt:lpstr>Century Schoolbook</vt:lpstr>
      <vt:lpstr>Wingdings 2</vt:lpstr>
      <vt:lpstr>View</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miyasato</dc:creator>
  <cp:lastModifiedBy>Miyasato Yuiko</cp:lastModifiedBy>
  <cp:revision>323</cp:revision>
  <cp:lastPrinted>2017-07-03T08:11:50Z</cp:lastPrinted>
  <dcterms:modified xsi:type="dcterms:W3CDTF">2019-07-24T23:41:16Z</dcterms:modified>
</cp:coreProperties>
</file>