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7" r:id="rId4"/>
    <p:sldId id="259" r:id="rId5"/>
    <p:sldId id="260" r:id="rId6"/>
    <p:sldId id="261" r:id="rId7"/>
    <p:sldId id="268" r:id="rId8"/>
    <p:sldId id="271" r:id="rId9"/>
    <p:sldId id="278" r:id="rId10"/>
    <p:sldId id="279" r:id="rId11"/>
    <p:sldId id="273" r:id="rId12"/>
    <p:sldId id="276" r:id="rId13"/>
    <p:sldId id="264" r:id="rId14"/>
    <p:sldId id="266" r:id="rId15"/>
    <p:sldId id="275" r:id="rId16"/>
  </p:sldIdLst>
  <p:sldSz cx="9144000" cy="5143500" type="screen16x9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1CC09-11E0-4743-943E-4003F1BB7049}" type="datetimeFigureOut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EA8F8-98AC-4E38-BEBF-961AE3A20A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EA8F8-98AC-4E38-BEBF-961AE3A20A1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3029710"/>
            <a:ext cx="9134856" cy="36849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910819"/>
            <a:ext cx="7358114" cy="1102519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031204"/>
            <a:ext cx="7358114" cy="696521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270000"/>
          </a:xfrm>
        </p:spPr>
        <p:txBody>
          <a:bodyPr/>
          <a:lstStyle/>
          <a:p>
            <a:fld id="{9964D615-22D7-4E54-9A63-8443942093B0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2303858"/>
            <a:ext cx="9144000" cy="836992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2964496"/>
            <a:ext cx="9144000" cy="276837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2857339"/>
            <a:ext cx="9144000" cy="36849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3067915"/>
            <a:ext cx="9144000" cy="361091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3244023"/>
            <a:ext cx="9144000" cy="414792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3053958"/>
            <a:ext cx="9000744" cy="36849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3014338"/>
            <a:ext cx="8991600" cy="361091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2786065"/>
            <a:ext cx="9000744" cy="36849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2910919"/>
            <a:ext cx="8991600" cy="361091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図形グループ 1"/>
          <p:cNvGrpSpPr/>
          <p:nvPr/>
        </p:nvGrpSpPr>
        <p:grpSpPr>
          <a:xfrm>
            <a:off x="7530770" y="2903620"/>
            <a:ext cx="1541824" cy="1068166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1459"/>
            <a:ext cx="8229600" cy="85725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00877"/>
            <a:ext cx="8229600" cy="3515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394E063E-A08C-4BCD-ACB5-01643FF83D32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1"/>
            <a:ext cx="4500000" cy="2710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75034"/>
            <a:ext cx="2057400" cy="4447014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375033"/>
            <a:ext cx="6019800" cy="444701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ECF1927D-44DB-4373-88F3-884107D4C9C2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1"/>
            <a:ext cx="4500000" cy="2710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21453"/>
            <a:ext cx="8229600" cy="85725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210858"/>
            <a:ext cx="8229600" cy="3515400"/>
          </a:xfrm>
        </p:spPr>
        <p:txBody>
          <a:bodyPr/>
          <a:lstStyle/>
          <a:p>
            <a:pPr lvl="0" eaLnBrk="1" latinLnBrk="0" hangingPunct="1"/>
            <a:r>
              <a:rPr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F8B92A06-DE1B-48CC-B1F7-C98CD8424FD4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236204" y="4726258"/>
            <a:ext cx="843984" cy="270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02405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882242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565F64F0-F019-4280-8689-10299AE589F4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図形グループ 6"/>
          <p:cNvGrpSpPr>
            <a:grpSpLocks/>
          </p:cNvGrpSpPr>
          <p:nvPr/>
        </p:nvGrpSpPr>
        <p:grpSpPr bwMode="auto">
          <a:xfrm>
            <a:off x="-16016" y="0"/>
            <a:ext cx="9144000" cy="5143518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7270629" y="2903620"/>
            <a:ext cx="1541824" cy="1068166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6341934" y="3750477"/>
            <a:ext cx="1071570" cy="77745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9" y="4393419"/>
            <a:ext cx="245087" cy="17399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559814" y="3581541"/>
            <a:ext cx="1421027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図形グループ 9"/>
          <p:cNvGrpSpPr/>
          <p:nvPr/>
        </p:nvGrpSpPr>
        <p:grpSpPr>
          <a:xfrm>
            <a:off x="7286645" y="2903620"/>
            <a:ext cx="1541824" cy="1068166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6357950" y="3750477"/>
            <a:ext cx="1071570" cy="77745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5" y="4393419"/>
            <a:ext cx="245087" cy="17399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21453"/>
            <a:ext cx="8229600" cy="85725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200151"/>
            <a:ext cx="4038600" cy="35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5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270000"/>
          </a:xfrm>
        </p:spPr>
        <p:txBody>
          <a:bodyPr/>
          <a:lstStyle/>
          <a:p>
            <a:fld id="{B3A3C6BA-9CCE-4645-B82B-E326BED48754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96509"/>
            <a:ext cx="8229600" cy="4286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31373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31373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270000"/>
          </a:xfrm>
        </p:spPr>
        <p:txBody>
          <a:bodyPr/>
          <a:lstStyle/>
          <a:p>
            <a:fld id="{5D00CCCC-DDBD-4755-A399-DB01880C7790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28808"/>
            <a:ext cx="8229600" cy="85725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10AC7723-77D8-4F3B-B0D2-7551EC047CFC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0CA04D36-A64C-4006-9F53-3901DDDBD40D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539368"/>
            <a:ext cx="325754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539368"/>
            <a:ext cx="4757742" cy="42826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446603"/>
            <a:ext cx="3258000" cy="337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270000"/>
          </a:xfrm>
        </p:spPr>
        <p:txBody>
          <a:bodyPr/>
          <a:lstStyle/>
          <a:p>
            <a:fld id="{8F284845-27B6-4BC6-86D1-06248D12BB52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27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3687992"/>
            <a:ext cx="7774866" cy="3214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467876"/>
            <a:ext cx="5486400" cy="30861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4071948"/>
            <a:ext cx="7786742" cy="750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270000"/>
          </a:xfrm>
        </p:spPr>
        <p:txBody>
          <a:bodyPr/>
          <a:lstStyle/>
          <a:p>
            <a:fld id="{8E8D96FE-7F2E-423A-AE9E-2AE4DA3CF6C9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1"/>
            <a:ext cx="4500000" cy="2710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270000"/>
          </a:xfrm>
        </p:spPr>
        <p:txBody>
          <a:bodyPr/>
          <a:lstStyle>
            <a:lvl1pPr algn="ctr">
              <a:defRPr/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27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5CE246-B98D-42BE-8555-D22307A7F612}" type="datetime1">
              <a:rPr kumimoji="1" lang="ja-JP" altLang="en-US" smtClean="0"/>
              <a:pPr/>
              <a:t>2019/7/12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27101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27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145353-9191-2B4A-85FF-57B462065F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図形グループ 1"/>
          <p:cNvGrpSpPr>
            <a:grpSpLocks/>
          </p:cNvGrpSpPr>
          <p:nvPr/>
        </p:nvGrpSpPr>
        <p:grpSpPr bwMode="auto">
          <a:xfrm>
            <a:off x="-27819" y="-10"/>
            <a:ext cx="9171027" cy="5142416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321459"/>
            <a:ext cx="8229600" cy="85725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00877"/>
            <a:ext cx="8229600" cy="351401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図形グループ 2"/>
          <p:cNvGrpSpPr/>
          <p:nvPr/>
        </p:nvGrpSpPr>
        <p:grpSpPr>
          <a:xfrm>
            <a:off x="8072430" y="4370649"/>
            <a:ext cx="1071570" cy="77745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3265" y="1571946"/>
            <a:ext cx="8686800" cy="172593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b="1" dirty="0" smtClean="0">
                <a:latin typeface="AR P楷書体M" pitchFamily="50" charset="-128"/>
                <a:ea typeface="AR P楷書体M" pitchFamily="50" charset="-128"/>
              </a:rPr>
              <a:t>国際ロータリーの大きな流れ</a:t>
            </a:r>
            <a:r>
              <a:rPr lang="en-US" altLang="ja-JP" sz="4800" b="1" dirty="0" smtClean="0">
                <a:latin typeface="AR P楷書体M" pitchFamily="50" charset="-128"/>
                <a:ea typeface="AR P楷書体M" pitchFamily="50" charset="-128"/>
              </a:rPr>
              <a:t/>
            </a:r>
            <a:br>
              <a:rPr lang="en-US" altLang="ja-JP" sz="4800" b="1" dirty="0" smtClean="0">
                <a:latin typeface="AR P楷書体M" pitchFamily="50" charset="-128"/>
                <a:ea typeface="AR P楷書体M" pitchFamily="50" charset="-128"/>
              </a:rPr>
            </a:br>
            <a:r>
              <a:rPr lang="ja-JP" altLang="en-US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AR P楷書体M" pitchFamily="50" charset="-128"/>
                <a:ea typeface="AR P楷書体M" pitchFamily="50" charset="-128"/>
              </a:rPr>
              <a:t>－戦略計画を中心に－</a:t>
            </a:r>
            <a:endParaRPr lang="ja-JP" altLang="en-US" sz="4000" dirty="0">
              <a:solidFill>
                <a:schemeClr val="accent4">
                  <a:lumMod val="75000"/>
                </a:schemeClr>
              </a:solidFill>
              <a:effectLst/>
              <a:latin typeface="AR P楷書体M" pitchFamily="50" charset="-128"/>
              <a:ea typeface="AR P楷書体M" pitchFamily="50" charset="-128"/>
            </a:endParaRPr>
          </a:p>
        </p:txBody>
      </p:sp>
      <p:sp>
        <p:nvSpPr>
          <p:cNvPr id="13317" name="サブタイトル 2"/>
          <p:cNvSpPr>
            <a:spLocks noGrp="1"/>
          </p:cNvSpPr>
          <p:nvPr>
            <p:ph type="subTitle" idx="1"/>
          </p:nvPr>
        </p:nvSpPr>
        <p:spPr>
          <a:xfrm>
            <a:off x="4284666" y="3651759"/>
            <a:ext cx="4351337" cy="11882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ja-JP" sz="2400" dirty="0" smtClean="0">
                <a:solidFill>
                  <a:schemeClr val="tx1"/>
                </a:solidFill>
              </a:rPr>
              <a:t>2019</a:t>
            </a:r>
            <a:r>
              <a:rPr lang="ja-JP" altLang="en-US" sz="2400" dirty="0" smtClean="0">
                <a:solidFill>
                  <a:schemeClr val="tx1"/>
                </a:solidFill>
              </a:rPr>
              <a:t>年</a:t>
            </a:r>
            <a:r>
              <a:rPr lang="en-US" altLang="ja-JP" sz="2400" dirty="0" smtClean="0">
                <a:solidFill>
                  <a:schemeClr val="tx1"/>
                </a:solidFill>
              </a:rPr>
              <a:t>7</a:t>
            </a:r>
            <a:r>
              <a:rPr lang="ja-JP" altLang="en-US" sz="2400" dirty="0" smtClean="0">
                <a:solidFill>
                  <a:schemeClr val="tx1"/>
                </a:solidFill>
              </a:rPr>
              <a:t>月</a:t>
            </a:r>
            <a:r>
              <a:rPr lang="en-US" altLang="ja-JP" sz="2400" dirty="0" smtClean="0">
                <a:solidFill>
                  <a:schemeClr val="tx1"/>
                </a:solidFill>
              </a:rPr>
              <a:t>13</a:t>
            </a:r>
            <a:r>
              <a:rPr lang="ja-JP" altLang="en-US" sz="2400" dirty="0" smtClean="0">
                <a:solidFill>
                  <a:schemeClr val="tx1"/>
                </a:solidFill>
              </a:rPr>
              <a:t>日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altLang="ja-JP" sz="2400" dirty="0" smtClean="0">
                <a:solidFill>
                  <a:schemeClr val="tx1"/>
                </a:solidFill>
              </a:rPr>
              <a:t>RI</a:t>
            </a:r>
            <a:r>
              <a:rPr lang="ja-JP" altLang="en-US" sz="2400" dirty="0" smtClean="0">
                <a:solidFill>
                  <a:schemeClr val="tx1"/>
                </a:solidFill>
              </a:rPr>
              <a:t>理事エレクト　辰野　克彦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287" y="303611"/>
            <a:ext cx="66938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地域</a:t>
            </a:r>
            <a:endParaRPr lang="en-US" altLang="ja-JP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ロータリー戦略計画推進セミナー</a:t>
            </a:r>
            <a:endParaRPr lang="ja-JP" alt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36398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6306" y="270000"/>
            <a:ext cx="41404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優先事項</a:t>
            </a:r>
            <a:r>
              <a:rPr kumimoji="1" lang="en-US" altLang="ja-JP" sz="2000" dirty="0" smtClean="0"/>
              <a:t>1</a:t>
            </a:r>
          </a:p>
          <a:p>
            <a:pPr algn="ctr"/>
            <a:r>
              <a:rPr lang="ja-JP" altLang="en-US" sz="2800" b="1" dirty="0" smtClean="0"/>
              <a:t>より大きな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インパクト</a:t>
            </a:r>
            <a:r>
              <a:rPr lang="ja-JP" altLang="en-US" sz="2800" b="1" dirty="0" smtClean="0"/>
              <a:t>を</a:t>
            </a:r>
            <a:endParaRPr lang="en-US" altLang="ja-JP" sz="2800" b="1" dirty="0" smtClean="0"/>
          </a:p>
          <a:p>
            <a:pPr algn="ctr"/>
            <a:r>
              <a:rPr lang="ja-JP" altLang="en-US" sz="2800" b="1" dirty="0" smtClean="0"/>
              <a:t>もたらす</a:t>
            </a:r>
            <a:endParaRPr lang="en-US" altLang="ja-JP" sz="2800" b="1" dirty="0" smtClean="0"/>
          </a:p>
          <a:p>
            <a:pPr algn="ctr"/>
            <a:r>
              <a:rPr lang="ja-JP" altLang="en-US" sz="2400" dirty="0" smtClean="0"/>
              <a:t>「世界を変える行動人」は、問題を効果的に解決します。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15838" y="270000"/>
            <a:ext cx="4243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優先事項</a:t>
            </a:r>
            <a:r>
              <a:rPr kumimoji="1" lang="en-US" altLang="ja-JP" sz="2000" dirty="0" smtClean="0"/>
              <a:t>2</a:t>
            </a:r>
          </a:p>
          <a:p>
            <a:pPr algn="ctr"/>
            <a:r>
              <a:rPr lang="ja-JP" altLang="en-US" sz="2800" b="1" dirty="0" smtClean="0"/>
              <a:t>参加者の基盤を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広げる</a:t>
            </a:r>
            <a:endParaRPr lang="en-US" altLang="ja-JP" sz="2800" b="1" dirty="0" smtClean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2400" dirty="0" smtClean="0"/>
              <a:t>「世界を変える行動人」は、互いに刺激しあい、インスピレーションを与えあいます。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1240" y="2575721"/>
            <a:ext cx="37808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優先事項</a:t>
            </a:r>
            <a:r>
              <a:rPr kumimoji="1" lang="en-US" altLang="ja-JP" sz="2000" dirty="0" smtClean="0"/>
              <a:t>3</a:t>
            </a:r>
          </a:p>
          <a:p>
            <a:pPr algn="ctr"/>
            <a:r>
              <a:rPr lang="ja-JP" altLang="en-US" sz="2800" b="1" dirty="0" smtClean="0"/>
              <a:t>参加者の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積極的な</a:t>
            </a:r>
            <a:endParaRPr lang="en-US" altLang="ja-JP" sz="2800" b="1" dirty="0" smtClean="0">
              <a:solidFill>
                <a:srgbClr val="C00000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rgbClr val="C00000"/>
                </a:solidFill>
              </a:rPr>
              <a:t>かかわり</a:t>
            </a:r>
            <a:r>
              <a:rPr lang="ja-JP" altLang="en-US" sz="2800" b="1" dirty="0" smtClean="0"/>
              <a:t>を促す</a:t>
            </a:r>
            <a:endParaRPr lang="en-US" altLang="ja-JP" sz="2800" b="1" dirty="0" smtClean="0"/>
          </a:p>
          <a:p>
            <a:pPr algn="ctr"/>
            <a:r>
              <a:rPr kumimoji="1" lang="ja-JP" altLang="en-US" sz="2400" dirty="0" smtClean="0"/>
              <a:t>「世界を変える行動人」は、人びとのニーズを理解しようと努めます。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15838" y="2763748"/>
            <a:ext cx="405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優先事項</a:t>
            </a:r>
            <a:r>
              <a:rPr kumimoji="1" lang="en-US" altLang="ja-JP" sz="2000" dirty="0" smtClean="0"/>
              <a:t>4</a:t>
            </a:r>
          </a:p>
          <a:p>
            <a:pPr algn="ctr"/>
            <a:r>
              <a:rPr lang="ja-JP" altLang="en-US" sz="2800" b="1" dirty="0" smtClean="0">
                <a:solidFill>
                  <a:srgbClr val="C00000"/>
                </a:solidFill>
              </a:rPr>
              <a:t>適応力</a:t>
            </a:r>
            <a:r>
              <a:rPr lang="ja-JP" altLang="en-US" sz="2800" b="1" dirty="0" smtClean="0"/>
              <a:t>を高める</a:t>
            </a:r>
            <a:endParaRPr lang="en-US" altLang="ja-JP" sz="2800" b="1" dirty="0" smtClean="0"/>
          </a:p>
          <a:p>
            <a:pPr algn="ctr"/>
            <a:r>
              <a:rPr kumimoji="1" lang="ja-JP" altLang="en-US" sz="2400" dirty="0" smtClean="0"/>
              <a:t>独創性があり、起業家精神にあふれ、困難にも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くじけません。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地区の戦略計画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＜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RI2750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の地区ビジョンの声明＞</a:t>
            </a:r>
            <a:endParaRPr kumimoji="1" lang="en-US" altLang="ja-JP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地区は、地区内のロータリークラブが、ロータリーの理念、目的を理解し、ロータリーの規則を守った上で、伝統を大切にしつつ時代に沿って、それぞれ個性あるビジョンを持ち、多様性と活気にあふれ、地域社会、グローバル社会によい変化をもたらす行動ができるよう支援する。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地区の戦略計画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＜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RI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第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2750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の行動指針＞</a:t>
            </a:r>
            <a:endParaRPr kumimoji="1" lang="en-US" altLang="ja-JP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ja-JP" dirty="0" smtClean="0"/>
              <a:t>地区は</a:t>
            </a:r>
          </a:p>
          <a:p>
            <a:pPr>
              <a:spcAft>
                <a:spcPts val="600"/>
              </a:spcAft>
            </a:pPr>
            <a:r>
              <a:rPr lang="ja-JP" altLang="ja-JP" dirty="0" smtClean="0"/>
              <a:t>クラブが職業分類、男女比、年代などを考慮して、活力と多様性のある会員構成を維持できるよう支援する</a:t>
            </a:r>
          </a:p>
          <a:p>
            <a:pPr>
              <a:spcAft>
                <a:spcPts val="600"/>
              </a:spcAft>
            </a:pPr>
            <a:r>
              <a:rPr lang="ja-JP" altLang="ja-JP" dirty="0" smtClean="0"/>
              <a:t>公共イメージを向上維持するために、ロータリアンとして</a:t>
            </a:r>
            <a:r>
              <a:rPr lang="ja-JP" altLang="en-US" dirty="0" smtClean="0"/>
              <a:t>５</a:t>
            </a:r>
            <a:r>
              <a:rPr lang="ja-JP" altLang="ja-JP" dirty="0" smtClean="0"/>
              <a:t>つの中核的価値観を行動の指針とすることを奨励する</a:t>
            </a:r>
          </a:p>
          <a:p>
            <a:pPr>
              <a:spcAft>
                <a:spcPts val="600"/>
              </a:spcAft>
            </a:pPr>
            <a:r>
              <a:rPr lang="ja-JP" altLang="ja-JP" dirty="0" smtClean="0"/>
              <a:t>クラブの他団体との協力を含め、国際及び地域社会のニーズに合った奉仕活動を行う事を奨励する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クラブ会員構成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31" y="1200150"/>
            <a:ext cx="8496943" cy="3943349"/>
          </a:xfrm>
        </p:spPr>
        <p:txBody>
          <a:bodyPr rtlCol="0">
            <a:noAutofit/>
          </a:bodyPr>
          <a:lstStyle/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ja-JP" altLang="en-US" sz="2400" dirty="0" smtClean="0">
                <a:solidFill>
                  <a:schemeClr val="tx2">
                    <a:lumMod val="50000"/>
                  </a:schemeClr>
                </a:solidFill>
              </a:rPr>
              <a:t>～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1988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「善良なる成人男子で職業上良い評判を受けている経営者・専門職か会社の管理職」</a:t>
            </a:r>
            <a:endParaRPr lang="en-US" altLang="ja-JP" sz="2400" dirty="0" smtClean="0"/>
          </a:p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1989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「善良な成人男子」が「善良な成人」となる。</a:t>
            </a:r>
            <a:endParaRPr lang="en-US" altLang="ja-JP" sz="2400" dirty="0" smtClean="0"/>
          </a:p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2001	</a:t>
            </a:r>
            <a:r>
              <a:rPr lang="ja-JP" altLang="en-US" sz="2400" dirty="0" smtClean="0"/>
              <a:t>「経営者・専門職及び管理職の退職者」が加わる。</a:t>
            </a:r>
            <a:endParaRPr lang="en-US" altLang="ja-JP" sz="2400" dirty="0" smtClean="0"/>
          </a:p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2007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「地域社会のリーダー」と「ロータリー財団の学友」が加わる。</a:t>
            </a:r>
            <a:endParaRPr lang="en-US" altLang="ja-JP" sz="2400" dirty="0" smtClean="0"/>
          </a:p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2013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「配偶者」が加わる。</a:t>
            </a:r>
            <a:endParaRPr lang="en-US" altLang="ja-JP" sz="2400" dirty="0" smtClean="0"/>
          </a:p>
          <a:p>
            <a:pPr marL="1343025" indent="-1343025" eaLnBrk="1" fontAlgn="auto" hangingPunct="1">
              <a:lnSpc>
                <a:spcPct val="90000"/>
              </a:lnSpc>
              <a:buFont typeface="Wingdings"/>
              <a:buNone/>
              <a:tabLst>
                <a:tab pos="1076325" algn="r"/>
              </a:tabLst>
              <a:defRPr/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2016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「職業上及び又は地域社会でよい評判を受けており、地域社会及び又は世界において奉仕する意欲のある人」となる。</a:t>
            </a:r>
            <a:endParaRPr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930378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562523"/>
            <a:ext cx="8229600" cy="3515915"/>
          </a:xfrm>
        </p:spPr>
        <p:txBody>
          <a:bodyPr rtlCol="0">
            <a:normAutofit/>
          </a:bodyPr>
          <a:lstStyle/>
          <a:p>
            <a:pPr marL="628650" indent="-592138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None/>
              <a:defRPr/>
            </a:pPr>
            <a:r>
              <a:rPr lang="ja-JP" altLang="en-US" sz="3600" dirty="0" smtClean="0"/>
              <a:t>ロータリーは</a:t>
            </a:r>
            <a:endParaRPr lang="en-US" altLang="ja-JP" sz="3600" dirty="0" smtClean="0"/>
          </a:p>
          <a:p>
            <a:pPr marL="628650" indent="-592138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None/>
              <a:defRPr/>
            </a:pPr>
            <a:endParaRPr lang="en-US" altLang="ja-JP" sz="1200" dirty="0" smtClean="0">
              <a:solidFill>
                <a:schemeClr val="accent1"/>
              </a:solidFill>
            </a:endParaRPr>
          </a:p>
          <a:p>
            <a:pPr marL="990600" indent="-542925">
              <a:buClr>
                <a:schemeClr val="tx1">
                  <a:lumMod val="95000"/>
                </a:schemeClr>
              </a:buClr>
              <a:buNone/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１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ja-JP" altLang="en-US" sz="3600" dirty="0" smtClean="0"/>
              <a:t>クラブの人員構成・運営・活動は多種多様であるとことを認めあう。</a:t>
            </a:r>
            <a:endParaRPr lang="en-US" altLang="ja-JP" sz="2000" dirty="0" smtClean="0"/>
          </a:p>
          <a:p>
            <a:pPr marL="990600" indent="-542925">
              <a:buClr>
                <a:schemeClr val="tx1">
                  <a:lumMod val="95000"/>
                </a:schemeClr>
              </a:buClr>
              <a:buNone/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２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ja-JP" altLang="en-US" sz="3600" dirty="0" smtClean="0"/>
              <a:t>インテグリティ（誠実さ、真摯さ、高潔性）を身に着けた人達の集り。</a:t>
            </a:r>
            <a:endParaRPr lang="en-US" altLang="ja-JP" sz="36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68695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3" y="405169"/>
            <a:ext cx="8588375" cy="388686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ja-JP" altLang="en-US" dirty="0" smtClean="0"/>
              <a:t>ロータリーは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None/>
            </a:pPr>
            <a:endParaRPr lang="ja-JP" altLang="en-US" dirty="0" smtClean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284663" y="2030984"/>
            <a:ext cx="431800" cy="432197"/>
          </a:xfrm>
          <a:prstGeom prst="downArrow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284365" y="3361960"/>
            <a:ext cx="431800" cy="432197"/>
          </a:xfrm>
          <a:prstGeom prst="downArrow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250" y="1137687"/>
            <a:ext cx="576103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ボランタリーな組織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9250" y="2516759"/>
            <a:ext cx="576103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トップは１年</a:t>
            </a:r>
            <a:r>
              <a:rPr lang="ja-JP" altLang="en-US" sz="40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交代</a:t>
            </a:r>
            <a:endParaRPr lang="en-US" altLang="ja-JP" sz="40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3897801"/>
            <a:ext cx="57606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研 修 重 視</a:t>
            </a:r>
            <a:endParaRPr lang="en-US" altLang="ja-JP" sz="4000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6609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国際ロータリーの大きな流れ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868613" algn="l"/>
              </a:tabLst>
            </a:pPr>
            <a:endParaRPr lang="en-US" altLang="ja-JP" sz="3600" dirty="0" smtClean="0"/>
          </a:p>
          <a:p>
            <a:pPr>
              <a:buNone/>
              <a:tabLst>
                <a:tab pos="2868613" algn="l"/>
              </a:tabLst>
            </a:pPr>
            <a:r>
              <a:rPr lang="ja-JP" altLang="en-US" sz="3600" dirty="0" smtClean="0"/>
              <a:t>１．組織活性化のためのプラン・</a:t>
            </a:r>
            <a:endParaRPr lang="en-US" altLang="ja-JP" sz="3600" dirty="0" smtClean="0"/>
          </a:p>
          <a:p>
            <a:pPr>
              <a:buNone/>
              <a:tabLst>
                <a:tab pos="2868613" algn="l"/>
              </a:tabLst>
            </a:pPr>
            <a:r>
              <a:rPr lang="ja-JP" altLang="en-US" sz="3600" dirty="0" smtClean="0"/>
              <a:t>　　計画の流れ</a:t>
            </a:r>
            <a:endParaRPr lang="en-US" altLang="ja-JP" sz="3600" dirty="0" smtClean="0">
              <a:solidFill>
                <a:srgbClr val="C00000"/>
              </a:solidFill>
            </a:endParaRPr>
          </a:p>
          <a:p>
            <a:pPr>
              <a:buNone/>
              <a:tabLst>
                <a:tab pos="2868613" algn="l"/>
              </a:tabLst>
            </a:pPr>
            <a:r>
              <a:rPr lang="ja-JP" altLang="en-US" sz="3600" dirty="0" smtClean="0"/>
              <a:t>２．会員構成・会員資格の流れ</a:t>
            </a:r>
            <a:endParaRPr lang="en-US" altLang="ja-JP" sz="3600" dirty="0" smtClean="0">
              <a:solidFill>
                <a:srgbClr val="C00000"/>
              </a:solidFill>
            </a:endParaRPr>
          </a:p>
          <a:p>
            <a:pPr>
              <a:buNone/>
              <a:tabLst>
                <a:tab pos="2868613" algn="l"/>
              </a:tabLst>
            </a:pP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20</a:t>
            </a:r>
            <a:r>
              <a:rPr lang="ja-JP" altLang="en-US" dirty="0" smtClean="0"/>
              <a:t>年間の組織活性化のための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プラン・計画の流れ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191" y="1469204"/>
            <a:ext cx="8137525" cy="339447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tabLst>
                <a:tab pos="1704975" algn="l"/>
              </a:tabLst>
              <a:defRPr/>
            </a:pPr>
            <a:r>
              <a:rPr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US" altLang="ja-JP" sz="3600" dirty="0" smtClean="0">
                <a:solidFill>
                  <a:schemeClr val="tx2">
                    <a:lumMod val="50000"/>
                  </a:schemeClr>
                </a:solidFill>
              </a:rPr>
              <a:t>1996</a:t>
            </a:r>
            <a:r>
              <a:rPr lang="ja-JP" altLang="en-US" sz="3600" dirty="0" smtClean="0"/>
              <a:t>　　　</a:t>
            </a:r>
            <a:r>
              <a:rPr lang="en-US" altLang="ja-JP" sz="3600" dirty="0" smtClean="0"/>
              <a:t>DLP</a:t>
            </a:r>
            <a:r>
              <a:rPr lang="ja-JP" altLang="en-US" sz="3600" dirty="0" smtClean="0"/>
              <a:t>（地区改善計画）</a:t>
            </a:r>
            <a:endParaRPr lang="en-US" altLang="ja-JP" sz="3600" dirty="0" smtClean="0"/>
          </a:p>
          <a:p>
            <a:pPr marL="742950" indent="-742950" eaLnBrk="1" fontAlgn="auto" hangingPunct="1">
              <a:lnSpc>
                <a:spcPct val="150000"/>
              </a:lnSpc>
              <a:spcAft>
                <a:spcPts val="0"/>
              </a:spcAft>
              <a:buNone/>
              <a:tabLst>
                <a:tab pos="1704975" algn="l"/>
              </a:tabLst>
              <a:defRPr/>
            </a:pPr>
            <a:r>
              <a:rPr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US" altLang="ja-JP" sz="3600" dirty="0" smtClean="0">
                <a:solidFill>
                  <a:schemeClr val="tx2">
                    <a:lumMod val="50000"/>
                  </a:schemeClr>
                </a:solidFill>
              </a:rPr>
              <a:t>2004</a:t>
            </a:r>
            <a:r>
              <a:rPr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　　　</a:t>
            </a:r>
            <a:r>
              <a:rPr lang="en-US" altLang="ja-JP" sz="3600" dirty="0" smtClean="0"/>
              <a:t>CLP</a:t>
            </a:r>
            <a:r>
              <a:rPr lang="ja-JP" altLang="en-US" sz="3600" dirty="0" smtClean="0"/>
              <a:t>（クラブ改善計画）</a:t>
            </a:r>
            <a:endParaRPr lang="en-US" altLang="ja-JP" sz="1800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tabLst>
                <a:tab pos="1704975" algn="l"/>
              </a:tabLst>
              <a:defRPr/>
            </a:pPr>
            <a:r>
              <a:rPr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　　</a:t>
            </a:r>
            <a:r>
              <a:rPr lang="en-US" altLang="ja-JP" sz="3600" dirty="0" smtClean="0">
                <a:solidFill>
                  <a:schemeClr val="tx2">
                    <a:lumMod val="50000"/>
                  </a:schemeClr>
                </a:solidFill>
              </a:rPr>
              <a:t>2001</a:t>
            </a:r>
            <a:r>
              <a:rPr lang="ja-JP" altLang="en-US" sz="3600" dirty="0" smtClean="0"/>
              <a:t>　　　</a:t>
            </a:r>
            <a:r>
              <a:rPr lang="en-US" altLang="ja-JP" sz="3600" dirty="0" smtClean="0"/>
              <a:t>RI</a:t>
            </a:r>
            <a:r>
              <a:rPr lang="ja-JP" altLang="en-US" sz="3600" dirty="0" smtClean="0"/>
              <a:t>戦略計画　検討開始</a:t>
            </a:r>
            <a:endParaRPr lang="en-US" altLang="ja-JP" sz="3600" dirty="0" smtClean="0"/>
          </a:p>
          <a:p>
            <a:pPr marL="742950" indent="-742950" eaLnBrk="1" fontAlgn="auto" hangingPunct="1">
              <a:lnSpc>
                <a:spcPct val="150000"/>
              </a:lnSpc>
              <a:spcAft>
                <a:spcPts val="0"/>
              </a:spcAft>
              <a:buNone/>
              <a:tabLst>
                <a:tab pos="1704975" algn="l"/>
              </a:tabLst>
              <a:defRPr/>
            </a:pPr>
            <a:r>
              <a:rPr lang="ja-JP" altLang="en-US" sz="3600" dirty="0" smtClean="0"/>
              <a:t>　　</a:t>
            </a:r>
            <a:r>
              <a:rPr lang="en-US" altLang="ja-JP" sz="3600" dirty="0" smtClean="0"/>
              <a:t>2010</a:t>
            </a:r>
            <a:r>
              <a:rPr lang="ja-JP" altLang="en-US" sz="3600" dirty="0" smtClean="0"/>
              <a:t>　　　</a:t>
            </a:r>
            <a:r>
              <a:rPr lang="en-US" altLang="ja-JP" sz="3600" dirty="0" smtClean="0"/>
              <a:t>RI</a:t>
            </a:r>
            <a:r>
              <a:rPr lang="ja-JP" altLang="en-US" sz="3600" dirty="0" smtClean="0"/>
              <a:t>戦略計画　実施</a:t>
            </a:r>
            <a:endParaRPr lang="en-US" altLang="ja-JP" sz="3600" dirty="0" smtClean="0"/>
          </a:p>
          <a:p>
            <a:pPr marL="742950" indent="-742950" eaLnBrk="1" fontAlgn="auto" hangingPunct="1">
              <a:lnSpc>
                <a:spcPct val="150000"/>
              </a:lnSpc>
              <a:spcAft>
                <a:spcPts val="0"/>
              </a:spcAft>
              <a:buNone/>
              <a:tabLst>
                <a:tab pos="1704975" algn="l"/>
              </a:tabLst>
              <a:defRPr/>
            </a:pPr>
            <a:r>
              <a:rPr lang="ja-JP" altLang="en-US" sz="3600" dirty="0" smtClean="0"/>
              <a:t>　　</a:t>
            </a:r>
            <a:r>
              <a:rPr lang="en-US" altLang="ja-JP" sz="3600" dirty="0" smtClean="0"/>
              <a:t>2018</a:t>
            </a:r>
            <a:r>
              <a:rPr lang="ja-JP" altLang="en-US" sz="3600" dirty="0" smtClean="0"/>
              <a:t>　　　新しい</a:t>
            </a:r>
            <a:r>
              <a:rPr lang="en-US" altLang="ja-JP" sz="3600" dirty="0" smtClean="0"/>
              <a:t>RI</a:t>
            </a:r>
            <a:r>
              <a:rPr lang="ja-JP" altLang="en-US" sz="3600" dirty="0" smtClean="0"/>
              <a:t>戦略計画</a:t>
            </a:r>
            <a:endParaRPr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536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ＤＬＰ</a:t>
            </a:r>
            <a:endParaRPr lang="ja-JP" altLang="en-US" dirty="0"/>
          </a:p>
        </p:txBody>
      </p:sp>
      <p:sp>
        <p:nvSpPr>
          <p:cNvPr id="16389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612883"/>
            <a:ext cx="8229600" cy="3113900"/>
          </a:xfrm>
        </p:spPr>
        <p:txBody>
          <a:bodyPr/>
          <a:lstStyle/>
          <a:p>
            <a:pPr marL="550863" indent="-514350" eaLnBrk="1" hangingPunct="1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１</a:t>
            </a:r>
            <a:r>
              <a:rPr lang="en-US" altLang="ja-JP" sz="4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ja-JP" altLang="en-US" sz="4000" dirty="0" smtClean="0"/>
              <a:t>ガバナーの負担軽減</a:t>
            </a:r>
            <a:endParaRPr lang="en-US" altLang="ja-JP" sz="4000" dirty="0" smtClean="0"/>
          </a:p>
          <a:p>
            <a:pPr marL="36513" indent="0" eaLnBrk="1" hangingPunct="1">
              <a:buNone/>
            </a:pPr>
            <a:endParaRPr lang="en-US" altLang="ja-JP" sz="4000" dirty="0" smtClean="0"/>
          </a:p>
          <a:p>
            <a:pPr marL="550863" indent="-514350" eaLnBrk="1" hangingPunct="1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２</a:t>
            </a:r>
            <a:r>
              <a:rPr lang="en-US" altLang="ja-JP" sz="4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ja-JP" altLang="en-US" sz="4000" dirty="0" smtClean="0"/>
              <a:t>クラブ支援を効果的に行うため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96727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ＣＬＰ</a:t>
            </a:r>
            <a:endParaRPr lang="ja-JP" altLang="en-US" dirty="0"/>
          </a:p>
        </p:txBody>
      </p:sp>
      <p:sp>
        <p:nvSpPr>
          <p:cNvPr id="1741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00151"/>
            <a:ext cx="8362950" cy="3394472"/>
          </a:xfrm>
        </p:spPr>
        <p:txBody>
          <a:bodyPr>
            <a:normAutofit lnSpcReduction="10000"/>
          </a:bodyPr>
          <a:lstStyle/>
          <a:p>
            <a:pPr marL="779463" indent="-742950" eaLnBrk="1" hangingPunct="1">
              <a:buSzPct val="100000"/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１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altLang="ja-JP" sz="3600" dirty="0" smtClean="0">
                <a:solidFill>
                  <a:schemeClr val="accent1"/>
                </a:solidFill>
              </a:rPr>
              <a:t>	</a:t>
            </a:r>
            <a:r>
              <a:rPr lang="ja-JP" altLang="en-US" sz="3600" dirty="0" smtClean="0"/>
              <a:t>少人数でどうクラブを運営するか？</a:t>
            </a:r>
            <a:endParaRPr lang="en-US" altLang="ja-JP" sz="3600" dirty="0" smtClean="0"/>
          </a:p>
          <a:p>
            <a:pPr marL="779463" indent="-742950" eaLnBrk="1" hangingPunct="1">
              <a:buSzPct val="100000"/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２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.	</a:t>
            </a:r>
            <a:r>
              <a:rPr lang="ja-JP" altLang="en-US" sz="3600" dirty="0" smtClean="0"/>
              <a:t>根本的な課題にどう対処するか？</a:t>
            </a:r>
            <a:endParaRPr lang="en-US" altLang="ja-JP" sz="3600" dirty="0" smtClean="0"/>
          </a:p>
          <a:p>
            <a:pPr marL="779463" indent="-742950" eaLnBrk="1" hangingPunct="1">
              <a:buSzPct val="100000"/>
              <a:buNone/>
            </a:pPr>
            <a:endParaRPr lang="en-US" altLang="ja-JP" sz="1200" dirty="0" smtClean="0"/>
          </a:p>
          <a:p>
            <a:pPr marL="779463" indent="-742950" eaLnBrk="1" hangingPunct="1">
              <a:buSzPct val="100000"/>
              <a:buNone/>
            </a:pPr>
            <a:endParaRPr lang="en-US" altLang="ja-JP" sz="1200" dirty="0" smtClean="0"/>
          </a:p>
          <a:p>
            <a:pPr marL="808038" lvl="1" indent="-371475">
              <a:buSzPct val="70000"/>
              <a:buNone/>
            </a:pP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 ①</a:t>
            </a:r>
            <a:r>
              <a:rPr lang="ja-JP" altLang="en-US" dirty="0" smtClean="0"/>
              <a:t>仕事で忙しいなか、どうロータリーに取り組むか？</a:t>
            </a:r>
            <a:endParaRPr lang="en-US" altLang="ja-JP" dirty="0" smtClean="0"/>
          </a:p>
          <a:p>
            <a:pPr marL="808038" lvl="1" indent="-371475">
              <a:buSzPct val="70000"/>
              <a:buNone/>
            </a:pP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 ②</a:t>
            </a:r>
            <a:r>
              <a:rPr lang="ja-JP" altLang="en-US" dirty="0" smtClean="0"/>
              <a:t>１年ごとに役員が代るなか、どう継続性をもたせるか？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12D0C-2913-4690-937D-F878060EC01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4199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戦略計画</a:t>
            </a: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775" y="1200150"/>
            <a:ext cx="8153400" cy="337185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altLang="ja-JP" sz="1600" dirty="0" smtClean="0"/>
          </a:p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ja-JP" altLang="en-US" sz="4800" dirty="0" smtClean="0"/>
              <a:t>ロータリーの戦略計画</a:t>
            </a:r>
            <a:endParaRPr lang="en-US" altLang="ja-JP" sz="4800" dirty="0" smtClean="0"/>
          </a:p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ja-JP" altLang="en-US" sz="4800" dirty="0" smtClean="0"/>
              <a:t>ＲＩ戦略計画</a:t>
            </a:r>
            <a:endParaRPr lang="en-US" altLang="ja-JP" sz="4800" dirty="0" smtClean="0"/>
          </a:p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ja-JP" altLang="en-US" sz="4800" dirty="0" smtClean="0"/>
              <a:t>地区戦略計画</a:t>
            </a:r>
            <a:endParaRPr lang="en-US" altLang="ja-JP" sz="4800" dirty="0" smtClean="0"/>
          </a:p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ja-JP" altLang="en-US" sz="4800" dirty="0" smtClean="0"/>
              <a:t>クラブ戦略計画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mtClean="0"/>
              <a:t>ＲＩ戦略計画３つの優先項目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775" y="1200150"/>
            <a:ext cx="8153400" cy="3371850"/>
          </a:xfrm>
        </p:spPr>
        <p:txBody>
          <a:bodyPr>
            <a:normAutofit fontScale="62500" lnSpcReduction="20000"/>
          </a:bodyPr>
          <a:lstStyle/>
          <a:p>
            <a:pPr marL="514350" indent="-514350" eaLnBrk="1" fontAlgn="auto" hangingPunct="1">
              <a:spcAft>
                <a:spcPts val="600"/>
              </a:spcAft>
              <a:buClr>
                <a:schemeClr val="accent3"/>
              </a:buClr>
              <a:buFont typeface="Wingdings"/>
              <a:buNone/>
              <a:defRPr/>
            </a:pPr>
            <a:endParaRPr lang="en-US" altLang="ja-JP" sz="1200" dirty="0" smtClean="0"/>
          </a:p>
          <a:p>
            <a:pPr marL="514350" indent="-514350" eaLnBrk="1" fontAlgn="auto" hangingPunct="1">
              <a:spcAft>
                <a:spcPts val="60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ja-JP" altLang="en-US" sz="4600" dirty="0" smtClean="0"/>
              <a:t>１．クラブを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支援</a:t>
            </a:r>
            <a:r>
              <a:rPr lang="ja-JP" altLang="en-US" sz="4600" dirty="0" smtClean="0"/>
              <a:t>し、クラブを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強化</a:t>
            </a:r>
            <a:r>
              <a:rPr lang="ja-JP" altLang="en-US" sz="4600" dirty="0" smtClean="0"/>
              <a:t>する</a:t>
            </a:r>
            <a:endParaRPr lang="en-US" altLang="ja-JP" sz="4600" dirty="0" smtClean="0"/>
          </a:p>
          <a:p>
            <a:pPr marL="514350" indent="-514350" eaLnBrk="1" fontAlgn="auto" hangingPunct="1">
              <a:spcAft>
                <a:spcPts val="60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ja-JP" altLang="en-US" sz="4600" dirty="0" smtClean="0"/>
              <a:t>２．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人道的奉仕</a:t>
            </a:r>
            <a:r>
              <a:rPr lang="ja-JP" altLang="en-US" sz="4600" dirty="0" smtClean="0"/>
              <a:t>に焦点を当て、人道的奉仕を増やしていく　 </a:t>
            </a:r>
            <a:endParaRPr lang="en-US" altLang="ja-JP" sz="4600" dirty="0" smtClean="0"/>
          </a:p>
          <a:p>
            <a:pPr marL="514350" indent="-514350" eaLnBrk="1" fontAlgn="auto" hangingPunct="1">
              <a:spcAft>
                <a:spcPts val="60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ja-JP" altLang="en-US" sz="4600" dirty="0" smtClean="0"/>
              <a:t>３．ロータリーの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公共イメージ</a:t>
            </a:r>
            <a:r>
              <a:rPr lang="ja-JP" altLang="en-US" sz="4600" dirty="0" smtClean="0"/>
              <a:t>とその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認知度</a:t>
            </a:r>
            <a:r>
              <a:rPr lang="ja-JP" altLang="en-US" sz="4600" dirty="0" smtClean="0"/>
              <a:t>を向上させる</a:t>
            </a:r>
            <a:endParaRPr lang="en-US" altLang="ja-JP" sz="4600" dirty="0" smtClean="0"/>
          </a:p>
          <a:p>
            <a:pPr marL="514350" indent="-514350" eaLnBrk="1" fontAlgn="auto" hangingPunct="1">
              <a:spcAft>
                <a:spcPts val="60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ja-JP" altLang="en-US" sz="4600" dirty="0" smtClean="0"/>
              <a:t>４．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財政的安定性</a:t>
            </a:r>
            <a:r>
              <a:rPr lang="ja-JP" altLang="en-US" sz="4600" dirty="0" smtClean="0"/>
              <a:t>と</a:t>
            </a:r>
            <a:r>
              <a:rPr lang="ja-JP" altLang="en-US" sz="4600" b="1" dirty="0" smtClean="0">
                <a:solidFill>
                  <a:srgbClr val="C00000"/>
                </a:solidFill>
              </a:rPr>
              <a:t>組織の効率性</a:t>
            </a:r>
            <a:r>
              <a:rPr lang="ja-JP" altLang="en-US" sz="4600" dirty="0" smtClean="0"/>
              <a:t>を改善する</a:t>
            </a:r>
            <a:endParaRPr lang="en-US" altLang="ja-JP" sz="46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新しい</a:t>
            </a:r>
            <a:r>
              <a:rPr lang="en-US" altLang="ja-JP" dirty="0" smtClean="0"/>
              <a:t>RI</a:t>
            </a:r>
            <a:r>
              <a:rPr lang="ja-JP" altLang="en-US" dirty="0" smtClean="0"/>
              <a:t>戦略計画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私たちロータリアンは、世界で、地域社会で、そして自分自身の中で、持続可能な良い変化を生むために、人々が手を取り合って行動する世界を目指しています。</a:t>
            </a:r>
            <a:endParaRPr lang="ja-JP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5353-9191-2B4A-85FF-57B462065FE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みやび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496</Words>
  <Application>Microsoft Office PowerPoint</Application>
  <PresentationFormat>画面に合わせる (16:9)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みやび</vt:lpstr>
      <vt:lpstr>国際ロータリーの大きな流れ －戦略計画を中心に－</vt:lpstr>
      <vt:lpstr>スライド 2</vt:lpstr>
      <vt:lpstr>国際ロータリーの大きな流れ</vt:lpstr>
      <vt:lpstr>20年間の組織活性化のための プラン・計画の流れ</vt:lpstr>
      <vt:lpstr>ＤＬＰ</vt:lpstr>
      <vt:lpstr>ＣＬＰ</vt:lpstr>
      <vt:lpstr>戦略計画</vt:lpstr>
      <vt:lpstr>ＲＩ戦略計画３つの優先項目</vt:lpstr>
      <vt:lpstr>新しいRI戦略計画</vt:lpstr>
      <vt:lpstr>スライド 10</vt:lpstr>
      <vt:lpstr>地区の戦略計画</vt:lpstr>
      <vt:lpstr>地区の戦略計画</vt:lpstr>
      <vt:lpstr>クラブ会員構成</vt:lpstr>
      <vt:lpstr>スライド 14</vt:lpstr>
      <vt:lpstr>スライド 15</vt:lpstr>
    </vt:vector>
  </TitlesOfParts>
  <Company>株式会社パグス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久保江 勝二</dc:creator>
  <cp:lastModifiedBy>user</cp:lastModifiedBy>
  <cp:revision>54</cp:revision>
  <dcterms:created xsi:type="dcterms:W3CDTF">2017-02-14T14:20:56Z</dcterms:created>
  <dcterms:modified xsi:type="dcterms:W3CDTF">2019-07-12T05:01:58Z</dcterms:modified>
</cp:coreProperties>
</file>