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4" r:id="rId2"/>
  </p:sldMasterIdLst>
  <p:notesMasterIdLst>
    <p:notesMasterId r:id="rId24"/>
  </p:notesMasterIdLst>
  <p:handoutMasterIdLst>
    <p:handoutMasterId r:id="rId25"/>
  </p:handout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7" autoAdjust="0"/>
    <p:restoredTop sz="94660"/>
  </p:normalViewPr>
  <p:slideViewPr>
    <p:cSldViewPr snapToGrid="0">
      <p:cViewPr varScale="1">
        <p:scale>
          <a:sx n="71" d="100"/>
          <a:sy n="71" d="100"/>
        </p:scale>
        <p:origin x="4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A46E5EB-D8E2-4950-8182-1479E6D1D85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AD1422A-1317-44E4-AF16-8D028B756D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258082-6779-417D-B8AF-2E2594558F7D}" type="datetimeFigureOut">
              <a:rPr kumimoji="1" lang="ja-JP" altLang="en-US" smtClean="0"/>
              <a:t>2021/3/15</a:t>
            </a:fld>
            <a:endParaRPr kumimoji="1" lang="ja-JP" altLang="en-US"/>
          </a:p>
        </p:txBody>
      </p:sp>
      <p:sp>
        <p:nvSpPr>
          <p:cNvPr id="4" name="フッター プレースホルダー 3">
            <a:extLst>
              <a:ext uri="{FF2B5EF4-FFF2-40B4-BE49-F238E27FC236}">
                <a16:creationId xmlns:a16="http://schemas.microsoft.com/office/drawing/2014/main" id="{CB86612C-C1CE-4FEA-B265-AF9CCDC226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3FD4891-6B33-48FD-B148-0C5566D52FE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A48C4E-E533-4168-895A-8E57A29EC800}" type="slidenum">
              <a:rPr kumimoji="1" lang="ja-JP" altLang="en-US" smtClean="0"/>
              <a:t>‹#›</a:t>
            </a:fld>
            <a:endParaRPr kumimoji="1" lang="ja-JP" altLang="en-US"/>
          </a:p>
        </p:txBody>
      </p:sp>
    </p:spTree>
    <p:extLst>
      <p:ext uri="{BB962C8B-B14F-4D97-AF65-F5344CB8AC3E}">
        <p14:creationId xmlns:p14="http://schemas.microsoft.com/office/powerpoint/2010/main" val="29334242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2FD49D-BDF9-40DB-85A7-10EABF116559}" type="datetimeFigureOut">
              <a:rPr kumimoji="1" lang="ja-JP" altLang="en-US" smtClean="0"/>
              <a:t>2021/3/15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D97C3-96E6-4844-9021-C8375F00D673}" type="slidenum">
              <a:rPr kumimoji="1" lang="ja-JP" altLang="en-US" smtClean="0"/>
              <a:t>‹#›</a:t>
            </a:fld>
            <a:endParaRPr kumimoji="1" lang="ja-JP" altLang="en-US"/>
          </a:p>
        </p:txBody>
      </p:sp>
    </p:spTree>
    <p:extLst>
      <p:ext uri="{BB962C8B-B14F-4D97-AF65-F5344CB8AC3E}">
        <p14:creationId xmlns:p14="http://schemas.microsoft.com/office/powerpoint/2010/main" val="29142540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5237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95614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371600" y="1143000"/>
            <a:ext cx="4114800" cy="3086100"/>
          </a:xfrm>
          <a:ln/>
        </p:spPr>
      </p:sp>
      <p:sp>
        <p:nvSpPr>
          <p:cNvPr id="236547" name="Rectangle 3"/>
          <p:cNvSpPr>
            <a:spLocks noGrp="1" noChangeArrowheads="1"/>
          </p:cNvSpPr>
          <p:nvPr>
            <p:ph type="body" idx="1"/>
          </p:nvPr>
        </p:nvSpPr>
        <p:spPr/>
        <p:txBody>
          <a:bodyPr/>
          <a:lstStyle/>
          <a:p>
            <a:pPr eaLnBrk="1" hangingPunct="1">
              <a:defRPr/>
            </a:pPr>
            <a:r>
              <a:rPr lang="ja-JP" altLang="en-US">
                <a:effectLst>
                  <a:outerShdw blurRad="38100" dist="38100" dir="2700000" algn="tl">
                    <a:srgbClr val="C0C0C0"/>
                  </a:outerShdw>
                </a:effectLst>
                <a:ea typeface="ＭＳ Ｐ明朝" pitchFamily="18" charset="-128"/>
              </a:rPr>
              <a:t>  </a:t>
            </a:r>
            <a:endParaRPr lang="ja-JP" altLang="en-US">
              <a:ea typeface="ＭＳ Ｐ明朝" pitchFamily="18" charset="-128"/>
            </a:endParaRPr>
          </a:p>
        </p:txBody>
      </p:sp>
    </p:spTree>
    <p:extLst>
      <p:ext uri="{BB962C8B-B14F-4D97-AF65-F5344CB8AC3E}">
        <p14:creationId xmlns:p14="http://schemas.microsoft.com/office/powerpoint/2010/main" val="27831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a:xfrm>
            <a:off x="6444677" y="6041365"/>
            <a:ext cx="512638" cy="365125"/>
          </a:xfrm>
          <a:prstGeom prst="rect">
            <a:avLst/>
          </a:prstGeom>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303107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83204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6" y="4050836"/>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1709492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090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23914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6"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5"/>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kumimoji="1" lang="ja-JP" altLang="en-US" dirty="0"/>
          </a:p>
        </p:txBody>
      </p:sp>
      <p:sp>
        <p:nvSpPr>
          <p:cNvPr id="5" name="Footer Placeholder 4"/>
          <p:cNvSpPr>
            <a:spLocks noGrp="1"/>
          </p:cNvSpPr>
          <p:nvPr>
            <p:ph type="ftr" sz="quarter" idx="3"/>
          </p:nvPr>
        </p:nvSpPr>
        <p:spPr>
          <a:xfrm>
            <a:off x="609599" y="6041365"/>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Tree>
    <p:extLst>
      <p:ext uri="{BB962C8B-B14F-4D97-AF65-F5344CB8AC3E}">
        <p14:creationId xmlns:p14="http://schemas.microsoft.com/office/powerpoint/2010/main" val="3150384261"/>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1" r:id="rId3"/>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3850" y="6041365"/>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508001" y="6041365"/>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9" y="6041365"/>
            <a:ext cx="512504" cy="365125"/>
          </a:xfrm>
          <a:prstGeom prst="rect">
            <a:avLst/>
          </a:prstGeom>
        </p:spPr>
        <p:txBody>
          <a:bodyPr vert="horz" lIns="91440" tIns="45720" rIns="91440" bIns="45720" rtlCol="0" anchor="ctr"/>
          <a:lstStyle>
            <a:lvl1pPr algn="r">
              <a:defRPr sz="675">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1799303"/>
      </p:ext>
    </p:extLst>
  </p:cSld>
  <p:clrMap bg1="lt1" tx1="dk1" bg2="lt2" tx2="dk2" accent1="accent1" accent2="accent2" accent3="accent3" accent4="accent4" accent5="accent5" accent6="accent6" hlink="hlink" folHlink="folHlink"/>
  <p:sldLayoutIdLst>
    <p:sldLayoutId id="2147483701" r:id="rId1"/>
    <p:sldLayoutId id="2147483696" r:id="rId2"/>
  </p:sldLayoutIdLst>
  <p:hf sldNum="0" hdr="0" ftr="0" dt="0"/>
  <p:txStyles>
    <p:titleStyle>
      <a:lvl1pPr algn="l" defTabSz="342900" rtl="0" eaLnBrk="1" latinLnBrk="0" hangingPunct="1">
        <a:spcBef>
          <a:spcPct val="0"/>
        </a:spcBef>
        <a:buNone/>
        <a:defRPr kumimoji="1" sz="27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7AB153-54E3-A444-94FB-464E75F0EC1D}"/>
              </a:ext>
            </a:extLst>
          </p:cNvPr>
          <p:cNvSpPr>
            <a:spLocks noGrp="1"/>
          </p:cNvSpPr>
          <p:nvPr>
            <p:ph type="ctrTitle"/>
          </p:nvPr>
        </p:nvSpPr>
        <p:spPr>
          <a:xfrm>
            <a:off x="971601" y="1196754"/>
            <a:ext cx="5904656" cy="1889127"/>
          </a:xfrm>
        </p:spPr>
        <p:txBody>
          <a:bodyPr vert="horz" lIns="91440" tIns="45720" rIns="91440" bIns="45720" rtlCol="0" anchor="ctr">
            <a:normAutofit fontScale="90000"/>
          </a:bodyPr>
          <a:lstStyle/>
          <a:p>
            <a:pPr algn="l">
              <a:lnSpc>
                <a:spcPct val="90000"/>
              </a:lnSpc>
            </a:pPr>
            <a:r>
              <a:rPr lang="ja-JP" altLang="en-US" sz="4000" dirty="0">
                <a:latin typeface="HGMaruGothicMPRO" panose="020F0600000000000000" pitchFamily="34" charset="-128"/>
                <a:ea typeface="HGMaruGothicMPRO" panose="020F0600000000000000" pitchFamily="34" charset="-128"/>
              </a:rPr>
              <a:t>本日の内容・テーマ</a:t>
            </a:r>
            <a:br>
              <a:rPr lang="en-US" altLang="ja-JP" sz="4000" dirty="0">
                <a:latin typeface="HGMaruGothicMPRO" panose="020F0600000000000000" pitchFamily="34" charset="-128"/>
                <a:ea typeface="HGMaruGothicMPRO" panose="020F0600000000000000" pitchFamily="34" charset="-128"/>
              </a:rPr>
            </a:br>
            <a:r>
              <a:rPr lang="ja-JP" altLang="en-US" sz="4000" dirty="0">
                <a:latin typeface="HGMaruGothicMPRO" panose="020F0600000000000000" pitchFamily="34" charset="-128"/>
                <a:ea typeface="HGMaruGothicMPRO" panose="020F0600000000000000" pitchFamily="34" charset="-128"/>
              </a:rPr>
              <a:t>今年度の活動方針について</a:t>
            </a:r>
            <a:br>
              <a:rPr lang="en-US" altLang="ja-JP" sz="4000" dirty="0">
                <a:latin typeface="HGMaruGothicMPRO" panose="020F0600000000000000" pitchFamily="34" charset="-128"/>
                <a:ea typeface="HGMaruGothicMPRO" panose="020F0600000000000000" pitchFamily="34" charset="-128"/>
              </a:rPr>
            </a:br>
            <a:endParaRPr lang="ja-JP" altLang="en-US" sz="4000" dirty="0">
              <a:latin typeface="HGMaruGothicMPRO" panose="020F0600000000000000" pitchFamily="34" charset="-128"/>
              <a:ea typeface="HGMaruGothicMPRO" panose="020F0600000000000000" pitchFamily="34" charset="-128"/>
            </a:endParaRPr>
          </a:p>
        </p:txBody>
      </p:sp>
      <p:pic>
        <p:nvPicPr>
          <p:cNvPr id="4" name="Picture 2056" descr="j0283214">
            <a:extLst>
              <a:ext uri="{FF2B5EF4-FFF2-40B4-BE49-F238E27FC236}">
                <a16:creationId xmlns:a16="http://schemas.microsoft.com/office/drawing/2014/main" id="{9BD1AB10-9A19-9747-8F88-954B52841AA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156178" y="3937261"/>
            <a:ext cx="1966563" cy="20880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2D5CE9C3-173E-0543-82DC-2E8B3A11A087}"/>
              </a:ext>
            </a:extLst>
          </p:cNvPr>
          <p:cNvSpPr txBox="1"/>
          <p:nvPr/>
        </p:nvSpPr>
        <p:spPr>
          <a:xfrm>
            <a:off x="683569" y="4797152"/>
            <a:ext cx="4871902" cy="923330"/>
          </a:xfrm>
          <a:prstGeom prst="rect">
            <a:avLst/>
          </a:prstGeom>
          <a:noFill/>
        </p:spPr>
        <p:txBody>
          <a:bodyPr wrap="square" rtlCol="0">
            <a:spAutoFit/>
          </a:bodyPr>
          <a:lstStyle/>
          <a:p>
            <a:r>
              <a:rPr kumimoji="1" lang="ja-JP" altLang="en-US" dirty="0">
                <a:latin typeface="HGMaruGothicMPRO" panose="020F0600000000000000" pitchFamily="34" charset="-128"/>
                <a:ea typeface="HGMaruGothicMPRO" panose="020F0600000000000000" pitchFamily="34" charset="-128"/>
              </a:rPr>
              <a:t>国際ロータリー　第２６６０地区　</a:t>
            </a:r>
            <a:endParaRPr kumimoji="1" lang="en-US" altLang="ja-JP" dirty="0">
              <a:latin typeface="HGMaruGothicMPRO" panose="020F0600000000000000" pitchFamily="34" charset="-128"/>
              <a:ea typeface="HGMaruGothicMPRO" panose="020F0600000000000000" pitchFamily="34" charset="-128"/>
            </a:endParaRPr>
          </a:p>
          <a:p>
            <a:r>
              <a:rPr lang="en-US" altLang="ja-JP" dirty="0">
                <a:latin typeface="HGMaruGothicMPRO" panose="020F0600000000000000" pitchFamily="34" charset="-128"/>
                <a:ea typeface="HGMaruGothicMPRO" panose="020F0600000000000000" pitchFamily="34" charset="-128"/>
              </a:rPr>
              <a:t>2020-21</a:t>
            </a:r>
            <a:r>
              <a:rPr lang="ja-JP" altLang="en-US" dirty="0">
                <a:latin typeface="HGMaruGothicMPRO" panose="020F0600000000000000" pitchFamily="34" charset="-128"/>
                <a:ea typeface="HGMaruGothicMPRO" panose="020F0600000000000000" pitchFamily="34" charset="-128"/>
              </a:rPr>
              <a:t>年度</a:t>
            </a:r>
            <a:r>
              <a:rPr kumimoji="1" lang="ja-JP" altLang="en-US" dirty="0">
                <a:latin typeface="HGMaruGothicMPRO" panose="020F0600000000000000" pitchFamily="34" charset="-128"/>
                <a:ea typeface="HGMaruGothicMPRO" panose="020F0600000000000000" pitchFamily="34" charset="-128"/>
              </a:rPr>
              <a:t>職業奉仕委員会委員長</a:t>
            </a:r>
            <a:r>
              <a:rPr lang="ja-JP" altLang="en-US" dirty="0">
                <a:latin typeface="HGMaruGothicMPRO" panose="020F0600000000000000" pitchFamily="34" charset="-128"/>
                <a:ea typeface="HGMaruGothicMPRO" panose="020F0600000000000000" pitchFamily="34" charset="-128"/>
              </a:rPr>
              <a:t>　</a:t>
            </a:r>
            <a:endParaRPr lang="en-US" altLang="ja-JP" dirty="0">
              <a:latin typeface="HGMaruGothicMPRO" panose="020F0600000000000000" pitchFamily="34" charset="-128"/>
              <a:ea typeface="HGMaruGothicMPRO" panose="020F0600000000000000" pitchFamily="34" charset="-128"/>
            </a:endParaRPr>
          </a:p>
          <a:p>
            <a:r>
              <a:rPr lang="ja-JP" altLang="en-US" dirty="0">
                <a:latin typeface="HGMaruGothicMPRO" panose="020F0600000000000000" pitchFamily="34" charset="-128"/>
                <a:ea typeface="HGMaruGothicMPRO" panose="020F0600000000000000" pitchFamily="34" charset="-128"/>
              </a:rPr>
              <a:t>大阪東南ロータリークラブ　西辻豪人</a:t>
            </a:r>
            <a:endParaRPr kumimoji="1" lang="ja-JP" altLang="en-US" dirty="0">
              <a:latin typeface="HGMaruGothicMPRO" panose="020F0600000000000000" pitchFamily="34" charset="-128"/>
              <a:ea typeface="HGMaruGothicMPRO" panose="020F0600000000000000" pitchFamily="34" charset="-128"/>
            </a:endParaRPr>
          </a:p>
        </p:txBody>
      </p:sp>
      <p:sp>
        <p:nvSpPr>
          <p:cNvPr id="6" name="テキスト ボックス 5">
            <a:extLst>
              <a:ext uri="{FF2B5EF4-FFF2-40B4-BE49-F238E27FC236}">
                <a16:creationId xmlns:a16="http://schemas.microsoft.com/office/drawing/2014/main" id="{F157370E-D2A4-ED41-B030-4EC6EE38FFE3}"/>
              </a:ext>
            </a:extLst>
          </p:cNvPr>
          <p:cNvSpPr txBox="1"/>
          <p:nvPr/>
        </p:nvSpPr>
        <p:spPr>
          <a:xfrm>
            <a:off x="1677487" y="3326544"/>
            <a:ext cx="3877985" cy="830997"/>
          </a:xfrm>
          <a:prstGeom prst="rect">
            <a:avLst/>
          </a:prstGeom>
          <a:noFill/>
        </p:spPr>
        <p:txBody>
          <a:bodyPr wrap="none" rtlCol="0">
            <a:spAutoFit/>
          </a:bodyPr>
          <a:lstStyle/>
          <a:p>
            <a:r>
              <a:rPr kumimoji="1" lang="ja-JP" altLang="en-US" sz="2000" dirty="0">
                <a:solidFill>
                  <a:schemeClr val="accent2">
                    <a:lumMod val="75000"/>
                  </a:schemeClr>
                </a:solidFill>
                <a:latin typeface="HGMaruGothicMPRO" panose="020F0600000000000000" pitchFamily="34" charset="-128"/>
                <a:ea typeface="HGMaruGothicMPRO" panose="020F0600000000000000" pitchFamily="34" charset="-128"/>
              </a:rPr>
              <a:t>　　</a:t>
            </a:r>
            <a:r>
              <a:rPr kumimoji="1" lang="en-US" altLang="ja-JP" sz="2400" dirty="0">
                <a:solidFill>
                  <a:schemeClr val="accent2">
                    <a:lumMod val="60000"/>
                    <a:lumOff val="40000"/>
                  </a:schemeClr>
                </a:solidFill>
                <a:latin typeface="HGMaruGothicMPRO" panose="020F0600000000000000" pitchFamily="34" charset="-128"/>
                <a:ea typeface="HGMaruGothicMPRO" panose="020F0600000000000000" pitchFamily="34" charset="-128"/>
              </a:rPr>
              <a:t>2020</a:t>
            </a:r>
            <a:r>
              <a:rPr kumimoji="1" lang="ja-JP" altLang="en-US" sz="2400" dirty="0">
                <a:solidFill>
                  <a:schemeClr val="accent2">
                    <a:lumMod val="60000"/>
                    <a:lumOff val="40000"/>
                  </a:schemeClr>
                </a:solidFill>
                <a:latin typeface="HGMaruGothicMPRO" panose="020F0600000000000000" pitchFamily="34" charset="-128"/>
                <a:ea typeface="HGMaruGothicMPRO" panose="020F0600000000000000" pitchFamily="34" charset="-128"/>
              </a:rPr>
              <a:t>年</a:t>
            </a:r>
            <a:r>
              <a:rPr kumimoji="1" lang="en-US" altLang="ja-JP" sz="2400" dirty="0">
                <a:solidFill>
                  <a:schemeClr val="accent2">
                    <a:lumMod val="60000"/>
                    <a:lumOff val="40000"/>
                  </a:schemeClr>
                </a:solidFill>
                <a:latin typeface="HGMaruGothicMPRO" panose="020F0600000000000000" pitchFamily="34" charset="-128"/>
                <a:ea typeface="HGMaruGothicMPRO" panose="020F0600000000000000" pitchFamily="34" charset="-128"/>
              </a:rPr>
              <a:t>9</a:t>
            </a:r>
            <a:r>
              <a:rPr kumimoji="1" lang="ja-JP" altLang="en-US" sz="2400" dirty="0">
                <a:solidFill>
                  <a:schemeClr val="accent2">
                    <a:lumMod val="60000"/>
                    <a:lumOff val="40000"/>
                  </a:schemeClr>
                </a:solidFill>
                <a:latin typeface="HGMaruGothicMPRO" panose="020F0600000000000000" pitchFamily="34" charset="-128"/>
                <a:ea typeface="HGMaruGothicMPRO" panose="020F0600000000000000" pitchFamily="34" charset="-128"/>
              </a:rPr>
              <a:t>月</a:t>
            </a:r>
            <a:r>
              <a:rPr kumimoji="1" lang="en-US" altLang="ja-JP" sz="2400" dirty="0">
                <a:solidFill>
                  <a:schemeClr val="accent2">
                    <a:lumMod val="60000"/>
                    <a:lumOff val="40000"/>
                  </a:schemeClr>
                </a:solidFill>
                <a:latin typeface="HGMaruGothicMPRO" panose="020F0600000000000000" pitchFamily="34" charset="-128"/>
                <a:ea typeface="HGMaruGothicMPRO" panose="020F0600000000000000" pitchFamily="34" charset="-128"/>
              </a:rPr>
              <a:t>5</a:t>
            </a:r>
            <a:r>
              <a:rPr kumimoji="1" lang="ja-JP" altLang="en-US" sz="2400" dirty="0">
                <a:solidFill>
                  <a:schemeClr val="accent2">
                    <a:lumMod val="60000"/>
                    <a:lumOff val="40000"/>
                  </a:schemeClr>
                </a:solidFill>
                <a:latin typeface="HGMaruGothicMPRO" panose="020F0600000000000000" pitchFamily="34" charset="-128"/>
                <a:ea typeface="HGMaruGothicMPRO" panose="020F0600000000000000" pitchFamily="34" charset="-128"/>
              </a:rPr>
              <a:t>日　</a:t>
            </a:r>
            <a:endParaRPr kumimoji="1" lang="en-US" altLang="ja-JP" sz="2400" dirty="0">
              <a:solidFill>
                <a:schemeClr val="accent2">
                  <a:lumMod val="60000"/>
                  <a:lumOff val="40000"/>
                </a:schemeClr>
              </a:solidFill>
              <a:latin typeface="HGMaruGothicMPRO" panose="020F0600000000000000" pitchFamily="34" charset="-128"/>
              <a:ea typeface="HGMaruGothicMPRO" panose="020F0600000000000000" pitchFamily="34" charset="-128"/>
            </a:endParaRPr>
          </a:p>
          <a:p>
            <a:r>
              <a:rPr kumimoji="1" lang="ja-JP" altLang="en-US" sz="2400" dirty="0">
                <a:solidFill>
                  <a:schemeClr val="accent2">
                    <a:lumMod val="60000"/>
                    <a:lumOff val="40000"/>
                  </a:schemeClr>
                </a:solidFill>
                <a:latin typeface="HGMaruGothicMPRO" panose="020F0600000000000000" pitchFamily="34" charset="-128"/>
                <a:ea typeface="HGMaruGothicMPRO" panose="020F0600000000000000" pitchFamily="34" charset="-128"/>
              </a:rPr>
              <a:t>クラブ職業奉仕委員長会議</a:t>
            </a:r>
          </a:p>
        </p:txBody>
      </p:sp>
      <p:pic>
        <p:nvPicPr>
          <p:cNvPr id="10" name="図 9" descr="テキスト, 記号, 時計, 挿絵 が含まれている画像&#10;&#10;自動的に生成された説明">
            <a:extLst>
              <a:ext uri="{FF2B5EF4-FFF2-40B4-BE49-F238E27FC236}">
                <a16:creationId xmlns:a16="http://schemas.microsoft.com/office/drawing/2014/main" id="{139B82B5-874E-4195-AEFE-B7D2029727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6056" y="116632"/>
            <a:ext cx="3998826" cy="580180"/>
          </a:xfrm>
          <a:prstGeom prst="rect">
            <a:avLst/>
          </a:prstGeom>
          <a:solidFill>
            <a:schemeClr val="bg1"/>
          </a:solidFill>
        </p:spPr>
      </p:pic>
    </p:spTree>
    <p:extLst>
      <p:ext uri="{BB962C8B-B14F-4D97-AF65-F5344CB8AC3E}">
        <p14:creationId xmlns:p14="http://schemas.microsoft.com/office/powerpoint/2010/main" val="9246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1C44184A-FC2D-4A6C-B5FC-491A2EE22347}"/>
              </a:ext>
            </a:extLst>
          </p:cNvPr>
          <p:cNvSpPr/>
          <p:nvPr/>
        </p:nvSpPr>
        <p:spPr>
          <a:xfrm>
            <a:off x="539552" y="1124746"/>
            <a:ext cx="7920880" cy="5721767"/>
          </a:xfrm>
          <a:prstGeom prst="rect">
            <a:avLst/>
          </a:prstGeom>
        </p:spPr>
        <p:txBody>
          <a:bodyPr wrap="square">
            <a:spAutoFit/>
          </a:bodyPr>
          <a:lstStyle/>
          <a:p>
            <a:r>
              <a:rPr lang="ja-JP" altLang="en-US" sz="2400" dirty="0"/>
              <a:t>・職業奉仕委員会</a:t>
            </a:r>
            <a:r>
              <a:rPr lang="en-US" altLang="ja-JP" sz="2400" dirty="0"/>
              <a:t>(Power Point)</a:t>
            </a:r>
          </a:p>
          <a:p>
            <a:endParaRPr lang="en-US" altLang="ja-JP" sz="2400" dirty="0"/>
          </a:p>
          <a:p>
            <a:r>
              <a:rPr lang="ja-JP" altLang="en-US" sz="2400" dirty="0">
                <a:highlight>
                  <a:srgbClr val="FFFF00"/>
                </a:highlight>
              </a:rPr>
              <a:t>・職業奉仕活動 実践の手引き</a:t>
            </a:r>
            <a:r>
              <a:rPr lang="en-US" altLang="ja-JP" sz="2400" dirty="0">
                <a:highlight>
                  <a:srgbClr val="FFFF00"/>
                </a:highlight>
              </a:rPr>
              <a:t>(PDF)</a:t>
            </a:r>
          </a:p>
          <a:p>
            <a:endParaRPr lang="en-US" altLang="ja-JP" sz="2400" dirty="0">
              <a:highlight>
                <a:srgbClr val="FFFF00"/>
              </a:highlight>
            </a:endParaRPr>
          </a:p>
          <a:p>
            <a:r>
              <a:rPr lang="ja-JP" altLang="en-US" sz="2400" dirty="0">
                <a:highlight>
                  <a:srgbClr val="FFFF00"/>
                </a:highlight>
              </a:rPr>
              <a:t>・</a:t>
            </a:r>
            <a:r>
              <a:rPr lang="en-US" altLang="ja-JP" sz="2400" dirty="0">
                <a:highlight>
                  <a:srgbClr val="FFFF00"/>
                </a:highlight>
              </a:rPr>
              <a:t>『</a:t>
            </a:r>
            <a:r>
              <a:rPr lang="ja-JP" altLang="en-US" sz="2400" dirty="0">
                <a:highlight>
                  <a:srgbClr val="FFFF00"/>
                </a:highlight>
              </a:rPr>
              <a:t>卓話モデル</a:t>
            </a:r>
            <a:r>
              <a:rPr lang="en-US" altLang="ja-JP" sz="2400" dirty="0">
                <a:highlight>
                  <a:srgbClr val="FFFF00"/>
                </a:highlight>
              </a:rPr>
              <a:t>1 </a:t>
            </a:r>
            <a:r>
              <a:rPr lang="ja-JP" altLang="en-US" sz="2400" dirty="0">
                <a:highlight>
                  <a:srgbClr val="FFFF00"/>
                </a:highlight>
              </a:rPr>
              <a:t>ロータリーの職業奉仕 歴史と変遷</a:t>
            </a:r>
            <a:r>
              <a:rPr lang="en-US" altLang="ja-JP" sz="2400" dirty="0">
                <a:highlight>
                  <a:srgbClr val="FFFF00"/>
                </a:highlight>
              </a:rPr>
              <a:t>』</a:t>
            </a:r>
          </a:p>
          <a:p>
            <a:r>
              <a:rPr lang="ja-JP" altLang="en-US" sz="2400" dirty="0">
                <a:highlight>
                  <a:srgbClr val="FFFF00"/>
                </a:highlight>
              </a:rPr>
              <a:t>　　スライド版 </a:t>
            </a:r>
            <a:r>
              <a:rPr lang="en-US" altLang="ja-JP" sz="2400" dirty="0">
                <a:highlight>
                  <a:srgbClr val="FFFF00"/>
                </a:highlight>
              </a:rPr>
              <a:t>(Power Point)</a:t>
            </a:r>
          </a:p>
          <a:p>
            <a:endParaRPr lang="en-US" altLang="ja-JP" sz="2400" dirty="0">
              <a:highlight>
                <a:srgbClr val="FFFF00"/>
              </a:highlight>
            </a:endParaRPr>
          </a:p>
          <a:p>
            <a:r>
              <a:rPr lang="ja-JP" altLang="en-US" sz="2400" dirty="0">
                <a:highlight>
                  <a:srgbClr val="FFFF00"/>
                </a:highlight>
              </a:rPr>
              <a:t>・</a:t>
            </a:r>
            <a:r>
              <a:rPr lang="en-US" altLang="ja-JP" sz="2400" dirty="0">
                <a:highlight>
                  <a:srgbClr val="FFFF00"/>
                </a:highlight>
              </a:rPr>
              <a:t>『</a:t>
            </a:r>
            <a:r>
              <a:rPr lang="ja-JP" altLang="en-US" sz="2400" dirty="0">
                <a:highlight>
                  <a:srgbClr val="FFFF00"/>
                </a:highlight>
              </a:rPr>
              <a:t>卓話モデル</a:t>
            </a:r>
            <a:r>
              <a:rPr lang="en-US" altLang="ja-JP" sz="2400" dirty="0">
                <a:highlight>
                  <a:srgbClr val="FFFF00"/>
                </a:highlight>
              </a:rPr>
              <a:t>1 </a:t>
            </a:r>
            <a:r>
              <a:rPr lang="ja-JP" altLang="en-US" sz="2400" dirty="0">
                <a:highlight>
                  <a:srgbClr val="FFFF00"/>
                </a:highlight>
              </a:rPr>
              <a:t>ロータリーの職業奉仕 歴史と変遷</a:t>
            </a:r>
            <a:r>
              <a:rPr lang="en-US" altLang="ja-JP" sz="2400" dirty="0">
                <a:highlight>
                  <a:srgbClr val="FFFF00"/>
                </a:highlight>
              </a:rPr>
              <a:t>』</a:t>
            </a:r>
          </a:p>
          <a:p>
            <a:r>
              <a:rPr lang="ja-JP" altLang="en-US" sz="2400" dirty="0">
                <a:highlight>
                  <a:srgbClr val="FFFF00"/>
                </a:highlight>
              </a:rPr>
              <a:t>　　解説版</a:t>
            </a:r>
            <a:r>
              <a:rPr lang="en-US" altLang="ja-JP" sz="2400" dirty="0">
                <a:highlight>
                  <a:srgbClr val="FFFF00"/>
                </a:highlight>
              </a:rPr>
              <a:t>(PDF)</a:t>
            </a:r>
          </a:p>
          <a:p>
            <a:endParaRPr lang="en-US" altLang="ja-JP" sz="2400" dirty="0">
              <a:highlight>
                <a:srgbClr val="FFFF00"/>
              </a:highlight>
            </a:endParaRPr>
          </a:p>
          <a:p>
            <a:r>
              <a:rPr lang="ja-JP" altLang="en-US" sz="2400" dirty="0">
                <a:highlight>
                  <a:srgbClr val="FFFF00"/>
                </a:highlight>
              </a:rPr>
              <a:t>・</a:t>
            </a:r>
            <a:r>
              <a:rPr lang="en-US" altLang="ja-JP" sz="2400" dirty="0">
                <a:highlight>
                  <a:srgbClr val="FFFF00"/>
                </a:highlight>
              </a:rPr>
              <a:t>『</a:t>
            </a:r>
            <a:r>
              <a:rPr lang="ja-JP" altLang="en-US" sz="2400" dirty="0">
                <a:highlight>
                  <a:srgbClr val="FFFF00"/>
                </a:highlight>
              </a:rPr>
              <a:t>卓話モデル</a:t>
            </a:r>
            <a:r>
              <a:rPr lang="en-US" altLang="ja-JP" sz="2400" dirty="0">
                <a:highlight>
                  <a:srgbClr val="FFFF00"/>
                </a:highlight>
              </a:rPr>
              <a:t>2 </a:t>
            </a:r>
            <a:r>
              <a:rPr lang="ja-JP" altLang="en-US" sz="2400" dirty="0">
                <a:highlight>
                  <a:srgbClr val="FFFF00"/>
                </a:highlight>
              </a:rPr>
              <a:t>知っておきたい四大用語</a:t>
            </a:r>
            <a:r>
              <a:rPr lang="en-US" altLang="ja-JP" sz="2400" dirty="0">
                <a:highlight>
                  <a:srgbClr val="FFFF00"/>
                </a:highlight>
              </a:rPr>
              <a:t>』</a:t>
            </a:r>
          </a:p>
          <a:p>
            <a:r>
              <a:rPr lang="ja-JP" altLang="en-US" sz="2400" dirty="0">
                <a:highlight>
                  <a:srgbClr val="FFFF00"/>
                </a:highlight>
              </a:rPr>
              <a:t>　　スライド版 </a:t>
            </a:r>
            <a:r>
              <a:rPr lang="en-US" altLang="ja-JP" sz="2400" dirty="0">
                <a:highlight>
                  <a:srgbClr val="FFFF00"/>
                </a:highlight>
              </a:rPr>
              <a:t>(Power Point)</a:t>
            </a:r>
          </a:p>
          <a:p>
            <a:endParaRPr lang="en-US" altLang="ja-JP" sz="2400" dirty="0">
              <a:highlight>
                <a:srgbClr val="FFFF00"/>
              </a:highlight>
            </a:endParaRPr>
          </a:p>
          <a:p>
            <a:r>
              <a:rPr lang="ja-JP" altLang="en-US" sz="2400" dirty="0">
                <a:highlight>
                  <a:srgbClr val="FFFF00"/>
                </a:highlight>
              </a:rPr>
              <a:t>・</a:t>
            </a:r>
            <a:r>
              <a:rPr lang="en-US" altLang="ja-JP" sz="2400" dirty="0">
                <a:highlight>
                  <a:srgbClr val="FFFF00"/>
                </a:highlight>
              </a:rPr>
              <a:t>『</a:t>
            </a:r>
            <a:r>
              <a:rPr lang="ja-JP" altLang="en-US" sz="2400" dirty="0">
                <a:highlight>
                  <a:srgbClr val="FFFF00"/>
                </a:highlight>
              </a:rPr>
              <a:t>卓話モデル</a:t>
            </a:r>
            <a:r>
              <a:rPr lang="en-US" altLang="ja-JP" sz="2400" dirty="0">
                <a:highlight>
                  <a:srgbClr val="FFFF00"/>
                </a:highlight>
              </a:rPr>
              <a:t>2 </a:t>
            </a:r>
            <a:r>
              <a:rPr lang="ja-JP" altLang="en-US" sz="2400" dirty="0">
                <a:highlight>
                  <a:srgbClr val="FFFF00"/>
                </a:highlight>
              </a:rPr>
              <a:t>知っておきたい四大用語</a:t>
            </a:r>
            <a:r>
              <a:rPr lang="en-US" altLang="ja-JP" sz="2400" dirty="0">
                <a:highlight>
                  <a:srgbClr val="FFFF00"/>
                </a:highlight>
              </a:rPr>
              <a:t>』</a:t>
            </a:r>
          </a:p>
          <a:p>
            <a:r>
              <a:rPr lang="ja-JP" altLang="en-US" sz="2400" dirty="0">
                <a:highlight>
                  <a:srgbClr val="FFFF00"/>
                </a:highlight>
              </a:rPr>
              <a:t>　　解説版</a:t>
            </a:r>
            <a:r>
              <a:rPr lang="en-US" altLang="ja-JP" sz="2400" dirty="0">
                <a:highlight>
                  <a:srgbClr val="FFFF00"/>
                </a:highlight>
              </a:rPr>
              <a:t>(PDF)</a:t>
            </a:r>
          </a:p>
        </p:txBody>
      </p:sp>
      <p:sp>
        <p:nvSpPr>
          <p:cNvPr id="7" name="正方形/長方形 6">
            <a:extLst>
              <a:ext uri="{FF2B5EF4-FFF2-40B4-BE49-F238E27FC236}">
                <a16:creationId xmlns:a16="http://schemas.microsoft.com/office/drawing/2014/main" id="{CCB882A4-5FAB-4B3C-B7CB-4057A6650C9D}"/>
              </a:ext>
            </a:extLst>
          </p:cNvPr>
          <p:cNvSpPr/>
          <p:nvPr/>
        </p:nvSpPr>
        <p:spPr>
          <a:xfrm>
            <a:off x="755578" y="334328"/>
            <a:ext cx="5469281" cy="461665"/>
          </a:xfrm>
          <a:prstGeom prst="rect">
            <a:avLst/>
          </a:prstGeom>
        </p:spPr>
        <p:txBody>
          <a:bodyPr wrap="square">
            <a:spAutoFit/>
          </a:bodyPr>
          <a:lstStyle/>
          <a:p>
            <a:r>
              <a:rPr lang="ja-JP" altLang="en-US" sz="2400" dirty="0">
                <a:solidFill>
                  <a:schemeClr val="accent2">
                    <a:lumMod val="60000"/>
                    <a:lumOff val="40000"/>
                  </a:schemeClr>
                </a:solidFill>
                <a:latin typeface="HG丸ｺﾞｼｯｸM-PRO" panose="020F0600000000000000" pitchFamily="50" charset="-128"/>
                <a:ea typeface="HG丸ｺﾞｼｯｸM-PRO" panose="020F0600000000000000" pitchFamily="50" charset="-128"/>
              </a:rPr>
              <a:t>４．職業奉仕委員会</a:t>
            </a:r>
            <a:r>
              <a:rPr lang="en-US" altLang="ja-JP" sz="2400" dirty="0">
                <a:solidFill>
                  <a:schemeClr val="accent2">
                    <a:lumMod val="60000"/>
                    <a:lumOff val="40000"/>
                  </a:schemeClr>
                </a:solidFill>
                <a:latin typeface="HG丸ｺﾞｼｯｸM-PRO" panose="020F0600000000000000" pitchFamily="50" charset="-128"/>
                <a:ea typeface="HG丸ｺﾞｼｯｸM-PRO" panose="020F0600000000000000" pitchFamily="50" charset="-128"/>
              </a:rPr>
              <a:t>HP</a:t>
            </a:r>
            <a:r>
              <a:rPr lang="ja-JP" altLang="en-US" sz="2400" dirty="0">
                <a:solidFill>
                  <a:schemeClr val="accent2">
                    <a:lumMod val="60000"/>
                    <a:lumOff val="40000"/>
                  </a:schemeClr>
                </a:solidFill>
                <a:latin typeface="HG丸ｺﾞｼｯｸM-PRO" panose="020F0600000000000000" pitchFamily="50" charset="-128"/>
                <a:ea typeface="HG丸ｺﾞｼｯｸM-PRO" panose="020F0600000000000000" pitchFamily="50" charset="-128"/>
              </a:rPr>
              <a:t>の説明</a:t>
            </a:r>
            <a:endParaRPr lang="ja-JP" altLang="en-US" sz="2400" dirty="0">
              <a:solidFill>
                <a:schemeClr val="accent2">
                  <a:lumMod val="60000"/>
                  <a:lumOff val="40000"/>
                </a:schemeClr>
              </a:solidFill>
            </a:endParaRPr>
          </a:p>
        </p:txBody>
      </p:sp>
    </p:spTree>
    <p:extLst>
      <p:ext uri="{BB962C8B-B14F-4D97-AF65-F5344CB8AC3E}">
        <p14:creationId xmlns:p14="http://schemas.microsoft.com/office/powerpoint/2010/main" val="356980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874E62-E335-469F-9A1B-DE871824388D}"/>
              </a:ext>
            </a:extLst>
          </p:cNvPr>
          <p:cNvSpPr>
            <a:spLocks noGrp="1"/>
          </p:cNvSpPr>
          <p:nvPr>
            <p:ph type="title"/>
          </p:nvPr>
        </p:nvSpPr>
        <p:spPr>
          <a:xfrm>
            <a:off x="508003" y="1314452"/>
            <a:ext cx="6447501" cy="623455"/>
          </a:xfrm>
        </p:spPr>
        <p:txBody>
          <a:bodyPr>
            <a:normAutofit/>
          </a:bodyPr>
          <a:lstStyle/>
          <a:p>
            <a:r>
              <a:rPr lang="ja-JP" altLang="en-US" dirty="0">
                <a:latin typeface="HG丸ｺﾞｼｯｸM-PRO" panose="020F0600000000000000" pitchFamily="50" charset="-128"/>
                <a:ea typeface="HG丸ｺﾞｼｯｸM-PRO" panose="020F0600000000000000" pitchFamily="50" charset="-128"/>
              </a:rPr>
              <a:t>５．職業奉仕活動実践の手引</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F609A923-7466-4508-B0FB-1E0EECF9B3C2}"/>
              </a:ext>
            </a:extLst>
          </p:cNvPr>
          <p:cNvSpPr>
            <a:spLocks noGrp="1"/>
          </p:cNvSpPr>
          <p:nvPr>
            <p:ph idx="1"/>
          </p:nvPr>
        </p:nvSpPr>
        <p:spPr>
          <a:xfrm>
            <a:off x="367146" y="2034889"/>
            <a:ext cx="8268854" cy="3366655"/>
          </a:xfrm>
        </p:spPr>
        <p:txBody>
          <a:bodyPr>
            <a:noAutofit/>
          </a:bodyPr>
          <a:lstStyle/>
          <a:p>
            <a:pPr marL="0" indent="0">
              <a:buNone/>
            </a:pPr>
            <a:r>
              <a:rPr lang="ja-JP" altLang="en-US" sz="2100" b="1" dirty="0">
                <a:solidFill>
                  <a:srgbClr val="FF0000"/>
                </a:solidFill>
              </a:rPr>
              <a:t>　・「</a:t>
            </a:r>
            <a:r>
              <a:rPr lang="ja-JP" altLang="en-US" sz="2700" b="1" dirty="0">
                <a:solidFill>
                  <a:srgbClr val="FF0000"/>
                </a:solidFill>
                <a:latin typeface="HG丸ｺﾞｼｯｸM-PRO" panose="020F0600000000000000" pitchFamily="50" charset="-128"/>
                <a:ea typeface="HG丸ｺﾞｼｯｸM-PRO" panose="020F0600000000000000" pitchFamily="50" charset="-128"/>
              </a:rPr>
              <a:t>職業奉仕活動 実践の手引き」とは</a:t>
            </a:r>
            <a:endParaRPr lang="en-US" altLang="ja-JP" sz="27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50" b="1" dirty="0">
              <a:latin typeface="HG丸ｺﾞｼｯｸM-PRO" panose="020F0600000000000000" pitchFamily="50" charset="-128"/>
              <a:ea typeface="HG丸ｺﾞｼｯｸM-PRO" panose="020F0600000000000000" pitchFamily="50" charset="-128"/>
            </a:endParaRPr>
          </a:p>
          <a:p>
            <a:pPr marL="0" indent="0">
              <a:buNone/>
            </a:pPr>
            <a:r>
              <a:rPr lang="ja-JP" altLang="en-US" sz="2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2250" b="1" dirty="0">
                <a:solidFill>
                  <a:schemeClr val="tx1"/>
                </a:solidFill>
                <a:latin typeface="HG丸ｺﾞｼｯｸM-PRO" panose="020F0600000000000000" pitchFamily="50" charset="-128"/>
                <a:ea typeface="HG丸ｺﾞｼｯｸM-PRO" panose="020F0600000000000000" pitchFamily="50" charset="-128"/>
              </a:rPr>
              <a:t>新しい委員長、新しい企画を行いたいと考えておられる</a:t>
            </a:r>
            <a:br>
              <a:rPr lang="en-US" altLang="ja-JP" sz="2250" b="1" dirty="0">
                <a:solidFill>
                  <a:schemeClr val="tx1"/>
                </a:solidFill>
                <a:latin typeface="HG丸ｺﾞｼｯｸM-PRO" panose="020F0600000000000000" pitchFamily="50" charset="-128"/>
                <a:ea typeface="HG丸ｺﾞｼｯｸM-PRO" panose="020F0600000000000000" pitchFamily="50" charset="-128"/>
              </a:rPr>
            </a:br>
            <a:r>
              <a:rPr lang="ja-JP" altLang="en-US" sz="2250" b="1" dirty="0">
                <a:solidFill>
                  <a:schemeClr val="tx1"/>
                </a:solidFill>
                <a:latin typeface="HG丸ｺﾞｼｯｸM-PRO" panose="020F0600000000000000" pitchFamily="50" charset="-128"/>
                <a:ea typeface="HG丸ｺﾞｼｯｸM-PRO" panose="020F0600000000000000" pitchFamily="50" charset="-128"/>
              </a:rPr>
              <a:t>　委員長に対して、職業奉仕活動の基本的な内容と重要な</a:t>
            </a:r>
            <a:br>
              <a:rPr lang="en-US" altLang="ja-JP" sz="2250" b="1" dirty="0">
                <a:solidFill>
                  <a:schemeClr val="tx1"/>
                </a:solidFill>
                <a:latin typeface="HG丸ｺﾞｼｯｸM-PRO" panose="020F0600000000000000" pitchFamily="50" charset="-128"/>
                <a:ea typeface="HG丸ｺﾞｼｯｸM-PRO" panose="020F0600000000000000" pitchFamily="50" charset="-128"/>
              </a:rPr>
            </a:br>
            <a:r>
              <a:rPr lang="ja-JP" altLang="en-US" sz="2250" b="1" dirty="0">
                <a:solidFill>
                  <a:schemeClr val="tx1"/>
                </a:solidFill>
                <a:latin typeface="HG丸ｺﾞｼｯｸM-PRO" panose="020F0600000000000000" pitchFamily="50" charset="-128"/>
                <a:ea typeface="HG丸ｺﾞｼｯｸM-PRO" panose="020F0600000000000000" pitchFamily="50" charset="-128"/>
              </a:rPr>
              <a:t>　ポイント、又、具体的な進め方についての手引きとして</a:t>
            </a:r>
            <a:br>
              <a:rPr lang="en-US" altLang="ja-JP" sz="2250" b="1" dirty="0">
                <a:solidFill>
                  <a:schemeClr val="tx1"/>
                </a:solidFill>
                <a:latin typeface="HG丸ｺﾞｼｯｸM-PRO" panose="020F0600000000000000" pitchFamily="50" charset="-128"/>
                <a:ea typeface="HG丸ｺﾞｼｯｸM-PRO" panose="020F0600000000000000" pitchFamily="50" charset="-128"/>
              </a:rPr>
            </a:br>
            <a:r>
              <a:rPr lang="ja-JP" altLang="en-US" sz="2250" b="1" dirty="0">
                <a:solidFill>
                  <a:schemeClr val="tx1"/>
                </a:solidFill>
                <a:latin typeface="HG丸ｺﾞｼｯｸM-PRO" panose="020F0600000000000000" pitchFamily="50" charset="-128"/>
                <a:ea typeface="HG丸ｺﾞｼｯｸM-PRO" panose="020F0600000000000000" pitchFamily="50" charset="-128"/>
              </a:rPr>
              <a:t>　作成しています。</a:t>
            </a:r>
            <a:endParaRPr lang="en-US" altLang="ja-JP" sz="225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2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2100" b="1" dirty="0">
                <a:solidFill>
                  <a:schemeClr val="tx1"/>
                </a:solidFill>
                <a:latin typeface="HGMaruGothicMPRO" panose="020F0600000000000000" pitchFamily="34" charset="-128"/>
                <a:ea typeface="HGMaruGothicMPRO" panose="020F0600000000000000" pitchFamily="34" charset="-128"/>
              </a:rPr>
              <a:t>職業奉仕活動事例も掲載していますので活動の</a:t>
            </a:r>
            <a:br>
              <a:rPr lang="en-US" altLang="ja-JP" sz="2100" b="1" dirty="0">
                <a:solidFill>
                  <a:schemeClr val="tx1"/>
                </a:solidFill>
                <a:latin typeface="HGMaruGothicMPRO" panose="020F0600000000000000" pitchFamily="34" charset="-128"/>
                <a:ea typeface="HGMaruGothicMPRO" panose="020F0600000000000000" pitchFamily="34" charset="-128"/>
              </a:rPr>
            </a:br>
            <a:r>
              <a:rPr lang="ja-JP" altLang="en-US" sz="2100" b="1" dirty="0">
                <a:solidFill>
                  <a:schemeClr val="tx1"/>
                </a:solidFill>
                <a:latin typeface="HGMaruGothicMPRO" panose="020F0600000000000000" pitchFamily="34" charset="-128"/>
                <a:ea typeface="HGMaruGothicMPRO" panose="020F0600000000000000" pitchFamily="34" charset="-128"/>
              </a:rPr>
              <a:t>　参考として下さい。　</a:t>
            </a:r>
            <a:endParaRPr lang="en-US" altLang="ja-JP" sz="2100" b="1" dirty="0">
              <a:solidFill>
                <a:schemeClr val="tx1"/>
              </a:solidFill>
              <a:latin typeface="HGMaruGothicMPRO" panose="020F0600000000000000" pitchFamily="34" charset="-128"/>
              <a:ea typeface="HGMaruGothicMPRO" panose="020F0600000000000000" pitchFamily="34" charset="-128"/>
            </a:endParaRPr>
          </a:p>
          <a:p>
            <a:endParaRPr lang="en-US" altLang="ja-JP" sz="2100" i="1"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p>
          <a:p>
            <a:endParaRPr kumimoji="1" lang="ja-JP" altLang="en-US" dirty="0"/>
          </a:p>
        </p:txBody>
      </p:sp>
    </p:spTree>
    <p:extLst>
      <p:ext uri="{BB962C8B-B14F-4D97-AF65-F5344CB8AC3E}">
        <p14:creationId xmlns:p14="http://schemas.microsoft.com/office/powerpoint/2010/main" val="2265146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a:extLst>
              <a:ext uri="{FF2B5EF4-FFF2-40B4-BE49-F238E27FC236}">
                <a16:creationId xmlns:a16="http://schemas.microsoft.com/office/drawing/2014/main" id="{861DDEBD-B741-174B-9D0A-581A5E11ECF6}"/>
              </a:ext>
            </a:extLst>
          </p:cNvPr>
          <p:cNvSpPr/>
          <p:nvPr/>
        </p:nvSpPr>
        <p:spPr>
          <a:xfrm>
            <a:off x="395536" y="3140968"/>
            <a:ext cx="7200800" cy="122413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6A1CD29A-CCF7-0B4E-8C05-99E20B12FE50}"/>
              </a:ext>
            </a:extLst>
          </p:cNvPr>
          <p:cNvSpPr>
            <a:spLocks noGrp="1"/>
          </p:cNvSpPr>
          <p:nvPr>
            <p:ph type="title"/>
          </p:nvPr>
        </p:nvSpPr>
        <p:spPr>
          <a:xfrm>
            <a:off x="609600" y="609600"/>
            <a:ext cx="7994849" cy="1320800"/>
          </a:xfrm>
        </p:spPr>
        <p:txBody>
          <a:bodyPr>
            <a:normAutofit/>
          </a:bodyPr>
          <a:lstStyle/>
          <a:p>
            <a:r>
              <a:rPr lang="ja-JP" altLang="en-US" sz="2800" dirty="0">
                <a:latin typeface="HGMaruGothicMPRO" panose="020F0600000000000000" pitchFamily="34" charset="-128"/>
                <a:ea typeface="HGMaruGothicMPRO" panose="020F0600000000000000" pitchFamily="34" charset="-128"/>
              </a:rPr>
              <a:t>５．</a:t>
            </a:r>
            <a:r>
              <a:rPr lang="en-US" altLang="ja-JP" sz="2800" dirty="0">
                <a:latin typeface="HGMaruGothicMPRO" panose="020F0600000000000000" pitchFamily="34" charset="-128"/>
                <a:ea typeface="HGMaruGothicMPRO" panose="020F0600000000000000" pitchFamily="34" charset="-128"/>
              </a:rPr>
              <a:t>『</a:t>
            </a:r>
            <a:r>
              <a:rPr lang="ja-JP" altLang="en-US" sz="2800" dirty="0">
                <a:latin typeface="HGMaruGothicMPRO" panose="020F0600000000000000" pitchFamily="34" charset="-128"/>
                <a:ea typeface="HGMaruGothicMPRO" panose="020F0600000000000000" pitchFamily="34" charset="-128"/>
              </a:rPr>
              <a:t>職業奉仕活動</a:t>
            </a:r>
            <a:r>
              <a:rPr lang="en-US" altLang="ja-JP" sz="2800" dirty="0">
                <a:latin typeface="HGMaruGothicMPRO" panose="020F0600000000000000" pitchFamily="34" charset="-128"/>
                <a:ea typeface="HGMaruGothicMPRO" panose="020F0600000000000000" pitchFamily="34" charset="-128"/>
              </a:rPr>
              <a:t> </a:t>
            </a:r>
            <a:r>
              <a:rPr lang="ja-JP" altLang="en-US" sz="2800" dirty="0">
                <a:latin typeface="HGMaruGothicMPRO" panose="020F0600000000000000" pitchFamily="34" charset="-128"/>
                <a:ea typeface="HGMaruGothicMPRO" panose="020F0600000000000000" pitchFamily="34" charset="-128"/>
              </a:rPr>
              <a:t>実践の手引き</a:t>
            </a:r>
            <a:br>
              <a:rPr lang="en-US" altLang="ja-JP" sz="2800" dirty="0">
                <a:latin typeface="HGMaruGothicMPRO" panose="020F0600000000000000" pitchFamily="34" charset="-128"/>
                <a:ea typeface="HGMaruGothicMPRO" panose="020F0600000000000000" pitchFamily="34" charset="-128"/>
              </a:rPr>
            </a:br>
            <a:r>
              <a:rPr lang="ja-JP" altLang="en-US" sz="2800" dirty="0">
                <a:latin typeface="HGMaruGothicMPRO" panose="020F0600000000000000" pitchFamily="34" charset="-128"/>
                <a:ea typeface="HGMaruGothicMPRO" panose="020F0600000000000000" pitchFamily="34" charset="-128"/>
              </a:rPr>
              <a:t>　　　　　　　　</a:t>
            </a:r>
            <a:r>
              <a:rPr lang="en-US" altLang="ja-JP" sz="2400" dirty="0">
                <a:latin typeface="HGMaruGothicMPRO" panose="020F0600000000000000" pitchFamily="34" charset="-128"/>
                <a:ea typeface="HGMaruGothicMPRO" panose="020F0600000000000000" pitchFamily="34" charset="-128"/>
              </a:rPr>
              <a:t>〜</a:t>
            </a:r>
            <a:r>
              <a:rPr lang="ja-JP" altLang="en-US" sz="2400" dirty="0">
                <a:latin typeface="HGMaruGothicMPRO" panose="020F0600000000000000" pitchFamily="34" charset="-128"/>
                <a:ea typeface="HGMaruGothicMPRO" panose="020F0600000000000000" pitchFamily="34" charset="-128"/>
              </a:rPr>
              <a:t>ポイント集</a:t>
            </a:r>
            <a:r>
              <a:rPr lang="en-US" altLang="ja-JP" sz="2400" dirty="0">
                <a:latin typeface="HGMaruGothicMPRO" panose="020F0600000000000000" pitchFamily="34" charset="-128"/>
                <a:ea typeface="HGMaruGothicMPRO" panose="020F0600000000000000" pitchFamily="34" charset="-128"/>
              </a:rPr>
              <a:t>〜』</a:t>
            </a:r>
            <a:r>
              <a:rPr lang="ja-JP" altLang="en-US" sz="2400" dirty="0">
                <a:latin typeface="HGMaruGothicMPRO" panose="020F0600000000000000" pitchFamily="34" charset="-128"/>
                <a:ea typeface="HGMaruGothicMPRO" panose="020F0600000000000000" pitchFamily="34" charset="-128"/>
              </a:rPr>
              <a:t>　</a:t>
            </a:r>
            <a:endParaRPr lang="ja-JP" altLang="en-US" sz="3200" dirty="0">
              <a:latin typeface="HGMaruGothicMPRO" panose="020F0600000000000000" pitchFamily="34" charset="-128"/>
              <a:ea typeface="HGMaruGothicMPRO" panose="020F0600000000000000" pitchFamily="34" charset="-128"/>
            </a:endParaRPr>
          </a:p>
        </p:txBody>
      </p:sp>
      <p:sp>
        <p:nvSpPr>
          <p:cNvPr id="3" name="テキスト ボックス 2">
            <a:extLst>
              <a:ext uri="{FF2B5EF4-FFF2-40B4-BE49-F238E27FC236}">
                <a16:creationId xmlns:a16="http://schemas.microsoft.com/office/drawing/2014/main" id="{1F785466-7AF5-304A-A329-87991664C7DC}"/>
              </a:ext>
            </a:extLst>
          </p:cNvPr>
          <p:cNvSpPr txBox="1"/>
          <p:nvPr/>
        </p:nvSpPr>
        <p:spPr>
          <a:xfrm>
            <a:off x="971600" y="1484784"/>
            <a:ext cx="7200800" cy="5170646"/>
          </a:xfrm>
          <a:prstGeom prst="rect">
            <a:avLst/>
          </a:prstGeom>
          <a:noFill/>
          <a:ln>
            <a:noFill/>
          </a:ln>
        </p:spPr>
        <p:txBody>
          <a:bodyPr wrap="square" rtlCol="0">
            <a:spAutoFit/>
          </a:bodyPr>
          <a:lstStyle/>
          <a:p>
            <a:r>
              <a:rPr kumimoji="1" lang="ja-JP" altLang="en-US" sz="1400" dirty="0">
                <a:latin typeface="HGMaruGothicMPRO" panose="020F0600000000000000" pitchFamily="34" charset="-128"/>
                <a:ea typeface="HGMaruGothicMPRO" panose="020F0600000000000000" pitchFamily="34" charset="-128"/>
              </a:rPr>
              <a:t>はじめに</a:t>
            </a:r>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r>
              <a:rPr kumimoji="1" lang="ja-JP" altLang="en-US" sz="1400" dirty="0">
                <a:latin typeface="HGMaruGothicMPRO" panose="020F0600000000000000" pitchFamily="34" charset="-128"/>
                <a:ea typeface="HGMaruGothicMPRO" panose="020F0600000000000000" pitchFamily="34" charset="-128"/>
              </a:rPr>
              <a:t>ポイント１　職業奉仕活動の種類と分類</a:t>
            </a:r>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r>
              <a:rPr kumimoji="1" lang="ja-JP" altLang="en-US" sz="1400" dirty="0">
                <a:latin typeface="HGMaruGothicMPRO" panose="020F0600000000000000" pitchFamily="34" charset="-128"/>
                <a:ea typeface="HGMaruGothicMPRO" panose="020F0600000000000000" pitchFamily="34" charset="-128"/>
              </a:rPr>
              <a:t>　</a:t>
            </a:r>
            <a:r>
              <a:rPr lang="ja-JP" altLang="en-US" sz="1400" dirty="0">
                <a:latin typeface="HGMaruGothicMPRO" panose="020F0600000000000000" pitchFamily="34" charset="-128"/>
                <a:ea typeface="HGMaruGothicMPRO" panose="020F0600000000000000" pitchFamily="34" charset="-128"/>
              </a:rPr>
              <a:t>ポイント１−１　職業奉仕活動の種類と人づくり</a:t>
            </a:r>
            <a:endParaRPr lang="en-US" altLang="ja-JP" sz="1400" dirty="0">
              <a:latin typeface="HGMaruGothicMPRO" panose="020F0600000000000000" pitchFamily="34" charset="-128"/>
              <a:ea typeface="HGMaruGothicMPRO" panose="020F0600000000000000" pitchFamily="34" charset="-128"/>
            </a:endParaRPr>
          </a:p>
          <a:p>
            <a:r>
              <a:rPr kumimoji="1" lang="ja-JP" altLang="en-US" sz="1400" dirty="0">
                <a:latin typeface="HGMaruGothicMPRO" panose="020F0600000000000000" pitchFamily="34" charset="-128"/>
                <a:ea typeface="HGMaruGothicMPRO" panose="020F0600000000000000" pitchFamily="34" charset="-128"/>
              </a:rPr>
              <a:t>　ポイント１−２　他の奉仕との関係</a:t>
            </a:r>
            <a:endParaRPr kumimoji="1" lang="en-US" altLang="ja-JP" sz="1400" dirty="0">
              <a:latin typeface="HGMaruGothicMPRO" panose="020F0600000000000000" pitchFamily="34" charset="-128"/>
              <a:ea typeface="HGMaruGothicMPRO" panose="020F0600000000000000" pitchFamily="34" charset="-128"/>
            </a:endParaRPr>
          </a:p>
          <a:p>
            <a:r>
              <a:rPr kumimoji="1" lang="ja-JP" altLang="en-US" sz="1400" dirty="0">
                <a:latin typeface="HGMaruGothicMPRO" panose="020F0600000000000000" pitchFamily="34" charset="-128"/>
                <a:ea typeface="HGMaruGothicMPRO" panose="020F0600000000000000" pitchFamily="34" charset="-128"/>
              </a:rPr>
              <a:t>　ポイント１−３　その他の職業奉仕活動の開発</a:t>
            </a:r>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r>
              <a:rPr kumimoji="1" lang="ja-JP" altLang="en-US" sz="1600" b="1" dirty="0">
                <a:latin typeface="HGMaruGothicMPRO" panose="020F0600000000000000" pitchFamily="34" charset="-128"/>
                <a:ea typeface="HGMaruGothicMPRO" panose="020F0600000000000000" pitchFamily="34" charset="-128"/>
              </a:rPr>
              <a:t>ポイント２　職業奉仕活動の実践にあたって「大切なこと」</a:t>
            </a:r>
            <a:endParaRPr kumimoji="1" lang="en-US" altLang="ja-JP" sz="1600" b="1" dirty="0">
              <a:latin typeface="HGMaruGothicMPRO" panose="020F0600000000000000" pitchFamily="34" charset="-128"/>
              <a:ea typeface="HGMaruGothicMPRO" panose="020F0600000000000000" pitchFamily="34" charset="-128"/>
            </a:endParaRPr>
          </a:p>
          <a:p>
            <a:endParaRPr kumimoji="1" lang="en-US" altLang="ja-JP" sz="1600" b="1" dirty="0">
              <a:latin typeface="HGMaruGothicMPRO" panose="020F0600000000000000" pitchFamily="34" charset="-128"/>
              <a:ea typeface="HGMaruGothicMPRO" panose="020F0600000000000000" pitchFamily="34" charset="-128"/>
            </a:endParaRPr>
          </a:p>
          <a:p>
            <a:r>
              <a:rPr kumimoji="1" lang="ja-JP" altLang="en-US" sz="1600" b="1" dirty="0">
                <a:latin typeface="HGMaruGothicMPRO" panose="020F0600000000000000" pitchFamily="34" charset="-128"/>
                <a:ea typeface="HGMaruGothicMPRO" panose="020F0600000000000000" pitchFamily="34" charset="-128"/>
              </a:rPr>
              <a:t>　ポイント２−１　「大切なこと」とは？　</a:t>
            </a:r>
            <a:endParaRPr kumimoji="1" lang="en-US" altLang="ja-JP" sz="1600" b="1" dirty="0">
              <a:latin typeface="HGMaruGothicMPRO" panose="020F0600000000000000" pitchFamily="34" charset="-128"/>
              <a:ea typeface="HGMaruGothicMPRO" panose="020F0600000000000000" pitchFamily="34" charset="-128"/>
            </a:endParaRPr>
          </a:p>
          <a:p>
            <a:r>
              <a:rPr kumimoji="1" lang="en-US" altLang="ja-JP" sz="1600" b="1" dirty="0">
                <a:latin typeface="HGMaruGothicMPRO" panose="020F0600000000000000" pitchFamily="34" charset="-128"/>
                <a:ea typeface="HGMaruGothicMPRO" panose="020F0600000000000000" pitchFamily="34" charset="-128"/>
              </a:rPr>
              <a:t>   </a:t>
            </a:r>
            <a:r>
              <a:rPr kumimoji="1" lang="ja-JP" altLang="en-US" sz="1600" b="1" dirty="0">
                <a:latin typeface="HGMaruGothicMPRO" panose="020F0600000000000000" pitchFamily="34" charset="-128"/>
                <a:ea typeface="HGMaruGothicMPRO" panose="020F0600000000000000" pitchFamily="34" charset="-128"/>
              </a:rPr>
              <a:t>ポイント２−２　「大切なこと」を事例で考えてみましょう！</a:t>
            </a:r>
            <a:endParaRPr kumimoji="1" lang="en-US" altLang="ja-JP" sz="1600" b="1"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r>
              <a:rPr kumimoji="1" lang="ja-JP" altLang="en-US" sz="1400" dirty="0">
                <a:latin typeface="HGMaruGothicMPRO" panose="020F0600000000000000" pitchFamily="34" charset="-128"/>
                <a:ea typeface="HGMaruGothicMPRO" panose="020F0600000000000000" pitchFamily="34" charset="-128"/>
              </a:rPr>
              <a:t>ポイント３　職業奉仕活動の計画策定と振り返り</a:t>
            </a:r>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r>
              <a:rPr lang="en-US" altLang="ja-JP" sz="1400" dirty="0">
                <a:latin typeface="HGMaruGothicMPRO" panose="020F0600000000000000" pitchFamily="34" charset="-128"/>
                <a:ea typeface="HGMaruGothicMPRO" panose="020F0600000000000000" pitchFamily="34" charset="-128"/>
              </a:rPr>
              <a:t>   </a:t>
            </a:r>
            <a:r>
              <a:rPr lang="ja-JP" altLang="en-US" sz="1400" dirty="0">
                <a:latin typeface="HGMaruGothicMPRO" panose="020F0600000000000000" pitchFamily="34" charset="-128"/>
                <a:ea typeface="HGMaruGothicMPRO" panose="020F0600000000000000" pitchFamily="34" charset="-128"/>
              </a:rPr>
              <a:t>ポイント</a:t>
            </a:r>
            <a:r>
              <a:rPr lang="en-US" altLang="ja-JP" sz="1400" dirty="0">
                <a:latin typeface="HGMaruGothicMPRO" panose="020F0600000000000000" pitchFamily="34" charset="-128"/>
                <a:ea typeface="HGMaruGothicMPRO" panose="020F0600000000000000" pitchFamily="34" charset="-128"/>
              </a:rPr>
              <a:t>3</a:t>
            </a:r>
            <a:r>
              <a:rPr lang="ja-JP" altLang="en-US" sz="1400" dirty="0">
                <a:latin typeface="HGMaruGothicMPRO" panose="020F0600000000000000" pitchFamily="34" charset="-128"/>
                <a:ea typeface="HGMaruGothicMPRO" panose="020F0600000000000000" pitchFamily="34" charset="-128"/>
              </a:rPr>
              <a:t>－</a:t>
            </a:r>
            <a:r>
              <a:rPr lang="en-US" altLang="ja-JP" sz="1400" dirty="0">
                <a:latin typeface="HGMaruGothicMPRO" panose="020F0600000000000000" pitchFamily="34" charset="-128"/>
                <a:ea typeface="HGMaruGothicMPRO" panose="020F0600000000000000" pitchFamily="34" charset="-128"/>
              </a:rPr>
              <a:t>1</a:t>
            </a:r>
            <a:r>
              <a:rPr lang="ja-JP" altLang="en-US" sz="1400" dirty="0">
                <a:latin typeface="HGMaruGothicMPRO" panose="020F0600000000000000" pitchFamily="34" charset="-128"/>
                <a:ea typeface="HGMaruGothicMPRO" panose="020F0600000000000000" pitchFamily="34" charset="-128"/>
              </a:rPr>
              <a:t>　計画策定と振り返りの手順</a:t>
            </a:r>
            <a:endParaRPr lang="en-US" altLang="ja-JP" sz="1400" dirty="0">
              <a:latin typeface="HGMaruGothicMPRO" panose="020F0600000000000000" pitchFamily="34" charset="-128"/>
              <a:ea typeface="HGMaruGothicMPRO" panose="020F0600000000000000" pitchFamily="34" charset="-128"/>
            </a:endParaRPr>
          </a:p>
          <a:p>
            <a:r>
              <a:rPr lang="en-US" altLang="ja-JP" sz="1400" dirty="0">
                <a:latin typeface="HGMaruGothicMPRO" panose="020F0600000000000000" pitchFamily="34" charset="-128"/>
                <a:ea typeface="HGMaruGothicMPRO" panose="020F0600000000000000" pitchFamily="34" charset="-128"/>
              </a:rPr>
              <a:t>   </a:t>
            </a:r>
            <a:r>
              <a:rPr lang="ja-JP" altLang="en-US" sz="1400" dirty="0">
                <a:latin typeface="HGMaruGothicMPRO" panose="020F0600000000000000" pitchFamily="34" charset="-128"/>
                <a:ea typeface="HGMaruGothicMPRO" panose="020F0600000000000000" pitchFamily="34" charset="-128"/>
              </a:rPr>
              <a:t>ポイント</a:t>
            </a:r>
            <a:r>
              <a:rPr lang="en-US" altLang="ja-JP" sz="1400" dirty="0">
                <a:latin typeface="HGMaruGothicMPRO" panose="020F0600000000000000" pitchFamily="34" charset="-128"/>
                <a:ea typeface="HGMaruGothicMPRO" panose="020F0600000000000000" pitchFamily="34" charset="-128"/>
              </a:rPr>
              <a:t>3</a:t>
            </a:r>
            <a:r>
              <a:rPr lang="ja-JP" altLang="en-US" sz="1400" dirty="0">
                <a:latin typeface="HGMaruGothicMPRO" panose="020F0600000000000000" pitchFamily="34" charset="-128"/>
                <a:ea typeface="HGMaruGothicMPRO" panose="020F0600000000000000" pitchFamily="34" charset="-128"/>
              </a:rPr>
              <a:t>－</a:t>
            </a:r>
            <a:r>
              <a:rPr lang="en-US" altLang="ja-JP" sz="1400" dirty="0">
                <a:latin typeface="HGMaruGothicMPRO" panose="020F0600000000000000" pitchFamily="34" charset="-128"/>
                <a:ea typeface="HGMaruGothicMPRO" panose="020F0600000000000000" pitchFamily="34" charset="-128"/>
              </a:rPr>
              <a:t>2</a:t>
            </a:r>
            <a:r>
              <a:rPr lang="ja-JP" altLang="en-US" sz="1400" dirty="0">
                <a:latin typeface="HGMaruGothicMPRO" panose="020F0600000000000000" pitchFamily="34" charset="-128"/>
                <a:ea typeface="HGMaruGothicMPRO" panose="020F0600000000000000" pitchFamily="34" charset="-128"/>
              </a:rPr>
              <a:t>　訪問先等の選定</a:t>
            </a:r>
            <a:endParaRPr lang="en-US" altLang="ja-JP" sz="1400" dirty="0">
              <a:latin typeface="HGMaruGothicMPRO" panose="020F0600000000000000" pitchFamily="34" charset="-128"/>
              <a:ea typeface="HGMaruGothicMPRO" panose="020F0600000000000000" pitchFamily="34" charset="-128"/>
            </a:endParaRPr>
          </a:p>
          <a:p>
            <a:r>
              <a:rPr kumimoji="1" lang="en-US" altLang="ja-JP" sz="1400" dirty="0">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ポイント</a:t>
            </a: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a:t>
            </a: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　ノウハウ等の蓄積と共有</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en-US" altLang="ja-JP" sz="1400" dirty="0">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ポイント</a:t>
            </a: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　職業奉仕活動の「計画振り返りシート」　ひな型</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MaruGothicMPRO" panose="020F0600000000000000" pitchFamily="34" charset="-128"/>
                <a:ea typeface="HGMaruGothicMPRO" panose="020F0600000000000000" pitchFamily="34" charset="-128"/>
              </a:rPr>
              <a:t>おわりに　</a:t>
            </a:r>
            <a:r>
              <a:rPr kumimoji="1" lang="en-US" altLang="ja-JP" sz="1400" dirty="0">
                <a:latin typeface="HGMaruGothicMPRO" panose="020F0600000000000000" pitchFamily="34" charset="-128"/>
                <a:ea typeface="HGMaruGothicMPRO" panose="020F0600000000000000" pitchFamily="34" charset="-128"/>
              </a:rPr>
              <a:t>〜</a:t>
            </a:r>
            <a:r>
              <a:rPr kumimoji="1" lang="ja-JP" altLang="en-US" sz="1400" dirty="0">
                <a:latin typeface="HGMaruGothicMPRO" panose="020F0600000000000000" pitchFamily="34" charset="-128"/>
                <a:ea typeface="HGMaruGothicMPRO" panose="020F0600000000000000" pitchFamily="34" charset="-128"/>
              </a:rPr>
              <a:t>職業奉仕活動を実りあるものにするために</a:t>
            </a:r>
            <a:r>
              <a:rPr kumimoji="1" lang="en-US" altLang="ja-JP" sz="1400" dirty="0">
                <a:latin typeface="HGMaruGothicMPRO" panose="020F0600000000000000" pitchFamily="34" charset="-128"/>
                <a:ea typeface="HGMaruGothicMPRO" panose="020F0600000000000000" pitchFamily="34" charset="-128"/>
              </a:rPr>
              <a:t>〜</a:t>
            </a:r>
          </a:p>
          <a:p>
            <a:endParaRPr kumimoji="1" lang="en-US" altLang="ja-JP" sz="1400" dirty="0">
              <a:latin typeface="HGMaruGothicMPRO" panose="020F0600000000000000" pitchFamily="34" charset="-128"/>
              <a:ea typeface="HGMaruGothicMPRO" panose="020F0600000000000000" pitchFamily="34" charset="-128"/>
            </a:endParaRPr>
          </a:p>
          <a:p>
            <a:r>
              <a:rPr kumimoji="1" lang="ja-JP" altLang="en-US" sz="1400" dirty="0">
                <a:latin typeface="HGMaruGothicMPRO" panose="020F0600000000000000" pitchFamily="34" charset="-128"/>
                <a:ea typeface="HGMaruGothicMPRO" panose="020F0600000000000000" pitchFamily="34" charset="-128"/>
              </a:rPr>
              <a:t>参考　職業奉仕活動事例</a:t>
            </a:r>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a:latin typeface="HGMaruGothicMPRO" panose="020F0600000000000000" pitchFamily="34" charset="-128"/>
                <a:ea typeface="HGMaruGothicMPRO" panose="020F0600000000000000" pitchFamily="34" charset="-128"/>
              </a:rPr>
              <a:t>　　　　　</a:t>
            </a:r>
            <a:endParaRPr kumimoji="1" lang="en-US" altLang="ja-JP" sz="14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713226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40248-4EBD-DC4D-AFDB-24A87F9C3DA4}"/>
              </a:ext>
            </a:extLst>
          </p:cNvPr>
          <p:cNvSpPr>
            <a:spLocks noGrp="1"/>
          </p:cNvSpPr>
          <p:nvPr>
            <p:ph type="title"/>
          </p:nvPr>
        </p:nvSpPr>
        <p:spPr/>
        <p:txBody>
          <a:bodyPr/>
          <a:lstStyle/>
          <a:p>
            <a:endParaRPr kumimoji="1" lang="ja-JP" altLang="en-US" dirty="0"/>
          </a:p>
        </p:txBody>
      </p:sp>
      <p:pic>
        <p:nvPicPr>
          <p:cNvPr id="6" name="コンテンツ プレースホルダー 5">
            <a:extLst>
              <a:ext uri="{FF2B5EF4-FFF2-40B4-BE49-F238E27FC236}">
                <a16:creationId xmlns:a16="http://schemas.microsoft.com/office/drawing/2014/main" id="{E36FD95E-D4AD-4143-BB0E-31CF56A63B40}"/>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2" y="263769"/>
            <a:ext cx="8368811" cy="6204438"/>
          </a:xfrm>
          <a:prstGeom prst="rect">
            <a:avLst/>
          </a:prstGeom>
          <a:noFill/>
          <a:ln>
            <a:noFill/>
          </a:ln>
        </p:spPr>
      </p:pic>
    </p:spTree>
    <p:extLst>
      <p:ext uri="{BB962C8B-B14F-4D97-AF65-F5344CB8AC3E}">
        <p14:creationId xmlns:p14="http://schemas.microsoft.com/office/powerpoint/2010/main" val="453194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BFF53B-BF1D-9A45-ABEA-D1AADD751F22}"/>
              </a:ext>
            </a:extLst>
          </p:cNvPr>
          <p:cNvSpPr>
            <a:spLocks noGrp="1"/>
          </p:cNvSpPr>
          <p:nvPr>
            <p:ph type="title"/>
          </p:nvPr>
        </p:nvSpPr>
        <p:spPr/>
        <p:txBody>
          <a:bodyPr>
            <a:normAutofit/>
          </a:bodyPr>
          <a:lstStyle/>
          <a:p>
            <a:r>
              <a:rPr lang="ja-JP" altLang="en-US" sz="3200">
                <a:latin typeface="HGMaruGothicMPRO" panose="020F0600000000000000" pitchFamily="34" charset="-128"/>
                <a:ea typeface="HGMaruGothicMPRO" panose="020F0600000000000000" pitchFamily="34" charset="-128"/>
              </a:rPr>
              <a:t>「幹」の意味は？</a:t>
            </a:r>
          </a:p>
        </p:txBody>
      </p:sp>
      <p:sp>
        <p:nvSpPr>
          <p:cNvPr id="3" name="テキスト ボックス 2">
            <a:extLst>
              <a:ext uri="{FF2B5EF4-FFF2-40B4-BE49-F238E27FC236}">
                <a16:creationId xmlns:a16="http://schemas.microsoft.com/office/drawing/2014/main" id="{423817F6-FB59-4442-A766-8DFA61DD15D2}"/>
              </a:ext>
            </a:extLst>
          </p:cNvPr>
          <p:cNvSpPr txBox="1"/>
          <p:nvPr/>
        </p:nvSpPr>
        <p:spPr>
          <a:xfrm>
            <a:off x="107504" y="1484786"/>
            <a:ext cx="9036496" cy="4739759"/>
          </a:xfrm>
          <a:prstGeom prst="rect">
            <a:avLst/>
          </a:prstGeom>
          <a:noFill/>
        </p:spPr>
        <p:txBody>
          <a:bodyPr wrap="square" rtlCol="0">
            <a:spAutoFit/>
          </a:bodyPr>
          <a:lstStyle/>
          <a:p>
            <a:r>
              <a:rPr kumimoji="1" lang="ja-JP" altLang="en-US" dirty="0">
                <a:latin typeface="HGMaruGothicMPRO" panose="020F0600000000000000" pitchFamily="34" charset="-128"/>
                <a:ea typeface="HGMaruGothicMPRO" panose="020F0600000000000000" pitchFamily="34" charset="-128"/>
              </a:rPr>
              <a:t>・・・職業奉仕とは、職業を通して社会のニーズをほぼ完全な形で満たせるよう努力</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を重ねるということです。それによって、</a:t>
            </a:r>
            <a:r>
              <a:rPr kumimoji="1" lang="ja-JP" altLang="en-US" dirty="0">
                <a:highlight>
                  <a:srgbClr val="FFFF00"/>
                </a:highlight>
                <a:latin typeface="HGMaruGothicMPRO" panose="020F0600000000000000" pitchFamily="34" charset="-128"/>
                <a:ea typeface="HGMaruGothicMPRO" panose="020F0600000000000000" pitchFamily="34" charset="-128"/>
              </a:rPr>
              <a:t>自己の職業の品位と道徳水準を高め、社会</a:t>
            </a:r>
            <a:endParaRPr kumimoji="1" lang="en-US" altLang="ja-JP" dirty="0">
              <a:highlight>
                <a:srgbClr val="FFFF00"/>
              </a:highlight>
              <a:latin typeface="HGMaruGothicMPRO" panose="020F0600000000000000" pitchFamily="34" charset="-128"/>
              <a:ea typeface="HGMaruGothicMPRO" panose="020F0600000000000000" pitchFamily="34" charset="-128"/>
            </a:endParaRPr>
          </a:p>
          <a:p>
            <a:r>
              <a:rPr kumimoji="1" lang="ja-JP" altLang="en-US" dirty="0">
                <a:highlight>
                  <a:srgbClr val="FFFF00"/>
                </a:highlight>
                <a:latin typeface="HGMaruGothicMPRO" panose="020F0600000000000000" pitchFamily="34" charset="-128"/>
                <a:ea typeface="HGMaruGothicMPRO" panose="020F0600000000000000" pitchFamily="34" charset="-128"/>
              </a:rPr>
              <a:t>から尊重される存在にすることが出来る</a:t>
            </a:r>
            <a:r>
              <a:rPr kumimoji="1" lang="ja-JP" altLang="en-US" dirty="0">
                <a:latin typeface="HGMaruGothicMPRO" panose="020F0600000000000000" pitchFamily="34" charset="-128"/>
                <a:ea typeface="HGMaruGothicMPRO" panose="020F0600000000000000" pitchFamily="34" charset="-128"/>
              </a:rPr>
              <a:t>のです。また、それによって</a:t>
            </a:r>
            <a:r>
              <a:rPr kumimoji="1" lang="ja-JP" altLang="en-US" dirty="0">
                <a:highlight>
                  <a:srgbClr val="00FFFF"/>
                </a:highlight>
                <a:latin typeface="HGMaruGothicMPRO" panose="020F0600000000000000" pitchFamily="34" charset="-128"/>
                <a:ea typeface="HGMaruGothicMPRO" panose="020F0600000000000000" pitchFamily="34" charset="-128"/>
              </a:rPr>
              <a:t>日々の奉仕活動</a:t>
            </a:r>
            <a:endParaRPr kumimoji="1" lang="en-US" altLang="ja-JP" dirty="0">
              <a:highlight>
                <a:srgbClr val="00FFFF"/>
              </a:highlight>
              <a:latin typeface="HGMaruGothicMPRO" panose="020F0600000000000000" pitchFamily="34" charset="-128"/>
              <a:ea typeface="HGMaruGothicMPRO" panose="020F0600000000000000" pitchFamily="34" charset="-128"/>
            </a:endParaRPr>
          </a:p>
          <a:p>
            <a:r>
              <a:rPr kumimoji="1" lang="ja-JP" altLang="en-US" dirty="0">
                <a:highlight>
                  <a:srgbClr val="00FFFF"/>
                </a:highlight>
                <a:latin typeface="HGMaruGothicMPRO" panose="020F0600000000000000" pitchFamily="34" charset="-128"/>
                <a:ea typeface="HGMaruGothicMPRO" panose="020F0600000000000000" pitchFamily="34" charset="-128"/>
              </a:rPr>
              <a:t>が行いやすくなり、効果も向上する</a:t>
            </a:r>
            <a:r>
              <a:rPr kumimoji="1" lang="ja-JP" altLang="en-US" dirty="0">
                <a:latin typeface="HGMaruGothicMPRO" panose="020F0600000000000000" pitchFamily="34" charset="-128"/>
                <a:ea typeface="HGMaruGothicMPRO" panose="020F0600000000000000" pitchFamily="34" charset="-128"/>
              </a:rPr>
              <a:t>筈です。</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　ここで大事なことは、ロータリアンは</a:t>
            </a:r>
            <a:r>
              <a:rPr kumimoji="1" lang="ja-JP" altLang="en-US" dirty="0">
                <a:highlight>
                  <a:srgbClr val="FFFF00"/>
                </a:highlight>
                <a:latin typeface="HGMaruGothicMPRO" panose="020F0600000000000000" pitchFamily="34" charset="-128"/>
                <a:ea typeface="HGMaruGothicMPRO" panose="020F0600000000000000" pitchFamily="34" charset="-128"/>
              </a:rPr>
              <a:t>日々の仕事を通して生きる力の根本である自</a:t>
            </a:r>
            <a:endParaRPr kumimoji="1" lang="en-US" altLang="ja-JP" dirty="0">
              <a:highlight>
                <a:srgbClr val="FFFF00"/>
              </a:highlight>
              <a:latin typeface="HGMaruGothicMPRO" panose="020F0600000000000000" pitchFamily="34" charset="-128"/>
              <a:ea typeface="HGMaruGothicMPRO" panose="020F0600000000000000" pitchFamily="34" charset="-128"/>
            </a:endParaRPr>
          </a:p>
          <a:p>
            <a:r>
              <a:rPr kumimoji="1" lang="ja-JP" altLang="en-US" dirty="0">
                <a:highlight>
                  <a:srgbClr val="FFFF00"/>
                </a:highlight>
                <a:latin typeface="HGMaruGothicMPRO" panose="020F0600000000000000" pitchFamily="34" charset="-128"/>
                <a:ea typeface="HGMaruGothicMPRO" panose="020F0600000000000000" pitchFamily="34" charset="-128"/>
              </a:rPr>
              <a:t>らの道徳的能力を高め、</a:t>
            </a:r>
            <a:r>
              <a:rPr kumimoji="1" lang="ja-JP" altLang="en-US" dirty="0">
                <a:highlight>
                  <a:srgbClr val="00FFFF"/>
                </a:highlight>
                <a:latin typeface="HGMaruGothicMPRO" panose="020F0600000000000000" pitchFamily="34" charset="-128"/>
                <a:ea typeface="HGMaruGothicMPRO" panose="020F0600000000000000" pitchFamily="34" charset="-128"/>
              </a:rPr>
              <a:t>それを社会に反映させること</a:t>
            </a:r>
            <a:r>
              <a:rPr kumimoji="1" lang="ja-JP" altLang="en-US" dirty="0">
                <a:highlight>
                  <a:srgbClr val="FFFF00"/>
                </a:highlight>
                <a:latin typeface="HGMaruGothicMPRO" panose="020F0600000000000000" pitchFamily="34" charset="-128"/>
                <a:ea typeface="HGMaruGothicMPRO" panose="020F0600000000000000" pitchFamily="34" charset="-128"/>
              </a:rPr>
              <a:t>を使命と考えて努力している</a:t>
            </a:r>
            <a:r>
              <a:rPr kumimoji="1" lang="ja-JP" altLang="en-US" dirty="0">
                <a:latin typeface="HGMaruGothicMPRO" panose="020F0600000000000000" pitchFamily="34" charset="-128"/>
                <a:ea typeface="HGMaruGothicMPRO" panose="020F0600000000000000" pitchFamily="34" charset="-128"/>
              </a:rPr>
              <a:t>と</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いうことです。すなわち、ロータリアンは</a:t>
            </a:r>
            <a:r>
              <a:rPr kumimoji="1" lang="ja-JP" altLang="en-US" dirty="0">
                <a:highlight>
                  <a:srgbClr val="FFFF00"/>
                </a:highlight>
                <a:latin typeface="HGMaruGothicMPRO" panose="020F0600000000000000" pitchFamily="34" charset="-128"/>
                <a:ea typeface="HGMaruGothicMPRO" panose="020F0600000000000000" pitchFamily="34" charset="-128"/>
              </a:rPr>
              <a:t>日常の職業活動を通して、自分の職場の従</a:t>
            </a:r>
            <a:endParaRPr kumimoji="1" lang="en-US" altLang="ja-JP" dirty="0">
              <a:highlight>
                <a:srgbClr val="FFFF00"/>
              </a:highlight>
              <a:latin typeface="HGMaruGothicMPRO" panose="020F0600000000000000" pitchFamily="34" charset="-128"/>
              <a:ea typeface="HGMaruGothicMPRO" panose="020F0600000000000000" pitchFamily="34" charset="-128"/>
            </a:endParaRPr>
          </a:p>
          <a:p>
            <a:r>
              <a:rPr kumimoji="1" lang="ja-JP" altLang="en-US" dirty="0">
                <a:highlight>
                  <a:srgbClr val="FFFF00"/>
                </a:highlight>
                <a:latin typeface="HGMaruGothicMPRO" panose="020F0600000000000000" pitchFamily="34" charset="-128"/>
                <a:ea typeface="HGMaruGothicMPRO" panose="020F0600000000000000" pitchFamily="34" charset="-128"/>
              </a:rPr>
              <a:t>業員、取引先の人達やその関係者、</a:t>
            </a:r>
            <a:r>
              <a:rPr kumimoji="1" lang="ja-JP" altLang="en-US" dirty="0">
                <a:highlight>
                  <a:srgbClr val="00FFFF"/>
                </a:highlight>
                <a:latin typeface="HGMaruGothicMPRO" panose="020F0600000000000000" pitchFamily="34" charset="-128"/>
                <a:ea typeface="HGMaruGothicMPRO" panose="020F0600000000000000" pitchFamily="34" charset="-128"/>
              </a:rPr>
              <a:t>ひいては地域社会の人たちの模範となり</a:t>
            </a:r>
            <a:r>
              <a:rPr kumimoji="1" lang="ja-JP" altLang="en-US" dirty="0">
                <a:highlight>
                  <a:srgbClr val="FFFF00"/>
                </a:highlight>
                <a:latin typeface="HGMaruGothicMPRO" panose="020F0600000000000000" pitchFamily="34" charset="-128"/>
                <a:ea typeface="HGMaruGothicMPRO" panose="020F0600000000000000" pitchFamily="34" charset="-128"/>
              </a:rPr>
              <a:t>、生きる</a:t>
            </a:r>
            <a:endParaRPr kumimoji="1" lang="en-US" altLang="ja-JP" dirty="0">
              <a:highlight>
                <a:srgbClr val="FFFF00"/>
              </a:highlight>
              <a:latin typeface="HGMaruGothicMPRO" panose="020F0600000000000000" pitchFamily="34" charset="-128"/>
              <a:ea typeface="HGMaruGothicMPRO" panose="020F0600000000000000" pitchFamily="34" charset="-128"/>
            </a:endParaRPr>
          </a:p>
          <a:p>
            <a:r>
              <a:rPr kumimoji="1" lang="ja-JP" altLang="en-US" dirty="0">
                <a:highlight>
                  <a:srgbClr val="FFFF00"/>
                </a:highlight>
                <a:latin typeface="HGMaruGothicMPRO" panose="020F0600000000000000" pitchFamily="34" charset="-128"/>
                <a:ea typeface="HGMaruGothicMPRO" panose="020F0600000000000000" pitchFamily="34" charset="-128"/>
              </a:rPr>
              <a:t>力の根源である道徳的能力を向上させることに努めている</a:t>
            </a:r>
            <a:r>
              <a:rPr kumimoji="1" lang="ja-JP" altLang="en-US" dirty="0">
                <a:latin typeface="HGMaruGothicMPRO" panose="020F0600000000000000" pitchFamily="34" charset="-128"/>
                <a:ea typeface="HGMaruGothicMPRO" panose="020F0600000000000000" pitchFamily="34" charset="-128"/>
              </a:rPr>
              <a:t>のです。このような仕事の</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仕方をロータリーでは、職業奉仕と呼んでいます。皆さんが真のロータリアンである</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か否かは、皆さん自身とその職場が社会の規範となるように努力することを自己の使</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命と考えているか否かにかかっているのです。</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a:t>
            </a:r>
            <a:endParaRPr kumimoji="1" lang="en-US" altLang="ja-JP" dirty="0">
              <a:latin typeface="HGMaruGothicMPRO" panose="020F0600000000000000" pitchFamily="34" charset="-128"/>
              <a:ea typeface="HGMaruGothicMPRO" panose="020F0600000000000000" pitchFamily="34" charset="-128"/>
            </a:endParaRPr>
          </a:p>
          <a:p>
            <a:endParaRPr kumimoji="1" lang="en-US" altLang="ja-JP" dirty="0">
              <a:latin typeface="HGMaruGothicMPRO" panose="020F0600000000000000" pitchFamily="34" charset="-128"/>
              <a:ea typeface="HGMaruGothicMPRO" panose="020F0600000000000000" pitchFamily="34" charset="-128"/>
            </a:endParaRPr>
          </a:p>
          <a:p>
            <a:r>
              <a:rPr kumimoji="1" lang="en-US" altLang="ja-JP" dirty="0">
                <a:latin typeface="HGMaruGothicMPRO" panose="020F0600000000000000" pitchFamily="34" charset="-128"/>
                <a:ea typeface="HGMaruGothicMPRO" panose="020F0600000000000000" pitchFamily="34" charset="-128"/>
              </a:rPr>
              <a:t>『</a:t>
            </a:r>
            <a:r>
              <a:rPr kumimoji="1" lang="ja-JP" altLang="en-US" dirty="0">
                <a:latin typeface="HGMaruGothicMPRO" panose="020F0600000000000000" pitchFamily="34" charset="-128"/>
                <a:ea typeface="HGMaruGothicMPRO" panose="020F0600000000000000" pitchFamily="34" charset="-128"/>
              </a:rPr>
              <a:t>ロータリーの心と実践　</a:t>
            </a:r>
            <a:r>
              <a:rPr kumimoji="1" lang="en-US" altLang="ja-JP" dirty="0">
                <a:latin typeface="HGMaruGothicMPRO" panose="020F0600000000000000" pitchFamily="34" charset="-128"/>
                <a:ea typeface="HGMaruGothicMPRO" panose="020F0600000000000000" pitchFamily="34" charset="-128"/>
              </a:rPr>
              <a:t>2015</a:t>
            </a:r>
            <a:r>
              <a:rPr kumimoji="1" lang="ja-JP" altLang="en-US" dirty="0">
                <a:latin typeface="HGMaruGothicMPRO" panose="020F0600000000000000" pitchFamily="34" charset="-128"/>
                <a:ea typeface="HGMaruGothicMPRO" panose="020F0600000000000000" pitchFamily="34" charset="-128"/>
              </a:rPr>
              <a:t>年版</a:t>
            </a:r>
            <a:r>
              <a:rPr kumimoji="1" lang="en-US" altLang="ja-JP" dirty="0">
                <a:latin typeface="HGMaruGothicMPRO" panose="020F0600000000000000" pitchFamily="34" charset="-128"/>
                <a:ea typeface="HGMaruGothicMPRO" panose="020F0600000000000000" pitchFamily="34" charset="-128"/>
              </a:rPr>
              <a:t>』</a:t>
            </a:r>
            <a:r>
              <a:rPr kumimoji="1" lang="ja-JP" altLang="en-US" dirty="0">
                <a:latin typeface="HGMaruGothicMPRO" panose="020F0600000000000000" pitchFamily="34" charset="-128"/>
                <a:ea typeface="HGMaruGothicMPRO" panose="020F0600000000000000" pitchFamily="34" charset="-128"/>
              </a:rPr>
              <a:t>より抜粋</a:t>
            </a:r>
            <a:endParaRPr kumimoji="1" lang="en-US" altLang="ja-JP" dirty="0">
              <a:latin typeface="HGMaruGothicMPRO" panose="020F0600000000000000" pitchFamily="34" charset="-128"/>
              <a:ea typeface="HGMaruGothicMPRO" panose="020F0600000000000000" pitchFamily="34" charset="-128"/>
            </a:endParaRPr>
          </a:p>
          <a:p>
            <a:r>
              <a:rPr kumimoji="1" lang="ja-JP" altLang="en-US" dirty="0">
                <a:latin typeface="HGMaruGothicMPRO" panose="020F0600000000000000" pitchFamily="34" charset="-128"/>
                <a:ea typeface="HGMaruGothicMPRO" panose="020F0600000000000000" pitchFamily="34" charset="-128"/>
              </a:rPr>
              <a:t>（</a:t>
            </a:r>
            <a:r>
              <a:rPr kumimoji="1" lang="en-US" altLang="ja-JP" dirty="0">
                <a:latin typeface="HGMaruGothicMPRO" panose="020F0600000000000000" pitchFamily="34" charset="-128"/>
                <a:ea typeface="HGMaruGothicMPRO" panose="020F0600000000000000" pitchFamily="34" charset="-128"/>
              </a:rPr>
              <a:t>2015</a:t>
            </a:r>
            <a:r>
              <a:rPr kumimoji="1" lang="ja-JP" altLang="en-US" dirty="0">
                <a:latin typeface="HGMaruGothicMPRO" panose="020F0600000000000000" pitchFamily="34" charset="-128"/>
                <a:ea typeface="HGMaruGothicMPRO" panose="020F0600000000000000" pitchFamily="34" charset="-128"/>
              </a:rPr>
              <a:t>年</a:t>
            </a:r>
            <a:r>
              <a:rPr kumimoji="1" lang="en-US" altLang="ja-JP" dirty="0">
                <a:latin typeface="HGMaruGothicMPRO" panose="020F0600000000000000" pitchFamily="34" charset="-128"/>
                <a:ea typeface="HGMaruGothicMPRO" panose="020F0600000000000000" pitchFamily="34" charset="-128"/>
              </a:rPr>
              <a:t>3</a:t>
            </a:r>
            <a:r>
              <a:rPr kumimoji="1" lang="ja-JP" altLang="en-US" dirty="0">
                <a:latin typeface="HGMaruGothicMPRO" panose="020F0600000000000000" pitchFamily="34" charset="-128"/>
                <a:ea typeface="HGMaruGothicMPRO" panose="020F0600000000000000" pitchFamily="34" charset="-128"/>
              </a:rPr>
              <a:t>月　国際ロータリー第</a:t>
            </a:r>
            <a:r>
              <a:rPr kumimoji="1" lang="en-US" altLang="ja-JP" dirty="0">
                <a:latin typeface="HGMaruGothicMPRO" panose="020F0600000000000000" pitchFamily="34" charset="-128"/>
                <a:ea typeface="HGMaruGothicMPRO" panose="020F0600000000000000" pitchFamily="34" charset="-128"/>
              </a:rPr>
              <a:t>2660</a:t>
            </a:r>
            <a:r>
              <a:rPr kumimoji="1" lang="ja-JP" altLang="en-US" dirty="0">
                <a:latin typeface="HGMaruGothicMPRO" panose="020F0600000000000000" pitchFamily="34" charset="-128"/>
                <a:ea typeface="HGMaruGothicMPRO" panose="020F0600000000000000" pitchFamily="34" charset="-128"/>
              </a:rPr>
              <a:t>地区　研修委員会）</a:t>
            </a:r>
            <a:endParaRPr kumimoji="1" lang="en-US" altLang="ja-JP" dirty="0">
              <a:latin typeface="HGMaruGothicMPRO" panose="020F0600000000000000" pitchFamily="34" charset="-128"/>
              <a:ea typeface="HGMaruGothicMPRO" panose="020F0600000000000000" pitchFamily="34" charset="-128"/>
            </a:endParaRPr>
          </a:p>
          <a:p>
            <a:endParaRPr kumimoji="1" lang="ja-JP" altLang="en-US" sz="14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34431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2A2FD9-1D3F-264E-A224-EBC8B43BEFC8}"/>
              </a:ext>
            </a:extLst>
          </p:cNvPr>
          <p:cNvSpPr>
            <a:spLocks noGrp="1"/>
          </p:cNvSpPr>
          <p:nvPr>
            <p:ph type="title"/>
          </p:nvPr>
        </p:nvSpPr>
        <p:spPr/>
        <p:txBody>
          <a:bodyPr>
            <a:normAutofit/>
          </a:bodyPr>
          <a:lstStyle/>
          <a:p>
            <a:r>
              <a:rPr lang="ja-JP" altLang="en-US" sz="3200" dirty="0">
                <a:latin typeface="HGMaruGothicMPRO" panose="020F0600000000000000" pitchFamily="34" charset="-128"/>
                <a:ea typeface="HGMaruGothicMPRO" panose="020F0600000000000000" pitchFamily="34" charset="-128"/>
              </a:rPr>
              <a:t>職場見学のポイント</a:t>
            </a:r>
          </a:p>
        </p:txBody>
      </p:sp>
      <p:sp>
        <p:nvSpPr>
          <p:cNvPr id="3" name="正方形/長方形 2">
            <a:extLst>
              <a:ext uri="{FF2B5EF4-FFF2-40B4-BE49-F238E27FC236}">
                <a16:creationId xmlns:a16="http://schemas.microsoft.com/office/drawing/2014/main" id="{D23A4E24-3CB8-364F-BFF2-881935D5B2D1}"/>
              </a:ext>
            </a:extLst>
          </p:cNvPr>
          <p:cNvSpPr/>
          <p:nvPr/>
        </p:nvSpPr>
        <p:spPr>
          <a:xfrm>
            <a:off x="2" y="1484786"/>
            <a:ext cx="9252521" cy="4668331"/>
          </a:xfrm>
          <a:prstGeom prst="rect">
            <a:avLst/>
          </a:prstGeom>
        </p:spPr>
        <p:txBody>
          <a:bodyPr wrap="square">
            <a:spAutoFit/>
          </a:bodyPr>
          <a:lstStyle/>
          <a:p>
            <a:endParaRPr lang="ja-JP" altLang="en-US" sz="1400" dirty="0">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・職場見学が「よかった、面白かった」で終わるのでは</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無く、職場見学を通して、学び感じたことを、自分たち</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ロータリアンの会社の経営、仕事にどのように活かして</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いけば自分自身の道徳的能力の向上（自分づくり）</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あるいは部下の成長（人づくり）につながるのだろうか</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といった視点を意識し、考えながら望む事が大事です。</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特に、「ロータリーの職業奉仕と言えるためには」＝</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400" b="1" dirty="0">
                <a:solidFill>
                  <a:srgbClr val="FF0000"/>
                </a:solidFill>
                <a:latin typeface="HGMaruGothicMPRO" panose="020F0600000000000000" pitchFamily="34" charset="-128"/>
                <a:ea typeface="HGMaruGothicMPRO" panose="020F0600000000000000" pitchFamily="34" charset="-128"/>
              </a:rPr>
              <a:t>　ロータリーは人づくりの視点を常に持つ必要が有ります。</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endParaRPr lang="en-US" altLang="ja-JP" sz="2400" b="1" dirty="0">
              <a:solidFill>
                <a:srgbClr val="FF0000"/>
              </a:solidFill>
              <a:latin typeface="HGMaruGothicMPRO" panose="020F0600000000000000" pitchFamily="34" charset="-128"/>
              <a:ea typeface="HGMaruGothicMPRO" panose="020F0600000000000000" pitchFamily="34" charset="-128"/>
            </a:endParaRPr>
          </a:p>
          <a:p>
            <a:r>
              <a:rPr lang="ja-JP" altLang="en-US" sz="2000" b="1" dirty="0">
                <a:solidFill>
                  <a:srgbClr val="FF0000"/>
                </a:solidFill>
                <a:latin typeface="HGMaruGothicMPRO" panose="020F0600000000000000" pitchFamily="34" charset="-128"/>
                <a:ea typeface="HGMaruGothicMPRO" panose="020F0600000000000000" pitchFamily="34" charset="-128"/>
              </a:rPr>
              <a:t>　</a:t>
            </a:r>
          </a:p>
          <a:p>
            <a:endParaRPr lang="en-US" altLang="ja-JP" sz="14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129279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4AC501-59DE-EA44-81A5-806CA347A98A}"/>
              </a:ext>
            </a:extLst>
          </p:cNvPr>
          <p:cNvSpPr>
            <a:spLocks noGrp="1"/>
          </p:cNvSpPr>
          <p:nvPr>
            <p:ph type="title"/>
          </p:nvPr>
        </p:nvSpPr>
        <p:spPr/>
        <p:txBody>
          <a:bodyPr>
            <a:normAutofit/>
          </a:bodyPr>
          <a:lstStyle/>
          <a:p>
            <a:r>
              <a:rPr lang="ja-JP" altLang="en-US" sz="3200" dirty="0">
                <a:latin typeface="HGMaruGothicMPRO" panose="020F0600000000000000" pitchFamily="34" charset="-128"/>
                <a:ea typeface="HGMaruGothicMPRO" panose="020F0600000000000000" pitchFamily="34" charset="-128"/>
              </a:rPr>
              <a:t>職場体験ポイント</a:t>
            </a:r>
          </a:p>
        </p:txBody>
      </p:sp>
      <p:sp>
        <p:nvSpPr>
          <p:cNvPr id="4" name="テキスト ボックス 3">
            <a:extLst>
              <a:ext uri="{FF2B5EF4-FFF2-40B4-BE49-F238E27FC236}">
                <a16:creationId xmlns:a16="http://schemas.microsoft.com/office/drawing/2014/main" id="{ED386F3C-C07E-0447-880A-9442C81057F1}"/>
              </a:ext>
            </a:extLst>
          </p:cNvPr>
          <p:cNvSpPr txBox="1"/>
          <p:nvPr/>
        </p:nvSpPr>
        <p:spPr>
          <a:xfrm>
            <a:off x="467546" y="1046978"/>
            <a:ext cx="7411003" cy="4893647"/>
          </a:xfrm>
          <a:prstGeom prst="rect">
            <a:avLst/>
          </a:prstGeom>
          <a:noFill/>
        </p:spPr>
        <p:txBody>
          <a:bodyPr wrap="none" rtlCol="0">
            <a:spAutoFit/>
          </a:bodyPr>
          <a:lstStyle/>
          <a:p>
            <a:endParaRPr kumimoji="1" lang="en-US" altLang="ja-JP" sz="1200" dirty="0">
              <a:latin typeface="HGMaruGothicMPRO" panose="020F0600000000000000" pitchFamily="34" charset="-128"/>
              <a:ea typeface="HGMaruGothicMPRO" panose="020F0600000000000000" pitchFamily="34" charset="-128"/>
            </a:endParaRPr>
          </a:p>
          <a:p>
            <a:endParaRPr kumimoji="1" lang="en-US" altLang="ja-JP" sz="1200" dirty="0">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・青少年が、働くことの意味、礼儀作法、協働の大切さ、</a:t>
            </a:r>
            <a:endParaRPr kumimoji="1" lang="en-US" altLang="ja-JP" sz="2000" dirty="0">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　社会貢献への意識などを体で感じ、一人ひとりの将来に</a:t>
            </a:r>
            <a:endParaRPr kumimoji="1" lang="en-US" altLang="ja-JP" sz="2000" dirty="0">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　対する夢や希望、目標、働きがい、生きがいにプラスの</a:t>
            </a:r>
            <a:endParaRPr kumimoji="1" lang="en-US" altLang="ja-JP" sz="2000" dirty="0">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　効果をもたらす機会になっているだろうか。</a:t>
            </a:r>
            <a:endParaRPr kumimoji="1" lang="en-US" altLang="ja-JP" sz="2000" dirty="0">
              <a:latin typeface="HGMaruGothicMPRO" panose="020F0600000000000000" pitchFamily="34" charset="-128"/>
              <a:ea typeface="HGMaruGothicMPRO" panose="020F0600000000000000" pitchFamily="34" charset="-128"/>
            </a:endParaRPr>
          </a:p>
          <a:p>
            <a:endParaRPr kumimoji="1" lang="en-US" altLang="ja-JP" sz="2000" dirty="0">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a:t>
            </a:r>
            <a:r>
              <a:rPr kumimoji="1" lang="ja-JP" altLang="en-US" sz="2000" b="1" dirty="0">
                <a:solidFill>
                  <a:srgbClr val="FF0000"/>
                </a:solidFill>
                <a:latin typeface="HGMaruGothicMPRO" panose="020F0600000000000000" pitchFamily="34" charset="-128"/>
                <a:ea typeface="HGMaruGothicMPRO" panose="020F0600000000000000" pitchFamily="34" charset="-128"/>
              </a:rPr>
              <a:t>そういった機会を提供したロータリアン自身も、青少年</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と時と場をともにすることによって、若者からエネルギー</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をもらい、彼らの考え方、ものの見方を学び、自らの</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職業（自分づくり、人づくり）に役立てているだろうか。</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この取り組みが、「ロータリーの職業奉仕と言える為には」</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＝ロータリーは人づくり、につながる事がポイントです。</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endParaRPr kumimoji="1" lang="en-US" altLang="ja-JP" dirty="0">
              <a:latin typeface="HGMaruGothicMPRO" panose="020F0600000000000000" pitchFamily="34" charset="-128"/>
              <a:ea typeface="HGMaruGothicMPRO" panose="020F0600000000000000" pitchFamily="34" charset="-128"/>
            </a:endParaRPr>
          </a:p>
          <a:p>
            <a:endParaRPr kumimoji="1" lang="en-US" altLang="ja-JP" dirty="0">
              <a:latin typeface="HGMaruGothicMPRO" panose="020F0600000000000000" pitchFamily="34" charset="-128"/>
              <a:ea typeface="HGMaruGothicMPRO" panose="020F0600000000000000" pitchFamily="34" charset="-128"/>
            </a:endParaRPr>
          </a:p>
          <a:p>
            <a:endParaRPr kumimoji="1" lang="en-US" altLang="ja-JP" sz="12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07817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3DD20-3C10-7F4D-8024-73EEC1BEB681}"/>
              </a:ext>
            </a:extLst>
          </p:cNvPr>
          <p:cNvSpPr>
            <a:spLocks noGrp="1"/>
          </p:cNvSpPr>
          <p:nvPr>
            <p:ph type="title"/>
          </p:nvPr>
        </p:nvSpPr>
        <p:spPr/>
        <p:txBody>
          <a:bodyPr>
            <a:normAutofit/>
          </a:bodyPr>
          <a:lstStyle/>
          <a:p>
            <a:r>
              <a:rPr lang="ja-JP" altLang="en-US" sz="3200" dirty="0"/>
              <a:t>出前授業ポイント</a:t>
            </a:r>
          </a:p>
        </p:txBody>
      </p:sp>
      <p:sp>
        <p:nvSpPr>
          <p:cNvPr id="3" name="テキスト ボックス 2">
            <a:extLst>
              <a:ext uri="{FF2B5EF4-FFF2-40B4-BE49-F238E27FC236}">
                <a16:creationId xmlns:a16="http://schemas.microsoft.com/office/drawing/2014/main" id="{DAC65A33-0C52-454E-9359-95668256B2BB}"/>
              </a:ext>
            </a:extLst>
          </p:cNvPr>
          <p:cNvSpPr txBox="1"/>
          <p:nvPr/>
        </p:nvSpPr>
        <p:spPr>
          <a:xfrm>
            <a:off x="251521" y="1270002"/>
            <a:ext cx="8496944" cy="5139869"/>
          </a:xfrm>
          <a:prstGeom prst="rect">
            <a:avLst/>
          </a:prstGeom>
          <a:noFill/>
        </p:spPr>
        <p:txBody>
          <a:bodyPr wrap="square" rtlCol="0">
            <a:spAutoFit/>
          </a:bodyPr>
          <a:lstStyle/>
          <a:p>
            <a:r>
              <a:rPr kumimoji="1" lang="ja-JP" altLang="en-US" dirty="0">
                <a:latin typeface="HGMaruGothicMPRO" panose="020F0600000000000000" pitchFamily="34" charset="-128"/>
                <a:ea typeface="HGMaruGothicMPRO" panose="020F0600000000000000" pitchFamily="34" charset="-128"/>
              </a:rPr>
              <a:t>「ロータリーの職業奉仕入門（Ｑ＆Ａ）</a:t>
            </a:r>
            <a:r>
              <a:rPr kumimoji="1" lang="en-US" altLang="ja-JP" dirty="0">
                <a:latin typeface="HGMaruGothicMPRO" panose="020F0600000000000000" pitchFamily="34" charset="-128"/>
                <a:ea typeface="HGMaruGothicMPRO" panose="020F0600000000000000" pitchFamily="34" charset="-128"/>
              </a:rPr>
              <a:t>【</a:t>
            </a:r>
            <a:r>
              <a:rPr kumimoji="1" lang="ja-JP" altLang="en-US" dirty="0">
                <a:latin typeface="HGMaruGothicMPRO" panose="020F0600000000000000" pitchFamily="34" charset="-128"/>
                <a:ea typeface="HGMaruGothicMPRO" panose="020F0600000000000000" pitchFamily="34" charset="-128"/>
              </a:rPr>
              <a:t>改訂版」</a:t>
            </a:r>
            <a:r>
              <a:rPr kumimoji="1" lang="en-US" altLang="ja-JP" dirty="0">
                <a:latin typeface="HGMaruGothicMPRO" panose="020F0600000000000000" pitchFamily="34" charset="-128"/>
                <a:ea typeface="HGMaruGothicMPRO" panose="020F0600000000000000" pitchFamily="34" charset="-128"/>
              </a:rPr>
              <a:t>】</a:t>
            </a:r>
            <a:r>
              <a:rPr kumimoji="1" lang="ja-JP" altLang="en-US" dirty="0">
                <a:latin typeface="HGMaruGothicMPRO" panose="020F0600000000000000" pitchFamily="34" charset="-128"/>
                <a:ea typeface="HGMaruGothicMPRO" panose="020F0600000000000000" pitchFamily="34" charset="-128"/>
              </a:rPr>
              <a:t>」から下記内容を引用しますので、出前授業の参考として頂ければと思います。</a:t>
            </a:r>
            <a:endParaRPr kumimoji="1" lang="en-US" altLang="ja-JP" dirty="0">
              <a:latin typeface="HGMaruGothicMPRO" panose="020F0600000000000000" pitchFamily="34" charset="-128"/>
              <a:ea typeface="HGMaruGothicMPRO" panose="020F0600000000000000" pitchFamily="34" charset="-128"/>
            </a:endParaRPr>
          </a:p>
          <a:p>
            <a:endParaRPr lang="en-US" altLang="ja-JP" sz="2000" dirty="0">
              <a:latin typeface="HGMaruGothicMPRO" panose="020F0600000000000000" pitchFamily="34" charset="-128"/>
              <a:ea typeface="HGMaruGothicMPRO" panose="020F0600000000000000" pitchFamily="34" charset="-128"/>
            </a:endParaRPr>
          </a:p>
          <a:p>
            <a:r>
              <a:rPr lang="ja-JP" altLang="en-US" sz="2000" dirty="0">
                <a:latin typeface="HGMaruGothicMPRO" panose="020F0600000000000000" pitchFamily="34" charset="-128"/>
                <a:ea typeface="HGMaruGothicMPRO" panose="020F0600000000000000" pitchFamily="34" charset="-128"/>
              </a:rPr>
              <a:t>＊＊＊＊＊＊＊＊＊＊＊＊＊＊＊＊＊＊＊＊＊＊＊＊＊＊＊＊＊＊＊</a:t>
            </a:r>
            <a:endParaRPr lang="en-US" altLang="ja-JP" sz="2000" dirty="0">
              <a:latin typeface="HGMaruGothicMPRO" panose="020F0600000000000000" pitchFamily="34" charset="-128"/>
              <a:ea typeface="HGMaruGothicMPRO" panose="020F0600000000000000" pitchFamily="34" charset="-128"/>
            </a:endParaRPr>
          </a:p>
          <a:p>
            <a:r>
              <a:rPr lang="ja-JP" altLang="en-US" sz="2000" dirty="0">
                <a:latin typeface="HGMaruGothicMPRO" panose="020F0600000000000000" pitchFamily="34" charset="-128"/>
                <a:ea typeface="HGMaruGothicMPRO" panose="020F0600000000000000" pitchFamily="34" charset="-128"/>
              </a:rPr>
              <a:t>ロータリー会員は、それぞれの職場で、苦労を重ねて今日の経営基盤を築いて来られた方達です。生々しい苦労話を、若者たちに直接語りかけることで、話の一つずつが、若者たちにとっては、大きな糧として、刻まれることでしょう。心がけねばならないのは、</a:t>
            </a:r>
            <a:r>
              <a:rPr lang="ja-JP" altLang="en-US" sz="2000" dirty="0">
                <a:highlight>
                  <a:srgbClr val="FFFF00"/>
                </a:highlight>
                <a:latin typeface="HGMaruGothicMPRO" panose="020F0600000000000000" pitchFamily="34" charset="-128"/>
                <a:ea typeface="HGMaruGothicMPRO" panose="020F0600000000000000" pitchFamily="34" charset="-128"/>
              </a:rPr>
              <a:t>若者たちに、真摯に向かい合う事により、私達ロータリアン自身も、同時に研修を行っているのだという意識が必要だと思います</a:t>
            </a:r>
            <a:r>
              <a:rPr lang="ja-JP" altLang="en-US" sz="2000" dirty="0">
                <a:latin typeface="HGMaruGothicMPRO" panose="020F0600000000000000" pitchFamily="34" charset="-128"/>
                <a:ea typeface="HGMaruGothicMPRO" panose="020F0600000000000000" pitchFamily="34" charset="-128"/>
              </a:rPr>
              <a:t>。例えば、出前授業においては、若者たちとの会話の中で、ロータリアン自身も、</a:t>
            </a:r>
            <a:r>
              <a:rPr lang="ja-JP" altLang="en-US" sz="2000" dirty="0">
                <a:highlight>
                  <a:srgbClr val="FFFF00"/>
                </a:highlight>
                <a:latin typeface="HGMaruGothicMPRO" panose="020F0600000000000000" pitchFamily="34" charset="-128"/>
                <a:ea typeface="HGMaruGothicMPRO" panose="020F0600000000000000" pitchFamily="34" charset="-128"/>
              </a:rPr>
              <a:t>学び（研修）</a:t>
            </a:r>
            <a:r>
              <a:rPr lang="ja-JP" altLang="en-US" sz="2000" dirty="0">
                <a:latin typeface="HGMaruGothicMPRO" panose="020F0600000000000000" pitchFamily="34" charset="-128"/>
                <a:ea typeface="HGMaruGothicMPRO" panose="020F0600000000000000" pitchFamily="34" charset="-128"/>
              </a:rPr>
              <a:t>の時間を共有していたのであり、その中から、ロータリアン自身にとっても、経営の新たなヒントが見出されるかも知れない、また新たな出発点となりうるという事を考える事が望ましいでしょう。</a:t>
            </a:r>
            <a:endParaRPr lang="en-US" altLang="ja-JP" sz="2000" dirty="0">
              <a:latin typeface="HGMaruGothicMPRO" panose="020F0600000000000000" pitchFamily="34" charset="-128"/>
              <a:ea typeface="HGMaruGothicMPRO" panose="020F0600000000000000" pitchFamily="34" charset="-128"/>
            </a:endParaRPr>
          </a:p>
          <a:p>
            <a:r>
              <a:rPr lang="ja-JP" altLang="en-US" sz="2000" dirty="0">
                <a:latin typeface="HGMaruGothicMPRO" panose="020F0600000000000000" pitchFamily="34" charset="-128"/>
                <a:ea typeface="HGMaruGothicMPRO" panose="020F0600000000000000" pitchFamily="34" charset="-128"/>
              </a:rPr>
              <a:t>（</a:t>
            </a:r>
            <a:r>
              <a:rPr lang="en-US" altLang="ja-JP" sz="2000" dirty="0">
                <a:latin typeface="HGMaruGothicMPRO" panose="020F0600000000000000" pitchFamily="34" charset="-128"/>
                <a:ea typeface="HGMaruGothicMPRO" panose="020F0600000000000000" pitchFamily="34" charset="-128"/>
              </a:rPr>
              <a:t>『</a:t>
            </a:r>
            <a:r>
              <a:rPr lang="ja-JP" altLang="en-US" sz="2000" dirty="0">
                <a:latin typeface="HGMaruGothicMPRO" panose="020F0600000000000000" pitchFamily="34" charset="-128"/>
                <a:ea typeface="HGMaruGothicMPRO" panose="020F0600000000000000" pitchFamily="34" charset="-128"/>
              </a:rPr>
              <a:t>ロータリーの職業奉仕入門（</a:t>
            </a:r>
            <a:r>
              <a:rPr lang="en-US" altLang="ja-JP" sz="2000" dirty="0">
                <a:latin typeface="HGMaruGothicMPRO" panose="020F0600000000000000" pitchFamily="34" charset="-128"/>
                <a:ea typeface="HGMaruGothicMPRO" panose="020F0600000000000000" pitchFamily="34" charset="-128"/>
              </a:rPr>
              <a:t>Q&amp;A</a:t>
            </a:r>
            <a:r>
              <a:rPr lang="ja-JP" altLang="en-US" sz="2000" dirty="0">
                <a:latin typeface="HGMaruGothicMPRO" panose="020F0600000000000000" pitchFamily="34" charset="-128"/>
                <a:ea typeface="HGMaruGothicMPRO" panose="020F0600000000000000" pitchFamily="34" charset="-128"/>
              </a:rPr>
              <a:t>）</a:t>
            </a:r>
            <a:r>
              <a:rPr lang="en-US" altLang="ja-JP" sz="2000" dirty="0">
                <a:latin typeface="HGMaruGothicMPRO" panose="020F0600000000000000" pitchFamily="34" charset="-128"/>
                <a:ea typeface="HGMaruGothicMPRO" panose="020F0600000000000000" pitchFamily="34" charset="-128"/>
              </a:rPr>
              <a:t>【2018</a:t>
            </a:r>
            <a:r>
              <a:rPr lang="ja-JP" altLang="en-US" sz="2000" dirty="0">
                <a:latin typeface="HGMaruGothicMPRO" panose="020F0600000000000000" pitchFamily="34" charset="-128"/>
                <a:ea typeface="HGMaruGothicMPRO" panose="020F0600000000000000" pitchFamily="34" charset="-128"/>
              </a:rPr>
              <a:t>年改訂版</a:t>
            </a:r>
            <a:r>
              <a:rPr lang="en-US" altLang="ja-JP" sz="2000" dirty="0">
                <a:latin typeface="HGMaruGothicMPRO" panose="020F0600000000000000" pitchFamily="34" charset="-128"/>
                <a:ea typeface="HGMaruGothicMPRO" panose="020F0600000000000000" pitchFamily="34" charset="-128"/>
              </a:rPr>
              <a:t>】』</a:t>
            </a:r>
            <a:r>
              <a:rPr lang="ja-JP" altLang="en-US" sz="2000" dirty="0">
                <a:latin typeface="HGMaruGothicMPRO" panose="020F0600000000000000" pitchFamily="34" charset="-128"/>
                <a:ea typeface="HGMaruGothicMPRO" panose="020F0600000000000000" pitchFamily="34" charset="-128"/>
              </a:rPr>
              <a:t>より抜粋</a:t>
            </a:r>
            <a:endParaRPr lang="en-US" altLang="ja-JP" sz="2000" dirty="0">
              <a:latin typeface="HGMaruGothicMPRO" panose="020F0600000000000000" pitchFamily="34" charset="-128"/>
              <a:ea typeface="HGMaruGothicMPRO" panose="020F0600000000000000" pitchFamily="34" charset="-128"/>
            </a:endParaRPr>
          </a:p>
          <a:p>
            <a:r>
              <a:rPr lang="ja-JP" altLang="en-US" sz="2000" dirty="0">
                <a:latin typeface="HGMaruGothicMPRO" panose="020F0600000000000000" pitchFamily="34" charset="-128"/>
                <a:ea typeface="HGMaruGothicMPRO" panose="020F0600000000000000" pitchFamily="34" charset="-128"/>
              </a:rPr>
              <a:t>＊＊＊＊＊＊＊＊＊＊＊＊＊＊＊＊＊＊＊＊＊＊＊＊＊＊＊＊＊＊＊</a:t>
            </a:r>
            <a:endParaRPr lang="en-US" altLang="ja-JP" sz="2000" dirty="0">
              <a:latin typeface="HGMaruGothicMPRO" panose="020F0600000000000000" pitchFamily="34" charset="-128"/>
              <a:ea typeface="HGMaruGothicMPRO" panose="020F0600000000000000" pitchFamily="34" charset="-128"/>
            </a:endParaRPr>
          </a:p>
          <a:p>
            <a:endParaRPr lang="en-US" altLang="ja-JP" sz="12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2858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0DF69F-18DB-D440-97D6-4DB6AE908852}"/>
              </a:ext>
            </a:extLst>
          </p:cNvPr>
          <p:cNvSpPr>
            <a:spLocks noGrp="1"/>
          </p:cNvSpPr>
          <p:nvPr>
            <p:ph type="title"/>
          </p:nvPr>
        </p:nvSpPr>
        <p:spPr>
          <a:xfrm>
            <a:off x="464698" y="288290"/>
            <a:ext cx="7560840" cy="1320800"/>
          </a:xfrm>
        </p:spPr>
        <p:txBody>
          <a:bodyPr>
            <a:normAutofit/>
          </a:bodyPr>
          <a:lstStyle/>
          <a:p>
            <a:br>
              <a:rPr lang="en-US" altLang="ja-JP" sz="3200" dirty="0"/>
            </a:br>
            <a:r>
              <a:rPr lang="ja-JP" altLang="en-US" sz="3200" dirty="0"/>
              <a:t>卓話・フォーラムのポイント</a:t>
            </a:r>
          </a:p>
        </p:txBody>
      </p:sp>
      <p:sp>
        <p:nvSpPr>
          <p:cNvPr id="3" name="テキスト ボックス 2">
            <a:extLst>
              <a:ext uri="{FF2B5EF4-FFF2-40B4-BE49-F238E27FC236}">
                <a16:creationId xmlns:a16="http://schemas.microsoft.com/office/drawing/2014/main" id="{624479D6-65AB-7C4D-96B5-4B716C875474}"/>
              </a:ext>
            </a:extLst>
          </p:cNvPr>
          <p:cNvSpPr txBox="1"/>
          <p:nvPr/>
        </p:nvSpPr>
        <p:spPr>
          <a:xfrm>
            <a:off x="211248" y="1484784"/>
            <a:ext cx="8105169" cy="4616648"/>
          </a:xfrm>
          <a:prstGeom prst="rect">
            <a:avLst/>
          </a:prstGeom>
          <a:noFill/>
        </p:spPr>
        <p:txBody>
          <a:bodyPr wrap="square" rtlCol="0">
            <a:spAutoFit/>
          </a:bodyPr>
          <a:lstStyle/>
          <a:p>
            <a:r>
              <a:rPr lang="ja-JP" altLang="en-US" sz="2000" b="1" dirty="0"/>
              <a:t>・</a:t>
            </a:r>
            <a:r>
              <a:rPr lang="ja-JP" altLang="ja-JP" sz="2000" b="1" dirty="0"/>
              <a:t>クラブ内外の方々に講師を依頼して、</a:t>
            </a:r>
            <a:r>
              <a:rPr lang="ja-JP" altLang="en-US" sz="2000" b="1" dirty="0"/>
              <a:t>「</a:t>
            </a:r>
            <a:r>
              <a:rPr lang="ja-JP" altLang="ja-JP" sz="2000" b="1" dirty="0"/>
              <a:t>なんでもいいから職業奉仕</a:t>
            </a:r>
            <a:endParaRPr lang="en-US" altLang="ja-JP" sz="2000" b="1" dirty="0"/>
          </a:p>
          <a:p>
            <a:r>
              <a:rPr lang="ja-JP" altLang="en-US" sz="2000" b="1" dirty="0"/>
              <a:t>　</a:t>
            </a:r>
            <a:r>
              <a:rPr lang="ja-JP" altLang="ja-JP" sz="2000" b="1" dirty="0"/>
              <a:t>についてお話をしてください」 というのは、あまり望ましいと</a:t>
            </a:r>
            <a:endParaRPr lang="en-US" altLang="ja-JP" sz="2000" b="1" dirty="0"/>
          </a:p>
          <a:p>
            <a:r>
              <a:rPr lang="ja-JP" altLang="en-US" sz="2000" b="1" dirty="0"/>
              <a:t>　</a:t>
            </a:r>
            <a:r>
              <a:rPr lang="ja-JP" altLang="ja-JP" sz="2000" b="1" dirty="0"/>
              <a:t>は言えないのではないでしょうか。 </a:t>
            </a:r>
            <a:endParaRPr lang="en-US" altLang="ja-JP" sz="2000" b="1" dirty="0"/>
          </a:p>
          <a:p>
            <a:r>
              <a:rPr lang="ja-JP" altLang="en-US" sz="2000" b="1" dirty="0"/>
              <a:t>　</a:t>
            </a:r>
            <a:r>
              <a:rPr lang="ja-JP" altLang="ja-JP" sz="2000" b="1" dirty="0"/>
              <a:t>それぞれのクラブにおけるさまざまな問題意識やニーズにも照らし</a:t>
            </a:r>
            <a:endParaRPr lang="en-US" altLang="ja-JP" sz="2000" b="1" dirty="0"/>
          </a:p>
          <a:p>
            <a:r>
              <a:rPr lang="ja-JP" altLang="en-US" sz="2000" b="1" dirty="0"/>
              <a:t>　</a:t>
            </a:r>
            <a:r>
              <a:rPr lang="ja-JP" altLang="ja-JP" sz="2000" b="1" dirty="0"/>
              <a:t>合わせて、できれば、「ロータリーの職業奉仕」＝ロータリーは</a:t>
            </a:r>
            <a:endParaRPr lang="en-US" altLang="ja-JP" sz="2000" b="1" dirty="0"/>
          </a:p>
          <a:p>
            <a:r>
              <a:rPr lang="ja-JP" altLang="en-US" sz="2000" b="1" dirty="0"/>
              <a:t>　</a:t>
            </a:r>
            <a:r>
              <a:rPr lang="ja-JP" altLang="ja-JP" sz="2000" b="1" dirty="0"/>
              <a:t>人づくりに関するテーマを考えて頂ければと思います。 </a:t>
            </a:r>
            <a:endParaRPr lang="ja-JP" altLang="ja-JP" sz="2000" dirty="0"/>
          </a:p>
          <a:p>
            <a:r>
              <a:rPr kumimoji="1" lang="ja-JP" altLang="en-US" sz="2000" dirty="0">
                <a:latin typeface="HGMaruGothicMPRO" panose="020F0600000000000000" pitchFamily="34" charset="-128"/>
                <a:ea typeface="HGMaruGothicMPRO" panose="020F0600000000000000" pitchFamily="34" charset="-128"/>
              </a:rPr>
              <a:t>・</a:t>
            </a:r>
            <a:r>
              <a:rPr kumimoji="1" lang="ja-JP" altLang="en-US" sz="2000" b="1" dirty="0">
                <a:latin typeface="HGMaruGothicMPRO" panose="020F0600000000000000" pitchFamily="34" charset="-128"/>
                <a:ea typeface="HGMaruGothicMPRO" panose="020F0600000000000000" pitchFamily="34" charset="-128"/>
              </a:rPr>
              <a:t>例えば</a:t>
            </a:r>
            <a:endParaRPr kumimoji="1" lang="en-US" altLang="ja-JP" sz="2000" b="1" dirty="0">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a:t>
            </a:r>
            <a:r>
              <a:rPr kumimoji="1" lang="ja-JP" altLang="en-US" sz="2000" b="1" dirty="0">
                <a:solidFill>
                  <a:srgbClr val="FF0000"/>
                </a:solidFill>
                <a:latin typeface="HGMaruGothicMPRO" panose="020F0600000000000000" pitchFamily="34" charset="-128"/>
                <a:ea typeface="HGMaruGothicMPRO" panose="020F0600000000000000" pitchFamily="34" charset="-128"/>
              </a:rPr>
              <a:t>自分の会社の経営に職業奉仕の理念をいかに活かしてきたか</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a:t>
            </a:r>
            <a:r>
              <a:rPr kumimoji="1" lang="ja-JP" altLang="en-US" sz="2000" b="1" dirty="0">
                <a:solidFill>
                  <a:srgbClr val="FF0000"/>
                </a:solidFill>
                <a:latin typeface="HGMaruGothicMPRO" panose="020F0600000000000000" pitchFamily="34" charset="-128"/>
                <a:ea typeface="HGMaruGothicMPRO" panose="020F0600000000000000" pitchFamily="34" charset="-128"/>
              </a:rPr>
              <a:t>種々のテーマの卓話、フォーラムは、自分たちにとって</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どのように役立ったか</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a:t>
            </a:r>
            <a:r>
              <a:rPr kumimoji="1" lang="ja-JP" altLang="en-US" sz="2000" b="1" dirty="0">
                <a:solidFill>
                  <a:srgbClr val="FF0000"/>
                </a:solidFill>
                <a:latin typeface="HGMaruGothicMPRO" panose="020F0600000000000000" pitchFamily="34" charset="-128"/>
                <a:ea typeface="HGMaruGothicMPRO" panose="020F0600000000000000" pitchFamily="34" charset="-128"/>
              </a:rPr>
              <a:t>自分の職場や業界、地域で役立てるためにどのような行動を</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実践しているか、</a:t>
            </a:r>
            <a:r>
              <a:rPr kumimoji="1" lang="ja-JP" altLang="en-US" sz="2000" b="1">
                <a:solidFill>
                  <a:srgbClr val="FF0000"/>
                </a:solidFill>
                <a:latin typeface="HGMaruGothicMPRO" panose="020F0600000000000000" pitchFamily="34" charset="-128"/>
                <a:ea typeface="HGMaruGothicMPRO" panose="020F0600000000000000" pitchFamily="34" charset="-128"/>
              </a:rPr>
              <a:t>また今後どうすれば</a:t>
            </a:r>
            <a:r>
              <a:rPr kumimoji="1" lang="ja-JP" altLang="en-US" sz="2000" b="1" dirty="0">
                <a:solidFill>
                  <a:srgbClr val="FF0000"/>
                </a:solidFill>
                <a:latin typeface="HGMaruGothicMPRO" panose="020F0600000000000000" pitchFamily="34" charset="-128"/>
                <a:ea typeface="HGMaruGothicMPRO" panose="020F0600000000000000" pitchFamily="34" charset="-128"/>
              </a:rPr>
              <a:t>よいだろうか</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dirty="0">
                <a:latin typeface="HGMaruGothicMPRO" panose="020F0600000000000000" pitchFamily="34" charset="-128"/>
                <a:ea typeface="HGMaruGothicMPRO" panose="020F0600000000000000" pitchFamily="34" charset="-128"/>
              </a:rPr>
              <a:t>・</a:t>
            </a:r>
            <a:r>
              <a:rPr kumimoji="1" lang="ja-JP" altLang="en-US" sz="2000" b="1" dirty="0">
                <a:solidFill>
                  <a:srgbClr val="FF0000"/>
                </a:solidFill>
                <a:latin typeface="HGMaruGothicMPRO" panose="020F0600000000000000" pitchFamily="34" charset="-128"/>
                <a:ea typeface="HGMaruGothicMPRO" panose="020F0600000000000000" pitchFamily="34" charset="-128"/>
              </a:rPr>
              <a:t>自分たちが実践してきた職業奉仕に関する活動は、ロータリーの</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r>
              <a:rPr kumimoji="1" lang="ja-JP" altLang="en-US" sz="2000" b="1" dirty="0">
                <a:solidFill>
                  <a:srgbClr val="FF0000"/>
                </a:solidFill>
                <a:latin typeface="HGMaruGothicMPRO" panose="020F0600000000000000" pitchFamily="34" charset="-128"/>
                <a:ea typeface="HGMaruGothicMPRO" panose="020F0600000000000000" pitchFamily="34" charset="-128"/>
              </a:rPr>
              <a:t>　職業奉仕の理念にどのようにつながっているのだろうか。</a:t>
            </a:r>
            <a:endParaRPr kumimoji="1" lang="en-US" altLang="ja-JP" sz="2000" b="1" dirty="0">
              <a:solidFill>
                <a:srgbClr val="FF0000"/>
              </a:solidFill>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385459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251520" y="1844824"/>
            <a:ext cx="8568952"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lgn="ctr">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defTabSz="685800">
              <a:spcBef>
                <a:spcPct val="50000"/>
              </a:spcBef>
              <a:buNone/>
            </a:pPr>
            <a:r>
              <a:rPr kumimoji="0" lang="ja-JP" altLang="en-US" sz="2400" b="1" dirty="0">
                <a:solidFill>
                  <a:prstClr val="black"/>
                </a:solidFill>
                <a:latin typeface="HGMaruGothicMPRO" panose="020F0600000000000000" pitchFamily="34" charset="-128"/>
                <a:ea typeface="HGMaruGothicMPRO" panose="020F0600000000000000" pitchFamily="34" charset="-128"/>
              </a:rPr>
              <a:t>「ロータリーは人づくり」と考えていますが、人が人をつくることはできません。</a:t>
            </a:r>
            <a:endParaRPr kumimoji="0" lang="en-US" altLang="ja-JP" sz="2400" b="1" dirty="0">
              <a:solidFill>
                <a:prstClr val="black"/>
              </a:solidFill>
              <a:latin typeface="HGMaruGothicMPRO" panose="020F0600000000000000" pitchFamily="34" charset="-128"/>
              <a:ea typeface="HGMaruGothicMPRO" panose="020F0600000000000000" pitchFamily="34" charset="-128"/>
            </a:endParaRPr>
          </a:p>
          <a:p>
            <a:pPr defTabSz="685800">
              <a:spcBef>
                <a:spcPct val="50000"/>
              </a:spcBef>
              <a:buNone/>
            </a:pPr>
            <a:r>
              <a:rPr kumimoji="0" lang="ja-JP" altLang="en-US" sz="2400" b="1" dirty="0">
                <a:solidFill>
                  <a:prstClr val="black"/>
                </a:solidFill>
                <a:latin typeface="HGMaruGothicMPRO" panose="020F0600000000000000" pitchFamily="34" charset="-128"/>
                <a:ea typeface="HGMaruGothicMPRO" panose="020F0600000000000000" pitchFamily="34" charset="-128"/>
              </a:rPr>
              <a:t>すべて各人が自ら成長をしていく</a:t>
            </a:r>
            <a:r>
              <a:rPr kumimoji="0" lang="ja-JP" altLang="en-US" sz="2400" b="1" dirty="0">
                <a:solidFill>
                  <a:srgbClr val="FF0000"/>
                </a:solidFill>
                <a:latin typeface="HGMaruGothicMPRO" panose="020F0600000000000000" pitchFamily="34" charset="-128"/>
                <a:ea typeface="HGMaruGothicMPRO" panose="020F0600000000000000" pitchFamily="34" charset="-128"/>
              </a:rPr>
              <a:t>「自分づくり」</a:t>
            </a:r>
            <a:r>
              <a:rPr kumimoji="0" lang="ja-JP" altLang="en-US" sz="2400" b="1" dirty="0">
                <a:solidFill>
                  <a:prstClr val="black"/>
                </a:solidFill>
                <a:latin typeface="HGMaruGothicMPRO" panose="020F0600000000000000" pitchFamily="34" charset="-128"/>
                <a:ea typeface="HGMaruGothicMPRO" panose="020F0600000000000000" pitchFamily="34" charset="-128"/>
              </a:rPr>
              <a:t>が基本であり、ロータリーはその成長の後押しをする役目であります。</a:t>
            </a:r>
            <a:endParaRPr kumimoji="0" lang="en-US" altLang="ja-JP" sz="2400" b="1" dirty="0">
              <a:solidFill>
                <a:prstClr val="black"/>
              </a:solidFill>
              <a:latin typeface="HGMaruGothicMPRO" panose="020F0600000000000000" pitchFamily="34" charset="-128"/>
              <a:ea typeface="HGMaruGothicMPRO" panose="020F0600000000000000" pitchFamily="34" charset="-128"/>
            </a:endParaRPr>
          </a:p>
          <a:p>
            <a:pPr defTabSz="685800">
              <a:spcBef>
                <a:spcPct val="50000"/>
              </a:spcBef>
              <a:buNone/>
            </a:pPr>
            <a:endParaRPr kumimoji="0" lang="en-US" altLang="ja-JP" sz="2400" b="1" dirty="0">
              <a:solidFill>
                <a:prstClr val="black"/>
              </a:solidFill>
              <a:latin typeface="HGMaruGothicMPRO" panose="020F0600000000000000" pitchFamily="34" charset="-128"/>
              <a:ea typeface="HGMaruGothicMPRO" panose="020F0600000000000000" pitchFamily="34" charset="-128"/>
            </a:endParaRPr>
          </a:p>
          <a:p>
            <a:pPr defTabSz="685800">
              <a:spcBef>
                <a:spcPct val="50000"/>
              </a:spcBef>
              <a:buNone/>
            </a:pPr>
            <a:r>
              <a:rPr kumimoji="0" lang="ja-JP" altLang="en-US" sz="2400" b="1" dirty="0">
                <a:solidFill>
                  <a:prstClr val="black"/>
                </a:solidFill>
                <a:latin typeface="HGMaruGothicMPRO" panose="020F0600000000000000" pitchFamily="34" charset="-128"/>
                <a:ea typeface="HGMaruGothicMPRO" panose="020F0600000000000000" pitchFamily="34" charset="-128"/>
              </a:rPr>
              <a:t>「人づくり」は結果として、自分に返ってきます。すなわち</a:t>
            </a:r>
            <a:endParaRPr kumimoji="0" lang="en-US" altLang="ja-JP" sz="2400" b="1" dirty="0">
              <a:solidFill>
                <a:prstClr val="black"/>
              </a:solidFill>
              <a:latin typeface="HGMaruGothicMPRO" panose="020F0600000000000000" pitchFamily="34" charset="-128"/>
              <a:ea typeface="HGMaruGothicMPRO" panose="020F0600000000000000" pitchFamily="34" charset="-128"/>
            </a:endParaRPr>
          </a:p>
          <a:p>
            <a:pPr defTabSz="685800">
              <a:spcBef>
                <a:spcPct val="50000"/>
              </a:spcBef>
              <a:buNone/>
            </a:pPr>
            <a:r>
              <a:rPr kumimoji="0" lang="ja-JP" altLang="en-US" sz="2400" b="1" dirty="0">
                <a:solidFill>
                  <a:prstClr val="black"/>
                </a:solidFill>
                <a:latin typeface="HGMaruGothicMPRO" panose="020F0600000000000000" pitchFamily="34" charset="-128"/>
                <a:ea typeface="HGMaruGothicMPRO" panose="020F0600000000000000" pitchFamily="34" charset="-128"/>
              </a:rPr>
              <a:t>「人づくり」は「自分づくり」です。</a:t>
            </a:r>
            <a:endParaRPr kumimoji="0" lang="en-US" altLang="ja-JP" sz="2400" b="1" dirty="0">
              <a:solidFill>
                <a:prstClr val="black"/>
              </a:solidFill>
              <a:latin typeface="HGMaruGothicMPRO" panose="020F0600000000000000" pitchFamily="34" charset="-128"/>
              <a:ea typeface="HGMaruGothicMPRO" panose="020F0600000000000000" pitchFamily="34" charset="-128"/>
            </a:endParaRPr>
          </a:p>
          <a:p>
            <a:pPr defTabSz="685800">
              <a:spcBef>
                <a:spcPct val="50000"/>
              </a:spcBef>
              <a:buNone/>
            </a:pPr>
            <a:r>
              <a:rPr kumimoji="0" lang="ja-JP" altLang="en-US" sz="2400" b="1" dirty="0">
                <a:solidFill>
                  <a:srgbClr val="FF0000"/>
                </a:solidFill>
                <a:latin typeface="HGMaruGothicMPRO" panose="020F0600000000000000" pitchFamily="34" charset="-128"/>
                <a:ea typeface="HGMaruGothicMPRO" panose="020F0600000000000000" pitchFamily="34" charset="-128"/>
              </a:rPr>
              <a:t>「人づくりは自分づくりの支援の場」</a:t>
            </a:r>
            <a:r>
              <a:rPr kumimoji="0" lang="ja-JP" altLang="en-US" sz="2400" b="1" dirty="0">
                <a:solidFill>
                  <a:prstClr val="black"/>
                </a:solidFill>
                <a:latin typeface="HGMaruGothicMPRO" panose="020F0600000000000000" pitchFamily="34" charset="-128"/>
                <a:ea typeface="HGMaruGothicMPRO" panose="020F0600000000000000" pitchFamily="34" charset="-128"/>
              </a:rPr>
              <a:t>ととらえ、ロータリーの発展に寄与することが必要です。</a:t>
            </a:r>
          </a:p>
        </p:txBody>
      </p:sp>
      <p:sp>
        <p:nvSpPr>
          <p:cNvPr id="2" name="テキスト ボックス 1">
            <a:extLst>
              <a:ext uri="{FF2B5EF4-FFF2-40B4-BE49-F238E27FC236}">
                <a16:creationId xmlns:a16="http://schemas.microsoft.com/office/drawing/2014/main" id="{7AD33C01-116C-1B4D-8BBF-5DAA265BC4CB}"/>
              </a:ext>
            </a:extLst>
          </p:cNvPr>
          <p:cNvSpPr txBox="1"/>
          <p:nvPr/>
        </p:nvSpPr>
        <p:spPr>
          <a:xfrm>
            <a:off x="683570" y="692696"/>
            <a:ext cx="6786767" cy="1000274"/>
          </a:xfrm>
          <a:prstGeom prst="rect">
            <a:avLst/>
          </a:prstGeom>
          <a:noFill/>
        </p:spPr>
        <p:txBody>
          <a:bodyPr wrap="square" rtlCol="0">
            <a:spAutoFit/>
          </a:bodyPr>
          <a:lstStyle/>
          <a:p>
            <a:pPr defTabSz="685800"/>
            <a:r>
              <a:rPr kumimoji="1" lang="ja-JP" altLang="en-US" sz="2700" dirty="0">
                <a:solidFill>
                  <a:srgbClr val="92D050"/>
                </a:solidFill>
                <a:latin typeface="HGMaruGothicMPRO" panose="020F0600000000000000" pitchFamily="34" charset="-128"/>
                <a:ea typeface="HGMaruGothicMPRO" panose="020F0600000000000000" pitchFamily="34" charset="-128"/>
              </a:rPr>
              <a:t>最後に強調したいこと</a:t>
            </a:r>
            <a:endParaRPr kumimoji="1" lang="en-US" altLang="ja-JP" sz="2700" dirty="0">
              <a:solidFill>
                <a:srgbClr val="92D050"/>
              </a:solidFill>
              <a:latin typeface="HGMaruGothicMPRO" panose="020F0600000000000000" pitchFamily="34" charset="-128"/>
              <a:ea typeface="HGMaruGothicMPRO" panose="020F0600000000000000" pitchFamily="34" charset="-128"/>
            </a:endParaRPr>
          </a:p>
          <a:p>
            <a:pPr defTabSz="685800"/>
            <a:r>
              <a:rPr kumimoji="1" lang="ja-JP" altLang="en-US" sz="2700" dirty="0">
                <a:solidFill>
                  <a:srgbClr val="92D050"/>
                </a:solidFill>
                <a:latin typeface="HGMaruGothicMPRO" panose="020F0600000000000000" pitchFamily="34" charset="-128"/>
                <a:ea typeface="HGMaruGothicMPRO" panose="020F0600000000000000" pitchFamily="34" charset="-128"/>
              </a:rPr>
              <a:t>　　　　</a:t>
            </a:r>
            <a:r>
              <a:rPr kumimoji="1" lang="en-US" altLang="ja-JP" sz="3200" dirty="0">
                <a:solidFill>
                  <a:srgbClr val="92D050"/>
                </a:solidFill>
                <a:latin typeface="HGMaruGothicMPRO" panose="020F0600000000000000" pitchFamily="34" charset="-128"/>
                <a:ea typeface="HGMaruGothicMPRO" panose="020F0600000000000000" pitchFamily="34" charset="-128"/>
              </a:rPr>
              <a:t>【</a:t>
            </a:r>
            <a:r>
              <a:rPr kumimoji="1" lang="ja-JP" altLang="en-US" sz="3200" b="1" dirty="0">
                <a:solidFill>
                  <a:srgbClr val="92D050"/>
                </a:solidFill>
                <a:latin typeface="HGMaruGothicMPRO" panose="020F0600000000000000" pitchFamily="34" charset="-128"/>
                <a:ea typeface="HGMaruGothicMPRO" panose="020F0600000000000000" pitchFamily="34" charset="-128"/>
              </a:rPr>
              <a:t>人づくりは自分づくり</a:t>
            </a:r>
            <a:r>
              <a:rPr kumimoji="1" lang="en-US" altLang="ja-JP" sz="3200" b="1" dirty="0">
                <a:solidFill>
                  <a:srgbClr val="92D050"/>
                </a:solidFill>
                <a:latin typeface="HGMaruGothicMPRO" panose="020F0600000000000000" pitchFamily="34" charset="-128"/>
                <a:ea typeface="HGMaruGothicMPRO" panose="020F0600000000000000" pitchFamily="34" charset="-128"/>
              </a:rPr>
              <a:t>】</a:t>
            </a:r>
            <a:endParaRPr kumimoji="1" lang="ja-JP" altLang="en-US" sz="3200" b="1" dirty="0">
              <a:solidFill>
                <a:srgbClr val="92D050"/>
              </a:solidFill>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57588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0420">
                                            <p:txEl>
                                              <p:pRg st="0" end="0"/>
                                            </p:txEl>
                                          </p:spTgt>
                                        </p:tgtEl>
                                        <p:attrNameLst>
                                          <p:attrName>style.visibility</p:attrName>
                                        </p:attrNameLst>
                                      </p:cBhvr>
                                      <p:to>
                                        <p:strVal val="visible"/>
                                      </p:to>
                                    </p:set>
                                    <p:anim calcmode="lin" valueType="num">
                                      <p:cBhvr additive="base">
                                        <p:cTn id="17" dur="500" fill="hold"/>
                                        <p:tgtEl>
                                          <p:spTgt spid="6042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0420">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0420">
                                            <p:txEl>
                                              <p:pRg st="1" end="1"/>
                                            </p:txEl>
                                          </p:spTgt>
                                        </p:tgtEl>
                                        <p:attrNameLst>
                                          <p:attrName>style.visibility</p:attrName>
                                        </p:attrNameLst>
                                      </p:cBhvr>
                                      <p:to>
                                        <p:strVal val="visible"/>
                                      </p:to>
                                    </p:set>
                                    <p:anim calcmode="lin" valueType="num">
                                      <p:cBhvr additive="base">
                                        <p:cTn id="21" dur="500" fill="hold"/>
                                        <p:tgtEl>
                                          <p:spTgt spid="60420">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0420">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0420">
                                            <p:txEl>
                                              <p:pRg st="3" end="3"/>
                                            </p:txEl>
                                          </p:spTgt>
                                        </p:tgtEl>
                                        <p:attrNameLst>
                                          <p:attrName>style.visibility</p:attrName>
                                        </p:attrNameLst>
                                      </p:cBhvr>
                                      <p:to>
                                        <p:strVal val="visible"/>
                                      </p:to>
                                    </p:set>
                                    <p:anim calcmode="lin" valueType="num">
                                      <p:cBhvr additive="base">
                                        <p:cTn id="25" dur="500" fill="hold"/>
                                        <p:tgtEl>
                                          <p:spTgt spid="6042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420">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0420">
                                            <p:txEl>
                                              <p:pRg st="4" end="4"/>
                                            </p:txEl>
                                          </p:spTgt>
                                        </p:tgtEl>
                                        <p:attrNameLst>
                                          <p:attrName>style.visibility</p:attrName>
                                        </p:attrNameLst>
                                      </p:cBhvr>
                                      <p:to>
                                        <p:strVal val="visible"/>
                                      </p:to>
                                    </p:set>
                                    <p:anim calcmode="lin" valueType="num">
                                      <p:cBhvr additive="base">
                                        <p:cTn id="29" dur="500" fill="hold"/>
                                        <p:tgtEl>
                                          <p:spTgt spid="6042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0420">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0420">
                                            <p:txEl>
                                              <p:pRg st="5" end="5"/>
                                            </p:txEl>
                                          </p:spTgt>
                                        </p:tgtEl>
                                        <p:attrNameLst>
                                          <p:attrName>style.visibility</p:attrName>
                                        </p:attrNameLst>
                                      </p:cBhvr>
                                      <p:to>
                                        <p:strVal val="visible"/>
                                      </p:to>
                                    </p:set>
                                    <p:anim calcmode="lin" valueType="num">
                                      <p:cBhvr additive="base">
                                        <p:cTn id="33" dur="500" fill="hold"/>
                                        <p:tgtEl>
                                          <p:spTgt spid="60420">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042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EC7C18-7537-4F9E-9F91-EC4B35BD401E}"/>
              </a:ext>
            </a:extLst>
          </p:cNvPr>
          <p:cNvSpPr>
            <a:spLocks noGrp="1"/>
          </p:cNvSpPr>
          <p:nvPr>
            <p:ph type="title"/>
          </p:nvPr>
        </p:nvSpPr>
        <p:spPr>
          <a:xfrm>
            <a:off x="468244" y="332658"/>
            <a:ext cx="3239660" cy="1080121"/>
          </a:xfrm>
        </p:spPr>
        <p:txBody>
          <a:bodyPr>
            <a:noAutofit/>
          </a:bodyPr>
          <a:lstStyle/>
          <a:p>
            <a:r>
              <a:rPr lang="ja-JP" altLang="en-US" dirty="0"/>
              <a:t>本日の内容</a:t>
            </a:r>
          </a:p>
        </p:txBody>
      </p:sp>
      <p:sp>
        <p:nvSpPr>
          <p:cNvPr id="3" name="コンテンツ プレースホルダー 2">
            <a:extLst>
              <a:ext uri="{FF2B5EF4-FFF2-40B4-BE49-F238E27FC236}">
                <a16:creationId xmlns:a16="http://schemas.microsoft.com/office/drawing/2014/main" id="{14F42D3E-144E-4358-AD2A-E010C338732B}"/>
              </a:ext>
            </a:extLst>
          </p:cNvPr>
          <p:cNvSpPr>
            <a:spLocks noGrp="1"/>
          </p:cNvSpPr>
          <p:nvPr>
            <p:ph idx="1"/>
          </p:nvPr>
        </p:nvSpPr>
        <p:spPr>
          <a:xfrm>
            <a:off x="179514" y="1412778"/>
            <a:ext cx="8784975" cy="4752527"/>
          </a:xfrm>
        </p:spPr>
        <p:txBody>
          <a:bodyPr>
            <a:noAutofit/>
          </a:bodyPr>
          <a:lstStyle/>
          <a:p>
            <a:pPr marL="0" indent="0">
              <a:buNone/>
            </a:pPr>
            <a:r>
              <a:rPr lang="ja-JP" altLang="en-US" sz="3200" dirty="0">
                <a:latin typeface="HG丸ｺﾞｼｯｸM-PRO" panose="020F0600000000000000" pitchFamily="50" charset="-128"/>
                <a:ea typeface="HG丸ｺﾞｼｯｸM-PRO" panose="020F0600000000000000" pitchFamily="50" charset="-128"/>
              </a:rPr>
              <a:t>１．本日の目的とテーマについて</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２．</a:t>
            </a:r>
            <a:r>
              <a:rPr lang="en-US" altLang="ja-JP" sz="3200" dirty="0">
                <a:solidFill>
                  <a:schemeClr val="tx1"/>
                </a:solidFill>
                <a:latin typeface="HG丸ｺﾞｼｯｸM-PRO" panose="020F0600000000000000" pitchFamily="50" charset="-128"/>
                <a:ea typeface="HG丸ｺﾞｼｯｸM-PRO" panose="020F0600000000000000" pitchFamily="50" charset="-128"/>
              </a:rPr>
              <a:t>2020-2</a:t>
            </a:r>
            <a:r>
              <a:rPr lang="ja-JP" altLang="en-US" sz="3200" dirty="0">
                <a:solidFill>
                  <a:schemeClr val="tx1"/>
                </a:solidFill>
                <a:latin typeface="HG丸ｺﾞｼｯｸM-PRO" panose="020F0600000000000000" pitchFamily="50" charset="-128"/>
                <a:ea typeface="HG丸ｺﾞｼｯｸM-PRO" panose="020F0600000000000000" pitchFamily="50" charset="-128"/>
              </a:rPr>
              <a:t>１年度活動方針</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３．</a:t>
            </a:r>
            <a:r>
              <a:rPr lang="en-US" altLang="ja-JP" sz="3200" dirty="0">
                <a:solidFill>
                  <a:schemeClr val="tx1"/>
                </a:solidFill>
                <a:latin typeface="HG丸ｺﾞｼｯｸM-PRO" panose="020F0600000000000000" pitchFamily="50" charset="-128"/>
                <a:ea typeface="HG丸ｺﾞｼｯｸM-PRO" panose="020F0600000000000000" pitchFamily="50" charset="-128"/>
              </a:rPr>
              <a:t>2020-21</a:t>
            </a:r>
            <a:r>
              <a:rPr lang="ja-JP" altLang="en-US" sz="3200" dirty="0">
                <a:solidFill>
                  <a:schemeClr val="tx1"/>
                </a:solidFill>
                <a:latin typeface="HG丸ｺﾞｼｯｸM-PRO" panose="020F0600000000000000" pitchFamily="50" charset="-128"/>
                <a:ea typeface="HG丸ｺﾞｼｯｸM-PRO" panose="020F0600000000000000" pitchFamily="50" charset="-128"/>
              </a:rPr>
              <a:t>年度活動計画</a:t>
            </a:r>
            <a:br>
              <a:rPr lang="en-US" altLang="ja-JP" sz="3200" dirty="0">
                <a:solidFill>
                  <a:schemeClr val="tx1"/>
                </a:solidFill>
                <a:latin typeface="HG丸ｺﾞｼｯｸM-PRO" panose="020F0600000000000000" pitchFamily="50" charset="-128"/>
                <a:ea typeface="HG丸ｺﾞｼｯｸM-PRO" panose="020F0600000000000000" pitchFamily="50" charset="-128"/>
              </a:rPr>
            </a:br>
            <a:r>
              <a:rPr lang="ja-JP" altLang="en-US" sz="3200" dirty="0">
                <a:solidFill>
                  <a:schemeClr val="tx1"/>
                </a:solidFill>
                <a:latin typeface="HG丸ｺﾞｼｯｸM-PRO" panose="020F0600000000000000" pitchFamily="50" charset="-128"/>
                <a:ea typeface="HG丸ｺﾞｼｯｸM-PRO" panose="020F0600000000000000" pitchFamily="50" charset="-128"/>
              </a:rPr>
              <a:t>４．職業奉仕委員会</a:t>
            </a:r>
            <a:r>
              <a:rPr lang="en-US" altLang="ja-JP" sz="3200" dirty="0">
                <a:solidFill>
                  <a:schemeClr val="tx1"/>
                </a:solidFill>
                <a:latin typeface="HG丸ｺﾞｼｯｸM-PRO" panose="020F0600000000000000" pitchFamily="50" charset="-128"/>
                <a:ea typeface="HG丸ｺﾞｼｯｸM-PRO" panose="020F0600000000000000" pitchFamily="50" charset="-128"/>
              </a:rPr>
              <a:t>HP</a:t>
            </a:r>
            <a:r>
              <a:rPr lang="ja-JP" altLang="en-US" sz="3200" dirty="0">
                <a:solidFill>
                  <a:schemeClr val="tx1"/>
                </a:solidFill>
                <a:latin typeface="HG丸ｺﾞｼｯｸM-PRO" panose="020F0600000000000000" pitchFamily="50" charset="-128"/>
                <a:ea typeface="HG丸ｺﾞｼｯｸM-PRO" panose="020F0600000000000000" pitchFamily="50" charset="-128"/>
              </a:rPr>
              <a:t>の説明</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５．職業奉仕実践の手引について</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６．「職業奉仕とは何か」について</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７．卓話モデルの実演と説明</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８．事例集の発表</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endParaRPr lang="en-US" altLang="ja-JP" sz="27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2400" dirty="0">
                <a:solidFill>
                  <a:schemeClr val="tx1"/>
                </a:solidFill>
                <a:latin typeface="HG丸ｺﾞｼｯｸM-PRO" panose="020F0600000000000000" pitchFamily="50" charset="-128"/>
                <a:ea typeface="HG丸ｺﾞｼｯｸM-PRO" panose="020F0600000000000000" pitchFamily="50" charset="-128"/>
              </a:rPr>
              <a:t>　</a:t>
            </a:r>
            <a:br>
              <a:rPr lang="en-US" altLang="ja-JP" sz="2400" dirty="0">
                <a:solidFill>
                  <a:schemeClr val="tx1"/>
                </a:solidFill>
                <a:latin typeface="HG丸ｺﾞｼｯｸM-PRO" panose="020F0600000000000000" pitchFamily="50" charset="-128"/>
                <a:ea typeface="HG丸ｺﾞｼｯｸM-PRO" panose="020F0600000000000000" pitchFamily="50" charset="-128"/>
              </a:rPr>
            </a:br>
            <a:endParaRPr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58021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F42D1-433E-4677-A52D-E8BEFD4931DB}"/>
              </a:ext>
            </a:extLst>
          </p:cNvPr>
          <p:cNvSpPr>
            <a:spLocks noGrp="1"/>
          </p:cNvSpPr>
          <p:nvPr>
            <p:ph type="title"/>
          </p:nvPr>
        </p:nvSpPr>
        <p:spPr>
          <a:xfrm>
            <a:off x="398671" y="188643"/>
            <a:ext cx="6549592" cy="1080119"/>
          </a:xfrm>
        </p:spPr>
        <p:txBody>
          <a:bodyPr>
            <a:normAutofit fontScale="90000"/>
          </a:bodyPr>
          <a:lstStyle/>
          <a:p>
            <a:r>
              <a:rPr lang="ja-JP" altLang="en-US" sz="3000" dirty="0">
                <a:latin typeface="HG丸ｺﾞｼｯｸM-PRO" panose="020F0600000000000000" pitchFamily="50" charset="-128"/>
                <a:ea typeface="HG丸ｺﾞｼｯｸM-PRO" panose="020F0600000000000000" pitchFamily="50" charset="-128"/>
              </a:rPr>
              <a:t>最後に強調したいこと</a:t>
            </a:r>
            <a:br>
              <a:rPr lang="en-US" altLang="ja-JP" sz="3000" dirty="0">
                <a:latin typeface="HG丸ｺﾞｼｯｸM-PRO" panose="020F0600000000000000" pitchFamily="50" charset="-128"/>
                <a:ea typeface="HG丸ｺﾞｼｯｸM-PRO" panose="020F0600000000000000" pitchFamily="50" charset="-128"/>
              </a:rPr>
            </a:br>
            <a:r>
              <a:rPr lang="ja-JP" altLang="en-US" sz="3000" dirty="0">
                <a:latin typeface="HG丸ｺﾞｼｯｸM-PRO" panose="020F0600000000000000" pitchFamily="50" charset="-128"/>
                <a:ea typeface="HG丸ｺﾞｼｯｸM-PRO" panose="020F0600000000000000" pitchFamily="50" charset="-128"/>
              </a:rPr>
              <a:t>　　　</a:t>
            </a:r>
            <a:r>
              <a:rPr lang="en-US" altLang="ja-JP" sz="3000" dirty="0">
                <a:latin typeface="HG丸ｺﾞｼｯｸM-PRO" panose="020F0600000000000000" pitchFamily="50" charset="-128"/>
                <a:ea typeface="HG丸ｺﾞｼｯｸM-PRO" panose="020F0600000000000000" pitchFamily="50" charset="-128"/>
              </a:rPr>
              <a:t>【</a:t>
            </a:r>
            <a:r>
              <a:rPr lang="ja-JP" altLang="en-US" sz="3000" dirty="0">
                <a:latin typeface="HG丸ｺﾞｼｯｸM-PRO" panose="020F0600000000000000" pitchFamily="50" charset="-128"/>
                <a:ea typeface="HG丸ｺﾞｼｯｸM-PRO" panose="020F0600000000000000" pitchFamily="50" charset="-128"/>
              </a:rPr>
              <a:t>人づくりは自分づくり</a:t>
            </a:r>
            <a:r>
              <a:rPr lang="en-US" altLang="ja-JP" sz="3000" dirty="0">
                <a:latin typeface="HG丸ｺﾞｼｯｸM-PRO" panose="020F0600000000000000" pitchFamily="50" charset="-128"/>
                <a:ea typeface="HG丸ｺﾞｼｯｸM-PRO" panose="020F0600000000000000" pitchFamily="50" charset="-128"/>
              </a:rPr>
              <a:t>】</a:t>
            </a:r>
            <a:br>
              <a:rPr lang="en-US" altLang="ja-JP" b="1" dirty="0">
                <a:solidFill>
                  <a:schemeClr val="accent2">
                    <a:lumMod val="60000"/>
                    <a:lumOff val="40000"/>
                  </a:schemeClr>
                </a:solidFill>
                <a:latin typeface="HGMaruGothicMPRO" panose="020F0600000000000000" pitchFamily="34" charset="-128"/>
                <a:ea typeface="HGMaruGothicMPRO" panose="020F0600000000000000" pitchFamily="34" charset="-128"/>
              </a:rPr>
            </a:br>
            <a:endParaRPr kumimoji="1" lang="ja-JP" altLang="en-US" dirty="0"/>
          </a:p>
        </p:txBody>
      </p:sp>
      <p:sp>
        <p:nvSpPr>
          <p:cNvPr id="3" name="コンテンツ プレースホルダー 2">
            <a:extLst>
              <a:ext uri="{FF2B5EF4-FFF2-40B4-BE49-F238E27FC236}">
                <a16:creationId xmlns:a16="http://schemas.microsoft.com/office/drawing/2014/main" id="{5FF07CDA-B66E-4BC8-AC3B-B1215DF67BF4}"/>
              </a:ext>
            </a:extLst>
          </p:cNvPr>
          <p:cNvSpPr>
            <a:spLocks noGrp="1"/>
          </p:cNvSpPr>
          <p:nvPr>
            <p:ph idx="1"/>
          </p:nvPr>
        </p:nvSpPr>
        <p:spPr>
          <a:xfrm>
            <a:off x="107504" y="1268760"/>
            <a:ext cx="8856984" cy="5184576"/>
          </a:xfrm>
        </p:spPr>
        <p:txBody>
          <a:bodyPr>
            <a:normAutofit fontScale="40000" lnSpcReduction="20000"/>
          </a:bodyPr>
          <a:lstStyle/>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・職業奉仕は「ロータリーの目的」の第２項を土台としており、</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この項でロータリアンは次の事を奨励し、育むことが求められています。</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・職業上の高い</a:t>
            </a:r>
            <a:r>
              <a:rPr lang="ja-JP" altLang="en-US" sz="5000" b="1" dirty="0">
                <a:solidFill>
                  <a:srgbClr val="FF0000"/>
                </a:solidFill>
                <a:latin typeface="HG丸ｺﾞｼｯｸM-PRO" panose="020F0600000000000000" pitchFamily="50" charset="-128"/>
                <a:ea typeface="HG丸ｺﾞｼｯｸM-PRO" panose="020F0600000000000000" pitchFamily="50" charset="-128"/>
              </a:rPr>
              <a:t>倫理</a:t>
            </a: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基準</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・役立つ仕事はすべて価値あるものという認識</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・社会に奉仕する機会としてロータリアン各自の職業を</a:t>
            </a:r>
            <a:r>
              <a:rPr lang="ja-JP" altLang="en-US" sz="5000" b="1" dirty="0">
                <a:solidFill>
                  <a:srgbClr val="FF0000"/>
                </a:solidFill>
                <a:latin typeface="HG丸ｺﾞｼｯｸM-PRO" panose="020F0600000000000000" pitchFamily="50" charset="-128"/>
                <a:ea typeface="HG丸ｺﾞｼｯｸM-PRO" panose="020F0600000000000000" pitchFamily="50" charset="-128"/>
              </a:rPr>
              <a:t>高潔</a:t>
            </a: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な</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ものとすること</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lvl="0">
              <a:buClr>
                <a:srgbClr val="90C226"/>
              </a:buClr>
            </a:pP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a:t>
            </a:r>
            <a:r>
              <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a:t>
            </a:r>
            <a:r>
              <a:rPr lang="ja-JP" altLang="en-US" sz="5000" b="1" dirty="0">
                <a:solidFill>
                  <a:srgbClr val="FF0000"/>
                </a:solidFill>
                <a:latin typeface="HG丸ｺﾞｼｯｸM-PRO" panose="020F0600000000000000" pitchFamily="50" charset="-128"/>
                <a:ea typeface="HG丸ｺﾞｼｯｸM-PRO" panose="020F0600000000000000" pitchFamily="50" charset="-128"/>
              </a:rPr>
              <a:t>高潔性</a:t>
            </a: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と高い</a:t>
            </a:r>
            <a:r>
              <a:rPr lang="ja-JP" altLang="en-US" sz="5000" b="1" dirty="0">
                <a:solidFill>
                  <a:srgbClr val="FF0000"/>
                </a:solidFill>
                <a:latin typeface="HG丸ｺﾞｼｯｸM-PRO" panose="020F0600000000000000" pitchFamily="50" charset="-128"/>
                <a:ea typeface="HG丸ｺﾞｼｯｸM-PRO" panose="020F0600000000000000" pitchFamily="50" charset="-128"/>
              </a:rPr>
              <a:t>倫理観</a:t>
            </a: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が重視されています。</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この事から「自己の職業の道徳的水準を高め、社会から尊重</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される存在になる」そういった自分をつくり上げるという意味で</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a:t>
            </a:r>
            <a:r>
              <a:rPr lang="ja-JP" altLang="en-US" sz="5000" b="1" dirty="0">
                <a:solidFill>
                  <a:srgbClr val="FF0000"/>
                </a:solidFill>
                <a:latin typeface="HG丸ｺﾞｼｯｸM-PRO" panose="020F0600000000000000" pitchFamily="50" charset="-128"/>
                <a:ea typeface="HG丸ｺﾞｼｯｸM-PRO" panose="020F0600000000000000" pitchFamily="50" charset="-128"/>
              </a:rPr>
              <a:t>「自分づくり」が全てに優先して大切なことだと思います。</a:t>
            </a:r>
            <a:endParaRPr lang="en-US" altLang="ja-JP" sz="5000" b="1" dirty="0">
              <a:solidFill>
                <a:srgbClr val="FF0000"/>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srgbClr val="FF0000"/>
                </a:solidFill>
                <a:latin typeface="HG丸ｺﾞｼｯｸM-PRO" panose="020F0600000000000000" pitchFamily="50" charset="-128"/>
                <a:ea typeface="HG丸ｺﾞｼｯｸM-PRO" panose="020F0600000000000000" pitchFamily="50" charset="-128"/>
              </a:rPr>
              <a:t>　　「自分づくり」こそ、職業奉仕の原点だと思います。</a:t>
            </a:r>
            <a:endParaRPr lang="en-US" altLang="ja-JP" sz="5000" b="1" dirty="0">
              <a:solidFill>
                <a:srgbClr val="FF0000"/>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lang="ja-JP" altLang="en-US"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この内容を参考として人づくり、自分づくりを行って頂ければ幸いです。</a:t>
            </a:r>
            <a:endParaRPr lang="en-US" altLang="ja-JP" sz="5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134536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 calcmode="lin" valueType="num">
                                      <p:cBhvr additive="base">
                                        <p:cTn id="5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anim calcmode="lin" valueType="num">
                                      <p:cBhvr additive="base">
                                        <p:cTn id="6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AD567F-72C6-4188-9F38-471129A4AB43}"/>
              </a:ext>
            </a:extLst>
          </p:cNvPr>
          <p:cNvSpPr>
            <a:spLocks noGrp="1"/>
          </p:cNvSpPr>
          <p:nvPr>
            <p:ph type="title"/>
          </p:nvPr>
        </p:nvSpPr>
        <p:spPr>
          <a:xfrm>
            <a:off x="251520" y="836712"/>
            <a:ext cx="8352928" cy="5112568"/>
          </a:xfrm>
        </p:spPr>
        <p:txBody>
          <a:bodyPr>
            <a:normAutofit fontScale="90000"/>
          </a:bodyPr>
          <a:lstStyle/>
          <a:p>
            <a:br>
              <a:rPr lang="en-US" altLang="ja-JP" sz="3000" dirty="0">
                <a:latin typeface="HG丸ｺﾞｼｯｸM-PRO" panose="020F0600000000000000" pitchFamily="50" charset="-128"/>
                <a:ea typeface="HG丸ｺﾞｼｯｸM-PRO" panose="020F0600000000000000" pitchFamily="50" charset="-128"/>
              </a:rPr>
            </a:br>
            <a:br>
              <a:rPr lang="en-US" altLang="ja-JP" b="1" dirty="0">
                <a:solidFill>
                  <a:schemeClr val="accent2">
                    <a:lumMod val="60000"/>
                    <a:lumOff val="40000"/>
                  </a:schemeClr>
                </a:solidFill>
                <a:latin typeface="HGMaruGothicMPRO" panose="020F0600000000000000" pitchFamily="34" charset="-128"/>
                <a:ea typeface="HGMaruGothicMPRO" panose="020F0600000000000000" pitchFamily="34" charset="-128"/>
              </a:rPr>
            </a:br>
            <a:r>
              <a:rPr lang="ja-JP" altLang="en-US" sz="4000" dirty="0">
                <a:latin typeface="HG丸ｺﾞｼｯｸM-PRO" panose="020F0600000000000000" pitchFamily="50" charset="-128"/>
                <a:ea typeface="HG丸ｺﾞｼｯｸM-PRO" panose="020F0600000000000000" pitchFamily="50" charset="-128"/>
              </a:rPr>
              <a:t>・今年</a:t>
            </a:r>
            <a:r>
              <a:rPr lang="en-US" altLang="ja-JP" sz="4000" dirty="0">
                <a:latin typeface="HG丸ｺﾞｼｯｸM-PRO" panose="020F0600000000000000" pitchFamily="50" charset="-128"/>
                <a:ea typeface="HG丸ｺﾞｼｯｸM-PRO" panose="020F0600000000000000" pitchFamily="50" charset="-128"/>
              </a:rPr>
              <a:t>1</a:t>
            </a:r>
            <a:r>
              <a:rPr lang="ja-JP" altLang="en-US" sz="4000" dirty="0">
                <a:latin typeface="HG丸ｺﾞｼｯｸM-PRO" panose="020F0600000000000000" pitchFamily="50" charset="-128"/>
                <a:ea typeface="HG丸ｺﾞｼｯｸM-PRO" panose="020F0600000000000000" pitchFamily="50" charset="-128"/>
              </a:rPr>
              <a:t>年間、共に職業奉仕について、</a:t>
            </a:r>
            <a:br>
              <a:rPr lang="en-US" altLang="ja-JP"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一緒に学んでいきましょう。</a:t>
            </a:r>
            <a:br>
              <a:rPr lang="en-US" altLang="ja-JP" sz="4000" dirty="0">
                <a:latin typeface="HG丸ｺﾞｼｯｸM-PRO" panose="020F0600000000000000" pitchFamily="50" charset="-128"/>
                <a:ea typeface="HG丸ｺﾞｼｯｸM-PRO" panose="020F0600000000000000" pitchFamily="50" charset="-128"/>
              </a:rPr>
            </a:br>
            <a:br>
              <a:rPr lang="en-US" altLang="ja-JP"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その為の積極的な支援を実践して</a:t>
            </a:r>
            <a:br>
              <a:rPr lang="en-US" altLang="ja-JP"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参りますので、宜しくお願い致します。</a:t>
            </a:r>
            <a:br>
              <a:rPr lang="en-US" altLang="ja-JP" sz="4000" dirty="0"/>
            </a:br>
            <a:br>
              <a:rPr lang="en-US" altLang="ja-JP" sz="4000" dirty="0"/>
            </a:br>
            <a:br>
              <a:rPr kumimoji="1" lang="en-US" altLang="ja-JP" dirty="0"/>
            </a:br>
            <a:r>
              <a:rPr kumimoji="1" lang="ja-JP" altLang="en-US" dirty="0"/>
              <a:t>　　　　　　　　　　　　　</a:t>
            </a:r>
            <a:r>
              <a:rPr lang="ja-JP" altLang="en-US" dirty="0"/>
              <a:t>２０２０－２０２１</a:t>
            </a:r>
            <a:br>
              <a:rPr lang="en-US" altLang="ja-JP" dirty="0"/>
            </a:br>
            <a:r>
              <a:rPr lang="ja-JP" altLang="en-US" dirty="0"/>
              <a:t>　　　　　　　　　　　</a:t>
            </a:r>
            <a:r>
              <a:rPr kumimoji="1" lang="ja-JP" altLang="en-US" dirty="0"/>
              <a:t>クラブ職業奉仕委員長会議</a:t>
            </a:r>
            <a:br>
              <a:rPr kumimoji="1" lang="ja-JP" altLang="en-US" dirty="0"/>
            </a:br>
            <a:br>
              <a:rPr kumimoji="1" lang="en-US" altLang="ja-JP" dirty="0"/>
            </a:br>
            <a:br>
              <a:rPr kumimoji="1" lang="en-US" altLang="ja-JP" dirty="0"/>
            </a:br>
            <a:br>
              <a:rPr kumimoji="1" lang="en-US" altLang="ja-JP" dirty="0"/>
            </a:br>
            <a:endParaRPr kumimoji="1" lang="ja-JP" altLang="en-US" dirty="0"/>
          </a:p>
        </p:txBody>
      </p:sp>
      <p:pic>
        <p:nvPicPr>
          <p:cNvPr id="3" name="図 2" descr="テキスト, 記号, 時計, 挿絵 が含まれている画像&#10;&#10;自動的に生成された説明">
            <a:extLst>
              <a:ext uri="{FF2B5EF4-FFF2-40B4-BE49-F238E27FC236}">
                <a16:creationId xmlns:a16="http://schemas.microsoft.com/office/drawing/2014/main" id="{F50EB16C-D30B-48E1-ABAE-D33AC9FC1F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056" y="116632"/>
            <a:ext cx="3998826" cy="580180"/>
          </a:xfrm>
          <a:prstGeom prst="rect">
            <a:avLst/>
          </a:prstGeom>
          <a:solidFill>
            <a:schemeClr val="bg1"/>
          </a:solidFill>
        </p:spPr>
      </p:pic>
    </p:spTree>
    <p:extLst>
      <p:ext uri="{BB962C8B-B14F-4D97-AF65-F5344CB8AC3E}">
        <p14:creationId xmlns:p14="http://schemas.microsoft.com/office/powerpoint/2010/main" val="149100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2C9CA-C562-3B4C-8A52-C13C572BF216}"/>
              </a:ext>
            </a:extLst>
          </p:cNvPr>
          <p:cNvSpPr>
            <a:spLocks noGrp="1"/>
          </p:cNvSpPr>
          <p:nvPr>
            <p:ph type="title"/>
          </p:nvPr>
        </p:nvSpPr>
        <p:spPr>
          <a:xfrm>
            <a:off x="303978" y="266663"/>
            <a:ext cx="4988102" cy="714067"/>
          </a:xfrm>
          <a:ln>
            <a:solidFill>
              <a:srgbClr val="00B050"/>
            </a:solidFill>
          </a:ln>
        </p:spPr>
        <p:txBody>
          <a:bodyPr>
            <a:normAutofit fontScale="90000"/>
          </a:bodyPr>
          <a:lstStyle/>
          <a:p>
            <a:br>
              <a:rPr lang="en-US" altLang="ja-JP" sz="3200" dirty="0">
                <a:latin typeface="HGMaruGothicMPRO" panose="020F0600000000000000" pitchFamily="34" charset="-128"/>
                <a:ea typeface="HGMaruGothicMPRO" panose="020F0600000000000000" pitchFamily="34" charset="-128"/>
              </a:rPr>
            </a:br>
            <a:r>
              <a:rPr lang="en-US" altLang="ja-JP" sz="3200" dirty="0">
                <a:latin typeface="HGMaruGothicMPRO" panose="020F0600000000000000" pitchFamily="34" charset="-128"/>
                <a:ea typeface="HGMaruGothicMPRO" panose="020F0600000000000000" pitchFamily="34" charset="-128"/>
              </a:rPr>
              <a:t> </a:t>
            </a:r>
            <a:br>
              <a:rPr lang="en-US" altLang="ja-JP" sz="2200" dirty="0">
                <a:latin typeface="HGMaruGothicMPRO" panose="020F0600000000000000" pitchFamily="34" charset="-128"/>
                <a:ea typeface="HGMaruGothicMPRO" panose="020F0600000000000000" pitchFamily="34" charset="-128"/>
              </a:rPr>
            </a:br>
            <a:r>
              <a:rPr lang="ja-JP" altLang="en-US" sz="2200" dirty="0">
                <a:latin typeface="HGMaruGothicMPRO" panose="020F0600000000000000" pitchFamily="34" charset="-128"/>
                <a:ea typeface="HGMaruGothicMPRO" panose="020F0600000000000000" pitchFamily="34" charset="-128"/>
              </a:rPr>
              <a:t>　　　　　　</a:t>
            </a:r>
            <a:endParaRPr lang="ja-JP" altLang="en-US" sz="1800" dirty="0">
              <a:latin typeface="HGMaruGothicMPRO" panose="020F0600000000000000" pitchFamily="34" charset="-128"/>
              <a:ea typeface="HGMaruGothicMPRO" panose="020F0600000000000000" pitchFamily="34" charset="-128"/>
            </a:endParaRPr>
          </a:p>
        </p:txBody>
      </p:sp>
      <p:sp>
        <p:nvSpPr>
          <p:cNvPr id="5" name="テキスト ボックス 4">
            <a:extLst>
              <a:ext uri="{FF2B5EF4-FFF2-40B4-BE49-F238E27FC236}">
                <a16:creationId xmlns:a16="http://schemas.microsoft.com/office/drawing/2014/main" id="{3D7931EE-F356-484A-B2C4-A5268E46C988}"/>
              </a:ext>
            </a:extLst>
          </p:cNvPr>
          <p:cNvSpPr txBox="1"/>
          <p:nvPr/>
        </p:nvSpPr>
        <p:spPr>
          <a:xfrm>
            <a:off x="303978" y="1484784"/>
            <a:ext cx="8516494" cy="6617196"/>
          </a:xfrm>
          <a:prstGeom prst="rect">
            <a:avLst/>
          </a:prstGeom>
          <a:noFill/>
        </p:spPr>
        <p:txBody>
          <a:bodyPr wrap="square" rtlCol="0">
            <a:spAutoFit/>
          </a:bodyPr>
          <a:lstStyle/>
          <a:p>
            <a:endParaRPr kumimoji="1" lang="en-US" altLang="ja-JP" sz="1600" dirty="0">
              <a:latin typeface="HGMaruGothicMPRO" panose="020F0600000000000000" pitchFamily="34" charset="-128"/>
              <a:ea typeface="HGMaruGothicMPRO" panose="020F0600000000000000" pitchFamily="34" charset="-128"/>
            </a:endParaRPr>
          </a:p>
          <a:p>
            <a:r>
              <a:rPr kumimoji="1" lang="ja-JP" altLang="en-US" sz="2400" b="1" dirty="0">
                <a:solidFill>
                  <a:srgbClr val="FF0000"/>
                </a:solidFill>
                <a:latin typeface="HGMaruGothicMPRO" panose="020F0600000000000000" pitchFamily="34" charset="-128"/>
                <a:ea typeface="HGMaruGothicMPRO" panose="020F0600000000000000" pitchFamily="34" charset="-128"/>
              </a:rPr>
              <a:t>さまざまな職業奉仕活動を実践する際に「大切なこと」は何でしょうか。</a:t>
            </a:r>
            <a:endParaRPr kumimoji="1" lang="en-US" altLang="ja-JP" sz="2400" b="1" dirty="0">
              <a:solidFill>
                <a:srgbClr val="FF0000"/>
              </a:solidFill>
              <a:latin typeface="HGMaruGothicMPRO" panose="020F0600000000000000" pitchFamily="34" charset="-128"/>
              <a:ea typeface="HGMaruGothicMPRO" panose="020F0600000000000000" pitchFamily="34" charset="-128"/>
            </a:endParaRPr>
          </a:p>
          <a:p>
            <a:r>
              <a:rPr kumimoji="1" lang="ja-JP" altLang="en-US" sz="2400" dirty="0">
                <a:latin typeface="HGMaruGothicMPRO" panose="020F0600000000000000" pitchFamily="34" charset="-128"/>
                <a:ea typeface="HGMaruGothicMPRO" panose="020F0600000000000000" pitchFamily="34" charset="-128"/>
              </a:rPr>
              <a:t>職業奉仕活動を行うにあたって、</a:t>
            </a:r>
            <a:r>
              <a:rPr kumimoji="1" lang="ja-JP" altLang="en-US" sz="2400" b="1" dirty="0">
                <a:solidFill>
                  <a:srgbClr val="FF0000"/>
                </a:solidFill>
                <a:latin typeface="HGMaruGothicMPRO" panose="020F0600000000000000" pitchFamily="34" charset="-128"/>
                <a:ea typeface="HGMaruGothicMPRO" panose="020F0600000000000000" pitchFamily="34" charset="-128"/>
              </a:rPr>
              <a:t>「大切なこと」</a:t>
            </a:r>
            <a:r>
              <a:rPr kumimoji="1" lang="ja-JP" altLang="en-US" sz="2400" dirty="0">
                <a:latin typeface="HGMaruGothicMPRO" panose="020F0600000000000000" pitchFamily="34" charset="-128"/>
                <a:ea typeface="HGMaruGothicMPRO" panose="020F0600000000000000" pitchFamily="34" charset="-128"/>
              </a:rPr>
              <a:t>は</a:t>
            </a:r>
            <a:endParaRPr kumimoji="1" lang="en-US" altLang="ja-JP" sz="2400" dirty="0">
              <a:latin typeface="HGMaruGothicMPRO" panose="020F0600000000000000" pitchFamily="34" charset="-128"/>
              <a:ea typeface="HGMaruGothicMPRO" panose="020F0600000000000000" pitchFamily="34" charset="-128"/>
            </a:endParaRPr>
          </a:p>
          <a:p>
            <a:r>
              <a:rPr kumimoji="1" lang="ja-JP" altLang="en-US" sz="2400" dirty="0">
                <a:latin typeface="HGMaruGothicMPRO" panose="020F0600000000000000" pitchFamily="34" charset="-128"/>
                <a:ea typeface="HGMaruGothicMPRO" panose="020F0600000000000000" pitchFamily="34" charset="-128"/>
              </a:rPr>
              <a:t>「</a:t>
            </a:r>
            <a:r>
              <a:rPr kumimoji="1" lang="ja-JP" altLang="en-US" sz="2400" dirty="0">
                <a:highlight>
                  <a:srgbClr val="FFFF00"/>
                </a:highlight>
                <a:latin typeface="HGMaruGothicMPRO" panose="020F0600000000000000" pitchFamily="34" charset="-128"/>
                <a:ea typeface="HGMaruGothicMPRO" panose="020F0600000000000000" pitchFamily="34" charset="-128"/>
              </a:rPr>
              <a:t>ロータリーの職業奉仕と言えるためには・・・</a:t>
            </a:r>
            <a:r>
              <a:rPr kumimoji="1" lang="ja-JP" altLang="en-US" sz="2400" dirty="0">
                <a:latin typeface="HGMaruGothicMPRO" panose="020F0600000000000000" pitchFamily="34" charset="-128"/>
                <a:ea typeface="HGMaruGothicMPRO" panose="020F0600000000000000" pitchFamily="34" charset="-128"/>
              </a:rPr>
              <a:t>」</a:t>
            </a:r>
            <a:endParaRPr kumimoji="1" lang="en-US" altLang="ja-JP" sz="2400" dirty="0">
              <a:latin typeface="HGMaruGothicMPRO" panose="020F0600000000000000" pitchFamily="34" charset="-128"/>
              <a:ea typeface="HGMaruGothicMPRO" panose="020F0600000000000000" pitchFamily="34" charset="-128"/>
            </a:endParaRPr>
          </a:p>
          <a:p>
            <a:r>
              <a:rPr kumimoji="1" lang="ja-JP" altLang="en-US" sz="2400" dirty="0">
                <a:solidFill>
                  <a:srgbClr val="FF0000"/>
                </a:solidFill>
                <a:latin typeface="HGMaruGothicMPRO" panose="020F0600000000000000" pitchFamily="34" charset="-128"/>
                <a:ea typeface="HGMaruGothicMPRO" panose="020F0600000000000000" pitchFamily="34" charset="-128"/>
              </a:rPr>
              <a:t>の内容を理解し</a:t>
            </a:r>
            <a:r>
              <a:rPr kumimoji="1" lang="ja-JP" altLang="en-US" sz="2400" dirty="0">
                <a:latin typeface="HGMaruGothicMPRO" panose="020F0600000000000000" pitchFamily="34" charset="-128"/>
                <a:ea typeface="HGMaruGothicMPRO" panose="020F0600000000000000" pitchFamily="34" charset="-128"/>
              </a:rPr>
              <a:t>、又、基づいて職業奉仕活動を行って</a:t>
            </a:r>
            <a:endParaRPr kumimoji="1" lang="en-US" altLang="ja-JP" sz="2400" dirty="0">
              <a:latin typeface="HGMaruGothicMPRO" panose="020F0600000000000000" pitchFamily="34" charset="-128"/>
              <a:ea typeface="HGMaruGothicMPRO" panose="020F0600000000000000" pitchFamily="34" charset="-128"/>
            </a:endParaRPr>
          </a:p>
          <a:p>
            <a:r>
              <a:rPr kumimoji="1" lang="ja-JP" altLang="en-US" sz="2400" dirty="0">
                <a:latin typeface="HGMaruGothicMPRO" panose="020F0600000000000000" pitchFamily="34" charset="-128"/>
                <a:ea typeface="HGMaruGothicMPRO" panose="020F0600000000000000" pitchFamily="34" charset="-128"/>
              </a:rPr>
              <a:t>いるか？どうかです。</a:t>
            </a:r>
            <a:endParaRPr kumimoji="1" lang="en-US" altLang="ja-JP" sz="2400" dirty="0">
              <a:latin typeface="HGMaruGothicMPRO" panose="020F0600000000000000" pitchFamily="34" charset="-128"/>
              <a:ea typeface="HGMaruGothicMPRO" panose="020F0600000000000000" pitchFamily="34" charset="-128"/>
            </a:endParaRPr>
          </a:p>
          <a:p>
            <a:pPr algn="just"/>
            <a:r>
              <a:rPr lang="ja-JP" altLang="ja-JP" sz="2400" b="1"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特に</a:t>
            </a:r>
            <a:r>
              <a:rPr lang="ja-JP" altLang="ja-JP" sz="2400" b="1" kern="100" dirty="0">
                <a:solidFill>
                  <a:srgbClr val="FF0000"/>
                </a:solidFill>
                <a:highlight>
                  <a:srgbClr val="FFFF00"/>
                </a:highlight>
                <a:latin typeface="HGPｺﾞｼｯｸM" panose="020B0600000000000000" pitchFamily="50" charset="-128"/>
                <a:ea typeface="HGPｺﾞｼｯｸM" panose="020B0600000000000000" pitchFamily="50" charset="-128"/>
                <a:cs typeface="Times New Roman" panose="02020603050405020304" pitchFamily="18" charset="0"/>
              </a:rPr>
              <a:t>「ロータリーの職業奉仕と言えるためには」の基本である、</a:t>
            </a:r>
            <a:endParaRPr lang="en-US" altLang="ja-JP" sz="2400" b="1" kern="100" dirty="0">
              <a:solidFill>
                <a:srgbClr val="FF0000"/>
              </a:solidFill>
              <a:highlight>
                <a:srgbClr val="FFFF00"/>
              </a:highlight>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ja-JP" sz="2400" b="1" kern="100" dirty="0">
                <a:solidFill>
                  <a:srgbClr val="FF0000"/>
                </a:solidFill>
                <a:highlight>
                  <a:srgbClr val="FFFF00"/>
                </a:highlight>
                <a:latin typeface="HGPｺﾞｼｯｸM" panose="020B0600000000000000" pitchFamily="50" charset="-128"/>
                <a:ea typeface="HGPｺﾞｼｯｸM" panose="020B0600000000000000" pitchFamily="50" charset="-128"/>
                <a:cs typeface="Times New Roman" panose="02020603050405020304" pitchFamily="18" charset="0"/>
              </a:rPr>
              <a:t>「ロータリーは人づくりを」</a:t>
            </a:r>
            <a:r>
              <a:rPr lang="ja-JP" altLang="ja-JP" sz="2400" b="1"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を考慮した職業奉仕活動が出来ているのでしょうか？</a:t>
            </a:r>
            <a:endParaRPr lang="ja-JP" altLang="ja-JP" sz="2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ja-JP" sz="2400" b="1"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この人づくりを行うには</a:t>
            </a:r>
            <a:r>
              <a:rPr lang="ja-JP" altLang="ja-JP" sz="2400" b="1" kern="100" dirty="0">
                <a:solidFill>
                  <a:srgbClr val="FF0000"/>
                </a:solidFill>
                <a:highlight>
                  <a:srgbClr val="FFFF00"/>
                </a:highlight>
                <a:latin typeface="HGPｺﾞｼｯｸM" panose="020B0600000000000000" pitchFamily="50" charset="-128"/>
                <a:ea typeface="HGPｺﾞｼｯｸM" panose="020B0600000000000000" pitchFamily="50" charset="-128"/>
                <a:cs typeface="Times New Roman" panose="02020603050405020304" pitchFamily="18" charset="0"/>
              </a:rPr>
              <a:t>自分づくり（自ら学ぶ）</a:t>
            </a:r>
            <a:r>
              <a:rPr lang="ja-JP" altLang="ja-JP" sz="2400" b="1"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が出来ていなければ成りません。</a:t>
            </a:r>
            <a:endParaRPr lang="ja-JP" altLang="ja-JP" sz="2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ja-JP" sz="2400" b="1"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すなわち、自分づくり＝自ら学ぶことが出来ているかどうかです。</a:t>
            </a:r>
            <a:endParaRPr lang="ja-JP" altLang="ja-JP" sz="2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ja-JP" sz="2400" b="1"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又、入りて学び、出でて奉仕せよが出来ているかどうかです。</a:t>
            </a:r>
            <a:endParaRPr kumimoji="1" lang="en-US" altLang="ja-JP" sz="2400" dirty="0">
              <a:latin typeface="HGPｺﾞｼｯｸM" panose="020B0600000000000000" pitchFamily="50" charset="-128"/>
              <a:ea typeface="HGPｺﾞｼｯｸM" panose="020B0600000000000000" pitchFamily="50" charset="-128"/>
            </a:endParaRPr>
          </a:p>
          <a:p>
            <a:endParaRPr kumimoji="1" lang="en-US" altLang="ja-JP" sz="2400" dirty="0">
              <a:latin typeface="HGMaruGothicMPRO" panose="020F0600000000000000" pitchFamily="34" charset="-128"/>
              <a:ea typeface="HGMaruGothicMPRO" panose="020F0600000000000000" pitchFamily="34" charset="-128"/>
            </a:endParaRPr>
          </a:p>
          <a:p>
            <a:endParaRPr kumimoji="1" lang="en-US" altLang="ja-JP" sz="2400" dirty="0">
              <a:latin typeface="HGMaruGothicMPRO" panose="020F0600000000000000" pitchFamily="34" charset="-128"/>
              <a:ea typeface="HGMaruGothicMPRO" panose="020F0600000000000000" pitchFamily="34" charset="-128"/>
            </a:endParaRPr>
          </a:p>
          <a:p>
            <a:endParaRPr kumimoji="1" lang="en-US" altLang="ja-JP" sz="2400" dirty="0">
              <a:latin typeface="HGMaruGothicMPRO" panose="020F0600000000000000" pitchFamily="34" charset="-128"/>
              <a:ea typeface="HGMaruGothicMPRO" panose="020F0600000000000000" pitchFamily="34" charset="-128"/>
            </a:endParaRPr>
          </a:p>
          <a:p>
            <a:endParaRPr kumimoji="1" lang="en-US" altLang="ja-JP" sz="2400" dirty="0">
              <a:latin typeface="HGMaruGothicMPRO" panose="020F0600000000000000" pitchFamily="34" charset="-128"/>
              <a:ea typeface="HGMaruGothicMPRO" panose="020F0600000000000000" pitchFamily="34" charset="-128"/>
            </a:endParaRPr>
          </a:p>
        </p:txBody>
      </p:sp>
      <p:sp>
        <p:nvSpPr>
          <p:cNvPr id="6" name="テキスト ボックス 5">
            <a:extLst>
              <a:ext uri="{FF2B5EF4-FFF2-40B4-BE49-F238E27FC236}">
                <a16:creationId xmlns:a16="http://schemas.microsoft.com/office/drawing/2014/main" id="{17A46CB0-6427-B542-94A5-5A1B8EA149E0}"/>
              </a:ext>
            </a:extLst>
          </p:cNvPr>
          <p:cNvSpPr txBox="1"/>
          <p:nvPr/>
        </p:nvSpPr>
        <p:spPr>
          <a:xfrm>
            <a:off x="179513" y="305357"/>
            <a:ext cx="7344816" cy="1538883"/>
          </a:xfrm>
          <a:prstGeom prst="rect">
            <a:avLst/>
          </a:prstGeom>
          <a:noFill/>
          <a:ln>
            <a:noFill/>
          </a:ln>
        </p:spPr>
        <p:txBody>
          <a:bodyPr wrap="square" rtlCol="0">
            <a:spAutoFit/>
          </a:bodyPr>
          <a:lstStyle/>
          <a:p>
            <a:r>
              <a:rPr kumimoji="1" lang="ja-JP" altLang="en-US" sz="2800" b="1" dirty="0">
                <a:solidFill>
                  <a:srgbClr val="92D050"/>
                </a:solidFill>
                <a:latin typeface="HGMaruGothicMPRO" panose="020F0600000000000000" pitchFamily="34" charset="-128"/>
                <a:ea typeface="HGMaruGothicMPRO" panose="020F0600000000000000" pitchFamily="34" charset="-128"/>
              </a:rPr>
              <a:t>１．本日の目的とテーマ</a:t>
            </a:r>
            <a:endParaRPr kumimoji="1" lang="en-US" altLang="ja-JP" sz="2800" b="1" dirty="0">
              <a:solidFill>
                <a:srgbClr val="92D050"/>
              </a:solidFill>
              <a:latin typeface="HGMaruGothicMPRO" panose="020F0600000000000000" pitchFamily="34" charset="-128"/>
              <a:ea typeface="HGMaruGothicMPRO" panose="020F0600000000000000" pitchFamily="34" charset="-128"/>
            </a:endParaRPr>
          </a:p>
          <a:p>
            <a:endParaRPr kumimoji="1" lang="en-US" altLang="ja-JP" sz="2200" b="1" dirty="0">
              <a:solidFill>
                <a:srgbClr val="00B050"/>
              </a:solidFill>
              <a:latin typeface="HGMaruGothicMPRO" panose="020F0600000000000000" pitchFamily="34" charset="-128"/>
              <a:ea typeface="HGMaruGothicMPRO" panose="020F0600000000000000" pitchFamily="34" charset="-128"/>
            </a:endParaRPr>
          </a:p>
          <a:p>
            <a:r>
              <a:rPr kumimoji="1" lang="ja-JP" altLang="en-US" sz="2200" b="1" dirty="0">
                <a:solidFill>
                  <a:srgbClr val="00B050"/>
                </a:solidFill>
                <a:latin typeface="HGMaruGothicMPRO" panose="020F0600000000000000" pitchFamily="34" charset="-128"/>
                <a:ea typeface="HGMaruGothicMPRO" panose="020F0600000000000000" pitchFamily="34" charset="-128"/>
              </a:rPr>
              <a:t>　職業奉仕活動の実践に当たって「大切なこと</a:t>
            </a:r>
            <a:r>
              <a:rPr lang="ja-JP" altLang="en-US" sz="2200" b="1" dirty="0">
                <a:solidFill>
                  <a:srgbClr val="00B050"/>
                </a:solidFill>
                <a:latin typeface="HGMaruGothicMPRO" panose="020F0600000000000000" pitchFamily="34" charset="-128"/>
                <a:ea typeface="HGMaruGothicMPRO" panose="020F0600000000000000" pitchFamily="34" charset="-128"/>
              </a:rPr>
              <a:t>」とは？</a:t>
            </a:r>
            <a:br>
              <a:rPr lang="en-US" altLang="ja-JP" sz="2200" b="1" dirty="0">
                <a:solidFill>
                  <a:srgbClr val="00B050"/>
                </a:solidFill>
                <a:latin typeface="HGMaruGothicMPRO" panose="020F0600000000000000" pitchFamily="34" charset="-128"/>
                <a:ea typeface="HGMaruGothicMPRO" panose="020F0600000000000000" pitchFamily="34" charset="-128"/>
              </a:rPr>
            </a:br>
            <a:endParaRPr kumimoji="1" lang="ja-JP" altLang="en-US" sz="2200" b="1" dirty="0">
              <a:solidFill>
                <a:srgbClr val="00B050"/>
              </a:solidFill>
            </a:endParaRPr>
          </a:p>
        </p:txBody>
      </p:sp>
    </p:spTree>
    <p:extLst>
      <p:ext uri="{BB962C8B-B14F-4D97-AF65-F5344CB8AC3E}">
        <p14:creationId xmlns:p14="http://schemas.microsoft.com/office/powerpoint/2010/main" val="275065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BE8D7A-84EF-4F61-A044-562E699425BA}"/>
              </a:ext>
            </a:extLst>
          </p:cNvPr>
          <p:cNvSpPr>
            <a:spLocks noGrp="1"/>
          </p:cNvSpPr>
          <p:nvPr>
            <p:ph type="title"/>
          </p:nvPr>
        </p:nvSpPr>
        <p:spPr>
          <a:xfrm>
            <a:off x="611560" y="609602"/>
            <a:ext cx="6343942" cy="759459"/>
          </a:xfrm>
        </p:spPr>
        <p:txBody>
          <a:bodyPr/>
          <a:lstStyle/>
          <a:p>
            <a:r>
              <a:rPr lang="ja-JP" altLang="en-US" b="1" dirty="0">
                <a:latin typeface="HG丸ｺﾞｼｯｸM-PRO" panose="020F0600000000000000" pitchFamily="50" charset="-128"/>
                <a:ea typeface="HG丸ｺﾞｼｯｸM-PRO" panose="020F0600000000000000" pitchFamily="50" charset="-128"/>
              </a:rPr>
              <a:t>１．本日の目的とテーマ</a:t>
            </a:r>
            <a:endParaRPr kumimoji="1" lang="ja-JP" altLang="en-US" dirty="0"/>
          </a:p>
        </p:txBody>
      </p:sp>
      <p:sp>
        <p:nvSpPr>
          <p:cNvPr id="3" name="コンテンツ プレースホルダー 2">
            <a:extLst>
              <a:ext uri="{FF2B5EF4-FFF2-40B4-BE49-F238E27FC236}">
                <a16:creationId xmlns:a16="http://schemas.microsoft.com/office/drawing/2014/main" id="{AAEC39B3-2890-4619-B792-4049DF577FF8}"/>
              </a:ext>
            </a:extLst>
          </p:cNvPr>
          <p:cNvSpPr>
            <a:spLocks noGrp="1"/>
          </p:cNvSpPr>
          <p:nvPr>
            <p:ph idx="1"/>
          </p:nvPr>
        </p:nvSpPr>
        <p:spPr>
          <a:xfrm>
            <a:off x="251520" y="1369058"/>
            <a:ext cx="8712968" cy="5300302"/>
          </a:xfrm>
        </p:spPr>
        <p:txBody>
          <a:bodyPr>
            <a:normAutofit lnSpcReduction="10000"/>
          </a:bodyPr>
          <a:lstStyle/>
          <a:p>
            <a:pPr marL="0" indent="0" defTabSz="457200">
              <a:spcBef>
                <a:spcPts val="0"/>
              </a:spcBef>
              <a:buClrTx/>
              <a:buSzTx/>
              <a:buNone/>
            </a:pPr>
            <a:r>
              <a:rPr lang="ja-JP" altLang="en-US" sz="2550" dirty="0">
                <a:latin typeface="HG丸ｺﾞｼｯｸM-PRO" panose="020F0600000000000000" pitchFamily="50" charset="-128"/>
                <a:ea typeface="HG丸ｺﾞｼｯｸM-PRO" panose="020F0600000000000000" pitchFamily="50" charset="-128"/>
              </a:rPr>
              <a:t>　</a:t>
            </a:r>
            <a:r>
              <a:rPr lang="ja-JP" altLang="en-US" sz="2400" dirty="0">
                <a:solidFill>
                  <a:prstClr val="black"/>
                </a:solidFill>
                <a:latin typeface="HGMaruGothicMPRO" panose="020F0600000000000000" pitchFamily="34" charset="-128"/>
                <a:ea typeface="HGMaruGothicMPRO" panose="020F0600000000000000" pitchFamily="34" charset="-128"/>
              </a:rPr>
              <a:t>「</a:t>
            </a:r>
            <a:r>
              <a:rPr lang="ja-JP" altLang="en-US" sz="2400" dirty="0">
                <a:solidFill>
                  <a:prstClr val="black"/>
                </a:solidFill>
                <a:highlight>
                  <a:srgbClr val="FFFF00"/>
                </a:highlight>
                <a:latin typeface="HGMaruGothicMPRO" panose="020F0600000000000000" pitchFamily="34" charset="-128"/>
                <a:ea typeface="HGMaruGothicMPRO" panose="020F0600000000000000" pitchFamily="34" charset="-128"/>
              </a:rPr>
              <a:t>ロータリーの職業奉仕と言えるためには・・・</a:t>
            </a:r>
            <a:r>
              <a:rPr lang="ja-JP" altLang="en-US" sz="2400" dirty="0">
                <a:solidFill>
                  <a:prstClr val="black"/>
                </a:solidFill>
                <a:latin typeface="HGMaruGothicMPRO" panose="020F0600000000000000" pitchFamily="34" charset="-128"/>
                <a:ea typeface="HGMaruGothicMPRO" panose="020F0600000000000000" pitchFamily="34" charset="-128"/>
              </a:rPr>
              <a:t>」を</a:t>
            </a:r>
            <a:endParaRPr lang="en-US" altLang="ja-JP" sz="2400" dirty="0">
              <a:solidFill>
                <a:prstClr val="black"/>
              </a:solidFill>
              <a:latin typeface="HGMaruGothicMPRO" panose="020F0600000000000000" pitchFamily="34" charset="-128"/>
              <a:ea typeface="HGMaruGothicMPRO" panose="020F0600000000000000" pitchFamily="34" charset="-128"/>
            </a:endParaRPr>
          </a:p>
          <a:p>
            <a:pPr marL="0" indent="0" defTabSz="457200">
              <a:spcBef>
                <a:spcPts val="0"/>
              </a:spcBef>
              <a:buClrTx/>
              <a:buSzTx/>
              <a:buNone/>
            </a:pPr>
            <a:endParaRPr lang="en-US" altLang="ja-JP" sz="2400" dirty="0">
              <a:solidFill>
                <a:prstClr val="black"/>
              </a:solidFill>
              <a:latin typeface="HGMaruGothicMPRO" panose="020F0600000000000000" pitchFamily="34" charset="-128"/>
              <a:ea typeface="HGMaruGothicMPRO" panose="020F0600000000000000" pitchFamily="34" charset="-128"/>
            </a:endParaRPr>
          </a:p>
          <a:p>
            <a:pPr marL="0" indent="0">
              <a:buClr>
                <a:srgbClr val="90C226"/>
              </a:buClr>
              <a:buNone/>
            </a:pPr>
            <a:r>
              <a:rPr lang="ja-JP" altLang="en-US" sz="2550" dirty="0">
                <a:solidFill>
                  <a:schemeClr val="tx1"/>
                </a:solidFill>
                <a:latin typeface="HG丸ｺﾞｼｯｸM-PRO" panose="020F0600000000000000" pitchFamily="50" charset="-128"/>
                <a:ea typeface="HG丸ｺﾞｼｯｸM-PRO" panose="020F0600000000000000" pitchFamily="50" charset="-128"/>
              </a:rPr>
              <a:t>理解して頂き、</a:t>
            </a:r>
            <a:r>
              <a:rPr kumimoji="0" lang="ja-JP" altLang="en-US" sz="2600" b="1" dirty="0">
                <a:solidFill>
                  <a:prstClr val="black"/>
                </a:solidFill>
                <a:highlight>
                  <a:srgbClr val="FFFF00"/>
                </a:highlight>
                <a:latin typeface="HG丸ｺﾞｼｯｸM-PRO" panose="020F0600000000000000" pitchFamily="50" charset="-128"/>
                <a:ea typeface="HG丸ｺﾞｼｯｸM-PRO" panose="020F0600000000000000" pitchFamily="50" charset="-128"/>
              </a:rPr>
              <a:t>人づくり</a:t>
            </a:r>
            <a:r>
              <a:rPr kumimoji="0" lang="ja-JP" altLang="en-US" sz="2600" b="1" dirty="0">
                <a:solidFill>
                  <a:prstClr val="black"/>
                </a:solidFill>
                <a:latin typeface="HG丸ｺﾞｼｯｸM-PRO" panose="020F0600000000000000" pitchFamily="50" charset="-128"/>
                <a:ea typeface="HG丸ｺﾞｼｯｸM-PRO" panose="020F0600000000000000" pitchFamily="50" charset="-128"/>
              </a:rPr>
              <a:t>を行う為には、どれだけ、</a:t>
            </a:r>
            <a:endParaRPr kumimoji="0" lang="en-US" altLang="ja-JP" sz="2600" b="1" dirty="0">
              <a:solidFill>
                <a:prstClr val="black"/>
              </a:solidFill>
              <a:latin typeface="HG丸ｺﾞｼｯｸM-PRO" panose="020F0600000000000000" pitchFamily="50" charset="-128"/>
              <a:ea typeface="HG丸ｺﾞｼｯｸM-PRO" panose="020F0600000000000000" pitchFamily="50" charset="-128"/>
            </a:endParaRPr>
          </a:p>
          <a:p>
            <a:pPr marL="0" indent="0">
              <a:buClr>
                <a:srgbClr val="90C226"/>
              </a:buClr>
              <a:buNone/>
            </a:pPr>
            <a:r>
              <a:rPr kumimoji="0" lang="ja-JP" altLang="en-US" sz="2600" b="1" dirty="0">
                <a:solidFill>
                  <a:prstClr val="black"/>
                </a:solidFill>
                <a:latin typeface="HG丸ｺﾞｼｯｸM-PRO" panose="020F0600000000000000" pitchFamily="50" charset="-128"/>
                <a:ea typeface="HG丸ｺﾞｼｯｸM-PRO" panose="020F0600000000000000" pitchFamily="50" charset="-128"/>
              </a:rPr>
              <a:t>皆さんが四つのテスト、二つのモットー、ロータリーの目的の意味を理解して実践出来ているかどうかです。</a:t>
            </a:r>
            <a:endParaRPr kumimoji="0" lang="en-US" altLang="ja-JP" sz="2600" b="1"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2550"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550" dirty="0">
                <a:solidFill>
                  <a:srgbClr val="FF0000"/>
                </a:solidFill>
                <a:latin typeface="HG丸ｺﾞｼｯｸM-PRO" panose="020F0600000000000000" pitchFamily="50" charset="-128"/>
                <a:ea typeface="HG丸ｺﾞｼｯｸM-PRO" panose="020F0600000000000000" pitchFamily="50" charset="-128"/>
              </a:rPr>
              <a:t>この</a:t>
            </a:r>
            <a:r>
              <a:rPr lang="ja-JP" altLang="en-US" sz="2550" dirty="0">
                <a:solidFill>
                  <a:srgbClr val="FF0000"/>
                </a:solidFill>
                <a:highlight>
                  <a:srgbClr val="FFFF00"/>
                </a:highlight>
                <a:latin typeface="HG丸ｺﾞｼｯｸM-PRO" panose="020F0600000000000000" pitchFamily="50" charset="-128"/>
                <a:ea typeface="HG丸ｺﾞｼｯｸM-PRO" panose="020F0600000000000000" pitchFamily="50" charset="-128"/>
              </a:rPr>
              <a:t>人づくり</a:t>
            </a:r>
            <a:r>
              <a:rPr lang="ja-JP" altLang="en-US" sz="2550" dirty="0">
                <a:solidFill>
                  <a:srgbClr val="FF0000"/>
                </a:solidFill>
                <a:latin typeface="HG丸ｺﾞｼｯｸM-PRO" panose="020F0600000000000000" pitchFamily="50" charset="-128"/>
                <a:ea typeface="HG丸ｺﾞｼｯｸM-PRO" panose="020F0600000000000000" pitchFamily="50" charset="-128"/>
              </a:rPr>
              <a:t>を行う為に職業奉仕委員会で作成しました</a:t>
            </a:r>
            <a:r>
              <a:rPr lang="en-US" altLang="ja-JP" sz="2550" dirty="0">
                <a:solidFill>
                  <a:srgbClr val="FF0000"/>
                </a:solidFill>
                <a:latin typeface="HG丸ｺﾞｼｯｸM-PRO" panose="020F0600000000000000" pitchFamily="50" charset="-128"/>
                <a:ea typeface="HG丸ｺﾞｼｯｸM-PRO" panose="020F0600000000000000" pitchFamily="50" charset="-128"/>
              </a:rPr>
              <a:t>『</a:t>
            </a:r>
            <a:r>
              <a:rPr lang="ja-JP" altLang="en-US" sz="2550" dirty="0">
                <a:solidFill>
                  <a:srgbClr val="FF0000"/>
                </a:solidFill>
                <a:latin typeface="HG丸ｺﾞｼｯｸM-PRO" panose="020F0600000000000000" pitchFamily="50" charset="-128"/>
                <a:ea typeface="HG丸ｺﾞｼｯｸM-PRO" panose="020F0600000000000000" pitchFamily="50" charset="-128"/>
              </a:rPr>
              <a:t>卓話モデル、実践の手引き、職業奉仕Ｑ＆Ａ</a:t>
            </a:r>
            <a:r>
              <a:rPr lang="en-US" altLang="ja-JP" sz="2550" dirty="0">
                <a:solidFill>
                  <a:srgbClr val="FF0000"/>
                </a:solidFill>
                <a:latin typeface="HG丸ｺﾞｼｯｸM-PRO" panose="020F0600000000000000" pitchFamily="50" charset="-128"/>
                <a:ea typeface="HG丸ｺﾞｼｯｸM-PRO" panose="020F0600000000000000" pitchFamily="50" charset="-128"/>
              </a:rPr>
              <a:t>』</a:t>
            </a:r>
            <a:r>
              <a:rPr lang="ja-JP" altLang="en-US" sz="2550" dirty="0">
                <a:solidFill>
                  <a:srgbClr val="FF0000"/>
                </a:solidFill>
                <a:latin typeface="HG丸ｺﾞｼｯｸM-PRO" panose="020F0600000000000000" pitchFamily="50" charset="-128"/>
                <a:ea typeface="HG丸ｺﾞｼｯｸM-PRO" panose="020F0600000000000000" pitchFamily="50" charset="-128"/>
              </a:rPr>
              <a:t>を参考にして学び、</a:t>
            </a:r>
            <a:r>
              <a:rPr lang="ja-JP" altLang="en-US" sz="2550" dirty="0">
                <a:solidFill>
                  <a:srgbClr val="FF0000"/>
                </a:solidFill>
                <a:highlight>
                  <a:srgbClr val="FFFF00"/>
                </a:highlight>
                <a:latin typeface="HG丸ｺﾞｼｯｸM-PRO" panose="020F0600000000000000" pitchFamily="50" charset="-128"/>
                <a:ea typeface="HG丸ｺﾞｼｯｸM-PRO" panose="020F0600000000000000" pitchFamily="50" charset="-128"/>
              </a:rPr>
              <a:t>自分づくり</a:t>
            </a:r>
            <a:r>
              <a:rPr lang="ja-JP" altLang="en-US" sz="2550" dirty="0">
                <a:solidFill>
                  <a:srgbClr val="FF0000"/>
                </a:solidFill>
                <a:latin typeface="HG丸ｺﾞｼｯｸM-PRO" panose="020F0600000000000000" pitchFamily="50" charset="-128"/>
                <a:ea typeface="HG丸ｺﾞｼｯｸM-PRO" panose="020F0600000000000000" pitchFamily="50" charset="-128"/>
              </a:rPr>
              <a:t>を行い、積極的に卓話、職業奉仕活動にチャレンジし、</a:t>
            </a:r>
            <a:r>
              <a:rPr lang="ja-JP" altLang="en-US" sz="2550" dirty="0">
                <a:solidFill>
                  <a:srgbClr val="FF0000"/>
                </a:solidFill>
                <a:highlight>
                  <a:srgbClr val="FFFF00"/>
                </a:highlight>
                <a:latin typeface="HG丸ｺﾞｼｯｸM-PRO" panose="020F0600000000000000" pitchFamily="50" charset="-128"/>
                <a:ea typeface="HG丸ｺﾞｼｯｸM-PRO" panose="020F0600000000000000" pitchFamily="50" charset="-128"/>
              </a:rPr>
              <a:t>人づくりを</a:t>
            </a:r>
            <a:r>
              <a:rPr lang="ja-JP" altLang="en-US" sz="2550" dirty="0">
                <a:solidFill>
                  <a:srgbClr val="FF0000"/>
                </a:solidFill>
                <a:latin typeface="HG丸ｺﾞｼｯｸM-PRO" panose="020F0600000000000000" pitchFamily="50" charset="-128"/>
                <a:ea typeface="HG丸ｺﾞｼｯｸM-PRO" panose="020F0600000000000000" pitchFamily="50" charset="-128"/>
              </a:rPr>
              <a:t>お願い致します。</a:t>
            </a:r>
            <a:endParaRPr lang="en-US" altLang="ja-JP" sz="2550" dirty="0">
              <a:solidFill>
                <a:srgbClr val="FF0000"/>
              </a:solidFill>
              <a:latin typeface="HG丸ｺﾞｼｯｸM-PRO" panose="020F0600000000000000" pitchFamily="50" charset="-128"/>
              <a:ea typeface="HG丸ｺﾞｼｯｸM-PRO" panose="020F0600000000000000" pitchFamily="50" charset="-128"/>
            </a:endParaRPr>
          </a:p>
          <a:p>
            <a:pPr marL="0" indent="0" defTabSz="457200">
              <a:spcBef>
                <a:spcPts val="0"/>
              </a:spcBef>
              <a:buClrTx/>
              <a:buSzTx/>
              <a:buNone/>
            </a:pPr>
            <a:endParaRPr kumimoji="0" lang="en-US" altLang="ja-JP" sz="2600" b="1" dirty="0">
              <a:solidFill>
                <a:prstClr val="black"/>
              </a:solidFill>
              <a:latin typeface="HG丸ｺﾞｼｯｸM-PRO" panose="020F0600000000000000" pitchFamily="50" charset="-128"/>
              <a:ea typeface="HG丸ｺﾞｼｯｸM-PRO" panose="020F0600000000000000" pitchFamily="50" charset="-128"/>
            </a:endParaRPr>
          </a:p>
          <a:p>
            <a:pPr marL="0" indent="0" defTabSz="457200">
              <a:spcBef>
                <a:spcPts val="0"/>
              </a:spcBef>
              <a:buClrTx/>
              <a:buSzTx/>
              <a:buNone/>
            </a:pPr>
            <a:r>
              <a:rPr kumimoji="0" lang="ja-JP" altLang="en-US" sz="2600" dirty="0">
                <a:solidFill>
                  <a:prstClr val="black"/>
                </a:solidFill>
                <a:highlight>
                  <a:srgbClr val="FFFF00"/>
                </a:highlight>
                <a:latin typeface="HG丸ｺﾞｼｯｸM-PRO" panose="020F0600000000000000" pitchFamily="50" charset="-128"/>
                <a:ea typeface="HG丸ｺﾞｼｯｸM-PRO" panose="020F0600000000000000" pitchFamily="50" charset="-128"/>
              </a:rPr>
              <a:t>本日の講義を通して職業奉仕を理解して頂き、自ら学ぶ＝自分づくりを通して、人づくりをお願い致します。</a:t>
            </a:r>
          </a:p>
          <a:p>
            <a:pPr marL="0" indent="0">
              <a:buNone/>
            </a:pPr>
            <a:endParaRPr lang="en-US" altLang="ja-JP" sz="255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フローチャート: 処理 3">
            <a:extLst>
              <a:ext uri="{FF2B5EF4-FFF2-40B4-BE49-F238E27FC236}">
                <a16:creationId xmlns:a16="http://schemas.microsoft.com/office/drawing/2014/main" id="{C575CC68-2A7D-4CD7-B801-C7B8C4FF8C07}"/>
              </a:ext>
            </a:extLst>
          </p:cNvPr>
          <p:cNvSpPr/>
          <p:nvPr/>
        </p:nvSpPr>
        <p:spPr>
          <a:xfrm>
            <a:off x="683568" y="406816"/>
            <a:ext cx="4437072" cy="788938"/>
          </a:xfrm>
          <a:prstGeom prst="flowChartProcess">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88301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p:txBody>
          <a:bodyPr>
            <a:normAutofit/>
          </a:bodyPr>
          <a:lstStyle/>
          <a:p>
            <a:r>
              <a:rPr lang="ja-JP" altLang="en-US" sz="2800" b="1" dirty="0">
                <a:latin typeface="HG丸ｺﾞｼｯｸM-PRO" panose="020F0600000000000000" pitchFamily="50" charset="-128"/>
                <a:ea typeface="HG丸ｺﾞｼｯｸM-PRO" panose="020F0600000000000000" pitchFamily="50" charset="-128"/>
              </a:rPr>
              <a:t>２．</a:t>
            </a:r>
            <a:r>
              <a:rPr lang="en-US" altLang="ja-JP" sz="2800" b="1" dirty="0">
                <a:latin typeface="HG丸ｺﾞｼｯｸM-PRO" panose="020F0600000000000000" pitchFamily="50" charset="-128"/>
                <a:ea typeface="HG丸ｺﾞｼｯｸM-PRO" panose="020F0600000000000000" pitchFamily="50" charset="-128"/>
              </a:rPr>
              <a:t>2020-21</a:t>
            </a:r>
            <a:r>
              <a:rPr lang="ja-JP" altLang="en-US" sz="2800" b="1" dirty="0">
                <a:latin typeface="HG丸ｺﾞｼｯｸM-PRO" panose="020F0600000000000000" pitchFamily="50" charset="-128"/>
                <a:ea typeface="HG丸ｺﾞｼｯｸM-PRO" panose="020F0600000000000000" pitchFamily="50" charset="-128"/>
              </a:rPr>
              <a:t>年度</a:t>
            </a:r>
            <a:r>
              <a:rPr lang="ja-JP" altLang="ja-JP" sz="2800" b="1" dirty="0">
                <a:latin typeface="HG丸ｺﾞｼｯｸM-PRO" panose="020F0600000000000000" pitchFamily="50" charset="-128"/>
                <a:ea typeface="HG丸ｺﾞｼｯｸM-PRO" panose="020F0600000000000000" pitchFamily="50" charset="-128"/>
              </a:rPr>
              <a:t>活動方針</a:t>
            </a:r>
            <a:br>
              <a:rPr lang="en-US" altLang="ja-JP" b="1"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508003" y="2069826"/>
            <a:ext cx="8127999" cy="3627783"/>
          </a:xfrm>
        </p:spPr>
        <p:txBody>
          <a:bodyPr>
            <a:normAutofit fontScale="92500" lnSpcReduction="10000"/>
          </a:bodyPr>
          <a:lstStyle/>
          <a:p>
            <a:pPr marL="0" indent="0">
              <a:buNone/>
            </a:pPr>
            <a:r>
              <a:rPr lang="ja-JP" altLang="en-US" sz="2700" dirty="0">
                <a:latin typeface="HG丸ｺﾞｼｯｸM-PRO" panose="020F0600000000000000" pitchFamily="50" charset="-128"/>
                <a:ea typeface="HG丸ｺﾞｼｯｸM-PRO" panose="020F0600000000000000" pitchFamily="50" charset="-128"/>
              </a:rPr>
              <a:t>１．クラブ職業奉仕委員長に「職業奉仕」に</a:t>
            </a:r>
            <a:endParaRPr lang="en-US" altLang="ja-JP" sz="2700" dirty="0">
              <a:latin typeface="HG丸ｺﾞｼｯｸM-PRO" panose="020F0600000000000000" pitchFamily="50" charset="-128"/>
              <a:ea typeface="HG丸ｺﾞｼｯｸM-PRO" panose="020F0600000000000000" pitchFamily="50" charset="-128"/>
            </a:endParaRPr>
          </a:p>
          <a:p>
            <a:pPr marL="0" indent="0">
              <a:buNone/>
            </a:pPr>
            <a:r>
              <a:rPr lang="ja-JP" altLang="en-US" sz="2700" dirty="0">
                <a:latin typeface="HG丸ｺﾞｼｯｸM-PRO" panose="020F0600000000000000" pitchFamily="50" charset="-128"/>
                <a:ea typeface="HG丸ｺﾞｼｯｸM-PRO" panose="020F0600000000000000" pitchFamily="50" charset="-128"/>
              </a:rPr>
              <a:t>　　関する理解を深めて頂く為の支援の実施を</a:t>
            </a:r>
            <a:endParaRPr lang="en-US" altLang="ja-JP" sz="2700" dirty="0">
              <a:latin typeface="HG丸ｺﾞｼｯｸM-PRO" panose="020F0600000000000000" pitchFamily="50" charset="-128"/>
              <a:ea typeface="HG丸ｺﾞｼｯｸM-PRO" panose="020F0600000000000000" pitchFamily="50" charset="-128"/>
            </a:endParaRPr>
          </a:p>
          <a:p>
            <a:pPr marL="0" indent="0">
              <a:buNone/>
            </a:pPr>
            <a:r>
              <a:rPr lang="ja-JP" altLang="en-US" sz="2700" dirty="0">
                <a:latin typeface="HG丸ｺﾞｼｯｸM-PRO" panose="020F0600000000000000" pitchFamily="50" charset="-128"/>
                <a:ea typeface="HG丸ｺﾞｼｯｸM-PRO" panose="020F0600000000000000" pitchFamily="50" charset="-128"/>
              </a:rPr>
              <a:t>　　行います。</a:t>
            </a:r>
            <a:endParaRPr lang="en-US" altLang="ja-JP" sz="2700" dirty="0">
              <a:latin typeface="HG丸ｺﾞｼｯｸM-PRO" panose="020F0600000000000000" pitchFamily="50" charset="-128"/>
              <a:ea typeface="HG丸ｺﾞｼｯｸM-PRO" panose="020F0600000000000000" pitchFamily="50" charset="-128"/>
            </a:endParaRPr>
          </a:p>
          <a:p>
            <a:pPr marL="0" indent="0">
              <a:buNone/>
            </a:pPr>
            <a:endParaRPr lang="en-US" altLang="ja-JP" sz="825" dirty="0">
              <a:latin typeface="HG丸ｺﾞｼｯｸM-PRO" panose="020F0600000000000000" pitchFamily="50" charset="-128"/>
              <a:ea typeface="HG丸ｺﾞｼｯｸM-PRO" panose="020F0600000000000000" pitchFamily="50" charset="-128"/>
            </a:endParaRPr>
          </a:p>
          <a:p>
            <a:pPr marL="0" indent="0">
              <a:buNone/>
            </a:pPr>
            <a:r>
              <a:rPr lang="ja-JP" altLang="en-US" sz="2700" dirty="0">
                <a:latin typeface="HG丸ｺﾞｼｯｸM-PRO" panose="020F0600000000000000" pitchFamily="50" charset="-128"/>
                <a:ea typeface="HG丸ｺﾞｼｯｸM-PRO" panose="020F0600000000000000" pitchFamily="50" charset="-128"/>
              </a:rPr>
              <a:t>・実践の手引き</a:t>
            </a:r>
            <a:br>
              <a:rPr lang="en-US" altLang="ja-JP" sz="2700" dirty="0">
                <a:latin typeface="HG丸ｺﾞｼｯｸM-PRO" panose="020F0600000000000000" pitchFamily="50" charset="-128"/>
                <a:ea typeface="HG丸ｺﾞｼｯｸM-PRO" panose="020F0600000000000000" pitchFamily="50" charset="-128"/>
              </a:rPr>
            </a:br>
            <a:r>
              <a:rPr lang="ja-JP" altLang="en-US" sz="2700" dirty="0">
                <a:latin typeface="HG丸ｺﾞｼｯｸM-PRO" panose="020F0600000000000000" pitchFamily="50" charset="-128"/>
                <a:ea typeface="HG丸ｺﾞｼｯｸM-PRO" panose="020F0600000000000000" pitchFamily="50" charset="-128"/>
              </a:rPr>
              <a:t>・卓話モデル（四大用語・歴史と変遷）</a:t>
            </a:r>
            <a:br>
              <a:rPr lang="en-US" altLang="ja-JP" sz="2700" dirty="0">
                <a:latin typeface="HG丸ｺﾞｼｯｸM-PRO" panose="020F0600000000000000" pitchFamily="50" charset="-128"/>
                <a:ea typeface="HG丸ｺﾞｼｯｸM-PRO" panose="020F0600000000000000" pitchFamily="50" charset="-128"/>
              </a:rPr>
            </a:br>
            <a:r>
              <a:rPr lang="ja-JP" altLang="en-US" sz="2700" dirty="0">
                <a:latin typeface="HG丸ｺﾞｼｯｸM-PRO" panose="020F0600000000000000" pitchFamily="50" charset="-128"/>
                <a:ea typeface="HG丸ｺﾞｼｯｸM-PRO" panose="020F0600000000000000" pitchFamily="50" charset="-128"/>
              </a:rPr>
              <a:t>・職業奉仕入門</a:t>
            </a:r>
            <a:r>
              <a:rPr lang="en-US" altLang="ja-JP" sz="2700" dirty="0">
                <a:latin typeface="HG丸ｺﾞｼｯｸM-PRO" panose="020F0600000000000000" pitchFamily="50" charset="-128"/>
                <a:ea typeface="HG丸ｺﾞｼｯｸM-PRO" panose="020F0600000000000000" pitchFamily="50" charset="-128"/>
              </a:rPr>
              <a:t>Q&amp;A</a:t>
            </a:r>
            <a:r>
              <a:rPr lang="ja-JP" altLang="en-US" sz="2700" dirty="0">
                <a:latin typeface="HG丸ｺﾞｼｯｸM-PRO" panose="020F0600000000000000" pitchFamily="50" charset="-128"/>
                <a:ea typeface="HG丸ｺﾞｼｯｸM-PRO" panose="020F0600000000000000" pitchFamily="50" charset="-128"/>
              </a:rPr>
              <a:t>を用いて</a:t>
            </a:r>
            <a:endParaRPr lang="en-US" altLang="ja-JP" sz="2700" dirty="0">
              <a:latin typeface="HG丸ｺﾞｼｯｸM-PRO" panose="020F0600000000000000" pitchFamily="50" charset="-128"/>
              <a:ea typeface="HG丸ｺﾞｼｯｸM-PRO" panose="020F0600000000000000" pitchFamily="50" charset="-128"/>
            </a:endParaRPr>
          </a:p>
          <a:p>
            <a:pPr marL="0" indent="0">
              <a:buNone/>
            </a:pPr>
            <a:r>
              <a:rPr lang="ja-JP" altLang="en-US" sz="2700" dirty="0">
                <a:latin typeface="HG丸ｺﾞｼｯｸM-PRO" panose="020F0600000000000000" pitchFamily="50" charset="-128"/>
                <a:ea typeface="HG丸ｺﾞｼｯｸM-PRO" panose="020F0600000000000000" pitchFamily="50" charset="-128"/>
              </a:rPr>
              <a:t>「職業奉仕」の理解を深めて頂く為の支援の実施</a:t>
            </a:r>
            <a:endParaRPr lang="en-US" altLang="ja-JP" sz="2700" dirty="0">
              <a:latin typeface="HG丸ｺﾞｼｯｸM-PRO" panose="020F0600000000000000" pitchFamily="50" charset="-128"/>
              <a:ea typeface="HG丸ｺﾞｼｯｸM-PRO" panose="020F0600000000000000" pitchFamily="50" charset="-128"/>
            </a:endParaRPr>
          </a:p>
          <a:p>
            <a:pPr marL="0" indent="0">
              <a:buNone/>
            </a:pPr>
            <a:r>
              <a:rPr lang="ja-JP" altLang="en-US" sz="2700" dirty="0"/>
              <a:t>　</a:t>
            </a:r>
          </a:p>
        </p:txBody>
      </p:sp>
    </p:spTree>
    <p:extLst>
      <p:ext uri="{BB962C8B-B14F-4D97-AF65-F5344CB8AC3E}">
        <p14:creationId xmlns:p14="http://schemas.microsoft.com/office/powerpoint/2010/main" val="211952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BE8D7A-84EF-4F61-A044-562E699425BA}"/>
              </a:ext>
            </a:extLst>
          </p:cNvPr>
          <p:cNvSpPr>
            <a:spLocks noGrp="1"/>
          </p:cNvSpPr>
          <p:nvPr>
            <p:ph type="title"/>
          </p:nvPr>
        </p:nvSpPr>
        <p:spPr/>
        <p:txBody>
          <a:bodyPr/>
          <a:lstStyle/>
          <a:p>
            <a:r>
              <a:rPr lang="ja-JP" altLang="en-US" b="1" dirty="0">
                <a:latin typeface="HG丸ｺﾞｼｯｸM-PRO" panose="020F0600000000000000" pitchFamily="50" charset="-128"/>
                <a:ea typeface="HG丸ｺﾞｼｯｸM-PRO" panose="020F0600000000000000" pitchFamily="50" charset="-128"/>
              </a:rPr>
              <a:t>２．</a:t>
            </a:r>
            <a:r>
              <a:rPr lang="en-US" altLang="ja-JP" b="1" dirty="0">
                <a:latin typeface="HG丸ｺﾞｼｯｸM-PRO" panose="020F0600000000000000" pitchFamily="50" charset="-128"/>
                <a:ea typeface="HG丸ｺﾞｼｯｸM-PRO" panose="020F0600000000000000" pitchFamily="50" charset="-128"/>
              </a:rPr>
              <a:t>2020</a:t>
            </a:r>
            <a:r>
              <a:rPr lang="ja-JP" altLang="en-US" b="1" dirty="0">
                <a:latin typeface="HG丸ｺﾞｼｯｸM-PRO" panose="020F0600000000000000" pitchFamily="50" charset="-128"/>
                <a:ea typeface="HG丸ｺﾞｼｯｸM-PRO" panose="020F0600000000000000" pitchFamily="50" charset="-128"/>
              </a:rPr>
              <a:t>年</a:t>
            </a:r>
            <a:r>
              <a:rPr lang="en-US" altLang="ja-JP" b="1" dirty="0">
                <a:latin typeface="HG丸ｺﾞｼｯｸM-PRO" panose="020F0600000000000000" pitchFamily="50" charset="-128"/>
                <a:ea typeface="HG丸ｺﾞｼｯｸM-PRO" panose="020F0600000000000000" pitchFamily="50" charset="-128"/>
              </a:rPr>
              <a:t>-21</a:t>
            </a:r>
            <a:r>
              <a:rPr lang="ja-JP" altLang="en-US" b="1" dirty="0">
                <a:latin typeface="HG丸ｺﾞｼｯｸM-PRO" panose="020F0600000000000000" pitchFamily="50" charset="-128"/>
                <a:ea typeface="HG丸ｺﾞｼｯｸM-PRO" panose="020F0600000000000000" pitchFamily="50" charset="-128"/>
              </a:rPr>
              <a:t>年度</a:t>
            </a:r>
            <a:r>
              <a:rPr lang="ja-JP" altLang="ja-JP" b="1" dirty="0">
                <a:latin typeface="HG丸ｺﾞｼｯｸM-PRO" panose="020F0600000000000000" pitchFamily="50" charset="-128"/>
                <a:ea typeface="HG丸ｺﾞｼｯｸM-PRO" panose="020F0600000000000000" pitchFamily="50" charset="-128"/>
              </a:rPr>
              <a:t>活動方針</a:t>
            </a:r>
            <a:endParaRPr kumimoji="1" lang="ja-JP" altLang="en-US" dirty="0"/>
          </a:p>
        </p:txBody>
      </p:sp>
      <p:sp>
        <p:nvSpPr>
          <p:cNvPr id="3" name="コンテンツ プレースホルダー 2">
            <a:extLst>
              <a:ext uri="{FF2B5EF4-FFF2-40B4-BE49-F238E27FC236}">
                <a16:creationId xmlns:a16="http://schemas.microsoft.com/office/drawing/2014/main" id="{AAEC39B3-2890-4619-B792-4049DF577FF8}"/>
              </a:ext>
            </a:extLst>
          </p:cNvPr>
          <p:cNvSpPr>
            <a:spLocks noGrp="1"/>
          </p:cNvSpPr>
          <p:nvPr>
            <p:ph idx="1"/>
          </p:nvPr>
        </p:nvSpPr>
        <p:spPr>
          <a:xfrm>
            <a:off x="182554" y="1961771"/>
            <a:ext cx="8311301" cy="3527170"/>
          </a:xfrm>
        </p:spPr>
        <p:txBody>
          <a:bodyPr>
            <a:normAutofit/>
          </a:bodyPr>
          <a:lstStyle/>
          <a:p>
            <a:pPr marL="0" indent="0">
              <a:buNone/>
            </a:pPr>
            <a:r>
              <a:rPr lang="ja-JP" altLang="en-US" sz="2550" dirty="0">
                <a:latin typeface="HG丸ｺﾞｼｯｸM-PRO" panose="020F0600000000000000" pitchFamily="50" charset="-128"/>
                <a:ea typeface="HG丸ｺﾞｼｯｸM-PRO" panose="020F0600000000000000" pitchFamily="50" charset="-128"/>
              </a:rPr>
              <a:t>　２．クラブ職業奉仕委員長が実践すべき卓話、</a:t>
            </a:r>
            <a:endParaRPr lang="en-US" altLang="ja-JP" sz="2550" dirty="0">
              <a:latin typeface="HG丸ｺﾞｼｯｸM-PRO" panose="020F0600000000000000" pitchFamily="50" charset="-128"/>
              <a:ea typeface="HG丸ｺﾞｼｯｸM-PRO" panose="020F0600000000000000" pitchFamily="50" charset="-128"/>
            </a:endParaRPr>
          </a:p>
          <a:p>
            <a:pPr marL="0" indent="0">
              <a:buNone/>
            </a:pPr>
            <a:r>
              <a:rPr lang="ja-JP" altLang="en-US" sz="2550" dirty="0">
                <a:latin typeface="HG丸ｺﾞｼｯｸM-PRO" panose="020F0600000000000000" pitchFamily="50" charset="-128"/>
                <a:ea typeface="HG丸ｺﾞｼｯｸM-PRO" panose="020F0600000000000000" pitchFamily="50" charset="-128"/>
              </a:rPr>
              <a:t>　　　フォーラムその他の活動支援を行います。</a:t>
            </a:r>
            <a:endParaRPr lang="en-US" altLang="ja-JP" sz="2550" dirty="0">
              <a:latin typeface="HG丸ｺﾞｼｯｸM-PRO" panose="020F0600000000000000" pitchFamily="50" charset="-128"/>
              <a:ea typeface="HG丸ｺﾞｼｯｸM-PRO" panose="020F0600000000000000" pitchFamily="50" charset="-128"/>
            </a:endParaRPr>
          </a:p>
          <a:p>
            <a:endParaRPr lang="en-US" altLang="ja-JP" sz="2550" dirty="0">
              <a:latin typeface="HG丸ｺﾞｼｯｸM-PRO" panose="020F0600000000000000" pitchFamily="50" charset="-128"/>
              <a:ea typeface="HG丸ｺﾞｼｯｸM-PRO" panose="020F0600000000000000" pitchFamily="50" charset="-128"/>
            </a:endParaRPr>
          </a:p>
          <a:p>
            <a:pPr marL="0" indent="0">
              <a:buNone/>
            </a:pPr>
            <a:r>
              <a:rPr lang="ja-JP" altLang="en-US" sz="2550" dirty="0">
                <a:latin typeface="HG丸ｺﾞｼｯｸM-PRO" panose="020F0600000000000000" pitchFamily="50" charset="-128"/>
                <a:ea typeface="HG丸ｺﾞｼｯｸM-PRO" panose="020F0600000000000000" pitchFamily="50" charset="-128"/>
              </a:rPr>
              <a:t>　昨年度職業奉仕委員会で作成しました</a:t>
            </a:r>
            <a:r>
              <a:rPr lang="en-US" altLang="ja-JP" sz="2550" dirty="0">
                <a:latin typeface="HG丸ｺﾞｼｯｸM-PRO" panose="020F0600000000000000" pitchFamily="50" charset="-128"/>
                <a:ea typeface="HG丸ｺﾞｼｯｸM-PRO" panose="020F0600000000000000" pitchFamily="50" charset="-128"/>
              </a:rPr>
              <a:t>『</a:t>
            </a:r>
            <a:r>
              <a:rPr lang="ja-JP" altLang="en-US" sz="2550" dirty="0">
                <a:latin typeface="HG丸ｺﾞｼｯｸM-PRO" panose="020F0600000000000000" pitchFamily="50" charset="-128"/>
                <a:ea typeface="HG丸ｺﾞｼｯｸM-PRO" panose="020F0600000000000000" pitchFamily="50" charset="-128"/>
              </a:rPr>
              <a:t>卓話モデル、</a:t>
            </a:r>
            <a:br>
              <a:rPr lang="en-US" altLang="ja-JP" sz="2550" dirty="0">
                <a:latin typeface="HG丸ｺﾞｼｯｸM-PRO" panose="020F0600000000000000" pitchFamily="50" charset="-128"/>
                <a:ea typeface="HG丸ｺﾞｼｯｸM-PRO" panose="020F0600000000000000" pitchFamily="50" charset="-128"/>
              </a:rPr>
            </a:br>
            <a:r>
              <a:rPr lang="ja-JP" altLang="en-US" sz="2550" dirty="0">
                <a:latin typeface="HG丸ｺﾞｼｯｸM-PRO" panose="020F0600000000000000" pitchFamily="50" charset="-128"/>
                <a:ea typeface="HG丸ｺﾞｼｯｸM-PRO" panose="020F0600000000000000" pitchFamily="50" charset="-128"/>
              </a:rPr>
              <a:t>　実践の手引き</a:t>
            </a:r>
            <a:r>
              <a:rPr lang="en-US" altLang="ja-JP" sz="2550" dirty="0">
                <a:latin typeface="HG丸ｺﾞｼｯｸM-PRO" panose="020F0600000000000000" pitchFamily="50" charset="-128"/>
                <a:ea typeface="HG丸ｺﾞｼｯｸM-PRO" panose="020F0600000000000000" pitchFamily="50" charset="-128"/>
              </a:rPr>
              <a:t>』</a:t>
            </a:r>
            <a:r>
              <a:rPr lang="ja-JP" altLang="en-US" sz="2550" dirty="0">
                <a:latin typeface="HG丸ｺﾞｼｯｸM-PRO" panose="020F0600000000000000" pitchFamily="50" charset="-128"/>
                <a:ea typeface="HG丸ｺﾞｼｯｸM-PRO" panose="020F0600000000000000" pitchFamily="50" charset="-128"/>
              </a:rPr>
              <a:t>をクラブ職業奉仕委員長に活用して</a:t>
            </a:r>
            <a:endParaRPr lang="en-US" altLang="ja-JP" sz="2550" dirty="0">
              <a:latin typeface="HG丸ｺﾞｼｯｸM-PRO" panose="020F0600000000000000" pitchFamily="50" charset="-128"/>
              <a:ea typeface="HG丸ｺﾞｼｯｸM-PRO" panose="020F0600000000000000" pitchFamily="50" charset="-128"/>
            </a:endParaRPr>
          </a:p>
          <a:p>
            <a:pPr marL="0" indent="0">
              <a:buNone/>
            </a:pPr>
            <a:r>
              <a:rPr lang="ja-JP" altLang="en-US" sz="2550" dirty="0">
                <a:latin typeface="HG丸ｺﾞｼｯｸM-PRO" panose="020F0600000000000000" pitchFamily="50" charset="-128"/>
                <a:ea typeface="HG丸ｺﾞｼｯｸM-PRO" panose="020F0600000000000000" pitchFamily="50" charset="-128"/>
              </a:rPr>
              <a:t>　頂き、積極的に卓話、職業奉仕活動にチャレンジ</a:t>
            </a:r>
            <a:br>
              <a:rPr lang="en-US" altLang="ja-JP" sz="2550" dirty="0">
                <a:latin typeface="HG丸ｺﾞｼｯｸM-PRO" panose="020F0600000000000000" pitchFamily="50" charset="-128"/>
                <a:ea typeface="HG丸ｺﾞｼｯｸM-PRO" panose="020F0600000000000000" pitchFamily="50" charset="-128"/>
              </a:rPr>
            </a:br>
            <a:r>
              <a:rPr lang="ja-JP" altLang="en-US" sz="2550" dirty="0">
                <a:latin typeface="HG丸ｺﾞｼｯｸM-PRO" panose="020F0600000000000000" pitchFamily="50" charset="-128"/>
                <a:ea typeface="HG丸ｺﾞｼｯｸM-PRO" panose="020F0600000000000000" pitchFamily="50" charset="-128"/>
              </a:rPr>
              <a:t>　して頂く為の支援の実施。</a:t>
            </a:r>
          </a:p>
        </p:txBody>
      </p:sp>
    </p:spTree>
    <p:extLst>
      <p:ext uri="{BB962C8B-B14F-4D97-AF65-F5344CB8AC3E}">
        <p14:creationId xmlns:p14="http://schemas.microsoft.com/office/powerpoint/2010/main" val="141436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EA1DB-050D-4DA5-B0BE-83832586FA75}"/>
              </a:ext>
            </a:extLst>
          </p:cNvPr>
          <p:cNvSpPr>
            <a:spLocks noGrp="1"/>
          </p:cNvSpPr>
          <p:nvPr>
            <p:ph type="title"/>
          </p:nvPr>
        </p:nvSpPr>
        <p:spPr/>
        <p:txBody>
          <a:bodyPr>
            <a:normAutofit/>
          </a:bodyPr>
          <a:lstStyle/>
          <a:p>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a:t>
            </a:r>
            <a:r>
              <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2020-21</a:t>
            </a: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br>
              <a:rPr lang="en-US" altLang="ja-JP" sz="7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721E7C-896B-403A-9652-2470FB1873F9}"/>
              </a:ext>
            </a:extLst>
          </p:cNvPr>
          <p:cNvSpPr>
            <a:spLocks noGrp="1"/>
          </p:cNvSpPr>
          <p:nvPr>
            <p:ph idx="1"/>
          </p:nvPr>
        </p:nvSpPr>
        <p:spPr>
          <a:xfrm>
            <a:off x="679932" y="1930675"/>
            <a:ext cx="7956068" cy="3747956"/>
          </a:xfrm>
        </p:spPr>
        <p:txBody>
          <a:bodyPr>
            <a:noAutofit/>
          </a:bodyPr>
          <a:lstStyle/>
          <a:p>
            <a:pPr marL="0" indent="0" algn="just">
              <a:buNone/>
            </a:pPr>
            <a:r>
              <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．地区職業奉仕委員会ホームページ掲載資料</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の有効活用の支援</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endParaRPr lang="ja-JP" altLang="ja-JP" sz="825"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各クラブの職業奉仕委員長が職業奉仕月間に</a:t>
            </a: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積極的に</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卓話</a:t>
            </a: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にチャレンジ</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を行って頂く為に</a:t>
            </a: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は</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地区職業奉仕委員会ホームページ掲載資料</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（各卓話モデル、実践の手引き、</a:t>
            </a:r>
            <a:r>
              <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理解して頂く事と自ら学んで頂く事が大事なため、</a:t>
            </a:r>
            <a:endParaRPr lang="en-US"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卓話モデルの</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説明</a:t>
            </a: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a:t>
            </a:r>
            <a:r>
              <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実施</a:t>
            </a:r>
            <a:r>
              <a:rPr lang="ja-JP" altLang="en-US"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致します。</a:t>
            </a:r>
            <a:endParaRPr lang="ja-JP" altLang="ja-JP" sz="22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2250" dirty="0"/>
          </a:p>
        </p:txBody>
      </p:sp>
    </p:spTree>
    <p:extLst>
      <p:ext uri="{BB962C8B-B14F-4D97-AF65-F5344CB8AC3E}">
        <p14:creationId xmlns:p14="http://schemas.microsoft.com/office/powerpoint/2010/main" val="674327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C531A-2E9F-4B8E-B2F2-C8EE3AD63AD4}"/>
              </a:ext>
            </a:extLst>
          </p:cNvPr>
          <p:cNvSpPr>
            <a:spLocks noGrp="1"/>
          </p:cNvSpPr>
          <p:nvPr>
            <p:ph type="title"/>
          </p:nvPr>
        </p:nvSpPr>
        <p:spPr/>
        <p:txBody>
          <a:bodyPr/>
          <a:lstStyle/>
          <a:p>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a:t>
            </a:r>
            <a:r>
              <a:rPr lang="en-US"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2020-21</a:t>
            </a:r>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B7AF826E-F862-463D-8822-6439BE37A6D0}"/>
              </a:ext>
            </a:extLst>
          </p:cNvPr>
          <p:cNvSpPr>
            <a:spLocks noGrp="1"/>
          </p:cNvSpPr>
          <p:nvPr>
            <p:ph idx="1"/>
          </p:nvPr>
        </p:nvSpPr>
        <p:spPr>
          <a:xfrm>
            <a:off x="585779" y="1994980"/>
            <a:ext cx="7506854" cy="4005770"/>
          </a:xfrm>
        </p:spPr>
        <p:txBody>
          <a:bodyPr>
            <a:noAutofit/>
          </a:bodyPr>
          <a:lstStyle/>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 </a:t>
            </a:r>
            <a:r>
              <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PM1</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00</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（大阪</a:t>
            </a:r>
            <a:r>
              <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YMCA</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会館）</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ja-JP" sz="7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クラブ職業奉仕委員長会議を通じて各クラブの職業奉仕</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委員長に職業奉仕活動を</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積極的に</a:t>
            </a:r>
            <a:r>
              <a:rPr lang="ja-JP"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実践して頂く為に</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00013" indent="-100013"/>
            <a:endParaRPr lang="en-US" altLang="ja-JP" sz="788"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・職業奉仕活動　</a:t>
            </a:r>
            <a:r>
              <a:rPr lang="ja-JP"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実践の手引き</a:t>
            </a: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の説明</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・卓話モデルの説明と実演</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a:t>
            </a:r>
            <a:r>
              <a:rPr lang="ja-JP" altLang="en-US" sz="2100" b="1" kern="100">
                <a:latin typeface="HG丸ｺﾞｼｯｸM-PRO" panose="020F0600000000000000" pitchFamily="50" charset="-128"/>
                <a:ea typeface="HG丸ｺﾞｼｯｸM-PRO" panose="020F0600000000000000" pitchFamily="50" charset="-128"/>
                <a:cs typeface="Times New Roman" panose="02020603050405020304" pitchFamily="18" charset="0"/>
              </a:rPr>
              <a:t>活動</a:t>
            </a:r>
            <a:r>
              <a:rPr lang="ja-JP" altLang="ja-JP" sz="2100" b="1" kern="100">
                <a:latin typeface="HG丸ｺﾞｼｯｸM-PRO" panose="020F0600000000000000" pitchFamily="50" charset="-128"/>
                <a:ea typeface="HG丸ｺﾞｼｯｸM-PRO" panose="020F0600000000000000" pitchFamily="50" charset="-128"/>
                <a:cs typeface="Times New Roman" panose="02020603050405020304" pitchFamily="18" charset="0"/>
              </a:rPr>
              <a:t>事例の</a:t>
            </a:r>
            <a:r>
              <a:rPr lang="ja-JP"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発表</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を本日行います。</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1200" dirty="0"/>
          </a:p>
        </p:txBody>
      </p:sp>
    </p:spTree>
    <p:extLst>
      <p:ext uri="{BB962C8B-B14F-4D97-AF65-F5344CB8AC3E}">
        <p14:creationId xmlns:p14="http://schemas.microsoft.com/office/powerpoint/2010/main" val="293003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446F0-082D-425E-8233-7C98D5B18679}"/>
              </a:ext>
            </a:extLst>
          </p:cNvPr>
          <p:cNvSpPr>
            <a:spLocks noGrp="1"/>
          </p:cNvSpPr>
          <p:nvPr>
            <p:ph type="title"/>
          </p:nvPr>
        </p:nvSpPr>
        <p:spPr/>
        <p:txBody>
          <a:bodyPr/>
          <a:lstStyle/>
          <a:p>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a:t>
            </a:r>
            <a:r>
              <a:rPr lang="en-US"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2020-21</a:t>
            </a:r>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ABA8A475-481E-4D64-8020-44A3159C854F}"/>
              </a:ext>
            </a:extLst>
          </p:cNvPr>
          <p:cNvSpPr>
            <a:spLocks noGrp="1"/>
          </p:cNvSpPr>
          <p:nvPr>
            <p:ph idx="1"/>
          </p:nvPr>
        </p:nvSpPr>
        <p:spPr>
          <a:xfrm>
            <a:off x="623909" y="2004794"/>
            <a:ext cx="7896187" cy="3604892"/>
          </a:xfrm>
        </p:spPr>
        <p:txBody>
          <a:bodyPr>
            <a:noAutofit/>
          </a:bodyPr>
          <a:lstStyle/>
          <a:p>
            <a:pPr marL="0" indent="0" algn="just">
              <a:buNone/>
            </a:pP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．クラブ個別支援</a:t>
            </a:r>
            <a:endParaRPr lang="en-US"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endParaRPr lang="ja-JP"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職業奉仕月間に卓話依頼の有ったクラブに対して</a:t>
            </a:r>
            <a:endParaRPr lang="en-US"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個別卓話支援の実施</a:t>
            </a:r>
            <a:endParaRPr lang="en-US"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卓話の依頼につきましては、</a:t>
            </a:r>
            <a:endParaRPr lang="en-US" altLang="ja-JP"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2400" b="1" u="wavy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テーマを明確にして頂く事をお願い致します。</a:t>
            </a:r>
            <a:endParaRPr lang="ja-JP" altLang="ja-JP" sz="2400" b="1" u="wavy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2400" dirty="0"/>
          </a:p>
        </p:txBody>
      </p:sp>
    </p:spTree>
    <p:extLst>
      <p:ext uri="{BB962C8B-B14F-4D97-AF65-F5344CB8AC3E}">
        <p14:creationId xmlns:p14="http://schemas.microsoft.com/office/powerpoint/2010/main" val="216581369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2_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2594</Words>
  <Application>Microsoft Office PowerPoint</Application>
  <PresentationFormat>画面に合わせる (4:3)</PresentationFormat>
  <Paragraphs>226</Paragraphs>
  <Slides>21</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21</vt:i4>
      </vt:variant>
    </vt:vector>
  </HeadingPairs>
  <TitlesOfParts>
    <vt:vector size="29" baseType="lpstr">
      <vt:lpstr>HGPｺﾞｼｯｸM</vt:lpstr>
      <vt:lpstr>HG丸ｺﾞｼｯｸM-PRO</vt:lpstr>
      <vt:lpstr>HG丸ｺﾞｼｯｸM-PRO</vt:lpstr>
      <vt:lpstr>游ゴシック</vt:lpstr>
      <vt:lpstr>Trebuchet MS</vt:lpstr>
      <vt:lpstr>Wingdings 3</vt:lpstr>
      <vt:lpstr>ファセット</vt:lpstr>
      <vt:lpstr>2_ファセット</vt:lpstr>
      <vt:lpstr>本日の内容・テーマ 今年度の活動方針について </vt:lpstr>
      <vt:lpstr>本日の内容</vt:lpstr>
      <vt:lpstr>   　　　　　　</vt:lpstr>
      <vt:lpstr>１．本日の目的とテーマ</vt:lpstr>
      <vt:lpstr>２．2020-21年度活動方針 </vt:lpstr>
      <vt:lpstr>２．2020年-21年度活動方針</vt:lpstr>
      <vt:lpstr>３．2020-21年度活動計画 </vt:lpstr>
      <vt:lpstr>３．2020-21年度活動計画</vt:lpstr>
      <vt:lpstr>３．2020-21年度活動計画</vt:lpstr>
      <vt:lpstr>PowerPoint プレゼンテーション</vt:lpstr>
      <vt:lpstr>５．職業奉仕活動実践の手引</vt:lpstr>
      <vt:lpstr>５．『職業奉仕活動 実践の手引き 　　　　　　　　〜ポイント集〜』　</vt:lpstr>
      <vt:lpstr>PowerPoint プレゼンテーション</vt:lpstr>
      <vt:lpstr>「幹」の意味は？</vt:lpstr>
      <vt:lpstr>職場見学のポイント</vt:lpstr>
      <vt:lpstr>職場体験ポイント</vt:lpstr>
      <vt:lpstr>出前授業ポイント</vt:lpstr>
      <vt:lpstr> 卓話・フォーラムのポイント</vt:lpstr>
      <vt:lpstr>PowerPoint プレゼンテーション</vt:lpstr>
      <vt:lpstr>最後に強調したいこと 　　　【人づくりは自分づくり】 </vt:lpstr>
      <vt:lpstr>  ・今年1年間、共に職業奉仕について、 一緒に学んでいきましょう。  その為の積極的な支援を実践して 参りますので、宜しくお願い致します。   　　　　　　　　　　　　　２０２０－２０２１ 　　　　　　　　　　　クラブ職業奉仕委員長会議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本日の内容・テーマ 今年度の活動方針について </dc:title>
  <dc:creator>国際ロータリー2660</dc:creator>
  <cp:lastModifiedBy>国際ロータリー2660</cp:lastModifiedBy>
  <cp:revision>1</cp:revision>
  <dcterms:created xsi:type="dcterms:W3CDTF">2021-03-15T00:38:33Z</dcterms:created>
  <dcterms:modified xsi:type="dcterms:W3CDTF">2021-03-15T00:42:12Z</dcterms:modified>
</cp:coreProperties>
</file>