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9DBD-28AF-4F95-8621-9B4E7F7340C6}" type="datetimeFigureOut">
              <a:rPr kumimoji="1" lang="ja-JP" altLang="en-US" smtClean="0"/>
              <a:pPr/>
              <a:t>2021/3/15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4401-0EE1-42E5-8FAE-39B90A1458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9DBD-28AF-4F95-8621-9B4E7F7340C6}" type="datetimeFigureOut">
              <a:rPr kumimoji="1" lang="ja-JP" altLang="en-US" smtClean="0"/>
              <a:pPr/>
              <a:t>2021/3/15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4401-0EE1-42E5-8FAE-39B90A1458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0A9DBD-28AF-4F95-8621-9B4E7F7340C6}" type="datetimeFigureOut">
              <a:rPr kumimoji="1" lang="ja-JP" altLang="en-US" smtClean="0"/>
              <a:pPr/>
              <a:t>2021/3/15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124401-0EE1-42E5-8FAE-39B90A1458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0A9DBD-28AF-4F95-8621-9B4E7F7340C6}" type="datetimeFigureOut">
              <a:rPr kumimoji="1" lang="ja-JP" altLang="en-US" smtClean="0"/>
              <a:pPr/>
              <a:t>2021/3/15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124401-0EE1-42E5-8FAE-39B90A1458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1" r:id="rId3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jp/url?sa=i&amp;url=https://ja.wikipedia.org/wiki/%E5%9B%BD%E9%9A%9B%E3%83%AD%E3%83%BC%E3%82%BF%E3%83%AA%E3%83%BC&amp;psig=AOvVaw2b6tF_HFnxymTccvRgSZvf&amp;ust=1597543963839000&amp;source=images&amp;cd=vfe&amp;ved=0CAIQjRxqFwoTCIDJppyRnOsCFQAAAAAdAAAAABA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クラブ職業奉仕委員長会議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2020.09.05</a:t>
            </a:r>
            <a:r>
              <a:rPr kumimoji="1" lang="ja-JP" altLang="en-US" dirty="0"/>
              <a:t>（</a:t>
            </a:r>
            <a:r>
              <a:rPr kumimoji="1" lang="en-US" altLang="ja-JP" dirty="0"/>
              <a:t>YMCA</a:t>
            </a:r>
            <a:r>
              <a:rPr kumimoji="1" lang="ja-JP" altLang="en-US" dirty="0"/>
              <a:t>会館）</a:t>
            </a:r>
            <a:endParaRPr kumimoji="1" lang="en-US" altLang="ja-JP" dirty="0"/>
          </a:p>
          <a:p>
            <a:r>
              <a:rPr lang="ja-JP" altLang="en-US" dirty="0"/>
              <a:t>木下　正二郎</a:t>
            </a:r>
            <a:endParaRPr kumimoji="1" lang="ja-JP" altLang="en-US" dirty="0"/>
          </a:p>
        </p:txBody>
      </p:sp>
      <p:pic>
        <p:nvPicPr>
          <p:cNvPr id="6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9096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ja-JP" sz="2400" dirty="0"/>
          </a:p>
          <a:p>
            <a:pPr>
              <a:buNone/>
            </a:pPr>
            <a:r>
              <a:rPr kumimoji="1" lang="en-US" altLang="ja-JP" sz="2400" dirty="0"/>
              <a:t>20</a:t>
            </a:r>
            <a:r>
              <a:rPr kumimoji="1" lang="ja-JP" altLang="en-US" sz="2400" dirty="0"/>
              <a:t>世紀初頭のシカゴでは</a:t>
            </a:r>
            <a:r>
              <a:rPr kumimoji="1" lang="en-US" altLang="ja-JP" sz="2400" dirty="0"/>
              <a:t>…</a:t>
            </a:r>
            <a:r>
              <a:rPr kumimoji="1" lang="ja-JP" altLang="en-US" sz="2400" dirty="0"/>
              <a:t>儲けた者が勝ち</a:t>
            </a:r>
            <a:endParaRPr kumimoji="1" lang="en-US" altLang="ja-JP" sz="2400" dirty="0"/>
          </a:p>
          <a:p>
            <a:pPr>
              <a:buNone/>
            </a:pPr>
            <a:r>
              <a:rPr lang="ja-JP" altLang="en-US" sz="2400" dirty="0"/>
              <a:t>一神教の世界では</a:t>
            </a:r>
            <a:r>
              <a:rPr lang="en-US" altLang="ja-JP" sz="2400" dirty="0"/>
              <a:t>…</a:t>
            </a:r>
            <a:r>
              <a:rPr lang="ja-JP" altLang="en-US" sz="2400" dirty="0"/>
              <a:t>自分は正しい、騙された人が悪い</a:t>
            </a:r>
            <a:endParaRPr lang="en-US" altLang="ja-JP" sz="2400" dirty="0"/>
          </a:p>
          <a:p>
            <a:pPr>
              <a:buNone/>
            </a:pPr>
            <a:endParaRPr lang="en-US" altLang="ja-JP" sz="2400" dirty="0"/>
          </a:p>
          <a:p>
            <a:pPr>
              <a:buNone/>
            </a:pPr>
            <a:r>
              <a:rPr kumimoji="1" lang="ja-JP" altLang="en-US" sz="2400" dirty="0"/>
              <a:t>この状況を良くしようと、ロータリーを作った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sz="4400" dirty="0"/>
              <a:t>ポールハリスの願い</a:t>
            </a:r>
            <a:br>
              <a:rPr lang="en-US" altLang="ja-JP" sz="4400" dirty="0"/>
            </a:br>
            <a:endParaRPr kumimoji="1" lang="ja-JP" altLang="en-US" dirty="0"/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6847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196752"/>
            <a:ext cx="8640960" cy="4392488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000" dirty="0"/>
              <a:t>「最もよくサービスする者最も多く報われる」</a:t>
            </a:r>
            <a:br>
              <a:rPr kumimoji="1" lang="en-US" altLang="ja-JP" dirty="0"/>
            </a:br>
            <a:r>
              <a:rPr kumimoji="1" lang="en-US" altLang="ja-JP" dirty="0"/>
              <a:t>		</a:t>
            </a:r>
            <a:r>
              <a:rPr lang="en-US" altLang="ja-JP" sz="3100" b="0" dirty="0">
                <a:effectLst/>
              </a:rPr>
              <a:t> One profits most who serves best</a:t>
            </a:r>
            <a:br>
              <a:rPr lang="en-US" altLang="ja-JP" sz="2700" b="0" dirty="0">
                <a:effectLst/>
              </a:rPr>
            </a:br>
            <a:r>
              <a:rPr lang="en-US" altLang="ja-JP" sz="2700" b="0" dirty="0">
                <a:effectLst/>
              </a:rPr>
              <a:t>						</a:t>
            </a:r>
            <a:r>
              <a:rPr lang="ja-JP" altLang="en-US" sz="2700" b="0" dirty="0">
                <a:effectLst/>
              </a:rPr>
              <a:t>アーサー・</a:t>
            </a:r>
            <a:r>
              <a:rPr lang="en-US" altLang="ja-JP" sz="2700" b="0" dirty="0">
                <a:effectLst/>
              </a:rPr>
              <a:t>F</a:t>
            </a:r>
            <a:r>
              <a:rPr lang="ja-JP" altLang="en-US" sz="2700" b="0" dirty="0">
                <a:effectLst/>
              </a:rPr>
              <a:t>・シェルドン</a:t>
            </a:r>
            <a:br>
              <a:rPr lang="en-US" altLang="ja-JP" sz="2700" b="0" dirty="0"/>
            </a:b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「超我のサービス」</a:t>
            </a:r>
            <a:b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en-US" altLang="ja-JP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	 </a:t>
            </a:r>
            <a:r>
              <a:rPr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     </a:t>
            </a:r>
            <a:r>
              <a:rPr lang="en-US" altLang="ja-JP" sz="3100" b="0" dirty="0">
                <a:effectLst/>
              </a:rPr>
              <a:t>Service above self </a:t>
            </a:r>
            <a:br>
              <a:rPr lang="en-US" altLang="ja-JP" sz="2700" b="0" dirty="0">
                <a:effectLst/>
              </a:rPr>
            </a:br>
            <a:r>
              <a:rPr lang="en-US" altLang="ja-JP" sz="2700" b="0" dirty="0">
                <a:effectLst/>
              </a:rPr>
              <a:t>						</a:t>
            </a:r>
            <a:r>
              <a:rPr lang="ja-JP" altLang="en-US" sz="2700" b="0" dirty="0">
                <a:effectLst/>
                <a:latin typeface="+mj-ea"/>
              </a:rPr>
              <a:t>フランク・コリンズ</a:t>
            </a:r>
            <a:br>
              <a:rPr lang="ja-JP" altLang="en-US" sz="2700" b="0" dirty="0"/>
            </a:br>
            <a:r>
              <a:rPr lang="en-US" altLang="ja-JP" sz="2700" b="0" dirty="0"/>
              <a:t>							</a:t>
            </a:r>
            <a:endParaRPr kumimoji="1" lang="ja-JP" altLang="en-US" sz="2700" b="0" dirty="0"/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447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844824"/>
            <a:ext cx="878497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/>
              <a:t>　職業上の高い倫理基準を保ち、役立つ仕事はすべて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価値あるものと認識し、社会に奉仕（サービス）する機会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としてロータリアン各自の職業を高潔なものにすること</a:t>
            </a:r>
            <a:endParaRPr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r>
              <a:rPr lang="ja-JP" altLang="en-US" dirty="0"/>
              <a:t>　サービスは求める人と提供する私の</a:t>
            </a:r>
            <a:r>
              <a:rPr lang="en-US" altLang="ja-JP" dirty="0"/>
              <a:t>2</a:t>
            </a:r>
            <a:r>
              <a:rPr lang="ja-JP" altLang="en-US" dirty="0"/>
              <a:t>人ですが、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これだけではだめで、モラルの向上も必要です。</a:t>
            </a:r>
            <a:endParaRPr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倫理訓</a:t>
            </a:r>
            <a:r>
              <a:rPr lang="ja-JP" altLang="en-US" dirty="0"/>
              <a:t>　</a:t>
            </a:r>
            <a:r>
              <a:rPr kumimoji="1" lang="ja-JP" altLang="en-US" dirty="0"/>
              <a:t>職業宣言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近江商人の三方良し</a:t>
            </a:r>
            <a:endParaRPr kumimoji="1"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/>
              <a:t>ロータリー</a:t>
            </a:r>
            <a:r>
              <a:rPr kumimoji="1" lang="ja-JP" altLang="en-US" dirty="0"/>
              <a:t>の</a:t>
            </a:r>
            <a:r>
              <a:rPr lang="ja-JP" altLang="en-US" dirty="0"/>
              <a:t>目的の第</a:t>
            </a:r>
            <a:r>
              <a:rPr lang="en-US" altLang="ja-JP" dirty="0"/>
              <a:t>2</a:t>
            </a:r>
            <a:r>
              <a:rPr lang="ja-JP" altLang="en-US" dirty="0"/>
              <a:t>項</a:t>
            </a:r>
            <a:br>
              <a:rPr lang="en-US" altLang="ja-JP" dirty="0"/>
            </a:br>
            <a:endParaRPr kumimoji="1" lang="ja-JP" altLang="en-US" dirty="0"/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8283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ja-JP" altLang="en-US" dirty="0"/>
              <a:t>ロータリーの目的は、意義ある事業</a:t>
            </a:r>
            <a:r>
              <a:rPr lang="ja-JP" altLang="en-US" sz="3200" dirty="0">
                <a:solidFill>
                  <a:srgbClr val="FF0000"/>
                </a:solidFill>
              </a:rPr>
              <a:t>「の」</a:t>
            </a:r>
            <a:r>
              <a:rPr lang="ja-JP" altLang="en-US" dirty="0"/>
              <a:t>基礎として</a:t>
            </a:r>
            <a:endParaRPr lang="en-US" altLang="ja-JP" dirty="0"/>
          </a:p>
          <a:p>
            <a:pPr algn="ctr">
              <a:buNone/>
            </a:pPr>
            <a:r>
              <a:rPr lang="ja-JP" altLang="en-US" dirty="0"/>
              <a:t>サービスの理念を奨励し、これを育むことにある。</a:t>
            </a:r>
            <a:endParaRPr lang="en-US" altLang="ja-JP" dirty="0"/>
          </a:p>
          <a:p>
            <a:pPr>
              <a:buNone/>
            </a:pP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意義ある事業</a:t>
            </a:r>
            <a:r>
              <a:rPr lang="ja-JP" altLang="en-US" sz="3200" dirty="0">
                <a:solidFill>
                  <a:srgbClr val="FF0000"/>
                </a:solidFill>
              </a:rPr>
              <a:t>「を」</a:t>
            </a:r>
            <a:r>
              <a:rPr lang="ja-JP" altLang="en-US" dirty="0"/>
              <a:t>基礎として</a:t>
            </a:r>
            <a:endParaRPr lang="en-US" altLang="ja-JP" dirty="0"/>
          </a:p>
          <a:p>
            <a:pPr algn="r">
              <a:buNone/>
            </a:pPr>
            <a:r>
              <a:rPr kumimoji="1" lang="ja-JP" altLang="en-US" dirty="0"/>
              <a:t>ではありません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奉仕と考えるから「を」となる</a:t>
            </a:r>
            <a:endParaRPr kumimoji="1" lang="en-US" altLang="ja-JP" dirty="0"/>
          </a:p>
          <a:p>
            <a:pPr>
              <a:buNone/>
            </a:pPr>
            <a:endParaRPr kumimoji="1"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1143000"/>
          </a:xfrm>
        </p:spPr>
        <p:txBody>
          <a:bodyPr/>
          <a:lstStyle/>
          <a:p>
            <a:pPr algn="ctr"/>
            <a:r>
              <a:rPr kumimoji="1" lang="ja-JP" altLang="en-US" dirty="0"/>
              <a:t>ロータリーの目的</a:t>
            </a:r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1515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ご清聴ありがとうございました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376031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職業奉仕　とは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ボケーショナル　サービス</a:t>
            </a:r>
            <a:endParaRPr kumimoji="1" lang="en-US" altLang="ja-JP" dirty="0"/>
          </a:p>
          <a:p>
            <a:pPr algn="ctr"/>
            <a:r>
              <a:rPr lang="en-US" altLang="ja-JP" dirty="0"/>
              <a:t>Vocational Service</a:t>
            </a:r>
            <a:endParaRPr kumimoji="1" lang="ja-JP" altLang="en-US" dirty="0"/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117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職業奉仕委員会活動の目的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76864" cy="1752600"/>
          </a:xfrm>
        </p:spPr>
        <p:txBody>
          <a:bodyPr/>
          <a:lstStyle/>
          <a:p>
            <a:pPr algn="ctr"/>
            <a:r>
              <a:rPr lang="ja-JP" altLang="en-US" dirty="0"/>
              <a:t>職業奉仕の考え方を会員に知ってもらう</a:t>
            </a:r>
            <a:endParaRPr kumimoji="1" lang="ja-JP" altLang="en-US" dirty="0"/>
          </a:p>
        </p:txBody>
      </p:sp>
      <p:pic>
        <p:nvPicPr>
          <p:cNvPr id="10242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568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829761"/>
          </a:xfrm>
        </p:spPr>
        <p:txBody>
          <a:bodyPr/>
          <a:lstStyle/>
          <a:p>
            <a:pPr algn="ctr"/>
            <a:r>
              <a:rPr lang="ja-JP" altLang="en-US" dirty="0"/>
              <a:t>ロータリーの目的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501008"/>
            <a:ext cx="9144000" cy="17526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/>
              <a:t>「ロータリーの目的は意義ある事業の基礎として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奉仕</a:t>
            </a:r>
            <a:r>
              <a:rPr kumimoji="1" lang="ja-JP" altLang="en-US" u="sng" dirty="0"/>
              <a:t>（サービス）の理念</a:t>
            </a:r>
            <a:r>
              <a:rPr kumimoji="1" lang="ja-JP" altLang="en-US" dirty="0"/>
              <a:t>を奨励し、これを育むことにある。」</a:t>
            </a:r>
            <a:endParaRPr kumimoji="1" lang="en-US" altLang="ja-JP" dirty="0"/>
          </a:p>
          <a:p>
            <a:r>
              <a:rPr lang="ja-JP" altLang="en-US" dirty="0"/>
              <a:t>（イデアル　オブ　サービス）</a:t>
            </a:r>
            <a:endParaRPr kumimoji="1" lang="ja-JP" altLang="en-US" dirty="0"/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633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196752"/>
            <a:ext cx="8640960" cy="4392488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000" dirty="0"/>
              <a:t>「最もよく奉仕（サービス）する者</a:t>
            </a:r>
            <a:br>
              <a:rPr kumimoji="1" lang="en-US" altLang="ja-JP" sz="4000" dirty="0"/>
            </a:br>
            <a:r>
              <a:rPr kumimoji="1" lang="en-US" altLang="ja-JP" sz="4000" dirty="0"/>
              <a:t> </a:t>
            </a:r>
            <a:r>
              <a:rPr kumimoji="1" lang="ja-JP" altLang="en-US" sz="4000" dirty="0"/>
              <a:t>最も多く報われる」</a:t>
            </a:r>
            <a:br>
              <a:rPr kumimoji="1" lang="en-US" altLang="ja-JP" dirty="0"/>
            </a:br>
            <a:r>
              <a:rPr kumimoji="1" lang="en-US" altLang="ja-JP" dirty="0"/>
              <a:t>		</a:t>
            </a:r>
            <a:r>
              <a:rPr lang="en-US" altLang="ja-JP" sz="3100" b="0" dirty="0">
                <a:effectLst/>
              </a:rPr>
              <a:t> One profits most who serves best</a:t>
            </a:r>
            <a:br>
              <a:rPr lang="en-US" altLang="ja-JP" sz="2700" b="0" dirty="0">
                <a:effectLst/>
              </a:rPr>
            </a:br>
            <a:r>
              <a:rPr lang="en-US" altLang="ja-JP" sz="2700" b="0" dirty="0">
                <a:effectLst/>
              </a:rPr>
              <a:t>						</a:t>
            </a:r>
            <a:r>
              <a:rPr lang="ja-JP" altLang="en-US" sz="2700" b="0" dirty="0">
                <a:effectLst/>
              </a:rPr>
              <a:t>アーサー・</a:t>
            </a:r>
            <a:r>
              <a:rPr lang="en-US" altLang="ja-JP" sz="2700" b="0" dirty="0">
                <a:effectLst/>
              </a:rPr>
              <a:t>F</a:t>
            </a:r>
            <a:r>
              <a:rPr lang="ja-JP" altLang="en-US" sz="2700" b="0" dirty="0">
                <a:effectLst/>
              </a:rPr>
              <a:t>・シェルドン</a:t>
            </a:r>
            <a:br>
              <a:rPr lang="en-US" altLang="ja-JP" sz="2700" b="0" dirty="0"/>
            </a:b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「超我の奉仕</a:t>
            </a:r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(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サービス</a:t>
            </a:r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)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」</a:t>
            </a:r>
            <a:b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en-US" altLang="ja-JP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	 </a:t>
            </a:r>
            <a:r>
              <a:rPr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     </a:t>
            </a:r>
            <a:r>
              <a:rPr lang="en-US" altLang="ja-JP" sz="3100" b="0" dirty="0">
                <a:effectLst/>
              </a:rPr>
              <a:t>Service above self </a:t>
            </a:r>
            <a:br>
              <a:rPr lang="en-US" altLang="ja-JP" sz="2700" b="0" dirty="0">
                <a:effectLst/>
              </a:rPr>
            </a:br>
            <a:r>
              <a:rPr lang="en-US" altLang="ja-JP" sz="2700" b="0" dirty="0">
                <a:effectLst/>
              </a:rPr>
              <a:t>						</a:t>
            </a:r>
            <a:r>
              <a:rPr lang="ja-JP" altLang="en-US" sz="2700" b="0" dirty="0">
                <a:effectLst/>
                <a:latin typeface="+mj-ea"/>
              </a:rPr>
              <a:t>フランク・コリンズ</a:t>
            </a:r>
            <a:br>
              <a:rPr lang="ja-JP" altLang="en-US" sz="2700" b="0" dirty="0"/>
            </a:br>
            <a:r>
              <a:rPr lang="en-US" altLang="ja-JP" sz="2700" b="0" dirty="0"/>
              <a:t>							</a:t>
            </a:r>
            <a:endParaRPr kumimoji="1" lang="ja-JP" altLang="en-US" sz="2700" b="0" dirty="0"/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718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640960" cy="273630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ロータリーは</a:t>
            </a:r>
            <a:br>
              <a:rPr kumimoji="1" lang="en-US" altLang="ja-JP" dirty="0"/>
            </a:br>
            <a:r>
              <a:rPr lang="ja-JP" altLang="en-US" dirty="0"/>
              <a:t>サービスという考え方・活動様式を</a:t>
            </a:r>
            <a:br>
              <a:rPr lang="en-US" altLang="ja-JP" dirty="0"/>
            </a:br>
            <a:r>
              <a:rPr lang="ja-JP" altLang="en-US" dirty="0"/>
              <a:t>実践する団体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7772400" cy="1199704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3066" y="188640"/>
            <a:ext cx="3520934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402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4800" dirty="0"/>
              <a:t>サーブ　サービス とは</a:t>
            </a:r>
            <a:r>
              <a:rPr lang="en-US" altLang="ja-JP" sz="4800" dirty="0"/>
              <a:t>【</a:t>
            </a:r>
            <a:r>
              <a:rPr lang="ja-JP" altLang="en-US" sz="4800" dirty="0"/>
              <a:t>辞書</a:t>
            </a:r>
            <a:r>
              <a:rPr lang="en-US" altLang="ja-JP" sz="4800" dirty="0"/>
              <a:t>】</a:t>
            </a:r>
            <a:br>
              <a:rPr lang="en-US" altLang="ja-JP" sz="4800" dirty="0"/>
            </a:br>
            <a:r>
              <a:rPr lang="en-US" altLang="ja-JP" sz="4800" dirty="0"/>
              <a:t>Serve       Service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2"/>
          </p:nvPr>
        </p:nvSpPr>
        <p:spPr>
          <a:xfrm>
            <a:off x="467544" y="2276872"/>
            <a:ext cx="4040188" cy="3941763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公務に対する事業　</a:t>
            </a:r>
            <a:endParaRPr lang="en-US" altLang="ja-JP" sz="2800" dirty="0"/>
          </a:p>
          <a:p>
            <a:r>
              <a:rPr lang="ja-JP" altLang="en-US" sz="2800" dirty="0"/>
              <a:t>供給</a:t>
            </a:r>
            <a:endParaRPr lang="en-US" altLang="ja-JP" sz="2800" dirty="0"/>
          </a:p>
          <a:p>
            <a:r>
              <a:rPr lang="ja-JP" altLang="en-US" sz="2800" dirty="0"/>
              <a:t>用務</a:t>
            </a:r>
            <a:endParaRPr lang="en-US" altLang="ja-JP" sz="2800" dirty="0"/>
          </a:p>
          <a:p>
            <a:r>
              <a:rPr lang="ja-JP" altLang="en-US" sz="2800" dirty="0"/>
              <a:t>兵役</a:t>
            </a:r>
            <a:endParaRPr lang="en-US" altLang="ja-JP" sz="2800" dirty="0"/>
          </a:p>
          <a:p>
            <a:r>
              <a:rPr lang="ja-JP" altLang="en-US" sz="2800" dirty="0"/>
              <a:t>勤務</a:t>
            </a:r>
            <a:endParaRPr lang="en-US" altLang="ja-JP" sz="2800" dirty="0"/>
          </a:p>
          <a:p>
            <a:r>
              <a:rPr lang="ja-JP" altLang="en-US" sz="2800" dirty="0"/>
              <a:t>修理</a:t>
            </a:r>
            <a:endParaRPr lang="en-US" altLang="ja-JP" sz="2800" dirty="0"/>
          </a:p>
          <a:p>
            <a:r>
              <a:rPr lang="ja-JP" altLang="en-US" sz="2800" dirty="0"/>
              <a:t>仕える</a:t>
            </a:r>
            <a:endParaRPr lang="en-US" altLang="ja-JP" sz="2800" dirty="0"/>
          </a:p>
          <a:p>
            <a:r>
              <a:rPr lang="ja-JP" altLang="en-US" sz="2800" dirty="0"/>
              <a:t>ために働く</a:t>
            </a:r>
            <a:endParaRPr lang="en-US" altLang="ja-JP" sz="2800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4"/>
          </p:nvPr>
        </p:nvSpPr>
        <p:spPr>
          <a:xfrm>
            <a:off x="4644008" y="2204864"/>
            <a:ext cx="4041775" cy="3941763"/>
          </a:xfrm>
        </p:spPr>
        <p:txBody>
          <a:bodyPr/>
          <a:lstStyle/>
          <a:p>
            <a:r>
              <a:rPr lang="ja-JP" altLang="en-US" sz="2800" dirty="0"/>
              <a:t>客扱い</a:t>
            </a:r>
            <a:endParaRPr lang="en-US" altLang="ja-JP" sz="2800" dirty="0"/>
          </a:p>
          <a:p>
            <a:r>
              <a:rPr lang="ja-JP" altLang="en-US" sz="2800" dirty="0"/>
              <a:t>貢献</a:t>
            </a:r>
            <a:endParaRPr lang="en-US" altLang="ja-JP" sz="2800" dirty="0"/>
          </a:p>
          <a:p>
            <a:r>
              <a:rPr lang="ja-JP" altLang="en-US" sz="2800" dirty="0"/>
              <a:t>奉仕</a:t>
            </a:r>
            <a:endParaRPr lang="en-US" altLang="ja-JP" sz="2800" dirty="0"/>
          </a:p>
          <a:p>
            <a:r>
              <a:rPr lang="ja-JP" altLang="en-US" sz="2800" dirty="0"/>
              <a:t>役立つ</a:t>
            </a:r>
            <a:endParaRPr lang="en-US" altLang="ja-JP" sz="2800" dirty="0"/>
          </a:p>
          <a:p>
            <a:r>
              <a:rPr lang="ja-JP" altLang="en-US" sz="2800" dirty="0"/>
              <a:t>世話する</a:t>
            </a:r>
            <a:endParaRPr lang="en-US" altLang="ja-JP" sz="2800" dirty="0"/>
          </a:p>
          <a:p>
            <a:r>
              <a:rPr lang="ja-JP" altLang="en-US" sz="2800" dirty="0"/>
              <a:t>召使い</a:t>
            </a:r>
            <a:endParaRPr lang="en-US" altLang="ja-JP" sz="2800" dirty="0"/>
          </a:p>
          <a:p>
            <a:r>
              <a:rPr lang="ja-JP" altLang="en-US" sz="2800" dirty="0"/>
              <a:t>（スポーツの）サーブ</a:t>
            </a:r>
            <a:endParaRPr lang="en-US" altLang="ja-JP" sz="2800" dirty="0"/>
          </a:p>
          <a:p>
            <a:r>
              <a:rPr lang="ja-JP" altLang="en-US" sz="2800" dirty="0"/>
              <a:t>注文を聞く</a:t>
            </a:r>
            <a:endParaRPr lang="en-US" altLang="ja-JP" sz="2800" dirty="0"/>
          </a:p>
          <a:p>
            <a:r>
              <a:rPr lang="ja-JP" altLang="en-US" sz="2800" dirty="0"/>
              <a:t>任務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88024" y="2204865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kumimoji="1" lang="ja-JP" altLang="en-US" sz="3200" dirty="0"/>
          </a:p>
        </p:txBody>
      </p:sp>
      <p:pic>
        <p:nvPicPr>
          <p:cNvPr id="5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-171400"/>
            <a:ext cx="2843808" cy="13958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1607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4400" dirty="0"/>
              <a:t>サーブ　サービス とは</a:t>
            </a:r>
            <a:r>
              <a:rPr kumimoji="1" lang="en-US" altLang="ja-JP" sz="4400" dirty="0"/>
              <a:t>【</a:t>
            </a:r>
            <a:r>
              <a:rPr kumimoji="1" lang="ja-JP" altLang="en-US" sz="4400" dirty="0"/>
              <a:t>使い方</a:t>
            </a:r>
            <a:r>
              <a:rPr kumimoji="1" lang="en-US" altLang="ja-JP" sz="4400" dirty="0"/>
              <a:t>】</a:t>
            </a:r>
            <a:br>
              <a:rPr kumimoji="1" lang="en-US" altLang="ja-JP" dirty="0"/>
            </a:br>
            <a:r>
              <a:rPr kumimoji="1" lang="en-US" altLang="ja-JP" dirty="0"/>
              <a:t>Serve   Service 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2780928"/>
            <a:ext cx="8496944" cy="3433936"/>
          </a:xfrm>
          <a:noFill/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卓球　テニスのサーブ</a:t>
            </a:r>
            <a:endParaRPr lang="en-US" altLang="ja-JP" dirty="0"/>
          </a:p>
          <a:p>
            <a:pPr algn="ctr"/>
            <a:r>
              <a:rPr kumimoji="1" lang="ja-JP" altLang="en-US" dirty="0"/>
              <a:t>レストランのサービス</a:t>
            </a:r>
            <a:endParaRPr kumimoji="1" lang="en-US" altLang="ja-JP" dirty="0"/>
          </a:p>
          <a:p>
            <a:pPr algn="ctr"/>
            <a:r>
              <a:rPr lang="ja-JP" altLang="en-US" dirty="0"/>
              <a:t>病院のメディカルサービス</a:t>
            </a:r>
            <a:endParaRPr lang="en-US" altLang="ja-JP" dirty="0"/>
          </a:p>
          <a:p>
            <a:pPr algn="ctr"/>
            <a:r>
              <a:rPr kumimoji="1" lang="ja-JP" altLang="en-US" dirty="0"/>
              <a:t>セルフサービス</a:t>
            </a:r>
            <a:endParaRPr kumimoji="1" lang="en-US" altLang="ja-JP" dirty="0"/>
          </a:p>
          <a:p>
            <a:pPr algn="ctr"/>
            <a:endParaRPr kumimoji="1" lang="en-US" altLang="ja-JP" dirty="0"/>
          </a:p>
        </p:txBody>
      </p:sp>
      <p:pic>
        <p:nvPicPr>
          <p:cNvPr id="6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-171400"/>
            <a:ext cx="2843808" cy="13958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7889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539552" y="3068960"/>
            <a:ext cx="4040188" cy="3240360"/>
          </a:xfrm>
        </p:spPr>
        <p:txBody>
          <a:bodyPr/>
          <a:lstStyle/>
          <a:p>
            <a:r>
              <a:rPr kumimoji="1" lang="ja-JP" altLang="en-US" sz="2500" dirty="0"/>
              <a:t>技術や品質が高い</a:t>
            </a:r>
            <a:endParaRPr kumimoji="1" lang="en-US" altLang="ja-JP" sz="2500" dirty="0"/>
          </a:p>
          <a:p>
            <a:r>
              <a:rPr lang="ja-JP" altLang="en-US" sz="2500" dirty="0"/>
              <a:t>価格がリーズナブル</a:t>
            </a:r>
            <a:endParaRPr lang="en-US" altLang="ja-JP" sz="2500" dirty="0"/>
          </a:p>
          <a:p>
            <a:r>
              <a:rPr kumimoji="1" lang="ja-JP" altLang="en-US" sz="2500" dirty="0"/>
              <a:t>充分な品揃え</a:t>
            </a:r>
            <a:endParaRPr kumimoji="1" lang="en-US" altLang="ja-JP" sz="2500" dirty="0"/>
          </a:p>
          <a:p>
            <a:r>
              <a:rPr lang="ja-JP" altLang="en-US" sz="2500" dirty="0"/>
              <a:t>接客態度や知識</a:t>
            </a:r>
            <a:endParaRPr lang="en-US" altLang="ja-JP" sz="2500" dirty="0"/>
          </a:p>
          <a:p>
            <a:r>
              <a:rPr kumimoji="1" lang="ja-JP" altLang="en-US" sz="2500" dirty="0"/>
              <a:t>公正な広告</a:t>
            </a:r>
            <a:endParaRPr kumimoji="1" lang="en-US" altLang="ja-JP" sz="2500" dirty="0"/>
          </a:p>
          <a:p>
            <a:r>
              <a:rPr kumimoji="1" lang="ja-JP" altLang="en-US" sz="2500" dirty="0"/>
              <a:t>仕入先</a:t>
            </a:r>
            <a:endParaRPr kumimoji="1" lang="en-US" altLang="ja-JP" sz="2500" dirty="0"/>
          </a:p>
          <a:p>
            <a:r>
              <a:rPr kumimoji="1" lang="ja-JP" altLang="en-US" sz="2500" dirty="0"/>
              <a:t>適正な利益配分</a:t>
            </a:r>
            <a:endParaRPr kumimoji="1" lang="en-US" altLang="ja-JP" sz="2500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4008" y="3068960"/>
            <a:ext cx="4041775" cy="3384376"/>
          </a:xfrm>
        </p:spPr>
        <p:txBody>
          <a:bodyPr/>
          <a:lstStyle/>
          <a:p>
            <a:r>
              <a:rPr kumimoji="1" lang="ja-JP" altLang="en-US" sz="2700" dirty="0"/>
              <a:t>安全の確保</a:t>
            </a:r>
            <a:endParaRPr kumimoji="1" lang="en-US" altLang="ja-JP" sz="2700" dirty="0"/>
          </a:p>
          <a:p>
            <a:r>
              <a:rPr lang="ja-JP" altLang="en-US" sz="2700" dirty="0"/>
              <a:t>福利厚生</a:t>
            </a:r>
            <a:endParaRPr lang="en-US" altLang="ja-JP" sz="2700" dirty="0"/>
          </a:p>
          <a:p>
            <a:r>
              <a:rPr kumimoji="1" lang="ja-JP" altLang="en-US" sz="2700" dirty="0"/>
              <a:t>社会保障</a:t>
            </a:r>
            <a:endParaRPr kumimoji="1" lang="en-US" altLang="ja-JP" sz="2700" dirty="0"/>
          </a:p>
          <a:p>
            <a:r>
              <a:rPr lang="ja-JP" altLang="en-US" sz="2700" dirty="0"/>
              <a:t>教育の機会</a:t>
            </a:r>
            <a:endParaRPr lang="en-US" altLang="ja-JP" sz="2700" dirty="0"/>
          </a:p>
          <a:p>
            <a:r>
              <a:rPr kumimoji="1" lang="ja-JP" altLang="en-US" sz="2700" dirty="0"/>
              <a:t>社員</a:t>
            </a:r>
            <a:endParaRPr kumimoji="1" lang="en-US" altLang="ja-JP" sz="2700" dirty="0"/>
          </a:p>
          <a:p>
            <a:r>
              <a:rPr lang="ja-JP" altLang="en-US" sz="2700" dirty="0"/>
              <a:t>給料</a:t>
            </a:r>
            <a:endParaRPr lang="en-US" altLang="ja-JP" sz="2700" dirty="0"/>
          </a:p>
          <a:p>
            <a:r>
              <a:rPr kumimoji="1" lang="ja-JP" altLang="en-US" sz="2700" dirty="0"/>
              <a:t>アフターフォロー</a:t>
            </a:r>
            <a:endParaRPr kumimoji="1" lang="en-US" altLang="ja-JP" sz="2700" dirty="0"/>
          </a:p>
          <a:p>
            <a:endParaRPr kumimoji="1" lang="ja-JP" altLang="en-US" dirty="0"/>
          </a:p>
        </p:txBody>
      </p:sp>
      <p:pic>
        <p:nvPicPr>
          <p:cNvPr id="7" name="Picture 2" descr="国際ロータリー - Wikipedi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-171400"/>
            <a:ext cx="2843808" cy="1395836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467544" y="404664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ロータリー百科事典では、奉仕という言葉で</a:t>
            </a:r>
            <a:endParaRPr lang="en-US" altLang="ja-JP" sz="2400" dirty="0"/>
          </a:p>
          <a:p>
            <a:r>
              <a:rPr lang="ja-JP" altLang="en-US" sz="2400" dirty="0"/>
              <a:t>英語圏の人が使うサービスの概念をイメージしてくださいと書いてあります。</a:t>
            </a:r>
            <a:endParaRPr lang="en-US" altLang="ja-JP" sz="2400" dirty="0"/>
          </a:p>
          <a:p>
            <a:pPr>
              <a:buFont typeface="Arial" pitchFamily="34" charset="0"/>
              <a:buChar char="•"/>
            </a:pPr>
            <a:r>
              <a:rPr lang="ja-JP" altLang="en-US" sz="2400" dirty="0"/>
              <a:t>人とか地域や相対する人々にニーズがありそのニーズを満たす行為</a:t>
            </a:r>
            <a:endParaRPr lang="en-US" altLang="ja-JP" sz="2400" dirty="0"/>
          </a:p>
          <a:p>
            <a:pPr algn="ctr"/>
            <a:r>
              <a:rPr lang="ja-JP" altLang="en-US" sz="2400" dirty="0"/>
              <a:t>人々のニーズ</a:t>
            </a:r>
            <a:endParaRPr lang="en-US" altLang="ja-JP" sz="2400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82847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547</Words>
  <Application>Microsoft Office PowerPoint</Application>
  <PresentationFormat>画面に合わせる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Lucida Sans Unicode</vt:lpstr>
      <vt:lpstr>Verdana</vt:lpstr>
      <vt:lpstr>Wingdings 2</vt:lpstr>
      <vt:lpstr>Wingdings 3</vt:lpstr>
      <vt:lpstr>ビジネス</vt:lpstr>
      <vt:lpstr>クラブ職業奉仕委員長会議</vt:lpstr>
      <vt:lpstr>職業奉仕　とは</vt:lpstr>
      <vt:lpstr>職業奉仕委員会活動の目的</vt:lpstr>
      <vt:lpstr>ロータリーの目的</vt:lpstr>
      <vt:lpstr>「最もよく奉仕（サービス）する者  最も多く報われる」    One profits most who serves best       アーサー・F・シェルドン 「超我の奉仕(サービス)」         Service above self        フランク・コリンズ        </vt:lpstr>
      <vt:lpstr>ロータリーは サービスという考え方・活動様式を 実践する団体</vt:lpstr>
      <vt:lpstr>サーブ　サービス とは【辞書】 Serve       Service</vt:lpstr>
      <vt:lpstr>サーブ　サービス とは【使い方】 Serve   Service </vt:lpstr>
      <vt:lpstr>PowerPoint プレゼンテーション</vt:lpstr>
      <vt:lpstr>ポールハリスの願い </vt:lpstr>
      <vt:lpstr>「最もよくサービスする者最も多く報われる」    One profits most who serves best       アーサー・F・シェルドン 「超我のサービス」         Service above self        フランク・コリンズ        </vt:lpstr>
      <vt:lpstr>ロータリーの目的の第2項 </vt:lpstr>
      <vt:lpstr>ロータリーの目的</vt:lpstr>
      <vt:lpstr>ご清聴ありがとうございました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クラブ職業奉仕委員長会議</dc:title>
  <dc:creator>rotary@2660.onmicrosoft.com</dc:creator>
  <cp:lastModifiedBy>rotary@2660.onmicrosoft.com</cp:lastModifiedBy>
  <cp:revision>1</cp:revision>
  <dcterms:created xsi:type="dcterms:W3CDTF">2021-03-15T01:22:26Z</dcterms:created>
  <dcterms:modified xsi:type="dcterms:W3CDTF">2021-03-15T01:23:39Z</dcterms:modified>
</cp:coreProperties>
</file>