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9CEF8-DF38-4810-87EB-DDC04CBD1C09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F5471-C307-442F-8C59-015F4765D4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46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「ロータリーの職業奉仕と人づくり」というテーマで、</a:t>
            </a:r>
            <a:r>
              <a:rPr lang="en-US" altLang="ja-JP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30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分の卓話をさせていただきたきます。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特にここでは、アメリカのシカゴでスタートしたロータリークラブの職業奉仕の概念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が、「人づくり＝人の成長」という観点から見ると、昔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から日本人の心の奥底に潜む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三つの原点と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基本的には、ほぼ同じでは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ない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だろうか、という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お話をしたいと考えています。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そうすることによって、ともすれば難しいとされるロータリーの職業奉仕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の概念が、身近で、わかりやすく感じる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ことができると思われるからです。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その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三つの原点とは、「幸」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「情」「志」です。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237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65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213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755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まず「ロータリーの樹」からお話を始めましょう。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このスライドに示した「ロータリーの樹」は、</a:t>
            </a:r>
            <a:r>
              <a:rPr lang="en-US" altLang="ja-JP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2008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年に、当時の渡辺好政</a:t>
            </a:r>
            <a:r>
              <a:rPr lang="en-US" altLang="ja-JP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RI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理事が、</a:t>
            </a:r>
            <a:r>
              <a:rPr lang="en-US" altLang="ja-JP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RI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国際協議会で行なった「ロータリーにおける職業奉仕の重要性について」という講演で示したものです。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そしてこれは「ロータリーの樹・２００８」として、</a:t>
            </a:r>
            <a:r>
              <a:rPr lang="en-US" altLang="ja-JP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2013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年の</a:t>
            </a:r>
            <a:r>
              <a:rPr lang="en-US" altLang="ja-JP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RI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規定審議会において正式に採択されました。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詳しいお話は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別の機会に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譲りますが、ここで着目していただきたい点が二つあります。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一つは、職業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奉仕が「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ロータリーの樹」の「幹」となっていることです。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もう一つは、「ロータリーの樹」の「根」の部分に、「四つのテスト」「超我の奉仕」「最もよく奉仕する者、最も多く報いられる」「親睦と奉仕」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といった「奉仕の理想」の基本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概念が示されていることです。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lvl="0"/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まさに「根」と「幹」、</a:t>
            </a:r>
            <a:r>
              <a:rPr lang="ja-JP" altLang="en-US" sz="105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ロータリーの「根幹」が、「奉仕の理想」と「職業奉仕」で構成されて</a:t>
            </a:r>
            <a:r>
              <a:rPr lang="ja-JP" altLang="en-US" sz="1050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いるのです。</a:t>
            </a:r>
            <a:endParaRPr lang="en-US" altLang="ja-JP" sz="1050" dirty="0">
              <a:solidFill>
                <a:prstClr val="black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10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2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98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9317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982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4756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6359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7" r:id="rId3"/>
    <p:sldLayoutId id="214748371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7AB153-54E3-A444-94FB-464E75F0E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535" y="1381162"/>
            <a:ext cx="697718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kumimoji="1" lang="ja-JP" altLang="en-US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ロータリーの職業奉仕</a:t>
            </a:r>
            <a:r>
              <a:rPr kumimoji="1" lang="ja-JP" altLang="en-US" sz="4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br>
              <a:rPr kumimoji="1" lang="en-US" altLang="ja-JP" sz="4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kumimoji="1" lang="ja-JP" altLang="en-US" sz="4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知っておきたい</a:t>
            </a:r>
            <a:r>
              <a:rPr kumimoji="1" lang="en-US" altLang="ja-JP" sz="4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kumimoji="1" lang="ja-JP" altLang="en-US" sz="4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四大用語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2056" descr="j0283214">
            <a:extLst>
              <a:ext uri="{FF2B5EF4-FFF2-40B4-BE49-F238E27FC236}">
                <a16:creationId xmlns:a16="http://schemas.microsoft.com/office/drawing/2014/main" id="{9BD1AB10-9A19-9747-8F88-954B52841A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32198"/>
            <a:ext cx="2295821" cy="24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9B8D651-224E-B94D-B44A-664C684435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117" y="3419988"/>
            <a:ext cx="931033" cy="931033"/>
          </a:xfrm>
          <a:prstGeom prst="rect">
            <a:avLst/>
          </a:prstGeom>
        </p:spPr>
      </p:pic>
      <p:sp>
        <p:nvSpPr>
          <p:cNvPr id="13" name="字幕 2">
            <a:extLst>
              <a:ext uri="{FF2B5EF4-FFF2-40B4-BE49-F238E27FC236}">
                <a16:creationId xmlns:a16="http://schemas.microsoft.com/office/drawing/2014/main" id="{F9FFD1CE-B791-924C-903C-94BA88198502}"/>
              </a:ext>
            </a:extLst>
          </p:cNvPr>
          <p:cNvSpPr txBox="1">
            <a:spLocks/>
          </p:cNvSpPr>
          <p:nvPr/>
        </p:nvSpPr>
        <p:spPr>
          <a:xfrm>
            <a:off x="1331640" y="2564903"/>
            <a:ext cx="4203823" cy="260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第１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つのモットー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「最もよく奉仕する者、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　　最も多く報いられる」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「超我の奉仕」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第２　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ロータリーの樹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6280FD2-502D-CB46-9826-2129340D09B9}"/>
              </a:ext>
            </a:extLst>
          </p:cNvPr>
          <p:cNvSpPr txBox="1"/>
          <p:nvPr/>
        </p:nvSpPr>
        <p:spPr>
          <a:xfrm>
            <a:off x="950107" y="5533652"/>
            <a:ext cx="4963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国際ロータリー第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2660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地区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2020-2021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年度　職業奉仕委員会副委員長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大阪西</a:t>
            </a:r>
            <a:r>
              <a:rPr kumimoji="1" lang="en-US" altLang="ja-JP" dirty="0">
                <a:solidFill>
                  <a:prstClr val="black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RC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寺田　幸司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4D93BA-E44B-4DC0-BB65-7F7015CE2882}"/>
              </a:ext>
            </a:extLst>
          </p:cNvPr>
          <p:cNvSpPr txBox="1"/>
          <p:nvPr/>
        </p:nvSpPr>
        <p:spPr>
          <a:xfrm>
            <a:off x="3335965" y="744468"/>
            <a:ext cx="34682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卓話モデル　２（改）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3" name="図 2" descr="テキスト, 記号, 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B5AD1B5E-2094-4C1F-8F13-FC56C3D4BC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6632"/>
            <a:ext cx="3998826" cy="5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5965B-7156-4FBA-B746-1F7DB971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近江商人の「商売の心得十訓」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273AAB-2CFD-42EA-A270-74F4601A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 </a:t>
            </a:r>
            <a:r>
              <a:rPr lang="en-US" altLang="ja-JP" b="1" dirty="0">
                <a:solidFill>
                  <a:srgbClr val="FF0000"/>
                </a:solidFill>
              </a:rPr>
              <a:t>1</a:t>
            </a:r>
            <a:r>
              <a:rPr lang="ja-JP" altLang="en-US" b="1" dirty="0">
                <a:solidFill>
                  <a:srgbClr val="FF0000"/>
                </a:solidFill>
              </a:rPr>
              <a:t>　商売は世の為、人の為の奉仕にして、利益はその当然の報酬なり</a:t>
            </a:r>
            <a:br>
              <a:rPr lang="ja-JP" altLang="en-US" dirty="0"/>
            </a:br>
            <a:r>
              <a:rPr lang="ja-JP" altLang="en-US" b="1" dirty="0"/>
              <a:t> </a:t>
            </a:r>
            <a:r>
              <a:rPr lang="en-US" altLang="ja-JP" b="1" dirty="0"/>
              <a:t>2</a:t>
            </a:r>
            <a:r>
              <a:rPr lang="ja-JP" altLang="en-US" b="1" dirty="0"/>
              <a:t>　店の大小よりも場所の良否、場所の良否よりも品の如何</a:t>
            </a:r>
            <a:br>
              <a:rPr lang="ja-JP" altLang="en-US" dirty="0"/>
            </a:br>
            <a:r>
              <a:rPr lang="ja-JP" altLang="en-US" b="1" dirty="0"/>
              <a:t> </a:t>
            </a:r>
            <a:r>
              <a:rPr lang="en-US" altLang="ja-JP" b="1" dirty="0"/>
              <a:t>3</a:t>
            </a:r>
            <a:r>
              <a:rPr lang="ja-JP" altLang="en-US" b="1" dirty="0"/>
              <a:t>　売る前のお世辞より売った後の奉仕、これこそ永遠の客をつくる</a:t>
            </a:r>
            <a:br>
              <a:rPr lang="ja-JP" altLang="en-US" dirty="0"/>
            </a:br>
            <a:r>
              <a:rPr lang="ja-JP" altLang="en-US" b="1" dirty="0"/>
              <a:t> </a:t>
            </a:r>
            <a:r>
              <a:rPr lang="en-US" altLang="ja-JP" b="1" dirty="0"/>
              <a:t>4</a:t>
            </a:r>
            <a:r>
              <a:rPr lang="ja-JP" altLang="en-US" b="1" dirty="0"/>
              <a:t>　資金の少なきを憂うなかれ、信用の足らざるを憂うべし</a:t>
            </a:r>
            <a:br>
              <a:rPr lang="ja-JP" altLang="en-US" dirty="0"/>
            </a:br>
            <a:r>
              <a:rPr lang="ja-JP" altLang="en-US" b="1" dirty="0">
                <a:solidFill>
                  <a:srgbClr val="FF0000"/>
                </a:solidFill>
              </a:rPr>
              <a:t> </a:t>
            </a:r>
            <a:r>
              <a:rPr lang="en-US" altLang="ja-JP" b="1" dirty="0">
                <a:solidFill>
                  <a:srgbClr val="FF0000"/>
                </a:solidFill>
              </a:rPr>
              <a:t>5</a:t>
            </a:r>
            <a:r>
              <a:rPr lang="ja-JP" altLang="en-US" b="1" dirty="0">
                <a:solidFill>
                  <a:srgbClr val="FF0000"/>
                </a:solidFill>
              </a:rPr>
              <a:t>　無理に売るな、客の好むものも売るな、客の為になるものを売れ</a:t>
            </a:r>
            <a:br>
              <a:rPr lang="ja-JP" altLang="en-US" dirty="0"/>
            </a:br>
            <a:r>
              <a:rPr lang="ja-JP" altLang="en-US" b="1" dirty="0"/>
              <a:t> </a:t>
            </a:r>
            <a:r>
              <a:rPr lang="en-US" altLang="ja-JP" b="1" dirty="0"/>
              <a:t>6</a:t>
            </a:r>
            <a:r>
              <a:rPr lang="ja-JP" altLang="en-US" b="1" dirty="0"/>
              <a:t>　良きものを売るは善なり、良き品を広告して多く売ることはさらに善なり</a:t>
            </a:r>
            <a:br>
              <a:rPr lang="ja-JP" altLang="en-US" dirty="0"/>
            </a:br>
            <a:r>
              <a:rPr lang="ja-JP" altLang="en-US" b="1" dirty="0"/>
              <a:t> </a:t>
            </a:r>
            <a:r>
              <a:rPr lang="en-US" altLang="ja-JP" b="1" dirty="0"/>
              <a:t>7</a:t>
            </a:r>
            <a:r>
              <a:rPr lang="ja-JP" altLang="en-US" b="1" dirty="0"/>
              <a:t>　紙一枚でも景品はお客を喜ばせばる つけてあげるもののないとき笑顔を景品にせよ</a:t>
            </a:r>
            <a:br>
              <a:rPr lang="ja-JP" altLang="en-US" dirty="0"/>
            </a:br>
            <a:r>
              <a:rPr lang="ja-JP" altLang="en-US" b="1" dirty="0"/>
              <a:t> </a:t>
            </a:r>
            <a:r>
              <a:rPr lang="en-US" altLang="ja-JP" b="1" dirty="0"/>
              <a:t>8</a:t>
            </a:r>
            <a:r>
              <a:rPr lang="ja-JP" altLang="en-US" b="1" dirty="0"/>
              <a:t>　正札を守れ、値引きは却って気持ちを悪くするくらいが落ちだ</a:t>
            </a:r>
            <a:br>
              <a:rPr lang="ja-JP" altLang="en-US" dirty="0"/>
            </a:br>
            <a:r>
              <a:rPr lang="ja-JP" altLang="en-US" b="1" dirty="0"/>
              <a:t> </a:t>
            </a:r>
            <a:r>
              <a:rPr lang="en-US" altLang="ja-JP" b="1" dirty="0"/>
              <a:t>9</a:t>
            </a:r>
            <a:r>
              <a:rPr lang="ja-JP" altLang="en-US" b="1" dirty="0"/>
              <a:t>　今日の損益を常に考えよ 今日の損益を明らかにしないでは、寝につかぬ習慣にせよ</a:t>
            </a:r>
            <a:br>
              <a:rPr lang="ja-JP" altLang="en-US" dirty="0"/>
            </a:br>
            <a:r>
              <a:rPr lang="en-US" altLang="ja-JP" b="1" dirty="0"/>
              <a:t>10</a:t>
            </a:r>
            <a:r>
              <a:rPr lang="ja-JP" altLang="en-US" b="1" dirty="0"/>
              <a:t>　商売には好況、不況はない、いずれにしても儲けねばならぬ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126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C40248-4EBD-DC4D-AFDB-24A87F9C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36FD95E-D4AD-4143-BB0E-31CF56A63B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3769"/>
            <a:ext cx="8368811" cy="62044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904A70-2D63-7A48-A547-1B45CB365725}"/>
              </a:ext>
            </a:extLst>
          </p:cNvPr>
          <p:cNvSpPr txBox="1"/>
          <p:nvPr/>
        </p:nvSpPr>
        <p:spPr>
          <a:xfrm>
            <a:off x="1400155" y="6414085"/>
            <a:ext cx="634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＊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『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ロータリーの樹・２００８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』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を一部修正いたしております。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74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A0F7E5-7011-CA48-BC7F-9A6B2EDF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ja-JP" sz="147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br>
              <a:rPr lang="en-US" altLang="ja-JP" sz="1477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br>
              <a:rPr lang="en-US" altLang="ja-JP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ja-JP" altLang="en-US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　　　　　　　</a:t>
            </a:r>
            <a:r>
              <a:rPr lang="en-US" altLang="ja-JP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2008</a:t>
            </a:r>
            <a:r>
              <a:rPr lang="ja-JP" altLang="en-US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</a:t>
            </a:r>
            <a:r>
              <a:rPr lang="en-US" altLang="ja-JP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RI</a:t>
            </a:r>
            <a:r>
              <a:rPr lang="ja-JP" altLang="en-US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国際協議会　</a:t>
            </a:r>
            <a:br>
              <a:rPr lang="en-US" altLang="ja-JP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ja-JP" altLang="en-US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「ロータリーにおける職業奉仕の重要性について」講演　</a:t>
            </a:r>
            <a:r>
              <a:rPr lang="ja-JP" altLang="en-US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渡辺好政</a:t>
            </a:r>
            <a:r>
              <a:rPr lang="en-US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RI</a:t>
            </a:r>
            <a:r>
              <a:rPr lang="ja-JP" altLang="en-US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理事</a:t>
            </a:r>
            <a:br>
              <a:rPr lang="en-US" altLang="ja-JP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ja-JP" altLang="en-US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　　　</a:t>
            </a:r>
            <a:br>
              <a:rPr lang="en-US" altLang="ja-JP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</a:br>
            <a:r>
              <a:rPr lang="ja-JP" altLang="en-US" sz="1846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　　　　　　　　　　　　　　　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26F4CE-604A-1347-A1AA-FBC1B9D2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762858"/>
            <a:ext cx="8435280" cy="417781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662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「ロータリーの樹・２００８」　→  </a:t>
            </a:r>
            <a:r>
              <a:rPr lang="en-US" altLang="ja-JP" sz="1662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2013</a:t>
            </a:r>
            <a:r>
              <a:rPr lang="ja-JP" altLang="en-US" sz="1662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</a:t>
            </a:r>
            <a:r>
              <a:rPr lang="en-US" altLang="ja-JP" sz="1662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RI</a:t>
            </a:r>
            <a:r>
              <a:rPr lang="ja-JP" altLang="en-US" sz="1662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規定審議会で採択</a:t>
            </a:r>
            <a:endParaRPr lang="en-US" altLang="ja-JP" sz="1662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0" indent="0">
              <a:buNone/>
            </a:pPr>
            <a:endParaRPr lang="en-US" altLang="ja-JP" sz="1662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0" indent="0">
              <a:buNone/>
            </a:pP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「</a:t>
            </a:r>
            <a:r>
              <a:rPr lang="en-US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1905</a:t>
            </a: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年、ポール・ハリスら４名によって創始された最初のロータリークラブは、その歴史が示すように、初めに、親睦、助け合いから始まりました。</a:t>
            </a:r>
            <a:endParaRPr lang="en-US" altLang="ja-JP" sz="1662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0" indent="0">
              <a:buNone/>
            </a:pP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すなわち、ロータリーの樹に水と栄養を送る「根」は「クラブ奉仕」であります。ロータリークラブ会員は、クラブという学校で相手のことに思いを馳せ、相手を助けるという『奉仕の理想』を学び、その真意が『共存共栄』であることがわかります。</a:t>
            </a:r>
            <a:endParaRPr lang="en-US" altLang="ja-JP" sz="1662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0" indent="0">
              <a:buNone/>
            </a:pP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『クラブ会員』は、ロータリーの目的を基本として、</a:t>
            </a:r>
            <a:r>
              <a:rPr lang="en-US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H.</a:t>
            </a: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テーラーによって実証され、ロータリアンの行動規範である「四つのテスト」による奉仕活動の実際を体得することによって、『ロータリアン』に進化してまいります。</a:t>
            </a:r>
            <a:endParaRPr lang="en-US" altLang="ja-JP" sz="1662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0" indent="0">
              <a:buNone/>
            </a:pP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ロータリークラブ会員からロータリアンに進化してゆく過程の基盤には、</a:t>
            </a:r>
            <a:r>
              <a:rPr lang="en-US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A.</a:t>
            </a: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シェルドンの『超我の</a:t>
            </a:r>
            <a:r>
              <a:rPr lang="ja-JP" altLang="ja-JP" sz="1662">
                <a:latin typeface="HGMaruGothicMPRO" panose="020F0600000000000000" pitchFamily="34" charset="-128"/>
                <a:ea typeface="HGMaruGothicMPRO" panose="020F0600000000000000" pitchFamily="34" charset="-128"/>
              </a:rPr>
              <a:t>奉仕』『</a:t>
            </a:r>
            <a:r>
              <a:rPr lang="ja-JP" altLang="en-US" sz="1662">
                <a:latin typeface="HGMaruGothicMPRO" panose="020F0600000000000000" pitchFamily="34" charset="-128"/>
                <a:ea typeface="HGMaruGothicMPRO" panose="020F0600000000000000" pitchFamily="34" charset="-128"/>
              </a:rPr>
              <a:t>最もよく</a:t>
            </a:r>
            <a:r>
              <a:rPr lang="ja-JP" altLang="ja-JP" sz="1662">
                <a:latin typeface="HGMaruGothicMPRO" panose="020F0600000000000000" pitchFamily="34" charset="-128"/>
                <a:ea typeface="HGMaruGothicMPRO" panose="020F0600000000000000" pitchFamily="34" charset="-128"/>
              </a:rPr>
              <a:t>奉仕</a:t>
            </a: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するもの、最も多く報いられる』が存在いたします。私たちは、この２つのモットーを１枚のコインの表・裏と考えながら、日常の奉仕活動に邁進しております。ロータリーは「理念の高唱」に終わるので</a:t>
            </a:r>
            <a:r>
              <a:rPr lang="ja-JP" altLang="ja-JP" sz="1662">
                <a:latin typeface="HGMaruGothicMPRO" panose="020F0600000000000000" pitchFamily="34" charset="-128"/>
                <a:ea typeface="HGMaruGothicMPRO" panose="020F0600000000000000" pitchFamily="34" charset="-128"/>
              </a:rPr>
              <a:t>はなく「</a:t>
            </a:r>
            <a:r>
              <a:rPr lang="ja-JP" altLang="ja-JP" sz="1662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行動の哲学」なのであります。」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790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5AC6089-B933-4742-BD9B-CED2DB7C41DC}"/>
              </a:ext>
            </a:extLst>
          </p:cNvPr>
          <p:cNvSpPr/>
          <p:nvPr/>
        </p:nvSpPr>
        <p:spPr>
          <a:xfrm>
            <a:off x="817240" y="2852936"/>
            <a:ext cx="800323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ご視聴ありがとうございました。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C47805-0D39-456E-A7D0-477C8E9092BB}"/>
              </a:ext>
            </a:extLst>
          </p:cNvPr>
          <p:cNvSpPr txBox="1"/>
          <p:nvPr/>
        </p:nvSpPr>
        <p:spPr>
          <a:xfrm>
            <a:off x="2248375" y="4803038"/>
            <a:ext cx="5383555" cy="109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295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２０２０－２０２１</a:t>
            </a:r>
            <a:endParaRPr kumimoji="1" lang="en-US" altLang="ja-JP" sz="2954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295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クラブ職業奉仕委員長会議</a:t>
            </a:r>
          </a:p>
        </p:txBody>
      </p:sp>
      <p:pic>
        <p:nvPicPr>
          <p:cNvPr id="4" name="図 3" descr="テキスト, 記号, 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58DBD4F7-608E-4866-9D29-AF174DE514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6632"/>
            <a:ext cx="3998826" cy="5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9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E73A6-3F03-6442-A363-6ECD05BA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>
                <a:latin typeface="HGMaruGothicMPRO" panose="020F0600000000000000" pitchFamily="34" charset="-128"/>
                <a:ea typeface="HGMaruGothicMPRO" panose="020F0600000000000000" pitchFamily="34" charset="-128"/>
              </a:rPr>
              <a:t>二つのモットー（標語）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2E2169-4070-724F-A0B3-74CF27F73BFF}"/>
              </a:ext>
            </a:extLst>
          </p:cNvPr>
          <p:cNvSpPr txBox="1"/>
          <p:nvPr/>
        </p:nvSpPr>
        <p:spPr>
          <a:xfrm>
            <a:off x="1332723" y="4527667"/>
            <a:ext cx="429155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超我の奉仕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Service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above self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）　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E71DCF-78AF-1E45-A3DB-540327D21ABC}"/>
              </a:ext>
            </a:extLst>
          </p:cNvPr>
          <p:cNvSpPr/>
          <p:nvPr/>
        </p:nvSpPr>
        <p:spPr>
          <a:xfrm>
            <a:off x="1355304" y="2482380"/>
            <a:ext cx="6264696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最もよく奉仕する者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、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最も多く報いられる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（</a:t>
            </a:r>
            <a:r>
              <a:rPr kumimoji="1" lang="en-US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One profits most who serves best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Times New Roman" panose="02020603050405020304" pitchFamily="18" charset="0"/>
              </a:rPr>
              <a:t>）</a:t>
            </a:r>
            <a:endParaRPr kumimoji="1" lang="en-US" altLang="ja-JP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817C6A-9F1A-1946-8012-30DC41FE8277}"/>
              </a:ext>
            </a:extLst>
          </p:cNvPr>
          <p:cNvSpPr txBox="1"/>
          <p:nvPr/>
        </p:nvSpPr>
        <p:spPr>
          <a:xfrm>
            <a:off x="755576" y="170080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１　職業奉仕理念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8668FF-43A5-AE46-BD4D-261F708CE709}"/>
              </a:ext>
            </a:extLst>
          </p:cNvPr>
          <p:cNvSpPr txBox="1"/>
          <p:nvPr/>
        </p:nvSpPr>
        <p:spPr>
          <a:xfrm>
            <a:off x="755576" y="379226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２　人道的奉仕活動の理念</a:t>
            </a:r>
          </a:p>
        </p:txBody>
      </p:sp>
    </p:spTree>
    <p:extLst>
      <p:ext uri="{BB962C8B-B14F-4D97-AF65-F5344CB8AC3E}">
        <p14:creationId xmlns:p14="http://schemas.microsoft.com/office/powerpoint/2010/main" val="230149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C30B6D-67E0-467C-A145-55ED043B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職業奉仕の考え方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C90619-E58C-4539-AA33-1415576B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03671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レントラン</a:t>
            </a:r>
            <a:r>
              <a:rPr lang="ja-JP" altLang="en-US" dirty="0"/>
              <a:t>での</a:t>
            </a:r>
            <a:r>
              <a:rPr kumimoji="1" lang="ja-JP" altLang="en-US" dirty="0"/>
              <a:t>食事代</a:t>
            </a:r>
            <a:r>
              <a:rPr kumimoji="1" lang="en-US" altLang="ja-JP" dirty="0"/>
              <a:t>5,000</a:t>
            </a:r>
            <a:r>
              <a:rPr kumimoji="1" lang="ja-JP" altLang="en-US" dirty="0"/>
              <a:t>円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E6D6346-D633-4ED0-A831-0A0F54E2E697}"/>
              </a:ext>
            </a:extLst>
          </p:cNvPr>
          <p:cNvSpPr txBox="1">
            <a:spLocks/>
          </p:cNvSpPr>
          <p:nvPr/>
        </p:nvSpPr>
        <p:spPr>
          <a:xfrm>
            <a:off x="539552" y="3284984"/>
            <a:ext cx="8147248" cy="103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このぐらいなら払っても良いと感じたお客様の価値</a:t>
            </a:r>
            <a:r>
              <a:rPr lang="en-US" altLang="ja-JP" dirty="0"/>
              <a:t>10,000</a:t>
            </a:r>
            <a:r>
              <a:rPr lang="ja-JP" altLang="en-US" dirty="0"/>
              <a:t>円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7F4B3EC-FC9F-41C9-9150-5CA3DCFE3E21}"/>
              </a:ext>
            </a:extLst>
          </p:cNvPr>
          <p:cNvSpPr txBox="1">
            <a:spLocks/>
          </p:cNvSpPr>
          <p:nvPr/>
        </p:nvSpPr>
        <p:spPr>
          <a:xfrm>
            <a:off x="395536" y="4739442"/>
            <a:ext cx="8568952" cy="1713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このぐらいなら払っても良いと感じたお客様の価値</a:t>
            </a:r>
            <a:r>
              <a:rPr lang="en-US" altLang="ja-JP" dirty="0"/>
              <a:t>10,000</a:t>
            </a:r>
            <a:r>
              <a:rPr lang="ja-JP" altLang="en-US" dirty="0"/>
              <a:t>円ーレントランでの食事代</a:t>
            </a:r>
            <a:r>
              <a:rPr lang="en-US" altLang="ja-JP" dirty="0"/>
              <a:t>5,000</a:t>
            </a:r>
            <a:r>
              <a:rPr lang="ja-JP" altLang="en-US" dirty="0"/>
              <a:t>円＝</a:t>
            </a:r>
            <a:r>
              <a:rPr lang="en-US" altLang="ja-JP" dirty="0"/>
              <a:t>5,000</a:t>
            </a:r>
            <a:r>
              <a:rPr lang="ja-JP" altLang="en-US" dirty="0"/>
              <a:t>円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ja-JP" altLang="en-US" dirty="0"/>
              <a:t>職業奉仕の価値、精神的な満足</a:t>
            </a:r>
            <a:r>
              <a:rPr lang="en-US" altLang="ja-JP" dirty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31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4583" r="59235" b="9322"/>
          <a:stretch/>
        </p:blipFill>
        <p:spPr bwMode="auto">
          <a:xfrm>
            <a:off x="6347730" y="2852936"/>
            <a:ext cx="2400461" cy="3635992"/>
          </a:xfrm>
          <a:noFill/>
          <a:ln/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C98AD6-E800-B540-9AC8-F42688F68152}"/>
              </a:ext>
            </a:extLst>
          </p:cNvPr>
          <p:cNvSpPr txBox="1"/>
          <p:nvPr/>
        </p:nvSpPr>
        <p:spPr>
          <a:xfrm>
            <a:off x="170795" y="775443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「最もよく奉仕する者、最も多く報いられる」</a:t>
            </a:r>
            <a:endParaRPr lang="en-US" altLang="ja-JP" sz="3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926E7B-BAB2-9644-B6B3-9AD224E477A0}"/>
              </a:ext>
            </a:extLst>
          </p:cNvPr>
          <p:cNvSpPr/>
          <p:nvPr/>
        </p:nvSpPr>
        <p:spPr>
          <a:xfrm>
            <a:off x="587372" y="1988840"/>
            <a:ext cx="79692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1910</a:t>
            </a:r>
            <a:r>
              <a:rPr lang="ja-JP" altLang="en-US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全米ロータリー大会（シカゴ）</a:t>
            </a:r>
            <a:r>
              <a:rPr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〜1911</a:t>
            </a:r>
            <a:r>
              <a:rPr lang="ja-JP" altLang="en-US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（ポートランド）</a:t>
            </a:r>
            <a:endParaRPr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  </a:t>
            </a:r>
            <a:endParaRPr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ja-JP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アーサー・フレデリック・シェルドン</a:t>
            </a:r>
            <a:r>
              <a:rPr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endParaRPr lang="en-US" altLang="ja-JP" sz="24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en-US" altLang="ja-JP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He profits most who serves his fellows best</a:t>
            </a:r>
          </a:p>
          <a:p>
            <a:r>
              <a:rPr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→ 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19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１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年、シェルドンが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</a:p>
          <a:p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</a:t>
            </a:r>
            <a:r>
              <a:rPr lang="ja-JP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「最もよく奉仕する者、最も多く報いられる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」</a:t>
            </a:r>
            <a:endParaRPr lang="en-US" altLang="ja-JP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</a:t>
            </a:r>
            <a:r>
              <a:rPr lang="ja-JP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</a:t>
            </a:r>
            <a:r>
              <a:rPr lang="en-US" altLang="ja-JP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He profits most who serves best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)</a:t>
            </a:r>
          </a:p>
          <a:p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に修正し、行動理念として提唱。</a:t>
            </a:r>
            <a:endParaRPr lang="en-US" altLang="ja-JP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    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 </a:t>
            </a:r>
            <a:endParaRPr lang="en-US" altLang="ja-JP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→ 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2004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年の規定審議会で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He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を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They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endParaRPr lang="en-US" altLang="ja-JP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2010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年の規定審議会で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They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を</a:t>
            </a:r>
            <a:r>
              <a:rPr lang="en-US" altLang="ja-JP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One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に。　</a:t>
            </a:r>
            <a:endParaRPr lang="en-US" altLang="ja-JP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174FD-36D8-ED4F-B903-B94BE34AD19F}"/>
              </a:ext>
            </a:extLst>
          </p:cNvPr>
          <p:cNvSpPr txBox="1"/>
          <p:nvPr/>
        </p:nvSpPr>
        <p:spPr>
          <a:xfrm>
            <a:off x="1907704" y="5787792"/>
            <a:ext cx="279595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職業奉仕の理念</a:t>
            </a:r>
          </a:p>
        </p:txBody>
      </p:sp>
    </p:spTree>
    <p:extLst>
      <p:ext uri="{BB962C8B-B14F-4D97-AF65-F5344CB8AC3E}">
        <p14:creationId xmlns:p14="http://schemas.microsoft.com/office/powerpoint/2010/main" val="355887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3" name="Picture 3" descr="フランク・コリン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3034" y="3149682"/>
            <a:ext cx="2328808" cy="34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D1D84B-200E-404C-877D-8A64AC7179C2}"/>
              </a:ext>
            </a:extLst>
          </p:cNvPr>
          <p:cNvSpPr txBox="1"/>
          <p:nvPr/>
        </p:nvSpPr>
        <p:spPr>
          <a:xfrm>
            <a:off x="3043376" y="90872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「超我の奉仕」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0E0A79-4B0F-C24A-845D-ECE946BEE4FE}"/>
              </a:ext>
            </a:extLst>
          </p:cNvPr>
          <p:cNvSpPr/>
          <p:nvPr/>
        </p:nvSpPr>
        <p:spPr>
          <a:xfrm>
            <a:off x="539552" y="1939915"/>
            <a:ext cx="61206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ベンジャミン・フランクリン・コリンズ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1911   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全米ロータリー大会（ポートランド）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演説でコリンズが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</a:t>
            </a: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「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無私の奉仕</a:t>
            </a: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」（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Service not Self</a:t>
            </a: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）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を引用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⇨　「無私の奉仕</a:t>
            </a: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」はいきすぎであると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し、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　</a:t>
            </a: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「超我の奉仕」（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Service above Self</a:t>
            </a: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）に修正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D4265-A1A2-4E4C-9B22-18F685BC4904}"/>
              </a:ext>
            </a:extLst>
          </p:cNvPr>
          <p:cNvSpPr txBox="1"/>
          <p:nvPr/>
        </p:nvSpPr>
        <p:spPr>
          <a:xfrm>
            <a:off x="1155679" y="5217879"/>
            <a:ext cx="377539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人道的奉仕活動の理念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97BEE1-31D1-834D-AE06-0519018CF4C2}"/>
              </a:ext>
            </a:extLst>
          </p:cNvPr>
          <p:cNvSpPr txBox="1"/>
          <p:nvPr/>
        </p:nvSpPr>
        <p:spPr>
          <a:xfrm>
            <a:off x="1155679" y="5818187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※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 当初は職業奉仕理念であったが・・・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 by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田中毅氏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『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シェルドンの森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』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305425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E58C8-1304-3141-AF05-3D8D110C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決議第</a:t>
            </a:r>
            <a:r>
              <a:rPr kumimoji="1" lang="en-US" altLang="ja-JP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23-34 </a:t>
            </a:r>
            <a:endParaRPr kumimoji="1" lang="ja-JP" altLang="en-US" sz="3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E1EED-8345-A846-A43B-D13F61C378BC}"/>
              </a:ext>
            </a:extLst>
          </p:cNvPr>
          <p:cNvSpPr txBox="1"/>
          <p:nvPr/>
        </p:nvSpPr>
        <p:spPr>
          <a:xfrm>
            <a:off x="716986" y="1844824"/>
            <a:ext cx="7969814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ロータリーは、基本的には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、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一つの人生哲学であり、それは利己的な欲求と義務およびこれに伴う他人のために奉仕したいという感情とのあいだに常に存在する矛盾を和らげようとするものである。この哲学は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 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「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超我の奉仕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」−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  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の哲学であり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、</a:t>
            </a:r>
            <a:r>
              <a:rPr kumimoji="1" lang="ja-JP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「最もよく奉仕する者、最も多く報いられる」という実践理論の原則に基づくものである。</a:t>
            </a:r>
          </a:p>
        </p:txBody>
      </p:sp>
    </p:spTree>
    <p:extLst>
      <p:ext uri="{BB962C8B-B14F-4D97-AF65-F5344CB8AC3E}">
        <p14:creationId xmlns:p14="http://schemas.microsoft.com/office/powerpoint/2010/main" val="331921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7495E0-1C8E-44E6-9A82-5707A894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13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ロータリーの奉仕活動の実践は個人奉仕が原則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B7E4B052-7FCF-4208-BE63-AD2880C3EE2A}"/>
              </a:ext>
            </a:extLst>
          </p:cNvPr>
          <p:cNvSpPr txBox="1">
            <a:spLocks/>
          </p:cNvSpPr>
          <p:nvPr/>
        </p:nvSpPr>
        <p:spPr>
          <a:xfrm>
            <a:off x="457200" y="4302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クラブが行う奉仕活動は会員の訓練のための例示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626096A-4EFE-45D8-A71A-5202FB81A5EF}"/>
              </a:ext>
            </a:extLst>
          </p:cNvPr>
          <p:cNvSpPr txBox="1">
            <a:spLocks/>
          </p:cNvSpPr>
          <p:nvPr/>
        </p:nvSpPr>
        <p:spPr>
          <a:xfrm>
            <a:off x="25152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決議第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23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－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34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j-cs"/>
              </a:rPr>
              <a:t>　第６条</a:t>
            </a:r>
          </a:p>
        </p:txBody>
      </p:sp>
    </p:spTree>
    <p:extLst>
      <p:ext uri="{BB962C8B-B14F-4D97-AF65-F5344CB8AC3E}">
        <p14:creationId xmlns:p14="http://schemas.microsoft.com/office/powerpoint/2010/main" val="12844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32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MaruGothicMPRO" panose="020F0600000000000000" pitchFamily="34" charset="-128"/>
                <a:ea typeface="HGMaruGothicMPRO" panose="020F0600000000000000" pitchFamily="34" charset="-128"/>
              </a:rPr>
              <a:t>奉仕の理想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10528-1B6D-7E43-8E44-3AB7D4AD0CCD}"/>
              </a:ext>
            </a:extLst>
          </p:cNvPr>
          <p:cNvSpPr txBox="1"/>
          <p:nvPr/>
        </p:nvSpPr>
        <p:spPr>
          <a:xfrm>
            <a:off x="2587414" y="1608656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“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I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deal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 of 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service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”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6E8A206-BAFF-F64C-82CC-C842A8F967CD}"/>
              </a:ext>
            </a:extLst>
          </p:cNvPr>
          <p:cNvSpPr txBox="1"/>
          <p:nvPr/>
        </p:nvSpPr>
        <p:spPr>
          <a:xfrm>
            <a:off x="4110428" y="2410429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「奉仕」という日本語訳は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“service”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という概念を正確には表現していない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5ECB9C9-4C96-434F-B228-24945FE7AC53}"/>
              </a:ext>
            </a:extLst>
          </p:cNvPr>
          <p:cNvCxnSpPr>
            <a:cxnSpLocks/>
          </p:cNvCxnSpPr>
          <p:nvPr/>
        </p:nvCxnSpPr>
        <p:spPr>
          <a:xfrm>
            <a:off x="5076056" y="3083765"/>
            <a:ext cx="0" cy="379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6B11048-D8D2-C548-8B72-0052DF5AC0C1}"/>
              </a:ext>
            </a:extLst>
          </p:cNvPr>
          <p:cNvSpPr txBox="1"/>
          <p:nvPr/>
        </p:nvSpPr>
        <p:spPr>
          <a:xfrm>
            <a:off x="5076056" y="2987354"/>
            <a:ext cx="928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serve 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0628E1-7043-474C-B548-75A6B82DDF11}"/>
              </a:ext>
            </a:extLst>
          </p:cNvPr>
          <p:cNvSpPr txBox="1"/>
          <p:nvPr/>
        </p:nvSpPr>
        <p:spPr>
          <a:xfrm>
            <a:off x="4276195" y="3495442"/>
            <a:ext cx="451758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人とか地域にニーズ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(needs)</a:t>
            </a: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があり、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そのニーズを満たして行こうとする行為 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F2531A4-40C3-5741-AA92-A09476B62405}"/>
              </a:ext>
            </a:extLst>
          </p:cNvPr>
          <p:cNvSpPr txBox="1"/>
          <p:nvPr/>
        </p:nvSpPr>
        <p:spPr>
          <a:xfrm>
            <a:off x="3783400" y="4430023"/>
            <a:ext cx="5032147" cy="20313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１　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先ずニーズを知ることが必要 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２　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ニーズが満たされなければ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serve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したこと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にならない 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３　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その人が欲求することとその人にとって本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当に必要な事とは必ずしも一致しない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４　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本当に必要なものを適確に把握することが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</a:t>
            </a:r>
            <a:r>
              <a:rPr kumimoji="1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大切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A8F45A-8F81-5649-9E15-F848064D7BB8}"/>
              </a:ext>
            </a:extLst>
          </p:cNvPr>
          <p:cNvSpPr txBox="1"/>
          <p:nvPr/>
        </p:nvSpPr>
        <p:spPr>
          <a:xfrm>
            <a:off x="2863933" y="122284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『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ロータリーの目的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』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A18E0AD3-8D7C-AD4A-BACA-2B76C39C3971}"/>
              </a:ext>
            </a:extLst>
          </p:cNvPr>
          <p:cNvCxnSpPr>
            <a:cxnSpLocks/>
          </p:cNvCxnSpPr>
          <p:nvPr/>
        </p:nvCxnSpPr>
        <p:spPr>
          <a:xfrm>
            <a:off x="5076056" y="2059988"/>
            <a:ext cx="0" cy="3774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EABC49-180F-6747-8905-5AB9A56585EF}"/>
              </a:ext>
            </a:extLst>
          </p:cNvPr>
          <p:cNvSpPr txBox="1"/>
          <p:nvPr/>
        </p:nvSpPr>
        <p:spPr>
          <a:xfrm>
            <a:off x="290152" y="2670071"/>
            <a:ext cx="341632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その完成度・達成度において、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最高位にランクされる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「もの」または「事柄」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642992A-7103-434A-90EF-6D4B83B3271B}"/>
              </a:ext>
            </a:extLst>
          </p:cNvPr>
          <p:cNvCxnSpPr/>
          <p:nvPr/>
        </p:nvCxnSpPr>
        <p:spPr>
          <a:xfrm>
            <a:off x="3491880" y="2059988"/>
            <a:ext cx="0" cy="188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A814798-17AA-A241-BAEA-33F3F35FC3D5}"/>
              </a:ext>
            </a:extLst>
          </p:cNvPr>
          <p:cNvCxnSpPr>
            <a:cxnSpLocks/>
          </p:cNvCxnSpPr>
          <p:nvPr/>
        </p:nvCxnSpPr>
        <p:spPr>
          <a:xfrm flipH="1">
            <a:off x="1998312" y="2248711"/>
            <a:ext cx="1493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96AB66F4-697E-C54E-8486-F658670B7A1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1998312" y="2244434"/>
            <a:ext cx="0" cy="425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EBC9F75-81B1-304D-BE23-685D1E9EF54E}"/>
              </a:ext>
            </a:extLst>
          </p:cNvPr>
          <p:cNvSpPr txBox="1"/>
          <p:nvPr/>
        </p:nvSpPr>
        <p:spPr>
          <a:xfrm>
            <a:off x="75560" y="4492547"/>
            <a:ext cx="341632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“Ideal of Service”</a:t>
            </a: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とは、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人のニーズを良く汲み取って、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そのニーズを理想的なかたち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で満たすという意味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92AA3B60-3166-7147-9DE6-1F980B778357}"/>
              </a:ext>
            </a:extLst>
          </p:cNvPr>
          <p:cNvCxnSpPr>
            <a:stCxn id="22" idx="2"/>
          </p:cNvCxnSpPr>
          <p:nvPr/>
        </p:nvCxnSpPr>
        <p:spPr>
          <a:xfrm flipH="1">
            <a:off x="1547664" y="3593401"/>
            <a:ext cx="450648" cy="836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F423BAAF-A869-EE41-8128-B93302D87A06}"/>
              </a:ext>
            </a:extLst>
          </p:cNvPr>
          <p:cNvCxnSpPr>
            <a:stCxn id="19" idx="1"/>
          </p:cNvCxnSpPr>
          <p:nvPr/>
        </p:nvCxnSpPr>
        <p:spPr>
          <a:xfrm flipH="1">
            <a:off x="1979712" y="3818608"/>
            <a:ext cx="2296483" cy="611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DD2BDE3D-C158-4145-B5BE-1D006B3675B0}"/>
              </a:ext>
            </a:extLst>
          </p:cNvPr>
          <p:cNvCxnSpPr>
            <a:cxnSpLocks/>
          </p:cNvCxnSpPr>
          <p:nvPr/>
        </p:nvCxnSpPr>
        <p:spPr>
          <a:xfrm flipH="1">
            <a:off x="3472317" y="4793609"/>
            <a:ext cx="3110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967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B0B7F-A8E4-1545-8BC9-59F893B8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3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参考</a:t>
            </a:r>
            <a:r>
              <a:rPr lang="en-US" altLang="ja-JP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  <a:r>
              <a:rPr lang="ja-JP" altLang="en-US" sz="3200">
                <a:latin typeface="HGMaruGothicMPRO" panose="020F0600000000000000" pitchFamily="34" charset="-128"/>
                <a:ea typeface="HGMaruGothicMPRO" panose="020F0600000000000000" pitchFamily="34" charset="-128"/>
              </a:rPr>
              <a:t>職業奉仕を理解するために</a:t>
            </a:r>
            <a:endParaRPr kumimoji="1" lang="ja-JP" altLang="en-US" sz="32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A2500D-1C7C-B541-B1E2-4BC0A5D1F929}"/>
              </a:ext>
            </a:extLst>
          </p:cNvPr>
          <p:cNvSpPr txBox="1"/>
          <p:nvPr/>
        </p:nvSpPr>
        <p:spPr>
          <a:xfrm>
            <a:off x="899592" y="2591616"/>
            <a:ext cx="48013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・石田梅岩の石門心学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『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都鄙問答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』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など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E4B2A6-3B2B-E043-B143-CE45570DF1AD}"/>
              </a:ext>
            </a:extLst>
          </p:cNvPr>
          <p:cNvSpPr txBox="1"/>
          <p:nvPr/>
        </p:nvSpPr>
        <p:spPr>
          <a:xfrm>
            <a:off x="911690" y="3150682"/>
            <a:ext cx="66479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・二宮尊徳の「報徳思想」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『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報徳論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』『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二宮翁夜話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』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など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D90FA3-DBE3-9842-BCB1-3439CF5A7377}"/>
              </a:ext>
            </a:extLst>
          </p:cNvPr>
          <p:cNvSpPr txBox="1"/>
          <p:nvPr/>
        </p:nvSpPr>
        <p:spPr>
          <a:xfrm>
            <a:off x="899592" y="4423587"/>
            <a:ext cx="31854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・渋沢栄一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『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論語と算盤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』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6C14B0-7B8B-BC40-9C2B-AF32057EF4DB}"/>
              </a:ext>
            </a:extLst>
          </p:cNvPr>
          <p:cNvSpPr txBox="1"/>
          <p:nvPr/>
        </p:nvSpPr>
        <p:spPr>
          <a:xfrm>
            <a:off x="692171" y="1928371"/>
            <a:ext cx="351891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日本に従来からある商売哲学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AA620F-1E48-B641-9731-5824D81A2C05}"/>
              </a:ext>
            </a:extLst>
          </p:cNvPr>
          <p:cNvSpPr txBox="1"/>
          <p:nvPr/>
        </p:nvSpPr>
        <p:spPr>
          <a:xfrm>
            <a:off x="692171" y="5053003"/>
            <a:ext cx="439415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西洋にあるピューリタンの職業倫理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8269A-294C-8045-9553-20FF5B84951D}"/>
              </a:ext>
            </a:extLst>
          </p:cNvPr>
          <p:cNvSpPr txBox="1"/>
          <p:nvPr/>
        </p:nvSpPr>
        <p:spPr>
          <a:xfrm>
            <a:off x="914241" y="5782231"/>
            <a:ext cx="59554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・マックス・ウェーバー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　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『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プロテスタンティズムの倫理と資本主義の精神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』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MaruGothicMPRO" panose="020F0600000000000000" pitchFamily="34" charset="-128"/>
              <a:ea typeface="HGMaruGothicMPRO" panose="020F0600000000000000" pitchFamily="34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FF8AD8-FDDF-BC47-8A09-595F9936DDAB}"/>
              </a:ext>
            </a:extLst>
          </p:cNvPr>
          <p:cNvSpPr txBox="1"/>
          <p:nvPr/>
        </p:nvSpPr>
        <p:spPr>
          <a:xfrm>
            <a:off x="911690" y="3780098"/>
            <a:ext cx="295465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MaruGothicMPRO" panose="020F0600000000000000" pitchFamily="34" charset="-128"/>
                <a:ea typeface="HGMaruGothicMPRO" panose="020F0600000000000000" pitchFamily="34" charset="-128"/>
                <a:cs typeface="+mn-cs"/>
              </a:rPr>
              <a:t>・近江商人　「三方よし」</a:t>
            </a:r>
          </a:p>
        </p:txBody>
      </p:sp>
    </p:spTree>
    <p:extLst>
      <p:ext uri="{BB962C8B-B14F-4D97-AF65-F5344CB8AC3E}">
        <p14:creationId xmlns:p14="http://schemas.microsoft.com/office/powerpoint/2010/main" val="206517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1669</Words>
  <Application>Microsoft Office PowerPoint</Application>
  <PresentationFormat>画面に合わせる (4:3)</PresentationFormat>
  <Paragraphs>123</Paragraphs>
  <Slides>13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HG丸ｺﾞｼｯｸM-PRO</vt:lpstr>
      <vt:lpstr>HG丸ｺﾞｼｯｸM-PRO</vt:lpstr>
      <vt:lpstr>游ゴシック</vt:lpstr>
      <vt:lpstr>Arial</vt:lpstr>
      <vt:lpstr>Calibri</vt:lpstr>
      <vt:lpstr>Office ​​テーマ</vt:lpstr>
      <vt:lpstr>ロータリーの職業奉仕　 知っておきたい 四大用語</vt:lpstr>
      <vt:lpstr>二つのモットー（標語）</vt:lpstr>
      <vt:lpstr>職業奉仕の考え方</vt:lpstr>
      <vt:lpstr>PowerPoint プレゼンテーション</vt:lpstr>
      <vt:lpstr>PowerPoint プレゼンテーション</vt:lpstr>
      <vt:lpstr>決議第23-34 </vt:lpstr>
      <vt:lpstr>ロータリーの奉仕活動の実践は個人奉仕が原則</vt:lpstr>
      <vt:lpstr>奉仕の理想</vt:lpstr>
      <vt:lpstr>【参考】職業奉仕を理解するために</vt:lpstr>
      <vt:lpstr>近江商人の「商売の心得十訓」</vt:lpstr>
      <vt:lpstr>PowerPoint プレゼンテーション</vt:lpstr>
      <vt:lpstr>   　　　　　　　　　　　　2008年RI国際協議会　 　「ロータリーにおける職業奉仕の重要性について」講演　渡辺好政RI理事 　　　　　　　　 　　　　　　　　　　　　　　　　　　　　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rotary@2660.onmicrosoft.com</dc:creator>
  <cp:lastModifiedBy>rotary@2660.onmicrosoft.com</cp:lastModifiedBy>
  <cp:revision>2</cp:revision>
  <dcterms:created xsi:type="dcterms:W3CDTF">2021-03-15T00:46:30Z</dcterms:created>
  <dcterms:modified xsi:type="dcterms:W3CDTF">2021-03-15T01:04:07Z</dcterms:modified>
</cp:coreProperties>
</file>