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47" autoAdjust="0"/>
    <p:restoredTop sz="94660"/>
  </p:normalViewPr>
  <p:slideViewPr>
    <p:cSldViewPr snapToGrid="0">
      <p:cViewPr varScale="1">
        <p:scale>
          <a:sx n="49" d="100"/>
          <a:sy n="49" d="100"/>
        </p:scale>
        <p:origin x="48" y="5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C9301-6851-4C21-BF1D-B82066F58149}" type="datetimeFigureOut">
              <a:rPr kumimoji="1" lang="ja-JP" altLang="en-US" smtClean="0"/>
              <a:t>2021/3/15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391AE-46A7-4671-9E46-091623FA0927}" type="slidenum">
              <a:rPr kumimoji="1" lang="ja-JP" altLang="en-US" smtClean="0"/>
              <a:t>‹#›</a:t>
            </a:fld>
            <a:endParaRPr kumimoji="1" lang="ja-JP" altLang="en-US"/>
          </a:p>
        </p:txBody>
      </p:sp>
    </p:spTree>
    <p:extLst>
      <p:ext uri="{BB962C8B-B14F-4D97-AF65-F5344CB8AC3E}">
        <p14:creationId xmlns:p14="http://schemas.microsoft.com/office/powerpoint/2010/main" val="20464750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sz="1050" dirty="0">
                <a:solidFill>
                  <a:prstClr val="black"/>
                </a:solidFill>
                <a:latin typeface="HGMaruGothicMPRO" panose="020F0600000000000000" pitchFamily="34" charset="-128"/>
                <a:ea typeface="HGMaruGothicMPRO" panose="020F0600000000000000" pitchFamily="34" charset="-128"/>
              </a:rPr>
              <a:t>「ロータリーの職業奉仕と人づくり」というテーマで、</a:t>
            </a:r>
            <a:r>
              <a:rPr lang="en-US" altLang="ja-JP" sz="1050" dirty="0">
                <a:solidFill>
                  <a:prstClr val="black"/>
                </a:solidFill>
                <a:latin typeface="HGMaruGothicMPRO" panose="020F0600000000000000" pitchFamily="34" charset="-128"/>
                <a:ea typeface="HGMaruGothicMPRO" panose="020F0600000000000000" pitchFamily="34" charset="-128"/>
              </a:rPr>
              <a:t>30</a:t>
            </a:r>
            <a:r>
              <a:rPr lang="ja-JP" altLang="en-US" sz="1050" dirty="0">
                <a:solidFill>
                  <a:prstClr val="black"/>
                </a:solidFill>
                <a:latin typeface="HGMaruGothicMPRO" panose="020F0600000000000000" pitchFamily="34" charset="-128"/>
                <a:ea typeface="HGMaruGothicMPRO" panose="020F0600000000000000" pitchFamily="34" charset="-128"/>
              </a:rPr>
              <a:t>分の卓話をさせていただきたきます。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特にここでは、アメリカのシカゴでスタートしたロータリークラブの職業奉仕の概念</a:t>
            </a:r>
            <a:r>
              <a:rPr lang="ja-JP" altLang="en-US" sz="1050">
                <a:solidFill>
                  <a:prstClr val="black"/>
                </a:solidFill>
                <a:latin typeface="HGMaruGothicMPRO" panose="020F0600000000000000" pitchFamily="34" charset="-128"/>
                <a:ea typeface="HGMaruGothicMPRO" panose="020F0600000000000000" pitchFamily="34" charset="-128"/>
              </a:rPr>
              <a:t>が、「人づくり＝人の成長」という観点から見ると、昔</a:t>
            </a:r>
            <a:r>
              <a:rPr lang="ja-JP" altLang="en-US" sz="1050" dirty="0">
                <a:solidFill>
                  <a:prstClr val="black"/>
                </a:solidFill>
                <a:latin typeface="HGMaruGothicMPRO" panose="020F0600000000000000" pitchFamily="34" charset="-128"/>
                <a:ea typeface="HGMaruGothicMPRO" panose="020F0600000000000000" pitchFamily="34" charset="-128"/>
              </a:rPr>
              <a:t>から日本人の心の奥底に潜む</a:t>
            </a:r>
            <a:r>
              <a:rPr lang="ja-JP" altLang="en-US" sz="1050">
                <a:solidFill>
                  <a:prstClr val="black"/>
                </a:solidFill>
                <a:latin typeface="HGMaruGothicMPRO" panose="020F0600000000000000" pitchFamily="34" charset="-128"/>
                <a:ea typeface="HGMaruGothicMPRO" panose="020F0600000000000000" pitchFamily="34" charset="-128"/>
              </a:rPr>
              <a:t>三つの原点と</a:t>
            </a:r>
            <a:r>
              <a:rPr lang="ja-JP" altLang="en-US" sz="1050" dirty="0">
                <a:solidFill>
                  <a:prstClr val="black"/>
                </a:solidFill>
                <a:latin typeface="HGMaruGothicMPRO" panose="020F0600000000000000" pitchFamily="34" charset="-128"/>
                <a:ea typeface="HGMaruGothicMPRO" panose="020F0600000000000000" pitchFamily="34" charset="-128"/>
              </a:rPr>
              <a:t>、</a:t>
            </a:r>
            <a:r>
              <a:rPr lang="ja-JP" altLang="en-US" sz="1050">
                <a:solidFill>
                  <a:prstClr val="black"/>
                </a:solidFill>
                <a:latin typeface="HGMaruGothicMPRO" panose="020F0600000000000000" pitchFamily="34" charset="-128"/>
                <a:ea typeface="HGMaruGothicMPRO" panose="020F0600000000000000" pitchFamily="34" charset="-128"/>
              </a:rPr>
              <a:t>基本的には、ほぼ同じでは</a:t>
            </a:r>
            <a:r>
              <a:rPr lang="ja-JP" altLang="en-US" sz="1050" dirty="0">
                <a:solidFill>
                  <a:prstClr val="black"/>
                </a:solidFill>
                <a:latin typeface="HGMaruGothicMPRO" panose="020F0600000000000000" pitchFamily="34" charset="-128"/>
                <a:ea typeface="HGMaruGothicMPRO" panose="020F0600000000000000" pitchFamily="34" charset="-128"/>
              </a:rPr>
              <a:t>ない</a:t>
            </a:r>
            <a:r>
              <a:rPr lang="ja-JP" altLang="en-US" sz="1050">
                <a:solidFill>
                  <a:prstClr val="black"/>
                </a:solidFill>
                <a:latin typeface="HGMaruGothicMPRO" panose="020F0600000000000000" pitchFamily="34" charset="-128"/>
                <a:ea typeface="HGMaruGothicMPRO" panose="020F0600000000000000" pitchFamily="34" charset="-128"/>
              </a:rPr>
              <a:t>だろうか、という</a:t>
            </a:r>
            <a:r>
              <a:rPr lang="ja-JP" altLang="en-US" sz="1050" dirty="0">
                <a:solidFill>
                  <a:prstClr val="black"/>
                </a:solidFill>
                <a:latin typeface="HGMaruGothicMPRO" panose="020F0600000000000000" pitchFamily="34" charset="-128"/>
                <a:ea typeface="HGMaruGothicMPRO" panose="020F0600000000000000" pitchFamily="34" charset="-128"/>
              </a:rPr>
              <a:t>お話をしたいと考えています。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そうすることによって、ともすれば難しいとされるロータリーの職業奉仕</a:t>
            </a:r>
            <a:r>
              <a:rPr lang="ja-JP" altLang="en-US" sz="1050">
                <a:solidFill>
                  <a:prstClr val="black"/>
                </a:solidFill>
                <a:latin typeface="HGMaruGothicMPRO" panose="020F0600000000000000" pitchFamily="34" charset="-128"/>
                <a:ea typeface="HGMaruGothicMPRO" panose="020F0600000000000000" pitchFamily="34" charset="-128"/>
              </a:rPr>
              <a:t>の概念が、身近で、わかりやすく感じる</a:t>
            </a:r>
            <a:r>
              <a:rPr lang="ja-JP" altLang="en-US" sz="1050" dirty="0">
                <a:solidFill>
                  <a:prstClr val="black"/>
                </a:solidFill>
                <a:latin typeface="HGMaruGothicMPRO" panose="020F0600000000000000" pitchFamily="34" charset="-128"/>
                <a:ea typeface="HGMaruGothicMPRO" panose="020F0600000000000000" pitchFamily="34" charset="-128"/>
              </a:rPr>
              <a:t>ことができると思われるからです。</a:t>
            </a:r>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endParaRPr lang="en-US" altLang="ja-JP" sz="1050" dirty="0">
              <a:solidFill>
                <a:prstClr val="black"/>
              </a:solidFill>
              <a:latin typeface="HGMaruGothicMPRO" panose="020F0600000000000000" pitchFamily="34" charset="-128"/>
              <a:ea typeface="HGMaruGothicMPRO" panose="020F0600000000000000" pitchFamily="34" charset="-128"/>
            </a:endParaRPr>
          </a:p>
          <a:p>
            <a:pPr lvl="0"/>
            <a:r>
              <a:rPr lang="ja-JP" altLang="en-US" sz="1050" dirty="0">
                <a:solidFill>
                  <a:prstClr val="black"/>
                </a:solidFill>
                <a:latin typeface="HGMaruGothicMPRO" panose="020F0600000000000000" pitchFamily="34" charset="-128"/>
                <a:ea typeface="HGMaruGothicMPRO" panose="020F0600000000000000" pitchFamily="34" charset="-128"/>
              </a:rPr>
              <a:t>その</a:t>
            </a:r>
            <a:r>
              <a:rPr lang="ja-JP" altLang="en-US" sz="1050">
                <a:solidFill>
                  <a:prstClr val="black"/>
                </a:solidFill>
                <a:latin typeface="HGMaruGothicMPRO" panose="020F0600000000000000" pitchFamily="34" charset="-128"/>
                <a:ea typeface="HGMaruGothicMPRO" panose="020F0600000000000000" pitchFamily="34" charset="-128"/>
              </a:rPr>
              <a:t>三つの原点とは、「幸」</a:t>
            </a:r>
            <a:r>
              <a:rPr lang="ja-JP" altLang="en-US" sz="1050" dirty="0">
                <a:solidFill>
                  <a:prstClr val="black"/>
                </a:solidFill>
                <a:latin typeface="HGMaruGothicMPRO" panose="020F0600000000000000" pitchFamily="34" charset="-128"/>
                <a:ea typeface="HGMaruGothicMPRO" panose="020F0600000000000000" pitchFamily="34" charset="-128"/>
              </a:rPr>
              <a:t>「情」「志」です。</a:t>
            </a:r>
          </a:p>
          <a:p>
            <a:endParaRPr kumimoji="1" lang="ja-JP" altLang="en-US" dirty="0"/>
          </a:p>
        </p:txBody>
      </p:sp>
    </p:spTree>
    <p:extLst>
      <p:ext uri="{BB962C8B-B14F-4D97-AF65-F5344CB8AC3E}">
        <p14:creationId xmlns:p14="http://schemas.microsoft.com/office/powerpoint/2010/main" val="852379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p:spPr>
        <p:txBody>
          <a:bodyPr/>
          <a:lstStyle/>
          <a:p>
            <a:pPr eaLnBrk="1" hangingPunct="1"/>
            <a:endParaRPr lang="ja-JP" altLang="en-US" sz="1000">
              <a:latin typeface="Arial" panose="020B0604020202020204" pitchFamily="34" charset="0"/>
              <a:ea typeface="ＭＳ Ｐ明朝" panose="02020600040205080304" pitchFamily="18" charset="-128"/>
            </a:endParaRPr>
          </a:p>
        </p:txBody>
      </p:sp>
    </p:spTree>
    <p:extLst>
      <p:ext uri="{BB962C8B-B14F-4D97-AF65-F5344CB8AC3E}">
        <p14:creationId xmlns:p14="http://schemas.microsoft.com/office/powerpoint/2010/main" val="3652706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pPr eaLnBrk="1" hangingPunct="1">
              <a:defRPr/>
            </a:pPr>
            <a:r>
              <a:rPr lang="ja-JP" altLang="en-US">
                <a:effectLst>
                  <a:outerShdw blurRad="38100" dist="38100" dir="2700000" algn="tl">
                    <a:srgbClr val="C0C0C0"/>
                  </a:outerShdw>
                </a:effectLst>
                <a:ea typeface="ＭＳ Ｐ明朝" pitchFamily="18" charset="-128"/>
              </a:rPr>
              <a:t>  </a:t>
            </a:r>
            <a:endParaRPr lang="ja-JP" altLang="en-US">
              <a:ea typeface="ＭＳ Ｐ明朝" pitchFamily="18" charset="-128"/>
            </a:endParaRPr>
          </a:p>
        </p:txBody>
      </p:sp>
    </p:spTree>
    <p:extLst>
      <p:ext uri="{BB962C8B-B14F-4D97-AF65-F5344CB8AC3E}">
        <p14:creationId xmlns:p14="http://schemas.microsoft.com/office/powerpoint/2010/main" val="2864790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236547" name="Rectangle 3"/>
          <p:cNvSpPr>
            <a:spLocks noGrp="1" noChangeArrowheads="1"/>
          </p:cNvSpPr>
          <p:nvPr>
            <p:ph type="body" idx="1"/>
          </p:nvPr>
        </p:nvSpPr>
        <p:spPr/>
        <p:txBody>
          <a:bodyPr/>
          <a:lstStyle/>
          <a:p>
            <a:pPr eaLnBrk="1" hangingPunct="1">
              <a:defRPr/>
            </a:pPr>
            <a:r>
              <a:rPr lang="ja-JP" altLang="en-US">
                <a:effectLst>
                  <a:outerShdw blurRad="38100" dist="38100" dir="2700000" algn="tl">
                    <a:srgbClr val="C0C0C0"/>
                  </a:outerShdw>
                </a:effectLst>
                <a:ea typeface="ＭＳ Ｐ明朝" pitchFamily="18" charset="-128"/>
              </a:rPr>
              <a:t>  </a:t>
            </a:r>
            <a:endParaRPr lang="ja-JP" altLang="en-US">
              <a:ea typeface="ＭＳ Ｐ明朝" pitchFamily="18" charset="-128"/>
            </a:endParaRPr>
          </a:p>
        </p:txBody>
      </p:sp>
    </p:spTree>
    <p:extLst>
      <p:ext uri="{BB962C8B-B14F-4D97-AF65-F5344CB8AC3E}">
        <p14:creationId xmlns:p14="http://schemas.microsoft.com/office/powerpoint/2010/main" val="40125387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774326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6982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259827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Tree>
    <p:extLst>
      <p:ext uri="{BB962C8B-B14F-4D97-AF65-F5344CB8AC3E}">
        <p14:creationId xmlns:p14="http://schemas.microsoft.com/office/powerpoint/2010/main" val="12475684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263597445"/>
      </p:ext>
    </p:extLst>
  </p:cSld>
  <p:clrMap bg1="lt1" tx1="dk1" bg2="lt2" tx2="dk2" accent1="accent1" accent2="accent2" accent3="accent3" accent4="accent4" accent5="accent5" accent6="accent6" hlink="hlink" folHlink="folHlink"/>
  <p:sldLayoutIdLst>
    <p:sldLayoutId id="2147483718" r:id="rId1"/>
    <p:sldLayoutId id="2147483717" r:id="rId2"/>
    <p:sldLayoutId id="2147483712" r:id="rId3"/>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7AB153-54E3-A444-94FB-464E75F0EC1D}"/>
              </a:ext>
            </a:extLst>
          </p:cNvPr>
          <p:cNvSpPr>
            <a:spLocks noGrp="1"/>
          </p:cNvSpPr>
          <p:nvPr>
            <p:ph type="ctrTitle"/>
          </p:nvPr>
        </p:nvSpPr>
        <p:spPr>
          <a:xfrm>
            <a:off x="1014535" y="1381162"/>
            <a:ext cx="6977188" cy="1325563"/>
          </a:xfrm>
        </p:spPr>
        <p:txBody>
          <a:bodyPr vert="horz" lIns="91440" tIns="45720" rIns="91440" bIns="45720" rtlCol="0" anchor="ctr">
            <a:normAutofit/>
          </a:bodyPr>
          <a:lstStyle/>
          <a:p>
            <a:pPr algn="l">
              <a:lnSpc>
                <a:spcPct val="90000"/>
              </a:lnSpc>
            </a:pPr>
            <a:r>
              <a:rPr kumimoji="1" lang="ja-JP" altLang="en-US" sz="2800" dirty="0">
                <a:latin typeface="HGMaruGothicMPRO" panose="020F0600000000000000" pitchFamily="34" charset="-128"/>
                <a:ea typeface="HGMaruGothicMPRO" panose="020F0600000000000000" pitchFamily="34" charset="-128"/>
              </a:rPr>
              <a:t>ロータリーの職業奉仕</a:t>
            </a:r>
            <a:r>
              <a:rPr kumimoji="1" lang="ja-JP" altLang="en-US" sz="4000" dirty="0">
                <a:latin typeface="HGMaruGothicMPRO" panose="020F0600000000000000" pitchFamily="34" charset="-128"/>
                <a:ea typeface="HGMaruGothicMPRO" panose="020F0600000000000000" pitchFamily="34" charset="-128"/>
              </a:rPr>
              <a:t>　</a:t>
            </a:r>
            <a:br>
              <a:rPr kumimoji="1" lang="en-US" altLang="ja-JP" sz="4000" dirty="0">
                <a:latin typeface="HGMaruGothicMPRO" panose="020F0600000000000000" pitchFamily="34" charset="-128"/>
                <a:ea typeface="HGMaruGothicMPRO" panose="020F0600000000000000" pitchFamily="34" charset="-128"/>
              </a:rPr>
            </a:br>
            <a:r>
              <a:rPr kumimoji="1" lang="ja-JP" altLang="en-US" sz="4000" dirty="0">
                <a:latin typeface="HGMaruGothicMPRO" panose="020F0600000000000000" pitchFamily="34" charset="-128"/>
                <a:ea typeface="HGMaruGothicMPRO" panose="020F0600000000000000" pitchFamily="34" charset="-128"/>
              </a:rPr>
              <a:t>知っておきたい</a:t>
            </a:r>
            <a:r>
              <a:rPr kumimoji="1" lang="en-US" altLang="ja-JP" sz="4000" dirty="0">
                <a:latin typeface="HGMaruGothicMPRO" panose="020F0600000000000000" pitchFamily="34" charset="-128"/>
                <a:ea typeface="HGMaruGothicMPRO" panose="020F0600000000000000" pitchFamily="34" charset="-128"/>
              </a:rPr>
              <a:t> </a:t>
            </a:r>
            <a:r>
              <a:rPr kumimoji="1" lang="ja-JP" altLang="en-US" sz="4000" dirty="0">
                <a:latin typeface="HGMaruGothicMPRO" panose="020F0600000000000000" pitchFamily="34" charset="-128"/>
                <a:ea typeface="HGMaruGothicMPRO" panose="020F0600000000000000" pitchFamily="34" charset="-128"/>
              </a:rPr>
              <a:t>四大用語</a:t>
            </a:r>
          </a:p>
        </p:txBody>
      </p:sp>
      <p:sp>
        <p:nvSpPr>
          <p:cNvPr id="9" name="Freeform 6">
            <a:extLst>
              <a:ext uri="{FF2B5EF4-FFF2-40B4-BE49-F238E27FC236}">
                <a16:creationId xmlns:a16="http://schemas.microsoft.com/office/drawing/2014/main" id="{A9616D99-AEFB-4C95-84EF-5DEC698D92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64643" y="744469"/>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sp>
        <p:nvSpPr>
          <p:cNvPr id="11" name="Freeform 6">
            <a:extLst>
              <a:ext uri="{FF2B5EF4-FFF2-40B4-BE49-F238E27FC236}">
                <a16:creationId xmlns:a16="http://schemas.microsoft.com/office/drawing/2014/main" id="{D0F97023-F626-4FC5-8C2D-753B5C7F4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113971" y="1685652"/>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sp>
      <p:pic>
        <p:nvPicPr>
          <p:cNvPr id="4" name="Picture 2056" descr="j0283214">
            <a:extLst>
              <a:ext uri="{FF2B5EF4-FFF2-40B4-BE49-F238E27FC236}">
                <a16:creationId xmlns:a16="http://schemas.microsoft.com/office/drawing/2014/main" id="{9BD1AB10-9A19-9747-8F88-954B52841AAA}"/>
              </a:ext>
            </a:extLst>
          </p:cNvPr>
          <p:cNvPicPr>
            <a:picLocks noChangeAspect="1" noChangeArrowheads="1" noCrop="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91724" y="3132198"/>
            <a:ext cx="2295821" cy="243764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図 6">
            <a:extLst>
              <a:ext uri="{FF2B5EF4-FFF2-40B4-BE49-F238E27FC236}">
                <a16:creationId xmlns:a16="http://schemas.microsoft.com/office/drawing/2014/main" id="{79B8D651-224E-B94D-B44A-664C684435E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74117" y="3419988"/>
            <a:ext cx="931033" cy="931033"/>
          </a:xfrm>
          <a:prstGeom prst="rect">
            <a:avLst/>
          </a:prstGeom>
        </p:spPr>
      </p:pic>
      <p:sp>
        <p:nvSpPr>
          <p:cNvPr id="13" name="字幕 2">
            <a:extLst>
              <a:ext uri="{FF2B5EF4-FFF2-40B4-BE49-F238E27FC236}">
                <a16:creationId xmlns:a16="http://schemas.microsoft.com/office/drawing/2014/main" id="{F9FFD1CE-B791-924C-903C-94BA88198502}"/>
              </a:ext>
            </a:extLst>
          </p:cNvPr>
          <p:cNvSpPr txBox="1">
            <a:spLocks/>
          </p:cNvSpPr>
          <p:nvPr/>
        </p:nvSpPr>
        <p:spPr>
          <a:xfrm>
            <a:off x="1331640" y="2564903"/>
            <a:ext cx="4203823" cy="260744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0" marR="0" lvl="0" indent="0" algn="l" defTabSz="914400" rtl="0" eaLnBrk="1" fontAlgn="auto" latinLnBrk="0" hangingPunct="1">
              <a:lnSpc>
                <a:spcPct val="90000"/>
              </a:lnSpc>
              <a:spcBef>
                <a:spcPct val="20000"/>
              </a:spcBef>
              <a:spcAft>
                <a:spcPts val="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9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第３「四つのテスト」</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90000"/>
              </a:lnSpc>
              <a:spcBef>
                <a:spcPct val="20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第４「ロータリーは人づくり」</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90000"/>
              </a:lnSpc>
              <a:spcBef>
                <a:spcPct val="20000"/>
              </a:spcBef>
              <a:spcAft>
                <a:spcPts val="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90000"/>
              </a:lnSpc>
              <a:spcBef>
                <a:spcPct val="20000"/>
              </a:spcBef>
              <a:spcAft>
                <a:spcPts val="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90000"/>
              </a:lnSpc>
              <a:spcBef>
                <a:spcPct val="20000"/>
              </a:spcBef>
              <a:spcAft>
                <a:spcPts val="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90000"/>
              </a:lnSpc>
              <a:spcBef>
                <a:spcPct val="20000"/>
              </a:spcBef>
              <a:spcAft>
                <a:spcPts val="0"/>
              </a:spcAft>
              <a:buClrTx/>
              <a:buSzTx/>
              <a:buFont typeface="Arial" panose="020B0604020202020204" pitchFamily="34" charset="0"/>
              <a:buNone/>
              <a:tabLst/>
              <a:defRPr/>
            </a:pPr>
            <a:endParaRPr kumimoji="1" lang="en-US" altLang="ja-JP"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3" name="テキスト ボックス 13">
            <a:extLst>
              <a:ext uri="{FF2B5EF4-FFF2-40B4-BE49-F238E27FC236}">
                <a16:creationId xmlns:a16="http://schemas.microsoft.com/office/drawing/2014/main" id="{D3472D5F-4069-4F4C-897D-E4AE373051EC}"/>
              </a:ext>
            </a:extLst>
          </p:cNvPr>
          <p:cNvSpPr txBox="1"/>
          <p:nvPr/>
        </p:nvSpPr>
        <p:spPr>
          <a:xfrm rot="10800000" flipV="1">
            <a:off x="890007" y="5434558"/>
            <a:ext cx="5914241" cy="923330"/>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kumimoji="1" lang="ja-JP" altLang="en-US" dirty="0">
                <a:latin typeface="HGMaruGothicMPRO" panose="020F0600000000000000" pitchFamily="34" charset="-128"/>
                <a:ea typeface="HGMaruGothicMPRO" panose="020F0600000000000000" pitchFamily="34" charset="-128"/>
              </a:rPr>
              <a:t>国際ロータリー第</a:t>
            </a:r>
            <a:r>
              <a:rPr kumimoji="1" lang="en-US" altLang="ja-JP" dirty="0">
                <a:latin typeface="HGMaruGothicMPRO" panose="020F0600000000000000" pitchFamily="34" charset="-128"/>
                <a:ea typeface="HGMaruGothicMPRO" panose="020F0600000000000000" pitchFamily="34" charset="-128"/>
              </a:rPr>
              <a:t>2660</a:t>
            </a:r>
            <a:r>
              <a:rPr kumimoji="1" lang="ja-JP" altLang="en-US" dirty="0">
                <a:latin typeface="HGMaruGothicMPRO" panose="020F0600000000000000" pitchFamily="34" charset="-128"/>
                <a:ea typeface="HGMaruGothicMPRO" panose="020F0600000000000000" pitchFamily="34" charset="-128"/>
              </a:rPr>
              <a:t>地区</a:t>
            </a:r>
            <a:endParaRPr kumimoji="1" lang="en-US" altLang="ja-JP" dirty="0">
              <a:latin typeface="HGMaruGothicMPRO" panose="020F0600000000000000" pitchFamily="34" charset="-128"/>
              <a:ea typeface="HGMaruGothicMPRO" panose="020F0600000000000000" pitchFamily="34" charset="-128"/>
            </a:endParaRPr>
          </a:p>
          <a:p>
            <a:pPr algn="l"/>
            <a:r>
              <a:rPr kumimoji="1" lang="en-US" altLang="ja-JP" dirty="0">
                <a:latin typeface="HGMaruGothicMPRO" panose="020F0600000000000000" pitchFamily="34" charset="-128"/>
                <a:ea typeface="HGMaruGothicMPRO" panose="020F0600000000000000" pitchFamily="34" charset="-128"/>
              </a:rPr>
              <a:t>2020-2021</a:t>
            </a:r>
            <a:r>
              <a:rPr lang="ja-JP" altLang="en-US" dirty="0">
                <a:latin typeface="HGMaruGothicMPRO" panose="020F0600000000000000" pitchFamily="34" charset="-128"/>
                <a:ea typeface="HGMaruGothicMPRO" panose="020F0600000000000000" pitchFamily="34" charset="-128"/>
              </a:rPr>
              <a:t>年度　職業奉仕委員会</a:t>
            </a:r>
            <a:r>
              <a:rPr kumimoji="1" lang="ja-JP" altLang="en-US" dirty="0">
                <a:latin typeface="HGMaruGothicMPRO" panose="020F0600000000000000" pitchFamily="34" charset="-128"/>
                <a:ea typeface="HGMaruGothicMPRO" panose="020F0600000000000000" pitchFamily="34" charset="-128"/>
              </a:rPr>
              <a:t>副委員長</a:t>
            </a:r>
            <a:endParaRPr lang="en-US" altLang="ja-JP" dirty="0">
              <a:latin typeface="HGMaruGothicMPRO" panose="020F0600000000000000" pitchFamily="34" charset="-128"/>
              <a:ea typeface="HGMaruGothicMPRO" panose="020F0600000000000000" pitchFamily="34" charset="-128"/>
            </a:endParaRPr>
          </a:p>
          <a:p>
            <a:pPr algn="l"/>
            <a:r>
              <a:rPr kumimoji="1" lang="ja-JP" altLang="en-US" dirty="0">
                <a:latin typeface="HGMaruGothicMPRO" panose="020F0600000000000000" pitchFamily="34" charset="-128"/>
                <a:ea typeface="HGMaruGothicMPRO" panose="020F0600000000000000" pitchFamily="34" charset="-128"/>
              </a:rPr>
              <a:t>大阪南ロータリークラブ　</a:t>
            </a:r>
            <a:r>
              <a:rPr lang="ja-JP" altLang="en-US" dirty="0">
                <a:latin typeface="HGMaruGothicMPRO" panose="020F0600000000000000" pitchFamily="34" charset="-128"/>
                <a:ea typeface="HGMaruGothicMPRO" panose="020F0600000000000000" pitchFamily="34" charset="-128"/>
              </a:rPr>
              <a:t>上甲　悌二</a:t>
            </a:r>
            <a:endParaRPr kumimoji="1" lang="ja-JP" altLang="en-US" dirty="0">
              <a:latin typeface="HGMaruGothicMPRO" panose="020F0600000000000000" pitchFamily="34" charset="-128"/>
              <a:ea typeface="HGMaruGothicMPRO" panose="020F0600000000000000" pitchFamily="34" charset="-128"/>
            </a:endParaRPr>
          </a:p>
        </p:txBody>
      </p:sp>
      <p:sp>
        <p:nvSpPr>
          <p:cNvPr id="5" name="テキスト ボックス 4">
            <a:extLst>
              <a:ext uri="{FF2B5EF4-FFF2-40B4-BE49-F238E27FC236}">
                <a16:creationId xmlns:a16="http://schemas.microsoft.com/office/drawing/2014/main" id="{9C0C3773-84F9-41C6-88A2-CE75B7C10B58}"/>
              </a:ext>
            </a:extLst>
          </p:cNvPr>
          <p:cNvSpPr txBox="1"/>
          <p:nvPr/>
        </p:nvSpPr>
        <p:spPr>
          <a:xfrm>
            <a:off x="3335965" y="744468"/>
            <a:ext cx="3468283" cy="400110"/>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卓話モデル　２（改）</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8" name="図 7" descr="テキスト, 記号, 時計, 挿絵 が含まれている画像&#10;&#10;自動的に生成された説明">
            <a:extLst>
              <a:ext uri="{FF2B5EF4-FFF2-40B4-BE49-F238E27FC236}">
                <a16:creationId xmlns:a16="http://schemas.microsoft.com/office/drawing/2014/main" id="{CEAC117B-37EA-4EF8-BB5F-F0F6F89A531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076056" y="116632"/>
            <a:ext cx="3998826" cy="580180"/>
          </a:xfrm>
          <a:prstGeom prst="rect">
            <a:avLst/>
          </a:prstGeom>
        </p:spPr>
      </p:pic>
    </p:spTree>
    <p:extLst>
      <p:ext uri="{BB962C8B-B14F-4D97-AF65-F5344CB8AC3E}">
        <p14:creationId xmlns:p14="http://schemas.microsoft.com/office/powerpoint/2010/main" val="3890255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body" idx="4294967295"/>
          </p:nvPr>
        </p:nvSpPr>
        <p:spPr>
          <a:xfrm>
            <a:off x="694901" y="474641"/>
            <a:ext cx="7891685" cy="1458516"/>
          </a:xfrm>
        </p:spPr>
        <p:txBody>
          <a:bodyPr/>
          <a:lstStyle/>
          <a:p>
            <a:pPr eaLnBrk="1" hangingPunct="1">
              <a:buFontTx/>
              <a:buNone/>
              <a:defRPr/>
            </a:pPr>
            <a:endParaRPr lang="en-US" altLang="ja-JP" sz="600" dirty="0">
              <a:effectLst>
                <a:outerShdw blurRad="38100" dist="38100" dir="2700000" algn="tl">
                  <a:srgbClr val="C0C0C0"/>
                </a:outerShdw>
              </a:effectLst>
            </a:endParaRPr>
          </a:p>
          <a:p>
            <a:pPr algn="ctr" eaLnBrk="1" hangingPunct="1">
              <a:buFontTx/>
              <a:buNone/>
              <a:defRPr/>
            </a:pPr>
            <a:r>
              <a:rPr lang="ja-JP" altLang="en-US" sz="3300" dirty="0">
                <a:effectLst>
                  <a:outerShdw blurRad="38100" dist="38100" dir="2700000" algn="tl">
                    <a:srgbClr val="C0C0C0"/>
                  </a:outerShdw>
                </a:effectLst>
              </a:rPr>
              <a:t>  </a:t>
            </a:r>
            <a:r>
              <a:rPr lang="ja-JP" altLang="en-US" sz="3300" dirty="0">
                <a:latin typeface="HGMaruGothicMPRO" panose="020F0600000000000000" pitchFamily="34" charset="-128"/>
                <a:ea typeface="HGMaruGothicMPRO" panose="020F0600000000000000" pitchFamily="34" charset="-128"/>
              </a:rPr>
              <a:t>内なる</a:t>
            </a:r>
            <a:r>
              <a:rPr lang="ja-JP" altLang="en-US" dirty="0">
                <a:latin typeface="HGMaruGothicMPRO" panose="020F0600000000000000" pitchFamily="34" charset="-128"/>
                <a:ea typeface="HGMaruGothicMPRO" panose="020F0600000000000000" pitchFamily="34" charset="-128"/>
              </a:rPr>
              <a:t>人づくり　外なる人づくり</a:t>
            </a:r>
            <a:endParaRPr lang="ja-JP" altLang="en-US" b="1" dirty="0">
              <a:solidFill>
                <a:srgbClr val="003300"/>
              </a:solidFill>
              <a:latin typeface="HGMaruGothicMPRO" panose="020F0600000000000000" pitchFamily="34" charset="-128"/>
              <a:ea typeface="HGMaruGothicMPRO" panose="020F0600000000000000" pitchFamily="34" charset="-128"/>
            </a:endParaRPr>
          </a:p>
        </p:txBody>
      </p:sp>
      <p:sp>
        <p:nvSpPr>
          <p:cNvPr id="32772" name="Rectangle 5"/>
          <p:cNvSpPr>
            <a:spLocks noChangeArrowheads="1"/>
          </p:cNvSpPr>
          <p:nvPr/>
        </p:nvSpPr>
        <p:spPr bwMode="auto">
          <a:xfrm>
            <a:off x="2746072" y="1681131"/>
            <a:ext cx="2970059" cy="53935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ロータリーの人づくり</a:t>
            </a:r>
          </a:p>
        </p:txBody>
      </p:sp>
      <p:sp>
        <p:nvSpPr>
          <p:cNvPr id="32773" name="Rectangle 6"/>
          <p:cNvSpPr>
            <a:spLocks noChangeArrowheads="1"/>
          </p:cNvSpPr>
          <p:nvPr/>
        </p:nvSpPr>
        <p:spPr bwMode="auto">
          <a:xfrm>
            <a:off x="4932040" y="3138953"/>
            <a:ext cx="2376264" cy="525968"/>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外なる人づくり</a:t>
            </a:r>
          </a:p>
        </p:txBody>
      </p:sp>
      <p:sp>
        <p:nvSpPr>
          <p:cNvPr id="32774" name="Rectangle 8"/>
          <p:cNvSpPr>
            <a:spLocks noChangeArrowheads="1"/>
          </p:cNvSpPr>
          <p:nvPr/>
        </p:nvSpPr>
        <p:spPr bwMode="auto">
          <a:xfrm>
            <a:off x="1245987" y="3132260"/>
            <a:ext cx="2142158" cy="539353"/>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内なる人づくり</a:t>
            </a:r>
          </a:p>
        </p:txBody>
      </p:sp>
      <p:sp>
        <p:nvSpPr>
          <p:cNvPr id="32775" name="Line 12"/>
          <p:cNvSpPr>
            <a:spLocks noChangeShapeType="1"/>
          </p:cNvSpPr>
          <p:nvPr/>
        </p:nvSpPr>
        <p:spPr bwMode="auto">
          <a:xfrm>
            <a:off x="4301728" y="2402682"/>
            <a:ext cx="5953" cy="240506"/>
          </a:xfrm>
          <a:prstGeom prst="line">
            <a:avLst/>
          </a:prstGeom>
          <a:noFill/>
          <a:ln w="31750">
            <a:solidFill>
              <a:schemeClr val="accent2"/>
            </a:solidFill>
            <a:round/>
            <a:headEnd/>
            <a:tailEnd/>
          </a:ln>
          <a:extLst>
            <a:ext uri="{909E8E84-426E-40DD-AFC4-6F175D3DCCD1}">
              <a14:hiddenFill xmlns:a14="http://schemas.microsoft.com/office/drawing/2010/main">
                <a:noFill/>
              </a14:hiddenFill>
            </a:ext>
          </a:ex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32776" name="AutoShape 13"/>
          <p:cNvCxnSpPr>
            <a:cxnSpLocks noChangeShapeType="1"/>
          </p:cNvCxnSpPr>
          <p:nvPr/>
        </p:nvCxnSpPr>
        <p:spPr bwMode="auto">
          <a:xfrm rot="-5400000">
            <a:off x="4328516" y="1515457"/>
            <a:ext cx="1191" cy="3186113"/>
          </a:xfrm>
          <a:prstGeom prst="bentConnector3">
            <a:avLst>
              <a:gd name="adj1" fmla="val 40300014"/>
            </a:avLst>
          </a:prstGeom>
          <a:noFill/>
          <a:ln w="31750">
            <a:solidFill>
              <a:schemeClr val="accent2"/>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32777" name="Text Box 14"/>
          <p:cNvSpPr txBox="1">
            <a:spLocks noChangeArrowheads="1"/>
          </p:cNvSpPr>
          <p:nvPr/>
        </p:nvSpPr>
        <p:spPr bwMode="auto">
          <a:xfrm>
            <a:off x="1245987" y="3985192"/>
            <a:ext cx="2980135"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type="none" w="lg" len="lg"/>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ロータリアンの人づくり</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・新人研修（ＦＲＥ）</a:t>
            </a:r>
            <a:endParaRPr kumimoji="0" lang="en-US" altLang="ja-JP"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・各種フォーラム</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・各種奉仕事業</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・各種ロータリアン研修会</a:t>
            </a:r>
          </a:p>
        </p:txBody>
      </p:sp>
      <p:sp>
        <p:nvSpPr>
          <p:cNvPr id="32778" name="Text Box 15"/>
          <p:cNvSpPr txBox="1">
            <a:spLocks noChangeArrowheads="1"/>
          </p:cNvSpPr>
          <p:nvPr/>
        </p:nvSpPr>
        <p:spPr bwMode="auto">
          <a:xfrm>
            <a:off x="5055194" y="3985192"/>
            <a:ext cx="353139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type="none" w="lg" len="lg"/>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ロータリアンに関係する人づくり</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・出前授業</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・被災者支援事業</a:t>
            </a:r>
            <a:r>
              <a:rPr kumimoji="0" lang="en-US" altLang="ja-JP"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奨学金支援他</a:t>
            </a:r>
            <a:r>
              <a:rPr kumimoji="0" lang="en-US" altLang="ja-JP"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・米山留学生支援事業</a:t>
            </a:r>
            <a:endParaRPr kumimoji="0" lang="en-US" altLang="ja-JP"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ja-JP" altLang="en-US" sz="16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3" name="テキスト ボックス 2"/>
          <p:cNvSpPr txBox="1"/>
          <p:nvPr/>
        </p:nvSpPr>
        <p:spPr>
          <a:xfrm>
            <a:off x="936996" y="6030826"/>
            <a:ext cx="7571303"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さまざまな職業奉仕活動を実践する際には、</a:t>
            </a:r>
            <a:endPar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「ロータリーの職業奉仕と言えるためには」という視点が欠かせない</a:t>
            </a:r>
          </a:p>
        </p:txBody>
      </p:sp>
    </p:spTree>
    <p:extLst>
      <p:ext uri="{BB962C8B-B14F-4D97-AF65-F5344CB8AC3E}">
        <p14:creationId xmlns:p14="http://schemas.microsoft.com/office/powerpoint/2010/main" val="108515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2104131" y="1547955"/>
            <a:ext cx="657936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8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ロータリアンの自らの職業を通じ、事業生活の中で青少年を育成するという奉仕の理念のもとで授業を行う。</a:t>
            </a:r>
          </a:p>
        </p:txBody>
      </p:sp>
      <p:sp>
        <p:nvSpPr>
          <p:cNvPr id="4" name="テキスト ボックス 3">
            <a:extLst>
              <a:ext uri="{FF2B5EF4-FFF2-40B4-BE49-F238E27FC236}">
                <a16:creationId xmlns:a16="http://schemas.microsoft.com/office/drawing/2014/main" id="{79B13A30-6D17-B649-A6C5-43F14493AAFB}"/>
              </a:ext>
            </a:extLst>
          </p:cNvPr>
          <p:cNvSpPr txBox="1"/>
          <p:nvPr/>
        </p:nvSpPr>
        <p:spPr>
          <a:xfrm>
            <a:off x="32688" y="152170"/>
            <a:ext cx="8484374"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出前授業、職場体験学習を実践する目的</a:t>
            </a:r>
            <a:endParaRPr kumimoji="1" lang="en-US" altLang="ja-JP"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10" name="テキスト ボックス 9">
            <a:extLst>
              <a:ext uri="{FF2B5EF4-FFF2-40B4-BE49-F238E27FC236}">
                <a16:creationId xmlns:a16="http://schemas.microsoft.com/office/drawing/2014/main" id="{5E7D380D-9B11-E343-BB81-87C2BE71B635}"/>
              </a:ext>
            </a:extLst>
          </p:cNvPr>
          <p:cNvSpPr txBox="1"/>
          <p:nvPr/>
        </p:nvSpPr>
        <p:spPr>
          <a:xfrm>
            <a:off x="488831" y="1640289"/>
            <a:ext cx="1415772" cy="461665"/>
          </a:xfrm>
          <a:prstGeom prst="rect">
            <a:avLst/>
          </a:prstGeom>
          <a:noFill/>
          <a:ln w="38100">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出前授業</a:t>
            </a:r>
          </a:p>
        </p:txBody>
      </p:sp>
      <p:sp>
        <p:nvSpPr>
          <p:cNvPr id="9" name="テキスト ボックス 8">
            <a:extLst>
              <a:ext uri="{FF2B5EF4-FFF2-40B4-BE49-F238E27FC236}">
                <a16:creationId xmlns:a16="http://schemas.microsoft.com/office/drawing/2014/main" id="{BC07B8D8-1D82-B845-A306-DD2086B7C5EC}"/>
              </a:ext>
            </a:extLst>
          </p:cNvPr>
          <p:cNvSpPr txBox="1"/>
          <p:nvPr/>
        </p:nvSpPr>
        <p:spPr>
          <a:xfrm>
            <a:off x="2627784" y="3785529"/>
            <a:ext cx="6516216"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ロータリアンの自らの職業現場において青少年に働くことの意義を理解させ、礼儀作法を教え、実社会での職業経験を通じて個人の将来に向けた希望を抱かせることを目的とする</a:t>
            </a:r>
          </a:p>
        </p:txBody>
      </p:sp>
      <p:sp>
        <p:nvSpPr>
          <p:cNvPr id="12" name="テキスト ボックス 11">
            <a:extLst>
              <a:ext uri="{FF2B5EF4-FFF2-40B4-BE49-F238E27FC236}">
                <a16:creationId xmlns:a16="http://schemas.microsoft.com/office/drawing/2014/main" id="{1E42DBC4-60B2-A94F-BC15-3C1CE0FB2F8D}"/>
              </a:ext>
            </a:extLst>
          </p:cNvPr>
          <p:cNvSpPr txBox="1"/>
          <p:nvPr/>
        </p:nvSpPr>
        <p:spPr>
          <a:xfrm>
            <a:off x="1498160" y="2269160"/>
            <a:ext cx="6840760" cy="954107"/>
          </a:xfrm>
          <a:prstGeom prst="rect">
            <a:avLst/>
          </a:prstGeom>
          <a:noFill/>
          <a:ln>
            <a:solidFill>
              <a:srgbClr val="FF0000"/>
            </a:solidFill>
          </a:ln>
        </p:spPr>
        <p:txBody>
          <a:bodyPr wrap="square" rtlCol="0">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①</a:t>
            </a:r>
            <a:r>
              <a:rPr kumimoji="0" lang="ja-JP" altLang="en-US" sz="1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いろいろな分野の専門家が学校に出かけて生徒と語り合う。</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②</a:t>
            </a:r>
            <a:r>
              <a:rPr kumimoji="0" lang="ja-JP" altLang="en-US" sz="1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幼稚園から大学までの関係を深め、互いに教員を支援して授業する。</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③</a:t>
            </a:r>
            <a:r>
              <a:rPr kumimoji="0" lang="ja-JP" altLang="en-US" sz="1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生徒と先生が互いに意見を交換するように進める。</a:t>
            </a:r>
            <a:endParaRPr kumimoji="0" lang="ja-JP" altLang="en-US"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17" name="テキスト ボックス 16">
            <a:extLst>
              <a:ext uri="{FF2B5EF4-FFF2-40B4-BE49-F238E27FC236}">
                <a16:creationId xmlns:a16="http://schemas.microsoft.com/office/drawing/2014/main" id="{136CC980-BBDC-DD44-8035-651727EB4D57}"/>
              </a:ext>
            </a:extLst>
          </p:cNvPr>
          <p:cNvSpPr txBox="1"/>
          <p:nvPr/>
        </p:nvSpPr>
        <p:spPr>
          <a:xfrm>
            <a:off x="488831" y="3871666"/>
            <a:ext cx="2031325" cy="461665"/>
          </a:xfrm>
          <a:prstGeom prst="rect">
            <a:avLst/>
          </a:prstGeom>
          <a:noFill/>
          <a:ln w="38100">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職場体験学習</a:t>
            </a:r>
          </a:p>
        </p:txBody>
      </p:sp>
      <p:sp>
        <p:nvSpPr>
          <p:cNvPr id="18" name="正方形/長方形 17">
            <a:extLst>
              <a:ext uri="{FF2B5EF4-FFF2-40B4-BE49-F238E27FC236}">
                <a16:creationId xmlns:a16="http://schemas.microsoft.com/office/drawing/2014/main" id="{097FFA1C-5905-A448-8A43-58CBC6BD7ED4}"/>
              </a:ext>
            </a:extLst>
          </p:cNvPr>
          <p:cNvSpPr/>
          <p:nvPr/>
        </p:nvSpPr>
        <p:spPr>
          <a:xfrm>
            <a:off x="1498160" y="4830039"/>
            <a:ext cx="6866678" cy="1600438"/>
          </a:xfrm>
          <a:prstGeom prst="rect">
            <a:avLst/>
          </a:prstGeom>
          <a:ln>
            <a:solidFill>
              <a:srgbClr val="FF0000"/>
            </a:solidFill>
          </a:ln>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①</a:t>
            </a:r>
            <a:r>
              <a:rPr kumimoji="0" lang="ja-JP" altLang="en-US" sz="1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生徒が地域の企業や商店に出かけて、経営者や社会で働く人たちとの直接の</a:t>
            </a:r>
            <a:endParaRPr kumimoji="0" lang="en-US" altLang="ja-JP"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ふれあいを通してその生き様を知り、働くことの意義を体得し、それを通し</a:t>
            </a:r>
            <a:endParaRPr kumimoji="0" lang="en-US" altLang="ja-JP"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て学ぶことの必要性を理解する。</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②</a:t>
            </a:r>
            <a:r>
              <a:rPr kumimoji="0" lang="ja-JP" altLang="en-US" sz="1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職場で学ぶことによって仕事の楽しさと厳しさを知るとともに、仕事に対す</a:t>
            </a:r>
            <a:endParaRPr kumimoji="0" lang="en-US" altLang="ja-JP"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14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　　る安易な考え方をなくして、職業観を養う。</a:t>
            </a:r>
            <a:endParaRPr kumimoji="0" lang="ja-JP" altLang="en-US" sz="1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Tree>
    <p:extLst>
      <p:ext uri="{BB962C8B-B14F-4D97-AF65-F5344CB8AC3E}">
        <p14:creationId xmlns:p14="http://schemas.microsoft.com/office/powerpoint/2010/main" val="4121033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ext Box 4"/>
          <p:cNvSpPr txBox="1">
            <a:spLocks noChangeArrowheads="1"/>
          </p:cNvSpPr>
          <p:nvPr/>
        </p:nvSpPr>
        <p:spPr bwMode="auto">
          <a:xfrm>
            <a:off x="366524" y="2536231"/>
            <a:ext cx="8410952"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lgn="ctr">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「ロータリーは人づくり」と考えていますが、人が人をつくることはできません。</a:t>
            </a:r>
            <a:endParaRPr kumimoji="0" lang="en-US" altLang="ja-JP"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28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すべて各人</a:t>
            </a:r>
            <a:r>
              <a:rPr kumimoji="0" lang="ja-JP" altLang="en-US"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が自ら成長をしていく</a:t>
            </a:r>
            <a:r>
              <a:rPr kumimoji="0" lang="ja-JP" altLang="en-US" sz="2800" b="0" i="0" u="none" strike="noStrike" kern="1200" cap="none" spc="0" normalizeH="0" baseline="0" noProof="0" dirty="0">
                <a:ln>
                  <a:noFill/>
                </a:ln>
                <a:solidFill>
                  <a:srgbClr val="FF0000"/>
                </a:solidFill>
                <a:effectLst/>
                <a:uLnTx/>
                <a:uFillTx/>
                <a:latin typeface="HGMaruGothicMPRO" panose="020F0600000000000000" pitchFamily="34" charset="-128"/>
                <a:ea typeface="HGMaruGothicMPRO" panose="020F0600000000000000" pitchFamily="34" charset="-128"/>
                <a:cs typeface="+mn-cs"/>
              </a:rPr>
              <a:t>「</a:t>
            </a:r>
            <a:r>
              <a:rPr kumimoji="0" lang="ja-JP" altLang="en-US" sz="2800" b="0" i="0" u="none" strike="noStrike" kern="1200" cap="none" spc="0" normalizeH="0" baseline="0" noProof="0">
                <a:ln>
                  <a:noFill/>
                </a:ln>
                <a:solidFill>
                  <a:srgbClr val="FF0000"/>
                </a:solidFill>
                <a:effectLst/>
                <a:uLnTx/>
                <a:uFillTx/>
                <a:latin typeface="HGMaruGothicMPRO" panose="020F0600000000000000" pitchFamily="34" charset="-128"/>
                <a:ea typeface="HGMaruGothicMPRO" panose="020F0600000000000000" pitchFamily="34" charset="-128"/>
                <a:cs typeface="+mn-cs"/>
              </a:rPr>
              <a:t>自分づくり」</a:t>
            </a:r>
            <a:r>
              <a:rPr kumimoji="0" lang="ja-JP" altLang="en-US" sz="28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が</a:t>
            </a:r>
            <a:r>
              <a:rPr kumimoji="0" lang="ja-JP" altLang="en-US"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基本であり、ロータリーはその成長の後押しをする役目であります。</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ja-JP" altLang="en-US" sz="2800" b="0" i="0" u="none" strike="noStrike" kern="1200" cap="none" spc="0" normalizeH="0" baseline="0" noProof="0" dirty="0">
                <a:ln>
                  <a:noFill/>
                </a:ln>
                <a:solidFill>
                  <a:srgbClr val="FF0000"/>
                </a:solidFill>
                <a:effectLst/>
                <a:uLnTx/>
                <a:uFillTx/>
                <a:latin typeface="HGMaruGothicMPRO" panose="020F0600000000000000" pitchFamily="34" charset="-128"/>
                <a:ea typeface="HGMaruGothicMPRO" panose="020F0600000000000000" pitchFamily="34" charset="-128"/>
                <a:cs typeface="+mn-cs"/>
              </a:rPr>
              <a:t>「人づくりは自分づくりの支援の場」</a:t>
            </a:r>
            <a:r>
              <a:rPr kumimoji="0" lang="ja-JP" altLang="en-US"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ととらえ、ロータリーの発展に寄与することが必要です。</a:t>
            </a:r>
          </a:p>
        </p:txBody>
      </p:sp>
      <p:sp>
        <p:nvSpPr>
          <p:cNvPr id="2" name="テキスト ボックス 1">
            <a:extLst>
              <a:ext uri="{FF2B5EF4-FFF2-40B4-BE49-F238E27FC236}">
                <a16:creationId xmlns:a16="http://schemas.microsoft.com/office/drawing/2014/main" id="{7AD33C01-116C-1B4D-8BBF-5DAA265BC4CB}"/>
              </a:ext>
            </a:extLst>
          </p:cNvPr>
          <p:cNvSpPr txBox="1"/>
          <p:nvPr/>
        </p:nvSpPr>
        <p:spPr>
          <a:xfrm>
            <a:off x="991532" y="1028560"/>
            <a:ext cx="7160935"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最後に・・・　人づくりは自分づくり</a:t>
            </a:r>
          </a:p>
        </p:txBody>
      </p:sp>
    </p:spTree>
    <p:extLst>
      <p:ext uri="{BB962C8B-B14F-4D97-AF65-F5344CB8AC3E}">
        <p14:creationId xmlns:p14="http://schemas.microsoft.com/office/powerpoint/2010/main" val="1087615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A5AC6089-B933-4742-BD9B-CED2DB7C41DC}"/>
              </a:ext>
            </a:extLst>
          </p:cNvPr>
          <p:cNvSpPr/>
          <p:nvPr/>
        </p:nvSpPr>
        <p:spPr>
          <a:xfrm>
            <a:off x="817240" y="2852936"/>
            <a:ext cx="8003232" cy="707886"/>
          </a:xfrm>
          <a:prstGeom prst="rect">
            <a:avLst/>
          </a:prstGeom>
          <a:noFill/>
          <a:ln>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ご視聴ありがとうございました。</a:t>
            </a:r>
            <a:endParaRPr kumimoji="1" lang="ja-JP" altLang="en-US" sz="4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30562E94-FAFD-4499-B097-10DF21B487F1}"/>
              </a:ext>
            </a:extLst>
          </p:cNvPr>
          <p:cNvSpPr txBox="1"/>
          <p:nvPr/>
        </p:nvSpPr>
        <p:spPr>
          <a:xfrm>
            <a:off x="1763688" y="4101625"/>
            <a:ext cx="5544616" cy="1092479"/>
          </a:xfrm>
          <a:prstGeom prst="rect">
            <a:avLst/>
          </a:prstGeom>
          <a:noFill/>
        </p:spPr>
        <p:txBody>
          <a:bodyPr wrap="square">
            <a:spAutoFit/>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2954"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rPr>
              <a:t>２０２０－２０２１</a:t>
            </a:r>
            <a:endParaRPr kumimoji="1" lang="en-US" altLang="ja-JP" sz="2954"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2954"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rPr>
              <a:t>クラブ職業奉仕委員長会議</a:t>
            </a:r>
          </a:p>
        </p:txBody>
      </p:sp>
      <p:pic>
        <p:nvPicPr>
          <p:cNvPr id="4" name="図 3" descr="テキスト, 記号, 時計, 挿絵 が含まれている画像&#10;&#10;自動的に生成された説明">
            <a:extLst>
              <a:ext uri="{FF2B5EF4-FFF2-40B4-BE49-F238E27FC236}">
                <a16:creationId xmlns:a16="http://schemas.microsoft.com/office/drawing/2014/main" id="{63B71A0E-AED8-4172-B3A2-00E7ADB2317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76056" y="116632"/>
            <a:ext cx="3998826" cy="580180"/>
          </a:xfrm>
          <a:prstGeom prst="rect">
            <a:avLst/>
          </a:prstGeom>
        </p:spPr>
      </p:pic>
    </p:spTree>
    <p:extLst>
      <p:ext uri="{BB962C8B-B14F-4D97-AF65-F5344CB8AC3E}">
        <p14:creationId xmlns:p14="http://schemas.microsoft.com/office/powerpoint/2010/main" val="317622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964089-4A31-7148-8FEB-08319C2FF541}"/>
              </a:ext>
            </a:extLst>
          </p:cNvPr>
          <p:cNvSpPr>
            <a:spLocks noGrp="1"/>
          </p:cNvSpPr>
          <p:nvPr>
            <p:ph type="title"/>
          </p:nvPr>
        </p:nvSpPr>
        <p:spPr/>
        <p:txBody>
          <a:bodyPr>
            <a:normAutofit/>
          </a:bodyPr>
          <a:lstStyle/>
          <a:p>
            <a:pPr algn="l"/>
            <a:r>
              <a:rPr kumimoji="1" lang="ja-JP" altLang="en-US" sz="3200" dirty="0">
                <a:latin typeface="HGMaruGothicMPRO" panose="020F0600000000000000" pitchFamily="34" charset="-128"/>
                <a:ea typeface="HGMaruGothicMPRO" panose="020F0600000000000000" pitchFamily="34" charset="-128"/>
              </a:rPr>
              <a:t>　　　　　テイラーと四つのテスト</a:t>
            </a:r>
          </a:p>
        </p:txBody>
      </p:sp>
      <p:pic>
        <p:nvPicPr>
          <p:cNvPr id="5" name="図 4">
            <a:extLst>
              <a:ext uri="{FF2B5EF4-FFF2-40B4-BE49-F238E27FC236}">
                <a16:creationId xmlns:a16="http://schemas.microsoft.com/office/drawing/2014/main" id="{2C6ECF83-233A-6049-9EC3-9B17B2B8D9B8}"/>
              </a:ext>
            </a:extLst>
          </p:cNvPr>
          <p:cNvPicPr>
            <a:picLocks noChangeAspect="1"/>
          </p:cNvPicPr>
          <p:nvPr/>
        </p:nvPicPr>
        <p:blipFill>
          <a:blip r:embed="rId2" cstate="email"/>
          <a:stretch>
            <a:fillRect/>
          </a:stretch>
        </p:blipFill>
        <p:spPr>
          <a:xfrm>
            <a:off x="144034" y="1268760"/>
            <a:ext cx="3803937" cy="4994735"/>
          </a:xfrm>
          <a:prstGeom prst="rect">
            <a:avLst/>
          </a:prstGeom>
        </p:spPr>
      </p:pic>
      <p:sp>
        <p:nvSpPr>
          <p:cNvPr id="7" name="テキスト ボックス 6">
            <a:extLst>
              <a:ext uri="{FF2B5EF4-FFF2-40B4-BE49-F238E27FC236}">
                <a16:creationId xmlns:a16="http://schemas.microsoft.com/office/drawing/2014/main" id="{6397D513-7D90-154B-8420-35FEE1477173}"/>
              </a:ext>
            </a:extLst>
          </p:cNvPr>
          <p:cNvSpPr txBox="1"/>
          <p:nvPr/>
        </p:nvSpPr>
        <p:spPr>
          <a:xfrm>
            <a:off x="4067944" y="1417638"/>
            <a:ext cx="4752528"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1932</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年</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ハーバート</a:t>
            </a: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J</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・テイラーがクラブ・アルミ</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ニウム製品株式会社を破産の危機から</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救うために作ったもの</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仕事のあらゆる面における指針</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会社の業績が好転</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商取引の公正さを図る尺度</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1943</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年　</a:t>
            </a: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RI</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理事会が正式に採択</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Tree>
    <p:extLst>
      <p:ext uri="{BB962C8B-B14F-4D97-AF65-F5344CB8AC3E}">
        <p14:creationId xmlns:p14="http://schemas.microsoft.com/office/powerpoint/2010/main" val="325169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6" y="3789040"/>
            <a:ext cx="6408712" cy="27392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ロータリーの哲学を端的に表現</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職業奉仕の理念の実行に役立つもの</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日常の商取引・産業活動における</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ロータリアンの言動の自己評価の</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ためのテスト形式の基準</a:t>
            </a:r>
            <a:endParaRPr kumimoji="1" lang="en-US" altLang="ja-JP"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 name="正方形/長方形 4">
            <a:extLst>
              <a:ext uri="{FF2B5EF4-FFF2-40B4-BE49-F238E27FC236}">
                <a16:creationId xmlns:a16="http://schemas.microsoft.com/office/drawing/2014/main" id="{C7054B11-8EE3-524B-8514-D7F5140D3D0F}"/>
              </a:ext>
            </a:extLst>
          </p:cNvPr>
          <p:cNvSpPr/>
          <p:nvPr/>
        </p:nvSpPr>
        <p:spPr>
          <a:xfrm>
            <a:off x="828556" y="980728"/>
            <a:ext cx="6480637" cy="2677656"/>
          </a:xfrm>
          <a:prstGeom prst="rect">
            <a:avLst/>
          </a:prstGeom>
          <a:ln>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四つのテスト</a:t>
            </a:r>
            <a:endParaRPr kumimoji="1" lang="en-US" altLang="ja-JP"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言行はこれに照らしてから</a:t>
            </a:r>
            <a:endParaRPr kumimoji="1" lang="en-US" altLang="ja-JP"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１．真実かどうか</a:t>
            </a:r>
            <a:br>
              <a:rPr kumimoji="1" lang="ja-JP" altLang="en-US"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br>
            <a:r>
              <a:rPr kumimoji="1" lang="ja-JP" altLang="en-US"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２．</a:t>
            </a:r>
            <a:r>
              <a:rPr kumimoji="1" lang="ja-JP" altLang="en-US"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みんなに公平か</a:t>
            </a:r>
            <a:br>
              <a:rPr kumimoji="1" lang="ja-JP" altLang="en-US"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br>
            <a:r>
              <a:rPr kumimoji="1" lang="ja-JP" altLang="en-US"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３．</a:t>
            </a:r>
            <a:r>
              <a:rPr kumimoji="1" lang="ja-JP" altLang="en-US"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好意と友情を深めるか</a:t>
            </a:r>
            <a:br>
              <a:rPr kumimoji="1" lang="ja-JP" altLang="en-US"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br>
            <a:r>
              <a:rPr kumimoji="1" lang="ja-JP" altLang="en-US"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４．</a:t>
            </a:r>
            <a:r>
              <a:rPr kumimoji="1" lang="ja-JP" altLang="en-US" sz="2400" b="1"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みんなのためになるか どうか</a:t>
            </a:r>
            <a:endParaRPr kumimoji="1" lang="ja-JP" altLang="en-US" sz="24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Tree>
    <p:extLst>
      <p:ext uri="{BB962C8B-B14F-4D97-AF65-F5344CB8AC3E}">
        <p14:creationId xmlns:p14="http://schemas.microsoft.com/office/powerpoint/2010/main" val="4148458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B488529-C815-7441-BBFE-6234C2546F48}"/>
              </a:ext>
            </a:extLst>
          </p:cNvPr>
          <p:cNvSpPr txBox="1"/>
          <p:nvPr/>
        </p:nvSpPr>
        <p:spPr>
          <a:xfrm>
            <a:off x="611560" y="1196752"/>
            <a:ext cx="3914854" cy="584775"/>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１</a:t>
            </a:r>
            <a:r>
              <a:rPr kumimoji="1" lang="en-US" altLang="ja-JP"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Is it the truth?</a:t>
            </a:r>
            <a:endParaRPr kumimoji="1" lang="ja-JP" altLang="ja-JP"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8" name="テキスト ボックス 7">
            <a:extLst>
              <a:ext uri="{FF2B5EF4-FFF2-40B4-BE49-F238E27FC236}">
                <a16:creationId xmlns:a16="http://schemas.microsoft.com/office/drawing/2014/main" id="{50126194-12D5-C543-9D92-2133AAADB78E}"/>
              </a:ext>
            </a:extLst>
          </p:cNvPr>
          <p:cNvSpPr txBox="1"/>
          <p:nvPr/>
        </p:nvSpPr>
        <p:spPr>
          <a:xfrm>
            <a:off x="611560" y="476672"/>
            <a:ext cx="3172663" cy="584775"/>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1. </a:t>
            </a:r>
            <a:r>
              <a:rPr kumimoji="1" lang="ja-JP" altLang="en-US"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真実かどうか</a:t>
            </a:r>
            <a:endParaRPr kumimoji="1" lang="en-US" altLang="ja-JP"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10" name="テキスト ボックス 9">
            <a:extLst>
              <a:ext uri="{FF2B5EF4-FFF2-40B4-BE49-F238E27FC236}">
                <a16:creationId xmlns:a16="http://schemas.microsoft.com/office/drawing/2014/main" id="{25EE479B-AC36-7548-BF15-D5B58F35CD18}"/>
              </a:ext>
            </a:extLst>
          </p:cNvPr>
          <p:cNvSpPr txBox="1"/>
          <p:nvPr/>
        </p:nvSpPr>
        <p:spPr>
          <a:xfrm>
            <a:off x="617912" y="1988840"/>
            <a:ext cx="7571303" cy="4062651"/>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「真実」・・・「嘘偽りのない本当のこと」</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「事実」と同じか、違うのか？</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事実と真実とは強いつながりを持ってい</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る</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が</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同じでは</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ない。</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・同じ事実でも、その人の経験や洞察力によって、その評価が異なる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ことがある。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・時の経過とともに、多くの事実が蓄積され、根本原理が深まる。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・事実は、場所による隔たりを示すことがある。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真実は、それに関わる人、時代、場所とともにある種のゆらぎを示し</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つつ、次第に深まり、最終的には唯一つのものに収斂していく</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2" name="右矢印 1"/>
          <p:cNvSpPr/>
          <p:nvPr/>
        </p:nvSpPr>
        <p:spPr>
          <a:xfrm>
            <a:off x="620743" y="5987896"/>
            <a:ext cx="57606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5" name="テキスト ボックス 4"/>
          <p:cNvSpPr txBox="1"/>
          <p:nvPr/>
        </p:nvSpPr>
        <p:spPr>
          <a:xfrm>
            <a:off x="1403648" y="5781726"/>
            <a:ext cx="5493812"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たんなる事実かどうかではなく、</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物事の原理・原則、根本原理に適っているかどうか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Tree>
    <p:extLst>
      <p:ext uri="{BB962C8B-B14F-4D97-AF65-F5344CB8AC3E}">
        <p14:creationId xmlns:p14="http://schemas.microsoft.com/office/powerpoint/2010/main" val="106664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F6C86E6-C56B-3448-BB44-484FCD599E1E}"/>
              </a:ext>
            </a:extLst>
          </p:cNvPr>
          <p:cNvSpPr/>
          <p:nvPr/>
        </p:nvSpPr>
        <p:spPr>
          <a:xfrm>
            <a:off x="755576" y="1268760"/>
            <a:ext cx="6253635" cy="584775"/>
          </a:xfrm>
          <a:prstGeom prst="rect">
            <a:avLst/>
          </a:prstGeom>
          <a:ln>
            <a:solidFill>
              <a:srgbClr val="FF0000"/>
            </a:solidFill>
          </a:ln>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Times New Roman" panose="02020603050405020304" pitchFamily="18" charset="0"/>
              </a:rPr>
              <a:t>2.  Is it fair to all concerned ?</a:t>
            </a:r>
            <a:endParaRPr kumimoji="1" lang="ja-JP" altLang="ja-JP" sz="3200" b="0" i="0" u="none" strike="noStrike" kern="1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7B401AFE-E0BE-A347-91FA-68071AFD66CF}"/>
              </a:ext>
            </a:extLst>
          </p:cNvPr>
          <p:cNvSpPr txBox="1"/>
          <p:nvPr/>
        </p:nvSpPr>
        <p:spPr>
          <a:xfrm>
            <a:off x="755576" y="525624"/>
            <a:ext cx="3583032" cy="584775"/>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2. </a:t>
            </a:r>
            <a:r>
              <a:rPr kumimoji="1" lang="ja-JP" altLang="en-US" sz="32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みんなに公平か</a:t>
            </a:r>
          </a:p>
        </p:txBody>
      </p:sp>
      <p:sp>
        <p:nvSpPr>
          <p:cNvPr id="10" name="テキスト ボックス 9">
            <a:extLst>
              <a:ext uri="{FF2B5EF4-FFF2-40B4-BE49-F238E27FC236}">
                <a16:creationId xmlns:a16="http://schemas.microsoft.com/office/drawing/2014/main" id="{C7F40DF4-D511-E94E-8D68-8A729FBAE9F7}"/>
              </a:ext>
            </a:extLst>
          </p:cNvPr>
          <p:cNvSpPr txBox="1"/>
          <p:nvPr/>
        </p:nvSpPr>
        <p:spPr>
          <a:xfrm>
            <a:off x="467544" y="2348880"/>
            <a:ext cx="8494633" cy="3970318"/>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fair</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「公平」ではなく「公正」</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公平　・・・　平等分配</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公正　・・・　その場の状況に応じて、私的感情をあまり交えずに</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偏りなく対処すること</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concerned</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「四つのテスト」を</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商取引に限る　→　すべての取引先</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商取引以外の場でも使われる可能性　→　みんな</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ロータリアンの日常生活のすべての言動に適用</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みんなに公正に対処しているか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Tree>
    <p:extLst>
      <p:ext uri="{BB962C8B-B14F-4D97-AF65-F5344CB8AC3E}">
        <p14:creationId xmlns:p14="http://schemas.microsoft.com/office/powerpoint/2010/main" val="836121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AB2084B-0C2C-424E-92E2-DC1746EDA1D9}"/>
              </a:ext>
            </a:extLst>
          </p:cNvPr>
          <p:cNvSpPr txBox="1"/>
          <p:nvPr/>
        </p:nvSpPr>
        <p:spPr>
          <a:xfrm>
            <a:off x="270120" y="1417582"/>
            <a:ext cx="8630889" cy="584775"/>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3.  Will it build goodwill and better friendship </a:t>
            </a:r>
            <a:r>
              <a:rPr kumimoji="1" lang="en-US" altLang="ja-JP"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p>
        </p:txBody>
      </p:sp>
      <p:sp>
        <p:nvSpPr>
          <p:cNvPr id="6" name="テキスト ボックス 5">
            <a:extLst>
              <a:ext uri="{FF2B5EF4-FFF2-40B4-BE49-F238E27FC236}">
                <a16:creationId xmlns:a16="http://schemas.microsoft.com/office/drawing/2014/main" id="{2FDE15E9-ABB4-D347-8ADD-F3996658AF85}"/>
              </a:ext>
            </a:extLst>
          </p:cNvPr>
          <p:cNvSpPr txBox="1"/>
          <p:nvPr/>
        </p:nvSpPr>
        <p:spPr>
          <a:xfrm>
            <a:off x="260439" y="558285"/>
            <a:ext cx="4814138" cy="584775"/>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3. </a:t>
            </a:r>
            <a:r>
              <a:rPr kumimoji="1" lang="ja-JP" altLang="en-US" sz="32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好意と友情を深めるか</a:t>
            </a:r>
            <a:endParaRPr kumimoji="1" lang="ja-JP" altLang="en-US" sz="3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9" name="テキスト ボックス 8">
            <a:extLst>
              <a:ext uri="{FF2B5EF4-FFF2-40B4-BE49-F238E27FC236}">
                <a16:creationId xmlns:a16="http://schemas.microsoft.com/office/drawing/2014/main" id="{E99F55E3-FEDE-324A-9A2F-AE61B437E336}"/>
              </a:ext>
            </a:extLst>
          </p:cNvPr>
          <p:cNvSpPr txBox="1"/>
          <p:nvPr/>
        </p:nvSpPr>
        <p:spPr>
          <a:xfrm>
            <a:off x="846495" y="2346296"/>
            <a:ext cx="8054513" cy="532453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r>
              <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goodwill</a:t>
            </a: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商売上の信用、評判、店ののれん</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　その商取引が店の信用を高めると同時に、</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よりよい人間関係を築き上げて、</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取引先を増やすか</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信用を高め、取引先をふやすか</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　自分の考え、意見、行いが</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他との好意・友情を一層密にするか？という問いかけ</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他の人々と付き合うときのごく自然で基本的な対処の仕方</a:t>
            </a: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Tree>
    <p:extLst>
      <p:ext uri="{BB962C8B-B14F-4D97-AF65-F5344CB8AC3E}">
        <p14:creationId xmlns:p14="http://schemas.microsoft.com/office/powerpoint/2010/main" val="375506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5AC6089-B933-4742-BD9B-CED2DB7C41DC}"/>
              </a:ext>
            </a:extLst>
          </p:cNvPr>
          <p:cNvSpPr/>
          <p:nvPr/>
        </p:nvSpPr>
        <p:spPr>
          <a:xfrm>
            <a:off x="395536" y="548680"/>
            <a:ext cx="6045245" cy="584775"/>
          </a:xfrm>
          <a:prstGeom prst="rect">
            <a:avLst/>
          </a:prstGeom>
          <a:ln>
            <a:solidFill>
              <a:srgbClr val="FF0000"/>
            </a:solidFill>
          </a:ln>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32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4. </a:t>
            </a:r>
            <a:r>
              <a:rPr kumimoji="1" lang="ja-JP" altLang="en-US" sz="32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みんなのためになるかどうか</a:t>
            </a:r>
            <a:endParaRPr kumimoji="1" lang="ja-JP" altLang="en-US" sz="3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 name="正方形/長方形 4">
            <a:extLst>
              <a:ext uri="{FF2B5EF4-FFF2-40B4-BE49-F238E27FC236}">
                <a16:creationId xmlns:a16="http://schemas.microsoft.com/office/drawing/2014/main" id="{7298B341-5F47-7F46-A1FE-0742E217CB66}"/>
              </a:ext>
            </a:extLst>
          </p:cNvPr>
          <p:cNvSpPr/>
          <p:nvPr/>
        </p:nvSpPr>
        <p:spPr>
          <a:xfrm>
            <a:off x="395536" y="1412776"/>
            <a:ext cx="7488832" cy="523220"/>
          </a:xfrm>
          <a:prstGeom prst="rect">
            <a:avLst/>
          </a:prstGeom>
          <a:ln>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4. Will it be beneficial to all concerned ?</a:t>
            </a:r>
            <a:endParaRPr kumimoji="1" lang="ja-JP" altLang="ja-JP" sz="28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6" name="テキスト ボックス 5"/>
          <p:cNvSpPr txBox="1"/>
          <p:nvPr/>
        </p:nvSpPr>
        <p:spPr>
          <a:xfrm>
            <a:off x="899592" y="2564904"/>
            <a:ext cx="7340471" cy="34163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a:t>
            </a: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beneficial</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儲け</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　すべての取引先が適正な利潤を得るか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すべての取引先に利益をもたらすか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　もう少し広い意味に考え、「有益」</a:t>
            </a:r>
            <a:r>
              <a:rPr kumimoji="1" lang="ja-JP" altLang="en-US" sz="1800" b="0" i="0" u="none" strike="noStrike" kern="1200" cap="none" spc="0" normalizeH="0" baseline="0" noProof="0" dirty="0" err="1">
                <a:ln>
                  <a:noFill/>
                </a:ln>
                <a:solidFill>
                  <a:prstClr val="black"/>
                </a:solidFill>
                <a:effectLst/>
                <a:uLnTx/>
                <a:uFillTx/>
                <a:latin typeface="HGMaruGothicMPRO" panose="020F0600000000000000" pitchFamily="34" charset="-128"/>
                <a:ea typeface="HGMaruGothicMPRO" panose="020F0600000000000000" pitchFamily="34" charset="-128"/>
                <a:cs typeface="+mn-cs"/>
              </a:rPr>
              <a:t>か</a:t>
            </a: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どうか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　みんなのためになるかどうか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道徳的な基準　自分が何かを行うときの他への態度の規範</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直接の相手だけではなく、その周辺の人たちへの配慮も必要</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Tree>
    <p:extLst>
      <p:ext uri="{BB962C8B-B14F-4D97-AF65-F5344CB8AC3E}">
        <p14:creationId xmlns:p14="http://schemas.microsoft.com/office/powerpoint/2010/main" val="2255909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CE4803-764A-BF43-A8DC-D2F31BFF4CE4}"/>
              </a:ext>
            </a:extLst>
          </p:cNvPr>
          <p:cNvSpPr>
            <a:spLocks noGrp="1"/>
          </p:cNvSpPr>
          <p:nvPr>
            <p:ph type="title"/>
          </p:nvPr>
        </p:nvSpPr>
        <p:spPr/>
        <p:txBody>
          <a:bodyPr>
            <a:normAutofit/>
          </a:bodyPr>
          <a:lstStyle/>
          <a:p>
            <a:r>
              <a:rPr kumimoji="1" lang="ja-JP" altLang="en-US" sz="3200" dirty="0">
                <a:latin typeface="HGMaruGothicMPRO" panose="020F0600000000000000" pitchFamily="34" charset="-128"/>
                <a:ea typeface="HGMaruGothicMPRO" panose="020F0600000000000000" pitchFamily="34" charset="-128"/>
              </a:rPr>
              <a:t>「ロータリーは人づくり」</a:t>
            </a:r>
          </a:p>
        </p:txBody>
      </p:sp>
      <p:sp>
        <p:nvSpPr>
          <p:cNvPr id="4" name="テキスト ボックス 3">
            <a:extLst>
              <a:ext uri="{FF2B5EF4-FFF2-40B4-BE49-F238E27FC236}">
                <a16:creationId xmlns:a16="http://schemas.microsoft.com/office/drawing/2014/main" id="{0DF1055C-5098-184B-8572-2A85B2E00C48}"/>
              </a:ext>
            </a:extLst>
          </p:cNvPr>
          <p:cNvSpPr txBox="1"/>
          <p:nvPr/>
        </p:nvSpPr>
        <p:spPr>
          <a:xfrm>
            <a:off x="261011" y="2928650"/>
            <a:ext cx="2723823" cy="369332"/>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佐藤千尋パストガバナー</a:t>
            </a:r>
          </a:p>
        </p:txBody>
      </p:sp>
      <p:sp>
        <p:nvSpPr>
          <p:cNvPr id="5" name="テキスト ボックス 4">
            <a:extLst>
              <a:ext uri="{FF2B5EF4-FFF2-40B4-BE49-F238E27FC236}">
                <a16:creationId xmlns:a16="http://schemas.microsoft.com/office/drawing/2014/main" id="{00E11F7A-9307-5440-83B0-4DA86DF5B202}"/>
              </a:ext>
            </a:extLst>
          </p:cNvPr>
          <p:cNvSpPr txBox="1"/>
          <p:nvPr/>
        </p:nvSpPr>
        <p:spPr>
          <a:xfrm>
            <a:off x="261011" y="4591452"/>
            <a:ext cx="2492990" cy="369332"/>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black"/>
                </a:solidFill>
                <a:effectLst/>
                <a:uLnTx/>
                <a:uFillTx/>
                <a:latin typeface="HGMaruGothicMPRO" panose="020F0600000000000000" pitchFamily="34" charset="-128"/>
                <a:ea typeface="HGMaruGothicMPRO" panose="020F0600000000000000" pitchFamily="34" charset="-128"/>
                <a:cs typeface="+mn-cs"/>
              </a:rPr>
              <a:t>ハーバート・テーラー</a:t>
            </a:r>
          </a:p>
        </p:txBody>
      </p:sp>
      <p:sp>
        <p:nvSpPr>
          <p:cNvPr id="8" name="テキスト ボックス 7">
            <a:extLst>
              <a:ext uri="{FF2B5EF4-FFF2-40B4-BE49-F238E27FC236}">
                <a16:creationId xmlns:a16="http://schemas.microsoft.com/office/drawing/2014/main" id="{B61E1EAB-9D3D-1D49-9FCF-21D5945E5544}"/>
              </a:ext>
            </a:extLst>
          </p:cNvPr>
          <p:cNvSpPr txBox="1"/>
          <p:nvPr/>
        </p:nvSpPr>
        <p:spPr>
          <a:xfrm>
            <a:off x="755576" y="3483187"/>
            <a:ext cx="8494633" cy="92333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ロータリーの人づくりとは、</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芋の子を桶の中にぶち込んでかき廻す様なもので、</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芋と芋とがお互いにこすり合って自然と黒い皮がむけて綺麗になる－</a:t>
            </a:r>
            <a:endPar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そのかき棒になるのがロータリーの計画する様々の活動である</a:t>
            </a:r>
            <a:endPar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10" name="正方形/長方形 9">
            <a:extLst>
              <a:ext uri="{FF2B5EF4-FFF2-40B4-BE49-F238E27FC236}">
                <a16:creationId xmlns:a16="http://schemas.microsoft.com/office/drawing/2014/main" id="{265AA145-CF93-FC4E-B159-DA2BD18ABDC7}"/>
              </a:ext>
            </a:extLst>
          </p:cNvPr>
          <p:cNvSpPr/>
          <p:nvPr/>
        </p:nvSpPr>
        <p:spPr>
          <a:xfrm>
            <a:off x="755576" y="5114441"/>
            <a:ext cx="6400800" cy="36933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Times New Roman" panose="02020603050405020304" pitchFamily="18" charset="0"/>
              </a:rPr>
              <a:t>“Rotary is maker of friendships and builder of men”</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a:t>
            </a:r>
            <a:endPar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11" name="正方形/長方形 10">
            <a:extLst>
              <a:ext uri="{FF2B5EF4-FFF2-40B4-BE49-F238E27FC236}">
                <a16:creationId xmlns:a16="http://schemas.microsoft.com/office/drawing/2014/main" id="{E7320A4F-7C4D-9946-8D7A-3612C001B541}"/>
              </a:ext>
            </a:extLst>
          </p:cNvPr>
          <p:cNvSpPr/>
          <p:nvPr/>
        </p:nvSpPr>
        <p:spPr>
          <a:xfrm>
            <a:off x="899592" y="5483773"/>
            <a:ext cx="6647974" cy="64633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Times New Roman" panose="02020603050405020304" pitchFamily="18" charset="0"/>
              </a:rPr>
              <a:t>『ロータリーとは、友情を育み、人と社会をつくり、世界各国の人々の間に善意と友情を芽</a:t>
            </a:r>
            <a:r>
              <a:rPr kumimoji="1" lang="ja-JP" altLang="ja-JP" sz="1800" b="0" i="0" u="none" strike="noStrike" kern="1200" cap="none" spc="0" normalizeH="0" baseline="0" noProof="0" dirty="0" err="1">
                <a:ln>
                  <a:noFill/>
                </a:ln>
                <a:solidFill>
                  <a:prstClr val="black"/>
                </a:solidFill>
                <a:effectLst/>
                <a:uLnTx/>
                <a:uFillTx/>
                <a:latin typeface="HGMaruGothicMPRO" panose="020F0600000000000000" pitchFamily="34" charset="-128"/>
                <a:ea typeface="HGMaruGothicMPRO" panose="020F0600000000000000" pitchFamily="34" charset="-128"/>
                <a:cs typeface="Times New Roman" panose="02020603050405020304" pitchFamily="18" charset="0"/>
              </a:rPr>
              <a:t>ば</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Times New Roman" panose="02020603050405020304" pitchFamily="18" charset="0"/>
              </a:rPr>
              <a:t>えさせる団体である』</a:t>
            </a: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 </a:t>
            </a:r>
            <a:endPar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14" name="テキスト ボックス 13">
            <a:extLst>
              <a:ext uri="{FF2B5EF4-FFF2-40B4-BE49-F238E27FC236}">
                <a16:creationId xmlns:a16="http://schemas.microsoft.com/office/drawing/2014/main" id="{F7E64CE1-E517-F942-9B07-295ADDB685CA}"/>
              </a:ext>
            </a:extLst>
          </p:cNvPr>
          <p:cNvSpPr txBox="1"/>
          <p:nvPr/>
        </p:nvSpPr>
        <p:spPr>
          <a:xfrm>
            <a:off x="261011" y="1932272"/>
            <a:ext cx="2569934" cy="369332"/>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初代ガバナー米山梅吉 </a:t>
            </a:r>
          </a:p>
        </p:txBody>
      </p:sp>
      <p:sp>
        <p:nvSpPr>
          <p:cNvPr id="15" name="テキスト ボックス 14">
            <a:extLst>
              <a:ext uri="{FF2B5EF4-FFF2-40B4-BE49-F238E27FC236}">
                <a16:creationId xmlns:a16="http://schemas.microsoft.com/office/drawing/2014/main" id="{644F3BAB-2F5F-B848-9C25-EF2B5A9844FD}"/>
              </a:ext>
            </a:extLst>
          </p:cNvPr>
          <p:cNvSpPr txBox="1"/>
          <p:nvPr/>
        </p:nvSpPr>
        <p:spPr>
          <a:xfrm>
            <a:off x="755576" y="2405931"/>
            <a:ext cx="6647974"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ロータリーの例会は人生の道場　人づくりの修練の場である。</a:t>
            </a:r>
          </a:p>
        </p:txBody>
      </p:sp>
      <p:sp>
        <p:nvSpPr>
          <p:cNvPr id="17" name="テキスト ボックス 16"/>
          <p:cNvSpPr txBox="1"/>
          <p:nvPr/>
        </p:nvSpPr>
        <p:spPr>
          <a:xfrm>
            <a:off x="207695" y="1336694"/>
            <a:ext cx="872546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ロータリーの人づくりに関しては、多くの先人たちが意味のある言葉を残している</a:t>
            </a:r>
          </a:p>
        </p:txBody>
      </p:sp>
    </p:spTree>
    <p:extLst>
      <p:ext uri="{BB962C8B-B14F-4D97-AF65-F5344CB8AC3E}">
        <p14:creationId xmlns:p14="http://schemas.microsoft.com/office/powerpoint/2010/main" val="904416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0B0CA6B-E027-504F-8EA0-AB243E1AEF78}"/>
              </a:ext>
            </a:extLst>
          </p:cNvPr>
          <p:cNvSpPr txBox="1"/>
          <p:nvPr/>
        </p:nvSpPr>
        <p:spPr>
          <a:xfrm>
            <a:off x="318628" y="1517262"/>
            <a:ext cx="3877985" cy="369332"/>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ビル・ロビンズ国際ロータリー会長</a:t>
            </a:r>
          </a:p>
        </p:txBody>
      </p:sp>
      <p:sp>
        <p:nvSpPr>
          <p:cNvPr id="5" name="テキスト ボックス 4">
            <a:extLst>
              <a:ext uri="{FF2B5EF4-FFF2-40B4-BE49-F238E27FC236}">
                <a16:creationId xmlns:a16="http://schemas.microsoft.com/office/drawing/2014/main" id="{48FC5CD7-629A-E149-B93C-190B843E8F59}"/>
              </a:ext>
            </a:extLst>
          </p:cNvPr>
          <p:cNvSpPr txBox="1"/>
          <p:nvPr/>
        </p:nvSpPr>
        <p:spPr>
          <a:xfrm>
            <a:off x="318628" y="3245695"/>
            <a:ext cx="3185487" cy="369332"/>
          </a:xfrm>
          <a:prstGeom prst="rect">
            <a:avLst/>
          </a:prstGeom>
          <a:noFill/>
          <a:ln>
            <a:solidFill>
              <a:srgbClr val="FF0000"/>
            </a:solid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向笠広次国際ロータリー会長</a:t>
            </a:r>
          </a:p>
        </p:txBody>
      </p:sp>
      <p:sp>
        <p:nvSpPr>
          <p:cNvPr id="6" name="テキスト ボックス 5">
            <a:extLst>
              <a:ext uri="{FF2B5EF4-FFF2-40B4-BE49-F238E27FC236}">
                <a16:creationId xmlns:a16="http://schemas.microsoft.com/office/drawing/2014/main" id="{531392AB-06D9-8149-99DF-05B768770289}"/>
              </a:ext>
            </a:extLst>
          </p:cNvPr>
          <p:cNvSpPr txBox="1"/>
          <p:nvPr/>
        </p:nvSpPr>
        <p:spPr>
          <a:xfrm>
            <a:off x="718613" y="3785377"/>
            <a:ext cx="796818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ーの効果は精神的汚染の治療に止まらず、個々のロータリアンの性格をも変えるという積極的な効果をもたらす。つまり、真に熱心なロータリアンに対する報いは、より親切な心とより優れた性格が与えられることである』</a:t>
            </a:r>
            <a:endPar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7" name="テキスト ボックス 6">
            <a:extLst>
              <a:ext uri="{FF2B5EF4-FFF2-40B4-BE49-F238E27FC236}">
                <a16:creationId xmlns:a16="http://schemas.microsoft.com/office/drawing/2014/main" id="{D2C2C680-2FC3-664C-91EA-1BCEA58CA4E5}"/>
              </a:ext>
            </a:extLst>
          </p:cNvPr>
          <p:cNvSpPr txBox="1"/>
          <p:nvPr/>
        </p:nvSpPr>
        <p:spPr>
          <a:xfrm>
            <a:off x="611560" y="2132856"/>
            <a:ext cx="4801314"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“Rotary’s first job is to build men”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rPr>
              <a:t>（ロータリーの第一の仕事は人を作ること）</a:t>
            </a:r>
            <a:endParaRPr kumimoji="1" lang="ja-JP" altLang="en-US" sz="1800" b="0" i="0" u="none" strike="noStrike" kern="1200" cap="none" spc="0" normalizeH="0" baseline="0" noProof="0" dirty="0">
              <a:ln>
                <a:noFill/>
              </a:ln>
              <a:solidFill>
                <a:prstClr val="black"/>
              </a:solidFill>
              <a:effectLst/>
              <a:uLnTx/>
              <a:uFillTx/>
              <a:latin typeface="HGMaruGothicMPRO" panose="020F0600000000000000" pitchFamily="34" charset="-128"/>
              <a:ea typeface="HGMaruGothicMPRO" panose="020F0600000000000000" pitchFamily="34" charset="-128"/>
              <a:cs typeface="+mn-cs"/>
            </a:endParaRPr>
          </a:p>
        </p:txBody>
      </p:sp>
      <p:sp>
        <p:nvSpPr>
          <p:cNvPr id="8" name="タイトル 1">
            <a:extLst>
              <a:ext uri="{FF2B5EF4-FFF2-40B4-BE49-F238E27FC236}">
                <a16:creationId xmlns:a16="http://schemas.microsoft.com/office/drawing/2014/main" id="{A6CE4803-764A-BF43-A8DC-D2F31BFF4CE4}"/>
              </a:ext>
            </a:extLst>
          </p:cNvPr>
          <p:cNvSpPr>
            <a:spLocks noGrp="1"/>
          </p:cNvSpPr>
          <p:nvPr>
            <p:ph type="title"/>
          </p:nvPr>
        </p:nvSpPr>
        <p:spPr>
          <a:xfrm>
            <a:off x="457200" y="274638"/>
            <a:ext cx="8229600" cy="1143000"/>
          </a:xfrm>
        </p:spPr>
        <p:txBody>
          <a:bodyPr>
            <a:normAutofit/>
          </a:bodyPr>
          <a:lstStyle/>
          <a:p>
            <a:r>
              <a:rPr kumimoji="1" lang="ja-JP" altLang="en-US" sz="3200" dirty="0">
                <a:latin typeface="HGMaruGothicMPRO" panose="020F0600000000000000" pitchFamily="34" charset="-128"/>
                <a:ea typeface="HGMaruGothicMPRO" panose="020F0600000000000000" pitchFamily="34" charset="-128"/>
              </a:rPr>
              <a:t>「ロータリーは人づくり」</a:t>
            </a:r>
          </a:p>
        </p:txBody>
      </p:sp>
    </p:spTree>
    <p:extLst>
      <p:ext uri="{BB962C8B-B14F-4D97-AF65-F5344CB8AC3E}">
        <p14:creationId xmlns:p14="http://schemas.microsoft.com/office/powerpoint/2010/main" val="37954688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1565</Words>
  <Application>Microsoft Office PowerPoint</Application>
  <PresentationFormat>画面に合わせる (4:3)</PresentationFormat>
  <Paragraphs>159</Paragraphs>
  <Slides>13</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HG丸ｺﾞｼｯｸM-PRO</vt:lpstr>
      <vt:lpstr>HG丸ｺﾞｼｯｸM-PRO</vt:lpstr>
      <vt:lpstr>游ゴシック</vt:lpstr>
      <vt:lpstr>Arial</vt:lpstr>
      <vt:lpstr>Calibri</vt:lpstr>
      <vt:lpstr>Office ​​テーマ</vt:lpstr>
      <vt:lpstr>ロータリーの職業奉仕　 知っておきたい 四大用語</vt:lpstr>
      <vt:lpstr>　　　　　テイラーと四つのテスト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「ロータリーは人づくり」</vt:lpstr>
      <vt:lpstr>「ロータリーは人づくり」</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ロータリーの職業奉仕　 知っておきたい 四大用語</dc:title>
  <dc:creator>rotary@2660.onmicrosoft.com</dc:creator>
  <cp:lastModifiedBy>rotary@2660.onmicrosoft.com</cp:lastModifiedBy>
  <cp:revision>1</cp:revision>
  <dcterms:created xsi:type="dcterms:W3CDTF">2021-03-15T01:10:00Z</dcterms:created>
  <dcterms:modified xsi:type="dcterms:W3CDTF">2021-03-15T01:12:38Z</dcterms:modified>
</cp:coreProperties>
</file>