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5" r:id="rId2"/>
  </p:sldMasterIdLst>
  <p:notesMasterIdLst>
    <p:notesMasterId r:id="rId34"/>
  </p:notesMasterIdLst>
  <p:handoutMasterIdLst>
    <p:handoutMasterId r:id="rId35"/>
  </p:handoutMasterIdLst>
  <p:sldIdLst>
    <p:sldId id="256" r:id="rId3"/>
    <p:sldId id="330" r:id="rId4"/>
    <p:sldId id="296" r:id="rId5"/>
    <p:sldId id="297" r:id="rId6"/>
    <p:sldId id="271" r:id="rId7"/>
    <p:sldId id="284" r:id="rId8"/>
    <p:sldId id="257" r:id="rId9"/>
    <p:sldId id="272" r:id="rId10"/>
    <p:sldId id="277" r:id="rId11"/>
    <p:sldId id="259" r:id="rId12"/>
    <p:sldId id="260" r:id="rId13"/>
    <p:sldId id="263" r:id="rId14"/>
    <p:sldId id="278" r:id="rId15"/>
    <p:sldId id="328" r:id="rId16"/>
    <p:sldId id="262" r:id="rId17"/>
    <p:sldId id="261" r:id="rId18"/>
    <p:sldId id="270" r:id="rId19"/>
    <p:sldId id="324" r:id="rId20"/>
    <p:sldId id="269" r:id="rId21"/>
    <p:sldId id="293" r:id="rId22"/>
    <p:sldId id="327" r:id="rId23"/>
    <p:sldId id="325" r:id="rId24"/>
    <p:sldId id="319" r:id="rId25"/>
    <p:sldId id="322" r:id="rId26"/>
    <p:sldId id="320" r:id="rId27"/>
    <p:sldId id="321" r:id="rId28"/>
    <p:sldId id="323" r:id="rId29"/>
    <p:sldId id="331" r:id="rId30"/>
    <p:sldId id="301" r:id="rId31"/>
    <p:sldId id="285" r:id="rId32"/>
    <p:sldId id="326" r:id="rId33"/>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6600"/>
    <a:srgbClr val="0033CC"/>
    <a:srgbClr val="993300"/>
    <a:srgbClr val="FFFFFF"/>
    <a:srgbClr val="006666"/>
    <a:srgbClr val="FF6D4B"/>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67" autoAdjust="0"/>
    <p:restoredTop sz="62442" autoAdjust="0"/>
  </p:normalViewPr>
  <p:slideViewPr>
    <p:cSldViewPr>
      <p:cViewPr varScale="1">
        <p:scale>
          <a:sx n="62" d="100"/>
          <a:sy n="62" d="100"/>
        </p:scale>
        <p:origin x="66" y="28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p:scale>
          <a:sx n="87" d="100"/>
          <a:sy n="87" d="100"/>
        </p:scale>
        <p:origin x="2436" y="-378"/>
      </p:cViewPr>
      <p:guideLst>
        <p:guide orient="horz" pos="3108"/>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Yonesv\&#20107;&#21209;&#23616;&#20849;&#26377;\10_&#32066;&#20102;&#29983;&#12450;&#12531;&#12465;&#12540;&#12488;&#12288;&#12459;&#12454;&#12531;&#12475;&#12521;&#12540;&#12450;&#12531;&#12465;&#12540;&#12488;\2-3&#26376;&#32066;&#20102;&#32773;&#12450;&#12531;&#12465;&#12540;&#12488;\2018&#23398;&#24180;&#24230;(2019&#24180;2&#26376;&#21021;&#26092;&#23455;&#26045;)\2019.7.31_&#22888;&#23398;&#29983;&#12450;&#12531;&#12465;&#12540;&#12488;&#32080;&#26524;%20-%20&#20316;&#26989;&#200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Yonesv\&#20107;&#21209;&#23616;&#20849;&#26377;\10_&#32066;&#20102;&#29983;&#12450;&#12531;&#12465;&#12540;&#12488;&#12288;&#12459;&#12454;&#12531;&#12475;&#12521;&#12540;&#12450;&#12531;&#12465;&#12540;&#12488;\2-3&#26376;&#32066;&#20102;&#32773;&#12450;&#12531;&#12465;&#12540;&#12488;\2018&#23398;&#24180;&#24230;(2019&#24180;2&#26376;&#21021;&#26092;&#23455;&#26045;)\2019.7.31_&#22888;&#23398;&#29983;&#12450;&#12531;&#12465;&#12540;&#12488;&#32080;&#26524;%20-%20&#20316;&#26989;&#2001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Yonesv\&#20107;&#21209;&#23616;&#20849;&#26377;\10_&#32066;&#20102;&#29983;&#12450;&#12531;&#12465;&#12540;&#12488;&#12288;&#12459;&#12454;&#12531;&#12475;&#12521;&#12540;&#12450;&#12531;&#12465;&#12540;&#12488;\2-3&#26376;&#32066;&#20102;&#32773;&#12450;&#12531;&#12465;&#12540;&#12488;\2018&#23398;&#24180;&#24230;(2019&#24180;2&#26376;&#21021;&#26092;&#23455;&#26045;)\2019.7.31_&#22888;&#23398;&#29983;&#12450;&#12531;&#12465;&#12540;&#12488;&#32080;&#26524;%20-%20&#20316;&#26989;&#2999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Yonesv\&#20107;&#21209;&#23616;&#20849;&#26377;\10_&#32066;&#20102;&#29983;&#12450;&#12531;&#12465;&#12540;&#12488;&#12288;&#12459;&#12454;&#12531;&#12475;&#12521;&#12540;&#12450;&#12531;&#12465;&#12540;&#12488;\2-3&#26376;&#32066;&#20102;&#32773;&#12450;&#12531;&#12465;&#12540;&#12488;\2018&#23398;&#24180;&#24230;(2019&#24180;2&#26376;&#21021;&#26092;&#23455;&#26045;)\2019.7.31_&#22888;&#23398;&#29983;&#12450;&#12531;&#12465;&#12540;&#12488;&#32080;&#26524;%20-%20&#20316;&#26989;&#20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306149087042692"/>
          <c:y val="7.9858370714942201E-2"/>
          <c:w val="0.56985353020988438"/>
          <c:h val="0.91845959517086651"/>
        </c:manualLayout>
      </c:layout>
      <c:barChart>
        <c:barDir val="bar"/>
        <c:grouping val="clustered"/>
        <c:varyColors val="0"/>
        <c:ser>
          <c:idx val="0"/>
          <c:order val="0"/>
          <c:tx>
            <c:strRef>
              <c:f>'6'!$B$389</c:f>
              <c:strCache>
                <c:ptCount val="1"/>
                <c:pt idx="0">
                  <c:v>人数</c:v>
                </c:pt>
              </c:strCache>
            </c:strRef>
          </c:tx>
          <c:spPr>
            <a:solidFill>
              <a:srgbClr val="E26714"/>
            </a:solidFill>
            <a:ln>
              <a:noFill/>
            </a:ln>
            <a:effectLst>
              <a:outerShdw blurRad="50800" dist="38100" dir="2700000" algn="tl" rotWithShape="0">
                <a:prstClr val="black">
                  <a:alpha val="40000"/>
                </a:prstClr>
              </a:outerShdw>
            </a:effectLst>
            <a:scene3d>
              <a:camera prst="orthographicFront"/>
              <a:lightRig rig="threePt" dir="t"/>
            </a:scene3d>
            <a:sp3d prstMaterial="metal">
              <a:bevelT w="165100" prst="coolSlant"/>
            </a:sp3d>
          </c:spPr>
          <c:invertIfNegative val="0"/>
          <c:dLbls>
            <c:dLbl>
              <c:idx val="0"/>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HGPｺﾞｼｯｸE" panose="020B0900000000000000" pitchFamily="50" charset="-128"/>
                        <a:ea typeface="HGPｺﾞｼｯｸE" panose="020B0900000000000000" pitchFamily="50" charset="-128"/>
                        <a:cs typeface="+mn-cs"/>
                      </a:defRPr>
                    </a:pPr>
                    <a:fld id="{697C67AC-554F-4457-9CEE-463449008C86}" type="VALUE">
                      <a:rPr lang="en-US" altLang="ja-JP" sz="2000" smtClean="0">
                        <a:solidFill>
                          <a:schemeClr val="bg1"/>
                        </a:solidFill>
                      </a:rPr>
                      <a:pPr>
                        <a:defRPr sz="2000" b="0" i="0" u="none" strike="noStrike" kern="1200" baseline="0">
                          <a:solidFill>
                            <a:schemeClr val="bg1"/>
                          </a:solidFill>
                          <a:latin typeface="HGPｺﾞｼｯｸE" panose="020B0900000000000000" pitchFamily="50" charset="-128"/>
                          <a:ea typeface="HGPｺﾞｼｯｸE" panose="020B0900000000000000" pitchFamily="50" charset="-128"/>
                          <a:cs typeface="+mn-cs"/>
                        </a:defRPr>
                      </a:pPr>
                      <a:t>[値]</a:t>
                    </a:fld>
                    <a:r>
                      <a:rPr lang="ja-JP" altLang="en-US" sz="2000" dirty="0">
                        <a:solidFill>
                          <a:schemeClr val="bg1"/>
                        </a:solidFill>
                      </a:rPr>
                      <a:t>人</a:t>
                    </a:r>
                    <a:r>
                      <a:rPr lang="en-US" altLang="ja-JP" sz="2000" dirty="0">
                        <a:solidFill>
                          <a:schemeClr val="bg1"/>
                        </a:solidFill>
                      </a:rPr>
                      <a:t>(86%)</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D8BF-431B-AE12-AEDC559EA272}"/>
                </c:ext>
              </c:extLst>
            </c:dLbl>
            <c:dLbl>
              <c:idx val="1"/>
              <c:tx>
                <c:rich>
                  <a:bodyPr/>
                  <a:lstStyle/>
                  <a:p>
                    <a:fld id="{F184D326-A017-43D8-8F9F-32465D4DA306}" type="VALUE">
                      <a:rPr lang="en-US" altLang="ja-JP" smtClean="0">
                        <a:solidFill>
                          <a:schemeClr val="bg1"/>
                        </a:solidFill>
                      </a:rPr>
                      <a:pPr/>
                      <a:t>[値]</a:t>
                    </a:fld>
                    <a:r>
                      <a:rPr lang="ja-JP" altLang="en-US" sz="2000" b="0" i="0" u="none" strike="noStrike" kern="1200" baseline="0" dirty="0">
                        <a:solidFill>
                          <a:schemeClr val="bg1"/>
                        </a:solidFill>
                        <a:latin typeface="HGPｺﾞｼｯｸE" panose="020B0900000000000000" pitchFamily="50" charset="-128"/>
                        <a:ea typeface="HGPｺﾞｼｯｸE" panose="020B0900000000000000" pitchFamily="50" charset="-128"/>
                      </a:rPr>
                      <a:t>人</a:t>
                    </a:r>
                    <a:r>
                      <a:rPr lang="en-US" altLang="ja-JP" dirty="0">
                        <a:solidFill>
                          <a:schemeClr val="bg1"/>
                        </a:solidFill>
                      </a:rPr>
                      <a:t>(54%)</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BF-431B-AE12-AEDC559EA272}"/>
                </c:ext>
              </c:extLst>
            </c:dLbl>
            <c:dLbl>
              <c:idx val="2"/>
              <c:tx>
                <c:rich>
                  <a:bodyPr/>
                  <a:lstStyle/>
                  <a:p>
                    <a:fld id="{2EE798CC-7B47-44FF-9A1C-D75B61D3D7A4}" type="VALUE">
                      <a:rPr lang="en-US" altLang="ja-JP" smtClean="0">
                        <a:solidFill>
                          <a:schemeClr val="bg1"/>
                        </a:solidFill>
                      </a:rPr>
                      <a:pPr/>
                      <a:t>[値]</a:t>
                    </a:fld>
                    <a:r>
                      <a:rPr lang="ja-JP" altLang="en-US" sz="2000" b="0" i="0" u="none" strike="noStrike" kern="1200" baseline="0" dirty="0">
                        <a:solidFill>
                          <a:schemeClr val="bg1"/>
                        </a:solidFill>
                        <a:latin typeface="HGPｺﾞｼｯｸE" panose="020B0900000000000000" pitchFamily="50" charset="-128"/>
                        <a:ea typeface="HGPｺﾞｼｯｸE" panose="020B0900000000000000" pitchFamily="50" charset="-128"/>
                      </a:rPr>
                      <a:t>人</a:t>
                    </a:r>
                    <a:r>
                      <a:rPr lang="en-US" altLang="ja-JP" dirty="0">
                        <a:solidFill>
                          <a:schemeClr val="bg1"/>
                        </a:solidFill>
                      </a:rPr>
                      <a:t>(45%)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BF-431B-AE12-AEDC559EA272}"/>
                </c:ext>
              </c:extLst>
            </c:dLbl>
            <c:dLbl>
              <c:idx val="3"/>
              <c:tx>
                <c:rich>
                  <a:bodyPr/>
                  <a:lstStyle/>
                  <a:p>
                    <a:fld id="{D9517903-2B14-4154-98E3-241E7A2C8228}" type="VALUE">
                      <a:rPr lang="en-US" altLang="ja-JP" smtClean="0">
                        <a:solidFill>
                          <a:schemeClr val="bg1"/>
                        </a:solidFill>
                      </a:rPr>
                      <a:pPr/>
                      <a:t>[値]</a:t>
                    </a:fld>
                    <a:r>
                      <a:rPr lang="ja-JP" altLang="en-US" sz="2000" b="0" i="0" u="none" strike="noStrike" kern="1200" baseline="0" dirty="0">
                        <a:solidFill>
                          <a:schemeClr val="bg1"/>
                        </a:solidFill>
                        <a:latin typeface="HGPｺﾞｼｯｸE" panose="020B0900000000000000" pitchFamily="50" charset="-128"/>
                        <a:ea typeface="HGPｺﾞｼｯｸE" panose="020B0900000000000000" pitchFamily="50" charset="-128"/>
                      </a:rPr>
                      <a:t>人</a:t>
                    </a:r>
                    <a:r>
                      <a:rPr lang="en-US" altLang="ja-JP" dirty="0">
                        <a:solidFill>
                          <a:schemeClr val="bg1"/>
                        </a:solidFill>
                      </a:rPr>
                      <a:t>(42%)</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8BF-431B-AE12-AEDC559EA272}"/>
                </c:ext>
              </c:extLst>
            </c:dLbl>
            <c:dLbl>
              <c:idx val="4"/>
              <c:tx>
                <c:rich>
                  <a:bodyPr/>
                  <a:lstStyle/>
                  <a:p>
                    <a:fld id="{137DFDFE-023B-4007-8758-93B627F5A09C}" type="VALUE">
                      <a:rPr lang="en-US" altLang="ja-JP" smtClean="0">
                        <a:solidFill>
                          <a:schemeClr val="bg1"/>
                        </a:solidFill>
                      </a:rPr>
                      <a:pPr/>
                      <a:t>[値]</a:t>
                    </a:fld>
                    <a:r>
                      <a:rPr lang="ja-JP" altLang="en-US" sz="2000" b="0" i="0" u="none" strike="noStrike" kern="1200" baseline="0" dirty="0">
                        <a:solidFill>
                          <a:schemeClr val="bg1"/>
                        </a:solidFill>
                        <a:latin typeface="HGPｺﾞｼｯｸE" panose="020B0900000000000000" pitchFamily="50" charset="-128"/>
                        <a:ea typeface="HGPｺﾞｼｯｸE" panose="020B0900000000000000" pitchFamily="50" charset="-128"/>
                      </a:rPr>
                      <a:t>人</a:t>
                    </a:r>
                    <a:r>
                      <a:rPr lang="en-US" altLang="ja-JP" sz="2000" b="0" i="0" u="none" strike="noStrike" kern="1200" baseline="0" dirty="0">
                        <a:solidFill>
                          <a:schemeClr val="bg1"/>
                        </a:solidFill>
                        <a:latin typeface="HGPｺﾞｼｯｸE" panose="020B0900000000000000" pitchFamily="50" charset="-128"/>
                        <a:ea typeface="HGPｺﾞｼｯｸE" panose="020B0900000000000000" pitchFamily="50" charset="-128"/>
                      </a:rPr>
                      <a:t>(39%)</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8BF-431B-AE12-AEDC559EA272}"/>
                </c:ext>
              </c:extLst>
            </c:dLbl>
            <c:dLbl>
              <c:idx val="5"/>
              <c:tx>
                <c:rich>
                  <a:bodyPr/>
                  <a:lstStyle/>
                  <a:p>
                    <a:fld id="{9601FCE6-793D-409A-8B64-C43A5427026F}" type="VALUE">
                      <a:rPr lang="en-US" altLang="ja-JP" smtClean="0"/>
                      <a:pPr/>
                      <a:t>[値]</a:t>
                    </a:fld>
                    <a:r>
                      <a:rPr lang="en-US" altLang="ja-JP"/>
                      <a:t>(38%)</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8BF-431B-AE12-AEDC559EA272}"/>
                </c:ext>
              </c:extLst>
            </c:dLbl>
            <c:dLbl>
              <c:idx val="6"/>
              <c:tx>
                <c:rich>
                  <a:bodyPr/>
                  <a:lstStyle/>
                  <a:p>
                    <a:fld id="{16B1BAF9-00E5-4B84-AC35-952128D3A2EF}" type="VALUE">
                      <a:rPr lang="en-US" altLang="ja-JP" smtClean="0"/>
                      <a:pPr/>
                      <a:t>[値]</a:t>
                    </a:fld>
                    <a:r>
                      <a:rPr lang="en-US" altLang="ja-JP"/>
                      <a:t>(29%)</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8BF-431B-AE12-AEDC559EA272}"/>
                </c:ext>
              </c:extLst>
            </c:dLbl>
            <c:dLbl>
              <c:idx val="7"/>
              <c:tx>
                <c:rich>
                  <a:bodyPr/>
                  <a:lstStyle/>
                  <a:p>
                    <a:fld id="{F43DCBA7-68A8-4BA8-B61D-3B49C5986B28}" type="VALUE">
                      <a:rPr lang="en-US" altLang="ja-JP" smtClean="0"/>
                      <a:pPr/>
                      <a:t>[値]</a:t>
                    </a:fld>
                    <a:r>
                      <a:rPr lang="en-US" altLang="ja-JP"/>
                      <a:t>(26%)</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8BF-431B-AE12-AEDC559EA272}"/>
                </c:ext>
              </c:extLst>
            </c:dLbl>
            <c:dLbl>
              <c:idx val="8"/>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fld id="{DF73271F-8B9F-4968-9536-BAE5A49F2EBA}" type="VALUE">
                      <a:rPr lang="en-US" altLang="ja-JP" smtClean="0">
                        <a:solidFill>
                          <a:schemeClr val="tx1"/>
                        </a:solidFill>
                      </a:rPr>
                      <a:pPr>
                        <a:defRPr sz="2000" b="0" i="0" u="none" strike="noStrike" kern="1200" baseline="0">
                          <a:solidFill>
                            <a:schemeClr val="tx1"/>
                          </a:solidFill>
                          <a:latin typeface="HGPｺﾞｼｯｸE" panose="020B0900000000000000" pitchFamily="50" charset="-128"/>
                          <a:ea typeface="HGPｺﾞｼｯｸE" panose="020B0900000000000000" pitchFamily="50" charset="-128"/>
                          <a:cs typeface="+mn-cs"/>
                        </a:defRPr>
                      </a:pPr>
                      <a:t>[値]</a:t>
                    </a:fld>
                    <a:r>
                      <a:rPr lang="en-US" altLang="ja-JP" dirty="0">
                        <a:solidFill>
                          <a:schemeClr val="tx1"/>
                        </a:solidFill>
                      </a:rPr>
                      <a:t>(0%)</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8BF-431B-AE12-AEDC559EA27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HGPｺﾞｼｯｸE" panose="020B0900000000000000" pitchFamily="50" charset="-128"/>
                    <a:ea typeface="HGPｺﾞｼｯｸE" panose="020B09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'6'!$A$390:$A$398</c:f>
              <c:strCache>
                <c:ptCount val="9"/>
                <c:pt idx="0">
                  <c:v>経済的に支えられた</c:v>
                </c:pt>
                <c:pt idx="1">
                  <c:v>奉仕の心を学ぶことができた</c:v>
                </c:pt>
                <c:pt idx="2">
                  <c:v>日本人の考え方やマナーを知ることができた</c:v>
                </c:pt>
                <c:pt idx="3">
                  <c:v>精神的に支えられた</c:v>
                </c:pt>
                <c:pt idx="4">
                  <c:v>学校で学ぶことができない日本の企業・
日本社会の実際を知ることができた</c:v>
                </c:pt>
                <c:pt idx="5">
                  <c:v>他国出身の奨学生・学友と交流ができた</c:v>
                </c:pt>
                <c:pt idx="6">
                  <c:v>日本の習慣を学ぶことができた</c:v>
                </c:pt>
                <c:pt idx="7">
                  <c:v>自国の文化や自分のことを知ってもらえた</c:v>
                </c:pt>
                <c:pt idx="8">
                  <c:v>良かったことはなかった</c:v>
                </c:pt>
              </c:strCache>
            </c:strRef>
          </c:cat>
          <c:val>
            <c:numRef>
              <c:f>'6'!$B$390:$B$398</c:f>
              <c:numCache>
                <c:formatCode>General</c:formatCode>
                <c:ptCount val="9"/>
                <c:pt idx="0">
                  <c:v>330</c:v>
                </c:pt>
                <c:pt idx="1">
                  <c:v>207</c:v>
                </c:pt>
                <c:pt idx="2">
                  <c:v>172</c:v>
                </c:pt>
                <c:pt idx="3">
                  <c:v>162</c:v>
                </c:pt>
                <c:pt idx="4">
                  <c:v>149</c:v>
                </c:pt>
                <c:pt idx="5">
                  <c:v>145</c:v>
                </c:pt>
                <c:pt idx="6">
                  <c:v>113</c:v>
                </c:pt>
                <c:pt idx="7">
                  <c:v>101</c:v>
                </c:pt>
                <c:pt idx="8">
                  <c:v>0</c:v>
                </c:pt>
              </c:numCache>
            </c:numRef>
          </c:val>
          <c:extLst>
            <c:ext xmlns:c16="http://schemas.microsoft.com/office/drawing/2014/chart" uri="{C3380CC4-5D6E-409C-BE32-E72D297353CC}">
              <c16:uniqueId val="{00000000-D8BF-431B-AE12-AEDC559EA272}"/>
            </c:ext>
          </c:extLst>
        </c:ser>
        <c:dLbls>
          <c:dLblPos val="outEnd"/>
          <c:showLegendKey val="0"/>
          <c:showVal val="1"/>
          <c:showCatName val="0"/>
          <c:showSerName val="0"/>
          <c:showPercent val="0"/>
          <c:showBubbleSize val="0"/>
        </c:dLbls>
        <c:gapWidth val="60"/>
        <c:axId val="586475168"/>
        <c:axId val="586468504"/>
      </c:barChart>
      <c:catAx>
        <c:axId val="586475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GPｺﾞｼｯｸE" panose="020B0900000000000000" pitchFamily="50" charset="-128"/>
                <a:ea typeface="HGPｺﾞｼｯｸE" panose="020B0900000000000000" pitchFamily="50" charset="-128"/>
                <a:cs typeface="+mn-cs"/>
              </a:defRPr>
            </a:pPr>
            <a:endParaRPr lang="ja-JP"/>
          </a:p>
        </c:txPr>
        <c:crossAx val="586468504"/>
        <c:crosses val="autoZero"/>
        <c:auto val="1"/>
        <c:lblAlgn val="ctr"/>
        <c:lblOffset val="100"/>
        <c:noMultiLvlLbl val="0"/>
      </c:catAx>
      <c:valAx>
        <c:axId val="58646850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GPｺﾞｼｯｸE" panose="020B0900000000000000" pitchFamily="50" charset="-128"/>
                <a:ea typeface="HGPｺﾞｼｯｸE" panose="020B0900000000000000" pitchFamily="50" charset="-128"/>
                <a:cs typeface="+mn-cs"/>
              </a:defRPr>
            </a:pPr>
            <a:endParaRPr lang="ja-JP"/>
          </a:p>
        </c:txPr>
        <c:crossAx val="58647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677272727272729"/>
          <c:y val="5.2534122889811186E-2"/>
          <c:w val="0.56533970136144052"/>
          <c:h val="0.84933779829245504"/>
        </c:manualLayout>
      </c:layout>
      <c:barChart>
        <c:barDir val="bar"/>
        <c:grouping val="stacked"/>
        <c:varyColors val="0"/>
        <c:ser>
          <c:idx val="0"/>
          <c:order val="0"/>
          <c:tx>
            <c:strRef>
              <c:f>'8'!$I$389</c:f>
              <c:strCache>
                <c:ptCount val="1"/>
                <c:pt idx="0">
                  <c:v>そう思う</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HGS創英角ｺﾞｼｯｸUB" panose="020B0900000000000000" pitchFamily="50" charset="-128"/>
                    <a:ea typeface="HGS創英角ｺﾞｼｯｸUB" panose="020B09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'8'!$H$390:$H$396</c:f>
              <c:strCache>
                <c:ptCount val="7"/>
                <c:pt idx="0">
                  <c:v>話やすい雰囲気だった</c:v>
                </c:pt>
                <c:pt idx="1">
                  <c:v>親身になって世話をしてくれた</c:v>
                </c:pt>
                <c:pt idx="2">
                  <c:v>日本人の考え方や日本文化を学ぶことができた</c:v>
                </c:pt>
                <c:pt idx="3">
                  <c:v>社会人としてのマナーを学ぶことができた</c:v>
                </c:pt>
                <c:pt idx="4">
                  <c:v>就職に対する考え方に影響を与えた</c:v>
                </c:pt>
                <c:pt idx="5">
                  <c:v>研究に対する考え方に影響を与えた</c:v>
                </c:pt>
                <c:pt idx="6">
                  <c:v>多忙であまり話をする時間がなかった</c:v>
                </c:pt>
              </c:strCache>
            </c:strRef>
          </c:cat>
          <c:val>
            <c:numRef>
              <c:f>'8'!$I$390:$I$396</c:f>
              <c:numCache>
                <c:formatCode>0%</c:formatCode>
                <c:ptCount val="7"/>
                <c:pt idx="0">
                  <c:v>0.91534391534391535</c:v>
                </c:pt>
                <c:pt idx="1">
                  <c:v>0.89473684210526316</c:v>
                </c:pt>
                <c:pt idx="2">
                  <c:v>0.85789473684210527</c:v>
                </c:pt>
                <c:pt idx="3">
                  <c:v>0.85224274406332456</c:v>
                </c:pt>
                <c:pt idx="4">
                  <c:v>0.52242744063324542</c:v>
                </c:pt>
                <c:pt idx="5">
                  <c:v>0.39050131926121373</c:v>
                </c:pt>
                <c:pt idx="6">
                  <c:v>0.14095744680851063</c:v>
                </c:pt>
              </c:numCache>
            </c:numRef>
          </c:val>
          <c:extLst>
            <c:ext xmlns:c16="http://schemas.microsoft.com/office/drawing/2014/chart" uri="{C3380CC4-5D6E-409C-BE32-E72D297353CC}">
              <c16:uniqueId val="{00000000-85E6-4506-9849-0E70A4C5BE86}"/>
            </c:ext>
          </c:extLst>
        </c:ser>
        <c:ser>
          <c:idx val="1"/>
          <c:order val="1"/>
          <c:tx>
            <c:strRef>
              <c:f>'8'!$J$389</c:f>
              <c:strCache>
                <c:ptCount val="1"/>
                <c:pt idx="0">
                  <c:v>ややそう思う</c:v>
                </c:pt>
              </c:strCache>
            </c:strRef>
          </c:tx>
          <c:spPr>
            <a:solidFill>
              <a:srgbClr val="00B050"/>
            </a:solidFill>
            <a:ln>
              <a:noFill/>
            </a:ln>
            <a:effectLst/>
          </c:spPr>
          <c:invertIfNegative val="0"/>
          <c:dLbls>
            <c:dLbl>
              <c:idx val="1"/>
              <c:layout>
                <c:manualLayout>
                  <c:x val="-1.041666666666666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5E6-4506-9849-0E70A4C5BE86}"/>
                </c:ext>
              </c:extLst>
            </c:dLbl>
            <c:dLbl>
              <c:idx val="2"/>
              <c:layout>
                <c:manualLayout>
                  <c:x val="-4.1666666666666666E-3"/>
                  <c:y val="2.27222346369514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9-49C6-88A6-84EFA40AF8F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HGS創英角ｺﾞｼｯｸUB" panose="020B0900000000000000" pitchFamily="50" charset="-128"/>
                    <a:ea typeface="HGS創英角ｺﾞｼｯｸUB" panose="020B09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'8'!$H$390:$H$396</c:f>
              <c:strCache>
                <c:ptCount val="7"/>
                <c:pt idx="0">
                  <c:v>話やすい雰囲気だった</c:v>
                </c:pt>
                <c:pt idx="1">
                  <c:v>親身になって世話をしてくれた</c:v>
                </c:pt>
                <c:pt idx="2">
                  <c:v>日本人の考え方や日本文化を学ぶことができた</c:v>
                </c:pt>
                <c:pt idx="3">
                  <c:v>社会人としてのマナーを学ぶことができた</c:v>
                </c:pt>
                <c:pt idx="4">
                  <c:v>就職に対する考え方に影響を与えた</c:v>
                </c:pt>
                <c:pt idx="5">
                  <c:v>研究に対する考え方に影響を与えた</c:v>
                </c:pt>
                <c:pt idx="6">
                  <c:v>多忙であまり話をする時間がなかった</c:v>
                </c:pt>
              </c:strCache>
            </c:strRef>
          </c:cat>
          <c:val>
            <c:numRef>
              <c:f>'8'!$J$390:$J$396</c:f>
              <c:numCache>
                <c:formatCode>0%</c:formatCode>
                <c:ptCount val="7"/>
                <c:pt idx="0">
                  <c:v>6.8783068783068779E-2</c:v>
                </c:pt>
                <c:pt idx="1">
                  <c:v>7.8947368421052627E-2</c:v>
                </c:pt>
                <c:pt idx="2">
                  <c:v>0.12631578947368421</c:v>
                </c:pt>
                <c:pt idx="3">
                  <c:v>0.11873350923482849</c:v>
                </c:pt>
                <c:pt idx="4">
                  <c:v>0.33245382585751981</c:v>
                </c:pt>
                <c:pt idx="5">
                  <c:v>0.32981530343007914</c:v>
                </c:pt>
                <c:pt idx="6">
                  <c:v>0.125</c:v>
                </c:pt>
              </c:numCache>
            </c:numRef>
          </c:val>
          <c:extLst>
            <c:ext xmlns:c16="http://schemas.microsoft.com/office/drawing/2014/chart" uri="{C3380CC4-5D6E-409C-BE32-E72D297353CC}">
              <c16:uniqueId val="{00000001-85E6-4506-9849-0E70A4C5BE86}"/>
            </c:ext>
          </c:extLst>
        </c:ser>
        <c:ser>
          <c:idx val="2"/>
          <c:order val="2"/>
          <c:tx>
            <c:strRef>
              <c:f>'8'!$K$389</c:f>
              <c:strCache>
                <c:ptCount val="1"/>
                <c:pt idx="0">
                  <c:v>あまりそう思わない</c:v>
                </c:pt>
              </c:strCache>
            </c:strRef>
          </c:tx>
          <c:spPr>
            <a:solidFill>
              <a:schemeClr val="accent6"/>
            </a:solidFill>
            <a:ln>
              <a:noFill/>
            </a:ln>
            <a:effectLst/>
          </c:spPr>
          <c:invertIfNegative val="0"/>
          <c:dLbls>
            <c:dLbl>
              <c:idx val="0"/>
              <c:layout>
                <c:manualLayout>
                  <c:x val="-1.2000439174352218E-4"/>
                  <c:y val="2.2724023789285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E6-4506-9849-0E70A4C5BE86}"/>
                </c:ext>
              </c:extLst>
            </c:dLbl>
            <c:dLbl>
              <c:idx val="2"/>
              <c:layout>
                <c:manualLayout>
                  <c:x val="-1.041666666666666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5E6-4506-9849-0E70A4C5BE8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spc="-150" baseline="0">
                    <a:solidFill>
                      <a:schemeClr val="tx1">
                        <a:lumMod val="75000"/>
                        <a:lumOff val="25000"/>
                      </a:schemeClr>
                    </a:solidFill>
                    <a:latin typeface="HGS創英角ｺﾞｼｯｸUB" panose="020B0900000000000000" pitchFamily="50" charset="-128"/>
                    <a:ea typeface="HGS創英角ｺﾞｼｯｸUB" panose="020B09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'8'!$H$390:$H$396</c:f>
              <c:strCache>
                <c:ptCount val="7"/>
                <c:pt idx="0">
                  <c:v>話やすい雰囲気だった</c:v>
                </c:pt>
                <c:pt idx="1">
                  <c:v>親身になって世話をしてくれた</c:v>
                </c:pt>
                <c:pt idx="2">
                  <c:v>日本人の考え方や日本文化を学ぶことができた</c:v>
                </c:pt>
                <c:pt idx="3">
                  <c:v>社会人としてのマナーを学ぶことができた</c:v>
                </c:pt>
                <c:pt idx="4">
                  <c:v>就職に対する考え方に影響を与えた</c:v>
                </c:pt>
                <c:pt idx="5">
                  <c:v>研究に対する考え方に影響を与えた</c:v>
                </c:pt>
                <c:pt idx="6">
                  <c:v>多忙であまり話をする時間がなかった</c:v>
                </c:pt>
              </c:strCache>
            </c:strRef>
          </c:cat>
          <c:val>
            <c:numRef>
              <c:f>'8'!$K$390:$K$396</c:f>
              <c:numCache>
                <c:formatCode>0%</c:formatCode>
                <c:ptCount val="7"/>
                <c:pt idx="0">
                  <c:v>1.0582010582010581E-2</c:v>
                </c:pt>
                <c:pt idx="1">
                  <c:v>2.1052631578947368E-2</c:v>
                </c:pt>
                <c:pt idx="2">
                  <c:v>1.0526315789473684E-2</c:v>
                </c:pt>
                <c:pt idx="3">
                  <c:v>2.3746701846965697E-2</c:v>
                </c:pt>
                <c:pt idx="4">
                  <c:v>0.10817941952506596</c:v>
                </c:pt>
                <c:pt idx="5">
                  <c:v>0.22691292875989447</c:v>
                </c:pt>
                <c:pt idx="6">
                  <c:v>0.28989361702127658</c:v>
                </c:pt>
              </c:numCache>
            </c:numRef>
          </c:val>
          <c:extLst>
            <c:ext xmlns:c16="http://schemas.microsoft.com/office/drawing/2014/chart" uri="{C3380CC4-5D6E-409C-BE32-E72D297353CC}">
              <c16:uniqueId val="{00000002-85E6-4506-9849-0E70A4C5BE86}"/>
            </c:ext>
          </c:extLst>
        </c:ser>
        <c:ser>
          <c:idx val="3"/>
          <c:order val="3"/>
          <c:tx>
            <c:strRef>
              <c:f>'8'!$L$389</c:f>
              <c:strCache>
                <c:ptCount val="1"/>
                <c:pt idx="0">
                  <c:v>そう思わない</c:v>
                </c:pt>
              </c:strCache>
            </c:strRef>
          </c:tx>
          <c:spPr>
            <a:solidFill>
              <a:srgbClr val="FFFF00"/>
            </a:solidFill>
            <a:ln>
              <a:noFill/>
            </a:ln>
            <a:effectLst/>
          </c:spPr>
          <c:invertIfNegative val="0"/>
          <c:dLbls>
            <c:dLbl>
              <c:idx val="0"/>
              <c:layout>
                <c:manualLayout>
                  <c:x val="1.5402503293807641E-2"/>
                  <c:y val="8.9457616681952727E-7"/>
                </c:manualLayout>
              </c:layout>
              <c:tx>
                <c:rich>
                  <a:bodyPr/>
                  <a:lstStyle/>
                  <a:p>
                    <a:r>
                      <a:rPr lang="en-US" altLang="ja-JP" sz="1200" spc="-150" dirty="0"/>
                      <a:t>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5E6-4506-9849-0E70A4C5BE86}"/>
                </c:ext>
              </c:extLst>
            </c:dLbl>
            <c:dLbl>
              <c:idx val="1"/>
              <c:layout>
                <c:manualLayout>
                  <c:x val="2.0738527052347119E-2"/>
                  <c:y val="1.723922440729391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E6-4506-9849-0E70A4C5BE86}"/>
                </c:ext>
              </c:extLst>
            </c:dLbl>
            <c:dLbl>
              <c:idx val="2"/>
              <c:layout>
                <c:manualLayout>
                  <c:x val="1.6977471566054243E-2"/>
                  <c:y val="5.3674570012712477E-7"/>
                </c:manualLayout>
              </c:layout>
              <c:tx>
                <c:rich>
                  <a:bodyPr/>
                  <a:lstStyle/>
                  <a:p>
                    <a:r>
                      <a:rPr lang="en-US" altLang="ja-JP" sz="1200" spc="-150" dirty="0"/>
                      <a:t>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5E6-4506-9849-0E70A4C5BE86}"/>
                </c:ext>
              </c:extLst>
            </c:dLbl>
            <c:dLbl>
              <c:idx val="3"/>
              <c:layout>
                <c:manualLayout>
                  <c:x val="1.5258967629046166E-2"/>
                  <c:y val="2.19010137158215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E6-4506-9849-0E70A4C5BE86}"/>
                </c:ext>
              </c:extLst>
            </c:dLbl>
            <c:dLbl>
              <c:idx val="4"/>
              <c:layout>
                <c:manualLayout>
                  <c:x val="4.166666666666666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5E6-4506-9849-0E70A4C5BE8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spc="-150" baseline="0">
                    <a:solidFill>
                      <a:schemeClr val="tx1">
                        <a:lumMod val="75000"/>
                        <a:lumOff val="25000"/>
                      </a:schemeClr>
                    </a:solidFill>
                    <a:latin typeface="HGS創英角ｺﾞｼｯｸUB" panose="020B0900000000000000" pitchFamily="50" charset="-128"/>
                    <a:ea typeface="HGS創英角ｺﾞｼｯｸUB" panose="020B09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'8'!$H$390:$H$396</c:f>
              <c:strCache>
                <c:ptCount val="7"/>
                <c:pt idx="0">
                  <c:v>話やすい雰囲気だった</c:v>
                </c:pt>
                <c:pt idx="1">
                  <c:v>親身になって世話をしてくれた</c:v>
                </c:pt>
                <c:pt idx="2">
                  <c:v>日本人の考え方や日本文化を学ぶことができた</c:v>
                </c:pt>
                <c:pt idx="3">
                  <c:v>社会人としてのマナーを学ぶことができた</c:v>
                </c:pt>
                <c:pt idx="4">
                  <c:v>就職に対する考え方に影響を与えた</c:v>
                </c:pt>
                <c:pt idx="5">
                  <c:v>研究に対する考え方に影響を与えた</c:v>
                </c:pt>
                <c:pt idx="6">
                  <c:v>多忙であまり話をする時間がなかった</c:v>
                </c:pt>
              </c:strCache>
            </c:strRef>
          </c:cat>
          <c:val>
            <c:numRef>
              <c:f>'8'!$L$390:$L$396</c:f>
              <c:numCache>
                <c:formatCode>0%</c:formatCode>
                <c:ptCount val="7"/>
                <c:pt idx="0">
                  <c:v>5.2910052910052907E-3</c:v>
                </c:pt>
                <c:pt idx="1">
                  <c:v>5.263157894736842E-3</c:v>
                </c:pt>
                <c:pt idx="2">
                  <c:v>5.263157894736842E-3</c:v>
                </c:pt>
                <c:pt idx="3">
                  <c:v>5.2770448548812663E-3</c:v>
                </c:pt>
                <c:pt idx="4">
                  <c:v>3.6939313984168866E-2</c:v>
                </c:pt>
                <c:pt idx="5">
                  <c:v>5.2770448548812667E-2</c:v>
                </c:pt>
                <c:pt idx="6">
                  <c:v>0.44414893617021278</c:v>
                </c:pt>
              </c:numCache>
            </c:numRef>
          </c:val>
          <c:extLst>
            <c:ext xmlns:c16="http://schemas.microsoft.com/office/drawing/2014/chart" uri="{C3380CC4-5D6E-409C-BE32-E72D297353CC}">
              <c16:uniqueId val="{00000003-85E6-4506-9849-0E70A4C5BE86}"/>
            </c:ext>
          </c:extLst>
        </c:ser>
        <c:dLbls>
          <c:dLblPos val="inEnd"/>
          <c:showLegendKey val="0"/>
          <c:showVal val="1"/>
          <c:showCatName val="0"/>
          <c:showSerName val="0"/>
          <c:showPercent val="0"/>
          <c:showBubbleSize val="0"/>
        </c:dLbls>
        <c:gapWidth val="85"/>
        <c:overlap val="100"/>
        <c:axId val="586467328"/>
        <c:axId val="586470464"/>
      </c:barChart>
      <c:catAx>
        <c:axId val="58646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HGｺﾞｼｯｸE" panose="020B0909000000000000" pitchFamily="49" charset="-128"/>
                <a:ea typeface="HGｺﾞｼｯｸE" panose="020B0909000000000000" pitchFamily="49" charset="-128"/>
                <a:cs typeface="+mn-cs"/>
              </a:defRPr>
            </a:pPr>
            <a:endParaRPr lang="ja-JP"/>
          </a:p>
        </c:txPr>
        <c:crossAx val="586470464"/>
        <c:crosses val="autoZero"/>
        <c:auto val="1"/>
        <c:lblAlgn val="ctr"/>
        <c:lblOffset val="100"/>
        <c:noMultiLvlLbl val="0"/>
      </c:catAx>
      <c:valAx>
        <c:axId val="586470464"/>
        <c:scaling>
          <c:orientation val="minMax"/>
          <c:max val="1"/>
        </c:scaling>
        <c:delete val="0"/>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GｺﾞｼｯｸE" panose="020B0909000000000000" pitchFamily="49" charset="-128"/>
                <a:ea typeface="HGｺﾞｼｯｸE" panose="020B0909000000000000" pitchFamily="49" charset="-128"/>
                <a:cs typeface="+mn-cs"/>
              </a:defRPr>
            </a:pPr>
            <a:endParaRPr lang="ja-JP"/>
          </a:p>
        </c:txPr>
        <c:crossAx val="586467328"/>
        <c:crosses val="autoZero"/>
        <c:crossBetween val="between"/>
      </c:valAx>
      <c:spPr>
        <a:noFill/>
        <a:ln>
          <a:noFill/>
        </a:ln>
        <a:effectLst/>
      </c:spPr>
    </c:plotArea>
    <c:legend>
      <c:legendPos val="b"/>
      <c:layout>
        <c:manualLayout>
          <c:xMode val="edge"/>
          <c:yMode val="edge"/>
          <c:x val="0.2022875767289187"/>
          <c:y val="0.9128188286808977"/>
          <c:w val="0.79361484838839713"/>
          <c:h val="5.215106732348111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GｺﾞｼｯｸE" panose="020B0909000000000000" pitchFamily="49" charset="-128"/>
              <a:ea typeface="HGｺﾞｼｯｸE" panose="020B0909000000000000" pitchFamily="49"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6">
                <a:lumMod val="75000"/>
              </a:schemeClr>
            </a:solidFill>
            <a:ln>
              <a:noFill/>
            </a:ln>
            <a:effectLst/>
            <a:scene3d>
              <a:camera prst="orthographicFront"/>
              <a:lightRig rig="threePt" dir="t"/>
            </a:scene3d>
            <a:sp3d>
              <a:bevelT w="292100" h="139700" prst="coolSlant"/>
            </a:sp3d>
          </c:spPr>
          <c:invertIfNegative val="0"/>
          <c:dLbls>
            <c:dLbl>
              <c:idx val="0"/>
              <c:tx>
                <c:rich>
                  <a:bodyPr/>
                  <a:lstStyle/>
                  <a:p>
                    <a:fld id="{8FC10B29-67C0-4F3F-9B64-16E70FAAF2BE}" type="VALUE">
                      <a:rPr lang="en-US" altLang="ja-JP" smtClean="0"/>
                      <a:pPr/>
                      <a:t>[値]</a:t>
                    </a:fld>
                    <a:r>
                      <a:rPr lang="ja-JP" altLang="en-US" dirty="0"/>
                      <a:t>人（</a:t>
                    </a:r>
                    <a:r>
                      <a:rPr lang="en-US" altLang="ja-JP" dirty="0"/>
                      <a:t>46%</a:t>
                    </a:r>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C3-4D63-826E-0B20AC6C439D}"/>
                </c:ext>
              </c:extLst>
            </c:dLbl>
            <c:dLbl>
              <c:idx val="1"/>
              <c:tx>
                <c:rich>
                  <a:bodyPr/>
                  <a:lstStyle/>
                  <a:p>
                    <a:fld id="{21ACFAE7-9D1D-4AAA-8BF8-D1A21A1B0D8F}" type="VALUE">
                      <a:rPr lang="en-US" altLang="ja-JP" smtClean="0"/>
                      <a:pPr/>
                      <a:t>[値]</a:t>
                    </a:fld>
                    <a:r>
                      <a:rPr lang="ja-JP" altLang="en-US"/>
                      <a:t>人（</a:t>
                    </a:r>
                    <a:r>
                      <a:rPr lang="en-US" altLang="ja-JP"/>
                      <a:t>24%</a:t>
                    </a:r>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C3-4D63-826E-0B20AC6C439D}"/>
                </c:ext>
              </c:extLst>
            </c:dLbl>
            <c:dLbl>
              <c:idx val="2"/>
              <c:tx>
                <c:rich>
                  <a:bodyPr/>
                  <a:lstStyle/>
                  <a:p>
                    <a:fld id="{980C4B9F-BFFE-4FC9-85AE-7A5A1A3D0E04}" type="VALUE">
                      <a:rPr lang="en-US" altLang="ja-JP" smtClean="0"/>
                      <a:pPr/>
                      <a:t>[値]</a:t>
                    </a:fld>
                    <a:r>
                      <a:rPr lang="ja-JP" altLang="en-US"/>
                      <a:t>（</a:t>
                    </a:r>
                    <a:r>
                      <a:rPr lang="en-US" altLang="ja-JP"/>
                      <a:t>18%</a:t>
                    </a:r>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AC3-4D63-826E-0B20AC6C439D}"/>
                </c:ext>
              </c:extLst>
            </c:dLbl>
            <c:dLbl>
              <c:idx val="3"/>
              <c:layout>
                <c:manualLayout>
                  <c:x val="-5.0592976257707589E-3"/>
                  <c:y val="8.5470085480035494E-7"/>
                </c:manualLayout>
              </c:layout>
              <c:tx>
                <c:rich>
                  <a:bodyPr/>
                  <a:lstStyle/>
                  <a:p>
                    <a:fld id="{EC029C74-299F-4EE0-8FFB-41A2169D6258}" type="VALUE">
                      <a:rPr lang="en-US" altLang="ja-JP" smtClean="0"/>
                      <a:pPr/>
                      <a:t>[値]</a:t>
                    </a:fld>
                    <a:r>
                      <a:rPr lang="ja-JP" altLang="en-US"/>
                      <a:t>人（</a:t>
                    </a:r>
                    <a:r>
                      <a:rPr lang="en-US" altLang="ja-JP"/>
                      <a:t>5%</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AC3-4D63-826E-0B20AC6C439D}"/>
                </c:ext>
              </c:extLst>
            </c:dLbl>
            <c:dLbl>
              <c:idx val="4"/>
              <c:layout>
                <c:manualLayout>
                  <c:x val="-7.1088443434064409E-3"/>
                  <c:y val="2.1367521367521368E-7"/>
                </c:manualLayout>
              </c:layout>
              <c:tx>
                <c:rich>
                  <a:bodyPr/>
                  <a:lstStyle/>
                  <a:p>
                    <a:fld id="{6AA32ADB-2CD8-4FE3-81A4-9E3893D04207}" type="VALUE">
                      <a:rPr lang="en-US" altLang="ja-JP" smtClean="0"/>
                      <a:pPr/>
                      <a:t>[値]</a:t>
                    </a:fld>
                    <a:r>
                      <a:rPr lang="ja-JP" altLang="en-US" dirty="0"/>
                      <a:t>人（</a:t>
                    </a:r>
                    <a:r>
                      <a:rPr lang="en-US" altLang="ja-JP" dirty="0"/>
                      <a:t>3%</a:t>
                    </a:r>
                    <a:r>
                      <a:rPr lang="ja-JP" alt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AC3-4D63-826E-0B20AC6C439D}"/>
                </c:ext>
              </c:extLst>
            </c:dLbl>
            <c:dLbl>
              <c:idx val="5"/>
              <c:layout>
                <c:manualLayout>
                  <c:x val="1.6343539267974446E-3"/>
                  <c:y val="2.7141025641025641E-3"/>
                </c:manualLayout>
              </c:layout>
              <c:tx>
                <c:rich>
                  <a:bodyPr/>
                  <a:lstStyle/>
                  <a:p>
                    <a:fld id="{0DA194B1-0405-4A41-964D-BD93AB113289}" type="VALUE">
                      <a:rPr lang="en-US" altLang="ja-JP" smtClean="0"/>
                      <a:pPr/>
                      <a:t>[値]</a:t>
                    </a:fld>
                    <a:r>
                      <a:rPr lang="ja-JP" altLang="en-US" sz="2800" b="0" i="0" u="none" strike="noStrike" kern="1200" baseline="0" dirty="0">
                        <a:solidFill>
                          <a:prstClr val="black">
                            <a:lumMod val="75000"/>
                            <a:lumOff val="25000"/>
                          </a:prstClr>
                        </a:solidFill>
                      </a:rPr>
                      <a:t>（</a:t>
                    </a:r>
                    <a:r>
                      <a:rPr lang="en-US" altLang="ja-JP" sz="2800" b="0" i="0" u="none" strike="noStrike" kern="1200" baseline="0" dirty="0">
                        <a:solidFill>
                          <a:prstClr val="black">
                            <a:lumMod val="75000"/>
                            <a:lumOff val="25000"/>
                          </a:prstClr>
                        </a:solidFill>
                      </a:rPr>
                      <a:t>3%</a:t>
                    </a:r>
                    <a:r>
                      <a:rPr lang="ja-JP" altLang="en-US" sz="2800" b="0" i="0" u="none" strike="noStrike" kern="1200" baseline="0" dirty="0">
                        <a:solidFill>
                          <a:prstClr val="black">
                            <a:lumMod val="75000"/>
                            <a:lumOff val="25000"/>
                          </a:prstClr>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AC3-4D63-826E-0B20AC6C439D}"/>
                </c:ext>
              </c:extLst>
            </c:dLbl>
            <c:spPr>
              <a:noFill/>
              <a:ln>
                <a:noFill/>
              </a:ln>
              <a:effectLst>
                <a:softEdge rad="76200"/>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'19'!$A$390:$A$395</c:f>
              <c:strCache>
                <c:ptCount val="6"/>
                <c:pt idx="0">
                  <c:v>話を聞いてアドバイス
して欲しかった</c:v>
                </c:pt>
                <c:pt idx="1">
                  <c:v>特に何もしなくて良かった</c:v>
                </c:pt>
                <c:pt idx="2">
                  <c:v>話を聞いてくれるだけで
良かった</c:v>
                </c:pt>
                <c:pt idx="3">
                  <c:v>一緒に解決して欲しかった</c:v>
                </c:pt>
                <c:pt idx="4">
                  <c:v>その他 (具体的に)</c:v>
                </c:pt>
                <c:pt idx="5">
                  <c:v>未回答</c:v>
                </c:pt>
              </c:strCache>
            </c:strRef>
          </c:cat>
          <c:val>
            <c:numRef>
              <c:f>'19'!$B$390:$B$395</c:f>
              <c:numCache>
                <c:formatCode>General</c:formatCode>
                <c:ptCount val="6"/>
                <c:pt idx="0">
                  <c:v>177</c:v>
                </c:pt>
                <c:pt idx="1">
                  <c:v>92</c:v>
                </c:pt>
                <c:pt idx="2">
                  <c:v>70</c:v>
                </c:pt>
                <c:pt idx="3">
                  <c:v>21</c:v>
                </c:pt>
                <c:pt idx="4">
                  <c:v>13</c:v>
                </c:pt>
                <c:pt idx="5">
                  <c:v>12</c:v>
                </c:pt>
              </c:numCache>
            </c:numRef>
          </c:val>
          <c:extLst>
            <c:ext xmlns:c16="http://schemas.microsoft.com/office/drawing/2014/chart" uri="{C3380CC4-5D6E-409C-BE32-E72D297353CC}">
              <c16:uniqueId val="{00000000-7AC3-4D63-826E-0B20AC6C439D}"/>
            </c:ext>
          </c:extLst>
        </c:ser>
        <c:dLbls>
          <c:dLblPos val="ctr"/>
          <c:showLegendKey val="0"/>
          <c:showVal val="1"/>
          <c:showCatName val="0"/>
          <c:showSerName val="0"/>
          <c:showPercent val="0"/>
          <c:showBubbleSize val="0"/>
        </c:dLbls>
        <c:gapWidth val="46"/>
        <c:overlap val="32"/>
        <c:axId val="586475952"/>
        <c:axId val="586470856"/>
      </c:barChart>
      <c:catAx>
        <c:axId val="58647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HGSｺﾞｼｯｸE" panose="020B0900000000000000" pitchFamily="50" charset="-128"/>
                <a:ea typeface="HGSｺﾞｼｯｸE" panose="020B0900000000000000" pitchFamily="50" charset="-128"/>
                <a:cs typeface="+mn-cs"/>
              </a:defRPr>
            </a:pPr>
            <a:endParaRPr lang="ja-JP"/>
          </a:p>
        </c:txPr>
        <c:crossAx val="586470856"/>
        <c:crosses val="autoZero"/>
        <c:auto val="1"/>
        <c:lblAlgn val="ctr"/>
        <c:lblOffset val="100"/>
        <c:noMultiLvlLbl val="0"/>
      </c:catAx>
      <c:valAx>
        <c:axId val="5864708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647595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266000941377738"/>
          <c:y val="7.407407407407407E-2"/>
          <c:w val="0.46390302317638871"/>
          <c:h val="0.8416746864975212"/>
        </c:manualLayout>
      </c:layout>
      <c:barChart>
        <c:barDir val="bar"/>
        <c:grouping val="clustered"/>
        <c:varyColors val="0"/>
        <c:ser>
          <c:idx val="0"/>
          <c:order val="0"/>
          <c:spPr>
            <a:solidFill>
              <a:srgbClr val="00863D"/>
            </a:solidFill>
            <a:ln>
              <a:noFill/>
            </a:ln>
            <a:effectLst>
              <a:outerShdw blurRad="50800" dist="50800" dir="600000" algn="ctr" rotWithShape="0">
                <a:srgbClr val="000000">
                  <a:alpha val="37000"/>
                </a:srgbClr>
              </a:outerShdw>
            </a:effectLst>
            <a:scene3d>
              <a:camera prst="orthographicFront"/>
              <a:lightRig rig="threePt" dir="t"/>
            </a:scene3d>
            <a:sp3d prstMaterial="metal">
              <a:bevelT/>
              <a:bevelB/>
            </a:sp3d>
          </c:spPr>
          <c:invertIfNegative val="0"/>
          <c:dLbls>
            <c:dLbl>
              <c:idx val="0"/>
              <c:tx>
                <c:rich>
                  <a:bodyPr/>
                  <a:lstStyle/>
                  <a:p>
                    <a:fld id="{33A410F6-B63A-4DFB-9304-4DED54D7B1A6}" type="VALUE">
                      <a:rPr lang="en-US" altLang="ja-JP" smtClean="0"/>
                      <a:pPr/>
                      <a:t>[値]</a:t>
                    </a:fld>
                    <a:r>
                      <a:rPr lang="ja-JP" altLang="en-US" dirty="0"/>
                      <a:t>人</a:t>
                    </a:r>
                    <a:r>
                      <a:rPr lang="en-US" altLang="ja-JP" dirty="0"/>
                      <a:t>(42%)</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E4-48F8-A003-C5D79E688099}"/>
                </c:ext>
              </c:extLst>
            </c:dLbl>
            <c:dLbl>
              <c:idx val="1"/>
              <c:tx>
                <c:rich>
                  <a:bodyPr/>
                  <a:lstStyle/>
                  <a:p>
                    <a:fld id="{65931A45-7376-40F2-89CD-50DB50DD07F9}" type="VALUE">
                      <a:rPr lang="en-US" altLang="ja-JP" smtClean="0"/>
                      <a:pPr/>
                      <a:t>[値]</a:t>
                    </a:fld>
                    <a:r>
                      <a:rPr lang="ja-JP" altLang="en-US" dirty="0"/>
                      <a:t>人</a:t>
                    </a:r>
                    <a:r>
                      <a:rPr lang="en-US" altLang="ja-JP" dirty="0"/>
                      <a:t>(37%)</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E4-48F8-A003-C5D79E688099}"/>
                </c:ext>
              </c:extLst>
            </c:dLbl>
            <c:dLbl>
              <c:idx val="2"/>
              <c:tx>
                <c:rich>
                  <a:bodyPr/>
                  <a:lstStyle/>
                  <a:p>
                    <a:fld id="{81D06380-FF4C-4BDB-918B-0EAA58C1B741}" type="VALUE">
                      <a:rPr lang="en-US" altLang="ja-JP" smtClean="0"/>
                      <a:pPr/>
                      <a:t>[値]</a:t>
                    </a:fld>
                    <a:r>
                      <a:rPr lang="ja-JP" altLang="en-US" dirty="0"/>
                      <a:t>人</a:t>
                    </a:r>
                    <a:r>
                      <a:rPr lang="en-US" altLang="ja-JP" dirty="0"/>
                      <a:t>(34%)</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2E4-48F8-A003-C5D79E688099}"/>
                </c:ext>
              </c:extLst>
            </c:dLbl>
            <c:dLbl>
              <c:idx val="3"/>
              <c:tx>
                <c:rich>
                  <a:bodyPr/>
                  <a:lstStyle/>
                  <a:p>
                    <a:fld id="{86639E77-24D0-4FFC-B722-99CE471D1AB1}" type="VALUE">
                      <a:rPr lang="en-US" altLang="ja-JP" smtClean="0"/>
                      <a:pPr/>
                      <a:t>[値]</a:t>
                    </a:fld>
                    <a:r>
                      <a:rPr lang="ja-JP" altLang="en-US" dirty="0"/>
                      <a:t>人（</a:t>
                    </a:r>
                    <a:r>
                      <a:rPr lang="en-US" altLang="ja-JP" dirty="0"/>
                      <a:t>29%</a:t>
                    </a:r>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E4-48F8-A003-C5D79E688099}"/>
                </c:ext>
              </c:extLst>
            </c:dLbl>
            <c:dLbl>
              <c:idx val="4"/>
              <c:tx>
                <c:rich>
                  <a:bodyPr/>
                  <a:lstStyle/>
                  <a:p>
                    <a:fld id="{CEF4D0B9-0B98-48F0-9D45-A1996885607D}" type="VALUE">
                      <a:rPr lang="en-US" altLang="ja-JP" smtClean="0"/>
                      <a:pPr/>
                      <a:t>[値]</a:t>
                    </a:fld>
                    <a:r>
                      <a:rPr lang="ja-JP" altLang="en-US" dirty="0"/>
                      <a:t>人</a:t>
                    </a:r>
                    <a:r>
                      <a:rPr lang="en-US" altLang="ja-JP" dirty="0"/>
                      <a:t>(23%)</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2E4-48F8-A003-C5D79E688099}"/>
                </c:ext>
              </c:extLst>
            </c:dLbl>
            <c:dLbl>
              <c:idx val="5"/>
              <c:layout>
                <c:manualLayout>
                  <c:x val="-7.3373145910519494E-2"/>
                  <c:y val="2.2054841128763469E-3"/>
                </c:manualLayout>
              </c:layout>
              <c:tx>
                <c:rich>
                  <a:bodyPr/>
                  <a:lstStyle/>
                  <a:p>
                    <a:fld id="{89BA9D52-5F82-4E5B-8538-96FE441B1907}" type="VALUE">
                      <a:rPr lang="en-US" altLang="ja-JP" smtClean="0"/>
                      <a:pPr/>
                      <a:t>[値]</a:t>
                    </a:fld>
                    <a:r>
                      <a:rPr lang="ja-JP" altLang="en-US" dirty="0"/>
                      <a:t>人</a:t>
                    </a:r>
                    <a:r>
                      <a:rPr lang="en-US" altLang="ja-JP" dirty="0">
                        <a:solidFill>
                          <a:schemeClr val="tx1"/>
                        </a:solidFill>
                      </a:rPr>
                      <a:t>(9%)</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13963449957417007"/>
                      <c:h val="6.3944978335740477E-2"/>
                    </c:manualLayout>
                  </c15:layout>
                  <c15:dlblFieldTable/>
                  <c15:showDataLabelsRange val="0"/>
                </c:ext>
                <c:ext xmlns:c16="http://schemas.microsoft.com/office/drawing/2014/chart" uri="{C3380CC4-5D6E-409C-BE32-E72D297353CC}">
                  <c16:uniqueId val="{00000007-A2E4-48F8-A003-C5D79E68809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HGS創英角ｺﾞｼｯｸUB" panose="020B0900000000000000" pitchFamily="50" charset="-128"/>
                    <a:ea typeface="HGS創英角ｺﾞｼｯｸUB" panose="020B09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'17'!$A$390:$A$395</c:f>
              <c:strCache>
                <c:ptCount val="6"/>
                <c:pt idx="0">
                  <c:v>就職・進学などの進路に関する不安</c:v>
                </c:pt>
                <c:pt idx="1">
                  <c:v>経済的不安</c:v>
                </c:pt>
                <c:pt idx="2">
                  <c:v>特になし</c:v>
                </c:pt>
                <c:pt idx="3">
                  <c:v>勉学・研究に関する不安</c:v>
                </c:pt>
                <c:pt idx="4">
                  <c:v>人間関係に関する不安</c:v>
                </c:pt>
                <c:pt idx="5">
                  <c:v>友人がなかなかできない</c:v>
                </c:pt>
              </c:strCache>
            </c:strRef>
          </c:cat>
          <c:val>
            <c:numRef>
              <c:f>'17'!$B$390:$B$395</c:f>
              <c:numCache>
                <c:formatCode>General</c:formatCode>
                <c:ptCount val="6"/>
                <c:pt idx="0">
                  <c:v>163</c:v>
                </c:pt>
                <c:pt idx="1">
                  <c:v>144</c:v>
                </c:pt>
                <c:pt idx="2">
                  <c:v>132</c:v>
                </c:pt>
                <c:pt idx="3">
                  <c:v>111</c:v>
                </c:pt>
                <c:pt idx="4">
                  <c:v>87</c:v>
                </c:pt>
                <c:pt idx="5">
                  <c:v>34</c:v>
                </c:pt>
              </c:numCache>
            </c:numRef>
          </c:val>
          <c:extLst>
            <c:ext xmlns:c16="http://schemas.microsoft.com/office/drawing/2014/chart" uri="{C3380CC4-5D6E-409C-BE32-E72D297353CC}">
              <c16:uniqueId val="{00000000-A2E4-48F8-A003-C5D79E688099}"/>
            </c:ext>
          </c:extLst>
        </c:ser>
        <c:dLbls>
          <c:dLblPos val="ctr"/>
          <c:showLegendKey val="0"/>
          <c:showVal val="1"/>
          <c:showCatName val="0"/>
          <c:showSerName val="0"/>
          <c:showPercent val="0"/>
          <c:showBubbleSize val="0"/>
        </c:dLbls>
        <c:gapWidth val="60"/>
        <c:axId val="586474776"/>
        <c:axId val="586467720"/>
      </c:barChart>
      <c:catAx>
        <c:axId val="586474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GPｺﾞｼｯｸE" panose="020B0900000000000000" pitchFamily="50" charset="-128"/>
                <a:ea typeface="HGPｺﾞｼｯｸE" panose="020B0900000000000000" pitchFamily="50" charset="-128"/>
                <a:cs typeface="+mn-cs"/>
              </a:defRPr>
            </a:pPr>
            <a:endParaRPr lang="ja-JP"/>
          </a:p>
        </c:txPr>
        <c:crossAx val="586467720"/>
        <c:crosses val="autoZero"/>
        <c:auto val="1"/>
        <c:lblAlgn val="ctr"/>
        <c:lblOffset val="100"/>
        <c:noMultiLvlLbl val="0"/>
      </c:catAx>
      <c:valAx>
        <c:axId val="58646772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GPｺﾞｼｯｸE" panose="020B0900000000000000" pitchFamily="50" charset="-128"/>
                <a:ea typeface="HGPｺﾞｼｯｸE" panose="020B0900000000000000" pitchFamily="50" charset="-128"/>
                <a:cs typeface="+mn-cs"/>
              </a:defRPr>
            </a:pPr>
            <a:endParaRPr lang="ja-JP"/>
          </a:p>
        </c:txPr>
        <c:crossAx val="586474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alpha val="95000"/>
        </a:schemeClr>
      </a:solid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0.34356</cdr:x>
      <cdr:y>0.91026</cdr:y>
    </cdr:from>
    <cdr:to>
      <cdr:x>0.40736</cdr:x>
      <cdr:y>0.97786</cdr:y>
    </cdr:to>
    <cdr:sp macro="" textlink="">
      <cdr:nvSpPr>
        <cdr:cNvPr id="2" name="テキスト ボックス 1"/>
        <cdr:cNvSpPr txBox="1"/>
      </cdr:nvSpPr>
      <cdr:spPr>
        <a:xfrm xmlns:a="http://schemas.openxmlformats.org/drawingml/2006/main">
          <a:off x="4491788" y="4972690"/>
          <a:ext cx="834190"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0ABC111-585C-4F73-97A2-7715E1016331}"/>
              </a:ext>
            </a:extLst>
          </p:cNvPr>
          <p:cNvSpPr>
            <a:spLocks noGrp="1"/>
          </p:cNvSpPr>
          <p:nvPr>
            <p:ph type="hdr" sz="quarter"/>
          </p:nvPr>
        </p:nvSpPr>
        <p:spPr>
          <a:xfrm>
            <a:off x="0" y="0"/>
            <a:ext cx="2919413" cy="492125"/>
          </a:xfrm>
          <a:prstGeom prst="rect">
            <a:avLst/>
          </a:prstGeom>
        </p:spPr>
        <p:txBody>
          <a:bodyPr vert="horz" lIns="91434" tIns="45717" rIns="91434" bIns="45717" rtlCol="0"/>
          <a:lstStyle>
            <a:lvl1pPr algn="l" eaLnBrk="1" fontAlgn="auto" hangingPunct="1">
              <a:spcBef>
                <a:spcPts val="0"/>
              </a:spcBef>
              <a:spcAft>
                <a:spcPts val="0"/>
              </a:spcAft>
              <a:defRPr sz="11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F628B20B-401B-494A-9037-DECA63E8B948}"/>
              </a:ext>
            </a:extLst>
          </p:cNvPr>
          <p:cNvSpPr>
            <a:spLocks noGrp="1"/>
          </p:cNvSpPr>
          <p:nvPr>
            <p:ph type="dt" sz="quarter" idx="1"/>
          </p:nvPr>
        </p:nvSpPr>
        <p:spPr>
          <a:xfrm>
            <a:off x="3814763" y="0"/>
            <a:ext cx="2919412" cy="492125"/>
          </a:xfrm>
          <a:prstGeom prst="rect">
            <a:avLst/>
          </a:prstGeom>
        </p:spPr>
        <p:txBody>
          <a:bodyPr vert="horz" lIns="91434" tIns="45717" rIns="91434" bIns="45717" rtlCol="0"/>
          <a:lstStyle>
            <a:lvl1pPr algn="r" eaLnBrk="1" fontAlgn="auto" hangingPunct="1">
              <a:spcBef>
                <a:spcPts val="0"/>
              </a:spcBef>
              <a:spcAft>
                <a:spcPts val="0"/>
              </a:spcAft>
              <a:defRPr sz="1100">
                <a:latin typeface="+mn-lt"/>
                <a:ea typeface="+mn-ea"/>
              </a:defRPr>
            </a:lvl1pPr>
          </a:lstStyle>
          <a:p>
            <a:pPr>
              <a:defRPr/>
            </a:pPr>
            <a:fld id="{BDEF132D-B66B-4289-8EEE-1BB1CEF48887}" type="datetimeFigureOut">
              <a:rPr lang="ja-JP" altLang="en-US"/>
              <a:pPr>
                <a:defRPr/>
              </a:pPr>
              <a:t>2020/9/28</a:t>
            </a:fld>
            <a:endParaRPr lang="ja-JP" altLang="en-US"/>
          </a:p>
        </p:txBody>
      </p:sp>
      <p:sp>
        <p:nvSpPr>
          <p:cNvPr id="4" name="フッター プレースホルダー 3">
            <a:extLst>
              <a:ext uri="{FF2B5EF4-FFF2-40B4-BE49-F238E27FC236}">
                <a16:creationId xmlns:a16="http://schemas.microsoft.com/office/drawing/2014/main" id="{E064E952-0D18-4B6C-8BDE-2D3296793012}"/>
              </a:ext>
            </a:extLst>
          </p:cNvPr>
          <p:cNvSpPr>
            <a:spLocks noGrp="1"/>
          </p:cNvSpPr>
          <p:nvPr>
            <p:ph type="ftr" sz="quarter" idx="2"/>
          </p:nvPr>
        </p:nvSpPr>
        <p:spPr>
          <a:xfrm>
            <a:off x="0" y="9372600"/>
            <a:ext cx="2919413" cy="492125"/>
          </a:xfrm>
          <a:prstGeom prst="rect">
            <a:avLst/>
          </a:prstGeom>
        </p:spPr>
        <p:txBody>
          <a:bodyPr vert="horz" lIns="91434" tIns="45717" rIns="91434" bIns="45717" rtlCol="0" anchor="b"/>
          <a:lstStyle>
            <a:lvl1pPr algn="l" eaLnBrk="1" fontAlgn="auto" hangingPunct="1">
              <a:spcBef>
                <a:spcPts val="0"/>
              </a:spcBef>
              <a:spcAft>
                <a:spcPts val="0"/>
              </a:spcAft>
              <a:defRPr sz="11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CD7BC3F9-FFA4-402D-B625-8A95C8717CCA}"/>
              </a:ext>
            </a:extLst>
          </p:cNvPr>
          <p:cNvSpPr>
            <a:spLocks noGrp="1"/>
          </p:cNvSpPr>
          <p:nvPr>
            <p:ph type="sldNum" sz="quarter" idx="3"/>
          </p:nvPr>
        </p:nvSpPr>
        <p:spPr>
          <a:xfrm>
            <a:off x="3814763" y="9372600"/>
            <a:ext cx="2919412" cy="492125"/>
          </a:xfrm>
          <a:prstGeom prst="rect">
            <a:avLst/>
          </a:prstGeom>
        </p:spPr>
        <p:txBody>
          <a:bodyPr vert="horz" wrap="square" lIns="91434" tIns="45717" rIns="91434" bIns="45717" numCol="1" anchor="b" anchorCtr="0" compatLnSpc="1">
            <a:prstTxWarp prst="textNoShape">
              <a:avLst/>
            </a:prstTxWarp>
          </a:bodyPr>
          <a:lstStyle>
            <a:lvl1pPr algn="r" eaLnBrk="1" hangingPunct="1">
              <a:defRPr sz="1100"/>
            </a:lvl1pPr>
          </a:lstStyle>
          <a:p>
            <a:fld id="{B076D98D-1A3D-43FE-B0C8-1D42A02840EA}"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A596809-9A82-4179-82CB-09D2A168EB64}"/>
              </a:ext>
            </a:extLst>
          </p:cNvPr>
          <p:cNvSpPr>
            <a:spLocks noGrp="1"/>
          </p:cNvSpPr>
          <p:nvPr>
            <p:ph type="hdr" sz="quarter"/>
          </p:nvPr>
        </p:nvSpPr>
        <p:spPr>
          <a:xfrm>
            <a:off x="0" y="0"/>
            <a:ext cx="2919413" cy="492125"/>
          </a:xfrm>
          <a:prstGeom prst="rect">
            <a:avLst/>
          </a:prstGeom>
        </p:spPr>
        <p:txBody>
          <a:bodyPr vert="horz" lIns="90638" tIns="45318" rIns="90638" bIns="45318" rtlCol="0"/>
          <a:lstStyle>
            <a:lvl1pPr algn="l" eaLnBrk="1" fontAlgn="auto" hangingPunct="1">
              <a:spcBef>
                <a:spcPts val="0"/>
              </a:spcBef>
              <a:spcAft>
                <a:spcPts val="0"/>
              </a:spcAft>
              <a:defRPr sz="11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A0AD3DA4-A61B-4EAE-B077-EAAAB347570B}"/>
              </a:ext>
            </a:extLst>
          </p:cNvPr>
          <p:cNvSpPr>
            <a:spLocks noGrp="1"/>
          </p:cNvSpPr>
          <p:nvPr>
            <p:ph type="dt" idx="1"/>
          </p:nvPr>
        </p:nvSpPr>
        <p:spPr>
          <a:xfrm>
            <a:off x="3814763" y="0"/>
            <a:ext cx="2919412" cy="492125"/>
          </a:xfrm>
          <a:prstGeom prst="rect">
            <a:avLst/>
          </a:prstGeom>
        </p:spPr>
        <p:txBody>
          <a:bodyPr vert="horz" lIns="90638" tIns="45318" rIns="90638" bIns="45318" rtlCol="0"/>
          <a:lstStyle>
            <a:lvl1pPr algn="r" eaLnBrk="1" fontAlgn="auto" hangingPunct="1">
              <a:spcBef>
                <a:spcPts val="0"/>
              </a:spcBef>
              <a:spcAft>
                <a:spcPts val="0"/>
              </a:spcAft>
              <a:defRPr sz="1100">
                <a:latin typeface="+mn-lt"/>
                <a:ea typeface="+mn-ea"/>
              </a:defRPr>
            </a:lvl1pPr>
          </a:lstStyle>
          <a:p>
            <a:pPr>
              <a:defRPr/>
            </a:pPr>
            <a:fld id="{B62CCD08-C764-440A-87E1-EA832F5BAA9F}" type="datetimeFigureOut">
              <a:rPr lang="ja-JP" altLang="en-US"/>
              <a:pPr>
                <a:defRPr/>
              </a:pPr>
              <a:t>2020/9/28</a:t>
            </a:fld>
            <a:endParaRPr lang="ja-JP" altLang="en-US"/>
          </a:p>
        </p:txBody>
      </p:sp>
      <p:sp>
        <p:nvSpPr>
          <p:cNvPr id="4" name="スライド イメージ プレースホルダー 3">
            <a:extLst>
              <a:ext uri="{FF2B5EF4-FFF2-40B4-BE49-F238E27FC236}">
                <a16:creationId xmlns:a16="http://schemas.microsoft.com/office/drawing/2014/main" id="{EB4BDCCC-412A-466E-871E-0C5CE0891889}"/>
              </a:ext>
            </a:extLst>
          </p:cNvPr>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0638" tIns="45318" rIns="90638" bIns="45318"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163BBF1D-0D5D-4F3A-8E64-E463C04CCB5C}"/>
              </a:ext>
            </a:extLst>
          </p:cNvPr>
          <p:cNvSpPr>
            <a:spLocks noGrp="1"/>
          </p:cNvSpPr>
          <p:nvPr>
            <p:ph type="body" sz="quarter" idx="3"/>
          </p:nvPr>
        </p:nvSpPr>
        <p:spPr>
          <a:xfrm>
            <a:off x="673100" y="4686300"/>
            <a:ext cx="5389563" cy="4440238"/>
          </a:xfrm>
          <a:prstGeom prst="rect">
            <a:avLst/>
          </a:prstGeom>
        </p:spPr>
        <p:txBody>
          <a:bodyPr vert="horz" lIns="90638" tIns="45318" rIns="90638" bIns="4531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D65C7E02-ADE2-419E-8AC5-90E3143FD5EF}"/>
              </a:ext>
            </a:extLst>
          </p:cNvPr>
          <p:cNvSpPr>
            <a:spLocks noGrp="1"/>
          </p:cNvSpPr>
          <p:nvPr>
            <p:ph type="ftr" sz="quarter" idx="4"/>
          </p:nvPr>
        </p:nvSpPr>
        <p:spPr>
          <a:xfrm>
            <a:off x="0" y="9372600"/>
            <a:ext cx="2919413" cy="492125"/>
          </a:xfrm>
          <a:prstGeom prst="rect">
            <a:avLst/>
          </a:prstGeom>
        </p:spPr>
        <p:txBody>
          <a:bodyPr vert="horz" lIns="90638" tIns="45318" rIns="90638" bIns="45318" rtlCol="0" anchor="b"/>
          <a:lstStyle>
            <a:lvl1pPr algn="l" eaLnBrk="1" fontAlgn="auto" hangingPunct="1">
              <a:spcBef>
                <a:spcPts val="0"/>
              </a:spcBef>
              <a:spcAft>
                <a:spcPts val="0"/>
              </a:spcAft>
              <a:defRPr sz="11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5CA9BD92-8140-4738-BAAB-D8632909AB2B}"/>
              </a:ext>
            </a:extLst>
          </p:cNvPr>
          <p:cNvSpPr>
            <a:spLocks noGrp="1"/>
          </p:cNvSpPr>
          <p:nvPr>
            <p:ph type="sldNum" sz="quarter" idx="5"/>
          </p:nvPr>
        </p:nvSpPr>
        <p:spPr>
          <a:xfrm>
            <a:off x="3814763" y="9372600"/>
            <a:ext cx="2919412" cy="492125"/>
          </a:xfrm>
          <a:prstGeom prst="rect">
            <a:avLst/>
          </a:prstGeom>
        </p:spPr>
        <p:txBody>
          <a:bodyPr vert="horz" wrap="square" lIns="90638" tIns="45318" rIns="90638" bIns="45318" numCol="1" anchor="b" anchorCtr="0" compatLnSpc="1">
            <a:prstTxWarp prst="textNoShape">
              <a:avLst/>
            </a:prstTxWarp>
          </a:bodyPr>
          <a:lstStyle>
            <a:lvl1pPr algn="r" eaLnBrk="1" hangingPunct="1">
              <a:defRPr sz="1100"/>
            </a:lvl1pPr>
          </a:lstStyle>
          <a:p>
            <a:fld id="{571E39CF-0AEF-46CF-A20F-E8E882FC7E1B}"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D1E27307-11FE-42A0-827B-0F166E5789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79BE6E80-F206-47A2-B467-F1C7AF0B98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この研修会では、奨学生を受け入れてから半年経過し、それぞれ世話クラブでカウンセラーがお気づきになった課題や、解決の工夫例などを情報共有いただき、世話クラブ・カウンセラーの役割について、また米山奨学事業と外国人留学生支援の意義について再確認いただくことを目的としています。また、地区の危機管理対応手順を確認してください。</a:t>
            </a:r>
          </a:p>
        </p:txBody>
      </p:sp>
      <p:sp>
        <p:nvSpPr>
          <p:cNvPr id="17412" name="スライド番号プレースホルダー 3">
            <a:extLst>
              <a:ext uri="{FF2B5EF4-FFF2-40B4-BE49-F238E27FC236}">
                <a16:creationId xmlns:a16="http://schemas.microsoft.com/office/drawing/2014/main" id="{8FE6EFB6-7DDD-4285-B235-213531B20B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BD690E7-5029-4BC9-B14D-A610BD137D75}" type="slidenum">
              <a:rPr lang="ja-JP" altLang="en-US"/>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a:extLst>
              <a:ext uri="{FF2B5EF4-FFF2-40B4-BE49-F238E27FC236}">
                <a16:creationId xmlns:a16="http://schemas.microsoft.com/office/drawing/2014/main" id="{2F4A0AFE-EE2E-4B73-B9D1-09433BFBAD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a:extLst>
              <a:ext uri="{FF2B5EF4-FFF2-40B4-BE49-F238E27FC236}">
                <a16:creationId xmlns:a16="http://schemas.microsoft.com/office/drawing/2014/main" id="{F2B2EE95-9E71-4D69-912E-0CC1EED1ED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こちらは、</a:t>
            </a:r>
            <a:r>
              <a:rPr lang="en-US" altLang="ja-JP"/>
              <a:t>2018</a:t>
            </a:r>
            <a:r>
              <a:rPr lang="ja-JP" altLang="en-US"/>
              <a:t>学年度に終了した奨学生に行ったアンケートから傾向をご覧いただきます。</a:t>
            </a:r>
            <a:endParaRPr lang="en-US" altLang="ja-JP"/>
          </a:p>
          <a:p>
            <a:r>
              <a:rPr lang="ja-JP" altLang="en-US"/>
              <a:t>対象者</a:t>
            </a:r>
            <a:r>
              <a:rPr lang="en-US" altLang="ja-JP"/>
              <a:t>612</a:t>
            </a:r>
            <a:r>
              <a:rPr lang="ja-JP" altLang="en-US"/>
              <a:t>人のうち</a:t>
            </a:r>
            <a:r>
              <a:rPr lang="en-US" altLang="ja-JP"/>
              <a:t>385</a:t>
            </a:r>
            <a:r>
              <a:rPr lang="ja-JP" altLang="en-US"/>
              <a:t>人から回答がありました。</a:t>
            </a:r>
            <a:endParaRPr lang="en-US" altLang="ja-JP"/>
          </a:p>
          <a:p>
            <a:r>
              <a:rPr lang="ja-JP" altLang="en-US"/>
              <a:t>奨学生になって良かったことは、複数回答で、「経済的に支えられた」が最も多く、「奉仕の心を学ぶことができた」「日本人の考え方やマナーを知ることができた」「精神的に支えられた」などがあげられています。続いて、「学校で学ぶことができない日本の企業・日本社会の実際を知ることができた」「他国出身の奨学生・学友と交流ができた」なども</a:t>
            </a:r>
            <a:r>
              <a:rPr lang="en-US" altLang="ja-JP"/>
              <a:t>4</a:t>
            </a:r>
            <a:r>
              <a:rPr lang="ja-JP" altLang="en-US"/>
              <a:t>割近くを占めています。世話クラブ・カウンセラーとの交流や地区の行事に参加してこそ体験できることが、「米山奨学生になって良かったこと」として上位にあがっています。</a:t>
            </a:r>
          </a:p>
        </p:txBody>
      </p:sp>
      <p:sp>
        <p:nvSpPr>
          <p:cNvPr id="35844" name="スライド番号プレースホルダー 3">
            <a:extLst>
              <a:ext uri="{FF2B5EF4-FFF2-40B4-BE49-F238E27FC236}">
                <a16:creationId xmlns:a16="http://schemas.microsoft.com/office/drawing/2014/main" id="{9060F29F-2ADB-4048-9676-191BAC7E09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2B05D88-26AE-483C-9992-C651E80307EF}" type="slidenum">
              <a:rPr lang="ja-JP" altLang="en-US"/>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a:extLst>
              <a:ext uri="{FF2B5EF4-FFF2-40B4-BE49-F238E27FC236}">
                <a16:creationId xmlns:a16="http://schemas.microsoft.com/office/drawing/2014/main" id="{A8F17B31-3ADE-4649-82BF-4B591AA0D8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a:extLst>
              <a:ext uri="{FF2B5EF4-FFF2-40B4-BE49-F238E27FC236}">
                <a16:creationId xmlns:a16="http://schemas.microsoft.com/office/drawing/2014/main" id="{5926C2F2-B0BC-4CA3-96FC-6EA8895D1C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こちらは、カウンセラーについての回答です。</a:t>
            </a:r>
            <a:endParaRPr lang="en-US" altLang="ja-JP"/>
          </a:p>
          <a:p>
            <a:r>
              <a:rPr lang="ja-JP" altLang="en-US"/>
              <a:t>「そう思う」「ややそう思う」を合わせてみると、</a:t>
            </a:r>
            <a:endParaRPr lang="en-US" altLang="ja-JP"/>
          </a:p>
          <a:p>
            <a:r>
              <a:rPr lang="ja-JP" altLang="en-US"/>
              <a:t>カウンセラーの印象については、「話やすい雰囲気」「親身になって世話をしてくれた」、カウンセラーから「日本人の考え方や日本文化」「社会人としてのマナー」を学ぶことができたと感じた奨学生は、それぞれ、ほぼ</a:t>
            </a:r>
            <a:r>
              <a:rPr lang="en-US" altLang="ja-JP"/>
              <a:t>100</a:t>
            </a:r>
            <a:r>
              <a:rPr lang="ja-JP" altLang="en-US"/>
              <a:t>％近い数値となっています。</a:t>
            </a:r>
            <a:endParaRPr lang="en-US" altLang="ja-JP"/>
          </a:p>
          <a:p>
            <a:r>
              <a:rPr lang="ja-JP" altLang="en-US"/>
              <a:t>カウンセラーから「就職に対する考え方に影響を受けた」のは、</a:t>
            </a:r>
            <a:r>
              <a:rPr lang="en-US" altLang="ja-JP"/>
              <a:t>85</a:t>
            </a:r>
            <a:r>
              <a:rPr lang="ja-JP" altLang="en-US"/>
              <a:t>％、「研究に対する考え方」に影響を受けたと感じたのは、</a:t>
            </a:r>
            <a:r>
              <a:rPr lang="en-US" altLang="ja-JP"/>
              <a:t>72</a:t>
            </a:r>
            <a:r>
              <a:rPr lang="ja-JP" altLang="en-US"/>
              <a:t>％でした。</a:t>
            </a:r>
            <a:endParaRPr lang="en-US" altLang="ja-JP"/>
          </a:p>
          <a:p>
            <a:r>
              <a:rPr lang="ja-JP" altLang="en-US"/>
              <a:t>一方で、「多忙であまり話をする時間がなかった」と回答した奨学生が、</a:t>
            </a:r>
            <a:r>
              <a:rPr lang="en-US" altLang="ja-JP"/>
              <a:t>27</a:t>
            </a:r>
            <a:r>
              <a:rPr lang="ja-JP" altLang="en-US"/>
              <a:t>％となっています。</a:t>
            </a:r>
            <a:endParaRPr lang="en-US" altLang="ja-JP"/>
          </a:p>
        </p:txBody>
      </p:sp>
      <p:sp>
        <p:nvSpPr>
          <p:cNvPr id="37892" name="スライド番号プレースホルダー 3">
            <a:extLst>
              <a:ext uri="{FF2B5EF4-FFF2-40B4-BE49-F238E27FC236}">
                <a16:creationId xmlns:a16="http://schemas.microsoft.com/office/drawing/2014/main" id="{7CEE704A-6F5E-4B67-862A-CE9BD24F9D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324DF31-AA58-48CC-BD49-88A5242FF9B9}" type="slidenum">
              <a:rPr lang="ja-JP" altLang="en-US"/>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a:extLst>
              <a:ext uri="{FF2B5EF4-FFF2-40B4-BE49-F238E27FC236}">
                <a16:creationId xmlns:a16="http://schemas.microsoft.com/office/drawing/2014/main" id="{C2DFA1EB-742A-4ABB-B94F-648C5231C5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a:extLst>
              <a:ext uri="{FF2B5EF4-FFF2-40B4-BE49-F238E27FC236}">
                <a16:creationId xmlns:a16="http://schemas.microsoft.com/office/drawing/2014/main" id="{9D82B5C2-EF9B-4F1B-8463-5FEA51657B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カウンセラーについて、その他の主な意見は、ご覧のようなものがありました。</a:t>
            </a:r>
            <a:endParaRPr lang="en-US" altLang="ja-JP"/>
          </a:p>
          <a:p>
            <a:r>
              <a:rPr lang="ja-JP" altLang="en-US"/>
              <a:t>・カウンセラーを通じて日本のことがさらに好きになった</a:t>
            </a:r>
            <a:endParaRPr lang="en-US" altLang="ja-JP"/>
          </a:p>
          <a:p>
            <a:r>
              <a:rPr lang="ja-JP" altLang="en-US"/>
              <a:t>・父、母、家族のような存在</a:t>
            </a:r>
            <a:endParaRPr lang="en-US" altLang="ja-JP"/>
          </a:p>
          <a:p>
            <a:r>
              <a:rPr lang="ja-JP" altLang="en-US"/>
              <a:t>・学校のことも相談できたし、卓話の内容もチェックしてくれて助かった</a:t>
            </a:r>
            <a:endParaRPr lang="en-US" altLang="ja-JP"/>
          </a:p>
          <a:p>
            <a:r>
              <a:rPr lang="ja-JP" altLang="en-US"/>
              <a:t>・外国に一人暮らしで、寂しさや困惑することがあるが、カウンセラーとその奥様と出会い解決した</a:t>
            </a:r>
            <a:endParaRPr lang="en-US" altLang="ja-JP"/>
          </a:p>
          <a:p>
            <a:r>
              <a:rPr lang="ja-JP" altLang="en-US"/>
              <a:t>・カウンセラーだけでなく、クラブ会員みなさんが応援してくれた</a:t>
            </a:r>
            <a:endParaRPr lang="en-US" altLang="ja-JP"/>
          </a:p>
          <a:p>
            <a:r>
              <a:rPr lang="ja-JP" altLang="en-US"/>
              <a:t>など、「カウンセラー制度に対して、ありがとうを言いたい」との感想に代表されるように感謝を伝える内容が多くありました。</a:t>
            </a:r>
            <a:endParaRPr lang="en-US" altLang="ja-JP"/>
          </a:p>
          <a:p>
            <a:r>
              <a:rPr lang="ja-JP" altLang="en-US"/>
              <a:t>一方で、「話す機会がなかった」ために、奨学生が言いたいことをうまく伝えられなかったり、地区委員長がカウンセラーの代わりとなっていたパターンもありました。奨学期間中の交流は、人材育成の時間でもありますので、奨学生と関わる時間を十分に取っていただくようお願いします。</a:t>
            </a:r>
          </a:p>
        </p:txBody>
      </p:sp>
      <p:sp>
        <p:nvSpPr>
          <p:cNvPr id="39940" name="スライド番号プレースホルダー 3">
            <a:extLst>
              <a:ext uri="{FF2B5EF4-FFF2-40B4-BE49-F238E27FC236}">
                <a16:creationId xmlns:a16="http://schemas.microsoft.com/office/drawing/2014/main" id="{3187928C-1ADF-42A7-9DF5-7A8B25B732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6334FE3-D382-467C-85EB-A10AA6551A1F}" type="slidenum">
              <a:rPr lang="ja-JP" altLang="en-US"/>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a:extLst>
              <a:ext uri="{FF2B5EF4-FFF2-40B4-BE49-F238E27FC236}">
                <a16:creationId xmlns:a16="http://schemas.microsoft.com/office/drawing/2014/main" id="{975299A3-5CF7-4D95-9B77-4D727442D6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a:extLst>
              <a:ext uri="{FF2B5EF4-FFF2-40B4-BE49-F238E27FC236}">
                <a16:creationId xmlns:a16="http://schemas.microsoft.com/office/drawing/2014/main" id="{A98AE1A8-0DFE-451A-AFC9-D0A59000DC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続いて、カウンセラーが奨学生から受けた相談に関する傾向をご覧ください。</a:t>
            </a:r>
            <a:endParaRPr lang="en-US" altLang="ja-JP"/>
          </a:p>
          <a:p>
            <a:pPr eaLnBrk="1" hangingPunct="1">
              <a:spcBef>
                <a:spcPct val="0"/>
              </a:spcBef>
            </a:pPr>
            <a:endParaRPr lang="en-US" altLang="ja-JP"/>
          </a:p>
          <a:p>
            <a:pPr eaLnBrk="1" hangingPunct="1">
              <a:spcBef>
                <a:spcPct val="0"/>
              </a:spcBef>
            </a:pPr>
            <a:r>
              <a:rPr lang="ja-JP" altLang="en-US"/>
              <a:t>複数回答で、進学や就職などの将来についての相談が最も多くなっています。</a:t>
            </a:r>
            <a:endParaRPr lang="en-US" altLang="ja-JP"/>
          </a:p>
          <a:p>
            <a:pPr eaLnBrk="1" hangingPunct="1">
              <a:spcBef>
                <a:spcPct val="0"/>
              </a:spcBef>
            </a:pPr>
            <a:r>
              <a:rPr lang="ja-JP" altLang="en-US"/>
              <a:t>次いで多いのは、「相談されたことがない」でした。</a:t>
            </a:r>
            <a:endParaRPr lang="en-US" altLang="ja-JP"/>
          </a:p>
          <a:p>
            <a:pPr eaLnBrk="1" hangingPunct="1">
              <a:spcBef>
                <a:spcPct val="0"/>
              </a:spcBef>
            </a:pPr>
            <a:endParaRPr lang="en-US" altLang="ja-JP"/>
          </a:p>
          <a:p>
            <a:pPr eaLnBrk="1" hangingPunct="1">
              <a:spcBef>
                <a:spcPct val="0"/>
              </a:spcBef>
            </a:pPr>
            <a:r>
              <a:rPr lang="ja-JP" altLang="en-US"/>
              <a:t>あるカウンセラーは、「寡黙な奨学生なので、問題と思われることは常に問いかけて様子を把握するようにしていた。」と回答されています。</a:t>
            </a:r>
            <a:endParaRPr lang="en-US" altLang="ja-JP"/>
          </a:p>
          <a:p>
            <a:pPr eaLnBrk="1" hangingPunct="1">
              <a:spcBef>
                <a:spcPct val="0"/>
              </a:spcBef>
            </a:pPr>
            <a:r>
              <a:rPr lang="ja-JP" altLang="en-US"/>
              <a:t>このように、日ごろから気にかけていただくことで、外国人留学生は、安心して留学生活を送ることができます。</a:t>
            </a:r>
            <a:endParaRPr lang="en-US" altLang="ja-JP"/>
          </a:p>
        </p:txBody>
      </p:sp>
      <p:sp>
        <p:nvSpPr>
          <p:cNvPr id="41988" name="スライド番号プレースホルダー 3">
            <a:extLst>
              <a:ext uri="{FF2B5EF4-FFF2-40B4-BE49-F238E27FC236}">
                <a16:creationId xmlns:a16="http://schemas.microsoft.com/office/drawing/2014/main" id="{DCC213C0-F43B-4861-80F5-5DA7885CD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BE0BAC8-0904-47C3-8733-258CE7BE1818}" type="slidenum">
              <a:rPr lang="ja-JP" altLang="en-US"/>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E08B80FE-3400-4696-B067-CE9B43F003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8154078E-D615-462D-8B8E-579088A2C1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こちらは、カウンセラーが、奨学生から相談を受けた時の対応についての回答です。</a:t>
            </a:r>
            <a:endParaRPr lang="en-US" altLang="ja-JP"/>
          </a:p>
          <a:p>
            <a:pPr eaLnBrk="1" hangingPunct="1">
              <a:spcBef>
                <a:spcPct val="0"/>
              </a:spcBef>
            </a:pPr>
            <a:r>
              <a:rPr lang="ja-JP" altLang="en-US"/>
              <a:t>最も多いのは、奨学生と「</a:t>
            </a:r>
            <a:r>
              <a:rPr lang="en-US" altLang="ja-JP"/>
              <a:t>1</a:t>
            </a:r>
            <a:r>
              <a:rPr lang="ja-JP" altLang="en-US"/>
              <a:t>対１で相談にのり、解決した」のが約</a:t>
            </a:r>
            <a:r>
              <a:rPr lang="en-US" altLang="ja-JP"/>
              <a:t>30</a:t>
            </a:r>
            <a:r>
              <a:rPr lang="ja-JP" altLang="en-US"/>
              <a:t>％。次いで多かったのは、「クラブ会員も含めて解決した」のが約</a:t>
            </a:r>
            <a:r>
              <a:rPr lang="en-US" altLang="ja-JP"/>
              <a:t>22</a:t>
            </a:r>
            <a:r>
              <a:rPr lang="ja-JP" altLang="en-US"/>
              <a:t>％でした。</a:t>
            </a:r>
            <a:endParaRPr lang="en-US" altLang="ja-JP"/>
          </a:p>
          <a:p>
            <a:pPr eaLnBrk="1" hangingPunct="1">
              <a:spcBef>
                <a:spcPct val="0"/>
              </a:spcBef>
            </a:pPr>
            <a:r>
              <a:rPr lang="ja-JP" altLang="en-US"/>
              <a:t>「相談はなかった」が約</a:t>
            </a:r>
            <a:r>
              <a:rPr lang="en-US" altLang="ja-JP"/>
              <a:t>21</a:t>
            </a:r>
            <a:r>
              <a:rPr lang="ja-JP" altLang="en-US"/>
              <a:t>％となっていますが、奨学生が、実は相談したいと思っているサインを見逃さないためにも、例会での声掛けや、世話クラブ全体でお世話いただけるよう、日ごろから会員と奨学生が交流しやすい雰囲気づくりをお願いします。</a:t>
            </a:r>
            <a:endParaRPr lang="en-US" altLang="ja-JP"/>
          </a:p>
        </p:txBody>
      </p:sp>
      <p:sp>
        <p:nvSpPr>
          <p:cNvPr id="44036" name="スライド番号プレースホルダー 3">
            <a:extLst>
              <a:ext uri="{FF2B5EF4-FFF2-40B4-BE49-F238E27FC236}">
                <a16:creationId xmlns:a16="http://schemas.microsoft.com/office/drawing/2014/main" id="{2CE4EEA3-4645-4838-B088-C18B07B37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4270394-C85E-4C5E-91B1-4FF1D2B64D8A}" type="slidenum">
              <a:rPr lang="ja-JP" altLang="en-US"/>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a:extLst>
              <a:ext uri="{FF2B5EF4-FFF2-40B4-BE49-F238E27FC236}">
                <a16:creationId xmlns:a16="http://schemas.microsoft.com/office/drawing/2014/main" id="{4B996480-6471-466A-891C-51120E75E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a:extLst>
              <a:ext uri="{FF2B5EF4-FFF2-40B4-BE49-F238E27FC236}">
                <a16:creationId xmlns:a16="http://schemas.microsoft.com/office/drawing/2014/main" id="{836EE5C6-5C2F-4277-BF57-3BA1AF2555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奨学生アンケートで、悩んだとき、クラブやカウンセラーにどのようにして欲しかったか、という質問をしました。</a:t>
            </a:r>
            <a:endParaRPr lang="en-US" altLang="ja-JP"/>
          </a:p>
          <a:p>
            <a:r>
              <a:rPr lang="ja-JP" altLang="en-US"/>
              <a:t>回答結果は、「話を聞いてアドバイスして欲しかった」がもっとも多く</a:t>
            </a:r>
            <a:r>
              <a:rPr lang="en-US" altLang="ja-JP"/>
              <a:t>46</a:t>
            </a:r>
            <a:r>
              <a:rPr lang="ja-JP" altLang="en-US"/>
              <a:t>％、「特に何もしなくて良かった」が</a:t>
            </a:r>
            <a:r>
              <a:rPr lang="en-US" altLang="ja-JP"/>
              <a:t>24</a:t>
            </a:r>
            <a:r>
              <a:rPr lang="ja-JP" altLang="en-US"/>
              <a:t>％、「話を聞いてくれるだけで良かった」が</a:t>
            </a:r>
            <a:r>
              <a:rPr lang="en-US" altLang="ja-JP"/>
              <a:t>18</a:t>
            </a:r>
            <a:r>
              <a:rPr lang="ja-JP" altLang="en-US"/>
              <a:t>％となりました。</a:t>
            </a:r>
            <a:endParaRPr lang="en-US" altLang="ja-JP"/>
          </a:p>
        </p:txBody>
      </p:sp>
      <p:sp>
        <p:nvSpPr>
          <p:cNvPr id="46084" name="スライド番号プレースホルダー 3">
            <a:extLst>
              <a:ext uri="{FF2B5EF4-FFF2-40B4-BE49-F238E27FC236}">
                <a16:creationId xmlns:a16="http://schemas.microsoft.com/office/drawing/2014/main" id="{7ECC4B95-4829-4742-B94D-4AE1E45879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DD0BEB1-E38E-4C9E-A4F9-D31EC147AA58}" type="slidenum">
              <a:rPr lang="ja-JP" altLang="en-US"/>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180482DF-CAC4-4798-8B2B-B058F49ECF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FE174208-FAA2-4C67-BF47-77D42317C0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奨学生が不安に思っていることは、どのようなことでしょうか。「日本の生活で不安を感じたこと」について、ご覧の回答結果となりました。</a:t>
            </a:r>
            <a:endParaRPr lang="en-US" altLang="ja-JP"/>
          </a:p>
          <a:p>
            <a:r>
              <a:rPr lang="ja-JP" altLang="en-US"/>
              <a:t>複数回答で、もっとも多い順に、「就職・進学など進路に対する不安」「経済的不安」「特になし」「勉学・研究に関する不安」「人間関係に関する不安」などとなっています。</a:t>
            </a:r>
            <a:endParaRPr lang="en-US" altLang="ja-JP"/>
          </a:p>
          <a:p>
            <a:r>
              <a:rPr lang="ja-JP" altLang="en-US"/>
              <a:t>「その他」では、マナーの違いへの戸惑いや、日本人の友達ができないなど日常の悩みや、論文や試験など卒業にかかわる事項、母国の事情など、さまざまな不安要因があげられました。</a:t>
            </a:r>
            <a:endParaRPr lang="en-US" altLang="ja-JP"/>
          </a:p>
          <a:p>
            <a:r>
              <a:rPr lang="ja-JP" altLang="en-US"/>
              <a:t>「特になし」と回答した奨学生も、うち</a:t>
            </a:r>
            <a:r>
              <a:rPr lang="en-US" altLang="ja-JP"/>
              <a:t>4</a:t>
            </a:r>
            <a:r>
              <a:rPr lang="ja-JP" altLang="en-US"/>
              <a:t>割程度が困ったときにカウンセラーに相談したと回答しており、奨学生は、留学生として何らかの不安や悩みを持っていることが分かります。カウンセラーの皆様には、これらのことを念頭に、交流・ご指導くださるようお願いします。</a:t>
            </a:r>
            <a:endParaRPr lang="en-US" altLang="ja-JP"/>
          </a:p>
        </p:txBody>
      </p:sp>
      <p:sp>
        <p:nvSpPr>
          <p:cNvPr id="48132" name="スライド番号プレースホルダー 3">
            <a:extLst>
              <a:ext uri="{FF2B5EF4-FFF2-40B4-BE49-F238E27FC236}">
                <a16:creationId xmlns:a16="http://schemas.microsoft.com/office/drawing/2014/main" id="{4D151F13-20C0-46BE-978A-67DED4CA01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3BA5834-6C6D-4CE2-BC2C-916B1B85A1EB}" type="slidenum">
              <a:rPr lang="ja-JP" altLang="en-US"/>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a:extLst>
              <a:ext uri="{FF2B5EF4-FFF2-40B4-BE49-F238E27FC236}">
                <a16:creationId xmlns:a16="http://schemas.microsoft.com/office/drawing/2014/main" id="{16C3B653-087E-4A7D-A058-2493105EED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 2">
            <a:extLst>
              <a:ext uri="{FF2B5EF4-FFF2-40B4-BE49-F238E27FC236}">
                <a16:creationId xmlns:a16="http://schemas.microsoft.com/office/drawing/2014/main" id="{ADAF9077-0E1C-4AD0-B2DD-4BCD1EEE06CF}"/>
              </a:ext>
            </a:extLst>
          </p:cNvPr>
          <p:cNvSpPr>
            <a:spLocks noGrp="1"/>
          </p:cNvSpPr>
          <p:nvPr>
            <p:ph type="body" idx="1"/>
          </p:nvPr>
        </p:nvSpPr>
        <p:spPr bwMode="auto">
          <a:xfrm>
            <a:off x="704850" y="4584700"/>
            <a:ext cx="5384800" cy="486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カウンセラーの皆様は、米山奨学生がどのように選ばれているのか、ご存知でしょうか？</a:t>
            </a:r>
            <a:endParaRPr lang="en-US" altLang="ja-JP"/>
          </a:p>
          <a:p>
            <a:pPr eaLnBrk="1" hangingPunct="1">
              <a:spcBef>
                <a:spcPct val="0"/>
              </a:spcBef>
            </a:pPr>
            <a:r>
              <a:rPr lang="ja-JP" altLang="en-US"/>
              <a:t>まず、地区選考委員会が、学校ごとの留学生人数や国籍、これまでの申込傾向などを考慮して指定校を選定し、指定校ごとに募集する人数を決定します。</a:t>
            </a:r>
            <a:endParaRPr lang="en-US" altLang="ja-JP"/>
          </a:p>
          <a:p>
            <a:pPr eaLnBrk="1" hangingPunct="1">
              <a:spcBef>
                <a:spcPct val="0"/>
              </a:spcBef>
            </a:pPr>
            <a:r>
              <a:rPr lang="en-US" altLang="ja-JP"/>
              <a:t>8</a:t>
            </a:r>
            <a:r>
              <a:rPr lang="ja-JP" altLang="en-US"/>
              <a:t>月初旬に奨学会が、全地区の指定校と募集人数を公表し、指定校に募集依頼をします。</a:t>
            </a:r>
            <a:endParaRPr lang="en-US" altLang="ja-JP"/>
          </a:p>
          <a:p>
            <a:pPr eaLnBrk="1" hangingPunct="1">
              <a:spcBef>
                <a:spcPct val="0"/>
              </a:spcBef>
            </a:pPr>
            <a:endParaRPr lang="en-US" altLang="ja-JP"/>
          </a:p>
          <a:p>
            <a:pPr eaLnBrk="1" hangingPunct="1">
              <a:spcBef>
                <a:spcPct val="0"/>
              </a:spcBef>
            </a:pPr>
            <a:r>
              <a:rPr lang="ja-JP" altLang="en-US"/>
              <a:t>応募の流れは、まず、申込者が学校の窓口へ申込書類を提出します。申込書類は、申込者が全て日本語で手書きします。そして、学内選抜を経て選ばれた申込者の書類を指定校担当者がとりまとめて、締切までに、奨学会へ申込手続きを行います。</a:t>
            </a:r>
            <a:endParaRPr lang="en-US" altLang="ja-JP"/>
          </a:p>
          <a:p>
            <a:pPr eaLnBrk="1" hangingPunct="1">
              <a:spcBef>
                <a:spcPct val="0"/>
              </a:spcBef>
            </a:pPr>
            <a:endParaRPr lang="en-US" altLang="ja-JP"/>
          </a:p>
          <a:p>
            <a:pPr eaLnBrk="1" hangingPunct="1">
              <a:spcBef>
                <a:spcPct val="0"/>
              </a:spcBef>
            </a:pPr>
            <a:r>
              <a:rPr lang="ja-JP" altLang="en-US"/>
              <a:t>地区選考委員会では、学校説明会や学校訪問を行って、米山奨学事業と米山奨学生にふさわしい学生について説明をしています。</a:t>
            </a:r>
            <a:endParaRPr lang="en-US" altLang="ja-JP"/>
          </a:p>
          <a:p>
            <a:pPr eaLnBrk="1" hangingPunct="1">
              <a:spcBef>
                <a:spcPct val="0"/>
              </a:spcBef>
            </a:pPr>
            <a:r>
              <a:rPr lang="ja-JP" altLang="en-US"/>
              <a:t>そして、面接を実施する前には、面接官オリエンテーションを行います。</a:t>
            </a:r>
            <a:endParaRPr lang="en-US" altLang="ja-JP"/>
          </a:p>
          <a:p>
            <a:pPr eaLnBrk="1" hangingPunct="1">
              <a:spcBef>
                <a:spcPct val="0"/>
              </a:spcBef>
            </a:pPr>
            <a:r>
              <a:rPr lang="ja-JP" altLang="en-US"/>
              <a:t>オリエンテーションを受けた面接官が、申込書類を熟読して面接し、全国統一基準で採点しています。</a:t>
            </a:r>
            <a:endParaRPr lang="en-US" altLang="ja-JP"/>
          </a:p>
          <a:p>
            <a:pPr eaLnBrk="1" hangingPunct="1">
              <a:spcBef>
                <a:spcPct val="0"/>
              </a:spcBef>
            </a:pPr>
            <a:r>
              <a:rPr lang="ja-JP" altLang="en-US"/>
              <a:t>地区では、内定合否を出したあとに、世話クラブ・カウンセラーの選定を始めます。</a:t>
            </a:r>
            <a:endParaRPr lang="en-US" altLang="ja-JP"/>
          </a:p>
          <a:p>
            <a:pPr eaLnBrk="1" hangingPunct="1">
              <a:spcBef>
                <a:spcPct val="0"/>
              </a:spcBef>
            </a:pPr>
            <a:r>
              <a:rPr lang="en-US" altLang="ja-JP"/>
              <a:t>3</a:t>
            </a:r>
            <a:r>
              <a:rPr lang="ja-JP" altLang="en-US"/>
              <a:t>月下旬までに、最終的に奨学生の合格と世話クラブ・カウンセラーが決定され、</a:t>
            </a:r>
            <a:r>
              <a:rPr lang="en-US" altLang="ja-JP"/>
              <a:t>4</a:t>
            </a:r>
            <a:r>
              <a:rPr lang="ja-JP" altLang="en-US"/>
              <a:t>～</a:t>
            </a:r>
            <a:r>
              <a:rPr lang="en-US" altLang="ja-JP"/>
              <a:t>5</a:t>
            </a:r>
            <a:r>
              <a:rPr lang="ja-JP" altLang="en-US"/>
              <a:t>月にオリエンテーションが行われます。</a:t>
            </a:r>
            <a:endParaRPr lang="en-US" altLang="ja-JP"/>
          </a:p>
          <a:p>
            <a:pPr eaLnBrk="1" hangingPunct="1">
              <a:spcBef>
                <a:spcPct val="0"/>
              </a:spcBef>
            </a:pPr>
            <a:endParaRPr lang="en-US" altLang="ja-JP"/>
          </a:p>
          <a:p>
            <a:pPr eaLnBrk="1" hangingPunct="1">
              <a:spcBef>
                <a:spcPct val="0"/>
              </a:spcBef>
            </a:pPr>
            <a:r>
              <a:rPr lang="ja-JP" altLang="en-US"/>
              <a:t>このような流れを経て選ばれたのが今お世話をしていただいている奨学生です。</a:t>
            </a:r>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a:extLst>
              <a:ext uri="{FF2B5EF4-FFF2-40B4-BE49-F238E27FC236}">
                <a16:creationId xmlns:a16="http://schemas.microsoft.com/office/drawing/2014/main" id="{F29E419E-DE9B-4504-B536-482F4EB762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a:extLst>
              <a:ext uri="{FF2B5EF4-FFF2-40B4-BE49-F238E27FC236}">
                <a16:creationId xmlns:a16="http://schemas.microsoft.com/office/drawing/2014/main" id="{2B71A987-674E-47E3-BE8F-E74133190379}"/>
              </a:ext>
            </a:extLst>
          </p:cNvPr>
          <p:cNvSpPr>
            <a:spLocks noGrp="1"/>
          </p:cNvSpPr>
          <p:nvPr>
            <p:ph type="body" idx="1"/>
          </p:nvPr>
        </p:nvSpPr>
        <p:spPr bwMode="auto">
          <a:xfrm>
            <a:off x="687388" y="4629150"/>
            <a:ext cx="5387975" cy="4984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採点は、</a:t>
            </a:r>
            <a:r>
              <a:rPr lang="en-US" altLang="ja-JP"/>
              <a:t>34</a:t>
            </a:r>
            <a:r>
              <a:rPr lang="ja-JP" altLang="en-US"/>
              <a:t>地区共通の選考基準に基づいて行われます。</a:t>
            </a:r>
            <a:endParaRPr lang="en-US" altLang="ja-JP"/>
          </a:p>
          <a:p>
            <a:pPr eaLnBrk="1" hangingPunct="1">
              <a:spcBef>
                <a:spcPct val="0"/>
              </a:spcBef>
            </a:pPr>
            <a:r>
              <a:rPr lang="ja-JP" altLang="en-US"/>
              <a:t>ご覧のように全地区同じ項目・基準で採点し、申込書類と面接の総合評価によって、地区ごとに合否を決定します。</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766835C3-3652-48B7-AA69-B1C15171B5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id="{6B6F9824-64F8-4F22-8014-1EDCAC06E535}"/>
              </a:ext>
            </a:extLst>
          </p:cNvPr>
          <p:cNvSpPr>
            <a:spLocks noGrp="1"/>
          </p:cNvSpPr>
          <p:nvPr>
            <p:ph type="body" idx="1"/>
          </p:nvPr>
        </p:nvSpPr>
        <p:spPr bwMode="auto">
          <a:xfrm>
            <a:off x="676275" y="4584700"/>
            <a:ext cx="5383213" cy="492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合格後、奨学生に義務として行っていただくことを確認すると、ご覧の流れとなります。奨学会への提出が必要なものについては、「カウンセラーハンドブック」と合冊の「奨学生ハンドブック」をご覧ください。</a:t>
            </a:r>
            <a:endParaRPr lang="en-US" altLang="ja-JP"/>
          </a:p>
          <a:p>
            <a:pPr eaLnBrk="1" hangingPunct="1">
              <a:spcBef>
                <a:spcPct val="0"/>
              </a:spcBef>
            </a:pPr>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A720D8A9-90B8-402F-BFF4-6288A34EBC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1E917DA4-E05C-45F8-95CF-9E1B20985F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まずは概要を確認します。</a:t>
            </a:r>
            <a:endParaRPr lang="en-US" altLang="ja-JP"/>
          </a:p>
          <a:p>
            <a:r>
              <a:rPr lang="ja-JP" altLang="en-US"/>
              <a:t>ロータリー米山記念奨学事業は、日本のロータリーが作り育てた独自の事業で、</a:t>
            </a:r>
            <a:r>
              <a:rPr lang="en-US" altLang="ja-JP"/>
              <a:t>34</a:t>
            </a:r>
            <a:r>
              <a:rPr lang="ja-JP" altLang="en-US"/>
              <a:t>地区、全地区が参加する多地区合同プロジェクトです。</a:t>
            </a:r>
            <a:endParaRPr lang="en-US" altLang="ja-JP"/>
          </a:p>
          <a:p>
            <a:endParaRPr lang="en-US" altLang="ja-JP"/>
          </a:p>
          <a:p>
            <a:r>
              <a:rPr lang="en-US" altLang="ja-JP"/>
              <a:t>1952</a:t>
            </a:r>
            <a:r>
              <a:rPr lang="ja-JP" altLang="en-US"/>
              <a:t>年に事業が始まって以来、一貫して、日本で学ぶ外国人留学生を支援しています。</a:t>
            </a:r>
            <a:endParaRPr lang="en-US" altLang="ja-JP"/>
          </a:p>
          <a:p>
            <a:r>
              <a:rPr lang="ja-JP" altLang="en-US"/>
              <a:t>「公益財団法人ロータリー米山記念奨学会」というのは、この事業をおこなうために、日本のロータリーが協同して運営する奨学財団で、財源はすべてみなさんからのご寄付で成り立っています。</a:t>
            </a:r>
          </a:p>
          <a:p>
            <a:endParaRPr lang="en-US" altLang="ja-JP" b="1"/>
          </a:p>
          <a:p>
            <a:r>
              <a:rPr lang="ja-JP" altLang="en-US"/>
              <a:t>この奨学金の最大の特長は「世話クラブ・カウンセラー制度」です。銀行振込が多い他の奨学金とは違って、米山奨学生にはロータリー活動に共に参加してもらい、交流することを大切にしています。</a:t>
            </a:r>
            <a:endParaRPr lang="en-US" altLang="ja-JP"/>
          </a:p>
        </p:txBody>
      </p:sp>
      <p:sp>
        <p:nvSpPr>
          <p:cNvPr id="19460" name="スライド番号プレースホルダー 3">
            <a:extLst>
              <a:ext uri="{FF2B5EF4-FFF2-40B4-BE49-F238E27FC236}">
                <a16:creationId xmlns:a16="http://schemas.microsoft.com/office/drawing/2014/main" id="{A35A09B6-481D-4FB9-BD0F-C445F61056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4325"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70B8B99-D12D-43A8-BAEF-E1D586CAF116}" type="slidenum">
              <a:rPr lang="ja-JP" altLang="en-US"/>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75DEAF05-F4C1-4ED9-B24D-6EFABC957F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9924DD04-1FE3-452D-8DF2-C45FA3C3A2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奨学生の義務の中で、今回、共有いただきたいのは、出国届についてです。</a:t>
            </a:r>
            <a:endParaRPr lang="en-US" altLang="ja-JP"/>
          </a:p>
          <a:p>
            <a:pPr eaLnBrk="1" hangingPunct="1">
              <a:spcBef>
                <a:spcPct val="0"/>
              </a:spcBef>
            </a:pPr>
            <a:r>
              <a:rPr lang="ja-JP" altLang="en-US"/>
              <a:t>奨学生が出国するときは、出国前までに専用画面で申請していただくことが必須です。</a:t>
            </a:r>
            <a:endParaRPr lang="en-US" altLang="ja-JP"/>
          </a:p>
          <a:p>
            <a:pPr eaLnBrk="1" hangingPunct="1">
              <a:spcBef>
                <a:spcPct val="0"/>
              </a:spcBef>
            </a:pPr>
            <a:r>
              <a:rPr lang="en-US" altLang="ja-JP"/>
              <a:t>WEB</a:t>
            </a:r>
            <a:r>
              <a:rPr lang="ja-JP" altLang="en-US"/>
              <a:t>申請をすると、クラブのメールアドレスあてに、出国申請した内容がメール配信されますので、奨学生から出国予定を聞いたときには、クラブあてにメールが配信されているかどうかをご確認ください。配信されていなければ、出国申請がなされていませんので、</a:t>
            </a:r>
            <a:r>
              <a:rPr lang="en-US" altLang="ja-JP"/>
              <a:t>WEB</a:t>
            </a:r>
            <a:r>
              <a:rPr lang="ja-JP" altLang="en-US"/>
              <a:t>申請をするようご指導ください。</a:t>
            </a:r>
            <a:endParaRPr lang="en-US" altLang="ja-JP"/>
          </a:p>
          <a:p>
            <a:pPr eaLnBrk="1" hangingPunct="1">
              <a:spcBef>
                <a:spcPct val="0"/>
              </a:spcBef>
            </a:pPr>
            <a:endParaRPr lang="en-US" altLang="ja-JP"/>
          </a:p>
          <a:p>
            <a:pPr eaLnBrk="1" hangingPunct="1">
              <a:spcBef>
                <a:spcPct val="0"/>
              </a:spcBef>
            </a:pPr>
            <a:r>
              <a:rPr lang="ja-JP" altLang="en-US"/>
              <a:t>出国日数は、年間</a:t>
            </a:r>
            <a:r>
              <a:rPr lang="en-US" altLang="ja-JP"/>
              <a:t>60</a:t>
            </a:r>
            <a:r>
              <a:rPr lang="ja-JP" altLang="en-US"/>
              <a:t>日まで認められます。ただし、交流を重視する奨学金であることを奨学生に自覚していただくために、日頃から、例会出席に支障のないスケジュールあるいは、参加義務のある地区行事と重ならない日程で出国することをご指導ください。</a:t>
            </a:r>
            <a:endParaRPr lang="en-US" altLang="ja-JP"/>
          </a:p>
          <a:p>
            <a:pPr eaLnBrk="1" hangingPunct="1">
              <a:spcBef>
                <a:spcPct val="0"/>
              </a:spcBef>
            </a:pPr>
            <a:r>
              <a:rPr lang="ja-JP" altLang="en-US"/>
              <a:t>また、やむを得ず</a:t>
            </a:r>
            <a:r>
              <a:rPr lang="en-US" altLang="ja-JP"/>
              <a:t>60</a:t>
            </a:r>
            <a:r>
              <a:rPr lang="ja-JP" altLang="en-US"/>
              <a:t>日を超える場合は、所定書式に指導教員の署名と印をいただき、さらに</a:t>
            </a:r>
            <a:r>
              <a:rPr lang="en-US" altLang="ja-JP"/>
              <a:t>WEB</a:t>
            </a:r>
            <a:r>
              <a:rPr lang="ja-JP" altLang="en-US"/>
              <a:t>申請をすることでプラス</a:t>
            </a:r>
            <a:r>
              <a:rPr lang="en-US" altLang="ja-JP"/>
              <a:t>30</a:t>
            </a:r>
            <a:r>
              <a:rPr lang="ja-JP" altLang="en-US"/>
              <a:t>日までの出国ができます。</a:t>
            </a:r>
            <a:endParaRPr lang="en-US" altLang="ja-JP"/>
          </a:p>
          <a:p>
            <a:pPr eaLnBrk="1" hangingPunct="1">
              <a:spcBef>
                <a:spcPct val="0"/>
              </a:spcBef>
            </a:pPr>
            <a:r>
              <a:rPr lang="ja-JP" altLang="en-US"/>
              <a:t>事前の届出がなかったり、出国日数を超えることは、確約書の確約事項に反することになりますので、注意するようご指導ください。</a:t>
            </a:r>
            <a:endParaRPr lang="en-US" altLang="ja-JP"/>
          </a:p>
          <a:p>
            <a:pPr eaLnBrk="1" hangingPunct="1">
              <a:spcBef>
                <a:spcPct val="0"/>
              </a:spcBef>
            </a:pPr>
            <a:endParaRPr lang="en-US" altLang="ja-JP"/>
          </a:p>
          <a:p>
            <a:pPr eaLnBrk="1" hangingPunct="1">
              <a:spcBef>
                <a:spcPct val="0"/>
              </a:spcBef>
            </a:pPr>
            <a:r>
              <a:rPr lang="ja-JP" altLang="en-US"/>
              <a:t>出国中のため該当月の例会に出られない場合は、帰国後の日付で替わりの出席日を予め決めておき、奨学金もその時に渡してくださるようお願いします。</a:t>
            </a:r>
            <a:endParaRPr lang="en-US" altLang="ja-JP"/>
          </a:p>
        </p:txBody>
      </p:sp>
      <p:sp>
        <p:nvSpPr>
          <p:cNvPr id="56324" name="スライド番号プレースホルダー 3">
            <a:extLst>
              <a:ext uri="{FF2B5EF4-FFF2-40B4-BE49-F238E27FC236}">
                <a16:creationId xmlns:a16="http://schemas.microsoft.com/office/drawing/2014/main" id="{D01A2475-F89F-4A5E-AC4D-F984FC2038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BB6723C-A58B-4190-B33C-DE4EC849AE6C}" type="slidenum">
              <a:rPr lang="ja-JP" altLang="en-US"/>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a:extLst>
              <a:ext uri="{FF2B5EF4-FFF2-40B4-BE49-F238E27FC236}">
                <a16:creationId xmlns:a16="http://schemas.microsoft.com/office/drawing/2014/main" id="{F688F4B2-70DB-4117-8E80-0CC2B2647E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a:extLst>
              <a:ext uri="{FF2B5EF4-FFF2-40B4-BE49-F238E27FC236}">
                <a16:creationId xmlns:a16="http://schemas.microsoft.com/office/drawing/2014/main" id="{7A5BBAC0-F046-4D85-B6A9-48F19EDEE8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a:t>7</a:t>
            </a:r>
            <a:r>
              <a:rPr lang="ja-JP" altLang="en-US"/>
              <a:t>月にクラブの口座に、奨学会から「世話クラブ補助費」が送金されています。</a:t>
            </a:r>
            <a:endParaRPr lang="en-US" altLang="ja-JP"/>
          </a:p>
          <a:p>
            <a:pPr eaLnBrk="1" hangingPunct="1">
              <a:spcBef>
                <a:spcPct val="0"/>
              </a:spcBef>
            </a:pPr>
            <a:r>
              <a:rPr lang="ja-JP" altLang="en-US"/>
              <a:t>奨学生一人につき</a:t>
            </a:r>
            <a:r>
              <a:rPr lang="en-US" altLang="ja-JP"/>
              <a:t>45,000</a:t>
            </a:r>
            <a:r>
              <a:rPr lang="ja-JP" altLang="en-US"/>
              <a:t>円です。</a:t>
            </a:r>
            <a:endParaRPr lang="en-US" altLang="ja-JP"/>
          </a:p>
          <a:p>
            <a:pPr eaLnBrk="1" hangingPunct="1">
              <a:spcBef>
                <a:spcPct val="0"/>
              </a:spcBef>
            </a:pPr>
            <a:r>
              <a:rPr lang="ja-JP" altLang="en-US"/>
              <a:t>補助費の使途はご覧のとおり、奨学生を受け入れるための費用となっております。</a:t>
            </a:r>
            <a:endParaRPr lang="en-US" altLang="ja-JP"/>
          </a:p>
          <a:p>
            <a:pPr eaLnBrk="1" hangingPunct="1">
              <a:spcBef>
                <a:spcPct val="0"/>
              </a:spcBef>
            </a:pPr>
            <a:r>
              <a:rPr lang="ja-JP" altLang="en-US"/>
              <a:t>クラブ会長、幹事、米山委員長、カウンセラーなど</a:t>
            </a:r>
            <a:endParaRPr lang="en-US" altLang="ja-JP"/>
          </a:p>
          <a:p>
            <a:pPr eaLnBrk="1" hangingPunct="1">
              <a:spcBef>
                <a:spcPct val="0"/>
              </a:spcBef>
            </a:pPr>
            <a:r>
              <a:rPr lang="ja-JP" altLang="en-US"/>
              <a:t>複数の方々で有効な使い道をご検討ください。</a:t>
            </a:r>
            <a:endParaRPr lang="en-US" altLang="ja-JP"/>
          </a:p>
          <a:p>
            <a:pPr eaLnBrk="1" hangingPunct="1">
              <a:spcBef>
                <a:spcPct val="0"/>
              </a:spcBef>
            </a:pPr>
            <a:endParaRPr lang="en-US" altLang="ja-JP"/>
          </a:p>
          <a:p>
            <a:pPr eaLnBrk="1" hangingPunct="1">
              <a:spcBef>
                <a:spcPct val="0"/>
              </a:spcBef>
            </a:pPr>
            <a:r>
              <a:rPr lang="ja-JP" altLang="en-US"/>
              <a:t>カウンセラーが自己負担で、何かを買ってあげることもあるようですが、</a:t>
            </a:r>
            <a:endParaRPr lang="en-US" altLang="ja-JP"/>
          </a:p>
          <a:p>
            <a:pPr eaLnBrk="1" hangingPunct="1">
              <a:spcBef>
                <a:spcPct val="0"/>
              </a:spcBef>
            </a:pPr>
            <a:r>
              <a:rPr lang="ja-JP" altLang="en-US"/>
              <a:t>奨学生によって大きな差が生じないよう、また、世話クラブ全体で奨学生をお世話いただくという点からも</a:t>
            </a:r>
            <a:endParaRPr lang="en-US" altLang="ja-JP"/>
          </a:p>
          <a:p>
            <a:pPr eaLnBrk="1" hangingPunct="1">
              <a:spcBef>
                <a:spcPct val="0"/>
              </a:spcBef>
            </a:pPr>
            <a:r>
              <a:rPr lang="ja-JP" altLang="en-US"/>
              <a:t>カウンセラーの個人負担で、奨学生へ過分な援助やプレゼントをすることは</a:t>
            </a:r>
            <a:endParaRPr lang="en-US" altLang="ja-JP"/>
          </a:p>
          <a:p>
            <a:pPr eaLnBrk="1" hangingPunct="1">
              <a:spcBef>
                <a:spcPct val="0"/>
              </a:spcBef>
            </a:pPr>
            <a:r>
              <a:rPr lang="ja-JP" altLang="en-US"/>
              <a:t>控えていただきますようお願い致します。</a:t>
            </a:r>
            <a:endParaRPr lang="en-US" altLang="ja-JP"/>
          </a:p>
        </p:txBody>
      </p:sp>
      <p:sp>
        <p:nvSpPr>
          <p:cNvPr id="58372" name="スライド番号プレースホルダー 3">
            <a:extLst>
              <a:ext uri="{FF2B5EF4-FFF2-40B4-BE49-F238E27FC236}">
                <a16:creationId xmlns:a16="http://schemas.microsoft.com/office/drawing/2014/main" id="{92C598F2-ED45-4311-8815-147CCEFF08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3C59EBA-2B6A-47BB-9D4E-623B30BA366B}" type="slidenum">
              <a:rPr lang="ja-JP" altLang="en-US"/>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9C30611F-0C2D-461A-BE82-2B0994FC0E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377964E5-597D-4AF8-846D-5B87D4567B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a:t>【</a:t>
            </a:r>
            <a:r>
              <a:rPr lang="ja-JP" altLang="en-US"/>
              <a:t>奨学生ハンドブック</a:t>
            </a:r>
            <a:r>
              <a:rPr lang="en-US" altLang="ja-JP"/>
              <a:t>P32</a:t>
            </a:r>
            <a:r>
              <a:rPr lang="ja-JP" altLang="en-US"/>
              <a:t>コラム「障害保険の加入について」</a:t>
            </a:r>
            <a:r>
              <a:rPr lang="en-US" altLang="ja-JP"/>
              <a:t>】</a:t>
            </a:r>
          </a:p>
          <a:p>
            <a:pPr eaLnBrk="1" hangingPunct="1">
              <a:spcBef>
                <a:spcPct val="0"/>
              </a:spcBef>
            </a:pPr>
            <a:r>
              <a:rPr lang="ja-JP" altLang="en-US"/>
              <a:t>奨学生の傷害保険は、これまで奨学会として加入していませんでしたが、</a:t>
            </a:r>
            <a:endParaRPr lang="en-US" altLang="ja-JP"/>
          </a:p>
          <a:p>
            <a:pPr eaLnBrk="1" hangingPunct="1">
              <a:spcBef>
                <a:spcPct val="0"/>
              </a:spcBef>
            </a:pPr>
            <a:r>
              <a:rPr lang="en-US" altLang="ja-JP"/>
              <a:t>2020</a:t>
            </a:r>
            <a:r>
              <a:rPr lang="ja-JP" altLang="en-US"/>
              <a:t>学年度から、ご覧の条件で加入を開始しました。</a:t>
            </a:r>
            <a:endParaRPr lang="en-US" altLang="ja-JP"/>
          </a:p>
          <a:p>
            <a:pPr eaLnBrk="1" hangingPunct="1">
              <a:spcBef>
                <a:spcPct val="0"/>
              </a:spcBef>
            </a:pPr>
            <a:r>
              <a:rPr lang="ja-JP" altLang="en-US"/>
              <a:t>補償対象に、例会時間とその往復途上が含まれます。</a:t>
            </a:r>
            <a:endParaRPr lang="en-US" altLang="ja-JP"/>
          </a:p>
          <a:p>
            <a:pPr eaLnBrk="1" hangingPunct="1">
              <a:spcBef>
                <a:spcPct val="0"/>
              </a:spcBef>
            </a:pPr>
            <a:r>
              <a:rPr lang="ja-JP" altLang="en-US"/>
              <a:t>何か例会出席の際に起こった場合は、まずは奨学会まで</a:t>
            </a:r>
            <a:endParaRPr lang="en-US" altLang="ja-JP"/>
          </a:p>
          <a:p>
            <a:pPr eaLnBrk="1" hangingPunct="1">
              <a:spcBef>
                <a:spcPct val="0"/>
              </a:spcBef>
            </a:pPr>
            <a:r>
              <a:rPr lang="ja-JP" altLang="en-US"/>
              <a:t>連絡をしてください。</a:t>
            </a:r>
          </a:p>
        </p:txBody>
      </p:sp>
      <p:sp>
        <p:nvSpPr>
          <p:cNvPr id="60420" name="スライド番号プレースホルダー 3">
            <a:extLst>
              <a:ext uri="{FF2B5EF4-FFF2-40B4-BE49-F238E27FC236}">
                <a16:creationId xmlns:a16="http://schemas.microsoft.com/office/drawing/2014/main" id="{4937D962-A833-497F-9B44-843072111D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B0BB4F2-FE42-4A96-ABDE-A9EDD657E529}" type="slidenum">
              <a:rPr lang="ja-JP" altLang="en-US"/>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33701B16-C6FF-4BDB-AB93-45CD849398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865CDBF1-0F00-4F11-BF7E-9EBB6AAE63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個人情報の取り扱いについて、このようなことにご注意ください。</a:t>
            </a:r>
            <a:endParaRPr lang="en-US" altLang="ja-JP"/>
          </a:p>
          <a:p>
            <a:pPr eaLnBrk="1" hangingPunct="1">
              <a:spcBef>
                <a:spcPct val="0"/>
              </a:spcBef>
            </a:pPr>
            <a:r>
              <a:rPr lang="ja-JP" altLang="en-US"/>
              <a:t>まず、奨学生の個人情報を取り扱う場合、必ず公開することを本人に了承を得てください。</a:t>
            </a:r>
            <a:endParaRPr lang="en-US" altLang="ja-JP"/>
          </a:p>
          <a:p>
            <a:pPr eaLnBrk="1" hangingPunct="1">
              <a:spcBef>
                <a:spcPct val="0"/>
              </a:spcBef>
            </a:pPr>
            <a:r>
              <a:rPr lang="ja-JP" altLang="en-US"/>
              <a:t>世話クラブ行事や地区行事、懇親会などで、奨学生と一緒に撮影した写真、奨学生がスピーチしている様子を撮影した写真、あるいは、プロジェクターなどに表示された奨学生の顔写真、プロフィールや研究内容などを撮影して、クラブのホームページに掲載したり、フェイスブックや</a:t>
            </a:r>
            <a:r>
              <a:rPr lang="en-US" altLang="ja-JP"/>
              <a:t>LINE</a:t>
            </a:r>
            <a:r>
              <a:rPr lang="ja-JP" altLang="en-US"/>
              <a:t>など</a:t>
            </a:r>
            <a:r>
              <a:rPr lang="en-US" altLang="ja-JP"/>
              <a:t>SNS</a:t>
            </a:r>
            <a:r>
              <a:rPr lang="ja-JP" altLang="en-US"/>
              <a:t>で共有するときも、ご注意ください！</a:t>
            </a:r>
            <a:endParaRPr lang="en-US" altLang="ja-JP"/>
          </a:p>
          <a:p>
            <a:pPr eaLnBrk="1" hangingPunct="1">
              <a:spcBef>
                <a:spcPct val="0"/>
              </a:spcBef>
            </a:pPr>
            <a:r>
              <a:rPr lang="ja-JP" altLang="en-US"/>
              <a:t>すべて個人情報として、必ず本人に了承を得てから載せていただく必要があります。</a:t>
            </a:r>
            <a:endParaRPr lang="en-US" altLang="ja-JP"/>
          </a:p>
          <a:p>
            <a:pPr eaLnBrk="1" hangingPunct="1">
              <a:spcBef>
                <a:spcPct val="0"/>
              </a:spcBef>
            </a:pPr>
            <a:r>
              <a:rPr lang="ja-JP" altLang="en-US"/>
              <a:t>また、そもそも個人情報を掲載する必要があるかどうか、ご検討ください。</a:t>
            </a:r>
          </a:p>
          <a:p>
            <a:pPr eaLnBrk="1" hangingPunct="1">
              <a:spcBef>
                <a:spcPct val="0"/>
              </a:spcBef>
            </a:pPr>
            <a:r>
              <a:rPr lang="ja-JP" altLang="en-US"/>
              <a:t>さらに、クラブのホームページに学友の写真を含む個人情報や名簿が掲載されたままになっていませんか？</a:t>
            </a:r>
            <a:endParaRPr lang="en-US" altLang="ja-JP"/>
          </a:p>
          <a:p>
            <a:pPr eaLnBrk="1" hangingPunct="1">
              <a:spcBef>
                <a:spcPct val="0"/>
              </a:spcBef>
            </a:pPr>
            <a:r>
              <a:rPr lang="ja-JP" altLang="en-US"/>
              <a:t>削除するか、同意を得た情報のみ掲載してください。</a:t>
            </a:r>
            <a:endParaRPr lang="en-US" altLang="ja-JP"/>
          </a:p>
          <a:p>
            <a:pPr eaLnBrk="1" hangingPunct="1">
              <a:spcBef>
                <a:spcPct val="0"/>
              </a:spcBef>
            </a:pPr>
            <a:r>
              <a:rPr lang="ja-JP" altLang="en-US"/>
              <a:t>奨学生の氏名や出身地、生年月日、性別、所属する学校名などだけでなく、奨学生が書いた文章や顔写真も、重要な個人情報です。</a:t>
            </a:r>
            <a:endParaRPr lang="en-US" altLang="ja-JP"/>
          </a:p>
          <a:p>
            <a:pPr eaLnBrk="1" hangingPunct="1">
              <a:spcBef>
                <a:spcPct val="0"/>
              </a:spcBef>
            </a:pPr>
            <a:r>
              <a:rPr lang="ja-JP" altLang="en-US"/>
              <a:t>どのような目的で、どのような場所に公開されるのかを必ず本人に伝えてください。</a:t>
            </a:r>
            <a:endParaRPr lang="en-US" altLang="ja-JP"/>
          </a:p>
        </p:txBody>
      </p:sp>
      <p:sp>
        <p:nvSpPr>
          <p:cNvPr id="62468" name="スライド番号プレースホルダー 3">
            <a:extLst>
              <a:ext uri="{FF2B5EF4-FFF2-40B4-BE49-F238E27FC236}">
                <a16:creationId xmlns:a16="http://schemas.microsoft.com/office/drawing/2014/main" id="{3C7DA2B9-9C7E-4037-B52F-62ECFDFE52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A4F8846-D644-47E9-937F-A9D150801A16}" type="slidenum">
              <a:rPr lang="ja-JP" altLang="en-US"/>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a:extLst>
              <a:ext uri="{FF2B5EF4-FFF2-40B4-BE49-F238E27FC236}">
                <a16:creationId xmlns:a16="http://schemas.microsoft.com/office/drawing/2014/main" id="{CDF74B00-6CA5-4025-82A5-A165FEE1BA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a:extLst>
              <a:ext uri="{FF2B5EF4-FFF2-40B4-BE49-F238E27FC236}">
                <a16:creationId xmlns:a16="http://schemas.microsoft.com/office/drawing/2014/main" id="{5D0E1C5D-75B6-4D45-9903-DF77A443CD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ＲＩの危機管理方針は「容認なし」です。「そんなつもりはない」というのは通じません。</a:t>
            </a:r>
            <a:endParaRPr lang="en-US" altLang="ja-JP"/>
          </a:p>
          <a:p>
            <a:pPr eaLnBrk="1" hangingPunct="1">
              <a:spcBef>
                <a:spcPct val="0"/>
              </a:spcBef>
            </a:pPr>
            <a:endParaRPr lang="en-US" altLang="ja-JP"/>
          </a:p>
          <a:p>
            <a:pPr eaLnBrk="1" hangingPunct="1">
              <a:spcBef>
                <a:spcPct val="0"/>
              </a:spcBef>
            </a:pPr>
            <a:r>
              <a:rPr lang="ja-JP" altLang="en-US"/>
              <a:t>カウンセラー・ハンドブック</a:t>
            </a:r>
            <a:r>
              <a:rPr lang="en-US" altLang="ja-JP"/>
              <a:t>22</a:t>
            </a:r>
            <a:r>
              <a:rPr lang="ja-JP" altLang="en-US"/>
              <a:t>～</a:t>
            </a:r>
            <a:r>
              <a:rPr lang="en-US" altLang="ja-JP"/>
              <a:t>23</a:t>
            </a:r>
            <a:r>
              <a:rPr lang="ja-JP" altLang="en-US"/>
              <a:t>ページをご覧ください。</a:t>
            </a:r>
            <a:endParaRPr lang="en-US" altLang="ja-JP"/>
          </a:p>
          <a:p>
            <a:pPr eaLnBrk="1" hangingPunct="1">
              <a:spcBef>
                <a:spcPct val="0"/>
              </a:spcBef>
            </a:pPr>
            <a:r>
              <a:rPr lang="ja-JP" altLang="en-US"/>
              <a:t>「些細なこと」と思っても、相手が傷つけばハラスメントだと受け取られることがあります。</a:t>
            </a:r>
            <a:endParaRPr lang="en-US" altLang="ja-JP"/>
          </a:p>
          <a:p>
            <a:pPr eaLnBrk="1" hangingPunct="1">
              <a:spcBef>
                <a:spcPct val="0"/>
              </a:spcBef>
            </a:pPr>
            <a:r>
              <a:rPr lang="ja-JP" altLang="en-US"/>
              <a:t>相手を尊重し、異文化を理解する気持ちと、何がハラスメントになり得るのかを「認識」することが防止につながります。</a:t>
            </a:r>
            <a:endParaRPr lang="en-US" altLang="ja-JP"/>
          </a:p>
          <a:p>
            <a:pPr eaLnBrk="1" hangingPunct="1">
              <a:spcBef>
                <a:spcPct val="0"/>
              </a:spcBef>
            </a:pPr>
            <a:endParaRPr lang="en-US" altLang="ja-JP"/>
          </a:p>
          <a:p>
            <a:pPr eaLnBrk="1" hangingPunct="1">
              <a:spcBef>
                <a:spcPct val="0"/>
              </a:spcBef>
            </a:pPr>
            <a:r>
              <a:rPr lang="ja-JP" altLang="en-US"/>
              <a:t>ご自分のお子さんが海外に留学したとき、周りの人達にどのように接して欲しいですか？そのように接してほしくない、という事を未然に防いでください。</a:t>
            </a:r>
            <a:endParaRPr lang="en-US" altLang="ja-JP"/>
          </a:p>
          <a:p>
            <a:pPr eaLnBrk="1" hangingPunct="1">
              <a:spcBef>
                <a:spcPct val="0"/>
              </a:spcBef>
            </a:pPr>
            <a:endParaRPr lang="en-US" altLang="ja-JP"/>
          </a:p>
          <a:p>
            <a:pPr eaLnBrk="1" hangingPunct="1">
              <a:spcBef>
                <a:spcPct val="0"/>
              </a:spcBef>
            </a:pPr>
            <a:r>
              <a:rPr lang="ja-JP" altLang="en-US"/>
              <a:t>学友達が、奨学生時代に学んだ大切な精神の一つとして、「奉仕」だけでなく「ロータリアンの品格ある姿」を挙げています。</a:t>
            </a:r>
            <a:endParaRPr lang="en-US" altLang="ja-JP"/>
          </a:p>
          <a:p>
            <a:pPr eaLnBrk="1" hangingPunct="1">
              <a:spcBef>
                <a:spcPct val="0"/>
              </a:spcBef>
            </a:pPr>
            <a:r>
              <a:rPr lang="ja-JP" altLang="en-US"/>
              <a:t>カウンセラーの皆様を通して、奨学生がロータリーの素晴らしさを学ぶことができるよう、</a:t>
            </a:r>
            <a:endParaRPr lang="en-US" altLang="ja-JP"/>
          </a:p>
          <a:p>
            <a:pPr eaLnBrk="1" hangingPunct="1">
              <a:spcBef>
                <a:spcPct val="0"/>
              </a:spcBef>
            </a:pPr>
            <a:r>
              <a:rPr lang="ja-JP" altLang="en-US"/>
              <a:t>ハラスメントの認識においても、クラブ会員と情報共有をお願いいたします。</a:t>
            </a:r>
            <a:endParaRPr lang="en-US" altLang="ja-JP"/>
          </a:p>
          <a:p>
            <a:pPr eaLnBrk="1" hangingPunct="1">
              <a:spcBef>
                <a:spcPct val="0"/>
              </a:spcBef>
            </a:pPr>
            <a:endParaRPr lang="en-US" altLang="ja-JP"/>
          </a:p>
          <a:p>
            <a:pPr eaLnBrk="1" hangingPunct="1">
              <a:spcBef>
                <a:spcPct val="0"/>
              </a:spcBef>
            </a:pPr>
            <a:r>
              <a:rPr lang="ja-JP" altLang="en-US"/>
              <a:t>ハラスメント事例が発生した場合は、地区米山奨学委員会にすぐに報告し、処理手順にしたがって対応してください。</a:t>
            </a:r>
            <a:endParaRPr lang="en-US" altLang="ja-JP"/>
          </a:p>
        </p:txBody>
      </p:sp>
      <p:sp>
        <p:nvSpPr>
          <p:cNvPr id="64516" name="スライド番号プレースホルダー 3">
            <a:extLst>
              <a:ext uri="{FF2B5EF4-FFF2-40B4-BE49-F238E27FC236}">
                <a16:creationId xmlns:a16="http://schemas.microsoft.com/office/drawing/2014/main" id="{683F25F0-9178-495C-921D-EA20CE6737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31094E8-CAC1-4293-8483-FF2C34DB7B16}" type="slidenum">
              <a:rPr lang="ja-JP" altLang="en-US">
                <a:solidFill>
                  <a:srgbClr val="000000"/>
                </a:solidFill>
              </a:rPr>
              <a:pPr/>
              <a:t>24</a:t>
            </a:fld>
            <a:endParaRPr lang="ja-JP"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a:extLst>
              <a:ext uri="{FF2B5EF4-FFF2-40B4-BE49-F238E27FC236}">
                <a16:creationId xmlns:a16="http://schemas.microsoft.com/office/drawing/2014/main" id="{8FF3EC3F-8C48-43B8-80DD-9E144C8ACD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a:extLst>
              <a:ext uri="{FF2B5EF4-FFF2-40B4-BE49-F238E27FC236}">
                <a16:creationId xmlns:a16="http://schemas.microsoft.com/office/drawing/2014/main" id="{082B2F50-834D-4903-972D-341AC11940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最後に、ハラスメントについてご説明いたします。</a:t>
            </a:r>
            <a:endParaRPr lang="en-US" altLang="ja-JP"/>
          </a:p>
          <a:p>
            <a:pPr eaLnBrk="1" hangingPunct="1">
              <a:spcBef>
                <a:spcPct val="0"/>
              </a:spcBef>
            </a:pPr>
            <a:endParaRPr lang="en-US" altLang="ja-JP"/>
          </a:p>
          <a:p>
            <a:pPr eaLnBrk="1" hangingPunct="1">
              <a:spcBef>
                <a:spcPct val="0"/>
              </a:spcBef>
            </a:pPr>
            <a:r>
              <a:rPr lang="ja-JP" altLang="en-US"/>
              <a:t>カウンセラー・ハンドブックの</a:t>
            </a:r>
            <a:r>
              <a:rPr lang="en-US" altLang="ja-JP"/>
              <a:t>22</a:t>
            </a:r>
            <a:r>
              <a:rPr lang="ja-JP" altLang="en-US"/>
              <a:t>ページにあるチェックリストを見てください。</a:t>
            </a:r>
            <a:endParaRPr lang="en-US" altLang="ja-JP"/>
          </a:p>
          <a:p>
            <a:pPr eaLnBrk="1" hangingPunct="1">
              <a:spcBef>
                <a:spcPct val="0"/>
              </a:spcBef>
            </a:pPr>
            <a:r>
              <a:rPr lang="ja-JP" altLang="en-US"/>
              <a:t>例えば、「何気ない」と思っている言葉や行動が、セクハラ：セクシャルハラスメントになっていませんか？</a:t>
            </a:r>
            <a:endParaRPr lang="en-US" altLang="ja-JP"/>
          </a:p>
          <a:p>
            <a:pPr eaLnBrk="1" hangingPunct="1">
              <a:spcBef>
                <a:spcPct val="0"/>
              </a:spcBef>
            </a:pPr>
            <a:endParaRPr lang="en-US" altLang="ja-JP"/>
          </a:p>
          <a:p>
            <a:pPr eaLnBrk="1" hangingPunct="1">
              <a:spcBef>
                <a:spcPct val="0"/>
              </a:spcBef>
            </a:pPr>
            <a:r>
              <a:rPr lang="ja-JP" altLang="en-US"/>
              <a:t>特にお酒が出される場合や宿泊行事、夕方以降の懇親会などは、十分に注意をお願いします。</a:t>
            </a:r>
            <a:endParaRPr lang="en-US" altLang="ja-JP"/>
          </a:p>
        </p:txBody>
      </p:sp>
      <p:sp>
        <p:nvSpPr>
          <p:cNvPr id="66564" name="スライド番号プレースホルダー 3">
            <a:extLst>
              <a:ext uri="{FF2B5EF4-FFF2-40B4-BE49-F238E27FC236}">
                <a16:creationId xmlns:a16="http://schemas.microsoft.com/office/drawing/2014/main" id="{27970F1E-A283-472D-B1B1-ED781E8070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47B662B-81B5-4C77-8C4A-E9F53235327E}" type="slidenum">
              <a:rPr lang="ja-JP" altLang="en-US">
                <a:solidFill>
                  <a:srgbClr val="000000"/>
                </a:solidFill>
              </a:rPr>
              <a:pPr/>
              <a:t>25</a:t>
            </a:fld>
            <a:endParaRPr lang="ja-JP"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a:extLst>
              <a:ext uri="{FF2B5EF4-FFF2-40B4-BE49-F238E27FC236}">
                <a16:creationId xmlns:a16="http://schemas.microsoft.com/office/drawing/2014/main" id="{780A60D8-7ECE-418D-9587-AF1F3C6376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a:extLst>
              <a:ext uri="{FF2B5EF4-FFF2-40B4-BE49-F238E27FC236}">
                <a16:creationId xmlns:a16="http://schemas.microsoft.com/office/drawing/2014/main" id="{E7D1142D-25AF-45BD-91F6-55906AEC5A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続いて、「何気ないこと」と思っている言葉や行動が、パワハラ・パワーハラスメントになっていませんか？</a:t>
            </a:r>
            <a:endParaRPr lang="en-US" altLang="ja-JP"/>
          </a:p>
          <a:p>
            <a:pPr eaLnBrk="1" hangingPunct="1">
              <a:spcBef>
                <a:spcPct val="0"/>
              </a:spcBef>
            </a:pPr>
            <a:r>
              <a:rPr lang="ja-JP" altLang="en-US"/>
              <a:t>言葉づかいや振る舞いだけでなく、例えば、懇親会場などで酔った人ばかり、喫煙者ばかりの席など、奨学生に不安を与える状況を作っていませんか？</a:t>
            </a:r>
            <a:endParaRPr lang="en-US" altLang="ja-JP"/>
          </a:p>
          <a:p>
            <a:pPr eaLnBrk="1" hangingPunct="1">
              <a:spcBef>
                <a:spcPct val="0"/>
              </a:spcBef>
            </a:pPr>
            <a:r>
              <a:rPr lang="ja-JP" altLang="en-US"/>
              <a:t>高圧的な言動・パワハラからセクハラにつながることもあります。</a:t>
            </a:r>
            <a:endParaRPr lang="en-US" altLang="ja-JP"/>
          </a:p>
          <a:p>
            <a:pPr eaLnBrk="1" hangingPunct="1">
              <a:spcBef>
                <a:spcPct val="0"/>
              </a:spcBef>
            </a:pPr>
            <a:r>
              <a:rPr lang="ja-JP" altLang="en-US"/>
              <a:t>日頃から、十分に注意をお願いします。</a:t>
            </a:r>
            <a:endParaRPr lang="en-US" altLang="ja-JP"/>
          </a:p>
          <a:p>
            <a:pPr eaLnBrk="1" hangingPunct="1">
              <a:spcBef>
                <a:spcPct val="0"/>
              </a:spcBef>
            </a:pPr>
            <a:endParaRPr lang="en-US" altLang="ja-JP"/>
          </a:p>
          <a:p>
            <a:pPr eaLnBrk="1" hangingPunct="1">
              <a:spcBef>
                <a:spcPct val="0"/>
              </a:spcBef>
            </a:pPr>
            <a:r>
              <a:rPr lang="ja-JP" altLang="en-US"/>
              <a:t>ただし、服装や行動が米山奨学生としてふさわしくない、と思える時は、カウンセラー・ハンドブック</a:t>
            </a:r>
            <a:r>
              <a:rPr lang="en-US" altLang="ja-JP"/>
              <a:t>14</a:t>
            </a:r>
            <a:r>
              <a:rPr lang="ja-JP" altLang="en-US"/>
              <a:t>ページにあるとおり、伝えるべきことを伝え、適切に指導してください。</a:t>
            </a:r>
            <a:endParaRPr lang="en-US" altLang="ja-JP"/>
          </a:p>
        </p:txBody>
      </p:sp>
      <p:sp>
        <p:nvSpPr>
          <p:cNvPr id="68612" name="スライド番号プレースホルダー 3">
            <a:extLst>
              <a:ext uri="{FF2B5EF4-FFF2-40B4-BE49-F238E27FC236}">
                <a16:creationId xmlns:a16="http://schemas.microsoft.com/office/drawing/2014/main" id="{D300517C-65A4-4865-89B5-7A1E90F471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9177F9B-4C31-4B98-883E-063C4FEDBA75}" type="slidenum">
              <a:rPr lang="ja-JP" altLang="en-US">
                <a:solidFill>
                  <a:srgbClr val="000000"/>
                </a:solidFill>
              </a:rPr>
              <a:pPr/>
              <a:t>26</a:t>
            </a:fld>
            <a:endParaRPr lang="ja-JP"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a:extLst>
              <a:ext uri="{FF2B5EF4-FFF2-40B4-BE49-F238E27FC236}">
                <a16:creationId xmlns:a16="http://schemas.microsoft.com/office/drawing/2014/main" id="{750B0476-F908-4E80-B760-1AC10BB3F4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ー 2">
            <a:extLst>
              <a:ext uri="{FF2B5EF4-FFF2-40B4-BE49-F238E27FC236}">
                <a16:creationId xmlns:a16="http://schemas.microsoft.com/office/drawing/2014/main" id="{D2CEF7CC-F301-44F1-8288-E5D1CBD15F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続いて、震災、災害や事故、事件などへの対応についてです。</a:t>
            </a:r>
            <a:endParaRPr lang="en-US" altLang="ja-JP"/>
          </a:p>
          <a:p>
            <a:pPr eaLnBrk="1" hangingPunct="1">
              <a:spcBef>
                <a:spcPct val="0"/>
              </a:spcBef>
            </a:pPr>
            <a:endParaRPr lang="en-US" altLang="ja-JP"/>
          </a:p>
          <a:p>
            <a:pPr eaLnBrk="1" hangingPunct="1">
              <a:spcBef>
                <a:spcPct val="0"/>
              </a:spcBef>
            </a:pPr>
            <a:r>
              <a:rPr lang="ja-JP" altLang="en-US"/>
              <a:t>普段から奨学生の複数の連絡先を交換しておくことをお勧めします。</a:t>
            </a:r>
            <a:endParaRPr lang="en-US" altLang="ja-JP"/>
          </a:p>
          <a:p>
            <a:pPr eaLnBrk="1" hangingPunct="1">
              <a:spcBef>
                <a:spcPct val="0"/>
              </a:spcBef>
            </a:pPr>
            <a:r>
              <a:rPr lang="ja-JP" altLang="en-US"/>
              <a:t>災害のときは何度も安否確認が必要になりますし、特に、あまり地震を体験したことのない学生であれば、不安を解消してあげる必要があります。</a:t>
            </a:r>
            <a:endParaRPr lang="en-US" altLang="ja-JP"/>
          </a:p>
          <a:p>
            <a:pPr eaLnBrk="1" hangingPunct="1">
              <a:spcBef>
                <a:spcPct val="0"/>
              </a:spcBef>
            </a:pPr>
            <a:r>
              <a:rPr lang="ja-JP" altLang="en-US"/>
              <a:t>奨学生には、日ごろから学校の避難経路や緊急連絡先、奨学生の出身国・地域の在外公館の場所や連絡先を確認しておくよう伝えてください。</a:t>
            </a:r>
          </a:p>
          <a:p>
            <a:pPr eaLnBrk="1" hangingPunct="1">
              <a:spcBef>
                <a:spcPct val="0"/>
              </a:spcBef>
            </a:pPr>
            <a:endParaRPr lang="en-US" altLang="ja-JP"/>
          </a:p>
          <a:p>
            <a:pPr eaLnBrk="1" hangingPunct="1">
              <a:spcBef>
                <a:spcPct val="0"/>
              </a:spcBef>
            </a:pPr>
            <a:r>
              <a:rPr lang="ja-JP" altLang="en-US"/>
              <a:t>事故や入院などにより例会に出席できず、通常のどおりの奨学金支給ができなくなった場合には、地区米山委員長へ対応を確認するとともに、早めに米山奨学会にも状況をご連絡ください。</a:t>
            </a:r>
            <a:endParaRPr lang="en-US" altLang="ja-JP"/>
          </a:p>
        </p:txBody>
      </p:sp>
      <p:sp>
        <p:nvSpPr>
          <p:cNvPr id="70660" name="スライド番号プレースホルダー 3">
            <a:extLst>
              <a:ext uri="{FF2B5EF4-FFF2-40B4-BE49-F238E27FC236}">
                <a16:creationId xmlns:a16="http://schemas.microsoft.com/office/drawing/2014/main" id="{E8A17EE3-DA65-4622-9588-448B70431F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2A1F4AC-9B5E-442F-A173-E93DD494F1FD}" type="slidenum">
              <a:rPr lang="ja-JP" altLang="en-US">
                <a:solidFill>
                  <a:srgbClr val="000000"/>
                </a:solidFill>
              </a:rPr>
              <a:pPr/>
              <a:t>27</a:t>
            </a:fld>
            <a:endParaRPr lang="ja-JP"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1F6AD0E7-58C7-4FF7-A6F8-7A18A85D1C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a:extLst>
              <a:ext uri="{FF2B5EF4-FFF2-40B4-BE49-F238E27FC236}">
                <a16:creationId xmlns:a16="http://schemas.microsoft.com/office/drawing/2014/main" id="{8DCFED16-158B-478D-B812-8700A90B7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2708" name="スライド番号プレースホルダー 3">
            <a:extLst>
              <a:ext uri="{FF2B5EF4-FFF2-40B4-BE49-F238E27FC236}">
                <a16:creationId xmlns:a16="http://schemas.microsoft.com/office/drawing/2014/main" id="{12560D06-8370-4885-862F-58D82ED4D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4325"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5299AE0-6EAF-4966-85F4-E9ECAA8D4A84}" type="slidenum">
              <a:rPr lang="ja-JP" altLang="en-US"/>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a:extLst>
              <a:ext uri="{FF2B5EF4-FFF2-40B4-BE49-F238E27FC236}">
                <a16:creationId xmlns:a16="http://schemas.microsoft.com/office/drawing/2014/main" id="{3B281501-8292-4852-9FEF-D5582925EA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a:extLst>
              <a:ext uri="{FF2B5EF4-FFF2-40B4-BE49-F238E27FC236}">
                <a16:creationId xmlns:a16="http://schemas.microsoft.com/office/drawing/2014/main" id="{74B19CB0-EF98-4F56-A467-A914CB05D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altLang="ja-JP"/>
              <a:t>【</a:t>
            </a:r>
            <a:r>
              <a:rPr lang="ja-JP" altLang="en-US"/>
              <a:t>説明者の方へ</a:t>
            </a:r>
            <a:r>
              <a:rPr lang="en-US" altLang="ja-JP"/>
              <a:t>】</a:t>
            </a:r>
            <a:r>
              <a:rPr lang="ja-JP" altLang="en-US">
                <a:solidFill>
                  <a:srgbClr val="002060"/>
                </a:solidFill>
              </a:rPr>
              <a:t>災害・事故・ハラスメントにおける地区方針や、発生から収束までの処理手順を確認してください</a:t>
            </a:r>
            <a:endParaRPr lang="en-US" altLang="ja-JP">
              <a:solidFill>
                <a:srgbClr val="002060"/>
              </a:solidFill>
            </a:endParaRPr>
          </a:p>
        </p:txBody>
      </p:sp>
      <p:sp>
        <p:nvSpPr>
          <p:cNvPr id="74756" name="スライド番号プレースホルダー 3">
            <a:extLst>
              <a:ext uri="{FF2B5EF4-FFF2-40B4-BE49-F238E27FC236}">
                <a16:creationId xmlns:a16="http://schemas.microsoft.com/office/drawing/2014/main" id="{BE93B6B7-D9B2-4209-A306-4B3E548D20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6B30279-83DC-4EA7-A377-ED68B6B25AF6}" type="slidenum">
              <a:rPr lang="ja-JP" altLang="en-US">
                <a:solidFill>
                  <a:srgbClr val="000000"/>
                </a:solidFill>
              </a:rPr>
              <a:pPr/>
              <a:t>29</a:t>
            </a:fld>
            <a:endParaRPr lang="ja-JP"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77DDD3D-0F4C-4D38-A059-DC6D38C8DD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40F4490-570D-4E73-AEB1-8DBBAD5F84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米山奨学事業の目的は、「定款」で、このように定められております。</a:t>
            </a:r>
            <a:endParaRPr lang="en-US" altLang="ja-JP"/>
          </a:p>
          <a:p>
            <a:pPr eaLnBrk="1" hangingPunct="1">
              <a:spcBef>
                <a:spcPct val="0"/>
              </a:spcBef>
            </a:pPr>
            <a:endParaRPr lang="en-US" altLang="ja-JP"/>
          </a:p>
          <a:p>
            <a:pPr eaLnBrk="1" hangingPunct="1">
              <a:spcBef>
                <a:spcPct val="0"/>
              </a:spcBef>
            </a:pPr>
            <a:r>
              <a:rPr lang="ja-JP" altLang="en-US"/>
              <a:t>この事業のはじまりは、</a:t>
            </a:r>
            <a:endParaRPr lang="en-US" altLang="ja-JP"/>
          </a:p>
          <a:p>
            <a:pPr eaLnBrk="1" hangingPunct="1">
              <a:spcBef>
                <a:spcPct val="0"/>
              </a:spcBef>
            </a:pPr>
            <a:r>
              <a:rPr lang="ja-JP" altLang="en-US"/>
              <a:t>戦後、日本が落ち着きを取り戻すにつれ、梅吉氏の功績を永遠に偲ぶことができるような、</a:t>
            </a:r>
            <a:endParaRPr lang="en-US" altLang="ja-JP"/>
          </a:p>
          <a:p>
            <a:pPr eaLnBrk="1" hangingPunct="1">
              <a:spcBef>
                <a:spcPct val="0"/>
              </a:spcBef>
            </a:pPr>
            <a:r>
              <a:rPr lang="ja-JP" altLang="en-US"/>
              <a:t>何か有益な事業をやろうではないかという声が大きくなり、</a:t>
            </a:r>
            <a:endParaRPr lang="en-US" altLang="ja-JP"/>
          </a:p>
          <a:p>
            <a:pPr eaLnBrk="1" hangingPunct="1">
              <a:spcBef>
                <a:spcPct val="0"/>
              </a:spcBef>
            </a:pPr>
            <a:r>
              <a:rPr lang="en-US" altLang="ja-JP"/>
              <a:t>1952</a:t>
            </a:r>
            <a:r>
              <a:rPr lang="ja-JP" altLang="en-US"/>
              <a:t>年、東京</a:t>
            </a:r>
            <a:r>
              <a:rPr lang="en-US" altLang="ja-JP"/>
              <a:t>RC</a:t>
            </a:r>
            <a:r>
              <a:rPr lang="ja-JP" altLang="en-US"/>
              <a:t>の古沢丈作会長が「米山基金」の構想を発表したことから</a:t>
            </a:r>
            <a:endParaRPr lang="en-US" altLang="ja-JP"/>
          </a:p>
          <a:p>
            <a:pPr eaLnBrk="1" hangingPunct="1">
              <a:spcBef>
                <a:spcPct val="0"/>
              </a:spcBef>
            </a:pPr>
            <a:r>
              <a:rPr lang="ja-JP" altLang="en-US"/>
              <a:t>はじまりました。アジアから優秀な学生を招いて</a:t>
            </a:r>
            <a:endParaRPr lang="en-US" altLang="ja-JP"/>
          </a:p>
          <a:p>
            <a:pPr eaLnBrk="1" hangingPunct="1">
              <a:spcBef>
                <a:spcPct val="0"/>
              </a:spcBef>
            </a:pPr>
            <a:r>
              <a:rPr lang="ja-JP" altLang="en-US"/>
              <a:t>学費を援助し、二度と戦争の悲劇を繰り返さないために“平和日本”を</a:t>
            </a:r>
            <a:endParaRPr lang="en-US" altLang="ja-JP"/>
          </a:p>
          <a:p>
            <a:pPr eaLnBrk="1" hangingPunct="1">
              <a:spcBef>
                <a:spcPct val="0"/>
              </a:spcBef>
            </a:pPr>
            <a:r>
              <a:rPr lang="ja-JP" altLang="en-US"/>
              <a:t>肌で感じてもらいたい、というものでした。</a:t>
            </a:r>
            <a:endParaRPr lang="en-US" altLang="ja-JP"/>
          </a:p>
          <a:p>
            <a:pPr eaLnBrk="1" hangingPunct="1">
              <a:spcBef>
                <a:spcPct val="0"/>
              </a:spcBef>
            </a:pPr>
            <a:endParaRPr lang="en-US" altLang="ja-JP"/>
          </a:p>
          <a:p>
            <a:pPr eaLnBrk="1" hangingPunct="1">
              <a:spcBef>
                <a:spcPct val="0"/>
              </a:spcBef>
            </a:pPr>
            <a:r>
              <a:rPr lang="ja-JP" altLang="en-US"/>
              <a:t>現在は、全地区の「多地区合同活動」となり、対象はアジアに限らず、</a:t>
            </a:r>
            <a:endParaRPr lang="en-US" altLang="ja-JP"/>
          </a:p>
          <a:p>
            <a:pPr eaLnBrk="1" hangingPunct="1">
              <a:spcBef>
                <a:spcPct val="0"/>
              </a:spcBef>
            </a:pPr>
            <a:r>
              <a:rPr lang="ja-JP" altLang="en-US"/>
              <a:t>これまで</a:t>
            </a:r>
            <a:r>
              <a:rPr lang="en-US" altLang="ja-JP"/>
              <a:t>129</a:t>
            </a:r>
            <a:r>
              <a:rPr lang="ja-JP" altLang="en-US"/>
              <a:t>ヵ国の国・地域からの留学生を支援しています。</a:t>
            </a:r>
            <a:endParaRPr lang="en-US" altLang="ja-JP"/>
          </a:p>
        </p:txBody>
      </p:sp>
      <p:sp>
        <p:nvSpPr>
          <p:cNvPr id="21508" name="スライド番号プレースホルダー 3">
            <a:extLst>
              <a:ext uri="{FF2B5EF4-FFF2-40B4-BE49-F238E27FC236}">
                <a16:creationId xmlns:a16="http://schemas.microsoft.com/office/drawing/2014/main" id="{09611267-F2A2-4863-862F-ABE5635EBF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997EF8D-34F1-4C4D-955C-5F9506B9F18B}" type="slidenum">
              <a:rPr lang="ja-JP" altLang="en-US"/>
              <a:pPr/>
              <a:t>3</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48AEA74A-5BD2-45D5-AF0E-394F711F29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a:extLst>
              <a:ext uri="{FF2B5EF4-FFF2-40B4-BE49-F238E27FC236}">
                <a16:creationId xmlns:a16="http://schemas.microsoft.com/office/drawing/2014/main" id="{ACB917EE-AB93-4FD3-B422-27B50EB7B8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奨学生とは、奨学期間が終了した後も、交流を続けてください。</a:t>
            </a:r>
            <a:endParaRPr lang="en-US" altLang="ja-JP"/>
          </a:p>
          <a:p>
            <a:pPr eaLnBrk="1" hangingPunct="1">
              <a:spcBef>
                <a:spcPct val="0"/>
              </a:spcBef>
            </a:pPr>
            <a:endParaRPr lang="en-US" altLang="ja-JP"/>
          </a:p>
          <a:p>
            <a:pPr eaLnBrk="1" hangingPunct="1">
              <a:spcBef>
                <a:spcPct val="0"/>
              </a:spcBef>
            </a:pPr>
            <a:r>
              <a:rPr lang="ja-JP" altLang="en-US"/>
              <a:t>たとえば、終了後も連絡がつくよう、複数の連絡先を交換しておき、クラブ行事に招いたり、週報を送るなど関係が途絶えない工夫をしてください。</a:t>
            </a:r>
            <a:endParaRPr lang="en-US" altLang="ja-JP"/>
          </a:p>
          <a:p>
            <a:pPr eaLnBrk="1" hangingPunct="1">
              <a:spcBef>
                <a:spcPct val="0"/>
              </a:spcBef>
            </a:pPr>
            <a:r>
              <a:rPr lang="ja-JP" altLang="en-US"/>
              <a:t>また、奨学生には、「奨学生ハンドブック」</a:t>
            </a:r>
            <a:r>
              <a:rPr lang="en-US" altLang="ja-JP"/>
              <a:t>9</a:t>
            </a:r>
            <a:r>
              <a:rPr lang="ja-JP" altLang="en-US"/>
              <a:t>ページに書いている登録方法を確認しておくよう、ご指導ください。学友になったときも、インターネットがつながる場所であれば世界のどこにいても、奨学生と同じ登録方法で奨学会の専用画面で連絡先更新ができるようになっています。</a:t>
            </a:r>
            <a:endParaRPr lang="en-US" altLang="ja-JP"/>
          </a:p>
          <a:p>
            <a:pPr eaLnBrk="1" hangingPunct="1">
              <a:spcBef>
                <a:spcPct val="0"/>
              </a:spcBef>
            </a:pPr>
            <a:endParaRPr lang="en-US" altLang="ja-JP"/>
          </a:p>
          <a:p>
            <a:pPr eaLnBrk="1" hangingPunct="1">
              <a:spcBef>
                <a:spcPct val="0"/>
              </a:spcBef>
            </a:pPr>
            <a:r>
              <a:rPr lang="ja-JP" altLang="en-US"/>
              <a:t>奨学期間終了後に博士号を取得した元奨学生（学友）にも、</a:t>
            </a:r>
            <a:endParaRPr lang="en-US" altLang="ja-JP"/>
          </a:p>
          <a:p>
            <a:pPr eaLnBrk="1" hangingPunct="1">
              <a:spcBef>
                <a:spcPct val="0"/>
              </a:spcBef>
            </a:pPr>
            <a:r>
              <a:rPr lang="ja-JP" altLang="en-US"/>
              <a:t>取得記念品の時計を贈呈することができます。</a:t>
            </a:r>
            <a:endParaRPr lang="en-US" altLang="ja-JP"/>
          </a:p>
          <a:p>
            <a:pPr eaLnBrk="1" hangingPunct="1">
              <a:spcBef>
                <a:spcPct val="0"/>
              </a:spcBef>
            </a:pPr>
            <a:r>
              <a:rPr lang="ja-JP" altLang="en-US"/>
              <a:t>奨学会に証明となる「学位記（写）」を送れば、</a:t>
            </a:r>
            <a:endParaRPr lang="en-US" altLang="ja-JP"/>
          </a:p>
          <a:p>
            <a:pPr eaLnBrk="1" hangingPunct="1">
              <a:spcBef>
                <a:spcPct val="0"/>
              </a:spcBef>
            </a:pPr>
            <a:r>
              <a:rPr lang="ja-JP" altLang="en-US"/>
              <a:t>クラブ宛に記念品が送られてきます。</a:t>
            </a:r>
            <a:endParaRPr lang="en-US" altLang="ja-JP"/>
          </a:p>
          <a:p>
            <a:pPr eaLnBrk="1" hangingPunct="1">
              <a:spcBef>
                <a:spcPct val="0"/>
              </a:spcBef>
            </a:pPr>
            <a:r>
              <a:rPr lang="ja-JP" altLang="en-US"/>
              <a:t>贈呈の際は、学友を世話クラブに呼んでいただき、交流の継続・再会につなげてください。</a:t>
            </a:r>
            <a:endParaRPr lang="en-US" altLang="ja-JP"/>
          </a:p>
        </p:txBody>
      </p:sp>
      <p:sp>
        <p:nvSpPr>
          <p:cNvPr id="76804" name="スライド番号プレースホルダー 3">
            <a:extLst>
              <a:ext uri="{FF2B5EF4-FFF2-40B4-BE49-F238E27FC236}">
                <a16:creationId xmlns:a16="http://schemas.microsoft.com/office/drawing/2014/main" id="{0A13F2E9-2C28-4659-A59C-6B5D281AE3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0FB309B-E4BC-4A48-9768-A5790112285B}" type="slidenum">
              <a:rPr lang="ja-JP" altLang="en-US"/>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11FEC752-E4A8-4743-9F74-A221027D2E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ー 2">
            <a:extLst>
              <a:ext uri="{FF2B5EF4-FFF2-40B4-BE49-F238E27FC236}">
                <a16:creationId xmlns:a16="http://schemas.microsoft.com/office/drawing/2014/main" id="{14566153-6119-4A63-9166-6898021D7F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奨学生は、カウンセラーと世話クラブを通して、ロータリーを知ることになります。</a:t>
            </a:r>
          </a:p>
          <a:p>
            <a:pPr eaLnBrk="1" hangingPunct="1">
              <a:spcBef>
                <a:spcPct val="0"/>
              </a:spcBef>
            </a:pPr>
            <a:r>
              <a:rPr lang="ja-JP" altLang="en-US"/>
              <a:t>多くの奨学生が、学友になって振り返った時、「米山奨学生になって、他者のために奉仕するロータリアンに出会い、人生観が変わった」と表現します。</a:t>
            </a:r>
          </a:p>
          <a:p>
            <a:pPr eaLnBrk="1" hangingPunct="1">
              <a:spcBef>
                <a:spcPct val="0"/>
              </a:spcBef>
            </a:pPr>
            <a:r>
              <a:rPr lang="ja-JP" altLang="en-US"/>
              <a:t>これは、日本で学ぶ外国人留学生にとって、それまでの価値観を変える大きな出会いが米山奨学生として過ごす時間となっていることを表していると言えます。</a:t>
            </a:r>
          </a:p>
          <a:p>
            <a:pPr eaLnBrk="1" hangingPunct="1">
              <a:spcBef>
                <a:spcPct val="0"/>
              </a:spcBef>
            </a:pPr>
            <a:r>
              <a:rPr lang="ja-JP" altLang="en-US"/>
              <a:t>カウンセラーの皆様には、奨学期間中に、奨学生が、ロータリーの精神や奉仕の精神、さらに日本の社会や文化を理解できるよう、引き続き、サポートをお願い致します。</a:t>
            </a:r>
          </a:p>
        </p:txBody>
      </p:sp>
      <p:sp>
        <p:nvSpPr>
          <p:cNvPr id="78852" name="スライド番号プレースホルダー 3">
            <a:extLst>
              <a:ext uri="{FF2B5EF4-FFF2-40B4-BE49-F238E27FC236}">
                <a16:creationId xmlns:a16="http://schemas.microsoft.com/office/drawing/2014/main" id="{CA2260BC-C83E-4737-9D6A-76C1D42B9B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6E01CDD-4ABA-4F97-959A-278D82627A7D}" type="slidenum">
              <a:rPr lang="ja-JP" altLang="en-US"/>
              <a:pPr/>
              <a:t>31</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F38E5691-5218-404E-A8D3-F7F1CC9E08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A9C08A01-E9E1-4005-86A6-57FDFC32AE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続いて、米山奨学事業の使命は、事業の目的に基づいていることを確認します。</a:t>
            </a:r>
            <a:endParaRPr lang="en-US" altLang="ja-JP"/>
          </a:p>
          <a:p>
            <a:pPr eaLnBrk="1" hangingPunct="1">
              <a:spcBef>
                <a:spcPct val="0"/>
              </a:spcBef>
            </a:pPr>
            <a:r>
              <a:rPr lang="ja-JP" altLang="en-US"/>
              <a:t>事業の使命は、将来、日本と世界とを結ぶ「懸け橋」となって国際社会で活躍し、</a:t>
            </a:r>
            <a:endParaRPr lang="en-US" altLang="ja-JP"/>
          </a:p>
          <a:p>
            <a:pPr eaLnBrk="1" hangingPunct="1">
              <a:spcBef>
                <a:spcPct val="0"/>
              </a:spcBef>
            </a:pPr>
            <a:r>
              <a:rPr lang="ja-JP" altLang="en-US"/>
              <a:t>ロータリー運動の良き理解者となる人材を育成することです。</a:t>
            </a:r>
          </a:p>
          <a:p>
            <a:pPr eaLnBrk="1" hangingPunct="1">
              <a:spcBef>
                <a:spcPct val="0"/>
              </a:spcBef>
            </a:pPr>
            <a:r>
              <a:rPr lang="ja-JP" altLang="en-US"/>
              <a:t>これはまさに、ロータリーの目指す「平和と国際理解の推進」ということになります。</a:t>
            </a:r>
            <a:endParaRPr lang="en-US" altLang="ja-JP"/>
          </a:p>
          <a:p>
            <a:pPr eaLnBrk="1" hangingPunct="1">
              <a:spcBef>
                <a:spcPct val="0"/>
              </a:spcBef>
            </a:pPr>
            <a:r>
              <a:rPr lang="ja-JP" altLang="en-US">
                <a:solidFill>
                  <a:srgbClr val="FF3300"/>
                </a:solidFill>
              </a:rPr>
              <a:t>成功の鍵は、カウンセラーとなります。</a:t>
            </a:r>
          </a:p>
        </p:txBody>
      </p:sp>
      <p:sp>
        <p:nvSpPr>
          <p:cNvPr id="23556" name="スライド番号プレースホルダー 3">
            <a:extLst>
              <a:ext uri="{FF2B5EF4-FFF2-40B4-BE49-F238E27FC236}">
                <a16:creationId xmlns:a16="http://schemas.microsoft.com/office/drawing/2014/main" id="{69B9F951-73DB-4C8A-98AE-F030F78391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F3A7C6B-E850-4C12-A14F-C18F189C4AC8}" type="slidenum">
              <a:rPr lang="ja-JP" altLang="en-US"/>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1CA6C7E2-ADF6-40DF-9030-302C5025E5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a:extLst>
              <a:ext uri="{FF2B5EF4-FFF2-40B4-BE49-F238E27FC236}">
                <a16:creationId xmlns:a16="http://schemas.microsoft.com/office/drawing/2014/main" id="{6EE594E1-6FDF-4D72-921F-1865395EB6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それでは、カウンセラーに望まれる役割は、どのようなものでしょうか。</a:t>
            </a:r>
            <a:endParaRPr lang="en-US" altLang="ja-JP"/>
          </a:p>
          <a:p>
            <a:pPr eaLnBrk="1" hangingPunct="1">
              <a:spcBef>
                <a:spcPct val="0"/>
              </a:spcBef>
            </a:pPr>
            <a:r>
              <a:rPr lang="ja-JP" altLang="en-US"/>
              <a:t>世話クラブでカウンセラーを通じて奨学生と交流することは、まさに国際理解の推進と人を育てる事業の実践です。カウンセラーを引き受けていただくことは、「国際奉仕の最前線」であると言えます。</a:t>
            </a:r>
            <a:endParaRPr lang="en-US" altLang="ja-JP"/>
          </a:p>
          <a:p>
            <a:pPr eaLnBrk="1" hangingPunct="1">
              <a:spcBef>
                <a:spcPct val="0"/>
              </a:spcBef>
            </a:pPr>
            <a:r>
              <a:rPr lang="ja-JP" altLang="en-US"/>
              <a:t>良い人材を育成することは、寄付に託した日本全国のロータリアンの想いを叶えることにもつながります。</a:t>
            </a:r>
            <a:endParaRPr lang="en-US" altLang="ja-JP"/>
          </a:p>
          <a:p>
            <a:pPr eaLnBrk="1" hangingPunct="1">
              <a:spcBef>
                <a:spcPct val="0"/>
              </a:spcBef>
            </a:pPr>
            <a:r>
              <a:rPr lang="ja-JP" altLang="en-US"/>
              <a:t>そのために、奨学生にロータリーの精神を伝え、会員に外国人留学生支援の意義を伝える、相互の「橋渡し役」としてのカウンセラーの存在は非常に重要となります。</a:t>
            </a:r>
            <a:endParaRPr lang="en-US" altLang="ja-JP"/>
          </a:p>
          <a:p>
            <a:pPr eaLnBrk="1" hangingPunct="1">
              <a:spcBef>
                <a:spcPct val="0"/>
              </a:spcBef>
            </a:pPr>
            <a:endParaRPr lang="ja-JP" altLang="en-US"/>
          </a:p>
        </p:txBody>
      </p:sp>
      <p:sp>
        <p:nvSpPr>
          <p:cNvPr id="25604" name="スライド番号プレースホルダー 3">
            <a:extLst>
              <a:ext uri="{FF2B5EF4-FFF2-40B4-BE49-F238E27FC236}">
                <a16:creationId xmlns:a16="http://schemas.microsoft.com/office/drawing/2014/main" id="{8BC0682C-272F-4BEE-9E30-57DE42394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4C672D8-F4D6-46FA-9E22-C3F5829CD98E}" type="slidenum">
              <a:rPr lang="ja-JP" altLang="en-US"/>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B6FC4F7B-4A05-420D-BF53-8BB6C08643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5CF3F5F6-2CD6-4BB3-B706-336E4504751A}"/>
              </a:ext>
            </a:extLst>
          </p:cNvPr>
          <p:cNvSpPr>
            <a:spLocks noGrp="1" noChangeArrowheads="1"/>
          </p:cNvSpPr>
          <p:nvPr>
            <p:ph type="body" idx="1"/>
          </p:nvPr>
        </p:nvSpPr>
        <p:spPr bwMode="auto">
          <a:xfrm>
            <a:off x="673100" y="4686300"/>
            <a:ext cx="5389563" cy="4783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「橋渡し役」としての具体的な内容は、このようなことです。</a:t>
            </a:r>
            <a:endParaRPr lang="en-US" altLang="ja-JP"/>
          </a:p>
          <a:p>
            <a:pPr eaLnBrk="1" hangingPunct="1">
              <a:spcBef>
                <a:spcPct val="0"/>
              </a:spcBef>
            </a:pPr>
            <a:endParaRPr lang="en-US" altLang="ja-JP"/>
          </a:p>
          <a:p>
            <a:pPr eaLnBrk="1" hangingPunct="1">
              <a:spcBef>
                <a:spcPct val="0"/>
              </a:spcBef>
            </a:pPr>
            <a:r>
              <a:rPr lang="ja-JP" altLang="en-US"/>
              <a:t>まず、カウンセラーだけではなく、世話クラブ会員や事務局の方とも交流ができるようにしてください。会員が、奨学生のことを知ることで、外国人留学生支援の意義を実感し、寄付をするきっかけとなることが重要です。</a:t>
            </a:r>
            <a:endParaRPr lang="en-US" altLang="ja-JP"/>
          </a:p>
          <a:p>
            <a:pPr eaLnBrk="1" hangingPunct="1">
              <a:spcBef>
                <a:spcPct val="0"/>
              </a:spcBef>
            </a:pPr>
            <a:endParaRPr lang="en-US" altLang="ja-JP"/>
          </a:p>
          <a:p>
            <a:pPr eaLnBrk="1" hangingPunct="1">
              <a:spcBef>
                <a:spcPct val="0"/>
              </a:spcBef>
            </a:pPr>
            <a:r>
              <a:rPr lang="ja-JP" altLang="en-US"/>
              <a:t>学校だけではできない体験、例えば、例会で、様々な職種の会員と交流できることや、世話クラブの奉仕活動や地区行事に積極的に参加してもらうことは、米山奨学金だからこそ経験できることです。地域や日本の産業・文化を知り、米山奨学生としての意識づけや学びにつながるようご指導ください。</a:t>
            </a:r>
            <a:endParaRPr lang="en-US" altLang="ja-JP"/>
          </a:p>
          <a:p>
            <a:pPr eaLnBrk="1" hangingPunct="1">
              <a:spcBef>
                <a:spcPct val="0"/>
              </a:spcBef>
            </a:pPr>
            <a:endParaRPr lang="en-US" altLang="ja-JP"/>
          </a:p>
          <a:p>
            <a:pPr eaLnBrk="1" hangingPunct="1">
              <a:spcBef>
                <a:spcPct val="0"/>
              </a:spcBef>
            </a:pPr>
            <a:r>
              <a:rPr lang="ja-JP" altLang="en-US"/>
              <a:t>奨学生は、卓話をすることが義務づけられています。専門的なことばかりでなく、寄付者であるロータリアンに対して、どのような内容が求められているのかを伝えてください。「奨学生ハンドブック」</a:t>
            </a:r>
            <a:r>
              <a:rPr lang="en-US" altLang="ja-JP"/>
              <a:t>36</a:t>
            </a:r>
            <a:r>
              <a:rPr lang="ja-JP" altLang="en-US"/>
              <a:t>ページに、卓話の作成ポイントを紹介していますので、参考にしてください。</a:t>
            </a:r>
          </a:p>
          <a:p>
            <a:pPr eaLnBrk="1" hangingPunct="1">
              <a:spcBef>
                <a:spcPct val="0"/>
              </a:spcBef>
            </a:pPr>
            <a:endParaRPr lang="en-US" altLang="ja-JP"/>
          </a:p>
          <a:p>
            <a:pPr eaLnBrk="1" hangingPunct="1">
              <a:spcBef>
                <a:spcPct val="0"/>
              </a:spcBef>
            </a:pPr>
            <a:r>
              <a:rPr lang="ja-JP" altLang="en-US"/>
              <a:t>指導教官を例会に招いたり、卓話をしていただくことには、メリットがあります。</a:t>
            </a:r>
            <a:endParaRPr lang="en-US" altLang="ja-JP"/>
          </a:p>
          <a:p>
            <a:pPr eaLnBrk="1" hangingPunct="1">
              <a:spcBef>
                <a:spcPct val="0"/>
              </a:spcBef>
            </a:pPr>
            <a:r>
              <a:rPr lang="ja-JP" altLang="en-US"/>
              <a:t>指導教員にロータリーのことを知っていただければ、例会や地区行事の出席が授業と重なったとき、理解を示してもらうことができます。</a:t>
            </a:r>
            <a:endParaRPr lang="en-US" altLang="ja-JP"/>
          </a:p>
          <a:p>
            <a:pPr eaLnBrk="1" hangingPunct="1">
              <a:spcBef>
                <a:spcPct val="0"/>
              </a:spcBef>
            </a:pPr>
            <a:r>
              <a:rPr lang="ja-JP" altLang="en-US"/>
              <a:t>また、ロータリーや奨学事業がどのようなものか、指導教員に実感してもらうことができます。世話クラブの会員にとっては、奨学生の研究分野がどんなものか、研究の進捗状況や、指導教員と学生の関係についてなどを知るきっかけとなります。</a:t>
            </a:r>
            <a:endParaRPr lang="en-US" altLang="ja-JP"/>
          </a:p>
          <a:p>
            <a:pPr eaLnBrk="1" hangingPunct="1">
              <a:spcBef>
                <a:spcPct val="0"/>
              </a:spcBef>
            </a:pPr>
            <a:endParaRPr lang="en-US" altLang="ja-JP"/>
          </a:p>
          <a:p>
            <a:pPr eaLnBrk="1" hangingPunct="1">
              <a:spcBef>
                <a:spcPct val="0"/>
              </a:spcBef>
            </a:pPr>
            <a:r>
              <a:rPr lang="ja-JP" altLang="en-US"/>
              <a:t>カウンセラーの役割について、同期や先輩カウンセラーと情報共有していただき、負担なくカウンセラーをつとめていただくようお願いします。</a:t>
            </a:r>
            <a:endParaRPr lang="en-US" altLang="ja-JP"/>
          </a:p>
        </p:txBody>
      </p:sp>
      <p:sp>
        <p:nvSpPr>
          <p:cNvPr id="27652" name="スライド番号プレースホルダー 3">
            <a:extLst>
              <a:ext uri="{FF2B5EF4-FFF2-40B4-BE49-F238E27FC236}">
                <a16:creationId xmlns:a16="http://schemas.microsoft.com/office/drawing/2014/main" id="{41E468C8-3071-4CC6-AD36-210797888E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EDC3536-9B43-4A6B-8AA1-7AB2B22B9A7E}" type="slidenum">
              <a:rPr lang="ja-JP" altLang="en-US"/>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9C9E1CF1-CBD9-4563-9836-0D73A3B299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D8E4B9D1-3B3E-4B39-AF17-B0A8BE55BB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latin typeface="ＭＳ Ｐ明朝" panose="02020600040205080304" pitchFamily="18" charset="-128"/>
              </a:rPr>
              <a:t>ここで、アンケート回答をもとに傾向をご覧いただきます。</a:t>
            </a:r>
            <a:endParaRPr lang="en-US" altLang="ja-JP">
              <a:latin typeface="ＭＳ Ｐ明朝" panose="02020600040205080304" pitchFamily="18" charset="-128"/>
            </a:endParaRPr>
          </a:p>
          <a:p>
            <a:pPr eaLnBrk="1" hangingPunct="1">
              <a:spcBef>
                <a:spcPct val="0"/>
              </a:spcBef>
            </a:pPr>
            <a:r>
              <a:rPr lang="en-US" altLang="ja-JP">
                <a:latin typeface="ＭＳ Ｐ明朝" panose="02020600040205080304" pitchFamily="18" charset="-128"/>
              </a:rPr>
              <a:t>2018</a:t>
            </a:r>
            <a:r>
              <a:rPr lang="ja-JP" altLang="en-US">
                <a:latin typeface="ＭＳ Ｐ明朝" panose="02020600040205080304" pitchFamily="18" charset="-128"/>
              </a:rPr>
              <a:t>学年度に終了した奨学生のカウンセラー</a:t>
            </a:r>
            <a:r>
              <a:rPr lang="en-US" altLang="ja-JP">
                <a:latin typeface="ＭＳ Ｐ明朝" panose="02020600040205080304" pitchFamily="18" charset="-128"/>
              </a:rPr>
              <a:t>609</a:t>
            </a:r>
            <a:r>
              <a:rPr lang="ja-JP" altLang="en-US">
                <a:latin typeface="ＭＳ Ｐ明朝" panose="02020600040205080304" pitchFamily="18" charset="-128"/>
              </a:rPr>
              <a:t>名を対象にアンケートを実施し、</a:t>
            </a:r>
            <a:r>
              <a:rPr lang="en-US" altLang="ja-JP">
                <a:latin typeface="ＭＳ Ｐ明朝" panose="02020600040205080304" pitchFamily="18" charset="-128"/>
              </a:rPr>
              <a:t>360</a:t>
            </a:r>
            <a:r>
              <a:rPr lang="ja-JP" altLang="en-US">
                <a:latin typeface="ＭＳ Ｐ明朝" panose="02020600040205080304" pitchFamily="18" charset="-128"/>
              </a:rPr>
              <a:t>名から回答をいただきました。</a:t>
            </a:r>
            <a:endParaRPr lang="en-US" altLang="ja-JP">
              <a:latin typeface="ＭＳ Ｐ明朝" panose="02020600040205080304" pitchFamily="18" charset="-128"/>
            </a:endParaRPr>
          </a:p>
          <a:p>
            <a:pPr eaLnBrk="1" hangingPunct="1">
              <a:spcBef>
                <a:spcPct val="0"/>
              </a:spcBef>
            </a:pPr>
            <a:r>
              <a:rPr lang="ja-JP" altLang="en-US">
                <a:latin typeface="ＭＳ Ｐ明朝" panose="02020600040205080304" pitchFamily="18" charset="-128"/>
              </a:rPr>
              <a:t>回答者の約</a:t>
            </a:r>
            <a:r>
              <a:rPr lang="en-US" altLang="ja-JP">
                <a:latin typeface="ＭＳ Ｐ明朝" panose="02020600040205080304" pitchFamily="18" charset="-128"/>
              </a:rPr>
              <a:t>76</a:t>
            </a:r>
            <a:r>
              <a:rPr lang="ja-JP" altLang="en-US">
                <a:latin typeface="ＭＳ Ｐ明朝" panose="02020600040205080304" pitchFamily="18" charset="-128"/>
              </a:rPr>
              <a:t>％が「初めて」カウンセラーを経験した人でした。</a:t>
            </a:r>
            <a:endParaRPr lang="en-US" altLang="ja-JP">
              <a:latin typeface="ＭＳ Ｐ明朝" panose="02020600040205080304" pitchFamily="18" charset="-128"/>
            </a:endParaRPr>
          </a:p>
          <a:p>
            <a:pPr eaLnBrk="1" hangingPunct="1">
              <a:spcBef>
                <a:spcPct val="0"/>
              </a:spcBef>
            </a:pPr>
            <a:r>
              <a:rPr lang="ja-JP" altLang="en-US">
                <a:latin typeface="ＭＳ Ｐ明朝" panose="02020600040205080304" pitchFamily="18" charset="-128"/>
              </a:rPr>
              <a:t>これまで</a:t>
            </a:r>
            <a:r>
              <a:rPr lang="en-US" altLang="ja-JP">
                <a:latin typeface="ＭＳ Ｐ明朝" panose="02020600040205080304" pitchFamily="18" charset="-128"/>
              </a:rPr>
              <a:t>2</a:t>
            </a:r>
            <a:r>
              <a:rPr lang="ja-JP" altLang="en-US">
                <a:latin typeface="ＭＳ Ｐ明朝" panose="02020600040205080304" pitchFamily="18" charset="-128"/>
              </a:rPr>
              <a:t>名の奨学生のカウンセラーになったことのある人は約</a:t>
            </a:r>
            <a:r>
              <a:rPr lang="en-US" altLang="ja-JP">
                <a:latin typeface="ＭＳ Ｐ明朝" panose="02020600040205080304" pitchFamily="18" charset="-128"/>
              </a:rPr>
              <a:t>15</a:t>
            </a:r>
            <a:r>
              <a:rPr lang="ja-JP" altLang="en-US">
                <a:latin typeface="ＭＳ Ｐ明朝" panose="02020600040205080304" pitchFamily="18" charset="-128"/>
              </a:rPr>
              <a:t>％、</a:t>
            </a:r>
            <a:r>
              <a:rPr lang="en-US" altLang="ja-JP">
                <a:latin typeface="ＭＳ Ｐ明朝" panose="02020600040205080304" pitchFamily="18" charset="-128"/>
              </a:rPr>
              <a:t>3</a:t>
            </a:r>
            <a:r>
              <a:rPr lang="ja-JP" altLang="en-US">
                <a:latin typeface="ＭＳ Ｐ明朝" panose="02020600040205080304" pitchFamily="18" charset="-128"/>
              </a:rPr>
              <a:t>名のカウンセラーになったことのある人は約</a:t>
            </a:r>
            <a:r>
              <a:rPr lang="en-US" altLang="ja-JP">
                <a:latin typeface="ＭＳ Ｐ明朝" panose="02020600040205080304" pitchFamily="18" charset="-128"/>
              </a:rPr>
              <a:t>6</a:t>
            </a:r>
            <a:r>
              <a:rPr lang="ja-JP" altLang="en-US">
                <a:latin typeface="ＭＳ Ｐ明朝" panose="02020600040205080304" pitchFamily="18" charset="-128"/>
              </a:rPr>
              <a:t>％、</a:t>
            </a:r>
            <a:r>
              <a:rPr lang="en-US" altLang="ja-JP">
                <a:latin typeface="ＭＳ Ｐ明朝" panose="02020600040205080304" pitchFamily="18" charset="-128"/>
              </a:rPr>
              <a:t>4</a:t>
            </a:r>
            <a:r>
              <a:rPr lang="ja-JP" altLang="en-US">
                <a:latin typeface="ＭＳ Ｐ明朝" panose="02020600040205080304" pitchFamily="18" charset="-128"/>
              </a:rPr>
              <a:t>名以上のカウンセラー経験者は約</a:t>
            </a:r>
            <a:r>
              <a:rPr lang="en-US" altLang="ja-JP">
                <a:latin typeface="ＭＳ Ｐ明朝" panose="02020600040205080304" pitchFamily="18" charset="-128"/>
              </a:rPr>
              <a:t>3</a:t>
            </a:r>
            <a:r>
              <a:rPr lang="ja-JP" altLang="en-US">
                <a:latin typeface="ＭＳ Ｐ明朝" panose="02020600040205080304" pitchFamily="18" charset="-128"/>
              </a:rPr>
              <a:t>％でした。</a:t>
            </a:r>
            <a:endParaRPr lang="en-US" altLang="ja-JP">
              <a:latin typeface="ＭＳ Ｐ明朝" panose="02020600040205080304" pitchFamily="18" charset="-128"/>
            </a:endParaRPr>
          </a:p>
        </p:txBody>
      </p:sp>
      <p:sp>
        <p:nvSpPr>
          <p:cNvPr id="29700" name="スライド番号プレースホルダー 3">
            <a:extLst>
              <a:ext uri="{FF2B5EF4-FFF2-40B4-BE49-F238E27FC236}">
                <a16:creationId xmlns:a16="http://schemas.microsoft.com/office/drawing/2014/main" id="{84925251-A1B7-42B4-94B2-739EDF3E86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AFEAC55-F73F-4438-A8EC-18A70886EA51}" type="slidenum">
              <a:rPr lang="ja-JP" altLang="en-US"/>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9FB705BD-C1FB-4FED-85C3-9548F015F6EF}"/>
              </a:ext>
            </a:extLst>
          </p:cNvPr>
          <p:cNvSpPr>
            <a:spLocks noGrp="1" noRot="1" noChangeAspect="1" noChangeArrowheads="1" noTextEdit="1"/>
          </p:cNvSpPr>
          <p:nvPr>
            <p:ph type="sldImg"/>
          </p:nvPr>
        </p:nvSpPr>
        <p:spPr bwMode="auto">
          <a:xfrm>
            <a:off x="903288" y="703263"/>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03123F27-00AC-4B6C-95EC-837EA00573E6}"/>
              </a:ext>
            </a:extLst>
          </p:cNvPr>
          <p:cNvSpPr>
            <a:spLocks noGrp="1" noChangeArrowheads="1"/>
          </p:cNvSpPr>
          <p:nvPr>
            <p:ph type="body" idx="1"/>
          </p:nvPr>
        </p:nvSpPr>
        <p:spPr bwMode="auto">
          <a:xfrm>
            <a:off x="673100" y="4686300"/>
            <a:ext cx="5389563" cy="4783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カウンセラーになった感想は、会員の年数に関わらず、約</a:t>
            </a:r>
            <a:r>
              <a:rPr lang="en-US" altLang="ja-JP"/>
              <a:t>93</a:t>
            </a:r>
            <a:r>
              <a:rPr lang="ja-JP" altLang="en-US"/>
              <a:t>％が「良かった」という回答でした。</a:t>
            </a:r>
            <a:endParaRPr lang="en-US" altLang="ja-JP"/>
          </a:p>
          <a:p>
            <a:pPr eaLnBrk="1" hangingPunct="1">
              <a:spcBef>
                <a:spcPct val="0"/>
              </a:spcBef>
            </a:pPr>
            <a:r>
              <a:rPr lang="ja-JP" altLang="en-US"/>
              <a:t>そして「今後も、カウンセラーを引き受けるかどうか」という質問に対しては、</a:t>
            </a:r>
            <a:endParaRPr lang="en-US" altLang="ja-JP"/>
          </a:p>
          <a:p>
            <a:pPr eaLnBrk="1" hangingPunct="1">
              <a:spcBef>
                <a:spcPct val="0"/>
              </a:spcBef>
            </a:pPr>
            <a:r>
              <a:rPr lang="ja-JP" altLang="en-US"/>
              <a:t>「機会があれば引き受けてもよい」が最も多い約</a:t>
            </a:r>
            <a:r>
              <a:rPr lang="en-US" altLang="ja-JP"/>
              <a:t>63</a:t>
            </a:r>
            <a:r>
              <a:rPr lang="ja-JP" altLang="en-US"/>
              <a:t>％、次いで「ぜひまた引き受けたい」が約</a:t>
            </a:r>
            <a:r>
              <a:rPr lang="en-US" altLang="ja-JP"/>
              <a:t>16</a:t>
            </a:r>
            <a:r>
              <a:rPr lang="ja-JP" altLang="en-US"/>
              <a:t>％、「どちらとも言えない」が約</a:t>
            </a:r>
            <a:r>
              <a:rPr lang="en-US" altLang="ja-JP"/>
              <a:t>16</a:t>
            </a:r>
            <a:r>
              <a:rPr lang="ja-JP" altLang="en-US"/>
              <a:t>％でした。</a:t>
            </a:r>
            <a:endParaRPr lang="en-US" altLang="ja-JP"/>
          </a:p>
          <a:p>
            <a:pPr eaLnBrk="1" hangingPunct="1">
              <a:spcBef>
                <a:spcPct val="0"/>
              </a:spcBef>
            </a:pPr>
            <a:endParaRPr lang="en-US" altLang="ja-JP"/>
          </a:p>
          <a:p>
            <a:pPr eaLnBrk="1" hangingPunct="1">
              <a:spcBef>
                <a:spcPct val="0"/>
              </a:spcBef>
            </a:pPr>
            <a:r>
              <a:rPr lang="ja-JP" altLang="en-US"/>
              <a:t>「機会があれば引き受けてもよい」理由は、</a:t>
            </a:r>
            <a:endParaRPr lang="en-US" altLang="ja-JP"/>
          </a:p>
          <a:p>
            <a:pPr eaLnBrk="1" hangingPunct="1">
              <a:spcBef>
                <a:spcPct val="0"/>
              </a:spcBef>
            </a:pPr>
            <a:r>
              <a:rPr lang="ja-JP" altLang="en-US"/>
              <a:t>●世話をした奨学生の印象が良かったから。</a:t>
            </a:r>
          </a:p>
          <a:p>
            <a:pPr eaLnBrk="1" hangingPunct="1">
              <a:spcBef>
                <a:spcPct val="0"/>
              </a:spcBef>
            </a:pPr>
            <a:r>
              <a:rPr lang="ja-JP" altLang="en-US"/>
              <a:t>●良い経験ができたから。　　　　　　　　　　　　　　などでした。</a:t>
            </a:r>
            <a:endParaRPr lang="en-US" altLang="ja-JP"/>
          </a:p>
          <a:p>
            <a:pPr eaLnBrk="1" hangingPunct="1">
              <a:spcBef>
                <a:spcPct val="0"/>
              </a:spcBef>
            </a:pPr>
            <a:endParaRPr lang="en-US" altLang="ja-JP"/>
          </a:p>
          <a:p>
            <a:pPr eaLnBrk="1" hangingPunct="1">
              <a:spcBef>
                <a:spcPct val="0"/>
              </a:spcBef>
            </a:pPr>
            <a:r>
              <a:rPr lang="ja-JP" altLang="en-US"/>
              <a:t>「ぜひまた引き受けたい」理由は、</a:t>
            </a:r>
            <a:endParaRPr lang="en-US" altLang="ja-JP"/>
          </a:p>
          <a:p>
            <a:pPr eaLnBrk="1" hangingPunct="1">
              <a:spcBef>
                <a:spcPct val="0"/>
              </a:spcBef>
            </a:pPr>
            <a:r>
              <a:rPr lang="ja-JP" altLang="en-US"/>
              <a:t>●カウンセラーとして、普段ではできない様々な体験を奨学生と一緒に経験して互いに成長できるから</a:t>
            </a:r>
            <a:endParaRPr lang="en-US" altLang="ja-JP"/>
          </a:p>
          <a:p>
            <a:pPr eaLnBrk="1" hangingPunct="1">
              <a:spcBef>
                <a:spcPct val="0"/>
              </a:spcBef>
            </a:pPr>
            <a:r>
              <a:rPr lang="ja-JP" altLang="en-US"/>
              <a:t>●優秀な人材に日本との懸け橋になってもらう一助になりたいから。　　などでした。</a:t>
            </a:r>
            <a:endParaRPr lang="en-US" altLang="ja-JP"/>
          </a:p>
          <a:p>
            <a:pPr eaLnBrk="1" hangingPunct="1">
              <a:spcBef>
                <a:spcPct val="0"/>
              </a:spcBef>
            </a:pPr>
            <a:endParaRPr lang="en-US" altLang="ja-JP"/>
          </a:p>
          <a:p>
            <a:pPr eaLnBrk="1" hangingPunct="1">
              <a:spcBef>
                <a:spcPct val="0"/>
              </a:spcBef>
            </a:pPr>
            <a:r>
              <a:rPr lang="ja-JP" altLang="en-US"/>
              <a:t>「どちらとも言えない」理由は、</a:t>
            </a:r>
            <a:endParaRPr lang="en-US" altLang="ja-JP"/>
          </a:p>
          <a:p>
            <a:pPr eaLnBrk="1" hangingPunct="1">
              <a:spcBef>
                <a:spcPct val="0"/>
              </a:spcBef>
            </a:pPr>
            <a:r>
              <a:rPr lang="ja-JP" altLang="en-US"/>
              <a:t>●カウンセラーの本業がおろそかになってしまう恐れがある</a:t>
            </a:r>
            <a:endParaRPr lang="en-US" altLang="ja-JP"/>
          </a:p>
          <a:p>
            <a:pPr eaLnBrk="1" hangingPunct="1">
              <a:spcBef>
                <a:spcPct val="0"/>
              </a:spcBef>
            </a:pPr>
            <a:r>
              <a:rPr lang="ja-JP" altLang="en-US"/>
              <a:t>●多くの会員にカウンセラーを引き受けて体験してほしいので、一人が何回も引き受けるべきではない</a:t>
            </a:r>
            <a:endParaRPr lang="en-US" altLang="ja-JP"/>
          </a:p>
          <a:p>
            <a:pPr eaLnBrk="1" hangingPunct="1">
              <a:spcBef>
                <a:spcPct val="0"/>
              </a:spcBef>
            </a:pPr>
            <a:r>
              <a:rPr lang="ja-JP" altLang="en-US"/>
              <a:t>●必ずしも奨学生と良い関係を築けるとは限らないから　　　などでした。</a:t>
            </a:r>
            <a:endParaRPr lang="en-US" altLang="ja-JP"/>
          </a:p>
          <a:p>
            <a:pPr eaLnBrk="1" hangingPunct="1">
              <a:spcBef>
                <a:spcPct val="0"/>
              </a:spcBef>
            </a:pPr>
            <a:endParaRPr lang="en-US" altLang="ja-JP"/>
          </a:p>
          <a:p>
            <a:pPr eaLnBrk="1" hangingPunct="1">
              <a:spcBef>
                <a:spcPct val="0"/>
              </a:spcBef>
            </a:pPr>
            <a:r>
              <a:rPr lang="ja-JP" altLang="en-US"/>
              <a:t>「ニ度と引き受けたくない」との回答が</a:t>
            </a:r>
            <a:r>
              <a:rPr lang="en-US" altLang="ja-JP"/>
              <a:t>1</a:t>
            </a:r>
            <a:r>
              <a:rPr lang="ja-JP" altLang="en-US"/>
              <a:t>％ありますが、理由は、</a:t>
            </a:r>
            <a:endParaRPr lang="en-US" altLang="ja-JP"/>
          </a:p>
          <a:p>
            <a:pPr eaLnBrk="1" hangingPunct="1">
              <a:spcBef>
                <a:spcPct val="0"/>
              </a:spcBef>
            </a:pPr>
            <a:r>
              <a:rPr lang="ja-JP" altLang="en-US"/>
              <a:t>●高齢で、奨学生に十分なサポートをしてあげられない</a:t>
            </a:r>
            <a:endParaRPr lang="en-US" altLang="ja-JP"/>
          </a:p>
          <a:p>
            <a:pPr eaLnBrk="1" hangingPunct="1">
              <a:spcBef>
                <a:spcPct val="0"/>
              </a:spcBef>
            </a:pPr>
            <a:r>
              <a:rPr lang="ja-JP" altLang="en-US"/>
              <a:t>●クラブが、奨学生を受け入れる準備が整っていない、など受入れ体制がマイナス要因となっていました。</a:t>
            </a:r>
          </a:p>
          <a:p>
            <a:pPr eaLnBrk="1" hangingPunct="1">
              <a:spcBef>
                <a:spcPct val="0"/>
              </a:spcBef>
            </a:pPr>
            <a:endParaRPr lang="en-US" altLang="ja-JP"/>
          </a:p>
          <a:p>
            <a:pPr eaLnBrk="1" hangingPunct="1">
              <a:spcBef>
                <a:spcPct val="0"/>
              </a:spcBef>
            </a:pPr>
            <a:endParaRPr lang="en-US" altLang="ja-JP"/>
          </a:p>
        </p:txBody>
      </p:sp>
      <p:sp>
        <p:nvSpPr>
          <p:cNvPr id="31748" name="スライド番号プレースホルダー 3">
            <a:extLst>
              <a:ext uri="{FF2B5EF4-FFF2-40B4-BE49-F238E27FC236}">
                <a16:creationId xmlns:a16="http://schemas.microsoft.com/office/drawing/2014/main" id="{E1F0200F-2073-4B20-A689-C7436EE71F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399ECCE-2887-4C6A-8C48-3F3AD30CDE8B}" type="slidenum">
              <a:rPr lang="ja-JP" altLang="en-US"/>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C3ADF92D-9AF8-4163-95C6-B8BE8C172A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a:extLst>
              <a:ext uri="{FF2B5EF4-FFF2-40B4-BE49-F238E27FC236}">
                <a16:creationId xmlns:a16="http://schemas.microsoft.com/office/drawing/2014/main" id="{A7093F5F-8E67-4EAD-A576-473EEFAE78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こちらは、カウンセラーが「交流のために工夫したこと」についての回答です。</a:t>
            </a:r>
            <a:endParaRPr lang="en-US" altLang="ja-JP"/>
          </a:p>
          <a:p>
            <a:pPr eaLnBrk="1" hangingPunct="1">
              <a:spcBef>
                <a:spcPct val="0"/>
              </a:spcBef>
            </a:pPr>
            <a:endParaRPr lang="en-US" altLang="ja-JP"/>
          </a:p>
          <a:p>
            <a:pPr eaLnBrk="1" hangingPunct="1">
              <a:spcBef>
                <a:spcPct val="0"/>
              </a:spcBef>
            </a:pPr>
            <a:r>
              <a:rPr lang="ja-JP" altLang="en-US"/>
              <a:t>複数回答でお答えいただいておりますが、</a:t>
            </a:r>
            <a:endParaRPr lang="en-US" altLang="ja-JP"/>
          </a:p>
          <a:p>
            <a:pPr eaLnBrk="1" hangingPunct="1">
              <a:spcBef>
                <a:spcPct val="0"/>
              </a:spcBef>
            </a:pPr>
            <a:r>
              <a:rPr lang="ja-JP" altLang="en-US"/>
              <a:t>最も多かったのは、「クラブの行事に参加してもらう」ことでした。</a:t>
            </a:r>
            <a:endParaRPr lang="en-US" altLang="ja-JP"/>
          </a:p>
          <a:p>
            <a:pPr eaLnBrk="1" hangingPunct="1">
              <a:spcBef>
                <a:spcPct val="0"/>
              </a:spcBef>
            </a:pPr>
            <a:r>
              <a:rPr lang="ja-JP" altLang="en-US"/>
              <a:t>「旅行・行楽・観劇、食事などに出かける」「例会の席を毎回変える」なども上位に挙がっています。</a:t>
            </a:r>
            <a:endParaRPr lang="en-US" altLang="ja-JP"/>
          </a:p>
          <a:p>
            <a:pPr eaLnBrk="1" hangingPunct="1">
              <a:spcBef>
                <a:spcPct val="0"/>
              </a:spcBef>
            </a:pPr>
            <a:r>
              <a:rPr lang="ja-JP" altLang="en-US"/>
              <a:t>自宅に招くことが難しい場合は、外で外食の機会を作るなどして、親交を深めてください。</a:t>
            </a:r>
            <a:endParaRPr lang="en-US" altLang="ja-JP"/>
          </a:p>
          <a:p>
            <a:pPr eaLnBrk="1" hangingPunct="1">
              <a:spcBef>
                <a:spcPct val="0"/>
              </a:spcBef>
            </a:pPr>
            <a:r>
              <a:rPr lang="ja-JP" altLang="en-US"/>
              <a:t>出来るだけ家族同様に接してあげてください。</a:t>
            </a:r>
            <a:endParaRPr lang="en-US" altLang="ja-JP"/>
          </a:p>
          <a:p>
            <a:pPr eaLnBrk="1" hangingPunct="1">
              <a:spcBef>
                <a:spcPct val="0"/>
              </a:spcBef>
            </a:pPr>
            <a:r>
              <a:rPr lang="ja-JP" altLang="en-US"/>
              <a:t>「例会の準備、受付等の手伝いをしてもらう」は、</a:t>
            </a:r>
            <a:r>
              <a:rPr lang="en-US" altLang="ja-JP"/>
              <a:t>3</a:t>
            </a:r>
            <a:r>
              <a:rPr lang="ja-JP" altLang="en-US"/>
              <a:t>割程度と少ないですが、</a:t>
            </a:r>
            <a:endParaRPr lang="en-US" altLang="ja-JP"/>
          </a:p>
          <a:p>
            <a:pPr eaLnBrk="1" hangingPunct="1">
              <a:spcBef>
                <a:spcPct val="0"/>
              </a:spcBef>
            </a:pPr>
            <a:r>
              <a:rPr lang="ja-JP" altLang="en-US"/>
              <a:t>可能であれば手伝うようご指導ください。</a:t>
            </a:r>
            <a:endParaRPr lang="en-US" altLang="ja-JP"/>
          </a:p>
          <a:p>
            <a:pPr eaLnBrk="1" hangingPunct="1">
              <a:spcBef>
                <a:spcPct val="0"/>
              </a:spcBef>
            </a:pPr>
            <a:r>
              <a:rPr lang="ja-JP" altLang="en-US"/>
              <a:t>奨学生が例会の時により多くの会員の方々と交流が持てるように</a:t>
            </a:r>
            <a:endParaRPr lang="en-US" altLang="ja-JP"/>
          </a:p>
          <a:p>
            <a:pPr eaLnBrk="1" hangingPunct="1">
              <a:spcBef>
                <a:spcPct val="0"/>
              </a:spcBef>
            </a:pPr>
            <a:r>
              <a:rPr lang="ja-JP" altLang="en-US"/>
              <a:t>ご配慮ください。</a:t>
            </a:r>
            <a:endParaRPr lang="en-US" altLang="ja-JP"/>
          </a:p>
          <a:p>
            <a:pPr eaLnBrk="1" hangingPunct="1">
              <a:spcBef>
                <a:spcPct val="0"/>
              </a:spcBef>
            </a:pPr>
            <a:r>
              <a:rPr lang="ja-JP" altLang="en-US"/>
              <a:t>なお、奨学生が未成年の場合は、交流会などで飲酒しないように、</a:t>
            </a:r>
            <a:endParaRPr lang="en-US" altLang="ja-JP"/>
          </a:p>
          <a:p>
            <a:pPr eaLnBrk="1" hangingPunct="1">
              <a:spcBef>
                <a:spcPct val="0"/>
              </a:spcBef>
            </a:pPr>
            <a:r>
              <a:rPr lang="ja-JP" altLang="en-US"/>
              <a:t>奨学生が成人の場合は、適量の飲酒となるよう監督してください。</a:t>
            </a:r>
          </a:p>
        </p:txBody>
      </p:sp>
      <p:sp>
        <p:nvSpPr>
          <p:cNvPr id="33796" name="スライド番号プレースホルダー 3">
            <a:extLst>
              <a:ext uri="{FF2B5EF4-FFF2-40B4-BE49-F238E27FC236}">
                <a16:creationId xmlns:a16="http://schemas.microsoft.com/office/drawing/2014/main" id="{CB73E327-183C-444A-8C81-7851783C3B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363" indent="-284163">
              <a:defRPr kumimoji="1">
                <a:solidFill>
                  <a:schemeClr val="tx1"/>
                </a:solidFill>
                <a:latin typeface="Calibri" panose="020F0502020204030204" pitchFamily="34" charset="0"/>
                <a:ea typeface="ＭＳ Ｐゴシック" panose="020B0600070205080204" pitchFamily="50" charset="-128"/>
              </a:defRPr>
            </a:lvl2pPr>
            <a:lvl3pPr marL="1141413" indent="-227013">
              <a:defRPr kumimoji="1">
                <a:solidFill>
                  <a:schemeClr val="tx1"/>
                </a:solidFill>
                <a:latin typeface="Calibri" panose="020F0502020204030204" pitchFamily="34" charset="0"/>
                <a:ea typeface="ＭＳ Ｐゴシック" panose="020B0600070205080204" pitchFamily="50" charset="-128"/>
              </a:defRPr>
            </a:lvl3pPr>
            <a:lvl4pPr marL="1597025" indent="-227013">
              <a:defRPr kumimoji="1">
                <a:solidFill>
                  <a:schemeClr val="tx1"/>
                </a:solidFill>
                <a:latin typeface="Calibri" panose="020F0502020204030204" pitchFamily="34" charset="0"/>
                <a:ea typeface="ＭＳ Ｐゴシック" panose="020B0600070205080204" pitchFamily="50" charset="-128"/>
              </a:defRPr>
            </a:lvl4pPr>
            <a:lvl5pPr marL="2055813" indent="-227013">
              <a:defRPr kumimoji="1">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943F977-4464-40BA-B786-1F4DC3F10C0B}" type="slidenum">
              <a:rPr lang="ja-JP" altLang="en-US"/>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9412C9B3-4DD9-4D04-AC32-ADB90399A4BF}"/>
              </a:ext>
            </a:extLst>
          </p:cNvPr>
          <p:cNvSpPr>
            <a:spLocks noGrp="1"/>
          </p:cNvSpPr>
          <p:nvPr>
            <p:ph type="dt" sz="half" idx="10"/>
          </p:nvPr>
        </p:nvSpPr>
        <p:spPr/>
        <p:txBody>
          <a:bodyPr/>
          <a:lstStyle>
            <a:lvl1pPr>
              <a:defRPr/>
            </a:lvl1pPr>
          </a:lstStyle>
          <a:p>
            <a:pPr>
              <a:defRPr/>
            </a:pPr>
            <a:fld id="{996013A3-D066-4B95-8E4B-25E9B377E35C}" type="datetimeFigureOut">
              <a:rPr lang="ja-JP" altLang="en-US"/>
              <a:pPr>
                <a:defRPr/>
              </a:pPr>
              <a:t>2020/9/28</a:t>
            </a:fld>
            <a:endParaRPr lang="ja-JP" altLang="en-US"/>
          </a:p>
        </p:txBody>
      </p:sp>
      <p:sp>
        <p:nvSpPr>
          <p:cNvPr id="5" name="フッター プレースホルダー 4">
            <a:extLst>
              <a:ext uri="{FF2B5EF4-FFF2-40B4-BE49-F238E27FC236}">
                <a16:creationId xmlns:a16="http://schemas.microsoft.com/office/drawing/2014/main" id="{F0FCEDFD-DFA4-4D91-9EBC-2096B12D89A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B023AD5-F529-4FAC-9D5D-35BE707BCE4F}"/>
              </a:ext>
            </a:extLst>
          </p:cNvPr>
          <p:cNvSpPr>
            <a:spLocks noGrp="1"/>
          </p:cNvSpPr>
          <p:nvPr>
            <p:ph type="sldNum" sz="quarter" idx="12"/>
          </p:nvPr>
        </p:nvSpPr>
        <p:spPr/>
        <p:txBody>
          <a:bodyPr/>
          <a:lstStyle>
            <a:lvl1pPr>
              <a:defRPr/>
            </a:lvl1pPr>
          </a:lstStyle>
          <a:p>
            <a:fld id="{0DAE4B3C-3AF8-4DE5-B310-CB14B53706BC}" type="slidenum">
              <a:rPr lang="ja-JP" altLang="en-US"/>
              <a:pPr/>
              <a:t>‹#›</a:t>
            </a:fld>
            <a:endParaRPr lang="ja-JP" altLang="en-US"/>
          </a:p>
        </p:txBody>
      </p:sp>
    </p:spTree>
    <p:extLst>
      <p:ext uri="{BB962C8B-B14F-4D97-AF65-F5344CB8AC3E}">
        <p14:creationId xmlns:p14="http://schemas.microsoft.com/office/powerpoint/2010/main" val="14456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EBFEAE5-61FB-4CA0-B45B-FDC886404A05}"/>
              </a:ext>
            </a:extLst>
          </p:cNvPr>
          <p:cNvSpPr>
            <a:spLocks noGrp="1"/>
          </p:cNvSpPr>
          <p:nvPr>
            <p:ph type="dt" sz="half" idx="10"/>
          </p:nvPr>
        </p:nvSpPr>
        <p:spPr/>
        <p:txBody>
          <a:bodyPr/>
          <a:lstStyle>
            <a:lvl1pPr>
              <a:defRPr/>
            </a:lvl1pPr>
          </a:lstStyle>
          <a:p>
            <a:pPr>
              <a:defRPr/>
            </a:pPr>
            <a:fld id="{4AE1DFF9-AC49-44ED-8A39-F2935ED487EF}" type="datetimeFigureOut">
              <a:rPr lang="ja-JP" altLang="en-US"/>
              <a:pPr>
                <a:defRPr/>
              </a:pPr>
              <a:t>2020/9/28</a:t>
            </a:fld>
            <a:endParaRPr lang="ja-JP" altLang="en-US"/>
          </a:p>
        </p:txBody>
      </p:sp>
      <p:sp>
        <p:nvSpPr>
          <p:cNvPr id="5" name="フッター プレースホルダー 4">
            <a:extLst>
              <a:ext uri="{FF2B5EF4-FFF2-40B4-BE49-F238E27FC236}">
                <a16:creationId xmlns:a16="http://schemas.microsoft.com/office/drawing/2014/main" id="{BD44CC97-B7E8-4B63-B45E-86857EF6DF3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BADE4EC-1FD5-4DAF-A39C-502ECD4868E3}"/>
              </a:ext>
            </a:extLst>
          </p:cNvPr>
          <p:cNvSpPr>
            <a:spLocks noGrp="1"/>
          </p:cNvSpPr>
          <p:nvPr>
            <p:ph type="sldNum" sz="quarter" idx="12"/>
          </p:nvPr>
        </p:nvSpPr>
        <p:spPr/>
        <p:txBody>
          <a:bodyPr/>
          <a:lstStyle>
            <a:lvl1pPr>
              <a:defRPr/>
            </a:lvl1pPr>
          </a:lstStyle>
          <a:p>
            <a:fld id="{CA4183FB-65CE-42FE-811E-A22C1A32E82A}" type="slidenum">
              <a:rPr lang="ja-JP" altLang="en-US"/>
              <a:pPr/>
              <a:t>‹#›</a:t>
            </a:fld>
            <a:endParaRPr lang="ja-JP" altLang="en-US"/>
          </a:p>
        </p:txBody>
      </p:sp>
    </p:spTree>
    <p:extLst>
      <p:ext uri="{BB962C8B-B14F-4D97-AF65-F5344CB8AC3E}">
        <p14:creationId xmlns:p14="http://schemas.microsoft.com/office/powerpoint/2010/main" val="185565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1C6EB91-D230-4E31-8E16-F38E81F1872D}"/>
              </a:ext>
            </a:extLst>
          </p:cNvPr>
          <p:cNvSpPr>
            <a:spLocks noGrp="1"/>
          </p:cNvSpPr>
          <p:nvPr>
            <p:ph type="dt" sz="half" idx="10"/>
          </p:nvPr>
        </p:nvSpPr>
        <p:spPr/>
        <p:txBody>
          <a:bodyPr/>
          <a:lstStyle>
            <a:lvl1pPr>
              <a:defRPr/>
            </a:lvl1pPr>
          </a:lstStyle>
          <a:p>
            <a:pPr>
              <a:defRPr/>
            </a:pPr>
            <a:fld id="{26C9EE4E-F234-4E7A-A511-1BCCB0D74ECF}" type="datetimeFigureOut">
              <a:rPr lang="ja-JP" altLang="en-US"/>
              <a:pPr>
                <a:defRPr/>
              </a:pPr>
              <a:t>2020/9/28</a:t>
            </a:fld>
            <a:endParaRPr lang="ja-JP" altLang="en-US"/>
          </a:p>
        </p:txBody>
      </p:sp>
      <p:sp>
        <p:nvSpPr>
          <p:cNvPr id="5" name="フッター プレースホルダー 4">
            <a:extLst>
              <a:ext uri="{FF2B5EF4-FFF2-40B4-BE49-F238E27FC236}">
                <a16:creationId xmlns:a16="http://schemas.microsoft.com/office/drawing/2014/main" id="{AF3E8D18-8264-42E9-995E-1691F5F86CC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174EE2B-CC78-408D-8CA7-0140F6EF89C9}"/>
              </a:ext>
            </a:extLst>
          </p:cNvPr>
          <p:cNvSpPr>
            <a:spLocks noGrp="1"/>
          </p:cNvSpPr>
          <p:nvPr>
            <p:ph type="sldNum" sz="quarter" idx="12"/>
          </p:nvPr>
        </p:nvSpPr>
        <p:spPr/>
        <p:txBody>
          <a:bodyPr/>
          <a:lstStyle>
            <a:lvl1pPr>
              <a:defRPr/>
            </a:lvl1pPr>
          </a:lstStyle>
          <a:p>
            <a:fld id="{42643747-05B7-4ADC-8B12-DA4AB63543A7}" type="slidenum">
              <a:rPr lang="ja-JP" altLang="en-US"/>
              <a:pPr/>
              <a:t>‹#›</a:t>
            </a:fld>
            <a:endParaRPr lang="ja-JP" altLang="en-US"/>
          </a:p>
        </p:txBody>
      </p:sp>
    </p:spTree>
    <p:extLst>
      <p:ext uri="{BB962C8B-B14F-4D97-AF65-F5344CB8AC3E}">
        <p14:creationId xmlns:p14="http://schemas.microsoft.com/office/powerpoint/2010/main" val="191822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4D2C9FC-5154-4F77-8997-08527C3047DF}"/>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DAEF0937-81C2-4162-AF14-8A00142AC774}"/>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326C8D8E-3442-41F6-886C-D3DA9A1AC297}"/>
              </a:ext>
            </a:extLst>
          </p:cNvPr>
          <p:cNvCxnSpPr/>
          <p:nvPr/>
        </p:nvCxnSpPr>
        <p:spPr>
          <a:xfrm>
            <a:off x="906463" y="4343400"/>
            <a:ext cx="7405687"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ctrTitle"/>
          </p:nvPr>
        </p:nvSpPr>
        <p:spPr>
          <a:xfrm>
            <a:off x="822325" y="460375"/>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37406" y="4715669"/>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E3C641A1-8D9E-4A2A-8E77-332637E2A064}"/>
              </a:ext>
            </a:extLst>
          </p:cNvPr>
          <p:cNvSpPr>
            <a:spLocks noGrp="1"/>
          </p:cNvSpPr>
          <p:nvPr>
            <p:ph type="dt" sz="half" idx="10"/>
          </p:nvPr>
        </p:nvSpPr>
        <p:spPr/>
        <p:txBody>
          <a:bodyPr/>
          <a:lstStyle>
            <a:lvl1pPr>
              <a:defRPr>
                <a:solidFill>
                  <a:srgbClr val="FFFFFF"/>
                </a:solidFill>
              </a:defRPr>
            </a:lvl1pPr>
          </a:lstStyle>
          <a:p>
            <a:pPr>
              <a:defRPr/>
            </a:pPr>
            <a:fld id="{F265F117-AC6A-4456-B1A3-29140884E6D8}" type="datetimeFigureOut">
              <a:rPr lang="ja-JP" altLang="en-US"/>
              <a:pPr>
                <a:defRPr/>
              </a:pPr>
              <a:t>2020/9/28</a:t>
            </a:fld>
            <a:endParaRPr lang="ja-JP" altLang="en-US"/>
          </a:p>
        </p:txBody>
      </p:sp>
      <p:sp>
        <p:nvSpPr>
          <p:cNvPr id="8" name="Footer Placeholder 4">
            <a:extLst>
              <a:ext uri="{FF2B5EF4-FFF2-40B4-BE49-F238E27FC236}">
                <a16:creationId xmlns:a16="http://schemas.microsoft.com/office/drawing/2014/main" id="{1FFC1ED0-E736-42F8-B72D-07721832374B}"/>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9" name="Slide Number Placeholder 5">
            <a:extLst>
              <a:ext uri="{FF2B5EF4-FFF2-40B4-BE49-F238E27FC236}">
                <a16:creationId xmlns:a16="http://schemas.microsoft.com/office/drawing/2014/main" id="{94D13D70-1F15-4400-B1CF-A35EC748CA7C}"/>
              </a:ext>
            </a:extLst>
          </p:cNvPr>
          <p:cNvSpPr>
            <a:spLocks noGrp="1"/>
          </p:cNvSpPr>
          <p:nvPr>
            <p:ph type="sldNum" sz="quarter" idx="12"/>
          </p:nvPr>
        </p:nvSpPr>
        <p:spPr/>
        <p:txBody>
          <a:bodyPr/>
          <a:lstStyle>
            <a:lvl1pPr>
              <a:defRPr>
                <a:solidFill>
                  <a:srgbClr val="FFFFFF"/>
                </a:solidFill>
              </a:defRPr>
            </a:lvl1pPr>
          </a:lstStyle>
          <a:p>
            <a:fld id="{1956B3C4-197E-47B6-9382-974E17283369}" type="slidenum">
              <a:rPr lang="ja-JP" altLang="en-US"/>
              <a:pPr/>
              <a:t>‹#›</a:t>
            </a:fld>
            <a:endParaRPr lang="ja-JP" altLang="en-US"/>
          </a:p>
        </p:txBody>
      </p:sp>
    </p:spTree>
    <p:extLst>
      <p:ext uri="{BB962C8B-B14F-4D97-AF65-F5344CB8AC3E}">
        <p14:creationId xmlns:p14="http://schemas.microsoft.com/office/powerpoint/2010/main" val="6400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9"/>
            <a:ext cx="7543800" cy="968374"/>
          </a:xfrm>
        </p:spPr>
        <p:txBody>
          <a:bodyPr/>
          <a:lstStyle>
            <a:lvl1pPr algn="l">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a:extLst>
              <a:ext uri="{FF2B5EF4-FFF2-40B4-BE49-F238E27FC236}">
                <a16:creationId xmlns:a16="http://schemas.microsoft.com/office/drawing/2014/main" id="{B99B031D-928E-4A6C-BF7A-48F57776C593}"/>
              </a:ext>
            </a:extLst>
          </p:cNvPr>
          <p:cNvSpPr>
            <a:spLocks noGrp="1"/>
          </p:cNvSpPr>
          <p:nvPr>
            <p:ph type="dt" sz="half" idx="10"/>
          </p:nvPr>
        </p:nvSpPr>
        <p:spPr/>
        <p:txBody>
          <a:bodyPr/>
          <a:lstStyle>
            <a:lvl1pPr>
              <a:defRPr>
                <a:solidFill>
                  <a:srgbClr val="FFFFFF"/>
                </a:solidFill>
              </a:defRPr>
            </a:lvl1pPr>
          </a:lstStyle>
          <a:p>
            <a:pPr>
              <a:defRPr/>
            </a:pPr>
            <a:fld id="{62DC325C-FC8F-41C3-909D-792AA15B5F31}" type="datetimeFigureOut">
              <a:rPr lang="ja-JP" altLang="en-US"/>
              <a:pPr>
                <a:defRPr/>
              </a:pPr>
              <a:t>2020/9/28</a:t>
            </a:fld>
            <a:endParaRPr lang="ja-JP" altLang="en-US"/>
          </a:p>
        </p:txBody>
      </p:sp>
      <p:sp>
        <p:nvSpPr>
          <p:cNvPr id="5" name="Footer Placeholder 4">
            <a:extLst>
              <a:ext uri="{FF2B5EF4-FFF2-40B4-BE49-F238E27FC236}">
                <a16:creationId xmlns:a16="http://schemas.microsoft.com/office/drawing/2014/main" id="{8930091D-B2E9-4218-8682-24675775052A}"/>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2A0243B4-7477-436F-9D2C-1B3587DAA8D1}"/>
              </a:ext>
            </a:extLst>
          </p:cNvPr>
          <p:cNvSpPr>
            <a:spLocks noGrp="1"/>
          </p:cNvSpPr>
          <p:nvPr>
            <p:ph type="sldNum" sz="quarter" idx="12"/>
          </p:nvPr>
        </p:nvSpPr>
        <p:spPr/>
        <p:txBody>
          <a:bodyPr/>
          <a:lstStyle>
            <a:lvl1pPr>
              <a:defRPr>
                <a:solidFill>
                  <a:srgbClr val="FFFFFF"/>
                </a:solidFill>
              </a:defRPr>
            </a:lvl1pPr>
          </a:lstStyle>
          <a:p>
            <a:fld id="{BA27F1D6-01BF-462A-B17A-D79E4574E9A1}" type="slidenum">
              <a:rPr lang="ja-JP" altLang="en-US"/>
              <a:pPr/>
              <a:t>‹#›</a:t>
            </a:fld>
            <a:endParaRPr lang="ja-JP" altLang="en-US"/>
          </a:p>
        </p:txBody>
      </p:sp>
    </p:spTree>
    <p:extLst>
      <p:ext uri="{BB962C8B-B14F-4D97-AF65-F5344CB8AC3E}">
        <p14:creationId xmlns:p14="http://schemas.microsoft.com/office/powerpoint/2010/main" val="3007215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A3822B7C-3A36-421C-B95E-6A68B85B691B}"/>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3F8DE39B-3F8D-4725-9860-8B93DDDE8262}"/>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74A32810-EE6B-4E03-83B6-1D5E9CE2BFC0}"/>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8A93C3DD-5E5B-4C1C-935F-9D9FAAFC231E}"/>
              </a:ext>
            </a:extLst>
          </p:cNvPr>
          <p:cNvSpPr>
            <a:spLocks noGrp="1"/>
          </p:cNvSpPr>
          <p:nvPr>
            <p:ph type="dt" sz="half" idx="10"/>
          </p:nvPr>
        </p:nvSpPr>
        <p:spPr/>
        <p:txBody>
          <a:bodyPr/>
          <a:lstStyle>
            <a:lvl1pPr>
              <a:defRPr>
                <a:solidFill>
                  <a:srgbClr val="FFFFFF"/>
                </a:solidFill>
              </a:defRPr>
            </a:lvl1pPr>
          </a:lstStyle>
          <a:p>
            <a:pPr>
              <a:defRPr/>
            </a:pPr>
            <a:fld id="{8E68C227-9A88-4D6E-A7AA-3A3B13DD8AF3}" type="datetimeFigureOut">
              <a:rPr lang="ja-JP" altLang="en-US"/>
              <a:pPr>
                <a:defRPr/>
              </a:pPr>
              <a:t>2020/9/28</a:t>
            </a:fld>
            <a:endParaRPr lang="ja-JP" altLang="en-US"/>
          </a:p>
        </p:txBody>
      </p:sp>
      <p:sp>
        <p:nvSpPr>
          <p:cNvPr id="8" name="Footer Placeholder 4">
            <a:extLst>
              <a:ext uri="{FF2B5EF4-FFF2-40B4-BE49-F238E27FC236}">
                <a16:creationId xmlns:a16="http://schemas.microsoft.com/office/drawing/2014/main" id="{8C7EA597-07CB-43CA-88DA-525EE6FF216D}"/>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9" name="Slide Number Placeholder 5">
            <a:extLst>
              <a:ext uri="{FF2B5EF4-FFF2-40B4-BE49-F238E27FC236}">
                <a16:creationId xmlns:a16="http://schemas.microsoft.com/office/drawing/2014/main" id="{427D2B8F-63DB-47AC-920D-649AAB9481B6}"/>
              </a:ext>
            </a:extLst>
          </p:cNvPr>
          <p:cNvSpPr>
            <a:spLocks noGrp="1"/>
          </p:cNvSpPr>
          <p:nvPr>
            <p:ph type="sldNum" sz="quarter" idx="12"/>
          </p:nvPr>
        </p:nvSpPr>
        <p:spPr/>
        <p:txBody>
          <a:bodyPr/>
          <a:lstStyle>
            <a:lvl1pPr>
              <a:defRPr>
                <a:solidFill>
                  <a:srgbClr val="FFFFFF"/>
                </a:solidFill>
              </a:defRPr>
            </a:lvl1pPr>
          </a:lstStyle>
          <a:p>
            <a:fld id="{BAA1C29C-94C3-4BAB-A8CE-9E96890E36C9}" type="slidenum">
              <a:rPr lang="ja-JP" altLang="en-US"/>
              <a:pPr/>
              <a:t>‹#›</a:t>
            </a:fld>
            <a:endParaRPr lang="ja-JP" altLang="en-US"/>
          </a:p>
        </p:txBody>
      </p:sp>
    </p:spTree>
    <p:extLst>
      <p:ext uri="{BB962C8B-B14F-4D97-AF65-F5344CB8AC3E}">
        <p14:creationId xmlns:p14="http://schemas.microsoft.com/office/powerpoint/2010/main" val="3950520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81956" y="304877"/>
            <a:ext cx="7543800" cy="950413"/>
          </a:xfrm>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a:extLst>
              <a:ext uri="{FF2B5EF4-FFF2-40B4-BE49-F238E27FC236}">
                <a16:creationId xmlns:a16="http://schemas.microsoft.com/office/drawing/2014/main" id="{41BDF76E-34BB-479D-8AD9-6A4561A83EE7}"/>
              </a:ext>
            </a:extLst>
          </p:cNvPr>
          <p:cNvSpPr>
            <a:spLocks noGrp="1"/>
          </p:cNvSpPr>
          <p:nvPr>
            <p:ph type="dt" sz="half" idx="10"/>
          </p:nvPr>
        </p:nvSpPr>
        <p:spPr/>
        <p:txBody>
          <a:bodyPr/>
          <a:lstStyle>
            <a:lvl1pPr>
              <a:defRPr>
                <a:solidFill>
                  <a:srgbClr val="FFFFFF"/>
                </a:solidFill>
              </a:defRPr>
            </a:lvl1pPr>
          </a:lstStyle>
          <a:p>
            <a:pPr>
              <a:defRPr/>
            </a:pPr>
            <a:fld id="{CB185A5D-B9EB-4B32-A1B0-30B9DDA9D5A3}" type="datetimeFigureOut">
              <a:rPr lang="ja-JP" altLang="en-US"/>
              <a:pPr>
                <a:defRPr/>
              </a:pPr>
              <a:t>2020/9/28</a:t>
            </a:fld>
            <a:endParaRPr lang="ja-JP" altLang="en-US"/>
          </a:p>
        </p:txBody>
      </p:sp>
      <p:sp>
        <p:nvSpPr>
          <p:cNvPr id="6" name="Footer Placeholder 5">
            <a:extLst>
              <a:ext uri="{FF2B5EF4-FFF2-40B4-BE49-F238E27FC236}">
                <a16:creationId xmlns:a16="http://schemas.microsoft.com/office/drawing/2014/main" id="{CE0714F0-3C20-4EA1-B565-F6A786A6A1DF}"/>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7" name="Slide Number Placeholder 6">
            <a:extLst>
              <a:ext uri="{FF2B5EF4-FFF2-40B4-BE49-F238E27FC236}">
                <a16:creationId xmlns:a16="http://schemas.microsoft.com/office/drawing/2014/main" id="{39197F3F-2EF1-4ABC-B9A9-F6207B8F8C2E}"/>
              </a:ext>
            </a:extLst>
          </p:cNvPr>
          <p:cNvSpPr>
            <a:spLocks noGrp="1"/>
          </p:cNvSpPr>
          <p:nvPr>
            <p:ph type="sldNum" sz="quarter" idx="12"/>
          </p:nvPr>
        </p:nvSpPr>
        <p:spPr/>
        <p:txBody>
          <a:bodyPr/>
          <a:lstStyle>
            <a:lvl1pPr>
              <a:defRPr>
                <a:solidFill>
                  <a:srgbClr val="FFFFFF"/>
                </a:solidFill>
              </a:defRPr>
            </a:lvl1pPr>
          </a:lstStyle>
          <a:p>
            <a:fld id="{C3EAA311-7AB6-411A-AB90-461214AB2545}" type="slidenum">
              <a:rPr lang="ja-JP" altLang="en-US"/>
              <a:pPr/>
              <a:t>‹#›</a:t>
            </a:fld>
            <a:endParaRPr lang="ja-JP" altLang="en-US"/>
          </a:p>
        </p:txBody>
      </p:sp>
    </p:spTree>
    <p:extLst>
      <p:ext uri="{BB962C8B-B14F-4D97-AF65-F5344CB8AC3E}">
        <p14:creationId xmlns:p14="http://schemas.microsoft.com/office/powerpoint/2010/main" val="103903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9004"/>
          </a:xfrm>
        </p:spPr>
        <p:txBody>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a:extLst>
              <a:ext uri="{FF2B5EF4-FFF2-40B4-BE49-F238E27FC236}">
                <a16:creationId xmlns:a16="http://schemas.microsoft.com/office/drawing/2014/main" id="{566305AB-58D5-4509-A5EB-17EE49C6A9DB}"/>
              </a:ext>
            </a:extLst>
          </p:cNvPr>
          <p:cNvSpPr>
            <a:spLocks noGrp="1"/>
          </p:cNvSpPr>
          <p:nvPr>
            <p:ph type="dt" sz="half" idx="10"/>
          </p:nvPr>
        </p:nvSpPr>
        <p:spPr/>
        <p:txBody>
          <a:bodyPr/>
          <a:lstStyle>
            <a:lvl1pPr>
              <a:defRPr>
                <a:solidFill>
                  <a:srgbClr val="FFFFFF"/>
                </a:solidFill>
              </a:defRPr>
            </a:lvl1pPr>
          </a:lstStyle>
          <a:p>
            <a:pPr>
              <a:defRPr/>
            </a:pPr>
            <a:fld id="{92F04793-413D-4935-B156-3B24E20C08D0}" type="datetimeFigureOut">
              <a:rPr lang="ja-JP" altLang="en-US"/>
              <a:pPr>
                <a:defRPr/>
              </a:pPr>
              <a:t>2020/9/28</a:t>
            </a:fld>
            <a:endParaRPr lang="ja-JP" altLang="en-US"/>
          </a:p>
        </p:txBody>
      </p:sp>
      <p:sp>
        <p:nvSpPr>
          <p:cNvPr id="8" name="Footer Placeholder 7">
            <a:extLst>
              <a:ext uri="{FF2B5EF4-FFF2-40B4-BE49-F238E27FC236}">
                <a16:creationId xmlns:a16="http://schemas.microsoft.com/office/drawing/2014/main" id="{16FF932A-FCA7-461C-9831-E2C3F47FD122}"/>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9" name="Slide Number Placeholder 8">
            <a:extLst>
              <a:ext uri="{FF2B5EF4-FFF2-40B4-BE49-F238E27FC236}">
                <a16:creationId xmlns:a16="http://schemas.microsoft.com/office/drawing/2014/main" id="{31867FB1-C3F4-440A-BE1D-0D255FE712F0}"/>
              </a:ext>
            </a:extLst>
          </p:cNvPr>
          <p:cNvSpPr>
            <a:spLocks noGrp="1"/>
          </p:cNvSpPr>
          <p:nvPr>
            <p:ph type="sldNum" sz="quarter" idx="12"/>
          </p:nvPr>
        </p:nvSpPr>
        <p:spPr/>
        <p:txBody>
          <a:bodyPr/>
          <a:lstStyle>
            <a:lvl1pPr>
              <a:defRPr>
                <a:solidFill>
                  <a:srgbClr val="FFFFFF"/>
                </a:solidFill>
              </a:defRPr>
            </a:lvl1pPr>
          </a:lstStyle>
          <a:p>
            <a:fld id="{E50EBC8C-C47B-4FC9-A922-59ACBBEBE8C6}" type="slidenum">
              <a:rPr lang="ja-JP" altLang="en-US"/>
              <a:pPr/>
              <a:t>‹#›</a:t>
            </a:fld>
            <a:endParaRPr lang="ja-JP" altLang="en-US"/>
          </a:p>
        </p:txBody>
      </p:sp>
    </p:spTree>
    <p:extLst>
      <p:ext uri="{BB962C8B-B14F-4D97-AF65-F5344CB8AC3E}">
        <p14:creationId xmlns:p14="http://schemas.microsoft.com/office/powerpoint/2010/main" val="144172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a:extLst>
              <a:ext uri="{FF2B5EF4-FFF2-40B4-BE49-F238E27FC236}">
                <a16:creationId xmlns:a16="http://schemas.microsoft.com/office/drawing/2014/main" id="{D9794850-B73D-4CE6-80CF-3A5A76B6D9B6}"/>
              </a:ext>
            </a:extLst>
          </p:cNvPr>
          <p:cNvSpPr>
            <a:spLocks noGrp="1"/>
          </p:cNvSpPr>
          <p:nvPr>
            <p:ph type="dt" sz="half" idx="10"/>
          </p:nvPr>
        </p:nvSpPr>
        <p:spPr/>
        <p:txBody>
          <a:bodyPr/>
          <a:lstStyle>
            <a:lvl1pPr>
              <a:defRPr>
                <a:solidFill>
                  <a:srgbClr val="FFFFFF"/>
                </a:solidFill>
              </a:defRPr>
            </a:lvl1pPr>
          </a:lstStyle>
          <a:p>
            <a:pPr>
              <a:defRPr/>
            </a:pPr>
            <a:fld id="{29D9DD0A-1E39-4653-B546-39AACAC963C5}" type="datetimeFigureOut">
              <a:rPr lang="ja-JP" altLang="en-US"/>
              <a:pPr>
                <a:defRPr/>
              </a:pPr>
              <a:t>2020/9/28</a:t>
            </a:fld>
            <a:endParaRPr lang="ja-JP" altLang="en-US"/>
          </a:p>
        </p:txBody>
      </p:sp>
      <p:sp>
        <p:nvSpPr>
          <p:cNvPr id="4" name="Footer Placeholder 3">
            <a:extLst>
              <a:ext uri="{FF2B5EF4-FFF2-40B4-BE49-F238E27FC236}">
                <a16:creationId xmlns:a16="http://schemas.microsoft.com/office/drawing/2014/main" id="{E5DDCB7F-9004-4B3B-8BA3-CFDAAF9B2F7D}"/>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5" name="Slide Number Placeholder 4">
            <a:extLst>
              <a:ext uri="{FF2B5EF4-FFF2-40B4-BE49-F238E27FC236}">
                <a16:creationId xmlns:a16="http://schemas.microsoft.com/office/drawing/2014/main" id="{C7AEC87E-0F46-4D6D-9C3D-4B7CD29F94A9}"/>
              </a:ext>
            </a:extLst>
          </p:cNvPr>
          <p:cNvSpPr>
            <a:spLocks noGrp="1"/>
          </p:cNvSpPr>
          <p:nvPr>
            <p:ph type="sldNum" sz="quarter" idx="12"/>
          </p:nvPr>
        </p:nvSpPr>
        <p:spPr/>
        <p:txBody>
          <a:bodyPr/>
          <a:lstStyle>
            <a:lvl1pPr>
              <a:defRPr>
                <a:solidFill>
                  <a:srgbClr val="FFFFFF"/>
                </a:solidFill>
              </a:defRPr>
            </a:lvl1pPr>
          </a:lstStyle>
          <a:p>
            <a:fld id="{389D14A1-B29C-4B6D-90FB-982A6C7AB48A}" type="slidenum">
              <a:rPr lang="ja-JP" altLang="en-US"/>
              <a:pPr/>
              <a:t>‹#›</a:t>
            </a:fld>
            <a:endParaRPr lang="ja-JP" altLang="en-US"/>
          </a:p>
        </p:txBody>
      </p:sp>
    </p:spTree>
    <p:extLst>
      <p:ext uri="{BB962C8B-B14F-4D97-AF65-F5344CB8AC3E}">
        <p14:creationId xmlns:p14="http://schemas.microsoft.com/office/powerpoint/2010/main" val="5256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21B226-D027-4805-9845-0F3CEFAD5B0C}"/>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FCF315A0-DEF2-4B93-9905-EE5C9409576F}"/>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3EAA0087-32F8-43AB-85AC-255B95BF7F80}"/>
              </a:ext>
            </a:extLst>
          </p:cNvPr>
          <p:cNvSpPr>
            <a:spLocks noGrp="1"/>
          </p:cNvSpPr>
          <p:nvPr>
            <p:ph type="dt" sz="half" idx="10"/>
          </p:nvPr>
        </p:nvSpPr>
        <p:spPr/>
        <p:txBody>
          <a:bodyPr/>
          <a:lstStyle>
            <a:lvl1pPr>
              <a:defRPr>
                <a:solidFill>
                  <a:srgbClr val="FFFFFF"/>
                </a:solidFill>
              </a:defRPr>
            </a:lvl1pPr>
          </a:lstStyle>
          <a:p>
            <a:pPr>
              <a:defRPr/>
            </a:pPr>
            <a:fld id="{165BEA79-931E-4A18-831C-8CDFB99DC97F}" type="datetimeFigureOut">
              <a:rPr lang="ja-JP" altLang="en-US"/>
              <a:pPr>
                <a:defRPr/>
              </a:pPr>
              <a:t>2020/9/28</a:t>
            </a:fld>
            <a:endParaRPr lang="ja-JP" altLang="en-US"/>
          </a:p>
        </p:txBody>
      </p:sp>
      <p:sp>
        <p:nvSpPr>
          <p:cNvPr id="5" name="Footer Placeholder 7">
            <a:extLst>
              <a:ext uri="{FF2B5EF4-FFF2-40B4-BE49-F238E27FC236}">
                <a16:creationId xmlns:a16="http://schemas.microsoft.com/office/drawing/2014/main" id="{620A7123-B656-4F73-9296-8A7BFC039512}"/>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6" name="Slide Number Placeholder 8">
            <a:extLst>
              <a:ext uri="{FF2B5EF4-FFF2-40B4-BE49-F238E27FC236}">
                <a16:creationId xmlns:a16="http://schemas.microsoft.com/office/drawing/2014/main" id="{6FD5AAC2-03AB-4A78-BF03-4D665F6F736C}"/>
              </a:ext>
            </a:extLst>
          </p:cNvPr>
          <p:cNvSpPr>
            <a:spLocks noGrp="1"/>
          </p:cNvSpPr>
          <p:nvPr>
            <p:ph type="sldNum" sz="quarter" idx="12"/>
          </p:nvPr>
        </p:nvSpPr>
        <p:spPr/>
        <p:txBody>
          <a:bodyPr/>
          <a:lstStyle>
            <a:lvl1pPr>
              <a:defRPr>
                <a:solidFill>
                  <a:srgbClr val="FFFFFF"/>
                </a:solidFill>
              </a:defRPr>
            </a:lvl1pPr>
          </a:lstStyle>
          <a:p>
            <a:fld id="{C81D4688-8763-4378-8B85-58858CFE2E52}" type="slidenum">
              <a:rPr lang="ja-JP" altLang="en-US"/>
              <a:pPr/>
              <a:t>‹#›</a:t>
            </a:fld>
            <a:endParaRPr lang="ja-JP" altLang="en-US"/>
          </a:p>
        </p:txBody>
      </p:sp>
    </p:spTree>
    <p:extLst>
      <p:ext uri="{BB962C8B-B14F-4D97-AF65-F5344CB8AC3E}">
        <p14:creationId xmlns:p14="http://schemas.microsoft.com/office/powerpoint/2010/main" val="969618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FD167C-0A91-4DB0-B466-21846B11573A}"/>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B468FE84-0E8B-465D-86B3-982DBE000323}"/>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262C14D8-3100-44D3-BF4C-56D9771AAD80}"/>
              </a:ext>
            </a:extLst>
          </p:cNvPr>
          <p:cNvSpPr>
            <a:spLocks noGrp="1"/>
          </p:cNvSpPr>
          <p:nvPr>
            <p:ph type="dt" sz="half" idx="10"/>
          </p:nvPr>
        </p:nvSpPr>
        <p:spPr>
          <a:xfrm>
            <a:off x="349250" y="6459538"/>
            <a:ext cx="1963738" cy="365125"/>
          </a:xfrm>
        </p:spPr>
        <p:txBody>
          <a:bodyPr/>
          <a:lstStyle>
            <a:lvl1pPr algn="l">
              <a:defRPr>
                <a:solidFill>
                  <a:srgbClr val="FFFFFF"/>
                </a:solidFill>
              </a:defRPr>
            </a:lvl1pPr>
          </a:lstStyle>
          <a:p>
            <a:pPr>
              <a:defRPr/>
            </a:pPr>
            <a:fld id="{2B469D2C-1747-4451-8CB0-AE086116A92E}" type="datetimeFigureOut">
              <a:rPr lang="ja-JP" altLang="en-US"/>
              <a:pPr>
                <a:defRPr/>
              </a:pPr>
              <a:t>2020/9/28</a:t>
            </a:fld>
            <a:endParaRPr lang="ja-JP" altLang="en-US"/>
          </a:p>
        </p:txBody>
      </p:sp>
      <p:sp>
        <p:nvSpPr>
          <p:cNvPr id="8" name="Footer Placeholder 5">
            <a:extLst>
              <a:ext uri="{FF2B5EF4-FFF2-40B4-BE49-F238E27FC236}">
                <a16:creationId xmlns:a16="http://schemas.microsoft.com/office/drawing/2014/main" id="{227E8048-2017-4B24-83D1-5519E1955F99}"/>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ja-JP" altLang="en-US"/>
          </a:p>
        </p:txBody>
      </p:sp>
      <p:sp>
        <p:nvSpPr>
          <p:cNvPr id="9" name="Slide Number Placeholder 6">
            <a:extLst>
              <a:ext uri="{FF2B5EF4-FFF2-40B4-BE49-F238E27FC236}">
                <a16:creationId xmlns:a16="http://schemas.microsoft.com/office/drawing/2014/main" id="{AB3DEC0D-C315-4ECF-A19C-480E35805405}"/>
              </a:ext>
            </a:extLst>
          </p:cNvPr>
          <p:cNvSpPr>
            <a:spLocks noGrp="1"/>
          </p:cNvSpPr>
          <p:nvPr>
            <p:ph type="sldNum" sz="quarter" idx="12"/>
          </p:nvPr>
        </p:nvSpPr>
        <p:spPr/>
        <p:txBody>
          <a:bodyPr/>
          <a:lstStyle>
            <a:lvl1pPr>
              <a:defRPr>
                <a:solidFill>
                  <a:schemeClr val="tx2"/>
                </a:solidFill>
              </a:defRPr>
            </a:lvl1pPr>
          </a:lstStyle>
          <a:p>
            <a:fld id="{8FD4800D-51E4-438F-B1CE-35DA4F18A452}" type="slidenum">
              <a:rPr lang="ja-JP" altLang="en-US"/>
              <a:pPr/>
              <a:t>‹#›</a:t>
            </a:fld>
            <a:endParaRPr lang="ja-JP" altLang="en-US"/>
          </a:p>
        </p:txBody>
      </p:sp>
    </p:spTree>
    <p:extLst>
      <p:ext uri="{BB962C8B-B14F-4D97-AF65-F5344CB8AC3E}">
        <p14:creationId xmlns:p14="http://schemas.microsoft.com/office/powerpoint/2010/main" val="76907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923AF60-BBF4-4AA1-8247-EA14B0C5B700}"/>
              </a:ext>
            </a:extLst>
          </p:cNvPr>
          <p:cNvSpPr>
            <a:spLocks noGrp="1"/>
          </p:cNvSpPr>
          <p:nvPr>
            <p:ph type="dt" sz="half" idx="10"/>
          </p:nvPr>
        </p:nvSpPr>
        <p:spPr/>
        <p:txBody>
          <a:bodyPr/>
          <a:lstStyle>
            <a:lvl1pPr>
              <a:defRPr/>
            </a:lvl1pPr>
          </a:lstStyle>
          <a:p>
            <a:pPr>
              <a:defRPr/>
            </a:pPr>
            <a:fld id="{9D1F2DA1-E453-4B28-8FDF-F5C5C6EA9858}" type="datetimeFigureOut">
              <a:rPr lang="ja-JP" altLang="en-US"/>
              <a:pPr>
                <a:defRPr/>
              </a:pPr>
              <a:t>2020/9/28</a:t>
            </a:fld>
            <a:endParaRPr lang="ja-JP" altLang="en-US"/>
          </a:p>
        </p:txBody>
      </p:sp>
      <p:sp>
        <p:nvSpPr>
          <p:cNvPr id="5" name="フッター プレースホルダー 4">
            <a:extLst>
              <a:ext uri="{FF2B5EF4-FFF2-40B4-BE49-F238E27FC236}">
                <a16:creationId xmlns:a16="http://schemas.microsoft.com/office/drawing/2014/main" id="{4ACD3AA3-A9A5-4547-BCA0-85E5B4ACC48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C480071-393B-4F0A-9C36-906D275258CE}"/>
              </a:ext>
            </a:extLst>
          </p:cNvPr>
          <p:cNvSpPr>
            <a:spLocks noGrp="1"/>
          </p:cNvSpPr>
          <p:nvPr>
            <p:ph type="sldNum" sz="quarter" idx="12"/>
          </p:nvPr>
        </p:nvSpPr>
        <p:spPr/>
        <p:txBody>
          <a:bodyPr/>
          <a:lstStyle>
            <a:lvl1pPr>
              <a:defRPr/>
            </a:lvl1pPr>
          </a:lstStyle>
          <a:p>
            <a:fld id="{D75743A7-CBB6-4228-82E9-F9EE6E1C48F9}" type="slidenum">
              <a:rPr lang="ja-JP" altLang="en-US"/>
              <a:pPr/>
              <a:t>‹#›</a:t>
            </a:fld>
            <a:endParaRPr lang="ja-JP" altLang="en-US"/>
          </a:p>
        </p:txBody>
      </p:sp>
    </p:spTree>
    <p:extLst>
      <p:ext uri="{BB962C8B-B14F-4D97-AF65-F5344CB8AC3E}">
        <p14:creationId xmlns:p14="http://schemas.microsoft.com/office/powerpoint/2010/main" val="372667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D321CD6-D47B-43EF-8370-23034BF2169A}"/>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E5CD04A0-16EE-4764-9F12-0FC38D175B16}"/>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A06CE937-7343-445F-BD60-00CBDE8B3214}"/>
              </a:ext>
            </a:extLst>
          </p:cNvPr>
          <p:cNvSpPr>
            <a:spLocks noGrp="1"/>
          </p:cNvSpPr>
          <p:nvPr>
            <p:ph type="dt" sz="half" idx="10"/>
          </p:nvPr>
        </p:nvSpPr>
        <p:spPr/>
        <p:txBody>
          <a:bodyPr/>
          <a:lstStyle>
            <a:lvl1pPr>
              <a:defRPr>
                <a:solidFill>
                  <a:srgbClr val="FFFFFF"/>
                </a:solidFill>
              </a:defRPr>
            </a:lvl1pPr>
          </a:lstStyle>
          <a:p>
            <a:pPr>
              <a:defRPr/>
            </a:pPr>
            <a:fld id="{7BFC962F-C916-4B3B-B5A4-D49277E9ED63}" type="datetimeFigureOut">
              <a:rPr lang="ja-JP" altLang="en-US"/>
              <a:pPr>
                <a:defRPr/>
              </a:pPr>
              <a:t>2020/9/28</a:t>
            </a:fld>
            <a:endParaRPr lang="ja-JP" altLang="en-US"/>
          </a:p>
        </p:txBody>
      </p:sp>
      <p:sp>
        <p:nvSpPr>
          <p:cNvPr id="8" name="Footer Placeholder 5">
            <a:extLst>
              <a:ext uri="{FF2B5EF4-FFF2-40B4-BE49-F238E27FC236}">
                <a16:creationId xmlns:a16="http://schemas.microsoft.com/office/drawing/2014/main" id="{25EB9523-A54E-4B29-B3BF-1426D68F0DF3}"/>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9" name="Slide Number Placeholder 6">
            <a:extLst>
              <a:ext uri="{FF2B5EF4-FFF2-40B4-BE49-F238E27FC236}">
                <a16:creationId xmlns:a16="http://schemas.microsoft.com/office/drawing/2014/main" id="{4852552C-E6C0-41C4-AA8C-C003C6C16382}"/>
              </a:ext>
            </a:extLst>
          </p:cNvPr>
          <p:cNvSpPr>
            <a:spLocks noGrp="1"/>
          </p:cNvSpPr>
          <p:nvPr>
            <p:ph type="sldNum" sz="quarter" idx="12"/>
          </p:nvPr>
        </p:nvSpPr>
        <p:spPr/>
        <p:txBody>
          <a:bodyPr/>
          <a:lstStyle>
            <a:lvl1pPr>
              <a:defRPr>
                <a:solidFill>
                  <a:srgbClr val="FFFFFF"/>
                </a:solidFill>
              </a:defRPr>
            </a:lvl1pPr>
          </a:lstStyle>
          <a:p>
            <a:fld id="{CBD77E82-B5E2-4377-A8D1-B522DE7A0ACF}" type="slidenum">
              <a:rPr lang="ja-JP" altLang="en-US"/>
              <a:pPr/>
              <a:t>‹#›</a:t>
            </a:fld>
            <a:endParaRPr lang="ja-JP" altLang="en-US"/>
          </a:p>
        </p:txBody>
      </p:sp>
    </p:spTree>
    <p:extLst>
      <p:ext uri="{BB962C8B-B14F-4D97-AF65-F5344CB8AC3E}">
        <p14:creationId xmlns:p14="http://schemas.microsoft.com/office/powerpoint/2010/main" val="2198267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D69609C-E2F7-4BC1-ACED-C020BA6BE4DC}"/>
              </a:ext>
            </a:extLst>
          </p:cNvPr>
          <p:cNvSpPr>
            <a:spLocks noGrp="1"/>
          </p:cNvSpPr>
          <p:nvPr>
            <p:ph type="dt" sz="half" idx="10"/>
          </p:nvPr>
        </p:nvSpPr>
        <p:spPr/>
        <p:txBody>
          <a:bodyPr/>
          <a:lstStyle>
            <a:lvl1pPr>
              <a:defRPr>
                <a:solidFill>
                  <a:srgbClr val="FFFFFF"/>
                </a:solidFill>
              </a:defRPr>
            </a:lvl1pPr>
          </a:lstStyle>
          <a:p>
            <a:pPr>
              <a:defRPr/>
            </a:pPr>
            <a:fld id="{24269F0A-BEF9-4F99-A1B2-C06B61F8C251}" type="datetimeFigureOut">
              <a:rPr lang="ja-JP" altLang="en-US"/>
              <a:pPr>
                <a:defRPr/>
              </a:pPr>
              <a:t>2020/9/28</a:t>
            </a:fld>
            <a:endParaRPr lang="ja-JP" altLang="en-US"/>
          </a:p>
        </p:txBody>
      </p:sp>
      <p:sp>
        <p:nvSpPr>
          <p:cNvPr id="5" name="Footer Placeholder 4">
            <a:extLst>
              <a:ext uri="{FF2B5EF4-FFF2-40B4-BE49-F238E27FC236}">
                <a16:creationId xmlns:a16="http://schemas.microsoft.com/office/drawing/2014/main" id="{8EC09A79-2BFF-4E52-9804-DA92A3BF15DB}"/>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A31521E5-AB1C-4B69-92C5-8C94EC482B9A}"/>
              </a:ext>
            </a:extLst>
          </p:cNvPr>
          <p:cNvSpPr>
            <a:spLocks noGrp="1"/>
          </p:cNvSpPr>
          <p:nvPr>
            <p:ph type="sldNum" sz="quarter" idx="12"/>
          </p:nvPr>
        </p:nvSpPr>
        <p:spPr/>
        <p:txBody>
          <a:bodyPr/>
          <a:lstStyle>
            <a:lvl1pPr>
              <a:defRPr>
                <a:solidFill>
                  <a:srgbClr val="FFFFFF"/>
                </a:solidFill>
              </a:defRPr>
            </a:lvl1pPr>
          </a:lstStyle>
          <a:p>
            <a:fld id="{88603A9F-91FB-403F-8C7F-8818905ABE4A}" type="slidenum">
              <a:rPr lang="ja-JP" altLang="en-US"/>
              <a:pPr/>
              <a:t>‹#›</a:t>
            </a:fld>
            <a:endParaRPr lang="ja-JP" altLang="en-US"/>
          </a:p>
        </p:txBody>
      </p:sp>
    </p:spTree>
    <p:extLst>
      <p:ext uri="{BB962C8B-B14F-4D97-AF65-F5344CB8AC3E}">
        <p14:creationId xmlns:p14="http://schemas.microsoft.com/office/powerpoint/2010/main" val="3915438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57DD99F-3D8C-4551-9FC1-CA381B51F455}"/>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B5165E78-E97A-4A37-BD35-7434566FEF7A}"/>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C6641450-B61C-405B-BD3B-2D3A4914C0C3}"/>
              </a:ext>
            </a:extLst>
          </p:cNvPr>
          <p:cNvSpPr>
            <a:spLocks noGrp="1"/>
          </p:cNvSpPr>
          <p:nvPr>
            <p:ph type="dt" sz="half" idx="10"/>
          </p:nvPr>
        </p:nvSpPr>
        <p:spPr/>
        <p:txBody>
          <a:bodyPr/>
          <a:lstStyle>
            <a:lvl1pPr>
              <a:defRPr>
                <a:solidFill>
                  <a:srgbClr val="FFFFFF"/>
                </a:solidFill>
              </a:defRPr>
            </a:lvl1pPr>
          </a:lstStyle>
          <a:p>
            <a:pPr>
              <a:defRPr/>
            </a:pPr>
            <a:fld id="{6017CC24-054F-4BC5-A7E2-45874C13EDCE}" type="datetimeFigureOut">
              <a:rPr lang="ja-JP" altLang="en-US"/>
              <a:pPr>
                <a:defRPr/>
              </a:pPr>
              <a:t>2020/9/28</a:t>
            </a:fld>
            <a:endParaRPr lang="ja-JP" altLang="en-US"/>
          </a:p>
        </p:txBody>
      </p:sp>
      <p:sp>
        <p:nvSpPr>
          <p:cNvPr id="7" name="Footer Placeholder 4">
            <a:extLst>
              <a:ext uri="{FF2B5EF4-FFF2-40B4-BE49-F238E27FC236}">
                <a16:creationId xmlns:a16="http://schemas.microsoft.com/office/drawing/2014/main" id="{369413D4-1872-4B25-B16C-055872302476}"/>
              </a:ext>
            </a:extLst>
          </p:cNvPr>
          <p:cNvSpPr>
            <a:spLocks noGrp="1"/>
          </p:cNvSpPr>
          <p:nvPr>
            <p:ph type="ftr" sz="quarter" idx="11"/>
          </p:nvPr>
        </p:nvSpPr>
        <p:spPr/>
        <p:txBody>
          <a:bodyPr/>
          <a:lstStyle>
            <a:lvl1pPr>
              <a:defRPr>
                <a:solidFill>
                  <a:srgbClr val="FFFFFF"/>
                </a:solidFill>
              </a:defRPr>
            </a:lvl1pPr>
          </a:lstStyle>
          <a:p>
            <a:pPr>
              <a:defRPr/>
            </a:pPr>
            <a:endParaRPr lang="ja-JP" altLang="en-US"/>
          </a:p>
        </p:txBody>
      </p:sp>
      <p:sp>
        <p:nvSpPr>
          <p:cNvPr id="8" name="Slide Number Placeholder 5">
            <a:extLst>
              <a:ext uri="{FF2B5EF4-FFF2-40B4-BE49-F238E27FC236}">
                <a16:creationId xmlns:a16="http://schemas.microsoft.com/office/drawing/2014/main" id="{FD3C546C-8559-46C3-BBEB-556A4159333E}"/>
              </a:ext>
            </a:extLst>
          </p:cNvPr>
          <p:cNvSpPr>
            <a:spLocks noGrp="1"/>
          </p:cNvSpPr>
          <p:nvPr>
            <p:ph type="sldNum" sz="quarter" idx="12"/>
          </p:nvPr>
        </p:nvSpPr>
        <p:spPr/>
        <p:txBody>
          <a:bodyPr/>
          <a:lstStyle>
            <a:lvl1pPr>
              <a:defRPr>
                <a:solidFill>
                  <a:srgbClr val="FFFFFF"/>
                </a:solidFill>
              </a:defRPr>
            </a:lvl1pPr>
          </a:lstStyle>
          <a:p>
            <a:fld id="{78F87929-4C22-4543-81CA-41EAF67D5D89}" type="slidenum">
              <a:rPr lang="ja-JP" altLang="en-US"/>
              <a:pPr/>
              <a:t>‹#›</a:t>
            </a:fld>
            <a:endParaRPr lang="ja-JP" altLang="en-US"/>
          </a:p>
        </p:txBody>
      </p:sp>
    </p:spTree>
    <p:extLst>
      <p:ext uri="{BB962C8B-B14F-4D97-AF65-F5344CB8AC3E}">
        <p14:creationId xmlns:p14="http://schemas.microsoft.com/office/powerpoint/2010/main" val="298426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705A717E-B852-455F-8C0E-FCF7A2FFC79C}"/>
              </a:ext>
            </a:extLst>
          </p:cNvPr>
          <p:cNvSpPr>
            <a:spLocks noGrp="1"/>
          </p:cNvSpPr>
          <p:nvPr>
            <p:ph type="dt" sz="half" idx="10"/>
          </p:nvPr>
        </p:nvSpPr>
        <p:spPr/>
        <p:txBody>
          <a:bodyPr/>
          <a:lstStyle>
            <a:lvl1pPr>
              <a:defRPr/>
            </a:lvl1pPr>
          </a:lstStyle>
          <a:p>
            <a:pPr>
              <a:defRPr/>
            </a:pPr>
            <a:fld id="{EBEC0573-5E0C-4362-B3FB-A81D6EB0D9EC}" type="datetimeFigureOut">
              <a:rPr lang="ja-JP" altLang="en-US"/>
              <a:pPr>
                <a:defRPr/>
              </a:pPr>
              <a:t>2020/9/28</a:t>
            </a:fld>
            <a:endParaRPr lang="ja-JP" altLang="en-US"/>
          </a:p>
        </p:txBody>
      </p:sp>
      <p:sp>
        <p:nvSpPr>
          <p:cNvPr id="5" name="フッター プレースホルダー 4">
            <a:extLst>
              <a:ext uri="{FF2B5EF4-FFF2-40B4-BE49-F238E27FC236}">
                <a16:creationId xmlns:a16="http://schemas.microsoft.com/office/drawing/2014/main" id="{C6838EB1-D81D-4BB5-AFBB-9E79D0C64F3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F97163E-209D-45BE-9738-D31815C50B11}"/>
              </a:ext>
            </a:extLst>
          </p:cNvPr>
          <p:cNvSpPr>
            <a:spLocks noGrp="1"/>
          </p:cNvSpPr>
          <p:nvPr>
            <p:ph type="sldNum" sz="quarter" idx="12"/>
          </p:nvPr>
        </p:nvSpPr>
        <p:spPr/>
        <p:txBody>
          <a:bodyPr/>
          <a:lstStyle>
            <a:lvl1pPr>
              <a:defRPr/>
            </a:lvl1pPr>
          </a:lstStyle>
          <a:p>
            <a:fld id="{42C4D0C3-012B-4B52-908A-4107160AFCAD}" type="slidenum">
              <a:rPr lang="ja-JP" altLang="en-US"/>
              <a:pPr/>
              <a:t>‹#›</a:t>
            </a:fld>
            <a:endParaRPr lang="ja-JP" altLang="en-US"/>
          </a:p>
        </p:txBody>
      </p:sp>
    </p:spTree>
    <p:extLst>
      <p:ext uri="{BB962C8B-B14F-4D97-AF65-F5344CB8AC3E}">
        <p14:creationId xmlns:p14="http://schemas.microsoft.com/office/powerpoint/2010/main" val="159929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C79C413-B72C-4950-B555-21F403347FF1}"/>
              </a:ext>
            </a:extLst>
          </p:cNvPr>
          <p:cNvSpPr>
            <a:spLocks noGrp="1"/>
          </p:cNvSpPr>
          <p:nvPr>
            <p:ph type="dt" sz="half" idx="10"/>
          </p:nvPr>
        </p:nvSpPr>
        <p:spPr/>
        <p:txBody>
          <a:bodyPr/>
          <a:lstStyle>
            <a:lvl1pPr>
              <a:defRPr/>
            </a:lvl1pPr>
          </a:lstStyle>
          <a:p>
            <a:pPr>
              <a:defRPr/>
            </a:pPr>
            <a:fld id="{4EBEC78A-4A7E-4C10-8978-AB5FA23DD2E5}" type="datetimeFigureOut">
              <a:rPr lang="ja-JP" altLang="en-US"/>
              <a:pPr>
                <a:defRPr/>
              </a:pPr>
              <a:t>2020/9/28</a:t>
            </a:fld>
            <a:endParaRPr lang="ja-JP" altLang="en-US"/>
          </a:p>
        </p:txBody>
      </p:sp>
      <p:sp>
        <p:nvSpPr>
          <p:cNvPr id="6" name="フッター プレースホルダー 4">
            <a:extLst>
              <a:ext uri="{FF2B5EF4-FFF2-40B4-BE49-F238E27FC236}">
                <a16:creationId xmlns:a16="http://schemas.microsoft.com/office/drawing/2014/main" id="{3C3E7C28-292E-42C2-81B2-58C2825F9B61}"/>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EE7E497-B929-49DE-AA35-844FE2015FD1}"/>
              </a:ext>
            </a:extLst>
          </p:cNvPr>
          <p:cNvSpPr>
            <a:spLocks noGrp="1"/>
          </p:cNvSpPr>
          <p:nvPr>
            <p:ph type="sldNum" sz="quarter" idx="12"/>
          </p:nvPr>
        </p:nvSpPr>
        <p:spPr/>
        <p:txBody>
          <a:bodyPr/>
          <a:lstStyle>
            <a:lvl1pPr>
              <a:defRPr/>
            </a:lvl1pPr>
          </a:lstStyle>
          <a:p>
            <a:fld id="{3F91EA9E-8A0A-4B90-A468-4BB7DF9DFE6F}" type="slidenum">
              <a:rPr lang="ja-JP" altLang="en-US"/>
              <a:pPr/>
              <a:t>‹#›</a:t>
            </a:fld>
            <a:endParaRPr lang="ja-JP" altLang="en-US"/>
          </a:p>
        </p:txBody>
      </p:sp>
    </p:spTree>
    <p:extLst>
      <p:ext uri="{BB962C8B-B14F-4D97-AF65-F5344CB8AC3E}">
        <p14:creationId xmlns:p14="http://schemas.microsoft.com/office/powerpoint/2010/main" val="73259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CD46B2C1-DDCA-444A-A134-13F1729D7BA6}"/>
              </a:ext>
            </a:extLst>
          </p:cNvPr>
          <p:cNvSpPr>
            <a:spLocks noGrp="1"/>
          </p:cNvSpPr>
          <p:nvPr>
            <p:ph type="dt" sz="half" idx="10"/>
          </p:nvPr>
        </p:nvSpPr>
        <p:spPr/>
        <p:txBody>
          <a:bodyPr/>
          <a:lstStyle>
            <a:lvl1pPr>
              <a:defRPr/>
            </a:lvl1pPr>
          </a:lstStyle>
          <a:p>
            <a:pPr>
              <a:defRPr/>
            </a:pPr>
            <a:fld id="{E096CCF4-CBF9-47A8-B2AD-659759A1F079}" type="datetimeFigureOut">
              <a:rPr lang="ja-JP" altLang="en-US"/>
              <a:pPr>
                <a:defRPr/>
              </a:pPr>
              <a:t>2020/9/28</a:t>
            </a:fld>
            <a:endParaRPr lang="ja-JP" altLang="en-US"/>
          </a:p>
        </p:txBody>
      </p:sp>
      <p:sp>
        <p:nvSpPr>
          <p:cNvPr id="8" name="フッター プレースホルダー 4">
            <a:extLst>
              <a:ext uri="{FF2B5EF4-FFF2-40B4-BE49-F238E27FC236}">
                <a16:creationId xmlns:a16="http://schemas.microsoft.com/office/drawing/2014/main" id="{7FCF499E-5FDE-4351-B0A0-70E47AB67574}"/>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E966BC99-62FF-4082-BABE-2211CD48E47C}"/>
              </a:ext>
            </a:extLst>
          </p:cNvPr>
          <p:cNvSpPr>
            <a:spLocks noGrp="1"/>
          </p:cNvSpPr>
          <p:nvPr>
            <p:ph type="sldNum" sz="quarter" idx="12"/>
          </p:nvPr>
        </p:nvSpPr>
        <p:spPr/>
        <p:txBody>
          <a:bodyPr/>
          <a:lstStyle>
            <a:lvl1pPr>
              <a:defRPr/>
            </a:lvl1pPr>
          </a:lstStyle>
          <a:p>
            <a:fld id="{2A84C1D2-5851-43D3-90A9-5BDECBB90427}" type="slidenum">
              <a:rPr lang="ja-JP" altLang="en-US"/>
              <a:pPr/>
              <a:t>‹#›</a:t>
            </a:fld>
            <a:endParaRPr lang="ja-JP" altLang="en-US"/>
          </a:p>
        </p:txBody>
      </p:sp>
    </p:spTree>
    <p:extLst>
      <p:ext uri="{BB962C8B-B14F-4D97-AF65-F5344CB8AC3E}">
        <p14:creationId xmlns:p14="http://schemas.microsoft.com/office/powerpoint/2010/main" val="261435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00B707A9-8038-440E-8FB9-DC8576421783}"/>
              </a:ext>
            </a:extLst>
          </p:cNvPr>
          <p:cNvSpPr>
            <a:spLocks noGrp="1"/>
          </p:cNvSpPr>
          <p:nvPr>
            <p:ph type="dt" sz="half" idx="10"/>
          </p:nvPr>
        </p:nvSpPr>
        <p:spPr/>
        <p:txBody>
          <a:bodyPr/>
          <a:lstStyle>
            <a:lvl1pPr>
              <a:defRPr/>
            </a:lvl1pPr>
          </a:lstStyle>
          <a:p>
            <a:pPr>
              <a:defRPr/>
            </a:pPr>
            <a:fld id="{9A10B327-F4A9-47DD-98A3-C6541EB3C4AD}" type="datetimeFigureOut">
              <a:rPr lang="ja-JP" altLang="en-US"/>
              <a:pPr>
                <a:defRPr/>
              </a:pPr>
              <a:t>2020/9/28</a:t>
            </a:fld>
            <a:endParaRPr lang="ja-JP" altLang="en-US"/>
          </a:p>
        </p:txBody>
      </p:sp>
      <p:sp>
        <p:nvSpPr>
          <p:cNvPr id="4" name="フッター プレースホルダー 4">
            <a:extLst>
              <a:ext uri="{FF2B5EF4-FFF2-40B4-BE49-F238E27FC236}">
                <a16:creationId xmlns:a16="http://schemas.microsoft.com/office/drawing/2014/main" id="{07D89D96-7D1D-4CF4-A788-96F8AE20BFE9}"/>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6346F11C-E11D-4556-9028-D012A0E2C673}"/>
              </a:ext>
            </a:extLst>
          </p:cNvPr>
          <p:cNvSpPr>
            <a:spLocks noGrp="1"/>
          </p:cNvSpPr>
          <p:nvPr>
            <p:ph type="sldNum" sz="quarter" idx="12"/>
          </p:nvPr>
        </p:nvSpPr>
        <p:spPr/>
        <p:txBody>
          <a:bodyPr/>
          <a:lstStyle>
            <a:lvl1pPr>
              <a:defRPr/>
            </a:lvl1pPr>
          </a:lstStyle>
          <a:p>
            <a:fld id="{D3BAA809-FFA6-435B-A32B-C5013F8CB6B9}" type="slidenum">
              <a:rPr lang="ja-JP" altLang="en-US"/>
              <a:pPr/>
              <a:t>‹#›</a:t>
            </a:fld>
            <a:endParaRPr lang="ja-JP" altLang="en-US"/>
          </a:p>
        </p:txBody>
      </p:sp>
    </p:spTree>
    <p:extLst>
      <p:ext uri="{BB962C8B-B14F-4D97-AF65-F5344CB8AC3E}">
        <p14:creationId xmlns:p14="http://schemas.microsoft.com/office/powerpoint/2010/main" val="250160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083F3ABA-14DD-48C8-9487-C9A623491CDD}"/>
              </a:ext>
            </a:extLst>
          </p:cNvPr>
          <p:cNvSpPr>
            <a:spLocks noGrp="1"/>
          </p:cNvSpPr>
          <p:nvPr>
            <p:ph type="dt" sz="half" idx="10"/>
          </p:nvPr>
        </p:nvSpPr>
        <p:spPr/>
        <p:txBody>
          <a:bodyPr/>
          <a:lstStyle>
            <a:lvl1pPr>
              <a:defRPr/>
            </a:lvl1pPr>
          </a:lstStyle>
          <a:p>
            <a:pPr>
              <a:defRPr/>
            </a:pPr>
            <a:fld id="{9A35987C-A975-44F4-8ECF-03D8E65CC243}" type="datetimeFigureOut">
              <a:rPr lang="ja-JP" altLang="en-US"/>
              <a:pPr>
                <a:defRPr/>
              </a:pPr>
              <a:t>2020/9/28</a:t>
            </a:fld>
            <a:endParaRPr lang="ja-JP" altLang="en-US"/>
          </a:p>
        </p:txBody>
      </p:sp>
      <p:sp>
        <p:nvSpPr>
          <p:cNvPr id="3" name="フッター プレースホルダー 4">
            <a:extLst>
              <a:ext uri="{FF2B5EF4-FFF2-40B4-BE49-F238E27FC236}">
                <a16:creationId xmlns:a16="http://schemas.microsoft.com/office/drawing/2014/main" id="{20E4786E-5923-48C6-B78C-11990E272387}"/>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DDBE9C8F-6F69-4896-A075-1BA200FFDAD9}"/>
              </a:ext>
            </a:extLst>
          </p:cNvPr>
          <p:cNvSpPr>
            <a:spLocks noGrp="1"/>
          </p:cNvSpPr>
          <p:nvPr>
            <p:ph type="sldNum" sz="quarter" idx="12"/>
          </p:nvPr>
        </p:nvSpPr>
        <p:spPr/>
        <p:txBody>
          <a:bodyPr/>
          <a:lstStyle>
            <a:lvl1pPr>
              <a:defRPr/>
            </a:lvl1pPr>
          </a:lstStyle>
          <a:p>
            <a:fld id="{03F3A818-5DD7-4D0C-A762-7974862DD4B1}" type="slidenum">
              <a:rPr lang="ja-JP" altLang="en-US"/>
              <a:pPr/>
              <a:t>‹#›</a:t>
            </a:fld>
            <a:endParaRPr lang="ja-JP" altLang="en-US"/>
          </a:p>
        </p:txBody>
      </p:sp>
    </p:spTree>
    <p:extLst>
      <p:ext uri="{BB962C8B-B14F-4D97-AF65-F5344CB8AC3E}">
        <p14:creationId xmlns:p14="http://schemas.microsoft.com/office/powerpoint/2010/main" val="289429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7C95BF5-32E0-4677-85BE-5388EE73F4E2}"/>
              </a:ext>
            </a:extLst>
          </p:cNvPr>
          <p:cNvSpPr>
            <a:spLocks noGrp="1"/>
          </p:cNvSpPr>
          <p:nvPr>
            <p:ph type="dt" sz="half" idx="10"/>
          </p:nvPr>
        </p:nvSpPr>
        <p:spPr/>
        <p:txBody>
          <a:bodyPr/>
          <a:lstStyle>
            <a:lvl1pPr>
              <a:defRPr/>
            </a:lvl1pPr>
          </a:lstStyle>
          <a:p>
            <a:pPr>
              <a:defRPr/>
            </a:pPr>
            <a:fld id="{EF91A9C9-F88E-431D-B4D0-820A3ADC68CA}" type="datetimeFigureOut">
              <a:rPr lang="ja-JP" altLang="en-US"/>
              <a:pPr>
                <a:defRPr/>
              </a:pPr>
              <a:t>2020/9/28</a:t>
            </a:fld>
            <a:endParaRPr lang="ja-JP" altLang="en-US"/>
          </a:p>
        </p:txBody>
      </p:sp>
      <p:sp>
        <p:nvSpPr>
          <p:cNvPr id="6" name="フッター プレースホルダー 4">
            <a:extLst>
              <a:ext uri="{FF2B5EF4-FFF2-40B4-BE49-F238E27FC236}">
                <a16:creationId xmlns:a16="http://schemas.microsoft.com/office/drawing/2014/main" id="{49239EDE-185F-4B7B-A557-500335EF2C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F1643B3-F702-48A3-B455-C2E51A84EE08}"/>
              </a:ext>
            </a:extLst>
          </p:cNvPr>
          <p:cNvSpPr>
            <a:spLocks noGrp="1"/>
          </p:cNvSpPr>
          <p:nvPr>
            <p:ph type="sldNum" sz="quarter" idx="12"/>
          </p:nvPr>
        </p:nvSpPr>
        <p:spPr/>
        <p:txBody>
          <a:bodyPr/>
          <a:lstStyle>
            <a:lvl1pPr>
              <a:defRPr/>
            </a:lvl1pPr>
          </a:lstStyle>
          <a:p>
            <a:fld id="{A05B4DAC-0CDF-45D0-93ED-CA1035BFE411}" type="slidenum">
              <a:rPr lang="ja-JP" altLang="en-US"/>
              <a:pPr/>
              <a:t>‹#›</a:t>
            </a:fld>
            <a:endParaRPr lang="ja-JP" altLang="en-US"/>
          </a:p>
        </p:txBody>
      </p:sp>
    </p:spTree>
    <p:extLst>
      <p:ext uri="{BB962C8B-B14F-4D97-AF65-F5344CB8AC3E}">
        <p14:creationId xmlns:p14="http://schemas.microsoft.com/office/powerpoint/2010/main" val="10576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19C6B89-5B4F-4AD8-B437-63C3A991D27D}"/>
              </a:ext>
            </a:extLst>
          </p:cNvPr>
          <p:cNvSpPr>
            <a:spLocks noGrp="1"/>
          </p:cNvSpPr>
          <p:nvPr>
            <p:ph type="dt" sz="half" idx="10"/>
          </p:nvPr>
        </p:nvSpPr>
        <p:spPr/>
        <p:txBody>
          <a:bodyPr/>
          <a:lstStyle>
            <a:lvl1pPr>
              <a:defRPr/>
            </a:lvl1pPr>
          </a:lstStyle>
          <a:p>
            <a:pPr>
              <a:defRPr/>
            </a:pPr>
            <a:fld id="{2F65AA5A-2651-4398-B636-7149FD4D3DDA}" type="datetimeFigureOut">
              <a:rPr lang="ja-JP" altLang="en-US"/>
              <a:pPr>
                <a:defRPr/>
              </a:pPr>
              <a:t>2020/9/28</a:t>
            </a:fld>
            <a:endParaRPr lang="ja-JP" altLang="en-US"/>
          </a:p>
        </p:txBody>
      </p:sp>
      <p:sp>
        <p:nvSpPr>
          <p:cNvPr id="6" name="フッター プレースホルダー 4">
            <a:extLst>
              <a:ext uri="{FF2B5EF4-FFF2-40B4-BE49-F238E27FC236}">
                <a16:creationId xmlns:a16="http://schemas.microsoft.com/office/drawing/2014/main" id="{ABB0E046-9E9A-4016-A027-7F56104FEE5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1A5725DF-F084-4D0A-879E-B8CA3AC926E2}"/>
              </a:ext>
            </a:extLst>
          </p:cNvPr>
          <p:cNvSpPr>
            <a:spLocks noGrp="1"/>
          </p:cNvSpPr>
          <p:nvPr>
            <p:ph type="sldNum" sz="quarter" idx="12"/>
          </p:nvPr>
        </p:nvSpPr>
        <p:spPr/>
        <p:txBody>
          <a:bodyPr/>
          <a:lstStyle>
            <a:lvl1pPr>
              <a:defRPr/>
            </a:lvl1pPr>
          </a:lstStyle>
          <a:p>
            <a:fld id="{57791482-BCF4-472A-929F-D4F94DAE57BB}" type="slidenum">
              <a:rPr lang="ja-JP" altLang="en-US"/>
              <a:pPr/>
              <a:t>‹#›</a:t>
            </a:fld>
            <a:endParaRPr lang="ja-JP" altLang="en-US"/>
          </a:p>
        </p:txBody>
      </p:sp>
    </p:spTree>
    <p:extLst>
      <p:ext uri="{BB962C8B-B14F-4D97-AF65-F5344CB8AC3E}">
        <p14:creationId xmlns:p14="http://schemas.microsoft.com/office/powerpoint/2010/main" val="374028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ED74375D-372D-48A8-B13A-4A1FAC842AA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C07E926E-F63C-4757-85F9-2916A797E3C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3A7886A-A3F3-4D70-8B81-2E4ADDBA93C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2D335D6D-91C8-4ACA-B69C-393680EF274A}" type="datetimeFigureOut">
              <a:rPr lang="ja-JP" altLang="en-US"/>
              <a:pPr>
                <a:defRPr/>
              </a:pPr>
              <a:t>2020/9/28</a:t>
            </a:fld>
            <a:endParaRPr lang="ja-JP" altLang="en-US"/>
          </a:p>
        </p:txBody>
      </p:sp>
      <p:sp>
        <p:nvSpPr>
          <p:cNvPr id="5" name="フッター プレースホルダー 4">
            <a:extLst>
              <a:ext uri="{FF2B5EF4-FFF2-40B4-BE49-F238E27FC236}">
                <a16:creationId xmlns:a16="http://schemas.microsoft.com/office/drawing/2014/main" id="{ACD0447F-0D01-4FC0-B9B0-744549E9F8C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7B074AF-FCCB-4197-ACE9-50467FDF6F7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32D1C70-124F-492A-BAE7-DB97D7C636B6}"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E71A66-2B74-4EC9-AC15-7465053A5580}"/>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39AF00A8-D0CE-4C72-A9E2-D688E5DCA03B}"/>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19E1F299-F63A-4A48-9FAA-2384BF36BBC9}"/>
              </a:ext>
            </a:extLst>
          </p:cNvPr>
          <p:cNvSpPr>
            <a:spLocks noGrp="1"/>
          </p:cNvSpPr>
          <p:nvPr>
            <p:ph type="title"/>
          </p:nvPr>
        </p:nvSpPr>
        <p:spPr>
          <a:xfrm>
            <a:off x="822325" y="287338"/>
            <a:ext cx="7543800" cy="83661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2053" name="Text Placeholder 2">
            <a:extLst>
              <a:ext uri="{FF2B5EF4-FFF2-40B4-BE49-F238E27FC236}">
                <a16:creationId xmlns:a16="http://schemas.microsoft.com/office/drawing/2014/main" id="{703AFE89-AA4A-4A3E-96C1-6BA88305B78F}"/>
              </a:ext>
            </a:extLst>
          </p:cNvPr>
          <p:cNvSpPr>
            <a:spLocks noGrp="1" noChangeArrowheads="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BCE7FD09-ED26-4D72-AE9E-484F0DB0E4C9}"/>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ea typeface="+mn-ea"/>
              </a:defRPr>
            </a:lvl1pPr>
          </a:lstStyle>
          <a:p>
            <a:pPr>
              <a:defRPr/>
            </a:pPr>
            <a:fld id="{DFF3EA7C-6866-4342-87F3-029860F76734}" type="datetimeFigureOut">
              <a:rPr lang="ja-JP" altLang="en-US"/>
              <a:pPr>
                <a:defRPr/>
              </a:pPr>
              <a:t>2020/9/28</a:t>
            </a:fld>
            <a:endParaRPr lang="ja-JP" altLang="en-US"/>
          </a:p>
        </p:txBody>
      </p:sp>
      <p:sp>
        <p:nvSpPr>
          <p:cNvPr id="5" name="Footer Placeholder 4">
            <a:extLst>
              <a:ext uri="{FF2B5EF4-FFF2-40B4-BE49-F238E27FC236}">
                <a16:creationId xmlns:a16="http://schemas.microsoft.com/office/drawing/2014/main" id="{B19F537D-3E34-48B3-893A-E8FB266888EE}"/>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prstClr val="black">
                    <a:tint val="75000"/>
                  </a:prstClr>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EE8B85D8-C8C0-4172-A188-C6BC95DBEA26}"/>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fld id="{842A6ABB-7018-4D62-962E-CB50E72CA9EB}" type="slidenum">
              <a:rPr lang="ja-JP" altLang="en-US"/>
              <a:pPr/>
              <a:t>‹#›</a:t>
            </a:fld>
            <a:endParaRPr lang="ja-JP" altLang="en-US"/>
          </a:p>
        </p:txBody>
      </p:sp>
      <p:cxnSp>
        <p:nvCxnSpPr>
          <p:cNvPr id="10" name="Straight Connector 9">
            <a:extLst>
              <a:ext uri="{FF2B5EF4-FFF2-40B4-BE49-F238E27FC236}">
                <a16:creationId xmlns:a16="http://schemas.microsoft.com/office/drawing/2014/main" id="{2C0584B5-79A1-44B5-BD6D-010D0F37D1AF}"/>
              </a:ext>
            </a:extLst>
          </p:cNvPr>
          <p:cNvCxnSpPr>
            <a:cxnSpLocks/>
          </p:cNvCxnSpPr>
          <p:nvPr/>
        </p:nvCxnSpPr>
        <p:spPr>
          <a:xfrm>
            <a:off x="822325" y="1196975"/>
            <a:ext cx="7543800" cy="0"/>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Lst>
  <p:txStyles>
    <p:titleStyle>
      <a:lvl1pPr algn="l" rtl="0" eaLnBrk="0" fontAlgn="base" hangingPunct="0">
        <a:lnSpc>
          <a:spcPct val="85000"/>
        </a:lnSpc>
        <a:spcBef>
          <a:spcPct val="0"/>
        </a:spcBef>
        <a:spcAft>
          <a:spcPct val="0"/>
        </a:spcAft>
        <a:defRPr kumimoji="1"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5pPr>
      <a:lvl6pPr marL="4572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6pPr>
      <a:lvl7pPr marL="9144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7pPr>
      <a:lvl8pPr marL="13716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8pPr>
      <a:lvl9pPr marL="18288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umimoji="1"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図 2">
            <a:extLst>
              <a:ext uri="{FF2B5EF4-FFF2-40B4-BE49-F238E27FC236}">
                <a16:creationId xmlns:a16="http://schemas.microsoft.com/office/drawing/2014/main" id="{7D4734D4-2CB1-4848-A0D9-A4E3258B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6165">
            <a:off x="6873875" y="4041775"/>
            <a:ext cx="1639888"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CC6C8719-6D67-48D8-A5DC-7CF48B8FF5B8}"/>
              </a:ext>
            </a:extLst>
          </p:cNvPr>
          <p:cNvSpPr>
            <a:spLocks noGrp="1"/>
          </p:cNvSpPr>
          <p:nvPr>
            <p:ph type="ctrTitle"/>
          </p:nvPr>
        </p:nvSpPr>
        <p:spPr>
          <a:xfrm>
            <a:off x="665163" y="1557338"/>
            <a:ext cx="7772400" cy="1223962"/>
          </a:xfrm>
        </p:spPr>
        <p:txBody>
          <a:bodyPr>
            <a:noAutofit/>
          </a:bodyPr>
          <a:lstStyle/>
          <a:p>
            <a:pPr eaLnBrk="1" fontAlgn="auto" hangingPunct="1">
              <a:spcAft>
                <a:spcPts val="0"/>
              </a:spcAft>
              <a:defRPr/>
            </a:pPr>
            <a:r>
              <a:rPr lang="ja-JP" altLang="en-US" sz="4800" dirty="0"/>
              <a:t>ロータリー米山記念奨学事業</a:t>
            </a:r>
          </a:p>
        </p:txBody>
      </p:sp>
      <p:sp>
        <p:nvSpPr>
          <p:cNvPr id="6" name="サブタイトル 5">
            <a:extLst>
              <a:ext uri="{FF2B5EF4-FFF2-40B4-BE49-F238E27FC236}">
                <a16:creationId xmlns:a16="http://schemas.microsoft.com/office/drawing/2014/main" id="{D5692878-17FF-40D3-A1DC-D31FEF0D4EC1}"/>
              </a:ext>
            </a:extLst>
          </p:cNvPr>
          <p:cNvSpPr>
            <a:spLocks noGrp="1"/>
          </p:cNvSpPr>
          <p:nvPr>
            <p:ph type="subTitle" idx="1"/>
          </p:nvPr>
        </p:nvSpPr>
        <p:spPr>
          <a:xfrm>
            <a:off x="596900" y="3108325"/>
            <a:ext cx="8012113" cy="1473200"/>
          </a:xfrm>
        </p:spPr>
        <p:txBody>
          <a:bodyPr rtlCol="0">
            <a:noAutofit/>
          </a:bodyPr>
          <a:lstStyle/>
          <a:p>
            <a:pPr eaLnBrk="1" fontAlgn="auto" hangingPunct="1">
              <a:defRPr/>
            </a:pPr>
            <a:r>
              <a:rPr lang="ja-JP" altLang="en-US" sz="7200" dirty="0">
                <a:solidFill>
                  <a:srgbClr val="006666"/>
                </a:solidFill>
                <a:ea typeface="HGP創英ﾌﾟﾚｾﾞﾝｽEB" panose="02020800000000000000" pitchFamily="18" charset="-128"/>
                <a:cs typeface="Calibri Light" panose="020F0302020204030204" pitchFamily="34" charset="0"/>
              </a:rPr>
              <a:t>カウンセラー研修会</a:t>
            </a:r>
          </a:p>
        </p:txBody>
      </p:sp>
      <p:sp>
        <p:nvSpPr>
          <p:cNvPr id="16389" name="サブタイトル 5">
            <a:extLst>
              <a:ext uri="{FF2B5EF4-FFF2-40B4-BE49-F238E27FC236}">
                <a16:creationId xmlns:a16="http://schemas.microsoft.com/office/drawing/2014/main" id="{63D80AF1-E1C2-4FED-8970-DE0ABCA9E947}"/>
              </a:ext>
            </a:extLst>
          </p:cNvPr>
          <p:cNvSpPr txBox="1">
            <a:spLocks noChangeArrowheads="1"/>
          </p:cNvSpPr>
          <p:nvPr/>
        </p:nvSpPr>
        <p:spPr bwMode="auto">
          <a:xfrm>
            <a:off x="674688" y="4549775"/>
            <a:ext cx="79930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20000"/>
              </a:spcBef>
              <a:spcAft>
                <a:spcPct val="0"/>
              </a:spcAft>
              <a:buFont typeface="Symbol" panose="05050102010706020507" pitchFamily="18" charset="2"/>
              <a:buNone/>
            </a:pPr>
            <a:endParaRPr lang="ja-JP" altLang="en-US" sz="6600" b="1">
              <a:solidFill>
                <a:schemeClr val="tx2"/>
              </a:solidFill>
              <a:latin typeface="HGP創英ﾌﾟﾚｾﾞﾝｽEB" panose="02020800000000000000" pitchFamily="18" charset="-128"/>
              <a:ea typeface="HGP創英ﾌﾟﾚｾﾞﾝｽEB" panose="02020800000000000000" pitchFamily="18" charset="-128"/>
            </a:endParaRPr>
          </a:p>
        </p:txBody>
      </p:sp>
      <p:sp>
        <p:nvSpPr>
          <p:cNvPr id="16390" name="テキスト ボックス 7">
            <a:extLst>
              <a:ext uri="{FF2B5EF4-FFF2-40B4-BE49-F238E27FC236}">
                <a16:creationId xmlns:a16="http://schemas.microsoft.com/office/drawing/2014/main" id="{241EF199-3881-48AE-A9D3-B5E905932110}"/>
              </a:ext>
            </a:extLst>
          </p:cNvPr>
          <p:cNvSpPr txBox="1">
            <a:spLocks noChangeArrowheads="1"/>
          </p:cNvSpPr>
          <p:nvPr/>
        </p:nvSpPr>
        <p:spPr bwMode="auto">
          <a:xfrm>
            <a:off x="250825" y="5629275"/>
            <a:ext cx="6210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en-US" altLang="ja-JP" sz="3600" b="1">
                <a:latin typeface="メイリオ" panose="020B0604030504040204" pitchFamily="50" charset="-128"/>
                <a:ea typeface="メイリオ" panose="020B0604030504040204" pitchFamily="50" charset="-128"/>
              </a:rPr>
              <a:t>2660</a:t>
            </a:r>
            <a:r>
              <a:rPr lang="ja-JP" altLang="en-US" sz="3600" b="1">
                <a:latin typeface="メイリオ" panose="020B0604030504040204" pitchFamily="50" charset="-128"/>
                <a:ea typeface="メイリオ" panose="020B0604030504040204" pitchFamily="50" charset="-128"/>
              </a:rPr>
              <a:t>地区　米山奨学委員会</a:t>
            </a:r>
          </a:p>
        </p:txBody>
      </p:sp>
      <p:pic>
        <p:nvPicPr>
          <p:cNvPr id="16391" name="図 3">
            <a:extLst>
              <a:ext uri="{FF2B5EF4-FFF2-40B4-BE49-F238E27FC236}">
                <a16:creationId xmlns:a16="http://schemas.microsoft.com/office/drawing/2014/main" id="{5B4A6C97-1C02-4006-9359-F4023E68A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2762">
            <a:off x="219075" y="295275"/>
            <a:ext cx="1539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a:extLst>
              <a:ext uri="{FF2B5EF4-FFF2-40B4-BE49-F238E27FC236}">
                <a16:creationId xmlns:a16="http://schemas.microsoft.com/office/drawing/2014/main" id="{894D5762-29AC-4FFC-A671-CE4B4C0A4E12}"/>
              </a:ext>
            </a:extLst>
          </p:cNvPr>
          <p:cNvSpPr>
            <a:spLocks noGrp="1" noChangeArrowheads="1"/>
          </p:cNvSpPr>
          <p:nvPr>
            <p:ph type="title"/>
          </p:nvPr>
        </p:nvSpPr>
        <p:spPr>
          <a:xfrm>
            <a:off x="311150" y="531813"/>
            <a:ext cx="8521700" cy="809625"/>
          </a:xfrm>
          <a:solidFill>
            <a:srgbClr val="002060"/>
          </a:solidFill>
        </p:spPr>
        <p:txBody>
          <a:bodyPr/>
          <a:lstStyle/>
          <a:p>
            <a:r>
              <a:rPr lang="ja-JP" altLang="en-US">
                <a:solidFill>
                  <a:schemeClr val="bg1"/>
                </a:solidFill>
              </a:rPr>
              <a:t>奨学生になって良かったこと</a:t>
            </a:r>
          </a:p>
        </p:txBody>
      </p:sp>
      <p:sp>
        <p:nvSpPr>
          <p:cNvPr id="34819" name="テキスト ボックス 3">
            <a:extLst>
              <a:ext uri="{FF2B5EF4-FFF2-40B4-BE49-F238E27FC236}">
                <a16:creationId xmlns:a16="http://schemas.microsoft.com/office/drawing/2014/main" id="{2A13FF51-709C-4E11-9A8E-7E343E18FA1A}"/>
              </a:ext>
            </a:extLst>
          </p:cNvPr>
          <p:cNvSpPr txBox="1">
            <a:spLocks noChangeArrowheads="1"/>
          </p:cNvSpPr>
          <p:nvPr/>
        </p:nvSpPr>
        <p:spPr bwMode="auto">
          <a:xfrm>
            <a:off x="8224838" y="5632450"/>
            <a:ext cx="80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N=385</a:t>
            </a:r>
            <a:endParaRPr lang="ja-JP" altLang="en-US" sz="1800"/>
          </a:p>
        </p:txBody>
      </p:sp>
      <p:graphicFrame>
        <p:nvGraphicFramePr>
          <p:cNvPr id="7" name="グラフ 6">
            <a:extLst>
              <a:ext uri="{FF2B5EF4-FFF2-40B4-BE49-F238E27FC236}">
                <a16:creationId xmlns:a16="http://schemas.microsoft.com/office/drawing/2014/main" id="{3DE54918-A9D4-4D2D-88C0-88C105B6A2C9}"/>
              </a:ext>
            </a:extLst>
          </p:cNvPr>
          <p:cNvGraphicFramePr>
            <a:graphicFrameLocks/>
          </p:cNvGraphicFramePr>
          <p:nvPr/>
        </p:nvGraphicFramePr>
        <p:xfrm>
          <a:off x="109304" y="1268760"/>
          <a:ext cx="9034695"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5" name="対角する 2 つの角を丸めた四角形 4">
            <a:extLst>
              <a:ext uri="{FF2B5EF4-FFF2-40B4-BE49-F238E27FC236}">
                <a16:creationId xmlns:a16="http://schemas.microsoft.com/office/drawing/2014/main" id="{7DB4BA18-9B39-427E-A759-381B75B9D354}"/>
              </a:ext>
            </a:extLst>
          </p:cNvPr>
          <p:cNvSpPr/>
          <p:nvPr/>
        </p:nvSpPr>
        <p:spPr>
          <a:xfrm>
            <a:off x="328613" y="115888"/>
            <a:ext cx="4314825" cy="357187"/>
          </a:xfrm>
          <a:prstGeom prst="round2DiagRect">
            <a:avLst>
              <a:gd name="adj1" fmla="val 50000"/>
              <a:gd name="adj2"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en-US" altLang="ja-JP" sz="2000" dirty="0">
                <a:latin typeface="HGPｺﾞｼｯｸE" panose="020B0900000000000000" pitchFamily="50" charset="-128"/>
                <a:ea typeface="HGPｺﾞｼｯｸE" panose="020B0900000000000000" pitchFamily="50" charset="-128"/>
              </a:rPr>
              <a:t>2019</a:t>
            </a:r>
            <a:r>
              <a:rPr lang="ja-JP" altLang="en-US" sz="2000" dirty="0">
                <a:latin typeface="HGPｺﾞｼｯｸE" panose="020B0900000000000000" pitchFamily="50" charset="-128"/>
                <a:ea typeface="HGPｺﾞｼｯｸE" panose="020B0900000000000000" pitchFamily="50" charset="-128"/>
              </a:rPr>
              <a:t>年</a:t>
            </a:r>
            <a:r>
              <a:rPr lang="en-US" altLang="ja-JP" sz="2000" dirty="0">
                <a:latin typeface="HGPｺﾞｼｯｸE" panose="020B0900000000000000" pitchFamily="50" charset="-128"/>
                <a:ea typeface="HGPｺﾞｼｯｸE" panose="020B0900000000000000" pitchFamily="50" charset="-128"/>
              </a:rPr>
              <a:t>2</a:t>
            </a:r>
            <a:r>
              <a:rPr lang="ja-JP" altLang="en-US" sz="2000" dirty="0">
                <a:latin typeface="HGPｺﾞｼｯｸE" panose="020B0900000000000000" pitchFamily="50" charset="-128"/>
                <a:ea typeface="HGPｺﾞｼｯｸE" panose="020B0900000000000000" pitchFamily="50" charset="-128"/>
              </a:rPr>
              <a:t>月奨学生アンケートより</a:t>
            </a:r>
          </a:p>
        </p:txBody>
      </p:sp>
      <p:sp>
        <p:nvSpPr>
          <p:cNvPr id="34822" name="テキスト ボックス 1">
            <a:extLst>
              <a:ext uri="{FF2B5EF4-FFF2-40B4-BE49-F238E27FC236}">
                <a16:creationId xmlns:a16="http://schemas.microsoft.com/office/drawing/2014/main" id="{2A9798CB-A860-4BDE-A98B-1E29C06E6691}"/>
              </a:ext>
            </a:extLst>
          </p:cNvPr>
          <p:cNvSpPr txBox="1">
            <a:spLocks noChangeArrowheads="1"/>
          </p:cNvSpPr>
          <p:nvPr/>
        </p:nvSpPr>
        <p:spPr bwMode="auto">
          <a:xfrm>
            <a:off x="7572375" y="595630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複数回答あり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a:extLst>
              <a:ext uri="{FF2B5EF4-FFF2-40B4-BE49-F238E27FC236}">
                <a16:creationId xmlns:a16="http://schemas.microsoft.com/office/drawing/2014/main" id="{DCCF695C-2EAC-46DE-BC1B-0CC93246C0E6}"/>
              </a:ext>
            </a:extLst>
          </p:cNvPr>
          <p:cNvSpPr>
            <a:spLocks noGrp="1" noChangeArrowheads="1"/>
          </p:cNvSpPr>
          <p:nvPr>
            <p:ph type="title"/>
          </p:nvPr>
        </p:nvSpPr>
        <p:spPr>
          <a:xfrm>
            <a:off x="339725" y="620713"/>
            <a:ext cx="8502650" cy="649287"/>
          </a:xfrm>
          <a:solidFill>
            <a:srgbClr val="002060"/>
          </a:solidFill>
        </p:spPr>
        <p:txBody>
          <a:bodyPr/>
          <a:lstStyle/>
          <a:p>
            <a:r>
              <a:rPr lang="ja-JP" altLang="en-US">
                <a:solidFill>
                  <a:schemeClr val="bg1"/>
                </a:solidFill>
              </a:rPr>
              <a:t>カウンセラーについて</a:t>
            </a:r>
          </a:p>
        </p:txBody>
      </p:sp>
      <p:graphicFrame>
        <p:nvGraphicFramePr>
          <p:cNvPr id="4" name="グラフ 3">
            <a:extLst>
              <a:ext uri="{FF2B5EF4-FFF2-40B4-BE49-F238E27FC236}">
                <a16:creationId xmlns:a16="http://schemas.microsoft.com/office/drawing/2014/main" id="{B5FE541C-C59C-4504-98AA-7CF95EA3E49B}"/>
              </a:ext>
            </a:extLst>
          </p:cNvPr>
          <p:cNvGraphicFramePr>
            <a:graphicFrameLocks/>
          </p:cNvGraphicFramePr>
          <p:nvPr/>
        </p:nvGraphicFramePr>
        <p:xfrm>
          <a:off x="0" y="1340768"/>
          <a:ext cx="9108000" cy="5589239"/>
        </p:xfrm>
        <a:graphic>
          <a:graphicData uri="http://schemas.openxmlformats.org/drawingml/2006/chart">
            <c:chart xmlns:c="http://schemas.openxmlformats.org/drawingml/2006/chart" xmlns:r="http://schemas.openxmlformats.org/officeDocument/2006/relationships" r:id="rId3"/>
          </a:graphicData>
        </a:graphic>
      </p:graphicFrame>
      <p:sp>
        <p:nvSpPr>
          <p:cNvPr id="36868" name="テキスト ボックス 5">
            <a:extLst>
              <a:ext uri="{FF2B5EF4-FFF2-40B4-BE49-F238E27FC236}">
                <a16:creationId xmlns:a16="http://schemas.microsoft.com/office/drawing/2014/main" id="{CB724323-7128-406D-BBCA-F16530052E95}"/>
              </a:ext>
            </a:extLst>
          </p:cNvPr>
          <p:cNvSpPr txBox="1">
            <a:spLocks noChangeArrowheads="1"/>
          </p:cNvSpPr>
          <p:nvPr/>
        </p:nvSpPr>
        <p:spPr bwMode="auto">
          <a:xfrm>
            <a:off x="357188" y="6237288"/>
            <a:ext cx="809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N=385</a:t>
            </a:r>
            <a:endParaRPr lang="ja-JP" altLang="en-US" sz="1800"/>
          </a:p>
        </p:txBody>
      </p:sp>
      <p:sp>
        <p:nvSpPr>
          <p:cNvPr id="5" name="対角する 2 つの角を丸めた四角形 4">
            <a:extLst>
              <a:ext uri="{FF2B5EF4-FFF2-40B4-BE49-F238E27FC236}">
                <a16:creationId xmlns:a16="http://schemas.microsoft.com/office/drawing/2014/main" id="{E2ABE6E2-22DF-4B13-BBAF-BC63C14E75DC}"/>
              </a:ext>
            </a:extLst>
          </p:cNvPr>
          <p:cNvSpPr/>
          <p:nvPr/>
        </p:nvSpPr>
        <p:spPr>
          <a:xfrm>
            <a:off x="328613" y="192088"/>
            <a:ext cx="4314825" cy="357187"/>
          </a:xfrm>
          <a:prstGeom prst="round2DiagRect">
            <a:avLst>
              <a:gd name="adj1" fmla="val 50000"/>
              <a:gd name="adj2" fmla="val 0"/>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en-US" altLang="ja-JP" sz="2000" dirty="0">
                <a:latin typeface="HGPｺﾞｼｯｸE" panose="020B0900000000000000" pitchFamily="50" charset="-128"/>
                <a:ea typeface="HGPｺﾞｼｯｸE" panose="020B0900000000000000" pitchFamily="50" charset="-128"/>
              </a:rPr>
              <a:t>2019</a:t>
            </a:r>
            <a:r>
              <a:rPr lang="ja-JP" altLang="en-US" sz="2000" dirty="0">
                <a:latin typeface="HGPｺﾞｼｯｸE" panose="020B0900000000000000" pitchFamily="50" charset="-128"/>
                <a:ea typeface="HGPｺﾞｼｯｸE" panose="020B0900000000000000" pitchFamily="50" charset="-128"/>
              </a:rPr>
              <a:t>年</a:t>
            </a:r>
            <a:r>
              <a:rPr lang="en-US" altLang="ja-JP" sz="2000" dirty="0">
                <a:latin typeface="HGPｺﾞｼｯｸE" panose="020B0900000000000000" pitchFamily="50" charset="-128"/>
                <a:ea typeface="HGPｺﾞｼｯｸE" panose="020B0900000000000000" pitchFamily="50" charset="-128"/>
              </a:rPr>
              <a:t>2</a:t>
            </a:r>
            <a:r>
              <a:rPr lang="ja-JP" altLang="en-US" sz="2000" dirty="0">
                <a:latin typeface="HGPｺﾞｼｯｸE" panose="020B0900000000000000" pitchFamily="50" charset="-128"/>
                <a:ea typeface="HGPｺﾞｼｯｸE" panose="020B0900000000000000" pitchFamily="50" charset="-128"/>
              </a:rPr>
              <a:t>月奨学生アンケートより</a:t>
            </a:r>
          </a:p>
        </p:txBody>
      </p:sp>
      <p:sp>
        <p:nvSpPr>
          <p:cNvPr id="2" name="テキスト ボックス 1">
            <a:extLst>
              <a:ext uri="{FF2B5EF4-FFF2-40B4-BE49-F238E27FC236}">
                <a16:creationId xmlns:a16="http://schemas.microsoft.com/office/drawing/2014/main" id="{B80B32F7-CA44-4752-BE40-61E563502D7B}"/>
              </a:ext>
            </a:extLst>
          </p:cNvPr>
          <p:cNvSpPr txBox="1"/>
          <p:nvPr/>
        </p:nvSpPr>
        <p:spPr>
          <a:xfrm>
            <a:off x="328613" y="6470650"/>
            <a:ext cx="1571625" cy="338138"/>
          </a:xfrm>
          <a:prstGeom prst="rect">
            <a:avLst/>
          </a:prstGeom>
          <a:noFill/>
        </p:spPr>
        <p:txBody>
          <a:bodyPr>
            <a:spAutoFit/>
          </a:bodyPr>
          <a:lstStyle/>
          <a:p>
            <a:pPr>
              <a:defRPr/>
            </a:pPr>
            <a:r>
              <a:rPr lang="ja-JP" altLang="en-US" sz="1600" dirty="0">
                <a:latin typeface="+mj-lt"/>
              </a:rPr>
              <a:t>複数回答あり</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コンテンツ プレースホルダー 2">
            <a:extLst>
              <a:ext uri="{FF2B5EF4-FFF2-40B4-BE49-F238E27FC236}">
                <a16:creationId xmlns:a16="http://schemas.microsoft.com/office/drawing/2014/main" id="{BFD3D41C-226D-45FD-A363-855A828FDCF3}"/>
              </a:ext>
            </a:extLst>
          </p:cNvPr>
          <p:cNvSpPr>
            <a:spLocks noGrp="1" noChangeArrowheads="1"/>
          </p:cNvSpPr>
          <p:nvPr>
            <p:ph idx="1"/>
          </p:nvPr>
        </p:nvSpPr>
        <p:spPr>
          <a:xfrm>
            <a:off x="107950" y="1339850"/>
            <a:ext cx="9036050" cy="5761038"/>
          </a:xfrm>
        </p:spPr>
        <p:txBody>
          <a:bodyPr/>
          <a:lstStyle/>
          <a:p>
            <a:r>
              <a:rPr lang="ja-JP" altLang="en-US" sz="2000">
                <a:latin typeface="HGPｺﾞｼｯｸE" panose="020B0900000000000000" pitchFamily="50" charset="-128"/>
                <a:ea typeface="HGPｺﾞｼｯｸE" panose="020B0900000000000000" pitchFamily="50" charset="-128"/>
              </a:rPr>
              <a:t>カウンセラーを通じて、日本人の魅力を感じ、日本のことがさらに好きになった。</a:t>
            </a:r>
            <a:endParaRPr lang="en-US" altLang="ja-JP" sz="2000">
              <a:latin typeface="HGPｺﾞｼｯｸE" panose="020B0900000000000000" pitchFamily="50" charset="-128"/>
              <a:ea typeface="HGPｺﾞｼｯｸE" panose="020B0900000000000000" pitchFamily="50" charset="-128"/>
            </a:endParaRPr>
          </a:p>
          <a:p>
            <a:r>
              <a:rPr lang="ja-JP" altLang="en-US" sz="2000">
                <a:latin typeface="HGPｺﾞｼｯｸE" panose="020B0900000000000000" pitchFamily="50" charset="-128"/>
                <a:ea typeface="HGPｺﾞｼｯｸE" panose="020B0900000000000000" pitchFamily="50" charset="-128"/>
              </a:rPr>
              <a:t>父、母、家族のような存在。カウンセラーの家族がみんなで応援してくれた。</a:t>
            </a:r>
            <a:endParaRPr lang="en-US" altLang="ja-JP" sz="2000">
              <a:latin typeface="HGPｺﾞｼｯｸE" panose="020B0900000000000000" pitchFamily="50" charset="-128"/>
              <a:ea typeface="HGPｺﾞｼｯｸE" panose="020B0900000000000000" pitchFamily="50" charset="-128"/>
            </a:endParaRPr>
          </a:p>
          <a:p>
            <a:r>
              <a:rPr lang="ja-JP" altLang="en-US" sz="2000">
                <a:latin typeface="HGPｺﾞｼｯｸE" panose="020B0900000000000000" pitchFamily="50" charset="-128"/>
                <a:ea typeface="HGPｺﾞｼｯｸE" panose="020B0900000000000000" pitchFamily="50" charset="-128"/>
              </a:rPr>
              <a:t>学校のことも相談出来たし、卓話の内容もチェックしてくれて助かった。</a:t>
            </a:r>
            <a:endParaRPr lang="en-US" altLang="ja-JP" sz="2000">
              <a:latin typeface="HGPｺﾞｼｯｸE" panose="020B0900000000000000" pitchFamily="50" charset="-128"/>
              <a:ea typeface="HGPｺﾞｼｯｸE" panose="020B0900000000000000" pitchFamily="50" charset="-128"/>
            </a:endParaRPr>
          </a:p>
          <a:p>
            <a:r>
              <a:rPr lang="ja-JP" altLang="en-US" sz="2000">
                <a:latin typeface="HGPｺﾞｼｯｸE" panose="020B0900000000000000" pitchFamily="50" charset="-128"/>
                <a:ea typeface="HGPｺﾞｼｯｸE" panose="020B0900000000000000" pitchFamily="50" charset="-128"/>
              </a:rPr>
              <a:t>カウンセラー制度に対して、ありがとうを言いたい。</a:t>
            </a:r>
            <a:endParaRPr lang="en-US" altLang="ja-JP" sz="2000">
              <a:latin typeface="HGPｺﾞｼｯｸE" panose="020B0900000000000000" pitchFamily="50" charset="-128"/>
              <a:ea typeface="HGPｺﾞｼｯｸE" panose="020B0900000000000000" pitchFamily="50" charset="-128"/>
            </a:endParaRPr>
          </a:p>
          <a:p>
            <a:r>
              <a:rPr lang="ja-JP" altLang="en-US" sz="2000">
                <a:latin typeface="HGPｺﾞｼｯｸE" panose="020B0900000000000000" pitchFamily="50" charset="-128"/>
                <a:ea typeface="HGPｺﾞｼｯｸE" panose="020B0900000000000000" pitchFamily="50" charset="-128"/>
              </a:rPr>
              <a:t>例会に行き来する際の、カウンセラーの車の中での会話が、日本人の考えをはじめ多くを学べる場となった。</a:t>
            </a:r>
            <a:endParaRPr lang="en-US" altLang="ja-JP" sz="2000">
              <a:latin typeface="HGPｺﾞｼｯｸE" panose="020B0900000000000000" pitchFamily="50" charset="-128"/>
              <a:ea typeface="HGPｺﾞｼｯｸE" panose="020B0900000000000000" pitchFamily="50" charset="-128"/>
            </a:endParaRPr>
          </a:p>
          <a:p>
            <a:r>
              <a:rPr lang="ja-JP" altLang="en-US" sz="2000">
                <a:latin typeface="HGPｺﾞｼｯｸE" panose="020B0900000000000000" pitchFamily="50" charset="-128"/>
                <a:ea typeface="HGPｺﾞｼｯｸE" panose="020B0900000000000000" pitchFamily="50" charset="-128"/>
              </a:rPr>
              <a:t>外国に一人暮らしで、当然寂しさや困惑することがあるが、カウンセラーとその奥様と出会い解決した。</a:t>
            </a:r>
            <a:endParaRPr lang="en-US" altLang="ja-JP" sz="2000">
              <a:latin typeface="HGPｺﾞｼｯｸE" panose="020B0900000000000000" pitchFamily="50" charset="-128"/>
              <a:ea typeface="HGPｺﾞｼｯｸE" panose="020B0900000000000000" pitchFamily="50" charset="-128"/>
            </a:endParaRPr>
          </a:p>
          <a:p>
            <a:r>
              <a:rPr lang="ja-JP" altLang="en-US" sz="2000">
                <a:latin typeface="HGPｺﾞｼｯｸE" panose="020B0900000000000000" pitchFamily="50" charset="-128"/>
                <a:ea typeface="HGPｺﾞｼｯｸE" panose="020B0900000000000000" pitchFamily="50" charset="-128"/>
              </a:rPr>
              <a:t>カウンセラーを見て、「ロータリアンになりたい」と思うようになった。</a:t>
            </a:r>
            <a:endParaRPr lang="en-US" altLang="ja-JP" sz="2000">
              <a:latin typeface="HGPｺﾞｼｯｸE" panose="020B0900000000000000" pitchFamily="50" charset="-128"/>
              <a:ea typeface="HGPｺﾞｼｯｸE" panose="020B0900000000000000" pitchFamily="50" charset="-128"/>
            </a:endParaRPr>
          </a:p>
          <a:p>
            <a:r>
              <a:rPr lang="ja-JP" altLang="en-US" sz="2000">
                <a:latin typeface="HGPｺﾞｼｯｸE" panose="020B0900000000000000" pitchFamily="50" charset="-128"/>
                <a:ea typeface="HGPｺﾞｼｯｸE" panose="020B0900000000000000" pitchFamily="50" charset="-128"/>
              </a:rPr>
              <a:t>カウンセラーだけでなく、クラブ会員みなさんが応援してくれた。</a:t>
            </a:r>
            <a:endParaRPr lang="en-US" altLang="ja-JP" sz="2000">
              <a:latin typeface="HGPｺﾞｼｯｸE" panose="020B0900000000000000" pitchFamily="50" charset="-128"/>
              <a:ea typeface="HGPｺﾞｼｯｸE" panose="020B0900000000000000" pitchFamily="50" charset="-128"/>
            </a:endParaRPr>
          </a:p>
          <a:p>
            <a:r>
              <a:rPr lang="ja-JP" altLang="en-US" sz="2000">
                <a:latin typeface="HGPｺﾞｼｯｸE" panose="020B0900000000000000" pitchFamily="50" charset="-128"/>
                <a:ea typeface="HGPｺﾞｼｯｸE" panose="020B0900000000000000" pitchFamily="50" charset="-128"/>
              </a:rPr>
              <a:t>精神的に辛い時、身体的に辛い時助けてくれた。</a:t>
            </a:r>
            <a:endParaRPr lang="en-US" altLang="ja-JP" sz="2000">
              <a:latin typeface="HGPｺﾞｼｯｸE" panose="020B0900000000000000" pitchFamily="50" charset="-128"/>
              <a:ea typeface="HGPｺﾞｼｯｸE" panose="020B0900000000000000" pitchFamily="50" charset="-128"/>
            </a:endParaRPr>
          </a:p>
          <a:p>
            <a:r>
              <a:rPr lang="ja-JP" altLang="en-US" sz="2000">
                <a:solidFill>
                  <a:srgbClr val="FF0000"/>
                </a:solidFill>
                <a:latin typeface="HGPｺﾞｼｯｸE" panose="020B0900000000000000" pitchFamily="50" charset="-128"/>
                <a:ea typeface="HGPｺﾞｼｯｸE" panose="020B0900000000000000" pitchFamily="50" charset="-128"/>
              </a:rPr>
              <a:t>話す機会が少なかった。偉い方なので、気を使って言いたいことが上手く伝えられない時があった。</a:t>
            </a:r>
            <a:endParaRPr lang="en-US" altLang="ja-JP" sz="2000">
              <a:solidFill>
                <a:srgbClr val="FF0000"/>
              </a:solidFill>
              <a:latin typeface="HGPｺﾞｼｯｸE" panose="020B0900000000000000" pitchFamily="50" charset="-128"/>
              <a:ea typeface="HGPｺﾞｼｯｸE" panose="020B0900000000000000" pitchFamily="50" charset="-128"/>
            </a:endParaRPr>
          </a:p>
          <a:p>
            <a:r>
              <a:rPr lang="ja-JP" altLang="en-US" sz="2000">
                <a:solidFill>
                  <a:srgbClr val="FF0000"/>
                </a:solidFill>
                <a:latin typeface="HGPｺﾞｼｯｸE" panose="020B0900000000000000" pitchFamily="50" charset="-128"/>
                <a:ea typeface="HGPｺﾞｼｯｸE" panose="020B0900000000000000" pitchFamily="50" charset="-128"/>
              </a:rPr>
              <a:t>ご多忙で例会でお会いすることができませんでした。委員長が世話をしてくれましたが、本来の「カウンセラー」の形とはなりませんでした。</a:t>
            </a:r>
            <a:endParaRPr lang="en-US" altLang="ja-JP" sz="2000">
              <a:latin typeface="HGPｺﾞｼｯｸE" panose="020B0900000000000000" pitchFamily="50" charset="-128"/>
              <a:ea typeface="HGPｺﾞｼｯｸE" panose="020B0900000000000000" pitchFamily="50" charset="-128"/>
            </a:endParaRPr>
          </a:p>
        </p:txBody>
      </p:sp>
      <p:sp>
        <p:nvSpPr>
          <p:cNvPr id="38915" name="タイトル 1">
            <a:extLst>
              <a:ext uri="{FF2B5EF4-FFF2-40B4-BE49-F238E27FC236}">
                <a16:creationId xmlns:a16="http://schemas.microsoft.com/office/drawing/2014/main" id="{8127CEA9-F09D-4C87-8536-FDF011DC94AE}"/>
              </a:ext>
            </a:extLst>
          </p:cNvPr>
          <p:cNvSpPr>
            <a:spLocks noGrp="1" noChangeArrowheads="1"/>
          </p:cNvSpPr>
          <p:nvPr>
            <p:ph type="title"/>
          </p:nvPr>
        </p:nvSpPr>
        <p:spPr>
          <a:xfrm>
            <a:off x="319088" y="549275"/>
            <a:ext cx="8501062" cy="792163"/>
          </a:xfrm>
          <a:solidFill>
            <a:srgbClr val="002060"/>
          </a:solidFill>
        </p:spPr>
        <p:txBody>
          <a:bodyPr/>
          <a:lstStyle/>
          <a:p>
            <a:r>
              <a:rPr lang="ja-JP" altLang="en-US" sz="3600">
                <a:solidFill>
                  <a:schemeClr val="bg1"/>
                </a:solidFill>
              </a:rPr>
              <a:t>カウンセラーについて（その他の主な意見）</a:t>
            </a:r>
          </a:p>
        </p:txBody>
      </p:sp>
      <p:sp>
        <p:nvSpPr>
          <p:cNvPr id="5" name="対角する 2 つの角を丸めた四角形 4">
            <a:extLst>
              <a:ext uri="{FF2B5EF4-FFF2-40B4-BE49-F238E27FC236}">
                <a16:creationId xmlns:a16="http://schemas.microsoft.com/office/drawing/2014/main" id="{340FD8EA-15E7-47F2-9611-3A27C77A6370}"/>
              </a:ext>
            </a:extLst>
          </p:cNvPr>
          <p:cNvSpPr/>
          <p:nvPr/>
        </p:nvSpPr>
        <p:spPr>
          <a:xfrm>
            <a:off x="328613" y="119063"/>
            <a:ext cx="4314825" cy="357187"/>
          </a:xfrm>
          <a:prstGeom prst="round2DiagRect">
            <a:avLst>
              <a:gd name="adj1" fmla="val 50000"/>
              <a:gd name="adj2" fmla="val 0"/>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en-US" altLang="ja-JP" sz="2000" dirty="0">
                <a:latin typeface="HGPｺﾞｼｯｸE" panose="020B0900000000000000" pitchFamily="50" charset="-128"/>
                <a:ea typeface="HGPｺﾞｼｯｸE" panose="020B0900000000000000" pitchFamily="50" charset="-128"/>
              </a:rPr>
              <a:t>2019</a:t>
            </a:r>
            <a:r>
              <a:rPr lang="ja-JP" altLang="en-US" sz="2000" dirty="0">
                <a:latin typeface="HGPｺﾞｼｯｸE" panose="020B0900000000000000" pitchFamily="50" charset="-128"/>
                <a:ea typeface="HGPｺﾞｼｯｸE" panose="020B0900000000000000" pitchFamily="50" charset="-128"/>
              </a:rPr>
              <a:t>年</a:t>
            </a:r>
            <a:r>
              <a:rPr lang="en-US" altLang="ja-JP" sz="2000" dirty="0">
                <a:latin typeface="HGPｺﾞｼｯｸE" panose="020B0900000000000000" pitchFamily="50" charset="-128"/>
                <a:ea typeface="HGPｺﾞｼｯｸE" panose="020B0900000000000000" pitchFamily="50" charset="-128"/>
              </a:rPr>
              <a:t>2</a:t>
            </a:r>
            <a:r>
              <a:rPr lang="ja-JP" altLang="en-US" sz="2000" dirty="0">
                <a:latin typeface="HGPｺﾞｼｯｸE" panose="020B0900000000000000" pitchFamily="50" charset="-128"/>
                <a:ea typeface="HGPｺﾞｼｯｸE" panose="020B0900000000000000" pitchFamily="50" charset="-128"/>
              </a:rPr>
              <a:t>月奨学生アンケートより</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CFB061-1336-4A11-A36A-6628CF9F769D}"/>
              </a:ext>
            </a:extLst>
          </p:cNvPr>
          <p:cNvSpPr>
            <a:spLocks noGrp="1"/>
          </p:cNvSpPr>
          <p:nvPr>
            <p:ph type="title"/>
          </p:nvPr>
        </p:nvSpPr>
        <p:spPr>
          <a:xfrm>
            <a:off x="800100" y="96838"/>
            <a:ext cx="7543800" cy="1450975"/>
          </a:xfrm>
        </p:spPr>
        <p:txBody>
          <a:bodyPr/>
          <a:lstStyle/>
          <a:p>
            <a:pPr eaLnBrk="1" fontAlgn="auto" hangingPunct="1">
              <a:spcAft>
                <a:spcPts val="0"/>
              </a:spcAft>
              <a:defRPr/>
            </a:pPr>
            <a:r>
              <a:rPr lang="ja-JP" altLang="en-US" sz="5400" dirty="0">
                <a:solidFill>
                  <a:schemeClr val="tx1">
                    <a:lumMod val="75000"/>
                    <a:lumOff val="25000"/>
                  </a:schemeClr>
                </a:solidFill>
              </a:rPr>
              <a:t>奨学生からの相談</a:t>
            </a:r>
            <a:endParaRPr lang="ja-JP" altLang="en-US" dirty="0">
              <a:solidFill>
                <a:schemeClr val="tx1">
                  <a:lumMod val="75000"/>
                  <a:lumOff val="25000"/>
                </a:schemeClr>
              </a:solidFill>
            </a:endParaRPr>
          </a:p>
        </p:txBody>
      </p:sp>
      <p:graphicFrame>
        <p:nvGraphicFramePr>
          <p:cNvPr id="40963" name="コンテンツ プレースホルダー 3">
            <a:extLst>
              <a:ext uri="{FF2B5EF4-FFF2-40B4-BE49-F238E27FC236}">
                <a16:creationId xmlns:a16="http://schemas.microsoft.com/office/drawing/2014/main" id="{F2682680-E82A-46EF-8CEE-9FE0A0FC373B}"/>
              </a:ext>
            </a:extLst>
          </p:cNvPr>
          <p:cNvGraphicFramePr>
            <a:graphicFrameLocks noGrp="1"/>
          </p:cNvGraphicFramePr>
          <p:nvPr>
            <p:ph idx="1"/>
          </p:nvPr>
        </p:nvGraphicFramePr>
        <p:xfrm>
          <a:off x="-447675" y="1362075"/>
          <a:ext cx="13495338" cy="5127625"/>
        </p:xfrm>
        <a:graphic>
          <a:graphicData uri="http://schemas.openxmlformats.org/presentationml/2006/ole">
            <mc:AlternateContent xmlns:mc="http://schemas.openxmlformats.org/markup-compatibility/2006">
              <mc:Choice xmlns:v="urn:schemas-microsoft-com:vml" Requires="v">
                <p:oleObj spid="_x0000_s40966" name="Chart" r:id="rId4" imgW="13503810" imgH="5133277" progId="Excel.Chart.8">
                  <p:embed/>
                </p:oleObj>
              </mc:Choice>
              <mc:Fallback>
                <p:oleObj name="Chart" r:id="rId4" imgW="13503810" imgH="5133277" progId="Excel.Chart.8">
                  <p:embed/>
                  <p:pic>
                    <p:nvPicPr>
                      <p:cNvPr id="0" name="コンテンツ プレースホルダー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1362075"/>
                        <a:ext cx="13495338"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4" name="テキスト ボックス 7">
            <a:extLst>
              <a:ext uri="{FF2B5EF4-FFF2-40B4-BE49-F238E27FC236}">
                <a16:creationId xmlns:a16="http://schemas.microsoft.com/office/drawing/2014/main" id="{284810F1-1F01-4EC1-9424-EEF88CC7FE52}"/>
              </a:ext>
            </a:extLst>
          </p:cNvPr>
          <p:cNvSpPr txBox="1">
            <a:spLocks noChangeArrowheads="1"/>
          </p:cNvSpPr>
          <p:nvPr/>
        </p:nvSpPr>
        <p:spPr bwMode="auto">
          <a:xfrm>
            <a:off x="8243888" y="5949950"/>
            <a:ext cx="1081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a:t>N=360</a:t>
            </a:r>
            <a:endParaRPr lang="ja-JP" altLang="en-US"/>
          </a:p>
        </p:txBody>
      </p:sp>
      <p:sp>
        <p:nvSpPr>
          <p:cNvPr id="5" name="対角する 2 つの角を丸めた四角形 4">
            <a:extLst>
              <a:ext uri="{FF2B5EF4-FFF2-40B4-BE49-F238E27FC236}">
                <a16:creationId xmlns:a16="http://schemas.microsoft.com/office/drawing/2014/main" id="{6F52A3F8-1DFE-4476-A983-B3600ACBEFCE}"/>
              </a:ext>
            </a:extLst>
          </p:cNvPr>
          <p:cNvSpPr/>
          <p:nvPr/>
        </p:nvSpPr>
        <p:spPr>
          <a:xfrm>
            <a:off x="4578350" y="1412875"/>
            <a:ext cx="4314825" cy="357188"/>
          </a:xfrm>
          <a:prstGeom prst="round2DiagRect">
            <a:avLst>
              <a:gd name="adj1" fmla="val 50000"/>
              <a:gd name="adj2" fmla="val 0"/>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en-US" altLang="ja-JP" dirty="0">
                <a:latin typeface="HGPｺﾞｼｯｸE" panose="020B0900000000000000" pitchFamily="50" charset="-128"/>
                <a:ea typeface="HGPｺﾞｼｯｸE" panose="020B0900000000000000" pitchFamily="50" charset="-128"/>
              </a:rPr>
              <a:t>2019</a:t>
            </a:r>
            <a:r>
              <a:rPr lang="ja-JP" altLang="en-US" dirty="0">
                <a:latin typeface="HGPｺﾞｼｯｸE" panose="020B0900000000000000" pitchFamily="50" charset="-128"/>
                <a:ea typeface="HGPｺﾞｼｯｸE" panose="020B0900000000000000" pitchFamily="50" charset="-128"/>
              </a:rPr>
              <a:t>年</a:t>
            </a:r>
            <a:r>
              <a:rPr lang="en-US" altLang="ja-JP" dirty="0">
                <a:latin typeface="HGPｺﾞｼｯｸE" panose="020B0900000000000000" pitchFamily="50" charset="-128"/>
                <a:ea typeface="HGPｺﾞｼｯｸE" panose="020B0900000000000000" pitchFamily="50" charset="-128"/>
              </a:rPr>
              <a:t>2</a:t>
            </a:r>
            <a:r>
              <a:rPr lang="ja-JP" altLang="en-US" dirty="0">
                <a:latin typeface="HGPｺﾞｼｯｸE" panose="020B0900000000000000" pitchFamily="50" charset="-128"/>
                <a:ea typeface="HGPｺﾞｼｯｸE" panose="020B0900000000000000" pitchFamily="50" charset="-128"/>
              </a:rPr>
              <a:t>月カウンセラーアンケートより</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1EF8B2E-CB10-4487-9FF3-EB9E6F91BB19}"/>
              </a:ext>
            </a:extLst>
          </p:cNvPr>
          <p:cNvSpPr>
            <a:spLocks noGrp="1"/>
          </p:cNvSpPr>
          <p:nvPr>
            <p:ph type="title"/>
          </p:nvPr>
        </p:nvSpPr>
        <p:spPr>
          <a:xfrm>
            <a:off x="800100" y="0"/>
            <a:ext cx="8020050" cy="1412875"/>
          </a:xfrm>
        </p:spPr>
        <p:txBody>
          <a:bodyPr>
            <a:normAutofit fontScale="90000"/>
          </a:bodyPr>
          <a:lstStyle/>
          <a:p>
            <a:pPr eaLnBrk="1" fontAlgn="auto" hangingPunct="1">
              <a:spcAft>
                <a:spcPts val="0"/>
              </a:spcAft>
              <a:defRPr/>
            </a:pPr>
            <a:r>
              <a:rPr lang="ja-JP" altLang="en-US" sz="5400" dirty="0">
                <a:solidFill>
                  <a:schemeClr val="tx1">
                    <a:lumMod val="75000"/>
                    <a:lumOff val="25000"/>
                  </a:schemeClr>
                </a:solidFill>
              </a:rPr>
              <a:t>奨学生からの相談への対応</a:t>
            </a:r>
          </a:p>
        </p:txBody>
      </p:sp>
      <p:graphicFrame>
        <p:nvGraphicFramePr>
          <p:cNvPr id="43011" name="コンテンツ プレースホルダー 3">
            <a:extLst>
              <a:ext uri="{FF2B5EF4-FFF2-40B4-BE49-F238E27FC236}">
                <a16:creationId xmlns:a16="http://schemas.microsoft.com/office/drawing/2014/main" id="{2BE8089A-E98B-439B-8D74-96FADE2509B0}"/>
              </a:ext>
            </a:extLst>
          </p:cNvPr>
          <p:cNvGraphicFramePr>
            <a:graphicFrameLocks noGrp="1"/>
          </p:cNvGraphicFramePr>
          <p:nvPr>
            <p:ph idx="1"/>
          </p:nvPr>
        </p:nvGraphicFramePr>
        <p:xfrm>
          <a:off x="-447675" y="1362075"/>
          <a:ext cx="13495338" cy="5127625"/>
        </p:xfrm>
        <a:graphic>
          <a:graphicData uri="http://schemas.openxmlformats.org/presentationml/2006/ole">
            <mc:AlternateContent xmlns:mc="http://schemas.openxmlformats.org/markup-compatibility/2006">
              <mc:Choice xmlns:v="urn:schemas-microsoft-com:vml" Requires="v">
                <p:oleObj spid="_x0000_s43014" name="Chart" r:id="rId4" imgW="13503810" imgH="5133277" progId="Excel.Chart.8">
                  <p:embed/>
                </p:oleObj>
              </mc:Choice>
              <mc:Fallback>
                <p:oleObj name="Chart" r:id="rId4" imgW="13503810" imgH="5133277" progId="Excel.Chart.8">
                  <p:embed/>
                  <p:pic>
                    <p:nvPicPr>
                      <p:cNvPr id="0" name="コンテンツ プレースホルダー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1362075"/>
                        <a:ext cx="13495338"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2" name="テキスト ボックス 7">
            <a:extLst>
              <a:ext uri="{FF2B5EF4-FFF2-40B4-BE49-F238E27FC236}">
                <a16:creationId xmlns:a16="http://schemas.microsoft.com/office/drawing/2014/main" id="{C492A987-A917-4E4B-922F-B8809F8C4A34}"/>
              </a:ext>
            </a:extLst>
          </p:cNvPr>
          <p:cNvSpPr txBox="1">
            <a:spLocks noChangeArrowheads="1"/>
          </p:cNvSpPr>
          <p:nvPr/>
        </p:nvSpPr>
        <p:spPr bwMode="auto">
          <a:xfrm>
            <a:off x="8280400" y="5876925"/>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a:t>N=360</a:t>
            </a:r>
            <a:endParaRPr lang="ja-JP" altLang="en-US"/>
          </a:p>
        </p:txBody>
      </p:sp>
      <p:sp>
        <p:nvSpPr>
          <p:cNvPr id="5" name="対角する 2 つの角を丸めた四角形 4">
            <a:extLst>
              <a:ext uri="{FF2B5EF4-FFF2-40B4-BE49-F238E27FC236}">
                <a16:creationId xmlns:a16="http://schemas.microsoft.com/office/drawing/2014/main" id="{385125F7-92D9-417F-9A17-6EDDF02CFA3F}"/>
              </a:ext>
            </a:extLst>
          </p:cNvPr>
          <p:cNvSpPr/>
          <p:nvPr/>
        </p:nvSpPr>
        <p:spPr>
          <a:xfrm>
            <a:off x="4433888" y="1416050"/>
            <a:ext cx="4314825" cy="357188"/>
          </a:xfrm>
          <a:prstGeom prst="round2DiagRect">
            <a:avLst>
              <a:gd name="adj1" fmla="val 50000"/>
              <a:gd name="adj2" fmla="val 0"/>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en-US" altLang="ja-JP" dirty="0">
                <a:latin typeface="HGPｺﾞｼｯｸE" panose="020B0900000000000000" pitchFamily="50" charset="-128"/>
                <a:ea typeface="HGPｺﾞｼｯｸE" panose="020B0900000000000000" pitchFamily="50" charset="-128"/>
              </a:rPr>
              <a:t>2019</a:t>
            </a:r>
            <a:r>
              <a:rPr lang="ja-JP" altLang="en-US" dirty="0">
                <a:latin typeface="HGPｺﾞｼｯｸE" panose="020B0900000000000000" pitchFamily="50" charset="-128"/>
                <a:ea typeface="HGPｺﾞｼｯｸE" panose="020B0900000000000000" pitchFamily="50" charset="-128"/>
              </a:rPr>
              <a:t>年</a:t>
            </a:r>
            <a:r>
              <a:rPr lang="en-US" altLang="ja-JP" dirty="0">
                <a:latin typeface="HGPｺﾞｼｯｸE" panose="020B0900000000000000" pitchFamily="50" charset="-128"/>
                <a:ea typeface="HGPｺﾞｼｯｸE" panose="020B0900000000000000" pitchFamily="50" charset="-128"/>
              </a:rPr>
              <a:t>2</a:t>
            </a:r>
            <a:r>
              <a:rPr lang="ja-JP" altLang="en-US" dirty="0">
                <a:latin typeface="HGPｺﾞｼｯｸE" panose="020B0900000000000000" pitchFamily="50" charset="-128"/>
                <a:ea typeface="HGPｺﾞｼｯｸE" panose="020B0900000000000000" pitchFamily="50" charset="-128"/>
              </a:rPr>
              <a:t>月カウンセラーアンケートより</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a:extLst>
              <a:ext uri="{FF2B5EF4-FFF2-40B4-BE49-F238E27FC236}">
                <a16:creationId xmlns:a16="http://schemas.microsoft.com/office/drawing/2014/main" id="{ED196F5C-3EDD-4EF1-8C04-B406E5AD2B42}"/>
              </a:ext>
            </a:extLst>
          </p:cNvPr>
          <p:cNvSpPr>
            <a:spLocks noGrp="1" noChangeArrowheads="1"/>
          </p:cNvSpPr>
          <p:nvPr>
            <p:ph type="title" idx="4294967295"/>
          </p:nvPr>
        </p:nvSpPr>
        <p:spPr>
          <a:xfrm>
            <a:off x="161925" y="549275"/>
            <a:ext cx="8820150" cy="1295400"/>
          </a:xfrm>
          <a:solidFill>
            <a:srgbClr val="002060"/>
          </a:solidFill>
        </p:spPr>
        <p:txBody>
          <a:bodyPr lIns="68580" tIns="34290" rIns="68580" bIns="34290"/>
          <a:lstStyle/>
          <a:p>
            <a:pPr>
              <a:spcBef>
                <a:spcPts val="450"/>
              </a:spcBef>
            </a:pPr>
            <a:r>
              <a:rPr lang="ja-JP" altLang="en-US" sz="3500">
                <a:solidFill>
                  <a:schemeClr val="bg1"/>
                </a:solidFill>
              </a:rPr>
              <a:t>留学生活で悩んだとき、クラブや</a:t>
            </a:r>
            <a:br>
              <a:rPr lang="en-US" altLang="ja-JP" sz="3500">
                <a:solidFill>
                  <a:schemeClr val="bg1"/>
                </a:solidFill>
              </a:rPr>
            </a:br>
            <a:r>
              <a:rPr lang="ja-JP" altLang="en-US" sz="3500">
                <a:solidFill>
                  <a:schemeClr val="bg1"/>
                </a:solidFill>
              </a:rPr>
              <a:t>カウンセラーにどのようにして欲しかったか</a:t>
            </a:r>
          </a:p>
        </p:txBody>
      </p:sp>
      <p:sp>
        <p:nvSpPr>
          <p:cNvPr id="45059" name="テキスト ボックス 6">
            <a:extLst>
              <a:ext uri="{FF2B5EF4-FFF2-40B4-BE49-F238E27FC236}">
                <a16:creationId xmlns:a16="http://schemas.microsoft.com/office/drawing/2014/main" id="{21B2C25C-0B28-419B-A6D9-A211BE608B7F}"/>
              </a:ext>
            </a:extLst>
          </p:cNvPr>
          <p:cNvSpPr txBox="1">
            <a:spLocks noChangeArrowheads="1"/>
          </p:cNvSpPr>
          <p:nvPr/>
        </p:nvSpPr>
        <p:spPr bwMode="auto">
          <a:xfrm>
            <a:off x="161925" y="6440488"/>
            <a:ext cx="811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N=385</a:t>
            </a:r>
            <a:endParaRPr lang="ja-JP" altLang="en-US" sz="1800"/>
          </a:p>
        </p:txBody>
      </p:sp>
      <p:sp>
        <p:nvSpPr>
          <p:cNvPr id="8" name="対角する 2 つの角を丸めた四角形 4">
            <a:extLst>
              <a:ext uri="{FF2B5EF4-FFF2-40B4-BE49-F238E27FC236}">
                <a16:creationId xmlns:a16="http://schemas.microsoft.com/office/drawing/2014/main" id="{BB00852C-7AAA-4EBB-9CB1-19552FCA7C21}"/>
              </a:ext>
            </a:extLst>
          </p:cNvPr>
          <p:cNvSpPr/>
          <p:nvPr/>
        </p:nvSpPr>
        <p:spPr>
          <a:xfrm>
            <a:off x="328613" y="119063"/>
            <a:ext cx="4314825" cy="357187"/>
          </a:xfrm>
          <a:prstGeom prst="round2DiagRect">
            <a:avLst>
              <a:gd name="adj1" fmla="val 50000"/>
              <a:gd name="adj2" fmla="val 0"/>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en-US" altLang="ja-JP" sz="2000" dirty="0">
                <a:latin typeface="HGPｺﾞｼｯｸE" panose="020B0900000000000000" pitchFamily="50" charset="-128"/>
                <a:ea typeface="HGPｺﾞｼｯｸE" panose="020B0900000000000000" pitchFamily="50" charset="-128"/>
              </a:rPr>
              <a:t>2019</a:t>
            </a:r>
            <a:r>
              <a:rPr lang="ja-JP" altLang="en-US" sz="2000" dirty="0">
                <a:latin typeface="HGPｺﾞｼｯｸE" panose="020B0900000000000000" pitchFamily="50" charset="-128"/>
                <a:ea typeface="HGPｺﾞｼｯｸE" panose="020B0900000000000000" pitchFamily="50" charset="-128"/>
              </a:rPr>
              <a:t>年</a:t>
            </a:r>
            <a:r>
              <a:rPr lang="en-US" altLang="ja-JP" sz="2000" dirty="0">
                <a:latin typeface="HGPｺﾞｼｯｸE" panose="020B0900000000000000" pitchFamily="50" charset="-128"/>
                <a:ea typeface="HGPｺﾞｼｯｸE" panose="020B0900000000000000" pitchFamily="50" charset="-128"/>
              </a:rPr>
              <a:t>2</a:t>
            </a:r>
            <a:r>
              <a:rPr lang="ja-JP" altLang="en-US" sz="2000" dirty="0">
                <a:latin typeface="HGPｺﾞｼｯｸE" panose="020B0900000000000000" pitchFamily="50" charset="-128"/>
                <a:ea typeface="HGPｺﾞｼｯｸE" panose="020B0900000000000000" pitchFamily="50" charset="-128"/>
              </a:rPr>
              <a:t>月奨学生アンケートより</a:t>
            </a:r>
          </a:p>
        </p:txBody>
      </p:sp>
      <p:graphicFrame>
        <p:nvGraphicFramePr>
          <p:cNvPr id="7" name="グラフ 6">
            <a:extLst>
              <a:ext uri="{FF2B5EF4-FFF2-40B4-BE49-F238E27FC236}">
                <a16:creationId xmlns:a16="http://schemas.microsoft.com/office/drawing/2014/main" id="{82026343-E368-4E47-BFB5-067BADF39C09}"/>
              </a:ext>
            </a:extLst>
          </p:cNvPr>
          <p:cNvGraphicFramePr>
            <a:graphicFrameLocks/>
          </p:cNvGraphicFramePr>
          <p:nvPr/>
        </p:nvGraphicFramePr>
        <p:xfrm>
          <a:off x="72481" y="2057398"/>
          <a:ext cx="8819999"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923C44C7-712F-4BC0-BA95-0142517BEB9A}"/>
              </a:ext>
            </a:extLst>
          </p:cNvPr>
          <p:cNvSpPr/>
          <p:nvPr/>
        </p:nvSpPr>
        <p:spPr>
          <a:xfrm>
            <a:off x="5580063" y="4437063"/>
            <a:ext cx="3402012" cy="2187575"/>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ja-JP" altLang="en-US" sz="1600" b="1" dirty="0">
                <a:solidFill>
                  <a:schemeClr val="accent6">
                    <a:lumMod val="50000"/>
                  </a:schemeClr>
                </a:solidFill>
                <a:latin typeface="游ゴシック Medium" panose="020B0500000000000000" pitchFamily="50" charset="-128"/>
                <a:ea typeface="游ゴシック Medium" panose="020B0500000000000000" pitchFamily="50" charset="-128"/>
              </a:rPr>
              <a:t>　</a:t>
            </a:r>
            <a:r>
              <a:rPr lang="ja-JP" altLang="en-US" sz="1600" b="1" u="sng" dirty="0">
                <a:solidFill>
                  <a:schemeClr val="accent6">
                    <a:lumMod val="50000"/>
                  </a:schemeClr>
                </a:solidFill>
                <a:latin typeface="游ゴシック Medium" panose="020B0500000000000000" pitchFamily="50" charset="-128"/>
                <a:ea typeface="游ゴシック Medium" panose="020B0500000000000000" pitchFamily="50" charset="-128"/>
              </a:rPr>
              <a:t>その他</a:t>
            </a:r>
            <a:r>
              <a:rPr lang="en-US" altLang="ja-JP" sz="1600" b="1" u="sng" dirty="0">
                <a:solidFill>
                  <a:schemeClr val="accent6">
                    <a:lumMod val="50000"/>
                  </a:schemeClr>
                </a:solidFill>
                <a:latin typeface="游ゴシック Medium" panose="020B0500000000000000" pitchFamily="50" charset="-128"/>
                <a:ea typeface="游ゴシック Medium" panose="020B0500000000000000" pitchFamily="50" charset="-128"/>
              </a:rPr>
              <a:t>(13</a:t>
            </a:r>
            <a:r>
              <a:rPr lang="ja-JP" altLang="en-US" sz="1600" b="1" u="sng" dirty="0">
                <a:solidFill>
                  <a:schemeClr val="accent6">
                    <a:lumMod val="50000"/>
                  </a:schemeClr>
                </a:solidFill>
                <a:latin typeface="游ゴシック Medium" panose="020B0500000000000000" pitchFamily="50" charset="-128"/>
                <a:ea typeface="游ゴシック Medium" panose="020B0500000000000000" pitchFamily="50" charset="-128"/>
              </a:rPr>
              <a:t>人</a:t>
            </a:r>
            <a:r>
              <a:rPr lang="en-US" altLang="ja-JP" sz="1600" b="1" u="sng" dirty="0">
                <a:solidFill>
                  <a:schemeClr val="accent6">
                    <a:lumMod val="50000"/>
                  </a:schemeClr>
                </a:solidFill>
                <a:latin typeface="游ゴシック Medium" panose="020B0500000000000000" pitchFamily="50" charset="-128"/>
                <a:ea typeface="游ゴシック Medium" panose="020B0500000000000000" pitchFamily="50" charset="-128"/>
              </a:rPr>
              <a:t>)</a:t>
            </a:r>
          </a:p>
          <a:p>
            <a:pPr>
              <a:defRPr/>
            </a:pPr>
            <a:r>
              <a:rPr lang="ja-JP" altLang="en-US" sz="1600" b="1" dirty="0">
                <a:solidFill>
                  <a:schemeClr val="accent6">
                    <a:lumMod val="50000"/>
                  </a:schemeClr>
                </a:solidFill>
                <a:latin typeface="游ゴシック Medium" panose="020B0500000000000000" pitchFamily="50" charset="-128"/>
                <a:ea typeface="游ゴシック Medium" panose="020B0500000000000000" pitchFamily="50" charset="-128"/>
              </a:rPr>
              <a:t>・すでにアドバイス頂いています。</a:t>
            </a:r>
            <a:endParaRPr lang="en-US" altLang="ja-JP" sz="1600" b="1" dirty="0">
              <a:solidFill>
                <a:schemeClr val="accent6">
                  <a:lumMod val="50000"/>
                </a:schemeClr>
              </a:solidFill>
              <a:latin typeface="游ゴシック Medium" panose="020B0500000000000000" pitchFamily="50" charset="-128"/>
              <a:ea typeface="游ゴシック Medium" panose="020B0500000000000000" pitchFamily="50" charset="-128"/>
            </a:endParaRPr>
          </a:p>
          <a:p>
            <a:pPr>
              <a:defRPr/>
            </a:pPr>
            <a:r>
              <a:rPr lang="ja-JP" altLang="en-US" sz="1600" b="1" dirty="0">
                <a:solidFill>
                  <a:schemeClr val="accent6">
                    <a:lumMod val="50000"/>
                  </a:schemeClr>
                </a:solidFill>
                <a:latin typeface="游ゴシック Medium" panose="020B0500000000000000" pitchFamily="50" charset="-128"/>
                <a:ea typeface="游ゴシック Medium" panose="020B0500000000000000" pitchFamily="50" charset="-128"/>
              </a:rPr>
              <a:t>・いつも支えてくださり悩みがな　　　　</a:t>
            </a:r>
            <a:endParaRPr lang="en-US" altLang="ja-JP" sz="1600" b="1" dirty="0">
              <a:solidFill>
                <a:schemeClr val="accent6">
                  <a:lumMod val="50000"/>
                </a:schemeClr>
              </a:solidFill>
              <a:latin typeface="游ゴシック Medium" panose="020B0500000000000000" pitchFamily="50" charset="-128"/>
              <a:ea typeface="游ゴシック Medium" panose="020B0500000000000000" pitchFamily="50" charset="-128"/>
            </a:endParaRPr>
          </a:p>
          <a:p>
            <a:pPr>
              <a:defRPr/>
            </a:pPr>
            <a:r>
              <a:rPr lang="ja-JP" altLang="en-US" sz="1600" b="1" dirty="0">
                <a:solidFill>
                  <a:schemeClr val="accent6">
                    <a:lumMod val="50000"/>
                  </a:schemeClr>
                </a:solidFill>
                <a:latin typeface="游ゴシック Medium" panose="020B0500000000000000" pitchFamily="50" charset="-128"/>
                <a:ea typeface="游ゴシック Medium" panose="020B0500000000000000" pitchFamily="50" charset="-128"/>
              </a:rPr>
              <a:t>　かったです。</a:t>
            </a:r>
            <a:endParaRPr lang="en-US" altLang="ja-JP" sz="1600" b="1" dirty="0">
              <a:solidFill>
                <a:schemeClr val="accent6">
                  <a:lumMod val="50000"/>
                </a:schemeClr>
              </a:solidFill>
              <a:latin typeface="游ゴシック Medium" panose="020B0500000000000000" pitchFamily="50" charset="-128"/>
              <a:ea typeface="游ゴシック Medium" panose="020B0500000000000000" pitchFamily="50" charset="-128"/>
            </a:endParaRPr>
          </a:p>
          <a:p>
            <a:pPr>
              <a:defRPr/>
            </a:pPr>
            <a:r>
              <a:rPr lang="ja-JP" altLang="en-US" sz="1600" b="1" dirty="0">
                <a:solidFill>
                  <a:schemeClr val="accent6">
                    <a:lumMod val="50000"/>
                  </a:schemeClr>
                </a:solidFill>
                <a:latin typeface="游ゴシック Medium" panose="020B0500000000000000" pitchFamily="50" charset="-128"/>
                <a:ea typeface="游ゴシック Medium" panose="020B0500000000000000" pitchFamily="50" charset="-128"/>
              </a:rPr>
              <a:t>・困ったことがなかったです。</a:t>
            </a:r>
            <a:endParaRPr lang="en-US" altLang="ja-JP" sz="1600" b="1" dirty="0">
              <a:solidFill>
                <a:schemeClr val="accent6">
                  <a:lumMod val="50000"/>
                </a:schemeClr>
              </a:solidFill>
              <a:latin typeface="游ゴシック Medium" panose="020B0500000000000000" pitchFamily="50" charset="-128"/>
              <a:ea typeface="游ゴシック Medium" panose="020B0500000000000000" pitchFamily="50" charset="-128"/>
            </a:endParaRPr>
          </a:p>
          <a:p>
            <a:pPr>
              <a:defRPr/>
            </a:pPr>
            <a:r>
              <a:rPr lang="ja-JP" altLang="en-US" sz="1600" b="1" dirty="0">
                <a:solidFill>
                  <a:schemeClr val="accent6">
                    <a:lumMod val="50000"/>
                  </a:schemeClr>
                </a:solidFill>
                <a:latin typeface="游ゴシック Medium" panose="020B0500000000000000" pitchFamily="50" charset="-128"/>
                <a:ea typeface="游ゴシック Medium" panose="020B0500000000000000" pitchFamily="50" charset="-128"/>
              </a:rPr>
              <a:t>・カウンセラーだけでなくクラブの</a:t>
            </a:r>
            <a:endParaRPr lang="en-US" altLang="ja-JP" sz="1600" b="1" dirty="0">
              <a:solidFill>
                <a:schemeClr val="accent6">
                  <a:lumMod val="50000"/>
                </a:schemeClr>
              </a:solidFill>
              <a:latin typeface="游ゴシック Medium" panose="020B0500000000000000" pitchFamily="50" charset="-128"/>
              <a:ea typeface="游ゴシック Medium" panose="020B0500000000000000" pitchFamily="50" charset="-128"/>
            </a:endParaRPr>
          </a:p>
          <a:p>
            <a:pPr>
              <a:defRPr/>
            </a:pPr>
            <a:r>
              <a:rPr lang="ja-JP" altLang="en-US" sz="1600" b="1" dirty="0">
                <a:solidFill>
                  <a:schemeClr val="accent6">
                    <a:lumMod val="50000"/>
                  </a:schemeClr>
                </a:solidFill>
                <a:latin typeface="游ゴシック Medium" panose="020B0500000000000000" pitchFamily="50" charset="-128"/>
                <a:ea typeface="游ゴシック Medium" panose="020B0500000000000000" pitchFamily="50" charset="-128"/>
              </a:rPr>
              <a:t>　皆さんが話を聞いてくれる</a:t>
            </a:r>
            <a:endParaRPr lang="en-US" altLang="ja-JP" sz="1600" b="1" dirty="0">
              <a:solidFill>
                <a:schemeClr val="accent6">
                  <a:lumMod val="50000"/>
                </a:schemeClr>
              </a:solidFill>
              <a:latin typeface="游ゴシック Medium" panose="020B0500000000000000" pitchFamily="50" charset="-128"/>
              <a:ea typeface="游ゴシック Medium" panose="020B0500000000000000" pitchFamily="50" charset="-128"/>
            </a:endParaRPr>
          </a:p>
          <a:p>
            <a:pPr>
              <a:defRPr/>
            </a:pPr>
            <a:r>
              <a:rPr lang="ja-JP" altLang="en-US" sz="1600" b="1" dirty="0">
                <a:solidFill>
                  <a:schemeClr val="accent6">
                    <a:lumMod val="50000"/>
                  </a:schemeClr>
                </a:solidFill>
                <a:latin typeface="游ゴシック Medium" panose="020B0500000000000000" pitchFamily="50" charset="-128"/>
                <a:ea typeface="游ゴシック Medium" panose="020B0500000000000000" pitchFamily="50" charset="-128"/>
              </a:rPr>
              <a:t>・ロータリアンの経験談が役立った。</a:t>
            </a:r>
          </a:p>
        </p:txBody>
      </p:sp>
      <p:sp>
        <p:nvSpPr>
          <p:cNvPr id="2" name="矢印: 右 1">
            <a:extLst>
              <a:ext uri="{FF2B5EF4-FFF2-40B4-BE49-F238E27FC236}">
                <a16:creationId xmlns:a16="http://schemas.microsoft.com/office/drawing/2014/main" id="{B405270E-BB60-49C3-8658-8777EF60C724}"/>
              </a:ext>
            </a:extLst>
          </p:cNvPr>
          <p:cNvSpPr/>
          <p:nvPr/>
        </p:nvSpPr>
        <p:spPr>
          <a:xfrm>
            <a:off x="5219700" y="5373688"/>
            <a:ext cx="360363" cy="28733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a:extLst>
              <a:ext uri="{FF2B5EF4-FFF2-40B4-BE49-F238E27FC236}">
                <a16:creationId xmlns:a16="http://schemas.microsoft.com/office/drawing/2014/main" id="{C8780390-E6D3-4E2F-924C-A86DBE0A22ED}"/>
              </a:ext>
            </a:extLst>
          </p:cNvPr>
          <p:cNvSpPr>
            <a:spLocks noGrp="1" noChangeArrowheads="1"/>
          </p:cNvSpPr>
          <p:nvPr>
            <p:ph type="title"/>
          </p:nvPr>
        </p:nvSpPr>
        <p:spPr>
          <a:xfrm>
            <a:off x="395288" y="549275"/>
            <a:ext cx="8353425" cy="736600"/>
          </a:xfrm>
          <a:solidFill>
            <a:srgbClr val="002060"/>
          </a:solidFill>
        </p:spPr>
        <p:txBody>
          <a:bodyPr lIns="68580" tIns="34290" rIns="68580" bIns="34290"/>
          <a:lstStyle/>
          <a:p>
            <a:pPr>
              <a:spcBef>
                <a:spcPts val="450"/>
              </a:spcBef>
            </a:pPr>
            <a:r>
              <a:rPr lang="ja-JP" altLang="en-US" sz="3500">
                <a:solidFill>
                  <a:schemeClr val="bg1"/>
                </a:solidFill>
              </a:rPr>
              <a:t>日本の生活で不安を感じたこと</a:t>
            </a:r>
          </a:p>
        </p:txBody>
      </p:sp>
      <p:graphicFrame>
        <p:nvGraphicFramePr>
          <p:cNvPr id="4" name="グラフ 3">
            <a:extLst>
              <a:ext uri="{FF2B5EF4-FFF2-40B4-BE49-F238E27FC236}">
                <a16:creationId xmlns:a16="http://schemas.microsoft.com/office/drawing/2014/main" id="{27A550A2-009B-4F00-BF3C-BB43BE78A891}"/>
              </a:ext>
            </a:extLst>
          </p:cNvPr>
          <p:cNvGraphicFramePr>
            <a:graphicFrameLocks/>
          </p:cNvGraphicFramePr>
          <p:nvPr/>
        </p:nvGraphicFramePr>
        <p:xfrm>
          <a:off x="-108520" y="1268760"/>
          <a:ext cx="9252520" cy="5760640"/>
        </p:xfrm>
        <a:graphic>
          <a:graphicData uri="http://schemas.openxmlformats.org/drawingml/2006/chart">
            <c:chart xmlns:c="http://schemas.openxmlformats.org/drawingml/2006/chart" xmlns:r="http://schemas.openxmlformats.org/officeDocument/2006/relationships" r:id="rId3"/>
          </a:graphicData>
        </a:graphic>
      </p:graphicFrame>
      <p:sp>
        <p:nvSpPr>
          <p:cNvPr id="47108" name="テキスト ボックス 6">
            <a:extLst>
              <a:ext uri="{FF2B5EF4-FFF2-40B4-BE49-F238E27FC236}">
                <a16:creationId xmlns:a16="http://schemas.microsoft.com/office/drawing/2014/main" id="{22EBDC08-075F-423F-9C1F-68AF0FD85D10}"/>
              </a:ext>
            </a:extLst>
          </p:cNvPr>
          <p:cNvSpPr txBox="1">
            <a:spLocks noChangeArrowheads="1"/>
          </p:cNvSpPr>
          <p:nvPr/>
        </p:nvSpPr>
        <p:spPr bwMode="auto">
          <a:xfrm>
            <a:off x="8101013" y="1608138"/>
            <a:ext cx="809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N=385</a:t>
            </a:r>
            <a:endParaRPr lang="ja-JP" altLang="en-US" sz="1800"/>
          </a:p>
        </p:txBody>
      </p:sp>
      <p:sp>
        <p:nvSpPr>
          <p:cNvPr id="8" name="対角する 2 つの角を丸めた四角形 4">
            <a:extLst>
              <a:ext uri="{FF2B5EF4-FFF2-40B4-BE49-F238E27FC236}">
                <a16:creationId xmlns:a16="http://schemas.microsoft.com/office/drawing/2014/main" id="{92C32B58-E4CD-404B-8B78-6E219FCD528B}"/>
              </a:ext>
            </a:extLst>
          </p:cNvPr>
          <p:cNvSpPr/>
          <p:nvPr/>
        </p:nvSpPr>
        <p:spPr>
          <a:xfrm>
            <a:off x="328613" y="119063"/>
            <a:ext cx="4314825" cy="357187"/>
          </a:xfrm>
          <a:prstGeom prst="round2DiagRect">
            <a:avLst>
              <a:gd name="adj1" fmla="val 50000"/>
              <a:gd name="adj2" fmla="val 0"/>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en-US" altLang="ja-JP" sz="2000" dirty="0">
                <a:latin typeface="HGPｺﾞｼｯｸE" panose="020B0900000000000000" pitchFamily="50" charset="-128"/>
                <a:ea typeface="HGPｺﾞｼｯｸE" panose="020B0900000000000000" pitchFamily="50" charset="-128"/>
              </a:rPr>
              <a:t>2019</a:t>
            </a:r>
            <a:r>
              <a:rPr lang="ja-JP" altLang="en-US" sz="2000" dirty="0">
                <a:latin typeface="HGPｺﾞｼｯｸE" panose="020B0900000000000000" pitchFamily="50" charset="-128"/>
                <a:ea typeface="HGPｺﾞｼｯｸE" panose="020B0900000000000000" pitchFamily="50" charset="-128"/>
              </a:rPr>
              <a:t>年</a:t>
            </a:r>
            <a:r>
              <a:rPr lang="en-US" altLang="ja-JP" sz="2000" dirty="0">
                <a:latin typeface="HGPｺﾞｼｯｸE" panose="020B0900000000000000" pitchFamily="50" charset="-128"/>
                <a:ea typeface="HGPｺﾞｼｯｸE" panose="020B0900000000000000" pitchFamily="50" charset="-128"/>
              </a:rPr>
              <a:t>2</a:t>
            </a:r>
            <a:r>
              <a:rPr lang="ja-JP" altLang="en-US" sz="2000" dirty="0">
                <a:latin typeface="HGPｺﾞｼｯｸE" panose="020B0900000000000000" pitchFamily="50" charset="-128"/>
                <a:ea typeface="HGPｺﾞｼｯｸE" panose="020B0900000000000000" pitchFamily="50" charset="-128"/>
              </a:rPr>
              <a:t>月奨学生アンケートより</a:t>
            </a:r>
          </a:p>
        </p:txBody>
      </p:sp>
      <p:sp>
        <p:nvSpPr>
          <p:cNvPr id="3" name="四角形: 対角を丸める 2">
            <a:extLst>
              <a:ext uri="{FF2B5EF4-FFF2-40B4-BE49-F238E27FC236}">
                <a16:creationId xmlns:a16="http://schemas.microsoft.com/office/drawing/2014/main" id="{46FC7C22-A6C3-4D43-AC56-A95C4BDFB091}"/>
              </a:ext>
            </a:extLst>
          </p:cNvPr>
          <p:cNvSpPr/>
          <p:nvPr/>
        </p:nvSpPr>
        <p:spPr>
          <a:xfrm>
            <a:off x="5796137" y="4725144"/>
            <a:ext cx="3275674" cy="2022324"/>
          </a:xfrm>
          <a:prstGeom prst="round2DiagRect">
            <a:avLst>
              <a:gd name="adj1" fmla="val 19047"/>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ja-JP" altLang="en-US"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rPr>
              <a:t>　</a:t>
            </a:r>
            <a:r>
              <a:rPr lang="ja-JP" altLang="en-US" sz="1400" u="sng"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rPr>
              <a:t>その他</a:t>
            </a:r>
            <a:endParaRPr lang="en-US" altLang="ja-JP" sz="1400" u="sng"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endParaRPr>
          </a:p>
          <a:p>
            <a:pPr>
              <a:defRPr/>
            </a:pPr>
            <a:r>
              <a:rPr lang="ja-JP" altLang="en-US"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rPr>
              <a:t>・マナーの違いに戸惑った。</a:t>
            </a:r>
            <a:endParaRPr lang="en-US" altLang="ja-JP"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endParaRPr>
          </a:p>
          <a:p>
            <a:pPr>
              <a:defRPr/>
            </a:pPr>
            <a:r>
              <a:rPr lang="ja-JP" altLang="en-US"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rPr>
              <a:t>・人を傷つけてしまわないか不安。</a:t>
            </a:r>
            <a:endParaRPr lang="en-US" altLang="ja-JP"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endParaRPr>
          </a:p>
          <a:p>
            <a:pPr>
              <a:defRPr/>
            </a:pPr>
            <a:r>
              <a:rPr lang="ja-JP" altLang="en-US"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rPr>
              <a:t>・博士論文執筆中のため不安。</a:t>
            </a:r>
            <a:endParaRPr lang="en-US" altLang="ja-JP"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endParaRPr>
          </a:p>
          <a:p>
            <a:pPr>
              <a:defRPr/>
            </a:pPr>
            <a:r>
              <a:rPr lang="ja-JP" altLang="en-US"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rPr>
              <a:t>・就職と日本の医師免許取得が不安。</a:t>
            </a:r>
            <a:endParaRPr lang="en-US" altLang="ja-JP"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endParaRPr>
          </a:p>
          <a:p>
            <a:pPr>
              <a:defRPr/>
            </a:pPr>
            <a:r>
              <a:rPr lang="ja-JP" altLang="en-US"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rPr>
              <a:t>・起業する予定なので不安です。</a:t>
            </a:r>
            <a:endParaRPr lang="en-US" altLang="ja-JP"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endParaRPr>
          </a:p>
          <a:p>
            <a:pPr>
              <a:defRPr/>
            </a:pPr>
            <a:r>
              <a:rPr lang="ja-JP" altLang="en-US"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rPr>
              <a:t>・母国で戦争が起きないか不安。</a:t>
            </a:r>
            <a:endParaRPr lang="en-US" altLang="ja-JP"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endParaRPr>
          </a:p>
          <a:p>
            <a:pPr>
              <a:defRPr/>
            </a:pPr>
            <a:r>
              <a:rPr lang="ja-JP" altLang="en-US"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rPr>
              <a:t>・日本人の友達がもっと欲しい。</a:t>
            </a:r>
            <a:endParaRPr lang="en-US" altLang="ja-JP"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endParaRPr>
          </a:p>
          <a:p>
            <a:pPr>
              <a:defRPr/>
            </a:pPr>
            <a:r>
              <a:rPr lang="ja-JP" altLang="en-US" sz="1400" dirty="0">
                <a:ln>
                  <a:solidFill>
                    <a:srgbClr val="006666"/>
                  </a:solidFill>
                </a:ln>
                <a:solidFill>
                  <a:schemeClr val="accent6">
                    <a:lumMod val="50000"/>
                  </a:schemeClr>
                </a:solidFill>
                <a:latin typeface="游ゴシック Light" panose="020B0300000000000000" pitchFamily="50" charset="-128"/>
                <a:ea typeface="游ゴシック Light" panose="020B0300000000000000" pitchFamily="50" charset="-128"/>
              </a:rPr>
              <a:t>・不安がない。</a:t>
            </a:r>
            <a:endParaRPr lang="ja-JP" altLang="en-US" sz="1400" dirty="0">
              <a:latin typeface="游ゴシック Light" panose="020B0300000000000000" pitchFamily="50" charset="-128"/>
              <a:ea typeface="游ゴシック Light" panose="020B0300000000000000" pitchFamily="50" charset="-128"/>
            </a:endParaRPr>
          </a:p>
        </p:txBody>
      </p:sp>
      <p:sp>
        <p:nvSpPr>
          <p:cNvPr id="47111" name="テキスト ボックス 1">
            <a:extLst>
              <a:ext uri="{FF2B5EF4-FFF2-40B4-BE49-F238E27FC236}">
                <a16:creationId xmlns:a16="http://schemas.microsoft.com/office/drawing/2014/main" id="{5D4B363B-B363-4B6D-BC35-E9D289309C91}"/>
              </a:ext>
            </a:extLst>
          </p:cNvPr>
          <p:cNvSpPr txBox="1">
            <a:spLocks noChangeArrowheads="1"/>
          </p:cNvSpPr>
          <p:nvPr/>
        </p:nvSpPr>
        <p:spPr bwMode="auto">
          <a:xfrm>
            <a:off x="7599363" y="193357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複数回答あり</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572D2B31-3C4C-42AD-85BD-E1C00D8D47DC}"/>
              </a:ext>
            </a:extLst>
          </p:cNvPr>
          <p:cNvSpPr>
            <a:spLocks noGrp="1"/>
          </p:cNvSpPr>
          <p:nvPr>
            <p:ph type="title"/>
          </p:nvPr>
        </p:nvSpPr>
        <p:spPr>
          <a:xfrm>
            <a:off x="806450" y="188913"/>
            <a:ext cx="8229600" cy="984250"/>
          </a:xfrm>
        </p:spPr>
        <p:txBody>
          <a:bodyPr/>
          <a:lstStyle/>
          <a:p>
            <a:pPr eaLnBrk="1" fontAlgn="auto" hangingPunct="1">
              <a:spcAft>
                <a:spcPts val="0"/>
              </a:spcAft>
              <a:defRPr/>
            </a:pPr>
            <a:r>
              <a:rPr lang="ja-JP" altLang="en-US" b="1" dirty="0">
                <a:solidFill>
                  <a:schemeClr val="bg2">
                    <a:lumMod val="10000"/>
                  </a:schemeClr>
                </a:solidFill>
                <a:cs typeface="Arial" charset="0"/>
                <a:sym typeface="Arial" charset="0"/>
              </a:rPr>
              <a:t>奨学生選考</a:t>
            </a:r>
            <a:r>
              <a:rPr lang="ja-JP" altLang="en-US" sz="4400" b="1" dirty="0">
                <a:solidFill>
                  <a:schemeClr val="bg2">
                    <a:lumMod val="10000"/>
                  </a:schemeClr>
                </a:solidFill>
                <a:cs typeface="Arial" charset="0"/>
                <a:sym typeface="Arial" charset="0"/>
              </a:rPr>
              <a:t>の流れ</a:t>
            </a:r>
            <a:endParaRPr lang="ja-JP" altLang="en-US" sz="4400" b="1" dirty="0">
              <a:solidFill>
                <a:schemeClr val="bg2">
                  <a:lumMod val="10000"/>
                </a:schemeClr>
              </a:solidFill>
              <a:cs typeface="Arial" charset="0"/>
            </a:endParaRPr>
          </a:p>
        </p:txBody>
      </p:sp>
      <p:sp>
        <p:nvSpPr>
          <p:cNvPr id="24579" name="コンテンツ プレースホルダ 2">
            <a:extLst>
              <a:ext uri="{FF2B5EF4-FFF2-40B4-BE49-F238E27FC236}">
                <a16:creationId xmlns:a16="http://schemas.microsoft.com/office/drawing/2014/main" id="{1DECB528-741F-4CDA-9858-D65554FA3363}"/>
              </a:ext>
            </a:extLst>
          </p:cNvPr>
          <p:cNvSpPr>
            <a:spLocks noGrp="1"/>
          </p:cNvSpPr>
          <p:nvPr>
            <p:ph idx="1"/>
          </p:nvPr>
        </p:nvSpPr>
        <p:spPr>
          <a:xfrm>
            <a:off x="377825" y="3606800"/>
            <a:ext cx="8480425" cy="1406525"/>
          </a:xfrm>
          <a:solidFill>
            <a:schemeClr val="bg1"/>
          </a:solidFill>
        </p:spPr>
        <p:txBody>
          <a:bodyPr rtlCol="0">
            <a:noAutofit/>
          </a:bodyPr>
          <a:lstStyle/>
          <a:p>
            <a:pPr marL="523331" indent="-422041" eaLnBrk="1" fontAlgn="auto" hangingPunct="1">
              <a:spcAft>
                <a:spcPts val="0"/>
              </a:spcAft>
              <a:buClr>
                <a:schemeClr val="accent4">
                  <a:lumMod val="50000"/>
                </a:schemeClr>
              </a:buClr>
              <a:buFont typeface="Wingdings" panose="05000000000000000000" pitchFamily="2" charset="2"/>
              <a:buChar char="Ø"/>
              <a:defRPr/>
            </a:pPr>
            <a:r>
              <a:rPr lang="ja-JP" altLang="en-US" sz="1846" b="1" dirty="0">
                <a:solidFill>
                  <a:schemeClr val="bg2">
                    <a:lumMod val="10000"/>
                  </a:schemeClr>
                </a:solidFill>
              </a:rPr>
              <a:t>地区選考委員会が指定校と募集人数を決める</a:t>
            </a:r>
            <a:endParaRPr lang="en-US" altLang="ja-JP" sz="1846" b="1" dirty="0">
              <a:solidFill>
                <a:schemeClr val="bg2">
                  <a:lumMod val="10000"/>
                </a:schemeClr>
              </a:solidFill>
            </a:endParaRPr>
          </a:p>
          <a:p>
            <a:pPr marL="523331" indent="-422041" eaLnBrk="1" fontAlgn="auto" hangingPunct="1">
              <a:spcAft>
                <a:spcPts val="0"/>
              </a:spcAft>
              <a:buClr>
                <a:schemeClr val="accent4">
                  <a:lumMod val="50000"/>
                </a:schemeClr>
              </a:buClr>
              <a:buFont typeface="Wingdings" panose="05000000000000000000" pitchFamily="2" charset="2"/>
              <a:buChar char="Ø"/>
              <a:defRPr/>
            </a:pPr>
            <a:r>
              <a:rPr lang="ja-JP" altLang="en-US" sz="1846" b="1" dirty="0">
                <a:solidFill>
                  <a:schemeClr val="bg2">
                    <a:lumMod val="10000"/>
                  </a:schemeClr>
                </a:solidFill>
              </a:rPr>
              <a:t>申込書類は、申込者が</a:t>
            </a:r>
            <a:r>
              <a:rPr lang="ja-JP" altLang="en-US" sz="1846" b="1" dirty="0">
                <a:solidFill>
                  <a:srgbClr val="FF0000"/>
                </a:solidFill>
              </a:rPr>
              <a:t>“日本語、自筆で手書き”</a:t>
            </a:r>
            <a:r>
              <a:rPr lang="ja-JP" altLang="en-US" sz="1846" b="1" dirty="0">
                <a:solidFill>
                  <a:schemeClr val="tx1"/>
                </a:solidFill>
              </a:rPr>
              <a:t>する</a:t>
            </a:r>
            <a:endParaRPr lang="en-US" altLang="ja-JP" sz="1846" b="1" dirty="0">
              <a:solidFill>
                <a:schemeClr val="tx1"/>
              </a:solidFill>
            </a:endParaRPr>
          </a:p>
          <a:p>
            <a:pPr marL="523331" indent="-422041" eaLnBrk="1" fontAlgn="auto" hangingPunct="1">
              <a:spcAft>
                <a:spcPts val="0"/>
              </a:spcAft>
              <a:buClr>
                <a:schemeClr val="accent4">
                  <a:lumMod val="50000"/>
                </a:schemeClr>
              </a:buClr>
              <a:buFont typeface="Wingdings" panose="05000000000000000000" pitchFamily="2" charset="2"/>
              <a:buChar char="Ø"/>
              <a:defRPr/>
            </a:pPr>
            <a:r>
              <a:rPr lang="ja-JP" altLang="en-US" sz="1846" b="1" dirty="0">
                <a:solidFill>
                  <a:schemeClr val="bg2">
                    <a:lumMod val="10000"/>
                  </a:schemeClr>
                </a:solidFill>
              </a:rPr>
              <a:t>指定校担当者は、とりまとめて専用</a:t>
            </a:r>
            <a:r>
              <a:rPr lang="en-US" altLang="ja-JP" sz="1846" b="1" dirty="0">
                <a:solidFill>
                  <a:schemeClr val="bg2">
                    <a:lumMod val="10000"/>
                  </a:schemeClr>
                </a:solidFill>
              </a:rPr>
              <a:t>WEB</a:t>
            </a:r>
            <a:r>
              <a:rPr lang="ja-JP" altLang="en-US" sz="1846" b="1" dirty="0">
                <a:solidFill>
                  <a:schemeClr val="bg2">
                    <a:lumMod val="10000"/>
                  </a:schemeClr>
                </a:solidFill>
              </a:rPr>
              <a:t>画面で申込登録をする</a:t>
            </a:r>
            <a:endParaRPr lang="en-US" altLang="ja-JP" sz="1846" b="1" dirty="0">
              <a:solidFill>
                <a:schemeClr val="bg2">
                  <a:lumMod val="10000"/>
                </a:schemeClr>
              </a:solidFill>
            </a:endParaRPr>
          </a:p>
          <a:p>
            <a:pPr marL="523331" indent="-422041" eaLnBrk="1" fontAlgn="auto" hangingPunct="1">
              <a:spcAft>
                <a:spcPts val="0"/>
              </a:spcAft>
              <a:buClr>
                <a:schemeClr val="accent4">
                  <a:lumMod val="50000"/>
                </a:schemeClr>
              </a:buClr>
              <a:buFont typeface="Wingdings" panose="05000000000000000000" pitchFamily="2" charset="2"/>
              <a:buChar char="Ø"/>
              <a:defRPr/>
            </a:pPr>
            <a:endParaRPr lang="en-US" altLang="ja-JP" sz="1846" b="1" dirty="0">
              <a:solidFill>
                <a:schemeClr val="bg2">
                  <a:lumMod val="10000"/>
                </a:schemeClr>
              </a:solidFill>
            </a:endParaRPr>
          </a:p>
        </p:txBody>
      </p:sp>
      <p:sp>
        <p:nvSpPr>
          <p:cNvPr id="4" name="AutoShape 5">
            <a:extLst>
              <a:ext uri="{FF2B5EF4-FFF2-40B4-BE49-F238E27FC236}">
                <a16:creationId xmlns:a16="http://schemas.microsoft.com/office/drawing/2014/main" id="{CF6A3AA0-6D9D-4952-97EF-5A9D95708C95}"/>
              </a:ext>
            </a:extLst>
          </p:cNvPr>
          <p:cNvSpPr>
            <a:spLocks noChangeArrowheads="1"/>
          </p:cNvSpPr>
          <p:nvPr/>
        </p:nvSpPr>
        <p:spPr bwMode="auto">
          <a:xfrm>
            <a:off x="5965825" y="1711325"/>
            <a:ext cx="1552575" cy="1236663"/>
          </a:xfrm>
          <a:prstGeom prst="homePlate">
            <a:avLst>
              <a:gd name="adj" fmla="val 30860"/>
            </a:avLst>
          </a:prstGeom>
          <a:ln w="38100">
            <a:solidFill>
              <a:srgbClr val="92D050"/>
            </a:solidFill>
            <a:headEnd/>
            <a:tailEnd/>
          </a:ln>
        </p:spPr>
        <p:style>
          <a:lnRef idx="2">
            <a:schemeClr val="accent3"/>
          </a:lnRef>
          <a:fillRef idx="1">
            <a:schemeClr val="lt1"/>
          </a:fillRef>
          <a:effectRef idx="0">
            <a:schemeClr val="accent3"/>
          </a:effectRef>
          <a:fontRef idx="minor">
            <a:schemeClr val="dk1"/>
          </a:fontRef>
        </p:style>
        <p:txBody>
          <a:bodyPr lIns="68580" tIns="8206" rIns="68580" bIns="8206" anchor="ctr"/>
          <a:lstStyle/>
          <a:p>
            <a:pPr algn="ctr" eaLnBrk="1" fontAlgn="auto" hangingPunct="1">
              <a:spcBef>
                <a:spcPts val="0"/>
              </a:spcBef>
              <a:spcAft>
                <a:spcPts val="0"/>
              </a:spcAft>
              <a:defRPr/>
            </a:pPr>
            <a:r>
              <a:rPr lang="ja-JP" altLang="en-US" sz="2215" dirty="0">
                <a:solidFill>
                  <a:schemeClr val="tx1"/>
                </a:solidFill>
                <a:latin typeface="HGP創英角ｺﾞｼｯｸUB" panose="020B0900000000000000" pitchFamily="50" charset="-128"/>
                <a:ea typeface="HGP創英角ｺﾞｼｯｸUB" panose="020B0900000000000000" pitchFamily="50" charset="-128"/>
              </a:rPr>
              <a:t>学内</a:t>
            </a:r>
            <a:endParaRPr lang="en-US" altLang="ja-JP" sz="2215"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215" dirty="0">
                <a:solidFill>
                  <a:schemeClr val="tx1"/>
                </a:solidFill>
                <a:latin typeface="HGP創英角ｺﾞｼｯｸUB" panose="020B0900000000000000" pitchFamily="50" charset="-128"/>
                <a:ea typeface="HGP創英角ｺﾞｼｯｸUB" panose="020B0900000000000000" pitchFamily="50" charset="-128"/>
              </a:rPr>
              <a:t>選抜</a:t>
            </a:r>
          </a:p>
        </p:txBody>
      </p:sp>
      <p:sp>
        <p:nvSpPr>
          <p:cNvPr id="5" name="AutoShape 8">
            <a:extLst>
              <a:ext uri="{FF2B5EF4-FFF2-40B4-BE49-F238E27FC236}">
                <a16:creationId xmlns:a16="http://schemas.microsoft.com/office/drawing/2014/main" id="{63A504E6-6563-4D20-98F8-6C86DAC974CB}"/>
              </a:ext>
            </a:extLst>
          </p:cNvPr>
          <p:cNvSpPr>
            <a:spLocks noChangeArrowheads="1"/>
          </p:cNvSpPr>
          <p:nvPr/>
        </p:nvSpPr>
        <p:spPr bwMode="auto">
          <a:xfrm>
            <a:off x="3652838" y="1700213"/>
            <a:ext cx="2274887" cy="1236662"/>
          </a:xfrm>
          <a:prstGeom prst="homePlate">
            <a:avLst>
              <a:gd name="adj" fmla="val 31851"/>
            </a:avLst>
          </a:prstGeom>
          <a:ln w="38100">
            <a:solidFill>
              <a:srgbClr val="006699"/>
            </a:solidFill>
            <a:headEnd/>
            <a:tailEnd/>
          </a:ln>
        </p:spPr>
        <p:style>
          <a:lnRef idx="2">
            <a:schemeClr val="accent3"/>
          </a:lnRef>
          <a:fillRef idx="1">
            <a:schemeClr val="lt1"/>
          </a:fillRef>
          <a:effectRef idx="0">
            <a:schemeClr val="accent3"/>
          </a:effectRef>
          <a:fontRef idx="minor">
            <a:schemeClr val="dk1"/>
          </a:fontRef>
        </p:style>
        <p:txBody>
          <a:bodyPr lIns="68580" tIns="8206" rIns="68580" bIns="8206" anchor="ctr"/>
          <a:lstStyle/>
          <a:p>
            <a:pPr algn="ctr" eaLnBrk="1" fontAlgn="auto" hangingPunct="1">
              <a:spcBef>
                <a:spcPts val="0"/>
              </a:spcBef>
              <a:spcAft>
                <a:spcPts val="0"/>
              </a:spcAft>
              <a:defRPr/>
            </a:pPr>
            <a:r>
              <a:rPr lang="ja-JP" altLang="en-US" sz="1846" dirty="0">
                <a:solidFill>
                  <a:schemeClr val="tx1"/>
                </a:solidFill>
                <a:latin typeface="HGP創英角ｺﾞｼｯｸUB" panose="020B0900000000000000" pitchFamily="50" charset="-128"/>
                <a:ea typeface="HGP創英角ｺﾞｼｯｸUB" panose="020B0900000000000000" pitchFamily="50" charset="-128"/>
              </a:rPr>
              <a:t>申込者は</a:t>
            </a:r>
            <a:endParaRPr lang="en-US" altLang="ja-JP" sz="1846"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1846" dirty="0">
                <a:solidFill>
                  <a:schemeClr val="tx1"/>
                </a:solidFill>
                <a:latin typeface="HGP創英角ｺﾞｼｯｸUB" panose="020B0900000000000000" pitchFamily="50" charset="-128"/>
                <a:ea typeface="HGP創英角ｺﾞｼｯｸUB" panose="020B0900000000000000" pitchFamily="50" charset="-128"/>
              </a:rPr>
              <a:t>学校の窓口へ</a:t>
            </a:r>
            <a:endParaRPr lang="en-US" altLang="ja-JP" sz="1846"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1846" dirty="0">
                <a:solidFill>
                  <a:schemeClr val="tx1"/>
                </a:solidFill>
                <a:latin typeface="HGP創英角ｺﾞｼｯｸUB" panose="020B0900000000000000" pitchFamily="50" charset="-128"/>
                <a:ea typeface="HGP創英角ｺﾞｼｯｸUB" panose="020B0900000000000000" pitchFamily="50" charset="-128"/>
              </a:rPr>
              <a:t>申込書類を提出</a:t>
            </a:r>
          </a:p>
        </p:txBody>
      </p:sp>
      <p:sp>
        <p:nvSpPr>
          <p:cNvPr id="8" name="AutoShape 5">
            <a:extLst>
              <a:ext uri="{FF2B5EF4-FFF2-40B4-BE49-F238E27FC236}">
                <a16:creationId xmlns:a16="http://schemas.microsoft.com/office/drawing/2014/main" id="{DB8C922B-AB4A-44F2-BE5C-8F4A082CE376}"/>
              </a:ext>
            </a:extLst>
          </p:cNvPr>
          <p:cNvSpPr>
            <a:spLocks noChangeArrowheads="1"/>
          </p:cNvSpPr>
          <p:nvPr/>
        </p:nvSpPr>
        <p:spPr bwMode="auto">
          <a:xfrm>
            <a:off x="7558088" y="1711325"/>
            <a:ext cx="1223962" cy="1236663"/>
          </a:xfrm>
          <a:prstGeom prst="rect">
            <a:avLst/>
          </a:prstGeom>
          <a:solidFill>
            <a:srgbClr val="FFFFCC"/>
          </a:solidFill>
          <a:ln w="38100">
            <a:solidFill>
              <a:srgbClr val="92D050"/>
            </a:solidFill>
            <a:headEnd/>
            <a:tailEnd/>
          </a:ln>
        </p:spPr>
        <p:style>
          <a:lnRef idx="2">
            <a:schemeClr val="accent5"/>
          </a:lnRef>
          <a:fillRef idx="1">
            <a:schemeClr val="lt1"/>
          </a:fillRef>
          <a:effectRef idx="0">
            <a:schemeClr val="accent5"/>
          </a:effectRef>
          <a:fontRef idx="minor">
            <a:schemeClr val="dk1"/>
          </a:fontRef>
        </p:style>
        <p:txBody>
          <a:bodyPr lIns="68580" tIns="8206" rIns="68580" bIns="8206" anchor="ctr"/>
          <a:lstStyle/>
          <a:p>
            <a:pPr algn="ctr" eaLnBrk="1" fontAlgn="auto" hangingPunct="1">
              <a:spcBef>
                <a:spcPts val="0"/>
              </a:spcBef>
              <a:spcAft>
                <a:spcPts val="0"/>
              </a:spcAft>
              <a:defRPr/>
            </a:pPr>
            <a:r>
              <a:rPr lang="en-US" altLang="ja-JP" sz="2215" dirty="0">
                <a:solidFill>
                  <a:srgbClr val="FF0000"/>
                </a:solidFill>
                <a:latin typeface="HGP創英角ｺﾞｼｯｸUB" panose="020B0900000000000000" pitchFamily="50" charset="-128"/>
                <a:ea typeface="HGP創英角ｺﾞｼｯｸUB" panose="020B0900000000000000" pitchFamily="50" charset="-128"/>
              </a:rPr>
              <a:t>10/15</a:t>
            </a:r>
          </a:p>
          <a:p>
            <a:pPr algn="ctr" eaLnBrk="1" fontAlgn="auto" hangingPunct="1">
              <a:spcBef>
                <a:spcPts val="0"/>
              </a:spcBef>
              <a:spcAft>
                <a:spcPts val="0"/>
              </a:spcAft>
              <a:defRPr/>
            </a:pPr>
            <a:r>
              <a:rPr lang="ja-JP" altLang="en-US" sz="2215" dirty="0">
                <a:solidFill>
                  <a:srgbClr val="FF0000"/>
                </a:solidFill>
                <a:latin typeface="HGP創英角ｺﾞｼｯｸUB" panose="020B0900000000000000" pitchFamily="50" charset="-128"/>
                <a:ea typeface="HGP創英角ｺﾞｼｯｸUB" panose="020B0900000000000000" pitchFamily="50" charset="-128"/>
              </a:rPr>
              <a:t>申込</a:t>
            </a:r>
            <a:endParaRPr lang="en-US" altLang="ja-JP" sz="2215" dirty="0">
              <a:solidFill>
                <a:srgbClr val="FF0000"/>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215" dirty="0">
                <a:solidFill>
                  <a:srgbClr val="FF0000"/>
                </a:solidFill>
                <a:latin typeface="HGP創英角ｺﾞｼｯｸUB" panose="020B0900000000000000" pitchFamily="50" charset="-128"/>
                <a:ea typeface="HGP創英角ｺﾞｼｯｸUB" panose="020B0900000000000000" pitchFamily="50" charset="-128"/>
              </a:rPr>
              <a:t>締切</a:t>
            </a:r>
          </a:p>
        </p:txBody>
      </p:sp>
      <p:sp>
        <p:nvSpPr>
          <p:cNvPr id="12" name="AutoShape 5">
            <a:extLst>
              <a:ext uri="{FF2B5EF4-FFF2-40B4-BE49-F238E27FC236}">
                <a16:creationId xmlns:a16="http://schemas.microsoft.com/office/drawing/2014/main" id="{2F9597E6-AB4F-4DB1-891A-E3B005DB3E59}"/>
              </a:ext>
            </a:extLst>
          </p:cNvPr>
          <p:cNvSpPr>
            <a:spLocks noChangeArrowheads="1"/>
          </p:cNvSpPr>
          <p:nvPr/>
        </p:nvSpPr>
        <p:spPr bwMode="auto">
          <a:xfrm>
            <a:off x="323850" y="1711325"/>
            <a:ext cx="1485900" cy="1236663"/>
          </a:xfrm>
          <a:prstGeom prst="homePlate">
            <a:avLst>
              <a:gd name="adj" fmla="val 30860"/>
            </a:avLst>
          </a:prstGeom>
          <a:solidFill>
            <a:schemeClr val="accent1">
              <a:lumMod val="20000"/>
              <a:lumOff val="80000"/>
            </a:schemeClr>
          </a:solidFill>
          <a:ln w="38100">
            <a:solidFill>
              <a:schemeClr val="accent2">
                <a:lumMod val="50000"/>
              </a:schemeClr>
            </a:solidFill>
            <a:headEnd/>
            <a:tailEnd/>
          </a:ln>
        </p:spPr>
        <p:style>
          <a:lnRef idx="2">
            <a:schemeClr val="accent3"/>
          </a:lnRef>
          <a:fillRef idx="1">
            <a:schemeClr val="lt1"/>
          </a:fillRef>
          <a:effectRef idx="0">
            <a:schemeClr val="accent3"/>
          </a:effectRef>
          <a:fontRef idx="minor">
            <a:schemeClr val="dk1"/>
          </a:fontRef>
        </p:style>
        <p:txBody>
          <a:bodyPr lIns="68580" tIns="8206" rIns="68580" bIns="8206" anchor="ctr"/>
          <a:lstStyle/>
          <a:p>
            <a:pPr algn="ctr" eaLnBrk="1" fontAlgn="auto" hangingPunct="1">
              <a:spcBef>
                <a:spcPts val="0"/>
              </a:spcBef>
              <a:spcAft>
                <a:spcPts val="0"/>
              </a:spcAft>
              <a:defRPr/>
            </a:pPr>
            <a:r>
              <a:rPr lang="en-US" altLang="ja-JP" sz="2000" dirty="0">
                <a:solidFill>
                  <a:schemeClr val="tx1"/>
                </a:solidFill>
                <a:latin typeface="HGP創英角ｺﾞｼｯｸUB" panose="020B0900000000000000" pitchFamily="50" charset="-128"/>
                <a:ea typeface="HGP創英角ｺﾞｼｯｸUB" panose="020B0900000000000000" pitchFamily="50" charset="-128"/>
              </a:rPr>
              <a:t>7</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月</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指定校</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選定</a:t>
            </a:r>
          </a:p>
        </p:txBody>
      </p:sp>
      <p:sp>
        <p:nvSpPr>
          <p:cNvPr id="13" name="AutoShape 5">
            <a:extLst>
              <a:ext uri="{FF2B5EF4-FFF2-40B4-BE49-F238E27FC236}">
                <a16:creationId xmlns:a16="http://schemas.microsoft.com/office/drawing/2014/main" id="{1521E6D2-D8E1-4354-91E3-3985016FB51A}"/>
              </a:ext>
            </a:extLst>
          </p:cNvPr>
          <p:cNvSpPr>
            <a:spLocks noChangeArrowheads="1"/>
          </p:cNvSpPr>
          <p:nvPr/>
        </p:nvSpPr>
        <p:spPr bwMode="auto">
          <a:xfrm>
            <a:off x="1866900" y="1700213"/>
            <a:ext cx="1747838" cy="1236662"/>
          </a:xfrm>
          <a:prstGeom prst="homePlate">
            <a:avLst>
              <a:gd name="adj" fmla="val 33197"/>
            </a:avLst>
          </a:prstGeom>
          <a:solidFill>
            <a:schemeClr val="bg1"/>
          </a:solidFill>
          <a:ln w="38100">
            <a:solidFill>
              <a:schemeClr val="accent5">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lIns="68580" tIns="8206" rIns="68580" bIns="8206" anchor="ctr"/>
          <a:lstStyle/>
          <a:p>
            <a:pPr algn="ctr" eaLnBrk="1" fontAlgn="auto" hangingPunct="1">
              <a:spcBef>
                <a:spcPts val="0"/>
              </a:spcBef>
              <a:spcAft>
                <a:spcPts val="0"/>
              </a:spcAft>
              <a:defRPr/>
            </a:pPr>
            <a:r>
              <a:rPr lang="en-US" altLang="ja-JP" sz="2000" dirty="0">
                <a:solidFill>
                  <a:schemeClr val="tx1"/>
                </a:solidFill>
                <a:latin typeface="HGP創英角ｺﾞｼｯｸUB" panose="020B0900000000000000" pitchFamily="50" charset="-128"/>
                <a:ea typeface="HGP創英角ｺﾞｼｯｸUB" panose="020B0900000000000000" pitchFamily="50" charset="-128"/>
              </a:rPr>
              <a:t>8</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月初旬</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指定校</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公表</a:t>
            </a:r>
          </a:p>
        </p:txBody>
      </p:sp>
      <p:sp>
        <p:nvSpPr>
          <p:cNvPr id="6" name="四角形: 角を丸くする 5">
            <a:extLst>
              <a:ext uri="{FF2B5EF4-FFF2-40B4-BE49-F238E27FC236}">
                <a16:creationId xmlns:a16="http://schemas.microsoft.com/office/drawing/2014/main" id="{B778A4D7-2E38-4041-A9A4-579A5B352FE6}"/>
              </a:ext>
            </a:extLst>
          </p:cNvPr>
          <p:cNvSpPr/>
          <p:nvPr/>
        </p:nvSpPr>
        <p:spPr>
          <a:xfrm>
            <a:off x="323850" y="2947988"/>
            <a:ext cx="1262063" cy="441325"/>
          </a:xfrm>
          <a:prstGeom prst="roundRect">
            <a:avLst/>
          </a:prstGeom>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rPr>
              <a:t>地区</a:t>
            </a:r>
          </a:p>
        </p:txBody>
      </p:sp>
      <p:sp>
        <p:nvSpPr>
          <p:cNvPr id="15" name="四角形: 角を丸くする 14">
            <a:extLst>
              <a:ext uri="{FF2B5EF4-FFF2-40B4-BE49-F238E27FC236}">
                <a16:creationId xmlns:a16="http://schemas.microsoft.com/office/drawing/2014/main" id="{F01137CD-52C2-4FE5-A58D-AA501E1CBCEE}"/>
              </a:ext>
            </a:extLst>
          </p:cNvPr>
          <p:cNvSpPr/>
          <p:nvPr/>
        </p:nvSpPr>
        <p:spPr>
          <a:xfrm>
            <a:off x="1843088" y="2947988"/>
            <a:ext cx="1493837" cy="441325"/>
          </a:xfrm>
          <a:prstGeom prst="roundRect">
            <a:avLst/>
          </a:prstGeom>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rPr>
              <a:t>奨学会</a:t>
            </a:r>
          </a:p>
        </p:txBody>
      </p:sp>
      <p:sp>
        <p:nvSpPr>
          <p:cNvPr id="16" name="四角形: 角を丸くする 15">
            <a:extLst>
              <a:ext uri="{FF2B5EF4-FFF2-40B4-BE49-F238E27FC236}">
                <a16:creationId xmlns:a16="http://schemas.microsoft.com/office/drawing/2014/main" id="{C701743C-AB7A-486F-BE55-C8DA64A7E341}"/>
              </a:ext>
            </a:extLst>
          </p:cNvPr>
          <p:cNvSpPr/>
          <p:nvPr/>
        </p:nvSpPr>
        <p:spPr>
          <a:xfrm>
            <a:off x="3652838" y="2936875"/>
            <a:ext cx="1997075" cy="441325"/>
          </a:xfrm>
          <a:prstGeom prst="roundRect">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rPr>
              <a:t>申込者</a:t>
            </a:r>
          </a:p>
        </p:txBody>
      </p:sp>
      <p:sp>
        <p:nvSpPr>
          <p:cNvPr id="17" name="四角形: 角を丸くする 16">
            <a:extLst>
              <a:ext uri="{FF2B5EF4-FFF2-40B4-BE49-F238E27FC236}">
                <a16:creationId xmlns:a16="http://schemas.microsoft.com/office/drawing/2014/main" id="{07481559-C4B6-4CD7-A3DF-6582F33B0C69}"/>
              </a:ext>
            </a:extLst>
          </p:cNvPr>
          <p:cNvSpPr/>
          <p:nvPr/>
        </p:nvSpPr>
        <p:spPr>
          <a:xfrm>
            <a:off x="5965825" y="2954338"/>
            <a:ext cx="2816225" cy="439737"/>
          </a:xfrm>
          <a:prstGeom prst="roundRect">
            <a:avLst/>
          </a:prstGeom>
          <a:ln w="381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ja-JP" altLang="en-US" dirty="0">
                <a:latin typeface="HGP創英角ｺﾞｼｯｸUB" panose="020B0900000000000000" pitchFamily="50" charset="-128"/>
                <a:ea typeface="HGP創英角ｺﾞｼｯｸUB" panose="020B0900000000000000" pitchFamily="50" charset="-128"/>
              </a:rPr>
              <a:t>学校</a:t>
            </a:r>
          </a:p>
        </p:txBody>
      </p:sp>
      <p:sp>
        <p:nvSpPr>
          <p:cNvPr id="18" name="AutoShape 5">
            <a:extLst>
              <a:ext uri="{FF2B5EF4-FFF2-40B4-BE49-F238E27FC236}">
                <a16:creationId xmlns:a16="http://schemas.microsoft.com/office/drawing/2014/main" id="{6FA27258-9A01-41B5-8B12-11188CBA37A9}"/>
              </a:ext>
            </a:extLst>
          </p:cNvPr>
          <p:cNvSpPr>
            <a:spLocks noChangeArrowheads="1"/>
          </p:cNvSpPr>
          <p:nvPr/>
        </p:nvSpPr>
        <p:spPr bwMode="auto">
          <a:xfrm>
            <a:off x="323850" y="4946650"/>
            <a:ext cx="1873250" cy="1200150"/>
          </a:xfrm>
          <a:prstGeom prst="homePlate">
            <a:avLst>
              <a:gd name="adj" fmla="val 30860"/>
            </a:avLst>
          </a:prstGeom>
          <a:solidFill>
            <a:schemeClr val="accent1">
              <a:lumMod val="20000"/>
              <a:lumOff val="80000"/>
            </a:schemeClr>
          </a:solidFill>
          <a:ln w="38100">
            <a:solidFill>
              <a:schemeClr val="accent2">
                <a:lumMod val="50000"/>
              </a:schemeClr>
            </a:solidFill>
            <a:headEnd/>
            <a:tailEnd/>
          </a:ln>
        </p:spPr>
        <p:style>
          <a:lnRef idx="2">
            <a:schemeClr val="accent3"/>
          </a:lnRef>
          <a:fillRef idx="1">
            <a:schemeClr val="lt1"/>
          </a:fillRef>
          <a:effectRef idx="0">
            <a:schemeClr val="accent3"/>
          </a:effectRef>
          <a:fontRef idx="minor">
            <a:schemeClr val="dk1"/>
          </a:fontRef>
        </p:style>
        <p:txBody>
          <a:bodyPr lIns="68580" tIns="8206" rIns="68580" bIns="8206" anchor="ctr"/>
          <a:lstStyle/>
          <a:p>
            <a:pPr algn="ctr" eaLnBrk="1" fontAlgn="auto" hangingPunct="1">
              <a:spcBef>
                <a:spcPts val="0"/>
              </a:spcBef>
              <a:spcAft>
                <a:spcPts val="0"/>
              </a:spcAft>
              <a:defRPr/>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面接官オリエンテーション</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9" name="AutoShape 5">
            <a:extLst>
              <a:ext uri="{FF2B5EF4-FFF2-40B4-BE49-F238E27FC236}">
                <a16:creationId xmlns:a16="http://schemas.microsoft.com/office/drawing/2014/main" id="{ED9EFCA0-E464-486A-8F61-A6FC564EAAF8}"/>
              </a:ext>
            </a:extLst>
          </p:cNvPr>
          <p:cNvSpPr>
            <a:spLocks noChangeArrowheads="1"/>
          </p:cNvSpPr>
          <p:nvPr/>
        </p:nvSpPr>
        <p:spPr bwMode="auto">
          <a:xfrm>
            <a:off x="2251075" y="4946650"/>
            <a:ext cx="1717675" cy="1219200"/>
          </a:xfrm>
          <a:prstGeom prst="homePlate">
            <a:avLst>
              <a:gd name="adj" fmla="val 30860"/>
            </a:avLst>
          </a:prstGeom>
          <a:solidFill>
            <a:schemeClr val="accent1">
              <a:lumMod val="20000"/>
              <a:lumOff val="80000"/>
            </a:schemeClr>
          </a:solidFill>
          <a:ln w="38100">
            <a:solidFill>
              <a:schemeClr val="accent2">
                <a:lumMod val="50000"/>
              </a:schemeClr>
            </a:solidFill>
            <a:headEnd/>
            <a:tailEnd/>
          </a:ln>
        </p:spPr>
        <p:style>
          <a:lnRef idx="2">
            <a:schemeClr val="accent3"/>
          </a:lnRef>
          <a:fillRef idx="1">
            <a:schemeClr val="lt1"/>
          </a:fillRef>
          <a:effectRef idx="0">
            <a:schemeClr val="accent3"/>
          </a:effectRef>
          <a:fontRef idx="minor">
            <a:schemeClr val="dk1"/>
          </a:fontRef>
        </p:style>
        <p:txBody>
          <a:bodyPr lIns="68580" tIns="8206" rIns="68580" bIns="8206" anchor="ctr"/>
          <a:lstStyle/>
          <a:p>
            <a:pPr algn="ctr" eaLnBrk="1" fontAlgn="auto" hangingPunct="1">
              <a:spcBef>
                <a:spcPts val="0"/>
              </a:spcBef>
              <a:spcAft>
                <a:spcPts val="0"/>
              </a:spcAft>
              <a:defRPr/>
            </a:pPr>
            <a:r>
              <a:rPr lang="en-US" altLang="ja-JP" sz="2000" dirty="0">
                <a:solidFill>
                  <a:schemeClr val="tx1"/>
                </a:solidFill>
                <a:latin typeface="HGP創英角ｺﾞｼｯｸUB" panose="020B0900000000000000" pitchFamily="50" charset="-128"/>
                <a:ea typeface="HGP創英角ｺﾞｼｯｸUB" panose="020B0900000000000000" pitchFamily="50" charset="-128"/>
              </a:rPr>
              <a:t>12</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a:t>
            </a:r>
            <a:r>
              <a:rPr lang="en-US" altLang="ja-JP" sz="2000" dirty="0">
                <a:solidFill>
                  <a:schemeClr val="tx1"/>
                </a:solidFill>
                <a:latin typeface="HGP創英角ｺﾞｼｯｸUB" panose="020B0900000000000000" pitchFamily="50" charset="-128"/>
                <a:ea typeface="HGP創英角ｺﾞｼｯｸUB" panose="020B0900000000000000" pitchFamily="50" charset="-128"/>
              </a:rPr>
              <a:t>1</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月</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面接・</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内定合否</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 name="AutoShape 5">
            <a:extLst>
              <a:ext uri="{FF2B5EF4-FFF2-40B4-BE49-F238E27FC236}">
                <a16:creationId xmlns:a16="http://schemas.microsoft.com/office/drawing/2014/main" id="{B006E28D-10AF-4320-8A16-291C195D2611}"/>
              </a:ext>
            </a:extLst>
          </p:cNvPr>
          <p:cNvSpPr>
            <a:spLocks noChangeArrowheads="1"/>
          </p:cNvSpPr>
          <p:nvPr/>
        </p:nvSpPr>
        <p:spPr bwMode="auto">
          <a:xfrm>
            <a:off x="3968750" y="4946650"/>
            <a:ext cx="2187575" cy="1200150"/>
          </a:xfrm>
          <a:prstGeom prst="homePlate">
            <a:avLst>
              <a:gd name="adj" fmla="val 30860"/>
            </a:avLst>
          </a:prstGeom>
          <a:solidFill>
            <a:schemeClr val="accent1">
              <a:lumMod val="20000"/>
              <a:lumOff val="80000"/>
            </a:schemeClr>
          </a:solidFill>
          <a:ln w="38100">
            <a:solidFill>
              <a:schemeClr val="accent2">
                <a:lumMod val="50000"/>
              </a:schemeClr>
            </a:solidFill>
            <a:headEnd/>
            <a:tailEnd/>
          </a:ln>
        </p:spPr>
        <p:style>
          <a:lnRef idx="2">
            <a:schemeClr val="accent3"/>
          </a:lnRef>
          <a:fillRef idx="1">
            <a:schemeClr val="lt1"/>
          </a:fillRef>
          <a:effectRef idx="0">
            <a:schemeClr val="accent3"/>
          </a:effectRef>
          <a:fontRef idx="minor">
            <a:schemeClr val="dk1"/>
          </a:fontRef>
        </p:style>
        <p:txBody>
          <a:bodyPr lIns="68580" tIns="8206" rIns="68580" bIns="8206" anchor="ctr"/>
          <a:lstStyle/>
          <a:p>
            <a:pPr algn="ctr" eaLnBrk="1" fontAlgn="auto" hangingPunct="1">
              <a:spcBef>
                <a:spcPts val="0"/>
              </a:spcBef>
              <a:spcAft>
                <a:spcPts val="0"/>
              </a:spcAft>
              <a:defRPr/>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世話クラブ・カウンセラー選定</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1" name="AutoShape 5">
            <a:extLst>
              <a:ext uri="{FF2B5EF4-FFF2-40B4-BE49-F238E27FC236}">
                <a16:creationId xmlns:a16="http://schemas.microsoft.com/office/drawing/2014/main" id="{A798B52E-F63A-4D51-B770-9CF55FC40768}"/>
              </a:ext>
            </a:extLst>
          </p:cNvPr>
          <p:cNvSpPr>
            <a:spLocks noChangeArrowheads="1"/>
          </p:cNvSpPr>
          <p:nvPr/>
        </p:nvSpPr>
        <p:spPr bwMode="auto">
          <a:xfrm>
            <a:off x="6156325" y="4906963"/>
            <a:ext cx="1223963" cy="1219200"/>
          </a:xfrm>
          <a:prstGeom prst="rect">
            <a:avLst/>
          </a:prstGeom>
          <a:solidFill>
            <a:srgbClr val="FFFFCC"/>
          </a:solidFill>
          <a:ln w="38100">
            <a:solidFill>
              <a:srgbClr val="92D050"/>
            </a:solidFill>
            <a:headEnd/>
            <a:tailEnd/>
          </a:ln>
        </p:spPr>
        <p:style>
          <a:lnRef idx="2">
            <a:schemeClr val="accent5"/>
          </a:lnRef>
          <a:fillRef idx="1">
            <a:schemeClr val="lt1"/>
          </a:fillRef>
          <a:effectRef idx="0">
            <a:schemeClr val="accent5"/>
          </a:effectRef>
          <a:fontRef idx="minor">
            <a:schemeClr val="dk1"/>
          </a:fontRef>
        </p:style>
        <p:txBody>
          <a:bodyPr lIns="68580" tIns="8206" rIns="68580" bIns="8206" anchor="ctr"/>
          <a:lstStyle/>
          <a:p>
            <a:pPr algn="ctr" eaLnBrk="1" fontAlgn="auto" hangingPunct="1">
              <a:spcBef>
                <a:spcPts val="0"/>
              </a:spcBef>
              <a:spcAft>
                <a:spcPts val="0"/>
              </a:spcAft>
              <a:defRPr/>
            </a:pPr>
            <a:r>
              <a:rPr lang="en-US" altLang="ja-JP" sz="2215" dirty="0">
                <a:solidFill>
                  <a:srgbClr val="FF0000"/>
                </a:solidFill>
                <a:latin typeface="HGP創英角ｺﾞｼｯｸUB" panose="020B0900000000000000" pitchFamily="50" charset="-128"/>
                <a:ea typeface="HGP創英角ｺﾞｼｯｸUB" panose="020B0900000000000000" pitchFamily="50" charset="-128"/>
              </a:rPr>
              <a:t>3</a:t>
            </a:r>
            <a:r>
              <a:rPr lang="ja-JP" altLang="en-US" sz="2215" dirty="0">
                <a:solidFill>
                  <a:srgbClr val="FF0000"/>
                </a:solidFill>
                <a:latin typeface="HGP創英角ｺﾞｼｯｸUB" panose="020B0900000000000000" pitchFamily="50" charset="-128"/>
                <a:ea typeface="HGP創英角ｺﾞｼｯｸUB" panose="020B0900000000000000" pitchFamily="50" charset="-128"/>
              </a:rPr>
              <a:t>月</a:t>
            </a:r>
            <a:endParaRPr lang="en-US" altLang="ja-JP" sz="2215" dirty="0">
              <a:solidFill>
                <a:srgbClr val="FF0000"/>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2215" dirty="0">
                <a:solidFill>
                  <a:srgbClr val="FF0000"/>
                </a:solidFill>
                <a:latin typeface="HGP創英角ｺﾞｼｯｸUB" panose="020B0900000000000000" pitchFamily="50" charset="-128"/>
                <a:ea typeface="HGP創英角ｺﾞｼｯｸUB" panose="020B0900000000000000" pitchFamily="50" charset="-128"/>
              </a:rPr>
              <a:t>合否最終決定</a:t>
            </a:r>
          </a:p>
        </p:txBody>
      </p:sp>
      <p:sp>
        <p:nvSpPr>
          <p:cNvPr id="22" name="AutoShape 5">
            <a:extLst>
              <a:ext uri="{FF2B5EF4-FFF2-40B4-BE49-F238E27FC236}">
                <a16:creationId xmlns:a16="http://schemas.microsoft.com/office/drawing/2014/main" id="{1797E79E-7822-42D6-B764-7883E7FA7C8D}"/>
              </a:ext>
            </a:extLst>
          </p:cNvPr>
          <p:cNvSpPr>
            <a:spLocks noChangeArrowheads="1"/>
          </p:cNvSpPr>
          <p:nvPr/>
        </p:nvSpPr>
        <p:spPr bwMode="auto">
          <a:xfrm>
            <a:off x="7448550" y="4906963"/>
            <a:ext cx="1539875" cy="1219200"/>
          </a:xfrm>
          <a:prstGeom prst="homePlate">
            <a:avLst>
              <a:gd name="adj" fmla="val 30860"/>
            </a:avLst>
          </a:prstGeom>
          <a:solidFill>
            <a:schemeClr val="bg1"/>
          </a:solidFill>
          <a:ln w="38100">
            <a:solidFill>
              <a:srgbClr val="FF6600"/>
            </a:solidFill>
            <a:headEnd/>
            <a:tailEnd/>
          </a:ln>
        </p:spPr>
        <p:style>
          <a:lnRef idx="2">
            <a:schemeClr val="accent3"/>
          </a:lnRef>
          <a:fillRef idx="1">
            <a:schemeClr val="lt1"/>
          </a:fillRef>
          <a:effectRef idx="0">
            <a:schemeClr val="accent3"/>
          </a:effectRef>
          <a:fontRef idx="minor">
            <a:schemeClr val="dk1"/>
          </a:fontRef>
        </p:style>
        <p:txBody>
          <a:bodyPr lIns="68580" tIns="8206" rIns="68580" bIns="8206" anchor="ctr"/>
          <a:lstStyle/>
          <a:p>
            <a:pPr algn="ctr" eaLnBrk="1" fontAlgn="auto" hangingPunct="1">
              <a:spcBef>
                <a:spcPts val="0"/>
              </a:spcBef>
              <a:spcAft>
                <a:spcPts val="0"/>
              </a:spcAft>
              <a:defRPr/>
            </a:pP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オリエンテーション実施</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7" name="吹き出し: 角を丸めた四角形 6">
            <a:extLst>
              <a:ext uri="{FF2B5EF4-FFF2-40B4-BE49-F238E27FC236}">
                <a16:creationId xmlns:a16="http://schemas.microsoft.com/office/drawing/2014/main" id="{388B9AFE-92CD-49BB-A524-0A7541341010}"/>
              </a:ext>
            </a:extLst>
          </p:cNvPr>
          <p:cNvSpPr/>
          <p:nvPr/>
        </p:nvSpPr>
        <p:spPr>
          <a:xfrm rot="10800000" flipV="1">
            <a:off x="5848350" y="557213"/>
            <a:ext cx="3009900" cy="1008062"/>
          </a:xfrm>
          <a:prstGeom prst="wedgeRoundRectCallout">
            <a:avLst>
              <a:gd name="adj1" fmla="val 55126"/>
              <a:gd name="adj2" fmla="val 49102"/>
              <a:gd name="adj3" fmla="val 16667"/>
            </a:avLst>
          </a:prstGeom>
          <a:solidFill>
            <a:schemeClr val="bg1"/>
          </a:solidFill>
          <a:ln w="38100">
            <a:solidFill>
              <a:srgbClr val="FF6600"/>
            </a:solidFill>
          </a:ln>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b="1" dirty="0"/>
              <a:t>「地区選考の目安」を提示</a:t>
            </a:r>
            <a:endParaRPr lang="en-US" altLang="ja-JP" b="1" dirty="0"/>
          </a:p>
          <a:p>
            <a:pPr eaLnBrk="1" fontAlgn="auto" hangingPunct="1">
              <a:spcBef>
                <a:spcPts val="0"/>
              </a:spcBef>
              <a:spcAft>
                <a:spcPts val="0"/>
              </a:spcAft>
              <a:defRPr/>
            </a:pPr>
            <a:r>
              <a:rPr lang="ja-JP" altLang="en-US" b="1" dirty="0"/>
              <a:t>学校説明会／訪問の実施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6543974-B654-4676-BC14-A7334F405CB4}"/>
              </a:ext>
            </a:extLst>
          </p:cNvPr>
          <p:cNvSpPr>
            <a:spLocks noGrp="1" noChangeArrowheads="1"/>
          </p:cNvSpPr>
          <p:nvPr>
            <p:ph type="title"/>
          </p:nvPr>
        </p:nvSpPr>
        <p:spPr>
          <a:xfrm>
            <a:off x="334963" y="115888"/>
            <a:ext cx="8343900" cy="1069975"/>
          </a:xfrm>
        </p:spPr>
        <p:txBody>
          <a:bodyPr/>
          <a:lstStyle/>
          <a:p>
            <a:pPr eaLnBrk="1" fontAlgn="auto" hangingPunct="1">
              <a:spcAft>
                <a:spcPts val="0"/>
              </a:spcAft>
              <a:defRPr/>
            </a:pPr>
            <a:r>
              <a:rPr lang="ja-JP" altLang="en-US" sz="4400" b="1" dirty="0">
                <a:solidFill>
                  <a:schemeClr val="bg2">
                    <a:lumMod val="10000"/>
                  </a:schemeClr>
                </a:solidFill>
                <a:cs typeface="Arial" charset="0"/>
                <a:sym typeface="Arial" charset="0"/>
              </a:rPr>
              <a:t>評価項目：全地区統一の選考基準</a:t>
            </a:r>
            <a:r>
              <a:rPr lang="ja-JP" altLang="en-US" sz="4000" b="1" dirty="0">
                <a:solidFill>
                  <a:schemeClr val="bg2">
                    <a:lumMod val="10000"/>
                  </a:schemeClr>
                </a:solidFill>
                <a:cs typeface="Arial" charset="0"/>
                <a:sym typeface="Arial" charset="0"/>
              </a:rPr>
              <a:t>　</a:t>
            </a:r>
          </a:p>
        </p:txBody>
      </p:sp>
      <p:sp>
        <p:nvSpPr>
          <p:cNvPr id="20487" name="Text Box 14">
            <a:extLst>
              <a:ext uri="{FF2B5EF4-FFF2-40B4-BE49-F238E27FC236}">
                <a16:creationId xmlns:a16="http://schemas.microsoft.com/office/drawing/2014/main" id="{38E253A8-A68D-429A-9CA4-1396454C12A6}"/>
              </a:ext>
            </a:extLst>
          </p:cNvPr>
          <p:cNvSpPr txBox="1">
            <a:spLocks noChangeArrowheads="1"/>
          </p:cNvSpPr>
          <p:nvPr/>
        </p:nvSpPr>
        <p:spPr bwMode="auto">
          <a:xfrm>
            <a:off x="1381125" y="1341438"/>
            <a:ext cx="7297738" cy="2076450"/>
          </a:xfrm>
          <a:prstGeom prst="rect">
            <a:avLst/>
          </a:prstGeom>
          <a:solidFill>
            <a:schemeClr val="bg1"/>
          </a:solidFill>
          <a:ln w="19050"/>
        </p:spPr>
        <p:style>
          <a:lnRef idx="2">
            <a:schemeClr val="accent6"/>
          </a:lnRef>
          <a:fillRef idx="1">
            <a:schemeClr val="lt1"/>
          </a:fillRef>
          <a:effectRef idx="0">
            <a:schemeClr val="accent6"/>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554"/>
              </a:spcBef>
              <a:spcAft>
                <a:spcPts val="0"/>
              </a:spcAft>
              <a:defRPr/>
            </a:pPr>
            <a:endParaRPr lang="en-US" altLang="ja-JP" sz="554" b="1" dirty="0">
              <a:solidFill>
                <a:schemeClr val="accent5">
                  <a:lumMod val="75000"/>
                </a:schemeClr>
              </a:solidFill>
              <a:latin typeface="+mn-ea"/>
            </a:endParaRPr>
          </a:p>
          <a:p>
            <a:pPr eaLnBrk="1" fontAlgn="auto" hangingPunct="1">
              <a:spcBef>
                <a:spcPts val="554"/>
              </a:spcBef>
              <a:spcAft>
                <a:spcPts val="0"/>
              </a:spcAft>
              <a:defRPr/>
            </a:pPr>
            <a:r>
              <a:rPr lang="ja-JP" altLang="en-US" sz="2585" b="1" dirty="0">
                <a:solidFill>
                  <a:srgbClr val="0070C0"/>
                </a:solidFill>
                <a:latin typeface="+mn-ea"/>
              </a:rPr>
              <a:t>申込書：</a:t>
            </a:r>
            <a:r>
              <a:rPr lang="ja-JP" altLang="en-US" sz="2585" dirty="0">
                <a:solidFill>
                  <a:schemeClr val="bg2">
                    <a:lumMod val="10000"/>
                  </a:schemeClr>
                </a:solidFill>
                <a:latin typeface="+mn-ea"/>
              </a:rPr>
              <a:t>書類から伺える人柄</a:t>
            </a:r>
            <a:endParaRPr lang="en-US" altLang="ja-JP" sz="2585" dirty="0">
              <a:solidFill>
                <a:schemeClr val="bg2">
                  <a:lumMod val="10000"/>
                </a:schemeClr>
              </a:solidFill>
              <a:latin typeface="+mn-ea"/>
            </a:endParaRPr>
          </a:p>
          <a:p>
            <a:pPr eaLnBrk="1" fontAlgn="auto" hangingPunct="1">
              <a:spcBef>
                <a:spcPts val="554"/>
              </a:spcBef>
              <a:spcAft>
                <a:spcPts val="0"/>
              </a:spcAft>
              <a:defRPr/>
            </a:pPr>
            <a:r>
              <a:rPr lang="ja-JP" altLang="en-US" sz="2585" b="1" dirty="0">
                <a:solidFill>
                  <a:srgbClr val="0070C0"/>
                </a:solidFill>
                <a:latin typeface="+mn-ea"/>
              </a:rPr>
              <a:t>指導教員の推薦状：</a:t>
            </a:r>
            <a:r>
              <a:rPr lang="ja-JP" altLang="en-US" sz="2585" dirty="0">
                <a:solidFill>
                  <a:schemeClr val="bg2">
                    <a:lumMod val="10000"/>
                  </a:schemeClr>
                </a:solidFill>
                <a:latin typeface="+mn-ea"/>
              </a:rPr>
              <a:t>推薦の意義や熱意</a:t>
            </a:r>
            <a:endParaRPr lang="en-US" altLang="ja-JP" sz="2585" dirty="0">
              <a:solidFill>
                <a:schemeClr val="bg2">
                  <a:lumMod val="10000"/>
                </a:schemeClr>
              </a:solidFill>
              <a:latin typeface="+mn-ea"/>
            </a:endParaRPr>
          </a:p>
          <a:p>
            <a:pPr eaLnBrk="1" fontAlgn="auto" hangingPunct="1">
              <a:spcBef>
                <a:spcPts val="554"/>
              </a:spcBef>
              <a:spcAft>
                <a:spcPts val="0"/>
              </a:spcAft>
              <a:defRPr/>
            </a:pPr>
            <a:r>
              <a:rPr lang="ja-JP" altLang="en-US" sz="2585" b="1" dirty="0">
                <a:solidFill>
                  <a:srgbClr val="0070C0"/>
                </a:solidFill>
                <a:latin typeface="+mn-ea"/>
              </a:rPr>
              <a:t>研究計画書：</a:t>
            </a:r>
            <a:r>
              <a:rPr lang="ja-JP" altLang="en-US" sz="2585" dirty="0">
                <a:solidFill>
                  <a:schemeClr val="bg2">
                    <a:lumMod val="10000"/>
                  </a:schemeClr>
                </a:solidFill>
                <a:latin typeface="+mn-ea"/>
              </a:rPr>
              <a:t>研究の貢献度や社会に与える影響</a:t>
            </a:r>
            <a:endParaRPr lang="en-US" altLang="ja-JP" sz="2585" dirty="0">
              <a:solidFill>
                <a:schemeClr val="bg2">
                  <a:lumMod val="10000"/>
                </a:schemeClr>
              </a:solidFill>
              <a:latin typeface="+mn-ea"/>
            </a:endParaRPr>
          </a:p>
          <a:p>
            <a:pPr eaLnBrk="1" fontAlgn="auto" hangingPunct="1">
              <a:spcBef>
                <a:spcPts val="554"/>
              </a:spcBef>
              <a:spcAft>
                <a:spcPts val="0"/>
              </a:spcAft>
              <a:defRPr/>
            </a:pPr>
            <a:r>
              <a:rPr lang="ja-JP" altLang="en-US" sz="2585" b="1" dirty="0">
                <a:solidFill>
                  <a:srgbClr val="0070C0"/>
                </a:solidFill>
                <a:latin typeface="+mn-ea"/>
              </a:rPr>
              <a:t>小論文：</a:t>
            </a:r>
            <a:r>
              <a:rPr lang="ja-JP" altLang="en-US" sz="2585" dirty="0">
                <a:solidFill>
                  <a:schemeClr val="bg2">
                    <a:lumMod val="10000"/>
                  </a:schemeClr>
                </a:solidFill>
                <a:latin typeface="+mn-ea"/>
              </a:rPr>
              <a:t>留学目的・熱意・将来性</a:t>
            </a:r>
            <a:endParaRPr lang="en-US" altLang="ja-JP" sz="2585" dirty="0">
              <a:solidFill>
                <a:schemeClr val="bg2">
                  <a:lumMod val="10000"/>
                </a:schemeClr>
              </a:solidFill>
              <a:latin typeface="+mn-ea"/>
            </a:endParaRPr>
          </a:p>
        </p:txBody>
      </p:sp>
      <p:sp>
        <p:nvSpPr>
          <p:cNvPr id="5" name="角丸四角形 4">
            <a:extLst>
              <a:ext uri="{FF2B5EF4-FFF2-40B4-BE49-F238E27FC236}">
                <a16:creationId xmlns:a16="http://schemas.microsoft.com/office/drawing/2014/main" id="{207D971C-2E1B-4498-B992-8D2ED3281F1A}"/>
              </a:ext>
            </a:extLst>
          </p:cNvPr>
          <p:cNvSpPr/>
          <p:nvPr/>
        </p:nvSpPr>
        <p:spPr bwMode="auto">
          <a:xfrm>
            <a:off x="334963" y="1347788"/>
            <a:ext cx="996950" cy="598487"/>
          </a:xfrm>
          <a:prstGeom prst="roundRect">
            <a:avLst/>
          </a:prstGeom>
          <a:solidFill>
            <a:srgbClr val="FFFFCC"/>
          </a:solidFill>
          <a:ln w="57150">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ja-JP" altLang="en-US" sz="1846" b="1" dirty="0">
                <a:solidFill>
                  <a:srgbClr val="FF6600"/>
                </a:solidFill>
                <a:latin typeface="HG丸ｺﾞｼｯｸM-PRO" pitchFamily="50" charset="-128"/>
                <a:ea typeface="HG丸ｺﾞｼｯｸM-PRO" pitchFamily="50" charset="-128"/>
              </a:rPr>
              <a:t>書類</a:t>
            </a:r>
          </a:p>
        </p:txBody>
      </p:sp>
      <p:sp>
        <p:nvSpPr>
          <p:cNvPr id="6" name="Text Box 14">
            <a:extLst>
              <a:ext uri="{FF2B5EF4-FFF2-40B4-BE49-F238E27FC236}">
                <a16:creationId xmlns:a16="http://schemas.microsoft.com/office/drawing/2014/main" id="{BDF8CE3E-4CD8-4883-807B-67036C537C94}"/>
              </a:ext>
            </a:extLst>
          </p:cNvPr>
          <p:cNvSpPr txBox="1">
            <a:spLocks noChangeArrowheads="1"/>
          </p:cNvSpPr>
          <p:nvPr/>
        </p:nvSpPr>
        <p:spPr bwMode="auto">
          <a:xfrm>
            <a:off x="1381125" y="3573463"/>
            <a:ext cx="7297738" cy="2551112"/>
          </a:xfrm>
          <a:prstGeom prst="rect">
            <a:avLst/>
          </a:prstGeom>
          <a:solidFill>
            <a:schemeClr val="bg1"/>
          </a:solidFill>
          <a:ln w="12700"/>
        </p:spPr>
        <p:style>
          <a:lnRef idx="2">
            <a:schemeClr val="accent6"/>
          </a:lnRef>
          <a:fillRef idx="1">
            <a:schemeClr val="lt1"/>
          </a:fillRef>
          <a:effectRef idx="0">
            <a:schemeClr val="accent6"/>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554"/>
              </a:spcBef>
              <a:spcAft>
                <a:spcPts val="0"/>
              </a:spcAft>
              <a:defRPr/>
            </a:pPr>
            <a:endParaRPr lang="en-US" altLang="ja-JP" sz="554" dirty="0">
              <a:solidFill>
                <a:schemeClr val="bg2">
                  <a:lumMod val="10000"/>
                </a:schemeClr>
              </a:solidFill>
            </a:endParaRPr>
          </a:p>
          <a:p>
            <a:pPr eaLnBrk="1" fontAlgn="auto" hangingPunct="1">
              <a:spcBef>
                <a:spcPts val="554"/>
              </a:spcBef>
              <a:spcAft>
                <a:spcPts val="0"/>
              </a:spcAft>
              <a:defRPr/>
            </a:pPr>
            <a:r>
              <a:rPr lang="ja-JP" altLang="en-US" sz="2585" dirty="0">
                <a:solidFill>
                  <a:schemeClr val="bg2">
                    <a:lumMod val="10000"/>
                  </a:schemeClr>
                </a:solidFill>
              </a:rPr>
              <a:t>①日本留学の目的と明確な研究課題、将来目標</a:t>
            </a:r>
            <a:endParaRPr lang="en-US" altLang="ja-JP" sz="2585" dirty="0">
              <a:solidFill>
                <a:schemeClr val="bg2">
                  <a:lumMod val="10000"/>
                </a:schemeClr>
              </a:solidFill>
            </a:endParaRPr>
          </a:p>
          <a:p>
            <a:pPr eaLnBrk="1" fontAlgn="auto" hangingPunct="1">
              <a:spcBef>
                <a:spcPts val="554"/>
              </a:spcBef>
              <a:spcAft>
                <a:spcPts val="0"/>
              </a:spcAft>
              <a:defRPr/>
            </a:pPr>
            <a:r>
              <a:rPr lang="ja-JP" altLang="en-US" sz="2585" dirty="0">
                <a:solidFill>
                  <a:schemeClr val="bg2">
                    <a:lumMod val="10000"/>
                  </a:schemeClr>
                </a:solidFill>
              </a:rPr>
              <a:t>②交流と親善への熱意、ロータリーへの関心度</a:t>
            </a:r>
            <a:endParaRPr lang="en-US" altLang="ja-JP" sz="2585" dirty="0">
              <a:solidFill>
                <a:schemeClr val="bg2">
                  <a:lumMod val="10000"/>
                </a:schemeClr>
              </a:solidFill>
            </a:endParaRPr>
          </a:p>
          <a:p>
            <a:pPr eaLnBrk="1" fontAlgn="auto" hangingPunct="1">
              <a:spcBef>
                <a:spcPts val="554"/>
              </a:spcBef>
              <a:spcAft>
                <a:spcPts val="0"/>
              </a:spcAft>
              <a:defRPr/>
            </a:pPr>
            <a:r>
              <a:rPr lang="ja-JP" altLang="en-US" sz="2585" dirty="0">
                <a:solidFill>
                  <a:schemeClr val="bg2">
                    <a:lumMod val="10000"/>
                  </a:schemeClr>
                </a:solidFill>
              </a:rPr>
              <a:t>③人柄</a:t>
            </a:r>
            <a:endParaRPr lang="en-US" altLang="ja-JP" sz="2585" dirty="0">
              <a:solidFill>
                <a:schemeClr val="bg2">
                  <a:lumMod val="10000"/>
                </a:schemeClr>
              </a:solidFill>
            </a:endParaRPr>
          </a:p>
          <a:p>
            <a:pPr eaLnBrk="1" fontAlgn="auto" hangingPunct="1">
              <a:spcBef>
                <a:spcPts val="554"/>
              </a:spcBef>
              <a:spcAft>
                <a:spcPts val="0"/>
              </a:spcAft>
              <a:defRPr/>
            </a:pPr>
            <a:r>
              <a:rPr lang="ja-JP" altLang="en-US" sz="2585" dirty="0">
                <a:solidFill>
                  <a:schemeClr val="bg2">
                    <a:lumMod val="10000"/>
                  </a:schemeClr>
                </a:solidFill>
              </a:rPr>
              <a:t>④コミュニケーション能力 </a:t>
            </a:r>
            <a:r>
              <a:rPr lang="ja-JP" altLang="en-US" sz="2585" dirty="0">
                <a:solidFill>
                  <a:schemeClr val="bg2">
                    <a:lumMod val="10000"/>
                  </a:schemeClr>
                </a:solidFill>
                <a:latin typeface="+mj-ea"/>
                <a:ea typeface="+mj-ea"/>
              </a:rPr>
              <a:t>≠ </a:t>
            </a:r>
            <a:r>
              <a:rPr lang="ja-JP" altLang="en-US" sz="2585" dirty="0">
                <a:solidFill>
                  <a:schemeClr val="bg2">
                    <a:lumMod val="10000"/>
                  </a:schemeClr>
                </a:solidFill>
                <a:latin typeface="+mn-ea"/>
              </a:rPr>
              <a:t>日本語力</a:t>
            </a:r>
            <a:endParaRPr lang="en-US" altLang="ja-JP" sz="2585" dirty="0">
              <a:solidFill>
                <a:schemeClr val="bg2">
                  <a:lumMod val="10000"/>
                </a:schemeClr>
              </a:solidFill>
              <a:latin typeface="+mn-ea"/>
            </a:endParaRPr>
          </a:p>
          <a:p>
            <a:pPr eaLnBrk="1" fontAlgn="auto" hangingPunct="1">
              <a:spcBef>
                <a:spcPts val="554"/>
              </a:spcBef>
              <a:spcAft>
                <a:spcPts val="0"/>
              </a:spcAft>
              <a:defRPr/>
            </a:pPr>
            <a:r>
              <a:rPr lang="ja-JP" altLang="en-US" sz="2585" dirty="0">
                <a:solidFill>
                  <a:schemeClr val="bg2">
                    <a:lumMod val="10000"/>
                  </a:schemeClr>
                </a:solidFill>
              </a:rPr>
              <a:t>⑤地区裁量の選考基準 ＝ 地区選考の目安</a:t>
            </a:r>
            <a:endParaRPr lang="en-US" altLang="ja-JP" sz="2585" dirty="0">
              <a:solidFill>
                <a:schemeClr val="bg2">
                  <a:lumMod val="10000"/>
                </a:schemeClr>
              </a:solidFill>
            </a:endParaRPr>
          </a:p>
        </p:txBody>
      </p:sp>
      <p:sp>
        <p:nvSpPr>
          <p:cNvPr id="7" name="角丸四角形 6">
            <a:extLst>
              <a:ext uri="{FF2B5EF4-FFF2-40B4-BE49-F238E27FC236}">
                <a16:creationId xmlns:a16="http://schemas.microsoft.com/office/drawing/2014/main" id="{EF41B69E-E9F9-4378-AFB5-825631483CFF}"/>
              </a:ext>
            </a:extLst>
          </p:cNvPr>
          <p:cNvSpPr/>
          <p:nvPr/>
        </p:nvSpPr>
        <p:spPr bwMode="auto">
          <a:xfrm>
            <a:off x="334963" y="3581400"/>
            <a:ext cx="996950" cy="600075"/>
          </a:xfrm>
          <a:prstGeom prst="roundRect">
            <a:avLst/>
          </a:prstGeom>
          <a:solidFill>
            <a:srgbClr val="FFFFCC"/>
          </a:solidFill>
          <a:ln w="57150">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ja-JP" altLang="en-US" sz="1846" b="1" dirty="0">
                <a:solidFill>
                  <a:srgbClr val="FF6600"/>
                </a:solidFill>
                <a:latin typeface="HG丸ｺﾞｼｯｸM-PRO" pitchFamily="50" charset="-128"/>
                <a:ea typeface="HG丸ｺﾞｼｯｸM-PRO" pitchFamily="50" charset="-128"/>
              </a:rPr>
              <a:t>面接</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AF2824A-B8BA-4DE3-8BAC-CEE96BCD10CC}"/>
              </a:ext>
            </a:extLst>
          </p:cNvPr>
          <p:cNvSpPr>
            <a:spLocks noGrp="1" noChangeArrowheads="1"/>
          </p:cNvSpPr>
          <p:nvPr>
            <p:ph type="title"/>
          </p:nvPr>
        </p:nvSpPr>
        <p:spPr>
          <a:xfrm>
            <a:off x="438150" y="404813"/>
            <a:ext cx="8229600" cy="914400"/>
          </a:xfrm>
        </p:spPr>
        <p:txBody>
          <a:bodyPr/>
          <a:lstStyle/>
          <a:p>
            <a:pPr eaLnBrk="1" fontAlgn="auto" hangingPunct="1">
              <a:spcAft>
                <a:spcPts val="0"/>
              </a:spcAft>
              <a:defRPr/>
            </a:pPr>
            <a:r>
              <a:rPr lang="ja-JP" altLang="en-US" sz="4400" b="1" dirty="0">
                <a:solidFill>
                  <a:schemeClr val="bg2">
                    <a:lumMod val="10000"/>
                  </a:schemeClr>
                </a:solidFill>
                <a:cs typeface="Arial" charset="0"/>
                <a:sym typeface="Arial" charset="0"/>
              </a:rPr>
              <a:t>米山奨学生の義務</a:t>
            </a:r>
          </a:p>
        </p:txBody>
      </p:sp>
      <p:sp>
        <p:nvSpPr>
          <p:cNvPr id="12" name="AutoShape 8">
            <a:extLst>
              <a:ext uri="{FF2B5EF4-FFF2-40B4-BE49-F238E27FC236}">
                <a16:creationId xmlns:a16="http://schemas.microsoft.com/office/drawing/2014/main" id="{24E0E9E7-A382-420D-A368-A590595EB600}"/>
              </a:ext>
            </a:extLst>
          </p:cNvPr>
          <p:cNvSpPr>
            <a:spLocks noChangeArrowheads="1"/>
          </p:cNvSpPr>
          <p:nvPr/>
        </p:nvSpPr>
        <p:spPr bwMode="auto">
          <a:xfrm>
            <a:off x="384175" y="1501775"/>
            <a:ext cx="2711450" cy="1317625"/>
          </a:xfrm>
          <a:prstGeom prst="homePlate">
            <a:avLst>
              <a:gd name="adj" fmla="val 39275"/>
            </a:avLst>
          </a:prstGeom>
          <a:ln w="38100">
            <a:solidFill>
              <a:srgbClr val="FF6699"/>
            </a:solidFill>
            <a:headEnd/>
            <a:tailEnd/>
          </a:ln>
        </p:spPr>
        <p:style>
          <a:lnRef idx="2">
            <a:schemeClr val="accent1"/>
          </a:lnRef>
          <a:fillRef idx="1">
            <a:schemeClr val="lt1"/>
          </a:fillRef>
          <a:effectRef idx="0">
            <a:schemeClr val="accent1"/>
          </a:effectRef>
          <a:fontRef idx="minor">
            <a:schemeClr val="dk1"/>
          </a:fontRef>
        </p:style>
        <p:txBody>
          <a:bodyPr lIns="68580" tIns="8206" rIns="68580" bIns="8206" anchor="ctr"/>
          <a:lstStyle/>
          <a:p>
            <a:pPr eaLnBrk="1" fontAlgn="auto" hangingPunct="1">
              <a:spcBef>
                <a:spcPts val="0"/>
              </a:spcBef>
              <a:spcAft>
                <a:spcPts val="0"/>
              </a:spcAft>
              <a:defRPr/>
            </a:pPr>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４月～５月</a:t>
            </a:r>
            <a:endParaRPr lang="en-US" altLang="ja-JP" sz="1846" dirty="0">
              <a:solidFill>
                <a:srgbClr val="0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オリエンテーション出席確約書に署名</a:t>
            </a:r>
            <a:endParaRPr lang="en-US" altLang="ja-JP" sz="1846"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4" name="AutoShape 8">
            <a:extLst>
              <a:ext uri="{FF2B5EF4-FFF2-40B4-BE49-F238E27FC236}">
                <a16:creationId xmlns:a16="http://schemas.microsoft.com/office/drawing/2014/main" id="{F9C4237E-909A-4CE5-8F10-600AB921B270}"/>
              </a:ext>
            </a:extLst>
          </p:cNvPr>
          <p:cNvSpPr>
            <a:spLocks noChangeArrowheads="1"/>
          </p:cNvSpPr>
          <p:nvPr/>
        </p:nvSpPr>
        <p:spPr bwMode="auto">
          <a:xfrm>
            <a:off x="3394075" y="4886325"/>
            <a:ext cx="2441575" cy="1333500"/>
          </a:xfrm>
          <a:prstGeom prst="roundRect">
            <a:avLst/>
          </a:prstGeom>
          <a:ln w="28575">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lIns="68580" tIns="8206" rIns="68580" bIns="8206" anchor="ctr"/>
          <a:lstStyle/>
          <a:p>
            <a:pPr eaLnBrk="1" fontAlgn="auto" hangingPunct="1">
              <a:spcBef>
                <a:spcPts val="0"/>
              </a:spcBef>
              <a:spcAft>
                <a:spcPts val="0"/>
              </a:spcAft>
              <a:defRPr/>
            </a:pPr>
            <a:r>
              <a:rPr lang="en-US" altLang="ja-JP" sz="1846" dirty="0">
                <a:solidFill>
                  <a:srgbClr val="000000"/>
                </a:solidFill>
                <a:latin typeface="HGP創英角ｺﾞｼｯｸUB" panose="020B0900000000000000" pitchFamily="50" charset="-128"/>
                <a:ea typeface="HGP創英角ｺﾞｼｯｸUB" panose="020B0900000000000000" pitchFamily="50" charset="-128"/>
              </a:rPr>
              <a:t>9</a:t>
            </a:r>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月・</a:t>
            </a:r>
            <a:r>
              <a:rPr lang="en-US" altLang="ja-JP" sz="1846" dirty="0">
                <a:solidFill>
                  <a:srgbClr val="000000"/>
                </a:solidFill>
                <a:latin typeface="HGP創英角ｺﾞｼｯｸUB" panose="020B0900000000000000" pitchFamily="50" charset="-128"/>
                <a:ea typeface="HGP創英角ｺﾞｼｯｸUB" panose="020B0900000000000000" pitchFamily="50" charset="-128"/>
              </a:rPr>
              <a:t>2</a:t>
            </a:r>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月</a:t>
            </a:r>
            <a:endParaRPr lang="en-US" altLang="ja-JP" sz="1846" dirty="0">
              <a:solidFill>
                <a:srgbClr val="0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奨学生レポート提出</a:t>
            </a:r>
          </a:p>
        </p:txBody>
      </p:sp>
      <p:sp>
        <p:nvSpPr>
          <p:cNvPr id="15" name="AutoShape 8">
            <a:extLst>
              <a:ext uri="{FF2B5EF4-FFF2-40B4-BE49-F238E27FC236}">
                <a16:creationId xmlns:a16="http://schemas.microsoft.com/office/drawing/2014/main" id="{4C0DF9DA-27F3-4CBF-9FDA-3A09075549E4}"/>
              </a:ext>
            </a:extLst>
          </p:cNvPr>
          <p:cNvSpPr>
            <a:spLocks noChangeArrowheads="1"/>
          </p:cNvSpPr>
          <p:nvPr/>
        </p:nvSpPr>
        <p:spPr bwMode="auto">
          <a:xfrm>
            <a:off x="3095625" y="1501775"/>
            <a:ext cx="2967038" cy="1397000"/>
          </a:xfrm>
          <a:prstGeom prst="homePlate">
            <a:avLst>
              <a:gd name="adj" fmla="val 31475"/>
            </a:avLst>
          </a:prstGeom>
          <a:solidFill>
            <a:srgbClr val="FFFFCC"/>
          </a:solidFill>
          <a:ln w="57150">
            <a:solidFill>
              <a:srgbClr val="FF6600"/>
            </a:solidFill>
            <a:headEnd/>
            <a:tailEnd/>
          </a:ln>
        </p:spPr>
        <p:style>
          <a:lnRef idx="2">
            <a:schemeClr val="accent1"/>
          </a:lnRef>
          <a:fillRef idx="1">
            <a:schemeClr val="lt1"/>
          </a:fillRef>
          <a:effectRef idx="0">
            <a:schemeClr val="accent1"/>
          </a:effectRef>
          <a:fontRef idx="minor">
            <a:schemeClr val="dk1"/>
          </a:fontRef>
        </p:style>
        <p:txBody>
          <a:bodyPr lIns="68580" tIns="8206" rIns="68580" bIns="8206" anchor="ctr"/>
          <a:lstStyle/>
          <a:p>
            <a:pPr eaLnBrk="1" fontAlgn="auto" hangingPunct="1">
              <a:spcBef>
                <a:spcPts val="0"/>
              </a:spcBef>
              <a:spcAft>
                <a:spcPts val="0"/>
              </a:spcAft>
              <a:defRPr/>
            </a:pPr>
            <a:r>
              <a:rPr lang="ja-JP" altLang="en-US" sz="2215" dirty="0">
                <a:solidFill>
                  <a:srgbClr val="C00000"/>
                </a:solidFill>
                <a:latin typeface="HGP創英角ｺﾞｼｯｸUB" panose="020B0900000000000000" pitchFamily="50" charset="-128"/>
                <a:ea typeface="HGP創英角ｺﾞｼｯｸUB" panose="020B0900000000000000" pitchFamily="50" charset="-128"/>
              </a:rPr>
              <a:t>世話クラブ例会出席</a:t>
            </a:r>
            <a:endParaRPr lang="en-US" altLang="ja-JP" sz="2215" dirty="0">
              <a:solidFill>
                <a:srgbClr val="C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sz="1846" dirty="0">
                <a:solidFill>
                  <a:schemeClr val="tx1"/>
                </a:solidFill>
                <a:latin typeface="HGP創英角ｺﾞｼｯｸUB" panose="020B0900000000000000" pitchFamily="50" charset="-128"/>
                <a:ea typeface="HGP創英角ｺﾞｼｯｸUB" panose="020B0900000000000000" pitchFamily="50" charset="-128"/>
              </a:rPr>
              <a:t>・奨学金の受領</a:t>
            </a:r>
            <a:endParaRPr lang="en-US" altLang="ja-JP" sz="1846" dirty="0">
              <a:solidFill>
                <a:schemeClr val="tx1"/>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sz="1846" dirty="0">
                <a:solidFill>
                  <a:schemeClr val="tx1"/>
                </a:solidFill>
                <a:latin typeface="HGP創英角ｺﾞｼｯｸUB" panose="020B0900000000000000" pitchFamily="50" charset="-128"/>
                <a:ea typeface="HGP創英角ｺﾞｼｯｸUB" panose="020B0900000000000000" pitchFamily="50" charset="-128"/>
              </a:rPr>
              <a:t>・毎月１回以上の出席</a:t>
            </a:r>
            <a:endParaRPr lang="en-US" altLang="ja-JP" sz="1846"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8" name="角丸四角形 17">
            <a:extLst>
              <a:ext uri="{FF2B5EF4-FFF2-40B4-BE49-F238E27FC236}">
                <a16:creationId xmlns:a16="http://schemas.microsoft.com/office/drawing/2014/main" id="{E3ECD13A-6ECE-4676-97A9-5D9A1338729E}"/>
              </a:ext>
            </a:extLst>
          </p:cNvPr>
          <p:cNvSpPr/>
          <p:nvPr/>
        </p:nvSpPr>
        <p:spPr bwMode="auto">
          <a:xfrm>
            <a:off x="5969000" y="4886325"/>
            <a:ext cx="2459038" cy="1330325"/>
          </a:xfrm>
          <a:prstGeom prst="roundRect">
            <a:avLst/>
          </a:prstGeom>
          <a:ln w="28575">
            <a:solidFill>
              <a:schemeClr val="accent1">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sz="1846" dirty="0">
                <a:solidFill>
                  <a:schemeClr val="tx1"/>
                </a:solidFill>
                <a:latin typeface="HGP創英角ｺﾞｼｯｸUB" panose="020B0900000000000000" pitchFamily="50" charset="-128"/>
                <a:ea typeface="HGP創英角ｺﾞｼｯｸUB" panose="020B0900000000000000" pitchFamily="50" charset="-128"/>
              </a:rPr>
              <a:t>・休学や出国には届が必要</a:t>
            </a:r>
            <a:endParaRPr lang="en-US" altLang="ja-JP" sz="1846" dirty="0">
              <a:solidFill>
                <a:schemeClr val="tx1"/>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sz="1846" dirty="0">
                <a:solidFill>
                  <a:schemeClr val="tx1"/>
                </a:solidFill>
                <a:latin typeface="HGP創英角ｺﾞｼｯｸUB" panose="020B0900000000000000" pitchFamily="50" charset="-128"/>
                <a:ea typeface="HGP創英角ｺﾞｼｯｸUB" panose="020B0900000000000000" pitchFamily="50" charset="-128"/>
              </a:rPr>
              <a:t>・休学・出国期間に</a:t>
            </a:r>
            <a:endParaRPr lang="en-US" altLang="ja-JP" sz="1846" dirty="0">
              <a:solidFill>
                <a:schemeClr val="tx1"/>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sz="1846" dirty="0">
                <a:solidFill>
                  <a:schemeClr val="tx1"/>
                </a:solidFill>
                <a:latin typeface="HGP創英角ｺﾞｼｯｸUB" panose="020B0900000000000000" pitchFamily="50" charset="-128"/>
                <a:ea typeface="HGP創英角ｺﾞｼｯｸUB" panose="020B0900000000000000" pitchFamily="50" charset="-128"/>
              </a:rPr>
              <a:t>　制限あり</a:t>
            </a:r>
            <a:endParaRPr lang="en-US" altLang="ja-JP" sz="1846"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0" name="AutoShape 8">
            <a:extLst>
              <a:ext uri="{FF2B5EF4-FFF2-40B4-BE49-F238E27FC236}">
                <a16:creationId xmlns:a16="http://schemas.microsoft.com/office/drawing/2014/main" id="{7278518B-9C28-4452-B0A9-7CCFC79B4EDC}"/>
              </a:ext>
            </a:extLst>
          </p:cNvPr>
          <p:cNvSpPr>
            <a:spLocks noChangeArrowheads="1"/>
          </p:cNvSpPr>
          <p:nvPr/>
        </p:nvSpPr>
        <p:spPr bwMode="auto">
          <a:xfrm>
            <a:off x="6062663" y="1501775"/>
            <a:ext cx="2498725" cy="1397000"/>
          </a:xfrm>
          <a:prstGeom prst="homePlate">
            <a:avLst>
              <a:gd name="adj" fmla="val 25253"/>
            </a:avLst>
          </a:prstGeom>
          <a:solidFill>
            <a:srgbClr val="FFFFCC"/>
          </a:solidFill>
          <a:ln w="57150">
            <a:solidFill>
              <a:srgbClr val="FF6600"/>
            </a:solidFill>
            <a:headEnd/>
            <a:tailEnd/>
          </a:ln>
        </p:spPr>
        <p:style>
          <a:lnRef idx="2">
            <a:schemeClr val="accent1"/>
          </a:lnRef>
          <a:fillRef idx="1">
            <a:schemeClr val="lt1"/>
          </a:fillRef>
          <a:effectRef idx="0">
            <a:schemeClr val="accent1"/>
          </a:effectRef>
          <a:fontRef idx="minor">
            <a:schemeClr val="dk1"/>
          </a:fontRef>
        </p:style>
        <p:txBody>
          <a:bodyPr lIns="68580" tIns="8206" rIns="68580" bIns="8206" anchor="ctr"/>
          <a:lstStyle/>
          <a:p>
            <a:pPr eaLnBrk="1" fontAlgn="auto" hangingPunct="1">
              <a:spcBef>
                <a:spcPts val="0"/>
              </a:spcBef>
              <a:spcAft>
                <a:spcPts val="0"/>
              </a:spcAft>
              <a:defRPr/>
            </a:pPr>
            <a:r>
              <a:rPr lang="ja-JP" altLang="en-US" sz="1846" dirty="0">
                <a:solidFill>
                  <a:srgbClr val="C00000"/>
                </a:solidFill>
                <a:latin typeface="HGP創英角ｺﾞｼｯｸUB" panose="020B0900000000000000" pitchFamily="50" charset="-128"/>
                <a:ea typeface="HGP創英角ｺﾞｼｯｸUB" panose="020B0900000000000000" pitchFamily="50" charset="-128"/>
              </a:rPr>
              <a:t>世話クラブや地区の行事へ参加</a:t>
            </a:r>
            <a:endParaRPr lang="en-US" altLang="ja-JP" sz="1846" dirty="0">
              <a:solidFill>
                <a:srgbClr val="C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sz="1846" dirty="0">
                <a:solidFill>
                  <a:srgbClr val="C00000"/>
                </a:solidFill>
                <a:latin typeface="HGP創英角ｺﾞｼｯｸUB" panose="020B0900000000000000" pitchFamily="50" charset="-128"/>
                <a:ea typeface="HGP創英角ｺﾞｼｯｸUB" panose="020B0900000000000000" pitchFamily="50" charset="-128"/>
              </a:rPr>
              <a:t>スピーチ</a:t>
            </a:r>
            <a:endParaRPr lang="en-US" altLang="ja-JP" sz="1846" dirty="0">
              <a:solidFill>
                <a:srgbClr val="C00000"/>
              </a:solidFill>
              <a:latin typeface="HGP創英角ｺﾞｼｯｸUB" panose="020B0900000000000000" pitchFamily="50" charset="-128"/>
              <a:ea typeface="HGP創英角ｺﾞｼｯｸUB" panose="020B0900000000000000" pitchFamily="50" charset="-128"/>
            </a:endParaRPr>
          </a:p>
        </p:txBody>
      </p:sp>
      <p:pic>
        <p:nvPicPr>
          <p:cNvPr id="27657" name="Picture 9" descr="N:\03 広報委員会\●群像\2013学友の群像\概要\p.3 奨学生によるスピーチ.jpg">
            <a:extLst>
              <a:ext uri="{FF2B5EF4-FFF2-40B4-BE49-F238E27FC236}">
                <a16:creationId xmlns:a16="http://schemas.microsoft.com/office/drawing/2014/main" id="{D3990F15-9372-48ED-BA96-42F8798EDFA5}"/>
              </a:ext>
            </a:extLst>
          </p:cNvPr>
          <p:cNvPicPr>
            <a:picLocks noChangeAspect="1" noChangeArrowheads="1"/>
          </p:cNvPicPr>
          <p:nvPr/>
        </p:nvPicPr>
        <p:blipFill rotWithShape="1">
          <a:blip r:embed="rId3" cstate="email"/>
          <a:srcRect/>
          <a:stretch/>
        </p:blipFill>
        <p:spPr bwMode="auto">
          <a:xfrm rot="355153">
            <a:off x="1991459" y="3086046"/>
            <a:ext cx="2446588" cy="1435259"/>
          </a:xfrm>
          <a:prstGeom prst="rect">
            <a:avLst/>
          </a:prstGeom>
          <a:ln>
            <a:noFill/>
          </a:ln>
          <a:effectLst>
            <a:softEdge rad="112500"/>
          </a:effectLst>
        </p:spPr>
      </p:pic>
      <p:sp>
        <p:nvSpPr>
          <p:cNvPr id="16" name="AutoShape 8">
            <a:extLst>
              <a:ext uri="{FF2B5EF4-FFF2-40B4-BE49-F238E27FC236}">
                <a16:creationId xmlns:a16="http://schemas.microsoft.com/office/drawing/2014/main" id="{961987FF-44A7-4903-8AF5-56959FBBDE3E}"/>
              </a:ext>
            </a:extLst>
          </p:cNvPr>
          <p:cNvSpPr>
            <a:spLocks noChangeArrowheads="1"/>
          </p:cNvSpPr>
          <p:nvPr/>
        </p:nvSpPr>
        <p:spPr bwMode="auto">
          <a:xfrm>
            <a:off x="4438650" y="3228975"/>
            <a:ext cx="2514600" cy="1317625"/>
          </a:xfrm>
          <a:prstGeom prst="homePlate">
            <a:avLst>
              <a:gd name="adj" fmla="val 39275"/>
            </a:avLst>
          </a:prstGeom>
          <a:ln w="38100">
            <a:solidFill>
              <a:srgbClr val="FF6699"/>
            </a:solidFill>
            <a:headEnd/>
            <a:tailEnd/>
          </a:ln>
        </p:spPr>
        <p:style>
          <a:lnRef idx="2">
            <a:schemeClr val="accent1"/>
          </a:lnRef>
          <a:fillRef idx="1">
            <a:schemeClr val="lt1"/>
          </a:fillRef>
          <a:effectRef idx="0">
            <a:schemeClr val="accent1"/>
          </a:effectRef>
          <a:fontRef idx="minor">
            <a:schemeClr val="dk1"/>
          </a:fontRef>
        </p:style>
        <p:txBody>
          <a:bodyPr lIns="68580" tIns="8206" rIns="68580" bIns="8206" anchor="ctr"/>
          <a:lstStyle/>
          <a:p>
            <a:pPr eaLnBrk="1" fontAlgn="auto" hangingPunct="1">
              <a:spcBef>
                <a:spcPts val="0"/>
              </a:spcBef>
              <a:spcAft>
                <a:spcPts val="0"/>
              </a:spcAft>
              <a:defRPr/>
            </a:pPr>
            <a:r>
              <a:rPr lang="en-US" altLang="ja-JP" sz="1846" dirty="0">
                <a:solidFill>
                  <a:srgbClr val="000000"/>
                </a:solidFill>
                <a:latin typeface="HGP創英角ｺﾞｼｯｸUB" panose="020B0900000000000000" pitchFamily="50" charset="-128"/>
                <a:ea typeface="HGP創英角ｺﾞｼｯｸUB" panose="020B0900000000000000" pitchFamily="50" charset="-128"/>
              </a:rPr>
              <a:t>2</a:t>
            </a:r>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月～</a:t>
            </a:r>
            <a:r>
              <a:rPr lang="en-US" altLang="ja-JP" sz="1846" dirty="0">
                <a:solidFill>
                  <a:srgbClr val="000000"/>
                </a:solidFill>
                <a:latin typeface="HGP創英角ｺﾞｼｯｸUB" panose="020B0900000000000000" pitchFamily="50" charset="-128"/>
                <a:ea typeface="HGP創英角ｺﾞｼｯｸUB" panose="020B0900000000000000" pitchFamily="50" charset="-128"/>
              </a:rPr>
              <a:t>3</a:t>
            </a:r>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月</a:t>
            </a:r>
            <a:endParaRPr lang="en-US" altLang="ja-JP" sz="1846" dirty="0">
              <a:solidFill>
                <a:srgbClr val="000000"/>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期間終了式　参加</a:t>
            </a:r>
            <a:endParaRPr lang="en-US" altLang="ja-JP" sz="1846" dirty="0">
              <a:solidFill>
                <a:srgbClr val="000000"/>
              </a:solidFill>
              <a:latin typeface="HGP創英角ｺﾞｼｯｸUB" panose="020B0900000000000000" pitchFamily="50" charset="-128"/>
              <a:ea typeface="HGP創英角ｺﾞｼｯｸUB" panose="020B0900000000000000" pitchFamily="50" charset="-128"/>
            </a:endParaRPr>
          </a:p>
        </p:txBody>
      </p:sp>
      <p:pic>
        <p:nvPicPr>
          <p:cNvPr id="17" name="Picture 9" descr="N:\03 広報委員会\images\2015.02.18_2580終了式\2580撮影\0092_original.jpg">
            <a:extLst>
              <a:ext uri="{FF2B5EF4-FFF2-40B4-BE49-F238E27FC236}">
                <a16:creationId xmlns:a16="http://schemas.microsoft.com/office/drawing/2014/main" id="{6F30E9A8-EFD7-4DA5-A03F-801E5EE91211}"/>
              </a:ext>
            </a:extLst>
          </p:cNvPr>
          <p:cNvPicPr>
            <a:picLocks noChangeAspect="1" noChangeArrowheads="1"/>
          </p:cNvPicPr>
          <p:nvPr/>
        </p:nvPicPr>
        <p:blipFill rotWithShape="1">
          <a:blip r:embed="rId4" cstate="email"/>
          <a:srcRect/>
          <a:stretch/>
        </p:blipFill>
        <p:spPr bwMode="auto">
          <a:xfrm rot="357747">
            <a:off x="6980397" y="3118575"/>
            <a:ext cx="1629171" cy="1692706"/>
          </a:xfrm>
          <a:prstGeom prst="rect">
            <a:avLst/>
          </a:prstGeom>
          <a:ln>
            <a:noFill/>
          </a:ln>
          <a:effectLst>
            <a:softEdge rad="112500"/>
          </a:effectLst>
        </p:spPr>
      </p:pic>
      <p:sp>
        <p:nvSpPr>
          <p:cNvPr id="13" name="円/楕円 12">
            <a:extLst>
              <a:ext uri="{FF2B5EF4-FFF2-40B4-BE49-F238E27FC236}">
                <a16:creationId xmlns:a16="http://schemas.microsoft.com/office/drawing/2014/main" id="{A44EEE13-8E5F-4176-8ADF-0950D7062656}"/>
              </a:ext>
            </a:extLst>
          </p:cNvPr>
          <p:cNvSpPr/>
          <p:nvPr/>
        </p:nvSpPr>
        <p:spPr bwMode="auto">
          <a:xfrm>
            <a:off x="5219700" y="404813"/>
            <a:ext cx="3519488" cy="930275"/>
          </a:xfrm>
          <a:prstGeom prst="ellipse">
            <a:avLst/>
          </a:prstGeom>
          <a:ln w="38100">
            <a:solidFill>
              <a:srgbClr val="FF9933"/>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ja-JP" altLang="en-US" sz="1477" b="1" dirty="0">
                <a:solidFill>
                  <a:schemeClr val="tx1"/>
                </a:solidFill>
                <a:latin typeface="HG丸ｺﾞｼｯｸM-PRO" pitchFamily="50" charset="-128"/>
                <a:ea typeface="HG丸ｺﾞｼｯｸM-PRO" pitchFamily="50" charset="-128"/>
              </a:rPr>
              <a:t>奨学生の義務は</a:t>
            </a:r>
            <a:endParaRPr lang="en-US" altLang="ja-JP" sz="1477" b="1" dirty="0">
              <a:solidFill>
                <a:schemeClr val="tx1"/>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1477" b="1" dirty="0">
                <a:solidFill>
                  <a:schemeClr val="tx1"/>
                </a:solidFill>
                <a:latin typeface="HG丸ｺﾞｼｯｸM-PRO" pitchFamily="50" charset="-128"/>
                <a:ea typeface="HG丸ｺﾞｼｯｸM-PRO" pitchFamily="50" charset="-128"/>
              </a:rPr>
              <a:t>合格後オリエンテーションで説明されます</a:t>
            </a:r>
          </a:p>
        </p:txBody>
      </p:sp>
      <p:sp>
        <p:nvSpPr>
          <p:cNvPr id="19" name="AutoShape 8">
            <a:extLst>
              <a:ext uri="{FF2B5EF4-FFF2-40B4-BE49-F238E27FC236}">
                <a16:creationId xmlns:a16="http://schemas.microsoft.com/office/drawing/2014/main" id="{05CD433E-B579-41A0-A7FF-AC52B3C87D15}"/>
              </a:ext>
            </a:extLst>
          </p:cNvPr>
          <p:cNvSpPr>
            <a:spLocks noChangeArrowheads="1"/>
          </p:cNvSpPr>
          <p:nvPr/>
        </p:nvSpPr>
        <p:spPr bwMode="auto">
          <a:xfrm>
            <a:off x="801688" y="4891088"/>
            <a:ext cx="2441575" cy="1333500"/>
          </a:xfrm>
          <a:prstGeom prst="roundRect">
            <a:avLst/>
          </a:prstGeom>
          <a:ln w="28575">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lIns="68580" tIns="8206" rIns="68580" bIns="8206" anchor="ctr"/>
          <a:lstStyle/>
          <a:p>
            <a:pPr eaLnBrk="1" fontAlgn="auto" hangingPunct="1">
              <a:spcBef>
                <a:spcPts val="0"/>
              </a:spcBef>
              <a:spcAft>
                <a:spcPts val="0"/>
              </a:spcAft>
              <a:defRPr/>
            </a:pPr>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奨学生は、採用地区に所属し、世話クラブ例会を中心に交流に努めます</a:t>
            </a:r>
          </a:p>
        </p:txBody>
      </p:sp>
      <p:pic>
        <p:nvPicPr>
          <p:cNvPr id="20" name="図 19">
            <a:extLst>
              <a:ext uri="{FF2B5EF4-FFF2-40B4-BE49-F238E27FC236}">
                <a16:creationId xmlns:a16="http://schemas.microsoft.com/office/drawing/2014/main" id="{F8CC51A5-7769-4979-81F5-BE6963EDF4B8}"/>
              </a:ext>
            </a:extLst>
          </p:cNvPr>
          <p:cNvPicPr/>
          <p:nvPr/>
        </p:nvPicPr>
        <p:blipFill rotWithShape="1">
          <a:blip r:embed="rId5" cstate="print"/>
          <a:srcRect t="-1" r="22566" b="1536"/>
          <a:stretch/>
        </p:blipFill>
        <p:spPr bwMode="auto">
          <a:xfrm>
            <a:off x="354298" y="2958391"/>
            <a:ext cx="1758352" cy="153411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FC062-3263-4D16-A888-E7A4AA5DF08C}"/>
              </a:ext>
            </a:extLst>
          </p:cNvPr>
          <p:cNvSpPr>
            <a:spLocks noGrp="1"/>
          </p:cNvSpPr>
          <p:nvPr>
            <p:ph type="title"/>
          </p:nvPr>
        </p:nvSpPr>
        <p:spPr>
          <a:xfrm>
            <a:off x="800100" y="334963"/>
            <a:ext cx="7543800" cy="933450"/>
          </a:xfrm>
        </p:spPr>
        <p:txBody>
          <a:bodyPr/>
          <a:lstStyle/>
          <a:p>
            <a:pPr>
              <a:defRPr/>
            </a:pPr>
            <a:r>
              <a:rPr lang="ja-JP" altLang="en-US" dirty="0"/>
              <a:t>米山奨学事業の概要</a:t>
            </a:r>
          </a:p>
        </p:txBody>
      </p:sp>
      <p:sp>
        <p:nvSpPr>
          <p:cNvPr id="5" name="正方形/長方形 4">
            <a:extLst>
              <a:ext uri="{FF2B5EF4-FFF2-40B4-BE49-F238E27FC236}">
                <a16:creationId xmlns:a16="http://schemas.microsoft.com/office/drawing/2014/main" id="{7D24705F-3B0D-4B65-8E59-B04CC30946CA}"/>
              </a:ext>
            </a:extLst>
          </p:cNvPr>
          <p:cNvSpPr/>
          <p:nvPr/>
        </p:nvSpPr>
        <p:spPr>
          <a:xfrm>
            <a:off x="3563938" y="3249613"/>
            <a:ext cx="3455987" cy="3587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コンテンツ プレースホルダー 2">
            <a:extLst>
              <a:ext uri="{FF2B5EF4-FFF2-40B4-BE49-F238E27FC236}">
                <a16:creationId xmlns:a16="http://schemas.microsoft.com/office/drawing/2014/main" id="{049B8D00-AF3D-4686-BC7A-6E4F7D1E29BB}"/>
              </a:ext>
            </a:extLst>
          </p:cNvPr>
          <p:cNvSpPr>
            <a:spLocks noGrp="1"/>
          </p:cNvSpPr>
          <p:nvPr>
            <p:ph idx="1"/>
          </p:nvPr>
        </p:nvSpPr>
        <p:spPr>
          <a:xfrm>
            <a:off x="557213" y="1350963"/>
            <a:ext cx="8569325" cy="4022725"/>
          </a:xfrm>
        </p:spPr>
        <p:txBody>
          <a:bodyPr>
            <a:noAutofit/>
          </a:bodyPr>
          <a:lstStyle/>
          <a:p>
            <a:pPr>
              <a:defRPr/>
            </a:pPr>
            <a:r>
              <a:rPr lang="ja-JP" altLang="en-US" sz="4700" spc="-170" dirty="0"/>
              <a:t>日本のロータリー</a:t>
            </a:r>
            <a:r>
              <a:rPr lang="ja-JP" altLang="en-US" sz="4700" spc="-170" dirty="0">
                <a:solidFill>
                  <a:srgbClr val="FF0000"/>
                </a:solidFill>
              </a:rPr>
              <a:t>独自</a:t>
            </a:r>
            <a:r>
              <a:rPr lang="ja-JP" altLang="en-US" sz="4700" spc="-170" dirty="0"/>
              <a:t>の事業</a:t>
            </a:r>
            <a:br>
              <a:rPr lang="en-US" altLang="ja-JP" sz="4700" spc="-170" dirty="0"/>
            </a:br>
            <a:r>
              <a:rPr lang="ja-JP" altLang="en-US" sz="4700" spc="-170" dirty="0"/>
              <a:t>（日本全国</a:t>
            </a:r>
            <a:r>
              <a:rPr lang="en-US" altLang="ja-JP" sz="4700" spc="-170" dirty="0"/>
              <a:t>34</a:t>
            </a:r>
            <a:r>
              <a:rPr lang="ja-JP" altLang="en-US" sz="4700" spc="-170" dirty="0"/>
              <a:t>地区の合同活動）</a:t>
            </a:r>
            <a:endParaRPr lang="en-US" altLang="ja-JP" sz="4700" spc="-170" dirty="0"/>
          </a:p>
          <a:p>
            <a:pPr>
              <a:spcBef>
                <a:spcPts val="1800"/>
              </a:spcBef>
              <a:defRPr/>
            </a:pPr>
            <a:r>
              <a:rPr lang="ja-JP" altLang="en-US" sz="4700" spc="-170" dirty="0"/>
              <a:t>日本で学ぶ</a:t>
            </a:r>
            <a:r>
              <a:rPr lang="ja-JP" altLang="en-US" sz="4700" spc="-170" dirty="0">
                <a:solidFill>
                  <a:srgbClr val="FF0000"/>
                </a:solidFill>
              </a:rPr>
              <a:t>外国人留学生</a:t>
            </a:r>
            <a:r>
              <a:rPr lang="ja-JP" altLang="en-US" sz="4700" spc="-170" dirty="0"/>
              <a:t>の支援</a:t>
            </a:r>
            <a:br>
              <a:rPr lang="en-US" altLang="ja-JP" sz="4700" spc="-170" dirty="0"/>
            </a:br>
            <a:r>
              <a:rPr lang="ja-JP" altLang="en-US" sz="4700" spc="-170" dirty="0"/>
              <a:t>（公益財団法人を設立し運営）</a:t>
            </a:r>
            <a:endParaRPr lang="en-US" altLang="ja-JP" sz="4700" spc="-170" dirty="0"/>
          </a:p>
          <a:p>
            <a:pPr>
              <a:spcBef>
                <a:spcPts val="1800"/>
              </a:spcBef>
              <a:defRPr/>
            </a:pPr>
            <a:r>
              <a:rPr lang="ja-JP" altLang="en-US" sz="4700" spc="-170" dirty="0">
                <a:solidFill>
                  <a:srgbClr val="FF0000"/>
                </a:solidFill>
              </a:rPr>
              <a:t>世話クラブ・カウンセラー制度</a:t>
            </a:r>
            <a:br>
              <a:rPr lang="en-US" altLang="ja-JP" sz="4700" spc="-170" dirty="0">
                <a:solidFill>
                  <a:srgbClr val="D52B68"/>
                </a:solidFill>
              </a:rPr>
            </a:br>
            <a:r>
              <a:rPr lang="ja-JP" altLang="en-US" sz="4700" spc="-170" dirty="0"/>
              <a:t>で交流を重視</a:t>
            </a:r>
            <a:endParaRPr lang="en-US" altLang="ja-JP" sz="4700" spc="-170" dirty="0"/>
          </a:p>
          <a:p>
            <a:pPr>
              <a:spcBef>
                <a:spcPts val="1800"/>
              </a:spcBef>
              <a:defRPr/>
            </a:pPr>
            <a:endParaRPr lang="en-US" altLang="ja-JP" sz="4700" spc="-17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F56879C-10CA-487B-A4F3-D44F28FB5776}"/>
              </a:ext>
            </a:extLst>
          </p:cNvPr>
          <p:cNvSpPr>
            <a:spLocks noGrp="1"/>
          </p:cNvSpPr>
          <p:nvPr>
            <p:ph type="title"/>
          </p:nvPr>
        </p:nvSpPr>
        <p:spPr>
          <a:xfrm>
            <a:off x="4763" y="260350"/>
            <a:ext cx="9144000" cy="1052513"/>
          </a:xfrm>
        </p:spPr>
        <p:txBody>
          <a:bodyPr>
            <a:noAutofit/>
          </a:bodyPr>
          <a:lstStyle/>
          <a:p>
            <a:pPr algn="ctr" eaLnBrk="1" fontAlgn="auto" hangingPunct="1">
              <a:lnSpc>
                <a:spcPct val="100000"/>
              </a:lnSpc>
              <a:spcAft>
                <a:spcPts val="0"/>
              </a:spcAft>
              <a:defRPr/>
            </a:pPr>
            <a:r>
              <a:rPr lang="ja-JP" altLang="en-US" sz="5400" dirty="0">
                <a:solidFill>
                  <a:schemeClr val="tx1"/>
                </a:solidFill>
                <a:ea typeface="メイリオ" panose="020B0604030504040204" pitchFamily="50" charset="-128"/>
                <a:cs typeface="Calibri Light" panose="020F0302020204030204" pitchFamily="34" charset="0"/>
              </a:rPr>
              <a:t>日本から出国する場合</a:t>
            </a:r>
          </a:p>
        </p:txBody>
      </p:sp>
      <p:sp>
        <p:nvSpPr>
          <p:cNvPr id="6" name="角丸四角形 5">
            <a:extLst>
              <a:ext uri="{FF2B5EF4-FFF2-40B4-BE49-F238E27FC236}">
                <a16:creationId xmlns:a16="http://schemas.microsoft.com/office/drawing/2014/main" id="{7F4CDE2E-868F-40C4-BC2A-31AC6DBDC75C}"/>
              </a:ext>
            </a:extLst>
          </p:cNvPr>
          <p:cNvSpPr/>
          <p:nvPr/>
        </p:nvSpPr>
        <p:spPr>
          <a:xfrm>
            <a:off x="5997575" y="4251325"/>
            <a:ext cx="2890838" cy="19700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ja-JP" altLang="en-US" sz="2800" b="1" dirty="0">
                <a:latin typeface="+mj-ea"/>
                <a:ea typeface="+mj-ea"/>
                <a:cs typeface="Calibri Light" panose="020F0302020204030204" pitchFamily="34" charset="0"/>
              </a:rPr>
              <a:t>ｶｳﾝｾﾗｰﾊﾝﾄﾞﾌﾞｯｸ</a:t>
            </a:r>
            <a:endParaRPr lang="en-US" altLang="ja-JP" sz="2800" b="1" dirty="0">
              <a:latin typeface="+mj-ea"/>
              <a:ea typeface="+mj-ea"/>
              <a:cs typeface="Calibri Light" panose="020F0302020204030204" pitchFamily="34" charset="0"/>
            </a:endParaRPr>
          </a:p>
          <a:p>
            <a:pPr algn="ctr" eaLnBrk="1" fontAlgn="auto" hangingPunct="1">
              <a:spcBef>
                <a:spcPts val="0"/>
              </a:spcBef>
              <a:spcAft>
                <a:spcPts val="0"/>
              </a:spcAft>
              <a:defRPr/>
            </a:pPr>
            <a:r>
              <a:rPr lang="en-US" altLang="ja-JP" sz="2800" b="1" dirty="0">
                <a:latin typeface="+mj-ea"/>
                <a:ea typeface="+mj-ea"/>
                <a:cs typeface="Calibri Light" panose="020F0302020204030204" pitchFamily="34" charset="0"/>
              </a:rPr>
              <a:t>P.15</a:t>
            </a:r>
            <a:r>
              <a:rPr lang="ja-JP" altLang="en-US" sz="2800" b="1" dirty="0">
                <a:latin typeface="+mj-ea"/>
                <a:ea typeface="+mj-ea"/>
                <a:cs typeface="Calibri Light" panose="020F0302020204030204" pitchFamily="34" charset="0"/>
              </a:rPr>
              <a:t>　</a:t>
            </a:r>
            <a:r>
              <a:rPr lang="en-US" altLang="ja-JP" sz="2800" b="1" dirty="0">
                <a:latin typeface="+mj-ea"/>
                <a:ea typeface="+mj-ea"/>
                <a:cs typeface="Calibri Light" panose="020F0302020204030204" pitchFamily="34" charset="0"/>
              </a:rPr>
              <a:t>Q11</a:t>
            </a:r>
          </a:p>
          <a:p>
            <a:pPr algn="ctr" eaLnBrk="1" fontAlgn="auto" hangingPunct="1">
              <a:spcBef>
                <a:spcPts val="0"/>
              </a:spcBef>
              <a:spcAft>
                <a:spcPts val="0"/>
              </a:spcAft>
              <a:defRPr/>
            </a:pPr>
            <a:r>
              <a:rPr lang="ja-JP" altLang="en-US" sz="2800" b="1" dirty="0">
                <a:latin typeface="+mj-ea"/>
                <a:ea typeface="+mj-ea"/>
                <a:cs typeface="Calibri Light" panose="020F0302020204030204" pitchFamily="34" charset="0"/>
              </a:rPr>
              <a:t>奨学生ﾊﾝﾄﾞﾌﾞｯｸ</a:t>
            </a:r>
            <a:endParaRPr lang="en-US" altLang="ja-JP" sz="2800" b="1" dirty="0">
              <a:latin typeface="+mj-ea"/>
              <a:ea typeface="+mj-ea"/>
              <a:cs typeface="Calibri Light" panose="020F0302020204030204" pitchFamily="34" charset="0"/>
            </a:endParaRPr>
          </a:p>
          <a:p>
            <a:pPr algn="ctr" eaLnBrk="1" fontAlgn="auto" hangingPunct="1">
              <a:spcBef>
                <a:spcPts val="0"/>
              </a:spcBef>
              <a:spcAft>
                <a:spcPts val="0"/>
              </a:spcAft>
              <a:defRPr/>
            </a:pPr>
            <a:r>
              <a:rPr lang="en-US" altLang="ja-JP" sz="2800" b="1" dirty="0">
                <a:latin typeface="+mj-ea"/>
                <a:ea typeface="+mj-ea"/>
                <a:cs typeface="Calibri Light" panose="020F0302020204030204" pitchFamily="34" charset="0"/>
              </a:rPr>
              <a:t>P.12</a:t>
            </a:r>
            <a:endParaRPr lang="ja-JP" altLang="en-US" sz="2800" b="1" dirty="0">
              <a:latin typeface="+mj-ea"/>
              <a:ea typeface="+mj-ea"/>
              <a:cs typeface="Calibri Light" panose="020F0302020204030204" pitchFamily="34" charset="0"/>
            </a:endParaRPr>
          </a:p>
        </p:txBody>
      </p:sp>
      <p:sp>
        <p:nvSpPr>
          <p:cNvPr id="9" name="正方形/長方形 8">
            <a:extLst>
              <a:ext uri="{FF2B5EF4-FFF2-40B4-BE49-F238E27FC236}">
                <a16:creationId xmlns:a16="http://schemas.microsoft.com/office/drawing/2014/main" id="{4DDBEFAB-91C5-4725-836D-C5DBD3BB93AE}"/>
              </a:ext>
            </a:extLst>
          </p:cNvPr>
          <p:cNvSpPr/>
          <p:nvPr/>
        </p:nvSpPr>
        <p:spPr>
          <a:xfrm>
            <a:off x="323850" y="1341438"/>
            <a:ext cx="8569325" cy="2808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3200" b="1" dirty="0">
                <a:solidFill>
                  <a:srgbClr val="282823"/>
                </a:solidFill>
                <a:latin typeface="Calibri Light" panose="020F0302020204030204" pitchFamily="34" charset="0"/>
                <a:ea typeface="メイリオ" panose="020B0604030504040204" pitchFamily="50" charset="-128"/>
                <a:cs typeface="Calibri Light" panose="020F0302020204030204" pitchFamily="34" charset="0"/>
              </a:rPr>
              <a:t>奨学生が出国するときは、</a:t>
            </a:r>
            <a:r>
              <a:rPr lang="ja-JP" altLang="en-US" sz="3200" b="1" dirty="0">
                <a:solidFill>
                  <a:srgbClr val="FF0000"/>
                </a:solidFill>
                <a:latin typeface="Calibri Light" panose="020F0302020204030204" pitchFamily="34" charset="0"/>
                <a:ea typeface="メイリオ" panose="020B0604030504040204" pitchFamily="50" charset="-128"/>
                <a:cs typeface="Calibri Light" panose="020F0302020204030204" pitchFamily="34" charset="0"/>
              </a:rPr>
              <a:t>事前ＷＥＢ申請が必須</a:t>
            </a:r>
            <a:r>
              <a:rPr lang="ja-JP" altLang="en-US" sz="3200" b="1" dirty="0">
                <a:solidFill>
                  <a:srgbClr val="282823"/>
                </a:solidFill>
                <a:latin typeface="Calibri Light" panose="020F0302020204030204" pitchFamily="34" charset="0"/>
                <a:ea typeface="メイリオ" panose="020B0604030504040204" pitchFamily="50" charset="-128"/>
                <a:cs typeface="Calibri Light" panose="020F0302020204030204" pitchFamily="34" charset="0"/>
              </a:rPr>
              <a:t>です。必ず行うようご指導ください。</a:t>
            </a:r>
            <a:endParaRPr lang="en-US" altLang="ja-JP" sz="3200" b="1" dirty="0">
              <a:solidFill>
                <a:srgbClr val="282823"/>
              </a:solidFill>
              <a:latin typeface="Calibri Light" panose="020F0302020204030204" pitchFamily="34" charset="0"/>
              <a:ea typeface="メイリオ" panose="020B0604030504040204" pitchFamily="50" charset="-128"/>
              <a:cs typeface="Calibri Light" panose="020F0302020204030204" pitchFamily="34" charset="0"/>
            </a:endParaRPr>
          </a:p>
          <a:p>
            <a:pPr eaLnBrk="1" hangingPunct="1">
              <a:buFont typeface="Wingdings" panose="05000000000000000000" pitchFamily="2" charset="2"/>
              <a:buChar char="Ø"/>
              <a:defRPr/>
            </a:pPr>
            <a:r>
              <a:rPr lang="ja-JP" altLang="en-US" sz="2800" dirty="0">
                <a:solidFill>
                  <a:srgbClr val="282823"/>
                </a:solidFill>
                <a:latin typeface="Calibri Light" panose="020F0302020204030204" pitchFamily="34" charset="0"/>
                <a:ea typeface="メイリオ" panose="020B0604030504040204" pitchFamily="50" charset="-128"/>
                <a:cs typeface="Calibri Light" panose="020F0302020204030204" pitchFamily="34" charset="0"/>
              </a:rPr>
              <a:t>年間</a:t>
            </a:r>
            <a:r>
              <a:rPr lang="en-US" altLang="ja-JP" sz="2800" dirty="0">
                <a:solidFill>
                  <a:srgbClr val="282823"/>
                </a:solidFill>
                <a:latin typeface="Calibri Light" panose="020F0302020204030204" pitchFamily="34" charset="0"/>
                <a:ea typeface="メイリオ" panose="020B0604030504040204" pitchFamily="50" charset="-128"/>
                <a:cs typeface="Calibri Light" panose="020F0302020204030204" pitchFamily="34" charset="0"/>
              </a:rPr>
              <a:t>60</a:t>
            </a:r>
            <a:r>
              <a:rPr lang="ja-JP" altLang="en-US" sz="2800" dirty="0">
                <a:solidFill>
                  <a:srgbClr val="282823"/>
                </a:solidFill>
                <a:latin typeface="Calibri Light" panose="020F0302020204030204" pitchFamily="34" charset="0"/>
                <a:ea typeface="メイリオ" panose="020B0604030504040204" pitchFamily="50" charset="-128"/>
                <a:cs typeface="Calibri Light" panose="020F0302020204030204" pitchFamily="34" charset="0"/>
              </a:rPr>
              <a:t>日まで出国可能。やむを得ず超える時は、指導教員の許可を得る所定書式の提出＋ＷＥＢ申請によってプラス</a:t>
            </a:r>
            <a:r>
              <a:rPr lang="en-US" altLang="ja-JP" sz="2800" dirty="0">
                <a:solidFill>
                  <a:srgbClr val="282823"/>
                </a:solidFill>
                <a:latin typeface="Calibri Light" panose="020F0302020204030204" pitchFamily="34" charset="0"/>
                <a:ea typeface="メイリオ" panose="020B0604030504040204" pitchFamily="50" charset="-128"/>
                <a:cs typeface="Calibri Light" panose="020F0302020204030204" pitchFamily="34" charset="0"/>
              </a:rPr>
              <a:t>30</a:t>
            </a:r>
            <a:r>
              <a:rPr lang="ja-JP" altLang="en-US" sz="2800" dirty="0">
                <a:solidFill>
                  <a:srgbClr val="282823"/>
                </a:solidFill>
                <a:latin typeface="Calibri Light" panose="020F0302020204030204" pitchFamily="34" charset="0"/>
                <a:ea typeface="メイリオ" panose="020B0604030504040204" pitchFamily="50" charset="-128"/>
                <a:cs typeface="Calibri Light" panose="020F0302020204030204" pitchFamily="34" charset="0"/>
              </a:rPr>
              <a:t>日までの出国が可能。</a:t>
            </a:r>
            <a:endParaRPr lang="en-US" altLang="ja-JP" sz="2800" dirty="0">
              <a:solidFill>
                <a:srgbClr val="282823"/>
              </a:solidFill>
              <a:latin typeface="Calibri Light" panose="020F0302020204030204" pitchFamily="34" charset="0"/>
              <a:ea typeface="メイリオ" panose="020B0604030504040204" pitchFamily="50" charset="-128"/>
              <a:cs typeface="Calibri Light" panose="020F0302020204030204" pitchFamily="34" charset="0"/>
            </a:endParaRPr>
          </a:p>
          <a:p>
            <a:pPr eaLnBrk="1" hangingPunct="1">
              <a:buFont typeface="Wingdings" panose="05000000000000000000" pitchFamily="2" charset="2"/>
              <a:buChar char="Ø"/>
              <a:defRPr/>
            </a:pPr>
            <a:r>
              <a:rPr lang="ja-JP" altLang="en-US" sz="2800" dirty="0">
                <a:solidFill>
                  <a:srgbClr val="282823"/>
                </a:solidFill>
                <a:latin typeface="Calibri Light" panose="020F0302020204030204" pitchFamily="34" charset="0"/>
                <a:ea typeface="メイリオ" panose="020B0604030504040204" pitchFamily="50" charset="-128"/>
                <a:cs typeface="Calibri Light" panose="020F0302020204030204" pitchFamily="34" charset="0"/>
              </a:rPr>
              <a:t>なるべく地区行事と重ならない日程にする。</a:t>
            </a:r>
            <a:endParaRPr lang="ja-JP" altLang="en-US" dirty="0">
              <a:solidFill>
                <a:srgbClr val="FFFFFF"/>
              </a:solidFill>
              <a:latin typeface="Calibri Light" panose="020F0302020204030204" pitchFamily="34" charset="0"/>
              <a:ea typeface="メイリオ" panose="020B0604030504040204" pitchFamily="50" charset="-128"/>
              <a:cs typeface="Calibri Light" panose="020F0302020204030204" pitchFamily="34" charset="0"/>
            </a:endParaRPr>
          </a:p>
        </p:txBody>
      </p:sp>
      <p:sp>
        <p:nvSpPr>
          <p:cNvPr id="7" name="正方形/長方形 6">
            <a:extLst>
              <a:ext uri="{FF2B5EF4-FFF2-40B4-BE49-F238E27FC236}">
                <a16:creationId xmlns:a16="http://schemas.microsoft.com/office/drawing/2014/main" id="{2F0C74E7-D51C-49BA-B982-23EC64D152E2}"/>
              </a:ext>
            </a:extLst>
          </p:cNvPr>
          <p:cNvSpPr/>
          <p:nvPr/>
        </p:nvSpPr>
        <p:spPr>
          <a:xfrm>
            <a:off x="538163" y="4251325"/>
            <a:ext cx="5113337" cy="1914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2500"/>
              </a:lnSpc>
              <a:spcBef>
                <a:spcPts val="0"/>
              </a:spcBef>
              <a:spcAft>
                <a:spcPts val="0"/>
              </a:spcAft>
              <a:defRPr/>
            </a:pPr>
            <a:r>
              <a:rPr lang="ja-JP" altLang="en-US" sz="2400" dirty="0">
                <a:solidFill>
                  <a:srgbClr val="C00000"/>
                </a:solidFill>
                <a:latin typeface="Calibri Light" panose="020F0302020204030204" pitchFamily="34" charset="0"/>
                <a:ea typeface="メイリオ" panose="020B0604030504040204" pitchFamily="50" charset="-128"/>
                <a:cs typeface="Calibri Light" panose="020F0302020204030204" pitchFamily="34" charset="0"/>
              </a:rPr>
              <a:t>奨学生が専用画面で申請登録すると世話クラブ・地区ガバナー事務所・地区米山委員長あてに登録内容</a:t>
            </a:r>
            <a:r>
              <a:rPr lang="en-US" altLang="ja-JP" sz="2400" dirty="0">
                <a:solidFill>
                  <a:srgbClr val="C00000"/>
                </a:solidFill>
                <a:latin typeface="Calibri Light" panose="020F0302020204030204" pitchFamily="34" charset="0"/>
                <a:ea typeface="メイリオ" panose="020B0604030504040204" pitchFamily="50" charset="-128"/>
                <a:cs typeface="Calibri Light" panose="020F0302020204030204" pitchFamily="34" charset="0"/>
              </a:rPr>
              <a:t>【</a:t>
            </a:r>
            <a:r>
              <a:rPr lang="ja-JP" altLang="en-US" sz="2400" dirty="0">
                <a:solidFill>
                  <a:srgbClr val="C00000"/>
                </a:solidFill>
                <a:latin typeface="Calibri Light" panose="020F0302020204030204" pitchFamily="34" charset="0"/>
                <a:ea typeface="メイリオ" panose="020B0604030504040204" pitchFamily="50" charset="-128"/>
                <a:cs typeface="Calibri Light" panose="020F0302020204030204" pitchFamily="34" charset="0"/>
              </a:rPr>
              <a:t>出国日程・行先など</a:t>
            </a:r>
            <a:r>
              <a:rPr lang="en-US" altLang="ja-JP" sz="2400" dirty="0">
                <a:solidFill>
                  <a:srgbClr val="C00000"/>
                </a:solidFill>
                <a:latin typeface="Calibri Light" panose="020F0302020204030204" pitchFamily="34" charset="0"/>
                <a:ea typeface="メイリオ" panose="020B0604030504040204" pitchFamily="50" charset="-128"/>
                <a:cs typeface="Calibri Light" panose="020F0302020204030204" pitchFamily="34" charset="0"/>
              </a:rPr>
              <a:t>】</a:t>
            </a:r>
            <a:r>
              <a:rPr lang="ja-JP" altLang="en-US" sz="2400" dirty="0">
                <a:solidFill>
                  <a:srgbClr val="C00000"/>
                </a:solidFill>
                <a:latin typeface="Calibri Light" panose="020F0302020204030204" pitchFamily="34" charset="0"/>
                <a:ea typeface="メイリオ" panose="020B0604030504040204" pitchFamily="50" charset="-128"/>
                <a:cs typeface="Calibri Light" panose="020F0302020204030204" pitchFamily="34" charset="0"/>
              </a:rPr>
              <a:t>がメール配信されます。</a:t>
            </a:r>
            <a:endParaRPr lang="ja-JP" altLang="en-US" dirty="0">
              <a:solidFill>
                <a:srgbClr val="C00000"/>
              </a:solidFill>
              <a:latin typeface="Calibri Light" panose="020F0302020204030204" pitchFamily="34" charset="0"/>
              <a:ea typeface="メイリオ" panose="020B0604030504040204" pitchFamily="50" charset="-128"/>
              <a:cs typeface="Calibri Light" panose="020F03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84F70FB-79F9-45C5-92B4-47FDC3BE2534}"/>
              </a:ext>
            </a:extLst>
          </p:cNvPr>
          <p:cNvSpPr>
            <a:spLocks noGrp="1"/>
          </p:cNvSpPr>
          <p:nvPr>
            <p:ph type="title"/>
          </p:nvPr>
        </p:nvSpPr>
        <p:spPr>
          <a:xfrm>
            <a:off x="15875" y="309563"/>
            <a:ext cx="9112250" cy="1174750"/>
          </a:xfrm>
        </p:spPr>
        <p:txBody>
          <a:bodyPr/>
          <a:lstStyle/>
          <a:p>
            <a:pPr algn="ctr" eaLnBrk="1" fontAlgn="auto" hangingPunct="1">
              <a:spcAft>
                <a:spcPts val="0"/>
              </a:spcAft>
              <a:defRPr/>
            </a:pPr>
            <a:r>
              <a:rPr lang="ja-JP" altLang="en-US" sz="6000" dirty="0">
                <a:solidFill>
                  <a:schemeClr val="tx1">
                    <a:lumMod val="75000"/>
                    <a:lumOff val="25000"/>
                  </a:schemeClr>
                </a:solidFill>
                <a:latin typeface="メイリオ" panose="020B0604030504040204" pitchFamily="50" charset="-128"/>
                <a:ea typeface="メイリオ" panose="020B0604030504040204" pitchFamily="50" charset="-128"/>
              </a:rPr>
              <a:t>世話クラブ補助費</a:t>
            </a:r>
          </a:p>
        </p:txBody>
      </p:sp>
      <p:sp>
        <p:nvSpPr>
          <p:cNvPr id="57347" name="テキスト ボックス 8">
            <a:extLst>
              <a:ext uri="{FF2B5EF4-FFF2-40B4-BE49-F238E27FC236}">
                <a16:creationId xmlns:a16="http://schemas.microsoft.com/office/drawing/2014/main" id="{445A7D26-6849-49B4-BDB1-8555E04291F5}"/>
              </a:ext>
            </a:extLst>
          </p:cNvPr>
          <p:cNvSpPr txBox="1">
            <a:spLocks noChangeArrowheads="1"/>
          </p:cNvSpPr>
          <p:nvPr/>
        </p:nvSpPr>
        <p:spPr bwMode="auto">
          <a:xfrm>
            <a:off x="395288" y="2147888"/>
            <a:ext cx="87137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200">
                <a:solidFill>
                  <a:srgbClr val="000000"/>
                </a:solidFill>
                <a:latin typeface="HGｺﾞｼｯｸE" panose="020B0909000000000000" pitchFamily="49" charset="-128"/>
                <a:ea typeface="HGｺﾞｼｯｸE" panose="020B0909000000000000" pitchFamily="49" charset="-128"/>
              </a:rPr>
              <a:t>「世話クラブ補助費」は、奨学生を受け入れるための費用となります。その使途は以下となります。</a:t>
            </a:r>
            <a:endParaRPr lang="ja-JP" altLang="en-US" sz="3200">
              <a:latin typeface="HGｺﾞｼｯｸE" panose="020B0909000000000000" pitchFamily="49" charset="-128"/>
              <a:ea typeface="HGｺﾞｼｯｸE" panose="020B0909000000000000" pitchFamily="49" charset="-128"/>
            </a:endParaRPr>
          </a:p>
        </p:txBody>
      </p:sp>
      <p:sp>
        <p:nvSpPr>
          <p:cNvPr id="57348" name="テキスト ボックス 10">
            <a:extLst>
              <a:ext uri="{FF2B5EF4-FFF2-40B4-BE49-F238E27FC236}">
                <a16:creationId xmlns:a16="http://schemas.microsoft.com/office/drawing/2014/main" id="{0AD51F41-9024-4D3D-A612-A8F7AF44111F}"/>
              </a:ext>
            </a:extLst>
          </p:cNvPr>
          <p:cNvSpPr txBox="1">
            <a:spLocks noChangeArrowheads="1"/>
          </p:cNvSpPr>
          <p:nvPr/>
        </p:nvSpPr>
        <p:spPr bwMode="auto">
          <a:xfrm>
            <a:off x="215900" y="1403350"/>
            <a:ext cx="8912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HGSｺﾞｼｯｸE" panose="020B0900000000000000" pitchFamily="50" charset="-128"/>
              <a:buChar char="▶"/>
            </a:pPr>
            <a:r>
              <a:rPr lang="ja-JP" altLang="en-US" sz="3200">
                <a:solidFill>
                  <a:srgbClr val="000000"/>
                </a:solidFill>
                <a:latin typeface="HGSｺﾞｼｯｸE" panose="020B0900000000000000" pitchFamily="50" charset="-128"/>
                <a:ea typeface="HGSｺﾞｼｯｸE" panose="020B0900000000000000" pitchFamily="50" charset="-128"/>
              </a:rPr>
              <a:t>補助費金額：</a:t>
            </a:r>
            <a:r>
              <a:rPr lang="en-US" altLang="ja-JP" sz="3200">
                <a:solidFill>
                  <a:srgbClr val="FF0000"/>
                </a:solidFill>
                <a:latin typeface="HGSｺﾞｼｯｸE" panose="020B0900000000000000" pitchFamily="50" charset="-128"/>
                <a:ea typeface="HGSｺﾞｼｯｸE" panose="020B0900000000000000" pitchFamily="50" charset="-128"/>
              </a:rPr>
              <a:t>45,000</a:t>
            </a:r>
            <a:r>
              <a:rPr lang="ja-JP" altLang="en-US" sz="3200">
                <a:solidFill>
                  <a:srgbClr val="FF0000"/>
                </a:solidFill>
                <a:latin typeface="HGSｺﾞｼｯｸE" panose="020B0900000000000000" pitchFamily="50" charset="-128"/>
                <a:ea typeface="HGSｺﾞｼｯｸE" panose="020B0900000000000000" pitchFamily="50" charset="-128"/>
              </a:rPr>
              <a:t>円</a:t>
            </a:r>
            <a:r>
              <a:rPr lang="ja-JP" altLang="en-US" sz="3200">
                <a:solidFill>
                  <a:srgbClr val="000000"/>
                </a:solidFill>
                <a:latin typeface="HGSｺﾞｼｯｸE" panose="020B0900000000000000" pitchFamily="50" charset="-128"/>
                <a:ea typeface="HGSｺﾞｼｯｸE" panose="020B0900000000000000" pitchFamily="50" charset="-128"/>
              </a:rPr>
              <a:t>（奨学生一人につき）</a:t>
            </a:r>
            <a:endParaRPr lang="ja-JP" altLang="en-US" sz="3200">
              <a:latin typeface="HGSｺﾞｼｯｸE" panose="020B0900000000000000" pitchFamily="50" charset="-128"/>
              <a:ea typeface="HGSｺﾞｼｯｸE" panose="020B0900000000000000" pitchFamily="50" charset="-128"/>
            </a:endParaRPr>
          </a:p>
        </p:txBody>
      </p:sp>
      <p:sp>
        <p:nvSpPr>
          <p:cNvPr id="13" name="テキスト ボックス 12">
            <a:extLst>
              <a:ext uri="{FF2B5EF4-FFF2-40B4-BE49-F238E27FC236}">
                <a16:creationId xmlns:a16="http://schemas.microsoft.com/office/drawing/2014/main" id="{C9F8FD8F-95A6-4BA6-8A7B-34D01F7A6BE8}"/>
              </a:ext>
            </a:extLst>
          </p:cNvPr>
          <p:cNvSpPr txBox="1"/>
          <p:nvPr/>
        </p:nvSpPr>
        <p:spPr>
          <a:xfrm>
            <a:off x="377825" y="3933825"/>
            <a:ext cx="8442325" cy="2246313"/>
          </a:xfrm>
          <a:prstGeom prst="rect">
            <a:avLst/>
          </a:prstGeom>
          <a:noFill/>
        </p:spPr>
        <p:txBody>
          <a:bodyPr>
            <a:spAutoFit/>
          </a:bodyPr>
          <a:lstStyle/>
          <a:p>
            <a:pPr>
              <a:defRPr/>
            </a:pPr>
            <a:r>
              <a:rPr lang="en-US" altLang="ja-JP" sz="2800" dirty="0">
                <a:solidFill>
                  <a:srgbClr val="000000"/>
                </a:solidFill>
                <a:latin typeface="HGｺﾞｼｯｸE" panose="020B0909000000000000" pitchFamily="49" charset="-128"/>
                <a:ea typeface="HGｺﾞｼｯｸE" panose="020B0909000000000000" pitchFamily="49" charset="-128"/>
              </a:rPr>
              <a:t>【</a:t>
            </a:r>
            <a:r>
              <a:rPr lang="ja-JP" altLang="en-US" sz="2800" dirty="0">
                <a:solidFill>
                  <a:srgbClr val="000000"/>
                </a:solidFill>
                <a:latin typeface="HGｺﾞｼｯｸE" panose="020B0909000000000000" pitchFamily="49" charset="-128"/>
                <a:ea typeface="HGｺﾞｼｯｸE" panose="020B0909000000000000" pitchFamily="49" charset="-128"/>
              </a:rPr>
              <a:t>世話クラブ補助費使途</a:t>
            </a:r>
            <a:r>
              <a:rPr lang="en-US" altLang="ja-JP" sz="2800" dirty="0">
                <a:solidFill>
                  <a:srgbClr val="000000"/>
                </a:solidFill>
                <a:latin typeface="HGｺﾞｼｯｸE" panose="020B0909000000000000" pitchFamily="49" charset="-128"/>
                <a:ea typeface="HGｺﾞｼｯｸE" panose="020B0909000000000000" pitchFamily="49" charset="-128"/>
              </a:rPr>
              <a:t>】</a:t>
            </a:r>
            <a:br>
              <a:rPr lang="ja-JP" altLang="en-US" sz="2800" dirty="0">
                <a:latin typeface="HGｺﾞｼｯｸE" panose="020B0909000000000000" pitchFamily="49" charset="-128"/>
                <a:ea typeface="HGｺﾞｼｯｸE" panose="020B0909000000000000" pitchFamily="49" charset="-128"/>
              </a:rPr>
            </a:br>
            <a:r>
              <a:rPr lang="ja-JP" altLang="en-US" sz="2800" dirty="0">
                <a:solidFill>
                  <a:srgbClr val="000000"/>
                </a:solidFill>
                <a:latin typeface="HGｺﾞｼｯｸE" panose="020B0909000000000000" pitchFamily="49" charset="-128"/>
                <a:ea typeface="HGｺﾞｼｯｸE" panose="020B0909000000000000" pitchFamily="49" charset="-128"/>
              </a:rPr>
              <a:t>１．奨学生が例会に出席する際の昼食代</a:t>
            </a:r>
            <a:br>
              <a:rPr lang="ja-JP" altLang="en-US" sz="2800" dirty="0">
                <a:latin typeface="HGｺﾞｼｯｸE" panose="020B0909000000000000" pitchFamily="49" charset="-128"/>
                <a:ea typeface="HGｺﾞｼｯｸE" panose="020B0909000000000000" pitchFamily="49" charset="-128"/>
              </a:rPr>
            </a:br>
            <a:r>
              <a:rPr lang="ja-JP" altLang="en-US" sz="2800" dirty="0">
                <a:solidFill>
                  <a:srgbClr val="000000"/>
                </a:solidFill>
                <a:latin typeface="HGｺﾞｼｯｸE" panose="020B0909000000000000" pitchFamily="49" charset="-128"/>
                <a:ea typeface="HGｺﾞｼｯｸE" panose="020B0909000000000000" pitchFamily="49" charset="-128"/>
              </a:rPr>
              <a:t>２．クラブ内行事、地区内行事の参加費用</a:t>
            </a:r>
            <a:br>
              <a:rPr lang="ja-JP" altLang="en-US" sz="2800" dirty="0">
                <a:latin typeface="HGｺﾞｼｯｸE" panose="020B0909000000000000" pitchFamily="49" charset="-128"/>
                <a:ea typeface="HGｺﾞｼｯｸE" panose="020B0909000000000000" pitchFamily="49" charset="-128"/>
              </a:rPr>
            </a:br>
            <a:r>
              <a:rPr lang="ja-JP" altLang="en-US" sz="2800" dirty="0">
                <a:solidFill>
                  <a:srgbClr val="000000"/>
                </a:solidFill>
                <a:latin typeface="HGｺﾞｼｯｸE" panose="020B0909000000000000" pitchFamily="49" charset="-128"/>
                <a:ea typeface="HGｺﾞｼｯｸE" panose="020B0909000000000000" pitchFamily="49" charset="-128"/>
              </a:rPr>
              <a:t>３．</a:t>
            </a:r>
            <a:r>
              <a:rPr lang="ja-JP" altLang="en-US" sz="2400" spc="-300" dirty="0">
                <a:solidFill>
                  <a:srgbClr val="000000"/>
                </a:solidFill>
                <a:latin typeface="HGｺﾞｼｯｸE" panose="020B0909000000000000" pitchFamily="49" charset="-128"/>
                <a:ea typeface="HGｺﾞｼｯｸE" panose="020B0909000000000000" pitchFamily="49" charset="-128"/>
              </a:rPr>
              <a:t>ロータリー関係冊子（ロータリーの友等）、資料の購入代</a:t>
            </a:r>
            <a:br>
              <a:rPr lang="ja-JP" altLang="en-US" sz="2800" dirty="0">
                <a:latin typeface="HGｺﾞｼｯｸE" panose="020B0909000000000000" pitchFamily="49" charset="-128"/>
                <a:ea typeface="HGｺﾞｼｯｸE" panose="020B0909000000000000" pitchFamily="49" charset="-128"/>
              </a:rPr>
            </a:br>
            <a:r>
              <a:rPr lang="ja-JP" altLang="en-US" sz="2800" dirty="0">
                <a:solidFill>
                  <a:srgbClr val="000000"/>
                </a:solidFill>
                <a:latin typeface="HGｺﾞｼｯｸE" panose="020B0909000000000000" pitchFamily="49" charset="-128"/>
                <a:ea typeface="HGｺﾞｼｯｸE" panose="020B0909000000000000" pitchFamily="49" charset="-128"/>
              </a:rPr>
              <a:t>４．その他</a:t>
            </a:r>
            <a:endParaRPr lang="ja-JP" alt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1895F-1226-4C7F-93DD-273AB39EA36B}"/>
              </a:ext>
            </a:extLst>
          </p:cNvPr>
          <p:cNvSpPr>
            <a:spLocks noGrp="1"/>
          </p:cNvSpPr>
          <p:nvPr>
            <p:ph type="title"/>
          </p:nvPr>
        </p:nvSpPr>
        <p:spPr>
          <a:xfrm>
            <a:off x="0" y="71438"/>
            <a:ext cx="9144000" cy="1628775"/>
          </a:xfrm>
        </p:spPr>
        <p:txBody>
          <a:bodyPr/>
          <a:lstStyle/>
          <a:p>
            <a:pPr algn="ctr" eaLnBrk="1" fontAlgn="auto" hangingPunct="1">
              <a:spcAft>
                <a:spcPts val="0"/>
              </a:spcAft>
              <a:defRPr/>
            </a:pPr>
            <a:r>
              <a:rPr lang="ja-JP" altLang="ja-JP" sz="6000" dirty="0">
                <a:solidFill>
                  <a:schemeClr val="tx1"/>
                </a:solidFill>
                <a:latin typeface="メイリオ" panose="020B0604030504040204" pitchFamily="50" charset="-128"/>
                <a:ea typeface="メイリオ" panose="020B0604030504040204" pitchFamily="50" charset="-128"/>
              </a:rPr>
              <a:t>奨学生の</a:t>
            </a:r>
            <a:r>
              <a:rPr lang="ja-JP" altLang="en-US" sz="6000" dirty="0">
                <a:solidFill>
                  <a:schemeClr val="tx1"/>
                </a:solidFill>
                <a:latin typeface="メイリオ" panose="020B0604030504040204" pitchFamily="50" charset="-128"/>
                <a:ea typeface="メイリオ" panose="020B0604030504040204" pitchFamily="50" charset="-128"/>
              </a:rPr>
              <a:t>保険について</a:t>
            </a:r>
          </a:p>
        </p:txBody>
      </p:sp>
      <p:sp>
        <p:nvSpPr>
          <p:cNvPr id="44040" name="コンテンツ プレースホルダー 2">
            <a:extLst>
              <a:ext uri="{FF2B5EF4-FFF2-40B4-BE49-F238E27FC236}">
                <a16:creationId xmlns:a16="http://schemas.microsoft.com/office/drawing/2014/main" id="{8F84FA65-A55A-493B-8BAB-B065BF2521E7}"/>
              </a:ext>
            </a:extLst>
          </p:cNvPr>
          <p:cNvSpPr>
            <a:spLocks noGrp="1"/>
          </p:cNvSpPr>
          <p:nvPr>
            <p:ph idx="1"/>
          </p:nvPr>
        </p:nvSpPr>
        <p:spPr>
          <a:xfrm>
            <a:off x="228600" y="1341438"/>
            <a:ext cx="8686800" cy="3557587"/>
          </a:xfrm>
        </p:spPr>
        <p:txBody>
          <a:bodyPr rtlCol="0">
            <a:noAutofit/>
          </a:bodyPr>
          <a:lstStyle/>
          <a:p>
            <a:pPr marL="91440" indent="-91440" eaLnBrk="1" fontAlgn="auto" hangingPunct="1">
              <a:lnSpc>
                <a:spcPts val="4000"/>
              </a:lnSpc>
              <a:spcBef>
                <a:spcPts val="0"/>
              </a:spcBef>
              <a:buFont typeface="Wingdings" panose="05000000000000000000" pitchFamily="2" charset="2"/>
              <a:buChar char="u"/>
              <a:defRPr/>
            </a:pPr>
            <a:r>
              <a:rPr lang="ja-JP" altLang="en-US" sz="3600" dirty="0">
                <a:solidFill>
                  <a:schemeClr val="bg2">
                    <a:lumMod val="10000"/>
                  </a:schemeClr>
                </a:solidFill>
              </a:rPr>
              <a:t>奨学会では</a:t>
            </a:r>
            <a:r>
              <a:rPr lang="en-US" altLang="ja-JP" sz="3600" dirty="0">
                <a:solidFill>
                  <a:schemeClr val="bg2">
                    <a:lumMod val="10000"/>
                  </a:schemeClr>
                </a:solidFill>
              </a:rPr>
              <a:t>2020</a:t>
            </a:r>
            <a:r>
              <a:rPr lang="ja-JP" altLang="en-US" sz="3600" dirty="0">
                <a:solidFill>
                  <a:schemeClr val="bg2">
                    <a:lumMod val="10000"/>
                  </a:schemeClr>
                </a:solidFill>
              </a:rPr>
              <a:t>年</a:t>
            </a:r>
            <a:r>
              <a:rPr lang="en-US" altLang="ja-JP" sz="3600" dirty="0">
                <a:solidFill>
                  <a:schemeClr val="bg2">
                    <a:lumMod val="10000"/>
                  </a:schemeClr>
                </a:solidFill>
              </a:rPr>
              <a:t>4</a:t>
            </a:r>
            <a:r>
              <a:rPr lang="ja-JP" altLang="en-US" sz="3600" dirty="0">
                <a:solidFill>
                  <a:schemeClr val="bg2">
                    <a:lumMod val="10000"/>
                  </a:schemeClr>
                </a:solidFill>
              </a:rPr>
              <a:t>月から奨学生に対する　</a:t>
            </a:r>
            <a:endParaRPr lang="en-US" altLang="ja-JP" sz="3600" dirty="0">
              <a:solidFill>
                <a:schemeClr val="bg2">
                  <a:lumMod val="10000"/>
                </a:schemeClr>
              </a:solidFill>
            </a:endParaRPr>
          </a:p>
          <a:p>
            <a:pPr marL="0" indent="0" eaLnBrk="1" fontAlgn="auto" hangingPunct="1">
              <a:lnSpc>
                <a:spcPts val="4000"/>
              </a:lnSpc>
              <a:spcBef>
                <a:spcPts val="0"/>
              </a:spcBef>
              <a:buFont typeface="Calibri" panose="020F0502020204030204" pitchFamily="34" charset="0"/>
              <a:buNone/>
              <a:defRPr/>
            </a:pPr>
            <a:r>
              <a:rPr lang="ja-JP" altLang="en-US" sz="3600" dirty="0">
                <a:solidFill>
                  <a:schemeClr val="bg2">
                    <a:lumMod val="10000"/>
                  </a:schemeClr>
                </a:solidFill>
              </a:rPr>
              <a:t>　 傷害保険に加入しています。</a:t>
            </a:r>
            <a:endParaRPr lang="en-US" altLang="ja-JP" sz="3600" dirty="0">
              <a:solidFill>
                <a:schemeClr val="bg2">
                  <a:lumMod val="10000"/>
                </a:schemeClr>
              </a:solidFill>
            </a:endParaRPr>
          </a:p>
          <a:p>
            <a:pPr marL="91440" indent="-91440" eaLnBrk="1" fontAlgn="auto" hangingPunct="1">
              <a:buFont typeface="Wingdings" panose="05000000000000000000" pitchFamily="2" charset="2"/>
              <a:buChar char="u"/>
              <a:defRPr/>
            </a:pPr>
            <a:r>
              <a:rPr lang="en-US" altLang="ja-JP" sz="3600" dirty="0">
                <a:solidFill>
                  <a:schemeClr val="bg2">
                    <a:lumMod val="10000"/>
                  </a:schemeClr>
                </a:solidFill>
              </a:rPr>
              <a:t>1</a:t>
            </a:r>
            <a:r>
              <a:rPr lang="ja-JP" altLang="en-US" sz="3600" dirty="0">
                <a:solidFill>
                  <a:schemeClr val="bg2">
                    <a:lumMod val="10000"/>
                  </a:schemeClr>
                </a:solidFill>
              </a:rPr>
              <a:t>年更新（４月～翌年</a:t>
            </a:r>
            <a:r>
              <a:rPr lang="en-US" altLang="ja-JP" sz="3600" dirty="0">
                <a:solidFill>
                  <a:schemeClr val="bg2">
                    <a:lumMod val="10000"/>
                  </a:schemeClr>
                </a:solidFill>
              </a:rPr>
              <a:t>3</a:t>
            </a:r>
            <a:r>
              <a:rPr lang="ja-JP" altLang="en-US" sz="3600" dirty="0">
                <a:solidFill>
                  <a:schemeClr val="bg2">
                    <a:lumMod val="10000"/>
                  </a:schemeClr>
                </a:solidFill>
              </a:rPr>
              <a:t>月末）</a:t>
            </a:r>
            <a:endParaRPr lang="en-US" altLang="ja-JP" sz="3600" dirty="0">
              <a:solidFill>
                <a:schemeClr val="bg2">
                  <a:lumMod val="10000"/>
                </a:schemeClr>
              </a:solidFill>
            </a:endParaRPr>
          </a:p>
          <a:p>
            <a:pPr marL="91440" indent="-91440" eaLnBrk="1" fontAlgn="auto" hangingPunct="1">
              <a:buFont typeface="Wingdings" panose="05000000000000000000" pitchFamily="2" charset="2"/>
              <a:buChar char="u"/>
              <a:defRPr/>
            </a:pPr>
            <a:r>
              <a:rPr lang="ja-JP" altLang="en-US" sz="3600" dirty="0">
                <a:solidFill>
                  <a:schemeClr val="bg2">
                    <a:lumMod val="10000"/>
                  </a:schemeClr>
                </a:solidFill>
              </a:rPr>
              <a:t>補償対象：</a:t>
            </a:r>
            <a:endParaRPr lang="en-US" altLang="ja-JP" sz="3600" dirty="0">
              <a:solidFill>
                <a:schemeClr val="bg2">
                  <a:lumMod val="10000"/>
                </a:schemeClr>
              </a:solidFill>
            </a:endParaRPr>
          </a:p>
          <a:p>
            <a:pPr marL="0" indent="0" eaLnBrk="1" fontAlgn="auto" hangingPunct="1">
              <a:buFont typeface="Calibri" panose="020F0502020204030204" pitchFamily="34" charset="0"/>
              <a:buNone/>
              <a:defRPr/>
            </a:pPr>
            <a:r>
              <a:rPr lang="ja-JP" altLang="en-US" sz="3600" dirty="0">
                <a:solidFill>
                  <a:schemeClr val="bg2">
                    <a:lumMod val="10000"/>
                  </a:schemeClr>
                </a:solidFill>
              </a:rPr>
              <a:t>　・例会時間（活動時間</a:t>
            </a:r>
            <a:r>
              <a:rPr lang="en-US" altLang="ja-JP" sz="3600" dirty="0">
                <a:solidFill>
                  <a:schemeClr val="bg2">
                    <a:lumMod val="10000"/>
                  </a:schemeClr>
                </a:solidFill>
              </a:rPr>
              <a:t>3</a:t>
            </a:r>
            <a:r>
              <a:rPr lang="ja-JP" altLang="en-US" sz="3600" dirty="0">
                <a:solidFill>
                  <a:schemeClr val="bg2">
                    <a:lumMod val="10000"/>
                  </a:schemeClr>
                </a:solidFill>
              </a:rPr>
              <a:t>時間を想定）</a:t>
            </a:r>
            <a:endParaRPr lang="en-US" altLang="ja-JP" sz="3600" dirty="0">
              <a:solidFill>
                <a:schemeClr val="bg2">
                  <a:lumMod val="10000"/>
                </a:schemeClr>
              </a:solidFill>
            </a:endParaRPr>
          </a:p>
          <a:p>
            <a:pPr marL="0" indent="0" eaLnBrk="1" fontAlgn="auto" hangingPunct="1">
              <a:buFont typeface="Calibri" panose="020F0502020204030204" pitchFamily="34" charset="0"/>
              <a:buNone/>
              <a:defRPr/>
            </a:pPr>
            <a:r>
              <a:rPr lang="ja-JP" altLang="en-US" sz="3600" dirty="0">
                <a:solidFill>
                  <a:schemeClr val="bg2">
                    <a:lumMod val="10000"/>
                  </a:schemeClr>
                </a:solidFill>
              </a:rPr>
              <a:t>　・往復途上の傷害、疾病</a:t>
            </a:r>
            <a:endParaRPr lang="en-US" altLang="ja-JP" sz="3600" dirty="0">
              <a:solidFill>
                <a:schemeClr val="bg2">
                  <a:lumMod val="10000"/>
                </a:schemeClr>
              </a:solidFill>
            </a:endParaRPr>
          </a:p>
          <a:p>
            <a:pPr marL="0" indent="0" eaLnBrk="1" fontAlgn="auto" hangingPunct="1">
              <a:buFont typeface="Calibri" panose="020F0502020204030204" pitchFamily="34" charset="0"/>
              <a:buNone/>
              <a:defRPr/>
            </a:pPr>
            <a:r>
              <a:rPr lang="ja-JP" altLang="en-US" sz="3600" dirty="0">
                <a:solidFill>
                  <a:schemeClr val="bg2">
                    <a:lumMod val="10000"/>
                  </a:schemeClr>
                </a:solidFill>
              </a:rPr>
              <a:t>　・疾病は限定対象：細菌性食中毒・熱中症、　　</a:t>
            </a:r>
            <a:endParaRPr lang="en-US" altLang="ja-JP" sz="3600" dirty="0">
              <a:solidFill>
                <a:schemeClr val="bg2">
                  <a:lumMod val="10000"/>
                </a:schemeClr>
              </a:solidFill>
            </a:endParaRPr>
          </a:p>
          <a:p>
            <a:pPr marL="0" indent="0" eaLnBrk="1" fontAlgn="auto" hangingPunct="1">
              <a:spcBef>
                <a:spcPts val="0"/>
              </a:spcBef>
              <a:buFont typeface="Calibri" panose="020F0502020204030204" pitchFamily="34" charset="0"/>
              <a:buNone/>
              <a:defRPr/>
            </a:pPr>
            <a:r>
              <a:rPr lang="ja-JP" altLang="en-US" sz="3600" dirty="0">
                <a:solidFill>
                  <a:schemeClr val="bg2">
                    <a:lumMod val="10000"/>
                  </a:schemeClr>
                </a:solidFill>
              </a:rPr>
              <a:t>　　脱水症、低体温症</a:t>
            </a:r>
            <a:endParaRPr lang="en-US" altLang="ja-JP" sz="3600" dirty="0">
              <a:solidFill>
                <a:schemeClr val="bg2">
                  <a:lumMod val="10000"/>
                </a:schemeClr>
              </a:solidFill>
            </a:endParaRPr>
          </a:p>
          <a:p>
            <a:pPr marL="91440" indent="-91440" eaLnBrk="1" fontAlgn="auto" hangingPunct="1">
              <a:buFont typeface="Wingdings" panose="05000000000000000000" pitchFamily="2" charset="2"/>
              <a:buChar char="u"/>
              <a:defRPr/>
            </a:pPr>
            <a:endParaRPr lang="en-US" altLang="ja-JP" sz="3600" dirty="0">
              <a:solidFill>
                <a:srgbClr val="008E47"/>
              </a:solidFill>
            </a:endParaRPr>
          </a:p>
          <a:p>
            <a:pPr marL="0" indent="0" eaLnBrk="1" fontAlgn="auto" hangingPunct="1">
              <a:buFont typeface="Arial" panose="020B0604020202020204" pitchFamily="34" charset="0"/>
              <a:buNone/>
              <a:defRPr/>
            </a:pPr>
            <a:endParaRPr lang="en-US" altLang="ja-JP" sz="3600" dirty="0">
              <a:solidFill>
                <a:srgbClr val="008E4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1F5B6B-2772-4ECE-93B7-4519C19BB2D3}"/>
              </a:ext>
            </a:extLst>
          </p:cNvPr>
          <p:cNvSpPr>
            <a:spLocks noGrp="1"/>
          </p:cNvSpPr>
          <p:nvPr>
            <p:ph type="title"/>
          </p:nvPr>
        </p:nvSpPr>
        <p:spPr>
          <a:xfrm>
            <a:off x="-36513" y="239713"/>
            <a:ext cx="9144001" cy="1389062"/>
          </a:xfrm>
          <a:solidFill>
            <a:schemeClr val="bg1"/>
          </a:solidFill>
        </p:spPr>
        <p:txBody>
          <a:bodyPr>
            <a:normAutofit fontScale="90000"/>
          </a:bodyPr>
          <a:lstStyle/>
          <a:p>
            <a:pPr algn="ctr" eaLnBrk="1" fontAlgn="auto" hangingPunct="1">
              <a:lnSpc>
                <a:spcPts val="5500"/>
              </a:lnSpc>
              <a:spcBef>
                <a:spcPts val="1200"/>
              </a:spcBef>
              <a:spcAft>
                <a:spcPts val="0"/>
              </a:spcAft>
              <a:defRPr/>
            </a:pPr>
            <a:r>
              <a:rPr lang="ja-JP" altLang="ja-JP" sz="5400" dirty="0">
                <a:solidFill>
                  <a:schemeClr val="tx1"/>
                </a:solidFill>
                <a:latin typeface="メイリオ" panose="020B0604030504040204" pitchFamily="50" charset="-128"/>
                <a:ea typeface="メイリオ" panose="020B0604030504040204" pitchFamily="50" charset="-128"/>
              </a:rPr>
              <a:t>奨学生の個人情報に</a:t>
            </a:r>
            <a:br>
              <a:rPr lang="en-US" altLang="ja-JP" sz="5400" dirty="0">
                <a:solidFill>
                  <a:schemeClr val="tx1"/>
                </a:solidFill>
                <a:latin typeface="メイリオ" panose="020B0604030504040204" pitchFamily="50" charset="-128"/>
                <a:ea typeface="メイリオ" panose="020B0604030504040204" pitchFamily="50" charset="-128"/>
              </a:rPr>
            </a:br>
            <a:r>
              <a:rPr lang="ja-JP" altLang="ja-JP" sz="5400" dirty="0">
                <a:solidFill>
                  <a:schemeClr val="tx1"/>
                </a:solidFill>
                <a:latin typeface="メイリオ" panose="020B0604030504040204" pitchFamily="50" charset="-128"/>
                <a:ea typeface="メイリオ" panose="020B0604030504040204" pitchFamily="50" charset="-128"/>
              </a:rPr>
              <a:t>関する取り扱い</a:t>
            </a:r>
            <a:endParaRPr lang="ja-JP" altLang="en-US" sz="54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3C9F87AB-6F15-4C27-BA02-B7BB111904E7}"/>
              </a:ext>
            </a:extLst>
          </p:cNvPr>
          <p:cNvSpPr/>
          <p:nvPr/>
        </p:nvSpPr>
        <p:spPr>
          <a:xfrm>
            <a:off x="485775" y="1557338"/>
            <a:ext cx="8224838" cy="460375"/>
          </a:xfrm>
          <a:prstGeom prst="rect">
            <a:avLst/>
          </a:prstGeom>
          <a:solidFill>
            <a:srgbClr val="C00000"/>
          </a:solidFill>
        </p:spPr>
        <p:txBody>
          <a:bodyPr>
            <a:spAutoFit/>
          </a:bodyPr>
          <a:lstStyle/>
          <a:p>
            <a:pPr marL="0" lvl="1" algn="ctr" eaLnBrk="1" fontAlgn="auto" hangingPunct="1">
              <a:spcBef>
                <a:spcPts val="0"/>
              </a:spcBef>
              <a:spcAft>
                <a:spcPts val="0"/>
              </a:spcAft>
              <a:defRPr/>
            </a:pPr>
            <a:r>
              <a:rPr lang="ja-JP" altLang="ja-JP" sz="2400" kern="100" dirty="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こんなことにご注意ください！</a:t>
            </a:r>
            <a:endParaRPr lang="ja-JP" altLang="en-US" sz="2400" kern="100" dirty="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E6F8B67B-2F85-42EA-B5FF-4AEEB586BE1D}"/>
              </a:ext>
            </a:extLst>
          </p:cNvPr>
          <p:cNvSpPr/>
          <p:nvPr/>
        </p:nvSpPr>
        <p:spPr>
          <a:xfrm>
            <a:off x="485775" y="2492375"/>
            <a:ext cx="8224838" cy="830263"/>
          </a:xfrm>
          <a:prstGeom prst="rect">
            <a:avLst/>
          </a:prstGeom>
          <a:solidFill>
            <a:srgbClr val="FFFFCC"/>
          </a:solidFill>
          <a:ln w="38100">
            <a:solidFill>
              <a:srgbClr val="C00000"/>
            </a:solidFill>
          </a:ln>
        </p:spPr>
        <p:txBody>
          <a:bodyPr>
            <a:spAutoFit/>
          </a:bodyPr>
          <a:lstStyle/>
          <a:p>
            <a:pPr marL="0" lvl="1" eaLnBrk="1" fontAlgn="auto" hangingPunct="1">
              <a:spcBef>
                <a:spcPts val="0"/>
              </a:spcBef>
              <a:spcAft>
                <a:spcPts val="0"/>
              </a:spcAft>
              <a:defRPr/>
            </a:pP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奨学生のレポートや手紙</a:t>
            </a: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、スピーチ</a:t>
            </a: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内容に感動・・・週報や月信、ホームページ</a:t>
            </a: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a:t>
            </a:r>
            <a:r>
              <a:rPr lang="en-US"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Facebook</a:t>
            </a: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など</a:t>
            </a:r>
            <a:r>
              <a:rPr lang="en-US"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SNS</a:t>
            </a:r>
            <a:r>
              <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に掲載したい！</a:t>
            </a:r>
          </a:p>
        </p:txBody>
      </p:sp>
      <p:sp>
        <p:nvSpPr>
          <p:cNvPr id="6" name="正方形/長方形 5">
            <a:extLst>
              <a:ext uri="{FF2B5EF4-FFF2-40B4-BE49-F238E27FC236}">
                <a16:creationId xmlns:a16="http://schemas.microsoft.com/office/drawing/2014/main" id="{66C9066F-A035-4E70-9DB4-C50B98AA9FAA}"/>
              </a:ext>
            </a:extLst>
          </p:cNvPr>
          <p:cNvSpPr/>
          <p:nvPr/>
        </p:nvSpPr>
        <p:spPr>
          <a:xfrm>
            <a:off x="485775" y="3933825"/>
            <a:ext cx="7988300" cy="830263"/>
          </a:xfrm>
          <a:prstGeom prst="rect">
            <a:avLst/>
          </a:prstGeom>
        </p:spPr>
        <p:txBody>
          <a:bodyPr>
            <a:spAutoFit/>
          </a:bodyPr>
          <a:lstStyle/>
          <a:p>
            <a:pPr algn="just" eaLnBrk="1" fontAlgn="auto" hangingPunct="1">
              <a:spcBef>
                <a:spcPts val="0"/>
              </a:spcBef>
              <a:spcAft>
                <a:spcPts val="0"/>
              </a:spcAft>
              <a:buSzPct val="100000"/>
              <a:defRPr/>
            </a:pPr>
            <a:r>
              <a:rPr lang="ja-JP" altLang="en-US" sz="2400" b="1" kern="100" dirty="0">
                <a:latin typeface="Calibri Light" panose="020F0302020204030204" pitchFamily="34" charset="0"/>
                <a:ea typeface="+mn-ea"/>
                <a:cs typeface="Calibri Light" panose="020F0302020204030204" pitchFamily="34" charset="0"/>
              </a:rPr>
              <a:t>☑</a:t>
            </a:r>
            <a:r>
              <a:rPr lang="ja-JP" altLang="ja-JP" sz="2400" b="1" kern="100" dirty="0">
                <a:latin typeface="Calibri Light" panose="020F0302020204030204" pitchFamily="34" charset="0"/>
                <a:ea typeface="+mn-ea"/>
                <a:cs typeface="Calibri Light" panose="020F0302020204030204" pitchFamily="34" charset="0"/>
              </a:rPr>
              <a:t>必ず本人の了承を得てください。</a:t>
            </a:r>
            <a:r>
              <a:rPr lang="ja-JP" altLang="en-US" sz="2400" b="1" kern="100" dirty="0">
                <a:solidFill>
                  <a:srgbClr val="FF0000"/>
                </a:solidFill>
                <a:latin typeface="Calibri Light" panose="020F0302020204030204" pitchFamily="34" charset="0"/>
                <a:ea typeface="+mn-ea"/>
                <a:cs typeface="Calibri Light" panose="020F0302020204030204" pitchFamily="34" charset="0"/>
              </a:rPr>
              <a:t>顔写真や研究内容を掲載する時は、</a:t>
            </a:r>
            <a:r>
              <a:rPr lang="ja-JP" altLang="ja-JP" sz="2400" b="1" kern="100" dirty="0">
                <a:solidFill>
                  <a:srgbClr val="FF0000"/>
                </a:solidFill>
                <a:latin typeface="Calibri Light" panose="020F0302020204030204" pitchFamily="34" charset="0"/>
                <a:ea typeface="+mn-ea"/>
                <a:cs typeface="Calibri Light" panose="020F0302020204030204" pitchFamily="34" charset="0"/>
              </a:rPr>
              <a:t>特に注意</a:t>
            </a:r>
            <a:r>
              <a:rPr lang="ja-JP" altLang="ja-JP" sz="2400" b="1" kern="100" dirty="0">
                <a:latin typeface="Calibri Light" panose="020F0302020204030204" pitchFamily="34" charset="0"/>
                <a:ea typeface="+mn-ea"/>
                <a:cs typeface="Calibri Light" panose="020F0302020204030204" pitchFamily="34" charset="0"/>
              </a:rPr>
              <a:t>してください。</a:t>
            </a:r>
            <a:endParaRPr lang="ja-JP" altLang="ja-JP" sz="2400" kern="100" dirty="0">
              <a:latin typeface="Calibri Light" panose="020F0302020204030204" pitchFamily="34" charset="0"/>
              <a:ea typeface="ＭＳ 明朝" panose="02020609040205080304" pitchFamily="17" charset="-128"/>
              <a:cs typeface="Calibri Light" panose="020F0302020204030204" pitchFamily="34" charset="0"/>
            </a:endParaRPr>
          </a:p>
        </p:txBody>
      </p:sp>
      <p:sp>
        <p:nvSpPr>
          <p:cNvPr id="22" name="Rectangle 16">
            <a:extLst>
              <a:ext uri="{FF2B5EF4-FFF2-40B4-BE49-F238E27FC236}">
                <a16:creationId xmlns:a16="http://schemas.microsoft.com/office/drawing/2014/main" id="{22F3E9F6-BD6F-4B16-8C7E-166402ACD5C2}"/>
              </a:ext>
            </a:extLst>
          </p:cNvPr>
          <p:cNvSpPr>
            <a:spLocks noChangeArrowheads="1"/>
          </p:cNvSpPr>
          <p:nvPr/>
        </p:nvSpPr>
        <p:spPr bwMode="auto">
          <a:xfrm>
            <a:off x="485775" y="3429000"/>
            <a:ext cx="8224838" cy="461963"/>
          </a:xfrm>
          <a:prstGeom prst="rect">
            <a:avLst/>
          </a:prstGeom>
          <a:solidFill>
            <a:srgbClr val="FFFFCC"/>
          </a:solidFill>
          <a:ln w="38100">
            <a:solidFill>
              <a:srgbClr val="C00000"/>
            </a:solidFill>
            <a:miter lim="800000"/>
            <a:headEnd/>
            <a:tailEnd/>
          </a:ln>
          <a:effectLst/>
        </p:spPr>
        <p:txBody>
          <a:bodyPr anchor="ctr">
            <a:spAutoFit/>
          </a:bodyPr>
          <a:lstStyle>
            <a:lvl1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1pPr>
            <a:lvl2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2pPr>
            <a:lvl3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3pPr>
            <a:lvl4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4pPr>
            <a:lvl5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5pPr>
            <a:lvl6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6pPr>
            <a:lvl7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7pPr>
            <a:lvl8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8pPr>
            <a:lvl9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9pPr>
          </a:lstStyle>
          <a:p>
            <a:pPr marL="0" lvl="1" algn="just" fontAlgn="auto">
              <a:spcBef>
                <a:spcPts val="0"/>
              </a:spcBef>
              <a:spcAft>
                <a:spcPts val="0"/>
              </a:spcAft>
              <a:defRPr/>
            </a:pPr>
            <a:r>
              <a:rPr lang="ja-JP" altLang="en-US" sz="2400" kern="100" dirty="0">
                <a:latin typeface="Calibri Light" panose="020F0302020204030204" pitchFamily="34" charset="0"/>
                <a:ea typeface="HGPｺﾞｼｯｸE" panose="020B0900000000000000" pitchFamily="50" charset="-128"/>
                <a:cs typeface="Calibri Light" panose="020F0302020204030204" pitchFamily="34" charset="0"/>
              </a:rPr>
              <a:t>出身地、性別、学校</a:t>
            </a:r>
            <a:r>
              <a:rPr lang="ja-JP" altLang="ja-JP" sz="2400" kern="100" dirty="0">
                <a:latin typeface="Calibri Light" panose="020F0302020204030204" pitchFamily="34" charset="0"/>
                <a:ea typeface="HGPｺﾞｼｯｸE" panose="020B0900000000000000" pitchFamily="50" charset="-128"/>
                <a:cs typeface="Calibri Light" panose="020F0302020204030204" pitchFamily="34" charset="0"/>
              </a:rPr>
              <a:t>や顔写真などを掲載した名簿を作りたい</a:t>
            </a:r>
            <a:r>
              <a:rPr lang="ja-JP" altLang="en-US" sz="2400" kern="100" dirty="0">
                <a:latin typeface="Calibri Light" panose="020F0302020204030204" pitchFamily="34" charset="0"/>
                <a:ea typeface="HGPｺﾞｼｯｸE" panose="020B0900000000000000" pitchFamily="50" charset="-128"/>
                <a:cs typeface="Calibri Light" panose="020F0302020204030204" pitchFamily="34" charset="0"/>
              </a:rPr>
              <a:t>！</a:t>
            </a:r>
            <a:endParaRPr lang="ja-JP" altLang="ja-JP" sz="2400" kern="100" dirty="0">
              <a:latin typeface="Calibri Light" panose="020F0302020204030204" pitchFamily="34" charset="0"/>
              <a:ea typeface="HGPｺﾞｼｯｸE" panose="020B0900000000000000" pitchFamily="50" charset="-128"/>
              <a:cs typeface="Calibri Light" panose="020F0302020204030204" pitchFamily="34" charset="0"/>
            </a:endParaRPr>
          </a:p>
        </p:txBody>
      </p:sp>
      <p:sp>
        <p:nvSpPr>
          <p:cNvPr id="23" name="正方形/長方形 22">
            <a:extLst>
              <a:ext uri="{FF2B5EF4-FFF2-40B4-BE49-F238E27FC236}">
                <a16:creationId xmlns:a16="http://schemas.microsoft.com/office/drawing/2014/main" id="{37E91BDA-13A6-4555-8E6A-FD4866A44D25}"/>
              </a:ext>
            </a:extLst>
          </p:cNvPr>
          <p:cNvSpPr/>
          <p:nvPr/>
        </p:nvSpPr>
        <p:spPr>
          <a:xfrm>
            <a:off x="485775" y="5805488"/>
            <a:ext cx="7594600" cy="461962"/>
          </a:xfrm>
          <a:prstGeom prst="rect">
            <a:avLst/>
          </a:prstGeom>
        </p:spPr>
        <p:txBody>
          <a:bodyPr>
            <a:spAutoFit/>
          </a:bodyPr>
          <a:lstStyle/>
          <a:p>
            <a:pPr algn="just" eaLnBrk="1" fontAlgn="auto" hangingPunct="1">
              <a:spcBef>
                <a:spcPts val="0"/>
              </a:spcBef>
              <a:spcAft>
                <a:spcPts val="0"/>
              </a:spcAft>
              <a:buSzPct val="100000"/>
              <a:defRPr/>
            </a:pPr>
            <a:r>
              <a:rPr lang="ja-JP" altLang="en-US" sz="2400" b="1" kern="100" dirty="0">
                <a:latin typeface="Calibri Light" panose="020F0302020204030204" pitchFamily="34" charset="0"/>
                <a:ea typeface="+mn-ea"/>
                <a:cs typeface="Calibri Light" panose="020F0302020204030204" pitchFamily="34" charset="0"/>
              </a:rPr>
              <a:t>☑削除するか、同意を得た情報のみ掲載してください</a:t>
            </a:r>
            <a:r>
              <a:rPr lang="ja-JP" altLang="ja-JP" sz="2400" b="1" kern="100" dirty="0">
                <a:latin typeface="Calibri Light" panose="020F0302020204030204" pitchFamily="34" charset="0"/>
                <a:ea typeface="+mn-ea"/>
                <a:cs typeface="Calibri Light" panose="020F0302020204030204" pitchFamily="34" charset="0"/>
              </a:rPr>
              <a:t>。</a:t>
            </a:r>
            <a:endParaRPr lang="ja-JP" altLang="ja-JP" sz="2400" kern="100" dirty="0">
              <a:latin typeface="Calibri Light" panose="020F0302020204030204" pitchFamily="34" charset="0"/>
              <a:ea typeface="ＭＳ 明朝" panose="02020609040205080304" pitchFamily="17" charset="-128"/>
              <a:cs typeface="Calibri Light" panose="020F0302020204030204" pitchFamily="34" charset="0"/>
            </a:endParaRPr>
          </a:p>
        </p:txBody>
      </p:sp>
      <p:sp>
        <p:nvSpPr>
          <p:cNvPr id="44040" name="コンテンツ プレースホルダー 2">
            <a:extLst>
              <a:ext uri="{FF2B5EF4-FFF2-40B4-BE49-F238E27FC236}">
                <a16:creationId xmlns:a16="http://schemas.microsoft.com/office/drawing/2014/main" id="{5587768B-26C2-41D4-A658-006E7770C045}"/>
              </a:ext>
            </a:extLst>
          </p:cNvPr>
          <p:cNvSpPr>
            <a:spLocks noGrp="1"/>
          </p:cNvSpPr>
          <p:nvPr>
            <p:ph idx="1"/>
          </p:nvPr>
        </p:nvSpPr>
        <p:spPr>
          <a:xfrm>
            <a:off x="412750" y="2133600"/>
            <a:ext cx="7988300" cy="460375"/>
          </a:xfrm>
        </p:spPr>
        <p:txBody>
          <a:bodyPr rtlCol="0">
            <a:normAutofit/>
          </a:bodyPr>
          <a:lstStyle/>
          <a:p>
            <a:pPr marL="0" indent="0" eaLnBrk="1" fontAlgn="auto" hangingPunct="1">
              <a:buFont typeface="Arial" panose="020B0604020202020204" pitchFamily="34" charset="0"/>
              <a:buNone/>
              <a:defRPr/>
            </a:pPr>
            <a:r>
              <a:rPr lang="en-US" altLang="ja-JP" dirty="0">
                <a:solidFill>
                  <a:schemeClr val="bg2">
                    <a:lumMod val="10000"/>
                  </a:schemeClr>
                </a:solidFill>
                <a:latin typeface="HGSｺﾞｼｯｸE" panose="020B0900000000000000" pitchFamily="50" charset="-128"/>
                <a:ea typeface="HGSｺﾞｼｯｸE" panose="020B0900000000000000" pitchFamily="50" charset="-128"/>
              </a:rPr>
              <a:t>【</a:t>
            </a:r>
            <a:r>
              <a:rPr lang="ja-JP" altLang="en-US" dirty="0">
                <a:solidFill>
                  <a:schemeClr val="bg2">
                    <a:lumMod val="10000"/>
                  </a:schemeClr>
                </a:solidFill>
                <a:latin typeface="HGSｺﾞｼｯｸE" panose="020B0900000000000000" pitchFamily="50" charset="-128"/>
                <a:ea typeface="HGSｺﾞｼｯｸE" panose="020B0900000000000000" pitchFamily="50" charset="-128"/>
              </a:rPr>
              <a:t>カウンセラー・ハンドブック</a:t>
            </a:r>
            <a:r>
              <a:rPr lang="en-US" altLang="ja-JP" dirty="0">
                <a:solidFill>
                  <a:schemeClr val="bg2">
                    <a:lumMod val="10000"/>
                  </a:schemeClr>
                </a:solidFill>
                <a:latin typeface="HGSｺﾞｼｯｸE" panose="020B0900000000000000" pitchFamily="50" charset="-128"/>
                <a:ea typeface="HGSｺﾞｼｯｸE" panose="020B0900000000000000" pitchFamily="50" charset="-128"/>
              </a:rPr>
              <a:t>6</a:t>
            </a:r>
            <a:r>
              <a:rPr lang="ja-JP" altLang="en-US" dirty="0">
                <a:solidFill>
                  <a:schemeClr val="bg2">
                    <a:lumMod val="10000"/>
                  </a:schemeClr>
                </a:solidFill>
                <a:latin typeface="HGSｺﾞｼｯｸE" panose="020B0900000000000000" pitchFamily="50" charset="-128"/>
                <a:ea typeface="HGSｺﾞｼｯｸE" panose="020B0900000000000000" pitchFamily="50" charset="-128"/>
              </a:rPr>
              <a:t>ページ、</a:t>
            </a:r>
            <a:r>
              <a:rPr lang="en-US" altLang="ja-JP" dirty="0">
                <a:solidFill>
                  <a:schemeClr val="bg2">
                    <a:lumMod val="10000"/>
                  </a:schemeClr>
                </a:solidFill>
                <a:latin typeface="HGSｺﾞｼｯｸE" panose="020B0900000000000000" pitchFamily="50" charset="-128"/>
                <a:ea typeface="HGSｺﾞｼｯｸE" panose="020B0900000000000000" pitchFamily="50" charset="-128"/>
              </a:rPr>
              <a:t>29</a:t>
            </a:r>
            <a:r>
              <a:rPr lang="ja-JP" altLang="en-US" dirty="0">
                <a:solidFill>
                  <a:schemeClr val="bg2">
                    <a:lumMod val="10000"/>
                  </a:schemeClr>
                </a:solidFill>
                <a:latin typeface="HGSｺﾞｼｯｸE" panose="020B0900000000000000" pitchFamily="50" charset="-128"/>
                <a:ea typeface="HGSｺﾞｼｯｸE" panose="020B0900000000000000" pitchFamily="50" charset="-128"/>
              </a:rPr>
              <a:t>ページ</a:t>
            </a:r>
            <a:r>
              <a:rPr lang="en-US" altLang="ja-JP" dirty="0">
                <a:solidFill>
                  <a:schemeClr val="bg2">
                    <a:lumMod val="10000"/>
                  </a:schemeClr>
                </a:solidFill>
                <a:latin typeface="HGSｺﾞｼｯｸE" panose="020B0900000000000000" pitchFamily="50" charset="-128"/>
                <a:ea typeface="HGSｺﾞｼｯｸE" panose="020B0900000000000000" pitchFamily="50" charset="-128"/>
              </a:rPr>
              <a:t>】</a:t>
            </a:r>
          </a:p>
          <a:p>
            <a:pPr marL="0" indent="0" eaLnBrk="1" fontAlgn="auto" hangingPunct="1">
              <a:buFont typeface="Arial" panose="020B0604020202020204" pitchFamily="34" charset="0"/>
              <a:buNone/>
              <a:defRPr/>
            </a:pPr>
            <a:endParaRPr lang="en-US" altLang="ja-JP" sz="4000" dirty="0">
              <a:solidFill>
                <a:srgbClr val="008E47"/>
              </a:solidFill>
              <a:latin typeface="HGSｺﾞｼｯｸE" panose="020B0900000000000000" pitchFamily="50" charset="-128"/>
              <a:ea typeface="HGSｺﾞｼｯｸE" panose="020B0900000000000000" pitchFamily="50" charset="-128"/>
            </a:endParaRPr>
          </a:p>
          <a:p>
            <a:pPr marL="0" indent="0" eaLnBrk="1" fontAlgn="auto" hangingPunct="1">
              <a:buFont typeface="Arial" panose="020B0604020202020204" pitchFamily="34" charset="0"/>
              <a:buNone/>
              <a:defRPr/>
            </a:pPr>
            <a:endParaRPr lang="en-US" altLang="ja-JP" sz="4000" dirty="0">
              <a:solidFill>
                <a:srgbClr val="008E47"/>
              </a:solidFill>
              <a:latin typeface="HGSｺﾞｼｯｸE" panose="020B0900000000000000" pitchFamily="50" charset="-128"/>
              <a:ea typeface="HGSｺﾞｼｯｸE" panose="020B0900000000000000" pitchFamily="50" charset="-128"/>
            </a:endParaRPr>
          </a:p>
        </p:txBody>
      </p:sp>
      <p:sp>
        <p:nvSpPr>
          <p:cNvPr id="9" name="Rectangle 16">
            <a:extLst>
              <a:ext uri="{FF2B5EF4-FFF2-40B4-BE49-F238E27FC236}">
                <a16:creationId xmlns:a16="http://schemas.microsoft.com/office/drawing/2014/main" id="{1813CFFA-2C2E-4124-82C0-796FF7C3EAF9}"/>
              </a:ext>
            </a:extLst>
          </p:cNvPr>
          <p:cNvSpPr>
            <a:spLocks noChangeArrowheads="1"/>
          </p:cNvSpPr>
          <p:nvPr/>
        </p:nvSpPr>
        <p:spPr bwMode="auto">
          <a:xfrm>
            <a:off x="485775" y="4900613"/>
            <a:ext cx="8224838" cy="831850"/>
          </a:xfrm>
          <a:prstGeom prst="rect">
            <a:avLst/>
          </a:prstGeom>
          <a:solidFill>
            <a:srgbClr val="FFFFCC"/>
          </a:solidFill>
          <a:ln w="28575">
            <a:solidFill>
              <a:srgbClr val="C00000"/>
            </a:solidFill>
            <a:miter lim="800000"/>
            <a:headEnd/>
            <a:tailEnd/>
          </a:ln>
          <a:effectLst/>
        </p:spPr>
        <p:txBody>
          <a:bodyPr anchor="ctr">
            <a:spAutoFit/>
          </a:bodyPr>
          <a:lstStyle>
            <a:lvl1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1pPr>
            <a:lvl2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2pPr>
            <a:lvl3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3pPr>
            <a:lvl4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4pPr>
            <a:lvl5pPr eaLnBrk="0" hangingPunct="0">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5pPr>
            <a:lvl6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6pPr>
            <a:lvl7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7pPr>
            <a:lvl8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8pPr>
            <a:lvl9pPr eaLnBrk="0" fontAlgn="base" hangingPunct="0">
              <a:spcBef>
                <a:spcPct val="0"/>
              </a:spcBef>
              <a:spcAft>
                <a:spcPct val="0"/>
              </a:spcAft>
              <a:tabLst>
                <a:tab pos="180975" algn="l"/>
                <a:tab pos="269875" algn="l"/>
              </a:tabLst>
              <a:defRPr kumimoji="1">
                <a:solidFill>
                  <a:schemeClr val="tx1"/>
                </a:solidFill>
                <a:latin typeface="Calibri" panose="020F0502020204030204" pitchFamily="34" charset="0"/>
                <a:ea typeface="ＭＳ Ｐゴシック" panose="020B0600070205080204" pitchFamily="50" charset="-128"/>
              </a:defRPr>
            </a:lvl9pPr>
          </a:lstStyle>
          <a:p>
            <a:pPr marL="0" lvl="1" algn="just" fontAlgn="auto">
              <a:spcBef>
                <a:spcPts val="0"/>
              </a:spcBef>
              <a:spcAft>
                <a:spcPts val="0"/>
              </a:spcAft>
              <a:defRPr/>
            </a:pPr>
            <a:r>
              <a:rPr lang="ja-JP" altLang="en-US" sz="2400" kern="100" dirty="0">
                <a:latin typeface="HGPｺﾞｼｯｸE" panose="020B0900000000000000" pitchFamily="50" charset="-128"/>
                <a:ea typeface="HGPｺﾞｼｯｸE" panose="020B0900000000000000" pitchFamily="50" charset="-128"/>
                <a:cs typeface="Times New Roman" panose="02020603050405020304" pitchFamily="18" charset="0"/>
              </a:rPr>
              <a:t>クラブの過去年度のＨＰに学友の個人情報や名簿が掲載されたままになっていませんか？</a:t>
            </a:r>
            <a:endParaRPr lang="ja-JP" altLang="ja-JP" sz="2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9084CD-CF72-49F1-8508-814D758CCB7E}"/>
              </a:ext>
            </a:extLst>
          </p:cNvPr>
          <p:cNvSpPr>
            <a:spLocks noGrp="1"/>
          </p:cNvSpPr>
          <p:nvPr>
            <p:ph type="title"/>
          </p:nvPr>
        </p:nvSpPr>
        <p:spPr>
          <a:xfrm>
            <a:off x="0" y="358775"/>
            <a:ext cx="9144000" cy="1054100"/>
          </a:xfrm>
        </p:spPr>
        <p:txBody>
          <a:bodyPr/>
          <a:lstStyle/>
          <a:p>
            <a:pPr algn="ctr" eaLnBrk="1" fontAlgn="auto" hangingPunct="1">
              <a:spcAft>
                <a:spcPts val="0"/>
              </a:spcAft>
              <a:defRPr/>
            </a:pPr>
            <a:r>
              <a:rPr lang="ja-JP" altLang="en-US" sz="5400" dirty="0">
                <a:latin typeface="メイリオ" panose="020B0604030504040204" pitchFamily="50" charset="-128"/>
                <a:ea typeface="メイリオ" panose="020B0604030504040204" pitchFamily="50" charset="-128"/>
              </a:rPr>
              <a:t>ハラスメントの認識</a:t>
            </a:r>
          </a:p>
        </p:txBody>
      </p:sp>
      <p:sp>
        <p:nvSpPr>
          <p:cNvPr id="3" name="コンテンツ プレースホルダー 2">
            <a:extLst>
              <a:ext uri="{FF2B5EF4-FFF2-40B4-BE49-F238E27FC236}">
                <a16:creationId xmlns:a16="http://schemas.microsoft.com/office/drawing/2014/main" id="{DD9CD7A1-8214-4E34-A950-43A7B6979499}"/>
              </a:ext>
            </a:extLst>
          </p:cNvPr>
          <p:cNvSpPr>
            <a:spLocks noGrp="1"/>
          </p:cNvSpPr>
          <p:nvPr>
            <p:ph idx="4294967295"/>
          </p:nvPr>
        </p:nvSpPr>
        <p:spPr>
          <a:xfrm>
            <a:off x="0" y="1341438"/>
            <a:ext cx="9144000" cy="5327650"/>
          </a:xfrm>
        </p:spPr>
        <p:txBody>
          <a:bodyPr rtlCol="0"/>
          <a:lstStyle/>
          <a:p>
            <a:pPr marL="0" indent="0" algn="ctr" eaLnBrk="1" fontAlgn="auto" hangingPunct="1">
              <a:spcBef>
                <a:spcPts val="0"/>
              </a:spcBef>
              <a:spcAft>
                <a:spcPts val="0"/>
              </a:spcAft>
              <a:buFont typeface="Arial" panose="020B0604020202020204" pitchFamily="34" charset="0"/>
              <a:buNone/>
              <a:defRPr/>
            </a:pPr>
            <a:r>
              <a:rPr lang="ja-JP" altLang="en-US" sz="4000" dirty="0">
                <a:solidFill>
                  <a:srgbClr val="C00000"/>
                </a:solidFill>
              </a:rPr>
              <a:t>相手が不快と思ったらハラスメント</a:t>
            </a:r>
          </a:p>
          <a:p>
            <a:pPr marL="0" indent="0" algn="ctr" eaLnBrk="1" fontAlgn="auto" hangingPunct="1">
              <a:spcBef>
                <a:spcPts val="0"/>
              </a:spcBef>
              <a:spcAft>
                <a:spcPts val="0"/>
              </a:spcAft>
              <a:buFont typeface="Arial" panose="020B0604020202020204" pitchFamily="34" charset="0"/>
              <a:buNone/>
              <a:defRPr/>
            </a:pPr>
            <a:r>
              <a:rPr lang="ja-JP" altLang="en-US" sz="4000" dirty="0">
                <a:solidFill>
                  <a:srgbClr val="C00000"/>
                </a:solidFill>
              </a:rPr>
              <a:t>「そんなつもりはない」は通じません</a:t>
            </a:r>
          </a:p>
          <a:p>
            <a:pPr marL="0" indent="0" eaLnBrk="1" fontAlgn="auto" hangingPunct="1">
              <a:spcBef>
                <a:spcPts val="0"/>
              </a:spcBef>
              <a:spcAft>
                <a:spcPts val="0"/>
              </a:spcAft>
              <a:buFont typeface="Arial" panose="020B0604020202020204" pitchFamily="34" charset="0"/>
              <a:buNone/>
              <a:defRPr/>
            </a:pPr>
            <a:endParaRPr lang="en-US" altLang="ja-JP" sz="3300" dirty="0">
              <a:solidFill>
                <a:schemeClr val="accent1">
                  <a:lumMod val="50000"/>
                </a:schemeClr>
              </a:solidFill>
            </a:endParaRPr>
          </a:p>
          <a:p>
            <a:pPr marL="0" indent="0" eaLnBrk="1" fontAlgn="auto" hangingPunct="1">
              <a:spcBef>
                <a:spcPts val="0"/>
              </a:spcBef>
              <a:spcAft>
                <a:spcPts val="0"/>
              </a:spcAft>
              <a:buFont typeface="Arial" panose="020B0604020202020204" pitchFamily="34" charset="0"/>
              <a:buNone/>
              <a:defRPr/>
            </a:pPr>
            <a:endParaRPr lang="en-US" altLang="ja-JP" sz="3300" dirty="0">
              <a:solidFill>
                <a:schemeClr val="accent1">
                  <a:lumMod val="50000"/>
                </a:schemeClr>
              </a:solidFill>
            </a:endParaRPr>
          </a:p>
          <a:p>
            <a:pPr marL="0" indent="0" eaLnBrk="1" fontAlgn="auto" hangingPunct="1">
              <a:spcAft>
                <a:spcPts val="0"/>
              </a:spcAft>
              <a:buFont typeface="Arial" panose="020B0604020202020204" pitchFamily="34" charset="0"/>
              <a:buNone/>
              <a:defRPr/>
            </a:pPr>
            <a:endParaRPr lang="en-US" altLang="ja-JP" sz="1000" dirty="0">
              <a:solidFill>
                <a:srgbClr val="002060"/>
              </a:solidFill>
            </a:endParaRPr>
          </a:p>
          <a:p>
            <a:pPr marL="0" indent="0" eaLnBrk="1" fontAlgn="auto" hangingPunct="1">
              <a:spcAft>
                <a:spcPts val="0"/>
              </a:spcAft>
              <a:buFont typeface="Arial" panose="020B0604020202020204" pitchFamily="34" charset="0"/>
              <a:buNone/>
              <a:defRPr/>
            </a:pPr>
            <a:r>
              <a:rPr lang="ja-JP" altLang="en-US" sz="4000" dirty="0">
                <a:solidFill>
                  <a:srgbClr val="002060"/>
                </a:solidFill>
              </a:rPr>
              <a:t>　⇒相手を尊重し、異文化理解の姿勢</a:t>
            </a:r>
            <a:endParaRPr lang="en-US" altLang="ja-JP" sz="4000" dirty="0">
              <a:solidFill>
                <a:srgbClr val="002060"/>
              </a:solidFill>
            </a:endParaRPr>
          </a:p>
          <a:p>
            <a:pPr marL="0" indent="0" eaLnBrk="1" fontAlgn="auto" hangingPunct="1">
              <a:spcAft>
                <a:spcPts val="0"/>
              </a:spcAft>
              <a:buFont typeface="Arial" panose="020B0604020202020204" pitchFamily="34" charset="0"/>
              <a:buNone/>
              <a:defRPr/>
            </a:pPr>
            <a:r>
              <a:rPr lang="ja-JP" altLang="en-US" sz="4000" dirty="0">
                <a:solidFill>
                  <a:srgbClr val="002060"/>
                </a:solidFill>
              </a:rPr>
              <a:t>　⇒何が該当するのか“認識”が防止策</a:t>
            </a:r>
            <a:endParaRPr lang="en-US" altLang="ja-JP" sz="4000" dirty="0">
              <a:solidFill>
                <a:srgbClr val="002060"/>
              </a:solidFill>
            </a:endParaRPr>
          </a:p>
          <a:p>
            <a:pPr marL="0" indent="0" eaLnBrk="1" fontAlgn="auto" hangingPunct="1">
              <a:spcAft>
                <a:spcPts val="0"/>
              </a:spcAft>
              <a:buFont typeface="Arial" panose="020B0604020202020204" pitchFamily="34" charset="0"/>
              <a:buNone/>
              <a:defRPr/>
            </a:pPr>
            <a:r>
              <a:rPr lang="ja-JP" altLang="en-US" dirty="0">
                <a:solidFill>
                  <a:srgbClr val="002060"/>
                </a:solidFill>
              </a:rPr>
              <a:t>　　</a:t>
            </a:r>
            <a:r>
              <a:rPr lang="ja-JP" altLang="en-US" sz="4000" dirty="0">
                <a:solidFill>
                  <a:srgbClr val="002060"/>
                </a:solidFill>
              </a:rPr>
              <a:t>⇒</a:t>
            </a:r>
            <a:r>
              <a:rPr lang="ja-JP" altLang="en-US" sz="3600" spc="-150" dirty="0">
                <a:solidFill>
                  <a:srgbClr val="002060"/>
                </a:solidFill>
              </a:rPr>
              <a:t>日本、そしてロータリーへの理解者を育てる</a:t>
            </a:r>
            <a:endParaRPr lang="en-US" altLang="ja-JP" sz="3600" spc="-150" dirty="0">
              <a:solidFill>
                <a:srgbClr val="002060"/>
              </a:solidFill>
            </a:endParaRPr>
          </a:p>
        </p:txBody>
      </p:sp>
      <p:sp>
        <p:nvSpPr>
          <p:cNvPr id="7" name="正方形/長方形 6">
            <a:extLst>
              <a:ext uri="{FF2B5EF4-FFF2-40B4-BE49-F238E27FC236}">
                <a16:creationId xmlns:a16="http://schemas.microsoft.com/office/drawing/2014/main" id="{C2F42341-03DA-4B30-9D30-84C4C2D1E8E1}"/>
              </a:ext>
            </a:extLst>
          </p:cNvPr>
          <p:cNvSpPr/>
          <p:nvPr/>
        </p:nvSpPr>
        <p:spPr bwMode="auto">
          <a:xfrm>
            <a:off x="431800" y="2776538"/>
            <a:ext cx="8280400" cy="708025"/>
          </a:xfrm>
          <a:prstGeom prst="rect">
            <a:avLst/>
          </a:prstGeom>
          <a:solidFill>
            <a:srgbClr val="FFFFCC"/>
          </a:solidFill>
          <a:ln w="38100"/>
        </p:spPr>
        <p:style>
          <a:lnRef idx="2">
            <a:schemeClr val="accent6"/>
          </a:lnRef>
          <a:fillRef idx="1">
            <a:schemeClr val="lt1"/>
          </a:fillRef>
          <a:effectRef idx="0">
            <a:schemeClr val="accent6"/>
          </a:effectRef>
          <a:fontRef idx="minor">
            <a:schemeClr val="dk1"/>
          </a:fontRef>
        </p:style>
        <p:txBody>
          <a:bodyPr>
            <a:spAutoFit/>
          </a:bodyPr>
          <a:lstStyle/>
          <a:p>
            <a:pPr algn="ctr" eaLnBrk="1" fontAlgn="auto" hangingPunct="1">
              <a:spcBef>
                <a:spcPts val="0"/>
              </a:spcBef>
              <a:spcAft>
                <a:spcPts val="0"/>
              </a:spcAft>
              <a:defRPr/>
            </a:pPr>
            <a:r>
              <a:rPr lang="en-US" altLang="ja-JP" sz="4000" b="1" dirty="0">
                <a:ln w="18000">
                  <a:noFill/>
                  <a:prstDash val="solid"/>
                  <a:miter lim="800000"/>
                </a:ln>
                <a:solidFill>
                  <a:srgbClr val="FF6600"/>
                </a:solidFill>
              </a:rPr>
              <a:t>RI</a:t>
            </a:r>
            <a:r>
              <a:rPr lang="ja-JP" altLang="en-US" sz="3200" b="1" dirty="0">
                <a:ln w="18000">
                  <a:noFill/>
                  <a:prstDash val="solid"/>
                  <a:miter lim="800000"/>
                </a:ln>
                <a:solidFill>
                  <a:srgbClr val="FF6600"/>
                </a:solidFill>
              </a:rPr>
              <a:t>の方針</a:t>
            </a:r>
            <a:r>
              <a:rPr lang="en-US" altLang="ja-JP" sz="3200" b="1" dirty="0">
                <a:ln w="18000">
                  <a:noFill/>
                  <a:prstDash val="solid"/>
                  <a:miter lim="800000"/>
                </a:ln>
                <a:solidFill>
                  <a:srgbClr val="FF6600"/>
                </a:solidFill>
              </a:rPr>
              <a:t>:</a:t>
            </a:r>
            <a:r>
              <a:rPr lang="ja-JP" altLang="en-US" sz="3200" b="1" dirty="0">
                <a:ln w="18000">
                  <a:noFill/>
                  <a:prstDash val="solid"/>
                  <a:miter lim="800000"/>
                </a:ln>
                <a:solidFill>
                  <a:srgbClr val="FF6600"/>
                </a:solidFill>
              </a:rPr>
              <a:t>　</a:t>
            </a:r>
            <a:r>
              <a:rPr lang="en-US" altLang="ja-JP" sz="4000" b="1" dirty="0">
                <a:ln w="18000">
                  <a:noFill/>
                  <a:prstDash val="solid"/>
                  <a:miter lim="800000"/>
                </a:ln>
                <a:solidFill>
                  <a:srgbClr val="FF6600"/>
                </a:solidFill>
              </a:rPr>
              <a:t>Zero Tolerance / </a:t>
            </a:r>
            <a:r>
              <a:rPr lang="ja-JP" altLang="en-US" sz="4000" b="1" dirty="0">
                <a:ln w="18000">
                  <a:noFill/>
                  <a:prstDash val="solid"/>
                  <a:miter lim="800000"/>
                </a:ln>
                <a:solidFill>
                  <a:srgbClr val="FF6600"/>
                </a:solidFill>
              </a:rPr>
              <a:t>容認なし</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2C04-7699-4252-B2C8-277F71285B0A}"/>
              </a:ext>
            </a:extLst>
          </p:cNvPr>
          <p:cNvSpPr>
            <a:spLocks noGrp="1"/>
          </p:cNvSpPr>
          <p:nvPr>
            <p:ph type="title"/>
          </p:nvPr>
        </p:nvSpPr>
        <p:spPr>
          <a:xfrm>
            <a:off x="822325" y="358775"/>
            <a:ext cx="7543800" cy="838200"/>
          </a:xfrm>
        </p:spPr>
        <p:txBody>
          <a:bodyPr/>
          <a:lstStyle/>
          <a:p>
            <a:pPr algn="ctr" eaLnBrk="1" fontAlgn="auto" hangingPunct="1">
              <a:spcAft>
                <a:spcPts val="0"/>
              </a:spcAft>
              <a:defRPr/>
            </a:pPr>
            <a:r>
              <a:rPr lang="ja-JP" altLang="en-US" sz="5400" dirty="0">
                <a:latin typeface="メイリオ" panose="020B0604030504040204" pitchFamily="50" charset="-128"/>
                <a:ea typeface="メイリオ" panose="020B0604030504040204" pitchFamily="50" charset="-128"/>
              </a:rPr>
              <a:t>ハラスメントの認識</a:t>
            </a:r>
          </a:p>
        </p:txBody>
      </p:sp>
      <p:sp>
        <p:nvSpPr>
          <p:cNvPr id="3" name="コンテンツ プレースホルダー 2">
            <a:extLst>
              <a:ext uri="{FF2B5EF4-FFF2-40B4-BE49-F238E27FC236}">
                <a16:creationId xmlns:a16="http://schemas.microsoft.com/office/drawing/2014/main" id="{779D1A96-1B08-4E6A-8ECA-7B487517A2F6}"/>
              </a:ext>
            </a:extLst>
          </p:cNvPr>
          <p:cNvSpPr>
            <a:spLocks noGrp="1"/>
          </p:cNvSpPr>
          <p:nvPr>
            <p:ph idx="4294967295"/>
          </p:nvPr>
        </p:nvSpPr>
        <p:spPr>
          <a:xfrm>
            <a:off x="323850" y="1917700"/>
            <a:ext cx="8820150" cy="4391025"/>
          </a:xfrm>
        </p:spPr>
        <p:txBody>
          <a:bodyPr rtlCol="0"/>
          <a:lstStyle/>
          <a:p>
            <a:pPr marL="0" indent="0" eaLnBrk="1" fontAlgn="auto" hangingPunct="1">
              <a:spcAft>
                <a:spcPts val="0"/>
              </a:spcAft>
              <a:buFont typeface="Arial" panose="020B0604020202020204" pitchFamily="34" charset="0"/>
              <a:buNone/>
              <a:defRPr/>
            </a:pPr>
            <a:r>
              <a:rPr lang="ja-JP" altLang="en-US" sz="3200" dirty="0"/>
              <a:t>・飲んだ席で思わず、、、お酒が入るとどうしても、、、</a:t>
            </a:r>
            <a:endParaRPr lang="en-US" altLang="ja-JP" sz="3200" dirty="0"/>
          </a:p>
          <a:p>
            <a:pPr marL="0" indent="0" eaLnBrk="1" fontAlgn="auto" hangingPunct="1">
              <a:spcAft>
                <a:spcPts val="0"/>
              </a:spcAft>
              <a:buFont typeface="Arial" charset="0"/>
              <a:buNone/>
              <a:defRPr/>
            </a:pPr>
            <a:r>
              <a:rPr lang="ja-JP" altLang="en-US" sz="3200" dirty="0"/>
              <a:t>・写真撮影で肩を抱き寄せる、会うとハグをする</a:t>
            </a:r>
            <a:endParaRPr lang="en-US" altLang="ja-JP" sz="3200" dirty="0"/>
          </a:p>
          <a:p>
            <a:pPr marL="0" indent="0" eaLnBrk="1" fontAlgn="auto" hangingPunct="1">
              <a:spcAft>
                <a:spcPts val="0"/>
              </a:spcAft>
              <a:buFont typeface="Arial" panose="020B0604020202020204" pitchFamily="34" charset="0"/>
              <a:buNone/>
              <a:defRPr/>
            </a:pPr>
            <a:r>
              <a:rPr lang="ja-JP" altLang="en-US" sz="3200" dirty="0"/>
              <a:t>・懇親会で夜の遅い時間まで引き止める</a:t>
            </a:r>
            <a:endParaRPr lang="en-US" altLang="ja-JP" sz="3200" dirty="0"/>
          </a:p>
          <a:p>
            <a:pPr marL="0" indent="0" eaLnBrk="1" fontAlgn="auto" hangingPunct="1">
              <a:spcAft>
                <a:spcPts val="0"/>
              </a:spcAft>
              <a:buFont typeface="Arial" panose="020B0604020202020204" pitchFamily="34" charset="0"/>
              <a:buNone/>
              <a:defRPr/>
            </a:pPr>
            <a:r>
              <a:rPr lang="ja-JP" altLang="en-US" sz="3200" dirty="0"/>
              <a:t>・かわいい、足がきれい等と容姿のみほめる　など</a:t>
            </a:r>
            <a:endParaRPr lang="en-US" altLang="ja-JP" sz="3200" dirty="0"/>
          </a:p>
          <a:p>
            <a:pPr marL="0" indent="0" eaLnBrk="1" fontAlgn="auto" hangingPunct="1">
              <a:spcAft>
                <a:spcPts val="0"/>
              </a:spcAft>
              <a:buFont typeface="Arial" panose="020B0604020202020204" pitchFamily="34" charset="0"/>
              <a:buNone/>
              <a:defRPr/>
            </a:pPr>
            <a:endParaRPr lang="en-US" altLang="ja-JP" sz="1050" dirty="0"/>
          </a:p>
          <a:p>
            <a:pPr marL="0" indent="0" eaLnBrk="1" fontAlgn="auto" hangingPunct="1">
              <a:spcAft>
                <a:spcPts val="0"/>
              </a:spcAft>
              <a:buFont typeface="Arial" panose="020B0604020202020204" pitchFamily="34" charset="0"/>
              <a:buNone/>
              <a:defRPr/>
            </a:pPr>
            <a:r>
              <a:rPr lang="ja-JP" altLang="en-US" sz="3200" dirty="0">
                <a:solidFill>
                  <a:srgbClr val="002060"/>
                </a:solidFill>
              </a:rPr>
              <a:t>⇒不必要に、異性の奨学生と二人きりにならない</a:t>
            </a:r>
            <a:endParaRPr lang="en-US" altLang="ja-JP" sz="3200" dirty="0">
              <a:solidFill>
                <a:srgbClr val="002060"/>
              </a:solidFill>
            </a:endParaRPr>
          </a:p>
          <a:p>
            <a:pPr marL="0" indent="0" eaLnBrk="1" fontAlgn="auto" hangingPunct="1">
              <a:spcAft>
                <a:spcPts val="0"/>
              </a:spcAft>
              <a:buFont typeface="Arial" panose="020B0604020202020204" pitchFamily="34" charset="0"/>
              <a:buNone/>
              <a:defRPr/>
            </a:pPr>
            <a:r>
              <a:rPr lang="ja-JP" altLang="en-US" sz="3200" dirty="0">
                <a:solidFill>
                  <a:srgbClr val="002060"/>
                </a:solidFill>
              </a:rPr>
              <a:t>⇒お酒を無理に勧めない、酔って奨学生と接しない</a:t>
            </a:r>
            <a:endParaRPr lang="en-US" altLang="ja-JP" sz="3200" dirty="0">
              <a:solidFill>
                <a:srgbClr val="002060"/>
              </a:solidFill>
            </a:endParaRPr>
          </a:p>
          <a:p>
            <a:pPr marL="0" indent="0" eaLnBrk="1" fontAlgn="auto" hangingPunct="1">
              <a:spcAft>
                <a:spcPts val="0"/>
              </a:spcAft>
              <a:buFont typeface="Arial" panose="020B0604020202020204" pitchFamily="34" charset="0"/>
              <a:buNone/>
              <a:defRPr/>
            </a:pPr>
            <a:r>
              <a:rPr lang="ja-JP" altLang="en-US" sz="3200" dirty="0">
                <a:solidFill>
                  <a:srgbClr val="002060"/>
                </a:solidFill>
              </a:rPr>
              <a:t>⇒</a:t>
            </a:r>
            <a:r>
              <a:rPr lang="ja-JP" altLang="en-US" sz="3200" b="1" u="sng" dirty="0">
                <a:solidFill>
                  <a:srgbClr val="FF0000"/>
                </a:solidFill>
              </a:rPr>
              <a:t>ロータリアンとして品位ある言動を</a:t>
            </a:r>
            <a:endParaRPr lang="en-US" altLang="ja-JP" sz="3200" b="1" u="sng" dirty="0">
              <a:solidFill>
                <a:srgbClr val="FF0000"/>
              </a:solidFill>
            </a:endParaRPr>
          </a:p>
        </p:txBody>
      </p:sp>
      <p:sp>
        <p:nvSpPr>
          <p:cNvPr id="4" name="正方形/長方形 3">
            <a:extLst>
              <a:ext uri="{FF2B5EF4-FFF2-40B4-BE49-F238E27FC236}">
                <a16:creationId xmlns:a16="http://schemas.microsoft.com/office/drawing/2014/main" id="{14ACEFF4-DFB4-4DCE-8530-A177075BFA3D}"/>
              </a:ext>
            </a:extLst>
          </p:cNvPr>
          <p:cNvSpPr/>
          <p:nvPr/>
        </p:nvSpPr>
        <p:spPr>
          <a:xfrm>
            <a:off x="450850" y="1268413"/>
            <a:ext cx="8224838" cy="523875"/>
          </a:xfrm>
          <a:prstGeom prst="rect">
            <a:avLst/>
          </a:prstGeom>
          <a:solidFill>
            <a:srgbClr val="C00000"/>
          </a:solidFill>
        </p:spPr>
        <p:txBody>
          <a:bodyPr>
            <a:spAutoFit/>
          </a:bodyPr>
          <a:lstStyle/>
          <a:p>
            <a:pPr marL="0" lvl="1" algn="ctr" eaLnBrk="1" fontAlgn="auto" hangingPunct="1">
              <a:spcBef>
                <a:spcPts val="0"/>
              </a:spcBef>
              <a:spcAft>
                <a:spcPts val="0"/>
              </a:spcAft>
              <a:defRPr/>
            </a:pPr>
            <a:r>
              <a:rPr lang="ja-JP" altLang="en-US" sz="2800" kern="100" dirty="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セクハラ：セクシャルハラスメント</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74D482-F734-44E1-A9DF-0DD0EED30D15}"/>
              </a:ext>
            </a:extLst>
          </p:cNvPr>
          <p:cNvSpPr>
            <a:spLocks noGrp="1"/>
          </p:cNvSpPr>
          <p:nvPr>
            <p:ph type="title"/>
          </p:nvPr>
        </p:nvSpPr>
        <p:spPr>
          <a:xfrm>
            <a:off x="822325" y="476250"/>
            <a:ext cx="7543800" cy="838200"/>
          </a:xfrm>
        </p:spPr>
        <p:txBody>
          <a:bodyPr/>
          <a:lstStyle/>
          <a:p>
            <a:pPr algn="ctr" eaLnBrk="1" fontAlgn="auto" hangingPunct="1">
              <a:spcAft>
                <a:spcPts val="0"/>
              </a:spcAft>
              <a:defRPr/>
            </a:pPr>
            <a:r>
              <a:rPr lang="ja-JP" altLang="en-US" sz="5400" dirty="0">
                <a:latin typeface="メイリオ" panose="020B0604030504040204" pitchFamily="50" charset="-128"/>
                <a:ea typeface="メイリオ" panose="020B0604030504040204" pitchFamily="50" charset="-128"/>
              </a:rPr>
              <a:t>ハラスメントの認識</a:t>
            </a:r>
          </a:p>
        </p:txBody>
      </p:sp>
      <p:sp>
        <p:nvSpPr>
          <p:cNvPr id="67587" name="コンテンツ プレースホルダー 2">
            <a:extLst>
              <a:ext uri="{FF2B5EF4-FFF2-40B4-BE49-F238E27FC236}">
                <a16:creationId xmlns:a16="http://schemas.microsoft.com/office/drawing/2014/main" id="{1A61187C-5714-41BE-AD42-96BAE3F298BC}"/>
              </a:ext>
            </a:extLst>
          </p:cNvPr>
          <p:cNvSpPr>
            <a:spLocks noGrp="1" noChangeArrowheads="1"/>
          </p:cNvSpPr>
          <p:nvPr>
            <p:ph idx="4294967295"/>
          </p:nvPr>
        </p:nvSpPr>
        <p:spPr>
          <a:xfrm>
            <a:off x="396875" y="1916113"/>
            <a:ext cx="8496300" cy="4537075"/>
          </a:xfrm>
        </p:spPr>
        <p:txBody>
          <a:bodyPr/>
          <a:lstStyle/>
          <a:p>
            <a:pPr marL="0" indent="0" eaLnBrk="1" hangingPunct="1">
              <a:spcAft>
                <a:spcPct val="0"/>
              </a:spcAft>
              <a:buFont typeface="Arial" panose="020B0604020202020204" pitchFamily="34" charset="0"/>
              <a:buNone/>
            </a:pPr>
            <a:r>
              <a:rPr lang="ja-JP" altLang="en-US" sz="3200"/>
              <a:t>・お金を出してやっているのだからという高圧的な　　　</a:t>
            </a:r>
            <a:endParaRPr lang="en-US" altLang="ja-JP" sz="3200"/>
          </a:p>
          <a:p>
            <a:pPr marL="0" indent="0" eaLnBrk="1" hangingPunct="1">
              <a:spcBef>
                <a:spcPct val="0"/>
              </a:spcBef>
              <a:spcAft>
                <a:spcPct val="0"/>
              </a:spcAft>
              <a:buFont typeface="Arial" panose="020B0604020202020204" pitchFamily="34" charset="0"/>
              <a:buNone/>
            </a:pPr>
            <a:r>
              <a:rPr lang="ja-JP" altLang="en-US" sz="3200"/>
              <a:t>　接し方は大きく誤解や不信を招きます</a:t>
            </a:r>
            <a:endParaRPr lang="en-US" altLang="ja-JP" sz="3200"/>
          </a:p>
          <a:p>
            <a:pPr marL="0" indent="0" eaLnBrk="1" hangingPunct="1">
              <a:spcAft>
                <a:spcPct val="0"/>
              </a:spcAft>
              <a:buFont typeface="Arial" panose="020B0604020202020204" pitchFamily="34" charset="0"/>
              <a:buNone/>
            </a:pPr>
            <a:r>
              <a:rPr lang="ja-JP" altLang="en-US" sz="3200"/>
              <a:t>・国家間の政治問題は、信頼関係ができてから</a:t>
            </a:r>
            <a:endParaRPr lang="en-US" altLang="ja-JP" sz="3200"/>
          </a:p>
          <a:p>
            <a:pPr marL="0" indent="0" eaLnBrk="1" hangingPunct="1">
              <a:spcBef>
                <a:spcPct val="0"/>
              </a:spcBef>
              <a:spcAft>
                <a:spcPct val="0"/>
              </a:spcAft>
              <a:buFont typeface="Arial" panose="020B0604020202020204" pitchFamily="34" charset="0"/>
              <a:buNone/>
            </a:pPr>
            <a:r>
              <a:rPr lang="ja-JP" altLang="en-US" sz="3200"/>
              <a:t>　語り合えば一方的な主張になりません</a:t>
            </a:r>
            <a:endParaRPr lang="en-US" altLang="ja-JP" sz="3200"/>
          </a:p>
          <a:p>
            <a:pPr marL="0" indent="0" eaLnBrk="1" hangingPunct="1">
              <a:spcAft>
                <a:spcPct val="0"/>
              </a:spcAft>
              <a:buFont typeface="Arial" panose="020B0604020202020204" pitchFamily="34" charset="0"/>
              <a:buNone/>
            </a:pPr>
            <a:endParaRPr lang="en-US" altLang="ja-JP" sz="1200"/>
          </a:p>
          <a:p>
            <a:pPr marL="0" indent="0" eaLnBrk="1" hangingPunct="1">
              <a:spcAft>
                <a:spcPct val="0"/>
              </a:spcAft>
              <a:buFont typeface="Arial" panose="020B0604020202020204" pitchFamily="34" charset="0"/>
              <a:buNone/>
            </a:pPr>
            <a:r>
              <a:rPr lang="ja-JP" altLang="en-US" sz="3200">
                <a:solidFill>
                  <a:srgbClr val="002060"/>
                </a:solidFill>
              </a:rPr>
              <a:t>⇒信頼関係なく奨学生と二人きりにならない</a:t>
            </a:r>
            <a:endParaRPr lang="en-US" altLang="ja-JP" sz="3200">
              <a:solidFill>
                <a:srgbClr val="002060"/>
              </a:solidFill>
            </a:endParaRPr>
          </a:p>
          <a:p>
            <a:pPr marL="0" indent="0" eaLnBrk="1" hangingPunct="1">
              <a:spcAft>
                <a:spcPct val="0"/>
              </a:spcAft>
              <a:buFont typeface="Arial" panose="020B0604020202020204" pitchFamily="34" charset="0"/>
              <a:buNone/>
            </a:pPr>
            <a:r>
              <a:rPr lang="ja-JP" altLang="en-US" sz="3200">
                <a:solidFill>
                  <a:srgbClr val="002060"/>
                </a:solidFill>
              </a:rPr>
              <a:t>⇒不安や恐怖心を与える言動や状況に注意を</a:t>
            </a:r>
            <a:endParaRPr lang="en-US" altLang="ja-JP" sz="3200">
              <a:solidFill>
                <a:srgbClr val="002060"/>
              </a:solidFill>
            </a:endParaRPr>
          </a:p>
          <a:p>
            <a:pPr marL="0" indent="0" eaLnBrk="1" hangingPunct="1">
              <a:spcAft>
                <a:spcPct val="0"/>
              </a:spcAft>
              <a:buFont typeface="Arial" panose="020B0604020202020204" pitchFamily="34" charset="0"/>
              <a:buNone/>
            </a:pPr>
            <a:r>
              <a:rPr lang="ja-JP" altLang="en-US" sz="3200">
                <a:solidFill>
                  <a:srgbClr val="002060"/>
                </a:solidFill>
              </a:rPr>
              <a:t>⇒ロータリアンとして品位ある言動を</a:t>
            </a:r>
            <a:endParaRPr lang="en-US" altLang="ja-JP" sz="3200">
              <a:solidFill>
                <a:srgbClr val="002060"/>
              </a:solidFill>
            </a:endParaRPr>
          </a:p>
        </p:txBody>
      </p:sp>
      <p:sp>
        <p:nvSpPr>
          <p:cNvPr id="4" name="正方形/長方形 3">
            <a:extLst>
              <a:ext uri="{FF2B5EF4-FFF2-40B4-BE49-F238E27FC236}">
                <a16:creationId xmlns:a16="http://schemas.microsoft.com/office/drawing/2014/main" id="{9731F749-5BAB-4ACB-9A04-32B14F67BF89}"/>
              </a:ext>
            </a:extLst>
          </p:cNvPr>
          <p:cNvSpPr/>
          <p:nvPr/>
        </p:nvSpPr>
        <p:spPr>
          <a:xfrm>
            <a:off x="458788" y="1268413"/>
            <a:ext cx="8226425" cy="523875"/>
          </a:xfrm>
          <a:prstGeom prst="rect">
            <a:avLst/>
          </a:prstGeom>
          <a:solidFill>
            <a:srgbClr val="C00000"/>
          </a:solidFill>
        </p:spPr>
        <p:txBody>
          <a:bodyPr>
            <a:spAutoFit/>
          </a:bodyPr>
          <a:lstStyle/>
          <a:p>
            <a:pPr marL="0" lvl="1" algn="ctr" eaLnBrk="1" fontAlgn="auto" hangingPunct="1">
              <a:spcBef>
                <a:spcPts val="0"/>
              </a:spcBef>
              <a:spcAft>
                <a:spcPts val="0"/>
              </a:spcAft>
              <a:defRPr/>
            </a:pPr>
            <a:r>
              <a:rPr lang="ja-JP" altLang="en-US" sz="2800" kern="100" dirty="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パワハラ：パワーハラスメント</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F9F06-1CDC-4FBB-98D8-C58F25655A2E}"/>
              </a:ext>
            </a:extLst>
          </p:cNvPr>
          <p:cNvSpPr>
            <a:spLocks noGrp="1"/>
          </p:cNvSpPr>
          <p:nvPr>
            <p:ph type="title"/>
          </p:nvPr>
        </p:nvSpPr>
        <p:spPr>
          <a:xfrm>
            <a:off x="822325" y="431800"/>
            <a:ext cx="7543800" cy="836613"/>
          </a:xfrm>
        </p:spPr>
        <p:txBody>
          <a:bodyPr/>
          <a:lstStyle/>
          <a:p>
            <a:pPr algn="ctr" eaLnBrk="1" fontAlgn="auto" hangingPunct="1">
              <a:spcAft>
                <a:spcPts val="0"/>
              </a:spcAft>
              <a:defRPr/>
            </a:pPr>
            <a:r>
              <a:rPr lang="ja-JP" altLang="en-US" sz="5400" dirty="0">
                <a:latin typeface="メイリオ" panose="020B0604030504040204" pitchFamily="50" charset="-128"/>
                <a:ea typeface="メイリオ" panose="020B0604030504040204" pitchFamily="50" charset="-128"/>
              </a:rPr>
              <a:t>危機管理：震災など</a:t>
            </a:r>
          </a:p>
        </p:txBody>
      </p:sp>
      <p:sp>
        <p:nvSpPr>
          <p:cNvPr id="3" name="コンテンツ プレースホルダー 2">
            <a:extLst>
              <a:ext uri="{FF2B5EF4-FFF2-40B4-BE49-F238E27FC236}">
                <a16:creationId xmlns:a16="http://schemas.microsoft.com/office/drawing/2014/main" id="{51A3D36D-A55C-4B4C-A9AA-ED88D05A3710}"/>
              </a:ext>
            </a:extLst>
          </p:cNvPr>
          <p:cNvSpPr>
            <a:spLocks noGrp="1"/>
          </p:cNvSpPr>
          <p:nvPr>
            <p:ph idx="4294967295"/>
          </p:nvPr>
        </p:nvSpPr>
        <p:spPr>
          <a:xfrm>
            <a:off x="504825" y="1268413"/>
            <a:ext cx="8820150" cy="5113337"/>
          </a:xfrm>
        </p:spPr>
        <p:txBody>
          <a:bodyPr rtlCol="0">
            <a:normAutofit fontScale="92500"/>
          </a:bodyPr>
          <a:lstStyle/>
          <a:p>
            <a:pPr eaLnBrk="1" fontAlgn="auto" hangingPunct="1">
              <a:spcAft>
                <a:spcPts val="0"/>
              </a:spcAft>
              <a:buFont typeface="Wingdings" panose="05000000000000000000" pitchFamily="2" charset="2"/>
              <a:buChar char="Ø"/>
              <a:defRPr/>
            </a:pPr>
            <a:r>
              <a:rPr lang="ja-JP" altLang="en-US" sz="4800" dirty="0">
                <a:solidFill>
                  <a:srgbClr val="C00000"/>
                </a:solidFill>
              </a:rPr>
              <a:t>日頃から予防を意識</a:t>
            </a:r>
            <a:endParaRPr lang="en-US" altLang="ja-JP" sz="4800" dirty="0">
              <a:solidFill>
                <a:srgbClr val="C00000"/>
              </a:solidFill>
            </a:endParaRPr>
          </a:p>
          <a:p>
            <a:pPr eaLnBrk="1" fontAlgn="auto" hangingPunct="1">
              <a:spcAft>
                <a:spcPts val="0"/>
              </a:spcAft>
              <a:buFont typeface="Wingdings" panose="05000000000000000000" pitchFamily="2" charset="2"/>
              <a:buChar char="Ø"/>
              <a:defRPr/>
            </a:pPr>
            <a:r>
              <a:rPr lang="ja-JP" altLang="en-US" sz="4800" dirty="0">
                <a:solidFill>
                  <a:srgbClr val="C00000"/>
                </a:solidFill>
              </a:rPr>
              <a:t>被害を最小限にする</a:t>
            </a:r>
            <a:endParaRPr lang="en-US" altLang="ja-JP" sz="4800" dirty="0">
              <a:solidFill>
                <a:srgbClr val="C00000"/>
              </a:solidFill>
            </a:endParaRPr>
          </a:p>
          <a:p>
            <a:pPr eaLnBrk="1" fontAlgn="auto" hangingPunct="1">
              <a:spcAft>
                <a:spcPts val="0"/>
              </a:spcAft>
              <a:buFont typeface="Wingdings" panose="05000000000000000000" pitchFamily="2" charset="2"/>
              <a:buChar char="Ø"/>
              <a:defRPr/>
            </a:pPr>
            <a:r>
              <a:rPr lang="ja-JP" altLang="en-US" sz="4800" dirty="0">
                <a:solidFill>
                  <a:srgbClr val="C00000"/>
                </a:solidFill>
              </a:rPr>
              <a:t>発生後の安全管理・不安の解消</a:t>
            </a:r>
            <a:endParaRPr lang="en-US" altLang="ja-JP" sz="4800" dirty="0">
              <a:solidFill>
                <a:srgbClr val="C00000"/>
              </a:solidFill>
            </a:endParaRPr>
          </a:p>
          <a:p>
            <a:pPr marL="0" indent="0" eaLnBrk="1" fontAlgn="auto" hangingPunct="1">
              <a:spcAft>
                <a:spcPts val="0"/>
              </a:spcAft>
              <a:buFont typeface="Arial" charset="0"/>
              <a:buNone/>
              <a:defRPr/>
            </a:pPr>
            <a:r>
              <a:rPr lang="ja-JP" altLang="en-US" sz="3600" dirty="0"/>
              <a:t>⇒複数の</a:t>
            </a:r>
            <a:r>
              <a:rPr lang="ja-JP" altLang="en-US" sz="3600" dirty="0">
                <a:latin typeface="+mj-ea"/>
                <a:ea typeface="+mj-ea"/>
              </a:rPr>
              <a:t>連絡先</a:t>
            </a:r>
            <a:r>
              <a:rPr lang="ja-JP" altLang="en-US" sz="2800" dirty="0">
                <a:latin typeface="+mj-ea"/>
                <a:ea typeface="+mj-ea"/>
              </a:rPr>
              <a:t>（携帯、ＳＮＳ、</a:t>
            </a:r>
            <a:r>
              <a:rPr lang="en-US" altLang="ja-JP" sz="2800" dirty="0">
                <a:latin typeface="+mj-ea"/>
                <a:ea typeface="+mj-ea"/>
              </a:rPr>
              <a:t>LINE</a:t>
            </a:r>
            <a:r>
              <a:rPr lang="ja-JP" altLang="en-US" sz="2800" dirty="0">
                <a:latin typeface="+mj-ea"/>
                <a:ea typeface="+mj-ea"/>
              </a:rPr>
              <a:t>など）</a:t>
            </a:r>
            <a:r>
              <a:rPr lang="ja-JP" altLang="en-US" sz="3600" dirty="0"/>
              <a:t>を交換</a:t>
            </a:r>
            <a:endParaRPr lang="en-US" altLang="ja-JP" sz="3600" dirty="0"/>
          </a:p>
          <a:p>
            <a:pPr marL="0" indent="0" eaLnBrk="1" fontAlgn="auto" hangingPunct="1">
              <a:spcAft>
                <a:spcPts val="0"/>
              </a:spcAft>
              <a:buFont typeface="Arial" panose="020B0604020202020204" pitchFamily="34" charset="0"/>
              <a:buNone/>
              <a:defRPr/>
            </a:pPr>
            <a:r>
              <a:rPr lang="ja-JP" altLang="en-US" sz="3600" dirty="0"/>
              <a:t>⇒日頃から奨学生が相談しやすい関係作り</a:t>
            </a:r>
          </a:p>
          <a:p>
            <a:pPr marL="0" indent="0" eaLnBrk="1" fontAlgn="auto" hangingPunct="1">
              <a:spcBef>
                <a:spcPts val="3000"/>
              </a:spcBef>
              <a:spcAft>
                <a:spcPts val="0"/>
              </a:spcAft>
              <a:buFont typeface="Arial" panose="020B0604020202020204" pitchFamily="34" charset="0"/>
              <a:buNone/>
              <a:defRPr/>
            </a:pPr>
            <a:r>
              <a:rPr lang="ja-JP" altLang="en-US" sz="3600" dirty="0">
                <a:solidFill>
                  <a:schemeClr val="accent6">
                    <a:lumMod val="75000"/>
                  </a:schemeClr>
                </a:solidFill>
              </a:rPr>
              <a:t>奨学生：</a:t>
            </a:r>
            <a:r>
              <a:rPr lang="ja-JP" altLang="en-US" sz="3600" dirty="0"/>
              <a:t>学校の避難経路や緊急連絡先を確認</a:t>
            </a:r>
            <a:endParaRPr lang="en-US" altLang="ja-JP" sz="3600" dirty="0"/>
          </a:p>
          <a:p>
            <a:pPr marL="0" indent="0" eaLnBrk="1" fontAlgn="auto" hangingPunct="1">
              <a:spcAft>
                <a:spcPts val="0"/>
              </a:spcAft>
              <a:buFont typeface="Arial" panose="020B0604020202020204" pitchFamily="34" charset="0"/>
              <a:buNone/>
              <a:defRPr/>
            </a:pPr>
            <a:r>
              <a:rPr lang="ja-JP" altLang="en-US" sz="3600" dirty="0">
                <a:solidFill>
                  <a:schemeClr val="accent6">
                    <a:lumMod val="75000"/>
                  </a:schemeClr>
                </a:solidFill>
              </a:rPr>
              <a:t>奨学生：</a:t>
            </a:r>
            <a:r>
              <a:rPr lang="ja-JP" altLang="en-US" sz="3600" dirty="0"/>
              <a:t>自国の在外公館の場所・連絡先を確認</a:t>
            </a:r>
            <a:endParaRPr lang="en-US" altLang="ja-JP"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図 2">
            <a:extLst>
              <a:ext uri="{FF2B5EF4-FFF2-40B4-BE49-F238E27FC236}">
                <a16:creationId xmlns:a16="http://schemas.microsoft.com/office/drawing/2014/main" id="{C742F127-4E5E-480C-AB7D-9DE7BFF118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8415337"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コンテンツ プレースホルダー 3">
            <a:extLst>
              <a:ext uri="{FF2B5EF4-FFF2-40B4-BE49-F238E27FC236}">
                <a16:creationId xmlns:a16="http://schemas.microsoft.com/office/drawing/2014/main" id="{E3A998C4-E296-4397-B938-78DAA2A36C6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l="10193" t="19044" r="27596" b="7692"/>
          <a:stretch>
            <a:fillRect/>
          </a:stretch>
        </p:blipFill>
        <p:spPr>
          <a:xfrm>
            <a:off x="395288" y="549275"/>
            <a:ext cx="8261350" cy="54721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2EB3540-EE70-4E2E-BB69-92280C9F4D0A}"/>
              </a:ext>
            </a:extLst>
          </p:cNvPr>
          <p:cNvSpPr>
            <a:spLocks noGrp="1"/>
          </p:cNvSpPr>
          <p:nvPr>
            <p:ph type="title"/>
          </p:nvPr>
        </p:nvSpPr>
        <p:spPr>
          <a:xfrm>
            <a:off x="822325" y="333375"/>
            <a:ext cx="7543800" cy="1008063"/>
          </a:xfrm>
        </p:spPr>
        <p:txBody>
          <a:bodyPr/>
          <a:lstStyle/>
          <a:p>
            <a:pPr eaLnBrk="1" fontAlgn="auto" hangingPunct="1">
              <a:spcAft>
                <a:spcPts val="0"/>
              </a:spcAft>
              <a:defRPr/>
            </a:pPr>
            <a:r>
              <a:rPr lang="ja-JP" altLang="en-US" sz="5400" dirty="0">
                <a:solidFill>
                  <a:schemeClr val="tx1">
                    <a:lumMod val="75000"/>
                    <a:lumOff val="25000"/>
                  </a:schemeClr>
                </a:solidFill>
              </a:rPr>
              <a:t>奨学事業の目的</a:t>
            </a:r>
          </a:p>
        </p:txBody>
      </p:sp>
      <p:sp>
        <p:nvSpPr>
          <p:cNvPr id="2" name="コンテンツ プレースホルダー 1">
            <a:extLst>
              <a:ext uri="{FF2B5EF4-FFF2-40B4-BE49-F238E27FC236}">
                <a16:creationId xmlns:a16="http://schemas.microsoft.com/office/drawing/2014/main" id="{F778178E-939C-4872-95AF-04E8392D62A2}"/>
              </a:ext>
            </a:extLst>
          </p:cNvPr>
          <p:cNvSpPr>
            <a:spLocks noGrp="1"/>
          </p:cNvSpPr>
          <p:nvPr>
            <p:ph idx="1"/>
          </p:nvPr>
        </p:nvSpPr>
        <p:spPr>
          <a:xfrm>
            <a:off x="506413" y="1916113"/>
            <a:ext cx="8131175" cy="4392612"/>
          </a:xfrm>
        </p:spPr>
        <p:txBody>
          <a:bodyPr rtlCol="0">
            <a:normAutofit/>
          </a:bodyPr>
          <a:lstStyle/>
          <a:p>
            <a:pPr marL="0" indent="0" eaLnBrk="1" fontAlgn="auto" hangingPunct="1">
              <a:buFont typeface="Calibri" panose="020F0502020204030204" pitchFamily="34" charset="0"/>
              <a:buNone/>
              <a:defRPr/>
            </a:pPr>
            <a:r>
              <a:rPr lang="ja-JP" altLang="en-US" sz="4400" dirty="0">
                <a:solidFill>
                  <a:schemeClr val="bg2">
                    <a:lumMod val="10000"/>
                  </a:schemeClr>
                </a:solidFill>
              </a:rPr>
              <a:t>勉学又は研究のために来日し、わが国の大学等教育機関に在籍する</a:t>
            </a:r>
            <a:r>
              <a:rPr lang="ja-JP" altLang="en-US" sz="4400" dirty="0">
                <a:solidFill>
                  <a:srgbClr val="FF6600"/>
                </a:solidFill>
              </a:rPr>
              <a:t>外国人</a:t>
            </a:r>
            <a:r>
              <a:rPr lang="ja-JP" altLang="en-US" sz="4400" dirty="0">
                <a:solidFill>
                  <a:schemeClr val="bg2">
                    <a:lumMod val="10000"/>
                  </a:schemeClr>
                </a:solidFill>
              </a:rPr>
              <a:t>に対して奨学金を支給し、よって</a:t>
            </a:r>
            <a:r>
              <a:rPr lang="ja-JP" altLang="en-US" sz="4400" dirty="0">
                <a:solidFill>
                  <a:srgbClr val="FF6600"/>
                </a:solidFill>
              </a:rPr>
              <a:t>ロータリーの理想とする国際理解と親善と平和に寄与する</a:t>
            </a:r>
            <a:r>
              <a:rPr lang="ja-JP" altLang="en-US" sz="4400" dirty="0">
                <a:solidFill>
                  <a:schemeClr val="bg2">
                    <a:lumMod val="10000"/>
                  </a:schemeClr>
                </a:solidFill>
              </a:rPr>
              <a:t>ことを目的とする。</a:t>
            </a:r>
            <a:endParaRPr lang="en-US" altLang="ja-JP" sz="4400" dirty="0">
              <a:solidFill>
                <a:schemeClr val="bg2">
                  <a:lumMod val="10000"/>
                </a:schemeClr>
              </a:solidFill>
            </a:endParaRPr>
          </a:p>
          <a:p>
            <a:pPr marL="0" indent="0" eaLnBrk="1" fontAlgn="auto" hangingPunct="1">
              <a:buFont typeface="Calibri" panose="020F0502020204030204" pitchFamily="34" charset="0"/>
              <a:buNone/>
              <a:defRPr/>
            </a:pPr>
            <a:endParaRPr lang="ja-JP" altLang="en-US" sz="4400" b="1" dirty="0">
              <a:solidFill>
                <a:schemeClr val="tx1">
                  <a:lumMod val="75000"/>
                  <a:lumOff val="25000"/>
                </a:schemeClr>
              </a:solidFill>
            </a:endParaRPr>
          </a:p>
        </p:txBody>
      </p:sp>
      <p:sp>
        <p:nvSpPr>
          <p:cNvPr id="4" name="円/楕円 12">
            <a:extLst>
              <a:ext uri="{FF2B5EF4-FFF2-40B4-BE49-F238E27FC236}">
                <a16:creationId xmlns:a16="http://schemas.microsoft.com/office/drawing/2014/main" id="{FA204250-87A4-4C60-85A6-E765837BD860}"/>
              </a:ext>
            </a:extLst>
          </p:cNvPr>
          <p:cNvSpPr/>
          <p:nvPr/>
        </p:nvSpPr>
        <p:spPr bwMode="auto">
          <a:xfrm rot="460301">
            <a:off x="5794375" y="317500"/>
            <a:ext cx="3373438" cy="1331913"/>
          </a:xfrm>
          <a:prstGeom prst="wedgeEllipseCallout">
            <a:avLst>
              <a:gd name="adj1" fmla="val -47531"/>
              <a:gd name="adj2" fmla="val 46945"/>
            </a:avLst>
          </a:prstGeom>
          <a:ln w="38100">
            <a:solidFill>
              <a:srgbClr val="FF9933"/>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fontAlgn="auto" hangingPunct="1">
              <a:spcBef>
                <a:spcPts val="0"/>
              </a:spcBef>
              <a:spcAft>
                <a:spcPts val="0"/>
              </a:spcAft>
              <a:defRPr/>
            </a:pPr>
            <a:r>
              <a:rPr lang="ja-JP" altLang="en-US" sz="2000" b="1" dirty="0">
                <a:solidFill>
                  <a:schemeClr val="tx1"/>
                </a:solidFill>
                <a:latin typeface="HG丸ｺﾞｼｯｸM-PRO" pitchFamily="50" charset="-128"/>
                <a:ea typeface="HG丸ｺﾞｼｯｸM-PRO" pitchFamily="50" charset="-128"/>
              </a:rPr>
              <a:t>なぜ外国人留学生を</a:t>
            </a:r>
            <a:endParaRPr lang="en-US" altLang="ja-JP" sz="2000" b="1" dirty="0">
              <a:solidFill>
                <a:schemeClr val="tx1"/>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2000" b="1" dirty="0">
                <a:solidFill>
                  <a:schemeClr val="tx1"/>
                </a:solidFill>
                <a:latin typeface="HG丸ｺﾞｼｯｸM-PRO" pitchFamily="50" charset="-128"/>
                <a:ea typeface="HG丸ｺﾞｼｯｸM-PRO" pitchFamily="50" charset="-128"/>
              </a:rPr>
              <a:t>支援するの？</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FBCB37E-31B3-4319-B7B0-2A5BB032B967}"/>
              </a:ext>
            </a:extLst>
          </p:cNvPr>
          <p:cNvSpPr>
            <a:spLocks noGrp="1"/>
          </p:cNvSpPr>
          <p:nvPr>
            <p:ph type="title"/>
          </p:nvPr>
        </p:nvSpPr>
        <p:spPr>
          <a:xfrm>
            <a:off x="412750" y="333375"/>
            <a:ext cx="8731250" cy="1143000"/>
          </a:xfrm>
        </p:spPr>
        <p:txBody>
          <a:bodyPr/>
          <a:lstStyle/>
          <a:p>
            <a:pPr algn="ctr" eaLnBrk="1" fontAlgn="auto" hangingPunct="1">
              <a:spcAft>
                <a:spcPts val="0"/>
              </a:spcAft>
              <a:defRPr/>
            </a:pPr>
            <a:r>
              <a:rPr lang="ja-JP" altLang="en-US" sz="5400" dirty="0">
                <a:solidFill>
                  <a:schemeClr val="tx1"/>
                </a:solidFill>
                <a:latin typeface="メイリオ" panose="020B0604030504040204" pitchFamily="50" charset="-128"/>
                <a:ea typeface="メイリオ" panose="020B0604030504040204" pitchFamily="50" charset="-128"/>
              </a:rPr>
              <a:t>奨学期間終了後も交流を！</a:t>
            </a:r>
          </a:p>
        </p:txBody>
      </p:sp>
      <p:pic>
        <p:nvPicPr>
          <p:cNvPr id="75779" name="Picture 14">
            <a:extLst>
              <a:ext uri="{FF2B5EF4-FFF2-40B4-BE49-F238E27FC236}">
                <a16:creationId xmlns:a16="http://schemas.microsoft.com/office/drawing/2014/main" id="{43650429-3529-4DBA-8B00-FB8E42DB84BB}"/>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960163">
            <a:off x="7791450" y="4318000"/>
            <a:ext cx="952500" cy="173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80" name="テキスト ボックス 6">
            <a:extLst>
              <a:ext uri="{FF2B5EF4-FFF2-40B4-BE49-F238E27FC236}">
                <a16:creationId xmlns:a16="http://schemas.microsoft.com/office/drawing/2014/main" id="{5B5BF8AF-34DB-4E5E-98E4-741F7D8F4617}"/>
              </a:ext>
            </a:extLst>
          </p:cNvPr>
          <p:cNvSpPr txBox="1">
            <a:spLocks noChangeArrowheads="1"/>
          </p:cNvSpPr>
          <p:nvPr/>
        </p:nvSpPr>
        <p:spPr bwMode="auto">
          <a:xfrm>
            <a:off x="1187450" y="2133600"/>
            <a:ext cx="5545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p>
        </p:txBody>
      </p:sp>
      <p:sp>
        <p:nvSpPr>
          <p:cNvPr id="8" name="テキスト ボックス 7">
            <a:extLst>
              <a:ext uri="{FF2B5EF4-FFF2-40B4-BE49-F238E27FC236}">
                <a16:creationId xmlns:a16="http://schemas.microsoft.com/office/drawing/2014/main" id="{C206B743-0998-4002-8B4A-786A474AEB85}"/>
              </a:ext>
            </a:extLst>
          </p:cNvPr>
          <p:cNvSpPr txBox="1"/>
          <p:nvPr/>
        </p:nvSpPr>
        <p:spPr>
          <a:xfrm>
            <a:off x="412750" y="1587500"/>
            <a:ext cx="8232775" cy="954088"/>
          </a:xfrm>
          <a:prstGeom prst="rect">
            <a:avLst/>
          </a:prstGeom>
          <a:noFill/>
        </p:spPr>
        <p:txBody>
          <a:bodyPr>
            <a:spAutoFit/>
          </a:bodyPr>
          <a:lstStyle/>
          <a:p>
            <a:pPr marL="457200" indent="-457200" eaLnBrk="1" fontAlgn="auto" hangingPunct="1">
              <a:spcBef>
                <a:spcPts val="0"/>
              </a:spcBef>
              <a:spcAft>
                <a:spcPts val="0"/>
              </a:spcAft>
              <a:buFont typeface="Wingdings" panose="05000000000000000000" pitchFamily="2" charset="2"/>
              <a:buChar char="u"/>
              <a:defRPr/>
            </a:pPr>
            <a:r>
              <a:rPr lang="ja-JP" altLang="en-US" sz="2800" dirty="0">
                <a:solidFill>
                  <a:schemeClr val="tx2">
                    <a:lumMod val="50000"/>
                  </a:schemeClr>
                </a:solidFill>
                <a:latin typeface="HGSｺﾞｼｯｸE" panose="020B0900000000000000" pitchFamily="50" charset="-128"/>
                <a:ea typeface="HGSｺﾞｼｯｸE" panose="020B0900000000000000" pitchFamily="50" charset="-128"/>
              </a:rPr>
              <a:t>終了後もクラブ行事に招いたり、週報を送るなどして連絡が途絶えないようにしてください</a:t>
            </a:r>
          </a:p>
        </p:txBody>
      </p:sp>
      <p:sp>
        <p:nvSpPr>
          <p:cNvPr id="9" name="テキスト ボックス 8">
            <a:extLst>
              <a:ext uri="{FF2B5EF4-FFF2-40B4-BE49-F238E27FC236}">
                <a16:creationId xmlns:a16="http://schemas.microsoft.com/office/drawing/2014/main" id="{BFEA2033-8CBA-43D2-93A8-B360FF2C999B}"/>
              </a:ext>
            </a:extLst>
          </p:cNvPr>
          <p:cNvSpPr txBox="1"/>
          <p:nvPr/>
        </p:nvSpPr>
        <p:spPr>
          <a:xfrm>
            <a:off x="412750" y="4868863"/>
            <a:ext cx="6985000" cy="954087"/>
          </a:xfrm>
          <a:prstGeom prst="rect">
            <a:avLst/>
          </a:prstGeom>
          <a:noFill/>
        </p:spPr>
        <p:txBody>
          <a:bodyPr>
            <a:spAutoFit/>
          </a:bodyPr>
          <a:lstStyle/>
          <a:p>
            <a:pPr marL="457200" indent="-457200" eaLnBrk="1" fontAlgn="auto" hangingPunct="1">
              <a:spcBef>
                <a:spcPts val="0"/>
              </a:spcBef>
              <a:spcAft>
                <a:spcPts val="0"/>
              </a:spcAft>
              <a:buFont typeface="Wingdings" panose="05000000000000000000" pitchFamily="2" charset="2"/>
              <a:buChar char="u"/>
              <a:defRPr/>
            </a:pPr>
            <a:r>
              <a:rPr lang="ja-JP" altLang="en-US" sz="2800" dirty="0">
                <a:solidFill>
                  <a:schemeClr val="tx2">
                    <a:lumMod val="50000"/>
                  </a:schemeClr>
                </a:solidFill>
                <a:latin typeface="HGSｺﾞｼｯｸE" panose="020B0900000000000000" pitchFamily="50" charset="-128"/>
                <a:ea typeface="HGSｺﾞｼｯｸE" panose="020B0900000000000000" pitchFamily="50" charset="-128"/>
              </a:rPr>
              <a:t>奨学生終了後も、博士号を取得したら</a:t>
            </a:r>
            <a:endParaRPr lang="en-US" altLang="ja-JP" sz="2800" dirty="0">
              <a:solidFill>
                <a:schemeClr val="tx2">
                  <a:lumMod val="50000"/>
                </a:schemeClr>
              </a:solidFill>
              <a:latin typeface="HGSｺﾞｼｯｸE" panose="020B0900000000000000" pitchFamily="50" charset="-128"/>
              <a:ea typeface="HGSｺﾞｼｯｸE" panose="020B0900000000000000" pitchFamily="50" charset="-128"/>
            </a:endParaRPr>
          </a:p>
          <a:p>
            <a:pPr eaLnBrk="1" fontAlgn="auto" hangingPunct="1">
              <a:spcBef>
                <a:spcPts val="0"/>
              </a:spcBef>
              <a:spcAft>
                <a:spcPts val="0"/>
              </a:spcAft>
              <a:defRPr/>
            </a:pPr>
            <a:r>
              <a:rPr lang="ja-JP" altLang="en-US" sz="2800" dirty="0">
                <a:solidFill>
                  <a:schemeClr val="tx2">
                    <a:lumMod val="50000"/>
                  </a:schemeClr>
                </a:solidFill>
                <a:latin typeface="HGSｺﾞｼｯｸE" panose="020B0900000000000000" pitchFamily="50" charset="-128"/>
                <a:ea typeface="HGSｺﾞｼｯｸE" panose="020B0900000000000000" pitchFamily="50" charset="-128"/>
              </a:rPr>
              <a:t>　　世話クラブ宛てに記念品が贈られます。</a:t>
            </a:r>
            <a:endParaRPr lang="en-US" altLang="ja-JP" sz="2800" dirty="0">
              <a:solidFill>
                <a:schemeClr val="tx2">
                  <a:lumMod val="50000"/>
                </a:schemeClr>
              </a:solidFill>
              <a:latin typeface="HGSｺﾞｼｯｸE" panose="020B0900000000000000" pitchFamily="50" charset="-128"/>
              <a:ea typeface="HGSｺﾞｼｯｸE" panose="020B0900000000000000" pitchFamily="50" charset="-128"/>
            </a:endParaRPr>
          </a:p>
        </p:txBody>
      </p:sp>
      <p:sp>
        <p:nvSpPr>
          <p:cNvPr id="10" name="テキスト ボックス 9">
            <a:extLst>
              <a:ext uri="{FF2B5EF4-FFF2-40B4-BE49-F238E27FC236}">
                <a16:creationId xmlns:a16="http://schemas.microsoft.com/office/drawing/2014/main" id="{F3E483A9-F5BB-4F4B-BE31-0F4FE786962E}"/>
              </a:ext>
            </a:extLst>
          </p:cNvPr>
          <p:cNvSpPr txBox="1"/>
          <p:nvPr/>
        </p:nvSpPr>
        <p:spPr>
          <a:xfrm>
            <a:off x="412750" y="3357563"/>
            <a:ext cx="8047038" cy="1322387"/>
          </a:xfrm>
          <a:prstGeom prst="rect">
            <a:avLst/>
          </a:prstGeom>
          <a:noFill/>
        </p:spPr>
        <p:txBody>
          <a:bodyPr>
            <a:spAutoFit/>
          </a:bodyPr>
          <a:lstStyle/>
          <a:p>
            <a:pPr marL="457200" indent="-457200" eaLnBrk="1" fontAlgn="auto" hangingPunct="1">
              <a:spcBef>
                <a:spcPts val="0"/>
              </a:spcBef>
              <a:spcAft>
                <a:spcPts val="0"/>
              </a:spcAft>
              <a:buFont typeface="Wingdings" panose="05000000000000000000" pitchFamily="2" charset="2"/>
              <a:buChar char="u"/>
              <a:defRPr/>
            </a:pPr>
            <a:r>
              <a:rPr lang="ja-JP" altLang="en-US" sz="2800" dirty="0">
                <a:solidFill>
                  <a:schemeClr val="tx2">
                    <a:lumMod val="50000"/>
                  </a:schemeClr>
                </a:solidFill>
                <a:latin typeface="HGSｺﾞｼｯｸE" panose="020B0900000000000000" pitchFamily="50" charset="-128"/>
                <a:ea typeface="HGSｺﾞｼｯｸE" panose="020B0900000000000000" pitchFamily="50" charset="-128"/>
              </a:rPr>
              <a:t>学友になっても最新の連絡先を登録するようご指導ください。</a:t>
            </a:r>
            <a:endParaRPr lang="en-US" altLang="ja-JP" sz="2800" dirty="0">
              <a:solidFill>
                <a:schemeClr val="tx2">
                  <a:lumMod val="50000"/>
                </a:schemeClr>
              </a:solidFill>
              <a:latin typeface="HGSｺﾞｼｯｸE" panose="020B0900000000000000" pitchFamily="50" charset="-128"/>
              <a:ea typeface="HGSｺﾞｼｯｸE" panose="020B0900000000000000" pitchFamily="50" charset="-128"/>
            </a:endParaRPr>
          </a:p>
          <a:p>
            <a:pPr eaLnBrk="1" fontAlgn="auto" hangingPunct="1">
              <a:spcBef>
                <a:spcPts val="0"/>
              </a:spcBef>
              <a:spcAft>
                <a:spcPts val="0"/>
              </a:spcAft>
              <a:defRPr/>
            </a:pPr>
            <a:r>
              <a:rPr lang="ja-JP" altLang="en-US" sz="2400" b="1" dirty="0">
                <a:solidFill>
                  <a:schemeClr val="tx2">
                    <a:lumMod val="50000"/>
                  </a:schemeClr>
                </a:solidFill>
                <a:latin typeface="HGSｺﾞｼｯｸE" panose="020B0900000000000000" pitchFamily="50" charset="-128"/>
                <a:ea typeface="HGSｺﾞｼｯｸE" panose="020B0900000000000000" pitchFamily="50" charset="-128"/>
              </a:rPr>
              <a:t>　</a:t>
            </a:r>
            <a:r>
              <a:rPr lang="ja-JP" altLang="en-US" sz="2400" dirty="0">
                <a:solidFill>
                  <a:srgbClr val="C00000"/>
                </a:solidFill>
                <a:latin typeface="HGSｺﾞｼｯｸE" panose="020B0900000000000000" pitchFamily="50" charset="-128"/>
                <a:ea typeface="HGSｺﾞｼｯｸE" panose="020B0900000000000000" pitchFamily="50" charset="-128"/>
              </a:rPr>
              <a:t>⇒学友が奨学会ホームページの専用画面で登録します</a:t>
            </a:r>
          </a:p>
        </p:txBody>
      </p:sp>
      <p:sp>
        <p:nvSpPr>
          <p:cNvPr id="75784" name="テキスト ボックス 1">
            <a:extLst>
              <a:ext uri="{FF2B5EF4-FFF2-40B4-BE49-F238E27FC236}">
                <a16:creationId xmlns:a16="http://schemas.microsoft.com/office/drawing/2014/main" id="{53B01FBE-92D6-43E2-945E-BCEF36857B32}"/>
              </a:ext>
            </a:extLst>
          </p:cNvPr>
          <p:cNvSpPr txBox="1">
            <a:spLocks noChangeArrowheads="1"/>
          </p:cNvSpPr>
          <p:nvPr/>
        </p:nvSpPr>
        <p:spPr bwMode="auto">
          <a:xfrm>
            <a:off x="971550" y="2636838"/>
            <a:ext cx="7345363" cy="5207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ts val="3500"/>
              </a:lnSpc>
            </a:pPr>
            <a:r>
              <a:rPr lang="ja-JP" altLang="en-US" sz="2400" b="1">
                <a:solidFill>
                  <a:srgbClr val="C00000"/>
                </a:solidFill>
                <a:latin typeface="メイリオ" panose="020B0604030504040204" pitchFamily="50" charset="-128"/>
                <a:ea typeface="メイリオ" panose="020B0604030504040204" pitchFamily="50" charset="-128"/>
              </a:rPr>
              <a:t>終了後も複数の連絡先を交換してください</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5">
            <a:extLst>
              <a:ext uri="{FF2B5EF4-FFF2-40B4-BE49-F238E27FC236}">
                <a16:creationId xmlns:a16="http://schemas.microsoft.com/office/drawing/2014/main" id="{55AB5829-89A5-4C1E-AA45-8F64B4E2BFB8}"/>
              </a:ext>
            </a:extLst>
          </p:cNvPr>
          <p:cNvSpPr>
            <a:spLocks noGrp="1"/>
          </p:cNvSpPr>
          <p:nvPr>
            <p:ph type="subTitle" idx="1"/>
          </p:nvPr>
        </p:nvSpPr>
        <p:spPr>
          <a:xfrm>
            <a:off x="565150" y="908050"/>
            <a:ext cx="8013700" cy="1473200"/>
          </a:xfrm>
        </p:spPr>
        <p:txBody>
          <a:bodyPr rtlCol="0">
            <a:noAutofit/>
          </a:bodyPr>
          <a:lstStyle/>
          <a:p>
            <a:pPr algn="ctr" eaLnBrk="1" fontAlgn="auto" hangingPunct="1">
              <a:defRPr/>
            </a:pPr>
            <a:r>
              <a:rPr lang="ja-JP" altLang="en-US" sz="6600" dirty="0">
                <a:solidFill>
                  <a:schemeClr val="tx1"/>
                </a:solidFill>
                <a:ea typeface="HGP創英ﾌﾟﾚｾﾞﾝｽEB" panose="02020800000000000000" pitchFamily="18" charset="-128"/>
                <a:cs typeface="Calibri Light" panose="020F0302020204030204" pitchFamily="34" charset="0"/>
              </a:rPr>
              <a:t>引き続き、</a:t>
            </a:r>
            <a:endParaRPr lang="en-US" altLang="ja-JP" sz="6600" dirty="0">
              <a:solidFill>
                <a:schemeClr val="tx1"/>
              </a:solidFill>
              <a:ea typeface="HGP創英ﾌﾟﾚｾﾞﾝｽEB" panose="02020800000000000000" pitchFamily="18" charset="-128"/>
              <a:cs typeface="Calibri Light" panose="020F0302020204030204" pitchFamily="34" charset="0"/>
            </a:endParaRPr>
          </a:p>
          <a:p>
            <a:pPr algn="ctr" eaLnBrk="1" fontAlgn="auto" hangingPunct="1">
              <a:defRPr/>
            </a:pPr>
            <a:r>
              <a:rPr lang="ja-JP" altLang="en-US" sz="6600" dirty="0">
                <a:solidFill>
                  <a:schemeClr val="tx1"/>
                </a:solidFill>
                <a:ea typeface="HGP創英ﾌﾟﾚｾﾞﾝｽEB" panose="02020800000000000000" pitchFamily="18" charset="-128"/>
                <a:cs typeface="Calibri Light" panose="020F0302020204030204" pitchFamily="34" charset="0"/>
              </a:rPr>
              <a:t>奨学生のサポートを</a:t>
            </a:r>
            <a:endParaRPr lang="en-US" altLang="ja-JP" sz="6600" dirty="0">
              <a:solidFill>
                <a:schemeClr val="tx1"/>
              </a:solidFill>
              <a:ea typeface="HGP創英ﾌﾟﾚｾﾞﾝｽEB" panose="02020800000000000000" pitchFamily="18" charset="-128"/>
              <a:cs typeface="Calibri Light" panose="020F0302020204030204" pitchFamily="34" charset="0"/>
            </a:endParaRPr>
          </a:p>
          <a:p>
            <a:pPr algn="ctr" eaLnBrk="1" fontAlgn="auto" hangingPunct="1">
              <a:defRPr/>
            </a:pPr>
            <a:r>
              <a:rPr lang="ja-JP" altLang="en-US" sz="6600" dirty="0">
                <a:solidFill>
                  <a:schemeClr val="tx1"/>
                </a:solidFill>
                <a:ea typeface="HGP創英ﾌﾟﾚｾﾞﾝｽEB" panose="02020800000000000000" pitchFamily="18" charset="-128"/>
                <a:cs typeface="Calibri Light" panose="020F0302020204030204" pitchFamily="34" charset="0"/>
              </a:rPr>
              <a:t>お願い致します</a:t>
            </a:r>
          </a:p>
        </p:txBody>
      </p:sp>
      <p:sp>
        <p:nvSpPr>
          <p:cNvPr id="77827" name="サブタイトル 5">
            <a:extLst>
              <a:ext uri="{FF2B5EF4-FFF2-40B4-BE49-F238E27FC236}">
                <a16:creationId xmlns:a16="http://schemas.microsoft.com/office/drawing/2014/main" id="{84CA1664-EF25-4A67-A1B1-34E67C50DCC4}"/>
              </a:ext>
            </a:extLst>
          </p:cNvPr>
          <p:cNvSpPr txBox="1">
            <a:spLocks noChangeArrowheads="1"/>
          </p:cNvSpPr>
          <p:nvPr/>
        </p:nvSpPr>
        <p:spPr bwMode="auto">
          <a:xfrm>
            <a:off x="674688" y="4549775"/>
            <a:ext cx="79930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20000"/>
              </a:spcBef>
              <a:spcAft>
                <a:spcPct val="0"/>
              </a:spcAft>
              <a:buFont typeface="Symbol" panose="05050102010706020507" pitchFamily="18" charset="2"/>
              <a:buNone/>
            </a:pPr>
            <a:endParaRPr lang="ja-JP" altLang="en-US" sz="6600" b="1">
              <a:solidFill>
                <a:schemeClr val="tx2"/>
              </a:solidFill>
              <a:latin typeface="HGP創英ﾌﾟﾚｾﾞﾝｽEB" panose="02020800000000000000" pitchFamily="18" charset="-128"/>
              <a:ea typeface="HGP創英ﾌﾟﾚｾﾞﾝｽEB" panose="02020800000000000000" pitchFamily="18" charset="-128"/>
            </a:endParaRPr>
          </a:p>
        </p:txBody>
      </p:sp>
      <p:pic>
        <p:nvPicPr>
          <p:cNvPr id="77828" name="Picture 2">
            <a:extLst>
              <a:ext uri="{FF2B5EF4-FFF2-40B4-BE49-F238E27FC236}">
                <a16:creationId xmlns:a16="http://schemas.microsoft.com/office/drawing/2014/main" id="{B4866A55-237A-4C7D-9366-87FCFF8CF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388" y="4791075"/>
            <a:ext cx="11652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141E3F2-CFF9-4647-8E52-F730442914D3}"/>
              </a:ext>
            </a:extLst>
          </p:cNvPr>
          <p:cNvSpPr>
            <a:spLocks noGrp="1"/>
          </p:cNvSpPr>
          <p:nvPr>
            <p:ph type="title"/>
          </p:nvPr>
        </p:nvSpPr>
        <p:spPr>
          <a:xfrm>
            <a:off x="915988" y="223838"/>
            <a:ext cx="7543800" cy="1189037"/>
          </a:xfrm>
        </p:spPr>
        <p:txBody>
          <a:bodyPr/>
          <a:lstStyle/>
          <a:p>
            <a:pPr eaLnBrk="1" fontAlgn="auto" hangingPunct="1">
              <a:spcAft>
                <a:spcPts val="0"/>
              </a:spcAft>
              <a:defRPr/>
            </a:pPr>
            <a:r>
              <a:rPr lang="ja-JP" altLang="en-US" sz="5400" dirty="0">
                <a:solidFill>
                  <a:schemeClr val="bg2">
                    <a:lumMod val="10000"/>
                  </a:schemeClr>
                </a:solidFill>
                <a:latin typeface="メイリオ" panose="020B0604030504040204" pitchFamily="50" charset="-128"/>
                <a:ea typeface="メイリオ" panose="020B0604030504040204" pitchFamily="50" charset="-128"/>
              </a:rPr>
              <a:t>奨学事業の使命</a:t>
            </a:r>
          </a:p>
        </p:txBody>
      </p:sp>
      <p:sp>
        <p:nvSpPr>
          <p:cNvPr id="2" name="コンテンツ プレースホルダー 1">
            <a:extLst>
              <a:ext uri="{FF2B5EF4-FFF2-40B4-BE49-F238E27FC236}">
                <a16:creationId xmlns:a16="http://schemas.microsoft.com/office/drawing/2014/main" id="{5DAE025C-C8C8-4152-B189-61B11CED61BF}"/>
              </a:ext>
            </a:extLst>
          </p:cNvPr>
          <p:cNvSpPr>
            <a:spLocks noGrp="1"/>
          </p:cNvSpPr>
          <p:nvPr>
            <p:ph idx="1"/>
          </p:nvPr>
        </p:nvSpPr>
        <p:spPr>
          <a:xfrm>
            <a:off x="755650" y="1773238"/>
            <a:ext cx="7704138" cy="2952750"/>
          </a:xfrm>
        </p:spPr>
        <p:txBody>
          <a:bodyPr rtlCol="0">
            <a:normAutofit fontScale="92500"/>
          </a:bodyPr>
          <a:lstStyle/>
          <a:p>
            <a:pPr marL="0" indent="0" eaLnBrk="1" fontAlgn="auto" hangingPunct="1">
              <a:lnSpc>
                <a:spcPts val="5000"/>
              </a:lnSpc>
              <a:buFont typeface="Calibri" panose="020F0502020204030204" pitchFamily="34" charset="0"/>
              <a:buNone/>
              <a:defRPr/>
            </a:pPr>
            <a:r>
              <a:rPr lang="ja-JP" altLang="en-US" sz="4400" dirty="0">
                <a:solidFill>
                  <a:schemeClr val="bg2">
                    <a:lumMod val="10000"/>
                  </a:schemeClr>
                </a:solidFill>
                <a:latin typeface="メイリオ" panose="020B0604030504040204" pitchFamily="50" charset="-128"/>
                <a:ea typeface="メイリオ" panose="020B0604030504040204" pitchFamily="50" charset="-128"/>
              </a:rPr>
              <a:t>将来、日本と世界とを結ぶ</a:t>
            </a:r>
            <a:r>
              <a:rPr lang="ja-JP" altLang="en-US" sz="4400" dirty="0">
                <a:solidFill>
                  <a:srgbClr val="C00000"/>
                </a:solidFill>
                <a:latin typeface="メイリオ" panose="020B0604030504040204" pitchFamily="50" charset="-128"/>
                <a:ea typeface="メイリオ" panose="020B0604030504040204" pitchFamily="50" charset="-128"/>
              </a:rPr>
              <a:t>「懸け橋」</a:t>
            </a:r>
            <a:r>
              <a:rPr lang="ja-JP" altLang="en-US" sz="4400" dirty="0">
                <a:solidFill>
                  <a:schemeClr val="bg2">
                    <a:lumMod val="10000"/>
                  </a:schemeClr>
                </a:solidFill>
                <a:latin typeface="メイリオ" panose="020B0604030504040204" pitchFamily="50" charset="-128"/>
                <a:ea typeface="メイリオ" panose="020B0604030504040204" pitchFamily="50" charset="-128"/>
              </a:rPr>
              <a:t>となって国際社会で活躍し、ロータリー運動の良き理解者となる人材を育成すること</a:t>
            </a:r>
          </a:p>
          <a:p>
            <a:pPr marL="0" indent="0" eaLnBrk="1" fontAlgn="auto" hangingPunct="1">
              <a:lnSpc>
                <a:spcPts val="5000"/>
              </a:lnSpc>
              <a:buFont typeface="Calibri" panose="020F0502020204030204" pitchFamily="34" charset="0"/>
              <a:buNone/>
              <a:defRPr/>
            </a:pPr>
            <a:endParaRPr lang="ja-JP" altLang="en-US" sz="4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B8CB30DF-6889-43A9-B53F-CCA55EE3FE2C}"/>
              </a:ext>
            </a:extLst>
          </p:cNvPr>
          <p:cNvSpPr/>
          <p:nvPr/>
        </p:nvSpPr>
        <p:spPr>
          <a:xfrm>
            <a:off x="1187450" y="4689475"/>
            <a:ext cx="6985000" cy="86360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20000"/>
              </a:spcBef>
              <a:spcAft>
                <a:spcPts val="0"/>
              </a:spcAft>
              <a:defRPr/>
            </a:pPr>
            <a:r>
              <a:rPr lang="ja-JP" altLang="en-US" sz="4400" dirty="0">
                <a:solidFill>
                  <a:srgbClr val="FF3300"/>
                </a:solidFill>
              </a:rPr>
              <a:t>成功の鍵は、カウンセラー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974585E-3D04-462D-9C28-E90DEAFAA7F1}"/>
              </a:ext>
            </a:extLst>
          </p:cNvPr>
          <p:cNvSpPr>
            <a:spLocks noGrp="1"/>
          </p:cNvSpPr>
          <p:nvPr>
            <p:ph type="title"/>
          </p:nvPr>
        </p:nvSpPr>
        <p:spPr>
          <a:xfrm>
            <a:off x="800100" y="188913"/>
            <a:ext cx="7543800" cy="1008062"/>
          </a:xfrm>
        </p:spPr>
        <p:txBody>
          <a:bodyPr/>
          <a:lstStyle/>
          <a:p>
            <a:pPr eaLnBrk="1" fontAlgn="auto" hangingPunct="1">
              <a:spcAft>
                <a:spcPts val="0"/>
              </a:spcAft>
              <a:defRPr/>
            </a:pPr>
            <a:r>
              <a:rPr lang="ja-JP" altLang="en-US" sz="5400" dirty="0">
                <a:solidFill>
                  <a:schemeClr val="bg2">
                    <a:lumMod val="10000"/>
                  </a:schemeClr>
                </a:solidFill>
              </a:rPr>
              <a:t>カウンセラーの役割</a:t>
            </a:r>
            <a:endParaRPr lang="ja-JP" altLang="en-US" sz="8000" b="1" i="1" dirty="0">
              <a:solidFill>
                <a:schemeClr val="bg2">
                  <a:lumMod val="10000"/>
                </a:schemeClr>
              </a:solidFill>
            </a:endParaRPr>
          </a:p>
        </p:txBody>
      </p:sp>
      <p:sp>
        <p:nvSpPr>
          <p:cNvPr id="2" name="コンテンツ プレースホルダー 1">
            <a:extLst>
              <a:ext uri="{FF2B5EF4-FFF2-40B4-BE49-F238E27FC236}">
                <a16:creationId xmlns:a16="http://schemas.microsoft.com/office/drawing/2014/main" id="{5664D517-BF62-47E3-A4B4-959DEDAD2E4A}"/>
              </a:ext>
            </a:extLst>
          </p:cNvPr>
          <p:cNvSpPr>
            <a:spLocks noGrp="1"/>
          </p:cNvSpPr>
          <p:nvPr>
            <p:ph idx="1"/>
          </p:nvPr>
        </p:nvSpPr>
        <p:spPr>
          <a:xfrm>
            <a:off x="468313" y="1628775"/>
            <a:ext cx="8207375" cy="4176713"/>
          </a:xfrm>
        </p:spPr>
        <p:txBody>
          <a:bodyPr rtlCol="0">
            <a:normAutofit/>
          </a:bodyPr>
          <a:lstStyle/>
          <a:p>
            <a:pPr marL="91440" indent="-91440" eaLnBrk="1" fontAlgn="auto" hangingPunct="1">
              <a:spcBef>
                <a:spcPts val="600"/>
              </a:spcBef>
              <a:buFont typeface="Wingdings" panose="05000000000000000000" pitchFamily="2" charset="2"/>
              <a:buChar char="Ø"/>
              <a:defRPr/>
            </a:pPr>
            <a:r>
              <a:rPr lang="ja-JP" altLang="en-US" sz="4000" b="1" dirty="0">
                <a:solidFill>
                  <a:srgbClr val="FF6600"/>
                </a:solidFill>
              </a:rPr>
              <a:t>国際奉仕の最前線　＝　「橋渡し役」</a:t>
            </a:r>
            <a:endParaRPr lang="en-US" altLang="ja-JP" sz="4000" b="1" dirty="0">
              <a:solidFill>
                <a:srgbClr val="FF6600"/>
              </a:solidFill>
            </a:endParaRPr>
          </a:p>
          <a:p>
            <a:pPr marL="0" indent="0" eaLnBrk="1" fontAlgn="auto" hangingPunct="1">
              <a:spcBef>
                <a:spcPts val="600"/>
              </a:spcBef>
              <a:buFont typeface="Calibri" panose="020F0502020204030204" pitchFamily="34" charset="0"/>
              <a:buNone/>
              <a:defRPr/>
            </a:pPr>
            <a:r>
              <a:rPr lang="ja-JP" altLang="en-US" sz="2400" b="1" dirty="0">
                <a:solidFill>
                  <a:schemeClr val="bg2">
                    <a:lumMod val="10000"/>
                  </a:schemeClr>
                </a:solidFill>
              </a:rPr>
              <a:t>　</a:t>
            </a:r>
            <a:endParaRPr lang="en-US" altLang="ja-JP" sz="2400" b="1" dirty="0">
              <a:solidFill>
                <a:schemeClr val="bg2">
                  <a:lumMod val="10000"/>
                </a:schemeClr>
              </a:solidFill>
            </a:endParaRPr>
          </a:p>
          <a:p>
            <a:pPr marL="0" indent="0" eaLnBrk="1" fontAlgn="auto" hangingPunct="1">
              <a:spcBef>
                <a:spcPts val="600"/>
              </a:spcBef>
              <a:buFont typeface="Calibri" panose="020F0502020204030204" pitchFamily="34" charset="0"/>
              <a:buNone/>
              <a:defRPr/>
            </a:pPr>
            <a:r>
              <a:rPr lang="ja-JP" altLang="en-US" sz="3600" b="1" dirty="0">
                <a:solidFill>
                  <a:schemeClr val="bg2">
                    <a:lumMod val="10000"/>
                  </a:schemeClr>
                </a:solidFill>
              </a:rPr>
              <a:t>　</a:t>
            </a:r>
            <a:r>
              <a:rPr lang="ja-JP" altLang="en-US" sz="3200" b="1" dirty="0">
                <a:solidFill>
                  <a:schemeClr val="bg2">
                    <a:lumMod val="10000"/>
                  </a:schemeClr>
                </a:solidFill>
              </a:rPr>
              <a:t>⇒</a:t>
            </a:r>
            <a:r>
              <a:rPr lang="ja-JP" altLang="en-US" sz="3200" b="1" dirty="0">
                <a:solidFill>
                  <a:schemeClr val="tx1"/>
                </a:solidFill>
              </a:rPr>
              <a:t>国際交流と人材育成</a:t>
            </a:r>
            <a:endParaRPr lang="en-US" altLang="ja-JP" sz="3200" b="1" dirty="0">
              <a:solidFill>
                <a:schemeClr val="tx1"/>
              </a:solidFill>
            </a:endParaRPr>
          </a:p>
          <a:p>
            <a:pPr marL="0" indent="0" eaLnBrk="1" fontAlgn="auto" hangingPunct="1">
              <a:lnSpc>
                <a:spcPct val="100000"/>
              </a:lnSpc>
              <a:spcBef>
                <a:spcPts val="600"/>
              </a:spcBef>
              <a:buFont typeface="Calibri" panose="020F0502020204030204" pitchFamily="34" charset="0"/>
              <a:buNone/>
              <a:defRPr/>
            </a:pPr>
            <a:r>
              <a:rPr lang="ja-JP" altLang="en-US" sz="3200" b="1" dirty="0">
                <a:solidFill>
                  <a:schemeClr val="bg2">
                    <a:lumMod val="10000"/>
                  </a:schemeClr>
                </a:solidFill>
              </a:rPr>
              <a:t>　⇒良い人材を育成することにより、日本中の</a:t>
            </a:r>
            <a:endParaRPr lang="en-US" altLang="ja-JP" sz="3200" b="1" dirty="0">
              <a:solidFill>
                <a:schemeClr val="bg2">
                  <a:lumMod val="10000"/>
                </a:schemeClr>
              </a:solidFill>
            </a:endParaRPr>
          </a:p>
          <a:p>
            <a:pPr marL="0" indent="0" eaLnBrk="1" fontAlgn="auto" hangingPunct="1">
              <a:lnSpc>
                <a:spcPct val="100000"/>
              </a:lnSpc>
              <a:spcBef>
                <a:spcPts val="600"/>
              </a:spcBef>
              <a:buFont typeface="Calibri" panose="020F0502020204030204" pitchFamily="34" charset="0"/>
              <a:buNone/>
              <a:defRPr/>
            </a:pPr>
            <a:r>
              <a:rPr lang="ja-JP" altLang="en-US" sz="3200" b="1" dirty="0">
                <a:solidFill>
                  <a:schemeClr val="bg2">
                    <a:lumMod val="10000"/>
                  </a:schemeClr>
                </a:solidFill>
              </a:rPr>
              <a:t>　　ロータリアンが寄付金に託した想いを叶える</a:t>
            </a:r>
            <a:endParaRPr lang="en-US" altLang="ja-JP" sz="3200" b="1" dirty="0">
              <a:solidFill>
                <a:schemeClr val="bg2">
                  <a:lumMod val="10000"/>
                </a:schemeClr>
              </a:solidFill>
            </a:endParaRPr>
          </a:p>
          <a:p>
            <a:pPr marL="0" indent="0" eaLnBrk="1" fontAlgn="auto" hangingPunct="1">
              <a:spcBef>
                <a:spcPts val="600"/>
              </a:spcBef>
              <a:buFont typeface="Calibri" panose="020F0502020204030204" pitchFamily="34" charset="0"/>
              <a:buNone/>
              <a:defRPr/>
            </a:pPr>
            <a:r>
              <a:rPr lang="ja-JP" altLang="en-US" sz="3200" b="1" dirty="0">
                <a:solidFill>
                  <a:schemeClr val="bg2">
                    <a:lumMod val="10000"/>
                  </a:schemeClr>
                </a:solidFill>
              </a:rPr>
              <a:t>　⇒奨学生にロータリーの精神を伝える</a:t>
            </a:r>
            <a:endParaRPr lang="en-US" altLang="ja-JP" sz="3200" b="1" dirty="0">
              <a:solidFill>
                <a:schemeClr val="bg2">
                  <a:lumMod val="10000"/>
                </a:schemeClr>
              </a:solidFill>
            </a:endParaRPr>
          </a:p>
          <a:p>
            <a:pPr marL="0" indent="0" eaLnBrk="1" fontAlgn="auto" hangingPunct="1">
              <a:spcBef>
                <a:spcPts val="600"/>
              </a:spcBef>
              <a:buFont typeface="Calibri" panose="020F0502020204030204" pitchFamily="34" charset="0"/>
              <a:buNone/>
              <a:defRPr/>
            </a:pPr>
            <a:r>
              <a:rPr lang="ja-JP" altLang="en-US" sz="3200" b="1" dirty="0">
                <a:solidFill>
                  <a:schemeClr val="bg2">
                    <a:lumMod val="10000"/>
                  </a:schemeClr>
                </a:solidFill>
              </a:rPr>
              <a:t>　⇒会員に外国人留学生支援の意義を伝える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60A32BD-550E-4679-9A27-5BC27C4D4FF5}"/>
              </a:ext>
            </a:extLst>
          </p:cNvPr>
          <p:cNvSpPr>
            <a:spLocks noGrp="1"/>
          </p:cNvSpPr>
          <p:nvPr>
            <p:ph type="title"/>
          </p:nvPr>
        </p:nvSpPr>
        <p:spPr>
          <a:xfrm>
            <a:off x="663575" y="160338"/>
            <a:ext cx="8229600" cy="1252537"/>
          </a:xfrm>
        </p:spPr>
        <p:txBody>
          <a:bodyPr/>
          <a:lstStyle/>
          <a:p>
            <a:pPr eaLnBrk="1" fontAlgn="auto" hangingPunct="1">
              <a:spcAft>
                <a:spcPts val="0"/>
              </a:spcAft>
              <a:defRPr/>
            </a:pPr>
            <a:r>
              <a:rPr lang="ja-JP" altLang="en-US" sz="5400" dirty="0">
                <a:solidFill>
                  <a:schemeClr val="bg2">
                    <a:lumMod val="10000"/>
                  </a:schemeClr>
                </a:solidFill>
              </a:rPr>
              <a:t>橋渡し役とは？？</a:t>
            </a:r>
          </a:p>
        </p:txBody>
      </p:sp>
      <p:sp>
        <p:nvSpPr>
          <p:cNvPr id="4" name="正方形/長方形 3">
            <a:extLst>
              <a:ext uri="{FF2B5EF4-FFF2-40B4-BE49-F238E27FC236}">
                <a16:creationId xmlns:a16="http://schemas.microsoft.com/office/drawing/2014/main" id="{5D87E65F-9F7E-4B82-8A47-43214E1B6B4C}"/>
              </a:ext>
            </a:extLst>
          </p:cNvPr>
          <p:cNvSpPr/>
          <p:nvPr/>
        </p:nvSpPr>
        <p:spPr>
          <a:xfrm>
            <a:off x="420688" y="1868488"/>
            <a:ext cx="8280400" cy="3170237"/>
          </a:xfrm>
          <a:prstGeom prst="rect">
            <a:avLst/>
          </a:prstGeom>
        </p:spPr>
        <p:txBody>
          <a:bodyPr>
            <a:spAutoFit/>
          </a:bodyPr>
          <a:lstStyle/>
          <a:p>
            <a:pPr eaLnBrk="1" fontAlgn="auto" hangingPunct="1">
              <a:spcBef>
                <a:spcPts val="0"/>
              </a:spcBef>
              <a:spcAft>
                <a:spcPts val="0"/>
              </a:spcAft>
              <a:defRPr/>
            </a:pPr>
            <a:r>
              <a:rPr lang="ja-JP" altLang="en-US" sz="3600" dirty="0">
                <a:solidFill>
                  <a:schemeClr val="bg2">
                    <a:lumMod val="10000"/>
                  </a:schemeClr>
                </a:solidFill>
                <a:latin typeface="Calibri Light" panose="020F0302020204030204" pitchFamily="34" charset="0"/>
                <a:ea typeface="+mj-ea"/>
                <a:cs typeface="Calibri Light" panose="020F0302020204030204" pitchFamily="34" charset="0"/>
              </a:rPr>
              <a:t>・</a:t>
            </a:r>
            <a:r>
              <a:rPr lang="ja-JP" altLang="en-US" sz="3600" dirty="0">
                <a:solidFill>
                  <a:srgbClr val="C00000"/>
                </a:solidFill>
                <a:latin typeface="Calibri Light" panose="020F0302020204030204" pitchFamily="34" charset="0"/>
                <a:ea typeface="+mj-ea"/>
                <a:cs typeface="Calibri Light" panose="020F0302020204030204" pitchFamily="34" charset="0"/>
              </a:rPr>
              <a:t>世話クラブ会員や事務局の方とも交流を</a:t>
            </a:r>
            <a:endParaRPr lang="en-US" altLang="ja-JP" sz="3600" dirty="0">
              <a:solidFill>
                <a:srgbClr val="C00000"/>
              </a:solidFill>
              <a:latin typeface="Calibri Light" panose="020F0302020204030204" pitchFamily="34" charset="0"/>
              <a:ea typeface="+mj-ea"/>
              <a:cs typeface="Calibri Light" panose="020F0302020204030204" pitchFamily="34" charset="0"/>
            </a:endParaRPr>
          </a:p>
          <a:p>
            <a:pPr eaLnBrk="1" fontAlgn="auto" hangingPunct="1">
              <a:spcBef>
                <a:spcPts val="0"/>
              </a:spcBef>
              <a:spcAft>
                <a:spcPts val="0"/>
              </a:spcAft>
              <a:defRPr/>
            </a:pPr>
            <a:r>
              <a:rPr lang="ja-JP" altLang="en-US" sz="2800" dirty="0">
                <a:solidFill>
                  <a:schemeClr val="accent3"/>
                </a:solidFill>
                <a:latin typeface="Calibri Light" panose="020F0302020204030204" pitchFamily="34" charset="0"/>
                <a:ea typeface="+mj-ea"/>
                <a:cs typeface="Calibri Light" panose="020F0302020204030204" pitchFamily="34" charset="0"/>
              </a:rPr>
              <a:t>　</a:t>
            </a:r>
            <a:r>
              <a:rPr lang="ja-JP" altLang="en-US" sz="2800" dirty="0">
                <a:latin typeface="Calibri Light" panose="020F0302020204030204" pitchFamily="34" charset="0"/>
                <a:ea typeface="+mj-ea"/>
                <a:cs typeface="Calibri Light" panose="020F0302020204030204" pitchFamily="34" charset="0"/>
              </a:rPr>
              <a:t>⇒奨学生はどんな人？どんな勉強をしているの？</a:t>
            </a:r>
            <a:endParaRPr lang="en-US" altLang="ja-JP" sz="2800" dirty="0">
              <a:latin typeface="Calibri Light" panose="020F0302020204030204" pitchFamily="34" charset="0"/>
              <a:ea typeface="+mj-ea"/>
              <a:cs typeface="Calibri Light" panose="020F0302020204030204" pitchFamily="34" charset="0"/>
            </a:endParaRPr>
          </a:p>
          <a:p>
            <a:pPr eaLnBrk="1" fontAlgn="auto" hangingPunct="1">
              <a:spcBef>
                <a:spcPts val="0"/>
              </a:spcBef>
              <a:spcAft>
                <a:spcPts val="0"/>
              </a:spcAft>
              <a:defRPr/>
            </a:pPr>
            <a:r>
              <a:rPr lang="ja-JP" altLang="en-US" sz="3600" dirty="0">
                <a:solidFill>
                  <a:schemeClr val="bg2">
                    <a:lumMod val="10000"/>
                  </a:schemeClr>
                </a:solidFill>
                <a:latin typeface="Calibri Light" panose="020F0302020204030204" pitchFamily="34" charset="0"/>
                <a:ea typeface="+mj-ea"/>
                <a:cs typeface="Calibri Light" panose="020F0302020204030204" pitchFamily="34" charset="0"/>
              </a:rPr>
              <a:t>・</a:t>
            </a:r>
            <a:r>
              <a:rPr lang="ja-JP" altLang="en-US" sz="3600" dirty="0">
                <a:solidFill>
                  <a:srgbClr val="C00000"/>
                </a:solidFill>
                <a:latin typeface="Calibri Light" panose="020F0302020204030204" pitchFamily="34" charset="0"/>
                <a:ea typeface="+mj-ea"/>
                <a:cs typeface="Calibri Light" panose="020F0302020204030204" pitchFamily="34" charset="0"/>
              </a:rPr>
              <a:t>学校だけでは経験できない体験を</a:t>
            </a:r>
            <a:endParaRPr lang="en-US" altLang="ja-JP" sz="3600" dirty="0">
              <a:solidFill>
                <a:srgbClr val="C00000"/>
              </a:solidFill>
              <a:latin typeface="Calibri Light" panose="020F0302020204030204" pitchFamily="34" charset="0"/>
              <a:ea typeface="+mj-ea"/>
              <a:cs typeface="Calibri Light" panose="020F0302020204030204" pitchFamily="34" charset="0"/>
            </a:endParaRPr>
          </a:p>
          <a:p>
            <a:pPr eaLnBrk="1" fontAlgn="auto" hangingPunct="1">
              <a:spcBef>
                <a:spcPts val="0"/>
              </a:spcBef>
              <a:spcAft>
                <a:spcPts val="0"/>
              </a:spcAft>
              <a:defRPr/>
            </a:pPr>
            <a:r>
              <a:rPr lang="ja-JP" altLang="en-US" sz="2800" dirty="0">
                <a:solidFill>
                  <a:schemeClr val="accent6"/>
                </a:solidFill>
                <a:latin typeface="Calibri Light" panose="020F0302020204030204" pitchFamily="34" charset="0"/>
                <a:ea typeface="+mn-ea"/>
                <a:cs typeface="Calibri Light" panose="020F0302020204030204" pitchFamily="34" charset="0"/>
              </a:rPr>
              <a:t>　</a:t>
            </a:r>
            <a:r>
              <a:rPr lang="ja-JP" altLang="en-US" sz="2800" dirty="0">
                <a:latin typeface="Calibri Light" panose="020F0302020204030204" pitchFamily="34" charset="0"/>
                <a:ea typeface="+mn-ea"/>
                <a:cs typeface="Calibri Light" panose="020F0302020204030204" pitchFamily="34" charset="0"/>
              </a:rPr>
              <a:t>⇒様々な職種の会員、日本文化、地域の産業・文化</a:t>
            </a:r>
            <a:endParaRPr lang="en-US" altLang="ja-JP" sz="2800" dirty="0">
              <a:latin typeface="Calibri Light" panose="020F0302020204030204" pitchFamily="34" charset="0"/>
              <a:ea typeface="+mn-ea"/>
              <a:cs typeface="Calibri Light" panose="020F0302020204030204" pitchFamily="34" charset="0"/>
            </a:endParaRPr>
          </a:p>
          <a:p>
            <a:pPr eaLnBrk="1" fontAlgn="auto" hangingPunct="1">
              <a:spcBef>
                <a:spcPts val="0"/>
              </a:spcBef>
              <a:spcAft>
                <a:spcPts val="0"/>
              </a:spcAft>
              <a:defRPr/>
            </a:pPr>
            <a:r>
              <a:rPr lang="ja-JP" altLang="en-US" sz="3600" dirty="0">
                <a:solidFill>
                  <a:schemeClr val="bg2">
                    <a:lumMod val="10000"/>
                  </a:schemeClr>
                </a:solidFill>
                <a:latin typeface="Calibri Light" panose="020F0302020204030204" pitchFamily="34" charset="0"/>
                <a:ea typeface="+mj-ea"/>
                <a:cs typeface="Calibri Light" panose="020F0302020204030204" pitchFamily="34" charset="0"/>
              </a:rPr>
              <a:t>・</a:t>
            </a:r>
            <a:r>
              <a:rPr lang="ja-JP" altLang="en-US" sz="3600" dirty="0">
                <a:solidFill>
                  <a:srgbClr val="C00000"/>
                </a:solidFill>
                <a:latin typeface="Calibri Light" panose="020F0302020204030204" pitchFamily="34" charset="0"/>
                <a:ea typeface="+mj-ea"/>
                <a:cs typeface="Calibri Light" panose="020F0302020204030204" pitchFamily="34" charset="0"/>
              </a:rPr>
              <a:t>卓話の作成時にアドバイスを</a:t>
            </a:r>
            <a:endParaRPr lang="en-US" altLang="ja-JP" sz="3600" dirty="0">
              <a:solidFill>
                <a:srgbClr val="C00000"/>
              </a:solidFill>
              <a:latin typeface="Calibri Light" panose="020F0302020204030204" pitchFamily="34" charset="0"/>
              <a:ea typeface="+mj-ea"/>
              <a:cs typeface="Calibri Light" panose="020F0302020204030204" pitchFamily="34" charset="0"/>
            </a:endParaRPr>
          </a:p>
          <a:p>
            <a:pPr eaLnBrk="1" fontAlgn="auto" hangingPunct="1">
              <a:spcBef>
                <a:spcPts val="0"/>
              </a:spcBef>
              <a:spcAft>
                <a:spcPts val="0"/>
              </a:spcAft>
              <a:defRPr/>
            </a:pPr>
            <a:r>
              <a:rPr lang="ja-JP" altLang="en-US" sz="3600" dirty="0">
                <a:solidFill>
                  <a:schemeClr val="bg2">
                    <a:lumMod val="10000"/>
                  </a:schemeClr>
                </a:solidFill>
                <a:latin typeface="Calibri Light" panose="020F0302020204030204" pitchFamily="34" charset="0"/>
                <a:ea typeface="+mj-ea"/>
                <a:cs typeface="Calibri Light" panose="020F0302020204030204" pitchFamily="34" charset="0"/>
              </a:rPr>
              <a:t>・</a:t>
            </a:r>
            <a:r>
              <a:rPr lang="ja-JP" altLang="en-US" sz="3600" dirty="0">
                <a:solidFill>
                  <a:srgbClr val="C00000"/>
                </a:solidFill>
                <a:latin typeface="Calibri Light" panose="020F0302020204030204" pitchFamily="34" charset="0"/>
                <a:ea typeface="+mj-ea"/>
                <a:cs typeface="Calibri Light" panose="020F0302020204030204" pitchFamily="34" charset="0"/>
              </a:rPr>
              <a:t>指導教員</a:t>
            </a:r>
            <a:r>
              <a:rPr lang="ja-JP" altLang="en-US" sz="3600" dirty="0">
                <a:solidFill>
                  <a:schemeClr val="bg2">
                    <a:lumMod val="10000"/>
                  </a:schemeClr>
                </a:solidFill>
                <a:latin typeface="Calibri Light" panose="020F0302020204030204" pitchFamily="34" charset="0"/>
                <a:ea typeface="+mj-ea"/>
                <a:cs typeface="Calibri Light" panose="020F0302020204030204" pitchFamily="34" charset="0"/>
              </a:rPr>
              <a:t>を例会に招く</a:t>
            </a:r>
            <a:r>
              <a:rPr lang="en-US" altLang="ja-JP" sz="3600" dirty="0">
                <a:solidFill>
                  <a:schemeClr val="bg2">
                    <a:lumMod val="10000"/>
                  </a:schemeClr>
                </a:solidFill>
                <a:latin typeface="Calibri Light" panose="020F0302020204030204" pitchFamily="34" charset="0"/>
                <a:ea typeface="+mj-ea"/>
                <a:cs typeface="Calibri Light" panose="020F0302020204030204" pitchFamily="34" charset="0"/>
              </a:rPr>
              <a:t>/</a:t>
            </a:r>
            <a:r>
              <a:rPr lang="ja-JP" altLang="en-US" sz="3600" dirty="0">
                <a:solidFill>
                  <a:schemeClr val="bg2">
                    <a:lumMod val="10000"/>
                  </a:schemeClr>
                </a:solidFill>
                <a:latin typeface="Calibri Light" panose="020F0302020204030204" pitchFamily="34" charset="0"/>
                <a:ea typeface="+mj-ea"/>
                <a:cs typeface="Calibri Light" panose="020F0302020204030204" pitchFamily="34" charset="0"/>
              </a:rPr>
              <a:t>卓話を依頼する</a:t>
            </a:r>
            <a:endParaRPr lang="en-US" altLang="ja-JP" sz="3600" dirty="0">
              <a:solidFill>
                <a:schemeClr val="bg2">
                  <a:lumMod val="10000"/>
                </a:schemeClr>
              </a:solidFill>
              <a:latin typeface="Calibri Light" panose="020F0302020204030204" pitchFamily="34" charset="0"/>
              <a:ea typeface="+mj-ea"/>
              <a:cs typeface="Calibri Light" panose="020F0302020204030204" pitchFamily="34" charset="0"/>
            </a:endParaRPr>
          </a:p>
        </p:txBody>
      </p:sp>
      <p:pic>
        <p:nvPicPr>
          <p:cNvPr id="1027" name="Picture 3" descr="C:\Users\USER007\AppData\Local\Microsoft\Windows\Temporary Internet Files\Content.IE5\JZLVS2WQ\gi01a201405311000[1].png">
            <a:extLst>
              <a:ext uri="{FF2B5EF4-FFF2-40B4-BE49-F238E27FC236}">
                <a16:creationId xmlns:a16="http://schemas.microsoft.com/office/drawing/2014/main" id="{85A69625-52FB-49E3-90F4-ED1202F87FFA}"/>
              </a:ext>
            </a:extLst>
          </p:cNvPr>
          <p:cNvPicPr>
            <a:picLocks noChangeAspect="1" noChangeArrowheads="1"/>
          </p:cNvPicPr>
          <p:nvPr/>
        </p:nvPicPr>
        <p:blipFill>
          <a:blip r:embed="rId3" cstate="email">
            <a:duotone>
              <a:schemeClr val="accent5">
                <a:shade val="45000"/>
                <a:satMod val="135000"/>
              </a:schemeClr>
              <a:prstClr val="white"/>
            </a:duotone>
          </a:blip>
          <a:srcRect/>
          <a:stretch>
            <a:fillRect/>
          </a:stretch>
        </p:blipFill>
        <p:spPr bwMode="auto">
          <a:xfrm>
            <a:off x="7164288" y="300539"/>
            <a:ext cx="1032815" cy="1238216"/>
          </a:xfrm>
          <a:prstGeom prst="rect">
            <a:avLst/>
          </a:prstGeom>
          <a:noFill/>
        </p:spPr>
      </p:pic>
      <p:sp>
        <p:nvSpPr>
          <p:cNvPr id="26629" name="Text Box 18">
            <a:extLst>
              <a:ext uri="{FF2B5EF4-FFF2-40B4-BE49-F238E27FC236}">
                <a16:creationId xmlns:a16="http://schemas.microsoft.com/office/drawing/2014/main" id="{D30EE310-0D8D-44BD-882B-4FCFA9A0F7EA}"/>
              </a:ext>
            </a:extLst>
          </p:cNvPr>
          <p:cNvSpPr txBox="1">
            <a:spLocks noChangeArrowheads="1"/>
          </p:cNvSpPr>
          <p:nvPr/>
        </p:nvSpPr>
        <p:spPr bwMode="auto">
          <a:xfrm>
            <a:off x="420688" y="5357813"/>
            <a:ext cx="8353425" cy="592137"/>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pPr>
            <a:r>
              <a:rPr lang="ja-JP" altLang="en-US" sz="3200">
                <a:solidFill>
                  <a:srgbClr val="FF6600"/>
                </a:solidFill>
                <a:latin typeface="HGP創英角ｺﾞｼｯｸUB" panose="020B0900000000000000" pitchFamily="50" charset="-128"/>
                <a:ea typeface="HGP創英角ｺﾞｼｯｸUB" panose="020B0900000000000000" pitchFamily="50" charset="-128"/>
              </a:rPr>
              <a:t>同期・先輩カウンセラーとの情報共有を</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D7C18B7-4325-441A-9142-971A88104A46}"/>
              </a:ext>
            </a:extLst>
          </p:cNvPr>
          <p:cNvSpPr>
            <a:spLocks noGrp="1"/>
          </p:cNvSpPr>
          <p:nvPr>
            <p:ph type="title"/>
          </p:nvPr>
        </p:nvSpPr>
        <p:spPr>
          <a:xfrm>
            <a:off x="698500" y="182563"/>
            <a:ext cx="8229600" cy="1158875"/>
          </a:xfrm>
        </p:spPr>
        <p:txBody>
          <a:bodyPr/>
          <a:lstStyle/>
          <a:p>
            <a:pPr eaLnBrk="1" fontAlgn="auto" hangingPunct="1">
              <a:spcAft>
                <a:spcPts val="0"/>
              </a:spcAft>
              <a:defRPr/>
            </a:pPr>
            <a:r>
              <a:rPr lang="ja-JP" altLang="en-US" sz="6000" dirty="0">
                <a:solidFill>
                  <a:schemeClr val="tx1">
                    <a:lumMod val="75000"/>
                    <a:lumOff val="25000"/>
                  </a:schemeClr>
                </a:solidFill>
              </a:rPr>
              <a:t>カウンセラー経験</a:t>
            </a:r>
            <a:endParaRPr lang="ja-JP" altLang="en-US" sz="6000" dirty="0">
              <a:solidFill>
                <a:schemeClr val="tx2">
                  <a:lumMod val="50000"/>
                </a:schemeClr>
              </a:solidFill>
            </a:endParaRPr>
          </a:p>
        </p:txBody>
      </p:sp>
      <p:graphicFrame>
        <p:nvGraphicFramePr>
          <p:cNvPr id="28675" name="グラフ 5">
            <a:extLst>
              <a:ext uri="{FF2B5EF4-FFF2-40B4-BE49-F238E27FC236}">
                <a16:creationId xmlns:a16="http://schemas.microsoft.com/office/drawing/2014/main" id="{07760C05-0AE0-46DE-9F7E-FD0B0D240677}"/>
              </a:ext>
            </a:extLst>
          </p:cNvPr>
          <p:cNvGraphicFramePr>
            <a:graphicFrameLocks/>
          </p:cNvGraphicFramePr>
          <p:nvPr/>
        </p:nvGraphicFramePr>
        <p:xfrm>
          <a:off x="684213" y="1412875"/>
          <a:ext cx="6289675" cy="4852988"/>
        </p:xfrm>
        <a:graphic>
          <a:graphicData uri="http://schemas.openxmlformats.org/presentationml/2006/ole">
            <mc:AlternateContent xmlns:mc="http://schemas.openxmlformats.org/markup-compatibility/2006">
              <mc:Choice xmlns:v="urn:schemas-microsoft-com:vml" Requires="v">
                <p:oleObj spid="_x0000_s28679" name="Chart" r:id="rId4" imgW="6297714" imgH="4858933" progId="Excel.Chart.8">
                  <p:embed/>
                </p:oleObj>
              </mc:Choice>
              <mc:Fallback>
                <p:oleObj name="Chart" r:id="rId4" imgW="6297714" imgH="4858933" progId="Excel.Chart.8">
                  <p:embed/>
                  <p:pic>
                    <p:nvPicPr>
                      <p:cNvPr id="0" name="グラフ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412875"/>
                        <a:ext cx="6289675"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テキスト ボックス 7">
            <a:extLst>
              <a:ext uri="{FF2B5EF4-FFF2-40B4-BE49-F238E27FC236}">
                <a16:creationId xmlns:a16="http://schemas.microsoft.com/office/drawing/2014/main" id="{EBD7BB39-D887-45DA-8E5D-55A932183273}"/>
              </a:ext>
            </a:extLst>
          </p:cNvPr>
          <p:cNvSpPr txBox="1">
            <a:spLocks noChangeArrowheads="1"/>
          </p:cNvSpPr>
          <p:nvPr/>
        </p:nvSpPr>
        <p:spPr bwMode="auto">
          <a:xfrm>
            <a:off x="468313" y="5783263"/>
            <a:ext cx="10810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a:t>N=357</a:t>
            </a:r>
          </a:p>
          <a:p>
            <a:pPr eaLnBrk="1" hangingPunct="1"/>
            <a:r>
              <a:rPr lang="ja-JP" altLang="en-US" sz="1200"/>
              <a:t>未回答</a:t>
            </a:r>
            <a:r>
              <a:rPr lang="en-US" altLang="ja-JP" sz="1200"/>
              <a:t>3</a:t>
            </a:r>
            <a:r>
              <a:rPr lang="ja-JP" altLang="en-US" sz="1200"/>
              <a:t>名</a:t>
            </a:r>
          </a:p>
        </p:txBody>
      </p:sp>
      <p:sp>
        <p:nvSpPr>
          <p:cNvPr id="6" name="対角する 2 つの角を丸めた四角形 4">
            <a:extLst>
              <a:ext uri="{FF2B5EF4-FFF2-40B4-BE49-F238E27FC236}">
                <a16:creationId xmlns:a16="http://schemas.microsoft.com/office/drawing/2014/main" id="{5BEC43BD-64CE-417B-BC14-F79501E847EE}"/>
              </a:ext>
            </a:extLst>
          </p:cNvPr>
          <p:cNvSpPr/>
          <p:nvPr/>
        </p:nvSpPr>
        <p:spPr>
          <a:xfrm>
            <a:off x="4300538" y="1416050"/>
            <a:ext cx="4314825" cy="3571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en-US" altLang="ja-JP" dirty="0">
                <a:latin typeface="HGPｺﾞｼｯｸE" panose="020B0900000000000000" pitchFamily="50" charset="-128"/>
                <a:ea typeface="HGPｺﾞｼｯｸE" panose="020B0900000000000000" pitchFamily="50" charset="-128"/>
              </a:rPr>
              <a:t>2019</a:t>
            </a:r>
            <a:r>
              <a:rPr lang="ja-JP" altLang="en-US" dirty="0">
                <a:latin typeface="HGPｺﾞｼｯｸE" panose="020B0900000000000000" pitchFamily="50" charset="-128"/>
                <a:ea typeface="HGPｺﾞｼｯｸE" panose="020B0900000000000000" pitchFamily="50" charset="-128"/>
              </a:rPr>
              <a:t>年</a:t>
            </a:r>
            <a:r>
              <a:rPr lang="en-US" altLang="ja-JP" dirty="0">
                <a:latin typeface="HGPｺﾞｼｯｸE" panose="020B0900000000000000" pitchFamily="50" charset="-128"/>
                <a:ea typeface="HGPｺﾞｼｯｸE" panose="020B0900000000000000" pitchFamily="50" charset="-128"/>
              </a:rPr>
              <a:t>2</a:t>
            </a:r>
            <a:r>
              <a:rPr lang="ja-JP" altLang="en-US" dirty="0">
                <a:latin typeface="HGPｺﾞｼｯｸE" panose="020B0900000000000000" pitchFamily="50" charset="-128"/>
                <a:ea typeface="HGPｺﾞｼｯｸE" panose="020B0900000000000000" pitchFamily="50" charset="-128"/>
              </a:rPr>
              <a:t>月カウンセラーアンケートより</a:t>
            </a:r>
          </a:p>
        </p:txBody>
      </p:sp>
      <p:sp>
        <p:nvSpPr>
          <p:cNvPr id="5" name="吹き出し: 角を丸めた四角形 4">
            <a:extLst>
              <a:ext uri="{FF2B5EF4-FFF2-40B4-BE49-F238E27FC236}">
                <a16:creationId xmlns:a16="http://schemas.microsoft.com/office/drawing/2014/main" id="{96F24909-B413-43C6-B7EF-AC7E41CB3B13}"/>
              </a:ext>
            </a:extLst>
          </p:cNvPr>
          <p:cNvSpPr/>
          <p:nvPr/>
        </p:nvSpPr>
        <p:spPr>
          <a:xfrm>
            <a:off x="5772150" y="2565400"/>
            <a:ext cx="2843213" cy="2305050"/>
          </a:xfrm>
          <a:prstGeom prst="wedgeRoundRectCallout">
            <a:avLst>
              <a:gd name="adj1" fmla="val -76542"/>
              <a:gd name="adj2" fmla="val 28280"/>
              <a:gd name="adj3" fmla="val 16667"/>
            </a:avLst>
          </a:prstGeom>
          <a:solidFill>
            <a:srgbClr val="FFFFFF"/>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800" b="1" dirty="0">
                <a:solidFill>
                  <a:srgbClr val="FF0000"/>
                </a:solidFill>
              </a:rPr>
              <a:t>約７６％が初めて</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3CD2C8-ACE9-4989-B49A-1D755668AC2F}"/>
              </a:ext>
            </a:extLst>
          </p:cNvPr>
          <p:cNvSpPr>
            <a:spLocks noGrp="1"/>
          </p:cNvSpPr>
          <p:nvPr>
            <p:ph type="title"/>
          </p:nvPr>
        </p:nvSpPr>
        <p:spPr>
          <a:xfrm>
            <a:off x="806450" y="117475"/>
            <a:ext cx="8229600" cy="1439863"/>
          </a:xfrm>
        </p:spPr>
        <p:txBody>
          <a:bodyPr/>
          <a:lstStyle/>
          <a:p>
            <a:pPr eaLnBrk="1" fontAlgn="auto" hangingPunct="1">
              <a:spcAft>
                <a:spcPts val="0"/>
              </a:spcAft>
              <a:defRPr/>
            </a:pPr>
            <a:r>
              <a:rPr lang="ja-JP" altLang="en-US" sz="6000" dirty="0">
                <a:solidFill>
                  <a:schemeClr val="tx2">
                    <a:lumMod val="50000"/>
                  </a:schemeClr>
                </a:solidFill>
              </a:rPr>
              <a:t>カウンセラーの感想</a:t>
            </a:r>
          </a:p>
        </p:txBody>
      </p:sp>
      <p:sp>
        <p:nvSpPr>
          <p:cNvPr id="5" name="正方形/長方形 4">
            <a:extLst>
              <a:ext uri="{FF2B5EF4-FFF2-40B4-BE49-F238E27FC236}">
                <a16:creationId xmlns:a16="http://schemas.microsoft.com/office/drawing/2014/main" id="{54AEF027-F1B3-4F9E-9910-89DC9A2E45B8}"/>
              </a:ext>
            </a:extLst>
          </p:cNvPr>
          <p:cNvSpPr/>
          <p:nvPr/>
        </p:nvSpPr>
        <p:spPr>
          <a:xfrm>
            <a:off x="3671888" y="1700213"/>
            <a:ext cx="5472112" cy="100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5400" dirty="0"/>
          </a:p>
        </p:txBody>
      </p:sp>
      <p:graphicFrame>
        <p:nvGraphicFramePr>
          <p:cNvPr id="30724" name="グラフ 5">
            <a:extLst>
              <a:ext uri="{FF2B5EF4-FFF2-40B4-BE49-F238E27FC236}">
                <a16:creationId xmlns:a16="http://schemas.microsoft.com/office/drawing/2014/main" id="{7CB85B3A-64D7-46B8-8A4E-028D7604026D}"/>
              </a:ext>
            </a:extLst>
          </p:cNvPr>
          <p:cNvGraphicFramePr>
            <a:graphicFrameLocks/>
          </p:cNvGraphicFramePr>
          <p:nvPr/>
        </p:nvGraphicFramePr>
        <p:xfrm>
          <a:off x="1389063" y="1793875"/>
          <a:ext cx="6762750" cy="4494213"/>
        </p:xfrm>
        <a:graphic>
          <a:graphicData uri="http://schemas.openxmlformats.org/presentationml/2006/ole">
            <mc:AlternateContent xmlns:mc="http://schemas.openxmlformats.org/markup-compatibility/2006">
              <mc:Choice xmlns:v="urn:schemas-microsoft-com:vml" Requires="v">
                <p:oleObj spid="_x0000_s30727" name="Chart" r:id="rId4" imgW="6773243" imgH="4499238" progId="Excel.Chart.8">
                  <p:embed/>
                </p:oleObj>
              </mc:Choice>
              <mc:Fallback>
                <p:oleObj name="Chart" r:id="rId4" imgW="6773243" imgH="4499238" progId="Excel.Chart.8">
                  <p:embed/>
                  <p:pic>
                    <p:nvPicPr>
                      <p:cNvPr id="0" name="グラフ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063" y="1793875"/>
                        <a:ext cx="67627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テキスト ボックス 7">
            <a:extLst>
              <a:ext uri="{FF2B5EF4-FFF2-40B4-BE49-F238E27FC236}">
                <a16:creationId xmlns:a16="http://schemas.microsoft.com/office/drawing/2014/main" id="{C4F5E437-554C-4CBE-9A25-612AC9148FDA}"/>
              </a:ext>
            </a:extLst>
          </p:cNvPr>
          <p:cNvSpPr txBox="1">
            <a:spLocks noChangeArrowheads="1"/>
          </p:cNvSpPr>
          <p:nvPr/>
        </p:nvSpPr>
        <p:spPr bwMode="auto">
          <a:xfrm>
            <a:off x="611188" y="5949950"/>
            <a:ext cx="1081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a:t>N=360</a:t>
            </a:r>
            <a:endParaRPr lang="ja-JP" altLang="en-US"/>
          </a:p>
        </p:txBody>
      </p:sp>
      <p:sp>
        <p:nvSpPr>
          <p:cNvPr id="6" name="対角する 2 つの角を丸めた四角形 4">
            <a:extLst>
              <a:ext uri="{FF2B5EF4-FFF2-40B4-BE49-F238E27FC236}">
                <a16:creationId xmlns:a16="http://schemas.microsoft.com/office/drawing/2014/main" id="{DFDC754B-FD91-4823-9C64-B0D6B21BACF8}"/>
              </a:ext>
            </a:extLst>
          </p:cNvPr>
          <p:cNvSpPr/>
          <p:nvPr/>
        </p:nvSpPr>
        <p:spPr>
          <a:xfrm>
            <a:off x="4505325" y="1416050"/>
            <a:ext cx="4314825" cy="3571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en-US" altLang="ja-JP" dirty="0">
                <a:latin typeface="HGPｺﾞｼｯｸE" panose="020B0900000000000000" pitchFamily="50" charset="-128"/>
                <a:ea typeface="HGPｺﾞｼｯｸE" panose="020B0900000000000000" pitchFamily="50" charset="-128"/>
              </a:rPr>
              <a:t>2019</a:t>
            </a:r>
            <a:r>
              <a:rPr lang="ja-JP" altLang="en-US" dirty="0">
                <a:latin typeface="HGPｺﾞｼｯｸE" panose="020B0900000000000000" pitchFamily="50" charset="-128"/>
                <a:ea typeface="HGPｺﾞｼｯｸE" panose="020B0900000000000000" pitchFamily="50" charset="-128"/>
              </a:rPr>
              <a:t>年</a:t>
            </a:r>
            <a:r>
              <a:rPr lang="en-US" altLang="ja-JP" dirty="0">
                <a:latin typeface="HGPｺﾞｼｯｸE" panose="020B0900000000000000" pitchFamily="50" charset="-128"/>
                <a:ea typeface="HGPｺﾞｼｯｸE" panose="020B0900000000000000" pitchFamily="50" charset="-128"/>
              </a:rPr>
              <a:t>2</a:t>
            </a:r>
            <a:r>
              <a:rPr lang="ja-JP" altLang="en-US" dirty="0">
                <a:latin typeface="HGPｺﾞｼｯｸE" panose="020B0900000000000000" pitchFamily="50" charset="-128"/>
                <a:ea typeface="HGPｺﾞｼｯｸE" panose="020B0900000000000000" pitchFamily="50" charset="-128"/>
              </a:rPr>
              <a:t>月カウンセラーアンケートより</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ED56A52-3B92-4F5E-84BF-C96EE53C63C7}"/>
              </a:ext>
            </a:extLst>
          </p:cNvPr>
          <p:cNvSpPr>
            <a:spLocks noGrp="1"/>
          </p:cNvSpPr>
          <p:nvPr>
            <p:ph type="title"/>
          </p:nvPr>
        </p:nvSpPr>
        <p:spPr>
          <a:xfrm>
            <a:off x="717550" y="249238"/>
            <a:ext cx="7708900" cy="1163637"/>
          </a:xfrm>
        </p:spPr>
        <p:txBody>
          <a:bodyPr/>
          <a:lstStyle/>
          <a:p>
            <a:pPr eaLnBrk="1" fontAlgn="auto" hangingPunct="1">
              <a:spcAft>
                <a:spcPts val="0"/>
              </a:spcAft>
              <a:defRPr/>
            </a:pPr>
            <a:r>
              <a:rPr lang="ja-JP" altLang="en-US" sz="5400" dirty="0">
                <a:solidFill>
                  <a:schemeClr val="tx1">
                    <a:lumMod val="75000"/>
                    <a:lumOff val="25000"/>
                  </a:schemeClr>
                </a:solidFill>
              </a:rPr>
              <a:t>「交流の工夫」（複数回答）</a:t>
            </a:r>
          </a:p>
        </p:txBody>
      </p:sp>
      <p:graphicFrame>
        <p:nvGraphicFramePr>
          <p:cNvPr id="32771" name="コンテンツ プレースホルダー 3">
            <a:extLst>
              <a:ext uri="{FF2B5EF4-FFF2-40B4-BE49-F238E27FC236}">
                <a16:creationId xmlns:a16="http://schemas.microsoft.com/office/drawing/2014/main" id="{30A24C41-A683-467C-81F0-3FC0B1085FF4}"/>
              </a:ext>
            </a:extLst>
          </p:cNvPr>
          <p:cNvGraphicFramePr>
            <a:graphicFrameLocks noGrp="1"/>
          </p:cNvGraphicFramePr>
          <p:nvPr>
            <p:ph idx="1"/>
          </p:nvPr>
        </p:nvGraphicFramePr>
        <p:xfrm>
          <a:off x="-396875" y="1181100"/>
          <a:ext cx="13495338" cy="5127625"/>
        </p:xfrm>
        <a:graphic>
          <a:graphicData uri="http://schemas.openxmlformats.org/presentationml/2006/ole">
            <mc:AlternateContent xmlns:mc="http://schemas.openxmlformats.org/markup-compatibility/2006">
              <mc:Choice xmlns:v="urn:schemas-microsoft-com:vml" Requires="v">
                <p:oleObj spid="_x0000_s32775" name="Chart" r:id="rId4" imgW="13503810" imgH="5133277" progId="Excel.Chart.8">
                  <p:embed/>
                </p:oleObj>
              </mc:Choice>
              <mc:Fallback>
                <p:oleObj name="Chart" r:id="rId4" imgW="13503810" imgH="5133277" progId="Excel.Chart.8">
                  <p:embed/>
                  <p:pic>
                    <p:nvPicPr>
                      <p:cNvPr id="0" name="コンテンツ プレースホルダー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81100"/>
                        <a:ext cx="13495338"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対角する 2 つの角を丸めた四角形 1">
            <a:extLst>
              <a:ext uri="{FF2B5EF4-FFF2-40B4-BE49-F238E27FC236}">
                <a16:creationId xmlns:a16="http://schemas.microsoft.com/office/drawing/2014/main" id="{D0BCF1FC-7B89-4F58-8075-9F629EAE53CC}"/>
              </a:ext>
            </a:extLst>
          </p:cNvPr>
          <p:cNvSpPr/>
          <p:nvPr/>
        </p:nvSpPr>
        <p:spPr>
          <a:xfrm>
            <a:off x="109538" y="4221163"/>
            <a:ext cx="2952750" cy="1958975"/>
          </a:xfrm>
          <a:prstGeom prst="round2DiagRect">
            <a:avLst>
              <a:gd name="adj1" fmla="val 21243"/>
              <a:gd name="adj2" fmla="val 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fontAlgn="auto" hangingPunct="1">
              <a:spcBef>
                <a:spcPts val="0"/>
              </a:spcBef>
              <a:spcAft>
                <a:spcPts val="0"/>
              </a:spcAft>
              <a:defRPr/>
            </a:pPr>
            <a:r>
              <a:rPr lang="ja-JP" altLang="en-US" sz="2000" b="1" u="sng" dirty="0">
                <a:solidFill>
                  <a:schemeClr val="accent2"/>
                </a:solidFill>
                <a:latin typeface="+mj-ea"/>
                <a:ea typeface="+mj-ea"/>
              </a:rPr>
              <a:t>その他</a:t>
            </a:r>
            <a:endParaRPr lang="en-US" altLang="ja-JP" sz="2000" b="1" u="sng" dirty="0">
              <a:solidFill>
                <a:schemeClr val="accent2"/>
              </a:solidFill>
              <a:latin typeface="+mj-ea"/>
              <a:ea typeface="+mj-ea"/>
            </a:endParaRPr>
          </a:p>
          <a:p>
            <a:pPr eaLnBrk="1" fontAlgn="auto" hangingPunct="1">
              <a:spcBef>
                <a:spcPts val="0"/>
              </a:spcBef>
              <a:spcAft>
                <a:spcPts val="0"/>
              </a:spcAft>
              <a:defRPr/>
            </a:pPr>
            <a:r>
              <a:rPr lang="ja-JP" altLang="en-US" sz="2000" b="1" dirty="0">
                <a:solidFill>
                  <a:schemeClr val="tx1"/>
                </a:solidFill>
                <a:latin typeface="+mj-ea"/>
                <a:ea typeface="+mj-ea"/>
              </a:rPr>
              <a:t>・和菓子工場へ見学</a:t>
            </a:r>
            <a:endParaRPr lang="en-US" altLang="ja-JP" sz="2000" b="1" dirty="0">
              <a:solidFill>
                <a:schemeClr val="tx1"/>
              </a:solidFill>
              <a:latin typeface="+mj-ea"/>
              <a:ea typeface="+mj-ea"/>
            </a:endParaRPr>
          </a:p>
          <a:p>
            <a:pPr eaLnBrk="1" fontAlgn="auto" hangingPunct="1">
              <a:spcBef>
                <a:spcPts val="0"/>
              </a:spcBef>
              <a:spcAft>
                <a:spcPts val="0"/>
              </a:spcAft>
              <a:defRPr/>
            </a:pPr>
            <a:r>
              <a:rPr lang="ja-JP" altLang="en-US" sz="2000" b="1" dirty="0">
                <a:solidFill>
                  <a:schemeClr val="tx1"/>
                </a:solidFill>
                <a:latin typeface="+mj-ea"/>
                <a:ea typeface="+mj-ea"/>
              </a:rPr>
              <a:t>・母国語講座の開催</a:t>
            </a:r>
            <a:endParaRPr lang="en-US" altLang="ja-JP" sz="2000" b="1" dirty="0">
              <a:solidFill>
                <a:schemeClr val="tx1"/>
              </a:solidFill>
              <a:latin typeface="+mj-ea"/>
              <a:ea typeface="+mj-ea"/>
            </a:endParaRPr>
          </a:p>
          <a:p>
            <a:pPr eaLnBrk="1" fontAlgn="auto" hangingPunct="1">
              <a:spcBef>
                <a:spcPts val="0"/>
              </a:spcBef>
              <a:spcAft>
                <a:spcPts val="0"/>
              </a:spcAft>
              <a:defRPr/>
            </a:pPr>
            <a:r>
              <a:rPr lang="ja-JP" altLang="en-US" sz="2000" b="1" dirty="0">
                <a:solidFill>
                  <a:schemeClr val="tx1"/>
                </a:solidFill>
                <a:latin typeface="+mj-ea"/>
                <a:ea typeface="+mj-ea"/>
              </a:rPr>
              <a:t>・会員と共に母国へ国際　奉仕事業に行く</a:t>
            </a:r>
            <a:endParaRPr lang="en-US" altLang="ja-JP" sz="2000" b="1" dirty="0">
              <a:solidFill>
                <a:schemeClr val="tx1"/>
              </a:solidFill>
              <a:latin typeface="+mj-ea"/>
              <a:ea typeface="+mj-ea"/>
            </a:endParaRPr>
          </a:p>
          <a:p>
            <a:pPr eaLnBrk="1" fontAlgn="auto" hangingPunct="1">
              <a:spcBef>
                <a:spcPts val="0"/>
              </a:spcBef>
              <a:spcAft>
                <a:spcPts val="0"/>
              </a:spcAft>
              <a:defRPr/>
            </a:pPr>
            <a:r>
              <a:rPr lang="ja-JP" altLang="en-US" sz="2000" b="1" dirty="0">
                <a:solidFill>
                  <a:schemeClr val="tx1"/>
                </a:solidFill>
                <a:latin typeface="+mj-ea"/>
                <a:ea typeface="+mj-ea"/>
              </a:rPr>
              <a:t>・本人の結婚式に参加</a:t>
            </a:r>
            <a:endParaRPr lang="en-US" altLang="ja-JP" sz="2000" b="1" dirty="0">
              <a:solidFill>
                <a:schemeClr val="tx1"/>
              </a:solidFill>
              <a:latin typeface="+mj-ea"/>
              <a:ea typeface="+mj-ea"/>
            </a:endParaRPr>
          </a:p>
        </p:txBody>
      </p:sp>
      <p:sp>
        <p:nvSpPr>
          <p:cNvPr id="6" name="対角する 2 つの角を丸めた四角形 4">
            <a:extLst>
              <a:ext uri="{FF2B5EF4-FFF2-40B4-BE49-F238E27FC236}">
                <a16:creationId xmlns:a16="http://schemas.microsoft.com/office/drawing/2014/main" id="{F9545E98-9702-4BFF-A073-466424C5012F}"/>
              </a:ext>
            </a:extLst>
          </p:cNvPr>
          <p:cNvSpPr/>
          <p:nvPr/>
        </p:nvSpPr>
        <p:spPr>
          <a:xfrm>
            <a:off x="4505325" y="1343025"/>
            <a:ext cx="4314825" cy="357188"/>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en-US" altLang="ja-JP" dirty="0">
                <a:latin typeface="HGPｺﾞｼｯｸE" panose="020B0900000000000000" pitchFamily="50" charset="-128"/>
                <a:ea typeface="HGPｺﾞｼｯｸE" panose="020B0900000000000000" pitchFamily="50" charset="-128"/>
              </a:rPr>
              <a:t>2019</a:t>
            </a:r>
            <a:r>
              <a:rPr lang="ja-JP" altLang="en-US" dirty="0">
                <a:latin typeface="HGPｺﾞｼｯｸE" panose="020B0900000000000000" pitchFamily="50" charset="-128"/>
                <a:ea typeface="HGPｺﾞｼｯｸE" panose="020B0900000000000000" pitchFamily="50" charset="-128"/>
              </a:rPr>
              <a:t>年</a:t>
            </a:r>
            <a:r>
              <a:rPr lang="en-US" altLang="ja-JP" dirty="0">
                <a:latin typeface="HGPｺﾞｼｯｸE" panose="020B0900000000000000" pitchFamily="50" charset="-128"/>
                <a:ea typeface="HGPｺﾞｼｯｸE" panose="020B0900000000000000" pitchFamily="50" charset="-128"/>
              </a:rPr>
              <a:t>2</a:t>
            </a:r>
            <a:r>
              <a:rPr lang="ja-JP" altLang="en-US" dirty="0">
                <a:latin typeface="HGPｺﾞｼｯｸE" panose="020B0900000000000000" pitchFamily="50" charset="-128"/>
                <a:ea typeface="HGPｺﾞｼｯｸE" panose="020B0900000000000000" pitchFamily="50" charset="-128"/>
              </a:rPr>
              <a:t>月カウンセラーアンケートより</a:t>
            </a:r>
          </a:p>
        </p:txBody>
      </p:sp>
      <p:sp>
        <p:nvSpPr>
          <p:cNvPr id="32774" name="テキスト ボックス 1">
            <a:extLst>
              <a:ext uri="{FF2B5EF4-FFF2-40B4-BE49-F238E27FC236}">
                <a16:creationId xmlns:a16="http://schemas.microsoft.com/office/drawing/2014/main" id="{795A1193-0D0E-4F08-920C-0E632F99BD16}"/>
              </a:ext>
            </a:extLst>
          </p:cNvPr>
          <p:cNvSpPr txBox="1">
            <a:spLocks noChangeArrowheads="1"/>
          </p:cNvSpPr>
          <p:nvPr/>
        </p:nvSpPr>
        <p:spPr bwMode="auto">
          <a:xfrm>
            <a:off x="7380288" y="5589588"/>
            <a:ext cx="15716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N=360</a:t>
            </a:r>
          </a:p>
          <a:p>
            <a:r>
              <a:rPr lang="ja-JP" altLang="en-US"/>
              <a:t>複数回答あり</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レトロスペクト">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6935</TotalTime>
  <Words>6549</Words>
  <Application>Microsoft Office PowerPoint</Application>
  <PresentationFormat>画面に合わせる (4:3)</PresentationFormat>
  <Paragraphs>499</Paragraphs>
  <Slides>31</Slides>
  <Notes>31</Notes>
  <HiddenSlides>0</HiddenSlides>
  <MMClips>0</MMClips>
  <ScaleCrop>false</ScaleCrop>
  <HeadingPairs>
    <vt:vector size="8" baseType="variant">
      <vt:variant>
        <vt:lpstr>使用されているフォント</vt:lpstr>
      </vt:variant>
      <vt:variant>
        <vt:i4>17</vt:i4>
      </vt:variant>
      <vt:variant>
        <vt:lpstr>テーマ</vt:lpstr>
      </vt:variant>
      <vt:variant>
        <vt:i4>2</vt:i4>
      </vt:variant>
      <vt:variant>
        <vt:lpstr>埋め込まれた OLE サーバー</vt:lpstr>
      </vt:variant>
      <vt:variant>
        <vt:i4>1</vt:i4>
      </vt:variant>
      <vt:variant>
        <vt:lpstr>スライド タイトル</vt:lpstr>
      </vt:variant>
      <vt:variant>
        <vt:i4>31</vt:i4>
      </vt:variant>
    </vt:vector>
  </HeadingPairs>
  <TitlesOfParts>
    <vt:vector size="51" baseType="lpstr">
      <vt:lpstr>Calibri</vt:lpstr>
      <vt:lpstr>ＭＳ Ｐゴシック</vt:lpstr>
      <vt:lpstr>Arial</vt:lpstr>
      <vt:lpstr>Calibri Light</vt:lpstr>
      <vt:lpstr>HGP創英ﾌﾟﾚｾﾞﾝｽEB</vt:lpstr>
      <vt:lpstr>Symbol</vt:lpstr>
      <vt:lpstr>メイリオ</vt:lpstr>
      <vt:lpstr>HG丸ｺﾞｼｯｸM-PRO</vt:lpstr>
      <vt:lpstr>Wingdings</vt:lpstr>
      <vt:lpstr>HGP創英角ｺﾞｼｯｸUB</vt:lpstr>
      <vt:lpstr>HGPｺﾞｼｯｸE</vt:lpstr>
      <vt:lpstr>游ゴシック Medium</vt:lpstr>
      <vt:lpstr>HGｺﾞｼｯｸE</vt:lpstr>
      <vt:lpstr>HGSｺﾞｼｯｸE</vt:lpstr>
      <vt:lpstr>Times New Roman</vt:lpstr>
      <vt:lpstr>ＭＳ 明朝</vt:lpstr>
      <vt:lpstr>ＭＳ Ｐ明朝</vt:lpstr>
      <vt:lpstr>Office ​​テーマ</vt:lpstr>
      <vt:lpstr>レトロスペクト</vt:lpstr>
      <vt:lpstr>Microsoft Excel グラフ</vt:lpstr>
      <vt:lpstr>ロータリー米山記念奨学事業</vt:lpstr>
      <vt:lpstr>米山奨学事業の概要</vt:lpstr>
      <vt:lpstr>奨学事業の目的</vt:lpstr>
      <vt:lpstr>奨学事業の使命</vt:lpstr>
      <vt:lpstr>カウンセラーの役割</vt:lpstr>
      <vt:lpstr>橋渡し役とは？？</vt:lpstr>
      <vt:lpstr>カウンセラー経験</vt:lpstr>
      <vt:lpstr>カウンセラーの感想</vt:lpstr>
      <vt:lpstr>「交流の工夫」（複数回答）</vt:lpstr>
      <vt:lpstr>奨学生になって良かったこと</vt:lpstr>
      <vt:lpstr>カウンセラーについて</vt:lpstr>
      <vt:lpstr>カウンセラーについて（その他の主な意見）</vt:lpstr>
      <vt:lpstr>奨学生からの相談</vt:lpstr>
      <vt:lpstr>奨学生からの相談への対応</vt:lpstr>
      <vt:lpstr>留学生活で悩んだとき、クラブや カウンセラーにどのようにして欲しかったか</vt:lpstr>
      <vt:lpstr>日本の生活で不安を感じたこと</vt:lpstr>
      <vt:lpstr>奨学生選考の流れ</vt:lpstr>
      <vt:lpstr>評価項目：全地区統一の選考基準　</vt:lpstr>
      <vt:lpstr>米山奨学生の義務</vt:lpstr>
      <vt:lpstr>日本から出国する場合</vt:lpstr>
      <vt:lpstr>世話クラブ補助費</vt:lpstr>
      <vt:lpstr>奨学生の保険について</vt:lpstr>
      <vt:lpstr>奨学生の個人情報に 関する取り扱い</vt:lpstr>
      <vt:lpstr>ハラスメントの認識</vt:lpstr>
      <vt:lpstr>ハラスメントの認識</vt:lpstr>
      <vt:lpstr>ハラスメントの認識</vt:lpstr>
      <vt:lpstr>危機管理：震災など</vt:lpstr>
      <vt:lpstr>PowerPoint プレゼンテーション</vt:lpstr>
      <vt:lpstr>PowerPoint プレゼンテーション</vt:lpstr>
      <vt:lpstr>奨学期間終了後も交流を！</vt:lpstr>
      <vt:lpstr>PowerPoint プレゼンテーション</vt:lpstr>
    </vt:vector>
  </TitlesOfParts>
  <Company>公益財団法人ロータリー米山記念奨学会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ロータリー米山記念奨学事業 カウンセラー研修会</dc:title>
  <dc:creator>USER007</dc:creator>
  <cp:lastModifiedBy>国際ロータリー2660</cp:lastModifiedBy>
  <cp:revision>463</cp:revision>
  <cp:lastPrinted>2020-09-12T05:45:43Z</cp:lastPrinted>
  <dcterms:created xsi:type="dcterms:W3CDTF">2014-07-03T04:41:13Z</dcterms:created>
  <dcterms:modified xsi:type="dcterms:W3CDTF">2020-09-28T03:41:06Z</dcterms:modified>
</cp:coreProperties>
</file>