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5589" r:id="rId7"/>
  </p:sldMasterIdLst>
  <p:notesMasterIdLst>
    <p:notesMasterId r:id="rId32"/>
  </p:notesMasterIdLst>
  <p:handoutMasterIdLst>
    <p:handoutMasterId r:id="rId33"/>
  </p:handoutMasterIdLst>
  <p:sldIdLst>
    <p:sldId id="644" r:id="rId8"/>
    <p:sldId id="566" r:id="rId9"/>
    <p:sldId id="645" r:id="rId10"/>
    <p:sldId id="621" r:id="rId11"/>
    <p:sldId id="639" r:id="rId12"/>
    <p:sldId id="641" r:id="rId13"/>
    <p:sldId id="596" r:id="rId14"/>
    <p:sldId id="622" r:id="rId15"/>
    <p:sldId id="608" r:id="rId16"/>
    <p:sldId id="642" r:id="rId17"/>
    <p:sldId id="619" r:id="rId18"/>
    <p:sldId id="570" r:id="rId19"/>
    <p:sldId id="626" r:id="rId20"/>
    <p:sldId id="616" r:id="rId21"/>
    <p:sldId id="627" r:id="rId22"/>
    <p:sldId id="617" r:id="rId23"/>
    <p:sldId id="576" r:id="rId24"/>
    <p:sldId id="569" r:id="rId25"/>
    <p:sldId id="628" r:id="rId26"/>
    <p:sldId id="618" r:id="rId27"/>
    <p:sldId id="606" r:id="rId28"/>
    <p:sldId id="620" r:id="rId29"/>
    <p:sldId id="633" r:id="rId30"/>
    <p:sldId id="643" r:id="rId31"/>
  </p:sldIdLst>
  <p:sldSz cx="9144000" cy="6858000" type="screen4x3"/>
  <p:notesSz cx="7010400" cy="9296400"/>
  <p:custDataLst>
    <p:tags r:id="rId34"/>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32">
          <p15:clr>
            <a:srgbClr val="A4A3A4"/>
          </p15:clr>
        </p15:guide>
        <p15:guide id="4" orient="horz" pos="2208">
          <p15:clr>
            <a:srgbClr val="A4A3A4"/>
          </p15:clr>
        </p15:guide>
        <p15:guide id="5" pos="1104">
          <p15:clr>
            <a:srgbClr val="A4A3A4"/>
          </p15:clr>
        </p15:guide>
        <p15:guide id="6" pos="2928">
          <p15:clr>
            <a:srgbClr val="A4A3A4"/>
          </p15:clr>
        </p15:guide>
        <p15:guide id="7" orient="horz" pos="2304">
          <p15:clr>
            <a:srgbClr val="A4A3A4"/>
          </p15:clr>
        </p15:guide>
        <p15:guide id="8" pos="3120">
          <p15:clr>
            <a:srgbClr val="A4A3A4"/>
          </p15:clr>
        </p15:guide>
        <p15:guide id="9" pos="30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A6A6A6"/>
    <a:srgbClr val="000066"/>
    <a:srgbClr val="FFA42A"/>
    <a:srgbClr val="FFBB00"/>
    <a:srgbClr val="E6107B"/>
    <a:srgbClr val="002060"/>
    <a:srgbClr val="EFAF1F"/>
    <a:srgbClr val="1F497D"/>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59014" autoAdjust="0"/>
  </p:normalViewPr>
  <p:slideViewPr>
    <p:cSldViewPr>
      <p:cViewPr varScale="1">
        <p:scale>
          <a:sx n="95" d="100"/>
          <a:sy n="95" d="100"/>
        </p:scale>
        <p:origin x="2528" y="184"/>
      </p:cViewPr>
      <p:guideLst>
        <p:guide orient="horz" pos="2160"/>
        <p:guide pos="2880"/>
        <p:guide pos="2832"/>
        <p:guide orient="horz" pos="2208"/>
        <p:guide pos="1104"/>
        <p:guide pos="2928"/>
        <p:guide orient="horz" pos="2304"/>
        <p:guide pos="312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29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ea typeface="ヒラギノ角ゴ Pro W3" pitchFamily="-84" charset="-128"/>
              </a:defRPr>
            </a:lvl1pPr>
          </a:lstStyle>
          <a:p>
            <a:pPr>
              <a:defRPr/>
            </a:pPr>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pitchFamily="-84" charset="-128"/>
              </a:defRPr>
            </a:lvl1pPr>
          </a:lstStyle>
          <a:p>
            <a:fld id="{D5D59750-D579-4C22-A647-72A70DB1215E}" type="slidenum">
              <a:rPr lang="en-US" altLang="en-US"/>
              <a:pPr/>
              <a:t>‹#›</a:t>
            </a:fld>
            <a:endParaRPr lang="en-US" altLang="en-US"/>
          </a:p>
        </p:txBody>
      </p:sp>
    </p:spTree>
    <p:extLst>
      <p:ext uri="{BB962C8B-B14F-4D97-AF65-F5344CB8AC3E}">
        <p14:creationId xmlns:p14="http://schemas.microsoft.com/office/powerpoint/2010/main" val="177151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ea typeface="ヒラギノ角ゴ Pro W3" pitchFamily="-84" charset="-128"/>
              </a:defRPr>
            </a:lvl1pPr>
          </a:lstStyle>
          <a:p>
            <a:pPr>
              <a:defRPr/>
            </a:pPr>
            <a:endParaRPr lang="en-US" alt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ea typeface="ヒラギノ角ゴ Pro W3" pitchFamily="-84" charset="-128"/>
              </a:defRPr>
            </a:lvl1pPr>
          </a:lstStyle>
          <a:p>
            <a:pPr>
              <a:defRPr/>
            </a:pPr>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pitchFamily="-84" charset="-128"/>
              </a:defRPr>
            </a:lvl1pPr>
          </a:lstStyle>
          <a:p>
            <a:fld id="{9D5D8238-F875-417D-AEAA-A0541973760D}" type="slidenum">
              <a:rPr lang="en-US" altLang="en-US"/>
              <a:pPr/>
              <a:t>‹#›</a:t>
            </a:fld>
            <a:endParaRPr lang="en-US" altLang="en-US"/>
          </a:p>
        </p:txBody>
      </p:sp>
    </p:spTree>
    <p:extLst>
      <p:ext uri="{BB962C8B-B14F-4D97-AF65-F5344CB8AC3E}">
        <p14:creationId xmlns:p14="http://schemas.microsoft.com/office/powerpoint/2010/main" val="36591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kern="1200">
                <a:solidFill>
                  <a:schemeClr val="tx1"/>
                </a:solidFill>
                <a:effectLst/>
                <a:latin typeface="Arial" pitchFamily="-107" charset="0"/>
                <a:ea typeface="ＭＳ Ｐゴシック" charset="0"/>
                <a:cs typeface="ヒラギノ角ゴ Pro W3" pitchFamily="-107" charset="-128"/>
              </a:rPr>
              <a:t>（　　</a:t>
            </a:r>
            <a:r>
              <a:rPr lang="ja-JP" altLang="ja-JP" sz="1200" kern="1200">
                <a:solidFill>
                  <a:schemeClr val="tx1"/>
                </a:solidFill>
                <a:effectLst/>
                <a:latin typeface="Arial" pitchFamily="-107" charset="0"/>
                <a:ea typeface="ＭＳ Ｐゴシック" charset="0"/>
                <a:cs typeface="ヒラギノ角ゴ Pro W3" pitchFamily="-107" charset="-128"/>
              </a:rPr>
              <a:t>皆さんこんにちは。</a:t>
            </a:r>
          </a:p>
          <a:p>
            <a:r>
              <a:rPr lang="en-US" altLang="ja-JP" sz="1200" kern="1200" dirty="0">
                <a:solidFill>
                  <a:schemeClr val="tx1"/>
                </a:solidFill>
                <a:effectLst/>
                <a:latin typeface="Arial" pitchFamily="-107" charset="0"/>
                <a:ea typeface="ＭＳ Ｐゴシック" charset="0"/>
                <a:cs typeface="ヒラギノ角ゴ Pro W3" pitchFamily="-107" charset="-128"/>
              </a:rPr>
              <a:t>2020-21</a:t>
            </a:r>
            <a:r>
              <a:rPr lang="ja-JP" altLang="ja-JP" sz="1200" kern="1200">
                <a:solidFill>
                  <a:schemeClr val="tx1"/>
                </a:solidFill>
                <a:effectLst/>
                <a:latin typeface="Arial" pitchFamily="-107" charset="0"/>
                <a:ea typeface="ＭＳ Ｐゴシック" charset="0"/>
                <a:cs typeface="ヒラギノ角ゴ Pro W3" pitchFamily="-107" charset="-128"/>
              </a:rPr>
              <a:t>年度　第</a:t>
            </a:r>
            <a:r>
              <a:rPr lang="en-US" altLang="ja-JP" sz="1200" kern="1200" dirty="0">
                <a:solidFill>
                  <a:schemeClr val="tx1"/>
                </a:solidFill>
                <a:effectLst/>
                <a:latin typeface="Arial" pitchFamily="-107" charset="0"/>
                <a:ea typeface="ＭＳ Ｐゴシック" charset="0"/>
                <a:cs typeface="ヒラギノ角ゴ Pro W3" pitchFamily="-107" charset="-128"/>
              </a:rPr>
              <a:t>2660</a:t>
            </a:r>
            <a:r>
              <a:rPr lang="ja-JP" altLang="ja-JP" sz="1200" kern="1200">
                <a:solidFill>
                  <a:schemeClr val="tx1"/>
                </a:solidFill>
                <a:effectLst/>
                <a:latin typeface="Arial" pitchFamily="-107" charset="0"/>
                <a:ea typeface="ＭＳ Ｐゴシック" charset="0"/>
                <a:cs typeface="ヒラギノ角ゴ Pro W3" pitchFamily="-107" charset="-128"/>
              </a:rPr>
              <a:t>地区国際奉仕委員会、委員長を拝命致しました吹田西ロータリークラブの 木下基司 と申します。今回、一連の新型コロナウィルス感染症騒動に伴い、このような形で皆様にご挨拶を申し上げなくてはならない、事態となりましたことを、大変残念に思っております。</a:t>
            </a:r>
          </a:p>
          <a:p>
            <a:r>
              <a:rPr lang="ja-JP" altLang="ja-JP" sz="1200" kern="1200">
                <a:solidFill>
                  <a:schemeClr val="tx1"/>
                </a:solidFill>
                <a:effectLst/>
                <a:latin typeface="Arial" pitchFamily="-107" charset="0"/>
                <a:ea typeface="ＭＳ Ｐゴシック" charset="0"/>
                <a:cs typeface="ヒラギノ角ゴ Pro W3" pitchFamily="-107" charset="-128"/>
              </a:rPr>
              <a:t>　本日は、来年度の地区国際奉仕委員会の活動内容 並びに、各クラブに於いて国際奉仕に携わられる全ての方々に分かり易く、「国際奉仕について」 のお話しをしたいと思っております。</a:t>
            </a:r>
          </a:p>
          <a:p>
            <a:r>
              <a:rPr lang="ja-JP" altLang="ja-JP" sz="1200" kern="1200">
                <a:solidFill>
                  <a:schemeClr val="tx1"/>
                </a:solidFill>
                <a:effectLst/>
                <a:latin typeface="Arial" pitchFamily="-107" charset="0"/>
                <a:ea typeface="ＭＳ Ｐゴシック" charset="0"/>
                <a:cs typeface="ヒラギノ角ゴ Pro W3" pitchFamily="-107" charset="-128"/>
              </a:rPr>
              <a:t>僅かの時間で御座いますが、最後までお付き合い頂けますよう宜しくお願い申上げます。</a:t>
            </a:r>
            <a:r>
              <a:rPr lang="ja-JP" altLang="en-US" sz="1200" kern="1200">
                <a:solidFill>
                  <a:schemeClr val="tx1"/>
                </a:solidFill>
                <a:effectLst/>
                <a:latin typeface="Arial" pitchFamily="-107" charset="0"/>
                <a:ea typeface="ＭＳ Ｐゴシック" charset="0"/>
                <a:cs typeface="ヒラギノ角ゴ Pro W3" pitchFamily="-107" charset="-128"/>
              </a:rPr>
              <a:t>　　）</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endParaRPr lang="ja-JP" altLang="ja-JP" sz="1200" kern="1200">
              <a:solidFill>
                <a:schemeClr val="tx1"/>
              </a:solidFill>
              <a:effectLst/>
              <a:latin typeface="Arial" pitchFamily="-107" charset="0"/>
              <a:ea typeface="ＭＳ Ｐゴシック" charset="0"/>
              <a:cs typeface="ヒラギノ角ゴ Pro W3" pitchFamily="-107" charset="-128"/>
            </a:endParaRPr>
          </a:p>
          <a:p>
            <a:endParaRPr lang="en-US" altLang="ja-JP" sz="800" kern="1200" dirty="0">
              <a:solidFill>
                <a:schemeClr val="tx2"/>
              </a:solidFill>
              <a:effectLst/>
              <a:latin typeface="HG丸ｺﾞｼｯｸM-PRO"/>
              <a:ea typeface="HG丸ｺﾞｼｯｸM-PRO"/>
              <a:cs typeface="HG丸ｺﾞｼｯｸM-PRO"/>
            </a:endParaRPr>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1</a:t>
            </a:fld>
            <a:endParaRPr lang="en-US" altLang="en-US" dirty="0"/>
          </a:p>
        </p:txBody>
      </p:sp>
    </p:spTree>
    <p:extLst>
      <p:ext uri="{BB962C8B-B14F-4D97-AF65-F5344CB8AC3E}">
        <p14:creationId xmlns:p14="http://schemas.microsoft.com/office/powerpoint/2010/main" val="347203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latin typeface="HGMaruGothicMPRO" panose="020F0600000000000000" pitchFamily="34" charset="-128"/>
                <a:ea typeface="HGMaruGothicMPRO" panose="020F0600000000000000" pitchFamily="34" charset="-128"/>
              </a:rPr>
              <a:t>人道って？</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en-US" altLang="ja-JP" sz="1200" dirty="0">
                <a:latin typeface="HGMaruGothicMPRO" panose="020F0600000000000000" pitchFamily="34" charset="-128"/>
                <a:ea typeface="HGMaruGothicMPRO" panose="020F0600000000000000" pitchFamily="34" charset="-128"/>
              </a:rPr>
              <a:t>Wikipedia </a:t>
            </a:r>
            <a:r>
              <a:rPr lang="ja-JP" altLang="en-US" sz="1200">
                <a:latin typeface="HGMaruGothicMPRO" panose="020F0600000000000000" pitchFamily="34" charset="-128"/>
                <a:ea typeface="HGMaruGothicMPRO" panose="020F0600000000000000" pitchFamily="34" charset="-128"/>
              </a:rPr>
              <a:t>ウィキペディアでは・・・</a:t>
            </a:r>
            <a:endParaRPr lang="en-US" altLang="ja-JP" sz="1200" dirty="0">
              <a:latin typeface="HGMaruGothicMPRO" panose="020F0600000000000000" pitchFamily="34" charset="-128"/>
              <a:ea typeface="HGMaruGothicMPRO" panose="020F0600000000000000" pitchFamily="34" charset="-128"/>
            </a:endParaRPr>
          </a:p>
          <a:p>
            <a:pPr marL="0" indent="0">
              <a:buNone/>
            </a:pPr>
            <a:r>
              <a:rPr lang="ja-JP" altLang="en-US" sz="1200">
                <a:latin typeface="HGMaruGothicMPRO" panose="020F0600000000000000" pitchFamily="34" charset="-128"/>
                <a:ea typeface="HGMaruGothicMPRO" panose="020F0600000000000000" pitchFamily="34" charset="-128"/>
              </a:rPr>
              <a:t>「人道」とは、人間として守るべき道のことである。</a:t>
            </a:r>
            <a:endParaRPr lang="en-US" altLang="ja-JP" sz="1200" dirty="0">
              <a:latin typeface="HGMaruGothicMPRO" panose="020F0600000000000000" pitchFamily="34" charset="-128"/>
              <a:ea typeface="HGMaruGothicMPRO" panose="020F0600000000000000" pitchFamily="34" charset="-128"/>
            </a:endParaRPr>
          </a:p>
          <a:p>
            <a:pPr marL="0" indent="0">
              <a:buNone/>
            </a:pPr>
            <a:r>
              <a:rPr lang="ja-JP" altLang="en-US" sz="1200">
                <a:latin typeface="HGMaruGothicMPRO" panose="020F0600000000000000" pitchFamily="34" charset="-128"/>
                <a:ea typeface="HGMaruGothicMPRO" panose="020F0600000000000000" pitchFamily="34" charset="-128"/>
              </a:rPr>
              <a:t>「人の人たる道」とも言われる。</a:t>
            </a:r>
            <a:endParaRPr lang="en-US" altLang="ja-JP" sz="1200" dirty="0">
              <a:latin typeface="HGMaruGothicMPRO" panose="020F0600000000000000" pitchFamily="34" charset="-128"/>
              <a:ea typeface="HGMaruGothicMPRO" panose="020F0600000000000000" pitchFamily="34" charset="-128"/>
            </a:endParaRPr>
          </a:p>
          <a:p>
            <a:r>
              <a:rPr kumimoji="1" lang="ja-JP" altLang="en-US" sz="1200">
                <a:latin typeface="HGMaruGothicMPRO" panose="020F0600000000000000" pitchFamily="34" charset="-128"/>
                <a:ea typeface="HGMaruGothicMPRO" panose="020F0600000000000000" pitchFamily="34" charset="-128"/>
              </a:rPr>
              <a:t>「人道的奉仕活動」をネット検索してみると・・・</a:t>
            </a:r>
            <a:endParaRPr kumimoji="1" lang="en-US" altLang="ja-JP" sz="1200" dirty="0">
              <a:latin typeface="HGMaruGothicMPRO" panose="020F0600000000000000" pitchFamily="34" charset="-128"/>
              <a:ea typeface="HGMaruGothicMPRO" panose="020F0600000000000000" pitchFamily="34" charset="-128"/>
            </a:endParaRPr>
          </a:p>
          <a:p>
            <a:r>
              <a:rPr kumimoji="1" lang="ja-JP" altLang="en-US" sz="1200">
                <a:latin typeface="HGMaruGothicMPRO" panose="020F0600000000000000" pitchFamily="34" charset="-128"/>
                <a:ea typeface="HGMaruGothicMPRO" panose="020F0600000000000000" pitchFamily="34" charset="-128"/>
              </a:rPr>
              <a:t>全てがロータリー関連に繋がります。</a:t>
            </a:r>
            <a:endParaRPr kumimoji="1" lang="en-US" altLang="ja-JP" sz="1200" dirty="0">
              <a:latin typeface="HGMaruGothicMPRO" panose="020F0600000000000000" pitchFamily="34" charset="-128"/>
              <a:ea typeface="HGMaruGothicMPRO" panose="020F0600000000000000" pitchFamily="34" charset="-128"/>
            </a:endParaRPr>
          </a:p>
          <a:p>
            <a:r>
              <a:rPr kumimoji="1" lang="ja-JP" altLang="en-US" sz="1200">
                <a:latin typeface="HGMaruGothicMPRO" panose="020F0600000000000000" pitchFamily="34" charset="-128"/>
                <a:ea typeface="HGMaruGothicMPRO" panose="020F0600000000000000" pitchFamily="34" charset="-128"/>
              </a:rPr>
              <a:t>いわば、</a:t>
            </a:r>
            <a:r>
              <a:rPr kumimoji="1" lang="ja-JP" altLang="en-US" sz="1200" u="sng">
                <a:latin typeface="HGMaruGothicMPRO" panose="020F0600000000000000" pitchFamily="34" charset="-128"/>
                <a:ea typeface="HGMaruGothicMPRO" panose="020F0600000000000000" pitchFamily="34" charset="-128"/>
              </a:rPr>
              <a:t>ロータリーの専門用語</a:t>
            </a:r>
            <a:r>
              <a:rPr kumimoji="1" lang="ja-JP" altLang="en-US" sz="1200">
                <a:latin typeface="HGMaruGothicMPRO" panose="020F0600000000000000" pitchFamily="34" charset="-128"/>
                <a:ea typeface="HGMaruGothicMPRO" panose="020F0600000000000000" pitchFamily="34" charset="-128"/>
              </a:rPr>
              <a:t>です。</a:t>
            </a:r>
          </a:p>
          <a:p>
            <a:endParaRPr kumimoji="1" lang="ja-JP" altLang="en-US"/>
          </a:p>
        </p:txBody>
      </p:sp>
      <p:sp>
        <p:nvSpPr>
          <p:cNvPr id="4" name="スライド番号プレースホルダー 3"/>
          <p:cNvSpPr>
            <a:spLocks noGrp="1"/>
          </p:cNvSpPr>
          <p:nvPr>
            <p:ph type="sldNum" sz="quarter" idx="5"/>
          </p:nvPr>
        </p:nvSpPr>
        <p:spPr/>
        <p:txBody>
          <a:bodyPr/>
          <a:lstStyle/>
          <a:p>
            <a:fld id="{9D5D8238-F875-417D-AEAA-A0541973760D}" type="slidenum">
              <a:rPr lang="en-US" altLang="en-US" smtClean="0"/>
              <a:pPr/>
              <a:t>10</a:t>
            </a:fld>
            <a:endParaRPr lang="en-US" altLang="en-US"/>
          </a:p>
        </p:txBody>
      </p:sp>
    </p:spTree>
    <p:extLst>
      <p:ext uri="{BB962C8B-B14F-4D97-AF65-F5344CB8AC3E}">
        <p14:creationId xmlns:p14="http://schemas.microsoft.com/office/powerpoint/2010/main" val="157428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そしてそれを支えるのが皆様ご存知の２種類の補助金プログラム</a:t>
            </a:r>
          </a:p>
          <a:p>
            <a:r>
              <a:rPr lang="ja-JP" altLang="ja-JP" sz="1200" kern="1200">
                <a:solidFill>
                  <a:schemeClr val="tx1"/>
                </a:solidFill>
                <a:effectLst/>
                <a:latin typeface="Arial" pitchFamily="-107" charset="0"/>
                <a:ea typeface="ＭＳ Ｐゴシック" charset="0"/>
                <a:cs typeface="ヒラギノ角ゴ Pro W3" pitchFamily="-107" charset="-128"/>
              </a:rPr>
              <a:t>地区補助金</a:t>
            </a:r>
            <a:r>
              <a:rPr lang="en-US" altLang="ja-JP" sz="1200" kern="1200" dirty="0">
                <a:solidFill>
                  <a:schemeClr val="tx1"/>
                </a:solidFill>
                <a:effectLst/>
                <a:latin typeface="Arial" pitchFamily="-107" charset="0"/>
                <a:ea typeface="ＭＳ Ｐゴシック" charset="0"/>
                <a:cs typeface="ヒラギノ角ゴ Pro W3" pitchFamily="-107" charset="-128"/>
              </a:rPr>
              <a:t>DG</a:t>
            </a:r>
            <a:r>
              <a:rPr lang="ja-JP" altLang="ja-JP" sz="1200" kern="1200">
                <a:solidFill>
                  <a:schemeClr val="tx1"/>
                </a:solidFill>
                <a:effectLst/>
                <a:latin typeface="Arial" pitchFamily="-107" charset="0"/>
                <a:ea typeface="ＭＳ Ｐゴシック" charset="0"/>
                <a:cs typeface="ヒラギノ角ゴ Pro W3" pitchFamily="-107" charset="-128"/>
              </a:rPr>
              <a:t>　と</a:t>
            </a:r>
            <a:r>
              <a:rPr lang="ja-JP" altLang="en-US" sz="1200" kern="1200">
                <a:solidFill>
                  <a:schemeClr val="tx1"/>
                </a:solidFill>
                <a:effectLst/>
                <a:latin typeface="Arial" pitchFamily="-107" charset="0"/>
                <a:ea typeface="ＭＳ Ｐゴシック" charset="0"/>
                <a:cs typeface="ヒラギノ角ゴ Pro W3" pitchFamily="-107" charset="-128"/>
              </a:rPr>
              <a:t>　</a:t>
            </a:r>
            <a:r>
              <a:rPr lang="ja-JP" altLang="ja-JP" sz="1200" kern="1200">
                <a:solidFill>
                  <a:schemeClr val="tx1"/>
                </a:solidFill>
                <a:effectLst/>
                <a:latin typeface="Arial" pitchFamily="-107" charset="0"/>
                <a:ea typeface="ＭＳ Ｐゴシック" charset="0"/>
                <a:cs typeface="ヒラギノ角ゴ Pro W3" pitchFamily="-107" charset="-128"/>
              </a:rPr>
              <a:t>グローバル補助金</a:t>
            </a:r>
            <a:r>
              <a:rPr lang="en-US" altLang="ja-JP" sz="1200" kern="1200" dirty="0">
                <a:solidFill>
                  <a:schemeClr val="tx1"/>
                </a:solidFill>
                <a:effectLst/>
                <a:latin typeface="Arial" pitchFamily="-107" charset="0"/>
                <a:ea typeface="ＭＳ Ｐゴシック" charset="0"/>
                <a:cs typeface="ヒラギノ角ゴ Pro W3" pitchFamily="-107" charset="-128"/>
              </a:rPr>
              <a:t>GG</a:t>
            </a:r>
            <a:r>
              <a:rPr lang="ja-JP" altLang="ja-JP" sz="1200" kern="1200">
                <a:solidFill>
                  <a:schemeClr val="tx1"/>
                </a:solidFill>
                <a:effectLst/>
                <a:latin typeface="Arial" pitchFamily="-107" charset="0"/>
                <a:ea typeface="ＭＳ Ｐゴシック" charset="0"/>
                <a:cs typeface="ヒラギノ角ゴ Pro W3" pitchFamily="-107" charset="-128"/>
              </a:rPr>
              <a:t>　です。</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kumimoji="1" lang="ja-JP" altLang="en-US"/>
              <a:t>✔ </a:t>
            </a:r>
            <a:r>
              <a:rPr kumimoji="1" lang="ja-JP" altLang="en-US" sz="1200">
                <a:latin typeface="HG丸ｺﾞｼｯｸM-PRO"/>
                <a:ea typeface="HG丸ｺﾞｼｯｸM-PRO"/>
                <a:cs typeface="HG丸ｺﾞｼｯｸM-PRO"/>
              </a:rPr>
              <a:t>地区補助金 </a:t>
            </a:r>
            <a:r>
              <a:rPr kumimoji="1" lang="en-US" altLang="ja-JP" sz="1200" dirty="0">
                <a:latin typeface="HG丸ｺﾞｼｯｸM-PRO"/>
                <a:ea typeface="HG丸ｺﾞｼｯｸM-PRO"/>
                <a:cs typeface="HG丸ｺﾞｼｯｸM-PRO"/>
              </a:rPr>
              <a:t>DG</a:t>
            </a:r>
            <a:r>
              <a:rPr kumimoji="1" lang="ja-JP" altLang="en-US" sz="1200">
                <a:latin typeface="HG丸ｺﾞｼｯｸM-PRO"/>
                <a:ea typeface="HG丸ｺﾞｼｯｸM-PRO"/>
                <a:cs typeface="HG丸ｺﾞｼｯｸM-PRO"/>
              </a:rPr>
              <a:t>（</a:t>
            </a:r>
            <a:r>
              <a:rPr kumimoji="1" lang="en-US" altLang="ja-JP" sz="1200" dirty="0">
                <a:latin typeface="HG丸ｺﾞｼｯｸM-PRO"/>
                <a:ea typeface="HG丸ｺﾞｼｯｸM-PRO"/>
                <a:cs typeface="HG丸ｺﾞｼｯｸM-PRO"/>
              </a:rPr>
              <a:t>District Grants</a:t>
            </a:r>
            <a:r>
              <a:rPr kumimoji="1" lang="ja-JP" altLang="en-US" sz="1200">
                <a:latin typeface="HG丸ｺﾞｼｯｸM-PRO"/>
                <a:ea typeface="HG丸ｺﾞｼｯｸM-PRO"/>
                <a:cs typeface="HG丸ｺﾞｼｯｸM-PRO"/>
              </a:rPr>
              <a:t>）</a:t>
            </a:r>
            <a:endParaRPr kumimoji="1" lang="en-US" altLang="ja-JP" sz="1200" dirty="0">
              <a:latin typeface="HG丸ｺﾞｼｯｸM-PRO"/>
              <a:ea typeface="HG丸ｺﾞｼｯｸM-PRO"/>
              <a:cs typeface="HG丸ｺﾞｼｯｸM-PRO"/>
            </a:endParaRPr>
          </a:p>
          <a:p>
            <a:endParaRPr kumimoji="1" lang="en-US" altLang="en-US" sz="1200" dirty="0">
              <a:latin typeface="HG丸ｺﾞｼｯｸM-PRO"/>
              <a:ea typeface="HG丸ｺﾞｼｯｸM-PRO"/>
              <a:cs typeface="HG丸ｺﾞｼｯｸM-PRO"/>
            </a:endParaRPr>
          </a:p>
          <a:p>
            <a:r>
              <a:rPr kumimoji="1" lang="ja-JP" altLang="en-US"/>
              <a:t>✔ </a:t>
            </a:r>
            <a:r>
              <a:rPr kumimoji="1" lang="en-US" altLang="en-US" sz="1200" dirty="0" err="1">
                <a:latin typeface="HG丸ｺﾞｼｯｸM-PRO"/>
                <a:ea typeface="HG丸ｺﾞｼｯｸM-PRO"/>
                <a:cs typeface="HG丸ｺﾞｼｯｸM-PRO"/>
              </a:rPr>
              <a:t>グローバル</a:t>
            </a:r>
            <a:r>
              <a:rPr kumimoji="1" lang="ja-JP" altLang="en-US" sz="1200">
                <a:latin typeface="HG丸ｺﾞｼｯｸM-PRO"/>
                <a:ea typeface="HG丸ｺﾞｼｯｸM-PRO"/>
                <a:cs typeface="HG丸ｺﾞｼｯｸM-PRO"/>
              </a:rPr>
              <a:t>補助金</a:t>
            </a:r>
            <a:r>
              <a:rPr kumimoji="1" lang="en-US" altLang="ja-JP" sz="1200" dirty="0">
                <a:latin typeface="HG丸ｺﾞｼｯｸM-PRO"/>
                <a:ea typeface="HG丸ｺﾞｼｯｸM-PRO"/>
                <a:cs typeface="HG丸ｺﾞｼｯｸM-PRO"/>
              </a:rPr>
              <a:t> GG</a:t>
            </a:r>
            <a:r>
              <a:rPr kumimoji="1" lang="ja-JP" altLang="en-US" sz="1200">
                <a:latin typeface="HG丸ｺﾞｼｯｸM-PRO"/>
                <a:ea typeface="HG丸ｺﾞｼｯｸM-PRO"/>
                <a:cs typeface="HG丸ｺﾞｼｯｸM-PRO"/>
              </a:rPr>
              <a:t>（</a:t>
            </a:r>
            <a:r>
              <a:rPr kumimoji="1" lang="en-US" altLang="ja-JP" sz="1200" dirty="0">
                <a:latin typeface="HG丸ｺﾞｼｯｸM-PRO"/>
                <a:ea typeface="HG丸ｺﾞｼｯｸM-PRO"/>
                <a:cs typeface="HG丸ｺﾞｼｯｸM-PRO"/>
              </a:rPr>
              <a:t>Global Grants</a:t>
            </a:r>
            <a:r>
              <a:rPr kumimoji="1" lang="ja-JP" altLang="en-US" sz="1200">
                <a:latin typeface="HG丸ｺﾞｼｯｸM-PRO"/>
                <a:ea typeface="HG丸ｺﾞｼｯｸM-PRO"/>
                <a:cs typeface="HG丸ｺﾞｼｯｸM-PRO"/>
              </a:rPr>
              <a:t>）</a:t>
            </a:r>
            <a:endParaRPr kumimoji="1" lang="en-US" altLang="ja-JP" sz="1200" dirty="0">
              <a:latin typeface="HG丸ｺﾞｼｯｸM-PRO"/>
              <a:ea typeface="HG丸ｺﾞｼｯｸM-PRO"/>
              <a:cs typeface="HG丸ｺﾞｼｯｸM-PRO"/>
            </a:endParaRPr>
          </a:p>
          <a:p>
            <a:endParaRPr kumimoji="1" lang="en-US" altLang="ja-JP" sz="1200" dirty="0">
              <a:latin typeface="HG丸ｺﾞｼｯｸM-PRO"/>
              <a:ea typeface="HG丸ｺﾞｼｯｸM-PRO"/>
              <a:cs typeface="HG丸ｺﾞｼｯｸM-PRO"/>
            </a:endParaRPr>
          </a:p>
          <a:p>
            <a:endParaRPr kumimoji="1" lang="ja-JP" altLang="en-US"/>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11</a:t>
            </a:fld>
            <a:endParaRPr lang="en-US" altLang="en-US"/>
          </a:p>
        </p:txBody>
      </p:sp>
    </p:spTree>
    <p:extLst>
      <p:ext uri="{BB962C8B-B14F-4D97-AF65-F5344CB8AC3E}">
        <p14:creationId xmlns:p14="http://schemas.microsoft.com/office/powerpoint/2010/main" val="133375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国際奉仕と財団補助金</a:t>
            </a:r>
          </a:p>
          <a:p>
            <a:r>
              <a:rPr lang="ja-JP" altLang="ja-JP" sz="1200" kern="1200">
                <a:solidFill>
                  <a:schemeClr val="tx1"/>
                </a:solidFill>
                <a:effectLst/>
                <a:latin typeface="Arial" pitchFamily="-107" charset="0"/>
                <a:ea typeface="ＭＳ Ｐゴシック" charset="0"/>
                <a:cs typeface="ヒラギノ角ゴ Pro W3" pitchFamily="-107" charset="-128"/>
              </a:rPr>
              <a:t>人道的国際奉仕活動は</a:t>
            </a:r>
            <a:endParaRPr lang="en-US"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現在の補助金　</a:t>
            </a:r>
            <a:r>
              <a:rPr lang="en-US" altLang="ja-JP" sz="1200" kern="1200">
                <a:solidFill>
                  <a:schemeClr val="tx1"/>
                </a:solidFill>
                <a:effectLst/>
                <a:latin typeface="Arial" pitchFamily="-107" charset="0"/>
                <a:ea typeface="ＭＳ Ｐゴシック" charset="0"/>
                <a:cs typeface="ヒラギノ角ゴ Pro W3" pitchFamily="-107" charset="-128"/>
              </a:rPr>
              <a:t>DG</a:t>
            </a:r>
            <a:r>
              <a:rPr lang="ja-JP" altLang="ja-JP" sz="1200" kern="1200">
                <a:solidFill>
                  <a:schemeClr val="tx1"/>
                </a:solidFill>
                <a:effectLst/>
                <a:latin typeface="Arial" pitchFamily="-107" charset="0"/>
                <a:ea typeface="ＭＳ Ｐゴシック" charset="0"/>
                <a:cs typeface="ヒラギノ角ゴ Pro W3" pitchFamily="-107" charset="-128"/>
              </a:rPr>
              <a:t>と</a:t>
            </a:r>
            <a:r>
              <a:rPr lang="en-US" altLang="ja-JP" sz="1200" kern="1200">
                <a:solidFill>
                  <a:schemeClr val="tx1"/>
                </a:solidFill>
                <a:effectLst/>
                <a:latin typeface="Arial" pitchFamily="-107" charset="0"/>
                <a:ea typeface="ＭＳ Ｐゴシック" charset="0"/>
                <a:cs typeface="ヒラギノ角ゴ Pro W3" pitchFamily="-107" charset="-128"/>
              </a:rPr>
              <a:t>GG</a:t>
            </a:r>
          </a:p>
          <a:p>
            <a:r>
              <a:rPr lang="ja-JP" altLang="ja-JP" sz="1200" kern="1200">
                <a:solidFill>
                  <a:schemeClr val="tx1"/>
                </a:solidFill>
                <a:effectLst/>
                <a:latin typeface="Arial" pitchFamily="-107" charset="0"/>
                <a:ea typeface="ＭＳ Ｐゴシック" charset="0"/>
                <a:cs typeface="ヒラギノ角ゴ Pro W3" pitchFamily="-107" charset="-128"/>
              </a:rPr>
              <a:t>に支えられています。</a:t>
            </a:r>
          </a:p>
        </p:txBody>
      </p:sp>
    </p:spTree>
    <p:extLst>
      <p:ext uri="{BB962C8B-B14F-4D97-AF65-F5344CB8AC3E}">
        <p14:creationId xmlns:p14="http://schemas.microsoft.com/office/powerpoint/2010/main" val="371208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Arial" pitchFamily="-107" charset="0"/>
                <a:ea typeface="ＭＳ Ｐゴシック" charset="0"/>
                <a:cs typeface="ヒラギノ角ゴ Pro W3" pitchFamily="-107" charset="-128"/>
              </a:rPr>
              <a:t>2</a:t>
            </a:r>
            <a:r>
              <a:rPr lang="ja-JP" altLang="ja-JP" sz="1200" kern="1200">
                <a:solidFill>
                  <a:schemeClr val="tx1"/>
                </a:solidFill>
                <a:effectLst/>
                <a:latin typeface="Arial" pitchFamily="-107" charset="0"/>
                <a:ea typeface="ＭＳ Ｐゴシック" charset="0"/>
                <a:cs typeface="ヒラギノ角ゴ Pro W3" pitchFamily="-107" charset="-128"/>
              </a:rPr>
              <a:t>つ目</a:t>
            </a:r>
          </a:p>
          <a:p>
            <a:r>
              <a:rPr lang="ja-JP" altLang="ja-JP" sz="1200" kern="1200">
                <a:solidFill>
                  <a:schemeClr val="tx1"/>
                </a:solidFill>
                <a:effectLst/>
                <a:latin typeface="Arial" pitchFamily="-107" charset="0"/>
                <a:ea typeface="ＭＳ Ｐゴシック" charset="0"/>
                <a:cs typeface="ヒラギノ角ゴ Pro W3" pitchFamily="-107" charset="-128"/>
              </a:rPr>
              <a:t>国際レベルの教育</a:t>
            </a:r>
            <a:r>
              <a:rPr lang="ja-JP" altLang="en-US" sz="1200" kern="1200">
                <a:solidFill>
                  <a:schemeClr val="tx1"/>
                </a:solidFill>
                <a:effectLst/>
                <a:latin typeface="Arial" pitchFamily="-107" charset="0"/>
                <a:ea typeface="ＭＳ Ｐゴシック" charset="0"/>
                <a:cs typeface="ヒラギノ角ゴ Pro W3" pitchFamily="-107" charset="-128"/>
              </a:rPr>
              <a:t>　</a:t>
            </a:r>
            <a:r>
              <a:rPr lang="ja-JP" altLang="ja-JP" sz="1200" kern="1200">
                <a:solidFill>
                  <a:schemeClr val="tx1"/>
                </a:solidFill>
                <a:effectLst/>
                <a:latin typeface="Arial" pitchFamily="-107" charset="0"/>
                <a:ea typeface="ＭＳ Ｐゴシック" charset="0"/>
                <a:cs typeface="ヒラギノ角ゴ Pro W3" pitchFamily="-107" charset="-128"/>
              </a:rPr>
              <a:t>と</a:t>
            </a:r>
            <a:r>
              <a:rPr lang="ja-JP" altLang="en-US" sz="1200" kern="1200">
                <a:solidFill>
                  <a:schemeClr val="tx1"/>
                </a:solidFill>
                <a:effectLst/>
                <a:latin typeface="Arial" pitchFamily="-107" charset="0"/>
                <a:ea typeface="ＭＳ Ｐゴシック" charset="0"/>
                <a:cs typeface="ヒラギノ角ゴ Pro W3" pitchFamily="-107" charset="-128"/>
              </a:rPr>
              <a:t>　</a:t>
            </a:r>
            <a:r>
              <a:rPr lang="ja-JP" altLang="ja-JP" sz="1200" kern="1200">
                <a:solidFill>
                  <a:schemeClr val="tx1"/>
                </a:solidFill>
                <a:effectLst/>
                <a:latin typeface="Arial" pitchFamily="-107" charset="0"/>
                <a:ea typeface="ＭＳ Ｐゴシック" charset="0"/>
                <a:cs typeface="ヒラギノ角ゴ Pro W3" pitchFamily="-107" charset="-128"/>
              </a:rPr>
              <a:t>文化活動　です。</a:t>
            </a:r>
          </a:p>
          <a:p>
            <a:endParaRPr kumimoji="1" lang="ja-JP" altLang="en-US"/>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13</a:t>
            </a:fld>
            <a:endParaRPr lang="en-US" altLang="en-US"/>
          </a:p>
        </p:txBody>
      </p:sp>
    </p:spTree>
    <p:extLst>
      <p:ext uri="{BB962C8B-B14F-4D97-AF65-F5344CB8AC3E}">
        <p14:creationId xmlns:p14="http://schemas.microsoft.com/office/powerpoint/2010/main" val="3913488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国際レベルの教育</a:t>
            </a:r>
            <a:r>
              <a:rPr lang="ja-JP" altLang="en-US" sz="1200" kern="1200">
                <a:solidFill>
                  <a:schemeClr val="tx1"/>
                </a:solidFill>
                <a:effectLst/>
                <a:latin typeface="Arial" pitchFamily="-107" charset="0"/>
                <a:ea typeface="ＭＳ Ｐゴシック" charset="0"/>
                <a:cs typeface="ヒラギノ角ゴ Pro W3" pitchFamily="-107" charset="-128"/>
              </a:rPr>
              <a:t>と</a:t>
            </a:r>
            <a:r>
              <a:rPr lang="ja-JP" altLang="ja-JP" sz="1200" kern="1200">
                <a:solidFill>
                  <a:schemeClr val="tx1"/>
                </a:solidFill>
                <a:effectLst/>
                <a:latin typeface="Arial" pitchFamily="-107" charset="0"/>
                <a:ea typeface="ＭＳ Ｐゴシック" charset="0"/>
                <a:cs typeface="ヒラギノ角ゴ Pro W3" pitchFamily="-107" charset="-128"/>
              </a:rPr>
              <a:t>は、</a:t>
            </a:r>
          </a:p>
          <a:p>
            <a:r>
              <a:rPr lang="ja-JP" altLang="ja-JP" sz="1200" kern="1200">
                <a:solidFill>
                  <a:schemeClr val="tx1"/>
                </a:solidFill>
                <a:effectLst/>
                <a:latin typeface="Arial" pitchFamily="-107" charset="0"/>
                <a:ea typeface="ＭＳ Ｐゴシック" charset="0"/>
                <a:cs typeface="ヒラギノ角ゴ Pro W3" pitchFamily="-107" charset="-128"/>
              </a:rPr>
              <a:t>以前は青少年交換プログラムが含まれて</a:t>
            </a:r>
            <a:r>
              <a:rPr lang="ja-JP" altLang="en-US" sz="1200" kern="1200">
                <a:solidFill>
                  <a:schemeClr val="tx1"/>
                </a:solidFill>
                <a:effectLst/>
                <a:latin typeface="Arial" pitchFamily="-107" charset="0"/>
                <a:ea typeface="ＭＳ Ｐゴシック" charset="0"/>
                <a:cs typeface="ヒラギノ角ゴ Pro W3" pitchFamily="-107" charset="-128"/>
              </a:rPr>
              <a:t>おり</a:t>
            </a:r>
            <a:r>
              <a:rPr lang="ja-JP" altLang="ja-JP" sz="1200" kern="1200">
                <a:solidFill>
                  <a:schemeClr val="tx1"/>
                </a:solidFill>
                <a:effectLst/>
                <a:latin typeface="Arial" pitchFamily="-107" charset="0"/>
                <a:ea typeface="ＭＳ Ｐゴシック" charset="0"/>
                <a:cs typeface="ヒラギノ角ゴ Pro W3" pitchFamily="-107" charset="-128"/>
              </a:rPr>
              <a:t>ましたが、最近では青少年奉仕部門のプログラムとされて</a:t>
            </a:r>
            <a:r>
              <a:rPr lang="ja-JP" altLang="en-US" sz="1200" kern="1200">
                <a:solidFill>
                  <a:schemeClr val="tx1"/>
                </a:solidFill>
                <a:effectLst/>
                <a:latin typeface="Arial" pitchFamily="-107" charset="0"/>
                <a:ea typeface="ＭＳ Ｐゴシック" charset="0"/>
                <a:cs typeface="ヒラギノ角ゴ Pro W3" pitchFamily="-107" charset="-128"/>
              </a:rPr>
              <a:t>おります</a:t>
            </a:r>
            <a:r>
              <a:rPr lang="ja-JP" altLang="ja-JP" sz="1200" kern="1200">
                <a:solidFill>
                  <a:schemeClr val="tx1"/>
                </a:solidFill>
                <a:effectLst/>
                <a:latin typeface="Arial" pitchFamily="-107" charset="0"/>
                <a:ea typeface="ＭＳ Ｐゴシック" charset="0"/>
                <a:cs typeface="ヒラギノ角ゴ Pro W3" pitchFamily="-107" charset="-128"/>
              </a:rPr>
              <a:t>。</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文化活動には、</a:t>
            </a:r>
          </a:p>
          <a:p>
            <a:r>
              <a:rPr lang="ja-JP" altLang="ja-JP" sz="1200" kern="1200">
                <a:solidFill>
                  <a:schemeClr val="tx1"/>
                </a:solidFill>
                <a:effectLst/>
                <a:latin typeface="Arial" pitchFamily="-107" charset="0"/>
                <a:ea typeface="ＭＳ Ｐゴシック" charset="0"/>
                <a:cs typeface="ヒラギノ角ゴ Pro W3" pitchFamily="-107" charset="-128"/>
              </a:rPr>
              <a:t>ロータリー親睦活動グループやロータリー友情交換プログラムが含まれ</a:t>
            </a:r>
            <a:r>
              <a:rPr lang="ja-JP" altLang="en-US" sz="1200" kern="1200">
                <a:solidFill>
                  <a:schemeClr val="tx1"/>
                </a:solidFill>
                <a:effectLst/>
                <a:latin typeface="Arial" pitchFamily="-107" charset="0"/>
                <a:ea typeface="ＭＳ Ｐゴシック" charset="0"/>
                <a:cs typeface="ヒラギノ角ゴ Pro W3" pitchFamily="-107" charset="-128"/>
              </a:rPr>
              <a:t>ております。</a:t>
            </a:r>
            <a:endParaRPr lang="ja-JP" altLang="ja-JP" sz="1200" kern="1200">
              <a:solidFill>
                <a:schemeClr val="tx1"/>
              </a:solidFill>
              <a:effectLst/>
              <a:latin typeface="Arial" pitchFamily="-107" charset="0"/>
              <a:ea typeface="ＭＳ Ｐゴシック" charset="0"/>
              <a:cs typeface="ヒラギノ角ゴ Pro W3" pitchFamily="-107" charset="-128"/>
            </a:endParaRPr>
          </a:p>
          <a:p>
            <a:endParaRPr kumimoji="1" lang="en-US" altLang="ja-JP" dirty="0"/>
          </a:p>
        </p:txBody>
      </p:sp>
    </p:spTree>
    <p:extLst>
      <p:ext uri="{BB962C8B-B14F-4D97-AF65-F5344CB8AC3E}">
        <p14:creationId xmlns:p14="http://schemas.microsoft.com/office/powerpoint/2010/main" val="166980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Arial" pitchFamily="-107" charset="0"/>
                <a:ea typeface="ＭＳ Ｐゴシック" charset="0"/>
                <a:cs typeface="ヒラギノ角ゴ Pro W3" pitchFamily="-107" charset="-128"/>
              </a:rPr>
              <a:t>3</a:t>
            </a:r>
            <a:r>
              <a:rPr lang="ja-JP" altLang="ja-JP" sz="1200" kern="1200">
                <a:solidFill>
                  <a:schemeClr val="tx1"/>
                </a:solidFill>
                <a:effectLst/>
                <a:latin typeface="Arial" pitchFamily="-107" charset="0"/>
                <a:ea typeface="ＭＳ Ｐゴシック" charset="0"/>
                <a:cs typeface="ヒラギノ角ゴ Pro W3" pitchFamily="-107" charset="-128"/>
              </a:rPr>
              <a:t>つ目</a:t>
            </a: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200" kern="1200">
                <a:solidFill>
                  <a:schemeClr val="tx1"/>
                </a:solidFill>
                <a:effectLst/>
                <a:latin typeface="Arial" pitchFamily="-107" charset="0"/>
                <a:ea typeface="ＭＳ Ｐゴシック" charset="0"/>
                <a:cs typeface="ヒラギノ角ゴ Pro W3" pitchFamily="-107" charset="-128"/>
              </a:rPr>
              <a:t>特別月間</a:t>
            </a:r>
            <a:r>
              <a:rPr lang="ja-JP" altLang="en-US" sz="1200" kern="1200">
                <a:solidFill>
                  <a:schemeClr val="tx1"/>
                </a:solidFill>
                <a:effectLst/>
                <a:latin typeface="Arial" pitchFamily="-107" charset="0"/>
                <a:ea typeface="ＭＳ Ｐゴシック" charset="0"/>
                <a:cs typeface="ヒラギノ角ゴ Pro W3" pitchFamily="-107" charset="-128"/>
              </a:rPr>
              <a:t>と</a:t>
            </a:r>
            <a:r>
              <a:rPr kumimoji="1" lang="ja-JP" altLang="en-US"/>
              <a:t>催し</a:t>
            </a:r>
            <a:r>
              <a:rPr kumimoji="1" lang="ja-JP" altLang="en-US" sz="1200" kern="1200">
                <a:solidFill>
                  <a:schemeClr val="tx1"/>
                </a:solidFill>
                <a:effectLst/>
                <a:latin typeface="Arial" pitchFamily="-107" charset="0"/>
                <a:ea typeface="ＭＳ Ｐゴシック" charset="0"/>
              </a:rPr>
              <a:t>　</a:t>
            </a:r>
            <a:r>
              <a:rPr lang="ja-JP" altLang="ja-JP" sz="1200" kern="1200">
                <a:solidFill>
                  <a:schemeClr val="tx1"/>
                </a:solidFill>
                <a:effectLst/>
                <a:latin typeface="Arial" pitchFamily="-107" charset="0"/>
                <a:ea typeface="ＭＳ Ｐゴシック" charset="0"/>
                <a:cs typeface="ヒラギノ角ゴ Pro W3" pitchFamily="-107" charset="-128"/>
              </a:rPr>
              <a:t>です。</a:t>
            </a:r>
          </a:p>
          <a:p>
            <a:endParaRPr kumimoji="1" lang="ja-JP" altLang="en-US"/>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15</a:t>
            </a:fld>
            <a:endParaRPr lang="en-US" altLang="en-US"/>
          </a:p>
        </p:txBody>
      </p:sp>
    </p:spTree>
    <p:extLst>
      <p:ext uri="{BB962C8B-B14F-4D97-AF65-F5344CB8AC3E}">
        <p14:creationId xmlns:p14="http://schemas.microsoft.com/office/powerpoint/2010/main" val="3976994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dirty="0">
              <a:solidFill>
                <a:srgbClr val="FFFFFF"/>
              </a:solidFill>
              <a:latin typeface="HG丸ｺﾞｼｯｸM-PRO" panose="020F0600000000000000" pitchFamily="50" charset="-128"/>
              <a:ea typeface="HG丸ｺﾞｼｯｸM-PRO" panose="020F0600000000000000" pitchFamily="50" charset="-128"/>
            </a:endParaRPr>
          </a:p>
          <a:p>
            <a:r>
              <a:rPr lang="ja-JP" altLang="en-US"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8</a:t>
            </a:r>
            <a:r>
              <a:rPr lang="ja-JP" altLang="ja-JP" sz="1200" kern="1200">
                <a:solidFill>
                  <a:schemeClr val="tx1"/>
                </a:solidFill>
                <a:effectLst/>
                <a:latin typeface="Arial" pitchFamily="-107" charset="0"/>
                <a:ea typeface="ＭＳ Ｐゴシック" charset="0"/>
                <a:cs typeface="ヒラギノ角ゴ Pro W3" pitchFamily="-107" charset="-128"/>
              </a:rPr>
              <a:t>月会員増強・新クラブ結成推進 月間</a:t>
            </a:r>
          </a:p>
          <a:p>
            <a:r>
              <a:rPr lang="ja-JP" altLang="ja-JP"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9</a:t>
            </a:r>
            <a:r>
              <a:rPr lang="ja-JP" altLang="ja-JP" sz="1200" kern="1200">
                <a:solidFill>
                  <a:schemeClr val="tx1"/>
                </a:solidFill>
                <a:effectLst/>
                <a:latin typeface="Arial" pitchFamily="-107" charset="0"/>
                <a:ea typeface="ＭＳ Ｐゴシック" charset="0"/>
                <a:cs typeface="ヒラギノ角ゴ Pro W3" pitchFamily="-107" charset="-128"/>
              </a:rPr>
              <a:t>月基本的教育と識字率向上 月間　ロータリーの友　月間</a:t>
            </a:r>
          </a:p>
          <a:p>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10</a:t>
            </a:r>
            <a:r>
              <a:rPr lang="ja-JP" altLang="ja-JP" sz="1200" kern="1200">
                <a:solidFill>
                  <a:schemeClr val="tx1"/>
                </a:solidFill>
                <a:effectLst/>
                <a:latin typeface="Arial" pitchFamily="-107" charset="0"/>
                <a:ea typeface="ＭＳ Ｐゴシック" charset="0"/>
                <a:cs typeface="ヒラギノ角ゴ Pro W3" pitchFamily="-107" charset="-128"/>
              </a:rPr>
              <a:t>月地域社会の経済発展（変更）月間　米山　月間</a:t>
            </a:r>
          </a:p>
          <a:p>
            <a:r>
              <a:rPr lang="ja-JP" altLang="en-US"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11</a:t>
            </a:r>
            <a:r>
              <a:rPr lang="ja-JP" altLang="ja-JP" sz="1200" kern="1200">
                <a:solidFill>
                  <a:schemeClr val="tx1"/>
                </a:solidFill>
                <a:effectLst/>
                <a:latin typeface="Arial" pitchFamily="-107" charset="0"/>
                <a:ea typeface="ＭＳ Ｐゴシック" charset="0"/>
                <a:cs typeface="ヒラギノ角ゴ Pro W3" pitchFamily="-107" charset="-128"/>
              </a:rPr>
              <a:t>月ロータリー財団 月間</a:t>
            </a:r>
          </a:p>
          <a:p>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12</a:t>
            </a:r>
            <a:r>
              <a:rPr lang="ja-JP" altLang="ja-JP" sz="1200" kern="1200">
                <a:solidFill>
                  <a:schemeClr val="tx1"/>
                </a:solidFill>
                <a:effectLst/>
                <a:latin typeface="Arial" pitchFamily="-107" charset="0"/>
                <a:ea typeface="ＭＳ Ｐゴシック" charset="0"/>
                <a:cs typeface="ヒラギノ角ゴ Pro W3" pitchFamily="-107" charset="-128"/>
              </a:rPr>
              <a:t>月疾病予防と治療 月間</a:t>
            </a:r>
          </a:p>
          <a:p>
            <a:r>
              <a:rPr lang="ja-JP" altLang="en-US"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1</a:t>
            </a:r>
            <a:r>
              <a:rPr lang="ja-JP" altLang="ja-JP" sz="1200" kern="1200">
                <a:solidFill>
                  <a:schemeClr val="tx1"/>
                </a:solidFill>
                <a:effectLst/>
                <a:latin typeface="Arial" pitchFamily="-107" charset="0"/>
                <a:ea typeface="ＭＳ Ｐゴシック" charset="0"/>
                <a:cs typeface="ヒラギノ角ゴ Pro W3" pitchFamily="-107" charset="-128"/>
              </a:rPr>
              <a:t>月職業奉仕 月間</a:t>
            </a:r>
          </a:p>
          <a:p>
            <a:r>
              <a:rPr lang="ja-JP" altLang="ja-JP"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2</a:t>
            </a:r>
            <a:r>
              <a:rPr lang="ja-JP" altLang="ja-JP" sz="1200" kern="1200">
                <a:solidFill>
                  <a:schemeClr val="tx1"/>
                </a:solidFill>
                <a:effectLst/>
                <a:latin typeface="Arial" pitchFamily="-107" charset="0"/>
                <a:ea typeface="ＭＳ Ｐゴシック" charset="0"/>
                <a:cs typeface="ヒラギノ角ゴ Pro W3" pitchFamily="-107" charset="-128"/>
              </a:rPr>
              <a:t>月平和構築と紛争予防（変更） 月間</a:t>
            </a:r>
          </a:p>
          <a:p>
            <a:r>
              <a:rPr lang="ja-JP" altLang="ja-JP"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3</a:t>
            </a:r>
            <a:r>
              <a:rPr lang="ja-JP" altLang="ja-JP" sz="1200" kern="1200">
                <a:solidFill>
                  <a:schemeClr val="tx1"/>
                </a:solidFill>
                <a:effectLst/>
                <a:latin typeface="Arial" pitchFamily="-107" charset="0"/>
                <a:ea typeface="ＭＳ Ｐゴシック" charset="0"/>
                <a:cs typeface="ヒラギノ角ゴ Pro W3" pitchFamily="-107" charset="-128"/>
              </a:rPr>
              <a:t>月水と衛生 月間</a:t>
            </a:r>
          </a:p>
          <a:p>
            <a:r>
              <a:rPr lang="ja-JP" altLang="ja-JP"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4</a:t>
            </a:r>
            <a:r>
              <a:rPr lang="ja-JP" altLang="ja-JP" sz="1200" kern="1200">
                <a:solidFill>
                  <a:schemeClr val="tx1"/>
                </a:solidFill>
                <a:effectLst/>
                <a:latin typeface="Arial" pitchFamily="-107" charset="0"/>
                <a:ea typeface="ＭＳ Ｐゴシック" charset="0"/>
                <a:cs typeface="ヒラギノ角ゴ Pro W3" pitchFamily="-107" charset="-128"/>
              </a:rPr>
              <a:t>月母子の健康 月間</a:t>
            </a:r>
          </a:p>
          <a:p>
            <a:r>
              <a:rPr lang="ja-JP" altLang="en-US"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5</a:t>
            </a:r>
            <a:r>
              <a:rPr lang="ja-JP" altLang="ja-JP" sz="1200" kern="1200">
                <a:solidFill>
                  <a:schemeClr val="tx1"/>
                </a:solidFill>
                <a:effectLst/>
                <a:latin typeface="Arial" pitchFamily="-107" charset="0"/>
                <a:ea typeface="ＭＳ Ｐゴシック" charset="0"/>
                <a:cs typeface="ヒラギノ角ゴ Pro W3" pitchFamily="-107" charset="-128"/>
              </a:rPr>
              <a:t>月青少年奉仕 月間</a:t>
            </a:r>
          </a:p>
          <a:p>
            <a:r>
              <a:rPr lang="ja-JP" altLang="en-US" sz="1200" kern="1200">
                <a:solidFill>
                  <a:schemeClr val="tx1"/>
                </a:solidFill>
                <a:effectLst/>
                <a:latin typeface="Arial" pitchFamily="-107" charset="0"/>
                <a:ea typeface="ＭＳ Ｐゴシック" charset="0"/>
                <a:cs typeface="ヒラギノ角ゴ Pro W3" pitchFamily="-107" charset="-128"/>
              </a:rPr>
              <a:t>　　</a:t>
            </a:r>
            <a:r>
              <a:rPr lang="en-US" altLang="ja-JP" sz="1200" kern="1200" dirty="0">
                <a:solidFill>
                  <a:schemeClr val="tx1"/>
                </a:solidFill>
                <a:effectLst/>
                <a:latin typeface="Arial" pitchFamily="-107" charset="0"/>
                <a:ea typeface="ＭＳ Ｐゴシック" charset="0"/>
                <a:cs typeface="ヒラギノ角ゴ Pro W3" pitchFamily="-107" charset="-128"/>
              </a:rPr>
              <a:t>6</a:t>
            </a:r>
            <a:r>
              <a:rPr lang="ja-JP" altLang="ja-JP" sz="1200" kern="1200">
                <a:solidFill>
                  <a:schemeClr val="tx1"/>
                </a:solidFill>
                <a:effectLst/>
                <a:latin typeface="Arial" pitchFamily="-107" charset="0"/>
                <a:ea typeface="ＭＳ Ｐゴシック" charset="0"/>
                <a:cs typeface="ヒラギノ角ゴ Pro W3" pitchFamily="-107" charset="-128"/>
              </a:rPr>
              <a:t>月ロータリー親睦活動 月間</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kumimoji="1" lang="ja-JP" altLang="en-US" sz="1200" b="0">
                <a:solidFill>
                  <a:srgbClr val="FFFFFF"/>
                </a:solidFill>
                <a:latin typeface="HG丸ｺﾞｼｯｸM-PRO" panose="020F0600000000000000" pitchFamily="50" charset="-128"/>
                <a:ea typeface="HG丸ｺﾞｼｯｸM-PRO" panose="020F0600000000000000" pitchFamily="50" charset="-128"/>
              </a:rPr>
              <a:t>皆様よくご存知のロータリー特別月間ですが、</a:t>
            </a:r>
            <a:endParaRPr kumimoji="1" lang="en-US" altLang="ja-JP" sz="1200" b="0" dirty="0">
              <a:solidFill>
                <a:srgbClr val="FFFFFF"/>
              </a:solidFill>
              <a:latin typeface="HG丸ｺﾞｼｯｸM-PRO" panose="020F0600000000000000" pitchFamily="50" charset="-128"/>
              <a:ea typeface="HG丸ｺﾞｼｯｸM-PRO" panose="020F0600000000000000" pitchFamily="50" charset="-128"/>
            </a:endParaRPr>
          </a:p>
          <a:p>
            <a:r>
              <a:rPr kumimoji="1" lang="ja-JP" altLang="en-US" b="0"/>
              <a:t> </a:t>
            </a:r>
            <a:r>
              <a:rPr kumimoji="1" lang="en-US" altLang="en-US" sz="1200" b="0" dirty="0">
                <a:solidFill>
                  <a:srgbClr val="FFFFFF"/>
                </a:solidFill>
                <a:latin typeface="HG丸ｺﾞｼｯｸM-PRO" panose="020F0600000000000000" pitchFamily="50" charset="-128"/>
                <a:ea typeface="HG丸ｺﾞｼｯｸM-PRO" panose="020F0600000000000000" pitchFamily="50" charset="-128"/>
              </a:rPr>
              <a:t>9</a:t>
            </a:r>
            <a:r>
              <a:rPr kumimoji="1" lang="ja-JP" altLang="en-US" sz="1200" b="0">
                <a:solidFill>
                  <a:srgbClr val="FFFFFF"/>
                </a:solidFill>
                <a:latin typeface="HG丸ｺﾞｼｯｸM-PRO" panose="020F0600000000000000" pitchFamily="50" charset="-128"/>
                <a:ea typeface="HG丸ｺﾞｼｯｸM-PRO" panose="020F0600000000000000" pitchFamily="50" charset="-128"/>
              </a:rPr>
              <a:t>月、</a:t>
            </a:r>
            <a:r>
              <a:rPr kumimoji="1" lang="en-US" altLang="en-US" sz="1200" b="0" dirty="0">
                <a:solidFill>
                  <a:srgbClr val="FFFFFF"/>
                </a:solidFill>
                <a:latin typeface="HG丸ｺﾞｼｯｸM-PRO" panose="020F0600000000000000" pitchFamily="50" charset="-128"/>
                <a:ea typeface="HG丸ｺﾞｼｯｸM-PRO" panose="020F0600000000000000" pitchFamily="50" charset="-128"/>
              </a:rPr>
              <a:t>10</a:t>
            </a:r>
            <a:r>
              <a:rPr kumimoji="1" lang="ja-JP" altLang="en-US" sz="1200" b="0">
                <a:solidFill>
                  <a:schemeClr val="tx1"/>
                </a:solidFill>
                <a:latin typeface="Arial" pitchFamily="-107" charset="0"/>
                <a:ea typeface="ＭＳ Ｐゴシック" charset="0"/>
              </a:rPr>
              <a:t>月、</a:t>
            </a:r>
            <a:r>
              <a:rPr kumimoji="1" lang="en-US" altLang="ja-JP" sz="1200" b="0" dirty="0">
                <a:solidFill>
                  <a:schemeClr val="tx1"/>
                </a:solidFill>
                <a:latin typeface="Arial" pitchFamily="-107" charset="0"/>
                <a:ea typeface="ＭＳ Ｐゴシック" charset="0"/>
              </a:rPr>
              <a:t>12</a:t>
            </a:r>
            <a:r>
              <a:rPr kumimoji="1" lang="ja-JP" altLang="en-US" sz="1200" b="0">
                <a:solidFill>
                  <a:schemeClr val="tx1"/>
                </a:solidFill>
                <a:latin typeface="Arial" pitchFamily="-107" charset="0"/>
                <a:ea typeface="ＭＳ Ｐゴシック" charset="0"/>
              </a:rPr>
              <a:t>月、</a:t>
            </a:r>
            <a:r>
              <a:rPr kumimoji="1" lang="en-US" altLang="ja-JP" sz="1200" b="0" dirty="0">
                <a:solidFill>
                  <a:schemeClr val="tx1"/>
                </a:solidFill>
                <a:latin typeface="Arial" pitchFamily="-107" charset="0"/>
                <a:ea typeface="ＭＳ Ｐゴシック" charset="0"/>
              </a:rPr>
              <a:t>2</a:t>
            </a:r>
            <a:r>
              <a:rPr kumimoji="1" lang="ja-JP" altLang="en-US" sz="1200" b="0">
                <a:solidFill>
                  <a:schemeClr val="tx1"/>
                </a:solidFill>
                <a:latin typeface="Arial" pitchFamily="-107" charset="0"/>
                <a:ea typeface="ＭＳ Ｐゴシック" charset="0"/>
              </a:rPr>
              <a:t>月、</a:t>
            </a:r>
            <a:r>
              <a:rPr kumimoji="1" lang="en-US" altLang="ja-JP" sz="1200" b="0" dirty="0">
                <a:solidFill>
                  <a:schemeClr val="tx1"/>
                </a:solidFill>
                <a:latin typeface="Arial" pitchFamily="-107" charset="0"/>
                <a:ea typeface="ＭＳ Ｐゴシック" charset="0"/>
              </a:rPr>
              <a:t>3</a:t>
            </a:r>
            <a:r>
              <a:rPr kumimoji="1" lang="ja-JP" altLang="en-US" sz="1200" b="0">
                <a:solidFill>
                  <a:schemeClr val="tx1"/>
                </a:solidFill>
                <a:latin typeface="Arial" pitchFamily="-107" charset="0"/>
                <a:ea typeface="ＭＳ Ｐゴシック" charset="0"/>
              </a:rPr>
              <a:t>月、</a:t>
            </a:r>
            <a:r>
              <a:rPr kumimoji="1" lang="en-US" altLang="ja-JP" sz="1200" b="0" dirty="0">
                <a:solidFill>
                  <a:schemeClr val="tx1"/>
                </a:solidFill>
                <a:latin typeface="Arial" pitchFamily="-107" charset="0"/>
                <a:ea typeface="ＭＳ Ｐゴシック" charset="0"/>
              </a:rPr>
              <a:t>4</a:t>
            </a:r>
            <a:r>
              <a:rPr kumimoji="1" lang="ja-JP" altLang="en-US" sz="1200" b="0">
                <a:solidFill>
                  <a:schemeClr val="tx1"/>
                </a:solidFill>
                <a:latin typeface="Arial" pitchFamily="-107" charset="0"/>
                <a:ea typeface="ＭＳ Ｐゴシック" charset="0"/>
              </a:rPr>
              <a:t>月に</a:t>
            </a:r>
            <a:endParaRPr kumimoji="1" lang="en-US" altLang="ja-JP" sz="1200" b="0" dirty="0">
              <a:solidFill>
                <a:schemeClr val="tx1"/>
              </a:solidFill>
              <a:latin typeface="Arial" pitchFamily="-107" charset="0"/>
              <a:ea typeface="ＭＳ Ｐゴシック" charset="0"/>
            </a:endParaRPr>
          </a:p>
          <a:p>
            <a:r>
              <a:rPr kumimoji="1" lang="ja-JP" altLang="en-US" sz="1200" b="0">
                <a:solidFill>
                  <a:schemeClr val="tx1"/>
                </a:solidFill>
                <a:latin typeface="Arial" pitchFamily="-107" charset="0"/>
                <a:ea typeface="ＭＳ Ｐゴシック" charset="0"/>
              </a:rPr>
              <a:t>６重点分野が含まれております。</a:t>
            </a:r>
            <a:endParaRPr kumimoji="1" lang="en-US" altLang="en-US" sz="1200" b="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6980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ここでロータリーの６重点分野の復習です。</a:t>
            </a:r>
          </a:p>
          <a:p>
            <a:r>
              <a:rPr lang="ja-JP" altLang="ja-JP" sz="1200" kern="1200">
                <a:solidFill>
                  <a:schemeClr val="tx1"/>
                </a:solidFill>
                <a:effectLst/>
                <a:latin typeface="Arial" pitchFamily="-107" charset="0"/>
                <a:ea typeface="ＭＳ Ｐゴシック" charset="0"/>
                <a:cs typeface="ヒラギノ角ゴ Pro W3" pitchFamily="-107" charset="-128"/>
              </a:rPr>
              <a:t>昨年</a:t>
            </a:r>
            <a:r>
              <a:rPr lang="en-US" altLang="ja-JP" sz="1200" kern="1200" dirty="0">
                <a:solidFill>
                  <a:schemeClr val="tx1"/>
                </a:solidFill>
                <a:effectLst/>
                <a:latin typeface="Arial" pitchFamily="-107" charset="0"/>
                <a:ea typeface="ＭＳ Ｐゴシック" charset="0"/>
                <a:cs typeface="ヒラギノ角ゴ Pro W3" pitchFamily="-107" charset="-128"/>
              </a:rPr>
              <a:t>2019</a:t>
            </a:r>
            <a:r>
              <a:rPr lang="ja-JP" altLang="ja-JP" sz="1200" kern="1200">
                <a:solidFill>
                  <a:schemeClr val="tx1"/>
                </a:solidFill>
                <a:effectLst/>
                <a:latin typeface="Arial" pitchFamily="-107" charset="0"/>
                <a:ea typeface="ＭＳ Ｐゴシック" charset="0"/>
                <a:cs typeface="ヒラギノ角ゴ Pro W3" pitchFamily="-107" charset="-128"/>
              </a:rPr>
              <a:t>年</a:t>
            </a:r>
            <a:r>
              <a:rPr lang="en-US" altLang="ja-JP" sz="1200" kern="1200" dirty="0">
                <a:solidFill>
                  <a:schemeClr val="tx1"/>
                </a:solidFill>
                <a:effectLst/>
                <a:latin typeface="Arial" pitchFamily="-107" charset="0"/>
                <a:ea typeface="ＭＳ Ｐゴシック" charset="0"/>
                <a:cs typeface="ヒラギノ角ゴ Pro W3" pitchFamily="-107" charset="-128"/>
              </a:rPr>
              <a:t>7</a:t>
            </a:r>
            <a:r>
              <a:rPr lang="ja-JP" altLang="ja-JP" sz="1200" kern="1200">
                <a:solidFill>
                  <a:schemeClr val="tx1"/>
                </a:solidFill>
                <a:effectLst/>
                <a:latin typeface="Arial" pitchFamily="-107" charset="0"/>
                <a:ea typeface="ＭＳ Ｐゴシック" charset="0"/>
                <a:cs typeface="ヒラギノ角ゴ Pro W3" pitchFamily="-107" charset="-128"/>
              </a:rPr>
              <a:t>月に</a:t>
            </a:r>
            <a:r>
              <a:rPr lang="ja-JP" altLang="en-US" sz="1200" kern="1200">
                <a:solidFill>
                  <a:schemeClr val="tx1"/>
                </a:solidFill>
                <a:effectLst/>
                <a:latin typeface="Arial" pitchFamily="-107" charset="0"/>
                <a:ea typeface="ＭＳ Ｐゴシック" charset="0"/>
                <a:cs typeface="ヒラギノ角ゴ Pro W3" pitchFamily="-107" charset="-128"/>
              </a:rPr>
              <a:t>変更</a:t>
            </a:r>
            <a:r>
              <a:rPr lang="ja-JP" altLang="ja-JP" sz="1200" kern="1200">
                <a:solidFill>
                  <a:schemeClr val="tx1"/>
                </a:solidFill>
                <a:effectLst/>
                <a:latin typeface="Arial" pitchFamily="-107" charset="0"/>
                <a:ea typeface="ＭＳ Ｐゴシック" charset="0"/>
                <a:cs typeface="ヒラギノ角ゴ Pro W3" pitchFamily="-107" charset="-128"/>
              </a:rPr>
              <a:t>されております。</a:t>
            </a:r>
          </a:p>
          <a:p>
            <a:r>
              <a:rPr lang="ja-JP" altLang="ja-JP" sz="1200" kern="1200">
                <a:solidFill>
                  <a:schemeClr val="tx1"/>
                </a:solidFill>
                <a:effectLst/>
                <a:latin typeface="Arial" pitchFamily="-107" charset="0"/>
                <a:ea typeface="ＭＳ Ｐゴシック" charset="0"/>
                <a:cs typeface="ヒラギノ角ゴ Pro W3" pitchFamily="-107" charset="-128"/>
              </a:rPr>
              <a:t>若干の名称変更です。</a:t>
            </a:r>
          </a:p>
          <a:p>
            <a:r>
              <a:rPr lang="ja-JP" altLang="ja-JP" sz="1200" kern="1200">
                <a:solidFill>
                  <a:schemeClr val="tx1"/>
                </a:solidFill>
                <a:effectLst/>
                <a:latin typeface="Arial" pitchFamily="-107" charset="0"/>
                <a:ea typeface="ＭＳ Ｐゴシック" charset="0"/>
                <a:cs typeface="ヒラギノ角ゴ Pro W3" pitchFamily="-107" charset="-128"/>
              </a:rPr>
              <a:t>変更されていることを、知っておいて下さい。</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平和構築と紛争予防（変更）</a:t>
            </a:r>
          </a:p>
          <a:p>
            <a:r>
              <a:rPr lang="ja-JP" altLang="ja-JP" sz="1200" kern="1200">
                <a:solidFill>
                  <a:schemeClr val="tx1"/>
                </a:solidFill>
                <a:effectLst/>
                <a:latin typeface="Arial" pitchFamily="-107" charset="0"/>
                <a:ea typeface="ＭＳ Ｐゴシック" charset="0"/>
                <a:cs typeface="ヒラギノ角ゴ Pro W3" pitchFamily="-107" charset="-128"/>
              </a:rPr>
              <a:t>疾病予防と治療</a:t>
            </a:r>
          </a:p>
          <a:p>
            <a:r>
              <a:rPr lang="ja-JP" altLang="ja-JP" sz="1200" kern="1200">
                <a:solidFill>
                  <a:schemeClr val="tx1"/>
                </a:solidFill>
                <a:effectLst/>
                <a:latin typeface="Arial" pitchFamily="-107" charset="0"/>
                <a:ea typeface="ＭＳ Ｐゴシック" charset="0"/>
                <a:cs typeface="ヒラギノ角ゴ Pro W3" pitchFamily="-107" charset="-128"/>
              </a:rPr>
              <a:t>水と衛生</a:t>
            </a:r>
          </a:p>
          <a:p>
            <a:r>
              <a:rPr lang="ja-JP" altLang="ja-JP" sz="1200" kern="1200">
                <a:solidFill>
                  <a:schemeClr val="tx1"/>
                </a:solidFill>
                <a:effectLst/>
                <a:latin typeface="Arial" pitchFamily="-107" charset="0"/>
                <a:ea typeface="ＭＳ Ｐゴシック" charset="0"/>
                <a:cs typeface="ヒラギノ角ゴ Pro W3" pitchFamily="-107" charset="-128"/>
              </a:rPr>
              <a:t>母子の健康</a:t>
            </a:r>
          </a:p>
          <a:p>
            <a:r>
              <a:rPr lang="ja-JP" altLang="ja-JP" sz="1200" kern="1200">
                <a:solidFill>
                  <a:schemeClr val="tx1"/>
                </a:solidFill>
                <a:effectLst/>
                <a:latin typeface="Arial" pitchFamily="-107" charset="0"/>
                <a:ea typeface="ＭＳ Ｐゴシック" charset="0"/>
                <a:cs typeface="ヒラギノ角ゴ Pro W3" pitchFamily="-107" charset="-128"/>
              </a:rPr>
              <a:t>基本的教育と識字率向上</a:t>
            </a:r>
          </a:p>
          <a:p>
            <a:r>
              <a:rPr lang="ja-JP" altLang="ja-JP" sz="1200" kern="1200">
                <a:solidFill>
                  <a:schemeClr val="tx1"/>
                </a:solidFill>
                <a:effectLst/>
                <a:latin typeface="Arial" pitchFamily="-107" charset="0"/>
                <a:ea typeface="ＭＳ Ｐゴシック" charset="0"/>
                <a:cs typeface="ヒラギノ角ゴ Pro W3" pitchFamily="-107" charset="-128"/>
              </a:rPr>
              <a:t>地域社会の経済発展（変更）</a:t>
            </a:r>
          </a:p>
          <a:p>
            <a:endParaRPr kumimoji="1" lang="ja-JP" altLang="en-US"/>
          </a:p>
        </p:txBody>
      </p:sp>
    </p:spTree>
    <p:extLst>
      <p:ext uri="{BB962C8B-B14F-4D97-AF65-F5344CB8AC3E}">
        <p14:creationId xmlns:p14="http://schemas.microsoft.com/office/powerpoint/2010/main" val="61356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ロータリー財産の使命は</a:t>
            </a:r>
          </a:p>
          <a:p>
            <a:r>
              <a:rPr lang="ja-JP" altLang="ja-JP" sz="1200" kern="1200">
                <a:solidFill>
                  <a:schemeClr val="tx1"/>
                </a:solidFill>
                <a:effectLst/>
                <a:latin typeface="Arial" pitchFamily="-107" charset="0"/>
                <a:ea typeface="ＭＳ Ｐゴシック" charset="0"/>
                <a:cs typeface="ヒラギノ角ゴ Pro W3" pitchFamily="-107" charset="-128"/>
              </a:rPr>
              <a:t>「　世界で良いことしよう </a:t>
            </a:r>
            <a:r>
              <a:rPr lang="en-US" altLang="ja-JP" sz="1200" kern="1200" dirty="0">
                <a:solidFill>
                  <a:schemeClr val="tx1"/>
                </a:solidFill>
                <a:effectLst/>
                <a:latin typeface="Arial" pitchFamily="-107" charset="0"/>
                <a:ea typeface="ＭＳ Ｐゴシック" charset="0"/>
                <a:cs typeface="ヒラギノ角ゴ Pro W3" pitchFamily="-107" charset="-128"/>
              </a:rPr>
              <a:t>!</a:t>
            </a:r>
            <a:r>
              <a:rPr lang="ja-JP" altLang="ja-JP" sz="1200" kern="1200">
                <a:solidFill>
                  <a:schemeClr val="tx1"/>
                </a:solidFill>
                <a:effectLst/>
                <a:latin typeface="Arial" pitchFamily="-107" charset="0"/>
                <a:ea typeface="ＭＳ Ｐゴシック" charset="0"/>
                <a:cs typeface="ヒラギノ角ゴ Pro W3" pitchFamily="-107" charset="-128"/>
              </a:rPr>
              <a:t>　」 です。</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ロータリアンが健康状態を改善し、</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教育への支援を高め、貧困を救済する事を通じて、</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世界理解・親善・平和を達成出来るようにすること</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すなわち貧困を救済</a:t>
            </a:r>
            <a:r>
              <a:rPr lang="ja-JP" altLang="en-US" sz="1200" kern="1200">
                <a:solidFill>
                  <a:schemeClr val="tx1"/>
                </a:solidFill>
                <a:effectLst/>
                <a:latin typeface="Arial" pitchFamily="-107" charset="0"/>
                <a:ea typeface="ＭＳ Ｐゴシック" charset="0"/>
                <a:cs typeface="ヒラギノ角ゴ Pro W3" pitchFamily="-107" charset="-128"/>
              </a:rPr>
              <a:t>すること</a:t>
            </a:r>
            <a:r>
              <a:rPr lang="ja-JP" altLang="ja-JP" sz="1200" kern="1200">
                <a:solidFill>
                  <a:schemeClr val="tx1"/>
                </a:solidFill>
                <a:effectLst/>
                <a:latin typeface="Arial" pitchFamily="-107" charset="0"/>
                <a:ea typeface="ＭＳ Ｐゴシック" charset="0"/>
                <a:cs typeface="ヒラギノ角ゴ Pro W3" pitchFamily="-107" charset="-128"/>
              </a:rPr>
              <a:t>が</a:t>
            </a:r>
            <a:r>
              <a:rPr lang="en-US" altLang="ja-JP" sz="1200" kern="1200" dirty="0">
                <a:solidFill>
                  <a:schemeClr val="tx1"/>
                </a:solidFill>
                <a:effectLst/>
                <a:latin typeface="Arial" pitchFamily="-107" charset="0"/>
                <a:ea typeface="ＭＳ Ｐゴシック" charset="0"/>
                <a:cs typeface="ヒラギノ角ゴ Pro W3" pitchFamily="-107" charset="-128"/>
              </a:rPr>
              <a:t> 6</a:t>
            </a:r>
            <a:r>
              <a:rPr lang="ja-JP" altLang="ja-JP" sz="1200" kern="1200">
                <a:solidFill>
                  <a:schemeClr val="tx1"/>
                </a:solidFill>
                <a:effectLst/>
                <a:latin typeface="Arial" pitchFamily="-107" charset="0"/>
                <a:ea typeface="ＭＳ Ｐゴシック" charset="0"/>
                <a:cs typeface="ヒラギノ角ゴ Pro W3" pitchFamily="-107" charset="-128"/>
              </a:rPr>
              <a:t>重点分野</a:t>
            </a:r>
            <a:r>
              <a:rPr lang="en-US" altLang="ja-JP" sz="1200" kern="1200" dirty="0">
                <a:solidFill>
                  <a:schemeClr val="tx1"/>
                </a:solidFill>
                <a:effectLst/>
                <a:latin typeface="Arial" pitchFamily="-107" charset="0"/>
                <a:ea typeface="ＭＳ Ｐゴシック" charset="0"/>
                <a:cs typeface="ヒラギノ角ゴ Pro W3" pitchFamily="-107" charset="-128"/>
              </a:rPr>
              <a:t> </a:t>
            </a:r>
            <a:r>
              <a:rPr lang="ja-JP" altLang="ja-JP" sz="1200" kern="1200">
                <a:solidFill>
                  <a:schemeClr val="tx1"/>
                </a:solidFill>
                <a:effectLst/>
                <a:latin typeface="Arial" pitchFamily="-107" charset="0"/>
                <a:ea typeface="ＭＳ Ｐゴシック" charset="0"/>
                <a:cs typeface="ヒラギノ角ゴ Pro W3" pitchFamily="-107" charset="-128"/>
              </a:rPr>
              <a:t>となります。</a:t>
            </a:r>
          </a:p>
        </p:txBody>
      </p:sp>
    </p:spTree>
    <p:extLst>
      <p:ext uri="{BB962C8B-B14F-4D97-AF65-F5344CB8AC3E}">
        <p14:creationId xmlns:p14="http://schemas.microsoft.com/office/powerpoint/2010/main" val="139135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Arial" pitchFamily="-107" charset="0"/>
                <a:ea typeface="ＭＳ Ｐゴシック" charset="0"/>
                <a:cs typeface="ヒラギノ角ゴ Pro W3" pitchFamily="-107" charset="-128"/>
              </a:rPr>
              <a:t>4</a:t>
            </a:r>
            <a:r>
              <a:rPr lang="ja-JP" altLang="ja-JP" sz="1200" kern="1200">
                <a:solidFill>
                  <a:schemeClr val="tx1"/>
                </a:solidFill>
                <a:effectLst/>
                <a:latin typeface="Arial" pitchFamily="-107" charset="0"/>
                <a:ea typeface="ＭＳ Ｐゴシック" charset="0"/>
                <a:cs typeface="ヒラギノ角ゴ Pro W3" pitchFamily="-107" charset="-128"/>
              </a:rPr>
              <a:t>番目に</a:t>
            </a:r>
          </a:p>
          <a:p>
            <a:r>
              <a:rPr lang="ja-JP" altLang="ja-JP" sz="1200" kern="1200">
                <a:solidFill>
                  <a:schemeClr val="tx1"/>
                </a:solidFill>
                <a:effectLst/>
                <a:latin typeface="Arial" pitchFamily="-107" charset="0"/>
                <a:ea typeface="ＭＳ Ｐゴシック" charset="0"/>
                <a:cs typeface="ヒラギノ角ゴ Pro W3" pitchFamily="-107" charset="-128"/>
              </a:rPr>
              <a:t>国際的会合　です。</a:t>
            </a:r>
          </a:p>
          <a:p>
            <a:endParaRPr kumimoji="1" lang="ja-JP" altLang="en-US"/>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19</a:t>
            </a:fld>
            <a:endParaRPr lang="en-US" altLang="en-US"/>
          </a:p>
        </p:txBody>
      </p:sp>
    </p:spTree>
    <p:extLst>
      <p:ext uri="{BB962C8B-B14F-4D97-AF65-F5344CB8AC3E}">
        <p14:creationId xmlns:p14="http://schemas.microsoft.com/office/powerpoint/2010/main" val="195448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最初に来年度の当委員会 活動内容について、お話しさせて頂きます。</a:t>
            </a:r>
          </a:p>
          <a:p>
            <a:r>
              <a:rPr lang="ja-JP" altLang="ja-JP" sz="1200" kern="1200">
                <a:solidFill>
                  <a:schemeClr val="tx1"/>
                </a:solidFill>
                <a:effectLst/>
                <a:latin typeface="Arial" pitchFamily="-107" charset="0"/>
                <a:ea typeface="ＭＳ Ｐゴシック" charset="0"/>
                <a:cs typeface="ヒラギノ角ゴ Pro W3" pitchFamily="-107" charset="-128"/>
              </a:rPr>
              <a:t>先ず、今年度</a:t>
            </a:r>
            <a:r>
              <a:rPr lang="en-US" altLang="ja-JP" sz="1200" kern="1200" dirty="0">
                <a:solidFill>
                  <a:schemeClr val="tx1"/>
                </a:solidFill>
                <a:effectLst/>
                <a:latin typeface="Arial" pitchFamily="-107" charset="0"/>
                <a:ea typeface="ＭＳ Ｐゴシック" charset="0"/>
                <a:cs typeface="ヒラギノ角ゴ Pro W3" pitchFamily="-107" charset="-128"/>
              </a:rPr>
              <a:t>5</a:t>
            </a:r>
            <a:r>
              <a:rPr lang="ja-JP" altLang="ja-JP" sz="1200" kern="1200">
                <a:solidFill>
                  <a:schemeClr val="tx1"/>
                </a:solidFill>
                <a:effectLst/>
                <a:latin typeface="Arial" pitchFamily="-107" charset="0"/>
                <a:ea typeface="ＭＳ Ｐゴシック" charset="0"/>
                <a:cs typeface="ヒラギノ角ゴ Pro W3" pitchFamily="-107" charset="-128"/>
              </a:rPr>
              <a:t>月末までに、各クラブの来年度国際奉仕委員長様宛に、エクセルデータで作成致しましたアンケートを配信させて頂きます。</a:t>
            </a:r>
          </a:p>
          <a:p>
            <a:r>
              <a:rPr lang="ja-JP" altLang="ja-JP" sz="1200" kern="1200">
                <a:solidFill>
                  <a:schemeClr val="tx1"/>
                </a:solidFill>
                <a:effectLst/>
                <a:latin typeface="Arial" pitchFamily="-107" charset="0"/>
                <a:ea typeface="ＭＳ Ｐゴシック" charset="0"/>
                <a:cs typeface="ヒラギノ角ゴ Pro W3" pitchFamily="-107" charset="-128"/>
              </a:rPr>
              <a:t>これは、今年度と来年度に行った 又は 行う予定の国際奉仕プロジェクトについてお応え頂きたく、データ入力方式でのアンケートとなります。</a:t>
            </a:r>
          </a:p>
          <a:p>
            <a:r>
              <a:rPr lang="ja-JP" altLang="ja-JP" sz="1200" kern="1200">
                <a:solidFill>
                  <a:schemeClr val="tx1"/>
                </a:solidFill>
                <a:effectLst/>
                <a:latin typeface="Arial" pitchFamily="-107" charset="0"/>
                <a:ea typeface="ＭＳ Ｐゴシック" charset="0"/>
                <a:cs typeface="ヒラギノ角ゴ Pro W3" pitchFamily="-107" charset="-128"/>
              </a:rPr>
              <a:t>その主旨と致しましては、各クラブ様が地区補助金やグローバル補助金を使用して どの様な事業を展開されており、どんな工夫や苦労をされているかについて、</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当委員会で集計させて頂き、地区のデータとして保存し、当委員会が隔月で発行する予定の 「ニューレター」で紹介していきたいと 考えております。</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新年度の始まる</a:t>
            </a:r>
            <a:r>
              <a:rPr lang="en-US" altLang="ja-JP" sz="1200" kern="1200" dirty="0">
                <a:solidFill>
                  <a:schemeClr val="tx1"/>
                </a:solidFill>
                <a:effectLst/>
                <a:latin typeface="Arial" pitchFamily="-107" charset="0"/>
                <a:ea typeface="ＭＳ Ｐゴシック" charset="0"/>
                <a:cs typeface="ヒラギノ角ゴ Pro W3" pitchFamily="-107" charset="-128"/>
              </a:rPr>
              <a:t>6</a:t>
            </a:r>
            <a:r>
              <a:rPr lang="ja-JP" altLang="ja-JP" sz="1200" kern="1200">
                <a:solidFill>
                  <a:schemeClr val="tx1"/>
                </a:solidFill>
                <a:effectLst/>
                <a:latin typeface="Arial" pitchFamily="-107" charset="0"/>
                <a:ea typeface="ＭＳ Ｐゴシック" charset="0"/>
                <a:cs typeface="ヒラギノ角ゴ Pro W3" pitchFamily="-107" charset="-128"/>
              </a:rPr>
              <a:t>月</a:t>
            </a:r>
            <a:r>
              <a:rPr lang="en-US" altLang="ja-JP" sz="1200" kern="1200" dirty="0">
                <a:solidFill>
                  <a:schemeClr val="tx1"/>
                </a:solidFill>
                <a:effectLst/>
                <a:latin typeface="Arial" pitchFamily="-107" charset="0"/>
                <a:ea typeface="ＭＳ Ｐゴシック" charset="0"/>
                <a:cs typeface="ヒラギノ角ゴ Pro W3" pitchFamily="-107" charset="-128"/>
              </a:rPr>
              <a:t>30</a:t>
            </a:r>
            <a:r>
              <a:rPr lang="ja-JP" altLang="ja-JP" sz="1200" kern="1200">
                <a:solidFill>
                  <a:schemeClr val="tx1"/>
                </a:solidFill>
                <a:effectLst/>
                <a:latin typeface="Arial" pitchFamily="-107" charset="0"/>
                <a:ea typeface="ＭＳ Ｐゴシック" charset="0"/>
                <a:cs typeface="ヒラギノ角ゴ Pro W3" pitchFamily="-107" charset="-128"/>
              </a:rPr>
              <a:t>日までにガバナー事務所までご返送頂けますよう、宜しくお願い致します。</a:t>
            </a:r>
          </a:p>
          <a:p>
            <a:r>
              <a:rPr lang="ja-JP" altLang="ja-JP" sz="1200" kern="1200">
                <a:solidFill>
                  <a:schemeClr val="tx1"/>
                </a:solidFill>
                <a:effectLst/>
                <a:latin typeface="Arial" pitchFamily="-107" charset="0"/>
                <a:ea typeface="ＭＳ Ｐゴシック" charset="0"/>
                <a:cs typeface="ヒラギノ角ゴ Pro W3" pitchFamily="-107" charset="-128"/>
              </a:rPr>
              <a:t>また、当委員会で判断させて頂き、該当するクラブ様につきましては、事前にご連絡の上、委員会メンバーが取材にお伺いさせて頂きますので、</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併せてご協力の程宜しくお願い申上げます。</a:t>
            </a:r>
            <a:r>
              <a:rPr lang="ja-JP" altLang="ja-JP">
                <a:effectLst/>
              </a:rPr>
              <a:t> </a:t>
            </a:r>
            <a:endParaRPr lang="en-US" altLang="ja-JP" sz="800" kern="1200" dirty="0">
              <a:solidFill>
                <a:schemeClr val="tx2"/>
              </a:solidFill>
              <a:effectLst/>
              <a:latin typeface="HG丸ｺﾞｼｯｸM-PRO"/>
              <a:ea typeface="HG丸ｺﾞｼｯｸM-PRO"/>
              <a:cs typeface="HG丸ｺﾞｼｯｸM-PRO"/>
            </a:endParaRPr>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2</a:t>
            </a:fld>
            <a:endParaRPr lang="en-US" altLang="en-US" dirty="0"/>
          </a:p>
        </p:txBody>
      </p:sp>
    </p:spTree>
    <p:extLst>
      <p:ext uri="{BB962C8B-B14F-4D97-AF65-F5344CB8AC3E}">
        <p14:creationId xmlns:p14="http://schemas.microsoft.com/office/powerpoint/2010/main" val="120485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ロータリアンは‥</a:t>
            </a:r>
          </a:p>
          <a:p>
            <a:r>
              <a:rPr lang="ja-JP" altLang="ja-JP" sz="1200" kern="1200">
                <a:solidFill>
                  <a:schemeClr val="tx1"/>
                </a:solidFill>
                <a:effectLst/>
                <a:latin typeface="Arial" pitchFamily="-107" charset="0"/>
                <a:ea typeface="ＭＳ Ｐゴシック" charset="0"/>
                <a:cs typeface="ヒラギノ角ゴ Pro W3" pitchFamily="-107" charset="-128"/>
              </a:rPr>
              <a:t>国際大会を始めとするロータリーの国際的な会合に積極的に参加し、</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国際レベルでの友情や親睦を深める事が推奨されて</a:t>
            </a:r>
            <a:r>
              <a:rPr lang="ja-JP" altLang="en-US" sz="1200" kern="1200">
                <a:solidFill>
                  <a:schemeClr val="tx1"/>
                </a:solidFill>
                <a:effectLst/>
                <a:latin typeface="Arial" pitchFamily="-107" charset="0"/>
                <a:ea typeface="ＭＳ Ｐゴシック" charset="0"/>
                <a:cs typeface="ヒラギノ角ゴ Pro W3" pitchFamily="-107" charset="-128"/>
              </a:rPr>
              <a:t>おります。</a:t>
            </a:r>
            <a:endParaRPr lang="ja-JP" altLang="ja-JP" sz="1200" kern="1200">
              <a:solidFill>
                <a:schemeClr val="tx1"/>
              </a:solidFill>
              <a:effectLst/>
              <a:latin typeface="Arial" pitchFamily="-107" charset="0"/>
              <a:ea typeface="ＭＳ Ｐゴシック" charset="0"/>
              <a:cs typeface="ヒラギノ角ゴ Pro W3" pitchFamily="-107" charset="-128"/>
            </a:endParaRPr>
          </a:p>
        </p:txBody>
      </p:sp>
    </p:spTree>
    <p:extLst>
      <p:ext uri="{BB962C8B-B14F-4D97-AF65-F5344CB8AC3E}">
        <p14:creationId xmlns:p14="http://schemas.microsoft.com/office/powerpoint/2010/main" val="1669807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残念ながら　</a:t>
            </a:r>
            <a:r>
              <a:rPr lang="en-US" altLang="ja-JP" sz="1200" kern="1200" dirty="0">
                <a:solidFill>
                  <a:schemeClr val="tx1"/>
                </a:solidFill>
                <a:effectLst/>
                <a:latin typeface="Arial" pitchFamily="-107" charset="0"/>
                <a:ea typeface="ＭＳ Ｐゴシック" charset="0"/>
                <a:cs typeface="ヒラギノ角ゴ Pro W3" pitchFamily="-107" charset="-128"/>
              </a:rPr>
              <a:t>6</a:t>
            </a:r>
            <a:r>
              <a:rPr lang="ja-JP" altLang="ja-JP" sz="1200" kern="1200">
                <a:solidFill>
                  <a:schemeClr val="tx1"/>
                </a:solidFill>
                <a:effectLst/>
                <a:latin typeface="Arial" pitchFamily="-107" charset="0"/>
                <a:ea typeface="ＭＳ Ｐゴシック" charset="0"/>
                <a:cs typeface="ヒラギノ角ゴ Pro W3" pitchFamily="-107" charset="-128"/>
              </a:rPr>
              <a:t>月</a:t>
            </a:r>
            <a:r>
              <a:rPr lang="en-US" altLang="ja-JP" sz="1200" kern="1200" dirty="0">
                <a:solidFill>
                  <a:schemeClr val="tx1"/>
                </a:solidFill>
                <a:effectLst/>
                <a:latin typeface="Arial" pitchFamily="-107" charset="0"/>
                <a:ea typeface="ＭＳ Ｐゴシック" charset="0"/>
                <a:cs typeface="ヒラギノ角ゴ Pro W3" pitchFamily="-107" charset="-128"/>
              </a:rPr>
              <a:t>6</a:t>
            </a:r>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10</a:t>
            </a:r>
            <a:r>
              <a:rPr lang="ja-JP" altLang="ja-JP" sz="1200" kern="1200">
                <a:solidFill>
                  <a:schemeClr val="tx1"/>
                </a:solidFill>
                <a:effectLst/>
                <a:latin typeface="Arial" pitchFamily="-107" charset="0"/>
                <a:ea typeface="ＭＳ Ｐゴシック" charset="0"/>
                <a:cs typeface="ヒラギノ角ゴ Pro W3" pitchFamily="-107" charset="-128"/>
              </a:rPr>
              <a:t>日に</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アメリカ・ハワイ州ホノルル で開催予定でした</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en-US" altLang="ja-JP" sz="1200" kern="1200" dirty="0">
                <a:solidFill>
                  <a:schemeClr val="tx1"/>
                </a:solidFill>
                <a:effectLst/>
                <a:latin typeface="Arial" pitchFamily="-107" charset="0"/>
                <a:ea typeface="ＭＳ Ｐゴシック" charset="0"/>
                <a:cs typeface="ヒラギノ角ゴ Pro W3" pitchFamily="-107" charset="-128"/>
              </a:rPr>
              <a:t>2019-20 </a:t>
            </a:r>
            <a:r>
              <a:rPr lang="ja-JP" altLang="ja-JP" sz="1200" kern="1200">
                <a:solidFill>
                  <a:schemeClr val="tx1"/>
                </a:solidFill>
                <a:effectLst/>
                <a:latin typeface="Arial" pitchFamily="-107" charset="0"/>
                <a:ea typeface="ＭＳ Ｐゴシック" charset="0"/>
                <a:cs typeface="ヒラギノ角ゴ Pro W3" pitchFamily="-107" charset="-128"/>
              </a:rPr>
              <a:t>ロータリー国際大会</a:t>
            </a:r>
            <a:r>
              <a:rPr lang="ja-JP" altLang="ja-JP">
                <a:effectLst/>
              </a:rPr>
              <a:t> </a:t>
            </a:r>
            <a:endParaRPr lang="en-US" altLang="ja-JP" dirty="0">
              <a:effectLst/>
            </a:endParaRPr>
          </a:p>
          <a:p>
            <a:r>
              <a:rPr lang="ja-JP" altLang="en-US" sz="1200" kern="1200">
                <a:solidFill>
                  <a:schemeClr val="tx1"/>
                </a:solidFill>
                <a:effectLst/>
                <a:latin typeface="Arial" pitchFamily="-107" charset="0"/>
                <a:ea typeface="ＭＳ Ｐゴシック" charset="0"/>
                <a:cs typeface="ヒラギノ角ゴ Pro W3" pitchFamily="-107" charset="-128"/>
              </a:rPr>
              <a:t>が</a:t>
            </a:r>
            <a:r>
              <a:rPr lang="ja-JP" altLang="ja-JP" sz="1200" kern="1200">
                <a:solidFill>
                  <a:schemeClr val="tx1"/>
                </a:solidFill>
                <a:effectLst/>
                <a:latin typeface="Arial" pitchFamily="-107" charset="0"/>
                <a:ea typeface="ＭＳ Ｐゴシック" charset="0"/>
                <a:cs typeface="ヒラギノ角ゴ Pro W3" pitchFamily="-107" charset="-128"/>
              </a:rPr>
              <a:t>中止</a:t>
            </a:r>
            <a:r>
              <a:rPr lang="ja-JP" altLang="en-US" sz="1200" kern="1200">
                <a:solidFill>
                  <a:schemeClr val="tx1"/>
                </a:solidFill>
                <a:effectLst/>
                <a:latin typeface="Arial" pitchFamily="-107" charset="0"/>
                <a:ea typeface="ＭＳ Ｐゴシック" charset="0"/>
                <a:cs typeface="ヒラギノ角ゴ Pro W3" pitchFamily="-107" charset="-128"/>
              </a:rPr>
              <a:t>、</a:t>
            </a:r>
            <a:endParaRPr lang="ja-JP" altLang="ja-JP" sz="1200" kern="1200">
              <a:solidFill>
                <a:schemeClr val="tx1"/>
              </a:solidFill>
              <a:effectLst/>
              <a:latin typeface="Arial" pitchFamily="-107" charset="0"/>
              <a:ea typeface="ＭＳ Ｐゴシック" charset="0"/>
              <a:cs typeface="ヒラギノ角ゴ Pro W3" pitchFamily="-107" charset="-128"/>
            </a:endParaRPr>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21</a:t>
            </a:fld>
            <a:endParaRPr lang="en-US" altLang="en-US"/>
          </a:p>
        </p:txBody>
      </p:sp>
    </p:spTree>
    <p:extLst>
      <p:ext uri="{BB962C8B-B14F-4D97-AF65-F5344CB8AC3E}">
        <p14:creationId xmlns:p14="http://schemas.microsoft.com/office/powerpoint/2010/main" val="215696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kern="1200">
                <a:solidFill>
                  <a:schemeClr val="tx1"/>
                </a:solidFill>
                <a:effectLst/>
                <a:latin typeface="Arial" pitchFamily="-107" charset="0"/>
                <a:ea typeface="ＭＳ Ｐゴシック" charset="0"/>
                <a:cs typeface="ヒラギノ角ゴ Pro W3" pitchFamily="-107" charset="-128"/>
              </a:rPr>
              <a:t>それに伴って、大阪西南ロータリー</a:t>
            </a:r>
            <a:r>
              <a:rPr lang="en-US" altLang="ja-JP" sz="1200" kern="1200" dirty="0">
                <a:solidFill>
                  <a:schemeClr val="tx1"/>
                </a:solidFill>
                <a:effectLst/>
                <a:latin typeface="Arial" pitchFamily="-107" charset="0"/>
                <a:ea typeface="ＭＳ Ｐゴシック" charset="0"/>
                <a:cs typeface="ヒラギノ角ゴ Pro W3" pitchFamily="-107" charset="-128"/>
              </a:rPr>
              <a:t> </a:t>
            </a:r>
            <a:r>
              <a:rPr lang="ja-JP" altLang="en-US" sz="1200" kern="1200">
                <a:solidFill>
                  <a:schemeClr val="tx1"/>
                </a:solidFill>
                <a:effectLst/>
                <a:latin typeface="Arial" pitchFamily="-107" charset="0"/>
                <a:ea typeface="ＭＳ Ｐゴシック" charset="0"/>
                <a:cs typeface="ヒラギノ角ゴ Pro W3" pitchFamily="-107" charset="-128"/>
              </a:rPr>
              <a:t>地区</a:t>
            </a:r>
            <a:r>
              <a:rPr lang="ja-JP" altLang="en-US"/>
              <a:t>副代表幹事 上田勝嗣様と森田剛史様が中心となってこの１年間準備して来られた、</a:t>
            </a:r>
            <a:endParaRPr lang="en-US" altLang="ja-JP" dirty="0"/>
          </a:p>
          <a:p>
            <a:r>
              <a:rPr lang="en-US" altLang="ja-JP" sz="1200" kern="1200" dirty="0">
                <a:solidFill>
                  <a:schemeClr val="tx1"/>
                </a:solidFill>
                <a:effectLst/>
                <a:latin typeface="Arial" pitchFamily="-107" charset="0"/>
                <a:ea typeface="ＭＳ Ｐゴシック" charset="0"/>
                <a:cs typeface="ヒラギノ角ゴ Pro W3" pitchFamily="-107" charset="-128"/>
              </a:rPr>
              <a:t>6</a:t>
            </a:r>
            <a:r>
              <a:rPr lang="ja-JP" altLang="ja-JP" sz="1200" kern="1200">
                <a:solidFill>
                  <a:schemeClr val="tx1"/>
                </a:solidFill>
                <a:effectLst/>
                <a:latin typeface="Arial" pitchFamily="-107" charset="0"/>
                <a:ea typeface="ＭＳ Ｐゴシック" charset="0"/>
                <a:cs typeface="ヒラギノ角ゴ Pro W3" pitchFamily="-107" charset="-128"/>
              </a:rPr>
              <a:t>月</a:t>
            </a:r>
            <a:r>
              <a:rPr lang="en-US" altLang="ja-JP" sz="1200" kern="1200" dirty="0">
                <a:solidFill>
                  <a:schemeClr val="tx1"/>
                </a:solidFill>
                <a:effectLst/>
                <a:latin typeface="Arial" pitchFamily="-107" charset="0"/>
                <a:ea typeface="ＭＳ Ｐゴシック" charset="0"/>
                <a:cs typeface="ヒラギノ角ゴ Pro W3" pitchFamily="-107" charset="-128"/>
              </a:rPr>
              <a:t>6</a:t>
            </a:r>
            <a:r>
              <a:rPr lang="ja-JP" altLang="ja-JP" sz="1200" kern="1200">
                <a:solidFill>
                  <a:schemeClr val="tx1"/>
                </a:solidFill>
                <a:effectLst/>
                <a:latin typeface="Arial" pitchFamily="-107" charset="0"/>
                <a:ea typeface="ＭＳ Ｐゴシック" charset="0"/>
                <a:cs typeface="ヒラギノ角ゴ Pro W3" pitchFamily="-107" charset="-128"/>
              </a:rPr>
              <a:t>日（土）ザ・カハラ・ホテル＆リゾート マイレボートルームで開催予定でした大阪ナイトが中止になりました。</a:t>
            </a:r>
          </a:p>
          <a:p>
            <a:r>
              <a:rPr lang="ja-JP" altLang="ja-JP" sz="1200" kern="1200">
                <a:solidFill>
                  <a:schemeClr val="tx1"/>
                </a:solidFill>
                <a:effectLst/>
                <a:latin typeface="Arial" pitchFamily="-107" charset="0"/>
                <a:ea typeface="ＭＳ Ｐゴシック" charset="0"/>
                <a:cs typeface="ヒラギノ角ゴ Pro W3" pitchFamily="-107" charset="-128"/>
              </a:rPr>
              <a:t>本当に残念です</a:t>
            </a:r>
            <a:r>
              <a:rPr lang="ja-JP" altLang="en-US" sz="1200" kern="1200">
                <a:solidFill>
                  <a:schemeClr val="tx1"/>
                </a:solidFill>
                <a:effectLst/>
                <a:latin typeface="Arial" pitchFamily="-107" charset="0"/>
                <a:ea typeface="ＭＳ Ｐゴシック" charset="0"/>
                <a:cs typeface="ヒラギノ角ゴ Pro W3" pitchFamily="-107" charset="-128"/>
              </a:rPr>
              <a:t>。</a:t>
            </a:r>
            <a:endParaRPr kumimoji="1" lang="ja-JP" altLang="en-US"/>
          </a:p>
        </p:txBody>
      </p:sp>
      <p:sp>
        <p:nvSpPr>
          <p:cNvPr id="4" name="スライド番号プレースホルダー 3"/>
          <p:cNvSpPr>
            <a:spLocks noGrp="1"/>
          </p:cNvSpPr>
          <p:nvPr>
            <p:ph type="sldNum" sz="quarter" idx="5"/>
          </p:nvPr>
        </p:nvSpPr>
        <p:spPr/>
        <p:txBody>
          <a:bodyPr/>
          <a:lstStyle/>
          <a:p>
            <a:fld id="{9D5D8238-F875-417D-AEAA-A0541973760D}" type="slidenum">
              <a:rPr lang="en-US" altLang="en-US" smtClean="0"/>
              <a:pPr/>
              <a:t>22</a:t>
            </a:fld>
            <a:endParaRPr lang="en-US" altLang="en-US"/>
          </a:p>
        </p:txBody>
      </p:sp>
    </p:spTree>
    <p:extLst>
      <p:ext uri="{BB962C8B-B14F-4D97-AF65-F5344CB8AC3E}">
        <p14:creationId xmlns:p14="http://schemas.microsoft.com/office/powerpoint/2010/main" val="81719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今後のロータリー国際大会の予定です</a:t>
            </a:r>
            <a:r>
              <a:rPr lang="ja-JP" altLang="en-US" sz="1200" kern="1200">
                <a:solidFill>
                  <a:schemeClr val="tx1"/>
                </a:solidFill>
                <a:effectLst/>
                <a:latin typeface="Arial" pitchFamily="-107" charset="0"/>
                <a:ea typeface="ＭＳ Ｐゴシック" charset="0"/>
                <a:cs typeface="ヒラギノ角ゴ Pro W3" pitchFamily="-107" charset="-128"/>
              </a:rPr>
              <a:t>。</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２０２１年台北（台湾）</a:t>
            </a:r>
          </a:p>
          <a:p>
            <a:r>
              <a:rPr lang="ja-JP" altLang="ja-JP" sz="1200" kern="1200">
                <a:solidFill>
                  <a:schemeClr val="tx1"/>
                </a:solidFill>
                <a:effectLst/>
                <a:latin typeface="Arial" pitchFamily="-107" charset="0"/>
                <a:ea typeface="ＭＳ Ｐゴシック" charset="0"/>
                <a:cs typeface="ヒラギノ角ゴ Pro W3" pitchFamily="-107" charset="-128"/>
              </a:rPr>
              <a:t>２０２２年ヒューストン（アメリカ合衆国テキサス州）　</a:t>
            </a:r>
          </a:p>
          <a:p>
            <a:r>
              <a:rPr lang="ja-JP" altLang="ja-JP" sz="1200" kern="1200">
                <a:solidFill>
                  <a:schemeClr val="tx1"/>
                </a:solidFill>
                <a:effectLst/>
                <a:latin typeface="Arial" pitchFamily="-107" charset="0"/>
                <a:ea typeface="ＭＳ Ｐゴシック" charset="0"/>
                <a:cs typeface="ヒラギノ角ゴ Pro W3" pitchFamily="-107" charset="-128"/>
              </a:rPr>
              <a:t>２０２３年メルボルン（オーストラリア）　</a:t>
            </a:r>
          </a:p>
          <a:p>
            <a:r>
              <a:rPr lang="ja-JP" altLang="ja-JP" sz="1200" kern="1200">
                <a:solidFill>
                  <a:schemeClr val="tx1"/>
                </a:solidFill>
                <a:effectLst/>
                <a:latin typeface="Arial" pitchFamily="-107" charset="0"/>
                <a:ea typeface="ＭＳ Ｐゴシック" charset="0"/>
                <a:cs typeface="ヒラギノ角ゴ Pro W3" pitchFamily="-107" charset="-128"/>
              </a:rPr>
              <a:t>となっております。</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以上です。</a:t>
            </a:r>
          </a:p>
          <a:p>
            <a:r>
              <a:rPr lang="ja-JP" altLang="ja-JP" sz="1200" kern="1200">
                <a:solidFill>
                  <a:schemeClr val="tx1"/>
                </a:solidFill>
                <a:effectLst/>
                <a:latin typeface="Arial" pitchFamily="-107" charset="0"/>
                <a:ea typeface="ＭＳ Ｐゴシック" charset="0"/>
                <a:cs typeface="ヒラギノ角ゴ Pro W3" pitchFamily="-107" charset="-128"/>
              </a:rPr>
              <a:t>このビデオが少しでも皆様にお役に立ちましたら</a:t>
            </a:r>
            <a:r>
              <a:rPr lang="ja-JP" altLang="en-US" sz="1200" kern="1200">
                <a:solidFill>
                  <a:schemeClr val="tx1"/>
                </a:solidFill>
                <a:effectLst/>
                <a:latin typeface="Arial" pitchFamily="-107" charset="0"/>
                <a:ea typeface="ＭＳ Ｐゴシック" charset="0"/>
                <a:cs typeface="ヒラギノ角ゴ Pro W3" pitchFamily="-107" charset="-128"/>
              </a:rPr>
              <a:t>、</a:t>
            </a:r>
            <a:r>
              <a:rPr lang="ja-JP" altLang="ja-JP" sz="1200" kern="1200">
                <a:solidFill>
                  <a:schemeClr val="tx1"/>
                </a:solidFill>
                <a:effectLst/>
                <a:latin typeface="Arial" pitchFamily="-107" charset="0"/>
                <a:ea typeface="ＭＳ Ｐゴシック" charset="0"/>
                <a:cs typeface="ヒラギノ角ゴ Pro W3" pitchFamily="-107" charset="-128"/>
              </a:rPr>
              <a:t>幸いです。</a:t>
            </a:r>
          </a:p>
          <a:p>
            <a:r>
              <a:rPr lang="ja-JP" altLang="ja-JP" sz="1200" kern="1200">
                <a:solidFill>
                  <a:schemeClr val="tx1"/>
                </a:solidFill>
                <a:effectLst/>
                <a:latin typeface="Arial" pitchFamily="-107" charset="0"/>
                <a:ea typeface="ＭＳ Ｐゴシック" charset="0"/>
                <a:cs typeface="ヒラギノ角ゴ Pro W3" pitchFamily="-107" charset="-128"/>
              </a:rPr>
              <a:t>また、皆様のクラブの益々の発展とご活躍を心より祈念致しまして、</a:t>
            </a:r>
            <a:r>
              <a:rPr lang="ja-JP" altLang="en-US" sz="1200" kern="1200">
                <a:solidFill>
                  <a:schemeClr val="tx1"/>
                </a:solidFill>
                <a:effectLst/>
                <a:latin typeface="Arial" pitchFamily="-107" charset="0"/>
                <a:ea typeface="ＭＳ Ｐゴシック" charset="0"/>
                <a:cs typeface="ヒラギノ角ゴ Pro W3" pitchFamily="-107" charset="-128"/>
              </a:rPr>
              <a:t>終了</a:t>
            </a:r>
            <a:r>
              <a:rPr lang="ja-JP" altLang="ja-JP" sz="1200" kern="1200">
                <a:solidFill>
                  <a:schemeClr val="tx1"/>
                </a:solidFill>
                <a:effectLst/>
                <a:latin typeface="Arial" pitchFamily="-107" charset="0"/>
                <a:ea typeface="ＭＳ Ｐゴシック" charset="0"/>
                <a:cs typeface="ヒラギノ角ゴ Pro W3" pitchFamily="-107" charset="-128"/>
              </a:rPr>
              <a:t>とさせて頂きます。</a:t>
            </a:r>
          </a:p>
          <a:p>
            <a:r>
              <a:rPr lang="ja-JP" altLang="ja-JP" sz="1200" kern="1200">
                <a:solidFill>
                  <a:schemeClr val="tx1"/>
                </a:solidFill>
                <a:effectLst/>
                <a:latin typeface="Arial" pitchFamily="-107" charset="0"/>
                <a:ea typeface="ＭＳ Ｐゴシック" charset="0"/>
                <a:cs typeface="ヒラギノ角ゴ Pro W3" pitchFamily="-107" charset="-128"/>
              </a:rPr>
              <a:t>有難う御座いました。</a:t>
            </a:r>
          </a:p>
          <a:p>
            <a:endParaRPr kumimoji="1" lang="ja-JP" altLang="en-US"/>
          </a:p>
        </p:txBody>
      </p:sp>
      <p:sp>
        <p:nvSpPr>
          <p:cNvPr id="4" name="スライド番号プレースホルダー 3"/>
          <p:cNvSpPr>
            <a:spLocks noGrp="1"/>
          </p:cNvSpPr>
          <p:nvPr>
            <p:ph type="sldNum" sz="quarter" idx="5"/>
          </p:nvPr>
        </p:nvSpPr>
        <p:spPr/>
        <p:txBody>
          <a:bodyPr/>
          <a:lstStyle/>
          <a:p>
            <a:fld id="{9D5D8238-F875-417D-AEAA-A0541973760D}" type="slidenum">
              <a:rPr lang="en-US" altLang="en-US" smtClean="0"/>
              <a:pPr/>
              <a:t>23</a:t>
            </a:fld>
            <a:endParaRPr lang="en-US" altLang="en-US"/>
          </a:p>
        </p:txBody>
      </p:sp>
    </p:spTree>
    <p:extLst>
      <p:ext uri="{BB962C8B-B14F-4D97-AF65-F5344CB8AC3E}">
        <p14:creationId xmlns:p14="http://schemas.microsoft.com/office/powerpoint/2010/main" val="2766629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今後のロータリー国際大会の予定です</a:t>
            </a:r>
            <a:r>
              <a:rPr lang="ja-JP" altLang="en-US" sz="1200" kern="1200">
                <a:solidFill>
                  <a:schemeClr val="tx1"/>
                </a:solidFill>
                <a:effectLst/>
                <a:latin typeface="Arial" pitchFamily="-107" charset="0"/>
                <a:ea typeface="ＭＳ Ｐゴシック" charset="0"/>
                <a:cs typeface="ヒラギノ角ゴ Pro W3" pitchFamily="-107" charset="-128"/>
              </a:rPr>
              <a:t>。</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２０２１年台北（台湾）</a:t>
            </a:r>
          </a:p>
          <a:p>
            <a:r>
              <a:rPr lang="ja-JP" altLang="ja-JP" sz="1200" kern="1200">
                <a:solidFill>
                  <a:schemeClr val="tx1"/>
                </a:solidFill>
                <a:effectLst/>
                <a:latin typeface="Arial" pitchFamily="-107" charset="0"/>
                <a:ea typeface="ＭＳ Ｐゴシック" charset="0"/>
                <a:cs typeface="ヒラギノ角ゴ Pro W3" pitchFamily="-107" charset="-128"/>
              </a:rPr>
              <a:t>２０２２年ヒューストン（アメリカ合衆国テキサス州）　</a:t>
            </a:r>
          </a:p>
          <a:p>
            <a:r>
              <a:rPr lang="ja-JP" altLang="ja-JP" sz="1200" kern="1200">
                <a:solidFill>
                  <a:schemeClr val="tx1"/>
                </a:solidFill>
                <a:effectLst/>
                <a:latin typeface="Arial" pitchFamily="-107" charset="0"/>
                <a:ea typeface="ＭＳ Ｐゴシック" charset="0"/>
                <a:cs typeface="ヒラギノ角ゴ Pro W3" pitchFamily="-107" charset="-128"/>
              </a:rPr>
              <a:t>２０２３年メルボルン（オーストラリア）　</a:t>
            </a:r>
          </a:p>
          <a:p>
            <a:r>
              <a:rPr lang="ja-JP" altLang="ja-JP" sz="1200" kern="1200">
                <a:solidFill>
                  <a:schemeClr val="tx1"/>
                </a:solidFill>
                <a:effectLst/>
                <a:latin typeface="Arial" pitchFamily="-107" charset="0"/>
                <a:ea typeface="ＭＳ Ｐゴシック" charset="0"/>
                <a:cs typeface="ヒラギノ角ゴ Pro W3" pitchFamily="-107" charset="-128"/>
              </a:rPr>
              <a:t>となっております。</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以上です。</a:t>
            </a:r>
          </a:p>
          <a:p>
            <a:r>
              <a:rPr lang="ja-JP" altLang="ja-JP" sz="1200" kern="1200">
                <a:solidFill>
                  <a:schemeClr val="tx1"/>
                </a:solidFill>
                <a:effectLst/>
                <a:latin typeface="Arial" pitchFamily="-107" charset="0"/>
                <a:ea typeface="ＭＳ Ｐゴシック" charset="0"/>
                <a:cs typeface="ヒラギノ角ゴ Pro W3" pitchFamily="-107" charset="-128"/>
              </a:rPr>
              <a:t>このビデオが少しでも皆様にお役に立ちましたら</a:t>
            </a:r>
            <a:r>
              <a:rPr lang="ja-JP" altLang="en-US" sz="1200" kern="1200">
                <a:solidFill>
                  <a:schemeClr val="tx1"/>
                </a:solidFill>
                <a:effectLst/>
                <a:latin typeface="Arial" pitchFamily="-107" charset="0"/>
                <a:ea typeface="ＭＳ Ｐゴシック" charset="0"/>
                <a:cs typeface="ヒラギノ角ゴ Pro W3" pitchFamily="-107" charset="-128"/>
              </a:rPr>
              <a:t>、</a:t>
            </a:r>
            <a:r>
              <a:rPr lang="ja-JP" altLang="ja-JP" sz="1200" kern="1200">
                <a:solidFill>
                  <a:schemeClr val="tx1"/>
                </a:solidFill>
                <a:effectLst/>
                <a:latin typeface="Arial" pitchFamily="-107" charset="0"/>
                <a:ea typeface="ＭＳ Ｐゴシック" charset="0"/>
                <a:cs typeface="ヒラギノ角ゴ Pro W3" pitchFamily="-107" charset="-128"/>
              </a:rPr>
              <a:t>幸いです。</a:t>
            </a:r>
          </a:p>
          <a:p>
            <a:r>
              <a:rPr lang="ja-JP" altLang="ja-JP" sz="1200" kern="1200">
                <a:solidFill>
                  <a:schemeClr val="tx1"/>
                </a:solidFill>
                <a:effectLst/>
                <a:latin typeface="Arial" pitchFamily="-107" charset="0"/>
                <a:ea typeface="ＭＳ Ｐゴシック" charset="0"/>
                <a:cs typeface="ヒラギノ角ゴ Pro W3" pitchFamily="-107" charset="-128"/>
              </a:rPr>
              <a:t>また、皆様のクラブの益々の発展とご活躍を心より祈念致しまして、</a:t>
            </a:r>
            <a:r>
              <a:rPr lang="ja-JP" altLang="en-US" sz="1200" kern="1200">
                <a:solidFill>
                  <a:schemeClr val="tx1"/>
                </a:solidFill>
                <a:effectLst/>
                <a:latin typeface="Arial" pitchFamily="-107" charset="0"/>
                <a:ea typeface="ＭＳ Ｐゴシック" charset="0"/>
                <a:cs typeface="ヒラギノ角ゴ Pro W3" pitchFamily="-107" charset="-128"/>
              </a:rPr>
              <a:t>終了</a:t>
            </a:r>
            <a:r>
              <a:rPr lang="ja-JP" altLang="ja-JP" sz="1200" kern="1200">
                <a:solidFill>
                  <a:schemeClr val="tx1"/>
                </a:solidFill>
                <a:effectLst/>
                <a:latin typeface="Arial" pitchFamily="-107" charset="0"/>
                <a:ea typeface="ＭＳ Ｐゴシック" charset="0"/>
                <a:cs typeface="ヒラギノ角ゴ Pro W3" pitchFamily="-107" charset="-128"/>
              </a:rPr>
              <a:t>とさせて頂きます。</a:t>
            </a:r>
          </a:p>
          <a:p>
            <a:r>
              <a:rPr lang="ja-JP" altLang="ja-JP" sz="1200" kern="1200">
                <a:solidFill>
                  <a:schemeClr val="tx1"/>
                </a:solidFill>
                <a:effectLst/>
                <a:latin typeface="Arial" pitchFamily="-107" charset="0"/>
                <a:ea typeface="ＭＳ Ｐゴシック" charset="0"/>
                <a:cs typeface="ヒラギノ角ゴ Pro W3" pitchFamily="-107" charset="-128"/>
              </a:rPr>
              <a:t>有難う御座いました。</a:t>
            </a:r>
          </a:p>
          <a:p>
            <a:endParaRPr kumimoji="1" lang="ja-JP" altLang="en-US"/>
          </a:p>
        </p:txBody>
      </p:sp>
      <p:sp>
        <p:nvSpPr>
          <p:cNvPr id="4" name="スライド番号プレースホルダー 3"/>
          <p:cNvSpPr>
            <a:spLocks noGrp="1"/>
          </p:cNvSpPr>
          <p:nvPr>
            <p:ph type="sldNum" sz="quarter" idx="5"/>
          </p:nvPr>
        </p:nvSpPr>
        <p:spPr/>
        <p:txBody>
          <a:bodyPr/>
          <a:lstStyle/>
          <a:p>
            <a:fld id="{9D5D8238-F875-417D-AEAA-A0541973760D}" type="slidenum">
              <a:rPr lang="en-US" altLang="en-US" smtClean="0"/>
              <a:pPr/>
              <a:t>24</a:t>
            </a:fld>
            <a:endParaRPr lang="en-US" altLang="en-US"/>
          </a:p>
        </p:txBody>
      </p:sp>
    </p:spTree>
    <p:extLst>
      <p:ext uri="{BB962C8B-B14F-4D97-AF65-F5344CB8AC3E}">
        <p14:creationId xmlns:p14="http://schemas.microsoft.com/office/powerpoint/2010/main" val="178763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次に、「国際奉仕について」</a:t>
            </a:r>
            <a:r>
              <a:rPr lang="ja-JP" altLang="en-US" sz="1200" kern="1200">
                <a:solidFill>
                  <a:schemeClr val="tx1"/>
                </a:solidFill>
                <a:effectLst/>
                <a:latin typeface="Arial" pitchFamily="-107" charset="0"/>
                <a:ea typeface="ＭＳ Ｐゴシック" charset="0"/>
                <a:cs typeface="ヒラギノ角ゴ Pro W3" pitchFamily="-107" charset="-128"/>
              </a:rPr>
              <a:t>お話させて頂きます</a:t>
            </a:r>
            <a:r>
              <a:rPr lang="ja-JP" altLang="ja-JP" sz="800">
                <a:effectLst/>
              </a:rPr>
              <a:t> </a:t>
            </a:r>
            <a:r>
              <a:rPr lang="ja-JP" altLang="en-US" sz="800">
                <a:effectLst/>
              </a:rPr>
              <a:t>。</a:t>
            </a:r>
            <a:endParaRPr lang="ja-JP" altLang="ja-JP" sz="1200" kern="1200">
              <a:solidFill>
                <a:schemeClr val="tx1"/>
              </a:solidFill>
              <a:effectLst/>
              <a:latin typeface="Arial" pitchFamily="-107" charset="0"/>
              <a:ea typeface="ＭＳ Ｐゴシック" charset="0"/>
              <a:cs typeface="ヒラギノ角ゴ Pro W3" pitchFamily="-107" charset="-128"/>
            </a:endParaRPr>
          </a:p>
          <a:p>
            <a:endParaRPr lang="en-US" altLang="ja-JP" sz="800" kern="1200" dirty="0">
              <a:solidFill>
                <a:schemeClr val="tx2"/>
              </a:solidFill>
              <a:effectLst/>
              <a:latin typeface="HG丸ｺﾞｼｯｸM-PRO"/>
              <a:ea typeface="HG丸ｺﾞｼｯｸM-PRO"/>
              <a:cs typeface="HG丸ｺﾞｼｯｸM-PRO"/>
            </a:endParaRPr>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3</a:t>
            </a:fld>
            <a:endParaRPr lang="en-US" altLang="en-US" dirty="0"/>
          </a:p>
        </p:txBody>
      </p:sp>
    </p:spTree>
    <p:extLst>
      <p:ext uri="{BB962C8B-B14F-4D97-AF65-F5344CB8AC3E}">
        <p14:creationId xmlns:p14="http://schemas.microsoft.com/office/powerpoint/2010/main" val="385082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sz="1200" kern="1200">
                <a:solidFill>
                  <a:schemeClr val="tx1"/>
                </a:solidFill>
                <a:effectLst/>
                <a:latin typeface="Arial" pitchFamily="-107" charset="0"/>
                <a:ea typeface="ＭＳ Ｐゴシック" charset="0"/>
                <a:cs typeface="ヒラギノ角ゴ Pro W3" pitchFamily="-107" charset="-128"/>
              </a:rPr>
              <a:t>＜スライドへ切り替える＞</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sz="1200" kern="1200">
                <a:solidFill>
                  <a:schemeClr val="tx1"/>
                </a:solidFill>
                <a:effectLst/>
                <a:latin typeface="Arial" pitchFamily="-107" charset="0"/>
                <a:ea typeface="ＭＳ Ｐゴシック" charset="0"/>
                <a:cs typeface="ヒラギノ角ゴ Pro W3" pitchFamily="-107" charset="-128"/>
              </a:rPr>
              <a:t>皆さん、特に入会年数の浅い若手ロータリアンの方々、</a:t>
            </a:r>
            <a:r>
              <a:rPr lang="ja-JP" altLang="en-US" sz="1200" kern="1200">
                <a:solidFill>
                  <a:schemeClr val="tx1"/>
                </a:solidFill>
                <a:effectLst/>
                <a:latin typeface="Arial" pitchFamily="-107" charset="0"/>
                <a:ea typeface="ＭＳ Ｐゴシック" charset="0"/>
                <a:cs typeface="ヒラギノ角ゴ Pro W3" pitchFamily="-107" charset="-128"/>
              </a:rPr>
              <a:t>現在の</a:t>
            </a:r>
            <a:r>
              <a:rPr lang="ja-JP" altLang="ja-JP" sz="1200" kern="1200">
                <a:solidFill>
                  <a:schemeClr val="tx1"/>
                </a:solidFill>
                <a:effectLst/>
                <a:latin typeface="Arial" pitchFamily="-107" charset="0"/>
                <a:ea typeface="ＭＳ Ｐゴシック" charset="0"/>
                <a:cs typeface="ヒラギノ角ゴ Pro W3" pitchFamily="-107" charset="-128"/>
              </a:rPr>
              <a:t>国際奉仕</a:t>
            </a:r>
            <a:r>
              <a:rPr lang="ja-JP" altLang="en-US" sz="1200" kern="1200">
                <a:solidFill>
                  <a:schemeClr val="tx1"/>
                </a:solidFill>
                <a:effectLst/>
                <a:latin typeface="Arial" pitchFamily="-107" charset="0"/>
                <a:ea typeface="ＭＳ Ｐゴシック" charset="0"/>
                <a:cs typeface="ヒラギノ角ゴ Pro W3" pitchFamily="-107" charset="-128"/>
              </a:rPr>
              <a:t>プロジェクト</a:t>
            </a:r>
            <a:r>
              <a:rPr lang="ja-JP" altLang="ja-JP" sz="1200" kern="1200">
                <a:solidFill>
                  <a:schemeClr val="tx1"/>
                </a:solidFill>
                <a:effectLst/>
                <a:latin typeface="Arial" pitchFamily="-107" charset="0"/>
                <a:ea typeface="ＭＳ Ｐゴシック" charset="0"/>
                <a:cs typeface="ヒラギノ角ゴ Pro W3" pitchFamily="-107" charset="-128"/>
              </a:rPr>
              <a:t>は</a:t>
            </a:r>
            <a:r>
              <a:rPr lang="ja-JP" altLang="en-US" sz="1200" kern="1200">
                <a:solidFill>
                  <a:schemeClr val="tx1"/>
                </a:solidFill>
                <a:effectLst/>
                <a:latin typeface="Arial" pitchFamily="-107" charset="0"/>
                <a:ea typeface="ＭＳ Ｐゴシック" charset="0"/>
                <a:cs typeface="ヒラギノ角ゴ Pro W3" pitchFamily="-107" charset="-128"/>
              </a:rPr>
              <a:t>、</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ja-JP" sz="1200" kern="1200">
                <a:solidFill>
                  <a:schemeClr val="tx1"/>
                </a:solidFill>
                <a:effectLst/>
                <a:latin typeface="Arial" pitchFamily="-107" charset="0"/>
                <a:ea typeface="ＭＳ Ｐゴシック" charset="0"/>
                <a:cs typeface="ヒラギノ角ゴ Pro W3" pitchFamily="-107" charset="-128"/>
              </a:rPr>
              <a:t>過去に「</a:t>
            </a:r>
            <a:r>
              <a:rPr lang="en-US" altLang="ja-JP" sz="1200" kern="1200" dirty="0">
                <a:solidFill>
                  <a:schemeClr val="tx1"/>
                </a:solidFill>
                <a:effectLst/>
                <a:latin typeface="Arial" pitchFamily="-107" charset="0"/>
                <a:ea typeface="ＭＳ Ｐゴシック" charset="0"/>
                <a:cs typeface="ヒラギノ角ゴ Pro W3" pitchFamily="-107" charset="-128"/>
              </a:rPr>
              <a:t>WCS</a:t>
            </a:r>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ICS</a:t>
            </a:r>
            <a:r>
              <a:rPr lang="ja-JP" altLang="ja-JP" sz="1200" kern="1200">
                <a:solidFill>
                  <a:schemeClr val="tx1"/>
                </a:solidFill>
                <a:effectLst/>
                <a:latin typeface="Arial" pitchFamily="-107" charset="0"/>
                <a:ea typeface="ＭＳ Ｐゴシック" charset="0"/>
                <a:cs typeface="ヒラギノ角ゴ Pro W3" pitchFamily="-107" charset="-128"/>
              </a:rPr>
              <a:t>」と呼ばれていたことご存じでしょうか？</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sz="800" kern="1200" dirty="0">
              <a:solidFill>
                <a:schemeClr val="tx2"/>
              </a:solidFill>
              <a:effectLst/>
              <a:latin typeface="HG丸ｺﾞｼｯｸM-PRO"/>
              <a:ea typeface="HG丸ｺﾞｼｯｸM-PRO"/>
              <a:cs typeface="HG丸ｺﾞｼｯｸM-PRO"/>
            </a:endParaRPr>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4</a:t>
            </a:fld>
            <a:endParaRPr lang="en-US" altLang="en-US" dirty="0"/>
          </a:p>
        </p:txBody>
      </p:sp>
    </p:spTree>
    <p:extLst>
      <p:ext uri="{BB962C8B-B14F-4D97-AF65-F5344CB8AC3E}">
        <p14:creationId xmlns:p14="http://schemas.microsoft.com/office/powerpoint/2010/main" val="120485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Arial" pitchFamily="-107" charset="0"/>
                <a:ea typeface="ＭＳ Ｐゴシック" charset="0"/>
                <a:cs typeface="ヒラギノ角ゴ Pro W3" pitchFamily="-107" charset="-128"/>
              </a:rPr>
              <a:t>2010-11</a:t>
            </a:r>
            <a:r>
              <a:rPr lang="ja-JP" altLang="ja-JP" sz="1200" kern="1200">
                <a:solidFill>
                  <a:schemeClr val="tx1"/>
                </a:solidFill>
                <a:effectLst/>
                <a:latin typeface="Arial" pitchFamily="-107" charset="0"/>
                <a:ea typeface="ＭＳ Ｐゴシック" charset="0"/>
                <a:cs typeface="ヒラギノ角ゴ Pro W3" pitchFamily="-107" charset="-128"/>
              </a:rPr>
              <a:t>年度までは「</a:t>
            </a:r>
            <a:r>
              <a:rPr lang="en-US" altLang="ja-JP" sz="1200" kern="1200" dirty="0">
                <a:solidFill>
                  <a:schemeClr val="tx1"/>
                </a:solidFill>
                <a:effectLst/>
                <a:latin typeface="Arial" pitchFamily="-107" charset="0"/>
                <a:ea typeface="ＭＳ Ｐゴシック" charset="0"/>
                <a:cs typeface="ヒラギノ角ゴ Pro W3" pitchFamily="-107" charset="-128"/>
              </a:rPr>
              <a:t>WCS</a:t>
            </a:r>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World Community Service</a:t>
            </a:r>
            <a:r>
              <a:rPr lang="ja-JP" altLang="ja-JP" sz="1200" kern="1200">
                <a:solidFill>
                  <a:schemeClr val="tx1"/>
                </a:solidFill>
                <a:effectLst/>
                <a:latin typeface="Arial" pitchFamily="-107" charset="0"/>
                <a:ea typeface="ＭＳ Ｐゴシック" charset="0"/>
                <a:cs typeface="ヒラギノ角ゴ Pro W3" pitchFamily="-107" charset="-128"/>
              </a:rPr>
              <a:t>すなわち世界社会奉仕、</a:t>
            </a:r>
          </a:p>
          <a:p>
            <a:r>
              <a:rPr lang="en-US" altLang="ja-JP" sz="1200" kern="1200" dirty="0">
                <a:solidFill>
                  <a:schemeClr val="tx1"/>
                </a:solidFill>
                <a:effectLst/>
                <a:latin typeface="Arial" pitchFamily="-107" charset="0"/>
                <a:ea typeface="ＭＳ Ｐゴシック" charset="0"/>
                <a:cs typeface="ヒラギノ角ゴ Pro W3" pitchFamily="-107" charset="-128"/>
              </a:rPr>
              <a:t>2011-12</a:t>
            </a:r>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2012-13</a:t>
            </a:r>
            <a:r>
              <a:rPr lang="ja-JP" altLang="ja-JP" sz="1200" kern="1200">
                <a:solidFill>
                  <a:schemeClr val="tx1"/>
                </a:solidFill>
                <a:effectLst/>
                <a:latin typeface="Arial" pitchFamily="-107" charset="0"/>
                <a:ea typeface="ＭＳ Ｐゴシック" charset="0"/>
                <a:cs typeface="ヒラギノ角ゴ Pro W3" pitchFamily="-107" charset="-128"/>
              </a:rPr>
              <a:t>年度の</a:t>
            </a:r>
            <a:r>
              <a:rPr lang="en-US" altLang="ja-JP" sz="1200" kern="1200" dirty="0">
                <a:solidFill>
                  <a:schemeClr val="tx1"/>
                </a:solidFill>
                <a:effectLst/>
                <a:latin typeface="Arial" pitchFamily="-107" charset="0"/>
                <a:ea typeface="ＭＳ Ｐゴシック" charset="0"/>
                <a:cs typeface="ヒラギノ角ゴ Pro W3" pitchFamily="-107" charset="-128"/>
              </a:rPr>
              <a:t>2</a:t>
            </a:r>
            <a:r>
              <a:rPr lang="ja-JP" altLang="ja-JP" sz="1200" kern="1200">
                <a:solidFill>
                  <a:schemeClr val="tx1"/>
                </a:solidFill>
                <a:effectLst/>
                <a:latin typeface="Arial" pitchFamily="-107" charset="0"/>
                <a:ea typeface="ＭＳ Ｐゴシック" charset="0"/>
                <a:cs typeface="ヒラギノ角ゴ Pro W3" pitchFamily="-107" charset="-128"/>
              </a:rPr>
              <a:t>年間は「</a:t>
            </a:r>
            <a:r>
              <a:rPr lang="en-US" altLang="ja-JP" sz="1200" kern="1200" dirty="0">
                <a:solidFill>
                  <a:schemeClr val="tx1"/>
                </a:solidFill>
                <a:effectLst/>
                <a:latin typeface="Arial" pitchFamily="-107" charset="0"/>
                <a:ea typeface="ＭＳ Ｐゴシック" charset="0"/>
                <a:cs typeface="ヒラギノ角ゴ Pro W3" pitchFamily="-107" charset="-128"/>
              </a:rPr>
              <a:t>ICS</a:t>
            </a:r>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International Community Service</a:t>
            </a:r>
            <a:r>
              <a:rPr lang="ja-JP" altLang="ja-JP" sz="1200" kern="1200">
                <a:solidFill>
                  <a:schemeClr val="tx1"/>
                </a:solidFill>
                <a:effectLst/>
                <a:latin typeface="Arial" pitchFamily="-107" charset="0"/>
                <a:ea typeface="ＭＳ Ｐゴシック" charset="0"/>
                <a:cs typeface="ヒラギノ角ゴ Pro W3" pitchFamily="-107" charset="-128"/>
              </a:rPr>
              <a:t>すなわち国際社会奉仕。</a:t>
            </a:r>
          </a:p>
          <a:p>
            <a:r>
              <a:rPr lang="en-US" altLang="ja-JP" sz="1200" kern="1200" dirty="0">
                <a:solidFill>
                  <a:schemeClr val="tx1"/>
                </a:solidFill>
                <a:effectLst/>
                <a:latin typeface="Arial" pitchFamily="-107" charset="0"/>
                <a:ea typeface="ＭＳ Ｐゴシック" charset="0"/>
                <a:cs typeface="ヒラギノ角ゴ Pro W3" pitchFamily="-107" charset="-128"/>
              </a:rPr>
              <a:t>2013-14</a:t>
            </a:r>
            <a:r>
              <a:rPr lang="ja-JP" altLang="ja-JP" sz="1200" kern="1200">
                <a:solidFill>
                  <a:schemeClr val="tx1"/>
                </a:solidFill>
                <a:effectLst/>
                <a:latin typeface="Arial" pitchFamily="-107" charset="0"/>
                <a:ea typeface="ＭＳ Ｐゴシック" charset="0"/>
                <a:cs typeface="ヒラギノ角ゴ Pro W3" pitchFamily="-107" charset="-128"/>
              </a:rPr>
              <a:t>年度からは「国際奉仕プロジェクト」と</a:t>
            </a:r>
            <a:r>
              <a:rPr lang="ja-JP" altLang="en-US" sz="1200" kern="1200">
                <a:solidFill>
                  <a:schemeClr val="tx1"/>
                </a:solidFill>
                <a:effectLst/>
                <a:latin typeface="Arial" pitchFamily="-107" charset="0"/>
                <a:ea typeface="ＭＳ Ｐゴシック" charset="0"/>
                <a:cs typeface="ヒラギノ角ゴ Pro W3" pitchFamily="-107" charset="-128"/>
              </a:rPr>
              <a:t>名称が変更されて</a:t>
            </a:r>
            <a:r>
              <a:rPr lang="ja-JP" altLang="ja-JP" sz="1200" kern="1200">
                <a:solidFill>
                  <a:schemeClr val="tx1"/>
                </a:solidFill>
                <a:effectLst/>
                <a:latin typeface="Arial" pitchFamily="-107" charset="0"/>
                <a:ea typeface="ＭＳ Ｐゴシック" charset="0"/>
                <a:cs typeface="ヒラギノ角ゴ Pro W3" pitchFamily="-107" charset="-128"/>
              </a:rPr>
              <a:t>おります。</a:t>
            </a:r>
          </a:p>
          <a:p>
            <a:endParaRPr kumimoji="1" lang="ja-JP" altLang="en-US"/>
          </a:p>
        </p:txBody>
      </p:sp>
      <p:sp>
        <p:nvSpPr>
          <p:cNvPr id="4" name="スライド番号プレースホルダー 3"/>
          <p:cNvSpPr>
            <a:spLocks noGrp="1"/>
          </p:cNvSpPr>
          <p:nvPr>
            <p:ph type="sldNum" sz="quarter" idx="5"/>
          </p:nvPr>
        </p:nvSpPr>
        <p:spPr/>
        <p:txBody>
          <a:bodyPr/>
          <a:lstStyle/>
          <a:p>
            <a:fld id="{9D5D8238-F875-417D-AEAA-A0541973760D}" type="slidenum">
              <a:rPr lang="en-US" altLang="en-US" smtClean="0"/>
              <a:pPr/>
              <a:t>5</a:t>
            </a:fld>
            <a:endParaRPr lang="en-US" altLang="en-US" dirty="0"/>
          </a:p>
        </p:txBody>
      </p:sp>
    </p:spTree>
    <p:extLst>
      <p:ext uri="{BB962C8B-B14F-4D97-AF65-F5344CB8AC3E}">
        <p14:creationId xmlns:p14="http://schemas.microsoft.com/office/powerpoint/2010/main" val="255888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また補助金も過去の</a:t>
            </a:r>
            <a:r>
              <a:rPr lang="en-US" altLang="ja-JP" sz="1200" kern="1200" dirty="0">
                <a:solidFill>
                  <a:schemeClr val="tx1"/>
                </a:solidFill>
                <a:effectLst/>
                <a:latin typeface="Arial" pitchFamily="-107" charset="0"/>
                <a:ea typeface="ＭＳ Ｐゴシック" charset="0"/>
                <a:cs typeface="ヒラギノ角ゴ Pro W3" pitchFamily="-107" charset="-128"/>
              </a:rPr>
              <a:t>MG(Matching Grants)</a:t>
            </a:r>
            <a:r>
              <a:rPr lang="ja-JP" altLang="ja-JP" sz="1200" kern="1200">
                <a:solidFill>
                  <a:schemeClr val="tx1"/>
                </a:solidFill>
                <a:effectLst/>
                <a:latin typeface="Arial" pitchFamily="-107" charset="0"/>
                <a:ea typeface="ＭＳ Ｐゴシック" charset="0"/>
                <a:cs typeface="ヒラギノ角ゴ Pro W3" pitchFamily="-107" charset="-128"/>
              </a:rPr>
              <a:t>と略されていたマッチンググラントから現在の</a:t>
            </a:r>
            <a:r>
              <a:rPr lang="en-US" altLang="ja-JP" sz="1200" kern="1200" dirty="0">
                <a:solidFill>
                  <a:schemeClr val="tx1"/>
                </a:solidFill>
                <a:effectLst/>
                <a:latin typeface="Arial" pitchFamily="-107" charset="0"/>
                <a:ea typeface="ＭＳ Ｐゴシック" charset="0"/>
                <a:cs typeface="ヒラギノ角ゴ Pro W3" pitchFamily="-107" charset="-128"/>
              </a:rPr>
              <a:t>GG (Global Grants</a:t>
            </a:r>
            <a:r>
              <a:rPr lang="ja-JP" altLang="ja-JP" sz="1200" kern="1200">
                <a:solidFill>
                  <a:schemeClr val="tx1"/>
                </a:solidFill>
                <a:effectLst/>
                <a:latin typeface="Arial" pitchFamily="-107" charset="0"/>
                <a:ea typeface="ＭＳ Ｐゴシック" charset="0"/>
                <a:cs typeface="ヒラギノ角ゴ Pro W3" pitchFamily="-107" charset="-128"/>
              </a:rPr>
              <a:t>）すなわちグローバル補助金に変更されたの</a:t>
            </a:r>
            <a:r>
              <a:rPr lang="ja-JP" altLang="en-US" sz="1200" kern="1200">
                <a:solidFill>
                  <a:schemeClr val="tx1"/>
                </a:solidFill>
                <a:effectLst/>
                <a:latin typeface="Arial" pitchFamily="-107" charset="0"/>
                <a:ea typeface="ＭＳ Ｐゴシック" charset="0"/>
                <a:cs typeface="ヒラギノ角ゴ Pro W3" pitchFamily="-107" charset="-128"/>
              </a:rPr>
              <a:t>も</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FVP</a:t>
            </a:r>
            <a:r>
              <a:rPr lang="ja-JP" altLang="ja-JP" sz="1200" kern="1200">
                <a:solidFill>
                  <a:schemeClr val="tx1"/>
                </a:solidFill>
                <a:effectLst/>
                <a:latin typeface="Arial" pitchFamily="-107" charset="0"/>
                <a:ea typeface="ＭＳ Ｐゴシック" charset="0"/>
                <a:cs typeface="ヒラギノ角ゴ Pro W3" pitchFamily="-107" charset="-128"/>
              </a:rPr>
              <a:t>未来の夢計画」として、同じ年の</a:t>
            </a:r>
            <a:r>
              <a:rPr lang="en-US" altLang="ja-JP" sz="1200" kern="1200" dirty="0">
                <a:solidFill>
                  <a:schemeClr val="tx1"/>
                </a:solidFill>
                <a:effectLst/>
                <a:latin typeface="Arial" pitchFamily="-107" charset="0"/>
                <a:ea typeface="ＭＳ Ｐゴシック" charset="0"/>
                <a:cs typeface="ヒラギノ角ゴ Pro W3" pitchFamily="-107" charset="-128"/>
              </a:rPr>
              <a:t>2013-14</a:t>
            </a:r>
            <a:r>
              <a:rPr lang="ja-JP" altLang="ja-JP" sz="1200" kern="1200">
                <a:solidFill>
                  <a:schemeClr val="tx1"/>
                </a:solidFill>
                <a:effectLst/>
                <a:latin typeface="Arial" pitchFamily="-107" charset="0"/>
                <a:ea typeface="ＭＳ Ｐゴシック" charset="0"/>
                <a:cs typeface="ヒラギノ角ゴ Pro W3" pitchFamily="-107" charset="-128"/>
              </a:rPr>
              <a:t>年度</a:t>
            </a:r>
            <a:r>
              <a:rPr lang="ja-JP" altLang="en-US" sz="1200" kern="1200">
                <a:solidFill>
                  <a:schemeClr val="tx1"/>
                </a:solidFill>
                <a:effectLst/>
                <a:latin typeface="Arial" pitchFamily="-107" charset="0"/>
                <a:ea typeface="ＭＳ Ｐゴシック" charset="0"/>
                <a:cs typeface="ヒラギノ角ゴ Pro W3" pitchFamily="-107" charset="-128"/>
              </a:rPr>
              <a:t>です</a:t>
            </a:r>
            <a:r>
              <a:rPr lang="ja-JP" altLang="ja-JP" sz="1200" kern="1200">
                <a:solidFill>
                  <a:schemeClr val="tx1"/>
                </a:solidFill>
                <a:effectLst/>
                <a:latin typeface="Arial" pitchFamily="-107" charset="0"/>
                <a:ea typeface="ＭＳ Ｐゴシック" charset="0"/>
                <a:cs typeface="ヒラギノ角ゴ Pro W3" pitchFamily="-107" charset="-128"/>
              </a:rPr>
              <a:t>。</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国際奉仕についてしっかりご理解頂くことで、我々ロータリアンが行うべき奉仕の理想の実践を明確にして頂けると確信しております。</a:t>
            </a:r>
          </a:p>
          <a:p>
            <a:endParaRPr kumimoji="1" lang="ja-JP" altLang="en-US"/>
          </a:p>
        </p:txBody>
      </p:sp>
      <p:sp>
        <p:nvSpPr>
          <p:cNvPr id="4" name="スライド番号プレースホルダー 3"/>
          <p:cNvSpPr>
            <a:spLocks noGrp="1"/>
          </p:cNvSpPr>
          <p:nvPr>
            <p:ph type="sldNum" sz="quarter" idx="5"/>
          </p:nvPr>
        </p:nvSpPr>
        <p:spPr/>
        <p:txBody>
          <a:bodyPr/>
          <a:lstStyle/>
          <a:p>
            <a:fld id="{9D5D8238-F875-417D-AEAA-A0541973760D}" type="slidenum">
              <a:rPr lang="en-US" altLang="en-US" smtClean="0"/>
              <a:pPr/>
              <a:t>6</a:t>
            </a:fld>
            <a:endParaRPr lang="en-US" altLang="en-US" dirty="0"/>
          </a:p>
        </p:txBody>
      </p:sp>
    </p:spTree>
    <p:extLst>
      <p:ext uri="{BB962C8B-B14F-4D97-AF65-F5344CB8AC3E}">
        <p14:creationId xmlns:p14="http://schemas.microsoft.com/office/powerpoint/2010/main" val="271593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2660</a:t>
            </a:r>
            <a:r>
              <a:rPr kumimoji="1" lang="ja-JP" altLang="en-US"/>
              <a:t>地区</a:t>
            </a:r>
            <a:endParaRPr lang="en-US" altLang="ja-JP" sz="1200" kern="1200" dirty="0">
              <a:solidFill>
                <a:schemeClr val="tx1"/>
              </a:solidFill>
              <a:effectLst/>
              <a:latin typeface="MS PGothic" panose="020B0600070205080204" pitchFamily="34" charset="-128"/>
              <a:ea typeface="MS PGothic" panose="020B0600070205080204" pitchFamily="34" charset="-128"/>
              <a:cs typeface="Arial" charset="0"/>
            </a:endParaRPr>
          </a:p>
          <a:p>
            <a:pPr marL="0" marR="0" indent="0">
              <a:spcBef>
                <a:spcPts val="0"/>
              </a:spcBef>
              <a:spcAft>
                <a:spcPts val="0"/>
              </a:spcAft>
              <a:buFont typeface="Arial" panose="020B0604020202020204" pitchFamily="34" charset="0"/>
              <a:buNone/>
            </a:pPr>
            <a:endParaRPr lang="en-US" altLang="ja-JP" sz="1200" dirty="0">
              <a:effectLst/>
              <a:latin typeface="MS PGothic" panose="020B0600070205080204" pitchFamily="34" charset="-128"/>
              <a:ea typeface="MS PGothic" panose="020B0600070205080204" pitchFamily="34" charset="-128"/>
            </a:endParaRPr>
          </a:p>
          <a:p>
            <a:endParaRPr kumimoji="1" lang="ja-JP" altLang="en-US"/>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7</a:t>
            </a:fld>
            <a:endParaRPr lang="en-US" altLang="en-US" dirty="0"/>
          </a:p>
        </p:txBody>
      </p:sp>
    </p:spTree>
    <p:extLst>
      <p:ext uri="{BB962C8B-B14F-4D97-AF65-F5344CB8AC3E}">
        <p14:creationId xmlns:p14="http://schemas.microsoft.com/office/powerpoint/2010/main" val="104599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先ずは</a:t>
            </a:r>
          </a:p>
          <a:p>
            <a:r>
              <a:rPr lang="ja-JP" altLang="ja-JP" sz="1200" kern="1200">
                <a:solidFill>
                  <a:schemeClr val="tx1"/>
                </a:solidFill>
                <a:effectLst/>
                <a:latin typeface="Arial" pitchFamily="-107" charset="0"/>
                <a:ea typeface="ＭＳ Ｐゴシック" charset="0"/>
                <a:cs typeface="ヒラギノ角ゴ Pro W3" pitchFamily="-107" charset="-128"/>
              </a:rPr>
              <a:t>国際奉仕とは　でございます。</a:t>
            </a:r>
          </a:p>
          <a:p>
            <a:r>
              <a:rPr lang="ja-JP" altLang="ja-JP" sz="1200" kern="1200">
                <a:solidFill>
                  <a:schemeClr val="tx1"/>
                </a:solidFill>
                <a:effectLst/>
                <a:latin typeface="Arial" pitchFamily="-107" charset="0"/>
                <a:ea typeface="ＭＳ Ｐゴシック" charset="0"/>
                <a:cs typeface="ヒラギノ角ゴ Pro W3" pitchFamily="-107" charset="-128"/>
              </a:rPr>
              <a:t>ロータリーでは</a:t>
            </a:r>
          </a:p>
          <a:p>
            <a:r>
              <a:rPr lang="ja-JP" altLang="ja-JP" sz="1200" kern="1200">
                <a:solidFill>
                  <a:schemeClr val="tx1"/>
                </a:solidFill>
                <a:effectLst/>
                <a:latin typeface="Arial" pitchFamily="-107" charset="0"/>
                <a:ea typeface="ＭＳ Ｐゴシック" charset="0"/>
                <a:cs typeface="ヒラギノ角ゴ Pro W3" pitchFamily="-107" charset="-128"/>
              </a:rPr>
              <a:t>世界理解　と　平和推進　のことを言います。</a:t>
            </a:r>
          </a:p>
          <a:p>
            <a:r>
              <a:rPr lang="ja-JP" altLang="ja-JP" sz="1200" kern="1200">
                <a:solidFill>
                  <a:schemeClr val="tx1"/>
                </a:solidFill>
                <a:effectLst/>
                <a:latin typeface="Arial" pitchFamily="-107" charset="0"/>
                <a:ea typeface="ＭＳ Ｐゴシック" charset="0"/>
                <a:cs typeface="ヒラギノ角ゴ Pro W3" pitchFamily="-107" charset="-128"/>
              </a:rPr>
              <a:t>そして以下の４項目が挙げられます。</a:t>
            </a:r>
          </a:p>
          <a:p>
            <a:r>
              <a:rPr lang="en-US" altLang="ja-JP" sz="1200" kern="1200" dirty="0">
                <a:solidFill>
                  <a:schemeClr val="tx1"/>
                </a:solidFill>
                <a:effectLst/>
                <a:latin typeface="Arial" pitchFamily="-107" charset="0"/>
                <a:ea typeface="ＭＳ Ｐゴシック" charset="0"/>
                <a:cs typeface="ヒラギノ角ゴ Pro W3" pitchFamily="-107" charset="-128"/>
              </a:rPr>
              <a:t>1</a:t>
            </a:r>
            <a:r>
              <a:rPr lang="ja-JP" altLang="ja-JP" sz="1200" kern="1200">
                <a:solidFill>
                  <a:schemeClr val="tx1"/>
                </a:solidFill>
                <a:effectLst/>
                <a:latin typeface="Arial" pitchFamily="-107" charset="0"/>
                <a:ea typeface="ＭＳ Ｐゴシック" charset="0"/>
                <a:cs typeface="ヒラギノ角ゴ Pro W3" pitchFamily="-107" charset="-128"/>
              </a:rPr>
              <a:t>人道的国際奉仕活動</a:t>
            </a:r>
          </a:p>
          <a:p>
            <a:r>
              <a:rPr lang="en-US" altLang="ja-JP" sz="1200" kern="1200" dirty="0">
                <a:solidFill>
                  <a:schemeClr val="tx1"/>
                </a:solidFill>
                <a:effectLst/>
                <a:latin typeface="Arial" pitchFamily="-107" charset="0"/>
                <a:ea typeface="ＭＳ Ｐゴシック" charset="0"/>
                <a:cs typeface="ヒラギノ角ゴ Pro W3" pitchFamily="-107" charset="-128"/>
              </a:rPr>
              <a:t>2</a:t>
            </a:r>
            <a:r>
              <a:rPr lang="ja-JP" altLang="ja-JP" sz="1200" kern="1200">
                <a:solidFill>
                  <a:schemeClr val="tx1"/>
                </a:solidFill>
                <a:effectLst/>
                <a:latin typeface="Arial" pitchFamily="-107" charset="0"/>
                <a:ea typeface="ＭＳ Ｐゴシック" charset="0"/>
                <a:cs typeface="ヒラギノ角ゴ Pro W3" pitchFamily="-107" charset="-128"/>
              </a:rPr>
              <a:t>国際レベルの教育と文化活動</a:t>
            </a:r>
          </a:p>
          <a:p>
            <a:r>
              <a:rPr lang="en-US" altLang="ja-JP" sz="1200" kern="1200" dirty="0">
                <a:solidFill>
                  <a:schemeClr val="tx1"/>
                </a:solidFill>
                <a:effectLst/>
                <a:latin typeface="Arial" pitchFamily="-107" charset="0"/>
                <a:ea typeface="ＭＳ Ｐゴシック" charset="0"/>
                <a:cs typeface="ヒラギノ角ゴ Pro W3" pitchFamily="-107" charset="-128"/>
              </a:rPr>
              <a:t>3</a:t>
            </a:r>
            <a:r>
              <a:rPr lang="ja-JP" altLang="ja-JP" sz="1200" kern="1200">
                <a:solidFill>
                  <a:schemeClr val="tx1"/>
                </a:solidFill>
                <a:effectLst/>
                <a:latin typeface="Arial" pitchFamily="-107" charset="0"/>
                <a:ea typeface="ＭＳ Ｐゴシック" charset="0"/>
                <a:cs typeface="ヒラギノ角ゴ Pro W3" pitchFamily="-107" charset="-128"/>
              </a:rPr>
              <a:t>特別月間と催し</a:t>
            </a:r>
          </a:p>
          <a:p>
            <a:r>
              <a:rPr lang="en-US" altLang="ja-JP" sz="1200" kern="1200" dirty="0">
                <a:solidFill>
                  <a:schemeClr val="tx1"/>
                </a:solidFill>
                <a:effectLst/>
                <a:latin typeface="Arial" pitchFamily="-107" charset="0"/>
                <a:ea typeface="ＭＳ Ｐゴシック" charset="0"/>
                <a:cs typeface="ヒラギノ角ゴ Pro W3" pitchFamily="-107" charset="-128"/>
              </a:rPr>
              <a:t>4</a:t>
            </a:r>
            <a:r>
              <a:rPr lang="ja-JP" altLang="ja-JP" sz="1200" kern="1200">
                <a:solidFill>
                  <a:schemeClr val="tx1"/>
                </a:solidFill>
                <a:effectLst/>
                <a:latin typeface="Arial" pitchFamily="-107" charset="0"/>
                <a:ea typeface="ＭＳ Ｐゴシック" charset="0"/>
                <a:cs typeface="ヒラギノ角ゴ Pro W3" pitchFamily="-107" charset="-128"/>
              </a:rPr>
              <a:t>国際的会合</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では、各々について、お話ししていきましょう。</a:t>
            </a:r>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endParaRPr lang="en-US" altLang="ja-JP" sz="1200" kern="1200" dirty="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１つ目</a:t>
            </a:r>
          </a:p>
          <a:p>
            <a:r>
              <a:rPr lang="ja-JP" altLang="ja-JP" sz="1200" kern="1200">
                <a:solidFill>
                  <a:schemeClr val="tx1"/>
                </a:solidFill>
                <a:effectLst/>
                <a:latin typeface="Arial" pitchFamily="-107" charset="0"/>
                <a:ea typeface="ＭＳ Ｐゴシック" charset="0"/>
                <a:cs typeface="ヒラギノ角ゴ Pro W3" pitchFamily="-107" charset="-128"/>
              </a:rPr>
              <a:t>人道的国際奉仕活動とは‥</a:t>
            </a:r>
            <a:r>
              <a:rPr lang="ja-JP" altLang="en-US" sz="1200" kern="1200">
                <a:solidFill>
                  <a:schemeClr val="tx1"/>
                </a:solidFill>
                <a:effectLst/>
                <a:latin typeface="Arial" pitchFamily="-107" charset="0"/>
                <a:ea typeface="ＭＳ Ｐゴシック" charset="0"/>
                <a:cs typeface="ヒラギノ角ゴ Pro W3" pitchFamily="-107" charset="-128"/>
              </a:rPr>
              <a:t>でございます。</a:t>
            </a:r>
            <a:endParaRPr lang="ja-JP" altLang="ja-JP" sz="1200" kern="1200">
              <a:solidFill>
                <a:schemeClr val="tx1"/>
              </a:solidFill>
              <a:effectLst/>
              <a:latin typeface="Arial" pitchFamily="-107" charset="0"/>
              <a:ea typeface="ＭＳ Ｐゴシック" charset="0"/>
              <a:cs typeface="ヒラギノ角ゴ Pro W3" pitchFamily="-107" charset="-128"/>
            </a:endParaRPr>
          </a:p>
          <a:p>
            <a:endParaRPr lang="ja-JP" altLang="ja-JP" sz="1200" kern="1200">
              <a:solidFill>
                <a:schemeClr val="tx1"/>
              </a:solidFill>
              <a:effectLst/>
              <a:latin typeface="Arial" pitchFamily="-107" charset="0"/>
              <a:ea typeface="ＭＳ Ｐゴシック" charset="0"/>
              <a:cs typeface="ヒラギノ角ゴ Pro W3" pitchFamily="-107" charset="-128"/>
            </a:endParaRPr>
          </a:p>
          <a:p>
            <a:endParaRPr kumimoji="1" lang="ja-JP" altLang="en-US"/>
          </a:p>
        </p:txBody>
      </p:sp>
      <p:sp>
        <p:nvSpPr>
          <p:cNvPr id="4" name="スライド番号プレースホルダー 3"/>
          <p:cNvSpPr>
            <a:spLocks noGrp="1"/>
          </p:cNvSpPr>
          <p:nvPr>
            <p:ph type="sldNum" sz="quarter" idx="10"/>
          </p:nvPr>
        </p:nvSpPr>
        <p:spPr/>
        <p:txBody>
          <a:bodyPr/>
          <a:lstStyle/>
          <a:p>
            <a:fld id="{9D5D8238-F875-417D-AEAA-A0541973760D}" type="slidenum">
              <a:rPr lang="en-US" altLang="en-US" smtClean="0"/>
              <a:pPr/>
              <a:t>8</a:t>
            </a:fld>
            <a:endParaRPr lang="en-US" altLang="en-US" dirty="0"/>
          </a:p>
        </p:txBody>
      </p:sp>
    </p:spTree>
    <p:extLst>
      <p:ext uri="{BB962C8B-B14F-4D97-AF65-F5344CB8AC3E}">
        <p14:creationId xmlns:p14="http://schemas.microsoft.com/office/powerpoint/2010/main" val="144187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a:solidFill>
                  <a:schemeClr val="tx1"/>
                </a:solidFill>
                <a:effectLst/>
                <a:latin typeface="Arial" pitchFamily="-107" charset="0"/>
                <a:ea typeface="ＭＳ Ｐゴシック" charset="0"/>
                <a:cs typeface="ヒラギノ角ゴ Pro W3" pitchFamily="-107" charset="-128"/>
              </a:rPr>
              <a:t>以下にあげられる３つが含まれます。</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人道的奉仕活動</a:t>
            </a:r>
          </a:p>
          <a:p>
            <a:r>
              <a:rPr lang="en-US" altLang="ja-JP" sz="1200" kern="1200" dirty="0">
                <a:solidFill>
                  <a:schemeClr val="tx1"/>
                </a:solidFill>
                <a:effectLst/>
                <a:latin typeface="Arial" pitchFamily="-107" charset="0"/>
                <a:ea typeface="ＭＳ Ｐゴシック" charset="0"/>
                <a:cs typeface="ヒラギノ角ゴ Pro W3" pitchFamily="-107" charset="-128"/>
              </a:rPr>
              <a:t>VTT</a:t>
            </a:r>
            <a:r>
              <a:rPr lang="ja-JP" altLang="ja-JP" sz="1200" kern="1200">
                <a:solidFill>
                  <a:schemeClr val="tx1"/>
                </a:solidFill>
                <a:effectLst/>
                <a:latin typeface="Arial" pitchFamily="-107" charset="0"/>
                <a:ea typeface="ＭＳ Ｐゴシック" charset="0"/>
                <a:cs typeface="ヒラギノ角ゴ Pro W3" pitchFamily="-107" charset="-128"/>
              </a:rPr>
              <a:t>と呼ばれる 職業研修チーム</a:t>
            </a:r>
          </a:p>
          <a:p>
            <a:r>
              <a:rPr lang="ja-JP" altLang="ja-JP" sz="1200" kern="1200">
                <a:solidFill>
                  <a:schemeClr val="tx1"/>
                </a:solidFill>
                <a:effectLst/>
                <a:latin typeface="Arial" pitchFamily="-107" charset="0"/>
                <a:ea typeface="ＭＳ Ｐゴシック" charset="0"/>
                <a:cs typeface="ヒラギノ角ゴ Pro W3" pitchFamily="-107" charset="-128"/>
              </a:rPr>
              <a:t>グローバル奨学生に使われる奨学金</a:t>
            </a:r>
          </a:p>
          <a:p>
            <a:r>
              <a:rPr lang="en-US" altLang="ja-JP" sz="1200" kern="1200" dirty="0">
                <a:solidFill>
                  <a:schemeClr val="tx1"/>
                </a:solidFill>
                <a:effectLst/>
                <a:latin typeface="Arial" pitchFamily="-107" charset="0"/>
                <a:ea typeface="ＭＳ Ｐゴシック" charset="0"/>
                <a:cs typeface="ヒラギノ角ゴ Pro W3" pitchFamily="-107" charset="-128"/>
              </a:rPr>
              <a:t> </a:t>
            </a:r>
            <a:endParaRPr lang="ja-JP" altLang="ja-JP" sz="1200" kern="1200">
              <a:solidFill>
                <a:schemeClr val="tx1"/>
              </a:solidFill>
              <a:effectLst/>
              <a:latin typeface="Arial" pitchFamily="-107" charset="0"/>
              <a:ea typeface="ＭＳ Ｐゴシック" charset="0"/>
              <a:cs typeface="ヒラギノ角ゴ Pro W3" pitchFamily="-107" charset="-128"/>
            </a:endParaRPr>
          </a:p>
          <a:p>
            <a:r>
              <a:rPr lang="ja-JP" altLang="ja-JP" sz="1200" kern="1200">
                <a:solidFill>
                  <a:schemeClr val="tx1"/>
                </a:solidFill>
                <a:effectLst/>
                <a:latin typeface="Arial" pitchFamily="-107" charset="0"/>
                <a:ea typeface="ＭＳ Ｐゴシック" charset="0"/>
                <a:cs typeface="ヒラギノ角ゴ Pro W3" pitchFamily="-107" charset="-128"/>
              </a:rPr>
              <a:t>です。</a:t>
            </a:r>
          </a:p>
          <a:p>
            <a:endParaRPr kumimoji="1" lang="en-US" altLang="ja-JP" dirty="0"/>
          </a:p>
        </p:txBody>
      </p:sp>
    </p:spTree>
    <p:extLst>
      <p:ext uri="{BB962C8B-B14F-4D97-AF65-F5344CB8AC3E}">
        <p14:creationId xmlns:p14="http://schemas.microsoft.com/office/powerpoint/2010/main" val="166980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7288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020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13022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409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89889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6672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01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580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4171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413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2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0674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8031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5721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858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5976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141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43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152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21246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02971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13022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4950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020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81" y="2268141"/>
            <a:ext cx="7358063" cy="2321719"/>
          </a:xfrm>
          <a:prstGeom prst="rect">
            <a:avLst/>
          </a:prstGeom>
        </p:spPr>
        <p:txBody>
          <a:bodyPr/>
          <a:lstStyle/>
          <a:p>
            <a:r>
              <a:t>タイトルテキスト</a:t>
            </a:r>
          </a:p>
        </p:txBody>
      </p:sp>
      <p:sp>
        <p:nvSpPr>
          <p:cNvPr id="169" name="Shape 169"/>
          <p:cNvSpPr>
            <a:spLocks noGrp="1"/>
          </p:cNvSpPr>
          <p:nvPr>
            <p:ph type="sldNum" sz="quarter" idx="2"/>
          </p:nvPr>
        </p:nvSpPr>
        <p:spPr>
          <a:xfrm>
            <a:off x="6553200" y="6356362"/>
            <a:ext cx="2133600" cy="365125"/>
          </a:xfrm>
          <a:prstGeom prst="rect">
            <a:avLst/>
          </a:prstGeom>
        </p:spPr>
        <p:txBody>
          <a:bodyPr/>
          <a:lstStyle/>
          <a:p>
            <a:fld id="{86CB4B4D-7CA3-9044-876B-883B54F8677D}" type="slidenum">
              <a:rPr>
                <a:solidFill>
                  <a:srgbClr val="46464A">
                    <a:lumMod val="60000"/>
                    <a:lumOff val="40000"/>
                  </a:srgbClr>
                </a:solidFill>
              </a:rPr>
              <a:pPr/>
              <a:t>‹#›</a:t>
            </a:fld>
            <a:endParaRPr>
              <a:solidFill>
                <a:srgbClr val="46464A">
                  <a:lumMod val="60000"/>
                  <a:lumOff val="40000"/>
                </a:srgbClr>
              </a:solidFill>
            </a:endParaRPr>
          </a:p>
        </p:txBody>
      </p:sp>
    </p:spTree>
    <p:extLst>
      <p:ext uri="{BB962C8B-B14F-4D97-AF65-F5344CB8AC3E}">
        <p14:creationId xmlns:p14="http://schemas.microsoft.com/office/powerpoint/2010/main" val="374924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5796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31560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87478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71958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31400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08645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4963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1326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52929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7473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021306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txBody>
          <a:bodyPr anchor="ctr"/>
          <a:lstStyle/>
          <a:p>
            <a:pPr algn="ctr" eaLnBrk="0" hangingPunct="0">
              <a:defRPr/>
            </a:pPr>
            <a:endParaRPr lang="en-US">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2428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81" y="2268141"/>
            <a:ext cx="7358063" cy="2321719"/>
          </a:xfrm>
          <a:prstGeom prst="rect">
            <a:avLst/>
          </a:prstGeom>
        </p:spPr>
        <p:txBody>
          <a:bodyPr/>
          <a:lstStyle/>
          <a:p>
            <a:r>
              <a:t>タイトルテキスト</a:t>
            </a:r>
          </a:p>
        </p:txBody>
      </p:sp>
      <p:sp>
        <p:nvSpPr>
          <p:cNvPr id="169" name="Shape 169"/>
          <p:cNvSpPr>
            <a:spLocks noGrp="1"/>
          </p:cNvSpPr>
          <p:nvPr>
            <p:ph type="sldNum" sz="quarter" idx="2"/>
          </p:nvPr>
        </p:nvSpPr>
        <p:spPr>
          <a:xfrm>
            <a:off x="6553200" y="6356362"/>
            <a:ext cx="2133600" cy="365125"/>
          </a:xfrm>
          <a:prstGeom prst="rect">
            <a:avLst/>
          </a:prstGeom>
        </p:spPr>
        <p:txBody>
          <a:bodyPr/>
          <a:lstStyle/>
          <a:p>
            <a:fld id="{86CB4B4D-7CA3-9044-876B-883B54F8677D}" type="slidenum">
              <a:rPr>
                <a:solidFill>
                  <a:srgbClr val="46464A">
                    <a:lumMod val="60000"/>
                    <a:lumOff val="40000"/>
                  </a:srgbClr>
                </a:solidFill>
              </a:rPr>
              <a:pPr/>
              <a:t>‹#›</a:t>
            </a:fld>
            <a:endParaRPr>
              <a:solidFill>
                <a:srgbClr val="46464A">
                  <a:lumMod val="60000"/>
                  <a:lumOff val="40000"/>
                </a:srgbClr>
              </a:solidFill>
            </a:endParaRPr>
          </a:p>
        </p:txBody>
      </p:sp>
    </p:spTree>
    <p:extLst>
      <p:ext uri="{BB962C8B-B14F-4D97-AF65-F5344CB8AC3E}">
        <p14:creationId xmlns:p14="http://schemas.microsoft.com/office/powerpoint/2010/main" val="374924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43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020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13022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6143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0532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8228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5796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38596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070691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63685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32935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721776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75791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2337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59263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a:t>
            </a:fld>
            <a:endParaRPr lang="en-US"/>
          </a:p>
        </p:txBody>
      </p:sp>
      <p:sp>
        <p:nvSpPr>
          <p:cNvPr id="5" name="Footer Placeholder 4"/>
          <p:cNvSpPr>
            <a:spLocks noGrp="1"/>
          </p:cNvSpPr>
          <p:nvPr>
            <p:ph type="ftr" sz="quarter" idx="11"/>
          </p:nvPr>
        </p:nvSpPr>
        <p:spPr>
          <a:xfrm>
            <a:off x="1125459" y="329308"/>
            <a:ext cx="3392144" cy="309201"/>
          </a:xfrm>
        </p:spPr>
        <p:txBody>
          <a:bodyPr/>
          <a:lstStyle/>
          <a:p>
            <a:endParaRPr lang="en-US"/>
          </a:p>
        </p:txBody>
      </p:sp>
      <p:sp>
        <p:nvSpPr>
          <p:cNvPr id="6" name="Slide Number Placeholder 5"/>
          <p:cNvSpPr>
            <a:spLocks noGrp="1"/>
          </p:cNvSpPr>
          <p:nvPr>
            <p:ph type="sldNum" sz="quarter" idx="12"/>
          </p:nvPr>
        </p:nvSpPr>
        <p:spPr>
          <a:xfrm>
            <a:off x="6886200" y="131730"/>
            <a:ext cx="802005" cy="503578"/>
          </a:xfrm>
        </p:spPr>
        <p:txBody>
          <a:bodyPr/>
          <a:lstStyle/>
          <a:p>
            <a:fld id="{6D22F896-40B5-4ADD-8801-0D06FADFA09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05579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50740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6071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930424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40968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118131" y="2973815"/>
            <a:ext cx="3125766" cy="24916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563822" y="2971035"/>
            <a:ext cx="3125652" cy="24849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29713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33887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12616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4/16/20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92537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48A87A34-81AB-432B-8DAE-1953F412C126}" type="datetimeFigureOut">
              <a:rPr lang="en-US" smtClean="0"/>
              <a:pPr/>
              <a:t>4/16/20</a:t>
            </a:fld>
            <a:endParaRPr lang="en-US"/>
          </a:p>
        </p:txBody>
      </p:sp>
      <p:sp>
        <p:nvSpPr>
          <p:cNvPr id="6" name="Footer Placeholder 5"/>
          <p:cNvSpPr>
            <a:spLocks noGrp="1"/>
          </p:cNvSpPr>
          <p:nvPr>
            <p:ph type="ftr" sz="quarter" idx="11"/>
          </p:nvPr>
        </p:nvSpPr>
        <p:spPr>
          <a:xfrm>
            <a:off x="1125459" y="318641"/>
            <a:ext cx="2601032" cy="320931"/>
          </a:xfrm>
        </p:spPr>
        <p:txBody>
          <a:bodyPr/>
          <a:lstStyle/>
          <a:p>
            <a:endParaRPr lang="en-US"/>
          </a:p>
        </p:txBody>
      </p:sp>
      <p:sp>
        <p:nvSpPr>
          <p:cNvPr id="7" name="Slide Number Placeholder 6"/>
          <p:cNvSpPr>
            <a:spLocks noGrp="1"/>
          </p:cNvSpPr>
          <p:nvPr>
            <p:ph type="sldNum" sz="quarter" idx="12"/>
          </p:nvPr>
        </p:nvSpPr>
        <p:spPr>
          <a:xfrm>
            <a:off x="3726491" y="131730"/>
            <a:ext cx="795746" cy="503578"/>
          </a:xfrm>
        </p:spPr>
        <p:txBody>
          <a:bodyPr/>
          <a:lstStyle/>
          <a:p>
            <a:fld id="{6D22F896-40B5-4ADD-8801-0D06FADFA095}"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2150025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26698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2117440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1843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31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892969" y="2268141"/>
            <a:ext cx="7358063" cy="2321719"/>
          </a:xfrm>
          <a:prstGeom prst="rect">
            <a:avLst/>
          </a:prstGeom>
        </p:spPr>
        <p:txBody>
          <a:bodyPr lIns="64291" tIns="32146" rIns="64291" bIns="32146"/>
          <a:lstStyle/>
          <a:p>
            <a:r>
              <a:t>タイトルテキスト</a:t>
            </a:r>
          </a:p>
        </p:txBody>
      </p:sp>
      <p:sp>
        <p:nvSpPr>
          <p:cNvPr id="169" name="Shape 169"/>
          <p:cNvSpPr>
            <a:spLocks noGrp="1"/>
          </p:cNvSpPr>
          <p:nvPr>
            <p:ph type="sldNum" sz="quarter" idx="2"/>
          </p:nvPr>
        </p:nvSpPr>
        <p:spPr>
          <a:xfrm>
            <a:off x="8441055" y="6172202"/>
            <a:ext cx="685800" cy="593725"/>
          </a:xfrm>
          <a:prstGeom prst="rect">
            <a:avLst/>
          </a:prstGeom>
        </p:spPr>
        <p:txBody>
          <a:bodyPr lIns="64291" tIns="32146" rIns="64291" bIns="32146"/>
          <a:lstStyle/>
          <a:p>
            <a:fld id="{86CB4B4D-7CA3-9044-876B-883B54F8677D}" type="slidenum">
              <a:rPr/>
              <a:t>‹#›</a:t>
            </a:fld>
            <a:endParaRPr/>
          </a:p>
        </p:txBody>
      </p:sp>
    </p:spTree>
    <p:extLst>
      <p:ext uri="{BB962C8B-B14F-4D97-AF65-F5344CB8AC3E}">
        <p14:creationId xmlns:p14="http://schemas.microsoft.com/office/powerpoint/2010/main" val="4120231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4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2.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a:solidFill>
                <a:srgbClr val="FFFFFF"/>
              </a:solidFill>
              <a:latin typeface="Calibri" pitchFamily="34" charset="0"/>
            </a:endParaRPr>
          </a:p>
        </p:txBody>
      </p:sp>
      <p:pic>
        <p:nvPicPr>
          <p:cNvPr id="1028" name="Picture 4"/>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41" r:id="rId7"/>
    <p:sldLayoutId id="2147484458" r:id="rId8"/>
    <p:sldLayoutId id="2147484464" r:id="rId9"/>
    <p:sldLayoutId id="2147484465" r:id="rId10"/>
    <p:sldLayoutId id="2147484466" r:id="rId11"/>
    <p:sldLayoutId id="2147484635" r:id="rId12"/>
    <p:sldLayoutId id="2147484633" r:id="rId13"/>
    <p:sldLayoutId id="2147484936"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553200" y="6553200"/>
            <a:ext cx="2133600" cy="138499"/>
          </a:xfrm>
          <a:prstGeom prst="rect">
            <a:avLst/>
          </a:prstGeom>
          <a:noFill/>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ja-JP" altLang="en-US" sz="900">
                <a:solidFill>
                  <a:srgbClr val="BCBDC0"/>
                </a:solidFill>
                <a:latin typeface="Arial Narrow" panose="020B0606020202030204" pitchFamily="34" charset="0"/>
              </a:rPr>
              <a:t>ロータリーの補助金</a:t>
            </a:r>
            <a:r>
              <a:rPr lang="en-US" altLang="en-US" sz="900">
                <a:solidFill>
                  <a:srgbClr val="BCBDC0"/>
                </a:solidFill>
                <a:latin typeface="Arial Narrow" panose="020B0606020202030204" pitchFamily="34" charset="0"/>
              </a:rPr>
              <a:t>| </a:t>
            </a:r>
            <a:fld id="{1657C562-54AF-4B04-9A60-691B7D276899}" type="slidenum">
              <a:rPr lang="en-US" altLang="en-US" sz="900" smtClean="0">
                <a:solidFill>
                  <a:srgbClr val="BCBDC0"/>
                </a:solidFill>
                <a:latin typeface="Arial Narrow" panose="020B0606020202030204" pitchFamily="34" charset="0"/>
              </a:rPr>
              <a:pPr algn="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4" name="Picture 5"/>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7" r:id="rId14"/>
    <p:sldLayoutId id="2147484448" r:id="rId15"/>
    <p:sldLayoutId id="2147484457" r:id="rId16"/>
    <p:sldLayoutId id="2147484459" r:id="rId17"/>
    <p:sldLayoutId id="2147484467" r:id="rId18"/>
    <p:sldLayoutId id="2147484509" r:id="rId19"/>
    <p:sldLayoutId id="2147484510" r:id="rId2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5532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900">
                <a:solidFill>
                  <a:srgbClr val="BCBDC0"/>
                </a:solidFill>
                <a:latin typeface="Arial Narrow" panose="020B0606020202030204" pitchFamily="34" charset="0"/>
              </a:rPr>
              <a:t>ROTARY GRANTS | </a:t>
            </a:r>
            <a:fld id="{6E0F9766-D403-411A-A982-27F033ACCA59}" type="slidenum">
              <a:rPr lang="en-US" altLang="en-US" sz="900" smtClean="0">
                <a:solidFill>
                  <a:srgbClr val="BCBDC0"/>
                </a:solidFill>
                <a:latin typeface="Arial Narrow" panose="020B0606020202030204" pitchFamily="34" charset="0"/>
              </a:rPr>
              <a:pPr algn="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4" name="Picture 5"/>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60" r:id="rId9"/>
    <p:sldLayoutId id="2147484461" r:id="rId10"/>
    <p:sldLayoutId id="2147484462" r:id="rId11"/>
    <p:sldLayoutId id="2147484463" r:id="rId12"/>
    <p:sldLayoutId id="2147484468" r:id="rId13"/>
    <p:sldLayoutId id="2147484549" r:id="rId14"/>
    <p:sldLayoutId id="2147484550" r:id="rId15"/>
    <p:sldLayoutId id="2147484933" r:id="rId16"/>
    <p:sldLayoutId id="2147484934" r:id="rId17"/>
    <p:sldLayoutId id="2147484935" r:id="rId18"/>
    <p:sldLayoutId id="2147485054" r:id="rId19"/>
    <p:sldLayoutId id="2147485055" r:id="rId20"/>
    <p:sldLayoutId id="2147485056" r:id="rId21"/>
    <p:sldLayoutId id="2147485083" r:id="rId22"/>
    <p:sldLayoutId id="2147485084" r:id="rId2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a:pPr/>
              <a:t>4/16/20</a:t>
            </a:fld>
            <a:endParaRPr lang="en-US"/>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pPr/>
              <a:t>‹#›</a:t>
            </a:fld>
            <a:endParaRPr lang="en-US"/>
          </a:p>
        </p:txBody>
      </p:sp>
      <p:pic>
        <p:nvPicPr>
          <p:cNvPr id="10" name="Picture 5">
            <a:extLst>
              <a:ext uri="{FF2B5EF4-FFF2-40B4-BE49-F238E27FC236}">
                <a16:creationId xmlns:a16="http://schemas.microsoft.com/office/drawing/2014/main" id="{34AA2378-24CF-B548-814C-E67D07C8FC5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844064"/>
      </p:ext>
    </p:extLst>
  </p:cSld>
  <p:clrMap bg1="lt1" tx1="dk1" bg2="lt2" tx2="dk2" accent1="accent1" accent2="accent2" accent3="accent3" accent4="accent4" accent5="accent5" accent6="accent6" hlink="hlink" folHlink="folHlink"/>
  <p:sldLayoutIdLst>
    <p:sldLayoutId id="2147485590" r:id="rId1"/>
    <p:sldLayoutId id="2147485591" r:id="rId2"/>
    <p:sldLayoutId id="2147485592" r:id="rId3"/>
    <p:sldLayoutId id="2147485593" r:id="rId4"/>
    <p:sldLayoutId id="2147485594" r:id="rId5"/>
    <p:sldLayoutId id="2147485595" r:id="rId6"/>
    <p:sldLayoutId id="2147485596" r:id="rId7"/>
    <p:sldLayoutId id="2147485597" r:id="rId8"/>
    <p:sldLayoutId id="2147485598" r:id="rId9"/>
    <p:sldLayoutId id="2147485599" r:id="rId10"/>
    <p:sldLayoutId id="2147485600" r:id="rId11"/>
    <p:sldLayoutId id="2147485601" r:id="rId12"/>
  </p:sldLayoutIdLst>
  <p:txStyles>
    <p:titleStyle>
      <a:lvl1pPr algn="l" defTabSz="6858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7.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7.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9.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7.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7.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3.png"/><Relationship Id="rId5" Type="http://schemas.openxmlformats.org/officeDocument/2006/relationships/image" Target="../media/image14.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emf"/><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59.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C6376BA-787A-A447-BB02-C23479537AED}"/>
              </a:ext>
            </a:extLst>
          </p:cNvPr>
          <p:cNvPicPr>
            <a:picLocks noChangeAspect="1"/>
          </p:cNvPicPr>
          <p:nvPr/>
        </p:nvPicPr>
        <p:blipFill>
          <a:blip r:embed="rId3"/>
          <a:stretch>
            <a:fillRect/>
          </a:stretch>
        </p:blipFill>
        <p:spPr>
          <a:xfrm>
            <a:off x="5638800" y="533400"/>
            <a:ext cx="2743200" cy="2387600"/>
          </a:xfrm>
          <a:prstGeom prst="rect">
            <a:avLst/>
          </a:prstGeom>
        </p:spPr>
      </p:pic>
      <p:sp>
        <p:nvSpPr>
          <p:cNvPr id="6" name="サブタイトル 2">
            <a:extLst>
              <a:ext uri="{FF2B5EF4-FFF2-40B4-BE49-F238E27FC236}">
                <a16:creationId xmlns:a16="http://schemas.microsoft.com/office/drawing/2014/main" id="{98F3CD29-0C31-FF46-9DAD-FA5CDB25A596}"/>
              </a:ext>
            </a:extLst>
          </p:cNvPr>
          <p:cNvSpPr>
            <a:spLocks noGrp="1"/>
          </p:cNvSpPr>
          <p:nvPr>
            <p:ph type="subTitle" idx="1"/>
          </p:nvPr>
        </p:nvSpPr>
        <p:spPr>
          <a:xfrm>
            <a:off x="533400" y="4611744"/>
            <a:ext cx="6400800" cy="950856"/>
          </a:xfrm>
        </p:spPr>
        <p:txBody>
          <a:bodyPr/>
          <a:lstStyle/>
          <a:p>
            <a:pPr algn="r"/>
            <a:r>
              <a:rPr lang="ja-JP" altLang="ja-JP">
                <a:latin typeface="HG丸ｺﾞｼｯｸM-PRO"/>
                <a:ea typeface="HG丸ｺﾞｼｯｸM-PRO"/>
                <a:cs typeface="HG丸ｺﾞｼｯｸM-PRO"/>
              </a:rPr>
              <a:t>2</a:t>
            </a:r>
            <a:r>
              <a:rPr lang="en-US" altLang="ja-JP" dirty="0">
                <a:latin typeface="HG丸ｺﾞｼｯｸM-PRO"/>
                <a:ea typeface="HG丸ｺﾞｼｯｸM-PRO"/>
                <a:cs typeface="HG丸ｺﾞｼｯｸM-PRO"/>
              </a:rPr>
              <a:t>020-</a:t>
            </a:r>
            <a:r>
              <a:rPr lang="ja-JP" altLang="en-US">
                <a:latin typeface="HG丸ｺﾞｼｯｸM-PRO"/>
                <a:ea typeface="HG丸ｺﾞｼｯｸM-PRO"/>
                <a:cs typeface="HG丸ｺﾞｼｯｸM-PRO"/>
              </a:rPr>
              <a:t>２</a:t>
            </a:r>
            <a:r>
              <a:rPr lang="en-US" altLang="ja-JP" dirty="0">
                <a:latin typeface="HG丸ｺﾞｼｯｸM-PRO"/>
                <a:ea typeface="HG丸ｺﾞｼｯｸM-PRO"/>
                <a:cs typeface="HG丸ｺﾞｼｯｸM-PRO"/>
              </a:rPr>
              <a:t>1</a:t>
            </a:r>
            <a:r>
              <a:rPr lang="ja-JP" altLang="en-US">
                <a:latin typeface="HG丸ｺﾞｼｯｸM-PRO"/>
                <a:ea typeface="HG丸ｺﾞｼｯｸM-PRO"/>
                <a:cs typeface="HG丸ｺﾞｼｯｸM-PRO"/>
              </a:rPr>
              <a:t>年度</a:t>
            </a:r>
            <a:r>
              <a:rPr lang="en-US" altLang="ja-JP" dirty="0">
                <a:latin typeface="HG丸ｺﾞｼｯｸM-PRO"/>
                <a:ea typeface="HG丸ｺﾞｼｯｸM-PRO"/>
                <a:cs typeface="HG丸ｺﾞｼｯｸM-PRO"/>
              </a:rPr>
              <a:t> RID2660 </a:t>
            </a:r>
            <a:r>
              <a:rPr lang="ja-JP" altLang="en-US">
                <a:latin typeface="HG丸ｺﾞｼｯｸM-PRO"/>
                <a:ea typeface="HG丸ｺﾞｼｯｸM-PRO"/>
                <a:cs typeface="HG丸ｺﾞｼｯｸM-PRO"/>
              </a:rPr>
              <a:t>地区国際奉仕委員会</a:t>
            </a:r>
            <a:r>
              <a:rPr lang="en-US" altLang="ja-JP" dirty="0">
                <a:latin typeface="HG丸ｺﾞｼｯｸM-PRO"/>
                <a:ea typeface="HG丸ｺﾞｼｯｸM-PRO"/>
                <a:cs typeface="HG丸ｺﾞｼｯｸM-PRO"/>
              </a:rPr>
              <a:t> </a:t>
            </a:r>
            <a:r>
              <a:rPr lang="ja-JP" altLang="ja-JP">
                <a:latin typeface="HG丸ｺﾞｼｯｸM-PRO"/>
                <a:ea typeface="HG丸ｺﾞｼｯｸM-PRO"/>
                <a:cs typeface="HG丸ｺﾞｼｯｸM-PRO"/>
              </a:rPr>
              <a:t>　</a:t>
            </a:r>
            <a:r>
              <a:rPr lang="ja-JP" altLang="en-US">
                <a:latin typeface="HG丸ｺﾞｼｯｸM-PRO"/>
                <a:ea typeface="HG丸ｺﾞｼｯｸM-PRO"/>
                <a:cs typeface="HG丸ｺﾞｼｯｸM-PRO"/>
              </a:rPr>
              <a:t>　　　　　　　　　　　　　　　　　　　　　委員長　木下</a:t>
            </a:r>
            <a:r>
              <a:rPr lang="en-US" altLang="ja-JP" dirty="0">
                <a:latin typeface="HG丸ｺﾞｼｯｸM-PRO"/>
                <a:ea typeface="HG丸ｺﾞｼｯｸM-PRO"/>
                <a:cs typeface="HG丸ｺﾞｼｯｸM-PRO"/>
              </a:rPr>
              <a:t> </a:t>
            </a:r>
            <a:r>
              <a:rPr lang="ja-JP" altLang="en-US">
                <a:latin typeface="HG丸ｺﾞｼｯｸM-PRO"/>
                <a:ea typeface="HG丸ｺﾞｼｯｸM-PRO"/>
                <a:cs typeface="HG丸ｺﾞｼｯｸM-PRO"/>
              </a:rPr>
              <a:t>基司</a:t>
            </a:r>
            <a:r>
              <a:rPr lang="en-US" altLang="ja-JP" dirty="0">
                <a:latin typeface="HG丸ｺﾞｼｯｸM-PRO"/>
                <a:ea typeface="HG丸ｺﾞｼｯｸM-PRO"/>
                <a:cs typeface="HG丸ｺﾞｼｯｸM-PRO"/>
              </a:rPr>
              <a:t> </a:t>
            </a:r>
            <a:endParaRPr lang="ja-JP" altLang="en-US">
              <a:latin typeface="HG丸ｺﾞｼｯｸM-PRO"/>
              <a:ea typeface="HG丸ｺﾞｼｯｸM-PRO"/>
              <a:cs typeface="HG丸ｺﾞｼｯｸM-PRO"/>
            </a:endParaRPr>
          </a:p>
        </p:txBody>
      </p:sp>
    </p:spTree>
    <p:extLst>
      <p:ext uri="{BB962C8B-B14F-4D97-AF65-F5344CB8AC3E}">
        <p14:creationId xmlns:p14="http://schemas.microsoft.com/office/powerpoint/2010/main" val="111461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8000">
        <p159:morph option="byObject"/>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6AD10-26F2-B942-9715-D0C82CBF77C4}"/>
              </a:ext>
            </a:extLst>
          </p:cNvPr>
          <p:cNvSpPr>
            <a:spLocks noGrp="1"/>
          </p:cNvSpPr>
          <p:nvPr>
            <p:ph type="title"/>
          </p:nvPr>
        </p:nvSpPr>
        <p:spPr>
          <a:xfrm>
            <a:off x="1006699" y="1143000"/>
            <a:ext cx="3214716" cy="644028"/>
          </a:xfrm>
        </p:spPr>
        <p:txBody>
          <a:bodyPr/>
          <a:lstStyle/>
          <a:p>
            <a:r>
              <a:rPr kumimoji="1" lang="ja-JP" altLang="en-US">
                <a:latin typeface="HGMaruGothicMPRO" panose="020F0600000000000000" pitchFamily="34" charset="-128"/>
                <a:ea typeface="HGMaruGothicMPRO" panose="020F0600000000000000" pitchFamily="34" charset="-128"/>
              </a:rPr>
              <a:t>人道って？</a:t>
            </a:r>
          </a:p>
        </p:txBody>
      </p:sp>
      <p:sp>
        <p:nvSpPr>
          <p:cNvPr id="3" name="コンテンツ プレースホルダー 2">
            <a:extLst>
              <a:ext uri="{FF2B5EF4-FFF2-40B4-BE49-F238E27FC236}">
                <a16:creationId xmlns:a16="http://schemas.microsoft.com/office/drawing/2014/main" id="{DDC8B1A6-ECF8-1A4A-9C39-641D7A3BB900}"/>
              </a:ext>
            </a:extLst>
          </p:cNvPr>
          <p:cNvSpPr>
            <a:spLocks noGrp="1"/>
          </p:cNvSpPr>
          <p:nvPr>
            <p:ph idx="1"/>
          </p:nvPr>
        </p:nvSpPr>
        <p:spPr>
          <a:xfrm>
            <a:off x="1006699" y="1787028"/>
            <a:ext cx="7467600" cy="2101518"/>
          </a:xfrm>
        </p:spPr>
        <p:txBody>
          <a:bodyPr>
            <a:normAutofit/>
          </a:bodyPr>
          <a:lstStyle/>
          <a:p>
            <a:pPr marL="0" indent="0">
              <a:buNone/>
            </a:pPr>
            <a:r>
              <a:rPr lang="en-US" altLang="ja-JP" sz="2400" dirty="0">
                <a:latin typeface="HGMaruGothicMPRO" panose="020F0600000000000000" pitchFamily="34" charset="-128"/>
                <a:ea typeface="HGMaruGothicMPRO" panose="020F0600000000000000" pitchFamily="34" charset="-128"/>
              </a:rPr>
              <a:t>Wikipedia </a:t>
            </a:r>
            <a:r>
              <a:rPr lang="ja-JP" altLang="en-US" sz="2400">
                <a:latin typeface="HGMaruGothicMPRO" panose="020F0600000000000000" pitchFamily="34" charset="-128"/>
                <a:ea typeface="HGMaruGothicMPRO" panose="020F0600000000000000" pitchFamily="34" charset="-128"/>
              </a:rPr>
              <a:t>ウィキペディアでは・・・</a:t>
            </a:r>
            <a:endParaRPr lang="en-US" altLang="ja-JP" sz="2400" dirty="0">
              <a:latin typeface="HGMaruGothicMPRO" panose="020F0600000000000000" pitchFamily="34" charset="-128"/>
              <a:ea typeface="HGMaruGothicMPRO" panose="020F0600000000000000" pitchFamily="34" charset="-128"/>
            </a:endParaRPr>
          </a:p>
          <a:p>
            <a:pPr marL="0" indent="0">
              <a:buNone/>
            </a:pPr>
            <a:r>
              <a:rPr lang="ja-JP" altLang="en-US" sz="2400">
                <a:latin typeface="HGMaruGothicMPRO" panose="020F0600000000000000" pitchFamily="34" charset="-128"/>
                <a:ea typeface="HGMaruGothicMPRO" panose="020F0600000000000000" pitchFamily="34" charset="-128"/>
              </a:rPr>
              <a:t>「人道」とは、人間として守るべき道のことである。</a:t>
            </a:r>
            <a:endParaRPr lang="en-US" altLang="ja-JP" sz="2400" dirty="0">
              <a:latin typeface="HGMaruGothicMPRO" panose="020F0600000000000000" pitchFamily="34" charset="-128"/>
              <a:ea typeface="HGMaruGothicMPRO" panose="020F0600000000000000" pitchFamily="34" charset="-128"/>
            </a:endParaRPr>
          </a:p>
          <a:p>
            <a:pPr marL="0" indent="0">
              <a:buNone/>
            </a:pPr>
            <a:r>
              <a:rPr lang="ja-JP" altLang="en-US" sz="2400">
                <a:latin typeface="HGMaruGothicMPRO" panose="020F0600000000000000" pitchFamily="34" charset="-128"/>
                <a:ea typeface="HGMaruGothicMPRO" panose="020F0600000000000000" pitchFamily="34" charset="-128"/>
              </a:rPr>
              <a:t>「人の人たる道」とも言われる。</a:t>
            </a:r>
            <a:endParaRPr lang="en-US" altLang="ja-JP" sz="2400" dirty="0">
              <a:latin typeface="HGMaruGothicMPRO" panose="020F0600000000000000" pitchFamily="34" charset="-128"/>
              <a:ea typeface="HGMaruGothicMPRO" panose="020F0600000000000000" pitchFamily="34" charset="-128"/>
            </a:endParaRPr>
          </a:p>
          <a:p>
            <a:pPr marL="0" indent="0">
              <a:buNone/>
            </a:pPr>
            <a:endParaRPr lang="en-US" altLang="ja-JP" sz="2400" dirty="0">
              <a:latin typeface="HGMaruGothicMPRO" panose="020F0600000000000000" pitchFamily="34" charset="-128"/>
              <a:ea typeface="HGMaruGothicMPRO" panose="020F0600000000000000" pitchFamily="34" charset="-128"/>
            </a:endParaRPr>
          </a:p>
        </p:txBody>
      </p:sp>
      <p:sp>
        <p:nvSpPr>
          <p:cNvPr id="4" name="テキスト ボックス 3">
            <a:extLst>
              <a:ext uri="{FF2B5EF4-FFF2-40B4-BE49-F238E27FC236}">
                <a16:creationId xmlns:a16="http://schemas.microsoft.com/office/drawing/2014/main" id="{91798C1A-4AC1-454D-80C3-7842B92D97AA}"/>
              </a:ext>
            </a:extLst>
          </p:cNvPr>
          <p:cNvSpPr txBox="1"/>
          <p:nvPr/>
        </p:nvSpPr>
        <p:spPr>
          <a:xfrm>
            <a:off x="637222" y="4038600"/>
            <a:ext cx="8686800" cy="1384995"/>
          </a:xfrm>
          <a:prstGeom prst="rect">
            <a:avLst/>
          </a:prstGeom>
          <a:noFill/>
        </p:spPr>
        <p:txBody>
          <a:bodyPr wrap="square" rtlCol="0">
            <a:spAutoFit/>
          </a:bodyPr>
          <a:lstStyle/>
          <a:p>
            <a:r>
              <a:rPr kumimoji="1" lang="ja-JP" altLang="en-US" sz="2800">
                <a:latin typeface="HGMaruGothicMPRO" panose="020F0600000000000000" pitchFamily="34" charset="-128"/>
                <a:ea typeface="HGMaruGothicMPRO" panose="020F0600000000000000" pitchFamily="34" charset="-128"/>
              </a:rPr>
              <a:t>「人道的奉仕活動」をネット検索してみると・・・</a:t>
            </a:r>
            <a:endParaRPr kumimoji="1" lang="en-US" altLang="ja-JP" sz="2800" dirty="0">
              <a:latin typeface="HGMaruGothicMPRO" panose="020F0600000000000000" pitchFamily="34" charset="-128"/>
              <a:ea typeface="HGMaruGothicMPRO" panose="020F0600000000000000" pitchFamily="34" charset="-128"/>
            </a:endParaRPr>
          </a:p>
          <a:p>
            <a:r>
              <a:rPr kumimoji="1" lang="ja-JP" altLang="en-US" sz="2800">
                <a:latin typeface="HGMaruGothicMPRO" panose="020F0600000000000000" pitchFamily="34" charset="-128"/>
                <a:ea typeface="HGMaruGothicMPRO" panose="020F0600000000000000" pitchFamily="34" charset="-128"/>
              </a:rPr>
              <a:t>全てがロータリー関連に繋がります。</a:t>
            </a:r>
            <a:endParaRPr kumimoji="1" lang="en-US" altLang="ja-JP" sz="2800" dirty="0">
              <a:latin typeface="HGMaruGothicMPRO" panose="020F0600000000000000" pitchFamily="34" charset="-128"/>
              <a:ea typeface="HGMaruGothicMPRO" panose="020F0600000000000000" pitchFamily="34" charset="-128"/>
            </a:endParaRPr>
          </a:p>
          <a:p>
            <a:r>
              <a:rPr kumimoji="1" lang="ja-JP" altLang="en-US" sz="2800">
                <a:latin typeface="HGMaruGothicMPRO" panose="020F0600000000000000" pitchFamily="34" charset="-128"/>
                <a:ea typeface="HGMaruGothicMPRO" panose="020F0600000000000000" pitchFamily="34" charset="-128"/>
              </a:rPr>
              <a:t>いわば、</a:t>
            </a:r>
            <a:r>
              <a:rPr kumimoji="1" lang="ja-JP" altLang="en-US" sz="2800" u="sng">
                <a:latin typeface="HGMaruGothicMPRO" panose="020F0600000000000000" pitchFamily="34" charset="-128"/>
                <a:ea typeface="HGMaruGothicMPRO" panose="020F0600000000000000" pitchFamily="34" charset="-128"/>
              </a:rPr>
              <a:t>ロータリーの専門用語</a:t>
            </a:r>
            <a:r>
              <a:rPr kumimoji="1" lang="ja-JP" altLang="en-US" sz="2800">
                <a:latin typeface="HGMaruGothicMPRO" panose="020F0600000000000000" pitchFamily="34" charset="-128"/>
                <a:ea typeface="HGMaruGothicMPRO" panose="020F0600000000000000" pitchFamily="34" charset="-128"/>
              </a:rPr>
              <a:t>です。</a:t>
            </a:r>
          </a:p>
        </p:txBody>
      </p:sp>
      <p:pic>
        <p:nvPicPr>
          <p:cNvPr id="6" name="【スライド8-2】" descr="【スライド8-2】">
            <a:hlinkClick r:id="" action="ppaction://media"/>
            <a:extLst>
              <a:ext uri="{FF2B5EF4-FFF2-40B4-BE49-F238E27FC236}">
                <a16:creationId xmlns:a16="http://schemas.microsoft.com/office/drawing/2014/main" id="{77137D40-47D2-8949-9C9A-A92C916D81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 y="6007725"/>
            <a:ext cx="812800" cy="812800"/>
          </a:xfrm>
          <a:prstGeom prst="rect">
            <a:avLst/>
          </a:prstGeom>
        </p:spPr>
      </p:pic>
      <p:sp>
        <p:nvSpPr>
          <p:cNvPr id="5" name="テキスト ボックス 4">
            <a:extLst>
              <a:ext uri="{FF2B5EF4-FFF2-40B4-BE49-F238E27FC236}">
                <a16:creationId xmlns:a16="http://schemas.microsoft.com/office/drawing/2014/main" id="{73FEAEB2-7022-7745-988E-072D240B4D8A}"/>
              </a:ext>
            </a:extLst>
          </p:cNvPr>
          <p:cNvSpPr txBox="1"/>
          <p:nvPr/>
        </p:nvSpPr>
        <p:spPr>
          <a:xfrm>
            <a:off x="7847280" y="381000"/>
            <a:ext cx="1254037" cy="646331"/>
          </a:xfrm>
          <a:prstGeom prst="rect">
            <a:avLst/>
          </a:prstGeom>
          <a:noFill/>
        </p:spPr>
        <p:txBody>
          <a:bodyPr wrap="square" rtlCol="0">
            <a:spAutoFit/>
          </a:bodyPr>
          <a:lstStyle/>
          <a:p>
            <a:r>
              <a:rPr kumimoji="1" lang="ja-JP" altLang="en-US" sz="3600">
                <a:solidFill>
                  <a:srgbClr val="FF0000"/>
                </a:solidFill>
                <a:latin typeface="HGMaruGothicMPRO" panose="020F0600000000000000" pitchFamily="34" charset="-128"/>
                <a:ea typeface="HGMaruGothicMPRO" panose="020F0600000000000000" pitchFamily="34" charset="-128"/>
              </a:rPr>
              <a:t>雑談</a:t>
            </a:r>
          </a:p>
        </p:txBody>
      </p:sp>
    </p:spTree>
    <p:extLst>
      <p:ext uri="{BB962C8B-B14F-4D97-AF65-F5344CB8AC3E}">
        <p14:creationId xmlns:p14="http://schemas.microsoft.com/office/powerpoint/2010/main" val="303184783"/>
      </p:ext>
    </p:extLst>
  </p:cSld>
  <p:clrMapOvr>
    <a:masterClrMapping/>
  </p:clrMapOvr>
  <mc:AlternateContent xmlns:mc="http://schemas.openxmlformats.org/markup-compatibility/2006" xmlns:p14="http://schemas.microsoft.com/office/powerpoint/2010/main">
    <mc:Choice Requires="p14">
      <p:transition spd="slow" p14:dur="1500" advClick="0" advTm="36000">
        <p:split orient="vert"/>
      </p:transition>
    </mc:Choice>
    <mc:Fallback xmlns="">
      <p:transition spd="slow" advClick="0" advTm="3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638" fill="hold"/>
                                        <p:tgtEl>
                                          <p:spTgt spid="6"/>
                                        </p:tgtEl>
                                      </p:cBhvr>
                                    </p:cmd>
                                  </p:childTnLst>
                                </p:cTn>
                              </p:par>
                              <p:par>
                                <p:cTn id="7" presetID="41" presetClass="entr" presetSubtype="0" fill="hold" grpId="0" nodeType="withEffect">
                                  <p:stCondLst>
                                    <p:cond delay="85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3">
                                            <p:txEl>
                                              <p:pRg st="0" end="0"/>
                                            </p:txEl>
                                          </p:spTgt>
                                        </p:tgtEl>
                                      </p:cBhvr>
                                    </p:animEffect>
                                  </p:childTnLst>
                                </p:cTn>
                              </p:par>
                              <p:par>
                                <p:cTn id="14" presetID="41" presetClass="entr" presetSubtype="0" fill="hold" grpId="0" nodeType="withEffect">
                                  <p:stCondLst>
                                    <p:cond delay="850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par>
                                <p:cTn id="21" presetID="41" presetClass="entr" presetSubtype="0" fill="hold" grpId="0" nodeType="withEffect">
                                  <p:stCondLst>
                                    <p:cond delay="850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2" end="2"/>
                                            </p:txEl>
                                          </p:spTgt>
                                        </p:tgtEl>
                                      </p:cBhvr>
                                    </p:animEffect>
                                  </p:childTnLst>
                                </p:cTn>
                              </p:par>
                              <p:par>
                                <p:cTn id="28" presetID="9" presetClass="entr" presetSubtype="0" fill="hold" nodeType="withEffect">
                                  <p:stCondLst>
                                    <p:cond delay="2100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dissolve">
                                      <p:cBhvr>
                                        <p:cTn id="30" dur="500"/>
                                        <p:tgtEl>
                                          <p:spTgt spid="4">
                                            <p:txEl>
                                              <p:pRg st="0" end="0"/>
                                            </p:txEl>
                                          </p:spTgt>
                                        </p:tgtEl>
                                      </p:cBhvr>
                                    </p:animEffect>
                                  </p:childTnLst>
                                </p:cTn>
                              </p:par>
                              <p:par>
                                <p:cTn id="31" presetID="9" presetClass="entr" presetSubtype="0" fill="hold" nodeType="withEffect">
                                  <p:stCondLst>
                                    <p:cond delay="2600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dissolve">
                                      <p:cBhvr>
                                        <p:cTn id="33" dur="500"/>
                                        <p:tgtEl>
                                          <p:spTgt spid="4">
                                            <p:txEl>
                                              <p:pRg st="1" end="1"/>
                                            </p:txEl>
                                          </p:spTgt>
                                        </p:tgtEl>
                                      </p:cBhvr>
                                    </p:animEffect>
                                  </p:childTnLst>
                                </p:cTn>
                              </p:par>
                              <p:par>
                                <p:cTn id="34" presetID="9" presetClass="entr" presetSubtype="0" fill="hold" nodeType="withEffect">
                                  <p:stCondLst>
                                    <p:cond delay="3000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dissolve">
                                      <p:cBhvr>
                                        <p:cTn id="3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49A05E4-08B1-A544-B57B-0943711FC0CF}"/>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4" name="タイトル 3"/>
          <p:cNvSpPr>
            <a:spLocks noGrp="1"/>
          </p:cNvSpPr>
          <p:nvPr>
            <p:ph type="title"/>
          </p:nvPr>
        </p:nvSpPr>
        <p:spPr>
          <a:xfrm>
            <a:off x="1052484" y="1138735"/>
            <a:ext cx="7329516" cy="842465"/>
          </a:xfrm>
        </p:spPr>
        <p:txBody>
          <a:bodyPr>
            <a:noAutofit/>
          </a:bodyPr>
          <a:lstStyle/>
          <a:p>
            <a:r>
              <a:rPr kumimoji="1" lang="ja-JP" altLang="en-US" sz="3600">
                <a:solidFill>
                  <a:schemeClr val="tx2"/>
                </a:solidFill>
                <a:latin typeface="HG丸ｺﾞｼｯｸM-PRO"/>
                <a:ea typeface="HG丸ｺﾞｼｯｸM-PRO"/>
                <a:cs typeface="HG丸ｺﾞｼｯｸM-PRO"/>
              </a:rPr>
              <a:t>２種類の財団補助金プログラム</a:t>
            </a:r>
          </a:p>
        </p:txBody>
      </p:sp>
      <p:sp>
        <p:nvSpPr>
          <p:cNvPr id="5" name="コンテンツ プレースホルダー 4"/>
          <p:cNvSpPr>
            <a:spLocks noGrp="1"/>
          </p:cNvSpPr>
          <p:nvPr>
            <p:ph idx="1"/>
          </p:nvPr>
        </p:nvSpPr>
        <p:spPr>
          <a:xfrm>
            <a:off x="1447800" y="1981200"/>
            <a:ext cx="7239000" cy="3920628"/>
          </a:xfrm>
        </p:spPr>
        <p:txBody>
          <a:bodyPr/>
          <a:lstStyle/>
          <a:p>
            <a:r>
              <a:rPr kumimoji="1" lang="ja-JP" altLang="en-US" sz="3600">
                <a:solidFill>
                  <a:srgbClr val="002060"/>
                </a:solidFill>
                <a:latin typeface="HG丸ｺﾞｼｯｸM-PRO"/>
                <a:ea typeface="HG丸ｺﾞｼｯｸM-PRO"/>
                <a:cs typeface="HG丸ｺﾞｼｯｸM-PRO"/>
              </a:rPr>
              <a:t>地区補助金 </a:t>
            </a:r>
            <a:r>
              <a:rPr kumimoji="1" lang="en-US" altLang="ja-JP" sz="3600" dirty="0">
                <a:solidFill>
                  <a:srgbClr val="002060"/>
                </a:solidFill>
                <a:latin typeface="HG丸ｺﾞｼｯｸM-PRO"/>
                <a:ea typeface="HG丸ｺﾞｼｯｸM-PRO"/>
                <a:cs typeface="HG丸ｺﾞｼｯｸM-PRO"/>
              </a:rPr>
              <a:t>DG</a:t>
            </a:r>
          </a:p>
          <a:p>
            <a:pPr marL="0" indent="0">
              <a:buNone/>
            </a:pPr>
            <a:r>
              <a:rPr kumimoji="1" lang="ja-JP" altLang="ja-JP" sz="3600">
                <a:solidFill>
                  <a:srgbClr val="002060"/>
                </a:solidFill>
                <a:latin typeface="HG丸ｺﾞｼｯｸM-PRO"/>
                <a:ea typeface="HG丸ｺﾞｼｯｸM-PRO"/>
                <a:cs typeface="HG丸ｺﾞｼｯｸM-PRO"/>
              </a:rPr>
              <a:t>　</a:t>
            </a:r>
            <a:r>
              <a:rPr kumimoji="1" lang="ja-JP" altLang="en-US" sz="3600">
                <a:solidFill>
                  <a:srgbClr val="002060"/>
                </a:solidFill>
                <a:latin typeface="HG丸ｺﾞｼｯｸM-PRO"/>
                <a:ea typeface="HG丸ｺﾞｼｯｸM-PRO"/>
                <a:cs typeface="HG丸ｺﾞｼｯｸM-PRO"/>
              </a:rPr>
              <a:t>　　（</a:t>
            </a:r>
            <a:r>
              <a:rPr kumimoji="1" lang="en-US" altLang="ja-JP" sz="3600" dirty="0">
                <a:solidFill>
                  <a:srgbClr val="002060"/>
                </a:solidFill>
                <a:latin typeface="HG丸ｺﾞｼｯｸM-PRO"/>
                <a:ea typeface="HG丸ｺﾞｼｯｸM-PRO"/>
                <a:cs typeface="HG丸ｺﾞｼｯｸM-PRO"/>
              </a:rPr>
              <a:t>District Grants</a:t>
            </a:r>
            <a:r>
              <a:rPr kumimoji="1" lang="ja-JP" altLang="en-US" sz="3600">
                <a:solidFill>
                  <a:srgbClr val="002060"/>
                </a:solidFill>
                <a:latin typeface="HG丸ｺﾞｼｯｸM-PRO"/>
                <a:ea typeface="HG丸ｺﾞｼｯｸM-PRO"/>
                <a:cs typeface="HG丸ｺﾞｼｯｸM-PRO"/>
              </a:rPr>
              <a:t>）</a:t>
            </a:r>
            <a:endParaRPr kumimoji="1" lang="en-US" altLang="ja-JP" sz="3600" dirty="0">
              <a:solidFill>
                <a:srgbClr val="002060"/>
              </a:solidFill>
              <a:latin typeface="HG丸ｺﾞｼｯｸM-PRO"/>
              <a:ea typeface="HG丸ｺﾞｼｯｸM-PRO"/>
              <a:cs typeface="HG丸ｺﾞｼｯｸM-PRO"/>
            </a:endParaRPr>
          </a:p>
          <a:p>
            <a:pPr marL="0" indent="0">
              <a:buNone/>
            </a:pPr>
            <a:endParaRPr kumimoji="1" lang="en-US" altLang="ja-JP" dirty="0">
              <a:solidFill>
                <a:srgbClr val="002060"/>
              </a:solidFill>
              <a:latin typeface="HG丸ｺﾞｼｯｸM-PRO"/>
              <a:ea typeface="HG丸ｺﾞｼｯｸM-PRO"/>
              <a:cs typeface="HG丸ｺﾞｼｯｸM-PRO"/>
            </a:endParaRPr>
          </a:p>
          <a:p>
            <a:r>
              <a:rPr kumimoji="1" lang="en-US" altLang="en-US" sz="3600" dirty="0" err="1">
                <a:solidFill>
                  <a:srgbClr val="002060"/>
                </a:solidFill>
                <a:latin typeface="HG丸ｺﾞｼｯｸM-PRO"/>
                <a:ea typeface="HG丸ｺﾞｼｯｸM-PRO"/>
                <a:cs typeface="HG丸ｺﾞｼｯｸM-PRO"/>
              </a:rPr>
              <a:t>グローバル</a:t>
            </a:r>
            <a:r>
              <a:rPr kumimoji="1" lang="ja-JP" altLang="en-US" sz="3600">
                <a:solidFill>
                  <a:srgbClr val="002060"/>
                </a:solidFill>
                <a:latin typeface="HG丸ｺﾞｼｯｸM-PRO"/>
                <a:ea typeface="HG丸ｺﾞｼｯｸM-PRO"/>
                <a:cs typeface="HG丸ｺﾞｼｯｸM-PRO"/>
              </a:rPr>
              <a:t>補助金</a:t>
            </a:r>
            <a:r>
              <a:rPr kumimoji="1" lang="en-US" altLang="ja-JP" sz="3600" dirty="0">
                <a:solidFill>
                  <a:srgbClr val="002060"/>
                </a:solidFill>
                <a:latin typeface="HG丸ｺﾞｼｯｸM-PRO"/>
                <a:ea typeface="HG丸ｺﾞｼｯｸM-PRO"/>
                <a:cs typeface="HG丸ｺﾞｼｯｸM-PRO"/>
              </a:rPr>
              <a:t> GG</a:t>
            </a:r>
          </a:p>
          <a:p>
            <a:pPr marL="0" indent="0">
              <a:buNone/>
            </a:pPr>
            <a:r>
              <a:rPr kumimoji="1" lang="ja-JP" altLang="ja-JP" sz="3600">
                <a:solidFill>
                  <a:srgbClr val="002060"/>
                </a:solidFill>
                <a:latin typeface="HG丸ｺﾞｼｯｸM-PRO"/>
                <a:ea typeface="HG丸ｺﾞｼｯｸM-PRO"/>
                <a:cs typeface="HG丸ｺﾞｼｯｸM-PRO"/>
              </a:rPr>
              <a:t>　</a:t>
            </a:r>
            <a:r>
              <a:rPr kumimoji="1" lang="ja-JP" altLang="en-US" sz="3600">
                <a:solidFill>
                  <a:srgbClr val="002060"/>
                </a:solidFill>
                <a:latin typeface="HG丸ｺﾞｼｯｸM-PRO"/>
                <a:ea typeface="HG丸ｺﾞｼｯｸM-PRO"/>
                <a:cs typeface="HG丸ｺﾞｼｯｸM-PRO"/>
              </a:rPr>
              <a:t>　　（</a:t>
            </a:r>
            <a:r>
              <a:rPr kumimoji="1" lang="en-US" altLang="ja-JP" sz="3600" dirty="0">
                <a:solidFill>
                  <a:srgbClr val="002060"/>
                </a:solidFill>
                <a:latin typeface="HG丸ｺﾞｼｯｸM-PRO"/>
                <a:ea typeface="HG丸ｺﾞｼｯｸM-PRO"/>
                <a:cs typeface="HG丸ｺﾞｼｯｸM-PRO"/>
              </a:rPr>
              <a:t>Global Grants</a:t>
            </a:r>
            <a:r>
              <a:rPr kumimoji="1" lang="ja-JP" altLang="en-US" sz="3600">
                <a:solidFill>
                  <a:srgbClr val="002060"/>
                </a:solidFill>
                <a:latin typeface="HG丸ｺﾞｼｯｸM-PRO"/>
                <a:ea typeface="HG丸ｺﾞｼｯｸM-PRO"/>
                <a:cs typeface="HG丸ｺﾞｼｯｸM-PRO"/>
              </a:rPr>
              <a:t>）</a:t>
            </a:r>
            <a:endParaRPr kumimoji="1" lang="en-US" altLang="ja-JP" sz="3600" dirty="0">
              <a:solidFill>
                <a:srgbClr val="002060"/>
              </a:solidFill>
              <a:latin typeface="HG丸ｺﾞｼｯｸM-PRO"/>
              <a:ea typeface="HG丸ｺﾞｼｯｸM-PRO"/>
              <a:cs typeface="HG丸ｺﾞｼｯｸM-PRO"/>
            </a:endParaRPr>
          </a:p>
          <a:p>
            <a:pPr marL="0" indent="0">
              <a:buNone/>
            </a:pPr>
            <a:endParaRPr kumimoji="1" lang="en-US" altLang="ja-JP" sz="4000" dirty="0">
              <a:latin typeface="HG丸ｺﾞｼｯｸM-PRO"/>
              <a:ea typeface="HG丸ｺﾞｼｯｸM-PRO"/>
              <a:cs typeface="HG丸ｺﾞｼｯｸM-PRO"/>
            </a:endParaRPr>
          </a:p>
        </p:txBody>
      </p:sp>
      <p:pic>
        <p:nvPicPr>
          <p:cNvPr id="2" name="【スライド8】" descr="【スライド8】">
            <a:hlinkClick r:id="" action="ppaction://media"/>
            <a:extLst>
              <a:ext uri="{FF2B5EF4-FFF2-40B4-BE49-F238E27FC236}">
                <a16:creationId xmlns:a16="http://schemas.microsoft.com/office/drawing/2014/main" id="{09CC5E98-09DF-604F-967D-E41C8A36C9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6070" y="6045200"/>
            <a:ext cx="812800" cy="812800"/>
          </a:xfrm>
          <a:prstGeom prst="rect">
            <a:avLst/>
          </a:prstGeom>
        </p:spPr>
      </p:pic>
    </p:spTree>
    <p:extLst>
      <p:ext uri="{BB962C8B-B14F-4D97-AF65-F5344CB8AC3E}">
        <p14:creationId xmlns:p14="http://schemas.microsoft.com/office/powerpoint/2010/main" val="413957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4000">
        <p15:prstTrans prst="pageCurlDouble"/>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76" fill="hold"/>
                                        <p:tgtEl>
                                          <p:spTgt spid="2"/>
                                        </p:tgtEl>
                                      </p:cBhvr>
                                    </p:cmd>
                                  </p:childTnLst>
                                </p:cTn>
                              </p:par>
                              <p:par>
                                <p:cTn id="7" presetID="41" presetClass="entr" presetSubtype="0" fill="hold" nodeType="withEffect">
                                  <p:stCondLst>
                                    <p:cond delay="6000"/>
                                  </p:stCondLst>
                                  <p:iterate type="lt">
                                    <p:tmPct val="10000"/>
                                  </p:iterate>
                                  <p:childTnLst>
                                    <p:set>
                                      <p:cBhvr>
                                        <p:cTn id="8" dur="1" fill="hold">
                                          <p:stCondLst>
                                            <p:cond delay="0"/>
                                          </p:stCondLst>
                                        </p:cTn>
                                        <p:tgtEl>
                                          <p:spTgt spid="5">
                                            <p:txEl>
                                              <p:pRg st="0" end="0"/>
                                            </p:txEl>
                                          </p:spTgt>
                                        </p:tgtEl>
                                        <p:attrNameLst>
                                          <p:attrName>style.visibility</p:attrName>
                                        </p:attrNameLst>
                                      </p:cBhvr>
                                      <p:to>
                                        <p:strVal val="visible"/>
                                      </p:to>
                                    </p:set>
                                    <p:anim calcmode="lin" valueType="num">
                                      <p:cBhvr>
                                        <p:cTn id="9"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1"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 dur="1000" tmFilter="0,0; .5, 1; 1, 1"/>
                                        <p:tgtEl>
                                          <p:spTgt spid="5">
                                            <p:txEl>
                                              <p:pRg st="0" end="0"/>
                                            </p:txEl>
                                          </p:spTgt>
                                        </p:tgtEl>
                                      </p:cBhvr>
                                    </p:animEffect>
                                  </p:childTnLst>
                                </p:cTn>
                              </p:par>
                              <p:par>
                                <p:cTn id="14" presetID="41" presetClass="entr" presetSubtype="0" fill="hold" nodeType="withEffect">
                                  <p:stCondLst>
                                    <p:cond delay="700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1" end="1"/>
                                            </p:txEl>
                                          </p:spTgt>
                                        </p:tgtEl>
                                      </p:cBhvr>
                                    </p:animEffect>
                                  </p:childTnLst>
                                </p:cTn>
                              </p:par>
                              <p:par>
                                <p:cTn id="21" presetID="41" presetClass="entr" presetSubtype="0" repeatCount="0" fill="hold" nodeType="withEffect">
                                  <p:stCondLst>
                                    <p:cond delay="9000"/>
                                  </p:stCondLst>
                                  <p:iterate type="lt">
                                    <p:tmPct val="10000"/>
                                  </p:iterate>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25" dur="10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xEl>
                                              <p:pRg st="3" end="3"/>
                                            </p:txEl>
                                          </p:spTgt>
                                        </p:tgtEl>
                                      </p:cBhvr>
                                    </p:animEffect>
                                  </p:childTnLst>
                                </p:cTn>
                              </p:par>
                              <p:par>
                                <p:cTn id="28" presetID="41" presetClass="entr" presetSubtype="0" fill="hold" nodeType="withEffect">
                                  <p:stCondLst>
                                    <p:cond delay="10000"/>
                                  </p:stCondLst>
                                  <p:iterate type="lt">
                                    <p:tmPct val="10000"/>
                                  </p:iterate>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p:cTn id="30"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repeatCount="0"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2FB760E-85EB-3B49-AAAE-7B50C2026E54}"/>
              </a:ext>
            </a:extLst>
          </p:cNvPr>
          <p:cNvPicPr>
            <a:picLocks noChangeAspect="1"/>
          </p:cNvPicPr>
          <p:nvPr/>
        </p:nvPicPr>
        <p:blipFill>
          <a:blip r:embed="rId5"/>
          <a:stretch>
            <a:fillRect/>
          </a:stretch>
        </p:blipFill>
        <p:spPr>
          <a:xfrm>
            <a:off x="6905626" y="4504267"/>
            <a:ext cx="1828800" cy="1591733"/>
          </a:xfrm>
          <a:prstGeom prst="rect">
            <a:avLst/>
          </a:prstGeom>
        </p:spPr>
      </p:pic>
      <p:sp>
        <p:nvSpPr>
          <p:cNvPr id="3" name="タイトル 2"/>
          <p:cNvSpPr>
            <a:spLocks noGrp="1"/>
          </p:cNvSpPr>
          <p:nvPr>
            <p:ph type="title"/>
          </p:nvPr>
        </p:nvSpPr>
        <p:spPr>
          <a:xfrm>
            <a:off x="1447800" y="931965"/>
            <a:ext cx="6771539" cy="1049235"/>
          </a:xfrm>
        </p:spPr>
        <p:txBody>
          <a:bodyPr>
            <a:normAutofit fontScale="90000"/>
          </a:bodyPr>
          <a:lstStyle/>
          <a:p>
            <a:r>
              <a:rPr lang="ja-JP" altLang="en-US" sz="3600">
                <a:solidFill>
                  <a:schemeClr val="tx2"/>
                </a:solidFill>
                <a:latin typeface="HG丸ｺﾞｼｯｸM-PRO" panose="020F0600000000000000" pitchFamily="50" charset="-128"/>
                <a:ea typeface="HG丸ｺﾞｼｯｸM-PRO" panose="020F0600000000000000" pitchFamily="50" charset="-128"/>
              </a:rPr>
              <a:t>国際奉仕</a:t>
            </a:r>
            <a:r>
              <a:rPr lang="en-US" altLang="ja-JP" sz="3600" dirty="0">
                <a:solidFill>
                  <a:schemeClr val="tx2"/>
                </a:solidFill>
                <a:latin typeface="HG丸ｺﾞｼｯｸM-PRO" panose="020F0600000000000000" pitchFamily="50" charset="-128"/>
                <a:ea typeface="HG丸ｺﾞｼｯｸM-PRO" panose="020F0600000000000000" pitchFamily="50" charset="-128"/>
              </a:rPr>
              <a:t> </a:t>
            </a:r>
            <a:r>
              <a:rPr lang="ja-JP" altLang="en-US" sz="3600">
                <a:solidFill>
                  <a:schemeClr val="tx2"/>
                </a:solidFill>
                <a:latin typeface="HG丸ｺﾞｼｯｸM-PRO" panose="020F0600000000000000" pitchFamily="50" charset="-128"/>
                <a:ea typeface="HG丸ｺﾞｼｯｸM-PRO" panose="020F0600000000000000" pitchFamily="50" charset="-128"/>
              </a:rPr>
              <a:t>と</a:t>
            </a:r>
            <a:r>
              <a:rPr lang="en-US" altLang="ja-JP" sz="3600" dirty="0">
                <a:solidFill>
                  <a:schemeClr val="tx2"/>
                </a:solidFill>
                <a:latin typeface="HG丸ｺﾞｼｯｸM-PRO" panose="020F0600000000000000" pitchFamily="50" charset="-128"/>
                <a:ea typeface="HG丸ｺﾞｼｯｸM-PRO" panose="020F0600000000000000" pitchFamily="50" charset="-128"/>
              </a:rPr>
              <a:t> </a:t>
            </a:r>
            <a:r>
              <a:rPr lang="ja-JP" altLang="en-US" sz="3600">
                <a:solidFill>
                  <a:schemeClr val="tx2"/>
                </a:solidFill>
                <a:latin typeface="HG丸ｺﾞｼｯｸM-PRO" panose="020F0600000000000000" pitchFamily="50" charset="-128"/>
                <a:ea typeface="HG丸ｺﾞｼｯｸM-PRO" panose="020F0600000000000000" pitchFamily="50" charset="-128"/>
              </a:rPr>
              <a:t>財団補助金</a:t>
            </a:r>
            <a:r>
              <a:rPr lang="en-US" altLang="ja-JP" sz="3600" dirty="0">
                <a:solidFill>
                  <a:schemeClr val="tx2"/>
                </a:solidFill>
                <a:latin typeface="HG丸ｺﾞｼｯｸM-PRO" panose="020F0600000000000000" pitchFamily="50" charset="-128"/>
                <a:ea typeface="HG丸ｺﾞｼｯｸM-PRO" panose="020F0600000000000000" pitchFamily="50" charset="-128"/>
              </a:rPr>
              <a:t>(DG&amp;GG)</a:t>
            </a:r>
            <a:endParaRPr kumimoji="1" lang="ja-JP" altLang="en-US" sz="3600">
              <a:solidFill>
                <a:schemeClr val="tx2"/>
              </a:solidFill>
            </a:endParaRPr>
          </a:p>
        </p:txBody>
      </p:sp>
      <p:sp>
        <p:nvSpPr>
          <p:cNvPr id="9" name="四角形: 角を丸くする 8">
            <a:extLst>
              <a:ext uri="{FF2B5EF4-FFF2-40B4-BE49-F238E27FC236}">
                <a16:creationId xmlns:a16="http://schemas.microsoft.com/office/drawing/2014/main" id="{41981009-F133-4B8C-B2B6-2253B4D77075}"/>
              </a:ext>
            </a:extLst>
          </p:cNvPr>
          <p:cNvSpPr/>
          <p:nvPr/>
        </p:nvSpPr>
        <p:spPr>
          <a:xfrm>
            <a:off x="1087689" y="1524000"/>
            <a:ext cx="6968621" cy="726005"/>
          </a:xfrm>
          <a:prstGeom prst="roundRect">
            <a:avLst/>
          </a:prstGeom>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lIns="64291" tIns="32146" rIns="64291" bIns="32146" rtlCol="0" anchor="ctr"/>
          <a:lstStyle/>
          <a:p>
            <a:pPr algn="ctr"/>
            <a:r>
              <a:rPr kumimoji="1" lang="ja-JP" altLang="en-US" sz="3400" b="1">
                <a:solidFill>
                  <a:srgbClr val="002060"/>
                </a:solidFill>
                <a:latin typeface="HG丸ｺﾞｼｯｸM-PRO" panose="020F0600000000000000" pitchFamily="50" charset="-128"/>
                <a:ea typeface="HG丸ｺﾞｼｯｸM-PRO" panose="020F0600000000000000" pitchFamily="50" charset="-128"/>
              </a:rPr>
              <a:t>人道的国際奉仕活動</a:t>
            </a:r>
          </a:p>
        </p:txBody>
      </p:sp>
      <p:sp>
        <p:nvSpPr>
          <p:cNvPr id="4" name="矢印: 下 3">
            <a:extLst>
              <a:ext uri="{FF2B5EF4-FFF2-40B4-BE49-F238E27FC236}">
                <a16:creationId xmlns:a16="http://schemas.microsoft.com/office/drawing/2014/main" id="{647C8948-31ED-4795-B641-94FA81DF08AC}"/>
              </a:ext>
            </a:extLst>
          </p:cNvPr>
          <p:cNvSpPr/>
          <p:nvPr/>
        </p:nvSpPr>
        <p:spPr>
          <a:xfrm>
            <a:off x="4267198" y="2286000"/>
            <a:ext cx="609600" cy="294709"/>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kumimoji="1" lang="ja-JP" altLang="en-US"/>
          </a:p>
        </p:txBody>
      </p:sp>
      <p:pic>
        <p:nvPicPr>
          <p:cNvPr id="7" name="図 6"/>
          <p:cNvPicPr>
            <a:picLocks noChangeAspect="1"/>
          </p:cNvPicPr>
          <p:nvPr/>
        </p:nvPicPr>
        <p:blipFill>
          <a:blip r:embed="rId6"/>
          <a:srcRect/>
          <a:stretch/>
        </p:blipFill>
        <p:spPr>
          <a:xfrm>
            <a:off x="1784559" y="4191000"/>
            <a:ext cx="1949241" cy="2315542"/>
          </a:xfrm>
          <a:prstGeom prst="rect">
            <a:avLst/>
          </a:prstGeom>
        </p:spPr>
      </p:pic>
      <p:pic>
        <p:nvPicPr>
          <p:cNvPr id="8" name="図 7">
            <a:extLst>
              <a:ext uri="{FF2B5EF4-FFF2-40B4-BE49-F238E27FC236}">
                <a16:creationId xmlns:a16="http://schemas.microsoft.com/office/drawing/2014/main" id="{F202F4D2-4206-ED47-9C2B-C628FB0E7580}"/>
              </a:ext>
            </a:extLst>
          </p:cNvPr>
          <p:cNvPicPr>
            <a:picLocks noChangeAspect="1"/>
          </p:cNvPicPr>
          <p:nvPr/>
        </p:nvPicPr>
        <p:blipFill>
          <a:blip r:embed="rId6"/>
          <a:srcRect/>
          <a:stretch/>
        </p:blipFill>
        <p:spPr>
          <a:xfrm>
            <a:off x="4832559" y="4191000"/>
            <a:ext cx="1949241" cy="2315542"/>
          </a:xfrm>
          <a:prstGeom prst="rect">
            <a:avLst/>
          </a:prstGeom>
        </p:spPr>
      </p:pic>
      <p:sp>
        <p:nvSpPr>
          <p:cNvPr id="2" name="四角形: 角を丸くする 1">
            <a:extLst>
              <a:ext uri="{FF2B5EF4-FFF2-40B4-BE49-F238E27FC236}">
                <a16:creationId xmlns:a16="http://schemas.microsoft.com/office/drawing/2014/main" id="{429003F9-00DD-4F16-B5B6-71FC1A208BBF}"/>
              </a:ext>
            </a:extLst>
          </p:cNvPr>
          <p:cNvSpPr/>
          <p:nvPr/>
        </p:nvSpPr>
        <p:spPr>
          <a:xfrm>
            <a:off x="381000" y="3352800"/>
            <a:ext cx="8382000" cy="1066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r>
              <a:rPr kumimoji="1" lang="ja-JP" altLang="en-US" sz="2800" b="1">
                <a:latin typeface="HG丸ｺﾞｼｯｸM-PRO" panose="020F0600000000000000" pitchFamily="50" charset="-128"/>
                <a:ea typeface="HG丸ｺﾞｼｯｸM-PRO" panose="020F0600000000000000" pitchFamily="50" charset="-128"/>
              </a:rPr>
              <a:t>地区補助金</a:t>
            </a:r>
            <a:r>
              <a:rPr kumimoji="1" lang="en-US" altLang="ja-JP" sz="2800" b="1" dirty="0">
                <a:latin typeface="HG丸ｺﾞｼｯｸM-PRO" panose="020F0600000000000000" pitchFamily="50" charset="-128"/>
                <a:ea typeface="HG丸ｺﾞｼｯｸM-PRO" panose="020F0600000000000000" pitchFamily="50" charset="-128"/>
              </a:rPr>
              <a:t>DG</a:t>
            </a:r>
            <a:r>
              <a:rPr kumimoji="1" lang="ja-JP" altLang="en-US" sz="2800" b="1">
                <a:latin typeface="HG丸ｺﾞｼｯｸM-PRO" panose="020F0600000000000000" pitchFamily="50" charset="-128"/>
                <a:ea typeface="HG丸ｺﾞｼｯｸM-PRO" panose="020F0600000000000000" pitchFamily="50" charset="-128"/>
              </a:rPr>
              <a:t>　グローバル補助金</a:t>
            </a:r>
            <a:r>
              <a:rPr kumimoji="1" lang="en-US" altLang="ja-JP" sz="2800" b="1" dirty="0">
                <a:latin typeface="HG丸ｺﾞｼｯｸM-PRO" panose="020F0600000000000000" pitchFamily="50" charset="-128"/>
                <a:ea typeface="HG丸ｺﾞｼｯｸM-PRO" panose="020F0600000000000000" pitchFamily="50" charset="-128"/>
              </a:rPr>
              <a:t>GG</a:t>
            </a:r>
            <a:endParaRPr kumimoji="1" lang="ja-JP" altLang="en-US" sz="2800" b="1">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4D58983A-B41D-4E52-A1FE-4324898EE680}"/>
              </a:ext>
            </a:extLst>
          </p:cNvPr>
          <p:cNvSpPr/>
          <p:nvPr/>
        </p:nvSpPr>
        <p:spPr>
          <a:xfrm>
            <a:off x="391260" y="2667000"/>
            <a:ext cx="8361479" cy="726004"/>
          </a:xfrm>
          <a:prstGeom prst="rect">
            <a:avLst/>
          </a:prstGeom>
          <a:solidFill>
            <a:srgbClr val="FED770"/>
          </a:solidFill>
          <a:ln w="0"/>
        </p:spPr>
        <p:style>
          <a:lnRef idx="3">
            <a:schemeClr val="lt1"/>
          </a:lnRef>
          <a:fillRef idx="1">
            <a:schemeClr val="accent6"/>
          </a:fillRef>
          <a:effectRef idx="1">
            <a:schemeClr val="accent6"/>
          </a:effectRef>
          <a:fontRef idx="minor">
            <a:schemeClr val="lt1"/>
          </a:fontRef>
        </p:style>
        <p:txBody>
          <a:bodyPr lIns="64291" tIns="32146" rIns="64291" bIns="32146" rtlCol="0" anchor="ctr"/>
          <a:lstStyle/>
          <a:p>
            <a:pPr algn="ctr"/>
            <a:r>
              <a:rPr kumimoji="1" lang="ja-JP" altLang="en-US" sz="2800">
                <a:solidFill>
                  <a:srgbClr val="002060"/>
                </a:solidFill>
                <a:latin typeface="HG丸ｺﾞｼｯｸM-PRO" panose="020F0600000000000000" pitchFamily="50" charset="-128"/>
                <a:ea typeface="HG丸ｺﾞｼｯｸM-PRO" panose="020F0600000000000000" pitchFamily="50" charset="-128"/>
              </a:rPr>
              <a:t>人道的奉仕活動・職業研修チーム</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(VTT)</a:t>
            </a:r>
            <a:r>
              <a:rPr kumimoji="1" lang="ja-JP" altLang="en-US" sz="2800">
                <a:solidFill>
                  <a:srgbClr val="002060"/>
                </a:solidFill>
                <a:latin typeface="HG丸ｺﾞｼｯｸM-PRO" panose="020F0600000000000000" pitchFamily="50" charset="-128"/>
                <a:ea typeface="HG丸ｺﾞｼｯｸM-PRO" panose="020F0600000000000000" pitchFamily="50" charset="-128"/>
              </a:rPr>
              <a:t>・奨学金</a:t>
            </a:r>
          </a:p>
        </p:txBody>
      </p:sp>
      <p:pic>
        <p:nvPicPr>
          <p:cNvPr id="11" name="【スライド9】" descr="【スライド9】">
            <a:hlinkClick r:id="" action="ppaction://media"/>
            <a:extLst>
              <a:ext uri="{FF2B5EF4-FFF2-40B4-BE49-F238E27FC236}">
                <a16:creationId xmlns:a16="http://schemas.microsoft.com/office/drawing/2014/main" id="{F1AECEF8-E046-8947-A79A-85435B1F15B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1196" y="6045200"/>
            <a:ext cx="812800" cy="812800"/>
          </a:xfrm>
          <a:prstGeom prst="rect">
            <a:avLst/>
          </a:prstGeom>
        </p:spPr>
      </p:pic>
    </p:spTree>
    <p:extLst>
      <p:ext uri="{BB962C8B-B14F-4D97-AF65-F5344CB8AC3E}">
        <p14:creationId xmlns:p14="http://schemas.microsoft.com/office/powerpoint/2010/main" val="1317450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4000">
        <p15:prstTrans prst="pageCurlDouble"/>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0" fill="hold"/>
                                        <p:tgtEl>
                                          <p:spTgt spid="11"/>
                                        </p:tgtEl>
                                      </p:cBhvr>
                                    </p:cmd>
                                  </p:childTnLst>
                                </p:cTn>
                              </p:par>
                              <p:par>
                                <p:cTn id="7" presetID="47" presetClass="entr" presetSubtype="0" fill="hold" grpId="0" nodeType="withEffect">
                                  <p:stCondLst>
                                    <p:cond delay="3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3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6" presetClass="entr" presetSubtype="32" fill="hold" grpId="0" nodeType="withEffect">
                                  <p:stCondLst>
                                    <p:cond delay="600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2000"/>
                                        <p:tgtEl>
                                          <p:spTgt spid="2"/>
                                        </p:tgtEl>
                                      </p:cBhvr>
                                    </p:animEffect>
                                  </p:childTnLst>
                                </p:cTn>
                              </p:par>
                              <p:par>
                                <p:cTn id="20" presetID="16" presetClass="entr" presetSubtype="21" fill="hold" nodeType="withEffect">
                                  <p:stCondLst>
                                    <p:cond delay="600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2000"/>
                                        <p:tgtEl>
                                          <p:spTgt spid="7"/>
                                        </p:tgtEl>
                                      </p:cBhvr>
                                    </p:animEffect>
                                  </p:childTnLst>
                                </p:cTn>
                              </p:par>
                              <p:par>
                                <p:cTn id="23" presetID="16" presetClass="entr" presetSubtype="21" fill="hold" nodeType="withEffect">
                                  <p:stCondLst>
                                    <p:cond delay="600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repeatCount="0" fill="hold" display="0">
                  <p:stCondLst>
                    <p:cond delay="indefinite"/>
                  </p:stCondLst>
                  <p:endCondLst>
                    <p:cond evt="onStopAudio" delay="0">
                      <p:tgtEl>
                        <p:sldTgt/>
                      </p:tgtEl>
                    </p:cond>
                  </p:endCondLst>
                </p:cTn>
                <p:tgtEl>
                  <p:spTgt spid="11"/>
                </p:tgtEl>
              </p:cMediaNode>
            </p:audio>
          </p:childTnLst>
        </p:cTn>
      </p:par>
    </p:tnLst>
    <p:bldLst>
      <p:bldP spid="4" grpId="0" animBg="1"/>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26A87F7-6809-B04B-965C-F5B4098B5A1B}"/>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2" name="タイトル 1"/>
          <p:cNvSpPr>
            <a:spLocks noGrp="1"/>
          </p:cNvSpPr>
          <p:nvPr>
            <p:ph type="title"/>
          </p:nvPr>
        </p:nvSpPr>
        <p:spPr>
          <a:xfrm>
            <a:off x="990600" y="922925"/>
            <a:ext cx="6571343" cy="601075"/>
          </a:xfrm>
        </p:spPr>
        <p:txBody>
          <a:bodyPr>
            <a:normAutofit/>
          </a:bodyPr>
          <a:lstStyle/>
          <a:p>
            <a:r>
              <a:rPr kumimoji="1" lang="ja-JP" altLang="en-US" sz="3600" b="1">
                <a:solidFill>
                  <a:schemeClr val="tx2"/>
                </a:solidFill>
                <a:latin typeface="HG丸ｺﾞｼｯｸM-PRO"/>
                <a:ea typeface="HG丸ｺﾞｼｯｸM-PRO"/>
                <a:cs typeface="HG丸ｺﾞｼｯｸM-PRO"/>
              </a:rPr>
              <a:t>国際奉仕とは？</a:t>
            </a:r>
          </a:p>
        </p:txBody>
      </p:sp>
      <p:sp>
        <p:nvSpPr>
          <p:cNvPr id="4" name="四角形: 角を丸くする 11">
            <a:extLst>
              <a:ext uri="{FF2B5EF4-FFF2-40B4-BE49-F238E27FC236}">
                <a16:creationId xmlns:a16="http://schemas.microsoft.com/office/drawing/2014/main" id="{FB8758CA-E2CD-4F25-87BE-2274C83DF800}"/>
              </a:ext>
            </a:extLst>
          </p:cNvPr>
          <p:cNvSpPr/>
          <p:nvPr/>
        </p:nvSpPr>
        <p:spPr>
          <a:xfrm>
            <a:off x="533400" y="1615985"/>
            <a:ext cx="8193837" cy="746215"/>
          </a:xfrm>
          <a:prstGeom prst="roundRect">
            <a:avLst/>
          </a:prstGeom>
          <a:solidFill>
            <a:srgbClr val="EFAF1F"/>
          </a:solidFill>
          <a:ln>
            <a:solidFill>
              <a:srgbClr val="FFFFFF"/>
            </a:solidFill>
          </a:ln>
        </p:spPr>
        <p:style>
          <a:lnRef idx="2">
            <a:schemeClr val="accent6"/>
          </a:lnRef>
          <a:fillRef idx="1">
            <a:schemeClr val="lt1"/>
          </a:fillRef>
          <a:effectRef idx="0">
            <a:schemeClr val="accent6"/>
          </a:effectRef>
          <a:fontRef idx="minor">
            <a:schemeClr val="dk1"/>
          </a:fontRef>
        </p:style>
        <p:txBody>
          <a:bodyPr lIns="64291" tIns="32146" rIns="64291" bIns="32146" rtlCol="0" anchor="ctr"/>
          <a:lstStyle/>
          <a:p>
            <a:pPr algn="ct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世 界</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理</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解</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と</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平</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和</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推</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進</a:t>
            </a:r>
          </a:p>
        </p:txBody>
      </p:sp>
      <p:sp>
        <p:nvSpPr>
          <p:cNvPr id="6" name="テキスト ボックス 5"/>
          <p:cNvSpPr txBox="1"/>
          <p:nvPr/>
        </p:nvSpPr>
        <p:spPr>
          <a:xfrm>
            <a:off x="1752600" y="2514600"/>
            <a:ext cx="4951997" cy="646331"/>
          </a:xfrm>
          <a:prstGeom prst="rect">
            <a:avLst/>
          </a:prstGeom>
          <a:noFill/>
        </p:spPr>
        <p:txBody>
          <a:bodyPr wrap="none" rtlCol="0">
            <a:spAutoFit/>
          </a:bodyPr>
          <a:lstStyle/>
          <a:p>
            <a:r>
              <a:rPr kumimoji="1" lang="en-US" altLang="ja-JP" sz="3600" b="1">
                <a:solidFill>
                  <a:schemeClr val="tx2"/>
                </a:solidFill>
                <a:latin typeface="HG丸ｺﾞｼｯｸM-PRO" panose="020F0600000000000000" pitchFamily="50" charset="-128"/>
                <a:ea typeface="HG丸ｺﾞｼｯｸM-PRO" panose="020F0600000000000000" pitchFamily="50" charset="-128"/>
              </a:rPr>
              <a:t>1.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人道的国際奉仕活動</a:t>
            </a:r>
          </a:p>
        </p:txBody>
      </p:sp>
      <p:sp>
        <p:nvSpPr>
          <p:cNvPr id="7" name="テキスト ボックス 6"/>
          <p:cNvSpPr txBox="1"/>
          <p:nvPr/>
        </p:nvSpPr>
        <p:spPr>
          <a:xfrm>
            <a:off x="1752600" y="3454400"/>
            <a:ext cx="6805068" cy="646331"/>
          </a:xfrm>
          <a:prstGeom prst="rect">
            <a:avLst/>
          </a:prstGeom>
          <a:noFill/>
        </p:spPr>
        <p:txBody>
          <a:bodyPr wrap="none" rtlCol="0">
            <a:spAutoFit/>
          </a:bodyPr>
          <a:lstStyle/>
          <a:p>
            <a:r>
              <a:rPr kumimoji="1" lang="en-US" altLang="ja-JP" sz="3600" b="1" dirty="0">
                <a:solidFill>
                  <a:schemeClr val="tx2"/>
                </a:solidFill>
                <a:latin typeface="HG丸ｺﾞｼｯｸM-PRO" panose="020F0600000000000000" pitchFamily="50" charset="-128"/>
                <a:ea typeface="HG丸ｺﾞｼｯｸM-PRO" panose="020F0600000000000000" pitchFamily="50" charset="-128"/>
              </a:rPr>
              <a:t>2.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国際レベルの教育・文化活動</a:t>
            </a:r>
          </a:p>
        </p:txBody>
      </p:sp>
      <p:sp>
        <p:nvSpPr>
          <p:cNvPr id="8" name="テキスト ボックス 7"/>
          <p:cNvSpPr txBox="1"/>
          <p:nvPr/>
        </p:nvSpPr>
        <p:spPr>
          <a:xfrm>
            <a:off x="1752600" y="4394200"/>
            <a:ext cx="4025461" cy="646331"/>
          </a:xfrm>
          <a:prstGeom prst="rect">
            <a:avLst/>
          </a:prstGeom>
          <a:noFill/>
        </p:spPr>
        <p:txBody>
          <a:bodyPr wrap="none" rtlCol="0">
            <a:spAutoFit/>
          </a:bodyPr>
          <a:lstStyle/>
          <a:p>
            <a:r>
              <a:rPr kumimoji="1" lang="en-US" altLang="ja-JP" sz="3600" b="1">
                <a:solidFill>
                  <a:schemeClr val="tx2"/>
                </a:solidFill>
                <a:latin typeface="HG丸ｺﾞｼｯｸM-PRO" panose="020F0600000000000000" pitchFamily="50" charset="-128"/>
                <a:ea typeface="HG丸ｺﾞｼｯｸM-PRO" panose="020F0600000000000000" pitchFamily="50" charset="-128"/>
              </a:rPr>
              <a:t>3.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特別月間と催し</a:t>
            </a:r>
          </a:p>
        </p:txBody>
      </p:sp>
      <p:sp>
        <p:nvSpPr>
          <p:cNvPr id="9" name="テキスト ボックス 8"/>
          <p:cNvSpPr txBox="1"/>
          <p:nvPr/>
        </p:nvSpPr>
        <p:spPr>
          <a:xfrm>
            <a:off x="1752600" y="5334000"/>
            <a:ext cx="3098925" cy="646331"/>
          </a:xfrm>
          <a:prstGeom prst="rect">
            <a:avLst/>
          </a:prstGeom>
          <a:noFill/>
        </p:spPr>
        <p:txBody>
          <a:bodyPr wrap="none" rtlCol="0">
            <a:spAutoFit/>
          </a:bodyPr>
          <a:lstStyle/>
          <a:p>
            <a:r>
              <a:rPr kumimoji="1" lang="en-US" altLang="ja-JP" sz="3600" b="1">
                <a:solidFill>
                  <a:schemeClr val="tx2"/>
                </a:solidFill>
                <a:latin typeface="HG丸ｺﾞｼｯｸM-PRO" panose="020F0600000000000000" pitchFamily="50" charset="-128"/>
                <a:ea typeface="HG丸ｺﾞｼｯｸM-PRO" panose="020F0600000000000000" pitchFamily="50" charset="-128"/>
              </a:rPr>
              <a:t>4.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国際的会合</a:t>
            </a:r>
          </a:p>
        </p:txBody>
      </p:sp>
      <p:pic>
        <p:nvPicPr>
          <p:cNvPr id="3" name="【スライド10】" descr="【スライド10】">
            <a:hlinkClick r:id="" action="ppaction://media"/>
            <a:extLst>
              <a:ext uri="{FF2B5EF4-FFF2-40B4-BE49-F238E27FC236}">
                <a16:creationId xmlns:a16="http://schemas.microsoft.com/office/drawing/2014/main" id="{5F45D50E-F0DA-0149-8B60-31F8E714CE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6045200"/>
            <a:ext cx="812800" cy="812800"/>
          </a:xfrm>
          <a:prstGeom prst="rect">
            <a:avLst/>
          </a:prstGeom>
        </p:spPr>
      </p:pic>
    </p:spTree>
    <p:extLst>
      <p:ext uri="{BB962C8B-B14F-4D97-AF65-F5344CB8AC3E}">
        <p14:creationId xmlns:p14="http://schemas.microsoft.com/office/powerpoint/2010/main" val="242260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000">
        <p15:prstTrans prst="pageCurlDoubl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04" fill="hold"/>
                                        <p:tgtEl>
                                          <p:spTgt spid="3"/>
                                        </p:tgtEl>
                                      </p:cBhvr>
                                    </p:cmd>
                                  </p:childTnLst>
                                </p:cTn>
                              </p:par>
                              <p:par>
                                <p:cTn id="7" presetID="18" presetClass="emph" presetSubtype="0" fill="hold" grpId="0" nodeType="withEffect">
                                  <p:stCondLst>
                                    <p:cond delay="2500"/>
                                  </p:stCondLst>
                                  <p:iterate type="lt">
                                    <p:tmPct val="4000"/>
                                  </p:iterate>
                                  <p:childTnLst>
                                    <p:set>
                                      <p:cBhvr override="childStyle">
                                        <p:cTn id="8" dur="10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repeatCount="0" fill="hold" display="0">
                  <p:stCondLst>
                    <p:cond delay="indefinite"/>
                  </p:stCondLst>
                  <p:endCondLst>
                    <p:cond evt="onStopAudio" delay="0">
                      <p:tgtEl>
                        <p:sldTgt/>
                      </p:tgtEl>
                    </p:cond>
                  </p:endCondLst>
                </p:cTn>
                <p:tgtEl>
                  <p:spTgt spid="3"/>
                </p:tgtEl>
              </p:cMediaNode>
            </p:audio>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DB87C02-5525-A340-8184-987900553EEA}"/>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3" name="タイトル 2"/>
          <p:cNvSpPr>
            <a:spLocks noGrp="1"/>
          </p:cNvSpPr>
          <p:nvPr>
            <p:ph type="title"/>
          </p:nvPr>
        </p:nvSpPr>
        <p:spPr>
          <a:xfrm>
            <a:off x="1128684" y="956173"/>
            <a:ext cx="4510116" cy="644028"/>
          </a:xfrm>
        </p:spPr>
        <p:txBody>
          <a:bodyPr>
            <a:noAutofit/>
          </a:bodyPr>
          <a:lstStyle/>
          <a:p>
            <a:r>
              <a:rPr kumimoji="1" lang="ja-JP" altLang="ja-JP" sz="3600" b="1">
                <a:solidFill>
                  <a:schemeClr val="tx2"/>
                </a:solidFill>
                <a:latin typeface="HG丸ｺﾞｼｯｸM-PRO" panose="020F0600000000000000" pitchFamily="50" charset="-128"/>
                <a:ea typeface="HG丸ｺﾞｼｯｸM-PRO" panose="020F0600000000000000" pitchFamily="50" charset="-128"/>
              </a:rPr>
              <a:t>2</a:t>
            </a:r>
            <a:r>
              <a:rPr kumimoji="1" lang="en-US" altLang="ja-JP" sz="3600" b="1" dirty="0">
                <a:solidFill>
                  <a:schemeClr val="tx2"/>
                </a:solidFill>
                <a:latin typeface="HG丸ｺﾞｼｯｸM-PRO" panose="020F0600000000000000" pitchFamily="50" charset="-128"/>
                <a:ea typeface="HG丸ｺﾞｼｯｸM-PRO" panose="020F0600000000000000" pitchFamily="50" charset="-128"/>
              </a:rPr>
              <a:t>.</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国際レベルの教育</a:t>
            </a:r>
            <a:endParaRPr kumimoji="1" lang="ja-JP" altLang="en-US" sz="3600">
              <a:solidFill>
                <a:schemeClr val="tx2"/>
              </a:solidFill>
              <a:latin typeface="HG丸ｺﾞｼｯｸM-PRO"/>
              <a:ea typeface="HG丸ｺﾞｼｯｸM-PRO"/>
              <a:cs typeface="HG丸ｺﾞｼｯｸM-PRO"/>
            </a:endParaRPr>
          </a:p>
        </p:txBody>
      </p:sp>
      <p:sp>
        <p:nvSpPr>
          <p:cNvPr id="2" name="コンテンツ プレースホルダー 1"/>
          <p:cNvSpPr>
            <a:spLocks noGrp="1"/>
          </p:cNvSpPr>
          <p:nvPr>
            <p:ph idx="1"/>
          </p:nvPr>
        </p:nvSpPr>
        <p:spPr>
          <a:xfrm>
            <a:off x="838200" y="1740565"/>
            <a:ext cx="6571343" cy="3288635"/>
          </a:xfrm>
        </p:spPr>
        <p:txBody>
          <a:bodyPr>
            <a:normAutofit fontScale="92500" lnSpcReduction="10000"/>
          </a:bodyPr>
          <a:lstStyle/>
          <a:p>
            <a:r>
              <a:rPr kumimoji="1" lang="ja-JP" altLang="en-US" sz="2800">
                <a:solidFill>
                  <a:srgbClr val="002060"/>
                </a:solidFill>
                <a:latin typeface="HGMaruGothicMPRO" panose="020F0600000000000000" pitchFamily="34" charset="-128"/>
                <a:ea typeface="HGMaruGothicMPRO" panose="020F0600000000000000" pitchFamily="34" charset="-128"/>
              </a:rPr>
              <a:t>「国際レベルの教育」とは、以前は青少年交換プログラムなどが含まれていましたが、現在は青少年奉仕部門のプログラムとされています。</a:t>
            </a:r>
            <a:endParaRPr kumimoji="1" lang="en-US" altLang="ja-JP" sz="2800" dirty="0">
              <a:solidFill>
                <a:srgbClr val="002060"/>
              </a:solidFill>
              <a:latin typeface="HGMaruGothicMPRO" panose="020F0600000000000000" pitchFamily="34" charset="-128"/>
              <a:ea typeface="HGMaruGothicMPRO" panose="020F0600000000000000" pitchFamily="34" charset="-128"/>
            </a:endParaRPr>
          </a:p>
          <a:p>
            <a:r>
              <a:rPr kumimoji="1" lang="ja-JP" altLang="en-US" sz="2800">
                <a:solidFill>
                  <a:srgbClr val="002060"/>
                </a:solidFill>
                <a:latin typeface="HGMaruGothicMPRO" panose="020F0600000000000000" pitchFamily="34" charset="-128"/>
                <a:ea typeface="HGMaruGothicMPRO" panose="020F0600000000000000" pitchFamily="34" charset="-128"/>
              </a:rPr>
              <a:t>文化活動には、「ロータリー親睦活動グループ」や「ロータリー友情</a:t>
            </a:r>
            <a:r>
              <a:rPr lang="ja-JP" altLang="en-US" sz="2800">
                <a:solidFill>
                  <a:srgbClr val="002060"/>
                </a:solidFill>
                <a:latin typeface="HGMaruGothicMPRO" panose="020F0600000000000000" pitchFamily="34" charset="-128"/>
                <a:ea typeface="HGMaruGothicMPRO" panose="020F0600000000000000" pitchFamily="34" charset="-128"/>
              </a:rPr>
              <a:t>交換プログラム」など</a:t>
            </a:r>
            <a:r>
              <a:rPr kumimoji="1" lang="ja-JP" altLang="en-US" sz="2800">
                <a:solidFill>
                  <a:srgbClr val="002060"/>
                </a:solidFill>
                <a:latin typeface="HGMaruGothicMPRO" panose="020F0600000000000000" pitchFamily="34" charset="-128"/>
                <a:ea typeface="HGMaruGothicMPRO" panose="020F0600000000000000" pitchFamily="34" charset="-128"/>
              </a:rPr>
              <a:t>が含まれます。</a:t>
            </a:r>
            <a:endParaRPr kumimoji="1" lang="en-US" altLang="ja-JP" sz="2800" dirty="0">
              <a:solidFill>
                <a:srgbClr val="002060"/>
              </a:solidFill>
              <a:latin typeface="HGMaruGothicMPRO" panose="020F0600000000000000" pitchFamily="34" charset="-128"/>
              <a:ea typeface="HGMaruGothicMPRO" panose="020F0600000000000000" pitchFamily="34" charset="-128"/>
            </a:endParaRPr>
          </a:p>
          <a:p>
            <a:pPr marL="0" indent="0">
              <a:buNone/>
            </a:pPr>
            <a:endParaRPr kumimoji="1" lang="ja-JP" altLang="en-US">
              <a:solidFill>
                <a:srgbClr val="002060"/>
              </a:solidFill>
            </a:endParaRPr>
          </a:p>
        </p:txBody>
      </p:sp>
      <p:sp>
        <p:nvSpPr>
          <p:cNvPr id="5" name="テキスト ボックス 4">
            <a:extLst>
              <a:ext uri="{FF2B5EF4-FFF2-40B4-BE49-F238E27FC236}">
                <a16:creationId xmlns:a16="http://schemas.microsoft.com/office/drawing/2014/main" id="{42153514-AFF3-DF47-AC91-BB8270917FFE}"/>
              </a:ext>
            </a:extLst>
          </p:cNvPr>
          <p:cNvSpPr txBox="1"/>
          <p:nvPr/>
        </p:nvSpPr>
        <p:spPr>
          <a:xfrm>
            <a:off x="5319020" y="914400"/>
            <a:ext cx="2501006" cy="646331"/>
          </a:xfrm>
          <a:prstGeom prst="rect">
            <a:avLst/>
          </a:prstGeom>
          <a:noFill/>
        </p:spPr>
        <p:txBody>
          <a:bodyPr wrap="none" rtlCol="0">
            <a:spAutoFit/>
          </a:bodyPr>
          <a:lstStyle/>
          <a:p>
            <a:r>
              <a:rPr kumimoji="1" lang="ja-JP" altLang="en-US" sz="3600" b="1">
                <a:solidFill>
                  <a:schemeClr val="tx2"/>
                </a:solidFill>
                <a:latin typeface="HG丸ｺﾞｼｯｸM-PRO" panose="020F0600000000000000" pitchFamily="50" charset="-128"/>
                <a:ea typeface="HG丸ｺﾞｼｯｸM-PRO" panose="020F0600000000000000" pitchFamily="50" charset="-128"/>
              </a:rPr>
              <a:t>・文化活動</a:t>
            </a:r>
            <a:endParaRPr kumimoji="1" lang="ja-JP" altLang="en-US" sz="3600"/>
          </a:p>
        </p:txBody>
      </p:sp>
      <p:pic>
        <p:nvPicPr>
          <p:cNvPr id="8" name="【スライド11】" descr="【スライド11】">
            <a:hlinkClick r:id="" action="ppaction://media"/>
            <a:extLst>
              <a:ext uri="{FF2B5EF4-FFF2-40B4-BE49-F238E27FC236}">
                <a16:creationId xmlns:a16="http://schemas.microsoft.com/office/drawing/2014/main" id="{112D35CF-5443-9549-8C82-0A09ED3EF62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6045200"/>
            <a:ext cx="812800" cy="812800"/>
          </a:xfrm>
          <a:prstGeom prst="rect">
            <a:avLst/>
          </a:prstGeom>
        </p:spPr>
      </p:pic>
    </p:spTree>
    <p:extLst>
      <p:ext uri="{BB962C8B-B14F-4D97-AF65-F5344CB8AC3E}">
        <p14:creationId xmlns:p14="http://schemas.microsoft.com/office/powerpoint/2010/main" val="22451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3000">
        <p15:prstTrans prst="pageCurlDouble"/>
      </p:transition>
    </mc:Choice>
    <mc:Fallback xmlns="">
      <p:transition spd="slow" advClick="0"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40" fill="hold"/>
                                        <p:tgtEl>
                                          <p:spTgt spid="8"/>
                                        </p:tgtEl>
                                      </p:cBhvr>
                                    </p:cmd>
                                  </p:childTnLst>
                                </p:cTn>
                              </p:par>
                              <p:par>
                                <p:cTn id="7" presetID="41" presetClass="entr" presetSubtype="0" fill="hold" grpId="0" nodeType="withEffect">
                                  <p:stCondLst>
                                    <p:cond delay="1000"/>
                                  </p:stCondLst>
                                  <p:iterate type="lt">
                                    <p:tmPct val="10000"/>
                                  </p:iterate>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 calcmode="lin" valueType="num">
                                      <p:cBhvr>
                                        <p:cTn id="11"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2"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3" dur="1000" tmFilter="0,0; .5, 1; 1, 1"/>
                                        <p:tgtEl>
                                          <p:spTgt spid="3"/>
                                        </p:tgtEl>
                                      </p:cBhvr>
                                    </p:animEffect>
                                  </p:childTnLst>
                                </p:cTn>
                              </p:par>
                              <p:par>
                                <p:cTn id="14" presetID="9" presetClass="entr" presetSubtype="0" fill="hold" nodeType="withEffect">
                                  <p:stCondLst>
                                    <p:cond delay="200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2000"/>
                                        <p:tgtEl>
                                          <p:spTgt spid="2">
                                            <p:txEl>
                                              <p:pRg st="0" end="0"/>
                                            </p:txEl>
                                          </p:spTgt>
                                        </p:tgtEl>
                                      </p:cBhvr>
                                    </p:animEffect>
                                  </p:childTnLst>
                                </p:cTn>
                              </p:par>
                              <p:par>
                                <p:cTn id="17" presetID="41" presetClass="entr" presetSubtype="0" fill="hold" grpId="0" nodeType="withEffect">
                                  <p:stCondLst>
                                    <p:cond delay="11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 calcmode="lin" valueType="num">
                                      <p:cBhvr>
                                        <p:cTn id="21"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5"/>
                                        </p:tgtEl>
                                      </p:cBhvr>
                                    </p:animEffect>
                                  </p:childTnLst>
                                </p:cTn>
                              </p:par>
                              <p:par>
                                <p:cTn id="24" presetID="9" presetClass="entr" presetSubtype="0" fill="hold" nodeType="withEffect">
                                  <p:stCondLst>
                                    <p:cond delay="1200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dissolve">
                                      <p:cBhvr>
                                        <p:cTn id="26"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repeatCount="0" fill="hold" display="0">
                  <p:stCondLst>
                    <p:cond delay="indefinite"/>
                  </p:stCondLst>
                  <p:endCondLst>
                    <p:cond evt="onStopAudio" delay="0">
                      <p:tgtEl>
                        <p:sldTgt/>
                      </p:tgtEl>
                    </p:cond>
                  </p:endCondLst>
                </p:cTn>
                <p:tgtEl>
                  <p:spTgt spid="8"/>
                </p:tgtEl>
              </p:cMediaNode>
            </p:audio>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FD81996-215E-0C48-B8DC-B8CD490A1596}"/>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2" name="タイトル 1"/>
          <p:cNvSpPr>
            <a:spLocks noGrp="1"/>
          </p:cNvSpPr>
          <p:nvPr>
            <p:ph type="title"/>
          </p:nvPr>
        </p:nvSpPr>
        <p:spPr>
          <a:xfrm>
            <a:off x="990600" y="922925"/>
            <a:ext cx="6571343" cy="601075"/>
          </a:xfrm>
        </p:spPr>
        <p:txBody>
          <a:bodyPr>
            <a:normAutofit/>
          </a:bodyPr>
          <a:lstStyle/>
          <a:p>
            <a:r>
              <a:rPr kumimoji="1" lang="ja-JP" altLang="en-US" sz="3600" b="1">
                <a:solidFill>
                  <a:schemeClr val="tx2"/>
                </a:solidFill>
                <a:latin typeface="HG丸ｺﾞｼｯｸM-PRO"/>
                <a:ea typeface="HG丸ｺﾞｼｯｸM-PRO"/>
                <a:cs typeface="HG丸ｺﾞｼｯｸM-PRO"/>
              </a:rPr>
              <a:t>国際奉仕とは？</a:t>
            </a:r>
          </a:p>
        </p:txBody>
      </p:sp>
      <p:sp>
        <p:nvSpPr>
          <p:cNvPr id="4" name="四角形: 角を丸くする 11">
            <a:extLst>
              <a:ext uri="{FF2B5EF4-FFF2-40B4-BE49-F238E27FC236}">
                <a16:creationId xmlns:a16="http://schemas.microsoft.com/office/drawing/2014/main" id="{FB8758CA-E2CD-4F25-87BE-2274C83DF800}"/>
              </a:ext>
            </a:extLst>
          </p:cNvPr>
          <p:cNvSpPr/>
          <p:nvPr/>
        </p:nvSpPr>
        <p:spPr>
          <a:xfrm>
            <a:off x="533400" y="1615985"/>
            <a:ext cx="8193837" cy="746215"/>
          </a:xfrm>
          <a:prstGeom prst="roundRect">
            <a:avLst/>
          </a:prstGeom>
          <a:solidFill>
            <a:srgbClr val="EFAF1F"/>
          </a:solidFill>
          <a:ln>
            <a:solidFill>
              <a:srgbClr val="FFFFFF"/>
            </a:solidFill>
          </a:ln>
        </p:spPr>
        <p:style>
          <a:lnRef idx="2">
            <a:schemeClr val="accent6"/>
          </a:lnRef>
          <a:fillRef idx="1">
            <a:schemeClr val="lt1"/>
          </a:fillRef>
          <a:effectRef idx="0">
            <a:schemeClr val="accent6"/>
          </a:effectRef>
          <a:fontRef idx="minor">
            <a:schemeClr val="dk1"/>
          </a:fontRef>
        </p:style>
        <p:txBody>
          <a:bodyPr lIns="64291" tIns="32146" rIns="64291" bIns="32146" rtlCol="0" anchor="ctr"/>
          <a:lstStyle/>
          <a:p>
            <a:pPr algn="ct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世 界</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理</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解</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と</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平</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和</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推</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進</a:t>
            </a:r>
          </a:p>
        </p:txBody>
      </p:sp>
      <p:sp>
        <p:nvSpPr>
          <p:cNvPr id="6" name="テキスト ボックス 5"/>
          <p:cNvSpPr txBox="1"/>
          <p:nvPr/>
        </p:nvSpPr>
        <p:spPr>
          <a:xfrm>
            <a:off x="1752600" y="2514600"/>
            <a:ext cx="4951997" cy="646331"/>
          </a:xfrm>
          <a:prstGeom prst="rect">
            <a:avLst/>
          </a:prstGeom>
          <a:noFill/>
        </p:spPr>
        <p:txBody>
          <a:bodyPr wrap="none" rtlCol="0">
            <a:spAutoFit/>
          </a:bodyPr>
          <a:lstStyle/>
          <a:p>
            <a:r>
              <a:rPr kumimoji="1" lang="en-US" altLang="ja-JP" sz="3600" b="1" dirty="0">
                <a:solidFill>
                  <a:srgbClr val="002060"/>
                </a:solidFill>
                <a:latin typeface="HG丸ｺﾞｼｯｸM-PRO" panose="020F0600000000000000" pitchFamily="50" charset="-128"/>
                <a:ea typeface="HG丸ｺﾞｼｯｸM-PRO" panose="020F0600000000000000" pitchFamily="50" charset="-128"/>
              </a:rPr>
              <a:t>1.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人道的国際奉仕活動</a:t>
            </a:r>
          </a:p>
        </p:txBody>
      </p:sp>
      <p:sp>
        <p:nvSpPr>
          <p:cNvPr id="7" name="テキスト ボックス 6"/>
          <p:cNvSpPr txBox="1"/>
          <p:nvPr/>
        </p:nvSpPr>
        <p:spPr>
          <a:xfrm>
            <a:off x="1752600" y="3454400"/>
            <a:ext cx="6805068" cy="646331"/>
          </a:xfrm>
          <a:prstGeom prst="rect">
            <a:avLst/>
          </a:prstGeom>
          <a:noFill/>
        </p:spPr>
        <p:txBody>
          <a:bodyPr wrap="none" rtlCol="0">
            <a:spAutoFit/>
          </a:bodyPr>
          <a:lstStyle/>
          <a:p>
            <a:r>
              <a:rPr kumimoji="1" lang="en-US" altLang="ja-JP" sz="3600" b="1" dirty="0">
                <a:solidFill>
                  <a:srgbClr val="002060"/>
                </a:solidFill>
                <a:latin typeface="HG丸ｺﾞｼｯｸM-PRO" panose="020F0600000000000000" pitchFamily="50" charset="-128"/>
                <a:ea typeface="HG丸ｺﾞｼｯｸM-PRO" panose="020F0600000000000000" pitchFamily="50" charset="-128"/>
              </a:rPr>
              <a:t>2.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国際レベルの教育・文化活動</a:t>
            </a:r>
          </a:p>
        </p:txBody>
      </p:sp>
      <p:sp>
        <p:nvSpPr>
          <p:cNvPr id="8" name="テキスト ボックス 7"/>
          <p:cNvSpPr txBox="1"/>
          <p:nvPr/>
        </p:nvSpPr>
        <p:spPr>
          <a:xfrm>
            <a:off x="1752600" y="4394200"/>
            <a:ext cx="4025461" cy="646331"/>
          </a:xfrm>
          <a:prstGeom prst="rect">
            <a:avLst/>
          </a:prstGeom>
          <a:noFill/>
        </p:spPr>
        <p:txBody>
          <a:bodyPr wrap="none" rtlCol="0">
            <a:spAutoFit/>
          </a:bodyPr>
          <a:lstStyle/>
          <a:p>
            <a:r>
              <a:rPr kumimoji="1" lang="en-US" altLang="ja-JP" sz="3600" b="1" dirty="0">
                <a:solidFill>
                  <a:srgbClr val="002060"/>
                </a:solidFill>
                <a:latin typeface="HG丸ｺﾞｼｯｸM-PRO" panose="020F0600000000000000" pitchFamily="50" charset="-128"/>
                <a:ea typeface="HG丸ｺﾞｼｯｸM-PRO" panose="020F0600000000000000" pitchFamily="50" charset="-128"/>
              </a:rPr>
              <a:t>3.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特別月間と催し</a:t>
            </a:r>
          </a:p>
        </p:txBody>
      </p:sp>
      <p:sp>
        <p:nvSpPr>
          <p:cNvPr id="9" name="テキスト ボックス 8"/>
          <p:cNvSpPr txBox="1"/>
          <p:nvPr/>
        </p:nvSpPr>
        <p:spPr>
          <a:xfrm>
            <a:off x="1752600" y="5334000"/>
            <a:ext cx="3098925" cy="646331"/>
          </a:xfrm>
          <a:prstGeom prst="rect">
            <a:avLst/>
          </a:prstGeom>
          <a:noFill/>
        </p:spPr>
        <p:txBody>
          <a:bodyPr wrap="none" rtlCol="0">
            <a:spAutoFit/>
          </a:bodyPr>
          <a:lstStyle/>
          <a:p>
            <a:r>
              <a:rPr kumimoji="1" lang="en-US" altLang="ja-JP" sz="3600" b="1">
                <a:solidFill>
                  <a:srgbClr val="002060"/>
                </a:solidFill>
                <a:latin typeface="HG丸ｺﾞｼｯｸM-PRO" panose="020F0600000000000000" pitchFamily="50" charset="-128"/>
                <a:ea typeface="HG丸ｺﾞｼｯｸM-PRO" panose="020F0600000000000000" pitchFamily="50" charset="-128"/>
              </a:rPr>
              <a:t>4.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国際的会合</a:t>
            </a:r>
          </a:p>
        </p:txBody>
      </p:sp>
      <p:pic>
        <p:nvPicPr>
          <p:cNvPr id="3" name="【スライド12】" descr="【スライド12】">
            <a:hlinkClick r:id="" action="ppaction://media"/>
            <a:extLst>
              <a:ext uri="{FF2B5EF4-FFF2-40B4-BE49-F238E27FC236}">
                <a16:creationId xmlns:a16="http://schemas.microsoft.com/office/drawing/2014/main" id="{6E64B47A-9181-E640-8CF2-1E9EF1733D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5980331"/>
            <a:ext cx="812800" cy="812800"/>
          </a:xfrm>
          <a:prstGeom prst="rect">
            <a:avLst/>
          </a:prstGeom>
        </p:spPr>
      </p:pic>
    </p:spTree>
    <p:extLst>
      <p:ext uri="{BB962C8B-B14F-4D97-AF65-F5344CB8AC3E}">
        <p14:creationId xmlns:p14="http://schemas.microsoft.com/office/powerpoint/2010/main" val="2643932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22" fill="hold"/>
                                        <p:tgtEl>
                                          <p:spTgt spid="3"/>
                                        </p:tgtEl>
                                      </p:cBhvr>
                                    </p:cmd>
                                  </p:childTnLst>
                                </p:cTn>
                              </p:par>
                              <p:par>
                                <p:cTn id="7" presetID="18" presetClass="emph" presetSubtype="0" fill="hold" grpId="0" nodeType="withEffect">
                                  <p:stCondLst>
                                    <p:cond delay="2000"/>
                                  </p:stCondLst>
                                  <p:iterate type="lt">
                                    <p:tmPct val="4000"/>
                                  </p:iterate>
                                  <p:childTnLst>
                                    <p:set>
                                      <p:cBhvr override="childStyle">
                                        <p:cTn id="8" dur="10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repeatCount="0"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E5B47AE-A191-3F4B-9A52-E64AF77DD961}"/>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3" name="タイトル 2"/>
          <p:cNvSpPr>
            <a:spLocks noGrp="1"/>
          </p:cNvSpPr>
          <p:nvPr>
            <p:ph type="title"/>
          </p:nvPr>
        </p:nvSpPr>
        <p:spPr>
          <a:xfrm>
            <a:off x="1128684" y="956173"/>
            <a:ext cx="7177116" cy="644028"/>
          </a:xfrm>
        </p:spPr>
        <p:txBody>
          <a:bodyPr>
            <a:normAutofit/>
          </a:bodyPr>
          <a:lstStyle/>
          <a:p>
            <a:r>
              <a:rPr kumimoji="1" lang="ja-JP" altLang="ja-JP" sz="3600" b="1">
                <a:solidFill>
                  <a:schemeClr val="tx2"/>
                </a:solidFill>
                <a:latin typeface="HG丸ｺﾞｼｯｸM-PRO" panose="020F0600000000000000" pitchFamily="50" charset="-128"/>
                <a:ea typeface="HG丸ｺﾞｼｯｸM-PRO" panose="020F0600000000000000" pitchFamily="50" charset="-128"/>
              </a:rPr>
              <a:t>3</a:t>
            </a:r>
            <a:r>
              <a:rPr kumimoji="1" lang="en-US" altLang="ja-JP" sz="3600" b="1">
                <a:solidFill>
                  <a:schemeClr val="tx2"/>
                </a:solidFill>
                <a:latin typeface="HG丸ｺﾞｼｯｸM-PRO" panose="020F0600000000000000" pitchFamily="50" charset="-128"/>
                <a:ea typeface="HG丸ｺﾞｼｯｸM-PRO" panose="020F0600000000000000" pitchFamily="50" charset="-128"/>
              </a:rPr>
              <a:t>.</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特別月間と催し</a:t>
            </a:r>
            <a:endParaRPr kumimoji="1" lang="ja-JP" altLang="en-US" sz="3600">
              <a:solidFill>
                <a:schemeClr val="tx2"/>
              </a:solidFill>
              <a:latin typeface="HG丸ｺﾞｼｯｸM-PRO"/>
              <a:ea typeface="HG丸ｺﾞｼｯｸM-PRO"/>
              <a:cs typeface="HG丸ｺﾞｼｯｸM-PRO"/>
            </a:endParaRPr>
          </a:p>
        </p:txBody>
      </p:sp>
      <p:sp>
        <p:nvSpPr>
          <p:cNvPr id="4" name="コンテンツ プレースホルダー 2"/>
          <p:cNvSpPr>
            <a:spLocks noGrp="1"/>
          </p:cNvSpPr>
          <p:nvPr>
            <p:ph idx="1"/>
          </p:nvPr>
        </p:nvSpPr>
        <p:spPr>
          <a:xfrm>
            <a:off x="685800" y="1524000"/>
            <a:ext cx="8077200" cy="4648200"/>
          </a:xfrm>
        </p:spPr>
        <p:txBody>
          <a:bodyPr>
            <a:normAutofit fontScale="77500" lnSpcReduction="20000"/>
          </a:bodyPr>
          <a:lstStyle/>
          <a:p>
            <a:pPr marL="0" indent="0">
              <a:buNone/>
            </a:pPr>
            <a:r>
              <a:rPr kumimoji="1" lang="en-US" altLang="ja-JP" sz="2400" dirty="0">
                <a:latin typeface="HG丸ｺﾞｼｯｸM-PRO"/>
                <a:ea typeface="HG丸ｺﾞｼｯｸM-PRO"/>
                <a:cs typeface="HG丸ｺﾞｼｯｸM-PRO"/>
              </a:rPr>
              <a:t>  8</a:t>
            </a:r>
            <a:r>
              <a:rPr kumimoji="1" lang="ja-JP" altLang="en-US" sz="2400">
                <a:latin typeface="HG丸ｺﾞｼｯｸM-PRO"/>
                <a:ea typeface="HG丸ｺﾞｼｯｸM-PRO"/>
                <a:cs typeface="HG丸ｺﾞｼｯｸM-PRO"/>
              </a:rPr>
              <a:t>月	会員増強・新クラブ結成推進</a:t>
            </a:r>
            <a:r>
              <a:rPr kumimoji="1" lang="en-US" altLang="ja-JP" sz="2400" dirty="0">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a:t>
            </a:r>
          </a:p>
          <a:p>
            <a:pPr marL="0" indent="0">
              <a:buNone/>
            </a:pPr>
            <a:r>
              <a:rPr kumimoji="1" lang="ja-JP" altLang="en-US" sz="2400">
                <a:latin typeface="HG丸ｺﾞｼｯｸM-PRO"/>
                <a:ea typeface="HG丸ｺﾞｼｯｸM-PRO"/>
                <a:cs typeface="HG丸ｺﾞｼｯｸM-PRO"/>
              </a:rPr>
              <a:t>  </a:t>
            </a:r>
            <a:r>
              <a:rPr kumimoji="1" lang="en-US" altLang="ja-JP" sz="2400" dirty="0">
                <a:solidFill>
                  <a:srgbClr val="FF7600"/>
                </a:solidFill>
                <a:latin typeface="HG丸ｺﾞｼｯｸM-PRO"/>
                <a:ea typeface="HG丸ｺﾞｼｯｸM-PRO"/>
                <a:cs typeface="HG丸ｺﾞｼｯｸM-PRO"/>
              </a:rPr>
              <a:t>9</a:t>
            </a:r>
            <a:r>
              <a:rPr kumimoji="1" lang="ja-JP" altLang="en-US" sz="2400">
                <a:solidFill>
                  <a:srgbClr val="FF7600"/>
                </a:solidFill>
                <a:latin typeface="HG丸ｺﾞｼｯｸM-PRO"/>
                <a:ea typeface="HG丸ｺﾞｼｯｸM-PRO"/>
                <a:cs typeface="HG丸ｺﾞｼｯｸM-PRO"/>
              </a:rPr>
              <a:t>月	</a:t>
            </a:r>
            <a:r>
              <a:rPr kumimoji="1" lang="ja-JP" altLang="en-US" sz="2400" b="1">
                <a:solidFill>
                  <a:srgbClr val="FF7600"/>
                </a:solidFill>
                <a:latin typeface="HG丸ｺﾞｼｯｸM-PRO"/>
                <a:ea typeface="HG丸ｺﾞｼｯｸM-PRO"/>
                <a:cs typeface="HG丸ｺﾞｼｯｸM-PRO"/>
              </a:rPr>
              <a:t>基本的教育と識字率向上</a:t>
            </a:r>
            <a:r>
              <a:rPr kumimoji="1" lang="en-US" altLang="ja-JP" sz="2400" b="1" dirty="0">
                <a:solidFill>
                  <a:srgbClr val="FF7600"/>
                </a:solidFill>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ロータリーの友月間</a:t>
            </a:r>
          </a:p>
          <a:p>
            <a:pPr marL="0" indent="0">
              <a:buNone/>
            </a:pPr>
            <a:r>
              <a:rPr kumimoji="1" lang="en-US" altLang="ja-JP" sz="2400" dirty="0">
                <a:solidFill>
                  <a:srgbClr val="0000FF"/>
                </a:solidFill>
                <a:latin typeface="HG丸ｺﾞｼｯｸM-PRO"/>
                <a:ea typeface="HG丸ｺﾞｼｯｸM-PRO"/>
                <a:cs typeface="HG丸ｺﾞｼｯｸM-PRO"/>
              </a:rPr>
              <a:t>10</a:t>
            </a:r>
            <a:r>
              <a:rPr kumimoji="1" lang="ja-JP" altLang="en-US" sz="2400">
                <a:solidFill>
                  <a:srgbClr val="0000FF"/>
                </a:solidFill>
                <a:latin typeface="HG丸ｺﾞｼｯｸM-PRO"/>
                <a:ea typeface="HG丸ｺﾞｼｯｸM-PRO"/>
                <a:cs typeface="HG丸ｺﾞｼｯｸM-PRO"/>
              </a:rPr>
              <a:t>月 </a:t>
            </a:r>
            <a:r>
              <a:rPr kumimoji="1" lang="ja-JP" altLang="en-US" sz="2400" b="1">
                <a:solidFill>
                  <a:srgbClr val="0000FF"/>
                </a:solidFill>
                <a:latin typeface="HG丸ｺﾞｼｯｸM-PRO"/>
                <a:ea typeface="HG丸ｺﾞｼｯｸM-PRO"/>
                <a:cs typeface="HG丸ｺﾞｼｯｸM-PRO"/>
              </a:rPr>
              <a:t>地域社会の経済発展</a:t>
            </a:r>
            <a:r>
              <a:rPr kumimoji="1" lang="ja-JP" altLang="en-US" sz="2400" b="1">
                <a:solidFill>
                  <a:srgbClr val="FF0000"/>
                </a:solidFill>
                <a:latin typeface="HG丸ｺﾞｼｯｸM-PRO"/>
                <a:ea typeface="HG丸ｺﾞｼｯｸM-PRO"/>
                <a:cs typeface="HG丸ｺﾞｼｯｸM-PRO"/>
              </a:rPr>
              <a:t>（変更）</a:t>
            </a:r>
            <a:r>
              <a:rPr kumimoji="1" lang="en-US" altLang="ja-JP" sz="2400" b="1" dirty="0">
                <a:solidFill>
                  <a:srgbClr val="FF0000"/>
                </a:solidFill>
                <a:latin typeface="HG丸ｺﾞｼｯｸM-PRO"/>
                <a:ea typeface="HG丸ｺﾞｼｯｸM-PRO"/>
                <a:cs typeface="HG丸ｺﾞｼｯｸM-PRO"/>
              </a:rPr>
              <a:t> </a:t>
            </a:r>
            <a:r>
              <a:rPr lang="ja-JP" altLang="en-US" sz="2400">
                <a:latin typeface="HG丸ｺﾞｼｯｸM-PRO"/>
                <a:ea typeface="HG丸ｺﾞｼｯｸM-PRO"/>
                <a:cs typeface="HG丸ｺﾞｼｯｸM-PRO"/>
              </a:rPr>
              <a:t>月間</a:t>
            </a:r>
            <a:r>
              <a:rPr kumimoji="1" lang="ja-JP" altLang="en-US" sz="2400">
                <a:latin typeface="HG丸ｺﾞｼｯｸM-PRO"/>
                <a:ea typeface="HG丸ｺﾞｼｯｸM-PRO"/>
                <a:cs typeface="HG丸ｺﾞｼｯｸM-PRO"/>
              </a:rPr>
              <a:t>	米山月間</a:t>
            </a:r>
          </a:p>
          <a:p>
            <a:pPr marL="0" indent="0">
              <a:buNone/>
            </a:pPr>
            <a:r>
              <a:rPr kumimoji="1" lang="en-US" altLang="ja-JP" sz="2400" dirty="0">
                <a:latin typeface="HG丸ｺﾞｼｯｸM-PRO"/>
                <a:ea typeface="HG丸ｺﾞｼｯｸM-PRO"/>
                <a:cs typeface="HG丸ｺﾞｼｯｸM-PRO"/>
              </a:rPr>
              <a:t>11</a:t>
            </a:r>
            <a:r>
              <a:rPr kumimoji="1" lang="ja-JP" altLang="en-US" sz="2400">
                <a:latin typeface="HG丸ｺﾞｼｯｸM-PRO"/>
                <a:ea typeface="HG丸ｺﾞｼｯｸM-PRO"/>
                <a:cs typeface="HG丸ｺﾞｼｯｸM-PRO"/>
              </a:rPr>
              <a:t>月 ロータリー財団</a:t>
            </a:r>
            <a:r>
              <a:rPr kumimoji="1" lang="en-US" altLang="ja-JP" sz="2400" dirty="0">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a:t>
            </a:r>
          </a:p>
          <a:p>
            <a:pPr marL="0" indent="0">
              <a:buNone/>
            </a:pPr>
            <a:r>
              <a:rPr kumimoji="1" lang="en-US" altLang="ja-JP" sz="2400" dirty="0">
                <a:solidFill>
                  <a:srgbClr val="22800D"/>
                </a:solidFill>
                <a:latin typeface="HG丸ｺﾞｼｯｸM-PRO"/>
                <a:ea typeface="HG丸ｺﾞｼｯｸM-PRO"/>
                <a:cs typeface="HG丸ｺﾞｼｯｸM-PRO"/>
              </a:rPr>
              <a:t>12</a:t>
            </a:r>
            <a:r>
              <a:rPr kumimoji="1" lang="ja-JP" altLang="en-US" sz="2400">
                <a:solidFill>
                  <a:srgbClr val="22800D"/>
                </a:solidFill>
                <a:latin typeface="HG丸ｺﾞｼｯｸM-PRO"/>
                <a:ea typeface="HG丸ｺﾞｼｯｸM-PRO"/>
                <a:cs typeface="HG丸ｺﾞｼｯｸM-PRO"/>
              </a:rPr>
              <a:t>月 </a:t>
            </a:r>
            <a:r>
              <a:rPr kumimoji="1" lang="ja-JP" altLang="en-US" sz="2400" b="1">
                <a:solidFill>
                  <a:srgbClr val="22800D"/>
                </a:solidFill>
                <a:latin typeface="HG丸ｺﾞｼｯｸM-PRO"/>
                <a:ea typeface="HG丸ｺﾞｼｯｸM-PRO"/>
                <a:cs typeface="HG丸ｺﾞｼｯｸM-PRO"/>
              </a:rPr>
              <a:t>疾病予防と治療</a:t>
            </a:r>
            <a:r>
              <a:rPr kumimoji="1" lang="en-US" altLang="ja-JP" sz="2400" b="1" dirty="0">
                <a:solidFill>
                  <a:srgbClr val="22800D"/>
                </a:solidFill>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a:t>
            </a:r>
          </a:p>
          <a:p>
            <a:pPr marL="0" indent="0">
              <a:buNone/>
            </a:pPr>
            <a:r>
              <a:rPr kumimoji="1" lang="en-US" altLang="ja-JP" sz="2400" dirty="0">
                <a:latin typeface="HG丸ｺﾞｼｯｸM-PRO"/>
                <a:ea typeface="HG丸ｺﾞｼｯｸM-PRO"/>
                <a:cs typeface="HG丸ｺﾞｼｯｸM-PRO"/>
              </a:rPr>
              <a:t>  1</a:t>
            </a:r>
            <a:r>
              <a:rPr kumimoji="1" lang="ja-JP" altLang="en-US" sz="2400">
                <a:latin typeface="HG丸ｺﾞｼｯｸM-PRO"/>
                <a:ea typeface="HG丸ｺﾞｼｯｸM-PRO"/>
                <a:cs typeface="HG丸ｺﾞｼｯｸM-PRO"/>
              </a:rPr>
              <a:t>月	職業奉仕</a:t>
            </a:r>
            <a:r>
              <a:rPr kumimoji="1" lang="en-US" altLang="ja-JP" sz="2400" dirty="0">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a:t>
            </a:r>
          </a:p>
          <a:p>
            <a:pPr marL="0" indent="0">
              <a:buNone/>
            </a:pPr>
            <a:r>
              <a:rPr kumimoji="1" lang="en-US" altLang="ja-JP" sz="2400" dirty="0">
                <a:latin typeface="HG丸ｺﾞｼｯｸM-PRO"/>
                <a:ea typeface="HG丸ｺﾞｼｯｸM-PRO"/>
                <a:cs typeface="HG丸ｺﾞｼｯｸM-PRO"/>
              </a:rPr>
              <a:t>  </a:t>
            </a:r>
            <a:r>
              <a:rPr kumimoji="1" lang="en-US" altLang="ja-JP" sz="2400" dirty="0">
                <a:solidFill>
                  <a:srgbClr val="660066"/>
                </a:solidFill>
                <a:latin typeface="HG丸ｺﾞｼｯｸM-PRO"/>
                <a:ea typeface="HG丸ｺﾞｼｯｸM-PRO"/>
                <a:cs typeface="HG丸ｺﾞｼｯｸM-PRO"/>
              </a:rPr>
              <a:t>2</a:t>
            </a:r>
            <a:r>
              <a:rPr kumimoji="1" lang="ja-JP" altLang="en-US" sz="2400">
                <a:solidFill>
                  <a:srgbClr val="660066"/>
                </a:solidFill>
                <a:latin typeface="HG丸ｺﾞｼｯｸM-PRO"/>
                <a:ea typeface="HG丸ｺﾞｼｯｸM-PRO"/>
                <a:cs typeface="HG丸ｺﾞｼｯｸM-PRO"/>
              </a:rPr>
              <a:t>月	</a:t>
            </a:r>
            <a:r>
              <a:rPr kumimoji="1" lang="ja-JP" altLang="en-US" sz="2400" b="1">
                <a:solidFill>
                  <a:srgbClr val="660066"/>
                </a:solidFill>
                <a:latin typeface="HG丸ｺﾞｼｯｸM-PRO"/>
                <a:ea typeface="HG丸ｺﾞｼｯｸM-PRO"/>
                <a:cs typeface="HG丸ｺﾞｼｯｸM-PRO"/>
              </a:rPr>
              <a:t>平和構築と紛争予防</a:t>
            </a:r>
            <a:r>
              <a:rPr kumimoji="1" lang="ja-JP" altLang="en-US" sz="2400" b="1">
                <a:solidFill>
                  <a:srgbClr val="FF0000"/>
                </a:solidFill>
                <a:latin typeface="HG丸ｺﾞｼｯｸM-PRO"/>
                <a:ea typeface="HG丸ｺﾞｼｯｸM-PRO"/>
                <a:cs typeface="HG丸ｺﾞｼｯｸM-PRO"/>
              </a:rPr>
              <a:t>（変更）</a:t>
            </a:r>
            <a:r>
              <a:rPr kumimoji="1" lang="en-US" altLang="ja-JP" sz="2400" b="1" dirty="0">
                <a:solidFill>
                  <a:srgbClr val="660066"/>
                </a:solidFill>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a:t>
            </a:r>
          </a:p>
          <a:p>
            <a:pPr marL="0" indent="0">
              <a:buNone/>
            </a:pPr>
            <a:r>
              <a:rPr kumimoji="1" lang="en-US" altLang="ja-JP" sz="2400" dirty="0">
                <a:latin typeface="HG丸ｺﾞｼｯｸM-PRO"/>
                <a:ea typeface="HG丸ｺﾞｼｯｸM-PRO"/>
                <a:cs typeface="HG丸ｺﾞｼｯｸM-PRO"/>
              </a:rPr>
              <a:t>  </a:t>
            </a:r>
            <a:r>
              <a:rPr kumimoji="1" lang="en-US" altLang="ja-JP" sz="2400" dirty="0">
                <a:solidFill>
                  <a:srgbClr val="01B4E7"/>
                </a:solidFill>
                <a:latin typeface="HG丸ｺﾞｼｯｸM-PRO"/>
                <a:ea typeface="HG丸ｺﾞｼｯｸM-PRO"/>
                <a:cs typeface="HG丸ｺﾞｼｯｸM-PRO"/>
              </a:rPr>
              <a:t>3</a:t>
            </a:r>
            <a:r>
              <a:rPr kumimoji="1" lang="ja-JP" altLang="en-US" sz="2400">
                <a:solidFill>
                  <a:srgbClr val="01B4E7"/>
                </a:solidFill>
                <a:latin typeface="HG丸ｺﾞｼｯｸM-PRO"/>
                <a:ea typeface="HG丸ｺﾞｼｯｸM-PRO"/>
                <a:cs typeface="HG丸ｺﾞｼｯｸM-PRO"/>
              </a:rPr>
              <a:t>月	</a:t>
            </a:r>
            <a:r>
              <a:rPr kumimoji="1" lang="ja-JP" altLang="en-US" sz="2400" b="1">
                <a:solidFill>
                  <a:srgbClr val="01B4E7"/>
                </a:solidFill>
                <a:latin typeface="HG丸ｺﾞｼｯｸM-PRO"/>
                <a:ea typeface="HG丸ｺﾞｼｯｸM-PRO"/>
                <a:cs typeface="HG丸ｺﾞｼｯｸM-PRO"/>
              </a:rPr>
              <a:t>水と衛生</a:t>
            </a:r>
            <a:r>
              <a:rPr kumimoji="1" lang="en-US" altLang="ja-JP" sz="2400" b="1" dirty="0">
                <a:solidFill>
                  <a:srgbClr val="01B4E7"/>
                </a:solidFill>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a:t>
            </a:r>
          </a:p>
          <a:p>
            <a:pPr marL="0" indent="0">
              <a:buNone/>
            </a:pPr>
            <a:r>
              <a:rPr kumimoji="1" lang="en-US" altLang="ja-JP" sz="2400" dirty="0">
                <a:latin typeface="HG丸ｺﾞｼｯｸM-PRO"/>
                <a:ea typeface="HG丸ｺﾞｼｯｸM-PRO"/>
                <a:cs typeface="HG丸ｺﾞｼｯｸM-PRO"/>
              </a:rPr>
              <a:t>  </a:t>
            </a:r>
            <a:r>
              <a:rPr kumimoji="1" lang="en-US" altLang="ja-JP" sz="2400" dirty="0">
                <a:solidFill>
                  <a:srgbClr val="FF0000"/>
                </a:solidFill>
                <a:latin typeface="HG丸ｺﾞｼｯｸM-PRO"/>
                <a:ea typeface="HG丸ｺﾞｼｯｸM-PRO"/>
                <a:cs typeface="HG丸ｺﾞｼｯｸM-PRO"/>
              </a:rPr>
              <a:t>4</a:t>
            </a:r>
            <a:r>
              <a:rPr kumimoji="1" lang="ja-JP" altLang="en-US" sz="2400">
                <a:solidFill>
                  <a:srgbClr val="FF0000"/>
                </a:solidFill>
                <a:latin typeface="HG丸ｺﾞｼｯｸM-PRO"/>
                <a:ea typeface="HG丸ｺﾞｼｯｸM-PRO"/>
                <a:cs typeface="HG丸ｺﾞｼｯｸM-PRO"/>
              </a:rPr>
              <a:t>月	</a:t>
            </a:r>
            <a:r>
              <a:rPr kumimoji="1" lang="ja-JP" altLang="en-US" sz="2400" b="1">
                <a:solidFill>
                  <a:srgbClr val="FF0000"/>
                </a:solidFill>
                <a:latin typeface="HG丸ｺﾞｼｯｸM-PRO"/>
                <a:ea typeface="HG丸ｺﾞｼｯｸM-PRO"/>
                <a:cs typeface="HG丸ｺﾞｼｯｸM-PRO"/>
              </a:rPr>
              <a:t>母子の健康</a:t>
            </a:r>
            <a:r>
              <a:rPr kumimoji="1" lang="en-US" altLang="ja-JP" sz="2400" b="1" dirty="0">
                <a:solidFill>
                  <a:srgbClr val="FF0000"/>
                </a:solidFill>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a:t>
            </a:r>
          </a:p>
          <a:p>
            <a:pPr marL="0" indent="0">
              <a:buNone/>
            </a:pPr>
            <a:r>
              <a:rPr kumimoji="1" lang="en-US" altLang="ja-JP" sz="2400" dirty="0">
                <a:latin typeface="HG丸ｺﾞｼｯｸM-PRO"/>
                <a:ea typeface="HG丸ｺﾞｼｯｸM-PRO"/>
                <a:cs typeface="HG丸ｺﾞｼｯｸM-PRO"/>
              </a:rPr>
              <a:t>  5</a:t>
            </a:r>
            <a:r>
              <a:rPr kumimoji="1" lang="ja-JP" altLang="en-US" sz="2400">
                <a:latin typeface="HG丸ｺﾞｼｯｸM-PRO"/>
                <a:ea typeface="HG丸ｺﾞｼｯｸM-PRO"/>
                <a:cs typeface="HG丸ｺﾞｼｯｸM-PRO"/>
              </a:rPr>
              <a:t>月	青少年奉仕</a:t>
            </a:r>
            <a:r>
              <a:rPr kumimoji="1" lang="en-US" altLang="ja-JP" sz="2400" dirty="0">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	</a:t>
            </a:r>
          </a:p>
          <a:p>
            <a:pPr marL="0" indent="0">
              <a:buNone/>
            </a:pPr>
            <a:r>
              <a:rPr kumimoji="1" lang="en-US" altLang="ja-JP" sz="2400" dirty="0">
                <a:latin typeface="HG丸ｺﾞｼｯｸM-PRO"/>
                <a:ea typeface="HG丸ｺﾞｼｯｸM-PRO"/>
                <a:cs typeface="HG丸ｺﾞｼｯｸM-PRO"/>
              </a:rPr>
              <a:t>  6</a:t>
            </a:r>
            <a:r>
              <a:rPr kumimoji="1" lang="ja-JP" altLang="en-US" sz="2400">
                <a:latin typeface="HG丸ｺﾞｼｯｸM-PRO"/>
                <a:ea typeface="HG丸ｺﾞｼｯｸM-PRO"/>
                <a:cs typeface="HG丸ｺﾞｼｯｸM-PRO"/>
              </a:rPr>
              <a:t>月	ロータリー親睦活動</a:t>
            </a:r>
            <a:r>
              <a:rPr kumimoji="1" lang="en-US" altLang="ja-JP" sz="2400" dirty="0">
                <a:latin typeface="HG丸ｺﾞｼｯｸM-PRO"/>
                <a:ea typeface="HG丸ｺﾞｼｯｸM-PRO"/>
                <a:cs typeface="HG丸ｺﾞｼｯｸM-PRO"/>
              </a:rPr>
              <a:t> </a:t>
            </a:r>
            <a:r>
              <a:rPr kumimoji="1" lang="ja-JP" altLang="en-US" sz="2400">
                <a:latin typeface="HG丸ｺﾞｼｯｸM-PRO"/>
                <a:ea typeface="HG丸ｺﾞｼｯｸM-PRO"/>
                <a:cs typeface="HG丸ｺﾞｼｯｸM-PRO"/>
              </a:rPr>
              <a:t>月間</a:t>
            </a:r>
          </a:p>
        </p:txBody>
      </p:sp>
      <p:pic>
        <p:nvPicPr>
          <p:cNvPr id="2" name="【スライド13】" descr="【スライド13】">
            <a:hlinkClick r:id="" action="ppaction://media"/>
            <a:extLst>
              <a:ext uri="{FF2B5EF4-FFF2-40B4-BE49-F238E27FC236}">
                <a16:creationId xmlns:a16="http://schemas.microsoft.com/office/drawing/2014/main" id="{AB3D9AEC-9D51-3D4C-809E-583DF41FD5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6045200"/>
            <a:ext cx="812800" cy="812800"/>
          </a:xfrm>
          <a:prstGeom prst="rect">
            <a:avLst/>
          </a:prstGeom>
        </p:spPr>
      </p:pic>
    </p:spTree>
    <p:extLst>
      <p:ext uri="{BB962C8B-B14F-4D97-AF65-F5344CB8AC3E}">
        <p14:creationId xmlns:p14="http://schemas.microsoft.com/office/powerpoint/2010/main" val="121923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ageCurlDoubl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46" fill="hold"/>
                                        <p:tgtEl>
                                          <p:spTgt spid="2"/>
                                        </p:tgtEl>
                                      </p:cBhvr>
                                    </p:cmd>
                                  </p:childTnLst>
                                </p:cTn>
                              </p:par>
                              <p:par>
                                <p:cTn id="7" presetID="41" presetClass="entr" presetSubtype="0" fill="hold" grpId="1"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 calcmode="lin" valueType="num">
                                      <p:cBhvr>
                                        <p:cTn id="11"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2"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3" dur="1000" tmFilter="0,0; .5, 1; 1, 1"/>
                                        <p:tgtEl>
                                          <p:spTgt spid="3"/>
                                        </p:tgtEl>
                                      </p:cBhvr>
                                    </p:animEffect>
                                  </p:childTnLst>
                                </p:cTn>
                              </p:par>
                              <p:par>
                                <p:cTn id="14" presetID="14" presetClass="entr" presetSubtype="10" fill="hold" nodeType="with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 dur="500"/>
                                        <p:tgtEl>
                                          <p:spTgt spid="4">
                                            <p:txEl>
                                              <p:pRg st="0" end="0"/>
                                            </p:txEl>
                                          </p:spTgt>
                                        </p:tgtEl>
                                      </p:cBhvr>
                                    </p:animEffect>
                                  </p:childTnLst>
                                </p:cTn>
                              </p:par>
                              <p:par>
                                <p:cTn id="17" presetID="14" presetClass="entr" presetSubtype="10" fill="hold" nodeType="withEffect">
                                  <p:stCondLst>
                                    <p:cond delay="2000"/>
                                  </p:stCondLst>
                                  <p:iterate type="lt">
                                    <p:tmPct val="0"/>
                                  </p:iterate>
                                  <p:childTnLst>
                                    <p:set>
                                      <p:cBhvr>
                                        <p:cTn id="1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9" dur="500"/>
                                        <p:tgtEl>
                                          <p:spTgt spid="4">
                                            <p:txEl>
                                              <p:pRg st="1" end="1"/>
                                            </p:txEl>
                                          </p:spTgt>
                                        </p:tgtEl>
                                      </p:cBhvr>
                                    </p:animEffect>
                                  </p:childTnLst>
                                </p:cTn>
                              </p:par>
                              <p:par>
                                <p:cTn id="20" presetID="14" presetClass="entr" presetSubtype="10" fill="hold" nodeType="withEffect">
                                  <p:stCondLst>
                                    <p:cond delay="2000"/>
                                  </p:stCondLst>
                                  <p:iterate type="lt">
                                    <p:tmPct val="0"/>
                                  </p:iterate>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par>
                                <p:cTn id="23" presetID="14" presetClass="entr" presetSubtype="10" fill="hold" nodeType="withEffect">
                                  <p:stCondLst>
                                    <p:cond delay="20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5" dur="500"/>
                                        <p:tgtEl>
                                          <p:spTgt spid="4">
                                            <p:txEl>
                                              <p:pRg st="3" end="3"/>
                                            </p:txEl>
                                          </p:spTgt>
                                        </p:tgtEl>
                                      </p:cBhvr>
                                    </p:animEffect>
                                  </p:childTnLst>
                                </p:cTn>
                              </p:par>
                              <p:par>
                                <p:cTn id="26" presetID="14" presetClass="entr" presetSubtype="10" fill="hold" nodeType="withEffect">
                                  <p:stCondLst>
                                    <p:cond delay="2000"/>
                                  </p:stCondLst>
                                  <p:iterate type="lt">
                                    <p:tmPct val="0"/>
                                  </p:iterate>
                                  <p:childTnLst>
                                    <p:set>
                                      <p:cBhvr>
                                        <p:cTn id="2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8" dur="500"/>
                                        <p:tgtEl>
                                          <p:spTgt spid="4">
                                            <p:txEl>
                                              <p:pRg st="4" end="4"/>
                                            </p:txEl>
                                          </p:spTgt>
                                        </p:tgtEl>
                                      </p:cBhvr>
                                    </p:animEffect>
                                  </p:childTnLst>
                                </p:cTn>
                              </p:par>
                              <p:par>
                                <p:cTn id="29" presetID="14" presetClass="entr" presetSubtype="10" fill="hold" nodeType="withEffect">
                                  <p:stCondLst>
                                    <p:cond delay="200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par>
                                <p:cTn id="32" presetID="14" presetClass="entr" presetSubtype="10" fill="hold" nodeType="withEffect">
                                  <p:stCondLst>
                                    <p:cond delay="2000"/>
                                  </p:stCondLst>
                                  <p:iterate type="lt">
                                    <p:tmPct val="0"/>
                                  </p:iterate>
                                  <p:childTnLst>
                                    <p:set>
                                      <p:cBhvr>
                                        <p:cTn id="3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4" dur="500"/>
                                        <p:tgtEl>
                                          <p:spTgt spid="4">
                                            <p:txEl>
                                              <p:pRg st="6" end="6"/>
                                            </p:txEl>
                                          </p:spTgt>
                                        </p:tgtEl>
                                      </p:cBhvr>
                                    </p:animEffect>
                                  </p:childTnLst>
                                </p:cTn>
                              </p:par>
                              <p:par>
                                <p:cTn id="35" presetID="14" presetClass="entr" presetSubtype="10" fill="hold" nodeType="withEffect">
                                  <p:stCondLst>
                                    <p:cond delay="2000"/>
                                  </p:stCondLst>
                                  <p:iterate type="lt">
                                    <p:tmPct val="0"/>
                                  </p:iterate>
                                  <p:childTnLst>
                                    <p:set>
                                      <p:cBhvr>
                                        <p:cTn id="3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7" dur="500"/>
                                        <p:tgtEl>
                                          <p:spTgt spid="4">
                                            <p:txEl>
                                              <p:pRg st="7" end="7"/>
                                            </p:txEl>
                                          </p:spTgt>
                                        </p:tgtEl>
                                      </p:cBhvr>
                                    </p:animEffect>
                                  </p:childTnLst>
                                </p:cTn>
                              </p:par>
                              <p:par>
                                <p:cTn id="38" presetID="14" presetClass="entr" presetSubtype="10" fill="hold" nodeType="withEffect">
                                  <p:stCondLst>
                                    <p:cond delay="2000"/>
                                  </p:stCondLst>
                                  <p:iterate type="lt">
                                    <p:tmPct val="0"/>
                                  </p:iterate>
                                  <p:childTnLst>
                                    <p:set>
                                      <p:cBhvr>
                                        <p:cTn id="39"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0" dur="500"/>
                                        <p:tgtEl>
                                          <p:spTgt spid="4">
                                            <p:txEl>
                                              <p:pRg st="8" end="8"/>
                                            </p:txEl>
                                          </p:spTgt>
                                        </p:tgtEl>
                                      </p:cBhvr>
                                    </p:animEffect>
                                  </p:childTnLst>
                                </p:cTn>
                              </p:par>
                              <p:par>
                                <p:cTn id="41" presetID="14" presetClass="entr" presetSubtype="10" fill="hold" nodeType="withEffect">
                                  <p:stCondLst>
                                    <p:cond delay="200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randombar(horizontal)">
                                      <p:cBhvr>
                                        <p:cTn id="43" dur="500"/>
                                        <p:tgtEl>
                                          <p:spTgt spid="4">
                                            <p:txEl>
                                              <p:pRg st="9" end="9"/>
                                            </p:txEl>
                                          </p:spTgt>
                                        </p:tgtEl>
                                      </p:cBhvr>
                                    </p:animEffect>
                                  </p:childTnLst>
                                </p:cTn>
                              </p:par>
                              <p:par>
                                <p:cTn id="44" presetID="14" presetClass="entr" presetSubtype="10" fill="hold" nodeType="withEffect">
                                  <p:stCondLst>
                                    <p:cond delay="200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46" dur="500"/>
                                        <p:tgtEl>
                                          <p:spTgt spid="4">
                                            <p:txEl>
                                              <p:pRg st="10" end="10"/>
                                            </p:txEl>
                                          </p:spTgt>
                                        </p:tgtEl>
                                      </p:cBhvr>
                                    </p:animEffect>
                                  </p:childTnLst>
                                </p:cTn>
                              </p:par>
                              <p:par>
                                <p:cTn id="47" presetID="35" presetClass="emph" presetSubtype="0" fill="hold" nodeType="withEffect">
                                  <p:stCondLst>
                                    <p:cond delay="5000"/>
                                  </p:stCondLst>
                                  <p:iterate type="lt">
                                    <p:tmPct val="0"/>
                                  </p:iterate>
                                  <p:childTnLst>
                                    <p:anim calcmode="discrete" valueType="str">
                                      <p:cBhvr>
                                        <p:cTn id="48" dur="1000" fill="hold"/>
                                        <p:tgtEl>
                                          <p:spTgt spid="4">
                                            <p:txEl>
                                              <p:pRg st="1" end="1"/>
                                            </p:txEl>
                                          </p:spTgt>
                                        </p:tgtEl>
                                        <p:attrNameLst>
                                          <p:attrName>style.visibility</p:attrName>
                                        </p:attrNameLst>
                                      </p:cBhvr>
                                      <p:tavLst>
                                        <p:tav tm="0">
                                          <p:val>
                                            <p:strVal val="hidden"/>
                                          </p:val>
                                        </p:tav>
                                        <p:tav tm="50000">
                                          <p:val>
                                            <p:strVal val="visible"/>
                                          </p:val>
                                        </p:tav>
                                      </p:tavLst>
                                    </p:anim>
                                  </p:childTnLst>
                                </p:cTn>
                              </p:par>
                              <p:par>
                                <p:cTn id="49" presetID="35" presetClass="emph" presetSubtype="0" fill="hold" nodeType="withEffect">
                                  <p:stCondLst>
                                    <p:cond delay="7500"/>
                                  </p:stCondLst>
                                  <p:iterate type="lt">
                                    <p:tmPct val="0"/>
                                  </p:iterate>
                                  <p:childTnLst>
                                    <p:anim calcmode="discrete" valueType="str">
                                      <p:cBhvr>
                                        <p:cTn id="50" dur="1000" fill="hold"/>
                                        <p:tgtEl>
                                          <p:spTgt spid="4">
                                            <p:txEl>
                                              <p:pRg st="2" end="2"/>
                                            </p:txEl>
                                          </p:spTgt>
                                        </p:tgtEl>
                                        <p:attrNameLst>
                                          <p:attrName>style.visibility</p:attrName>
                                        </p:attrNameLst>
                                      </p:cBhvr>
                                      <p:tavLst>
                                        <p:tav tm="0">
                                          <p:val>
                                            <p:strVal val="hidden"/>
                                          </p:val>
                                        </p:tav>
                                        <p:tav tm="50000">
                                          <p:val>
                                            <p:strVal val="visible"/>
                                          </p:val>
                                        </p:tav>
                                      </p:tavLst>
                                    </p:anim>
                                  </p:childTnLst>
                                </p:cTn>
                              </p:par>
                              <p:par>
                                <p:cTn id="51" presetID="35" presetClass="emph" presetSubtype="0" fill="hold" nodeType="withEffect">
                                  <p:stCondLst>
                                    <p:cond delay="9000"/>
                                  </p:stCondLst>
                                  <p:iterate type="lt">
                                    <p:tmPct val="0"/>
                                  </p:iterate>
                                  <p:childTnLst>
                                    <p:anim calcmode="discrete" valueType="str">
                                      <p:cBhvr>
                                        <p:cTn id="52" dur="1000" fill="hold"/>
                                        <p:tgtEl>
                                          <p:spTgt spid="4">
                                            <p:txEl>
                                              <p:pRg st="4" end="4"/>
                                            </p:txEl>
                                          </p:spTgt>
                                        </p:tgtEl>
                                        <p:attrNameLst>
                                          <p:attrName>style.visibility</p:attrName>
                                        </p:attrNameLst>
                                      </p:cBhvr>
                                      <p:tavLst>
                                        <p:tav tm="0">
                                          <p:val>
                                            <p:strVal val="hidden"/>
                                          </p:val>
                                        </p:tav>
                                        <p:tav tm="50000">
                                          <p:val>
                                            <p:strVal val="visible"/>
                                          </p:val>
                                        </p:tav>
                                      </p:tavLst>
                                    </p:anim>
                                  </p:childTnLst>
                                </p:cTn>
                              </p:par>
                              <p:par>
                                <p:cTn id="53" presetID="35" presetClass="emph" presetSubtype="0" fill="hold" nodeType="withEffect">
                                  <p:stCondLst>
                                    <p:cond delay="10500"/>
                                  </p:stCondLst>
                                  <p:iterate type="lt">
                                    <p:tmPct val="0"/>
                                  </p:iterate>
                                  <p:childTnLst>
                                    <p:anim calcmode="discrete" valueType="str">
                                      <p:cBhvr>
                                        <p:cTn id="54" dur="1000" fill="hold"/>
                                        <p:tgtEl>
                                          <p:spTgt spid="4">
                                            <p:txEl>
                                              <p:pRg st="6" end="6"/>
                                            </p:txEl>
                                          </p:spTgt>
                                        </p:tgtEl>
                                        <p:attrNameLst>
                                          <p:attrName>style.visibility</p:attrName>
                                        </p:attrNameLst>
                                      </p:cBhvr>
                                      <p:tavLst>
                                        <p:tav tm="0">
                                          <p:val>
                                            <p:strVal val="hidden"/>
                                          </p:val>
                                        </p:tav>
                                        <p:tav tm="50000">
                                          <p:val>
                                            <p:strVal val="visible"/>
                                          </p:val>
                                        </p:tav>
                                      </p:tavLst>
                                    </p:anim>
                                  </p:childTnLst>
                                </p:cTn>
                              </p:par>
                              <p:par>
                                <p:cTn id="55" presetID="35" presetClass="emph" presetSubtype="0" fill="hold" nodeType="withEffect">
                                  <p:stCondLst>
                                    <p:cond delay="12000"/>
                                  </p:stCondLst>
                                  <p:iterate type="lt">
                                    <p:tmPct val="0"/>
                                  </p:iterate>
                                  <p:childTnLst>
                                    <p:anim calcmode="discrete" valueType="str">
                                      <p:cBhvr>
                                        <p:cTn id="56" dur="1000" fill="hold"/>
                                        <p:tgtEl>
                                          <p:spTgt spid="4">
                                            <p:txEl>
                                              <p:pRg st="7" end="7"/>
                                            </p:txEl>
                                          </p:spTgt>
                                        </p:tgtEl>
                                        <p:attrNameLst>
                                          <p:attrName>style.visibility</p:attrName>
                                        </p:attrNameLst>
                                      </p:cBhvr>
                                      <p:tavLst>
                                        <p:tav tm="0">
                                          <p:val>
                                            <p:strVal val="hidden"/>
                                          </p:val>
                                        </p:tav>
                                        <p:tav tm="50000">
                                          <p:val>
                                            <p:strVal val="visible"/>
                                          </p:val>
                                        </p:tav>
                                      </p:tavLst>
                                    </p:anim>
                                  </p:childTnLst>
                                </p:cTn>
                              </p:par>
                              <p:par>
                                <p:cTn id="57" presetID="35" presetClass="emph" presetSubtype="0" fill="hold" nodeType="withEffect">
                                  <p:stCondLst>
                                    <p:cond delay="13500"/>
                                  </p:stCondLst>
                                  <p:iterate type="lt">
                                    <p:tmPct val="0"/>
                                  </p:iterate>
                                  <p:childTnLst>
                                    <p:anim calcmode="discrete" valueType="str">
                                      <p:cBhvr>
                                        <p:cTn id="58" dur="1000" fill="hold"/>
                                        <p:tgtEl>
                                          <p:spTgt spid="4">
                                            <p:txEl>
                                              <p:pRg st="8" end="8"/>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repeatCount="0" fill="hold" display="0">
                  <p:stCondLst>
                    <p:cond delay="indefinite"/>
                  </p:stCondLst>
                  <p:endCondLst>
                    <p:cond evt="onStopAudio" delay="0">
                      <p:tgtEl>
                        <p:sldTgt/>
                      </p:tgtEl>
                    </p:cond>
                  </p:endCondLst>
                </p:cTn>
                <p:tgtEl>
                  <p:spTgt spid="2"/>
                </p:tgtEl>
              </p:cMediaNode>
            </p:audio>
          </p:childTnLst>
        </p:cTn>
      </p:par>
    </p:tnLst>
    <p:bldLst>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57766F9-CEE4-8B46-9DEB-B7C12A14246D}"/>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2" name="タイトル 1"/>
          <p:cNvSpPr>
            <a:spLocks noGrp="1"/>
          </p:cNvSpPr>
          <p:nvPr>
            <p:ph type="title"/>
          </p:nvPr>
        </p:nvSpPr>
        <p:spPr>
          <a:xfrm>
            <a:off x="338364" y="76200"/>
            <a:ext cx="8467272" cy="758226"/>
          </a:xfrm>
        </p:spPr>
        <p:txBody>
          <a:bodyPr>
            <a:normAutofit/>
          </a:bodyPr>
          <a:lstStyle/>
          <a:p>
            <a:r>
              <a:rPr lang="en-US" altLang="ja-JP" sz="3600">
                <a:latin typeface="HG丸ｺﾞｼｯｸM-PRO"/>
                <a:ea typeface="HG丸ｺﾞｼｯｸM-PRO"/>
                <a:cs typeface="HG丸ｺﾞｼｯｸM-PRO"/>
              </a:rPr>
              <a:t>6</a:t>
            </a:r>
            <a:r>
              <a:rPr lang="ja-JP" altLang="en-US" sz="3600">
                <a:latin typeface="HG丸ｺﾞｼｯｸM-PRO"/>
                <a:ea typeface="HG丸ｺﾞｼｯｸM-PRO"/>
                <a:cs typeface="HG丸ｺﾞｼｯｸM-PRO"/>
              </a:rPr>
              <a:t>重点分野</a:t>
            </a:r>
            <a:r>
              <a:rPr lang="en-US" altLang="ja-JP" sz="3600">
                <a:latin typeface="HG丸ｺﾞｼｯｸM-PRO"/>
                <a:ea typeface="HG丸ｺﾞｼｯｸM-PRO"/>
                <a:cs typeface="HG丸ｺﾞｼｯｸM-PRO"/>
              </a:rPr>
              <a:t>                        </a:t>
            </a:r>
            <a:r>
              <a:rPr lang="en-US" altLang="ja-JP" sz="2400">
                <a:solidFill>
                  <a:srgbClr val="FF0000"/>
                </a:solidFill>
                <a:latin typeface="HG丸ｺﾞｼｯｸM-PRO"/>
                <a:ea typeface="HG丸ｺﾞｼｯｸM-PRO"/>
                <a:cs typeface="HG丸ｺﾞｼｯｸM-PRO"/>
              </a:rPr>
              <a:t>2019</a:t>
            </a:r>
            <a:r>
              <a:rPr lang="ja-JP" altLang="en-US" sz="2400">
                <a:solidFill>
                  <a:srgbClr val="FF0000"/>
                </a:solidFill>
                <a:latin typeface="HG丸ｺﾞｼｯｸM-PRO"/>
                <a:ea typeface="HG丸ｺﾞｼｯｸM-PRO"/>
                <a:cs typeface="HG丸ｺﾞｼｯｸM-PRO"/>
              </a:rPr>
              <a:t>年</a:t>
            </a:r>
            <a:r>
              <a:rPr lang="en-US" altLang="ja-JP" sz="2400">
                <a:solidFill>
                  <a:srgbClr val="FF0000"/>
                </a:solidFill>
                <a:latin typeface="HG丸ｺﾞｼｯｸM-PRO"/>
                <a:ea typeface="HG丸ｺﾞｼｯｸM-PRO"/>
                <a:cs typeface="HG丸ｺﾞｼｯｸM-PRO"/>
              </a:rPr>
              <a:t>7</a:t>
            </a:r>
            <a:r>
              <a:rPr lang="ja-JP" altLang="en-US" sz="2400">
                <a:solidFill>
                  <a:srgbClr val="FF0000"/>
                </a:solidFill>
                <a:latin typeface="HG丸ｺﾞｼｯｸM-PRO"/>
                <a:ea typeface="HG丸ｺﾞｼｯｸM-PRO"/>
                <a:cs typeface="HG丸ｺﾞｼｯｸM-PRO"/>
              </a:rPr>
              <a:t>月改定</a:t>
            </a:r>
            <a:r>
              <a:rPr lang="en-US" altLang="ja-JP" sz="2400">
                <a:solidFill>
                  <a:srgbClr val="FF0000"/>
                </a:solidFill>
                <a:latin typeface="HG丸ｺﾞｼｯｸM-PRO"/>
                <a:ea typeface="HG丸ｺﾞｼｯｸM-PRO"/>
                <a:cs typeface="HG丸ｺﾞｼｯｸM-PRO"/>
              </a:rPr>
              <a:t> </a:t>
            </a:r>
            <a:endParaRPr kumimoji="1" lang="ja-JP" altLang="en-US" sz="2400">
              <a:solidFill>
                <a:srgbClr val="FF0000"/>
              </a:solidFill>
              <a:latin typeface="HG丸ｺﾞｼｯｸM-PRO"/>
              <a:ea typeface="HG丸ｺﾞｼｯｸM-PRO"/>
              <a:cs typeface="HG丸ｺﾞｼｯｸM-PRO"/>
            </a:endParaRP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930" y="2919909"/>
            <a:ext cx="6853129" cy="1118691"/>
          </a:xfrm>
          <a:prstGeom prst="rect">
            <a:avLst/>
          </a:prstGeom>
        </p:spPr>
      </p:pic>
      <p:sp>
        <p:nvSpPr>
          <p:cNvPr id="7" name="角丸四角形吹き出し 6"/>
          <p:cNvSpPr/>
          <p:nvPr/>
        </p:nvSpPr>
        <p:spPr>
          <a:xfrm>
            <a:off x="762000" y="990600"/>
            <a:ext cx="4038600" cy="685800"/>
          </a:xfrm>
          <a:prstGeom prst="wedgeRoundRectCallout">
            <a:avLst>
              <a:gd name="adj1" fmla="val -24311"/>
              <a:gd name="adj2" fmla="val 234584"/>
              <a:gd name="adj3" fmla="val 16667"/>
            </a:avLst>
          </a:prstGeom>
          <a:solidFill>
            <a:srgbClr val="7030A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ja-JP" altLang="en-US">
                <a:solidFill>
                  <a:schemeClr val="bg1"/>
                </a:solidFill>
                <a:latin typeface="HG丸ｺﾞｼｯｸM-PRO"/>
                <a:ea typeface="HG丸ｺﾞｼｯｸM-PRO"/>
                <a:cs typeface="HG丸ｺﾞｼｯｸM-PRO"/>
              </a:rPr>
              <a:t>平和構築と紛争予防</a:t>
            </a:r>
            <a:r>
              <a:rPr lang="en-US" altLang="ja-JP">
                <a:solidFill>
                  <a:srgbClr val="FF0000"/>
                </a:solidFill>
                <a:latin typeface="HG丸ｺﾞｼｯｸM-PRO"/>
                <a:ea typeface="HG丸ｺﾞｼｯｸM-PRO"/>
                <a:cs typeface="HG丸ｺﾞｼｯｸM-PRO"/>
              </a:rPr>
              <a:t>(</a:t>
            </a:r>
            <a:r>
              <a:rPr lang="ja-JP" altLang="en-US">
                <a:solidFill>
                  <a:srgbClr val="FF0000"/>
                </a:solidFill>
                <a:latin typeface="HG丸ｺﾞｼｯｸM-PRO"/>
                <a:ea typeface="HG丸ｺﾞｼｯｸM-PRO"/>
                <a:cs typeface="HG丸ｺﾞｼｯｸM-PRO"/>
              </a:rPr>
              <a:t>変更</a:t>
            </a:r>
            <a:r>
              <a:rPr lang="en-US" altLang="ja-JP">
                <a:solidFill>
                  <a:srgbClr val="FF0000"/>
                </a:solidFill>
                <a:latin typeface="HG丸ｺﾞｼｯｸM-PRO"/>
                <a:ea typeface="HG丸ｺﾞｼｯｸM-PRO"/>
                <a:cs typeface="HG丸ｺﾞｼｯｸM-PRO"/>
              </a:rPr>
              <a:t>)</a:t>
            </a:r>
            <a:endParaRPr lang="ja-JP" altLang="en-US">
              <a:solidFill>
                <a:srgbClr val="FF0000"/>
              </a:solidFill>
              <a:latin typeface="HG丸ｺﾞｼｯｸM-PRO"/>
              <a:ea typeface="HG丸ｺﾞｼｯｸM-PRO"/>
              <a:cs typeface="HG丸ｺﾞｼｯｸM-PRO"/>
            </a:endParaRPr>
          </a:p>
        </p:txBody>
      </p:sp>
      <p:sp>
        <p:nvSpPr>
          <p:cNvPr id="8" name="角丸四角形吹き出し 7"/>
          <p:cNvSpPr/>
          <p:nvPr/>
        </p:nvSpPr>
        <p:spPr>
          <a:xfrm>
            <a:off x="762000" y="4800600"/>
            <a:ext cx="2514600" cy="685800"/>
          </a:xfrm>
          <a:prstGeom prst="wedgeRoundRectCallout">
            <a:avLst>
              <a:gd name="adj1" fmla="val 34481"/>
              <a:gd name="adj2" fmla="val -163826"/>
              <a:gd name="adj3" fmla="val 16667"/>
            </a:avLst>
          </a:prstGeom>
          <a:solidFill>
            <a:schemeClr val="accent4">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a:solidFill>
                  <a:srgbClr val="FFFFFF"/>
                </a:solidFill>
                <a:latin typeface="HG丸ｺﾞｼｯｸM-PRO"/>
                <a:ea typeface="HG丸ｺﾞｼｯｸM-PRO"/>
                <a:cs typeface="HG丸ｺﾞｼｯｸM-PRO"/>
              </a:rPr>
              <a:t>疾病予防と治療</a:t>
            </a:r>
          </a:p>
        </p:txBody>
      </p:sp>
      <p:sp>
        <p:nvSpPr>
          <p:cNvPr id="9" name="角丸四角形吹き出し 8"/>
          <p:cNvSpPr/>
          <p:nvPr/>
        </p:nvSpPr>
        <p:spPr>
          <a:xfrm>
            <a:off x="2590800" y="1752600"/>
            <a:ext cx="3048000" cy="685800"/>
          </a:xfrm>
          <a:prstGeom prst="wedgeRoundRectCallout">
            <a:avLst>
              <a:gd name="adj1" fmla="val -1644"/>
              <a:gd name="adj2" fmla="val 127967"/>
              <a:gd name="adj3" fmla="val 16667"/>
            </a:avLst>
          </a:prstGeom>
          <a:solidFill>
            <a:srgbClr val="00AEEF"/>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a:solidFill>
                  <a:srgbClr val="FFFFFF"/>
                </a:solidFill>
                <a:latin typeface="HG丸ｺﾞｼｯｸM-PRO"/>
                <a:ea typeface="HG丸ｺﾞｼｯｸM-PRO"/>
                <a:cs typeface="HG丸ｺﾞｼｯｸM-PRO"/>
              </a:rPr>
              <a:t>水と衛生</a:t>
            </a:r>
            <a:r>
              <a:rPr lang="ja-JP" altLang="en-US" sz="1200">
                <a:solidFill>
                  <a:srgbClr val="FF0000"/>
                </a:solidFill>
                <a:latin typeface="HG丸ｺﾞｼｯｸM-PRO"/>
                <a:ea typeface="HG丸ｺﾞｼｯｸM-PRO"/>
                <a:cs typeface="HG丸ｺﾞｼｯｸM-PRO"/>
              </a:rPr>
              <a:t>（日本語は変更なし）</a:t>
            </a:r>
          </a:p>
        </p:txBody>
      </p:sp>
      <p:sp>
        <p:nvSpPr>
          <p:cNvPr id="11" name="角丸四角形吹き出し 10"/>
          <p:cNvSpPr/>
          <p:nvPr/>
        </p:nvSpPr>
        <p:spPr>
          <a:xfrm>
            <a:off x="3771900" y="4724400"/>
            <a:ext cx="2209800" cy="685800"/>
          </a:xfrm>
          <a:prstGeom prst="wedgeRoundRectCallout">
            <a:avLst>
              <a:gd name="adj1" fmla="val 10375"/>
              <a:gd name="adj2" fmla="val -156345"/>
              <a:gd name="adj3" fmla="val 16667"/>
            </a:avLst>
          </a:prstGeom>
          <a:solidFill>
            <a:srgbClr val="E6107B"/>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a:solidFill>
                  <a:schemeClr val="bg1"/>
                </a:solidFill>
                <a:latin typeface="HG丸ｺﾞｼｯｸM-PRO"/>
                <a:ea typeface="HG丸ｺﾞｼｯｸM-PRO"/>
                <a:cs typeface="HG丸ｺﾞｼｯｸM-PRO"/>
              </a:rPr>
              <a:t>母子の健康</a:t>
            </a:r>
          </a:p>
        </p:txBody>
      </p:sp>
      <p:sp>
        <p:nvSpPr>
          <p:cNvPr id="12" name="角丸四角形吹き出し 11"/>
          <p:cNvSpPr/>
          <p:nvPr/>
        </p:nvSpPr>
        <p:spPr>
          <a:xfrm>
            <a:off x="4953000" y="838200"/>
            <a:ext cx="3657600" cy="685800"/>
          </a:xfrm>
          <a:prstGeom prst="wedgeRoundRectCallout">
            <a:avLst>
              <a:gd name="adj1" fmla="val -14349"/>
              <a:gd name="adj2" fmla="val 257029"/>
              <a:gd name="adj3" fmla="val 16667"/>
            </a:avLst>
          </a:prstGeom>
          <a:solidFill>
            <a:srgbClr val="FFA42A"/>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a:solidFill>
                  <a:srgbClr val="FFFFFF"/>
                </a:solidFill>
                <a:latin typeface="HG丸ｺﾞｼｯｸM-PRO"/>
                <a:ea typeface="HG丸ｺﾞｼｯｸM-PRO"/>
                <a:cs typeface="HG丸ｺﾞｼｯｸM-PRO"/>
              </a:rPr>
              <a:t>基本的教育と識字率向上</a:t>
            </a:r>
          </a:p>
        </p:txBody>
      </p:sp>
      <p:sp>
        <p:nvSpPr>
          <p:cNvPr id="13" name="角丸四角形吹き出し 12"/>
          <p:cNvSpPr/>
          <p:nvPr/>
        </p:nvSpPr>
        <p:spPr>
          <a:xfrm>
            <a:off x="6579508" y="1598563"/>
            <a:ext cx="2481036" cy="1118691"/>
          </a:xfrm>
          <a:prstGeom prst="wedgeRoundRectCallout">
            <a:avLst>
              <a:gd name="adj1" fmla="val -15398"/>
              <a:gd name="adj2" fmla="val 73375"/>
              <a:gd name="adj3" fmla="val 16667"/>
            </a:avLst>
          </a:prstGeom>
          <a:solidFill>
            <a:srgbClr val="00006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a:solidFill>
                  <a:srgbClr val="FFFFFF"/>
                </a:solidFill>
                <a:latin typeface="HG丸ｺﾞｼｯｸM-PRO"/>
                <a:ea typeface="HG丸ｺﾞｼｯｸM-PRO"/>
                <a:cs typeface="HG丸ｺﾞｼｯｸM-PRO"/>
              </a:rPr>
              <a:t>地域社会の</a:t>
            </a:r>
            <a:endParaRPr lang="en-US" altLang="ja-JP" dirty="0">
              <a:solidFill>
                <a:srgbClr val="FFFFFF"/>
              </a:solidFill>
              <a:latin typeface="HG丸ｺﾞｼｯｸM-PRO"/>
              <a:ea typeface="HG丸ｺﾞｼｯｸM-PRO"/>
              <a:cs typeface="HG丸ｺﾞｼｯｸM-PRO"/>
            </a:endParaRPr>
          </a:p>
          <a:p>
            <a:pPr algn="ctr"/>
            <a:r>
              <a:rPr lang="ja-JP" altLang="en-US">
                <a:solidFill>
                  <a:srgbClr val="FFFFFF"/>
                </a:solidFill>
                <a:latin typeface="HG丸ｺﾞｼｯｸM-PRO"/>
                <a:ea typeface="HG丸ｺﾞｼｯｸM-PRO"/>
                <a:cs typeface="HG丸ｺﾞｼｯｸM-PRO"/>
              </a:rPr>
              <a:t>経済発展</a:t>
            </a:r>
            <a:r>
              <a:rPr lang="en-US" altLang="ja-JP" dirty="0">
                <a:solidFill>
                  <a:srgbClr val="FF0000"/>
                </a:solidFill>
                <a:latin typeface="HG丸ｺﾞｼｯｸM-PRO"/>
                <a:ea typeface="HG丸ｺﾞｼｯｸM-PRO"/>
                <a:cs typeface="HG丸ｺﾞｼｯｸM-PRO"/>
              </a:rPr>
              <a:t>(</a:t>
            </a:r>
            <a:r>
              <a:rPr lang="ja-JP" altLang="en-US">
                <a:solidFill>
                  <a:srgbClr val="FF0000"/>
                </a:solidFill>
                <a:latin typeface="HG丸ｺﾞｼｯｸM-PRO"/>
                <a:ea typeface="HG丸ｺﾞｼｯｸM-PRO"/>
                <a:cs typeface="HG丸ｺﾞｼｯｸM-PRO"/>
              </a:rPr>
              <a:t>変更</a:t>
            </a:r>
            <a:r>
              <a:rPr lang="en-US" altLang="ja-JP" dirty="0">
                <a:solidFill>
                  <a:srgbClr val="FF0000"/>
                </a:solidFill>
                <a:latin typeface="HG丸ｺﾞｼｯｸM-PRO"/>
                <a:ea typeface="HG丸ｺﾞｼｯｸM-PRO"/>
                <a:cs typeface="HG丸ｺﾞｼｯｸM-PRO"/>
              </a:rPr>
              <a:t>)</a:t>
            </a:r>
          </a:p>
        </p:txBody>
      </p:sp>
      <p:pic>
        <p:nvPicPr>
          <p:cNvPr id="3" name="【スライド14】" descr="【スライド14】">
            <a:hlinkClick r:id="" action="ppaction://media"/>
            <a:extLst>
              <a:ext uri="{FF2B5EF4-FFF2-40B4-BE49-F238E27FC236}">
                <a16:creationId xmlns:a16="http://schemas.microsoft.com/office/drawing/2014/main" id="{DC0609ED-B9C9-624A-B854-1C63839FD08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2800" y="6045200"/>
            <a:ext cx="812800" cy="812800"/>
          </a:xfrm>
          <a:prstGeom prst="rect">
            <a:avLst/>
          </a:prstGeom>
        </p:spPr>
      </p:pic>
    </p:spTree>
    <p:extLst>
      <p:ext uri="{BB962C8B-B14F-4D97-AF65-F5344CB8AC3E}">
        <p14:creationId xmlns:p14="http://schemas.microsoft.com/office/powerpoint/2010/main" val="4086696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ageCurlDoubl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65" fill="hold"/>
                                        <p:tgtEl>
                                          <p:spTgt spid="3"/>
                                        </p:tgtEl>
                                      </p:cBhvr>
                                    </p:cmd>
                                  </p:childTnLst>
                                </p:cTn>
                              </p:par>
                              <p:par>
                                <p:cTn id="7" presetID="22" presetClass="entr" presetSubtype="4" fill="hold" grpId="0" nodeType="withEffect">
                                  <p:stCondLst>
                                    <p:cond delay="150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00"/>
                                        <p:tgtEl>
                                          <p:spTgt spid="7"/>
                                        </p:tgtEl>
                                      </p:cBhvr>
                                    </p:animEffect>
                                  </p:childTnLst>
                                </p:cTn>
                              </p:par>
                              <p:par>
                                <p:cTn id="10" presetID="22" presetClass="entr" presetSubtype="1" fill="hold" grpId="0" nodeType="withEffect">
                                  <p:stCondLst>
                                    <p:cond delay="300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4" fill="hold" grpId="0" nodeType="withEffect">
                                  <p:stCondLst>
                                    <p:cond delay="45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1" fill="hold" grpId="0" nodeType="withEffect">
                                  <p:stCondLst>
                                    <p:cond delay="600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4" fill="hold" grpId="0" nodeType="withEffect">
                                  <p:stCondLst>
                                    <p:cond delay="750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900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repeatCount="0"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P spid="9"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E3B7A43-1C49-C948-B551-66B098D45C09}"/>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10" name="四角形: 角を丸くする 9">
            <a:extLst>
              <a:ext uri="{FF2B5EF4-FFF2-40B4-BE49-F238E27FC236}">
                <a16:creationId xmlns:a16="http://schemas.microsoft.com/office/drawing/2014/main" id="{6AC6E883-599A-42B7-8A40-F0901A6DCD3F}"/>
              </a:ext>
            </a:extLst>
          </p:cNvPr>
          <p:cNvSpPr/>
          <p:nvPr/>
        </p:nvSpPr>
        <p:spPr>
          <a:xfrm>
            <a:off x="504576" y="3717867"/>
            <a:ext cx="8134848" cy="72600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nSpc>
                <a:spcPct val="150000"/>
              </a:lnSpc>
            </a:pPr>
            <a:r>
              <a:rPr kumimoji="1" lang="ja-JP" altLang="en-US" sz="3100" b="1">
                <a:solidFill>
                  <a:srgbClr val="002060"/>
                </a:solidFill>
                <a:latin typeface="HG丸ｺﾞｼｯｸM-PRO" panose="020F0600000000000000" pitchFamily="50" charset="-128"/>
                <a:ea typeface="HG丸ｺﾞｼｯｸM-PRO" panose="020F0600000000000000" pitchFamily="50" charset="-128"/>
              </a:rPr>
              <a:t>ロータリアンが、</a:t>
            </a:r>
            <a:r>
              <a:rPr kumimoji="1" lang="ja-JP" altLang="en-US" sz="3100" b="1">
                <a:solidFill>
                  <a:srgbClr val="C00000"/>
                </a:solidFill>
                <a:latin typeface="HG丸ｺﾞｼｯｸM-PRO" panose="020F0600000000000000" pitchFamily="50" charset="-128"/>
                <a:ea typeface="HG丸ｺﾞｼｯｸM-PRO" panose="020F0600000000000000" pitchFamily="50" charset="-128"/>
              </a:rPr>
              <a:t>健康状態を改善し、教育への支援を高め、</a:t>
            </a:r>
            <a:r>
              <a:rPr kumimoji="1" lang="ja-JP" altLang="en-US" sz="3100" b="1" u="sng">
                <a:solidFill>
                  <a:srgbClr val="C00000"/>
                </a:solidFill>
                <a:latin typeface="HG丸ｺﾞｼｯｸM-PRO" panose="020F0600000000000000" pitchFamily="50" charset="-128"/>
                <a:ea typeface="HG丸ｺﾞｼｯｸM-PRO" panose="020F0600000000000000" pitchFamily="50" charset="-128"/>
              </a:rPr>
              <a:t>貧困を救済すること</a:t>
            </a:r>
            <a:r>
              <a:rPr kumimoji="1" lang="ja-JP" altLang="en-US" sz="3100" b="1">
                <a:solidFill>
                  <a:srgbClr val="002060"/>
                </a:solidFill>
                <a:latin typeface="HG丸ｺﾞｼｯｸM-PRO" panose="020F0600000000000000" pitchFamily="50" charset="-128"/>
                <a:ea typeface="HG丸ｺﾞｼｯｸM-PRO" panose="020F0600000000000000" pitchFamily="50" charset="-128"/>
              </a:rPr>
              <a:t>を通じて、世界理解・親善・平和を達成できるようにすること</a:t>
            </a:r>
          </a:p>
        </p:txBody>
      </p:sp>
      <p:sp>
        <p:nvSpPr>
          <p:cNvPr id="8" name="吹き出し: 角を丸めた四角形 7">
            <a:extLst>
              <a:ext uri="{FF2B5EF4-FFF2-40B4-BE49-F238E27FC236}">
                <a16:creationId xmlns:a16="http://schemas.microsoft.com/office/drawing/2014/main" id="{E01A030D-20D6-47EE-B83C-0E2FA4C38D4A}"/>
              </a:ext>
            </a:extLst>
          </p:cNvPr>
          <p:cNvSpPr/>
          <p:nvPr/>
        </p:nvSpPr>
        <p:spPr>
          <a:xfrm>
            <a:off x="2381403" y="5356748"/>
            <a:ext cx="4381193" cy="1247165"/>
          </a:xfrm>
          <a:prstGeom prst="wedgeRoundRectCallout">
            <a:avLst>
              <a:gd name="adj1" fmla="val -3755"/>
              <a:gd name="adj2" fmla="val -157066"/>
              <a:gd name="adj3" fmla="val 16667"/>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6</a:t>
            </a:r>
            <a:r>
              <a:rPr kumimoji="1" lang="ja-JP" altLang="en-US" sz="4000" b="1">
                <a:solidFill>
                  <a:schemeClr val="bg1"/>
                </a:solidFill>
                <a:latin typeface="HG丸ｺﾞｼｯｸM-PRO" panose="020F0600000000000000" pitchFamily="50" charset="-128"/>
                <a:ea typeface="HG丸ｺﾞｼｯｸM-PRO" panose="020F0600000000000000" pitchFamily="50" charset="-128"/>
              </a:rPr>
              <a:t>重点分野</a:t>
            </a:r>
          </a:p>
        </p:txBody>
      </p:sp>
      <p:sp>
        <p:nvSpPr>
          <p:cNvPr id="2" name="タイトル 1"/>
          <p:cNvSpPr>
            <a:spLocks noGrp="1"/>
          </p:cNvSpPr>
          <p:nvPr>
            <p:ph type="title"/>
          </p:nvPr>
        </p:nvSpPr>
        <p:spPr>
          <a:xfrm>
            <a:off x="1128685" y="956173"/>
            <a:ext cx="3595716" cy="644028"/>
          </a:xfrm>
        </p:spPr>
        <p:txBody>
          <a:bodyPr>
            <a:normAutofit/>
          </a:bodyPr>
          <a:lstStyle/>
          <a:p>
            <a:r>
              <a:rPr kumimoji="1" lang="ja-JP" altLang="en-US" sz="3600">
                <a:latin typeface="HG丸ｺﾞｼｯｸM-PRO"/>
                <a:ea typeface="HG丸ｺﾞｼｯｸM-PRO"/>
                <a:cs typeface="HG丸ｺﾞｼｯｸM-PRO"/>
              </a:rPr>
              <a:t>ロータリー財団</a:t>
            </a:r>
          </a:p>
        </p:txBody>
      </p:sp>
      <p:sp>
        <p:nvSpPr>
          <p:cNvPr id="9" name="四角形: 角を丸くする 11">
            <a:extLst>
              <a:ext uri="{FF2B5EF4-FFF2-40B4-BE49-F238E27FC236}">
                <a16:creationId xmlns:a16="http://schemas.microsoft.com/office/drawing/2014/main" id="{FB8758CA-E2CD-4F25-87BE-2274C83DF800}"/>
              </a:ext>
            </a:extLst>
          </p:cNvPr>
          <p:cNvSpPr/>
          <p:nvPr/>
        </p:nvSpPr>
        <p:spPr>
          <a:xfrm>
            <a:off x="415413" y="1732060"/>
            <a:ext cx="8193837" cy="726004"/>
          </a:xfrm>
          <a:prstGeom prst="roundRect">
            <a:avLst/>
          </a:prstGeo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lIns="64291" tIns="32146" rIns="64291" bIns="32146" rtlCol="0" anchor="ctr"/>
          <a:lstStyle/>
          <a:p>
            <a:pPr algn="ctr"/>
            <a:r>
              <a:rPr kumimoji="1" lang="ja-JP" altLang="en-US" sz="3200" b="1">
                <a:solidFill>
                  <a:srgbClr val="002060"/>
                </a:solidFill>
                <a:latin typeface="HG丸ｺﾞｼｯｸM-PRO" panose="020F0600000000000000" pitchFamily="50" charset="-128"/>
                <a:ea typeface="HG丸ｺﾞｼｯｸM-PRO" panose="020F0600000000000000" pitchFamily="50" charset="-128"/>
              </a:rPr>
              <a:t>世界で良いことをしよう！</a:t>
            </a:r>
          </a:p>
        </p:txBody>
      </p:sp>
      <p:pic>
        <p:nvPicPr>
          <p:cNvPr id="3" name="【スライド15】" descr="【スライド15】">
            <a:hlinkClick r:id="" action="ppaction://media"/>
            <a:extLst>
              <a:ext uri="{FF2B5EF4-FFF2-40B4-BE49-F238E27FC236}">
                <a16:creationId xmlns:a16="http://schemas.microsoft.com/office/drawing/2014/main" id="{B5D72320-2621-1A49-95D3-EAA14FCF50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6045200"/>
            <a:ext cx="812800" cy="812800"/>
          </a:xfrm>
          <a:prstGeom prst="rect">
            <a:avLst/>
          </a:prstGeom>
        </p:spPr>
      </p:pic>
    </p:spTree>
    <p:extLst>
      <p:ext uri="{BB962C8B-B14F-4D97-AF65-F5344CB8AC3E}">
        <p14:creationId xmlns:p14="http://schemas.microsoft.com/office/powerpoint/2010/main" val="241440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1000">
        <p15:prstTrans prst="pageCurlDouble"/>
      </p:transition>
    </mc:Choice>
    <mc:Fallback xmlns="">
      <p:transition spd="slow" advClick="0" advTm="3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93" fill="hold"/>
                                        <p:tgtEl>
                                          <p:spTgt spid="3"/>
                                        </p:tgtEl>
                                      </p:cBhvr>
                                    </p:cmd>
                                  </p:childTnLst>
                                </p:cTn>
                              </p:par>
                              <p:par>
                                <p:cTn id="7" presetID="16" presetClass="entr" presetSubtype="37" fill="hold" grpId="0" nodeType="withEffect">
                                  <p:stCondLst>
                                    <p:cond delay="7000"/>
                                  </p:stCondLst>
                                  <p:childTnLst>
                                    <p:set>
                                      <p:cBhvr>
                                        <p:cTn id="8" dur="1" fill="hold">
                                          <p:stCondLst>
                                            <p:cond delay="0"/>
                                          </p:stCondLst>
                                        </p:cTn>
                                        <p:tgtEl>
                                          <p:spTgt spid="10"/>
                                        </p:tgtEl>
                                        <p:attrNameLst>
                                          <p:attrName>style.visibility</p:attrName>
                                        </p:attrNameLst>
                                      </p:cBhvr>
                                      <p:to>
                                        <p:strVal val="visible"/>
                                      </p:to>
                                    </p:set>
                                    <p:animEffect transition="in" filter="barn(outVertical)">
                                      <p:cBhvr>
                                        <p:cTn id="9" dur="1000"/>
                                        <p:tgtEl>
                                          <p:spTgt spid="10"/>
                                        </p:tgtEl>
                                      </p:cBhvr>
                                    </p:animEffect>
                                  </p:childTnLst>
                                </p:cTn>
                              </p:par>
                              <p:par>
                                <p:cTn id="10" presetID="20" presetClass="entr" presetSubtype="0" fill="hold" grpId="0" nodeType="withEffect">
                                  <p:stCondLst>
                                    <p:cond delay="2250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repeatCount="0" fill="hold" display="0">
                  <p:stCondLst>
                    <p:cond delay="indefinite"/>
                  </p:stCondLst>
                  <p:endCondLst>
                    <p:cond evt="onStopAudio" delay="0">
                      <p:tgtEl>
                        <p:sldTgt/>
                      </p:tgtEl>
                    </p:cond>
                  </p:endCondLst>
                </p:cTn>
                <p:tgtEl>
                  <p:spTgt spid="3"/>
                </p:tgtEl>
              </p:cMediaNode>
            </p:audio>
          </p:childTnLst>
        </p:cTn>
      </p:par>
    </p:tnLst>
    <p:bldLst>
      <p:bldP spid="10"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0E29D48-9C3B-6443-80FF-6BFCC6DD857D}"/>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2" name="タイトル 1"/>
          <p:cNvSpPr>
            <a:spLocks noGrp="1"/>
          </p:cNvSpPr>
          <p:nvPr>
            <p:ph type="title"/>
          </p:nvPr>
        </p:nvSpPr>
        <p:spPr>
          <a:xfrm>
            <a:off x="990600" y="922925"/>
            <a:ext cx="6571343" cy="601075"/>
          </a:xfrm>
        </p:spPr>
        <p:txBody>
          <a:bodyPr>
            <a:normAutofit/>
          </a:bodyPr>
          <a:lstStyle/>
          <a:p>
            <a:r>
              <a:rPr kumimoji="1" lang="ja-JP" altLang="en-US" sz="3600" b="1">
                <a:solidFill>
                  <a:schemeClr val="tx2"/>
                </a:solidFill>
                <a:latin typeface="HG丸ｺﾞｼｯｸM-PRO"/>
                <a:ea typeface="HG丸ｺﾞｼｯｸM-PRO"/>
                <a:cs typeface="HG丸ｺﾞｼｯｸM-PRO"/>
              </a:rPr>
              <a:t>国際奉仕とは？</a:t>
            </a:r>
          </a:p>
        </p:txBody>
      </p:sp>
      <p:sp>
        <p:nvSpPr>
          <p:cNvPr id="4" name="四角形: 角を丸くする 11">
            <a:extLst>
              <a:ext uri="{FF2B5EF4-FFF2-40B4-BE49-F238E27FC236}">
                <a16:creationId xmlns:a16="http://schemas.microsoft.com/office/drawing/2014/main" id="{FB8758CA-E2CD-4F25-87BE-2274C83DF800}"/>
              </a:ext>
            </a:extLst>
          </p:cNvPr>
          <p:cNvSpPr/>
          <p:nvPr/>
        </p:nvSpPr>
        <p:spPr>
          <a:xfrm>
            <a:off x="533400" y="1615985"/>
            <a:ext cx="8193837" cy="746215"/>
          </a:xfrm>
          <a:prstGeom prst="roundRect">
            <a:avLst/>
          </a:prstGeom>
          <a:solidFill>
            <a:srgbClr val="EFAF1F"/>
          </a:solidFill>
          <a:ln>
            <a:solidFill>
              <a:srgbClr val="FFFFFF"/>
            </a:solidFill>
          </a:ln>
        </p:spPr>
        <p:style>
          <a:lnRef idx="2">
            <a:schemeClr val="accent6"/>
          </a:lnRef>
          <a:fillRef idx="1">
            <a:schemeClr val="lt1"/>
          </a:fillRef>
          <a:effectRef idx="0">
            <a:schemeClr val="accent6"/>
          </a:effectRef>
          <a:fontRef idx="minor">
            <a:schemeClr val="dk1"/>
          </a:fontRef>
        </p:style>
        <p:txBody>
          <a:bodyPr lIns="64291" tIns="32146" rIns="64291" bIns="32146" rtlCol="0" anchor="ctr"/>
          <a:lstStyle/>
          <a:p>
            <a:pPr algn="ct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世 界</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理</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解</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と</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平</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和</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推</a:t>
            </a:r>
            <a:r>
              <a:rPr kumimoji="1" lang="en-US" altLang="ja-JP" sz="3600" b="1">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進</a:t>
            </a:r>
          </a:p>
        </p:txBody>
      </p:sp>
      <p:sp>
        <p:nvSpPr>
          <p:cNvPr id="6" name="テキスト ボックス 5"/>
          <p:cNvSpPr txBox="1"/>
          <p:nvPr/>
        </p:nvSpPr>
        <p:spPr>
          <a:xfrm>
            <a:off x="1752600" y="2514600"/>
            <a:ext cx="4951997" cy="646331"/>
          </a:xfrm>
          <a:prstGeom prst="rect">
            <a:avLst/>
          </a:prstGeom>
          <a:noFill/>
        </p:spPr>
        <p:txBody>
          <a:bodyPr wrap="none" rtlCol="0">
            <a:spAutoFit/>
          </a:bodyPr>
          <a:lstStyle/>
          <a:p>
            <a:r>
              <a:rPr kumimoji="1" lang="en-US" altLang="ja-JP" sz="3600" b="1">
                <a:solidFill>
                  <a:srgbClr val="002060"/>
                </a:solidFill>
                <a:latin typeface="HG丸ｺﾞｼｯｸM-PRO" panose="020F0600000000000000" pitchFamily="50" charset="-128"/>
                <a:ea typeface="HG丸ｺﾞｼｯｸM-PRO" panose="020F0600000000000000" pitchFamily="50" charset="-128"/>
              </a:rPr>
              <a:t>1.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人道的国際奉仕活動</a:t>
            </a:r>
          </a:p>
        </p:txBody>
      </p:sp>
      <p:sp>
        <p:nvSpPr>
          <p:cNvPr id="7" name="テキスト ボックス 6"/>
          <p:cNvSpPr txBox="1"/>
          <p:nvPr/>
        </p:nvSpPr>
        <p:spPr>
          <a:xfrm>
            <a:off x="1752600" y="3454400"/>
            <a:ext cx="6805068" cy="646331"/>
          </a:xfrm>
          <a:prstGeom prst="rect">
            <a:avLst/>
          </a:prstGeom>
          <a:noFill/>
        </p:spPr>
        <p:txBody>
          <a:bodyPr wrap="none" rtlCol="0">
            <a:spAutoFit/>
          </a:bodyPr>
          <a:lstStyle/>
          <a:p>
            <a:r>
              <a:rPr kumimoji="1" lang="en-US" altLang="ja-JP" sz="3600" b="1">
                <a:solidFill>
                  <a:srgbClr val="002060"/>
                </a:solidFill>
                <a:latin typeface="HG丸ｺﾞｼｯｸM-PRO" panose="020F0600000000000000" pitchFamily="50" charset="-128"/>
                <a:ea typeface="HG丸ｺﾞｼｯｸM-PRO" panose="020F0600000000000000" pitchFamily="50" charset="-128"/>
              </a:rPr>
              <a:t>2.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国際レベルの教育・文化活動</a:t>
            </a:r>
          </a:p>
        </p:txBody>
      </p:sp>
      <p:sp>
        <p:nvSpPr>
          <p:cNvPr id="8" name="テキスト ボックス 7"/>
          <p:cNvSpPr txBox="1"/>
          <p:nvPr/>
        </p:nvSpPr>
        <p:spPr>
          <a:xfrm>
            <a:off x="1752600" y="4394200"/>
            <a:ext cx="4025461" cy="646331"/>
          </a:xfrm>
          <a:prstGeom prst="rect">
            <a:avLst/>
          </a:prstGeom>
          <a:noFill/>
        </p:spPr>
        <p:txBody>
          <a:bodyPr wrap="none" rtlCol="0">
            <a:spAutoFit/>
          </a:bodyPr>
          <a:lstStyle/>
          <a:p>
            <a:r>
              <a:rPr kumimoji="1" lang="en-US" altLang="ja-JP" sz="3600" b="1">
                <a:solidFill>
                  <a:srgbClr val="002060"/>
                </a:solidFill>
                <a:latin typeface="HG丸ｺﾞｼｯｸM-PRO" panose="020F0600000000000000" pitchFamily="50" charset="-128"/>
                <a:ea typeface="HG丸ｺﾞｼｯｸM-PRO" panose="020F0600000000000000" pitchFamily="50" charset="-128"/>
              </a:rPr>
              <a:t>3.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特別月間と催し</a:t>
            </a:r>
          </a:p>
        </p:txBody>
      </p:sp>
      <p:sp>
        <p:nvSpPr>
          <p:cNvPr id="9" name="テキスト ボックス 8"/>
          <p:cNvSpPr txBox="1"/>
          <p:nvPr/>
        </p:nvSpPr>
        <p:spPr>
          <a:xfrm>
            <a:off x="1752600" y="5334000"/>
            <a:ext cx="3098925" cy="646331"/>
          </a:xfrm>
          <a:prstGeom prst="rect">
            <a:avLst/>
          </a:prstGeom>
          <a:noFill/>
        </p:spPr>
        <p:txBody>
          <a:bodyPr wrap="none" rtlCol="0">
            <a:spAutoFit/>
          </a:bodyPr>
          <a:lstStyle/>
          <a:p>
            <a:r>
              <a:rPr kumimoji="1" lang="en-US" altLang="ja-JP" sz="3600" b="1">
                <a:solidFill>
                  <a:srgbClr val="002060"/>
                </a:solidFill>
                <a:latin typeface="HG丸ｺﾞｼｯｸM-PRO" panose="020F0600000000000000" pitchFamily="50" charset="-128"/>
                <a:ea typeface="HG丸ｺﾞｼｯｸM-PRO" panose="020F0600000000000000" pitchFamily="50" charset="-128"/>
              </a:rPr>
              <a:t>4. </a:t>
            </a:r>
            <a:r>
              <a:rPr kumimoji="1" lang="ja-JP" altLang="en-US" sz="3600" b="1">
                <a:solidFill>
                  <a:srgbClr val="002060"/>
                </a:solidFill>
                <a:latin typeface="HG丸ｺﾞｼｯｸM-PRO" panose="020F0600000000000000" pitchFamily="50" charset="-128"/>
                <a:ea typeface="HG丸ｺﾞｼｯｸM-PRO" panose="020F0600000000000000" pitchFamily="50" charset="-128"/>
              </a:rPr>
              <a:t>国際的会合</a:t>
            </a:r>
          </a:p>
        </p:txBody>
      </p:sp>
      <p:pic>
        <p:nvPicPr>
          <p:cNvPr id="5" name="【スライド16】" descr="【スライド16】">
            <a:hlinkClick r:id="" action="ppaction://media"/>
            <a:extLst>
              <a:ext uri="{FF2B5EF4-FFF2-40B4-BE49-F238E27FC236}">
                <a16:creationId xmlns:a16="http://schemas.microsoft.com/office/drawing/2014/main" id="{7124CD06-7FAF-5D4F-A804-19548FEE3E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6800" y="6045200"/>
            <a:ext cx="812800" cy="812800"/>
          </a:xfrm>
          <a:prstGeom prst="rect">
            <a:avLst/>
          </a:prstGeom>
        </p:spPr>
      </p:pic>
    </p:spTree>
    <p:extLst>
      <p:ext uri="{BB962C8B-B14F-4D97-AF65-F5344CB8AC3E}">
        <p14:creationId xmlns:p14="http://schemas.microsoft.com/office/powerpoint/2010/main" val="2432913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4946" fill="hold"/>
                                        <p:tgtEl>
                                          <p:spTgt spid="5"/>
                                        </p:tgtEl>
                                      </p:cBhvr>
                                    </p:cmd>
                                  </p:childTnLst>
                                </p:cTn>
                              </p:par>
                              <p:par>
                                <p:cTn id="7" presetID="18" presetClass="emph" presetSubtype="0" fill="hold" grpId="0" nodeType="withEffect">
                                  <p:stCondLst>
                                    <p:cond delay="2500"/>
                                  </p:stCondLst>
                                  <p:iterate type="lt">
                                    <p:tmPct val="4000"/>
                                  </p:iterate>
                                  <p:childTnLst>
                                    <p:set>
                                      <p:cBhvr override="childStyle">
                                        <p:cTn id="8" dur="10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repeatCount="0" fill="hold" display="0">
                  <p:stCondLst>
                    <p:cond delay="indefinite"/>
                  </p:stCondLst>
                  <p:endCondLst>
                    <p:cond evt="onStopAudio" delay="0">
                      <p:tgtEl>
                        <p:sldTgt/>
                      </p:tgtEl>
                    </p:cond>
                  </p:endCondLst>
                </p:cTn>
                <p:tgtEl>
                  <p:spTgt spid="5"/>
                </p:tgtEl>
              </p:cMediaNode>
            </p:audio>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C6376BA-787A-A447-BB02-C23479537AED}"/>
              </a:ext>
            </a:extLst>
          </p:cNvPr>
          <p:cNvPicPr>
            <a:picLocks noChangeAspect="1"/>
          </p:cNvPicPr>
          <p:nvPr/>
        </p:nvPicPr>
        <p:blipFill>
          <a:blip r:embed="rId5"/>
          <a:stretch>
            <a:fillRect/>
          </a:stretch>
        </p:blipFill>
        <p:spPr>
          <a:xfrm>
            <a:off x="5638800" y="533400"/>
            <a:ext cx="2743200" cy="2387600"/>
          </a:xfrm>
          <a:prstGeom prst="rect">
            <a:avLst/>
          </a:prstGeom>
        </p:spPr>
      </p:pic>
      <p:sp>
        <p:nvSpPr>
          <p:cNvPr id="6" name="サブタイトル 2">
            <a:extLst>
              <a:ext uri="{FF2B5EF4-FFF2-40B4-BE49-F238E27FC236}">
                <a16:creationId xmlns:a16="http://schemas.microsoft.com/office/drawing/2014/main" id="{B09AD73F-EEBE-404F-B705-6D94ECDF385F}"/>
              </a:ext>
            </a:extLst>
          </p:cNvPr>
          <p:cNvSpPr>
            <a:spLocks noGrp="1"/>
          </p:cNvSpPr>
          <p:nvPr>
            <p:ph type="subTitle" idx="1"/>
          </p:nvPr>
        </p:nvSpPr>
        <p:spPr>
          <a:xfrm>
            <a:off x="533400" y="4611744"/>
            <a:ext cx="6400800" cy="950856"/>
          </a:xfrm>
        </p:spPr>
        <p:txBody>
          <a:bodyPr/>
          <a:lstStyle/>
          <a:p>
            <a:pPr algn="r"/>
            <a:r>
              <a:rPr lang="ja-JP" altLang="ja-JP">
                <a:latin typeface="HG丸ｺﾞｼｯｸM-PRO"/>
                <a:ea typeface="HG丸ｺﾞｼｯｸM-PRO"/>
                <a:cs typeface="HG丸ｺﾞｼｯｸM-PRO"/>
              </a:rPr>
              <a:t>2</a:t>
            </a:r>
            <a:r>
              <a:rPr lang="en-US" altLang="ja-JP" dirty="0">
                <a:latin typeface="HG丸ｺﾞｼｯｸM-PRO"/>
                <a:ea typeface="HG丸ｺﾞｼｯｸM-PRO"/>
                <a:cs typeface="HG丸ｺﾞｼｯｸM-PRO"/>
              </a:rPr>
              <a:t>020-</a:t>
            </a:r>
            <a:r>
              <a:rPr lang="ja-JP" altLang="en-US">
                <a:latin typeface="HG丸ｺﾞｼｯｸM-PRO"/>
                <a:ea typeface="HG丸ｺﾞｼｯｸM-PRO"/>
                <a:cs typeface="HG丸ｺﾞｼｯｸM-PRO"/>
              </a:rPr>
              <a:t>２</a:t>
            </a:r>
            <a:r>
              <a:rPr lang="en-US" altLang="ja-JP" dirty="0">
                <a:latin typeface="HG丸ｺﾞｼｯｸM-PRO"/>
                <a:ea typeface="HG丸ｺﾞｼｯｸM-PRO"/>
                <a:cs typeface="HG丸ｺﾞｼｯｸM-PRO"/>
              </a:rPr>
              <a:t>1</a:t>
            </a:r>
            <a:r>
              <a:rPr lang="ja-JP" altLang="en-US">
                <a:latin typeface="HG丸ｺﾞｼｯｸM-PRO"/>
                <a:ea typeface="HG丸ｺﾞｼｯｸM-PRO"/>
                <a:cs typeface="HG丸ｺﾞｼｯｸM-PRO"/>
              </a:rPr>
              <a:t>年度</a:t>
            </a:r>
            <a:r>
              <a:rPr lang="en-US" altLang="ja-JP" dirty="0">
                <a:latin typeface="HG丸ｺﾞｼｯｸM-PRO"/>
                <a:ea typeface="HG丸ｺﾞｼｯｸM-PRO"/>
                <a:cs typeface="HG丸ｺﾞｼｯｸM-PRO"/>
              </a:rPr>
              <a:t> RID2660 </a:t>
            </a:r>
            <a:r>
              <a:rPr lang="ja-JP" altLang="en-US">
                <a:latin typeface="HG丸ｺﾞｼｯｸM-PRO"/>
                <a:ea typeface="HG丸ｺﾞｼｯｸM-PRO"/>
                <a:cs typeface="HG丸ｺﾞｼｯｸM-PRO"/>
              </a:rPr>
              <a:t>地区国際奉仕委員会</a:t>
            </a:r>
            <a:r>
              <a:rPr lang="en-US" altLang="ja-JP" dirty="0">
                <a:latin typeface="HG丸ｺﾞｼｯｸM-PRO"/>
                <a:ea typeface="HG丸ｺﾞｼｯｸM-PRO"/>
                <a:cs typeface="HG丸ｺﾞｼｯｸM-PRO"/>
              </a:rPr>
              <a:t> </a:t>
            </a:r>
            <a:r>
              <a:rPr lang="ja-JP" altLang="ja-JP">
                <a:latin typeface="HG丸ｺﾞｼｯｸM-PRO"/>
                <a:ea typeface="HG丸ｺﾞｼｯｸM-PRO"/>
                <a:cs typeface="HG丸ｺﾞｼｯｸM-PRO"/>
              </a:rPr>
              <a:t>　</a:t>
            </a:r>
            <a:r>
              <a:rPr lang="ja-JP" altLang="en-US">
                <a:latin typeface="HG丸ｺﾞｼｯｸM-PRO"/>
                <a:ea typeface="HG丸ｺﾞｼｯｸM-PRO"/>
                <a:cs typeface="HG丸ｺﾞｼｯｸM-PRO"/>
              </a:rPr>
              <a:t>　　　　　　　　　　　　　　　　　　　　　委員長　木下</a:t>
            </a:r>
            <a:r>
              <a:rPr lang="en-US" altLang="ja-JP" dirty="0">
                <a:latin typeface="HG丸ｺﾞｼｯｸM-PRO"/>
                <a:ea typeface="HG丸ｺﾞｼｯｸM-PRO"/>
                <a:cs typeface="HG丸ｺﾞｼｯｸM-PRO"/>
              </a:rPr>
              <a:t> </a:t>
            </a:r>
            <a:r>
              <a:rPr lang="ja-JP" altLang="en-US">
                <a:latin typeface="HG丸ｺﾞｼｯｸM-PRO"/>
                <a:ea typeface="HG丸ｺﾞｼｯｸM-PRO"/>
                <a:cs typeface="HG丸ｺﾞｼｯｸM-PRO"/>
              </a:rPr>
              <a:t>基司</a:t>
            </a:r>
            <a:r>
              <a:rPr lang="en-US" altLang="ja-JP" dirty="0">
                <a:latin typeface="HG丸ｺﾞｼｯｸM-PRO"/>
                <a:ea typeface="HG丸ｺﾞｼｯｸM-PRO"/>
                <a:cs typeface="HG丸ｺﾞｼｯｸM-PRO"/>
              </a:rPr>
              <a:t> </a:t>
            </a:r>
            <a:endParaRPr lang="ja-JP" altLang="en-US">
              <a:latin typeface="HG丸ｺﾞｼｯｸM-PRO"/>
              <a:ea typeface="HG丸ｺﾞｼｯｸM-PRO"/>
              <a:cs typeface="HG丸ｺﾞｼｯｸM-PRO"/>
            </a:endParaRPr>
          </a:p>
        </p:txBody>
      </p:sp>
      <p:pic>
        <p:nvPicPr>
          <p:cNvPr id="4" name="図 3">
            <a:extLst>
              <a:ext uri="{FF2B5EF4-FFF2-40B4-BE49-F238E27FC236}">
                <a16:creationId xmlns:a16="http://schemas.microsoft.com/office/drawing/2014/main" id="{4AC5A491-8D47-B644-9608-26DDB63EDA52}"/>
              </a:ext>
            </a:extLst>
          </p:cNvPr>
          <p:cNvPicPr>
            <a:picLocks noChangeAspect="1"/>
          </p:cNvPicPr>
          <p:nvPr/>
        </p:nvPicPr>
        <p:blipFill>
          <a:blip r:embed="rId6"/>
          <a:srcRect/>
          <a:stretch/>
        </p:blipFill>
        <p:spPr>
          <a:xfrm>
            <a:off x="0" y="111891"/>
            <a:ext cx="9144000" cy="6060309"/>
          </a:xfrm>
          <a:prstGeom prst="rect">
            <a:avLst/>
          </a:prstGeom>
        </p:spPr>
      </p:pic>
      <p:pic>
        <p:nvPicPr>
          <p:cNvPr id="7" name="スライド1" descr="スライド1">
            <a:hlinkClick r:id="" action="ppaction://media"/>
            <a:extLst>
              <a:ext uri="{FF2B5EF4-FFF2-40B4-BE49-F238E27FC236}">
                <a16:creationId xmlns:a16="http://schemas.microsoft.com/office/drawing/2014/main" id="{7CED8E7E-97FB-8841-B29D-DBF536F9FB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2800" y="5927269"/>
            <a:ext cx="812800" cy="812800"/>
          </a:xfrm>
          <a:prstGeom prst="rect">
            <a:avLst/>
          </a:prstGeom>
        </p:spPr>
      </p:pic>
      <p:pic>
        <p:nvPicPr>
          <p:cNvPr id="3" name="図 2">
            <a:extLst>
              <a:ext uri="{FF2B5EF4-FFF2-40B4-BE49-F238E27FC236}">
                <a16:creationId xmlns:a16="http://schemas.microsoft.com/office/drawing/2014/main" id="{4DEAB0BB-9C7A-4CB4-9A90-53DB5EED11D5}"/>
              </a:ext>
            </a:extLst>
          </p:cNvPr>
          <p:cNvPicPr>
            <a:picLocks noChangeAspect="1"/>
          </p:cNvPicPr>
          <p:nvPr/>
        </p:nvPicPr>
        <p:blipFill>
          <a:blip r:embed="rId8"/>
          <a:stretch>
            <a:fillRect/>
          </a:stretch>
        </p:blipFill>
        <p:spPr>
          <a:xfrm>
            <a:off x="2362127" y="282171"/>
            <a:ext cx="4419745" cy="6293657"/>
          </a:xfrm>
          <a:prstGeom prst="rect">
            <a:avLst/>
          </a:prstGeom>
        </p:spPr>
      </p:pic>
    </p:spTree>
    <p:extLst>
      <p:ext uri="{BB962C8B-B14F-4D97-AF65-F5344CB8AC3E}">
        <p14:creationId xmlns:p14="http://schemas.microsoft.com/office/powerpoint/2010/main" val="1483015957"/>
      </p:ext>
    </p:extLst>
  </p:cSld>
  <p:clrMapOvr>
    <a:masterClrMapping/>
  </p:clrMapOvr>
  <mc:AlternateContent xmlns:mc="http://schemas.openxmlformats.org/markup-compatibility/2006" xmlns:p14="http://schemas.microsoft.com/office/powerpoint/2010/main">
    <mc:Choice Requires="p14">
      <p:transition spd="slow" p14:dur="2000" advClick="0" advTm="101000">
        <p:circle/>
      </p:transition>
    </mc:Choice>
    <mc:Fallback xmlns="">
      <p:transition spd="slow" advClick="0" advTm="101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98792" fill="hold"/>
                                        <p:tgtEl>
                                          <p:spTgt spid="7"/>
                                        </p:tgtEl>
                                      </p:cBhvr>
                                    </p:cmd>
                                  </p:childTnLst>
                                </p:cTn>
                              </p:par>
                              <p:par>
                                <p:cTn id="7" presetID="6" presetClass="entr" presetSubtype="16" fill="hold" nodeType="withEffect">
                                  <p:stCondLst>
                                    <p:cond delay="19000"/>
                                  </p:stCondLst>
                                  <p:childTnLst>
                                    <p:set>
                                      <p:cBhvr>
                                        <p:cTn id="8" dur="1" fill="hold">
                                          <p:stCondLst>
                                            <p:cond delay="0"/>
                                          </p:stCondLst>
                                        </p:cTn>
                                        <p:tgtEl>
                                          <p:spTgt spid="4"/>
                                        </p:tgtEl>
                                        <p:attrNameLst>
                                          <p:attrName>style.visibility</p:attrName>
                                        </p:attrNameLst>
                                      </p:cBhvr>
                                      <p:to>
                                        <p:strVal val="visible"/>
                                      </p:to>
                                    </p:set>
                                    <p:animEffect transition="in" filter="circle(in)">
                                      <p:cBhvr>
                                        <p:cTn id="9" dur="2000"/>
                                        <p:tgtEl>
                                          <p:spTgt spid="4"/>
                                        </p:tgtEl>
                                      </p:cBhvr>
                                    </p:animEffect>
                                  </p:childTnLst>
                                </p:cTn>
                              </p:par>
                              <p:par>
                                <p:cTn id="10" presetID="10" presetClass="entr" presetSubtype="0" fill="hold" nodeType="withEffect">
                                  <p:stCondLst>
                                    <p:cond delay="60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128684" y="956173"/>
            <a:ext cx="6571343" cy="567828"/>
          </a:xfrm>
        </p:spPr>
        <p:txBody>
          <a:bodyPr>
            <a:noAutofit/>
          </a:bodyPr>
          <a:lstStyle/>
          <a:p>
            <a:r>
              <a:rPr kumimoji="1" lang="ja-JP" altLang="en-US" sz="3600" b="1">
                <a:solidFill>
                  <a:schemeClr val="tx2"/>
                </a:solidFill>
                <a:latin typeface="HG丸ｺﾞｼｯｸM-PRO" panose="020F0600000000000000" pitchFamily="50" charset="-128"/>
                <a:ea typeface="HG丸ｺﾞｼｯｸM-PRO" panose="020F0600000000000000" pitchFamily="50" charset="-128"/>
              </a:rPr>
              <a:t>4</a:t>
            </a:r>
            <a:r>
              <a:rPr kumimoji="1" lang="en-US" altLang="ja-JP" sz="3600" b="1">
                <a:solidFill>
                  <a:schemeClr val="tx2"/>
                </a:solidFill>
                <a:latin typeface="HG丸ｺﾞｼｯｸM-PRO" panose="020F0600000000000000" pitchFamily="50" charset="-128"/>
                <a:ea typeface="HG丸ｺﾞｼｯｸM-PRO" panose="020F0600000000000000" pitchFamily="50" charset="-128"/>
              </a:rPr>
              <a:t>.</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国際的会合</a:t>
            </a:r>
            <a:endParaRPr kumimoji="1" lang="ja-JP" altLang="en-US" sz="3600">
              <a:solidFill>
                <a:schemeClr val="tx2"/>
              </a:solidFill>
              <a:latin typeface="HG丸ｺﾞｼｯｸM-PRO"/>
              <a:ea typeface="HG丸ｺﾞｼｯｸM-PRO"/>
              <a:cs typeface="HG丸ｺﾞｼｯｸM-PRO"/>
            </a:endParaRPr>
          </a:p>
        </p:txBody>
      </p:sp>
      <p:sp>
        <p:nvSpPr>
          <p:cNvPr id="2" name="コンテンツ プレースホルダー 1"/>
          <p:cNvSpPr>
            <a:spLocks noGrp="1"/>
          </p:cNvSpPr>
          <p:nvPr>
            <p:ph idx="1"/>
          </p:nvPr>
        </p:nvSpPr>
        <p:spPr>
          <a:xfrm>
            <a:off x="304800" y="1752600"/>
            <a:ext cx="5181600" cy="838200"/>
          </a:xfrm>
        </p:spPr>
        <p:txBody>
          <a:bodyPr/>
          <a:lstStyle/>
          <a:p>
            <a:pPr marL="0" indent="0">
              <a:buNone/>
            </a:pPr>
            <a:r>
              <a:rPr kumimoji="1" lang="ja-JP" altLang="en-US" sz="4000">
                <a:solidFill>
                  <a:srgbClr val="002060"/>
                </a:solidFill>
                <a:latin typeface="HG丸ｺﾞｼｯｸM-PRO"/>
                <a:ea typeface="HG丸ｺﾞｼｯｸM-PRO"/>
                <a:cs typeface="HG丸ｺﾞｼｯｸM-PRO"/>
              </a:rPr>
              <a:t>ロータリアンは</a:t>
            </a:r>
            <a:r>
              <a:rPr kumimoji="1" lang="en-US" altLang="ja-JP" sz="4000">
                <a:solidFill>
                  <a:srgbClr val="002060"/>
                </a:solidFill>
                <a:latin typeface="HG丸ｺﾞｼｯｸM-PRO"/>
                <a:ea typeface="HG丸ｺﾞｼｯｸM-PRO"/>
                <a:cs typeface="HG丸ｺﾞｼｯｸM-PRO"/>
              </a:rPr>
              <a:t>‥</a:t>
            </a:r>
          </a:p>
        </p:txBody>
      </p:sp>
      <p:sp>
        <p:nvSpPr>
          <p:cNvPr id="4" name="テキスト ボックス 3"/>
          <p:cNvSpPr txBox="1"/>
          <p:nvPr/>
        </p:nvSpPr>
        <p:spPr>
          <a:xfrm>
            <a:off x="381001" y="2697301"/>
            <a:ext cx="8381999" cy="3170099"/>
          </a:xfrm>
          <a:prstGeom prst="rect">
            <a:avLst/>
          </a:prstGeom>
          <a:noFill/>
        </p:spPr>
        <p:txBody>
          <a:bodyPr wrap="square" rtlCol="0">
            <a:spAutoFit/>
          </a:bodyPr>
          <a:lstStyle/>
          <a:p>
            <a:pPr marL="0" indent="0">
              <a:buNone/>
            </a:pPr>
            <a:r>
              <a:rPr kumimoji="1" lang="ja-JP" altLang="en-US" sz="4000">
                <a:solidFill>
                  <a:srgbClr val="002060"/>
                </a:solidFill>
                <a:latin typeface="HG丸ｺﾞｼｯｸM-PRO"/>
                <a:ea typeface="HG丸ｺﾞｼｯｸM-PRO"/>
                <a:cs typeface="HG丸ｺﾞｼｯｸM-PRO"/>
              </a:rPr>
              <a:t>国際大会を始めとするロータリーの国際的な会合に積極的に参加し、</a:t>
            </a:r>
            <a:endParaRPr kumimoji="1" lang="en-US" altLang="ja-JP" sz="4000" dirty="0">
              <a:solidFill>
                <a:srgbClr val="002060"/>
              </a:solidFill>
              <a:latin typeface="HG丸ｺﾞｼｯｸM-PRO"/>
              <a:ea typeface="HG丸ｺﾞｼｯｸM-PRO"/>
              <a:cs typeface="HG丸ｺﾞｼｯｸM-PRO"/>
            </a:endParaRPr>
          </a:p>
          <a:p>
            <a:pPr marL="0" indent="0">
              <a:buNone/>
            </a:pPr>
            <a:r>
              <a:rPr kumimoji="1" lang="ja-JP" altLang="en-US" sz="4000">
                <a:solidFill>
                  <a:srgbClr val="002060"/>
                </a:solidFill>
                <a:latin typeface="HG丸ｺﾞｼｯｸM-PRO"/>
                <a:ea typeface="HG丸ｺﾞｼｯｸM-PRO"/>
                <a:cs typeface="HG丸ｺﾞｼｯｸM-PRO"/>
              </a:rPr>
              <a:t>国際レベルでの友情や親睦を深めることが推奨されております。 </a:t>
            </a:r>
          </a:p>
          <a:p>
            <a:endParaRPr kumimoji="1" lang="ja-JP" altLang="en-US" sz="4000">
              <a:solidFill>
                <a:srgbClr val="002060"/>
              </a:solidFill>
            </a:endParaRPr>
          </a:p>
        </p:txBody>
      </p:sp>
      <p:pic>
        <p:nvPicPr>
          <p:cNvPr id="5" name="図 4">
            <a:extLst>
              <a:ext uri="{FF2B5EF4-FFF2-40B4-BE49-F238E27FC236}">
                <a16:creationId xmlns:a16="http://schemas.microsoft.com/office/drawing/2014/main" id="{1FEA21B1-ED33-574B-9ED8-2DF129C79872}"/>
              </a:ext>
            </a:extLst>
          </p:cNvPr>
          <p:cNvPicPr>
            <a:picLocks noChangeAspect="1"/>
          </p:cNvPicPr>
          <p:nvPr/>
        </p:nvPicPr>
        <p:blipFill>
          <a:blip r:embed="rId5"/>
          <a:stretch>
            <a:fillRect/>
          </a:stretch>
        </p:blipFill>
        <p:spPr>
          <a:xfrm>
            <a:off x="7086600" y="990600"/>
            <a:ext cx="1828800" cy="1591733"/>
          </a:xfrm>
          <a:prstGeom prst="rect">
            <a:avLst/>
          </a:prstGeom>
        </p:spPr>
      </p:pic>
      <p:pic>
        <p:nvPicPr>
          <p:cNvPr id="7" name="【スライド17】" descr="【スライド17】">
            <a:hlinkClick r:id="" action="ppaction://media"/>
            <a:extLst>
              <a:ext uri="{FF2B5EF4-FFF2-40B4-BE49-F238E27FC236}">
                <a16:creationId xmlns:a16="http://schemas.microsoft.com/office/drawing/2014/main" id="{83AC7A99-4C71-EB4D-8E53-93C47C30CD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6045200"/>
            <a:ext cx="812800" cy="812800"/>
          </a:xfrm>
          <a:prstGeom prst="rect">
            <a:avLst/>
          </a:prstGeom>
        </p:spPr>
      </p:pic>
    </p:spTree>
    <p:extLst>
      <p:ext uri="{BB962C8B-B14F-4D97-AF65-F5344CB8AC3E}">
        <p14:creationId xmlns:p14="http://schemas.microsoft.com/office/powerpoint/2010/main" val="358449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9000">
        <p15:prstTrans prst="pageCurlDouble"/>
      </p:transition>
    </mc:Choice>
    <mc:Fallback xmlns="">
      <p:transition spd="slow" advClick="0"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45" fill="hold"/>
                                        <p:tgtEl>
                                          <p:spTgt spid="7"/>
                                        </p:tgtEl>
                                      </p:cBhvr>
                                    </p:cmd>
                                  </p:childTnLst>
                                </p:cTn>
                              </p:par>
                              <p:par>
                                <p:cTn id="7" presetID="41" presetClass="entr" presetSubtype="0" fill="hold" grpId="1"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 calcmode="lin" valueType="num">
                                      <p:cBhvr>
                                        <p:cTn id="1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3"/>
                                        </p:tgtEl>
                                      </p:cBhvr>
                                    </p:animEffect>
                                  </p:childTnLst>
                                </p:cTn>
                              </p:par>
                              <p:par>
                                <p:cTn id="14" presetID="9" presetClass="entr" presetSubtype="0" fill="hold" grpId="0" nodeType="withEffect">
                                  <p:stCondLst>
                                    <p:cond delay="50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2000"/>
                                        <p:tgtEl>
                                          <p:spTgt spid="2">
                                            <p:txEl>
                                              <p:pRg st="0" end="0"/>
                                            </p:txEl>
                                          </p:spTgt>
                                        </p:tgtEl>
                                      </p:cBhvr>
                                    </p:animEffect>
                                  </p:childTnLst>
                                </p:cTn>
                              </p:par>
                              <p:par>
                                <p:cTn id="17" presetID="9" presetClass="entr" presetSubtype="0" fill="hold" grpId="2" nodeType="withEffect">
                                  <p:stCondLst>
                                    <p:cond delay="350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0" fill="hold" display="0">
                  <p:stCondLst>
                    <p:cond delay="indefinite"/>
                  </p:stCondLst>
                  <p:endCondLst>
                    <p:cond evt="onStopAudio" delay="0">
                      <p:tgtEl>
                        <p:sldTgt/>
                      </p:tgtEl>
                    </p:cond>
                  </p:endCondLst>
                </p:cTn>
                <p:tgtEl>
                  <p:spTgt spid="7"/>
                </p:tgtEl>
              </p:cMediaNode>
            </p:audio>
          </p:childTnLst>
        </p:cTn>
      </p:par>
    </p:tnLst>
    <p:bldLst>
      <p:bldP spid="3" grpId="1"/>
      <p:bldP spid="2" grpId="0" build="p"/>
      <p:bldP spid="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1"/>
          </a:solidFill>
        </p:spPr>
        <p:txBody>
          <a:bodyPr/>
          <a:lstStyle/>
          <a:p>
            <a:r>
              <a:rPr kumimoji="1" lang="en-US" altLang="ja-JP" sz="2800" dirty="0">
                <a:latin typeface="HG丸ｺﾞｼｯｸM-PRO"/>
                <a:ea typeface="HG丸ｺﾞｼｯｸM-PRO"/>
                <a:cs typeface="HG丸ｺﾞｼｯｸM-PRO"/>
              </a:rPr>
              <a:t>2019-20 </a:t>
            </a:r>
            <a:r>
              <a:rPr kumimoji="1" lang="ja-JP" altLang="en-US">
                <a:latin typeface="HG丸ｺﾞｼｯｸM-PRO"/>
                <a:ea typeface="HG丸ｺﾞｼｯｸM-PRO"/>
                <a:cs typeface="HG丸ｺﾞｼｯｸM-PRO"/>
              </a:rPr>
              <a:t>ロータリー国際大会</a:t>
            </a:r>
          </a:p>
        </p:txBody>
      </p:sp>
      <p:sp>
        <p:nvSpPr>
          <p:cNvPr id="3" name="サブタイトル 2"/>
          <p:cNvSpPr>
            <a:spLocks noGrp="1"/>
          </p:cNvSpPr>
          <p:nvPr>
            <p:ph type="subTitle" idx="1"/>
          </p:nvPr>
        </p:nvSpPr>
        <p:spPr>
          <a:xfrm>
            <a:off x="533400" y="4953000"/>
            <a:ext cx="7239000" cy="950856"/>
          </a:xfrm>
        </p:spPr>
        <p:txBody>
          <a:bodyPr>
            <a:normAutofit fontScale="92500" lnSpcReduction="10000"/>
          </a:bodyPr>
          <a:lstStyle/>
          <a:p>
            <a:r>
              <a:rPr kumimoji="1" lang="en-US" altLang="ja-JP" sz="2800">
                <a:solidFill>
                  <a:schemeClr val="tx2">
                    <a:lumMod val="75000"/>
                  </a:schemeClr>
                </a:solidFill>
                <a:latin typeface="HG丸ｺﾞｼｯｸM-PRO"/>
                <a:ea typeface="HG丸ｺﾞｼｯｸM-PRO"/>
                <a:cs typeface="HG丸ｺﾞｼｯｸM-PRO"/>
              </a:rPr>
              <a:t>2020</a:t>
            </a:r>
            <a:r>
              <a:rPr kumimoji="1" lang="ja-JP" altLang="en-US" sz="2800">
                <a:solidFill>
                  <a:schemeClr val="tx2">
                    <a:lumMod val="75000"/>
                  </a:schemeClr>
                </a:solidFill>
                <a:latin typeface="HG丸ｺﾞｼｯｸM-PRO"/>
                <a:ea typeface="HG丸ｺﾞｼｯｸM-PRO"/>
                <a:cs typeface="HG丸ｺﾞｼｯｸM-PRO"/>
              </a:rPr>
              <a:t>年６月</a:t>
            </a:r>
            <a:r>
              <a:rPr kumimoji="1" lang="en-US" altLang="ja-JP" sz="2800">
                <a:solidFill>
                  <a:schemeClr val="tx2">
                    <a:lumMod val="75000"/>
                  </a:schemeClr>
                </a:solidFill>
                <a:latin typeface="HG丸ｺﾞｼｯｸM-PRO"/>
                <a:ea typeface="HG丸ｺﾞｼｯｸM-PRO"/>
                <a:cs typeface="HG丸ｺﾞｼｯｸM-PRO"/>
              </a:rPr>
              <a:t>6〜10</a:t>
            </a:r>
            <a:r>
              <a:rPr kumimoji="1" lang="ja-JP" altLang="en-US" sz="2800">
                <a:solidFill>
                  <a:schemeClr val="tx2">
                    <a:lumMod val="75000"/>
                  </a:schemeClr>
                </a:solidFill>
                <a:latin typeface="HG丸ｺﾞｼｯｸM-PRO"/>
                <a:ea typeface="HG丸ｺﾞｼｯｸM-PRO"/>
                <a:cs typeface="HG丸ｺﾞｼｯｸM-PRO"/>
              </a:rPr>
              <a:t>日</a:t>
            </a:r>
            <a:r>
              <a:rPr kumimoji="1" lang="en-US" altLang="ja-JP" sz="2800">
                <a:solidFill>
                  <a:schemeClr val="tx2">
                    <a:lumMod val="75000"/>
                  </a:schemeClr>
                </a:solidFill>
                <a:latin typeface="HG丸ｺﾞｼｯｸM-PRO"/>
                <a:ea typeface="HG丸ｺﾞｼｯｸM-PRO"/>
                <a:cs typeface="HG丸ｺﾞｼｯｸM-PRO"/>
              </a:rPr>
              <a:t> </a:t>
            </a:r>
            <a:r>
              <a:rPr kumimoji="1" lang="ja-JP" altLang="en-US" sz="2800">
                <a:solidFill>
                  <a:schemeClr val="tx2">
                    <a:lumMod val="75000"/>
                  </a:schemeClr>
                </a:solidFill>
                <a:latin typeface="HG丸ｺﾞｼｯｸM-PRO"/>
                <a:ea typeface="HG丸ｺﾞｼｯｸM-PRO"/>
                <a:cs typeface="HG丸ｺﾞｼｯｸM-PRO"/>
              </a:rPr>
              <a:t>（アメリカ）</a:t>
            </a:r>
            <a:endParaRPr kumimoji="1" lang="en-US" altLang="ja-JP" sz="2800">
              <a:solidFill>
                <a:schemeClr val="tx2">
                  <a:lumMod val="75000"/>
                </a:schemeClr>
              </a:solidFill>
              <a:latin typeface="HG丸ｺﾞｼｯｸM-PRO"/>
              <a:ea typeface="HG丸ｺﾞｼｯｸM-PRO"/>
              <a:cs typeface="HG丸ｺﾞｼｯｸM-PRO"/>
            </a:endParaRPr>
          </a:p>
          <a:p>
            <a:r>
              <a:rPr kumimoji="1" lang="ja-JP" altLang="en-US" sz="2800">
                <a:solidFill>
                  <a:schemeClr val="tx2">
                    <a:lumMod val="75000"/>
                  </a:schemeClr>
                </a:solidFill>
                <a:latin typeface="HG丸ｺﾞｼｯｸM-PRO"/>
                <a:ea typeface="HG丸ｺﾞｼｯｸM-PRO"/>
                <a:cs typeface="HG丸ｺﾞｼｯｸM-PRO"/>
              </a:rPr>
              <a:t>　　　　　　　　　　　ハワイ州ホノルル</a:t>
            </a:r>
          </a:p>
        </p:txBody>
      </p:sp>
      <p:pic>
        <p:nvPicPr>
          <p:cNvPr id="8" name="図 7">
            <a:extLst>
              <a:ext uri="{FF2B5EF4-FFF2-40B4-BE49-F238E27FC236}">
                <a16:creationId xmlns:a16="http://schemas.microsoft.com/office/drawing/2014/main" id="{6BC45123-2ADF-8A46-8887-6131A5FF7679}"/>
              </a:ext>
            </a:extLst>
          </p:cNvPr>
          <p:cNvPicPr>
            <a:picLocks noChangeAspect="1"/>
          </p:cNvPicPr>
          <p:nvPr/>
        </p:nvPicPr>
        <p:blipFill>
          <a:blip r:embed="rId5"/>
          <a:stretch>
            <a:fillRect/>
          </a:stretch>
        </p:blipFill>
        <p:spPr>
          <a:xfrm>
            <a:off x="0" y="164592"/>
            <a:ext cx="9144000" cy="3264408"/>
          </a:xfrm>
          <a:prstGeom prst="rect">
            <a:avLst/>
          </a:prstGeom>
        </p:spPr>
      </p:pic>
      <p:pic>
        <p:nvPicPr>
          <p:cNvPr id="6" name="図 5">
            <a:extLst>
              <a:ext uri="{FF2B5EF4-FFF2-40B4-BE49-F238E27FC236}">
                <a16:creationId xmlns:a16="http://schemas.microsoft.com/office/drawing/2014/main" id="{6E79C22C-FD3D-8043-B97F-C591F277BE00}"/>
              </a:ext>
            </a:extLst>
          </p:cNvPr>
          <p:cNvPicPr>
            <a:picLocks noChangeAspect="1"/>
          </p:cNvPicPr>
          <p:nvPr/>
        </p:nvPicPr>
        <p:blipFill>
          <a:blip r:embed="rId6"/>
          <a:stretch>
            <a:fillRect/>
          </a:stretch>
        </p:blipFill>
        <p:spPr>
          <a:xfrm>
            <a:off x="7010400" y="4548554"/>
            <a:ext cx="1676400" cy="1547446"/>
          </a:xfrm>
          <a:prstGeom prst="rect">
            <a:avLst/>
          </a:prstGeom>
        </p:spPr>
      </p:pic>
      <p:sp>
        <p:nvSpPr>
          <p:cNvPr id="4" name="テキスト ボックス 3">
            <a:extLst>
              <a:ext uri="{FF2B5EF4-FFF2-40B4-BE49-F238E27FC236}">
                <a16:creationId xmlns:a16="http://schemas.microsoft.com/office/drawing/2014/main" id="{F9BED459-BCF2-154A-A872-10D7F274E581}"/>
              </a:ext>
            </a:extLst>
          </p:cNvPr>
          <p:cNvSpPr txBox="1"/>
          <p:nvPr/>
        </p:nvSpPr>
        <p:spPr>
          <a:xfrm>
            <a:off x="381000" y="3352800"/>
            <a:ext cx="8610600" cy="3170099"/>
          </a:xfrm>
          <a:prstGeom prst="rect">
            <a:avLst/>
          </a:prstGeom>
          <a:noFill/>
        </p:spPr>
        <p:txBody>
          <a:bodyPr wrap="square" rtlCol="0">
            <a:spAutoFit/>
          </a:bodyPr>
          <a:lstStyle/>
          <a:p>
            <a:r>
              <a:rPr kumimoji="1" lang="ja-JP" altLang="en-US" sz="20000" b="1" dirty="0">
                <a:solidFill>
                  <a:srgbClr val="FF0000"/>
                </a:solidFill>
                <a:latin typeface="HGMaruGothicMPRO" panose="020F0600000000000000" pitchFamily="34" charset="-128"/>
                <a:ea typeface="HGMaruGothicMPRO" panose="020F0600000000000000" pitchFamily="34" charset="-128"/>
              </a:rPr>
              <a:t>❌</a:t>
            </a:r>
            <a:r>
              <a:rPr kumimoji="1" lang="ja-JP" altLang="en-US" sz="12000" b="1" dirty="0">
                <a:solidFill>
                  <a:srgbClr val="FF0000"/>
                </a:solidFill>
                <a:latin typeface="HGMaruGothicMPRO" panose="020F0600000000000000" pitchFamily="34" charset="-128"/>
                <a:ea typeface="HGMaruGothicMPRO" panose="020F0600000000000000" pitchFamily="34" charset="-128"/>
              </a:rPr>
              <a:t>中止</a:t>
            </a:r>
          </a:p>
        </p:txBody>
      </p:sp>
      <p:pic>
        <p:nvPicPr>
          <p:cNvPr id="7" name="【スライド18】" descr="【スライド18】">
            <a:hlinkClick r:id="" action="ppaction://media"/>
            <a:extLst>
              <a:ext uri="{FF2B5EF4-FFF2-40B4-BE49-F238E27FC236}">
                <a16:creationId xmlns:a16="http://schemas.microsoft.com/office/drawing/2014/main" id="{F0404625-FAFC-D648-BEE9-D25F49DE63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9000" y="6045200"/>
            <a:ext cx="812800" cy="812800"/>
          </a:xfrm>
          <a:prstGeom prst="rect">
            <a:avLst/>
          </a:prstGeom>
        </p:spPr>
      </p:pic>
    </p:spTree>
    <p:extLst>
      <p:ext uri="{BB962C8B-B14F-4D97-AF65-F5344CB8AC3E}">
        <p14:creationId xmlns:p14="http://schemas.microsoft.com/office/powerpoint/2010/main" val="4174504078"/>
      </p:ext>
    </p:extLst>
  </p:cSld>
  <p:clrMapOvr>
    <a:masterClrMapping/>
  </p:clrMapOvr>
  <mc:AlternateContent xmlns:mc="http://schemas.openxmlformats.org/markup-compatibility/2006" xmlns:p14="http://schemas.microsoft.com/office/powerpoint/2010/main">
    <mc:Choice Requires="p14">
      <p:transition spd="slow" p14:dur="2500" advClick="0" advTm="19000">
        <p:checker/>
      </p:transition>
    </mc:Choice>
    <mc:Fallback xmlns="">
      <p:transition spd="slow" advClick="0" advTm="19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69" fill="hold"/>
                                        <p:tgtEl>
                                          <p:spTgt spid="7"/>
                                        </p:tgtEl>
                                      </p:cBhvr>
                                    </p:cmd>
                                  </p:childTnLst>
                                </p:cTn>
                              </p:par>
                              <p:par>
                                <p:cTn id="7" presetID="9" presetClass="entr" presetSubtype="0" fill="hold" grpId="0" nodeType="withEffect">
                                  <p:stCondLst>
                                    <p:cond delay="15500"/>
                                  </p:stCondLst>
                                  <p:childTnLst>
                                    <p:set>
                                      <p:cBhvr>
                                        <p:cTn id="8" dur="1" fill="hold">
                                          <p:stCondLst>
                                            <p:cond delay="0"/>
                                          </p:stCondLst>
                                        </p:cTn>
                                        <p:tgtEl>
                                          <p:spTgt spid="4"/>
                                        </p:tgtEl>
                                        <p:attrNameLst>
                                          <p:attrName>style.visibility</p:attrName>
                                        </p:attrNameLst>
                                      </p:cBhvr>
                                      <p:to>
                                        <p:strVal val="visible"/>
                                      </p:to>
                                    </p:set>
                                    <p:animEffect transition="in" filter="dissolv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0" fill="hold" display="0">
                  <p:stCondLst>
                    <p:cond delay="indefinite"/>
                  </p:stCondLst>
                  <p:endCondLst>
                    <p:cond evt="onStopAudio" delay="0">
                      <p:tgtEl>
                        <p:sldTgt/>
                      </p:tgtEl>
                    </p:cond>
                  </p:endCondLst>
                </p:cTn>
                <p:tgtEl>
                  <p:spTgt spid="7"/>
                </p:tgtEl>
              </p:cMediaNode>
            </p:audio>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98B1BFB-7634-704D-8E86-69A302C5E553}"/>
              </a:ext>
            </a:extLst>
          </p:cNvPr>
          <p:cNvPicPr>
            <a:picLocks noChangeAspect="1"/>
          </p:cNvPicPr>
          <p:nvPr/>
        </p:nvPicPr>
        <p:blipFill>
          <a:blip r:embed="rId5"/>
          <a:stretch>
            <a:fillRect/>
          </a:stretch>
        </p:blipFill>
        <p:spPr>
          <a:xfrm>
            <a:off x="-1690111" y="0"/>
            <a:ext cx="12281911" cy="6098749"/>
          </a:xfrm>
          <a:prstGeom prst="rect">
            <a:avLst/>
          </a:prstGeom>
        </p:spPr>
      </p:pic>
      <p:sp>
        <p:nvSpPr>
          <p:cNvPr id="2" name="タイトル 1"/>
          <p:cNvSpPr>
            <a:spLocks noGrp="1"/>
          </p:cNvSpPr>
          <p:nvPr>
            <p:ph type="title"/>
          </p:nvPr>
        </p:nvSpPr>
        <p:spPr>
          <a:xfrm>
            <a:off x="17440" y="533400"/>
            <a:ext cx="9202760" cy="457200"/>
          </a:xfrm>
          <a:solidFill>
            <a:schemeClr val="accent1"/>
          </a:solidFill>
          <a:ln>
            <a:solidFill>
              <a:schemeClr val="accent1"/>
            </a:solidFill>
          </a:ln>
        </p:spPr>
        <p:txBody>
          <a:bodyPr>
            <a:normAutofit fontScale="90000"/>
          </a:bodyPr>
          <a:lstStyle/>
          <a:p>
            <a:r>
              <a:rPr lang="ja-JP" altLang="en-US" b="1">
                <a:solidFill>
                  <a:schemeClr val="bg1"/>
                </a:solidFill>
                <a:latin typeface="HGMaruGothicMPRO" panose="020F0600000000000000" pitchFamily="34" charset="-128"/>
                <a:ea typeface="HGMaruGothicMPRO" panose="020F0600000000000000" pitchFamily="34" charset="-128"/>
              </a:rPr>
              <a:t>国際ロータリー第</a:t>
            </a:r>
            <a:r>
              <a:rPr lang="en-US" altLang="ja-JP" b="1">
                <a:solidFill>
                  <a:schemeClr val="bg1"/>
                </a:solidFill>
                <a:latin typeface="HGMaruGothicMPRO" panose="020F0600000000000000" pitchFamily="34" charset="-128"/>
                <a:ea typeface="HGMaruGothicMPRO" panose="020F0600000000000000" pitchFamily="34" charset="-128"/>
              </a:rPr>
              <a:t>2660</a:t>
            </a:r>
            <a:r>
              <a:rPr lang="ja-JP" altLang="en-US" b="1">
                <a:solidFill>
                  <a:schemeClr val="bg1"/>
                </a:solidFill>
                <a:latin typeface="HGMaruGothicMPRO" panose="020F0600000000000000" pitchFamily="34" charset="-128"/>
                <a:ea typeface="HGMaruGothicMPRO" panose="020F0600000000000000" pitchFamily="34" charset="-128"/>
              </a:rPr>
              <a:t>地区大阪ナイトのご案内</a:t>
            </a:r>
            <a:endParaRPr kumimoji="1" lang="ja-JP" altLang="en-US" sz="3200">
              <a:solidFill>
                <a:schemeClr val="bg1"/>
              </a:solidFill>
              <a:latin typeface="HGMaruGothicMPRO" panose="020F0600000000000000" pitchFamily="34" charset="-128"/>
              <a:ea typeface="HGMaruGothicMPRO" panose="020F0600000000000000" pitchFamily="34" charset="-128"/>
            </a:endParaRPr>
          </a:p>
        </p:txBody>
      </p:sp>
      <p:sp>
        <p:nvSpPr>
          <p:cNvPr id="3" name="コンテンツ プレースホルダー 2"/>
          <p:cNvSpPr>
            <a:spLocks noGrp="1"/>
          </p:cNvSpPr>
          <p:nvPr>
            <p:ph idx="1"/>
          </p:nvPr>
        </p:nvSpPr>
        <p:spPr>
          <a:xfrm>
            <a:off x="263480" y="1117477"/>
            <a:ext cx="8651920" cy="2692523"/>
          </a:xfrm>
        </p:spPr>
        <p:txBody>
          <a:bodyPr>
            <a:noAutofit/>
          </a:bodyPr>
          <a:lstStyle/>
          <a:p>
            <a:pPr marL="0" indent="0" defTabSz="975390">
              <a:lnSpc>
                <a:spcPct val="150000"/>
              </a:lnSpc>
              <a:buNone/>
            </a:pPr>
            <a:r>
              <a:rPr lang="ja-JP" altLang="en-US" sz="2400">
                <a:latin typeface="HGMaruGothicMPRO" panose="020F0600000000000000" pitchFamily="34" charset="-128"/>
                <a:ea typeface="HGMaruGothicMPRO" panose="020F0600000000000000" pitchFamily="34" charset="-128"/>
              </a:rPr>
              <a:t>日　時　</a:t>
            </a:r>
            <a:r>
              <a:rPr lang="en-US" altLang="ja-JP" sz="2400" dirty="0">
                <a:latin typeface="HGMaruGothicMPRO" panose="020F0600000000000000" pitchFamily="34" charset="-128"/>
                <a:ea typeface="HGMaruGothicMPRO" panose="020F0600000000000000" pitchFamily="34" charset="-128"/>
              </a:rPr>
              <a:t>2020</a:t>
            </a:r>
            <a:r>
              <a:rPr lang="ja-JP" altLang="en-US" sz="2400">
                <a:latin typeface="HGMaruGothicMPRO" panose="020F0600000000000000" pitchFamily="34" charset="-128"/>
                <a:ea typeface="HGMaruGothicMPRO" panose="020F0600000000000000" pitchFamily="34" charset="-128"/>
              </a:rPr>
              <a:t>年</a:t>
            </a:r>
            <a:r>
              <a:rPr lang="en-US" altLang="ja-JP" sz="2400" dirty="0">
                <a:latin typeface="HGMaruGothicMPRO" panose="020F0600000000000000" pitchFamily="34" charset="-128"/>
                <a:ea typeface="HGMaruGothicMPRO" panose="020F0600000000000000" pitchFamily="34" charset="-128"/>
              </a:rPr>
              <a:t>6</a:t>
            </a:r>
            <a:r>
              <a:rPr lang="ja-JP" altLang="en-US" sz="2400">
                <a:latin typeface="HGMaruGothicMPRO" panose="020F0600000000000000" pitchFamily="34" charset="-128"/>
                <a:ea typeface="HGMaruGothicMPRO" panose="020F0600000000000000" pitchFamily="34" charset="-128"/>
              </a:rPr>
              <a:t>月</a:t>
            </a:r>
            <a:r>
              <a:rPr lang="en-US" altLang="ja-JP" sz="2400" dirty="0">
                <a:latin typeface="HGMaruGothicMPRO" panose="020F0600000000000000" pitchFamily="34" charset="-128"/>
                <a:ea typeface="HGMaruGothicMPRO" panose="020F0600000000000000" pitchFamily="34" charset="-128"/>
              </a:rPr>
              <a:t>6</a:t>
            </a:r>
            <a:r>
              <a:rPr lang="ja-JP" altLang="en-US" sz="2400">
                <a:latin typeface="HGMaruGothicMPRO" panose="020F0600000000000000" pitchFamily="34" charset="-128"/>
                <a:ea typeface="HGMaruGothicMPRO" panose="020F0600000000000000" pitchFamily="34" charset="-128"/>
              </a:rPr>
              <a:t>日（土）　　　　　</a:t>
            </a:r>
            <a:endParaRPr lang="en-US" altLang="ja-JP" sz="2400" dirty="0">
              <a:latin typeface="HGMaruGothicMPRO" panose="020F0600000000000000" pitchFamily="34" charset="-128"/>
              <a:ea typeface="HGMaruGothicMPRO" panose="020F0600000000000000" pitchFamily="34" charset="-128"/>
            </a:endParaRPr>
          </a:p>
          <a:p>
            <a:pPr marL="0" indent="0" defTabSz="975390">
              <a:lnSpc>
                <a:spcPct val="150000"/>
              </a:lnSpc>
              <a:buNone/>
            </a:pPr>
            <a:r>
              <a:rPr lang="ja-JP" altLang="en-US" sz="240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17</a:t>
            </a:r>
            <a:r>
              <a:rPr lang="ja-JP" altLang="en-US" sz="240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30</a:t>
            </a:r>
            <a:r>
              <a:rPr lang="ja-JP" altLang="en-US" sz="2400">
                <a:latin typeface="HGMaruGothicMPRO" panose="020F0600000000000000" pitchFamily="34" charset="-128"/>
                <a:ea typeface="HGMaruGothicMPRO" panose="020F0600000000000000" pitchFamily="34" charset="-128"/>
              </a:rPr>
              <a:t>受付開始　</a:t>
            </a:r>
            <a:r>
              <a:rPr lang="en-US" altLang="ja-JP" sz="2400" dirty="0">
                <a:latin typeface="HGMaruGothicMPRO" panose="020F0600000000000000" pitchFamily="34" charset="-128"/>
                <a:ea typeface="HGMaruGothicMPRO" panose="020F0600000000000000" pitchFamily="34" charset="-128"/>
              </a:rPr>
              <a:t>18</a:t>
            </a:r>
            <a:r>
              <a:rPr lang="ja-JP" altLang="en-US" sz="240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00</a:t>
            </a:r>
            <a:r>
              <a:rPr lang="ja-JP" altLang="en-US" sz="240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20</a:t>
            </a:r>
            <a:r>
              <a:rPr lang="ja-JP" altLang="en-US" sz="240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00</a:t>
            </a:r>
            <a:r>
              <a:rPr lang="ja-JP" altLang="en-US" sz="2400">
                <a:latin typeface="HGMaruGothicMPRO" panose="020F0600000000000000" pitchFamily="34" charset="-128"/>
                <a:ea typeface="HGMaruGothicMPRO" panose="020F0600000000000000" pitchFamily="34" charset="-128"/>
              </a:rPr>
              <a:t>会食</a:t>
            </a:r>
            <a:endParaRPr lang="en-US" altLang="ja-JP" sz="2400" dirty="0">
              <a:latin typeface="HGMaruGothicMPRO" panose="020F0600000000000000" pitchFamily="34" charset="-128"/>
              <a:ea typeface="HGMaruGothicMPRO" panose="020F0600000000000000" pitchFamily="34" charset="-128"/>
            </a:endParaRPr>
          </a:p>
          <a:p>
            <a:pPr marL="0" indent="0" defTabSz="975390">
              <a:lnSpc>
                <a:spcPct val="150000"/>
              </a:lnSpc>
              <a:buNone/>
            </a:pPr>
            <a:r>
              <a:rPr lang="ja-JP" altLang="en-US" sz="2400">
                <a:latin typeface="HGMaruGothicMPRO" panose="020F0600000000000000" pitchFamily="34" charset="-128"/>
                <a:ea typeface="HGMaruGothicMPRO" panose="020F0600000000000000" pitchFamily="34" charset="-128"/>
              </a:rPr>
              <a:t>場　所　ザ・カハラ・ホテル＆リゾート</a:t>
            </a:r>
            <a:r>
              <a:rPr lang="en-US" altLang="ja-JP" sz="2400" dirty="0">
                <a:latin typeface="HGMaruGothicMPRO" panose="020F0600000000000000" pitchFamily="34" charset="-128"/>
                <a:ea typeface="HGMaruGothicMPRO" panose="020F0600000000000000" pitchFamily="34" charset="-128"/>
              </a:rPr>
              <a:t> </a:t>
            </a:r>
            <a:r>
              <a:rPr lang="ja-JP" altLang="en-US" sz="2400">
                <a:latin typeface="HGMaruGothicMPRO" panose="020F0600000000000000" pitchFamily="34" charset="-128"/>
                <a:ea typeface="HGMaruGothicMPRO" panose="020F0600000000000000" pitchFamily="34" charset="-128"/>
              </a:rPr>
              <a:t>マイレボートルーム</a:t>
            </a:r>
            <a:endParaRPr lang="en-US" altLang="ja-JP" sz="2400" dirty="0">
              <a:latin typeface="HGMaruGothicMPRO" panose="020F0600000000000000" pitchFamily="34" charset="-128"/>
              <a:ea typeface="HGMaruGothicMPRO" panose="020F0600000000000000" pitchFamily="34" charset="-128"/>
            </a:endParaRPr>
          </a:p>
          <a:p>
            <a:pPr marL="0" indent="0" defTabSz="975390">
              <a:lnSpc>
                <a:spcPct val="150000"/>
              </a:lnSpc>
              <a:buNone/>
            </a:pPr>
            <a:r>
              <a:rPr lang="ja-JP" altLang="en-US" sz="2400">
                <a:latin typeface="HGMaruGothicMPRO" panose="020F0600000000000000" pitchFamily="34" charset="-128"/>
                <a:ea typeface="HGMaruGothicMPRO" panose="020F0600000000000000" pitchFamily="34" charset="-128"/>
              </a:rPr>
              <a:t>登録料　お一人様　</a:t>
            </a:r>
            <a:r>
              <a:rPr lang="en-US" altLang="ja-JP" sz="2400" dirty="0">
                <a:latin typeface="HGMaruGothicMPRO" panose="020F0600000000000000" pitchFamily="34" charset="-128"/>
                <a:ea typeface="HGMaruGothicMPRO" panose="020F0600000000000000" pitchFamily="34" charset="-128"/>
              </a:rPr>
              <a:t>15,000</a:t>
            </a:r>
            <a:r>
              <a:rPr lang="ja-JP" altLang="en-US" sz="2400">
                <a:latin typeface="HGMaruGothicMPRO" panose="020F0600000000000000" pitchFamily="34" charset="-128"/>
                <a:ea typeface="HGMaruGothicMPRO" panose="020F0600000000000000" pitchFamily="34" charset="-128"/>
              </a:rPr>
              <a:t>円</a:t>
            </a:r>
            <a:endParaRPr lang="en-US" altLang="ja-JP" sz="2400" dirty="0">
              <a:latin typeface="HGMaruGothicMPRO" panose="020F0600000000000000" pitchFamily="34" charset="-128"/>
              <a:ea typeface="HGMaruGothicMPRO" panose="020F0600000000000000" pitchFamily="34" charset="-128"/>
            </a:endParaRPr>
          </a:p>
        </p:txBody>
      </p:sp>
      <p:pic>
        <p:nvPicPr>
          <p:cNvPr id="17" name="図 16">
            <a:extLst>
              <a:ext uri="{FF2B5EF4-FFF2-40B4-BE49-F238E27FC236}">
                <a16:creationId xmlns:a16="http://schemas.microsoft.com/office/drawing/2014/main" id="{2280CC0B-35CA-4648-8EE6-AF16A3A9C381}"/>
              </a:ext>
            </a:extLst>
          </p:cNvPr>
          <p:cNvPicPr>
            <a:picLocks noChangeAspect="1"/>
          </p:cNvPicPr>
          <p:nvPr/>
        </p:nvPicPr>
        <p:blipFill>
          <a:blip r:embed="rId6"/>
          <a:stretch>
            <a:fillRect/>
          </a:stretch>
        </p:blipFill>
        <p:spPr>
          <a:xfrm>
            <a:off x="7010400" y="4548554"/>
            <a:ext cx="1676400" cy="1547446"/>
          </a:xfrm>
          <a:prstGeom prst="rect">
            <a:avLst/>
          </a:prstGeom>
        </p:spPr>
      </p:pic>
      <p:sp>
        <p:nvSpPr>
          <p:cNvPr id="6" name="テキスト ボックス 5">
            <a:extLst>
              <a:ext uri="{FF2B5EF4-FFF2-40B4-BE49-F238E27FC236}">
                <a16:creationId xmlns:a16="http://schemas.microsoft.com/office/drawing/2014/main" id="{E2992533-B1C0-E841-B6F0-B7BF264D0175}"/>
              </a:ext>
            </a:extLst>
          </p:cNvPr>
          <p:cNvSpPr txBox="1"/>
          <p:nvPr/>
        </p:nvSpPr>
        <p:spPr>
          <a:xfrm>
            <a:off x="-194452" y="1301621"/>
            <a:ext cx="7734299" cy="5016758"/>
          </a:xfrm>
          <a:prstGeom prst="rect">
            <a:avLst/>
          </a:prstGeom>
          <a:noFill/>
        </p:spPr>
        <p:txBody>
          <a:bodyPr wrap="square" rtlCol="0">
            <a:spAutoFit/>
          </a:bodyPr>
          <a:lstStyle/>
          <a:p>
            <a:r>
              <a:rPr kumimoji="1" lang="ja-JP" altLang="en-US" sz="20000" b="1" dirty="0">
                <a:solidFill>
                  <a:srgbClr val="FF0000"/>
                </a:solidFill>
                <a:latin typeface="HGMaruGothicMPRO" panose="020F0600000000000000" pitchFamily="34" charset="-128"/>
                <a:ea typeface="HGMaruGothicMPRO" panose="020F0600000000000000" pitchFamily="34" charset="-128"/>
              </a:rPr>
              <a:t>　❌　</a:t>
            </a:r>
            <a:endParaRPr kumimoji="1" lang="en-US" altLang="ja-JP" sz="20000" b="1" dirty="0">
              <a:solidFill>
                <a:srgbClr val="FF0000"/>
              </a:solidFill>
              <a:latin typeface="HGMaruGothicMPRO" panose="020F0600000000000000" pitchFamily="34" charset="-128"/>
              <a:ea typeface="HGMaruGothicMPRO" panose="020F0600000000000000" pitchFamily="34" charset="-128"/>
            </a:endParaRPr>
          </a:p>
          <a:p>
            <a:r>
              <a:rPr kumimoji="1" lang="ja-JP" altLang="en-US" sz="12000" b="1">
                <a:solidFill>
                  <a:srgbClr val="FF0000"/>
                </a:solidFill>
                <a:latin typeface="HGMaruGothicMPRO" panose="020F0600000000000000" pitchFamily="34" charset="-128"/>
                <a:ea typeface="HGMaruGothicMPRO" panose="020F0600000000000000" pitchFamily="34" charset="-128"/>
              </a:rPr>
              <a:t>　 中　止</a:t>
            </a:r>
          </a:p>
        </p:txBody>
      </p:sp>
      <p:pic>
        <p:nvPicPr>
          <p:cNvPr id="4" name="【スライド19】" descr="【スライド19】">
            <a:hlinkClick r:id="" action="ppaction://media"/>
            <a:extLst>
              <a:ext uri="{FF2B5EF4-FFF2-40B4-BE49-F238E27FC236}">
                <a16:creationId xmlns:a16="http://schemas.microsoft.com/office/drawing/2014/main" id="{F4F45FC6-B0D9-B749-BE65-536FC6B074C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9834" y="6090634"/>
            <a:ext cx="812800" cy="812800"/>
          </a:xfrm>
          <a:prstGeom prst="rect">
            <a:avLst/>
          </a:prstGeom>
        </p:spPr>
      </p:pic>
    </p:spTree>
    <p:extLst>
      <p:ext uri="{BB962C8B-B14F-4D97-AF65-F5344CB8AC3E}">
        <p14:creationId xmlns:p14="http://schemas.microsoft.com/office/powerpoint/2010/main" val="2192907068"/>
      </p:ext>
    </p:extLst>
  </p:cSld>
  <p:clrMapOvr>
    <a:masterClrMapping/>
  </p:clrMapOvr>
  <mc:AlternateContent xmlns:mc="http://schemas.openxmlformats.org/markup-compatibility/2006" xmlns:p14="http://schemas.microsoft.com/office/powerpoint/2010/main">
    <mc:Choice Requires="p14">
      <p:transition spd="slow" p14:dur="2500" advClick="0" advTm="28000">
        <p:checker/>
      </p:transition>
    </mc:Choice>
    <mc:Fallback xmlns="">
      <p:transition spd="slow" advClick="0" advTm="28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170" fill="hold"/>
                                        <p:tgtEl>
                                          <p:spTgt spid="4"/>
                                        </p:tgtEl>
                                      </p:cBhvr>
                                    </p:cmd>
                                  </p:childTnLst>
                                </p:cTn>
                              </p:par>
                              <p:par>
                                <p:cTn id="7" presetID="9" presetClass="entr" presetSubtype="0" fill="hold" grpId="0" nodeType="withEffect">
                                  <p:stCondLst>
                                    <p:cond delay="2200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0"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F525270-5F3C-DD49-B714-950CACE7CE61}"/>
              </a:ext>
            </a:extLst>
          </p:cNvPr>
          <p:cNvPicPr>
            <a:picLocks noChangeAspect="1"/>
          </p:cNvPicPr>
          <p:nvPr/>
        </p:nvPicPr>
        <p:blipFill>
          <a:blip r:embed="rId5"/>
          <a:stretch>
            <a:fillRect/>
          </a:stretch>
        </p:blipFill>
        <p:spPr>
          <a:xfrm>
            <a:off x="7086600" y="1075267"/>
            <a:ext cx="1828800" cy="1591733"/>
          </a:xfrm>
          <a:prstGeom prst="rect">
            <a:avLst/>
          </a:prstGeom>
        </p:spPr>
      </p:pic>
      <p:sp>
        <p:nvSpPr>
          <p:cNvPr id="2" name="タイトル 1"/>
          <p:cNvSpPr>
            <a:spLocks noGrp="1"/>
          </p:cNvSpPr>
          <p:nvPr>
            <p:ph type="title"/>
          </p:nvPr>
        </p:nvSpPr>
        <p:spPr>
          <a:xfrm>
            <a:off x="-76200" y="457200"/>
            <a:ext cx="9296400" cy="533400"/>
          </a:xfrm>
          <a:solidFill>
            <a:schemeClr val="accent1"/>
          </a:solidFill>
          <a:ln>
            <a:solidFill>
              <a:schemeClr val="accent1"/>
            </a:solidFill>
          </a:ln>
        </p:spPr>
        <p:txBody>
          <a:bodyPr>
            <a:normAutofit/>
          </a:bodyPr>
          <a:lstStyle/>
          <a:p>
            <a:r>
              <a:rPr kumimoji="1" lang="ja-JP" altLang="en-US" sz="3200">
                <a:solidFill>
                  <a:schemeClr val="bg1"/>
                </a:solidFill>
                <a:latin typeface="HG丸ｺﾞｼｯｸM-PRO"/>
                <a:ea typeface="HG丸ｺﾞｼｯｸM-PRO"/>
                <a:cs typeface="HG丸ｺﾞｼｯｸM-PRO"/>
              </a:rPr>
              <a:t>　</a:t>
            </a:r>
            <a:r>
              <a:rPr lang="ja-JP" altLang="en-US">
                <a:solidFill>
                  <a:schemeClr val="bg1"/>
                </a:solidFill>
                <a:latin typeface="HG丸ｺﾞｼｯｸM-PRO"/>
                <a:ea typeface="HG丸ｺﾞｼｯｸM-PRO"/>
                <a:cs typeface="HG丸ｺﾞｼｯｸM-PRO"/>
              </a:rPr>
              <a:t>今後の</a:t>
            </a:r>
            <a:r>
              <a:rPr kumimoji="1" lang="ja-JP" altLang="en-US" sz="3200">
                <a:solidFill>
                  <a:schemeClr val="bg1"/>
                </a:solidFill>
                <a:latin typeface="HG丸ｺﾞｼｯｸM-PRO"/>
                <a:ea typeface="HG丸ｺﾞｼｯｸM-PRO"/>
                <a:cs typeface="HG丸ｺﾞｼｯｸM-PRO"/>
              </a:rPr>
              <a:t>ロータリー国際大会</a:t>
            </a:r>
            <a:endParaRPr kumimoji="1" lang="ja-JP" altLang="en-US" sz="3200">
              <a:solidFill>
                <a:schemeClr val="bg1"/>
              </a:solidFill>
            </a:endParaRPr>
          </a:p>
        </p:txBody>
      </p:sp>
      <p:sp>
        <p:nvSpPr>
          <p:cNvPr id="3" name="コンテンツ プレースホルダー 2"/>
          <p:cNvSpPr>
            <a:spLocks noGrp="1"/>
          </p:cNvSpPr>
          <p:nvPr>
            <p:ph idx="1"/>
          </p:nvPr>
        </p:nvSpPr>
        <p:spPr>
          <a:xfrm>
            <a:off x="457200" y="1562100"/>
            <a:ext cx="7924800" cy="3733800"/>
          </a:xfrm>
        </p:spPr>
        <p:txBody>
          <a:bodyPr>
            <a:normAutofit lnSpcReduction="10000"/>
          </a:bodyPr>
          <a:lstStyle/>
          <a:p>
            <a:pPr marL="0" indent="0" defTabSz="975390">
              <a:lnSpc>
                <a:spcPct val="100000"/>
              </a:lnSpc>
              <a:buNone/>
            </a:pPr>
            <a:r>
              <a:rPr lang="ja-JP" altLang="en-US" sz="3600">
                <a:solidFill>
                  <a:schemeClr val="tx2"/>
                </a:solidFill>
                <a:latin typeface="HGMaruGothicMPRO" panose="020F0600000000000000" pitchFamily="34" charset="-128"/>
                <a:ea typeface="HGMaruGothicMPRO" panose="020F0600000000000000" pitchFamily="34" charset="-128"/>
              </a:rPr>
              <a:t>２０２１年</a:t>
            </a:r>
            <a:endParaRPr lang="en-US" altLang="ja-JP" sz="3600">
              <a:solidFill>
                <a:schemeClr val="tx2"/>
              </a:solidFill>
              <a:latin typeface="HGMaruGothicMPRO" panose="020F0600000000000000" pitchFamily="34" charset="-128"/>
              <a:ea typeface="HGMaruGothicMPRO" panose="020F0600000000000000" pitchFamily="34" charset="-128"/>
            </a:endParaRPr>
          </a:p>
          <a:p>
            <a:pPr marL="0" indent="0" defTabSz="975390">
              <a:lnSpc>
                <a:spcPct val="100000"/>
              </a:lnSpc>
              <a:buNone/>
            </a:pPr>
            <a:r>
              <a:rPr lang="ja-JP" altLang="en-US" sz="3600">
                <a:solidFill>
                  <a:schemeClr val="tx2"/>
                </a:solidFill>
                <a:latin typeface="HGMaruGothicMPRO" panose="020F0600000000000000" pitchFamily="34" charset="-128"/>
                <a:ea typeface="HGMaruGothicMPRO" panose="020F0600000000000000" pitchFamily="34" charset="-128"/>
              </a:rPr>
              <a:t>　</a:t>
            </a:r>
            <a:endParaRPr lang="en-US" altLang="ja-JP" sz="3600">
              <a:solidFill>
                <a:schemeClr val="tx2"/>
              </a:solidFill>
              <a:latin typeface="HGMaruGothicMPRO" panose="020F0600000000000000" pitchFamily="34" charset="-128"/>
              <a:ea typeface="HGMaruGothicMPRO" panose="020F0600000000000000" pitchFamily="34" charset="-128"/>
            </a:endParaRPr>
          </a:p>
          <a:p>
            <a:pPr marL="0" indent="0" defTabSz="975390">
              <a:lnSpc>
                <a:spcPct val="100000"/>
              </a:lnSpc>
              <a:buNone/>
            </a:pPr>
            <a:r>
              <a:rPr lang="ja-JP" altLang="en-US" sz="3600">
                <a:solidFill>
                  <a:schemeClr val="tx2"/>
                </a:solidFill>
                <a:latin typeface="HGMaruGothicMPRO" panose="020F0600000000000000" pitchFamily="34" charset="-128"/>
                <a:ea typeface="HGMaruGothicMPRO" panose="020F0600000000000000" pitchFamily="34" charset="-128"/>
              </a:rPr>
              <a:t>２０２２年　</a:t>
            </a:r>
            <a:endParaRPr lang="en-US" altLang="ja-JP" sz="3600">
              <a:solidFill>
                <a:schemeClr val="tx2"/>
              </a:solidFill>
              <a:latin typeface="HGMaruGothicMPRO" panose="020F0600000000000000" pitchFamily="34" charset="-128"/>
              <a:ea typeface="HGMaruGothicMPRO" panose="020F0600000000000000" pitchFamily="34" charset="-128"/>
            </a:endParaRPr>
          </a:p>
          <a:p>
            <a:pPr marL="0" indent="0" defTabSz="975390">
              <a:lnSpc>
                <a:spcPct val="100000"/>
              </a:lnSpc>
              <a:buNone/>
            </a:pPr>
            <a:r>
              <a:rPr lang="ja-JP" altLang="en-US" sz="3600">
                <a:solidFill>
                  <a:schemeClr val="tx2"/>
                </a:solidFill>
                <a:latin typeface="HGMaruGothicMPRO" panose="020F0600000000000000" pitchFamily="34" charset="-128"/>
                <a:ea typeface="HGMaruGothicMPRO" panose="020F0600000000000000" pitchFamily="34" charset="-128"/>
              </a:rPr>
              <a:t>　　</a:t>
            </a:r>
            <a:endParaRPr lang="en-US" altLang="ja-JP" sz="3600">
              <a:solidFill>
                <a:schemeClr val="tx2"/>
              </a:solidFill>
              <a:latin typeface="HGMaruGothicMPRO" panose="020F0600000000000000" pitchFamily="34" charset="-128"/>
              <a:ea typeface="HGMaruGothicMPRO" panose="020F0600000000000000" pitchFamily="34" charset="-128"/>
            </a:endParaRPr>
          </a:p>
          <a:p>
            <a:pPr marL="0" indent="0" defTabSz="975390">
              <a:lnSpc>
                <a:spcPct val="100000"/>
              </a:lnSpc>
              <a:buNone/>
            </a:pPr>
            <a:r>
              <a:rPr lang="ja-JP" altLang="en-US" sz="3600">
                <a:solidFill>
                  <a:schemeClr val="tx2"/>
                </a:solidFill>
                <a:latin typeface="HGMaruGothicMPRO" panose="020F0600000000000000" pitchFamily="34" charset="-128"/>
                <a:ea typeface="HGMaruGothicMPRO" panose="020F0600000000000000" pitchFamily="34" charset="-128"/>
              </a:rPr>
              <a:t>２０２３年　</a:t>
            </a:r>
            <a:endParaRPr lang="en-US" altLang="ja-JP" sz="3600">
              <a:solidFill>
                <a:schemeClr val="tx2"/>
              </a:solidFill>
              <a:latin typeface="HGMaruGothicMPRO" panose="020F0600000000000000" pitchFamily="34" charset="-128"/>
              <a:ea typeface="HGMaruGothicMPRO" panose="020F0600000000000000" pitchFamily="34" charset="-128"/>
            </a:endParaRPr>
          </a:p>
          <a:p>
            <a:pPr marL="0" indent="0" defTabSz="975390">
              <a:lnSpc>
                <a:spcPct val="100000"/>
              </a:lnSpc>
              <a:buNone/>
            </a:pPr>
            <a:r>
              <a:rPr lang="ja-JP" altLang="en-US" sz="3600">
                <a:solidFill>
                  <a:schemeClr val="tx2"/>
                </a:solidFill>
                <a:latin typeface="HGMaruGothicMPRO" panose="020F0600000000000000" pitchFamily="34" charset="-128"/>
                <a:ea typeface="HGMaruGothicMPRO" panose="020F0600000000000000" pitchFamily="34" charset="-128"/>
              </a:rPr>
              <a:t>　　　　　　</a:t>
            </a:r>
            <a:endParaRPr lang="en-US" altLang="ja-JP" sz="3600">
              <a:solidFill>
                <a:schemeClr val="tx2"/>
              </a:solidFill>
              <a:latin typeface="HGMaruGothicMPRO" panose="020F0600000000000000" pitchFamily="34" charset="-128"/>
              <a:ea typeface="HGMaruGothicMPRO" panose="020F0600000000000000" pitchFamily="34" charset="-128"/>
            </a:endParaRPr>
          </a:p>
        </p:txBody>
      </p:sp>
      <p:sp>
        <p:nvSpPr>
          <p:cNvPr id="4" name="コンテンツ プレースホルダー 2">
            <a:extLst>
              <a:ext uri="{FF2B5EF4-FFF2-40B4-BE49-F238E27FC236}">
                <a16:creationId xmlns:a16="http://schemas.microsoft.com/office/drawing/2014/main" id="{6040124A-F555-8D4B-8EBA-A6E7E46EF544}"/>
              </a:ext>
            </a:extLst>
          </p:cNvPr>
          <p:cNvSpPr txBox="1">
            <a:spLocks/>
          </p:cNvSpPr>
          <p:nvPr/>
        </p:nvSpPr>
        <p:spPr>
          <a:xfrm>
            <a:off x="1752600" y="1562100"/>
            <a:ext cx="7924800" cy="3733800"/>
          </a:xfrm>
          <a:prstGeom prst="rect">
            <a:avLst/>
          </a:prstGeom>
        </p:spPr>
        <p:txBody>
          <a:bodyPr vert="horz" lIns="91440" tIns="45720" rIns="91440" bIns="45720" rtlCol="0" anchor="t">
            <a:normAutofit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defTabSz="975390" fontAlgn="auto">
              <a:lnSpc>
                <a:spcPct val="100000"/>
              </a:lnSpc>
              <a:spcAft>
                <a:spcPts val="0"/>
              </a:spcAft>
              <a:buFont typeface="Arial" panose="020B0604020202020204" pitchFamily="34" charset="0"/>
              <a:buNone/>
            </a:pPr>
            <a:r>
              <a:rPr lang="ja-JP" altLang="en-US" sz="3600">
                <a:solidFill>
                  <a:schemeClr val="tx2"/>
                </a:solidFill>
                <a:latin typeface="HGMaruGothicMPRO" panose="020F0600000000000000" pitchFamily="34" charset="-128"/>
                <a:ea typeface="HGMaruGothicMPRO" panose="020F0600000000000000" pitchFamily="34" charset="-128"/>
              </a:rPr>
              <a:t>　　　台北</a:t>
            </a:r>
            <a:endParaRPr lang="en-US" altLang="ja-JP" sz="3600" dirty="0">
              <a:solidFill>
                <a:schemeClr val="tx2"/>
              </a:solidFill>
              <a:latin typeface="HGMaruGothicMPRO" panose="020F0600000000000000" pitchFamily="34" charset="-128"/>
              <a:ea typeface="HGMaruGothicMPRO" panose="020F0600000000000000" pitchFamily="34" charset="-128"/>
            </a:endParaRPr>
          </a:p>
          <a:p>
            <a:pPr marL="0" indent="0" defTabSz="975390" fontAlgn="auto">
              <a:lnSpc>
                <a:spcPct val="100000"/>
              </a:lnSpc>
              <a:spcAft>
                <a:spcPts val="0"/>
              </a:spcAft>
              <a:buFont typeface="Arial" panose="020B0604020202020204" pitchFamily="34" charset="0"/>
              <a:buNone/>
            </a:pPr>
            <a:r>
              <a:rPr lang="ja-JP" altLang="en-US" sz="3600">
                <a:solidFill>
                  <a:schemeClr val="tx2"/>
                </a:solidFill>
                <a:latin typeface="HGMaruGothicMPRO" panose="020F0600000000000000" pitchFamily="34" charset="-128"/>
                <a:ea typeface="HGMaruGothicMPRO" panose="020F0600000000000000" pitchFamily="34" charset="-128"/>
              </a:rPr>
              <a:t>　　（台湾）</a:t>
            </a:r>
            <a:endParaRPr lang="en-US" altLang="ja-JP" sz="3600" dirty="0">
              <a:solidFill>
                <a:schemeClr val="tx2"/>
              </a:solidFill>
              <a:latin typeface="HGMaruGothicMPRO" panose="020F0600000000000000" pitchFamily="34" charset="-128"/>
              <a:ea typeface="HGMaruGothicMPRO" panose="020F0600000000000000" pitchFamily="34" charset="-128"/>
            </a:endParaRPr>
          </a:p>
          <a:p>
            <a:pPr marL="0" indent="0" defTabSz="975390" fontAlgn="auto">
              <a:lnSpc>
                <a:spcPct val="100000"/>
              </a:lnSpc>
              <a:spcAft>
                <a:spcPts val="0"/>
              </a:spcAft>
              <a:buFont typeface="Arial" panose="020B0604020202020204" pitchFamily="34" charset="0"/>
              <a:buNone/>
            </a:pPr>
            <a:r>
              <a:rPr lang="ja-JP" altLang="en-US" sz="3600">
                <a:solidFill>
                  <a:schemeClr val="tx2"/>
                </a:solidFill>
                <a:latin typeface="HGMaruGothicMPRO" panose="020F0600000000000000" pitchFamily="34" charset="-128"/>
                <a:ea typeface="HGMaruGothicMPRO" panose="020F0600000000000000" pitchFamily="34" charset="-128"/>
              </a:rPr>
              <a:t>　　　ヒューストン</a:t>
            </a:r>
            <a:endParaRPr lang="en-US" altLang="ja-JP" sz="3600" dirty="0">
              <a:solidFill>
                <a:schemeClr val="tx2"/>
              </a:solidFill>
              <a:latin typeface="HGMaruGothicMPRO" panose="020F0600000000000000" pitchFamily="34" charset="-128"/>
              <a:ea typeface="HGMaruGothicMPRO" panose="020F0600000000000000" pitchFamily="34" charset="-128"/>
            </a:endParaRPr>
          </a:p>
          <a:p>
            <a:pPr marL="0" indent="0" defTabSz="975390" fontAlgn="auto">
              <a:lnSpc>
                <a:spcPct val="100000"/>
              </a:lnSpc>
              <a:spcAft>
                <a:spcPts val="0"/>
              </a:spcAft>
              <a:buFont typeface="Arial" panose="020B0604020202020204" pitchFamily="34" charset="0"/>
              <a:buNone/>
            </a:pPr>
            <a:r>
              <a:rPr lang="ja-JP" altLang="en-US" sz="3600">
                <a:solidFill>
                  <a:schemeClr val="tx2"/>
                </a:solidFill>
                <a:latin typeface="HGMaruGothicMPRO" panose="020F0600000000000000" pitchFamily="34" charset="-128"/>
                <a:ea typeface="HGMaruGothicMPRO" panose="020F0600000000000000" pitchFamily="34" charset="-128"/>
              </a:rPr>
              <a:t>　　（アメリカ合衆国テキサス州）</a:t>
            </a:r>
            <a:endParaRPr lang="en-US" altLang="ja-JP" sz="3600" dirty="0">
              <a:solidFill>
                <a:schemeClr val="tx2"/>
              </a:solidFill>
              <a:latin typeface="HGMaruGothicMPRO" panose="020F0600000000000000" pitchFamily="34" charset="-128"/>
              <a:ea typeface="HGMaruGothicMPRO" panose="020F0600000000000000" pitchFamily="34" charset="-128"/>
            </a:endParaRPr>
          </a:p>
          <a:p>
            <a:pPr marL="0" indent="0" defTabSz="975390" fontAlgn="auto">
              <a:lnSpc>
                <a:spcPct val="100000"/>
              </a:lnSpc>
              <a:spcAft>
                <a:spcPts val="0"/>
              </a:spcAft>
              <a:buFont typeface="Arial" panose="020B0604020202020204" pitchFamily="34" charset="0"/>
              <a:buNone/>
            </a:pPr>
            <a:r>
              <a:rPr lang="ja-JP" altLang="en-US" sz="3600">
                <a:solidFill>
                  <a:schemeClr val="tx2"/>
                </a:solidFill>
                <a:latin typeface="HGMaruGothicMPRO" panose="020F0600000000000000" pitchFamily="34" charset="-128"/>
                <a:ea typeface="HGMaruGothicMPRO" panose="020F0600000000000000" pitchFamily="34" charset="-128"/>
              </a:rPr>
              <a:t>　　　メルボルン</a:t>
            </a:r>
            <a:endParaRPr lang="en-US" altLang="ja-JP" sz="3600" dirty="0">
              <a:solidFill>
                <a:schemeClr val="tx2"/>
              </a:solidFill>
              <a:latin typeface="HGMaruGothicMPRO" panose="020F0600000000000000" pitchFamily="34" charset="-128"/>
              <a:ea typeface="HGMaruGothicMPRO" panose="020F0600000000000000" pitchFamily="34" charset="-128"/>
            </a:endParaRPr>
          </a:p>
          <a:p>
            <a:pPr marL="0" indent="0" defTabSz="975390" fontAlgn="auto">
              <a:lnSpc>
                <a:spcPct val="100000"/>
              </a:lnSpc>
              <a:spcAft>
                <a:spcPts val="0"/>
              </a:spcAft>
              <a:buFont typeface="Arial" panose="020B0604020202020204" pitchFamily="34" charset="0"/>
              <a:buNone/>
            </a:pPr>
            <a:r>
              <a:rPr lang="ja-JP" altLang="en-US" sz="3600">
                <a:solidFill>
                  <a:schemeClr val="tx2"/>
                </a:solidFill>
                <a:latin typeface="HGMaruGothicMPRO" panose="020F0600000000000000" pitchFamily="34" charset="-128"/>
                <a:ea typeface="HGMaruGothicMPRO" panose="020F0600000000000000" pitchFamily="34" charset="-128"/>
              </a:rPr>
              <a:t>　　（</a:t>
            </a:r>
            <a:r>
              <a:rPr lang="ja-JP" altLang="en-US" sz="3600">
                <a:latin typeface="HGMaruGothicMPRO" panose="020F0600000000000000" pitchFamily="34" charset="-128"/>
                <a:ea typeface="HGMaruGothicMPRO" panose="020F0600000000000000" pitchFamily="34" charset="-128"/>
              </a:rPr>
              <a:t>オーストラリア</a:t>
            </a:r>
            <a:r>
              <a:rPr lang="ja-JP" altLang="en-US" sz="3600">
                <a:solidFill>
                  <a:schemeClr val="tx2"/>
                </a:solidFill>
                <a:latin typeface="HGMaruGothicMPRO" panose="020F0600000000000000" pitchFamily="34" charset="-128"/>
                <a:ea typeface="HGMaruGothicMPRO" panose="020F0600000000000000" pitchFamily="34" charset="-128"/>
              </a:rPr>
              <a:t>）</a:t>
            </a:r>
            <a:endParaRPr lang="en-US" altLang="ja-JP" sz="3600" dirty="0">
              <a:solidFill>
                <a:schemeClr val="tx2"/>
              </a:solidFill>
              <a:latin typeface="HGMaruGothicMPRO" panose="020F0600000000000000" pitchFamily="34" charset="-128"/>
              <a:ea typeface="HGMaruGothicMPRO" panose="020F0600000000000000" pitchFamily="34" charset="-128"/>
            </a:endParaRPr>
          </a:p>
        </p:txBody>
      </p:sp>
      <p:pic>
        <p:nvPicPr>
          <p:cNvPr id="6" name="【スライド20】" descr="【スライド20】">
            <a:hlinkClick r:id="" action="ppaction://media"/>
            <a:extLst>
              <a:ext uri="{FF2B5EF4-FFF2-40B4-BE49-F238E27FC236}">
                <a16:creationId xmlns:a16="http://schemas.microsoft.com/office/drawing/2014/main" id="{4EE6B2E7-B7A2-2042-BDFA-C41E926484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5239" y="6045200"/>
            <a:ext cx="812800" cy="812800"/>
          </a:xfrm>
          <a:prstGeom prst="rect">
            <a:avLst/>
          </a:prstGeom>
        </p:spPr>
      </p:pic>
    </p:spTree>
    <p:extLst>
      <p:ext uri="{BB962C8B-B14F-4D97-AF65-F5344CB8AC3E}">
        <p14:creationId xmlns:p14="http://schemas.microsoft.com/office/powerpoint/2010/main" val="958983036"/>
      </p:ext>
    </p:extLst>
  </p:cSld>
  <p:clrMapOvr>
    <a:masterClrMapping/>
  </p:clrMapOvr>
  <mc:AlternateContent xmlns:mc="http://schemas.openxmlformats.org/markup-compatibility/2006" xmlns:p14="http://schemas.microsoft.com/office/powerpoint/2010/main">
    <mc:Choice Requires="p14">
      <p:transition spd="slow" p14:dur="1400" advClick="0" advTm="17000">
        <p14:ripple/>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8" presetClass="entr" presetSubtype="12" fill="hold" nodeType="withEffect">
                                  <p:stCondLst>
                                    <p:cond delay="65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strips(downLeft)">
                                      <p:cBhvr>
                                        <p:cTn id="9" dur="1000"/>
                                        <p:tgtEl>
                                          <p:spTgt spid="4">
                                            <p:txEl>
                                              <p:pRg st="0" end="0"/>
                                            </p:txEl>
                                          </p:spTgt>
                                        </p:tgtEl>
                                      </p:cBhvr>
                                    </p:animEffect>
                                  </p:childTnLst>
                                </p:cTn>
                              </p:par>
                              <p:par>
                                <p:cTn id="10" presetID="18" presetClass="entr" presetSubtype="3" fill="hold" nodeType="withEffect">
                                  <p:stCondLst>
                                    <p:cond delay="7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upRight)">
                                      <p:cBhvr>
                                        <p:cTn id="12" dur="2000"/>
                                        <p:tgtEl>
                                          <p:spTgt spid="4">
                                            <p:txEl>
                                              <p:pRg st="1" end="1"/>
                                            </p:txEl>
                                          </p:spTgt>
                                        </p:tgtEl>
                                      </p:cBhvr>
                                    </p:animEffect>
                                  </p:childTnLst>
                                </p:cTn>
                              </p:par>
                              <p:par>
                                <p:cTn id="13" presetID="18" presetClass="entr" presetSubtype="12" fill="hold" nodeType="withEffect">
                                  <p:stCondLst>
                                    <p:cond delay="8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1000"/>
                                        <p:tgtEl>
                                          <p:spTgt spid="4">
                                            <p:txEl>
                                              <p:pRg st="2" end="2"/>
                                            </p:txEl>
                                          </p:spTgt>
                                        </p:tgtEl>
                                      </p:cBhvr>
                                    </p:animEffect>
                                  </p:childTnLst>
                                </p:cTn>
                              </p:par>
                              <p:par>
                                <p:cTn id="16" presetID="18" presetClass="entr" presetSubtype="3" fill="hold" nodeType="withEffect">
                                  <p:stCondLst>
                                    <p:cond delay="900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strips(upRight)">
                                      <p:cBhvr>
                                        <p:cTn id="18" dur="2000"/>
                                        <p:tgtEl>
                                          <p:spTgt spid="4">
                                            <p:txEl>
                                              <p:pRg st="3" end="3"/>
                                            </p:txEl>
                                          </p:spTgt>
                                        </p:tgtEl>
                                      </p:cBhvr>
                                    </p:animEffect>
                                  </p:childTnLst>
                                </p:cTn>
                              </p:par>
                              <p:par>
                                <p:cTn id="19" presetID="18" presetClass="entr" presetSubtype="12" fill="hold" nodeType="withEffect">
                                  <p:stCondLst>
                                    <p:cond delay="1150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strips(downLeft)">
                                      <p:cBhvr>
                                        <p:cTn id="21" dur="1000"/>
                                        <p:tgtEl>
                                          <p:spTgt spid="4">
                                            <p:txEl>
                                              <p:pRg st="4" end="4"/>
                                            </p:txEl>
                                          </p:spTgt>
                                        </p:tgtEl>
                                      </p:cBhvr>
                                    </p:animEffect>
                                  </p:childTnLst>
                                </p:cTn>
                              </p:par>
                              <p:par>
                                <p:cTn id="22" presetID="18" presetClass="entr" presetSubtype="3" fill="hold" nodeType="withEffect">
                                  <p:stCondLst>
                                    <p:cond delay="1200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strips(upRight)">
                                      <p:cBhvr>
                                        <p:cTn id="24"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25" repeatCount="0"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457200"/>
            <a:ext cx="9296400" cy="533400"/>
          </a:xfrm>
          <a:solidFill>
            <a:schemeClr val="accent1"/>
          </a:solidFill>
          <a:ln>
            <a:solidFill>
              <a:schemeClr val="accent1"/>
            </a:solidFill>
          </a:ln>
        </p:spPr>
        <p:txBody>
          <a:bodyPr>
            <a:normAutofit/>
          </a:bodyPr>
          <a:lstStyle/>
          <a:p>
            <a:r>
              <a:rPr kumimoji="1" lang="ja-JP" altLang="en-US" sz="3200">
                <a:solidFill>
                  <a:schemeClr val="bg1"/>
                </a:solidFill>
                <a:latin typeface="HG丸ｺﾞｼｯｸM-PRO"/>
                <a:ea typeface="HG丸ｺﾞｼｯｸM-PRO"/>
                <a:cs typeface="HG丸ｺﾞｼｯｸM-PRO"/>
              </a:rPr>
              <a:t>　</a:t>
            </a:r>
            <a:r>
              <a:rPr lang="en-US" altLang="ja-JP" sz="2400">
                <a:solidFill>
                  <a:schemeClr val="bg1"/>
                </a:solidFill>
                <a:latin typeface="HG丸ｺﾞｼｯｸM-PRO"/>
                <a:ea typeface="HG丸ｺﾞｼｯｸM-PRO"/>
                <a:cs typeface="HG丸ｺﾞｼｯｸM-PRO"/>
              </a:rPr>
              <a:t>2020-21</a:t>
            </a:r>
            <a:r>
              <a:rPr kumimoji="1" lang="ja-JP" altLang="en-US" sz="3200">
                <a:solidFill>
                  <a:schemeClr val="bg1"/>
                </a:solidFill>
                <a:latin typeface="HG丸ｺﾞｼｯｸM-PRO"/>
                <a:ea typeface="HG丸ｺﾞｼｯｸM-PRO"/>
                <a:cs typeface="HG丸ｺﾞｼｯｸM-PRO"/>
              </a:rPr>
              <a:t>ロータリー国際大会</a:t>
            </a:r>
            <a:endParaRPr kumimoji="1" lang="ja-JP" altLang="en-US" sz="3200">
              <a:solidFill>
                <a:schemeClr val="bg1"/>
              </a:solidFill>
            </a:endParaRPr>
          </a:p>
        </p:txBody>
      </p:sp>
      <p:sp>
        <p:nvSpPr>
          <p:cNvPr id="4" name="コンテンツ プレースホルダー 2">
            <a:extLst>
              <a:ext uri="{FF2B5EF4-FFF2-40B4-BE49-F238E27FC236}">
                <a16:creationId xmlns:a16="http://schemas.microsoft.com/office/drawing/2014/main" id="{6040124A-F555-8D4B-8EBA-A6E7E46EF544}"/>
              </a:ext>
            </a:extLst>
          </p:cNvPr>
          <p:cNvSpPr txBox="1">
            <a:spLocks/>
          </p:cNvSpPr>
          <p:nvPr/>
        </p:nvSpPr>
        <p:spPr>
          <a:xfrm>
            <a:off x="1752600" y="1562100"/>
            <a:ext cx="7924800" cy="3733800"/>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defTabSz="975390" fontAlgn="auto">
              <a:lnSpc>
                <a:spcPct val="100000"/>
              </a:lnSpc>
              <a:spcAft>
                <a:spcPts val="0"/>
              </a:spcAft>
              <a:buFont typeface="Arial" panose="020B0604020202020204" pitchFamily="34" charset="0"/>
              <a:buNone/>
            </a:pPr>
            <a:endParaRPr lang="en-US" altLang="ja-JP" sz="3600" dirty="0">
              <a:solidFill>
                <a:schemeClr val="tx2"/>
              </a:solidFill>
              <a:latin typeface="HGMaruGothicMPRO" panose="020F0600000000000000" pitchFamily="34" charset="-128"/>
              <a:ea typeface="HGMaruGothicMPRO" panose="020F0600000000000000" pitchFamily="34" charset="-128"/>
            </a:endParaRPr>
          </a:p>
          <a:p>
            <a:pPr marL="0" indent="0" defTabSz="975390" fontAlgn="auto">
              <a:lnSpc>
                <a:spcPct val="100000"/>
              </a:lnSpc>
              <a:spcAft>
                <a:spcPts val="0"/>
              </a:spcAft>
              <a:buFont typeface="Arial" panose="020B0604020202020204" pitchFamily="34" charset="0"/>
              <a:buNone/>
            </a:pPr>
            <a:r>
              <a:rPr lang="ja-JP" altLang="en-US" sz="3600">
                <a:solidFill>
                  <a:schemeClr val="tx2"/>
                </a:solidFill>
                <a:latin typeface="HGMaruGothicMPRO" panose="020F0600000000000000" pitchFamily="34" charset="-128"/>
                <a:ea typeface="HGMaruGothicMPRO" panose="020F0600000000000000" pitchFamily="34" charset="-128"/>
              </a:rPr>
              <a:t>　　　</a:t>
            </a:r>
            <a:endParaRPr lang="en-US" altLang="ja-JP" sz="3600" dirty="0">
              <a:solidFill>
                <a:schemeClr val="tx2"/>
              </a:solidFill>
              <a:latin typeface="HGMaruGothicMPRO" panose="020F0600000000000000" pitchFamily="34" charset="-128"/>
              <a:ea typeface="HGMaruGothicMPRO" panose="020F0600000000000000" pitchFamily="34" charset="-128"/>
            </a:endParaRPr>
          </a:p>
        </p:txBody>
      </p:sp>
      <p:pic>
        <p:nvPicPr>
          <p:cNvPr id="6" name="【スライド20】" descr="【スライド20】">
            <a:hlinkClick r:id="" action="ppaction://media"/>
            <a:extLst>
              <a:ext uri="{FF2B5EF4-FFF2-40B4-BE49-F238E27FC236}">
                <a16:creationId xmlns:a16="http://schemas.microsoft.com/office/drawing/2014/main" id="{4EE6B2E7-B7A2-2042-BDFA-C41E926484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535" y="6045200"/>
            <a:ext cx="812800" cy="812800"/>
          </a:xfrm>
          <a:prstGeom prst="rect">
            <a:avLst/>
          </a:prstGeom>
        </p:spPr>
      </p:pic>
      <p:pic>
        <p:nvPicPr>
          <p:cNvPr id="10" name="コンテンツ プレースホルダー 9">
            <a:extLst>
              <a:ext uri="{FF2B5EF4-FFF2-40B4-BE49-F238E27FC236}">
                <a16:creationId xmlns:a16="http://schemas.microsoft.com/office/drawing/2014/main" id="{0F3ED63A-F675-A04C-9EAB-7A103C0ADD80}"/>
              </a:ext>
            </a:extLst>
          </p:cNvPr>
          <p:cNvPicPr>
            <a:picLocks noGrp="1" noChangeAspect="1"/>
          </p:cNvPicPr>
          <p:nvPr>
            <p:ph idx="1"/>
          </p:nvPr>
        </p:nvPicPr>
        <p:blipFill>
          <a:blip r:embed="rId6"/>
          <a:stretch>
            <a:fillRect/>
          </a:stretch>
        </p:blipFill>
        <p:spPr>
          <a:xfrm>
            <a:off x="-46065" y="1472104"/>
            <a:ext cx="9190065" cy="4091592"/>
          </a:xfrm>
        </p:spPr>
      </p:pic>
      <p:pic>
        <p:nvPicPr>
          <p:cNvPr id="5" name="図 4">
            <a:extLst>
              <a:ext uri="{FF2B5EF4-FFF2-40B4-BE49-F238E27FC236}">
                <a16:creationId xmlns:a16="http://schemas.microsoft.com/office/drawing/2014/main" id="{1F525270-5F3C-DD49-B714-950CACE7CE61}"/>
              </a:ext>
            </a:extLst>
          </p:cNvPr>
          <p:cNvPicPr>
            <a:picLocks noChangeAspect="1"/>
          </p:cNvPicPr>
          <p:nvPr/>
        </p:nvPicPr>
        <p:blipFill>
          <a:blip r:embed="rId7"/>
          <a:stretch>
            <a:fillRect/>
          </a:stretch>
        </p:blipFill>
        <p:spPr>
          <a:xfrm>
            <a:off x="7086600" y="4150831"/>
            <a:ext cx="1828800" cy="1591733"/>
          </a:xfrm>
          <a:prstGeom prst="rect">
            <a:avLst/>
          </a:prstGeom>
        </p:spPr>
      </p:pic>
      <p:sp>
        <p:nvSpPr>
          <p:cNvPr id="11" name="テキスト ボックス 10">
            <a:extLst>
              <a:ext uri="{FF2B5EF4-FFF2-40B4-BE49-F238E27FC236}">
                <a16:creationId xmlns:a16="http://schemas.microsoft.com/office/drawing/2014/main" id="{D0A9144E-7926-0D43-A888-4BD7F76C7A2F}"/>
              </a:ext>
            </a:extLst>
          </p:cNvPr>
          <p:cNvSpPr txBox="1"/>
          <p:nvPr/>
        </p:nvSpPr>
        <p:spPr>
          <a:xfrm>
            <a:off x="5257800" y="1016869"/>
            <a:ext cx="3485249" cy="461665"/>
          </a:xfrm>
          <a:prstGeom prst="rect">
            <a:avLst/>
          </a:prstGeom>
          <a:noFill/>
        </p:spPr>
        <p:txBody>
          <a:bodyPr wrap="none" rtlCol="0">
            <a:spAutoFit/>
          </a:bodyPr>
          <a:lstStyle/>
          <a:p>
            <a:r>
              <a:rPr kumimoji="1" lang="en-US" altLang="ja-JP" b="1" dirty="0">
                <a:latin typeface="HGMaruGothicMPRO" panose="020F0600000000000000" pitchFamily="34" charset="-128"/>
                <a:ea typeface="HGMaruGothicMPRO" panose="020F0600000000000000" pitchFamily="34" charset="-128"/>
              </a:rPr>
              <a:t>2021</a:t>
            </a:r>
            <a:r>
              <a:rPr kumimoji="1" lang="ja-JP" altLang="en-US" b="1">
                <a:latin typeface="HGMaruGothicMPRO" panose="020F0600000000000000" pitchFamily="34" charset="-128"/>
                <a:ea typeface="HGMaruGothicMPRO" panose="020F0600000000000000" pitchFamily="34" charset="-128"/>
              </a:rPr>
              <a:t>年</a:t>
            </a:r>
            <a:r>
              <a:rPr kumimoji="1" lang="en-US" altLang="ja-JP" b="1" dirty="0">
                <a:latin typeface="HGMaruGothicMPRO" panose="020F0600000000000000" pitchFamily="34" charset="-128"/>
                <a:ea typeface="HGMaruGothicMPRO" panose="020F0600000000000000" pitchFamily="34" charset="-128"/>
              </a:rPr>
              <a:t>6</a:t>
            </a:r>
            <a:r>
              <a:rPr kumimoji="1" lang="ja-JP" altLang="en-US" b="1">
                <a:latin typeface="HGMaruGothicMPRO" panose="020F0600000000000000" pitchFamily="34" charset="-128"/>
                <a:ea typeface="HGMaruGothicMPRO" panose="020F0600000000000000" pitchFamily="34" charset="-128"/>
              </a:rPr>
              <a:t>月</a:t>
            </a:r>
            <a:r>
              <a:rPr kumimoji="1" lang="en-US" altLang="ja-JP" b="1" dirty="0">
                <a:latin typeface="HGMaruGothicMPRO" panose="020F0600000000000000" pitchFamily="34" charset="-128"/>
                <a:ea typeface="HGMaruGothicMPRO" panose="020F0600000000000000" pitchFamily="34" charset="-128"/>
              </a:rPr>
              <a:t>12〜16</a:t>
            </a:r>
            <a:r>
              <a:rPr kumimoji="1" lang="ja-JP" altLang="en-US" b="1">
                <a:latin typeface="HGMaruGothicMPRO" panose="020F0600000000000000" pitchFamily="34" charset="-128"/>
                <a:ea typeface="HGMaruGothicMPRO" panose="020F0600000000000000" pitchFamily="34" charset="-128"/>
              </a:rPr>
              <a:t>日</a:t>
            </a:r>
          </a:p>
        </p:txBody>
      </p:sp>
      <p:sp>
        <p:nvSpPr>
          <p:cNvPr id="12" name="テキスト ボックス 11">
            <a:extLst>
              <a:ext uri="{FF2B5EF4-FFF2-40B4-BE49-F238E27FC236}">
                <a16:creationId xmlns:a16="http://schemas.microsoft.com/office/drawing/2014/main" id="{3C446438-9AFF-F449-803B-39C8A08610E3}"/>
              </a:ext>
            </a:extLst>
          </p:cNvPr>
          <p:cNvSpPr txBox="1"/>
          <p:nvPr/>
        </p:nvSpPr>
        <p:spPr>
          <a:xfrm>
            <a:off x="62490" y="5629892"/>
            <a:ext cx="7709909" cy="461665"/>
          </a:xfrm>
          <a:prstGeom prst="rect">
            <a:avLst/>
          </a:prstGeom>
          <a:noFill/>
        </p:spPr>
        <p:txBody>
          <a:bodyPr wrap="square" rtlCol="0">
            <a:spAutoFit/>
          </a:bodyPr>
          <a:lstStyle/>
          <a:p>
            <a:r>
              <a:rPr kumimoji="1" lang="ja-JP" altLang="en-US">
                <a:latin typeface="HGMaruGothicMPRO" panose="020F0600000000000000" pitchFamily="34" charset="-128"/>
                <a:ea typeface="HGMaruGothicMPRO" panose="020F0600000000000000" pitchFamily="34" charset="-128"/>
              </a:rPr>
              <a:t>大阪ナイト</a:t>
            </a:r>
            <a:r>
              <a:rPr kumimoji="1" lang="en-US" altLang="ja-JP" dirty="0">
                <a:latin typeface="HGMaruGothicMPRO" panose="020F0600000000000000" pitchFamily="34" charset="-128"/>
                <a:ea typeface="HGMaruGothicMPRO" panose="020F0600000000000000" pitchFamily="34" charset="-128"/>
              </a:rPr>
              <a:t> </a:t>
            </a:r>
            <a:r>
              <a:rPr kumimoji="1" lang="en-US" altLang="ja-JP" b="1" dirty="0">
                <a:latin typeface="HGMaruGothicMPRO" panose="020F0600000000000000" pitchFamily="34" charset="-128"/>
                <a:ea typeface="HGMaruGothicMPRO" panose="020F0600000000000000" pitchFamily="34" charset="-128"/>
              </a:rPr>
              <a:t>2021</a:t>
            </a:r>
            <a:r>
              <a:rPr kumimoji="1" lang="ja-JP" altLang="en-US" b="1">
                <a:latin typeface="HGMaruGothicMPRO" panose="020F0600000000000000" pitchFamily="34" charset="-128"/>
                <a:ea typeface="HGMaruGothicMPRO" panose="020F0600000000000000" pitchFamily="34" charset="-128"/>
              </a:rPr>
              <a:t>年</a:t>
            </a:r>
            <a:r>
              <a:rPr kumimoji="1" lang="en-US" altLang="ja-JP" b="1" dirty="0">
                <a:latin typeface="HGMaruGothicMPRO" panose="020F0600000000000000" pitchFamily="34" charset="-128"/>
                <a:ea typeface="HGMaruGothicMPRO" panose="020F0600000000000000" pitchFamily="34" charset="-128"/>
              </a:rPr>
              <a:t>6</a:t>
            </a:r>
            <a:r>
              <a:rPr kumimoji="1" lang="ja-JP" altLang="en-US" b="1">
                <a:latin typeface="HGMaruGothicMPRO" panose="020F0600000000000000" pitchFamily="34" charset="-128"/>
                <a:ea typeface="HGMaruGothicMPRO" panose="020F0600000000000000" pitchFamily="34" charset="-128"/>
              </a:rPr>
              <a:t>月</a:t>
            </a:r>
            <a:r>
              <a:rPr kumimoji="1" lang="en-US" altLang="ja-JP" b="1" dirty="0">
                <a:latin typeface="HGMaruGothicMPRO" panose="020F0600000000000000" pitchFamily="34" charset="-128"/>
                <a:ea typeface="HGMaruGothicMPRO" panose="020F0600000000000000" pitchFamily="34" charset="-128"/>
              </a:rPr>
              <a:t>13</a:t>
            </a:r>
            <a:r>
              <a:rPr kumimoji="1" lang="ja-JP" altLang="en-US" b="1">
                <a:latin typeface="HGMaruGothicMPRO" panose="020F0600000000000000" pitchFamily="34" charset="-128"/>
                <a:ea typeface="HGMaruGothicMPRO" panose="020F0600000000000000" pitchFamily="34" charset="-128"/>
              </a:rPr>
              <a:t>日</a:t>
            </a:r>
            <a:r>
              <a:rPr kumimoji="1" lang="en-US" altLang="ja-JP" b="1" dirty="0">
                <a:latin typeface="HGMaruGothicMPRO" panose="020F0600000000000000" pitchFamily="34" charset="-128"/>
                <a:ea typeface="HGMaruGothicMPRO" panose="020F0600000000000000" pitchFamily="34" charset="-128"/>
              </a:rPr>
              <a:t>(</a:t>
            </a:r>
            <a:r>
              <a:rPr kumimoji="1" lang="ja-JP" altLang="en-US" b="1">
                <a:latin typeface="HGMaruGothicMPRO" panose="020F0600000000000000" pitchFamily="34" charset="-128"/>
                <a:ea typeface="HGMaruGothicMPRO" panose="020F0600000000000000" pitchFamily="34" charset="-128"/>
              </a:rPr>
              <a:t>日</a:t>
            </a:r>
            <a:r>
              <a:rPr kumimoji="1" lang="en-US" altLang="ja-JP" b="1" dirty="0">
                <a:latin typeface="HGMaruGothicMPRO" panose="020F0600000000000000" pitchFamily="34" charset="-128"/>
                <a:ea typeface="HGMaruGothicMPRO" panose="020F0600000000000000" pitchFamily="34" charset="-128"/>
              </a:rPr>
              <a:t>) </a:t>
            </a:r>
            <a:r>
              <a:rPr kumimoji="1" lang="ja-JP" altLang="en-US" b="1">
                <a:latin typeface="HGMaruGothicMPRO" panose="020F0600000000000000" pitchFamily="34" charset="-128"/>
                <a:ea typeface="HGMaruGothicMPRO" panose="020F0600000000000000" pitchFamily="34" charset="-128"/>
              </a:rPr>
              <a:t>台北圓山大飯店</a:t>
            </a:r>
          </a:p>
        </p:txBody>
      </p:sp>
    </p:spTree>
    <p:extLst>
      <p:ext uri="{BB962C8B-B14F-4D97-AF65-F5344CB8AC3E}">
        <p14:creationId xmlns:p14="http://schemas.microsoft.com/office/powerpoint/2010/main" val="2924719634"/>
      </p:ext>
    </p:extLst>
  </p:cSld>
  <p:clrMapOvr>
    <a:masterClrMapping/>
  </p:clrMapOvr>
  <mc:AlternateContent xmlns:mc="http://schemas.openxmlformats.org/markup-compatibility/2006" xmlns:p14="http://schemas.microsoft.com/office/powerpoint/2010/main">
    <mc:Choice Requires="p14">
      <p:transition spd="slow" p14:dur="1400" advClick="0" advTm="38000">
        <p14:ripple/>
      </p:transition>
    </mc:Choice>
    <mc:Fallback xmlns="">
      <p:transition spd="slow" advClick="0" advTm="38000">
        <p:fade/>
      </p:transition>
    </mc:Fallback>
  </mc:AlternateContent>
  <p:timing>
    <p:tnLst>
      <p:par>
        <p:cTn id="1" dur="indefinite" restart="never" nodeType="tmRoot">
          <p:childTnLst>
            <p:audio>
              <p:cMediaNode vol="80000">
                <p:cTn id="2" repeatCount="0"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C6376BA-787A-A447-BB02-C23479537AED}"/>
              </a:ext>
            </a:extLst>
          </p:cNvPr>
          <p:cNvPicPr>
            <a:picLocks noChangeAspect="1"/>
          </p:cNvPicPr>
          <p:nvPr/>
        </p:nvPicPr>
        <p:blipFill>
          <a:blip r:embed="rId5"/>
          <a:stretch>
            <a:fillRect/>
          </a:stretch>
        </p:blipFill>
        <p:spPr>
          <a:xfrm>
            <a:off x="5638800" y="533400"/>
            <a:ext cx="2743200" cy="2387600"/>
          </a:xfrm>
          <a:prstGeom prst="rect">
            <a:avLst/>
          </a:prstGeom>
        </p:spPr>
      </p:pic>
      <p:sp>
        <p:nvSpPr>
          <p:cNvPr id="2" name="タイトル 1"/>
          <p:cNvSpPr>
            <a:spLocks noGrp="1"/>
          </p:cNvSpPr>
          <p:nvPr>
            <p:ph type="ctrTitle"/>
          </p:nvPr>
        </p:nvSpPr>
        <p:spPr/>
        <p:txBody>
          <a:bodyPr/>
          <a:lstStyle/>
          <a:p>
            <a:endParaRPr kumimoji="1" lang="ja-JP" altLang="en-US">
              <a:latin typeface="HG丸ｺﾞｼｯｸM-PRO"/>
              <a:ea typeface="HG丸ｺﾞｼｯｸM-PRO"/>
              <a:cs typeface="HG丸ｺﾞｼｯｸM-PRO"/>
            </a:endParaRPr>
          </a:p>
        </p:txBody>
      </p:sp>
      <p:pic>
        <p:nvPicPr>
          <p:cNvPr id="3" name="スライド2" descr="スライド2">
            <a:hlinkClick r:id="" action="ppaction://media"/>
            <a:extLst>
              <a:ext uri="{FF2B5EF4-FFF2-40B4-BE49-F238E27FC236}">
                <a16:creationId xmlns:a16="http://schemas.microsoft.com/office/drawing/2014/main" id="{D6AA5C9E-A5D5-0842-A15E-83140ED094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9000" y="6451600"/>
            <a:ext cx="812800" cy="812800"/>
          </a:xfrm>
          <a:prstGeom prst="rect">
            <a:avLst/>
          </a:prstGeom>
        </p:spPr>
      </p:pic>
      <p:sp>
        <p:nvSpPr>
          <p:cNvPr id="6" name="サブタイトル 2">
            <a:extLst>
              <a:ext uri="{FF2B5EF4-FFF2-40B4-BE49-F238E27FC236}">
                <a16:creationId xmlns:a16="http://schemas.microsoft.com/office/drawing/2014/main" id="{98F3CD29-0C31-FF46-9DAD-FA5CDB25A596}"/>
              </a:ext>
            </a:extLst>
          </p:cNvPr>
          <p:cNvSpPr>
            <a:spLocks noGrp="1"/>
          </p:cNvSpPr>
          <p:nvPr>
            <p:ph type="subTitle" idx="1"/>
          </p:nvPr>
        </p:nvSpPr>
        <p:spPr>
          <a:xfrm>
            <a:off x="533400" y="4611744"/>
            <a:ext cx="6400800" cy="950856"/>
          </a:xfrm>
        </p:spPr>
        <p:txBody>
          <a:bodyPr/>
          <a:lstStyle/>
          <a:p>
            <a:pPr algn="r"/>
            <a:r>
              <a:rPr lang="ja-JP" altLang="ja-JP">
                <a:latin typeface="HG丸ｺﾞｼｯｸM-PRO"/>
                <a:ea typeface="HG丸ｺﾞｼｯｸM-PRO"/>
                <a:cs typeface="HG丸ｺﾞｼｯｸM-PRO"/>
              </a:rPr>
              <a:t>2</a:t>
            </a:r>
            <a:r>
              <a:rPr lang="en-US" altLang="ja-JP" dirty="0">
                <a:latin typeface="HG丸ｺﾞｼｯｸM-PRO"/>
                <a:ea typeface="HG丸ｺﾞｼｯｸM-PRO"/>
                <a:cs typeface="HG丸ｺﾞｼｯｸM-PRO"/>
              </a:rPr>
              <a:t>020-</a:t>
            </a:r>
            <a:r>
              <a:rPr lang="ja-JP" altLang="en-US">
                <a:latin typeface="HG丸ｺﾞｼｯｸM-PRO"/>
                <a:ea typeface="HG丸ｺﾞｼｯｸM-PRO"/>
                <a:cs typeface="HG丸ｺﾞｼｯｸM-PRO"/>
              </a:rPr>
              <a:t>２</a:t>
            </a:r>
            <a:r>
              <a:rPr lang="en-US" altLang="ja-JP" dirty="0">
                <a:latin typeface="HG丸ｺﾞｼｯｸM-PRO"/>
                <a:ea typeface="HG丸ｺﾞｼｯｸM-PRO"/>
                <a:cs typeface="HG丸ｺﾞｼｯｸM-PRO"/>
              </a:rPr>
              <a:t>1</a:t>
            </a:r>
            <a:r>
              <a:rPr lang="ja-JP" altLang="en-US">
                <a:latin typeface="HG丸ｺﾞｼｯｸM-PRO"/>
                <a:ea typeface="HG丸ｺﾞｼｯｸM-PRO"/>
                <a:cs typeface="HG丸ｺﾞｼｯｸM-PRO"/>
              </a:rPr>
              <a:t>年度</a:t>
            </a:r>
            <a:r>
              <a:rPr lang="en-US" altLang="ja-JP" dirty="0">
                <a:latin typeface="HG丸ｺﾞｼｯｸM-PRO"/>
                <a:ea typeface="HG丸ｺﾞｼｯｸM-PRO"/>
                <a:cs typeface="HG丸ｺﾞｼｯｸM-PRO"/>
              </a:rPr>
              <a:t> RID2660 </a:t>
            </a:r>
            <a:r>
              <a:rPr lang="ja-JP" altLang="en-US">
                <a:latin typeface="HG丸ｺﾞｼｯｸM-PRO"/>
                <a:ea typeface="HG丸ｺﾞｼｯｸM-PRO"/>
                <a:cs typeface="HG丸ｺﾞｼｯｸM-PRO"/>
              </a:rPr>
              <a:t>地区国際奉仕委員会</a:t>
            </a:r>
            <a:r>
              <a:rPr lang="en-US" altLang="ja-JP" dirty="0">
                <a:latin typeface="HG丸ｺﾞｼｯｸM-PRO"/>
                <a:ea typeface="HG丸ｺﾞｼｯｸM-PRO"/>
                <a:cs typeface="HG丸ｺﾞｼｯｸM-PRO"/>
              </a:rPr>
              <a:t> </a:t>
            </a:r>
            <a:r>
              <a:rPr lang="ja-JP" altLang="ja-JP">
                <a:latin typeface="HG丸ｺﾞｼｯｸM-PRO"/>
                <a:ea typeface="HG丸ｺﾞｼｯｸM-PRO"/>
                <a:cs typeface="HG丸ｺﾞｼｯｸM-PRO"/>
              </a:rPr>
              <a:t>　</a:t>
            </a:r>
            <a:r>
              <a:rPr lang="ja-JP" altLang="en-US">
                <a:latin typeface="HG丸ｺﾞｼｯｸM-PRO"/>
                <a:ea typeface="HG丸ｺﾞｼｯｸM-PRO"/>
                <a:cs typeface="HG丸ｺﾞｼｯｸM-PRO"/>
              </a:rPr>
              <a:t>　　　　　　　　　　　　　　　　　　　　　委員長　木下</a:t>
            </a:r>
            <a:r>
              <a:rPr lang="en-US" altLang="ja-JP" dirty="0">
                <a:latin typeface="HG丸ｺﾞｼｯｸM-PRO"/>
                <a:ea typeface="HG丸ｺﾞｼｯｸM-PRO"/>
                <a:cs typeface="HG丸ｺﾞｼｯｸM-PRO"/>
              </a:rPr>
              <a:t> </a:t>
            </a:r>
            <a:r>
              <a:rPr lang="ja-JP" altLang="en-US">
                <a:latin typeface="HG丸ｺﾞｼｯｸM-PRO"/>
                <a:ea typeface="HG丸ｺﾞｼｯｸM-PRO"/>
                <a:cs typeface="HG丸ｺﾞｼｯｸM-PRO"/>
              </a:rPr>
              <a:t>基司</a:t>
            </a:r>
            <a:r>
              <a:rPr lang="en-US" altLang="ja-JP" dirty="0">
                <a:latin typeface="HG丸ｺﾞｼｯｸM-PRO"/>
                <a:ea typeface="HG丸ｺﾞｼｯｸM-PRO"/>
                <a:cs typeface="HG丸ｺﾞｼｯｸM-PRO"/>
              </a:rPr>
              <a:t> </a:t>
            </a:r>
            <a:endParaRPr lang="ja-JP" altLang="en-US">
              <a:latin typeface="HG丸ｺﾞｼｯｸM-PRO"/>
              <a:ea typeface="HG丸ｺﾞｼｯｸM-PRO"/>
              <a:cs typeface="HG丸ｺﾞｼｯｸM-PRO"/>
            </a:endParaRPr>
          </a:p>
        </p:txBody>
      </p:sp>
    </p:spTree>
    <p:extLst>
      <p:ext uri="{BB962C8B-B14F-4D97-AF65-F5344CB8AC3E}">
        <p14:creationId xmlns:p14="http://schemas.microsoft.com/office/powerpoint/2010/main" val="2091284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8000">
        <p159:morph option="byObject"/>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66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6E7405A-543F-F540-9CDB-56BA56A680D9}"/>
              </a:ext>
            </a:extLst>
          </p:cNvPr>
          <p:cNvPicPr>
            <a:picLocks noChangeAspect="1"/>
          </p:cNvPicPr>
          <p:nvPr/>
        </p:nvPicPr>
        <p:blipFill>
          <a:blip r:embed="rId5"/>
          <a:stretch>
            <a:fillRect/>
          </a:stretch>
        </p:blipFill>
        <p:spPr>
          <a:xfrm>
            <a:off x="5638800" y="533400"/>
            <a:ext cx="2743200" cy="2387600"/>
          </a:xfrm>
          <a:prstGeom prst="rect">
            <a:avLst/>
          </a:prstGeom>
        </p:spPr>
      </p:pic>
      <p:sp>
        <p:nvSpPr>
          <p:cNvPr id="2" name="タイトル 1"/>
          <p:cNvSpPr>
            <a:spLocks noGrp="1"/>
          </p:cNvSpPr>
          <p:nvPr>
            <p:ph type="ctrTitle"/>
          </p:nvPr>
        </p:nvSpPr>
        <p:spPr/>
        <p:txBody>
          <a:bodyPr/>
          <a:lstStyle/>
          <a:p>
            <a:r>
              <a:rPr kumimoji="1" lang="ja-JP" altLang="en-US">
                <a:latin typeface="HG丸ｺﾞｼｯｸM-PRO"/>
                <a:ea typeface="HG丸ｺﾞｼｯｸM-PRO"/>
                <a:cs typeface="HG丸ｺﾞｼｯｸM-PRO"/>
              </a:rPr>
              <a:t>国際奉仕とは？</a:t>
            </a:r>
          </a:p>
        </p:txBody>
      </p:sp>
      <p:sp>
        <p:nvSpPr>
          <p:cNvPr id="3" name="サブタイトル 2"/>
          <p:cNvSpPr>
            <a:spLocks noGrp="1"/>
          </p:cNvSpPr>
          <p:nvPr>
            <p:ph type="subTitle" idx="1"/>
          </p:nvPr>
        </p:nvSpPr>
        <p:spPr/>
        <p:txBody>
          <a:bodyPr/>
          <a:lstStyle/>
          <a:p>
            <a:pPr algn="r"/>
            <a:r>
              <a:rPr lang="ja-JP" altLang="ja-JP">
                <a:latin typeface="HG丸ｺﾞｼｯｸM-PRO"/>
                <a:ea typeface="HG丸ｺﾞｼｯｸM-PRO"/>
                <a:cs typeface="HG丸ｺﾞｼｯｸM-PRO"/>
              </a:rPr>
              <a:t>2</a:t>
            </a:r>
            <a:r>
              <a:rPr lang="en-US" altLang="ja-JP" dirty="0">
                <a:latin typeface="HG丸ｺﾞｼｯｸM-PRO"/>
                <a:ea typeface="HG丸ｺﾞｼｯｸM-PRO"/>
                <a:cs typeface="HG丸ｺﾞｼｯｸM-PRO"/>
              </a:rPr>
              <a:t>020-</a:t>
            </a:r>
            <a:r>
              <a:rPr lang="ja-JP" altLang="en-US">
                <a:latin typeface="HG丸ｺﾞｼｯｸM-PRO"/>
                <a:ea typeface="HG丸ｺﾞｼｯｸM-PRO"/>
                <a:cs typeface="HG丸ｺﾞｼｯｸM-PRO"/>
              </a:rPr>
              <a:t>２</a:t>
            </a:r>
            <a:r>
              <a:rPr lang="en-US" altLang="ja-JP" dirty="0">
                <a:latin typeface="HG丸ｺﾞｼｯｸM-PRO"/>
                <a:ea typeface="HG丸ｺﾞｼｯｸM-PRO"/>
                <a:cs typeface="HG丸ｺﾞｼｯｸM-PRO"/>
              </a:rPr>
              <a:t>1</a:t>
            </a:r>
            <a:r>
              <a:rPr lang="ja-JP" altLang="en-US">
                <a:latin typeface="HG丸ｺﾞｼｯｸM-PRO"/>
                <a:ea typeface="HG丸ｺﾞｼｯｸM-PRO"/>
                <a:cs typeface="HG丸ｺﾞｼｯｸM-PRO"/>
              </a:rPr>
              <a:t>年度</a:t>
            </a:r>
            <a:r>
              <a:rPr lang="en-US" altLang="ja-JP" dirty="0">
                <a:latin typeface="HG丸ｺﾞｼｯｸM-PRO"/>
                <a:ea typeface="HG丸ｺﾞｼｯｸM-PRO"/>
                <a:cs typeface="HG丸ｺﾞｼｯｸM-PRO"/>
              </a:rPr>
              <a:t> RID2660 </a:t>
            </a:r>
            <a:r>
              <a:rPr lang="ja-JP" altLang="en-US">
                <a:latin typeface="HG丸ｺﾞｼｯｸM-PRO"/>
                <a:ea typeface="HG丸ｺﾞｼｯｸM-PRO"/>
                <a:cs typeface="HG丸ｺﾞｼｯｸM-PRO"/>
              </a:rPr>
              <a:t>地区国際奉仕委員会</a:t>
            </a:r>
            <a:r>
              <a:rPr lang="en-US" altLang="ja-JP" dirty="0">
                <a:latin typeface="HG丸ｺﾞｼｯｸM-PRO"/>
                <a:ea typeface="HG丸ｺﾞｼｯｸM-PRO"/>
                <a:cs typeface="HG丸ｺﾞｼｯｸM-PRO"/>
              </a:rPr>
              <a:t> </a:t>
            </a:r>
            <a:r>
              <a:rPr lang="ja-JP" altLang="ja-JP">
                <a:latin typeface="HG丸ｺﾞｼｯｸM-PRO"/>
                <a:ea typeface="HG丸ｺﾞｼｯｸM-PRO"/>
                <a:cs typeface="HG丸ｺﾞｼｯｸM-PRO"/>
              </a:rPr>
              <a:t>　</a:t>
            </a:r>
            <a:r>
              <a:rPr lang="ja-JP" altLang="en-US">
                <a:latin typeface="HG丸ｺﾞｼｯｸM-PRO"/>
                <a:ea typeface="HG丸ｺﾞｼｯｸM-PRO"/>
                <a:cs typeface="HG丸ｺﾞｼｯｸM-PRO"/>
              </a:rPr>
              <a:t>　　　　　　　　　　　　　　　　　　　　　委員長　木下</a:t>
            </a:r>
            <a:r>
              <a:rPr lang="en-US" altLang="ja-JP" dirty="0">
                <a:latin typeface="HG丸ｺﾞｼｯｸM-PRO"/>
                <a:ea typeface="HG丸ｺﾞｼｯｸM-PRO"/>
                <a:cs typeface="HG丸ｺﾞｼｯｸM-PRO"/>
              </a:rPr>
              <a:t> </a:t>
            </a:r>
            <a:r>
              <a:rPr lang="ja-JP" altLang="en-US">
                <a:latin typeface="HG丸ｺﾞｼｯｸM-PRO"/>
                <a:ea typeface="HG丸ｺﾞｼｯｸM-PRO"/>
                <a:cs typeface="HG丸ｺﾞｼｯｸM-PRO"/>
              </a:rPr>
              <a:t>基司</a:t>
            </a:r>
            <a:r>
              <a:rPr lang="en-US" altLang="ja-JP" dirty="0">
                <a:latin typeface="HG丸ｺﾞｼｯｸM-PRO"/>
                <a:ea typeface="HG丸ｺﾞｼｯｸM-PRO"/>
                <a:cs typeface="HG丸ｺﾞｼｯｸM-PRO"/>
              </a:rPr>
              <a:t> </a:t>
            </a:r>
            <a:endParaRPr lang="ja-JP" altLang="en-US">
              <a:latin typeface="HG丸ｺﾞｼｯｸM-PRO"/>
              <a:ea typeface="HG丸ｺﾞｼｯｸM-PRO"/>
              <a:cs typeface="HG丸ｺﾞｼｯｸM-PRO"/>
            </a:endParaRPr>
          </a:p>
        </p:txBody>
      </p:sp>
      <p:pic>
        <p:nvPicPr>
          <p:cNvPr id="7" name="【スライド3】" descr="【スライド3】">
            <a:hlinkClick r:id="" action="ppaction://media"/>
            <a:extLst>
              <a:ext uri="{FF2B5EF4-FFF2-40B4-BE49-F238E27FC236}">
                <a16:creationId xmlns:a16="http://schemas.microsoft.com/office/drawing/2014/main" id="{87AE1995-B2B8-3541-999A-6D32321E90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9000" y="6045200"/>
            <a:ext cx="812800" cy="812800"/>
          </a:xfrm>
          <a:prstGeom prst="rect">
            <a:avLst/>
          </a:prstGeom>
        </p:spPr>
      </p:pic>
    </p:spTree>
    <p:extLst>
      <p:ext uri="{BB962C8B-B14F-4D97-AF65-F5344CB8AC3E}">
        <p14:creationId xmlns:p14="http://schemas.microsoft.com/office/powerpoint/2010/main" val="456393502"/>
      </p:ext>
    </p:extLst>
  </p:cSld>
  <p:clrMapOvr>
    <a:masterClrMapping/>
  </p:clrMapOvr>
  <mc:AlternateContent xmlns:mc="http://schemas.openxmlformats.org/markup-compatibility/2006" xmlns:p14="http://schemas.microsoft.com/office/powerpoint/2010/main">
    <mc:Choice Requires="p14">
      <p:transition spd="slow" p14:dur="1500" advClick="0" advTm="22000">
        <p:split orient="vert"/>
      </p:transition>
    </mc:Choice>
    <mc:Fallback xmlns="">
      <p:transition spd="slow" advClick="0" advTm="2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5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0BA8FC-4DF8-494A-BDB7-12939F94E040}"/>
              </a:ext>
            </a:extLst>
          </p:cNvPr>
          <p:cNvPicPr>
            <a:picLocks noChangeAspect="1"/>
          </p:cNvPicPr>
          <p:nvPr/>
        </p:nvPicPr>
        <p:blipFill>
          <a:blip r:embed="rId5"/>
          <a:stretch>
            <a:fillRect/>
          </a:stretch>
        </p:blipFill>
        <p:spPr>
          <a:xfrm>
            <a:off x="7086600" y="990600"/>
            <a:ext cx="1828800" cy="1591733"/>
          </a:xfrm>
          <a:prstGeom prst="rect">
            <a:avLst/>
          </a:prstGeom>
        </p:spPr>
      </p:pic>
      <p:sp>
        <p:nvSpPr>
          <p:cNvPr id="2" name="タイトル 1">
            <a:extLst>
              <a:ext uri="{FF2B5EF4-FFF2-40B4-BE49-F238E27FC236}">
                <a16:creationId xmlns:a16="http://schemas.microsoft.com/office/drawing/2014/main" id="{53CC4889-3685-314F-97ED-BD06E3811411}"/>
              </a:ext>
            </a:extLst>
          </p:cNvPr>
          <p:cNvSpPr>
            <a:spLocks noGrp="1"/>
          </p:cNvSpPr>
          <p:nvPr>
            <p:ph type="title"/>
          </p:nvPr>
        </p:nvSpPr>
        <p:spPr>
          <a:xfrm>
            <a:off x="334129" y="1524000"/>
            <a:ext cx="8475741" cy="3654070"/>
          </a:xfrm>
        </p:spPr>
        <p:txBody>
          <a:bodyPr>
            <a:normAutofit fontScale="90000"/>
          </a:bodyPr>
          <a:lstStyle/>
          <a:p>
            <a:r>
              <a:rPr lang="ja-JP" altLang="en-US">
                <a:latin typeface="HGMaruGothicMPRO" panose="020F0600000000000000" pitchFamily="34" charset="-128"/>
                <a:ea typeface="HGMaruGothicMPRO" panose="020F0600000000000000" pitchFamily="34" charset="-128"/>
              </a:rPr>
              <a:t>「</a:t>
            </a:r>
            <a:r>
              <a:rPr lang="en-US" altLang="ja-JP" dirty="0">
                <a:latin typeface="HGMaruGothicMPRO" panose="020F0600000000000000" pitchFamily="34" charset="-128"/>
                <a:ea typeface="HGMaruGothicMPRO" panose="020F0600000000000000" pitchFamily="34" charset="-128"/>
              </a:rPr>
              <a:t>WCS</a:t>
            </a:r>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1962</a:t>
            </a:r>
            <a:r>
              <a:rPr lang="ja-JP" altLang="en-US">
                <a:latin typeface="HGMaruGothicMPRO" panose="020F0600000000000000" pitchFamily="34" charset="-128"/>
                <a:ea typeface="HGMaruGothicMPRO" panose="020F0600000000000000" pitchFamily="34" charset="-128"/>
              </a:rPr>
              <a:t>年</a:t>
            </a:r>
            <a:r>
              <a:rPr lang="en-US" altLang="ja-JP" dirty="0">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2010-11</a:t>
            </a:r>
            <a:r>
              <a:rPr lang="ja-JP" altLang="en-US">
                <a:latin typeface="HGMaruGothicMPRO" panose="020F0600000000000000" pitchFamily="34" charset="-128"/>
                <a:ea typeface="HGMaruGothicMPRO" panose="020F0600000000000000" pitchFamily="34" charset="-128"/>
              </a:rPr>
              <a:t>年度</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　世界社会奉仕</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World Community Service</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　↓</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a:t>
            </a:r>
            <a:r>
              <a:rPr lang="en-US" altLang="ja-JP" dirty="0">
                <a:latin typeface="HGMaruGothicMPRO" panose="020F0600000000000000" pitchFamily="34" charset="-128"/>
                <a:ea typeface="HGMaruGothicMPRO" panose="020F0600000000000000" pitchFamily="34" charset="-128"/>
              </a:rPr>
              <a:t>ICS</a:t>
            </a:r>
            <a:r>
              <a:rPr lang="ja-JP" altLang="en-US">
                <a:latin typeface="HGMaruGothicMPRO" panose="020F0600000000000000" pitchFamily="34" charset="-128"/>
                <a:ea typeface="HGMaruGothicMPRO" panose="020F0600000000000000" pitchFamily="34" charset="-128"/>
              </a:rPr>
              <a:t>」</a:t>
            </a:r>
            <a:r>
              <a:rPr lang="en-US" altLang="ja-JP" dirty="0">
                <a:latin typeface="HGMaruGothicMPRO" panose="020F0600000000000000" pitchFamily="34" charset="-128"/>
                <a:ea typeface="HGMaruGothicMPRO" panose="020F0600000000000000" pitchFamily="34" charset="-128"/>
              </a:rPr>
              <a:t>2011-12</a:t>
            </a:r>
            <a:r>
              <a:rPr lang="ja-JP" altLang="en-US">
                <a:latin typeface="HGMaruGothicMPRO" panose="020F0600000000000000" pitchFamily="34" charset="-128"/>
                <a:ea typeface="HGMaruGothicMPRO" panose="020F0600000000000000" pitchFamily="34" charset="-128"/>
              </a:rPr>
              <a:t>・</a:t>
            </a:r>
            <a:r>
              <a:rPr lang="en-US" altLang="ja-JP" dirty="0">
                <a:latin typeface="HGMaruGothicMPRO" panose="020F0600000000000000" pitchFamily="34" charset="-128"/>
                <a:ea typeface="HGMaruGothicMPRO" panose="020F0600000000000000" pitchFamily="34" charset="-128"/>
              </a:rPr>
              <a:t>2012-13</a:t>
            </a:r>
            <a:r>
              <a:rPr lang="ja-JP" altLang="en-US">
                <a:latin typeface="HGMaruGothicMPRO" panose="020F0600000000000000" pitchFamily="34" charset="-128"/>
                <a:ea typeface="HGMaruGothicMPRO" panose="020F0600000000000000" pitchFamily="34" charset="-128"/>
              </a:rPr>
              <a:t>年度の</a:t>
            </a:r>
            <a:r>
              <a:rPr lang="en-US" altLang="ja-JP" dirty="0">
                <a:latin typeface="HGMaruGothicMPRO" panose="020F0600000000000000" pitchFamily="34" charset="-128"/>
                <a:ea typeface="HGMaruGothicMPRO" panose="020F0600000000000000" pitchFamily="34" charset="-128"/>
              </a:rPr>
              <a:t>2</a:t>
            </a:r>
            <a:r>
              <a:rPr lang="ja-JP" altLang="en-US">
                <a:latin typeface="HGMaruGothicMPRO" panose="020F0600000000000000" pitchFamily="34" charset="-128"/>
                <a:ea typeface="HGMaruGothicMPRO" panose="020F0600000000000000" pitchFamily="34" charset="-128"/>
              </a:rPr>
              <a:t>年間</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　国際社会奉仕</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International Community Service </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　↓</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「国際奉仕プロジェクト」 </a:t>
            </a:r>
            <a:r>
              <a:rPr lang="en-US" altLang="ja-JP" dirty="0">
                <a:latin typeface="HGMaruGothicMPRO" panose="020F0600000000000000" pitchFamily="34" charset="-128"/>
                <a:ea typeface="HGMaruGothicMPRO" panose="020F0600000000000000" pitchFamily="34" charset="-128"/>
              </a:rPr>
              <a:t>2013-14</a:t>
            </a:r>
            <a:r>
              <a:rPr lang="ja-JP" altLang="en-US">
                <a:latin typeface="HGMaruGothicMPRO" panose="020F0600000000000000" pitchFamily="34" charset="-128"/>
                <a:ea typeface="HGMaruGothicMPRO" panose="020F0600000000000000" pitchFamily="34" charset="-128"/>
              </a:rPr>
              <a:t>年度</a:t>
            </a:r>
            <a:r>
              <a:rPr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pic>
        <p:nvPicPr>
          <p:cNvPr id="4" name="【スライド3】" descr="【スライド3】">
            <a:hlinkClick r:id="" action="ppaction://media"/>
            <a:extLst>
              <a:ext uri="{FF2B5EF4-FFF2-40B4-BE49-F238E27FC236}">
                <a16:creationId xmlns:a16="http://schemas.microsoft.com/office/drawing/2014/main" id="{3D05964F-2FE2-1D45-BB79-BC836442B3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 y="6045200"/>
            <a:ext cx="812800" cy="812800"/>
          </a:xfrm>
          <a:prstGeom prst="rect">
            <a:avLst/>
          </a:prstGeom>
        </p:spPr>
      </p:pic>
    </p:spTree>
    <p:extLst>
      <p:ext uri="{BB962C8B-B14F-4D97-AF65-F5344CB8AC3E}">
        <p14:creationId xmlns:p14="http://schemas.microsoft.com/office/powerpoint/2010/main" val="3571135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32000">
        <p159:morph option="byObject"/>
      </p:transition>
    </mc:Choice>
    <mc:Fallback xmlns="">
      <p:transition spd="slow" advClick="0" advTm="3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0"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25BB5E-DA1C-9145-BC1F-1BCF51CB6AA6}"/>
              </a:ext>
            </a:extLst>
          </p:cNvPr>
          <p:cNvPicPr>
            <a:picLocks noChangeAspect="1"/>
          </p:cNvPicPr>
          <p:nvPr/>
        </p:nvPicPr>
        <p:blipFill>
          <a:blip r:embed="rId5"/>
          <a:stretch>
            <a:fillRect/>
          </a:stretch>
        </p:blipFill>
        <p:spPr>
          <a:xfrm>
            <a:off x="7086600" y="990600"/>
            <a:ext cx="1828800" cy="1591733"/>
          </a:xfrm>
          <a:prstGeom prst="rect">
            <a:avLst/>
          </a:prstGeom>
        </p:spPr>
      </p:pic>
      <p:sp>
        <p:nvSpPr>
          <p:cNvPr id="2" name="タイトル 1">
            <a:extLst>
              <a:ext uri="{FF2B5EF4-FFF2-40B4-BE49-F238E27FC236}">
                <a16:creationId xmlns:a16="http://schemas.microsoft.com/office/drawing/2014/main" id="{53CC4889-3685-314F-97ED-BD06E3811411}"/>
              </a:ext>
            </a:extLst>
          </p:cNvPr>
          <p:cNvSpPr>
            <a:spLocks noGrp="1"/>
          </p:cNvSpPr>
          <p:nvPr>
            <p:ph type="title"/>
          </p:nvPr>
        </p:nvSpPr>
        <p:spPr>
          <a:xfrm>
            <a:off x="1066800" y="1066800"/>
            <a:ext cx="7942341" cy="4419600"/>
          </a:xfrm>
        </p:spPr>
        <p:txBody>
          <a:bodyPr>
            <a:normAutofit fontScale="90000"/>
          </a:bodyPr>
          <a:lstStyle/>
          <a:p>
            <a:r>
              <a:rPr lang="en-US" altLang="ja-JP" dirty="0">
                <a:latin typeface="HGMaruGothicMPRO" panose="020F0600000000000000" pitchFamily="34" charset="-128"/>
                <a:ea typeface="HGMaruGothicMPRO" panose="020F0600000000000000" pitchFamily="34" charset="-128"/>
              </a:rPr>
              <a:t>2013-14</a:t>
            </a:r>
            <a:r>
              <a:rPr lang="ja-JP" altLang="en-US">
                <a:latin typeface="HGMaruGothicMPRO" panose="020F0600000000000000" pitchFamily="34" charset="-128"/>
                <a:ea typeface="HGMaruGothicMPRO" panose="020F0600000000000000" pitchFamily="34" charset="-128"/>
              </a:rPr>
              <a:t>年度</a:t>
            </a:r>
            <a:r>
              <a:rPr lang="en-US" altLang="ja-JP" dirty="0">
                <a:latin typeface="HGMaruGothicMPRO" panose="020F0600000000000000" pitchFamily="34" charset="-128"/>
                <a:ea typeface="HGMaruGothicMPRO" panose="020F0600000000000000" pitchFamily="34" charset="-128"/>
              </a:rPr>
              <a:t>〜</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「未来の夢計画</a:t>
            </a:r>
            <a:r>
              <a:rPr lang="en-US" altLang="ja-JP" dirty="0">
                <a:latin typeface="HGMaruGothicMPRO" panose="020F0600000000000000" pitchFamily="34" charset="-128"/>
                <a:ea typeface="HGMaruGothicMPRO" panose="020F0600000000000000" pitchFamily="34" charset="-128"/>
              </a:rPr>
              <a:t>(FVP)</a:t>
            </a:r>
            <a:r>
              <a:rPr lang="ja-JP" altLang="en-US">
                <a:latin typeface="HGMaruGothicMPRO" panose="020F0600000000000000" pitchFamily="34" charset="-128"/>
                <a:ea typeface="HGMaruGothicMPRO" panose="020F0600000000000000" pitchFamily="34" charset="-128"/>
              </a:rPr>
              <a:t>」として</a:t>
            </a:r>
            <a:br>
              <a:rPr lang="en-US" altLang="ja-JP" dirty="0">
                <a:latin typeface="HGMaruGothicMPRO" panose="020F0600000000000000" pitchFamily="34" charset="-128"/>
                <a:ea typeface="HGMaruGothicMPRO" panose="020F0600000000000000" pitchFamily="34" charset="-128"/>
              </a:rPr>
            </a:br>
            <a:r>
              <a:rPr lang="ja-JP" altLang="en-US" sz="1800">
                <a:latin typeface="HGMaruGothicMPRO" panose="020F0600000000000000" pitchFamily="34" charset="-128"/>
                <a:ea typeface="HGMaruGothicMPRO" panose="020F0600000000000000" pitchFamily="34" charset="-128"/>
              </a:rPr>
              <a:t>　</a:t>
            </a:r>
            <a:br>
              <a:rPr lang="ja-JP" altLang="en-US">
                <a:latin typeface="HGMaruGothicMPRO" panose="020F0600000000000000" pitchFamily="34" charset="-128"/>
                <a:ea typeface="HGMaruGothicMPRO" panose="020F0600000000000000" pitchFamily="34" charset="-128"/>
              </a:rPr>
            </a:br>
            <a:r>
              <a:rPr lang="ja-JP" altLang="en-US" sz="3600" b="1">
                <a:latin typeface="HGMaruGothicMPRO" panose="020F0600000000000000" pitchFamily="34" charset="-128"/>
                <a:ea typeface="HGMaruGothicMPRO" panose="020F0600000000000000" pitchFamily="34" charset="-128"/>
              </a:rPr>
              <a:t>補助金</a:t>
            </a:r>
            <a:br>
              <a:rPr lang="en-US" altLang="ja-JP" sz="3600" b="1" dirty="0">
                <a:latin typeface="HGMaruGothicMPRO" panose="020F0600000000000000" pitchFamily="34" charset="-128"/>
                <a:ea typeface="HGMaruGothicMPRO" panose="020F0600000000000000" pitchFamily="34" charset="-128"/>
              </a:rPr>
            </a:br>
            <a:r>
              <a:rPr lang="ja-JP" altLang="en-US" sz="2000" b="1">
                <a:latin typeface="HGMaruGothicMPRO" panose="020F0600000000000000" pitchFamily="34" charset="-128"/>
                <a:ea typeface="HGMaruGothicMPRO" panose="020F0600000000000000" pitchFamily="34" charset="-128"/>
              </a:rPr>
              <a:t>　　</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マッチング・グラント</a:t>
            </a:r>
            <a:br>
              <a:rPr lang="en-US" altLang="ja-JP" dirty="0">
                <a:latin typeface="HGMaruGothicMPRO" panose="020F0600000000000000" pitchFamily="34" charset="-128"/>
                <a:ea typeface="HGMaruGothicMPRO" panose="020F0600000000000000" pitchFamily="34" charset="-128"/>
              </a:rPr>
            </a:br>
            <a:r>
              <a:rPr lang="en-US" altLang="ja-JP" dirty="0">
                <a:latin typeface="HGMaruGothicMPRO" panose="020F0600000000000000" pitchFamily="34" charset="-128"/>
                <a:ea typeface="HGMaruGothicMPRO" panose="020F0600000000000000" pitchFamily="34" charset="-128"/>
              </a:rPr>
              <a:t>Matching Grants </a:t>
            </a:r>
            <a:r>
              <a:rPr lang="en-US" altLang="ja-JP" sz="3600" b="1" dirty="0">
                <a:latin typeface="HGMaruGothicMPRO" panose="020F0600000000000000" pitchFamily="34" charset="-128"/>
                <a:ea typeface="HGMaruGothicMPRO" panose="020F0600000000000000" pitchFamily="34" charset="-128"/>
              </a:rPr>
              <a:t>= MG </a:t>
            </a:r>
            <a:r>
              <a:rPr lang="ja-JP" altLang="en-US" sz="3600" b="1">
                <a:latin typeface="HGMaruGothicMPRO" panose="020F0600000000000000" pitchFamily="34" charset="-128"/>
                <a:ea typeface="HGMaruGothicMPRO" panose="020F0600000000000000" pitchFamily="34" charset="-128"/>
              </a:rPr>
              <a:t>　</a:t>
            </a:r>
            <a:r>
              <a:rPr lang="ja-JP" altLang="en-US">
                <a:latin typeface="HGMaruGothicMPRO" panose="020F0600000000000000" pitchFamily="34" charset="-128"/>
                <a:ea typeface="HGMaruGothicMPRO" panose="020F0600000000000000" pitchFamily="34" charset="-128"/>
              </a:rPr>
              <a:t>から</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　</a:t>
            </a:r>
            <a:r>
              <a:rPr lang="ja-JP" altLang="en-US" sz="4900">
                <a:latin typeface="HGMaruGothicMPRO" panose="020F0600000000000000" pitchFamily="34" charset="-128"/>
                <a:ea typeface="HGMaruGothicMPRO" panose="020F0600000000000000" pitchFamily="34" charset="-128"/>
              </a:rPr>
              <a:t>↓</a:t>
            </a:r>
            <a:br>
              <a:rPr lang="en-US" altLang="ja-JP" dirty="0">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グローバル補助金</a:t>
            </a:r>
            <a:br>
              <a:rPr lang="en-US" altLang="ja-JP" dirty="0">
                <a:latin typeface="HGMaruGothicMPRO" panose="020F0600000000000000" pitchFamily="34" charset="-128"/>
                <a:ea typeface="HGMaruGothicMPRO" panose="020F0600000000000000" pitchFamily="34" charset="-128"/>
              </a:rPr>
            </a:br>
            <a:r>
              <a:rPr lang="en-US" altLang="ja-JP" sz="3600" dirty="0">
                <a:latin typeface="HG丸ｺﾞｼｯｸM-PRO"/>
                <a:ea typeface="HG丸ｺﾞｼｯｸM-PRO"/>
                <a:cs typeface="HG丸ｺﾞｼｯｸM-PRO"/>
              </a:rPr>
              <a:t>Global Grants </a:t>
            </a:r>
            <a:r>
              <a:rPr lang="en-US" altLang="ja-JP" sz="3600" b="1" dirty="0">
                <a:latin typeface="HGMaruGothicMPRO" panose="020F0600000000000000" pitchFamily="34" charset="-128"/>
                <a:ea typeface="HGMaruGothicMPRO" panose="020F0600000000000000" pitchFamily="34" charset="-128"/>
              </a:rPr>
              <a:t>= GG </a:t>
            </a:r>
            <a:r>
              <a:rPr lang="ja-JP" altLang="en-US" sz="3600" b="1">
                <a:latin typeface="HGMaruGothicMPRO" panose="020F0600000000000000" pitchFamily="34" charset="-128"/>
                <a:ea typeface="HGMaruGothicMPRO" panose="020F0600000000000000" pitchFamily="34" charset="-128"/>
              </a:rPr>
              <a:t>　</a:t>
            </a:r>
            <a:r>
              <a:rPr lang="ja-JP" altLang="en-US">
                <a:latin typeface="HGMaruGothicMPRO" panose="020F0600000000000000" pitchFamily="34" charset="-128"/>
                <a:ea typeface="HGMaruGothicMPRO" panose="020F0600000000000000" pitchFamily="34" charset="-128"/>
              </a:rPr>
              <a:t>に変更されました。</a:t>
            </a:r>
            <a:endParaRPr kumimoji="1" lang="ja-JP" altLang="en-US">
              <a:latin typeface="HGMaruGothicMPRO" panose="020F0600000000000000" pitchFamily="34" charset="-128"/>
              <a:ea typeface="HGMaruGothicMPRO" panose="020F0600000000000000" pitchFamily="34" charset="-128"/>
            </a:endParaRPr>
          </a:p>
        </p:txBody>
      </p:sp>
      <p:pic>
        <p:nvPicPr>
          <p:cNvPr id="4" name="【スライド4】" descr="【スライド4】">
            <a:hlinkClick r:id="" action="ppaction://media"/>
            <a:extLst>
              <a:ext uri="{FF2B5EF4-FFF2-40B4-BE49-F238E27FC236}">
                <a16:creationId xmlns:a16="http://schemas.microsoft.com/office/drawing/2014/main" id="{5C6F2FF9-F45B-084A-B306-490012C2FB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 y="6451600"/>
            <a:ext cx="812800" cy="812800"/>
          </a:xfrm>
          <a:prstGeom prst="rect">
            <a:avLst/>
          </a:prstGeom>
        </p:spPr>
      </p:pic>
    </p:spTree>
    <p:extLst>
      <p:ext uri="{BB962C8B-B14F-4D97-AF65-F5344CB8AC3E}">
        <p14:creationId xmlns:p14="http://schemas.microsoft.com/office/powerpoint/2010/main" val="239553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3000">
        <p159:morph option="byObject"/>
      </p:transition>
    </mc:Choice>
    <mc:Fallback xmlns="">
      <p:transition spd="slow"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0"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E2AF8A-6113-7A4F-81EA-E5EB46942BC2}"/>
              </a:ext>
            </a:extLst>
          </p:cNvPr>
          <p:cNvPicPr>
            <a:picLocks noChangeAspect="1"/>
          </p:cNvPicPr>
          <p:nvPr/>
        </p:nvPicPr>
        <p:blipFill>
          <a:blip r:embed="rId3"/>
          <a:stretch>
            <a:fillRect/>
          </a:stretch>
        </p:blipFill>
        <p:spPr>
          <a:xfrm>
            <a:off x="7086600" y="990600"/>
            <a:ext cx="1828800" cy="1591733"/>
          </a:xfrm>
          <a:prstGeom prst="rect">
            <a:avLst/>
          </a:prstGeom>
        </p:spPr>
      </p:pic>
      <p:sp>
        <p:nvSpPr>
          <p:cNvPr id="2" name="タイトル 1"/>
          <p:cNvSpPr>
            <a:spLocks noGrp="1"/>
          </p:cNvSpPr>
          <p:nvPr>
            <p:ph type="title"/>
          </p:nvPr>
        </p:nvSpPr>
        <p:spPr/>
        <p:txBody>
          <a:bodyPr>
            <a:normAutofit/>
          </a:bodyPr>
          <a:lstStyle/>
          <a:p>
            <a:r>
              <a:rPr kumimoji="1" lang="en-US" altLang="ja-JP" sz="3200" dirty="0">
                <a:latin typeface="HG丸ｺﾞｼｯｸM-PRO"/>
                <a:ea typeface="HG丸ｺﾞｼｯｸM-PRO"/>
                <a:cs typeface="HG丸ｺﾞｼｯｸM-PRO"/>
              </a:rPr>
              <a:t>RID2660</a:t>
            </a:r>
            <a:endParaRPr kumimoji="1" lang="ja-JP" altLang="en-US" sz="3200">
              <a:latin typeface="HG丸ｺﾞｼｯｸM-PRO"/>
              <a:ea typeface="HG丸ｺﾞｼｯｸM-PRO"/>
              <a:cs typeface="HG丸ｺﾞｼｯｸM-PRO"/>
            </a:endParaRPr>
          </a:p>
        </p:txBody>
      </p:sp>
      <p:pic>
        <p:nvPicPr>
          <p:cNvPr id="6" name="図 5" descr="d2660map-1024x768.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1"/>
          </a:xfrm>
          <a:prstGeom prst="rect">
            <a:avLst/>
          </a:prstGeom>
          <a:ln>
            <a:noFill/>
          </a:ln>
          <a:effectLst>
            <a:softEdge rad="112500"/>
          </a:effectLst>
        </p:spPr>
      </p:pic>
    </p:spTree>
    <p:extLst>
      <p:ext uri="{BB962C8B-B14F-4D97-AF65-F5344CB8AC3E}">
        <p14:creationId xmlns:p14="http://schemas.microsoft.com/office/powerpoint/2010/main" val="156032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A1FD341-EFAB-0944-A1B9-3F98E81B6F11}"/>
              </a:ext>
            </a:extLst>
          </p:cNvPr>
          <p:cNvPicPr>
            <a:picLocks noChangeAspect="1"/>
          </p:cNvPicPr>
          <p:nvPr/>
        </p:nvPicPr>
        <p:blipFill>
          <a:blip r:embed="rId5"/>
          <a:stretch>
            <a:fillRect/>
          </a:stretch>
        </p:blipFill>
        <p:spPr>
          <a:xfrm>
            <a:off x="6905626" y="4388598"/>
            <a:ext cx="1828800" cy="1591733"/>
          </a:xfrm>
          <a:prstGeom prst="rect">
            <a:avLst/>
          </a:prstGeom>
        </p:spPr>
      </p:pic>
      <p:sp>
        <p:nvSpPr>
          <p:cNvPr id="2" name="タイトル 1"/>
          <p:cNvSpPr>
            <a:spLocks noGrp="1"/>
          </p:cNvSpPr>
          <p:nvPr>
            <p:ph type="title"/>
          </p:nvPr>
        </p:nvSpPr>
        <p:spPr>
          <a:xfrm>
            <a:off x="990600" y="922925"/>
            <a:ext cx="6571343" cy="601075"/>
          </a:xfrm>
        </p:spPr>
        <p:txBody>
          <a:bodyPr>
            <a:normAutofit/>
          </a:bodyPr>
          <a:lstStyle/>
          <a:p>
            <a:r>
              <a:rPr kumimoji="1" lang="ja-JP" altLang="en-US" sz="3600" b="1">
                <a:solidFill>
                  <a:schemeClr val="tx2"/>
                </a:solidFill>
                <a:latin typeface="HG丸ｺﾞｼｯｸM-PRO"/>
                <a:ea typeface="HG丸ｺﾞｼｯｸM-PRO"/>
                <a:cs typeface="HG丸ｺﾞｼｯｸM-PRO"/>
              </a:rPr>
              <a:t>国際奉仕とは？</a:t>
            </a:r>
          </a:p>
        </p:txBody>
      </p:sp>
      <p:sp>
        <p:nvSpPr>
          <p:cNvPr id="4" name="四角形: 角を丸くする 11">
            <a:extLst>
              <a:ext uri="{FF2B5EF4-FFF2-40B4-BE49-F238E27FC236}">
                <a16:creationId xmlns:a16="http://schemas.microsoft.com/office/drawing/2014/main" id="{FB8758CA-E2CD-4F25-87BE-2274C83DF800}"/>
              </a:ext>
            </a:extLst>
          </p:cNvPr>
          <p:cNvSpPr/>
          <p:nvPr/>
        </p:nvSpPr>
        <p:spPr>
          <a:xfrm>
            <a:off x="533400" y="1615985"/>
            <a:ext cx="8193837" cy="746215"/>
          </a:xfrm>
          <a:prstGeom prst="roundRect">
            <a:avLst/>
          </a:prstGeom>
          <a:solidFill>
            <a:srgbClr val="EFAF1F"/>
          </a:solidFill>
          <a:ln>
            <a:solidFill>
              <a:srgbClr val="FFFFFF"/>
            </a:solidFill>
          </a:ln>
        </p:spPr>
        <p:style>
          <a:lnRef idx="2">
            <a:schemeClr val="accent6"/>
          </a:lnRef>
          <a:fillRef idx="1">
            <a:schemeClr val="lt1"/>
          </a:fillRef>
          <a:effectRef idx="0">
            <a:schemeClr val="accent6"/>
          </a:effectRef>
          <a:fontRef idx="minor">
            <a:schemeClr val="dk1"/>
          </a:fontRef>
        </p:style>
        <p:txBody>
          <a:bodyPr lIns="64291" tIns="32146" rIns="64291" bIns="32146" rtlCol="0" anchor="ctr"/>
          <a:lstStyle/>
          <a:p>
            <a:pPr algn="ct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世 界</a:t>
            </a:r>
            <a:r>
              <a:rPr kumimoji="1" lang="en-US" altLang="ja-JP" sz="3600" b="1" dirty="0">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理</a:t>
            </a:r>
            <a:r>
              <a:rPr kumimoji="1" lang="en-US" altLang="ja-JP" sz="3600" b="1" dirty="0">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解</a:t>
            </a:r>
            <a:r>
              <a:rPr kumimoji="1" lang="en-US" altLang="ja-JP" sz="3600" b="1" dirty="0">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と</a:t>
            </a:r>
            <a:r>
              <a:rPr kumimoji="1" lang="en-US" altLang="ja-JP" sz="3600" b="1" dirty="0">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平</a:t>
            </a:r>
            <a:r>
              <a:rPr kumimoji="1" lang="en-US" altLang="ja-JP" sz="3600" b="1" dirty="0">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和</a:t>
            </a:r>
            <a:r>
              <a:rPr kumimoji="1" lang="en-US" altLang="ja-JP" sz="3600" b="1" dirty="0">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推</a:t>
            </a:r>
            <a:r>
              <a:rPr kumimoji="1" lang="en-US" altLang="ja-JP" sz="3600" b="1" dirty="0">
                <a:solidFill>
                  <a:srgbClr val="FFFFFF"/>
                </a:solidFill>
                <a:latin typeface="HG丸ｺﾞｼｯｸM-PRO" panose="020F0600000000000000" pitchFamily="50" charset="-128"/>
                <a:ea typeface="HG丸ｺﾞｼｯｸM-PRO" panose="020F0600000000000000" pitchFamily="50" charset="-128"/>
              </a:rPr>
              <a:t> </a:t>
            </a:r>
            <a:r>
              <a:rPr kumimoji="1" lang="ja-JP" altLang="en-US" sz="3600" b="1">
                <a:solidFill>
                  <a:srgbClr val="FFFFFF"/>
                </a:solidFill>
                <a:latin typeface="HG丸ｺﾞｼｯｸM-PRO" panose="020F0600000000000000" pitchFamily="50" charset="-128"/>
                <a:ea typeface="HG丸ｺﾞｼｯｸM-PRO" panose="020F0600000000000000" pitchFamily="50" charset="-128"/>
              </a:rPr>
              <a:t>進</a:t>
            </a:r>
          </a:p>
        </p:txBody>
      </p:sp>
      <p:sp>
        <p:nvSpPr>
          <p:cNvPr id="6" name="テキスト ボックス 5"/>
          <p:cNvSpPr txBox="1"/>
          <p:nvPr/>
        </p:nvSpPr>
        <p:spPr>
          <a:xfrm>
            <a:off x="1752600" y="2514600"/>
            <a:ext cx="4951997" cy="646331"/>
          </a:xfrm>
          <a:prstGeom prst="rect">
            <a:avLst/>
          </a:prstGeom>
          <a:noFill/>
        </p:spPr>
        <p:txBody>
          <a:bodyPr wrap="none" rtlCol="0">
            <a:spAutoFit/>
          </a:bodyPr>
          <a:lstStyle/>
          <a:p>
            <a:r>
              <a:rPr kumimoji="1" lang="en-US" altLang="ja-JP" sz="3600" b="1" dirty="0">
                <a:solidFill>
                  <a:schemeClr val="tx2"/>
                </a:solidFill>
                <a:latin typeface="HG丸ｺﾞｼｯｸM-PRO" panose="020F0600000000000000" pitchFamily="50" charset="-128"/>
                <a:ea typeface="HG丸ｺﾞｼｯｸM-PRO" panose="020F0600000000000000" pitchFamily="50" charset="-128"/>
              </a:rPr>
              <a:t>1.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人道的国際奉仕活動</a:t>
            </a:r>
          </a:p>
        </p:txBody>
      </p:sp>
      <p:sp>
        <p:nvSpPr>
          <p:cNvPr id="7" name="テキスト ボックス 6"/>
          <p:cNvSpPr txBox="1"/>
          <p:nvPr/>
        </p:nvSpPr>
        <p:spPr>
          <a:xfrm>
            <a:off x="1752600" y="3454400"/>
            <a:ext cx="6805068" cy="646331"/>
          </a:xfrm>
          <a:prstGeom prst="rect">
            <a:avLst/>
          </a:prstGeom>
          <a:noFill/>
        </p:spPr>
        <p:txBody>
          <a:bodyPr wrap="none" rtlCol="0">
            <a:spAutoFit/>
          </a:bodyPr>
          <a:lstStyle/>
          <a:p>
            <a:r>
              <a:rPr kumimoji="1" lang="en-US" altLang="ja-JP" sz="3600" b="1" dirty="0">
                <a:solidFill>
                  <a:schemeClr val="tx2"/>
                </a:solidFill>
                <a:latin typeface="HG丸ｺﾞｼｯｸM-PRO" panose="020F0600000000000000" pitchFamily="50" charset="-128"/>
                <a:ea typeface="HG丸ｺﾞｼｯｸM-PRO" panose="020F0600000000000000" pitchFamily="50" charset="-128"/>
              </a:rPr>
              <a:t>2.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国際レベルの教育・文化活動</a:t>
            </a:r>
          </a:p>
        </p:txBody>
      </p:sp>
      <p:sp>
        <p:nvSpPr>
          <p:cNvPr id="8" name="テキスト ボックス 7"/>
          <p:cNvSpPr txBox="1"/>
          <p:nvPr/>
        </p:nvSpPr>
        <p:spPr>
          <a:xfrm>
            <a:off x="1752600" y="4394200"/>
            <a:ext cx="4025461" cy="646331"/>
          </a:xfrm>
          <a:prstGeom prst="rect">
            <a:avLst/>
          </a:prstGeom>
          <a:noFill/>
        </p:spPr>
        <p:txBody>
          <a:bodyPr wrap="none" rtlCol="0">
            <a:spAutoFit/>
          </a:bodyPr>
          <a:lstStyle/>
          <a:p>
            <a:r>
              <a:rPr kumimoji="1" lang="en-US" altLang="ja-JP" sz="3600" b="1" dirty="0">
                <a:solidFill>
                  <a:schemeClr val="tx2"/>
                </a:solidFill>
                <a:latin typeface="HG丸ｺﾞｼｯｸM-PRO" panose="020F0600000000000000" pitchFamily="50" charset="-128"/>
                <a:ea typeface="HG丸ｺﾞｼｯｸM-PRO" panose="020F0600000000000000" pitchFamily="50" charset="-128"/>
              </a:rPr>
              <a:t>3.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特別月間と催し</a:t>
            </a:r>
          </a:p>
        </p:txBody>
      </p:sp>
      <p:sp>
        <p:nvSpPr>
          <p:cNvPr id="9" name="テキスト ボックス 8"/>
          <p:cNvSpPr txBox="1"/>
          <p:nvPr/>
        </p:nvSpPr>
        <p:spPr>
          <a:xfrm>
            <a:off x="1752600" y="5334000"/>
            <a:ext cx="3098925" cy="646331"/>
          </a:xfrm>
          <a:prstGeom prst="rect">
            <a:avLst/>
          </a:prstGeom>
          <a:noFill/>
        </p:spPr>
        <p:txBody>
          <a:bodyPr wrap="none" rtlCol="0">
            <a:spAutoFit/>
          </a:bodyPr>
          <a:lstStyle/>
          <a:p>
            <a:r>
              <a:rPr kumimoji="1" lang="en-US" altLang="ja-JP" sz="3600" b="1" dirty="0">
                <a:solidFill>
                  <a:schemeClr val="tx2"/>
                </a:solidFill>
                <a:latin typeface="HG丸ｺﾞｼｯｸM-PRO" panose="020F0600000000000000" pitchFamily="50" charset="-128"/>
                <a:ea typeface="HG丸ｺﾞｼｯｸM-PRO" panose="020F0600000000000000" pitchFamily="50" charset="-128"/>
              </a:rPr>
              <a:t>4. </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国際的会合</a:t>
            </a:r>
          </a:p>
        </p:txBody>
      </p:sp>
      <p:pic>
        <p:nvPicPr>
          <p:cNvPr id="11" name="【スライド5・6】" descr="【スライド5・6】">
            <a:hlinkClick r:id="" action="ppaction://media"/>
            <a:extLst>
              <a:ext uri="{FF2B5EF4-FFF2-40B4-BE49-F238E27FC236}">
                <a16:creationId xmlns:a16="http://schemas.microsoft.com/office/drawing/2014/main" id="{108A46D0-8B40-234B-B4A3-62C4A20D80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6800" y="6065592"/>
            <a:ext cx="812800" cy="812800"/>
          </a:xfrm>
          <a:prstGeom prst="rect">
            <a:avLst/>
          </a:prstGeom>
        </p:spPr>
      </p:pic>
    </p:spTree>
    <p:extLst>
      <p:ext uri="{BB962C8B-B14F-4D97-AF65-F5344CB8AC3E}">
        <p14:creationId xmlns:p14="http://schemas.microsoft.com/office/powerpoint/2010/main" val="2052381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9000">
        <p15:prstTrans prst="pageCurlDouble"/>
      </p:transition>
    </mc:Choice>
    <mc:Fallback xmlns="">
      <p:transition spd="slow" advClick="0" advTm="3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35" fill="hold"/>
                                        <p:tgtEl>
                                          <p:spTgt spid="11"/>
                                        </p:tgtEl>
                                      </p:cBhvr>
                                    </p:cmd>
                                  </p:childTnLst>
                                </p:cTn>
                              </p:par>
                              <p:par>
                                <p:cTn id="7" presetID="9" presetClass="entr" presetSubtype="0" fill="hold" grpId="1" nodeType="withEffect">
                                  <p:stCondLst>
                                    <p:cond delay="12500"/>
                                  </p:stCondLst>
                                  <p:iterate type="lt">
                                    <p:tmPct val="0"/>
                                  </p:iterate>
                                  <p:childTnLst>
                                    <p:set>
                                      <p:cBhvr>
                                        <p:cTn id="8" dur="1" fill="hold">
                                          <p:stCondLst>
                                            <p:cond delay="0"/>
                                          </p:stCondLst>
                                        </p:cTn>
                                        <p:tgtEl>
                                          <p:spTgt spid="6"/>
                                        </p:tgtEl>
                                        <p:attrNameLst>
                                          <p:attrName>style.visibility</p:attrName>
                                        </p:attrNameLst>
                                      </p:cBhvr>
                                      <p:to>
                                        <p:strVal val="visible"/>
                                      </p:to>
                                    </p:set>
                                    <p:animEffect transition="in" filter="dissolve">
                                      <p:cBhvr>
                                        <p:cTn id="9" dur="1000"/>
                                        <p:tgtEl>
                                          <p:spTgt spid="6"/>
                                        </p:tgtEl>
                                      </p:cBhvr>
                                    </p:animEffect>
                                  </p:childTnLst>
                                </p:cTn>
                              </p:par>
                              <p:par>
                                <p:cTn id="10" presetID="9" presetClass="entr" presetSubtype="0" fill="hold" grpId="0" nodeType="withEffect">
                                  <p:stCondLst>
                                    <p:cond delay="1600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par>
                                <p:cTn id="13" presetID="9" presetClass="entr" presetSubtype="0" fill="hold" grpId="0" nodeType="withEffect">
                                  <p:stCondLst>
                                    <p:cond delay="200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par>
                                <p:cTn id="16" presetID="9" presetClass="entr" presetSubtype="0" fill="hold" grpId="0" nodeType="withEffect">
                                  <p:stCondLst>
                                    <p:cond delay="2400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par>
                                <p:cTn id="19" presetID="18" presetClass="emph" presetSubtype="0" fill="hold" grpId="0" nodeType="withEffect">
                                  <p:stCondLst>
                                    <p:cond delay="34500"/>
                                  </p:stCondLst>
                                  <p:iterate type="lt">
                                    <p:tmPct val="4000"/>
                                  </p:iterate>
                                  <p:childTnLst>
                                    <p:set>
                                      <p:cBhvr override="childStyle">
                                        <p:cTn id="20" dur="10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6" grpId="0"/>
      <p:bldP spid="6" grpId="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10411DF-0855-534C-934E-632D57B5744D}"/>
              </a:ext>
            </a:extLst>
          </p:cNvPr>
          <p:cNvPicPr>
            <a:picLocks noChangeAspect="1"/>
          </p:cNvPicPr>
          <p:nvPr/>
        </p:nvPicPr>
        <p:blipFill>
          <a:blip r:embed="rId5"/>
          <a:stretch>
            <a:fillRect/>
          </a:stretch>
        </p:blipFill>
        <p:spPr>
          <a:xfrm>
            <a:off x="7086600" y="990600"/>
            <a:ext cx="1828800" cy="1591733"/>
          </a:xfrm>
          <a:prstGeom prst="rect">
            <a:avLst/>
          </a:prstGeom>
        </p:spPr>
      </p:pic>
      <p:sp>
        <p:nvSpPr>
          <p:cNvPr id="3" name="タイトル 2"/>
          <p:cNvSpPr>
            <a:spLocks noGrp="1"/>
          </p:cNvSpPr>
          <p:nvPr>
            <p:ph type="title"/>
          </p:nvPr>
        </p:nvSpPr>
        <p:spPr>
          <a:xfrm>
            <a:off x="1143000" y="1143000"/>
            <a:ext cx="6571343" cy="567828"/>
          </a:xfrm>
        </p:spPr>
        <p:txBody>
          <a:bodyPr>
            <a:noAutofit/>
          </a:bodyPr>
          <a:lstStyle/>
          <a:p>
            <a:r>
              <a:rPr kumimoji="1" lang="en-US" altLang="ja-JP" sz="3600" b="1" dirty="0">
                <a:solidFill>
                  <a:schemeClr val="tx2"/>
                </a:solidFill>
                <a:latin typeface="HG丸ｺﾞｼｯｸM-PRO" panose="020F0600000000000000" pitchFamily="50" charset="-128"/>
                <a:ea typeface="HG丸ｺﾞｼｯｸM-PRO" panose="020F0600000000000000" pitchFamily="50" charset="-128"/>
              </a:rPr>
              <a:t>1.</a:t>
            </a:r>
            <a:r>
              <a:rPr kumimoji="1" lang="ja-JP" altLang="en-US" sz="3600" b="1">
                <a:solidFill>
                  <a:schemeClr val="tx2"/>
                </a:solidFill>
                <a:latin typeface="HG丸ｺﾞｼｯｸM-PRO" panose="020F0600000000000000" pitchFamily="50" charset="-128"/>
                <a:ea typeface="HG丸ｺﾞｼｯｸM-PRO" panose="020F0600000000000000" pitchFamily="50" charset="-128"/>
              </a:rPr>
              <a:t>人道的国際奉仕活動</a:t>
            </a:r>
            <a:endParaRPr kumimoji="1" lang="ja-JP" altLang="en-US" sz="3600">
              <a:solidFill>
                <a:schemeClr val="tx2"/>
              </a:solidFill>
              <a:latin typeface="HG丸ｺﾞｼｯｸM-PRO"/>
              <a:ea typeface="HG丸ｺﾞｼｯｸM-PRO"/>
              <a:cs typeface="HG丸ｺﾞｼｯｸM-PRO"/>
            </a:endParaRPr>
          </a:p>
        </p:txBody>
      </p:sp>
      <p:sp>
        <p:nvSpPr>
          <p:cNvPr id="2" name="コンテンツ プレースホルダー 1"/>
          <p:cNvSpPr>
            <a:spLocks noGrp="1"/>
          </p:cNvSpPr>
          <p:nvPr>
            <p:ph idx="1"/>
          </p:nvPr>
        </p:nvSpPr>
        <p:spPr>
          <a:xfrm>
            <a:off x="2227943" y="2209800"/>
            <a:ext cx="5486400" cy="2971800"/>
          </a:xfrm>
        </p:spPr>
        <p:txBody>
          <a:bodyPr>
            <a:normAutofit fontScale="70000" lnSpcReduction="20000"/>
          </a:bodyPr>
          <a:lstStyle/>
          <a:p>
            <a:r>
              <a:rPr kumimoji="1" lang="ja-JP" altLang="en-US" sz="4000">
                <a:solidFill>
                  <a:srgbClr val="002060"/>
                </a:solidFill>
                <a:latin typeface="HG丸ｺﾞｼｯｸM-PRO" panose="020F0600000000000000" pitchFamily="50" charset="-128"/>
                <a:ea typeface="HG丸ｺﾞｼｯｸM-PRO" panose="020F0600000000000000" pitchFamily="50" charset="-128"/>
              </a:rPr>
              <a:t>人道的奉仕活動</a:t>
            </a:r>
            <a:endParaRPr kumimoji="1" lang="en-US" altLang="ja-JP" sz="40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sz="4000">
                <a:solidFill>
                  <a:srgbClr val="002060"/>
                </a:solidFill>
                <a:latin typeface="HG丸ｺﾞｼｯｸM-PRO" panose="020F0600000000000000" pitchFamily="50" charset="-128"/>
                <a:ea typeface="HG丸ｺﾞｼｯｸM-PRO" panose="020F0600000000000000" pitchFamily="50" charset="-128"/>
              </a:rPr>
              <a:t>職業研修チーム</a:t>
            </a:r>
            <a:r>
              <a:rPr lang="ja-JP" altLang="en-US" sz="4000">
                <a:solidFill>
                  <a:srgbClr val="002060"/>
                </a:solidFill>
                <a:latin typeface="HG丸ｺﾞｼｯｸM-PRO" panose="020F0600000000000000" pitchFamily="50" charset="-128"/>
                <a:ea typeface="HG丸ｺﾞｼｯｸM-PRO" panose="020F0600000000000000" pitchFamily="50" charset="-128"/>
              </a:rPr>
              <a:t>（</a:t>
            </a:r>
            <a:r>
              <a:rPr kumimoji="1" lang="en-US" altLang="ja-JP" sz="4000" dirty="0">
                <a:solidFill>
                  <a:srgbClr val="002060"/>
                </a:solidFill>
                <a:latin typeface="HG丸ｺﾞｼｯｸM-PRO" panose="020F0600000000000000" pitchFamily="50" charset="-128"/>
                <a:ea typeface="HG丸ｺﾞｼｯｸM-PRO" panose="020F0600000000000000" pitchFamily="50" charset="-128"/>
              </a:rPr>
              <a:t>VTT</a:t>
            </a:r>
            <a:r>
              <a:rPr lang="ja-JP" altLang="en-US" sz="4000">
                <a:solidFill>
                  <a:srgbClr val="002060"/>
                </a:solidFill>
                <a:latin typeface="HG丸ｺﾞｼｯｸM-PRO" panose="020F0600000000000000" pitchFamily="50" charset="-128"/>
                <a:ea typeface="HG丸ｺﾞｼｯｸM-PRO" panose="020F0600000000000000" pitchFamily="50" charset="-128"/>
              </a:rPr>
              <a:t>）</a:t>
            </a:r>
            <a:endParaRPr kumimoji="1" lang="en-US" altLang="ja-JP" sz="4000" dirty="0">
              <a:solidFill>
                <a:srgbClr val="002060"/>
              </a:solidFill>
              <a:latin typeface="HG丸ｺﾞｼｯｸM-PRO" panose="020F0600000000000000" pitchFamily="50" charset="-128"/>
              <a:ea typeface="HG丸ｺﾞｼｯｸM-PRO" panose="020F0600000000000000" pitchFamily="50" charset="-128"/>
            </a:endParaRPr>
          </a:p>
          <a:p>
            <a:endParaRPr kumimoji="1" lang="en-US" altLang="ja-JP" sz="2400"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sz="4000">
                <a:solidFill>
                  <a:srgbClr val="002060"/>
                </a:solidFill>
                <a:latin typeface="HG丸ｺﾞｼｯｸM-PRO" panose="020F0600000000000000" pitchFamily="50" charset="-128"/>
                <a:ea typeface="HG丸ｺﾞｼｯｸM-PRO" panose="020F0600000000000000" pitchFamily="50" charset="-128"/>
              </a:rPr>
              <a:t>奨学金（グローバル奨学生）</a:t>
            </a:r>
          </a:p>
        </p:txBody>
      </p:sp>
      <p:pic>
        <p:nvPicPr>
          <p:cNvPr id="5" name="【スライド7】" descr="【スライド7】">
            <a:hlinkClick r:id="" action="ppaction://media"/>
            <a:extLst>
              <a:ext uri="{FF2B5EF4-FFF2-40B4-BE49-F238E27FC236}">
                <a16:creationId xmlns:a16="http://schemas.microsoft.com/office/drawing/2014/main" id="{629D465F-79E8-8D4E-B7EC-6068F1E880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6045200"/>
            <a:ext cx="812800" cy="812800"/>
          </a:xfrm>
          <a:prstGeom prst="rect">
            <a:avLst/>
          </a:prstGeom>
        </p:spPr>
      </p:pic>
    </p:spTree>
    <p:extLst>
      <p:ext uri="{BB962C8B-B14F-4D97-AF65-F5344CB8AC3E}">
        <p14:creationId xmlns:p14="http://schemas.microsoft.com/office/powerpoint/2010/main" val="3787515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9000">
        <p15:prstTrans prst="pageCurlDouble"/>
      </p:transition>
    </mc:Choice>
    <mc:Fallback xmlns="">
      <p:transition spd="slow" advClick="0"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268" fill="hold"/>
                                        <p:tgtEl>
                                          <p:spTgt spid="5"/>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 calcmode="lin" valueType="num">
                                      <p:cBhvr>
                                        <p:cTn id="1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3"/>
                                        </p:tgtEl>
                                      </p:cBhvr>
                                    </p:animEffect>
                                  </p:childTnLst>
                                </p:cTn>
                              </p:par>
                              <p:par>
                                <p:cTn id="14" presetID="9" presetClass="entr" presetSubtype="0" fill="hold" nodeType="withEffect">
                                  <p:stCondLst>
                                    <p:cond delay="400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1000"/>
                                        <p:tgtEl>
                                          <p:spTgt spid="2">
                                            <p:txEl>
                                              <p:pRg st="0" end="0"/>
                                            </p:txEl>
                                          </p:spTgt>
                                        </p:tgtEl>
                                      </p:cBhvr>
                                    </p:animEffect>
                                  </p:childTnLst>
                                </p:cTn>
                              </p:par>
                              <p:par>
                                <p:cTn id="17" presetID="9" presetClass="entr" presetSubtype="0" fill="hold" nodeType="withEffect">
                                  <p:stCondLst>
                                    <p:cond delay="65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dissolve">
                                      <p:cBhvr>
                                        <p:cTn id="19" dur="1000"/>
                                        <p:tgtEl>
                                          <p:spTgt spid="2">
                                            <p:txEl>
                                              <p:pRg st="2" end="2"/>
                                            </p:txEl>
                                          </p:spTgt>
                                        </p:tgtEl>
                                      </p:cBhvr>
                                    </p:animEffect>
                                  </p:childTnLst>
                                </p:cTn>
                              </p:par>
                              <p:par>
                                <p:cTn id="20" presetID="9" presetClass="entr" presetSubtype="0" fill="hold" nodeType="withEffect">
                                  <p:stCondLst>
                                    <p:cond delay="110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repeatCount="0"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heme/theme1.xml><?xml version="1.0" encoding="utf-8"?>
<a:theme xmlns:a="http://schemas.openxmlformats.org/drawingml/2006/main" name="TRF-CommunicationsPPT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ギャラリー">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771EC-6B09-41D0-AE62-EB7E521BD0AB}">
  <ds:schemaRefs>
    <ds:schemaRef ds:uri="http://schemas.microsoft.com/office/2006/documentManagement/types"/>
    <ds:schemaRef ds:uri="http://schemas.microsoft.com/office/2006/metadata/properties"/>
    <ds:schemaRef ds:uri="41d4868e-e7c5-4a0f-bea8-40f63a832f74"/>
    <ds:schemaRef ds:uri="http://purl.org/dc/terms/"/>
    <ds:schemaRef ds:uri="http://schemas.microsoft.com/office/infopath/2007/PartnerControls"/>
    <ds:schemaRef ds:uri="http://purl.org/dc/dcmitype/"/>
    <ds:schemaRef ds:uri="http://schemas.openxmlformats.org/package/2006/metadata/core-properties"/>
    <ds:schemaRef ds:uri="069370df-1b75-469d-a9d4-424b0b9f5a67"/>
    <ds:schemaRef ds:uri="http://www.w3.org/XML/1998/namespace"/>
    <ds:schemaRef ds:uri="http://purl.org/dc/elements/1.1/"/>
  </ds:schemaRefs>
</ds:datastoreItem>
</file>

<file path=customXml/itemProps2.xml><?xml version="1.0" encoding="utf-8"?>
<ds:datastoreItem xmlns:ds="http://schemas.openxmlformats.org/officeDocument/2006/customXml" ds:itemID="{F4050E7C-D519-4F4D-A203-FD671F808ABB}">
  <ds:schemaRefs>
    <ds:schemaRef ds:uri="http://schemas.microsoft.com/sharepoint/v3/contenttype/forms"/>
  </ds:schemaRefs>
</ds:datastoreItem>
</file>

<file path=customXml/itemProps3.xml><?xml version="1.0" encoding="utf-8"?>
<ds:datastoreItem xmlns:ds="http://schemas.openxmlformats.org/officeDocument/2006/customXml" ds:itemID="{2970D09B-B91E-4E96-A6AF-BE6B7D6F6C6D}">
  <ds:schemaRefs>
    <ds:schemaRef ds:uri="http://schemas.microsoft.com/office/2006/metadata/contentType"/>
    <ds:schemaRef ds:uri="http://schemas.microsoft.com/office/2006/metadata/properties/metaAttributes"/>
    <ds:schemaRef ds:uri="http://www.w3.org/2000/xmlns/"/>
    <ds:schemaRef ds:uri="http://www.w3.org/2001/XMLSchema"/>
    <ds:schemaRef ds:uri="41d4868e-e7c5-4a0f-bea8-40f63a832f74"/>
    <ds:schemaRef ds:uri="069370df-1b75-469d-a9d4-424b0b9f5a6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TRF-CommunicationsPPT_White.pot</Template>
  <TotalTime>25878</TotalTime>
  <Words>2305</Words>
  <Application>Microsoft Macintosh PowerPoint</Application>
  <PresentationFormat>画面に合わせる (4:3)</PresentationFormat>
  <Paragraphs>276</Paragraphs>
  <Slides>24</Slides>
  <Notes>24</Notes>
  <HiddenSlides>0</HiddenSlides>
  <MMClips>22</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24</vt:i4>
      </vt:variant>
    </vt:vector>
  </HeadingPairs>
  <TitlesOfParts>
    <vt:vector size="36" baseType="lpstr">
      <vt:lpstr>HG丸ｺﾞｼｯｸM-PRO</vt:lpstr>
      <vt:lpstr>HG丸ｺﾞｼｯｸM-PRO</vt:lpstr>
      <vt:lpstr>MS PGothic</vt:lpstr>
      <vt:lpstr>Arial</vt:lpstr>
      <vt:lpstr>Arial Narrow</vt:lpstr>
      <vt:lpstr>Calibri</vt:lpstr>
      <vt:lpstr>Century Gothic</vt:lpstr>
      <vt:lpstr>Georgia</vt:lpstr>
      <vt:lpstr>TRF-CommunicationsPPT_White</vt:lpstr>
      <vt:lpstr>Custom Design</vt:lpstr>
      <vt:lpstr>2_Custom Design</vt:lpstr>
      <vt:lpstr>ギャラリー</vt:lpstr>
      <vt:lpstr>PowerPoint プレゼンテーション</vt:lpstr>
      <vt:lpstr>PowerPoint プレゼンテーション</vt:lpstr>
      <vt:lpstr>PowerPoint プレゼンテーション</vt:lpstr>
      <vt:lpstr>国際奉仕とは？</vt:lpstr>
      <vt:lpstr>「WCS」　1962年〜 2010-11年度 　世界社会奉仕 　　　World Community Service 　↓ 「ICS」2011-12・2012-13年度の2年間 　国際社会奉仕 　　　International Community Service  　↓ 「国際奉仕プロジェクト」 2013-14年度〜</vt:lpstr>
      <vt:lpstr>2013-14年度〜 「未来の夢計画(FVP)」として 　 補助金 　　 マッチング・グラント Matching Grants = MG 　から 　↓ グローバル補助金 Global Grants = GG 　に変更されました。</vt:lpstr>
      <vt:lpstr>RID2660</vt:lpstr>
      <vt:lpstr>国際奉仕とは？</vt:lpstr>
      <vt:lpstr>1.人道的国際奉仕活動</vt:lpstr>
      <vt:lpstr>人道って？</vt:lpstr>
      <vt:lpstr>２種類の財団補助金プログラム</vt:lpstr>
      <vt:lpstr>国際奉仕 と 財団補助金(DG&amp;GG)</vt:lpstr>
      <vt:lpstr>国際奉仕とは？</vt:lpstr>
      <vt:lpstr>2.国際レベルの教育</vt:lpstr>
      <vt:lpstr>国際奉仕とは？</vt:lpstr>
      <vt:lpstr>3.特別月間と催し</vt:lpstr>
      <vt:lpstr>6重点分野                        2019年7月改定 </vt:lpstr>
      <vt:lpstr>ロータリー財団</vt:lpstr>
      <vt:lpstr>国際奉仕とは？</vt:lpstr>
      <vt:lpstr>4.国際的会合</vt:lpstr>
      <vt:lpstr>2019-20 ロータリー国際大会</vt:lpstr>
      <vt:lpstr>国際ロータリー第2660地区大阪ナイトのご案内</vt:lpstr>
      <vt:lpstr>　今後のロータリー国際大会</vt:lpstr>
      <vt:lpstr>　2020-21ロータリー国際大会</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木下 基司</cp:lastModifiedBy>
  <cp:revision>1216</cp:revision>
  <cp:lastPrinted>2019-01-31T02:54:54Z</cp:lastPrinted>
  <dcterms:created xsi:type="dcterms:W3CDTF">2010-04-16T20:11:30Z</dcterms:created>
  <dcterms:modified xsi:type="dcterms:W3CDTF">2020-04-15T22:50:07Z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Status">
    <vt:lpwstr>In Review</vt:lpwstr>
  </property>
  <property fmtid="{D5CDD505-2E9C-101B-9397-08002B2CF9AE}" pid="4" name="WhenToUse">
    <vt:lpwstr>Powerpoint template using the new brand guidelines. This presentation has a cloud gray background on the cover and white background on other slides.</vt:lpwstr>
  </property>
  <property fmtid="{D5CDD505-2E9C-101B-9397-08002B2CF9AE}" pid="5" name="Description0">
    <vt:lpwstr>Powerpoint template using the new brand guidelines. This presentation has a cloud gray background on the cover and white background on other slides.</vt:lpwstr>
  </property>
  <property fmtid="{D5CDD505-2E9C-101B-9397-08002B2CF9AE}" pid="6" name="ArticulateGUID">
    <vt:lpwstr>E3F0C2E1-69DB-43B7-B0C7-FD9B2B8E6E99</vt:lpwstr>
  </property>
  <property fmtid="{D5CDD505-2E9C-101B-9397-08002B2CF9AE}" pid="7" name="ArticulatePath">
    <vt:lpwstr>Rotary grants presentation_2017 (2)</vt:lpwstr>
  </property>
  <property fmtid="{D5CDD505-2E9C-101B-9397-08002B2CF9AE}" pid="8" name="ContentTypeId">
    <vt:lpwstr>0x0101001C0041018965C148B8386E7CAFFFD3D7</vt:lpwstr>
  </property>
</Properties>
</file>