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67" r:id="rId3"/>
    <p:sldId id="262" r:id="rId4"/>
    <p:sldId id="297" r:id="rId5"/>
    <p:sldId id="266" r:id="rId6"/>
    <p:sldId id="357" r:id="rId7"/>
    <p:sldId id="358" r:id="rId8"/>
    <p:sldId id="361" r:id="rId9"/>
    <p:sldId id="363" r:id="rId10"/>
    <p:sldId id="366" r:id="rId11"/>
    <p:sldId id="273" r:id="rId12"/>
    <p:sldId id="321" r:id="rId13"/>
    <p:sldId id="279" r:id="rId14"/>
    <p:sldId id="331" r:id="rId15"/>
    <p:sldId id="330" r:id="rId16"/>
    <p:sldId id="348" r:id="rId17"/>
    <p:sldId id="283" r:id="rId18"/>
    <p:sldId id="349" r:id="rId19"/>
    <p:sldId id="340" r:id="rId20"/>
    <p:sldId id="346" r:id="rId21"/>
  </p:sldIdLst>
  <p:sldSz cx="9144000" cy="6858000" type="screen4x3"/>
  <p:notesSz cx="9945688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9EB"/>
    <a:srgbClr val="FBDDE6"/>
    <a:srgbClr val="F6F8FC"/>
    <a:srgbClr val="D4DFF4"/>
    <a:srgbClr val="F3F6FB"/>
    <a:srgbClr val="E1E9F7"/>
    <a:srgbClr val="F0F4FA"/>
    <a:srgbClr val="CEDBF2"/>
    <a:srgbClr val="E9F0DC"/>
    <a:srgbClr val="D0D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72" autoAdjust="0"/>
    <p:restoredTop sz="94756" autoAdjust="0"/>
  </p:normalViewPr>
  <p:slideViewPr>
    <p:cSldViewPr>
      <p:cViewPr varScale="1">
        <p:scale>
          <a:sx n="65" d="100"/>
          <a:sy n="65" d="100"/>
        </p:scale>
        <p:origin x="72" y="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Sheet1!$A$1:$AD$1</c:f>
              <c:strCach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strCache>
            </c:strRef>
          </c:cat>
          <c:val>
            <c:numRef>
              <c:f>Sheet1!$A$2:$AD$2</c:f>
              <c:numCache>
                <c:formatCode>General</c:formatCode>
                <c:ptCount val="30"/>
                <c:pt idx="0">
                  <c:v>5079</c:v>
                </c:pt>
                <c:pt idx="1">
                  <c:v>5245</c:v>
                </c:pt>
                <c:pt idx="2">
                  <c:v>5364</c:v>
                </c:pt>
                <c:pt idx="3">
                  <c:v>5379</c:v>
                </c:pt>
                <c:pt idx="4">
                  <c:v>5408</c:v>
                </c:pt>
                <c:pt idx="5">
                  <c:v>5384</c:v>
                </c:pt>
                <c:pt idx="6">
                  <c:v>5601</c:v>
                </c:pt>
                <c:pt idx="7">
                  <c:v>5528</c:v>
                </c:pt>
                <c:pt idx="8">
                  <c:v>5352</c:v>
                </c:pt>
                <c:pt idx="9">
                  <c:v>5147</c:v>
                </c:pt>
                <c:pt idx="10">
                  <c:v>5010</c:v>
                </c:pt>
                <c:pt idx="11">
                  <c:v>4871</c:v>
                </c:pt>
                <c:pt idx="12" formatCode="#,##0_ ;[Red]\-#,##0\ ">
                  <c:v>4673</c:v>
                </c:pt>
                <c:pt idx="13" formatCode="#,##0_ ;[Red]\-#,##0\ ">
                  <c:v>4476</c:v>
                </c:pt>
                <c:pt idx="14" formatCode="#,##0_ ;[Red]\-#,##0\ ">
                  <c:v>4289</c:v>
                </c:pt>
                <c:pt idx="15" formatCode="#,##0_ ;[Red]\-#,##0\ ">
                  <c:v>4183</c:v>
                </c:pt>
                <c:pt idx="16" formatCode="#,##0_ ;[Red]\-#,##0\ ">
                  <c:v>4141</c:v>
                </c:pt>
                <c:pt idx="17" formatCode="#,##0_ ;[Red]\-#,##0\ ">
                  <c:v>4069</c:v>
                </c:pt>
                <c:pt idx="18" formatCode="#,##0_ ;[Red]\-#,##0\ ">
                  <c:v>4068</c:v>
                </c:pt>
                <c:pt idx="19" formatCode="#,##0_ ;[Red]\-#,##0\ ">
                  <c:v>3932</c:v>
                </c:pt>
                <c:pt idx="20" formatCode="#,##0_ ;[Red]\-#,##0\ ">
                  <c:v>3805</c:v>
                </c:pt>
                <c:pt idx="21" formatCode="#,##0_ ;[Red]\-#,##0\ ">
                  <c:v>3688</c:v>
                </c:pt>
                <c:pt idx="22" formatCode="#,##0_ ;[Red]\-#,##0\ ">
                  <c:v>3648</c:v>
                </c:pt>
                <c:pt idx="23" formatCode="#,##0_ ;[Red]\-#,##0\ ">
                  <c:v>3655</c:v>
                </c:pt>
                <c:pt idx="24" formatCode="#,##0_ ;[Red]\-#,##0\ ">
                  <c:v>3631</c:v>
                </c:pt>
                <c:pt idx="25" formatCode="#,##0">
                  <c:v>3598</c:v>
                </c:pt>
                <c:pt idx="26" formatCode="#,##0">
                  <c:v>3573</c:v>
                </c:pt>
                <c:pt idx="27">
                  <c:v>3624</c:v>
                </c:pt>
                <c:pt idx="28">
                  <c:v>3626</c:v>
                </c:pt>
                <c:pt idx="29">
                  <c:v>3629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C-4E7D-B26F-FFA3D3E36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354304"/>
        <c:axId val="228356096"/>
      </c:barChart>
      <c:catAx>
        <c:axId val="22835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ja-JP"/>
          </a:p>
        </c:txPr>
        <c:crossAx val="228356096"/>
        <c:crosses val="autoZero"/>
        <c:auto val="1"/>
        <c:lblAlgn val="ctr"/>
        <c:lblOffset val="100"/>
        <c:noMultiLvlLbl val="0"/>
      </c:catAx>
      <c:valAx>
        <c:axId val="22835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354304"/>
        <c:crosses val="autoZero"/>
        <c:crossBetween val="between"/>
      </c:valAx>
      <c:spPr>
        <a:gradFill>
          <a:gsLst>
            <a:gs pos="0">
              <a:srgbClr val="F6FBFC"/>
            </a:gs>
            <a:gs pos="100000">
              <a:srgbClr val="DBEEF4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8340971373551"/>
          <c:y val="0.20968315747228308"/>
          <c:w val="0.77374794004369885"/>
          <c:h val="0.5827590675741208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女性会員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13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5-45B9-9DE9-F0D92245C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169152"/>
        <c:axId val="24317952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年度末会員</c:v>
                </c:pt>
              </c:strCache>
            </c:strRef>
          </c:tx>
          <c:spPr>
            <a:ln w="34925">
              <a:solidFill>
                <a:schemeClr val="accent1"/>
              </a:solidFill>
            </a:ln>
          </c:spPr>
          <c:marker>
            <c:spPr>
              <a:ln w="19050"/>
            </c:spPr>
          </c:marker>
          <c:cat>
            <c:strRef>
              <c:f>Sheet1!$A$2:$A$10</c:f>
              <c:strCache>
                <c:ptCount val="9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65</c:v>
                </c:pt>
                <c:pt idx="1">
                  <c:v>65</c:v>
                </c:pt>
                <c:pt idx="2">
                  <c:v>61</c:v>
                </c:pt>
                <c:pt idx="3">
                  <c:v>64</c:v>
                </c:pt>
                <c:pt idx="4">
                  <c:v>115</c:v>
                </c:pt>
                <c:pt idx="5">
                  <c:v>117</c:v>
                </c:pt>
                <c:pt idx="6">
                  <c:v>118</c:v>
                </c:pt>
                <c:pt idx="7">
                  <c:v>130</c:v>
                </c:pt>
                <c:pt idx="8">
                  <c:v>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E5-45B9-9DE9-F0D92245C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169152"/>
        <c:axId val="243179520"/>
      </c:lineChart>
      <c:catAx>
        <c:axId val="24316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4140000" vert="horz"/>
          <a:lstStyle/>
          <a:p>
            <a:pPr>
              <a:defRPr sz="1600"/>
            </a:pPr>
            <a:endParaRPr lang="ja-JP"/>
          </a:p>
        </c:txPr>
        <c:crossAx val="243179520"/>
        <c:crosses val="autoZero"/>
        <c:auto val="1"/>
        <c:lblAlgn val="ctr"/>
        <c:lblOffset val="100"/>
        <c:noMultiLvlLbl val="0"/>
      </c:catAx>
      <c:valAx>
        <c:axId val="24317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169152"/>
        <c:crosses val="autoZero"/>
        <c:crossBetween val="between"/>
      </c:valAx>
      <c:spPr>
        <a:gradFill>
          <a:gsLst>
            <a:gs pos="0">
              <a:srgbClr val="CEDBF2"/>
            </a:gs>
            <a:gs pos="100000">
              <a:srgbClr val="F0F4FA"/>
            </a:gs>
          </a:gsLst>
          <a:lin ang="16200000" scaled="0"/>
        </a:gradFill>
      </c:spPr>
    </c:plotArea>
    <c:legend>
      <c:legendPos val="r"/>
      <c:layout>
        <c:manualLayout>
          <c:xMode val="edge"/>
          <c:yMode val="edge"/>
          <c:x val="0.20633818464615047"/>
          <c:y val="0.16681535425828997"/>
          <c:w val="0.45562067177720994"/>
          <c:h val="0.1380963529037976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31903587413206"/>
          <c:y val="7.1614810655958844E-2"/>
          <c:w val="0.74213325353004278"/>
          <c:h val="0.742329969289126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会員数</c:v>
                </c:pt>
              </c:strCache>
            </c:strRef>
          </c:tx>
          <c:marker>
            <c:symbol val="square"/>
            <c:size val="5"/>
          </c:marker>
          <c:cat>
            <c:strRef>
              <c:f>Sheet1!$A$2:$A$13</c:f>
              <c:strCache>
                <c:ptCount val="12"/>
                <c:pt idx="0">
                  <c:v>'07</c:v>
                </c:pt>
                <c:pt idx="1">
                  <c:v>'08</c:v>
                </c:pt>
                <c:pt idx="2">
                  <c:v>'09</c:v>
                </c:pt>
                <c:pt idx="3">
                  <c:v>'10</c:v>
                </c:pt>
                <c:pt idx="4">
                  <c:v>'11</c:v>
                </c:pt>
                <c:pt idx="5">
                  <c:v>'12</c:v>
                </c:pt>
                <c:pt idx="6">
                  <c:v>'13</c:v>
                </c:pt>
                <c:pt idx="7">
                  <c:v>'14</c:v>
                </c:pt>
                <c:pt idx="8">
                  <c:v>'15</c:v>
                </c:pt>
                <c:pt idx="9">
                  <c:v>'16</c:v>
                </c:pt>
                <c:pt idx="10">
                  <c:v>'17</c:v>
                </c:pt>
                <c:pt idx="11">
                  <c:v>'18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53</c:v>
                </c:pt>
                <c:pt idx="1">
                  <c:v>46</c:v>
                </c:pt>
                <c:pt idx="2">
                  <c:v>43</c:v>
                </c:pt>
                <c:pt idx="3">
                  <c:v>42</c:v>
                </c:pt>
                <c:pt idx="4">
                  <c:v>66</c:v>
                </c:pt>
                <c:pt idx="5">
                  <c:v>79</c:v>
                </c:pt>
                <c:pt idx="6">
                  <c:v>87</c:v>
                </c:pt>
                <c:pt idx="7">
                  <c:v>89</c:v>
                </c:pt>
                <c:pt idx="8">
                  <c:v>88</c:v>
                </c:pt>
                <c:pt idx="9">
                  <c:v>113</c:v>
                </c:pt>
                <c:pt idx="11">
                  <c:v>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1-4908-B5F6-38413485C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774016"/>
        <c:axId val="242775552"/>
      </c:lineChart>
      <c:catAx>
        <c:axId val="24277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4440000" vert="horz"/>
          <a:lstStyle/>
          <a:p>
            <a:pPr>
              <a:defRPr sz="1600"/>
            </a:pPr>
            <a:endParaRPr lang="ja-JP"/>
          </a:p>
        </c:txPr>
        <c:crossAx val="242775552"/>
        <c:crosses val="autoZero"/>
        <c:auto val="1"/>
        <c:lblAlgn val="ctr"/>
        <c:lblOffset val="100"/>
        <c:noMultiLvlLbl val="0"/>
      </c:catAx>
      <c:valAx>
        <c:axId val="24277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2774016"/>
        <c:crosses val="autoZero"/>
        <c:crossBetween val="between"/>
      </c:valAx>
      <c:spPr>
        <a:gradFill>
          <a:gsLst>
            <a:gs pos="0">
              <a:srgbClr val="E1E9F7"/>
            </a:gs>
            <a:gs pos="100000">
              <a:srgbClr val="F3F6FB"/>
            </a:gs>
          </a:gsLst>
          <a:lin ang="16200000" scaled="0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30763360703645E-2"/>
          <c:y val="4.3907516140863197E-2"/>
          <c:w val="0.75409814496649885"/>
          <c:h val="0.8465078299621476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入会数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315</c:v>
                </c:pt>
                <c:pt idx="1">
                  <c:v>316</c:v>
                </c:pt>
                <c:pt idx="2">
                  <c:v>293</c:v>
                </c:pt>
                <c:pt idx="3">
                  <c:v>330</c:v>
                </c:pt>
                <c:pt idx="4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2-48D1-B43E-931D61B5A2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退会数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318</c:v>
                </c:pt>
                <c:pt idx="1">
                  <c:v>308</c:v>
                </c:pt>
                <c:pt idx="2">
                  <c:v>299</c:v>
                </c:pt>
                <c:pt idx="3">
                  <c:v>326</c:v>
                </c:pt>
                <c:pt idx="4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B2-48D1-B43E-931D61B5A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9"/>
        <c:axId val="239539328"/>
        <c:axId val="22844966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年初会員数</c:v>
                </c:pt>
              </c:strCache>
            </c:strRef>
          </c:tx>
          <c:spPr>
            <a:ln w="38100"/>
          </c:spPr>
          <c:marker>
            <c:symbol val="square"/>
            <c:size val="8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3571</c:v>
                </c:pt>
                <c:pt idx="1">
                  <c:v>3568</c:v>
                </c:pt>
                <c:pt idx="2">
                  <c:v>3576</c:v>
                </c:pt>
                <c:pt idx="3">
                  <c:v>3570</c:v>
                </c:pt>
                <c:pt idx="4">
                  <c:v>3574</c:v>
                </c:pt>
                <c:pt idx="5">
                  <c:v>3574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B2-48D1-B43E-931D61B5A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446592"/>
        <c:axId val="228448128"/>
      </c:lineChart>
      <c:catAx>
        <c:axId val="22844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8448128"/>
        <c:crosses val="autoZero"/>
        <c:auto val="1"/>
        <c:lblAlgn val="ctr"/>
        <c:lblOffset val="100"/>
        <c:noMultiLvlLbl val="0"/>
      </c:catAx>
      <c:valAx>
        <c:axId val="228448128"/>
        <c:scaling>
          <c:orientation val="minMax"/>
          <c:max val="3650"/>
          <c:min val="3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446592"/>
        <c:crosses val="autoZero"/>
        <c:crossBetween val="between"/>
      </c:valAx>
      <c:valAx>
        <c:axId val="228449664"/>
        <c:scaling>
          <c:orientation val="minMax"/>
          <c:max val="370"/>
          <c:min val="270"/>
        </c:scaling>
        <c:delete val="0"/>
        <c:axPos val="r"/>
        <c:numFmt formatCode="General" sourceLinked="1"/>
        <c:majorTickMark val="out"/>
        <c:minorTickMark val="none"/>
        <c:tickLblPos val="nextTo"/>
        <c:crossAx val="239539328"/>
        <c:crosses val="max"/>
        <c:crossBetween val="between"/>
      </c:valAx>
      <c:catAx>
        <c:axId val="23953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8449664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</c:spPr>
    </c:plotArea>
    <c:legend>
      <c:legendPos val="r"/>
      <c:layout>
        <c:manualLayout>
          <c:xMode val="edge"/>
          <c:yMode val="edge"/>
          <c:x val="0.29465061957025007"/>
          <c:y val="0.34154053429689468"/>
          <c:w val="0.19511448108010263"/>
          <c:h val="0.2219050176082728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593531038924106E-2"/>
          <c:y val="7.5097789032235671E-2"/>
          <c:w val="0.89113509515891831"/>
          <c:h val="0.767666162127575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2013-14</c:v>
                </c:pt>
              </c:strCache>
            </c:strRef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diamond"/>
            <c:size val="5"/>
          </c:marker>
          <c:cat>
            <c:strRef>
              <c:f>Sheet1!$A$2:$A$14</c:f>
              <c:strCache>
                <c:ptCount val="13"/>
                <c:pt idx="0">
                  <c:v>7/1</c:v>
                </c:pt>
                <c:pt idx="1">
                  <c:v>7/31</c:v>
                </c:pt>
                <c:pt idx="2">
                  <c:v>8/31</c:v>
                </c:pt>
                <c:pt idx="3">
                  <c:v>9/30</c:v>
                </c:pt>
                <c:pt idx="4">
                  <c:v>10/31</c:v>
                </c:pt>
                <c:pt idx="5">
                  <c:v>11/30</c:v>
                </c:pt>
                <c:pt idx="6">
                  <c:v>12/31</c:v>
                </c:pt>
                <c:pt idx="7">
                  <c:v>1/31</c:v>
                </c:pt>
                <c:pt idx="8">
                  <c:v>2/28</c:v>
                </c:pt>
                <c:pt idx="9">
                  <c:v>3/31</c:v>
                </c:pt>
                <c:pt idx="10">
                  <c:v>4/30</c:v>
                </c:pt>
                <c:pt idx="11">
                  <c:v>5/31</c:v>
                </c:pt>
                <c:pt idx="12">
                  <c:v>6/30</c:v>
                </c:pt>
              </c:strCache>
            </c:strRef>
          </c:cat>
          <c:val>
            <c:numRef>
              <c:f>Sheet1!$B$2:$B$14</c:f>
              <c:numCache>
                <c:formatCode>0_ </c:formatCode>
                <c:ptCount val="13"/>
                <c:pt idx="0">
                  <c:v>0</c:v>
                </c:pt>
                <c:pt idx="1">
                  <c:v>55</c:v>
                </c:pt>
                <c:pt idx="2">
                  <c:v>78</c:v>
                </c:pt>
                <c:pt idx="3">
                  <c:v>108</c:v>
                </c:pt>
                <c:pt idx="4">
                  <c:v>126</c:v>
                </c:pt>
                <c:pt idx="5">
                  <c:v>142</c:v>
                </c:pt>
                <c:pt idx="6">
                  <c:v>78</c:v>
                </c:pt>
                <c:pt idx="7">
                  <c:v>95</c:v>
                </c:pt>
                <c:pt idx="8">
                  <c:v>97</c:v>
                </c:pt>
                <c:pt idx="9">
                  <c:v>95</c:v>
                </c:pt>
                <c:pt idx="10">
                  <c:v>107</c:v>
                </c:pt>
                <c:pt idx="11">
                  <c:v>123</c:v>
                </c:pt>
                <c:pt idx="12">
                  <c:v>-27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9D-4AC2-9E12-DBED23C2FF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2014-15</c:v>
                </c:pt>
              </c:strCache>
            </c:strRef>
          </c:tx>
          <c:spPr>
            <a:ln w="19050"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</c:spPr>
          </c:marker>
          <c:cat>
            <c:strRef>
              <c:f>Sheet1!$A$2:$A$14</c:f>
              <c:strCache>
                <c:ptCount val="13"/>
                <c:pt idx="0">
                  <c:v>7/1</c:v>
                </c:pt>
                <c:pt idx="1">
                  <c:v>7/31</c:v>
                </c:pt>
                <c:pt idx="2">
                  <c:v>8/31</c:v>
                </c:pt>
                <c:pt idx="3">
                  <c:v>9/30</c:v>
                </c:pt>
                <c:pt idx="4">
                  <c:v>10/31</c:v>
                </c:pt>
                <c:pt idx="5">
                  <c:v>11/30</c:v>
                </c:pt>
                <c:pt idx="6">
                  <c:v>12/31</c:v>
                </c:pt>
                <c:pt idx="7">
                  <c:v>1/31</c:v>
                </c:pt>
                <c:pt idx="8">
                  <c:v>2/28</c:v>
                </c:pt>
                <c:pt idx="9">
                  <c:v>3/31</c:v>
                </c:pt>
                <c:pt idx="10">
                  <c:v>4/30</c:v>
                </c:pt>
                <c:pt idx="11">
                  <c:v>5/31</c:v>
                </c:pt>
                <c:pt idx="12">
                  <c:v>6/30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</c:v>
                </c:pt>
                <c:pt idx="1">
                  <c:v>61</c:v>
                </c:pt>
                <c:pt idx="2">
                  <c:v>83</c:v>
                </c:pt>
                <c:pt idx="3">
                  <c:v>94</c:v>
                </c:pt>
                <c:pt idx="4">
                  <c:v>113</c:v>
                </c:pt>
                <c:pt idx="5">
                  <c:v>126</c:v>
                </c:pt>
                <c:pt idx="6">
                  <c:v>79</c:v>
                </c:pt>
                <c:pt idx="7">
                  <c:v>93</c:v>
                </c:pt>
                <c:pt idx="8">
                  <c:v>104</c:v>
                </c:pt>
                <c:pt idx="9">
                  <c:v>87</c:v>
                </c:pt>
                <c:pt idx="10">
                  <c:v>124</c:v>
                </c:pt>
                <c:pt idx="11">
                  <c:v>134</c:v>
                </c:pt>
                <c:pt idx="12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9D-4AC2-9E12-DBED23C2FF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2015-16</c:v>
                </c:pt>
              </c:strCache>
            </c:strRef>
          </c:tx>
          <c:spPr>
            <a:ln w="19050"/>
          </c:spPr>
          <c:marker>
            <c:symbol val="triangle"/>
            <c:size val="5"/>
            <c:spPr>
              <a:ln w="15875"/>
            </c:spPr>
          </c:marker>
          <c:cat>
            <c:strRef>
              <c:f>Sheet1!$A$2:$A$14</c:f>
              <c:strCache>
                <c:ptCount val="13"/>
                <c:pt idx="0">
                  <c:v>7/1</c:v>
                </c:pt>
                <c:pt idx="1">
                  <c:v>7/31</c:v>
                </c:pt>
                <c:pt idx="2">
                  <c:v>8/31</c:v>
                </c:pt>
                <c:pt idx="3">
                  <c:v>9/30</c:v>
                </c:pt>
                <c:pt idx="4">
                  <c:v>10/31</c:v>
                </c:pt>
                <c:pt idx="5">
                  <c:v>11/30</c:v>
                </c:pt>
                <c:pt idx="6">
                  <c:v>12/31</c:v>
                </c:pt>
                <c:pt idx="7">
                  <c:v>1/31</c:v>
                </c:pt>
                <c:pt idx="8">
                  <c:v>2/28</c:v>
                </c:pt>
                <c:pt idx="9">
                  <c:v>3/31</c:v>
                </c:pt>
                <c:pt idx="10">
                  <c:v>4/30</c:v>
                </c:pt>
                <c:pt idx="11">
                  <c:v>5/31</c:v>
                </c:pt>
                <c:pt idx="12">
                  <c:v>6/30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0</c:v>
                </c:pt>
                <c:pt idx="1">
                  <c:v>39</c:v>
                </c:pt>
                <c:pt idx="2">
                  <c:v>62</c:v>
                </c:pt>
                <c:pt idx="3">
                  <c:v>75</c:v>
                </c:pt>
                <c:pt idx="4">
                  <c:v>92</c:v>
                </c:pt>
                <c:pt idx="5">
                  <c:v>103</c:v>
                </c:pt>
                <c:pt idx="6">
                  <c:v>61</c:v>
                </c:pt>
                <c:pt idx="7">
                  <c:v>76</c:v>
                </c:pt>
                <c:pt idx="8">
                  <c:v>88</c:v>
                </c:pt>
                <c:pt idx="9">
                  <c:v>78</c:v>
                </c:pt>
                <c:pt idx="10">
                  <c:v>96</c:v>
                </c:pt>
                <c:pt idx="11">
                  <c:v>111</c:v>
                </c:pt>
                <c:pt idx="1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9D-4AC2-9E12-DBED23C2FF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2016-17</c:v>
                </c:pt>
              </c:strCache>
            </c:strRef>
          </c:tx>
          <c:spPr>
            <a:ln w="19050"/>
          </c:spPr>
          <c:marker>
            <c:spPr>
              <a:ln w="12700"/>
            </c:spPr>
          </c:marker>
          <c:cat>
            <c:strRef>
              <c:f>Sheet1!$A$2:$A$14</c:f>
              <c:strCache>
                <c:ptCount val="13"/>
                <c:pt idx="0">
                  <c:v>7/1</c:v>
                </c:pt>
                <c:pt idx="1">
                  <c:v>7/31</c:v>
                </c:pt>
                <c:pt idx="2">
                  <c:v>8/31</c:v>
                </c:pt>
                <c:pt idx="3">
                  <c:v>9/30</c:v>
                </c:pt>
                <c:pt idx="4">
                  <c:v>10/31</c:v>
                </c:pt>
                <c:pt idx="5">
                  <c:v>11/30</c:v>
                </c:pt>
                <c:pt idx="6">
                  <c:v>12/31</c:v>
                </c:pt>
                <c:pt idx="7">
                  <c:v>1/31</c:v>
                </c:pt>
                <c:pt idx="8">
                  <c:v>2/28</c:v>
                </c:pt>
                <c:pt idx="9">
                  <c:v>3/31</c:v>
                </c:pt>
                <c:pt idx="10">
                  <c:v>4/30</c:v>
                </c:pt>
                <c:pt idx="11">
                  <c:v>5/31</c:v>
                </c:pt>
                <c:pt idx="12">
                  <c:v>6/30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0</c:v>
                </c:pt>
                <c:pt idx="1">
                  <c:v>41</c:v>
                </c:pt>
                <c:pt idx="2">
                  <c:v>56</c:v>
                </c:pt>
                <c:pt idx="3">
                  <c:v>66</c:v>
                </c:pt>
                <c:pt idx="4">
                  <c:v>76</c:v>
                </c:pt>
                <c:pt idx="5">
                  <c:v>84</c:v>
                </c:pt>
                <c:pt idx="6">
                  <c:v>31</c:v>
                </c:pt>
                <c:pt idx="7">
                  <c:v>46</c:v>
                </c:pt>
                <c:pt idx="8">
                  <c:v>57</c:v>
                </c:pt>
                <c:pt idx="9">
                  <c:v>42</c:v>
                </c:pt>
                <c:pt idx="10">
                  <c:v>96</c:v>
                </c:pt>
                <c:pt idx="11">
                  <c:v>109</c:v>
                </c:pt>
                <c:pt idx="12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9D-4AC2-9E12-DBED23C2FF1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2017-18</c:v>
                </c:pt>
              </c:strCache>
            </c:strRef>
          </c:tx>
          <c:spPr>
            <a:ln w="1905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2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CD9D-4AC2-9E12-DBED23C2FF11}"/>
              </c:ext>
            </c:extLst>
          </c:dPt>
          <c:cat>
            <c:strRef>
              <c:f>Sheet1!$A$2:$A$14</c:f>
              <c:strCache>
                <c:ptCount val="13"/>
                <c:pt idx="0">
                  <c:v>7/1</c:v>
                </c:pt>
                <c:pt idx="1">
                  <c:v>7/31</c:v>
                </c:pt>
                <c:pt idx="2">
                  <c:v>8/31</c:v>
                </c:pt>
                <c:pt idx="3">
                  <c:v>9/30</c:v>
                </c:pt>
                <c:pt idx="4">
                  <c:v>10/31</c:v>
                </c:pt>
                <c:pt idx="5">
                  <c:v>11/30</c:v>
                </c:pt>
                <c:pt idx="6">
                  <c:v>12/31</c:v>
                </c:pt>
                <c:pt idx="7">
                  <c:v>1/31</c:v>
                </c:pt>
                <c:pt idx="8">
                  <c:v>2/28</c:v>
                </c:pt>
                <c:pt idx="9">
                  <c:v>3/31</c:v>
                </c:pt>
                <c:pt idx="10">
                  <c:v>4/30</c:v>
                </c:pt>
                <c:pt idx="11">
                  <c:v>5/31</c:v>
                </c:pt>
                <c:pt idx="12">
                  <c:v>6/30</c:v>
                </c:pt>
              </c:strCache>
            </c:strRef>
          </c:cat>
          <c:val>
            <c:numRef>
              <c:f>Sheet1!$F$2:$F$14</c:f>
              <c:numCache>
                <c:formatCode>General</c:formatCode>
                <c:ptCount val="13"/>
                <c:pt idx="0">
                  <c:v>0</c:v>
                </c:pt>
                <c:pt idx="1">
                  <c:v>55</c:v>
                </c:pt>
                <c:pt idx="2">
                  <c:v>75</c:v>
                </c:pt>
                <c:pt idx="3">
                  <c:v>92</c:v>
                </c:pt>
                <c:pt idx="4">
                  <c:v>105</c:v>
                </c:pt>
                <c:pt idx="5">
                  <c:v>116</c:v>
                </c:pt>
                <c:pt idx="6">
                  <c:v>72</c:v>
                </c:pt>
                <c:pt idx="7">
                  <c:v>109</c:v>
                </c:pt>
                <c:pt idx="8">
                  <c:v>113</c:v>
                </c:pt>
                <c:pt idx="9">
                  <c:v>100</c:v>
                </c:pt>
                <c:pt idx="10">
                  <c:v>123</c:v>
                </c:pt>
                <c:pt idx="11">
                  <c:v>129</c:v>
                </c:pt>
                <c:pt idx="1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D9D-4AC2-9E12-DBED23C2FF1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2018-19</c:v>
                </c:pt>
              </c:strCache>
            </c:strRef>
          </c:tx>
          <c:spPr>
            <a:ln w="22225"/>
          </c:spPr>
          <c:marker>
            <c:symbol val="circle"/>
            <c:size val="5"/>
          </c:marker>
          <c:cat>
            <c:strRef>
              <c:f>Sheet1!$A$2:$A$14</c:f>
              <c:strCache>
                <c:ptCount val="13"/>
                <c:pt idx="0">
                  <c:v>7/1</c:v>
                </c:pt>
                <c:pt idx="1">
                  <c:v>7/31</c:v>
                </c:pt>
                <c:pt idx="2">
                  <c:v>8/31</c:v>
                </c:pt>
                <c:pt idx="3">
                  <c:v>9/30</c:v>
                </c:pt>
                <c:pt idx="4">
                  <c:v>10/31</c:v>
                </c:pt>
                <c:pt idx="5">
                  <c:v>11/30</c:v>
                </c:pt>
                <c:pt idx="6">
                  <c:v>12/31</c:v>
                </c:pt>
                <c:pt idx="7">
                  <c:v>1/31</c:v>
                </c:pt>
                <c:pt idx="8">
                  <c:v>2/28</c:v>
                </c:pt>
                <c:pt idx="9">
                  <c:v>3/31</c:v>
                </c:pt>
                <c:pt idx="10">
                  <c:v>4/30</c:v>
                </c:pt>
                <c:pt idx="11">
                  <c:v>5/31</c:v>
                </c:pt>
                <c:pt idx="12">
                  <c:v>6/30</c:v>
                </c:pt>
              </c:strCache>
            </c:strRef>
          </c:cat>
          <c:val>
            <c:numRef>
              <c:f>Sheet1!$G$2:$G$14</c:f>
              <c:numCache>
                <c:formatCode>General</c:formatCode>
                <c:ptCount val="13"/>
                <c:pt idx="0">
                  <c:v>0</c:v>
                </c:pt>
                <c:pt idx="1">
                  <c:v>52</c:v>
                </c:pt>
                <c:pt idx="2">
                  <c:v>66</c:v>
                </c:pt>
                <c:pt idx="3">
                  <c:v>69</c:v>
                </c:pt>
                <c:pt idx="4">
                  <c:v>89</c:v>
                </c:pt>
                <c:pt idx="5">
                  <c:v>108</c:v>
                </c:pt>
                <c:pt idx="6">
                  <c:v>72</c:v>
                </c:pt>
                <c:pt idx="7">
                  <c:v>85</c:v>
                </c:pt>
                <c:pt idx="8">
                  <c:v>84</c:v>
                </c:pt>
                <c:pt idx="9">
                  <c:v>84</c:v>
                </c:pt>
                <c:pt idx="10">
                  <c:v>96</c:v>
                </c:pt>
                <c:pt idx="11">
                  <c:v>120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A4-4EFA-BBEA-B48D13C6E6B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2019-20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</c:spPr>
          </c:marker>
          <c:cat>
            <c:strRef>
              <c:f>Sheet1!$A$2:$A$14</c:f>
              <c:strCache>
                <c:ptCount val="13"/>
                <c:pt idx="0">
                  <c:v>7/1</c:v>
                </c:pt>
                <c:pt idx="1">
                  <c:v>7/31</c:v>
                </c:pt>
                <c:pt idx="2">
                  <c:v>8/31</c:v>
                </c:pt>
                <c:pt idx="3">
                  <c:v>9/30</c:v>
                </c:pt>
                <c:pt idx="4">
                  <c:v>10/31</c:v>
                </c:pt>
                <c:pt idx="5">
                  <c:v>11/30</c:v>
                </c:pt>
                <c:pt idx="6">
                  <c:v>12/31</c:v>
                </c:pt>
                <c:pt idx="7">
                  <c:v>1/31</c:v>
                </c:pt>
                <c:pt idx="8">
                  <c:v>2/28</c:v>
                </c:pt>
                <c:pt idx="9">
                  <c:v>3/31</c:v>
                </c:pt>
                <c:pt idx="10">
                  <c:v>4/30</c:v>
                </c:pt>
                <c:pt idx="11">
                  <c:v>5/31</c:v>
                </c:pt>
                <c:pt idx="12">
                  <c:v>6/30</c:v>
                </c:pt>
              </c:strCache>
            </c:strRef>
          </c:cat>
          <c:val>
            <c:numRef>
              <c:f>Sheet1!$H$2:$H$14</c:f>
              <c:numCache>
                <c:formatCode>General</c:formatCode>
                <c:ptCount val="13"/>
                <c:pt idx="0">
                  <c:v>0</c:v>
                </c:pt>
                <c:pt idx="1">
                  <c:v>55</c:v>
                </c:pt>
                <c:pt idx="2">
                  <c:v>80</c:v>
                </c:pt>
                <c:pt idx="3">
                  <c:v>90</c:v>
                </c:pt>
                <c:pt idx="4">
                  <c:v>115</c:v>
                </c:pt>
                <c:pt idx="5">
                  <c:v>123</c:v>
                </c:pt>
                <c:pt idx="6">
                  <c:v>81</c:v>
                </c:pt>
                <c:pt idx="7">
                  <c:v>100</c:v>
                </c:pt>
                <c:pt idx="8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E0-4DA0-B4CE-CAA2725D8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701376"/>
        <c:axId val="239711744"/>
      </c:lineChart>
      <c:catAx>
        <c:axId val="23970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400"/>
        </c:spPr>
        <c:txPr>
          <a:bodyPr rot="-2760000"/>
          <a:lstStyle/>
          <a:p>
            <a:pPr>
              <a:defRPr/>
            </a:pPr>
            <a:endParaRPr lang="ja-JP"/>
          </a:p>
        </c:txPr>
        <c:crossAx val="239711744"/>
        <c:crosses val="autoZero"/>
        <c:auto val="1"/>
        <c:lblAlgn val="ctr"/>
        <c:lblOffset val="100"/>
        <c:noMultiLvlLbl val="0"/>
      </c:catAx>
      <c:valAx>
        <c:axId val="239711744"/>
        <c:scaling>
          <c:orientation val="minMax"/>
        </c:scaling>
        <c:delete val="0"/>
        <c:axPos val="l"/>
        <c:majorGridlines/>
        <c:numFmt formatCode="0_ " sourceLinked="1"/>
        <c:majorTickMark val="out"/>
        <c:minorTickMark val="none"/>
        <c:tickLblPos val="nextTo"/>
        <c:crossAx val="239701376"/>
        <c:crosses val="autoZero"/>
        <c:crossBetween val="between"/>
      </c:valAx>
      <c:spPr>
        <a:gradFill>
          <a:gsLst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</c:spPr>
    </c:plotArea>
    <c:legend>
      <c:legendPos val="r"/>
      <c:layout>
        <c:manualLayout>
          <c:xMode val="edge"/>
          <c:yMode val="edge"/>
          <c:x val="8.4882164693565118E-2"/>
          <c:y val="4.8991470083570958E-3"/>
          <c:w val="0.12638802844881641"/>
          <c:h val="0.40991780234294956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147587589982878E-2"/>
          <c:y val="3.9714186346444601E-2"/>
          <c:w val="0.85364458554937384"/>
          <c:h val="0.78599459158322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退会数（左目盛り）</c:v>
                </c:pt>
              </c:strCache>
            </c:strRef>
          </c:tx>
          <c:invertIfNegative val="0"/>
          <c:cat>
            <c:strRef>
              <c:f>Sheet1!$A$2:$A$42</c:f>
              <c:strCache>
                <c:ptCount val="41"/>
                <c:pt idx="0">
                  <c:v>0～</c:v>
                </c:pt>
                <c:pt idx="1">
                  <c:v>1～</c:v>
                </c:pt>
                <c:pt idx="2">
                  <c:v>2～</c:v>
                </c:pt>
                <c:pt idx="3">
                  <c:v>3～</c:v>
                </c:pt>
                <c:pt idx="4">
                  <c:v>4～</c:v>
                </c:pt>
                <c:pt idx="5">
                  <c:v>5～</c:v>
                </c:pt>
                <c:pt idx="6">
                  <c:v>6～</c:v>
                </c:pt>
                <c:pt idx="7">
                  <c:v>7～</c:v>
                </c:pt>
                <c:pt idx="8">
                  <c:v>8～</c:v>
                </c:pt>
                <c:pt idx="9">
                  <c:v>9～</c:v>
                </c:pt>
                <c:pt idx="10">
                  <c:v>10～</c:v>
                </c:pt>
                <c:pt idx="11">
                  <c:v>11～</c:v>
                </c:pt>
                <c:pt idx="12">
                  <c:v>12～</c:v>
                </c:pt>
                <c:pt idx="13">
                  <c:v>13～</c:v>
                </c:pt>
                <c:pt idx="14">
                  <c:v>14～</c:v>
                </c:pt>
                <c:pt idx="15">
                  <c:v>15～</c:v>
                </c:pt>
                <c:pt idx="16">
                  <c:v>16～</c:v>
                </c:pt>
                <c:pt idx="17">
                  <c:v>17～</c:v>
                </c:pt>
                <c:pt idx="18">
                  <c:v>18～</c:v>
                </c:pt>
                <c:pt idx="19">
                  <c:v>19～</c:v>
                </c:pt>
                <c:pt idx="20">
                  <c:v>20～</c:v>
                </c:pt>
                <c:pt idx="21">
                  <c:v>21～</c:v>
                </c:pt>
                <c:pt idx="22">
                  <c:v>22～</c:v>
                </c:pt>
                <c:pt idx="23">
                  <c:v>23～</c:v>
                </c:pt>
                <c:pt idx="24">
                  <c:v>24～</c:v>
                </c:pt>
                <c:pt idx="25">
                  <c:v>25～</c:v>
                </c:pt>
                <c:pt idx="26">
                  <c:v>26～</c:v>
                </c:pt>
                <c:pt idx="27">
                  <c:v>27～</c:v>
                </c:pt>
                <c:pt idx="28">
                  <c:v>28～</c:v>
                </c:pt>
                <c:pt idx="29">
                  <c:v>29～</c:v>
                </c:pt>
                <c:pt idx="30">
                  <c:v>30～</c:v>
                </c:pt>
                <c:pt idx="31">
                  <c:v>31～</c:v>
                </c:pt>
                <c:pt idx="32">
                  <c:v>32～</c:v>
                </c:pt>
                <c:pt idx="33">
                  <c:v>33～</c:v>
                </c:pt>
                <c:pt idx="34">
                  <c:v>34～</c:v>
                </c:pt>
                <c:pt idx="35">
                  <c:v>35～</c:v>
                </c:pt>
                <c:pt idx="36">
                  <c:v>36～</c:v>
                </c:pt>
                <c:pt idx="37">
                  <c:v>37～</c:v>
                </c:pt>
                <c:pt idx="38">
                  <c:v>38～</c:v>
                </c:pt>
                <c:pt idx="39">
                  <c:v>39～</c:v>
                </c:pt>
                <c:pt idx="40">
                  <c:v>40～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108</c:v>
                </c:pt>
                <c:pt idx="1">
                  <c:v>231</c:v>
                </c:pt>
                <c:pt idx="2">
                  <c:v>170</c:v>
                </c:pt>
                <c:pt idx="3">
                  <c:v>114</c:v>
                </c:pt>
                <c:pt idx="4">
                  <c:v>89</c:v>
                </c:pt>
                <c:pt idx="5">
                  <c:v>59</c:v>
                </c:pt>
                <c:pt idx="6">
                  <c:v>48</c:v>
                </c:pt>
                <c:pt idx="7">
                  <c:v>42</c:v>
                </c:pt>
                <c:pt idx="8">
                  <c:v>44</c:v>
                </c:pt>
                <c:pt idx="9">
                  <c:v>31</c:v>
                </c:pt>
                <c:pt idx="10">
                  <c:v>23</c:v>
                </c:pt>
                <c:pt idx="11">
                  <c:v>20</c:v>
                </c:pt>
                <c:pt idx="12">
                  <c:v>21</c:v>
                </c:pt>
                <c:pt idx="13">
                  <c:v>17</c:v>
                </c:pt>
                <c:pt idx="14">
                  <c:v>21</c:v>
                </c:pt>
                <c:pt idx="15">
                  <c:v>22</c:v>
                </c:pt>
                <c:pt idx="16">
                  <c:v>19</c:v>
                </c:pt>
                <c:pt idx="17">
                  <c:v>19</c:v>
                </c:pt>
                <c:pt idx="18">
                  <c:v>18</c:v>
                </c:pt>
                <c:pt idx="19">
                  <c:v>17</c:v>
                </c:pt>
                <c:pt idx="20">
                  <c:v>14</c:v>
                </c:pt>
                <c:pt idx="21">
                  <c:v>19</c:v>
                </c:pt>
                <c:pt idx="22">
                  <c:v>19</c:v>
                </c:pt>
                <c:pt idx="23">
                  <c:v>18</c:v>
                </c:pt>
                <c:pt idx="24">
                  <c:v>11</c:v>
                </c:pt>
                <c:pt idx="25">
                  <c:v>18</c:v>
                </c:pt>
                <c:pt idx="26">
                  <c:v>15</c:v>
                </c:pt>
                <c:pt idx="27">
                  <c:v>18</c:v>
                </c:pt>
                <c:pt idx="28">
                  <c:v>10</c:v>
                </c:pt>
                <c:pt idx="29">
                  <c:v>18</c:v>
                </c:pt>
                <c:pt idx="30">
                  <c:v>8</c:v>
                </c:pt>
                <c:pt idx="31">
                  <c:v>7</c:v>
                </c:pt>
                <c:pt idx="32">
                  <c:v>16</c:v>
                </c:pt>
                <c:pt idx="33">
                  <c:v>10</c:v>
                </c:pt>
                <c:pt idx="34">
                  <c:v>7</c:v>
                </c:pt>
                <c:pt idx="35">
                  <c:v>5</c:v>
                </c:pt>
                <c:pt idx="36">
                  <c:v>3</c:v>
                </c:pt>
                <c:pt idx="37">
                  <c:v>8</c:v>
                </c:pt>
                <c:pt idx="38">
                  <c:v>10</c:v>
                </c:pt>
                <c:pt idx="39">
                  <c:v>8</c:v>
                </c:pt>
                <c:pt idx="4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1-4F2B-AF6D-A61E305A4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240306432"/>
        <c:axId val="2403123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累積％（右目盛り）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0～</c:v>
                </c:pt>
                <c:pt idx="1">
                  <c:v>1～</c:v>
                </c:pt>
                <c:pt idx="2">
                  <c:v>2～</c:v>
                </c:pt>
                <c:pt idx="3">
                  <c:v>3～</c:v>
                </c:pt>
                <c:pt idx="4">
                  <c:v>4～</c:v>
                </c:pt>
                <c:pt idx="5">
                  <c:v>5～</c:v>
                </c:pt>
                <c:pt idx="6">
                  <c:v>6～</c:v>
                </c:pt>
                <c:pt idx="7">
                  <c:v>7～</c:v>
                </c:pt>
                <c:pt idx="8">
                  <c:v>8～</c:v>
                </c:pt>
                <c:pt idx="9">
                  <c:v>9～</c:v>
                </c:pt>
                <c:pt idx="10">
                  <c:v>10～</c:v>
                </c:pt>
                <c:pt idx="11">
                  <c:v>11～</c:v>
                </c:pt>
                <c:pt idx="12">
                  <c:v>12～</c:v>
                </c:pt>
                <c:pt idx="13">
                  <c:v>13～</c:v>
                </c:pt>
                <c:pt idx="14">
                  <c:v>14～</c:v>
                </c:pt>
                <c:pt idx="15">
                  <c:v>15～</c:v>
                </c:pt>
                <c:pt idx="16">
                  <c:v>16～</c:v>
                </c:pt>
                <c:pt idx="17">
                  <c:v>17～</c:v>
                </c:pt>
                <c:pt idx="18">
                  <c:v>18～</c:v>
                </c:pt>
                <c:pt idx="19">
                  <c:v>19～</c:v>
                </c:pt>
                <c:pt idx="20">
                  <c:v>20～</c:v>
                </c:pt>
                <c:pt idx="21">
                  <c:v>21～</c:v>
                </c:pt>
                <c:pt idx="22">
                  <c:v>22～</c:v>
                </c:pt>
                <c:pt idx="23">
                  <c:v>23～</c:v>
                </c:pt>
                <c:pt idx="24">
                  <c:v>24～</c:v>
                </c:pt>
                <c:pt idx="25">
                  <c:v>25～</c:v>
                </c:pt>
                <c:pt idx="26">
                  <c:v>26～</c:v>
                </c:pt>
                <c:pt idx="27">
                  <c:v>27～</c:v>
                </c:pt>
                <c:pt idx="28">
                  <c:v>28～</c:v>
                </c:pt>
                <c:pt idx="29">
                  <c:v>29～</c:v>
                </c:pt>
                <c:pt idx="30">
                  <c:v>30～</c:v>
                </c:pt>
                <c:pt idx="31">
                  <c:v>31～</c:v>
                </c:pt>
                <c:pt idx="32">
                  <c:v>32～</c:v>
                </c:pt>
                <c:pt idx="33">
                  <c:v>33～</c:v>
                </c:pt>
                <c:pt idx="34">
                  <c:v>34～</c:v>
                </c:pt>
                <c:pt idx="35">
                  <c:v>35～</c:v>
                </c:pt>
                <c:pt idx="36">
                  <c:v>36～</c:v>
                </c:pt>
                <c:pt idx="37">
                  <c:v>37～</c:v>
                </c:pt>
                <c:pt idx="38">
                  <c:v>38～</c:v>
                </c:pt>
                <c:pt idx="39">
                  <c:v>39～</c:v>
                </c:pt>
                <c:pt idx="40">
                  <c:v>40～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8.4</c:v>
                </c:pt>
                <c:pt idx="1">
                  <c:v>23.7</c:v>
                </c:pt>
                <c:pt idx="2">
                  <c:v>35.200000000000003</c:v>
                </c:pt>
                <c:pt idx="3">
                  <c:v>43.4</c:v>
                </c:pt>
                <c:pt idx="4">
                  <c:v>49.6</c:v>
                </c:pt>
                <c:pt idx="5">
                  <c:v>53.7</c:v>
                </c:pt>
                <c:pt idx="6">
                  <c:v>57.4</c:v>
                </c:pt>
                <c:pt idx="7">
                  <c:v>60.5</c:v>
                </c:pt>
                <c:pt idx="8">
                  <c:v>63.8</c:v>
                </c:pt>
                <c:pt idx="9">
                  <c:v>66.3</c:v>
                </c:pt>
                <c:pt idx="10">
                  <c:v>68</c:v>
                </c:pt>
                <c:pt idx="11">
                  <c:v>69.2</c:v>
                </c:pt>
                <c:pt idx="12">
                  <c:v>70.599999999999994</c:v>
                </c:pt>
                <c:pt idx="13">
                  <c:v>71.900000000000006</c:v>
                </c:pt>
                <c:pt idx="14">
                  <c:v>73.5</c:v>
                </c:pt>
                <c:pt idx="15">
                  <c:v>75.099999999999994</c:v>
                </c:pt>
                <c:pt idx="16">
                  <c:v>76.599999999999994</c:v>
                </c:pt>
                <c:pt idx="17">
                  <c:v>77.8</c:v>
                </c:pt>
                <c:pt idx="18">
                  <c:v>79.2</c:v>
                </c:pt>
                <c:pt idx="19">
                  <c:v>80.3</c:v>
                </c:pt>
                <c:pt idx="20">
                  <c:v>81.3</c:v>
                </c:pt>
                <c:pt idx="21">
                  <c:v>82.6</c:v>
                </c:pt>
                <c:pt idx="22">
                  <c:v>83.9</c:v>
                </c:pt>
                <c:pt idx="23">
                  <c:v>85</c:v>
                </c:pt>
                <c:pt idx="24">
                  <c:v>85.7</c:v>
                </c:pt>
                <c:pt idx="25">
                  <c:v>86.7</c:v>
                </c:pt>
                <c:pt idx="26">
                  <c:v>88</c:v>
                </c:pt>
                <c:pt idx="27">
                  <c:v>89.3</c:v>
                </c:pt>
                <c:pt idx="28">
                  <c:v>90.1</c:v>
                </c:pt>
                <c:pt idx="29">
                  <c:v>91.3</c:v>
                </c:pt>
                <c:pt idx="30">
                  <c:v>92</c:v>
                </c:pt>
                <c:pt idx="31">
                  <c:v>92.6</c:v>
                </c:pt>
                <c:pt idx="32">
                  <c:v>93.7</c:v>
                </c:pt>
                <c:pt idx="33">
                  <c:v>94.4</c:v>
                </c:pt>
                <c:pt idx="34">
                  <c:v>94.9</c:v>
                </c:pt>
                <c:pt idx="35">
                  <c:v>95.3</c:v>
                </c:pt>
                <c:pt idx="36">
                  <c:v>95.6</c:v>
                </c:pt>
                <c:pt idx="37">
                  <c:v>96.4</c:v>
                </c:pt>
                <c:pt idx="38">
                  <c:v>96.9</c:v>
                </c:pt>
                <c:pt idx="39">
                  <c:v>97.3</c:v>
                </c:pt>
                <c:pt idx="4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C1-4F2B-AF6D-A61E305A4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315392"/>
        <c:axId val="240313856"/>
      </c:lineChart>
      <c:catAx>
        <c:axId val="24030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0312320"/>
        <c:crosses val="autoZero"/>
        <c:auto val="1"/>
        <c:lblAlgn val="ctr"/>
        <c:lblOffset val="100"/>
        <c:noMultiLvlLbl val="0"/>
      </c:catAx>
      <c:valAx>
        <c:axId val="24031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306432"/>
        <c:crosses val="autoZero"/>
        <c:crossBetween val="between"/>
      </c:valAx>
      <c:valAx>
        <c:axId val="240313856"/>
        <c:scaling>
          <c:orientation val="minMax"/>
          <c:max val="1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240315392"/>
        <c:crosses val="max"/>
        <c:crossBetween val="between"/>
      </c:valAx>
      <c:catAx>
        <c:axId val="240315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0313856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</c:spPr>
    </c:plotArea>
    <c:legend>
      <c:legendPos val="r"/>
      <c:layout>
        <c:manualLayout>
          <c:xMode val="edge"/>
          <c:yMode val="edge"/>
          <c:x val="0.57155605898861483"/>
          <c:y val="0.31613098953761321"/>
          <c:w val="0.25540383926952087"/>
          <c:h val="0.14188882394709768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45935636781103E-2"/>
          <c:y val="3.8626035463335123E-2"/>
          <c:w val="0.77197550662012215"/>
          <c:h val="0.683076880346628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仕事の都合(転勤含む)</c:v>
                </c:pt>
              </c:strCache>
            </c:strRef>
          </c:tx>
          <c:spPr>
            <a:solidFill>
              <a:srgbClr val="72A2D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１年未満</c:v>
                </c:pt>
                <c:pt idx="1">
                  <c:v>１～２年未満</c:v>
                </c:pt>
                <c:pt idx="2">
                  <c:v>２～３年未満</c:v>
                </c:pt>
                <c:pt idx="3">
                  <c:v>３～４年未満</c:v>
                </c:pt>
                <c:pt idx="4">
                  <c:v>４～５年未満</c:v>
                </c:pt>
                <c:pt idx="5">
                  <c:v>５～１０年未満</c:v>
                </c:pt>
                <c:pt idx="6">
                  <c:v>１０～２０年未満</c:v>
                </c:pt>
                <c:pt idx="7">
                  <c:v>２０～３０年未満</c:v>
                </c:pt>
                <c:pt idx="8">
                  <c:v>３０年以上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52</c:v>
                </c:pt>
                <c:pt idx="1">
                  <c:v>145</c:v>
                </c:pt>
                <c:pt idx="2">
                  <c:v>117</c:v>
                </c:pt>
                <c:pt idx="3">
                  <c:v>70</c:v>
                </c:pt>
                <c:pt idx="4">
                  <c:v>52</c:v>
                </c:pt>
                <c:pt idx="5">
                  <c:v>100</c:v>
                </c:pt>
                <c:pt idx="6">
                  <c:v>44</c:v>
                </c:pt>
                <c:pt idx="7">
                  <c:v>28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C-44D5-B4E0-7C24E2BE91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健康ないし一身上の都合</c:v>
                </c:pt>
              </c:strCache>
            </c:strRef>
          </c:tx>
          <c:spPr>
            <a:solidFill>
              <a:srgbClr val="D488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１年未満</c:v>
                </c:pt>
                <c:pt idx="1">
                  <c:v>１～２年未満</c:v>
                </c:pt>
                <c:pt idx="2">
                  <c:v>２～３年未満</c:v>
                </c:pt>
                <c:pt idx="3">
                  <c:v>３～４年未満</c:v>
                </c:pt>
                <c:pt idx="4">
                  <c:v>４～５年未満</c:v>
                </c:pt>
                <c:pt idx="5">
                  <c:v>５～１０年未満</c:v>
                </c:pt>
                <c:pt idx="6">
                  <c:v>１０～２０年未満</c:v>
                </c:pt>
                <c:pt idx="7">
                  <c:v>２０～３０年未満</c:v>
                </c:pt>
                <c:pt idx="8">
                  <c:v>３０年以上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30</c:v>
                </c:pt>
                <c:pt idx="1">
                  <c:v>51</c:v>
                </c:pt>
                <c:pt idx="2">
                  <c:v>40</c:v>
                </c:pt>
                <c:pt idx="3">
                  <c:v>32</c:v>
                </c:pt>
                <c:pt idx="4">
                  <c:v>25</c:v>
                </c:pt>
                <c:pt idx="5">
                  <c:v>92</c:v>
                </c:pt>
                <c:pt idx="6">
                  <c:v>129</c:v>
                </c:pt>
                <c:pt idx="7">
                  <c:v>106</c:v>
                </c:pt>
                <c:pt idx="8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C-44D5-B4E0-7C24E2BE91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家庭の都合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１年未満</c:v>
                </c:pt>
                <c:pt idx="1">
                  <c:v>１～２年未満</c:v>
                </c:pt>
                <c:pt idx="2">
                  <c:v>２～３年未満</c:v>
                </c:pt>
                <c:pt idx="3">
                  <c:v>３～４年未満</c:v>
                </c:pt>
                <c:pt idx="4">
                  <c:v>４～５年未満</c:v>
                </c:pt>
                <c:pt idx="5">
                  <c:v>５～１０年未満</c:v>
                </c:pt>
                <c:pt idx="6">
                  <c:v>１０～２０年未満</c:v>
                </c:pt>
                <c:pt idx="7">
                  <c:v>２０～３０年未満</c:v>
                </c:pt>
                <c:pt idx="8">
                  <c:v>３０年以上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</c:v>
                </c:pt>
                <c:pt idx="1">
                  <c:v>11</c:v>
                </c:pt>
                <c:pt idx="2">
                  <c:v>6</c:v>
                </c:pt>
                <c:pt idx="3">
                  <c:v>2</c:v>
                </c:pt>
                <c:pt idx="4">
                  <c:v>5</c:v>
                </c:pt>
                <c:pt idx="5">
                  <c:v>7</c:v>
                </c:pt>
                <c:pt idx="6">
                  <c:v>9</c:v>
                </c:pt>
                <c:pt idx="7">
                  <c:v>7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0C-44D5-B4E0-7C24E2BE91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出席率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１年未満</c:v>
                </c:pt>
                <c:pt idx="1">
                  <c:v>１～２年未満</c:v>
                </c:pt>
                <c:pt idx="2">
                  <c:v>２～３年未満</c:v>
                </c:pt>
                <c:pt idx="3">
                  <c:v>３～４年未満</c:v>
                </c:pt>
                <c:pt idx="4">
                  <c:v>４～５年未満</c:v>
                </c:pt>
                <c:pt idx="5">
                  <c:v>５～１０年未満</c:v>
                </c:pt>
                <c:pt idx="6">
                  <c:v>１０～２０年未満</c:v>
                </c:pt>
                <c:pt idx="7">
                  <c:v>２０～３０年未満</c:v>
                </c:pt>
                <c:pt idx="8">
                  <c:v>３０年以上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0C-44D5-B4E0-7C24E2BE913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その他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１年未満</c:v>
                </c:pt>
                <c:pt idx="1">
                  <c:v>１～２年未満</c:v>
                </c:pt>
                <c:pt idx="2">
                  <c:v>２～３年未満</c:v>
                </c:pt>
                <c:pt idx="3">
                  <c:v>３～４年未満</c:v>
                </c:pt>
                <c:pt idx="4">
                  <c:v>４～５年未満</c:v>
                </c:pt>
                <c:pt idx="5">
                  <c:v>５～１０年未満</c:v>
                </c:pt>
                <c:pt idx="6">
                  <c:v>１０～２０年未満</c:v>
                </c:pt>
                <c:pt idx="7">
                  <c:v>２０～３０年未満</c:v>
                </c:pt>
                <c:pt idx="8">
                  <c:v>３０年以上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17</c:v>
                </c:pt>
                <c:pt idx="1">
                  <c:v>22</c:v>
                </c:pt>
                <c:pt idx="2">
                  <c:v>5</c:v>
                </c:pt>
                <c:pt idx="3">
                  <c:v>9</c:v>
                </c:pt>
                <c:pt idx="4">
                  <c:v>6</c:v>
                </c:pt>
                <c:pt idx="5">
                  <c:v>19</c:v>
                </c:pt>
                <c:pt idx="6">
                  <c:v>15</c:v>
                </c:pt>
                <c:pt idx="7">
                  <c:v>19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0C-44D5-B4E0-7C24E2BE9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41024384"/>
        <c:axId val="241038464"/>
      </c:barChart>
      <c:catAx>
        <c:axId val="241024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1038464"/>
        <c:crosses val="autoZero"/>
        <c:auto val="1"/>
        <c:lblAlgn val="ctr"/>
        <c:lblOffset val="100"/>
        <c:noMultiLvlLbl val="0"/>
      </c:catAx>
      <c:valAx>
        <c:axId val="24103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024384"/>
        <c:crosses val="autoZero"/>
        <c:crossBetween val="between"/>
      </c:valAx>
      <c:spPr>
        <a:gradFill>
          <a:gsLst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</c:spPr>
    </c:plotArea>
    <c:legend>
      <c:legendPos val="r"/>
      <c:layout>
        <c:manualLayout>
          <c:xMode val="edge"/>
          <c:yMode val="edge"/>
          <c:x val="0.71146485530542425"/>
          <c:y val="0"/>
          <c:w val="0.25842806259074663"/>
          <c:h val="0.27686326329038019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400" baseline="0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33409801313367582"/>
                  <c:y val="1.8075890118489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FE-4772-BF9D-3F2CB9EE0217}"/>
                </c:ext>
              </c:extLst>
            </c:dLbl>
            <c:dLbl>
              <c:idx val="1"/>
              <c:layout>
                <c:manualLayout>
                  <c:x val="0.3163169557736828"/>
                  <c:y val="1.36483677739510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FE-4772-BF9D-3F2CB9EE0217}"/>
                </c:ext>
              </c:extLst>
            </c:dLbl>
            <c:dLbl>
              <c:idx val="2"/>
              <c:layout>
                <c:manualLayout>
                  <c:x val="0.3232786936717175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FE-4772-BF9D-3F2CB9EE0217}"/>
                </c:ext>
              </c:extLst>
            </c:dLbl>
            <c:dLbl>
              <c:idx val="3"/>
              <c:layout>
                <c:manualLayout>
                  <c:x val="0.37146773481625167"/>
                  <c:y val="8.39952968188719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FE-4772-BF9D-3F2CB9EE0217}"/>
                </c:ext>
              </c:extLst>
            </c:dLbl>
            <c:dLbl>
              <c:idx val="4"/>
              <c:layout>
                <c:manualLayout>
                  <c:x val="0.18265603338759462"/>
                  <c:y val="1.2597812841139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FE-4772-BF9D-3F2CB9EE0217}"/>
                </c:ext>
              </c:extLst>
            </c:dLbl>
            <c:dLbl>
              <c:idx val="5"/>
              <c:layout>
                <c:manualLayout>
                  <c:x val="0.17813600421209239"/>
                  <c:y val="6.2989064205695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FE-4772-BF9D-3F2CB9EE0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例会</c:v>
                </c:pt>
                <c:pt idx="1">
                  <c:v>親睦活動</c:v>
                </c:pt>
                <c:pt idx="2">
                  <c:v>奉仕活動</c:v>
                </c:pt>
                <c:pt idx="3">
                  <c:v>人間関係</c:v>
                </c:pt>
                <c:pt idx="4">
                  <c:v>同好会</c:v>
                </c:pt>
                <c:pt idx="5">
                  <c:v>理念の実践</c:v>
                </c:pt>
                <c:pt idx="6">
                  <c:v>魅力なし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</c:v>
                </c:pt>
                <c:pt idx="1">
                  <c:v>61</c:v>
                </c:pt>
                <c:pt idx="2">
                  <c:v>49</c:v>
                </c:pt>
                <c:pt idx="3">
                  <c:v>74</c:v>
                </c:pt>
                <c:pt idx="4">
                  <c:v>24</c:v>
                </c:pt>
                <c:pt idx="5">
                  <c:v>10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FE-4772-BF9D-3F2CB9EE02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</c:spPr>
          <c:invertIfNegative val="0"/>
          <c:cat>
            <c:strRef>
              <c:f>Sheet1!$A$2:$A$8</c:f>
              <c:strCache>
                <c:ptCount val="7"/>
                <c:pt idx="0">
                  <c:v>例会</c:v>
                </c:pt>
                <c:pt idx="1">
                  <c:v>親睦活動</c:v>
                </c:pt>
                <c:pt idx="2">
                  <c:v>奉仕活動</c:v>
                </c:pt>
                <c:pt idx="3">
                  <c:v>人間関係</c:v>
                </c:pt>
                <c:pt idx="4">
                  <c:v>同好会</c:v>
                </c:pt>
                <c:pt idx="5">
                  <c:v>理念の実践</c:v>
                </c:pt>
                <c:pt idx="6">
                  <c:v>魅力なし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45</c:v>
                </c:pt>
                <c:pt idx="1">
                  <c:v>39</c:v>
                </c:pt>
                <c:pt idx="2">
                  <c:v>51</c:v>
                </c:pt>
                <c:pt idx="3">
                  <c:v>26</c:v>
                </c:pt>
                <c:pt idx="4">
                  <c:v>76</c:v>
                </c:pt>
                <c:pt idx="5">
                  <c:v>90</c:v>
                </c:pt>
                <c:pt idx="6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FE-4772-BF9D-3F2CB9EE0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2356608"/>
        <c:axId val="242358144"/>
      </c:barChart>
      <c:catAx>
        <c:axId val="242356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2358144"/>
        <c:crosses val="autoZero"/>
        <c:auto val="1"/>
        <c:lblAlgn val="ctr"/>
        <c:lblOffset val="100"/>
        <c:noMultiLvlLbl val="0"/>
      </c:catAx>
      <c:valAx>
        <c:axId val="242358144"/>
        <c:scaling>
          <c:orientation val="minMax"/>
        </c:scaling>
        <c:delete val="1"/>
        <c:axPos val="t"/>
        <c:majorGridlines/>
        <c:numFmt formatCode="0%" sourceLinked="1"/>
        <c:majorTickMark val="out"/>
        <c:minorTickMark val="none"/>
        <c:tickLblPos val="nextTo"/>
        <c:crossAx val="24235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30549745680431634"/>
                  <c:y val="-1.25978128411391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26-44A0-AE62-0A87ECE6DFDA}"/>
                </c:ext>
              </c:extLst>
            </c:dLbl>
            <c:dLbl>
              <c:idx val="1"/>
              <c:layout>
                <c:manualLayout>
                  <c:x val="0.28771621993691515"/>
                  <c:y val="6.2989064205695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26-44A0-AE62-0A87ECE6DFDA}"/>
                </c:ext>
              </c:extLst>
            </c:dLbl>
            <c:dLbl>
              <c:idx val="2"/>
              <c:layout>
                <c:manualLayout>
                  <c:x val="0.3232786936717175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26-44A0-AE62-0A87ECE6DFDA}"/>
                </c:ext>
              </c:extLst>
            </c:dLbl>
            <c:dLbl>
              <c:idx val="3"/>
              <c:layout>
                <c:manualLayout>
                  <c:x val="0.38338487081682271"/>
                  <c:y val="-6.2976132468453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26-44A0-AE62-0A87ECE6DFDA}"/>
                </c:ext>
              </c:extLst>
            </c:dLbl>
            <c:dLbl>
              <c:idx val="4"/>
              <c:layout>
                <c:manualLayout>
                  <c:x val="0.18265603338759462"/>
                  <c:y val="1.2597812841139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26-44A0-AE62-0A87ECE6DFDA}"/>
                </c:ext>
              </c:extLst>
            </c:dLbl>
            <c:dLbl>
              <c:idx val="5"/>
              <c:layout>
                <c:manualLayout>
                  <c:x val="0.17813600421209239"/>
                  <c:y val="6.2989064205695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26-44A0-AE62-0A87ECE6D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例会</c:v>
                </c:pt>
                <c:pt idx="1">
                  <c:v>親睦活動</c:v>
                </c:pt>
                <c:pt idx="2">
                  <c:v>奉仕活動</c:v>
                </c:pt>
                <c:pt idx="3">
                  <c:v>人間関係</c:v>
                </c:pt>
                <c:pt idx="4">
                  <c:v>同好会</c:v>
                </c:pt>
                <c:pt idx="5">
                  <c:v>理念の実践</c:v>
                </c:pt>
                <c:pt idx="6">
                  <c:v>魅力なし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41</c:v>
                </c:pt>
                <c:pt idx="1">
                  <c:v>50</c:v>
                </c:pt>
                <c:pt idx="2">
                  <c:v>50</c:v>
                </c:pt>
                <c:pt idx="3">
                  <c:v>69</c:v>
                </c:pt>
                <c:pt idx="4">
                  <c:v>3</c:v>
                </c:pt>
                <c:pt idx="5">
                  <c:v>9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26-44A0-AE62-0A87ECE6DF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</c:spPr>
          <c:invertIfNegative val="0"/>
          <c:cat>
            <c:strRef>
              <c:f>Sheet1!$A$2:$A$8</c:f>
              <c:strCache>
                <c:ptCount val="7"/>
                <c:pt idx="0">
                  <c:v>例会</c:v>
                </c:pt>
                <c:pt idx="1">
                  <c:v>親睦活動</c:v>
                </c:pt>
                <c:pt idx="2">
                  <c:v>奉仕活動</c:v>
                </c:pt>
                <c:pt idx="3">
                  <c:v>人間関係</c:v>
                </c:pt>
                <c:pt idx="4">
                  <c:v>同好会</c:v>
                </c:pt>
                <c:pt idx="5">
                  <c:v>理念の実践</c:v>
                </c:pt>
                <c:pt idx="6">
                  <c:v>魅力なし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59</c:v>
                </c:pt>
                <c:pt idx="1">
                  <c:v>50</c:v>
                </c:pt>
                <c:pt idx="2">
                  <c:v>50</c:v>
                </c:pt>
                <c:pt idx="3">
                  <c:v>31</c:v>
                </c:pt>
                <c:pt idx="4">
                  <c:v>97</c:v>
                </c:pt>
                <c:pt idx="5">
                  <c:v>91</c:v>
                </c:pt>
                <c:pt idx="6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526-44A0-AE62-0A87ECE6D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2402816"/>
        <c:axId val="242404352"/>
      </c:barChart>
      <c:catAx>
        <c:axId val="2424028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2404352"/>
        <c:crosses val="autoZero"/>
        <c:auto val="1"/>
        <c:lblAlgn val="ctr"/>
        <c:lblOffset val="100"/>
        <c:noMultiLvlLbl val="0"/>
      </c:catAx>
      <c:valAx>
        <c:axId val="242404352"/>
        <c:scaling>
          <c:orientation val="minMax"/>
        </c:scaling>
        <c:delete val="1"/>
        <c:axPos val="t"/>
        <c:majorGridlines/>
        <c:numFmt formatCode="0%" sourceLinked="1"/>
        <c:majorTickMark val="out"/>
        <c:minorTickMark val="none"/>
        <c:tickLblPos val="nextTo"/>
        <c:crossAx val="24240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36269843891219294"/>
                  <c:y val="1.8075890118489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0C-4B5C-9E0D-7EB64A788013}"/>
                </c:ext>
              </c:extLst>
            </c:dLbl>
            <c:dLbl>
              <c:idx val="1"/>
              <c:layout>
                <c:manualLayout>
                  <c:x val="0.3163169557736828"/>
                  <c:y val="1.36483677739510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0C-4B5C-9E0D-7EB64A788013}"/>
                </c:ext>
              </c:extLst>
            </c:dLbl>
            <c:dLbl>
              <c:idx val="2"/>
              <c:layout>
                <c:manualLayout>
                  <c:x val="0.3232786936717175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0C-4B5C-9E0D-7EB64A788013}"/>
                </c:ext>
              </c:extLst>
            </c:dLbl>
            <c:dLbl>
              <c:idx val="3"/>
              <c:layout>
                <c:manualLayout>
                  <c:x val="0.37146773481625167"/>
                  <c:y val="8.39952968188719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0C-4B5C-9E0D-7EB64A788013}"/>
                </c:ext>
              </c:extLst>
            </c:dLbl>
            <c:dLbl>
              <c:idx val="4"/>
              <c:layout>
                <c:manualLayout>
                  <c:x val="0.18265603338759462"/>
                  <c:y val="1.2597812841139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0C-4B5C-9E0D-7EB64A788013}"/>
                </c:ext>
              </c:extLst>
            </c:dLbl>
            <c:dLbl>
              <c:idx val="5"/>
              <c:layout>
                <c:manualLayout>
                  <c:x val="0.17813600421209239"/>
                  <c:y val="6.2989064205695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0C-4B5C-9E0D-7EB64A788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例会</c:v>
                </c:pt>
                <c:pt idx="1">
                  <c:v>親睦活動</c:v>
                </c:pt>
                <c:pt idx="2">
                  <c:v>奉仕活動</c:v>
                </c:pt>
                <c:pt idx="3">
                  <c:v>人間関係</c:v>
                </c:pt>
                <c:pt idx="4">
                  <c:v>同好会</c:v>
                </c:pt>
                <c:pt idx="5">
                  <c:v>理念の実践</c:v>
                </c:pt>
                <c:pt idx="6">
                  <c:v>魅力なし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53</c:v>
                </c:pt>
                <c:pt idx="1">
                  <c:v>60</c:v>
                </c:pt>
                <c:pt idx="2">
                  <c:v>50</c:v>
                </c:pt>
                <c:pt idx="3">
                  <c:v>70</c:v>
                </c:pt>
                <c:pt idx="4">
                  <c:v>12</c:v>
                </c:pt>
                <c:pt idx="5">
                  <c:v>11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0C-4B5C-9E0D-7EB64A7880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</c:spPr>
          <c:invertIfNegative val="0"/>
          <c:cat>
            <c:strRef>
              <c:f>Sheet1!$A$2:$A$8</c:f>
              <c:strCache>
                <c:ptCount val="7"/>
                <c:pt idx="0">
                  <c:v>例会</c:v>
                </c:pt>
                <c:pt idx="1">
                  <c:v>親睦活動</c:v>
                </c:pt>
                <c:pt idx="2">
                  <c:v>奉仕活動</c:v>
                </c:pt>
                <c:pt idx="3">
                  <c:v>人間関係</c:v>
                </c:pt>
                <c:pt idx="4">
                  <c:v>同好会</c:v>
                </c:pt>
                <c:pt idx="5">
                  <c:v>理念の実践</c:v>
                </c:pt>
                <c:pt idx="6">
                  <c:v>魅力なし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47</c:v>
                </c:pt>
                <c:pt idx="1">
                  <c:v>40</c:v>
                </c:pt>
                <c:pt idx="2">
                  <c:v>50</c:v>
                </c:pt>
                <c:pt idx="3">
                  <c:v>30</c:v>
                </c:pt>
                <c:pt idx="4">
                  <c:v>88</c:v>
                </c:pt>
                <c:pt idx="5">
                  <c:v>89</c:v>
                </c:pt>
                <c:pt idx="6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0C-4B5C-9E0D-7EB64A788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055232"/>
        <c:axId val="243077504"/>
      </c:barChart>
      <c:catAx>
        <c:axId val="2430552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3077504"/>
        <c:crosses val="autoZero"/>
        <c:auto val="1"/>
        <c:lblAlgn val="ctr"/>
        <c:lblOffset val="100"/>
        <c:noMultiLvlLbl val="0"/>
      </c:catAx>
      <c:valAx>
        <c:axId val="243077504"/>
        <c:scaling>
          <c:orientation val="minMax"/>
        </c:scaling>
        <c:delete val="1"/>
        <c:axPos val="t"/>
        <c:majorGridlines/>
        <c:numFmt formatCode="0%" sourceLinked="1"/>
        <c:majorTickMark val="out"/>
        <c:minorTickMark val="none"/>
        <c:tickLblPos val="nextTo"/>
        <c:crossAx val="243055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36269843891219294"/>
                  <c:y val="1.8075890118489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82-407A-BDF7-CF0D998A0425}"/>
                </c:ext>
              </c:extLst>
            </c:dLbl>
            <c:dLbl>
              <c:idx val="1"/>
              <c:layout>
                <c:manualLayout>
                  <c:x val="0.3163169557736828"/>
                  <c:y val="1.36483677739510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82-407A-BDF7-CF0D998A0425}"/>
                </c:ext>
              </c:extLst>
            </c:dLbl>
            <c:dLbl>
              <c:idx val="2"/>
              <c:layout>
                <c:manualLayout>
                  <c:x val="0.3232786936717175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82-407A-BDF7-CF0D998A0425}"/>
                </c:ext>
              </c:extLst>
            </c:dLbl>
            <c:dLbl>
              <c:idx val="3"/>
              <c:layout>
                <c:manualLayout>
                  <c:x val="0.37146773481625167"/>
                  <c:y val="8.39952968188719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82-407A-BDF7-CF0D998A0425}"/>
                </c:ext>
              </c:extLst>
            </c:dLbl>
            <c:dLbl>
              <c:idx val="4"/>
              <c:layout>
                <c:manualLayout>
                  <c:x val="0.21125655707924346"/>
                  <c:y val="1.25988416745965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82-407A-BDF7-CF0D998A0425}"/>
                </c:ext>
              </c:extLst>
            </c:dLbl>
            <c:dLbl>
              <c:idx val="5"/>
              <c:layout>
                <c:manualLayout>
                  <c:x val="0.17813600421209239"/>
                  <c:y val="6.2989064205695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82-407A-BDF7-CF0D998A0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例会</c:v>
                </c:pt>
                <c:pt idx="1">
                  <c:v>親睦活動</c:v>
                </c:pt>
                <c:pt idx="2">
                  <c:v>奉仕活動</c:v>
                </c:pt>
                <c:pt idx="3">
                  <c:v>人間関係</c:v>
                </c:pt>
                <c:pt idx="4">
                  <c:v>同好会</c:v>
                </c:pt>
                <c:pt idx="5">
                  <c:v>理念の実践</c:v>
                </c:pt>
                <c:pt idx="6">
                  <c:v>魅力なし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61</c:v>
                </c:pt>
                <c:pt idx="1">
                  <c:v>64</c:v>
                </c:pt>
                <c:pt idx="2">
                  <c:v>48</c:v>
                </c:pt>
                <c:pt idx="3">
                  <c:v>79</c:v>
                </c:pt>
                <c:pt idx="4">
                  <c:v>39</c:v>
                </c:pt>
                <c:pt idx="5">
                  <c:v>9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82-407A-BDF7-CF0D998A04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</c:spPr>
          <c:invertIfNegative val="0"/>
          <c:cat>
            <c:strRef>
              <c:f>Sheet1!$A$2:$A$8</c:f>
              <c:strCache>
                <c:ptCount val="7"/>
                <c:pt idx="0">
                  <c:v>例会</c:v>
                </c:pt>
                <c:pt idx="1">
                  <c:v>親睦活動</c:v>
                </c:pt>
                <c:pt idx="2">
                  <c:v>奉仕活動</c:v>
                </c:pt>
                <c:pt idx="3">
                  <c:v>人間関係</c:v>
                </c:pt>
                <c:pt idx="4">
                  <c:v>同好会</c:v>
                </c:pt>
                <c:pt idx="5">
                  <c:v>理念の実践</c:v>
                </c:pt>
                <c:pt idx="6">
                  <c:v>魅力なし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39</c:v>
                </c:pt>
                <c:pt idx="1">
                  <c:v>36</c:v>
                </c:pt>
                <c:pt idx="2">
                  <c:v>52</c:v>
                </c:pt>
                <c:pt idx="3">
                  <c:v>21</c:v>
                </c:pt>
                <c:pt idx="4">
                  <c:v>61</c:v>
                </c:pt>
                <c:pt idx="5">
                  <c:v>91</c:v>
                </c:pt>
                <c:pt idx="6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82-407A-BDF7-CF0D998A0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109888"/>
        <c:axId val="243111424"/>
      </c:barChart>
      <c:catAx>
        <c:axId val="2431098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3111424"/>
        <c:crosses val="autoZero"/>
        <c:auto val="1"/>
        <c:lblAlgn val="ctr"/>
        <c:lblOffset val="100"/>
        <c:noMultiLvlLbl val="0"/>
      </c:catAx>
      <c:valAx>
        <c:axId val="243111424"/>
        <c:scaling>
          <c:orientation val="minMax"/>
        </c:scaling>
        <c:delete val="1"/>
        <c:axPos val="t"/>
        <c:majorGridlines/>
        <c:numFmt formatCode="0%" sourceLinked="1"/>
        <c:majorTickMark val="out"/>
        <c:minorTickMark val="none"/>
        <c:tickLblPos val="nextTo"/>
        <c:crossAx val="24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0.76593</cdr:x>
      <cdr:y>0.49139</cdr:y>
    </cdr:from>
    <cdr:to>
      <cdr:x>0.88983</cdr:x>
      <cdr:y>0.6025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6508034" y="2547664"/>
          <a:ext cx="105280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0.76593</cdr:x>
      <cdr:y>0.50528</cdr:y>
    </cdr:from>
    <cdr:to>
      <cdr:x>0.88983</cdr:x>
      <cdr:y>0.63028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6508034" y="2619672"/>
          <a:ext cx="105280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0.7663</cdr:x>
      <cdr:y>0.18649</cdr:y>
    </cdr:from>
    <cdr:to>
      <cdr:x>0.88391</cdr:x>
      <cdr:y>0.21532</cdr:y>
    </cdr:to>
    <cdr:cxnSp macro="">
      <cdr:nvCxnSpPr>
        <cdr:cNvPr id="3" name="直線コネクタ 2">
          <a:extLst xmlns:a="http://schemas.openxmlformats.org/drawingml/2006/main">
            <a:ext uri="{FF2B5EF4-FFF2-40B4-BE49-F238E27FC236}">
              <a16:creationId xmlns:a16="http://schemas.microsoft.com/office/drawing/2014/main" id="{6F4BF82B-FAB6-4E30-B5C2-745D1B04C7E8}"/>
            </a:ext>
          </a:extLst>
        </cdr:cNvPr>
        <cdr:cNvCxnSpPr/>
      </cdr:nvCxnSpPr>
      <cdr:spPr>
        <a:xfrm xmlns:a="http://schemas.openxmlformats.org/drawingml/2006/main" flipV="1">
          <a:off x="3241757" y="752018"/>
          <a:ext cx="497555" cy="11625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4A1F4-799E-4149-A79E-1BE071F4E4FB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991A2-FF3A-44D8-A232-0E750E0BD8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05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A2ABC-3F38-42F5-A642-AAF305F0E4CB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7A811-CACF-4497-A737-5E3A8C265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33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2677C5-DEF9-4339-AC5F-124E8C23DC41}" type="slidenum">
              <a:rPr kumimoji="0" lang="en-US" altLang="ja-JP" sz="12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kumimoji="0" lang="en-US" altLang="ja-JP" sz="12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83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19A-B7FE-46A0-9281-1B6C9C3F1FF6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A298-F02A-4548-9CB0-DF2690269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20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19A-B7FE-46A0-9281-1B6C9C3F1FF6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A298-F02A-4548-9CB0-DF2690269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69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19A-B7FE-46A0-9281-1B6C9C3F1FF6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A298-F02A-4548-9CB0-DF2690269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33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B71A-9FEB-4E6C-8F62-C1BF2E3565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BA29-D296-4530-85F7-6F35DCC1507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9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B71A-9FEB-4E6C-8F62-C1BF2E3565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BA29-D296-4530-85F7-6F35DCC1507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77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B71A-9FEB-4E6C-8F62-C1BF2E3565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BA29-D296-4530-85F7-6F35DCC1507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6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B71A-9FEB-4E6C-8F62-C1BF2E3565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BA29-D296-4530-85F7-6F35DCC1507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8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B71A-9FEB-4E6C-8F62-C1BF2E3565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BA29-D296-4530-85F7-6F35DCC1507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6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B71A-9FEB-4E6C-8F62-C1BF2E3565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BA29-D296-4530-85F7-6F35DCC1507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59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B71A-9FEB-4E6C-8F62-C1BF2E3565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BA29-D296-4530-85F7-6F35DCC1507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40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B71A-9FEB-4E6C-8F62-C1BF2E3565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BA29-D296-4530-85F7-6F35DCC1507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7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19A-B7FE-46A0-9281-1B6C9C3F1FF6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A298-F02A-4548-9CB0-DF2690269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09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B71A-9FEB-4E6C-8F62-C1BF2E3565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BA29-D296-4530-85F7-6F35DCC1507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95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B71A-9FEB-4E6C-8F62-C1BF2E3565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BA29-D296-4530-85F7-6F35DCC1507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40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B71A-9FEB-4E6C-8F62-C1BF2E3565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BA29-D296-4530-85F7-6F35DCC1507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2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19A-B7FE-46A0-9281-1B6C9C3F1FF6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A298-F02A-4548-9CB0-DF2690269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31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19A-B7FE-46A0-9281-1B6C9C3F1FF6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A298-F02A-4548-9CB0-DF2690269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5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19A-B7FE-46A0-9281-1B6C9C3F1FF6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A298-F02A-4548-9CB0-DF2690269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63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19A-B7FE-46A0-9281-1B6C9C3F1FF6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A298-F02A-4548-9CB0-DF2690269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96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19A-B7FE-46A0-9281-1B6C9C3F1FF6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A298-F02A-4548-9CB0-DF2690269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3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19A-B7FE-46A0-9281-1B6C9C3F1FF6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A298-F02A-4548-9CB0-DF2690269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51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19A-B7FE-46A0-9281-1B6C9C3F1FF6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A298-F02A-4548-9CB0-DF2690269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74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C19A-B7FE-46A0-9281-1B6C9C3F1FF6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1A298-F02A-4548-9CB0-DF2690269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66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5B71A-9FEB-4E6C-8F62-C1BF2E3565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BA29-D296-4530-85F7-6F35DCC1507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3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package" Target="../embeddings/Microsoft_Excel_Worksheet5.xlsx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21155" y="-171400"/>
            <a:ext cx="9215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52228" name="正方形/長方形 1"/>
          <p:cNvSpPr>
            <a:spLocks noChangeArrowheads="1"/>
          </p:cNvSpPr>
          <p:nvPr/>
        </p:nvSpPr>
        <p:spPr bwMode="auto">
          <a:xfrm>
            <a:off x="-33338" y="-171400"/>
            <a:ext cx="9265729" cy="122413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kumimoji="0" lang="ja-JP" altLang="en-US" sz="3600" b="1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2229" name="正方形/長方形 1"/>
          <p:cNvSpPr>
            <a:spLocks noChangeArrowheads="1"/>
          </p:cNvSpPr>
          <p:nvPr/>
        </p:nvSpPr>
        <p:spPr bwMode="auto">
          <a:xfrm>
            <a:off x="0" y="4960333"/>
            <a:ext cx="9275257" cy="18976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kumimoji="0" lang="ja-JP" altLang="en-US" sz="3600" b="1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0" name="テキスト ボックス 3"/>
          <p:cNvSpPr txBox="1">
            <a:spLocks noChangeArrowheads="1"/>
          </p:cNvSpPr>
          <p:nvPr/>
        </p:nvSpPr>
        <p:spPr bwMode="auto">
          <a:xfrm>
            <a:off x="971600" y="5270828"/>
            <a:ext cx="785046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416175" indent="-2416175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800" dirty="0">
                <a:solidFill>
                  <a:schemeClr val="bg1"/>
                </a:solidFill>
              </a:rPr>
              <a:t>「クラブ奉仕・</a:t>
            </a:r>
            <a:r>
              <a:rPr lang="en-US" altLang="ja-JP" sz="2800" dirty="0">
                <a:solidFill>
                  <a:schemeClr val="bg1"/>
                </a:solidFill>
              </a:rPr>
              <a:t>SAA</a:t>
            </a:r>
            <a:r>
              <a:rPr lang="ja-JP" altLang="en-US" sz="2800" dirty="0">
                <a:solidFill>
                  <a:schemeClr val="bg1"/>
                </a:solidFill>
              </a:rPr>
              <a:t>」部門　サブリーダー</a:t>
            </a:r>
            <a:endParaRPr lang="ja-JP" altLang="en-US" sz="280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2416175" indent="-19732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ja-JP" altLang="en-US" sz="280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280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2020-21</a:t>
            </a:r>
            <a:r>
              <a:rPr lang="ja-JP" altLang="en-US" sz="280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クラブ奉仕・拡大増強委員長</a:t>
            </a:r>
            <a:r>
              <a:rPr lang="ja-JP" altLang="en-US" sz="2400" b="1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</a:p>
          <a:p>
            <a:pPr marL="2416175" indent="-2416175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b="1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  <a:r>
              <a:rPr lang="ja-JP" altLang="en-US" sz="2400" b="1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</a:t>
            </a:r>
            <a:r>
              <a:rPr lang="ja-JP" altLang="en-US" sz="3600" b="1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加茂　次也</a:t>
            </a:r>
            <a:r>
              <a:rPr lang="ja-JP" altLang="en-US" sz="3600" b="1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（東大阪ＲＣ</a:t>
            </a:r>
            <a:r>
              <a:rPr lang="ja-JP" altLang="en-US" sz="2000" b="1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BB79099-F0B1-442C-8BB5-95556BB7B0F7}"/>
              </a:ext>
            </a:extLst>
          </p:cNvPr>
          <p:cNvSpPr txBox="1"/>
          <p:nvPr/>
        </p:nvSpPr>
        <p:spPr>
          <a:xfrm>
            <a:off x="5436096" y="4175502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2020</a:t>
            </a:r>
            <a:r>
              <a:rPr lang="ja-JP" altLang="en-US" sz="2800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2800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2800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154581" y="6335765"/>
            <a:ext cx="442392" cy="365125"/>
          </a:xfrm>
        </p:spPr>
        <p:txBody>
          <a:bodyPr/>
          <a:lstStyle/>
          <a:p>
            <a:pPr>
              <a:defRPr/>
            </a:pPr>
            <a:fld id="{366A6A3C-AC82-4A98-A0F1-C277C157E9A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3750" y="1844824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1F49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会員増強と</a:t>
            </a:r>
            <a:endParaRPr lang="en-US" altLang="ja-JP" sz="5400" b="1" dirty="0">
              <a:solidFill>
                <a:srgbClr val="1F497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5400" b="1" dirty="0">
                <a:solidFill>
                  <a:srgbClr val="1F49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退会防止について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02215" y="-5357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2020-21</a:t>
            </a:r>
            <a:r>
              <a:rPr kumimoji="1" lang="ja-JP" altLang="en-US" sz="2800" dirty="0">
                <a:solidFill>
                  <a:schemeClr val="bg1"/>
                </a:solidFill>
              </a:rPr>
              <a:t>年度のための地区研修協議会</a:t>
            </a:r>
          </a:p>
          <a:p>
            <a:r>
              <a:rPr lang="ja-JP" altLang="en-US" sz="2800" dirty="0">
                <a:solidFill>
                  <a:schemeClr val="bg1"/>
                </a:solidFill>
              </a:rPr>
              <a:t>部門別協議会　「クラブ奉仕・</a:t>
            </a:r>
            <a:r>
              <a:rPr lang="en-US" altLang="ja-JP" sz="2800" dirty="0">
                <a:solidFill>
                  <a:schemeClr val="bg1"/>
                </a:solidFill>
              </a:rPr>
              <a:t>SAA</a:t>
            </a:r>
            <a:r>
              <a:rPr lang="ja-JP" altLang="en-US" sz="2800" dirty="0">
                <a:solidFill>
                  <a:schemeClr val="bg1"/>
                </a:solidFill>
              </a:rPr>
              <a:t>」部門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5596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  <a:gradFill>
            <a:gsLst>
              <a:gs pos="0">
                <a:srgbClr val="FBE9F9"/>
              </a:gs>
              <a:gs pos="100000">
                <a:srgbClr val="FFCC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kumimoji="1" lang="ja-JP" altLang="en-US" dirty="0"/>
              <a:t>２６６０地区での会員増強の課題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3672408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08000">
            <a:normAutofit fontScale="92500"/>
          </a:bodyPr>
          <a:lstStyle/>
          <a:p>
            <a:r>
              <a:rPr kumimoji="1" lang="ja-JP" altLang="en-US" dirty="0"/>
              <a:t>毎年３００人近い入会、退会のバランス下で会員数がほぼ横ばい</a:t>
            </a:r>
          </a:p>
          <a:p>
            <a:r>
              <a:rPr lang="ja-JP" altLang="en-US" dirty="0"/>
              <a:t>転勤も含めて退会者の約半数が入会後５年未満で退会。</a:t>
            </a:r>
            <a:endParaRPr lang="en-US" altLang="ja-JP" dirty="0"/>
          </a:p>
          <a:p>
            <a:pPr marL="446088" indent="-177800">
              <a:buNone/>
            </a:pPr>
            <a:r>
              <a:rPr lang="ja-JP" altLang="en-US" dirty="0"/>
              <a:t>（１／３が３年未満で退会）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010801" y="2159113"/>
            <a:ext cx="3809671" cy="3475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10800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一層の入会促進と退会防止</a:t>
            </a:r>
          </a:p>
          <a:p>
            <a:r>
              <a:rPr lang="ja-JP" altLang="en-US" dirty="0"/>
              <a:t>特に入会後間もない会員と</a:t>
            </a:r>
            <a:r>
              <a:rPr lang="en-US" altLang="ja-JP" dirty="0"/>
              <a:t>12</a:t>
            </a:r>
            <a:r>
              <a:rPr lang="ja-JP" altLang="en-US" dirty="0"/>
              <a:t>月、</a:t>
            </a:r>
            <a:r>
              <a:rPr lang="en-US" altLang="ja-JP" dirty="0"/>
              <a:t>6</a:t>
            </a:r>
            <a:r>
              <a:rPr lang="ja-JP" altLang="en-US" dirty="0"/>
              <a:t>月の退会防止</a:t>
            </a:r>
          </a:p>
          <a:p>
            <a:r>
              <a:rPr lang="ja-JP" altLang="en-US" dirty="0"/>
              <a:t>転勤者の確実な後任の推薦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1991" y="14655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（状況）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10801" y="16179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（課題）</a:t>
            </a:r>
          </a:p>
        </p:txBody>
      </p:sp>
      <p:sp>
        <p:nvSpPr>
          <p:cNvPr id="7" name="右矢印 6"/>
          <p:cNvSpPr/>
          <p:nvPr/>
        </p:nvSpPr>
        <p:spPr>
          <a:xfrm>
            <a:off x="4355976" y="3501008"/>
            <a:ext cx="43204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allAtOnce" animBg="1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850106"/>
          </a:xfr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kumimoji="1" lang="ja-JP" altLang="en-US" dirty="0"/>
              <a:t>会員</a:t>
            </a:r>
            <a:r>
              <a:rPr lang="ja-JP" altLang="en-US" dirty="0"/>
              <a:t>増強（入会）での課題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387676" y="2255643"/>
            <a:ext cx="3236912" cy="3672408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・魅力あるクラブ</a:t>
            </a:r>
          </a:p>
          <a:p>
            <a:pPr marL="177800"/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作り</a:t>
            </a:r>
            <a:r>
              <a:rPr lang="en-US" altLang="ja-JP" sz="2400" b="1" dirty="0">
                <a:solidFill>
                  <a:schemeClr val="tx1"/>
                </a:solidFill>
                <a:latin typeface="+mn-ea"/>
              </a:rPr>
              <a:t>)  (13)</a:t>
            </a:r>
            <a:endParaRPr lang="ja-JP" altLang="en-US" sz="2400" b="1" dirty="0">
              <a:solidFill>
                <a:schemeClr val="tx1"/>
              </a:solidFill>
              <a:latin typeface="+mn-ea"/>
            </a:endParaRPr>
          </a:p>
          <a:p>
            <a:pPr indent="177800"/>
            <a:r>
              <a:rPr lang="en-US" altLang="ja-JP" sz="2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クラブ活動の充実</a:t>
            </a:r>
            <a:r>
              <a:rPr lang="en-US" altLang="ja-JP" sz="2400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pPr indent="177800"/>
            <a:endParaRPr lang="en-US" altLang="ja-JP" sz="2400" b="1" dirty="0">
              <a:solidFill>
                <a:schemeClr val="tx1"/>
              </a:solidFill>
              <a:latin typeface="+mn-ea"/>
            </a:endParaRPr>
          </a:p>
          <a:p>
            <a:pPr marL="892175" indent="-892175"/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・会員の増強意識</a:t>
            </a:r>
            <a:r>
              <a:rPr lang="en-US" altLang="ja-JP" sz="2400" b="1" dirty="0">
                <a:solidFill>
                  <a:schemeClr val="tx1"/>
                </a:solidFill>
                <a:latin typeface="+mn-ea"/>
              </a:rPr>
              <a:t>(10)</a:t>
            </a:r>
          </a:p>
          <a:p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・会員の高齢化</a:t>
            </a:r>
            <a:r>
              <a:rPr lang="en-US" altLang="ja-JP" sz="2400" b="1" dirty="0">
                <a:solidFill>
                  <a:schemeClr val="tx1"/>
                </a:solidFill>
                <a:latin typeface="+mn-ea"/>
              </a:rPr>
              <a:t>(6)          </a:t>
            </a:r>
            <a:endParaRPr lang="ja-JP" altLang="en-US" sz="2400" b="1" dirty="0">
              <a:solidFill>
                <a:schemeClr val="tx1"/>
              </a:solidFill>
              <a:latin typeface="+mn-ea"/>
            </a:endParaRPr>
          </a:p>
          <a:p>
            <a:endParaRPr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828615" y="2155757"/>
            <a:ext cx="2376264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・魅力・メリット</a:t>
            </a:r>
          </a:p>
          <a:p>
            <a:pPr marL="268288" indent="-90488" algn="ctr"/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説明が難しい</a:t>
            </a:r>
            <a:r>
              <a:rPr lang="en-US" altLang="ja-JP" sz="2400" b="1" dirty="0">
                <a:solidFill>
                  <a:schemeClr val="tx1"/>
                </a:solidFill>
                <a:latin typeface="+mn-ea"/>
              </a:rPr>
              <a:t>(22)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3840612" y="4559899"/>
            <a:ext cx="2243556" cy="1368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知名度、</a:t>
            </a:r>
            <a:endParaRPr lang="en-US" altLang="ja-JP" sz="2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認知度不足</a:t>
            </a:r>
            <a:r>
              <a:rPr lang="en-US" altLang="ja-JP" sz="2400" b="1" dirty="0">
                <a:solidFill>
                  <a:schemeClr val="tx1"/>
                </a:solidFill>
                <a:latin typeface="+mn-ea"/>
              </a:rPr>
              <a:t>(20)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470048" y="4022494"/>
            <a:ext cx="2312117" cy="1230889"/>
          </a:xfrm>
          <a:prstGeom prst="roundRect">
            <a:avLst/>
          </a:prstGeom>
          <a:solidFill>
            <a:srgbClr val="FFBD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/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・出席義務、時間的制約</a:t>
            </a:r>
            <a:r>
              <a:rPr lang="en-US" altLang="ja-JP" sz="2400" b="1" dirty="0">
                <a:solidFill>
                  <a:schemeClr val="tx1"/>
                </a:solidFill>
                <a:latin typeface="+mn-ea"/>
              </a:rPr>
              <a:t>(26)</a:t>
            </a:r>
            <a:endParaRPr lang="ja-JP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526418" y="5379157"/>
            <a:ext cx="2255747" cy="1152128"/>
          </a:xfrm>
          <a:prstGeom prst="roundRect">
            <a:avLst/>
          </a:prstGeom>
          <a:solidFill>
            <a:srgbClr val="FFC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/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・会費が高い</a:t>
            </a:r>
            <a:r>
              <a:rPr lang="en-US" altLang="ja-JP" sz="2400" b="1" dirty="0">
                <a:solidFill>
                  <a:schemeClr val="tx1"/>
                </a:solidFill>
                <a:latin typeface="+mn-ea"/>
              </a:rPr>
              <a:t>(15)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477909" y="1987644"/>
            <a:ext cx="2448272" cy="172819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3275" indent="-803275"/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・候補者の発掘　</a:t>
            </a:r>
            <a:r>
              <a:rPr lang="en-US" altLang="ja-JP" sz="2400" b="1" dirty="0">
                <a:solidFill>
                  <a:schemeClr val="tx1"/>
                </a:solidFill>
                <a:latin typeface="+mn-ea"/>
              </a:rPr>
              <a:t>(12)</a:t>
            </a:r>
            <a:endParaRPr lang="ja-JP" altLang="en-US" sz="2400" b="1" dirty="0">
              <a:solidFill>
                <a:schemeClr val="tx1"/>
              </a:solidFill>
              <a:latin typeface="+mn-ea"/>
            </a:endParaRPr>
          </a:p>
          <a:p>
            <a:pPr marL="177800" indent="-177800"/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・候補者の取り合い</a:t>
            </a:r>
            <a:r>
              <a:rPr lang="en-US" altLang="ja-JP" sz="2400" b="1" dirty="0">
                <a:solidFill>
                  <a:schemeClr val="tx1"/>
                </a:solidFill>
                <a:latin typeface="+mn-ea"/>
              </a:rPr>
              <a:t>(6)</a:t>
            </a:r>
            <a:endParaRPr lang="ja-JP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333893" y="3921235"/>
            <a:ext cx="2592288" cy="2808312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15816" y="1242338"/>
            <a:ext cx="565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（</a:t>
            </a:r>
            <a:r>
              <a:rPr kumimoji="1" lang="en-US" altLang="ja-JP" sz="2800" dirty="0"/>
              <a:t>2017</a:t>
            </a:r>
            <a:r>
              <a:rPr kumimoji="1" lang="ja-JP" altLang="en-US" sz="2800" dirty="0" err="1"/>
              <a:t>．</a:t>
            </a:r>
            <a:r>
              <a:rPr kumimoji="1" lang="ja-JP" altLang="en-US" sz="2800" dirty="0"/>
              <a:t>４　アンケート結果を要約）</a:t>
            </a:r>
          </a:p>
        </p:txBody>
      </p:sp>
      <p:cxnSp>
        <p:nvCxnSpPr>
          <p:cNvPr id="14" name="直線コネクタ 13"/>
          <p:cNvCxnSpPr>
            <a:endCxn id="6" idx="1"/>
          </p:cNvCxnSpPr>
          <p:nvPr/>
        </p:nvCxnSpPr>
        <p:spPr>
          <a:xfrm flipV="1">
            <a:off x="3624588" y="2911841"/>
            <a:ext cx="204027" cy="207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624588" y="4919939"/>
            <a:ext cx="204027" cy="1620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endCxn id="11" idx="0"/>
          </p:cNvCxnSpPr>
          <p:nvPr/>
        </p:nvCxnSpPr>
        <p:spPr>
          <a:xfrm>
            <a:off x="7626106" y="3705211"/>
            <a:ext cx="3931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204879" y="2747791"/>
            <a:ext cx="3215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5724128" y="3667925"/>
            <a:ext cx="864096" cy="8919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3632449" y="3573016"/>
            <a:ext cx="2845460" cy="7956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611560" y="177195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(</a:t>
            </a:r>
            <a:r>
              <a:rPr kumimoji="1" lang="ja-JP" altLang="en-US" sz="2400" dirty="0"/>
              <a:t>クラブ内部</a:t>
            </a:r>
            <a:r>
              <a:rPr kumimoji="1" lang="en-US" altLang="ja-JP" sz="2400" dirty="0"/>
              <a:t>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13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7" grpId="0" uiExpand="1" build="allAtOnce" animBg="1"/>
      <p:bldP spid="8" grpId="0" build="allAtOnce" animBg="1"/>
      <p:bldP spid="9" grpId="0" build="allAtOnce" animBg="1"/>
      <p:bldP spid="10" grpId="0" animBg="1"/>
      <p:bldP spid="11" grpId="0" animBg="1"/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5040560"/>
          </a:xfrm>
          <a:solidFill>
            <a:srgbClr val="F0F8F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>
            <a:normAutofit fontScale="70000" lnSpcReduction="20000"/>
          </a:bodyPr>
          <a:lstStyle/>
          <a:p>
            <a:pPr marL="0" indent="0">
              <a:buNone/>
            </a:pPr>
            <a:r>
              <a:rPr kumimoji="1" lang="ja-JP" altLang="en-US" sz="4100" dirty="0"/>
              <a:t>・魅力的なクラブ作り</a:t>
            </a:r>
            <a:r>
              <a:rPr kumimoji="1" lang="en-US" altLang="ja-JP" sz="4100" dirty="0"/>
              <a:t>(46)</a:t>
            </a:r>
            <a:endParaRPr kumimoji="1" lang="ja-JP" altLang="en-US" sz="4100" dirty="0"/>
          </a:p>
          <a:p>
            <a:pPr marL="447675" indent="93663">
              <a:buNone/>
            </a:pPr>
            <a:r>
              <a:rPr lang="ja-JP" altLang="en-US" sz="2800" dirty="0"/>
              <a:t>例会、活動、クラブ運営、親睦</a:t>
            </a:r>
          </a:p>
          <a:p>
            <a:pPr marL="0" indent="0">
              <a:buNone/>
            </a:pPr>
            <a:r>
              <a:rPr kumimoji="1" lang="ja-JP" altLang="en-US" sz="4100" dirty="0"/>
              <a:t>・声掛け、コミュニケーション、フォロー</a:t>
            </a:r>
            <a:r>
              <a:rPr kumimoji="1" lang="en-US" altLang="ja-JP" sz="4100" dirty="0"/>
              <a:t>(36)</a:t>
            </a:r>
            <a:endParaRPr kumimoji="1" lang="ja-JP" altLang="en-US" sz="4100" dirty="0"/>
          </a:p>
          <a:p>
            <a:pPr marL="541338" indent="0">
              <a:lnSpc>
                <a:spcPct val="120000"/>
              </a:lnSpc>
              <a:buNone/>
            </a:pPr>
            <a:r>
              <a:rPr lang="ja-JP" altLang="en-US" sz="2800" dirty="0"/>
              <a:t>こまめな声掛け・コミュニケーション、新入会員のフォロー・ケア、長欠者のフォロー</a:t>
            </a:r>
          </a:p>
          <a:p>
            <a:pPr marL="0" indent="0">
              <a:buNone/>
            </a:pPr>
            <a:r>
              <a:rPr kumimoji="1" lang="ja-JP" altLang="en-US" sz="4100" dirty="0"/>
              <a:t>・退会者の後継</a:t>
            </a:r>
            <a:r>
              <a:rPr kumimoji="1" lang="en-US" altLang="ja-JP" sz="4100" dirty="0"/>
              <a:t>(23)</a:t>
            </a:r>
            <a:endParaRPr kumimoji="1" lang="ja-JP" altLang="en-US" sz="4100" dirty="0"/>
          </a:p>
          <a:p>
            <a:pPr marL="0" indent="541338">
              <a:buNone/>
            </a:pPr>
            <a:r>
              <a:rPr lang="ja-JP" altLang="en-US" sz="2800" dirty="0"/>
              <a:t>転勤、退会者の後任の確実な入会</a:t>
            </a:r>
          </a:p>
          <a:p>
            <a:pPr marL="0" indent="0">
              <a:buNone/>
            </a:pPr>
            <a:r>
              <a:rPr lang="ja-JP" altLang="en-US" sz="4100" dirty="0"/>
              <a:t>・高齢者の退会</a:t>
            </a:r>
            <a:r>
              <a:rPr lang="en-US" altLang="ja-JP" sz="4100" dirty="0"/>
              <a:t>(5)</a:t>
            </a:r>
            <a:endParaRPr lang="ja-JP" altLang="en-US" sz="4100" dirty="0"/>
          </a:p>
          <a:p>
            <a:pPr marL="0" indent="0">
              <a:buNone/>
            </a:pPr>
            <a:r>
              <a:rPr kumimoji="1" lang="ja-JP" altLang="en-US" sz="4100" dirty="0"/>
              <a:t>・会費負担</a:t>
            </a:r>
            <a:r>
              <a:rPr kumimoji="1" lang="en-US" altLang="ja-JP" sz="4100" dirty="0"/>
              <a:t>(3)</a:t>
            </a:r>
            <a:endParaRPr kumimoji="1" lang="ja-JP" altLang="en-US" sz="4100" dirty="0"/>
          </a:p>
          <a:p>
            <a:pPr marL="0" indent="0">
              <a:buNone/>
            </a:pPr>
            <a:r>
              <a:rPr lang="ja-JP" altLang="en-US" sz="4100" dirty="0"/>
              <a:t>・その他</a:t>
            </a:r>
          </a:p>
          <a:p>
            <a:pPr marL="0" indent="541338">
              <a:buNone/>
            </a:pPr>
            <a:r>
              <a:rPr lang="ja-JP" altLang="en-US" sz="2800" dirty="0"/>
              <a:t>会員への顧客紹介、長期ビジョン、平等なクラブ運営、</a:t>
            </a:r>
          </a:p>
          <a:p>
            <a:pPr marL="541338" indent="0">
              <a:buNone/>
            </a:pPr>
            <a:r>
              <a:rPr lang="ja-JP" altLang="en-US" sz="2800" dirty="0"/>
              <a:t>柔軟なクラブ運営</a:t>
            </a:r>
            <a:r>
              <a:rPr lang="en-US" altLang="ja-JP" sz="2800" dirty="0"/>
              <a:t>(</a:t>
            </a:r>
            <a:r>
              <a:rPr lang="ja-JP" altLang="en-US" sz="2800" dirty="0"/>
              <a:t>出席</a:t>
            </a:r>
            <a:r>
              <a:rPr lang="en-US" altLang="ja-JP" sz="2800" dirty="0"/>
              <a:t>)</a:t>
            </a:r>
            <a:r>
              <a:rPr lang="ja-JP" altLang="en-US" sz="2800" dirty="0"/>
              <a:t>　など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331640" y="255918"/>
            <a:ext cx="6707088" cy="881337"/>
          </a:xfrm>
          <a:gradFill flip="none" rotWithShape="1">
            <a:gsLst>
              <a:gs pos="0">
                <a:srgbClr val="FFE7E7"/>
              </a:gs>
              <a:gs pos="100000">
                <a:srgbClr val="FFCCCC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kumimoji="1" lang="ja-JP" altLang="en-US" dirty="0"/>
              <a:t>退会防止での課題</a:t>
            </a:r>
            <a:endParaRPr kumimoji="1" lang="ja-JP" altLang="en-US" sz="4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8149-8707-4DB0-933C-B98ABB2D39E4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9912" y="1143657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（</a:t>
            </a:r>
            <a:r>
              <a:rPr kumimoji="1" lang="en-US" altLang="ja-JP" sz="2800" dirty="0"/>
              <a:t>2017</a:t>
            </a:r>
            <a:r>
              <a:rPr kumimoji="1" lang="ja-JP" altLang="en-US" sz="2800" dirty="0"/>
              <a:t>．４実施　アンケート結果）</a:t>
            </a:r>
          </a:p>
        </p:txBody>
      </p:sp>
    </p:spTree>
    <p:extLst>
      <p:ext uri="{BB962C8B-B14F-4D97-AF65-F5344CB8AC3E}">
        <p14:creationId xmlns:p14="http://schemas.microsoft.com/office/powerpoint/2010/main" val="40547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477268"/>
              </p:ext>
            </p:extLst>
          </p:nvPr>
        </p:nvGraphicFramePr>
        <p:xfrm>
          <a:off x="755657" y="3293960"/>
          <a:ext cx="7919440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ワークシート" r:id="rId3" imgW="4210112" imgH="1492295" progId="Excel.Sheet.12">
                  <p:embed/>
                </p:oleObj>
              </mc:Choice>
              <mc:Fallback>
                <p:oleObj name="ワークシート" r:id="rId3" imgW="4210112" imgH="14922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7" y="3293960"/>
                        <a:ext cx="7919440" cy="2808312"/>
                      </a:xfrm>
                      <a:prstGeom prst="rect">
                        <a:avLst/>
                      </a:prstGeom>
                      <a:solidFill>
                        <a:srgbClr val="E6EDF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4112378282"/>
              </p:ext>
            </p:extLst>
          </p:nvPr>
        </p:nvGraphicFramePr>
        <p:xfrm>
          <a:off x="2160089" y="3798016"/>
          <a:ext cx="18720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4245317205"/>
              </p:ext>
            </p:extLst>
          </p:nvPr>
        </p:nvGraphicFramePr>
        <p:xfrm>
          <a:off x="3758400" y="3789040"/>
          <a:ext cx="1872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グラフ 6"/>
          <p:cNvGraphicFramePr/>
          <p:nvPr>
            <p:extLst>
              <p:ext uri="{D42A27DB-BD31-4B8C-83A1-F6EECF244321}">
                <p14:modId xmlns:p14="http://schemas.microsoft.com/office/powerpoint/2010/main" val="3672859104"/>
              </p:ext>
            </p:extLst>
          </p:nvPr>
        </p:nvGraphicFramePr>
        <p:xfrm>
          <a:off x="5364088" y="3789040"/>
          <a:ext cx="1836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グラフ 7"/>
          <p:cNvGraphicFramePr/>
          <p:nvPr>
            <p:extLst>
              <p:ext uri="{D42A27DB-BD31-4B8C-83A1-F6EECF244321}">
                <p14:modId xmlns:p14="http://schemas.microsoft.com/office/powerpoint/2010/main" val="105438623"/>
              </p:ext>
            </p:extLst>
          </p:nvPr>
        </p:nvGraphicFramePr>
        <p:xfrm>
          <a:off x="6948089" y="3798016"/>
          <a:ext cx="18720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タイトル 1"/>
          <p:cNvSpPr txBox="1">
            <a:spLocks/>
          </p:cNvSpPr>
          <p:nvPr/>
        </p:nvSpPr>
        <p:spPr>
          <a:xfrm>
            <a:off x="539552" y="156415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クラブの魅力</a:t>
            </a:r>
            <a:r>
              <a:rPr lang="en-US" altLang="ja-JP" sz="3600" dirty="0"/>
              <a:t>(</a:t>
            </a:r>
            <a:r>
              <a:rPr lang="ja-JP" altLang="en-US" sz="3600" dirty="0"/>
              <a:t>複数選択</a:t>
            </a:r>
            <a:r>
              <a:rPr lang="en-US" altLang="ja-JP" sz="3600" dirty="0"/>
              <a:t>)</a:t>
            </a:r>
            <a:r>
              <a:rPr lang="ja-JP" altLang="en-US" sz="3600" dirty="0"/>
              <a:t> </a:t>
            </a:r>
            <a:r>
              <a:rPr lang="en-US" altLang="ja-JP" sz="3100" dirty="0"/>
              <a:t>(2018.9</a:t>
            </a:r>
            <a:r>
              <a:rPr lang="ja-JP" altLang="en-US" sz="3100" dirty="0"/>
              <a:t>実施アンケート</a:t>
            </a:r>
            <a:r>
              <a:rPr lang="en-US" altLang="ja-JP" sz="3100" dirty="0"/>
              <a:t>) </a:t>
            </a:r>
            <a:endParaRPr lang="ja-JP" altLang="en-US" sz="31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719572" y="804487"/>
            <a:ext cx="77048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6948345" y="6318296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0">
              <a:buNone/>
            </a:pPr>
            <a:r>
              <a:rPr lang="en-US" altLang="ja-JP" dirty="0"/>
              <a:t>(</a:t>
            </a:r>
            <a:r>
              <a:rPr lang="ja-JP" altLang="en-US" dirty="0"/>
              <a:t>単位</a:t>
            </a:r>
            <a:r>
              <a:rPr lang="en-US" altLang="ja-JP" dirty="0"/>
              <a:t>:%)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47564" y="1124744"/>
            <a:ext cx="806489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/>
              <a:t>全体で、人間関係が</a:t>
            </a:r>
            <a:r>
              <a:rPr lang="en-US" altLang="ja-JP" sz="2400" dirty="0"/>
              <a:t>74%</a:t>
            </a:r>
            <a:r>
              <a:rPr lang="ja-JP" altLang="en-US" sz="2400" dirty="0"/>
              <a:t>と最も高く、以下親睦活動</a:t>
            </a:r>
            <a:r>
              <a:rPr lang="en-US" altLang="ja-JP" sz="2400" dirty="0"/>
              <a:t>(61%)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例会</a:t>
            </a:r>
            <a:r>
              <a:rPr lang="en-US" altLang="ja-JP" sz="2400" dirty="0"/>
              <a:t>(55%)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奉仕活動</a:t>
            </a:r>
            <a:r>
              <a:rPr lang="en-US" altLang="ja-JP" sz="2400" dirty="0"/>
              <a:t>(49%)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同好会</a:t>
            </a:r>
            <a:r>
              <a:rPr lang="en-US" altLang="ja-JP" sz="2400" dirty="0"/>
              <a:t>(</a:t>
            </a:r>
            <a:r>
              <a:rPr lang="ja-JP" altLang="en-US" sz="2400" dirty="0"/>
              <a:t>２４</a:t>
            </a:r>
            <a:r>
              <a:rPr lang="en-US" altLang="ja-JP" sz="2400" dirty="0"/>
              <a:t>%)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理念の実践</a:t>
            </a:r>
            <a:r>
              <a:rPr lang="en-US" altLang="ja-JP" sz="2400" dirty="0"/>
              <a:t>(</a:t>
            </a:r>
            <a:r>
              <a:rPr lang="ja-JP" altLang="en-US" sz="2400" dirty="0"/>
              <a:t>１０</a:t>
            </a:r>
            <a:r>
              <a:rPr lang="en-US" altLang="ja-JP" sz="2400" dirty="0"/>
              <a:t>%)</a:t>
            </a:r>
            <a:r>
              <a:rPr lang="ja-JP" altLang="en-US" sz="2400" dirty="0"/>
              <a:t>となっており、魅力無</a:t>
            </a:r>
            <a:r>
              <a:rPr lang="ja-JP" altLang="en-US" sz="2400" dirty="0" err="1"/>
              <a:t>しと</a:t>
            </a:r>
            <a:r>
              <a:rPr lang="ja-JP" altLang="en-US" sz="2400" dirty="0"/>
              <a:t>答えたのは</a:t>
            </a:r>
            <a:r>
              <a:rPr lang="en-US" altLang="ja-JP" sz="2400" dirty="0"/>
              <a:t>3%</a:t>
            </a:r>
            <a:r>
              <a:rPr lang="ja-JP" altLang="en-US" sz="2400" dirty="0"/>
              <a:t>と少ない。</a:t>
            </a:r>
          </a:p>
          <a:p>
            <a:pPr>
              <a:buNone/>
            </a:pPr>
            <a:r>
              <a:rPr lang="ja-JP" altLang="en-US" sz="2400" dirty="0"/>
              <a:t>３０人未満のクラブではこれらの比率が相対的に小さく、規模が大きいクラブほど比率が高くなる傾向がある。</a:t>
            </a:r>
          </a:p>
        </p:txBody>
      </p:sp>
    </p:spTree>
    <p:extLst>
      <p:ext uri="{BB962C8B-B14F-4D97-AF65-F5344CB8AC3E}">
        <p14:creationId xmlns:p14="http://schemas.microsoft.com/office/powerpoint/2010/main" val="205116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39182"/>
            <a:ext cx="8568952" cy="64807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クラブの魅力</a:t>
            </a:r>
            <a:r>
              <a:rPr lang="en-US" altLang="ja-JP" sz="3600" dirty="0"/>
              <a:t>(</a:t>
            </a:r>
            <a:r>
              <a:rPr lang="ja-JP" altLang="en-US" sz="3600" dirty="0"/>
              <a:t>自由記述</a:t>
            </a:r>
            <a:r>
              <a:rPr lang="en-US" altLang="ja-JP" sz="3600" dirty="0"/>
              <a:t>)</a:t>
            </a:r>
            <a:r>
              <a:rPr lang="ja-JP" altLang="en-US" sz="3600" dirty="0"/>
              <a:t> </a:t>
            </a:r>
            <a:r>
              <a:rPr lang="en-US" altLang="ja-JP" sz="3100" dirty="0"/>
              <a:t>(2018.9</a:t>
            </a:r>
            <a:r>
              <a:rPr lang="ja-JP" altLang="en-US" sz="3100" dirty="0"/>
              <a:t>実施アンケート</a:t>
            </a:r>
            <a:r>
              <a:rPr lang="en-US" altLang="ja-JP" sz="3100" dirty="0"/>
              <a:t>) </a:t>
            </a:r>
            <a:endParaRPr kumimoji="1" lang="ja-JP" altLang="en-US" sz="3100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980728"/>
            <a:ext cx="8568952" cy="57606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182563" indent="-182563">
              <a:buNone/>
            </a:pPr>
            <a:r>
              <a:rPr lang="ja-JP" altLang="en-US" sz="2600" dirty="0"/>
              <a:t>○例会</a:t>
            </a:r>
          </a:p>
          <a:p>
            <a:pPr marL="182563" indent="-182563">
              <a:buNone/>
            </a:pPr>
            <a:r>
              <a:rPr lang="ja-JP" altLang="en-US" sz="2200" dirty="0"/>
              <a:t>・例会出席が基本中の基本でロータリー活動の根幹　・内容のある例会開催に魅力　・卓話者はバラエティーに富んでいて勉強になる</a:t>
            </a:r>
          </a:p>
          <a:p>
            <a:pPr marL="182563" indent="-182563">
              <a:buNone/>
            </a:pPr>
            <a:r>
              <a:rPr lang="ja-JP" altLang="en-US" sz="2200" dirty="0"/>
              <a:t>・毎週会員が例会に参加して人間関係を構築　　・他業種との交流</a:t>
            </a:r>
          </a:p>
          <a:p>
            <a:pPr marL="182563" indent="-182563">
              <a:buNone/>
            </a:pPr>
            <a:r>
              <a:rPr lang="ja-JP" altLang="en-US" sz="2200" dirty="0"/>
              <a:t>・魅力は感じなくなっているだけに理念の実践が大事</a:t>
            </a:r>
          </a:p>
          <a:p>
            <a:pPr marL="182563" indent="-182563">
              <a:buNone/>
            </a:pPr>
            <a:r>
              <a:rPr lang="ja-JP" altLang="en-US" sz="2600" dirty="0"/>
              <a:t>○人間関係、親睦関係</a:t>
            </a:r>
          </a:p>
          <a:p>
            <a:pPr marL="182563" indent="-182563">
              <a:buNone/>
            </a:pPr>
            <a:r>
              <a:rPr lang="ja-JP" altLang="en-US" sz="2200" dirty="0"/>
              <a:t>・良い会員ばかりで雰囲気が良い　・派閥がない　・アットホームな雰囲気である</a:t>
            </a:r>
          </a:p>
          <a:p>
            <a:pPr marL="182563" indent="-182563">
              <a:buNone/>
            </a:pPr>
            <a:r>
              <a:rPr lang="ja-JP" altLang="en-US" sz="2200" dirty="0"/>
              <a:t>・多業種の人と知り合える　・会員の考え方で良い影響を受けている</a:t>
            </a:r>
          </a:p>
          <a:p>
            <a:pPr marL="182563" indent="-182563">
              <a:buNone/>
            </a:pPr>
            <a:r>
              <a:rPr lang="ja-JP" altLang="en-US" sz="2200" dirty="0"/>
              <a:t>・若い会員・女性会員を先輩が良い指導をしている</a:t>
            </a:r>
          </a:p>
          <a:p>
            <a:pPr marL="182563" indent="-182563">
              <a:buNone/>
            </a:pPr>
            <a:r>
              <a:rPr lang="ja-JP" altLang="en-US" sz="2600" dirty="0"/>
              <a:t>○奉仕活動</a:t>
            </a:r>
          </a:p>
          <a:p>
            <a:pPr marL="182563" indent="-182563">
              <a:buNone/>
            </a:pPr>
            <a:r>
              <a:rPr lang="ja-JP" altLang="en-US" sz="2200" dirty="0"/>
              <a:t>・多くの奉仕プロジェクトがあり、「奉仕の心」を育む機会に恵まれている。</a:t>
            </a:r>
          </a:p>
          <a:p>
            <a:pPr marL="182563" indent="-182563">
              <a:buNone/>
            </a:pPr>
            <a:r>
              <a:rPr lang="ja-JP" altLang="en-US" sz="2200" dirty="0"/>
              <a:t>・地元に奉仕を還元するという考え方　　</a:t>
            </a:r>
          </a:p>
          <a:p>
            <a:pPr marL="182563" indent="-182563">
              <a:buNone/>
            </a:pPr>
            <a:r>
              <a:rPr lang="ja-JP" altLang="en-US" sz="2200" dirty="0"/>
              <a:t>・個性豊かな尊敬できるロータリアンの皆さんとの交流</a:t>
            </a:r>
          </a:p>
          <a:p>
            <a:pPr marL="182563" indent="-182563">
              <a:buNone/>
            </a:pPr>
            <a:r>
              <a:rPr lang="ja-JP" altLang="en-US" sz="2600" dirty="0"/>
              <a:t>○</a:t>
            </a:r>
            <a:r>
              <a:rPr lang="ja-JP" altLang="en-US" sz="2600" dirty="0">
                <a:solidFill>
                  <a:srgbClr val="FF0000"/>
                </a:solidFill>
              </a:rPr>
              <a:t>魅力無し</a:t>
            </a:r>
          </a:p>
          <a:p>
            <a:pPr marL="182563" indent="-182563">
              <a:buNone/>
            </a:pPr>
            <a:r>
              <a:rPr lang="ja-JP" alt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・会社経営者として発言する人が多い　・マンネリ化　・奉仕活動が金だけ　・クラブの求心力に欠ける、など。</a:t>
            </a:r>
            <a:r>
              <a:rPr kumimoji="1" lang="en-US" altLang="ja-JP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</a:t>
            </a:r>
            <a:r>
              <a:rPr kumimoji="1"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</a:t>
            </a:r>
            <a:endParaRPr kumimoji="1" lang="ja-JP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27584" y="768003"/>
            <a:ext cx="77048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82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5112568" cy="40112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ja-JP" altLang="en-US" sz="2400" dirty="0">
                <a:solidFill>
                  <a:schemeClr val="tx1"/>
                </a:solidFill>
              </a:rPr>
              <a:t>○年度当初</a:t>
            </a:r>
          </a:p>
          <a:p>
            <a:pPr marL="365125" indent="-365125" algn="l">
              <a:spcBef>
                <a:spcPts val="0"/>
              </a:spcBef>
            </a:pPr>
            <a:r>
              <a:rPr lang="ja-JP" altLang="en-US" sz="2400" dirty="0">
                <a:solidFill>
                  <a:schemeClr val="tx1"/>
                </a:solidFill>
              </a:rPr>
              <a:t>　　</a:t>
            </a:r>
            <a:r>
              <a:rPr lang="ja-JP" altLang="en-US" sz="2000" dirty="0">
                <a:solidFill>
                  <a:schemeClr val="tx1"/>
                </a:solidFill>
              </a:rPr>
              <a:t>田中会長、幹事、会員増強委員長とで、活動方針決定</a:t>
            </a:r>
          </a:p>
          <a:p>
            <a:pPr algn="l"/>
            <a:r>
              <a:rPr lang="ja-JP" altLang="en-US" sz="2400" dirty="0">
                <a:solidFill>
                  <a:schemeClr val="tx1"/>
                </a:solidFill>
              </a:rPr>
              <a:t>○活動概要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indent="182563" algn="l"/>
            <a:r>
              <a:rPr lang="ja-JP" altLang="en-US" sz="2000" u="wavy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・会員有志の会社等にポスターを掲示、ＰＲ</a:t>
            </a:r>
          </a:p>
          <a:p>
            <a:pPr marL="355600" indent="-173038" algn="l"/>
            <a:r>
              <a:rPr lang="ja-JP" altLang="en-US" sz="2000" dirty="0">
                <a:solidFill>
                  <a:schemeClr val="tx1"/>
                </a:solidFill>
              </a:rPr>
              <a:t>・地元団体所属者や有名人の中から未入会者の抽出</a:t>
            </a:r>
          </a:p>
          <a:p>
            <a:pPr marL="355600" indent="-173038" algn="l"/>
            <a:r>
              <a:rPr lang="ja-JP" altLang="en-US" sz="2000" dirty="0">
                <a:solidFill>
                  <a:schemeClr val="tx1"/>
                </a:solidFill>
              </a:rPr>
              <a:t>・個々に丁寧に、ロータリー活動、高崎</a:t>
            </a:r>
            <a:r>
              <a:rPr lang="en-US" altLang="ja-JP" sz="2000" dirty="0">
                <a:solidFill>
                  <a:schemeClr val="tx1"/>
                </a:solidFill>
              </a:rPr>
              <a:t>RC</a:t>
            </a:r>
            <a:r>
              <a:rPr lang="ja-JP" altLang="en-US" sz="2000" dirty="0">
                <a:solidFill>
                  <a:schemeClr val="tx1"/>
                </a:solidFill>
              </a:rPr>
              <a:t>について、説明</a:t>
            </a:r>
          </a:p>
          <a:p>
            <a:pPr marL="355600" indent="-173038" algn="l"/>
            <a:r>
              <a:rPr lang="ja-JP" altLang="en-US" sz="2000" dirty="0">
                <a:solidFill>
                  <a:schemeClr val="tx1"/>
                </a:solidFill>
              </a:rPr>
              <a:t>・例会等で「新会員を増やしましょう」と呼びかけ、</a:t>
            </a:r>
            <a:r>
              <a:rPr lang="ja-JP" altLang="en-US" sz="2000" u="wavy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皆で会員を増やす雰囲気</a:t>
            </a:r>
            <a:r>
              <a:rPr lang="ja-JP" altLang="en-US" sz="2000" dirty="0">
                <a:solidFill>
                  <a:schemeClr val="tx1"/>
                </a:solidFill>
              </a:rPr>
              <a:t>を作る</a:t>
            </a:r>
          </a:p>
          <a:p>
            <a:pPr marL="355600" indent="-173038" algn="l"/>
            <a:r>
              <a:rPr lang="ja-JP" altLang="en-US" sz="2000" dirty="0">
                <a:solidFill>
                  <a:schemeClr val="tx1"/>
                </a:solidFill>
              </a:rPr>
              <a:t>・新入会員への親睦活動、研修の充実　・・・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365125" indent="-365125" algn="l"/>
            <a:endParaRPr lang="ja-JP" altLang="en-US" sz="2400" dirty="0">
              <a:solidFill>
                <a:schemeClr val="tx1"/>
              </a:solidFill>
            </a:endParaRPr>
          </a:p>
          <a:p>
            <a:pPr algn="l"/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907599077"/>
              </p:ext>
            </p:extLst>
          </p:nvPr>
        </p:nvGraphicFramePr>
        <p:xfrm>
          <a:off x="5580112" y="1916832"/>
          <a:ext cx="3456384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四角形: 角を丸くする 5"/>
          <p:cNvSpPr>
            <a:spLocks noGrp="1"/>
          </p:cNvSpPr>
          <p:nvPr>
            <p:ph type="ctrTitle"/>
          </p:nvPr>
        </p:nvSpPr>
        <p:spPr>
          <a:xfrm>
            <a:off x="685800" y="1115001"/>
            <a:ext cx="7772400" cy="482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ja-JP" altLang="en-US" sz="3200" dirty="0"/>
              <a:t>①高崎ＲＣの事例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399" y="1740712"/>
            <a:ext cx="799288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06563" indent="-1706563">
              <a:buNone/>
            </a:pPr>
            <a:r>
              <a:rPr lang="en-US" altLang="ja-JP" sz="2200" dirty="0"/>
              <a:t>’14-15</a:t>
            </a:r>
            <a:r>
              <a:rPr lang="ja-JP" altLang="en-US" sz="2200" dirty="0"/>
              <a:t>　田中会長の強力なリーダーシップのもとで</a:t>
            </a:r>
          </a:p>
          <a:p>
            <a:pPr marL="1706563" indent="-455613">
              <a:buNone/>
            </a:pPr>
            <a:r>
              <a:rPr lang="ja-JP" altLang="en-US" sz="2200" dirty="0"/>
              <a:t>５０名の増強（６４→１１４名）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072" y="2795776"/>
            <a:ext cx="461665" cy="1584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会員数（</a:t>
            </a:r>
            <a:r>
              <a:rPr lang="ja-JP" altLang="en-US" dirty="0"/>
              <a:t>人</a:t>
            </a:r>
            <a:r>
              <a:rPr kumimoji="1" lang="ja-JP" altLang="en-US" dirty="0"/>
              <a:t>）</a:t>
            </a:r>
          </a:p>
        </p:txBody>
      </p:sp>
      <p:sp>
        <p:nvSpPr>
          <p:cNvPr id="8" name="四角形: 角を丸くする 5">
            <a:extLst>
              <a:ext uri="{FF2B5EF4-FFF2-40B4-BE49-F238E27FC236}">
                <a16:creationId xmlns:a16="http://schemas.microsoft.com/office/drawing/2014/main" id="{2CF3C7F2-3335-42EC-AFFE-99E92ADA0F98}"/>
              </a:ext>
            </a:extLst>
          </p:cNvPr>
          <p:cNvSpPr txBox="1">
            <a:spLocks/>
          </p:cNvSpPr>
          <p:nvPr/>
        </p:nvSpPr>
        <p:spPr>
          <a:xfrm>
            <a:off x="685800" y="471864"/>
            <a:ext cx="7772400" cy="4829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/>
              <a:t>会員増強に成功した事例</a:t>
            </a:r>
          </a:p>
        </p:txBody>
      </p:sp>
    </p:spTree>
    <p:extLst>
      <p:ext uri="{BB962C8B-B14F-4D97-AF65-F5344CB8AC3E}">
        <p14:creationId xmlns:p14="http://schemas.microsoft.com/office/powerpoint/2010/main" val="13926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Graphic spid="4" grpId="0">
        <p:bldAsOne/>
      </p:bldGraphic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/>
          <p:cNvSpPr/>
          <p:nvPr/>
        </p:nvSpPr>
        <p:spPr>
          <a:xfrm>
            <a:off x="572121" y="188640"/>
            <a:ext cx="8100327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9896" y="116632"/>
            <a:ext cx="8136904" cy="864096"/>
          </a:xfrm>
          <a:noFill/>
        </p:spPr>
        <p:txBody>
          <a:bodyPr>
            <a:normAutofit fontScale="90000"/>
          </a:bodyPr>
          <a:lstStyle/>
          <a:p>
            <a:r>
              <a:rPr lang="ja-JP" altLang="en-US" dirty="0"/>
              <a:t>高崎ＲＣ　ポスターによる認知度向上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35115"/>
            <a:ext cx="3312549" cy="468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EF04-07D8-46CD-B270-077A0700FAF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80278"/>
            <a:ext cx="3312368" cy="4686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正方形/長方形 6"/>
          <p:cNvSpPr/>
          <p:nvPr/>
        </p:nvSpPr>
        <p:spPr>
          <a:xfrm>
            <a:off x="572121" y="1169190"/>
            <a:ext cx="7848872" cy="713960"/>
          </a:xfrm>
          <a:prstGeom prst="rect">
            <a:avLst/>
          </a:prstGeom>
          <a:solidFill>
            <a:srgbClr val="FFD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会員有志の会社などにポスター（３種類）を掲示、ＰＲ</a:t>
            </a:r>
          </a:p>
        </p:txBody>
      </p:sp>
    </p:spTree>
    <p:extLst>
      <p:ext uri="{BB962C8B-B14F-4D97-AF65-F5344CB8AC3E}">
        <p14:creationId xmlns:p14="http://schemas.microsoft.com/office/powerpoint/2010/main" val="90245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コンテンツ プレースホルダー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90882"/>
              </p:ext>
            </p:extLst>
          </p:nvPr>
        </p:nvGraphicFramePr>
        <p:xfrm>
          <a:off x="4937144" y="1452846"/>
          <a:ext cx="423040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四角形: 角を丸くする 8"/>
          <p:cNvSpPr/>
          <p:nvPr/>
        </p:nvSpPr>
        <p:spPr>
          <a:xfrm>
            <a:off x="1619672" y="116632"/>
            <a:ext cx="5904656" cy="678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0433" y="180000"/>
            <a:ext cx="8229600" cy="56370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②大宮西</a:t>
            </a:r>
            <a:r>
              <a:rPr kumimoji="1" lang="en-US" altLang="ja-JP" dirty="0"/>
              <a:t>RC</a:t>
            </a:r>
            <a:r>
              <a:rPr kumimoji="1" lang="ja-JP" altLang="en-US" dirty="0"/>
              <a:t>の活動事例</a:t>
            </a:r>
            <a:endParaRPr kumimoji="1" lang="ja-JP" altLang="en-US" sz="27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382482"/>
            <a:ext cx="4680520" cy="4832092"/>
          </a:xfrm>
          <a:prstGeom prst="rect">
            <a:avLst/>
          </a:prstGeom>
          <a:gradFill>
            <a:gsLst>
              <a:gs pos="1000">
                <a:srgbClr val="D1FFFC"/>
              </a:gs>
              <a:gs pos="100000">
                <a:srgbClr val="E7FFFF"/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marL="268288" indent="-268288"/>
            <a:r>
              <a:rPr kumimoji="1" lang="ja-JP" altLang="en-US" sz="2200" dirty="0"/>
              <a:t>○会員数は、</a:t>
            </a:r>
            <a:r>
              <a:rPr kumimoji="1" lang="en-US" altLang="ja-JP" sz="2200" dirty="0"/>
              <a:t>’</a:t>
            </a:r>
            <a:r>
              <a:rPr kumimoji="1" lang="ja-JP" altLang="en-US" sz="2200" dirty="0"/>
              <a:t>１０年までは　漸減傾向</a:t>
            </a:r>
          </a:p>
          <a:p>
            <a:pPr marL="268288"/>
            <a:r>
              <a:rPr kumimoji="1" lang="ja-JP" altLang="en-US" sz="2200" dirty="0"/>
              <a:t>・・・例会、奉仕活動はマンネリ</a:t>
            </a:r>
            <a:endParaRPr lang="ja-JP" altLang="en-US" sz="2200" dirty="0"/>
          </a:p>
          <a:p>
            <a:pPr marL="179388" indent="-179388"/>
            <a:r>
              <a:rPr lang="ja-JP" altLang="en-US" sz="2200" dirty="0"/>
              <a:t>○</a:t>
            </a:r>
            <a:r>
              <a:rPr kumimoji="1" lang="en-US" altLang="ja-JP" sz="2200" dirty="0"/>
              <a:t>’10-11</a:t>
            </a:r>
            <a:r>
              <a:rPr kumimoji="1" lang="ja-JP" altLang="en-US" sz="2200" dirty="0"/>
              <a:t>会長兼増強委員長は</a:t>
            </a:r>
            <a:r>
              <a:rPr lang="ja-JP" altLang="en-US" sz="2200" dirty="0"/>
              <a:t>　「一人が　一人の増強」を提案→倍増計画</a:t>
            </a:r>
            <a:endParaRPr lang="en-US" altLang="ja-JP" sz="2200" dirty="0"/>
          </a:p>
          <a:p>
            <a:pPr marL="265113" indent="-85725"/>
            <a:r>
              <a:rPr lang="ja-JP" altLang="en-US" sz="2200" dirty="0"/>
              <a:t> さらに新会員が一人勧誘→３倍増</a:t>
            </a:r>
          </a:p>
          <a:p>
            <a:pPr marL="265113" indent="-85725"/>
            <a:r>
              <a:rPr lang="ja-JP" altLang="en-US" sz="2200" dirty="0"/>
              <a:t>→“地区ＮＯ．１のクラブになろう”</a:t>
            </a:r>
          </a:p>
          <a:p>
            <a:pPr marL="85725" indent="-85725"/>
            <a:r>
              <a:rPr kumimoji="1" lang="ja-JP" altLang="en-US" sz="2200" dirty="0"/>
              <a:t>○活動内容</a:t>
            </a:r>
          </a:p>
          <a:p>
            <a:pPr marL="85725" indent="92075"/>
            <a:r>
              <a:rPr kumimoji="1" lang="ja-JP" altLang="en-US" sz="2200" dirty="0"/>
              <a:t>・全員</a:t>
            </a:r>
            <a:r>
              <a:rPr lang="ja-JP" altLang="en-US" sz="2200" dirty="0"/>
              <a:t>が</a:t>
            </a:r>
            <a:r>
              <a:rPr kumimoji="1" lang="ja-JP" altLang="en-US" sz="2200" dirty="0"/>
              <a:t>入会候補者カード</a:t>
            </a:r>
            <a:r>
              <a:rPr kumimoji="1" lang="en-US" altLang="ja-JP" sz="2200" dirty="0"/>
              <a:t>(2</a:t>
            </a:r>
            <a:r>
              <a:rPr kumimoji="1" lang="ja-JP" altLang="en-US" sz="2200" dirty="0"/>
              <a:t>名</a:t>
            </a:r>
            <a:r>
              <a:rPr kumimoji="1" lang="en-US" altLang="ja-JP" sz="2200" dirty="0"/>
              <a:t>/</a:t>
            </a:r>
            <a:r>
              <a:rPr kumimoji="1" lang="ja-JP" altLang="en-US" sz="2200" dirty="0"/>
              <a:t>人</a:t>
            </a:r>
            <a:r>
              <a:rPr kumimoji="1" lang="en-US" altLang="ja-JP" sz="2200" dirty="0"/>
              <a:t>)</a:t>
            </a:r>
            <a:endParaRPr kumimoji="1" lang="ja-JP" altLang="en-US" sz="2200" dirty="0"/>
          </a:p>
          <a:p>
            <a:pPr marL="85725" indent="-85725"/>
            <a:r>
              <a:rPr lang="ja-JP" altLang="en-US" sz="2200" dirty="0"/>
              <a:t>　・例会の度に具体的に呼びかけ</a:t>
            </a:r>
          </a:p>
          <a:p>
            <a:pPr marL="357188" indent="-357188"/>
            <a:r>
              <a:rPr kumimoji="1" lang="ja-JP" altLang="en-US" sz="2200" dirty="0"/>
              <a:t>　・会長自らも、主に若手経営者に積極的に声掛け、勧誘</a:t>
            </a:r>
          </a:p>
          <a:p>
            <a:pPr marL="265113" indent="-265113"/>
            <a:r>
              <a:rPr lang="ja-JP" altLang="en-US" sz="2200" dirty="0"/>
              <a:t>　・親睦活動への招待</a:t>
            </a:r>
          </a:p>
          <a:p>
            <a:pPr marL="265113" indent="-265113"/>
            <a:r>
              <a:rPr lang="ja-JP" altLang="en-US" sz="2200" dirty="0"/>
              <a:t>　・勧誘したクラブ会員には増強賞</a:t>
            </a:r>
          </a:p>
          <a:p>
            <a:pPr marL="265113" indent="-265113"/>
            <a:r>
              <a:rPr lang="ja-JP" altLang="en-US" sz="2200" dirty="0"/>
              <a:t>　・入会後の研修の充実　など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058" y="630932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ja-JP" altLang="en-US" sz="2400" dirty="0"/>
              <a:t>○</a:t>
            </a:r>
            <a:r>
              <a:rPr lang="ja-JP" altLang="en-US" sz="2400" dirty="0">
                <a:solidFill>
                  <a:srgbClr val="FF0000"/>
                </a:solidFill>
              </a:rPr>
              <a:t>「親睦と奉仕」にさらに「ビジネスチャンス」を前面に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4596" y="971487"/>
            <a:ext cx="3837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2010</a:t>
            </a:r>
            <a:r>
              <a:rPr kumimoji="1" lang="ja-JP" altLang="en-US" sz="2400" dirty="0">
                <a:solidFill>
                  <a:srgbClr val="FF0000"/>
                </a:solidFill>
              </a:rPr>
              <a:t>～　</a:t>
            </a:r>
            <a:r>
              <a:rPr kumimoji="1" lang="en-US" altLang="ja-JP" sz="2400" dirty="0">
                <a:solidFill>
                  <a:srgbClr val="FF0000"/>
                </a:solidFill>
              </a:rPr>
              <a:t>7</a:t>
            </a:r>
            <a:r>
              <a:rPr kumimoji="1" lang="ja-JP" altLang="en-US" sz="2400" dirty="0">
                <a:solidFill>
                  <a:srgbClr val="FF0000"/>
                </a:solidFill>
              </a:rPr>
              <a:t>年間で約３倍に </a:t>
            </a:r>
            <a:r>
              <a:rPr kumimoji="1" lang="en-US" altLang="ja-JP" sz="2400" dirty="0">
                <a:solidFill>
                  <a:srgbClr val="FF0000"/>
                </a:solidFill>
              </a:rPr>
              <a:t>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49E2FAD-740E-482A-983E-591F011944E2}"/>
              </a:ext>
            </a:extLst>
          </p:cNvPr>
          <p:cNvSpPr/>
          <p:nvPr/>
        </p:nvSpPr>
        <p:spPr>
          <a:xfrm>
            <a:off x="5589911" y="980728"/>
            <a:ext cx="3292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+mn-ea"/>
              </a:rPr>
              <a:t>(</a:t>
            </a:r>
            <a:r>
              <a:rPr lang="ja-JP" altLang="en-US" sz="2000" dirty="0">
                <a:latin typeface="+mn-ea"/>
              </a:rPr>
              <a:t>ロータリーの友‘１７．８月号</a:t>
            </a:r>
            <a:r>
              <a:rPr lang="en-US" altLang="ja-JP" sz="2000" dirty="0">
                <a:latin typeface="+mn-ea"/>
              </a:rPr>
              <a:t>)</a:t>
            </a:r>
            <a:endParaRPr lang="ja-JP" altLang="en-US" sz="2000" dirty="0">
              <a:latin typeface="+mn-ea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86D-0929-45C3-AA6F-F573CF17CEE0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4681827" y="5856495"/>
            <a:ext cx="356407" cy="328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038235" y="5485294"/>
            <a:ext cx="3998261" cy="720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最初は冷めた目→増強が快感に！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クラブは一変</a:t>
            </a:r>
            <a:r>
              <a:rPr lang="ja-JP" altLang="en-US" dirty="0">
                <a:solidFill>
                  <a:schemeClr val="tx1"/>
                </a:solidFill>
              </a:rPr>
              <a:t>（大宮西ＲＣ高橋会長）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82766" y="2118532"/>
            <a:ext cx="461665" cy="15264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会員数（人）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19933" y="1749200"/>
            <a:ext cx="185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‘19.2</a:t>
            </a:r>
            <a:r>
              <a:rPr kumimoji="1" lang="ja-JP" altLang="en-US" dirty="0"/>
              <a:t>現在</a:t>
            </a:r>
            <a:r>
              <a:rPr lang="en-US" altLang="ja-JP" dirty="0"/>
              <a:t>118</a:t>
            </a:r>
            <a:r>
              <a:rPr kumimoji="1" lang="ja-JP" altLang="en-US" dirty="0"/>
              <a:t>名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16216" y="379252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42</a:t>
            </a:r>
            <a:r>
              <a:rPr kumimoji="1" lang="ja-JP" altLang="en-US" dirty="0"/>
              <a:t>名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80112" y="22768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（毎年７月１日現在）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08303" y="3284984"/>
            <a:ext cx="172819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・８年未満</a:t>
            </a:r>
            <a:r>
              <a:rPr kumimoji="1" lang="en-US" altLang="ja-JP" dirty="0"/>
              <a:t>90%</a:t>
            </a:r>
            <a:endParaRPr kumimoji="1" lang="ja-JP" altLang="en-US" dirty="0"/>
          </a:p>
          <a:p>
            <a:pPr marL="177800" indent="-177800"/>
            <a:r>
              <a:rPr kumimoji="1" lang="ja-JP" altLang="en-US" dirty="0"/>
              <a:t>・新入会員の</a:t>
            </a:r>
          </a:p>
          <a:p>
            <a:pPr marL="177800" indent="-88900"/>
            <a:r>
              <a:rPr kumimoji="1" lang="ja-JP" altLang="en-US" dirty="0"/>
              <a:t>退会はほとんどなし</a:t>
            </a:r>
          </a:p>
        </p:txBody>
      </p:sp>
    </p:spTree>
    <p:extLst>
      <p:ext uri="{BB962C8B-B14F-4D97-AF65-F5344CB8AC3E}">
        <p14:creationId xmlns:p14="http://schemas.microsoft.com/office/powerpoint/2010/main" val="4785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3" grpId="0"/>
      <p:bldP spid="10" grpId="0" animBg="1"/>
      <p:bldP spid="11" grpId="0" animBg="1"/>
      <p:bldP spid="15" grpId="0"/>
      <p:bldP spid="21" grpId="0"/>
      <p:bldP spid="22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6056" y="692696"/>
            <a:ext cx="3888432" cy="1368152"/>
          </a:xfr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r>
              <a:rPr lang="ja-JP" altLang="en-US" dirty="0"/>
              <a:t>八尾ＲＣポスター</a:t>
            </a:r>
            <a:br>
              <a:rPr lang="ja-JP" altLang="en-US" dirty="0"/>
            </a:br>
            <a:r>
              <a:rPr lang="ja-JP" altLang="en-US" dirty="0"/>
              <a:t>（‘１８．１２）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9" t="21520" r="16982" b="22827"/>
          <a:stretch/>
        </p:blipFill>
        <p:spPr>
          <a:xfrm>
            <a:off x="395536" y="3933055"/>
            <a:ext cx="4078439" cy="2565359"/>
          </a:xfrm>
          <a:prstGeom prst="rect">
            <a:avLst/>
          </a:prstGeom>
        </p:spPr>
      </p:pic>
      <p:pic>
        <p:nvPicPr>
          <p:cNvPr id="3076" name="Picture 4" descr="D:\ロータリークラブ\地区クラブ奉仕、拡大・増強委員会\八尾ＲＣポスター\ポスター1案10.17-2_Page_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74416" y="-45536440"/>
            <a:ext cx="7276762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2485"/>
            <a:ext cx="4824536" cy="3413154"/>
          </a:xfrm>
          <a:prstGeom prst="rect">
            <a:avLst/>
          </a:prstGeo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6566"/>
            <a:ext cx="4925107" cy="348430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5940152" y="223201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（広報活動の例）</a:t>
            </a:r>
          </a:p>
        </p:txBody>
      </p:sp>
    </p:spTree>
    <p:extLst>
      <p:ext uri="{BB962C8B-B14F-4D97-AF65-F5344CB8AC3E}">
        <p14:creationId xmlns:p14="http://schemas.microsoft.com/office/powerpoint/2010/main" val="37756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600" y="162926"/>
            <a:ext cx="6935508" cy="864096"/>
          </a:xfr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会員増強・退会防止のポイント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2381" y="1058743"/>
            <a:ext cx="6674723" cy="5688632"/>
          </a:xfrm>
          <a:solidFill>
            <a:srgbClr val="FFFF99"/>
          </a:solidFill>
          <a:ln>
            <a:noFill/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kumimoji="1" lang="en-US" altLang="ja-JP" sz="1100" dirty="0"/>
          </a:p>
          <a:p>
            <a:pPr marL="0" indent="0">
              <a:buNone/>
            </a:pPr>
            <a:r>
              <a:rPr kumimoji="1" lang="ja-JP" altLang="en-US" sz="4000" b="1" dirty="0"/>
              <a:t>○</a:t>
            </a:r>
            <a:r>
              <a:rPr kumimoji="1" lang="ja-JP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候補者のデータベース</a:t>
            </a:r>
            <a:r>
              <a:rPr kumimoji="1"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　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　・候補者のリストアップ、更新・棚卸、確実な引継ぎ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　・全員参加（役員、担当委員だけに任せるのではなく）</a:t>
            </a:r>
          </a:p>
          <a:p>
            <a:pPr marL="0" indent="269875">
              <a:buNone/>
            </a:pPr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（少人数グループによる推薦活動も効果的）</a:t>
            </a:r>
          </a:p>
          <a:p>
            <a:pPr marL="0" indent="182563">
              <a:buNone/>
            </a:pPr>
            <a:r>
              <a:rPr kumimoji="1"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・理事会メンバーによる率先した候補者推薦</a:t>
            </a:r>
          </a:p>
          <a:p>
            <a:pPr marL="0" indent="0">
              <a:buNone/>
            </a:pPr>
            <a:r>
              <a:rPr lang="ja-JP" altLang="en-US" sz="4000" b="1" dirty="0"/>
              <a:t>○</a:t>
            </a:r>
            <a:r>
              <a:rPr lang="en-US" altLang="ja-JP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</a:t>
            </a:r>
            <a:r>
              <a:rPr lang="ja-JP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と候補者への勧誘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　・パンフレットなどツールの作成と活用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　・継続的に何度でも、ある程度は強引に！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　・例会、親睦活動などへの招待</a:t>
            </a:r>
          </a:p>
          <a:p>
            <a:pPr marL="0" indent="0">
              <a:buNone/>
            </a:pPr>
            <a:r>
              <a:rPr kumimoji="1" lang="ja-JP" altLang="en-US" sz="4000" b="1" dirty="0"/>
              <a:t>○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入会後のケア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　</a:t>
            </a:r>
            <a:r>
              <a:rPr kumimoji="1" lang="ja-JP" altLang="en-US" dirty="0"/>
              <a:t>・クラブに慣れるまでのきめ細かいケア</a:t>
            </a:r>
          </a:p>
          <a:p>
            <a:pPr marL="0" indent="0">
              <a:buNone/>
            </a:pPr>
            <a:r>
              <a:rPr lang="ja-JP" altLang="en-US" sz="4000" b="1" dirty="0"/>
              <a:t>○</a:t>
            </a:r>
            <a:r>
              <a:rPr lang="ja-JP" altLang="en-US" sz="4000" b="1" dirty="0">
                <a:solidFill>
                  <a:srgbClr val="FF0000"/>
                </a:solidFill>
              </a:rPr>
              <a:t>退会防止</a:t>
            </a:r>
          </a:p>
          <a:p>
            <a:pPr marL="0" indent="0">
              <a:buNone/>
            </a:pPr>
            <a:r>
              <a:rPr kumimoji="1" lang="ja-JP" altLang="en-US" dirty="0"/>
              <a:t>　・退会意向の早期把握と慰留</a:t>
            </a:r>
          </a:p>
          <a:p>
            <a:pPr marL="0" indent="0">
              <a:buNone/>
            </a:pPr>
            <a:r>
              <a:rPr lang="ja-JP" altLang="en-US" dirty="0"/>
              <a:t>　・退会理由の分析とフィードバック</a:t>
            </a:r>
          </a:p>
          <a:p>
            <a:pPr marL="0" indent="0">
              <a:buNone/>
            </a:pPr>
            <a:r>
              <a:rPr kumimoji="1" lang="ja-JP" altLang="en-US" dirty="0"/>
              <a:t>　・声掛け、コミュニケーション</a:t>
            </a:r>
          </a:p>
          <a:p>
            <a:pPr marL="0" indent="0">
              <a:buNone/>
            </a:pPr>
            <a:r>
              <a:rPr lang="ja-JP" altLang="en-US" dirty="0"/>
              <a:t>　・転勤、退職の後任の推薦</a:t>
            </a:r>
            <a:endParaRPr lang="en-US" altLang="ja-JP" dirty="0"/>
          </a:p>
          <a:p>
            <a:pPr marL="0" indent="182563">
              <a:buNone/>
            </a:pPr>
            <a:r>
              <a:rPr lang="ja-JP" altLang="en-US" dirty="0"/>
              <a:t>・ＯＢ会員、シニア会員などの設定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EF04-07D8-46CD-B270-077A0700FAF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855555" y="2369758"/>
            <a:ext cx="3058418" cy="4371610"/>
          </a:xfrm>
          <a:prstGeom prst="round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2400" u="wavyHeavy" dirty="0">
                <a:solidFill>
                  <a:schemeClr val="tx1"/>
                </a:solidFill>
              </a:rPr>
              <a:t>トップのリーダーシップは極めて重要</a:t>
            </a:r>
          </a:p>
          <a:p>
            <a:pPr marL="177800" indent="-177800"/>
            <a:r>
              <a:rPr lang="ja-JP" altLang="en-US" sz="2000" dirty="0">
                <a:solidFill>
                  <a:schemeClr val="tx1"/>
                </a:solidFill>
              </a:rPr>
              <a:t>・しっかりとした目標と計画をたてる</a:t>
            </a:r>
          </a:p>
          <a:p>
            <a:pPr marL="177800" indent="-177800"/>
            <a:r>
              <a:rPr lang="ja-JP" altLang="en-US" sz="2000" dirty="0">
                <a:solidFill>
                  <a:schemeClr val="tx1"/>
                </a:solidFill>
              </a:rPr>
              <a:t>・例会等でたえず語りかけ会員をその気にさせる</a:t>
            </a:r>
          </a:p>
          <a:p>
            <a:pPr marL="177800" indent="-177800"/>
            <a:r>
              <a:rPr lang="ja-JP" altLang="en-US" sz="2000" dirty="0">
                <a:solidFill>
                  <a:schemeClr val="tx1"/>
                </a:solidFill>
              </a:rPr>
              <a:t>・色々な増強の話し合いの機会を設ける</a:t>
            </a:r>
          </a:p>
          <a:p>
            <a:pPr marL="177800" indent="-177800"/>
            <a:r>
              <a:rPr lang="ja-JP" altLang="en-US" sz="2000" dirty="0">
                <a:solidFill>
                  <a:schemeClr val="tx1"/>
                </a:solidFill>
              </a:rPr>
              <a:t>・常に増強活動状況をフォローし、状況を把握する</a:t>
            </a:r>
          </a:p>
          <a:p>
            <a:pPr marL="177800" indent="-177800"/>
            <a:r>
              <a:rPr lang="ja-JP" altLang="en-US" sz="2000" dirty="0">
                <a:solidFill>
                  <a:schemeClr val="tx1"/>
                </a:solidFill>
              </a:rPr>
              <a:t>　　　</a:t>
            </a:r>
            <a:r>
              <a:rPr lang="en-US" altLang="ja-JP" sz="2000" dirty="0">
                <a:solidFill>
                  <a:schemeClr val="tx1"/>
                </a:solidFill>
              </a:rPr>
              <a:t>‥</a:t>
            </a:r>
            <a:r>
              <a:rPr lang="ja-JP" altLang="en-US" sz="2000" dirty="0">
                <a:solidFill>
                  <a:schemeClr val="tx1"/>
                </a:solidFill>
              </a:rPr>
              <a:t>等々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7306402" y="2206835"/>
            <a:ext cx="492790" cy="432048"/>
          </a:xfrm>
          <a:prstGeom prst="ellipse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227580" y="2008519"/>
            <a:ext cx="288032" cy="280484"/>
          </a:xfrm>
          <a:prstGeom prst="ellipse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7077210" y="1990811"/>
            <a:ext cx="144016" cy="216024"/>
          </a:xfrm>
          <a:prstGeom prst="ellipse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6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5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6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93496" cy="10801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 会員増強と退会防止について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36504"/>
          </a:xfrm>
          <a:gradFill>
            <a:gsLst>
              <a:gs pos="1000">
                <a:srgbClr val="D1FFFC"/>
              </a:gs>
              <a:gs pos="100000">
                <a:srgbClr val="E7FFFF"/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endParaRPr kumimoji="1" lang="ja-JP" altLang="en-US" sz="900" dirty="0"/>
          </a:p>
          <a:p>
            <a:r>
              <a:rPr kumimoji="1" lang="ja-JP" altLang="en-US" dirty="0"/>
              <a:t>ロータリーの内部の最も大きな推進課題は、会員増強です。</a:t>
            </a:r>
          </a:p>
          <a:p>
            <a:r>
              <a:rPr kumimoji="1" lang="ja-JP" altLang="en-US" dirty="0"/>
              <a:t>ロータリーを取り巻く状況は、大きく変わりつつありますが、</a:t>
            </a:r>
            <a:r>
              <a:rPr lang="ja-JP" altLang="ja-JP" dirty="0"/>
              <a:t>状況が変わればその変化に対応した増強活動が必要です。</a:t>
            </a:r>
            <a:endParaRPr lang="ja-JP" altLang="en-US" dirty="0"/>
          </a:p>
          <a:p>
            <a:r>
              <a:rPr lang="ja-JP" altLang="en-US" dirty="0"/>
              <a:t>特に次年度は会員数減が予想され、会員増強とともに退会防止が重要課題といえます。</a:t>
            </a:r>
          </a:p>
          <a:p>
            <a:pPr marL="0" indent="0">
              <a:buNone/>
            </a:pPr>
            <a:r>
              <a:rPr lang="ja-JP" altLang="en-US" dirty="0"/>
              <a:t>　 </a:t>
            </a:r>
            <a:endParaRPr lang="ja-JP" altLang="ja-JP" dirty="0"/>
          </a:p>
          <a:p>
            <a:pPr marL="0" indent="0">
              <a:buNone/>
            </a:pPr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03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16824" cy="1066130"/>
          </a:xfrm>
          <a:gradFill>
            <a:gsLst>
              <a:gs pos="0">
                <a:srgbClr val="FDF5FC"/>
              </a:gs>
              <a:gs pos="100000">
                <a:srgbClr val="FFCC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ja-JP" altLang="en-US" dirty="0"/>
              <a:t>クラブの目的（クラブ定款）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0000"/>
            <a:ext cx="8229600" cy="5049360"/>
          </a:xfrm>
          <a:gradFill>
            <a:gsLst>
              <a:gs pos="1000">
                <a:srgbClr val="D1FFFC"/>
              </a:gs>
              <a:gs pos="100000">
                <a:srgbClr val="E7FFFF"/>
              </a:gs>
            </a:gsLst>
            <a:lin ang="16200000" scaled="1"/>
          </a:gradFill>
        </p:spPr>
        <p:txBody>
          <a:bodyPr tIns="216000"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≪標準ロータリークラブ定款≫</a:t>
            </a:r>
          </a:p>
          <a:p>
            <a:pPr marL="0" indent="0">
              <a:buNone/>
            </a:pPr>
            <a:r>
              <a:rPr lang="ja-JP" altLang="en-US" dirty="0"/>
              <a:t> 第</a:t>
            </a:r>
            <a:r>
              <a:rPr lang="en-US" altLang="ja-JP" dirty="0"/>
              <a:t>3</a:t>
            </a:r>
            <a:r>
              <a:rPr lang="ja-JP" altLang="en-US" dirty="0"/>
              <a:t>条　クラブの目的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本クラブの目的は次の通りである。</a:t>
            </a:r>
          </a:p>
          <a:p>
            <a:pPr marL="0" indent="0">
              <a:buNone/>
            </a:pPr>
            <a:r>
              <a:rPr lang="ja-JP" altLang="en-US" dirty="0"/>
              <a:t>（</a:t>
            </a:r>
            <a:r>
              <a:rPr lang="en-US" altLang="ja-JP" dirty="0"/>
              <a:t>a</a:t>
            </a:r>
            <a:r>
              <a:rPr lang="ja-JP" altLang="en-US" dirty="0"/>
              <a:t>）「ロータリーの目的」の達成を目指すこと</a:t>
            </a:r>
          </a:p>
          <a:p>
            <a:pPr marL="0" indent="0">
              <a:buNone/>
            </a:pPr>
            <a:r>
              <a:rPr lang="ja-JP" altLang="en-US" dirty="0"/>
              <a:t>（</a:t>
            </a:r>
            <a:r>
              <a:rPr lang="en-US" altLang="ja-JP" dirty="0"/>
              <a:t>b</a:t>
            </a:r>
            <a:r>
              <a:rPr lang="ja-JP" altLang="en-US" dirty="0"/>
              <a:t>）五大奉仕部門に基づいて成果あふれる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   </a:t>
            </a:r>
            <a:r>
              <a:rPr lang="ja-JP" altLang="en-US" dirty="0"/>
              <a:t>奉仕プロジェクトを実施すること</a:t>
            </a:r>
          </a:p>
          <a:p>
            <a:pPr marL="0" indent="0">
              <a:buNone/>
            </a:pPr>
            <a:r>
              <a:rPr lang="ja-JP" altLang="en-US" sz="4000" dirty="0">
                <a:uFill>
                  <a:solidFill>
                    <a:srgbClr val="C00000"/>
                  </a:solidFill>
                </a:uFill>
              </a:rPr>
              <a:t>（</a:t>
            </a:r>
            <a:r>
              <a:rPr lang="en-US" altLang="ja-JP" sz="4000" dirty="0">
                <a:uFill>
                  <a:solidFill>
                    <a:srgbClr val="C00000"/>
                  </a:solidFill>
                </a:uFill>
              </a:rPr>
              <a:t>c</a:t>
            </a:r>
            <a:r>
              <a:rPr lang="ja-JP" altLang="en-US" sz="4000" dirty="0">
                <a:uFill>
                  <a:solidFill>
                    <a:srgbClr val="C00000"/>
                  </a:solidFill>
                </a:uFill>
              </a:rPr>
              <a:t>）</a:t>
            </a:r>
            <a:r>
              <a:rPr lang="ja-JP" altLang="en-US" sz="4000" u="heavy" dirty="0">
                <a:uFill>
                  <a:solidFill>
                    <a:srgbClr val="C00000"/>
                  </a:solidFill>
                </a:uFill>
              </a:rPr>
              <a:t>会員増強を通じてロータリーの発展</a:t>
            </a:r>
            <a:endParaRPr lang="en-US" altLang="ja-JP" sz="4000" u="heavy" dirty="0">
              <a:uFill>
                <a:solidFill>
                  <a:srgbClr val="C00000"/>
                </a:solidFill>
              </a:uFill>
            </a:endParaRPr>
          </a:p>
          <a:p>
            <a:pPr marL="0" indent="0">
              <a:buNone/>
            </a:pPr>
            <a:r>
              <a:rPr lang="en-US" altLang="ja-JP" sz="4000" dirty="0">
                <a:uFill>
                  <a:solidFill>
                    <a:srgbClr val="C00000"/>
                  </a:solidFill>
                </a:uFill>
              </a:rPr>
              <a:t>      </a:t>
            </a:r>
            <a:r>
              <a:rPr lang="ja-JP" altLang="en-US" sz="4000" u="heavy" dirty="0">
                <a:uFill>
                  <a:solidFill>
                    <a:srgbClr val="C00000"/>
                  </a:solidFill>
                </a:uFill>
              </a:rPr>
              <a:t>に寄与すること</a:t>
            </a:r>
          </a:p>
          <a:p>
            <a:pPr marL="0" indent="0">
              <a:buNone/>
            </a:pPr>
            <a:r>
              <a:rPr lang="ja-JP" altLang="en-US" dirty="0"/>
              <a:t>（</a:t>
            </a:r>
            <a:r>
              <a:rPr lang="en-US" altLang="ja-JP" dirty="0"/>
              <a:t>d</a:t>
            </a:r>
            <a:r>
              <a:rPr lang="ja-JP" altLang="en-US" dirty="0"/>
              <a:t>）ロータリー財団を支援すること</a:t>
            </a:r>
          </a:p>
          <a:p>
            <a:pPr marL="0" indent="0">
              <a:buNone/>
            </a:pPr>
            <a:r>
              <a:rPr lang="ja-JP" altLang="en-US" dirty="0"/>
              <a:t>（</a:t>
            </a:r>
            <a:r>
              <a:rPr lang="en-US" altLang="ja-JP" dirty="0"/>
              <a:t>e</a:t>
            </a:r>
            <a:r>
              <a:rPr lang="ja-JP" altLang="en-US" dirty="0"/>
              <a:t>）クラブレベルを超えたリーダーを育成すること</a:t>
            </a:r>
          </a:p>
        </p:txBody>
      </p:sp>
    </p:spTree>
    <p:extLst>
      <p:ext uri="{BB962C8B-B14F-4D97-AF65-F5344CB8AC3E}">
        <p14:creationId xmlns:p14="http://schemas.microsoft.com/office/powerpoint/2010/main" val="326731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248990"/>
              </p:ext>
            </p:extLst>
          </p:nvPr>
        </p:nvGraphicFramePr>
        <p:xfrm>
          <a:off x="539552" y="1965033"/>
          <a:ext cx="8208912" cy="463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72337" y="260648"/>
            <a:ext cx="7516087" cy="792088"/>
          </a:xfrm>
          <a:gradFill>
            <a:gsLst>
              <a:gs pos="0">
                <a:srgbClr val="FDF5FC"/>
              </a:gs>
              <a:gs pos="100000">
                <a:srgbClr val="FFCCFF"/>
              </a:gs>
            </a:gsLst>
            <a:lin ang="5400000" scaled="0"/>
          </a:gradFill>
        </p:spPr>
        <p:txBody>
          <a:bodyPr/>
          <a:lstStyle/>
          <a:p>
            <a:r>
              <a:rPr lang="ja-JP" altLang="en-US" dirty="0"/>
              <a:t>２６６０地区の会員数の推移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84168" y="64886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（会員数は</a:t>
            </a:r>
            <a:r>
              <a:rPr kumimoji="1" lang="en-US" altLang="ja-JP" dirty="0"/>
              <a:t>7</a:t>
            </a:r>
            <a:r>
              <a:rPr kumimoji="1" lang="ja-JP" altLang="en-US" dirty="0"/>
              <a:t>月末時点）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6288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（人）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EF04-07D8-46CD-B270-077A0700FAF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21932" y="1505989"/>
            <a:ext cx="40900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/>
              <a:t>最大</a:t>
            </a:r>
            <a:r>
              <a:rPr lang="en-US" altLang="ja-JP" sz="2800" dirty="0"/>
              <a:t>5,702</a:t>
            </a:r>
            <a:r>
              <a:rPr lang="ja-JP" altLang="en-US" sz="2800" dirty="0"/>
              <a:t>人</a:t>
            </a:r>
            <a:r>
              <a:rPr lang="en-US" altLang="ja-JP" sz="2800" dirty="0"/>
              <a:t>(‘96.11)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38010" y="2424510"/>
            <a:ext cx="131414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3629</a:t>
            </a:r>
            <a:r>
              <a:rPr kumimoji="1" lang="ja-JP" altLang="en-US" sz="2400" dirty="0"/>
              <a:t>人</a:t>
            </a:r>
            <a:endParaRPr kumimoji="1" lang="en-US" altLang="ja-JP" sz="2400" dirty="0"/>
          </a:p>
          <a:p>
            <a:r>
              <a:rPr kumimoji="1" lang="ja-JP" altLang="en-US" dirty="0"/>
              <a:t>（’</a:t>
            </a:r>
            <a:r>
              <a:rPr kumimoji="1" lang="en-US" altLang="ja-JP" dirty="0"/>
              <a:t>19.7</a:t>
            </a:r>
            <a:r>
              <a:rPr kumimoji="1" lang="ja-JP" altLang="en-US" dirty="0"/>
              <a:t>Ｅ）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8190402" y="3176101"/>
            <a:ext cx="270030" cy="396915"/>
          </a:xfrm>
          <a:prstGeom prst="straightConnector1">
            <a:avLst/>
          </a:prstGeom>
          <a:ln w="38100">
            <a:solidFill>
              <a:srgbClr val="FC0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下矢印 7"/>
          <p:cNvSpPr/>
          <p:nvPr/>
        </p:nvSpPr>
        <p:spPr>
          <a:xfrm rot="2507628" flipH="1">
            <a:off x="3016186" y="1975933"/>
            <a:ext cx="148595" cy="3900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3510866" y="2365888"/>
            <a:ext cx="1512168" cy="6432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 rot="1422806">
            <a:off x="3643653" y="250284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９８年以降急速に減少</a:t>
            </a:r>
          </a:p>
        </p:txBody>
      </p:sp>
      <p:sp>
        <p:nvSpPr>
          <p:cNvPr id="13" name="雲形吹き出し 12"/>
          <p:cNvSpPr/>
          <p:nvPr/>
        </p:nvSpPr>
        <p:spPr>
          <a:xfrm>
            <a:off x="5997404" y="1361560"/>
            <a:ext cx="2232248" cy="1228966"/>
          </a:xfrm>
          <a:prstGeom prst="cloudCallout">
            <a:avLst>
              <a:gd name="adj1" fmla="val 4330"/>
              <a:gd name="adj2" fmla="val 83370"/>
            </a:avLst>
          </a:prstGeom>
          <a:solidFill>
            <a:srgbClr val="FFE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ここ数年はほぼ横ばいで推移</a:t>
            </a:r>
          </a:p>
        </p:txBody>
      </p:sp>
    </p:spTree>
    <p:extLst>
      <p:ext uri="{BB962C8B-B14F-4D97-AF65-F5344CB8AC3E}">
        <p14:creationId xmlns:p14="http://schemas.microsoft.com/office/powerpoint/2010/main" val="3136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8" grpId="0" animBg="1"/>
      <p:bldP spid="15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2823" y="188640"/>
            <a:ext cx="8229600" cy="1008112"/>
          </a:xfrm>
          <a:solidFill>
            <a:srgbClr val="FFCCCC"/>
          </a:solidFill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最近</a:t>
            </a:r>
            <a:r>
              <a:rPr kumimoji="1" lang="en-US" altLang="ja-JP" dirty="0"/>
              <a:t>5</a:t>
            </a:r>
            <a:r>
              <a:rPr kumimoji="1" lang="ja-JP" altLang="en-US" dirty="0"/>
              <a:t>年間の年初会員と入退会者数</a:t>
            </a:r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507103446"/>
              </p:ext>
            </p:extLst>
          </p:nvPr>
        </p:nvGraphicFramePr>
        <p:xfrm>
          <a:off x="973521" y="1772816"/>
          <a:ext cx="807115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19523" y="1916832"/>
            <a:ext cx="553998" cy="2376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年初会員数（人）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88424" y="1772816"/>
            <a:ext cx="553998" cy="2808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入会、退会者数（人）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63813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lang="ja-JP" altLang="en-US" dirty="0">
                <a:solidFill>
                  <a:prstClr val="black"/>
                </a:solidFill>
              </a:rPr>
              <a:t>（ｍｙ　ｒｏｔａｒｙのデータ　を基に一部推計）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" name="雲 2"/>
          <p:cNvSpPr/>
          <p:nvPr/>
        </p:nvSpPr>
        <p:spPr>
          <a:xfrm>
            <a:off x="2627784" y="1268760"/>
            <a:ext cx="3024336" cy="151216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black"/>
                </a:solidFill>
              </a:rPr>
              <a:t>毎年</a:t>
            </a:r>
            <a:r>
              <a:rPr lang="en-US" altLang="ja-JP" dirty="0">
                <a:solidFill>
                  <a:prstClr val="black"/>
                </a:solidFill>
              </a:rPr>
              <a:t>300</a:t>
            </a:r>
            <a:r>
              <a:rPr lang="ja-JP" altLang="en-US" dirty="0">
                <a:solidFill>
                  <a:prstClr val="black"/>
                </a:solidFill>
              </a:rPr>
              <a:t>人近い入退会者の下で</a:t>
            </a:r>
          </a:p>
          <a:p>
            <a:pPr algn="ctr"/>
            <a:r>
              <a:rPr lang="ja-JP" altLang="en-US" dirty="0">
                <a:solidFill>
                  <a:prstClr val="black"/>
                </a:solidFill>
              </a:rPr>
              <a:t>会員数がほぼ均衡している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16216" y="63484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</a:rPr>
              <a:t>年度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51520" y="188640"/>
            <a:ext cx="8690901" cy="1008112"/>
          </a:xfrm>
          <a:prstGeom prst="rect">
            <a:avLst/>
          </a:prstGeom>
          <a:gradFill>
            <a:gsLst>
              <a:gs pos="0">
                <a:srgbClr val="FDF5FC"/>
              </a:gs>
              <a:gs pos="100000">
                <a:srgbClr val="FFCCF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/>
              <a:t>最近</a:t>
            </a:r>
            <a:r>
              <a:rPr lang="en-US" altLang="ja-JP" sz="4000"/>
              <a:t>5</a:t>
            </a:r>
            <a:r>
              <a:rPr lang="ja-JP" altLang="en-US" sz="4000"/>
              <a:t>年間の</a:t>
            </a:r>
            <a:r>
              <a:rPr lang="ja-JP" altLang="en-US"/>
              <a:t>年初</a:t>
            </a:r>
            <a:r>
              <a:rPr lang="en-US" altLang="ja-JP"/>
              <a:t>(7/1)</a:t>
            </a:r>
            <a:r>
              <a:rPr lang="ja-JP" altLang="en-US"/>
              <a:t>会員と入退会者数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045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24776"/>
            <a:ext cx="7772400" cy="792087"/>
          </a:xfrm>
          <a:gradFill>
            <a:gsLst>
              <a:gs pos="0">
                <a:srgbClr val="FDF5FC"/>
              </a:gs>
              <a:gs pos="100000">
                <a:srgbClr val="FFCC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kumimoji="1" lang="en-US" altLang="ja-JP" dirty="0"/>
              <a:t>2660</a:t>
            </a:r>
            <a:r>
              <a:rPr kumimoji="1" lang="ja-JP" altLang="en-US" dirty="0"/>
              <a:t>地区の月別会員増加数</a:t>
            </a:r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4197304484"/>
              </p:ext>
            </p:extLst>
          </p:nvPr>
        </p:nvGraphicFramePr>
        <p:xfrm>
          <a:off x="539552" y="1556792"/>
          <a:ext cx="8496944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547664" y="948503"/>
            <a:ext cx="381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en-US" altLang="ja-JP" sz="2000" dirty="0"/>
              <a:t>7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日基準　月末の増加数　）　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5999" y="1285751"/>
            <a:ext cx="138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増加数</a:t>
            </a:r>
            <a:r>
              <a:rPr kumimoji="1" lang="en-US" altLang="ja-JP" dirty="0"/>
              <a:t>(</a:t>
            </a:r>
            <a:r>
              <a:rPr kumimoji="1" lang="ja-JP" altLang="en-US" dirty="0"/>
              <a:t>人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7" name="雲形吹き出し 6"/>
          <p:cNvSpPr/>
          <p:nvPr/>
        </p:nvSpPr>
        <p:spPr>
          <a:xfrm>
            <a:off x="5032633" y="1316973"/>
            <a:ext cx="3096344" cy="1280175"/>
          </a:xfrm>
          <a:prstGeom prst="cloudCallout">
            <a:avLst>
              <a:gd name="adj1" fmla="val -519"/>
              <a:gd name="adj2" fmla="val 56008"/>
            </a:avLst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chemeClr val="tx1"/>
                </a:solidFill>
              </a:rPr>
              <a:t>年</a:t>
            </a:r>
            <a:r>
              <a:rPr lang="en-US" altLang="ja-JP" sz="2000" dirty="0">
                <a:solidFill>
                  <a:schemeClr val="tx1"/>
                </a:solidFill>
              </a:rPr>
              <a:t>3</a:t>
            </a:r>
            <a:r>
              <a:rPr lang="ja-JP" altLang="en-US" sz="2000" dirty="0">
                <a:solidFill>
                  <a:schemeClr val="tx1"/>
                </a:solidFill>
              </a:rPr>
              <a:t>回大きな減少がある　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(12</a:t>
            </a:r>
            <a:r>
              <a:rPr lang="ja-JP" altLang="en-US" sz="2000" dirty="0">
                <a:solidFill>
                  <a:schemeClr val="tx1"/>
                </a:solidFill>
              </a:rPr>
              <a:t>月、</a:t>
            </a:r>
            <a:r>
              <a:rPr lang="en-US" altLang="ja-JP" sz="2000" dirty="0">
                <a:solidFill>
                  <a:schemeClr val="tx1"/>
                </a:solidFill>
              </a:rPr>
              <a:t>3</a:t>
            </a:r>
            <a:r>
              <a:rPr lang="ja-JP" altLang="en-US" sz="2000" dirty="0">
                <a:solidFill>
                  <a:schemeClr val="tx1"/>
                </a:solidFill>
              </a:rPr>
              <a:t>月、</a:t>
            </a:r>
            <a:r>
              <a:rPr lang="en-US" altLang="ja-JP" sz="2000" dirty="0">
                <a:solidFill>
                  <a:schemeClr val="tx1"/>
                </a:solidFill>
              </a:rPr>
              <a:t>6</a:t>
            </a:r>
            <a:r>
              <a:rPr lang="ja-JP" altLang="en-US" sz="2000" dirty="0">
                <a:solidFill>
                  <a:schemeClr val="tx1"/>
                </a:solidFill>
              </a:rPr>
              <a:t>月）</a:t>
            </a:r>
            <a:endParaRPr lang="ja-JP" sz="2000" dirty="0">
              <a:solidFill>
                <a:schemeClr val="tx1"/>
              </a:solidFill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6920263" y="3983051"/>
            <a:ext cx="1193180" cy="1049608"/>
          </a:xfrm>
          <a:custGeom>
            <a:avLst/>
            <a:gdLst>
              <a:gd name="connsiteX0" fmla="*/ 234175 w 1193180"/>
              <a:gd name="connsiteY0" fmla="*/ 1393 h 1049608"/>
              <a:gd name="connsiteX1" fmla="*/ 301083 w 1193180"/>
              <a:gd name="connsiteY1" fmla="*/ 12545 h 1049608"/>
              <a:gd name="connsiteX2" fmla="*/ 356839 w 1193180"/>
              <a:gd name="connsiteY2" fmla="*/ 23696 h 1049608"/>
              <a:gd name="connsiteX3" fmla="*/ 669073 w 1193180"/>
              <a:gd name="connsiteY3" fmla="*/ 57150 h 1049608"/>
              <a:gd name="connsiteX4" fmla="*/ 802887 w 1193180"/>
              <a:gd name="connsiteY4" fmla="*/ 101754 h 1049608"/>
              <a:gd name="connsiteX5" fmla="*/ 836341 w 1193180"/>
              <a:gd name="connsiteY5" fmla="*/ 112906 h 1049608"/>
              <a:gd name="connsiteX6" fmla="*/ 1059366 w 1193180"/>
              <a:gd name="connsiteY6" fmla="*/ 135208 h 1049608"/>
              <a:gd name="connsiteX7" fmla="*/ 1103970 w 1193180"/>
              <a:gd name="connsiteY7" fmla="*/ 224418 h 1049608"/>
              <a:gd name="connsiteX8" fmla="*/ 1126273 w 1193180"/>
              <a:gd name="connsiteY8" fmla="*/ 280174 h 1049608"/>
              <a:gd name="connsiteX9" fmla="*/ 1148575 w 1193180"/>
              <a:gd name="connsiteY9" fmla="*/ 313628 h 1049608"/>
              <a:gd name="connsiteX10" fmla="*/ 1170878 w 1193180"/>
              <a:gd name="connsiteY10" fmla="*/ 391686 h 1049608"/>
              <a:gd name="connsiteX11" fmla="*/ 1193180 w 1193180"/>
              <a:gd name="connsiteY11" fmla="*/ 436291 h 1049608"/>
              <a:gd name="connsiteX12" fmla="*/ 1170878 w 1193180"/>
              <a:gd name="connsiteY12" fmla="*/ 603559 h 1049608"/>
              <a:gd name="connsiteX13" fmla="*/ 1159726 w 1193180"/>
              <a:gd name="connsiteY13" fmla="*/ 637013 h 1049608"/>
              <a:gd name="connsiteX14" fmla="*/ 1126273 w 1193180"/>
              <a:gd name="connsiteY14" fmla="*/ 681618 h 1049608"/>
              <a:gd name="connsiteX15" fmla="*/ 1092819 w 1193180"/>
              <a:gd name="connsiteY15" fmla="*/ 703920 h 1049608"/>
              <a:gd name="connsiteX16" fmla="*/ 1070517 w 1193180"/>
              <a:gd name="connsiteY16" fmla="*/ 737374 h 1049608"/>
              <a:gd name="connsiteX17" fmla="*/ 1003609 w 1193180"/>
              <a:gd name="connsiteY17" fmla="*/ 860037 h 1049608"/>
              <a:gd name="connsiteX18" fmla="*/ 981307 w 1193180"/>
              <a:gd name="connsiteY18" fmla="*/ 882340 h 1049608"/>
              <a:gd name="connsiteX19" fmla="*/ 970156 w 1193180"/>
              <a:gd name="connsiteY19" fmla="*/ 915793 h 1049608"/>
              <a:gd name="connsiteX20" fmla="*/ 903248 w 1193180"/>
              <a:gd name="connsiteY20" fmla="*/ 949247 h 1049608"/>
              <a:gd name="connsiteX21" fmla="*/ 869795 w 1193180"/>
              <a:gd name="connsiteY21" fmla="*/ 971550 h 1049608"/>
              <a:gd name="connsiteX22" fmla="*/ 847492 w 1193180"/>
              <a:gd name="connsiteY22" fmla="*/ 993852 h 1049608"/>
              <a:gd name="connsiteX23" fmla="*/ 657922 w 1193180"/>
              <a:gd name="connsiteY23" fmla="*/ 1005003 h 1049608"/>
              <a:gd name="connsiteX24" fmla="*/ 568712 w 1193180"/>
              <a:gd name="connsiteY24" fmla="*/ 1016154 h 1049608"/>
              <a:gd name="connsiteX25" fmla="*/ 490653 w 1193180"/>
              <a:gd name="connsiteY25" fmla="*/ 1038457 h 1049608"/>
              <a:gd name="connsiteX26" fmla="*/ 423746 w 1193180"/>
              <a:gd name="connsiteY26" fmla="*/ 1049608 h 1049608"/>
              <a:gd name="connsiteX27" fmla="*/ 156117 w 1193180"/>
              <a:gd name="connsiteY27" fmla="*/ 1038457 h 1049608"/>
              <a:gd name="connsiteX28" fmla="*/ 89209 w 1193180"/>
              <a:gd name="connsiteY28" fmla="*/ 1016154 h 1049608"/>
              <a:gd name="connsiteX29" fmla="*/ 33453 w 1193180"/>
              <a:gd name="connsiteY29" fmla="*/ 938096 h 1049608"/>
              <a:gd name="connsiteX30" fmla="*/ 22302 w 1193180"/>
              <a:gd name="connsiteY30" fmla="*/ 893491 h 1049608"/>
              <a:gd name="connsiteX31" fmla="*/ 0 w 1193180"/>
              <a:gd name="connsiteY31" fmla="*/ 815432 h 1049608"/>
              <a:gd name="connsiteX32" fmla="*/ 11151 w 1193180"/>
              <a:gd name="connsiteY32" fmla="*/ 759676 h 1049608"/>
              <a:gd name="connsiteX33" fmla="*/ 0 w 1193180"/>
              <a:gd name="connsiteY33" fmla="*/ 726223 h 1049608"/>
              <a:gd name="connsiteX34" fmla="*/ 33453 w 1193180"/>
              <a:gd name="connsiteY34" fmla="*/ 458593 h 1049608"/>
              <a:gd name="connsiteX35" fmla="*/ 44605 w 1193180"/>
              <a:gd name="connsiteY35" fmla="*/ 391686 h 1049608"/>
              <a:gd name="connsiteX36" fmla="*/ 66907 w 1193180"/>
              <a:gd name="connsiteY36" fmla="*/ 324779 h 1049608"/>
              <a:gd name="connsiteX37" fmla="*/ 78058 w 1193180"/>
              <a:gd name="connsiteY37" fmla="*/ 146359 h 1049608"/>
              <a:gd name="connsiteX38" fmla="*/ 100361 w 1193180"/>
              <a:gd name="connsiteY38" fmla="*/ 112906 h 1049608"/>
              <a:gd name="connsiteX39" fmla="*/ 167268 w 1193180"/>
              <a:gd name="connsiteY39" fmla="*/ 79452 h 1049608"/>
              <a:gd name="connsiteX40" fmla="*/ 200722 w 1193180"/>
              <a:gd name="connsiteY40" fmla="*/ 45998 h 1049608"/>
              <a:gd name="connsiteX41" fmla="*/ 234175 w 1193180"/>
              <a:gd name="connsiteY41" fmla="*/ 1393 h 104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3180" h="1049608">
                <a:moveTo>
                  <a:pt x="234175" y="1393"/>
                </a:moveTo>
                <a:cubicBezTo>
                  <a:pt x="250902" y="-4182"/>
                  <a:pt x="278837" y="8500"/>
                  <a:pt x="301083" y="12545"/>
                </a:cubicBezTo>
                <a:cubicBezTo>
                  <a:pt x="319731" y="15936"/>
                  <a:pt x="338011" y="21524"/>
                  <a:pt x="356839" y="23696"/>
                </a:cubicBezTo>
                <a:cubicBezTo>
                  <a:pt x="808015" y="75754"/>
                  <a:pt x="449422" y="25769"/>
                  <a:pt x="669073" y="57150"/>
                </a:cubicBezTo>
                <a:cubicBezTo>
                  <a:pt x="835173" y="119436"/>
                  <a:pt x="697293" y="71583"/>
                  <a:pt x="802887" y="101754"/>
                </a:cubicBezTo>
                <a:cubicBezTo>
                  <a:pt x="814189" y="104983"/>
                  <a:pt x="824866" y="110356"/>
                  <a:pt x="836341" y="112906"/>
                </a:cubicBezTo>
                <a:cubicBezTo>
                  <a:pt x="911096" y="129519"/>
                  <a:pt x="981333" y="129634"/>
                  <a:pt x="1059366" y="135208"/>
                </a:cubicBezTo>
                <a:cubicBezTo>
                  <a:pt x="1102112" y="177956"/>
                  <a:pt x="1069799" y="138992"/>
                  <a:pt x="1103970" y="224418"/>
                </a:cubicBezTo>
                <a:cubicBezTo>
                  <a:pt x="1111404" y="243003"/>
                  <a:pt x="1117321" y="262270"/>
                  <a:pt x="1126273" y="280174"/>
                </a:cubicBezTo>
                <a:cubicBezTo>
                  <a:pt x="1132267" y="292161"/>
                  <a:pt x="1142581" y="301641"/>
                  <a:pt x="1148575" y="313628"/>
                </a:cubicBezTo>
                <a:cubicBezTo>
                  <a:pt x="1162052" y="340582"/>
                  <a:pt x="1160162" y="363109"/>
                  <a:pt x="1170878" y="391686"/>
                </a:cubicBezTo>
                <a:cubicBezTo>
                  <a:pt x="1176715" y="407251"/>
                  <a:pt x="1185746" y="421423"/>
                  <a:pt x="1193180" y="436291"/>
                </a:cubicBezTo>
                <a:cubicBezTo>
                  <a:pt x="1185746" y="492047"/>
                  <a:pt x="1180125" y="548075"/>
                  <a:pt x="1170878" y="603559"/>
                </a:cubicBezTo>
                <a:cubicBezTo>
                  <a:pt x="1168946" y="615154"/>
                  <a:pt x="1165558" y="626807"/>
                  <a:pt x="1159726" y="637013"/>
                </a:cubicBezTo>
                <a:cubicBezTo>
                  <a:pt x="1150505" y="653150"/>
                  <a:pt x="1139415" y="668476"/>
                  <a:pt x="1126273" y="681618"/>
                </a:cubicBezTo>
                <a:cubicBezTo>
                  <a:pt x="1116796" y="691095"/>
                  <a:pt x="1103970" y="696486"/>
                  <a:pt x="1092819" y="703920"/>
                </a:cubicBezTo>
                <a:cubicBezTo>
                  <a:pt x="1085385" y="715071"/>
                  <a:pt x="1076935" y="725608"/>
                  <a:pt x="1070517" y="737374"/>
                </a:cubicBezTo>
                <a:cubicBezTo>
                  <a:pt x="1048771" y="777243"/>
                  <a:pt x="1032724" y="823644"/>
                  <a:pt x="1003609" y="860037"/>
                </a:cubicBezTo>
                <a:cubicBezTo>
                  <a:pt x="997041" y="868247"/>
                  <a:pt x="988741" y="874906"/>
                  <a:pt x="981307" y="882340"/>
                </a:cubicBezTo>
                <a:cubicBezTo>
                  <a:pt x="977590" y="893491"/>
                  <a:pt x="977499" y="906615"/>
                  <a:pt x="970156" y="915793"/>
                </a:cubicBezTo>
                <a:cubicBezTo>
                  <a:pt x="954434" y="935446"/>
                  <a:pt x="925287" y="941901"/>
                  <a:pt x="903248" y="949247"/>
                </a:cubicBezTo>
                <a:cubicBezTo>
                  <a:pt x="892097" y="956681"/>
                  <a:pt x="880260" y="963178"/>
                  <a:pt x="869795" y="971550"/>
                </a:cubicBezTo>
                <a:cubicBezTo>
                  <a:pt x="861585" y="978118"/>
                  <a:pt x="857877" y="992212"/>
                  <a:pt x="847492" y="993852"/>
                </a:cubicBezTo>
                <a:cubicBezTo>
                  <a:pt x="784967" y="1003724"/>
                  <a:pt x="721112" y="1001286"/>
                  <a:pt x="657922" y="1005003"/>
                </a:cubicBezTo>
                <a:cubicBezTo>
                  <a:pt x="628185" y="1008720"/>
                  <a:pt x="598272" y="1011227"/>
                  <a:pt x="568712" y="1016154"/>
                </a:cubicBezTo>
                <a:cubicBezTo>
                  <a:pt x="471578" y="1032343"/>
                  <a:pt x="570189" y="1020783"/>
                  <a:pt x="490653" y="1038457"/>
                </a:cubicBezTo>
                <a:cubicBezTo>
                  <a:pt x="468581" y="1043362"/>
                  <a:pt x="446048" y="1045891"/>
                  <a:pt x="423746" y="1049608"/>
                </a:cubicBezTo>
                <a:cubicBezTo>
                  <a:pt x="334536" y="1045891"/>
                  <a:pt x="244961" y="1047341"/>
                  <a:pt x="156117" y="1038457"/>
                </a:cubicBezTo>
                <a:cubicBezTo>
                  <a:pt x="132725" y="1036118"/>
                  <a:pt x="89209" y="1016154"/>
                  <a:pt x="89209" y="1016154"/>
                </a:cubicBezTo>
                <a:cubicBezTo>
                  <a:pt x="85402" y="1011078"/>
                  <a:pt x="38888" y="950777"/>
                  <a:pt x="33453" y="938096"/>
                </a:cubicBezTo>
                <a:cubicBezTo>
                  <a:pt x="27416" y="924009"/>
                  <a:pt x="26512" y="908227"/>
                  <a:pt x="22302" y="893491"/>
                </a:cubicBezTo>
                <a:cubicBezTo>
                  <a:pt x="-9693" y="781507"/>
                  <a:pt x="34860" y="954874"/>
                  <a:pt x="0" y="815432"/>
                </a:cubicBezTo>
                <a:cubicBezTo>
                  <a:pt x="3717" y="796847"/>
                  <a:pt x="11151" y="778629"/>
                  <a:pt x="11151" y="759676"/>
                </a:cubicBezTo>
                <a:cubicBezTo>
                  <a:pt x="11151" y="747922"/>
                  <a:pt x="0" y="737977"/>
                  <a:pt x="0" y="726223"/>
                </a:cubicBezTo>
                <a:cubicBezTo>
                  <a:pt x="0" y="601556"/>
                  <a:pt x="10984" y="570941"/>
                  <a:pt x="33453" y="458593"/>
                </a:cubicBezTo>
                <a:cubicBezTo>
                  <a:pt x="37887" y="436422"/>
                  <a:pt x="39121" y="413621"/>
                  <a:pt x="44605" y="391686"/>
                </a:cubicBezTo>
                <a:cubicBezTo>
                  <a:pt x="50307" y="368879"/>
                  <a:pt x="66907" y="324779"/>
                  <a:pt x="66907" y="324779"/>
                </a:cubicBezTo>
                <a:cubicBezTo>
                  <a:pt x="70624" y="265306"/>
                  <a:pt x="68764" y="205219"/>
                  <a:pt x="78058" y="146359"/>
                </a:cubicBezTo>
                <a:cubicBezTo>
                  <a:pt x="80148" y="133121"/>
                  <a:pt x="89639" y="120947"/>
                  <a:pt x="100361" y="112906"/>
                </a:cubicBezTo>
                <a:cubicBezTo>
                  <a:pt x="120309" y="97945"/>
                  <a:pt x="146521" y="93283"/>
                  <a:pt x="167268" y="79452"/>
                </a:cubicBezTo>
                <a:cubicBezTo>
                  <a:pt x="180390" y="70704"/>
                  <a:pt x="188607" y="56094"/>
                  <a:pt x="200722" y="45998"/>
                </a:cubicBezTo>
                <a:cubicBezTo>
                  <a:pt x="211018" y="37418"/>
                  <a:pt x="217448" y="6968"/>
                  <a:pt x="234175" y="13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水都ＲＣ設立による増</a:t>
            </a:r>
          </a:p>
        </p:txBody>
      </p:sp>
      <p:sp>
        <p:nvSpPr>
          <p:cNvPr id="13" name="フリーフォーム 12"/>
          <p:cNvSpPr/>
          <p:nvPr/>
        </p:nvSpPr>
        <p:spPr>
          <a:xfrm>
            <a:off x="6947210" y="3821386"/>
            <a:ext cx="200752" cy="250418"/>
          </a:xfrm>
          <a:custGeom>
            <a:avLst/>
            <a:gdLst>
              <a:gd name="connsiteX0" fmla="*/ 100361 w 200752"/>
              <a:gd name="connsiteY0" fmla="*/ 59238 h 250418"/>
              <a:gd name="connsiteX1" fmla="*/ 89210 w 200752"/>
              <a:gd name="connsiteY1" fmla="*/ 114994 h 250418"/>
              <a:gd name="connsiteX2" fmla="*/ 0 w 200752"/>
              <a:gd name="connsiteY2" fmla="*/ 92692 h 250418"/>
              <a:gd name="connsiteX3" fmla="*/ 11151 w 200752"/>
              <a:gd name="connsiteY3" fmla="*/ 3482 h 250418"/>
              <a:gd name="connsiteX4" fmla="*/ 89210 w 200752"/>
              <a:gd name="connsiteY4" fmla="*/ 36936 h 250418"/>
              <a:gd name="connsiteX5" fmla="*/ 111512 w 200752"/>
              <a:gd name="connsiteY5" fmla="*/ 70390 h 250418"/>
              <a:gd name="connsiteX6" fmla="*/ 156117 w 200752"/>
              <a:gd name="connsiteY6" fmla="*/ 181902 h 250418"/>
              <a:gd name="connsiteX7" fmla="*/ 189570 w 200752"/>
              <a:gd name="connsiteY7" fmla="*/ 215355 h 250418"/>
              <a:gd name="connsiteX8" fmla="*/ 200722 w 200752"/>
              <a:gd name="connsiteY8" fmla="*/ 237658 h 25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52" h="250418">
                <a:moveTo>
                  <a:pt x="100361" y="59238"/>
                </a:moveTo>
                <a:cubicBezTo>
                  <a:pt x="96644" y="77823"/>
                  <a:pt x="104980" y="104481"/>
                  <a:pt x="89210" y="114994"/>
                </a:cubicBezTo>
                <a:cubicBezTo>
                  <a:pt x="80238" y="120975"/>
                  <a:pt x="15272" y="97783"/>
                  <a:pt x="0" y="92692"/>
                </a:cubicBezTo>
                <a:cubicBezTo>
                  <a:pt x="3717" y="62955"/>
                  <a:pt x="-6268" y="27868"/>
                  <a:pt x="11151" y="3482"/>
                </a:cubicBezTo>
                <a:cubicBezTo>
                  <a:pt x="22764" y="-12777"/>
                  <a:pt x="83224" y="32945"/>
                  <a:pt x="89210" y="36936"/>
                </a:cubicBezTo>
                <a:cubicBezTo>
                  <a:pt x="96644" y="48087"/>
                  <a:pt x="106069" y="58143"/>
                  <a:pt x="111512" y="70390"/>
                </a:cubicBezTo>
                <a:cubicBezTo>
                  <a:pt x="130630" y="113407"/>
                  <a:pt x="129269" y="144314"/>
                  <a:pt x="156117" y="181902"/>
                </a:cubicBezTo>
                <a:cubicBezTo>
                  <a:pt x="165283" y="194734"/>
                  <a:pt x="178419" y="204204"/>
                  <a:pt x="189570" y="215355"/>
                </a:cubicBezTo>
                <a:cubicBezTo>
                  <a:pt x="201897" y="252335"/>
                  <a:pt x="200722" y="260564"/>
                  <a:pt x="200722" y="2376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11760" y="131067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2019-20</a:t>
            </a:r>
            <a:r>
              <a:rPr kumimoji="1" lang="ja-JP" altLang="en-US" dirty="0"/>
              <a:t>年度は</a:t>
            </a:r>
            <a:r>
              <a:rPr kumimoji="1" lang="en-US" altLang="ja-JP" dirty="0"/>
              <a:t>  3/13</a:t>
            </a:r>
            <a:r>
              <a:rPr kumimoji="1" lang="ja-JP" altLang="en-US" dirty="0"/>
              <a:t>現在）</a:t>
            </a:r>
          </a:p>
        </p:txBody>
      </p:sp>
    </p:spTree>
    <p:extLst>
      <p:ext uri="{BB962C8B-B14F-4D97-AF65-F5344CB8AC3E}">
        <p14:creationId xmlns:p14="http://schemas.microsoft.com/office/powerpoint/2010/main" val="40402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" decel="50000">
                                          <p:stCondLst>
                                            <p:cond delay="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" decel="50000">
                                          <p:stCondLst>
                                            <p:cond delay="6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" decel="50000">
                                          <p:stCondLst>
                                            <p:cond delay="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"/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/>
      <p:bldP spid="7" grpId="0" animBg="1"/>
      <p:bldP spid="14" grpId="0" animBg="1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056784" cy="792088"/>
          </a:xfrm>
          <a:gradFill>
            <a:gsLst>
              <a:gs pos="0">
                <a:srgbClr val="FDF5FC"/>
              </a:gs>
              <a:gs pos="100000">
                <a:srgbClr val="FFCCF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altLang="ja-JP" dirty="0"/>
              <a:t>2660</a:t>
            </a:r>
            <a:r>
              <a:rPr lang="ja-JP" altLang="en-US" dirty="0"/>
              <a:t>地区 在籍年数別</a:t>
            </a:r>
            <a:r>
              <a:rPr kumimoji="1" lang="ja-JP" altLang="en-US" dirty="0"/>
              <a:t>退会者数</a:t>
            </a:r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598266678"/>
              </p:ext>
            </p:extLst>
          </p:nvPr>
        </p:nvGraphicFramePr>
        <p:xfrm>
          <a:off x="467544" y="1412776"/>
          <a:ext cx="8280920" cy="492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67544" y="1052850"/>
            <a:ext cx="852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（</a:t>
            </a:r>
            <a:r>
              <a:rPr kumimoji="1" lang="en-US" altLang="ja-JP" sz="2000" dirty="0"/>
              <a:t>2014/7</a:t>
            </a:r>
            <a:r>
              <a:rPr kumimoji="1" lang="ja-JP" altLang="en-US" sz="2000" dirty="0"/>
              <a:t>～</a:t>
            </a:r>
            <a:r>
              <a:rPr kumimoji="1" lang="en-US" altLang="ja-JP" sz="2000" dirty="0"/>
              <a:t>2019/6</a:t>
            </a:r>
            <a:r>
              <a:rPr kumimoji="1" lang="ja-JP" altLang="en-US" sz="2000" dirty="0"/>
              <a:t>　退会者</a:t>
            </a:r>
            <a:r>
              <a:rPr kumimoji="1" lang="en-US" altLang="ja-JP" sz="2000" dirty="0"/>
              <a:t>1414</a:t>
            </a:r>
            <a:r>
              <a:rPr kumimoji="1" lang="ja-JP" altLang="en-US" sz="2000" dirty="0"/>
              <a:t>人</a:t>
            </a:r>
            <a:r>
              <a:rPr kumimoji="1" lang="ja-JP" altLang="en-US" dirty="0"/>
              <a:t>（捕捉数・・・解散</a:t>
            </a:r>
            <a:r>
              <a:rPr lang="ja-JP" altLang="en-US" dirty="0"/>
              <a:t>、逝去除く</a:t>
            </a:r>
            <a:r>
              <a:rPr kumimoji="1" lang="ja-JP" altLang="en-US" dirty="0"/>
              <a:t>）</a:t>
            </a:r>
            <a:r>
              <a:rPr kumimoji="1" lang="ja-JP" altLang="en-US" sz="2000" dirty="0"/>
              <a:t>　</a:t>
            </a:r>
            <a:r>
              <a:rPr lang="en-US" altLang="ja-JP" dirty="0"/>
              <a:t>my  rotary</a:t>
            </a:r>
            <a:r>
              <a:rPr lang="ja-JP" altLang="en-US" dirty="0"/>
              <a:t>による　</a:t>
            </a:r>
            <a:r>
              <a:rPr kumimoji="1" lang="ja-JP" altLang="en-US" dirty="0"/>
              <a:t>）</a:t>
            </a: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2771800" y="2924944"/>
            <a:ext cx="0" cy="201622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004048" y="626867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在籍年数（１年単位）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04448" y="1988840"/>
            <a:ext cx="492443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/>
              <a:t>累積比率（％）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24899" y="1607168"/>
            <a:ext cx="492443" cy="2047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/>
              <a:t>退会会員数（人）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861237" y="1700808"/>
            <a:ext cx="1190483" cy="352839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"/>
          <p:cNvSpPr txBox="1"/>
          <p:nvPr/>
        </p:nvSpPr>
        <p:spPr>
          <a:xfrm>
            <a:off x="2771800" y="3301097"/>
            <a:ext cx="2088232" cy="49926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/>
              <a:t>10</a:t>
            </a:r>
            <a:r>
              <a:rPr lang="ja-JP" altLang="en-US" sz="2000" dirty="0"/>
              <a:t>年未満６６％</a:t>
            </a:r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1691680" y="1846897"/>
            <a:ext cx="2124236" cy="427903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約半数が</a:t>
            </a:r>
            <a:r>
              <a:rPr lang="en-US" altLang="ja-JP" sz="2000" dirty="0"/>
              <a:t>5</a:t>
            </a:r>
            <a:r>
              <a:rPr lang="ja-JP" altLang="en-US" sz="2000" dirty="0"/>
              <a:t>年未満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0BB5-214E-44E3-B363-B5DAF06C611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"/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"/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"/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"/>
                                        <p:tgtEl>
                                          <p:spTgt spid="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"/>
                                        <p:tgtEl>
                                          <p:spTgt spid="4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"/>
                                        <p:tgtEl>
                                          <p:spTgt spid="4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"/>
                                        <p:tgtEl>
                                          <p:spTgt spid="4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4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"/>
                                        <p:tgtEl>
                                          <p:spTgt spid="4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"/>
                                        <p:tgtEl>
                                          <p:spTgt spid="4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"/>
                                        <p:tgtEl>
                                          <p:spTgt spid="4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"/>
                                        <p:tgtEl>
                                          <p:spTgt spid="4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8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"/>
                                        <p:tgtEl>
                                          <p:spTgt spid="4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"/>
                                        <p:tgtEl>
                                          <p:spTgt spid="4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"/>
                                        <p:tgtEl>
                                          <p:spTgt spid="4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1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"/>
                                        <p:tgtEl>
                                          <p:spTgt spid="4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"/>
                                        <p:tgtEl>
                                          <p:spTgt spid="4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3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"/>
                                        <p:tgtEl>
                                          <p:spTgt spid="4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4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"/>
                                        <p:tgtEl>
                                          <p:spTgt spid="4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"/>
                                        <p:tgtEl>
                                          <p:spTgt spid="4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6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"/>
                                        <p:tgtEl>
                                          <p:spTgt spid="4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14" grpId="0"/>
      <p:bldP spid="10" grpId="0"/>
      <p:bldP spid="12" grpId="0"/>
      <p:bldP spid="13" grpId="0" animBg="1"/>
      <p:bldP spid="11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7148" y="63044"/>
            <a:ext cx="7253284" cy="1061700"/>
          </a:xfrm>
          <a:gradFill>
            <a:gsLst>
              <a:gs pos="0">
                <a:srgbClr val="FDF5FC"/>
              </a:gs>
              <a:gs pos="100000">
                <a:srgbClr val="FFCCF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ja-JP" altLang="en-US" dirty="0"/>
              <a:t>在籍年数別退会理由</a:t>
            </a:r>
            <a:r>
              <a:rPr lang="en-US" altLang="ja-JP" dirty="0"/>
              <a:t>(</a:t>
            </a:r>
            <a:r>
              <a:rPr lang="ja-JP" altLang="en-US" dirty="0"/>
              <a:t>全期間</a:t>
            </a:r>
            <a:r>
              <a:rPr lang="en-US" altLang="ja-JP" dirty="0"/>
              <a:t>)</a:t>
            </a:r>
            <a:br>
              <a:rPr lang="ja-JP" altLang="en-US" dirty="0"/>
            </a:br>
            <a:r>
              <a:rPr lang="ja-JP" altLang="en-US" sz="2700" dirty="0"/>
              <a:t>（</a:t>
            </a:r>
            <a:r>
              <a:rPr lang="en-US" altLang="ja-JP" sz="2700" dirty="0"/>
              <a:t>2660</a:t>
            </a:r>
            <a:r>
              <a:rPr lang="ja-JP" altLang="en-US" sz="2700" dirty="0"/>
              <a:t>地区　</a:t>
            </a:r>
            <a:r>
              <a:rPr lang="en-US" altLang="ja-JP" sz="2700" dirty="0"/>
              <a:t>2014.7.1</a:t>
            </a:r>
            <a:r>
              <a:rPr lang="ja-JP" altLang="en-US" sz="2700" dirty="0"/>
              <a:t>～</a:t>
            </a:r>
            <a:r>
              <a:rPr lang="en-US" altLang="ja-JP" sz="2700" dirty="0"/>
              <a:t>2019.6.30</a:t>
            </a:r>
            <a:r>
              <a:rPr lang="ja-JP" altLang="en-US" sz="2700" dirty="0"/>
              <a:t>）</a:t>
            </a:r>
            <a:endParaRPr kumimoji="1" lang="ja-JP" altLang="en-US" sz="2700" dirty="0"/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3388418971"/>
              </p:ext>
            </p:extLst>
          </p:nvPr>
        </p:nvGraphicFramePr>
        <p:xfrm>
          <a:off x="624307" y="1137190"/>
          <a:ext cx="8424936" cy="558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884368" y="371703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総計</a:t>
            </a:r>
          </a:p>
          <a:p>
            <a:r>
              <a:rPr lang="en-US" altLang="ja-JP" dirty="0"/>
              <a:t>1414</a:t>
            </a:r>
            <a:r>
              <a:rPr lang="ja-JP" altLang="en-US" dirty="0"/>
              <a:t>名</a:t>
            </a:r>
          </a:p>
          <a:p>
            <a:r>
              <a:rPr kumimoji="1" lang="en-US" altLang="ja-JP" dirty="0"/>
              <a:t>(</a:t>
            </a:r>
            <a:r>
              <a:rPr kumimoji="1" lang="ja-JP" altLang="en-US" dirty="0"/>
              <a:t>補足数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76256" y="62373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（在籍年）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9117" y="1484784"/>
            <a:ext cx="492443" cy="17281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/>
              <a:t>退会者数（人）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87824" y="1094709"/>
            <a:ext cx="205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データ</a:t>
            </a:r>
            <a:r>
              <a:rPr kumimoji="1" lang="en-US" altLang="ja-JP" dirty="0"/>
              <a:t>:my  rotary)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0BB5-214E-44E3-B363-B5DAF06C611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4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F0F8FA"/>
          </a:solidFill>
        </p:spPr>
        <p:txBody>
          <a:bodyPr tIns="144000">
            <a:normAutofit fontScale="92500" lnSpcReduction="10000"/>
          </a:bodyPr>
          <a:lstStyle/>
          <a:p>
            <a:r>
              <a:rPr kumimoji="1" lang="ja-JP" altLang="en-US" dirty="0"/>
              <a:t>１２月、６月の退会者が全体の２／３を占め、新会員～中堅会員、ベテラン会員まで幅広い退会がある。</a:t>
            </a:r>
          </a:p>
          <a:p>
            <a:pPr marL="452438" indent="-96838">
              <a:buNone/>
            </a:pPr>
            <a:r>
              <a:rPr lang="ja-JP" altLang="en-US" dirty="0"/>
              <a:t>退会理由も、５年未満の新会員では「仕事の都合」が約半数を占めるが、５年以上の会員（中堅、ベテラン会員）では、「健康ないし一身上の都合」の割合が大きくなっている。</a:t>
            </a:r>
            <a:endParaRPr kumimoji="1" lang="ja-JP" altLang="en-US" dirty="0"/>
          </a:p>
          <a:p>
            <a:r>
              <a:rPr lang="ja-JP" altLang="en-US" dirty="0"/>
              <a:t>１２月、６月以外では、在籍５年未満の新会員の退会が多く、退会理由も「仕事の都合」の割合が高い。</a:t>
            </a:r>
            <a:r>
              <a:rPr kumimoji="1" lang="ja-JP" altLang="en-US" dirty="0"/>
              <a:t>中堅、ベテランの退会は少ない。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67128" cy="994122"/>
          </a:xfrm>
          <a:gradFill>
            <a:gsLst>
              <a:gs pos="0">
                <a:srgbClr val="FDF5FC"/>
              </a:gs>
              <a:gs pos="100000">
                <a:srgbClr val="FFCC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ja-JP" altLang="en-US" dirty="0"/>
              <a:t>退会者の特徴（まとめ）</a:t>
            </a:r>
            <a:endParaRPr kumimoji="1" lang="ja-JP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47619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8252</TotalTime>
  <Words>1761</Words>
  <Application>Microsoft Office PowerPoint</Application>
  <PresentationFormat>画面に合わせる (4:3)</PresentationFormat>
  <Paragraphs>203</Paragraphs>
  <Slides>19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Meiryo UI</vt:lpstr>
      <vt:lpstr>ＭＳ Ｐゴシック</vt:lpstr>
      <vt:lpstr>メイリオ</vt:lpstr>
      <vt:lpstr>Arial</vt:lpstr>
      <vt:lpstr>Calibri</vt:lpstr>
      <vt:lpstr>Office ​​テーマ</vt:lpstr>
      <vt:lpstr>1_Office ​​テーマ</vt:lpstr>
      <vt:lpstr>ワークシート</vt:lpstr>
      <vt:lpstr>PowerPoint プレゼンテーション</vt:lpstr>
      <vt:lpstr> 会員増強と退会防止について</vt:lpstr>
      <vt:lpstr>クラブの目的（クラブ定款）</vt:lpstr>
      <vt:lpstr>２６６０地区の会員数の推移</vt:lpstr>
      <vt:lpstr>最近5年間の年初会員と入退会者数</vt:lpstr>
      <vt:lpstr>2660地区の月別会員増加数</vt:lpstr>
      <vt:lpstr>2660地区 在籍年数別退会者数</vt:lpstr>
      <vt:lpstr>在籍年数別退会理由(全期間) （2660地区　2014.7.1～2019.6.30）</vt:lpstr>
      <vt:lpstr>退会者の特徴（まとめ）</vt:lpstr>
      <vt:lpstr>２６６０地区での会員増強の課題</vt:lpstr>
      <vt:lpstr>会員増強（入会）での課題</vt:lpstr>
      <vt:lpstr>退会防止での課題</vt:lpstr>
      <vt:lpstr>PowerPoint プレゼンテーション</vt:lpstr>
      <vt:lpstr>クラブの魅力(自由記述) (2018.9実施アンケート) </vt:lpstr>
      <vt:lpstr>①高崎ＲＣの事例</vt:lpstr>
      <vt:lpstr>高崎ＲＣ　ポスターによる認知度向上</vt:lpstr>
      <vt:lpstr>②大宮西RCの活動事例</vt:lpstr>
      <vt:lpstr>八尾ＲＣポスター （‘１８．１２）</vt:lpstr>
      <vt:lpstr>会員増強・退会防止のポイント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fujii</dc:creator>
  <cp:lastModifiedBy>西條 壽一</cp:lastModifiedBy>
  <cp:revision>324</cp:revision>
  <cp:lastPrinted>2019-04-12T10:08:40Z</cp:lastPrinted>
  <dcterms:created xsi:type="dcterms:W3CDTF">2018-03-19T10:26:09Z</dcterms:created>
  <dcterms:modified xsi:type="dcterms:W3CDTF">2020-05-04T01:45:22Z</dcterms:modified>
</cp:coreProperties>
</file>