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6" r:id="rId3"/>
    <p:sldId id="259" r:id="rId4"/>
    <p:sldId id="260" r:id="rId5"/>
    <p:sldId id="258" r:id="rId6"/>
    <p:sldId id="261" r:id="rId7"/>
    <p:sldId id="262" r:id="rId8"/>
    <p:sldId id="264" r:id="rId9"/>
    <p:sldId id="267" r:id="rId10"/>
    <p:sldId id="268" r:id="rId11"/>
    <p:sldId id="265" r:id="rId12"/>
    <p:sldId id="269"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FF"/>
    <a:srgbClr val="FDE8D7"/>
    <a:srgbClr val="F0E0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75" autoAdjust="0"/>
    <p:restoredTop sz="47543" autoAdjust="0"/>
  </p:normalViewPr>
  <p:slideViewPr>
    <p:cSldViewPr>
      <p:cViewPr varScale="1">
        <p:scale>
          <a:sx n="46" d="100"/>
          <a:sy n="46" d="100"/>
        </p:scale>
        <p:origin x="181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6C4894-2AAE-4DCC-8F8E-A07DB77ED326}" type="datetimeFigureOut">
              <a:rPr kumimoji="1" lang="ja-JP" altLang="en-US" smtClean="0"/>
              <a:t>2020/5/4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60B0F-9864-43C8-95D9-6FAED9C41E66}" type="slidenum">
              <a:rPr kumimoji="1" lang="ja-JP" altLang="en-US" smtClean="0"/>
              <a:t>‹#›</a:t>
            </a:fld>
            <a:endParaRPr kumimoji="1" lang="ja-JP" altLang="en-US"/>
          </a:p>
        </p:txBody>
      </p:sp>
    </p:spTree>
    <p:extLst>
      <p:ext uri="{BB962C8B-B14F-4D97-AF65-F5344CB8AC3E}">
        <p14:creationId xmlns:p14="http://schemas.microsoft.com/office/powerpoint/2010/main" val="30468824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Arial" pitchFamily="34" charset="0"/>
                <a:ea typeface="ヒラギノ角ゴ Pro W3" pitchFamily="-84" charset="-128"/>
              </a:defRPr>
            </a:lvl1pPr>
            <a:lvl2pPr marL="742950" indent="-285750" defTabSz="931863">
              <a:defRPr sz="2400">
                <a:solidFill>
                  <a:schemeClr val="tx1"/>
                </a:solidFill>
                <a:latin typeface="Arial" pitchFamily="34" charset="0"/>
                <a:ea typeface="ヒラギノ角ゴ Pro W3" pitchFamily="-84" charset="-128"/>
              </a:defRPr>
            </a:lvl2pPr>
            <a:lvl3pPr marL="1143000" indent="-228600" defTabSz="931863">
              <a:defRPr sz="2400">
                <a:solidFill>
                  <a:schemeClr val="tx1"/>
                </a:solidFill>
                <a:latin typeface="Arial" pitchFamily="34" charset="0"/>
                <a:ea typeface="ヒラギノ角ゴ Pro W3" pitchFamily="-84" charset="-128"/>
              </a:defRPr>
            </a:lvl3pPr>
            <a:lvl4pPr marL="1600200" indent="-228600" defTabSz="931863">
              <a:defRPr sz="2400">
                <a:solidFill>
                  <a:schemeClr val="tx1"/>
                </a:solidFill>
                <a:latin typeface="Arial" pitchFamily="34" charset="0"/>
                <a:ea typeface="ヒラギノ角ゴ Pro W3" pitchFamily="-84" charset="-128"/>
              </a:defRPr>
            </a:lvl4pPr>
            <a:lvl5pPr marL="2057400" indent="-228600" defTabSz="931863">
              <a:defRPr sz="2400">
                <a:solidFill>
                  <a:schemeClr val="tx1"/>
                </a:solidFill>
                <a:latin typeface="Arial" pitchFamily="34" charset="0"/>
                <a:ea typeface="ヒラギノ角ゴ Pro W3" pitchFamily="-84" charset="-128"/>
              </a:defRPr>
            </a:lvl5pPr>
            <a:lvl6pPr marL="2514600" indent="-228600" defTabSz="931863"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defTabSz="931863"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defTabSz="931863"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defTabSz="931863"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eaLnBrk="0" fontAlgn="base" hangingPunct="0">
              <a:spcBef>
                <a:spcPct val="0"/>
              </a:spcBef>
              <a:spcAft>
                <a:spcPct val="0"/>
              </a:spcAft>
              <a:defRPr/>
            </a:pPr>
            <a:fld id="{992677C5-DEF9-4339-AC5F-124E8C23DC41}" type="slidenum">
              <a:rPr kumimoji="0" lang="en-US" altLang="ja-JP" sz="1200" smtClean="0">
                <a:solidFill>
                  <a:srgbClr val="000000"/>
                </a:solidFill>
              </a:rPr>
              <a:pPr eaLnBrk="0" fontAlgn="base" hangingPunct="0">
                <a:spcBef>
                  <a:spcPct val="0"/>
                </a:spcBef>
                <a:spcAft>
                  <a:spcPct val="0"/>
                </a:spcAft>
                <a:defRPr/>
              </a:pPr>
              <a:t>1</a:t>
            </a:fld>
            <a:endParaRPr kumimoji="0" lang="en-US" altLang="ja-JP" sz="1200">
              <a:solidFill>
                <a:srgbClr val="000000"/>
              </a:solidFill>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ja-JP" dirty="0">
              <a:latin typeface="Arial" pitchFamily="34" charset="0"/>
              <a:ea typeface="ヒラギノ角ゴ Pro W3" pitchFamily="-84" charset="-128"/>
            </a:endParaRPr>
          </a:p>
          <a:p>
            <a:pPr eaLnBrk="1" hangingPunct="1"/>
            <a:endParaRPr lang="ja-JP" altLang="ja-JP" dirty="0">
              <a:latin typeface="Arial" pitchFamily="34" charset="0"/>
              <a:ea typeface="ヒラギノ角ゴ Pro W3" pitchFamily="-84" charset="-128"/>
            </a:endParaRPr>
          </a:p>
        </p:txBody>
      </p:sp>
    </p:spTree>
    <p:extLst>
      <p:ext uri="{BB962C8B-B14F-4D97-AF65-F5344CB8AC3E}">
        <p14:creationId xmlns:p14="http://schemas.microsoft.com/office/powerpoint/2010/main" val="2690171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AAB5DA6-1437-41A3-A79D-39C2851C9A2E}" type="slidenum">
              <a:rPr kumimoji="1" lang="ja-JP" altLang="en-US" smtClean="0"/>
              <a:t>7</a:t>
            </a:fld>
            <a:endParaRPr kumimoji="1" lang="ja-JP" altLang="en-US"/>
          </a:p>
        </p:txBody>
      </p:sp>
    </p:spTree>
    <p:extLst>
      <p:ext uri="{BB962C8B-B14F-4D97-AF65-F5344CB8AC3E}">
        <p14:creationId xmlns:p14="http://schemas.microsoft.com/office/powerpoint/2010/main" val="442378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1612956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1850297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119521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2853081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3605541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490592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180315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364952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238884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3687370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1DA4B62-3C45-49BA-BE05-FC1835DF7F4F}" type="datetimeFigureOut">
              <a:rPr kumimoji="1" lang="ja-JP" altLang="en-US" smtClean="0"/>
              <a:t>2020/5/4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114362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A4B62-3C45-49BA-BE05-FC1835DF7F4F}" type="datetimeFigureOut">
              <a:rPr kumimoji="1" lang="ja-JP" altLang="en-US" smtClean="0"/>
              <a:t>2020/5/4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0480A-9DCA-45E9-B1F2-4B332896556D}" type="slidenum">
              <a:rPr kumimoji="1" lang="ja-JP" altLang="en-US" smtClean="0"/>
              <a:t>‹#›</a:t>
            </a:fld>
            <a:endParaRPr kumimoji="1" lang="ja-JP" altLang="en-US"/>
          </a:p>
        </p:txBody>
      </p:sp>
    </p:spTree>
    <p:extLst>
      <p:ext uri="{BB962C8B-B14F-4D97-AF65-F5344CB8AC3E}">
        <p14:creationId xmlns:p14="http://schemas.microsoft.com/office/powerpoint/2010/main" val="2144881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1155" y="-171400"/>
            <a:ext cx="9215437"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defRPr/>
            </a:pPr>
            <a:endParaRPr lang="ja-JP" altLang="en-US" sz="2400" dirty="0">
              <a:solidFill>
                <a:prstClr val="white"/>
              </a:solidFill>
            </a:endParaRPr>
          </a:p>
        </p:txBody>
      </p:sp>
      <p:sp>
        <p:nvSpPr>
          <p:cNvPr id="52228" name="正方形/長方形 1"/>
          <p:cNvSpPr>
            <a:spLocks noChangeArrowheads="1"/>
          </p:cNvSpPr>
          <p:nvPr/>
        </p:nvSpPr>
        <p:spPr bwMode="auto">
          <a:xfrm>
            <a:off x="-33338" y="-171400"/>
            <a:ext cx="9265729" cy="1224136"/>
          </a:xfrm>
          <a:prstGeom prst="rect">
            <a:avLst/>
          </a:prstGeom>
          <a:solidFill>
            <a:srgbClr val="00B0F0"/>
          </a:solidFill>
          <a:ln>
            <a:solidFill>
              <a:srgbClr val="00B0F0"/>
            </a:solidFill>
          </a:ln>
        </p:spPr>
        <p:txBody>
          <a:bodyPr lIns="0" tIns="0" rIns="0" bIns="0" anchor="ctr" anchorCtr="1"/>
          <a:lstStyle>
            <a:lvl1pPr>
              <a:spcBef>
                <a:spcPct val="20000"/>
              </a:spcBef>
              <a:buFont typeface="Arial" pitchFamily="34" charset="0"/>
              <a:buChar char="•"/>
              <a:defRPr kumimoji="1" sz="3200">
                <a:solidFill>
                  <a:schemeClr val="tx1"/>
                </a:solidFill>
                <a:latin typeface="Calibri" pitchFamily="34" charset="0"/>
              </a:defRPr>
            </a:lvl1pPr>
            <a:lvl2pPr marL="742950" indent="-285750">
              <a:spcBef>
                <a:spcPct val="20000"/>
              </a:spcBef>
              <a:buFont typeface="Arial" pitchFamily="34" charset="0"/>
              <a:buChar char="–"/>
              <a:defRPr kumimoji="1" sz="2800">
                <a:solidFill>
                  <a:schemeClr val="tx1"/>
                </a:solidFill>
                <a:latin typeface="Calibri" pitchFamily="34" charset="0"/>
              </a:defRPr>
            </a:lvl2pPr>
            <a:lvl3pPr marL="1143000" indent="-228600">
              <a:spcBef>
                <a:spcPct val="20000"/>
              </a:spcBef>
              <a:buFont typeface="Arial" pitchFamily="34" charset="0"/>
              <a:buChar char="•"/>
              <a:defRPr kumimoji="1" sz="2400">
                <a:solidFill>
                  <a:schemeClr val="tx1"/>
                </a:solidFill>
                <a:latin typeface="Calibri" pitchFamily="34" charset="0"/>
              </a:defRPr>
            </a:lvl3pPr>
            <a:lvl4pPr marL="1600200" indent="-228600">
              <a:spcBef>
                <a:spcPct val="20000"/>
              </a:spcBef>
              <a:buFont typeface="Arial" pitchFamily="34" charset="0"/>
              <a:buChar char="–"/>
              <a:defRPr kumimoji="1" sz="2000">
                <a:solidFill>
                  <a:schemeClr val="tx1"/>
                </a:solidFill>
                <a:latin typeface="Calibri" pitchFamily="34" charset="0"/>
              </a:defRPr>
            </a:lvl4pPr>
            <a:lvl5pPr marL="2057400" indent="-228600">
              <a:spcBef>
                <a:spcPct val="20000"/>
              </a:spcBef>
              <a:buFont typeface="Arial" pitchFamily="34" charset="0"/>
              <a:buChar char="»"/>
              <a:defRPr kumimoji="1"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9pPr>
          </a:lstStyle>
          <a:p>
            <a:pPr algn="ctr" eaLnBrk="0" fontAlgn="base" hangingPunct="0">
              <a:spcBef>
                <a:spcPct val="0"/>
              </a:spcBef>
              <a:spcAft>
                <a:spcPct val="0"/>
              </a:spcAft>
              <a:buFontTx/>
              <a:buNone/>
              <a:defRPr/>
            </a:pPr>
            <a:endParaRPr kumimoji="0" lang="ja-JP" altLang="en-US" sz="3600" b="1">
              <a:solidFill>
                <a:prstClr val="white"/>
              </a:solidFill>
              <a:latin typeface="Meiryo UI" pitchFamily="50" charset="-128"/>
              <a:ea typeface="Meiryo UI" pitchFamily="50" charset="-128"/>
              <a:cs typeface="Meiryo UI" pitchFamily="50" charset="-128"/>
            </a:endParaRPr>
          </a:p>
        </p:txBody>
      </p:sp>
      <p:sp>
        <p:nvSpPr>
          <p:cNvPr id="52229" name="正方形/長方形 1"/>
          <p:cNvSpPr>
            <a:spLocks noChangeArrowheads="1"/>
          </p:cNvSpPr>
          <p:nvPr/>
        </p:nvSpPr>
        <p:spPr bwMode="auto">
          <a:xfrm>
            <a:off x="0" y="4960333"/>
            <a:ext cx="9275257" cy="1897668"/>
          </a:xfrm>
          <a:prstGeom prst="rect">
            <a:avLst/>
          </a:prstGeom>
          <a:solidFill>
            <a:srgbClr val="00B0F0"/>
          </a:solidFill>
          <a:ln w="9525">
            <a:solidFill>
              <a:srgbClr val="00B0F0"/>
            </a:solidFill>
            <a:miter lim="800000"/>
            <a:headEnd/>
            <a:tailEnd/>
          </a:ln>
        </p:spPr>
        <p:txBody>
          <a:bodyPr lIns="0" tIns="0" rIns="0" bIns="0" anchor="ctr" anchorCtr="1"/>
          <a:lstStyle>
            <a:lvl1pPr>
              <a:spcBef>
                <a:spcPct val="20000"/>
              </a:spcBef>
              <a:buFont typeface="Arial" pitchFamily="34" charset="0"/>
              <a:buChar char="•"/>
              <a:defRPr kumimoji="1" sz="3200">
                <a:solidFill>
                  <a:schemeClr val="tx1"/>
                </a:solidFill>
                <a:latin typeface="Calibri" pitchFamily="34" charset="0"/>
              </a:defRPr>
            </a:lvl1pPr>
            <a:lvl2pPr marL="742950" indent="-285750">
              <a:spcBef>
                <a:spcPct val="20000"/>
              </a:spcBef>
              <a:buFont typeface="Arial" pitchFamily="34" charset="0"/>
              <a:buChar char="–"/>
              <a:defRPr kumimoji="1" sz="2800">
                <a:solidFill>
                  <a:schemeClr val="tx1"/>
                </a:solidFill>
                <a:latin typeface="Calibri" pitchFamily="34" charset="0"/>
              </a:defRPr>
            </a:lvl2pPr>
            <a:lvl3pPr marL="1143000" indent="-228600">
              <a:spcBef>
                <a:spcPct val="20000"/>
              </a:spcBef>
              <a:buFont typeface="Arial" pitchFamily="34" charset="0"/>
              <a:buChar char="•"/>
              <a:defRPr kumimoji="1" sz="2400">
                <a:solidFill>
                  <a:schemeClr val="tx1"/>
                </a:solidFill>
                <a:latin typeface="Calibri" pitchFamily="34" charset="0"/>
              </a:defRPr>
            </a:lvl3pPr>
            <a:lvl4pPr marL="1600200" indent="-228600">
              <a:spcBef>
                <a:spcPct val="20000"/>
              </a:spcBef>
              <a:buFont typeface="Arial" pitchFamily="34" charset="0"/>
              <a:buChar char="–"/>
              <a:defRPr kumimoji="1" sz="2000">
                <a:solidFill>
                  <a:schemeClr val="tx1"/>
                </a:solidFill>
                <a:latin typeface="Calibri" pitchFamily="34" charset="0"/>
              </a:defRPr>
            </a:lvl4pPr>
            <a:lvl5pPr marL="2057400" indent="-228600">
              <a:spcBef>
                <a:spcPct val="20000"/>
              </a:spcBef>
              <a:buFont typeface="Arial" pitchFamily="34" charset="0"/>
              <a:buChar char="»"/>
              <a:defRPr kumimoji="1"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9pPr>
          </a:lstStyle>
          <a:p>
            <a:pPr algn="ctr" eaLnBrk="0" fontAlgn="base" hangingPunct="0">
              <a:spcBef>
                <a:spcPct val="0"/>
              </a:spcBef>
              <a:spcAft>
                <a:spcPct val="0"/>
              </a:spcAft>
              <a:buFontTx/>
              <a:buNone/>
              <a:defRPr/>
            </a:pPr>
            <a:endParaRPr kumimoji="0" lang="ja-JP" altLang="en-US" sz="3600" b="1">
              <a:solidFill>
                <a:prstClr val="white"/>
              </a:solidFill>
              <a:latin typeface="Meiryo UI" pitchFamily="50" charset="-128"/>
              <a:ea typeface="Meiryo UI" pitchFamily="50" charset="-128"/>
              <a:cs typeface="Meiryo UI" pitchFamily="50" charset="-128"/>
            </a:endParaRPr>
          </a:p>
        </p:txBody>
      </p:sp>
      <p:sp>
        <p:nvSpPr>
          <p:cNvPr id="20" name="テキスト ボックス 3"/>
          <p:cNvSpPr txBox="1">
            <a:spLocks noChangeArrowheads="1"/>
          </p:cNvSpPr>
          <p:nvPr/>
        </p:nvSpPr>
        <p:spPr bwMode="auto">
          <a:xfrm>
            <a:off x="971600" y="5270828"/>
            <a:ext cx="785046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itchFamily="34" charset="0"/>
              <a:buChar char="•"/>
              <a:defRPr kumimoji="1" sz="3200">
                <a:solidFill>
                  <a:schemeClr val="tx1"/>
                </a:solidFill>
                <a:latin typeface="Calibri" pitchFamily="34" charset="0"/>
              </a:defRPr>
            </a:lvl1pPr>
            <a:lvl2pPr marL="742950" indent="-285750">
              <a:spcBef>
                <a:spcPct val="20000"/>
              </a:spcBef>
              <a:buFont typeface="Arial" pitchFamily="34" charset="0"/>
              <a:buChar char="–"/>
              <a:defRPr kumimoji="1" sz="2800">
                <a:solidFill>
                  <a:schemeClr val="tx1"/>
                </a:solidFill>
                <a:latin typeface="Calibri" pitchFamily="34" charset="0"/>
              </a:defRPr>
            </a:lvl2pPr>
            <a:lvl3pPr marL="1143000" indent="-228600">
              <a:spcBef>
                <a:spcPct val="20000"/>
              </a:spcBef>
              <a:buFont typeface="Arial" pitchFamily="34" charset="0"/>
              <a:buChar char="•"/>
              <a:defRPr kumimoji="1" sz="2400">
                <a:solidFill>
                  <a:schemeClr val="tx1"/>
                </a:solidFill>
                <a:latin typeface="Calibri" pitchFamily="34" charset="0"/>
              </a:defRPr>
            </a:lvl3pPr>
            <a:lvl4pPr marL="1600200" indent="-228600">
              <a:spcBef>
                <a:spcPct val="20000"/>
              </a:spcBef>
              <a:buFont typeface="Arial" pitchFamily="34" charset="0"/>
              <a:buChar char="–"/>
              <a:defRPr kumimoji="1" sz="2000">
                <a:solidFill>
                  <a:schemeClr val="tx1"/>
                </a:solidFill>
                <a:latin typeface="Calibri" pitchFamily="34" charset="0"/>
              </a:defRPr>
            </a:lvl4pPr>
            <a:lvl5pPr marL="2057400" indent="-228600">
              <a:spcBef>
                <a:spcPct val="20000"/>
              </a:spcBef>
              <a:buFont typeface="Arial" pitchFamily="34" charset="0"/>
              <a:buChar char="»"/>
              <a:defRPr kumimoji="1"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9pPr>
          </a:lstStyle>
          <a:p>
            <a:pPr marL="2416175" indent="-2416175" eaLnBrk="0" fontAlgn="base" hangingPunct="0">
              <a:spcBef>
                <a:spcPct val="0"/>
              </a:spcBef>
              <a:spcAft>
                <a:spcPct val="0"/>
              </a:spcAft>
              <a:buNone/>
              <a:defRPr/>
            </a:pPr>
            <a:r>
              <a:rPr lang="ja-JP" altLang="en-US" sz="2800" dirty="0">
                <a:solidFill>
                  <a:schemeClr val="bg1"/>
                </a:solidFill>
              </a:rPr>
              <a:t>「クラブ奉仕・</a:t>
            </a:r>
            <a:r>
              <a:rPr lang="en-US" altLang="ja-JP" sz="2800" dirty="0">
                <a:solidFill>
                  <a:schemeClr val="bg1"/>
                </a:solidFill>
              </a:rPr>
              <a:t>SAA</a:t>
            </a:r>
            <a:r>
              <a:rPr lang="ja-JP" altLang="en-US" sz="2800" dirty="0">
                <a:solidFill>
                  <a:schemeClr val="bg1"/>
                </a:solidFill>
              </a:rPr>
              <a:t>」部門　サブリーダー</a:t>
            </a:r>
            <a:endParaRPr lang="ja-JP" altLang="en-US" sz="2800" dirty="0">
              <a:solidFill>
                <a:prstClr val="white"/>
              </a:solidFill>
              <a:latin typeface="Meiryo UI" pitchFamily="50" charset="-128"/>
              <a:ea typeface="Meiryo UI" pitchFamily="50" charset="-128"/>
              <a:cs typeface="Meiryo UI" pitchFamily="50" charset="-128"/>
            </a:endParaRPr>
          </a:p>
          <a:p>
            <a:pPr marL="2416175" indent="-1973263" eaLnBrk="0" fontAlgn="base" hangingPunct="0">
              <a:spcBef>
                <a:spcPct val="0"/>
              </a:spcBef>
              <a:spcAft>
                <a:spcPct val="0"/>
              </a:spcAft>
              <a:buFont typeface="Arial" pitchFamily="34" charset="0"/>
              <a:buNone/>
              <a:defRPr/>
            </a:pPr>
            <a:r>
              <a:rPr lang="ja-JP" altLang="en-US" sz="2800" dirty="0">
                <a:solidFill>
                  <a:prstClr val="white"/>
                </a:solidFill>
                <a:latin typeface="Meiryo UI" pitchFamily="50" charset="-128"/>
                <a:ea typeface="Meiryo UI" pitchFamily="50" charset="-128"/>
                <a:cs typeface="Meiryo UI" pitchFamily="50" charset="-128"/>
              </a:rPr>
              <a:t>　</a:t>
            </a:r>
            <a:r>
              <a:rPr lang="en-US" altLang="ja-JP" sz="2800" dirty="0">
                <a:solidFill>
                  <a:prstClr val="white"/>
                </a:solidFill>
                <a:latin typeface="Meiryo UI" pitchFamily="50" charset="-128"/>
                <a:ea typeface="Meiryo UI" pitchFamily="50" charset="-128"/>
                <a:cs typeface="Meiryo UI" pitchFamily="50" charset="-128"/>
              </a:rPr>
              <a:t>2019-20</a:t>
            </a:r>
            <a:r>
              <a:rPr lang="ja-JP" altLang="en-US" sz="2800" dirty="0">
                <a:solidFill>
                  <a:prstClr val="white"/>
                </a:solidFill>
                <a:latin typeface="Meiryo UI" pitchFamily="50" charset="-128"/>
                <a:ea typeface="Meiryo UI" pitchFamily="50" charset="-128"/>
                <a:cs typeface="Meiryo UI" pitchFamily="50" charset="-128"/>
              </a:rPr>
              <a:t>クラブ奉仕・拡大増強委員長</a:t>
            </a:r>
            <a:r>
              <a:rPr lang="ja-JP" altLang="en-US" sz="2400" b="1" dirty="0">
                <a:solidFill>
                  <a:prstClr val="white"/>
                </a:solidFill>
                <a:latin typeface="Meiryo UI" pitchFamily="50" charset="-128"/>
                <a:ea typeface="Meiryo UI" pitchFamily="50" charset="-128"/>
                <a:cs typeface="Meiryo UI" pitchFamily="50" charset="-128"/>
              </a:rPr>
              <a:t>　</a:t>
            </a:r>
          </a:p>
          <a:p>
            <a:pPr marL="2416175" indent="-2416175" eaLnBrk="0" fontAlgn="base" hangingPunct="0">
              <a:spcBef>
                <a:spcPct val="0"/>
              </a:spcBef>
              <a:spcAft>
                <a:spcPct val="0"/>
              </a:spcAft>
              <a:buFont typeface="Arial" pitchFamily="34" charset="0"/>
              <a:buNone/>
              <a:defRPr/>
            </a:pPr>
            <a:r>
              <a:rPr lang="en-US" altLang="ja-JP" sz="2400" b="1" dirty="0">
                <a:solidFill>
                  <a:prstClr val="white"/>
                </a:solidFill>
                <a:latin typeface="Meiryo UI" pitchFamily="50" charset="-128"/>
                <a:ea typeface="Meiryo UI" pitchFamily="50" charset="-128"/>
                <a:cs typeface="Meiryo UI" pitchFamily="50" charset="-128"/>
              </a:rPr>
              <a:t>  </a:t>
            </a:r>
            <a:r>
              <a:rPr lang="ja-JP" altLang="en-US" sz="2400" b="1" dirty="0">
                <a:solidFill>
                  <a:prstClr val="white"/>
                </a:solidFill>
                <a:latin typeface="Meiryo UI" pitchFamily="50" charset="-128"/>
                <a:ea typeface="Meiryo UI" pitchFamily="50" charset="-128"/>
                <a:cs typeface="Meiryo UI" pitchFamily="50" charset="-128"/>
              </a:rPr>
              <a:t>　　　　　　　　　</a:t>
            </a:r>
            <a:r>
              <a:rPr lang="ja-JP" altLang="en-US" sz="3600" b="1" dirty="0">
                <a:solidFill>
                  <a:prstClr val="white"/>
                </a:solidFill>
                <a:latin typeface="Meiryo UI" pitchFamily="50" charset="-128"/>
                <a:ea typeface="Meiryo UI" pitchFamily="50" charset="-128"/>
                <a:cs typeface="Meiryo UI" pitchFamily="50" charset="-128"/>
              </a:rPr>
              <a:t>藤井　眞澄 　</a:t>
            </a:r>
            <a:r>
              <a:rPr lang="ja-JP" altLang="en-US" sz="2000" b="1" dirty="0">
                <a:solidFill>
                  <a:prstClr val="white"/>
                </a:solidFill>
                <a:latin typeface="Meiryo UI" pitchFamily="50" charset="-128"/>
                <a:ea typeface="Meiryo UI" pitchFamily="50" charset="-128"/>
                <a:cs typeface="Meiryo UI" pitchFamily="50" charset="-128"/>
              </a:rPr>
              <a:t>（大阪南ＲＣ）</a:t>
            </a:r>
          </a:p>
        </p:txBody>
      </p:sp>
      <p:sp>
        <p:nvSpPr>
          <p:cNvPr id="11" name="テキスト ボックス 10">
            <a:extLst>
              <a:ext uri="{FF2B5EF4-FFF2-40B4-BE49-F238E27FC236}">
                <a16:creationId xmlns:a16="http://schemas.microsoft.com/office/drawing/2014/main" id="{CBB79099-F0B1-442C-8BB5-95556BB7B0F7}"/>
              </a:ext>
            </a:extLst>
          </p:cNvPr>
          <p:cNvSpPr txBox="1"/>
          <p:nvPr/>
        </p:nvSpPr>
        <p:spPr>
          <a:xfrm>
            <a:off x="5436096" y="4175502"/>
            <a:ext cx="2121093" cy="523220"/>
          </a:xfrm>
          <a:prstGeom prst="rect">
            <a:avLst/>
          </a:prstGeom>
          <a:noFill/>
        </p:spPr>
        <p:txBody>
          <a:bodyPr wrap="none" rtlCol="0">
            <a:spAutoFit/>
          </a:bodyPr>
          <a:lstStyle/>
          <a:p>
            <a:pPr algn="ctr"/>
            <a:r>
              <a:rPr lang="en-US" altLang="ja-JP" sz="2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2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月</a:t>
            </a:r>
          </a:p>
        </p:txBody>
      </p:sp>
      <p:sp>
        <p:nvSpPr>
          <p:cNvPr id="6" name="スライド番号プレースホルダー 5"/>
          <p:cNvSpPr>
            <a:spLocks noGrp="1"/>
          </p:cNvSpPr>
          <p:nvPr>
            <p:ph type="sldNum" sz="quarter" idx="12"/>
          </p:nvPr>
        </p:nvSpPr>
        <p:spPr>
          <a:xfrm>
            <a:off x="8154581" y="6335765"/>
            <a:ext cx="442392" cy="365125"/>
          </a:xfrm>
        </p:spPr>
        <p:txBody>
          <a:bodyPr/>
          <a:lstStyle/>
          <a:p>
            <a:pPr>
              <a:defRPr/>
            </a:pPr>
            <a:fld id="{366A6A3C-AC82-4A98-A0F1-C277C157E9A5}" type="slidenum">
              <a:rPr lang="ja-JP" altLang="en-US" smtClean="0">
                <a:solidFill>
                  <a:prstClr val="black">
                    <a:tint val="75000"/>
                  </a:prstClr>
                </a:solidFill>
              </a:rPr>
              <a:pPr>
                <a:defRPr/>
              </a:pPr>
              <a:t>1</a:t>
            </a:fld>
            <a:endParaRPr lang="ja-JP" altLang="en-US" dirty="0">
              <a:solidFill>
                <a:prstClr val="black">
                  <a:tint val="75000"/>
                </a:prstClr>
              </a:solidFill>
            </a:endParaRPr>
          </a:p>
        </p:txBody>
      </p:sp>
      <p:sp>
        <p:nvSpPr>
          <p:cNvPr id="7" name="テキスト ボックス 6"/>
          <p:cNvSpPr txBox="1"/>
          <p:nvPr/>
        </p:nvSpPr>
        <p:spPr>
          <a:xfrm>
            <a:off x="493750" y="1844824"/>
            <a:ext cx="8496944" cy="1754326"/>
          </a:xfrm>
          <a:prstGeom prst="rect">
            <a:avLst/>
          </a:prstGeom>
          <a:noFill/>
        </p:spPr>
        <p:txBody>
          <a:bodyPr wrap="square" rtlCol="0">
            <a:spAutoFit/>
          </a:bodyPr>
          <a:lstStyle/>
          <a:p>
            <a:pPr algn="ctr"/>
            <a:r>
              <a:rPr lang="ja-JP" altLang="en-US" sz="5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衛星クラブと</a:t>
            </a:r>
          </a:p>
          <a:p>
            <a:r>
              <a:rPr lang="ja-JP" altLang="en-US" sz="5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会員種類の多様化について</a:t>
            </a:r>
          </a:p>
        </p:txBody>
      </p:sp>
      <p:sp>
        <p:nvSpPr>
          <p:cNvPr id="3" name="テキスト ボックス 2"/>
          <p:cNvSpPr txBox="1"/>
          <p:nvPr/>
        </p:nvSpPr>
        <p:spPr>
          <a:xfrm>
            <a:off x="1602215" y="-5357"/>
            <a:ext cx="7128792" cy="954107"/>
          </a:xfrm>
          <a:prstGeom prst="rect">
            <a:avLst/>
          </a:prstGeom>
          <a:noFill/>
        </p:spPr>
        <p:txBody>
          <a:bodyPr wrap="square" rtlCol="0">
            <a:spAutoFit/>
          </a:bodyPr>
          <a:lstStyle/>
          <a:p>
            <a:r>
              <a:rPr kumimoji="1" lang="en-US" altLang="ja-JP" sz="2800" dirty="0">
                <a:solidFill>
                  <a:schemeClr val="bg1"/>
                </a:solidFill>
              </a:rPr>
              <a:t>2020-21</a:t>
            </a:r>
            <a:r>
              <a:rPr kumimoji="1" lang="ja-JP" altLang="en-US" sz="2800" dirty="0">
                <a:solidFill>
                  <a:schemeClr val="bg1"/>
                </a:solidFill>
              </a:rPr>
              <a:t>年度のための地区研修協議会</a:t>
            </a:r>
          </a:p>
          <a:p>
            <a:r>
              <a:rPr lang="ja-JP" altLang="en-US" sz="2800" dirty="0">
                <a:solidFill>
                  <a:schemeClr val="bg1"/>
                </a:solidFill>
              </a:rPr>
              <a:t>部門別協議会　「クラブ奉仕・</a:t>
            </a:r>
            <a:r>
              <a:rPr lang="en-US" altLang="ja-JP" sz="2800" dirty="0">
                <a:solidFill>
                  <a:schemeClr val="bg1"/>
                </a:solidFill>
              </a:rPr>
              <a:t>SAA</a:t>
            </a:r>
            <a:r>
              <a:rPr lang="ja-JP" altLang="en-US" sz="2800" dirty="0">
                <a:solidFill>
                  <a:schemeClr val="bg1"/>
                </a:solidFill>
              </a:rPr>
              <a:t>」部門</a:t>
            </a:r>
            <a:endParaRPr kumimoji="1" lang="ja-JP" altLang="en-US" sz="2800" dirty="0">
              <a:solidFill>
                <a:schemeClr val="bg1"/>
              </a:solidFill>
            </a:endParaRPr>
          </a:p>
        </p:txBody>
      </p:sp>
    </p:spTree>
    <p:extLst>
      <p:ext uri="{BB962C8B-B14F-4D97-AF65-F5344CB8AC3E}">
        <p14:creationId xmlns:p14="http://schemas.microsoft.com/office/powerpoint/2010/main" val="4262225511"/>
      </p:ext>
    </p:extLst>
  </p:cSld>
  <p:clrMapOvr>
    <a:masterClrMapping/>
  </p:clrMapOvr>
  <p:transition spd="med" advTm="5079">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81232" y="188640"/>
            <a:ext cx="7355160" cy="864096"/>
          </a:xfrm>
          <a:gradFill>
            <a:gsLst>
              <a:gs pos="0">
                <a:srgbClr val="F9E7F6"/>
              </a:gs>
              <a:gs pos="100000">
                <a:srgbClr val="F1B5E7"/>
              </a:gs>
            </a:gsLst>
            <a:lin ang="5400000" scaled="0"/>
          </a:gradFill>
        </p:spPr>
        <p:txBody>
          <a:bodyPr>
            <a:normAutofit/>
          </a:bodyPr>
          <a:lstStyle/>
          <a:p>
            <a:r>
              <a:rPr lang="ja-JP" altLang="en-US" dirty="0"/>
              <a:t>いろいろ</a:t>
            </a:r>
            <a:r>
              <a:rPr kumimoji="1" lang="ja-JP" altLang="en-US" dirty="0"/>
              <a:t>な会員種別</a:t>
            </a:r>
          </a:p>
        </p:txBody>
      </p:sp>
      <p:sp>
        <p:nvSpPr>
          <p:cNvPr id="4" name="角丸四角形 3"/>
          <p:cNvSpPr/>
          <p:nvPr/>
        </p:nvSpPr>
        <p:spPr>
          <a:xfrm>
            <a:off x="647564" y="1340769"/>
            <a:ext cx="7920880" cy="4968552"/>
          </a:xfrm>
          <a:prstGeom prst="roundRect">
            <a:avLst/>
          </a:prstGeom>
          <a:solidFill>
            <a:srgbClr val="C9E6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591780" y="1852767"/>
            <a:ext cx="4176464" cy="4312537"/>
          </a:xfrm>
          <a:prstGeom prst="rect">
            <a:avLst/>
          </a:prstGeom>
          <a:solidFill>
            <a:srgbClr val="FEF6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887924" y="1581756"/>
            <a:ext cx="1260140" cy="523220"/>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2800" dirty="0"/>
              <a:t>正会員</a:t>
            </a:r>
          </a:p>
        </p:txBody>
      </p:sp>
      <p:sp>
        <p:nvSpPr>
          <p:cNvPr id="7" name="テキスト ボックス 6"/>
          <p:cNvSpPr txBox="1"/>
          <p:nvPr/>
        </p:nvSpPr>
        <p:spPr>
          <a:xfrm>
            <a:off x="6912260" y="1663462"/>
            <a:ext cx="1440160" cy="461665"/>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2400" dirty="0"/>
              <a:t>名誉会員</a:t>
            </a:r>
          </a:p>
        </p:txBody>
      </p:sp>
      <p:sp>
        <p:nvSpPr>
          <p:cNvPr id="8" name="テキスト ボックス 7"/>
          <p:cNvSpPr txBox="1"/>
          <p:nvPr/>
        </p:nvSpPr>
        <p:spPr>
          <a:xfrm>
            <a:off x="1063885" y="1611820"/>
            <a:ext cx="1368152" cy="1446550"/>
          </a:xfrm>
          <a:prstGeom prst="rect">
            <a:avLst/>
          </a:prstGeom>
          <a:solidFill>
            <a:schemeClr val="accent6">
              <a:lumMod val="20000"/>
              <a:lumOff val="80000"/>
            </a:schemeClr>
          </a:solidFill>
          <a:ln>
            <a:solidFill>
              <a:schemeClr val="tx1"/>
            </a:solidFill>
          </a:ln>
        </p:spPr>
        <p:txBody>
          <a:bodyPr wrap="square" rtlCol="0">
            <a:spAutoFit/>
          </a:bodyPr>
          <a:lstStyle/>
          <a:p>
            <a:r>
              <a:rPr kumimoji="1" lang="ja-JP" altLang="en-US" sz="2200" dirty="0"/>
              <a:t>正会員、名誉会員以外の会員</a:t>
            </a:r>
          </a:p>
        </p:txBody>
      </p:sp>
      <p:sp>
        <p:nvSpPr>
          <p:cNvPr id="9" name="雲形吹き出し 8"/>
          <p:cNvSpPr/>
          <p:nvPr/>
        </p:nvSpPr>
        <p:spPr>
          <a:xfrm>
            <a:off x="445304" y="3468980"/>
            <a:ext cx="2016224" cy="1440160"/>
          </a:xfrm>
          <a:prstGeom prst="cloudCallout">
            <a:avLst>
              <a:gd name="adj1" fmla="val 2861"/>
              <a:gd name="adj2" fmla="val -69326"/>
            </a:avLst>
          </a:prstGeom>
          <a:solidFill>
            <a:srgbClr val="FDE7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ＲＩは暫定的なものを除き推奨していない</a:t>
            </a:r>
          </a:p>
        </p:txBody>
      </p:sp>
      <p:sp>
        <p:nvSpPr>
          <p:cNvPr id="10" name="角丸四角形 9"/>
          <p:cNvSpPr/>
          <p:nvPr/>
        </p:nvSpPr>
        <p:spPr>
          <a:xfrm>
            <a:off x="3239852" y="2308206"/>
            <a:ext cx="2736304" cy="572629"/>
          </a:xfrm>
          <a:prstGeom prst="roundRect">
            <a:avLst/>
          </a:prstGeom>
          <a:solidFill>
            <a:schemeClr val="bg1">
              <a:lumMod val="85000"/>
            </a:schemeClr>
          </a:solidFill>
          <a:ln cmpd="thinThick">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従来型の会員</a:t>
            </a:r>
          </a:p>
        </p:txBody>
      </p:sp>
      <p:sp>
        <p:nvSpPr>
          <p:cNvPr id="12" name="正方形/長方形 11"/>
          <p:cNvSpPr/>
          <p:nvPr/>
        </p:nvSpPr>
        <p:spPr>
          <a:xfrm>
            <a:off x="2735796" y="3454560"/>
            <a:ext cx="3816424" cy="256673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dirty="0"/>
          </a:p>
          <a:p>
            <a:r>
              <a:rPr kumimoji="1" lang="ja-JP" altLang="en-US" sz="2400" dirty="0">
                <a:solidFill>
                  <a:schemeClr val="tx1"/>
                </a:solidFill>
              </a:rPr>
              <a:t>・ＯＢ会員、シニア会員</a:t>
            </a:r>
          </a:p>
          <a:p>
            <a:r>
              <a:rPr lang="ja-JP" altLang="en-US" sz="2400" dirty="0">
                <a:solidFill>
                  <a:schemeClr val="tx1"/>
                </a:solidFill>
              </a:rPr>
              <a:t>・ジュニア会員</a:t>
            </a:r>
          </a:p>
          <a:p>
            <a:r>
              <a:rPr lang="ja-JP" altLang="en-US" sz="2400" dirty="0">
                <a:solidFill>
                  <a:schemeClr val="tx1"/>
                </a:solidFill>
              </a:rPr>
              <a:t>・法人会員</a:t>
            </a:r>
          </a:p>
          <a:p>
            <a:r>
              <a:rPr kumimoji="1" lang="ja-JP" altLang="en-US" sz="2400" dirty="0">
                <a:solidFill>
                  <a:schemeClr val="tx1"/>
                </a:solidFill>
              </a:rPr>
              <a:t>・遠隔地会員</a:t>
            </a:r>
          </a:p>
          <a:p>
            <a:r>
              <a:rPr lang="ja-JP" altLang="en-US" sz="2400" dirty="0">
                <a:solidFill>
                  <a:schemeClr val="tx1"/>
                </a:solidFill>
              </a:rPr>
              <a:t>・アラカルト会員</a:t>
            </a:r>
          </a:p>
          <a:p>
            <a:r>
              <a:rPr kumimoji="1" lang="ja-JP" altLang="en-US" sz="2400" dirty="0">
                <a:solidFill>
                  <a:schemeClr val="tx1"/>
                </a:solidFill>
              </a:rPr>
              <a:t>・家族会員　・・・・</a:t>
            </a:r>
          </a:p>
        </p:txBody>
      </p:sp>
      <p:sp>
        <p:nvSpPr>
          <p:cNvPr id="11" name="角丸四角形 10"/>
          <p:cNvSpPr/>
          <p:nvPr/>
        </p:nvSpPr>
        <p:spPr>
          <a:xfrm>
            <a:off x="3239852" y="3086964"/>
            <a:ext cx="2736304" cy="572629"/>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新たな</a:t>
            </a:r>
            <a:r>
              <a:rPr kumimoji="1" lang="ja-JP" altLang="en-US" sz="2400" dirty="0">
                <a:solidFill>
                  <a:schemeClr val="tx1"/>
                </a:solidFill>
              </a:rPr>
              <a:t>会員（例）</a:t>
            </a:r>
          </a:p>
        </p:txBody>
      </p:sp>
      <p:sp>
        <p:nvSpPr>
          <p:cNvPr id="13" name="雲形吹き出し 12"/>
          <p:cNvSpPr/>
          <p:nvPr/>
        </p:nvSpPr>
        <p:spPr>
          <a:xfrm>
            <a:off x="6271389" y="4356584"/>
            <a:ext cx="1872208" cy="1800201"/>
          </a:xfrm>
          <a:prstGeom prst="cloudCallout">
            <a:avLst>
              <a:gd name="adj1" fmla="val -49786"/>
              <a:gd name="adj2" fmla="val -34590"/>
            </a:avLst>
          </a:prstGeom>
          <a:solidFill>
            <a:srgbClr val="FDE7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細則で、例会、会費の取り扱いなどを規定</a:t>
            </a:r>
          </a:p>
        </p:txBody>
      </p:sp>
      <p:sp>
        <p:nvSpPr>
          <p:cNvPr id="14" name="雲形吹き出し 13"/>
          <p:cNvSpPr/>
          <p:nvPr/>
        </p:nvSpPr>
        <p:spPr>
          <a:xfrm>
            <a:off x="6372200" y="2514350"/>
            <a:ext cx="1800200" cy="936104"/>
          </a:xfrm>
          <a:prstGeom prst="cloudCallout">
            <a:avLst>
              <a:gd name="adj1" fmla="val -56465"/>
              <a:gd name="adj2" fmla="val -30867"/>
            </a:avLst>
          </a:prstGeom>
          <a:solidFill>
            <a:srgbClr val="FDE7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会員のベース</a:t>
            </a:r>
          </a:p>
        </p:txBody>
      </p:sp>
      <p:sp>
        <p:nvSpPr>
          <p:cNvPr id="3" name="テキスト ボックス 2"/>
          <p:cNvSpPr txBox="1"/>
          <p:nvPr/>
        </p:nvSpPr>
        <p:spPr>
          <a:xfrm>
            <a:off x="251520" y="6453336"/>
            <a:ext cx="9001000" cy="307777"/>
          </a:xfrm>
          <a:prstGeom prst="rect">
            <a:avLst/>
          </a:prstGeom>
          <a:noFill/>
        </p:spPr>
        <p:txBody>
          <a:bodyPr wrap="square" rtlCol="0">
            <a:spAutoFit/>
          </a:bodyPr>
          <a:lstStyle/>
          <a:p>
            <a:r>
              <a:rPr kumimoji="1" lang="en-US" altLang="ja-JP" sz="1400" dirty="0"/>
              <a:t>(</a:t>
            </a:r>
            <a:r>
              <a:rPr kumimoji="1" lang="ja-JP" altLang="en-US" sz="1400" dirty="0"/>
              <a:t>詳細は</a:t>
            </a:r>
            <a:r>
              <a:rPr kumimoji="1" lang="en-US" altLang="ja-JP" sz="1400" dirty="0"/>
              <a:t>2660</a:t>
            </a:r>
            <a:r>
              <a:rPr kumimoji="1" lang="ja-JP" altLang="en-US" sz="1400" dirty="0"/>
              <a:t>地区ホームページ</a:t>
            </a:r>
            <a:r>
              <a:rPr kumimoji="1" lang="en-US" altLang="ja-JP" sz="1400" dirty="0"/>
              <a:t>/</a:t>
            </a:r>
            <a:r>
              <a:rPr kumimoji="1" lang="ja-JP" altLang="en-US" sz="1400" dirty="0"/>
              <a:t>資料ダウンロードページ内－</a:t>
            </a:r>
            <a:r>
              <a:rPr lang="ja-JP" altLang="en-US" sz="1400" dirty="0"/>
              <a:t>地区委員会資料－クラブ奉仕・拡大増強委員会を参照）</a:t>
            </a:r>
            <a:endParaRPr kumimoji="1" lang="ja-JP" altLang="en-US" sz="1400" dirty="0"/>
          </a:p>
        </p:txBody>
      </p:sp>
    </p:spTree>
    <p:custDataLst>
      <p:tags r:id="rId1"/>
    </p:custDataLst>
    <p:extLst>
      <p:ext uri="{BB962C8B-B14F-4D97-AF65-F5344CB8AC3E}">
        <p14:creationId xmlns:p14="http://schemas.microsoft.com/office/powerpoint/2010/main" val="2491235113"/>
      </p:ext>
    </p:extLst>
  </p:cSld>
  <p:clrMapOvr>
    <a:masterClrMapping/>
  </p:clrMapOvr>
  <mc:AlternateContent xmlns:mc="http://schemas.openxmlformats.org/markup-compatibility/2006">
    <mc:Choice xmlns:p14="http://schemas.microsoft.com/office/powerpoint/2010/main" Requires="p14">
      <p:transition spd="slow" p14:dur="2000" advTm="72285"/>
    </mc:Choice>
    <mc:Fallback>
      <p:transition spd="slow" advTm="7228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10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par>
                          <p:cTn id="38" fill="hold">
                            <p:stCondLst>
                              <p:cond delay="500"/>
                            </p:stCondLst>
                            <p:childTnLst>
                              <p:par>
                                <p:cTn id="39" presetID="10" presetClass="entr" presetSubtype="0" fill="hold" grpId="0" nodeType="after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childTnLst>
                                </p:cTn>
                              </p:par>
                            </p:childTnLst>
                          </p:cTn>
                        </p:par>
                        <p:par>
                          <p:cTn id="42" fill="hold">
                            <p:stCondLst>
                              <p:cond delay="1500"/>
                            </p:stCondLst>
                            <p:childTnLst>
                              <p:par>
                                <p:cTn id="43" presetID="22" presetClass="entr" presetSubtype="8" fill="hold" nodeType="afterEffect">
                                  <p:stCondLst>
                                    <p:cond delay="0"/>
                                  </p:stCondLst>
                                  <p:childTnLst>
                                    <p:set>
                                      <p:cBhvr>
                                        <p:cTn id="44" dur="1" fill="hold">
                                          <p:stCondLst>
                                            <p:cond delay="0"/>
                                          </p:stCondLst>
                                        </p:cTn>
                                        <p:tgtEl>
                                          <p:spTgt spid="12">
                                            <p:txEl>
                                              <p:pRg st="1" end="1"/>
                                            </p:txEl>
                                          </p:spTgt>
                                        </p:tgtEl>
                                        <p:attrNameLst>
                                          <p:attrName>style.visibility</p:attrName>
                                        </p:attrNameLst>
                                      </p:cBhvr>
                                      <p:to>
                                        <p:strVal val="visible"/>
                                      </p:to>
                                    </p:set>
                                    <p:animEffect transition="in" filter="wipe(left)">
                                      <p:cBhvr>
                                        <p:cTn id="45" dur="1000"/>
                                        <p:tgtEl>
                                          <p:spTgt spid="12">
                                            <p:txEl>
                                              <p:pRg st="1" end="1"/>
                                            </p:txEl>
                                          </p:spTgt>
                                        </p:tgtEl>
                                      </p:cBhvr>
                                    </p:animEffect>
                                  </p:childTnLst>
                                </p:cTn>
                              </p:par>
                            </p:childTnLst>
                          </p:cTn>
                        </p:par>
                        <p:par>
                          <p:cTn id="46" fill="hold">
                            <p:stCondLst>
                              <p:cond delay="2500"/>
                            </p:stCondLst>
                            <p:childTnLst>
                              <p:par>
                                <p:cTn id="47" presetID="22" presetClass="entr" presetSubtype="8" fill="hold" nodeType="afterEffect">
                                  <p:stCondLst>
                                    <p:cond delay="0"/>
                                  </p:stCondLst>
                                  <p:childTnLst>
                                    <p:set>
                                      <p:cBhvr>
                                        <p:cTn id="48" dur="1" fill="hold">
                                          <p:stCondLst>
                                            <p:cond delay="0"/>
                                          </p:stCondLst>
                                        </p:cTn>
                                        <p:tgtEl>
                                          <p:spTgt spid="12">
                                            <p:txEl>
                                              <p:pRg st="2" end="2"/>
                                            </p:txEl>
                                          </p:spTgt>
                                        </p:tgtEl>
                                        <p:attrNameLst>
                                          <p:attrName>style.visibility</p:attrName>
                                        </p:attrNameLst>
                                      </p:cBhvr>
                                      <p:to>
                                        <p:strVal val="visible"/>
                                      </p:to>
                                    </p:set>
                                    <p:animEffect transition="in" filter="wipe(left)">
                                      <p:cBhvr>
                                        <p:cTn id="49" dur="1000"/>
                                        <p:tgtEl>
                                          <p:spTgt spid="12">
                                            <p:txEl>
                                              <p:pRg st="2" end="2"/>
                                            </p:txEl>
                                          </p:spTgt>
                                        </p:tgtEl>
                                      </p:cBhvr>
                                    </p:animEffect>
                                  </p:childTnLst>
                                </p:cTn>
                              </p:par>
                            </p:childTnLst>
                          </p:cTn>
                        </p:par>
                        <p:par>
                          <p:cTn id="50" fill="hold">
                            <p:stCondLst>
                              <p:cond delay="3500"/>
                            </p:stCondLst>
                            <p:childTnLst>
                              <p:par>
                                <p:cTn id="51" presetID="22" presetClass="entr" presetSubtype="8" fill="hold" nodeType="afterEffect">
                                  <p:stCondLst>
                                    <p:cond delay="0"/>
                                  </p:stCondLst>
                                  <p:childTnLst>
                                    <p:set>
                                      <p:cBhvr>
                                        <p:cTn id="52" dur="1" fill="hold">
                                          <p:stCondLst>
                                            <p:cond delay="0"/>
                                          </p:stCondLst>
                                        </p:cTn>
                                        <p:tgtEl>
                                          <p:spTgt spid="12">
                                            <p:txEl>
                                              <p:pRg st="3" end="3"/>
                                            </p:txEl>
                                          </p:spTgt>
                                        </p:tgtEl>
                                        <p:attrNameLst>
                                          <p:attrName>style.visibility</p:attrName>
                                        </p:attrNameLst>
                                      </p:cBhvr>
                                      <p:to>
                                        <p:strVal val="visible"/>
                                      </p:to>
                                    </p:set>
                                    <p:animEffect transition="in" filter="wipe(left)">
                                      <p:cBhvr>
                                        <p:cTn id="53" dur="1000"/>
                                        <p:tgtEl>
                                          <p:spTgt spid="12">
                                            <p:txEl>
                                              <p:pRg st="3" end="3"/>
                                            </p:txEl>
                                          </p:spTgt>
                                        </p:tgtEl>
                                      </p:cBhvr>
                                    </p:animEffect>
                                  </p:childTnLst>
                                </p:cTn>
                              </p:par>
                            </p:childTnLst>
                          </p:cTn>
                        </p:par>
                        <p:par>
                          <p:cTn id="54" fill="hold">
                            <p:stCondLst>
                              <p:cond delay="4500"/>
                            </p:stCondLst>
                            <p:childTnLst>
                              <p:par>
                                <p:cTn id="55" presetID="22" presetClass="entr" presetSubtype="8" fill="hold" nodeType="afterEffect">
                                  <p:stCondLst>
                                    <p:cond delay="0"/>
                                  </p:stCondLst>
                                  <p:childTnLst>
                                    <p:set>
                                      <p:cBhvr>
                                        <p:cTn id="56" dur="1" fill="hold">
                                          <p:stCondLst>
                                            <p:cond delay="0"/>
                                          </p:stCondLst>
                                        </p:cTn>
                                        <p:tgtEl>
                                          <p:spTgt spid="12">
                                            <p:txEl>
                                              <p:pRg st="4" end="4"/>
                                            </p:txEl>
                                          </p:spTgt>
                                        </p:tgtEl>
                                        <p:attrNameLst>
                                          <p:attrName>style.visibility</p:attrName>
                                        </p:attrNameLst>
                                      </p:cBhvr>
                                      <p:to>
                                        <p:strVal val="visible"/>
                                      </p:to>
                                    </p:set>
                                    <p:animEffect transition="in" filter="wipe(left)">
                                      <p:cBhvr>
                                        <p:cTn id="57" dur="1000"/>
                                        <p:tgtEl>
                                          <p:spTgt spid="12">
                                            <p:txEl>
                                              <p:pRg st="4" end="4"/>
                                            </p:txEl>
                                          </p:spTgt>
                                        </p:tgtEl>
                                      </p:cBhvr>
                                    </p:animEffect>
                                  </p:childTnLst>
                                </p:cTn>
                              </p:par>
                            </p:childTnLst>
                          </p:cTn>
                        </p:par>
                        <p:par>
                          <p:cTn id="58" fill="hold">
                            <p:stCondLst>
                              <p:cond delay="5500"/>
                            </p:stCondLst>
                            <p:childTnLst>
                              <p:par>
                                <p:cTn id="59" presetID="22" presetClass="entr" presetSubtype="8" fill="hold" nodeType="afterEffect">
                                  <p:stCondLst>
                                    <p:cond delay="0"/>
                                  </p:stCondLst>
                                  <p:childTnLst>
                                    <p:set>
                                      <p:cBhvr>
                                        <p:cTn id="60" dur="1" fill="hold">
                                          <p:stCondLst>
                                            <p:cond delay="0"/>
                                          </p:stCondLst>
                                        </p:cTn>
                                        <p:tgtEl>
                                          <p:spTgt spid="12">
                                            <p:txEl>
                                              <p:pRg st="5" end="5"/>
                                            </p:txEl>
                                          </p:spTgt>
                                        </p:tgtEl>
                                        <p:attrNameLst>
                                          <p:attrName>style.visibility</p:attrName>
                                        </p:attrNameLst>
                                      </p:cBhvr>
                                      <p:to>
                                        <p:strVal val="visible"/>
                                      </p:to>
                                    </p:set>
                                    <p:animEffect transition="in" filter="wipe(left)">
                                      <p:cBhvr>
                                        <p:cTn id="61" dur="1000"/>
                                        <p:tgtEl>
                                          <p:spTgt spid="12">
                                            <p:txEl>
                                              <p:pRg st="5" end="5"/>
                                            </p:txEl>
                                          </p:spTgt>
                                        </p:tgtEl>
                                      </p:cBhvr>
                                    </p:animEffect>
                                  </p:childTnLst>
                                </p:cTn>
                              </p:par>
                            </p:childTnLst>
                          </p:cTn>
                        </p:par>
                        <p:par>
                          <p:cTn id="62" fill="hold">
                            <p:stCondLst>
                              <p:cond delay="6500"/>
                            </p:stCondLst>
                            <p:childTnLst>
                              <p:par>
                                <p:cTn id="63" presetID="22" presetClass="entr" presetSubtype="8" fill="hold" nodeType="afterEffect">
                                  <p:stCondLst>
                                    <p:cond delay="0"/>
                                  </p:stCondLst>
                                  <p:childTnLst>
                                    <p:set>
                                      <p:cBhvr>
                                        <p:cTn id="64" dur="1" fill="hold">
                                          <p:stCondLst>
                                            <p:cond delay="0"/>
                                          </p:stCondLst>
                                        </p:cTn>
                                        <p:tgtEl>
                                          <p:spTgt spid="12">
                                            <p:txEl>
                                              <p:pRg st="6" end="6"/>
                                            </p:txEl>
                                          </p:spTgt>
                                        </p:tgtEl>
                                        <p:attrNameLst>
                                          <p:attrName>style.visibility</p:attrName>
                                        </p:attrNameLst>
                                      </p:cBhvr>
                                      <p:to>
                                        <p:strVal val="visible"/>
                                      </p:to>
                                    </p:set>
                                    <p:animEffect transition="in" filter="wipe(left)">
                                      <p:cBhvr>
                                        <p:cTn id="65" dur="1000"/>
                                        <p:tgtEl>
                                          <p:spTgt spid="12">
                                            <p:txEl>
                                              <p:pRg st="6" end="6"/>
                                            </p:txEl>
                                          </p:spTgt>
                                        </p:tgtEl>
                                      </p:cBhvr>
                                    </p:animEffect>
                                  </p:childTnLst>
                                </p:cTn>
                              </p:par>
                            </p:childTnLst>
                          </p:cTn>
                        </p:par>
                        <p:par>
                          <p:cTn id="66" fill="hold">
                            <p:stCondLst>
                              <p:cond delay="7500"/>
                            </p:stCondLst>
                            <p:childTnLst>
                              <p:par>
                                <p:cTn id="67" presetID="10" presetClass="entr" presetSubtype="0" fill="hold" grpId="0" nodeType="after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fade">
                                      <p:cBhvr>
                                        <p:cTn id="69"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1"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39552" y="1268760"/>
            <a:ext cx="8229600" cy="5400600"/>
          </a:xfrm>
        </p:spPr>
        <p:txBody>
          <a:bodyPr>
            <a:normAutofit fontScale="85000" lnSpcReduction="20000"/>
          </a:bodyPr>
          <a:lstStyle/>
          <a:p>
            <a:pPr marL="0" indent="0">
              <a:buNone/>
            </a:pPr>
            <a:r>
              <a:rPr lang="ja-JP" altLang="ja-JP" dirty="0"/>
              <a:t>会員種類ごとに次の各項目をどうするのか決めて、クラブ細則に盛り込む必要があります。</a:t>
            </a:r>
          </a:p>
          <a:p>
            <a:pPr lvl="0"/>
            <a:r>
              <a:rPr lang="ja-JP" altLang="ja-JP" u="wavyHeavy" dirty="0">
                <a:uFill>
                  <a:solidFill>
                    <a:srgbClr val="FF0000"/>
                  </a:solidFill>
                </a:uFill>
              </a:rPr>
              <a:t>例会の取り扱い</a:t>
            </a:r>
            <a:endParaRPr lang="ja-JP" altLang="en-US" u="wavyHeavy" dirty="0">
              <a:uFill>
                <a:solidFill>
                  <a:srgbClr val="FF0000"/>
                </a:solidFill>
              </a:uFill>
            </a:endParaRPr>
          </a:p>
          <a:p>
            <a:pPr marL="0" lvl="0" indent="536575">
              <a:buNone/>
            </a:pPr>
            <a:r>
              <a:rPr lang="ja-JP" altLang="ja-JP" dirty="0"/>
              <a:t>従来通りの例会、</a:t>
            </a:r>
            <a:r>
              <a:rPr lang="en-US" altLang="ja-JP" dirty="0"/>
              <a:t>WEB</a:t>
            </a:r>
            <a:r>
              <a:rPr lang="ja-JP" altLang="ja-JP" dirty="0"/>
              <a:t>などで補完など。</a:t>
            </a:r>
          </a:p>
          <a:p>
            <a:pPr lvl="0"/>
            <a:r>
              <a:rPr lang="ja-JP" altLang="ja-JP" u="wavyHeavy" dirty="0">
                <a:uFill>
                  <a:solidFill>
                    <a:srgbClr val="FF0000"/>
                  </a:solidFill>
                </a:uFill>
              </a:rPr>
              <a:t>例会の出席</a:t>
            </a:r>
            <a:r>
              <a:rPr lang="ja-JP" altLang="en-US" u="wavyHeavy" dirty="0">
                <a:uFill>
                  <a:solidFill>
                    <a:srgbClr val="FF0000"/>
                  </a:solidFill>
                </a:uFill>
              </a:rPr>
              <a:t>義務</a:t>
            </a:r>
          </a:p>
          <a:p>
            <a:pPr marL="536575" lvl="0" indent="0">
              <a:buNone/>
            </a:pPr>
            <a:r>
              <a:rPr lang="ja-JP" altLang="ja-JP" dirty="0"/>
              <a:t>従来通りの出席義務を課す、緩和する、適用免除する、出席義務を緩和した会員が例会に出席した場合の取り扱い（ビジターフィー相当額の聴収等）など。</a:t>
            </a:r>
          </a:p>
          <a:p>
            <a:pPr lvl="0"/>
            <a:r>
              <a:rPr lang="ja-JP" altLang="ja-JP" u="wavyHeavy" dirty="0">
                <a:uFill>
                  <a:solidFill>
                    <a:srgbClr val="FF0000"/>
                  </a:solidFill>
                </a:uFill>
              </a:rPr>
              <a:t>入会金、会費</a:t>
            </a:r>
            <a:endParaRPr lang="ja-JP" altLang="en-US" u="wavyHeavy" dirty="0">
              <a:uFill>
                <a:solidFill>
                  <a:srgbClr val="FF0000"/>
                </a:solidFill>
              </a:uFill>
            </a:endParaRPr>
          </a:p>
          <a:p>
            <a:pPr marL="0" lvl="0" indent="536575">
              <a:buNone/>
            </a:pPr>
            <a:r>
              <a:rPr lang="ja-JP" altLang="ja-JP" dirty="0"/>
              <a:t>免除か、減額か、減額の程度は、など。</a:t>
            </a:r>
            <a:endParaRPr lang="ja-JP" altLang="en-US" dirty="0"/>
          </a:p>
          <a:p>
            <a:pPr marL="0" lvl="0" indent="536575">
              <a:buNone/>
            </a:pPr>
            <a:endParaRPr lang="ja-JP" altLang="ja-JP" sz="1500" dirty="0"/>
          </a:p>
          <a:p>
            <a:pPr marL="0" indent="0">
              <a:buNone/>
            </a:pPr>
            <a:r>
              <a:rPr lang="ja-JP" altLang="ja-JP" dirty="0"/>
              <a:t>なお、こうして規定された会員は正会員である限り、</a:t>
            </a:r>
            <a:r>
              <a:rPr lang="en-US" altLang="ja-JP" dirty="0"/>
              <a:t>RI</a:t>
            </a:r>
            <a:r>
              <a:rPr lang="ja-JP" altLang="ja-JP" dirty="0"/>
              <a:t>に対して人頭分担金など、地区に対して地区負担金など従来の正会員と同じ費用を支払う必要があります。</a:t>
            </a:r>
          </a:p>
        </p:txBody>
      </p:sp>
      <p:sp>
        <p:nvSpPr>
          <p:cNvPr id="4" name="タイトル 1"/>
          <p:cNvSpPr>
            <a:spLocks noGrp="1"/>
          </p:cNvSpPr>
          <p:nvPr>
            <p:ph type="title"/>
          </p:nvPr>
        </p:nvSpPr>
        <p:spPr>
          <a:xfrm>
            <a:off x="467544" y="188640"/>
            <a:ext cx="8424936" cy="864096"/>
          </a:xfrm>
          <a:gradFill>
            <a:gsLst>
              <a:gs pos="0">
                <a:srgbClr val="F9E7F6"/>
              </a:gs>
              <a:gs pos="100000">
                <a:srgbClr val="F1B5E7"/>
              </a:gs>
            </a:gsLst>
            <a:lin ang="5400000" scaled="0"/>
          </a:gradFill>
        </p:spPr>
        <p:txBody>
          <a:bodyPr>
            <a:normAutofit fontScale="90000"/>
          </a:bodyPr>
          <a:lstStyle/>
          <a:p>
            <a:r>
              <a:rPr kumimoji="1" lang="ja-JP" altLang="en-US" dirty="0"/>
              <a:t>会員種別の多様化に関する検討事項</a:t>
            </a:r>
          </a:p>
        </p:txBody>
      </p:sp>
    </p:spTree>
    <p:extLst>
      <p:ext uri="{BB962C8B-B14F-4D97-AF65-F5344CB8AC3E}">
        <p14:creationId xmlns:p14="http://schemas.microsoft.com/office/powerpoint/2010/main" val="1318635538"/>
      </p:ext>
    </p:extLst>
  </p:cSld>
  <p:clrMapOvr>
    <a:masterClrMapping/>
  </p:clrMapOvr>
  <mc:AlternateContent xmlns:mc="http://schemas.openxmlformats.org/markup-compatibility/2006">
    <mc:Choice xmlns:p14="http://schemas.microsoft.com/office/powerpoint/2010/main" Requires="p14">
      <p:transition spd="slow" p14:dur="2000" advTm="71301"/>
    </mc:Choice>
    <mc:Fallback>
      <p:transition spd="slow" advTm="71301"/>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03648" y="1556792"/>
            <a:ext cx="5312808" cy="1143000"/>
          </a:xfrm>
        </p:spPr>
        <p:txBody>
          <a:bodyPr>
            <a:normAutofit/>
          </a:bodyPr>
          <a:lstStyle/>
          <a:p>
            <a:r>
              <a:rPr kumimoji="1" lang="ja-JP" altLang="en-US" sz="5400" dirty="0"/>
              <a:t>おわり</a:t>
            </a:r>
          </a:p>
        </p:txBody>
      </p:sp>
      <p:pic>
        <p:nvPicPr>
          <p:cNvPr id="4" name="Picture 3" descr="C:\Users\fujii\AppData\Local\Microsoft\Windows\Temporary Internet Files\Content.IE5\PTKV8A2Q\gatag-0001143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3212976"/>
            <a:ext cx="1392560" cy="2462240"/>
          </a:xfrm>
          <a:prstGeom prst="rect">
            <a:avLst/>
          </a:prstGeom>
          <a:solidFill>
            <a:schemeClr val="bg2"/>
          </a:solidFill>
        </p:spPr>
      </p:pic>
      <p:sp>
        <p:nvSpPr>
          <p:cNvPr id="5" name="コンテンツ プレースホルダー 2"/>
          <p:cNvSpPr>
            <a:spLocks noGrp="1"/>
          </p:cNvSpPr>
          <p:nvPr>
            <p:ph idx="1"/>
          </p:nvPr>
        </p:nvSpPr>
        <p:spPr>
          <a:xfrm>
            <a:off x="1331640" y="3226944"/>
            <a:ext cx="5040560" cy="2448272"/>
          </a:xfrm>
          <a:solidFill>
            <a:srgbClr val="FDEDDF"/>
          </a:solidFill>
        </p:spPr>
        <p:txBody>
          <a:bodyPr tIns="144000">
            <a:normAutofit/>
          </a:bodyPr>
          <a:lstStyle/>
          <a:p>
            <a:pPr marL="0" indent="0">
              <a:buNone/>
            </a:pPr>
            <a:r>
              <a:rPr kumimoji="1" lang="ja-JP" altLang="en-US" sz="4000" dirty="0"/>
              <a:t>ご清聴ありがとう</a:t>
            </a:r>
          </a:p>
          <a:p>
            <a:pPr marL="0" indent="0" algn="ctr">
              <a:buNone/>
            </a:pPr>
            <a:r>
              <a:rPr kumimoji="1" lang="ja-JP" altLang="en-US" sz="4000" dirty="0"/>
              <a:t>ございました。</a:t>
            </a:r>
          </a:p>
        </p:txBody>
      </p:sp>
    </p:spTree>
    <p:custDataLst>
      <p:tags r:id="rId1"/>
    </p:custDataLst>
    <p:extLst>
      <p:ext uri="{BB962C8B-B14F-4D97-AF65-F5344CB8AC3E}">
        <p14:creationId xmlns:p14="http://schemas.microsoft.com/office/powerpoint/2010/main" val="2419128379"/>
      </p:ext>
    </p:extLst>
  </p:cSld>
  <p:clrMapOvr>
    <a:masterClrMapping/>
  </p:clrMapOvr>
  <mc:AlternateContent xmlns:mc="http://schemas.openxmlformats.org/markup-compatibility/2006">
    <mc:Choice xmlns:p14="http://schemas.microsoft.com/office/powerpoint/2010/main" Requires="p14">
      <p:transition spd="slow" p14:dur="2000" advTm="14276"/>
    </mc:Choice>
    <mc:Fallback>
      <p:transition spd="slow" advTm="142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500"/>
                                        <p:tgtEl>
                                          <p:spTgt spid="5">
                                            <p:bg/>
                                          </p:spTgt>
                                        </p:tgtEl>
                                      </p:cBhvr>
                                    </p:animEffect>
                                  </p:childTnLst>
                                </p:cTn>
                              </p:par>
                            </p:childTnLst>
                          </p:cTn>
                        </p:par>
                        <p:par>
                          <p:cTn id="13" fill="hold">
                            <p:stCondLst>
                              <p:cond delay="1500"/>
                            </p:stCondLst>
                            <p:childTnLst>
                              <p:par>
                                <p:cTn id="14" presetID="10" presetClass="entr" presetSubtype="0" fill="hold" grpId="0" nodeType="after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1000"/>
                                        <p:tgtEl>
                                          <p:spTgt spid="5">
                                            <p:txEl>
                                              <p:pRg st="0" end="0"/>
                                            </p:txEl>
                                          </p:spTgt>
                                        </p:tgtEl>
                                      </p:cBhvr>
                                    </p:animEffect>
                                  </p:childTnLst>
                                </p:cTn>
                              </p:par>
                            </p:childTnLst>
                          </p:cTn>
                        </p:par>
                        <p:par>
                          <p:cTn id="17" fill="hold">
                            <p:stCondLst>
                              <p:cond delay="2500"/>
                            </p:stCondLst>
                            <p:childTnLst>
                              <p:par>
                                <p:cTn id="18" presetID="10" presetClass="entr" presetSubtype="0" fill="hold" grpId="0" nodeType="after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833174" y="332656"/>
            <a:ext cx="5410944" cy="720080"/>
          </a:xfrm>
          <a:prstGeom prst="rect">
            <a:avLst/>
          </a:prstGeom>
          <a:gradFill>
            <a:gsLst>
              <a:gs pos="0">
                <a:srgbClr val="F9DFEE"/>
              </a:gs>
              <a:gs pos="100000">
                <a:srgbClr val="F4BEEA"/>
              </a:gs>
            </a:gsLst>
            <a:lin ang="5400000" scaled="0"/>
          </a:gradFill>
        </p:spPr>
        <p:txBody>
          <a:bodyPr vert="horz" lIns="91440" tIns="45720" rIns="91440" bIns="45720" rtlCol="0" anchor="ctr">
            <a:normAutofit fontScale="8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a:t>こんなことはありませんか</a:t>
            </a: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3131" y="1546280"/>
            <a:ext cx="1152128" cy="1749216"/>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9843" y="2670887"/>
            <a:ext cx="338452" cy="288032"/>
          </a:xfrm>
          <a:prstGeom prst="rect">
            <a:avLst/>
          </a:prstGeom>
        </p:spPr>
      </p:pic>
      <p:sp>
        <p:nvSpPr>
          <p:cNvPr id="7" name="角丸四角形吹き出し 6"/>
          <p:cNvSpPr/>
          <p:nvPr/>
        </p:nvSpPr>
        <p:spPr>
          <a:xfrm>
            <a:off x="2123728" y="1766527"/>
            <a:ext cx="2016224" cy="576064"/>
          </a:xfrm>
          <a:prstGeom prst="wedgeRoundRectCallout">
            <a:avLst>
              <a:gd name="adj1" fmla="val -67642"/>
              <a:gd name="adj2" fmla="val 3316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なかなか会員が増えないなー</a:t>
            </a:r>
          </a:p>
        </p:txBody>
      </p:sp>
      <p:pic>
        <p:nvPicPr>
          <p:cNvPr id="1026" name="Picture 2" descr="D:\ロータリークラブ\地区クラブ奉仕、拡大・増強委員会\地区研修協議会\'20-21のための地区研修協議会\illust667.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45631" y="1484784"/>
            <a:ext cx="1368152" cy="1243952"/>
          </a:xfrm>
          <a:prstGeom prst="rect">
            <a:avLst/>
          </a:prstGeom>
          <a:noFill/>
          <a:extLst>
            <a:ext uri="{909E8E84-426E-40DD-AFC4-6F175D3DCCD1}">
              <a14:hiddenFill xmlns:a14="http://schemas.microsoft.com/office/drawing/2010/main">
                <a:solidFill>
                  <a:srgbClr val="FFFFFF"/>
                </a:solidFill>
              </a14:hiddenFill>
            </a:ext>
          </a:extLst>
        </p:spPr>
      </p:pic>
      <p:sp>
        <p:nvSpPr>
          <p:cNvPr id="8" name="角丸四角形吹き出し 7"/>
          <p:cNvSpPr/>
          <p:nvPr/>
        </p:nvSpPr>
        <p:spPr>
          <a:xfrm>
            <a:off x="5001042" y="1484784"/>
            <a:ext cx="1731198" cy="648072"/>
          </a:xfrm>
          <a:prstGeom prst="wedgeRoundRectCallout">
            <a:avLst>
              <a:gd name="adj1" fmla="val 61453"/>
              <a:gd name="adj2" fmla="val -4980"/>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退職したから</a:t>
            </a:r>
            <a:endParaRPr kumimoji="1" lang="en-US" altLang="ja-JP" dirty="0">
              <a:solidFill>
                <a:schemeClr val="tx1"/>
              </a:solidFill>
            </a:endParaRPr>
          </a:p>
          <a:p>
            <a:pPr algn="ctr"/>
            <a:r>
              <a:rPr kumimoji="1" lang="ja-JP" altLang="en-US" dirty="0">
                <a:solidFill>
                  <a:schemeClr val="tx1"/>
                </a:solidFill>
              </a:rPr>
              <a:t>退会するね</a:t>
            </a:r>
          </a:p>
        </p:txBody>
      </p:sp>
      <p:sp>
        <p:nvSpPr>
          <p:cNvPr id="10" name="角丸四角形吹き出し 9"/>
          <p:cNvSpPr/>
          <p:nvPr/>
        </p:nvSpPr>
        <p:spPr>
          <a:xfrm>
            <a:off x="5053576" y="2346851"/>
            <a:ext cx="1819673" cy="648072"/>
          </a:xfrm>
          <a:prstGeom prst="wedgeRoundRectCallout">
            <a:avLst>
              <a:gd name="adj1" fmla="val 60391"/>
              <a:gd name="adj2" fmla="val -43321"/>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歳を取ったから退会するね</a:t>
            </a:r>
          </a:p>
        </p:txBody>
      </p:sp>
      <p:pic>
        <p:nvPicPr>
          <p:cNvPr id="1027" name="Picture 3" descr="D:\ロータリークラブ\地区クラブ奉仕、拡大・増強委員会\地区研修協議会\'20-21のための地区研修協議会\illust380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09519" y="3291934"/>
            <a:ext cx="964110" cy="1392789"/>
          </a:xfrm>
          <a:prstGeom prst="rect">
            <a:avLst/>
          </a:prstGeom>
          <a:noFill/>
          <a:extLst>
            <a:ext uri="{909E8E84-426E-40DD-AFC4-6F175D3DCCD1}">
              <a14:hiddenFill xmlns:a14="http://schemas.microsoft.com/office/drawing/2010/main">
                <a:solidFill>
                  <a:srgbClr val="FFFFFF"/>
                </a:solidFill>
              </a14:hiddenFill>
            </a:ext>
          </a:extLst>
        </p:spPr>
      </p:pic>
      <p:sp>
        <p:nvSpPr>
          <p:cNvPr id="12" name="角丸四角形吹き出し 11"/>
          <p:cNvSpPr/>
          <p:nvPr/>
        </p:nvSpPr>
        <p:spPr>
          <a:xfrm>
            <a:off x="5053577" y="3988329"/>
            <a:ext cx="1872208" cy="648072"/>
          </a:xfrm>
          <a:prstGeom prst="wedgeRoundRectCallout">
            <a:avLst>
              <a:gd name="adj1" fmla="val 63045"/>
              <a:gd name="adj2" fmla="val -24917"/>
              <a:gd name="adj3"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忙しいから退会するね</a:t>
            </a:r>
          </a:p>
        </p:txBody>
      </p:sp>
      <p:sp>
        <p:nvSpPr>
          <p:cNvPr id="13" name="角丸四角形吹き出し 12"/>
          <p:cNvSpPr/>
          <p:nvPr/>
        </p:nvSpPr>
        <p:spPr>
          <a:xfrm>
            <a:off x="5099992" y="4812061"/>
            <a:ext cx="1872208" cy="648072"/>
          </a:xfrm>
          <a:prstGeom prst="wedgeRoundRectCallout">
            <a:avLst>
              <a:gd name="adj1" fmla="val 60391"/>
              <a:gd name="adj2" fmla="val -43321"/>
              <a:gd name="adj3"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忙しいから入会は無理</a:t>
            </a:r>
            <a:r>
              <a:rPr kumimoji="1" lang="en-US" altLang="ja-JP" dirty="0">
                <a:solidFill>
                  <a:schemeClr val="tx1"/>
                </a:solidFill>
              </a:rPr>
              <a:t>!</a:t>
            </a:r>
            <a:endParaRPr kumimoji="1" lang="ja-JP" altLang="en-US" dirty="0">
              <a:solidFill>
                <a:schemeClr val="tx1"/>
              </a:solidFill>
            </a:endParaRPr>
          </a:p>
        </p:txBody>
      </p:sp>
      <p:pic>
        <p:nvPicPr>
          <p:cNvPr id="1028" name="Picture 4" descr="D:\ロータリークラブ\地区クラブ奉仕、拡大・増強委員会\地区研修協議会\'20-21のための地区研修協議会\illust4182.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92260" y="5136097"/>
            <a:ext cx="1022596" cy="1281612"/>
          </a:xfrm>
          <a:prstGeom prst="rect">
            <a:avLst/>
          </a:prstGeom>
          <a:noFill/>
          <a:extLst>
            <a:ext uri="{909E8E84-426E-40DD-AFC4-6F175D3DCCD1}">
              <a14:hiddenFill xmlns:a14="http://schemas.microsoft.com/office/drawing/2010/main">
                <a:solidFill>
                  <a:srgbClr val="FFFFFF"/>
                </a:solidFill>
              </a14:hiddenFill>
            </a:ext>
          </a:extLst>
        </p:spPr>
      </p:pic>
      <p:sp>
        <p:nvSpPr>
          <p:cNvPr id="15" name="角丸四角形吹き出し 14"/>
          <p:cNvSpPr/>
          <p:nvPr/>
        </p:nvSpPr>
        <p:spPr>
          <a:xfrm>
            <a:off x="5089851" y="5733255"/>
            <a:ext cx="1858617" cy="913607"/>
          </a:xfrm>
          <a:prstGeom prst="wedgeRoundRectCallout">
            <a:avLst>
              <a:gd name="adj1" fmla="val 71086"/>
              <a:gd name="adj2" fmla="val -27002"/>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時間も、金もないから入会は無理</a:t>
            </a:r>
            <a:endParaRPr kumimoji="1" lang="ja-JP" altLang="en-US" dirty="0">
              <a:solidFill>
                <a:schemeClr val="tx1"/>
              </a:solidFill>
            </a:endParaRPr>
          </a:p>
        </p:txBody>
      </p:sp>
      <p:pic>
        <p:nvPicPr>
          <p:cNvPr id="1030" name="Picture 6" descr="D:\ロータリークラブ\地区クラブ奉仕、拡大・増強委員会\地区研修協議会\'20-21のための地区研修協議会\illust4186.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72318" y="3850178"/>
            <a:ext cx="990480" cy="1530192"/>
          </a:xfrm>
          <a:prstGeom prst="rect">
            <a:avLst/>
          </a:prstGeom>
          <a:noFill/>
          <a:extLst>
            <a:ext uri="{909E8E84-426E-40DD-AFC4-6F175D3DCCD1}">
              <a14:hiddenFill xmlns:a14="http://schemas.microsoft.com/office/drawing/2010/main">
                <a:solidFill>
                  <a:srgbClr val="FFFFFF"/>
                </a:solidFill>
              </a14:hiddenFill>
            </a:ext>
          </a:extLst>
        </p:spPr>
      </p:pic>
      <p:sp>
        <p:nvSpPr>
          <p:cNvPr id="18" name="角丸四角形吹き出し 17"/>
          <p:cNvSpPr/>
          <p:nvPr/>
        </p:nvSpPr>
        <p:spPr>
          <a:xfrm>
            <a:off x="5053577" y="3165005"/>
            <a:ext cx="1872208" cy="648072"/>
          </a:xfrm>
          <a:prstGeom prst="wedgeRoundRectCallout">
            <a:avLst>
              <a:gd name="adj1" fmla="val 65169"/>
              <a:gd name="adj2" fmla="val -3446"/>
              <a:gd name="adj3"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忙しいから例会出席できない</a:t>
            </a:r>
          </a:p>
        </p:txBody>
      </p:sp>
      <p:sp>
        <p:nvSpPr>
          <p:cNvPr id="9" name="テキスト ボックス 8"/>
          <p:cNvSpPr txBox="1"/>
          <p:nvPr/>
        </p:nvSpPr>
        <p:spPr>
          <a:xfrm>
            <a:off x="7398024" y="2728736"/>
            <a:ext cx="1187100" cy="369332"/>
          </a:xfrm>
          <a:prstGeom prst="rect">
            <a:avLst/>
          </a:prstGeom>
          <a:noFill/>
        </p:spPr>
        <p:txBody>
          <a:bodyPr wrap="square" rtlCol="0">
            <a:spAutoFit/>
          </a:bodyPr>
          <a:lstStyle/>
          <a:p>
            <a:r>
              <a:rPr kumimoji="1" lang="ja-JP" altLang="en-US" dirty="0"/>
              <a:t>お年寄り</a:t>
            </a:r>
          </a:p>
        </p:txBody>
      </p:sp>
      <p:sp>
        <p:nvSpPr>
          <p:cNvPr id="11" name="テキスト ボックス 10"/>
          <p:cNvSpPr txBox="1"/>
          <p:nvPr/>
        </p:nvSpPr>
        <p:spPr>
          <a:xfrm>
            <a:off x="7457574" y="4627395"/>
            <a:ext cx="1013419" cy="369332"/>
          </a:xfrm>
          <a:prstGeom prst="rect">
            <a:avLst/>
          </a:prstGeom>
          <a:noFill/>
        </p:spPr>
        <p:txBody>
          <a:bodyPr wrap="none" rtlCol="0">
            <a:spAutoFit/>
          </a:bodyPr>
          <a:lstStyle/>
          <a:p>
            <a:r>
              <a:rPr kumimoji="1" lang="ja-JP" altLang="en-US" dirty="0"/>
              <a:t>働き盛り</a:t>
            </a:r>
          </a:p>
        </p:txBody>
      </p:sp>
      <p:sp>
        <p:nvSpPr>
          <p:cNvPr id="14" name="テキスト ボックス 13"/>
          <p:cNvSpPr txBox="1"/>
          <p:nvPr/>
        </p:nvSpPr>
        <p:spPr>
          <a:xfrm>
            <a:off x="7727367" y="6390852"/>
            <a:ext cx="684076" cy="369332"/>
          </a:xfrm>
          <a:prstGeom prst="rect">
            <a:avLst/>
          </a:prstGeom>
          <a:noFill/>
        </p:spPr>
        <p:txBody>
          <a:bodyPr wrap="square" rtlCol="0">
            <a:spAutoFit/>
          </a:bodyPr>
          <a:lstStyle/>
          <a:p>
            <a:r>
              <a:rPr kumimoji="1" lang="ja-JP" altLang="en-US" dirty="0"/>
              <a:t>若者</a:t>
            </a:r>
          </a:p>
        </p:txBody>
      </p:sp>
      <p:sp>
        <p:nvSpPr>
          <p:cNvPr id="16" name="テキスト ボックス 15"/>
          <p:cNvSpPr txBox="1"/>
          <p:nvPr/>
        </p:nvSpPr>
        <p:spPr>
          <a:xfrm>
            <a:off x="827584" y="5407571"/>
            <a:ext cx="1977916" cy="369332"/>
          </a:xfrm>
          <a:prstGeom prst="rect">
            <a:avLst/>
          </a:prstGeom>
          <a:noFill/>
        </p:spPr>
        <p:txBody>
          <a:bodyPr wrap="square" rtlCol="0">
            <a:spAutoFit/>
          </a:bodyPr>
          <a:lstStyle/>
          <a:p>
            <a:r>
              <a:rPr kumimoji="1" lang="ja-JP" altLang="en-US" dirty="0"/>
              <a:t>子息、</a:t>
            </a:r>
            <a:r>
              <a:rPr kumimoji="1" lang="en-US" altLang="ja-JP" dirty="0"/>
              <a:t>RAC-</a:t>
            </a:r>
            <a:r>
              <a:rPr kumimoji="1" lang="ja-JP" altLang="en-US" dirty="0"/>
              <a:t>卒業者</a:t>
            </a:r>
          </a:p>
        </p:txBody>
      </p:sp>
      <p:sp>
        <p:nvSpPr>
          <p:cNvPr id="23" name="角丸四角形吹き出し 22"/>
          <p:cNvSpPr/>
          <p:nvPr/>
        </p:nvSpPr>
        <p:spPr>
          <a:xfrm>
            <a:off x="2729536" y="3664293"/>
            <a:ext cx="1872208" cy="648072"/>
          </a:xfrm>
          <a:prstGeom prst="wedgeRoundRectCallout">
            <a:avLst>
              <a:gd name="adj1" fmla="val -59056"/>
              <a:gd name="adj2" fmla="val -4980"/>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親父と同じ</a:t>
            </a:r>
            <a:r>
              <a:rPr kumimoji="1" lang="en-US" altLang="ja-JP" dirty="0">
                <a:solidFill>
                  <a:schemeClr val="tx1"/>
                </a:solidFill>
              </a:rPr>
              <a:t>RC</a:t>
            </a:r>
            <a:r>
              <a:rPr kumimoji="1" lang="ja-JP" altLang="en-US" dirty="0">
                <a:solidFill>
                  <a:schemeClr val="tx1"/>
                </a:solidFill>
              </a:rPr>
              <a:t>はいや</a:t>
            </a:r>
            <a:r>
              <a:rPr kumimoji="1" lang="en-US" altLang="ja-JP" dirty="0">
                <a:solidFill>
                  <a:schemeClr val="tx1"/>
                </a:solidFill>
              </a:rPr>
              <a:t>!</a:t>
            </a:r>
            <a:endParaRPr kumimoji="1" lang="ja-JP" altLang="en-US" dirty="0">
              <a:solidFill>
                <a:schemeClr val="tx1"/>
              </a:solidFill>
            </a:endParaRPr>
          </a:p>
        </p:txBody>
      </p:sp>
      <p:sp>
        <p:nvSpPr>
          <p:cNvPr id="24" name="角丸四角形吹き出し 23"/>
          <p:cNvSpPr/>
          <p:nvPr/>
        </p:nvSpPr>
        <p:spPr>
          <a:xfrm>
            <a:off x="2805500" y="4509121"/>
            <a:ext cx="1872208" cy="1069684"/>
          </a:xfrm>
          <a:prstGeom prst="wedgeRoundRectCallout">
            <a:avLst>
              <a:gd name="adj1" fmla="val -59588"/>
              <a:gd name="adj2" fmla="val -35653"/>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RAC</a:t>
            </a:r>
            <a:r>
              <a:rPr kumimoji="1" lang="ja-JP" altLang="en-US" dirty="0">
                <a:solidFill>
                  <a:schemeClr val="tx1"/>
                </a:solidFill>
              </a:rPr>
              <a:t>を卒業後ロータリーとも縁が切れたなー</a:t>
            </a:r>
          </a:p>
        </p:txBody>
      </p:sp>
      <p:sp>
        <p:nvSpPr>
          <p:cNvPr id="17" name="テキスト ボックス 16"/>
          <p:cNvSpPr txBox="1"/>
          <p:nvPr/>
        </p:nvSpPr>
        <p:spPr>
          <a:xfrm>
            <a:off x="1843022" y="2602106"/>
            <a:ext cx="1656184" cy="646331"/>
          </a:xfrm>
          <a:prstGeom prst="rect">
            <a:avLst/>
          </a:prstGeom>
          <a:noFill/>
        </p:spPr>
        <p:txBody>
          <a:bodyPr wrap="square" rtlCol="0">
            <a:spAutoFit/>
          </a:bodyPr>
          <a:lstStyle/>
          <a:p>
            <a:r>
              <a:rPr kumimoji="1" lang="ja-JP" altLang="en-US" dirty="0"/>
              <a:t>ロータリアン</a:t>
            </a:r>
          </a:p>
          <a:p>
            <a:r>
              <a:rPr lang="en-US" altLang="ja-JP" dirty="0"/>
              <a:t>(</a:t>
            </a:r>
            <a:r>
              <a:rPr lang="ja-JP" altLang="en-US" dirty="0"/>
              <a:t>増強関係者</a:t>
            </a:r>
            <a:r>
              <a:rPr lang="en-US" altLang="ja-JP" dirty="0"/>
              <a:t>)</a:t>
            </a:r>
            <a:endParaRPr kumimoji="1" lang="ja-JP" altLang="en-US" dirty="0"/>
          </a:p>
        </p:txBody>
      </p:sp>
      <p:cxnSp>
        <p:nvCxnSpPr>
          <p:cNvPr id="20" name="直線コネクタ 19"/>
          <p:cNvCxnSpPr/>
          <p:nvPr/>
        </p:nvCxnSpPr>
        <p:spPr>
          <a:xfrm>
            <a:off x="4814451" y="2132856"/>
            <a:ext cx="45581" cy="258452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23528" y="3664293"/>
            <a:ext cx="1951371" cy="941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V="1">
            <a:off x="2274899" y="2670887"/>
            <a:ext cx="2539552" cy="97912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290392" y="5917423"/>
            <a:ext cx="4320480" cy="830997"/>
          </a:xfrm>
          <a:prstGeom prst="rect">
            <a:avLst/>
          </a:prstGeom>
          <a:solidFill>
            <a:srgbClr val="F0E0EB"/>
          </a:solidFill>
          <a:ln w="19050" cmpd="dbl">
            <a:solidFill>
              <a:schemeClr val="accent1">
                <a:shade val="95000"/>
                <a:satMod val="105000"/>
              </a:schemeClr>
            </a:solidFill>
          </a:ln>
        </p:spPr>
        <p:txBody>
          <a:bodyPr wrap="square" rtlCol="0">
            <a:spAutoFit/>
          </a:bodyPr>
          <a:lstStyle/>
          <a:p>
            <a:r>
              <a:rPr kumimoji="1" lang="ja-JP" altLang="en-US" sz="2400" dirty="0"/>
              <a:t>衛星クラブ、会員種類の多様化について考えてみませんか</a:t>
            </a:r>
          </a:p>
        </p:txBody>
      </p:sp>
      <p:cxnSp>
        <p:nvCxnSpPr>
          <p:cNvPr id="28" name="直線コネクタ 27"/>
          <p:cNvCxnSpPr/>
          <p:nvPr/>
        </p:nvCxnSpPr>
        <p:spPr>
          <a:xfrm>
            <a:off x="4860032" y="4717384"/>
            <a:ext cx="2389022" cy="3266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373379990"/>
      </p:ext>
    </p:extLst>
  </p:cSld>
  <p:clrMapOvr>
    <a:masterClrMapping/>
  </p:clrMapOvr>
  <mc:AlternateContent xmlns:mc="http://schemas.openxmlformats.org/markup-compatibility/2006">
    <mc:Choice xmlns:p14="http://schemas.microsoft.com/office/powerpoint/2010/main" Requires="p14">
      <p:transition spd="slow" p14:dur="2000" advTm="60575"/>
    </mc:Choice>
    <mc:Fallback>
      <p:transition spd="slow" advTm="605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1000"/>
                                        <p:tgtEl>
                                          <p:spTgt spid="17"/>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500"/>
                                        <p:tgtEl>
                                          <p:spTgt spid="22"/>
                                        </p:tgtEl>
                                      </p:cBhvr>
                                    </p:animEffect>
                                  </p:childTnLst>
                                </p:cTn>
                              </p:par>
                              <p:par>
                                <p:cTn id="21" presetID="10"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par>
                                <p:cTn id="24" presetID="10" presetClass="entr" presetSubtype="0"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par>
                                <p:cTn id="27" presetID="10" presetClass="entr" presetSubtype="0"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026"/>
                                        </p:tgtEl>
                                        <p:attrNameLst>
                                          <p:attrName>style.visibility</p:attrName>
                                        </p:attrNameLst>
                                      </p:cBhvr>
                                      <p:to>
                                        <p:strVal val="visible"/>
                                      </p:to>
                                    </p:set>
                                    <p:animEffect transition="in" filter="fade">
                                      <p:cBhvr>
                                        <p:cTn id="34" dur="1000"/>
                                        <p:tgtEl>
                                          <p:spTgt spid="102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par>
                          <p:cTn id="38" fill="hold">
                            <p:stCondLst>
                              <p:cond delay="1000"/>
                            </p:stCondLst>
                            <p:childTnLst>
                              <p:par>
                                <p:cTn id="39" presetID="10" presetClass="entr" presetSubtype="0"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par>
                          <p:cTn id="42" fill="hold">
                            <p:stCondLst>
                              <p:cond delay="1500"/>
                            </p:stCondLst>
                            <p:childTnLst>
                              <p:par>
                                <p:cTn id="43" presetID="10" presetClass="entr" presetSubtype="0"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childTnLst>
                          </p:cTn>
                        </p:par>
                        <p:par>
                          <p:cTn id="46" fill="hold">
                            <p:stCondLst>
                              <p:cond delay="2000"/>
                            </p:stCondLst>
                            <p:childTnLst>
                              <p:par>
                                <p:cTn id="47" presetID="10" presetClass="entr" presetSubtype="0" fill="hold" nodeType="afterEffect">
                                  <p:stCondLst>
                                    <p:cond delay="0"/>
                                  </p:stCondLst>
                                  <p:childTnLst>
                                    <p:set>
                                      <p:cBhvr>
                                        <p:cTn id="48" dur="1" fill="hold">
                                          <p:stCondLst>
                                            <p:cond delay="0"/>
                                          </p:stCondLst>
                                        </p:cTn>
                                        <p:tgtEl>
                                          <p:spTgt spid="1027"/>
                                        </p:tgtEl>
                                        <p:attrNameLst>
                                          <p:attrName>style.visibility</p:attrName>
                                        </p:attrNameLst>
                                      </p:cBhvr>
                                      <p:to>
                                        <p:strVal val="visible"/>
                                      </p:to>
                                    </p:set>
                                    <p:animEffect transition="in" filter="fade">
                                      <p:cBhvr>
                                        <p:cTn id="49" dur="1000"/>
                                        <p:tgtEl>
                                          <p:spTgt spid="102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par>
                          <p:cTn id="53" fill="hold">
                            <p:stCondLst>
                              <p:cond delay="3000"/>
                            </p:stCondLst>
                            <p:childTnLst>
                              <p:par>
                                <p:cTn id="54" presetID="10"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500"/>
                                        <p:tgtEl>
                                          <p:spTgt spid="18"/>
                                        </p:tgtEl>
                                      </p:cBhvr>
                                    </p:animEffect>
                                  </p:childTnLst>
                                </p:cTn>
                              </p:par>
                            </p:childTnLst>
                          </p:cTn>
                        </p:par>
                        <p:par>
                          <p:cTn id="57" fill="hold">
                            <p:stCondLst>
                              <p:cond delay="3500"/>
                            </p:stCondLst>
                            <p:childTnLst>
                              <p:par>
                                <p:cTn id="58" presetID="10" presetClass="entr" presetSubtype="0"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500"/>
                                        <p:tgtEl>
                                          <p:spTgt spid="12"/>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fade">
                                      <p:cBhvr>
                                        <p:cTn id="65" dur="500"/>
                                        <p:tgtEl>
                                          <p:spTgt spid="13"/>
                                        </p:tgtEl>
                                      </p:cBhvr>
                                    </p:animEffect>
                                  </p:childTnLst>
                                </p:cTn>
                              </p:par>
                            </p:childTnLst>
                          </p:cTn>
                        </p:par>
                        <p:par>
                          <p:cTn id="66" fill="hold">
                            <p:stCondLst>
                              <p:cond delay="500"/>
                            </p:stCondLst>
                            <p:childTnLst>
                              <p:par>
                                <p:cTn id="67" presetID="10" presetClass="entr" presetSubtype="0" fill="hold" nodeType="afterEffect">
                                  <p:stCondLst>
                                    <p:cond delay="0"/>
                                  </p:stCondLst>
                                  <p:childTnLst>
                                    <p:set>
                                      <p:cBhvr>
                                        <p:cTn id="68" dur="1" fill="hold">
                                          <p:stCondLst>
                                            <p:cond delay="0"/>
                                          </p:stCondLst>
                                        </p:cTn>
                                        <p:tgtEl>
                                          <p:spTgt spid="1028"/>
                                        </p:tgtEl>
                                        <p:attrNameLst>
                                          <p:attrName>style.visibility</p:attrName>
                                        </p:attrNameLst>
                                      </p:cBhvr>
                                      <p:to>
                                        <p:strVal val="visible"/>
                                      </p:to>
                                    </p:set>
                                    <p:animEffect transition="in" filter="fade">
                                      <p:cBhvr>
                                        <p:cTn id="69" dur="1000"/>
                                        <p:tgtEl>
                                          <p:spTgt spid="1028"/>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500"/>
                                        <p:tgtEl>
                                          <p:spTgt spid="14"/>
                                        </p:tgtEl>
                                      </p:cBhvr>
                                    </p:animEffect>
                                  </p:childTnLst>
                                </p:cTn>
                              </p:par>
                            </p:childTnLst>
                          </p:cTn>
                        </p:par>
                        <p:par>
                          <p:cTn id="73" fill="hold">
                            <p:stCondLst>
                              <p:cond delay="1500"/>
                            </p:stCondLst>
                            <p:childTnLst>
                              <p:par>
                                <p:cTn id="74" presetID="10" presetClass="entr" presetSubtype="0"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fade">
                                      <p:cBhvr>
                                        <p:cTn id="76" dur="500"/>
                                        <p:tgtEl>
                                          <p:spTgt spid="15"/>
                                        </p:tgtEl>
                                      </p:cBhvr>
                                    </p:animEffect>
                                  </p:childTnLst>
                                </p:cTn>
                              </p:par>
                            </p:childTnLst>
                          </p:cTn>
                        </p:par>
                        <p:par>
                          <p:cTn id="77" fill="hold">
                            <p:stCondLst>
                              <p:cond delay="2000"/>
                            </p:stCondLst>
                            <p:childTnLst>
                              <p:par>
                                <p:cTn id="78" presetID="10" presetClass="entr" presetSubtype="0" fill="hold" nodeType="afterEffect">
                                  <p:stCondLst>
                                    <p:cond delay="0"/>
                                  </p:stCondLst>
                                  <p:childTnLst>
                                    <p:set>
                                      <p:cBhvr>
                                        <p:cTn id="79" dur="1" fill="hold">
                                          <p:stCondLst>
                                            <p:cond delay="0"/>
                                          </p:stCondLst>
                                        </p:cTn>
                                        <p:tgtEl>
                                          <p:spTgt spid="1030"/>
                                        </p:tgtEl>
                                        <p:attrNameLst>
                                          <p:attrName>style.visibility</p:attrName>
                                        </p:attrNameLst>
                                      </p:cBhvr>
                                      <p:to>
                                        <p:strVal val="visible"/>
                                      </p:to>
                                    </p:set>
                                    <p:animEffect transition="in" filter="fade">
                                      <p:cBhvr>
                                        <p:cTn id="80" dur="1000"/>
                                        <p:tgtEl>
                                          <p:spTgt spid="1030"/>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fade">
                                      <p:cBhvr>
                                        <p:cTn id="83" dur="500"/>
                                        <p:tgtEl>
                                          <p:spTgt spid="16"/>
                                        </p:tgtEl>
                                      </p:cBhvr>
                                    </p:animEffect>
                                  </p:childTnLst>
                                </p:cTn>
                              </p:par>
                            </p:childTnLst>
                          </p:cTn>
                        </p:par>
                        <p:par>
                          <p:cTn id="84" fill="hold">
                            <p:stCondLst>
                              <p:cond delay="3000"/>
                            </p:stCondLst>
                            <p:childTnLst>
                              <p:par>
                                <p:cTn id="85" presetID="10" presetClass="entr" presetSubtype="0"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fade">
                                      <p:cBhvr>
                                        <p:cTn id="87" dur="500"/>
                                        <p:tgtEl>
                                          <p:spTgt spid="23"/>
                                        </p:tgtEl>
                                      </p:cBhvr>
                                    </p:animEffect>
                                  </p:childTnLst>
                                </p:cTn>
                              </p:par>
                            </p:childTnLst>
                          </p:cTn>
                        </p:par>
                        <p:par>
                          <p:cTn id="88" fill="hold">
                            <p:stCondLst>
                              <p:cond delay="3500"/>
                            </p:stCondLst>
                            <p:childTnLst>
                              <p:par>
                                <p:cTn id="89" presetID="10" presetClass="entr" presetSubtype="0" fill="hold" grpId="0" nodeType="afterEffect">
                                  <p:stCondLst>
                                    <p:cond delay="0"/>
                                  </p:stCondLst>
                                  <p:childTnLst>
                                    <p:set>
                                      <p:cBhvr>
                                        <p:cTn id="90" dur="1" fill="hold">
                                          <p:stCondLst>
                                            <p:cond delay="0"/>
                                          </p:stCondLst>
                                        </p:cTn>
                                        <p:tgtEl>
                                          <p:spTgt spid="24"/>
                                        </p:tgtEl>
                                        <p:attrNameLst>
                                          <p:attrName>style.visibility</p:attrName>
                                        </p:attrNameLst>
                                      </p:cBhvr>
                                      <p:to>
                                        <p:strVal val="visible"/>
                                      </p:to>
                                    </p:set>
                                    <p:animEffect transition="in" filter="fade">
                                      <p:cBhvr>
                                        <p:cTn id="91" dur="500"/>
                                        <p:tgtEl>
                                          <p:spTgt spid="24"/>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grpId="0" nodeType="click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wipe(left)">
                                      <p:cBhvr>
                                        <p:cTn id="9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2" grpId="0" animBg="1"/>
      <p:bldP spid="13" grpId="0" animBg="1"/>
      <p:bldP spid="15" grpId="0" animBg="1"/>
      <p:bldP spid="18" grpId="0" animBg="1"/>
      <p:bldP spid="9" grpId="0"/>
      <p:bldP spid="11" grpId="0"/>
      <p:bldP spid="14" grpId="0"/>
      <p:bldP spid="16" grpId="0"/>
      <p:bldP spid="23" grpId="0" animBg="1"/>
      <p:bldP spid="24" grpId="0" animBg="1"/>
      <p:bldP spid="17" grpId="0"/>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05400" y="188640"/>
            <a:ext cx="5410944" cy="720080"/>
          </a:xfrm>
          <a:gradFill>
            <a:gsLst>
              <a:gs pos="0">
                <a:srgbClr val="F9DFEE"/>
              </a:gs>
              <a:gs pos="100000">
                <a:srgbClr val="F4BEEA"/>
              </a:gs>
            </a:gsLst>
            <a:lin ang="5400000" scaled="0"/>
          </a:gradFill>
        </p:spPr>
        <p:txBody>
          <a:bodyPr>
            <a:normAutofit fontScale="90000"/>
          </a:bodyPr>
          <a:lstStyle/>
          <a:p>
            <a:r>
              <a:rPr kumimoji="1" lang="ja-JP" altLang="en-US" dirty="0"/>
              <a:t>衛星クラブについて</a:t>
            </a:r>
          </a:p>
        </p:txBody>
      </p:sp>
      <p:sp>
        <p:nvSpPr>
          <p:cNvPr id="3" name="コンテンツ プレースホルダー 2"/>
          <p:cNvSpPr>
            <a:spLocks noGrp="1"/>
          </p:cNvSpPr>
          <p:nvPr>
            <p:ph idx="1"/>
          </p:nvPr>
        </p:nvSpPr>
        <p:spPr>
          <a:xfrm>
            <a:off x="467544" y="1124744"/>
            <a:ext cx="8136904" cy="5544616"/>
          </a:xfrm>
          <a:solidFill>
            <a:schemeClr val="accent1">
              <a:lumMod val="20000"/>
              <a:lumOff val="80000"/>
            </a:schemeClr>
          </a:solidFill>
          <a:ln w="19050">
            <a:solidFill>
              <a:schemeClr val="tx1"/>
            </a:solidFill>
            <a:prstDash val="solid"/>
          </a:ln>
        </p:spPr>
        <p:txBody>
          <a:bodyPr tIns="108000">
            <a:normAutofit/>
          </a:bodyPr>
          <a:lstStyle/>
          <a:p>
            <a:pPr marL="0" indent="0">
              <a:buNone/>
            </a:pPr>
            <a:endParaRPr lang="ja-JP" altLang="en-US" sz="2400" dirty="0"/>
          </a:p>
          <a:p>
            <a:pPr marL="0" indent="0">
              <a:buNone/>
            </a:pPr>
            <a:endParaRPr lang="ja-JP" altLang="en-US" sz="2400" dirty="0"/>
          </a:p>
          <a:p>
            <a:pPr marL="0" indent="0">
              <a:buNone/>
            </a:pPr>
            <a:endParaRPr lang="ja-JP" altLang="en-US" sz="2400" dirty="0"/>
          </a:p>
          <a:p>
            <a:pPr marL="0" indent="0">
              <a:buNone/>
            </a:pPr>
            <a:endParaRPr lang="ja-JP" altLang="en-US" sz="2400" dirty="0"/>
          </a:p>
          <a:p>
            <a:pPr marL="0" indent="0">
              <a:buNone/>
            </a:pPr>
            <a:endParaRPr lang="ja-JP" altLang="en-US" sz="2400" dirty="0"/>
          </a:p>
        </p:txBody>
      </p:sp>
      <p:sp>
        <p:nvSpPr>
          <p:cNvPr id="5" name="角丸四角形 4"/>
          <p:cNvSpPr/>
          <p:nvPr/>
        </p:nvSpPr>
        <p:spPr>
          <a:xfrm>
            <a:off x="683568" y="1744444"/>
            <a:ext cx="2592288" cy="4636883"/>
          </a:xfrm>
          <a:prstGeom prst="roundRect">
            <a:avLst/>
          </a:prstGeom>
          <a:solidFill>
            <a:srgbClr val="FCDDC4"/>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ja-JP" altLang="en-US" sz="2000" dirty="0">
              <a:solidFill>
                <a:prstClr val="black"/>
              </a:solidFill>
            </a:endParaRPr>
          </a:p>
          <a:p>
            <a:r>
              <a:rPr lang="ja-JP" altLang="en-US" sz="2000" dirty="0">
                <a:solidFill>
                  <a:prstClr val="black"/>
                </a:solidFill>
              </a:rPr>
              <a:t>衛星クラブは、本クラブ（〇〇ＲＣ）の内部クラブとして設立</a:t>
            </a:r>
          </a:p>
        </p:txBody>
      </p:sp>
      <p:sp>
        <p:nvSpPr>
          <p:cNvPr id="7" name="角丸四角形 6"/>
          <p:cNvSpPr/>
          <p:nvPr/>
        </p:nvSpPr>
        <p:spPr>
          <a:xfrm>
            <a:off x="1079611" y="3576124"/>
            <a:ext cx="1800200" cy="1008112"/>
          </a:xfrm>
          <a:prstGeom prst="roundRect">
            <a:avLst/>
          </a:prstGeom>
          <a:solidFill>
            <a:srgbClr val="F8FAF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prstClr val="black"/>
                </a:solidFill>
              </a:rPr>
              <a:t>スポンサー</a:t>
            </a:r>
          </a:p>
          <a:p>
            <a:pPr algn="ctr"/>
            <a:r>
              <a:rPr lang="ja-JP" altLang="en-US" sz="2000" dirty="0">
                <a:solidFill>
                  <a:prstClr val="black"/>
                </a:solidFill>
              </a:rPr>
              <a:t>クラブ</a:t>
            </a:r>
            <a:r>
              <a:rPr lang="en-US" altLang="ja-JP" sz="2000" dirty="0">
                <a:solidFill>
                  <a:prstClr val="black"/>
                </a:solidFill>
              </a:rPr>
              <a:t> </a:t>
            </a:r>
            <a:endParaRPr lang="ja-JP" altLang="en-US" sz="2000" dirty="0">
              <a:solidFill>
                <a:prstClr val="black"/>
              </a:solidFill>
            </a:endParaRPr>
          </a:p>
          <a:p>
            <a:pPr algn="ctr"/>
            <a:r>
              <a:rPr lang="ja-JP" altLang="en-US" sz="2000" dirty="0">
                <a:solidFill>
                  <a:prstClr val="black"/>
                </a:solidFill>
              </a:rPr>
              <a:t>（本クラブ）</a:t>
            </a:r>
          </a:p>
        </p:txBody>
      </p:sp>
      <p:sp>
        <p:nvSpPr>
          <p:cNvPr id="8" name="角丸四角形 7"/>
          <p:cNvSpPr/>
          <p:nvPr/>
        </p:nvSpPr>
        <p:spPr>
          <a:xfrm>
            <a:off x="1235480" y="5229200"/>
            <a:ext cx="1488461" cy="905864"/>
          </a:xfrm>
          <a:prstGeom prst="roundRect">
            <a:avLst/>
          </a:prstGeom>
          <a:solidFill>
            <a:srgbClr val="F5F8EE"/>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prstClr val="black"/>
                </a:solidFill>
              </a:rPr>
              <a:t>衛星クラブ</a:t>
            </a:r>
            <a:endParaRPr lang="en-US" altLang="ja-JP" sz="2000" dirty="0">
              <a:solidFill>
                <a:prstClr val="black"/>
              </a:solidFill>
            </a:endParaRPr>
          </a:p>
          <a:p>
            <a:pPr algn="ctr"/>
            <a:r>
              <a:rPr lang="ja-JP" altLang="en-US" sz="2000" dirty="0">
                <a:solidFill>
                  <a:prstClr val="black"/>
                </a:solidFill>
              </a:rPr>
              <a:t>（新設）</a:t>
            </a:r>
          </a:p>
        </p:txBody>
      </p:sp>
      <p:sp>
        <p:nvSpPr>
          <p:cNvPr id="6" name="右矢印 5"/>
          <p:cNvSpPr/>
          <p:nvPr/>
        </p:nvSpPr>
        <p:spPr>
          <a:xfrm rot="5400000">
            <a:off x="1681819" y="4822081"/>
            <a:ext cx="438068" cy="2321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テキスト ボックス 8"/>
          <p:cNvSpPr txBox="1"/>
          <p:nvPr/>
        </p:nvSpPr>
        <p:spPr>
          <a:xfrm>
            <a:off x="1979711" y="4716407"/>
            <a:ext cx="766496" cy="369332"/>
          </a:xfrm>
          <a:prstGeom prst="rect">
            <a:avLst/>
          </a:prstGeom>
          <a:noFill/>
        </p:spPr>
        <p:txBody>
          <a:bodyPr wrap="square" rtlCol="0">
            <a:spAutoFit/>
          </a:bodyPr>
          <a:lstStyle/>
          <a:p>
            <a:r>
              <a:rPr lang="ja-JP" altLang="en-US" dirty="0">
                <a:solidFill>
                  <a:prstClr val="black"/>
                </a:solidFill>
              </a:rPr>
              <a:t>指導</a:t>
            </a:r>
          </a:p>
        </p:txBody>
      </p:sp>
      <p:sp>
        <p:nvSpPr>
          <p:cNvPr id="12" name="正方形/長方形 11"/>
          <p:cNvSpPr/>
          <p:nvPr/>
        </p:nvSpPr>
        <p:spPr>
          <a:xfrm>
            <a:off x="1043606" y="1548044"/>
            <a:ext cx="1872207"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t>○○ＲＣ</a:t>
            </a:r>
          </a:p>
        </p:txBody>
      </p:sp>
      <p:sp>
        <p:nvSpPr>
          <p:cNvPr id="17" name="正方形/長方形 16"/>
          <p:cNvSpPr/>
          <p:nvPr/>
        </p:nvSpPr>
        <p:spPr>
          <a:xfrm>
            <a:off x="3404863" y="1196752"/>
            <a:ext cx="5040560" cy="5328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82563" indent="-182563"/>
            <a:r>
              <a:rPr lang="en-US" altLang="ja-JP" sz="2000" dirty="0">
                <a:solidFill>
                  <a:srgbClr val="FF0000"/>
                </a:solidFill>
              </a:rPr>
              <a:t>(2013</a:t>
            </a:r>
            <a:r>
              <a:rPr lang="ja-JP" altLang="en-US" sz="2000" dirty="0">
                <a:solidFill>
                  <a:srgbClr val="FF0000"/>
                </a:solidFill>
              </a:rPr>
              <a:t>規定審議会で採択</a:t>
            </a:r>
            <a:r>
              <a:rPr lang="en-US" altLang="ja-JP" sz="2000" dirty="0">
                <a:solidFill>
                  <a:srgbClr val="FF0000"/>
                </a:solidFill>
              </a:rPr>
              <a:t>)</a:t>
            </a:r>
            <a:endParaRPr lang="ja-JP" altLang="en-US" sz="2000" dirty="0">
              <a:solidFill>
                <a:srgbClr val="FF0000"/>
              </a:solidFill>
            </a:endParaRPr>
          </a:p>
          <a:p>
            <a:pPr marL="182563" indent="-182563"/>
            <a:r>
              <a:rPr lang="ja-JP" altLang="en-US" sz="2000" dirty="0">
                <a:solidFill>
                  <a:schemeClr val="tx1"/>
                </a:solidFill>
              </a:rPr>
              <a:t>・スポンサークラブが</a:t>
            </a:r>
            <a:r>
              <a:rPr lang="ja-JP" altLang="en-US" sz="2000" b="1" dirty="0">
                <a:solidFill>
                  <a:schemeClr val="tx1"/>
                </a:solidFill>
              </a:rPr>
              <a:t>内部クラブとして設立</a:t>
            </a:r>
          </a:p>
          <a:p>
            <a:pPr marL="182563" indent="-182563"/>
            <a:endParaRPr lang="ja-JP" altLang="en-US" sz="1000" dirty="0">
              <a:solidFill>
                <a:schemeClr val="tx1"/>
              </a:solidFill>
            </a:endParaRPr>
          </a:p>
          <a:p>
            <a:pPr marL="182563" indent="-182563"/>
            <a:r>
              <a:rPr lang="ja-JP" altLang="en-US" sz="2000" dirty="0">
                <a:solidFill>
                  <a:schemeClr val="tx1"/>
                </a:solidFill>
              </a:rPr>
              <a:t>・原則新クラブ移行までの暫定クラブの位置づけ、ただし移行期間の制限なし</a:t>
            </a:r>
          </a:p>
          <a:p>
            <a:pPr marL="182563" indent="-182563"/>
            <a:endParaRPr lang="ja-JP" altLang="en-US" sz="1000" dirty="0">
              <a:solidFill>
                <a:schemeClr val="tx1"/>
              </a:solidFill>
            </a:endParaRPr>
          </a:p>
          <a:p>
            <a:r>
              <a:rPr lang="ja-JP" altLang="en-US" sz="2000" dirty="0">
                <a:solidFill>
                  <a:schemeClr val="tx1"/>
                </a:solidFill>
              </a:rPr>
              <a:t>・</a:t>
            </a:r>
            <a:r>
              <a:rPr lang="ja-JP" altLang="en-US" sz="2000" b="1" dirty="0">
                <a:solidFill>
                  <a:schemeClr val="tx1"/>
                </a:solidFill>
              </a:rPr>
              <a:t>設立メンバーは８名以上</a:t>
            </a:r>
            <a:r>
              <a:rPr lang="ja-JP" altLang="en-US" sz="2000" dirty="0">
                <a:solidFill>
                  <a:schemeClr val="tx1"/>
                </a:solidFill>
              </a:rPr>
              <a:t>（上限なし）</a:t>
            </a:r>
          </a:p>
          <a:p>
            <a:endParaRPr lang="ja-JP" altLang="en-US" sz="1000" dirty="0">
              <a:solidFill>
                <a:schemeClr val="tx1"/>
              </a:solidFill>
            </a:endParaRPr>
          </a:p>
          <a:p>
            <a:pPr marL="182563" indent="-182563"/>
            <a:r>
              <a:rPr lang="ja-JP" altLang="en-US" sz="2000" dirty="0">
                <a:solidFill>
                  <a:schemeClr val="tx1"/>
                </a:solidFill>
              </a:rPr>
              <a:t>・名称は</a:t>
            </a:r>
          </a:p>
          <a:p>
            <a:pPr marL="182563"/>
            <a:r>
              <a:rPr lang="ja-JP" altLang="en-US" sz="2000" b="1" dirty="0">
                <a:solidFill>
                  <a:schemeClr val="tx1"/>
                </a:solidFill>
              </a:rPr>
              <a:t>「○○△△ロータリー衛星クラブ」</a:t>
            </a:r>
          </a:p>
          <a:p>
            <a:pPr marL="182563" indent="442913"/>
            <a:r>
              <a:rPr lang="en-US" altLang="ja-JP" sz="2000" b="1" dirty="0">
                <a:solidFill>
                  <a:schemeClr val="tx1"/>
                </a:solidFill>
              </a:rPr>
              <a:t>(</a:t>
            </a:r>
            <a:r>
              <a:rPr lang="ja-JP" altLang="en-US" sz="2000" b="1" dirty="0">
                <a:solidFill>
                  <a:schemeClr val="tx1"/>
                </a:solidFill>
              </a:rPr>
              <a:t>○○は本ロータリークラブの名称、</a:t>
            </a:r>
          </a:p>
          <a:p>
            <a:pPr marL="804863" indent="-88900"/>
            <a:r>
              <a:rPr lang="ja-JP" altLang="en-US" sz="2000" b="1" dirty="0">
                <a:solidFill>
                  <a:schemeClr val="tx1"/>
                </a:solidFill>
              </a:rPr>
              <a:t>△△は衛星クラブの名称</a:t>
            </a:r>
            <a:r>
              <a:rPr lang="en-US" altLang="ja-JP" sz="2000" b="1" dirty="0">
                <a:solidFill>
                  <a:schemeClr val="tx1"/>
                </a:solidFill>
              </a:rPr>
              <a:t>)</a:t>
            </a:r>
            <a:endParaRPr lang="ja-JP" altLang="en-US" sz="2000" b="1" dirty="0">
              <a:solidFill>
                <a:schemeClr val="tx1"/>
              </a:solidFill>
            </a:endParaRPr>
          </a:p>
          <a:p>
            <a:pPr marL="182563"/>
            <a:endParaRPr lang="ja-JP" altLang="en-US" sz="1000" dirty="0">
              <a:solidFill>
                <a:schemeClr val="tx1"/>
              </a:solidFill>
            </a:endParaRPr>
          </a:p>
          <a:p>
            <a:r>
              <a:rPr lang="ja-JP" altLang="en-US" sz="2000" dirty="0">
                <a:solidFill>
                  <a:schemeClr val="tx1"/>
                </a:solidFill>
              </a:rPr>
              <a:t>・ロータリー内部（ＲＩ）での身分は、</a:t>
            </a:r>
          </a:p>
          <a:p>
            <a:pPr marL="182563"/>
            <a:r>
              <a:rPr lang="ja-JP" altLang="en-US" sz="2000" b="1" dirty="0">
                <a:solidFill>
                  <a:schemeClr val="tx1"/>
                </a:solidFill>
              </a:rPr>
              <a:t>「本クラブ会員」扱い</a:t>
            </a:r>
            <a:r>
              <a:rPr lang="ja-JP" altLang="en-US" sz="2000" dirty="0">
                <a:solidFill>
                  <a:schemeClr val="tx1"/>
                </a:solidFill>
              </a:rPr>
              <a:t>・・・人頭分担金など</a:t>
            </a:r>
          </a:p>
          <a:p>
            <a:pPr marL="182563"/>
            <a:endParaRPr lang="ja-JP" altLang="en-US" sz="1000" dirty="0">
              <a:solidFill>
                <a:schemeClr val="tx1"/>
              </a:solidFill>
            </a:endParaRPr>
          </a:p>
          <a:p>
            <a:pPr marL="182563" indent="-182563"/>
            <a:r>
              <a:rPr lang="ja-JP" altLang="en-US" sz="2000" dirty="0">
                <a:solidFill>
                  <a:schemeClr val="tx1"/>
                </a:solidFill>
              </a:rPr>
              <a:t>・衛星クラブは独自の細則をもとに運営</a:t>
            </a:r>
          </a:p>
          <a:p>
            <a:pPr marL="182563"/>
            <a:r>
              <a:rPr lang="ja-JP" altLang="en-US" sz="2000" dirty="0">
                <a:solidFill>
                  <a:schemeClr val="tx1"/>
                </a:solidFill>
              </a:rPr>
              <a:t>（例会頻度・場所・時間、会費、理事会など）</a:t>
            </a:r>
          </a:p>
          <a:p>
            <a:pPr marL="182563" indent="174625"/>
            <a:r>
              <a:rPr lang="ja-JP" altLang="en-US" sz="2000" dirty="0">
                <a:solidFill>
                  <a:schemeClr val="tx1"/>
                </a:solidFill>
              </a:rPr>
              <a:t>細則は本クラブの承認が必要</a:t>
            </a:r>
          </a:p>
          <a:p>
            <a:pPr marL="268288" indent="88900"/>
            <a:r>
              <a:rPr lang="ja-JP" altLang="en-US" sz="2000" dirty="0">
                <a:solidFill>
                  <a:schemeClr val="tx1"/>
                </a:solidFill>
              </a:rPr>
              <a:t>運営も本クラブの指導が必要</a:t>
            </a:r>
          </a:p>
        </p:txBody>
      </p:sp>
    </p:spTree>
    <p:custDataLst>
      <p:tags r:id="rId1"/>
    </p:custDataLst>
    <p:extLst>
      <p:ext uri="{BB962C8B-B14F-4D97-AF65-F5344CB8AC3E}">
        <p14:creationId xmlns:p14="http://schemas.microsoft.com/office/powerpoint/2010/main" val="156714295"/>
      </p:ext>
    </p:extLst>
  </p:cSld>
  <p:clrMapOvr>
    <a:masterClrMapping/>
  </p:clrMapOvr>
  <mc:AlternateContent xmlns:mc="http://schemas.openxmlformats.org/markup-compatibility/2006">
    <mc:Choice xmlns:p14="http://schemas.microsoft.com/office/powerpoint/2010/main" Requires="p14">
      <p:transition spd="slow" p14:dur="2000" advTm="61453"/>
    </mc:Choice>
    <mc:Fallback>
      <p:transition spd="slow" advTm="614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1000"/>
                                        <p:tgtEl>
                                          <p:spTgt spid="6"/>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7">
                                            <p:txEl>
                                              <p:pRg st="0" end="0"/>
                                            </p:txEl>
                                          </p:spTgt>
                                        </p:tgtEl>
                                        <p:attrNameLst>
                                          <p:attrName>style.visibility</p:attrName>
                                        </p:attrNameLst>
                                      </p:cBhvr>
                                      <p:to>
                                        <p:strVal val="visible"/>
                                      </p:to>
                                    </p:set>
                                    <p:animEffect transition="in" filter="wipe(left)">
                                      <p:cBhvr>
                                        <p:cTn id="36" dur="500"/>
                                        <p:tgtEl>
                                          <p:spTgt spid="17">
                                            <p:txEl>
                                              <p:pRg st="0" end="0"/>
                                            </p:txEl>
                                          </p:spTgt>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17">
                                            <p:txEl>
                                              <p:pRg st="1" end="1"/>
                                            </p:txEl>
                                          </p:spTgt>
                                        </p:tgtEl>
                                        <p:attrNameLst>
                                          <p:attrName>style.visibility</p:attrName>
                                        </p:attrNameLst>
                                      </p:cBhvr>
                                      <p:to>
                                        <p:strVal val="visible"/>
                                      </p:to>
                                    </p:set>
                                    <p:animEffect transition="in" filter="wipe(left)">
                                      <p:cBhvr>
                                        <p:cTn id="40" dur="500"/>
                                        <p:tgtEl>
                                          <p:spTgt spid="17">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7">
                                            <p:txEl>
                                              <p:pRg st="3" end="3"/>
                                            </p:txEl>
                                          </p:spTgt>
                                        </p:tgtEl>
                                        <p:attrNameLst>
                                          <p:attrName>style.visibility</p:attrName>
                                        </p:attrNameLst>
                                      </p:cBhvr>
                                      <p:to>
                                        <p:strVal val="visible"/>
                                      </p:to>
                                    </p:set>
                                    <p:animEffect transition="in" filter="wipe(left)">
                                      <p:cBhvr>
                                        <p:cTn id="45" dur="500"/>
                                        <p:tgtEl>
                                          <p:spTgt spid="17">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17">
                                            <p:txEl>
                                              <p:pRg st="5" end="5"/>
                                            </p:txEl>
                                          </p:spTgt>
                                        </p:tgtEl>
                                        <p:attrNameLst>
                                          <p:attrName>style.visibility</p:attrName>
                                        </p:attrNameLst>
                                      </p:cBhvr>
                                      <p:to>
                                        <p:strVal val="visible"/>
                                      </p:to>
                                    </p:set>
                                    <p:animEffect transition="in" filter="wipe(left)">
                                      <p:cBhvr>
                                        <p:cTn id="50" dur="500"/>
                                        <p:tgtEl>
                                          <p:spTgt spid="17">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17">
                                            <p:txEl>
                                              <p:pRg st="7" end="7"/>
                                            </p:txEl>
                                          </p:spTgt>
                                        </p:tgtEl>
                                        <p:attrNameLst>
                                          <p:attrName>style.visibility</p:attrName>
                                        </p:attrNameLst>
                                      </p:cBhvr>
                                      <p:to>
                                        <p:strVal val="visible"/>
                                      </p:to>
                                    </p:set>
                                    <p:animEffect transition="in" filter="wipe(left)">
                                      <p:cBhvr>
                                        <p:cTn id="55" dur="500"/>
                                        <p:tgtEl>
                                          <p:spTgt spid="17">
                                            <p:txEl>
                                              <p:pRg st="7" end="7"/>
                                            </p:txEl>
                                          </p:spTgt>
                                        </p:tgtEl>
                                      </p:cBhvr>
                                    </p:animEffect>
                                  </p:childTnLst>
                                </p:cTn>
                              </p:par>
                            </p:childTnLst>
                          </p:cTn>
                        </p:par>
                        <p:par>
                          <p:cTn id="56" fill="hold">
                            <p:stCondLst>
                              <p:cond delay="500"/>
                            </p:stCondLst>
                            <p:childTnLst>
                              <p:par>
                                <p:cTn id="57" presetID="22" presetClass="entr" presetSubtype="8" fill="hold" nodeType="afterEffect">
                                  <p:stCondLst>
                                    <p:cond delay="0"/>
                                  </p:stCondLst>
                                  <p:childTnLst>
                                    <p:set>
                                      <p:cBhvr>
                                        <p:cTn id="58" dur="1" fill="hold">
                                          <p:stCondLst>
                                            <p:cond delay="0"/>
                                          </p:stCondLst>
                                        </p:cTn>
                                        <p:tgtEl>
                                          <p:spTgt spid="17">
                                            <p:txEl>
                                              <p:pRg st="8" end="8"/>
                                            </p:txEl>
                                          </p:spTgt>
                                        </p:tgtEl>
                                        <p:attrNameLst>
                                          <p:attrName>style.visibility</p:attrName>
                                        </p:attrNameLst>
                                      </p:cBhvr>
                                      <p:to>
                                        <p:strVal val="visible"/>
                                      </p:to>
                                    </p:set>
                                    <p:animEffect transition="in" filter="wipe(left)">
                                      <p:cBhvr>
                                        <p:cTn id="59" dur="500"/>
                                        <p:tgtEl>
                                          <p:spTgt spid="17">
                                            <p:txEl>
                                              <p:pRg st="8" end="8"/>
                                            </p:txEl>
                                          </p:spTgt>
                                        </p:tgtEl>
                                      </p:cBhvr>
                                    </p:animEffect>
                                  </p:childTnLst>
                                </p:cTn>
                              </p:par>
                            </p:childTnLst>
                          </p:cTn>
                        </p:par>
                        <p:par>
                          <p:cTn id="60" fill="hold">
                            <p:stCondLst>
                              <p:cond delay="1000"/>
                            </p:stCondLst>
                            <p:childTnLst>
                              <p:par>
                                <p:cTn id="61" presetID="22" presetClass="entr" presetSubtype="8" fill="hold" nodeType="afterEffect">
                                  <p:stCondLst>
                                    <p:cond delay="0"/>
                                  </p:stCondLst>
                                  <p:childTnLst>
                                    <p:set>
                                      <p:cBhvr>
                                        <p:cTn id="62" dur="1" fill="hold">
                                          <p:stCondLst>
                                            <p:cond delay="0"/>
                                          </p:stCondLst>
                                        </p:cTn>
                                        <p:tgtEl>
                                          <p:spTgt spid="17">
                                            <p:txEl>
                                              <p:pRg st="9" end="9"/>
                                            </p:txEl>
                                          </p:spTgt>
                                        </p:tgtEl>
                                        <p:attrNameLst>
                                          <p:attrName>style.visibility</p:attrName>
                                        </p:attrNameLst>
                                      </p:cBhvr>
                                      <p:to>
                                        <p:strVal val="visible"/>
                                      </p:to>
                                    </p:set>
                                    <p:animEffect transition="in" filter="wipe(left)">
                                      <p:cBhvr>
                                        <p:cTn id="63" dur="500"/>
                                        <p:tgtEl>
                                          <p:spTgt spid="17">
                                            <p:txEl>
                                              <p:pRg st="9" end="9"/>
                                            </p:txEl>
                                          </p:spTgt>
                                        </p:tgtEl>
                                      </p:cBhvr>
                                    </p:animEffect>
                                  </p:childTnLst>
                                </p:cTn>
                              </p:par>
                            </p:childTnLst>
                          </p:cTn>
                        </p:par>
                        <p:par>
                          <p:cTn id="64" fill="hold">
                            <p:stCondLst>
                              <p:cond delay="1500"/>
                            </p:stCondLst>
                            <p:childTnLst>
                              <p:par>
                                <p:cTn id="65" presetID="22" presetClass="entr" presetSubtype="8" fill="hold" nodeType="afterEffect">
                                  <p:stCondLst>
                                    <p:cond delay="0"/>
                                  </p:stCondLst>
                                  <p:childTnLst>
                                    <p:set>
                                      <p:cBhvr>
                                        <p:cTn id="66" dur="1" fill="hold">
                                          <p:stCondLst>
                                            <p:cond delay="0"/>
                                          </p:stCondLst>
                                        </p:cTn>
                                        <p:tgtEl>
                                          <p:spTgt spid="17">
                                            <p:txEl>
                                              <p:pRg st="10" end="10"/>
                                            </p:txEl>
                                          </p:spTgt>
                                        </p:tgtEl>
                                        <p:attrNameLst>
                                          <p:attrName>style.visibility</p:attrName>
                                        </p:attrNameLst>
                                      </p:cBhvr>
                                      <p:to>
                                        <p:strVal val="visible"/>
                                      </p:to>
                                    </p:set>
                                    <p:animEffect transition="in" filter="wipe(left)">
                                      <p:cBhvr>
                                        <p:cTn id="67" dur="500"/>
                                        <p:tgtEl>
                                          <p:spTgt spid="17">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17">
                                            <p:txEl>
                                              <p:pRg st="12" end="12"/>
                                            </p:txEl>
                                          </p:spTgt>
                                        </p:tgtEl>
                                        <p:attrNameLst>
                                          <p:attrName>style.visibility</p:attrName>
                                        </p:attrNameLst>
                                      </p:cBhvr>
                                      <p:to>
                                        <p:strVal val="visible"/>
                                      </p:to>
                                    </p:set>
                                    <p:animEffect transition="in" filter="wipe(left)">
                                      <p:cBhvr>
                                        <p:cTn id="72" dur="500"/>
                                        <p:tgtEl>
                                          <p:spTgt spid="17">
                                            <p:txEl>
                                              <p:pRg st="12" end="12"/>
                                            </p:txEl>
                                          </p:spTgt>
                                        </p:tgtEl>
                                      </p:cBhvr>
                                    </p:animEffect>
                                  </p:childTnLst>
                                </p:cTn>
                              </p:par>
                            </p:childTnLst>
                          </p:cTn>
                        </p:par>
                        <p:par>
                          <p:cTn id="73" fill="hold">
                            <p:stCondLst>
                              <p:cond delay="500"/>
                            </p:stCondLst>
                            <p:childTnLst>
                              <p:par>
                                <p:cTn id="74" presetID="22" presetClass="entr" presetSubtype="8" fill="hold" nodeType="afterEffect">
                                  <p:stCondLst>
                                    <p:cond delay="0"/>
                                  </p:stCondLst>
                                  <p:childTnLst>
                                    <p:set>
                                      <p:cBhvr>
                                        <p:cTn id="75" dur="1" fill="hold">
                                          <p:stCondLst>
                                            <p:cond delay="0"/>
                                          </p:stCondLst>
                                        </p:cTn>
                                        <p:tgtEl>
                                          <p:spTgt spid="17">
                                            <p:txEl>
                                              <p:pRg st="13" end="13"/>
                                            </p:txEl>
                                          </p:spTgt>
                                        </p:tgtEl>
                                        <p:attrNameLst>
                                          <p:attrName>style.visibility</p:attrName>
                                        </p:attrNameLst>
                                      </p:cBhvr>
                                      <p:to>
                                        <p:strVal val="visible"/>
                                      </p:to>
                                    </p:set>
                                    <p:animEffect transition="in" filter="wipe(left)">
                                      <p:cBhvr>
                                        <p:cTn id="76" dur="500"/>
                                        <p:tgtEl>
                                          <p:spTgt spid="17">
                                            <p:txEl>
                                              <p:pRg st="13" end="13"/>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17">
                                            <p:txEl>
                                              <p:pRg st="15" end="15"/>
                                            </p:txEl>
                                          </p:spTgt>
                                        </p:tgtEl>
                                        <p:attrNameLst>
                                          <p:attrName>style.visibility</p:attrName>
                                        </p:attrNameLst>
                                      </p:cBhvr>
                                      <p:to>
                                        <p:strVal val="visible"/>
                                      </p:to>
                                    </p:set>
                                    <p:animEffect transition="in" filter="wipe(left)">
                                      <p:cBhvr>
                                        <p:cTn id="81" dur="500"/>
                                        <p:tgtEl>
                                          <p:spTgt spid="17">
                                            <p:txEl>
                                              <p:pRg st="15" end="15"/>
                                            </p:txEl>
                                          </p:spTgt>
                                        </p:tgtEl>
                                      </p:cBhvr>
                                    </p:animEffect>
                                  </p:childTnLst>
                                </p:cTn>
                              </p:par>
                            </p:childTnLst>
                          </p:cTn>
                        </p:par>
                        <p:par>
                          <p:cTn id="82" fill="hold">
                            <p:stCondLst>
                              <p:cond delay="500"/>
                            </p:stCondLst>
                            <p:childTnLst>
                              <p:par>
                                <p:cTn id="83" presetID="22" presetClass="entr" presetSubtype="8" fill="hold" nodeType="afterEffect">
                                  <p:stCondLst>
                                    <p:cond delay="0"/>
                                  </p:stCondLst>
                                  <p:childTnLst>
                                    <p:set>
                                      <p:cBhvr>
                                        <p:cTn id="84" dur="1" fill="hold">
                                          <p:stCondLst>
                                            <p:cond delay="0"/>
                                          </p:stCondLst>
                                        </p:cTn>
                                        <p:tgtEl>
                                          <p:spTgt spid="17">
                                            <p:txEl>
                                              <p:pRg st="16" end="16"/>
                                            </p:txEl>
                                          </p:spTgt>
                                        </p:tgtEl>
                                        <p:attrNameLst>
                                          <p:attrName>style.visibility</p:attrName>
                                        </p:attrNameLst>
                                      </p:cBhvr>
                                      <p:to>
                                        <p:strVal val="visible"/>
                                      </p:to>
                                    </p:set>
                                    <p:animEffect transition="in" filter="wipe(left)">
                                      <p:cBhvr>
                                        <p:cTn id="85" dur="500"/>
                                        <p:tgtEl>
                                          <p:spTgt spid="17">
                                            <p:txEl>
                                              <p:pRg st="16" end="16"/>
                                            </p:txEl>
                                          </p:spTgt>
                                        </p:tgtEl>
                                      </p:cBhvr>
                                    </p:animEffect>
                                  </p:childTnLst>
                                </p:cTn>
                              </p:par>
                            </p:childTnLst>
                          </p:cTn>
                        </p:par>
                        <p:par>
                          <p:cTn id="86" fill="hold">
                            <p:stCondLst>
                              <p:cond delay="1000"/>
                            </p:stCondLst>
                            <p:childTnLst>
                              <p:par>
                                <p:cTn id="87" presetID="22" presetClass="entr" presetSubtype="8" fill="hold" nodeType="afterEffect">
                                  <p:stCondLst>
                                    <p:cond delay="0"/>
                                  </p:stCondLst>
                                  <p:childTnLst>
                                    <p:set>
                                      <p:cBhvr>
                                        <p:cTn id="88" dur="1" fill="hold">
                                          <p:stCondLst>
                                            <p:cond delay="0"/>
                                          </p:stCondLst>
                                        </p:cTn>
                                        <p:tgtEl>
                                          <p:spTgt spid="17">
                                            <p:txEl>
                                              <p:pRg st="17" end="17"/>
                                            </p:txEl>
                                          </p:spTgt>
                                        </p:tgtEl>
                                        <p:attrNameLst>
                                          <p:attrName>style.visibility</p:attrName>
                                        </p:attrNameLst>
                                      </p:cBhvr>
                                      <p:to>
                                        <p:strVal val="visible"/>
                                      </p:to>
                                    </p:set>
                                    <p:animEffect transition="in" filter="wipe(left)">
                                      <p:cBhvr>
                                        <p:cTn id="89" dur="500"/>
                                        <p:tgtEl>
                                          <p:spTgt spid="17">
                                            <p:txEl>
                                              <p:pRg st="17" end="17"/>
                                            </p:txEl>
                                          </p:spTgt>
                                        </p:tgtEl>
                                      </p:cBhvr>
                                    </p:animEffect>
                                  </p:childTnLst>
                                </p:cTn>
                              </p:par>
                            </p:childTnLst>
                          </p:cTn>
                        </p:par>
                        <p:par>
                          <p:cTn id="90" fill="hold">
                            <p:stCondLst>
                              <p:cond delay="1500"/>
                            </p:stCondLst>
                            <p:childTnLst>
                              <p:par>
                                <p:cTn id="91" presetID="22" presetClass="entr" presetSubtype="8" fill="hold" nodeType="afterEffect">
                                  <p:stCondLst>
                                    <p:cond delay="0"/>
                                  </p:stCondLst>
                                  <p:childTnLst>
                                    <p:set>
                                      <p:cBhvr>
                                        <p:cTn id="92" dur="1" fill="hold">
                                          <p:stCondLst>
                                            <p:cond delay="0"/>
                                          </p:stCondLst>
                                        </p:cTn>
                                        <p:tgtEl>
                                          <p:spTgt spid="17">
                                            <p:txEl>
                                              <p:pRg st="18" end="18"/>
                                            </p:txEl>
                                          </p:spTgt>
                                        </p:tgtEl>
                                        <p:attrNameLst>
                                          <p:attrName>style.visibility</p:attrName>
                                        </p:attrNameLst>
                                      </p:cBhvr>
                                      <p:to>
                                        <p:strVal val="visible"/>
                                      </p:to>
                                    </p:set>
                                    <p:animEffect transition="in" filter="wipe(left)">
                                      <p:cBhvr>
                                        <p:cTn id="93" dur="500"/>
                                        <p:tgtEl>
                                          <p:spTgt spid="17">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P spid="7" grpId="0" animBg="1"/>
      <p:bldP spid="8" grpId="0" animBg="1"/>
      <p:bldP spid="6" grpId="0" animBg="1"/>
      <p:bldP spid="9" grpId="0"/>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188640"/>
            <a:ext cx="7060797" cy="720080"/>
          </a:xfrm>
          <a:gradFill>
            <a:gsLst>
              <a:gs pos="0">
                <a:srgbClr val="F9DFEE"/>
              </a:gs>
              <a:gs pos="100000">
                <a:srgbClr val="F4BEEA"/>
              </a:gs>
            </a:gsLst>
            <a:lin ang="5400000" scaled="0"/>
          </a:gradFill>
        </p:spPr>
        <p:txBody>
          <a:bodyPr>
            <a:normAutofit fontScale="90000"/>
          </a:bodyPr>
          <a:lstStyle/>
          <a:p>
            <a:r>
              <a:rPr kumimoji="1" lang="ja-JP" altLang="en-US" dirty="0"/>
              <a:t>衛星クラブと新クラブについて</a:t>
            </a:r>
          </a:p>
        </p:txBody>
      </p:sp>
      <p:sp>
        <p:nvSpPr>
          <p:cNvPr id="4" name="正方形/長方形 3"/>
          <p:cNvSpPr/>
          <p:nvPr/>
        </p:nvSpPr>
        <p:spPr>
          <a:xfrm>
            <a:off x="5141359" y="1700885"/>
            <a:ext cx="3240360" cy="4452302"/>
          </a:xfrm>
          <a:prstGeom prst="rect">
            <a:avLst/>
          </a:prstGeom>
          <a:solidFill>
            <a:schemeClr val="accent1">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r>
              <a:rPr lang="ja-JP" altLang="en-US" sz="2000" dirty="0">
                <a:solidFill>
                  <a:prstClr val="black"/>
                </a:solidFill>
              </a:rPr>
              <a:t>・新クラブは既存クラブとは別のクラブ</a:t>
            </a:r>
          </a:p>
          <a:p>
            <a:pPr marL="177800" indent="-177800"/>
            <a:endParaRPr lang="ja-JP" altLang="en-US" sz="2000" dirty="0">
              <a:solidFill>
                <a:prstClr val="black"/>
              </a:solidFill>
            </a:endParaRPr>
          </a:p>
          <a:p>
            <a:pPr marL="177800" indent="-177800"/>
            <a:endParaRPr lang="ja-JP" altLang="en-US" sz="2000" dirty="0">
              <a:solidFill>
                <a:prstClr val="black"/>
              </a:solidFill>
            </a:endParaRPr>
          </a:p>
          <a:p>
            <a:pPr marL="177800" indent="-177800"/>
            <a:endParaRPr lang="ja-JP" altLang="en-US" sz="2000" dirty="0">
              <a:solidFill>
                <a:prstClr val="black"/>
              </a:solidFill>
            </a:endParaRPr>
          </a:p>
          <a:p>
            <a:pPr marL="177800" indent="-177800"/>
            <a:endParaRPr lang="ja-JP" altLang="en-US" sz="2000" dirty="0">
              <a:solidFill>
                <a:prstClr val="black"/>
              </a:solidFill>
            </a:endParaRPr>
          </a:p>
          <a:p>
            <a:pPr marL="177800" indent="-177800"/>
            <a:endParaRPr lang="ja-JP" altLang="en-US" sz="2000" dirty="0">
              <a:solidFill>
                <a:prstClr val="black"/>
              </a:solidFill>
            </a:endParaRPr>
          </a:p>
          <a:p>
            <a:pPr marL="177800" indent="-177800"/>
            <a:endParaRPr lang="ja-JP" altLang="en-US" sz="2000" dirty="0">
              <a:solidFill>
                <a:prstClr val="black"/>
              </a:solidFill>
            </a:endParaRPr>
          </a:p>
          <a:p>
            <a:pPr marL="177800" indent="-177800"/>
            <a:endParaRPr lang="ja-JP" altLang="en-US" sz="2000" dirty="0">
              <a:solidFill>
                <a:prstClr val="black"/>
              </a:solidFill>
            </a:endParaRPr>
          </a:p>
          <a:p>
            <a:pPr marL="177800" indent="-177800"/>
            <a:endParaRPr lang="ja-JP" altLang="en-US" sz="2000" dirty="0">
              <a:solidFill>
                <a:prstClr val="black"/>
              </a:solidFill>
            </a:endParaRPr>
          </a:p>
          <a:p>
            <a:pPr marL="177800" indent="-177800"/>
            <a:endParaRPr lang="ja-JP" altLang="en-US" sz="2000" dirty="0">
              <a:solidFill>
                <a:prstClr val="black"/>
              </a:solidFill>
            </a:endParaRPr>
          </a:p>
          <a:p>
            <a:pPr marL="177800" indent="-177800"/>
            <a:endParaRPr lang="ja-JP" altLang="en-US" sz="2000" dirty="0">
              <a:solidFill>
                <a:prstClr val="black"/>
              </a:solidFill>
            </a:endParaRPr>
          </a:p>
          <a:p>
            <a:r>
              <a:rPr lang="ja-JP" altLang="en-US" sz="2000" dirty="0">
                <a:solidFill>
                  <a:prstClr val="black"/>
                </a:solidFill>
              </a:rPr>
              <a:t>・設立メンバーは２０名以上</a:t>
            </a:r>
          </a:p>
          <a:p>
            <a:pPr algn="ctr"/>
            <a:endParaRPr lang="ja-JP" altLang="en-US" dirty="0">
              <a:solidFill>
                <a:prstClr val="black"/>
              </a:solidFill>
            </a:endParaRPr>
          </a:p>
        </p:txBody>
      </p:sp>
      <p:sp>
        <p:nvSpPr>
          <p:cNvPr id="10" name="角丸四角形 9"/>
          <p:cNvSpPr/>
          <p:nvPr/>
        </p:nvSpPr>
        <p:spPr>
          <a:xfrm>
            <a:off x="5776660" y="2730091"/>
            <a:ext cx="1800200" cy="131015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dirty="0">
              <a:solidFill>
                <a:prstClr val="black"/>
              </a:solidFill>
            </a:endParaRPr>
          </a:p>
          <a:p>
            <a:pPr algn="ctr"/>
            <a:r>
              <a:rPr lang="ja-JP" altLang="en-US" sz="2000" dirty="0">
                <a:solidFill>
                  <a:prstClr val="black"/>
                </a:solidFill>
              </a:rPr>
              <a:t>スポンサー</a:t>
            </a:r>
          </a:p>
          <a:p>
            <a:pPr algn="ctr"/>
            <a:r>
              <a:rPr lang="ja-JP" altLang="en-US" sz="2000" dirty="0">
                <a:solidFill>
                  <a:prstClr val="black"/>
                </a:solidFill>
              </a:rPr>
              <a:t>クラブ</a:t>
            </a:r>
            <a:r>
              <a:rPr lang="en-US" altLang="ja-JP" sz="2000" dirty="0">
                <a:solidFill>
                  <a:prstClr val="black"/>
                </a:solidFill>
              </a:rPr>
              <a:t> </a:t>
            </a:r>
            <a:endParaRPr lang="ja-JP" altLang="en-US" sz="2000" dirty="0">
              <a:solidFill>
                <a:prstClr val="black"/>
              </a:solidFill>
            </a:endParaRPr>
          </a:p>
          <a:p>
            <a:pPr algn="ctr"/>
            <a:r>
              <a:rPr lang="ja-JP" altLang="en-US" sz="2000" dirty="0">
                <a:solidFill>
                  <a:prstClr val="black"/>
                </a:solidFill>
              </a:rPr>
              <a:t>（既存クラブ）</a:t>
            </a:r>
          </a:p>
        </p:txBody>
      </p:sp>
      <p:sp>
        <p:nvSpPr>
          <p:cNvPr id="11" name="角丸四角形 10"/>
          <p:cNvSpPr/>
          <p:nvPr/>
        </p:nvSpPr>
        <p:spPr>
          <a:xfrm>
            <a:off x="5932528" y="4544306"/>
            <a:ext cx="1788348" cy="57606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r>
              <a:rPr lang="ja-JP" altLang="en-US" sz="2000" dirty="0">
                <a:solidFill>
                  <a:prstClr val="black"/>
                </a:solidFill>
              </a:rPr>
              <a:t>新クラブ設立</a:t>
            </a:r>
            <a:endParaRPr lang="en-US" altLang="ja-JP" sz="2000" dirty="0">
              <a:solidFill>
                <a:prstClr val="black"/>
              </a:solidFill>
            </a:endParaRPr>
          </a:p>
          <a:p>
            <a:pPr algn="ctr"/>
            <a:endParaRPr lang="ja-JP" altLang="en-US" sz="2000" dirty="0">
              <a:solidFill>
                <a:prstClr val="black"/>
              </a:solidFill>
            </a:endParaRPr>
          </a:p>
        </p:txBody>
      </p:sp>
      <p:cxnSp>
        <p:nvCxnSpPr>
          <p:cNvPr id="13" name="直線矢印コネクタ 12"/>
          <p:cNvCxnSpPr/>
          <p:nvPr/>
        </p:nvCxnSpPr>
        <p:spPr>
          <a:xfrm>
            <a:off x="6676759" y="4040250"/>
            <a:ext cx="0" cy="504056"/>
          </a:xfrm>
          <a:prstGeom prst="straightConnector1">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772001" y="4092223"/>
            <a:ext cx="1609718" cy="400110"/>
          </a:xfrm>
          <a:prstGeom prst="rect">
            <a:avLst/>
          </a:prstGeom>
          <a:noFill/>
        </p:spPr>
        <p:txBody>
          <a:bodyPr wrap="square" rtlCol="0">
            <a:spAutoFit/>
          </a:bodyPr>
          <a:lstStyle/>
          <a:p>
            <a:r>
              <a:rPr lang="ja-JP" altLang="en-US" sz="2000" dirty="0">
                <a:solidFill>
                  <a:prstClr val="black"/>
                </a:solidFill>
              </a:rPr>
              <a:t>（設立支援）</a:t>
            </a:r>
          </a:p>
        </p:txBody>
      </p:sp>
      <p:sp>
        <p:nvSpPr>
          <p:cNvPr id="15" name="テキスト ボックス 14"/>
          <p:cNvSpPr txBox="1"/>
          <p:nvPr/>
        </p:nvSpPr>
        <p:spPr>
          <a:xfrm>
            <a:off x="5211314" y="1196752"/>
            <a:ext cx="2592288" cy="461665"/>
          </a:xfrm>
          <a:prstGeom prst="rect">
            <a:avLst/>
          </a:prstGeom>
          <a:noFill/>
        </p:spPr>
        <p:txBody>
          <a:bodyPr wrap="square" rtlCol="0">
            <a:spAutoFit/>
          </a:bodyPr>
          <a:lstStyle/>
          <a:p>
            <a:r>
              <a:rPr lang="ja-JP" altLang="en-US" sz="2400" dirty="0">
                <a:solidFill>
                  <a:prstClr val="black"/>
                </a:solidFill>
              </a:rPr>
              <a:t>（新クラブ設立）</a:t>
            </a:r>
          </a:p>
        </p:txBody>
      </p:sp>
      <p:sp>
        <p:nvSpPr>
          <p:cNvPr id="17" name="角丸四角形 16"/>
          <p:cNvSpPr/>
          <p:nvPr/>
        </p:nvSpPr>
        <p:spPr>
          <a:xfrm>
            <a:off x="683568" y="1893864"/>
            <a:ext cx="3600400" cy="4398632"/>
          </a:xfrm>
          <a:prstGeom prst="roundRect">
            <a:avLst/>
          </a:prstGeom>
          <a:solidFill>
            <a:srgbClr val="FDE8D7"/>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ja-JP" altLang="en-US" sz="2000" dirty="0">
              <a:solidFill>
                <a:prstClr val="black"/>
              </a:solidFill>
            </a:endParaRPr>
          </a:p>
          <a:p>
            <a:pPr marL="182563" indent="-182563"/>
            <a:r>
              <a:rPr lang="ja-JP" altLang="en-US" sz="2000" dirty="0">
                <a:solidFill>
                  <a:prstClr val="black"/>
                </a:solidFill>
              </a:rPr>
              <a:t>・衛星クラブは、本クラブ（○○ＲＣ）の内部クラブとして設立</a:t>
            </a:r>
          </a:p>
          <a:p>
            <a:pPr marL="182563" indent="-182563"/>
            <a:endParaRPr lang="ja-JP" altLang="en-US" sz="2000" dirty="0">
              <a:solidFill>
                <a:prstClr val="black"/>
              </a:solidFill>
            </a:endParaRPr>
          </a:p>
          <a:p>
            <a:pPr marL="182563" indent="-182563"/>
            <a:endParaRPr lang="ja-JP" altLang="en-US" sz="2000" dirty="0">
              <a:solidFill>
                <a:prstClr val="black"/>
              </a:solidFill>
            </a:endParaRPr>
          </a:p>
          <a:p>
            <a:pPr marL="182563" indent="-182563"/>
            <a:endParaRPr lang="ja-JP" altLang="en-US" sz="2000" dirty="0">
              <a:solidFill>
                <a:prstClr val="black"/>
              </a:solidFill>
            </a:endParaRPr>
          </a:p>
          <a:p>
            <a:pPr marL="182563" indent="-182563"/>
            <a:endParaRPr lang="ja-JP" altLang="en-US" sz="2000" dirty="0">
              <a:solidFill>
                <a:prstClr val="black"/>
              </a:solidFill>
            </a:endParaRPr>
          </a:p>
          <a:p>
            <a:pPr marL="182563" indent="-182563"/>
            <a:endParaRPr lang="ja-JP" altLang="en-US" sz="2000" dirty="0">
              <a:solidFill>
                <a:prstClr val="black"/>
              </a:solidFill>
            </a:endParaRPr>
          </a:p>
          <a:p>
            <a:pPr marL="182563" indent="-182563"/>
            <a:endParaRPr lang="ja-JP" altLang="en-US" sz="2000" dirty="0">
              <a:solidFill>
                <a:prstClr val="black"/>
              </a:solidFill>
            </a:endParaRPr>
          </a:p>
          <a:p>
            <a:pPr marL="182563" indent="-182563"/>
            <a:endParaRPr lang="ja-JP" altLang="en-US" sz="2000" dirty="0">
              <a:solidFill>
                <a:prstClr val="black"/>
              </a:solidFill>
            </a:endParaRPr>
          </a:p>
          <a:p>
            <a:pPr marL="182563" indent="-182563"/>
            <a:endParaRPr lang="ja-JP" altLang="en-US" sz="2000" dirty="0">
              <a:solidFill>
                <a:prstClr val="black"/>
              </a:solidFill>
            </a:endParaRPr>
          </a:p>
          <a:p>
            <a:r>
              <a:rPr lang="ja-JP" altLang="en-US" sz="2000" dirty="0">
                <a:solidFill>
                  <a:srgbClr val="FF0000"/>
                </a:solidFill>
              </a:rPr>
              <a:t>・設立メンバーは８人以上</a:t>
            </a:r>
          </a:p>
        </p:txBody>
      </p:sp>
      <p:sp>
        <p:nvSpPr>
          <p:cNvPr id="18" name="角丸四角形 17"/>
          <p:cNvSpPr/>
          <p:nvPr/>
        </p:nvSpPr>
        <p:spPr>
          <a:xfrm>
            <a:off x="1494185" y="3401306"/>
            <a:ext cx="2100233" cy="1008112"/>
          </a:xfrm>
          <a:prstGeom prst="roundRect">
            <a:avLst/>
          </a:prstGeom>
          <a:solidFill>
            <a:srgbClr val="F8FAF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prstClr val="black"/>
                </a:solidFill>
              </a:rPr>
              <a:t>スポンサー</a:t>
            </a:r>
          </a:p>
          <a:p>
            <a:pPr algn="ctr"/>
            <a:r>
              <a:rPr lang="ja-JP" altLang="en-US" sz="2000" dirty="0">
                <a:solidFill>
                  <a:prstClr val="black"/>
                </a:solidFill>
              </a:rPr>
              <a:t>クラブ</a:t>
            </a:r>
            <a:r>
              <a:rPr lang="en-US" altLang="ja-JP" sz="2000" dirty="0">
                <a:solidFill>
                  <a:prstClr val="black"/>
                </a:solidFill>
              </a:rPr>
              <a:t> </a:t>
            </a:r>
            <a:endParaRPr lang="ja-JP" altLang="en-US" sz="2000" dirty="0">
              <a:solidFill>
                <a:prstClr val="black"/>
              </a:solidFill>
            </a:endParaRPr>
          </a:p>
          <a:p>
            <a:pPr algn="ctr"/>
            <a:r>
              <a:rPr lang="ja-JP" altLang="en-US" sz="2000" dirty="0">
                <a:solidFill>
                  <a:prstClr val="black"/>
                </a:solidFill>
              </a:rPr>
              <a:t>（本クラブ）</a:t>
            </a:r>
          </a:p>
        </p:txBody>
      </p:sp>
      <p:sp>
        <p:nvSpPr>
          <p:cNvPr id="19" name="角丸四角形 18"/>
          <p:cNvSpPr/>
          <p:nvPr/>
        </p:nvSpPr>
        <p:spPr>
          <a:xfrm>
            <a:off x="1546142" y="5054382"/>
            <a:ext cx="1944363" cy="576064"/>
          </a:xfrm>
          <a:prstGeom prst="roundRect">
            <a:avLst/>
          </a:prstGeom>
          <a:solidFill>
            <a:srgbClr val="F5F8EE"/>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prstClr val="black"/>
                </a:solidFill>
              </a:rPr>
              <a:t>衛星クラブ設立</a:t>
            </a:r>
            <a:endParaRPr lang="en-US" altLang="ja-JP" sz="2000" dirty="0">
              <a:solidFill>
                <a:prstClr val="black"/>
              </a:solidFill>
            </a:endParaRPr>
          </a:p>
        </p:txBody>
      </p:sp>
      <p:sp>
        <p:nvSpPr>
          <p:cNvPr id="20" name="右矢印 19"/>
          <p:cNvSpPr/>
          <p:nvPr/>
        </p:nvSpPr>
        <p:spPr>
          <a:xfrm rot="5400000">
            <a:off x="2284810" y="4627917"/>
            <a:ext cx="438068" cy="2708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テキスト ボックス 20"/>
          <p:cNvSpPr txBox="1"/>
          <p:nvPr/>
        </p:nvSpPr>
        <p:spPr>
          <a:xfrm>
            <a:off x="2681010" y="4544306"/>
            <a:ext cx="894245" cy="369332"/>
          </a:xfrm>
          <a:prstGeom prst="rect">
            <a:avLst/>
          </a:prstGeom>
          <a:noFill/>
        </p:spPr>
        <p:txBody>
          <a:bodyPr wrap="square" rtlCol="0">
            <a:spAutoFit/>
          </a:bodyPr>
          <a:lstStyle/>
          <a:p>
            <a:r>
              <a:rPr lang="ja-JP" altLang="en-US" dirty="0">
                <a:solidFill>
                  <a:prstClr val="black"/>
                </a:solidFill>
              </a:rPr>
              <a:t>指導</a:t>
            </a:r>
          </a:p>
        </p:txBody>
      </p:sp>
      <p:sp>
        <p:nvSpPr>
          <p:cNvPr id="22" name="正方形/長方形 21"/>
          <p:cNvSpPr/>
          <p:nvPr/>
        </p:nvSpPr>
        <p:spPr>
          <a:xfrm>
            <a:off x="1235480" y="1641632"/>
            <a:ext cx="218424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t>○○ＲＣ</a:t>
            </a:r>
          </a:p>
        </p:txBody>
      </p:sp>
      <p:sp>
        <p:nvSpPr>
          <p:cNvPr id="23" name="テキスト ボックス 22"/>
          <p:cNvSpPr txBox="1"/>
          <p:nvPr/>
        </p:nvSpPr>
        <p:spPr>
          <a:xfrm>
            <a:off x="915320" y="1058473"/>
            <a:ext cx="2592288" cy="461665"/>
          </a:xfrm>
          <a:prstGeom prst="rect">
            <a:avLst/>
          </a:prstGeom>
          <a:noFill/>
        </p:spPr>
        <p:txBody>
          <a:bodyPr wrap="square" rtlCol="0">
            <a:spAutoFit/>
          </a:bodyPr>
          <a:lstStyle/>
          <a:p>
            <a:r>
              <a:rPr lang="ja-JP" altLang="en-US" sz="2400" dirty="0">
                <a:solidFill>
                  <a:prstClr val="black"/>
                </a:solidFill>
              </a:rPr>
              <a:t>（衛星クラブ設立）</a:t>
            </a:r>
          </a:p>
        </p:txBody>
      </p:sp>
      <p:sp>
        <p:nvSpPr>
          <p:cNvPr id="24" name="正方形/長方形 23"/>
          <p:cNvSpPr/>
          <p:nvPr/>
        </p:nvSpPr>
        <p:spPr>
          <a:xfrm>
            <a:off x="5940977" y="2550071"/>
            <a:ext cx="1532927"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○○ＲＣ</a:t>
            </a:r>
          </a:p>
        </p:txBody>
      </p:sp>
    </p:spTree>
    <p:custDataLst>
      <p:tags r:id="rId1"/>
    </p:custDataLst>
    <p:extLst>
      <p:ext uri="{BB962C8B-B14F-4D97-AF65-F5344CB8AC3E}">
        <p14:creationId xmlns:p14="http://schemas.microsoft.com/office/powerpoint/2010/main" val="2495055998"/>
      </p:ext>
    </p:extLst>
  </p:cSld>
  <p:clrMapOvr>
    <a:masterClrMapping/>
  </p:clrMapOvr>
  <mc:AlternateContent xmlns:mc="http://schemas.openxmlformats.org/markup-compatibility/2006">
    <mc:Choice xmlns:p14="http://schemas.microsoft.com/office/powerpoint/2010/main" Requires="p14">
      <p:transition spd="slow" p14:dur="2000" advTm="29889"/>
    </mc:Choice>
    <mc:Fallback>
      <p:transition spd="slow" advTm="2988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7">
                                            <p:txEl>
                                              <p:pRg st="1" end="1"/>
                                            </p:txEl>
                                          </p:spTgt>
                                        </p:tgtEl>
                                        <p:attrNameLst>
                                          <p:attrName>style.visibility</p:attrName>
                                        </p:attrNameLst>
                                      </p:cBhvr>
                                      <p:to>
                                        <p:strVal val="visible"/>
                                      </p:to>
                                    </p:set>
                                    <p:animEffect transition="in" filter="fade">
                                      <p:cBhvr>
                                        <p:cTn id="19" dur="1000"/>
                                        <p:tgtEl>
                                          <p:spTgt spid="17">
                                            <p:txEl>
                                              <p:pRg st="1" end="1"/>
                                            </p:txEl>
                                          </p:spTgt>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childTnLst>
                                </p:cTn>
                              </p:par>
                            </p:childTnLst>
                          </p:cTn>
                        </p:par>
                        <p:par>
                          <p:cTn id="24" fill="hold">
                            <p:stCondLst>
                              <p:cond delay="3500"/>
                            </p:stCondLst>
                            <p:childTnLst>
                              <p:par>
                                <p:cTn id="25" presetID="22" presetClass="entr" presetSubtype="1"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up)">
                                      <p:cBhvr>
                                        <p:cTn id="27" dur="500"/>
                                        <p:tgtEl>
                                          <p:spTgt spid="20"/>
                                        </p:tgtEl>
                                      </p:cBhvr>
                                    </p:animEffect>
                                  </p:childTnLst>
                                </p:cTn>
                              </p:par>
                            </p:childTnLst>
                          </p:cTn>
                        </p:par>
                        <p:par>
                          <p:cTn id="28" fill="hold">
                            <p:stCondLst>
                              <p:cond delay="4000"/>
                            </p:stCondLst>
                            <p:childTnLst>
                              <p:par>
                                <p:cTn id="29" presetID="10" presetClass="entr" presetSubtype="0"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childTnLst>
                          </p:cTn>
                        </p:par>
                        <p:par>
                          <p:cTn id="32" fill="hold">
                            <p:stCondLst>
                              <p:cond delay="4500"/>
                            </p:stCondLst>
                            <p:childTnLst>
                              <p:par>
                                <p:cTn id="33" presetID="10" presetClass="entr" presetSubtype="0"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750"/>
                                        <p:tgtEl>
                                          <p:spTgt spid="19"/>
                                        </p:tgtEl>
                                      </p:cBhvr>
                                    </p:animEffect>
                                  </p:childTnLst>
                                </p:cTn>
                              </p:par>
                            </p:childTnLst>
                          </p:cTn>
                        </p:par>
                        <p:par>
                          <p:cTn id="36" fill="hold">
                            <p:stCondLst>
                              <p:cond delay="5250"/>
                            </p:stCondLst>
                            <p:childTnLst>
                              <p:par>
                                <p:cTn id="37" presetID="10" presetClass="entr" presetSubtype="0" fill="hold" nodeType="afterEffect">
                                  <p:stCondLst>
                                    <p:cond delay="0"/>
                                  </p:stCondLst>
                                  <p:childTnLst>
                                    <p:set>
                                      <p:cBhvr>
                                        <p:cTn id="38" dur="1" fill="hold">
                                          <p:stCondLst>
                                            <p:cond delay="0"/>
                                          </p:stCondLst>
                                        </p:cTn>
                                        <p:tgtEl>
                                          <p:spTgt spid="17">
                                            <p:txEl>
                                              <p:pRg st="10" end="10"/>
                                            </p:txEl>
                                          </p:spTgt>
                                        </p:tgtEl>
                                        <p:attrNameLst>
                                          <p:attrName>style.visibility</p:attrName>
                                        </p:attrNameLst>
                                      </p:cBhvr>
                                      <p:to>
                                        <p:strVal val="visible"/>
                                      </p:to>
                                    </p:set>
                                    <p:animEffect transition="in" filter="fade">
                                      <p:cBhvr>
                                        <p:cTn id="39" dur="1000"/>
                                        <p:tgtEl>
                                          <p:spTgt spid="17">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childTnLst>
                          </p:cTn>
                        </p:par>
                        <p:par>
                          <p:cTn id="45" fill="hold">
                            <p:stCondLst>
                              <p:cond delay="500"/>
                            </p:stCondLst>
                            <p:childTnLst>
                              <p:par>
                                <p:cTn id="46" presetID="10" presetClass="entr" presetSubtype="0" fill="hold" grpId="0" nodeType="after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500"/>
                                        <p:tgtEl>
                                          <p:spTgt spid="4"/>
                                        </p:tgtEl>
                                      </p:cBhvr>
                                    </p:animEffect>
                                  </p:childTnLst>
                                </p:cTn>
                              </p:par>
                            </p:childTnLst>
                          </p:cTn>
                        </p:par>
                        <p:par>
                          <p:cTn id="49" fill="hold">
                            <p:stCondLst>
                              <p:cond delay="1000"/>
                            </p:stCondLst>
                            <p:childTnLst>
                              <p:par>
                                <p:cTn id="50" presetID="22" presetClass="entr" presetSubtype="8" fill="hold" nodeType="after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wipe(left)">
                                      <p:cBhvr>
                                        <p:cTn id="52" dur="1000"/>
                                        <p:tgtEl>
                                          <p:spTgt spid="4">
                                            <p:txEl>
                                              <p:pRg st="0" end="0"/>
                                            </p:txEl>
                                          </p:spTgt>
                                        </p:tgtEl>
                                      </p:cBhvr>
                                    </p:animEffect>
                                  </p:childTnLst>
                                </p:cTn>
                              </p:par>
                            </p:childTnLst>
                          </p:cTn>
                        </p:par>
                        <p:par>
                          <p:cTn id="53" fill="hold">
                            <p:stCondLst>
                              <p:cond delay="2000"/>
                            </p:stCondLst>
                            <p:childTnLst>
                              <p:par>
                                <p:cTn id="54" presetID="10" presetClass="entr" presetSubtype="0" fill="hold" grpId="0"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fade">
                                      <p:cBhvr>
                                        <p:cTn id="56" dur="500"/>
                                        <p:tgtEl>
                                          <p:spTgt spid="24"/>
                                        </p:tgtEl>
                                      </p:cBhvr>
                                    </p:animEffect>
                                  </p:childTnLst>
                                </p:cTn>
                              </p:par>
                            </p:childTnLst>
                          </p:cTn>
                        </p:par>
                        <p:par>
                          <p:cTn id="57" fill="hold">
                            <p:stCondLst>
                              <p:cond delay="2500"/>
                            </p:stCondLst>
                            <p:childTnLst>
                              <p:par>
                                <p:cTn id="58" presetID="10" presetClass="entr" presetSubtype="0" fill="hold" grpId="0" nodeType="after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fade">
                                      <p:cBhvr>
                                        <p:cTn id="60" dur="1000"/>
                                        <p:tgtEl>
                                          <p:spTgt spid="10"/>
                                        </p:tgtEl>
                                      </p:cBhvr>
                                    </p:animEffect>
                                  </p:childTnLst>
                                </p:cTn>
                              </p:par>
                            </p:childTnLst>
                          </p:cTn>
                        </p:par>
                        <p:par>
                          <p:cTn id="61" fill="hold">
                            <p:stCondLst>
                              <p:cond delay="3500"/>
                            </p:stCondLst>
                            <p:childTnLst>
                              <p:par>
                                <p:cTn id="62" presetID="22" presetClass="entr" presetSubtype="1" fill="hold" nodeType="after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up)">
                                      <p:cBhvr>
                                        <p:cTn id="64" dur="500"/>
                                        <p:tgtEl>
                                          <p:spTgt spid="13"/>
                                        </p:tgtEl>
                                      </p:cBhvr>
                                    </p:animEffect>
                                  </p:childTnLst>
                                </p:cTn>
                              </p:par>
                            </p:childTnLst>
                          </p:cTn>
                        </p:par>
                        <p:par>
                          <p:cTn id="65" fill="hold">
                            <p:stCondLst>
                              <p:cond delay="4000"/>
                            </p:stCondLst>
                            <p:childTnLst>
                              <p:par>
                                <p:cTn id="66" presetID="10" presetClass="entr" presetSubtype="0" fill="hold" grpId="0" nodeType="after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500"/>
                                        <p:tgtEl>
                                          <p:spTgt spid="14"/>
                                        </p:tgtEl>
                                      </p:cBhvr>
                                    </p:animEffect>
                                  </p:childTnLst>
                                </p:cTn>
                              </p:par>
                            </p:childTnLst>
                          </p:cTn>
                        </p:par>
                        <p:par>
                          <p:cTn id="69" fill="hold">
                            <p:stCondLst>
                              <p:cond delay="4500"/>
                            </p:stCondLst>
                            <p:childTnLst>
                              <p:par>
                                <p:cTn id="70" presetID="10" presetClass="entr" presetSubtype="0" fill="hold" grpId="0" nodeType="after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fade">
                                      <p:cBhvr>
                                        <p:cTn id="72" dur="750"/>
                                        <p:tgtEl>
                                          <p:spTgt spid="11"/>
                                        </p:tgtEl>
                                      </p:cBhvr>
                                    </p:animEffect>
                                  </p:childTnLst>
                                </p:cTn>
                              </p:par>
                            </p:childTnLst>
                          </p:cTn>
                        </p:par>
                        <p:par>
                          <p:cTn id="73" fill="hold">
                            <p:stCondLst>
                              <p:cond delay="5250"/>
                            </p:stCondLst>
                            <p:childTnLst>
                              <p:par>
                                <p:cTn id="74" presetID="22" presetClass="entr" presetSubtype="8" fill="hold" nodeType="afterEffect">
                                  <p:stCondLst>
                                    <p:cond delay="0"/>
                                  </p:stCondLst>
                                  <p:childTnLst>
                                    <p:set>
                                      <p:cBhvr>
                                        <p:cTn id="75" dur="1" fill="hold">
                                          <p:stCondLst>
                                            <p:cond delay="0"/>
                                          </p:stCondLst>
                                        </p:cTn>
                                        <p:tgtEl>
                                          <p:spTgt spid="4">
                                            <p:txEl>
                                              <p:pRg st="11" end="11"/>
                                            </p:txEl>
                                          </p:spTgt>
                                        </p:tgtEl>
                                        <p:attrNameLst>
                                          <p:attrName>style.visibility</p:attrName>
                                        </p:attrNameLst>
                                      </p:cBhvr>
                                      <p:to>
                                        <p:strVal val="visible"/>
                                      </p:to>
                                    </p:set>
                                    <p:animEffect transition="in" filter="wipe(left)">
                                      <p:cBhvr>
                                        <p:cTn id="76" dur="10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4" grpId="0"/>
      <p:bldP spid="15" grpId="0"/>
      <p:bldP spid="17" grpId="0" animBg="1"/>
      <p:bldP spid="18" grpId="0" animBg="1"/>
      <p:bldP spid="19" grpId="0" animBg="1"/>
      <p:bldP spid="20" grpId="0" animBg="1"/>
      <p:bldP spid="21" grpId="0"/>
      <p:bldP spid="22" grpId="0" animBg="1"/>
      <p:bldP spid="23" grpId="0"/>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833174" y="332656"/>
            <a:ext cx="5410944" cy="720080"/>
          </a:xfrm>
          <a:prstGeom prst="rect">
            <a:avLst/>
          </a:prstGeom>
          <a:gradFill>
            <a:gsLst>
              <a:gs pos="0">
                <a:srgbClr val="F9DFEE"/>
              </a:gs>
              <a:gs pos="100000">
                <a:srgbClr val="F4BEEA"/>
              </a:gs>
            </a:gsLst>
            <a:lin ang="5400000" scaled="0"/>
          </a:gradFill>
        </p:spPr>
        <p:txBody>
          <a:bodyPr vert="horz" lIns="91440" tIns="45720" rIns="91440" bIns="45720" rtlCol="0" anchor="ctr">
            <a:normAutofit fontScale="8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a:t>衛星クラブの活用について</a:t>
            </a:r>
          </a:p>
        </p:txBody>
      </p:sp>
      <p:sp>
        <p:nvSpPr>
          <p:cNvPr id="5" name="角丸四角形 4"/>
          <p:cNvSpPr/>
          <p:nvPr/>
        </p:nvSpPr>
        <p:spPr>
          <a:xfrm>
            <a:off x="716391" y="1764068"/>
            <a:ext cx="2592288" cy="3393124"/>
          </a:xfrm>
          <a:prstGeom prst="roundRect">
            <a:avLst/>
          </a:prstGeom>
          <a:solidFill>
            <a:srgbClr val="FCDDC4"/>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ja-JP" altLang="en-US" sz="2000" dirty="0">
              <a:solidFill>
                <a:prstClr val="black"/>
              </a:solidFill>
            </a:endParaRPr>
          </a:p>
          <a:p>
            <a:endParaRPr lang="ja-JP" altLang="en-US" sz="2000" dirty="0">
              <a:solidFill>
                <a:prstClr val="black"/>
              </a:solidFill>
            </a:endParaRPr>
          </a:p>
        </p:txBody>
      </p:sp>
      <p:sp>
        <p:nvSpPr>
          <p:cNvPr id="6" name="角丸四角形 5"/>
          <p:cNvSpPr/>
          <p:nvPr/>
        </p:nvSpPr>
        <p:spPr>
          <a:xfrm>
            <a:off x="1097481" y="2422092"/>
            <a:ext cx="1800200" cy="1008112"/>
          </a:xfrm>
          <a:prstGeom prst="roundRect">
            <a:avLst/>
          </a:prstGeom>
          <a:solidFill>
            <a:srgbClr val="F8FAF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prstClr val="black"/>
                </a:solidFill>
              </a:rPr>
              <a:t>スポンサー</a:t>
            </a:r>
          </a:p>
          <a:p>
            <a:pPr algn="ctr"/>
            <a:r>
              <a:rPr lang="ja-JP" altLang="en-US" sz="2000" dirty="0">
                <a:solidFill>
                  <a:prstClr val="black"/>
                </a:solidFill>
              </a:rPr>
              <a:t>クラブ</a:t>
            </a:r>
            <a:r>
              <a:rPr lang="en-US" altLang="ja-JP" sz="2000" dirty="0">
                <a:solidFill>
                  <a:prstClr val="black"/>
                </a:solidFill>
              </a:rPr>
              <a:t> </a:t>
            </a:r>
            <a:endParaRPr lang="ja-JP" altLang="en-US" sz="2000" dirty="0">
              <a:solidFill>
                <a:prstClr val="black"/>
              </a:solidFill>
            </a:endParaRPr>
          </a:p>
          <a:p>
            <a:pPr algn="ctr"/>
            <a:r>
              <a:rPr lang="ja-JP" altLang="en-US" sz="2000" dirty="0">
                <a:solidFill>
                  <a:prstClr val="black"/>
                </a:solidFill>
              </a:rPr>
              <a:t>（本クラブ）</a:t>
            </a:r>
          </a:p>
        </p:txBody>
      </p:sp>
      <p:sp>
        <p:nvSpPr>
          <p:cNvPr id="7" name="角丸四角形 6"/>
          <p:cNvSpPr/>
          <p:nvPr/>
        </p:nvSpPr>
        <p:spPr>
          <a:xfrm>
            <a:off x="1253351" y="3974452"/>
            <a:ext cx="1488461" cy="905864"/>
          </a:xfrm>
          <a:prstGeom prst="roundRect">
            <a:avLst/>
          </a:prstGeom>
          <a:solidFill>
            <a:srgbClr val="FFFF0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prstClr val="black"/>
                </a:solidFill>
              </a:rPr>
              <a:t>衛星クラブ</a:t>
            </a:r>
            <a:endParaRPr lang="en-US" altLang="ja-JP" sz="2000" dirty="0">
              <a:solidFill>
                <a:prstClr val="black"/>
              </a:solidFill>
            </a:endParaRPr>
          </a:p>
        </p:txBody>
      </p:sp>
      <p:sp>
        <p:nvSpPr>
          <p:cNvPr id="10" name="正方形/長方形 9"/>
          <p:cNvSpPr/>
          <p:nvPr/>
        </p:nvSpPr>
        <p:spPr>
          <a:xfrm>
            <a:off x="1046772" y="1548044"/>
            <a:ext cx="1872207"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t>○○ＲＣ</a:t>
            </a:r>
          </a:p>
        </p:txBody>
      </p:sp>
      <p:sp>
        <p:nvSpPr>
          <p:cNvPr id="12" name="正方形/長方形 11"/>
          <p:cNvSpPr/>
          <p:nvPr/>
        </p:nvSpPr>
        <p:spPr>
          <a:xfrm>
            <a:off x="4538646" y="1764069"/>
            <a:ext cx="3705762" cy="3465131"/>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2400" dirty="0">
              <a:solidFill>
                <a:schemeClr val="tx1"/>
              </a:solidFill>
            </a:endParaRPr>
          </a:p>
          <a:p>
            <a:r>
              <a:rPr kumimoji="1" lang="ja-JP" altLang="en-US" sz="2400" dirty="0">
                <a:solidFill>
                  <a:schemeClr val="tx1"/>
                </a:solidFill>
              </a:rPr>
              <a:t>・</a:t>
            </a:r>
            <a:r>
              <a:rPr kumimoji="1" lang="en-US" altLang="ja-JP" sz="2400" dirty="0">
                <a:solidFill>
                  <a:schemeClr val="tx1"/>
                </a:solidFill>
              </a:rPr>
              <a:t>RAC</a:t>
            </a:r>
            <a:r>
              <a:rPr kumimoji="1" lang="ja-JP" altLang="en-US" sz="2400" dirty="0">
                <a:solidFill>
                  <a:schemeClr val="tx1"/>
                </a:solidFill>
              </a:rPr>
              <a:t>現役、卒業者</a:t>
            </a:r>
          </a:p>
          <a:p>
            <a:r>
              <a:rPr lang="ja-JP" altLang="en-US" sz="2400" dirty="0">
                <a:solidFill>
                  <a:schemeClr val="tx1"/>
                </a:solidFill>
              </a:rPr>
              <a:t>・意欲のある若者</a:t>
            </a:r>
          </a:p>
          <a:p>
            <a:endParaRPr kumimoji="1" lang="ja-JP" altLang="en-US" sz="2400" dirty="0">
              <a:solidFill>
                <a:schemeClr val="tx1"/>
              </a:solidFill>
            </a:endParaRPr>
          </a:p>
          <a:p>
            <a:r>
              <a:rPr lang="ja-JP" altLang="en-US" sz="2400" dirty="0">
                <a:solidFill>
                  <a:schemeClr val="tx1"/>
                </a:solidFill>
              </a:rPr>
              <a:t>・ロータリアンの子息</a:t>
            </a:r>
          </a:p>
          <a:p>
            <a:endParaRPr kumimoji="1" lang="ja-JP" altLang="en-US" sz="2400" dirty="0">
              <a:solidFill>
                <a:schemeClr val="tx1"/>
              </a:solidFill>
            </a:endParaRPr>
          </a:p>
          <a:p>
            <a:pPr marL="176213" indent="-176213"/>
            <a:r>
              <a:rPr lang="ja-JP" altLang="en-US" sz="2400" dirty="0">
                <a:solidFill>
                  <a:schemeClr val="tx1"/>
                </a:solidFill>
              </a:rPr>
              <a:t>・忙しくて昼の例会には</a:t>
            </a:r>
          </a:p>
          <a:p>
            <a:pPr marL="176213"/>
            <a:r>
              <a:rPr lang="ja-JP" altLang="en-US" sz="2400" dirty="0">
                <a:solidFill>
                  <a:schemeClr val="tx1"/>
                </a:solidFill>
              </a:rPr>
              <a:t>出席困難者</a:t>
            </a:r>
            <a:endParaRPr kumimoji="1" lang="ja-JP" altLang="en-US" sz="2400" dirty="0">
              <a:solidFill>
                <a:schemeClr val="tx1"/>
              </a:solidFill>
            </a:endParaRPr>
          </a:p>
          <a:p>
            <a:r>
              <a:rPr kumimoji="1" lang="ja-JP" altLang="en-US" sz="2400" dirty="0">
                <a:solidFill>
                  <a:schemeClr val="tx1"/>
                </a:solidFill>
              </a:rPr>
              <a:t>・ロータリー学友　・・・</a:t>
            </a:r>
          </a:p>
        </p:txBody>
      </p:sp>
      <p:cxnSp>
        <p:nvCxnSpPr>
          <p:cNvPr id="14" name="直線コネクタ 13"/>
          <p:cNvCxnSpPr/>
          <p:nvPr/>
        </p:nvCxnSpPr>
        <p:spPr>
          <a:xfrm>
            <a:off x="1964756" y="3430204"/>
            <a:ext cx="0" cy="544248"/>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5" name="左矢印 14"/>
          <p:cNvSpPr/>
          <p:nvPr/>
        </p:nvSpPr>
        <p:spPr>
          <a:xfrm>
            <a:off x="2839345" y="4299507"/>
            <a:ext cx="1584176" cy="3089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076056" y="1550047"/>
            <a:ext cx="2520280" cy="461665"/>
          </a:xfrm>
          <a:prstGeom prst="rect">
            <a:avLst/>
          </a:prstGeom>
          <a:solidFill>
            <a:schemeClr val="bg1">
              <a:lumMod val="85000"/>
            </a:schemeClr>
          </a:solidFill>
          <a:ln w="25400">
            <a:solidFill>
              <a:schemeClr val="accent1">
                <a:shade val="50000"/>
              </a:schemeClr>
            </a:solidFill>
          </a:ln>
        </p:spPr>
        <p:txBody>
          <a:bodyPr wrap="square" rtlCol="0">
            <a:spAutoFit/>
          </a:bodyPr>
          <a:lstStyle/>
          <a:p>
            <a:r>
              <a:rPr kumimoji="1" lang="ja-JP" altLang="en-US" sz="2400" dirty="0"/>
              <a:t>衛星クラブ候補者</a:t>
            </a:r>
          </a:p>
        </p:txBody>
      </p:sp>
      <p:sp>
        <p:nvSpPr>
          <p:cNvPr id="17" name="テキスト ボックス 16"/>
          <p:cNvSpPr txBox="1"/>
          <p:nvPr/>
        </p:nvSpPr>
        <p:spPr>
          <a:xfrm>
            <a:off x="3434294" y="3954580"/>
            <a:ext cx="1104352" cy="461665"/>
          </a:xfrm>
          <a:prstGeom prst="rect">
            <a:avLst/>
          </a:prstGeom>
          <a:noFill/>
        </p:spPr>
        <p:txBody>
          <a:bodyPr wrap="square" rtlCol="0">
            <a:spAutoFit/>
          </a:bodyPr>
          <a:lstStyle/>
          <a:p>
            <a:r>
              <a:rPr kumimoji="1" lang="ja-JP" altLang="en-US" sz="2400" dirty="0"/>
              <a:t>入会</a:t>
            </a:r>
          </a:p>
        </p:txBody>
      </p:sp>
      <p:sp>
        <p:nvSpPr>
          <p:cNvPr id="18" name="テキスト ボックス 17"/>
          <p:cNvSpPr txBox="1"/>
          <p:nvPr/>
        </p:nvSpPr>
        <p:spPr>
          <a:xfrm>
            <a:off x="467544" y="5517232"/>
            <a:ext cx="8352928" cy="1200329"/>
          </a:xfrm>
          <a:prstGeom prst="rect">
            <a:avLst/>
          </a:prstGeom>
          <a:solidFill>
            <a:srgbClr val="FFD1FF"/>
          </a:solidFill>
        </p:spPr>
        <p:txBody>
          <a:bodyPr wrap="square" rtlCol="0">
            <a:spAutoFit/>
          </a:bodyPr>
          <a:lstStyle/>
          <a:p>
            <a:r>
              <a:rPr kumimoji="1" lang="ja-JP" altLang="en-US" sz="2400" dirty="0"/>
              <a:t>衛星クラブのルール</a:t>
            </a:r>
            <a:r>
              <a:rPr kumimoji="1" lang="en-US" altLang="ja-JP" sz="2400" dirty="0"/>
              <a:t>(</a:t>
            </a:r>
            <a:r>
              <a:rPr kumimoji="1" lang="ja-JP" altLang="en-US" sz="2400" dirty="0"/>
              <a:t>細則</a:t>
            </a:r>
            <a:r>
              <a:rPr kumimoji="1" lang="en-US" altLang="ja-JP" sz="2400" dirty="0"/>
              <a:t>)</a:t>
            </a:r>
            <a:r>
              <a:rPr kumimoji="1" lang="ja-JP" altLang="en-US" sz="2400" dirty="0"/>
              <a:t>を、本クラブと異なる内容とすることで多様な会員に入会していただく</a:t>
            </a:r>
            <a:endParaRPr kumimoji="1" lang="en-US" altLang="ja-JP" sz="2400" dirty="0"/>
          </a:p>
          <a:p>
            <a:r>
              <a:rPr kumimoji="1" lang="en-US" altLang="ja-JP" sz="2400" dirty="0"/>
              <a:t>(</a:t>
            </a:r>
            <a:r>
              <a:rPr kumimoji="1" lang="ja-JP" altLang="en-US" sz="2400" dirty="0"/>
              <a:t>例</a:t>
            </a:r>
            <a:r>
              <a:rPr kumimoji="1" lang="en-US" altLang="ja-JP" sz="2400" dirty="0"/>
              <a:t>:</a:t>
            </a:r>
            <a:r>
              <a:rPr kumimoji="1" lang="ja-JP" altLang="en-US" sz="2400" dirty="0"/>
              <a:t>安い会費、夕方の例会、</a:t>
            </a:r>
            <a:r>
              <a:rPr kumimoji="1" lang="en-US" altLang="ja-JP" sz="2400" dirty="0"/>
              <a:t>2</a:t>
            </a:r>
            <a:r>
              <a:rPr kumimoji="1" lang="ja-JP" altLang="en-US" sz="2400" dirty="0"/>
              <a:t>回</a:t>
            </a:r>
            <a:r>
              <a:rPr kumimoji="1" lang="en-US" altLang="ja-JP" sz="2400" dirty="0"/>
              <a:t>/</a:t>
            </a:r>
            <a:r>
              <a:rPr kumimoji="1" lang="ja-JP" altLang="en-US" sz="2400" dirty="0"/>
              <a:t>月の例会など</a:t>
            </a:r>
            <a:r>
              <a:rPr kumimoji="1" lang="en-US" altLang="ja-JP" sz="2400" dirty="0"/>
              <a:t>)</a:t>
            </a:r>
            <a:endParaRPr kumimoji="1" lang="ja-JP" altLang="en-US" sz="2400" dirty="0"/>
          </a:p>
        </p:txBody>
      </p:sp>
    </p:spTree>
    <p:custDataLst>
      <p:tags r:id="rId1"/>
    </p:custDataLst>
    <p:extLst>
      <p:ext uri="{BB962C8B-B14F-4D97-AF65-F5344CB8AC3E}">
        <p14:creationId xmlns:p14="http://schemas.microsoft.com/office/powerpoint/2010/main" val="815408897"/>
      </p:ext>
    </p:extLst>
  </p:cSld>
  <p:clrMapOvr>
    <a:masterClrMapping/>
  </p:clrMapOvr>
  <mc:AlternateContent xmlns:mc="http://schemas.openxmlformats.org/markup-compatibility/2006">
    <mc:Choice xmlns:p14="http://schemas.microsoft.com/office/powerpoint/2010/main" Requires="p14">
      <p:transition spd="slow" p14:dur="2000" advTm="57067"/>
    </mc:Choice>
    <mc:Fallback>
      <p:transition spd="slow" advTm="570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childTnLst>
                          </p:cTn>
                        </p:par>
                        <p:par>
                          <p:cTn id="16" fill="hold">
                            <p:stCondLst>
                              <p:cond delay="2500"/>
                            </p:stCondLst>
                            <p:childTnLst>
                              <p:par>
                                <p:cTn id="17" presetID="22" presetClass="entr" presetSubtype="1"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up)">
                                      <p:cBhvr>
                                        <p:cTn id="19" dur="500"/>
                                        <p:tgtEl>
                                          <p:spTgt spid="14"/>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right)">
                                      <p:cBhvr>
                                        <p:cTn id="37" dur="500"/>
                                        <p:tgtEl>
                                          <p:spTgt spid="15"/>
                                        </p:tgtEl>
                                      </p:cBhvr>
                                    </p:animEffect>
                                  </p:childTnLst>
                                </p:cTn>
                              </p:par>
                            </p:childTnLst>
                          </p:cTn>
                        </p:par>
                        <p:par>
                          <p:cTn id="38" fill="hold">
                            <p:stCondLst>
                              <p:cond delay="500"/>
                            </p:stCondLst>
                            <p:childTnLst>
                              <p:par>
                                <p:cTn id="39" presetID="10" presetClass="entr" presetSubtype="0"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ipe(left)">
                                      <p:cBhvr>
                                        <p:cTn id="4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2" grpId="0" animBg="1"/>
      <p:bldP spid="15" grpId="0" animBg="1"/>
      <p:bldP spid="16" grpId="0" animBg="1"/>
      <p:bldP spid="17" grpId="0"/>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323528" y="3746550"/>
            <a:ext cx="85689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323528" y="1412776"/>
            <a:ext cx="8064896" cy="194421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a:spLocks noGrp="1"/>
          </p:cNvSpPr>
          <p:nvPr>
            <p:ph type="title"/>
          </p:nvPr>
        </p:nvSpPr>
        <p:spPr>
          <a:xfrm>
            <a:off x="493204" y="116632"/>
            <a:ext cx="8229600" cy="1080120"/>
          </a:xfrm>
          <a:gradFill>
            <a:gsLst>
              <a:gs pos="0">
                <a:srgbClr val="F9DFEE"/>
              </a:gs>
              <a:gs pos="100000">
                <a:srgbClr val="F4BEEA"/>
              </a:gs>
            </a:gsLst>
            <a:lin ang="5400000" scaled="0"/>
          </a:gradFill>
        </p:spPr>
        <p:txBody>
          <a:bodyPr>
            <a:normAutofit fontScale="90000"/>
          </a:bodyPr>
          <a:lstStyle/>
          <a:p>
            <a:r>
              <a:rPr kumimoji="1" lang="ja-JP" altLang="en-US" sz="4000" dirty="0"/>
              <a:t>衛星クラブの活用例</a:t>
            </a:r>
            <a:br>
              <a:rPr kumimoji="1" lang="en-US" altLang="ja-JP" sz="4000" dirty="0"/>
            </a:br>
            <a:r>
              <a:rPr lang="ja-JP" altLang="en-US" sz="2700" dirty="0"/>
              <a:t>～若い世代</a:t>
            </a:r>
            <a:r>
              <a:rPr kumimoji="1" lang="ja-JP" altLang="en-US" sz="2700" dirty="0"/>
              <a:t>の入会と育成を狙いとする例～</a:t>
            </a:r>
          </a:p>
        </p:txBody>
      </p:sp>
      <p:sp>
        <p:nvSpPr>
          <p:cNvPr id="5" name="正方形/長方形 4"/>
          <p:cNvSpPr/>
          <p:nvPr/>
        </p:nvSpPr>
        <p:spPr>
          <a:xfrm>
            <a:off x="755576" y="1844824"/>
            <a:ext cx="2520280" cy="129614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a:solidFill>
                <a:schemeClr val="tx1"/>
              </a:solidFill>
            </a:endParaRPr>
          </a:p>
          <a:p>
            <a:r>
              <a:rPr kumimoji="1" lang="ja-JP" altLang="en-US" sz="2000" dirty="0">
                <a:solidFill>
                  <a:schemeClr val="tx1"/>
                </a:solidFill>
              </a:rPr>
              <a:t>○昼間の例会</a:t>
            </a:r>
          </a:p>
          <a:p>
            <a:r>
              <a:rPr lang="ja-JP" altLang="en-US" sz="2000" dirty="0">
                <a:solidFill>
                  <a:schemeClr val="tx1"/>
                </a:solidFill>
              </a:rPr>
              <a:t>○高額の会費</a:t>
            </a:r>
          </a:p>
          <a:p>
            <a:r>
              <a:rPr kumimoji="1" lang="ja-JP" altLang="en-US" dirty="0">
                <a:solidFill>
                  <a:schemeClr val="tx1"/>
                </a:solidFill>
              </a:rPr>
              <a:t>（一流ホテルでの会食）</a:t>
            </a:r>
          </a:p>
        </p:txBody>
      </p:sp>
      <p:sp>
        <p:nvSpPr>
          <p:cNvPr id="6" name="正方形/長方形 5"/>
          <p:cNvSpPr/>
          <p:nvPr/>
        </p:nvSpPr>
        <p:spPr>
          <a:xfrm>
            <a:off x="1115616" y="1556792"/>
            <a:ext cx="180020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多くのＲＣ</a:t>
            </a:r>
          </a:p>
        </p:txBody>
      </p:sp>
      <p:sp>
        <p:nvSpPr>
          <p:cNvPr id="7" name="正方形/長方形 6"/>
          <p:cNvSpPr/>
          <p:nvPr/>
        </p:nvSpPr>
        <p:spPr>
          <a:xfrm>
            <a:off x="5364088" y="1844824"/>
            <a:ext cx="2664296" cy="129614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dirty="0">
              <a:solidFill>
                <a:schemeClr val="tx1"/>
              </a:solidFill>
            </a:endParaRPr>
          </a:p>
          <a:p>
            <a:pPr marL="355600" indent="-355600"/>
            <a:r>
              <a:rPr kumimoji="1" lang="ja-JP" altLang="en-US" sz="2000" dirty="0">
                <a:solidFill>
                  <a:schemeClr val="tx1"/>
                </a:solidFill>
              </a:rPr>
              <a:t>○忙しくて昼間に時間が取れない</a:t>
            </a:r>
          </a:p>
          <a:p>
            <a:r>
              <a:rPr lang="ja-JP" altLang="en-US" sz="2000" dirty="0">
                <a:solidFill>
                  <a:schemeClr val="tx1"/>
                </a:solidFill>
              </a:rPr>
              <a:t>○金がない</a:t>
            </a:r>
            <a:endParaRPr kumimoji="1" lang="ja-JP" altLang="en-US" sz="2000" dirty="0">
              <a:solidFill>
                <a:schemeClr val="tx1"/>
              </a:solidFill>
            </a:endParaRPr>
          </a:p>
        </p:txBody>
      </p:sp>
      <p:sp>
        <p:nvSpPr>
          <p:cNvPr id="8" name="正方形/長方形 7"/>
          <p:cNvSpPr/>
          <p:nvPr/>
        </p:nvSpPr>
        <p:spPr>
          <a:xfrm>
            <a:off x="5580112" y="1556792"/>
            <a:ext cx="2232248"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多くの若い人</a:t>
            </a:r>
          </a:p>
        </p:txBody>
      </p:sp>
      <p:sp>
        <p:nvSpPr>
          <p:cNvPr id="9" name="左矢印 8"/>
          <p:cNvSpPr/>
          <p:nvPr/>
        </p:nvSpPr>
        <p:spPr>
          <a:xfrm>
            <a:off x="3491880" y="2064706"/>
            <a:ext cx="1512168" cy="972108"/>
          </a:xfrm>
          <a:prstGeom prst="lef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入会</a:t>
            </a:r>
          </a:p>
        </p:txBody>
      </p:sp>
      <p:cxnSp>
        <p:nvCxnSpPr>
          <p:cNvPr id="12" name="直線コネクタ 11"/>
          <p:cNvCxnSpPr/>
          <p:nvPr/>
        </p:nvCxnSpPr>
        <p:spPr>
          <a:xfrm flipH="1">
            <a:off x="3923928" y="1844824"/>
            <a:ext cx="906866" cy="144016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3743908" y="1844824"/>
            <a:ext cx="1188132" cy="144016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下矢印 20"/>
          <p:cNvSpPr/>
          <p:nvPr/>
        </p:nvSpPr>
        <p:spPr>
          <a:xfrm>
            <a:off x="3776893" y="3420000"/>
            <a:ext cx="1260140" cy="225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611560" y="3890566"/>
            <a:ext cx="2448272" cy="115212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衛星クラブ設立</a:t>
            </a:r>
          </a:p>
          <a:p>
            <a:pPr algn="ctr"/>
            <a:r>
              <a:rPr kumimoji="1" lang="ja-JP" altLang="en-US" dirty="0">
                <a:solidFill>
                  <a:schemeClr val="tx1"/>
                </a:solidFill>
              </a:rPr>
              <a:t>（既存クラブとは異なる例会、会費など）</a:t>
            </a:r>
          </a:p>
        </p:txBody>
      </p:sp>
      <p:sp>
        <p:nvSpPr>
          <p:cNvPr id="23" name="正方形/長方形 22"/>
          <p:cNvSpPr/>
          <p:nvPr/>
        </p:nvSpPr>
        <p:spPr>
          <a:xfrm>
            <a:off x="4067944" y="3890566"/>
            <a:ext cx="4608512" cy="122413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rPr>
              <a:t>主に２０～４０歳台の能力のある若い世代</a:t>
            </a:r>
          </a:p>
          <a:p>
            <a:pPr marL="269875" indent="-92075"/>
            <a:r>
              <a:rPr lang="ja-JP" altLang="en-US" dirty="0">
                <a:solidFill>
                  <a:schemeClr val="tx1"/>
                </a:solidFill>
              </a:rPr>
              <a:t>（ＲＡＣ、ＩＡＣの卒業者、奉仕活動に興味がある若者など）</a:t>
            </a:r>
          </a:p>
        </p:txBody>
      </p:sp>
      <p:sp>
        <p:nvSpPr>
          <p:cNvPr id="27" name="左矢印 26"/>
          <p:cNvSpPr/>
          <p:nvPr/>
        </p:nvSpPr>
        <p:spPr>
          <a:xfrm>
            <a:off x="3131840" y="4142594"/>
            <a:ext cx="854152" cy="720080"/>
          </a:xfrm>
          <a:prstGeom prst="lef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入会</a:t>
            </a:r>
          </a:p>
        </p:txBody>
      </p:sp>
      <p:sp>
        <p:nvSpPr>
          <p:cNvPr id="29" name="正方形/長方形 28"/>
          <p:cNvSpPr/>
          <p:nvPr/>
        </p:nvSpPr>
        <p:spPr>
          <a:xfrm>
            <a:off x="431540" y="5445224"/>
            <a:ext cx="8352928" cy="1224136"/>
          </a:xfrm>
          <a:prstGeom prst="rect">
            <a:avLst/>
          </a:prstGeom>
          <a:solidFill>
            <a:srgbClr val="FFFF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本クラブにとってのメリット（ねらい）</a:t>
            </a:r>
          </a:p>
          <a:p>
            <a:pPr marL="268288" indent="0">
              <a:buNone/>
            </a:pPr>
            <a:r>
              <a:rPr lang="ja-JP" altLang="en-US" dirty="0">
                <a:solidFill>
                  <a:schemeClr val="tx1"/>
                </a:solidFill>
              </a:rPr>
              <a:t>会員増強、活動範囲の広がり（会員多様化、奉仕活動）、将来</a:t>
            </a:r>
            <a:r>
              <a:rPr lang="ja-JP" altLang="en-US" spc="10" dirty="0">
                <a:solidFill>
                  <a:schemeClr val="tx1"/>
                </a:solidFill>
              </a:rPr>
              <a:t>のリーダー育成、将来の本クラブ入会、（将来の新クラブ？）</a:t>
            </a:r>
          </a:p>
        </p:txBody>
      </p:sp>
    </p:spTree>
    <p:custDataLst>
      <p:tags r:id="rId1"/>
    </p:custDataLst>
    <p:extLst>
      <p:ext uri="{BB962C8B-B14F-4D97-AF65-F5344CB8AC3E}">
        <p14:creationId xmlns:p14="http://schemas.microsoft.com/office/powerpoint/2010/main" val="1483966006"/>
      </p:ext>
    </p:extLst>
  </p:cSld>
  <p:clrMapOvr>
    <a:masterClrMapping/>
  </p:clrMapOvr>
  <mc:AlternateContent xmlns:mc="http://schemas.openxmlformats.org/markup-compatibility/2006">
    <mc:Choice xmlns:p14="http://schemas.microsoft.com/office/powerpoint/2010/main" Requires="p14">
      <p:transition spd="slow" p14:dur="2000" advTm="83417"/>
    </mc:Choice>
    <mc:Fallback>
      <p:transition spd="slow" advTm="834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1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1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right)">
                                      <p:cBhvr>
                                        <p:cTn id="34" dur="1000"/>
                                        <p:tgtEl>
                                          <p:spTgt spid="9"/>
                                        </p:tgtEl>
                                      </p:cBhvr>
                                    </p:animEffect>
                                  </p:childTnLst>
                                </p:cTn>
                              </p:par>
                            </p:childTnLst>
                          </p:cTn>
                        </p:par>
                        <p:par>
                          <p:cTn id="35" fill="hold">
                            <p:stCondLst>
                              <p:cond delay="1000"/>
                            </p:stCondLst>
                            <p:childTnLst>
                              <p:par>
                                <p:cTn id="36" presetID="10" presetClass="entr" presetSubtype="0" fill="hold"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childTnLst>
                                </p:cTn>
                              </p:par>
                              <p:par>
                                <p:cTn id="39" presetID="10" presetClass="entr" presetSubtype="0"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up)">
                                      <p:cBhvr>
                                        <p:cTn id="46" dur="500"/>
                                        <p:tgtEl>
                                          <p:spTgt spid="21"/>
                                        </p:tgtEl>
                                      </p:cBhvr>
                                    </p:animEffect>
                                  </p:childTnLst>
                                </p:cTn>
                              </p:par>
                            </p:childTnLst>
                          </p:cTn>
                        </p:par>
                        <p:par>
                          <p:cTn id="47" fill="hold">
                            <p:stCondLst>
                              <p:cond delay="500"/>
                            </p:stCondLst>
                            <p:childTnLst>
                              <p:par>
                                <p:cTn id="48" presetID="10" presetClass="entr" presetSubtype="0" fill="hold" grpId="0" nodeType="after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fade">
                                      <p:cBhvr>
                                        <p:cTn id="50" dur="500"/>
                                        <p:tgtEl>
                                          <p:spTgt spid="28"/>
                                        </p:tgtEl>
                                      </p:cBhvr>
                                    </p:animEffect>
                                  </p:childTnLst>
                                </p:cTn>
                              </p:par>
                            </p:childTnLst>
                          </p:cTn>
                        </p:par>
                        <p:par>
                          <p:cTn id="51" fill="hold">
                            <p:stCondLst>
                              <p:cond delay="1000"/>
                            </p:stCondLst>
                            <p:childTnLst>
                              <p:par>
                                <p:cTn id="52" presetID="22" presetClass="entr" presetSubtype="8"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ipe(left)">
                                      <p:cBhvr>
                                        <p:cTn id="54" dur="1000"/>
                                        <p:tgtEl>
                                          <p:spTgt spid="22"/>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wipe(left)">
                                      <p:cBhvr>
                                        <p:cTn id="59" dur="1000"/>
                                        <p:tgtEl>
                                          <p:spTgt spid="23"/>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grpId="0" nodeType="click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wipe(right)">
                                      <p:cBhvr>
                                        <p:cTn id="64" dur="1000"/>
                                        <p:tgtEl>
                                          <p:spTgt spid="2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9"/>
                                        </p:tgtEl>
                                        <p:attrNameLst>
                                          <p:attrName>style.visibility</p:attrName>
                                        </p:attrNameLst>
                                      </p:cBhvr>
                                      <p:to>
                                        <p:strVal val="visible"/>
                                      </p:to>
                                    </p:set>
                                    <p:animEffect transition="in" filter="wipe(left)">
                                      <p:cBhvr>
                                        <p:cTn id="69" dur="1000"/>
                                        <p:tgtEl>
                                          <p:spTgt spid="29"/>
                                        </p:tgtEl>
                                      </p:cBhvr>
                                    </p:animEffect>
                                  </p:childTnLst>
                                </p:cTn>
                              </p:par>
                            </p:childTnLst>
                          </p:cTn>
                        </p:par>
                        <p:par>
                          <p:cTn id="70" fill="hold">
                            <p:stCondLst>
                              <p:cond delay="1000"/>
                            </p:stCondLst>
                            <p:childTnLst>
                              <p:par>
                                <p:cTn id="71" presetID="22" presetClass="entr" presetSubtype="8" fill="hold" nodeType="afterEffect">
                                  <p:stCondLst>
                                    <p:cond delay="0"/>
                                  </p:stCondLst>
                                  <p:childTnLst>
                                    <p:set>
                                      <p:cBhvr>
                                        <p:cTn id="72" dur="1" fill="hold">
                                          <p:stCondLst>
                                            <p:cond delay="0"/>
                                          </p:stCondLst>
                                        </p:cTn>
                                        <p:tgtEl>
                                          <p:spTgt spid="29">
                                            <p:txEl>
                                              <p:pRg st="0" end="0"/>
                                            </p:txEl>
                                          </p:spTgt>
                                        </p:tgtEl>
                                        <p:attrNameLst>
                                          <p:attrName>style.visibility</p:attrName>
                                        </p:attrNameLst>
                                      </p:cBhvr>
                                      <p:to>
                                        <p:strVal val="visible"/>
                                      </p:to>
                                    </p:set>
                                    <p:animEffect transition="in" filter="wipe(left)">
                                      <p:cBhvr>
                                        <p:cTn id="73" dur="1000"/>
                                        <p:tgtEl>
                                          <p:spTgt spid="29">
                                            <p:txEl>
                                              <p:pRg st="0" end="0"/>
                                            </p:txEl>
                                          </p:spTgt>
                                        </p:tgtEl>
                                      </p:cBhvr>
                                    </p:animEffect>
                                  </p:childTnLst>
                                </p:cTn>
                              </p:par>
                            </p:childTnLst>
                          </p:cTn>
                        </p:par>
                        <p:par>
                          <p:cTn id="74" fill="hold">
                            <p:stCondLst>
                              <p:cond delay="2000"/>
                            </p:stCondLst>
                            <p:childTnLst>
                              <p:par>
                                <p:cTn id="75" presetID="22" presetClass="entr" presetSubtype="8" fill="hold" nodeType="afterEffect">
                                  <p:stCondLst>
                                    <p:cond delay="0"/>
                                  </p:stCondLst>
                                  <p:childTnLst>
                                    <p:set>
                                      <p:cBhvr>
                                        <p:cTn id="76" dur="1" fill="hold">
                                          <p:stCondLst>
                                            <p:cond delay="0"/>
                                          </p:stCondLst>
                                        </p:cTn>
                                        <p:tgtEl>
                                          <p:spTgt spid="29">
                                            <p:txEl>
                                              <p:pRg st="1" end="1"/>
                                            </p:txEl>
                                          </p:spTgt>
                                        </p:tgtEl>
                                        <p:attrNameLst>
                                          <p:attrName>style.visibility</p:attrName>
                                        </p:attrNameLst>
                                      </p:cBhvr>
                                      <p:to>
                                        <p:strVal val="visible"/>
                                      </p:to>
                                    </p:set>
                                    <p:animEffect transition="in" filter="wipe(left)">
                                      <p:cBhvr>
                                        <p:cTn id="77" dur="1000"/>
                                        <p:tgtEl>
                                          <p:spTgt spid="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0" grpId="0" animBg="1"/>
      <p:bldP spid="4" grpId="0" animBg="1"/>
      <p:bldP spid="5" grpId="0" animBg="1"/>
      <p:bldP spid="6" grpId="0" animBg="1"/>
      <p:bldP spid="7" grpId="0" animBg="1"/>
      <p:bldP spid="8" grpId="0" animBg="1"/>
      <p:bldP spid="9" grpId="0" animBg="1"/>
      <p:bldP spid="21" grpId="0" animBg="1"/>
      <p:bldP spid="22" grpId="0" animBg="1"/>
      <p:bldP spid="23" grpId="0" animBg="1"/>
      <p:bldP spid="27" grpId="0" animBg="1"/>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611560" y="260648"/>
            <a:ext cx="7772400" cy="1008111"/>
          </a:xfrm>
          <a:gradFill>
            <a:gsLst>
              <a:gs pos="0">
                <a:srgbClr val="FEE2FB"/>
              </a:gs>
              <a:gs pos="100000">
                <a:srgbClr val="FEF6F0"/>
              </a:gs>
            </a:gsLst>
            <a:lin ang="16200000" scaled="0"/>
          </a:gradFill>
        </p:spPr>
        <p:txBody>
          <a:bodyPr>
            <a:normAutofit/>
          </a:bodyPr>
          <a:lstStyle/>
          <a:p>
            <a:r>
              <a:rPr kumimoji="1" lang="ja-JP" altLang="en-US" dirty="0"/>
              <a:t>衛星クラブ設立までの流れ</a:t>
            </a:r>
            <a:r>
              <a:rPr kumimoji="1" lang="en-US" altLang="ja-JP" sz="3600" dirty="0"/>
              <a:t>(</a:t>
            </a:r>
            <a:r>
              <a:rPr kumimoji="1" lang="ja-JP" altLang="en-US" sz="3600" dirty="0"/>
              <a:t>例</a:t>
            </a:r>
            <a:r>
              <a:rPr kumimoji="1" lang="en-US" altLang="ja-JP" sz="3600" dirty="0"/>
              <a:t>)</a:t>
            </a:r>
            <a:endParaRPr kumimoji="1" lang="ja-JP" altLang="en-US" sz="3600" dirty="0"/>
          </a:p>
        </p:txBody>
      </p:sp>
      <p:sp>
        <p:nvSpPr>
          <p:cNvPr id="5" name="角丸四角形 4"/>
          <p:cNvSpPr/>
          <p:nvPr/>
        </p:nvSpPr>
        <p:spPr>
          <a:xfrm>
            <a:off x="990757" y="1484784"/>
            <a:ext cx="3437227" cy="72008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２６６０地区ガバナー</a:t>
            </a:r>
          </a:p>
          <a:p>
            <a:r>
              <a:rPr kumimoji="1" lang="ja-JP" altLang="en-US" dirty="0">
                <a:solidFill>
                  <a:schemeClr val="tx1"/>
                </a:solidFill>
              </a:rPr>
              <a:t>（ガバナー事務所）</a:t>
            </a:r>
          </a:p>
        </p:txBody>
      </p:sp>
      <p:sp>
        <p:nvSpPr>
          <p:cNvPr id="6" name="角丸四角形 5"/>
          <p:cNvSpPr/>
          <p:nvPr/>
        </p:nvSpPr>
        <p:spPr>
          <a:xfrm>
            <a:off x="514105" y="2592686"/>
            <a:ext cx="8187797" cy="4076673"/>
          </a:xfrm>
          <a:prstGeom prst="roundRect">
            <a:avLst/>
          </a:prstGeom>
          <a:solidFill>
            <a:schemeClr val="accent5">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997450" y="3032956"/>
            <a:ext cx="2376264" cy="10801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dirty="0">
                <a:solidFill>
                  <a:schemeClr val="tx1"/>
                </a:solidFill>
              </a:rPr>
              <a:t>クラブ内合意形成</a:t>
            </a:r>
          </a:p>
          <a:p>
            <a:r>
              <a:rPr lang="ja-JP" altLang="en-US" dirty="0">
                <a:solidFill>
                  <a:schemeClr val="tx1"/>
                </a:solidFill>
              </a:rPr>
              <a:t>・ターゲットは？</a:t>
            </a:r>
            <a:endParaRPr lang="en-US" altLang="ja-JP" dirty="0">
              <a:solidFill>
                <a:schemeClr val="tx1"/>
              </a:solidFill>
            </a:endParaRPr>
          </a:p>
          <a:p>
            <a:r>
              <a:rPr lang="ja-JP" altLang="en-US" dirty="0">
                <a:solidFill>
                  <a:schemeClr val="tx1"/>
                </a:solidFill>
              </a:rPr>
              <a:t>・設立時期（目標）は？</a:t>
            </a:r>
            <a:endParaRPr kumimoji="1" lang="ja-JP" altLang="en-US" dirty="0">
              <a:solidFill>
                <a:schemeClr val="tx1"/>
              </a:solidFill>
            </a:endParaRPr>
          </a:p>
        </p:txBody>
      </p:sp>
      <p:sp>
        <p:nvSpPr>
          <p:cNvPr id="9" name="正方形/長方形 8"/>
          <p:cNvSpPr/>
          <p:nvPr/>
        </p:nvSpPr>
        <p:spPr>
          <a:xfrm>
            <a:off x="1171003" y="5391704"/>
            <a:ext cx="1627221"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会員候補者</a:t>
            </a:r>
          </a:p>
          <a:p>
            <a:pPr algn="ctr"/>
            <a:r>
              <a:rPr kumimoji="1" lang="ja-JP" altLang="en-US" dirty="0">
                <a:solidFill>
                  <a:schemeClr val="tx1"/>
                </a:solidFill>
              </a:rPr>
              <a:t>の確保</a:t>
            </a:r>
          </a:p>
        </p:txBody>
      </p:sp>
      <p:sp>
        <p:nvSpPr>
          <p:cNvPr id="10" name="正方形/長方形 9"/>
          <p:cNvSpPr/>
          <p:nvPr/>
        </p:nvSpPr>
        <p:spPr>
          <a:xfrm>
            <a:off x="3994863" y="3707018"/>
            <a:ext cx="1481565" cy="64807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設立申請書</a:t>
            </a:r>
          </a:p>
          <a:p>
            <a:pPr algn="ctr"/>
            <a:r>
              <a:rPr kumimoji="1" lang="ja-JP" altLang="en-US" dirty="0">
                <a:solidFill>
                  <a:schemeClr val="tx1"/>
                </a:solidFill>
              </a:rPr>
              <a:t>ドラフト作成</a:t>
            </a:r>
          </a:p>
        </p:txBody>
      </p:sp>
      <p:sp>
        <p:nvSpPr>
          <p:cNvPr id="11" name="正方形/長方形 10"/>
          <p:cNvSpPr/>
          <p:nvPr/>
        </p:nvSpPr>
        <p:spPr>
          <a:xfrm>
            <a:off x="3247296" y="5391704"/>
            <a:ext cx="1656184" cy="98962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役員候補者の内定</a:t>
            </a:r>
            <a:r>
              <a:rPr kumimoji="1" lang="en-US" altLang="ja-JP" dirty="0">
                <a:solidFill>
                  <a:schemeClr val="tx1"/>
                </a:solidFill>
              </a:rPr>
              <a:t>(</a:t>
            </a:r>
            <a:r>
              <a:rPr kumimoji="1" lang="ja-JP" altLang="en-US" dirty="0">
                <a:solidFill>
                  <a:schemeClr val="tx1"/>
                </a:solidFill>
              </a:rPr>
              <a:t>議長、幹事など</a:t>
            </a:r>
            <a:r>
              <a:rPr kumimoji="1" lang="en-US" altLang="ja-JP" dirty="0">
                <a:solidFill>
                  <a:schemeClr val="tx1"/>
                </a:solidFill>
              </a:rPr>
              <a:t>)</a:t>
            </a:r>
            <a:endParaRPr kumimoji="1" lang="ja-JP" altLang="en-US" dirty="0">
              <a:solidFill>
                <a:schemeClr val="tx1"/>
              </a:solidFill>
            </a:endParaRPr>
          </a:p>
        </p:txBody>
      </p:sp>
      <p:sp>
        <p:nvSpPr>
          <p:cNvPr id="12" name="角丸四角形 11"/>
          <p:cNvSpPr/>
          <p:nvPr/>
        </p:nvSpPr>
        <p:spPr>
          <a:xfrm>
            <a:off x="5076056" y="1533589"/>
            <a:ext cx="3528392" cy="72008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ＲＩ</a:t>
            </a:r>
            <a:r>
              <a:rPr lang="ja-JP" altLang="en-US" dirty="0">
                <a:solidFill>
                  <a:schemeClr val="tx1"/>
                </a:solidFill>
              </a:rPr>
              <a:t>　日本事務局　</a:t>
            </a:r>
          </a:p>
          <a:p>
            <a:r>
              <a:rPr lang="ja-JP" altLang="en-US" dirty="0">
                <a:solidFill>
                  <a:schemeClr val="tx1"/>
                </a:solidFill>
              </a:rPr>
              <a:t>クラブ・地区支援室</a:t>
            </a:r>
            <a:r>
              <a:rPr kumimoji="1" lang="ja-JP" altLang="en-US" dirty="0">
                <a:solidFill>
                  <a:schemeClr val="tx1"/>
                </a:solidFill>
              </a:rPr>
              <a:t>（東京）</a:t>
            </a:r>
          </a:p>
        </p:txBody>
      </p:sp>
      <p:sp>
        <p:nvSpPr>
          <p:cNvPr id="13" name="正方形/長方形 12"/>
          <p:cNvSpPr/>
          <p:nvPr/>
        </p:nvSpPr>
        <p:spPr>
          <a:xfrm>
            <a:off x="5842275" y="3707018"/>
            <a:ext cx="1418640" cy="64807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設立申請書</a:t>
            </a:r>
          </a:p>
        </p:txBody>
      </p:sp>
      <p:sp>
        <p:nvSpPr>
          <p:cNvPr id="15" name="正方形/長方形 14"/>
          <p:cNvSpPr/>
          <p:nvPr/>
        </p:nvSpPr>
        <p:spPr>
          <a:xfrm>
            <a:off x="3980607" y="4561280"/>
            <a:ext cx="1678744" cy="6319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衛星クラブの名称、制度検討</a:t>
            </a:r>
          </a:p>
        </p:txBody>
      </p:sp>
      <p:sp>
        <p:nvSpPr>
          <p:cNvPr id="16" name="正方形/長方形 15"/>
          <p:cNvSpPr/>
          <p:nvPr/>
        </p:nvSpPr>
        <p:spPr>
          <a:xfrm>
            <a:off x="6052221" y="4561280"/>
            <a:ext cx="1453343" cy="6319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細則の変更、制定</a:t>
            </a:r>
          </a:p>
        </p:txBody>
      </p:sp>
      <p:sp>
        <p:nvSpPr>
          <p:cNvPr id="17" name="正方形/長方形 16"/>
          <p:cNvSpPr/>
          <p:nvPr/>
        </p:nvSpPr>
        <p:spPr>
          <a:xfrm>
            <a:off x="5866705" y="2824695"/>
            <a:ext cx="1625947" cy="659871"/>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dirty="0">
                <a:solidFill>
                  <a:schemeClr val="tx1"/>
                </a:solidFill>
              </a:rPr>
              <a:t>設立決定</a:t>
            </a:r>
          </a:p>
          <a:p>
            <a:pPr algn="ctr"/>
            <a:r>
              <a:rPr kumimoji="1" lang="ja-JP" altLang="en-US" sz="1700" dirty="0">
                <a:solidFill>
                  <a:schemeClr val="tx1"/>
                </a:solidFill>
              </a:rPr>
              <a:t>（理事会、総会）</a:t>
            </a:r>
          </a:p>
        </p:txBody>
      </p:sp>
      <p:cxnSp>
        <p:nvCxnSpPr>
          <p:cNvPr id="19" name="直線矢印コネクタ 18"/>
          <p:cNvCxnSpPr/>
          <p:nvPr/>
        </p:nvCxnSpPr>
        <p:spPr>
          <a:xfrm>
            <a:off x="2596108" y="4156134"/>
            <a:ext cx="0" cy="1152128"/>
          </a:xfrm>
          <a:prstGeom prst="straightConnector1">
            <a:avLst/>
          </a:prstGeom>
          <a:ln w="44450">
            <a:prstDash val="dash"/>
            <a:tailEnd type="arrow"/>
          </a:ln>
        </p:spPr>
        <p:style>
          <a:lnRef idx="1">
            <a:schemeClr val="accent1"/>
          </a:lnRef>
          <a:fillRef idx="0">
            <a:schemeClr val="accent1"/>
          </a:fillRef>
          <a:effectRef idx="0">
            <a:schemeClr val="accent1"/>
          </a:effectRef>
          <a:fontRef idx="minor">
            <a:schemeClr val="tx1"/>
          </a:fontRef>
        </p:style>
      </p:cxnSp>
      <p:sp>
        <p:nvSpPr>
          <p:cNvPr id="22" name="右矢印 21"/>
          <p:cNvSpPr/>
          <p:nvPr/>
        </p:nvSpPr>
        <p:spPr>
          <a:xfrm>
            <a:off x="2908371" y="5787748"/>
            <a:ext cx="216024" cy="180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p:nvPr/>
        </p:nvCxnSpPr>
        <p:spPr>
          <a:xfrm flipV="1">
            <a:off x="3604220" y="3573016"/>
            <a:ext cx="0" cy="183620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3373714" y="3573016"/>
            <a:ext cx="23050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3604220" y="4031055"/>
            <a:ext cx="376387"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604220" y="4877238"/>
            <a:ext cx="36004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H="1" flipV="1">
            <a:off x="4471958" y="4298735"/>
            <a:ext cx="21563" cy="26254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flipV="1">
            <a:off x="4590002" y="2348880"/>
            <a:ext cx="18002" cy="1322134"/>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endCxn id="12" idx="1"/>
          </p:cNvCxnSpPr>
          <p:nvPr/>
        </p:nvCxnSpPr>
        <p:spPr>
          <a:xfrm>
            <a:off x="4730905" y="1893629"/>
            <a:ext cx="345151" cy="0"/>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4256137" y="1893629"/>
            <a:ext cx="474768" cy="0"/>
          </a:xfrm>
          <a:prstGeom prst="line">
            <a:avLst/>
          </a:prstGeom>
          <a:ln w="34925">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247964" y="1893629"/>
            <a:ext cx="19217" cy="446984"/>
          </a:xfrm>
          <a:prstGeom prst="line">
            <a:avLst/>
          </a:prstGeom>
          <a:ln w="34925">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H="1">
            <a:off x="4286399" y="2340613"/>
            <a:ext cx="315863" cy="0"/>
          </a:xfrm>
          <a:prstGeom prst="line">
            <a:avLst/>
          </a:prstGeom>
          <a:ln w="28575">
            <a:solidFill>
              <a:schemeClr val="bg2">
                <a:lumMod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5620444" y="2340613"/>
            <a:ext cx="0" cy="1646171"/>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10" idx="3"/>
            <a:endCxn id="13" idx="1"/>
          </p:cNvCxnSpPr>
          <p:nvPr/>
        </p:nvCxnSpPr>
        <p:spPr>
          <a:xfrm>
            <a:off x="5476428" y="4031055"/>
            <a:ext cx="365847"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5620444" y="3207969"/>
            <a:ext cx="221830"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7260915" y="4031055"/>
            <a:ext cx="479437" cy="0"/>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flipV="1">
            <a:off x="7740352" y="2340613"/>
            <a:ext cx="0" cy="1690442"/>
          </a:xfrm>
          <a:prstGeom prst="straightConnector1">
            <a:avLst/>
          </a:prstGeom>
          <a:ln w="38100">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a:off x="5731359" y="4877238"/>
            <a:ext cx="32086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a:off x="7380312" y="3484566"/>
            <a:ext cx="0" cy="54648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7" name="角丸四角形 76"/>
          <p:cNvSpPr/>
          <p:nvPr/>
        </p:nvSpPr>
        <p:spPr>
          <a:xfrm>
            <a:off x="7956376" y="3484566"/>
            <a:ext cx="648072" cy="2104674"/>
          </a:xfrm>
          <a:prstGeom prst="roundRect">
            <a:avLst/>
          </a:prstGeom>
          <a:solidFill>
            <a:srgbClr val="FABC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衛星ク</a:t>
            </a:r>
          </a:p>
          <a:p>
            <a:pPr algn="ctr"/>
            <a:r>
              <a:rPr kumimoji="1" lang="ja-JP" altLang="en-US" dirty="0">
                <a:solidFill>
                  <a:schemeClr val="tx1"/>
                </a:solidFill>
              </a:rPr>
              <a:t>ラ</a:t>
            </a:r>
          </a:p>
          <a:p>
            <a:pPr algn="ctr"/>
            <a:r>
              <a:rPr kumimoji="1" lang="ja-JP" altLang="en-US" dirty="0">
                <a:solidFill>
                  <a:schemeClr val="tx1"/>
                </a:solidFill>
              </a:rPr>
              <a:t>ブ設立</a:t>
            </a:r>
          </a:p>
        </p:txBody>
      </p:sp>
      <p:sp>
        <p:nvSpPr>
          <p:cNvPr id="81" name="下矢印 80"/>
          <p:cNvSpPr/>
          <p:nvPr/>
        </p:nvSpPr>
        <p:spPr>
          <a:xfrm>
            <a:off x="8172400" y="2340613"/>
            <a:ext cx="216024" cy="1016379"/>
          </a:xfrm>
          <a:prstGeom prst="downArrow">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p:cNvSpPr txBox="1"/>
          <p:nvPr/>
        </p:nvSpPr>
        <p:spPr>
          <a:xfrm>
            <a:off x="3975202" y="2922986"/>
            <a:ext cx="701108" cy="369332"/>
          </a:xfrm>
          <a:prstGeom prst="rect">
            <a:avLst/>
          </a:prstGeom>
          <a:noFill/>
        </p:spPr>
        <p:txBody>
          <a:bodyPr wrap="square" rtlCol="0">
            <a:spAutoFit/>
          </a:bodyPr>
          <a:lstStyle/>
          <a:p>
            <a:r>
              <a:rPr kumimoji="1" lang="ja-JP" altLang="en-US" dirty="0"/>
              <a:t>内申</a:t>
            </a:r>
          </a:p>
        </p:txBody>
      </p:sp>
      <p:sp>
        <p:nvSpPr>
          <p:cNvPr id="83" name="テキスト ボックス 82"/>
          <p:cNvSpPr txBox="1"/>
          <p:nvPr/>
        </p:nvSpPr>
        <p:spPr>
          <a:xfrm>
            <a:off x="5014395" y="2762742"/>
            <a:ext cx="827879" cy="369332"/>
          </a:xfrm>
          <a:prstGeom prst="rect">
            <a:avLst/>
          </a:prstGeom>
          <a:noFill/>
        </p:spPr>
        <p:txBody>
          <a:bodyPr wrap="square" rtlCol="0">
            <a:spAutoFit/>
          </a:bodyPr>
          <a:lstStyle/>
          <a:p>
            <a:r>
              <a:rPr kumimoji="1" lang="ja-JP" altLang="en-US" dirty="0"/>
              <a:t>内諾</a:t>
            </a:r>
          </a:p>
        </p:txBody>
      </p:sp>
      <p:sp>
        <p:nvSpPr>
          <p:cNvPr id="84" name="テキスト ボックス 83"/>
          <p:cNvSpPr txBox="1"/>
          <p:nvPr/>
        </p:nvSpPr>
        <p:spPr>
          <a:xfrm>
            <a:off x="7156666" y="2439577"/>
            <a:ext cx="648072" cy="369332"/>
          </a:xfrm>
          <a:prstGeom prst="rect">
            <a:avLst/>
          </a:prstGeom>
          <a:noFill/>
        </p:spPr>
        <p:txBody>
          <a:bodyPr wrap="square" rtlCol="0">
            <a:spAutoFit/>
          </a:bodyPr>
          <a:lstStyle/>
          <a:p>
            <a:r>
              <a:rPr kumimoji="1" lang="ja-JP" altLang="en-US" dirty="0"/>
              <a:t>申請</a:t>
            </a:r>
          </a:p>
        </p:txBody>
      </p:sp>
      <p:sp>
        <p:nvSpPr>
          <p:cNvPr id="85" name="テキスト ボックス 84"/>
          <p:cNvSpPr txBox="1"/>
          <p:nvPr/>
        </p:nvSpPr>
        <p:spPr>
          <a:xfrm>
            <a:off x="8349386" y="2624243"/>
            <a:ext cx="648072" cy="646331"/>
          </a:xfrm>
          <a:prstGeom prst="rect">
            <a:avLst/>
          </a:prstGeom>
          <a:noFill/>
        </p:spPr>
        <p:txBody>
          <a:bodyPr wrap="square" rtlCol="0">
            <a:spAutoFit/>
          </a:bodyPr>
          <a:lstStyle/>
          <a:p>
            <a:r>
              <a:rPr kumimoji="1" lang="ja-JP" altLang="en-US" dirty="0"/>
              <a:t>承認</a:t>
            </a:r>
          </a:p>
          <a:p>
            <a:r>
              <a:rPr lang="en-US" altLang="ja-JP" dirty="0"/>
              <a:t>※</a:t>
            </a:r>
            <a:r>
              <a:rPr lang="ja-JP" altLang="en-US" dirty="0"/>
              <a:t>２</a:t>
            </a:r>
            <a:endParaRPr kumimoji="1" lang="ja-JP" altLang="en-US" dirty="0"/>
          </a:p>
        </p:txBody>
      </p:sp>
      <p:sp>
        <p:nvSpPr>
          <p:cNvPr id="86" name="テキスト ボックス 85"/>
          <p:cNvSpPr txBox="1"/>
          <p:nvPr/>
        </p:nvSpPr>
        <p:spPr>
          <a:xfrm>
            <a:off x="4735646" y="3405157"/>
            <a:ext cx="923705" cy="369332"/>
          </a:xfrm>
          <a:prstGeom prst="rect">
            <a:avLst/>
          </a:prstGeom>
          <a:noFill/>
        </p:spPr>
        <p:txBody>
          <a:bodyPr wrap="square" rtlCol="0">
            <a:spAutoFit/>
          </a:bodyPr>
          <a:lstStyle/>
          <a:p>
            <a:r>
              <a:rPr kumimoji="1" lang="ja-JP" altLang="en-US" dirty="0"/>
              <a:t>（</a:t>
            </a:r>
            <a:r>
              <a:rPr kumimoji="1" lang="en-US" altLang="ja-JP" dirty="0"/>
              <a:t>※</a:t>
            </a:r>
            <a:r>
              <a:rPr kumimoji="1" lang="ja-JP" altLang="en-US" dirty="0"/>
              <a:t>１）</a:t>
            </a:r>
          </a:p>
        </p:txBody>
      </p:sp>
      <p:sp>
        <p:nvSpPr>
          <p:cNvPr id="87" name="テキスト ボックス 86"/>
          <p:cNvSpPr txBox="1"/>
          <p:nvPr/>
        </p:nvSpPr>
        <p:spPr>
          <a:xfrm>
            <a:off x="5076056" y="5308262"/>
            <a:ext cx="3744416" cy="1323439"/>
          </a:xfrm>
          <a:prstGeom prst="rect">
            <a:avLst/>
          </a:prstGeom>
          <a:noFill/>
        </p:spPr>
        <p:txBody>
          <a:bodyPr wrap="square" rtlCol="0">
            <a:spAutoFit/>
          </a:bodyPr>
          <a:lstStyle/>
          <a:p>
            <a:r>
              <a:rPr kumimoji="1" lang="en-US" altLang="ja-JP" sz="1600" dirty="0"/>
              <a:t>※</a:t>
            </a:r>
            <a:r>
              <a:rPr kumimoji="1" lang="ja-JP" altLang="en-US" sz="1600" dirty="0"/>
              <a:t>１　</a:t>
            </a:r>
            <a:endParaRPr kumimoji="1" lang="en-US" altLang="ja-JP" sz="1600" dirty="0"/>
          </a:p>
          <a:p>
            <a:r>
              <a:rPr kumimoji="1" lang="ja-JP" altLang="en-US" sz="1600" dirty="0"/>
              <a:t>衛星クラブ名は英語名も記載</a:t>
            </a:r>
          </a:p>
          <a:p>
            <a:r>
              <a:rPr lang="ja-JP" altLang="en-US" sz="1600" dirty="0"/>
              <a:t>設立メンバーはエクセルの専用様式使用</a:t>
            </a:r>
            <a:endParaRPr lang="en-US" altLang="ja-JP" sz="1600" dirty="0"/>
          </a:p>
          <a:p>
            <a:r>
              <a:rPr kumimoji="1" lang="en-US" altLang="ja-JP" sz="1600" dirty="0"/>
              <a:t>※</a:t>
            </a:r>
            <a:r>
              <a:rPr kumimoji="1" lang="ja-JP" altLang="en-US" sz="1600" dirty="0"/>
              <a:t>２</a:t>
            </a:r>
            <a:endParaRPr kumimoji="1" lang="en-US" altLang="ja-JP" sz="1600" dirty="0"/>
          </a:p>
          <a:p>
            <a:r>
              <a:rPr kumimoji="1" lang="ja-JP" altLang="en-US" sz="1600" dirty="0"/>
              <a:t>申請後１５日は見込んでおく</a:t>
            </a:r>
          </a:p>
        </p:txBody>
      </p:sp>
      <p:cxnSp>
        <p:nvCxnSpPr>
          <p:cNvPr id="89" name="直線矢印コネクタ 88"/>
          <p:cNvCxnSpPr/>
          <p:nvPr/>
        </p:nvCxnSpPr>
        <p:spPr>
          <a:xfrm>
            <a:off x="3110954" y="2285851"/>
            <a:ext cx="0" cy="693739"/>
          </a:xfrm>
          <a:prstGeom prst="straightConnector1">
            <a:avLst/>
          </a:prstGeom>
          <a:ln w="38100">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91" name="テキスト ボックス 90"/>
          <p:cNvSpPr txBox="1"/>
          <p:nvPr/>
        </p:nvSpPr>
        <p:spPr>
          <a:xfrm>
            <a:off x="2011014" y="2592686"/>
            <a:ext cx="1396711" cy="369332"/>
          </a:xfrm>
          <a:prstGeom prst="rect">
            <a:avLst/>
          </a:prstGeom>
          <a:noFill/>
        </p:spPr>
        <p:txBody>
          <a:bodyPr wrap="square" rtlCol="0">
            <a:spAutoFit/>
          </a:bodyPr>
          <a:lstStyle/>
          <a:p>
            <a:r>
              <a:rPr kumimoji="1" lang="ja-JP" altLang="en-US" dirty="0"/>
              <a:t>事前調整</a:t>
            </a:r>
          </a:p>
        </p:txBody>
      </p:sp>
      <p:sp>
        <p:nvSpPr>
          <p:cNvPr id="101" name="テキスト ボックス 100"/>
          <p:cNvSpPr txBox="1"/>
          <p:nvPr/>
        </p:nvSpPr>
        <p:spPr>
          <a:xfrm>
            <a:off x="862449" y="2253669"/>
            <a:ext cx="1672330" cy="369332"/>
          </a:xfrm>
          <a:prstGeom prst="rect">
            <a:avLst/>
          </a:prstGeom>
          <a:noFill/>
        </p:spPr>
        <p:txBody>
          <a:bodyPr wrap="square" rtlCol="0">
            <a:spAutoFit/>
          </a:bodyPr>
          <a:lstStyle/>
          <a:p>
            <a:r>
              <a:rPr kumimoji="1" lang="en-US" altLang="ja-JP" dirty="0"/>
              <a:t>(</a:t>
            </a:r>
            <a:r>
              <a:rPr kumimoji="1" lang="ja-JP" altLang="en-US" dirty="0"/>
              <a:t>○○ＲＣ</a:t>
            </a:r>
            <a:r>
              <a:rPr kumimoji="1" lang="en-US" altLang="ja-JP" dirty="0"/>
              <a:t>)</a:t>
            </a:r>
            <a:endParaRPr kumimoji="1" lang="ja-JP" altLang="en-US" dirty="0"/>
          </a:p>
        </p:txBody>
      </p:sp>
      <p:cxnSp>
        <p:nvCxnSpPr>
          <p:cNvPr id="3" name="直線矢印コネクタ 2"/>
          <p:cNvCxnSpPr/>
          <p:nvPr/>
        </p:nvCxnSpPr>
        <p:spPr>
          <a:xfrm>
            <a:off x="7560332" y="4877238"/>
            <a:ext cx="360040"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428510325"/>
      </p:ext>
    </p:extLst>
  </p:cSld>
  <p:clrMapOvr>
    <a:masterClrMapping/>
  </p:clrMapOvr>
  <mc:AlternateContent xmlns:mc="http://schemas.openxmlformats.org/markup-compatibility/2006">
    <mc:Choice xmlns:p14="http://schemas.microsoft.com/office/powerpoint/2010/main" Requires="p14">
      <p:transition spd="slow" p14:dur="2000" advTm="126907"/>
    </mc:Choice>
    <mc:Fallback>
      <p:transition spd="slow" advTm="1269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1"/>
                                        </p:tgtEl>
                                        <p:attrNameLst>
                                          <p:attrName>style.visibility</p:attrName>
                                        </p:attrNameLst>
                                      </p:cBhvr>
                                      <p:to>
                                        <p:strVal val="visible"/>
                                      </p:to>
                                    </p:set>
                                    <p:animEffect transition="in" filter="fade">
                                      <p:cBhvr>
                                        <p:cTn id="11" dur="500"/>
                                        <p:tgtEl>
                                          <p:spTgt spid="10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up)">
                                      <p:cBhvr>
                                        <p:cTn id="21" dur="500"/>
                                        <p:tgtEl>
                                          <p:spTgt spid="19"/>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1000"/>
                                        <p:tgtEl>
                                          <p:spTgt spid="9"/>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par>
                          <p:cTn id="30" fill="hold">
                            <p:stCondLst>
                              <p:cond delay="2000"/>
                            </p:stCondLst>
                            <p:childTnLst>
                              <p:par>
                                <p:cTn id="31" presetID="10" presetClass="entr" presetSubtype="0"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fade">
                                      <p:cBhvr>
                                        <p:cTn id="33" dur="500"/>
                                        <p:tgtEl>
                                          <p:spTgt spid="89"/>
                                        </p:tgtEl>
                                      </p:cBhvr>
                                    </p:animEffect>
                                  </p:childTnLst>
                                </p:cTn>
                              </p:par>
                            </p:childTnLst>
                          </p:cTn>
                        </p:par>
                        <p:par>
                          <p:cTn id="34" fill="hold">
                            <p:stCondLst>
                              <p:cond delay="2500"/>
                            </p:stCondLst>
                            <p:childTnLst>
                              <p:par>
                                <p:cTn id="35" presetID="10" presetClass="entr" presetSubtype="0" fill="hold" grpId="0" nodeType="afterEffect">
                                  <p:stCondLst>
                                    <p:cond delay="0"/>
                                  </p:stCondLst>
                                  <p:childTnLst>
                                    <p:set>
                                      <p:cBhvr>
                                        <p:cTn id="36" dur="1" fill="hold">
                                          <p:stCondLst>
                                            <p:cond delay="0"/>
                                          </p:stCondLst>
                                        </p:cTn>
                                        <p:tgtEl>
                                          <p:spTgt spid="91"/>
                                        </p:tgtEl>
                                        <p:attrNameLst>
                                          <p:attrName>style.visibility</p:attrName>
                                        </p:attrNameLst>
                                      </p:cBhvr>
                                      <p:to>
                                        <p:strVal val="visible"/>
                                      </p:to>
                                    </p:set>
                                    <p:animEffect transition="in" filter="fade">
                                      <p:cBhvr>
                                        <p:cTn id="37" dur="500"/>
                                        <p:tgtEl>
                                          <p:spTgt spid="9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left)">
                                      <p:cBhvr>
                                        <p:cTn id="42" dur="500"/>
                                        <p:tgtEl>
                                          <p:spTgt spid="22"/>
                                        </p:tgtEl>
                                      </p:cBhvr>
                                    </p:animEffect>
                                  </p:childTnLst>
                                </p:cTn>
                              </p:par>
                            </p:childTnLst>
                          </p:cTn>
                        </p:par>
                        <p:par>
                          <p:cTn id="43" fill="hold">
                            <p:stCondLst>
                              <p:cond delay="500"/>
                            </p:stCondLst>
                            <p:childTnLst>
                              <p:par>
                                <p:cTn id="44" presetID="22" presetClass="entr" presetSubtype="8"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left)">
                                      <p:cBhvr>
                                        <p:cTn id="46" dur="10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500"/>
                                        <p:tgtEl>
                                          <p:spTgt spid="26"/>
                                        </p:tgtEl>
                                      </p:cBhvr>
                                    </p:animEffect>
                                  </p:childTnLst>
                                </p:cTn>
                              </p:par>
                              <p:par>
                                <p:cTn id="52" presetID="10" presetClass="entr" presetSubtype="0" fill="hold"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500"/>
                                        <p:tgtEl>
                                          <p:spTgt spid="24"/>
                                        </p:tgtEl>
                                      </p:cBhvr>
                                    </p:animEffect>
                                  </p:childTnLst>
                                </p:cTn>
                              </p:par>
                            </p:childTnLst>
                          </p:cTn>
                        </p:par>
                        <p:par>
                          <p:cTn id="55" fill="hold">
                            <p:stCondLst>
                              <p:cond delay="500"/>
                            </p:stCondLst>
                            <p:childTnLst>
                              <p:par>
                                <p:cTn id="56" presetID="22" presetClass="entr" presetSubtype="8" fill="hold" nodeType="after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wipe(left)">
                                      <p:cBhvr>
                                        <p:cTn id="58" dur="500"/>
                                        <p:tgtEl>
                                          <p:spTgt spid="30"/>
                                        </p:tgtEl>
                                      </p:cBhvr>
                                    </p:animEffect>
                                  </p:childTnLst>
                                </p:cTn>
                              </p:par>
                            </p:childTnLst>
                          </p:cTn>
                        </p:par>
                        <p:par>
                          <p:cTn id="59" fill="hold">
                            <p:stCondLst>
                              <p:cond delay="1000"/>
                            </p:stCondLst>
                            <p:childTnLst>
                              <p:par>
                                <p:cTn id="60" presetID="22" presetClass="entr" presetSubtype="8"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left)">
                                      <p:cBhvr>
                                        <p:cTn id="62" dur="10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wipe(left)">
                                      <p:cBhvr>
                                        <p:cTn id="67" dur="500"/>
                                        <p:tgtEl>
                                          <p:spTgt spid="28"/>
                                        </p:tgtEl>
                                      </p:cBhvr>
                                    </p:animEffect>
                                  </p:childTnLst>
                                </p:cTn>
                              </p:par>
                            </p:childTnLst>
                          </p:cTn>
                        </p:par>
                        <p:par>
                          <p:cTn id="68" fill="hold">
                            <p:stCondLst>
                              <p:cond delay="500"/>
                            </p:stCondLst>
                            <p:childTnLst>
                              <p:par>
                                <p:cTn id="69" presetID="22" presetClass="entr" presetSubtype="4"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down)">
                                      <p:cBhvr>
                                        <p:cTn id="71" dur="500"/>
                                        <p:tgtEl>
                                          <p:spTgt spid="32"/>
                                        </p:tgtEl>
                                      </p:cBhvr>
                                    </p:animEffect>
                                  </p:childTnLst>
                                </p:cTn>
                              </p:par>
                            </p:childTnLst>
                          </p:cTn>
                        </p:par>
                        <p:par>
                          <p:cTn id="72" fill="hold">
                            <p:stCondLst>
                              <p:cond delay="1000"/>
                            </p:stCondLst>
                            <p:childTnLst>
                              <p:par>
                                <p:cTn id="73" presetID="22" presetClass="entr" presetSubtype="8" fill="hold" grpId="0" nodeType="after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wipe(left)">
                                      <p:cBhvr>
                                        <p:cTn id="75" dur="1000"/>
                                        <p:tgtEl>
                                          <p:spTgt spid="10"/>
                                        </p:tgtEl>
                                      </p:cBhvr>
                                    </p:animEffect>
                                  </p:childTnLst>
                                </p:cTn>
                              </p:par>
                            </p:childTnLst>
                          </p:cTn>
                        </p:par>
                        <p:par>
                          <p:cTn id="76" fill="hold">
                            <p:stCondLst>
                              <p:cond delay="2000"/>
                            </p:stCondLst>
                            <p:childTnLst>
                              <p:par>
                                <p:cTn id="77" presetID="10" presetClass="entr" presetSubtype="0" fill="hold" grpId="0" nodeType="afterEffect">
                                  <p:stCondLst>
                                    <p:cond delay="0"/>
                                  </p:stCondLst>
                                  <p:childTnLst>
                                    <p:set>
                                      <p:cBhvr>
                                        <p:cTn id="78" dur="1" fill="hold">
                                          <p:stCondLst>
                                            <p:cond delay="0"/>
                                          </p:stCondLst>
                                        </p:cTn>
                                        <p:tgtEl>
                                          <p:spTgt spid="86"/>
                                        </p:tgtEl>
                                        <p:attrNameLst>
                                          <p:attrName>style.visibility</p:attrName>
                                        </p:attrNameLst>
                                      </p:cBhvr>
                                      <p:to>
                                        <p:strVal val="visible"/>
                                      </p:to>
                                    </p:set>
                                    <p:animEffect transition="in" filter="fade">
                                      <p:cBhvr>
                                        <p:cTn id="79" dur="500"/>
                                        <p:tgtEl>
                                          <p:spTgt spid="86"/>
                                        </p:tgtEl>
                                      </p:cBhvr>
                                    </p:animEffect>
                                  </p:childTnLst>
                                </p:cTn>
                              </p:par>
                            </p:childTnLst>
                          </p:cTn>
                        </p:par>
                        <p:par>
                          <p:cTn id="80" fill="hold">
                            <p:stCondLst>
                              <p:cond delay="2500"/>
                            </p:stCondLst>
                            <p:childTnLst>
                              <p:par>
                                <p:cTn id="81" presetID="22" presetClass="entr" presetSubtype="8" fill="hold" nodeType="afterEffect">
                                  <p:stCondLst>
                                    <p:cond delay="0"/>
                                  </p:stCondLst>
                                  <p:childTnLst>
                                    <p:set>
                                      <p:cBhvr>
                                        <p:cTn id="82" dur="1" fill="hold">
                                          <p:stCondLst>
                                            <p:cond delay="0"/>
                                          </p:stCondLst>
                                        </p:cTn>
                                        <p:tgtEl>
                                          <p:spTgt spid="87">
                                            <p:txEl>
                                              <p:pRg st="0" end="0"/>
                                            </p:txEl>
                                          </p:spTgt>
                                        </p:tgtEl>
                                        <p:attrNameLst>
                                          <p:attrName>style.visibility</p:attrName>
                                        </p:attrNameLst>
                                      </p:cBhvr>
                                      <p:to>
                                        <p:strVal val="visible"/>
                                      </p:to>
                                    </p:set>
                                    <p:animEffect transition="in" filter="wipe(left)">
                                      <p:cBhvr>
                                        <p:cTn id="83" dur="500"/>
                                        <p:tgtEl>
                                          <p:spTgt spid="87">
                                            <p:txEl>
                                              <p:pRg st="0" end="0"/>
                                            </p:txEl>
                                          </p:spTgt>
                                        </p:tgtEl>
                                      </p:cBhvr>
                                    </p:animEffect>
                                  </p:childTnLst>
                                </p:cTn>
                              </p:par>
                            </p:childTnLst>
                          </p:cTn>
                        </p:par>
                        <p:par>
                          <p:cTn id="84" fill="hold">
                            <p:stCondLst>
                              <p:cond delay="3000"/>
                            </p:stCondLst>
                            <p:childTnLst>
                              <p:par>
                                <p:cTn id="85" presetID="22" presetClass="entr" presetSubtype="8" fill="hold" nodeType="afterEffect">
                                  <p:stCondLst>
                                    <p:cond delay="0"/>
                                  </p:stCondLst>
                                  <p:childTnLst>
                                    <p:set>
                                      <p:cBhvr>
                                        <p:cTn id="86" dur="1" fill="hold">
                                          <p:stCondLst>
                                            <p:cond delay="0"/>
                                          </p:stCondLst>
                                        </p:cTn>
                                        <p:tgtEl>
                                          <p:spTgt spid="87">
                                            <p:txEl>
                                              <p:pRg st="1" end="1"/>
                                            </p:txEl>
                                          </p:spTgt>
                                        </p:tgtEl>
                                        <p:attrNameLst>
                                          <p:attrName>style.visibility</p:attrName>
                                        </p:attrNameLst>
                                      </p:cBhvr>
                                      <p:to>
                                        <p:strVal val="visible"/>
                                      </p:to>
                                    </p:set>
                                    <p:animEffect transition="in" filter="wipe(left)">
                                      <p:cBhvr>
                                        <p:cTn id="87" dur="500"/>
                                        <p:tgtEl>
                                          <p:spTgt spid="87">
                                            <p:txEl>
                                              <p:pRg st="1" end="1"/>
                                            </p:txEl>
                                          </p:spTgt>
                                        </p:tgtEl>
                                      </p:cBhvr>
                                    </p:animEffect>
                                  </p:childTnLst>
                                </p:cTn>
                              </p:par>
                              <p:par>
                                <p:cTn id="88" presetID="22" presetClass="entr" presetSubtype="8" fill="hold" nodeType="withEffect">
                                  <p:stCondLst>
                                    <p:cond delay="0"/>
                                  </p:stCondLst>
                                  <p:childTnLst>
                                    <p:set>
                                      <p:cBhvr>
                                        <p:cTn id="89" dur="1" fill="hold">
                                          <p:stCondLst>
                                            <p:cond delay="0"/>
                                          </p:stCondLst>
                                        </p:cTn>
                                        <p:tgtEl>
                                          <p:spTgt spid="87">
                                            <p:txEl>
                                              <p:pRg st="2" end="2"/>
                                            </p:txEl>
                                          </p:spTgt>
                                        </p:tgtEl>
                                        <p:attrNameLst>
                                          <p:attrName>style.visibility</p:attrName>
                                        </p:attrNameLst>
                                      </p:cBhvr>
                                      <p:to>
                                        <p:strVal val="visible"/>
                                      </p:to>
                                    </p:set>
                                    <p:animEffect transition="in" filter="wipe(left)">
                                      <p:cBhvr>
                                        <p:cTn id="90" dur="500"/>
                                        <p:tgtEl>
                                          <p:spTgt spid="87">
                                            <p:txEl>
                                              <p:pRg st="2" end="2"/>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nodeType="click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wipe(down)">
                                      <p:cBhvr>
                                        <p:cTn id="95" dur="250"/>
                                        <p:tgtEl>
                                          <p:spTgt spid="37"/>
                                        </p:tgtEl>
                                      </p:cBhvr>
                                    </p:animEffect>
                                  </p:childTnLst>
                                </p:cTn>
                              </p:par>
                            </p:childTnLst>
                          </p:cTn>
                        </p:par>
                        <p:par>
                          <p:cTn id="96" fill="hold">
                            <p:stCondLst>
                              <p:cond delay="250"/>
                            </p:stCondLst>
                            <p:childTnLst>
                              <p:par>
                                <p:cTn id="97" presetID="22" presetClass="entr" presetSubtype="2" fill="hold" nodeType="afterEffect">
                                  <p:stCondLst>
                                    <p:cond delay="0"/>
                                  </p:stCondLst>
                                  <p:childTnLst>
                                    <p:set>
                                      <p:cBhvr>
                                        <p:cTn id="98" dur="1" fill="hold">
                                          <p:stCondLst>
                                            <p:cond delay="0"/>
                                          </p:stCondLst>
                                        </p:cTn>
                                        <p:tgtEl>
                                          <p:spTgt spid="48"/>
                                        </p:tgtEl>
                                        <p:attrNameLst>
                                          <p:attrName>style.visibility</p:attrName>
                                        </p:attrNameLst>
                                      </p:cBhvr>
                                      <p:to>
                                        <p:strVal val="visible"/>
                                      </p:to>
                                    </p:set>
                                    <p:animEffect transition="in" filter="wipe(right)">
                                      <p:cBhvr>
                                        <p:cTn id="99" dur="250"/>
                                        <p:tgtEl>
                                          <p:spTgt spid="48"/>
                                        </p:tgtEl>
                                      </p:cBhvr>
                                    </p:animEffect>
                                  </p:childTnLst>
                                </p:cTn>
                              </p:par>
                            </p:childTnLst>
                          </p:cTn>
                        </p:par>
                        <p:par>
                          <p:cTn id="100" fill="hold">
                            <p:stCondLst>
                              <p:cond delay="500"/>
                            </p:stCondLst>
                            <p:childTnLst>
                              <p:par>
                                <p:cTn id="101" presetID="22" presetClass="entr" presetSubtype="4" fill="hold" nodeType="after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wipe(down)">
                                      <p:cBhvr>
                                        <p:cTn id="103" dur="250"/>
                                        <p:tgtEl>
                                          <p:spTgt spid="46"/>
                                        </p:tgtEl>
                                      </p:cBhvr>
                                    </p:animEffect>
                                  </p:childTnLst>
                                </p:cTn>
                              </p:par>
                            </p:childTnLst>
                          </p:cTn>
                        </p:par>
                        <p:par>
                          <p:cTn id="104" fill="hold">
                            <p:stCondLst>
                              <p:cond delay="750"/>
                            </p:stCondLst>
                            <p:childTnLst>
                              <p:par>
                                <p:cTn id="105" presetID="22" presetClass="entr" presetSubtype="8" fill="hold" nodeType="after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wipe(left)">
                                      <p:cBhvr>
                                        <p:cTn id="107" dur="250"/>
                                        <p:tgtEl>
                                          <p:spTgt spid="44"/>
                                        </p:tgtEl>
                                      </p:cBhvr>
                                    </p:animEffect>
                                  </p:childTnLst>
                                </p:cTn>
                              </p:par>
                            </p:childTnLst>
                          </p:cTn>
                        </p:par>
                        <p:par>
                          <p:cTn id="108" fill="hold">
                            <p:stCondLst>
                              <p:cond delay="1000"/>
                            </p:stCondLst>
                            <p:childTnLst>
                              <p:par>
                                <p:cTn id="109" presetID="22" presetClass="entr" presetSubtype="8" fill="hold" nodeType="after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wipe(left)">
                                      <p:cBhvr>
                                        <p:cTn id="111" dur="250"/>
                                        <p:tgtEl>
                                          <p:spTgt spid="40"/>
                                        </p:tgtEl>
                                      </p:cBhvr>
                                    </p:animEffect>
                                  </p:childTnLst>
                                </p:cTn>
                              </p:par>
                            </p:childTnLst>
                          </p:cTn>
                        </p:par>
                        <p:par>
                          <p:cTn id="112" fill="hold">
                            <p:stCondLst>
                              <p:cond delay="1250"/>
                            </p:stCondLst>
                            <p:childTnLst>
                              <p:par>
                                <p:cTn id="113" presetID="10" presetClass="entr" presetSubtype="0" fill="hold" grpId="0" nodeType="afterEffect">
                                  <p:stCondLst>
                                    <p:cond delay="0"/>
                                  </p:stCondLst>
                                  <p:childTnLst>
                                    <p:set>
                                      <p:cBhvr>
                                        <p:cTn id="114" dur="1" fill="hold">
                                          <p:stCondLst>
                                            <p:cond delay="0"/>
                                          </p:stCondLst>
                                        </p:cTn>
                                        <p:tgtEl>
                                          <p:spTgt spid="82"/>
                                        </p:tgtEl>
                                        <p:attrNameLst>
                                          <p:attrName>style.visibility</p:attrName>
                                        </p:attrNameLst>
                                      </p:cBhvr>
                                      <p:to>
                                        <p:strVal val="visible"/>
                                      </p:to>
                                    </p:set>
                                    <p:animEffect transition="in" filter="fade">
                                      <p:cBhvr>
                                        <p:cTn id="115" dur="500"/>
                                        <p:tgtEl>
                                          <p:spTgt spid="82"/>
                                        </p:tgtEl>
                                      </p:cBhvr>
                                    </p:animEffect>
                                  </p:childTnLst>
                                </p:cTn>
                              </p:par>
                            </p:childTnLst>
                          </p:cTn>
                        </p:par>
                        <p:par>
                          <p:cTn id="116" fill="hold">
                            <p:stCondLst>
                              <p:cond delay="1750"/>
                            </p:stCondLst>
                            <p:childTnLst>
                              <p:par>
                                <p:cTn id="117" presetID="10" presetClass="entr" presetSubtype="0" fill="hold" grpId="0"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500"/>
                                        <p:tgtEl>
                                          <p:spTgt spid="12"/>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1" fill="hold" nodeType="clickEffect">
                                  <p:stCondLst>
                                    <p:cond delay="0"/>
                                  </p:stCondLst>
                                  <p:childTnLst>
                                    <p:set>
                                      <p:cBhvr>
                                        <p:cTn id="123" dur="1" fill="hold">
                                          <p:stCondLst>
                                            <p:cond delay="0"/>
                                          </p:stCondLst>
                                        </p:cTn>
                                        <p:tgtEl>
                                          <p:spTgt spid="59"/>
                                        </p:tgtEl>
                                        <p:attrNameLst>
                                          <p:attrName>style.visibility</p:attrName>
                                        </p:attrNameLst>
                                      </p:cBhvr>
                                      <p:to>
                                        <p:strVal val="visible"/>
                                      </p:to>
                                    </p:set>
                                    <p:animEffect transition="in" filter="wipe(up)">
                                      <p:cBhvr>
                                        <p:cTn id="124" dur="500"/>
                                        <p:tgtEl>
                                          <p:spTgt spid="59"/>
                                        </p:tgtEl>
                                      </p:cBhvr>
                                    </p:animEffect>
                                  </p:childTnLst>
                                </p:cTn>
                              </p:par>
                            </p:childTnLst>
                          </p:cTn>
                        </p:par>
                        <p:par>
                          <p:cTn id="125" fill="hold">
                            <p:stCondLst>
                              <p:cond delay="500"/>
                            </p:stCondLst>
                            <p:childTnLst>
                              <p:par>
                                <p:cTn id="126" presetID="10" presetClass="entr" presetSubtype="0" fill="hold" grpId="0" nodeType="afterEffect">
                                  <p:stCondLst>
                                    <p:cond delay="0"/>
                                  </p:stCondLst>
                                  <p:childTnLst>
                                    <p:set>
                                      <p:cBhvr>
                                        <p:cTn id="127" dur="1" fill="hold">
                                          <p:stCondLst>
                                            <p:cond delay="0"/>
                                          </p:stCondLst>
                                        </p:cTn>
                                        <p:tgtEl>
                                          <p:spTgt spid="83"/>
                                        </p:tgtEl>
                                        <p:attrNameLst>
                                          <p:attrName>style.visibility</p:attrName>
                                        </p:attrNameLst>
                                      </p:cBhvr>
                                      <p:to>
                                        <p:strVal val="visible"/>
                                      </p:to>
                                    </p:set>
                                    <p:animEffect transition="in" filter="fade">
                                      <p:cBhvr>
                                        <p:cTn id="128" dur="500"/>
                                        <p:tgtEl>
                                          <p:spTgt spid="83"/>
                                        </p:tgtEl>
                                      </p:cBhvr>
                                    </p:animEffect>
                                  </p:childTnLst>
                                </p:cTn>
                              </p:par>
                            </p:childTnLst>
                          </p:cTn>
                        </p:par>
                        <p:par>
                          <p:cTn id="129" fill="hold">
                            <p:stCondLst>
                              <p:cond delay="1000"/>
                            </p:stCondLst>
                            <p:childTnLst>
                              <p:par>
                                <p:cTn id="130" presetID="22" presetClass="entr" presetSubtype="8" fill="hold" nodeType="afterEffect">
                                  <p:stCondLst>
                                    <p:cond delay="0"/>
                                  </p:stCondLst>
                                  <p:childTnLst>
                                    <p:set>
                                      <p:cBhvr>
                                        <p:cTn id="131" dur="1" fill="hold">
                                          <p:stCondLst>
                                            <p:cond delay="0"/>
                                          </p:stCondLst>
                                        </p:cTn>
                                        <p:tgtEl>
                                          <p:spTgt spid="63"/>
                                        </p:tgtEl>
                                        <p:attrNameLst>
                                          <p:attrName>style.visibility</p:attrName>
                                        </p:attrNameLst>
                                      </p:cBhvr>
                                      <p:to>
                                        <p:strVal val="visible"/>
                                      </p:to>
                                    </p:set>
                                    <p:animEffect transition="in" filter="wipe(left)">
                                      <p:cBhvr>
                                        <p:cTn id="132" dur="500"/>
                                        <p:tgtEl>
                                          <p:spTgt spid="63"/>
                                        </p:tgtEl>
                                      </p:cBhvr>
                                    </p:animEffect>
                                  </p:childTnLst>
                                </p:cTn>
                              </p:par>
                            </p:childTnLst>
                          </p:cTn>
                        </p:par>
                        <p:par>
                          <p:cTn id="133" fill="hold">
                            <p:stCondLst>
                              <p:cond delay="1500"/>
                            </p:stCondLst>
                            <p:childTnLst>
                              <p:par>
                                <p:cTn id="134" presetID="22" presetClass="entr" presetSubtype="8" fill="hold" grpId="0" nodeType="afterEffect">
                                  <p:stCondLst>
                                    <p:cond delay="0"/>
                                  </p:stCondLst>
                                  <p:childTnLst>
                                    <p:set>
                                      <p:cBhvr>
                                        <p:cTn id="135" dur="1" fill="hold">
                                          <p:stCondLst>
                                            <p:cond delay="0"/>
                                          </p:stCondLst>
                                        </p:cTn>
                                        <p:tgtEl>
                                          <p:spTgt spid="13"/>
                                        </p:tgtEl>
                                        <p:attrNameLst>
                                          <p:attrName>style.visibility</p:attrName>
                                        </p:attrNameLst>
                                      </p:cBhvr>
                                      <p:to>
                                        <p:strVal val="visible"/>
                                      </p:to>
                                    </p:set>
                                    <p:animEffect transition="in" filter="wipe(left)">
                                      <p:cBhvr>
                                        <p:cTn id="136" dur="500"/>
                                        <p:tgtEl>
                                          <p:spTgt spid="13"/>
                                        </p:tgtEl>
                                      </p:cBhvr>
                                    </p:animEffect>
                                  </p:childTnLst>
                                </p:cTn>
                              </p:par>
                            </p:childTnLst>
                          </p:cTn>
                        </p:par>
                        <p:par>
                          <p:cTn id="137" fill="hold">
                            <p:stCondLst>
                              <p:cond delay="2000"/>
                            </p:stCondLst>
                            <p:childTnLst>
                              <p:par>
                                <p:cTn id="138" presetID="22" presetClass="entr" presetSubtype="8" fill="hold" nodeType="afterEffect">
                                  <p:stCondLst>
                                    <p:cond delay="0"/>
                                  </p:stCondLst>
                                  <p:childTnLst>
                                    <p:set>
                                      <p:cBhvr>
                                        <p:cTn id="139" dur="1" fill="hold">
                                          <p:stCondLst>
                                            <p:cond delay="0"/>
                                          </p:stCondLst>
                                        </p:cTn>
                                        <p:tgtEl>
                                          <p:spTgt spid="66"/>
                                        </p:tgtEl>
                                        <p:attrNameLst>
                                          <p:attrName>style.visibility</p:attrName>
                                        </p:attrNameLst>
                                      </p:cBhvr>
                                      <p:to>
                                        <p:strVal val="visible"/>
                                      </p:to>
                                    </p:set>
                                    <p:animEffect transition="in" filter="wipe(left)">
                                      <p:cBhvr>
                                        <p:cTn id="140" dur="500"/>
                                        <p:tgtEl>
                                          <p:spTgt spid="66"/>
                                        </p:tgtEl>
                                      </p:cBhvr>
                                    </p:animEffect>
                                  </p:childTnLst>
                                </p:cTn>
                              </p:par>
                            </p:childTnLst>
                          </p:cTn>
                        </p:par>
                        <p:par>
                          <p:cTn id="141" fill="hold">
                            <p:stCondLst>
                              <p:cond delay="2500"/>
                            </p:stCondLst>
                            <p:childTnLst>
                              <p:par>
                                <p:cTn id="142" presetID="22" presetClass="entr" presetSubtype="8" fill="hold" grpId="0" nodeType="afterEffect">
                                  <p:stCondLst>
                                    <p:cond delay="0"/>
                                  </p:stCondLst>
                                  <p:childTnLst>
                                    <p:set>
                                      <p:cBhvr>
                                        <p:cTn id="143" dur="1" fill="hold">
                                          <p:stCondLst>
                                            <p:cond delay="0"/>
                                          </p:stCondLst>
                                        </p:cTn>
                                        <p:tgtEl>
                                          <p:spTgt spid="17"/>
                                        </p:tgtEl>
                                        <p:attrNameLst>
                                          <p:attrName>style.visibility</p:attrName>
                                        </p:attrNameLst>
                                      </p:cBhvr>
                                      <p:to>
                                        <p:strVal val="visible"/>
                                      </p:to>
                                    </p:set>
                                    <p:animEffect transition="in" filter="wipe(left)">
                                      <p:cBhvr>
                                        <p:cTn id="144" dur="500"/>
                                        <p:tgtEl>
                                          <p:spTgt spid="17"/>
                                        </p:tgtEl>
                                      </p:cBhvr>
                                    </p:animEffect>
                                  </p:childTnLst>
                                </p:cTn>
                              </p:par>
                            </p:childTnLst>
                          </p:cTn>
                        </p:par>
                        <p:par>
                          <p:cTn id="145" fill="hold">
                            <p:stCondLst>
                              <p:cond delay="3000"/>
                            </p:stCondLst>
                            <p:childTnLst>
                              <p:par>
                                <p:cTn id="146" presetID="22" presetClass="entr" presetSubtype="8" fill="hold" nodeType="afterEffect">
                                  <p:stCondLst>
                                    <p:cond delay="0"/>
                                  </p:stCondLst>
                                  <p:childTnLst>
                                    <p:set>
                                      <p:cBhvr>
                                        <p:cTn id="147" dur="1" fill="hold">
                                          <p:stCondLst>
                                            <p:cond delay="0"/>
                                          </p:stCondLst>
                                        </p:cTn>
                                        <p:tgtEl>
                                          <p:spTgt spid="73"/>
                                        </p:tgtEl>
                                        <p:attrNameLst>
                                          <p:attrName>style.visibility</p:attrName>
                                        </p:attrNameLst>
                                      </p:cBhvr>
                                      <p:to>
                                        <p:strVal val="visible"/>
                                      </p:to>
                                    </p:set>
                                    <p:animEffect transition="in" filter="wipe(left)">
                                      <p:cBhvr>
                                        <p:cTn id="148" dur="500"/>
                                        <p:tgtEl>
                                          <p:spTgt spid="73"/>
                                        </p:tgtEl>
                                      </p:cBhvr>
                                    </p:animEffect>
                                  </p:childTnLst>
                                </p:cTn>
                              </p:par>
                            </p:childTnLst>
                          </p:cTn>
                        </p:par>
                        <p:par>
                          <p:cTn id="149" fill="hold">
                            <p:stCondLst>
                              <p:cond delay="3500"/>
                            </p:stCondLst>
                            <p:childTnLst>
                              <p:par>
                                <p:cTn id="150" presetID="22" presetClass="entr" presetSubtype="8" fill="hold" grpId="0" nodeType="afterEffect">
                                  <p:stCondLst>
                                    <p:cond delay="0"/>
                                  </p:stCondLst>
                                  <p:childTnLst>
                                    <p:set>
                                      <p:cBhvr>
                                        <p:cTn id="151" dur="1" fill="hold">
                                          <p:stCondLst>
                                            <p:cond delay="0"/>
                                          </p:stCondLst>
                                        </p:cTn>
                                        <p:tgtEl>
                                          <p:spTgt spid="16"/>
                                        </p:tgtEl>
                                        <p:attrNameLst>
                                          <p:attrName>style.visibility</p:attrName>
                                        </p:attrNameLst>
                                      </p:cBhvr>
                                      <p:to>
                                        <p:strVal val="visible"/>
                                      </p:to>
                                    </p:set>
                                    <p:animEffect transition="in" filter="wipe(left)">
                                      <p:cBhvr>
                                        <p:cTn id="152" dur="500"/>
                                        <p:tgtEl>
                                          <p:spTgt spid="16"/>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1" fill="hold" nodeType="clickEffect">
                                  <p:stCondLst>
                                    <p:cond delay="0"/>
                                  </p:stCondLst>
                                  <p:childTnLst>
                                    <p:set>
                                      <p:cBhvr>
                                        <p:cTn id="156" dur="1" fill="hold">
                                          <p:stCondLst>
                                            <p:cond delay="0"/>
                                          </p:stCondLst>
                                        </p:cTn>
                                        <p:tgtEl>
                                          <p:spTgt spid="75"/>
                                        </p:tgtEl>
                                        <p:attrNameLst>
                                          <p:attrName>style.visibility</p:attrName>
                                        </p:attrNameLst>
                                      </p:cBhvr>
                                      <p:to>
                                        <p:strVal val="visible"/>
                                      </p:to>
                                    </p:set>
                                    <p:animEffect transition="in" filter="wipe(up)">
                                      <p:cBhvr>
                                        <p:cTn id="157" dur="500"/>
                                        <p:tgtEl>
                                          <p:spTgt spid="75"/>
                                        </p:tgtEl>
                                      </p:cBhvr>
                                    </p:animEffect>
                                  </p:childTnLst>
                                </p:cTn>
                              </p:par>
                            </p:childTnLst>
                          </p:cTn>
                        </p:par>
                        <p:par>
                          <p:cTn id="158" fill="hold">
                            <p:stCondLst>
                              <p:cond delay="500"/>
                            </p:stCondLst>
                            <p:childTnLst>
                              <p:par>
                                <p:cTn id="159" presetID="22" presetClass="entr" presetSubtype="8" fill="hold" nodeType="afterEffect">
                                  <p:stCondLst>
                                    <p:cond delay="0"/>
                                  </p:stCondLst>
                                  <p:childTnLst>
                                    <p:set>
                                      <p:cBhvr>
                                        <p:cTn id="160" dur="1" fill="hold">
                                          <p:stCondLst>
                                            <p:cond delay="0"/>
                                          </p:stCondLst>
                                        </p:cTn>
                                        <p:tgtEl>
                                          <p:spTgt spid="69"/>
                                        </p:tgtEl>
                                        <p:attrNameLst>
                                          <p:attrName>style.visibility</p:attrName>
                                        </p:attrNameLst>
                                      </p:cBhvr>
                                      <p:to>
                                        <p:strVal val="visible"/>
                                      </p:to>
                                    </p:set>
                                    <p:animEffect transition="in" filter="wipe(left)">
                                      <p:cBhvr>
                                        <p:cTn id="161" dur="500"/>
                                        <p:tgtEl>
                                          <p:spTgt spid="69"/>
                                        </p:tgtEl>
                                      </p:cBhvr>
                                    </p:animEffect>
                                  </p:childTnLst>
                                </p:cTn>
                              </p:par>
                            </p:childTnLst>
                          </p:cTn>
                        </p:par>
                        <p:par>
                          <p:cTn id="162" fill="hold">
                            <p:stCondLst>
                              <p:cond delay="1000"/>
                            </p:stCondLst>
                            <p:childTnLst>
                              <p:par>
                                <p:cTn id="163" presetID="22" presetClass="entr" presetSubtype="4" fill="hold" nodeType="afterEffect">
                                  <p:stCondLst>
                                    <p:cond delay="0"/>
                                  </p:stCondLst>
                                  <p:childTnLst>
                                    <p:set>
                                      <p:cBhvr>
                                        <p:cTn id="164" dur="1" fill="hold">
                                          <p:stCondLst>
                                            <p:cond delay="0"/>
                                          </p:stCondLst>
                                        </p:cTn>
                                        <p:tgtEl>
                                          <p:spTgt spid="71"/>
                                        </p:tgtEl>
                                        <p:attrNameLst>
                                          <p:attrName>style.visibility</p:attrName>
                                        </p:attrNameLst>
                                      </p:cBhvr>
                                      <p:to>
                                        <p:strVal val="visible"/>
                                      </p:to>
                                    </p:set>
                                    <p:animEffect transition="in" filter="wipe(down)">
                                      <p:cBhvr>
                                        <p:cTn id="165" dur="500"/>
                                        <p:tgtEl>
                                          <p:spTgt spid="71"/>
                                        </p:tgtEl>
                                      </p:cBhvr>
                                    </p:animEffect>
                                  </p:childTnLst>
                                </p:cTn>
                              </p:par>
                            </p:childTnLst>
                          </p:cTn>
                        </p:par>
                        <p:par>
                          <p:cTn id="166" fill="hold">
                            <p:stCondLst>
                              <p:cond delay="1500"/>
                            </p:stCondLst>
                            <p:childTnLst>
                              <p:par>
                                <p:cTn id="167" presetID="10" presetClass="entr" presetSubtype="0" fill="hold" grpId="0" nodeType="afterEffect">
                                  <p:stCondLst>
                                    <p:cond delay="0"/>
                                  </p:stCondLst>
                                  <p:childTnLst>
                                    <p:set>
                                      <p:cBhvr>
                                        <p:cTn id="168" dur="1" fill="hold">
                                          <p:stCondLst>
                                            <p:cond delay="0"/>
                                          </p:stCondLst>
                                        </p:cTn>
                                        <p:tgtEl>
                                          <p:spTgt spid="84"/>
                                        </p:tgtEl>
                                        <p:attrNameLst>
                                          <p:attrName>style.visibility</p:attrName>
                                        </p:attrNameLst>
                                      </p:cBhvr>
                                      <p:to>
                                        <p:strVal val="visible"/>
                                      </p:to>
                                    </p:set>
                                    <p:animEffect transition="in" filter="fade">
                                      <p:cBhvr>
                                        <p:cTn id="169" dur="500"/>
                                        <p:tgtEl>
                                          <p:spTgt spid="84"/>
                                        </p:tgtEl>
                                      </p:cBhvr>
                                    </p:animEffect>
                                  </p:childTnLst>
                                </p:cTn>
                              </p:par>
                            </p:childTnLst>
                          </p:cTn>
                        </p:par>
                      </p:childTnLst>
                    </p:cTn>
                  </p:par>
                  <p:par>
                    <p:cTn id="170" fill="hold">
                      <p:stCondLst>
                        <p:cond delay="indefinite"/>
                      </p:stCondLst>
                      <p:childTnLst>
                        <p:par>
                          <p:cTn id="171" fill="hold">
                            <p:stCondLst>
                              <p:cond delay="0"/>
                            </p:stCondLst>
                            <p:childTnLst>
                              <p:par>
                                <p:cTn id="172" presetID="22" presetClass="entr" presetSubtype="1" fill="hold" grpId="0" nodeType="clickEffect">
                                  <p:stCondLst>
                                    <p:cond delay="0"/>
                                  </p:stCondLst>
                                  <p:childTnLst>
                                    <p:set>
                                      <p:cBhvr>
                                        <p:cTn id="173" dur="1" fill="hold">
                                          <p:stCondLst>
                                            <p:cond delay="0"/>
                                          </p:stCondLst>
                                        </p:cTn>
                                        <p:tgtEl>
                                          <p:spTgt spid="81"/>
                                        </p:tgtEl>
                                        <p:attrNameLst>
                                          <p:attrName>style.visibility</p:attrName>
                                        </p:attrNameLst>
                                      </p:cBhvr>
                                      <p:to>
                                        <p:strVal val="visible"/>
                                      </p:to>
                                    </p:set>
                                    <p:animEffect transition="in" filter="wipe(up)">
                                      <p:cBhvr>
                                        <p:cTn id="174" dur="500"/>
                                        <p:tgtEl>
                                          <p:spTgt spid="81"/>
                                        </p:tgtEl>
                                      </p:cBhvr>
                                    </p:animEffect>
                                  </p:childTnLst>
                                </p:cTn>
                              </p:par>
                            </p:childTnLst>
                          </p:cTn>
                        </p:par>
                        <p:par>
                          <p:cTn id="175" fill="hold">
                            <p:stCondLst>
                              <p:cond delay="500"/>
                            </p:stCondLst>
                            <p:childTnLst>
                              <p:par>
                                <p:cTn id="176" presetID="22" presetClass="entr" presetSubtype="8" fill="hold" nodeType="afterEffect">
                                  <p:stCondLst>
                                    <p:cond delay="0"/>
                                  </p:stCondLst>
                                  <p:childTnLst>
                                    <p:set>
                                      <p:cBhvr>
                                        <p:cTn id="177" dur="1" fill="hold">
                                          <p:stCondLst>
                                            <p:cond delay="0"/>
                                          </p:stCondLst>
                                        </p:cTn>
                                        <p:tgtEl>
                                          <p:spTgt spid="3"/>
                                        </p:tgtEl>
                                        <p:attrNameLst>
                                          <p:attrName>style.visibility</p:attrName>
                                        </p:attrNameLst>
                                      </p:cBhvr>
                                      <p:to>
                                        <p:strVal val="visible"/>
                                      </p:to>
                                    </p:set>
                                    <p:animEffect transition="in" filter="wipe(left)">
                                      <p:cBhvr>
                                        <p:cTn id="178" dur="500"/>
                                        <p:tgtEl>
                                          <p:spTgt spid="3"/>
                                        </p:tgtEl>
                                      </p:cBhvr>
                                    </p:animEffect>
                                  </p:childTnLst>
                                </p:cTn>
                              </p:par>
                            </p:childTnLst>
                          </p:cTn>
                        </p:par>
                        <p:par>
                          <p:cTn id="179" fill="hold">
                            <p:stCondLst>
                              <p:cond delay="1000"/>
                            </p:stCondLst>
                            <p:childTnLst>
                              <p:par>
                                <p:cTn id="180" presetID="10" presetClass="entr" presetSubtype="0" fill="hold" grpId="0" nodeType="afterEffect">
                                  <p:stCondLst>
                                    <p:cond delay="0"/>
                                  </p:stCondLst>
                                  <p:childTnLst>
                                    <p:set>
                                      <p:cBhvr>
                                        <p:cTn id="181" dur="1" fill="hold">
                                          <p:stCondLst>
                                            <p:cond delay="0"/>
                                          </p:stCondLst>
                                        </p:cTn>
                                        <p:tgtEl>
                                          <p:spTgt spid="85"/>
                                        </p:tgtEl>
                                        <p:attrNameLst>
                                          <p:attrName>style.visibility</p:attrName>
                                        </p:attrNameLst>
                                      </p:cBhvr>
                                      <p:to>
                                        <p:strVal val="visible"/>
                                      </p:to>
                                    </p:set>
                                    <p:animEffect transition="in" filter="fade">
                                      <p:cBhvr>
                                        <p:cTn id="182" dur="500"/>
                                        <p:tgtEl>
                                          <p:spTgt spid="85"/>
                                        </p:tgtEl>
                                      </p:cBhvr>
                                    </p:animEffect>
                                  </p:childTnLst>
                                </p:cTn>
                              </p:par>
                            </p:childTnLst>
                          </p:cTn>
                        </p:par>
                        <p:par>
                          <p:cTn id="183" fill="hold">
                            <p:stCondLst>
                              <p:cond delay="1500"/>
                            </p:stCondLst>
                            <p:childTnLst>
                              <p:par>
                                <p:cTn id="184" presetID="22" presetClass="entr" presetSubtype="1" repeatCount="3000" fill="hold" grpId="0" nodeType="afterEffect">
                                  <p:stCondLst>
                                    <p:cond delay="0"/>
                                  </p:stCondLst>
                                  <p:childTnLst>
                                    <p:set>
                                      <p:cBhvr>
                                        <p:cTn id="185" dur="1" fill="hold">
                                          <p:stCondLst>
                                            <p:cond delay="0"/>
                                          </p:stCondLst>
                                        </p:cTn>
                                        <p:tgtEl>
                                          <p:spTgt spid="77"/>
                                        </p:tgtEl>
                                        <p:attrNameLst>
                                          <p:attrName>style.visibility</p:attrName>
                                        </p:attrNameLst>
                                      </p:cBhvr>
                                      <p:to>
                                        <p:strVal val="visible"/>
                                      </p:to>
                                    </p:set>
                                    <p:animEffect transition="in" filter="wipe(up)">
                                      <p:cBhvr>
                                        <p:cTn id="186" dur="750"/>
                                        <p:tgtEl>
                                          <p:spTgt spid="77"/>
                                        </p:tgtEl>
                                      </p:cBhvr>
                                    </p:animEffect>
                                  </p:childTnLst>
                                </p:cTn>
                              </p:par>
                            </p:childTnLst>
                          </p:cTn>
                        </p:par>
                        <p:par>
                          <p:cTn id="187" fill="hold">
                            <p:stCondLst>
                              <p:cond delay="3750"/>
                            </p:stCondLst>
                            <p:childTnLst>
                              <p:par>
                                <p:cTn id="188" presetID="22" presetClass="entr" presetSubtype="8" fill="hold" nodeType="afterEffect">
                                  <p:stCondLst>
                                    <p:cond delay="0"/>
                                  </p:stCondLst>
                                  <p:childTnLst>
                                    <p:set>
                                      <p:cBhvr>
                                        <p:cTn id="189" dur="1" fill="hold">
                                          <p:stCondLst>
                                            <p:cond delay="0"/>
                                          </p:stCondLst>
                                        </p:cTn>
                                        <p:tgtEl>
                                          <p:spTgt spid="87">
                                            <p:txEl>
                                              <p:pRg st="3" end="3"/>
                                            </p:txEl>
                                          </p:spTgt>
                                        </p:tgtEl>
                                        <p:attrNameLst>
                                          <p:attrName>style.visibility</p:attrName>
                                        </p:attrNameLst>
                                      </p:cBhvr>
                                      <p:to>
                                        <p:strVal val="visible"/>
                                      </p:to>
                                    </p:set>
                                    <p:animEffect transition="in" filter="wipe(left)">
                                      <p:cBhvr>
                                        <p:cTn id="190" dur="500"/>
                                        <p:tgtEl>
                                          <p:spTgt spid="87">
                                            <p:txEl>
                                              <p:pRg st="3" end="3"/>
                                            </p:txEl>
                                          </p:spTgt>
                                        </p:tgtEl>
                                      </p:cBhvr>
                                    </p:animEffect>
                                  </p:childTnLst>
                                </p:cTn>
                              </p:par>
                            </p:childTnLst>
                          </p:cTn>
                        </p:par>
                        <p:par>
                          <p:cTn id="191" fill="hold">
                            <p:stCondLst>
                              <p:cond delay="4250"/>
                            </p:stCondLst>
                            <p:childTnLst>
                              <p:par>
                                <p:cTn id="192" presetID="22" presetClass="entr" presetSubtype="8" fill="hold" nodeType="afterEffect">
                                  <p:stCondLst>
                                    <p:cond delay="0"/>
                                  </p:stCondLst>
                                  <p:childTnLst>
                                    <p:set>
                                      <p:cBhvr>
                                        <p:cTn id="193" dur="1" fill="hold">
                                          <p:stCondLst>
                                            <p:cond delay="0"/>
                                          </p:stCondLst>
                                        </p:cTn>
                                        <p:tgtEl>
                                          <p:spTgt spid="87">
                                            <p:txEl>
                                              <p:pRg st="4" end="4"/>
                                            </p:txEl>
                                          </p:spTgt>
                                        </p:tgtEl>
                                        <p:attrNameLst>
                                          <p:attrName>style.visibility</p:attrName>
                                        </p:attrNameLst>
                                      </p:cBhvr>
                                      <p:to>
                                        <p:strVal val="visible"/>
                                      </p:to>
                                    </p:set>
                                    <p:animEffect transition="in" filter="wipe(left)">
                                      <p:cBhvr>
                                        <p:cTn id="194" dur="500"/>
                                        <p:tgtEl>
                                          <p:spTgt spid="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2" grpId="0" animBg="1"/>
      <p:bldP spid="13" grpId="0" animBg="1"/>
      <p:bldP spid="15" grpId="0" animBg="1"/>
      <p:bldP spid="16" grpId="0" animBg="1"/>
      <p:bldP spid="17" grpId="0" animBg="1"/>
      <p:bldP spid="22" grpId="0" animBg="1"/>
      <p:bldP spid="77" grpId="0" animBg="1"/>
      <p:bldP spid="81" grpId="0" animBg="1"/>
      <p:bldP spid="82" grpId="0"/>
      <p:bldP spid="83" grpId="0"/>
      <p:bldP spid="84" grpId="0"/>
      <p:bldP spid="85" grpId="0"/>
      <p:bldP spid="86" grpId="0"/>
      <p:bldP spid="91" grpId="0"/>
      <p:bldP spid="10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792088"/>
          </a:xfrm>
          <a:solidFill>
            <a:srgbClr val="FFD1FF"/>
          </a:solidFill>
        </p:spPr>
        <p:txBody>
          <a:bodyPr>
            <a:normAutofit/>
          </a:bodyPr>
          <a:lstStyle/>
          <a:p>
            <a:r>
              <a:rPr kumimoji="1" lang="ja-JP" altLang="en-US" dirty="0"/>
              <a:t>日本の衛星クラブ</a:t>
            </a:r>
            <a:r>
              <a:rPr kumimoji="1" lang="en-US" altLang="ja-JP" dirty="0"/>
              <a:t>(‘20/4/1</a:t>
            </a:r>
            <a:r>
              <a:rPr kumimoji="1" lang="ja-JP" altLang="en-US" dirty="0"/>
              <a:t>現在</a:t>
            </a:r>
            <a:r>
              <a:rPr kumimoji="1" lang="en-US" altLang="ja-JP" dirty="0"/>
              <a:t>)</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32277815"/>
              </p:ext>
            </p:extLst>
          </p:nvPr>
        </p:nvGraphicFramePr>
        <p:xfrm>
          <a:off x="899592" y="1268752"/>
          <a:ext cx="7704856" cy="5333389"/>
        </p:xfrm>
        <a:graphic>
          <a:graphicData uri="http://schemas.openxmlformats.org/drawingml/2006/table">
            <a:tbl>
              <a:tblPr>
                <a:tableStyleId>{5C22544A-7EE6-4342-B048-85BDC9FD1C3A}</a:tableStyleId>
              </a:tblPr>
              <a:tblGrid>
                <a:gridCol w="648072">
                  <a:extLst>
                    <a:ext uri="{9D8B030D-6E8A-4147-A177-3AD203B41FA5}">
                      <a16:colId xmlns:a16="http://schemas.microsoft.com/office/drawing/2014/main" val="20000"/>
                    </a:ext>
                  </a:extLst>
                </a:gridCol>
                <a:gridCol w="2070137">
                  <a:extLst>
                    <a:ext uri="{9D8B030D-6E8A-4147-A177-3AD203B41FA5}">
                      <a16:colId xmlns:a16="http://schemas.microsoft.com/office/drawing/2014/main" val="20001"/>
                    </a:ext>
                  </a:extLst>
                </a:gridCol>
                <a:gridCol w="1212440">
                  <a:extLst>
                    <a:ext uri="{9D8B030D-6E8A-4147-A177-3AD203B41FA5}">
                      <a16:colId xmlns:a16="http://schemas.microsoft.com/office/drawing/2014/main" val="20002"/>
                    </a:ext>
                  </a:extLst>
                </a:gridCol>
                <a:gridCol w="1397943">
                  <a:extLst>
                    <a:ext uri="{9D8B030D-6E8A-4147-A177-3AD203B41FA5}">
                      <a16:colId xmlns:a16="http://schemas.microsoft.com/office/drawing/2014/main" val="20003"/>
                    </a:ext>
                  </a:extLst>
                </a:gridCol>
                <a:gridCol w="2376264">
                  <a:extLst>
                    <a:ext uri="{9D8B030D-6E8A-4147-A177-3AD203B41FA5}">
                      <a16:colId xmlns:a16="http://schemas.microsoft.com/office/drawing/2014/main" val="20004"/>
                    </a:ext>
                  </a:extLst>
                </a:gridCol>
              </a:tblGrid>
              <a:tr h="339763">
                <a:tc>
                  <a:txBody>
                    <a:bodyPr/>
                    <a:lstStyle/>
                    <a:p>
                      <a:pPr algn="ctr" fontAlgn="b"/>
                      <a:r>
                        <a:rPr lang="ja-JP" altLang="en-US" sz="1400" u="none" strike="noStrike" dirty="0">
                          <a:effectLst/>
                        </a:rPr>
                        <a:t>地区</a:t>
                      </a:r>
                      <a:endParaRPr lang="ja-JP" altLang="en-US" sz="1400" b="0" i="0" u="none" strike="noStrike" dirty="0">
                        <a:solidFill>
                          <a:srgbClr val="000000"/>
                        </a:solidFill>
                        <a:effectLst/>
                        <a:latin typeface="ＭＳ Ｐゴシック"/>
                      </a:endParaRPr>
                    </a:p>
                  </a:txBody>
                  <a:tcPr marL="6350" marR="6350" marT="6350" marB="0" anchor="ctr"/>
                </a:tc>
                <a:tc>
                  <a:txBody>
                    <a:bodyPr/>
                    <a:lstStyle/>
                    <a:p>
                      <a:pPr algn="ctr" fontAlgn="b"/>
                      <a:r>
                        <a:rPr lang="ja-JP" altLang="en-US" sz="1400" u="none" strike="noStrike" dirty="0">
                          <a:effectLst/>
                        </a:rPr>
                        <a:t>クラブ名</a:t>
                      </a:r>
                      <a:endParaRPr lang="ja-JP" altLang="en-US" sz="1400" b="0" i="0" u="none" strike="noStrike" dirty="0">
                        <a:solidFill>
                          <a:srgbClr val="000000"/>
                        </a:solidFill>
                        <a:effectLst/>
                        <a:latin typeface="ＭＳ Ｐゴシック"/>
                      </a:endParaRPr>
                    </a:p>
                  </a:txBody>
                  <a:tcPr marL="6350" marR="6350" marT="6350" marB="0" anchor="ctr"/>
                </a:tc>
                <a:tc>
                  <a:txBody>
                    <a:bodyPr/>
                    <a:lstStyle/>
                    <a:p>
                      <a:pPr algn="ctr" fontAlgn="b"/>
                      <a:r>
                        <a:rPr lang="ja-JP" altLang="en-US" sz="1400" u="none" strike="noStrike" dirty="0">
                          <a:effectLst/>
                        </a:rPr>
                        <a:t>認可日</a:t>
                      </a:r>
                      <a:endParaRPr lang="ja-JP" altLang="en-US" sz="1400" b="0" i="0" u="none" strike="noStrike" dirty="0">
                        <a:solidFill>
                          <a:srgbClr val="000000"/>
                        </a:solidFill>
                        <a:effectLst/>
                        <a:latin typeface="ＭＳ Ｐゴシック"/>
                      </a:endParaRPr>
                    </a:p>
                  </a:txBody>
                  <a:tcPr marL="6350" marR="6350" marT="6350" marB="0" anchor="ctr"/>
                </a:tc>
                <a:tc>
                  <a:txBody>
                    <a:bodyPr/>
                    <a:lstStyle/>
                    <a:p>
                      <a:pPr algn="ctr" fontAlgn="b"/>
                      <a:r>
                        <a:rPr lang="ja-JP" altLang="en-US" sz="1400" u="none" strike="noStrike" dirty="0">
                          <a:effectLst/>
                        </a:rPr>
                        <a:t>スポンサークラブ</a:t>
                      </a:r>
                      <a:endParaRPr lang="ja-JP" altLang="en-US" sz="1400" b="0" i="0" u="none" strike="noStrike" dirty="0">
                        <a:solidFill>
                          <a:srgbClr val="000000"/>
                        </a:solidFill>
                        <a:effectLst/>
                        <a:latin typeface="ＭＳ Ｐゴシック"/>
                      </a:endParaRPr>
                    </a:p>
                  </a:txBody>
                  <a:tcPr marL="6350" marR="6350" marT="6350" marB="0" anchor="ctr"/>
                </a:tc>
                <a:tc>
                  <a:txBody>
                    <a:bodyPr/>
                    <a:lstStyle/>
                    <a:p>
                      <a:pPr algn="ctr" fontAlgn="b"/>
                      <a:r>
                        <a:rPr lang="ja-JP" altLang="en-US" sz="1400" u="none" strike="noStrike" dirty="0">
                          <a:effectLst/>
                        </a:rPr>
                        <a:t>備考</a:t>
                      </a:r>
                      <a:endParaRPr lang="ja-JP" altLang="en-US" sz="1400" b="0" i="0" u="none" strike="noStrike" dirty="0">
                        <a:solidFill>
                          <a:srgbClr val="000000"/>
                        </a:solidFill>
                        <a:effectLst/>
                        <a:latin typeface="ＭＳ Ｐゴシック"/>
                      </a:endParaRPr>
                    </a:p>
                  </a:txBody>
                  <a:tcPr marL="6350" marR="6350" marT="6350" marB="0" anchor="ctr"/>
                </a:tc>
                <a:extLst>
                  <a:ext uri="{0D108BD9-81ED-4DB2-BD59-A6C34878D82A}">
                    <a16:rowId xmlns:a16="http://schemas.microsoft.com/office/drawing/2014/main" val="10000"/>
                  </a:ext>
                </a:extLst>
              </a:tr>
              <a:tr h="276731">
                <a:tc>
                  <a:txBody>
                    <a:bodyPr/>
                    <a:lstStyle/>
                    <a:p>
                      <a:pPr algn="r" fontAlgn="b"/>
                      <a:r>
                        <a:rPr lang="en-US" altLang="ja-JP" sz="1400" u="none" strike="noStrike" dirty="0">
                          <a:effectLst/>
                        </a:rPr>
                        <a:t>2750</a:t>
                      </a:r>
                      <a:endParaRPr lang="en-US" altLang="ja-JP"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ctr" fontAlgn="b"/>
                      <a:r>
                        <a:rPr lang="ja-JP" altLang="en-US" sz="1400" u="none" strike="noStrike" dirty="0">
                          <a:effectLst/>
                        </a:rPr>
                        <a:t>東京多摩せいせき</a:t>
                      </a:r>
                      <a:endParaRPr lang="ja-JP" altLang="en-US"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ctr" fontAlgn="b"/>
                      <a:r>
                        <a:rPr lang="en-US" altLang="ja-JP" sz="1400" u="none" strike="noStrike" dirty="0">
                          <a:effectLst/>
                        </a:rPr>
                        <a:t>2014/6/6</a:t>
                      </a:r>
                      <a:endParaRPr lang="en-US" altLang="ja-JP"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l" fontAlgn="b"/>
                      <a:r>
                        <a:rPr lang="ja-JP" altLang="en-US" sz="1400" u="none" strike="noStrike" dirty="0">
                          <a:effectLst/>
                        </a:rPr>
                        <a:t>東京多摩</a:t>
                      </a:r>
                      <a:endParaRPr lang="ja-JP" altLang="en-US"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l" fontAlgn="b"/>
                      <a:r>
                        <a:rPr lang="ja-JP" altLang="en-US" sz="1400" u="none" strike="noStrike" dirty="0">
                          <a:effectLst/>
                        </a:rPr>
                        <a:t>終結</a:t>
                      </a:r>
                      <a:r>
                        <a:rPr lang="en-US" altLang="ja-JP" sz="1400" u="none" strike="noStrike" dirty="0">
                          <a:effectLst/>
                        </a:rPr>
                        <a:t>(2019/6/30)</a:t>
                      </a:r>
                      <a:endParaRPr lang="en-US" altLang="ja-JP"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10001"/>
                  </a:ext>
                </a:extLst>
              </a:tr>
              <a:tr h="276731">
                <a:tc>
                  <a:txBody>
                    <a:bodyPr/>
                    <a:lstStyle/>
                    <a:p>
                      <a:pPr algn="r" fontAlgn="b"/>
                      <a:r>
                        <a:rPr lang="en-US" altLang="ja-JP" sz="1400" u="none" strike="noStrike" dirty="0">
                          <a:effectLst/>
                        </a:rPr>
                        <a:t>2510</a:t>
                      </a:r>
                      <a:endParaRPr lang="en-US" altLang="ja-JP"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ctr" fontAlgn="b"/>
                      <a:r>
                        <a:rPr lang="ja-JP" altLang="en-US" sz="1400" u="none" strike="noStrike" dirty="0">
                          <a:effectLst/>
                        </a:rPr>
                        <a:t>札幌幌南ライラック</a:t>
                      </a:r>
                      <a:endParaRPr lang="ja-JP" altLang="en-US"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ctr" fontAlgn="b"/>
                      <a:r>
                        <a:rPr lang="en-US" altLang="ja-JP" sz="1400" u="none" strike="noStrike" dirty="0">
                          <a:effectLst/>
                        </a:rPr>
                        <a:t>2015/3/26</a:t>
                      </a:r>
                      <a:endParaRPr lang="en-US" altLang="ja-JP"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l" fontAlgn="b"/>
                      <a:r>
                        <a:rPr lang="ja-JP" altLang="en-US" sz="1400" u="none" strike="noStrike" dirty="0">
                          <a:effectLst/>
                        </a:rPr>
                        <a:t>札幌幌南</a:t>
                      </a:r>
                      <a:endParaRPr lang="ja-JP" altLang="en-US"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l" fontAlgn="b"/>
                      <a:r>
                        <a:rPr lang="ja-JP" altLang="en-US" sz="1400" u="none" strike="noStrike" dirty="0">
                          <a:effectLst/>
                        </a:rPr>
                        <a:t>本クラブに移行</a:t>
                      </a:r>
                      <a:r>
                        <a:rPr lang="en-US" altLang="ja-JP" sz="1400" u="none" strike="noStrike" dirty="0">
                          <a:effectLst/>
                        </a:rPr>
                        <a:t>( 2018/11/21)</a:t>
                      </a:r>
                      <a:endParaRPr lang="en-US" altLang="ja-JP" sz="1400" b="0" i="0" u="none" strike="noStrike" dirty="0">
                        <a:solidFill>
                          <a:srgbClr val="000000"/>
                        </a:solidFill>
                        <a:effectLst/>
                        <a:latin typeface="ＭＳ Ｐゴシック"/>
                      </a:endParaRPr>
                    </a:p>
                  </a:txBody>
                  <a:tcPr marL="6350" marR="6350" marT="6350" marB="0" anchor="b">
                    <a:solidFill>
                      <a:srgbClr val="FFFF00"/>
                    </a:solidFill>
                  </a:tcPr>
                </a:tc>
                <a:extLst>
                  <a:ext uri="{0D108BD9-81ED-4DB2-BD59-A6C34878D82A}">
                    <a16:rowId xmlns:a16="http://schemas.microsoft.com/office/drawing/2014/main" val="10002"/>
                  </a:ext>
                </a:extLst>
              </a:tr>
              <a:tr h="276731">
                <a:tc>
                  <a:txBody>
                    <a:bodyPr/>
                    <a:lstStyle/>
                    <a:p>
                      <a:pPr algn="r" fontAlgn="b"/>
                      <a:r>
                        <a:rPr lang="en-US" altLang="ja-JP" sz="1400" u="none" strike="noStrike" dirty="0">
                          <a:effectLst/>
                        </a:rPr>
                        <a:t>2530</a:t>
                      </a:r>
                      <a:endParaRPr lang="en-US" altLang="ja-JP" sz="1400" b="0" i="0" u="none" strike="noStrike" dirty="0">
                        <a:solidFill>
                          <a:srgbClr val="000000"/>
                        </a:solidFill>
                        <a:effectLst/>
                        <a:latin typeface="ＭＳ Ｐゴシック"/>
                      </a:endParaRPr>
                    </a:p>
                  </a:txBody>
                  <a:tcPr marL="6350" marR="6350" marT="6350" marB="0" anchor="b">
                    <a:solidFill>
                      <a:schemeClr val="accent3">
                        <a:lumMod val="20000"/>
                        <a:lumOff val="80000"/>
                      </a:schemeClr>
                    </a:solidFill>
                  </a:tcPr>
                </a:tc>
                <a:tc>
                  <a:txBody>
                    <a:bodyPr/>
                    <a:lstStyle/>
                    <a:p>
                      <a:pPr algn="ctr" fontAlgn="b"/>
                      <a:r>
                        <a:rPr lang="ja-JP" altLang="en-US" sz="1400" u="none" strike="noStrike" dirty="0">
                          <a:effectLst/>
                        </a:rPr>
                        <a:t>福島しんたつ絆</a:t>
                      </a:r>
                      <a:endParaRPr lang="ja-JP" altLang="en-US" sz="1400" b="0" i="0" u="none" strike="noStrike" dirty="0">
                        <a:solidFill>
                          <a:srgbClr val="000000"/>
                        </a:solidFill>
                        <a:effectLst/>
                        <a:latin typeface="ＭＳ Ｐゴシック"/>
                      </a:endParaRPr>
                    </a:p>
                  </a:txBody>
                  <a:tcPr marL="6350" marR="6350" marT="6350" marB="0" anchor="b">
                    <a:solidFill>
                      <a:schemeClr val="accent3">
                        <a:lumMod val="20000"/>
                        <a:lumOff val="80000"/>
                      </a:schemeClr>
                    </a:solidFill>
                  </a:tcPr>
                </a:tc>
                <a:tc>
                  <a:txBody>
                    <a:bodyPr/>
                    <a:lstStyle/>
                    <a:p>
                      <a:pPr algn="ctr" fontAlgn="b"/>
                      <a:r>
                        <a:rPr lang="en-US" altLang="ja-JP" sz="1400" u="none" strike="noStrike" dirty="0">
                          <a:effectLst/>
                        </a:rPr>
                        <a:t>2015/8/18</a:t>
                      </a:r>
                      <a:endParaRPr lang="en-US" altLang="ja-JP" sz="1400" b="0" i="0" u="none" strike="noStrike" dirty="0">
                        <a:solidFill>
                          <a:srgbClr val="000000"/>
                        </a:solidFill>
                        <a:effectLst/>
                        <a:latin typeface="ＭＳ Ｐゴシック"/>
                      </a:endParaRPr>
                    </a:p>
                  </a:txBody>
                  <a:tcPr marL="6350" marR="6350" marT="6350" marB="0" anchor="b">
                    <a:solidFill>
                      <a:schemeClr val="accent3">
                        <a:lumMod val="20000"/>
                        <a:lumOff val="80000"/>
                      </a:schemeClr>
                    </a:solidFill>
                  </a:tcPr>
                </a:tc>
                <a:tc>
                  <a:txBody>
                    <a:bodyPr/>
                    <a:lstStyle/>
                    <a:p>
                      <a:pPr algn="l" fontAlgn="b"/>
                      <a:r>
                        <a:rPr lang="ja-JP" altLang="en-US" sz="1400" u="none" strike="noStrike" dirty="0">
                          <a:effectLst/>
                        </a:rPr>
                        <a:t>福島しんたつ</a:t>
                      </a:r>
                      <a:endParaRPr lang="ja-JP" altLang="en-US" sz="1400" b="0" i="0" u="none" strike="noStrike" dirty="0">
                        <a:solidFill>
                          <a:srgbClr val="000000"/>
                        </a:solidFill>
                        <a:effectLst/>
                        <a:latin typeface="ＭＳ Ｐゴシック"/>
                      </a:endParaRPr>
                    </a:p>
                  </a:txBody>
                  <a:tcPr marL="6350" marR="6350" marT="6350" marB="0" anchor="b">
                    <a:solidFill>
                      <a:schemeClr val="accent3">
                        <a:lumMod val="20000"/>
                        <a:lumOff val="80000"/>
                      </a:schemeClr>
                    </a:solidFill>
                  </a:tcPr>
                </a:tc>
                <a:tc>
                  <a:txBody>
                    <a:bodyPr/>
                    <a:lstStyle/>
                    <a:p>
                      <a:pPr algn="l" fontAlgn="b"/>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6350" marR="6350" marT="6350" marB="0" anchor="b">
                    <a:solidFill>
                      <a:schemeClr val="accent3">
                        <a:lumMod val="20000"/>
                        <a:lumOff val="80000"/>
                      </a:schemeClr>
                    </a:solidFill>
                  </a:tcPr>
                </a:tc>
                <a:extLst>
                  <a:ext uri="{0D108BD9-81ED-4DB2-BD59-A6C34878D82A}">
                    <a16:rowId xmlns:a16="http://schemas.microsoft.com/office/drawing/2014/main" val="10003"/>
                  </a:ext>
                </a:extLst>
              </a:tr>
              <a:tr h="276731">
                <a:tc>
                  <a:txBody>
                    <a:bodyPr/>
                    <a:lstStyle/>
                    <a:p>
                      <a:pPr algn="r" fontAlgn="b"/>
                      <a:r>
                        <a:rPr lang="en-US" altLang="ja-JP" sz="1400" u="none" strike="noStrike" dirty="0">
                          <a:effectLst/>
                        </a:rPr>
                        <a:t>2830</a:t>
                      </a:r>
                      <a:endParaRPr lang="en-US" altLang="ja-JP"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ctr" fontAlgn="b"/>
                      <a:r>
                        <a:rPr lang="ja-JP" altLang="en-US" sz="1400" u="none" strike="noStrike" dirty="0">
                          <a:effectLst/>
                        </a:rPr>
                        <a:t>五所川原中央イブニング</a:t>
                      </a:r>
                      <a:endParaRPr lang="ja-JP" altLang="en-US"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ctr" fontAlgn="b"/>
                      <a:r>
                        <a:rPr lang="en-US" altLang="ja-JP" sz="1400" u="none" strike="noStrike" dirty="0">
                          <a:effectLst/>
                        </a:rPr>
                        <a:t>2015/8/27</a:t>
                      </a:r>
                      <a:endParaRPr lang="en-US" altLang="ja-JP"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l" fontAlgn="b"/>
                      <a:r>
                        <a:rPr lang="ja-JP" altLang="en-US" sz="1400" u="none" strike="noStrike" dirty="0">
                          <a:effectLst/>
                        </a:rPr>
                        <a:t>五所川原中央</a:t>
                      </a:r>
                      <a:endParaRPr lang="ja-JP" altLang="en-US"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l" fontAlgn="b"/>
                      <a:r>
                        <a:rPr lang="ja-JP" altLang="en-US" sz="1400" u="none" strike="noStrike" dirty="0">
                          <a:effectLst/>
                        </a:rPr>
                        <a:t>本クラブに移行</a:t>
                      </a:r>
                      <a:r>
                        <a:rPr lang="en-US" altLang="ja-JP" sz="1400" u="none" strike="noStrike" dirty="0">
                          <a:effectLst/>
                        </a:rPr>
                        <a:t>( 2017/6/19)</a:t>
                      </a:r>
                      <a:endParaRPr lang="en-US" altLang="ja-JP" sz="1400" b="0" i="0" u="none" strike="noStrike" dirty="0">
                        <a:solidFill>
                          <a:srgbClr val="000000"/>
                        </a:solidFill>
                        <a:effectLst/>
                        <a:latin typeface="ＭＳ Ｐゴシック"/>
                      </a:endParaRPr>
                    </a:p>
                  </a:txBody>
                  <a:tcPr marL="6350" marR="6350" marT="6350" marB="0" anchor="b">
                    <a:solidFill>
                      <a:srgbClr val="FFFF00"/>
                    </a:solidFill>
                  </a:tcPr>
                </a:tc>
                <a:extLst>
                  <a:ext uri="{0D108BD9-81ED-4DB2-BD59-A6C34878D82A}">
                    <a16:rowId xmlns:a16="http://schemas.microsoft.com/office/drawing/2014/main" val="10004"/>
                  </a:ext>
                </a:extLst>
              </a:tr>
              <a:tr h="281513">
                <a:tc>
                  <a:txBody>
                    <a:bodyPr/>
                    <a:lstStyle/>
                    <a:p>
                      <a:pPr algn="r" fontAlgn="b"/>
                      <a:r>
                        <a:rPr lang="en-US" altLang="ja-JP" sz="1400" u="none" strike="noStrike" dirty="0">
                          <a:effectLst/>
                        </a:rPr>
                        <a:t>2830</a:t>
                      </a:r>
                      <a:endParaRPr lang="en-US" altLang="ja-JP"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ctr" fontAlgn="b"/>
                      <a:r>
                        <a:rPr lang="ja-JP" altLang="en-US" sz="1400" u="none" strike="noStrike" dirty="0">
                          <a:effectLst/>
                        </a:rPr>
                        <a:t>八戸中央西</a:t>
                      </a:r>
                      <a:endParaRPr lang="ja-JP" altLang="en-US"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ctr" fontAlgn="b"/>
                      <a:r>
                        <a:rPr lang="en-US" altLang="ja-JP" sz="1400" u="none" strike="noStrike" dirty="0">
                          <a:effectLst/>
                        </a:rPr>
                        <a:t>2016/5/12</a:t>
                      </a:r>
                      <a:endParaRPr lang="en-US" altLang="ja-JP"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l" fontAlgn="b"/>
                      <a:r>
                        <a:rPr lang="ja-JP" altLang="en-US" sz="1400" u="none" strike="noStrike" dirty="0">
                          <a:effectLst/>
                        </a:rPr>
                        <a:t>八戸中央</a:t>
                      </a:r>
                      <a:endParaRPr lang="ja-JP" altLang="en-US" sz="1400" b="0" i="0" u="none" strike="noStrike" dirty="0">
                        <a:solidFill>
                          <a:srgbClr val="000000"/>
                        </a:solidFill>
                        <a:effectLst/>
                        <a:latin typeface="ＭＳ Ｐゴシック"/>
                      </a:endParaRPr>
                    </a:p>
                  </a:txBody>
                  <a:tcPr marL="6350" marR="6350" marT="6350" marB="0" anchor="b">
                    <a:solidFill>
                      <a:srgbClr val="FFFF00"/>
                    </a:solidFill>
                  </a:tcPr>
                </a:tc>
                <a:tc>
                  <a:txBody>
                    <a:bodyPr/>
                    <a:lstStyle/>
                    <a:p>
                      <a:pPr algn="l" fontAlgn="b"/>
                      <a:r>
                        <a:rPr lang="ja-JP" altLang="en-US" sz="1400" u="none" strike="noStrike" dirty="0">
                          <a:effectLst/>
                        </a:rPr>
                        <a:t>本クラブに移行</a:t>
                      </a:r>
                      <a:r>
                        <a:rPr lang="en-US" altLang="ja-JP" sz="1400" u="none" strike="noStrike" dirty="0">
                          <a:effectLst/>
                        </a:rPr>
                        <a:t>( 2016/7/20)</a:t>
                      </a:r>
                      <a:endParaRPr lang="en-US" altLang="ja-JP" sz="1400" b="0" i="0" u="none" strike="noStrike" dirty="0">
                        <a:solidFill>
                          <a:srgbClr val="000000"/>
                        </a:solidFill>
                        <a:effectLst/>
                        <a:latin typeface="ＭＳ Ｐゴシック"/>
                      </a:endParaRPr>
                    </a:p>
                  </a:txBody>
                  <a:tcPr marL="6350" marR="6350" marT="6350" marB="0" anchor="b">
                    <a:solidFill>
                      <a:srgbClr val="FFFF00"/>
                    </a:solidFill>
                  </a:tcPr>
                </a:tc>
                <a:extLst>
                  <a:ext uri="{0D108BD9-81ED-4DB2-BD59-A6C34878D82A}">
                    <a16:rowId xmlns:a16="http://schemas.microsoft.com/office/drawing/2014/main" val="10005"/>
                  </a:ext>
                </a:extLst>
              </a:tr>
              <a:tr h="276731">
                <a:tc>
                  <a:txBody>
                    <a:bodyPr/>
                    <a:lstStyle/>
                    <a:p>
                      <a:pPr algn="r" fontAlgn="b"/>
                      <a:r>
                        <a:rPr lang="en-US" altLang="ja-JP" sz="1400" u="none" strike="noStrike" dirty="0">
                          <a:effectLst/>
                        </a:rPr>
                        <a:t>2750</a:t>
                      </a:r>
                      <a:endParaRPr lang="en-US" altLang="ja-JP"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ctr" fontAlgn="b"/>
                      <a:r>
                        <a:rPr lang="ja-JP" altLang="en-US" sz="1400" u="none" strike="noStrike" dirty="0">
                          <a:effectLst/>
                        </a:rPr>
                        <a:t>東京大井イブニング</a:t>
                      </a:r>
                      <a:endParaRPr lang="ja-JP" altLang="en-US"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ctr" fontAlgn="b"/>
                      <a:r>
                        <a:rPr lang="en-US" altLang="ja-JP" sz="1400" u="none" strike="noStrike" dirty="0">
                          <a:effectLst/>
                        </a:rPr>
                        <a:t>2016/7/2</a:t>
                      </a:r>
                      <a:endParaRPr lang="en-US" altLang="ja-JP"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l" fontAlgn="b"/>
                      <a:r>
                        <a:rPr lang="ja-JP" altLang="en-US" sz="1400" u="none" strike="noStrike" dirty="0">
                          <a:effectLst/>
                        </a:rPr>
                        <a:t>東京大井</a:t>
                      </a:r>
                      <a:endParaRPr lang="ja-JP" altLang="en-US"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l" fontAlgn="b"/>
                      <a:r>
                        <a:rPr lang="ja-JP" altLang="en-US" sz="1400" u="none" strike="noStrike" dirty="0">
                          <a:effectLst/>
                        </a:rPr>
                        <a:t>終結</a:t>
                      </a:r>
                      <a:r>
                        <a:rPr lang="en-US" altLang="ja-JP" sz="1400" u="none" strike="noStrike" dirty="0">
                          <a:effectLst/>
                        </a:rPr>
                        <a:t>(2019/6/30)</a:t>
                      </a:r>
                      <a:endParaRPr lang="en-US" altLang="ja-JP"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10006"/>
                  </a:ext>
                </a:extLst>
              </a:tr>
              <a:tr h="276731">
                <a:tc>
                  <a:txBody>
                    <a:bodyPr/>
                    <a:lstStyle/>
                    <a:p>
                      <a:pPr algn="r" fontAlgn="b"/>
                      <a:r>
                        <a:rPr lang="en-US" altLang="ja-JP" sz="1400" u="none" strike="noStrike">
                          <a:effectLst/>
                        </a:rPr>
                        <a:t>2820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ja-JP" altLang="en-US" sz="1400" u="none" strike="noStrike" dirty="0">
                          <a:effectLst/>
                        </a:rPr>
                        <a:t>古河東ゆきは</a:t>
                      </a:r>
                      <a:r>
                        <a:rPr lang="ja-JP" altLang="en-US" sz="1400" u="none" strike="noStrike" dirty="0" err="1">
                          <a:effectLst/>
                        </a:rPr>
                        <a:t>な</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2016/12/13</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古河東</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07"/>
                  </a:ext>
                </a:extLst>
              </a:tr>
              <a:tr h="276731">
                <a:tc>
                  <a:txBody>
                    <a:bodyPr/>
                    <a:lstStyle/>
                    <a:p>
                      <a:pPr algn="r" fontAlgn="b"/>
                      <a:r>
                        <a:rPr lang="en-US" altLang="ja-JP" sz="1400" u="none" strike="noStrike">
                          <a:effectLst/>
                        </a:rPr>
                        <a:t>2550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zh-TW" altLang="en-US" sz="1400" u="none" strike="noStrike" dirty="0">
                          <a:effectLst/>
                        </a:rPr>
                        <a:t>宇都宮９０結</a:t>
                      </a:r>
                      <a:endParaRPr lang="zh-TW"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2017/5/26</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宇都宮９０</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a:effectLst/>
                        </a:rPr>
                        <a:t>　</a:t>
                      </a:r>
                      <a:endParaRPr lang="ja-JP" altLang="en-US" sz="1400" b="0" i="0" u="none" strike="noStrike">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08"/>
                  </a:ext>
                </a:extLst>
              </a:tr>
              <a:tr h="276731">
                <a:tc>
                  <a:txBody>
                    <a:bodyPr/>
                    <a:lstStyle/>
                    <a:p>
                      <a:pPr algn="r" fontAlgn="b"/>
                      <a:r>
                        <a:rPr lang="en-US" altLang="ja-JP" sz="1400" u="none" strike="noStrike">
                          <a:effectLst/>
                        </a:rPr>
                        <a:t>2580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ja-JP" altLang="en-US" sz="1400" u="none" strike="noStrike" dirty="0">
                          <a:effectLst/>
                        </a:rPr>
                        <a:t>東京池袋</a:t>
                      </a:r>
                      <a:r>
                        <a:rPr lang="en-US" sz="1400" u="none" strike="noStrike" dirty="0">
                          <a:effectLst/>
                        </a:rPr>
                        <a:t>NEXT</a:t>
                      </a:r>
                      <a:endParaRPr 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2017/9/12</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東京池袋</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a:effectLst/>
                        </a:rPr>
                        <a:t>　</a:t>
                      </a:r>
                      <a:endParaRPr lang="ja-JP" altLang="en-US" sz="1400" b="0" i="0" u="none" strike="noStrike">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09"/>
                  </a:ext>
                </a:extLst>
              </a:tr>
              <a:tr h="276731">
                <a:tc>
                  <a:txBody>
                    <a:bodyPr/>
                    <a:lstStyle/>
                    <a:p>
                      <a:pPr algn="r" fontAlgn="b"/>
                      <a:r>
                        <a:rPr lang="en-US" altLang="ja-JP" sz="1400" u="none" strike="noStrike">
                          <a:effectLst/>
                        </a:rPr>
                        <a:t>2670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ja-JP" altLang="en-US" sz="1400" u="none" strike="noStrike" dirty="0">
                          <a:effectLst/>
                        </a:rPr>
                        <a:t>坂出東四国</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2018/4/13</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坂出東</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10"/>
                  </a:ext>
                </a:extLst>
              </a:tr>
              <a:tr h="276731">
                <a:tc>
                  <a:txBody>
                    <a:bodyPr/>
                    <a:lstStyle/>
                    <a:p>
                      <a:pPr algn="r" fontAlgn="b"/>
                      <a:r>
                        <a:rPr lang="en-US" altLang="ja-JP" sz="1400" u="none" strike="noStrike">
                          <a:effectLst/>
                        </a:rPr>
                        <a:t>2660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ja-JP" altLang="en-US" sz="1400" u="none" strike="noStrike" dirty="0">
                          <a:effectLst/>
                        </a:rPr>
                        <a:t>大阪南なみはや</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2018/7/2</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大阪南</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a:effectLst/>
                        </a:rPr>
                        <a:t>　</a:t>
                      </a:r>
                      <a:endParaRPr lang="ja-JP" altLang="en-US" sz="1400" b="0" i="0" u="none" strike="noStrike">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11"/>
                  </a:ext>
                </a:extLst>
              </a:tr>
              <a:tr h="276731">
                <a:tc>
                  <a:txBody>
                    <a:bodyPr/>
                    <a:lstStyle/>
                    <a:p>
                      <a:pPr algn="r" fontAlgn="b"/>
                      <a:r>
                        <a:rPr lang="en-US" altLang="ja-JP" sz="1400" u="none" strike="noStrike">
                          <a:effectLst/>
                        </a:rPr>
                        <a:t>2510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ja-JP" altLang="en-US" sz="1400" u="none" strike="noStrike" dirty="0">
                          <a:effectLst/>
                        </a:rPr>
                        <a:t>岩見沢ネクスト</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2019/1/17</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岩見沢</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12"/>
                  </a:ext>
                </a:extLst>
              </a:tr>
              <a:tr h="276731">
                <a:tc>
                  <a:txBody>
                    <a:bodyPr/>
                    <a:lstStyle/>
                    <a:p>
                      <a:pPr algn="r" fontAlgn="b"/>
                      <a:r>
                        <a:rPr lang="en-US" altLang="ja-JP" sz="1400" u="none" strike="noStrike">
                          <a:effectLst/>
                        </a:rPr>
                        <a:t>2660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ja-JP" altLang="en-US" sz="1400" u="none" strike="noStrike" dirty="0">
                          <a:effectLst/>
                        </a:rPr>
                        <a:t>大阪中央ミレニアルズ</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2019/5/30</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a:effectLst/>
                        </a:rPr>
                        <a:t>大阪中央</a:t>
                      </a:r>
                      <a:endParaRPr lang="ja-JP" altLang="en-US" sz="1400" b="0" i="0" u="none" strike="noStrike">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13"/>
                  </a:ext>
                </a:extLst>
              </a:tr>
              <a:tr h="276731">
                <a:tc>
                  <a:txBody>
                    <a:bodyPr/>
                    <a:lstStyle/>
                    <a:p>
                      <a:pPr algn="r" fontAlgn="b"/>
                      <a:r>
                        <a:rPr lang="en-US" altLang="ja-JP" sz="1400" u="none" strike="noStrike">
                          <a:effectLst/>
                        </a:rPr>
                        <a:t>2820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zh-TW" altLang="en-US" sz="1400" u="none" strike="noStrike" dirty="0">
                          <a:effectLst/>
                        </a:rPr>
                        <a:t>鹿島臨海令和</a:t>
                      </a:r>
                      <a:endParaRPr lang="zh-TW"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2019/6/3</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a:effectLst/>
                        </a:rPr>
                        <a:t>鹿島臨海</a:t>
                      </a:r>
                      <a:endParaRPr lang="ja-JP" altLang="en-US" sz="1400" b="0" i="0" u="none" strike="noStrike">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14"/>
                  </a:ext>
                </a:extLst>
              </a:tr>
              <a:tr h="276731">
                <a:tc>
                  <a:txBody>
                    <a:bodyPr/>
                    <a:lstStyle/>
                    <a:p>
                      <a:pPr algn="r" fontAlgn="b"/>
                      <a:r>
                        <a:rPr lang="en-US" altLang="ja-JP" sz="1400" u="none" strike="noStrike" dirty="0">
                          <a:effectLst/>
                        </a:rPr>
                        <a:t>2680</a:t>
                      </a:r>
                      <a:endParaRPr lang="en-US" altLang="ja-JP"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ctr" fontAlgn="b"/>
                      <a:r>
                        <a:rPr lang="zh-TW" altLang="en-US" sz="1400" u="none" strike="noStrike" dirty="0">
                          <a:effectLst/>
                        </a:rPr>
                        <a:t>豊岡美方令和</a:t>
                      </a:r>
                      <a:endParaRPr lang="zh-TW" altLang="en-US"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ctr" fontAlgn="b"/>
                      <a:r>
                        <a:rPr lang="en-US" altLang="ja-JP" sz="1400" u="none" strike="noStrike" dirty="0">
                          <a:effectLst/>
                        </a:rPr>
                        <a:t>2019/6/27</a:t>
                      </a:r>
                      <a:endParaRPr lang="en-US" altLang="ja-JP"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l" fontAlgn="b"/>
                      <a:r>
                        <a:rPr lang="ja-JP" altLang="en-US" sz="1400" u="none" strike="noStrike" dirty="0">
                          <a:effectLst/>
                        </a:rPr>
                        <a:t>豊岡</a:t>
                      </a:r>
                      <a:endParaRPr lang="ja-JP" altLang="en-US"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tc>
                  <a:txBody>
                    <a:bodyPr/>
                    <a:lstStyle/>
                    <a:p>
                      <a:pPr algn="l" fontAlgn="b"/>
                      <a:r>
                        <a:rPr lang="ja-JP" altLang="en-US" sz="1400" u="none" strike="noStrike" dirty="0">
                          <a:effectLst/>
                        </a:rPr>
                        <a:t>終結</a:t>
                      </a:r>
                      <a:r>
                        <a:rPr lang="en-US" altLang="ja-JP" sz="1400" u="none" strike="noStrike" dirty="0">
                          <a:effectLst/>
                        </a:rPr>
                        <a:t>(2019/12/6)</a:t>
                      </a:r>
                      <a:endParaRPr lang="en-US" altLang="ja-JP" sz="1400" b="0" i="0" u="none" strike="noStrike" dirty="0">
                        <a:solidFill>
                          <a:srgbClr val="000000"/>
                        </a:solidFill>
                        <a:effectLst/>
                        <a:latin typeface="ＭＳ Ｐゴシック"/>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10015"/>
                  </a:ext>
                </a:extLst>
              </a:tr>
              <a:tr h="276731">
                <a:tc>
                  <a:txBody>
                    <a:bodyPr/>
                    <a:lstStyle/>
                    <a:p>
                      <a:pPr algn="r" fontAlgn="b"/>
                      <a:r>
                        <a:rPr lang="en-US" altLang="ja-JP" sz="1400" u="none" strike="noStrike">
                          <a:effectLst/>
                        </a:rPr>
                        <a:t>2700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ja-JP" altLang="en-US" sz="1400" u="none" strike="noStrike" dirty="0">
                          <a:effectLst/>
                        </a:rPr>
                        <a:t>福岡中央エンジョイ</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2019/8/12</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福岡中央</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16"/>
                  </a:ext>
                </a:extLst>
              </a:tr>
              <a:tr h="276731">
                <a:tc>
                  <a:txBody>
                    <a:bodyPr/>
                    <a:lstStyle/>
                    <a:p>
                      <a:pPr algn="r" fontAlgn="b"/>
                      <a:r>
                        <a:rPr lang="en-US" altLang="ja-JP" sz="1400" u="none" strike="noStrike">
                          <a:effectLst/>
                        </a:rPr>
                        <a:t>2820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ja-JP" altLang="en-US" sz="1400" u="none" strike="noStrike" dirty="0">
                          <a:effectLst/>
                        </a:rPr>
                        <a:t>下館さくら</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2019/12/3</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a:effectLst/>
                        </a:rPr>
                        <a:t>下館</a:t>
                      </a:r>
                      <a:endParaRPr lang="ja-JP" altLang="en-US" sz="1400" b="0" i="0" u="none" strike="noStrike">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17"/>
                  </a:ext>
                </a:extLst>
              </a:tr>
              <a:tr h="284417">
                <a:tc>
                  <a:txBody>
                    <a:bodyPr/>
                    <a:lstStyle/>
                    <a:p>
                      <a:pPr algn="r" fontAlgn="b"/>
                      <a:r>
                        <a:rPr lang="en-US" altLang="ja-JP" sz="1400" u="none" strike="noStrike">
                          <a:effectLst/>
                        </a:rPr>
                        <a:t>2560</a:t>
                      </a:r>
                      <a:endParaRPr lang="en-US" altLang="ja-JP" sz="1400" b="0" i="0" u="none" strike="noStrike">
                        <a:solidFill>
                          <a:srgbClr val="000000"/>
                        </a:solidFill>
                        <a:effectLst/>
                        <a:latin typeface="ＭＳ Ｐゴシック"/>
                      </a:endParaRPr>
                    </a:p>
                  </a:txBody>
                  <a:tcPr marL="6350" marR="6350" marT="6350" marB="0" anchor="b"/>
                </a:tc>
                <a:tc>
                  <a:txBody>
                    <a:bodyPr/>
                    <a:lstStyle/>
                    <a:p>
                      <a:pPr algn="ctr" fontAlgn="b"/>
                      <a:r>
                        <a:rPr lang="ja-JP" altLang="en-US" sz="1400" u="none" strike="noStrike" dirty="0">
                          <a:effectLst/>
                        </a:rPr>
                        <a:t>高田さくら</a:t>
                      </a:r>
                      <a:endParaRPr lang="ja-JP" altLang="en-US" sz="1400" b="0" i="0" u="none" strike="noStrike" dirty="0">
                        <a:solidFill>
                          <a:srgbClr val="000000"/>
                        </a:solidFill>
                        <a:effectLst/>
                        <a:latin typeface="ＭＳ Ｐゴシック"/>
                      </a:endParaRPr>
                    </a:p>
                  </a:txBody>
                  <a:tcPr marL="6350" marR="6350" marT="6350" marB="0" anchor="b"/>
                </a:tc>
                <a:tc>
                  <a:txBody>
                    <a:bodyPr/>
                    <a:lstStyle/>
                    <a:p>
                      <a:pPr algn="ctr" fontAlgn="b"/>
                      <a:r>
                        <a:rPr lang="en-US" altLang="ja-JP" sz="1400" u="none" strike="noStrike" dirty="0">
                          <a:effectLst/>
                        </a:rPr>
                        <a:t>2020/1/8</a:t>
                      </a:r>
                      <a:endParaRPr lang="en-US" altLang="ja-JP" sz="1400" b="0" i="0" u="none" strike="noStrike" dirty="0">
                        <a:solidFill>
                          <a:srgbClr val="000000"/>
                        </a:solidFill>
                        <a:effectLst/>
                        <a:latin typeface="ＭＳ Ｐゴシック"/>
                      </a:endParaRPr>
                    </a:p>
                  </a:txBody>
                  <a:tcPr marL="6350" marR="6350" marT="6350" marB="0" anchor="b"/>
                </a:tc>
                <a:tc>
                  <a:txBody>
                    <a:bodyPr/>
                    <a:lstStyle/>
                    <a:p>
                      <a:pPr algn="l" fontAlgn="b"/>
                      <a:r>
                        <a:rPr lang="ja-JP" altLang="en-US" sz="1400" u="none" strike="noStrike">
                          <a:effectLst/>
                        </a:rPr>
                        <a:t>高田</a:t>
                      </a:r>
                      <a:endParaRPr lang="ja-JP" altLang="en-US" sz="1400" b="0" i="0" u="none" strike="noStrike">
                        <a:solidFill>
                          <a:srgbClr val="000000"/>
                        </a:solidFill>
                        <a:effectLst/>
                        <a:latin typeface="ＭＳ Ｐゴシック"/>
                      </a:endParaRPr>
                    </a:p>
                  </a:txBody>
                  <a:tcPr marL="6350" marR="6350" marT="6350" marB="0" anchor="b"/>
                </a:tc>
                <a:tc>
                  <a:txBody>
                    <a:bodyPr/>
                    <a:lstStyle/>
                    <a:p>
                      <a:pPr algn="l" fontAlgn="b"/>
                      <a:r>
                        <a:rPr lang="ja-JP" altLang="en-US" sz="1400" u="none" strike="noStrike" dirty="0">
                          <a:effectLst/>
                        </a:rPr>
                        <a:t>　</a:t>
                      </a:r>
                      <a:endParaRPr lang="ja-JP" altLang="en-US" sz="1400" b="0" i="0" u="none" strike="noStrike" dirty="0">
                        <a:solidFill>
                          <a:srgbClr val="000000"/>
                        </a:solidFill>
                        <a:effectLst/>
                        <a:latin typeface="ＭＳ Ｐゴシック"/>
                      </a:endParaRPr>
                    </a:p>
                  </a:txBody>
                  <a:tcPr marL="6350" marR="6350" marT="6350" marB="0" anchor="b"/>
                </a:tc>
                <a:extLst>
                  <a:ext uri="{0D108BD9-81ED-4DB2-BD59-A6C34878D82A}">
                    <a16:rowId xmlns:a16="http://schemas.microsoft.com/office/drawing/2014/main" val="10018"/>
                  </a:ext>
                </a:extLst>
              </a:tr>
            </a:tbl>
          </a:graphicData>
        </a:graphic>
      </p:graphicFrame>
      <p:sp>
        <p:nvSpPr>
          <p:cNvPr id="5" name="角丸四角形 4"/>
          <p:cNvSpPr/>
          <p:nvPr/>
        </p:nvSpPr>
        <p:spPr>
          <a:xfrm>
            <a:off x="6516216" y="3717032"/>
            <a:ext cx="2376264"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2000" dirty="0"/>
              <a:t>衛星クラブ   </a:t>
            </a:r>
            <a:r>
              <a:rPr kumimoji="1" lang="en-US" altLang="ja-JP" sz="2000" dirty="0"/>
              <a:t>12</a:t>
            </a:r>
          </a:p>
          <a:p>
            <a:r>
              <a:rPr lang="ja-JP" altLang="en-US" sz="2000" dirty="0">
                <a:solidFill>
                  <a:srgbClr val="FFFF00"/>
                </a:solidFill>
              </a:rPr>
              <a:t>本クラブに移行　</a:t>
            </a:r>
            <a:r>
              <a:rPr lang="en-US" altLang="ja-JP" sz="2000" dirty="0">
                <a:solidFill>
                  <a:srgbClr val="FFFF00"/>
                </a:solidFill>
              </a:rPr>
              <a:t>3</a:t>
            </a:r>
          </a:p>
          <a:p>
            <a:r>
              <a:rPr lang="ja-JP" altLang="en-US" sz="2000" dirty="0">
                <a:solidFill>
                  <a:schemeClr val="accent6">
                    <a:lumMod val="60000"/>
                    <a:lumOff val="40000"/>
                  </a:schemeClr>
                </a:solidFill>
              </a:rPr>
              <a:t>終結　</a:t>
            </a:r>
            <a:r>
              <a:rPr lang="en-US" altLang="ja-JP" sz="2000" dirty="0">
                <a:solidFill>
                  <a:schemeClr val="accent6">
                    <a:lumMod val="60000"/>
                    <a:lumOff val="40000"/>
                  </a:schemeClr>
                </a:solidFill>
              </a:rPr>
              <a:t>3</a:t>
            </a:r>
          </a:p>
          <a:p>
            <a:r>
              <a:rPr lang="en-US" altLang="ja-JP" sz="2000" dirty="0"/>
              <a:t>(</a:t>
            </a:r>
            <a:r>
              <a:rPr lang="ja-JP" altLang="en-US" sz="2000" dirty="0"/>
              <a:t>合計　</a:t>
            </a:r>
            <a:r>
              <a:rPr lang="en-US" altLang="ja-JP" sz="2000" dirty="0"/>
              <a:t>18</a:t>
            </a:r>
            <a:r>
              <a:rPr lang="ja-JP" altLang="en-US" sz="2000" dirty="0"/>
              <a:t>クラブ</a:t>
            </a:r>
            <a:r>
              <a:rPr lang="en-US" altLang="ja-JP" sz="2000" dirty="0"/>
              <a:t>)</a:t>
            </a:r>
            <a:r>
              <a:rPr kumimoji="1" lang="ja-JP" altLang="en-US" sz="2000" dirty="0"/>
              <a:t> </a:t>
            </a:r>
          </a:p>
        </p:txBody>
      </p:sp>
    </p:spTree>
    <p:extLst>
      <p:ext uri="{BB962C8B-B14F-4D97-AF65-F5344CB8AC3E}">
        <p14:creationId xmlns:p14="http://schemas.microsoft.com/office/powerpoint/2010/main" val="733374495"/>
      </p:ext>
    </p:extLst>
  </p:cSld>
  <p:clrMapOvr>
    <a:masterClrMapping/>
  </p:clrMapOvr>
  <mc:AlternateContent xmlns:mc="http://schemas.openxmlformats.org/markup-compatibility/2006">
    <mc:Choice xmlns:p14="http://schemas.microsoft.com/office/powerpoint/2010/main" Requires="p14">
      <p:transition spd="slow" p14:dur="2000" advTm="32033"/>
    </mc:Choice>
    <mc:Fallback>
      <p:transition spd="slow" advTm="3203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92088"/>
          </a:xfrm>
          <a:gradFill>
            <a:gsLst>
              <a:gs pos="0">
                <a:srgbClr val="F6DAF1"/>
              </a:gs>
              <a:gs pos="100000">
                <a:srgbClr val="F1B5E7"/>
              </a:gs>
            </a:gsLst>
            <a:lin ang="5400000" scaled="0"/>
          </a:gradFill>
        </p:spPr>
        <p:txBody>
          <a:bodyPr/>
          <a:lstStyle/>
          <a:p>
            <a:r>
              <a:rPr kumimoji="1" lang="ja-JP" altLang="en-US" dirty="0"/>
              <a:t>会員種別に関するルール変更</a:t>
            </a:r>
          </a:p>
        </p:txBody>
      </p:sp>
      <p:sp>
        <p:nvSpPr>
          <p:cNvPr id="3" name="コンテンツ プレースホルダー 2"/>
          <p:cNvSpPr>
            <a:spLocks noGrp="1"/>
          </p:cNvSpPr>
          <p:nvPr>
            <p:ph idx="1"/>
          </p:nvPr>
        </p:nvSpPr>
        <p:spPr>
          <a:xfrm>
            <a:off x="467544" y="1124744"/>
            <a:ext cx="8363272" cy="4752528"/>
          </a:xfrm>
          <a:solidFill>
            <a:srgbClr val="EBF6F9"/>
          </a:solidFill>
        </p:spPr>
        <p:txBody>
          <a:bodyPr>
            <a:normAutofit fontScale="92500" lnSpcReduction="10000"/>
          </a:bodyPr>
          <a:lstStyle/>
          <a:p>
            <a:pPr marL="0" indent="0">
              <a:buNone/>
            </a:pPr>
            <a:r>
              <a:rPr lang="ja-JP" altLang="en-US" dirty="0"/>
              <a:t>クラブ細則を変更することにより次の例外が認められることとなった。</a:t>
            </a:r>
            <a:r>
              <a:rPr lang="en-US" altLang="ja-JP" sz="2600" dirty="0"/>
              <a:t>(</a:t>
            </a:r>
            <a:r>
              <a:rPr lang="ja-JP" altLang="en-US" sz="2600" dirty="0"/>
              <a:t>２０１６規定審議会</a:t>
            </a:r>
            <a:r>
              <a:rPr lang="en-US" altLang="ja-JP" sz="2600" dirty="0"/>
              <a:t>)</a:t>
            </a:r>
            <a:endParaRPr lang="ja-JP" altLang="en-US" dirty="0"/>
          </a:p>
          <a:p>
            <a:pPr marL="0" lvl="0" indent="355600">
              <a:buNone/>
            </a:pPr>
            <a:r>
              <a:rPr lang="ja-JP" altLang="en-US" dirty="0"/>
              <a:t>○</a:t>
            </a:r>
            <a:r>
              <a:rPr lang="ja-JP" altLang="ja-JP" dirty="0"/>
              <a:t>例会と出席に関する規定の例外</a:t>
            </a:r>
            <a:endParaRPr lang="ja-JP" altLang="en-US" dirty="0"/>
          </a:p>
          <a:p>
            <a:pPr marL="895350" lvl="0" indent="-87313">
              <a:buNone/>
            </a:pPr>
            <a:r>
              <a:rPr lang="en-US" altLang="ja-JP" sz="2400" dirty="0"/>
              <a:t>(</a:t>
            </a:r>
            <a:r>
              <a:rPr lang="ja-JP" altLang="ja-JP" sz="2400" dirty="0"/>
              <a:t>クラブ定款</a:t>
            </a:r>
            <a:r>
              <a:rPr lang="ja-JP" altLang="en-US" sz="2400" dirty="0"/>
              <a:t>　</a:t>
            </a:r>
            <a:r>
              <a:rPr lang="ja-JP" altLang="ja-JP" sz="2400" dirty="0"/>
              <a:t>第７条</a:t>
            </a:r>
            <a:r>
              <a:rPr lang="ja-JP" altLang="en-US" sz="2400" dirty="0"/>
              <a:t>第１節</a:t>
            </a:r>
            <a:r>
              <a:rPr lang="en-US" altLang="ja-JP" sz="2400" dirty="0"/>
              <a:t>(f)</a:t>
            </a:r>
            <a:r>
              <a:rPr lang="ja-JP" altLang="en-US" sz="2400" dirty="0"/>
              <a:t>項、第１３条第４節</a:t>
            </a:r>
            <a:r>
              <a:rPr lang="en-US" altLang="ja-JP" sz="2400" dirty="0"/>
              <a:t>(c)</a:t>
            </a:r>
            <a:r>
              <a:rPr lang="ja-JP" altLang="en-US" sz="2400" dirty="0"/>
              <a:t>項</a:t>
            </a:r>
            <a:r>
              <a:rPr lang="en-US" altLang="ja-JP" sz="2400" dirty="0"/>
              <a:t>)</a:t>
            </a:r>
            <a:endParaRPr lang="ja-JP" altLang="en-US" sz="2400" dirty="0"/>
          </a:p>
          <a:p>
            <a:pPr marL="0" indent="808038">
              <a:buNone/>
            </a:pPr>
            <a:r>
              <a:rPr lang="ja-JP" altLang="en-US" dirty="0"/>
              <a:t>・</a:t>
            </a:r>
            <a:r>
              <a:rPr lang="ja-JP" altLang="ja-JP" dirty="0"/>
              <a:t>例会の回数、内容などの変更</a:t>
            </a:r>
            <a:r>
              <a:rPr lang="ja-JP" altLang="en-US" dirty="0"/>
              <a:t>　　</a:t>
            </a:r>
          </a:p>
          <a:p>
            <a:pPr marL="0" indent="808038">
              <a:buNone/>
            </a:pPr>
            <a:r>
              <a:rPr lang="ja-JP" altLang="en-US" dirty="0"/>
              <a:t>・</a:t>
            </a:r>
            <a:r>
              <a:rPr lang="ja-JP" altLang="ja-JP" dirty="0"/>
              <a:t>出席に関する規定の変更</a:t>
            </a:r>
            <a:endParaRPr lang="ja-JP" altLang="en-US" dirty="0"/>
          </a:p>
          <a:p>
            <a:pPr marL="452438" lvl="0" indent="-182563">
              <a:buNone/>
            </a:pPr>
            <a:r>
              <a:rPr lang="ja-JP" altLang="en-US" dirty="0"/>
              <a:t>○</a:t>
            </a:r>
            <a:r>
              <a:rPr lang="ja-JP" altLang="ja-JP" dirty="0"/>
              <a:t>会員身分に関する規定の例外</a:t>
            </a:r>
            <a:endParaRPr lang="ja-JP" altLang="en-US" dirty="0"/>
          </a:p>
          <a:p>
            <a:pPr marL="452438" lvl="0" indent="269875">
              <a:buNone/>
            </a:pPr>
            <a:r>
              <a:rPr lang="en-US" altLang="ja-JP" sz="2400" dirty="0"/>
              <a:t>(</a:t>
            </a:r>
            <a:r>
              <a:rPr lang="ja-JP" altLang="ja-JP" sz="2400" dirty="0"/>
              <a:t>クラブ定款第</a:t>
            </a:r>
            <a:r>
              <a:rPr lang="ja-JP" altLang="en-US" sz="2400" dirty="0"/>
              <a:t>８</a:t>
            </a:r>
            <a:r>
              <a:rPr lang="ja-JP" altLang="ja-JP" sz="2400" dirty="0"/>
              <a:t>条</a:t>
            </a:r>
            <a:r>
              <a:rPr lang="ja-JP" altLang="en-US" sz="2400" dirty="0"/>
              <a:t>　第７節</a:t>
            </a:r>
            <a:r>
              <a:rPr lang="en-US" altLang="ja-JP" sz="2400" dirty="0"/>
              <a:t>)</a:t>
            </a:r>
            <a:endParaRPr lang="ja-JP" altLang="en-US" sz="2400" dirty="0"/>
          </a:p>
          <a:p>
            <a:pPr marL="0" lvl="0" indent="722313">
              <a:buNone/>
            </a:pPr>
            <a:r>
              <a:rPr lang="ja-JP" altLang="en-US" dirty="0"/>
              <a:t>・会員種類の多様化</a:t>
            </a:r>
          </a:p>
          <a:p>
            <a:pPr marL="0" lvl="0" indent="722313">
              <a:buNone/>
            </a:pPr>
            <a:r>
              <a:rPr lang="ja-JP" altLang="en-US" dirty="0"/>
              <a:t>・二重会員など</a:t>
            </a:r>
          </a:p>
          <a:p>
            <a:pPr marL="0" lvl="0" indent="0">
              <a:buNone/>
            </a:pPr>
            <a:endParaRPr lang="ja-JP" altLang="en-US" dirty="0"/>
          </a:p>
          <a:p>
            <a:pPr marL="0" lvl="0" indent="0">
              <a:buNone/>
            </a:pPr>
            <a:endParaRPr lang="ja-JP" altLang="en-US" dirty="0"/>
          </a:p>
          <a:p>
            <a:pPr lvl="0"/>
            <a:endParaRPr lang="ja-JP" altLang="ja-JP" dirty="0"/>
          </a:p>
          <a:p>
            <a:endParaRPr kumimoji="1" lang="ja-JP" altLang="en-US" dirty="0"/>
          </a:p>
        </p:txBody>
      </p:sp>
      <p:sp>
        <p:nvSpPr>
          <p:cNvPr id="4" name="曲折矢印 3"/>
          <p:cNvSpPr/>
          <p:nvPr/>
        </p:nvSpPr>
        <p:spPr>
          <a:xfrm rot="10800000" flipH="1">
            <a:off x="323528" y="6064199"/>
            <a:ext cx="576064" cy="432048"/>
          </a:xfrm>
          <a:prstGeom prst="bentArrow">
            <a:avLst>
              <a:gd name="adj1" fmla="val 56190"/>
              <a:gd name="adj2" fmla="val 41709"/>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正方形/長方形 5"/>
          <p:cNvSpPr/>
          <p:nvPr/>
        </p:nvSpPr>
        <p:spPr>
          <a:xfrm>
            <a:off x="1043609" y="6093296"/>
            <a:ext cx="7920879" cy="57606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これらを組み合わせていろいろな会員種別が可能</a:t>
            </a:r>
            <a:r>
              <a:rPr kumimoji="1" lang="ja-JP" altLang="en-US" sz="2400" dirty="0">
                <a:solidFill>
                  <a:schemeClr val="tx1"/>
                </a:solidFill>
              </a:rPr>
              <a:t>に</a:t>
            </a:r>
          </a:p>
        </p:txBody>
      </p:sp>
      <p:sp>
        <p:nvSpPr>
          <p:cNvPr id="5" name="右矢印 4"/>
          <p:cNvSpPr/>
          <p:nvPr/>
        </p:nvSpPr>
        <p:spPr>
          <a:xfrm>
            <a:off x="6444208" y="3052841"/>
            <a:ext cx="21602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678771" y="2924944"/>
            <a:ext cx="2115932" cy="830997"/>
          </a:xfrm>
          <a:prstGeom prst="rect">
            <a:avLst/>
          </a:prstGeom>
          <a:solidFill>
            <a:schemeClr val="accent6">
              <a:lumMod val="20000"/>
              <a:lumOff val="80000"/>
            </a:schemeClr>
          </a:solidFill>
        </p:spPr>
        <p:txBody>
          <a:bodyPr wrap="square" rtlCol="0">
            <a:spAutoFit/>
          </a:bodyPr>
          <a:lstStyle/>
          <a:p>
            <a:r>
              <a:rPr kumimoji="1" lang="ja-JP" altLang="en-US" sz="2400" dirty="0"/>
              <a:t>多様な例会が可能に</a:t>
            </a:r>
          </a:p>
        </p:txBody>
      </p:sp>
    </p:spTree>
    <p:custDataLst>
      <p:tags r:id="rId1"/>
    </p:custDataLst>
    <p:extLst>
      <p:ext uri="{BB962C8B-B14F-4D97-AF65-F5344CB8AC3E}">
        <p14:creationId xmlns:p14="http://schemas.microsoft.com/office/powerpoint/2010/main" val="1656529066"/>
      </p:ext>
    </p:extLst>
  </p:cSld>
  <p:clrMapOvr>
    <a:masterClrMapping/>
  </p:clrMapOvr>
  <mc:AlternateContent xmlns:mc="http://schemas.openxmlformats.org/markup-compatibility/2006">
    <mc:Choice xmlns:p14="http://schemas.microsoft.com/office/powerpoint/2010/main" Requires="p14">
      <p:transition spd="slow" p14:dur="2000" advTm="67678"/>
    </mc:Choice>
    <mc:Fallback>
      <p:transition spd="slow" advTm="676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750"/>
                                        <p:tgtEl>
                                          <p:spTgt spid="3">
                                            <p:txEl>
                                              <p:pRg st="2" end="2"/>
                                            </p:txEl>
                                          </p:spTgt>
                                        </p:tgtEl>
                                      </p:cBhvr>
                                    </p:animEffect>
                                  </p:childTnLst>
                                </p:cTn>
                              </p:par>
                            </p:childTnLst>
                          </p:cTn>
                        </p:par>
                        <p:par>
                          <p:cTn id="17" fill="hold">
                            <p:stCondLst>
                              <p:cond delay="175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750"/>
                                        <p:tgtEl>
                                          <p:spTgt spid="3">
                                            <p:txEl>
                                              <p:pRg st="3" end="3"/>
                                            </p:txEl>
                                          </p:spTgt>
                                        </p:tgtEl>
                                      </p:cBhvr>
                                    </p:animEffect>
                                  </p:childTnLst>
                                </p:cTn>
                              </p:par>
                            </p:childTnLst>
                          </p:cTn>
                        </p:par>
                        <p:par>
                          <p:cTn id="21" fill="hold">
                            <p:stCondLst>
                              <p:cond delay="2500"/>
                            </p:stCondLst>
                            <p:childTnLst>
                              <p:par>
                                <p:cTn id="22" presetID="22" presetClass="entr" presetSubtype="8"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750"/>
                                        <p:tgtEl>
                                          <p:spTgt spid="3">
                                            <p:txEl>
                                              <p:pRg st="4" end="4"/>
                                            </p:txEl>
                                          </p:spTgt>
                                        </p:tgtEl>
                                      </p:cBhvr>
                                    </p:animEffect>
                                  </p:childTnLst>
                                </p:cTn>
                              </p:par>
                            </p:childTnLst>
                          </p:cTn>
                        </p:par>
                        <p:par>
                          <p:cTn id="25" fill="hold">
                            <p:stCondLst>
                              <p:cond delay="3250"/>
                            </p:stCondLst>
                            <p:childTnLst>
                              <p:par>
                                <p:cTn id="26" presetID="22" presetClass="entr" presetSubtype="8" fill="hold" grpId="0" nodeType="after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left)">
                                      <p:cBhvr>
                                        <p:cTn id="28" dur="750"/>
                                        <p:tgtEl>
                                          <p:spTgt spid="5"/>
                                        </p:tgtEl>
                                      </p:cBhvr>
                                    </p:animEffect>
                                  </p:childTnLst>
                                </p:cTn>
                              </p:par>
                            </p:childTnLst>
                          </p:cTn>
                        </p:par>
                        <p:par>
                          <p:cTn id="29" fill="hold">
                            <p:stCondLst>
                              <p:cond delay="4000"/>
                            </p:stCondLst>
                            <p:childTnLst>
                              <p:par>
                                <p:cTn id="30" presetID="22" presetClass="entr" presetSubtype="8"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75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left)">
                                      <p:cBhvr>
                                        <p:cTn id="37" dur="1000"/>
                                        <p:tgtEl>
                                          <p:spTgt spid="3">
                                            <p:txEl>
                                              <p:pRg st="5" end="5"/>
                                            </p:txEl>
                                          </p:spTgt>
                                        </p:tgtEl>
                                      </p:cBhvr>
                                    </p:animEffect>
                                  </p:childTnLst>
                                </p:cTn>
                              </p:par>
                            </p:childTnLst>
                          </p:cTn>
                        </p:par>
                        <p:par>
                          <p:cTn id="38" fill="hold">
                            <p:stCondLst>
                              <p:cond delay="1000"/>
                            </p:stCondLst>
                            <p:childTnLst>
                              <p:par>
                                <p:cTn id="39" presetID="22" presetClass="entr" presetSubtype="8" fill="hold"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wipe(left)">
                                      <p:cBhvr>
                                        <p:cTn id="41" dur="750"/>
                                        <p:tgtEl>
                                          <p:spTgt spid="3">
                                            <p:txEl>
                                              <p:pRg st="6" end="6"/>
                                            </p:txEl>
                                          </p:spTgt>
                                        </p:tgtEl>
                                      </p:cBhvr>
                                    </p:animEffect>
                                  </p:childTnLst>
                                </p:cTn>
                              </p:par>
                            </p:childTnLst>
                          </p:cTn>
                        </p:par>
                        <p:par>
                          <p:cTn id="42" fill="hold">
                            <p:stCondLst>
                              <p:cond delay="1750"/>
                            </p:stCondLst>
                            <p:childTnLst>
                              <p:par>
                                <p:cTn id="43" presetID="22" presetClass="entr" presetSubtype="8" fill="hold" nodeType="after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wipe(left)">
                                      <p:cBhvr>
                                        <p:cTn id="45" dur="750"/>
                                        <p:tgtEl>
                                          <p:spTgt spid="3">
                                            <p:txEl>
                                              <p:pRg st="7" end="7"/>
                                            </p:txEl>
                                          </p:spTgt>
                                        </p:tgtEl>
                                      </p:cBhvr>
                                    </p:animEffect>
                                  </p:childTnLst>
                                </p:cTn>
                              </p:par>
                            </p:childTnLst>
                          </p:cTn>
                        </p:par>
                        <p:par>
                          <p:cTn id="46" fill="hold">
                            <p:stCondLst>
                              <p:cond delay="2500"/>
                            </p:stCondLst>
                            <p:childTnLst>
                              <p:par>
                                <p:cTn id="47" presetID="22" presetClass="entr" presetSubtype="8" fill="hold" nodeType="after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wipe(left)">
                                      <p:cBhvr>
                                        <p:cTn id="49" dur="750"/>
                                        <p:tgtEl>
                                          <p:spTgt spid="3">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ipe(left)">
                                      <p:cBhvr>
                                        <p:cTn id="54" dur="500"/>
                                        <p:tgtEl>
                                          <p:spTgt spid="4"/>
                                        </p:tgtEl>
                                      </p:cBhvr>
                                    </p:animEffect>
                                  </p:childTnLst>
                                </p:cTn>
                              </p:par>
                            </p:childTnLst>
                          </p:cTn>
                        </p:par>
                        <p:par>
                          <p:cTn id="55" fill="hold">
                            <p:stCondLst>
                              <p:cond delay="500"/>
                            </p:stCondLst>
                            <p:childTnLst>
                              <p:par>
                                <p:cTn id="56" presetID="22" presetClass="entr" presetSubtype="8" fill="hold" grpId="0" nodeType="after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wipe(left)">
                                      <p:cBhvr>
                                        <p:cTn id="5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5" grpId="0" animBg="1"/>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1|3.3|19.4|26.3"/>
</p:tagLst>
</file>

<file path=ppt/tags/tag2.xml><?xml version="1.0" encoding="utf-8"?>
<p:tagLst xmlns:a="http://schemas.openxmlformats.org/drawingml/2006/main" xmlns:r="http://schemas.openxmlformats.org/officeDocument/2006/relationships" xmlns:p="http://schemas.openxmlformats.org/presentationml/2006/main">
  <p:tag name="TIMING" val="|2.5|11.8|2.7|2|3.1|10.6|12.2"/>
</p:tagLst>
</file>

<file path=ppt/tags/tag3.xml><?xml version="1.0" encoding="utf-8"?>
<p:tagLst xmlns:a="http://schemas.openxmlformats.org/drawingml/2006/main" xmlns:r="http://schemas.openxmlformats.org/officeDocument/2006/relationships" xmlns:p="http://schemas.openxmlformats.org/presentationml/2006/main">
  <p:tag name="TIMING" val="|8.2|8.5"/>
</p:tagLst>
</file>

<file path=ppt/tags/tag4.xml><?xml version="1.0" encoding="utf-8"?>
<p:tagLst xmlns:a="http://schemas.openxmlformats.org/drawingml/2006/main" xmlns:r="http://schemas.openxmlformats.org/officeDocument/2006/relationships" xmlns:p="http://schemas.openxmlformats.org/presentationml/2006/main">
  <p:tag name="TIMING" val="|10.2|5.8|12.3|5.4"/>
</p:tagLst>
</file>

<file path=ppt/tags/tag5.xml><?xml version="1.0" encoding="utf-8"?>
<p:tagLst xmlns:a="http://schemas.openxmlformats.org/drawingml/2006/main" xmlns:r="http://schemas.openxmlformats.org/officeDocument/2006/relationships" xmlns:p="http://schemas.openxmlformats.org/presentationml/2006/main">
  <p:tag name="TIMING" val="|1.7|9.6|10.1|6.5|7.5|8.2|11.1|2.7"/>
</p:tagLst>
</file>

<file path=ppt/tags/tag6.xml><?xml version="1.0" encoding="utf-8"?>
<p:tagLst xmlns:a="http://schemas.openxmlformats.org/drawingml/2006/main" xmlns:r="http://schemas.openxmlformats.org/officeDocument/2006/relationships" xmlns:p="http://schemas.openxmlformats.org/presentationml/2006/main">
  <p:tag name="TIMING" val="|13.6|3|14.3|25.7|12.2|3.4|11.2|16.6|14.5|2.9"/>
</p:tagLst>
</file>

<file path=ppt/tags/tag7.xml><?xml version="1.0" encoding="utf-8"?>
<p:tagLst xmlns:a="http://schemas.openxmlformats.org/drawingml/2006/main" xmlns:r="http://schemas.openxmlformats.org/officeDocument/2006/relationships" xmlns:p="http://schemas.openxmlformats.org/presentationml/2006/main">
  <p:tag name="TIMING" val="|5.1|10.9|23.4|16.2"/>
</p:tagLst>
</file>

<file path=ppt/tags/tag8.xml><?xml version="1.0" encoding="utf-8"?>
<p:tagLst xmlns:a="http://schemas.openxmlformats.org/drawingml/2006/main" xmlns:r="http://schemas.openxmlformats.org/officeDocument/2006/relationships" xmlns:p="http://schemas.openxmlformats.org/presentationml/2006/main">
  <p:tag name="TIMING" val="|2.8|7.1|29.3|2.9"/>
</p:tagLst>
</file>

<file path=ppt/tags/tag9.xml><?xml version="1.0" encoding="utf-8"?>
<p:tagLst xmlns:a="http://schemas.openxmlformats.org/drawingml/2006/main" xmlns:r="http://schemas.openxmlformats.org/officeDocument/2006/relationships" xmlns:p="http://schemas.openxmlformats.org/presentationml/2006/main">
  <p:tag name="TIMING" val="|6.4"/>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1307</Words>
  <Application>Microsoft Office PowerPoint</Application>
  <PresentationFormat>画面に合わせる (4:3)</PresentationFormat>
  <Paragraphs>315</Paragraphs>
  <Slides>12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ＭＳ Ｐゴシック</vt:lpstr>
      <vt:lpstr>メイリオ</vt:lpstr>
      <vt:lpstr>Arial</vt:lpstr>
      <vt:lpstr>Calibri</vt:lpstr>
      <vt:lpstr>Office ​​テーマ</vt:lpstr>
      <vt:lpstr>PowerPoint プレゼンテーション</vt:lpstr>
      <vt:lpstr>PowerPoint プレゼンテーション</vt:lpstr>
      <vt:lpstr>衛星クラブについて</vt:lpstr>
      <vt:lpstr>衛星クラブと新クラブについて</vt:lpstr>
      <vt:lpstr>PowerPoint プレゼンテーション</vt:lpstr>
      <vt:lpstr>衛星クラブの活用例 ～若い世代の入会と育成を狙いとする例～</vt:lpstr>
      <vt:lpstr>衛星クラブ設立までの流れ(例)</vt:lpstr>
      <vt:lpstr>日本の衛星クラブ(‘20/4/1現在)</vt:lpstr>
      <vt:lpstr>会員種別に関するルール変更</vt:lpstr>
      <vt:lpstr>いろいろな会員種別</vt:lpstr>
      <vt:lpstr>会員種別の多様化に関する検討事項</vt:lpstr>
      <vt:lpstr>おわり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fujii</dc:creator>
  <cp:lastModifiedBy>西條 壽一</cp:lastModifiedBy>
  <cp:revision>29</cp:revision>
  <dcterms:created xsi:type="dcterms:W3CDTF">2020-04-06T00:13:44Z</dcterms:created>
  <dcterms:modified xsi:type="dcterms:W3CDTF">2020-05-04T02:54:32Z</dcterms:modified>
</cp:coreProperties>
</file>