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53" r:id="rId2"/>
    <p:sldId id="354" r:id="rId3"/>
    <p:sldId id="355" r:id="rId4"/>
    <p:sldId id="356" r:id="rId5"/>
    <p:sldId id="357" r:id="rId6"/>
    <p:sldId id="358" r:id="rId7"/>
    <p:sldId id="361" r:id="rId8"/>
    <p:sldId id="359" r:id="rId9"/>
    <p:sldId id="363" r:id="rId10"/>
    <p:sldId id="360" r:id="rId11"/>
    <p:sldId id="362" r:id="rId12"/>
    <p:sldId id="301" r:id="rId13"/>
    <p:sldId id="343" r:id="rId14"/>
    <p:sldId id="342" r:id="rId15"/>
    <p:sldId id="313" r:id="rId16"/>
    <p:sldId id="352" r:id="rId17"/>
    <p:sldId id="309" r:id="rId18"/>
    <p:sldId id="310" r:id="rId19"/>
    <p:sldId id="312" r:id="rId2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E794E9BE-7778-41CA-8953-550FA1D19FDA}">
          <p14:sldIdLst>
            <p14:sldId id="353"/>
            <p14:sldId id="354"/>
            <p14:sldId id="355"/>
            <p14:sldId id="356"/>
            <p14:sldId id="357"/>
            <p14:sldId id="358"/>
            <p14:sldId id="361"/>
            <p14:sldId id="359"/>
            <p14:sldId id="363"/>
            <p14:sldId id="360"/>
            <p14:sldId id="362"/>
            <p14:sldId id="301"/>
            <p14:sldId id="343"/>
            <p14:sldId id="342"/>
            <p14:sldId id="313"/>
            <p14:sldId id="352"/>
            <p14:sldId id="309"/>
            <p14:sldId id="310"/>
            <p14:sldId id="312"/>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108" y="-2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Sheet1!$B$1</c:f>
              <c:strCache>
                <c:ptCount val="1"/>
                <c:pt idx="0">
                  <c:v>系列 1</c:v>
                </c:pt>
              </c:strCache>
            </c:strRef>
          </c:tx>
          <c:invertIfNegative val="0"/>
          <c:dLbls>
            <c:dLbl>
              <c:idx val="0"/>
              <c:layout>
                <c:manualLayout>
                  <c:x val="0.33409801313367582"/>
                  <c:y val="1.807589011848925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A2C0-47C0-914E-B5776D2884C9}"/>
                </c:ext>
              </c:extLst>
            </c:dLbl>
            <c:dLbl>
              <c:idx val="1"/>
              <c:layout>
                <c:manualLayout>
                  <c:x val="0.3163169557736828"/>
                  <c:y val="1.3648367773951042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A2C0-47C0-914E-B5776D2884C9}"/>
                </c:ext>
              </c:extLst>
            </c:dLbl>
            <c:dLbl>
              <c:idx val="2"/>
              <c:layout>
                <c:manualLayout>
                  <c:x val="0.32327869367171758"/>
                  <c:y val="0"/>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A2C0-47C0-914E-B5776D2884C9}"/>
                </c:ext>
              </c:extLst>
            </c:dLbl>
            <c:dLbl>
              <c:idx val="3"/>
              <c:layout>
                <c:manualLayout>
                  <c:x val="0.37146773481625167"/>
                  <c:y val="8.3995296818871971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A2C0-47C0-914E-B5776D2884C9}"/>
                </c:ext>
              </c:extLst>
            </c:dLbl>
            <c:dLbl>
              <c:idx val="4"/>
              <c:layout>
                <c:manualLayout>
                  <c:x val="0.18265603338759462"/>
                  <c:y val="1.2597812841139101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A2C0-47C0-914E-B5776D2884C9}"/>
                </c:ext>
              </c:extLst>
            </c:dLbl>
            <c:dLbl>
              <c:idx val="5"/>
              <c:layout>
                <c:manualLayout>
                  <c:x val="0.17813600421209239"/>
                  <c:y val="6.2989064205695505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A2C0-47C0-914E-B5776D2884C9}"/>
                </c:ext>
              </c:extLst>
            </c:dLbl>
            <c:spPr>
              <a:noFill/>
              <a:ln>
                <a:noFill/>
              </a:ln>
              <a:effectLst/>
            </c:spPr>
            <c:txPr>
              <a:bodyPr/>
              <a:lstStyle/>
              <a:p>
                <a:pPr>
                  <a:defRPr sz="1200">
                    <a:solidFill>
                      <a:schemeClr val="tx1"/>
                    </a:solidFill>
                  </a:defRPr>
                </a:pPr>
                <a:endParaRPr lang="ja-JP"/>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例会</c:v>
                </c:pt>
                <c:pt idx="1">
                  <c:v>親睦活動</c:v>
                </c:pt>
                <c:pt idx="2">
                  <c:v>奉仕活動</c:v>
                </c:pt>
                <c:pt idx="3">
                  <c:v>人間関係</c:v>
                </c:pt>
                <c:pt idx="4">
                  <c:v>同好会</c:v>
                </c:pt>
                <c:pt idx="5">
                  <c:v>理念の実践</c:v>
                </c:pt>
                <c:pt idx="6">
                  <c:v>魅力なし</c:v>
                </c:pt>
              </c:strCache>
            </c:strRef>
          </c:cat>
          <c:val>
            <c:numRef>
              <c:f>Sheet1!$B$2:$B$8</c:f>
              <c:numCache>
                <c:formatCode>General</c:formatCode>
                <c:ptCount val="7"/>
                <c:pt idx="0">
                  <c:v>55</c:v>
                </c:pt>
                <c:pt idx="1">
                  <c:v>61</c:v>
                </c:pt>
                <c:pt idx="2">
                  <c:v>49</c:v>
                </c:pt>
                <c:pt idx="3">
                  <c:v>74</c:v>
                </c:pt>
                <c:pt idx="4">
                  <c:v>24</c:v>
                </c:pt>
                <c:pt idx="5">
                  <c:v>10</c:v>
                </c:pt>
                <c:pt idx="6">
                  <c:v>3</c:v>
                </c:pt>
              </c:numCache>
            </c:numRef>
          </c:val>
          <c:extLst xmlns:c16r2="http://schemas.microsoft.com/office/drawing/2015/06/chart">
            <c:ext xmlns:c16="http://schemas.microsoft.com/office/drawing/2014/chart" uri="{C3380CC4-5D6E-409C-BE32-E72D297353CC}">
              <c16:uniqueId val="{00000006-A2C0-47C0-914E-B5776D2884C9}"/>
            </c:ext>
          </c:extLst>
        </c:ser>
        <c:ser>
          <c:idx val="1"/>
          <c:order val="1"/>
          <c:tx>
            <c:strRef>
              <c:f>Sheet1!$C$1</c:f>
              <c:strCache>
                <c:ptCount val="1"/>
                <c:pt idx="0">
                  <c:v>系列 2</c:v>
                </c:pt>
              </c:strCache>
            </c:strRef>
          </c:tx>
          <c:spPr>
            <a:noFill/>
          </c:spPr>
          <c:invertIfNegative val="0"/>
          <c:cat>
            <c:strRef>
              <c:f>Sheet1!$A$2:$A$8</c:f>
              <c:strCache>
                <c:ptCount val="7"/>
                <c:pt idx="0">
                  <c:v>例会</c:v>
                </c:pt>
                <c:pt idx="1">
                  <c:v>親睦活動</c:v>
                </c:pt>
                <c:pt idx="2">
                  <c:v>奉仕活動</c:v>
                </c:pt>
                <c:pt idx="3">
                  <c:v>人間関係</c:v>
                </c:pt>
                <c:pt idx="4">
                  <c:v>同好会</c:v>
                </c:pt>
                <c:pt idx="5">
                  <c:v>理念の実践</c:v>
                </c:pt>
                <c:pt idx="6">
                  <c:v>魅力なし</c:v>
                </c:pt>
              </c:strCache>
            </c:strRef>
          </c:cat>
          <c:val>
            <c:numRef>
              <c:f>Sheet1!$C$2:$C$8</c:f>
              <c:numCache>
                <c:formatCode>General</c:formatCode>
                <c:ptCount val="7"/>
                <c:pt idx="0">
                  <c:v>45</c:v>
                </c:pt>
                <c:pt idx="1">
                  <c:v>39</c:v>
                </c:pt>
                <c:pt idx="2">
                  <c:v>51</c:v>
                </c:pt>
                <c:pt idx="3">
                  <c:v>26</c:v>
                </c:pt>
                <c:pt idx="4">
                  <c:v>76</c:v>
                </c:pt>
                <c:pt idx="5">
                  <c:v>90</c:v>
                </c:pt>
                <c:pt idx="6">
                  <c:v>97</c:v>
                </c:pt>
              </c:numCache>
            </c:numRef>
          </c:val>
          <c:extLst xmlns:c16r2="http://schemas.microsoft.com/office/drawing/2015/06/chart">
            <c:ext xmlns:c16="http://schemas.microsoft.com/office/drawing/2014/chart" uri="{C3380CC4-5D6E-409C-BE32-E72D297353CC}">
              <c16:uniqueId val="{00000007-A2C0-47C0-914E-B5776D2884C9}"/>
            </c:ext>
          </c:extLst>
        </c:ser>
        <c:dLbls>
          <c:showLegendKey val="0"/>
          <c:showVal val="0"/>
          <c:showCatName val="0"/>
          <c:showSerName val="0"/>
          <c:showPercent val="0"/>
          <c:showBubbleSize val="0"/>
        </c:dLbls>
        <c:gapWidth val="150"/>
        <c:overlap val="100"/>
        <c:axId val="66125184"/>
        <c:axId val="66126976"/>
      </c:barChart>
      <c:catAx>
        <c:axId val="66125184"/>
        <c:scaling>
          <c:orientation val="maxMin"/>
        </c:scaling>
        <c:delete val="1"/>
        <c:axPos val="l"/>
        <c:numFmt formatCode="General" sourceLinked="0"/>
        <c:majorTickMark val="out"/>
        <c:minorTickMark val="none"/>
        <c:tickLblPos val="nextTo"/>
        <c:crossAx val="66126976"/>
        <c:crosses val="autoZero"/>
        <c:auto val="1"/>
        <c:lblAlgn val="ctr"/>
        <c:lblOffset val="100"/>
        <c:noMultiLvlLbl val="0"/>
      </c:catAx>
      <c:valAx>
        <c:axId val="66126976"/>
        <c:scaling>
          <c:orientation val="minMax"/>
        </c:scaling>
        <c:delete val="1"/>
        <c:axPos val="t"/>
        <c:majorGridlines/>
        <c:numFmt formatCode="0%" sourceLinked="1"/>
        <c:majorTickMark val="out"/>
        <c:minorTickMark val="none"/>
        <c:tickLblPos val="nextTo"/>
        <c:crossAx val="66125184"/>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Sheet1!$B$1</c:f>
              <c:strCache>
                <c:ptCount val="1"/>
                <c:pt idx="0">
                  <c:v>系列 1</c:v>
                </c:pt>
              </c:strCache>
            </c:strRef>
          </c:tx>
          <c:invertIfNegative val="0"/>
          <c:dLbls>
            <c:dLbl>
              <c:idx val="0"/>
              <c:layout>
                <c:manualLayout>
                  <c:x val="0.30549745680431634"/>
                  <c:y val="-1.2597812841139129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77A5-46A6-83BF-F9085B7DC9FA}"/>
                </c:ext>
              </c:extLst>
            </c:dLbl>
            <c:dLbl>
              <c:idx val="1"/>
              <c:layout>
                <c:manualLayout>
                  <c:x val="0.28771621993691515"/>
                  <c:y val="6.2989064205695505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77A5-46A6-83BF-F9085B7DC9FA}"/>
                </c:ext>
              </c:extLst>
            </c:dLbl>
            <c:dLbl>
              <c:idx val="2"/>
              <c:layout>
                <c:manualLayout>
                  <c:x val="0.32327869367171758"/>
                  <c:y val="0"/>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77A5-46A6-83BF-F9085B7DC9FA}"/>
                </c:ext>
              </c:extLst>
            </c:dLbl>
            <c:dLbl>
              <c:idx val="3"/>
              <c:layout>
                <c:manualLayout>
                  <c:x val="0.38338487081682271"/>
                  <c:y val="-6.297613246845306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77A5-46A6-83BF-F9085B7DC9FA}"/>
                </c:ext>
              </c:extLst>
            </c:dLbl>
            <c:dLbl>
              <c:idx val="4"/>
              <c:layout>
                <c:manualLayout>
                  <c:x val="0.18265603338759462"/>
                  <c:y val="1.2597812841139101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77A5-46A6-83BF-F9085B7DC9FA}"/>
                </c:ext>
              </c:extLst>
            </c:dLbl>
            <c:dLbl>
              <c:idx val="5"/>
              <c:layout>
                <c:manualLayout>
                  <c:x val="0.17813600421209239"/>
                  <c:y val="6.2989064205695505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77A5-46A6-83BF-F9085B7DC9FA}"/>
                </c:ext>
              </c:extLst>
            </c:dLbl>
            <c:spPr>
              <a:noFill/>
              <a:ln>
                <a:noFill/>
              </a:ln>
              <a:effectLst/>
            </c:spPr>
            <c:txPr>
              <a:bodyPr/>
              <a:lstStyle/>
              <a:p>
                <a:pPr>
                  <a:defRPr sz="1200">
                    <a:solidFill>
                      <a:schemeClr val="tx1"/>
                    </a:solidFill>
                  </a:defRPr>
                </a:pPr>
                <a:endParaRPr lang="ja-JP"/>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例会</c:v>
                </c:pt>
                <c:pt idx="1">
                  <c:v>親睦活動</c:v>
                </c:pt>
                <c:pt idx="2">
                  <c:v>奉仕活動</c:v>
                </c:pt>
                <c:pt idx="3">
                  <c:v>人間関係</c:v>
                </c:pt>
                <c:pt idx="4">
                  <c:v>同好会</c:v>
                </c:pt>
                <c:pt idx="5">
                  <c:v>理念の実践</c:v>
                </c:pt>
                <c:pt idx="6">
                  <c:v>魅力なし</c:v>
                </c:pt>
              </c:strCache>
            </c:strRef>
          </c:cat>
          <c:val>
            <c:numRef>
              <c:f>Sheet1!$B$2:$B$8</c:f>
              <c:numCache>
                <c:formatCode>General</c:formatCode>
                <c:ptCount val="7"/>
                <c:pt idx="0">
                  <c:v>41</c:v>
                </c:pt>
                <c:pt idx="1">
                  <c:v>50</c:v>
                </c:pt>
                <c:pt idx="2">
                  <c:v>50</c:v>
                </c:pt>
                <c:pt idx="3">
                  <c:v>69</c:v>
                </c:pt>
                <c:pt idx="4">
                  <c:v>3</c:v>
                </c:pt>
                <c:pt idx="5">
                  <c:v>9</c:v>
                </c:pt>
                <c:pt idx="6">
                  <c:v>3</c:v>
                </c:pt>
              </c:numCache>
            </c:numRef>
          </c:val>
          <c:extLst xmlns:c16r2="http://schemas.microsoft.com/office/drawing/2015/06/chart">
            <c:ext xmlns:c16="http://schemas.microsoft.com/office/drawing/2014/chart" uri="{C3380CC4-5D6E-409C-BE32-E72D297353CC}">
              <c16:uniqueId val="{00000006-77A5-46A6-83BF-F9085B7DC9FA}"/>
            </c:ext>
          </c:extLst>
        </c:ser>
        <c:ser>
          <c:idx val="1"/>
          <c:order val="1"/>
          <c:tx>
            <c:strRef>
              <c:f>Sheet1!$C$1</c:f>
              <c:strCache>
                <c:ptCount val="1"/>
                <c:pt idx="0">
                  <c:v>系列 2</c:v>
                </c:pt>
              </c:strCache>
            </c:strRef>
          </c:tx>
          <c:spPr>
            <a:noFill/>
          </c:spPr>
          <c:invertIfNegative val="0"/>
          <c:cat>
            <c:strRef>
              <c:f>Sheet1!$A$2:$A$8</c:f>
              <c:strCache>
                <c:ptCount val="7"/>
                <c:pt idx="0">
                  <c:v>例会</c:v>
                </c:pt>
                <c:pt idx="1">
                  <c:v>親睦活動</c:v>
                </c:pt>
                <c:pt idx="2">
                  <c:v>奉仕活動</c:v>
                </c:pt>
                <c:pt idx="3">
                  <c:v>人間関係</c:v>
                </c:pt>
                <c:pt idx="4">
                  <c:v>同好会</c:v>
                </c:pt>
                <c:pt idx="5">
                  <c:v>理念の実践</c:v>
                </c:pt>
                <c:pt idx="6">
                  <c:v>魅力なし</c:v>
                </c:pt>
              </c:strCache>
            </c:strRef>
          </c:cat>
          <c:val>
            <c:numRef>
              <c:f>Sheet1!$C$2:$C$8</c:f>
              <c:numCache>
                <c:formatCode>General</c:formatCode>
                <c:ptCount val="7"/>
                <c:pt idx="0">
                  <c:v>59</c:v>
                </c:pt>
                <c:pt idx="1">
                  <c:v>50</c:v>
                </c:pt>
                <c:pt idx="2">
                  <c:v>50</c:v>
                </c:pt>
                <c:pt idx="3">
                  <c:v>31</c:v>
                </c:pt>
                <c:pt idx="4">
                  <c:v>97</c:v>
                </c:pt>
                <c:pt idx="5">
                  <c:v>91</c:v>
                </c:pt>
                <c:pt idx="6">
                  <c:v>97</c:v>
                </c:pt>
              </c:numCache>
            </c:numRef>
          </c:val>
          <c:extLst xmlns:c16r2="http://schemas.microsoft.com/office/drawing/2015/06/chart">
            <c:ext xmlns:c16="http://schemas.microsoft.com/office/drawing/2014/chart" uri="{C3380CC4-5D6E-409C-BE32-E72D297353CC}">
              <c16:uniqueId val="{00000007-77A5-46A6-83BF-F9085B7DC9FA}"/>
            </c:ext>
          </c:extLst>
        </c:ser>
        <c:dLbls>
          <c:showLegendKey val="0"/>
          <c:showVal val="0"/>
          <c:showCatName val="0"/>
          <c:showSerName val="0"/>
          <c:showPercent val="0"/>
          <c:showBubbleSize val="0"/>
        </c:dLbls>
        <c:gapWidth val="150"/>
        <c:overlap val="100"/>
        <c:axId val="66908928"/>
        <c:axId val="66910464"/>
      </c:barChart>
      <c:catAx>
        <c:axId val="66908928"/>
        <c:scaling>
          <c:orientation val="maxMin"/>
        </c:scaling>
        <c:delete val="1"/>
        <c:axPos val="l"/>
        <c:numFmt formatCode="General" sourceLinked="0"/>
        <c:majorTickMark val="out"/>
        <c:minorTickMark val="none"/>
        <c:tickLblPos val="nextTo"/>
        <c:crossAx val="66910464"/>
        <c:crosses val="autoZero"/>
        <c:auto val="1"/>
        <c:lblAlgn val="ctr"/>
        <c:lblOffset val="100"/>
        <c:noMultiLvlLbl val="0"/>
      </c:catAx>
      <c:valAx>
        <c:axId val="66910464"/>
        <c:scaling>
          <c:orientation val="minMax"/>
        </c:scaling>
        <c:delete val="1"/>
        <c:axPos val="t"/>
        <c:majorGridlines/>
        <c:numFmt formatCode="0%" sourceLinked="1"/>
        <c:majorTickMark val="out"/>
        <c:minorTickMark val="none"/>
        <c:tickLblPos val="nextTo"/>
        <c:crossAx val="66908928"/>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Sheet1!$B$1</c:f>
              <c:strCache>
                <c:ptCount val="1"/>
                <c:pt idx="0">
                  <c:v>系列 1</c:v>
                </c:pt>
              </c:strCache>
            </c:strRef>
          </c:tx>
          <c:invertIfNegative val="0"/>
          <c:dLbls>
            <c:dLbl>
              <c:idx val="0"/>
              <c:layout>
                <c:manualLayout>
                  <c:x val="0.36269843891219294"/>
                  <c:y val="1.807589011848925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00ED-4C1B-8BD6-0523FB83D735}"/>
                </c:ext>
              </c:extLst>
            </c:dLbl>
            <c:dLbl>
              <c:idx val="1"/>
              <c:layout>
                <c:manualLayout>
                  <c:x val="0.3163169557736828"/>
                  <c:y val="1.3648367773951042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00ED-4C1B-8BD6-0523FB83D735}"/>
                </c:ext>
              </c:extLst>
            </c:dLbl>
            <c:dLbl>
              <c:idx val="2"/>
              <c:layout>
                <c:manualLayout>
                  <c:x val="0.32327869367171758"/>
                  <c:y val="0"/>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00ED-4C1B-8BD6-0523FB83D735}"/>
                </c:ext>
              </c:extLst>
            </c:dLbl>
            <c:dLbl>
              <c:idx val="3"/>
              <c:layout>
                <c:manualLayout>
                  <c:x val="0.37146773481625167"/>
                  <c:y val="8.3995296818871971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00ED-4C1B-8BD6-0523FB83D735}"/>
                </c:ext>
              </c:extLst>
            </c:dLbl>
            <c:dLbl>
              <c:idx val="4"/>
              <c:layout>
                <c:manualLayout>
                  <c:x val="0.18265603338759462"/>
                  <c:y val="1.2597812841139101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00ED-4C1B-8BD6-0523FB83D735}"/>
                </c:ext>
              </c:extLst>
            </c:dLbl>
            <c:dLbl>
              <c:idx val="5"/>
              <c:layout>
                <c:manualLayout>
                  <c:x val="0.17813600421209239"/>
                  <c:y val="6.2989064205695505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00ED-4C1B-8BD6-0523FB83D735}"/>
                </c:ext>
              </c:extLst>
            </c:dLbl>
            <c:spPr>
              <a:noFill/>
              <a:ln>
                <a:noFill/>
              </a:ln>
              <a:effectLst/>
            </c:spPr>
            <c:txPr>
              <a:bodyPr/>
              <a:lstStyle/>
              <a:p>
                <a:pPr>
                  <a:defRPr sz="1200">
                    <a:solidFill>
                      <a:schemeClr val="tx1"/>
                    </a:solidFill>
                  </a:defRPr>
                </a:pPr>
                <a:endParaRPr lang="ja-JP"/>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例会</c:v>
                </c:pt>
                <c:pt idx="1">
                  <c:v>親睦活動</c:v>
                </c:pt>
                <c:pt idx="2">
                  <c:v>奉仕活動</c:v>
                </c:pt>
                <c:pt idx="3">
                  <c:v>人間関係</c:v>
                </c:pt>
                <c:pt idx="4">
                  <c:v>同好会</c:v>
                </c:pt>
                <c:pt idx="5">
                  <c:v>理念の実践</c:v>
                </c:pt>
                <c:pt idx="6">
                  <c:v>魅力なし</c:v>
                </c:pt>
              </c:strCache>
            </c:strRef>
          </c:cat>
          <c:val>
            <c:numRef>
              <c:f>Sheet1!$B$2:$B$8</c:f>
              <c:numCache>
                <c:formatCode>General</c:formatCode>
                <c:ptCount val="7"/>
                <c:pt idx="0">
                  <c:v>53</c:v>
                </c:pt>
                <c:pt idx="1">
                  <c:v>60</c:v>
                </c:pt>
                <c:pt idx="2">
                  <c:v>50</c:v>
                </c:pt>
                <c:pt idx="3">
                  <c:v>70</c:v>
                </c:pt>
                <c:pt idx="4">
                  <c:v>12</c:v>
                </c:pt>
                <c:pt idx="5">
                  <c:v>11</c:v>
                </c:pt>
                <c:pt idx="6">
                  <c:v>1</c:v>
                </c:pt>
              </c:numCache>
            </c:numRef>
          </c:val>
          <c:extLst xmlns:c16r2="http://schemas.microsoft.com/office/drawing/2015/06/chart">
            <c:ext xmlns:c16="http://schemas.microsoft.com/office/drawing/2014/chart" uri="{C3380CC4-5D6E-409C-BE32-E72D297353CC}">
              <c16:uniqueId val="{00000006-00ED-4C1B-8BD6-0523FB83D735}"/>
            </c:ext>
          </c:extLst>
        </c:ser>
        <c:ser>
          <c:idx val="1"/>
          <c:order val="1"/>
          <c:tx>
            <c:strRef>
              <c:f>Sheet1!$C$1</c:f>
              <c:strCache>
                <c:ptCount val="1"/>
                <c:pt idx="0">
                  <c:v>系列 2</c:v>
                </c:pt>
              </c:strCache>
            </c:strRef>
          </c:tx>
          <c:spPr>
            <a:noFill/>
          </c:spPr>
          <c:invertIfNegative val="0"/>
          <c:cat>
            <c:strRef>
              <c:f>Sheet1!$A$2:$A$8</c:f>
              <c:strCache>
                <c:ptCount val="7"/>
                <c:pt idx="0">
                  <c:v>例会</c:v>
                </c:pt>
                <c:pt idx="1">
                  <c:v>親睦活動</c:v>
                </c:pt>
                <c:pt idx="2">
                  <c:v>奉仕活動</c:v>
                </c:pt>
                <c:pt idx="3">
                  <c:v>人間関係</c:v>
                </c:pt>
                <c:pt idx="4">
                  <c:v>同好会</c:v>
                </c:pt>
                <c:pt idx="5">
                  <c:v>理念の実践</c:v>
                </c:pt>
                <c:pt idx="6">
                  <c:v>魅力なし</c:v>
                </c:pt>
              </c:strCache>
            </c:strRef>
          </c:cat>
          <c:val>
            <c:numRef>
              <c:f>Sheet1!$C$2:$C$8</c:f>
              <c:numCache>
                <c:formatCode>General</c:formatCode>
                <c:ptCount val="7"/>
                <c:pt idx="0">
                  <c:v>47</c:v>
                </c:pt>
                <c:pt idx="1">
                  <c:v>40</c:v>
                </c:pt>
                <c:pt idx="2">
                  <c:v>50</c:v>
                </c:pt>
                <c:pt idx="3">
                  <c:v>30</c:v>
                </c:pt>
                <c:pt idx="4">
                  <c:v>88</c:v>
                </c:pt>
                <c:pt idx="5">
                  <c:v>89</c:v>
                </c:pt>
                <c:pt idx="6">
                  <c:v>99</c:v>
                </c:pt>
              </c:numCache>
            </c:numRef>
          </c:val>
          <c:extLst xmlns:c16r2="http://schemas.microsoft.com/office/drawing/2015/06/chart">
            <c:ext xmlns:c16="http://schemas.microsoft.com/office/drawing/2014/chart" uri="{C3380CC4-5D6E-409C-BE32-E72D297353CC}">
              <c16:uniqueId val="{00000007-00ED-4C1B-8BD6-0523FB83D735}"/>
            </c:ext>
          </c:extLst>
        </c:ser>
        <c:dLbls>
          <c:showLegendKey val="0"/>
          <c:showVal val="0"/>
          <c:showCatName val="0"/>
          <c:showSerName val="0"/>
          <c:showPercent val="0"/>
          <c:showBubbleSize val="0"/>
        </c:dLbls>
        <c:gapWidth val="150"/>
        <c:overlap val="100"/>
        <c:axId val="67098496"/>
        <c:axId val="67100032"/>
      </c:barChart>
      <c:catAx>
        <c:axId val="67098496"/>
        <c:scaling>
          <c:orientation val="maxMin"/>
        </c:scaling>
        <c:delete val="1"/>
        <c:axPos val="l"/>
        <c:numFmt formatCode="General" sourceLinked="0"/>
        <c:majorTickMark val="out"/>
        <c:minorTickMark val="none"/>
        <c:tickLblPos val="nextTo"/>
        <c:crossAx val="67100032"/>
        <c:crosses val="autoZero"/>
        <c:auto val="1"/>
        <c:lblAlgn val="ctr"/>
        <c:lblOffset val="100"/>
        <c:noMultiLvlLbl val="0"/>
      </c:catAx>
      <c:valAx>
        <c:axId val="67100032"/>
        <c:scaling>
          <c:orientation val="minMax"/>
        </c:scaling>
        <c:delete val="1"/>
        <c:axPos val="t"/>
        <c:majorGridlines/>
        <c:numFmt formatCode="0%" sourceLinked="1"/>
        <c:majorTickMark val="out"/>
        <c:minorTickMark val="none"/>
        <c:tickLblPos val="nextTo"/>
        <c:crossAx val="67098496"/>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Sheet1!$B$1</c:f>
              <c:strCache>
                <c:ptCount val="1"/>
                <c:pt idx="0">
                  <c:v>系列 1</c:v>
                </c:pt>
              </c:strCache>
            </c:strRef>
          </c:tx>
          <c:invertIfNegative val="0"/>
          <c:dLbls>
            <c:dLbl>
              <c:idx val="0"/>
              <c:layout>
                <c:manualLayout>
                  <c:x val="0.36269843891219294"/>
                  <c:y val="1.807589011848925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538C-422C-BA32-B7B19AAEAA91}"/>
                </c:ext>
              </c:extLst>
            </c:dLbl>
            <c:dLbl>
              <c:idx val="1"/>
              <c:layout>
                <c:manualLayout>
                  <c:x val="0.3163169557736828"/>
                  <c:y val="1.3648367773951042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538C-422C-BA32-B7B19AAEAA91}"/>
                </c:ext>
              </c:extLst>
            </c:dLbl>
            <c:dLbl>
              <c:idx val="2"/>
              <c:layout>
                <c:manualLayout>
                  <c:x val="0.32327869367171758"/>
                  <c:y val="0"/>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538C-422C-BA32-B7B19AAEAA91}"/>
                </c:ext>
              </c:extLst>
            </c:dLbl>
            <c:dLbl>
              <c:idx val="3"/>
              <c:layout>
                <c:manualLayout>
                  <c:x val="0.37146773481625167"/>
                  <c:y val="8.3995296818871971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538C-422C-BA32-B7B19AAEAA91}"/>
                </c:ext>
              </c:extLst>
            </c:dLbl>
            <c:dLbl>
              <c:idx val="4"/>
              <c:layout>
                <c:manualLayout>
                  <c:x val="0.21125655707924346"/>
                  <c:y val="1.2598841674596543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538C-422C-BA32-B7B19AAEAA91}"/>
                </c:ext>
              </c:extLst>
            </c:dLbl>
            <c:dLbl>
              <c:idx val="5"/>
              <c:layout>
                <c:manualLayout>
                  <c:x val="0.17813600421209239"/>
                  <c:y val="6.2989064205695505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538C-422C-BA32-B7B19AAEAA91}"/>
                </c:ext>
              </c:extLst>
            </c:dLbl>
            <c:spPr>
              <a:noFill/>
              <a:ln>
                <a:noFill/>
              </a:ln>
              <a:effectLst/>
            </c:spPr>
            <c:txPr>
              <a:bodyPr/>
              <a:lstStyle/>
              <a:p>
                <a:pPr>
                  <a:defRPr sz="1200">
                    <a:solidFill>
                      <a:schemeClr val="tx1"/>
                    </a:solidFill>
                  </a:defRPr>
                </a:pPr>
                <a:endParaRPr lang="ja-JP"/>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例会</c:v>
                </c:pt>
                <c:pt idx="1">
                  <c:v>親睦活動</c:v>
                </c:pt>
                <c:pt idx="2">
                  <c:v>奉仕活動</c:v>
                </c:pt>
                <c:pt idx="3">
                  <c:v>人間関係</c:v>
                </c:pt>
                <c:pt idx="4">
                  <c:v>同好会</c:v>
                </c:pt>
                <c:pt idx="5">
                  <c:v>理念の実践</c:v>
                </c:pt>
                <c:pt idx="6">
                  <c:v>魅力なし</c:v>
                </c:pt>
              </c:strCache>
            </c:strRef>
          </c:cat>
          <c:val>
            <c:numRef>
              <c:f>Sheet1!$B$2:$B$8</c:f>
              <c:numCache>
                <c:formatCode>General</c:formatCode>
                <c:ptCount val="7"/>
                <c:pt idx="0">
                  <c:v>61</c:v>
                </c:pt>
                <c:pt idx="1">
                  <c:v>64</c:v>
                </c:pt>
                <c:pt idx="2">
                  <c:v>48</c:v>
                </c:pt>
                <c:pt idx="3">
                  <c:v>79</c:v>
                </c:pt>
                <c:pt idx="4">
                  <c:v>39</c:v>
                </c:pt>
                <c:pt idx="5">
                  <c:v>9</c:v>
                </c:pt>
                <c:pt idx="6">
                  <c:v>3</c:v>
                </c:pt>
              </c:numCache>
            </c:numRef>
          </c:val>
          <c:extLst xmlns:c16r2="http://schemas.microsoft.com/office/drawing/2015/06/chart">
            <c:ext xmlns:c16="http://schemas.microsoft.com/office/drawing/2014/chart" uri="{C3380CC4-5D6E-409C-BE32-E72D297353CC}">
              <c16:uniqueId val="{00000006-538C-422C-BA32-B7B19AAEAA91}"/>
            </c:ext>
          </c:extLst>
        </c:ser>
        <c:ser>
          <c:idx val="1"/>
          <c:order val="1"/>
          <c:tx>
            <c:strRef>
              <c:f>Sheet1!$C$1</c:f>
              <c:strCache>
                <c:ptCount val="1"/>
                <c:pt idx="0">
                  <c:v>系列 2</c:v>
                </c:pt>
              </c:strCache>
            </c:strRef>
          </c:tx>
          <c:spPr>
            <a:noFill/>
          </c:spPr>
          <c:invertIfNegative val="0"/>
          <c:cat>
            <c:strRef>
              <c:f>Sheet1!$A$2:$A$8</c:f>
              <c:strCache>
                <c:ptCount val="7"/>
                <c:pt idx="0">
                  <c:v>例会</c:v>
                </c:pt>
                <c:pt idx="1">
                  <c:v>親睦活動</c:v>
                </c:pt>
                <c:pt idx="2">
                  <c:v>奉仕活動</c:v>
                </c:pt>
                <c:pt idx="3">
                  <c:v>人間関係</c:v>
                </c:pt>
                <c:pt idx="4">
                  <c:v>同好会</c:v>
                </c:pt>
                <c:pt idx="5">
                  <c:v>理念の実践</c:v>
                </c:pt>
                <c:pt idx="6">
                  <c:v>魅力なし</c:v>
                </c:pt>
              </c:strCache>
            </c:strRef>
          </c:cat>
          <c:val>
            <c:numRef>
              <c:f>Sheet1!$C$2:$C$8</c:f>
              <c:numCache>
                <c:formatCode>General</c:formatCode>
                <c:ptCount val="7"/>
                <c:pt idx="0">
                  <c:v>39</c:v>
                </c:pt>
                <c:pt idx="1">
                  <c:v>36</c:v>
                </c:pt>
                <c:pt idx="2">
                  <c:v>52</c:v>
                </c:pt>
                <c:pt idx="3">
                  <c:v>21</c:v>
                </c:pt>
                <c:pt idx="4">
                  <c:v>61</c:v>
                </c:pt>
                <c:pt idx="5">
                  <c:v>91</c:v>
                </c:pt>
                <c:pt idx="6">
                  <c:v>97</c:v>
                </c:pt>
              </c:numCache>
            </c:numRef>
          </c:val>
          <c:extLst xmlns:c16r2="http://schemas.microsoft.com/office/drawing/2015/06/chart">
            <c:ext xmlns:c16="http://schemas.microsoft.com/office/drawing/2014/chart" uri="{C3380CC4-5D6E-409C-BE32-E72D297353CC}">
              <c16:uniqueId val="{00000007-538C-422C-BA32-B7B19AAEAA91}"/>
            </c:ext>
          </c:extLst>
        </c:ser>
        <c:dLbls>
          <c:showLegendKey val="0"/>
          <c:showVal val="0"/>
          <c:showCatName val="0"/>
          <c:showSerName val="0"/>
          <c:showPercent val="0"/>
          <c:showBubbleSize val="0"/>
        </c:dLbls>
        <c:gapWidth val="150"/>
        <c:overlap val="100"/>
        <c:axId val="68369408"/>
        <c:axId val="68371200"/>
      </c:barChart>
      <c:catAx>
        <c:axId val="68369408"/>
        <c:scaling>
          <c:orientation val="maxMin"/>
        </c:scaling>
        <c:delete val="1"/>
        <c:axPos val="l"/>
        <c:numFmt formatCode="General" sourceLinked="0"/>
        <c:majorTickMark val="out"/>
        <c:minorTickMark val="none"/>
        <c:tickLblPos val="nextTo"/>
        <c:crossAx val="68371200"/>
        <c:crosses val="autoZero"/>
        <c:auto val="1"/>
        <c:lblAlgn val="ctr"/>
        <c:lblOffset val="100"/>
        <c:noMultiLvlLbl val="0"/>
      </c:catAx>
      <c:valAx>
        <c:axId val="68371200"/>
        <c:scaling>
          <c:orientation val="minMax"/>
        </c:scaling>
        <c:delete val="1"/>
        <c:axPos val="t"/>
        <c:majorGridlines/>
        <c:numFmt formatCode="0%" sourceLinked="1"/>
        <c:majorTickMark val="out"/>
        <c:minorTickMark val="none"/>
        <c:tickLblPos val="nextTo"/>
        <c:crossAx val="68369408"/>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336460200074387E-2"/>
          <c:y val="8.969306609037106E-2"/>
          <c:w val="0.83129893779918174"/>
          <c:h val="0.86845016973412248"/>
        </c:manualLayout>
      </c:layout>
      <c:barChart>
        <c:barDir val="bar"/>
        <c:grouping val="percentStacked"/>
        <c:varyColors val="0"/>
        <c:ser>
          <c:idx val="0"/>
          <c:order val="0"/>
          <c:tx>
            <c:strRef>
              <c:f>Sheet1!$B$1</c:f>
              <c:strCache>
                <c:ptCount val="1"/>
                <c:pt idx="0">
                  <c:v>系列 1</c:v>
                </c:pt>
              </c:strCache>
            </c:strRef>
          </c:tx>
          <c:invertIfNegative val="0"/>
          <c:dPt>
            <c:idx val="8"/>
            <c:invertIfNegative val="0"/>
            <c:bubble3D val="0"/>
            <c:spPr>
              <a:solidFill>
                <a:srgbClr val="FF0000"/>
              </a:solidFill>
            </c:spPr>
            <c:extLst xmlns:c16r2="http://schemas.microsoft.com/office/drawing/2015/06/chart">
              <c:ext xmlns:c16="http://schemas.microsoft.com/office/drawing/2014/chart" uri="{C3380CC4-5D6E-409C-BE32-E72D297353CC}">
                <c16:uniqueId val="{00000001-9EA9-41A1-BDC5-F627A45A9D60}"/>
              </c:ext>
            </c:extLst>
          </c:dPt>
          <c:dLbls>
            <c:dLbl>
              <c:idx val="0"/>
              <c:layout>
                <c:manualLayout>
                  <c:x val="0.2847144761693145"/>
                  <c:y val="1.3842394451742305E-4"/>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9EA9-41A1-BDC5-F627A45A9D60}"/>
                </c:ext>
              </c:extLst>
            </c:dLbl>
            <c:dLbl>
              <c:idx val="1"/>
              <c:layout>
                <c:manualLayout>
                  <c:x val="0.24576935896011554"/>
                  <c:y val="7.6698165176490533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9EA9-41A1-BDC5-F627A45A9D60}"/>
                </c:ext>
              </c:extLst>
            </c:dLbl>
            <c:dLbl>
              <c:idx val="2"/>
              <c:layout>
                <c:manualLayout>
                  <c:x val="0.32327869367171758"/>
                  <c:y val="0"/>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9EA9-41A1-BDC5-F627A45A9D60}"/>
                </c:ext>
              </c:extLst>
            </c:dLbl>
            <c:dLbl>
              <c:idx val="3"/>
              <c:layout>
                <c:manualLayout>
                  <c:x val="0.20215309410065552"/>
                  <c:y val="8.400073449439948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9EA9-41A1-BDC5-F627A45A9D60}"/>
                </c:ext>
              </c:extLst>
            </c:dLbl>
            <c:dLbl>
              <c:idx val="4"/>
              <c:layout>
                <c:manualLayout>
                  <c:x val="0.19676535940451062"/>
                  <c:y val="6.3985762108563927E-4"/>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9EA9-41A1-BDC5-F627A45A9D60}"/>
                </c:ext>
              </c:extLst>
            </c:dLbl>
            <c:dLbl>
              <c:idx val="5"/>
              <c:layout>
                <c:manualLayout>
                  <c:x val="0.20635484946117102"/>
                  <c:y val="-5.6598443436868791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9EA9-41A1-BDC5-F627A45A9D60}"/>
                </c:ext>
              </c:extLst>
            </c:dLbl>
            <c:dLbl>
              <c:idx val="6"/>
              <c:layout>
                <c:manualLayout>
                  <c:x val="0.19645094989445616"/>
                  <c:y val="-1.1959075478716141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9EA9-41A1-BDC5-F627A45A9D60}"/>
                </c:ext>
              </c:extLst>
            </c:dLbl>
            <c:dLbl>
              <c:idx val="7"/>
              <c:layout>
                <c:manualLayout>
                  <c:x val="7.8829574491723148E-2"/>
                  <c:y val="1.1959075478716141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9EA9-41A1-BDC5-F627A45A9D60}"/>
                </c:ext>
              </c:extLst>
            </c:dLbl>
            <c:dLbl>
              <c:idx val="8"/>
              <c:layout>
                <c:manualLayout>
                  <c:x val="0.16735584935007222"/>
                  <c:y val="4.708297431469174E-7"/>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9EA9-41A1-BDC5-F627A45A9D60}"/>
                </c:ext>
              </c:extLst>
            </c:dLbl>
            <c:spPr>
              <a:noFill/>
              <a:ln>
                <a:noFill/>
              </a:ln>
              <a:effectLst/>
            </c:spPr>
            <c:txPr>
              <a:bodyPr/>
              <a:lstStyle/>
              <a:p>
                <a:pPr>
                  <a:defRPr sz="2000">
                    <a:solidFill>
                      <a:schemeClr val="tx1"/>
                    </a:solidFill>
                  </a:defRPr>
                </a:pPr>
                <a:endParaRPr lang="ja-JP"/>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Sheet1!$A$2:$A$10</c:f>
              <c:strCache>
                <c:ptCount val="9"/>
                <c:pt idx="0">
                  <c:v>例会</c:v>
                </c:pt>
                <c:pt idx="1">
                  <c:v>親睦活動</c:v>
                </c:pt>
                <c:pt idx="2">
                  <c:v>奉仕活動</c:v>
                </c:pt>
                <c:pt idx="3">
                  <c:v>人間関係</c:v>
                </c:pt>
                <c:pt idx="4">
                  <c:v>同好会</c:v>
                </c:pt>
                <c:pt idx="5">
                  <c:v>理念の実践</c:v>
                </c:pt>
                <c:pt idx="6">
                  <c:v>会費</c:v>
                </c:pt>
                <c:pt idx="7">
                  <c:v>その他</c:v>
                </c:pt>
                <c:pt idx="8">
                  <c:v>必要なし</c:v>
                </c:pt>
              </c:strCache>
            </c:strRef>
          </c:cat>
          <c:val>
            <c:numRef>
              <c:f>Sheet1!$B$2:$B$10</c:f>
              <c:numCache>
                <c:formatCode>General</c:formatCode>
                <c:ptCount val="9"/>
                <c:pt idx="0">
                  <c:v>22</c:v>
                </c:pt>
                <c:pt idx="1">
                  <c:v>13</c:v>
                </c:pt>
                <c:pt idx="2">
                  <c:v>37</c:v>
                </c:pt>
                <c:pt idx="3">
                  <c:v>10</c:v>
                </c:pt>
                <c:pt idx="4">
                  <c:v>5</c:v>
                </c:pt>
                <c:pt idx="5">
                  <c:v>20</c:v>
                </c:pt>
                <c:pt idx="6">
                  <c:v>14</c:v>
                </c:pt>
                <c:pt idx="7">
                  <c:v>6</c:v>
                </c:pt>
                <c:pt idx="8">
                  <c:v>21</c:v>
                </c:pt>
              </c:numCache>
            </c:numRef>
          </c:val>
          <c:extLst xmlns:c16r2="http://schemas.microsoft.com/office/drawing/2015/06/chart">
            <c:ext xmlns:c16="http://schemas.microsoft.com/office/drawing/2014/chart" uri="{C3380CC4-5D6E-409C-BE32-E72D297353CC}">
              <c16:uniqueId val="{0000000A-9EA9-41A1-BDC5-F627A45A9D60}"/>
            </c:ext>
          </c:extLst>
        </c:ser>
        <c:ser>
          <c:idx val="1"/>
          <c:order val="1"/>
          <c:tx>
            <c:strRef>
              <c:f>Sheet1!$C$1</c:f>
              <c:strCache>
                <c:ptCount val="1"/>
                <c:pt idx="0">
                  <c:v>系列 2</c:v>
                </c:pt>
              </c:strCache>
            </c:strRef>
          </c:tx>
          <c:spPr>
            <a:noFill/>
          </c:spPr>
          <c:invertIfNegative val="0"/>
          <c:cat>
            <c:strRef>
              <c:f>Sheet1!$A$2:$A$10</c:f>
              <c:strCache>
                <c:ptCount val="9"/>
                <c:pt idx="0">
                  <c:v>例会</c:v>
                </c:pt>
                <c:pt idx="1">
                  <c:v>親睦活動</c:v>
                </c:pt>
                <c:pt idx="2">
                  <c:v>奉仕活動</c:v>
                </c:pt>
                <c:pt idx="3">
                  <c:v>人間関係</c:v>
                </c:pt>
                <c:pt idx="4">
                  <c:v>同好会</c:v>
                </c:pt>
                <c:pt idx="5">
                  <c:v>理念の実践</c:v>
                </c:pt>
                <c:pt idx="6">
                  <c:v>会費</c:v>
                </c:pt>
                <c:pt idx="7">
                  <c:v>その他</c:v>
                </c:pt>
                <c:pt idx="8">
                  <c:v>必要なし</c:v>
                </c:pt>
              </c:strCache>
            </c:strRef>
          </c:cat>
          <c:val>
            <c:numRef>
              <c:f>Sheet1!$C$2:$C$10</c:f>
              <c:numCache>
                <c:formatCode>General</c:formatCode>
                <c:ptCount val="9"/>
                <c:pt idx="0">
                  <c:v>78</c:v>
                </c:pt>
                <c:pt idx="1">
                  <c:v>87</c:v>
                </c:pt>
                <c:pt idx="2">
                  <c:v>63</c:v>
                </c:pt>
                <c:pt idx="3">
                  <c:v>90</c:v>
                </c:pt>
                <c:pt idx="4">
                  <c:v>95</c:v>
                </c:pt>
                <c:pt idx="5">
                  <c:v>80</c:v>
                </c:pt>
                <c:pt idx="6">
                  <c:v>86</c:v>
                </c:pt>
                <c:pt idx="7">
                  <c:v>94</c:v>
                </c:pt>
                <c:pt idx="8">
                  <c:v>79</c:v>
                </c:pt>
              </c:numCache>
            </c:numRef>
          </c:val>
          <c:extLst xmlns:c16r2="http://schemas.microsoft.com/office/drawing/2015/06/chart">
            <c:ext xmlns:c16="http://schemas.microsoft.com/office/drawing/2014/chart" uri="{C3380CC4-5D6E-409C-BE32-E72D297353CC}">
              <c16:uniqueId val="{0000000B-9EA9-41A1-BDC5-F627A45A9D60}"/>
            </c:ext>
          </c:extLst>
        </c:ser>
        <c:dLbls>
          <c:showLegendKey val="0"/>
          <c:showVal val="0"/>
          <c:showCatName val="0"/>
          <c:showSerName val="0"/>
          <c:showPercent val="0"/>
          <c:showBubbleSize val="0"/>
        </c:dLbls>
        <c:gapWidth val="150"/>
        <c:overlap val="100"/>
        <c:axId val="68546944"/>
        <c:axId val="68548480"/>
      </c:barChart>
      <c:catAx>
        <c:axId val="68546944"/>
        <c:scaling>
          <c:orientation val="maxMin"/>
        </c:scaling>
        <c:delete val="1"/>
        <c:axPos val="l"/>
        <c:numFmt formatCode="General" sourceLinked="0"/>
        <c:majorTickMark val="out"/>
        <c:minorTickMark val="none"/>
        <c:tickLblPos val="nextTo"/>
        <c:crossAx val="68548480"/>
        <c:crosses val="autoZero"/>
        <c:auto val="1"/>
        <c:lblAlgn val="ctr"/>
        <c:lblOffset val="100"/>
        <c:noMultiLvlLbl val="0"/>
      </c:catAx>
      <c:valAx>
        <c:axId val="68548480"/>
        <c:scaling>
          <c:orientation val="minMax"/>
        </c:scaling>
        <c:delete val="1"/>
        <c:axPos val="t"/>
        <c:majorGridlines/>
        <c:numFmt formatCode="0%" sourceLinked="1"/>
        <c:majorTickMark val="out"/>
        <c:minorTickMark val="none"/>
        <c:tickLblPos val="nextTo"/>
        <c:crossAx val="68546944"/>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6500944339517831E-2"/>
          <c:y val="1.7938613218074211E-2"/>
          <c:w val="0.83129893779918174"/>
          <c:h val="0.86845016973412248"/>
        </c:manualLayout>
      </c:layout>
      <c:barChart>
        <c:barDir val="bar"/>
        <c:grouping val="percentStacked"/>
        <c:varyColors val="0"/>
        <c:ser>
          <c:idx val="0"/>
          <c:order val="0"/>
          <c:tx>
            <c:strRef>
              <c:f>Sheet1!$B$1</c:f>
              <c:strCache>
                <c:ptCount val="1"/>
                <c:pt idx="0">
                  <c:v>系列 1</c:v>
                </c:pt>
              </c:strCache>
            </c:strRef>
          </c:tx>
          <c:invertIfNegative val="0"/>
          <c:dPt>
            <c:idx val="8"/>
            <c:invertIfNegative val="0"/>
            <c:bubble3D val="0"/>
            <c:spPr>
              <a:solidFill>
                <a:srgbClr val="FF0000"/>
              </a:solidFill>
            </c:spPr>
            <c:extLst xmlns:c16r2="http://schemas.microsoft.com/office/drawing/2015/06/chart">
              <c:ext xmlns:c16="http://schemas.microsoft.com/office/drawing/2014/chart" uri="{C3380CC4-5D6E-409C-BE32-E72D297353CC}">
                <c16:uniqueId val="{00000001-851A-4BFB-ADCB-D59713948A78}"/>
              </c:ext>
            </c:extLst>
          </c:dPt>
          <c:dLbls>
            <c:dLbl>
              <c:idx val="0"/>
              <c:layout>
                <c:manualLayout>
                  <c:x val="0.2847144761693145"/>
                  <c:y val="1.3842394451742305E-4"/>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851A-4BFB-ADCB-D59713948A78}"/>
                </c:ext>
              </c:extLst>
            </c:dLbl>
            <c:dLbl>
              <c:idx val="1"/>
              <c:layout>
                <c:manualLayout>
                  <c:x val="0.24576935896011554"/>
                  <c:y val="7.6698165176490533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851A-4BFB-ADCB-D59713948A78}"/>
                </c:ext>
              </c:extLst>
            </c:dLbl>
            <c:dLbl>
              <c:idx val="2"/>
              <c:layout>
                <c:manualLayout>
                  <c:x val="0.32327869367171758"/>
                  <c:y val="0"/>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851A-4BFB-ADCB-D59713948A78}"/>
                </c:ext>
              </c:extLst>
            </c:dLbl>
            <c:dLbl>
              <c:idx val="3"/>
              <c:layout>
                <c:manualLayout>
                  <c:x val="0.20215309410065552"/>
                  <c:y val="8.400073449439948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851A-4BFB-ADCB-D59713948A78}"/>
                </c:ext>
              </c:extLst>
            </c:dLbl>
            <c:dLbl>
              <c:idx val="4"/>
              <c:layout>
                <c:manualLayout>
                  <c:x val="0.19676535940451062"/>
                  <c:y val="6.3985762108563927E-4"/>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851A-4BFB-ADCB-D59713948A78}"/>
                </c:ext>
              </c:extLst>
            </c:dLbl>
            <c:dLbl>
              <c:idx val="5"/>
              <c:layout>
                <c:manualLayout>
                  <c:x val="0.20635484946117102"/>
                  <c:y val="-5.6598443436868791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851A-4BFB-ADCB-D59713948A78}"/>
                </c:ext>
              </c:extLst>
            </c:dLbl>
            <c:dLbl>
              <c:idx val="6"/>
              <c:layout>
                <c:manualLayout>
                  <c:x val="0.19645094989445616"/>
                  <c:y val="-1.1959075478716141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851A-4BFB-ADCB-D59713948A78}"/>
                </c:ext>
              </c:extLst>
            </c:dLbl>
            <c:dLbl>
              <c:idx val="7"/>
              <c:layout>
                <c:manualLayout>
                  <c:x val="0.12202399847628723"/>
                  <c:y val="1.1959639126305793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851A-4BFB-ADCB-D59713948A78}"/>
                </c:ext>
              </c:extLst>
            </c:dLbl>
            <c:dLbl>
              <c:idx val="8"/>
              <c:layout>
                <c:manualLayout>
                  <c:x val="0.16735584935007222"/>
                  <c:y val="-1.7938613218074211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851A-4BFB-ADCB-D59713948A78}"/>
                </c:ext>
              </c:extLst>
            </c:dLbl>
            <c:spPr>
              <a:noFill/>
              <a:ln>
                <a:noFill/>
              </a:ln>
              <a:effectLst/>
            </c:spPr>
            <c:txPr>
              <a:bodyPr/>
              <a:lstStyle/>
              <a:p>
                <a:pPr>
                  <a:defRPr sz="2000">
                    <a:solidFill>
                      <a:schemeClr val="tx1"/>
                    </a:solidFill>
                  </a:defRPr>
                </a:pPr>
                <a:endParaRPr lang="ja-JP"/>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Sheet1!$A$2:$A$10</c:f>
              <c:strCache>
                <c:ptCount val="9"/>
                <c:pt idx="0">
                  <c:v>例会</c:v>
                </c:pt>
                <c:pt idx="1">
                  <c:v>親睦活動</c:v>
                </c:pt>
                <c:pt idx="2">
                  <c:v>奉仕活動</c:v>
                </c:pt>
                <c:pt idx="3">
                  <c:v>人間関係</c:v>
                </c:pt>
                <c:pt idx="4">
                  <c:v>同好会</c:v>
                </c:pt>
                <c:pt idx="5">
                  <c:v>理念の実践</c:v>
                </c:pt>
                <c:pt idx="6">
                  <c:v>会費</c:v>
                </c:pt>
                <c:pt idx="7">
                  <c:v>その他</c:v>
                </c:pt>
                <c:pt idx="8">
                  <c:v>必要なし</c:v>
                </c:pt>
              </c:strCache>
            </c:strRef>
          </c:cat>
          <c:val>
            <c:numRef>
              <c:f>Sheet1!$B$2:$B$10</c:f>
              <c:numCache>
                <c:formatCode>General</c:formatCode>
                <c:ptCount val="9"/>
                <c:pt idx="0">
                  <c:v>22</c:v>
                </c:pt>
                <c:pt idx="1">
                  <c:v>10</c:v>
                </c:pt>
                <c:pt idx="2">
                  <c:v>43</c:v>
                </c:pt>
                <c:pt idx="3">
                  <c:v>9</c:v>
                </c:pt>
                <c:pt idx="4">
                  <c:v>3</c:v>
                </c:pt>
                <c:pt idx="5">
                  <c:v>19</c:v>
                </c:pt>
                <c:pt idx="6">
                  <c:v>24</c:v>
                </c:pt>
                <c:pt idx="7">
                  <c:v>12</c:v>
                </c:pt>
                <c:pt idx="8">
                  <c:v>9</c:v>
                </c:pt>
              </c:numCache>
            </c:numRef>
          </c:val>
          <c:extLst xmlns:c16r2="http://schemas.microsoft.com/office/drawing/2015/06/chart">
            <c:ext xmlns:c16="http://schemas.microsoft.com/office/drawing/2014/chart" uri="{C3380CC4-5D6E-409C-BE32-E72D297353CC}">
              <c16:uniqueId val="{0000000A-851A-4BFB-ADCB-D59713948A78}"/>
            </c:ext>
          </c:extLst>
        </c:ser>
        <c:ser>
          <c:idx val="1"/>
          <c:order val="1"/>
          <c:tx>
            <c:strRef>
              <c:f>Sheet1!$C$1</c:f>
              <c:strCache>
                <c:ptCount val="1"/>
                <c:pt idx="0">
                  <c:v>系列 2</c:v>
                </c:pt>
              </c:strCache>
            </c:strRef>
          </c:tx>
          <c:spPr>
            <a:noFill/>
          </c:spPr>
          <c:invertIfNegative val="0"/>
          <c:cat>
            <c:strRef>
              <c:f>Sheet1!$A$2:$A$10</c:f>
              <c:strCache>
                <c:ptCount val="9"/>
                <c:pt idx="0">
                  <c:v>例会</c:v>
                </c:pt>
                <c:pt idx="1">
                  <c:v>親睦活動</c:v>
                </c:pt>
                <c:pt idx="2">
                  <c:v>奉仕活動</c:v>
                </c:pt>
                <c:pt idx="3">
                  <c:v>人間関係</c:v>
                </c:pt>
                <c:pt idx="4">
                  <c:v>同好会</c:v>
                </c:pt>
                <c:pt idx="5">
                  <c:v>理念の実践</c:v>
                </c:pt>
                <c:pt idx="6">
                  <c:v>会費</c:v>
                </c:pt>
                <c:pt idx="7">
                  <c:v>その他</c:v>
                </c:pt>
                <c:pt idx="8">
                  <c:v>必要なし</c:v>
                </c:pt>
              </c:strCache>
            </c:strRef>
          </c:cat>
          <c:val>
            <c:numRef>
              <c:f>Sheet1!$C$2:$C$10</c:f>
              <c:numCache>
                <c:formatCode>General</c:formatCode>
                <c:ptCount val="9"/>
                <c:pt idx="0">
                  <c:v>78</c:v>
                </c:pt>
                <c:pt idx="1">
                  <c:v>90</c:v>
                </c:pt>
                <c:pt idx="2">
                  <c:v>57</c:v>
                </c:pt>
                <c:pt idx="3">
                  <c:v>91</c:v>
                </c:pt>
                <c:pt idx="4">
                  <c:v>97</c:v>
                </c:pt>
                <c:pt idx="5">
                  <c:v>81</c:v>
                </c:pt>
                <c:pt idx="6">
                  <c:v>76</c:v>
                </c:pt>
                <c:pt idx="7">
                  <c:v>88</c:v>
                </c:pt>
                <c:pt idx="8">
                  <c:v>91</c:v>
                </c:pt>
              </c:numCache>
            </c:numRef>
          </c:val>
          <c:extLst xmlns:c16r2="http://schemas.microsoft.com/office/drawing/2015/06/chart">
            <c:ext xmlns:c16="http://schemas.microsoft.com/office/drawing/2014/chart" uri="{C3380CC4-5D6E-409C-BE32-E72D297353CC}">
              <c16:uniqueId val="{0000000B-851A-4BFB-ADCB-D59713948A78}"/>
            </c:ext>
          </c:extLst>
        </c:ser>
        <c:dLbls>
          <c:showLegendKey val="0"/>
          <c:showVal val="0"/>
          <c:showCatName val="0"/>
          <c:showSerName val="0"/>
          <c:showPercent val="0"/>
          <c:showBubbleSize val="0"/>
        </c:dLbls>
        <c:gapWidth val="150"/>
        <c:overlap val="100"/>
        <c:axId val="69643648"/>
        <c:axId val="69653632"/>
      </c:barChart>
      <c:catAx>
        <c:axId val="69643648"/>
        <c:scaling>
          <c:orientation val="maxMin"/>
        </c:scaling>
        <c:delete val="1"/>
        <c:axPos val="l"/>
        <c:numFmt formatCode="General" sourceLinked="0"/>
        <c:majorTickMark val="out"/>
        <c:minorTickMark val="none"/>
        <c:tickLblPos val="nextTo"/>
        <c:crossAx val="69653632"/>
        <c:crosses val="autoZero"/>
        <c:auto val="1"/>
        <c:lblAlgn val="ctr"/>
        <c:lblOffset val="100"/>
        <c:noMultiLvlLbl val="0"/>
      </c:catAx>
      <c:valAx>
        <c:axId val="69653632"/>
        <c:scaling>
          <c:orientation val="minMax"/>
        </c:scaling>
        <c:delete val="1"/>
        <c:axPos val="t"/>
        <c:majorGridlines/>
        <c:numFmt formatCode="0%" sourceLinked="1"/>
        <c:majorTickMark val="out"/>
        <c:minorTickMark val="none"/>
        <c:tickLblPos val="nextTo"/>
        <c:crossAx val="69643648"/>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336460200074387E-2"/>
          <c:y val="8.969306609037106E-2"/>
          <c:w val="0.83129893779918174"/>
          <c:h val="0.86845016973412248"/>
        </c:manualLayout>
      </c:layout>
      <c:barChart>
        <c:barDir val="bar"/>
        <c:grouping val="percentStacked"/>
        <c:varyColors val="0"/>
        <c:ser>
          <c:idx val="0"/>
          <c:order val="0"/>
          <c:tx>
            <c:strRef>
              <c:f>Sheet1!$B$1</c:f>
              <c:strCache>
                <c:ptCount val="1"/>
                <c:pt idx="0">
                  <c:v>系列 1</c:v>
                </c:pt>
              </c:strCache>
            </c:strRef>
          </c:tx>
          <c:invertIfNegative val="0"/>
          <c:dPt>
            <c:idx val="8"/>
            <c:invertIfNegative val="0"/>
            <c:bubble3D val="0"/>
            <c:spPr>
              <a:solidFill>
                <a:srgbClr val="FF0000"/>
              </a:solidFill>
            </c:spPr>
            <c:extLst xmlns:c16r2="http://schemas.microsoft.com/office/drawing/2015/06/chart">
              <c:ext xmlns:c16="http://schemas.microsoft.com/office/drawing/2014/chart" uri="{C3380CC4-5D6E-409C-BE32-E72D297353CC}">
                <c16:uniqueId val="{00000001-23DB-4A04-A1CE-FC93256ECE88}"/>
              </c:ext>
            </c:extLst>
          </c:dPt>
          <c:dLbls>
            <c:dLbl>
              <c:idx val="0"/>
              <c:layout>
                <c:manualLayout>
                  <c:x val="0.2847144761693145"/>
                  <c:y val="1.3842394451742305E-4"/>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23DB-4A04-A1CE-FC93256ECE88}"/>
                </c:ext>
              </c:extLst>
            </c:dLbl>
            <c:dLbl>
              <c:idx val="1"/>
              <c:layout>
                <c:manualLayout>
                  <c:x val="0.24576935896011554"/>
                  <c:y val="7.6698165176490533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23DB-4A04-A1CE-FC93256ECE88}"/>
                </c:ext>
              </c:extLst>
            </c:dLbl>
            <c:dLbl>
              <c:idx val="2"/>
              <c:layout>
                <c:manualLayout>
                  <c:x val="0.32327869367171758"/>
                  <c:y val="0"/>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23DB-4A04-A1CE-FC93256ECE88}"/>
                </c:ext>
              </c:extLst>
            </c:dLbl>
            <c:dLbl>
              <c:idx val="3"/>
              <c:layout>
                <c:manualLayout>
                  <c:x val="0.20215309410065552"/>
                  <c:y val="8.400073449439948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23DB-4A04-A1CE-FC93256ECE88}"/>
                </c:ext>
              </c:extLst>
            </c:dLbl>
            <c:dLbl>
              <c:idx val="4"/>
              <c:layout>
                <c:manualLayout>
                  <c:x val="0.19676535940451062"/>
                  <c:y val="6.3985762108563927E-4"/>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23DB-4A04-A1CE-FC93256ECE88}"/>
                </c:ext>
              </c:extLst>
            </c:dLbl>
            <c:dLbl>
              <c:idx val="5"/>
              <c:layout>
                <c:manualLayout>
                  <c:x val="0.20635484946117102"/>
                  <c:y val="-5.6598443436868791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23DB-4A04-A1CE-FC93256ECE88}"/>
                </c:ext>
              </c:extLst>
            </c:dLbl>
            <c:dLbl>
              <c:idx val="6"/>
              <c:layout>
                <c:manualLayout>
                  <c:x val="0.19645094989445616"/>
                  <c:y val="-1.1959075478716141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23DB-4A04-A1CE-FC93256ECE88}"/>
                </c:ext>
              </c:extLst>
            </c:dLbl>
            <c:dLbl>
              <c:idx val="7"/>
              <c:layout>
                <c:manualLayout>
                  <c:x val="7.8829574491723148E-2"/>
                  <c:y val="1.1959075478716141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23DB-4A04-A1CE-FC93256ECE88}"/>
                </c:ext>
              </c:extLst>
            </c:dLbl>
            <c:dLbl>
              <c:idx val="8"/>
              <c:layout>
                <c:manualLayout>
                  <c:x val="0.18205326722956708"/>
                  <c:y val="-6.0765944172107124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23DB-4A04-A1CE-FC93256ECE88}"/>
                </c:ext>
              </c:extLst>
            </c:dLbl>
            <c:spPr>
              <a:noFill/>
              <a:ln>
                <a:noFill/>
              </a:ln>
              <a:effectLst/>
            </c:spPr>
            <c:txPr>
              <a:bodyPr/>
              <a:lstStyle/>
              <a:p>
                <a:pPr>
                  <a:defRPr sz="2000">
                    <a:solidFill>
                      <a:schemeClr val="tx1"/>
                    </a:solidFill>
                  </a:defRPr>
                </a:pPr>
                <a:endParaRPr lang="ja-JP"/>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Sheet1!$A$2:$A$10</c:f>
              <c:strCache>
                <c:ptCount val="9"/>
                <c:pt idx="0">
                  <c:v>例会</c:v>
                </c:pt>
                <c:pt idx="1">
                  <c:v>親睦活動</c:v>
                </c:pt>
                <c:pt idx="2">
                  <c:v>奉仕活動</c:v>
                </c:pt>
                <c:pt idx="3">
                  <c:v>人間関係</c:v>
                </c:pt>
                <c:pt idx="4">
                  <c:v>同好会</c:v>
                </c:pt>
                <c:pt idx="5">
                  <c:v>理念の実践</c:v>
                </c:pt>
                <c:pt idx="6">
                  <c:v>会費</c:v>
                </c:pt>
                <c:pt idx="7">
                  <c:v>その他</c:v>
                </c:pt>
                <c:pt idx="8">
                  <c:v>必要なし</c:v>
                </c:pt>
              </c:strCache>
            </c:strRef>
          </c:cat>
          <c:val>
            <c:numRef>
              <c:f>Sheet1!$B$2:$B$10</c:f>
              <c:numCache>
                <c:formatCode>General</c:formatCode>
                <c:ptCount val="9"/>
                <c:pt idx="0">
                  <c:v>23</c:v>
                </c:pt>
                <c:pt idx="1">
                  <c:v>13</c:v>
                </c:pt>
                <c:pt idx="2">
                  <c:v>34</c:v>
                </c:pt>
                <c:pt idx="3">
                  <c:v>9</c:v>
                </c:pt>
                <c:pt idx="4">
                  <c:v>5</c:v>
                </c:pt>
                <c:pt idx="5">
                  <c:v>17</c:v>
                </c:pt>
                <c:pt idx="6">
                  <c:v>18</c:v>
                </c:pt>
                <c:pt idx="7">
                  <c:v>6</c:v>
                </c:pt>
                <c:pt idx="8">
                  <c:v>20</c:v>
                </c:pt>
              </c:numCache>
            </c:numRef>
          </c:val>
          <c:extLst xmlns:c16r2="http://schemas.microsoft.com/office/drawing/2015/06/chart">
            <c:ext xmlns:c16="http://schemas.microsoft.com/office/drawing/2014/chart" uri="{C3380CC4-5D6E-409C-BE32-E72D297353CC}">
              <c16:uniqueId val="{0000000A-23DB-4A04-A1CE-FC93256ECE88}"/>
            </c:ext>
          </c:extLst>
        </c:ser>
        <c:ser>
          <c:idx val="1"/>
          <c:order val="1"/>
          <c:tx>
            <c:strRef>
              <c:f>Sheet1!$C$1</c:f>
              <c:strCache>
                <c:ptCount val="1"/>
                <c:pt idx="0">
                  <c:v>系列 2</c:v>
                </c:pt>
              </c:strCache>
            </c:strRef>
          </c:tx>
          <c:spPr>
            <a:noFill/>
          </c:spPr>
          <c:invertIfNegative val="0"/>
          <c:cat>
            <c:strRef>
              <c:f>Sheet1!$A$2:$A$10</c:f>
              <c:strCache>
                <c:ptCount val="9"/>
                <c:pt idx="0">
                  <c:v>例会</c:v>
                </c:pt>
                <c:pt idx="1">
                  <c:v>親睦活動</c:v>
                </c:pt>
                <c:pt idx="2">
                  <c:v>奉仕活動</c:v>
                </c:pt>
                <c:pt idx="3">
                  <c:v>人間関係</c:v>
                </c:pt>
                <c:pt idx="4">
                  <c:v>同好会</c:v>
                </c:pt>
                <c:pt idx="5">
                  <c:v>理念の実践</c:v>
                </c:pt>
                <c:pt idx="6">
                  <c:v>会費</c:v>
                </c:pt>
                <c:pt idx="7">
                  <c:v>その他</c:v>
                </c:pt>
                <c:pt idx="8">
                  <c:v>必要なし</c:v>
                </c:pt>
              </c:strCache>
            </c:strRef>
          </c:cat>
          <c:val>
            <c:numRef>
              <c:f>Sheet1!$C$2:$C$10</c:f>
              <c:numCache>
                <c:formatCode>General</c:formatCode>
                <c:ptCount val="9"/>
                <c:pt idx="0">
                  <c:v>77</c:v>
                </c:pt>
                <c:pt idx="1">
                  <c:v>87</c:v>
                </c:pt>
                <c:pt idx="2">
                  <c:v>66</c:v>
                </c:pt>
                <c:pt idx="3">
                  <c:v>91</c:v>
                </c:pt>
                <c:pt idx="4">
                  <c:v>95</c:v>
                </c:pt>
                <c:pt idx="5">
                  <c:v>83</c:v>
                </c:pt>
                <c:pt idx="6">
                  <c:v>82</c:v>
                </c:pt>
                <c:pt idx="7">
                  <c:v>94</c:v>
                </c:pt>
                <c:pt idx="8">
                  <c:v>80</c:v>
                </c:pt>
              </c:numCache>
            </c:numRef>
          </c:val>
          <c:extLst xmlns:c16r2="http://schemas.microsoft.com/office/drawing/2015/06/chart">
            <c:ext xmlns:c16="http://schemas.microsoft.com/office/drawing/2014/chart" uri="{C3380CC4-5D6E-409C-BE32-E72D297353CC}">
              <c16:uniqueId val="{0000000B-23DB-4A04-A1CE-FC93256ECE88}"/>
            </c:ext>
          </c:extLst>
        </c:ser>
        <c:dLbls>
          <c:showLegendKey val="0"/>
          <c:showVal val="0"/>
          <c:showCatName val="0"/>
          <c:showSerName val="0"/>
          <c:showPercent val="0"/>
          <c:showBubbleSize val="0"/>
        </c:dLbls>
        <c:gapWidth val="150"/>
        <c:overlap val="100"/>
        <c:axId val="69687936"/>
        <c:axId val="69714304"/>
      </c:barChart>
      <c:catAx>
        <c:axId val="69687936"/>
        <c:scaling>
          <c:orientation val="maxMin"/>
        </c:scaling>
        <c:delete val="1"/>
        <c:axPos val="l"/>
        <c:numFmt formatCode="General" sourceLinked="0"/>
        <c:majorTickMark val="out"/>
        <c:minorTickMark val="none"/>
        <c:tickLblPos val="nextTo"/>
        <c:crossAx val="69714304"/>
        <c:crosses val="autoZero"/>
        <c:auto val="1"/>
        <c:lblAlgn val="ctr"/>
        <c:lblOffset val="100"/>
        <c:noMultiLvlLbl val="0"/>
      </c:catAx>
      <c:valAx>
        <c:axId val="69714304"/>
        <c:scaling>
          <c:orientation val="minMax"/>
        </c:scaling>
        <c:delete val="1"/>
        <c:axPos val="t"/>
        <c:majorGridlines/>
        <c:numFmt formatCode="0%" sourceLinked="1"/>
        <c:majorTickMark val="out"/>
        <c:minorTickMark val="none"/>
        <c:tickLblPos val="nextTo"/>
        <c:crossAx val="69687936"/>
        <c:crosses val="autoZero"/>
        <c:crossBetween val="between"/>
      </c:valAx>
    </c:plotArea>
    <c:plotVisOnly val="1"/>
    <c:dispBlanksAs val="gap"/>
    <c:showDLblsOverMax val="0"/>
  </c:chart>
  <c:txPr>
    <a:bodyPr/>
    <a:lstStyle/>
    <a:p>
      <a:pPr>
        <a:defRPr sz="1800"/>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336460200074387E-2"/>
          <c:y val="8.969306609037106E-2"/>
          <c:w val="0.83129893779918174"/>
          <c:h val="0.86845016973412248"/>
        </c:manualLayout>
      </c:layout>
      <c:barChart>
        <c:barDir val="bar"/>
        <c:grouping val="percentStacked"/>
        <c:varyColors val="0"/>
        <c:ser>
          <c:idx val="0"/>
          <c:order val="0"/>
          <c:tx>
            <c:strRef>
              <c:f>Sheet1!$B$1</c:f>
              <c:strCache>
                <c:ptCount val="1"/>
                <c:pt idx="0">
                  <c:v>系列 1</c:v>
                </c:pt>
              </c:strCache>
            </c:strRef>
          </c:tx>
          <c:invertIfNegative val="0"/>
          <c:dPt>
            <c:idx val="8"/>
            <c:invertIfNegative val="0"/>
            <c:bubble3D val="0"/>
            <c:spPr>
              <a:solidFill>
                <a:srgbClr val="FF0000"/>
              </a:solidFill>
            </c:spPr>
            <c:extLst xmlns:c16r2="http://schemas.microsoft.com/office/drawing/2015/06/chart">
              <c:ext xmlns:c16="http://schemas.microsoft.com/office/drawing/2014/chart" uri="{C3380CC4-5D6E-409C-BE32-E72D297353CC}">
                <c16:uniqueId val="{00000001-DC16-4494-8930-EA054DD3261B}"/>
              </c:ext>
            </c:extLst>
          </c:dPt>
          <c:dLbls>
            <c:dLbl>
              <c:idx val="0"/>
              <c:layout>
                <c:manualLayout>
                  <c:x val="0.2847144761693145"/>
                  <c:y val="1.3842394451742305E-4"/>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DC16-4494-8930-EA054DD3261B}"/>
                </c:ext>
              </c:extLst>
            </c:dLbl>
            <c:dLbl>
              <c:idx val="1"/>
              <c:layout>
                <c:manualLayout>
                  <c:x val="0.24576935896011554"/>
                  <c:y val="7.6698165176490533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DC16-4494-8930-EA054DD3261B}"/>
                </c:ext>
              </c:extLst>
            </c:dLbl>
            <c:dLbl>
              <c:idx val="2"/>
              <c:layout>
                <c:manualLayout>
                  <c:x val="0.32327869367171758"/>
                  <c:y val="0"/>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DC16-4494-8930-EA054DD3261B}"/>
                </c:ext>
              </c:extLst>
            </c:dLbl>
            <c:dLbl>
              <c:idx val="3"/>
              <c:layout>
                <c:manualLayout>
                  <c:x val="0.20215309410065552"/>
                  <c:y val="8.400073449439948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DC16-4494-8930-EA054DD3261B}"/>
                </c:ext>
              </c:extLst>
            </c:dLbl>
            <c:dLbl>
              <c:idx val="4"/>
              <c:layout>
                <c:manualLayout>
                  <c:x val="0.19676535940451062"/>
                  <c:y val="6.3985762108563927E-4"/>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DC16-4494-8930-EA054DD3261B}"/>
                </c:ext>
              </c:extLst>
            </c:dLbl>
            <c:dLbl>
              <c:idx val="5"/>
              <c:layout>
                <c:manualLayout>
                  <c:x val="0.20635484946117102"/>
                  <c:y val="-5.6598443436868791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DC16-4494-8930-EA054DD3261B}"/>
                </c:ext>
              </c:extLst>
            </c:dLbl>
            <c:dLbl>
              <c:idx val="6"/>
              <c:layout>
                <c:manualLayout>
                  <c:x val="0.19645094989445616"/>
                  <c:y val="-1.1959075478716141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DC16-4494-8930-EA054DD3261B}"/>
                </c:ext>
              </c:extLst>
            </c:dLbl>
            <c:dLbl>
              <c:idx val="7"/>
              <c:layout>
                <c:manualLayout>
                  <c:x val="7.8829574491723148E-2"/>
                  <c:y val="1.1959075478716141E-2"/>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DC16-4494-8930-EA054DD3261B}"/>
                </c:ext>
              </c:extLst>
            </c:dLbl>
            <c:dLbl>
              <c:idx val="8"/>
              <c:layout>
                <c:manualLayout>
                  <c:x val="0.21394916142557655"/>
                  <c:y val="2.8441619585687383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DC16-4494-8930-EA054DD3261B}"/>
                </c:ext>
              </c:extLst>
            </c:dLbl>
            <c:spPr>
              <a:noFill/>
              <a:ln>
                <a:noFill/>
              </a:ln>
              <a:effectLst/>
            </c:spPr>
            <c:txPr>
              <a:bodyPr/>
              <a:lstStyle/>
              <a:p>
                <a:pPr>
                  <a:defRPr sz="2000">
                    <a:solidFill>
                      <a:schemeClr val="tx1"/>
                    </a:solidFill>
                  </a:defRPr>
                </a:pPr>
                <a:endParaRPr lang="ja-JP"/>
              </a:p>
            </c:txPr>
            <c:dLblPos val="inBase"/>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Sheet1!$A$2:$A$10</c:f>
              <c:strCache>
                <c:ptCount val="9"/>
                <c:pt idx="0">
                  <c:v>例会</c:v>
                </c:pt>
                <c:pt idx="1">
                  <c:v>親睦活動</c:v>
                </c:pt>
                <c:pt idx="2">
                  <c:v>奉仕活動</c:v>
                </c:pt>
                <c:pt idx="3">
                  <c:v>人間関係</c:v>
                </c:pt>
                <c:pt idx="4">
                  <c:v>同好会</c:v>
                </c:pt>
                <c:pt idx="5">
                  <c:v>理念の実践</c:v>
                </c:pt>
                <c:pt idx="6">
                  <c:v>会費</c:v>
                </c:pt>
                <c:pt idx="7">
                  <c:v>その他</c:v>
                </c:pt>
                <c:pt idx="8">
                  <c:v>必要なし</c:v>
                </c:pt>
              </c:strCache>
            </c:strRef>
          </c:cat>
          <c:val>
            <c:numRef>
              <c:f>Sheet1!$B$2:$B$10</c:f>
              <c:numCache>
                <c:formatCode>General</c:formatCode>
                <c:ptCount val="9"/>
                <c:pt idx="0">
                  <c:v>21</c:v>
                </c:pt>
                <c:pt idx="1">
                  <c:v>14</c:v>
                </c:pt>
                <c:pt idx="2">
                  <c:v>37</c:v>
                </c:pt>
                <c:pt idx="3">
                  <c:v>11</c:v>
                </c:pt>
                <c:pt idx="4">
                  <c:v>4</c:v>
                </c:pt>
                <c:pt idx="5">
                  <c:v>23</c:v>
                </c:pt>
                <c:pt idx="6">
                  <c:v>9</c:v>
                </c:pt>
                <c:pt idx="7">
                  <c:v>5</c:v>
                </c:pt>
                <c:pt idx="8">
                  <c:v>24</c:v>
                </c:pt>
              </c:numCache>
            </c:numRef>
          </c:val>
          <c:extLst xmlns:c16r2="http://schemas.microsoft.com/office/drawing/2015/06/chart">
            <c:ext xmlns:c16="http://schemas.microsoft.com/office/drawing/2014/chart" uri="{C3380CC4-5D6E-409C-BE32-E72D297353CC}">
              <c16:uniqueId val="{0000000A-DC16-4494-8930-EA054DD3261B}"/>
            </c:ext>
          </c:extLst>
        </c:ser>
        <c:ser>
          <c:idx val="1"/>
          <c:order val="1"/>
          <c:tx>
            <c:strRef>
              <c:f>Sheet1!$C$1</c:f>
              <c:strCache>
                <c:ptCount val="1"/>
                <c:pt idx="0">
                  <c:v>系列 2</c:v>
                </c:pt>
              </c:strCache>
            </c:strRef>
          </c:tx>
          <c:spPr>
            <a:noFill/>
          </c:spPr>
          <c:invertIfNegative val="0"/>
          <c:cat>
            <c:strRef>
              <c:f>Sheet1!$A$2:$A$10</c:f>
              <c:strCache>
                <c:ptCount val="9"/>
                <c:pt idx="0">
                  <c:v>例会</c:v>
                </c:pt>
                <c:pt idx="1">
                  <c:v>親睦活動</c:v>
                </c:pt>
                <c:pt idx="2">
                  <c:v>奉仕活動</c:v>
                </c:pt>
                <c:pt idx="3">
                  <c:v>人間関係</c:v>
                </c:pt>
                <c:pt idx="4">
                  <c:v>同好会</c:v>
                </c:pt>
                <c:pt idx="5">
                  <c:v>理念の実践</c:v>
                </c:pt>
                <c:pt idx="6">
                  <c:v>会費</c:v>
                </c:pt>
                <c:pt idx="7">
                  <c:v>その他</c:v>
                </c:pt>
                <c:pt idx="8">
                  <c:v>必要なし</c:v>
                </c:pt>
              </c:strCache>
            </c:strRef>
          </c:cat>
          <c:val>
            <c:numRef>
              <c:f>Sheet1!$C$2:$C$10</c:f>
              <c:numCache>
                <c:formatCode>General</c:formatCode>
                <c:ptCount val="9"/>
                <c:pt idx="0">
                  <c:v>79</c:v>
                </c:pt>
                <c:pt idx="1">
                  <c:v>86</c:v>
                </c:pt>
                <c:pt idx="2">
                  <c:v>63</c:v>
                </c:pt>
                <c:pt idx="3">
                  <c:v>89</c:v>
                </c:pt>
                <c:pt idx="4">
                  <c:v>96</c:v>
                </c:pt>
                <c:pt idx="5">
                  <c:v>77</c:v>
                </c:pt>
                <c:pt idx="6">
                  <c:v>91</c:v>
                </c:pt>
                <c:pt idx="7">
                  <c:v>95</c:v>
                </c:pt>
                <c:pt idx="8">
                  <c:v>76</c:v>
                </c:pt>
              </c:numCache>
            </c:numRef>
          </c:val>
          <c:extLst xmlns:c16r2="http://schemas.microsoft.com/office/drawing/2015/06/chart">
            <c:ext xmlns:c16="http://schemas.microsoft.com/office/drawing/2014/chart" uri="{C3380CC4-5D6E-409C-BE32-E72D297353CC}">
              <c16:uniqueId val="{0000000B-DC16-4494-8930-EA054DD3261B}"/>
            </c:ext>
          </c:extLst>
        </c:ser>
        <c:dLbls>
          <c:showLegendKey val="0"/>
          <c:showVal val="0"/>
          <c:showCatName val="0"/>
          <c:showSerName val="0"/>
          <c:showPercent val="0"/>
          <c:showBubbleSize val="0"/>
        </c:dLbls>
        <c:gapWidth val="150"/>
        <c:overlap val="100"/>
        <c:axId val="69924736"/>
        <c:axId val="69926272"/>
      </c:barChart>
      <c:catAx>
        <c:axId val="69924736"/>
        <c:scaling>
          <c:orientation val="maxMin"/>
        </c:scaling>
        <c:delete val="1"/>
        <c:axPos val="l"/>
        <c:numFmt formatCode="General" sourceLinked="0"/>
        <c:majorTickMark val="out"/>
        <c:minorTickMark val="none"/>
        <c:tickLblPos val="nextTo"/>
        <c:crossAx val="69926272"/>
        <c:crosses val="autoZero"/>
        <c:auto val="1"/>
        <c:lblAlgn val="ctr"/>
        <c:lblOffset val="100"/>
        <c:noMultiLvlLbl val="0"/>
      </c:catAx>
      <c:valAx>
        <c:axId val="69926272"/>
        <c:scaling>
          <c:orientation val="minMax"/>
        </c:scaling>
        <c:delete val="1"/>
        <c:axPos val="t"/>
        <c:majorGridlines/>
        <c:numFmt formatCode="0%" sourceLinked="1"/>
        <c:majorTickMark val="out"/>
        <c:minorTickMark val="none"/>
        <c:tickLblPos val="nextTo"/>
        <c:crossAx val="69924736"/>
        <c:crosses val="autoZero"/>
        <c:crossBetween val="between"/>
      </c:valAx>
    </c:plotArea>
    <c:plotVisOnly val="1"/>
    <c:dispBlanksAs val="gap"/>
    <c:showDLblsOverMax val="0"/>
  </c:chart>
  <c:txPr>
    <a:bodyPr/>
    <a:lstStyle/>
    <a:p>
      <a:pPr>
        <a:defRPr sz="1800"/>
      </a:pPr>
      <a:endParaRPr lang="ja-JP"/>
    </a:p>
  </c:tx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0.47089</cdr:x>
      <cdr:y>0.57298</cdr:y>
    </cdr:from>
    <cdr:to>
      <cdr:x>1</cdr:x>
      <cdr:y>1</cdr:y>
    </cdr:to>
    <cdr:sp macro="" textlink="">
      <cdr:nvSpPr>
        <cdr:cNvPr id="2" name="テキスト ボックス 1"/>
        <cdr:cNvSpPr txBox="1"/>
      </cdr:nvSpPr>
      <cdr:spPr>
        <a:xfrm xmlns:a="http://schemas.openxmlformats.org/drawingml/2006/main">
          <a:off x="1656184" y="177332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48FA64-5CC9-4388-BC6E-3DAA26698228}" type="datetimeFigureOut">
              <a:rPr kumimoji="1" lang="ja-JP" altLang="en-US" smtClean="0"/>
              <a:t>2020/4/15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FDEBFD-51CF-447F-A617-68D5073B78FA}" type="slidenum">
              <a:rPr kumimoji="1" lang="ja-JP" altLang="en-US" smtClean="0"/>
              <a:t>‹#›</a:t>
            </a:fld>
            <a:endParaRPr kumimoji="1" lang="ja-JP" altLang="en-US"/>
          </a:p>
        </p:txBody>
      </p:sp>
    </p:spTree>
    <p:extLst>
      <p:ext uri="{BB962C8B-B14F-4D97-AF65-F5344CB8AC3E}">
        <p14:creationId xmlns:p14="http://schemas.microsoft.com/office/powerpoint/2010/main" val="21753698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sz="2400">
                <a:solidFill>
                  <a:schemeClr val="tx1"/>
                </a:solidFill>
                <a:latin typeface="Arial" pitchFamily="34" charset="0"/>
                <a:ea typeface="ヒラギノ角ゴ Pro W3" pitchFamily="-84" charset="-128"/>
              </a:defRPr>
            </a:lvl1pPr>
            <a:lvl2pPr marL="742950" indent="-285750" defTabSz="931863">
              <a:defRPr sz="2400">
                <a:solidFill>
                  <a:schemeClr val="tx1"/>
                </a:solidFill>
                <a:latin typeface="Arial" pitchFamily="34" charset="0"/>
                <a:ea typeface="ヒラギノ角ゴ Pro W3" pitchFamily="-84" charset="-128"/>
              </a:defRPr>
            </a:lvl2pPr>
            <a:lvl3pPr marL="1143000" indent="-228600" defTabSz="931863">
              <a:defRPr sz="2400">
                <a:solidFill>
                  <a:schemeClr val="tx1"/>
                </a:solidFill>
                <a:latin typeface="Arial" pitchFamily="34" charset="0"/>
                <a:ea typeface="ヒラギノ角ゴ Pro W3" pitchFamily="-84" charset="-128"/>
              </a:defRPr>
            </a:lvl3pPr>
            <a:lvl4pPr marL="1600200" indent="-228600" defTabSz="931863">
              <a:defRPr sz="2400">
                <a:solidFill>
                  <a:schemeClr val="tx1"/>
                </a:solidFill>
                <a:latin typeface="Arial" pitchFamily="34" charset="0"/>
                <a:ea typeface="ヒラギノ角ゴ Pro W3" pitchFamily="-84" charset="-128"/>
              </a:defRPr>
            </a:lvl4pPr>
            <a:lvl5pPr marL="2057400" indent="-228600" defTabSz="931863">
              <a:defRPr sz="2400">
                <a:solidFill>
                  <a:schemeClr val="tx1"/>
                </a:solidFill>
                <a:latin typeface="Arial" pitchFamily="34" charset="0"/>
                <a:ea typeface="ヒラギノ角ゴ Pro W3" pitchFamily="-84" charset="-128"/>
              </a:defRPr>
            </a:lvl5pPr>
            <a:lvl6pPr marL="2514600" indent="-228600" defTabSz="931863"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defTabSz="931863"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defTabSz="931863"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defTabSz="931863"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eaLnBrk="0" fontAlgn="base" hangingPunct="0">
              <a:spcBef>
                <a:spcPct val="0"/>
              </a:spcBef>
              <a:spcAft>
                <a:spcPct val="0"/>
              </a:spcAft>
              <a:defRPr/>
            </a:pPr>
            <a:fld id="{992677C5-DEF9-4339-AC5F-124E8C23DC41}" type="slidenum">
              <a:rPr kumimoji="0" lang="en-US" altLang="ja-JP" sz="1200" smtClean="0">
                <a:solidFill>
                  <a:srgbClr val="000000"/>
                </a:solidFill>
              </a:rPr>
              <a:pPr eaLnBrk="0" fontAlgn="base" hangingPunct="0">
                <a:spcBef>
                  <a:spcPct val="0"/>
                </a:spcBef>
                <a:spcAft>
                  <a:spcPct val="0"/>
                </a:spcAft>
                <a:defRPr/>
              </a:pPr>
              <a:t>1</a:t>
            </a:fld>
            <a:endParaRPr kumimoji="0" lang="en-US" altLang="ja-JP" sz="1200">
              <a:solidFill>
                <a:srgbClr val="000000"/>
              </a:solidFill>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latin typeface="Arial" pitchFamily="34" charset="0"/>
              <a:ea typeface="ヒラギノ角ゴ Pro W3" pitchFamily="-84" charset="-128"/>
            </a:endParaRPr>
          </a:p>
        </p:txBody>
      </p:sp>
    </p:spTree>
    <p:extLst>
      <p:ext uri="{BB962C8B-B14F-4D97-AF65-F5344CB8AC3E}">
        <p14:creationId xmlns:p14="http://schemas.microsoft.com/office/powerpoint/2010/main" val="2690171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F8A6CF-DF87-4B68-BFD3-AF6DFC3E74DF}" type="slidenum">
              <a:rPr kumimoji="1" lang="ja-JP" altLang="en-US" smtClean="0"/>
              <a:t>14</a:t>
            </a:fld>
            <a:endParaRPr kumimoji="1" lang="ja-JP" altLang="en-US"/>
          </a:p>
        </p:txBody>
      </p:sp>
    </p:spTree>
    <p:extLst>
      <p:ext uri="{BB962C8B-B14F-4D97-AF65-F5344CB8AC3E}">
        <p14:creationId xmlns:p14="http://schemas.microsoft.com/office/powerpoint/2010/main" val="3627756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9C57971-1A84-49C3-919C-77CF0DCF48D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xmlns="" id="{7DFCAA2C-688E-4A47-B97E-64D2BFB0F5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xmlns="" id="{C53ED52A-17A5-4863-92EB-CA4831CF1231}"/>
              </a:ext>
            </a:extLst>
          </p:cNvPr>
          <p:cNvSpPr>
            <a:spLocks noGrp="1"/>
          </p:cNvSpPr>
          <p:nvPr>
            <p:ph type="dt" sz="half" idx="10"/>
          </p:nvPr>
        </p:nvSpPr>
        <p:spPr/>
        <p:txBody>
          <a:bodyPr/>
          <a:lstStyle/>
          <a:p>
            <a:fld id="{BE2A97C3-305B-4123-98A1-D182D54BCC4C}" type="datetimeFigureOut">
              <a:rPr kumimoji="1" lang="ja-JP" altLang="en-US" smtClean="0"/>
              <a:t>2020/4/15</a:t>
            </a:fld>
            <a:endParaRPr kumimoji="1" lang="ja-JP" altLang="en-US"/>
          </a:p>
        </p:txBody>
      </p:sp>
      <p:sp>
        <p:nvSpPr>
          <p:cNvPr id="5" name="フッター プレースホルダー 4">
            <a:extLst>
              <a:ext uri="{FF2B5EF4-FFF2-40B4-BE49-F238E27FC236}">
                <a16:creationId xmlns:a16="http://schemas.microsoft.com/office/drawing/2014/main" xmlns="" id="{9C72EDDF-9F97-4A2E-9851-43C6174939B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EA5640F1-06AF-4E1E-8EE2-6ED1F5DD7601}"/>
              </a:ext>
            </a:extLst>
          </p:cNvPr>
          <p:cNvSpPr>
            <a:spLocks noGrp="1"/>
          </p:cNvSpPr>
          <p:nvPr>
            <p:ph type="sldNum" sz="quarter" idx="12"/>
          </p:nvPr>
        </p:nvSpPr>
        <p:spPr/>
        <p:txBody>
          <a:bodyPr/>
          <a:lstStyle/>
          <a:p>
            <a:fld id="{ACD120AA-1D03-46E8-8C76-A1653B8A6C71}" type="slidenum">
              <a:rPr kumimoji="1" lang="ja-JP" altLang="en-US" smtClean="0"/>
              <a:t>‹#›</a:t>
            </a:fld>
            <a:endParaRPr kumimoji="1" lang="ja-JP" altLang="en-US"/>
          </a:p>
        </p:txBody>
      </p:sp>
    </p:spTree>
    <p:extLst>
      <p:ext uri="{BB962C8B-B14F-4D97-AF65-F5344CB8AC3E}">
        <p14:creationId xmlns:p14="http://schemas.microsoft.com/office/powerpoint/2010/main" val="985907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10AC0B9A-E53B-4879-8B2C-044196A84E5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26E8E758-90DD-4A36-98D0-60ACAD53D8F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343F65DD-4F66-4C1B-A7B7-67E495235D57}"/>
              </a:ext>
            </a:extLst>
          </p:cNvPr>
          <p:cNvSpPr>
            <a:spLocks noGrp="1"/>
          </p:cNvSpPr>
          <p:nvPr>
            <p:ph type="dt" sz="half" idx="10"/>
          </p:nvPr>
        </p:nvSpPr>
        <p:spPr/>
        <p:txBody>
          <a:bodyPr/>
          <a:lstStyle/>
          <a:p>
            <a:fld id="{BE2A97C3-305B-4123-98A1-D182D54BCC4C}" type="datetimeFigureOut">
              <a:rPr kumimoji="1" lang="ja-JP" altLang="en-US" smtClean="0"/>
              <a:t>2020/4/15</a:t>
            </a:fld>
            <a:endParaRPr kumimoji="1" lang="ja-JP" altLang="en-US"/>
          </a:p>
        </p:txBody>
      </p:sp>
      <p:sp>
        <p:nvSpPr>
          <p:cNvPr id="5" name="フッター プレースホルダー 4">
            <a:extLst>
              <a:ext uri="{FF2B5EF4-FFF2-40B4-BE49-F238E27FC236}">
                <a16:creationId xmlns:a16="http://schemas.microsoft.com/office/drawing/2014/main" xmlns="" id="{7FD2FD2A-FDF4-477E-89DF-001FB3B0C3C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B66A1738-8F21-4CD8-871F-4C357F9BC2C6}"/>
              </a:ext>
            </a:extLst>
          </p:cNvPr>
          <p:cNvSpPr>
            <a:spLocks noGrp="1"/>
          </p:cNvSpPr>
          <p:nvPr>
            <p:ph type="sldNum" sz="quarter" idx="12"/>
          </p:nvPr>
        </p:nvSpPr>
        <p:spPr/>
        <p:txBody>
          <a:bodyPr/>
          <a:lstStyle/>
          <a:p>
            <a:fld id="{ACD120AA-1D03-46E8-8C76-A1653B8A6C71}" type="slidenum">
              <a:rPr kumimoji="1" lang="ja-JP" altLang="en-US" smtClean="0"/>
              <a:t>‹#›</a:t>
            </a:fld>
            <a:endParaRPr kumimoji="1" lang="ja-JP" altLang="en-US"/>
          </a:p>
        </p:txBody>
      </p:sp>
    </p:spTree>
    <p:extLst>
      <p:ext uri="{BB962C8B-B14F-4D97-AF65-F5344CB8AC3E}">
        <p14:creationId xmlns:p14="http://schemas.microsoft.com/office/powerpoint/2010/main" val="2705309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xmlns="" id="{26ACD933-4FAE-47B1-82E3-CC1F13063AC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612FF28E-2F1A-41C8-B11E-68D1A333B58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8AE664BA-C860-4D5B-8244-A7D8CE116A19}"/>
              </a:ext>
            </a:extLst>
          </p:cNvPr>
          <p:cNvSpPr>
            <a:spLocks noGrp="1"/>
          </p:cNvSpPr>
          <p:nvPr>
            <p:ph type="dt" sz="half" idx="10"/>
          </p:nvPr>
        </p:nvSpPr>
        <p:spPr/>
        <p:txBody>
          <a:bodyPr/>
          <a:lstStyle/>
          <a:p>
            <a:fld id="{BE2A97C3-305B-4123-98A1-D182D54BCC4C}" type="datetimeFigureOut">
              <a:rPr kumimoji="1" lang="ja-JP" altLang="en-US" smtClean="0"/>
              <a:t>2020/4/15</a:t>
            </a:fld>
            <a:endParaRPr kumimoji="1" lang="ja-JP" altLang="en-US"/>
          </a:p>
        </p:txBody>
      </p:sp>
      <p:sp>
        <p:nvSpPr>
          <p:cNvPr id="5" name="フッター プレースホルダー 4">
            <a:extLst>
              <a:ext uri="{FF2B5EF4-FFF2-40B4-BE49-F238E27FC236}">
                <a16:creationId xmlns:a16="http://schemas.microsoft.com/office/drawing/2014/main" xmlns="" id="{593C35C4-8B1E-4F32-A5D8-3D4DA287BC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165A4CDB-0A6F-40BE-B8F1-057886F03680}"/>
              </a:ext>
            </a:extLst>
          </p:cNvPr>
          <p:cNvSpPr>
            <a:spLocks noGrp="1"/>
          </p:cNvSpPr>
          <p:nvPr>
            <p:ph type="sldNum" sz="quarter" idx="12"/>
          </p:nvPr>
        </p:nvSpPr>
        <p:spPr/>
        <p:txBody>
          <a:bodyPr/>
          <a:lstStyle/>
          <a:p>
            <a:fld id="{ACD120AA-1D03-46E8-8C76-A1653B8A6C71}" type="slidenum">
              <a:rPr kumimoji="1" lang="ja-JP" altLang="en-US" smtClean="0"/>
              <a:t>‹#›</a:t>
            </a:fld>
            <a:endParaRPr kumimoji="1" lang="ja-JP" altLang="en-US"/>
          </a:p>
        </p:txBody>
      </p:sp>
    </p:spTree>
    <p:extLst>
      <p:ext uri="{BB962C8B-B14F-4D97-AF65-F5344CB8AC3E}">
        <p14:creationId xmlns:p14="http://schemas.microsoft.com/office/powerpoint/2010/main" val="543993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43E3E752-2883-4DAC-B026-C0FE408AE40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EB8883F9-EE98-4DC7-B49E-D1F87B78D55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B8E158E5-92FB-4A93-AF75-4862FDED444A}"/>
              </a:ext>
            </a:extLst>
          </p:cNvPr>
          <p:cNvSpPr>
            <a:spLocks noGrp="1"/>
          </p:cNvSpPr>
          <p:nvPr>
            <p:ph type="dt" sz="half" idx="10"/>
          </p:nvPr>
        </p:nvSpPr>
        <p:spPr/>
        <p:txBody>
          <a:bodyPr/>
          <a:lstStyle/>
          <a:p>
            <a:fld id="{BE2A97C3-305B-4123-98A1-D182D54BCC4C}" type="datetimeFigureOut">
              <a:rPr kumimoji="1" lang="ja-JP" altLang="en-US" smtClean="0"/>
              <a:t>2020/4/15</a:t>
            </a:fld>
            <a:endParaRPr kumimoji="1" lang="ja-JP" altLang="en-US"/>
          </a:p>
        </p:txBody>
      </p:sp>
      <p:sp>
        <p:nvSpPr>
          <p:cNvPr id="5" name="フッター プレースホルダー 4">
            <a:extLst>
              <a:ext uri="{FF2B5EF4-FFF2-40B4-BE49-F238E27FC236}">
                <a16:creationId xmlns:a16="http://schemas.microsoft.com/office/drawing/2014/main" xmlns="" id="{83ACF1E9-A1F0-4F7C-89A6-EFA8FF5661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66D856C0-4227-4051-9BC9-B4DBCD06CE1F}"/>
              </a:ext>
            </a:extLst>
          </p:cNvPr>
          <p:cNvSpPr>
            <a:spLocks noGrp="1"/>
          </p:cNvSpPr>
          <p:nvPr>
            <p:ph type="sldNum" sz="quarter" idx="12"/>
          </p:nvPr>
        </p:nvSpPr>
        <p:spPr/>
        <p:txBody>
          <a:bodyPr/>
          <a:lstStyle/>
          <a:p>
            <a:fld id="{ACD120AA-1D03-46E8-8C76-A1653B8A6C71}" type="slidenum">
              <a:rPr kumimoji="1" lang="ja-JP" altLang="en-US" smtClean="0"/>
              <a:t>‹#›</a:t>
            </a:fld>
            <a:endParaRPr kumimoji="1" lang="ja-JP" altLang="en-US"/>
          </a:p>
        </p:txBody>
      </p:sp>
    </p:spTree>
    <p:extLst>
      <p:ext uri="{BB962C8B-B14F-4D97-AF65-F5344CB8AC3E}">
        <p14:creationId xmlns:p14="http://schemas.microsoft.com/office/powerpoint/2010/main" val="367912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14676504-913C-4A1F-9AFB-B0676591AE4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7B75D122-FAFA-45D6-8322-862DC13469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xmlns="" id="{080B35FC-40F0-4109-8181-24F2CF103E74}"/>
              </a:ext>
            </a:extLst>
          </p:cNvPr>
          <p:cNvSpPr>
            <a:spLocks noGrp="1"/>
          </p:cNvSpPr>
          <p:nvPr>
            <p:ph type="dt" sz="half" idx="10"/>
          </p:nvPr>
        </p:nvSpPr>
        <p:spPr/>
        <p:txBody>
          <a:bodyPr/>
          <a:lstStyle/>
          <a:p>
            <a:fld id="{BE2A97C3-305B-4123-98A1-D182D54BCC4C}" type="datetimeFigureOut">
              <a:rPr kumimoji="1" lang="ja-JP" altLang="en-US" smtClean="0"/>
              <a:t>2020/4/15</a:t>
            </a:fld>
            <a:endParaRPr kumimoji="1" lang="ja-JP" altLang="en-US"/>
          </a:p>
        </p:txBody>
      </p:sp>
      <p:sp>
        <p:nvSpPr>
          <p:cNvPr id="5" name="フッター プレースホルダー 4">
            <a:extLst>
              <a:ext uri="{FF2B5EF4-FFF2-40B4-BE49-F238E27FC236}">
                <a16:creationId xmlns:a16="http://schemas.microsoft.com/office/drawing/2014/main" xmlns="" id="{F1FBB1A1-2313-49A1-A252-17C117859FE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16040C42-3F63-4142-91E1-CEC89D82D0F3}"/>
              </a:ext>
            </a:extLst>
          </p:cNvPr>
          <p:cNvSpPr>
            <a:spLocks noGrp="1"/>
          </p:cNvSpPr>
          <p:nvPr>
            <p:ph type="sldNum" sz="quarter" idx="12"/>
          </p:nvPr>
        </p:nvSpPr>
        <p:spPr/>
        <p:txBody>
          <a:bodyPr/>
          <a:lstStyle/>
          <a:p>
            <a:fld id="{ACD120AA-1D03-46E8-8C76-A1653B8A6C71}" type="slidenum">
              <a:rPr kumimoji="1" lang="ja-JP" altLang="en-US" smtClean="0"/>
              <a:t>‹#›</a:t>
            </a:fld>
            <a:endParaRPr kumimoji="1" lang="ja-JP" altLang="en-US"/>
          </a:p>
        </p:txBody>
      </p:sp>
    </p:spTree>
    <p:extLst>
      <p:ext uri="{BB962C8B-B14F-4D97-AF65-F5344CB8AC3E}">
        <p14:creationId xmlns:p14="http://schemas.microsoft.com/office/powerpoint/2010/main" val="710490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54EC0671-A414-4BBC-BD6A-40A35678D64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7E827C17-E34F-4932-B40F-B826DBF5B09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xmlns="" id="{BD2073C2-2BDB-4D5E-94B5-EFE70CA8177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xmlns="" id="{E86D3CB1-15A9-4755-8DBF-C0497AC77C35}"/>
              </a:ext>
            </a:extLst>
          </p:cNvPr>
          <p:cNvSpPr>
            <a:spLocks noGrp="1"/>
          </p:cNvSpPr>
          <p:nvPr>
            <p:ph type="dt" sz="half" idx="10"/>
          </p:nvPr>
        </p:nvSpPr>
        <p:spPr/>
        <p:txBody>
          <a:bodyPr/>
          <a:lstStyle/>
          <a:p>
            <a:fld id="{BE2A97C3-305B-4123-98A1-D182D54BCC4C}" type="datetimeFigureOut">
              <a:rPr kumimoji="1" lang="ja-JP" altLang="en-US" smtClean="0"/>
              <a:t>2020/4/15</a:t>
            </a:fld>
            <a:endParaRPr kumimoji="1" lang="ja-JP" altLang="en-US"/>
          </a:p>
        </p:txBody>
      </p:sp>
      <p:sp>
        <p:nvSpPr>
          <p:cNvPr id="6" name="フッター プレースホルダー 5">
            <a:extLst>
              <a:ext uri="{FF2B5EF4-FFF2-40B4-BE49-F238E27FC236}">
                <a16:creationId xmlns:a16="http://schemas.microsoft.com/office/drawing/2014/main" xmlns="" id="{BDB1E4D4-AF3C-4BFC-9592-9A7D6741DF4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A87C2BA8-AEC6-420D-B0F0-A9C3B04AC04B}"/>
              </a:ext>
            </a:extLst>
          </p:cNvPr>
          <p:cNvSpPr>
            <a:spLocks noGrp="1"/>
          </p:cNvSpPr>
          <p:nvPr>
            <p:ph type="sldNum" sz="quarter" idx="12"/>
          </p:nvPr>
        </p:nvSpPr>
        <p:spPr/>
        <p:txBody>
          <a:bodyPr/>
          <a:lstStyle/>
          <a:p>
            <a:fld id="{ACD120AA-1D03-46E8-8C76-A1653B8A6C71}" type="slidenum">
              <a:rPr kumimoji="1" lang="ja-JP" altLang="en-US" smtClean="0"/>
              <a:t>‹#›</a:t>
            </a:fld>
            <a:endParaRPr kumimoji="1" lang="ja-JP" altLang="en-US"/>
          </a:p>
        </p:txBody>
      </p:sp>
    </p:spTree>
    <p:extLst>
      <p:ext uri="{BB962C8B-B14F-4D97-AF65-F5344CB8AC3E}">
        <p14:creationId xmlns:p14="http://schemas.microsoft.com/office/powerpoint/2010/main" val="672326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2F72F2E-1172-45F3-851A-73B95135DDE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F29832EB-99CC-44B1-B657-A9B53F7A69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xmlns="" id="{B5815284-B324-474B-BD3B-6D068C97443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xmlns="" id="{364E1A4C-07C9-4A11-86E3-DFCD8E9F19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xmlns="" id="{5423B2CD-95B7-429C-989C-3482F372E98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A3EE097F-8AA7-4BB5-A1FF-62C96A8FFB45}"/>
              </a:ext>
            </a:extLst>
          </p:cNvPr>
          <p:cNvSpPr>
            <a:spLocks noGrp="1"/>
          </p:cNvSpPr>
          <p:nvPr>
            <p:ph type="dt" sz="half" idx="10"/>
          </p:nvPr>
        </p:nvSpPr>
        <p:spPr/>
        <p:txBody>
          <a:bodyPr/>
          <a:lstStyle/>
          <a:p>
            <a:fld id="{BE2A97C3-305B-4123-98A1-D182D54BCC4C}" type="datetimeFigureOut">
              <a:rPr kumimoji="1" lang="ja-JP" altLang="en-US" smtClean="0"/>
              <a:t>2020/4/15</a:t>
            </a:fld>
            <a:endParaRPr kumimoji="1" lang="ja-JP" altLang="en-US"/>
          </a:p>
        </p:txBody>
      </p:sp>
      <p:sp>
        <p:nvSpPr>
          <p:cNvPr id="8" name="フッター プレースホルダー 7">
            <a:extLst>
              <a:ext uri="{FF2B5EF4-FFF2-40B4-BE49-F238E27FC236}">
                <a16:creationId xmlns:a16="http://schemas.microsoft.com/office/drawing/2014/main" xmlns="" id="{216D5989-1A0C-4412-BB7B-36C19BF4131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xmlns="" id="{3270FB1F-E5C4-4784-892F-6341FFC31227}"/>
              </a:ext>
            </a:extLst>
          </p:cNvPr>
          <p:cNvSpPr>
            <a:spLocks noGrp="1"/>
          </p:cNvSpPr>
          <p:nvPr>
            <p:ph type="sldNum" sz="quarter" idx="12"/>
          </p:nvPr>
        </p:nvSpPr>
        <p:spPr/>
        <p:txBody>
          <a:bodyPr/>
          <a:lstStyle/>
          <a:p>
            <a:fld id="{ACD120AA-1D03-46E8-8C76-A1653B8A6C71}" type="slidenum">
              <a:rPr kumimoji="1" lang="ja-JP" altLang="en-US" smtClean="0"/>
              <a:t>‹#›</a:t>
            </a:fld>
            <a:endParaRPr kumimoji="1" lang="ja-JP" altLang="en-US"/>
          </a:p>
        </p:txBody>
      </p:sp>
    </p:spTree>
    <p:extLst>
      <p:ext uri="{BB962C8B-B14F-4D97-AF65-F5344CB8AC3E}">
        <p14:creationId xmlns:p14="http://schemas.microsoft.com/office/powerpoint/2010/main" val="970719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883E1D9-C606-40BF-80C1-78E18B6E729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xmlns="" id="{430F2F2E-4970-463D-A119-BB8D7861D6F6}"/>
              </a:ext>
            </a:extLst>
          </p:cNvPr>
          <p:cNvSpPr>
            <a:spLocks noGrp="1"/>
          </p:cNvSpPr>
          <p:nvPr>
            <p:ph type="dt" sz="half" idx="10"/>
          </p:nvPr>
        </p:nvSpPr>
        <p:spPr/>
        <p:txBody>
          <a:bodyPr/>
          <a:lstStyle/>
          <a:p>
            <a:fld id="{BE2A97C3-305B-4123-98A1-D182D54BCC4C}" type="datetimeFigureOut">
              <a:rPr kumimoji="1" lang="ja-JP" altLang="en-US" smtClean="0"/>
              <a:t>2020/4/15</a:t>
            </a:fld>
            <a:endParaRPr kumimoji="1" lang="ja-JP" altLang="en-US"/>
          </a:p>
        </p:txBody>
      </p:sp>
      <p:sp>
        <p:nvSpPr>
          <p:cNvPr id="4" name="フッター プレースホルダー 3">
            <a:extLst>
              <a:ext uri="{FF2B5EF4-FFF2-40B4-BE49-F238E27FC236}">
                <a16:creationId xmlns:a16="http://schemas.microsoft.com/office/drawing/2014/main" xmlns="" id="{8A90D0E0-714F-44A7-BD5C-194F23A20C7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xmlns="" id="{DD0DB786-CA28-4C6C-BB53-04AF5BD41FBA}"/>
              </a:ext>
            </a:extLst>
          </p:cNvPr>
          <p:cNvSpPr>
            <a:spLocks noGrp="1"/>
          </p:cNvSpPr>
          <p:nvPr>
            <p:ph type="sldNum" sz="quarter" idx="12"/>
          </p:nvPr>
        </p:nvSpPr>
        <p:spPr/>
        <p:txBody>
          <a:bodyPr/>
          <a:lstStyle/>
          <a:p>
            <a:fld id="{ACD120AA-1D03-46E8-8C76-A1653B8A6C71}" type="slidenum">
              <a:rPr kumimoji="1" lang="ja-JP" altLang="en-US" smtClean="0"/>
              <a:t>‹#›</a:t>
            </a:fld>
            <a:endParaRPr kumimoji="1" lang="ja-JP" altLang="en-US"/>
          </a:p>
        </p:txBody>
      </p:sp>
    </p:spTree>
    <p:extLst>
      <p:ext uri="{BB962C8B-B14F-4D97-AF65-F5344CB8AC3E}">
        <p14:creationId xmlns:p14="http://schemas.microsoft.com/office/powerpoint/2010/main" val="529560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xmlns="" id="{24C8BB5A-2D80-4542-95AA-88FA05BD0F06}"/>
              </a:ext>
            </a:extLst>
          </p:cNvPr>
          <p:cNvSpPr>
            <a:spLocks noGrp="1"/>
          </p:cNvSpPr>
          <p:nvPr>
            <p:ph type="dt" sz="half" idx="10"/>
          </p:nvPr>
        </p:nvSpPr>
        <p:spPr/>
        <p:txBody>
          <a:bodyPr/>
          <a:lstStyle/>
          <a:p>
            <a:fld id="{BE2A97C3-305B-4123-98A1-D182D54BCC4C}" type="datetimeFigureOut">
              <a:rPr kumimoji="1" lang="ja-JP" altLang="en-US" smtClean="0"/>
              <a:t>2020/4/15</a:t>
            </a:fld>
            <a:endParaRPr kumimoji="1" lang="ja-JP" altLang="en-US"/>
          </a:p>
        </p:txBody>
      </p:sp>
      <p:sp>
        <p:nvSpPr>
          <p:cNvPr id="3" name="フッター プレースホルダー 2">
            <a:extLst>
              <a:ext uri="{FF2B5EF4-FFF2-40B4-BE49-F238E27FC236}">
                <a16:creationId xmlns:a16="http://schemas.microsoft.com/office/drawing/2014/main" xmlns="" id="{872CFE1E-898D-4AF0-A80B-F190811C01D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xmlns="" id="{097E79BB-8490-42F3-96EC-D62DA292F4F3}"/>
              </a:ext>
            </a:extLst>
          </p:cNvPr>
          <p:cNvSpPr>
            <a:spLocks noGrp="1"/>
          </p:cNvSpPr>
          <p:nvPr>
            <p:ph type="sldNum" sz="quarter" idx="12"/>
          </p:nvPr>
        </p:nvSpPr>
        <p:spPr/>
        <p:txBody>
          <a:bodyPr/>
          <a:lstStyle/>
          <a:p>
            <a:fld id="{ACD120AA-1D03-46E8-8C76-A1653B8A6C71}" type="slidenum">
              <a:rPr kumimoji="1" lang="ja-JP" altLang="en-US" smtClean="0"/>
              <a:t>‹#›</a:t>
            </a:fld>
            <a:endParaRPr kumimoji="1" lang="ja-JP" altLang="en-US"/>
          </a:p>
        </p:txBody>
      </p:sp>
    </p:spTree>
    <p:extLst>
      <p:ext uri="{BB962C8B-B14F-4D97-AF65-F5344CB8AC3E}">
        <p14:creationId xmlns:p14="http://schemas.microsoft.com/office/powerpoint/2010/main" val="2503398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7D48E21B-7856-4ACB-A157-460F035CD64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639522CA-9F37-4DF9-AA85-2C33F00ED3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xmlns="" id="{01F74D11-B3D5-4C02-8063-4DBAA97246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8E3A2335-646E-46E4-AE76-5858DDC9E307}"/>
              </a:ext>
            </a:extLst>
          </p:cNvPr>
          <p:cNvSpPr>
            <a:spLocks noGrp="1"/>
          </p:cNvSpPr>
          <p:nvPr>
            <p:ph type="dt" sz="half" idx="10"/>
          </p:nvPr>
        </p:nvSpPr>
        <p:spPr/>
        <p:txBody>
          <a:bodyPr/>
          <a:lstStyle/>
          <a:p>
            <a:fld id="{BE2A97C3-305B-4123-98A1-D182D54BCC4C}" type="datetimeFigureOut">
              <a:rPr kumimoji="1" lang="ja-JP" altLang="en-US" smtClean="0"/>
              <a:t>2020/4/15</a:t>
            </a:fld>
            <a:endParaRPr kumimoji="1" lang="ja-JP" altLang="en-US"/>
          </a:p>
        </p:txBody>
      </p:sp>
      <p:sp>
        <p:nvSpPr>
          <p:cNvPr id="6" name="フッター プレースホルダー 5">
            <a:extLst>
              <a:ext uri="{FF2B5EF4-FFF2-40B4-BE49-F238E27FC236}">
                <a16:creationId xmlns:a16="http://schemas.microsoft.com/office/drawing/2014/main" xmlns="" id="{E348F696-DE4B-4FD9-AF63-51D41F578CB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BBF8D95C-3FE4-46CA-9698-386CDA8BDA1D}"/>
              </a:ext>
            </a:extLst>
          </p:cNvPr>
          <p:cNvSpPr>
            <a:spLocks noGrp="1"/>
          </p:cNvSpPr>
          <p:nvPr>
            <p:ph type="sldNum" sz="quarter" idx="12"/>
          </p:nvPr>
        </p:nvSpPr>
        <p:spPr/>
        <p:txBody>
          <a:bodyPr/>
          <a:lstStyle/>
          <a:p>
            <a:fld id="{ACD120AA-1D03-46E8-8C76-A1653B8A6C71}" type="slidenum">
              <a:rPr kumimoji="1" lang="ja-JP" altLang="en-US" smtClean="0"/>
              <a:t>‹#›</a:t>
            </a:fld>
            <a:endParaRPr kumimoji="1" lang="ja-JP" altLang="en-US"/>
          </a:p>
        </p:txBody>
      </p:sp>
    </p:spTree>
    <p:extLst>
      <p:ext uri="{BB962C8B-B14F-4D97-AF65-F5344CB8AC3E}">
        <p14:creationId xmlns:p14="http://schemas.microsoft.com/office/powerpoint/2010/main" val="1059572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602CF1D5-7856-41E3-989D-490BB875EC6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xmlns="" id="{480A502D-9C52-4AF4-86E3-8D61EC9D92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xmlns="" id="{5C13A6B4-5EDF-46AA-985E-C4EBA82B40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50254934-10ED-4B16-9FBF-6487C9C901E8}"/>
              </a:ext>
            </a:extLst>
          </p:cNvPr>
          <p:cNvSpPr>
            <a:spLocks noGrp="1"/>
          </p:cNvSpPr>
          <p:nvPr>
            <p:ph type="dt" sz="half" idx="10"/>
          </p:nvPr>
        </p:nvSpPr>
        <p:spPr/>
        <p:txBody>
          <a:bodyPr/>
          <a:lstStyle/>
          <a:p>
            <a:fld id="{BE2A97C3-305B-4123-98A1-D182D54BCC4C}" type="datetimeFigureOut">
              <a:rPr kumimoji="1" lang="ja-JP" altLang="en-US" smtClean="0"/>
              <a:t>2020/4/15</a:t>
            </a:fld>
            <a:endParaRPr kumimoji="1" lang="ja-JP" altLang="en-US"/>
          </a:p>
        </p:txBody>
      </p:sp>
      <p:sp>
        <p:nvSpPr>
          <p:cNvPr id="6" name="フッター プレースホルダー 5">
            <a:extLst>
              <a:ext uri="{FF2B5EF4-FFF2-40B4-BE49-F238E27FC236}">
                <a16:creationId xmlns:a16="http://schemas.microsoft.com/office/drawing/2014/main" xmlns="" id="{1388485D-56C3-4EF0-8826-CAB929102A6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8F522F33-0CE9-4C21-9DD0-9167A9B70784}"/>
              </a:ext>
            </a:extLst>
          </p:cNvPr>
          <p:cNvSpPr>
            <a:spLocks noGrp="1"/>
          </p:cNvSpPr>
          <p:nvPr>
            <p:ph type="sldNum" sz="quarter" idx="12"/>
          </p:nvPr>
        </p:nvSpPr>
        <p:spPr/>
        <p:txBody>
          <a:bodyPr/>
          <a:lstStyle/>
          <a:p>
            <a:fld id="{ACD120AA-1D03-46E8-8C76-A1653B8A6C71}" type="slidenum">
              <a:rPr kumimoji="1" lang="ja-JP" altLang="en-US" smtClean="0"/>
              <a:t>‹#›</a:t>
            </a:fld>
            <a:endParaRPr kumimoji="1" lang="ja-JP" altLang="en-US"/>
          </a:p>
        </p:txBody>
      </p:sp>
    </p:spTree>
    <p:extLst>
      <p:ext uri="{BB962C8B-B14F-4D97-AF65-F5344CB8AC3E}">
        <p14:creationId xmlns:p14="http://schemas.microsoft.com/office/powerpoint/2010/main" val="3091140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xmlns="" id="{5D1DB7E9-E4D5-48AE-BB14-41252FA8F7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1EB31155-2046-4F30-929C-3B8E783759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91540707-E7C3-43C6-8FD6-6DF7E7B2F4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2A97C3-305B-4123-98A1-D182D54BCC4C}" type="datetimeFigureOut">
              <a:rPr kumimoji="1" lang="ja-JP" altLang="en-US" smtClean="0"/>
              <a:t>2020/4/15</a:t>
            </a:fld>
            <a:endParaRPr kumimoji="1" lang="ja-JP" altLang="en-US"/>
          </a:p>
        </p:txBody>
      </p:sp>
      <p:sp>
        <p:nvSpPr>
          <p:cNvPr id="5" name="フッター プレースホルダー 4">
            <a:extLst>
              <a:ext uri="{FF2B5EF4-FFF2-40B4-BE49-F238E27FC236}">
                <a16:creationId xmlns:a16="http://schemas.microsoft.com/office/drawing/2014/main" xmlns="" id="{B7AF818F-3E1E-4799-895F-D8DF2806F4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xmlns="" id="{CAE12D1D-486A-4267-BCA0-8854BA3510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D120AA-1D03-46E8-8C76-A1653B8A6C71}" type="slidenum">
              <a:rPr kumimoji="1" lang="ja-JP" altLang="en-US" smtClean="0"/>
              <a:t>‹#›</a:t>
            </a:fld>
            <a:endParaRPr kumimoji="1" lang="ja-JP" altLang="en-US"/>
          </a:p>
        </p:txBody>
      </p:sp>
    </p:spTree>
    <p:extLst>
      <p:ext uri="{BB962C8B-B14F-4D97-AF65-F5344CB8AC3E}">
        <p14:creationId xmlns:p14="http://schemas.microsoft.com/office/powerpoint/2010/main" val="820595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package" Target="../embeddings/Microsoft_Excel_Worksheet1.xlsx"/><Relationship Id="rId7" Type="http://schemas.openxmlformats.org/officeDocument/2006/relationships/chart" Target="../charts/chart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chart" Target="../charts/chart8.xml"/><Relationship Id="rId4" Type="http://schemas.openxmlformats.org/officeDocument/2006/relationships/chart" Target="../charts/char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8206" y="-171400"/>
            <a:ext cx="12287249" cy="685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0" fontAlgn="base" hangingPunct="0">
              <a:spcBef>
                <a:spcPct val="0"/>
              </a:spcBef>
              <a:spcAft>
                <a:spcPct val="0"/>
              </a:spcAft>
              <a:defRPr/>
            </a:pPr>
            <a:endParaRPr lang="ja-JP" altLang="en-US" sz="2400" dirty="0">
              <a:solidFill>
                <a:prstClr val="white"/>
              </a:solidFill>
            </a:endParaRPr>
          </a:p>
        </p:txBody>
      </p:sp>
      <p:sp>
        <p:nvSpPr>
          <p:cNvPr id="52228" name="正方形/長方形 1"/>
          <p:cNvSpPr>
            <a:spLocks noChangeArrowheads="1"/>
          </p:cNvSpPr>
          <p:nvPr/>
        </p:nvSpPr>
        <p:spPr bwMode="auto">
          <a:xfrm>
            <a:off x="-44450" y="-171400"/>
            <a:ext cx="12354305" cy="1224136"/>
          </a:xfrm>
          <a:prstGeom prst="rect">
            <a:avLst/>
          </a:prstGeom>
          <a:solidFill>
            <a:srgbClr val="00B0F0"/>
          </a:solidFill>
          <a:ln>
            <a:solidFill>
              <a:srgbClr val="00B0F0"/>
            </a:solidFill>
          </a:ln>
        </p:spPr>
        <p:txBody>
          <a:bodyPr lIns="0" tIns="0" rIns="0" bIns="0" anchor="ctr" anchorCtr="1"/>
          <a:lstStyle>
            <a:lvl1pPr>
              <a:spcBef>
                <a:spcPct val="20000"/>
              </a:spcBef>
              <a:buFont typeface="Arial" pitchFamily="34" charset="0"/>
              <a:buChar char="•"/>
              <a:defRPr kumimoji="1" sz="3200">
                <a:solidFill>
                  <a:schemeClr val="tx1"/>
                </a:solidFill>
                <a:latin typeface="Calibri" pitchFamily="34" charset="0"/>
              </a:defRPr>
            </a:lvl1pPr>
            <a:lvl2pPr marL="742950" indent="-285750">
              <a:spcBef>
                <a:spcPct val="20000"/>
              </a:spcBef>
              <a:buFont typeface="Arial" pitchFamily="34" charset="0"/>
              <a:buChar char="–"/>
              <a:defRPr kumimoji="1" sz="2800">
                <a:solidFill>
                  <a:schemeClr val="tx1"/>
                </a:solidFill>
                <a:latin typeface="Calibri" pitchFamily="34" charset="0"/>
              </a:defRPr>
            </a:lvl2pPr>
            <a:lvl3pPr marL="1143000" indent="-228600">
              <a:spcBef>
                <a:spcPct val="20000"/>
              </a:spcBef>
              <a:buFont typeface="Arial" pitchFamily="34" charset="0"/>
              <a:buChar char="•"/>
              <a:defRPr kumimoji="1" sz="2400">
                <a:solidFill>
                  <a:schemeClr val="tx1"/>
                </a:solidFill>
                <a:latin typeface="Calibri" pitchFamily="34" charset="0"/>
              </a:defRPr>
            </a:lvl3pPr>
            <a:lvl4pPr marL="1600200" indent="-228600">
              <a:spcBef>
                <a:spcPct val="20000"/>
              </a:spcBef>
              <a:buFont typeface="Arial" pitchFamily="34" charset="0"/>
              <a:buChar char="–"/>
              <a:defRPr kumimoji="1" sz="2000">
                <a:solidFill>
                  <a:schemeClr val="tx1"/>
                </a:solidFill>
                <a:latin typeface="Calibri" pitchFamily="34" charset="0"/>
              </a:defRPr>
            </a:lvl4pPr>
            <a:lvl5pPr marL="2057400" indent="-228600">
              <a:spcBef>
                <a:spcPct val="20000"/>
              </a:spcBef>
              <a:buFont typeface="Arial" pitchFamily="34" charset="0"/>
              <a:buChar char="»"/>
              <a:defRPr kumimoji="1"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9pPr>
          </a:lstStyle>
          <a:p>
            <a:pPr algn="ctr" eaLnBrk="0" fontAlgn="base" hangingPunct="0">
              <a:spcBef>
                <a:spcPct val="0"/>
              </a:spcBef>
              <a:spcAft>
                <a:spcPct val="0"/>
              </a:spcAft>
              <a:buFontTx/>
              <a:buNone/>
              <a:defRPr/>
            </a:pPr>
            <a:endParaRPr kumimoji="0" lang="ja-JP" altLang="en-US" sz="3600" b="1">
              <a:solidFill>
                <a:prstClr val="white"/>
              </a:solidFill>
              <a:latin typeface="Meiryo UI" pitchFamily="50" charset="-128"/>
              <a:ea typeface="Meiryo UI" pitchFamily="50" charset="-128"/>
              <a:cs typeface="Meiryo UI" pitchFamily="50" charset="-128"/>
            </a:endParaRPr>
          </a:p>
        </p:txBody>
      </p:sp>
      <p:sp>
        <p:nvSpPr>
          <p:cNvPr id="52229" name="正方形/長方形 1"/>
          <p:cNvSpPr>
            <a:spLocks noChangeArrowheads="1"/>
          </p:cNvSpPr>
          <p:nvPr/>
        </p:nvSpPr>
        <p:spPr bwMode="auto">
          <a:xfrm>
            <a:off x="-68087" y="4960333"/>
            <a:ext cx="12367009" cy="1897668"/>
          </a:xfrm>
          <a:prstGeom prst="rect">
            <a:avLst/>
          </a:prstGeom>
          <a:solidFill>
            <a:srgbClr val="00B0F0"/>
          </a:solidFill>
          <a:ln w="9525">
            <a:solidFill>
              <a:srgbClr val="00B0F0"/>
            </a:solidFill>
            <a:miter lim="800000"/>
            <a:headEnd/>
            <a:tailEnd/>
          </a:ln>
        </p:spPr>
        <p:txBody>
          <a:bodyPr lIns="0" tIns="0" rIns="0" bIns="0" anchor="ctr" anchorCtr="1"/>
          <a:lstStyle>
            <a:lvl1pPr>
              <a:spcBef>
                <a:spcPct val="20000"/>
              </a:spcBef>
              <a:buFont typeface="Arial" pitchFamily="34" charset="0"/>
              <a:buChar char="•"/>
              <a:defRPr kumimoji="1" sz="3200">
                <a:solidFill>
                  <a:schemeClr val="tx1"/>
                </a:solidFill>
                <a:latin typeface="Calibri" pitchFamily="34" charset="0"/>
              </a:defRPr>
            </a:lvl1pPr>
            <a:lvl2pPr marL="742950" indent="-285750">
              <a:spcBef>
                <a:spcPct val="20000"/>
              </a:spcBef>
              <a:buFont typeface="Arial" pitchFamily="34" charset="0"/>
              <a:buChar char="–"/>
              <a:defRPr kumimoji="1" sz="2800">
                <a:solidFill>
                  <a:schemeClr val="tx1"/>
                </a:solidFill>
                <a:latin typeface="Calibri" pitchFamily="34" charset="0"/>
              </a:defRPr>
            </a:lvl2pPr>
            <a:lvl3pPr marL="1143000" indent="-228600">
              <a:spcBef>
                <a:spcPct val="20000"/>
              </a:spcBef>
              <a:buFont typeface="Arial" pitchFamily="34" charset="0"/>
              <a:buChar char="•"/>
              <a:defRPr kumimoji="1" sz="2400">
                <a:solidFill>
                  <a:schemeClr val="tx1"/>
                </a:solidFill>
                <a:latin typeface="Calibri" pitchFamily="34" charset="0"/>
              </a:defRPr>
            </a:lvl3pPr>
            <a:lvl4pPr marL="1600200" indent="-228600">
              <a:spcBef>
                <a:spcPct val="20000"/>
              </a:spcBef>
              <a:buFont typeface="Arial" pitchFamily="34" charset="0"/>
              <a:buChar char="–"/>
              <a:defRPr kumimoji="1" sz="2000">
                <a:solidFill>
                  <a:schemeClr val="tx1"/>
                </a:solidFill>
                <a:latin typeface="Calibri" pitchFamily="34" charset="0"/>
              </a:defRPr>
            </a:lvl4pPr>
            <a:lvl5pPr marL="2057400" indent="-228600">
              <a:spcBef>
                <a:spcPct val="20000"/>
              </a:spcBef>
              <a:buFont typeface="Arial" pitchFamily="34" charset="0"/>
              <a:buChar char="»"/>
              <a:defRPr kumimoji="1"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9pPr>
          </a:lstStyle>
          <a:p>
            <a:pPr algn="ctr" eaLnBrk="0" fontAlgn="base" hangingPunct="0">
              <a:spcBef>
                <a:spcPct val="0"/>
              </a:spcBef>
              <a:spcAft>
                <a:spcPct val="0"/>
              </a:spcAft>
              <a:buFontTx/>
              <a:buNone/>
              <a:defRPr/>
            </a:pPr>
            <a:endParaRPr kumimoji="0" lang="ja-JP" altLang="en-US" sz="3600" b="1">
              <a:solidFill>
                <a:prstClr val="white"/>
              </a:solidFill>
              <a:latin typeface="Meiryo UI" pitchFamily="50" charset="-128"/>
              <a:ea typeface="Meiryo UI" pitchFamily="50" charset="-128"/>
              <a:cs typeface="Meiryo UI" pitchFamily="50" charset="-128"/>
            </a:endParaRPr>
          </a:p>
        </p:txBody>
      </p:sp>
      <p:sp>
        <p:nvSpPr>
          <p:cNvPr id="20" name="テキスト ボックス 3"/>
          <p:cNvSpPr txBox="1">
            <a:spLocks noChangeArrowheads="1"/>
          </p:cNvSpPr>
          <p:nvPr/>
        </p:nvSpPr>
        <p:spPr bwMode="auto">
          <a:xfrm>
            <a:off x="1295467" y="5270828"/>
            <a:ext cx="10467280"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itchFamily="34" charset="0"/>
              <a:buChar char="•"/>
              <a:defRPr kumimoji="1" sz="3200">
                <a:solidFill>
                  <a:schemeClr val="tx1"/>
                </a:solidFill>
                <a:latin typeface="Calibri" pitchFamily="34" charset="0"/>
              </a:defRPr>
            </a:lvl1pPr>
            <a:lvl2pPr marL="742950" indent="-285750">
              <a:spcBef>
                <a:spcPct val="20000"/>
              </a:spcBef>
              <a:buFont typeface="Arial" pitchFamily="34" charset="0"/>
              <a:buChar char="–"/>
              <a:defRPr kumimoji="1" sz="2800">
                <a:solidFill>
                  <a:schemeClr val="tx1"/>
                </a:solidFill>
                <a:latin typeface="Calibri" pitchFamily="34" charset="0"/>
              </a:defRPr>
            </a:lvl2pPr>
            <a:lvl3pPr marL="1143000" indent="-228600">
              <a:spcBef>
                <a:spcPct val="20000"/>
              </a:spcBef>
              <a:buFont typeface="Arial" pitchFamily="34" charset="0"/>
              <a:buChar char="•"/>
              <a:defRPr kumimoji="1" sz="2400">
                <a:solidFill>
                  <a:schemeClr val="tx1"/>
                </a:solidFill>
                <a:latin typeface="Calibri" pitchFamily="34" charset="0"/>
              </a:defRPr>
            </a:lvl3pPr>
            <a:lvl4pPr marL="1600200" indent="-228600">
              <a:spcBef>
                <a:spcPct val="20000"/>
              </a:spcBef>
              <a:buFont typeface="Arial" pitchFamily="34" charset="0"/>
              <a:buChar char="–"/>
              <a:defRPr kumimoji="1" sz="2000">
                <a:solidFill>
                  <a:schemeClr val="tx1"/>
                </a:solidFill>
                <a:latin typeface="Calibri" pitchFamily="34" charset="0"/>
              </a:defRPr>
            </a:lvl4pPr>
            <a:lvl5pPr marL="2057400" indent="-228600">
              <a:spcBef>
                <a:spcPct val="20000"/>
              </a:spcBef>
              <a:buFont typeface="Arial" pitchFamily="34" charset="0"/>
              <a:buChar char="»"/>
              <a:defRPr kumimoji="1"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defRPr>
            </a:lvl9pPr>
          </a:lstStyle>
          <a:p>
            <a:pPr marL="2416175" indent="-2416175" eaLnBrk="0" fontAlgn="base" hangingPunct="0">
              <a:spcBef>
                <a:spcPct val="0"/>
              </a:spcBef>
              <a:spcAft>
                <a:spcPct val="0"/>
              </a:spcAft>
              <a:buNone/>
              <a:defRPr/>
            </a:pPr>
            <a:r>
              <a:rPr lang="ja-JP" altLang="en-US" sz="2800" dirty="0">
                <a:solidFill>
                  <a:schemeClr val="bg1"/>
                </a:solidFill>
              </a:rPr>
              <a:t>「クラブ奉仕・</a:t>
            </a:r>
            <a:r>
              <a:rPr lang="en-US" altLang="ja-JP" sz="2800" dirty="0">
                <a:solidFill>
                  <a:schemeClr val="bg1"/>
                </a:solidFill>
              </a:rPr>
              <a:t>SAA</a:t>
            </a:r>
            <a:r>
              <a:rPr lang="ja-JP" altLang="en-US" sz="2800" dirty="0">
                <a:solidFill>
                  <a:schemeClr val="bg1"/>
                </a:solidFill>
              </a:rPr>
              <a:t>」部門　リーダー</a:t>
            </a:r>
            <a:endParaRPr lang="ja-JP" altLang="en-US" sz="2800" dirty="0">
              <a:solidFill>
                <a:prstClr val="white"/>
              </a:solidFill>
              <a:latin typeface="Meiryo UI" pitchFamily="50" charset="-128"/>
              <a:ea typeface="Meiryo UI" pitchFamily="50" charset="-128"/>
              <a:cs typeface="Meiryo UI" pitchFamily="50" charset="-128"/>
            </a:endParaRPr>
          </a:p>
          <a:p>
            <a:pPr marL="2416175" indent="-1973263" eaLnBrk="0" fontAlgn="base" hangingPunct="0">
              <a:spcBef>
                <a:spcPct val="0"/>
              </a:spcBef>
              <a:spcAft>
                <a:spcPct val="0"/>
              </a:spcAft>
              <a:buFont typeface="Arial" pitchFamily="34" charset="0"/>
              <a:buNone/>
              <a:defRPr/>
            </a:pPr>
            <a:r>
              <a:rPr lang="ja-JP" altLang="en-US" sz="2800" dirty="0">
                <a:solidFill>
                  <a:prstClr val="white"/>
                </a:solidFill>
                <a:latin typeface="Meiryo UI" pitchFamily="50" charset="-128"/>
                <a:ea typeface="Meiryo UI" pitchFamily="50" charset="-128"/>
                <a:cs typeface="Meiryo UI" pitchFamily="50" charset="-128"/>
              </a:rPr>
              <a:t>　パストガバナー</a:t>
            </a:r>
            <a:r>
              <a:rPr lang="ja-JP" altLang="en-US" sz="2400" b="1" dirty="0">
                <a:solidFill>
                  <a:prstClr val="white"/>
                </a:solidFill>
                <a:latin typeface="Meiryo UI" pitchFamily="50" charset="-128"/>
                <a:ea typeface="Meiryo UI" pitchFamily="50" charset="-128"/>
                <a:cs typeface="Meiryo UI" pitchFamily="50" charset="-128"/>
              </a:rPr>
              <a:t>　</a:t>
            </a:r>
          </a:p>
          <a:p>
            <a:pPr marL="2416175" indent="-2416175" eaLnBrk="0" fontAlgn="base" hangingPunct="0">
              <a:spcBef>
                <a:spcPct val="0"/>
              </a:spcBef>
              <a:spcAft>
                <a:spcPct val="0"/>
              </a:spcAft>
              <a:buNone/>
              <a:defRPr/>
            </a:pPr>
            <a:r>
              <a:rPr lang="en-US" altLang="ja-JP" sz="2400" b="1" dirty="0">
                <a:solidFill>
                  <a:prstClr val="white"/>
                </a:solidFill>
                <a:latin typeface="Meiryo UI" pitchFamily="50" charset="-128"/>
                <a:ea typeface="Meiryo UI" pitchFamily="50" charset="-128"/>
                <a:cs typeface="Meiryo UI" pitchFamily="50" charset="-128"/>
              </a:rPr>
              <a:t>  </a:t>
            </a:r>
            <a:r>
              <a:rPr lang="ja-JP" altLang="en-US" sz="2400" b="1" dirty="0">
                <a:solidFill>
                  <a:prstClr val="white"/>
                </a:solidFill>
                <a:latin typeface="Meiryo UI" pitchFamily="50" charset="-128"/>
                <a:ea typeface="Meiryo UI" pitchFamily="50" charset="-128"/>
                <a:cs typeface="Meiryo UI" pitchFamily="50" charset="-128"/>
              </a:rPr>
              <a:t>　　　　　　　　　</a:t>
            </a:r>
            <a:r>
              <a:rPr lang="ja-JP" altLang="en-US" sz="3600" b="1" dirty="0">
                <a:solidFill>
                  <a:prstClr val="white"/>
                </a:solidFill>
                <a:latin typeface="Meiryo UI" pitchFamily="50" charset="-128"/>
                <a:ea typeface="Meiryo UI" pitchFamily="50" charset="-128"/>
                <a:cs typeface="Meiryo UI" pitchFamily="50" charset="-128"/>
              </a:rPr>
              <a:t>泉　博朗　</a:t>
            </a:r>
            <a:r>
              <a:rPr lang="ja-JP" altLang="en-US" sz="2000" b="1" dirty="0">
                <a:solidFill>
                  <a:prstClr val="white"/>
                </a:solidFill>
                <a:latin typeface="Meiryo UI" pitchFamily="50" charset="-128"/>
                <a:ea typeface="Meiryo UI" pitchFamily="50" charset="-128"/>
                <a:cs typeface="Meiryo UI" pitchFamily="50" charset="-128"/>
              </a:rPr>
              <a:t>（大阪帝塚山ＲＣ）</a:t>
            </a:r>
          </a:p>
        </p:txBody>
      </p:sp>
      <p:sp>
        <p:nvSpPr>
          <p:cNvPr id="11" name="テキスト ボックス 10">
            <a:extLst>
              <a:ext uri="{FF2B5EF4-FFF2-40B4-BE49-F238E27FC236}">
                <a16:creationId xmlns:a16="http://schemas.microsoft.com/office/drawing/2014/main" xmlns="" id="{CBB79099-F0B1-442C-8BB5-95556BB7B0F7}"/>
              </a:ext>
            </a:extLst>
          </p:cNvPr>
          <p:cNvSpPr txBox="1"/>
          <p:nvPr/>
        </p:nvSpPr>
        <p:spPr>
          <a:xfrm>
            <a:off x="7601644" y="4175502"/>
            <a:ext cx="2121093" cy="523220"/>
          </a:xfrm>
          <a:prstGeom prst="rect">
            <a:avLst/>
          </a:prstGeom>
          <a:noFill/>
        </p:spPr>
        <p:txBody>
          <a:bodyPr wrap="none" rtlCol="0">
            <a:spAutoFit/>
          </a:bodyPr>
          <a:lstStyle/>
          <a:p>
            <a:pPr algn="ctr"/>
            <a:r>
              <a:rPr lang="en-US" altLang="ja-JP" sz="28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sz="28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8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800" b="1" dirty="0">
                <a:solidFill>
                  <a:srgbClr val="000099"/>
                </a:solidFill>
                <a:latin typeface="メイリオ" panose="020B0604030504040204" pitchFamily="50" charset="-128"/>
                <a:ea typeface="メイリオ" panose="020B0604030504040204" pitchFamily="50" charset="-128"/>
                <a:cs typeface="メイリオ" panose="020B0604030504040204" pitchFamily="50" charset="-128"/>
              </a:rPr>
              <a:t>月</a:t>
            </a:r>
          </a:p>
        </p:txBody>
      </p:sp>
      <p:sp>
        <p:nvSpPr>
          <p:cNvPr id="6" name="スライド番号プレースホルダー 5"/>
          <p:cNvSpPr>
            <a:spLocks noGrp="1"/>
          </p:cNvSpPr>
          <p:nvPr>
            <p:ph type="sldNum" sz="quarter" idx="12"/>
          </p:nvPr>
        </p:nvSpPr>
        <p:spPr>
          <a:xfrm>
            <a:off x="10872775" y="6335766"/>
            <a:ext cx="589856" cy="365125"/>
          </a:xfrm>
        </p:spPr>
        <p:txBody>
          <a:bodyPr/>
          <a:lstStyle/>
          <a:p>
            <a:pPr>
              <a:defRPr/>
            </a:pPr>
            <a:fld id="{366A6A3C-AC82-4A98-A0F1-C277C157E9A5}" type="slidenum">
              <a:rPr lang="ja-JP" altLang="en-US" smtClean="0">
                <a:solidFill>
                  <a:prstClr val="black">
                    <a:tint val="75000"/>
                  </a:prstClr>
                </a:solidFill>
              </a:rPr>
              <a:pPr>
                <a:defRPr/>
              </a:pPr>
              <a:t>1</a:t>
            </a:fld>
            <a:endParaRPr lang="ja-JP" altLang="en-US" dirty="0">
              <a:solidFill>
                <a:prstClr val="black">
                  <a:tint val="75000"/>
                </a:prstClr>
              </a:solidFill>
            </a:endParaRPr>
          </a:p>
        </p:txBody>
      </p:sp>
      <p:sp>
        <p:nvSpPr>
          <p:cNvPr id="7" name="テキスト ボックス 6"/>
          <p:cNvSpPr txBox="1"/>
          <p:nvPr/>
        </p:nvSpPr>
        <p:spPr>
          <a:xfrm>
            <a:off x="658333" y="1844824"/>
            <a:ext cx="11329259" cy="1754326"/>
          </a:xfrm>
          <a:prstGeom prst="rect">
            <a:avLst/>
          </a:prstGeom>
          <a:noFill/>
        </p:spPr>
        <p:txBody>
          <a:bodyPr wrap="square" rtlCol="0">
            <a:spAutoFit/>
          </a:bodyPr>
          <a:lstStyle/>
          <a:p>
            <a:pPr algn="ctr"/>
            <a:r>
              <a:rPr lang="ja-JP" altLang="en-US" sz="5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会場監督</a:t>
            </a:r>
            <a:r>
              <a:rPr lang="en-US" altLang="ja-JP" sz="5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(SAA)</a:t>
            </a:r>
            <a:r>
              <a:rPr lang="ja-JP" altLang="en-US" sz="5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の役割と</a:t>
            </a:r>
            <a:endParaRPr lang="en-US" altLang="ja-JP" sz="5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5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例会運営について</a:t>
            </a:r>
          </a:p>
        </p:txBody>
      </p:sp>
      <p:sp>
        <p:nvSpPr>
          <p:cNvPr id="3" name="テキスト ボックス 2"/>
          <p:cNvSpPr txBox="1"/>
          <p:nvPr/>
        </p:nvSpPr>
        <p:spPr>
          <a:xfrm>
            <a:off x="2136287" y="-5356"/>
            <a:ext cx="9505056" cy="1077218"/>
          </a:xfrm>
          <a:prstGeom prst="rect">
            <a:avLst/>
          </a:prstGeom>
          <a:noFill/>
        </p:spPr>
        <p:txBody>
          <a:bodyPr wrap="square" rtlCol="0">
            <a:spAutoFit/>
          </a:bodyPr>
          <a:lstStyle/>
          <a:p>
            <a:r>
              <a:rPr kumimoji="1" lang="en-US" altLang="ja-JP" sz="3200" dirty="0">
                <a:solidFill>
                  <a:schemeClr val="bg1"/>
                </a:solidFill>
              </a:rPr>
              <a:t>2020-21</a:t>
            </a:r>
            <a:r>
              <a:rPr kumimoji="1" lang="ja-JP" altLang="en-US" sz="3200" dirty="0">
                <a:solidFill>
                  <a:schemeClr val="bg1"/>
                </a:solidFill>
              </a:rPr>
              <a:t>年度のための地区研修協議会</a:t>
            </a:r>
          </a:p>
          <a:p>
            <a:r>
              <a:rPr lang="ja-JP" altLang="en-US" sz="3200" dirty="0">
                <a:solidFill>
                  <a:schemeClr val="bg1"/>
                </a:solidFill>
              </a:rPr>
              <a:t>部門別協議会　「クラブ奉仕・</a:t>
            </a:r>
            <a:r>
              <a:rPr lang="en-US" altLang="ja-JP" sz="3200" dirty="0">
                <a:solidFill>
                  <a:schemeClr val="bg1"/>
                </a:solidFill>
              </a:rPr>
              <a:t>SAA</a:t>
            </a:r>
            <a:r>
              <a:rPr lang="ja-JP" altLang="en-US" sz="3200" dirty="0">
                <a:solidFill>
                  <a:schemeClr val="bg1"/>
                </a:solidFill>
              </a:rPr>
              <a:t>」部門</a:t>
            </a:r>
            <a:endParaRPr kumimoji="1" lang="ja-JP" altLang="en-US" sz="3200" dirty="0">
              <a:solidFill>
                <a:schemeClr val="bg1"/>
              </a:solidFill>
            </a:endParaRPr>
          </a:p>
        </p:txBody>
      </p:sp>
    </p:spTree>
    <p:extLst>
      <p:ext uri="{BB962C8B-B14F-4D97-AF65-F5344CB8AC3E}">
        <p14:creationId xmlns:p14="http://schemas.microsoft.com/office/powerpoint/2010/main" val="1173489423"/>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xmlns="" id="{AD5B6C04-06B4-4DBB-ADA5-EA3864716F27}"/>
              </a:ext>
            </a:extLst>
          </p:cNvPr>
          <p:cNvSpPr/>
          <p:nvPr/>
        </p:nvSpPr>
        <p:spPr>
          <a:xfrm>
            <a:off x="801858" y="393895"/>
            <a:ext cx="10607040" cy="3724096"/>
          </a:xfrm>
          <a:prstGeom prst="rect">
            <a:avLst/>
          </a:prstGeom>
        </p:spPr>
        <p:txBody>
          <a:bodyPr wrap="square">
            <a:spAutoFit/>
          </a:bodyPr>
          <a:lstStyle/>
          <a:p>
            <a:r>
              <a:rPr lang="ja-JP" altLang="ja-JP" sz="4400" dirty="0">
                <a:latin typeface="Century" panose="02040604050505020304" pitchFamily="18" charset="0"/>
                <a:ea typeface="ＭＳ 明朝" panose="02020609040205080304" pitchFamily="17" charset="-128"/>
                <a:cs typeface="Times New Roman" panose="02020603050405020304" pitchFamily="18" charset="0"/>
              </a:rPr>
              <a:t>私のクラブで卓話者の予定</a:t>
            </a:r>
            <a:r>
              <a:rPr lang="ja-JP" altLang="en-US" sz="4400" dirty="0">
                <a:latin typeface="Century" panose="02040604050505020304" pitchFamily="18" charset="0"/>
                <a:ea typeface="ＭＳ 明朝" panose="02020609040205080304" pitchFamily="17" charset="-128"/>
                <a:cs typeface="Times New Roman" panose="02020603050405020304" pitchFamily="18" charset="0"/>
              </a:rPr>
              <a:t>が</a:t>
            </a:r>
            <a:r>
              <a:rPr lang="ja-JP" altLang="ja-JP" sz="4400" dirty="0">
                <a:latin typeface="Century" panose="02040604050505020304" pitchFamily="18" charset="0"/>
                <a:ea typeface="ＭＳ 明朝" panose="02020609040205080304" pitchFamily="17" charset="-128"/>
                <a:cs typeface="Times New Roman" panose="02020603050405020304" pitchFamily="18" charset="0"/>
              </a:rPr>
              <a:t>なくなりました</a:t>
            </a:r>
            <a:r>
              <a:rPr lang="ja-JP" altLang="en-US" sz="4400" dirty="0">
                <a:latin typeface="Century" panose="02040604050505020304" pitchFamily="18" charset="0"/>
                <a:ea typeface="ＭＳ 明朝" panose="02020609040205080304" pitchFamily="17" charset="-128"/>
                <a:cs typeface="Times New Roman" panose="02020603050405020304" pitchFamily="18" charset="0"/>
              </a:rPr>
              <a:t>。</a:t>
            </a:r>
            <a:endParaRPr lang="en-US" altLang="ja-JP" sz="4400" dirty="0">
              <a:latin typeface="Century" panose="02040604050505020304" pitchFamily="18" charset="0"/>
              <a:ea typeface="ＭＳ 明朝" panose="02020609040205080304" pitchFamily="17" charset="-128"/>
              <a:cs typeface="Times New Roman" panose="02020603050405020304" pitchFamily="18" charset="0"/>
            </a:endParaRPr>
          </a:p>
          <a:p>
            <a:endParaRPr lang="en-US" altLang="ja-JP" sz="4400" dirty="0">
              <a:latin typeface="Century" panose="02040604050505020304" pitchFamily="18" charset="0"/>
              <a:ea typeface="ＭＳ 明朝" panose="02020609040205080304" pitchFamily="17" charset="-128"/>
              <a:cs typeface="Times New Roman" panose="02020603050405020304" pitchFamily="18" charset="0"/>
            </a:endParaRPr>
          </a:p>
          <a:p>
            <a:endParaRPr lang="en-US" altLang="ja-JP" sz="44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sz="6000" dirty="0">
                <a:latin typeface="Century" panose="02040604050505020304" pitchFamily="18" charset="0"/>
                <a:ea typeface="ＭＳ 明朝" panose="02020609040205080304" pitchFamily="17" charset="-128"/>
                <a:cs typeface="Times New Roman" panose="02020603050405020304" pitchFamily="18" charset="0"/>
              </a:rPr>
              <a:t>「これは会場監督の機転」</a:t>
            </a:r>
            <a:endParaRPr lang="en-US" altLang="ja-JP" sz="6000" dirty="0">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4304483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xmlns="" id="{E8009E9B-5445-4541-9559-FA9FE4D33E97}"/>
              </a:ext>
            </a:extLst>
          </p:cNvPr>
          <p:cNvSpPr/>
          <p:nvPr/>
        </p:nvSpPr>
        <p:spPr>
          <a:xfrm>
            <a:off x="900332" y="590843"/>
            <a:ext cx="10438228" cy="4524315"/>
          </a:xfrm>
          <a:prstGeom prst="rect">
            <a:avLst/>
          </a:prstGeom>
        </p:spPr>
        <p:txBody>
          <a:bodyPr wrap="square">
            <a:spAutoFit/>
          </a:bodyPr>
          <a:lstStyle/>
          <a:p>
            <a:r>
              <a:rPr lang="ja-JP" altLang="ja-JP" sz="4800" dirty="0">
                <a:latin typeface="Century" panose="02040604050505020304" pitchFamily="18" charset="0"/>
                <a:ea typeface="ＭＳ 明朝" panose="02020609040205080304" pitchFamily="17" charset="-128"/>
                <a:cs typeface="Times New Roman" panose="02020603050405020304" pitchFamily="18" charset="0"/>
              </a:rPr>
              <a:t>急に</a:t>
            </a:r>
            <a:r>
              <a:rPr lang="en-US" altLang="ja-JP" sz="4800" dirty="0">
                <a:latin typeface="Century" panose="02040604050505020304" pitchFamily="18" charset="0"/>
                <a:ea typeface="ＭＳ 明朝" panose="02020609040205080304" pitchFamily="17" charset="-128"/>
                <a:cs typeface="Times New Roman" panose="02020603050405020304" pitchFamily="18" charset="0"/>
              </a:rPr>
              <a:t>1</a:t>
            </a:r>
            <a:r>
              <a:rPr lang="ja-JP" altLang="ja-JP" sz="4800" dirty="0">
                <a:latin typeface="Century" panose="02040604050505020304" pitchFamily="18" charset="0"/>
                <a:ea typeface="ＭＳ 明朝" panose="02020609040205080304" pitchFamily="17" charset="-128"/>
                <a:cs typeface="Times New Roman" panose="02020603050405020304" pitchFamily="18" charset="0"/>
              </a:rPr>
              <a:t>分卓話として、次々とあいうえお順に会員がスピーチをしたことです。新井さんどうぞ、泉さんどうぞ、植田さんどうぞ、のようにですね、</a:t>
            </a:r>
            <a:endParaRPr lang="en-US" altLang="ja-JP" sz="48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sz="4800" dirty="0">
                <a:latin typeface="Century" panose="02040604050505020304" pitchFamily="18" charset="0"/>
                <a:ea typeface="ＭＳ 明朝" panose="02020609040205080304" pitchFamily="17" charset="-128"/>
                <a:cs typeface="Times New Roman" panose="02020603050405020304" pitchFamily="18" charset="0"/>
              </a:rPr>
              <a:t>皆様も引き出しの一つとして覚えていただければと思います。</a:t>
            </a:r>
            <a:endParaRPr lang="ja-JP" altLang="en-US" sz="4800" dirty="0"/>
          </a:p>
        </p:txBody>
      </p:sp>
    </p:spTree>
    <p:extLst>
      <p:ext uri="{BB962C8B-B14F-4D97-AF65-F5344CB8AC3E}">
        <p14:creationId xmlns:p14="http://schemas.microsoft.com/office/powerpoint/2010/main" val="40568973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51584" y="116632"/>
            <a:ext cx="7344816" cy="648072"/>
          </a:xfrm>
        </p:spPr>
        <p:txBody>
          <a:bodyPr>
            <a:normAutofit fontScale="90000"/>
          </a:bodyPr>
          <a:lstStyle/>
          <a:p>
            <a:r>
              <a:rPr lang="en-US" altLang="ja-JP" dirty="0"/>
              <a:t>4-(6)</a:t>
            </a:r>
            <a:r>
              <a:rPr lang="ja-JP" altLang="en-US" dirty="0"/>
              <a:t>クラブの魅力</a:t>
            </a:r>
            <a:r>
              <a:rPr lang="en-US" altLang="ja-JP" sz="3600" dirty="0"/>
              <a:t>(</a:t>
            </a:r>
            <a:r>
              <a:rPr lang="ja-JP" altLang="en-US" sz="3600" dirty="0"/>
              <a:t>複数選択</a:t>
            </a:r>
            <a:r>
              <a:rPr lang="en-US" altLang="ja-JP" sz="3600" dirty="0"/>
              <a:t>)</a:t>
            </a:r>
            <a:endParaRPr lang="ja-JP" altLang="en-US" sz="3600" dirty="0"/>
          </a:p>
        </p:txBody>
      </p:sp>
      <p:sp>
        <p:nvSpPr>
          <p:cNvPr id="4" name="コンテンツ プレースホルダー 2"/>
          <p:cNvSpPr>
            <a:spLocks noGrp="1"/>
          </p:cNvSpPr>
          <p:nvPr>
            <p:ph idx="1"/>
          </p:nvPr>
        </p:nvSpPr>
        <p:spPr>
          <a:xfrm>
            <a:off x="1991544" y="980728"/>
            <a:ext cx="8229600" cy="5760640"/>
          </a:xfrm>
          <a:solidFill>
            <a:schemeClr val="accent6">
              <a:lumMod val="20000"/>
              <a:lumOff val="80000"/>
            </a:schemeClr>
          </a:solidFill>
        </p:spPr>
        <p:txBody>
          <a:bodyPr>
            <a:normAutofit/>
          </a:bodyPr>
          <a:lstStyle/>
          <a:p>
            <a:pPr marL="182563" indent="-182563"/>
            <a:r>
              <a:rPr lang="ja-JP" altLang="en-US" sz="2000" dirty="0"/>
              <a:t>全体で、人間関係が</a:t>
            </a:r>
            <a:r>
              <a:rPr lang="en-US" altLang="ja-JP" sz="2000" dirty="0"/>
              <a:t>74%</a:t>
            </a:r>
            <a:r>
              <a:rPr lang="ja-JP" altLang="en-US" sz="2000" dirty="0"/>
              <a:t>と最も高く、以下親睦活動</a:t>
            </a:r>
            <a:r>
              <a:rPr lang="en-US" altLang="ja-JP" sz="2000" dirty="0"/>
              <a:t>(61%)</a:t>
            </a:r>
            <a:r>
              <a:rPr lang="ja-JP" altLang="en-US" sz="2000" dirty="0" err="1"/>
              <a:t>、</a:t>
            </a:r>
            <a:r>
              <a:rPr lang="ja-JP" altLang="en-US" sz="2000" dirty="0"/>
              <a:t>例会</a:t>
            </a:r>
            <a:r>
              <a:rPr lang="en-US" altLang="ja-JP" sz="2000" dirty="0"/>
              <a:t>(55%)</a:t>
            </a:r>
            <a:r>
              <a:rPr lang="ja-JP" altLang="en-US" sz="2000" dirty="0" err="1"/>
              <a:t>、</a:t>
            </a:r>
            <a:r>
              <a:rPr lang="ja-JP" altLang="en-US" sz="2000" dirty="0"/>
              <a:t>奉仕活動</a:t>
            </a:r>
            <a:r>
              <a:rPr lang="en-US" altLang="ja-JP" sz="2000" dirty="0"/>
              <a:t>(49%)</a:t>
            </a:r>
            <a:r>
              <a:rPr lang="ja-JP" altLang="en-US" sz="2000" dirty="0" err="1"/>
              <a:t>、</a:t>
            </a:r>
            <a:r>
              <a:rPr lang="ja-JP" altLang="en-US" sz="2000" dirty="0"/>
              <a:t>同好会</a:t>
            </a:r>
            <a:r>
              <a:rPr lang="en-US" altLang="ja-JP" sz="2000" dirty="0"/>
              <a:t>(</a:t>
            </a:r>
            <a:r>
              <a:rPr lang="ja-JP" altLang="en-US" sz="2000" dirty="0"/>
              <a:t>２４</a:t>
            </a:r>
            <a:r>
              <a:rPr lang="en-US" altLang="ja-JP" sz="2000" dirty="0"/>
              <a:t>%)</a:t>
            </a:r>
            <a:r>
              <a:rPr lang="ja-JP" altLang="en-US" sz="2000" dirty="0" err="1"/>
              <a:t>、</a:t>
            </a:r>
            <a:r>
              <a:rPr lang="ja-JP" altLang="en-US" sz="2000" dirty="0"/>
              <a:t>理念の実践</a:t>
            </a:r>
            <a:r>
              <a:rPr lang="en-US" altLang="ja-JP" sz="2000" dirty="0"/>
              <a:t>(</a:t>
            </a:r>
            <a:r>
              <a:rPr lang="ja-JP" altLang="en-US" sz="2000" dirty="0"/>
              <a:t>１０</a:t>
            </a:r>
            <a:r>
              <a:rPr lang="en-US" altLang="ja-JP" sz="2000" dirty="0"/>
              <a:t>%)</a:t>
            </a:r>
            <a:r>
              <a:rPr lang="ja-JP" altLang="en-US" sz="2000" dirty="0"/>
              <a:t>となっており、魅力無</a:t>
            </a:r>
            <a:r>
              <a:rPr lang="ja-JP" altLang="en-US" sz="2000" dirty="0" err="1"/>
              <a:t>しと</a:t>
            </a:r>
            <a:r>
              <a:rPr lang="ja-JP" altLang="en-US" sz="2000" dirty="0"/>
              <a:t>答えたのは</a:t>
            </a:r>
            <a:r>
              <a:rPr lang="en-US" altLang="ja-JP" sz="2000" dirty="0"/>
              <a:t>3%</a:t>
            </a:r>
            <a:r>
              <a:rPr lang="ja-JP" altLang="en-US" sz="2000" dirty="0"/>
              <a:t>と少ない。</a:t>
            </a:r>
          </a:p>
          <a:p>
            <a:pPr marL="182563" indent="0">
              <a:buNone/>
            </a:pPr>
            <a:r>
              <a:rPr lang="ja-JP" altLang="en-US" sz="2000" dirty="0"/>
              <a:t>３０人未満のクラブではこれらの比率が相対的に小さく、規模が大きいクラブほど比率が高くなる傾向がある。</a:t>
            </a:r>
          </a:p>
          <a:p>
            <a:pPr marL="182563" indent="-182563">
              <a:buNone/>
            </a:pPr>
            <a:r>
              <a:rPr lang="ja-JP" altLang="en-US" sz="2000" dirty="0"/>
              <a:t>・人間関係、親睦関係については、良い会員ばかりで雰囲気が良い、出会い・会員の考え方で良い影響を受けている、多業種の人と知り合える、派閥がない、アットホームな雰囲気である、若い会員・女性会員を先輩が良い指導をしている、などといった意見など多岐に亘る。</a:t>
            </a:r>
          </a:p>
          <a:p>
            <a:pPr marL="182563" indent="-182563">
              <a:buNone/>
            </a:pPr>
            <a:r>
              <a:rPr lang="ja-JP" altLang="en-US" sz="2000" dirty="0"/>
              <a:t>・魅力無し理由は、会社経営者として発言する人が多い、マンネリ化、奉仕活動が金だけ、クラブの求心力に欠ける、など。</a:t>
            </a:r>
          </a:p>
          <a:p>
            <a:pPr marL="355600" indent="-355600">
              <a:buNone/>
            </a:pPr>
            <a:endParaRPr lang="ja-JP" altLang="en-US" dirty="0"/>
          </a:p>
          <a:p>
            <a:pPr marL="355600" indent="0">
              <a:buNone/>
            </a:pPr>
            <a:endParaRPr lang="ja-JP" altLang="en-US" dirty="0"/>
          </a:p>
          <a:p>
            <a:pPr marL="355600" indent="0">
              <a:buNone/>
            </a:pPr>
            <a:r>
              <a:rPr kumimoji="1" lang="en-US" altLang="ja-JP" dirty="0"/>
              <a:t>                                                                    </a:t>
            </a:r>
            <a:r>
              <a:rPr lang="en-US" altLang="ja-JP" sz="1600" dirty="0"/>
              <a:t>(</a:t>
            </a:r>
            <a:r>
              <a:rPr lang="ja-JP" altLang="en-US" sz="1600" dirty="0"/>
              <a:t>単位</a:t>
            </a:r>
            <a:r>
              <a:rPr lang="en-US" altLang="ja-JP" sz="1600" dirty="0"/>
              <a:t>:%)</a:t>
            </a:r>
            <a:endParaRPr lang="ja-JP" altLang="en-US" sz="1600" dirty="0"/>
          </a:p>
        </p:txBody>
      </p:sp>
      <p:graphicFrame>
        <p:nvGraphicFramePr>
          <p:cNvPr id="3" name="オブジェクト 2"/>
          <p:cNvGraphicFramePr>
            <a:graphicFrameLocks noChangeAspect="1"/>
          </p:cNvGraphicFramePr>
          <p:nvPr/>
        </p:nvGraphicFramePr>
        <p:xfrm>
          <a:off x="3413857" y="4653137"/>
          <a:ext cx="5148263" cy="1825625"/>
        </p:xfrm>
        <a:graphic>
          <a:graphicData uri="http://schemas.openxmlformats.org/presentationml/2006/ole">
            <mc:AlternateContent xmlns:mc="http://schemas.openxmlformats.org/markup-compatibility/2006">
              <mc:Choice xmlns:v="urn:schemas-microsoft-com:vml" Requires="v">
                <p:oleObj spid="_x0000_s1043" name="ワークシート" r:id="rId3" imgW="4210112" imgH="1492295" progId="Excel.Sheet.12">
                  <p:embed/>
                </p:oleObj>
              </mc:Choice>
              <mc:Fallback>
                <p:oleObj name="ワークシート" r:id="rId3" imgW="4210112" imgH="1492295" progId="Excel.Sheet.12">
                  <p:embed/>
                  <p:pic>
                    <p:nvPicPr>
                      <p:cNvPr id="3" name="オブジェクト 2"/>
                      <p:cNvPicPr/>
                      <p:nvPr/>
                    </p:nvPicPr>
                    <p:blipFill>
                      <a:blip r:embed="rId4"/>
                      <a:stretch>
                        <a:fillRect/>
                      </a:stretch>
                    </p:blipFill>
                    <p:spPr>
                      <a:xfrm>
                        <a:off x="3413857" y="4653137"/>
                        <a:ext cx="5148263" cy="1825625"/>
                      </a:xfrm>
                      <a:prstGeom prst="rect">
                        <a:avLst/>
                      </a:prstGeom>
                      <a:solidFill>
                        <a:srgbClr val="E6EDF6"/>
                      </a:solidFill>
                    </p:spPr>
                  </p:pic>
                </p:oleObj>
              </mc:Fallback>
            </mc:AlternateContent>
          </a:graphicData>
        </a:graphic>
      </p:graphicFrame>
      <p:cxnSp>
        <p:nvCxnSpPr>
          <p:cNvPr id="5" name="直線コネクタ 4"/>
          <p:cNvCxnSpPr/>
          <p:nvPr/>
        </p:nvCxnSpPr>
        <p:spPr>
          <a:xfrm>
            <a:off x="2999656" y="759387"/>
            <a:ext cx="5976664"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7" name="グラフ 6"/>
          <p:cNvGraphicFramePr/>
          <p:nvPr>
            <p:extLst>
              <p:ext uri="{D42A27DB-BD31-4B8C-83A1-F6EECF244321}">
                <p14:modId xmlns:p14="http://schemas.microsoft.com/office/powerpoint/2010/main" val="1003062226"/>
              </p:ext>
            </p:extLst>
          </p:nvPr>
        </p:nvGraphicFramePr>
        <p:xfrm>
          <a:off x="4259796" y="4941168"/>
          <a:ext cx="1332148" cy="165618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グラフ 7"/>
          <p:cNvGraphicFramePr/>
          <p:nvPr>
            <p:extLst>
              <p:ext uri="{D42A27DB-BD31-4B8C-83A1-F6EECF244321}">
                <p14:modId xmlns:p14="http://schemas.microsoft.com/office/powerpoint/2010/main" val="1471215725"/>
              </p:ext>
            </p:extLst>
          </p:nvPr>
        </p:nvGraphicFramePr>
        <p:xfrm>
          <a:off x="5303912" y="4941170"/>
          <a:ext cx="1296144" cy="165618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9" name="グラフ 8"/>
          <p:cNvGraphicFramePr/>
          <p:nvPr>
            <p:extLst>
              <p:ext uri="{D42A27DB-BD31-4B8C-83A1-F6EECF244321}">
                <p14:modId xmlns:p14="http://schemas.microsoft.com/office/powerpoint/2010/main" val="838283178"/>
              </p:ext>
            </p:extLst>
          </p:nvPr>
        </p:nvGraphicFramePr>
        <p:xfrm>
          <a:off x="6348000" y="4941168"/>
          <a:ext cx="1332148" cy="1656184"/>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0" name="グラフ 9"/>
          <p:cNvGraphicFramePr/>
          <p:nvPr>
            <p:extLst>
              <p:ext uri="{D42A27DB-BD31-4B8C-83A1-F6EECF244321}">
                <p14:modId xmlns:p14="http://schemas.microsoft.com/office/powerpoint/2010/main" val="1466158549"/>
              </p:ext>
            </p:extLst>
          </p:nvPr>
        </p:nvGraphicFramePr>
        <p:xfrm>
          <a:off x="7392000" y="4941168"/>
          <a:ext cx="1332148" cy="1656184"/>
        </p:xfrm>
        <a:graphic>
          <a:graphicData uri="http://schemas.openxmlformats.org/drawingml/2006/chart">
            <c:chart xmlns:c="http://schemas.openxmlformats.org/drawingml/2006/chart" xmlns:r="http://schemas.openxmlformats.org/officeDocument/2006/relationships" r:id="rId8"/>
          </a:graphicData>
        </a:graphic>
      </p:graphicFrame>
      <p:sp>
        <p:nvSpPr>
          <p:cNvPr id="11" name="正方形/長方形 10">
            <a:extLst>
              <a:ext uri="{FF2B5EF4-FFF2-40B4-BE49-F238E27FC236}">
                <a16:creationId xmlns:a16="http://schemas.microsoft.com/office/drawing/2014/main" xmlns="" id="{F1F990BE-A6B6-40C6-9DD7-30B841AE8F0C}"/>
              </a:ext>
            </a:extLst>
          </p:cNvPr>
          <p:cNvSpPr/>
          <p:nvPr/>
        </p:nvSpPr>
        <p:spPr>
          <a:xfrm>
            <a:off x="2999656" y="4941168"/>
            <a:ext cx="5976664" cy="364257"/>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855035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1200" y="274638"/>
            <a:ext cx="8229600" cy="1138138"/>
          </a:xfrm>
        </p:spPr>
        <p:txBody>
          <a:bodyPr>
            <a:normAutofit fontScale="90000"/>
          </a:bodyPr>
          <a:lstStyle/>
          <a:p>
            <a:r>
              <a:rPr lang="ja-JP" altLang="en-US" dirty="0"/>
              <a:t>変革</a:t>
            </a:r>
            <a:r>
              <a:rPr lang="ja-JP" altLang="ja-JP" dirty="0"/>
              <a:t>する必要があると感じている</a:t>
            </a:r>
            <a:r>
              <a:rPr lang="en-US" altLang="ja-JP" dirty="0"/>
              <a:t/>
            </a:r>
            <a:br>
              <a:rPr lang="en-US" altLang="ja-JP" dirty="0"/>
            </a:br>
            <a:r>
              <a:rPr lang="ja-JP" altLang="ja-JP" dirty="0"/>
              <a:t>活動、内容</a:t>
            </a:r>
            <a:r>
              <a:rPr lang="en-US" altLang="ja-JP" dirty="0"/>
              <a:t>(2018.9</a:t>
            </a:r>
            <a:r>
              <a:rPr lang="ja-JP" altLang="en-US" dirty="0"/>
              <a:t>アンケート</a:t>
            </a:r>
            <a:r>
              <a:rPr lang="en-US" altLang="ja-JP" dirty="0"/>
              <a:t>) </a:t>
            </a:r>
            <a:endParaRPr kumimoji="1" lang="ja-JP" altLang="en-US" dirty="0"/>
          </a:p>
        </p:txBody>
      </p:sp>
      <p:graphicFrame>
        <p:nvGraphicFramePr>
          <p:cNvPr id="4" name="表 3"/>
          <p:cNvGraphicFramePr>
            <a:graphicFrameLocks noGrp="1"/>
          </p:cNvGraphicFramePr>
          <p:nvPr/>
        </p:nvGraphicFramePr>
        <p:xfrm>
          <a:off x="2135561" y="1700814"/>
          <a:ext cx="8136904" cy="4464495"/>
        </p:xfrm>
        <a:graphic>
          <a:graphicData uri="http://schemas.openxmlformats.org/drawingml/2006/table">
            <a:tbl>
              <a:tblPr/>
              <a:tblGrid>
                <a:gridCol w="1561628">
                  <a:extLst>
                    <a:ext uri="{9D8B030D-6E8A-4147-A177-3AD203B41FA5}">
                      <a16:colId xmlns:a16="http://schemas.microsoft.com/office/drawing/2014/main" xmlns="" val="20000"/>
                    </a:ext>
                  </a:extLst>
                </a:gridCol>
                <a:gridCol w="1726011">
                  <a:extLst>
                    <a:ext uri="{9D8B030D-6E8A-4147-A177-3AD203B41FA5}">
                      <a16:colId xmlns:a16="http://schemas.microsoft.com/office/drawing/2014/main" xmlns="" val="20001"/>
                    </a:ext>
                  </a:extLst>
                </a:gridCol>
                <a:gridCol w="1643818">
                  <a:extLst>
                    <a:ext uri="{9D8B030D-6E8A-4147-A177-3AD203B41FA5}">
                      <a16:colId xmlns:a16="http://schemas.microsoft.com/office/drawing/2014/main" xmlns="" val="20002"/>
                    </a:ext>
                  </a:extLst>
                </a:gridCol>
                <a:gridCol w="1605200">
                  <a:extLst>
                    <a:ext uri="{9D8B030D-6E8A-4147-A177-3AD203B41FA5}">
                      <a16:colId xmlns:a16="http://schemas.microsoft.com/office/drawing/2014/main" xmlns="" val="20003"/>
                    </a:ext>
                  </a:extLst>
                </a:gridCol>
                <a:gridCol w="1600247">
                  <a:extLst>
                    <a:ext uri="{9D8B030D-6E8A-4147-A177-3AD203B41FA5}">
                      <a16:colId xmlns:a16="http://schemas.microsoft.com/office/drawing/2014/main" xmlns="" val="20004"/>
                    </a:ext>
                  </a:extLst>
                </a:gridCol>
              </a:tblGrid>
              <a:tr h="409461">
                <a:tc>
                  <a:txBody>
                    <a:bodyPr/>
                    <a:lstStyle/>
                    <a:p>
                      <a:pPr algn="ctr" fontAlgn="ctr"/>
                      <a:r>
                        <a:rPr lang="ja-JP" altLang="en-US" sz="1200" b="0" i="0" u="none" strike="noStrike" dirty="0">
                          <a:solidFill>
                            <a:srgbClr val="000000"/>
                          </a:solidFill>
                          <a:effectLst/>
                          <a:latin typeface="ＭＳ Ｐゴシック"/>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9EFF7"/>
                    </a:solidFill>
                  </a:tcPr>
                </a:tc>
                <a:tc gridSpan="4">
                  <a:txBody>
                    <a:bodyPr/>
                    <a:lstStyle/>
                    <a:p>
                      <a:pPr algn="ctr" fontAlgn="ctr"/>
                      <a:r>
                        <a:rPr lang="ja-JP" altLang="en-US" sz="2000" b="0" i="0" u="none" strike="noStrike" dirty="0">
                          <a:solidFill>
                            <a:srgbClr val="000000"/>
                          </a:solidFill>
                          <a:effectLst/>
                          <a:latin typeface="ＭＳ Ｐゴシック"/>
                        </a:rPr>
                        <a:t>クラブ規模</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0"/>
                  </a:ext>
                </a:extLst>
              </a:tr>
              <a:tr h="409461">
                <a:tc>
                  <a:txBody>
                    <a:bodyPr/>
                    <a:lstStyle/>
                    <a:p>
                      <a:pPr algn="ctr" fontAlgn="ctr"/>
                      <a:r>
                        <a:rPr lang="ja-JP" altLang="en-US" sz="1200" b="0" i="0" u="none" strike="noStrike">
                          <a:solidFill>
                            <a:srgbClr val="000000"/>
                          </a:solidFill>
                          <a:effectLst/>
                          <a:latin typeface="ＭＳ Ｐゴシック"/>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r>
                        <a:rPr lang="ja-JP" altLang="en-US" sz="2000" b="0" i="0" u="none" strike="noStrike" dirty="0">
                          <a:solidFill>
                            <a:srgbClr val="000000"/>
                          </a:solidFill>
                          <a:effectLst/>
                          <a:latin typeface="ＭＳ Ｐゴシック"/>
                        </a:rPr>
                        <a:t>全体</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r>
                        <a:rPr lang="ja-JP" altLang="en-US" sz="2000" b="0" i="0" u="none" strike="noStrike" dirty="0">
                          <a:solidFill>
                            <a:srgbClr val="000000"/>
                          </a:solidFill>
                          <a:effectLst/>
                          <a:latin typeface="ＭＳ Ｐゴシック"/>
                        </a:rPr>
                        <a:t>３０人未満</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r>
                        <a:rPr lang="ja-JP" altLang="en-US" sz="2000" b="0" i="0" u="none" strike="noStrike" dirty="0">
                          <a:solidFill>
                            <a:srgbClr val="000000"/>
                          </a:solidFill>
                          <a:effectLst/>
                          <a:latin typeface="ＭＳ Ｐゴシック"/>
                        </a:rPr>
                        <a:t>３０～４０人</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r>
                        <a:rPr lang="ja-JP" altLang="en-US" sz="2000" b="0" i="0" u="none" strike="noStrike" dirty="0">
                          <a:solidFill>
                            <a:srgbClr val="000000"/>
                          </a:solidFill>
                          <a:effectLst/>
                          <a:latin typeface="ＭＳ Ｐゴシック"/>
                        </a:rPr>
                        <a:t>４０人以上</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extLst>
                  <a:ext uri="{0D108BD9-81ED-4DB2-BD59-A6C34878D82A}">
                    <a16:rowId xmlns:a16="http://schemas.microsoft.com/office/drawing/2014/main" xmlns="" val="10001"/>
                  </a:ext>
                </a:extLst>
              </a:tr>
              <a:tr h="409461">
                <a:tc>
                  <a:txBody>
                    <a:bodyPr/>
                    <a:lstStyle/>
                    <a:p>
                      <a:pPr algn="ctr" fontAlgn="ctr"/>
                      <a:r>
                        <a:rPr lang="ja-JP" altLang="en-US" sz="2000" b="0" i="0" u="none" strike="noStrike" dirty="0">
                          <a:solidFill>
                            <a:srgbClr val="000000"/>
                          </a:solidFill>
                          <a:effectLst/>
                          <a:latin typeface="ＭＳ Ｐゴシック"/>
                        </a:rPr>
                        <a:t>例会</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dirty="0">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dirty="0">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dirty="0">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extLst>
                  <a:ext uri="{0D108BD9-81ED-4DB2-BD59-A6C34878D82A}">
                    <a16:rowId xmlns:a16="http://schemas.microsoft.com/office/drawing/2014/main" xmlns="" val="10002"/>
                  </a:ext>
                </a:extLst>
              </a:tr>
              <a:tr h="409461">
                <a:tc>
                  <a:txBody>
                    <a:bodyPr/>
                    <a:lstStyle/>
                    <a:p>
                      <a:pPr algn="ctr" fontAlgn="ctr"/>
                      <a:r>
                        <a:rPr lang="ja-JP" altLang="en-US" sz="2000" b="0" i="0" u="none" strike="noStrike" dirty="0">
                          <a:solidFill>
                            <a:srgbClr val="000000"/>
                          </a:solidFill>
                          <a:effectLst/>
                          <a:latin typeface="ＭＳ Ｐゴシック"/>
                        </a:rPr>
                        <a:t>親睦活動</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dirty="0">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dirty="0">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extLst>
                  <a:ext uri="{0D108BD9-81ED-4DB2-BD59-A6C34878D82A}">
                    <a16:rowId xmlns:a16="http://schemas.microsoft.com/office/drawing/2014/main" xmlns="" val="10003"/>
                  </a:ext>
                </a:extLst>
              </a:tr>
              <a:tr h="369885">
                <a:tc>
                  <a:txBody>
                    <a:bodyPr/>
                    <a:lstStyle/>
                    <a:p>
                      <a:pPr algn="ctr" fontAlgn="ctr"/>
                      <a:r>
                        <a:rPr lang="ja-JP" altLang="en-US" sz="2000" b="0" i="0" u="none" strike="noStrike" dirty="0">
                          <a:solidFill>
                            <a:srgbClr val="000000"/>
                          </a:solidFill>
                          <a:effectLst/>
                          <a:latin typeface="ＭＳ Ｐゴシック"/>
                        </a:rPr>
                        <a:t>奉仕活動</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dirty="0">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dirty="0">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extLst>
                  <a:ext uri="{0D108BD9-81ED-4DB2-BD59-A6C34878D82A}">
                    <a16:rowId xmlns:a16="http://schemas.microsoft.com/office/drawing/2014/main" xmlns="" val="10004"/>
                  </a:ext>
                </a:extLst>
              </a:tr>
              <a:tr h="409461">
                <a:tc>
                  <a:txBody>
                    <a:bodyPr/>
                    <a:lstStyle/>
                    <a:p>
                      <a:pPr algn="ctr" fontAlgn="ctr"/>
                      <a:r>
                        <a:rPr lang="ja-JP" altLang="en-US" sz="2000" b="0" i="0" u="none" strike="noStrike" dirty="0">
                          <a:solidFill>
                            <a:srgbClr val="000000"/>
                          </a:solidFill>
                          <a:effectLst/>
                          <a:latin typeface="ＭＳ Ｐゴシック"/>
                        </a:rPr>
                        <a:t>人間関係</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dirty="0">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dirty="0">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extLst>
                  <a:ext uri="{0D108BD9-81ED-4DB2-BD59-A6C34878D82A}">
                    <a16:rowId xmlns:a16="http://schemas.microsoft.com/office/drawing/2014/main" xmlns="" val="10005"/>
                  </a:ext>
                </a:extLst>
              </a:tr>
              <a:tr h="409461">
                <a:tc>
                  <a:txBody>
                    <a:bodyPr/>
                    <a:lstStyle/>
                    <a:p>
                      <a:pPr algn="ctr" fontAlgn="ctr"/>
                      <a:r>
                        <a:rPr lang="ja-JP" altLang="en-US" sz="2000" b="0" i="0" u="none" strike="noStrike" dirty="0">
                          <a:solidFill>
                            <a:srgbClr val="000000"/>
                          </a:solidFill>
                          <a:effectLst/>
                          <a:latin typeface="ＭＳ Ｐゴシック"/>
                        </a:rPr>
                        <a:t>同好会</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dirty="0">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extLst>
                  <a:ext uri="{0D108BD9-81ED-4DB2-BD59-A6C34878D82A}">
                    <a16:rowId xmlns:a16="http://schemas.microsoft.com/office/drawing/2014/main" xmlns="" val="10006"/>
                  </a:ext>
                </a:extLst>
              </a:tr>
              <a:tr h="409461">
                <a:tc>
                  <a:txBody>
                    <a:bodyPr/>
                    <a:lstStyle/>
                    <a:p>
                      <a:pPr algn="ctr" fontAlgn="ctr"/>
                      <a:r>
                        <a:rPr lang="ja-JP" altLang="en-US" sz="2000" b="0" i="0" u="none" strike="noStrike" dirty="0">
                          <a:solidFill>
                            <a:srgbClr val="000000"/>
                          </a:solidFill>
                          <a:effectLst/>
                          <a:latin typeface="ＭＳ Ｐゴシック"/>
                        </a:rPr>
                        <a:t>理念の実践</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dirty="0">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extLst>
                  <a:ext uri="{0D108BD9-81ED-4DB2-BD59-A6C34878D82A}">
                    <a16:rowId xmlns:a16="http://schemas.microsoft.com/office/drawing/2014/main" xmlns="" val="10007"/>
                  </a:ext>
                </a:extLst>
              </a:tr>
              <a:tr h="409461">
                <a:tc>
                  <a:txBody>
                    <a:bodyPr/>
                    <a:lstStyle/>
                    <a:p>
                      <a:pPr algn="ctr" fontAlgn="ctr"/>
                      <a:r>
                        <a:rPr lang="ja-JP" altLang="en-US" sz="2000" b="0" i="0" u="none" strike="noStrike" dirty="0">
                          <a:solidFill>
                            <a:srgbClr val="000000"/>
                          </a:solidFill>
                          <a:effectLst/>
                          <a:latin typeface="ＭＳ Ｐゴシック"/>
                        </a:rPr>
                        <a:t>会費</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dirty="0">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extLst>
                  <a:ext uri="{0D108BD9-81ED-4DB2-BD59-A6C34878D82A}">
                    <a16:rowId xmlns:a16="http://schemas.microsoft.com/office/drawing/2014/main" xmlns="" val="10008"/>
                  </a:ext>
                </a:extLst>
              </a:tr>
              <a:tr h="409461">
                <a:tc>
                  <a:txBody>
                    <a:bodyPr/>
                    <a:lstStyle/>
                    <a:p>
                      <a:pPr algn="ctr" fontAlgn="ctr"/>
                      <a:r>
                        <a:rPr lang="ja-JP" altLang="en-US" sz="2000" b="0" i="0" u="none" strike="noStrike" dirty="0">
                          <a:solidFill>
                            <a:srgbClr val="000000"/>
                          </a:solidFill>
                          <a:effectLst/>
                          <a:latin typeface="ＭＳ Ｐゴシック"/>
                        </a:rPr>
                        <a:t>その他</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dirty="0">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extLst>
                  <a:ext uri="{0D108BD9-81ED-4DB2-BD59-A6C34878D82A}">
                    <a16:rowId xmlns:a16="http://schemas.microsoft.com/office/drawing/2014/main" xmlns="" val="10009"/>
                  </a:ext>
                </a:extLst>
              </a:tr>
              <a:tr h="409461">
                <a:tc>
                  <a:txBody>
                    <a:bodyPr/>
                    <a:lstStyle/>
                    <a:p>
                      <a:pPr algn="ctr" fontAlgn="ctr"/>
                      <a:r>
                        <a:rPr lang="ja-JP" altLang="en-US" sz="2000" b="0" i="0" u="none" strike="noStrike" dirty="0">
                          <a:solidFill>
                            <a:srgbClr val="000000"/>
                          </a:solidFill>
                          <a:effectLst/>
                          <a:latin typeface="ＭＳ Ｐゴシック"/>
                        </a:rPr>
                        <a:t>必要なし</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dirty="0">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dirty="0">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dirty="0">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tc>
                  <a:txBody>
                    <a:bodyPr/>
                    <a:lstStyle/>
                    <a:p>
                      <a:pPr algn="ctr" fontAlgn="ctr"/>
                      <a:endParaRPr lang="en-US" altLang="ja-JP" sz="1200" b="0" i="0" u="none" strike="noStrike" dirty="0">
                        <a:solidFill>
                          <a:srgbClr val="000000"/>
                        </a:solidFill>
                        <a:effectLst/>
                        <a:latin typeface="ＭＳ Ｐゴシック"/>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EFF7"/>
                    </a:solidFill>
                  </a:tcPr>
                </a:tc>
                <a:extLst>
                  <a:ext uri="{0D108BD9-81ED-4DB2-BD59-A6C34878D82A}">
                    <a16:rowId xmlns:a16="http://schemas.microsoft.com/office/drawing/2014/main" xmlns="" val="10010"/>
                  </a:ext>
                </a:extLst>
              </a:tr>
            </a:tbl>
          </a:graphicData>
        </a:graphic>
      </p:graphicFrame>
      <p:cxnSp>
        <p:nvCxnSpPr>
          <p:cNvPr id="5" name="直線コネクタ 4"/>
          <p:cNvCxnSpPr/>
          <p:nvPr/>
        </p:nvCxnSpPr>
        <p:spPr>
          <a:xfrm>
            <a:off x="2135560" y="1700808"/>
            <a:ext cx="1584176" cy="792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6" name="グラフ 5"/>
          <p:cNvGraphicFramePr/>
          <p:nvPr/>
        </p:nvGraphicFramePr>
        <p:xfrm>
          <a:off x="3684000" y="2159999"/>
          <a:ext cx="2052000" cy="4212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グラフ 6"/>
          <p:cNvGraphicFramePr/>
          <p:nvPr/>
        </p:nvGraphicFramePr>
        <p:xfrm>
          <a:off x="5340000" y="2447999"/>
          <a:ext cx="1980000" cy="417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p:cNvGraphicFramePr/>
          <p:nvPr/>
        </p:nvGraphicFramePr>
        <p:xfrm>
          <a:off x="7032000" y="2118217"/>
          <a:ext cx="1944000" cy="4248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グラフ 8"/>
          <p:cNvGraphicFramePr/>
          <p:nvPr/>
        </p:nvGraphicFramePr>
        <p:xfrm>
          <a:off x="8652000" y="2133245"/>
          <a:ext cx="1908000" cy="4248000"/>
        </p:xfrm>
        <a:graphic>
          <a:graphicData uri="http://schemas.openxmlformats.org/drawingml/2006/chart">
            <c:chart xmlns:c="http://schemas.openxmlformats.org/drawingml/2006/chart" xmlns:r="http://schemas.openxmlformats.org/officeDocument/2006/relationships" r:id="rId5"/>
          </a:graphicData>
        </a:graphic>
      </p:graphicFrame>
      <p:sp>
        <p:nvSpPr>
          <p:cNvPr id="10" name="テキスト ボックス 9"/>
          <p:cNvSpPr txBox="1"/>
          <p:nvPr/>
        </p:nvSpPr>
        <p:spPr>
          <a:xfrm>
            <a:off x="9571572" y="6165304"/>
            <a:ext cx="565270" cy="369332"/>
          </a:xfrm>
          <a:prstGeom prst="rect">
            <a:avLst/>
          </a:prstGeom>
          <a:noFill/>
        </p:spPr>
        <p:txBody>
          <a:bodyPr wrap="square" rtlCol="0">
            <a:spAutoFit/>
          </a:bodyPr>
          <a:lstStyle/>
          <a:p>
            <a:r>
              <a:rPr lang="en-US" altLang="ja-JP" dirty="0"/>
              <a:t>(%)</a:t>
            </a:r>
            <a:endParaRPr lang="ja-JP" altLang="en-US" dirty="0"/>
          </a:p>
        </p:txBody>
      </p:sp>
      <p:cxnSp>
        <p:nvCxnSpPr>
          <p:cNvPr id="16" name="直線コネクタ 15"/>
          <p:cNvCxnSpPr/>
          <p:nvPr/>
        </p:nvCxnSpPr>
        <p:spPr>
          <a:xfrm>
            <a:off x="2351584" y="1484784"/>
            <a:ext cx="770485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3" name="図 2">
            <a:extLst>
              <a:ext uri="{FF2B5EF4-FFF2-40B4-BE49-F238E27FC236}">
                <a16:creationId xmlns:a16="http://schemas.microsoft.com/office/drawing/2014/main" xmlns="" id="{E466B20B-F46F-4873-B77A-E14EFDAA5DC8}"/>
              </a:ext>
            </a:extLst>
          </p:cNvPr>
          <p:cNvPicPr>
            <a:picLocks noChangeAspect="1"/>
          </p:cNvPicPr>
          <p:nvPr/>
        </p:nvPicPr>
        <p:blipFill>
          <a:blip r:embed="rId6"/>
          <a:stretch>
            <a:fillRect/>
          </a:stretch>
        </p:blipFill>
        <p:spPr>
          <a:xfrm>
            <a:off x="1981200" y="2549585"/>
            <a:ext cx="8578800" cy="390178"/>
          </a:xfrm>
          <a:prstGeom prst="rect">
            <a:avLst/>
          </a:prstGeom>
        </p:spPr>
      </p:pic>
    </p:spTree>
    <p:extLst>
      <p:ext uri="{BB962C8B-B14F-4D97-AF65-F5344CB8AC3E}">
        <p14:creationId xmlns:p14="http://schemas.microsoft.com/office/powerpoint/2010/main" val="12792932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a:spLocks noGrp="1"/>
          </p:cNvSpPr>
          <p:nvPr>
            <p:ph idx="1"/>
          </p:nvPr>
        </p:nvSpPr>
        <p:spPr>
          <a:xfrm>
            <a:off x="1981200" y="1052736"/>
            <a:ext cx="8229600" cy="5688632"/>
          </a:xfrm>
          <a:solidFill>
            <a:schemeClr val="accent6">
              <a:lumMod val="20000"/>
              <a:lumOff val="80000"/>
            </a:schemeClr>
          </a:solidFill>
        </p:spPr>
        <p:txBody>
          <a:bodyPr vert="horz" lIns="91440" tIns="108000" rIns="91440" bIns="45720" rtlCol="0">
            <a:normAutofit lnSpcReduction="10000"/>
          </a:bodyPr>
          <a:lstStyle/>
          <a:p>
            <a:pPr marL="182563" indent="-182563">
              <a:buNone/>
            </a:pPr>
            <a:r>
              <a:rPr lang="ja-JP" altLang="en-US" sz="3000" dirty="0"/>
              <a:t>・「奉仕活動」についての意見</a:t>
            </a:r>
            <a:endParaRPr lang="en-US" altLang="ja-JP" sz="3000" dirty="0"/>
          </a:p>
          <a:p>
            <a:pPr marL="182563" indent="88900">
              <a:buNone/>
            </a:pPr>
            <a:r>
              <a:rPr lang="ja-JP" altLang="en-US" dirty="0"/>
              <a:t>活動が固定化・硬直化しており見直しが必要、活動が少ない、地域に密着した活動、全員参加、奉仕活動が多すぎる、寄付だけでなく体を動かす活動、など</a:t>
            </a:r>
          </a:p>
          <a:p>
            <a:pPr marL="182563" indent="-182563">
              <a:buNone/>
            </a:pPr>
            <a:r>
              <a:rPr lang="ja-JP" altLang="en-US" dirty="0"/>
              <a:t>・「例会」についての意見</a:t>
            </a:r>
            <a:endParaRPr lang="en-US" altLang="ja-JP" dirty="0"/>
          </a:p>
          <a:p>
            <a:pPr marL="182563" indent="-7938">
              <a:buNone/>
            </a:pPr>
            <a:r>
              <a:rPr lang="ja-JP" altLang="en-US" dirty="0"/>
              <a:t>慣例化しているプログラムを見直し魅力あるものする、出席率の向上を図る、多様な例会を導入する、例会頻度を減らす</a:t>
            </a:r>
            <a:r>
              <a:rPr lang="en-US" altLang="ja-JP" dirty="0"/>
              <a:t>(</a:t>
            </a:r>
            <a:r>
              <a:rPr lang="ja-JP" altLang="en-US" dirty="0"/>
              <a:t>多忙なビジネスマンは出席困難</a:t>
            </a:r>
            <a:r>
              <a:rPr lang="en-US" altLang="ja-JP" dirty="0"/>
              <a:t>)</a:t>
            </a:r>
            <a:r>
              <a:rPr lang="ja-JP" altLang="en-US" dirty="0"/>
              <a:t> など</a:t>
            </a:r>
          </a:p>
          <a:p>
            <a:pPr marL="182563" indent="-182563">
              <a:buNone/>
            </a:pPr>
            <a:r>
              <a:rPr lang="ja-JP" altLang="en-US" dirty="0"/>
              <a:t>・「改変する必要を感じない」についての意見</a:t>
            </a:r>
            <a:endParaRPr lang="en-US" altLang="ja-JP" dirty="0"/>
          </a:p>
          <a:p>
            <a:pPr marL="182563" indent="-7938">
              <a:buNone/>
            </a:pPr>
            <a:r>
              <a:rPr lang="ja-JP" altLang="en-US" dirty="0"/>
              <a:t>現在のクラブに満足している、ロータリーの原点</a:t>
            </a:r>
            <a:r>
              <a:rPr lang="en-US" altLang="ja-JP" dirty="0"/>
              <a:t>(</a:t>
            </a:r>
            <a:r>
              <a:rPr lang="ja-JP" altLang="en-US" dirty="0"/>
              <a:t>伝統</a:t>
            </a:r>
            <a:r>
              <a:rPr lang="en-US" altLang="ja-JP" dirty="0"/>
              <a:t>)</a:t>
            </a:r>
            <a:r>
              <a:rPr lang="ja-JP" altLang="en-US" dirty="0"/>
              <a:t>を守ることが重要。会員を増やすことや世間に知られることが原点より重要とは思わないなど</a:t>
            </a:r>
          </a:p>
          <a:p>
            <a:pPr marL="182563" indent="-182563">
              <a:buNone/>
            </a:pPr>
            <a:endParaRPr lang="ja-JP" altLang="en-US" sz="1800" dirty="0"/>
          </a:p>
          <a:p>
            <a:pPr marL="355600" indent="-355600">
              <a:buNone/>
            </a:pPr>
            <a:endParaRPr lang="ja-JP" altLang="en-US" dirty="0"/>
          </a:p>
          <a:p>
            <a:pPr marL="355600" indent="0">
              <a:buNone/>
            </a:pPr>
            <a:endParaRPr lang="ja-JP" altLang="en-US" dirty="0"/>
          </a:p>
          <a:p>
            <a:pPr marL="355600" indent="0">
              <a:buNone/>
            </a:pPr>
            <a:endParaRPr kumimoji="1" lang="ja-JP" altLang="en-US" dirty="0"/>
          </a:p>
        </p:txBody>
      </p:sp>
      <p:sp>
        <p:nvSpPr>
          <p:cNvPr id="2" name="タイトル 1"/>
          <p:cNvSpPr>
            <a:spLocks noGrp="1"/>
          </p:cNvSpPr>
          <p:nvPr>
            <p:ph type="title"/>
          </p:nvPr>
        </p:nvSpPr>
        <p:spPr>
          <a:xfrm>
            <a:off x="2135560" y="116632"/>
            <a:ext cx="7920880" cy="720080"/>
          </a:xfrm>
        </p:spPr>
        <p:txBody>
          <a:bodyPr>
            <a:noAutofit/>
          </a:bodyPr>
          <a:lstStyle/>
          <a:p>
            <a:r>
              <a:rPr lang="ja-JP" altLang="en-US" sz="2800" dirty="0"/>
              <a:t>変革</a:t>
            </a:r>
            <a:r>
              <a:rPr lang="ja-JP" altLang="ja-JP" sz="2800" dirty="0"/>
              <a:t>する必要があると感じている活動、内容</a:t>
            </a:r>
            <a:r>
              <a:rPr lang="ja-JP" altLang="en-US" sz="2800" dirty="0"/>
              <a:t>の</a:t>
            </a:r>
            <a:br>
              <a:rPr lang="ja-JP" altLang="en-US" sz="2800" dirty="0"/>
            </a:br>
            <a:r>
              <a:rPr lang="ja-JP" altLang="en-US" sz="2800" dirty="0"/>
              <a:t>主な意見</a:t>
            </a:r>
            <a:r>
              <a:rPr lang="en-US" altLang="ja-JP" sz="2800" dirty="0"/>
              <a:t>(2018.9</a:t>
            </a:r>
            <a:r>
              <a:rPr lang="ja-JP" altLang="en-US" sz="2800" dirty="0"/>
              <a:t>アンケート</a:t>
            </a:r>
            <a:r>
              <a:rPr lang="en-US" altLang="ja-JP" sz="2800" dirty="0"/>
              <a:t>) </a:t>
            </a:r>
            <a:endParaRPr lang="ja-JP" altLang="en-US" sz="2800" dirty="0"/>
          </a:p>
        </p:txBody>
      </p:sp>
      <p:cxnSp>
        <p:nvCxnSpPr>
          <p:cNvPr id="9" name="直線コネクタ 8"/>
          <p:cNvCxnSpPr/>
          <p:nvPr/>
        </p:nvCxnSpPr>
        <p:spPr>
          <a:xfrm>
            <a:off x="2279576" y="908720"/>
            <a:ext cx="763284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3" name="図 2">
            <a:extLst>
              <a:ext uri="{FF2B5EF4-FFF2-40B4-BE49-F238E27FC236}">
                <a16:creationId xmlns:a16="http://schemas.microsoft.com/office/drawing/2014/main" xmlns="" id="{C5801CC4-0E61-404B-AA47-5477D464B276}"/>
              </a:ext>
            </a:extLst>
          </p:cNvPr>
          <p:cNvPicPr>
            <a:picLocks noChangeAspect="1"/>
          </p:cNvPicPr>
          <p:nvPr/>
        </p:nvPicPr>
        <p:blipFill>
          <a:blip r:embed="rId3"/>
          <a:stretch>
            <a:fillRect/>
          </a:stretch>
        </p:blipFill>
        <p:spPr>
          <a:xfrm>
            <a:off x="2047875" y="2828924"/>
            <a:ext cx="8162925" cy="2009775"/>
          </a:xfrm>
          <a:prstGeom prst="rect">
            <a:avLst/>
          </a:prstGeom>
        </p:spPr>
      </p:pic>
    </p:spTree>
    <p:extLst>
      <p:ext uri="{BB962C8B-B14F-4D97-AF65-F5344CB8AC3E}">
        <p14:creationId xmlns:p14="http://schemas.microsoft.com/office/powerpoint/2010/main" val="1440987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27648" y="116632"/>
            <a:ext cx="5842992" cy="850106"/>
          </a:xfrm>
          <a:gradFill flip="none" rotWithShape="1">
            <a:gsLst>
              <a:gs pos="0">
                <a:srgbClr val="FCE0FA"/>
              </a:gs>
              <a:gs pos="98000">
                <a:srgbClr val="F4B9F4"/>
              </a:gs>
            </a:gsLst>
            <a:lin ang="5400000" scaled="1"/>
            <a:tileRect/>
          </a:gradFill>
        </p:spPr>
        <p:txBody>
          <a:bodyPr>
            <a:normAutofit fontScale="90000"/>
          </a:bodyPr>
          <a:lstStyle/>
          <a:p>
            <a:r>
              <a:rPr kumimoji="1" lang="ja-JP" altLang="en-US" dirty="0"/>
              <a:t>例会出席の意義について</a:t>
            </a:r>
          </a:p>
        </p:txBody>
      </p:sp>
      <p:sp>
        <p:nvSpPr>
          <p:cNvPr id="3" name="コンテンツ プレースホルダー 2"/>
          <p:cNvSpPr>
            <a:spLocks noGrp="1"/>
          </p:cNvSpPr>
          <p:nvPr>
            <p:ph idx="1"/>
          </p:nvPr>
        </p:nvSpPr>
        <p:spPr>
          <a:xfrm>
            <a:off x="1946208" y="1088168"/>
            <a:ext cx="8640960" cy="5544616"/>
          </a:xfrm>
          <a:solidFill>
            <a:schemeClr val="accent3">
              <a:lumMod val="20000"/>
              <a:lumOff val="80000"/>
            </a:schemeClr>
          </a:solidFill>
        </p:spPr>
        <p:txBody>
          <a:bodyPr vert="horz" lIns="91440" tIns="144000" rIns="91440" bIns="45720" rtlCol="0">
            <a:normAutofit fontScale="92500" lnSpcReduction="20000"/>
          </a:bodyPr>
          <a:lstStyle/>
          <a:p>
            <a:pPr marL="357188" indent="-357188">
              <a:buNone/>
            </a:pPr>
            <a:r>
              <a:rPr lang="ja-JP" altLang="en-US" dirty="0"/>
              <a:t>○例会は、ロータリー発足以来続いてきたもっとも基本的で重要な会合</a:t>
            </a:r>
          </a:p>
          <a:p>
            <a:pPr marL="0" indent="0">
              <a:buNone/>
            </a:pPr>
            <a:r>
              <a:rPr kumimoji="1" lang="ja-JP" altLang="en-US" dirty="0"/>
              <a:t>○例会では</a:t>
            </a:r>
          </a:p>
          <a:p>
            <a:pPr marL="452438" indent="-96838">
              <a:buNone/>
            </a:pPr>
            <a:r>
              <a:rPr lang="ja-JP" altLang="en-US" dirty="0"/>
              <a:t>・ロータリーについての知識を深める（研修の場）</a:t>
            </a:r>
          </a:p>
          <a:p>
            <a:pPr marL="0" indent="355600">
              <a:buNone/>
            </a:pPr>
            <a:r>
              <a:rPr lang="ja-JP" altLang="en-US" dirty="0"/>
              <a:t>・異業種会員などとの情報交換により、種々の知恵を学ぶ</a:t>
            </a:r>
          </a:p>
          <a:p>
            <a:pPr marL="0" indent="355600">
              <a:buNone/>
            </a:pPr>
            <a:r>
              <a:rPr lang="ja-JP" altLang="en-US" dirty="0"/>
              <a:t>・会員の言動を参考に自己改革・成長のヒントを得る</a:t>
            </a:r>
          </a:p>
          <a:p>
            <a:pPr marL="0" indent="357188">
              <a:buNone/>
            </a:pPr>
            <a:r>
              <a:rPr lang="ja-JP" altLang="en-US" dirty="0"/>
              <a:t>・会員同士、知り合いになり親睦を深める</a:t>
            </a:r>
          </a:p>
          <a:p>
            <a:pPr marL="357188" indent="-357188">
              <a:buNone/>
            </a:pPr>
            <a:r>
              <a:rPr lang="ja-JP" altLang="en-US" sz="2900" dirty="0"/>
              <a:t>○例会欠席は、このような機会を得られないのみならず、他の会員に対する機会の提供も放棄している。</a:t>
            </a:r>
          </a:p>
          <a:p>
            <a:pPr marL="357188" indent="-357188">
              <a:buNone/>
            </a:pPr>
            <a:r>
              <a:rPr lang="ja-JP" altLang="en-US" sz="2900" dirty="0"/>
              <a:t>＜米山梅吉氏＞“</a:t>
            </a:r>
            <a:r>
              <a:rPr lang="ja-JP" altLang="en-US" sz="2900" i="1" dirty="0"/>
              <a:t>ロータリーの例会は人生の道場である</a:t>
            </a:r>
            <a:r>
              <a:rPr lang="ja-JP" altLang="en-US" sz="2900" dirty="0"/>
              <a:t>”</a:t>
            </a:r>
          </a:p>
          <a:p>
            <a:pPr marL="0" indent="182563">
              <a:buNone/>
            </a:pPr>
            <a:r>
              <a:rPr lang="ja-JP" altLang="en-US" sz="2900" dirty="0"/>
              <a:t>→出席を義務と捉えず、</a:t>
            </a:r>
            <a:r>
              <a:rPr lang="ja-JP" altLang="en-US" sz="2900" dirty="0">
                <a:solidFill>
                  <a:srgbClr val="FF0000"/>
                </a:solidFill>
              </a:rPr>
              <a:t>参加して楽しむ</a:t>
            </a:r>
            <a:r>
              <a:rPr lang="ja-JP" altLang="en-US" sz="2900" dirty="0"/>
              <a:t>心構えが大切</a:t>
            </a:r>
          </a:p>
          <a:p>
            <a:pPr marL="452438" indent="87313">
              <a:buNone/>
            </a:pPr>
            <a:r>
              <a:rPr lang="ja-JP" altLang="en-US" sz="2900" dirty="0"/>
              <a:t>また、例会を楽しく意義のあるものとする工夫も必要</a:t>
            </a:r>
          </a:p>
          <a:p>
            <a:pPr marL="452438" indent="-277813">
              <a:buNone/>
            </a:pPr>
            <a:r>
              <a:rPr lang="ja-JP" altLang="en-US" sz="2900" dirty="0"/>
              <a:t>→ＳＡＡも例会の状況をみて役員、委員長に意見具申を！</a:t>
            </a:r>
          </a:p>
        </p:txBody>
      </p:sp>
    </p:spTree>
    <p:extLst>
      <p:ext uri="{BB962C8B-B14F-4D97-AF65-F5344CB8AC3E}">
        <p14:creationId xmlns:p14="http://schemas.microsoft.com/office/powerpoint/2010/main" val="2783822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par>
                          <p:cTn id="8" fill="hold">
                            <p:stCondLst>
                              <p:cond delay="500"/>
                            </p:stCondLst>
                            <p:childTnLst>
                              <p:par>
                                <p:cTn id="9" presetID="22" presetClass="entr" presetSubtype="8" fill="hold" grpId="0" nodeType="afterEffect">
                                  <p:stCondLst>
                                    <p:cond delay="0"/>
                                  </p:stCondLst>
                                  <p:iterate type="lt">
                                    <p:tmPct val="10000"/>
                                  </p:iterate>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left)">
                                      <p:cBhvr>
                                        <p:cTn id="16" dur="1000"/>
                                        <p:tgtEl>
                                          <p:spTgt spid="3">
                                            <p:txEl>
                                              <p:pRg st="1" end="1"/>
                                            </p:txEl>
                                          </p:spTgt>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left)">
                                      <p:cBhvr>
                                        <p:cTn id="20" dur="1500"/>
                                        <p:tgtEl>
                                          <p:spTgt spid="3">
                                            <p:txEl>
                                              <p:pRg st="2" end="2"/>
                                            </p:txEl>
                                          </p:spTgt>
                                        </p:tgtEl>
                                      </p:cBhvr>
                                    </p:animEffect>
                                  </p:childTnLst>
                                </p:cTn>
                              </p:par>
                            </p:childTnLst>
                          </p:cTn>
                        </p:par>
                        <p:par>
                          <p:cTn id="21" fill="hold">
                            <p:stCondLst>
                              <p:cond delay="2500"/>
                            </p:stCondLst>
                            <p:childTnLst>
                              <p:par>
                                <p:cTn id="22" presetID="22" presetClass="entr" presetSubtype="8"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ipe(left)">
                                      <p:cBhvr>
                                        <p:cTn id="24" dur="1500"/>
                                        <p:tgtEl>
                                          <p:spTgt spid="3">
                                            <p:txEl>
                                              <p:pRg st="3" end="3"/>
                                            </p:txEl>
                                          </p:spTgt>
                                        </p:tgtEl>
                                      </p:cBhvr>
                                    </p:animEffect>
                                  </p:childTnLst>
                                </p:cTn>
                              </p:par>
                            </p:childTnLst>
                          </p:cTn>
                        </p:par>
                        <p:par>
                          <p:cTn id="25" fill="hold">
                            <p:stCondLst>
                              <p:cond delay="4000"/>
                            </p:stCondLst>
                            <p:childTnLst>
                              <p:par>
                                <p:cTn id="26" presetID="22" presetClass="entr" presetSubtype="8"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ipe(left)">
                                      <p:cBhvr>
                                        <p:cTn id="28" dur="1500"/>
                                        <p:tgtEl>
                                          <p:spTgt spid="3">
                                            <p:txEl>
                                              <p:pRg st="4" end="4"/>
                                            </p:txEl>
                                          </p:spTgt>
                                        </p:tgtEl>
                                      </p:cBhvr>
                                    </p:animEffect>
                                  </p:childTnLst>
                                </p:cTn>
                              </p:par>
                            </p:childTnLst>
                          </p:cTn>
                        </p:par>
                        <p:par>
                          <p:cTn id="29" fill="hold">
                            <p:stCondLst>
                              <p:cond delay="5500"/>
                            </p:stCondLst>
                            <p:childTnLst>
                              <p:par>
                                <p:cTn id="30" presetID="22" presetClass="entr" presetSubtype="8"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lt">
                                    <p:tmPct val="10000"/>
                                  </p:iterate>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lt">
                                    <p:tmPct val="10000"/>
                                  </p:iterate>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left)">
                                      <p:cBhvr>
                                        <p:cTn id="47" dur="1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left)">
                                      <p:cBhvr>
                                        <p:cTn id="52" dur="1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left)">
                                      <p:cBhvr>
                                        <p:cTn id="57"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91544" y="166726"/>
            <a:ext cx="8229600" cy="922114"/>
          </a:xfrm>
          <a:gradFill>
            <a:gsLst>
              <a:gs pos="0">
                <a:srgbClr val="FFABBB"/>
              </a:gs>
              <a:gs pos="100000">
                <a:srgbClr val="FFEFF2"/>
              </a:gs>
            </a:gsLst>
            <a:lin ang="16200000" scaled="0"/>
          </a:gradFill>
        </p:spPr>
        <p:txBody>
          <a:bodyPr>
            <a:normAutofit fontScale="90000"/>
          </a:bodyPr>
          <a:lstStyle/>
          <a:p>
            <a:r>
              <a:rPr lang="ja-JP" altLang="en-US" dirty="0"/>
              <a:t>（参考）例会</a:t>
            </a:r>
            <a:r>
              <a:rPr kumimoji="1" lang="ja-JP" altLang="en-US" dirty="0"/>
              <a:t>活性化のための工夫</a:t>
            </a:r>
          </a:p>
        </p:txBody>
      </p:sp>
      <p:sp>
        <p:nvSpPr>
          <p:cNvPr id="3" name="コンテンツ プレースホルダー 2"/>
          <p:cNvSpPr>
            <a:spLocks noGrp="1"/>
          </p:cNvSpPr>
          <p:nvPr>
            <p:ph idx="1"/>
          </p:nvPr>
        </p:nvSpPr>
        <p:spPr>
          <a:xfrm>
            <a:off x="1991544" y="1484784"/>
            <a:ext cx="8435280" cy="5184576"/>
          </a:xfrm>
          <a:solidFill>
            <a:srgbClr val="E7F5D7"/>
          </a:solidFill>
        </p:spPr>
        <p:txBody>
          <a:bodyPr vert="horz" lIns="91440" tIns="108000" rIns="91440" bIns="45720" rtlCol="0">
            <a:normAutofit fontScale="85000" lnSpcReduction="20000"/>
          </a:bodyPr>
          <a:lstStyle/>
          <a:p>
            <a:pPr marL="0" indent="0">
              <a:buNone/>
            </a:pPr>
            <a:r>
              <a:rPr lang="ja-JP" altLang="en-US" sz="3300" dirty="0"/>
              <a:t>○席の工夫 </a:t>
            </a:r>
            <a:r>
              <a:rPr lang="en-US" altLang="ja-JP" sz="3300" dirty="0"/>
              <a:t>(11)</a:t>
            </a:r>
            <a:r>
              <a:rPr lang="ja-JP" altLang="en-US" sz="3300" dirty="0"/>
              <a:t>・・・内、交代</a:t>
            </a:r>
            <a:r>
              <a:rPr lang="en-US" altLang="ja-JP" sz="3300" dirty="0"/>
              <a:t>(7)</a:t>
            </a:r>
            <a:r>
              <a:rPr lang="ja-JP" altLang="en-US" sz="3300" dirty="0"/>
              <a:t>　新入会員席</a:t>
            </a:r>
            <a:r>
              <a:rPr lang="en-US" altLang="ja-JP" sz="3300" dirty="0"/>
              <a:t>(2)</a:t>
            </a:r>
          </a:p>
          <a:p>
            <a:pPr marL="0" indent="0">
              <a:buNone/>
            </a:pPr>
            <a:r>
              <a:rPr lang="ja-JP" altLang="en-US" sz="3300" dirty="0"/>
              <a:t>○プログラム、内容の充実</a:t>
            </a:r>
            <a:r>
              <a:rPr lang="en-US" altLang="ja-JP" sz="3300" dirty="0"/>
              <a:t>(10)</a:t>
            </a:r>
          </a:p>
          <a:p>
            <a:pPr marL="0" indent="0">
              <a:buNone/>
            </a:pPr>
            <a:r>
              <a:rPr lang="ja-JP" altLang="en-US" sz="3300" dirty="0"/>
              <a:t> ・卓話の充実</a:t>
            </a:r>
            <a:r>
              <a:rPr lang="en-US" altLang="ja-JP" sz="3300" dirty="0"/>
              <a:t>(6)</a:t>
            </a:r>
            <a:r>
              <a:rPr lang="ja-JP" altLang="en-US" sz="3300" dirty="0"/>
              <a:t>　・色々な催し　・３分間スピーチなど</a:t>
            </a:r>
            <a:endParaRPr lang="en-US" altLang="ja-JP" sz="3300" dirty="0"/>
          </a:p>
          <a:p>
            <a:pPr marL="0" indent="0">
              <a:buNone/>
            </a:pPr>
            <a:r>
              <a:rPr lang="ja-JP" altLang="en-US" sz="3300" dirty="0"/>
              <a:t>○多様な例会 </a:t>
            </a:r>
            <a:r>
              <a:rPr lang="en-US" altLang="ja-JP" sz="3300" dirty="0"/>
              <a:t>(9)</a:t>
            </a:r>
            <a:endParaRPr lang="ja-JP" altLang="en-US" sz="3300" dirty="0"/>
          </a:p>
          <a:p>
            <a:pPr marL="0" indent="0">
              <a:buNone/>
            </a:pPr>
            <a:r>
              <a:rPr lang="ja-JP" altLang="en-US" sz="3300" dirty="0"/>
              <a:t>　・親睦例会</a:t>
            </a:r>
            <a:r>
              <a:rPr lang="en-US" altLang="ja-JP" sz="3300" dirty="0"/>
              <a:t>(</a:t>
            </a:r>
            <a:r>
              <a:rPr lang="ja-JP" altLang="en-US" sz="3300" dirty="0"/>
              <a:t>家族招待もあり</a:t>
            </a:r>
            <a:r>
              <a:rPr lang="en-US" altLang="ja-JP" sz="3300" dirty="0"/>
              <a:t>)</a:t>
            </a:r>
            <a:r>
              <a:rPr lang="ja-JP" altLang="en-US" sz="3300" dirty="0"/>
              <a:t>   ・移動例会</a:t>
            </a:r>
            <a:endParaRPr lang="en-US" altLang="ja-JP" sz="3300" dirty="0"/>
          </a:p>
          <a:p>
            <a:pPr marL="0" indent="0">
              <a:buNone/>
            </a:pPr>
            <a:r>
              <a:rPr lang="ja-JP" altLang="en-US" sz="3300" dirty="0"/>
              <a:t>○食事の工夫</a:t>
            </a:r>
            <a:r>
              <a:rPr lang="en-US" altLang="ja-JP" sz="3300" dirty="0"/>
              <a:t>(7)</a:t>
            </a:r>
          </a:p>
          <a:p>
            <a:pPr marL="0" indent="0">
              <a:buNone/>
            </a:pPr>
            <a:r>
              <a:rPr lang="ja-JP" altLang="en-US" sz="3300" dirty="0"/>
              <a:t>○規律重視</a:t>
            </a:r>
            <a:r>
              <a:rPr lang="en-US" altLang="ja-JP" sz="3300" dirty="0"/>
              <a:t>(</a:t>
            </a:r>
            <a:r>
              <a:rPr lang="ja-JP" altLang="en-US" sz="3300" dirty="0"/>
              <a:t>時間厳守、出席催促など</a:t>
            </a:r>
            <a:r>
              <a:rPr lang="en-US" altLang="ja-JP" sz="3300" dirty="0"/>
              <a:t>)</a:t>
            </a:r>
            <a:r>
              <a:rPr lang="ja-JP" altLang="en-US" sz="3300" dirty="0"/>
              <a:t> </a:t>
            </a:r>
            <a:r>
              <a:rPr lang="en-US" altLang="ja-JP" sz="3300" dirty="0"/>
              <a:t>(8)</a:t>
            </a:r>
          </a:p>
          <a:p>
            <a:pPr marL="0" indent="0">
              <a:buNone/>
            </a:pPr>
            <a:r>
              <a:rPr lang="ja-JP" altLang="en-US" sz="3300" dirty="0"/>
              <a:t>○楽しい雰囲気づくり、活発な意見交換</a:t>
            </a:r>
            <a:r>
              <a:rPr lang="en-US" altLang="ja-JP" sz="3300" dirty="0"/>
              <a:t>(9)</a:t>
            </a:r>
            <a:endParaRPr lang="ja-JP" altLang="en-US" sz="3300" dirty="0"/>
          </a:p>
          <a:p>
            <a:pPr marL="0" indent="0">
              <a:buNone/>
            </a:pPr>
            <a:r>
              <a:rPr lang="ja-JP" altLang="en-US" sz="3300" dirty="0"/>
              <a:t>○親睦会、同好会の活発化</a:t>
            </a:r>
            <a:r>
              <a:rPr lang="en-US" altLang="ja-JP" sz="3300" dirty="0"/>
              <a:t>(6)</a:t>
            </a:r>
          </a:p>
          <a:p>
            <a:pPr marL="0" indent="0">
              <a:buNone/>
            </a:pPr>
            <a:r>
              <a:rPr lang="ja-JP" altLang="en-US" dirty="0"/>
              <a:t>○その他</a:t>
            </a:r>
          </a:p>
          <a:p>
            <a:pPr marL="179388" indent="-179388">
              <a:buNone/>
            </a:pPr>
            <a:r>
              <a:rPr lang="ja-JP" altLang="en-US" dirty="0"/>
              <a:t>　友愛の握手、</a:t>
            </a:r>
            <a:r>
              <a:rPr lang="en-US" altLang="ja-JP" dirty="0"/>
              <a:t>BGM</a:t>
            </a:r>
            <a:r>
              <a:rPr lang="ja-JP" altLang="en-US" dirty="0" err="1"/>
              <a:t>、</a:t>
            </a:r>
            <a:r>
              <a:rPr lang="ja-JP" altLang="en-US" dirty="0"/>
              <a:t>思い出のメロデー、お出迎え、ラッキーカード抽選、ゲスト招待、　ロータリー体操、ニコニコじゃんけん、　卓話後食事　など</a:t>
            </a:r>
            <a:endParaRPr kumimoji="1" lang="ja-JP" altLang="en-US" dirty="0"/>
          </a:p>
          <a:p>
            <a:pPr marL="0" indent="0">
              <a:buNone/>
            </a:pPr>
            <a:endParaRPr kumimoji="1" lang="ja-JP" altLang="en-US" dirty="0"/>
          </a:p>
        </p:txBody>
      </p:sp>
      <p:sp>
        <p:nvSpPr>
          <p:cNvPr id="4" name="テキスト ボックス 3"/>
          <p:cNvSpPr txBox="1"/>
          <p:nvPr/>
        </p:nvSpPr>
        <p:spPr>
          <a:xfrm>
            <a:off x="5447928" y="1088840"/>
            <a:ext cx="3096344" cy="369332"/>
          </a:xfrm>
          <a:prstGeom prst="rect">
            <a:avLst/>
          </a:prstGeom>
          <a:noFill/>
        </p:spPr>
        <p:txBody>
          <a:bodyPr wrap="square" rtlCol="0">
            <a:spAutoFit/>
          </a:bodyPr>
          <a:lstStyle/>
          <a:p>
            <a:r>
              <a:rPr lang="en-US" altLang="ja-JP" dirty="0"/>
              <a:t>(2018.1</a:t>
            </a:r>
            <a:r>
              <a:rPr lang="ja-JP" altLang="en-US" dirty="0"/>
              <a:t>実施アンケート）</a:t>
            </a:r>
          </a:p>
        </p:txBody>
      </p:sp>
    </p:spTree>
    <p:extLst>
      <p:ext uri="{BB962C8B-B14F-4D97-AF65-F5344CB8AC3E}">
        <p14:creationId xmlns:p14="http://schemas.microsoft.com/office/powerpoint/2010/main" val="39093422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981200" y="1412776"/>
            <a:ext cx="8229600" cy="5184576"/>
          </a:xfrm>
          <a:solidFill>
            <a:srgbClr val="E8F4F8"/>
          </a:solidFill>
        </p:spPr>
        <p:txBody>
          <a:bodyPr>
            <a:normAutofit lnSpcReduction="10000"/>
          </a:bodyPr>
          <a:lstStyle/>
          <a:p>
            <a:pPr marL="0" indent="0">
              <a:buNone/>
            </a:pPr>
            <a:r>
              <a:rPr kumimoji="1" lang="ja-JP" altLang="en-US" u="wavyHeavy" dirty="0"/>
              <a:t>○  </a:t>
            </a:r>
            <a:r>
              <a:rPr lang="en-US" altLang="ja-JP" sz="4000" u="wavyHeavy" dirty="0"/>
              <a:t>Sergeant-at-arms</a:t>
            </a:r>
            <a:r>
              <a:rPr kumimoji="1" lang="ja-JP" altLang="en-US" u="wavyHeavy" dirty="0"/>
              <a:t>の略</a:t>
            </a:r>
          </a:p>
          <a:p>
            <a:r>
              <a:rPr lang="ja-JP" altLang="en-US" dirty="0"/>
              <a:t>（議会や宮廷の）秩序を維持し、命令を執行する官吏、守衛</a:t>
            </a:r>
          </a:p>
          <a:p>
            <a:r>
              <a:rPr lang="ja-JP" altLang="en-US" dirty="0"/>
              <a:t>中世ヨーロッパの宮廷で、外国の賓客を招いたレセプションが開かれる場合、その会場をとりしきる役職を模したもの</a:t>
            </a:r>
          </a:p>
          <a:p>
            <a:r>
              <a:rPr lang="ja-JP" altLang="en-US" dirty="0"/>
              <a:t>ロータリーで、</a:t>
            </a:r>
            <a:r>
              <a:rPr lang="en-US" altLang="ja-JP" dirty="0"/>
              <a:t>SAA </a:t>
            </a:r>
            <a:r>
              <a:rPr lang="ja-JP" altLang="en-US" dirty="0"/>
              <a:t>が正式な役職として定められたのは</a:t>
            </a:r>
            <a:r>
              <a:rPr lang="en-US" altLang="ja-JP" dirty="0"/>
              <a:t>1906 </a:t>
            </a:r>
            <a:r>
              <a:rPr lang="ja-JP" altLang="en-US" dirty="0"/>
              <a:t>年</a:t>
            </a:r>
          </a:p>
          <a:p>
            <a:r>
              <a:rPr lang="ja-JP" altLang="en-US" dirty="0"/>
              <a:t>例会やその他の会合で、会が秩序正しく楽しい雰囲気で運営されるための進行役</a:t>
            </a:r>
          </a:p>
          <a:p>
            <a:pPr marL="355600" indent="0">
              <a:buNone/>
            </a:pPr>
            <a:r>
              <a:rPr lang="ja-JP" altLang="en-US" dirty="0"/>
              <a:t>例会場の秩序を保つためのあらゆる権限を持つ、重要な役割を担っている</a:t>
            </a:r>
          </a:p>
          <a:p>
            <a:endParaRPr kumimoji="1" lang="ja-JP" altLang="en-US" dirty="0"/>
          </a:p>
        </p:txBody>
      </p:sp>
      <p:sp>
        <p:nvSpPr>
          <p:cNvPr id="4" name="タイトル 1"/>
          <p:cNvSpPr txBox="1">
            <a:spLocks/>
          </p:cNvSpPr>
          <p:nvPr/>
        </p:nvSpPr>
        <p:spPr>
          <a:xfrm>
            <a:off x="2053208" y="188640"/>
            <a:ext cx="8229600" cy="922114"/>
          </a:xfrm>
          <a:prstGeom prst="rect">
            <a:avLst/>
          </a:prstGeom>
          <a:gradFill>
            <a:gsLst>
              <a:gs pos="0">
                <a:srgbClr val="FDF5FC"/>
              </a:gs>
              <a:gs pos="100000">
                <a:srgbClr val="FFCCFF"/>
              </a:gs>
            </a:gsLst>
            <a:lin ang="5400000" scaled="0"/>
          </a:gra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a:ln>
                  <a:noFill/>
                </a:ln>
                <a:solidFill>
                  <a:prstClr val="black"/>
                </a:solidFill>
                <a:effectLst/>
                <a:uLnTx/>
                <a:uFillTx/>
                <a:latin typeface="游ゴシック Light" panose="020F0302020204030204"/>
                <a:ea typeface="游ゴシック Light" panose="020B0300000000000000" pitchFamily="50" charset="-128"/>
                <a:cs typeface="+mj-cs"/>
              </a:rPr>
              <a:t>ＳＡＡ（会場監督）とは</a:t>
            </a:r>
          </a:p>
        </p:txBody>
      </p:sp>
      <p:sp>
        <p:nvSpPr>
          <p:cNvPr id="2" name="正方形/長方形 1">
            <a:extLst>
              <a:ext uri="{FF2B5EF4-FFF2-40B4-BE49-F238E27FC236}">
                <a16:creationId xmlns:a16="http://schemas.microsoft.com/office/drawing/2014/main" xmlns="" id="{8CE4790C-D099-4044-B27C-B445EC613C95}"/>
              </a:ext>
            </a:extLst>
          </p:cNvPr>
          <p:cNvSpPr/>
          <p:nvPr/>
        </p:nvSpPr>
        <p:spPr>
          <a:xfrm>
            <a:off x="1642533" y="4724400"/>
            <a:ext cx="8640275" cy="1710267"/>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1856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left)">
                                      <p:cBhvr>
                                        <p:cTn id="7" dur="500"/>
                                        <p:tgtEl>
                                          <p:spTgt spid="3">
                                            <p:bg/>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left)">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left)">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wipe(left)">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ipe(left)">
                                      <p:cBhvr>
                                        <p:cTn id="31" dur="1000"/>
                                        <p:tgtEl>
                                          <p:spTgt spid="3">
                                            <p:txEl>
                                              <p:pRg st="4" end="4"/>
                                            </p:txEl>
                                          </p:spTgt>
                                        </p:tgtEl>
                                      </p:cBhvr>
                                    </p:animEffect>
                                  </p:childTnLst>
                                </p:cTn>
                              </p:par>
                            </p:childTnLst>
                          </p:cTn>
                        </p:par>
                        <p:par>
                          <p:cTn id="32" fill="hold">
                            <p:stCondLst>
                              <p:cond delay="1000"/>
                            </p:stCondLst>
                            <p:childTnLst>
                              <p:par>
                                <p:cTn id="33" presetID="22" presetClass="entr" presetSubtype="8"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wipe(left)">
                                      <p:cBhvr>
                                        <p:cTn id="35"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088675" y="1195474"/>
            <a:ext cx="8229600" cy="4393767"/>
          </a:xfrm>
          <a:solidFill>
            <a:srgbClr val="E8F4F8"/>
          </a:solidFill>
        </p:spPr>
        <p:txBody>
          <a:bodyPr vert="horz" lIns="91440" tIns="144000" rIns="91440" bIns="45720" rtlCol="0">
            <a:normAutofit fontScale="85000" lnSpcReduction="20000"/>
          </a:bodyPr>
          <a:lstStyle/>
          <a:p>
            <a:pPr marL="0" indent="0">
              <a:buNone/>
            </a:pPr>
            <a:r>
              <a:rPr lang="ja-JP" altLang="en-US" dirty="0"/>
              <a:t>① 例会の司会進行（議長としての役割は、会長の職務）</a:t>
            </a:r>
          </a:p>
          <a:p>
            <a:pPr marL="0" indent="0">
              <a:buNone/>
            </a:pPr>
            <a:r>
              <a:rPr lang="ja-JP" altLang="en-US" dirty="0"/>
              <a:t>② 例会場への入場、退場許可。例会場の開門、開閉。</a:t>
            </a:r>
          </a:p>
          <a:p>
            <a:pPr marL="0" indent="0">
              <a:buNone/>
            </a:pPr>
            <a:r>
              <a:rPr lang="ja-JP" altLang="en-US" dirty="0"/>
              <a:t>③ 早退、遅刻の承認や拒否。</a:t>
            </a:r>
          </a:p>
          <a:p>
            <a:pPr marL="0" indent="0">
              <a:buNone/>
            </a:pPr>
            <a:r>
              <a:rPr lang="ja-JP" altLang="en-US" dirty="0"/>
              <a:t>④ 私語に対する警告。</a:t>
            </a:r>
          </a:p>
          <a:p>
            <a:pPr marL="0" indent="0">
              <a:buNone/>
            </a:pPr>
            <a:r>
              <a:rPr lang="ja-JP" altLang="en-US" dirty="0"/>
              <a:t>⑤ 卓話の時間励行。</a:t>
            </a:r>
          </a:p>
          <a:p>
            <a:pPr marL="452438" indent="-452438">
              <a:buNone/>
            </a:pPr>
            <a:r>
              <a:rPr lang="ja-JP" altLang="en-US" dirty="0"/>
              <a:t>⑥ その他、例会場の秩序を乱す行為に対する警告と退場命令。</a:t>
            </a:r>
          </a:p>
          <a:p>
            <a:pPr marL="452438" indent="-452438">
              <a:buNone/>
            </a:pPr>
            <a:r>
              <a:rPr lang="ja-JP" altLang="en-US" dirty="0"/>
              <a:t>⑦ 例会場の設営・・・国旗などの掲揚、テーブルの配置、座席の指定、食事の手配。（親睦活動委員会等と協力して）</a:t>
            </a:r>
          </a:p>
          <a:p>
            <a:pPr marL="0" indent="0">
              <a:buNone/>
            </a:pPr>
            <a:r>
              <a:rPr lang="ja-JP" altLang="en-US" dirty="0"/>
              <a:t>⑧ </a:t>
            </a:r>
            <a:r>
              <a:rPr lang="ja-JP" altLang="en-US" u="sng" dirty="0">
                <a:uFill>
                  <a:solidFill>
                    <a:srgbClr val="FF0000"/>
                  </a:solidFill>
                </a:uFill>
              </a:rPr>
              <a:t>お客様の誘導</a:t>
            </a:r>
          </a:p>
          <a:p>
            <a:pPr marL="0" indent="0">
              <a:buNone/>
            </a:pPr>
            <a:r>
              <a:rPr lang="ja-JP" altLang="en-US" dirty="0"/>
              <a:t>⑨ ニコニコ箱の管理とその募金状況の報告。</a:t>
            </a:r>
            <a:endParaRPr kumimoji="1" lang="ja-JP" altLang="en-US" dirty="0"/>
          </a:p>
        </p:txBody>
      </p:sp>
      <p:sp>
        <p:nvSpPr>
          <p:cNvPr id="4" name="タイトル 1"/>
          <p:cNvSpPr txBox="1">
            <a:spLocks noGrp="1"/>
          </p:cNvSpPr>
          <p:nvPr>
            <p:ph type="title"/>
          </p:nvPr>
        </p:nvSpPr>
        <p:spPr>
          <a:xfrm>
            <a:off x="2279576" y="188640"/>
            <a:ext cx="7499176" cy="792088"/>
          </a:xfrm>
          <a:prstGeom prst="rect">
            <a:avLst/>
          </a:prstGeom>
          <a:gradFill>
            <a:gsLst>
              <a:gs pos="0">
                <a:srgbClr val="FDF5FC"/>
              </a:gs>
              <a:gs pos="100000">
                <a:srgbClr val="FFCCFF"/>
              </a:gs>
            </a:gsLst>
            <a:lin ang="5400000" scaled="0"/>
          </a:gra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dirty="0"/>
              <a:t>ＳＡＡの具体的役割</a:t>
            </a:r>
          </a:p>
        </p:txBody>
      </p:sp>
      <p:sp>
        <p:nvSpPr>
          <p:cNvPr id="5" name="テキスト ボックス 4"/>
          <p:cNvSpPr txBox="1"/>
          <p:nvPr/>
        </p:nvSpPr>
        <p:spPr>
          <a:xfrm>
            <a:off x="2025588" y="5721438"/>
            <a:ext cx="8280920" cy="954107"/>
          </a:xfrm>
          <a:prstGeom prst="rect">
            <a:avLst/>
          </a:prstGeom>
          <a:solidFill>
            <a:schemeClr val="accent6">
              <a:lumMod val="20000"/>
              <a:lumOff val="80000"/>
            </a:schemeClr>
          </a:solidFill>
        </p:spPr>
        <p:txBody>
          <a:bodyPr wrap="square" rtlCol="0">
            <a:spAutoFit/>
          </a:bodyPr>
          <a:lstStyle/>
          <a:p>
            <a:pPr marL="355600" indent="-355600"/>
            <a:r>
              <a:rPr lang="ja-JP" altLang="en-US" sz="2800" dirty="0"/>
              <a:t>⑩「楽しい、意義のある例会になっているか」のチェックとアクション（出席率の向上など）</a:t>
            </a:r>
          </a:p>
        </p:txBody>
      </p:sp>
    </p:spTree>
    <p:extLst>
      <p:ext uri="{BB962C8B-B14F-4D97-AF65-F5344CB8AC3E}">
        <p14:creationId xmlns:p14="http://schemas.microsoft.com/office/powerpoint/2010/main" val="7279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left)">
                                      <p:cBhvr>
                                        <p:cTn id="7" dur="500"/>
                                        <p:tgtEl>
                                          <p:spTgt spid="3">
                                            <p:bg/>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1000"/>
                                        <p:tgtEl>
                                          <p:spTgt spid="3">
                                            <p:txEl>
                                              <p:pRg st="0" end="0"/>
                                            </p:txEl>
                                          </p:spTgt>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left)">
                                      <p:cBhvr>
                                        <p:cTn id="15" dur="1000"/>
                                        <p:tgtEl>
                                          <p:spTgt spid="3">
                                            <p:txEl>
                                              <p:pRg st="1" end="1"/>
                                            </p:txEl>
                                          </p:spTgt>
                                        </p:tgtEl>
                                      </p:cBhvr>
                                    </p:animEffect>
                                  </p:childTnLst>
                                </p:cTn>
                              </p:par>
                            </p:childTnLst>
                          </p:cTn>
                        </p:par>
                        <p:par>
                          <p:cTn id="16" fill="hold">
                            <p:stCondLst>
                              <p:cond delay="2500"/>
                            </p:stCondLst>
                            <p:childTnLst>
                              <p:par>
                                <p:cTn id="17" presetID="22" presetClass="entr" presetSubtype="8"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left)">
                                      <p:cBhvr>
                                        <p:cTn id="19" dur="1000"/>
                                        <p:tgtEl>
                                          <p:spTgt spid="3">
                                            <p:txEl>
                                              <p:pRg st="2" end="2"/>
                                            </p:txEl>
                                          </p:spTgt>
                                        </p:tgtEl>
                                      </p:cBhvr>
                                    </p:animEffect>
                                  </p:childTnLst>
                                </p:cTn>
                              </p:par>
                            </p:childTnLst>
                          </p:cTn>
                        </p:par>
                        <p:par>
                          <p:cTn id="20" fill="hold">
                            <p:stCondLst>
                              <p:cond delay="3500"/>
                            </p:stCondLst>
                            <p:childTnLst>
                              <p:par>
                                <p:cTn id="21" presetID="22" presetClass="entr" presetSubtype="8"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left)">
                                      <p:cBhvr>
                                        <p:cTn id="23" dur="1000"/>
                                        <p:tgtEl>
                                          <p:spTgt spid="3">
                                            <p:txEl>
                                              <p:pRg st="3" end="3"/>
                                            </p:txEl>
                                          </p:spTgt>
                                        </p:tgtEl>
                                      </p:cBhvr>
                                    </p:animEffect>
                                  </p:childTnLst>
                                </p:cTn>
                              </p:par>
                            </p:childTnLst>
                          </p:cTn>
                        </p:par>
                        <p:par>
                          <p:cTn id="24" fill="hold">
                            <p:stCondLst>
                              <p:cond delay="4500"/>
                            </p:stCondLst>
                            <p:childTnLst>
                              <p:par>
                                <p:cTn id="25" presetID="22" presetClass="entr" presetSubtype="8"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par>
                          <p:cTn id="28" fill="hold">
                            <p:stCondLst>
                              <p:cond delay="5500"/>
                            </p:stCondLst>
                            <p:childTnLst>
                              <p:par>
                                <p:cTn id="29" presetID="22" presetClass="entr" presetSubtype="8"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wipe(left)">
                                      <p:cBhvr>
                                        <p:cTn id="31" dur="1000"/>
                                        <p:tgtEl>
                                          <p:spTgt spid="3">
                                            <p:txEl>
                                              <p:pRg st="5" end="5"/>
                                            </p:txEl>
                                          </p:spTgt>
                                        </p:tgtEl>
                                      </p:cBhvr>
                                    </p:animEffect>
                                  </p:childTnLst>
                                </p:cTn>
                              </p:par>
                            </p:childTnLst>
                          </p:cTn>
                        </p:par>
                        <p:par>
                          <p:cTn id="32" fill="hold">
                            <p:stCondLst>
                              <p:cond delay="6500"/>
                            </p:stCondLst>
                            <p:childTnLst>
                              <p:par>
                                <p:cTn id="33" presetID="22" presetClass="entr" presetSubtype="8"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left)">
                                      <p:cBhvr>
                                        <p:cTn id="35" dur="1000"/>
                                        <p:tgtEl>
                                          <p:spTgt spid="3">
                                            <p:txEl>
                                              <p:pRg st="6" end="6"/>
                                            </p:txEl>
                                          </p:spTgt>
                                        </p:tgtEl>
                                      </p:cBhvr>
                                    </p:animEffect>
                                  </p:childTnLst>
                                </p:cTn>
                              </p:par>
                            </p:childTnLst>
                          </p:cTn>
                        </p:par>
                        <p:par>
                          <p:cTn id="36" fill="hold">
                            <p:stCondLst>
                              <p:cond delay="7500"/>
                            </p:stCondLst>
                            <p:childTnLst>
                              <p:par>
                                <p:cTn id="37" presetID="22" presetClass="entr" presetSubtype="8"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wipe(left)">
                                      <p:cBhvr>
                                        <p:cTn id="39" dur="1000"/>
                                        <p:tgtEl>
                                          <p:spTgt spid="3">
                                            <p:txEl>
                                              <p:pRg st="7" end="7"/>
                                            </p:txEl>
                                          </p:spTgt>
                                        </p:tgtEl>
                                      </p:cBhvr>
                                    </p:animEffect>
                                  </p:childTnLst>
                                </p:cTn>
                              </p:par>
                            </p:childTnLst>
                          </p:cTn>
                        </p:par>
                        <p:par>
                          <p:cTn id="40" fill="hold">
                            <p:stCondLst>
                              <p:cond delay="8500"/>
                            </p:stCondLst>
                            <p:childTnLst>
                              <p:par>
                                <p:cTn id="41" presetID="22" presetClass="entr" presetSubtype="8" fill="hold" grpId="0"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ipe(left)">
                                      <p:cBhvr>
                                        <p:cTn id="43" dur="10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wipe(left)">
                                      <p:cBhvr>
                                        <p:cTn id="4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1200" y="274638"/>
            <a:ext cx="8229600" cy="778098"/>
          </a:xfrm>
          <a:gradFill>
            <a:gsLst>
              <a:gs pos="0">
                <a:srgbClr val="FEF8FE"/>
              </a:gs>
              <a:gs pos="98000">
                <a:srgbClr val="F4B9F4"/>
              </a:gs>
            </a:gsLst>
            <a:lin ang="5400000" scaled="1"/>
          </a:gradFill>
        </p:spPr>
        <p:txBody>
          <a:bodyPr>
            <a:normAutofit fontScale="90000"/>
          </a:bodyPr>
          <a:lstStyle/>
          <a:p>
            <a:r>
              <a:rPr kumimoji="1" lang="ja-JP" altLang="en-US" dirty="0"/>
              <a:t>例会に関するルール</a:t>
            </a:r>
            <a:r>
              <a:rPr lang="ja-JP" altLang="en-US" sz="3600" dirty="0"/>
              <a:t>（クラブ定款）</a:t>
            </a:r>
          </a:p>
        </p:txBody>
      </p:sp>
      <p:sp>
        <p:nvSpPr>
          <p:cNvPr id="3" name="コンテンツ プレースホルダー 2"/>
          <p:cNvSpPr>
            <a:spLocks noGrp="1"/>
          </p:cNvSpPr>
          <p:nvPr>
            <p:ph idx="1"/>
          </p:nvPr>
        </p:nvSpPr>
        <p:spPr>
          <a:xfrm>
            <a:off x="1919536" y="1196752"/>
            <a:ext cx="8229600" cy="5472608"/>
          </a:xfrm>
          <a:solidFill>
            <a:srgbClr val="EBF1DE"/>
          </a:solidFill>
        </p:spPr>
        <p:txBody>
          <a:bodyPr>
            <a:noAutofit/>
          </a:bodyPr>
          <a:lstStyle/>
          <a:p>
            <a:pPr marL="0" indent="0">
              <a:buNone/>
            </a:pPr>
            <a:r>
              <a:rPr lang="ja-JP" altLang="en-US" sz="2400" u="heavy" dirty="0">
                <a:uFill>
                  <a:solidFill>
                    <a:srgbClr val="FF0000"/>
                  </a:solidFill>
                </a:uFill>
              </a:rPr>
              <a:t>例会に関する基本原則は次の通り</a:t>
            </a:r>
            <a:endParaRPr lang="en-US" altLang="ja-JP" sz="2400" u="heavy" dirty="0">
              <a:uFill>
                <a:solidFill>
                  <a:srgbClr val="FF0000"/>
                </a:solidFill>
              </a:uFill>
            </a:endParaRPr>
          </a:p>
          <a:p>
            <a:pPr marL="0" indent="0">
              <a:buNone/>
            </a:pPr>
            <a:r>
              <a:rPr lang="ja-JP" altLang="en-US" sz="2000" dirty="0"/>
              <a:t>（例外規定、柔軟運営ルールの適用による変更</a:t>
            </a:r>
            <a:r>
              <a:rPr lang="en-US" altLang="ja-JP" sz="2000" dirty="0"/>
              <a:t>(</a:t>
            </a:r>
            <a:r>
              <a:rPr lang="ja-JP" altLang="en-US" sz="2000" dirty="0"/>
              <a:t>細則で規定</a:t>
            </a:r>
            <a:r>
              <a:rPr lang="en-US" altLang="ja-JP" sz="2000" dirty="0"/>
              <a:t>)</a:t>
            </a:r>
            <a:r>
              <a:rPr lang="ja-JP" altLang="en-US" sz="2000" dirty="0"/>
              <a:t>はあるが・・・）</a:t>
            </a:r>
          </a:p>
          <a:p>
            <a:pPr marL="182563" indent="-182563">
              <a:spcBef>
                <a:spcPts val="0"/>
              </a:spcBef>
            </a:pPr>
            <a:r>
              <a:rPr lang="ja-JP" altLang="en-US" sz="2100" dirty="0"/>
              <a:t>第</a:t>
            </a:r>
            <a:r>
              <a:rPr lang="en-US" altLang="ja-JP" sz="2100" dirty="0"/>
              <a:t>7</a:t>
            </a:r>
            <a:r>
              <a:rPr lang="ja-JP" altLang="en-US" sz="2100" dirty="0"/>
              <a:t>条会合　１節例会</a:t>
            </a:r>
            <a:endParaRPr lang="en-US" altLang="ja-JP" sz="2100" dirty="0"/>
          </a:p>
          <a:p>
            <a:pPr marL="355600" indent="-85725">
              <a:spcBef>
                <a:spcPts val="0"/>
              </a:spcBef>
              <a:buNone/>
            </a:pPr>
            <a:r>
              <a:rPr lang="ja-JP" altLang="ja-JP" sz="2100" u="wavyHeavy" dirty="0">
                <a:uFill>
                  <a:solidFill>
                    <a:srgbClr val="FF0000"/>
                  </a:solidFill>
                </a:uFill>
              </a:rPr>
              <a:t>毎週</a:t>
            </a:r>
            <a:r>
              <a:rPr lang="en-US" altLang="ja-JP" sz="2100" u="wavyHeavy" dirty="0">
                <a:uFill>
                  <a:solidFill>
                    <a:srgbClr val="FF0000"/>
                  </a:solidFill>
                </a:uFill>
              </a:rPr>
              <a:t>1</a:t>
            </a:r>
            <a:r>
              <a:rPr lang="ja-JP" altLang="ja-JP" sz="2100" u="wavyHeavy" dirty="0">
                <a:uFill>
                  <a:solidFill>
                    <a:srgbClr val="FF0000"/>
                  </a:solidFill>
                </a:uFill>
              </a:rPr>
              <a:t>回、定期の会合</a:t>
            </a:r>
            <a:r>
              <a:rPr lang="ja-JP" altLang="ja-JP" sz="2100" dirty="0"/>
              <a:t>を開</a:t>
            </a:r>
            <a:r>
              <a:rPr lang="ja-JP" altLang="en-US" sz="2100" dirty="0"/>
              <a:t>くものとする</a:t>
            </a:r>
            <a:r>
              <a:rPr lang="ja-JP" altLang="ja-JP" sz="2100" dirty="0"/>
              <a:t>。</a:t>
            </a:r>
            <a:endParaRPr lang="ja-JP" altLang="en-US" sz="2100" dirty="0"/>
          </a:p>
          <a:p>
            <a:pPr marL="182563" indent="-182563">
              <a:spcBef>
                <a:spcPts val="0"/>
              </a:spcBef>
            </a:pPr>
            <a:r>
              <a:rPr lang="ja-JP" altLang="ja-JP" sz="2100" dirty="0"/>
              <a:t>第</a:t>
            </a:r>
            <a:r>
              <a:rPr lang="en-US" altLang="ja-JP" sz="2100" dirty="0"/>
              <a:t>10</a:t>
            </a:r>
            <a:r>
              <a:rPr lang="ja-JP" altLang="ja-JP" sz="2100" dirty="0"/>
              <a:t>条出席</a:t>
            </a:r>
            <a:r>
              <a:rPr lang="ja-JP" altLang="en-US" sz="2100" dirty="0"/>
              <a:t>　</a:t>
            </a:r>
            <a:r>
              <a:rPr lang="ja-JP" altLang="ja-JP" sz="2100" dirty="0"/>
              <a:t>第</a:t>
            </a:r>
            <a:r>
              <a:rPr lang="en-US" altLang="ja-JP" sz="2100" dirty="0"/>
              <a:t>1</a:t>
            </a:r>
            <a:r>
              <a:rPr lang="ja-JP" altLang="ja-JP" sz="2100" dirty="0"/>
              <a:t>節</a:t>
            </a:r>
            <a:r>
              <a:rPr lang="en-US" altLang="ja-JP" sz="2100" dirty="0"/>
              <a:t> </a:t>
            </a:r>
            <a:r>
              <a:rPr lang="ja-JP" altLang="ja-JP" sz="2100" dirty="0"/>
              <a:t>一般規定</a:t>
            </a:r>
            <a:endParaRPr lang="en-US" altLang="ja-JP" sz="2100" dirty="0"/>
          </a:p>
          <a:p>
            <a:pPr marL="269875" indent="0">
              <a:spcBef>
                <a:spcPts val="0"/>
              </a:spcBef>
              <a:buNone/>
            </a:pPr>
            <a:r>
              <a:rPr lang="ja-JP" altLang="ja-JP" sz="2100" dirty="0"/>
              <a:t>会員が、ある例会に出席したものとみなされるには、</a:t>
            </a:r>
            <a:r>
              <a:rPr lang="ja-JP" altLang="ja-JP" sz="2100" u="wavyHeavy" dirty="0">
                <a:uFill>
                  <a:solidFill>
                    <a:srgbClr val="FF0000"/>
                  </a:solidFill>
                </a:uFill>
              </a:rPr>
              <a:t>例会時間の少なくとも</a:t>
            </a:r>
            <a:r>
              <a:rPr lang="en-US" altLang="ja-JP" sz="2100" u="wavyHeavy" dirty="0">
                <a:uFill>
                  <a:solidFill>
                    <a:srgbClr val="FF0000"/>
                  </a:solidFill>
                </a:uFill>
              </a:rPr>
              <a:t>60</a:t>
            </a:r>
            <a:r>
              <a:rPr lang="ja-JP" altLang="ja-JP" sz="2100" u="wavyHeavy" dirty="0">
                <a:uFill>
                  <a:solidFill>
                    <a:srgbClr val="FF0000"/>
                  </a:solidFill>
                </a:uFill>
              </a:rPr>
              <a:t>パーセントに出席</a:t>
            </a:r>
            <a:r>
              <a:rPr lang="ja-JP" altLang="en-US" sz="2100" dirty="0"/>
              <a:t>・・・</a:t>
            </a:r>
            <a:endParaRPr lang="en-US" altLang="ja-JP" sz="2100" dirty="0"/>
          </a:p>
          <a:p>
            <a:pPr marL="0" indent="0">
              <a:spcBef>
                <a:spcPts val="0"/>
              </a:spcBef>
              <a:buNone/>
            </a:pPr>
            <a:r>
              <a:rPr lang="ja-JP" altLang="en-US" sz="2100" dirty="0"/>
              <a:t>・</a:t>
            </a:r>
            <a:r>
              <a:rPr lang="ja-JP" altLang="ja-JP" sz="2100" dirty="0"/>
              <a:t>第</a:t>
            </a:r>
            <a:r>
              <a:rPr lang="en-US" altLang="ja-JP" sz="2100" dirty="0"/>
              <a:t>13</a:t>
            </a:r>
            <a:r>
              <a:rPr lang="ja-JP" altLang="ja-JP" sz="2100" dirty="0"/>
              <a:t>条　会員身分の存続</a:t>
            </a:r>
            <a:r>
              <a:rPr lang="ja-JP" altLang="en-US" sz="2100" dirty="0"/>
              <a:t>　</a:t>
            </a:r>
            <a:r>
              <a:rPr lang="ja-JP" altLang="ja-JP" sz="2100" dirty="0"/>
              <a:t>第</a:t>
            </a:r>
            <a:r>
              <a:rPr lang="en-US" altLang="ja-JP" sz="2100" dirty="0"/>
              <a:t>4</a:t>
            </a:r>
            <a:r>
              <a:rPr lang="ja-JP" altLang="ja-JP" sz="2100" dirty="0"/>
              <a:t>節</a:t>
            </a:r>
            <a:r>
              <a:rPr lang="en-US" altLang="ja-JP" sz="2100" dirty="0"/>
              <a:t> ― </a:t>
            </a:r>
            <a:r>
              <a:rPr lang="ja-JP" altLang="ja-JP" sz="2100" dirty="0"/>
              <a:t>終結</a:t>
            </a:r>
            <a:r>
              <a:rPr lang="en-US" altLang="ja-JP" sz="2100" dirty="0"/>
              <a:t> ― </a:t>
            </a:r>
            <a:r>
              <a:rPr lang="ja-JP" altLang="ja-JP" sz="2100" dirty="0"/>
              <a:t>欠席</a:t>
            </a:r>
            <a:endParaRPr lang="en-US" altLang="ja-JP" sz="2100" dirty="0"/>
          </a:p>
          <a:p>
            <a:pPr marL="0" indent="269875">
              <a:spcBef>
                <a:spcPts val="0"/>
              </a:spcBef>
              <a:buNone/>
            </a:pPr>
            <a:r>
              <a:rPr lang="en-US" altLang="ja-JP" sz="2100" dirty="0"/>
              <a:t>(a)</a:t>
            </a:r>
            <a:r>
              <a:rPr lang="ja-JP" altLang="ja-JP" sz="2100" dirty="0"/>
              <a:t>出席率</a:t>
            </a:r>
            <a:endParaRPr lang="en-US" altLang="ja-JP" sz="2100" dirty="0"/>
          </a:p>
          <a:p>
            <a:pPr marL="808038" indent="-355600">
              <a:spcBef>
                <a:spcPts val="0"/>
              </a:spcBef>
              <a:buAutoNum type="arabicParenBoth"/>
            </a:pPr>
            <a:r>
              <a:rPr lang="ja-JP" altLang="ja-JP" sz="2100" dirty="0"/>
              <a:t>年度の各半期間において、</a:t>
            </a:r>
            <a:r>
              <a:rPr lang="ja-JP" altLang="en-US" sz="2100" dirty="0"/>
              <a:t>・・・</a:t>
            </a:r>
            <a:r>
              <a:rPr lang="ja-JP" altLang="ja-JP" sz="2100" u="wavyHeavy" dirty="0">
                <a:uFill>
                  <a:solidFill>
                    <a:srgbClr val="FF0000"/>
                  </a:solidFill>
                </a:uFill>
              </a:rPr>
              <a:t>クラブ例会の出席率が少なくとも</a:t>
            </a:r>
            <a:r>
              <a:rPr lang="en-US" altLang="ja-JP" sz="2100" u="wavyHeavy" dirty="0">
                <a:uFill>
                  <a:solidFill>
                    <a:srgbClr val="FF0000"/>
                  </a:solidFill>
                </a:uFill>
              </a:rPr>
              <a:t>50</a:t>
            </a:r>
            <a:r>
              <a:rPr lang="ja-JP" altLang="ja-JP" sz="2100" u="wavyHeavy" dirty="0">
                <a:uFill>
                  <a:solidFill>
                    <a:srgbClr val="FF0000"/>
                  </a:solidFill>
                </a:uFill>
              </a:rPr>
              <a:t>パーセントに達してい</a:t>
            </a:r>
            <a:r>
              <a:rPr lang="ja-JP" altLang="en-US" sz="2100" u="wavyHeavy" dirty="0">
                <a:uFill>
                  <a:solidFill>
                    <a:srgbClr val="FF0000"/>
                  </a:solidFill>
                </a:uFill>
              </a:rPr>
              <a:t>る</a:t>
            </a:r>
            <a:r>
              <a:rPr lang="ja-JP" altLang="en-US" sz="2100" dirty="0"/>
              <a:t>・・・</a:t>
            </a:r>
            <a:endParaRPr lang="en-US" altLang="ja-JP" sz="2100" dirty="0"/>
          </a:p>
          <a:p>
            <a:pPr marL="808038" indent="-355600">
              <a:spcBef>
                <a:spcPts val="0"/>
              </a:spcBef>
              <a:buAutoNum type="arabicParenBoth"/>
            </a:pPr>
            <a:r>
              <a:rPr lang="ja-JP" altLang="ja-JP" sz="2100" dirty="0"/>
              <a:t>年度の各半期間に、</a:t>
            </a:r>
            <a:r>
              <a:rPr lang="ja-JP" altLang="ja-JP" sz="2100" u="wavyHeavy" dirty="0">
                <a:uFill>
                  <a:solidFill>
                    <a:srgbClr val="FF0000"/>
                  </a:solidFill>
                </a:uFill>
              </a:rPr>
              <a:t>本クラブの例会総数のうち少なくとも</a:t>
            </a:r>
            <a:r>
              <a:rPr lang="en-US" altLang="ja-JP" sz="2100" u="wavyHeavy" dirty="0">
                <a:uFill>
                  <a:solidFill>
                    <a:srgbClr val="FF0000"/>
                  </a:solidFill>
                </a:uFill>
              </a:rPr>
              <a:t>30</a:t>
            </a:r>
            <a:r>
              <a:rPr lang="ja-JP" altLang="ja-JP" sz="2100" u="wavyHeavy" dirty="0">
                <a:uFill>
                  <a:solidFill>
                    <a:srgbClr val="FF0000"/>
                  </a:solidFill>
                </a:uFill>
              </a:rPr>
              <a:t>パーセントに出席、</a:t>
            </a:r>
            <a:r>
              <a:rPr lang="ja-JP" altLang="en-US" sz="2100" u="wavyHeavy" dirty="0">
                <a:uFill>
                  <a:solidFill>
                    <a:srgbClr val="FF0000"/>
                  </a:solidFill>
                </a:uFill>
              </a:rPr>
              <a:t>・・・</a:t>
            </a:r>
            <a:endParaRPr lang="en-US" altLang="ja-JP" sz="2100" u="wavyHeavy" dirty="0">
              <a:uFill>
                <a:solidFill>
                  <a:srgbClr val="FF0000"/>
                </a:solidFill>
              </a:uFill>
            </a:endParaRPr>
          </a:p>
          <a:p>
            <a:pPr marL="355600" indent="-85725">
              <a:spcBef>
                <a:spcPts val="0"/>
              </a:spcBef>
              <a:buAutoNum type="alphaLcParenBoth" startAt="2"/>
            </a:pPr>
            <a:r>
              <a:rPr lang="ja-JP" altLang="ja-JP" sz="2100" dirty="0"/>
              <a:t>連続欠席</a:t>
            </a:r>
            <a:endParaRPr lang="en-US" altLang="ja-JP" sz="2100" dirty="0"/>
          </a:p>
          <a:p>
            <a:pPr marL="539750" indent="0">
              <a:spcBef>
                <a:spcPts val="0"/>
              </a:spcBef>
              <a:buNone/>
            </a:pPr>
            <a:r>
              <a:rPr lang="ja-JP" altLang="ja-JP" sz="2100" u="wavyHeavy" dirty="0">
                <a:uFill>
                  <a:solidFill>
                    <a:srgbClr val="FF0000"/>
                  </a:solidFill>
                </a:uFill>
              </a:rPr>
              <a:t>連続</a:t>
            </a:r>
            <a:r>
              <a:rPr lang="en-US" altLang="ja-JP" sz="2100" u="wavyHeavy" dirty="0">
                <a:uFill>
                  <a:solidFill>
                    <a:srgbClr val="FF0000"/>
                  </a:solidFill>
                </a:uFill>
              </a:rPr>
              <a:t>4</a:t>
            </a:r>
            <a:r>
              <a:rPr lang="ja-JP" altLang="ja-JP" sz="2100" u="wavyHeavy" dirty="0">
                <a:uFill>
                  <a:solidFill>
                    <a:srgbClr val="FF0000"/>
                  </a:solidFill>
                </a:uFill>
              </a:rPr>
              <a:t>回例会に出席せず</a:t>
            </a:r>
            <a:r>
              <a:rPr lang="ja-JP" altLang="en-US" sz="2100" dirty="0"/>
              <a:t>・・・</a:t>
            </a:r>
            <a:r>
              <a:rPr lang="ja-JP" altLang="ja-JP" sz="2100" dirty="0"/>
              <a:t>。</a:t>
            </a:r>
            <a:endParaRPr lang="ja-JP" altLang="en-US" sz="2100" dirty="0"/>
          </a:p>
          <a:p>
            <a:pPr marL="539750" indent="-357188">
              <a:spcBef>
                <a:spcPts val="0"/>
              </a:spcBef>
              <a:buNone/>
            </a:pPr>
            <a:r>
              <a:rPr lang="ja-JP" altLang="en-US" sz="2400" dirty="0"/>
              <a:t>→理事会の決議で身分を終結できる</a:t>
            </a:r>
            <a:endParaRPr lang="ja-JP" altLang="ja-JP" sz="2400" dirty="0"/>
          </a:p>
        </p:txBody>
      </p:sp>
      <p:sp>
        <p:nvSpPr>
          <p:cNvPr id="4" name="雲形吹き出し 3"/>
          <p:cNvSpPr/>
          <p:nvPr/>
        </p:nvSpPr>
        <p:spPr>
          <a:xfrm>
            <a:off x="7097486" y="5301208"/>
            <a:ext cx="3102970" cy="1368152"/>
          </a:xfrm>
          <a:prstGeom prst="cloudCallout">
            <a:avLst>
              <a:gd name="adj1" fmla="val -52134"/>
              <a:gd name="adj2" fmla="val -20689"/>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rPr>
              <a:t>例会重要視ルール！</a:t>
            </a:r>
          </a:p>
        </p:txBody>
      </p:sp>
    </p:spTree>
    <p:extLst>
      <p:ext uri="{BB962C8B-B14F-4D97-AF65-F5344CB8AC3E}">
        <p14:creationId xmlns:p14="http://schemas.microsoft.com/office/powerpoint/2010/main" val="335247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par>
                          <p:cTn id="8" fill="hold">
                            <p:stCondLst>
                              <p:cond delay="500"/>
                            </p:stCondLst>
                            <p:childTnLst>
                              <p:par>
                                <p:cTn id="9" presetID="22" presetClass="entr" presetSubtype="8" fill="hold" grpId="0" nodeType="afterEffect">
                                  <p:stCondLst>
                                    <p:cond delay="0"/>
                                  </p:stCondLst>
                                  <p:iterate type="lt">
                                    <p:tmPct val="10000"/>
                                  </p:iterate>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par>
                          <p:cTn id="12" fill="hold">
                            <p:stCondLst>
                              <p:cond delay="1700"/>
                            </p:stCondLst>
                            <p:childTnLst>
                              <p:par>
                                <p:cTn id="13" presetID="22" presetClass="entr" presetSubtype="8" fill="hold" grpId="0" nodeType="afterEffect">
                                  <p:stCondLst>
                                    <p:cond delay="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left)">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left)">
                                      <p:cBhvr>
                                        <p:cTn id="20" dur="1000"/>
                                        <p:tgtEl>
                                          <p:spTgt spid="3">
                                            <p:txEl>
                                              <p:pRg st="2" end="2"/>
                                            </p:txEl>
                                          </p:spTgt>
                                        </p:tgtEl>
                                      </p:cBhvr>
                                    </p:animEffect>
                                  </p:childTnLst>
                                </p:cTn>
                              </p:par>
                            </p:childTnLst>
                          </p:cTn>
                        </p:par>
                        <p:par>
                          <p:cTn id="21" fill="hold">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ipe(left)">
                                      <p:cBhvr>
                                        <p:cTn id="24" dur="1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wipe(left)">
                                      <p:cBhvr>
                                        <p:cTn id="29" dur="1000"/>
                                        <p:tgtEl>
                                          <p:spTgt spid="3">
                                            <p:txEl>
                                              <p:pRg st="4" end="4"/>
                                            </p:txEl>
                                          </p:spTgt>
                                        </p:tgtEl>
                                      </p:cBhvr>
                                    </p:animEffect>
                                  </p:childTnLst>
                                </p:cTn>
                              </p:par>
                            </p:childTnLst>
                          </p:cTn>
                        </p:par>
                        <p:par>
                          <p:cTn id="30" fill="hold">
                            <p:stCondLst>
                              <p:cond delay="1000"/>
                            </p:stCondLst>
                            <p:childTnLst>
                              <p:par>
                                <p:cTn id="31" presetID="22" presetClass="entr" presetSubtype="8" fill="hold" grpId="0" nodeType="afterEffect">
                                  <p:stCondLst>
                                    <p:cond delay="0"/>
                                  </p:stCondLst>
                                  <p:iterate type="lt">
                                    <p:tmPct val="10000"/>
                                  </p:iterate>
                                  <p:childTnLst>
                                    <p:set>
                                      <p:cBhvr>
                                        <p:cTn id="32" dur="1" fill="hold">
                                          <p:stCondLst>
                                            <p:cond delay="0"/>
                                          </p:stCondLst>
                                        </p:cTn>
                                        <p:tgtEl>
                                          <p:spTgt spid="3">
                                            <p:txEl>
                                              <p:pRg st="5" end="5"/>
                                            </p:txEl>
                                          </p:spTgt>
                                        </p:tgtEl>
                                        <p:attrNameLst>
                                          <p:attrName>style.visibility</p:attrName>
                                        </p:attrNameLst>
                                      </p:cBhvr>
                                      <p:to>
                                        <p:strVal val="visible"/>
                                      </p:to>
                                    </p:set>
                                    <p:animEffect transition="in" filter="wipe(left)">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wipe(left)">
                                      <p:cBhvr>
                                        <p:cTn id="38" dur="1000"/>
                                        <p:tgtEl>
                                          <p:spTgt spid="3">
                                            <p:txEl>
                                              <p:pRg st="6" end="6"/>
                                            </p:txEl>
                                          </p:spTgt>
                                        </p:tgtEl>
                                      </p:cBhvr>
                                    </p:animEffect>
                                  </p:childTnLst>
                                </p:cTn>
                              </p:par>
                            </p:childTnLst>
                          </p:cTn>
                        </p:par>
                        <p:par>
                          <p:cTn id="39" fill="hold">
                            <p:stCondLst>
                              <p:cond delay="1000"/>
                            </p:stCondLst>
                            <p:childTnLst>
                              <p:par>
                                <p:cTn id="40" presetID="22" presetClass="entr" presetSubtype="8" fill="hold" grpId="0"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par>
                          <p:cTn id="43" fill="hold">
                            <p:stCondLst>
                              <p:cond delay="2000"/>
                            </p:stCondLst>
                            <p:childTnLst>
                              <p:par>
                                <p:cTn id="44" presetID="22" presetClass="entr" presetSubtype="8" fill="hold" grpId="0" nodeType="afterEffect">
                                  <p:stCondLst>
                                    <p:cond delay="0"/>
                                  </p:stCondLst>
                                  <p:iterate type="lt">
                                    <p:tmPct val="10000"/>
                                  </p:iterate>
                                  <p:childTnLst>
                                    <p:set>
                                      <p:cBhvr>
                                        <p:cTn id="45" dur="1" fill="hold">
                                          <p:stCondLst>
                                            <p:cond delay="0"/>
                                          </p:stCondLst>
                                        </p:cTn>
                                        <p:tgtEl>
                                          <p:spTgt spid="3">
                                            <p:txEl>
                                              <p:pRg st="8" end="8"/>
                                            </p:txEl>
                                          </p:spTgt>
                                        </p:tgtEl>
                                        <p:attrNameLst>
                                          <p:attrName>style.visibility</p:attrName>
                                        </p:attrNameLst>
                                      </p:cBhvr>
                                      <p:to>
                                        <p:strVal val="visible"/>
                                      </p:to>
                                    </p:set>
                                    <p:animEffect transition="in" filter="wipe(left)">
                                      <p:cBhvr>
                                        <p:cTn id="46" dur="500"/>
                                        <p:tgtEl>
                                          <p:spTgt spid="3">
                                            <p:txEl>
                                              <p:pRg st="8" end="8"/>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iterate type="lt">
                                    <p:tmPct val="10000"/>
                                  </p:iterate>
                                  <p:childTnLst>
                                    <p:set>
                                      <p:cBhvr>
                                        <p:cTn id="50" dur="1" fill="hold">
                                          <p:stCondLst>
                                            <p:cond delay="0"/>
                                          </p:stCondLst>
                                        </p:cTn>
                                        <p:tgtEl>
                                          <p:spTgt spid="3">
                                            <p:txEl>
                                              <p:pRg st="9" end="9"/>
                                            </p:txEl>
                                          </p:spTgt>
                                        </p:tgtEl>
                                        <p:attrNameLst>
                                          <p:attrName>style.visibility</p:attrName>
                                        </p:attrNameLst>
                                      </p:cBhvr>
                                      <p:to>
                                        <p:strVal val="visible"/>
                                      </p:to>
                                    </p:set>
                                    <p:animEffect transition="in" filter="wipe(left)">
                                      <p:cBhvr>
                                        <p:cTn id="51" dur="500"/>
                                        <p:tgtEl>
                                          <p:spTgt spid="3">
                                            <p:txEl>
                                              <p:pRg st="9" end="9"/>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Effect transition="in" filter="wipe(left)">
                                      <p:cBhvr>
                                        <p:cTn id="56" dur="1000"/>
                                        <p:tgtEl>
                                          <p:spTgt spid="3">
                                            <p:txEl>
                                              <p:pRg st="10" end="10"/>
                                            </p:txEl>
                                          </p:spTgt>
                                        </p:tgtEl>
                                      </p:cBhvr>
                                    </p:animEffect>
                                  </p:childTnLst>
                                </p:cTn>
                              </p:par>
                            </p:childTnLst>
                          </p:cTn>
                        </p:par>
                        <p:par>
                          <p:cTn id="57" fill="hold">
                            <p:stCondLst>
                              <p:cond delay="1000"/>
                            </p:stCondLst>
                            <p:childTnLst>
                              <p:par>
                                <p:cTn id="58" presetID="22" presetClass="entr" presetSubtype="8" fill="hold" grpId="0" nodeType="afterEffect">
                                  <p:stCondLst>
                                    <p:cond delay="0"/>
                                  </p:stCondLst>
                                  <p:childTnLst>
                                    <p:set>
                                      <p:cBhvr>
                                        <p:cTn id="59" dur="1" fill="hold">
                                          <p:stCondLst>
                                            <p:cond delay="0"/>
                                          </p:stCondLst>
                                        </p:cTn>
                                        <p:tgtEl>
                                          <p:spTgt spid="3">
                                            <p:txEl>
                                              <p:pRg st="11" end="11"/>
                                            </p:txEl>
                                          </p:spTgt>
                                        </p:tgtEl>
                                        <p:attrNameLst>
                                          <p:attrName>style.visibility</p:attrName>
                                        </p:attrNameLst>
                                      </p:cBhvr>
                                      <p:to>
                                        <p:strVal val="visible"/>
                                      </p:to>
                                    </p:set>
                                    <p:animEffect transition="in" filter="wipe(left)">
                                      <p:cBhvr>
                                        <p:cTn id="60" dur="1000"/>
                                        <p:tgtEl>
                                          <p:spTgt spid="3">
                                            <p:txEl>
                                              <p:pRg st="11" end="11"/>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childTnLst>
                                    <p:set>
                                      <p:cBhvr>
                                        <p:cTn id="64" dur="1" fill="hold">
                                          <p:stCondLst>
                                            <p:cond delay="0"/>
                                          </p:stCondLst>
                                        </p:cTn>
                                        <p:tgtEl>
                                          <p:spTgt spid="3">
                                            <p:txEl>
                                              <p:pRg st="12" end="12"/>
                                            </p:txEl>
                                          </p:spTgt>
                                        </p:tgtEl>
                                        <p:attrNameLst>
                                          <p:attrName>style.visibility</p:attrName>
                                        </p:attrNameLst>
                                      </p:cBhvr>
                                      <p:to>
                                        <p:strVal val="visible"/>
                                      </p:to>
                                    </p:set>
                                    <p:animEffect transition="in" filter="wipe(left)">
                                      <p:cBhvr>
                                        <p:cTn id="65" dur="1000"/>
                                        <p:tgtEl>
                                          <p:spTgt spid="3">
                                            <p:txEl>
                                              <p:pRg st="12" end="12"/>
                                            </p:txEl>
                                          </p:spTgt>
                                        </p:tgtEl>
                                      </p:cBhvr>
                                    </p:animEffect>
                                  </p:childTnLst>
                                </p:cTn>
                              </p:par>
                            </p:childTnLst>
                          </p:cTn>
                        </p:par>
                        <p:par>
                          <p:cTn id="66" fill="hold">
                            <p:stCondLst>
                              <p:cond delay="1000"/>
                            </p:stCondLst>
                            <p:childTnLst>
                              <p:par>
                                <p:cTn id="67" presetID="10" presetClass="entr" presetSubtype="0" repeatCount="3000" fill="hold" grpId="0" nodeType="afterEffect">
                                  <p:stCondLst>
                                    <p:cond delay="0"/>
                                  </p:stCondLst>
                                  <p:childTnLst>
                                    <p:set>
                                      <p:cBhvr>
                                        <p:cTn id="68" dur="1" fill="hold">
                                          <p:stCondLst>
                                            <p:cond delay="0"/>
                                          </p:stCondLst>
                                        </p:cTn>
                                        <p:tgtEl>
                                          <p:spTgt spid="4"/>
                                        </p:tgtEl>
                                        <p:attrNameLst>
                                          <p:attrName>style.visibility</p:attrName>
                                        </p:attrNameLst>
                                      </p:cBhvr>
                                      <p:to>
                                        <p:strVal val="visible"/>
                                      </p:to>
                                    </p:set>
                                    <p:animEffect transition="in" filter="fade">
                                      <p:cBhvr>
                                        <p:cTn id="6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xmlns="" id="{32C6DDEB-F81F-4908-A32D-5EBBDEAE2E0B}"/>
              </a:ext>
            </a:extLst>
          </p:cNvPr>
          <p:cNvSpPr/>
          <p:nvPr/>
        </p:nvSpPr>
        <p:spPr>
          <a:xfrm>
            <a:off x="454856" y="1899139"/>
            <a:ext cx="11282288" cy="2308324"/>
          </a:xfrm>
          <a:prstGeom prst="rect">
            <a:avLst/>
          </a:prstGeom>
        </p:spPr>
        <p:txBody>
          <a:bodyPr wrap="square">
            <a:spAutoFit/>
          </a:bodyPr>
          <a:lstStyle/>
          <a:p>
            <a:r>
              <a:rPr lang="ja-JP" altLang="ja-JP" sz="7200" dirty="0">
                <a:latin typeface="Century" panose="02040604050505020304" pitchFamily="18" charset="0"/>
                <a:ea typeface="ＭＳ 明朝" panose="02020609040205080304" pitchFamily="17" charset="-128"/>
                <a:cs typeface="Times New Roman" panose="02020603050405020304" pitchFamily="18" charset="0"/>
              </a:rPr>
              <a:t>例会は</a:t>
            </a:r>
            <a:endParaRPr lang="en-US" altLang="ja-JP" sz="72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sz="7200" dirty="0">
                <a:latin typeface="Century" panose="02040604050505020304" pitchFamily="18" charset="0"/>
                <a:ea typeface="ＭＳ 明朝" panose="02020609040205080304" pitchFamily="17" charset="-128"/>
                <a:cs typeface="Times New Roman" panose="02020603050405020304" pitchFamily="18" charset="0"/>
              </a:rPr>
              <a:t>ロータリーの一丁目一番地</a:t>
            </a:r>
            <a:endParaRPr lang="ja-JP" altLang="en-US" sz="7200" dirty="0"/>
          </a:p>
        </p:txBody>
      </p:sp>
    </p:spTree>
    <p:extLst>
      <p:ext uri="{BB962C8B-B14F-4D97-AF65-F5344CB8AC3E}">
        <p14:creationId xmlns:p14="http://schemas.microsoft.com/office/powerpoint/2010/main" val="3373287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xmlns="" id="{F261C276-A6B3-4C0B-A252-5C0D5861DEC8}"/>
              </a:ext>
            </a:extLst>
          </p:cNvPr>
          <p:cNvSpPr/>
          <p:nvPr/>
        </p:nvSpPr>
        <p:spPr>
          <a:xfrm>
            <a:off x="464234" y="267286"/>
            <a:ext cx="10916529" cy="5816977"/>
          </a:xfrm>
          <a:prstGeom prst="rect">
            <a:avLst/>
          </a:prstGeom>
        </p:spPr>
        <p:txBody>
          <a:bodyPr wrap="square">
            <a:spAutoFit/>
          </a:bodyPr>
          <a:lstStyle/>
          <a:p>
            <a:r>
              <a:rPr lang="ja-JP" altLang="ja-JP" sz="4400" dirty="0">
                <a:latin typeface="Century" panose="02040604050505020304" pitchFamily="18" charset="0"/>
                <a:ea typeface="ＭＳ 明朝" panose="02020609040205080304" pitchFamily="17" charset="-128"/>
                <a:cs typeface="Times New Roman" panose="02020603050405020304" pitchFamily="18" charset="0"/>
              </a:rPr>
              <a:t>例会の重要性、存在意義は、</a:t>
            </a:r>
            <a:r>
              <a:rPr lang="ja-JP" altLang="en-US" sz="4400" dirty="0">
                <a:latin typeface="Century" panose="02040604050505020304" pitchFamily="18" charset="0"/>
                <a:ea typeface="ＭＳ 明朝" panose="02020609040205080304" pitchFamily="17" charset="-128"/>
                <a:cs typeface="Times New Roman" panose="02020603050405020304" pitchFamily="18" charset="0"/>
              </a:rPr>
              <a:t>そ</a:t>
            </a:r>
            <a:r>
              <a:rPr lang="ja-JP" altLang="ja-JP" sz="4400" dirty="0">
                <a:latin typeface="Century" panose="02040604050505020304" pitchFamily="18" charset="0"/>
                <a:ea typeface="ＭＳ 明朝" panose="02020609040205080304" pitchFamily="17" charset="-128"/>
                <a:cs typeface="Times New Roman" panose="02020603050405020304" pitchFamily="18" charset="0"/>
              </a:rPr>
              <a:t>の例会がなくなったことを考えるとわかりやすい</a:t>
            </a:r>
            <a:endParaRPr lang="en-US" altLang="ja-JP" sz="4400" dirty="0">
              <a:latin typeface="Century" panose="02040604050505020304" pitchFamily="18" charset="0"/>
              <a:ea typeface="ＭＳ 明朝" panose="02020609040205080304" pitchFamily="17" charset="-128"/>
              <a:cs typeface="Times New Roman" panose="02020603050405020304" pitchFamily="18" charset="0"/>
            </a:endParaRPr>
          </a:p>
          <a:p>
            <a:endParaRPr lang="en-US" altLang="ja-JP" sz="44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sz="4800" dirty="0">
                <a:latin typeface="Century" panose="02040604050505020304" pitchFamily="18" charset="0"/>
                <a:ea typeface="ＭＳ 明朝" panose="02020609040205080304" pitchFamily="17" charset="-128"/>
                <a:cs typeface="Times New Roman" panose="02020603050405020304" pitchFamily="18" charset="0"/>
              </a:rPr>
              <a:t>今まさにその状況</a:t>
            </a:r>
            <a:endParaRPr lang="en-US" altLang="ja-JP" sz="4800" dirty="0">
              <a:latin typeface="Century" panose="02040604050505020304" pitchFamily="18" charset="0"/>
              <a:ea typeface="ＭＳ 明朝" panose="02020609040205080304" pitchFamily="17" charset="-128"/>
              <a:cs typeface="Times New Roman" panose="02020603050405020304" pitchFamily="18" charset="0"/>
            </a:endParaRPr>
          </a:p>
          <a:p>
            <a:endParaRPr lang="en-US" altLang="ja-JP" sz="48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sz="4800" dirty="0">
                <a:latin typeface="Century" panose="02040604050505020304" pitchFamily="18" charset="0"/>
                <a:ea typeface="ＭＳ 明朝" panose="02020609040205080304" pitchFamily="17" charset="-128"/>
                <a:cs typeface="Times New Roman" panose="02020603050405020304" pitchFamily="18" charset="0"/>
              </a:rPr>
              <a:t>ロータリー活動を話す機会、コミニュケーションを取る機会はもちろん多くの活動の機会を奪い去っています。</a:t>
            </a:r>
            <a:endParaRPr lang="ja-JP" altLang="en-US" sz="4800" dirty="0"/>
          </a:p>
        </p:txBody>
      </p:sp>
    </p:spTree>
    <p:extLst>
      <p:ext uri="{BB962C8B-B14F-4D97-AF65-F5344CB8AC3E}">
        <p14:creationId xmlns:p14="http://schemas.microsoft.com/office/powerpoint/2010/main" val="3979772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xmlns="" id="{5AC6FE69-4F26-4BD9-887C-FFE407393733}"/>
              </a:ext>
            </a:extLst>
          </p:cNvPr>
          <p:cNvSpPr/>
          <p:nvPr/>
        </p:nvSpPr>
        <p:spPr>
          <a:xfrm>
            <a:off x="658836" y="1309614"/>
            <a:ext cx="10874327" cy="4524315"/>
          </a:xfrm>
          <a:prstGeom prst="rect">
            <a:avLst/>
          </a:prstGeom>
        </p:spPr>
        <p:txBody>
          <a:bodyPr wrap="square">
            <a:spAutoFit/>
          </a:bodyPr>
          <a:lstStyle/>
          <a:p>
            <a:pPr indent="177800" algn="just">
              <a:spcAft>
                <a:spcPts val="0"/>
              </a:spcAft>
            </a:pPr>
            <a:r>
              <a:rPr lang="ja-JP" altLang="ja-JP" sz="4800" kern="100" dirty="0">
                <a:latin typeface="Century" panose="02040604050505020304" pitchFamily="18" charset="0"/>
                <a:ea typeface="ＭＳ 明朝" panose="02020609040205080304" pitchFamily="17" charset="-128"/>
                <a:cs typeface="Times New Roman" panose="02020603050405020304" pitchFamily="18" charset="0"/>
              </a:rPr>
              <a:t>例会は、最も重要な会員相互のコミニュケーションの場</a:t>
            </a:r>
            <a:endParaRPr lang="en-US" altLang="ja-JP" sz="4800" kern="100" dirty="0">
              <a:latin typeface="Century" panose="02040604050505020304" pitchFamily="18" charset="0"/>
              <a:ea typeface="ＭＳ 明朝" panose="02020609040205080304" pitchFamily="17" charset="-128"/>
              <a:cs typeface="Times New Roman" panose="02020603050405020304" pitchFamily="18" charset="0"/>
            </a:endParaRPr>
          </a:p>
          <a:p>
            <a:pPr indent="177800" algn="just">
              <a:spcAft>
                <a:spcPts val="0"/>
              </a:spcAft>
            </a:pPr>
            <a:r>
              <a:rPr lang="ja-JP" altLang="ja-JP" sz="4800" kern="100" dirty="0">
                <a:latin typeface="Century" panose="02040604050505020304" pitchFamily="18" charset="0"/>
                <a:ea typeface="ＭＳ 明朝" panose="02020609040205080304" pitchFamily="17" charset="-128"/>
                <a:cs typeface="Times New Roman" panose="02020603050405020304" pitchFamily="18" charset="0"/>
              </a:rPr>
              <a:t>会員同士がお互い理解しあい、友情を深める場</a:t>
            </a:r>
            <a:endParaRPr lang="en-US" altLang="ja-JP" sz="4800" kern="100" dirty="0">
              <a:latin typeface="Century" panose="02040604050505020304" pitchFamily="18" charset="0"/>
              <a:ea typeface="ＭＳ 明朝" panose="02020609040205080304" pitchFamily="17" charset="-128"/>
              <a:cs typeface="Times New Roman" panose="02020603050405020304" pitchFamily="18" charset="0"/>
            </a:endParaRPr>
          </a:p>
          <a:p>
            <a:pPr indent="177800" algn="just">
              <a:spcAft>
                <a:spcPts val="0"/>
              </a:spcAft>
            </a:pPr>
            <a:r>
              <a:rPr lang="ja-JP" altLang="ja-JP" sz="4800" kern="100" dirty="0">
                <a:latin typeface="Century" panose="02040604050505020304" pitchFamily="18" charset="0"/>
                <a:ea typeface="ＭＳ 明朝" panose="02020609040205080304" pitchFamily="17" charset="-128"/>
                <a:cs typeface="Times New Roman" panose="02020603050405020304" pitchFamily="18" charset="0"/>
              </a:rPr>
              <a:t>その親睦を燃料として、</a:t>
            </a:r>
            <a:endParaRPr lang="en-US" altLang="ja-JP" sz="4800" kern="100" dirty="0">
              <a:latin typeface="Century" panose="02040604050505020304" pitchFamily="18" charset="0"/>
              <a:ea typeface="ＭＳ 明朝" panose="02020609040205080304" pitchFamily="17" charset="-128"/>
              <a:cs typeface="Times New Roman" panose="02020603050405020304" pitchFamily="18" charset="0"/>
            </a:endParaRPr>
          </a:p>
          <a:p>
            <a:pPr indent="177800" algn="just">
              <a:spcAft>
                <a:spcPts val="0"/>
              </a:spcAft>
            </a:pPr>
            <a:r>
              <a:rPr lang="ja-JP" altLang="ja-JP" sz="4800" kern="100" dirty="0">
                <a:latin typeface="Century" panose="02040604050505020304" pitchFamily="18" charset="0"/>
                <a:ea typeface="ＭＳ 明朝" panose="02020609040205080304" pitchFamily="17" charset="-128"/>
                <a:cs typeface="Times New Roman" panose="02020603050405020304" pitchFamily="18" charset="0"/>
              </a:rPr>
              <a:t>奉仕の</a:t>
            </a:r>
            <a:r>
              <a:rPr lang="ja-JP" altLang="en-US" sz="4800" kern="100" dirty="0">
                <a:latin typeface="Century" panose="02040604050505020304" pitchFamily="18" charset="0"/>
                <a:ea typeface="ＭＳ 明朝" panose="02020609040205080304" pitchFamily="17" charset="-128"/>
                <a:cs typeface="Times New Roman" panose="02020603050405020304" pitchFamily="18" charset="0"/>
              </a:rPr>
              <a:t>炎</a:t>
            </a:r>
            <a:r>
              <a:rPr lang="ja-JP" altLang="ja-JP" sz="4800" kern="100" dirty="0">
                <a:latin typeface="Century" panose="02040604050505020304" pitchFamily="18" charset="0"/>
                <a:ea typeface="ＭＳ 明朝" panose="02020609040205080304" pitchFamily="17" charset="-128"/>
                <a:cs typeface="Times New Roman" panose="02020603050405020304" pitchFamily="18" charset="0"/>
              </a:rPr>
              <a:t>を燃やし続けていただきたい</a:t>
            </a:r>
            <a:endParaRPr lang="ja-JP" altLang="ja-JP" sz="4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612536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xmlns="" id="{6BF767E3-1508-4B57-B543-7D1C933CF274}"/>
              </a:ext>
            </a:extLst>
          </p:cNvPr>
          <p:cNvSpPr/>
          <p:nvPr/>
        </p:nvSpPr>
        <p:spPr>
          <a:xfrm>
            <a:off x="271463" y="328614"/>
            <a:ext cx="11415712" cy="6186309"/>
          </a:xfrm>
          <a:prstGeom prst="rect">
            <a:avLst/>
          </a:prstGeom>
        </p:spPr>
        <p:txBody>
          <a:bodyPr wrap="square">
            <a:spAutoFit/>
          </a:bodyPr>
          <a:lstStyle/>
          <a:p>
            <a:pPr algn="just">
              <a:spcAft>
                <a:spcPts val="0"/>
              </a:spcAft>
            </a:pPr>
            <a:r>
              <a:rPr lang="ja-JP" altLang="ja-JP" sz="4400" kern="100" dirty="0">
                <a:latin typeface="Century" panose="02040604050505020304" pitchFamily="18" charset="0"/>
                <a:ea typeface="ＭＳ 明朝" panose="02020609040205080304" pitchFamily="17" charset="-128"/>
                <a:cs typeface="Times New Roman" panose="02020603050405020304" pitchFamily="18" charset="0"/>
              </a:rPr>
              <a:t>ロータリーは、セレモニーに始まり、</a:t>
            </a:r>
            <a:endParaRPr lang="en-US" altLang="ja-JP" sz="44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altLang="ja-JP" sz="4400" kern="100" dirty="0">
                <a:latin typeface="Century" panose="02040604050505020304" pitchFamily="18" charset="0"/>
                <a:ea typeface="ＭＳ 明朝" panose="02020609040205080304" pitchFamily="17" charset="-128"/>
                <a:cs typeface="Times New Roman" panose="02020603050405020304" pitchFamily="18" charset="0"/>
              </a:rPr>
              <a:t>セレモニーに終わると言われております。</a:t>
            </a:r>
            <a:endParaRPr lang="en-US" altLang="ja-JP" sz="44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en-US" altLang="ja-JP" sz="44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altLang="ja-JP" sz="4400" kern="100" dirty="0">
                <a:latin typeface="Century" panose="02040604050505020304" pitchFamily="18" charset="0"/>
                <a:ea typeface="ＭＳ 明朝" panose="02020609040205080304" pitchFamily="17" charset="-128"/>
                <a:cs typeface="Times New Roman" panose="02020603050405020304" pitchFamily="18" charset="0"/>
              </a:rPr>
              <a:t>開会の点鐘、閉会の点鐘は、その瞬間で挨拶無しでも、開会、閉会を一瞬でかつ全員にお知らせできるわけであります。</a:t>
            </a:r>
            <a:endParaRPr lang="en-US" altLang="ja-JP" sz="44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endParaRPr lang="en-US" altLang="ja-JP" sz="44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altLang="ja-JP" sz="4400" kern="100" dirty="0">
                <a:latin typeface="Century" panose="02040604050505020304" pitchFamily="18" charset="0"/>
                <a:ea typeface="ＭＳ 明朝" panose="02020609040205080304" pitchFamily="17" charset="-128"/>
                <a:cs typeface="Times New Roman" panose="02020603050405020304" pitchFamily="18" charset="0"/>
              </a:rPr>
              <a:t>この手順、時間を守ることは会場監督の大切な役割のひとつであります。</a:t>
            </a:r>
            <a:endParaRPr lang="ja-JP" altLang="ja-JP" sz="4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9701873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xmlns="" id="{C1920737-D847-4BD9-828B-0552DE536945}"/>
              </a:ext>
            </a:extLst>
          </p:cNvPr>
          <p:cNvSpPr/>
          <p:nvPr/>
        </p:nvSpPr>
        <p:spPr>
          <a:xfrm>
            <a:off x="600075" y="585789"/>
            <a:ext cx="10958513" cy="6001643"/>
          </a:xfrm>
          <a:prstGeom prst="rect">
            <a:avLst/>
          </a:prstGeom>
        </p:spPr>
        <p:txBody>
          <a:bodyPr wrap="square">
            <a:spAutoFit/>
          </a:bodyPr>
          <a:lstStyle/>
          <a:p>
            <a:r>
              <a:rPr lang="ja-JP" altLang="ja-JP" sz="4800" dirty="0">
                <a:latin typeface="Century" panose="02040604050505020304" pitchFamily="18" charset="0"/>
                <a:ea typeface="ＭＳ 明朝" panose="02020609040205080304" pitchFamily="17" charset="-128"/>
                <a:cs typeface="Times New Roman" panose="02020603050405020304" pitchFamily="18" charset="0"/>
              </a:rPr>
              <a:t>会長の時間は、会員に会長の「想い」を伝える大切な場であります。</a:t>
            </a:r>
            <a:endParaRPr lang="en-US" altLang="ja-JP" sz="48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sz="4800" dirty="0">
                <a:latin typeface="Century" panose="02040604050505020304" pitchFamily="18" charset="0"/>
                <a:ea typeface="ＭＳ 明朝" panose="02020609040205080304" pitchFamily="17" charset="-128"/>
                <a:cs typeface="Times New Roman" panose="02020603050405020304" pitchFamily="18" charset="0"/>
              </a:rPr>
              <a:t>幹事</a:t>
            </a:r>
            <a:r>
              <a:rPr lang="ja-JP" altLang="en-US" sz="4800" dirty="0">
                <a:latin typeface="Century" panose="02040604050505020304" pitchFamily="18" charset="0"/>
                <a:ea typeface="ＭＳ 明朝" panose="02020609040205080304" pitchFamily="17" charset="-128"/>
                <a:cs typeface="Times New Roman" panose="02020603050405020304" pitchFamily="18" charset="0"/>
              </a:rPr>
              <a:t>、</a:t>
            </a:r>
            <a:r>
              <a:rPr lang="ja-JP" altLang="ja-JP" sz="4800" dirty="0">
                <a:latin typeface="Century" panose="02040604050505020304" pitchFamily="18" charset="0"/>
                <a:ea typeface="ＭＳ 明朝" panose="02020609040205080304" pitchFamily="17" charset="-128"/>
                <a:cs typeface="Times New Roman" panose="02020603050405020304" pitchFamily="18" charset="0"/>
              </a:rPr>
              <a:t>各委員長の諸事連絡は幹事並びに各委員長の役割でありますが、会員と接する場でもあります。</a:t>
            </a:r>
            <a:endParaRPr lang="en-US" altLang="ja-JP" sz="48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ja-JP" sz="4800" dirty="0">
                <a:latin typeface="Century" panose="02040604050505020304" pitchFamily="18" charset="0"/>
                <a:ea typeface="ＭＳ 明朝" panose="02020609040205080304" pitchFamily="17" charset="-128"/>
                <a:cs typeface="Times New Roman" panose="02020603050405020304" pitchFamily="18" charset="0"/>
              </a:rPr>
              <a:t>例会には出来るだけ多くの会員が役割を分担していただくことも大切であります。</a:t>
            </a:r>
            <a:endParaRPr lang="ja-JP" altLang="en-US" sz="4800" dirty="0"/>
          </a:p>
        </p:txBody>
      </p:sp>
    </p:spTree>
    <p:extLst>
      <p:ext uri="{BB962C8B-B14F-4D97-AF65-F5344CB8AC3E}">
        <p14:creationId xmlns:p14="http://schemas.microsoft.com/office/powerpoint/2010/main" val="22037238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xmlns="" id="{67C32F2B-AC44-4F36-9944-D192BDBF3851}"/>
              </a:ext>
            </a:extLst>
          </p:cNvPr>
          <p:cNvSpPr/>
          <p:nvPr/>
        </p:nvSpPr>
        <p:spPr>
          <a:xfrm>
            <a:off x="542924" y="514350"/>
            <a:ext cx="11001375" cy="6001643"/>
          </a:xfrm>
          <a:prstGeom prst="rect">
            <a:avLst/>
          </a:prstGeom>
        </p:spPr>
        <p:txBody>
          <a:bodyPr wrap="square">
            <a:spAutoFit/>
          </a:bodyPr>
          <a:lstStyle/>
          <a:p>
            <a:pPr algn="just">
              <a:spcAft>
                <a:spcPts val="0"/>
              </a:spcAft>
            </a:pPr>
            <a:r>
              <a:rPr lang="ja-JP" altLang="ja-JP" sz="4800" kern="100" dirty="0">
                <a:latin typeface="Century" panose="02040604050505020304" pitchFamily="18" charset="0"/>
                <a:ea typeface="ＭＳ 明朝" panose="02020609040205080304" pitchFamily="17" charset="-128"/>
                <a:cs typeface="Times New Roman" panose="02020603050405020304" pitchFamily="18" charset="0"/>
              </a:rPr>
              <a:t>卓話は本来会員自身で行っていただいた方がよいのですが、何度も回ってきたり、タイムリーなお話をしていただくために、専門家をお呼びすることもあります。</a:t>
            </a:r>
            <a:endParaRPr lang="en-US" altLang="ja-JP" sz="48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altLang="ja-JP" sz="4800" kern="100" dirty="0">
                <a:latin typeface="Century" panose="02040604050505020304" pitchFamily="18" charset="0"/>
                <a:ea typeface="ＭＳ 明朝" panose="02020609040205080304" pitchFamily="17" charset="-128"/>
                <a:cs typeface="Times New Roman" panose="02020603050405020304" pitchFamily="18" charset="0"/>
              </a:rPr>
              <a:t>また、入会候補の方や、入会に興味のある方には、卓話が大きな役割を果たします。</a:t>
            </a:r>
            <a:endParaRPr lang="ja-JP" altLang="ja-JP" sz="4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410530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xmlns="" id="{7405F23A-7A32-4019-9853-0691D14C0F69}"/>
              </a:ext>
            </a:extLst>
          </p:cNvPr>
          <p:cNvSpPr/>
          <p:nvPr/>
        </p:nvSpPr>
        <p:spPr>
          <a:xfrm>
            <a:off x="492369" y="295422"/>
            <a:ext cx="11338560" cy="6463308"/>
          </a:xfrm>
          <a:prstGeom prst="rect">
            <a:avLst/>
          </a:prstGeom>
        </p:spPr>
        <p:txBody>
          <a:bodyPr wrap="square">
            <a:spAutoFit/>
          </a:bodyPr>
          <a:lstStyle/>
          <a:p>
            <a:pPr algn="just">
              <a:spcAft>
                <a:spcPts val="0"/>
              </a:spcAft>
            </a:pPr>
            <a:r>
              <a:rPr lang="en-US" altLang="ja-JP" kern="100" dirty="0">
                <a:latin typeface="Century" panose="02040604050505020304" pitchFamily="18" charset="0"/>
                <a:ea typeface="ＭＳ 明朝" panose="02020609040205080304" pitchFamily="17" charset="-128"/>
                <a:cs typeface="Times New Roman" panose="02020603050405020304" pitchFamily="18" charset="0"/>
              </a:rPr>
              <a:t> </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altLang="ja-JP" sz="4400" kern="100" dirty="0">
                <a:latin typeface="Century" panose="02040604050505020304" pitchFamily="18" charset="0"/>
                <a:ea typeface="ＭＳ 明朝" panose="02020609040205080304" pitchFamily="17" charset="-128"/>
                <a:cs typeface="Times New Roman" panose="02020603050405020304" pitchFamily="18" charset="0"/>
              </a:rPr>
              <a:t>実際、私の経験ですが、</a:t>
            </a:r>
            <a:r>
              <a:rPr lang="ja-JP" altLang="en-US" sz="4400"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ja-JP" sz="4400" kern="100" dirty="0">
                <a:latin typeface="Century" panose="02040604050505020304" pitchFamily="18" charset="0"/>
                <a:ea typeface="ＭＳ 明朝" panose="02020609040205080304" pitchFamily="17" charset="-128"/>
                <a:cs typeface="Times New Roman" panose="02020603050405020304" pitchFamily="18" charset="0"/>
              </a:rPr>
              <a:t>私が卓話をするから、聴きに来てと誘い、さらに、その方に卓話をしていただき、ロータリーを理解していただき、そしてめでたく、入会の運びとなりました。」</a:t>
            </a:r>
          </a:p>
          <a:p>
            <a:pPr algn="just">
              <a:spcAft>
                <a:spcPts val="0"/>
              </a:spcAft>
            </a:pPr>
            <a:r>
              <a:rPr lang="en-US" altLang="ja-JP" sz="4400" kern="100" dirty="0">
                <a:latin typeface="Century" panose="02040604050505020304" pitchFamily="18" charset="0"/>
                <a:ea typeface="ＭＳ 明朝" panose="02020609040205080304" pitchFamily="17" charset="-128"/>
                <a:cs typeface="Times New Roman" panose="02020603050405020304" pitchFamily="18" charset="0"/>
              </a:rPr>
              <a:t> </a:t>
            </a:r>
            <a:endParaRPr lang="ja-JP" altLang="ja-JP" sz="4400" kern="100" dirty="0">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altLang="ja-JP" sz="4400" kern="100" dirty="0">
                <a:latin typeface="Century" panose="02040604050505020304" pitchFamily="18" charset="0"/>
                <a:ea typeface="ＭＳ 明朝" panose="02020609040205080304" pitchFamily="17" charset="-128"/>
                <a:cs typeface="Times New Roman" panose="02020603050405020304" pitchFamily="18" charset="0"/>
              </a:rPr>
              <a:t>このように、例会は、会員増強に大きな役割を果たしています。また、例会はそのクラブの雰囲気を現す顔のようなものです。</a:t>
            </a:r>
            <a:endParaRPr lang="ja-JP" altLang="ja-JP" sz="4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5955167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xmlns="" id="{1CE7E7CF-76D4-4242-96C2-5B9F83049332}"/>
              </a:ext>
            </a:extLst>
          </p:cNvPr>
          <p:cNvSpPr/>
          <p:nvPr/>
        </p:nvSpPr>
        <p:spPr>
          <a:xfrm>
            <a:off x="689317" y="534572"/>
            <a:ext cx="10775852" cy="6001643"/>
          </a:xfrm>
          <a:prstGeom prst="rect">
            <a:avLst/>
          </a:prstGeom>
        </p:spPr>
        <p:txBody>
          <a:bodyPr wrap="square">
            <a:spAutoFit/>
          </a:bodyPr>
          <a:lstStyle/>
          <a:p>
            <a:r>
              <a:rPr lang="ja-JP" altLang="en-US" sz="4800" dirty="0">
                <a:latin typeface="Century" panose="02040604050505020304" pitchFamily="18" charset="0"/>
                <a:ea typeface="ＭＳ 明朝" panose="02020609040205080304" pitchFamily="17" charset="-128"/>
                <a:cs typeface="Times New Roman" panose="02020603050405020304" pitchFamily="18" charset="0"/>
              </a:rPr>
              <a:t>例会の工夫（一部）</a:t>
            </a:r>
            <a:endParaRPr lang="en-US" altLang="ja-JP" sz="48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en-US" sz="4800" dirty="0">
                <a:latin typeface="Century" panose="02040604050505020304" pitchFamily="18" charset="0"/>
                <a:ea typeface="ＭＳ 明朝" panose="02020609040205080304" pitchFamily="17" charset="-128"/>
                <a:cs typeface="Times New Roman" panose="02020603050405020304" pitchFamily="18" charset="0"/>
              </a:rPr>
              <a:t>●</a:t>
            </a:r>
            <a:r>
              <a:rPr lang="ja-JP" altLang="ja-JP" sz="4800" dirty="0">
                <a:latin typeface="Century" panose="02040604050505020304" pitchFamily="18" charset="0"/>
                <a:ea typeface="ＭＳ 明朝" panose="02020609040205080304" pitchFamily="17" charset="-128"/>
                <a:cs typeface="Times New Roman" panose="02020603050405020304" pitchFamily="18" charset="0"/>
              </a:rPr>
              <a:t>ラジオ体操をする例会</a:t>
            </a:r>
            <a:endParaRPr lang="en-US" altLang="ja-JP" sz="48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en-US" sz="4800" dirty="0">
                <a:latin typeface="Century" panose="02040604050505020304" pitchFamily="18" charset="0"/>
                <a:ea typeface="ＭＳ 明朝" panose="02020609040205080304" pitchFamily="17" charset="-128"/>
                <a:cs typeface="Times New Roman" panose="02020603050405020304" pitchFamily="18" charset="0"/>
              </a:rPr>
              <a:t>●</a:t>
            </a:r>
            <a:r>
              <a:rPr lang="ja-JP" altLang="ja-JP" sz="4800" dirty="0">
                <a:latin typeface="Century" panose="02040604050505020304" pitchFamily="18" charset="0"/>
                <a:ea typeface="ＭＳ 明朝" panose="02020609040205080304" pitchFamily="17" charset="-128"/>
                <a:cs typeface="Times New Roman" panose="02020603050405020304" pitchFamily="18" charset="0"/>
              </a:rPr>
              <a:t>最初に全員握手を交わす例会</a:t>
            </a:r>
            <a:endParaRPr lang="en-US" altLang="ja-JP" sz="48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en-US" sz="4800" dirty="0">
                <a:latin typeface="Century" panose="02040604050505020304" pitchFamily="18" charset="0"/>
                <a:ea typeface="ＭＳ 明朝" panose="02020609040205080304" pitchFamily="17" charset="-128"/>
                <a:cs typeface="Times New Roman" panose="02020603050405020304" pitchFamily="18" charset="0"/>
              </a:rPr>
              <a:t>●</a:t>
            </a:r>
            <a:r>
              <a:rPr lang="ja-JP" altLang="ja-JP" sz="4800" dirty="0">
                <a:latin typeface="Century" panose="02040604050505020304" pitchFamily="18" charset="0"/>
                <a:ea typeface="ＭＳ 明朝" panose="02020609040205080304" pitchFamily="17" charset="-128"/>
                <a:cs typeface="Times New Roman" panose="02020603050405020304" pitchFamily="18" charset="0"/>
              </a:rPr>
              <a:t>会員が順番に歌を担当する例会</a:t>
            </a:r>
            <a:endParaRPr lang="en-US" altLang="ja-JP" sz="48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en-US" sz="4800" dirty="0">
                <a:latin typeface="Century" panose="02040604050505020304" pitchFamily="18" charset="0"/>
                <a:ea typeface="ＭＳ 明朝" panose="02020609040205080304" pitchFamily="17" charset="-128"/>
                <a:cs typeface="Times New Roman" panose="02020603050405020304" pitchFamily="18" charset="0"/>
              </a:rPr>
              <a:t>●</a:t>
            </a:r>
            <a:r>
              <a:rPr lang="ja-JP" altLang="ja-JP" sz="4800" dirty="0">
                <a:latin typeface="Century" panose="02040604050505020304" pitchFamily="18" charset="0"/>
                <a:ea typeface="ＭＳ 明朝" panose="02020609040205080304" pitchFamily="17" charset="-128"/>
                <a:cs typeface="Times New Roman" panose="02020603050405020304" pitchFamily="18" charset="0"/>
              </a:rPr>
              <a:t>来た順番で食事を始める例会、</a:t>
            </a:r>
            <a:r>
              <a:rPr lang="ja-JP" altLang="en-US" sz="4800" dirty="0">
                <a:latin typeface="Century" panose="02040604050505020304" pitchFamily="18" charset="0"/>
                <a:ea typeface="ＭＳ 明朝" panose="02020609040205080304" pitchFamily="17" charset="-128"/>
                <a:cs typeface="Times New Roman" panose="02020603050405020304" pitchFamily="18" charset="0"/>
              </a:rPr>
              <a:t>　　　　　　　　　　逆に</a:t>
            </a:r>
            <a:r>
              <a:rPr lang="ja-JP" altLang="ja-JP" sz="4800" dirty="0">
                <a:latin typeface="Century" panose="02040604050505020304" pitchFamily="18" charset="0"/>
                <a:ea typeface="ＭＳ 明朝" panose="02020609040205080304" pitchFamily="17" charset="-128"/>
                <a:cs typeface="Times New Roman" panose="02020603050405020304" pitchFamily="18" charset="0"/>
              </a:rPr>
              <a:t>同時に食事が始まる例会、</a:t>
            </a:r>
            <a:endParaRPr lang="en-US" altLang="ja-JP" sz="4800" dirty="0">
              <a:latin typeface="Century" panose="02040604050505020304" pitchFamily="18" charset="0"/>
              <a:ea typeface="ＭＳ 明朝" panose="02020609040205080304" pitchFamily="17" charset="-128"/>
              <a:cs typeface="Times New Roman" panose="02020603050405020304" pitchFamily="18" charset="0"/>
            </a:endParaRPr>
          </a:p>
          <a:p>
            <a:r>
              <a:rPr lang="ja-JP" altLang="en-US" sz="4800" dirty="0">
                <a:latin typeface="Century" panose="02040604050505020304" pitchFamily="18" charset="0"/>
                <a:ea typeface="ＭＳ 明朝" panose="02020609040205080304" pitchFamily="17" charset="-128"/>
                <a:cs typeface="Times New Roman" panose="02020603050405020304" pitchFamily="18" charset="0"/>
              </a:rPr>
              <a:t>●</a:t>
            </a:r>
            <a:r>
              <a:rPr lang="ja-JP" altLang="ja-JP" sz="4800" dirty="0">
                <a:latin typeface="Century" panose="02040604050505020304" pitchFamily="18" charset="0"/>
                <a:ea typeface="ＭＳ 明朝" panose="02020609040205080304" pitchFamily="17" charset="-128"/>
                <a:cs typeface="Times New Roman" panose="02020603050405020304" pitchFamily="18" charset="0"/>
              </a:rPr>
              <a:t>席順をくじ引きで決めたり、</a:t>
            </a:r>
            <a:r>
              <a:rPr lang="ja-JP" altLang="en-US" sz="4800" dirty="0">
                <a:latin typeface="Century" panose="02040604050505020304" pitchFamily="18" charset="0"/>
                <a:ea typeface="ＭＳ 明朝" panose="02020609040205080304" pitchFamily="17" charset="-128"/>
                <a:cs typeface="Times New Roman" panose="02020603050405020304" pitchFamily="18" charset="0"/>
              </a:rPr>
              <a:t>名前</a:t>
            </a:r>
            <a:r>
              <a:rPr lang="ja-JP" altLang="ja-JP" sz="4800" dirty="0">
                <a:latin typeface="Century" panose="02040604050505020304" pitchFamily="18" charset="0"/>
                <a:ea typeface="ＭＳ 明朝" panose="02020609040205080304" pitchFamily="17" charset="-128"/>
                <a:cs typeface="Times New Roman" panose="02020603050405020304" pitchFamily="18" charset="0"/>
              </a:rPr>
              <a:t>順にしたり年齢順にしたり、</a:t>
            </a:r>
            <a:r>
              <a:rPr lang="ja-JP" altLang="en-US" sz="4800" dirty="0">
                <a:latin typeface="Century" panose="02040604050505020304" pitchFamily="18" charset="0"/>
                <a:ea typeface="ＭＳ 明朝" panose="02020609040205080304" pitchFamily="17" charset="-128"/>
                <a:cs typeface="Times New Roman" panose="02020603050405020304" pitchFamily="18" charset="0"/>
              </a:rPr>
              <a:t>等々</a:t>
            </a:r>
            <a:endParaRPr lang="ja-JP" altLang="en-US" sz="4800" dirty="0"/>
          </a:p>
        </p:txBody>
      </p:sp>
    </p:spTree>
    <p:extLst>
      <p:ext uri="{BB962C8B-B14F-4D97-AF65-F5344CB8AC3E}">
        <p14:creationId xmlns:p14="http://schemas.microsoft.com/office/powerpoint/2010/main" val="3997091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1365</Words>
  <Application>Microsoft Office PowerPoint</Application>
  <PresentationFormat>ユーザー設定</PresentationFormat>
  <Paragraphs>202</Paragraphs>
  <Slides>19</Slides>
  <Notes>2</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19</vt:i4>
      </vt:variant>
    </vt:vector>
  </HeadingPairs>
  <TitlesOfParts>
    <vt:vector size="21" baseType="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4-(6)クラブの魅力(複数選択)</vt:lpstr>
      <vt:lpstr>変革する必要があると感じている 活動、内容(2018.9アンケート) </vt:lpstr>
      <vt:lpstr>変革する必要があると感じている活動、内容の 主な意見(2018.9アンケート) </vt:lpstr>
      <vt:lpstr>例会出席の意義について</vt:lpstr>
      <vt:lpstr>（参考）例会活性化のための工夫</vt:lpstr>
      <vt:lpstr>PowerPoint プレゼンテーション</vt:lpstr>
      <vt:lpstr>ＳＡＡの具体的役割</vt:lpstr>
      <vt:lpstr>例会に関するルール（クラブ定款）</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アンケートの設問 ４</dc:title>
  <dc:creator>泉 博朗</dc:creator>
  <cp:lastModifiedBy>ROTEX</cp:lastModifiedBy>
  <cp:revision>20</cp:revision>
  <cp:lastPrinted>2020-04-15T04:35:13Z</cp:lastPrinted>
  <dcterms:created xsi:type="dcterms:W3CDTF">2020-03-30T14:56:20Z</dcterms:created>
  <dcterms:modified xsi:type="dcterms:W3CDTF">2020-04-15T06:35:38Z</dcterms:modified>
</cp:coreProperties>
</file>