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64" r:id="rId3"/>
    <p:sldId id="265" r:id="rId4"/>
    <p:sldId id="258" r:id="rId5"/>
    <p:sldId id="259" r:id="rId6"/>
    <p:sldId id="260" r:id="rId7"/>
    <p:sldId id="261" r:id="rId8"/>
    <p:sldId id="262" r:id="rId9"/>
    <p:sldId id="266" r:id="rId10"/>
  </p:sldIdLst>
  <p:sldSz cx="9144000" cy="5143500" type="screen16x9"/>
  <p:notesSz cx="9945688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>
      <p:cViewPr varScale="1">
        <p:scale>
          <a:sx n="100" d="100"/>
          <a:sy n="100" d="100"/>
        </p:scale>
        <p:origin x="678" y="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4800600"/>
            <a:ext cx="9144000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4750737"/>
            <a:ext cx="9144000" cy="498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569214"/>
            <a:ext cx="7543800" cy="267462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3341716"/>
            <a:ext cx="7543800" cy="85725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0A1CD-B0B4-42B0-AB71-CE14EC80E240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8F2D-00F6-40B0-AC41-DC6B68E1B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6654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0A1CD-B0B4-42B0-AB71-CE14EC80E240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8F2D-00F6-40B0-AC41-DC6B68E1B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956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9226"/>
            <a:ext cx="1971675" cy="431992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9226"/>
            <a:ext cx="5800725" cy="4319924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0A1CD-B0B4-42B0-AB71-CE14EC80E240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8F2D-00F6-40B0-AC41-DC6B68E1B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1193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0A1CD-B0B4-42B0-AB71-CE14EC80E240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8F2D-00F6-40B0-AC41-DC6B68E1B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3310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69214"/>
            <a:ext cx="7543800" cy="267462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3339846"/>
            <a:ext cx="7543800" cy="85725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0A1CD-B0B4-42B0-AB71-CE14EC80E240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8F2D-00F6-40B0-AC41-DC6B68E1B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302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384301"/>
            <a:ext cx="3703320" cy="301751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384301"/>
            <a:ext cx="3703320" cy="301752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0A1CD-B0B4-42B0-AB71-CE14EC80E240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8F2D-00F6-40B0-AC41-DC6B68E1B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854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84539"/>
            <a:ext cx="3703320" cy="55221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1936751"/>
            <a:ext cx="3703320" cy="246507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384539"/>
            <a:ext cx="3703320" cy="55221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1936751"/>
            <a:ext cx="3703320" cy="246507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0A1CD-B0B4-42B0-AB71-CE14EC80E240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8F2D-00F6-40B0-AC41-DC6B68E1B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961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0A1CD-B0B4-42B0-AB71-CE14EC80E240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8F2D-00F6-40B0-AC41-DC6B68E1B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922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0A1CD-B0B4-42B0-AB71-CE14EC80E240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8F2D-00F6-40B0-AC41-DC6B68E1B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8048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45769"/>
            <a:ext cx="2400300" cy="17145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548640"/>
            <a:ext cx="4869180" cy="39433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194560"/>
            <a:ext cx="2400300" cy="2534343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4844839"/>
            <a:ext cx="1963883" cy="273844"/>
          </a:xfrm>
        </p:spPr>
        <p:txBody>
          <a:bodyPr/>
          <a:lstStyle>
            <a:lvl1pPr algn="l">
              <a:defRPr/>
            </a:lvl1pPr>
          </a:lstStyle>
          <a:p>
            <a:fld id="{6420A1CD-B0B4-42B0-AB71-CE14EC80E240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4844839"/>
            <a:ext cx="3486150" cy="273844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5288F2D-00F6-40B0-AC41-DC6B68E1B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0454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14750"/>
            <a:ext cx="9141619" cy="14287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368630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806190"/>
            <a:ext cx="7585234" cy="61722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3686307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4430268"/>
            <a:ext cx="7584948" cy="44577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0A1CD-B0B4-42B0-AB71-CE14EC80E240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8F2D-00F6-40B0-AC41-DC6B68E1B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3297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84301"/>
            <a:ext cx="7543800" cy="301752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6420A1CD-B0B4-42B0-AB71-CE14EC80E240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95288F2D-00F6-40B0-AC41-DC6B68E1B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303384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154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kumimoji="1"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ロータリー学友委員会</a:t>
            </a:r>
            <a:endParaRPr kumimoji="1" lang="ja-JP" altLang="en-US" dirty="0"/>
          </a:p>
        </p:txBody>
      </p:sp>
      <p:sp>
        <p:nvSpPr>
          <p:cNvPr id="6" name="サブタイトル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20</a:t>
            </a:r>
            <a:r>
              <a:rPr lang="en-US" altLang="ja-JP" dirty="0"/>
              <a:t>20</a:t>
            </a:r>
            <a:r>
              <a:rPr lang="en-US" altLang="zh-TW" dirty="0"/>
              <a:t>-21</a:t>
            </a:r>
            <a:r>
              <a:rPr lang="ja-JP" altLang="en-US" dirty="0"/>
              <a:t>年度</a:t>
            </a:r>
            <a:r>
              <a:rPr lang="en-US" altLang="zh-TW" dirty="0"/>
              <a:t> </a:t>
            </a:r>
            <a:r>
              <a:rPr lang="zh-TW" altLang="en-US" dirty="0"/>
              <a:t>委員長</a:t>
            </a:r>
            <a:br>
              <a:rPr lang="zh-TW" altLang="en-US" dirty="0"/>
            </a:br>
            <a:r>
              <a:rPr lang="ja-JP" altLang="en-US" dirty="0"/>
              <a:t>丸尾　照二</a:t>
            </a:r>
            <a:endParaRPr kumimoji="1" lang="ja-JP" altLang="en-US" dirty="0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112965"/>
            <a:ext cx="1907704" cy="71673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3600" dirty="0"/>
              <a:t>ロータリー学友委員会について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112965"/>
            <a:ext cx="1907704" cy="716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398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idx="4294967295"/>
          </p:nvPr>
        </p:nvSpPr>
        <p:spPr>
          <a:xfrm>
            <a:off x="939846" y="-152531"/>
            <a:ext cx="7543800" cy="1087438"/>
          </a:xfrm>
        </p:spPr>
        <p:txBody>
          <a:bodyPr>
            <a:normAutofit/>
          </a:bodyPr>
          <a:lstStyle/>
          <a:p>
            <a:r>
              <a:rPr lang="ja-JP" altLang="en-US" dirty="0"/>
              <a:t>次年度学友委員会</a:t>
            </a:r>
            <a:endParaRPr kumimoji="1" lang="ja-JP" altLang="en-US" sz="36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112965"/>
            <a:ext cx="1907704" cy="716733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827584" y="1040115"/>
            <a:ext cx="828092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委員長</a:t>
            </a:r>
            <a:r>
              <a:rPr kumimoji="1" lang="en-US" altLang="ja-JP" sz="2800" dirty="0"/>
              <a:t>		</a:t>
            </a:r>
            <a:r>
              <a:rPr kumimoji="1" lang="ja-JP" altLang="en-US" sz="2800" dirty="0"/>
              <a:t>丸尾　照二（大阪御堂筋本町</a:t>
            </a:r>
            <a:r>
              <a:rPr kumimoji="1" lang="en-US" altLang="ja-JP" sz="2800" dirty="0"/>
              <a:t>RC</a:t>
            </a:r>
            <a:r>
              <a:rPr kumimoji="1" lang="ja-JP" altLang="en-US" sz="2800" dirty="0"/>
              <a:t>）</a:t>
            </a:r>
            <a:endParaRPr kumimoji="1" lang="en-US" altLang="ja-JP" sz="2800" dirty="0"/>
          </a:p>
          <a:p>
            <a:r>
              <a:rPr kumimoji="1" lang="ja-JP" altLang="en-US" sz="2800" dirty="0"/>
              <a:t>副委員長</a:t>
            </a:r>
            <a:r>
              <a:rPr kumimoji="1" lang="en-US" altLang="ja-JP" sz="2800" dirty="0"/>
              <a:t>	</a:t>
            </a:r>
            <a:r>
              <a:rPr kumimoji="1" lang="ja-JP" altLang="en-US" sz="2800" dirty="0"/>
              <a:t>瓦谷　勝（大阪西南</a:t>
            </a:r>
            <a:r>
              <a:rPr kumimoji="1" lang="en-US" altLang="ja-JP" sz="2800" dirty="0"/>
              <a:t>RC</a:t>
            </a:r>
            <a:r>
              <a:rPr kumimoji="1" lang="ja-JP" altLang="en-US" sz="2800" dirty="0"/>
              <a:t>）</a:t>
            </a:r>
            <a:endParaRPr kumimoji="1" lang="en-US" altLang="ja-JP" sz="2800" dirty="0"/>
          </a:p>
          <a:p>
            <a:r>
              <a:rPr kumimoji="1" lang="ja-JP" altLang="en-US" sz="2800" dirty="0"/>
              <a:t>副委員長</a:t>
            </a:r>
            <a:r>
              <a:rPr kumimoji="1" lang="en-US" altLang="ja-JP" sz="2800" dirty="0"/>
              <a:t>	</a:t>
            </a:r>
            <a:r>
              <a:rPr kumimoji="1" lang="ja-JP" altLang="en-US" sz="2800" dirty="0"/>
              <a:t>磯田　郁子（大阪東淀</a:t>
            </a:r>
            <a:r>
              <a:rPr kumimoji="1" lang="ja-JP" altLang="en-US" sz="2800" dirty="0" err="1"/>
              <a:t>ちゃや</a:t>
            </a:r>
            <a:r>
              <a:rPr kumimoji="1" lang="ja-JP" altLang="en-US" sz="2800" dirty="0"/>
              <a:t>まち</a:t>
            </a:r>
            <a:r>
              <a:rPr kumimoji="1" lang="en-US" altLang="ja-JP" sz="2800" dirty="0"/>
              <a:t>RC</a:t>
            </a:r>
            <a:r>
              <a:rPr kumimoji="1" lang="ja-JP" altLang="en-US" sz="2800" dirty="0"/>
              <a:t>）</a:t>
            </a:r>
            <a:endParaRPr kumimoji="1" lang="en-US" altLang="ja-JP" sz="2800" dirty="0"/>
          </a:p>
          <a:p>
            <a:r>
              <a:rPr kumimoji="1" lang="ja-JP" altLang="en-US" sz="2800" dirty="0"/>
              <a:t>副委員長</a:t>
            </a:r>
            <a:r>
              <a:rPr kumimoji="1" lang="en-US" altLang="ja-JP" sz="2800" dirty="0"/>
              <a:t>	</a:t>
            </a:r>
            <a:r>
              <a:rPr kumimoji="1" lang="ja-JP" altLang="en-US" sz="2800" dirty="0"/>
              <a:t>斎藤　清貴（大阪ユニバーサルシティ</a:t>
            </a:r>
            <a:r>
              <a:rPr kumimoji="1" lang="en-US" altLang="ja-JP" sz="2800" dirty="0"/>
              <a:t>RC</a:t>
            </a:r>
            <a:r>
              <a:rPr kumimoji="1" lang="ja-JP" altLang="en-US" sz="2800" dirty="0"/>
              <a:t>）</a:t>
            </a:r>
            <a:endParaRPr kumimoji="1" lang="en-US" altLang="ja-JP" sz="2800" dirty="0"/>
          </a:p>
          <a:p>
            <a:r>
              <a:rPr kumimoji="1" lang="ja-JP" altLang="en-US" sz="2800" dirty="0"/>
              <a:t>委員</a:t>
            </a:r>
            <a:r>
              <a:rPr kumimoji="1" lang="en-US" altLang="ja-JP" sz="2800" dirty="0"/>
              <a:t>			</a:t>
            </a:r>
            <a:r>
              <a:rPr kumimoji="1" lang="ja-JP" altLang="en-US" sz="2800" dirty="0"/>
              <a:t>坂田　淳一（枚方</a:t>
            </a:r>
            <a:r>
              <a:rPr kumimoji="1" lang="en-US" altLang="ja-JP" sz="2800" dirty="0"/>
              <a:t>RC</a:t>
            </a:r>
            <a:r>
              <a:rPr kumimoji="1" lang="ja-JP" altLang="en-US" sz="2800" dirty="0"/>
              <a:t>）</a:t>
            </a:r>
            <a:endParaRPr kumimoji="1" lang="en-US" altLang="ja-JP" sz="2800" dirty="0"/>
          </a:p>
          <a:p>
            <a:r>
              <a:rPr kumimoji="1" lang="ja-JP" altLang="en-US" sz="2800" dirty="0"/>
              <a:t>委員</a:t>
            </a:r>
            <a:r>
              <a:rPr kumimoji="1" lang="en-US" altLang="ja-JP" sz="2800" dirty="0"/>
              <a:t>			</a:t>
            </a:r>
            <a:r>
              <a:rPr kumimoji="1" lang="ja-JP" altLang="en-US" sz="2800" dirty="0"/>
              <a:t>三好　えり子（大阪そねざき</a:t>
            </a:r>
            <a:r>
              <a:rPr kumimoji="1" lang="en-US" altLang="ja-JP" sz="2800" dirty="0"/>
              <a:t>RC</a:t>
            </a:r>
            <a:r>
              <a:rPr kumimoji="1" lang="ja-JP" altLang="en-US" sz="2800" dirty="0"/>
              <a:t>）</a:t>
            </a:r>
            <a:endParaRPr kumimoji="1" lang="en-US" altLang="ja-JP" sz="2800" dirty="0"/>
          </a:p>
          <a:p>
            <a:r>
              <a:rPr kumimoji="1" lang="ja-JP" altLang="en-US" sz="2800" dirty="0"/>
              <a:t>委員</a:t>
            </a:r>
            <a:r>
              <a:rPr kumimoji="1" lang="en-US" altLang="ja-JP" sz="2800" dirty="0"/>
              <a:t>			</a:t>
            </a:r>
            <a:r>
              <a:rPr kumimoji="1" lang="ja-JP" altLang="en-US" sz="2800" dirty="0"/>
              <a:t>岸上　和典（千里メイプル</a:t>
            </a:r>
            <a:r>
              <a:rPr kumimoji="1" lang="en-US" altLang="ja-JP" sz="2800" dirty="0"/>
              <a:t>RC</a:t>
            </a:r>
            <a:r>
              <a:rPr kumimoji="1" lang="ja-JP" altLang="en-US" sz="2800" dirty="0"/>
              <a:t>）</a:t>
            </a:r>
            <a:endParaRPr kumimoji="1" lang="en-US" altLang="ja-JP" sz="2800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971600" y="829698"/>
            <a:ext cx="60486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195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sz="3600" dirty="0"/>
              <a:t>ロータリーの「学友」、「学友会」とは？</a:t>
            </a:r>
            <a:endParaRPr kumimoji="1" lang="ja-JP" altLang="en-US" sz="36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112965"/>
            <a:ext cx="1907704" cy="716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658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idx="4294967295"/>
          </p:nvPr>
        </p:nvSpPr>
        <p:spPr>
          <a:xfrm>
            <a:off x="939846" y="-152531"/>
            <a:ext cx="7543800" cy="1087438"/>
          </a:xfrm>
        </p:spPr>
        <p:txBody>
          <a:bodyPr>
            <a:normAutofit/>
          </a:bodyPr>
          <a:lstStyle/>
          <a:p>
            <a:r>
              <a:rPr lang="ja-JP" altLang="en-US" dirty="0"/>
              <a:t>ロータリーの学友とは</a:t>
            </a:r>
            <a:endParaRPr kumimoji="1" lang="ja-JP" altLang="en-US" sz="36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112965"/>
            <a:ext cx="1907704" cy="716733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971600" y="1040115"/>
            <a:ext cx="79208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以下のプログラムに参加経験のある方は、ロータリーの学友です。</a:t>
            </a:r>
            <a:endParaRPr kumimoji="1" lang="en-US" altLang="ja-JP" dirty="0"/>
          </a:p>
          <a:p>
            <a:endParaRPr kumimoji="1"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/>
              <a:t>インターアクト</a:t>
            </a:r>
            <a:endParaRPr kumimoji="1"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/>
              <a:t>ローターアクト</a:t>
            </a:r>
            <a:endParaRPr kumimoji="1"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/>
              <a:t>ロータリー青少年交換、新世代交換</a:t>
            </a:r>
            <a:endParaRPr kumimoji="1"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/>
              <a:t>ロータリー青少年指導者養成プログラム（</a:t>
            </a:r>
            <a:r>
              <a:rPr kumimoji="1" lang="en-US" altLang="ja-JP" dirty="0"/>
              <a:t>RYLA</a:t>
            </a:r>
            <a:r>
              <a:rPr kumimoji="1" lang="ja-JP" altLang="en-US" dirty="0"/>
              <a:t>）</a:t>
            </a:r>
            <a:endParaRPr kumimoji="1"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/>
              <a:t>ロータリー平和フェローシップ</a:t>
            </a:r>
            <a:endParaRPr kumimoji="1"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/>
              <a:t>国際親善奨学金、大学教員のための補助金</a:t>
            </a:r>
            <a:endParaRPr kumimoji="1"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/>
              <a:t>研究グループ交換（</a:t>
            </a:r>
            <a:r>
              <a:rPr kumimoji="1" lang="en-US" altLang="ja-JP" dirty="0"/>
              <a:t>GSE</a:t>
            </a:r>
            <a:r>
              <a:rPr kumimoji="1" lang="ja-JP" altLang="en-US" dirty="0"/>
              <a:t>）　（メンバーとリーダー）</a:t>
            </a:r>
            <a:endParaRPr kumimoji="1"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/>
              <a:t>ロータリー奨学金（グローバル補助金または地区補助金）</a:t>
            </a:r>
            <a:endParaRPr kumimoji="1"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/>
              <a:t>職業研修チーム（</a:t>
            </a:r>
            <a:r>
              <a:rPr kumimoji="1" lang="en-US" altLang="ja-JP" dirty="0"/>
              <a:t>VTT)</a:t>
            </a:r>
            <a:r>
              <a:rPr kumimoji="1" lang="ja-JP" altLang="en-US" dirty="0"/>
              <a:t>　（メンバーとリーダー）</a:t>
            </a:r>
            <a:endParaRPr kumimoji="1"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/>
              <a:t>米山奨学金　・ロータリーボランティア</a:t>
            </a:r>
            <a:endParaRPr kumimoji="1" lang="en-US" altLang="ja-JP" dirty="0"/>
          </a:p>
          <a:p>
            <a:endParaRPr kumimoji="1" lang="en-US" altLang="ja-JP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971600" y="829698"/>
            <a:ext cx="60486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0148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idx="4294967295"/>
          </p:nvPr>
        </p:nvSpPr>
        <p:spPr>
          <a:xfrm>
            <a:off x="899592" y="-257740"/>
            <a:ext cx="7543800" cy="1087438"/>
          </a:xfrm>
        </p:spPr>
        <p:txBody>
          <a:bodyPr>
            <a:normAutofit/>
          </a:bodyPr>
          <a:lstStyle/>
          <a:p>
            <a:r>
              <a:rPr lang="ja-JP" altLang="en-US" dirty="0"/>
              <a:t>「学友会」とは</a:t>
            </a:r>
            <a:endParaRPr kumimoji="1" lang="ja-JP" altLang="en-US" sz="36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112965"/>
            <a:ext cx="1907704" cy="716733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971600" y="953494"/>
            <a:ext cx="79208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「学友会」の目的とは？</a:t>
            </a:r>
            <a:endParaRPr kumimoji="1" lang="en-US" altLang="ja-JP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600" dirty="0"/>
              <a:t>国際ロータリーでは　（</a:t>
            </a:r>
            <a:r>
              <a:rPr kumimoji="1" lang="en-US" altLang="ja-JP" sz="1600" dirty="0"/>
              <a:t>My</a:t>
            </a:r>
            <a:r>
              <a:rPr kumimoji="1" lang="ja-JP" altLang="en-US" sz="1600" dirty="0"/>
              <a:t> </a:t>
            </a:r>
            <a:r>
              <a:rPr kumimoji="1" lang="en-US" altLang="ja-JP" sz="1600" dirty="0"/>
              <a:t>Rotary</a:t>
            </a:r>
            <a:r>
              <a:rPr kumimoji="1" lang="ja-JP" altLang="en-US" sz="1600" dirty="0"/>
              <a:t>より抜粋）</a:t>
            </a:r>
            <a:endParaRPr kumimoji="1" lang="en-US" altLang="ja-JP" sz="1600" dirty="0"/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sz="1600" dirty="0"/>
              <a:t>ロータリー学友の絆をはぐくみ、維持していくこと</a:t>
            </a:r>
            <a:endParaRPr kumimoji="1" lang="en-US" altLang="ja-JP" sz="1600" dirty="0"/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sz="1600" dirty="0"/>
              <a:t>学友同志、また、学友とロータリアンとのネットワークを築くこと</a:t>
            </a:r>
            <a:endParaRPr kumimoji="1" lang="en-US" altLang="ja-JP" sz="1600" dirty="0"/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sz="1600" dirty="0"/>
              <a:t>奉仕活動に参加する機会を学友に提供すること</a:t>
            </a:r>
            <a:endParaRPr kumimoji="1" lang="en-US" altLang="ja-JP" sz="1600" dirty="0"/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sz="1600" dirty="0"/>
              <a:t>ロータリークラブ（</a:t>
            </a:r>
            <a:r>
              <a:rPr kumimoji="1" lang="en-US" altLang="ja-JP" sz="1600" dirty="0"/>
              <a:t>E</a:t>
            </a:r>
            <a:r>
              <a:rPr kumimoji="1" lang="ja-JP" altLang="en-US" sz="1600" dirty="0"/>
              <a:t>クラブを含む）やローターアクトに学友を迎え入れることでロータリーの会員増強を助長すること</a:t>
            </a:r>
            <a:endParaRPr kumimoji="1" lang="en-US" altLang="ja-JP" sz="1600" dirty="0"/>
          </a:p>
          <a:p>
            <a:pPr lvl="1"/>
            <a:endParaRPr kumimoji="1" lang="en-US" altLang="ja-JP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2660</a:t>
            </a:r>
            <a:r>
              <a:rPr kumimoji="1" lang="ja-JP" altLang="en-US" sz="1600" dirty="0"/>
              <a:t>地区では　（設立時ガバナー文書より抜粋）</a:t>
            </a:r>
            <a:endParaRPr kumimoji="1" lang="en-US" altLang="ja-JP" sz="1600" dirty="0"/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sz="1600" dirty="0"/>
              <a:t>実施継続してきた奨学活動、青少年活動を通して得た多くの青年との関わりを整理し、彼等を有機的に結び付け、更なる活動・研修の機会を提供すること</a:t>
            </a:r>
            <a:endParaRPr kumimoji="1" lang="en-US" altLang="ja-JP" sz="1600" dirty="0"/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sz="1600" dirty="0"/>
              <a:t>ネットワークの構築と整備を進めることで、彼等の自己研鑽及び自己実現の機会を大きく広げること</a:t>
            </a:r>
            <a:endParaRPr kumimoji="1" lang="en-US" altLang="ja-JP" sz="1600" dirty="0"/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sz="1600" dirty="0"/>
              <a:t>地区に於いて地区ロータリー学友会という知識・能力・ネットワークの集合体を支援し、その充実と共存共栄をはかることにより、強力なサポート組織を携えること</a:t>
            </a:r>
            <a:endParaRPr kumimoji="1" lang="en-US" altLang="ja-JP" sz="1600" dirty="0"/>
          </a:p>
        </p:txBody>
      </p:sp>
      <p:cxnSp>
        <p:nvCxnSpPr>
          <p:cNvPr id="10" name="直線コネクタ 9"/>
          <p:cNvCxnSpPr/>
          <p:nvPr/>
        </p:nvCxnSpPr>
        <p:spPr>
          <a:xfrm>
            <a:off x="971600" y="829698"/>
            <a:ext cx="60486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正方形/長方形 4"/>
          <p:cNvSpPr/>
          <p:nvPr/>
        </p:nvSpPr>
        <p:spPr>
          <a:xfrm>
            <a:off x="2153895" y="1799206"/>
            <a:ext cx="4688303" cy="2939940"/>
          </a:xfrm>
          <a:prstGeom prst="rect">
            <a:avLst/>
          </a:prstGeom>
          <a:solidFill>
            <a:schemeClr val="accent1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二等辺三角形 5"/>
          <p:cNvSpPr/>
          <p:nvPr/>
        </p:nvSpPr>
        <p:spPr>
          <a:xfrm>
            <a:off x="823693" y="267494"/>
            <a:ext cx="7348707" cy="1534752"/>
          </a:xfrm>
          <a:prstGeom prst="triangle">
            <a:avLst/>
          </a:prstGeom>
          <a:solidFill>
            <a:schemeClr val="accent1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8783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sz="3200" dirty="0"/>
              <a:t>国際ロータリー第</a:t>
            </a:r>
            <a:r>
              <a:rPr lang="en-US" altLang="ja-JP" sz="3200" dirty="0"/>
              <a:t>2660</a:t>
            </a:r>
            <a:r>
              <a:rPr lang="ja-JP" altLang="en-US" sz="3200" dirty="0"/>
              <a:t>地区　</a:t>
            </a:r>
            <a:br>
              <a:rPr lang="en-US" altLang="ja-JP" sz="3200" dirty="0"/>
            </a:br>
            <a:r>
              <a:rPr lang="ja-JP" altLang="en-US" sz="3200" dirty="0"/>
              <a:t>ロータリー学友会の活動について</a:t>
            </a:r>
            <a:endParaRPr kumimoji="1" lang="ja-JP" altLang="en-US" sz="32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112965"/>
            <a:ext cx="1907704" cy="716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798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idx="4294967295"/>
          </p:nvPr>
        </p:nvSpPr>
        <p:spPr>
          <a:xfrm>
            <a:off x="899592" y="-257740"/>
            <a:ext cx="7543800" cy="1087438"/>
          </a:xfrm>
        </p:spPr>
        <p:txBody>
          <a:bodyPr>
            <a:normAutofit/>
          </a:bodyPr>
          <a:lstStyle/>
          <a:p>
            <a:r>
              <a:rPr lang="ja-JP" altLang="en-US" dirty="0"/>
              <a:t>活動状況</a:t>
            </a:r>
            <a:endParaRPr kumimoji="1" lang="ja-JP" altLang="en-US" sz="36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112965"/>
            <a:ext cx="1907704" cy="716733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971600" y="953494"/>
            <a:ext cx="792088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kumimoji="1" lang="en-US" altLang="ja-JP" sz="1600" dirty="0"/>
              <a:t>2016-17</a:t>
            </a:r>
            <a:r>
              <a:rPr kumimoji="1" lang="ja-JP" altLang="en-US" sz="1600" dirty="0"/>
              <a:t>年度　</a:t>
            </a:r>
            <a:r>
              <a:rPr kumimoji="1" lang="en-US" altLang="ja-JP" sz="1600" dirty="0"/>
              <a:t>RI</a:t>
            </a:r>
            <a:r>
              <a:rPr kumimoji="1" lang="ja-JP" altLang="en-US" sz="1600" dirty="0"/>
              <a:t>第</a:t>
            </a:r>
            <a:r>
              <a:rPr kumimoji="1" lang="en-US" altLang="ja-JP" sz="1600" dirty="0"/>
              <a:t>2660</a:t>
            </a:r>
            <a:r>
              <a:rPr kumimoji="1" lang="ja-JP" altLang="en-US" sz="1600" dirty="0"/>
              <a:t>地区ロータリー学友会　設置　・　</a:t>
            </a:r>
            <a:r>
              <a:rPr kumimoji="1" lang="en-US" altLang="ja-JP" sz="1600" dirty="0"/>
              <a:t>RI</a:t>
            </a:r>
            <a:r>
              <a:rPr kumimoji="1" lang="ja-JP" altLang="en-US" sz="1600" dirty="0"/>
              <a:t>認証</a:t>
            </a:r>
            <a:endParaRPr kumimoji="1" lang="en-US" altLang="ja-JP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2017</a:t>
            </a:r>
            <a:r>
              <a:rPr kumimoji="1" lang="ja-JP" altLang="en-US" sz="1600" dirty="0"/>
              <a:t>年</a:t>
            </a:r>
            <a:r>
              <a:rPr kumimoji="1" lang="en-US" altLang="ja-JP" sz="1600" dirty="0"/>
              <a:t>3</a:t>
            </a:r>
            <a:r>
              <a:rPr kumimoji="1" lang="ja-JP" altLang="en-US" sz="1600" dirty="0"/>
              <a:t>月</a:t>
            </a:r>
            <a:r>
              <a:rPr kumimoji="1" lang="en-US" altLang="ja-JP" sz="1600" dirty="0"/>
              <a:t>27</a:t>
            </a:r>
            <a:r>
              <a:rPr kumimoji="1" lang="ja-JP" altLang="en-US" sz="1600" dirty="0"/>
              <a:t>日　チャーターメンバー　</a:t>
            </a:r>
            <a:r>
              <a:rPr kumimoji="1" lang="en-US" altLang="ja-JP" sz="1600" dirty="0"/>
              <a:t>RI</a:t>
            </a:r>
            <a:r>
              <a:rPr kumimoji="1" lang="ja-JP" altLang="en-US" sz="1600" dirty="0"/>
              <a:t>に申請し認証</a:t>
            </a:r>
            <a:endParaRPr kumimoji="1" lang="en-US" altLang="ja-JP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2017</a:t>
            </a:r>
            <a:r>
              <a:rPr kumimoji="1" lang="ja-JP" altLang="en-US" sz="1600" dirty="0"/>
              <a:t>年</a:t>
            </a:r>
            <a:r>
              <a:rPr kumimoji="1" lang="en-US" altLang="ja-JP" sz="1600" dirty="0"/>
              <a:t>5</a:t>
            </a:r>
            <a:r>
              <a:rPr kumimoji="1" lang="ja-JP" altLang="en-US" sz="1600" dirty="0"/>
              <a:t>月</a:t>
            </a:r>
            <a:r>
              <a:rPr kumimoji="1" lang="en-US" altLang="ja-JP" sz="1600" dirty="0"/>
              <a:t>13</a:t>
            </a:r>
            <a:r>
              <a:rPr kumimoji="1" lang="ja-JP" altLang="en-US" sz="1600" dirty="0"/>
              <a:t>日　学友・ロータリアン　認証伝達式を開催</a:t>
            </a:r>
            <a:endParaRPr kumimoji="1" lang="en-US" altLang="ja-JP" sz="1600" dirty="0"/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kumimoji="1" lang="ja-JP" altLang="en-US" sz="1600" dirty="0"/>
              <a:t>チーム</a:t>
            </a:r>
            <a:r>
              <a:rPr kumimoji="1" lang="en-US" altLang="ja-JP" sz="1600" dirty="0"/>
              <a:t>RYLA</a:t>
            </a:r>
            <a:r>
              <a:rPr kumimoji="1" lang="ja-JP" altLang="en-US" sz="1600" dirty="0"/>
              <a:t>・財団・米山・</a:t>
            </a:r>
            <a:r>
              <a:rPr kumimoji="1" lang="en-US" altLang="ja-JP" sz="1600" dirty="0"/>
              <a:t>ROTEX</a:t>
            </a:r>
            <a:r>
              <a:rPr kumimoji="1" lang="ja-JP" altLang="en-US" sz="1600" dirty="0"/>
              <a:t>・</a:t>
            </a:r>
            <a:r>
              <a:rPr kumimoji="1" lang="en-US" altLang="ja-JP" sz="1600" dirty="0"/>
              <a:t>RAC</a:t>
            </a:r>
            <a:r>
              <a:rPr kumimoji="1" lang="ja-JP" altLang="en-US" sz="1600" dirty="0"/>
              <a:t>から役員を選出</a:t>
            </a:r>
            <a:endParaRPr kumimoji="1" lang="en-US" altLang="ja-JP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kumimoji="1" lang="en-US" altLang="ja-JP" sz="1600" dirty="0"/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kumimoji="1" lang="en-US" altLang="ja-JP" sz="1600" dirty="0"/>
              <a:t>2017-18</a:t>
            </a:r>
            <a:r>
              <a:rPr kumimoji="1" lang="ja-JP" altLang="en-US" sz="1600" dirty="0"/>
              <a:t>年度　</a:t>
            </a:r>
            <a:r>
              <a:rPr kumimoji="1" lang="en-US" altLang="ja-JP" sz="1600" dirty="0"/>
              <a:t>RI</a:t>
            </a:r>
            <a:r>
              <a:rPr kumimoji="1" lang="ja-JP" altLang="en-US" sz="1600" dirty="0"/>
              <a:t>第</a:t>
            </a:r>
            <a:r>
              <a:rPr kumimoji="1" lang="en-US" altLang="ja-JP" sz="1600" dirty="0"/>
              <a:t>2660</a:t>
            </a:r>
            <a:r>
              <a:rPr kumimoji="1" lang="ja-JP" altLang="en-US" sz="1600" dirty="0"/>
              <a:t>地区ロータリー学友会　始動　（会員</a:t>
            </a:r>
            <a:r>
              <a:rPr kumimoji="1" lang="en-US" altLang="ja-JP" sz="1600" dirty="0"/>
              <a:t>70</a:t>
            </a:r>
            <a:r>
              <a:rPr kumimoji="1" lang="ja-JP" altLang="en-US" sz="1600" dirty="0"/>
              <a:t>名）</a:t>
            </a:r>
            <a:endParaRPr kumimoji="1" lang="en-US" altLang="ja-JP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2017</a:t>
            </a:r>
            <a:r>
              <a:rPr kumimoji="1" lang="ja-JP" altLang="en-US" sz="1600" dirty="0"/>
              <a:t>年</a:t>
            </a:r>
            <a:r>
              <a:rPr kumimoji="1" lang="en-US" altLang="ja-JP" sz="1600" dirty="0"/>
              <a:t>5</a:t>
            </a:r>
            <a:r>
              <a:rPr kumimoji="1" lang="ja-JP" altLang="en-US" sz="1600" dirty="0"/>
              <a:t>月</a:t>
            </a:r>
            <a:r>
              <a:rPr kumimoji="1" lang="en-US" altLang="ja-JP" sz="1600" dirty="0"/>
              <a:t>13</a:t>
            </a:r>
            <a:r>
              <a:rPr kumimoji="1" lang="ja-JP" altLang="en-US" sz="1600" dirty="0"/>
              <a:t>日　 学友会総会を開催　＠ヴィアーレ大阪</a:t>
            </a:r>
            <a:endParaRPr kumimoji="1" lang="en-US" altLang="ja-JP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kumimoji="1" lang="en-US" altLang="ja-JP" sz="1600" dirty="0"/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kumimoji="1" lang="en-US" altLang="ja-JP" sz="1600" dirty="0"/>
              <a:t>2018-19</a:t>
            </a:r>
            <a:r>
              <a:rPr kumimoji="1" lang="ja-JP" altLang="en-US" sz="1600" dirty="0"/>
              <a:t>年度　</a:t>
            </a:r>
            <a:r>
              <a:rPr kumimoji="1" lang="en-US" altLang="ja-JP" sz="1600" dirty="0"/>
              <a:t>RI</a:t>
            </a:r>
            <a:r>
              <a:rPr kumimoji="1" lang="ja-JP" altLang="en-US" sz="1600" dirty="0"/>
              <a:t>第</a:t>
            </a:r>
            <a:r>
              <a:rPr kumimoji="1" lang="en-US" altLang="ja-JP" sz="1600" dirty="0"/>
              <a:t>2660</a:t>
            </a:r>
            <a:r>
              <a:rPr kumimoji="1" lang="ja-JP" altLang="en-US" sz="1600" dirty="0"/>
              <a:t>地区ロータリー学友会　拡大　（会員約</a:t>
            </a:r>
            <a:r>
              <a:rPr kumimoji="1" lang="en-US" altLang="ja-JP" sz="1600" dirty="0"/>
              <a:t>200</a:t>
            </a:r>
            <a:r>
              <a:rPr kumimoji="1" lang="ja-JP" altLang="en-US" sz="1600" dirty="0"/>
              <a:t>名）</a:t>
            </a:r>
            <a:endParaRPr kumimoji="1" lang="en-US" altLang="ja-JP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2018/11/18</a:t>
            </a:r>
            <a:r>
              <a:rPr kumimoji="1" lang="ja-JP" altLang="en-US" sz="1600" dirty="0"/>
              <a:t> ロータリー学友会総会を開催 </a:t>
            </a:r>
            <a:endParaRPr kumimoji="1" lang="en-US" altLang="ja-JP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2018/5/19 </a:t>
            </a:r>
            <a:r>
              <a:rPr kumimoji="1" lang="ja-JP" altLang="en-US" sz="1600" dirty="0"/>
              <a:t>　ロータリー学友会総会を開催</a:t>
            </a:r>
            <a:endParaRPr kumimoji="1" lang="en-US" altLang="ja-JP" sz="1600" dirty="0"/>
          </a:p>
        </p:txBody>
      </p:sp>
      <p:cxnSp>
        <p:nvCxnSpPr>
          <p:cNvPr id="10" name="直線コネクタ 9"/>
          <p:cNvCxnSpPr/>
          <p:nvPr/>
        </p:nvCxnSpPr>
        <p:spPr>
          <a:xfrm>
            <a:off x="971600" y="829698"/>
            <a:ext cx="60486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D:\Users\KawataK\Desktop\drive-download-20200515T100603Z-001\Resized\IMG_03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955" y="3844039"/>
            <a:ext cx="2048226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Users\KawataK\Desktop\drive-download-20200515T100603Z-001\Resized\DSC0635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798661"/>
            <a:ext cx="1796961" cy="1197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:\Users\KawataK\Desktop\drive-download-20200515T100603Z-001\Resized\DSCF2346(1)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7809" y="3754261"/>
            <a:ext cx="1863587" cy="1241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D:\Users\KawataK\Desktop\drive-download-20200515T100603Z-001\Resized\DSC08859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58" r="31987"/>
          <a:stretch/>
        </p:blipFill>
        <p:spPr bwMode="auto">
          <a:xfrm>
            <a:off x="7811253" y="3147814"/>
            <a:ext cx="1102652" cy="1848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9164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idx="4294967295"/>
          </p:nvPr>
        </p:nvSpPr>
        <p:spPr>
          <a:xfrm>
            <a:off x="899592" y="-257740"/>
            <a:ext cx="7543800" cy="1087438"/>
          </a:xfrm>
        </p:spPr>
        <p:txBody>
          <a:bodyPr>
            <a:normAutofit/>
          </a:bodyPr>
          <a:lstStyle/>
          <a:p>
            <a:r>
              <a:rPr lang="en-US" altLang="ja-JP" dirty="0"/>
              <a:t>2020-21</a:t>
            </a:r>
            <a:r>
              <a:rPr lang="ja-JP" altLang="en-US" dirty="0"/>
              <a:t>年度　秋の総会</a:t>
            </a:r>
            <a:endParaRPr kumimoji="1" lang="ja-JP" altLang="en-US" sz="36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112965"/>
            <a:ext cx="1907704" cy="716733"/>
          </a:xfrm>
          <a:prstGeom prst="rect">
            <a:avLst/>
          </a:prstGeom>
        </p:spPr>
      </p:pic>
      <p:cxnSp>
        <p:nvCxnSpPr>
          <p:cNvPr id="10" name="直線コネクタ 9"/>
          <p:cNvCxnSpPr/>
          <p:nvPr/>
        </p:nvCxnSpPr>
        <p:spPr>
          <a:xfrm>
            <a:off x="971600" y="829698"/>
            <a:ext cx="60486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203598"/>
            <a:ext cx="4740275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円/楕円 4"/>
          <p:cNvSpPr/>
          <p:nvPr/>
        </p:nvSpPr>
        <p:spPr>
          <a:xfrm>
            <a:off x="5868144" y="519522"/>
            <a:ext cx="2448272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2020</a:t>
            </a:r>
            <a:r>
              <a:rPr kumimoji="1" lang="ja-JP" altLang="en-US" dirty="0"/>
              <a:t>年</a:t>
            </a:r>
            <a:endParaRPr kumimoji="1" lang="en-US" altLang="ja-JP" dirty="0"/>
          </a:p>
          <a:p>
            <a:pPr algn="ctr"/>
            <a:r>
              <a:rPr kumimoji="1" lang="en-US" altLang="ja-JP" dirty="0"/>
              <a:t>11</a:t>
            </a:r>
            <a:r>
              <a:rPr kumimoji="1" lang="ja-JP" altLang="en-US" dirty="0"/>
              <a:t>月</a:t>
            </a:r>
            <a:r>
              <a:rPr kumimoji="1" lang="en-US" altLang="ja-JP" dirty="0"/>
              <a:t>1</a:t>
            </a:r>
            <a:r>
              <a:rPr kumimoji="1" lang="ja-JP" altLang="en-US" dirty="0"/>
              <a:t>日（日）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開催予定</a:t>
            </a:r>
          </a:p>
        </p:txBody>
      </p:sp>
    </p:spTree>
    <p:extLst>
      <p:ext uri="{BB962C8B-B14F-4D97-AF65-F5344CB8AC3E}">
        <p14:creationId xmlns:p14="http://schemas.microsoft.com/office/powerpoint/2010/main" val="4219831827"/>
      </p:ext>
    </p:extLst>
  </p:cSld>
  <p:clrMapOvr>
    <a:masterClrMapping/>
  </p:clrMapOvr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611</TotalTime>
  <Words>521</Words>
  <Application>Microsoft Office PowerPoint</Application>
  <PresentationFormat>画面に合わせる (16:9)</PresentationFormat>
  <Paragraphs>54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レトロスペクト</vt:lpstr>
      <vt:lpstr>ロータリー学友委員会</vt:lpstr>
      <vt:lpstr>ロータリー学友委員会について</vt:lpstr>
      <vt:lpstr>次年度学友委員会</vt:lpstr>
      <vt:lpstr>ロータリーの「学友」、「学友会」とは？</vt:lpstr>
      <vt:lpstr>ロータリーの学友とは</vt:lpstr>
      <vt:lpstr>「学友会」とは</vt:lpstr>
      <vt:lpstr>国際ロータリー第2660地区　 ロータリー学友会の活動について</vt:lpstr>
      <vt:lpstr>活動状況</vt:lpstr>
      <vt:lpstr>2020-21年度　秋の総会</vt:lpstr>
    </vt:vector>
  </TitlesOfParts>
  <Company>SONYLIFE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学友委員会</dc:title>
  <dc:creator>KEIJU KAWATA</dc:creator>
  <cp:lastModifiedBy>yoshiyuki hijikata</cp:lastModifiedBy>
  <cp:revision>18</cp:revision>
  <cp:lastPrinted>2020-05-16T03:11:48Z</cp:lastPrinted>
  <dcterms:created xsi:type="dcterms:W3CDTF">2019-04-01T06:16:06Z</dcterms:created>
  <dcterms:modified xsi:type="dcterms:W3CDTF">2020-05-16T03:12:29Z</dcterms:modified>
</cp:coreProperties>
</file>