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4558" r:id="rId3"/>
    <p:sldMasterId id="2147483688" r:id="rId4"/>
    <p:sldMasterId id="2147484575" r:id="rId5"/>
  </p:sldMasterIdLst>
  <p:notesMasterIdLst>
    <p:notesMasterId r:id="rId28"/>
  </p:notesMasterIdLst>
  <p:handoutMasterIdLst>
    <p:handoutMasterId r:id="rId29"/>
  </p:handoutMasterIdLst>
  <p:sldIdLst>
    <p:sldId id="361" r:id="rId6"/>
    <p:sldId id="363" r:id="rId7"/>
    <p:sldId id="364" r:id="rId8"/>
    <p:sldId id="367" r:id="rId9"/>
    <p:sldId id="417" r:id="rId10"/>
    <p:sldId id="419" r:id="rId11"/>
    <p:sldId id="402" r:id="rId12"/>
    <p:sldId id="470" r:id="rId13"/>
    <p:sldId id="471" r:id="rId14"/>
    <p:sldId id="371" r:id="rId15"/>
    <p:sldId id="472" r:id="rId16"/>
    <p:sldId id="403" r:id="rId17"/>
    <p:sldId id="378" r:id="rId18"/>
    <p:sldId id="478" r:id="rId19"/>
    <p:sldId id="412" r:id="rId20"/>
    <p:sldId id="433" r:id="rId21"/>
    <p:sldId id="415" r:id="rId22"/>
    <p:sldId id="437" r:id="rId23"/>
    <p:sldId id="435" r:id="rId24"/>
    <p:sldId id="476" r:id="rId25"/>
    <p:sldId id="450" r:id="rId26"/>
    <p:sldId id="377" r:id="rId27"/>
  </p:sldIdLst>
  <p:sldSz cx="9144000" cy="6858000" type="screen4x3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A"/>
    <a:srgbClr val="003366"/>
    <a:srgbClr val="01B4E7"/>
    <a:srgbClr val="00AEEF"/>
    <a:srgbClr val="58585A"/>
    <a:srgbClr val="FF7600"/>
    <a:srgbClr val="D91B5C"/>
    <a:srgbClr val="872175"/>
    <a:srgbClr val="0099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8" autoAdjust="0"/>
    <p:restoredTop sz="89026" autoAdjust="0"/>
  </p:normalViewPr>
  <p:slideViewPr>
    <p:cSldViewPr>
      <p:cViewPr varScale="1">
        <p:scale>
          <a:sx n="59" d="100"/>
          <a:sy n="59" d="100"/>
        </p:scale>
        <p:origin x="13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180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051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302" cy="4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66" tIns="46184" rIns="92366" bIns="46184" numCol="1" anchor="t" anchorCtr="0" compatLnSpc="1">
            <a:prstTxWarp prst="textNoShape">
              <a:avLst/>
            </a:prstTxWarp>
          </a:bodyPr>
          <a:lstStyle>
            <a:lvl1pPr defTabSz="923756" eaLnBrk="0" hangingPunct="0">
              <a:defRPr sz="1200"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463" y="0"/>
            <a:ext cx="2919302" cy="4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66" tIns="46184" rIns="92366" bIns="46184" numCol="1" anchor="t" anchorCtr="0" compatLnSpc="1">
            <a:prstTxWarp prst="textNoShape">
              <a:avLst/>
            </a:prstTxWarp>
          </a:bodyPr>
          <a:lstStyle>
            <a:lvl1pPr algn="r" defTabSz="923756" eaLnBrk="0" hangingPunct="0">
              <a:defRPr sz="1200"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918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731" y="4686539"/>
            <a:ext cx="4938303" cy="444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66" tIns="46184" rIns="92366" bIns="461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3076"/>
            <a:ext cx="2919302" cy="4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66" tIns="46184" rIns="92366" bIns="46184" numCol="1" anchor="b" anchorCtr="0" compatLnSpc="1">
            <a:prstTxWarp prst="textNoShape">
              <a:avLst/>
            </a:prstTxWarp>
          </a:bodyPr>
          <a:lstStyle>
            <a:lvl1pPr defTabSz="923756" eaLnBrk="0" hangingPunct="0">
              <a:defRPr sz="1200"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463" y="9373076"/>
            <a:ext cx="2919302" cy="4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66" tIns="46184" rIns="92366" bIns="46184" numCol="1" anchor="b" anchorCtr="0" compatLnSpc="1">
            <a:prstTxWarp prst="textNoShape">
              <a:avLst/>
            </a:prstTxWarp>
          </a:bodyPr>
          <a:lstStyle>
            <a:lvl1pPr algn="r" defTabSz="923756">
              <a:defRPr sz="1200" smtClean="0"/>
            </a:lvl1pPr>
          </a:lstStyle>
          <a:p>
            <a:pPr>
              <a:defRPr/>
            </a:pPr>
            <a:fld id="{AF6947E6-4FC5-46E6-B641-C6ACC3C5EA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981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88205842-D8D7-460F-A191-02004B1AED6A}" type="slidenum">
              <a:rPr lang="en-US" altLang="ja-JP"/>
              <a:pPr>
                <a:spcBef>
                  <a:spcPct val="0"/>
                </a:spcBef>
              </a:pPr>
              <a:t>1</a:t>
            </a:fld>
            <a:endParaRPr lang="en-US" altLang="ja-JP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F5954F0-8F89-4ACC-8B87-7DFB129DA9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6F6C67B2-D890-4230-90E5-F1D4424DA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B618BB9-BE71-4AB9-BE57-9AB511493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6694CECA-F953-4A36-8FEB-7B3A8C3CBC3D}" type="slidenum">
              <a:rPr lang="en-US" altLang="ja-JP"/>
              <a:pPr>
                <a:spcBef>
                  <a:spcPct val="0"/>
                </a:spcBef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2513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E879E11-D94E-4F7F-B7AF-6D2E550B7AEA}" type="slidenum">
              <a:rPr lang="en-US" altLang="ja-JP"/>
              <a:pPr>
                <a:spcBef>
                  <a:spcPct val="0"/>
                </a:spcBef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50144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947E6-4FC5-46E6-B641-C6ACC3C5EA96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5612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947E6-4FC5-46E6-B641-C6ACC3C5EA96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3861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947E6-4FC5-46E6-B641-C6ACC3C5EA96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9033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2018.12.15</a:t>
            </a:r>
            <a:r>
              <a:rPr kumimoji="1" lang="ja-JP" altLang="en-US" dirty="0"/>
              <a:t>　</a:t>
            </a:r>
            <a:r>
              <a:rPr kumimoji="1" lang="en-US" altLang="ja-JP" dirty="0"/>
              <a:t>ROTEX</a:t>
            </a:r>
            <a:r>
              <a:rPr kumimoji="1" lang="ja-JP" altLang="en-US" dirty="0"/>
              <a:t>主催　クリスマスパーティー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947E6-4FC5-46E6-B641-C6ACC3C5EA96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4403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2019</a:t>
            </a:r>
            <a:r>
              <a:rPr kumimoji="1" lang="ja-JP" altLang="en-US" dirty="0"/>
              <a:t>年１月　高校留学生の日本語による体験発表会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947E6-4FC5-46E6-B641-C6ACC3C5EA96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5151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2019</a:t>
            </a:r>
            <a:r>
              <a:rPr kumimoji="1" lang="ja-JP" altLang="en-US" dirty="0"/>
              <a:t>年２月　ローターアクト献血事業の呼びかけお手伝い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947E6-4FC5-46E6-B641-C6ACC3C5EA96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5336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2018.3.26-28</a:t>
            </a:r>
            <a:r>
              <a:rPr kumimoji="1" lang="ja-JP" altLang="en-US" dirty="0"/>
              <a:t>　交換学生スキーツアーに参加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947E6-4FC5-46E6-B641-C6ACC3C5EA96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6493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2018.4.1</a:t>
            </a:r>
            <a:r>
              <a:rPr kumimoji="1" lang="ja-JP" altLang="en-US" dirty="0"/>
              <a:t>　高槻西</a:t>
            </a:r>
            <a:r>
              <a:rPr kumimoji="1" lang="en-US" altLang="ja-JP" dirty="0"/>
              <a:t>RC</a:t>
            </a:r>
            <a:r>
              <a:rPr kumimoji="1" lang="ja-JP" altLang="en-US" dirty="0"/>
              <a:t>主催　座禅・お茶体験に参加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947E6-4FC5-46E6-B641-C6ACC3C5EA96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1881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2E97B097-DB61-43E9-B23A-D8EEE112CE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76E48693-5A80-4C0E-8049-9C3B2128B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dirty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22000849-DE82-462B-9B94-53CF74691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E5D51E85-F011-460C-B110-AA3CA3A241F3}" type="slidenum">
              <a:rPr lang="en-US" altLang="ja-JP"/>
              <a:pPr>
                <a:spcBef>
                  <a:spcPct val="0"/>
                </a:spcBef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6376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445">
              <a:defRPr/>
            </a:pPr>
            <a:r>
              <a:rPr kumimoji="1" lang="en-US" altLang="ja-JP" dirty="0"/>
              <a:t>2018.4.1</a:t>
            </a:r>
            <a:r>
              <a:rPr kumimoji="1" lang="ja-JP" altLang="en-US" dirty="0"/>
              <a:t>　高槻西</a:t>
            </a:r>
            <a:r>
              <a:rPr kumimoji="1" lang="en-US" altLang="ja-JP" dirty="0"/>
              <a:t>RC</a:t>
            </a:r>
            <a:r>
              <a:rPr kumimoji="1" lang="ja-JP" altLang="en-US" dirty="0"/>
              <a:t>主催　座禅・お茶体験に参加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947E6-4FC5-46E6-B641-C6ACC3C5EA96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4451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2018.5.19-20</a:t>
            </a:r>
            <a:r>
              <a:rPr kumimoji="1" lang="ja-JP" altLang="en-US" dirty="0"/>
              <a:t>　広島研修旅行（厳島神社）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6947E6-4FC5-46E6-B641-C6ACC3C5EA96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10929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dirty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55EDFB6C-88AD-4ACD-A6C5-6C33E0ABD447}" type="slidenum">
              <a:rPr lang="en-US" altLang="ja-JP"/>
              <a:pPr>
                <a:spcBef>
                  <a:spcPct val="0"/>
                </a:spcBef>
              </a:pPr>
              <a:t>22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1D3AA389-20AE-4607-907D-9201F7316E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87273EED-EA8C-4AB1-BCB6-D23B30525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4957ADA4-3A11-43D9-AE7B-0CAEF8C69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2E444117-6986-45C4-8F73-D1782405E228}" type="slidenum">
              <a:rPr lang="en-US" altLang="ja-JP"/>
              <a:pPr>
                <a:spcBef>
                  <a:spcPct val="0"/>
                </a:spcBef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98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5A8DC393-3877-453A-B8E9-E521A802C2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DD1370E5-6AEF-4652-9E87-F882D8802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BAA4CDF9-4553-4B32-AE15-8243B1394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EC793802-531B-47EA-BB0C-7AF352C123AD}" type="slidenum">
              <a:rPr lang="en-US" altLang="ja-JP"/>
              <a:pPr>
                <a:spcBef>
                  <a:spcPct val="0"/>
                </a:spcBef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91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8552538C-C50F-4B08-9F3B-F51FC7EC6C9F}" type="slidenum">
              <a:rPr lang="en-US" altLang="ja-JP"/>
              <a:pPr>
                <a:spcBef>
                  <a:spcPct val="0"/>
                </a:spcBef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9660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7A30CA7E-C9F0-4561-B7EF-ED35F61398D7}" type="slidenum">
              <a:rPr lang="en-US" altLang="ja-JP"/>
              <a:pPr>
                <a:spcBef>
                  <a:spcPct val="0"/>
                </a:spcBef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481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dirty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E879E11-D94E-4F7F-B7AF-6D2E550B7AEA}" type="slidenum">
              <a:rPr lang="en-US" altLang="ja-JP"/>
              <a:pPr>
                <a:spcBef>
                  <a:spcPct val="0"/>
                </a:spcBef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3924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E879E11-D94E-4F7F-B7AF-6D2E550B7AEA}" type="slidenum">
              <a:rPr lang="en-US" altLang="ja-JP"/>
              <a:pPr>
                <a:spcBef>
                  <a:spcPct val="0"/>
                </a:spcBef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0047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dirty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36486" indent="-283264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33056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586278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39501" indent="-226611" defTabSz="9237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492723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45945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399168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52390" indent="-226611" defTabSz="923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E879E11-D94E-4F7F-B7AF-6D2E550B7AEA}" type="slidenum">
              <a:rPr lang="en-US" altLang="ja-JP"/>
              <a:pPr>
                <a:spcBef>
                  <a:spcPct val="0"/>
                </a:spcBef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9036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90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3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0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21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79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0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0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16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2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97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5943600"/>
            <a:ext cx="70571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5943600"/>
            <a:ext cx="70571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943600"/>
            <a:ext cx="70571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B29EC30-5E0A-47B6-A21E-17458AB72A3E}" type="datetimeFigureOut">
              <a:rPr kumimoji="1" lang="ja-JP" altLang="en-US" smtClean="0"/>
              <a:t>2020/4/27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F67110-7D0E-414A-9317-9FFA7AE8F4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1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B29EC30-5E0A-47B6-A21E-17458AB72A3E}" type="datetimeFigureOut">
              <a:rPr kumimoji="1" lang="ja-JP" altLang="en-US" smtClean="0"/>
              <a:t>2020/4/27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F67110-7D0E-414A-9317-9FFA7AE8F4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7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B29EC30-5E0A-47B6-A21E-17458AB72A3E}" type="datetimeFigureOut">
              <a:rPr kumimoji="1" lang="ja-JP" altLang="en-US" smtClean="0"/>
              <a:t>2020/4/27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F67110-7D0E-414A-9317-9FFA7AE8F4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3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B29EC30-5E0A-47B6-A21E-17458AB72A3E}" type="datetimeFigureOut">
              <a:rPr kumimoji="1" lang="ja-JP" altLang="en-US" smtClean="0"/>
              <a:t>2020/4/27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F67110-7D0E-414A-9317-9FFA7AE8F4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1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B29EC30-5E0A-47B6-A21E-17458AB72A3E}" type="datetimeFigureOut">
              <a:rPr kumimoji="1" lang="ja-JP" altLang="en-US" smtClean="0"/>
              <a:t>2020/4/27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F67110-7D0E-414A-9317-9FFA7AE8F4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3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B29EC30-5E0A-47B6-A21E-17458AB72A3E}" type="datetimeFigureOut">
              <a:rPr kumimoji="1" lang="ja-JP" altLang="en-US" smtClean="0"/>
              <a:t>2020/4/27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F67110-7D0E-414A-9317-9FFA7AE8F4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87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B29EC30-5E0A-47B6-A21E-17458AB72A3E}" type="datetimeFigureOut">
              <a:rPr kumimoji="1" lang="ja-JP" altLang="en-US" smtClean="0"/>
              <a:t>2020/4/27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F67110-7D0E-414A-9317-9FFA7AE8F4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20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B29EC30-5E0A-47B6-A21E-17458AB72A3E}" type="datetimeFigureOut">
              <a:rPr kumimoji="1" lang="ja-JP" altLang="en-US" smtClean="0"/>
              <a:t>2020/4/27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F67110-7D0E-414A-9317-9FFA7AE8F4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0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B29EC30-5E0A-47B6-A21E-17458AB72A3E}" type="datetimeFigureOut">
              <a:rPr kumimoji="1" lang="ja-JP" altLang="en-US" smtClean="0"/>
              <a:t>2020/4/27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F67110-7D0E-414A-9317-9FFA7AE8F4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921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4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19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22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>
              <a:defRPr/>
            </a:pPr>
            <a:endParaRPr lang="ja-JP" altLang="ja-JP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39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244481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81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  <p:sldLayoutId id="2147484536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75B29E-F586-4C32-BA3A-1035842A7B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244481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  <p:sldLayoutId id="2147484546" r:id="rId2"/>
    <p:sldLayoutId id="2147484547" r:id="rId3"/>
    <p:sldLayoutId id="2147484548" r:id="rId4"/>
    <p:sldLayoutId id="2147484549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  <p:sldLayoutId id="2147484550" r:id="rId14"/>
    <p:sldLayoutId id="2147484551" r:id="rId15"/>
    <p:sldLayoutId id="2147484570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0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ja-JP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FF7A7646-13AD-458F-BA1C-AB99021FF0AC}" type="slidenum">
              <a:rPr lang="en-US" altLang="ja-JP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ja-JP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ja-JP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161088"/>
            <a:ext cx="18557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8F85C56-CC51-492B-A385-F0ACE7A5B14C}" type="datetimeFigureOut">
              <a:rPr kumimoji="1" lang="ja-JP" altLang="en-US" smtClean="0"/>
              <a:t>2020/4/27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E6612-685B-463F-972C-9A792E33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5657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35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981200"/>
          </a:xfrm>
        </p:spPr>
        <p:txBody>
          <a:bodyPr anchor="ctr"/>
          <a:lstStyle/>
          <a:p>
            <a:pPr eaLnBrk="1" hangingPunct="1">
              <a:defRPr/>
            </a:pPr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青少年交換委員会</a:t>
            </a:r>
            <a:br>
              <a:rPr kumimoji="1" lang="en-US" altLang="ja-JP" sz="5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4294967295"/>
          </p:nvPr>
        </p:nvSpPr>
        <p:spPr>
          <a:xfrm>
            <a:off x="1828086" y="4532314"/>
            <a:ext cx="5639514" cy="19811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 eaLnBrk="1" hangingPunct="1">
              <a:buNone/>
              <a:defRPr/>
            </a:pPr>
            <a:r>
              <a:rPr kumimoji="1" lang="ja-JP" altLang="en-US" sz="2400" b="1" dirty="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</a:t>
            </a:r>
            <a:endParaRPr kumimoji="1" lang="en-US" altLang="ja-JP" sz="1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 algn="r" eaLnBrk="1" hangingPunct="1">
              <a:buNone/>
              <a:defRPr/>
            </a:pPr>
            <a:r>
              <a:rPr kumimoji="1"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</a:t>
            </a:r>
            <a:endParaRPr kumimoji="1" lang="en-US" altLang="ja-JP" sz="1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19460" name="Object 6" descr="1rotary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17171"/>
              </p:ext>
            </p:extLst>
          </p:nvPr>
        </p:nvGraphicFramePr>
        <p:xfrm>
          <a:off x="533400" y="2972840"/>
          <a:ext cx="894119" cy="988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7" name="Bitmap Image" r:id="rId4" imgW="4029637" imgH="4352381" progId="Paint.Picture">
                  <p:embed/>
                </p:oleObj>
              </mc:Choice>
              <mc:Fallback>
                <p:oleObj name="Bitmap Image" r:id="rId4" imgW="4029637" imgH="4352381" progId="Paint.Picture">
                  <p:embed/>
                  <p:pic>
                    <p:nvPicPr>
                      <p:cNvPr id="0" name="Object 6" descr="1rotary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972840"/>
                        <a:ext cx="894119" cy="988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D2EF18-1531-4BBA-BAF2-258382CCC78D}"/>
              </a:ext>
            </a:extLst>
          </p:cNvPr>
          <p:cNvSpPr txBox="1"/>
          <p:nvPr/>
        </p:nvSpPr>
        <p:spPr>
          <a:xfrm>
            <a:off x="685800" y="4286775"/>
            <a:ext cx="73921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</a:t>
            </a:r>
            <a:r>
              <a:rPr kumimoji="1" lang="ja-JP" altLang="en-US" dirty="0">
                <a:solidFill>
                  <a:schemeClr val="bg2">
                    <a:lumMod val="1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次年度青少年交換委員長</a:t>
            </a:r>
            <a:endParaRPr kumimoji="1" lang="en-US" altLang="ja-JP" dirty="0">
              <a:solidFill>
                <a:schemeClr val="bg2">
                  <a:lumMod val="1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ja-JP" altLang="en-US" sz="4400" b="1" dirty="0">
                <a:solidFill>
                  <a:schemeClr val="bg2">
                    <a:lumMod val="10000"/>
                  </a:schemeClr>
                </a:solidFill>
              </a:rPr>
              <a:t>　　大橋　秀典</a:t>
            </a:r>
            <a:endParaRPr kumimoji="1" lang="ja-JP" alt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F9A0296-7A9B-4EA5-9CDB-162E5FBEC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700" y="430735"/>
            <a:ext cx="2295525" cy="19907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>
            <a:extLst>
              <a:ext uri="{FF2B5EF4-FFF2-40B4-BE49-F238E27FC236}">
                <a16:creationId xmlns:a16="http://schemas.microsoft.com/office/drawing/2014/main" id="{670B3057-67D7-4340-8DDB-77A529F2A6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地区の青少年交換</a:t>
            </a:r>
            <a:endParaRPr lang="ja-JP" altLang="en-US" sz="2200" dirty="0">
              <a:latin typeface="Arial Narrow" panose="020B0606020202030204" pitchFamily="34" charset="0"/>
            </a:endParaRP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59C33E45-1928-4FF7-9C49-160EDF12E58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ja-JP" altLang="en-US" sz="40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地区委員会の取り組み</a:t>
            </a:r>
            <a:endParaRPr lang="en-US" altLang="ja-JP" sz="40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724" name="コンテンツ プレースホルダ 2">
            <a:extLst>
              <a:ext uri="{FF2B5EF4-FFF2-40B4-BE49-F238E27FC236}">
                <a16:creationId xmlns:a16="http://schemas.microsoft.com/office/drawing/2014/main" id="{D2ED971C-F740-4414-9F38-FD8F36EC576F}"/>
              </a:ext>
            </a:extLst>
          </p:cNvPr>
          <p:cNvSpPr txBox="1">
            <a:spLocks/>
          </p:cNvSpPr>
          <p:nvPr/>
        </p:nvSpPr>
        <p:spPr bwMode="auto">
          <a:xfrm>
            <a:off x="729353" y="1828800"/>
            <a:ext cx="8001000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＊次年度派遣に向けての準備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ja-JP" altLang="en-US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派遣候補生の募集</a:t>
            </a:r>
            <a:endParaRPr lang="en-US" altLang="ja-JP" sz="28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ja-JP" altLang="en-US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オリエンテーション</a:t>
            </a:r>
            <a:endParaRPr lang="en-US" altLang="ja-JP" sz="28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ja-JP" altLang="en-US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（心構えとプレゼンテーション力）</a:t>
            </a:r>
            <a:endParaRPr lang="en-US" altLang="ja-JP" sz="28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＊来日生の指導と見守り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ja-JP" altLang="en-US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オリエンテーション（地区のルール）</a:t>
            </a:r>
            <a:endParaRPr lang="en-US" altLang="ja-JP" sz="28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ja-JP" altLang="en-US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スキー研修・広島研修など地区行事</a:t>
            </a:r>
            <a:endParaRPr lang="en-US" altLang="ja-JP" sz="28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＊派遣生の動向をフォロー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ja-JP" altLang="en-US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月例レポートなど</a:t>
            </a:r>
          </a:p>
        </p:txBody>
      </p:sp>
    </p:spTree>
    <p:extLst>
      <p:ext uri="{BB962C8B-B14F-4D97-AF65-F5344CB8AC3E}">
        <p14:creationId xmlns:p14="http://schemas.microsoft.com/office/powerpoint/2010/main" val="3676423304"/>
      </p:ext>
    </p:extLst>
  </p:cSld>
  <p:clrMapOvr>
    <a:masterClrMapping/>
  </p:clrMapOvr>
  <p:transition spd="med"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1507" name="Title 3"/>
          <p:cNvSpPr>
            <a:spLocks noGrp="1"/>
          </p:cNvSpPr>
          <p:nvPr>
            <p:ph type="title"/>
          </p:nvPr>
        </p:nvSpPr>
        <p:spPr bwMode="auto">
          <a:xfrm>
            <a:off x="0" y="6096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スケジュール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1E12B16-5F91-4DF0-9D50-C408A11990A8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981200"/>
            <a:ext cx="8763000" cy="4495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応募期限　　　　  　   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月末日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候補生の選抜　  　  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月頃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オリエンテーション　　  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月～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回）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派遣国の決定　 　   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12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月～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月頃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派遣学生の送り出し   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月中旬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受入学生の受け入れ  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月下旬</a:t>
            </a:r>
            <a:endParaRPr lang="ja-JP" altLang="ja-JP" sz="36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13628390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41DCF6E-98B5-49F1-8BF4-9EA7FC3733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"/>
            <a:ext cx="9162472" cy="62484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6" name="タイトル 1"/>
          <p:cNvSpPr>
            <a:spLocks noGrp="1"/>
          </p:cNvSpPr>
          <p:nvPr>
            <p:ph type="title" idx="4294967295"/>
          </p:nvPr>
        </p:nvSpPr>
        <p:spPr bwMode="auto">
          <a:xfrm>
            <a:off x="9236" y="762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lnSpc>
                <a:spcPts val="34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地区青少年交換</a:t>
            </a:r>
          </a:p>
        </p:txBody>
      </p:sp>
      <p:sp>
        <p:nvSpPr>
          <p:cNvPr id="8" name="四角形: 角を丸くする 7"/>
          <p:cNvSpPr/>
          <p:nvPr/>
        </p:nvSpPr>
        <p:spPr>
          <a:xfrm>
            <a:off x="3733800" y="6019800"/>
            <a:ext cx="50292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 来日学生オリエンテーション</a:t>
            </a:r>
          </a:p>
        </p:txBody>
      </p:sp>
    </p:spTree>
    <p:extLst>
      <p:ext uri="{BB962C8B-B14F-4D97-AF65-F5344CB8AC3E}">
        <p14:creationId xmlns:p14="http://schemas.microsoft.com/office/powerpoint/2010/main" val="28900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750">
        <p:fade/>
      </p:transition>
    </mc:Choice>
    <mc:Fallback xmlns="">
      <p:transition advClick="0" advTm="475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屋内, 人, 女性, 男 が含まれている画像&#10;&#10;自動的に生成された説明">
            <a:extLst>
              <a:ext uri="{FF2B5EF4-FFF2-40B4-BE49-F238E27FC236}">
                <a16:creationId xmlns:a16="http://schemas.microsoft.com/office/drawing/2014/main" id="{DBAFD087-3A9D-4703-B879-79655BFAE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6" name="タイトル 1"/>
          <p:cNvSpPr>
            <a:spLocks noGrp="1"/>
          </p:cNvSpPr>
          <p:nvPr>
            <p:ph type="title" idx="4294967295"/>
          </p:nvPr>
        </p:nvSpPr>
        <p:spPr bwMode="auto">
          <a:xfrm>
            <a:off x="9236" y="762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lnSpc>
                <a:spcPts val="34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地区青少年交換</a:t>
            </a:r>
          </a:p>
        </p:txBody>
      </p:sp>
      <p:sp>
        <p:nvSpPr>
          <p:cNvPr id="8" name="四角形: 角を丸くする 7"/>
          <p:cNvSpPr/>
          <p:nvPr/>
        </p:nvSpPr>
        <p:spPr>
          <a:xfrm>
            <a:off x="3733800" y="5988627"/>
            <a:ext cx="5029200" cy="6096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 来日学生オリエンテーション</a:t>
            </a:r>
          </a:p>
        </p:txBody>
      </p:sp>
    </p:spTree>
    <p:extLst>
      <p:ext uri="{BB962C8B-B14F-4D97-AF65-F5344CB8AC3E}">
        <p14:creationId xmlns:p14="http://schemas.microsoft.com/office/powerpoint/2010/main" val="380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750">
        <p:fade/>
      </p:transition>
    </mc:Choice>
    <mc:Fallback xmlns="">
      <p:transition advClick="0" advTm="475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848E777-E0D5-4C80-B286-C17C3A0FE4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36" y="609600"/>
            <a:ext cx="9134764" cy="62484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6" name="タイトル 1"/>
          <p:cNvSpPr>
            <a:spLocks noGrp="1"/>
          </p:cNvSpPr>
          <p:nvPr>
            <p:ph type="title" idx="4294967295"/>
          </p:nvPr>
        </p:nvSpPr>
        <p:spPr bwMode="auto">
          <a:xfrm>
            <a:off x="9236" y="762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lnSpc>
                <a:spcPts val="34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地区青少年交換</a:t>
            </a:r>
          </a:p>
        </p:txBody>
      </p:sp>
      <p:sp>
        <p:nvSpPr>
          <p:cNvPr id="8" name="四角形: 角を丸くする 7"/>
          <p:cNvSpPr/>
          <p:nvPr/>
        </p:nvSpPr>
        <p:spPr>
          <a:xfrm>
            <a:off x="3733800" y="5988627"/>
            <a:ext cx="5029200" cy="6096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11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 </a:t>
            </a:r>
            <a:r>
              <a:rPr kumimoji="1" lang="en-US" altLang="ja-JP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ROTEX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主催秋の遠足</a:t>
            </a:r>
          </a:p>
        </p:txBody>
      </p:sp>
    </p:spTree>
    <p:extLst>
      <p:ext uri="{BB962C8B-B14F-4D97-AF65-F5344CB8AC3E}">
        <p14:creationId xmlns:p14="http://schemas.microsoft.com/office/powerpoint/2010/main" val="34674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750">
        <p:fade/>
      </p:transition>
    </mc:Choice>
    <mc:Fallback xmlns="">
      <p:transition advClick="0" advTm="475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C2B1A96-8265-41BC-B84E-59857E4EA0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"/>
            <a:ext cx="9134764" cy="62484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6" name="タイトル 1"/>
          <p:cNvSpPr>
            <a:spLocks noGrp="1"/>
          </p:cNvSpPr>
          <p:nvPr>
            <p:ph type="title" idx="4294967295"/>
          </p:nvPr>
        </p:nvSpPr>
        <p:spPr bwMode="auto">
          <a:xfrm>
            <a:off x="9236" y="762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lnSpc>
                <a:spcPts val="34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地区青少年交換</a:t>
            </a:r>
          </a:p>
        </p:txBody>
      </p:sp>
      <p:sp>
        <p:nvSpPr>
          <p:cNvPr id="6" name="四角形: 角を丸くする 5"/>
          <p:cNvSpPr/>
          <p:nvPr/>
        </p:nvSpPr>
        <p:spPr>
          <a:xfrm>
            <a:off x="4648200" y="5988627"/>
            <a:ext cx="4114800" cy="6096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12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 クリスマスパーティー</a:t>
            </a:r>
          </a:p>
        </p:txBody>
      </p:sp>
    </p:spTree>
    <p:extLst>
      <p:ext uri="{BB962C8B-B14F-4D97-AF65-F5344CB8AC3E}">
        <p14:creationId xmlns:p14="http://schemas.microsoft.com/office/powerpoint/2010/main" val="16109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750">
        <p:fade/>
      </p:transition>
    </mc:Choice>
    <mc:Fallback xmlns="">
      <p:transition advClick="0" advTm="475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599"/>
            <a:ext cx="9153236" cy="6248401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6" name="タイトル 1"/>
          <p:cNvSpPr>
            <a:spLocks noGrp="1"/>
          </p:cNvSpPr>
          <p:nvPr>
            <p:ph type="title" idx="4294967295"/>
          </p:nvPr>
        </p:nvSpPr>
        <p:spPr bwMode="auto">
          <a:xfrm>
            <a:off x="9236" y="762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lnSpc>
                <a:spcPts val="34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地区青少年交換</a:t>
            </a:r>
          </a:p>
        </p:txBody>
      </p:sp>
      <p:sp>
        <p:nvSpPr>
          <p:cNvPr id="5" name="四角形: 角を丸くする 4"/>
          <p:cNvSpPr/>
          <p:nvPr/>
        </p:nvSpPr>
        <p:spPr>
          <a:xfrm>
            <a:off x="4343400" y="5988627"/>
            <a:ext cx="4419600" cy="6096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 日本語による体験発表会</a:t>
            </a:r>
          </a:p>
        </p:txBody>
      </p:sp>
    </p:spTree>
    <p:extLst>
      <p:ext uri="{BB962C8B-B14F-4D97-AF65-F5344CB8AC3E}">
        <p14:creationId xmlns:p14="http://schemas.microsoft.com/office/powerpoint/2010/main" val="31600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750">
        <p:fade/>
      </p:transition>
    </mc:Choice>
    <mc:Fallback xmlns="">
      <p:transition advClick="0" advTm="475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87A2B15-A964-449E-8645-AC42B50122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6" name="タイトル 1"/>
          <p:cNvSpPr>
            <a:spLocks noGrp="1"/>
          </p:cNvSpPr>
          <p:nvPr>
            <p:ph type="title" idx="4294967295"/>
          </p:nvPr>
        </p:nvSpPr>
        <p:spPr bwMode="auto">
          <a:xfrm>
            <a:off x="9236" y="762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lnSpc>
                <a:spcPts val="34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地区青少年交換</a:t>
            </a:r>
          </a:p>
        </p:txBody>
      </p:sp>
      <p:sp>
        <p:nvSpPr>
          <p:cNvPr id="5" name="四角形: 角を丸くする 4"/>
          <p:cNvSpPr/>
          <p:nvPr/>
        </p:nvSpPr>
        <p:spPr>
          <a:xfrm>
            <a:off x="4343400" y="5988627"/>
            <a:ext cx="4419600" cy="6096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en-US" altLang="ja-JP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 献血のお手伝い</a:t>
            </a:r>
          </a:p>
        </p:txBody>
      </p:sp>
    </p:spTree>
    <p:extLst>
      <p:ext uri="{BB962C8B-B14F-4D97-AF65-F5344CB8AC3E}">
        <p14:creationId xmlns:p14="http://schemas.microsoft.com/office/powerpoint/2010/main" val="37085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750">
        <p:fade/>
      </p:transition>
    </mc:Choice>
    <mc:Fallback xmlns="">
      <p:transition advClick="0" advTm="475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F0BA3F4-21BD-4224-AC47-620AC6681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0" r="6707"/>
          <a:stretch/>
        </p:blipFill>
        <p:spPr>
          <a:xfrm>
            <a:off x="36241" y="685800"/>
            <a:ext cx="9107759" cy="61722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6" name="タイトル 1"/>
          <p:cNvSpPr>
            <a:spLocks noGrp="1"/>
          </p:cNvSpPr>
          <p:nvPr>
            <p:ph type="title" idx="4294967295"/>
          </p:nvPr>
        </p:nvSpPr>
        <p:spPr bwMode="auto">
          <a:xfrm>
            <a:off x="9236" y="762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lnSpc>
                <a:spcPts val="34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地区青少年交換</a:t>
            </a:r>
          </a:p>
        </p:txBody>
      </p:sp>
      <p:sp>
        <p:nvSpPr>
          <p:cNvPr id="5" name="四角形: 角を丸くする 4"/>
          <p:cNvSpPr/>
          <p:nvPr/>
        </p:nvSpPr>
        <p:spPr>
          <a:xfrm>
            <a:off x="4191000" y="5943600"/>
            <a:ext cx="4419600" cy="6096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en-US" altLang="ja-JP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 交換学生スキーツアー </a:t>
            </a:r>
          </a:p>
        </p:txBody>
      </p:sp>
    </p:spTree>
    <p:extLst>
      <p:ext uri="{BB962C8B-B14F-4D97-AF65-F5344CB8AC3E}">
        <p14:creationId xmlns:p14="http://schemas.microsoft.com/office/powerpoint/2010/main" val="94556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750">
        <p:fade/>
      </p:transition>
    </mc:Choice>
    <mc:Fallback xmlns="">
      <p:transition advClick="0" advTm="475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36" y="397565"/>
            <a:ext cx="9153178" cy="646043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6" name="タイトル 1"/>
          <p:cNvSpPr>
            <a:spLocks noGrp="1"/>
          </p:cNvSpPr>
          <p:nvPr>
            <p:ph type="title" idx="4294967295"/>
          </p:nvPr>
        </p:nvSpPr>
        <p:spPr bwMode="auto">
          <a:xfrm>
            <a:off x="9236" y="762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lnSpc>
                <a:spcPts val="34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地区青少年交換</a:t>
            </a:r>
          </a:p>
        </p:txBody>
      </p:sp>
      <p:sp>
        <p:nvSpPr>
          <p:cNvPr id="5" name="四角形: 角を丸くする 4"/>
          <p:cNvSpPr/>
          <p:nvPr/>
        </p:nvSpPr>
        <p:spPr>
          <a:xfrm>
            <a:off x="4343400" y="5988627"/>
            <a:ext cx="4419600" cy="6096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en-US" altLang="ja-JP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 座禅・お茶体験</a:t>
            </a:r>
          </a:p>
        </p:txBody>
      </p:sp>
    </p:spTree>
    <p:extLst>
      <p:ext uri="{BB962C8B-B14F-4D97-AF65-F5344CB8AC3E}">
        <p14:creationId xmlns:p14="http://schemas.microsoft.com/office/powerpoint/2010/main" val="39683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750">
        <p:fade/>
      </p:transition>
    </mc:Choice>
    <mc:Fallback xmlns="">
      <p:transition advClick="0" advTm="475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>
            <a:extLst>
              <a:ext uri="{FF2B5EF4-FFF2-40B4-BE49-F238E27FC236}">
                <a16:creationId xmlns:a16="http://schemas.microsoft.com/office/drawing/2014/main" id="{DD21D411-D5F3-4EE2-B1D7-33393A8516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ロータリーの青少年交換とは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5D81D94A-F516-4580-A1BB-564437F07A6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ja-JP" altLang="en-US" sz="48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青少年交換</a:t>
            </a:r>
            <a:r>
              <a:rPr lang="ja-JP" altLang="en-US" sz="40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プログラム</a:t>
            </a:r>
            <a:r>
              <a:rPr lang="ja-JP" altLang="en-US" sz="48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の意義</a:t>
            </a:r>
            <a:endParaRPr lang="en-US" altLang="ja-JP" sz="48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30453DD9-1710-4E95-8820-E916F8E2BC61}"/>
              </a:ext>
            </a:extLst>
          </p:cNvPr>
          <p:cNvSpPr txBox="1">
            <a:spLocks/>
          </p:cNvSpPr>
          <p:nvPr/>
        </p:nvSpPr>
        <p:spPr bwMode="auto">
          <a:xfrm>
            <a:off x="363876" y="2103437"/>
            <a:ext cx="841624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en-US" altLang="ja-JP" sz="320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15</a:t>
            </a:r>
            <a:r>
              <a:rPr kumimoji="1" lang="ja-JP" altLang="en-US" sz="320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才～</a:t>
            </a:r>
            <a:r>
              <a:rPr kumimoji="1" lang="en-US" altLang="ja-JP" sz="320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18</a:t>
            </a:r>
            <a:r>
              <a:rPr kumimoji="1" lang="ja-JP" altLang="en-US" sz="320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才までの高校生を外国に派遣し、同時に派遣国から交換学生を受け入れ、ホームステイ</a:t>
            </a:r>
            <a:br>
              <a:rPr kumimoji="1" lang="en-US" altLang="ja-JP" sz="320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ja-JP" altLang="en-US" sz="320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する事で、相互に異なった生活様式を経験させる</a:t>
            </a:r>
            <a:endParaRPr kumimoji="1" lang="en-US" altLang="ja-JP" sz="3200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360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</a:t>
            </a:r>
          </a:p>
          <a:p>
            <a:pPr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320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国際理解を深め、平和の基盤を築く人格形成の</a:t>
            </a:r>
            <a:br>
              <a:rPr kumimoji="1" lang="en-US" altLang="ja-JP" sz="320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ja-JP" altLang="en-US" sz="320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機会をあたえるプログラム 　</a:t>
            </a:r>
            <a:endParaRPr kumimoji="1" lang="en-US" altLang="ja-JP" sz="3200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3200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世界</a:t>
            </a:r>
            <a:r>
              <a:rPr kumimoji="1" lang="en-US" altLang="ja-JP" sz="3200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100</a:t>
            </a:r>
            <a:r>
              <a:rPr kumimoji="1" lang="ja-JP" altLang="en-US" sz="3200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カ国で　年間約</a:t>
            </a:r>
            <a:r>
              <a:rPr kumimoji="1" lang="en-US" altLang="ja-JP" sz="3200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8,700</a:t>
            </a:r>
            <a:r>
              <a:rPr kumimoji="1" lang="ja-JP" altLang="en-US" sz="3200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人参加</a:t>
            </a:r>
          </a:p>
        </p:txBody>
      </p:sp>
      <p:sp>
        <p:nvSpPr>
          <p:cNvPr id="2" name="下矢印 1">
            <a:extLst>
              <a:ext uri="{FF2B5EF4-FFF2-40B4-BE49-F238E27FC236}">
                <a16:creationId xmlns:a16="http://schemas.microsoft.com/office/drawing/2014/main" id="{54DA7759-047A-48E4-BEC5-7AF215EF1780}"/>
              </a:ext>
            </a:extLst>
          </p:cNvPr>
          <p:cNvSpPr/>
          <p:nvPr/>
        </p:nvSpPr>
        <p:spPr>
          <a:xfrm>
            <a:off x="3962400" y="3657600"/>
            <a:ext cx="9906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282962"/>
      </p:ext>
    </p:extLst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" y="0"/>
            <a:ext cx="9144000" cy="6858001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6" name="タイトル 1"/>
          <p:cNvSpPr>
            <a:spLocks noGrp="1"/>
          </p:cNvSpPr>
          <p:nvPr>
            <p:ph type="title" idx="4294967295"/>
          </p:nvPr>
        </p:nvSpPr>
        <p:spPr bwMode="auto">
          <a:xfrm>
            <a:off x="9236" y="762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lnSpc>
                <a:spcPts val="34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地区青少年交換</a:t>
            </a:r>
          </a:p>
        </p:txBody>
      </p:sp>
      <p:sp>
        <p:nvSpPr>
          <p:cNvPr id="5" name="四角形: 角を丸くする 4"/>
          <p:cNvSpPr/>
          <p:nvPr/>
        </p:nvSpPr>
        <p:spPr>
          <a:xfrm>
            <a:off x="4343400" y="5988627"/>
            <a:ext cx="4419600" cy="6096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en-US" altLang="ja-JP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 都を</a:t>
            </a:r>
            <a:r>
              <a:rPr kumimoji="1" lang="ja-JP" altLang="en-US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どり</a:t>
            </a:r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観劇</a:t>
            </a:r>
          </a:p>
        </p:txBody>
      </p:sp>
    </p:spTree>
    <p:extLst>
      <p:ext uri="{BB962C8B-B14F-4D97-AF65-F5344CB8AC3E}">
        <p14:creationId xmlns:p14="http://schemas.microsoft.com/office/powerpoint/2010/main" val="3793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750">
        <p:fade/>
      </p:transition>
    </mc:Choice>
    <mc:Fallback xmlns="">
      <p:transition advClick="0" advTm="475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6" name="タイトル 1"/>
          <p:cNvSpPr>
            <a:spLocks noGrp="1"/>
          </p:cNvSpPr>
          <p:nvPr>
            <p:ph type="title" idx="4294967295"/>
          </p:nvPr>
        </p:nvSpPr>
        <p:spPr bwMode="auto">
          <a:xfrm>
            <a:off x="9236" y="762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lnSpc>
                <a:spcPts val="34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地区青少年交換</a:t>
            </a:r>
          </a:p>
        </p:txBody>
      </p:sp>
      <p:sp>
        <p:nvSpPr>
          <p:cNvPr id="5" name="四角形: 角を丸くする 4"/>
          <p:cNvSpPr/>
          <p:nvPr/>
        </p:nvSpPr>
        <p:spPr>
          <a:xfrm>
            <a:off x="4343400" y="5988627"/>
            <a:ext cx="4419600" cy="6096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ja-JP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５月 広島方面研修</a:t>
            </a:r>
          </a:p>
        </p:txBody>
      </p:sp>
    </p:spTree>
    <p:extLst>
      <p:ext uri="{BB962C8B-B14F-4D97-AF65-F5344CB8AC3E}">
        <p14:creationId xmlns:p14="http://schemas.microsoft.com/office/powerpoint/2010/main" val="2684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750">
        <p:fade/>
      </p:transition>
    </mc:Choice>
    <mc:Fallback xmlns="">
      <p:transition advClick="0" advTm="475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9241" cy="13716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" y="1371600"/>
            <a:ext cx="1827792" cy="13716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3200"/>
            <a:ext cx="1829240" cy="13716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4800"/>
            <a:ext cx="1829240" cy="13716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" y="5486400"/>
            <a:ext cx="1827769" cy="137160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41" y="0"/>
            <a:ext cx="1829240" cy="137160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41" y="1371456"/>
            <a:ext cx="1829241" cy="1379117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41" y="2743200"/>
            <a:ext cx="1829240" cy="1371600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41" y="4114800"/>
            <a:ext cx="1829240" cy="137160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613" y="5487096"/>
            <a:ext cx="1836133" cy="1370208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66" y="0"/>
            <a:ext cx="1829240" cy="1371600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66" y="1371600"/>
            <a:ext cx="1829240" cy="1371600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66" y="2743200"/>
            <a:ext cx="1829240" cy="1371600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66" y="4114800"/>
            <a:ext cx="1829240" cy="1371600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66" y="5486544"/>
            <a:ext cx="1829241" cy="1371311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31" y="0"/>
            <a:ext cx="1827792" cy="1371600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07" y="1371600"/>
            <a:ext cx="1829240" cy="1371600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07" y="2743200"/>
            <a:ext cx="1829240" cy="1371600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07" y="4114800"/>
            <a:ext cx="1829240" cy="137160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07" y="5486400"/>
            <a:ext cx="1829241" cy="1371600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495" y="0"/>
            <a:ext cx="1827769" cy="1371600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59" y="1371600"/>
            <a:ext cx="1829240" cy="1371600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59" y="2743200"/>
            <a:ext cx="1829241" cy="1371600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323" y="4191091"/>
            <a:ext cx="1832677" cy="1302682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979" y="5486400"/>
            <a:ext cx="1828800" cy="13716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-3446" y="2667000"/>
            <a:ext cx="9143264" cy="1524000"/>
          </a:xfrm>
          <a:prstGeom prst="rect">
            <a:avLst/>
          </a:prstGeom>
          <a:solidFill>
            <a:srgbClr val="005DAA"/>
          </a:solidFill>
          <a:ln>
            <a:solidFill>
              <a:srgbClr val="005D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730" name="Title 3"/>
          <p:cNvSpPr>
            <a:spLocks noGrp="1"/>
          </p:cNvSpPr>
          <p:nvPr>
            <p:ph type="title"/>
          </p:nvPr>
        </p:nvSpPr>
        <p:spPr bwMode="auto">
          <a:xfrm>
            <a:off x="-7628" y="2750573"/>
            <a:ext cx="9147446" cy="13642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ja-JP" altLang="en-US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ご静聴ありがとうございました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>
            <a:extLst>
              <a:ext uri="{FF2B5EF4-FFF2-40B4-BE49-F238E27FC236}">
                <a16:creationId xmlns:a16="http://schemas.microsoft.com/office/drawing/2014/main" id="{0C830621-8921-44E1-AADD-AF28E9E400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ロータリーの青少年交換とは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45B4841B-99F7-4736-8CD8-8705619EA21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ja-JP" altLang="en-US" sz="48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交換の種類</a:t>
            </a:r>
            <a:endParaRPr lang="en-US" altLang="ja-JP" sz="48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137E18CC-50D1-4809-BF9A-408927FBB7C6}"/>
              </a:ext>
            </a:extLst>
          </p:cNvPr>
          <p:cNvSpPr txBox="1">
            <a:spLocks/>
          </p:cNvSpPr>
          <p:nvPr/>
        </p:nvSpPr>
        <p:spPr bwMode="auto">
          <a:xfrm>
            <a:off x="152400" y="2046073"/>
            <a:ext cx="899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3200" b="1" kern="0" dirty="0">
                <a:solidFill>
                  <a:srgbClr val="FF0000"/>
                </a:solidFill>
                <a:latin typeface="Arial"/>
                <a:ea typeface="ＭＳ Ｐゴシック"/>
              </a:rPr>
              <a:t>・</a:t>
            </a:r>
            <a:r>
              <a:rPr kumimoji="1" lang="ja-JP" altLang="en-US" sz="3200" u="sng" kern="0" dirty="0">
                <a:solidFill>
                  <a:srgbClr val="005DA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長期交換</a:t>
            </a:r>
            <a:r>
              <a:rPr kumimoji="1" lang="ja-JP" altLang="en-US" sz="32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（１年間）</a:t>
            </a:r>
            <a:endParaRPr kumimoji="1" lang="en-US" altLang="ja-JP" sz="3200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32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ホストファミリー宅に滞在し、地元の学校に通学する</a:t>
            </a:r>
            <a:endParaRPr kumimoji="1" lang="en-US" altLang="ja-JP" sz="3200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32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</a:t>
            </a:r>
            <a:r>
              <a:rPr kumimoji="1" lang="ja-JP" altLang="en-US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学生は</a:t>
            </a:r>
            <a:r>
              <a:rPr kumimoji="1" lang="en-US" altLang="ja-JP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kumimoji="1" lang="ja-JP" altLang="en-US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kumimoji="1" lang="en-US" altLang="ja-JP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kumimoji="1" lang="ja-JP" altLang="en-US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家族のホストファミリーのもとに滞在し</a:t>
            </a:r>
            <a:endParaRPr kumimoji="1" lang="en-US" altLang="ja-JP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留学国の学校に通うことが義務づけられています</a:t>
            </a:r>
            <a:endParaRPr kumimoji="1" lang="en-US" altLang="ja-JP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3200" b="1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kumimoji="1" lang="ja-JP" altLang="en-US" sz="3200" u="sng" kern="0" dirty="0">
                <a:solidFill>
                  <a:srgbClr val="005DA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短期交換</a:t>
            </a:r>
            <a:r>
              <a:rPr kumimoji="1" lang="ja-JP" altLang="en-US" sz="32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  （数日～数週間）</a:t>
            </a:r>
            <a:endParaRPr kumimoji="1" lang="en-US" altLang="ja-JP" sz="3200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32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夏休みなどの期間中なので 学業の義務はない</a:t>
            </a:r>
            <a:endParaRPr kumimoji="1" lang="en-US" altLang="ja-JP" sz="3200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endParaRPr kumimoji="1" lang="en-US" altLang="ja-JP" sz="2800" b="1" kern="0" dirty="0">
              <a:solidFill>
                <a:srgbClr val="003366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57853357"/>
      </p:ext>
    </p:extLst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>
            <a:extLst>
              <a:ext uri="{FF2B5EF4-FFF2-40B4-BE49-F238E27FC236}">
                <a16:creationId xmlns:a16="http://schemas.microsoft.com/office/drawing/2014/main" id="{77B090BB-E644-4E5C-8DF7-BDDD67E567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ロータリーの青少年交換とは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07CFAE3A-10FF-4F9E-88BC-9106B8BB1FD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ja-JP" altLang="en-US" sz="48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ロータリー青少年交換の特徴</a:t>
            </a:r>
            <a:endParaRPr lang="en-US" altLang="ja-JP" sz="48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D75A3006-E9FC-4192-8364-BF49FBE968A6}"/>
              </a:ext>
            </a:extLst>
          </p:cNvPr>
          <p:cNvSpPr txBox="1">
            <a:spLocks/>
          </p:cNvSpPr>
          <p:nvPr/>
        </p:nvSpPr>
        <p:spPr bwMode="auto">
          <a:xfrm>
            <a:off x="266700" y="1981200"/>
            <a:ext cx="86106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kumimoji="1" lang="en-US" altLang="ja-JP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RI</a:t>
            </a: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に認定された地区が参加</a:t>
            </a:r>
            <a:endParaRPr kumimoji="1" lang="en-US" altLang="ja-JP" sz="2800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・青少年交換要覧などで守るべき規準が用意されている</a:t>
            </a:r>
            <a:endParaRPr kumimoji="1" lang="en-US" altLang="ja-JP" sz="2800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・ロータリークラブが用意するホストファミリーに滞在する</a:t>
            </a:r>
            <a:endParaRPr kumimoji="1" lang="en-US" altLang="ja-JP" sz="2800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ts val="24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800" b="1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ロータリアン</a:t>
            </a: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</a:t>
            </a:r>
            <a:r>
              <a:rPr kumimoji="1" lang="ja-JP" altLang="en-US" sz="2800" b="1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ロータリーの奉仕プログラム</a:t>
            </a: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endParaRPr kumimoji="1" lang="en-US" altLang="ja-JP" sz="2800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　　　　　　　　　　</a:t>
            </a:r>
            <a:r>
              <a:rPr kumimoji="1" lang="ja-JP" altLang="en-US" sz="2800" b="1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受益者にはなれない</a:t>
            </a: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  <a:endParaRPr kumimoji="1" lang="en-US" altLang="ja-JP" sz="2800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800" b="1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青少年交換プログラムのみ</a:t>
            </a:r>
            <a:endParaRPr kumimoji="1" lang="en-US" altLang="ja-JP" sz="2800" b="1" kern="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6699"/>
              </a:buClr>
              <a:buSzPct val="80000"/>
              <a:defRPr/>
            </a:pP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</a:t>
            </a:r>
            <a:r>
              <a:rPr kumimoji="1" lang="ja-JP" altLang="en-US" sz="2800" b="1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ロータリアンの子弟</a:t>
            </a: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r>
              <a:rPr kumimoji="1" lang="ja-JP" altLang="en-US" sz="2800" b="1" kern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参加</a:t>
            </a:r>
            <a:r>
              <a:rPr kumimoji="1"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が認められている。 　　　　</a:t>
            </a:r>
            <a:endParaRPr kumimoji="1" lang="en-US" altLang="ja-JP" sz="2800" b="1" kern="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6284127"/>
      </p:ext>
    </p:extLst>
  </p:cSld>
  <p:clrMapOvr>
    <a:masterClrMapping/>
  </p:clrMapOvr>
  <p:transition spd="med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/>
          <p:cNvSpPr/>
          <p:nvPr/>
        </p:nvSpPr>
        <p:spPr>
          <a:xfrm>
            <a:off x="685800" y="1159152"/>
            <a:ext cx="1141659" cy="57729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914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地区の青少年交換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CE8836EA-A9CA-4F4F-9EDA-1D19812D9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295400"/>
            <a:ext cx="7924800" cy="4876800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1)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実施クラブ数　 　　　 地区内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65RC(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80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endParaRPr kumimoji="1" lang="en-US" altLang="ja-JP" sz="2800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2017-18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年派遣学生数　　　　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</a:p>
          <a:p>
            <a:pPr marL="0" indent="0">
              <a:buNone/>
            </a:pP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来日学生数　  　　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</a:p>
          <a:p>
            <a:pPr marL="0" indent="0">
              <a:buNone/>
            </a:pP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2018-19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年派遣学生数　　　　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</a:p>
          <a:p>
            <a:pPr marL="0" indent="0">
              <a:buNone/>
            </a:pP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来日学生数　  　　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</a:p>
          <a:p>
            <a:pPr marL="0" indent="0">
              <a:buNone/>
            </a:pP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　 　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2019-20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年派遣学生数  　 　  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</a:p>
          <a:p>
            <a:pPr marL="0" indent="0">
              <a:buNone/>
            </a:pP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        来日学生数    　 </a:t>
            </a: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</a:p>
          <a:p>
            <a:pPr marL="0" indent="0">
              <a:buNone/>
            </a:pPr>
            <a:r>
              <a:rPr kumimoji="1" lang="en-US" altLang="ja-JP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280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kumimoji="1" lang="ja-JP" altLang="en-US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実施相手国　英語圏派遣の希望者が多い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85800" y="1151673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実 績</a:t>
            </a:r>
          </a:p>
        </p:txBody>
      </p:sp>
    </p:spTree>
    <p:extLst>
      <p:ext uri="{BB962C8B-B14F-4D97-AF65-F5344CB8AC3E}">
        <p14:creationId xmlns:p14="http://schemas.microsoft.com/office/powerpoint/2010/main" val="174585423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/>
          <p:cNvSpPr/>
          <p:nvPr/>
        </p:nvSpPr>
        <p:spPr>
          <a:xfrm>
            <a:off x="1981200" y="1219683"/>
            <a:ext cx="1652761" cy="65778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962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2660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地区の青少年交換</a:t>
            </a:r>
            <a:endParaRPr lang="ja-JP" altLang="en-US" sz="2200" dirty="0">
              <a:latin typeface="Arial Narrow" panose="020B0606020202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B53E8E-D638-42D2-A4BD-9393CC54C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01623"/>
            <a:ext cx="8229600" cy="58477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solidFill>
                  <a:schemeClr val="bg1"/>
                </a:solidFill>
              </a:rPr>
              <a:t>あ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381000" y="1676400"/>
            <a:ext cx="10896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006699"/>
              </a:buClr>
              <a:buFont typeface="Wingdings" pitchFamily="2" charset="2"/>
              <a:buNone/>
              <a:defRPr/>
            </a:pPr>
            <a:endParaRPr lang="en-US" altLang="ja-JP" sz="2500" kern="0" dirty="0">
              <a:solidFill>
                <a:srgbClr val="003366"/>
              </a:solidFill>
              <a:latin typeface="Arial"/>
            </a:endParaRPr>
          </a:p>
          <a:p>
            <a:pPr eaLnBrk="1" hangingPunct="1">
              <a:lnSpc>
                <a:spcPts val="3200"/>
              </a:lnSpc>
              <a:buClr>
                <a:srgbClr val="006699"/>
              </a:buClr>
              <a:buNone/>
              <a:defRPr/>
            </a:pPr>
            <a:r>
              <a:rPr lang="en-US" altLang="ja-JP" sz="2800" kern="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ROT</a:t>
            </a:r>
            <a:r>
              <a:rPr lang="en-US" altLang="ja-JP" sz="2800" kern="0" dirty="0" err="1">
                <a:solidFill>
                  <a:srgbClr val="00ADD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ary</a:t>
            </a:r>
            <a:r>
              <a:rPr lang="ja-JP" altLang="en-US" sz="2800" kern="0" dirty="0">
                <a:solidFill>
                  <a:srgbClr val="00ADD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2800" kern="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EX</a:t>
            </a:r>
            <a:r>
              <a:rPr lang="en-US" altLang="ja-JP" sz="2800" kern="0" dirty="0" err="1">
                <a:solidFill>
                  <a:srgbClr val="00ADD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change</a:t>
            </a:r>
            <a:r>
              <a:rPr lang="ja-JP" altLang="en-US" sz="2800" kern="0" dirty="0">
                <a:solidFill>
                  <a:srgbClr val="00ADD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2800" kern="0" dirty="0">
                <a:solidFill>
                  <a:srgbClr val="00ADD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student</a:t>
            </a:r>
            <a:r>
              <a:rPr lang="ja-JP" altLang="en-US" sz="2800" kern="0" dirty="0">
                <a:solidFill>
                  <a:srgbClr val="00ADD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の略</a:t>
            </a:r>
          </a:p>
          <a:p>
            <a:pPr eaLnBrk="1" hangingPunct="1">
              <a:lnSpc>
                <a:spcPts val="3200"/>
              </a:lnSpc>
              <a:buClr>
                <a:srgbClr val="006699"/>
              </a:buClr>
              <a:buNone/>
              <a:defRPr/>
            </a:pPr>
            <a:r>
              <a:rPr lang="ja-JP" altLang="en-US" sz="2400" b="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＊１年間海外に派遣され、帰国した学生達の集まり</a:t>
            </a:r>
          </a:p>
          <a:p>
            <a:pPr eaLnBrk="1" hangingPunct="1">
              <a:lnSpc>
                <a:spcPts val="3200"/>
              </a:lnSpc>
              <a:buClr>
                <a:srgbClr val="006699"/>
              </a:buClr>
              <a:buNone/>
              <a:defRPr/>
            </a:pPr>
            <a:r>
              <a:rPr lang="ja-JP" altLang="en-US" sz="2400" b="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＊自らの経験を活かし、不安を抱く来日学生や、</a:t>
            </a:r>
          </a:p>
          <a:p>
            <a:pPr eaLnBrk="1" hangingPunct="1">
              <a:lnSpc>
                <a:spcPts val="3200"/>
              </a:lnSpc>
              <a:buClr>
                <a:srgbClr val="006699"/>
              </a:buClr>
              <a:buNone/>
              <a:defRPr/>
            </a:pPr>
            <a:r>
              <a:rPr lang="ja-JP" altLang="en-US" sz="2400" b="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派遣学生の相談役。</a:t>
            </a:r>
          </a:p>
          <a:p>
            <a:pPr eaLnBrk="1" hangingPunct="1">
              <a:lnSpc>
                <a:spcPts val="3200"/>
              </a:lnSpc>
              <a:buClr>
                <a:srgbClr val="006699"/>
              </a:buClr>
              <a:buNone/>
              <a:defRPr/>
            </a:pPr>
            <a:r>
              <a:rPr lang="ja-JP" altLang="en-US" sz="2400" b="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＊地区青少年交換委員会の下でイベントの企画・運営を行っている。</a:t>
            </a:r>
          </a:p>
          <a:p>
            <a:pPr eaLnBrk="1" hangingPunct="1">
              <a:lnSpc>
                <a:spcPts val="3200"/>
              </a:lnSpc>
              <a:buClr>
                <a:srgbClr val="006699"/>
              </a:buClr>
              <a:buNone/>
              <a:defRPr/>
            </a:pPr>
            <a:r>
              <a:rPr lang="ja-JP" altLang="en-US" sz="2400" b="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＊毎月１回例会を開催する。</a:t>
            </a:r>
          </a:p>
          <a:p>
            <a:pPr eaLnBrk="1" hangingPunct="1">
              <a:lnSpc>
                <a:spcPts val="3200"/>
              </a:lnSpc>
              <a:buClr>
                <a:srgbClr val="006699"/>
              </a:buClr>
              <a:buNone/>
              <a:defRPr/>
            </a:pPr>
            <a:r>
              <a:rPr lang="ja-JP" altLang="en-US" sz="2400" b="0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＊将来のロータリアン候補生。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81200" y="1256189"/>
            <a:ext cx="1645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ROTEX</a:t>
            </a:r>
            <a:endParaRPr kumimoji="1" lang="ja-JP" altLang="en-US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9490" y="1286968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帰国生は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57600" y="1256189"/>
            <a:ext cx="1194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kern="0" dirty="0">
                <a:solidFill>
                  <a:srgbClr val="0033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に参加</a:t>
            </a:r>
          </a:p>
        </p:txBody>
      </p:sp>
    </p:spTree>
    <p:extLst>
      <p:ext uri="{BB962C8B-B14F-4D97-AF65-F5344CB8AC3E}">
        <p14:creationId xmlns:p14="http://schemas.microsoft.com/office/powerpoint/2010/main" val="295800676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1507" name="Title 3"/>
          <p:cNvSpPr>
            <a:spLocks noGrp="1"/>
          </p:cNvSpPr>
          <p:nvPr>
            <p:ph type="title"/>
          </p:nvPr>
        </p:nvSpPr>
        <p:spPr bwMode="auto">
          <a:xfrm>
            <a:off x="0" y="6096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派遣学生にとっての素晴らしさ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1E12B16-5F91-4DF0-9D50-C408A11990A8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057400"/>
            <a:ext cx="8229600" cy="3352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自立心が醸成される。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語学力が付く。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多角的なものの見方が出来るようになる。</a:t>
            </a:r>
            <a:endParaRPr lang="ja-JP" altLang="ja-JP" sz="36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endParaRPr lang="ja-JP" altLang="ja-JP" sz="4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4928023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1507" name="Title 3"/>
          <p:cNvSpPr>
            <a:spLocks noGrp="1"/>
          </p:cNvSpPr>
          <p:nvPr>
            <p:ph type="title"/>
          </p:nvPr>
        </p:nvSpPr>
        <p:spPr bwMode="auto">
          <a:xfrm>
            <a:off x="0" y="6096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クラブにとっての素晴らしさ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1E12B16-5F91-4DF0-9D50-C408A11990A8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981200"/>
            <a:ext cx="8763000" cy="3352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異文化交流が出来る。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ロータリアン同士が強く繋がる。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ホストファミリーの子女に良い影響を与える。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新たなロータリアンの獲得になる。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子女の成長を見ることができる。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endParaRPr lang="ja-JP" altLang="ja-JP" sz="36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637844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1507" name="Title 3"/>
          <p:cNvSpPr>
            <a:spLocks noGrp="1"/>
          </p:cNvSpPr>
          <p:nvPr>
            <p:ph type="title"/>
          </p:nvPr>
        </p:nvSpPr>
        <p:spPr bwMode="auto">
          <a:xfrm>
            <a:off x="0" y="6096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クラブの負担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1E12B16-5F91-4DF0-9D50-C408A11990A8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057400"/>
            <a:ext cx="8229600" cy="3352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50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ホストファミリーの確保</a:t>
            </a:r>
            <a:endParaRPr lang="en-US" altLang="ja-JP" sz="36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（ボランティア誓約書の取付も）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予算措置 </a:t>
            </a:r>
            <a:r>
              <a:rPr lang="en-US" altLang="ja-JP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地区からの補助金あり）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ja-JP" altLang="en-US" sz="36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各行事への参加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ja-JP" altLang="ja-JP" sz="3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2968495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RF_Powerpoint design_light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TRF_Powerpoint design_light.pot</Template>
  <TotalTime>21812</TotalTime>
  <Words>880</Words>
  <Application>Microsoft Office PowerPoint</Application>
  <PresentationFormat>画面に合わせる (4:3)</PresentationFormat>
  <Paragraphs>136</Paragraphs>
  <Slides>22</Slides>
  <Notes>22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40" baseType="lpstr">
      <vt:lpstr>BIZ UDPゴシック</vt:lpstr>
      <vt:lpstr>Meiryo UI</vt:lpstr>
      <vt:lpstr>メイリオ</vt:lpstr>
      <vt:lpstr>游ゴシック</vt:lpstr>
      <vt:lpstr>游ゴシック Light</vt:lpstr>
      <vt:lpstr>Arial</vt:lpstr>
      <vt:lpstr>Arial Narrow</vt:lpstr>
      <vt:lpstr>Calibri</vt:lpstr>
      <vt:lpstr>Calibri Light</vt:lpstr>
      <vt:lpstr>Georgia</vt:lpstr>
      <vt:lpstr>Wingdings</vt:lpstr>
      <vt:lpstr>Wingdings 2</vt:lpstr>
      <vt:lpstr>TRF_Powerpoint design_light</vt:lpstr>
      <vt:lpstr>Custom Design</vt:lpstr>
      <vt:lpstr>デザインの設定</vt:lpstr>
      <vt:lpstr>2_Custom Design</vt:lpstr>
      <vt:lpstr>HDOfficeLightV0</vt:lpstr>
      <vt:lpstr>Bitmap Image</vt:lpstr>
      <vt:lpstr>　　　青少年交換委員会 </vt:lpstr>
      <vt:lpstr>ロータリーの青少年交換とは</vt:lpstr>
      <vt:lpstr>ロータリーの青少年交換とは</vt:lpstr>
      <vt:lpstr>ロータリーの青少年交換とは</vt:lpstr>
      <vt:lpstr>第2660地区の青少年交換</vt:lpstr>
      <vt:lpstr>第2660地区の青少年交換</vt:lpstr>
      <vt:lpstr>派遣学生にとっての素晴らしさ</vt:lpstr>
      <vt:lpstr>クラブにとっての素晴らしさ</vt:lpstr>
      <vt:lpstr>クラブの負担</vt:lpstr>
      <vt:lpstr>第2660地区の青少年交換</vt:lpstr>
      <vt:lpstr>スケジュール</vt:lpstr>
      <vt:lpstr>第2660地区青少年交換</vt:lpstr>
      <vt:lpstr>第2660地区青少年交換</vt:lpstr>
      <vt:lpstr>第2660地区青少年交換</vt:lpstr>
      <vt:lpstr>第2660地区青少年交換</vt:lpstr>
      <vt:lpstr>第2660地区青少年交換</vt:lpstr>
      <vt:lpstr>第2660地区青少年交換</vt:lpstr>
      <vt:lpstr>第2660地区青少年交換</vt:lpstr>
      <vt:lpstr>第2660地区青少年交換</vt:lpstr>
      <vt:lpstr>第2660地区青少年交換</vt:lpstr>
      <vt:lpstr>第2660地区青少年交換</vt:lpstr>
      <vt:lpstr>ご静聴ありがとうございました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h-ohashi@sakura-tech.co.jp</cp:lastModifiedBy>
  <cp:revision>836</cp:revision>
  <cp:lastPrinted>2020-04-22T07:13:01Z</cp:lastPrinted>
  <dcterms:created xsi:type="dcterms:W3CDTF">2010-04-16T20:11:30Z</dcterms:created>
  <dcterms:modified xsi:type="dcterms:W3CDTF">2020-04-27T04:04:36Z</dcterms:modified>
</cp:coreProperties>
</file>