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0"/>
  </p:notesMasterIdLst>
  <p:handoutMasterIdLst>
    <p:handoutMasterId r:id="rId21"/>
  </p:handoutMasterIdLst>
  <p:sldIdLst>
    <p:sldId id="256" r:id="rId2"/>
    <p:sldId id="338" r:id="rId3"/>
    <p:sldId id="311" r:id="rId4"/>
    <p:sldId id="349" r:id="rId5"/>
    <p:sldId id="346" r:id="rId6"/>
    <p:sldId id="344" r:id="rId7"/>
    <p:sldId id="345" r:id="rId8"/>
    <p:sldId id="339" r:id="rId9"/>
    <p:sldId id="340" r:id="rId10"/>
    <p:sldId id="341" r:id="rId11"/>
    <p:sldId id="350" r:id="rId12"/>
    <p:sldId id="348" r:id="rId13"/>
    <p:sldId id="353" r:id="rId14"/>
    <p:sldId id="342" r:id="rId15"/>
    <p:sldId id="347" r:id="rId16"/>
    <p:sldId id="354" r:id="rId17"/>
    <p:sldId id="343" r:id="rId18"/>
    <p:sldId id="352" r:id="rId19"/>
  </p:sldIdLst>
  <p:sldSz cx="13004800" cy="97536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BEF"/>
    <a:srgbClr val="FF0000"/>
    <a:srgbClr val="000000"/>
    <a:srgbClr val="FF9900"/>
    <a:srgbClr val="FFEBFF"/>
    <a:srgbClr val="FFCCFF"/>
    <a:srgbClr val="FF0066"/>
    <a:srgbClr val="008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0F8"/>
          </a:solidFill>
        </a:fill>
      </a:tcStyle>
    </a:wholeTbl>
    <a:band2H>
      <a:tcTxStyle/>
      <a:tcStyle>
        <a:tcBdr/>
        <a:fill>
          <a:solidFill>
            <a:srgbClr val="E7F0FC"/>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E9D0"/>
          </a:solidFill>
        </a:fill>
      </a:tcStyle>
    </a:wholeTbl>
    <a:band2H>
      <a:tcTxStyle/>
      <a:tcStyle>
        <a:tcBdr/>
        <a:fill>
          <a:solidFill>
            <a:srgbClr val="EDF4E9"/>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D1EE"/>
          </a:solidFill>
        </a:fill>
      </a:tcStyle>
    </a:wholeTbl>
    <a:band2H>
      <a:tcTxStyle/>
      <a:tcStyle>
        <a:tcBdr/>
        <a:fill>
          <a:solidFill>
            <a:srgbClr val="F0E9F7"/>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62" autoAdjust="0"/>
    <p:restoredTop sz="75926" autoAdjust="0"/>
  </p:normalViewPr>
  <p:slideViewPr>
    <p:cSldViewPr snapToGrid="0">
      <p:cViewPr varScale="1">
        <p:scale>
          <a:sx n="52" d="100"/>
          <a:sy n="52" d="100"/>
        </p:scale>
        <p:origin x="1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3508"/>
          </a:xfrm>
          <a:prstGeom prst="rect">
            <a:avLst/>
          </a:prstGeom>
        </p:spPr>
        <p:txBody>
          <a:bodyPr vert="horz" lIns="95463" tIns="47732" rIns="95463" bIns="47732" rtlCol="0"/>
          <a:lstStyle>
            <a:lvl1pPr algn="l">
              <a:defRPr sz="1300"/>
            </a:lvl1pPr>
          </a:lstStyle>
          <a:p>
            <a:r>
              <a:rPr kumimoji="1" lang="en-US" altLang="ja-JP"/>
              <a:t>17-18 </a:t>
            </a:r>
            <a:r>
              <a:rPr kumimoji="1" lang="ja-JP" altLang="en-US"/>
              <a:t>財団・国際奉仕 合同研修会</a:t>
            </a:r>
          </a:p>
        </p:txBody>
      </p:sp>
      <p:sp>
        <p:nvSpPr>
          <p:cNvPr id="3" name="日付プレースホルダー 2"/>
          <p:cNvSpPr>
            <a:spLocks noGrp="1"/>
          </p:cNvSpPr>
          <p:nvPr>
            <p:ph type="dt" sz="quarter" idx="1"/>
          </p:nvPr>
        </p:nvSpPr>
        <p:spPr>
          <a:xfrm>
            <a:off x="4021294" y="0"/>
            <a:ext cx="3076364" cy="513508"/>
          </a:xfrm>
          <a:prstGeom prst="rect">
            <a:avLst/>
          </a:prstGeom>
        </p:spPr>
        <p:txBody>
          <a:bodyPr vert="horz" lIns="95463" tIns="47732" rIns="95463" bIns="47732" rtlCol="0"/>
          <a:lstStyle>
            <a:lvl1pPr algn="r">
              <a:defRPr sz="1300"/>
            </a:lvl1pPr>
          </a:lstStyle>
          <a:p>
            <a:r>
              <a:rPr kumimoji="1" lang="en-US" altLang="ja-JP"/>
              <a:t>2017.07.06</a:t>
            </a:r>
            <a:endParaRPr kumimoji="1" lang="ja-JP" altLang="en-US"/>
          </a:p>
        </p:txBody>
      </p:sp>
      <p:sp>
        <p:nvSpPr>
          <p:cNvPr id="4" name="フッター プレースホルダー 3"/>
          <p:cNvSpPr>
            <a:spLocks noGrp="1"/>
          </p:cNvSpPr>
          <p:nvPr>
            <p:ph type="ftr" sz="quarter" idx="2"/>
          </p:nvPr>
        </p:nvSpPr>
        <p:spPr>
          <a:xfrm>
            <a:off x="0" y="9721107"/>
            <a:ext cx="3076364" cy="513507"/>
          </a:xfrm>
          <a:prstGeom prst="rect">
            <a:avLst/>
          </a:prstGeom>
        </p:spPr>
        <p:txBody>
          <a:bodyPr vert="horz" lIns="95463" tIns="47732" rIns="95463" bIns="47732" rtlCol="0" anchor="b"/>
          <a:lstStyle>
            <a:lvl1pPr algn="l">
              <a:defRPr sz="1300"/>
            </a:lvl1pPr>
          </a:lstStyle>
          <a:p>
            <a:r>
              <a:rPr kumimoji="1" lang="en-US" altLang="ja-JP"/>
              <a:t>RID2660 </a:t>
            </a:r>
            <a:r>
              <a:rPr kumimoji="1" lang="ja-JP" altLang="en-US"/>
              <a:t>地区財団委員会</a:t>
            </a:r>
          </a:p>
        </p:txBody>
      </p:sp>
      <p:sp>
        <p:nvSpPr>
          <p:cNvPr id="5" name="スライド番号プレースホルダー 4"/>
          <p:cNvSpPr>
            <a:spLocks noGrp="1"/>
          </p:cNvSpPr>
          <p:nvPr>
            <p:ph type="sldNum" sz="quarter" idx="3"/>
          </p:nvPr>
        </p:nvSpPr>
        <p:spPr>
          <a:xfrm>
            <a:off x="4021294" y="9721107"/>
            <a:ext cx="3076364" cy="513507"/>
          </a:xfrm>
          <a:prstGeom prst="rect">
            <a:avLst/>
          </a:prstGeom>
        </p:spPr>
        <p:txBody>
          <a:bodyPr vert="horz" lIns="95463" tIns="47732" rIns="95463" bIns="47732" rtlCol="0" anchor="b"/>
          <a:lstStyle>
            <a:lvl1pPr algn="r">
              <a:defRPr sz="1300"/>
            </a:lvl1pPr>
          </a:lstStyle>
          <a:p>
            <a:fld id="{C7E9211F-8CF2-44C5-9D1D-9C57900FA14F}" type="slidenum">
              <a:rPr kumimoji="1" lang="ja-JP" altLang="en-US" smtClean="0"/>
              <a:t>‹#›</a:t>
            </a:fld>
            <a:endParaRPr kumimoji="1" lang="ja-JP" altLang="en-US"/>
          </a:p>
        </p:txBody>
      </p:sp>
    </p:spTree>
    <p:extLst>
      <p:ext uri="{BB962C8B-B14F-4D97-AF65-F5344CB8AC3E}">
        <p14:creationId xmlns:p14="http://schemas.microsoft.com/office/powerpoint/2010/main" val="16874207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xfrm>
            <a:off x="990600" y="766763"/>
            <a:ext cx="5118100" cy="3838575"/>
          </a:xfrm>
          <a:prstGeom prst="rect">
            <a:avLst/>
          </a:prstGeom>
        </p:spPr>
        <p:txBody>
          <a:bodyPr lIns="95463" tIns="47732" rIns="95463" bIns="47732"/>
          <a:lstStyle/>
          <a:p>
            <a:endParaRPr/>
          </a:p>
        </p:txBody>
      </p:sp>
      <p:sp>
        <p:nvSpPr>
          <p:cNvPr id="186" name="Shape 186"/>
          <p:cNvSpPr>
            <a:spLocks noGrp="1"/>
          </p:cNvSpPr>
          <p:nvPr>
            <p:ph type="body" sz="quarter" idx="1"/>
          </p:nvPr>
        </p:nvSpPr>
        <p:spPr>
          <a:xfrm>
            <a:off x="946574" y="4861442"/>
            <a:ext cx="5206154" cy="4605576"/>
          </a:xfrm>
          <a:prstGeom prst="rect">
            <a:avLst/>
          </a:prstGeom>
        </p:spPr>
        <p:txBody>
          <a:bodyPr lIns="95463" tIns="47732" rIns="95463" bIns="47732"/>
          <a:lstStyle/>
          <a:p>
            <a:endParaRPr/>
          </a:p>
        </p:txBody>
      </p:sp>
    </p:spTree>
    <p:extLst>
      <p:ext uri="{BB962C8B-B14F-4D97-AF65-F5344CB8AC3E}">
        <p14:creationId xmlns:p14="http://schemas.microsoft.com/office/powerpoint/2010/main" val="1747968753"/>
      </p:ext>
    </p:extLst>
  </p:cSld>
  <p:clrMap bg1="lt1" tx1="dk1" bg2="lt2" tx2="dk2" accent1="accent1" accent2="accent2" accent3="accent3" accent4="accent4" accent5="accent5" accent6="accent6" hlink="hlink" folHlink="folHlink"/>
  <p:hf/>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pPr>
              <a:lnSpc>
                <a:spcPct val="117999"/>
              </a:lnSpc>
            </a:pPr>
            <a:endParaRPr dirty="0"/>
          </a:p>
        </p:txBody>
      </p:sp>
    </p:spTree>
    <p:extLst>
      <p:ext uri="{BB962C8B-B14F-4D97-AF65-F5344CB8AC3E}">
        <p14:creationId xmlns:p14="http://schemas.microsoft.com/office/powerpoint/2010/main" val="534540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野生株の常在国は３カ国、パキスタン、アフガニスタン、ナイジェリアです。　</a:t>
            </a:r>
            <a:endParaRPr kumimoji="1" lang="en-US" altLang="ja-JP" sz="1200" dirty="0"/>
          </a:p>
          <a:p>
            <a:endParaRPr kumimoji="1" lang="ja-JP" altLang="en-US" sz="1200" dirty="0"/>
          </a:p>
          <a:p>
            <a:endParaRPr kumimoji="1" lang="ja-JP" altLang="en-US" sz="1200" b="0" dirty="0"/>
          </a:p>
        </p:txBody>
      </p:sp>
    </p:spTree>
    <p:extLst>
      <p:ext uri="{BB962C8B-B14F-4D97-AF65-F5344CB8AC3E}">
        <p14:creationId xmlns:p14="http://schemas.microsoft.com/office/powerpoint/2010/main" val="72440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479209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endParaRPr lang="ja-JP" altLang="en-US" dirty="0"/>
          </a:p>
        </p:txBody>
      </p:sp>
    </p:spTree>
    <p:extLst>
      <p:ext uri="{BB962C8B-B14F-4D97-AF65-F5344CB8AC3E}">
        <p14:creationId xmlns:p14="http://schemas.microsoft.com/office/powerpoint/2010/main" val="182835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t>2014</a:t>
            </a:r>
            <a:r>
              <a:rPr kumimoji="1" lang="ja-JP" altLang="en-US" sz="1200" dirty="0"/>
              <a:t>年には</a:t>
            </a:r>
            <a:r>
              <a:rPr kumimoji="1" lang="ja-JP" altLang="en-US" sz="1200" b="0" dirty="0"/>
              <a:t>、</a:t>
            </a:r>
            <a:r>
              <a:rPr lang="ja-JP" altLang="en-US" sz="1200" b="0" dirty="0">
                <a:solidFill>
                  <a:srgbClr val="0070C0"/>
                </a:solidFill>
              </a:rPr>
              <a:t>エジプトで生ワクチンを飲んだ子供が日本に帰国して受診をしたらその子の便の中にポリオウイルスが発見されています。またワールドカップ直前のブラジルで、酷使空港の下水からポリオウィルスが検出されています。</a:t>
            </a:r>
            <a:endParaRPr lang="en-US" altLang="ja-JP" sz="1200" b="0" dirty="0">
              <a:solidFill>
                <a:srgbClr val="0070C0"/>
              </a:solidFill>
            </a:endParaRPr>
          </a:p>
          <a:p>
            <a:r>
              <a:rPr lang="en-US" altLang="ja-JP" sz="1200" b="0" dirty="0">
                <a:solidFill>
                  <a:srgbClr val="0070C0"/>
                </a:solidFill>
              </a:rPr>
              <a:t>2015</a:t>
            </a:r>
            <a:r>
              <a:rPr lang="ja-JP" altLang="en-US" sz="1200" b="0" dirty="0">
                <a:solidFill>
                  <a:srgbClr val="0070C0"/>
                </a:solidFill>
              </a:rPr>
              <a:t>年には、ウクライナで生ワクチン由来のポリオと診断されました。　ウクライナでは</a:t>
            </a:r>
            <a:r>
              <a:rPr lang="en-US" altLang="ja-JP" sz="1200" b="0" dirty="0">
                <a:solidFill>
                  <a:srgbClr val="0070C0"/>
                </a:solidFill>
              </a:rPr>
              <a:t>50</a:t>
            </a:r>
            <a:r>
              <a:rPr lang="ja-JP" altLang="en-US" sz="1200" b="0" dirty="0">
                <a:solidFill>
                  <a:srgbClr val="0070C0"/>
                </a:solidFill>
              </a:rPr>
              <a:t>％子供しか予防接種を受けていません。</a:t>
            </a:r>
            <a:endParaRPr lang="en-US" altLang="ja-JP" sz="1200" b="0" dirty="0">
              <a:solidFill>
                <a:srgbClr val="0070C0"/>
              </a:solidFill>
            </a:endParaRPr>
          </a:p>
          <a:p>
            <a:r>
              <a:rPr lang="en-US" altLang="ja-JP" sz="1200" b="0" dirty="0">
                <a:solidFill>
                  <a:srgbClr val="0070C0"/>
                </a:solidFill>
              </a:rPr>
              <a:t>2017</a:t>
            </a:r>
            <a:r>
              <a:rPr lang="ja-JP" altLang="en-US" sz="1200" b="0" dirty="0">
                <a:solidFill>
                  <a:srgbClr val="0070C0"/>
                </a:solidFill>
              </a:rPr>
              <a:t>年シリアでは</a:t>
            </a:r>
            <a:r>
              <a:rPr lang="en-US" altLang="ja-JP" sz="1200" b="0" dirty="0">
                <a:solidFill>
                  <a:srgbClr val="0070C0"/>
                </a:solidFill>
              </a:rPr>
              <a:t>17</a:t>
            </a:r>
            <a:r>
              <a:rPr lang="ja-JP" altLang="en-US" sz="1200" b="0" dirty="0">
                <a:solidFill>
                  <a:srgbClr val="0070C0"/>
                </a:solidFill>
              </a:rPr>
              <a:t>件の生ワクチン由来の発症が報告されました。　コンゴ民主共和国では</a:t>
            </a:r>
            <a:r>
              <a:rPr lang="en-US" altLang="ja-JP" sz="1200" b="0" dirty="0">
                <a:solidFill>
                  <a:srgbClr val="0070C0"/>
                </a:solidFill>
              </a:rPr>
              <a:t>4</a:t>
            </a:r>
            <a:r>
              <a:rPr lang="ja-JP" altLang="en-US" sz="1200" b="0" dirty="0">
                <a:solidFill>
                  <a:srgbClr val="0070C0"/>
                </a:solidFill>
              </a:rPr>
              <a:t>件報告されています。</a:t>
            </a:r>
          </a:p>
          <a:p>
            <a:endParaRPr lang="en-US" altLang="ja-JP" sz="1200" b="0" dirty="0">
              <a:solidFill>
                <a:srgbClr val="0070C0"/>
              </a:solidFill>
            </a:endParaRPr>
          </a:p>
          <a:p>
            <a:r>
              <a:rPr lang="ja-JP" altLang="en-US" sz="1200" b="0" dirty="0">
                <a:solidFill>
                  <a:srgbClr val="0070C0"/>
                </a:solidFill>
              </a:rPr>
              <a:t>ポリオウィルスの病原性を弱めた経口（生）ワクチンは、免疫を高める効果がありますが、ウィルスが</a:t>
            </a:r>
            <a:r>
              <a:rPr kumimoji="1" lang="ja-JP" altLang="en-US" sz="1200" b="0" dirty="0">
                <a:solidFill>
                  <a:srgbClr val="0070C0"/>
                </a:solidFill>
              </a:rPr>
              <a:t>子供の腸内で増殖し排泄されると、衛生環境が乏しく予防接種を受けていない地域では他の子供が感染する可能性があります。ウィルスは長期にわたって（</a:t>
            </a:r>
            <a:r>
              <a:rPr kumimoji="1" lang="en-US" altLang="ja-JP" sz="1200" b="0" dirty="0">
                <a:solidFill>
                  <a:srgbClr val="0070C0"/>
                </a:solidFill>
              </a:rPr>
              <a:t>12</a:t>
            </a:r>
            <a:r>
              <a:rPr kumimoji="1" lang="ja-JP" altLang="en-US" sz="1200" b="0" dirty="0">
                <a:solidFill>
                  <a:srgbClr val="0070C0"/>
                </a:solidFill>
              </a:rPr>
              <a:t>ヶ月以上）伝播すると麻痺をひきおこす強力なウィルス株に変異する可能性もあります。</a:t>
            </a:r>
            <a:endParaRPr kumimoji="1" lang="en-US" altLang="ja-JP" sz="1200" b="0" dirty="0">
              <a:solidFill>
                <a:srgbClr val="0070C0"/>
              </a:solidFill>
            </a:endParaRPr>
          </a:p>
          <a:p>
            <a:endParaRPr kumimoji="1" lang="en-US" altLang="ja-JP" sz="1200" b="0" dirty="0">
              <a:solidFill>
                <a:srgbClr val="0070C0"/>
              </a:solidFill>
            </a:endParaRPr>
          </a:p>
          <a:p>
            <a:r>
              <a:rPr kumimoji="1" lang="ja-JP" altLang="en-US" sz="1200" b="0" dirty="0">
                <a:solidFill>
                  <a:srgbClr val="0070C0"/>
                </a:solidFill>
              </a:rPr>
              <a:t>野生株が撲滅されれば、世界中の全ての生ワクチンは破棄されます。</a:t>
            </a:r>
            <a:endParaRPr lang="en-US" altLang="ja-JP" sz="1200" b="0" dirty="0">
              <a:solidFill>
                <a:srgbClr val="0070C0"/>
              </a:solidFill>
            </a:endParaRPr>
          </a:p>
        </p:txBody>
      </p:sp>
    </p:spTree>
    <p:extLst>
      <p:ext uri="{BB962C8B-B14F-4D97-AF65-F5344CB8AC3E}">
        <p14:creationId xmlns:p14="http://schemas.microsoft.com/office/powerpoint/2010/main" val="3801775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581969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90000"/>
              </a:lnSpc>
            </a:pPr>
            <a:r>
              <a:rPr kumimoji="1" lang="ja-JP" altLang="en-US" sz="1200" dirty="0"/>
              <a:t>日本の場合、昨年生まれた約</a:t>
            </a:r>
            <a:r>
              <a:rPr kumimoji="1" lang="en-US" altLang="ja-JP" sz="1200" dirty="0"/>
              <a:t>97</a:t>
            </a:r>
            <a:r>
              <a:rPr kumimoji="1" lang="ja-JP" altLang="en-US" sz="1200" dirty="0"/>
              <a:t>万</a:t>
            </a:r>
            <a:r>
              <a:rPr kumimoji="1" lang="en-US" altLang="ja-JP" sz="1200" dirty="0"/>
              <a:t>7</a:t>
            </a:r>
            <a:r>
              <a:rPr kumimoji="1" lang="ja-JP" altLang="en-US" sz="1200" dirty="0"/>
              <a:t>千人に</a:t>
            </a:r>
            <a:r>
              <a:rPr kumimoji="1" lang="en-US" altLang="ja-JP" sz="1200" dirty="0"/>
              <a:t>4</a:t>
            </a:r>
            <a:r>
              <a:rPr kumimoji="1" lang="ja-JP" altLang="en-US" sz="1200" dirty="0"/>
              <a:t>回接種をすると</a:t>
            </a:r>
            <a:r>
              <a:rPr kumimoji="1" lang="en-US" altLang="ja-JP" sz="1200" dirty="0"/>
              <a:t>176</a:t>
            </a:r>
            <a:r>
              <a:rPr kumimoji="1" lang="ja-JP" altLang="en-US" sz="1200" dirty="0"/>
              <a:t>億円余りのワクチン代が必要になります。</a:t>
            </a:r>
          </a:p>
          <a:p>
            <a:pPr>
              <a:lnSpc>
                <a:spcPct val="90000"/>
              </a:lnSpc>
            </a:pPr>
            <a:endParaRPr kumimoji="1" lang="en-US" altLang="ja-JP" sz="1200" dirty="0"/>
          </a:p>
          <a:p>
            <a:pPr>
              <a:lnSpc>
                <a:spcPct val="90000"/>
              </a:lnSpc>
            </a:pPr>
            <a:r>
              <a:rPr kumimoji="1" lang="ja-JP" altLang="en-US" sz="1200" dirty="0">
                <a:solidFill>
                  <a:srgbClr val="FF0000"/>
                </a:solidFill>
              </a:rPr>
              <a:t>今年のワクチン由来の発症は</a:t>
            </a:r>
            <a:r>
              <a:rPr kumimoji="1" lang="en-US" altLang="ja-JP" sz="1200" dirty="0">
                <a:solidFill>
                  <a:srgbClr val="FF0000"/>
                </a:solidFill>
              </a:rPr>
              <a:t>21</a:t>
            </a:r>
            <a:r>
              <a:rPr kumimoji="1" lang="ja-JP" altLang="en-US" sz="1200" dirty="0">
                <a:solidFill>
                  <a:srgbClr val="FF0000"/>
                </a:solidFill>
              </a:rPr>
              <a:t>例ありました。　これを防ぐためには、不活化ワクチンが必要です。</a:t>
            </a:r>
          </a:p>
          <a:p>
            <a:pPr>
              <a:lnSpc>
                <a:spcPct val="90000"/>
              </a:lnSpc>
            </a:pPr>
            <a:endParaRPr kumimoji="1" lang="ja-JP" altLang="en-US" sz="1200" dirty="0">
              <a:solidFill>
                <a:srgbClr val="FF0000"/>
              </a:solidFill>
            </a:endParaRPr>
          </a:p>
          <a:p>
            <a:pPr marL="0" marR="0" indent="0" defTabSz="457200" eaLnBrk="1" fontAlgn="auto" latinLnBrk="0" hangingPunct="1">
              <a:lnSpc>
                <a:spcPct val="90000"/>
              </a:lnSpc>
              <a:spcBef>
                <a:spcPts val="0"/>
              </a:spcBef>
              <a:spcAft>
                <a:spcPts val="0"/>
              </a:spcAft>
              <a:buClrTx/>
              <a:buSzTx/>
              <a:buFontTx/>
              <a:buNone/>
              <a:tabLst/>
              <a:defRPr/>
            </a:pPr>
            <a:r>
              <a:rPr lang="ja-JP" altLang="en-US" sz="1200" b="0" dirty="0">
                <a:effectLst/>
                <a:latin typeface="+mn-lt"/>
                <a:ea typeface="+mn-ea"/>
                <a:cs typeface="+mn-cs"/>
                <a:sym typeface="Helvetica Neue"/>
              </a:rPr>
              <a:t>発展途上地域へのワクチンの運搬は、たやすい仕事ではありません。製造工場 から出荷され、子どもの口に入るまで、ワクチンを </a:t>
            </a:r>
            <a:r>
              <a:rPr lang="en-US" altLang="ja-JP" sz="1200" b="0" dirty="0">
                <a:effectLst/>
                <a:latin typeface="+mn-lt"/>
                <a:ea typeface="+mn-ea"/>
                <a:cs typeface="+mn-cs"/>
                <a:sym typeface="Helvetica Neue"/>
              </a:rPr>
              <a:t>2 ~ 8°C</a:t>
            </a:r>
            <a:r>
              <a:rPr lang="ja-JP" altLang="en-US" sz="1200" b="0" dirty="0">
                <a:effectLst/>
                <a:latin typeface="+mn-lt"/>
                <a:ea typeface="+mn-ea"/>
                <a:cs typeface="+mn-cs"/>
                <a:sym typeface="Helvetica Neue"/>
              </a:rPr>
              <a:t>に保たなければなり ません</a:t>
            </a:r>
            <a:r>
              <a:rPr lang="en-US" altLang="ja-JP" sz="1200" b="0" dirty="0">
                <a:effectLst/>
                <a:latin typeface="+mn-lt"/>
                <a:ea typeface="+mn-ea"/>
                <a:cs typeface="+mn-cs"/>
                <a:sym typeface="Helvetica Neue"/>
              </a:rPr>
              <a:t>(- 15 ~ 25°C</a:t>
            </a:r>
            <a:r>
              <a:rPr lang="ja-JP" altLang="en-US" sz="1200" b="0" dirty="0">
                <a:effectLst/>
                <a:latin typeface="+mn-lt"/>
                <a:ea typeface="+mn-ea"/>
                <a:cs typeface="+mn-cs"/>
                <a:sym typeface="Helvetica Neue"/>
              </a:rPr>
              <a:t>で冷凍保存できるものもある</a:t>
            </a:r>
            <a:r>
              <a:rPr lang="en-US" altLang="ja-JP" sz="1200" b="0" dirty="0">
                <a:effectLst/>
                <a:latin typeface="+mn-lt"/>
                <a:ea typeface="+mn-ea"/>
                <a:cs typeface="+mn-cs"/>
                <a:sym typeface="Helvetica Neue"/>
              </a:rPr>
              <a:t>)</a:t>
            </a:r>
            <a:r>
              <a:rPr lang="ja-JP" altLang="en-US" sz="1200" b="0" dirty="0">
                <a:effectLst/>
                <a:latin typeface="+mn-lt"/>
                <a:ea typeface="+mn-ea"/>
                <a:cs typeface="+mn-cs"/>
                <a:sym typeface="Helvetica Neue"/>
              </a:rPr>
              <a:t>。</a:t>
            </a:r>
            <a:r>
              <a:rPr lang="en-US" altLang="ja-JP" sz="1200" b="0" dirty="0">
                <a:effectLst/>
                <a:latin typeface="+mn-lt"/>
                <a:ea typeface="+mn-ea"/>
                <a:cs typeface="+mn-cs"/>
                <a:sym typeface="Helvetica Neue"/>
              </a:rPr>
              <a:t>2 ~ 3°C</a:t>
            </a:r>
            <a:r>
              <a:rPr lang="ja-JP" altLang="en-US" sz="1200" b="0" dirty="0">
                <a:effectLst/>
                <a:latin typeface="+mn-lt"/>
                <a:ea typeface="+mn-ea"/>
                <a:cs typeface="+mn-cs"/>
                <a:sym typeface="Helvetica Neue"/>
              </a:rPr>
              <a:t>の温度の変化で、 運搬中のワクチンがすべて台無しになり、子どもをポリオから守る効力を失って しまうからです。</a:t>
            </a:r>
            <a:endParaRPr lang="ja-JP" altLang="en-US" sz="1200" dirty="0"/>
          </a:p>
          <a:p>
            <a:pPr>
              <a:lnSpc>
                <a:spcPct val="90000"/>
              </a:lnSpc>
            </a:pPr>
            <a:endParaRPr kumimoji="1" lang="ja-JP" altLang="en-US" sz="1200" dirty="0">
              <a:solidFill>
                <a:srgbClr val="FF0000"/>
              </a:solidFill>
            </a:endParaRPr>
          </a:p>
          <a:p>
            <a:pPr>
              <a:lnSpc>
                <a:spcPct val="90000"/>
              </a:lnSpc>
            </a:pPr>
            <a:endParaRPr kumimoji="1" lang="ja-JP" altLang="en-US" sz="1200" dirty="0">
              <a:solidFill>
                <a:srgbClr val="FF0000"/>
              </a:solidFill>
            </a:endParaRPr>
          </a:p>
          <a:p>
            <a:pPr>
              <a:lnSpc>
                <a:spcPct val="90000"/>
              </a:lnSpc>
            </a:pPr>
            <a:endParaRPr kumimoji="1" lang="ja-JP" altLang="en-US" sz="1200" dirty="0">
              <a:solidFill>
                <a:srgbClr val="FF0000"/>
              </a:solidFill>
            </a:endParaRPr>
          </a:p>
          <a:p>
            <a:pPr>
              <a:lnSpc>
                <a:spcPct val="90000"/>
              </a:lnSpc>
            </a:pPr>
            <a:endParaRPr kumimoji="1" lang="ja-JP" altLang="en-US" sz="1200" dirty="0">
              <a:solidFill>
                <a:srgbClr val="FF0000"/>
              </a:solidFill>
            </a:endParaRPr>
          </a:p>
          <a:p>
            <a:endParaRPr kumimoji="1" lang="en-US" altLang="ja-JP" sz="1200" dirty="0"/>
          </a:p>
        </p:txBody>
      </p:sp>
    </p:spTree>
    <p:extLst>
      <p:ext uri="{BB962C8B-B14F-4D97-AF65-F5344CB8AC3E}">
        <p14:creationId xmlns:p14="http://schemas.microsoft.com/office/powerpoint/2010/main" val="973564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ワクチン自体は予防摂取の主要な費用ではりません。</a:t>
            </a:r>
            <a:endParaRPr kumimoji="1" lang="en-US" altLang="ja-JP" sz="1200" dirty="0"/>
          </a:p>
          <a:p>
            <a:r>
              <a:rPr kumimoji="1" lang="ja-JP" altLang="en-US" sz="1200" dirty="0"/>
              <a:t>例えば、アフガニスタンの予防接種キャンペーンには、予防接種員</a:t>
            </a:r>
            <a:r>
              <a:rPr kumimoji="1" lang="en-US" altLang="ja-JP" sz="1200" dirty="0"/>
              <a:t>57,000</a:t>
            </a:r>
            <a:r>
              <a:rPr kumimoji="1" lang="ja-JP" altLang="en-US" sz="1200" dirty="0"/>
              <a:t>人、車</a:t>
            </a:r>
            <a:r>
              <a:rPr kumimoji="1" lang="en-US" altLang="ja-JP" sz="1200" dirty="0"/>
              <a:t>3,100</a:t>
            </a:r>
            <a:r>
              <a:rPr kumimoji="1" lang="ja-JP" altLang="en-US" sz="1200" dirty="0"/>
              <a:t>台、社会活動家</a:t>
            </a:r>
            <a:r>
              <a:rPr kumimoji="1" lang="en-US" altLang="ja-JP" sz="1200" dirty="0"/>
              <a:t>3,400</a:t>
            </a:r>
            <a:r>
              <a:rPr kumimoji="1" lang="ja-JP" altLang="en-US" sz="1200" dirty="0"/>
              <a:t>名にかかる費用を負担しました。</a:t>
            </a:r>
            <a:endParaRPr kumimoji="1" lang="en-US" altLang="ja-JP" sz="1200" dirty="0"/>
          </a:p>
          <a:p>
            <a:r>
              <a:rPr kumimoji="1" lang="ja-JP" altLang="en-US" sz="1200" dirty="0"/>
              <a:t>ニジェールでは、ボート</a:t>
            </a:r>
            <a:r>
              <a:rPr kumimoji="1" lang="en-US" altLang="ja-JP" sz="1200" dirty="0"/>
              <a:t>17</a:t>
            </a:r>
            <a:r>
              <a:rPr kumimoji="1" lang="ja-JP" altLang="en-US" sz="1200" dirty="0"/>
              <a:t>隻、荷車</a:t>
            </a:r>
            <a:r>
              <a:rPr kumimoji="1" lang="en-US" altLang="ja-JP" sz="1200" dirty="0"/>
              <a:t>1,150</a:t>
            </a:r>
            <a:r>
              <a:rPr kumimoji="1" lang="ja-JP" altLang="en-US" sz="1200" dirty="0"/>
              <a:t>台、車</a:t>
            </a:r>
            <a:r>
              <a:rPr kumimoji="1" lang="en-US" altLang="ja-JP" sz="1200" dirty="0"/>
              <a:t>1,071</a:t>
            </a:r>
            <a:r>
              <a:rPr kumimoji="1" lang="ja-JP" altLang="en-US" sz="1200" dirty="0"/>
              <a:t>台、オートバイ</a:t>
            </a:r>
            <a:r>
              <a:rPr kumimoji="1" lang="en-US" altLang="ja-JP" sz="1200" dirty="0"/>
              <a:t>1,530</a:t>
            </a:r>
            <a:r>
              <a:rPr kumimoji="1" lang="ja-JP" altLang="en-US" sz="1200" dirty="0"/>
              <a:t>台の費用に補助金が充当されました。</a:t>
            </a:r>
            <a:endParaRPr kumimoji="1" lang="en-US" altLang="ja-JP" sz="1200" dirty="0"/>
          </a:p>
          <a:p>
            <a:r>
              <a:rPr kumimoji="1" lang="ja-JP" altLang="en-US" sz="1200" dirty="0"/>
              <a:t>ソマリアでは、</a:t>
            </a:r>
            <a:r>
              <a:rPr kumimoji="1" lang="en-US" altLang="ja-JP" sz="1200" dirty="0"/>
              <a:t>4001</a:t>
            </a:r>
            <a:r>
              <a:rPr kumimoji="1" lang="ja-JP" altLang="en-US" sz="1200" dirty="0"/>
              <a:t>以上の詳細計画ワークショップ、</a:t>
            </a:r>
            <a:r>
              <a:rPr kumimoji="1" lang="en-US" altLang="ja-JP" sz="1200" dirty="0"/>
              <a:t>13,800</a:t>
            </a:r>
            <a:r>
              <a:rPr kumimoji="1" lang="ja-JP" altLang="en-US" sz="1200" dirty="0"/>
              <a:t>人以上の予防接種員と放送員の研修、</a:t>
            </a:r>
            <a:r>
              <a:rPr kumimoji="1" lang="en-US" altLang="ja-JP" sz="1200" dirty="0"/>
              <a:t>1,700</a:t>
            </a:r>
            <a:r>
              <a:rPr kumimoji="1" lang="ja-JP" altLang="en-US" sz="1200" dirty="0"/>
              <a:t>台の車に資金を提供しています。</a:t>
            </a:r>
            <a:endParaRPr kumimoji="1" lang="en-US" altLang="ja-JP" sz="1200" dirty="0"/>
          </a:p>
        </p:txBody>
      </p:sp>
    </p:spTree>
    <p:extLst>
      <p:ext uri="{BB962C8B-B14F-4D97-AF65-F5344CB8AC3E}">
        <p14:creationId xmlns:p14="http://schemas.microsoft.com/office/powerpoint/2010/main" val="2726033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HG丸ｺﾞｼｯｸM-PRO" panose="020F0600000000000000" pitchFamily="50" charset="-128"/>
                <a:ea typeface="HG丸ｺﾞｼｯｸM-PRO" panose="020F0600000000000000" pitchFamily="50" charset="-128"/>
              </a:rPr>
              <a:t>ポリオへの現金寄付は</a:t>
            </a:r>
            <a:r>
              <a:rPr kumimoji="1" lang="en-US" altLang="ja-JP" sz="1200" dirty="0">
                <a:latin typeface="HG丸ｺﾞｼｯｸM-PRO" panose="020F0600000000000000" pitchFamily="50" charset="-128"/>
                <a:ea typeface="HG丸ｺﾞｼｯｸM-PRO" panose="020F0600000000000000" pitchFamily="50" charset="-128"/>
              </a:rPr>
              <a:t>WF</a:t>
            </a:r>
            <a:r>
              <a:rPr kumimoji="1" lang="ja-JP" altLang="en-US" sz="1200" dirty="0">
                <a:latin typeface="HG丸ｺﾞｼｯｸM-PRO" panose="020F0600000000000000" pitchFamily="50" charset="-128"/>
                <a:ea typeface="HG丸ｺﾞｼｯｸM-PRO" panose="020F0600000000000000" pitchFamily="50" charset="-128"/>
              </a:rPr>
              <a:t>からのマッチングはありませんが、ゲイツ財団からは</a:t>
            </a:r>
            <a:r>
              <a:rPr kumimoji="1" lang="en-US" altLang="ja-JP" sz="1200" dirty="0">
                <a:latin typeface="HG丸ｺﾞｼｯｸM-PRO" panose="020F0600000000000000" pitchFamily="50" charset="-128"/>
                <a:ea typeface="HG丸ｺﾞｼｯｸM-PRO" panose="020F0600000000000000" pitchFamily="50" charset="-128"/>
              </a:rPr>
              <a:t>DDF</a:t>
            </a:r>
            <a:r>
              <a:rPr kumimoji="1" lang="ja-JP" altLang="en-US" sz="1200" dirty="0">
                <a:latin typeface="HG丸ｺﾞｼｯｸM-PRO" panose="020F0600000000000000" pitchFamily="50" charset="-128"/>
                <a:ea typeface="HG丸ｺﾞｼｯｸM-PRO" panose="020F0600000000000000" pitchFamily="50" charset="-128"/>
              </a:rPr>
              <a:t>同様に</a:t>
            </a:r>
            <a:r>
              <a:rPr kumimoji="1" lang="en-US" altLang="ja-JP" sz="1200" dirty="0">
                <a:latin typeface="HG丸ｺﾞｼｯｸM-PRO" panose="020F0600000000000000" pitchFamily="50" charset="-128"/>
                <a:ea typeface="HG丸ｺﾞｼｯｸM-PRO" panose="020F0600000000000000" pitchFamily="50" charset="-128"/>
              </a:rPr>
              <a:t>2</a:t>
            </a:r>
            <a:r>
              <a:rPr kumimoji="1" lang="ja-JP" altLang="en-US" sz="1200" dirty="0">
                <a:latin typeface="HG丸ｺﾞｼｯｸM-PRO" panose="020F0600000000000000" pitchFamily="50" charset="-128"/>
                <a:ea typeface="HG丸ｺﾞｼｯｸM-PRO" panose="020F0600000000000000" pitchFamily="50" charset="-128"/>
              </a:rPr>
              <a:t>倍の上乗せがあります。</a:t>
            </a:r>
          </a:p>
          <a:p>
            <a:r>
              <a:rPr kumimoji="1" lang="en-US" altLang="ja-JP" sz="1200" dirty="0">
                <a:latin typeface="HG丸ｺﾞｼｯｸM-PRO" panose="020F0600000000000000" pitchFamily="50" charset="-128"/>
                <a:ea typeface="HG丸ｺﾞｼｯｸM-PRO" panose="020F0600000000000000" pitchFamily="50" charset="-128"/>
              </a:rPr>
              <a:t>DDF</a:t>
            </a:r>
            <a:r>
              <a:rPr kumimoji="1" lang="ja-JP" altLang="en-US" sz="1200" dirty="0">
                <a:latin typeface="HG丸ｺﾞｼｯｸM-PRO" panose="020F0600000000000000" pitchFamily="50" charset="-128"/>
                <a:ea typeface="HG丸ｺﾞｼｯｸM-PRO" panose="020F0600000000000000" pitchFamily="50" charset="-128"/>
              </a:rPr>
              <a:t>に対しては、</a:t>
            </a:r>
            <a:r>
              <a:rPr kumimoji="1" lang="en-US" altLang="ja-JP" sz="1200" dirty="0">
                <a:latin typeface="HG丸ｺﾞｼｯｸM-PRO" panose="020F0600000000000000" pitchFamily="50" charset="-128"/>
                <a:ea typeface="HG丸ｺﾞｼｯｸM-PRO" panose="020F0600000000000000" pitchFamily="50" charset="-128"/>
              </a:rPr>
              <a:t>WF</a:t>
            </a:r>
            <a:r>
              <a:rPr kumimoji="1" lang="ja-JP" altLang="en-US" sz="1200" dirty="0">
                <a:latin typeface="HG丸ｺﾞｼｯｸM-PRO" panose="020F0600000000000000" pitchFamily="50" charset="-128"/>
                <a:ea typeface="HG丸ｺﾞｼｯｸM-PRO" panose="020F0600000000000000" pitchFamily="50" charset="-128"/>
              </a:rPr>
              <a:t>から同額のマッチングがあり（上限</a:t>
            </a:r>
            <a:r>
              <a:rPr kumimoji="1" lang="en-US" altLang="ja-JP" sz="1200" dirty="0">
                <a:latin typeface="HG丸ｺﾞｼｯｸM-PRO" panose="020F0600000000000000" pitchFamily="50" charset="-128"/>
                <a:ea typeface="HG丸ｺﾞｼｯｸM-PRO" panose="020F0600000000000000" pitchFamily="50" charset="-128"/>
              </a:rPr>
              <a:t>1</a:t>
            </a:r>
            <a:r>
              <a:rPr kumimoji="1" lang="ja-JP" altLang="en-US" sz="1200" dirty="0">
                <a:latin typeface="HG丸ｺﾞｼｯｸM-PRO" panose="020F0600000000000000" pitchFamily="50" charset="-128"/>
                <a:ea typeface="HG丸ｺﾞｼｯｸM-PRO" panose="020F0600000000000000" pitchFamily="50" charset="-128"/>
              </a:rPr>
              <a:t>千万ドル）、その上に更にゲイツ財団から</a:t>
            </a:r>
            <a:r>
              <a:rPr kumimoji="1" lang="en-US" altLang="ja-JP" sz="1200" dirty="0">
                <a:latin typeface="HG丸ｺﾞｼｯｸM-PRO" panose="020F0600000000000000" pitchFamily="50" charset="-128"/>
                <a:ea typeface="HG丸ｺﾞｼｯｸM-PRO" panose="020F0600000000000000" pitchFamily="50" charset="-128"/>
              </a:rPr>
              <a:t>2</a:t>
            </a:r>
            <a:r>
              <a:rPr kumimoji="1" lang="ja-JP" altLang="en-US" sz="1200" dirty="0">
                <a:latin typeface="HG丸ｺﾞｼｯｸM-PRO" panose="020F0600000000000000" pitchFamily="50" charset="-128"/>
                <a:ea typeface="HG丸ｺﾞｼｯｸM-PRO" panose="020F0600000000000000" pitchFamily="50" charset="-128"/>
              </a:rPr>
              <a:t>倍の上乗せがあります。</a:t>
            </a:r>
          </a:p>
          <a:p>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ポリオプラスへ</a:t>
            </a:r>
            <a:r>
              <a:rPr kumimoji="1" lang="en-US" altLang="ja-JP" sz="1200" dirty="0">
                <a:latin typeface="HG丸ｺﾞｼｯｸM-PRO" panose="020F0600000000000000" pitchFamily="50" charset="-128"/>
                <a:ea typeface="HG丸ｺﾞｼｯｸM-PRO" panose="020F0600000000000000" pitchFamily="50" charset="-128"/>
              </a:rPr>
              <a:t>1,500</a:t>
            </a:r>
            <a:r>
              <a:rPr kumimoji="1" lang="ja-JP" altLang="en-US" sz="1200" dirty="0">
                <a:latin typeface="HG丸ｺﾞｼｯｸM-PRO" panose="020F0600000000000000" pitchFamily="50" charset="-128"/>
                <a:ea typeface="HG丸ｺﾞｼｯｸM-PRO" panose="020F0600000000000000" pitchFamily="50" charset="-128"/>
              </a:rPr>
              <a:t>ドル以上のご寄付したクラブ、</a:t>
            </a:r>
            <a:r>
              <a:rPr kumimoji="1" lang="en-US" altLang="ja-JP" sz="1200" dirty="0">
                <a:latin typeface="HG丸ｺﾞｼｯｸM-PRO" panose="020F0600000000000000" pitchFamily="50" charset="-128"/>
                <a:ea typeface="HG丸ｺﾞｼｯｸM-PRO" panose="020F0600000000000000" pitchFamily="50" charset="-128"/>
              </a:rPr>
              <a:t>DDF</a:t>
            </a:r>
            <a:r>
              <a:rPr kumimoji="1" lang="ja-JP" altLang="en-US" sz="1200" dirty="0">
                <a:latin typeface="HG丸ｺﾞｼｯｸM-PRO" panose="020F0600000000000000" pitchFamily="50" charset="-128"/>
                <a:ea typeface="HG丸ｺﾞｼｯｸM-PRO" panose="020F0600000000000000" pitchFamily="50" charset="-128"/>
              </a:rPr>
              <a:t>の</a:t>
            </a:r>
            <a:r>
              <a:rPr kumimoji="1" lang="en-US" altLang="ja-JP" sz="1200" dirty="0">
                <a:latin typeface="HG丸ｺﾞｼｯｸM-PRO" panose="020F0600000000000000" pitchFamily="50" charset="-128"/>
                <a:ea typeface="HG丸ｺﾞｼｯｸM-PRO" panose="020F0600000000000000" pitchFamily="50" charset="-128"/>
              </a:rPr>
              <a:t>20</a:t>
            </a:r>
            <a:r>
              <a:rPr kumimoji="1" lang="ja-JP" altLang="en-US" sz="1200" dirty="0">
                <a:latin typeface="HG丸ｺﾞｼｯｸM-PRO" panose="020F0600000000000000" pitchFamily="50" charset="-128"/>
                <a:ea typeface="HG丸ｺﾞｼｯｸM-PRO" panose="020F0600000000000000" pitchFamily="50" charset="-128"/>
              </a:rPr>
              <a:t>％以上をポリオプラス基金へ寄贈した地区は、次年度に感謝状が贈られます。</a:t>
            </a:r>
            <a:endParaRPr kumimoji="1" lang="en-US" altLang="ja-JP"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7906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213216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7848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３</a:t>
            </a:r>
            <a:r>
              <a:rPr kumimoji="1" lang="en-US" altLang="ja-JP" sz="1200" dirty="0"/>
              <a:t>H</a:t>
            </a:r>
            <a:r>
              <a:rPr kumimoji="1" lang="ja-JP" altLang="en-US" sz="1200" dirty="0"/>
              <a:t>補助金の</a:t>
            </a:r>
            <a:r>
              <a:rPr kumimoji="1" lang="en-US" altLang="ja-JP" sz="1200" dirty="0"/>
              <a:t>3H</a:t>
            </a:r>
            <a:r>
              <a:rPr kumimoji="1" lang="ja-JP" altLang="en-US" sz="1200" dirty="0"/>
              <a:t>は、</a:t>
            </a:r>
            <a:r>
              <a:rPr kumimoji="1" lang="en-US" altLang="ja-JP" sz="1200" dirty="0"/>
              <a:t>Health</a:t>
            </a:r>
            <a:r>
              <a:rPr kumimoji="1" lang="ja-JP" altLang="en-US" sz="1200" dirty="0"/>
              <a:t>、</a:t>
            </a:r>
            <a:r>
              <a:rPr kumimoji="1" lang="en-US" altLang="ja-JP" sz="1200" dirty="0"/>
              <a:t>Hunger</a:t>
            </a:r>
            <a:r>
              <a:rPr kumimoji="1" lang="ja-JP" altLang="en-US" sz="1200" dirty="0"/>
              <a:t>、</a:t>
            </a:r>
            <a:r>
              <a:rPr kumimoji="1" lang="en-US" altLang="ja-JP" sz="1200" dirty="0"/>
              <a:t>Humanity </a:t>
            </a:r>
            <a:r>
              <a:rPr kumimoji="1" lang="ja-JP" altLang="en-US" sz="1200" dirty="0">
                <a:latin typeface="HG丸ｺﾞｼｯｸM-PRO" panose="020F0600000000000000" pitchFamily="50" charset="-128"/>
                <a:ea typeface="HG丸ｺﾞｼｯｸM-PRO" panose="020F0600000000000000" pitchFamily="50" charset="-128"/>
              </a:rPr>
              <a:t>（保健、飢餓追放および人間性尊重）を意味しています</a:t>
            </a:r>
          </a:p>
          <a:p>
            <a:endParaRPr kumimoji="1" lang="ja-JP" altLang="en-US" sz="1200" dirty="0"/>
          </a:p>
          <a:p>
            <a:r>
              <a:rPr kumimoji="1" lang="en-US" altLang="ja-JP" sz="1200" dirty="0"/>
              <a:t>1979</a:t>
            </a:r>
            <a:r>
              <a:rPr kumimoji="1" lang="ja-JP" altLang="en-US" sz="1200" dirty="0"/>
              <a:t>年当時、フィリピンは周辺諸国</a:t>
            </a:r>
            <a:r>
              <a:rPr kumimoji="1" lang="en-US" altLang="ja-JP" sz="1200" dirty="0"/>
              <a:t>32</a:t>
            </a:r>
            <a:r>
              <a:rPr kumimoji="1" lang="ja-JP" altLang="en-US" sz="1200" dirty="0"/>
              <a:t>カ国の全ポリオの感染</a:t>
            </a:r>
            <a:r>
              <a:rPr kumimoji="1" lang="en-US" altLang="ja-JP" sz="1200" dirty="0"/>
              <a:t>45</a:t>
            </a:r>
            <a:r>
              <a:rPr kumimoji="1" lang="ja-JP" altLang="en-US" sz="1200" dirty="0"/>
              <a:t>％、ポリオによる死亡率は</a:t>
            </a:r>
            <a:r>
              <a:rPr kumimoji="1" lang="en-US" altLang="ja-JP" sz="1200" dirty="0"/>
              <a:t>75</a:t>
            </a:r>
            <a:r>
              <a:rPr kumimoji="1" lang="ja-JP" altLang="en-US" sz="1200" dirty="0"/>
              <a:t>％を占めていました</a:t>
            </a:r>
          </a:p>
          <a:p>
            <a:endParaRPr kumimoji="1" lang="ja-JP" altLang="en-US" sz="1200" dirty="0"/>
          </a:p>
          <a:p>
            <a:pPr rtl="0"/>
            <a:r>
              <a:rPr lang="ja-JP" altLang="en-US" sz="1200" b="0" i="0" dirty="0">
                <a:effectLst/>
                <a:latin typeface="+mn-lt"/>
                <a:ea typeface="+mn-ea"/>
                <a:cs typeface="+mn-cs"/>
                <a:sym typeface="Helvetica Neue"/>
              </a:rPr>
              <a:t>チャレンジ補助金とはロータリーが集めた</a:t>
            </a:r>
            <a:r>
              <a:rPr lang="en-US" altLang="ja-JP" sz="1200" b="0" i="0" dirty="0">
                <a:effectLst/>
                <a:latin typeface="+mn-lt"/>
                <a:ea typeface="+mn-ea"/>
                <a:cs typeface="+mn-cs"/>
                <a:sym typeface="Helvetica Neue"/>
              </a:rPr>
              <a:t>1</a:t>
            </a:r>
            <a:r>
              <a:rPr lang="ja-JP" altLang="en-US" sz="1200" b="0" i="0" dirty="0">
                <a:effectLst/>
                <a:latin typeface="+mn-lt"/>
                <a:ea typeface="+mn-ea"/>
                <a:cs typeface="+mn-cs"/>
                <a:sym typeface="Helvetica Neue"/>
              </a:rPr>
              <a:t>億ドルに対し、ビル＆メリンダ・ゲイツ財団が同額</a:t>
            </a:r>
            <a:r>
              <a:rPr lang="en-US" altLang="ja-JP" sz="1200" b="0" i="0" dirty="0">
                <a:effectLst/>
                <a:latin typeface="+mn-lt"/>
                <a:ea typeface="+mn-ea"/>
                <a:cs typeface="+mn-cs"/>
                <a:sym typeface="Helvetica Neue"/>
              </a:rPr>
              <a:t>1</a:t>
            </a:r>
            <a:r>
              <a:rPr lang="ja-JP" altLang="en-US" sz="1200" b="0" i="0" dirty="0">
                <a:effectLst/>
                <a:latin typeface="+mn-lt"/>
                <a:ea typeface="+mn-ea"/>
                <a:cs typeface="+mn-cs"/>
                <a:sym typeface="Helvetica Neue"/>
              </a:rPr>
              <a:t>億ドルの補助金を上乗せするもの。その</a:t>
            </a:r>
            <a:r>
              <a:rPr lang="en-US" altLang="ja-JP" sz="1200" b="0" i="0" dirty="0">
                <a:effectLst/>
                <a:latin typeface="+mn-lt"/>
                <a:ea typeface="+mn-ea"/>
                <a:cs typeface="+mn-cs"/>
                <a:sym typeface="Helvetica Neue"/>
              </a:rPr>
              <a:t>2</a:t>
            </a:r>
            <a:r>
              <a:rPr lang="ja-JP" altLang="en-US" sz="1200" b="0" i="0" dirty="0">
                <a:effectLst/>
                <a:latin typeface="+mn-lt"/>
                <a:ea typeface="+mn-ea"/>
                <a:cs typeface="+mn-cs"/>
                <a:sym typeface="Helvetica Neue"/>
              </a:rPr>
              <a:t>年後、ゲイツ財団は、ロータリーが追加</a:t>
            </a:r>
            <a:r>
              <a:rPr lang="en-US" altLang="ja-JP" sz="1200" b="0" i="0" dirty="0">
                <a:effectLst/>
                <a:latin typeface="+mn-lt"/>
                <a:ea typeface="+mn-ea"/>
                <a:cs typeface="+mn-cs"/>
                <a:sym typeface="Helvetica Neue"/>
              </a:rPr>
              <a:t>2</a:t>
            </a:r>
            <a:r>
              <a:rPr lang="ja-JP" altLang="en-US" sz="1200" b="0" i="0" dirty="0">
                <a:effectLst/>
                <a:latin typeface="+mn-lt"/>
                <a:ea typeface="+mn-ea"/>
                <a:cs typeface="+mn-cs"/>
                <a:sym typeface="Helvetica Neue"/>
              </a:rPr>
              <a:t>億ドルを集めることを条件に、</a:t>
            </a:r>
            <a:r>
              <a:rPr lang="en-US" altLang="ja-JP" sz="1200" b="0" i="0" dirty="0">
                <a:effectLst/>
                <a:latin typeface="+mn-lt"/>
                <a:ea typeface="+mn-ea"/>
                <a:cs typeface="+mn-cs"/>
                <a:sym typeface="Helvetica Neue"/>
              </a:rPr>
              <a:t>2</a:t>
            </a:r>
            <a:r>
              <a:rPr lang="ja-JP" altLang="en-US" sz="1200" b="0" i="0" dirty="0">
                <a:effectLst/>
                <a:latin typeface="+mn-lt"/>
                <a:ea typeface="+mn-ea"/>
                <a:cs typeface="+mn-cs"/>
                <a:sym typeface="Helvetica Neue"/>
              </a:rPr>
              <a:t>億</a:t>
            </a:r>
            <a:r>
              <a:rPr lang="en-US" altLang="ja-JP" sz="1200" b="0" i="0" dirty="0">
                <a:effectLst/>
                <a:latin typeface="+mn-lt"/>
                <a:ea typeface="+mn-ea"/>
                <a:cs typeface="+mn-cs"/>
                <a:sym typeface="Helvetica Neue"/>
              </a:rPr>
              <a:t>5,500</a:t>
            </a:r>
            <a:r>
              <a:rPr lang="ja-JP" altLang="en-US" sz="1200" b="0" i="0" dirty="0">
                <a:effectLst/>
                <a:latin typeface="+mn-lt"/>
                <a:ea typeface="+mn-ea"/>
                <a:cs typeface="+mn-cs"/>
                <a:sym typeface="Helvetica Neue"/>
              </a:rPr>
              <a:t>万ドルをロータリーに授与することを発表。</a:t>
            </a:r>
            <a:endParaRPr lang="en-US" altLang="ja-JP" sz="1200" b="0" i="0" dirty="0">
              <a:effectLst/>
              <a:latin typeface="+mn-lt"/>
              <a:ea typeface="+mn-ea"/>
              <a:cs typeface="+mn-cs"/>
              <a:sym typeface="Helvetica Neue"/>
            </a:endParaRPr>
          </a:p>
          <a:p>
            <a:pPr rtl="0"/>
            <a:endParaRPr kumimoji="1" lang="en-US" altLang="ja-JP" sz="1200" dirty="0"/>
          </a:p>
        </p:txBody>
      </p:sp>
    </p:spTree>
    <p:extLst>
      <p:ext uri="{BB962C8B-B14F-4D97-AF65-F5344CB8AC3E}">
        <p14:creationId xmlns:p14="http://schemas.microsoft.com/office/powerpoint/2010/main" val="779789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en-US" altLang="ja-JP" sz="1200" dirty="0"/>
              <a:t>GPEI</a:t>
            </a:r>
            <a:r>
              <a:rPr kumimoji="1" lang="ja-JP" altLang="en-US" sz="1200" dirty="0"/>
              <a:t>とは「世界ポリオ撲滅推進計画</a:t>
            </a:r>
            <a:r>
              <a:rPr kumimoji="1" lang="en-US" altLang="ja-JP" sz="1200" dirty="0"/>
              <a:t>Global Polio Eradication Initiative</a:t>
            </a:r>
            <a:r>
              <a:rPr kumimoji="1" lang="ja-JP" altLang="en-US" sz="1200" dirty="0"/>
              <a:t>」</a:t>
            </a:r>
            <a:r>
              <a:rPr kumimoji="1" lang="en-US" altLang="ja-JP" sz="1200" dirty="0"/>
              <a:t> </a:t>
            </a:r>
            <a:r>
              <a:rPr kumimoji="1" lang="ja-JP" altLang="en-US" sz="1200" dirty="0"/>
              <a:t>のことで、ロータリー、世界保健機関（</a:t>
            </a:r>
            <a:r>
              <a:rPr kumimoji="1" lang="en-US" altLang="ja-JP" sz="1200" dirty="0"/>
              <a:t>WHO</a:t>
            </a:r>
            <a:r>
              <a:rPr kumimoji="1" lang="ja-JP" altLang="en-US" sz="1200" dirty="0"/>
              <a:t>）、米国疾病対策センター（</a:t>
            </a:r>
            <a:r>
              <a:rPr kumimoji="1" lang="en-US" altLang="ja-JP" sz="1200" dirty="0"/>
              <a:t>CDC</a:t>
            </a:r>
            <a:r>
              <a:rPr kumimoji="1" lang="ja-JP" altLang="en-US" sz="1200" dirty="0"/>
              <a:t>）、ユニセフで構成され、これらの団体が協力してポリオ撲滅活動に当たっていました。その後、ビル＆メリンダ・ゲイツ財団を含む他団体や各国政府が加わりました。</a:t>
            </a:r>
            <a:endParaRPr kumimoji="1" lang="en-US" altLang="ja-JP" sz="1200" dirty="0"/>
          </a:p>
          <a:p>
            <a:pPr rtl="0"/>
            <a:endParaRPr kumimoji="1" lang="en-US" altLang="ja-JP" sz="1200" dirty="0"/>
          </a:p>
          <a:p>
            <a:pPr rtl="0"/>
            <a:r>
              <a:rPr kumimoji="1" lang="ja-JP" altLang="en-US" sz="1200" dirty="0"/>
              <a:t>それぞれ以下のような役割を担っています。</a:t>
            </a:r>
            <a:endParaRPr kumimoji="1" lang="en-US" altLang="ja-JP" sz="1200" dirty="0"/>
          </a:p>
          <a:p>
            <a:pPr rtl="0"/>
            <a:endParaRPr kumimoji="1" lang="en-US" altLang="ja-JP" sz="1200" dirty="0"/>
          </a:p>
          <a:p>
            <a:pPr rtl="0"/>
            <a:r>
              <a:rPr kumimoji="1" lang="zh-TW" altLang="en-US" sz="1200" dirty="0"/>
              <a:t>世界保健機関（</a:t>
            </a:r>
            <a:r>
              <a:rPr kumimoji="1" lang="en-US" altLang="zh-TW" sz="1200" dirty="0"/>
              <a:t>WHO</a:t>
            </a:r>
            <a:r>
              <a:rPr kumimoji="1" lang="zh-TW" altLang="en-US" sz="1200" dirty="0"/>
              <a:t>）</a:t>
            </a:r>
            <a:r>
              <a:rPr kumimoji="1" lang="en-US" altLang="zh-TW" sz="1200" dirty="0"/>
              <a:t>:</a:t>
            </a:r>
            <a:r>
              <a:rPr kumimoji="1" lang="zh-TW" altLang="en-US" sz="1200" dirty="0"/>
              <a:t>戦略</a:t>
            </a:r>
            <a:endParaRPr kumimoji="1" lang="en-US" altLang="ja-JP" sz="1200" dirty="0"/>
          </a:p>
          <a:p>
            <a:pPr rtl="0"/>
            <a:r>
              <a:rPr kumimoji="1" lang="ja-JP" altLang="en-US" sz="1200" dirty="0"/>
              <a:t>ユニセフ：予防接種</a:t>
            </a:r>
          </a:p>
          <a:p>
            <a:pPr rtl="0"/>
            <a:r>
              <a:rPr kumimoji="1" lang="ja-JP" altLang="en-US" sz="1200" dirty="0"/>
              <a:t>米国疾病対策センター（</a:t>
            </a:r>
            <a:r>
              <a:rPr kumimoji="1" lang="en-US" altLang="ja-JP" sz="1200" dirty="0"/>
              <a:t>CDC</a:t>
            </a:r>
            <a:r>
              <a:rPr kumimoji="1" lang="ja-JP" altLang="en-US" sz="1200" dirty="0"/>
              <a:t>）</a:t>
            </a:r>
            <a:r>
              <a:rPr kumimoji="1" lang="en-US" altLang="ja-JP" sz="1200" dirty="0"/>
              <a:t>:</a:t>
            </a:r>
            <a:r>
              <a:rPr kumimoji="1" lang="ja-JP" altLang="en-US" sz="1200" dirty="0"/>
              <a:t>ウィルス対策</a:t>
            </a:r>
          </a:p>
          <a:p>
            <a:pPr rtl="0"/>
            <a:r>
              <a:rPr kumimoji="1" lang="ja-JP" altLang="en-US" sz="1200" dirty="0"/>
              <a:t>ロータリー：アドボカシー活動（政府関係者への働きかけや認識向上）と募金活動</a:t>
            </a:r>
          </a:p>
          <a:p>
            <a:pPr rtl="0"/>
            <a:r>
              <a:rPr kumimoji="1" lang="ja-JP" altLang="en-US" sz="1200" dirty="0"/>
              <a:t>その他：ゲイツ財団、各国政府など</a:t>
            </a:r>
          </a:p>
          <a:p>
            <a:pPr rtl="0"/>
            <a:endParaRPr kumimoji="1" lang="ja-JP" altLang="en-US" sz="1200" dirty="0"/>
          </a:p>
          <a:p>
            <a:pPr rtl="0"/>
            <a:endParaRPr kumimoji="1" lang="en-US" altLang="ja-JP" sz="1200" dirty="0"/>
          </a:p>
        </p:txBody>
      </p:sp>
    </p:spTree>
    <p:extLst>
      <p:ext uri="{BB962C8B-B14F-4D97-AF65-F5344CB8AC3E}">
        <p14:creationId xmlns:p14="http://schemas.microsoft.com/office/powerpoint/2010/main" val="46373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452261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66004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1529719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1640278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2200" b="0" i="0" dirty="0">
                <a:effectLst/>
                <a:latin typeface="+mn-lt"/>
                <a:ea typeface="+mn-ea"/>
                <a:cs typeface="+mn-cs"/>
                <a:sym typeface="Helvetica Neue"/>
              </a:rPr>
              <a:t>ウイルス流入のリスクが高い国々（最高</a:t>
            </a:r>
            <a:r>
              <a:rPr lang="en-US" altLang="ja-JP" sz="2200" b="0" i="0" dirty="0">
                <a:effectLst/>
                <a:latin typeface="+mn-lt"/>
                <a:ea typeface="+mn-ea"/>
                <a:cs typeface="+mn-cs"/>
                <a:sym typeface="Helvetica Neue"/>
              </a:rPr>
              <a:t>60</a:t>
            </a:r>
            <a:r>
              <a:rPr lang="ja-JP" altLang="en-US" sz="2200" b="0" i="0" dirty="0">
                <a:effectLst/>
                <a:latin typeface="+mn-lt"/>
                <a:ea typeface="+mn-ea"/>
                <a:cs typeface="+mn-cs"/>
                <a:sym typeface="Helvetica Neue"/>
              </a:rPr>
              <a:t>カ国）では、現在も子どもへの大規模な一斉予防接種キャンペーンが行われています。</a:t>
            </a:r>
            <a:endParaRPr lang="en-US" altLang="ja-JP" sz="2200" b="0" i="0" dirty="0">
              <a:effectLst/>
              <a:latin typeface="+mn-lt"/>
              <a:ea typeface="+mn-ea"/>
              <a:cs typeface="+mn-cs"/>
              <a:sym typeface="Helvetica Neue"/>
            </a:endParaRPr>
          </a:p>
          <a:p>
            <a:endParaRPr lang="en-US" altLang="ja-JP" sz="2200" b="0" i="0" dirty="0">
              <a:effectLst/>
              <a:latin typeface="+mn-lt"/>
              <a:ea typeface="+mn-ea"/>
              <a:cs typeface="+mn-cs"/>
              <a:sym typeface="Helvetica Neue"/>
            </a:endParaRPr>
          </a:p>
          <a:p>
            <a:r>
              <a:rPr lang="en-US" altLang="ja-JP" sz="2200" b="0" i="0" dirty="0">
                <a:effectLst/>
                <a:latin typeface="+mn-lt"/>
                <a:ea typeface="+mn-ea"/>
                <a:cs typeface="+mn-cs"/>
                <a:sym typeface="Helvetica Neue"/>
              </a:rPr>
              <a:t>2</a:t>
            </a:r>
            <a:r>
              <a:rPr lang="ja-JP" altLang="en-US" sz="1200" b="0" i="0" dirty="0">
                <a:effectLst/>
                <a:latin typeface="+mn-lt"/>
                <a:ea typeface="+mn-ea"/>
                <a:cs typeface="+mn-cs"/>
                <a:sym typeface="Helvetica Neue"/>
              </a:rPr>
              <a:t>型ウイルスは</a:t>
            </a:r>
            <a:r>
              <a:rPr lang="en-US" altLang="ja-JP" sz="1200" b="0" i="0" dirty="0">
                <a:effectLst/>
                <a:latin typeface="+mn-lt"/>
                <a:ea typeface="+mn-ea"/>
                <a:cs typeface="+mn-cs"/>
                <a:sym typeface="Helvetica Neue"/>
              </a:rPr>
              <a:t>1999</a:t>
            </a:r>
            <a:r>
              <a:rPr lang="ja-JP" altLang="en-US" sz="1200" b="0" i="0" dirty="0">
                <a:effectLst/>
                <a:latin typeface="+mn-lt"/>
                <a:ea typeface="+mn-ea"/>
                <a:cs typeface="+mn-cs"/>
                <a:sym typeface="Helvetica Neue"/>
              </a:rPr>
              <a:t>年に撲滅されました。　</a:t>
            </a:r>
            <a:r>
              <a:rPr lang="en-US" altLang="ja-JP" sz="1200" b="0" i="0" dirty="0">
                <a:effectLst/>
                <a:latin typeface="+mn-lt"/>
                <a:ea typeface="+mn-ea"/>
                <a:cs typeface="+mn-cs"/>
                <a:sym typeface="Helvetica Neue"/>
              </a:rPr>
              <a:t>2</a:t>
            </a:r>
            <a:r>
              <a:rPr lang="ja-JP" altLang="en-US" sz="1200" b="0" i="0" dirty="0">
                <a:effectLst/>
                <a:latin typeface="+mn-lt"/>
                <a:ea typeface="+mn-ea"/>
                <a:cs typeface="+mn-cs"/>
                <a:sym typeface="Helvetica Neue"/>
              </a:rPr>
              <a:t>型を除いたことで、</a:t>
            </a:r>
            <a:r>
              <a:rPr lang="en-US" altLang="ja-JP" sz="1200" b="0" i="0" dirty="0">
                <a:effectLst/>
                <a:latin typeface="+mn-lt"/>
                <a:ea typeface="+mn-ea"/>
                <a:cs typeface="+mn-cs"/>
                <a:sym typeface="Helvetica Neue"/>
              </a:rPr>
              <a:t>1</a:t>
            </a:r>
            <a:r>
              <a:rPr lang="ja-JP" altLang="en-US" sz="1200" b="0" i="0" dirty="0">
                <a:effectLst/>
                <a:latin typeface="+mn-lt"/>
                <a:ea typeface="+mn-ea"/>
                <a:cs typeface="+mn-cs"/>
                <a:sym typeface="Helvetica Neue"/>
              </a:rPr>
              <a:t>と</a:t>
            </a:r>
            <a:r>
              <a:rPr lang="en-US" altLang="ja-JP" sz="1200" b="0" i="0" dirty="0">
                <a:effectLst/>
                <a:latin typeface="+mn-lt"/>
                <a:ea typeface="+mn-ea"/>
                <a:cs typeface="+mn-cs"/>
                <a:sym typeface="Helvetica Neue"/>
              </a:rPr>
              <a:t>3</a:t>
            </a:r>
            <a:r>
              <a:rPr lang="ja-JP" altLang="en-US" sz="1200" b="0" i="0" dirty="0">
                <a:effectLst/>
                <a:latin typeface="+mn-lt"/>
                <a:ea typeface="+mn-ea"/>
                <a:cs typeface="+mn-cs"/>
                <a:sym typeface="Helvetica Neue"/>
              </a:rPr>
              <a:t>型により迅速に強力な免疫を付与できるようになりました。</a:t>
            </a:r>
          </a:p>
          <a:p>
            <a:endParaRPr lang="ja-JP" altLang="en-US" sz="1200" b="0" i="0" dirty="0">
              <a:effectLst/>
              <a:latin typeface="+mn-lt"/>
              <a:ea typeface="+mn-ea"/>
              <a:cs typeface="+mn-cs"/>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altLang="ja-JP" sz="1200" b="0" i="0" dirty="0">
                <a:effectLst/>
                <a:latin typeface="+mn-lt"/>
                <a:ea typeface="+mn-ea"/>
                <a:cs typeface="+mn-cs"/>
                <a:sym typeface="Helvetica Neue"/>
              </a:rPr>
              <a:t>2012</a:t>
            </a:r>
            <a:r>
              <a:rPr lang="ja-JP" altLang="en-US" sz="1200" b="0" i="0" dirty="0">
                <a:effectLst/>
                <a:latin typeface="+mn-lt"/>
                <a:ea typeface="+mn-ea"/>
                <a:cs typeface="+mn-cs"/>
                <a:sym typeface="Helvetica Neue"/>
              </a:rPr>
              <a:t>年　</a:t>
            </a:r>
            <a:r>
              <a:rPr lang="en-US" altLang="ja-JP" sz="1200" b="0" i="0" dirty="0">
                <a:effectLst/>
                <a:latin typeface="+mn-lt"/>
                <a:ea typeface="+mn-ea"/>
                <a:cs typeface="+mn-cs"/>
                <a:sym typeface="Helvetica Neue"/>
              </a:rPr>
              <a:t>3</a:t>
            </a:r>
            <a:r>
              <a:rPr lang="ja-JP" altLang="en-US" sz="1200" b="0" i="0" dirty="0">
                <a:effectLst/>
                <a:latin typeface="+mn-lt"/>
                <a:ea typeface="+mn-ea"/>
                <a:cs typeface="+mn-cs"/>
                <a:sym typeface="Helvetica Neue"/>
              </a:rPr>
              <a:t>型ウイルスによる感染がパキスタンとナイジェリアで最後に報告されて以来、</a:t>
            </a:r>
            <a:r>
              <a:rPr lang="en-US" altLang="ja-JP" sz="1200" b="0" i="0" dirty="0">
                <a:effectLst/>
                <a:latin typeface="+mn-lt"/>
                <a:ea typeface="+mn-ea"/>
                <a:cs typeface="+mn-cs"/>
                <a:sym typeface="Helvetica Neue"/>
              </a:rPr>
              <a:t>3</a:t>
            </a:r>
            <a:r>
              <a:rPr lang="ja-JP" altLang="en-US" sz="1200" b="0" i="0" dirty="0">
                <a:effectLst/>
                <a:latin typeface="+mn-lt"/>
                <a:ea typeface="+mn-ea"/>
                <a:cs typeface="+mn-cs"/>
                <a:sym typeface="Helvetica Neue"/>
              </a:rPr>
              <a:t>型による感染は世界で</a:t>
            </a:r>
            <a:r>
              <a:rPr lang="en-US" altLang="ja-JP" sz="1200" b="0" i="0" dirty="0">
                <a:effectLst/>
                <a:latin typeface="+mn-lt"/>
                <a:ea typeface="+mn-ea"/>
                <a:cs typeface="+mn-cs"/>
                <a:sym typeface="Helvetica Neue"/>
              </a:rPr>
              <a:t>1</a:t>
            </a:r>
            <a:r>
              <a:rPr lang="ja-JP" altLang="en-US" sz="1200" b="0" i="0" dirty="0">
                <a:effectLst/>
                <a:latin typeface="+mn-lt"/>
                <a:ea typeface="+mn-ea"/>
                <a:cs typeface="+mn-cs"/>
                <a:sym typeface="Helvetica Neue"/>
              </a:rPr>
              <a:t>件も報告されていません。ただし、</a:t>
            </a:r>
            <a:r>
              <a:rPr lang="en-US" altLang="ja-JP" sz="1200" b="0" i="0" dirty="0">
                <a:effectLst/>
                <a:latin typeface="+mn-lt"/>
                <a:ea typeface="+mn-ea"/>
                <a:cs typeface="+mn-cs"/>
                <a:sym typeface="Helvetica Neue"/>
              </a:rPr>
              <a:t>3</a:t>
            </a:r>
            <a:r>
              <a:rPr lang="ja-JP" altLang="en-US" sz="1200" b="0" i="0" dirty="0">
                <a:effectLst/>
                <a:latin typeface="+mn-lt"/>
                <a:ea typeface="+mn-ea"/>
                <a:cs typeface="+mn-cs"/>
                <a:sym typeface="Helvetica Neue"/>
              </a:rPr>
              <a:t>型は</a:t>
            </a:r>
            <a:r>
              <a:rPr lang="en-US" altLang="ja-JP" sz="1200" b="0" i="0" dirty="0">
                <a:effectLst/>
                <a:latin typeface="+mn-lt"/>
                <a:ea typeface="+mn-ea"/>
                <a:cs typeface="+mn-cs"/>
                <a:sym typeface="Helvetica Neue"/>
              </a:rPr>
              <a:t>1</a:t>
            </a:r>
            <a:r>
              <a:rPr lang="ja-JP" altLang="en-US" sz="1200" b="0" i="0" dirty="0">
                <a:effectLst/>
                <a:latin typeface="+mn-lt"/>
                <a:ea typeface="+mn-ea"/>
                <a:cs typeface="+mn-cs"/>
                <a:sym typeface="Helvetica Neue"/>
              </a:rPr>
              <a:t>型よりも発症するケースが少ないため、ウイルスが検知されずに拡散する可能性もあります。</a:t>
            </a:r>
          </a:p>
          <a:p>
            <a:endParaRPr lang="ja-JP" altLang="en-US" sz="2200" b="0" i="0" dirty="0">
              <a:effectLst/>
              <a:latin typeface="+mn-lt"/>
              <a:ea typeface="+mn-ea"/>
              <a:cs typeface="+mn-cs"/>
              <a:sym typeface="Helvetica Neue"/>
            </a:endParaRPr>
          </a:p>
          <a:p>
            <a:endParaRPr kumimoji="1" lang="en-US" altLang="ja-JP" dirty="0"/>
          </a:p>
        </p:txBody>
      </p:sp>
    </p:spTree>
    <p:extLst>
      <p:ext uri="{BB962C8B-B14F-4D97-AF65-F5344CB8AC3E}">
        <p14:creationId xmlns:p14="http://schemas.microsoft.com/office/powerpoint/2010/main" val="259656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5997" y="1079398"/>
            <a:ext cx="10046208" cy="5748122"/>
          </a:xfrm>
        </p:spPr>
        <p:txBody>
          <a:bodyPr anchor="b">
            <a:normAutofit/>
          </a:bodyPr>
          <a:lstStyle>
            <a:lvl1pPr algn="l">
              <a:lnSpc>
                <a:spcPct val="85000"/>
              </a:lnSpc>
              <a:defRPr sz="9387" baseline="0">
                <a:solidFill>
                  <a:schemeClr val="tx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45997" y="6827520"/>
            <a:ext cx="10046208" cy="2405888"/>
          </a:xfrm>
        </p:spPr>
        <p:txBody>
          <a:bodyPr>
            <a:normAutofit/>
          </a:bodyPr>
          <a:lstStyle>
            <a:lvl1pPr marL="0" indent="0" algn="l">
              <a:buNone/>
              <a:defRPr sz="2844" baseline="0">
                <a:solidFill>
                  <a:schemeClr val="tx1">
                    <a:lumMod val="85000"/>
                  </a:schemeClr>
                </a:solidFill>
              </a:defRPr>
            </a:lvl1pPr>
            <a:lvl2pPr marL="650230" indent="0" algn="ctr">
              <a:buNone/>
              <a:defRPr sz="2844"/>
            </a:lvl2pPr>
            <a:lvl3pPr marL="1300460" indent="0" algn="ctr">
              <a:buNone/>
              <a:defRPr sz="2844"/>
            </a:lvl3pPr>
            <a:lvl4pPr marL="1950690" indent="0" algn="ctr">
              <a:buNone/>
              <a:defRPr sz="2844"/>
            </a:lvl4pPr>
            <a:lvl5pPr marL="2600919" indent="0" algn="ctr">
              <a:buNone/>
              <a:defRPr sz="2844"/>
            </a:lvl5pPr>
            <a:lvl6pPr marL="3251149" indent="0" algn="ctr">
              <a:buNone/>
              <a:defRPr sz="2844"/>
            </a:lvl6pPr>
            <a:lvl7pPr marL="3901379" indent="0" algn="ctr">
              <a:buNone/>
              <a:defRPr sz="2844"/>
            </a:lvl7pPr>
            <a:lvl8pPr marL="4551609" indent="0" algn="ctr">
              <a:buNone/>
              <a:defRPr sz="2844"/>
            </a:lvl8pPr>
            <a:lvl9pPr marL="5201839" indent="0" algn="ctr">
              <a:buNone/>
              <a:defRPr sz="2844"/>
            </a:lvl9pPr>
          </a:lstStyle>
          <a:p>
            <a:r>
              <a:rPr lang="ja-JP" altLang="en-US"/>
              <a:t>マスター サブタイトルの書式設定</a:t>
            </a:r>
            <a:endParaRPr lang="en-US" dirty="0"/>
          </a:p>
        </p:txBody>
      </p:sp>
      <p:sp>
        <p:nvSpPr>
          <p:cNvPr id="7" name="Rectangle 6"/>
          <p:cNvSpPr/>
          <p:nvPr/>
        </p:nvSpPr>
        <p:spPr>
          <a:xfrm>
            <a:off x="0" y="0"/>
            <a:ext cx="487680"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773488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549664463"/>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5281" y="541867"/>
            <a:ext cx="2641600" cy="83876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12801" y="541867"/>
            <a:ext cx="8249920" cy="83876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28043900"/>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1270000" y="3225800"/>
            <a:ext cx="10464800" cy="3302000"/>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2801121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1642445174"/>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345997" y="1079398"/>
            <a:ext cx="10046208" cy="5748122"/>
          </a:xfrm>
        </p:spPr>
        <p:txBody>
          <a:bodyPr anchor="b">
            <a:normAutofit/>
          </a:bodyPr>
          <a:lstStyle>
            <a:lvl1pPr>
              <a:lnSpc>
                <a:spcPct val="85000"/>
              </a:lnSpc>
              <a:defRPr sz="9387"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45997" y="6827520"/>
            <a:ext cx="10046208" cy="2405888"/>
          </a:xfrm>
        </p:spPr>
        <p:txBody>
          <a:bodyPr anchor="t">
            <a:normAutofit/>
          </a:bodyPr>
          <a:lstStyle>
            <a:lvl1pPr marL="0" indent="0">
              <a:buNone/>
              <a:defRPr sz="2844">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
        <p:nvSpPr>
          <p:cNvPr id="7" name="Rectangle 6"/>
          <p:cNvSpPr/>
          <p:nvPr/>
        </p:nvSpPr>
        <p:spPr>
          <a:xfrm>
            <a:off x="0" y="0"/>
            <a:ext cx="487680"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3324055"/>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345997" y="2600962"/>
            <a:ext cx="4779264" cy="6188568"/>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34912" y="2600962"/>
            <a:ext cx="4779264" cy="6188568"/>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39778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45997" y="2442219"/>
            <a:ext cx="4779264" cy="1040384"/>
          </a:xfrm>
        </p:spPr>
        <p:txBody>
          <a:bodyPr anchor="b">
            <a:normAutofit/>
          </a:bodyPr>
          <a:lstStyle>
            <a:lvl1pPr marL="0" indent="0">
              <a:spcBef>
                <a:spcPts val="0"/>
              </a:spcBef>
              <a:buNone/>
              <a:defRPr sz="2560" b="0">
                <a:solidFill>
                  <a:schemeClr val="tx2"/>
                </a:solidFill>
              </a:defRPr>
            </a:lvl1pPr>
            <a:lvl2pPr marL="650230" indent="0">
              <a:buNone/>
              <a:defRPr sz="2560"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ja-JP" altLang="en-US"/>
              <a:t>マスター テキストの書式設定</a:t>
            </a:r>
          </a:p>
        </p:txBody>
      </p:sp>
      <p:sp>
        <p:nvSpPr>
          <p:cNvPr id="4" name="Content Placeholder 3"/>
          <p:cNvSpPr>
            <a:spLocks noGrp="1"/>
          </p:cNvSpPr>
          <p:nvPr>
            <p:ph sz="half" idx="2"/>
          </p:nvPr>
        </p:nvSpPr>
        <p:spPr>
          <a:xfrm>
            <a:off x="1345997" y="3566293"/>
            <a:ext cx="4779264" cy="5211947"/>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Text Placeholder 10"/>
          <p:cNvSpPr>
            <a:spLocks noGrp="1"/>
          </p:cNvSpPr>
          <p:nvPr>
            <p:ph type="body" sz="quarter" idx="13"/>
          </p:nvPr>
        </p:nvSpPr>
        <p:spPr>
          <a:xfrm>
            <a:off x="6541415" y="2442219"/>
            <a:ext cx="4785766" cy="1040384"/>
          </a:xfrm>
        </p:spPr>
        <p:txBody>
          <a:bodyPr anchor="b">
            <a:normAutofit/>
          </a:bodyPr>
          <a:lstStyle>
            <a:lvl1pPr marL="0" indent="0">
              <a:buFontTx/>
              <a:buNone/>
              <a:defRPr lang="en-US" sz="2560" b="0" kern="1200" spc="14" baseline="0" dirty="0">
                <a:solidFill>
                  <a:schemeClr val="tx2"/>
                </a:solidFill>
                <a:latin typeface="+mn-lt"/>
                <a:ea typeface="+mn-ea"/>
                <a:cs typeface="+mn-cs"/>
              </a:defRPr>
            </a:lvl1pPr>
          </a:lstStyle>
          <a:p>
            <a:pPr marL="0" lvl="0" indent="0" algn="l" defTabSz="1300460" rtl="0" eaLnBrk="1" latinLnBrk="0" hangingPunct="1">
              <a:lnSpc>
                <a:spcPct val="95000"/>
              </a:lnSpc>
              <a:spcBef>
                <a:spcPts val="0"/>
              </a:spcBef>
              <a:spcAft>
                <a:spcPts val="284"/>
              </a:spcAft>
              <a:buClr>
                <a:schemeClr val="accent1"/>
              </a:buClr>
              <a:buSzPct val="80000"/>
              <a:buNone/>
            </a:pPr>
            <a:r>
              <a:rPr lang="ja-JP" altLang="en-US"/>
              <a:t>マスター テキストの書式設定</a:t>
            </a:r>
          </a:p>
        </p:txBody>
      </p:sp>
      <p:sp>
        <p:nvSpPr>
          <p:cNvPr id="6" name="Content Placeholder 5"/>
          <p:cNvSpPr>
            <a:spLocks noGrp="1"/>
          </p:cNvSpPr>
          <p:nvPr>
            <p:ph sz="quarter" idx="4"/>
          </p:nvPr>
        </p:nvSpPr>
        <p:spPr>
          <a:xfrm>
            <a:off x="6534912" y="3566293"/>
            <a:ext cx="4779264" cy="5211947"/>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509204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871164304"/>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965486277"/>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97331" y="650242"/>
            <a:ext cx="3413760" cy="2275836"/>
          </a:xfrm>
        </p:spPr>
        <p:txBody>
          <a:bodyPr anchor="b">
            <a:normAutofit/>
          </a:bodyPr>
          <a:lstStyle>
            <a:lvl1pPr>
              <a:defRPr sz="3982" b="0" baseline="0"/>
            </a:lvl1pPr>
          </a:lstStyle>
          <a:p>
            <a:r>
              <a:rPr lang="ja-JP" altLang="en-US"/>
              <a:t>マスター タイトルの書式設定</a:t>
            </a:r>
            <a:endParaRPr lang="en-US" dirty="0"/>
          </a:p>
        </p:txBody>
      </p:sp>
      <p:sp>
        <p:nvSpPr>
          <p:cNvPr id="3" name="Content Placeholder 2"/>
          <p:cNvSpPr>
            <a:spLocks noGrp="1"/>
          </p:cNvSpPr>
          <p:nvPr>
            <p:ph idx="1"/>
          </p:nvPr>
        </p:nvSpPr>
        <p:spPr>
          <a:xfrm>
            <a:off x="4804551" y="975360"/>
            <a:ext cx="6484338" cy="7802880"/>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97331" y="2986291"/>
            <a:ext cx="3413760" cy="5418668"/>
          </a:xfrm>
        </p:spPr>
        <p:txBody>
          <a:bodyPr>
            <a:normAutofit/>
          </a:bodyPr>
          <a:lstStyle>
            <a:lvl1pPr marL="0" indent="0">
              <a:lnSpc>
                <a:spcPct val="114000"/>
              </a:lnSpc>
              <a:spcBef>
                <a:spcPts val="1138"/>
              </a:spcBef>
              <a:buNone/>
              <a:defRPr sz="1849"/>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174034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7261013"/>
            <a:ext cx="12045696" cy="24925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75360" y="7477760"/>
            <a:ext cx="10647680" cy="1300480"/>
          </a:xfrm>
        </p:spPr>
        <p:txBody>
          <a:bodyPr anchor="b">
            <a:normAutofit/>
          </a:bodyPr>
          <a:lstStyle>
            <a:lvl1pPr>
              <a:defRPr sz="3982" b="0">
                <a:solidFill>
                  <a:schemeClr val="bg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2"/>
            <a:ext cx="12045696" cy="7294468"/>
          </a:xfrm>
          <a:blipFill>
            <a:blip r:embed="rId2"/>
            <a:stretch>
              <a:fillRect/>
            </a:stretch>
          </a:blipFill>
        </p:spPr>
        <p:txBody>
          <a:bodyPr anchor="t"/>
          <a:lstStyle>
            <a:lvl1pPr marL="0" indent="0">
              <a:buNone/>
              <a:defRPr sz="4551">
                <a:solidFill>
                  <a:schemeClr val="bg1"/>
                </a:solidFill>
              </a:defRPr>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ja-JP" altLang="en-US"/>
              <a:t>図を追加</a:t>
            </a:r>
            <a:endParaRPr lang="en-US" dirty="0"/>
          </a:p>
        </p:txBody>
      </p:sp>
      <p:sp>
        <p:nvSpPr>
          <p:cNvPr id="4" name="Text Placeholder 3"/>
          <p:cNvSpPr>
            <a:spLocks noGrp="1"/>
          </p:cNvSpPr>
          <p:nvPr>
            <p:ph type="body" sz="half" idx="2"/>
          </p:nvPr>
        </p:nvSpPr>
        <p:spPr>
          <a:xfrm>
            <a:off x="975360" y="8687773"/>
            <a:ext cx="10647680" cy="849082"/>
          </a:xfrm>
        </p:spPr>
        <p:txBody>
          <a:bodyPr>
            <a:normAutofit/>
          </a:bodyPr>
          <a:lstStyle>
            <a:lvl1pPr marL="0" indent="0">
              <a:lnSpc>
                <a:spcPct val="100000"/>
              </a:lnSpc>
              <a:spcBef>
                <a:spcPts val="1138"/>
              </a:spcBef>
              <a:buNone/>
              <a:defRPr sz="1849">
                <a:solidFill>
                  <a:schemeClr val="bg1">
                    <a:lumMod val="85000"/>
                  </a:schemeClr>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1599283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972544" y="0"/>
            <a:ext cx="1040384" cy="9753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45997" y="520192"/>
            <a:ext cx="10338816" cy="188524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45997" y="2600962"/>
            <a:ext cx="9168384" cy="618856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16200000">
            <a:off x="11138071" y="1485053"/>
            <a:ext cx="2709332" cy="389467"/>
          </a:xfrm>
          <a:prstGeom prst="rect">
            <a:avLst/>
          </a:prstGeom>
        </p:spPr>
        <p:txBody>
          <a:bodyPr vert="horz" lIns="91440" tIns="45720" rIns="91440" bIns="45720" rtlCol="0" anchor="ctr"/>
          <a:lstStyle>
            <a:lvl1pPr algn="r">
              <a:defRPr sz="1493" b="0">
                <a:solidFill>
                  <a:schemeClr val="tx2">
                    <a:lumMod val="20000"/>
                    <a:lumOff val="80000"/>
                  </a:schemeClr>
                </a:solidFill>
              </a:defRPr>
            </a:lvl1pPr>
          </a:lstStyle>
          <a:p>
            <a:endParaRPr lang="en-US" dirty="0"/>
          </a:p>
        </p:txBody>
      </p:sp>
      <p:sp>
        <p:nvSpPr>
          <p:cNvPr id="5" name="Footer Placeholder 4"/>
          <p:cNvSpPr>
            <a:spLocks noGrp="1"/>
          </p:cNvSpPr>
          <p:nvPr>
            <p:ph type="ftr" sz="quarter" idx="3"/>
          </p:nvPr>
        </p:nvSpPr>
        <p:spPr>
          <a:xfrm rot="16200000">
            <a:off x="9945963" y="5819987"/>
            <a:ext cx="5093547" cy="389467"/>
          </a:xfrm>
          <a:prstGeom prst="rect">
            <a:avLst/>
          </a:prstGeom>
        </p:spPr>
        <p:txBody>
          <a:bodyPr vert="horz" lIns="91440" tIns="45720" rIns="91440" bIns="45720" rtlCol="0" anchor="ctr"/>
          <a:lstStyle>
            <a:lvl1pPr algn="l">
              <a:defRPr sz="1493">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2005056" y="8778242"/>
            <a:ext cx="975360" cy="844409"/>
          </a:xfrm>
          <a:prstGeom prst="rect">
            <a:avLst/>
          </a:prstGeom>
        </p:spPr>
        <p:txBody>
          <a:bodyPr vert="horz" lIns="27432" tIns="45720" rIns="27432" bIns="45720" rtlCol="0" anchor="ctr">
            <a:normAutofit/>
          </a:bodyPr>
          <a:lstStyle>
            <a:lvl1pPr algn="ctr">
              <a:defRPr sz="4551">
                <a:solidFill>
                  <a:schemeClr val="tx2">
                    <a:lumMod val="60000"/>
                    <a:lumOff val="40000"/>
                  </a:schemeClr>
                </a:solidFill>
              </a:defRPr>
            </a:lvl1p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58242560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hf sldNum="0" hdr="0" ftr="0" dt="0"/>
  <p:txStyles>
    <p:titleStyle>
      <a:lvl1pPr algn="l" defTabSz="1300460" rtl="0" eaLnBrk="1" latinLnBrk="0" hangingPunct="1">
        <a:lnSpc>
          <a:spcPct val="90000"/>
        </a:lnSpc>
        <a:spcBef>
          <a:spcPct val="0"/>
        </a:spcBef>
        <a:buNone/>
        <a:defRPr kumimoji="1" sz="5689" kern="1200" spc="-71" baseline="0">
          <a:solidFill>
            <a:schemeClr val="tx1"/>
          </a:solidFill>
          <a:latin typeface="+mj-lt"/>
          <a:ea typeface="+mj-ea"/>
          <a:cs typeface="+mj-cs"/>
        </a:defRPr>
      </a:lvl1pPr>
    </p:titleStyle>
    <p:bodyStyle>
      <a:lvl1pPr marL="260092" indent="-260092" algn="l" defTabSz="1300460" rtl="0" eaLnBrk="1" latinLnBrk="0" hangingPunct="1">
        <a:lnSpc>
          <a:spcPct val="95000"/>
        </a:lnSpc>
        <a:spcBef>
          <a:spcPts val="1991"/>
        </a:spcBef>
        <a:spcAft>
          <a:spcPts val="284"/>
        </a:spcAft>
        <a:buClr>
          <a:schemeClr val="accent1"/>
        </a:buClr>
        <a:buSzPct val="80000"/>
        <a:buFont typeface="Arial" pitchFamily="34" charset="0"/>
        <a:buChar char="•"/>
        <a:defRPr kumimoji="1" sz="2560" kern="1200" spc="14" baseline="0">
          <a:solidFill>
            <a:schemeClr val="tx1"/>
          </a:solidFill>
          <a:latin typeface="+mn-lt"/>
          <a:ea typeface="+mn-ea"/>
          <a:cs typeface="+mn-cs"/>
        </a:defRPr>
      </a:lvl1pPr>
      <a:lvl2pPr marL="650230" indent="-260092" algn="l" defTabSz="1300460" rtl="0" eaLnBrk="1" latinLnBrk="0" hangingPunct="1">
        <a:lnSpc>
          <a:spcPct val="90000"/>
        </a:lnSpc>
        <a:spcBef>
          <a:spcPts val="427"/>
        </a:spcBef>
        <a:spcAft>
          <a:spcPts val="427"/>
        </a:spcAft>
        <a:buClr>
          <a:schemeClr val="accent1"/>
        </a:buClr>
        <a:buFont typeface="Wingdings 2" pitchFamily="18" charset="2"/>
        <a:buChar char=""/>
        <a:defRPr kumimoji="1" sz="2276" kern="1200">
          <a:solidFill>
            <a:schemeClr val="tx1">
              <a:lumMod val="85000"/>
              <a:lumOff val="15000"/>
            </a:schemeClr>
          </a:solidFill>
          <a:latin typeface="+mn-lt"/>
          <a:ea typeface="+mn-ea"/>
          <a:cs typeface="+mn-cs"/>
        </a:defRPr>
      </a:lvl2pPr>
      <a:lvl3pPr marL="1040368" indent="-260092"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3pPr>
      <a:lvl4pPr marL="1430506" indent="-260092"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4pPr>
      <a:lvl5pPr marL="1820644" indent="-260092"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5pPr>
      <a:lvl6pPr marL="2275520" indent="-325115"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6pPr>
      <a:lvl7pPr marL="2702180" indent="-325115"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7pPr>
      <a:lvl8pPr marL="3128840" indent="-325115"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8pPr>
      <a:lvl9pPr marL="3555500" indent="-325115"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9pPr>
    </p:bodyStyle>
    <p:otherStyle>
      <a:defPPr>
        <a:defRPr lang="en-US"/>
      </a:defPPr>
      <a:lvl1pPr marL="0" algn="l" defTabSz="1300460" rtl="0" eaLnBrk="1" latinLnBrk="0" hangingPunct="1">
        <a:defRPr kumimoji="1" sz="2560" kern="1200">
          <a:solidFill>
            <a:schemeClr val="tx1"/>
          </a:solidFill>
          <a:latin typeface="+mn-lt"/>
          <a:ea typeface="+mn-ea"/>
          <a:cs typeface="+mn-cs"/>
        </a:defRPr>
      </a:lvl1pPr>
      <a:lvl2pPr marL="650230" algn="l" defTabSz="1300460" rtl="0" eaLnBrk="1" latinLnBrk="0" hangingPunct="1">
        <a:defRPr kumimoji="1" sz="2560" kern="1200">
          <a:solidFill>
            <a:schemeClr val="tx1"/>
          </a:solidFill>
          <a:latin typeface="+mn-lt"/>
          <a:ea typeface="+mn-ea"/>
          <a:cs typeface="+mn-cs"/>
        </a:defRPr>
      </a:lvl2pPr>
      <a:lvl3pPr marL="1300460" algn="l" defTabSz="1300460" rtl="0" eaLnBrk="1" latinLnBrk="0" hangingPunct="1">
        <a:defRPr kumimoji="1" sz="2560" kern="1200">
          <a:solidFill>
            <a:schemeClr val="tx1"/>
          </a:solidFill>
          <a:latin typeface="+mn-lt"/>
          <a:ea typeface="+mn-ea"/>
          <a:cs typeface="+mn-cs"/>
        </a:defRPr>
      </a:lvl3pPr>
      <a:lvl4pPr marL="1950690" algn="l" defTabSz="1300460" rtl="0" eaLnBrk="1" latinLnBrk="0" hangingPunct="1">
        <a:defRPr kumimoji="1" sz="2560" kern="1200">
          <a:solidFill>
            <a:schemeClr val="tx1"/>
          </a:solidFill>
          <a:latin typeface="+mn-lt"/>
          <a:ea typeface="+mn-ea"/>
          <a:cs typeface="+mn-cs"/>
        </a:defRPr>
      </a:lvl4pPr>
      <a:lvl5pPr marL="2600919" algn="l" defTabSz="1300460" rtl="0" eaLnBrk="1" latinLnBrk="0" hangingPunct="1">
        <a:defRPr kumimoji="1" sz="2560" kern="1200">
          <a:solidFill>
            <a:schemeClr val="tx1"/>
          </a:solidFill>
          <a:latin typeface="+mn-lt"/>
          <a:ea typeface="+mn-ea"/>
          <a:cs typeface="+mn-cs"/>
        </a:defRPr>
      </a:lvl5pPr>
      <a:lvl6pPr marL="3251149" algn="l" defTabSz="1300460" rtl="0" eaLnBrk="1" latinLnBrk="0" hangingPunct="1">
        <a:defRPr kumimoji="1" sz="2560" kern="1200">
          <a:solidFill>
            <a:schemeClr val="tx1"/>
          </a:solidFill>
          <a:latin typeface="+mn-lt"/>
          <a:ea typeface="+mn-ea"/>
          <a:cs typeface="+mn-cs"/>
        </a:defRPr>
      </a:lvl6pPr>
      <a:lvl7pPr marL="3901379" algn="l" defTabSz="1300460" rtl="0" eaLnBrk="1" latinLnBrk="0" hangingPunct="1">
        <a:defRPr kumimoji="1" sz="2560" kern="1200">
          <a:solidFill>
            <a:schemeClr val="tx1"/>
          </a:solidFill>
          <a:latin typeface="+mn-lt"/>
          <a:ea typeface="+mn-ea"/>
          <a:cs typeface="+mn-cs"/>
        </a:defRPr>
      </a:lvl7pPr>
      <a:lvl8pPr marL="4551609" algn="l" defTabSz="1300460" rtl="0" eaLnBrk="1" latinLnBrk="0" hangingPunct="1">
        <a:defRPr kumimoji="1" sz="2560" kern="1200">
          <a:solidFill>
            <a:schemeClr val="tx1"/>
          </a:solidFill>
          <a:latin typeface="+mn-lt"/>
          <a:ea typeface="+mn-ea"/>
          <a:cs typeface="+mn-cs"/>
        </a:defRPr>
      </a:lvl8pPr>
      <a:lvl9pPr marL="5201839" algn="l" defTabSz="1300460" rtl="0" eaLnBrk="1" latinLnBrk="0" hangingPunct="1">
        <a:defRPr kumimoji="1"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1.tiff"/><Relationship Id="rId5" Type="http://schemas.openxmlformats.org/officeDocument/2006/relationships/image" Target="../media/image8.tiff"/><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2357F3B-953B-4E3A-84D8-53C7C3B4B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792" y="6915237"/>
            <a:ext cx="6935639" cy="2746884"/>
          </a:xfrm>
          <a:prstGeom prst="rect">
            <a:avLst/>
          </a:prstGeom>
        </p:spPr>
      </p:pic>
      <p:pic>
        <p:nvPicPr>
          <p:cNvPr id="5" name="図 4">
            <a:extLst>
              <a:ext uri="{FF2B5EF4-FFF2-40B4-BE49-F238E27FC236}">
                <a16:creationId xmlns:a16="http://schemas.microsoft.com/office/drawing/2014/main" id="{AC391B0C-D764-45EF-B3B7-718AE9E5A6AB}"/>
              </a:ext>
            </a:extLst>
          </p:cNvPr>
          <p:cNvPicPr>
            <a:picLocks noChangeAspect="1"/>
          </p:cNvPicPr>
          <p:nvPr/>
        </p:nvPicPr>
        <p:blipFill>
          <a:blip r:embed="rId4"/>
          <a:stretch>
            <a:fillRect/>
          </a:stretch>
        </p:blipFill>
        <p:spPr>
          <a:xfrm>
            <a:off x="1788845" y="2230109"/>
            <a:ext cx="9610173" cy="5411359"/>
          </a:xfrm>
          <a:prstGeom prst="rect">
            <a:avLst/>
          </a:prstGeom>
        </p:spPr>
      </p:pic>
      <p:graphicFrame>
        <p:nvGraphicFramePr>
          <p:cNvPr id="2" name="表 1">
            <a:extLst>
              <a:ext uri="{FF2B5EF4-FFF2-40B4-BE49-F238E27FC236}">
                <a16:creationId xmlns:a16="http://schemas.microsoft.com/office/drawing/2014/main" id="{505006E6-FBF7-40B2-BECA-570159E57FF4}"/>
              </a:ext>
            </a:extLst>
          </p:cNvPr>
          <p:cNvGraphicFramePr>
            <a:graphicFrameLocks noGrp="1"/>
          </p:cNvGraphicFramePr>
          <p:nvPr>
            <p:extLst>
              <p:ext uri="{D42A27DB-BD31-4B8C-83A1-F6EECF244321}">
                <p14:modId xmlns:p14="http://schemas.microsoft.com/office/powerpoint/2010/main" val="3227432403"/>
              </p:ext>
            </p:extLst>
          </p:nvPr>
        </p:nvGraphicFramePr>
        <p:xfrm>
          <a:off x="1182808" y="724972"/>
          <a:ext cx="10822248" cy="762000"/>
        </p:xfrm>
        <a:graphic>
          <a:graphicData uri="http://schemas.openxmlformats.org/drawingml/2006/table">
            <a:tbl>
              <a:tblPr firstRow="1" bandRow="1">
                <a:tableStyleId>{5940675A-B579-460E-94D1-54222C63F5DA}</a:tableStyleId>
              </a:tblPr>
              <a:tblGrid>
                <a:gridCol w="10822248">
                  <a:extLst>
                    <a:ext uri="{9D8B030D-6E8A-4147-A177-3AD203B41FA5}">
                      <a16:colId xmlns:a16="http://schemas.microsoft.com/office/drawing/2014/main" val="1465501517"/>
                    </a:ext>
                  </a:extLst>
                </a:gridCol>
              </a:tblGrid>
              <a:tr h="370840">
                <a:tc>
                  <a:txBody>
                    <a:bodyPr/>
                    <a:lstStyle/>
                    <a:p>
                      <a:r>
                        <a:rPr kumimoji="1" lang="ja-JP" altLang="en-US" sz="4400" b="1" dirty="0">
                          <a:solidFill>
                            <a:srgbClr val="FF0000"/>
                          </a:solidFill>
                          <a:latin typeface="HG丸ｺﾞｼｯｸM-PRO" panose="020F0600000000000000" pitchFamily="50" charset="-128"/>
                          <a:ea typeface="HG丸ｺﾞｼｯｸM-PRO" panose="020F0600000000000000" pitchFamily="50" charset="-128"/>
                        </a:rPr>
                        <a:t>ポリオ根絶</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
        <p:nvSpPr>
          <p:cNvPr id="8" name="テキスト ボックス 7">
            <a:extLst>
              <a:ext uri="{FF2B5EF4-FFF2-40B4-BE49-F238E27FC236}">
                <a16:creationId xmlns:a16="http://schemas.microsoft.com/office/drawing/2014/main" id="{0FE54FC0-BA27-41AB-8153-D241F69FC5C3}"/>
              </a:ext>
            </a:extLst>
          </p:cNvPr>
          <p:cNvSpPr txBox="1"/>
          <p:nvPr/>
        </p:nvSpPr>
        <p:spPr>
          <a:xfrm>
            <a:off x="1182808" y="1530317"/>
            <a:ext cx="8963971" cy="584775"/>
          </a:xfrm>
          <a:prstGeom prst="rect">
            <a:avLst/>
          </a:prstGeom>
          <a:noFill/>
        </p:spPr>
        <p:txBody>
          <a:bodyPr wrap="square" rtlCol="0">
            <a:spAutoFit/>
          </a:bodyPr>
          <a:lstStyle/>
          <a:p>
            <a:r>
              <a:rPr kumimoji="1" lang="ja-JP" altLang="en-US" sz="3200" dirty="0">
                <a:solidFill>
                  <a:srgbClr val="FF0000"/>
                </a:solidFill>
                <a:latin typeface="HG丸ｺﾞｼｯｸM-PRO" panose="020F0600000000000000" pitchFamily="50" charset="-128"/>
                <a:ea typeface="HG丸ｺﾞｼｯｸM-PRO" panose="020F0600000000000000" pitchFamily="50" charset="-128"/>
              </a:rPr>
              <a:t>何故 まだ多額の資金調達が必要なのか？</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pic>
        <p:nvPicPr>
          <p:cNvPr id="3" name="図 2"/>
          <p:cNvPicPr>
            <a:picLocks noChangeAspect="1"/>
          </p:cNvPicPr>
          <p:nvPr/>
        </p:nvPicPr>
        <p:blipFill>
          <a:blip r:embed="rId5"/>
          <a:stretch>
            <a:fillRect/>
          </a:stretch>
        </p:blipFill>
        <p:spPr>
          <a:xfrm>
            <a:off x="590802" y="2351313"/>
            <a:ext cx="11662157" cy="5405173"/>
          </a:xfrm>
          <a:prstGeom prst="rect">
            <a:avLst/>
          </a:prstGeom>
        </p:spPr>
      </p:pic>
      <p:pic>
        <p:nvPicPr>
          <p:cNvPr id="5" name="図 4"/>
          <p:cNvPicPr>
            <a:picLocks noChangeAspect="1"/>
          </p:cNvPicPr>
          <p:nvPr/>
        </p:nvPicPr>
        <p:blipFill>
          <a:blip r:embed="rId6"/>
          <a:stretch>
            <a:fillRect/>
          </a:stretch>
        </p:blipFill>
        <p:spPr>
          <a:xfrm>
            <a:off x="3788228" y="4400041"/>
            <a:ext cx="541694" cy="747164"/>
          </a:xfrm>
          <a:prstGeom prst="rect">
            <a:avLst/>
          </a:prstGeom>
        </p:spPr>
      </p:pic>
      <p:pic>
        <p:nvPicPr>
          <p:cNvPr id="10" name="図 9"/>
          <p:cNvPicPr>
            <a:picLocks noChangeAspect="1"/>
          </p:cNvPicPr>
          <p:nvPr/>
        </p:nvPicPr>
        <p:blipFill>
          <a:blip r:embed="rId6"/>
          <a:stretch>
            <a:fillRect/>
          </a:stretch>
        </p:blipFill>
        <p:spPr>
          <a:xfrm>
            <a:off x="3517381" y="4306735"/>
            <a:ext cx="541694" cy="747164"/>
          </a:xfrm>
          <a:prstGeom prst="rect">
            <a:avLst/>
          </a:prstGeom>
        </p:spPr>
      </p:pic>
      <p:pic>
        <p:nvPicPr>
          <p:cNvPr id="11" name="図 10"/>
          <p:cNvPicPr>
            <a:picLocks noChangeAspect="1"/>
          </p:cNvPicPr>
          <p:nvPr/>
        </p:nvPicPr>
        <p:blipFill>
          <a:blip r:embed="rId6"/>
          <a:stretch>
            <a:fillRect/>
          </a:stretch>
        </p:blipFill>
        <p:spPr>
          <a:xfrm>
            <a:off x="1662206" y="4658005"/>
            <a:ext cx="541694" cy="747164"/>
          </a:xfrm>
          <a:prstGeom prst="rect">
            <a:avLst/>
          </a:prstGeom>
        </p:spPr>
      </p:pic>
      <p:graphicFrame>
        <p:nvGraphicFramePr>
          <p:cNvPr id="12" name="表 11">
            <a:extLst>
              <a:ext uri="{FF2B5EF4-FFF2-40B4-BE49-F238E27FC236}">
                <a16:creationId xmlns:a16="http://schemas.microsoft.com/office/drawing/2014/main" id="{B450F1D6-99E3-41FB-892B-C9F06AA157C5}"/>
              </a:ext>
            </a:extLst>
          </p:cNvPr>
          <p:cNvGraphicFramePr>
            <a:graphicFrameLocks noGrp="1"/>
          </p:cNvGraphicFramePr>
          <p:nvPr>
            <p:extLst>
              <p:ext uri="{D42A27DB-BD31-4B8C-83A1-F6EECF244321}">
                <p14:modId xmlns:p14="http://schemas.microsoft.com/office/powerpoint/2010/main" val="2224390648"/>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ポリオ野生株常在国</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3424548658"/>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graphicFrame>
        <p:nvGraphicFramePr>
          <p:cNvPr id="10" name="表 9">
            <a:extLst>
              <a:ext uri="{FF2B5EF4-FFF2-40B4-BE49-F238E27FC236}">
                <a16:creationId xmlns:a16="http://schemas.microsoft.com/office/drawing/2014/main" id="{865B4D75-F9E5-4E88-8BF2-7D5AD008196A}"/>
              </a:ext>
            </a:extLst>
          </p:cNvPr>
          <p:cNvGraphicFramePr>
            <a:graphicFrameLocks noGrp="1"/>
          </p:cNvGraphicFramePr>
          <p:nvPr>
            <p:extLst>
              <p:ext uri="{D42A27DB-BD31-4B8C-83A1-F6EECF244321}">
                <p14:modId xmlns:p14="http://schemas.microsoft.com/office/powerpoint/2010/main" val="2967292989"/>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ポリオ野生株常在国</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
        <p:nvSpPr>
          <p:cNvPr id="3" name="四角形: 角を丸くする 2">
            <a:extLst>
              <a:ext uri="{FF2B5EF4-FFF2-40B4-BE49-F238E27FC236}">
                <a16:creationId xmlns:a16="http://schemas.microsoft.com/office/drawing/2014/main" id="{4650D331-B354-4641-8AD7-79F88C994079}"/>
              </a:ext>
            </a:extLst>
          </p:cNvPr>
          <p:cNvSpPr/>
          <p:nvPr/>
        </p:nvSpPr>
        <p:spPr>
          <a:xfrm>
            <a:off x="806822" y="2711958"/>
            <a:ext cx="5898777" cy="701040"/>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n>
                  <a:solidFill>
                    <a:srgbClr val="002060"/>
                  </a:solidFill>
                </a:ln>
                <a:solidFill>
                  <a:srgbClr val="002060"/>
                </a:solidFill>
                <a:latin typeface="HG丸ｺﾞｼｯｸM-PRO" panose="020F0600000000000000" pitchFamily="50" charset="-128"/>
                <a:ea typeface="HG丸ｺﾞｼｯｸM-PRO" panose="020F0600000000000000" pitchFamily="50" charset="-128"/>
              </a:rPr>
              <a:t>野生株によるポリオ発症数</a:t>
            </a:r>
          </a:p>
        </p:txBody>
      </p:sp>
      <p:pic>
        <p:nvPicPr>
          <p:cNvPr id="8" name="図 7">
            <a:extLst>
              <a:ext uri="{FF2B5EF4-FFF2-40B4-BE49-F238E27FC236}">
                <a16:creationId xmlns:a16="http://schemas.microsoft.com/office/drawing/2014/main" id="{FEE572EB-C549-4EAB-986A-58E2184FF592}"/>
              </a:ext>
            </a:extLst>
          </p:cNvPr>
          <p:cNvPicPr>
            <a:picLocks noChangeAspect="1"/>
          </p:cNvPicPr>
          <p:nvPr/>
        </p:nvPicPr>
        <p:blipFill>
          <a:blip r:embed="rId5"/>
          <a:stretch>
            <a:fillRect/>
          </a:stretch>
        </p:blipFill>
        <p:spPr>
          <a:xfrm>
            <a:off x="389122" y="3810830"/>
            <a:ext cx="12247886" cy="3787076"/>
          </a:xfrm>
          <a:prstGeom prst="rect">
            <a:avLst/>
          </a:prstGeom>
        </p:spPr>
      </p:pic>
    </p:spTree>
    <p:extLst>
      <p:ext uri="{BB962C8B-B14F-4D97-AF65-F5344CB8AC3E}">
        <p14:creationId xmlns:p14="http://schemas.microsoft.com/office/powerpoint/2010/main" val="95756063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2958856292"/>
              </p:ext>
            </p:extLst>
          </p:nvPr>
        </p:nvGraphicFramePr>
        <p:xfrm>
          <a:off x="1280160" y="2414522"/>
          <a:ext cx="11196236" cy="5699760"/>
        </p:xfrm>
        <a:graphic>
          <a:graphicData uri="http://schemas.openxmlformats.org/drawingml/2006/table">
            <a:tbl>
              <a:tblPr firstRow="1" bandRow="1">
                <a:tableStyleId>{5940675A-B579-460E-94D1-54222C63F5DA}</a:tableStyleId>
              </a:tblPr>
              <a:tblGrid>
                <a:gridCol w="2041538">
                  <a:extLst>
                    <a:ext uri="{9D8B030D-6E8A-4147-A177-3AD203B41FA5}">
                      <a16:colId xmlns:a16="http://schemas.microsoft.com/office/drawing/2014/main" val="20000"/>
                    </a:ext>
                  </a:extLst>
                </a:gridCol>
                <a:gridCol w="9154698">
                  <a:extLst>
                    <a:ext uri="{9D8B030D-6E8A-4147-A177-3AD203B41FA5}">
                      <a16:colId xmlns:a16="http://schemas.microsoft.com/office/drawing/2014/main" val="20001"/>
                    </a:ext>
                  </a:extLst>
                </a:gridCol>
              </a:tblGrid>
              <a:tr h="579022">
                <a:tc gridSpan="2">
                  <a:txBody>
                    <a:bodyPr/>
                    <a:lstStyle/>
                    <a:p>
                      <a:r>
                        <a:rPr kumimoji="1" lang="ja-JP" altLang="en-US" sz="3200" b="1" dirty="0">
                          <a:latin typeface="HGMaruGothicMPRO" charset="-128"/>
                          <a:ea typeface="HGMaruGothicMPRO" charset="-128"/>
                          <a:cs typeface="HGMaruGothicMPRO" charset="-128"/>
                        </a:rPr>
                        <a:t>根絶できる根拠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0"/>
                  </a:ext>
                </a:extLst>
              </a:tr>
              <a:tr h="579022">
                <a:tc>
                  <a:txBody>
                    <a:bodyPr/>
                    <a:lstStyle/>
                    <a:p>
                      <a:pPr algn="r"/>
                      <a:r>
                        <a:rPr kumimoji="1" lang="ja-JP" altLang="en-US" sz="3200" dirty="0">
                          <a:latin typeface="HGMaruGothicMPRO" charset="-128"/>
                          <a:ea typeface="HGMaruGothicMPRO" charset="-128"/>
                          <a:cs typeface="HGMaruGothicMPRO" charset="-128"/>
                        </a:rPr>
                        <a:t>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3200" dirty="0">
                          <a:latin typeface="HGMaruGothicMPRO" charset="-128"/>
                          <a:ea typeface="HGMaruGothicMPRO" charset="-128"/>
                          <a:cs typeface="HGMaruGothicMPRO" charset="-128"/>
                        </a:rPr>
                        <a:t>ポリオウィルスは人体にしか感染しない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579022">
                <a:tc>
                  <a:txBody>
                    <a:bodyPr/>
                    <a:lstStyle/>
                    <a:p>
                      <a:pPr algn="r"/>
                      <a:r>
                        <a:rPr kumimoji="1" lang="ja-JP" altLang="en-US" sz="3200" dirty="0">
                          <a:latin typeface="HGMaruGothicMPRO" charset="-128"/>
                          <a:ea typeface="HGMaruGothicMPRO" charset="-128"/>
                          <a:cs typeface="HGMaruGothicMPRO" charset="-128"/>
                        </a:rPr>
                        <a:t>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3200" dirty="0">
                          <a:latin typeface="HGMaruGothicMPRO" charset="-128"/>
                          <a:ea typeface="HGMaruGothicMPRO" charset="-128"/>
                          <a:cs typeface="HGMaruGothicMPRO" charset="-128"/>
                        </a:rPr>
                        <a:t>ウィルスが変異しない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579022">
                <a:tc>
                  <a:txBody>
                    <a:bodyPr/>
                    <a:lstStyle/>
                    <a:p>
                      <a:pPr algn="r"/>
                      <a:r>
                        <a:rPr kumimoji="1" lang="ja-JP" altLang="en-US" sz="3200" dirty="0">
                          <a:latin typeface="HGMaruGothicMPRO" charset="-128"/>
                          <a:ea typeface="HGMaruGothicMPRO" charset="-128"/>
                          <a:cs typeface="HGMaruGothicMPRO" charset="-128"/>
                        </a:rPr>
                        <a:t>③</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3200" dirty="0">
                          <a:latin typeface="HGMaruGothicMPRO" charset="-128"/>
                          <a:ea typeface="HGMaruGothicMPRO" charset="-128"/>
                          <a:cs typeface="HGMaruGothicMPRO" charset="-128"/>
                        </a:rPr>
                        <a:t>有効な予防法がある</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579022">
                <a:tc>
                  <a:txBody>
                    <a:bodyPr/>
                    <a:lstStyle/>
                    <a:p>
                      <a:pPr algn="r"/>
                      <a:r>
                        <a:rPr kumimoji="1" lang="ja-JP" altLang="en-US" sz="3200" dirty="0">
                          <a:latin typeface="HGMaruGothicMPRO" charset="-128"/>
                          <a:ea typeface="HGMaruGothicMPRO" charset="-128"/>
                          <a:cs typeface="HGMaruGothicMPRO" charset="-128"/>
                        </a:rPr>
                        <a:t>④</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3200" dirty="0">
                          <a:latin typeface="HGMaruGothicMPRO" charset="-128"/>
                          <a:ea typeface="HGMaruGothicMPRO" charset="-128"/>
                          <a:cs typeface="HGMaruGothicMPRO" charset="-128"/>
                        </a:rPr>
                        <a:t>水中で増殖できない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1066620">
                <a:tc gridSpan="2">
                  <a:txBody>
                    <a:bodyPr/>
                    <a:lstStyle/>
                    <a:p>
                      <a:endParaRPr kumimoji="1" lang="ja-JP" altLang="en-US" sz="3200" dirty="0">
                        <a:latin typeface="HGMaruGothicMPRO" charset="-128"/>
                        <a:ea typeface="HGMaruGothicMPRO" charset="-128"/>
                        <a:cs typeface="HGMaruGothicMPRO" charset="-128"/>
                      </a:endParaRPr>
                    </a:p>
                    <a:p>
                      <a:r>
                        <a:rPr kumimoji="1" lang="ja-JP" altLang="en-US" sz="3200" b="1" dirty="0">
                          <a:latin typeface="HGMaruGothicMPRO" charset="-128"/>
                          <a:ea typeface="HGMaruGothicMPRO" charset="-128"/>
                          <a:cs typeface="HGMaruGothicMPRO" charset="-128"/>
                        </a:rPr>
                        <a:t>根絶のための課題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5"/>
                  </a:ext>
                </a:extLst>
              </a:tr>
              <a:tr h="579022">
                <a:tc>
                  <a:txBody>
                    <a:bodyPr/>
                    <a:lstStyle/>
                    <a:p>
                      <a:pPr algn="r"/>
                      <a:r>
                        <a:rPr kumimoji="1" lang="ja-JP" altLang="en-US" sz="3200" dirty="0">
                          <a:latin typeface="HGMaruGothicMPRO" charset="-128"/>
                          <a:ea typeface="HGMaruGothicMPRO" charset="-128"/>
                          <a:cs typeface="HGMaruGothicMPRO" charset="-128"/>
                        </a:rPr>
                        <a:t>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3200" dirty="0">
                          <a:latin typeface="HGMaruGothicMPRO" charset="-128"/>
                          <a:ea typeface="HGMaruGothicMPRO" charset="-128"/>
                          <a:cs typeface="HGMaruGothicMPRO" charset="-128"/>
                        </a:rPr>
                        <a:t>政治的安定（テロや紛争）</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r h="579022">
                <a:tc>
                  <a:txBody>
                    <a:bodyPr/>
                    <a:lstStyle/>
                    <a:p>
                      <a:pPr algn="r"/>
                      <a:r>
                        <a:rPr kumimoji="1" lang="ja-JP" altLang="en-US" sz="3200" dirty="0">
                          <a:latin typeface="HGMaruGothicMPRO" charset="-128"/>
                          <a:ea typeface="HGMaruGothicMPRO" charset="-128"/>
                          <a:cs typeface="HGMaruGothicMPRO" charset="-128"/>
                        </a:rPr>
                        <a:t>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3200" dirty="0">
                          <a:latin typeface="HGMaruGothicMPRO" charset="-128"/>
                          <a:ea typeface="HGMaruGothicMPRO" charset="-128"/>
                          <a:cs typeface="HGMaruGothicMPRO" charset="-128"/>
                        </a:rPr>
                        <a:t>不活化ワクチンへの変更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7"/>
                  </a:ext>
                </a:extLst>
              </a:tr>
              <a:tr h="579022">
                <a:tc>
                  <a:txBody>
                    <a:bodyPr/>
                    <a:lstStyle/>
                    <a:p>
                      <a:pPr algn="r"/>
                      <a:r>
                        <a:rPr kumimoji="1" lang="ja-JP" altLang="en-US" sz="3200" dirty="0">
                          <a:latin typeface="HGMaruGothicMPRO" charset="-128"/>
                          <a:ea typeface="HGMaruGothicMPRO" charset="-128"/>
                          <a:cs typeface="HGMaruGothicMPRO" charset="-128"/>
                        </a:rPr>
                        <a:t>③</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3200" dirty="0">
                          <a:latin typeface="HGMaruGothicMPRO" charset="-128"/>
                          <a:ea typeface="HGMaruGothicMPRO" charset="-128"/>
                          <a:cs typeface="HGMaruGothicMPRO" charset="-128"/>
                        </a:rPr>
                        <a:t>資金の調達</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8" name="表 7">
            <a:extLst>
              <a:ext uri="{FF2B5EF4-FFF2-40B4-BE49-F238E27FC236}">
                <a16:creationId xmlns:a16="http://schemas.microsoft.com/office/drawing/2014/main" id="{1B85C33D-CF2D-491A-8DD9-993D45E374A6}"/>
              </a:ext>
            </a:extLst>
          </p:cNvPr>
          <p:cNvGraphicFramePr>
            <a:graphicFrameLocks noGrp="1"/>
          </p:cNvGraphicFramePr>
          <p:nvPr>
            <p:extLst>
              <p:ext uri="{D42A27DB-BD31-4B8C-83A1-F6EECF244321}">
                <p14:modId xmlns:p14="http://schemas.microsoft.com/office/powerpoint/2010/main" val="274902289"/>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ポリオ根絶は可能なのか？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815940468"/>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pic>
        <p:nvPicPr>
          <p:cNvPr id="3" name="図 2"/>
          <p:cNvPicPr>
            <a:picLocks noChangeAspect="1"/>
          </p:cNvPicPr>
          <p:nvPr/>
        </p:nvPicPr>
        <p:blipFill>
          <a:blip r:embed="rId5"/>
          <a:stretch>
            <a:fillRect/>
          </a:stretch>
        </p:blipFill>
        <p:spPr>
          <a:xfrm>
            <a:off x="590802" y="2351313"/>
            <a:ext cx="11662157" cy="5405173"/>
          </a:xfrm>
          <a:prstGeom prst="rect">
            <a:avLst/>
          </a:prstGeom>
        </p:spPr>
      </p:pic>
      <p:pic>
        <p:nvPicPr>
          <p:cNvPr id="14" name="図 13"/>
          <p:cNvPicPr>
            <a:picLocks noChangeAspect="1"/>
          </p:cNvPicPr>
          <p:nvPr/>
        </p:nvPicPr>
        <p:blipFill>
          <a:blip r:embed="rId6"/>
          <a:stretch>
            <a:fillRect/>
          </a:stretch>
        </p:blipFill>
        <p:spPr>
          <a:xfrm>
            <a:off x="2584762" y="3956180"/>
            <a:ext cx="841108" cy="940056"/>
          </a:xfrm>
          <a:prstGeom prst="rect">
            <a:avLst/>
          </a:prstGeom>
        </p:spPr>
      </p:pic>
      <p:pic>
        <p:nvPicPr>
          <p:cNvPr id="15" name="図 14"/>
          <p:cNvPicPr>
            <a:picLocks noChangeAspect="1"/>
          </p:cNvPicPr>
          <p:nvPr/>
        </p:nvPicPr>
        <p:blipFill>
          <a:blip r:embed="rId6"/>
          <a:stretch>
            <a:fillRect/>
          </a:stretch>
        </p:blipFill>
        <p:spPr>
          <a:xfrm>
            <a:off x="1605858" y="4750661"/>
            <a:ext cx="841108" cy="940056"/>
          </a:xfrm>
          <a:prstGeom prst="rect">
            <a:avLst/>
          </a:prstGeom>
        </p:spPr>
      </p:pic>
      <p:graphicFrame>
        <p:nvGraphicFramePr>
          <p:cNvPr id="12" name="表 11">
            <a:extLst>
              <a:ext uri="{FF2B5EF4-FFF2-40B4-BE49-F238E27FC236}">
                <a16:creationId xmlns:a16="http://schemas.microsoft.com/office/drawing/2014/main" id="{ABD0EEDF-0D8D-4B82-97B0-2558188280E3}"/>
              </a:ext>
            </a:extLst>
          </p:cNvPr>
          <p:cNvGraphicFramePr>
            <a:graphicFrameLocks noGrp="1"/>
          </p:cNvGraphicFramePr>
          <p:nvPr>
            <p:extLst>
              <p:ext uri="{D42A27DB-BD31-4B8C-83A1-F6EECF244321}">
                <p14:modId xmlns:p14="http://schemas.microsoft.com/office/powerpoint/2010/main" val="1275717662"/>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ポリオ生ワクチン･･･二次感染の脅威</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8" name="図 7">
            <a:extLst>
              <a:ext uri="{FF2B5EF4-FFF2-40B4-BE49-F238E27FC236}">
                <a16:creationId xmlns:a16="http://schemas.microsoft.com/office/drawing/2014/main" id="{A2EA0F16-DAE6-4E88-9033-651DF892159D}"/>
              </a:ext>
            </a:extLst>
          </p:cNvPr>
          <p:cNvPicPr>
            <a:picLocks noChangeAspect="1"/>
          </p:cNvPicPr>
          <p:nvPr/>
        </p:nvPicPr>
        <p:blipFill>
          <a:blip r:embed="rId7"/>
          <a:stretch>
            <a:fillRect/>
          </a:stretch>
        </p:blipFill>
        <p:spPr>
          <a:xfrm>
            <a:off x="2164101" y="3722652"/>
            <a:ext cx="841321" cy="938865"/>
          </a:xfrm>
          <a:prstGeom prst="rect">
            <a:avLst/>
          </a:prstGeom>
        </p:spPr>
      </p:pic>
      <p:pic>
        <p:nvPicPr>
          <p:cNvPr id="9" name="図 8">
            <a:extLst>
              <a:ext uri="{FF2B5EF4-FFF2-40B4-BE49-F238E27FC236}">
                <a16:creationId xmlns:a16="http://schemas.microsoft.com/office/drawing/2014/main" id="{461138B6-FA51-4106-A8A4-A817F8BEDE12}"/>
              </a:ext>
            </a:extLst>
          </p:cNvPr>
          <p:cNvPicPr>
            <a:picLocks noChangeAspect="1"/>
          </p:cNvPicPr>
          <p:nvPr/>
        </p:nvPicPr>
        <p:blipFill>
          <a:blip r:embed="rId8"/>
          <a:stretch>
            <a:fillRect/>
          </a:stretch>
        </p:blipFill>
        <p:spPr>
          <a:xfrm>
            <a:off x="2301897" y="4391293"/>
            <a:ext cx="841321" cy="938865"/>
          </a:xfrm>
          <a:prstGeom prst="rect">
            <a:avLst/>
          </a:prstGeom>
        </p:spPr>
      </p:pic>
    </p:spTree>
    <p:extLst>
      <p:ext uri="{BB962C8B-B14F-4D97-AF65-F5344CB8AC3E}">
        <p14:creationId xmlns:p14="http://schemas.microsoft.com/office/powerpoint/2010/main" val="1063672913"/>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pic>
        <p:nvPicPr>
          <p:cNvPr id="3" name="図 2"/>
          <p:cNvPicPr>
            <a:picLocks noChangeAspect="1"/>
          </p:cNvPicPr>
          <p:nvPr/>
        </p:nvPicPr>
        <p:blipFill>
          <a:blip r:embed="rId5"/>
          <a:stretch>
            <a:fillRect/>
          </a:stretch>
        </p:blipFill>
        <p:spPr>
          <a:xfrm>
            <a:off x="1007705" y="2986094"/>
            <a:ext cx="5010231" cy="3341785"/>
          </a:xfrm>
          <a:prstGeom prst="rect">
            <a:avLst/>
          </a:prstGeom>
        </p:spPr>
      </p:pic>
      <p:pic>
        <p:nvPicPr>
          <p:cNvPr id="5" name="図 4"/>
          <p:cNvPicPr>
            <a:picLocks noChangeAspect="1"/>
          </p:cNvPicPr>
          <p:nvPr/>
        </p:nvPicPr>
        <p:blipFill>
          <a:blip r:embed="rId6"/>
          <a:stretch>
            <a:fillRect/>
          </a:stretch>
        </p:blipFill>
        <p:spPr>
          <a:xfrm>
            <a:off x="6937288" y="4343781"/>
            <a:ext cx="5067768" cy="3378512"/>
          </a:xfrm>
          <a:prstGeom prst="rect">
            <a:avLst/>
          </a:prstGeom>
        </p:spPr>
      </p:pic>
      <p:graphicFrame>
        <p:nvGraphicFramePr>
          <p:cNvPr id="8" name="表 7">
            <a:extLst>
              <a:ext uri="{FF2B5EF4-FFF2-40B4-BE49-F238E27FC236}">
                <a16:creationId xmlns:a16="http://schemas.microsoft.com/office/drawing/2014/main" id="{68AFF967-47B9-4321-88BF-1C8339659752}"/>
              </a:ext>
            </a:extLst>
          </p:cNvPr>
          <p:cNvGraphicFramePr>
            <a:graphicFrameLocks noGrp="1"/>
          </p:cNvGraphicFramePr>
          <p:nvPr>
            <p:extLst>
              <p:ext uri="{D42A27DB-BD31-4B8C-83A1-F6EECF244321}">
                <p14:modId xmlns:p14="http://schemas.microsoft.com/office/powerpoint/2010/main" val="819755111"/>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経口（生）ワクチンと不活化ワクチン</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2698341868"/>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graphicFrame>
        <p:nvGraphicFramePr>
          <p:cNvPr id="8" name="表 7"/>
          <p:cNvGraphicFramePr>
            <a:graphicFrameLocks noGrp="1"/>
          </p:cNvGraphicFramePr>
          <p:nvPr>
            <p:extLst>
              <p:ext uri="{D42A27DB-BD31-4B8C-83A1-F6EECF244321}">
                <p14:modId xmlns:p14="http://schemas.microsoft.com/office/powerpoint/2010/main" val="987367370"/>
              </p:ext>
            </p:extLst>
          </p:nvPr>
        </p:nvGraphicFramePr>
        <p:xfrm>
          <a:off x="261256" y="2514085"/>
          <a:ext cx="12503768" cy="5003999"/>
        </p:xfrm>
        <a:graphic>
          <a:graphicData uri="http://schemas.openxmlformats.org/drawingml/2006/table">
            <a:tbl>
              <a:tblPr firstRow="1" bandRow="1">
                <a:tableStyleId>{5DA37D80-6434-44D0-A028-1B22A696006F}</a:tableStyleId>
              </a:tblPr>
              <a:tblGrid>
                <a:gridCol w="3847313">
                  <a:extLst>
                    <a:ext uri="{9D8B030D-6E8A-4147-A177-3AD203B41FA5}">
                      <a16:colId xmlns:a16="http://schemas.microsoft.com/office/drawing/2014/main" val="20000"/>
                    </a:ext>
                  </a:extLst>
                </a:gridCol>
                <a:gridCol w="4711601">
                  <a:extLst>
                    <a:ext uri="{9D8B030D-6E8A-4147-A177-3AD203B41FA5}">
                      <a16:colId xmlns:a16="http://schemas.microsoft.com/office/drawing/2014/main" val="20001"/>
                    </a:ext>
                  </a:extLst>
                </a:gridCol>
                <a:gridCol w="3944854">
                  <a:extLst>
                    <a:ext uri="{9D8B030D-6E8A-4147-A177-3AD203B41FA5}">
                      <a16:colId xmlns:a16="http://schemas.microsoft.com/office/drawing/2014/main" val="20002"/>
                    </a:ext>
                  </a:extLst>
                </a:gridCol>
              </a:tblGrid>
              <a:tr h="714857">
                <a:tc>
                  <a:txBody>
                    <a:bodyPr/>
                    <a:lstStyle/>
                    <a:p>
                      <a:pPr algn="ctr"/>
                      <a:endParaRPr kumimoji="1" lang="ja-JP" altLang="en-US" sz="3200" dirty="0">
                        <a:latin typeface="HGMaruGothicMPRO" charset="-128"/>
                        <a:ea typeface="HGMaruGothicMPRO" charset="-128"/>
                        <a:cs typeface="HGMaruGothicMPRO" charset="-128"/>
                      </a:endParaRPr>
                    </a:p>
                  </a:txBody>
                  <a:tcPr anchor="ctr"/>
                </a:tc>
                <a:tc>
                  <a:txBody>
                    <a:bodyPr/>
                    <a:lstStyle/>
                    <a:p>
                      <a:pPr algn="ctr"/>
                      <a:r>
                        <a:rPr kumimoji="1" lang="ja-JP" altLang="en-US" sz="3200" dirty="0">
                          <a:solidFill>
                            <a:srgbClr val="0066FF"/>
                          </a:solidFill>
                          <a:latin typeface="HGMaruGothicMPRO" charset="-128"/>
                          <a:ea typeface="HGMaruGothicMPRO" charset="-128"/>
                          <a:cs typeface="HGMaruGothicMPRO" charset="-128"/>
                        </a:rPr>
                        <a:t>経口生ワクチン</a:t>
                      </a:r>
                    </a:p>
                  </a:txBody>
                  <a:tcPr anchor="ctr"/>
                </a:tc>
                <a:tc>
                  <a:txBody>
                    <a:bodyPr/>
                    <a:lstStyle/>
                    <a:p>
                      <a:pPr algn="ctr"/>
                      <a:r>
                        <a:rPr kumimoji="1" lang="ja-JP" altLang="en-US" sz="3200" dirty="0">
                          <a:solidFill>
                            <a:srgbClr val="0066FF"/>
                          </a:solidFill>
                          <a:latin typeface="HGMaruGothicMPRO" charset="-128"/>
                          <a:ea typeface="HGMaruGothicMPRO" charset="-128"/>
                          <a:cs typeface="HGMaruGothicMPRO" charset="-128"/>
                        </a:rPr>
                        <a:t>不活化ワクチン</a:t>
                      </a:r>
                    </a:p>
                  </a:txBody>
                  <a:tcPr anchor="ctr"/>
                </a:tc>
                <a:extLst>
                  <a:ext uri="{0D108BD9-81ED-4DB2-BD59-A6C34878D82A}">
                    <a16:rowId xmlns:a16="http://schemas.microsoft.com/office/drawing/2014/main" val="10000"/>
                  </a:ext>
                </a:extLst>
              </a:tr>
              <a:tr h="714857">
                <a:tc>
                  <a:txBody>
                    <a:bodyPr/>
                    <a:lstStyle/>
                    <a:p>
                      <a:pPr algn="ctr"/>
                      <a:r>
                        <a:rPr kumimoji="1" lang="ja-JP" altLang="en-US" sz="3200" dirty="0">
                          <a:latin typeface="HGMaruGothicMPRO" charset="-128"/>
                          <a:ea typeface="HGMaruGothicMPRO" charset="-128"/>
                          <a:cs typeface="HGMaruGothicMPRO" charset="-128"/>
                        </a:rPr>
                        <a:t>値段</a:t>
                      </a:r>
                    </a:p>
                  </a:txBody>
                  <a:tcPr anchor="ctr"/>
                </a:tc>
                <a:tc>
                  <a:txBody>
                    <a:bodyPr/>
                    <a:lstStyle/>
                    <a:p>
                      <a:pPr algn="ctr"/>
                      <a:r>
                        <a:rPr kumimoji="1" lang="ja-JP" altLang="en-US" sz="3200" dirty="0">
                          <a:latin typeface="HGMaruGothicMPRO" charset="-128"/>
                          <a:ea typeface="HGMaruGothicMPRO" charset="-128"/>
                          <a:cs typeface="HGMaruGothicMPRO" charset="-128"/>
                        </a:rPr>
                        <a:t>安い（</a:t>
                      </a:r>
                      <a:r>
                        <a:rPr kumimoji="1" lang="en-US" altLang="ja-JP" sz="3200" dirty="0">
                          <a:latin typeface="HGMaruGothicMPRO" charset="-128"/>
                          <a:ea typeface="HGMaruGothicMPRO" charset="-128"/>
                          <a:cs typeface="HGMaruGothicMPRO" charset="-128"/>
                        </a:rPr>
                        <a:t>113</a:t>
                      </a:r>
                      <a:r>
                        <a:rPr kumimoji="1" lang="ja-JP" altLang="en-US" sz="3200" dirty="0">
                          <a:latin typeface="HGMaruGothicMPRO" charset="-128"/>
                          <a:ea typeface="HGMaruGothicMPRO" charset="-128"/>
                          <a:cs typeface="HGMaruGothicMPRO" charset="-128"/>
                        </a:rPr>
                        <a:t>円）</a:t>
                      </a:r>
                      <a:endParaRPr kumimoji="1" lang="ja-JP" altLang="en-US" sz="3200" dirty="0">
                        <a:solidFill>
                          <a:srgbClr val="FF0000"/>
                        </a:solidFill>
                        <a:latin typeface="HGMaruGothicMPRO" charset="-128"/>
                        <a:ea typeface="HGMaruGothicMPRO" charset="-128"/>
                        <a:cs typeface="HGMaruGothicMPRO" charset="-128"/>
                      </a:endParaRPr>
                    </a:p>
                  </a:txBody>
                  <a:tcPr anchor="ctr"/>
                </a:tc>
                <a:tc>
                  <a:txBody>
                    <a:bodyPr/>
                    <a:lstStyle/>
                    <a:p>
                      <a:pPr algn="ctr"/>
                      <a:r>
                        <a:rPr kumimoji="1" lang="ja-JP" altLang="en-US" sz="3200" dirty="0">
                          <a:latin typeface="HGMaruGothicMPRO" charset="-128"/>
                          <a:ea typeface="HGMaruGothicMPRO" charset="-128"/>
                          <a:cs typeface="HGMaruGothicMPRO" charset="-128"/>
                        </a:rPr>
                        <a:t>高い（</a:t>
                      </a:r>
                      <a:r>
                        <a:rPr kumimoji="1" lang="en-US" altLang="ja-JP" sz="3200" dirty="0">
                          <a:latin typeface="HGMaruGothicMPRO" charset="-128"/>
                          <a:ea typeface="HGMaruGothicMPRO" charset="-128"/>
                          <a:cs typeface="HGMaruGothicMPRO" charset="-128"/>
                        </a:rPr>
                        <a:t>5,019</a:t>
                      </a:r>
                      <a:r>
                        <a:rPr kumimoji="1" lang="ja-JP" altLang="en-US" sz="3200" dirty="0">
                          <a:latin typeface="HGMaruGothicMPRO" charset="-128"/>
                          <a:ea typeface="HGMaruGothicMPRO" charset="-128"/>
                          <a:cs typeface="HGMaruGothicMPRO" charset="-128"/>
                        </a:rPr>
                        <a:t>円）</a:t>
                      </a:r>
                    </a:p>
                  </a:txBody>
                  <a:tcPr anchor="ctr"/>
                </a:tc>
                <a:extLst>
                  <a:ext uri="{0D108BD9-81ED-4DB2-BD59-A6C34878D82A}">
                    <a16:rowId xmlns:a16="http://schemas.microsoft.com/office/drawing/2014/main" val="10001"/>
                  </a:ext>
                </a:extLst>
              </a:tr>
              <a:tr h="714857">
                <a:tc>
                  <a:txBody>
                    <a:bodyPr/>
                    <a:lstStyle/>
                    <a:p>
                      <a:pPr algn="ctr"/>
                      <a:r>
                        <a:rPr kumimoji="1" lang="ja-JP" altLang="en-US" sz="3200" dirty="0">
                          <a:latin typeface="HGMaruGothicMPRO" charset="-128"/>
                          <a:ea typeface="HGMaruGothicMPRO" charset="-128"/>
                          <a:cs typeface="HGMaruGothicMPRO" charset="-128"/>
                        </a:rPr>
                        <a:t>接種回数</a:t>
                      </a:r>
                    </a:p>
                  </a:txBody>
                  <a:tcPr anchor="ctr"/>
                </a:tc>
                <a:tc>
                  <a:txBody>
                    <a:bodyPr/>
                    <a:lstStyle/>
                    <a:p>
                      <a:pPr algn="ctr"/>
                      <a:r>
                        <a:rPr kumimoji="1" lang="en-US" altLang="ja-JP" sz="3200" dirty="0">
                          <a:latin typeface="HGMaruGothicMPRO" charset="-128"/>
                          <a:ea typeface="HGMaruGothicMPRO" charset="-128"/>
                          <a:cs typeface="HGMaruGothicMPRO" charset="-128"/>
                        </a:rPr>
                        <a:t>2</a:t>
                      </a:r>
                      <a:r>
                        <a:rPr kumimoji="1" lang="ja-JP" altLang="en-US" sz="3200" dirty="0">
                          <a:latin typeface="HGMaruGothicMPRO" charset="-128"/>
                          <a:ea typeface="HGMaruGothicMPRO" charset="-128"/>
                          <a:cs typeface="HGMaruGothicMPRO" charset="-128"/>
                        </a:rPr>
                        <a:t>回</a:t>
                      </a:r>
                    </a:p>
                  </a:txBody>
                  <a:tcPr anchor="ctr"/>
                </a:tc>
                <a:tc>
                  <a:txBody>
                    <a:bodyPr/>
                    <a:lstStyle/>
                    <a:p>
                      <a:pPr algn="ctr"/>
                      <a:r>
                        <a:rPr kumimoji="1" lang="en-US" altLang="ja-JP" sz="3200" dirty="0">
                          <a:latin typeface="HGMaruGothicMPRO" charset="-128"/>
                          <a:ea typeface="HGMaruGothicMPRO" charset="-128"/>
                          <a:cs typeface="HGMaruGothicMPRO" charset="-128"/>
                        </a:rPr>
                        <a:t>4</a:t>
                      </a:r>
                      <a:r>
                        <a:rPr kumimoji="1" lang="ja-JP" altLang="en-US" sz="3200" dirty="0">
                          <a:latin typeface="HGMaruGothicMPRO" charset="-128"/>
                          <a:ea typeface="HGMaruGothicMPRO" charset="-128"/>
                          <a:cs typeface="HGMaruGothicMPRO" charset="-128"/>
                        </a:rPr>
                        <a:t>回</a:t>
                      </a:r>
                      <a:endParaRPr kumimoji="1" lang="ja-JP" altLang="en-US" sz="3200" dirty="0">
                        <a:solidFill>
                          <a:srgbClr val="FF0000"/>
                        </a:solidFill>
                        <a:latin typeface="HGMaruGothicMPRO" charset="-128"/>
                        <a:ea typeface="HGMaruGothicMPRO" charset="-128"/>
                        <a:cs typeface="HGMaruGothicMPRO" charset="-128"/>
                      </a:endParaRPr>
                    </a:p>
                  </a:txBody>
                  <a:tcPr anchor="ctr"/>
                </a:tc>
                <a:extLst>
                  <a:ext uri="{0D108BD9-81ED-4DB2-BD59-A6C34878D82A}">
                    <a16:rowId xmlns:a16="http://schemas.microsoft.com/office/drawing/2014/main" val="10002"/>
                  </a:ext>
                </a:extLst>
              </a:tr>
              <a:tr h="714857">
                <a:tc>
                  <a:txBody>
                    <a:bodyPr/>
                    <a:lstStyle/>
                    <a:p>
                      <a:pPr algn="ctr"/>
                      <a:r>
                        <a:rPr kumimoji="1" lang="ja-JP" altLang="en-US" sz="3200" dirty="0">
                          <a:latin typeface="HGMaruGothicMPRO" charset="-128"/>
                          <a:ea typeface="HGMaruGothicMPRO" charset="-128"/>
                          <a:cs typeface="HGMaruGothicMPRO" charset="-128"/>
                        </a:rPr>
                        <a:t>接種技術</a:t>
                      </a:r>
                    </a:p>
                  </a:txBody>
                  <a:tcPr anchor="ctr"/>
                </a:tc>
                <a:tc>
                  <a:txBody>
                    <a:bodyPr/>
                    <a:lstStyle/>
                    <a:p>
                      <a:pPr algn="ctr"/>
                      <a:r>
                        <a:rPr kumimoji="1" lang="ja-JP" altLang="en-US" sz="3200" dirty="0">
                          <a:latin typeface="HGMaruGothicMPRO" charset="-128"/>
                          <a:ea typeface="HGMaruGothicMPRO" charset="-128"/>
                          <a:cs typeface="HGMaruGothicMPRO" charset="-128"/>
                        </a:rPr>
                        <a:t>素人でも可能</a:t>
                      </a:r>
                    </a:p>
                  </a:txBody>
                  <a:tcPr anchor="ctr"/>
                </a:tc>
                <a:tc>
                  <a:txBody>
                    <a:bodyPr/>
                    <a:lstStyle/>
                    <a:p>
                      <a:pPr algn="ctr"/>
                      <a:r>
                        <a:rPr kumimoji="1" lang="ja-JP" altLang="en-US" sz="3200" dirty="0">
                          <a:latin typeface="HGMaruGothicMPRO" charset="-128"/>
                          <a:ea typeface="HGMaruGothicMPRO" charset="-128"/>
                          <a:cs typeface="HGMaruGothicMPRO" charset="-128"/>
                        </a:rPr>
                        <a:t>医療技術者</a:t>
                      </a:r>
                      <a:endParaRPr kumimoji="1" lang="ja-JP" altLang="en-US" sz="3200" dirty="0">
                        <a:solidFill>
                          <a:srgbClr val="FF0000"/>
                        </a:solidFill>
                        <a:latin typeface="HGMaruGothicMPRO" charset="-128"/>
                        <a:ea typeface="HGMaruGothicMPRO" charset="-128"/>
                        <a:cs typeface="HGMaruGothicMPRO" charset="-128"/>
                      </a:endParaRPr>
                    </a:p>
                  </a:txBody>
                  <a:tcPr anchor="ctr"/>
                </a:tc>
                <a:extLst>
                  <a:ext uri="{0D108BD9-81ED-4DB2-BD59-A6C34878D82A}">
                    <a16:rowId xmlns:a16="http://schemas.microsoft.com/office/drawing/2014/main" val="10003"/>
                  </a:ext>
                </a:extLst>
              </a:tr>
              <a:tr h="714857">
                <a:tc>
                  <a:txBody>
                    <a:bodyPr/>
                    <a:lstStyle/>
                    <a:p>
                      <a:pPr algn="ctr"/>
                      <a:r>
                        <a:rPr kumimoji="1" lang="ja-JP" altLang="en-US" sz="3200" dirty="0">
                          <a:latin typeface="HGMaruGothicMPRO" charset="-128"/>
                          <a:ea typeface="HGMaruGothicMPRO" charset="-128"/>
                          <a:cs typeface="HGMaruGothicMPRO" charset="-128"/>
                        </a:rPr>
                        <a:t>免疫力獲得</a:t>
                      </a:r>
                    </a:p>
                  </a:txBody>
                  <a:tcPr anchor="ctr"/>
                </a:tc>
                <a:tc>
                  <a:txBody>
                    <a:bodyPr/>
                    <a:lstStyle/>
                    <a:p>
                      <a:pPr algn="ctr"/>
                      <a:r>
                        <a:rPr kumimoji="1" lang="ja-JP" altLang="en-US" sz="3200" dirty="0">
                          <a:latin typeface="HGMaruGothicMPRO" charset="-128"/>
                          <a:ea typeface="HGMaruGothicMPRO" charset="-128"/>
                          <a:cs typeface="HGMaruGothicMPRO" charset="-128"/>
                        </a:rPr>
                        <a:t>獲得しやすい</a:t>
                      </a:r>
                    </a:p>
                  </a:txBody>
                  <a:tcPr anchor="ctr"/>
                </a:tc>
                <a:tc>
                  <a:txBody>
                    <a:bodyPr/>
                    <a:lstStyle/>
                    <a:p>
                      <a:pPr algn="ctr"/>
                      <a:r>
                        <a:rPr kumimoji="1" lang="ja-JP" altLang="en-US" sz="3200" dirty="0">
                          <a:latin typeface="HGMaruGothicMPRO" charset="-128"/>
                          <a:ea typeface="HGMaruGothicMPRO" charset="-128"/>
                          <a:cs typeface="HGMaruGothicMPRO" charset="-128"/>
                        </a:rPr>
                        <a:t>獲得しにくい</a:t>
                      </a:r>
                      <a:endParaRPr kumimoji="1" lang="ja-JP" altLang="en-US" sz="3200" dirty="0">
                        <a:solidFill>
                          <a:srgbClr val="FF0000"/>
                        </a:solidFill>
                        <a:latin typeface="HGMaruGothicMPRO" charset="-128"/>
                        <a:ea typeface="HGMaruGothicMPRO" charset="-128"/>
                        <a:cs typeface="HGMaruGothicMPRO" charset="-128"/>
                      </a:endParaRPr>
                    </a:p>
                  </a:txBody>
                  <a:tcPr anchor="ctr"/>
                </a:tc>
                <a:extLst>
                  <a:ext uri="{0D108BD9-81ED-4DB2-BD59-A6C34878D82A}">
                    <a16:rowId xmlns:a16="http://schemas.microsoft.com/office/drawing/2014/main" val="10004"/>
                  </a:ext>
                </a:extLst>
              </a:tr>
              <a:tr h="714857">
                <a:tc>
                  <a:txBody>
                    <a:bodyPr/>
                    <a:lstStyle/>
                    <a:p>
                      <a:pPr algn="ctr"/>
                      <a:r>
                        <a:rPr kumimoji="1" lang="ja-JP" altLang="en-US" sz="3200" dirty="0">
                          <a:latin typeface="HGMaruGothicMPRO" charset="-128"/>
                          <a:ea typeface="HGMaruGothicMPRO" charset="-128"/>
                          <a:cs typeface="HGMaruGothicMPRO" charset="-128"/>
                        </a:rPr>
                        <a:t>ワクチンからの感染</a:t>
                      </a:r>
                    </a:p>
                  </a:txBody>
                  <a:tcPr anchor="ctr"/>
                </a:tc>
                <a:tc>
                  <a:txBody>
                    <a:bodyPr/>
                    <a:lstStyle/>
                    <a:p>
                      <a:pPr algn="ctr"/>
                      <a:r>
                        <a:rPr kumimoji="1" lang="ja-JP" altLang="en-US" sz="3200" dirty="0">
                          <a:latin typeface="HGMaruGothicMPRO" charset="-128"/>
                          <a:ea typeface="HGMaruGothicMPRO" charset="-128"/>
                          <a:cs typeface="HGMaruGothicMPRO" charset="-128"/>
                        </a:rPr>
                        <a:t>あり</a:t>
                      </a:r>
                      <a:endParaRPr kumimoji="1" lang="ja-JP" altLang="en-US" sz="3200" dirty="0">
                        <a:solidFill>
                          <a:srgbClr val="FF0000"/>
                        </a:solidFill>
                        <a:latin typeface="HGMaruGothicMPRO" charset="-128"/>
                        <a:ea typeface="HGMaruGothicMPRO" charset="-128"/>
                        <a:cs typeface="HGMaruGothicMPRO" charset="-128"/>
                      </a:endParaRPr>
                    </a:p>
                  </a:txBody>
                  <a:tcPr anchor="ctr"/>
                </a:tc>
                <a:tc>
                  <a:txBody>
                    <a:bodyPr/>
                    <a:lstStyle/>
                    <a:p>
                      <a:pPr algn="ctr"/>
                      <a:r>
                        <a:rPr kumimoji="1" lang="ja-JP" altLang="en-US" sz="3200" dirty="0">
                          <a:latin typeface="HGMaruGothicMPRO" charset="-128"/>
                          <a:ea typeface="HGMaruGothicMPRO" charset="-128"/>
                          <a:cs typeface="HGMaruGothicMPRO" charset="-128"/>
                        </a:rPr>
                        <a:t>なし</a:t>
                      </a:r>
                    </a:p>
                  </a:txBody>
                  <a:tcPr anchor="ctr"/>
                </a:tc>
                <a:extLst>
                  <a:ext uri="{0D108BD9-81ED-4DB2-BD59-A6C34878D82A}">
                    <a16:rowId xmlns:a16="http://schemas.microsoft.com/office/drawing/2014/main" val="10005"/>
                  </a:ext>
                </a:extLst>
              </a:tr>
              <a:tr h="714857">
                <a:tc>
                  <a:txBody>
                    <a:bodyPr/>
                    <a:lstStyle/>
                    <a:p>
                      <a:pPr algn="ctr"/>
                      <a:r>
                        <a:rPr kumimoji="1" lang="ja-JP" altLang="en-US" sz="3200" dirty="0">
                          <a:latin typeface="HGMaruGothicMPRO" charset="-128"/>
                          <a:ea typeface="HGMaruGothicMPRO" charset="-128"/>
                          <a:cs typeface="HGMaruGothicMPRO" charset="-128"/>
                        </a:rPr>
                        <a:t>使用すべき状況</a:t>
                      </a:r>
                    </a:p>
                  </a:txBody>
                  <a:tcPr anchor="ctr"/>
                </a:tc>
                <a:tc>
                  <a:txBody>
                    <a:bodyPr/>
                    <a:lstStyle/>
                    <a:p>
                      <a:pPr algn="ctr"/>
                      <a:r>
                        <a:rPr kumimoji="1" lang="ja-JP" altLang="en-US" sz="3200" dirty="0">
                          <a:latin typeface="HGMaruGothicMPRO" charset="-128"/>
                          <a:ea typeface="HGMaruGothicMPRO" charset="-128"/>
                          <a:cs typeface="HGMaruGothicMPRO" charset="-128"/>
                        </a:rPr>
                        <a:t>大規模流行～小規模流行</a:t>
                      </a:r>
                    </a:p>
                  </a:txBody>
                  <a:tcPr anchor="ctr"/>
                </a:tc>
                <a:tc>
                  <a:txBody>
                    <a:bodyPr/>
                    <a:lstStyle/>
                    <a:p>
                      <a:pPr algn="ctr"/>
                      <a:r>
                        <a:rPr kumimoji="1" lang="ja-JP" altLang="en-US" sz="3200" dirty="0">
                          <a:latin typeface="HGMaruGothicMPRO" charset="-128"/>
                          <a:ea typeface="HGMaruGothicMPRO" charset="-128"/>
                          <a:cs typeface="HGMaruGothicMPRO" charset="-128"/>
                        </a:rPr>
                        <a:t>散発期～終息期</a:t>
                      </a:r>
                      <a:endParaRPr kumimoji="1" lang="ja-JP" altLang="en-US" sz="3200" dirty="0">
                        <a:solidFill>
                          <a:srgbClr val="FF0000"/>
                        </a:solidFill>
                        <a:latin typeface="HGMaruGothicMPRO" charset="-128"/>
                        <a:ea typeface="HGMaruGothicMPRO" charset="-128"/>
                        <a:cs typeface="HGMaruGothicMPRO" charset="-128"/>
                      </a:endParaRPr>
                    </a:p>
                  </a:txBody>
                  <a:tcPr anchor="ctr"/>
                </a:tc>
                <a:extLst>
                  <a:ext uri="{0D108BD9-81ED-4DB2-BD59-A6C34878D82A}">
                    <a16:rowId xmlns:a16="http://schemas.microsoft.com/office/drawing/2014/main" val="10006"/>
                  </a:ext>
                </a:extLst>
              </a:tr>
            </a:tbl>
          </a:graphicData>
        </a:graphic>
      </p:graphicFrame>
      <p:graphicFrame>
        <p:nvGraphicFramePr>
          <p:cNvPr id="9" name="表 8">
            <a:extLst>
              <a:ext uri="{FF2B5EF4-FFF2-40B4-BE49-F238E27FC236}">
                <a16:creationId xmlns:a16="http://schemas.microsoft.com/office/drawing/2014/main" id="{ECA96297-58DF-4BE6-BA41-F91CAD002E94}"/>
              </a:ext>
            </a:extLst>
          </p:cNvPr>
          <p:cNvGraphicFramePr>
            <a:graphicFrameLocks noGrp="1"/>
          </p:cNvGraphicFramePr>
          <p:nvPr>
            <p:extLst>
              <p:ext uri="{D42A27DB-BD31-4B8C-83A1-F6EECF244321}">
                <p14:modId xmlns:p14="http://schemas.microsoft.com/office/powerpoint/2010/main" val="3137221187"/>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経口（生）ワクチンと不活化ワクチン</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78445740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graphicFrame>
        <p:nvGraphicFramePr>
          <p:cNvPr id="8" name="表 7">
            <a:extLst>
              <a:ext uri="{FF2B5EF4-FFF2-40B4-BE49-F238E27FC236}">
                <a16:creationId xmlns:a16="http://schemas.microsoft.com/office/drawing/2014/main" id="{68AFF967-47B9-4321-88BF-1C8339659752}"/>
              </a:ext>
            </a:extLst>
          </p:cNvPr>
          <p:cNvGraphicFramePr>
            <a:graphicFrameLocks noGrp="1"/>
          </p:cNvGraphicFramePr>
          <p:nvPr>
            <p:extLst>
              <p:ext uri="{D42A27DB-BD31-4B8C-83A1-F6EECF244321}">
                <p14:modId xmlns:p14="http://schemas.microsoft.com/office/powerpoint/2010/main" val="1695016027"/>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何故、多額の資金調達が必要なのか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7" name="表 6">
            <a:extLst>
              <a:ext uri="{FF2B5EF4-FFF2-40B4-BE49-F238E27FC236}">
                <a16:creationId xmlns:a16="http://schemas.microsoft.com/office/drawing/2014/main" id="{4EDCEF21-B042-4C23-981D-2FD2BA42395C}"/>
              </a:ext>
            </a:extLst>
          </p:cNvPr>
          <p:cNvGraphicFramePr>
            <a:graphicFrameLocks noGrp="1"/>
          </p:cNvGraphicFramePr>
          <p:nvPr>
            <p:extLst>
              <p:ext uri="{D42A27DB-BD31-4B8C-83A1-F6EECF244321}">
                <p14:modId xmlns:p14="http://schemas.microsoft.com/office/powerpoint/2010/main" val="3271186517"/>
              </p:ext>
            </p:extLst>
          </p:nvPr>
        </p:nvGraphicFramePr>
        <p:xfrm>
          <a:off x="755394" y="1934179"/>
          <a:ext cx="11539728" cy="6289359"/>
        </p:xfrm>
        <a:graphic>
          <a:graphicData uri="http://schemas.openxmlformats.org/drawingml/2006/table">
            <a:tbl>
              <a:tblPr firstRow="1" bandRow="1">
                <a:tableStyleId>{5940675A-B579-460E-94D1-54222C63F5DA}</a:tableStyleId>
              </a:tblPr>
              <a:tblGrid>
                <a:gridCol w="11539728">
                  <a:extLst>
                    <a:ext uri="{9D8B030D-6E8A-4147-A177-3AD203B41FA5}">
                      <a16:colId xmlns:a16="http://schemas.microsoft.com/office/drawing/2014/main" val="3779490114"/>
                    </a:ext>
                  </a:extLst>
                </a:gridCol>
              </a:tblGrid>
              <a:tr h="370840">
                <a:tc>
                  <a:txBody>
                    <a:bodyPr/>
                    <a:lstStyle/>
                    <a:p>
                      <a:pPr>
                        <a:lnSpc>
                          <a:spcPct val="150000"/>
                        </a:lnSpc>
                      </a:pPr>
                      <a:r>
                        <a:rPr kumimoji="1" lang="ja-JP" altLang="en-US" sz="3600" dirty="0">
                          <a:latin typeface="HG丸ｺﾞｼｯｸM-PRO" panose="020F0600000000000000" pitchFamily="50" charset="-128"/>
                          <a:ea typeface="HG丸ｺﾞｼｯｸM-PRO" panose="020F0600000000000000" pitchFamily="50" charset="-128"/>
                        </a:rPr>
                        <a:t>不活化ワクチンの必要性</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5526547"/>
                  </a:ext>
                </a:extLst>
              </a:tr>
              <a:tr h="370840">
                <a:tc>
                  <a:txBody>
                    <a:bodyPr/>
                    <a:lstStyle/>
                    <a:p>
                      <a:pPr>
                        <a:lnSpc>
                          <a:spcPct val="150000"/>
                        </a:lnSpc>
                      </a:pPr>
                      <a:r>
                        <a:rPr kumimoji="1" lang="ja-JP" altLang="en-US" sz="3600" dirty="0">
                          <a:latin typeface="HG丸ｺﾞｼｯｸM-PRO" panose="020F0600000000000000" pitchFamily="50" charset="-128"/>
                          <a:ea typeface="HG丸ｺﾞｼｯｸM-PRO" panose="020F0600000000000000" pitchFamily="50" charset="-128"/>
                        </a:rPr>
                        <a:t>ポリオの監視が必要（</a:t>
                      </a:r>
                      <a:r>
                        <a:rPr kumimoji="1" lang="en-US" altLang="ja-JP" sz="3600" dirty="0">
                          <a:latin typeface="HG丸ｺﾞｼｯｸM-PRO" panose="020F0600000000000000" pitchFamily="50" charset="-128"/>
                          <a:ea typeface="HG丸ｺﾞｼｯｸM-PRO" panose="020F0600000000000000" pitchFamily="50" charset="-128"/>
                        </a:rPr>
                        <a:t>72</a:t>
                      </a:r>
                      <a:r>
                        <a:rPr kumimoji="1" lang="ja-JP" altLang="en-US" sz="3600" dirty="0">
                          <a:latin typeface="HG丸ｺﾞｼｯｸM-PRO" panose="020F0600000000000000" pitchFamily="50" charset="-128"/>
                          <a:ea typeface="HG丸ｺﾞｼｯｸM-PRO" panose="020F0600000000000000" pitchFamily="50" charset="-128"/>
                        </a:rPr>
                        <a:t>カ国で</a:t>
                      </a:r>
                      <a:r>
                        <a:rPr kumimoji="1" lang="en-US" altLang="ja-JP" sz="3600" dirty="0">
                          <a:latin typeface="HG丸ｺﾞｼｯｸM-PRO" panose="020F0600000000000000" pitchFamily="50" charset="-128"/>
                          <a:ea typeface="HG丸ｺﾞｼｯｸM-PRO" panose="020F0600000000000000" pitchFamily="50" charset="-128"/>
                        </a:rPr>
                        <a:t>145</a:t>
                      </a:r>
                      <a:r>
                        <a:rPr kumimoji="1" lang="ja-JP" altLang="en-US" sz="3600" dirty="0">
                          <a:latin typeface="HG丸ｺﾞｼｯｸM-PRO" panose="020F0600000000000000" pitchFamily="50" charset="-128"/>
                          <a:ea typeface="HG丸ｺﾞｼｯｸM-PRO" panose="020F0600000000000000" pitchFamily="50" charset="-128"/>
                        </a:rPr>
                        <a:t>の研究所が監視）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554960"/>
                  </a:ext>
                </a:extLst>
              </a:tr>
              <a:tr h="370840">
                <a:tc>
                  <a:txBody>
                    <a:bodyPr/>
                    <a:lstStyle/>
                    <a:p>
                      <a:pPr>
                        <a:lnSpc>
                          <a:spcPct val="150000"/>
                        </a:lnSpc>
                      </a:pPr>
                      <a:r>
                        <a:rPr kumimoji="1" lang="ja-JP" altLang="en-US" sz="3600" dirty="0">
                          <a:latin typeface="HG丸ｺﾞｼｯｸM-PRO" panose="020F0600000000000000" pitchFamily="50" charset="-128"/>
                          <a:ea typeface="HG丸ｺﾞｼｯｸM-PRO" panose="020F0600000000000000" pitchFamily="50" charset="-128"/>
                        </a:rPr>
                        <a:t>常在国以外で大規模な予防接種が必要</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6540200"/>
                  </a:ext>
                </a:extLst>
              </a:tr>
              <a:tr h="0">
                <a:tc>
                  <a:txBody>
                    <a:bodyPr/>
                    <a:lstStyle/>
                    <a:p>
                      <a:r>
                        <a:rPr kumimoji="1" lang="ja-JP" altLang="en-US" sz="3600" dirty="0">
                          <a:latin typeface="HG丸ｺﾞｼｯｸM-PRO" panose="020F0600000000000000" pitchFamily="50" charset="-128"/>
                          <a:ea typeface="HG丸ｺﾞｼｯｸM-PRO" panose="020F0600000000000000" pitchFamily="50" charset="-128"/>
                        </a:rPr>
                        <a:t>　　･･･予防接種員</a:t>
                      </a:r>
                      <a:endParaRPr kumimoji="1" lang="en-US" altLang="ja-JP" sz="3600" dirty="0">
                        <a:latin typeface="HG丸ｺﾞｼｯｸM-PRO" panose="020F0600000000000000" pitchFamily="50" charset="-128"/>
                        <a:ea typeface="HG丸ｺﾞｼｯｸM-PRO" panose="020F0600000000000000" pitchFamily="50" charset="-128"/>
                      </a:endParaRPr>
                    </a:p>
                    <a:p>
                      <a:r>
                        <a:rPr kumimoji="1" lang="ja-JP" altLang="en-US" sz="3600" dirty="0">
                          <a:latin typeface="HG丸ｺﾞｼｯｸM-PRO" panose="020F0600000000000000" pitchFamily="50" charset="-128"/>
                          <a:ea typeface="HG丸ｺﾞｼｯｸM-PRO" panose="020F0600000000000000" pitchFamily="50" charset="-128"/>
                        </a:rPr>
                        <a:t>　　･･･交通手段（車・ボート・荷車など）</a:t>
                      </a:r>
                      <a:endParaRPr kumimoji="1" lang="en-US" altLang="ja-JP" sz="3600" dirty="0">
                        <a:latin typeface="HG丸ｺﾞｼｯｸM-PRO" panose="020F0600000000000000" pitchFamily="50" charset="-128"/>
                        <a:ea typeface="HG丸ｺﾞｼｯｸM-PRO" panose="020F0600000000000000" pitchFamily="50" charset="-128"/>
                      </a:endParaRPr>
                    </a:p>
                    <a:p>
                      <a:r>
                        <a:rPr kumimoji="1" lang="ja-JP" altLang="en-US" sz="3600" dirty="0">
                          <a:latin typeface="HG丸ｺﾞｼｯｸM-PRO" panose="020F0600000000000000" pitchFamily="50" charset="-128"/>
                          <a:ea typeface="HG丸ｺﾞｼｯｸM-PRO" panose="020F0600000000000000" pitchFamily="50" charset="-128"/>
                        </a:rPr>
                        <a:t>　　･･･社会活動家動員</a:t>
                      </a:r>
                      <a:endParaRPr kumimoji="1" lang="en-US" altLang="ja-JP" sz="3600" dirty="0">
                        <a:latin typeface="HG丸ｺﾞｼｯｸM-PRO" panose="020F0600000000000000" pitchFamily="50" charset="-128"/>
                        <a:ea typeface="HG丸ｺﾞｼｯｸM-PRO" panose="020F0600000000000000" pitchFamily="50" charset="-128"/>
                      </a:endParaRPr>
                    </a:p>
                    <a:p>
                      <a:r>
                        <a:rPr kumimoji="1" lang="ja-JP" altLang="en-US" sz="3600" dirty="0">
                          <a:latin typeface="HG丸ｺﾞｼｯｸM-PRO" panose="020F0600000000000000" pitchFamily="50" charset="-128"/>
                          <a:ea typeface="HG丸ｺﾞｼｯｸM-PRO" panose="020F0600000000000000" pitchFamily="50" charset="-128"/>
                        </a:rPr>
                        <a:t>　　･･･研修</a:t>
                      </a:r>
                      <a:endParaRPr kumimoji="1" lang="en-US" altLang="ja-JP" sz="3600" dirty="0">
                        <a:latin typeface="HG丸ｺﾞｼｯｸM-PRO" panose="020F0600000000000000" pitchFamily="50" charset="-128"/>
                        <a:ea typeface="HG丸ｺﾞｼｯｸM-PRO" panose="020F0600000000000000" pitchFamily="50" charset="-128"/>
                      </a:endParaRPr>
                    </a:p>
                    <a:p>
                      <a:r>
                        <a:rPr kumimoji="1" lang="ja-JP" altLang="en-US" sz="3600" dirty="0">
                          <a:latin typeface="HG丸ｺﾞｼｯｸM-PRO" panose="020F0600000000000000" pitchFamily="50" charset="-128"/>
                          <a:ea typeface="HG丸ｺﾞｼｯｸM-PRO" panose="020F0600000000000000" pitchFamily="50" charset="-128"/>
                        </a:rPr>
                        <a:t>　　･･･広報活動費用（接種のメリットや接種日）</a:t>
                      </a:r>
                      <a:endParaRPr kumimoji="1" lang="en-US" altLang="ja-JP" sz="3600" dirty="0">
                        <a:latin typeface="HG丸ｺﾞｼｯｸM-PRO" panose="020F0600000000000000" pitchFamily="50" charset="-128"/>
                        <a:ea typeface="HG丸ｺﾞｼｯｸM-PRO" panose="020F0600000000000000" pitchFamily="50" charset="-128"/>
                      </a:endParaRPr>
                    </a:p>
                    <a:p>
                      <a:r>
                        <a:rPr kumimoji="1" lang="ja-JP" altLang="en-US" sz="3600" dirty="0">
                          <a:latin typeface="HG丸ｺﾞｼｯｸM-PRO" panose="020F0600000000000000" pitchFamily="50" charset="-128"/>
                          <a:ea typeface="HG丸ｺﾞｼｯｸM-PRO" panose="020F0600000000000000" pitchFamily="50" charset="-128"/>
                        </a:rPr>
                        <a:t>　　･･･ボランティアの支援</a:t>
                      </a:r>
                      <a:endParaRPr kumimoji="1" lang="en-US" altLang="ja-JP" sz="3600" dirty="0">
                        <a:latin typeface="HG丸ｺﾞｼｯｸM-PRO" panose="020F0600000000000000" pitchFamily="50" charset="-128"/>
                        <a:ea typeface="HG丸ｺﾞｼｯｸM-PRO" panose="020F0600000000000000" pitchFamily="50" charset="-128"/>
                      </a:endParaRPr>
                    </a:p>
                    <a:p>
                      <a:r>
                        <a:rPr kumimoji="1" lang="ja-JP" altLang="en-US" sz="3600" dirty="0">
                          <a:latin typeface="HG丸ｺﾞｼｯｸM-PRO" panose="020F0600000000000000" pitchFamily="50" charset="-128"/>
                          <a:ea typeface="HG丸ｺﾞｼｯｸM-PRO" panose="020F0600000000000000" pitchFamily="50" charset="-128"/>
                        </a:rPr>
                        <a:t>　　･･･接種を受けていない子供を捜す費用</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73693591"/>
                  </a:ext>
                </a:extLst>
              </a:tr>
            </a:tbl>
          </a:graphicData>
        </a:graphic>
      </p:graphicFrame>
    </p:spTree>
    <p:extLst>
      <p:ext uri="{BB962C8B-B14F-4D97-AF65-F5344CB8AC3E}">
        <p14:creationId xmlns:p14="http://schemas.microsoft.com/office/powerpoint/2010/main" val="51943278"/>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graphicFrame>
        <p:nvGraphicFramePr>
          <p:cNvPr id="10" name="表 9">
            <a:extLst>
              <a:ext uri="{FF2B5EF4-FFF2-40B4-BE49-F238E27FC236}">
                <a16:creationId xmlns:a16="http://schemas.microsoft.com/office/drawing/2014/main" id="{1B500252-152B-488D-8E80-1325C4B43D45}"/>
              </a:ext>
            </a:extLst>
          </p:cNvPr>
          <p:cNvGraphicFramePr>
            <a:graphicFrameLocks noGrp="1"/>
          </p:cNvGraphicFramePr>
          <p:nvPr>
            <p:extLst>
              <p:ext uri="{D42A27DB-BD31-4B8C-83A1-F6EECF244321}">
                <p14:modId xmlns:p14="http://schemas.microsoft.com/office/powerpoint/2010/main" val="3117717861"/>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最大の課題は資金不足</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5" name="表 4">
            <a:extLst>
              <a:ext uri="{FF2B5EF4-FFF2-40B4-BE49-F238E27FC236}">
                <a16:creationId xmlns:a16="http://schemas.microsoft.com/office/drawing/2014/main" id="{B2496885-1004-4D20-AB74-886F126E494B}"/>
              </a:ext>
            </a:extLst>
          </p:cNvPr>
          <p:cNvGraphicFramePr>
            <a:graphicFrameLocks noGrp="1"/>
          </p:cNvGraphicFramePr>
          <p:nvPr>
            <p:extLst>
              <p:ext uri="{D42A27DB-BD31-4B8C-83A1-F6EECF244321}">
                <p14:modId xmlns:p14="http://schemas.microsoft.com/office/powerpoint/2010/main" val="4182995623"/>
              </p:ext>
            </p:extLst>
          </p:nvPr>
        </p:nvGraphicFramePr>
        <p:xfrm>
          <a:off x="718818" y="2284170"/>
          <a:ext cx="12046206" cy="3827146"/>
        </p:xfrm>
        <a:graphic>
          <a:graphicData uri="http://schemas.openxmlformats.org/drawingml/2006/table">
            <a:tbl>
              <a:tblPr firstRow="1" bandRow="1">
                <a:tableStyleId>{5940675A-B579-460E-94D1-54222C63F5DA}</a:tableStyleId>
              </a:tblPr>
              <a:tblGrid>
                <a:gridCol w="12046206">
                  <a:extLst>
                    <a:ext uri="{9D8B030D-6E8A-4147-A177-3AD203B41FA5}">
                      <a16:colId xmlns:a16="http://schemas.microsoft.com/office/drawing/2014/main" val="3779490114"/>
                    </a:ext>
                  </a:extLst>
                </a:gridCol>
              </a:tblGrid>
              <a:tr h="1610735">
                <a:tc>
                  <a:txBody>
                    <a:bodyPr/>
                    <a:lstStyle/>
                    <a:p>
                      <a:pPr algn="ctr">
                        <a:lnSpc>
                          <a:spcPct val="100000"/>
                        </a:lnSpc>
                      </a:pPr>
                      <a:r>
                        <a:rPr kumimoji="1" lang="en-US" altLang="ja-JP" sz="3600" b="1" u="sng" dirty="0">
                          <a:latin typeface="HG丸ｺﾞｼｯｸM-PRO" panose="020F0600000000000000" pitchFamily="50" charset="-128"/>
                          <a:ea typeface="HG丸ｺﾞｼｯｸM-PRO" panose="020F0600000000000000" pitchFamily="50" charset="-128"/>
                        </a:rPr>
                        <a:t>2019-20</a:t>
                      </a:r>
                      <a:r>
                        <a:rPr kumimoji="1" lang="ja-JP" altLang="en-US" sz="3600" b="1" u="sng" dirty="0">
                          <a:latin typeface="HG丸ｺﾞｼｯｸM-PRO" panose="020F0600000000000000" pitchFamily="50" charset="-128"/>
                          <a:ea typeface="HG丸ｺﾞｼｯｸM-PRO" panose="020F0600000000000000" pitchFamily="50" charset="-128"/>
                        </a:rPr>
                        <a:t>年度 ポリオの目標額</a:t>
                      </a:r>
                      <a:r>
                        <a:rPr kumimoji="1" lang="en-US" altLang="ja-JP" sz="3600" b="1" u="sng" dirty="0">
                          <a:latin typeface="HG丸ｺﾞｼｯｸM-PRO" panose="020F0600000000000000" pitchFamily="50" charset="-128"/>
                          <a:ea typeface="HG丸ｺﾞｼｯｸM-PRO" panose="020F0600000000000000" pitchFamily="50" charset="-128"/>
                        </a:rPr>
                        <a:t>1</a:t>
                      </a:r>
                      <a:r>
                        <a:rPr kumimoji="1" lang="ja-JP" altLang="en-US" sz="3600" b="1" u="sng" dirty="0">
                          <a:latin typeface="HG丸ｺﾞｼｯｸM-PRO" panose="020F0600000000000000" pitchFamily="50" charset="-128"/>
                          <a:ea typeface="HG丸ｺﾞｼｯｸM-PRO" panose="020F0600000000000000" pitchFamily="50" charset="-128"/>
                        </a:rPr>
                        <a:t>億</a:t>
                      </a:r>
                      <a:r>
                        <a:rPr kumimoji="1" lang="en-US" altLang="ja-JP" sz="3600" b="1" u="sng" dirty="0">
                          <a:latin typeface="HG丸ｺﾞｼｯｸM-PRO" panose="020F0600000000000000" pitchFamily="50" charset="-128"/>
                          <a:ea typeface="HG丸ｺﾞｼｯｸM-PRO" panose="020F0600000000000000" pitchFamily="50" charset="-128"/>
                        </a:rPr>
                        <a:t>5</a:t>
                      </a:r>
                      <a:r>
                        <a:rPr kumimoji="1" lang="ja-JP" altLang="en-US" sz="3600" b="1" u="sng" dirty="0">
                          <a:latin typeface="HG丸ｺﾞｼｯｸM-PRO" panose="020F0600000000000000" pitchFamily="50" charset="-128"/>
                          <a:ea typeface="HG丸ｺﾞｼｯｸM-PRO" panose="020F0600000000000000" pitchFamily="50" charset="-128"/>
                        </a:rPr>
                        <a:t>千万ドル</a:t>
                      </a:r>
                      <a:endParaRPr kumimoji="1" lang="en-US" altLang="ja-JP" sz="3600" b="1" u="sng" dirty="0">
                        <a:latin typeface="HG丸ｺﾞｼｯｸM-PRO" panose="020F0600000000000000" pitchFamily="50" charset="-128"/>
                        <a:ea typeface="HG丸ｺﾞｼｯｸM-PRO" panose="020F0600000000000000" pitchFamily="50" charset="-128"/>
                      </a:endParaRPr>
                    </a:p>
                    <a:p>
                      <a:pPr algn="ctr">
                        <a:lnSpc>
                          <a:spcPct val="100000"/>
                        </a:lnSpc>
                      </a:pPr>
                      <a:r>
                        <a:rPr kumimoji="1" lang="ja-JP" altLang="en-US" sz="3200" dirty="0">
                          <a:latin typeface="HG丸ｺﾞｼｯｸM-PRO" panose="020F0600000000000000" pitchFamily="50" charset="-128"/>
                          <a:ea typeface="HG丸ｺﾞｼｯｸM-PRO" panose="020F0600000000000000" pitchFamily="50" charset="-128"/>
                        </a:rPr>
                        <a:t>（うち国際ロータリーの目標額は</a:t>
                      </a:r>
                      <a:r>
                        <a:rPr kumimoji="1" lang="en-US" altLang="ja-JP" sz="3200" dirty="0">
                          <a:latin typeface="HG丸ｺﾞｼｯｸM-PRO" panose="020F0600000000000000" pitchFamily="50" charset="-128"/>
                          <a:ea typeface="HG丸ｺﾞｼｯｸM-PRO" panose="020F0600000000000000" pitchFamily="50" charset="-128"/>
                        </a:rPr>
                        <a:t>5</a:t>
                      </a:r>
                      <a:r>
                        <a:rPr kumimoji="1" lang="ja-JP" altLang="en-US" sz="3200" dirty="0">
                          <a:latin typeface="HG丸ｺﾞｼｯｸM-PRO" panose="020F0600000000000000" pitchFamily="50" charset="-128"/>
                          <a:ea typeface="HG丸ｺﾞｼｯｸM-PRO" panose="020F0600000000000000" pitchFamily="50" charset="-128"/>
                        </a:rPr>
                        <a:t>千万ドル）</a:t>
                      </a:r>
                      <a:endParaRPr kumimoji="1" lang="en-US" altLang="ja-JP" sz="3200" dirty="0">
                        <a:latin typeface="HG丸ｺﾞｼｯｸM-PRO" panose="020F0600000000000000" pitchFamily="50" charset="-128"/>
                        <a:ea typeface="HG丸ｺﾞｼｯｸM-PRO" panose="020F0600000000000000" pitchFamily="50" charset="-128"/>
                      </a:endParaRPr>
                    </a:p>
                    <a:p>
                      <a:pPr>
                        <a:lnSpc>
                          <a:spcPct val="100000"/>
                        </a:lnSpc>
                      </a:pPr>
                      <a:endParaRPr kumimoji="1" lang="en-US" altLang="ja-JP" sz="32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5526547"/>
                  </a:ext>
                </a:extLst>
              </a:tr>
              <a:tr h="783524">
                <a:tc>
                  <a:txBody>
                    <a:bodyPr/>
                    <a:lstStyle/>
                    <a:p>
                      <a:pPr>
                        <a:lnSpc>
                          <a:spcPct val="150000"/>
                        </a:lnSpc>
                      </a:pPr>
                      <a:endParaRPr kumimoji="1" lang="ja-JP" altLang="en-US" sz="36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554960"/>
                  </a:ext>
                </a:extLst>
              </a:tr>
              <a:tr h="783524">
                <a:tc>
                  <a:txBody>
                    <a:bodyPr/>
                    <a:lstStyle/>
                    <a:p>
                      <a:pPr>
                        <a:lnSpc>
                          <a:spcPct val="150000"/>
                        </a:lnSpc>
                      </a:pPr>
                      <a:endParaRPr kumimoji="1" lang="ja-JP" altLang="en-US" sz="36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6540200"/>
                  </a:ext>
                </a:extLst>
              </a:tr>
              <a:tr h="638216">
                <a:tc>
                  <a:txBody>
                    <a:bodyPr/>
                    <a:lstStyle/>
                    <a:p>
                      <a:endParaRPr kumimoji="1" lang="ja-JP" altLang="en-US" sz="36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73693591"/>
                  </a:ext>
                </a:extLst>
              </a:tr>
            </a:tbl>
          </a:graphicData>
        </a:graphic>
      </p:graphicFrame>
      <p:sp>
        <p:nvSpPr>
          <p:cNvPr id="2" name="テキスト ボックス 1">
            <a:extLst>
              <a:ext uri="{FF2B5EF4-FFF2-40B4-BE49-F238E27FC236}">
                <a16:creationId xmlns:a16="http://schemas.microsoft.com/office/drawing/2014/main" id="{4174195B-2E6D-4BBE-87AE-D90160476558}"/>
              </a:ext>
            </a:extLst>
          </p:cNvPr>
          <p:cNvSpPr txBox="1"/>
          <p:nvPr/>
        </p:nvSpPr>
        <p:spPr>
          <a:xfrm>
            <a:off x="654810" y="4052579"/>
            <a:ext cx="12174221" cy="4117474"/>
          </a:xfrm>
          <a:prstGeom prst="rect">
            <a:avLst/>
          </a:prstGeom>
          <a:noFill/>
        </p:spPr>
        <p:txBody>
          <a:bodyPr wrap="square" rtlCol="0">
            <a:spAutoFit/>
          </a:bodyPr>
          <a:lstStyle/>
          <a:p>
            <a:pPr lvl="0" defTabSz="1300460">
              <a:lnSpc>
                <a:spcPct val="150000"/>
              </a:lnSpc>
            </a:pPr>
            <a:r>
              <a:rPr kumimoji="1" lang="en-US" altLang="ja-JP" sz="3600" dirty="0">
                <a:solidFill>
                  <a:srgbClr val="000000"/>
                </a:solidFill>
                <a:latin typeface="HG丸ｺﾞｼｯｸM-PRO" panose="020F0600000000000000" pitchFamily="50" charset="-128"/>
                <a:ea typeface="HG丸ｺﾞｼｯｸM-PRO" panose="020F0600000000000000" pitchFamily="50" charset="-128"/>
              </a:rPr>
              <a:t>【</a:t>
            </a:r>
            <a:r>
              <a:rPr kumimoji="1" lang="ja-JP" altLang="en-US" sz="3600" dirty="0">
                <a:solidFill>
                  <a:srgbClr val="000000"/>
                </a:solidFill>
                <a:latin typeface="HG丸ｺﾞｼｯｸM-PRO" panose="020F0600000000000000" pitchFamily="50" charset="-128"/>
                <a:ea typeface="HG丸ｺﾞｼｯｸM-PRO" panose="020F0600000000000000" pitchFamily="50" charset="-128"/>
              </a:rPr>
              <a:t>ゲイツ財団のマッチング</a:t>
            </a:r>
            <a:r>
              <a:rPr kumimoji="1" lang="en-US" altLang="ja-JP" sz="3600" dirty="0">
                <a:solidFill>
                  <a:srgbClr val="000000"/>
                </a:solidFill>
                <a:latin typeface="HG丸ｺﾞｼｯｸM-PRO" panose="020F0600000000000000" pitchFamily="50" charset="-128"/>
                <a:ea typeface="HG丸ｺﾞｼｯｸM-PRO" panose="020F0600000000000000" pitchFamily="50" charset="-128"/>
              </a:rPr>
              <a:t>】</a:t>
            </a:r>
          </a:p>
          <a:p>
            <a:pPr lvl="0" defTabSz="1300460">
              <a:lnSpc>
                <a:spcPct val="150000"/>
              </a:lnSpc>
            </a:pPr>
            <a:r>
              <a:rPr kumimoji="1" lang="ja-JP" altLang="en-US" sz="3600" dirty="0">
                <a:solidFill>
                  <a:srgbClr val="000000"/>
                </a:solidFill>
                <a:latin typeface="HG丸ｺﾞｼｯｸM-PRO" panose="020F0600000000000000" pitchFamily="50" charset="-128"/>
                <a:ea typeface="HG丸ｺﾞｼｯｸM-PRO" panose="020F0600000000000000" pitchFamily="50" charset="-128"/>
              </a:rPr>
              <a:t>　地区財団活動資金</a:t>
            </a:r>
            <a:r>
              <a:rPr kumimoji="1" lang="en-US" altLang="ja-JP" sz="3600" dirty="0">
                <a:solidFill>
                  <a:srgbClr val="000000"/>
                </a:solidFill>
                <a:latin typeface="HG丸ｺﾞｼｯｸM-PRO" panose="020F0600000000000000" pitchFamily="50" charset="-128"/>
                <a:ea typeface="HG丸ｺﾞｼｯｸM-PRO" panose="020F0600000000000000" pitchFamily="50" charset="-128"/>
              </a:rPr>
              <a:t>(DDF)</a:t>
            </a:r>
            <a:r>
              <a:rPr kumimoji="1" lang="ja-JP" altLang="en-US" sz="3600" dirty="0">
                <a:solidFill>
                  <a:srgbClr val="000000"/>
                </a:solidFill>
                <a:latin typeface="HG丸ｺﾞｼｯｸM-PRO" panose="020F0600000000000000" pitchFamily="50" charset="-128"/>
                <a:ea typeface="HG丸ｺﾞｼｯｸM-PRO" panose="020F0600000000000000" pitchFamily="50" charset="-128"/>
              </a:rPr>
              <a:t>を寄贈した場合</a:t>
            </a:r>
            <a:endParaRPr kumimoji="1" lang="en-US" altLang="ja-JP" sz="3600" dirty="0">
              <a:solidFill>
                <a:srgbClr val="000000"/>
              </a:solidFill>
              <a:latin typeface="HG丸ｺﾞｼｯｸM-PRO" panose="020F0600000000000000" pitchFamily="50" charset="-128"/>
              <a:ea typeface="HG丸ｺﾞｼｯｸM-PRO" panose="020F0600000000000000" pitchFamily="50" charset="-128"/>
            </a:endParaRPr>
          </a:p>
          <a:p>
            <a:pPr lvl="0" defTabSz="1300460">
              <a:lnSpc>
                <a:spcPct val="150000"/>
              </a:lnSpc>
            </a:pPr>
            <a:r>
              <a:rPr kumimoji="1" lang="ja-JP" altLang="en-US" sz="3600" dirty="0">
                <a:solidFill>
                  <a:srgbClr val="000000"/>
                </a:solidFill>
                <a:latin typeface="HG丸ｺﾞｼｯｸM-PRO" panose="020F0600000000000000" pitchFamily="50" charset="-128"/>
                <a:ea typeface="HG丸ｺﾞｼｯｸM-PRO" panose="020F0600000000000000" pitchFamily="50" charset="-128"/>
              </a:rPr>
              <a:t>　　　</a:t>
            </a:r>
            <a:r>
              <a:rPr kumimoji="1" lang="en-US" altLang="ja-JP" sz="3600" dirty="0">
                <a:solidFill>
                  <a:srgbClr val="000000"/>
                </a:solidFill>
                <a:latin typeface="HG丸ｺﾞｼｯｸM-PRO" panose="020F0600000000000000" pitchFamily="50" charset="-128"/>
                <a:ea typeface="HG丸ｺﾞｼｯｸM-PRO" panose="020F0600000000000000" pitchFamily="50" charset="-128"/>
              </a:rPr>
              <a:t>…DDF1+WF(</a:t>
            </a:r>
            <a:r>
              <a:rPr kumimoji="1" lang="ja-JP" altLang="en-US" sz="3600" dirty="0">
                <a:solidFill>
                  <a:srgbClr val="000000"/>
                </a:solidFill>
                <a:latin typeface="HG丸ｺﾞｼｯｸM-PRO" panose="020F0600000000000000" pitchFamily="50" charset="-128"/>
                <a:ea typeface="HG丸ｺﾞｼｯｸM-PRO" panose="020F0600000000000000" pitchFamily="50" charset="-128"/>
              </a:rPr>
              <a:t>国際財団活動資金）</a:t>
            </a:r>
            <a:r>
              <a:rPr kumimoji="1" lang="en-US" altLang="ja-JP" sz="3600" dirty="0">
                <a:solidFill>
                  <a:srgbClr val="000000"/>
                </a:solidFill>
                <a:latin typeface="HG丸ｺﾞｼｯｸM-PRO" panose="020F0600000000000000" pitchFamily="50" charset="-128"/>
                <a:ea typeface="HG丸ｺﾞｼｯｸM-PRO" panose="020F0600000000000000" pitchFamily="50" charset="-128"/>
              </a:rPr>
              <a:t>1+</a:t>
            </a:r>
            <a:r>
              <a:rPr kumimoji="1" lang="ja-JP" altLang="en-US" sz="3600" dirty="0">
                <a:solidFill>
                  <a:srgbClr val="000000"/>
                </a:solidFill>
                <a:latin typeface="HG丸ｺﾞｼｯｸM-PRO" panose="020F0600000000000000" pitchFamily="50" charset="-128"/>
                <a:ea typeface="HG丸ｺﾞｼｯｸM-PRO" panose="020F0600000000000000" pitchFamily="50" charset="-128"/>
              </a:rPr>
              <a:t>ゲイツ</a:t>
            </a:r>
            <a:r>
              <a:rPr kumimoji="1" lang="en-US" altLang="ja-JP" sz="3600" dirty="0">
                <a:solidFill>
                  <a:srgbClr val="000000"/>
                </a:solidFill>
                <a:latin typeface="HG丸ｺﾞｼｯｸM-PRO" panose="020F0600000000000000" pitchFamily="50" charset="-128"/>
                <a:ea typeface="HG丸ｺﾞｼｯｸM-PRO" panose="020F0600000000000000" pitchFamily="50" charset="-128"/>
              </a:rPr>
              <a:t>4</a:t>
            </a:r>
            <a:r>
              <a:rPr kumimoji="1" lang="ja-JP" altLang="en-US" sz="3600" dirty="0">
                <a:solidFill>
                  <a:srgbClr val="000000"/>
                </a:solidFill>
                <a:latin typeface="HG丸ｺﾞｼｯｸM-PRO" panose="020F0600000000000000" pitchFamily="50" charset="-128"/>
                <a:ea typeface="HG丸ｺﾞｼｯｸM-PRO" panose="020F0600000000000000" pitchFamily="50" charset="-128"/>
              </a:rPr>
              <a:t>＝</a:t>
            </a:r>
            <a:r>
              <a:rPr kumimoji="1" lang="en-US" altLang="ja-JP" sz="3600" dirty="0">
                <a:solidFill>
                  <a:srgbClr val="000000"/>
                </a:solidFill>
                <a:latin typeface="HG丸ｺﾞｼｯｸM-PRO" panose="020F0600000000000000" pitchFamily="50" charset="-128"/>
                <a:ea typeface="HG丸ｺﾞｼｯｸM-PRO" panose="020F0600000000000000" pitchFamily="50" charset="-128"/>
              </a:rPr>
              <a:t>6</a:t>
            </a:r>
          </a:p>
          <a:p>
            <a:pPr lvl="0" defTabSz="1300460">
              <a:lnSpc>
                <a:spcPct val="150000"/>
              </a:lnSpc>
            </a:pPr>
            <a:r>
              <a:rPr kumimoji="1" lang="ja-JP" altLang="en-US" sz="3600" dirty="0">
                <a:solidFill>
                  <a:srgbClr val="000000"/>
                </a:solidFill>
                <a:latin typeface="HG丸ｺﾞｼｯｸM-PRO" panose="020F0600000000000000" pitchFamily="50" charset="-128"/>
                <a:ea typeface="HG丸ｺﾞｼｯｸM-PRO" panose="020F0600000000000000" pitchFamily="50" charset="-128"/>
              </a:rPr>
              <a:t>　現金を寄付した場合</a:t>
            </a:r>
            <a:endParaRPr kumimoji="1" lang="en-US" altLang="ja-JP" sz="3600" dirty="0">
              <a:solidFill>
                <a:srgbClr val="000000"/>
              </a:solidFill>
              <a:latin typeface="HG丸ｺﾞｼｯｸM-PRO" panose="020F0600000000000000" pitchFamily="50" charset="-128"/>
              <a:ea typeface="HG丸ｺﾞｼｯｸM-PRO" panose="020F0600000000000000" pitchFamily="50" charset="-128"/>
            </a:endParaRPr>
          </a:p>
          <a:p>
            <a:pPr lvl="0" defTabSz="1300460">
              <a:lnSpc>
                <a:spcPct val="150000"/>
              </a:lnSpc>
            </a:pPr>
            <a:r>
              <a:rPr kumimoji="1" lang="ja-JP" altLang="en-US" sz="3600" dirty="0">
                <a:solidFill>
                  <a:srgbClr val="000000"/>
                </a:solidFill>
                <a:latin typeface="HG丸ｺﾞｼｯｸM-PRO" panose="020F0600000000000000" pitchFamily="50" charset="-128"/>
                <a:ea typeface="HG丸ｺﾞｼｯｸM-PRO" panose="020F0600000000000000" pitchFamily="50" charset="-128"/>
              </a:rPr>
              <a:t>　　　</a:t>
            </a:r>
            <a:r>
              <a:rPr kumimoji="1" lang="en-US" altLang="ja-JP" sz="3600" dirty="0">
                <a:solidFill>
                  <a:srgbClr val="000000"/>
                </a:solidFill>
                <a:latin typeface="HG丸ｺﾞｼｯｸM-PRO" panose="020F0600000000000000" pitchFamily="50" charset="-128"/>
                <a:ea typeface="HG丸ｺﾞｼｯｸM-PRO" panose="020F0600000000000000" pitchFamily="50" charset="-128"/>
              </a:rPr>
              <a:t>…</a:t>
            </a:r>
            <a:r>
              <a:rPr kumimoji="1" lang="ja-JP" altLang="en-US" sz="3600" dirty="0">
                <a:solidFill>
                  <a:srgbClr val="000000"/>
                </a:solidFill>
                <a:latin typeface="HG丸ｺﾞｼｯｸM-PRO" panose="020F0600000000000000" pitchFamily="50" charset="-128"/>
                <a:ea typeface="HG丸ｺﾞｼｯｸM-PRO" panose="020F0600000000000000" pitchFamily="50" charset="-128"/>
              </a:rPr>
              <a:t>現金１</a:t>
            </a:r>
            <a:r>
              <a:rPr kumimoji="1" lang="en-US" altLang="ja-JP" sz="3600" dirty="0">
                <a:solidFill>
                  <a:srgbClr val="000000"/>
                </a:solidFill>
                <a:latin typeface="HG丸ｺﾞｼｯｸM-PRO" panose="020F0600000000000000" pitchFamily="50" charset="-128"/>
                <a:ea typeface="HG丸ｺﾞｼｯｸM-PRO" panose="020F0600000000000000" pitchFamily="50" charset="-128"/>
              </a:rPr>
              <a:t>+</a:t>
            </a:r>
            <a:r>
              <a:rPr kumimoji="1" lang="ja-JP" altLang="en-US" sz="3600" dirty="0">
                <a:solidFill>
                  <a:srgbClr val="000000"/>
                </a:solidFill>
                <a:latin typeface="HG丸ｺﾞｼｯｸM-PRO" panose="020F0600000000000000" pitchFamily="50" charset="-128"/>
                <a:ea typeface="HG丸ｺﾞｼｯｸM-PRO" panose="020F0600000000000000" pitchFamily="50" charset="-128"/>
              </a:rPr>
              <a:t>ゲイツ</a:t>
            </a:r>
            <a:r>
              <a:rPr kumimoji="1" lang="en-US" altLang="ja-JP" sz="3600" dirty="0">
                <a:solidFill>
                  <a:srgbClr val="000000"/>
                </a:solidFill>
                <a:latin typeface="HG丸ｺﾞｼｯｸM-PRO" panose="020F0600000000000000" pitchFamily="50" charset="-128"/>
                <a:ea typeface="HG丸ｺﾞｼｯｸM-PRO" panose="020F0600000000000000" pitchFamily="50" charset="-128"/>
              </a:rPr>
              <a:t>2</a:t>
            </a:r>
            <a:r>
              <a:rPr kumimoji="1" lang="ja-JP" altLang="en-US" sz="3600" dirty="0">
                <a:solidFill>
                  <a:srgbClr val="000000"/>
                </a:solidFill>
                <a:latin typeface="HG丸ｺﾞｼｯｸM-PRO" panose="020F0600000000000000" pitchFamily="50" charset="-128"/>
                <a:ea typeface="HG丸ｺﾞｼｯｸM-PRO" panose="020F0600000000000000" pitchFamily="50" charset="-128"/>
              </a:rPr>
              <a:t>＝</a:t>
            </a:r>
            <a:r>
              <a:rPr kumimoji="1" lang="en-US" altLang="ja-JP" sz="3600" dirty="0">
                <a:solidFill>
                  <a:srgbClr val="000000"/>
                </a:solidFill>
                <a:latin typeface="HG丸ｺﾞｼｯｸM-PRO" panose="020F0600000000000000" pitchFamily="50" charset="-128"/>
                <a:ea typeface="HG丸ｺﾞｼｯｸM-PRO" panose="020F0600000000000000" pitchFamily="50" charset="-128"/>
              </a:rPr>
              <a:t>3</a:t>
            </a:r>
            <a:endParaRPr kumimoji="1" lang="ja-JP" altLang="en-US" sz="3600"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41635671"/>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graphicFrame>
        <p:nvGraphicFramePr>
          <p:cNvPr id="8" name="表 7">
            <a:extLst>
              <a:ext uri="{FF2B5EF4-FFF2-40B4-BE49-F238E27FC236}">
                <a16:creationId xmlns:a16="http://schemas.microsoft.com/office/drawing/2014/main" id="{F9AB4625-294D-42E6-A899-E3A160B8FF71}"/>
              </a:ext>
            </a:extLst>
          </p:cNvPr>
          <p:cNvGraphicFramePr>
            <a:graphicFrameLocks noGrp="1"/>
          </p:cNvGraphicFramePr>
          <p:nvPr>
            <p:extLst>
              <p:ext uri="{D42A27DB-BD31-4B8C-83A1-F6EECF244321}">
                <p14:modId xmlns:p14="http://schemas.microsoft.com/office/powerpoint/2010/main" val="2553042862"/>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ポリオに</a:t>
                      </a:r>
                      <a:r>
                        <a:rPr kumimoji="1" lang="en-US" altLang="ja-JP" sz="4000" b="1" dirty="0">
                          <a:solidFill>
                            <a:srgbClr val="FF0000"/>
                          </a:solidFill>
                          <a:latin typeface="HG丸ｺﾞｼｯｸM-PRO" panose="020F0600000000000000" pitchFamily="50" charset="-128"/>
                          <a:ea typeface="HG丸ｺﾞｼｯｸM-PRO" panose="020F0600000000000000" pitchFamily="50" charset="-128"/>
                        </a:rPr>
                        <a:t>$50</a:t>
                      </a:r>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の寄付をお願いします！</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9" name="図 8" descr="人, 座っている, 保持している が含まれている画像&#10;&#10;自動的に生成された説明">
            <a:extLst>
              <a:ext uri="{FF2B5EF4-FFF2-40B4-BE49-F238E27FC236}">
                <a16:creationId xmlns:a16="http://schemas.microsoft.com/office/drawing/2014/main" id="{6495A25E-BC9C-449C-868B-2D1AD35E05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8685" y="1946065"/>
            <a:ext cx="3516882" cy="5861470"/>
          </a:xfrm>
          <a:prstGeom prst="rect">
            <a:avLst/>
          </a:prstGeom>
        </p:spPr>
      </p:pic>
      <p:pic>
        <p:nvPicPr>
          <p:cNvPr id="13" name="図 12" descr="人, ポーズをとっている, 屋外, 次 が含まれている画像&#10;&#10;自動的に生成された説明">
            <a:extLst>
              <a:ext uri="{FF2B5EF4-FFF2-40B4-BE49-F238E27FC236}">
                <a16:creationId xmlns:a16="http://schemas.microsoft.com/office/drawing/2014/main" id="{5B116981-BE4E-4BF4-8D99-59B938FEC8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447" y="2575673"/>
            <a:ext cx="8284962" cy="4882962"/>
          </a:xfrm>
          <a:prstGeom prst="rect">
            <a:avLst/>
          </a:prstGeom>
        </p:spPr>
      </p:pic>
    </p:spTree>
    <p:extLst>
      <p:ext uri="{BB962C8B-B14F-4D97-AF65-F5344CB8AC3E}">
        <p14:creationId xmlns:p14="http://schemas.microsoft.com/office/powerpoint/2010/main" val="410789826"/>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FB8758CA-E2CD-4F25-87BE-2274C83DF800}"/>
              </a:ext>
            </a:extLst>
          </p:cNvPr>
          <p:cNvSpPr/>
          <p:nvPr/>
        </p:nvSpPr>
        <p:spPr>
          <a:xfrm>
            <a:off x="347471" y="2340865"/>
            <a:ext cx="12289537" cy="5415622"/>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ja-JP" altLang="en-US" sz="3200" b="1" dirty="0">
                <a:solidFill>
                  <a:srgbClr val="002060"/>
                </a:solidFill>
                <a:latin typeface="HG丸ｺﾞｼｯｸM-PRO" panose="020F0600000000000000" pitchFamily="50" charset="-128"/>
                <a:ea typeface="HG丸ｺﾞｼｯｸM-PRO" panose="020F0600000000000000" pitchFamily="50" charset="-128"/>
              </a:rPr>
              <a:t>・ ポリオ＝急性灰白髄炎・小児麻痺（</a:t>
            </a:r>
            <a:r>
              <a:rPr lang="en-US" altLang="ja-JP" sz="3200" b="1" dirty="0">
                <a:solidFill>
                  <a:srgbClr val="002060"/>
                </a:solidFill>
                <a:latin typeface="HG丸ｺﾞｼｯｸM-PRO" panose="020F0600000000000000" pitchFamily="50" charset="-128"/>
                <a:ea typeface="HG丸ｺﾞｼｯｸM-PRO" panose="020F0600000000000000" pitchFamily="50" charset="-128"/>
              </a:rPr>
              <a:t>5</a:t>
            </a:r>
            <a:r>
              <a:rPr lang="ja-JP" altLang="en-US" sz="3200" b="1" dirty="0">
                <a:solidFill>
                  <a:srgbClr val="002060"/>
                </a:solidFill>
                <a:latin typeface="HG丸ｺﾞｼｯｸM-PRO" panose="020F0600000000000000" pitchFamily="50" charset="-128"/>
                <a:ea typeface="HG丸ｺﾞｼｯｸM-PRO" panose="020F0600000000000000" pitchFamily="50" charset="-128"/>
              </a:rPr>
              <a:t>歳以下の子供に多発）　　　　</a:t>
            </a:r>
            <a:endParaRPr lang="en-US" altLang="ja-JP" sz="3200" b="1" dirty="0">
              <a:solidFill>
                <a:srgbClr val="002060"/>
              </a:solidFill>
              <a:latin typeface="HG丸ｺﾞｼｯｸM-PRO" panose="020F0600000000000000" pitchFamily="50" charset="-128"/>
              <a:ea typeface="HG丸ｺﾞｼｯｸM-PRO" panose="020F0600000000000000" pitchFamily="50" charset="-128"/>
            </a:endParaRPr>
          </a:p>
          <a:p>
            <a:pPr>
              <a:lnSpc>
                <a:spcPct val="150000"/>
              </a:lnSpc>
              <a:defRPr/>
            </a:pPr>
            <a:r>
              <a:rPr lang="ja-JP" altLang="en-US" sz="3200" b="1" dirty="0">
                <a:solidFill>
                  <a:srgbClr val="002060"/>
                </a:solidFill>
                <a:latin typeface="HG丸ｺﾞｼｯｸM-PRO" panose="020F0600000000000000" pitchFamily="50" charset="-128"/>
                <a:ea typeface="HG丸ｺﾞｼｯｸM-PRO" panose="020F0600000000000000" pitchFamily="50" charset="-128"/>
              </a:rPr>
              <a:t>・ ポリオウィルスによって人から人へ感染（感染症）</a:t>
            </a:r>
            <a:endParaRPr lang="en-US" altLang="ja-JP" sz="3200" b="1" dirty="0">
              <a:solidFill>
                <a:srgbClr val="002060"/>
              </a:solidFill>
              <a:latin typeface="HG丸ｺﾞｼｯｸM-PRO" panose="020F0600000000000000" pitchFamily="50" charset="-128"/>
              <a:ea typeface="HG丸ｺﾞｼｯｸM-PRO" panose="020F0600000000000000" pitchFamily="50" charset="-128"/>
            </a:endParaRPr>
          </a:p>
          <a:p>
            <a:pPr>
              <a:lnSpc>
                <a:spcPct val="150000"/>
              </a:lnSpc>
              <a:defRPr/>
            </a:pPr>
            <a:r>
              <a:rPr lang="ja-JP" altLang="en-US" sz="3200" b="1" dirty="0">
                <a:solidFill>
                  <a:srgbClr val="002060"/>
                </a:solidFill>
                <a:latin typeface="HG丸ｺﾞｼｯｸM-PRO" panose="020F0600000000000000" pitchFamily="50" charset="-128"/>
                <a:ea typeface="HG丸ｺﾞｼｯｸM-PRO" panose="020F0600000000000000" pitchFamily="50" charset="-128"/>
              </a:rPr>
              <a:t>・脊髄神経灰白質が冒され、四肢の急性弛緩性を引き起こす</a:t>
            </a:r>
            <a:endParaRPr lang="en-US" altLang="ja-JP" sz="3200" b="1" dirty="0">
              <a:solidFill>
                <a:srgbClr val="002060"/>
              </a:solidFill>
              <a:latin typeface="HG丸ｺﾞｼｯｸM-PRO" panose="020F0600000000000000" pitchFamily="50" charset="-128"/>
              <a:ea typeface="HG丸ｺﾞｼｯｸM-PRO" panose="020F0600000000000000" pitchFamily="50" charset="-128"/>
            </a:endParaRPr>
          </a:p>
          <a:p>
            <a:pPr>
              <a:lnSpc>
                <a:spcPct val="150000"/>
              </a:lnSpc>
              <a:defRPr/>
            </a:pPr>
            <a:r>
              <a:rPr lang="ja-JP" altLang="en-US" sz="3200" b="1" dirty="0">
                <a:solidFill>
                  <a:srgbClr val="002060"/>
                </a:solidFill>
                <a:latin typeface="HG丸ｺﾞｼｯｸM-PRO" panose="020F0600000000000000" pitchFamily="50" charset="-128"/>
                <a:ea typeface="HG丸ｺﾞｼｯｸM-PRO" panose="020F0600000000000000" pitchFamily="50" charset="-128"/>
              </a:rPr>
              <a:t>・呼吸筋系の運動麻痺が起こると死亡にいたることもある　　　</a:t>
            </a:r>
            <a:endParaRPr lang="en-US" altLang="ja-JP" sz="3200" b="1" dirty="0">
              <a:solidFill>
                <a:srgbClr val="002060"/>
              </a:solidFill>
              <a:latin typeface="HG丸ｺﾞｼｯｸM-PRO" panose="020F0600000000000000" pitchFamily="50" charset="-128"/>
              <a:ea typeface="HG丸ｺﾞｼｯｸM-PRO" panose="020F0600000000000000" pitchFamily="50" charset="-128"/>
            </a:endParaRPr>
          </a:p>
          <a:p>
            <a:pPr>
              <a:lnSpc>
                <a:spcPct val="150000"/>
              </a:lnSpc>
              <a:defRPr/>
            </a:pPr>
            <a:r>
              <a:rPr lang="ja-JP" altLang="en-US" sz="3200" b="1" dirty="0">
                <a:solidFill>
                  <a:srgbClr val="002060"/>
                </a:solidFill>
                <a:latin typeface="HG丸ｺﾞｼｯｸM-PRO" panose="020F0600000000000000" pitchFamily="50" charset="-128"/>
                <a:ea typeface="HG丸ｺﾞｼｯｸM-PRO" panose="020F0600000000000000" pitchFamily="50" charset="-128"/>
              </a:rPr>
              <a:t>・治療法はない</a:t>
            </a:r>
            <a:endParaRPr lang="en-US" altLang="ja-JP" sz="3200" b="1" dirty="0">
              <a:solidFill>
                <a:srgbClr val="002060"/>
              </a:solidFill>
              <a:latin typeface="HG丸ｺﾞｼｯｸM-PRO" panose="020F0600000000000000" pitchFamily="50" charset="-128"/>
              <a:ea typeface="HG丸ｺﾞｼｯｸM-PRO" panose="020F0600000000000000" pitchFamily="50" charset="-128"/>
            </a:endParaRPr>
          </a:p>
          <a:p>
            <a:pPr>
              <a:lnSpc>
                <a:spcPct val="150000"/>
              </a:lnSpc>
              <a:defRPr/>
            </a:pPr>
            <a:r>
              <a:rPr lang="ja-JP" altLang="en-US" sz="3200" b="1" dirty="0">
                <a:solidFill>
                  <a:srgbClr val="002060"/>
                </a:solidFill>
                <a:latin typeface="HG丸ｺﾞｼｯｸM-PRO" panose="020F0600000000000000" pitchFamily="50" charset="-128"/>
                <a:ea typeface="HG丸ｺﾞｼｯｸM-PRO" panose="020F0600000000000000" pitchFamily="50" charset="-128"/>
              </a:rPr>
              <a:t>・ワクチン接種で免疫抗体を受動的に獲得しておくのが最善</a:t>
            </a:r>
            <a:endParaRPr kumimoji="1" lang="ja-JP" altLang="en-US" sz="3200" b="1" dirty="0">
              <a:solidFill>
                <a:srgbClr val="002060"/>
              </a:solidFill>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extLst>
              <p:ext uri="{D42A27DB-BD31-4B8C-83A1-F6EECF244321}">
                <p14:modId xmlns:p14="http://schemas.microsoft.com/office/powerpoint/2010/main" val="1864925709"/>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ポリオとはどんな病気なのか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1367407211"/>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graphicFrame>
        <p:nvGraphicFramePr>
          <p:cNvPr id="7" name="表 6">
            <a:extLst>
              <a:ext uri="{FF2B5EF4-FFF2-40B4-BE49-F238E27FC236}">
                <a16:creationId xmlns:a16="http://schemas.microsoft.com/office/drawing/2014/main" id="{C4750C76-6EE1-4891-823B-08AC8617CD50}"/>
              </a:ext>
            </a:extLst>
          </p:cNvPr>
          <p:cNvGraphicFramePr>
            <a:graphicFrameLocks noGrp="1"/>
          </p:cNvGraphicFramePr>
          <p:nvPr>
            <p:extLst>
              <p:ext uri="{D42A27DB-BD31-4B8C-83A1-F6EECF244321}">
                <p14:modId xmlns:p14="http://schemas.microsoft.com/office/powerpoint/2010/main" val="588022919"/>
              </p:ext>
            </p:extLst>
          </p:nvPr>
        </p:nvGraphicFramePr>
        <p:xfrm>
          <a:off x="749808" y="2295331"/>
          <a:ext cx="11503152" cy="522888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1612139539"/>
                    </a:ext>
                  </a:extLst>
                </a:gridCol>
                <a:gridCol w="9674352">
                  <a:extLst>
                    <a:ext uri="{9D8B030D-6E8A-4147-A177-3AD203B41FA5}">
                      <a16:colId xmlns:a16="http://schemas.microsoft.com/office/drawing/2014/main" val="1679971194"/>
                    </a:ext>
                  </a:extLst>
                </a:gridCol>
              </a:tblGrid>
              <a:tr h="612000">
                <a:tc>
                  <a:txBody>
                    <a:bodyPr/>
                    <a:lstStyle/>
                    <a:p>
                      <a:pPr algn="ctr"/>
                      <a:r>
                        <a:rPr kumimoji="1" lang="en-US" altLang="ja-JP" sz="2800" dirty="0">
                          <a:latin typeface="HG丸ｺﾞｼｯｸM-PRO" panose="020F0600000000000000" pitchFamily="50" charset="-128"/>
                          <a:ea typeface="HG丸ｺﾞｼｯｸM-PRO" panose="020F0600000000000000" pitchFamily="50" charset="-128"/>
                        </a:rPr>
                        <a:t>197</a:t>
                      </a:r>
                      <a:r>
                        <a:rPr kumimoji="1" lang="ja-JP" altLang="en-US" sz="2800" dirty="0">
                          <a:latin typeface="HG丸ｺﾞｼｯｸM-PRO" panose="020F0600000000000000" pitchFamily="50" charset="-128"/>
                          <a:ea typeface="HG丸ｺﾞｼｯｸM-PRO" panose="020F0600000000000000" pitchFamily="50" charset="-128"/>
                        </a:rPr>
                        <a:t>８</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kumimoji="1" lang="ja-JP" altLang="en-US" sz="2800" dirty="0">
                          <a:latin typeface="HG丸ｺﾞｼｯｸM-PRO" panose="020F0600000000000000" pitchFamily="50" charset="-128"/>
                          <a:ea typeface="HG丸ｺﾞｼｯｸM-PRO" panose="020F0600000000000000" pitchFamily="50" charset="-128"/>
                        </a:rPr>
                        <a:t>ロータリー財団　</a:t>
                      </a:r>
                      <a:r>
                        <a:rPr kumimoji="1" lang="en-US" altLang="ja-JP" sz="2800" dirty="0">
                          <a:latin typeface="HG丸ｺﾞｼｯｸM-PRO" panose="020F0600000000000000" pitchFamily="50" charset="-128"/>
                          <a:ea typeface="HG丸ｺﾞｼｯｸM-PRO" panose="020F0600000000000000" pitchFamily="50" charset="-128"/>
                        </a:rPr>
                        <a:t>3H</a:t>
                      </a:r>
                      <a:r>
                        <a:rPr kumimoji="1" lang="ja-JP" altLang="en-US" sz="2800" dirty="0">
                          <a:latin typeface="HG丸ｺﾞｼｯｸM-PRO" panose="020F0600000000000000" pitchFamily="50" charset="-128"/>
                          <a:ea typeface="HG丸ｺﾞｼｯｸM-PRO" panose="020F0600000000000000" pitchFamily="50" charset="-128"/>
                        </a:rPr>
                        <a:t>補助金開始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697709501"/>
                  </a:ext>
                </a:extLst>
              </a:tr>
              <a:tr h="612000">
                <a:tc>
                  <a:txBody>
                    <a:bodyPr/>
                    <a:lstStyle/>
                    <a:p>
                      <a:pPr algn="ctr"/>
                      <a:r>
                        <a:rPr kumimoji="1" lang="en-US" altLang="ja-JP" sz="2800" dirty="0">
                          <a:latin typeface="HG丸ｺﾞｼｯｸM-PRO" panose="020F0600000000000000" pitchFamily="50" charset="-128"/>
                          <a:ea typeface="HG丸ｺﾞｼｯｸM-PRO" panose="020F0600000000000000" pitchFamily="50" charset="-128"/>
                        </a:rPr>
                        <a:t>1979</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kumimoji="1" lang="en-US" altLang="ja-JP" sz="2800" dirty="0">
                          <a:latin typeface="HG丸ｺﾞｼｯｸM-PRO" panose="020F0600000000000000" pitchFamily="50" charset="-128"/>
                          <a:ea typeface="HG丸ｺﾞｼｯｸM-PRO" panose="020F0600000000000000" pitchFamily="50" charset="-128"/>
                        </a:rPr>
                        <a:t>3H</a:t>
                      </a:r>
                      <a:r>
                        <a:rPr kumimoji="1" lang="ja-JP" altLang="en-US" sz="2800" dirty="0">
                          <a:latin typeface="HG丸ｺﾞｼｯｸM-PRO" panose="020F0600000000000000" pitchFamily="50" charset="-128"/>
                          <a:ea typeface="HG丸ｺﾞｼｯｸM-PRO" panose="020F0600000000000000" pitchFamily="50" charset="-128"/>
                        </a:rPr>
                        <a:t>補助金 プロジェクト第</a:t>
                      </a:r>
                      <a:r>
                        <a:rPr kumimoji="1" lang="en-US" altLang="ja-JP" sz="2800" dirty="0">
                          <a:latin typeface="HG丸ｺﾞｼｯｸM-PRO" panose="020F0600000000000000" pitchFamily="50" charset="-128"/>
                          <a:ea typeface="HG丸ｺﾞｼｯｸM-PRO" panose="020F0600000000000000" pitchFamily="50" charset="-128"/>
                        </a:rPr>
                        <a:t>1</a:t>
                      </a:r>
                      <a:r>
                        <a:rPr kumimoji="1" lang="ja-JP" altLang="en-US" sz="2800" dirty="0">
                          <a:latin typeface="HG丸ｺﾞｼｯｸM-PRO" panose="020F0600000000000000" pitchFamily="50" charset="-128"/>
                          <a:ea typeface="HG丸ｺﾞｼｯｸM-PRO" panose="020F0600000000000000" pitchFamily="50" charset="-128"/>
                        </a:rPr>
                        <a:t>号 　</a:t>
                      </a:r>
                      <a:endParaRPr kumimoji="1" lang="en-US" altLang="ja-JP" sz="2800" dirty="0">
                        <a:latin typeface="HG丸ｺﾞｼｯｸM-PRO" panose="020F0600000000000000" pitchFamily="50" charset="-128"/>
                        <a:ea typeface="HG丸ｺﾞｼｯｸM-PRO" panose="020F0600000000000000" pitchFamily="50" charset="-128"/>
                      </a:endParaRPr>
                    </a:p>
                    <a:p>
                      <a:pPr algn="l"/>
                      <a:r>
                        <a:rPr kumimoji="1" lang="ja-JP" altLang="en-US" sz="2800" dirty="0">
                          <a:latin typeface="HG丸ｺﾞｼｯｸM-PRO" panose="020F0600000000000000" pitchFamily="50" charset="-128"/>
                          <a:ea typeface="HG丸ｺﾞｼｯｸM-PRO" panose="020F0600000000000000" pitchFamily="50" charset="-128"/>
                        </a:rPr>
                        <a:t>フィリピンの子供 </a:t>
                      </a:r>
                      <a:r>
                        <a:rPr kumimoji="1" lang="en-US" altLang="ja-JP" sz="2800" dirty="0">
                          <a:latin typeface="HG丸ｺﾞｼｯｸM-PRO" panose="020F0600000000000000" pitchFamily="50" charset="-128"/>
                          <a:ea typeface="HG丸ｺﾞｼｯｸM-PRO" panose="020F0600000000000000" pitchFamily="50" charset="-128"/>
                        </a:rPr>
                        <a:t>600</a:t>
                      </a:r>
                      <a:r>
                        <a:rPr kumimoji="1" lang="ja-JP" altLang="en-US" sz="2800" dirty="0">
                          <a:latin typeface="HG丸ｺﾞｼｯｸM-PRO" panose="020F0600000000000000" pitchFamily="50" charset="-128"/>
                          <a:ea typeface="HG丸ｺﾞｼｯｸM-PRO" panose="020F0600000000000000" pitchFamily="50" charset="-128"/>
                        </a:rPr>
                        <a:t>万人にポリオ予防接種</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53907254"/>
                  </a:ext>
                </a:extLst>
              </a:tr>
              <a:tr h="612000">
                <a:tc>
                  <a:txBody>
                    <a:bodyPr/>
                    <a:lstStyle/>
                    <a:p>
                      <a:pPr algn="ctr"/>
                      <a:r>
                        <a:rPr kumimoji="1" lang="en-US" altLang="ja-JP" sz="2800" dirty="0">
                          <a:latin typeface="HG丸ｺﾞｼｯｸM-PRO" panose="020F0600000000000000" pitchFamily="50" charset="-128"/>
                          <a:ea typeface="HG丸ｺﾞｼｯｸM-PRO" panose="020F0600000000000000" pitchFamily="50" charset="-128"/>
                        </a:rPr>
                        <a:t>1980</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kumimoji="1" lang="ja-JP" altLang="en-US" sz="2800" dirty="0">
                          <a:latin typeface="HG丸ｺﾞｼｯｸM-PRO" panose="020F0600000000000000" pitchFamily="50" charset="-128"/>
                          <a:ea typeface="HG丸ｺﾞｼｯｸM-PRO" panose="020F0600000000000000" pitchFamily="50" charset="-128"/>
                        </a:rPr>
                        <a:t>ポリオ撲滅がロータリーの目標となる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2247924559"/>
                  </a:ext>
                </a:extLst>
              </a:tr>
              <a:tr h="612000">
                <a:tc>
                  <a:txBody>
                    <a:bodyPr/>
                    <a:lstStyle/>
                    <a:p>
                      <a:pPr algn="ctr"/>
                      <a:r>
                        <a:rPr kumimoji="1" lang="en-US" altLang="ja-JP" sz="2800" dirty="0">
                          <a:latin typeface="HG丸ｺﾞｼｯｸM-PRO" panose="020F0600000000000000" pitchFamily="50" charset="-128"/>
                          <a:ea typeface="HG丸ｺﾞｼｯｸM-PRO" panose="020F0600000000000000" pitchFamily="50" charset="-128"/>
                        </a:rPr>
                        <a:t>1985</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kumimoji="1" lang="ja-JP" altLang="en-US" sz="2800" dirty="0">
                          <a:latin typeface="HG丸ｺﾞｼｯｸM-PRO" panose="020F0600000000000000" pitchFamily="50" charset="-128"/>
                          <a:ea typeface="HG丸ｺﾞｼｯｸM-PRO" panose="020F0600000000000000" pitchFamily="50" charset="-128"/>
                        </a:rPr>
                        <a:t>ポリオプラス</a:t>
                      </a:r>
                      <a:r>
                        <a:rPr kumimoji="1" lang="en-US" altLang="ja-JP" sz="2800" dirty="0">
                          <a:latin typeface="HG丸ｺﾞｼｯｸM-PRO" panose="020F0600000000000000" pitchFamily="50" charset="-128"/>
                          <a:ea typeface="HG丸ｺﾞｼｯｸM-PRO" panose="020F0600000000000000" pitchFamily="50" charset="-128"/>
                        </a:rPr>
                        <a:t> </a:t>
                      </a:r>
                      <a:r>
                        <a:rPr kumimoji="1" lang="ja-JP" altLang="en-US" sz="2800" dirty="0">
                          <a:latin typeface="HG丸ｺﾞｼｯｸM-PRO" panose="020F0600000000000000" pitchFamily="50" charset="-128"/>
                          <a:ea typeface="HG丸ｺﾞｼｯｸM-PRO" panose="020F0600000000000000" pitchFamily="50" charset="-128"/>
                        </a:rPr>
                        <a:t>プログラムの開始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24556083"/>
                  </a:ext>
                </a:extLst>
              </a:tr>
              <a:tr h="612000">
                <a:tc>
                  <a:txBody>
                    <a:bodyPr/>
                    <a:lstStyle/>
                    <a:p>
                      <a:pPr algn="ctr"/>
                      <a:r>
                        <a:rPr kumimoji="1" lang="en-US" altLang="ja-JP" sz="2800" dirty="0">
                          <a:latin typeface="HG丸ｺﾞｼｯｸM-PRO" panose="020F0600000000000000" pitchFamily="50" charset="-128"/>
                          <a:ea typeface="HG丸ｺﾞｼｯｸM-PRO" panose="020F0600000000000000" pitchFamily="50" charset="-128"/>
                        </a:rPr>
                        <a:t>1988</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kumimoji="1" lang="ja-JP" altLang="en-US" sz="2800" dirty="0">
                          <a:latin typeface="HG丸ｺﾞｼｯｸM-PRO" panose="020F0600000000000000" pitchFamily="50" charset="-128"/>
                          <a:ea typeface="HG丸ｺﾞｼｯｸM-PRO" panose="020F0600000000000000" pitchFamily="50" charset="-128"/>
                        </a:rPr>
                        <a:t>ロータリーの成果が契機となり</a:t>
                      </a:r>
                      <a:r>
                        <a:rPr kumimoji="1" lang="en-US" altLang="ja-JP" sz="2800" dirty="0">
                          <a:latin typeface="HG丸ｺﾞｼｯｸM-PRO" panose="020F0600000000000000" pitchFamily="50" charset="-128"/>
                          <a:ea typeface="HG丸ｺﾞｼｯｸM-PRO" panose="020F0600000000000000" pitchFamily="50" charset="-128"/>
                        </a:rPr>
                        <a:t>GPEI</a:t>
                      </a:r>
                      <a:r>
                        <a:rPr kumimoji="1" lang="ja-JP" altLang="en-US" sz="2800" dirty="0">
                          <a:latin typeface="HG丸ｺﾞｼｯｸM-PRO" panose="020F0600000000000000" pitchFamily="50" charset="-128"/>
                          <a:ea typeface="HG丸ｺﾞｼｯｸM-PRO" panose="020F0600000000000000" pitchFamily="50" charset="-128"/>
                        </a:rPr>
                        <a:t>が創設される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075907050"/>
                  </a:ext>
                </a:extLst>
              </a:tr>
              <a:tr h="612000">
                <a:tc>
                  <a:txBody>
                    <a:bodyPr/>
                    <a:lstStyle/>
                    <a:p>
                      <a:pPr algn="ctr"/>
                      <a:r>
                        <a:rPr kumimoji="1" lang="en-US" altLang="ja-JP" sz="2800" dirty="0">
                          <a:latin typeface="HG丸ｺﾞｼｯｸM-PRO" panose="020F0600000000000000" pitchFamily="50" charset="-128"/>
                          <a:ea typeface="HG丸ｺﾞｼｯｸM-PRO" panose="020F0600000000000000" pitchFamily="50" charset="-128"/>
                        </a:rPr>
                        <a:t>2007</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kumimoji="1" lang="ja-JP" altLang="en-US" sz="2800" dirty="0">
                          <a:latin typeface="HG丸ｺﾞｼｯｸM-PRO" panose="020F0600000000000000" pitchFamily="50" charset="-128"/>
                          <a:ea typeface="HG丸ｺﾞｼｯｸM-PRO" panose="020F0600000000000000" pitchFamily="50" charset="-128"/>
                        </a:rPr>
                        <a:t>ゲイツ財団が</a:t>
                      </a:r>
                      <a:r>
                        <a:rPr kumimoji="1" lang="en-US" altLang="ja-JP" sz="2800" dirty="0">
                          <a:latin typeface="HG丸ｺﾞｼｯｸM-PRO" panose="020F0600000000000000" pitchFamily="50" charset="-128"/>
                          <a:ea typeface="HG丸ｺﾞｼｯｸM-PRO" panose="020F0600000000000000" pitchFamily="50" charset="-128"/>
                        </a:rPr>
                        <a:t>1</a:t>
                      </a:r>
                      <a:r>
                        <a:rPr kumimoji="1" lang="ja-JP" altLang="en-US" sz="2800" dirty="0">
                          <a:latin typeface="HG丸ｺﾞｼｯｸM-PRO" panose="020F0600000000000000" pitchFamily="50" charset="-128"/>
                          <a:ea typeface="HG丸ｺﾞｼｯｸM-PRO" panose="020F0600000000000000" pitchFamily="50" charset="-128"/>
                        </a:rPr>
                        <a:t>億ドルのチャレンジ補助金を授与</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2186828909"/>
                  </a:ext>
                </a:extLst>
              </a:tr>
              <a:tr h="612000">
                <a:tc>
                  <a:txBody>
                    <a:bodyPr/>
                    <a:lstStyle/>
                    <a:p>
                      <a:pPr algn="ctr"/>
                      <a:r>
                        <a:rPr kumimoji="1" lang="en-US" altLang="ja-JP" sz="2800" dirty="0">
                          <a:latin typeface="HG丸ｺﾞｼｯｸM-PRO" panose="020F0600000000000000" pitchFamily="50" charset="-128"/>
                          <a:ea typeface="HG丸ｺﾞｼｯｸM-PRO" panose="020F0600000000000000" pitchFamily="50" charset="-128"/>
                        </a:rPr>
                        <a:t>2009</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kumimoji="1" lang="ja-JP" altLang="en-US" sz="2800" dirty="0">
                          <a:latin typeface="HG丸ｺﾞｼｯｸM-PRO" panose="020F0600000000000000" pitchFamily="50" charset="-128"/>
                          <a:ea typeface="HG丸ｺﾞｼｯｸM-PRO" panose="020F0600000000000000" pitchFamily="50" charset="-128"/>
                        </a:rPr>
                        <a:t>ゲイツ財団がさらに</a:t>
                      </a:r>
                      <a:r>
                        <a:rPr kumimoji="1" lang="en-US" altLang="ja-JP" sz="2800" dirty="0">
                          <a:latin typeface="HG丸ｺﾞｼｯｸM-PRO" panose="020F0600000000000000" pitchFamily="50" charset="-128"/>
                          <a:ea typeface="HG丸ｺﾞｼｯｸM-PRO" panose="020F0600000000000000" pitchFamily="50" charset="-128"/>
                        </a:rPr>
                        <a:t>2</a:t>
                      </a:r>
                      <a:r>
                        <a:rPr kumimoji="1" lang="ja-JP" altLang="en-US" sz="2800" dirty="0">
                          <a:latin typeface="HG丸ｺﾞｼｯｸM-PRO" panose="020F0600000000000000" pitchFamily="50" charset="-128"/>
                          <a:ea typeface="HG丸ｺﾞｼｯｸM-PRO" panose="020F0600000000000000" pitchFamily="50" charset="-128"/>
                        </a:rPr>
                        <a:t>億</a:t>
                      </a:r>
                      <a:r>
                        <a:rPr kumimoji="1" lang="en-US" altLang="ja-JP" sz="2800" dirty="0">
                          <a:latin typeface="HG丸ｺﾞｼｯｸM-PRO" panose="020F0600000000000000" pitchFamily="50" charset="-128"/>
                          <a:ea typeface="HG丸ｺﾞｼｯｸM-PRO" panose="020F0600000000000000" pitchFamily="50" charset="-128"/>
                        </a:rPr>
                        <a:t>5,500</a:t>
                      </a:r>
                      <a:r>
                        <a:rPr kumimoji="1" lang="ja-JP" altLang="en-US" sz="2800" dirty="0">
                          <a:latin typeface="HG丸ｺﾞｼｯｸM-PRO" panose="020F0600000000000000" pitchFamily="50" charset="-128"/>
                          <a:ea typeface="HG丸ｺﾞｼｯｸM-PRO" panose="020F0600000000000000" pitchFamily="50" charset="-128"/>
                        </a:rPr>
                        <a:t>万ドルを授与</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13190182"/>
                  </a:ext>
                </a:extLst>
              </a:tr>
              <a:tr h="612000">
                <a:tc>
                  <a:txBody>
                    <a:bodyPr/>
                    <a:lstStyle/>
                    <a:p>
                      <a:pPr algn="ctr"/>
                      <a:r>
                        <a:rPr kumimoji="1" lang="en-US" altLang="ja-JP" sz="2800" dirty="0">
                          <a:latin typeface="HG丸ｺﾞｼｯｸM-PRO" panose="020F0600000000000000" pitchFamily="50" charset="-128"/>
                          <a:ea typeface="HG丸ｺﾞｼｯｸM-PRO" panose="020F0600000000000000" pitchFamily="50" charset="-128"/>
                        </a:rPr>
                        <a:t>2015</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kumimoji="1" lang="en-US" altLang="ja-JP" sz="2800" dirty="0">
                          <a:latin typeface="HG丸ｺﾞｼｯｸM-PRO" panose="020F0600000000000000" pitchFamily="50" charset="-128"/>
                          <a:ea typeface="HG丸ｺﾞｼｯｸM-PRO" panose="020F0600000000000000" pitchFamily="50" charset="-128"/>
                        </a:rPr>
                        <a:t>GPEI</a:t>
                      </a:r>
                      <a:r>
                        <a:rPr kumimoji="1" lang="ja-JP" altLang="en-US" sz="2800" dirty="0">
                          <a:latin typeface="HG丸ｺﾞｼｯｸM-PRO" panose="020F0600000000000000" pitchFamily="50" charset="-128"/>
                          <a:ea typeface="HG丸ｺﾞｼｯｸM-PRO" panose="020F0600000000000000" pitchFamily="50" charset="-128"/>
                        </a:rPr>
                        <a:t>発足以来、ポリオ発症数が</a:t>
                      </a:r>
                      <a:r>
                        <a:rPr kumimoji="1" lang="en-US" altLang="ja-JP" sz="2800" dirty="0">
                          <a:latin typeface="HG丸ｺﾞｼｯｸM-PRO" panose="020F0600000000000000" pitchFamily="50" charset="-128"/>
                          <a:ea typeface="HG丸ｺﾞｼｯｸM-PRO" panose="020F0600000000000000" pitchFamily="50" charset="-128"/>
                        </a:rPr>
                        <a:t>99.9%</a:t>
                      </a:r>
                      <a:r>
                        <a:rPr kumimoji="1" lang="ja-JP" altLang="en-US" sz="2800" dirty="0">
                          <a:latin typeface="HG丸ｺﾞｼｯｸM-PRO" panose="020F0600000000000000" pitchFamily="50" charset="-128"/>
                          <a:ea typeface="HG丸ｺﾞｼｯｸM-PRO" panose="020F0600000000000000" pitchFamily="50" charset="-128"/>
                        </a:rPr>
                        <a:t>減少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aphicFrame>
        <p:nvGraphicFramePr>
          <p:cNvPr id="8" name="表 7">
            <a:extLst>
              <a:ext uri="{FF2B5EF4-FFF2-40B4-BE49-F238E27FC236}">
                <a16:creationId xmlns:a16="http://schemas.microsoft.com/office/drawing/2014/main" id="{08D0AE1E-04B3-4F81-8A81-6E5B67815978}"/>
              </a:ext>
            </a:extLst>
          </p:cNvPr>
          <p:cNvGraphicFramePr>
            <a:graphicFrameLocks noGrp="1"/>
          </p:cNvGraphicFramePr>
          <p:nvPr>
            <p:extLst>
              <p:ext uri="{D42A27DB-BD31-4B8C-83A1-F6EECF244321}">
                <p14:modId xmlns:p14="http://schemas.microsoft.com/office/powerpoint/2010/main" val="1911840058"/>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ロータリー ポリオ根絶活動の歴史</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2564619570"/>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pic>
        <p:nvPicPr>
          <p:cNvPr id="3" name="図 2"/>
          <p:cNvPicPr>
            <a:picLocks noChangeAspect="1"/>
          </p:cNvPicPr>
          <p:nvPr/>
        </p:nvPicPr>
        <p:blipFill>
          <a:blip r:embed="rId5"/>
          <a:stretch>
            <a:fillRect/>
          </a:stretch>
        </p:blipFill>
        <p:spPr>
          <a:xfrm>
            <a:off x="4669579" y="2137021"/>
            <a:ext cx="4264137" cy="1649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図 4"/>
          <p:cNvPicPr>
            <a:picLocks noChangeAspect="1"/>
          </p:cNvPicPr>
          <p:nvPr/>
        </p:nvPicPr>
        <p:blipFill>
          <a:blip r:embed="rId6"/>
          <a:stretch>
            <a:fillRect/>
          </a:stretch>
        </p:blipFill>
        <p:spPr>
          <a:xfrm>
            <a:off x="2530205" y="4268097"/>
            <a:ext cx="8534035" cy="3428968"/>
          </a:xfrm>
          <a:prstGeom prst="rect">
            <a:avLst/>
          </a:prstGeom>
          <a:ln>
            <a:noFill/>
          </a:ln>
          <a:effectLst>
            <a:outerShdw blurRad="292100" dist="139700" dir="2700000" algn="tl" rotWithShape="0">
              <a:srgbClr val="333333">
                <a:alpha val="65000"/>
              </a:srgbClr>
            </a:outerShdw>
          </a:effectLst>
        </p:spPr>
      </p:pic>
      <p:graphicFrame>
        <p:nvGraphicFramePr>
          <p:cNvPr id="8" name="表 7">
            <a:extLst>
              <a:ext uri="{FF2B5EF4-FFF2-40B4-BE49-F238E27FC236}">
                <a16:creationId xmlns:a16="http://schemas.microsoft.com/office/drawing/2014/main" id="{F71FD731-AD2C-4D1D-901B-CFDE84292208}"/>
              </a:ext>
            </a:extLst>
          </p:cNvPr>
          <p:cNvGraphicFramePr>
            <a:graphicFrameLocks noGrp="1"/>
          </p:cNvGraphicFramePr>
          <p:nvPr>
            <p:extLst>
              <p:ext uri="{D42A27DB-BD31-4B8C-83A1-F6EECF244321}">
                <p14:modId xmlns:p14="http://schemas.microsoft.com/office/powerpoint/2010/main" val="2644840012"/>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4000" b="1" dirty="0">
                          <a:solidFill>
                            <a:srgbClr val="FF0000"/>
                          </a:solidFill>
                          <a:latin typeface="HG丸ｺﾞｼｯｸM-PRO" panose="020F0600000000000000" pitchFamily="50" charset="-128"/>
                          <a:ea typeface="HG丸ｺﾞｼｯｸM-PRO" panose="020F0600000000000000" pitchFamily="50" charset="-128"/>
                        </a:rPr>
                        <a:t>GPEI</a:t>
                      </a:r>
                      <a:endParaRPr kumimoji="1" lang="ja-JP" altLang="en-US" sz="4000" b="1"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212655643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graphicFrame>
        <p:nvGraphicFramePr>
          <p:cNvPr id="15" name="表 14">
            <a:extLst>
              <a:ext uri="{FF2B5EF4-FFF2-40B4-BE49-F238E27FC236}">
                <a16:creationId xmlns:a16="http://schemas.microsoft.com/office/drawing/2014/main" id="{CE779A0C-2603-4A35-9AFA-4044060A1B8E}"/>
              </a:ext>
            </a:extLst>
          </p:cNvPr>
          <p:cNvGraphicFramePr>
            <a:graphicFrameLocks noGrp="1"/>
          </p:cNvGraphicFramePr>
          <p:nvPr>
            <p:extLst>
              <p:ext uri="{D42A27DB-BD31-4B8C-83A1-F6EECF244321}">
                <p14:modId xmlns:p14="http://schemas.microsoft.com/office/powerpoint/2010/main" val="44887065"/>
              </p:ext>
            </p:extLst>
          </p:nvPr>
        </p:nvGraphicFramePr>
        <p:xfrm>
          <a:off x="590802" y="2389816"/>
          <a:ext cx="11978640" cy="5400000"/>
        </p:xfrm>
        <a:graphic>
          <a:graphicData uri="http://schemas.openxmlformats.org/drawingml/2006/table">
            <a:tbl>
              <a:tblPr firstRow="1" bandRow="1">
                <a:tableStyleId>{5C22544A-7EE6-4342-B048-85BDC9FD1C3A}</a:tableStyleId>
              </a:tblPr>
              <a:tblGrid>
                <a:gridCol w="2084832">
                  <a:extLst>
                    <a:ext uri="{9D8B030D-6E8A-4147-A177-3AD203B41FA5}">
                      <a16:colId xmlns:a16="http://schemas.microsoft.com/office/drawing/2014/main" val="3952331587"/>
                    </a:ext>
                  </a:extLst>
                </a:gridCol>
                <a:gridCol w="9893808">
                  <a:extLst>
                    <a:ext uri="{9D8B030D-6E8A-4147-A177-3AD203B41FA5}">
                      <a16:colId xmlns:a16="http://schemas.microsoft.com/office/drawing/2014/main" val="2061319096"/>
                    </a:ext>
                  </a:extLst>
                </a:gridCol>
              </a:tblGrid>
              <a:tr h="1080000">
                <a:tc>
                  <a:txBody>
                    <a:bodyPr/>
                    <a:lstStyle/>
                    <a:p>
                      <a:pPr algn="ctr"/>
                      <a:r>
                        <a:rPr kumimoji="1" lang="en-US" altLang="ja-JP" sz="2800" b="0" dirty="0">
                          <a:solidFill>
                            <a:srgbClr val="000000"/>
                          </a:solidFill>
                          <a:latin typeface="HG丸ｺﾞｼｯｸM-PRO" panose="020F0600000000000000" pitchFamily="50" charset="-128"/>
                          <a:ea typeface="HG丸ｺﾞｼｯｸM-PRO" panose="020F0600000000000000" pitchFamily="50" charset="-128"/>
                        </a:rPr>
                        <a:t>1960</a:t>
                      </a:r>
                      <a:r>
                        <a:rPr kumimoji="1" lang="ja-JP" altLang="en-US" sz="2800" b="0" dirty="0">
                          <a:solidFill>
                            <a:srgbClr val="000000"/>
                          </a:solidFill>
                          <a:latin typeface="HG丸ｺﾞｼｯｸM-PRO" panose="020F0600000000000000" pitchFamily="50" charset="-128"/>
                          <a:ea typeface="HG丸ｺﾞｼｯｸM-PRO" panose="020F0600000000000000" pitchFamily="50" charset="-128"/>
                        </a:rPr>
                        <a:t>年</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l"/>
                      <a:r>
                        <a:rPr kumimoji="1" lang="ja-JP" altLang="en-US" sz="2800" b="0" dirty="0">
                          <a:solidFill>
                            <a:srgbClr val="000000"/>
                          </a:solidFill>
                          <a:latin typeface="HG丸ｺﾞｼｯｸM-PRO" panose="020F0600000000000000" pitchFamily="50" charset="-128"/>
                          <a:ea typeface="HG丸ｺﾞｼｯｸM-PRO" panose="020F0600000000000000" pitchFamily="50" charset="-128"/>
                        </a:rPr>
                        <a:t>ポリオ大流行、患者数約</a:t>
                      </a:r>
                      <a:r>
                        <a:rPr kumimoji="1" lang="en-US" altLang="ja-JP" sz="2800" b="0" dirty="0">
                          <a:solidFill>
                            <a:srgbClr val="000000"/>
                          </a:solidFill>
                          <a:latin typeface="HG丸ｺﾞｼｯｸM-PRO" panose="020F0600000000000000" pitchFamily="50" charset="-128"/>
                          <a:ea typeface="HG丸ｺﾞｼｯｸM-PRO" panose="020F0600000000000000" pitchFamily="50" charset="-128"/>
                        </a:rPr>
                        <a:t>6,500</a:t>
                      </a:r>
                      <a:r>
                        <a:rPr kumimoji="1" lang="ja-JP" altLang="en-US" sz="2800" b="0" dirty="0">
                          <a:solidFill>
                            <a:srgbClr val="000000"/>
                          </a:solidFill>
                          <a:latin typeface="HG丸ｺﾞｼｯｸM-PRO" panose="020F0600000000000000" pitchFamily="50" charset="-128"/>
                          <a:ea typeface="HG丸ｺﾞｼｯｸM-PRO" panose="020F0600000000000000" pitchFamily="50" charset="-128"/>
                        </a:rPr>
                        <a:t>人</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823882911"/>
                  </a:ext>
                </a:extLst>
              </a:tr>
              <a:tr h="1080000">
                <a:tc>
                  <a:txBody>
                    <a:bodyPr/>
                    <a:lstStyle/>
                    <a:p>
                      <a:pPr algn="ctr"/>
                      <a:r>
                        <a:rPr kumimoji="1" lang="en-US" altLang="ja-JP" sz="2800" b="0" dirty="0">
                          <a:solidFill>
                            <a:srgbClr val="000000"/>
                          </a:solidFill>
                          <a:latin typeface="HG丸ｺﾞｼｯｸM-PRO" panose="020F0600000000000000" pitchFamily="50" charset="-128"/>
                          <a:ea typeface="HG丸ｺﾞｼｯｸM-PRO" panose="020F0600000000000000" pitchFamily="50" charset="-128"/>
                        </a:rPr>
                        <a:t>1961</a:t>
                      </a:r>
                      <a:r>
                        <a:rPr kumimoji="1" lang="ja-JP" altLang="en-US" sz="2800" b="0" dirty="0">
                          <a:solidFill>
                            <a:srgbClr val="000000"/>
                          </a:solidFill>
                          <a:latin typeface="HG丸ｺﾞｼｯｸM-PRO" panose="020F0600000000000000" pitchFamily="50" charset="-128"/>
                          <a:ea typeface="HG丸ｺﾞｼｯｸM-PRO" panose="020F0600000000000000" pitchFamily="50" charset="-128"/>
                        </a:rPr>
                        <a:t>年</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l"/>
                      <a:r>
                        <a:rPr kumimoji="1" lang="ja-JP" altLang="en-US" sz="2800" b="0" dirty="0">
                          <a:solidFill>
                            <a:srgbClr val="000000"/>
                          </a:solidFill>
                          <a:latin typeface="HG丸ｺﾞｼｯｸM-PRO" panose="020F0600000000000000" pitchFamily="50" charset="-128"/>
                          <a:ea typeface="HG丸ｺﾞｼｯｸM-PRO" panose="020F0600000000000000" pitchFamily="50" charset="-128"/>
                        </a:rPr>
                        <a:t>経口生ワクチンを緊急輸入　日本で世界初の全国一斉投与</a:t>
                      </a:r>
                      <a:endParaRPr kumimoji="1" lang="en-US" altLang="ja-JP" sz="2800" b="0" dirty="0">
                        <a:solidFill>
                          <a:srgbClr val="00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708080996"/>
                  </a:ext>
                </a:extLst>
              </a:tr>
              <a:tr h="1080000">
                <a:tc>
                  <a:txBody>
                    <a:bodyPr/>
                    <a:lstStyle/>
                    <a:p>
                      <a:pPr algn="ctr"/>
                      <a:r>
                        <a:rPr kumimoji="1" lang="en-US" altLang="ja-JP" sz="2800" b="0" dirty="0">
                          <a:solidFill>
                            <a:srgbClr val="000000"/>
                          </a:solidFill>
                          <a:latin typeface="HG丸ｺﾞｼｯｸM-PRO" panose="020F0600000000000000" pitchFamily="50" charset="-128"/>
                          <a:ea typeface="HG丸ｺﾞｼｯｸM-PRO" panose="020F0600000000000000" pitchFamily="50" charset="-128"/>
                        </a:rPr>
                        <a:t>1963</a:t>
                      </a:r>
                      <a:r>
                        <a:rPr kumimoji="1" lang="ja-JP" altLang="en-US" sz="2800" b="0" dirty="0">
                          <a:solidFill>
                            <a:srgbClr val="000000"/>
                          </a:solidFill>
                          <a:latin typeface="HG丸ｺﾞｼｯｸM-PRO" panose="020F0600000000000000" pitchFamily="50" charset="-128"/>
                          <a:ea typeface="HG丸ｺﾞｼｯｸM-PRO" panose="020F0600000000000000" pitchFamily="50" charset="-128"/>
                        </a:rPr>
                        <a:t>年</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l"/>
                      <a:r>
                        <a:rPr kumimoji="1" lang="ja-JP" altLang="en-US" sz="2800" b="0" dirty="0">
                          <a:solidFill>
                            <a:srgbClr val="000000"/>
                          </a:solidFill>
                          <a:latin typeface="HG丸ｺﾞｼｯｸM-PRO" panose="020F0600000000000000" pitchFamily="50" charset="-128"/>
                          <a:ea typeface="HG丸ｺﾞｼｯｸM-PRO" panose="020F0600000000000000" pitchFamily="50" charset="-128"/>
                        </a:rPr>
                        <a:t>患者数激減１００人以下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353918387"/>
                  </a:ext>
                </a:extLst>
              </a:tr>
              <a:tr h="1080000">
                <a:tc>
                  <a:txBody>
                    <a:bodyPr/>
                    <a:lstStyle/>
                    <a:p>
                      <a:pPr algn="ctr"/>
                      <a:r>
                        <a:rPr kumimoji="1" lang="en-US" altLang="ja-JP" sz="2800" b="0" dirty="0">
                          <a:solidFill>
                            <a:srgbClr val="000000"/>
                          </a:solidFill>
                          <a:latin typeface="HG丸ｺﾞｼｯｸM-PRO" panose="020F0600000000000000" pitchFamily="50" charset="-128"/>
                          <a:ea typeface="HG丸ｺﾞｼｯｸM-PRO" panose="020F0600000000000000" pitchFamily="50" charset="-128"/>
                        </a:rPr>
                        <a:t>1980</a:t>
                      </a:r>
                      <a:r>
                        <a:rPr kumimoji="1" lang="ja-JP" altLang="en-US" sz="2800" b="0" dirty="0">
                          <a:solidFill>
                            <a:srgbClr val="000000"/>
                          </a:solidFill>
                          <a:latin typeface="HG丸ｺﾞｼｯｸM-PRO" panose="020F0600000000000000" pitchFamily="50" charset="-128"/>
                          <a:ea typeface="HG丸ｺﾞｼｯｸM-PRO" panose="020F0600000000000000" pitchFamily="50" charset="-128"/>
                        </a:rPr>
                        <a:t>年</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l"/>
                      <a:r>
                        <a:rPr kumimoji="1" lang="ja-JP" altLang="en-US" sz="2800" b="0" dirty="0">
                          <a:solidFill>
                            <a:srgbClr val="000000"/>
                          </a:solidFill>
                          <a:latin typeface="HG丸ｺﾞｼｯｸM-PRO" panose="020F0600000000000000" pitchFamily="50" charset="-128"/>
                          <a:ea typeface="HG丸ｺﾞｼｯｸM-PRO" panose="020F0600000000000000" pitchFamily="50" charset="-128"/>
                        </a:rPr>
                        <a:t>ポリオ撲滅宣言</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103318775"/>
                  </a:ext>
                </a:extLst>
              </a:tr>
              <a:tr h="1080000">
                <a:tc>
                  <a:txBody>
                    <a:bodyPr/>
                    <a:lstStyle/>
                    <a:p>
                      <a:pPr algn="ctr"/>
                      <a:r>
                        <a:rPr kumimoji="1" lang="en-US" altLang="ja-JP" sz="2800" b="0" dirty="0">
                          <a:solidFill>
                            <a:srgbClr val="000000"/>
                          </a:solidFill>
                          <a:latin typeface="HG丸ｺﾞｼｯｸM-PRO" panose="020F0600000000000000" pitchFamily="50" charset="-128"/>
                          <a:ea typeface="HG丸ｺﾞｼｯｸM-PRO" panose="020F0600000000000000" pitchFamily="50" charset="-128"/>
                        </a:rPr>
                        <a:t>2012</a:t>
                      </a:r>
                      <a:r>
                        <a:rPr kumimoji="1" lang="ja-JP" altLang="en-US" sz="2800" b="0" dirty="0">
                          <a:solidFill>
                            <a:srgbClr val="000000"/>
                          </a:solidFill>
                          <a:latin typeface="HG丸ｺﾞｼｯｸM-PRO" panose="020F0600000000000000" pitchFamily="50" charset="-128"/>
                          <a:ea typeface="HG丸ｺﾞｼｯｸM-PRO" panose="020F0600000000000000" pitchFamily="50" charset="-128"/>
                        </a:rPr>
                        <a:t>年</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l"/>
                      <a:r>
                        <a:rPr kumimoji="1" lang="ja-JP" altLang="en-US" sz="2800" b="0" dirty="0">
                          <a:solidFill>
                            <a:srgbClr val="000000"/>
                          </a:solidFill>
                          <a:latin typeface="HG丸ｺﾞｼｯｸM-PRO" panose="020F0600000000000000" pitchFamily="50" charset="-128"/>
                          <a:ea typeface="HG丸ｺﾞｼｯｸM-PRO" panose="020F0600000000000000" pitchFamily="50" charset="-128"/>
                        </a:rPr>
                        <a:t>定期接種が生ワクチンから不活化ワクチンに切り替えられる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600793222"/>
                  </a:ext>
                </a:extLst>
              </a:tr>
            </a:tbl>
          </a:graphicData>
        </a:graphic>
      </p:graphicFrame>
      <p:graphicFrame>
        <p:nvGraphicFramePr>
          <p:cNvPr id="8" name="表 7">
            <a:extLst>
              <a:ext uri="{FF2B5EF4-FFF2-40B4-BE49-F238E27FC236}">
                <a16:creationId xmlns:a16="http://schemas.microsoft.com/office/drawing/2014/main" id="{EBD2B7BA-8D23-4557-BE4A-91272BC38419}"/>
              </a:ext>
            </a:extLst>
          </p:cNvPr>
          <p:cNvGraphicFramePr>
            <a:graphicFrameLocks noGrp="1"/>
          </p:cNvGraphicFramePr>
          <p:nvPr>
            <p:extLst>
              <p:ext uri="{D42A27DB-BD31-4B8C-83A1-F6EECF244321}">
                <p14:modId xmlns:p14="http://schemas.microsoft.com/office/powerpoint/2010/main" val="3751916817"/>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日本のポリオ根絶の歴史</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442842592"/>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FB8758CA-E2CD-4F25-87BE-2274C83DF800}"/>
              </a:ext>
            </a:extLst>
          </p:cNvPr>
          <p:cNvSpPr/>
          <p:nvPr/>
        </p:nvSpPr>
        <p:spPr>
          <a:xfrm>
            <a:off x="987552" y="2518918"/>
            <a:ext cx="11247119" cy="523756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4400" b="1" dirty="0">
                <a:solidFill>
                  <a:srgbClr val="002060"/>
                </a:solidFill>
                <a:latin typeface="HG丸ｺﾞｼｯｸM-PRO" panose="020F0600000000000000" pitchFamily="50" charset="-128"/>
                <a:ea typeface="HG丸ｺﾞｼｯｸM-PRO" panose="020F0600000000000000" pitchFamily="50" charset="-128"/>
              </a:rPr>
              <a:t>ポリオプラスは、国際ロータリーの特別プログラムであり、根絶の認定が達成されるまでは、ほかのすべてのプログラムに対して優先される　</a:t>
            </a:r>
            <a:endParaRPr kumimoji="1" lang="en-US" altLang="ja-JP" sz="4400" b="1" dirty="0">
              <a:solidFill>
                <a:srgbClr val="002060"/>
              </a:solidFill>
              <a:latin typeface="HG丸ｺﾞｼｯｸM-PRO" panose="020F0600000000000000" pitchFamily="50" charset="-128"/>
              <a:ea typeface="HG丸ｺﾞｼｯｸM-PRO" panose="020F0600000000000000" pitchFamily="50" charset="-128"/>
            </a:endParaRPr>
          </a:p>
          <a:p>
            <a:pPr algn="r">
              <a:lnSpc>
                <a:spcPct val="150000"/>
              </a:lnSpc>
            </a:pPr>
            <a:r>
              <a:rPr kumimoji="1" lang="ja-JP" altLang="en-US" sz="4400" b="1" dirty="0">
                <a:solidFill>
                  <a:srgbClr val="002060"/>
                </a:solidFill>
                <a:latin typeface="HG丸ｺﾞｼｯｸM-PRO" panose="020F0600000000000000" pitchFamily="50" charset="-128"/>
                <a:ea typeface="HG丸ｺﾞｼｯｸM-PRO" panose="020F0600000000000000" pitchFamily="50" charset="-128"/>
              </a:rPr>
              <a:t>（ロータリー章典</a:t>
            </a:r>
            <a:r>
              <a:rPr kumimoji="1" lang="en-US" altLang="ja-JP" sz="4400" b="1" dirty="0">
                <a:solidFill>
                  <a:srgbClr val="002060"/>
                </a:solidFill>
                <a:latin typeface="HG丸ｺﾞｼｯｸM-PRO" panose="020F0600000000000000" pitchFamily="50" charset="-128"/>
                <a:ea typeface="HG丸ｺﾞｼｯｸM-PRO" panose="020F0600000000000000" pitchFamily="50" charset="-128"/>
              </a:rPr>
              <a:t>40.010.</a:t>
            </a:r>
            <a:r>
              <a:rPr kumimoji="1" lang="ja-JP" altLang="en-US" sz="4400" b="1" dirty="0">
                <a:solidFill>
                  <a:srgbClr val="002060"/>
                </a:solidFill>
                <a:latin typeface="HG丸ｺﾞｼｯｸM-PRO" panose="020F0600000000000000" pitchFamily="50" charset="-128"/>
                <a:ea typeface="HG丸ｺﾞｼｯｸM-PRO" panose="020F0600000000000000" pitchFamily="50" charset="-128"/>
              </a:rPr>
              <a:t>）　　　　　　　　　　　　　　　　　　　　　　　　　　</a:t>
            </a:r>
          </a:p>
        </p:txBody>
      </p:sp>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graphicFrame>
        <p:nvGraphicFramePr>
          <p:cNvPr id="8" name="表 7">
            <a:extLst>
              <a:ext uri="{FF2B5EF4-FFF2-40B4-BE49-F238E27FC236}">
                <a16:creationId xmlns:a16="http://schemas.microsoft.com/office/drawing/2014/main" id="{CE7C5C24-B8F0-4452-A2EE-0237D2A89745}"/>
              </a:ext>
            </a:extLst>
          </p:cNvPr>
          <p:cNvGraphicFramePr>
            <a:graphicFrameLocks noGrp="1"/>
          </p:cNvGraphicFramePr>
          <p:nvPr>
            <p:extLst>
              <p:ext uri="{D42A27DB-BD31-4B8C-83A1-F6EECF244321}">
                <p14:modId xmlns:p14="http://schemas.microsoft.com/office/powerpoint/2010/main" val="1716243138"/>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国際ロータリーのコミットメント</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238175808"/>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FB8758CA-E2CD-4F25-87BE-2274C83DF800}"/>
              </a:ext>
            </a:extLst>
          </p:cNvPr>
          <p:cNvSpPr/>
          <p:nvPr/>
        </p:nvSpPr>
        <p:spPr>
          <a:xfrm>
            <a:off x="987552" y="2518918"/>
            <a:ext cx="11247119" cy="523756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4400" b="1" dirty="0">
                <a:solidFill>
                  <a:srgbClr val="002060"/>
                </a:solidFill>
                <a:latin typeface="HG丸ｺﾞｼｯｸM-PRO" panose="020F0600000000000000" pitchFamily="50" charset="-128"/>
                <a:ea typeface="HG丸ｺﾞｼｯｸM-PRO" panose="020F0600000000000000" pitchFamily="50" charset="-128"/>
              </a:rPr>
              <a:t>世界からポリオ根絶が判断できるまで、</a:t>
            </a:r>
            <a:r>
              <a:rPr kumimoji="1" lang="en-US" altLang="ja-JP" sz="4400" b="1" dirty="0">
                <a:solidFill>
                  <a:srgbClr val="002060"/>
                </a:solidFill>
                <a:latin typeface="HG丸ｺﾞｼｯｸM-PRO" panose="020F0600000000000000" pitchFamily="50" charset="-128"/>
                <a:ea typeface="HG丸ｺﾞｼｯｸM-PRO" panose="020F0600000000000000" pitchFamily="50" charset="-128"/>
              </a:rPr>
              <a:t>RI</a:t>
            </a:r>
            <a:r>
              <a:rPr kumimoji="1" lang="ja-JP" altLang="en-US" sz="4400" b="1" dirty="0">
                <a:solidFill>
                  <a:srgbClr val="002060"/>
                </a:solidFill>
                <a:latin typeface="HG丸ｺﾞｼｯｸM-PRO" panose="020F0600000000000000" pitchFamily="50" charset="-128"/>
                <a:ea typeface="HG丸ｺﾞｼｯｸM-PRO" panose="020F0600000000000000" pitchFamily="50" charset="-128"/>
              </a:rPr>
              <a:t>とロータリー財団の第１の目標としなければならないことを確認した</a:t>
            </a:r>
          </a:p>
          <a:p>
            <a:pPr algn="r">
              <a:lnSpc>
                <a:spcPct val="150000"/>
              </a:lnSpc>
            </a:pPr>
            <a:r>
              <a:rPr kumimoji="1" lang="ja-JP" altLang="en-US" sz="4400" b="1" dirty="0">
                <a:solidFill>
                  <a:srgbClr val="002060"/>
                </a:solidFill>
                <a:latin typeface="HG丸ｺﾞｼｯｸM-PRO" panose="020F0600000000000000" pitchFamily="50" charset="-128"/>
                <a:ea typeface="HG丸ｺﾞｼｯｸM-PRO" panose="020F0600000000000000" pitchFamily="50" charset="-128"/>
              </a:rPr>
              <a:t>（ロータリー財団章典</a:t>
            </a:r>
            <a:r>
              <a:rPr kumimoji="1" lang="en-US" altLang="ja-JP" sz="4400" b="1" dirty="0">
                <a:solidFill>
                  <a:srgbClr val="002060"/>
                </a:solidFill>
                <a:latin typeface="HG丸ｺﾞｼｯｸM-PRO" panose="020F0600000000000000" pitchFamily="50" charset="-128"/>
                <a:ea typeface="HG丸ｺﾞｼｯｸM-PRO" panose="020F0600000000000000" pitchFamily="50" charset="-128"/>
              </a:rPr>
              <a:t>12.030.</a:t>
            </a:r>
            <a:r>
              <a:rPr kumimoji="1" lang="ja-JP" altLang="en-US" sz="4400" b="1" dirty="0">
                <a:solidFill>
                  <a:srgbClr val="002060"/>
                </a:solidFill>
                <a:latin typeface="HG丸ｺﾞｼｯｸM-PRO" panose="020F0600000000000000" pitchFamily="50" charset="-128"/>
                <a:ea typeface="HG丸ｺﾞｼｯｸM-PRO" panose="020F0600000000000000" pitchFamily="50" charset="-128"/>
              </a:rPr>
              <a:t>）　　　　　　　　　　　　　　　　　　　　　　　　　　</a:t>
            </a:r>
          </a:p>
        </p:txBody>
      </p:sp>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graphicFrame>
        <p:nvGraphicFramePr>
          <p:cNvPr id="8" name="表 7">
            <a:extLst>
              <a:ext uri="{FF2B5EF4-FFF2-40B4-BE49-F238E27FC236}">
                <a16:creationId xmlns:a16="http://schemas.microsoft.com/office/drawing/2014/main" id="{461AE1A0-ADAB-4616-BF6F-081324FE7A3B}"/>
              </a:ext>
            </a:extLst>
          </p:cNvPr>
          <p:cNvGraphicFramePr>
            <a:graphicFrameLocks noGrp="1"/>
          </p:cNvGraphicFramePr>
          <p:nvPr>
            <p:extLst>
              <p:ext uri="{D42A27DB-BD31-4B8C-83A1-F6EECF244321}">
                <p14:modId xmlns:p14="http://schemas.microsoft.com/office/powerpoint/2010/main" val="3715724065"/>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ロータリー財団のコミットメント</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1939988887"/>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FB8758CA-E2CD-4F25-87BE-2274C83DF800}"/>
              </a:ext>
            </a:extLst>
          </p:cNvPr>
          <p:cNvSpPr/>
          <p:nvPr/>
        </p:nvSpPr>
        <p:spPr>
          <a:xfrm>
            <a:off x="715786" y="2358959"/>
            <a:ext cx="11259822" cy="2338003"/>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600" b="1" dirty="0">
                <a:solidFill>
                  <a:srgbClr val="002060"/>
                </a:solidFill>
                <a:latin typeface="HG丸ｺﾞｼｯｸM-PRO" panose="020F0600000000000000" pitchFamily="50" charset="-128"/>
                <a:ea typeface="HG丸ｺﾞｼｯｸM-PRO" panose="020F0600000000000000" pitchFamily="50" charset="-128"/>
              </a:rPr>
              <a:t>子供が感染しやすく致死率が高い感染症（はしか・ジフテリア・結核・百日咳・破傷風）にポリオが加わった</a:t>
            </a:r>
            <a:r>
              <a:rPr kumimoji="1" lang="ja-JP" altLang="en-US" sz="3600" b="1">
                <a:solidFill>
                  <a:srgbClr val="002060"/>
                </a:solidFill>
                <a:latin typeface="HG丸ｺﾞｼｯｸM-PRO" panose="020F0600000000000000" pitchFamily="50" charset="-128"/>
                <a:ea typeface="HG丸ｺﾞｼｯｸM-PRO" panose="020F0600000000000000" pitchFamily="50" charset="-128"/>
              </a:rPr>
              <a:t>（プラスされた）</a:t>
            </a:r>
            <a:endParaRPr kumimoji="1" lang="ja-JP" altLang="en-US" sz="3600" b="1" dirty="0">
              <a:solidFill>
                <a:srgbClr val="002060"/>
              </a:solidFill>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sp>
        <p:nvSpPr>
          <p:cNvPr id="9" name="四角形: 角を丸くする 8">
            <a:extLst>
              <a:ext uri="{FF2B5EF4-FFF2-40B4-BE49-F238E27FC236}">
                <a16:creationId xmlns:a16="http://schemas.microsoft.com/office/drawing/2014/main" id="{93E379CB-437C-4F8E-96C0-DF87C24D9F64}"/>
              </a:ext>
            </a:extLst>
          </p:cNvPr>
          <p:cNvSpPr/>
          <p:nvPr/>
        </p:nvSpPr>
        <p:spPr>
          <a:xfrm>
            <a:off x="715786" y="5232550"/>
            <a:ext cx="11259822" cy="2338003"/>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3600" b="1" dirty="0">
                <a:solidFill>
                  <a:srgbClr val="002060"/>
                </a:solidFill>
                <a:latin typeface="HGMaruGothicMPRO" charset="-128"/>
                <a:ea typeface="HGMaruGothicMPRO" charset="-128"/>
                <a:cs typeface="HGMaruGothicMPRO" charset="-128"/>
              </a:rPr>
              <a:t>ポリオ根絶の取り組みにより築かれたインフラやファンドレイジングとアドボカシーのノウハウ（遺産）を他の疾病対策に生かしていくことも意味する</a:t>
            </a:r>
          </a:p>
        </p:txBody>
      </p:sp>
      <p:sp>
        <p:nvSpPr>
          <p:cNvPr id="3" name="下矢印 2"/>
          <p:cNvSpPr/>
          <p:nvPr/>
        </p:nvSpPr>
        <p:spPr>
          <a:xfrm>
            <a:off x="5803641" y="4696962"/>
            <a:ext cx="1336044" cy="53558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表 9">
            <a:extLst>
              <a:ext uri="{FF2B5EF4-FFF2-40B4-BE49-F238E27FC236}">
                <a16:creationId xmlns:a16="http://schemas.microsoft.com/office/drawing/2014/main" id="{D4C5ED07-C5D6-402B-A536-75C4C114E017}"/>
              </a:ext>
            </a:extLst>
          </p:cNvPr>
          <p:cNvGraphicFramePr>
            <a:graphicFrameLocks noGrp="1"/>
          </p:cNvGraphicFramePr>
          <p:nvPr>
            <p:extLst>
              <p:ext uri="{D42A27DB-BD31-4B8C-83A1-F6EECF244321}">
                <p14:modId xmlns:p14="http://schemas.microsoft.com/office/powerpoint/2010/main" val="58546115"/>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ポリオ・プラス･･･「プラス」の意味</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2359818203"/>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9B884B7-9E42-4558-9E57-FD3068448257}"/>
              </a:ext>
            </a:extLst>
          </p:cNvPr>
          <p:cNvCxnSpPr>
            <a:cxnSpLocks/>
            <a:stCxn id="2" idx="3"/>
          </p:cNvCxnSpPr>
          <p:nvPr/>
        </p:nvCxnSpPr>
        <p:spPr>
          <a:xfrm>
            <a:off x="5213998" y="3756958"/>
            <a:ext cx="7200000" cy="8218"/>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矢印: 下 4">
            <a:extLst>
              <a:ext uri="{FF2B5EF4-FFF2-40B4-BE49-F238E27FC236}">
                <a16:creationId xmlns:a16="http://schemas.microsoft.com/office/drawing/2014/main" id="{7E6F04A3-A22E-4541-9167-ADCF4417CED2}"/>
              </a:ext>
            </a:extLst>
          </p:cNvPr>
          <p:cNvSpPr/>
          <p:nvPr/>
        </p:nvSpPr>
        <p:spPr>
          <a:xfrm>
            <a:off x="860612" y="2384612"/>
            <a:ext cx="519953" cy="625736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2" y="347270"/>
            <a:ext cx="1435611" cy="1825756"/>
          </a:xfrm>
          <a:prstGeom prst="rect">
            <a:avLst/>
          </a:prstGeom>
        </p:spPr>
      </p:pic>
      <p:pic>
        <p:nvPicPr>
          <p:cNvPr id="6" name="図 5">
            <a:extLst>
              <a:ext uri="{FF2B5EF4-FFF2-40B4-BE49-F238E27FC236}">
                <a16:creationId xmlns:a16="http://schemas.microsoft.com/office/drawing/2014/main" id="{0FE8C87F-6AFB-466E-B640-43823CE4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716" y="7756486"/>
            <a:ext cx="3831308" cy="1443960"/>
          </a:xfrm>
          <a:prstGeom prst="rect">
            <a:avLst/>
          </a:prstGeom>
        </p:spPr>
      </p:pic>
      <p:sp>
        <p:nvSpPr>
          <p:cNvPr id="13" name="四角形: 角を丸くする 11">
            <a:extLst>
              <a:ext uri="{FF2B5EF4-FFF2-40B4-BE49-F238E27FC236}">
                <a16:creationId xmlns:a16="http://schemas.microsoft.com/office/drawing/2014/main" id="{FB8758CA-E2CD-4F25-87BE-2274C83DF800}"/>
              </a:ext>
            </a:extLst>
          </p:cNvPr>
          <p:cNvSpPr/>
          <p:nvPr/>
        </p:nvSpPr>
        <p:spPr>
          <a:xfrm>
            <a:off x="5213998" y="6186662"/>
            <a:ext cx="7200000" cy="1404000"/>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kumimoji="1" lang="ja-JP" altLang="en-US" sz="3600" b="1" dirty="0">
                <a:solidFill>
                  <a:srgbClr val="002060"/>
                </a:solidFill>
                <a:latin typeface="HG丸ｺﾞｼｯｸM-PRO" panose="020F0600000000000000" pitchFamily="50" charset="-128"/>
                <a:ea typeface="HG丸ｺﾞｼｯｸM-PRO" panose="020F0600000000000000" pitchFamily="50" charset="-128"/>
              </a:rPr>
              <a:t>世界中でポリオ予防接種が終了</a:t>
            </a:r>
          </a:p>
        </p:txBody>
      </p:sp>
      <p:sp>
        <p:nvSpPr>
          <p:cNvPr id="15" name="下矢印 14"/>
          <p:cNvSpPr/>
          <p:nvPr/>
        </p:nvSpPr>
        <p:spPr>
          <a:xfrm>
            <a:off x="8287780" y="3628018"/>
            <a:ext cx="788894" cy="40118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表 15">
            <a:extLst>
              <a:ext uri="{FF2B5EF4-FFF2-40B4-BE49-F238E27FC236}">
                <a16:creationId xmlns:a16="http://schemas.microsoft.com/office/drawing/2014/main" id="{B991D521-6302-4F25-A6D4-1CE8BF694767}"/>
              </a:ext>
            </a:extLst>
          </p:cNvPr>
          <p:cNvGraphicFramePr>
            <a:graphicFrameLocks noGrp="1"/>
          </p:cNvGraphicFramePr>
          <p:nvPr>
            <p:extLst>
              <p:ext uri="{D42A27DB-BD31-4B8C-83A1-F6EECF244321}">
                <p14:modId xmlns:p14="http://schemas.microsoft.com/office/powerpoint/2010/main" val="739699637"/>
              </p:ext>
            </p:extLst>
          </p:nvPr>
        </p:nvGraphicFramePr>
        <p:xfrm>
          <a:off x="2026413" y="1121467"/>
          <a:ext cx="10610595" cy="701040"/>
        </p:xfrm>
        <a:graphic>
          <a:graphicData uri="http://schemas.openxmlformats.org/drawingml/2006/table">
            <a:tbl>
              <a:tblPr firstRow="1" bandRow="1">
                <a:tableStyleId>{5940675A-B579-460E-94D1-54222C63F5DA}</a:tableStyleId>
              </a:tblPr>
              <a:tblGrid>
                <a:gridCol w="10610595">
                  <a:extLst>
                    <a:ext uri="{9D8B030D-6E8A-4147-A177-3AD203B41FA5}">
                      <a16:colId xmlns:a16="http://schemas.microsoft.com/office/drawing/2014/main" val="1465501517"/>
                    </a:ext>
                  </a:extLst>
                </a:gridCol>
              </a:tblGrid>
              <a:tr h="370840">
                <a:tc>
                  <a:txBody>
                    <a:bodyPr/>
                    <a:lstStyle/>
                    <a:p>
                      <a:r>
                        <a:rPr kumimoji="1" lang="ja-JP" altLang="en-US" sz="4000" b="1" dirty="0">
                          <a:solidFill>
                            <a:srgbClr val="FF0000"/>
                          </a:solidFill>
                          <a:latin typeface="HG丸ｺﾞｼｯｸM-PRO" panose="020F0600000000000000" pitchFamily="50" charset="-128"/>
                          <a:ea typeface="HG丸ｺﾞｼｯｸM-PRO" panose="020F0600000000000000" pitchFamily="50" charset="-128"/>
                        </a:rPr>
                        <a:t> ポリオ根絶への道のり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
        <p:nvSpPr>
          <p:cNvPr id="11" name="四角形: 角を丸くする 11">
            <a:extLst>
              <a:ext uri="{FF2B5EF4-FFF2-40B4-BE49-F238E27FC236}">
                <a16:creationId xmlns:a16="http://schemas.microsoft.com/office/drawing/2014/main" id="{3D26553E-C50B-4CE7-B797-8939E1CBF494}"/>
              </a:ext>
            </a:extLst>
          </p:cNvPr>
          <p:cNvSpPr/>
          <p:nvPr/>
        </p:nvSpPr>
        <p:spPr>
          <a:xfrm>
            <a:off x="5213998" y="2162938"/>
            <a:ext cx="7200000" cy="141560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002060"/>
                </a:solidFill>
                <a:latin typeface="HG丸ｺﾞｼｯｸM-PRO" panose="020F0600000000000000" pitchFamily="50" charset="-128"/>
                <a:ea typeface="HG丸ｺﾞｼｯｸM-PRO" panose="020F0600000000000000" pitchFamily="50" charset="-128"/>
              </a:rPr>
              <a:t>世界で一人残らず全ての子供に</a:t>
            </a:r>
            <a:endParaRPr kumimoji="1" lang="en-US" altLang="ja-JP" sz="3600" b="1" dirty="0">
              <a:solidFill>
                <a:srgbClr val="002060"/>
              </a:solidFill>
              <a:latin typeface="HG丸ｺﾞｼｯｸM-PRO" panose="020F0600000000000000" pitchFamily="50" charset="-128"/>
              <a:ea typeface="HG丸ｺﾞｼｯｸM-PRO" panose="020F0600000000000000" pitchFamily="50" charset="-128"/>
            </a:endParaRPr>
          </a:p>
          <a:p>
            <a:pPr algn="ctr"/>
            <a:r>
              <a:rPr kumimoji="1" lang="ja-JP" altLang="en-US" sz="3600" b="1" dirty="0">
                <a:solidFill>
                  <a:srgbClr val="002060"/>
                </a:solidFill>
                <a:latin typeface="HG丸ｺﾞｼｯｸM-PRO" panose="020F0600000000000000" pitchFamily="50" charset="-128"/>
                <a:ea typeface="HG丸ｺﾞｼｯｸM-PRO" panose="020F0600000000000000" pitchFamily="50" charset="-128"/>
              </a:rPr>
              <a:t>ワクチン投与</a:t>
            </a:r>
          </a:p>
        </p:txBody>
      </p:sp>
      <p:sp>
        <p:nvSpPr>
          <p:cNvPr id="18" name="四角形: 角を丸くする 11">
            <a:extLst>
              <a:ext uri="{FF2B5EF4-FFF2-40B4-BE49-F238E27FC236}">
                <a16:creationId xmlns:a16="http://schemas.microsoft.com/office/drawing/2014/main" id="{2EA1EF0A-A1D3-4B38-80FF-27A9FE06F563}"/>
              </a:ext>
            </a:extLst>
          </p:cNvPr>
          <p:cNvSpPr/>
          <p:nvPr/>
        </p:nvSpPr>
        <p:spPr>
          <a:xfrm>
            <a:off x="5213998" y="4017593"/>
            <a:ext cx="7200000" cy="171841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3600" b="1" dirty="0">
                <a:solidFill>
                  <a:srgbClr val="002060"/>
                </a:solidFill>
                <a:latin typeface="HG丸ｺﾞｼｯｸM-PRO" panose="020F0600000000000000" pitchFamily="50" charset="-128"/>
                <a:ea typeface="HG丸ｺﾞｼｯｸM-PRO" panose="020F0600000000000000" pitchFamily="50" charset="-128"/>
              </a:rPr>
              <a:t>ワクチン投与＋再流行の予防</a:t>
            </a:r>
            <a:endParaRPr kumimoji="1" lang="en-US" altLang="ja-JP" sz="3600" b="1" dirty="0">
              <a:solidFill>
                <a:srgbClr val="002060"/>
              </a:solidFill>
              <a:latin typeface="HG丸ｺﾞｼｯｸM-PRO" panose="020F0600000000000000" pitchFamily="50" charset="-128"/>
              <a:ea typeface="HG丸ｺﾞｼｯｸM-PRO" panose="020F0600000000000000" pitchFamily="50" charset="-128"/>
            </a:endParaRPr>
          </a:p>
          <a:p>
            <a:pPr algn="ctr">
              <a:lnSpc>
                <a:spcPct val="150000"/>
              </a:lnSpc>
            </a:pPr>
            <a:r>
              <a:rPr kumimoji="1" lang="ja-JP" altLang="en-US" sz="3600" b="1" dirty="0">
                <a:solidFill>
                  <a:srgbClr val="002060"/>
                </a:solidFill>
                <a:latin typeface="HG丸ｺﾞｼｯｸM-PRO" panose="020F0600000000000000" pitchFamily="50" charset="-128"/>
                <a:ea typeface="HG丸ｺﾞｼｯｸM-PRO" panose="020F0600000000000000" pitchFamily="50" charset="-128"/>
              </a:rPr>
              <a:t>発症数ゼロの状態を</a:t>
            </a:r>
            <a:r>
              <a:rPr kumimoji="1" lang="en-US" altLang="ja-JP" sz="3600" b="1" dirty="0">
                <a:solidFill>
                  <a:srgbClr val="002060"/>
                </a:solidFill>
                <a:latin typeface="HG丸ｺﾞｼｯｸM-PRO" panose="020F0600000000000000" pitchFamily="50" charset="-128"/>
                <a:ea typeface="HG丸ｺﾞｼｯｸM-PRO" panose="020F0600000000000000" pitchFamily="50" charset="-128"/>
              </a:rPr>
              <a:t>3</a:t>
            </a:r>
            <a:r>
              <a:rPr kumimoji="1" lang="ja-JP" altLang="en-US" sz="3600" b="1" dirty="0">
                <a:solidFill>
                  <a:srgbClr val="002060"/>
                </a:solidFill>
                <a:latin typeface="HG丸ｺﾞｼｯｸM-PRO" panose="020F0600000000000000" pitchFamily="50" charset="-128"/>
                <a:ea typeface="HG丸ｺﾞｼｯｸM-PRO" panose="020F0600000000000000" pitchFamily="50" charset="-128"/>
              </a:rPr>
              <a:t>年間維持</a:t>
            </a:r>
          </a:p>
        </p:txBody>
      </p:sp>
      <p:sp>
        <p:nvSpPr>
          <p:cNvPr id="2" name="正方形/長方形 1">
            <a:extLst>
              <a:ext uri="{FF2B5EF4-FFF2-40B4-BE49-F238E27FC236}">
                <a16:creationId xmlns:a16="http://schemas.microsoft.com/office/drawing/2014/main" id="{F595E2C1-54FD-4602-A083-6E7838C51279}"/>
              </a:ext>
            </a:extLst>
          </p:cNvPr>
          <p:cNvSpPr/>
          <p:nvPr/>
        </p:nvSpPr>
        <p:spPr>
          <a:xfrm>
            <a:off x="1628116" y="3240688"/>
            <a:ext cx="3585882" cy="1032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C00000"/>
                </a:solidFill>
                <a:latin typeface="HG丸ｺﾞｼｯｸM-PRO" panose="020F0600000000000000" pitchFamily="50" charset="-128"/>
                <a:ea typeface="HG丸ｺﾞｼｯｸM-PRO" panose="020F0600000000000000" pitchFamily="50" charset="-128"/>
              </a:rPr>
              <a:t>発症をゼロにする</a:t>
            </a:r>
          </a:p>
        </p:txBody>
      </p:sp>
      <p:sp>
        <p:nvSpPr>
          <p:cNvPr id="19" name="正方形/長方形 18">
            <a:extLst>
              <a:ext uri="{FF2B5EF4-FFF2-40B4-BE49-F238E27FC236}">
                <a16:creationId xmlns:a16="http://schemas.microsoft.com/office/drawing/2014/main" id="{49FD00F4-8966-4D7E-8799-B69DC24CAB29}"/>
              </a:ext>
            </a:extLst>
          </p:cNvPr>
          <p:cNvSpPr/>
          <p:nvPr/>
        </p:nvSpPr>
        <p:spPr>
          <a:xfrm>
            <a:off x="1804690" y="5368993"/>
            <a:ext cx="3585882" cy="1032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rgbClr val="C00000"/>
                </a:solidFill>
                <a:latin typeface="HG丸ｺﾞｼｯｸM-PRO" panose="020F0600000000000000" pitchFamily="50" charset="-128"/>
                <a:ea typeface="HG丸ｺﾞｼｯｸM-PRO" panose="020F0600000000000000" pitchFamily="50" charset="-128"/>
              </a:rPr>
              <a:t>WHO</a:t>
            </a:r>
            <a:r>
              <a:rPr kumimoji="1" lang="ja-JP" altLang="en-US" sz="3200" b="1" dirty="0">
                <a:solidFill>
                  <a:srgbClr val="C00000"/>
                </a:solidFill>
                <a:latin typeface="HG丸ｺﾞｼｯｸM-PRO" panose="020F0600000000000000" pitchFamily="50" charset="-128"/>
                <a:ea typeface="HG丸ｺﾞｼｯｸM-PRO" panose="020F0600000000000000" pitchFamily="50" charset="-128"/>
              </a:rPr>
              <a:t>根絶宣言</a:t>
            </a:r>
          </a:p>
        </p:txBody>
      </p:sp>
      <p:sp>
        <p:nvSpPr>
          <p:cNvPr id="20" name="下矢印 14">
            <a:extLst>
              <a:ext uri="{FF2B5EF4-FFF2-40B4-BE49-F238E27FC236}">
                <a16:creationId xmlns:a16="http://schemas.microsoft.com/office/drawing/2014/main" id="{0E603A31-6102-4A10-B127-334D6FBB4F0E}"/>
              </a:ext>
            </a:extLst>
          </p:cNvPr>
          <p:cNvSpPr/>
          <p:nvPr/>
        </p:nvSpPr>
        <p:spPr>
          <a:xfrm>
            <a:off x="8283101" y="5755341"/>
            <a:ext cx="788894" cy="40118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64F8E78B-E2E0-4869-B1FB-074689B7A465}"/>
              </a:ext>
            </a:extLst>
          </p:cNvPr>
          <p:cNvSpPr/>
          <p:nvPr/>
        </p:nvSpPr>
        <p:spPr>
          <a:xfrm>
            <a:off x="526558" y="3361100"/>
            <a:ext cx="1188060" cy="3040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sz="3600" b="1" dirty="0">
                <a:solidFill>
                  <a:schemeClr val="bg1"/>
                </a:solidFill>
                <a:latin typeface="HG丸ｺﾞｼｯｸM-PRO" panose="020F0600000000000000" pitchFamily="50" charset="-128"/>
                <a:ea typeface="HG丸ｺﾞｼｯｸM-PRO" panose="020F0600000000000000" pitchFamily="50" charset="-128"/>
              </a:rPr>
              <a:t>監視を継続</a:t>
            </a:r>
          </a:p>
        </p:txBody>
      </p:sp>
      <p:cxnSp>
        <p:nvCxnSpPr>
          <p:cNvPr id="22" name="直線コネクタ 21">
            <a:extLst>
              <a:ext uri="{FF2B5EF4-FFF2-40B4-BE49-F238E27FC236}">
                <a16:creationId xmlns:a16="http://schemas.microsoft.com/office/drawing/2014/main" id="{B5BBBDF6-D032-4924-A8F2-3E58A835F56E}"/>
              </a:ext>
            </a:extLst>
          </p:cNvPr>
          <p:cNvCxnSpPr>
            <a:cxnSpLocks/>
          </p:cNvCxnSpPr>
          <p:nvPr/>
        </p:nvCxnSpPr>
        <p:spPr>
          <a:xfrm>
            <a:off x="5077548" y="5977151"/>
            <a:ext cx="7200000" cy="8218"/>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048285"/>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2FA3EE"/>
      </a:accent1>
      <a:accent2>
        <a:srgbClr val="4BCAAD"/>
      </a:accent2>
      <a:accent3>
        <a:srgbClr val="86C157"/>
      </a:accent3>
      <a:accent4>
        <a:srgbClr val="D99C3F"/>
      </a:accent4>
      <a:accent5>
        <a:srgbClr val="CE6633"/>
      </a:accent5>
      <a:accent6>
        <a:srgbClr val="A35DD1"/>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bevel/>
        </a:ln>
        <a:effectLst>
          <a:outerShdw blurRad="50800" dist="25400" dir="5400000" rotWithShape="0">
            <a:srgbClr val="000000">
              <a:alpha val="28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beve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TM03457515[[fn=ビュー]]</Template>
  <TotalTime>4009</TotalTime>
  <Words>1207</Words>
  <Application>Microsoft Office PowerPoint</Application>
  <PresentationFormat>ユーザー設定</PresentationFormat>
  <Paragraphs>164</Paragraphs>
  <Slides>18</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Helvetica Neue</vt:lpstr>
      <vt:lpstr>HGMaruGothicMPRO</vt:lpstr>
      <vt:lpstr>HGMaruGothicMPRO</vt:lpstr>
      <vt:lpstr>游ゴシック</vt:lpstr>
      <vt:lpstr>Arial</vt:lpstr>
      <vt:lpstr>Century Schoolbook</vt:lpstr>
      <vt:lpstr>Wingdings 2</vt:lpstr>
      <vt:lpstr>View</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miyasato</dc:creator>
  <cp:lastModifiedBy>国際ロータリー2660</cp:lastModifiedBy>
  <cp:revision>280</cp:revision>
  <cp:lastPrinted>2017-07-03T08:11:50Z</cp:lastPrinted>
  <dcterms:modified xsi:type="dcterms:W3CDTF">2019-10-30T06:28:44Z</dcterms:modified>
</cp:coreProperties>
</file>