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389" r:id="rId2"/>
    <p:sldId id="381" r:id="rId3"/>
    <p:sldId id="382" r:id="rId4"/>
    <p:sldId id="258" r:id="rId5"/>
    <p:sldId id="331" r:id="rId6"/>
    <p:sldId id="316" r:id="rId7"/>
    <p:sldId id="383" r:id="rId8"/>
    <p:sldId id="353" r:id="rId9"/>
    <p:sldId id="385" r:id="rId10"/>
    <p:sldId id="384" r:id="rId11"/>
    <p:sldId id="329" r:id="rId12"/>
    <p:sldId id="273" r:id="rId13"/>
    <p:sldId id="275" r:id="rId14"/>
    <p:sldId id="274" r:id="rId15"/>
    <p:sldId id="328" r:id="rId16"/>
    <p:sldId id="366" r:id="rId17"/>
    <p:sldId id="365" r:id="rId18"/>
    <p:sldId id="367" r:id="rId19"/>
    <p:sldId id="368" r:id="rId20"/>
    <p:sldId id="369" r:id="rId21"/>
    <p:sldId id="370" r:id="rId22"/>
    <p:sldId id="371" r:id="rId23"/>
    <p:sldId id="372" r:id="rId24"/>
    <p:sldId id="373" r:id="rId25"/>
    <p:sldId id="380" r:id="rId26"/>
    <p:sldId id="387" r:id="rId27"/>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639" autoAdjust="0"/>
  </p:normalViewPr>
  <p:slideViewPr>
    <p:cSldViewPr>
      <p:cViewPr varScale="1">
        <p:scale>
          <a:sx n="80" d="100"/>
          <a:sy n="80" d="100"/>
        </p:scale>
        <p:origin x="108" y="474"/>
      </p:cViewPr>
      <p:guideLst>
        <p:guide orient="horz" pos="2160"/>
        <p:guide pos="2880"/>
      </p:guideLst>
    </p:cSldViewPr>
  </p:slideViewPr>
  <p:notesTextViewPr>
    <p:cViewPr>
      <p:scale>
        <a:sx n="1" d="1"/>
        <a:sy n="1" d="1"/>
      </p:scale>
      <p:origin x="0" y="0"/>
    </p:cViewPr>
  </p:notesTextViewPr>
  <p:notesViewPr>
    <p:cSldViewPr>
      <p:cViewPr varScale="1">
        <p:scale>
          <a:sx n="76" d="100"/>
          <a:sy n="76" d="100"/>
        </p:scale>
        <p:origin x="218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9565" cy="493869"/>
          </a:xfrm>
          <a:prstGeom prst="rect">
            <a:avLst/>
          </a:prstGeom>
        </p:spPr>
        <p:txBody>
          <a:bodyPr vert="horz" lIns="90748" tIns="45373" rIns="90748" bIns="4537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626" y="1"/>
            <a:ext cx="2919565" cy="493869"/>
          </a:xfrm>
          <a:prstGeom prst="rect">
            <a:avLst/>
          </a:prstGeom>
        </p:spPr>
        <p:txBody>
          <a:bodyPr vert="horz" lIns="90748" tIns="45373" rIns="90748" bIns="45373" rtlCol="0"/>
          <a:lstStyle>
            <a:lvl1pPr algn="r">
              <a:defRPr sz="1200"/>
            </a:lvl1pPr>
          </a:lstStyle>
          <a:p>
            <a:fld id="{B5AD43FE-7C44-4D81-B346-33F50103CA2F}" type="datetimeFigureOut">
              <a:rPr kumimoji="1" lang="ja-JP" altLang="en-US" smtClean="0"/>
              <a:t>2019/4/12</a:t>
            </a:fld>
            <a:endParaRPr kumimoji="1" lang="ja-JP" altLang="en-US"/>
          </a:p>
        </p:txBody>
      </p:sp>
      <p:sp>
        <p:nvSpPr>
          <p:cNvPr id="4" name="フッター プレースホルダー 3"/>
          <p:cNvSpPr>
            <a:spLocks noGrp="1"/>
          </p:cNvSpPr>
          <p:nvPr>
            <p:ph type="ftr" sz="quarter" idx="2"/>
          </p:nvPr>
        </p:nvSpPr>
        <p:spPr>
          <a:xfrm>
            <a:off x="1" y="9370868"/>
            <a:ext cx="2919565" cy="493868"/>
          </a:xfrm>
          <a:prstGeom prst="rect">
            <a:avLst/>
          </a:prstGeom>
        </p:spPr>
        <p:txBody>
          <a:bodyPr vert="horz" lIns="90748" tIns="45373" rIns="90748" bIns="4537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626" y="9370868"/>
            <a:ext cx="2919565" cy="493868"/>
          </a:xfrm>
          <a:prstGeom prst="rect">
            <a:avLst/>
          </a:prstGeom>
        </p:spPr>
        <p:txBody>
          <a:bodyPr vert="horz" lIns="90748" tIns="45373" rIns="90748" bIns="45373" rtlCol="0" anchor="b"/>
          <a:lstStyle>
            <a:lvl1pPr algn="r">
              <a:defRPr sz="1200"/>
            </a:lvl1pPr>
          </a:lstStyle>
          <a:p>
            <a:fld id="{4E8CF2AA-2E40-408C-922C-41AEBACE3B82}" type="slidenum">
              <a:rPr kumimoji="1" lang="ja-JP" altLang="en-US" smtClean="0"/>
              <a:t>‹#›</a:t>
            </a:fld>
            <a:endParaRPr kumimoji="1" lang="ja-JP" altLang="en-US"/>
          </a:p>
        </p:txBody>
      </p:sp>
    </p:spTree>
    <p:extLst>
      <p:ext uri="{BB962C8B-B14F-4D97-AF65-F5344CB8AC3E}">
        <p14:creationId xmlns:p14="http://schemas.microsoft.com/office/powerpoint/2010/main" val="14623947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0748" tIns="45373" rIns="90748" bIns="4537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6" y="0"/>
            <a:ext cx="2918831" cy="493316"/>
          </a:xfrm>
          <a:prstGeom prst="rect">
            <a:avLst/>
          </a:prstGeom>
        </p:spPr>
        <p:txBody>
          <a:bodyPr vert="horz" lIns="90748" tIns="45373" rIns="90748" bIns="45373" rtlCol="0"/>
          <a:lstStyle>
            <a:lvl1pPr algn="r">
              <a:defRPr sz="1200"/>
            </a:lvl1pPr>
          </a:lstStyle>
          <a:p>
            <a:fld id="{DAD06AB1-D58A-4E84-8B8E-807937DE4E21}" type="datetimeFigureOut">
              <a:rPr kumimoji="1" lang="ja-JP" altLang="en-US" smtClean="0"/>
              <a:t>2019/4/12</a:t>
            </a:fld>
            <a:endParaRPr kumimoji="1" lang="ja-JP" altLang="en-US"/>
          </a:p>
        </p:txBody>
      </p:sp>
      <p:sp>
        <p:nvSpPr>
          <p:cNvPr id="4" name="スライド イメージ プレースホルダー 3"/>
          <p:cNvSpPr>
            <a:spLocks noGrp="1" noRot="1" noChangeAspect="1"/>
          </p:cNvSpPr>
          <p:nvPr>
            <p:ph type="sldImg" idx="2"/>
          </p:nvPr>
        </p:nvSpPr>
        <p:spPr>
          <a:xfrm>
            <a:off x="903288" y="741363"/>
            <a:ext cx="4929187" cy="3698875"/>
          </a:xfrm>
          <a:prstGeom prst="rect">
            <a:avLst/>
          </a:prstGeom>
          <a:noFill/>
          <a:ln w="12700">
            <a:solidFill>
              <a:prstClr val="black"/>
            </a:solidFill>
          </a:ln>
        </p:spPr>
        <p:txBody>
          <a:bodyPr vert="horz" lIns="90748" tIns="45373" rIns="90748" bIns="45373" rtlCol="0" anchor="ctr"/>
          <a:lstStyle/>
          <a:p>
            <a:endParaRPr lang="ja-JP" altLang="en-US"/>
          </a:p>
        </p:txBody>
      </p:sp>
      <p:sp>
        <p:nvSpPr>
          <p:cNvPr id="5" name="ノート プレースホルダー 4"/>
          <p:cNvSpPr>
            <a:spLocks noGrp="1"/>
          </p:cNvSpPr>
          <p:nvPr>
            <p:ph type="body" sz="quarter" idx="3"/>
          </p:nvPr>
        </p:nvSpPr>
        <p:spPr>
          <a:xfrm>
            <a:off x="673577" y="4686500"/>
            <a:ext cx="5388610" cy="4439841"/>
          </a:xfrm>
          <a:prstGeom prst="rect">
            <a:avLst/>
          </a:prstGeom>
        </p:spPr>
        <p:txBody>
          <a:bodyPr vert="horz" lIns="90748" tIns="45373" rIns="90748" bIns="4537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0748" tIns="45373" rIns="90748" bIns="4537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6" y="9371285"/>
            <a:ext cx="2918831" cy="493316"/>
          </a:xfrm>
          <a:prstGeom prst="rect">
            <a:avLst/>
          </a:prstGeom>
        </p:spPr>
        <p:txBody>
          <a:bodyPr vert="horz" lIns="90748" tIns="45373" rIns="90748" bIns="45373" rtlCol="0" anchor="b"/>
          <a:lstStyle>
            <a:lvl1pPr algn="r">
              <a:defRPr sz="1200"/>
            </a:lvl1pPr>
          </a:lstStyle>
          <a:p>
            <a:fld id="{C14DCCAE-BB8F-4115-B3A4-72BD948FBF2D}" type="slidenum">
              <a:rPr kumimoji="1" lang="ja-JP" altLang="en-US" smtClean="0"/>
              <a:t>‹#›</a:t>
            </a:fld>
            <a:endParaRPr kumimoji="1" lang="ja-JP" altLang="en-US"/>
          </a:p>
        </p:txBody>
      </p:sp>
    </p:spTree>
    <p:extLst>
      <p:ext uri="{BB962C8B-B14F-4D97-AF65-F5344CB8AC3E}">
        <p14:creationId xmlns:p14="http://schemas.microsoft.com/office/powerpoint/2010/main" val="260015600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1</a:t>
            </a:fld>
            <a:endParaRPr kumimoji="1" lang="ja-JP" altLang="en-US"/>
          </a:p>
        </p:txBody>
      </p:sp>
    </p:spTree>
    <p:extLst>
      <p:ext uri="{BB962C8B-B14F-4D97-AF65-F5344CB8AC3E}">
        <p14:creationId xmlns:p14="http://schemas.microsoft.com/office/powerpoint/2010/main" val="26829250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ー 1"/>
          <p:cNvSpPr>
            <a:spLocks noGrp="1" noRot="1" noChangeAspect="1" noTextEdit="1"/>
          </p:cNvSpPr>
          <p:nvPr>
            <p:ph type="sldImg"/>
          </p:nvPr>
        </p:nvSpPr>
        <p:spPr/>
      </p:sp>
      <p:sp>
        <p:nvSpPr>
          <p:cNvPr id="29699" name="ノート プレースホルダー 2"/>
          <p:cNvSpPr>
            <a:spLocks noGrp="1"/>
          </p:cNvSpPr>
          <p:nvPr>
            <p:ph type="body" idx="1"/>
          </p:nvPr>
        </p:nvSpPr>
        <p:spPr/>
        <p:txBody>
          <a:bodyPr/>
          <a:lstStyle/>
          <a:p>
            <a:pPr eaLnBrk="1" hangingPunct="1">
              <a:spcBef>
                <a:spcPct val="0"/>
              </a:spcBef>
            </a:pPr>
            <a:endParaRPr kumimoji="1" lang="ja-JP" altLang="en-US">
              <a:solidFill>
                <a:srgbClr val="000000"/>
              </a:solidFill>
            </a:endParaRPr>
          </a:p>
        </p:txBody>
      </p:sp>
    </p:spTree>
    <p:extLst>
      <p:ext uri="{BB962C8B-B14F-4D97-AF65-F5344CB8AC3E}">
        <p14:creationId xmlns:p14="http://schemas.microsoft.com/office/powerpoint/2010/main" val="6603917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11</a:t>
            </a:fld>
            <a:endParaRPr kumimoji="1" lang="ja-JP" altLang="en-US"/>
          </a:p>
        </p:txBody>
      </p:sp>
    </p:spTree>
    <p:extLst>
      <p:ext uri="{BB962C8B-B14F-4D97-AF65-F5344CB8AC3E}">
        <p14:creationId xmlns:p14="http://schemas.microsoft.com/office/powerpoint/2010/main" val="42204933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12</a:t>
            </a:fld>
            <a:endParaRPr kumimoji="1" lang="ja-JP" altLang="en-US"/>
          </a:p>
        </p:txBody>
      </p:sp>
    </p:spTree>
    <p:extLst>
      <p:ext uri="{BB962C8B-B14F-4D97-AF65-F5344CB8AC3E}">
        <p14:creationId xmlns:p14="http://schemas.microsoft.com/office/powerpoint/2010/main" val="36612240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13</a:t>
            </a:fld>
            <a:endParaRPr kumimoji="1" lang="ja-JP" altLang="en-US"/>
          </a:p>
        </p:txBody>
      </p:sp>
    </p:spTree>
    <p:extLst>
      <p:ext uri="{BB962C8B-B14F-4D97-AF65-F5344CB8AC3E}">
        <p14:creationId xmlns:p14="http://schemas.microsoft.com/office/powerpoint/2010/main" val="2852907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14</a:t>
            </a:fld>
            <a:endParaRPr kumimoji="1" lang="ja-JP" altLang="en-US"/>
          </a:p>
        </p:txBody>
      </p:sp>
    </p:spTree>
    <p:extLst>
      <p:ext uri="{BB962C8B-B14F-4D97-AF65-F5344CB8AC3E}">
        <p14:creationId xmlns:p14="http://schemas.microsoft.com/office/powerpoint/2010/main" val="25464561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15</a:t>
            </a:fld>
            <a:endParaRPr kumimoji="1" lang="ja-JP" altLang="en-US"/>
          </a:p>
        </p:txBody>
      </p:sp>
    </p:spTree>
    <p:extLst>
      <p:ext uri="{BB962C8B-B14F-4D97-AF65-F5344CB8AC3E}">
        <p14:creationId xmlns:p14="http://schemas.microsoft.com/office/powerpoint/2010/main" val="17216290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16</a:t>
            </a:fld>
            <a:endParaRPr kumimoji="1" lang="ja-JP" altLang="en-US"/>
          </a:p>
        </p:txBody>
      </p:sp>
    </p:spTree>
    <p:extLst>
      <p:ext uri="{BB962C8B-B14F-4D97-AF65-F5344CB8AC3E}">
        <p14:creationId xmlns:p14="http://schemas.microsoft.com/office/powerpoint/2010/main" val="40875341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pPr/>
              <a:t>17</a:t>
            </a:fld>
            <a:endParaRPr kumimoji="1" lang="ja-JP" altLang="en-US"/>
          </a:p>
        </p:txBody>
      </p:sp>
    </p:spTree>
    <p:extLst>
      <p:ext uri="{BB962C8B-B14F-4D97-AF65-F5344CB8AC3E}">
        <p14:creationId xmlns:p14="http://schemas.microsoft.com/office/powerpoint/2010/main" val="28660857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18</a:t>
            </a:fld>
            <a:endParaRPr kumimoji="1" lang="ja-JP" altLang="en-US"/>
          </a:p>
        </p:txBody>
      </p:sp>
    </p:spTree>
    <p:extLst>
      <p:ext uri="{BB962C8B-B14F-4D97-AF65-F5344CB8AC3E}">
        <p14:creationId xmlns:p14="http://schemas.microsoft.com/office/powerpoint/2010/main" val="19571324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pPr>
              <a:defRPr/>
            </a:pPr>
            <a:fld id="{2EB3FD11-F4A1-4B36-A0F0-C667122A5EF3}" type="datetime1">
              <a:rPr lang="en-US" smtClean="0"/>
              <a:pPr>
                <a:defRPr/>
              </a:pPr>
              <a:t>4/12/2019</a:t>
            </a:fld>
            <a:endParaRPr lang="en-US" dirty="0"/>
          </a:p>
        </p:txBody>
      </p:sp>
      <p:sp>
        <p:nvSpPr>
          <p:cNvPr id="5" name="スライド番号プレースホルダー 4"/>
          <p:cNvSpPr>
            <a:spLocks noGrp="1"/>
          </p:cNvSpPr>
          <p:nvPr>
            <p:ph type="sldNum" sz="quarter" idx="11"/>
          </p:nvPr>
        </p:nvSpPr>
        <p:spPr/>
        <p:txBody>
          <a:bodyPr/>
          <a:lstStyle/>
          <a:p>
            <a:pPr>
              <a:defRPr/>
            </a:pPr>
            <a:fld id="{650A5DD0-1CB4-4EBD-9286-DD7038B13226}" type="slidenum">
              <a:rPr lang="en-US" smtClean="0"/>
              <a:pPr>
                <a:defRPr/>
              </a:pPr>
              <a:t>19</a:t>
            </a:fld>
            <a:endParaRPr lang="en-US" dirty="0"/>
          </a:p>
        </p:txBody>
      </p:sp>
    </p:spTree>
    <p:extLst>
      <p:ext uri="{BB962C8B-B14F-4D97-AF65-F5344CB8AC3E}">
        <p14:creationId xmlns:p14="http://schemas.microsoft.com/office/powerpoint/2010/main" val="3514046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2</a:t>
            </a:fld>
            <a:endParaRPr kumimoji="1" lang="ja-JP" altLang="en-US"/>
          </a:p>
        </p:txBody>
      </p:sp>
    </p:spTree>
    <p:extLst>
      <p:ext uri="{BB962C8B-B14F-4D97-AF65-F5344CB8AC3E}">
        <p14:creationId xmlns:p14="http://schemas.microsoft.com/office/powerpoint/2010/main" val="37388517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20</a:t>
            </a:fld>
            <a:endParaRPr kumimoji="1" lang="ja-JP" altLang="en-US"/>
          </a:p>
        </p:txBody>
      </p:sp>
    </p:spTree>
    <p:extLst>
      <p:ext uri="{BB962C8B-B14F-4D97-AF65-F5344CB8AC3E}">
        <p14:creationId xmlns:p14="http://schemas.microsoft.com/office/powerpoint/2010/main" val="8191396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21</a:t>
            </a:fld>
            <a:endParaRPr kumimoji="1" lang="ja-JP" altLang="en-US"/>
          </a:p>
        </p:txBody>
      </p:sp>
    </p:spTree>
    <p:extLst>
      <p:ext uri="{BB962C8B-B14F-4D97-AF65-F5344CB8AC3E}">
        <p14:creationId xmlns:p14="http://schemas.microsoft.com/office/powerpoint/2010/main" val="3487479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pPr>
              <a:defRPr/>
            </a:pPr>
            <a:fld id="{2EB3FD11-F4A1-4B36-A0F0-C667122A5EF3}" type="datetime1">
              <a:rPr lang="en-US" smtClean="0"/>
              <a:pPr>
                <a:defRPr/>
              </a:pPr>
              <a:t>4/12/2019</a:t>
            </a:fld>
            <a:endParaRPr lang="en-US" dirty="0"/>
          </a:p>
        </p:txBody>
      </p:sp>
      <p:sp>
        <p:nvSpPr>
          <p:cNvPr id="5" name="スライド番号プレースホルダー 4"/>
          <p:cNvSpPr>
            <a:spLocks noGrp="1"/>
          </p:cNvSpPr>
          <p:nvPr>
            <p:ph type="sldNum" sz="quarter" idx="11"/>
          </p:nvPr>
        </p:nvSpPr>
        <p:spPr/>
        <p:txBody>
          <a:bodyPr/>
          <a:lstStyle/>
          <a:p>
            <a:pPr>
              <a:defRPr/>
            </a:pPr>
            <a:fld id="{650A5DD0-1CB4-4EBD-9286-DD7038B13226}" type="slidenum">
              <a:rPr lang="en-US" smtClean="0"/>
              <a:pPr>
                <a:defRPr/>
              </a:pPr>
              <a:t>22</a:t>
            </a:fld>
            <a:endParaRPr lang="en-US" dirty="0"/>
          </a:p>
        </p:txBody>
      </p:sp>
    </p:spTree>
    <p:extLst>
      <p:ext uri="{BB962C8B-B14F-4D97-AF65-F5344CB8AC3E}">
        <p14:creationId xmlns:p14="http://schemas.microsoft.com/office/powerpoint/2010/main" val="35184013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23</a:t>
            </a:fld>
            <a:endParaRPr kumimoji="1" lang="ja-JP" altLang="en-US"/>
          </a:p>
        </p:txBody>
      </p:sp>
    </p:spTree>
    <p:extLst>
      <p:ext uri="{BB962C8B-B14F-4D97-AF65-F5344CB8AC3E}">
        <p14:creationId xmlns:p14="http://schemas.microsoft.com/office/powerpoint/2010/main" val="29546793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pPr>
              <a:defRPr/>
            </a:pPr>
            <a:fld id="{2EB3FD11-F4A1-4B36-A0F0-C667122A5EF3}" type="datetime1">
              <a:rPr lang="en-US" smtClean="0"/>
              <a:pPr>
                <a:defRPr/>
              </a:pPr>
              <a:t>4/12/2019</a:t>
            </a:fld>
            <a:endParaRPr lang="en-US" dirty="0"/>
          </a:p>
        </p:txBody>
      </p:sp>
      <p:sp>
        <p:nvSpPr>
          <p:cNvPr id="5" name="スライド番号プレースホルダー 4"/>
          <p:cNvSpPr>
            <a:spLocks noGrp="1"/>
          </p:cNvSpPr>
          <p:nvPr>
            <p:ph type="sldNum" sz="quarter" idx="11"/>
          </p:nvPr>
        </p:nvSpPr>
        <p:spPr/>
        <p:txBody>
          <a:bodyPr/>
          <a:lstStyle/>
          <a:p>
            <a:pPr>
              <a:defRPr/>
            </a:pPr>
            <a:fld id="{650A5DD0-1CB4-4EBD-9286-DD7038B13226}" type="slidenum">
              <a:rPr lang="en-US" smtClean="0"/>
              <a:pPr>
                <a:defRPr/>
              </a:pPr>
              <a:t>24</a:t>
            </a:fld>
            <a:endParaRPr lang="en-US" dirty="0"/>
          </a:p>
        </p:txBody>
      </p:sp>
    </p:spTree>
    <p:extLst>
      <p:ext uri="{BB962C8B-B14F-4D97-AF65-F5344CB8AC3E}">
        <p14:creationId xmlns:p14="http://schemas.microsoft.com/office/powerpoint/2010/main" val="42882455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pPr>
              <a:defRPr/>
            </a:pPr>
            <a:fld id="{2EB3FD11-F4A1-4B36-A0F0-C667122A5EF3}" type="datetime1">
              <a:rPr lang="en-US" smtClean="0"/>
              <a:pPr>
                <a:defRPr/>
              </a:pPr>
              <a:t>4/12/2019</a:t>
            </a:fld>
            <a:endParaRPr lang="en-US" dirty="0"/>
          </a:p>
        </p:txBody>
      </p:sp>
      <p:sp>
        <p:nvSpPr>
          <p:cNvPr id="5" name="スライド番号プレースホルダー 4"/>
          <p:cNvSpPr>
            <a:spLocks noGrp="1"/>
          </p:cNvSpPr>
          <p:nvPr>
            <p:ph type="sldNum" sz="quarter" idx="11"/>
          </p:nvPr>
        </p:nvSpPr>
        <p:spPr/>
        <p:txBody>
          <a:bodyPr/>
          <a:lstStyle/>
          <a:p>
            <a:pPr>
              <a:defRPr/>
            </a:pPr>
            <a:fld id="{650A5DD0-1CB4-4EBD-9286-DD7038B13226}" type="slidenum">
              <a:rPr lang="en-US" smtClean="0"/>
              <a:pPr>
                <a:defRPr/>
              </a:pPr>
              <a:t>25</a:t>
            </a:fld>
            <a:endParaRPr lang="en-US" dirty="0"/>
          </a:p>
        </p:txBody>
      </p:sp>
    </p:spTree>
    <p:extLst>
      <p:ext uri="{BB962C8B-B14F-4D97-AF65-F5344CB8AC3E}">
        <p14:creationId xmlns:p14="http://schemas.microsoft.com/office/powerpoint/2010/main" val="32654081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26</a:t>
            </a:fld>
            <a:endParaRPr kumimoji="1" lang="ja-JP" altLang="en-US"/>
          </a:p>
        </p:txBody>
      </p:sp>
    </p:spTree>
    <p:extLst>
      <p:ext uri="{BB962C8B-B14F-4D97-AF65-F5344CB8AC3E}">
        <p14:creationId xmlns:p14="http://schemas.microsoft.com/office/powerpoint/2010/main" val="22401635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1000" dirty="0">
              <a:latin typeface="Arial" pitchFamily="34" charset="0"/>
              <a:ea typeface="ヒラギノ角ゴ Pro W3" pitchFamily="-84" charset="-128"/>
            </a:endParaRPr>
          </a:p>
        </p:txBody>
      </p:sp>
    </p:spTree>
    <p:extLst>
      <p:ext uri="{BB962C8B-B14F-4D97-AF65-F5344CB8AC3E}">
        <p14:creationId xmlns:p14="http://schemas.microsoft.com/office/powerpoint/2010/main" val="1626804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4</a:t>
            </a:fld>
            <a:endParaRPr kumimoji="1" lang="ja-JP" altLang="en-US"/>
          </a:p>
        </p:txBody>
      </p:sp>
    </p:spTree>
    <p:extLst>
      <p:ext uri="{BB962C8B-B14F-4D97-AF65-F5344CB8AC3E}">
        <p14:creationId xmlns:p14="http://schemas.microsoft.com/office/powerpoint/2010/main" val="3575641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5</a:t>
            </a:fld>
            <a:endParaRPr kumimoji="1" lang="ja-JP" altLang="en-US"/>
          </a:p>
        </p:txBody>
      </p:sp>
    </p:spTree>
    <p:extLst>
      <p:ext uri="{BB962C8B-B14F-4D97-AF65-F5344CB8AC3E}">
        <p14:creationId xmlns:p14="http://schemas.microsoft.com/office/powerpoint/2010/main" val="6804891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6</a:t>
            </a:fld>
            <a:endParaRPr kumimoji="1" lang="ja-JP" altLang="en-US"/>
          </a:p>
        </p:txBody>
      </p:sp>
    </p:spTree>
    <p:extLst>
      <p:ext uri="{BB962C8B-B14F-4D97-AF65-F5344CB8AC3E}">
        <p14:creationId xmlns:p14="http://schemas.microsoft.com/office/powerpoint/2010/main" val="3125640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633273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8</a:t>
            </a:fld>
            <a:endParaRPr kumimoji="1" lang="ja-JP" altLang="en-US"/>
          </a:p>
        </p:txBody>
      </p:sp>
    </p:spTree>
    <p:extLst>
      <p:ext uri="{BB962C8B-B14F-4D97-AF65-F5344CB8AC3E}">
        <p14:creationId xmlns:p14="http://schemas.microsoft.com/office/powerpoint/2010/main" val="36570628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11104373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lvl1pPr>
              <a:defRPr>
                <a:solidFill>
                  <a:srgbClr val="17458F"/>
                </a:solidFill>
              </a:defRPr>
            </a:lvl1pPr>
            <a:lvl2pPr>
              <a:defRPr>
                <a:solidFill>
                  <a:srgbClr val="17458F"/>
                </a:solidFill>
              </a:defRPr>
            </a:lvl2pPr>
            <a:lvl3pPr>
              <a:defRPr>
                <a:solidFill>
                  <a:srgbClr val="17458F"/>
                </a:solidFill>
              </a:defRPr>
            </a:lvl3pPr>
            <a:lvl4pPr>
              <a:defRPr>
                <a:solidFill>
                  <a:srgbClr val="17458F"/>
                </a:solidFill>
              </a:defRPr>
            </a:lvl4pPr>
            <a:lvl5pPr>
              <a:defRPr>
                <a:solidFill>
                  <a:srgbClr val="17458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F925CBC-5D63-4841-856B-2ED1B4A34DEC}" type="slidenum">
              <a:rPr lang="en-US" smtClean="0"/>
              <a:pPr/>
              <a:t>‹#›</a:t>
            </a:fld>
            <a:endParaRPr lang="en-US"/>
          </a:p>
        </p:txBody>
      </p:sp>
      <p:sp>
        <p:nvSpPr>
          <p:cNvPr id="7"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17455012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ヒラギノ角ゴ Pro W3" charset="0"/>
              <a:cs typeface="ヒラギノ角ゴ Pro W3" charset="0"/>
            </a:endParaRPr>
          </a:p>
        </p:txBody>
      </p:sp>
      <p:sp>
        <p:nvSpPr>
          <p:cNvPr id="3" name="Content Placeholder 2"/>
          <p:cNvSpPr>
            <a:spLocks noGrp="1"/>
          </p:cNvSpPr>
          <p:nvPr>
            <p:ph idx="1"/>
          </p:nvPr>
        </p:nvSpPr>
        <p:spPr>
          <a:xfrm>
            <a:off x="457200" y="1219200"/>
            <a:ext cx="82296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タイトル 5"/>
          <p:cNvSpPr>
            <a:spLocks noGrp="1"/>
          </p:cNvSpPr>
          <p:nvPr>
            <p:ph type="title"/>
          </p:nvPr>
        </p:nvSpPr>
        <p:spPr>
          <a:xfrm>
            <a:off x="457200" y="274638"/>
            <a:ext cx="8229600" cy="1143000"/>
          </a:xfrm>
          <a:prstGeom prst="rect">
            <a:avLst/>
          </a:prstGeom>
        </p:spPr>
        <p:txBody>
          <a:bodyPr/>
          <a:lstStyle>
            <a:lvl1pPr>
              <a:defRPr>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3663853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タイトル（中央）">
    <p:spTree>
      <p:nvGrpSpPr>
        <p:cNvPr id="1" name=""/>
        <p:cNvGrpSpPr/>
        <p:nvPr/>
      </p:nvGrpSpPr>
      <p:grpSpPr>
        <a:xfrm>
          <a:off x="0" y="0"/>
          <a:ext cx="0" cy="0"/>
          <a:chOff x="0" y="0"/>
          <a:chExt cx="0" cy="0"/>
        </a:xfrm>
      </p:grpSpPr>
      <p:pic>
        <p:nvPicPr>
          <p:cNvPr id="167" name="image1.png" descr="\\DROBO-FS\QuickDrops\JB\PPTX NG\Droplets\LightingOverlay.png"/>
          <p:cNvPicPr>
            <a:picLocks noChangeAspect="1"/>
          </p:cNvPicPr>
          <p:nvPr/>
        </p:nvPicPr>
        <p:blipFill>
          <a:blip r:embed="rId2">
            <a:extLst/>
          </a:blip>
          <a:stretch>
            <a:fillRect/>
          </a:stretch>
        </p:blipFill>
        <p:spPr>
          <a:xfrm>
            <a:off x="1" y="-1"/>
            <a:ext cx="9144003" cy="6858001"/>
          </a:xfrm>
          <a:prstGeom prst="rect">
            <a:avLst/>
          </a:prstGeom>
          <a:ln w="12700">
            <a:miter lim="400000"/>
          </a:ln>
        </p:spPr>
      </p:pic>
      <p:sp>
        <p:nvSpPr>
          <p:cNvPr id="168" name="Shape 168"/>
          <p:cNvSpPr>
            <a:spLocks noGrp="1"/>
          </p:cNvSpPr>
          <p:nvPr>
            <p:ph type="title"/>
          </p:nvPr>
        </p:nvSpPr>
        <p:spPr>
          <a:xfrm>
            <a:off x="892969" y="2268141"/>
            <a:ext cx="7358063" cy="2321719"/>
          </a:xfrm>
          <a:prstGeom prst="rect">
            <a:avLst/>
          </a:prstGeom>
        </p:spPr>
        <p:txBody>
          <a:bodyPr/>
          <a:lstStyle/>
          <a:p>
            <a:r>
              <a:t>タイトルテキスト</a:t>
            </a:r>
          </a:p>
        </p:txBody>
      </p:sp>
      <p:sp>
        <p:nvSpPr>
          <p:cNvPr id="169" name="Shape 169"/>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243136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ユーザー設定レイアウト">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7F38C2DE-57B7-4181-8776-D3C7A57CA48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81317" y="-74453"/>
            <a:ext cx="3240360" cy="1157272"/>
          </a:xfrm>
          <a:prstGeom prst="rect">
            <a:avLst/>
          </a:prstGeom>
        </p:spPr>
      </p:pic>
    </p:spTree>
    <p:extLst>
      <p:ext uri="{BB962C8B-B14F-4D97-AF65-F5344CB8AC3E}">
        <p14:creationId xmlns:p14="http://schemas.microsoft.com/office/powerpoint/2010/main" val="1283747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
        <p:nvSpPr>
          <p:cNvPr id="7" name="Title 6"/>
          <p:cNvSpPr>
            <a:spLocks noGrp="1"/>
          </p:cNvSpPr>
          <p:nvPr>
            <p:ph type="title"/>
          </p:nvPr>
        </p:nvSpPr>
        <p:spPr/>
        <p:txBody>
          <a:bodyPr/>
          <a:lstStyle/>
          <a:p>
            <a:r>
              <a:rPr lang="ja-JP" altLang="en-US"/>
              <a:t>マスター タイトルの書式設定</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
        <p:nvSpPr>
          <p:cNvPr id="9" name="Content Placeholder 8"/>
          <p:cNvSpPr>
            <a:spLocks noGrp="1"/>
          </p:cNvSpPr>
          <p:nvPr>
            <p:ph sz="quarter" idx="13"/>
          </p:nvPr>
        </p:nvSpPr>
        <p:spPr>
          <a:xfrm>
            <a:off x="676655" y="2679192"/>
            <a:ext cx="3822192" cy="34472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endParaRPr kumimoji="1" lang="ja-JP" alt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48296678-7821-497A-A94A-DDC763C0106C}" type="slidenum">
              <a:rPr kumimoji="1" lang="ja-JP" altLang="en-US" smtClean="0"/>
              <a:t>‹#›</a:t>
            </a:fld>
            <a:endParaRPr kumimoji="1" lang="ja-JP" alt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 id="2147483674" r:id="rId13"/>
    <p:sldLayoutId id="2147483675" r:id="rId14"/>
    <p:sldLayoutId id="2147483676" r:id="rId15"/>
  </p:sldLayoutIdLst>
  <p:hf hdr="0" ftr="0" dt="0"/>
  <p:txStyles>
    <p:title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4294967295"/>
          </p:nvPr>
        </p:nvSpPr>
        <p:spPr>
          <a:xfrm>
            <a:off x="888007" y="2431744"/>
            <a:ext cx="7407275" cy="1254182"/>
          </a:xfrm>
        </p:spPr>
        <p:txBody>
          <a:bodyPr>
            <a:noAutofit/>
          </a:bodyPr>
          <a:lstStyle/>
          <a:p>
            <a:pPr marL="0" indent="0" algn="ctr">
              <a:buNone/>
            </a:pPr>
            <a:r>
              <a:rPr lang="ja-JP" altLang="en-US" sz="6600" dirty="0"/>
              <a:t>ロータリーの補助金</a:t>
            </a:r>
            <a:endParaRPr lang="en-US" altLang="ja-JP" sz="6600" dirty="0"/>
          </a:p>
        </p:txBody>
      </p:sp>
      <p:sp>
        <p:nvSpPr>
          <p:cNvPr id="9" name="スライド番号プレースホルダー 8"/>
          <p:cNvSpPr>
            <a:spLocks noGrp="1"/>
          </p:cNvSpPr>
          <p:nvPr>
            <p:ph type="sldNum" sz="quarter" idx="4294967295"/>
          </p:nvPr>
        </p:nvSpPr>
        <p:spPr>
          <a:xfrm>
            <a:off x="8778875" y="6448425"/>
            <a:ext cx="365125" cy="365125"/>
          </a:xfrm>
        </p:spPr>
        <p:txBody>
          <a:bodyPr/>
          <a:lstStyle/>
          <a:p>
            <a:fld id="{48296678-7821-497A-A94A-DDC763C0106C}" type="slidenum">
              <a:rPr kumimoji="1" lang="ja-JP" altLang="en-US" smtClean="0"/>
              <a:t>1</a:t>
            </a:fld>
            <a:endParaRPr kumimoji="1" lang="ja-JP" altLang="en-US" dirty="0"/>
          </a:p>
        </p:txBody>
      </p:sp>
      <p:sp>
        <p:nvSpPr>
          <p:cNvPr id="4" name="コンテンツ プレースホルダー 1"/>
          <p:cNvSpPr txBox="1">
            <a:spLocks/>
          </p:cNvSpPr>
          <p:nvPr/>
        </p:nvSpPr>
        <p:spPr>
          <a:xfrm>
            <a:off x="1979712" y="5157192"/>
            <a:ext cx="7408333" cy="897549"/>
          </a:xfrm>
          <a:prstGeom prst="rect">
            <a:avLst/>
          </a:prstGeom>
        </p:spPr>
        <p:txBody>
          <a:bodyPr vert="horz" lIns="91440" tIns="45720" rIns="91440" bIns="45720" rtlCol="0">
            <a:noAutofit/>
          </a:bodyPr>
          <a:lst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a:lstStyle>
          <a:p>
            <a:pPr marL="0" indent="0" algn="ctr">
              <a:buFont typeface="Symbol" pitchFamily="18" charset="2"/>
              <a:buNone/>
            </a:pPr>
            <a:endParaRPr lang="en-US" altLang="ja-JP" sz="2800" dirty="0"/>
          </a:p>
        </p:txBody>
      </p:sp>
      <p:sp>
        <p:nvSpPr>
          <p:cNvPr id="3" name="テキスト ボックス 2"/>
          <p:cNvSpPr txBox="1"/>
          <p:nvPr/>
        </p:nvSpPr>
        <p:spPr>
          <a:xfrm>
            <a:off x="-124879" y="5605966"/>
            <a:ext cx="9433048" cy="830997"/>
          </a:xfrm>
          <a:prstGeom prst="rect">
            <a:avLst/>
          </a:prstGeom>
          <a:noFill/>
        </p:spPr>
        <p:txBody>
          <a:bodyPr wrap="square" rtlCol="0">
            <a:spAutoFit/>
          </a:bodyPr>
          <a:lstStyle/>
          <a:p>
            <a:pPr algn="ctr"/>
            <a:r>
              <a:rPr lang="en-US" altLang="ja-JP" sz="2300" dirty="0">
                <a:solidFill>
                  <a:schemeClr val="tx1">
                    <a:lumMod val="75000"/>
                    <a:lumOff val="25000"/>
                  </a:schemeClr>
                </a:solidFill>
                <a:latin typeface="+mj-ea"/>
                <a:ea typeface="+mj-ea"/>
              </a:rPr>
              <a:t>2019-20</a:t>
            </a:r>
            <a:r>
              <a:rPr lang="ja-JP" altLang="en-US" sz="2300" dirty="0">
                <a:solidFill>
                  <a:schemeClr val="tx1">
                    <a:lumMod val="75000"/>
                    <a:lumOff val="25000"/>
                  </a:schemeClr>
                </a:solidFill>
                <a:latin typeface="+mj-ea"/>
                <a:ea typeface="+mj-ea"/>
              </a:rPr>
              <a:t>年度第</a:t>
            </a:r>
            <a:r>
              <a:rPr lang="en-US" altLang="ja-JP" sz="2300" dirty="0">
                <a:solidFill>
                  <a:schemeClr val="tx1">
                    <a:lumMod val="75000"/>
                    <a:lumOff val="25000"/>
                  </a:schemeClr>
                </a:solidFill>
                <a:latin typeface="+mj-ea"/>
                <a:ea typeface="+mj-ea"/>
              </a:rPr>
              <a:t>2660</a:t>
            </a:r>
            <a:r>
              <a:rPr lang="ja-JP" altLang="en-US" sz="2300" dirty="0">
                <a:solidFill>
                  <a:schemeClr val="tx1">
                    <a:lumMod val="75000"/>
                    <a:lumOff val="25000"/>
                  </a:schemeClr>
                </a:solidFill>
                <a:latin typeface="+mj-ea"/>
                <a:ea typeface="+mj-ea"/>
              </a:rPr>
              <a:t>地区ロータリー財団委員会</a:t>
            </a:r>
            <a:endParaRPr lang="en-US" altLang="ja-JP" sz="2300" dirty="0">
              <a:solidFill>
                <a:schemeClr val="tx1">
                  <a:lumMod val="75000"/>
                  <a:lumOff val="25000"/>
                </a:schemeClr>
              </a:solidFill>
              <a:latin typeface="+mj-ea"/>
              <a:ea typeface="+mj-ea"/>
            </a:endParaRPr>
          </a:p>
          <a:p>
            <a:pPr algn="ctr"/>
            <a:r>
              <a:rPr kumimoji="1" lang="ja-JP" altLang="en-US" sz="2300" dirty="0">
                <a:solidFill>
                  <a:schemeClr val="tx1">
                    <a:lumMod val="75000"/>
                    <a:lumOff val="25000"/>
                  </a:schemeClr>
                </a:solidFill>
                <a:latin typeface="+mj-ea"/>
                <a:ea typeface="+mj-ea"/>
              </a:rPr>
              <a:t>資金管理小委員会委員長</a:t>
            </a:r>
            <a:r>
              <a:rPr lang="ja-JP" altLang="en-US" sz="2300" dirty="0">
                <a:solidFill>
                  <a:schemeClr val="tx1">
                    <a:lumMod val="75000"/>
                    <a:lumOff val="25000"/>
                  </a:schemeClr>
                </a:solidFill>
                <a:latin typeface="+mj-ea"/>
                <a:ea typeface="+mj-ea"/>
              </a:rPr>
              <a:t>　</a:t>
            </a:r>
            <a:r>
              <a:rPr kumimoji="1" lang="ja-JP" altLang="en-US" sz="2300" dirty="0">
                <a:solidFill>
                  <a:schemeClr val="tx1">
                    <a:lumMod val="75000"/>
                    <a:lumOff val="25000"/>
                  </a:schemeClr>
                </a:solidFill>
                <a:latin typeface="+mj-ea"/>
                <a:ea typeface="+mj-ea"/>
              </a:rPr>
              <a:t> </a:t>
            </a:r>
            <a:r>
              <a:rPr lang="ja-JP" altLang="en-US" sz="2300" dirty="0">
                <a:solidFill>
                  <a:schemeClr val="tx1">
                    <a:lumMod val="75000"/>
                    <a:lumOff val="25000"/>
                  </a:schemeClr>
                </a:solidFill>
                <a:latin typeface="+mj-ea"/>
                <a:ea typeface="+mj-ea"/>
              </a:rPr>
              <a:t>瀬川　昇</a:t>
            </a:r>
            <a:r>
              <a:rPr kumimoji="1" lang="ja-JP" altLang="en-US" sz="2300" dirty="0">
                <a:solidFill>
                  <a:schemeClr val="tx1">
                    <a:lumMod val="75000"/>
                    <a:lumOff val="25000"/>
                  </a:schemeClr>
                </a:solidFill>
                <a:latin typeface="+mj-ea"/>
                <a:ea typeface="+mj-ea"/>
              </a:rPr>
              <a:t>（</a:t>
            </a:r>
            <a:r>
              <a:rPr lang="ja-JP" altLang="en-US" sz="2300" dirty="0">
                <a:solidFill>
                  <a:schemeClr val="tx1">
                    <a:lumMod val="75000"/>
                    <a:lumOff val="25000"/>
                  </a:schemeClr>
                </a:solidFill>
                <a:latin typeface="+mj-ea"/>
                <a:ea typeface="+mj-ea"/>
              </a:rPr>
              <a:t>吹田西ロータリークラブ</a:t>
            </a:r>
            <a:r>
              <a:rPr kumimoji="1" lang="ja-JP" altLang="en-US" sz="2300" dirty="0">
                <a:solidFill>
                  <a:schemeClr val="tx1">
                    <a:lumMod val="75000"/>
                    <a:lumOff val="25000"/>
                  </a:schemeClr>
                </a:solidFill>
                <a:latin typeface="+mj-ea"/>
                <a:ea typeface="+mj-ea"/>
              </a:rPr>
              <a:t>）</a:t>
            </a:r>
          </a:p>
        </p:txBody>
      </p:sp>
      <p:sp>
        <p:nvSpPr>
          <p:cNvPr id="7" name="テキスト ボックス 6"/>
          <p:cNvSpPr txBox="1"/>
          <p:nvPr/>
        </p:nvSpPr>
        <p:spPr>
          <a:xfrm>
            <a:off x="19645" y="4728089"/>
            <a:ext cx="9144000" cy="894219"/>
          </a:xfrm>
          <a:prstGeom prst="rect">
            <a:avLst/>
          </a:prstGeom>
          <a:noFill/>
        </p:spPr>
        <p:txBody>
          <a:bodyPr wrap="square" rtlCol="0">
            <a:spAutoFit/>
          </a:bodyPr>
          <a:lstStyle/>
          <a:p>
            <a:pPr algn="ctr"/>
            <a:r>
              <a:rPr lang="en-US" altLang="ja-JP" sz="2300" dirty="0">
                <a:solidFill>
                  <a:schemeClr val="tx1">
                    <a:lumMod val="75000"/>
                    <a:lumOff val="25000"/>
                  </a:schemeClr>
                </a:solidFill>
                <a:latin typeface="+mj-ea"/>
                <a:ea typeface="+mj-ea"/>
              </a:rPr>
              <a:t>2019-20</a:t>
            </a:r>
            <a:r>
              <a:rPr lang="ja-JP" altLang="en-US" sz="2300" dirty="0">
                <a:solidFill>
                  <a:schemeClr val="tx1">
                    <a:lumMod val="75000"/>
                    <a:lumOff val="25000"/>
                  </a:schemeClr>
                </a:solidFill>
                <a:latin typeface="+mj-ea"/>
                <a:ea typeface="+mj-ea"/>
              </a:rPr>
              <a:t>年度のための地区研修・協議会　部門別協議会</a:t>
            </a:r>
            <a:endParaRPr kumimoji="1" lang="en-US" altLang="ja-JP" sz="2300" dirty="0">
              <a:solidFill>
                <a:schemeClr val="tx1">
                  <a:lumMod val="75000"/>
                  <a:lumOff val="25000"/>
                </a:schemeClr>
              </a:solidFill>
              <a:latin typeface="+mj-ea"/>
              <a:ea typeface="+mj-ea"/>
            </a:endParaRPr>
          </a:p>
          <a:p>
            <a:pPr algn="ctr">
              <a:lnSpc>
                <a:spcPct val="150000"/>
              </a:lnSpc>
            </a:pPr>
            <a:r>
              <a:rPr lang="ja-JP" altLang="en-US" sz="2300" dirty="0">
                <a:solidFill>
                  <a:schemeClr val="tx1">
                    <a:lumMod val="75000"/>
                    <a:lumOff val="25000"/>
                  </a:schemeClr>
                </a:solidFill>
                <a:latin typeface="+mj-ea"/>
                <a:ea typeface="+mj-ea"/>
              </a:rPr>
              <a:t>＜</a:t>
            </a:r>
            <a:r>
              <a:rPr kumimoji="1" lang="ja-JP" altLang="en-US" sz="2300" dirty="0">
                <a:solidFill>
                  <a:schemeClr val="tx1">
                    <a:lumMod val="75000"/>
                    <a:lumOff val="25000"/>
                  </a:schemeClr>
                </a:solidFill>
                <a:latin typeface="+mj-ea"/>
                <a:ea typeface="+mj-ea"/>
              </a:rPr>
              <a:t>ロータリー財団部門</a:t>
            </a:r>
            <a:r>
              <a:rPr lang="ja-JP" altLang="en-US" sz="2300" dirty="0">
                <a:solidFill>
                  <a:schemeClr val="tx1">
                    <a:lumMod val="75000"/>
                    <a:lumOff val="25000"/>
                  </a:schemeClr>
                </a:solidFill>
                <a:latin typeface="+mj-ea"/>
                <a:ea typeface="+mj-ea"/>
              </a:rPr>
              <a:t>＞</a:t>
            </a:r>
            <a:endParaRPr kumimoji="1" lang="ja-JP" altLang="en-US" sz="2300" dirty="0">
              <a:solidFill>
                <a:schemeClr val="tx1">
                  <a:lumMod val="75000"/>
                  <a:lumOff val="25000"/>
                </a:schemeClr>
              </a:solidFill>
              <a:latin typeface="+mj-ea"/>
              <a:ea typeface="+mj-ea"/>
            </a:endParaRPr>
          </a:p>
        </p:txBody>
      </p:sp>
    </p:spTree>
    <p:extLst>
      <p:ext uri="{BB962C8B-B14F-4D97-AF65-F5344CB8AC3E}">
        <p14:creationId xmlns:p14="http://schemas.microsoft.com/office/powerpoint/2010/main" val="300119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四角形: 角を丸くする 2"/>
          <p:cNvSpPr/>
          <p:nvPr/>
        </p:nvSpPr>
        <p:spPr>
          <a:xfrm>
            <a:off x="467544" y="2200559"/>
            <a:ext cx="7944073" cy="4256112"/>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250000"/>
              </a:lnSpc>
              <a:defRPr/>
            </a:pPr>
            <a:r>
              <a:rPr lang="ja-JP" altLang="en-US" sz="2531" dirty="0">
                <a:solidFill>
                  <a:srgbClr val="000000"/>
                </a:solidFill>
                <a:latin typeface="ＭＳ 明朝" panose="02020609040205080304" pitchFamily="17" charset="-128"/>
                <a:ea typeface="ＭＳ 明朝" panose="02020609040205080304" pitchFamily="17" charset="-128"/>
              </a:rPr>
              <a:t>☑ </a:t>
            </a:r>
            <a:r>
              <a:rPr lang="ja-JP" altLang="en-US" sz="2531" dirty="0">
                <a:solidFill>
                  <a:srgbClr val="000000"/>
                </a:solidFill>
                <a:latin typeface="HG丸ｺﾞｼｯｸM-PRO" panose="020F0600000000000000" pitchFamily="50" charset="-128"/>
                <a:ea typeface="HG丸ｺﾞｼｯｸM-PRO" panose="020F0600000000000000" pitchFamily="50" charset="-128"/>
              </a:rPr>
              <a:t>代表提唱者（実施国）</a:t>
            </a:r>
            <a:endParaRPr lang="en-US" altLang="ja-JP" sz="2531" dirty="0">
              <a:solidFill>
                <a:srgbClr val="000000"/>
              </a:solidFill>
              <a:latin typeface="HG丸ｺﾞｼｯｸM-PRO" panose="020F0600000000000000" pitchFamily="50" charset="-128"/>
              <a:ea typeface="HG丸ｺﾞｼｯｸM-PRO" panose="020F0600000000000000" pitchFamily="50" charset="-128"/>
            </a:endParaRPr>
          </a:p>
          <a:p>
            <a:pPr>
              <a:lnSpc>
                <a:spcPct val="250000"/>
              </a:lnSpc>
              <a:defRPr/>
            </a:pPr>
            <a:r>
              <a:rPr lang="ja-JP" altLang="en-US" sz="2531" dirty="0">
                <a:solidFill>
                  <a:srgbClr val="000000"/>
                </a:solidFill>
                <a:latin typeface="ＭＳ 明朝" panose="02020609040205080304" pitchFamily="17" charset="-128"/>
                <a:ea typeface="ＭＳ 明朝" panose="02020609040205080304" pitchFamily="17" charset="-128"/>
              </a:rPr>
              <a:t>☑ </a:t>
            </a:r>
            <a:r>
              <a:rPr lang="ja-JP" altLang="en-US" sz="2531" dirty="0">
                <a:solidFill>
                  <a:srgbClr val="000000"/>
                </a:solidFill>
                <a:latin typeface="HG丸ｺﾞｼｯｸM-PRO" panose="020F0600000000000000" pitchFamily="50" charset="-128"/>
                <a:ea typeface="HG丸ｺﾞｼｯｸM-PRO" panose="020F0600000000000000" pitchFamily="50" charset="-128"/>
              </a:rPr>
              <a:t>協力団体</a:t>
            </a:r>
            <a:endParaRPr lang="en-US" altLang="ja-JP" sz="2531" dirty="0">
              <a:solidFill>
                <a:srgbClr val="000000"/>
              </a:solidFill>
              <a:latin typeface="HG丸ｺﾞｼｯｸM-PRO" panose="020F0600000000000000" pitchFamily="50" charset="-128"/>
              <a:ea typeface="HG丸ｺﾞｼｯｸM-PRO" panose="020F0600000000000000" pitchFamily="50" charset="-128"/>
            </a:endParaRPr>
          </a:p>
          <a:p>
            <a:pPr>
              <a:lnSpc>
                <a:spcPct val="250000"/>
              </a:lnSpc>
              <a:defRPr/>
            </a:pPr>
            <a:r>
              <a:rPr lang="ja-JP" altLang="en-US" sz="2531" dirty="0">
                <a:solidFill>
                  <a:srgbClr val="000000"/>
                </a:solidFill>
                <a:latin typeface="ＭＳ 明朝" panose="02020609040205080304" pitchFamily="17" charset="-128"/>
                <a:ea typeface="ＭＳ 明朝" panose="02020609040205080304" pitchFamily="17" charset="-128"/>
              </a:rPr>
              <a:t>☑ </a:t>
            </a:r>
            <a:r>
              <a:rPr lang="ja-JP" altLang="en-US" sz="2531" dirty="0">
                <a:solidFill>
                  <a:srgbClr val="000000"/>
                </a:solidFill>
                <a:latin typeface="HG丸ｺﾞｼｯｸM-PRO" panose="020F0600000000000000" pitchFamily="50" charset="-128"/>
                <a:ea typeface="HG丸ｺﾞｼｯｸM-PRO" panose="020F0600000000000000" pitchFamily="50" charset="-128"/>
              </a:rPr>
              <a:t>研修や教育</a:t>
            </a:r>
            <a:endParaRPr lang="en-US" altLang="ja-JP" sz="2531" dirty="0">
              <a:solidFill>
                <a:srgbClr val="000000"/>
              </a:solidFill>
              <a:latin typeface="HG丸ｺﾞｼｯｸM-PRO" panose="020F0600000000000000" pitchFamily="50" charset="-128"/>
              <a:ea typeface="HG丸ｺﾞｼｯｸM-PRO" panose="020F0600000000000000" pitchFamily="50" charset="-128"/>
            </a:endParaRPr>
          </a:p>
          <a:p>
            <a:pPr>
              <a:lnSpc>
                <a:spcPct val="250000"/>
              </a:lnSpc>
              <a:defRPr/>
            </a:pPr>
            <a:r>
              <a:rPr lang="ja-JP" altLang="en-US" sz="2531" dirty="0">
                <a:solidFill>
                  <a:srgbClr val="000000"/>
                </a:solidFill>
                <a:latin typeface="ＭＳ 明朝" panose="02020609040205080304" pitchFamily="17" charset="-128"/>
                <a:ea typeface="ＭＳ 明朝" panose="02020609040205080304" pitchFamily="17" charset="-128"/>
              </a:rPr>
              <a:t>☑ </a:t>
            </a:r>
            <a:r>
              <a:rPr lang="ja-JP" altLang="en-US" sz="2531" dirty="0">
                <a:solidFill>
                  <a:srgbClr val="000000"/>
                </a:solidFill>
                <a:latin typeface="HG丸ｺﾞｼｯｸM-PRO" panose="020F0600000000000000" pitchFamily="50" charset="-128"/>
                <a:ea typeface="HG丸ｺﾞｼｯｸM-PRO" panose="020F0600000000000000" pitchFamily="50" charset="-128"/>
              </a:rPr>
              <a:t>地元の財源</a:t>
            </a:r>
            <a:endParaRPr lang="en-US" altLang="ja-JP" sz="2531" dirty="0">
              <a:solidFill>
                <a:srgbClr val="000000"/>
              </a:solidFill>
              <a:latin typeface="HG丸ｺﾞｼｯｸM-PRO" panose="020F0600000000000000" pitchFamily="50" charset="-128"/>
              <a:ea typeface="HG丸ｺﾞｼｯｸM-PRO" panose="020F0600000000000000" pitchFamily="50" charset="-128"/>
            </a:endParaRPr>
          </a:p>
        </p:txBody>
      </p:sp>
      <p:pic>
        <p:nvPicPr>
          <p:cNvPr id="8" name="グラフィックス 7" descr="ピン"/>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2948" y="2060848"/>
            <a:ext cx="642938" cy="642938"/>
          </a:xfrm>
          <a:prstGeom prst="rect">
            <a:avLst/>
          </a:prstGeom>
        </p:spPr>
      </p:pic>
      <p:sp>
        <p:nvSpPr>
          <p:cNvPr id="11" name="吹き出し: 角を丸めた四角形 10"/>
          <p:cNvSpPr/>
          <p:nvPr/>
        </p:nvSpPr>
        <p:spPr>
          <a:xfrm>
            <a:off x="4355976" y="2269185"/>
            <a:ext cx="4680520" cy="1784969"/>
          </a:xfrm>
          <a:prstGeom prst="wedgeRoundRectCallout">
            <a:avLst>
              <a:gd name="adj1" fmla="val -83808"/>
              <a:gd name="adj2" fmla="val 5776"/>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969"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a:t>
            </a:r>
            <a:r>
              <a:rPr lang="ja-JP" altLang="en-US" sz="1969" b="1" dirty="0">
                <a:solidFill>
                  <a:srgbClr val="C00000"/>
                </a:solidFill>
                <a:latin typeface="HG丸ｺﾞｼｯｸM-PRO" panose="020F0600000000000000" pitchFamily="50" charset="-128"/>
                <a:ea typeface="HG丸ｺﾞｼｯｸM-PRO" panose="020F0600000000000000" pitchFamily="50" charset="-128"/>
              </a:rPr>
              <a:t>ニーズを特定</a:t>
            </a:r>
            <a:r>
              <a:rPr lang="ja-JP" altLang="en-US" sz="1969"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したか</a:t>
            </a:r>
            <a:endParaRPr lang="en-US" altLang="ja-JP" sz="1969"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pPr>
              <a:defRPr/>
            </a:pPr>
            <a:r>
              <a:rPr lang="ja-JP" altLang="en-US" sz="1969"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・財団補助金を経験しているか</a:t>
            </a:r>
            <a:endParaRPr lang="en-US" altLang="ja-JP" sz="1969"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pPr>
              <a:defRPr/>
            </a:pPr>
            <a:r>
              <a:rPr lang="ja-JP" altLang="en-US" sz="1969"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・コミュニケーションは迅速・緻密か</a:t>
            </a:r>
            <a:endParaRPr lang="en-US" altLang="ja-JP" sz="1969"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pPr>
              <a:defRPr/>
            </a:pPr>
            <a:r>
              <a:rPr lang="ja-JP" altLang="en-US" sz="1969"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・報告の責務を理解しているか</a:t>
            </a:r>
            <a:endParaRPr lang="en-US" altLang="ja-JP" sz="1969"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pPr>
              <a:defRPr/>
            </a:pPr>
            <a:r>
              <a:rPr lang="ja-JP" altLang="en-US" sz="1969"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a:t>
            </a:r>
            <a:r>
              <a:rPr lang="ja-JP" altLang="en-US" sz="1969" b="1" dirty="0">
                <a:solidFill>
                  <a:srgbClr val="C00000"/>
                </a:solidFill>
                <a:latin typeface="HG丸ｺﾞｼｯｸM-PRO" panose="020F0600000000000000" pitchFamily="50" charset="-128"/>
                <a:ea typeface="HG丸ｺﾞｼｯｸM-PRO" panose="020F0600000000000000" pitchFamily="50" charset="-128"/>
              </a:rPr>
              <a:t>財団の監査</a:t>
            </a:r>
            <a:r>
              <a:rPr lang="ja-JP" altLang="en-US" sz="1969"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に対応できるか</a:t>
            </a:r>
            <a:endParaRPr lang="en-US" altLang="ja-JP" sz="1969"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p:txBody>
      </p:sp>
      <p:sp>
        <p:nvSpPr>
          <p:cNvPr id="12" name="吹き出し: 角を丸めた四角形 11"/>
          <p:cNvSpPr/>
          <p:nvPr/>
        </p:nvSpPr>
        <p:spPr>
          <a:xfrm>
            <a:off x="3067868" y="4263603"/>
            <a:ext cx="2576215" cy="533549"/>
          </a:xfrm>
          <a:prstGeom prst="wedgeRoundRectCallout">
            <a:avLst>
              <a:gd name="adj1" fmla="val -70301"/>
              <a:gd name="adj2" fmla="val -65631"/>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50000"/>
              </a:lnSpc>
              <a:defRPr/>
            </a:pPr>
            <a:r>
              <a:rPr lang="ja-JP" altLang="en-US" sz="2531"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協力団体の覚書</a:t>
            </a:r>
            <a:endParaRPr lang="en-US" altLang="ja-JP" sz="2531"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p:txBody>
      </p:sp>
      <p:sp>
        <p:nvSpPr>
          <p:cNvPr id="13" name="吹き出し: 角を丸めた四角形 12"/>
          <p:cNvSpPr/>
          <p:nvPr/>
        </p:nvSpPr>
        <p:spPr>
          <a:xfrm>
            <a:off x="3097733" y="5344883"/>
            <a:ext cx="1937742" cy="507876"/>
          </a:xfrm>
          <a:prstGeom prst="wedgeRoundRectCallout">
            <a:avLst>
              <a:gd name="adj1" fmla="val -75705"/>
              <a:gd name="adj2" fmla="val -63160"/>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50000"/>
              </a:lnSpc>
              <a:defRPr/>
            </a:pPr>
            <a:r>
              <a:rPr lang="ja-JP" altLang="en-US" sz="2531"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研修計画書</a:t>
            </a:r>
            <a:endParaRPr lang="en-US" altLang="ja-JP" sz="2531"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p:txBody>
      </p:sp>
      <p:sp>
        <p:nvSpPr>
          <p:cNvPr id="10" name="Shape 336"/>
          <p:cNvSpPr/>
          <p:nvPr/>
        </p:nvSpPr>
        <p:spPr>
          <a:xfrm>
            <a:off x="382948" y="1374772"/>
            <a:ext cx="8028669" cy="523831"/>
          </a:xfrm>
          <a:prstGeom prst="roundRect">
            <a:avLst>
              <a:gd name="adj" fmla="val 25570"/>
            </a:avLst>
          </a:prstGeom>
          <a:solidFill>
            <a:srgbClr val="005493"/>
          </a:solidFill>
          <a:ln w="15875">
            <a:solidFill>
              <a:srgbClr val="005493"/>
            </a:solidFill>
            <a:bevel/>
          </a:ln>
          <a:effectLst>
            <a:outerShdw blurRad="50800" dist="25400" dir="5400000" rotWithShape="0">
              <a:srgbClr val="000000">
                <a:alpha val="28000"/>
              </a:srgbClr>
            </a:outerShdw>
          </a:effectLst>
          <a:extLst>
            <a:ext uri="{C572A759-6A51-4108-AA02-DFA0A04FC94B}">
              <ma14:wrappingTextBoxFlag xmlns:ma14="http://schemas.microsoft.com/office/mac/drawingml/2011/main" xmlns="" val="1"/>
            </a:ext>
          </a:extLst>
        </p:spPr>
        <p:txBody>
          <a:bodyPr lIns="32146" rIns="32146" anchor="ctr"/>
          <a:lstStyle>
            <a:lvl1pPr algn="ctr">
              <a:defRPr sz="4000" b="1">
                <a:solidFill>
                  <a:srgbClr val="FFFFFF"/>
                </a:solidFill>
              </a:defRPr>
            </a:lvl1pPr>
          </a:lstStyle>
          <a:p>
            <a:pPr defTabSz="642915">
              <a:defRPr/>
            </a:pPr>
            <a:r>
              <a:rPr lang="ja-JP" altLang="en-US" sz="2812" dirty="0">
                <a:latin typeface="HG丸ｺﾞｼｯｸM-PRO" panose="020F0600000000000000" pitchFamily="50" charset="-128"/>
                <a:ea typeface="HG丸ｺﾞｼｯｸM-PRO" panose="020F0600000000000000" pitchFamily="50" charset="-128"/>
              </a:rPr>
              <a:t>グローバル補助金申請のポイント</a:t>
            </a:r>
          </a:p>
        </p:txBody>
      </p:sp>
      <p:sp>
        <p:nvSpPr>
          <p:cNvPr id="9" name="スライド番号プレースホルダー 2"/>
          <p:cNvSpPr txBox="1">
            <a:spLocks/>
          </p:cNvSpPr>
          <p:nvPr/>
        </p:nvSpPr>
        <p:spPr>
          <a:xfrm>
            <a:off x="8780400" y="6492875"/>
            <a:ext cx="3636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000" kern="1200">
                <a:solidFill>
                  <a:schemeClr val="tx2"/>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10</a:t>
            </a:r>
            <a:endParaRPr lang="ja-JP" altLang="en-US" dirty="0"/>
          </a:p>
        </p:txBody>
      </p:sp>
    </p:spTree>
    <p:extLst>
      <p:ext uri="{BB962C8B-B14F-4D97-AF65-F5344CB8AC3E}">
        <p14:creationId xmlns:p14="http://schemas.microsoft.com/office/powerpoint/2010/main" val="12690758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500"/>
                                        <p:tgtEl>
                                          <p:spTgt spid="11"/>
                                        </p:tgtEl>
                                      </p:cBhvr>
                                    </p:animEffect>
                                    <p:anim calcmode="lin" valueType="num">
                                      <p:cBhvr>
                                        <p:cTn id="8" dur="1500" fill="hold"/>
                                        <p:tgtEl>
                                          <p:spTgt spid="11"/>
                                        </p:tgtEl>
                                        <p:attrNameLst>
                                          <p:attrName>ppt_x</p:attrName>
                                        </p:attrNameLst>
                                      </p:cBhvr>
                                      <p:tavLst>
                                        <p:tav tm="0">
                                          <p:val>
                                            <p:strVal val="#ppt_x"/>
                                          </p:val>
                                        </p:tav>
                                        <p:tav tm="100000">
                                          <p:val>
                                            <p:strVal val="#ppt_x"/>
                                          </p:val>
                                        </p:tav>
                                      </p:tavLst>
                                    </p:anim>
                                    <p:anim calcmode="lin" valueType="num">
                                      <p:cBhvr>
                                        <p:cTn id="9" dur="15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500"/>
                                        <p:tgtEl>
                                          <p:spTgt spid="12"/>
                                        </p:tgtEl>
                                      </p:cBhvr>
                                    </p:animEffect>
                                    <p:anim calcmode="lin" valueType="num">
                                      <p:cBhvr>
                                        <p:cTn id="15" dur="1500" fill="hold"/>
                                        <p:tgtEl>
                                          <p:spTgt spid="12"/>
                                        </p:tgtEl>
                                        <p:attrNameLst>
                                          <p:attrName>ppt_x</p:attrName>
                                        </p:attrNameLst>
                                      </p:cBhvr>
                                      <p:tavLst>
                                        <p:tav tm="0">
                                          <p:val>
                                            <p:strVal val="#ppt_x"/>
                                          </p:val>
                                        </p:tav>
                                        <p:tav tm="100000">
                                          <p:val>
                                            <p:strVal val="#ppt_x"/>
                                          </p:val>
                                        </p:tav>
                                      </p:tavLst>
                                    </p:anim>
                                    <p:anim calcmode="lin" valueType="num">
                                      <p:cBhvr>
                                        <p:cTn id="16" dur="15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500"/>
                                        <p:tgtEl>
                                          <p:spTgt spid="13"/>
                                        </p:tgtEl>
                                      </p:cBhvr>
                                    </p:animEffect>
                                    <p:anim calcmode="lin" valueType="num">
                                      <p:cBhvr>
                                        <p:cTn id="22" dur="1500" fill="hold"/>
                                        <p:tgtEl>
                                          <p:spTgt spid="13"/>
                                        </p:tgtEl>
                                        <p:attrNameLst>
                                          <p:attrName>ppt_x</p:attrName>
                                        </p:attrNameLst>
                                      </p:cBhvr>
                                      <p:tavLst>
                                        <p:tav tm="0">
                                          <p:val>
                                            <p:strVal val="#ppt_x"/>
                                          </p:val>
                                        </p:tav>
                                        <p:tav tm="100000">
                                          <p:val>
                                            <p:strVal val="#ppt_x"/>
                                          </p:val>
                                        </p:tav>
                                      </p:tavLst>
                                    </p:anim>
                                    <p:anim calcmode="lin" valueType="num">
                                      <p:cBhvr>
                                        <p:cTn id="23" dur="15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idx="4294967295"/>
          </p:nvPr>
        </p:nvSpPr>
        <p:spPr>
          <a:xfrm>
            <a:off x="686725" y="908720"/>
            <a:ext cx="8229600" cy="1252537"/>
          </a:xfrm>
        </p:spPr>
        <p:txBody>
          <a:bodyPr/>
          <a:lstStyle/>
          <a:p>
            <a:r>
              <a:rPr kumimoji="1" lang="ja-JP" altLang="en-US" dirty="0">
                <a:solidFill>
                  <a:schemeClr val="tx2"/>
                </a:solidFill>
              </a:rPr>
              <a:t>地区補助金の申請要件</a:t>
            </a:r>
          </a:p>
        </p:txBody>
      </p:sp>
      <p:sp>
        <p:nvSpPr>
          <p:cNvPr id="5" name="スライド番号プレースホルダー 4"/>
          <p:cNvSpPr>
            <a:spLocks noGrp="1"/>
          </p:cNvSpPr>
          <p:nvPr>
            <p:ph type="sldNum" sz="quarter" idx="4294967295"/>
          </p:nvPr>
        </p:nvSpPr>
        <p:spPr>
          <a:xfrm>
            <a:off x="8778875" y="6492875"/>
            <a:ext cx="365125" cy="365125"/>
          </a:xfrm>
        </p:spPr>
        <p:txBody>
          <a:bodyPr/>
          <a:lstStyle/>
          <a:p>
            <a:fld id="{48296678-7821-497A-A94A-DDC763C0106C}" type="slidenum">
              <a:rPr kumimoji="1" lang="ja-JP" altLang="en-US" smtClean="0"/>
              <a:t>11</a:t>
            </a:fld>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244970810"/>
              </p:ext>
            </p:extLst>
          </p:nvPr>
        </p:nvGraphicFramePr>
        <p:xfrm>
          <a:off x="251520" y="1988840"/>
          <a:ext cx="8640960" cy="4445373"/>
        </p:xfrm>
        <a:graphic>
          <a:graphicData uri="http://schemas.openxmlformats.org/drawingml/2006/table">
            <a:tbl>
              <a:tblPr firstRow="1" bandRow="1">
                <a:tableStyleId>{9DCAF9ED-07DC-4A11-8D7F-57B35C25682E}</a:tableStyleId>
              </a:tblPr>
              <a:tblGrid>
                <a:gridCol w="8640960">
                  <a:extLst>
                    <a:ext uri="{9D8B030D-6E8A-4147-A177-3AD203B41FA5}">
                      <a16:colId xmlns:a16="http://schemas.microsoft.com/office/drawing/2014/main" val="20000"/>
                    </a:ext>
                  </a:extLst>
                </a:gridCol>
              </a:tblGrid>
              <a:tr h="57606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400" dirty="0"/>
                        <a:t>人道奉仕 ・ 奨学金 ･ 職業研修</a:t>
                      </a:r>
                      <a:endParaRPr kumimoji="1" lang="ja-JP" altLang="en-US" sz="2400"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532600">
                <a:tc>
                  <a:txBody>
                    <a:bodyPr/>
                    <a:lstStyle/>
                    <a:p>
                      <a:pPr algn="l">
                        <a:lnSpc>
                          <a:spcPct val="150000"/>
                        </a:lnSpc>
                      </a:pPr>
                      <a:r>
                        <a:rPr kumimoji="1" lang="ja-JP" altLang="en-US" sz="2400" dirty="0">
                          <a:solidFill>
                            <a:schemeClr val="tx1">
                              <a:lumMod val="75000"/>
                              <a:lumOff val="25000"/>
                            </a:schemeClr>
                          </a:solidFill>
                        </a:rPr>
                        <a:t>・地区から資格認定を受けなければならない</a:t>
                      </a:r>
                      <a:endParaRPr kumimoji="1" lang="en-US" altLang="ja-JP" sz="2400" dirty="0">
                        <a:solidFill>
                          <a:schemeClr val="tx1">
                            <a:lumMod val="75000"/>
                            <a:lumOff val="25000"/>
                          </a:schemeClr>
                        </a:solidFill>
                      </a:endParaRPr>
                    </a:p>
                    <a:p>
                      <a:pPr algn="l">
                        <a:lnSpc>
                          <a:spcPct val="150000"/>
                        </a:lnSpc>
                      </a:pPr>
                      <a:r>
                        <a:rPr kumimoji="1" lang="ja-JP" altLang="en-US" sz="2400" dirty="0">
                          <a:solidFill>
                            <a:schemeClr val="tx1">
                              <a:lumMod val="75000"/>
                              <a:lumOff val="25000"/>
                            </a:schemeClr>
                          </a:solidFill>
                        </a:rPr>
                        <a:t>・ロータリアンが積極的に関わる（財政援助にとどまらない）</a:t>
                      </a:r>
                      <a:endParaRPr kumimoji="1" lang="en-US" altLang="ja-JP" sz="2400" dirty="0">
                        <a:solidFill>
                          <a:schemeClr val="tx1">
                            <a:lumMod val="75000"/>
                            <a:lumOff val="25000"/>
                          </a:schemeClr>
                        </a:solidFill>
                      </a:endParaRPr>
                    </a:p>
                    <a:p>
                      <a:pPr algn="l">
                        <a:lnSpc>
                          <a:spcPct val="150000"/>
                        </a:lnSpc>
                      </a:pPr>
                      <a:r>
                        <a:rPr kumimoji="1" lang="ja-JP" altLang="en-US" sz="2400" dirty="0">
                          <a:solidFill>
                            <a:schemeClr val="tx1">
                              <a:lumMod val="75000"/>
                              <a:lumOff val="25000"/>
                            </a:schemeClr>
                          </a:solidFill>
                        </a:rPr>
                        <a:t>・人道的に重要度が高く、受益者が経済的に困難であること</a:t>
                      </a:r>
                      <a:endParaRPr kumimoji="1" lang="en-US" altLang="ja-JP" sz="2400" dirty="0">
                        <a:solidFill>
                          <a:schemeClr val="tx1">
                            <a:lumMod val="75000"/>
                            <a:lumOff val="25000"/>
                          </a:schemeClr>
                        </a:solidFill>
                      </a:endParaRPr>
                    </a:p>
                    <a:p>
                      <a:pPr algn="l">
                        <a:lnSpc>
                          <a:spcPct val="150000"/>
                        </a:lnSpc>
                      </a:pPr>
                      <a:r>
                        <a:rPr kumimoji="1" lang="ja-JP" altLang="en-US" sz="2400" dirty="0">
                          <a:solidFill>
                            <a:schemeClr val="tx1">
                              <a:lumMod val="75000"/>
                              <a:lumOff val="25000"/>
                            </a:schemeClr>
                          </a:solidFill>
                        </a:rPr>
                        <a:t>・他団体の継続的運営費（ランニングコスト）は不可</a:t>
                      </a:r>
                      <a:endParaRPr kumimoji="1" lang="en-US" altLang="ja-JP" sz="2400" dirty="0">
                        <a:solidFill>
                          <a:schemeClr val="tx1">
                            <a:lumMod val="75000"/>
                            <a:lumOff val="25000"/>
                          </a:schemeClr>
                        </a:solidFill>
                      </a:endParaRPr>
                    </a:p>
                    <a:p>
                      <a:pPr algn="l">
                        <a:lnSpc>
                          <a:spcPct val="150000"/>
                        </a:lnSpc>
                      </a:pPr>
                      <a:r>
                        <a:rPr kumimoji="1" lang="ja-JP" altLang="en-US" sz="2400" dirty="0">
                          <a:solidFill>
                            <a:schemeClr val="tx1">
                              <a:lumMod val="75000"/>
                              <a:lumOff val="25000"/>
                            </a:schemeClr>
                          </a:solidFill>
                        </a:rPr>
                        <a:t>・一年以内に完了するプロジェクト</a:t>
                      </a:r>
                      <a:endParaRPr kumimoji="1" lang="en-US" altLang="ja-JP" sz="2400" dirty="0">
                        <a:solidFill>
                          <a:schemeClr val="tx1">
                            <a:lumMod val="75000"/>
                            <a:lumOff val="25000"/>
                          </a:schemeClr>
                        </a:solidFill>
                      </a:endParaRPr>
                    </a:p>
                    <a:p>
                      <a:pPr algn="l">
                        <a:lnSpc>
                          <a:spcPct val="150000"/>
                        </a:lnSpc>
                      </a:pPr>
                      <a:r>
                        <a:rPr kumimoji="1" lang="ja-JP" altLang="en-US" sz="2400" dirty="0">
                          <a:solidFill>
                            <a:schemeClr val="tx1">
                              <a:lumMod val="75000"/>
                              <a:lumOff val="25000"/>
                            </a:schemeClr>
                          </a:solidFill>
                        </a:rPr>
                        <a:t>・ロータリアンは補助金の恩恵を受けられない（利害の対立の回避）</a:t>
                      </a:r>
                      <a:endParaRPr kumimoji="1" lang="en-US" altLang="ja-JP" sz="2400" dirty="0">
                        <a:solidFill>
                          <a:schemeClr val="tx1">
                            <a:lumMod val="75000"/>
                            <a:lumOff val="25000"/>
                          </a:schemeClr>
                        </a:solidFill>
                      </a:endParaRPr>
                    </a:p>
                    <a:p>
                      <a:pPr algn="l">
                        <a:lnSpc>
                          <a:spcPct val="150000"/>
                        </a:lnSpc>
                      </a:pPr>
                      <a:r>
                        <a:rPr kumimoji="1" lang="ja-JP" altLang="en-US" sz="2400" dirty="0">
                          <a:solidFill>
                            <a:schemeClr val="tx1">
                              <a:lumMod val="75000"/>
                              <a:lumOff val="25000"/>
                            </a:schemeClr>
                          </a:solidFill>
                        </a:rPr>
                        <a:t>・青少年プログラム</a:t>
                      </a:r>
                      <a:r>
                        <a:rPr kumimoji="1" lang="en-US" altLang="ja-JP" sz="2400" dirty="0">
                          <a:solidFill>
                            <a:schemeClr val="tx1">
                              <a:lumMod val="75000"/>
                              <a:lumOff val="25000"/>
                            </a:schemeClr>
                          </a:solidFill>
                        </a:rPr>
                        <a:t>(</a:t>
                      </a:r>
                      <a:r>
                        <a:rPr kumimoji="1" lang="en-US" altLang="ja-JP" sz="2000" dirty="0">
                          <a:solidFill>
                            <a:schemeClr val="tx1">
                              <a:lumMod val="75000"/>
                              <a:lumOff val="25000"/>
                            </a:schemeClr>
                          </a:solidFill>
                          <a:latin typeface="+mj-ea"/>
                          <a:ea typeface="+mj-ea"/>
                        </a:rPr>
                        <a:t>RYLA</a:t>
                      </a:r>
                      <a:r>
                        <a:rPr kumimoji="1" lang="ja-JP" altLang="en-US" sz="2000" dirty="0" err="1">
                          <a:solidFill>
                            <a:schemeClr val="tx1">
                              <a:lumMod val="75000"/>
                              <a:lumOff val="25000"/>
                            </a:schemeClr>
                          </a:solidFill>
                          <a:latin typeface="+mj-ea"/>
                          <a:ea typeface="+mj-ea"/>
                        </a:rPr>
                        <a:t>、</a:t>
                      </a:r>
                      <a:r>
                        <a:rPr kumimoji="1" lang="en-US" altLang="ja-JP" sz="2000" dirty="0">
                          <a:solidFill>
                            <a:schemeClr val="tx1">
                              <a:lumMod val="75000"/>
                              <a:lumOff val="25000"/>
                            </a:schemeClr>
                          </a:solidFill>
                          <a:latin typeface="+mj-ea"/>
                          <a:ea typeface="+mj-ea"/>
                        </a:rPr>
                        <a:t>RAC</a:t>
                      </a:r>
                      <a:r>
                        <a:rPr kumimoji="1" lang="ja-JP" altLang="en-US" sz="2000" dirty="0">
                          <a:solidFill>
                            <a:schemeClr val="tx1">
                              <a:lumMod val="75000"/>
                              <a:lumOff val="25000"/>
                            </a:schemeClr>
                          </a:solidFill>
                          <a:latin typeface="+mj-ea"/>
                          <a:ea typeface="+mj-ea"/>
                        </a:rPr>
                        <a:t>など</a:t>
                      </a:r>
                      <a:r>
                        <a:rPr kumimoji="1" lang="ja-JP" altLang="en-US" sz="2400" dirty="0">
                          <a:solidFill>
                            <a:schemeClr val="tx1">
                              <a:lumMod val="75000"/>
                              <a:lumOff val="25000"/>
                            </a:schemeClr>
                          </a:solidFill>
                        </a:rPr>
                        <a:t>）への支援には補助金は使えない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3252979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4294967295"/>
          </p:nvPr>
        </p:nvSpPr>
        <p:spPr>
          <a:xfrm>
            <a:off x="0" y="2852738"/>
            <a:ext cx="7408863" cy="3451225"/>
          </a:xfrm>
        </p:spPr>
        <p:txBody>
          <a:bodyPr>
            <a:normAutofit/>
          </a:bodyPr>
          <a:lstStyle/>
          <a:p>
            <a:endParaRPr lang="ja-JP" altLang="ja-JP" dirty="0"/>
          </a:p>
          <a:p>
            <a:endParaRPr kumimoji="1" lang="ja-JP" altLang="en-US" dirty="0"/>
          </a:p>
        </p:txBody>
      </p:sp>
      <p:sp>
        <p:nvSpPr>
          <p:cNvPr id="3" name="タイトル 2"/>
          <p:cNvSpPr>
            <a:spLocks noGrp="1"/>
          </p:cNvSpPr>
          <p:nvPr>
            <p:ph type="title" idx="4294967295"/>
          </p:nvPr>
        </p:nvSpPr>
        <p:spPr>
          <a:xfrm>
            <a:off x="488886" y="1340768"/>
            <a:ext cx="8229600" cy="1252537"/>
          </a:xfrm>
        </p:spPr>
        <p:txBody>
          <a:bodyPr/>
          <a:lstStyle/>
          <a:p>
            <a:r>
              <a:rPr lang="ja-JP" altLang="en-US" dirty="0">
                <a:solidFill>
                  <a:schemeClr val="tx2"/>
                </a:solidFill>
              </a:rPr>
              <a:t>地区補助金の申請額</a:t>
            </a:r>
            <a:endParaRPr kumimoji="1" lang="ja-JP" altLang="en-US" dirty="0">
              <a:solidFill>
                <a:schemeClr val="tx2"/>
              </a:solidFill>
            </a:endParaRPr>
          </a:p>
        </p:txBody>
      </p:sp>
      <p:sp>
        <p:nvSpPr>
          <p:cNvPr id="6" name="スライド番号プレースホルダー 5"/>
          <p:cNvSpPr>
            <a:spLocks noGrp="1"/>
          </p:cNvSpPr>
          <p:nvPr>
            <p:ph type="sldNum" sz="quarter" idx="4294967295"/>
          </p:nvPr>
        </p:nvSpPr>
        <p:spPr>
          <a:xfrm>
            <a:off x="8778875" y="6492875"/>
            <a:ext cx="365125" cy="365125"/>
          </a:xfrm>
        </p:spPr>
        <p:txBody>
          <a:bodyPr/>
          <a:lstStyle/>
          <a:p>
            <a:fld id="{48296678-7821-497A-A94A-DDC763C0106C}" type="slidenum">
              <a:rPr kumimoji="1" lang="ja-JP" altLang="en-US" smtClean="0"/>
              <a:t>12</a:t>
            </a:fld>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793774279"/>
              </p:ext>
            </p:extLst>
          </p:nvPr>
        </p:nvGraphicFramePr>
        <p:xfrm>
          <a:off x="539552" y="2780929"/>
          <a:ext cx="8147247" cy="3407876"/>
        </p:xfrm>
        <a:graphic>
          <a:graphicData uri="http://schemas.openxmlformats.org/drawingml/2006/table">
            <a:tbl>
              <a:tblPr firstRow="1" firstCol="1" bandRow="1">
                <a:tableStyleId>{BC89EF96-8CEA-46FF-86C4-4CE0E7609802}</a:tableStyleId>
              </a:tblPr>
              <a:tblGrid>
                <a:gridCol w="720080">
                  <a:extLst>
                    <a:ext uri="{9D8B030D-6E8A-4147-A177-3AD203B41FA5}">
                      <a16:colId xmlns:a16="http://schemas.microsoft.com/office/drawing/2014/main" val="20000"/>
                    </a:ext>
                  </a:extLst>
                </a:gridCol>
                <a:gridCol w="1800200">
                  <a:extLst>
                    <a:ext uri="{9D8B030D-6E8A-4147-A177-3AD203B41FA5}">
                      <a16:colId xmlns:a16="http://schemas.microsoft.com/office/drawing/2014/main" val="20001"/>
                    </a:ext>
                  </a:extLst>
                </a:gridCol>
                <a:gridCol w="1747326">
                  <a:extLst>
                    <a:ext uri="{9D8B030D-6E8A-4147-A177-3AD203B41FA5}">
                      <a16:colId xmlns:a16="http://schemas.microsoft.com/office/drawing/2014/main" val="20002"/>
                    </a:ext>
                  </a:extLst>
                </a:gridCol>
                <a:gridCol w="1781066">
                  <a:extLst>
                    <a:ext uri="{9D8B030D-6E8A-4147-A177-3AD203B41FA5}">
                      <a16:colId xmlns:a16="http://schemas.microsoft.com/office/drawing/2014/main" val="20003"/>
                    </a:ext>
                  </a:extLst>
                </a:gridCol>
                <a:gridCol w="2098575">
                  <a:extLst>
                    <a:ext uri="{9D8B030D-6E8A-4147-A177-3AD203B41FA5}">
                      <a16:colId xmlns:a16="http://schemas.microsoft.com/office/drawing/2014/main" val="20004"/>
                    </a:ext>
                  </a:extLst>
                </a:gridCol>
              </a:tblGrid>
              <a:tr h="533113">
                <a:tc gridSpan="2">
                  <a:txBody>
                    <a:bodyPr/>
                    <a:lstStyle/>
                    <a:p>
                      <a:pPr algn="ctr">
                        <a:spcAft>
                          <a:spcPts val="0"/>
                        </a:spcAft>
                      </a:pPr>
                      <a:r>
                        <a:rPr lang="ja-JP" altLang="en-US" sz="2400" b="0" kern="100" dirty="0">
                          <a:solidFill>
                            <a:schemeClr val="bg1"/>
                          </a:solidFill>
                          <a:effectLst/>
                          <a:latin typeface="+mj-ea"/>
                          <a:ea typeface="+mj-ea"/>
                          <a:cs typeface="Times New Roman"/>
                        </a:rPr>
                        <a:t>活動</a:t>
                      </a:r>
                      <a:endParaRPr lang="ja-JP" sz="2400" b="0" kern="100" dirty="0">
                        <a:solidFill>
                          <a:schemeClr val="bg1"/>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hMerge="1">
                  <a:txBody>
                    <a:bodyPr/>
                    <a:lstStyle/>
                    <a:p>
                      <a:pPr algn="ctr">
                        <a:spcAft>
                          <a:spcPts val="0"/>
                        </a:spcAft>
                      </a:pP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a:spcAft>
                          <a:spcPts val="0"/>
                        </a:spcAft>
                      </a:pPr>
                      <a:r>
                        <a:rPr lang="ja-JP" altLang="en-US" sz="2400" kern="100" dirty="0">
                          <a:solidFill>
                            <a:schemeClr val="bg1"/>
                          </a:solidFill>
                          <a:effectLst/>
                        </a:rPr>
                        <a:t>活動予算</a:t>
                      </a:r>
                      <a:endParaRPr lang="ja-JP" sz="2400" b="0" kern="100" dirty="0">
                        <a:solidFill>
                          <a:schemeClr val="bg1"/>
                        </a:solidFill>
                        <a:effectLst/>
                        <a:latin typeface="+mj-ea"/>
                        <a:ea typeface="+mj-ea"/>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a:spcAft>
                          <a:spcPts val="0"/>
                        </a:spcAft>
                      </a:pPr>
                      <a:r>
                        <a:rPr lang="ja-JP" sz="2400" kern="100" dirty="0">
                          <a:solidFill>
                            <a:schemeClr val="bg1"/>
                          </a:solidFill>
                          <a:effectLst/>
                        </a:rPr>
                        <a:t>クラブ</a:t>
                      </a:r>
                      <a:r>
                        <a:rPr lang="ja-JP" altLang="en-US" sz="2400" kern="100" dirty="0">
                          <a:solidFill>
                            <a:schemeClr val="bg1"/>
                          </a:solidFill>
                          <a:effectLst/>
                        </a:rPr>
                        <a:t>拠出</a:t>
                      </a:r>
                      <a:endParaRPr lang="ja-JP" sz="2400" b="0" kern="100" dirty="0">
                        <a:solidFill>
                          <a:schemeClr val="bg1"/>
                        </a:solidFill>
                        <a:effectLst/>
                        <a:latin typeface="+mj-ea"/>
                        <a:ea typeface="+mj-ea"/>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a:spcAft>
                          <a:spcPts val="0"/>
                        </a:spcAft>
                      </a:pPr>
                      <a:r>
                        <a:rPr lang="ja-JP" sz="2400" kern="100" dirty="0">
                          <a:solidFill>
                            <a:schemeClr val="bg1"/>
                          </a:solidFill>
                          <a:effectLst/>
                        </a:rPr>
                        <a:t>補助金</a:t>
                      </a:r>
                      <a:endParaRPr lang="ja-JP" sz="2400" b="0" kern="100" dirty="0">
                        <a:solidFill>
                          <a:schemeClr val="bg1"/>
                        </a:solidFill>
                        <a:effectLst/>
                        <a:latin typeface="+mj-ea"/>
                        <a:ea typeface="+mj-ea"/>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758575">
                <a:tc rowSpan="3">
                  <a:txBody>
                    <a:bodyPr/>
                    <a:lstStyle/>
                    <a:p>
                      <a:pPr algn="ctr">
                        <a:spcAft>
                          <a:spcPts val="0"/>
                        </a:spcAft>
                      </a:pPr>
                      <a:r>
                        <a:rPr lang="ja-JP" altLang="en-US" sz="2400" b="0" kern="100" dirty="0">
                          <a:solidFill>
                            <a:schemeClr val="tx2"/>
                          </a:solidFill>
                          <a:effectLst/>
                          <a:latin typeface="+mj-ea"/>
                          <a:ea typeface="+mj-ea"/>
                          <a:cs typeface="Times New Roman"/>
                        </a:rPr>
                        <a:t>国内</a:t>
                      </a: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ja-JP" sz="2400" kern="100" dirty="0">
                          <a:solidFill>
                            <a:schemeClr val="tx2"/>
                          </a:solidFill>
                          <a:effectLst/>
                        </a:rPr>
                        <a:t>人道的奉仕</a:t>
                      </a: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20000"/>
                        <a:lumOff val="80000"/>
                      </a:schemeClr>
                    </a:solidFill>
                  </a:tcPr>
                </a:tc>
                <a:tc rowSpan="3">
                  <a:txBody>
                    <a:bodyPr/>
                    <a:lstStyle/>
                    <a:p>
                      <a:pPr algn="ctr">
                        <a:spcAft>
                          <a:spcPts val="0"/>
                        </a:spcAft>
                      </a:pPr>
                      <a:endParaRPr lang="ja-JP" sz="2400" kern="100" dirty="0">
                        <a:solidFill>
                          <a:schemeClr val="tx2"/>
                        </a:solidFill>
                        <a:effectLst/>
                        <a:latin typeface="+mj-ea"/>
                        <a:ea typeface="+mj-ea"/>
                      </a:endParaRPr>
                    </a:p>
                    <a:p>
                      <a:pPr algn="ctr">
                        <a:spcAft>
                          <a:spcPts val="0"/>
                        </a:spcAft>
                      </a:pPr>
                      <a:r>
                        <a:rPr lang="ja-JP" altLang="en-US" sz="2400" kern="100" dirty="0">
                          <a:solidFill>
                            <a:schemeClr val="tx2"/>
                          </a:solidFill>
                          <a:effectLst/>
                          <a:latin typeface="+mj-ea"/>
                          <a:ea typeface="+mj-ea"/>
                        </a:rPr>
                        <a:t>４０</a:t>
                      </a:r>
                      <a:r>
                        <a:rPr lang="ja-JP" sz="2400" kern="100" dirty="0">
                          <a:solidFill>
                            <a:schemeClr val="tx2"/>
                          </a:solidFill>
                          <a:effectLst/>
                          <a:latin typeface="+mj-ea"/>
                          <a:ea typeface="+mj-ea"/>
                        </a:rPr>
                        <a:t>万円以上</a:t>
                      </a: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20000"/>
                        <a:lumOff val="80000"/>
                      </a:schemeClr>
                    </a:solidFill>
                  </a:tcPr>
                </a:tc>
                <a:tc rowSpan="3">
                  <a:txBody>
                    <a:bodyPr/>
                    <a:lstStyle/>
                    <a:p>
                      <a:pPr algn="ctr">
                        <a:spcAft>
                          <a:spcPts val="0"/>
                        </a:spcAft>
                      </a:pPr>
                      <a:r>
                        <a:rPr lang="ja-JP" altLang="en-US" sz="2400" kern="100" dirty="0">
                          <a:solidFill>
                            <a:schemeClr val="tx2"/>
                          </a:solidFill>
                          <a:effectLst/>
                          <a:latin typeface="+mj-ea"/>
                          <a:ea typeface="+mj-ea"/>
                        </a:rPr>
                        <a:t>申請額</a:t>
                      </a:r>
                      <a:endParaRPr lang="en-US" altLang="ja-JP" sz="2400" kern="100" dirty="0">
                        <a:solidFill>
                          <a:schemeClr val="tx2"/>
                        </a:solidFill>
                        <a:effectLst/>
                        <a:latin typeface="+mj-ea"/>
                        <a:ea typeface="+mj-ea"/>
                      </a:endParaRPr>
                    </a:p>
                    <a:p>
                      <a:pPr algn="ctr">
                        <a:spcAft>
                          <a:spcPts val="0"/>
                        </a:spcAft>
                      </a:pPr>
                      <a:r>
                        <a:rPr lang="ja-JP" altLang="en-US" sz="2400" kern="100" dirty="0">
                          <a:solidFill>
                            <a:schemeClr val="tx2"/>
                          </a:solidFill>
                          <a:effectLst/>
                          <a:latin typeface="+mj-ea"/>
                          <a:ea typeface="+mj-ea"/>
                        </a:rPr>
                        <a:t>以上</a:t>
                      </a: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20000"/>
                        <a:lumOff val="80000"/>
                      </a:schemeClr>
                    </a:solidFill>
                  </a:tcPr>
                </a:tc>
                <a:tc rowSpan="3">
                  <a:txBody>
                    <a:bodyPr/>
                    <a:lstStyle/>
                    <a:p>
                      <a:pPr algn="ctr">
                        <a:spcAft>
                          <a:spcPts val="0"/>
                        </a:spcAft>
                      </a:pPr>
                      <a:endParaRPr lang="ja-JP" sz="2400" kern="100" dirty="0">
                        <a:solidFill>
                          <a:schemeClr val="tx2"/>
                        </a:solidFill>
                        <a:effectLst/>
                        <a:latin typeface="+mj-ea"/>
                        <a:ea typeface="+mj-ea"/>
                      </a:endParaRPr>
                    </a:p>
                    <a:p>
                      <a:pPr algn="ctr">
                        <a:spcAft>
                          <a:spcPts val="0"/>
                        </a:spcAft>
                      </a:pPr>
                      <a:r>
                        <a:rPr lang="ja-JP" altLang="en-US" sz="2400" kern="100" dirty="0">
                          <a:solidFill>
                            <a:schemeClr val="tx2"/>
                          </a:solidFill>
                          <a:effectLst/>
                          <a:latin typeface="+mj-ea"/>
                          <a:ea typeface="+mj-ea"/>
                        </a:rPr>
                        <a:t>２０</a:t>
                      </a:r>
                      <a:r>
                        <a:rPr lang="ja-JP" sz="2400" kern="100" dirty="0">
                          <a:solidFill>
                            <a:schemeClr val="tx2"/>
                          </a:solidFill>
                          <a:effectLst/>
                          <a:latin typeface="+mj-ea"/>
                          <a:ea typeface="+mj-ea"/>
                        </a:rPr>
                        <a:t>～</a:t>
                      </a:r>
                      <a:r>
                        <a:rPr lang="ja-JP" altLang="en-US" sz="2400" kern="100" dirty="0">
                          <a:solidFill>
                            <a:schemeClr val="tx2"/>
                          </a:solidFill>
                          <a:effectLst/>
                          <a:latin typeface="+mj-ea"/>
                          <a:ea typeface="+mj-ea"/>
                        </a:rPr>
                        <a:t>６０</a:t>
                      </a:r>
                      <a:r>
                        <a:rPr lang="ja-JP" sz="2400" kern="100" dirty="0">
                          <a:solidFill>
                            <a:schemeClr val="tx2"/>
                          </a:solidFill>
                          <a:effectLst/>
                          <a:latin typeface="+mj-ea"/>
                          <a:ea typeface="+mj-ea"/>
                        </a:rPr>
                        <a:t>万円</a:t>
                      </a:r>
                      <a:r>
                        <a:rPr lang="en-US" sz="2400" kern="100" dirty="0">
                          <a:solidFill>
                            <a:schemeClr val="tx2"/>
                          </a:solidFill>
                          <a:effectLst/>
                          <a:latin typeface="+mj-ea"/>
                          <a:ea typeface="+mj-ea"/>
                        </a:rPr>
                        <a:t> </a:t>
                      </a: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1"/>
                  </a:ext>
                </a:extLst>
              </a:tr>
              <a:tr h="681245">
                <a:tc vMerge="1">
                  <a:txBody>
                    <a:bodyPr/>
                    <a:lstStyle/>
                    <a:p>
                      <a:pPr algn="ctr">
                        <a:spcAft>
                          <a:spcPts val="0"/>
                        </a:spcAft>
                      </a:pP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ja-JP" sz="2400" kern="100" dirty="0">
                          <a:solidFill>
                            <a:schemeClr val="tx2"/>
                          </a:solidFill>
                          <a:effectLst/>
                        </a:rPr>
                        <a:t>奨学金</a:t>
                      </a: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703423">
                <a:tc vMerge="1">
                  <a:txBody>
                    <a:bodyPr/>
                    <a:lstStyle/>
                    <a:p>
                      <a:pPr algn="ctr">
                        <a:spcAft>
                          <a:spcPts val="0"/>
                        </a:spcAft>
                      </a:pPr>
                      <a:endParaRPr lang="en-US" altLang="ja-JP" sz="2400" b="0" kern="100" dirty="0">
                        <a:solidFill>
                          <a:schemeClr val="tx2"/>
                        </a:solidFill>
                        <a:effectLst/>
                        <a:latin typeface="+mj-ea"/>
                        <a:ea typeface="+mj-ea"/>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ja-JP" sz="2400" kern="100" dirty="0">
                          <a:solidFill>
                            <a:schemeClr val="tx2"/>
                          </a:solidFill>
                          <a:effectLst/>
                        </a:rPr>
                        <a:t>職業研修</a:t>
                      </a:r>
                      <a:endParaRPr lang="en-US" altLang="ja-JP" sz="2400" b="0" kern="100" dirty="0">
                        <a:solidFill>
                          <a:schemeClr val="tx2"/>
                        </a:solidFill>
                        <a:effectLst/>
                        <a:latin typeface="+mj-ea"/>
                        <a:ea typeface="+mj-ea"/>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3"/>
                  </a:ext>
                </a:extLst>
              </a:tr>
              <a:tr h="703423">
                <a:tc>
                  <a:txBody>
                    <a:bodyPr/>
                    <a:lstStyle/>
                    <a:p>
                      <a:pPr algn="ctr">
                        <a:spcAft>
                          <a:spcPts val="0"/>
                        </a:spcAft>
                      </a:pPr>
                      <a:r>
                        <a:rPr lang="ja-JP" altLang="en-US" sz="2400" b="0" kern="100" dirty="0">
                          <a:solidFill>
                            <a:schemeClr val="tx2"/>
                          </a:solidFill>
                          <a:effectLst/>
                          <a:latin typeface="+mj-ea"/>
                          <a:ea typeface="+mj-ea"/>
                          <a:cs typeface="Times New Roman"/>
                        </a:rPr>
                        <a:t>海外</a:t>
                      </a: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bg1"/>
                    </a:solidFill>
                  </a:tcPr>
                </a:tc>
                <a:tc>
                  <a:txBody>
                    <a:bodyPr/>
                    <a:lstStyle/>
                    <a:p>
                      <a:pPr algn="ctr">
                        <a:spcAft>
                          <a:spcPts val="0"/>
                        </a:spcAft>
                      </a:pPr>
                      <a:r>
                        <a:rPr lang="ja-JP" altLang="en-US" sz="2400" kern="100" dirty="0">
                          <a:solidFill>
                            <a:schemeClr val="tx2"/>
                          </a:solidFill>
                          <a:effectLst/>
                        </a:rPr>
                        <a:t>人道奉仕</a:t>
                      </a: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bg1"/>
                    </a:solidFill>
                  </a:tcPr>
                </a:tc>
                <a:tc>
                  <a:txBody>
                    <a:bodyPr/>
                    <a:lstStyle/>
                    <a:p>
                      <a:pPr algn="ctr">
                        <a:spcAft>
                          <a:spcPts val="0"/>
                        </a:spcAft>
                      </a:pPr>
                      <a:r>
                        <a:rPr lang="ja-JP" altLang="en-US" sz="2400" kern="100" dirty="0">
                          <a:solidFill>
                            <a:schemeClr val="tx2"/>
                          </a:solidFill>
                          <a:effectLst/>
                          <a:latin typeface="+mj-ea"/>
                          <a:ea typeface="+mj-ea"/>
                        </a:rPr>
                        <a:t>同上</a:t>
                      </a: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bg1"/>
                    </a:solidFill>
                  </a:tcPr>
                </a:tc>
                <a:tc>
                  <a:txBody>
                    <a:bodyPr/>
                    <a:lstStyle/>
                    <a:p>
                      <a:pPr algn="ctr">
                        <a:spcAft>
                          <a:spcPts val="0"/>
                        </a:spcAft>
                      </a:pPr>
                      <a:r>
                        <a:rPr lang="ja-JP" altLang="en-US" sz="2400" kern="100" dirty="0">
                          <a:solidFill>
                            <a:schemeClr val="tx2"/>
                          </a:solidFill>
                          <a:effectLst/>
                          <a:latin typeface="+mj-ea"/>
                          <a:ea typeface="+mj-ea"/>
                        </a:rPr>
                        <a:t>同上</a:t>
                      </a: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bg1"/>
                    </a:solidFill>
                  </a:tcPr>
                </a:tc>
                <a:tc>
                  <a:txBody>
                    <a:bodyPr/>
                    <a:lstStyle/>
                    <a:p>
                      <a:pPr algn="ctr">
                        <a:spcAft>
                          <a:spcPts val="0"/>
                        </a:spcAft>
                      </a:pPr>
                      <a:r>
                        <a:rPr lang="en-US" altLang="ja-JP" sz="2400" kern="100" dirty="0">
                          <a:solidFill>
                            <a:schemeClr val="tx2"/>
                          </a:solidFill>
                          <a:effectLst/>
                          <a:latin typeface="+mj-ea"/>
                          <a:ea typeface="+mj-ea"/>
                        </a:rPr>
                        <a:t>20</a:t>
                      </a:r>
                      <a:r>
                        <a:rPr kumimoji="1" lang="ja-JP" altLang="ja-JP" sz="2400" kern="100" dirty="0">
                          <a:solidFill>
                            <a:schemeClr val="tx2"/>
                          </a:solidFill>
                          <a:effectLst/>
                          <a:latin typeface="+mj-ea"/>
                          <a:ea typeface="+mn-ea"/>
                          <a:cs typeface="+mn-cs"/>
                        </a:rPr>
                        <a:t>～</a:t>
                      </a:r>
                      <a:r>
                        <a:rPr kumimoji="1" lang="en-US" altLang="ja-JP" sz="2400" kern="100" dirty="0">
                          <a:solidFill>
                            <a:schemeClr val="tx2"/>
                          </a:solidFill>
                          <a:effectLst/>
                          <a:latin typeface="+mj-ea"/>
                          <a:ea typeface="+mn-ea"/>
                          <a:cs typeface="+mn-cs"/>
                        </a:rPr>
                        <a:t>100</a:t>
                      </a:r>
                      <a:r>
                        <a:rPr lang="ja-JP" altLang="en-US" sz="2400" kern="100" dirty="0">
                          <a:solidFill>
                            <a:schemeClr val="tx2"/>
                          </a:solidFill>
                          <a:effectLst/>
                          <a:latin typeface="+mj-ea"/>
                          <a:ea typeface="+mj-ea"/>
                        </a:rPr>
                        <a:t>万円</a:t>
                      </a: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856907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p:cNvGraphicFramePr>
            <a:graphicFrameLocks noGrp="1"/>
          </p:cNvGraphicFramePr>
          <p:nvPr>
            <p:ph idx="4294967295"/>
            <p:extLst>
              <p:ext uri="{D42A27DB-BD31-4B8C-83A1-F6EECF244321}">
                <p14:modId xmlns:p14="http://schemas.microsoft.com/office/powerpoint/2010/main" val="3275926898"/>
              </p:ext>
            </p:extLst>
          </p:nvPr>
        </p:nvGraphicFramePr>
        <p:xfrm>
          <a:off x="805905" y="2708920"/>
          <a:ext cx="7408862" cy="3580640"/>
        </p:xfrm>
        <a:graphic>
          <a:graphicData uri="http://schemas.openxmlformats.org/drawingml/2006/table">
            <a:tbl>
              <a:tblPr firstRow="1" bandRow="1">
                <a:tableStyleId>{5C22544A-7EE6-4342-B048-85BDC9FD1C3A}</a:tableStyleId>
              </a:tblPr>
              <a:tblGrid>
                <a:gridCol w="3704431">
                  <a:extLst>
                    <a:ext uri="{9D8B030D-6E8A-4147-A177-3AD203B41FA5}">
                      <a16:colId xmlns:a16="http://schemas.microsoft.com/office/drawing/2014/main" val="20000"/>
                    </a:ext>
                  </a:extLst>
                </a:gridCol>
                <a:gridCol w="3704431">
                  <a:extLst>
                    <a:ext uri="{9D8B030D-6E8A-4147-A177-3AD203B41FA5}">
                      <a16:colId xmlns:a16="http://schemas.microsoft.com/office/drawing/2014/main" val="20001"/>
                    </a:ext>
                  </a:extLst>
                </a:gridCol>
              </a:tblGrid>
              <a:tr h="1373752">
                <a:tc>
                  <a:txBody>
                    <a:bodyPr/>
                    <a:lstStyle/>
                    <a:p>
                      <a:pPr algn="ctr">
                        <a:lnSpc>
                          <a:spcPct val="100000"/>
                        </a:lnSpc>
                      </a:pPr>
                      <a:r>
                        <a:rPr kumimoji="1" lang="ja-JP" altLang="en-US" sz="2400" dirty="0"/>
                        <a:t>前年度</a:t>
                      </a:r>
                      <a:endParaRPr kumimoji="1" lang="en-US" altLang="ja-JP" sz="2400" dirty="0"/>
                    </a:p>
                    <a:p>
                      <a:pPr algn="ctr">
                        <a:lnSpc>
                          <a:spcPct val="100000"/>
                        </a:lnSpc>
                      </a:pPr>
                      <a:r>
                        <a:rPr kumimoji="1" lang="ja-JP" altLang="en-US" sz="2400" dirty="0"/>
                        <a:t>平均年次寄付実績</a:t>
                      </a:r>
                      <a:endParaRPr kumimoji="1" lang="en-US" altLang="ja-JP" sz="2400" dirty="0"/>
                    </a:p>
                    <a:p>
                      <a:pPr algn="ctr">
                        <a:lnSpc>
                          <a:spcPct val="100000"/>
                        </a:lnSpc>
                      </a:pPr>
                      <a:r>
                        <a:rPr kumimoji="1" lang="ja-JP" altLang="en-US" sz="2400" dirty="0"/>
                        <a:t>（１人当り）</a:t>
                      </a:r>
                    </a:p>
                  </a:txBody>
                  <a:tcPr>
                    <a:solidFill>
                      <a:schemeClr val="accent2"/>
                    </a:solidFill>
                  </a:tcPr>
                </a:tc>
                <a:tc>
                  <a:txBody>
                    <a:bodyPr/>
                    <a:lstStyle/>
                    <a:p>
                      <a:pPr algn="ctr">
                        <a:lnSpc>
                          <a:spcPct val="300000"/>
                        </a:lnSpc>
                      </a:pPr>
                      <a:r>
                        <a:rPr kumimoji="1" lang="ja-JP" altLang="en-US" sz="2400" dirty="0"/>
                        <a:t>補助金額</a:t>
                      </a:r>
                    </a:p>
                  </a:txBody>
                  <a:tcPr>
                    <a:solidFill>
                      <a:schemeClr val="accent2"/>
                    </a:solidFill>
                  </a:tcPr>
                </a:tc>
                <a:extLst>
                  <a:ext uri="{0D108BD9-81ED-4DB2-BD59-A6C34878D82A}">
                    <a16:rowId xmlns:a16="http://schemas.microsoft.com/office/drawing/2014/main" val="10000"/>
                  </a:ext>
                </a:extLst>
              </a:tr>
              <a:tr h="820470">
                <a:tc>
                  <a:txBody>
                    <a:bodyPr/>
                    <a:lstStyle/>
                    <a:p>
                      <a:pPr algn="ctr"/>
                      <a:r>
                        <a:rPr kumimoji="1" lang="ja-JP" altLang="en-US" sz="2400" dirty="0">
                          <a:solidFill>
                            <a:schemeClr val="tx2"/>
                          </a:solidFill>
                        </a:rPr>
                        <a:t>９９ドル以下</a:t>
                      </a:r>
                    </a:p>
                  </a:txBody>
                  <a:tcPr anchor="ctr"/>
                </a:tc>
                <a:tc>
                  <a:txBody>
                    <a:bodyPr/>
                    <a:lstStyle/>
                    <a:p>
                      <a:pPr algn="ctr"/>
                      <a:r>
                        <a:rPr kumimoji="1" lang="ja-JP" altLang="en-US" sz="2400" dirty="0">
                          <a:solidFill>
                            <a:schemeClr val="tx2"/>
                          </a:solidFill>
                        </a:rPr>
                        <a:t>基本補助金額</a:t>
                      </a:r>
                      <a:r>
                        <a:rPr kumimoji="1" lang="en-US" altLang="ja-JP" sz="2400" dirty="0">
                          <a:solidFill>
                            <a:schemeClr val="tx2"/>
                          </a:solidFill>
                        </a:rPr>
                        <a:t>×</a:t>
                      </a:r>
                      <a:r>
                        <a:rPr kumimoji="1" lang="ja-JP" altLang="en-US" sz="2400" dirty="0">
                          <a:solidFill>
                            <a:schemeClr val="tx2"/>
                          </a:solidFill>
                        </a:rPr>
                        <a:t>８０％</a:t>
                      </a:r>
                    </a:p>
                  </a:txBody>
                  <a:tcPr anchor="ctr"/>
                </a:tc>
                <a:extLst>
                  <a:ext uri="{0D108BD9-81ED-4DB2-BD59-A6C34878D82A}">
                    <a16:rowId xmlns:a16="http://schemas.microsoft.com/office/drawing/2014/main" val="10001"/>
                  </a:ext>
                </a:extLst>
              </a:tr>
              <a:tr h="720080">
                <a:tc>
                  <a:txBody>
                    <a:bodyPr/>
                    <a:lstStyle/>
                    <a:p>
                      <a:pPr algn="ctr"/>
                      <a:r>
                        <a:rPr kumimoji="1" lang="ja-JP" altLang="en-US" sz="2400" dirty="0">
                          <a:solidFill>
                            <a:schemeClr val="tx2"/>
                          </a:solidFill>
                        </a:rPr>
                        <a:t>１００～１４９ドル</a:t>
                      </a:r>
                    </a:p>
                  </a:txBody>
                  <a:tcPr anchor="ctr"/>
                </a:tc>
                <a:tc>
                  <a:txBody>
                    <a:bodyPr/>
                    <a:lstStyle/>
                    <a:p>
                      <a:pPr algn="ctr"/>
                      <a:r>
                        <a:rPr kumimoji="1" lang="ja-JP" altLang="en-US" sz="2400" dirty="0">
                          <a:solidFill>
                            <a:schemeClr val="tx2"/>
                          </a:solidFill>
                        </a:rPr>
                        <a:t>基本補助金額</a:t>
                      </a:r>
                      <a:r>
                        <a:rPr kumimoji="1" lang="en-US" altLang="ja-JP" sz="2400" dirty="0">
                          <a:solidFill>
                            <a:schemeClr val="tx2"/>
                          </a:solidFill>
                        </a:rPr>
                        <a:t>×</a:t>
                      </a:r>
                      <a:r>
                        <a:rPr kumimoji="1" lang="ja-JP" altLang="en-US" sz="2400" dirty="0">
                          <a:solidFill>
                            <a:schemeClr val="tx2"/>
                          </a:solidFill>
                        </a:rPr>
                        <a:t>９０％</a:t>
                      </a:r>
                    </a:p>
                  </a:txBody>
                  <a:tcPr anchor="ctr"/>
                </a:tc>
                <a:extLst>
                  <a:ext uri="{0D108BD9-81ED-4DB2-BD59-A6C34878D82A}">
                    <a16:rowId xmlns:a16="http://schemas.microsoft.com/office/drawing/2014/main" val="10002"/>
                  </a:ext>
                </a:extLst>
              </a:tr>
              <a:tr h="666338">
                <a:tc>
                  <a:txBody>
                    <a:bodyPr/>
                    <a:lstStyle/>
                    <a:p>
                      <a:pPr algn="ctr"/>
                      <a:r>
                        <a:rPr kumimoji="1" lang="ja-JP" altLang="en-US" sz="2400" dirty="0">
                          <a:solidFill>
                            <a:schemeClr val="tx2"/>
                          </a:solidFill>
                        </a:rPr>
                        <a:t>１５０ドル以上</a:t>
                      </a:r>
                    </a:p>
                  </a:txBody>
                  <a:tcPr anchor="ctr"/>
                </a:tc>
                <a:tc>
                  <a:txBody>
                    <a:bodyPr/>
                    <a:lstStyle/>
                    <a:p>
                      <a:pPr algn="ctr"/>
                      <a:r>
                        <a:rPr kumimoji="1" lang="ja-JP" altLang="en-US" sz="2400" dirty="0">
                          <a:solidFill>
                            <a:schemeClr val="tx2"/>
                          </a:solidFill>
                        </a:rPr>
                        <a:t>基本補助金額</a:t>
                      </a:r>
                      <a:r>
                        <a:rPr kumimoji="1" lang="en-US" altLang="ja-JP" sz="2400" dirty="0">
                          <a:solidFill>
                            <a:schemeClr val="tx2"/>
                          </a:solidFill>
                        </a:rPr>
                        <a:t>×</a:t>
                      </a:r>
                      <a:r>
                        <a:rPr kumimoji="1" lang="ja-JP" altLang="en-US" sz="2400" dirty="0">
                          <a:solidFill>
                            <a:schemeClr val="tx2"/>
                          </a:solidFill>
                        </a:rPr>
                        <a:t>１００％</a:t>
                      </a:r>
                    </a:p>
                  </a:txBody>
                  <a:tcPr anchor="ctr"/>
                </a:tc>
                <a:extLst>
                  <a:ext uri="{0D108BD9-81ED-4DB2-BD59-A6C34878D82A}">
                    <a16:rowId xmlns:a16="http://schemas.microsoft.com/office/drawing/2014/main" val="10003"/>
                  </a:ext>
                </a:extLst>
              </a:tr>
            </a:tbl>
          </a:graphicData>
        </a:graphic>
      </p:graphicFrame>
      <p:sp>
        <p:nvSpPr>
          <p:cNvPr id="3" name="タイトル 2"/>
          <p:cNvSpPr>
            <a:spLocks noGrp="1"/>
          </p:cNvSpPr>
          <p:nvPr>
            <p:ph type="title" idx="4294967295"/>
          </p:nvPr>
        </p:nvSpPr>
        <p:spPr>
          <a:xfrm>
            <a:off x="395536" y="1268760"/>
            <a:ext cx="8229600" cy="1252537"/>
          </a:xfrm>
        </p:spPr>
        <p:txBody>
          <a:bodyPr>
            <a:normAutofit fontScale="90000"/>
          </a:bodyPr>
          <a:lstStyle/>
          <a:p>
            <a:r>
              <a:rPr kumimoji="1" lang="ja-JP" altLang="en-US" dirty="0">
                <a:solidFill>
                  <a:schemeClr val="tx2"/>
                </a:solidFill>
              </a:rPr>
              <a:t>クラブ寄付実績による補助金分配率</a:t>
            </a:r>
          </a:p>
        </p:txBody>
      </p:sp>
      <p:sp>
        <p:nvSpPr>
          <p:cNvPr id="4" name="スライド番号プレースホルダー 3"/>
          <p:cNvSpPr>
            <a:spLocks noGrp="1"/>
          </p:cNvSpPr>
          <p:nvPr>
            <p:ph type="sldNum" sz="quarter" idx="4294967295"/>
          </p:nvPr>
        </p:nvSpPr>
        <p:spPr>
          <a:xfrm>
            <a:off x="8778875" y="6492875"/>
            <a:ext cx="365125" cy="365125"/>
          </a:xfrm>
        </p:spPr>
        <p:txBody>
          <a:bodyPr/>
          <a:lstStyle/>
          <a:p>
            <a:fld id="{48296678-7821-497A-A94A-DDC763C0106C}" type="slidenum">
              <a:rPr kumimoji="1" lang="ja-JP" altLang="en-US" smtClean="0"/>
              <a:t>13</a:t>
            </a:fld>
            <a:endParaRPr kumimoji="1" lang="ja-JP" altLang="en-US" dirty="0"/>
          </a:p>
        </p:txBody>
      </p:sp>
    </p:spTree>
    <p:extLst>
      <p:ext uri="{BB962C8B-B14F-4D97-AF65-F5344CB8AC3E}">
        <p14:creationId xmlns:p14="http://schemas.microsoft.com/office/powerpoint/2010/main" val="650268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4294967295"/>
            <p:extLst>
              <p:ext uri="{D42A27DB-BD31-4B8C-83A1-F6EECF244321}">
                <p14:modId xmlns:p14="http://schemas.microsoft.com/office/powerpoint/2010/main" val="1106182970"/>
              </p:ext>
            </p:extLst>
          </p:nvPr>
        </p:nvGraphicFramePr>
        <p:xfrm>
          <a:off x="295130" y="2440923"/>
          <a:ext cx="8640960" cy="4032450"/>
        </p:xfrm>
        <a:graphic>
          <a:graphicData uri="http://schemas.openxmlformats.org/drawingml/2006/table">
            <a:tbl>
              <a:tblPr firstRow="1" firstCol="1" bandRow="1">
                <a:tableStyleId>{69CF1AB2-1976-4502-BF36-3FF5EA218861}</a:tableStyleId>
              </a:tblPr>
              <a:tblGrid>
                <a:gridCol w="1060848">
                  <a:extLst>
                    <a:ext uri="{9D8B030D-6E8A-4147-A177-3AD203B41FA5}">
                      <a16:colId xmlns:a16="http://schemas.microsoft.com/office/drawing/2014/main" val="20000"/>
                    </a:ext>
                  </a:extLst>
                </a:gridCol>
                <a:gridCol w="1997899">
                  <a:extLst>
                    <a:ext uri="{9D8B030D-6E8A-4147-A177-3AD203B41FA5}">
                      <a16:colId xmlns:a16="http://schemas.microsoft.com/office/drawing/2014/main" val="20001"/>
                    </a:ext>
                  </a:extLst>
                </a:gridCol>
                <a:gridCol w="5582213">
                  <a:extLst>
                    <a:ext uri="{9D8B030D-6E8A-4147-A177-3AD203B41FA5}">
                      <a16:colId xmlns:a16="http://schemas.microsoft.com/office/drawing/2014/main" val="20002"/>
                    </a:ext>
                  </a:extLst>
                </a:gridCol>
              </a:tblGrid>
              <a:tr h="924262">
                <a:tc rowSpan="5">
                  <a:txBody>
                    <a:bodyPr/>
                    <a:lstStyle/>
                    <a:p>
                      <a:pPr algn="ctr">
                        <a:spcAft>
                          <a:spcPts val="0"/>
                        </a:spcAft>
                      </a:pPr>
                      <a:r>
                        <a:rPr lang="ja-JP" altLang="en-US" sz="2000" kern="100" dirty="0">
                          <a:effectLst/>
                        </a:rPr>
                        <a:t>２０１９年</a:t>
                      </a:r>
                      <a:endParaRPr lang="ja-JP" sz="2000" kern="100" dirty="0">
                        <a:solidFill>
                          <a:schemeClr val="tx2"/>
                        </a:solidFill>
                        <a:effectLst/>
                        <a:latin typeface="+mn-ea"/>
                        <a:ea typeface="+mn-ea"/>
                        <a:cs typeface="Times New Roman"/>
                      </a:endParaRPr>
                    </a:p>
                  </a:txBody>
                  <a:tcPr marL="50742" marR="50742"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2000" b="0" kern="100" dirty="0">
                          <a:effectLst/>
                          <a:latin typeface="+mj-ea"/>
                          <a:ea typeface="+mj-ea"/>
                        </a:rPr>
                        <a:t> 2</a:t>
                      </a:r>
                      <a:r>
                        <a:rPr lang="ja-JP" altLang="en-US" sz="2000" b="0" kern="100" dirty="0">
                          <a:effectLst/>
                          <a:latin typeface="+mj-ea"/>
                          <a:ea typeface="+mj-ea"/>
                        </a:rPr>
                        <a:t>月</a:t>
                      </a:r>
                      <a:r>
                        <a:rPr lang="en-US" altLang="ja-JP" sz="2000" b="0" kern="100" dirty="0">
                          <a:effectLst/>
                          <a:latin typeface="+mj-ea"/>
                          <a:ea typeface="+mj-ea"/>
                        </a:rPr>
                        <a:t>2</a:t>
                      </a:r>
                      <a:r>
                        <a:rPr lang="ja-JP" altLang="en-US" sz="2000" b="0" kern="100" dirty="0">
                          <a:effectLst/>
                          <a:latin typeface="+mj-ea"/>
                          <a:ea typeface="+mj-ea"/>
                        </a:rPr>
                        <a:t>日</a:t>
                      </a:r>
                      <a:endParaRPr lang="en-US" altLang="ja-JP" sz="2000" b="0" kern="100" baseline="0" dirty="0">
                        <a:solidFill>
                          <a:schemeClr val="tx2"/>
                        </a:solidFill>
                        <a:effectLst/>
                        <a:latin typeface="+mj-ea"/>
                        <a:ea typeface="+mj-ea"/>
                      </a:endParaRPr>
                    </a:p>
                  </a:txBody>
                  <a:tcPr marL="50742" marR="50742" marT="0" marB="0" anchor="ctr"/>
                </a:tc>
                <a:tc>
                  <a:txBody>
                    <a:bodyPr/>
                    <a:lstStyle/>
                    <a:p>
                      <a:pPr algn="l">
                        <a:spcAft>
                          <a:spcPts val="0"/>
                        </a:spcAft>
                      </a:pPr>
                      <a:r>
                        <a:rPr lang="ja-JP" sz="2000" b="0" kern="100" dirty="0">
                          <a:effectLst/>
                          <a:latin typeface="+mj-ea"/>
                          <a:ea typeface="+mj-ea"/>
                        </a:rPr>
                        <a:t>補助金</a:t>
                      </a:r>
                      <a:r>
                        <a:rPr lang="ja-JP" altLang="en-US" sz="2000" b="0" kern="100" dirty="0">
                          <a:effectLst/>
                          <a:latin typeface="+mj-ea"/>
                          <a:ea typeface="+mj-ea"/>
                        </a:rPr>
                        <a:t>管理セミナー受講 ・ ＭＯＵ（覚書）提出</a:t>
                      </a:r>
                      <a:endParaRPr lang="ja-JP" sz="2000" b="0" kern="100" dirty="0">
                        <a:solidFill>
                          <a:schemeClr val="tx2"/>
                        </a:solidFill>
                        <a:effectLst/>
                        <a:latin typeface="+mj-ea"/>
                        <a:ea typeface="+mj-ea"/>
                        <a:cs typeface="Times New Roman"/>
                      </a:endParaRPr>
                    </a:p>
                  </a:txBody>
                  <a:tcPr marL="50742" marR="50742" marT="0" marB="0" anchor="ctr"/>
                </a:tc>
                <a:extLst>
                  <a:ext uri="{0D108BD9-81ED-4DB2-BD59-A6C34878D82A}">
                    <a16:rowId xmlns:a16="http://schemas.microsoft.com/office/drawing/2014/main" val="10000"/>
                  </a:ext>
                </a:extLst>
              </a:tr>
              <a:tr h="955286">
                <a:tc vMerge="1">
                  <a:txBody>
                    <a:bodyPr/>
                    <a:lstStyle/>
                    <a:p>
                      <a:pPr algn="ctr">
                        <a:spcAft>
                          <a:spcPts val="0"/>
                        </a:spcAft>
                      </a:pPr>
                      <a:endParaRPr lang="ja-JP" sz="1600" kern="100" dirty="0">
                        <a:effectLst/>
                        <a:latin typeface="+mn-ea"/>
                        <a:ea typeface="+mn-ea"/>
                        <a:cs typeface="Times New Roman"/>
                      </a:endParaRPr>
                    </a:p>
                  </a:txBody>
                  <a:tcPr marL="50742" marR="50742" marT="0" marB="0" anchor="ctr"/>
                </a:tc>
                <a:tc>
                  <a:txBody>
                    <a:bodyPr/>
                    <a:lstStyle/>
                    <a:p>
                      <a:pPr indent="66675" algn="l">
                        <a:spcAft>
                          <a:spcPts val="0"/>
                        </a:spcAft>
                      </a:pPr>
                      <a:r>
                        <a:rPr lang="en-US" altLang="ja-JP" sz="2000" kern="100" dirty="0">
                          <a:solidFill>
                            <a:srgbClr val="C00000"/>
                          </a:solidFill>
                          <a:effectLst/>
                          <a:latin typeface="+mj-ea"/>
                          <a:ea typeface="+mj-ea"/>
                        </a:rPr>
                        <a:t>3</a:t>
                      </a:r>
                      <a:r>
                        <a:rPr lang="ja-JP" altLang="en-US" sz="2000" kern="100" dirty="0">
                          <a:solidFill>
                            <a:srgbClr val="C00000"/>
                          </a:solidFill>
                          <a:effectLst/>
                          <a:latin typeface="+mj-ea"/>
                          <a:ea typeface="+mj-ea"/>
                        </a:rPr>
                        <a:t>月１日～</a:t>
                      </a:r>
                      <a:endParaRPr lang="en-US" altLang="ja-JP" sz="2000" kern="100" dirty="0">
                        <a:solidFill>
                          <a:srgbClr val="C00000"/>
                        </a:solidFill>
                        <a:effectLst/>
                        <a:latin typeface="+mj-ea"/>
                        <a:ea typeface="+mj-ea"/>
                      </a:endParaRPr>
                    </a:p>
                    <a:p>
                      <a:pPr indent="66675" algn="ctr">
                        <a:spcAft>
                          <a:spcPts val="0"/>
                        </a:spcAft>
                      </a:pPr>
                      <a:r>
                        <a:rPr lang="ja-JP" altLang="en-US" sz="2000" kern="100" dirty="0">
                          <a:solidFill>
                            <a:srgbClr val="C00000"/>
                          </a:solidFill>
                          <a:effectLst/>
                          <a:latin typeface="+mj-ea"/>
                          <a:ea typeface="+mj-ea"/>
                        </a:rPr>
                        <a:t>　　　</a:t>
                      </a:r>
                      <a:r>
                        <a:rPr lang="en-US" altLang="ja-JP" sz="2000" kern="100" dirty="0">
                          <a:solidFill>
                            <a:srgbClr val="C00000"/>
                          </a:solidFill>
                          <a:effectLst/>
                          <a:latin typeface="+mj-ea"/>
                          <a:ea typeface="+mj-ea"/>
                        </a:rPr>
                        <a:t>4</a:t>
                      </a:r>
                      <a:r>
                        <a:rPr lang="ja-JP" altLang="en-US" sz="2000" kern="100" dirty="0">
                          <a:solidFill>
                            <a:srgbClr val="C00000"/>
                          </a:solidFill>
                          <a:effectLst/>
                          <a:latin typeface="+mj-ea"/>
                          <a:ea typeface="+mj-ea"/>
                        </a:rPr>
                        <a:t>月３０日</a:t>
                      </a:r>
                      <a:endParaRPr lang="ja-JP" sz="2000" kern="100" dirty="0">
                        <a:solidFill>
                          <a:srgbClr val="C00000"/>
                        </a:solidFill>
                        <a:effectLst/>
                        <a:latin typeface="+mj-ea"/>
                        <a:ea typeface="+mj-ea"/>
                        <a:cs typeface="Times New Roman"/>
                      </a:endParaRPr>
                    </a:p>
                  </a:txBody>
                  <a:tcPr marL="50742" marR="50742" marT="0" marB="0" anchor="ctr"/>
                </a:tc>
                <a:tc>
                  <a:txBody>
                    <a:bodyPr/>
                    <a:lstStyle/>
                    <a:p>
                      <a:pPr algn="l">
                        <a:spcAft>
                          <a:spcPts val="0"/>
                        </a:spcAft>
                      </a:pPr>
                      <a:r>
                        <a:rPr lang="ja-JP" altLang="en-US" sz="2000" kern="100" dirty="0">
                          <a:solidFill>
                            <a:srgbClr val="C00000"/>
                          </a:solidFill>
                          <a:effectLst/>
                        </a:rPr>
                        <a:t>クラブから地区補助金小委員会へ申請書提出</a:t>
                      </a:r>
                      <a:endParaRPr lang="ja-JP" sz="2000" kern="100" dirty="0">
                        <a:solidFill>
                          <a:srgbClr val="C00000"/>
                        </a:solidFill>
                        <a:effectLst/>
                        <a:latin typeface="+mn-ea"/>
                        <a:ea typeface="+mn-ea"/>
                        <a:cs typeface="Times New Roman"/>
                      </a:endParaRPr>
                    </a:p>
                  </a:txBody>
                  <a:tcPr marL="50742" marR="50742" marT="0" marB="0" anchor="ctr"/>
                </a:tc>
                <a:extLst>
                  <a:ext uri="{0D108BD9-81ED-4DB2-BD59-A6C34878D82A}">
                    <a16:rowId xmlns:a16="http://schemas.microsoft.com/office/drawing/2014/main" val="10001"/>
                  </a:ext>
                </a:extLst>
              </a:tr>
              <a:tr h="502640">
                <a:tc vMerge="1">
                  <a:txBody>
                    <a:bodyPr/>
                    <a:lstStyle/>
                    <a:p>
                      <a:endParaRPr kumimoji="1" lang="ja-JP" altLang="en-US"/>
                    </a:p>
                  </a:txBody>
                  <a:tcPr/>
                </a:tc>
                <a:tc>
                  <a:txBody>
                    <a:bodyPr/>
                    <a:lstStyle/>
                    <a:p>
                      <a:pPr indent="66675" algn="ctr">
                        <a:spcAft>
                          <a:spcPts val="0"/>
                        </a:spcAft>
                      </a:pPr>
                      <a:endParaRPr lang="ja-JP" sz="2000" kern="100" dirty="0">
                        <a:solidFill>
                          <a:schemeClr val="tx2"/>
                        </a:solidFill>
                        <a:effectLst/>
                        <a:latin typeface="+mj-ea"/>
                        <a:ea typeface="+mj-ea"/>
                        <a:cs typeface="Times New Roman"/>
                      </a:endParaRPr>
                    </a:p>
                  </a:txBody>
                  <a:tcPr marL="50742" marR="50742" marT="0" marB="0" anchor="ctr"/>
                </a:tc>
                <a:tc>
                  <a:txBody>
                    <a:bodyPr/>
                    <a:lstStyle/>
                    <a:p>
                      <a:pPr algn="l">
                        <a:spcAft>
                          <a:spcPts val="0"/>
                        </a:spcAft>
                      </a:pPr>
                      <a:r>
                        <a:rPr lang="ja-JP" altLang="en-US" sz="2000" kern="100" dirty="0">
                          <a:effectLst/>
                        </a:rPr>
                        <a:t>受付順に</a:t>
                      </a:r>
                      <a:r>
                        <a:rPr lang="ja-JP" sz="2000" kern="100" dirty="0">
                          <a:effectLst/>
                        </a:rPr>
                        <a:t>審査</a:t>
                      </a:r>
                      <a:endParaRPr lang="ja-JP" sz="2000" kern="100" dirty="0">
                        <a:solidFill>
                          <a:schemeClr val="tx2"/>
                        </a:solidFill>
                        <a:effectLst/>
                        <a:latin typeface="+mn-ea"/>
                        <a:ea typeface="+mn-ea"/>
                        <a:cs typeface="Times New Roman"/>
                      </a:endParaRPr>
                    </a:p>
                  </a:txBody>
                  <a:tcPr marL="50742" marR="50742" marT="0" marB="0" anchor="ctr"/>
                </a:tc>
                <a:extLst>
                  <a:ext uri="{0D108BD9-81ED-4DB2-BD59-A6C34878D82A}">
                    <a16:rowId xmlns:a16="http://schemas.microsoft.com/office/drawing/2014/main" val="10002"/>
                  </a:ext>
                </a:extLst>
              </a:tr>
              <a:tr h="871755">
                <a:tc vMerge="1">
                  <a:txBody>
                    <a:bodyPr/>
                    <a:lstStyle/>
                    <a:p>
                      <a:endParaRPr kumimoji="1" lang="ja-JP" altLang="en-US"/>
                    </a:p>
                  </a:txBody>
                  <a:tcPr/>
                </a:tc>
                <a:tc>
                  <a:txBody>
                    <a:bodyPr/>
                    <a:lstStyle/>
                    <a:p>
                      <a:pPr indent="66675" algn="ctr">
                        <a:spcAft>
                          <a:spcPts val="0"/>
                        </a:spcAft>
                      </a:pPr>
                      <a:r>
                        <a:rPr lang="en-US" altLang="ja-JP" sz="2000" kern="100" dirty="0">
                          <a:effectLst/>
                          <a:latin typeface="+mj-ea"/>
                          <a:ea typeface="+mj-ea"/>
                        </a:rPr>
                        <a:t>5</a:t>
                      </a:r>
                      <a:r>
                        <a:rPr lang="ja-JP" altLang="en-US" sz="2000" kern="100" dirty="0">
                          <a:effectLst/>
                          <a:latin typeface="+mj-ea"/>
                          <a:ea typeface="+mj-ea"/>
                        </a:rPr>
                        <a:t>月初旬</a:t>
                      </a:r>
                      <a:endParaRPr lang="ja-JP" sz="2000" kern="100" dirty="0">
                        <a:solidFill>
                          <a:schemeClr val="tx2"/>
                        </a:solidFill>
                        <a:effectLst/>
                        <a:latin typeface="+mj-ea"/>
                        <a:ea typeface="+mj-ea"/>
                        <a:cs typeface="Times New Roman"/>
                      </a:endParaRPr>
                    </a:p>
                  </a:txBody>
                  <a:tcPr marL="50742" marR="50742" marT="0" marB="0" anchor="ctr"/>
                </a:tc>
                <a:tc>
                  <a:txBody>
                    <a:bodyPr/>
                    <a:lstStyle/>
                    <a:p>
                      <a:pPr algn="l">
                        <a:spcAft>
                          <a:spcPts val="0"/>
                        </a:spcAft>
                      </a:pPr>
                      <a:r>
                        <a:rPr lang="ja-JP" altLang="en-US" sz="2000" kern="100" dirty="0">
                          <a:effectLst/>
                        </a:rPr>
                        <a:t>地区から財団へ一括申請</a:t>
                      </a:r>
                      <a:endParaRPr lang="ja-JP" sz="2000" kern="100" dirty="0">
                        <a:solidFill>
                          <a:schemeClr val="tx2"/>
                        </a:solidFill>
                        <a:effectLst/>
                        <a:latin typeface="+mn-ea"/>
                        <a:ea typeface="+mn-ea"/>
                        <a:cs typeface="Times New Roman"/>
                      </a:endParaRPr>
                    </a:p>
                  </a:txBody>
                  <a:tcPr marL="50742" marR="50742" marT="0" marB="0" anchor="ctr"/>
                </a:tc>
                <a:extLst>
                  <a:ext uri="{0D108BD9-81ED-4DB2-BD59-A6C34878D82A}">
                    <a16:rowId xmlns:a16="http://schemas.microsoft.com/office/drawing/2014/main" val="10003"/>
                  </a:ext>
                </a:extLst>
              </a:tr>
              <a:tr h="778507">
                <a:tc vMerge="1">
                  <a:txBody>
                    <a:bodyPr/>
                    <a:lstStyle/>
                    <a:p>
                      <a:endParaRPr kumimoji="1" lang="ja-JP" altLang="en-US"/>
                    </a:p>
                  </a:txBody>
                  <a:tcPr/>
                </a:tc>
                <a:tc>
                  <a:txBody>
                    <a:bodyPr/>
                    <a:lstStyle/>
                    <a:p>
                      <a:pPr indent="66675" algn="ctr">
                        <a:spcAft>
                          <a:spcPts val="0"/>
                        </a:spcAft>
                      </a:pPr>
                      <a:r>
                        <a:rPr lang="ja-JP" altLang="en-US" sz="2000" kern="100" dirty="0">
                          <a:effectLst/>
                          <a:latin typeface="+mj-ea"/>
                          <a:ea typeface="+mj-ea"/>
                        </a:rPr>
                        <a:t>７</a:t>
                      </a:r>
                      <a:r>
                        <a:rPr lang="ja-JP" sz="2000" kern="100" dirty="0">
                          <a:effectLst/>
                          <a:latin typeface="+mj-ea"/>
                          <a:ea typeface="+mj-ea"/>
                        </a:rPr>
                        <a:t>月以降</a:t>
                      </a:r>
                      <a:endParaRPr lang="ja-JP" sz="2000" kern="100" dirty="0">
                        <a:solidFill>
                          <a:schemeClr val="tx2"/>
                        </a:solidFill>
                        <a:effectLst/>
                        <a:latin typeface="+mj-ea"/>
                        <a:ea typeface="+mj-ea"/>
                        <a:cs typeface="Times New Roman"/>
                      </a:endParaRPr>
                    </a:p>
                  </a:txBody>
                  <a:tcPr marL="50742" marR="50742" marT="0" marB="0" anchor="ctr"/>
                </a:tc>
                <a:tc>
                  <a:txBody>
                    <a:bodyPr/>
                    <a:lstStyle/>
                    <a:p>
                      <a:pPr algn="l">
                        <a:spcAft>
                          <a:spcPts val="0"/>
                        </a:spcAft>
                      </a:pPr>
                      <a:r>
                        <a:rPr lang="ja-JP" altLang="en-US" sz="1800" kern="100" dirty="0">
                          <a:effectLst/>
                        </a:rPr>
                        <a:t>財団</a:t>
                      </a:r>
                      <a:r>
                        <a:rPr lang="ja-JP" sz="1800" kern="100" dirty="0">
                          <a:effectLst/>
                        </a:rPr>
                        <a:t>より地区へ入金が有り次第、クラブへ補助金</a:t>
                      </a:r>
                      <a:r>
                        <a:rPr lang="ja-JP" altLang="en-US" sz="1800" kern="100" dirty="0">
                          <a:effectLst/>
                        </a:rPr>
                        <a:t>配分</a:t>
                      </a:r>
                      <a:endParaRPr lang="ja-JP" sz="1800" kern="100" dirty="0">
                        <a:solidFill>
                          <a:schemeClr val="tx2"/>
                        </a:solidFill>
                        <a:effectLst/>
                        <a:latin typeface="+mn-ea"/>
                        <a:ea typeface="+mn-ea"/>
                        <a:cs typeface="Times New Roman"/>
                      </a:endParaRPr>
                    </a:p>
                  </a:txBody>
                  <a:tcPr marL="50742" marR="50742" marT="0" marB="0" anchor="ctr"/>
                </a:tc>
                <a:extLst>
                  <a:ext uri="{0D108BD9-81ED-4DB2-BD59-A6C34878D82A}">
                    <a16:rowId xmlns:a16="http://schemas.microsoft.com/office/drawing/2014/main" val="10004"/>
                  </a:ext>
                </a:extLst>
              </a:tr>
            </a:tbl>
          </a:graphicData>
        </a:graphic>
      </p:graphicFrame>
      <p:sp>
        <p:nvSpPr>
          <p:cNvPr id="3" name="タイトル 2"/>
          <p:cNvSpPr>
            <a:spLocks noGrp="1"/>
          </p:cNvSpPr>
          <p:nvPr>
            <p:ph type="title" idx="4294967295"/>
          </p:nvPr>
        </p:nvSpPr>
        <p:spPr>
          <a:xfrm>
            <a:off x="549275" y="1160445"/>
            <a:ext cx="8229600" cy="1252538"/>
          </a:xfrm>
        </p:spPr>
        <p:txBody>
          <a:bodyPr/>
          <a:lstStyle/>
          <a:p>
            <a:r>
              <a:rPr kumimoji="1" lang="ja-JP" altLang="en-US" dirty="0">
                <a:solidFill>
                  <a:schemeClr val="tx2"/>
                </a:solidFill>
              </a:rPr>
              <a:t>地区補助金申請スケジュール</a:t>
            </a:r>
          </a:p>
        </p:txBody>
      </p:sp>
      <p:sp>
        <p:nvSpPr>
          <p:cNvPr id="5" name="スライド番号プレースホルダー 4"/>
          <p:cNvSpPr>
            <a:spLocks noGrp="1"/>
          </p:cNvSpPr>
          <p:nvPr>
            <p:ph type="sldNum" sz="quarter" idx="4294967295"/>
          </p:nvPr>
        </p:nvSpPr>
        <p:spPr>
          <a:xfrm>
            <a:off x="8778875" y="6492875"/>
            <a:ext cx="365125" cy="365125"/>
          </a:xfrm>
        </p:spPr>
        <p:txBody>
          <a:bodyPr/>
          <a:lstStyle/>
          <a:p>
            <a:fld id="{48296678-7821-497A-A94A-DDC763C0106C}" type="slidenum">
              <a:rPr kumimoji="1" lang="ja-JP" altLang="en-US" smtClean="0"/>
              <a:t>14</a:t>
            </a:fld>
            <a:endParaRPr kumimoji="1" lang="ja-JP" altLang="en-US" dirty="0"/>
          </a:p>
        </p:txBody>
      </p:sp>
    </p:spTree>
    <p:extLst>
      <p:ext uri="{BB962C8B-B14F-4D97-AF65-F5344CB8AC3E}">
        <p14:creationId xmlns:p14="http://schemas.microsoft.com/office/powerpoint/2010/main" val="1939957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サブタイトル 2"/>
          <p:cNvSpPr>
            <a:spLocks/>
          </p:cNvSpPr>
          <p:nvPr/>
        </p:nvSpPr>
        <p:spPr bwMode="auto">
          <a:xfrm>
            <a:off x="971600" y="5676900"/>
            <a:ext cx="2576513" cy="831850"/>
          </a:xfrm>
          <a:prstGeom prst="rect">
            <a:avLst/>
          </a:prstGeom>
          <a:solidFill>
            <a:schemeClr val="tx2"/>
          </a:solidFill>
          <a:ln w="22225">
            <a:solidFill>
              <a:schemeClr val="tx2"/>
            </a:solidFill>
            <a:miter lim="800000"/>
            <a:headEnd/>
            <a:tailEnd/>
          </a:ln>
        </p:spPr>
        <p:txBody>
          <a:bodyPr/>
          <a:lstStyle>
            <a:lvl1pPr marL="63500">
              <a:defRPr sz="2400">
                <a:solidFill>
                  <a:schemeClr val="tx1"/>
                </a:solidFill>
                <a:latin typeface="Arial" panose="020B0604020202020204" pitchFamily="34" charset="0"/>
                <a:ea typeface="ヒラギノ角ゴ Pro W3" pitchFamily="-84" charset="-128"/>
              </a:defRPr>
            </a:lvl1pPr>
            <a:lvl2pPr marL="742950" indent="-285750">
              <a:defRPr sz="2400">
                <a:solidFill>
                  <a:schemeClr val="tx1"/>
                </a:solidFill>
                <a:latin typeface="Arial" panose="020B0604020202020204" pitchFamily="34" charset="0"/>
                <a:ea typeface="ヒラギノ角ゴ Pro W3" pitchFamily="-84" charset="-128"/>
              </a:defRPr>
            </a:lvl2pPr>
            <a:lvl3pPr marL="1143000" indent="-228600">
              <a:defRPr sz="2400">
                <a:solidFill>
                  <a:schemeClr val="tx1"/>
                </a:solidFill>
                <a:latin typeface="Arial" panose="020B0604020202020204" pitchFamily="34" charset="0"/>
                <a:ea typeface="ヒラギノ角ゴ Pro W3" pitchFamily="-84" charset="-128"/>
              </a:defRPr>
            </a:lvl3pPr>
            <a:lvl4pPr marL="1600200" indent="-228600">
              <a:defRPr sz="2400">
                <a:solidFill>
                  <a:schemeClr val="tx1"/>
                </a:solidFill>
                <a:latin typeface="Arial" panose="020B0604020202020204" pitchFamily="34" charset="0"/>
                <a:ea typeface="ヒラギノ角ゴ Pro W3" pitchFamily="-84" charset="-128"/>
              </a:defRPr>
            </a:lvl4pPr>
            <a:lvl5pPr marL="2057400" indent="-228600">
              <a:defRPr sz="2400">
                <a:solidFill>
                  <a:schemeClr val="tx1"/>
                </a:solidFill>
                <a:latin typeface="Arial" panose="020B0604020202020204"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9pPr>
          </a:lstStyle>
          <a:p>
            <a:pPr algn="ctr" eaLnBrk="1" hangingPunct="1">
              <a:lnSpc>
                <a:spcPct val="90000"/>
              </a:lnSpc>
              <a:spcBef>
                <a:spcPts val="300"/>
              </a:spcBef>
              <a:buClr>
                <a:srgbClr val="99987F"/>
              </a:buClr>
              <a:buFont typeface="Georgia" panose="02040502050405020303" pitchFamily="18" charset="0"/>
              <a:buNone/>
            </a:pPr>
            <a:r>
              <a:rPr kumimoji="1" lang="ja-JP" altLang="en-US" b="1" dirty="0">
                <a:solidFill>
                  <a:schemeClr val="bg1"/>
                </a:solidFill>
                <a:latin typeface="+mj-ea"/>
                <a:ea typeface="+mj-ea"/>
                <a:cs typeface="ヒラギノ角ゴ Std W8"/>
              </a:rPr>
              <a:t>地区補助金</a:t>
            </a:r>
            <a:endParaRPr kumimoji="1" lang="en-US" altLang="ja-JP" b="1" dirty="0">
              <a:solidFill>
                <a:schemeClr val="bg1"/>
              </a:solidFill>
              <a:latin typeface="+mj-ea"/>
              <a:ea typeface="+mj-ea"/>
              <a:cs typeface="ヒラギノ角ゴ Std W8"/>
            </a:endParaRPr>
          </a:p>
          <a:p>
            <a:pPr algn="ctr" eaLnBrk="1" hangingPunct="1">
              <a:lnSpc>
                <a:spcPct val="90000"/>
              </a:lnSpc>
              <a:spcBef>
                <a:spcPts val="300"/>
              </a:spcBef>
              <a:buClr>
                <a:srgbClr val="99987F"/>
              </a:buClr>
              <a:buFont typeface="Georgia" panose="02040502050405020303" pitchFamily="18" charset="0"/>
              <a:buNone/>
            </a:pPr>
            <a:r>
              <a:rPr kumimoji="1" lang="ja-JP" altLang="en-US" b="1" dirty="0">
                <a:solidFill>
                  <a:schemeClr val="bg1"/>
                </a:solidFill>
                <a:latin typeface="+mj-ea"/>
                <a:ea typeface="+mj-ea"/>
                <a:cs typeface="ヒラギノ角ゴ Std W8"/>
              </a:rPr>
              <a:t> </a:t>
            </a:r>
            <a:r>
              <a:rPr kumimoji="1" lang="en-US" altLang="ja-JP" b="1" dirty="0">
                <a:solidFill>
                  <a:schemeClr val="bg1"/>
                </a:solidFill>
                <a:latin typeface="+mj-ea"/>
                <a:ea typeface="+mj-ea"/>
                <a:cs typeface="ヒラギノ角ゴ Std W8"/>
              </a:rPr>
              <a:t>(DG)</a:t>
            </a:r>
            <a:endParaRPr kumimoji="1" lang="ja-JP" altLang="en-US" b="1" dirty="0">
              <a:solidFill>
                <a:schemeClr val="bg1"/>
              </a:solidFill>
              <a:latin typeface="+mj-ea"/>
              <a:ea typeface="+mj-ea"/>
              <a:cs typeface="ヒラギノ角ゴ Std W8"/>
            </a:endParaRPr>
          </a:p>
        </p:txBody>
      </p:sp>
      <p:sp>
        <p:nvSpPr>
          <p:cNvPr id="5" name="正方形/長方形 4"/>
          <p:cNvSpPr>
            <a:spLocks noChangeArrowheads="1"/>
          </p:cNvSpPr>
          <p:nvPr/>
        </p:nvSpPr>
        <p:spPr bwMode="auto">
          <a:xfrm>
            <a:off x="1194173" y="2539606"/>
            <a:ext cx="6286500" cy="676275"/>
          </a:xfrm>
          <a:prstGeom prst="rect">
            <a:avLst/>
          </a:prstGeom>
          <a:noFill/>
          <a:ln w="28575">
            <a:solidFill>
              <a:schemeClr val="tx2"/>
            </a:solidFill>
            <a:miter lim="800000"/>
            <a:headEnd/>
            <a:tailEnd/>
          </a:ln>
          <a:effectLst>
            <a:outerShdw blurRad="40000" dist="23000" dir="5400000" rotWithShape="0">
              <a:srgbClr val="808080">
                <a:alpha val="34998"/>
              </a:srgbClr>
            </a:outerShdw>
          </a:effectLst>
        </p:spPr>
        <p:txBody>
          <a:bodyPr anchor="ctr"/>
          <a:lstStyle>
            <a:lvl1pPr eaLnBrk="0" hangingPunct="0">
              <a:defRPr kumimoji="1">
                <a:solidFill>
                  <a:schemeClr val="tx1"/>
                </a:solidFill>
                <a:latin typeface="Georgia" panose="02040502050405020303" pitchFamily="18" charset="0"/>
                <a:ea typeface="ＭＳ Ｐゴシック" panose="020B0600070205080204" pitchFamily="50" charset="-128"/>
              </a:defRPr>
            </a:lvl1pPr>
            <a:lvl2pPr marL="742950" indent="-285750" eaLnBrk="0" hangingPunct="0">
              <a:defRPr kumimoji="1">
                <a:solidFill>
                  <a:schemeClr val="tx1"/>
                </a:solidFill>
                <a:latin typeface="Georgia" panose="02040502050405020303" pitchFamily="18" charset="0"/>
                <a:ea typeface="ＭＳ Ｐゴシック" panose="020B0600070205080204" pitchFamily="50" charset="-128"/>
              </a:defRPr>
            </a:lvl2pPr>
            <a:lvl3pPr marL="1143000" indent="-228600" eaLnBrk="0" hangingPunct="0">
              <a:defRPr kumimoji="1">
                <a:solidFill>
                  <a:schemeClr val="tx1"/>
                </a:solidFill>
                <a:latin typeface="Georgia" panose="02040502050405020303" pitchFamily="18" charset="0"/>
                <a:ea typeface="ＭＳ Ｐゴシック" panose="020B0600070205080204" pitchFamily="50" charset="-128"/>
              </a:defRPr>
            </a:lvl3pPr>
            <a:lvl4pPr marL="1600200" indent="-228600" eaLnBrk="0" hangingPunct="0">
              <a:defRPr kumimoji="1">
                <a:solidFill>
                  <a:schemeClr val="tx1"/>
                </a:solidFill>
                <a:latin typeface="Georgia" panose="02040502050405020303" pitchFamily="18" charset="0"/>
                <a:ea typeface="ＭＳ Ｐゴシック" panose="020B0600070205080204" pitchFamily="50" charset="-128"/>
              </a:defRPr>
            </a:lvl4pPr>
            <a:lvl5pPr marL="2057400" indent="-228600" eaLnBrk="0" hangingPunct="0">
              <a:defRPr kumimoji="1">
                <a:solidFill>
                  <a:schemeClr val="tx1"/>
                </a:solidFill>
                <a:latin typeface="Georgia" panose="02040502050405020303" pitchFamily="18"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9pPr>
          </a:lstStyle>
          <a:p>
            <a:pPr algn="ctr" eaLnBrk="1" fontAlgn="auto" hangingPunct="1">
              <a:spcBef>
                <a:spcPts val="0"/>
              </a:spcBef>
              <a:spcAft>
                <a:spcPts val="0"/>
              </a:spcAft>
              <a:defRPr/>
            </a:pPr>
            <a:r>
              <a:rPr lang="ja-JP" altLang="en-US" sz="3200" b="1" dirty="0">
                <a:solidFill>
                  <a:schemeClr val="tx2">
                    <a:lumMod val="50000"/>
                  </a:schemeClr>
                </a:solidFill>
                <a:latin typeface="HGP明朝E" panose="02020900000000000000" pitchFamily="18" charset="-128"/>
                <a:ea typeface="HGP明朝E" panose="02020900000000000000" pitchFamily="18" charset="-128"/>
                <a:cs typeface="ヒラギノ角ゴ Std W8"/>
              </a:rPr>
              <a:t>３年前の年 次 基 金 寄 付 </a:t>
            </a:r>
          </a:p>
        </p:txBody>
      </p:sp>
      <p:sp>
        <p:nvSpPr>
          <p:cNvPr id="63495" name="正方形/長方形 8"/>
          <p:cNvSpPr>
            <a:spLocks noChangeArrowheads="1"/>
          </p:cNvSpPr>
          <p:nvPr/>
        </p:nvSpPr>
        <p:spPr bwMode="auto">
          <a:xfrm>
            <a:off x="1736988" y="3277321"/>
            <a:ext cx="10223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Georgia" panose="02040502050405020303" pitchFamily="18" charset="0"/>
                <a:ea typeface="ＭＳ Ｐゴシック" panose="020B0600070205080204" pitchFamily="50" charset="-128"/>
              </a:defRPr>
            </a:lvl1pPr>
            <a:lvl2pPr marL="742950" indent="-285750" eaLnBrk="0" hangingPunct="0">
              <a:defRPr kumimoji="1">
                <a:solidFill>
                  <a:schemeClr val="tx1"/>
                </a:solidFill>
                <a:latin typeface="Georgia" panose="02040502050405020303" pitchFamily="18" charset="0"/>
                <a:ea typeface="ＭＳ Ｐゴシック" panose="020B0600070205080204" pitchFamily="50" charset="-128"/>
              </a:defRPr>
            </a:lvl2pPr>
            <a:lvl3pPr marL="1143000" indent="-228600" eaLnBrk="0" hangingPunct="0">
              <a:defRPr kumimoji="1">
                <a:solidFill>
                  <a:schemeClr val="tx1"/>
                </a:solidFill>
                <a:latin typeface="Georgia" panose="02040502050405020303" pitchFamily="18" charset="0"/>
                <a:ea typeface="ＭＳ Ｐゴシック" panose="020B0600070205080204" pitchFamily="50" charset="-128"/>
              </a:defRPr>
            </a:lvl3pPr>
            <a:lvl4pPr marL="1600200" indent="-228600" eaLnBrk="0" hangingPunct="0">
              <a:defRPr kumimoji="1">
                <a:solidFill>
                  <a:schemeClr val="tx1"/>
                </a:solidFill>
                <a:latin typeface="Georgia" panose="02040502050405020303" pitchFamily="18" charset="0"/>
                <a:ea typeface="ＭＳ Ｐゴシック" panose="020B0600070205080204" pitchFamily="50" charset="-128"/>
              </a:defRPr>
            </a:lvl4pPr>
            <a:lvl5pPr marL="2057400" indent="-228600" eaLnBrk="0" hangingPunct="0">
              <a:defRPr kumimoji="1">
                <a:solidFill>
                  <a:schemeClr val="tx1"/>
                </a:solidFill>
                <a:latin typeface="Georgia" panose="02040502050405020303" pitchFamily="18"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9pPr>
          </a:lstStyle>
          <a:p>
            <a:pPr eaLnBrk="1" fontAlgn="auto" hangingPunct="1">
              <a:spcBef>
                <a:spcPts val="0"/>
              </a:spcBef>
              <a:spcAft>
                <a:spcPts val="0"/>
              </a:spcAft>
              <a:defRPr/>
            </a:pPr>
            <a:r>
              <a:rPr lang="en-US" altLang="ja-JP" sz="2000" b="1" dirty="0">
                <a:solidFill>
                  <a:schemeClr val="tx2">
                    <a:lumMod val="60000"/>
                    <a:lumOff val="40000"/>
                  </a:schemeClr>
                </a:solidFill>
                <a:latin typeface="HGPｺﾞｼｯｸE" panose="020B0900000000000000" pitchFamily="50" charset="-128"/>
                <a:ea typeface="HGPｺﾞｼｯｸE" panose="020B0900000000000000" pitchFamily="50" charset="-128"/>
                <a:cs typeface="ヒラギノ角ゴ Std W8"/>
              </a:rPr>
              <a:t>50</a:t>
            </a:r>
            <a:r>
              <a:rPr lang="ja-JP" altLang="en-US" sz="2000" b="1" dirty="0">
                <a:solidFill>
                  <a:schemeClr val="tx2">
                    <a:lumMod val="60000"/>
                    <a:lumOff val="40000"/>
                  </a:schemeClr>
                </a:solidFill>
                <a:latin typeface="HGPｺﾞｼｯｸE" panose="020B0900000000000000" pitchFamily="50" charset="-128"/>
                <a:ea typeface="HGPｺﾞｼｯｸE" panose="020B0900000000000000" pitchFamily="50" charset="-128"/>
                <a:cs typeface="ヒラギノ角ゴ Std W8"/>
              </a:rPr>
              <a:t>％</a:t>
            </a:r>
            <a:r>
              <a:rPr lang="en-US" altLang="ja-JP" sz="2000" b="1" dirty="0">
                <a:solidFill>
                  <a:schemeClr val="tx2">
                    <a:lumMod val="60000"/>
                    <a:lumOff val="40000"/>
                  </a:schemeClr>
                </a:solidFill>
                <a:latin typeface="HGPｺﾞｼｯｸE" panose="020B0900000000000000" pitchFamily="50" charset="-128"/>
                <a:ea typeface="HGPｺﾞｼｯｸE" panose="020B0900000000000000" pitchFamily="50" charset="-128"/>
                <a:cs typeface="ヒラギノ角ゴ Std W8"/>
              </a:rPr>
              <a:t> </a:t>
            </a:r>
            <a:endParaRPr lang="ja-JP" altLang="en-US" sz="2000" b="1" dirty="0">
              <a:solidFill>
                <a:schemeClr val="tx2">
                  <a:lumMod val="60000"/>
                  <a:lumOff val="40000"/>
                </a:schemeClr>
              </a:solidFill>
              <a:latin typeface="HGPｺﾞｼｯｸE" panose="020B0900000000000000" pitchFamily="50" charset="-128"/>
              <a:ea typeface="HGPｺﾞｼｯｸE" panose="020B0900000000000000" pitchFamily="50" charset="-128"/>
              <a:cs typeface="ヒラギノ角ゴ Std W8"/>
            </a:endParaRPr>
          </a:p>
        </p:txBody>
      </p:sp>
      <p:sp>
        <p:nvSpPr>
          <p:cNvPr id="63496" name="テキスト ボックス 9"/>
          <p:cNvSpPr txBox="1">
            <a:spLocks noChangeArrowheads="1"/>
          </p:cNvSpPr>
          <p:nvPr/>
        </p:nvSpPr>
        <p:spPr bwMode="auto">
          <a:xfrm>
            <a:off x="6377782" y="3349266"/>
            <a:ext cx="8302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Georgia" panose="02040502050405020303" pitchFamily="18" charset="0"/>
                <a:ea typeface="ＭＳ Ｐゴシック" panose="020B0600070205080204" pitchFamily="50" charset="-128"/>
              </a:defRPr>
            </a:lvl1pPr>
            <a:lvl2pPr marL="742950" indent="-285750" eaLnBrk="0" hangingPunct="0">
              <a:defRPr kumimoji="1">
                <a:solidFill>
                  <a:schemeClr val="tx1"/>
                </a:solidFill>
                <a:latin typeface="Georgia" panose="02040502050405020303" pitchFamily="18" charset="0"/>
                <a:ea typeface="ＭＳ Ｐゴシック" panose="020B0600070205080204" pitchFamily="50" charset="-128"/>
              </a:defRPr>
            </a:lvl2pPr>
            <a:lvl3pPr marL="1143000" indent="-228600" eaLnBrk="0" hangingPunct="0">
              <a:defRPr kumimoji="1">
                <a:solidFill>
                  <a:schemeClr val="tx1"/>
                </a:solidFill>
                <a:latin typeface="Georgia" panose="02040502050405020303" pitchFamily="18" charset="0"/>
                <a:ea typeface="ＭＳ Ｐゴシック" panose="020B0600070205080204" pitchFamily="50" charset="-128"/>
              </a:defRPr>
            </a:lvl3pPr>
            <a:lvl4pPr marL="1600200" indent="-228600" eaLnBrk="0" hangingPunct="0">
              <a:defRPr kumimoji="1">
                <a:solidFill>
                  <a:schemeClr val="tx1"/>
                </a:solidFill>
                <a:latin typeface="Georgia" panose="02040502050405020303" pitchFamily="18" charset="0"/>
                <a:ea typeface="ＭＳ Ｐゴシック" panose="020B0600070205080204" pitchFamily="50" charset="-128"/>
              </a:defRPr>
            </a:lvl4pPr>
            <a:lvl5pPr marL="2057400" indent="-228600" eaLnBrk="0" hangingPunct="0">
              <a:defRPr kumimoji="1">
                <a:solidFill>
                  <a:schemeClr val="tx1"/>
                </a:solidFill>
                <a:latin typeface="Georgia" panose="02040502050405020303" pitchFamily="18"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9pPr>
          </a:lstStyle>
          <a:p>
            <a:pPr eaLnBrk="1" fontAlgn="auto" hangingPunct="1">
              <a:spcBef>
                <a:spcPts val="0"/>
              </a:spcBef>
              <a:spcAft>
                <a:spcPts val="0"/>
              </a:spcAft>
              <a:defRPr/>
            </a:pPr>
            <a:r>
              <a:rPr lang="en-US" altLang="ja-JP" sz="2000" b="1" dirty="0">
                <a:solidFill>
                  <a:schemeClr val="tx2">
                    <a:lumMod val="60000"/>
                    <a:lumOff val="40000"/>
                  </a:schemeClr>
                </a:solidFill>
                <a:latin typeface="HGPｺﾞｼｯｸE" panose="020B0900000000000000" pitchFamily="50" charset="-128"/>
                <a:ea typeface="HGPｺﾞｼｯｸE" panose="020B0900000000000000" pitchFamily="50" charset="-128"/>
                <a:cs typeface="ヒラギノ角ゴ Std W8"/>
              </a:rPr>
              <a:t>50</a:t>
            </a:r>
            <a:r>
              <a:rPr lang="ja-JP" altLang="en-US" sz="2000" b="1" dirty="0">
                <a:solidFill>
                  <a:schemeClr val="tx2">
                    <a:lumMod val="60000"/>
                    <a:lumOff val="40000"/>
                  </a:schemeClr>
                </a:solidFill>
                <a:latin typeface="HGPｺﾞｼｯｸE" panose="020B0900000000000000" pitchFamily="50" charset="-128"/>
                <a:ea typeface="HGPｺﾞｼｯｸE" panose="020B0900000000000000" pitchFamily="50" charset="-128"/>
                <a:cs typeface="ヒラギノ角ゴ Std W8"/>
              </a:rPr>
              <a:t>％</a:t>
            </a:r>
          </a:p>
        </p:txBody>
      </p:sp>
      <p:sp>
        <p:nvSpPr>
          <p:cNvPr id="27654" name="正方形/長方形 10"/>
          <p:cNvSpPr>
            <a:spLocks noChangeArrowheads="1"/>
          </p:cNvSpPr>
          <p:nvPr/>
        </p:nvSpPr>
        <p:spPr bwMode="auto">
          <a:xfrm>
            <a:off x="4932040" y="4016086"/>
            <a:ext cx="3659188" cy="479425"/>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FFD9EF"/>
                </a:solidFill>
              </a14:hiddenFill>
            </a:ext>
          </a:extLst>
        </p:spPr>
        <p:txBody>
          <a:bodyPr>
            <a:spAutoFit/>
          </a:bodyPr>
          <a:lstStyle>
            <a:lvl1pPr>
              <a:defRPr sz="2400">
                <a:solidFill>
                  <a:schemeClr val="tx1"/>
                </a:solidFill>
                <a:latin typeface="Arial" panose="020B0604020202020204" pitchFamily="34" charset="0"/>
                <a:ea typeface="ヒラギノ角ゴ Pro W3" pitchFamily="-84" charset="-128"/>
              </a:defRPr>
            </a:lvl1pPr>
            <a:lvl2pPr marL="742950" indent="-285750">
              <a:defRPr sz="2400">
                <a:solidFill>
                  <a:schemeClr val="tx1"/>
                </a:solidFill>
                <a:latin typeface="Arial" panose="020B0604020202020204" pitchFamily="34" charset="0"/>
                <a:ea typeface="ヒラギノ角ゴ Pro W3" pitchFamily="-84" charset="-128"/>
              </a:defRPr>
            </a:lvl2pPr>
            <a:lvl3pPr marL="1143000" indent="-228600">
              <a:defRPr sz="2400">
                <a:solidFill>
                  <a:schemeClr val="tx1"/>
                </a:solidFill>
                <a:latin typeface="Arial" panose="020B0604020202020204" pitchFamily="34" charset="0"/>
                <a:ea typeface="ヒラギノ角ゴ Pro W3" pitchFamily="-84" charset="-128"/>
              </a:defRPr>
            </a:lvl3pPr>
            <a:lvl4pPr marL="1600200" indent="-228600">
              <a:defRPr sz="2400">
                <a:solidFill>
                  <a:schemeClr val="tx1"/>
                </a:solidFill>
                <a:latin typeface="Arial" panose="020B0604020202020204" pitchFamily="34" charset="0"/>
                <a:ea typeface="ヒラギノ角ゴ Pro W3" pitchFamily="-84" charset="-128"/>
              </a:defRPr>
            </a:lvl4pPr>
            <a:lvl5pPr marL="2057400" indent="-228600">
              <a:defRPr sz="2400">
                <a:solidFill>
                  <a:schemeClr val="tx1"/>
                </a:solidFill>
                <a:latin typeface="Arial" panose="020B0604020202020204"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9pPr>
          </a:lstStyle>
          <a:p>
            <a:pPr eaLnBrk="1" hangingPunct="1"/>
            <a:r>
              <a:rPr kumimoji="1" lang="en-US" altLang="ja-JP" dirty="0">
                <a:solidFill>
                  <a:schemeClr val="tx2"/>
                </a:solidFill>
                <a:latin typeface="+mj-ea"/>
                <a:ea typeface="+mj-ea"/>
                <a:cs typeface="ヒラギノ角ゴ StdN W8"/>
              </a:rPr>
              <a:t> </a:t>
            </a:r>
            <a:r>
              <a:rPr kumimoji="1" lang="ja-JP" altLang="en-US" b="1" dirty="0">
                <a:solidFill>
                  <a:schemeClr val="tx2"/>
                </a:solidFill>
                <a:latin typeface="+mj-ea"/>
                <a:ea typeface="+mj-ea"/>
                <a:cs typeface="ヒラギノ角ゴ Std W8"/>
              </a:rPr>
              <a:t>国際財団活動資金</a:t>
            </a:r>
            <a:r>
              <a:rPr kumimoji="1" lang="en-US" altLang="ja-JP" b="1" dirty="0">
                <a:solidFill>
                  <a:schemeClr val="tx2"/>
                </a:solidFill>
                <a:latin typeface="+mj-ea"/>
                <a:ea typeface="+mj-ea"/>
                <a:cs typeface="ヒラギノ角ゴ StdN W8"/>
              </a:rPr>
              <a:t>(WF) </a:t>
            </a:r>
            <a:endParaRPr kumimoji="1" lang="en-US" altLang="ja-JP" b="1" dirty="0">
              <a:solidFill>
                <a:schemeClr val="tx2"/>
              </a:solidFill>
              <a:latin typeface="+mj-ea"/>
              <a:ea typeface="+mj-ea"/>
              <a:cs typeface="ヒラギノ角ゴ Std W8"/>
            </a:endParaRPr>
          </a:p>
        </p:txBody>
      </p:sp>
      <p:sp>
        <p:nvSpPr>
          <p:cNvPr id="27655" name="テキスト ボックス 12"/>
          <p:cNvSpPr txBox="1">
            <a:spLocks noChangeArrowheads="1"/>
          </p:cNvSpPr>
          <p:nvPr/>
        </p:nvSpPr>
        <p:spPr bwMode="auto">
          <a:xfrm>
            <a:off x="4168775" y="5676900"/>
            <a:ext cx="3751262" cy="831850"/>
          </a:xfrm>
          <a:prstGeom prst="rect">
            <a:avLst/>
          </a:prstGeom>
          <a:solidFill>
            <a:schemeClr val="tx2"/>
          </a:solidFill>
          <a:ln w="22225">
            <a:solidFill>
              <a:schemeClr val="tx2"/>
            </a:solidFill>
            <a:miter lim="800000"/>
            <a:headEnd/>
            <a:tailEnd/>
          </a:ln>
        </p:spPr>
        <p:txBody>
          <a:bodyPr>
            <a:spAutoFit/>
          </a:bodyPr>
          <a:lstStyle>
            <a:lvl1pPr>
              <a:defRPr sz="2400">
                <a:solidFill>
                  <a:schemeClr val="tx1"/>
                </a:solidFill>
                <a:latin typeface="Arial" panose="020B0604020202020204" pitchFamily="34" charset="0"/>
                <a:ea typeface="ヒラギノ角ゴ Pro W3" pitchFamily="-84" charset="-128"/>
              </a:defRPr>
            </a:lvl1pPr>
            <a:lvl2pPr marL="742950" indent="-285750">
              <a:defRPr sz="2400">
                <a:solidFill>
                  <a:schemeClr val="tx1"/>
                </a:solidFill>
                <a:latin typeface="Arial" panose="020B0604020202020204" pitchFamily="34" charset="0"/>
                <a:ea typeface="ヒラギノ角ゴ Pro W3" pitchFamily="-84" charset="-128"/>
              </a:defRPr>
            </a:lvl2pPr>
            <a:lvl3pPr marL="1143000" indent="-228600">
              <a:defRPr sz="2400">
                <a:solidFill>
                  <a:schemeClr val="tx1"/>
                </a:solidFill>
                <a:latin typeface="Arial" panose="020B0604020202020204" pitchFamily="34" charset="0"/>
                <a:ea typeface="ヒラギノ角ゴ Pro W3" pitchFamily="-84" charset="-128"/>
              </a:defRPr>
            </a:lvl3pPr>
            <a:lvl4pPr marL="1600200" indent="-228600">
              <a:defRPr sz="2400">
                <a:solidFill>
                  <a:schemeClr val="tx1"/>
                </a:solidFill>
                <a:latin typeface="Arial" panose="020B0604020202020204" pitchFamily="34" charset="0"/>
                <a:ea typeface="ヒラギノ角ゴ Pro W3" pitchFamily="-84" charset="-128"/>
              </a:defRPr>
            </a:lvl4pPr>
            <a:lvl5pPr marL="2057400" indent="-228600">
              <a:defRPr sz="2400">
                <a:solidFill>
                  <a:schemeClr val="tx1"/>
                </a:solidFill>
                <a:latin typeface="Arial" panose="020B0604020202020204"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9pPr>
          </a:lstStyle>
          <a:p>
            <a:pPr algn="ctr" eaLnBrk="1" hangingPunct="1"/>
            <a:r>
              <a:rPr kumimoji="1" lang="ja-JP" altLang="en-US" b="1" dirty="0">
                <a:solidFill>
                  <a:schemeClr val="bg1"/>
                </a:solidFill>
                <a:latin typeface="+mj-ea"/>
                <a:ea typeface="+mj-ea"/>
                <a:cs typeface="ヒラギノ角ゴ Std W8"/>
              </a:rPr>
              <a:t>グローバル補助金</a:t>
            </a:r>
            <a:endParaRPr kumimoji="1" lang="en-US" altLang="ja-JP" b="1" dirty="0">
              <a:solidFill>
                <a:schemeClr val="bg1"/>
              </a:solidFill>
              <a:latin typeface="+mj-ea"/>
              <a:ea typeface="+mj-ea"/>
              <a:cs typeface="ヒラギノ角ゴ Std W8"/>
            </a:endParaRPr>
          </a:p>
          <a:p>
            <a:pPr algn="ctr" eaLnBrk="1" hangingPunct="1"/>
            <a:r>
              <a:rPr kumimoji="1" lang="en-US" altLang="ja-JP" b="1" dirty="0">
                <a:solidFill>
                  <a:schemeClr val="bg1"/>
                </a:solidFill>
                <a:latin typeface="+mj-ea"/>
                <a:ea typeface="+mj-ea"/>
                <a:cs typeface="ヒラギノ角ゴ Std W8"/>
              </a:rPr>
              <a:t> (GG) </a:t>
            </a:r>
            <a:endParaRPr kumimoji="1" lang="ja-JP" altLang="en-US" b="1" dirty="0">
              <a:solidFill>
                <a:schemeClr val="bg1"/>
              </a:solidFill>
              <a:latin typeface="+mj-ea"/>
              <a:ea typeface="+mj-ea"/>
              <a:cs typeface="ヒラギノ角ゴ Std W8"/>
            </a:endParaRPr>
          </a:p>
        </p:txBody>
      </p:sp>
      <p:sp>
        <p:nvSpPr>
          <p:cNvPr id="16392" name="テキスト ボックス 27"/>
          <p:cNvSpPr txBox="1">
            <a:spLocks noChangeArrowheads="1"/>
          </p:cNvSpPr>
          <p:nvPr/>
        </p:nvSpPr>
        <p:spPr bwMode="auto">
          <a:xfrm>
            <a:off x="6292144" y="4841805"/>
            <a:ext cx="25225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300"/>
              </a:spcBef>
              <a:buClr>
                <a:srgbClr val="A04DA3"/>
              </a:buClr>
              <a:buFont typeface="Georgia" panose="02040502050405020303" pitchFamily="18" charset="0"/>
              <a:buChar char="•"/>
              <a:defRPr kumimoji="1" sz="2800">
                <a:solidFill>
                  <a:schemeClr val="tx1"/>
                </a:solidFill>
                <a:latin typeface="Georgia" panose="02040502050405020303" pitchFamily="18" charset="0"/>
                <a:ea typeface="HG明朝B" panose="02020809000000000000" pitchFamily="17" charset="-128"/>
              </a:defRPr>
            </a:lvl1pPr>
            <a:lvl2pPr marL="742950" indent="-285750" eaLnBrk="0" hangingPunct="0">
              <a:spcBef>
                <a:spcPts val="300"/>
              </a:spcBef>
              <a:buClr>
                <a:schemeClr val="accent2"/>
              </a:buClr>
              <a:buFont typeface="Georgia" panose="02040502050405020303" pitchFamily="18" charset="0"/>
              <a:buChar char="▫"/>
              <a:defRPr kumimoji="1" sz="2600">
                <a:solidFill>
                  <a:schemeClr val="accent2"/>
                </a:solidFill>
                <a:latin typeface="Georgia" panose="02040502050405020303" pitchFamily="18" charset="0"/>
                <a:ea typeface="HG明朝B" panose="02020809000000000000" pitchFamily="17" charset="-128"/>
              </a:defRPr>
            </a:lvl2pPr>
            <a:lvl3pPr marL="1143000" indent="-228600" eaLnBrk="0" hangingPunct="0">
              <a:spcBef>
                <a:spcPts val="300"/>
              </a:spcBef>
              <a:buClr>
                <a:schemeClr val="accent1"/>
              </a:buClr>
              <a:buFont typeface="Wingdings 2" panose="05020102010507070707" pitchFamily="18" charset="2"/>
              <a:buChar char=""/>
              <a:defRPr kumimoji="1" sz="2400">
                <a:solidFill>
                  <a:schemeClr val="accent1"/>
                </a:solidFill>
                <a:latin typeface="Georgia" panose="02040502050405020303" pitchFamily="18" charset="0"/>
                <a:ea typeface="HG明朝B" panose="02020809000000000000" pitchFamily="17" charset="-128"/>
              </a:defRPr>
            </a:lvl3pPr>
            <a:lvl4pPr marL="1600200" indent="-228600" eaLnBrk="0" hangingPunct="0">
              <a:spcBef>
                <a:spcPts val="300"/>
              </a:spcBef>
              <a:buClr>
                <a:schemeClr val="accent1"/>
              </a:buClr>
              <a:buFont typeface="Wingdings 2" panose="05020102010507070707" pitchFamily="18" charset="2"/>
              <a:buChar char=""/>
              <a:defRPr kumimoji="1" sz="2200">
                <a:solidFill>
                  <a:schemeClr val="accent1"/>
                </a:solidFill>
                <a:latin typeface="Georgia" panose="02040502050405020303" pitchFamily="18" charset="0"/>
                <a:ea typeface="HG明朝B" panose="02020809000000000000" pitchFamily="17" charset="-128"/>
              </a:defRPr>
            </a:lvl4pPr>
            <a:lvl5pPr marL="2057400" indent="-228600" eaLnBrk="0" hangingPunct="0">
              <a:spcBef>
                <a:spcPts val="300"/>
              </a:spcBef>
              <a:buClr>
                <a:srgbClr val="A04DA3"/>
              </a:buClr>
              <a:buFont typeface="Georgia" panose="02040502050405020303" pitchFamily="18" charset="0"/>
              <a:buChar char="▫"/>
              <a:defRPr kumimoji="1" sz="2000">
                <a:solidFill>
                  <a:srgbClr val="A04DA3"/>
                </a:solidFill>
                <a:latin typeface="Georgia" panose="02040502050405020303" pitchFamily="18" charset="0"/>
                <a:ea typeface="HG明朝B" panose="02020809000000000000" pitchFamily="17" charset="-128"/>
              </a:defRPr>
            </a:lvl5pPr>
            <a:lvl6pPr marL="2514600" indent="-228600" eaLnBrk="0" fontAlgn="base" hangingPunct="0">
              <a:spcBef>
                <a:spcPts val="300"/>
              </a:spcBef>
              <a:spcAft>
                <a:spcPct val="0"/>
              </a:spcAft>
              <a:buClr>
                <a:srgbClr val="A04DA3"/>
              </a:buClr>
              <a:buFont typeface="Georgia" panose="02040502050405020303" pitchFamily="18" charset="0"/>
              <a:buChar char="▫"/>
              <a:defRPr kumimoji="1" sz="2000">
                <a:solidFill>
                  <a:srgbClr val="A04DA3"/>
                </a:solidFill>
                <a:latin typeface="Georgia" panose="02040502050405020303" pitchFamily="18" charset="0"/>
                <a:ea typeface="HG明朝B" panose="02020809000000000000" pitchFamily="17" charset="-128"/>
              </a:defRPr>
            </a:lvl6pPr>
            <a:lvl7pPr marL="2971800" indent="-228600" eaLnBrk="0" fontAlgn="base" hangingPunct="0">
              <a:spcBef>
                <a:spcPts val="300"/>
              </a:spcBef>
              <a:spcAft>
                <a:spcPct val="0"/>
              </a:spcAft>
              <a:buClr>
                <a:srgbClr val="A04DA3"/>
              </a:buClr>
              <a:buFont typeface="Georgia" panose="02040502050405020303" pitchFamily="18" charset="0"/>
              <a:buChar char="▫"/>
              <a:defRPr kumimoji="1" sz="2000">
                <a:solidFill>
                  <a:srgbClr val="A04DA3"/>
                </a:solidFill>
                <a:latin typeface="Georgia" panose="02040502050405020303" pitchFamily="18" charset="0"/>
                <a:ea typeface="HG明朝B" panose="02020809000000000000" pitchFamily="17" charset="-128"/>
              </a:defRPr>
            </a:lvl7pPr>
            <a:lvl8pPr marL="3429000" indent="-228600" eaLnBrk="0" fontAlgn="base" hangingPunct="0">
              <a:spcBef>
                <a:spcPts val="300"/>
              </a:spcBef>
              <a:spcAft>
                <a:spcPct val="0"/>
              </a:spcAft>
              <a:buClr>
                <a:srgbClr val="A04DA3"/>
              </a:buClr>
              <a:buFont typeface="Georgia" panose="02040502050405020303" pitchFamily="18" charset="0"/>
              <a:buChar char="▫"/>
              <a:defRPr kumimoji="1" sz="2000">
                <a:solidFill>
                  <a:srgbClr val="A04DA3"/>
                </a:solidFill>
                <a:latin typeface="Georgia" panose="02040502050405020303" pitchFamily="18" charset="0"/>
                <a:ea typeface="HG明朝B" panose="02020809000000000000" pitchFamily="17" charset="-128"/>
              </a:defRPr>
            </a:lvl8pPr>
            <a:lvl9pPr marL="3886200" indent="-228600" eaLnBrk="0" fontAlgn="base" hangingPunct="0">
              <a:spcBef>
                <a:spcPts val="300"/>
              </a:spcBef>
              <a:spcAft>
                <a:spcPct val="0"/>
              </a:spcAft>
              <a:buClr>
                <a:srgbClr val="A04DA3"/>
              </a:buClr>
              <a:buFont typeface="Georgia" panose="02040502050405020303" pitchFamily="18" charset="0"/>
              <a:buChar char="▫"/>
              <a:defRPr kumimoji="1" sz="2000">
                <a:solidFill>
                  <a:srgbClr val="A04DA3"/>
                </a:solidFill>
                <a:latin typeface="Georgia" panose="02040502050405020303" pitchFamily="18" charset="0"/>
                <a:ea typeface="HG明朝B" panose="02020809000000000000" pitchFamily="17" charset="-128"/>
              </a:defRPr>
            </a:lvl9pPr>
          </a:lstStyle>
          <a:p>
            <a:pPr eaLnBrk="1" hangingPunct="1">
              <a:spcBef>
                <a:spcPct val="0"/>
              </a:spcBef>
              <a:buClrTx/>
              <a:buFontTx/>
              <a:buNone/>
              <a:defRPr/>
            </a:pPr>
            <a:r>
              <a:rPr lang="ja-JP" altLang="en-US" sz="1800" b="1" dirty="0">
                <a:solidFill>
                  <a:schemeClr val="tx2">
                    <a:lumMod val="60000"/>
                    <a:lumOff val="40000"/>
                  </a:schemeClr>
                </a:solidFill>
                <a:latin typeface="HGSｺﾞｼｯｸE" panose="020B0900000000000000" pitchFamily="50" charset="-128"/>
                <a:ea typeface="HGSｺﾞｼｯｸE" panose="020B0900000000000000" pitchFamily="50" charset="-128"/>
              </a:rPr>
              <a:t>マッチング </a:t>
            </a:r>
            <a:r>
              <a:rPr lang="en-US" altLang="ja-JP" sz="1800" b="1" dirty="0">
                <a:solidFill>
                  <a:schemeClr val="tx2">
                    <a:lumMod val="60000"/>
                    <a:lumOff val="40000"/>
                  </a:schemeClr>
                </a:solidFill>
                <a:latin typeface="HGSｺﾞｼｯｸE" panose="020B0900000000000000" pitchFamily="50" charset="-128"/>
                <a:ea typeface="HGSｺﾞｼｯｸE" panose="020B0900000000000000" pitchFamily="50" charset="-128"/>
              </a:rPr>
              <a:t>(</a:t>
            </a:r>
            <a:r>
              <a:rPr lang="ja-JP" altLang="en-US" sz="1800" b="1" dirty="0">
                <a:solidFill>
                  <a:schemeClr val="tx2">
                    <a:lumMod val="60000"/>
                    <a:lumOff val="40000"/>
                  </a:schemeClr>
                </a:solidFill>
                <a:latin typeface="HGSｺﾞｼｯｸE" panose="020B0900000000000000" pitchFamily="50" charset="-128"/>
                <a:ea typeface="HGSｺﾞｼｯｸE" panose="020B0900000000000000" pitchFamily="50" charset="-128"/>
              </a:rPr>
              <a:t>上乗せ）</a:t>
            </a:r>
          </a:p>
        </p:txBody>
      </p:sp>
      <p:sp>
        <p:nvSpPr>
          <p:cNvPr id="27657" name="テキスト ボックス 23"/>
          <p:cNvSpPr txBox="1">
            <a:spLocks noChangeArrowheads="1"/>
          </p:cNvSpPr>
          <p:nvPr/>
        </p:nvSpPr>
        <p:spPr bwMode="auto">
          <a:xfrm>
            <a:off x="730249" y="4016086"/>
            <a:ext cx="4003675" cy="479425"/>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3D4726"/>
                </a:solidFill>
              </a14:hiddenFill>
            </a:ext>
          </a:extLst>
        </p:spPr>
        <p:txBody>
          <a:bodyPr>
            <a:spAutoFit/>
          </a:bodyPr>
          <a:lstStyle>
            <a:lvl1pPr>
              <a:defRPr sz="2400">
                <a:solidFill>
                  <a:schemeClr val="tx1"/>
                </a:solidFill>
                <a:latin typeface="Arial" panose="020B0604020202020204" pitchFamily="34" charset="0"/>
                <a:ea typeface="ヒラギノ角ゴ Pro W3" pitchFamily="-84" charset="-128"/>
              </a:defRPr>
            </a:lvl1pPr>
            <a:lvl2pPr marL="742950" indent="-285750">
              <a:defRPr sz="2400">
                <a:solidFill>
                  <a:schemeClr val="tx1"/>
                </a:solidFill>
                <a:latin typeface="Arial" panose="020B0604020202020204" pitchFamily="34" charset="0"/>
                <a:ea typeface="ヒラギノ角ゴ Pro W3" pitchFamily="-84" charset="-128"/>
              </a:defRPr>
            </a:lvl2pPr>
            <a:lvl3pPr marL="1143000" indent="-228600">
              <a:defRPr sz="2400">
                <a:solidFill>
                  <a:schemeClr val="tx1"/>
                </a:solidFill>
                <a:latin typeface="Arial" panose="020B0604020202020204" pitchFamily="34" charset="0"/>
                <a:ea typeface="ヒラギノ角ゴ Pro W3" pitchFamily="-84" charset="-128"/>
              </a:defRPr>
            </a:lvl3pPr>
            <a:lvl4pPr marL="1600200" indent="-228600">
              <a:defRPr sz="2400">
                <a:solidFill>
                  <a:schemeClr val="tx1"/>
                </a:solidFill>
                <a:latin typeface="Arial" panose="020B0604020202020204" pitchFamily="34" charset="0"/>
                <a:ea typeface="ヒラギノ角ゴ Pro W3" pitchFamily="-84" charset="-128"/>
              </a:defRPr>
            </a:lvl4pPr>
            <a:lvl5pPr marL="2057400" indent="-228600">
              <a:defRPr sz="2400">
                <a:solidFill>
                  <a:schemeClr val="tx1"/>
                </a:solidFill>
                <a:latin typeface="Arial" panose="020B0604020202020204"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9pPr>
          </a:lstStyle>
          <a:p>
            <a:pPr eaLnBrk="1" hangingPunct="1"/>
            <a:r>
              <a:rPr kumimoji="1" lang="en-US" altLang="ja-JP" dirty="0">
                <a:solidFill>
                  <a:schemeClr val="tx2"/>
                </a:solidFill>
                <a:latin typeface="+mj-ea"/>
                <a:ea typeface="+mj-ea"/>
                <a:cs typeface="ヒラギノ角ゴ Std W8"/>
              </a:rPr>
              <a:t>  </a:t>
            </a:r>
            <a:r>
              <a:rPr kumimoji="1" lang="ja-JP" altLang="en-US" b="1" dirty="0">
                <a:solidFill>
                  <a:schemeClr val="tx2"/>
                </a:solidFill>
                <a:latin typeface="+mj-ea"/>
                <a:ea typeface="+mj-ea"/>
              </a:rPr>
              <a:t>地区財団活動資金</a:t>
            </a:r>
            <a:r>
              <a:rPr kumimoji="1" lang="en-US" altLang="ja-JP" b="1" dirty="0">
                <a:solidFill>
                  <a:schemeClr val="tx2"/>
                </a:solidFill>
                <a:latin typeface="+mj-ea"/>
                <a:ea typeface="+mj-ea"/>
              </a:rPr>
              <a:t>(DDF)</a:t>
            </a:r>
            <a:endParaRPr kumimoji="1" lang="ja-JP" altLang="en-US" b="1" dirty="0">
              <a:solidFill>
                <a:schemeClr val="tx2"/>
              </a:solidFill>
              <a:latin typeface="+mj-ea"/>
              <a:ea typeface="+mj-ea"/>
            </a:endParaRPr>
          </a:p>
        </p:txBody>
      </p:sp>
      <p:sp>
        <p:nvSpPr>
          <p:cNvPr id="4" name="V 字形矢印 3"/>
          <p:cNvSpPr/>
          <p:nvPr/>
        </p:nvSpPr>
        <p:spPr>
          <a:xfrm rot="5400000">
            <a:off x="2488406" y="3461111"/>
            <a:ext cx="565150" cy="366712"/>
          </a:xfrm>
          <a:prstGeom prst="notchedRightArrow">
            <a:avLst/>
          </a:prstGeom>
          <a:solidFill>
            <a:schemeClr val="tx2"/>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3" name="V 字形矢印 22"/>
          <p:cNvSpPr/>
          <p:nvPr/>
        </p:nvSpPr>
        <p:spPr>
          <a:xfrm rot="5400000">
            <a:off x="5911850" y="3470817"/>
            <a:ext cx="565150" cy="366713"/>
          </a:xfrm>
          <a:prstGeom prst="notchedRightArrow">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6" name="V 字形矢印 25"/>
          <p:cNvSpPr/>
          <p:nvPr/>
        </p:nvSpPr>
        <p:spPr>
          <a:xfrm rot="5400000">
            <a:off x="2230437" y="4907612"/>
            <a:ext cx="1003300" cy="360362"/>
          </a:xfrm>
          <a:prstGeom prst="notchedRightArrow">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8" name="V 字形矢印 27"/>
          <p:cNvSpPr/>
          <p:nvPr/>
        </p:nvSpPr>
        <p:spPr>
          <a:xfrm rot="5400000">
            <a:off x="3837361" y="4902849"/>
            <a:ext cx="1000125" cy="366713"/>
          </a:xfrm>
          <a:prstGeom prst="notchedRightArrow">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8" name="曲折矢印 7"/>
          <p:cNvSpPr/>
          <p:nvPr/>
        </p:nvSpPr>
        <p:spPr>
          <a:xfrm rot="10800000">
            <a:off x="4597618" y="4605627"/>
            <a:ext cx="1638300" cy="647700"/>
          </a:xfrm>
          <a:prstGeom prst="bentArrow">
            <a:avLst>
              <a:gd name="adj1" fmla="val 25000"/>
              <a:gd name="adj2" fmla="val 17592"/>
              <a:gd name="adj3" fmla="val 34117"/>
              <a:gd name="adj4" fmla="val 8421"/>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solidFill>
                <a:schemeClr val="tx1"/>
              </a:solidFill>
            </a:endParaRPr>
          </a:p>
        </p:txBody>
      </p:sp>
      <p:sp>
        <p:nvSpPr>
          <p:cNvPr id="27663" name="タイトル 1"/>
          <p:cNvSpPr>
            <a:spLocks noGrp="1"/>
          </p:cNvSpPr>
          <p:nvPr>
            <p:ph type="title" idx="4294967295"/>
          </p:nvPr>
        </p:nvSpPr>
        <p:spPr bwMode="auto">
          <a:xfrm>
            <a:off x="405980" y="1222987"/>
            <a:ext cx="8229600" cy="1254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normAutofit/>
          </a:bodyPr>
          <a:lstStyle/>
          <a:p>
            <a:r>
              <a:rPr kumimoji="1" lang="ja-JP" altLang="en-US" sz="3600" dirty="0">
                <a:solidFill>
                  <a:schemeClr val="tx2"/>
                </a:solidFill>
                <a:latin typeface="Arial Narrow" panose="020B0606020202030204" pitchFamily="34" charset="0"/>
              </a:rPr>
              <a:t>年次基金の流れ（シェア・システム）</a:t>
            </a:r>
          </a:p>
        </p:txBody>
      </p:sp>
      <p:sp>
        <p:nvSpPr>
          <p:cNvPr id="3" name="スライド番号プレースホルダー 2"/>
          <p:cNvSpPr>
            <a:spLocks noGrp="1"/>
          </p:cNvSpPr>
          <p:nvPr>
            <p:ph type="sldNum" sz="quarter" idx="4294967295"/>
          </p:nvPr>
        </p:nvSpPr>
        <p:spPr>
          <a:xfrm>
            <a:off x="8778875" y="6492875"/>
            <a:ext cx="365125" cy="365125"/>
          </a:xfrm>
        </p:spPr>
        <p:txBody>
          <a:bodyPr/>
          <a:lstStyle/>
          <a:p>
            <a:fld id="{48296678-7821-497A-A94A-DDC763C0106C}" type="slidenum">
              <a:rPr kumimoji="1" lang="ja-JP" altLang="en-US" smtClean="0"/>
              <a:t>15</a:t>
            </a:fld>
            <a:endParaRPr kumimoji="1" lang="ja-JP" altLang="en-US" dirty="0"/>
          </a:p>
        </p:txBody>
      </p:sp>
      <p:sp>
        <p:nvSpPr>
          <p:cNvPr id="6" name="テキスト ボックス 5"/>
          <p:cNvSpPr txBox="1"/>
          <p:nvPr/>
        </p:nvSpPr>
        <p:spPr>
          <a:xfrm>
            <a:off x="1736988" y="4630140"/>
            <a:ext cx="811441" cy="677108"/>
          </a:xfrm>
          <a:prstGeom prst="rect">
            <a:avLst/>
          </a:prstGeom>
          <a:noFill/>
        </p:spPr>
        <p:txBody>
          <a:bodyPr wrap="none" rtlCol="0">
            <a:spAutoFit/>
          </a:bodyPr>
          <a:lstStyle/>
          <a:p>
            <a:r>
              <a:rPr lang="en-US" altLang="ja-JP" sz="2000" b="1" dirty="0">
                <a:solidFill>
                  <a:schemeClr val="tx2">
                    <a:lumMod val="60000"/>
                    <a:lumOff val="40000"/>
                  </a:schemeClr>
                </a:solidFill>
                <a:latin typeface="HGPｺﾞｼｯｸE" panose="020B0900000000000000" pitchFamily="50" charset="-128"/>
                <a:ea typeface="HGPｺﾞｼｯｸE" panose="020B0900000000000000" pitchFamily="50" charset="-128"/>
                <a:cs typeface="ヒラギノ角ゴ Std W8"/>
              </a:rPr>
              <a:t>50</a:t>
            </a:r>
            <a:r>
              <a:rPr lang="ja-JP" altLang="en-US" sz="2000" b="1" dirty="0">
                <a:solidFill>
                  <a:schemeClr val="tx2">
                    <a:lumMod val="60000"/>
                    <a:lumOff val="40000"/>
                  </a:schemeClr>
                </a:solidFill>
                <a:latin typeface="HGPｺﾞｼｯｸE" panose="020B0900000000000000" pitchFamily="50" charset="-128"/>
                <a:ea typeface="HGPｺﾞｼｯｸE" panose="020B0900000000000000" pitchFamily="50" charset="-128"/>
                <a:cs typeface="ヒラギノ角ゴ Std W8"/>
              </a:rPr>
              <a:t>％</a:t>
            </a:r>
            <a:r>
              <a:rPr lang="en-US" altLang="ja-JP" sz="2000" b="1" dirty="0">
                <a:solidFill>
                  <a:schemeClr val="tx2">
                    <a:lumMod val="60000"/>
                    <a:lumOff val="40000"/>
                  </a:schemeClr>
                </a:solidFill>
                <a:latin typeface="HGPｺﾞｼｯｸE" panose="020B0900000000000000" pitchFamily="50" charset="-128"/>
                <a:ea typeface="HGPｺﾞｼｯｸE" panose="020B0900000000000000" pitchFamily="50" charset="-128"/>
                <a:cs typeface="ヒラギノ角ゴ Std W8"/>
              </a:rPr>
              <a:t> </a:t>
            </a:r>
            <a:endParaRPr lang="ja-JP" altLang="en-US" sz="2000" b="1" dirty="0">
              <a:solidFill>
                <a:schemeClr val="tx2">
                  <a:lumMod val="60000"/>
                  <a:lumOff val="40000"/>
                </a:schemeClr>
              </a:solidFill>
              <a:latin typeface="HGPｺﾞｼｯｸE" panose="020B0900000000000000" pitchFamily="50" charset="-128"/>
              <a:ea typeface="HGPｺﾞｼｯｸE" panose="020B0900000000000000" pitchFamily="50" charset="-128"/>
              <a:cs typeface="ヒラギノ角ゴ Std W8"/>
            </a:endParaRPr>
          </a:p>
          <a:p>
            <a:endParaRPr kumimoji="1" lang="ja-JP" altLang="en-US" dirty="0"/>
          </a:p>
        </p:txBody>
      </p:sp>
    </p:spTree>
    <p:extLst>
      <p:ext uri="{BB962C8B-B14F-4D97-AF65-F5344CB8AC3E}">
        <p14:creationId xmlns:p14="http://schemas.microsoft.com/office/powerpoint/2010/main" val="3162861898"/>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294967295"/>
          </p:nvPr>
        </p:nvSpPr>
        <p:spPr>
          <a:xfrm>
            <a:off x="8788400" y="6492875"/>
            <a:ext cx="355600" cy="365125"/>
          </a:xfrm>
        </p:spPr>
        <p:txBody>
          <a:bodyPr/>
          <a:lstStyle/>
          <a:p>
            <a:fld id="{48296678-7821-497A-A94A-DDC763C0106C}" type="slidenum">
              <a:rPr lang="ja-JP" altLang="en-US" smtClean="0"/>
              <a:pPr/>
              <a:t>16</a:t>
            </a:fld>
            <a:endParaRPr lang="ja-JP" altLang="en-US" dirty="0"/>
          </a:p>
        </p:txBody>
      </p:sp>
      <p:sp>
        <p:nvSpPr>
          <p:cNvPr id="3" name="テキスト ボックス 2"/>
          <p:cNvSpPr txBox="1"/>
          <p:nvPr/>
        </p:nvSpPr>
        <p:spPr>
          <a:xfrm>
            <a:off x="5359250" y="6525672"/>
            <a:ext cx="3456859" cy="261610"/>
          </a:xfrm>
          <a:prstGeom prst="rect">
            <a:avLst/>
          </a:prstGeom>
          <a:noFill/>
        </p:spPr>
        <p:txBody>
          <a:bodyPr wrap="square" rtlCol="0">
            <a:spAutoFit/>
          </a:bodyPr>
          <a:lstStyle/>
          <a:p>
            <a:r>
              <a:rPr kumimoji="1" lang="ja-JP" altLang="en-US" sz="1100" dirty="0">
                <a:solidFill>
                  <a:srgbClr val="FF0000"/>
                </a:solidFill>
                <a:latin typeface="+mj-ea"/>
                <a:ea typeface="+mj-ea"/>
              </a:rPr>
              <a:t>補助金申請手続きハンドブック</a:t>
            </a:r>
            <a:r>
              <a:rPr kumimoji="1" lang="en-US" altLang="ja-JP" sz="1100" dirty="0">
                <a:solidFill>
                  <a:srgbClr val="FF0000"/>
                </a:solidFill>
                <a:latin typeface="+mj-ea"/>
                <a:ea typeface="+mj-ea"/>
              </a:rPr>
              <a:t>(2018</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7</a:t>
            </a:r>
            <a:r>
              <a:rPr kumimoji="1" lang="ja-JP" altLang="en-US" sz="1100" dirty="0">
                <a:solidFill>
                  <a:srgbClr val="FF0000"/>
                </a:solidFill>
                <a:latin typeface="+mj-ea"/>
                <a:ea typeface="+mj-ea"/>
              </a:rPr>
              <a:t>月版</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より抜粋</a:t>
            </a:r>
          </a:p>
        </p:txBody>
      </p:sp>
      <p:sp>
        <p:nvSpPr>
          <p:cNvPr id="8" name="タイトル 6"/>
          <p:cNvSpPr txBox="1">
            <a:spLocks/>
          </p:cNvSpPr>
          <p:nvPr/>
        </p:nvSpPr>
        <p:spPr>
          <a:xfrm>
            <a:off x="833724" y="1157908"/>
            <a:ext cx="8638380" cy="411730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endParaRPr lang="ja-JP" altLang="en-US" sz="1800" dirty="0">
              <a:solidFill>
                <a:schemeClr val="tx2"/>
              </a:solidFill>
            </a:endParaRPr>
          </a:p>
        </p:txBody>
      </p:sp>
      <p:sp>
        <p:nvSpPr>
          <p:cNvPr id="15" name="正方形/長方形 14"/>
          <p:cNvSpPr/>
          <p:nvPr/>
        </p:nvSpPr>
        <p:spPr>
          <a:xfrm>
            <a:off x="181229" y="2196602"/>
            <a:ext cx="8800270" cy="4329070"/>
          </a:xfrm>
          <a:prstGeom prst="rect">
            <a:avLst/>
          </a:prstGeom>
          <a:noFill/>
          <a:ln>
            <a:solidFill>
              <a:srgbClr val="002060"/>
            </a:solidFill>
          </a:ln>
        </p:spPr>
        <p:txBody>
          <a:bodyPr wrap="square">
            <a:spAutoFit/>
          </a:bodyPr>
          <a:lstStyle/>
          <a:p>
            <a:pPr>
              <a:lnSpc>
                <a:spcPct val="150000"/>
              </a:lnSpc>
            </a:pPr>
            <a:r>
              <a:rPr lang="ja-JP" altLang="en-US" sz="2000" dirty="0">
                <a:solidFill>
                  <a:srgbClr val="00246C"/>
                </a:solidFill>
                <a:latin typeface="+mj-ea"/>
                <a:ea typeface="+mj-ea"/>
              </a:rPr>
              <a:t>１．資格認定プロセス</a:t>
            </a:r>
            <a:endParaRPr lang="en-US" altLang="ja-JP" sz="2000" dirty="0">
              <a:solidFill>
                <a:srgbClr val="00246C"/>
              </a:solidFill>
              <a:latin typeface="+mj-ea"/>
              <a:ea typeface="+mj-ea"/>
            </a:endParaRPr>
          </a:p>
          <a:p>
            <a:pPr>
              <a:lnSpc>
                <a:spcPct val="150000"/>
              </a:lnSpc>
            </a:pPr>
            <a:r>
              <a:rPr lang="ja-JP" altLang="en-US" sz="2000" dirty="0">
                <a:latin typeface="+mj-ea"/>
                <a:ea typeface="+mj-ea"/>
              </a:rPr>
              <a:t>①毎年最低</a:t>
            </a:r>
            <a:r>
              <a:rPr lang="en-US" altLang="ja-JP" sz="2000" dirty="0">
                <a:latin typeface="+mj-ea"/>
                <a:ea typeface="+mj-ea"/>
              </a:rPr>
              <a:t>1</a:t>
            </a:r>
            <a:r>
              <a:rPr lang="ja-JP" altLang="en-US" sz="2000" dirty="0">
                <a:latin typeface="+mj-ea"/>
                <a:ea typeface="+mj-ea"/>
              </a:rPr>
              <a:t>名のクラブ会員が地区主催の補助金管理セミナーに出席する</a:t>
            </a:r>
          </a:p>
          <a:p>
            <a:pPr>
              <a:lnSpc>
                <a:spcPct val="150000"/>
              </a:lnSpc>
            </a:pPr>
            <a:r>
              <a:rPr lang="ja-JP" altLang="en-US" sz="2000" dirty="0">
                <a:latin typeface="+mj-ea"/>
                <a:ea typeface="+mj-ea"/>
              </a:rPr>
              <a:t>② ロータリー財団から提供される覚書（</a:t>
            </a:r>
            <a:r>
              <a:rPr lang="en-US" altLang="ja-JP" sz="2000" dirty="0">
                <a:latin typeface="+mj-ea"/>
                <a:ea typeface="+mj-ea"/>
              </a:rPr>
              <a:t>MOU</a:t>
            </a:r>
            <a:r>
              <a:rPr lang="ja-JP" altLang="en-US" sz="2000" dirty="0">
                <a:latin typeface="+mj-ea"/>
                <a:ea typeface="+mj-ea"/>
              </a:rPr>
              <a:t>）に記載された財務と資金管理要件</a:t>
            </a:r>
            <a:endParaRPr lang="en-US" altLang="ja-JP" sz="2000" dirty="0">
              <a:latin typeface="+mj-ea"/>
              <a:ea typeface="+mj-ea"/>
            </a:endParaRPr>
          </a:p>
          <a:p>
            <a:pPr>
              <a:lnSpc>
                <a:spcPct val="150000"/>
              </a:lnSpc>
            </a:pPr>
            <a:r>
              <a:rPr lang="ja-JP" altLang="en-US" sz="2000" dirty="0">
                <a:latin typeface="+mj-ea"/>
                <a:ea typeface="+mj-ea"/>
              </a:rPr>
              <a:t>　　を遂行する　（覚書に署名をし、提出する）</a:t>
            </a:r>
          </a:p>
          <a:p>
            <a:endParaRPr lang="en-US" altLang="ja-JP" sz="2000" dirty="0">
              <a:latin typeface="+mj-ea"/>
              <a:ea typeface="+mj-ea"/>
            </a:endParaRPr>
          </a:p>
          <a:p>
            <a:r>
              <a:rPr lang="ja-JP" altLang="en-US" sz="2000" dirty="0">
                <a:solidFill>
                  <a:srgbClr val="00246C"/>
                </a:solidFill>
                <a:latin typeface="+mj-ea"/>
                <a:ea typeface="+mj-ea"/>
              </a:rPr>
              <a:t>２．補助金管理セミナー</a:t>
            </a:r>
          </a:p>
          <a:p>
            <a:pPr>
              <a:lnSpc>
                <a:spcPct val="150000"/>
              </a:lnSpc>
            </a:pPr>
            <a:r>
              <a:rPr lang="ja-JP" altLang="en-US" sz="2000" dirty="0">
                <a:latin typeface="+mj-ea"/>
                <a:ea typeface="+mj-ea"/>
              </a:rPr>
              <a:t>　　（目　的）　補助金を効果的に管理し、資金を適切に監督する上で必要な知識</a:t>
            </a:r>
            <a:endParaRPr lang="en-US" altLang="ja-JP" sz="2000" dirty="0">
              <a:latin typeface="+mj-ea"/>
              <a:ea typeface="+mj-ea"/>
            </a:endParaRPr>
          </a:p>
          <a:p>
            <a:pPr>
              <a:lnSpc>
                <a:spcPct val="150000"/>
              </a:lnSpc>
            </a:pPr>
            <a:r>
              <a:rPr lang="ja-JP" altLang="en-US" sz="2000" dirty="0">
                <a:latin typeface="+mj-ea"/>
                <a:ea typeface="+mj-ea"/>
              </a:rPr>
              <a:t>　　　　　　　　　や情報を提供する為の研修です。</a:t>
            </a:r>
          </a:p>
          <a:p>
            <a:pPr>
              <a:lnSpc>
                <a:spcPct val="150000"/>
              </a:lnSpc>
            </a:pPr>
            <a:r>
              <a:rPr lang="ja-JP" altLang="en-US" sz="2000" dirty="0">
                <a:latin typeface="+mj-ea"/>
                <a:ea typeface="+mj-ea"/>
              </a:rPr>
              <a:t>　　（出席者） クラブ会長エレクト、会長ノミニー、次期ロータリー財団委員長を</a:t>
            </a:r>
            <a:endParaRPr lang="en-US" altLang="ja-JP" sz="2000" dirty="0">
              <a:latin typeface="+mj-ea"/>
              <a:ea typeface="+mj-ea"/>
            </a:endParaRPr>
          </a:p>
          <a:p>
            <a:pPr>
              <a:lnSpc>
                <a:spcPct val="150000"/>
              </a:lnSpc>
            </a:pPr>
            <a:r>
              <a:rPr lang="en-US" altLang="ja-JP" sz="2000" dirty="0">
                <a:latin typeface="+mj-ea"/>
                <a:ea typeface="+mj-ea"/>
              </a:rPr>
              <a:t>                    </a:t>
            </a:r>
            <a:r>
              <a:rPr lang="ja-JP" altLang="en-US" sz="2000" dirty="0">
                <a:latin typeface="+mj-ea"/>
                <a:ea typeface="+mj-ea"/>
              </a:rPr>
              <a:t>義務出席者としています。</a:t>
            </a:r>
            <a:endParaRPr lang="en-US" altLang="ja-JP" sz="2000" dirty="0">
              <a:latin typeface="+mj-ea"/>
              <a:ea typeface="+mj-ea"/>
            </a:endParaRPr>
          </a:p>
        </p:txBody>
      </p:sp>
      <p:sp>
        <p:nvSpPr>
          <p:cNvPr id="6" name="テキスト ボックス 5"/>
          <p:cNvSpPr txBox="1"/>
          <p:nvPr/>
        </p:nvSpPr>
        <p:spPr>
          <a:xfrm>
            <a:off x="181229" y="834742"/>
            <a:ext cx="3713798" cy="646331"/>
          </a:xfrm>
          <a:prstGeom prst="rect">
            <a:avLst/>
          </a:prstGeom>
          <a:noFill/>
        </p:spPr>
        <p:txBody>
          <a:bodyPr wrap="square" rtlCol="0">
            <a:spAutoFit/>
          </a:bodyPr>
          <a:lstStyle/>
          <a:p>
            <a:pPr lvl="0"/>
            <a:r>
              <a:rPr lang="ja-JP" altLang="en-US" sz="3600" b="1" dirty="0">
                <a:solidFill>
                  <a:schemeClr val="tx2"/>
                </a:solidFill>
                <a:latin typeface="+mj-ea"/>
                <a:ea typeface="+mj-ea"/>
              </a:rPr>
              <a:t>クラブの資格認定</a:t>
            </a:r>
          </a:p>
        </p:txBody>
      </p:sp>
      <p:sp>
        <p:nvSpPr>
          <p:cNvPr id="7" name="テキスト ボックス 6"/>
          <p:cNvSpPr txBox="1"/>
          <p:nvPr/>
        </p:nvSpPr>
        <p:spPr>
          <a:xfrm>
            <a:off x="181229" y="1454230"/>
            <a:ext cx="8381999" cy="707886"/>
          </a:xfrm>
          <a:prstGeom prst="rect">
            <a:avLst/>
          </a:prstGeom>
          <a:noFill/>
        </p:spPr>
        <p:txBody>
          <a:bodyPr wrap="square" rtlCol="0">
            <a:spAutoFit/>
          </a:bodyPr>
          <a:lstStyle/>
          <a:p>
            <a:pPr lvl="0"/>
            <a:r>
              <a:rPr lang="ja-JP" altLang="en-US" sz="2000" dirty="0">
                <a:solidFill>
                  <a:srgbClr val="000000"/>
                </a:solidFill>
                <a:latin typeface="+mj-ea"/>
                <a:ea typeface="+mj-ea"/>
              </a:rPr>
              <a:t>当地区では、</a:t>
            </a:r>
            <a:r>
              <a:rPr lang="ja-JP" altLang="en-US" sz="2000" b="1" dirty="0">
                <a:solidFill>
                  <a:srgbClr val="FF0000"/>
                </a:solidFill>
                <a:latin typeface="+mj-ea"/>
                <a:ea typeface="+mj-ea"/>
              </a:rPr>
              <a:t>財団補助金の申請有無を問わず全クラブに資格認定を受けるよう強く推奨しています。　</a:t>
            </a:r>
            <a:r>
              <a:rPr lang="ja-JP" altLang="en-US" sz="2000" dirty="0">
                <a:solidFill>
                  <a:srgbClr val="000000"/>
                </a:solidFill>
                <a:latin typeface="+mj-ea"/>
                <a:ea typeface="+mj-ea"/>
              </a:rPr>
              <a:t>クラブの資格認定は取得から</a:t>
            </a:r>
            <a:r>
              <a:rPr lang="ja-JP" altLang="en-US" sz="2000" b="1" dirty="0">
                <a:solidFill>
                  <a:srgbClr val="000000"/>
                </a:solidFill>
                <a:latin typeface="+mj-ea"/>
                <a:ea typeface="+mj-ea"/>
              </a:rPr>
              <a:t>１年間</a:t>
            </a:r>
            <a:r>
              <a:rPr lang="ja-JP" altLang="en-US" sz="2000" dirty="0">
                <a:solidFill>
                  <a:srgbClr val="000000"/>
                </a:solidFill>
                <a:latin typeface="+mj-ea"/>
                <a:ea typeface="+mj-ea"/>
              </a:rPr>
              <a:t>有効です。</a:t>
            </a:r>
            <a:endParaRPr lang="en-US" altLang="ja-JP" sz="2000" dirty="0">
              <a:solidFill>
                <a:srgbClr val="000000"/>
              </a:solidFill>
              <a:latin typeface="+mj-ea"/>
              <a:ea typeface="+mj-ea"/>
            </a:endParaRPr>
          </a:p>
        </p:txBody>
      </p:sp>
    </p:spTree>
    <p:extLst>
      <p:ext uri="{BB962C8B-B14F-4D97-AF65-F5344CB8AC3E}">
        <p14:creationId xmlns:p14="http://schemas.microsoft.com/office/powerpoint/2010/main" val="17074329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294967295"/>
          </p:nvPr>
        </p:nvSpPr>
        <p:spPr>
          <a:xfrm>
            <a:off x="8780400" y="6492875"/>
            <a:ext cx="363600" cy="365125"/>
          </a:xfrm>
        </p:spPr>
        <p:txBody>
          <a:bodyPr/>
          <a:lstStyle/>
          <a:p>
            <a:fld id="{48296678-7821-497A-A94A-DDC763C0106C}" type="slidenum">
              <a:rPr kumimoji="1" lang="ja-JP" altLang="en-US" smtClean="0"/>
              <a:pPr/>
              <a:t>17</a:t>
            </a:fld>
            <a:endParaRPr kumimoji="1" lang="ja-JP" altLang="en-US"/>
          </a:p>
        </p:txBody>
      </p:sp>
      <p:sp>
        <p:nvSpPr>
          <p:cNvPr id="3" name="正方形/長方形 2"/>
          <p:cNvSpPr/>
          <p:nvPr/>
        </p:nvSpPr>
        <p:spPr>
          <a:xfrm>
            <a:off x="240436" y="3016787"/>
            <a:ext cx="8436020" cy="1323439"/>
          </a:xfrm>
          <a:prstGeom prst="rect">
            <a:avLst/>
          </a:prstGeom>
        </p:spPr>
        <p:txBody>
          <a:bodyPr wrap="square">
            <a:spAutoFit/>
          </a:bodyPr>
          <a:lstStyle/>
          <a:p>
            <a:r>
              <a:rPr lang="ja-JP" altLang="en-US" sz="2000" u="sng" dirty="0">
                <a:latin typeface="+mj-ea"/>
                <a:ea typeface="+mj-ea"/>
              </a:rPr>
              <a:t>　　　　</a:t>
            </a:r>
            <a:r>
              <a:rPr lang="ja-JP" altLang="en-US" sz="2000" dirty="0">
                <a:latin typeface="+mj-ea"/>
                <a:ea typeface="+mj-ea"/>
              </a:rPr>
              <a:t>ロータリー・クラブを代表し、下記署名人は、</a:t>
            </a:r>
            <a:r>
              <a:rPr lang="ja-JP" altLang="en-US" sz="2000" u="sng" dirty="0">
                <a:latin typeface="+mj-ea"/>
                <a:ea typeface="+mj-ea"/>
              </a:rPr>
              <a:t>　</a:t>
            </a:r>
            <a:r>
              <a:rPr lang="en-US" altLang="ja-JP" sz="2000" u="sng" dirty="0">
                <a:latin typeface="+mj-ea"/>
                <a:ea typeface="+mj-ea"/>
              </a:rPr>
              <a:t>2019-20</a:t>
            </a:r>
            <a:r>
              <a:rPr lang="ja-JP" altLang="en-US" sz="2000" u="sng" dirty="0">
                <a:latin typeface="+mj-ea"/>
                <a:ea typeface="+mj-ea"/>
              </a:rPr>
              <a:t>　</a:t>
            </a:r>
            <a:r>
              <a:rPr lang="ja-JP" altLang="en-US" sz="2000" dirty="0">
                <a:latin typeface="+mj-ea"/>
                <a:ea typeface="+mj-ea"/>
              </a:rPr>
              <a:t>ロータリー年度、この覚書（</a:t>
            </a:r>
            <a:r>
              <a:rPr lang="en-US" altLang="ja-JP" sz="2000" dirty="0">
                <a:latin typeface="+mj-ea"/>
                <a:ea typeface="+mj-ea"/>
              </a:rPr>
              <a:t>MOU</a:t>
            </a:r>
            <a:r>
              <a:rPr lang="ja-JP" altLang="en-US" sz="2000" dirty="0">
                <a:latin typeface="+mj-ea"/>
                <a:ea typeface="+mj-ea"/>
              </a:rPr>
              <a:t>）に記載されたすべての条件と要件に従い、これらの要件に関してクラブの方針や手続に変更や修正があった場合には、国際ロータリー第</a:t>
            </a:r>
            <a:r>
              <a:rPr lang="ja-JP" altLang="en-US" sz="2000" u="sng" dirty="0">
                <a:latin typeface="+mj-ea"/>
                <a:ea typeface="+mj-ea"/>
              </a:rPr>
              <a:t>　</a:t>
            </a:r>
            <a:r>
              <a:rPr lang="en-US" altLang="ja-JP" sz="2000" u="sng" dirty="0">
                <a:latin typeface="+mj-ea"/>
                <a:ea typeface="+mj-ea"/>
              </a:rPr>
              <a:t>2660</a:t>
            </a:r>
            <a:r>
              <a:rPr lang="ja-JP" altLang="en-US" sz="2000" u="sng" dirty="0">
                <a:latin typeface="+mj-ea"/>
                <a:ea typeface="+mj-ea"/>
              </a:rPr>
              <a:t>　</a:t>
            </a:r>
            <a:r>
              <a:rPr lang="ja-JP" altLang="en-US" sz="2000" dirty="0">
                <a:latin typeface="+mj-ea"/>
                <a:ea typeface="+mj-ea"/>
              </a:rPr>
              <a:t>地区に通知することに同意する。</a:t>
            </a:r>
          </a:p>
        </p:txBody>
      </p:sp>
      <p:sp>
        <p:nvSpPr>
          <p:cNvPr id="7" name="テキスト ボックス 6"/>
          <p:cNvSpPr txBox="1"/>
          <p:nvPr/>
        </p:nvSpPr>
        <p:spPr>
          <a:xfrm>
            <a:off x="218176" y="1659187"/>
            <a:ext cx="8458280" cy="1323439"/>
          </a:xfrm>
          <a:prstGeom prst="rect">
            <a:avLst/>
          </a:prstGeom>
          <a:noFill/>
        </p:spPr>
        <p:txBody>
          <a:bodyPr wrap="square" rtlCol="0">
            <a:spAutoFit/>
          </a:bodyPr>
          <a:lstStyle/>
          <a:p>
            <a:r>
              <a:rPr lang="ja-JP" altLang="en-US" sz="2000" dirty="0">
                <a:latin typeface="+mj-ea"/>
                <a:ea typeface="+mj-ea"/>
              </a:rPr>
              <a:t>この</a:t>
            </a:r>
            <a:r>
              <a:rPr lang="ja-JP" altLang="en-US" sz="2000" dirty="0">
                <a:solidFill>
                  <a:srgbClr val="FF0000"/>
                </a:solidFill>
                <a:latin typeface="+mj-ea"/>
                <a:ea typeface="+mj-ea"/>
              </a:rPr>
              <a:t>覚書（</a:t>
            </a:r>
            <a:r>
              <a:rPr lang="en-US" altLang="ja-JP" sz="2000" dirty="0">
                <a:solidFill>
                  <a:srgbClr val="FF0000"/>
                </a:solidFill>
                <a:latin typeface="+mj-ea"/>
                <a:ea typeface="+mj-ea"/>
              </a:rPr>
              <a:t>MOU)</a:t>
            </a:r>
            <a:r>
              <a:rPr lang="ja-JP" altLang="en-US" sz="2000" dirty="0">
                <a:solidFill>
                  <a:srgbClr val="FF0000"/>
                </a:solidFill>
                <a:latin typeface="+mj-ea"/>
                <a:ea typeface="+mj-ea"/>
              </a:rPr>
              <a:t>は、クラブと地区の間に交わされる同意書であり、補助金活動の適切な管理と財団補助金の適切な管理を行うための措置をクラブが取ることを認めるものである。</a:t>
            </a:r>
            <a:r>
              <a:rPr lang="ja-JP" altLang="en-US" sz="2000" dirty="0">
                <a:latin typeface="+mj-ea"/>
                <a:ea typeface="+mj-ea"/>
              </a:rPr>
              <a:t>この文書を承認することにより、クラブは、この覚書（</a:t>
            </a:r>
            <a:r>
              <a:rPr lang="en-US" altLang="ja-JP" sz="2000" dirty="0">
                <a:latin typeface="+mj-ea"/>
                <a:ea typeface="+mj-ea"/>
              </a:rPr>
              <a:t>MOU)</a:t>
            </a:r>
            <a:r>
              <a:rPr lang="ja-JP" altLang="en-US" sz="2000" dirty="0">
                <a:latin typeface="+mj-ea"/>
                <a:ea typeface="+mj-ea"/>
              </a:rPr>
              <a:t>に記載されたすべての条件と要件に従うことに同意する。</a:t>
            </a:r>
            <a:endParaRPr lang="en-US" altLang="ja-JP" sz="2000" dirty="0">
              <a:latin typeface="+mj-ea"/>
              <a:ea typeface="+mj-ea"/>
            </a:endParaRPr>
          </a:p>
        </p:txBody>
      </p:sp>
      <p:sp>
        <p:nvSpPr>
          <p:cNvPr id="10" name="テキスト ボックス 9"/>
          <p:cNvSpPr txBox="1"/>
          <p:nvPr/>
        </p:nvSpPr>
        <p:spPr>
          <a:xfrm>
            <a:off x="253589" y="1012856"/>
            <a:ext cx="5791200" cy="646331"/>
          </a:xfrm>
          <a:prstGeom prst="rect">
            <a:avLst/>
          </a:prstGeom>
          <a:noFill/>
        </p:spPr>
        <p:txBody>
          <a:bodyPr wrap="square" rtlCol="0">
            <a:spAutoFit/>
          </a:bodyPr>
          <a:lstStyle/>
          <a:p>
            <a:r>
              <a:rPr kumimoji="1" lang="ja-JP" altLang="en-US" sz="3600" b="1" dirty="0">
                <a:solidFill>
                  <a:schemeClr val="tx2"/>
                </a:solidFill>
                <a:latin typeface="+mj-ea"/>
                <a:ea typeface="+mj-ea"/>
              </a:rPr>
              <a:t>覚書の承認と同意</a:t>
            </a:r>
          </a:p>
        </p:txBody>
      </p:sp>
      <p:sp>
        <p:nvSpPr>
          <p:cNvPr id="1027" name="AutoShape 3"/>
          <p:cNvSpPr>
            <a:spLocks noChangeAspect="1" noChangeArrowheads="1" noTextEdit="1"/>
          </p:cNvSpPr>
          <p:nvPr/>
        </p:nvSpPr>
        <p:spPr bwMode="auto">
          <a:xfrm>
            <a:off x="0" y="4508501"/>
            <a:ext cx="8929688" cy="1511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pic>
        <p:nvPicPr>
          <p:cNvPr id="12" name="Picture 5"/>
          <p:cNvPicPr>
            <a:picLocks noChangeAspect="1" noChangeArrowheads="1"/>
          </p:cNvPicPr>
          <p:nvPr/>
        </p:nvPicPr>
        <p:blipFill>
          <a:blip r:embed="rId3" cstate="print"/>
          <a:srcRect/>
          <a:stretch>
            <a:fillRect/>
          </a:stretch>
        </p:blipFill>
        <p:spPr bwMode="auto">
          <a:xfrm>
            <a:off x="208986" y="4440179"/>
            <a:ext cx="8604697" cy="2133600"/>
          </a:xfrm>
          <a:prstGeom prst="roundRect">
            <a:avLst>
              <a:gd name="adj" fmla="val 8594"/>
            </a:avLst>
          </a:prstGeom>
          <a:solidFill>
            <a:schemeClr val="bg1"/>
          </a:solidFill>
          <a:ln>
            <a:solidFill>
              <a:schemeClr val="bg1"/>
            </a:solidFill>
          </a:ln>
        </p:spPr>
        <p:style>
          <a:lnRef idx="2">
            <a:schemeClr val="dk1"/>
          </a:lnRef>
          <a:fillRef idx="1">
            <a:schemeClr val="lt1"/>
          </a:fillRef>
          <a:effectRef idx="0">
            <a:schemeClr val="dk1"/>
          </a:effectRef>
          <a:fontRef idx="minor">
            <a:schemeClr val="dk1"/>
          </a:fontRef>
        </p:style>
      </p:pic>
      <p:sp>
        <p:nvSpPr>
          <p:cNvPr id="13" name="正方形/長方形 12"/>
          <p:cNvSpPr/>
          <p:nvPr/>
        </p:nvSpPr>
        <p:spPr>
          <a:xfrm>
            <a:off x="2339752" y="4885123"/>
            <a:ext cx="990600" cy="2286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1600" dirty="0">
                <a:solidFill>
                  <a:schemeClr val="tx1"/>
                </a:solidFill>
              </a:rPr>
              <a:t>2019-20</a:t>
            </a:r>
            <a:endParaRPr kumimoji="1" lang="ja-JP" altLang="en-US" sz="1600" dirty="0">
              <a:solidFill>
                <a:schemeClr val="tx1"/>
              </a:solidFill>
            </a:endParaRPr>
          </a:p>
        </p:txBody>
      </p:sp>
      <p:sp>
        <p:nvSpPr>
          <p:cNvPr id="14" name="正方形/長方形 13"/>
          <p:cNvSpPr/>
          <p:nvPr/>
        </p:nvSpPr>
        <p:spPr>
          <a:xfrm>
            <a:off x="6535918" y="4885123"/>
            <a:ext cx="914400" cy="2286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1600" dirty="0">
                <a:solidFill>
                  <a:schemeClr val="tx1"/>
                </a:solidFill>
              </a:rPr>
              <a:t>2019-20</a:t>
            </a:r>
            <a:endParaRPr lang="ja-JP" altLang="en-US" sz="1600" dirty="0">
              <a:solidFill>
                <a:schemeClr val="tx1"/>
              </a:solidFill>
            </a:endParaRPr>
          </a:p>
        </p:txBody>
      </p:sp>
      <p:sp>
        <p:nvSpPr>
          <p:cNvPr id="8" name="テキスト ボックス 7"/>
          <p:cNvSpPr txBox="1"/>
          <p:nvPr/>
        </p:nvSpPr>
        <p:spPr>
          <a:xfrm>
            <a:off x="6156176" y="6465607"/>
            <a:ext cx="3158654" cy="261610"/>
          </a:xfrm>
          <a:prstGeom prst="rect">
            <a:avLst/>
          </a:prstGeom>
          <a:noFill/>
        </p:spPr>
        <p:txBody>
          <a:bodyPr wrap="square" rtlCol="0">
            <a:spAutoFit/>
          </a:bodyPr>
          <a:lstStyle/>
          <a:p>
            <a:r>
              <a:rPr kumimoji="1" lang="ja-JP" altLang="en-US" sz="1100" dirty="0">
                <a:solidFill>
                  <a:srgbClr val="FF0000"/>
                </a:solidFill>
                <a:latin typeface="+mj-ea"/>
                <a:ea typeface="+mj-ea"/>
              </a:rPr>
              <a:t>クラブの覚書</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ＭＯＵ</a:t>
            </a:r>
            <a:r>
              <a:rPr kumimoji="1" lang="en-US" altLang="ja-JP" sz="1100" dirty="0">
                <a:solidFill>
                  <a:srgbClr val="FF0000"/>
                </a:solidFill>
                <a:latin typeface="+mj-ea"/>
                <a:ea typeface="+mj-ea"/>
              </a:rPr>
              <a:t>)2012</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6</a:t>
            </a:r>
            <a:r>
              <a:rPr kumimoji="1" lang="ja-JP" altLang="en-US" sz="1100" dirty="0">
                <a:solidFill>
                  <a:srgbClr val="FF0000"/>
                </a:solidFill>
                <a:latin typeface="+mj-ea"/>
                <a:ea typeface="+mj-ea"/>
              </a:rPr>
              <a:t>月より抜粋</a:t>
            </a:r>
          </a:p>
        </p:txBody>
      </p:sp>
    </p:spTree>
    <p:extLst>
      <p:ext uri="{BB962C8B-B14F-4D97-AF65-F5344CB8AC3E}">
        <p14:creationId xmlns:p14="http://schemas.microsoft.com/office/powerpoint/2010/main" val="6248441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4294967295"/>
          </p:nvPr>
        </p:nvSpPr>
        <p:spPr>
          <a:xfrm>
            <a:off x="323528" y="1988840"/>
            <a:ext cx="8534400" cy="4339208"/>
          </a:xfrm>
          <a:ln>
            <a:solidFill>
              <a:srgbClr val="002060"/>
            </a:solidFill>
          </a:ln>
        </p:spPr>
        <p:txBody>
          <a:bodyPr>
            <a:noAutofit/>
          </a:bodyPr>
          <a:lstStyle/>
          <a:p>
            <a:pPr marL="0" indent="0">
              <a:buNone/>
            </a:pPr>
            <a:r>
              <a:rPr lang="ja-JP" altLang="en-US" sz="2300" dirty="0">
                <a:solidFill>
                  <a:schemeClr val="tx1"/>
                </a:solidFill>
                <a:latin typeface="+mj-ea"/>
                <a:ea typeface="+mj-ea"/>
              </a:rPr>
              <a:t>２．</a:t>
            </a:r>
            <a:r>
              <a:rPr lang="ja-JP" altLang="ja-JP" sz="2300" dirty="0">
                <a:solidFill>
                  <a:schemeClr val="tx1"/>
                </a:solidFill>
                <a:latin typeface="+mj-ea"/>
                <a:ea typeface="+mj-ea"/>
              </a:rPr>
              <a:t>クラブ役員の責務</a:t>
            </a:r>
            <a:endParaRPr lang="en-US" altLang="ja-JP" sz="2300" u="sng" dirty="0">
              <a:solidFill>
                <a:schemeClr val="tx1"/>
              </a:solidFill>
              <a:latin typeface="+mj-ea"/>
              <a:ea typeface="+mj-ea"/>
            </a:endParaRPr>
          </a:p>
          <a:p>
            <a:pPr marL="0" indent="0">
              <a:buNone/>
            </a:pPr>
            <a:r>
              <a:rPr lang="ja-JP" altLang="en-US" sz="2300" dirty="0">
                <a:solidFill>
                  <a:schemeClr val="tx1"/>
                </a:solidFill>
                <a:latin typeface="+mj-ea"/>
                <a:ea typeface="+mj-ea"/>
              </a:rPr>
              <a:t>３．</a:t>
            </a:r>
            <a:r>
              <a:rPr lang="ja-JP" altLang="ja-JP" sz="2300" dirty="0">
                <a:solidFill>
                  <a:schemeClr val="tx1"/>
                </a:solidFill>
                <a:latin typeface="+mj-ea"/>
                <a:ea typeface="+mj-ea"/>
              </a:rPr>
              <a:t>財務管理計画</a:t>
            </a:r>
            <a:endParaRPr lang="en-US" altLang="ja-JP" sz="2300" dirty="0">
              <a:solidFill>
                <a:schemeClr val="tx1"/>
              </a:solidFill>
              <a:latin typeface="+mj-ea"/>
              <a:ea typeface="+mj-ea"/>
            </a:endParaRPr>
          </a:p>
          <a:p>
            <a:pPr marL="0" indent="0">
              <a:buNone/>
            </a:pPr>
            <a:r>
              <a:rPr lang="ja-JP" altLang="en-US" sz="2300" dirty="0">
                <a:solidFill>
                  <a:schemeClr val="tx1"/>
                </a:solidFill>
                <a:latin typeface="+mj-ea"/>
                <a:ea typeface="+mj-ea"/>
              </a:rPr>
              <a:t>４．銀行口座に関する要件</a:t>
            </a:r>
            <a:endParaRPr lang="en-US" altLang="ja-JP" sz="2300" dirty="0">
              <a:solidFill>
                <a:schemeClr val="tx1"/>
              </a:solidFill>
              <a:latin typeface="+mj-ea"/>
              <a:ea typeface="+mj-ea"/>
            </a:endParaRPr>
          </a:p>
          <a:p>
            <a:pPr marL="0" indent="0">
              <a:buNone/>
            </a:pPr>
            <a:r>
              <a:rPr lang="ja-JP" altLang="en-US" sz="2300" dirty="0">
                <a:solidFill>
                  <a:schemeClr val="tx2">
                    <a:lumMod val="50000"/>
                  </a:schemeClr>
                </a:solidFill>
                <a:latin typeface="+mj-ea"/>
                <a:ea typeface="+mj-ea"/>
              </a:rPr>
              <a:t>　　・専用口座の開設</a:t>
            </a:r>
            <a:endParaRPr lang="en-US" altLang="ja-JP" sz="2300" dirty="0">
              <a:solidFill>
                <a:schemeClr val="tx2">
                  <a:lumMod val="50000"/>
                </a:schemeClr>
              </a:solidFill>
              <a:latin typeface="+mj-ea"/>
              <a:ea typeface="+mj-ea"/>
            </a:endParaRPr>
          </a:p>
          <a:p>
            <a:pPr marL="0" indent="0">
              <a:buNone/>
            </a:pPr>
            <a:r>
              <a:rPr lang="ja-JP" altLang="en-US" sz="2300" dirty="0">
                <a:solidFill>
                  <a:schemeClr val="tx2">
                    <a:lumMod val="50000"/>
                  </a:schemeClr>
                </a:solidFill>
                <a:latin typeface="+mj-ea"/>
                <a:ea typeface="+mj-ea"/>
              </a:rPr>
              <a:t>　　・２名以上の会員による入出金管理</a:t>
            </a:r>
            <a:endParaRPr lang="en-US" altLang="ja-JP" sz="800" dirty="0">
              <a:solidFill>
                <a:schemeClr val="tx2">
                  <a:lumMod val="50000"/>
                </a:schemeClr>
              </a:solidFill>
              <a:latin typeface="+mj-ea"/>
              <a:ea typeface="+mj-ea"/>
            </a:endParaRPr>
          </a:p>
          <a:p>
            <a:pPr marL="0" indent="0">
              <a:buNone/>
            </a:pPr>
            <a:endParaRPr lang="en-US" altLang="ja-JP" sz="2300" dirty="0">
              <a:solidFill>
                <a:schemeClr val="tx1"/>
              </a:solidFill>
              <a:latin typeface="+mj-ea"/>
              <a:ea typeface="+mj-ea"/>
            </a:endParaRPr>
          </a:p>
          <a:p>
            <a:pPr marL="0" indent="0">
              <a:buNone/>
            </a:pPr>
            <a:r>
              <a:rPr lang="ja-JP" altLang="en-US" sz="2300" dirty="0">
                <a:solidFill>
                  <a:schemeClr val="tx1"/>
                </a:solidFill>
                <a:latin typeface="+mj-ea"/>
                <a:ea typeface="+mj-ea"/>
              </a:rPr>
              <a:t>５．補助金資金の使用に関する報告書</a:t>
            </a:r>
            <a:r>
              <a:rPr lang="ja-JP" altLang="en-US" sz="2300" dirty="0">
                <a:solidFill>
                  <a:schemeClr val="tx2">
                    <a:lumMod val="50000"/>
                  </a:schemeClr>
                </a:solidFill>
                <a:latin typeface="+mj-ea"/>
                <a:ea typeface="+mj-ea"/>
              </a:rPr>
              <a:t>　　　</a:t>
            </a:r>
            <a:endParaRPr lang="en-US" altLang="ja-JP" sz="2300" dirty="0">
              <a:solidFill>
                <a:schemeClr val="tx2">
                  <a:lumMod val="50000"/>
                </a:schemeClr>
              </a:solidFill>
              <a:latin typeface="+mj-ea"/>
              <a:ea typeface="+mj-ea"/>
            </a:endParaRPr>
          </a:p>
          <a:p>
            <a:pPr marL="0" indent="0">
              <a:buNone/>
            </a:pPr>
            <a:r>
              <a:rPr lang="ja-JP" altLang="en-US" sz="2300" dirty="0">
                <a:solidFill>
                  <a:schemeClr val="tx2">
                    <a:lumMod val="50000"/>
                  </a:schemeClr>
                </a:solidFill>
                <a:latin typeface="+mj-ea"/>
                <a:ea typeface="+mj-ea"/>
              </a:rPr>
              <a:t>　　・報告書の提出期限厳守</a:t>
            </a:r>
            <a:endParaRPr lang="en-US" altLang="ja-JP" sz="2300" dirty="0">
              <a:solidFill>
                <a:schemeClr val="tx2">
                  <a:lumMod val="50000"/>
                </a:schemeClr>
              </a:solidFill>
              <a:latin typeface="+mj-ea"/>
              <a:ea typeface="+mj-ea"/>
            </a:endParaRPr>
          </a:p>
          <a:p>
            <a:pPr marL="0" indent="0">
              <a:buNone/>
            </a:pPr>
            <a:r>
              <a:rPr lang="ja-JP" altLang="en-US" sz="2300" dirty="0">
                <a:solidFill>
                  <a:schemeClr val="tx2">
                    <a:lumMod val="50000"/>
                  </a:schemeClr>
                </a:solidFill>
                <a:latin typeface="+mj-ea"/>
                <a:ea typeface="+mj-ea"/>
              </a:rPr>
              <a:t>　　・活動や物品購入の事前変更届け（地区財団委員会に）必須</a:t>
            </a:r>
            <a:endParaRPr lang="en-US" altLang="ja-JP" sz="2300" dirty="0">
              <a:solidFill>
                <a:schemeClr val="tx2">
                  <a:lumMod val="50000"/>
                </a:schemeClr>
              </a:solidFill>
              <a:latin typeface="+mj-ea"/>
              <a:ea typeface="+mj-ea"/>
            </a:endParaRPr>
          </a:p>
          <a:p>
            <a:pPr marL="0" indent="0">
              <a:buNone/>
            </a:pPr>
            <a:r>
              <a:rPr lang="ja-JP" altLang="en-US" sz="2300" dirty="0">
                <a:solidFill>
                  <a:schemeClr val="tx2">
                    <a:lumMod val="50000"/>
                  </a:schemeClr>
                </a:solidFill>
                <a:latin typeface="+mj-ea"/>
                <a:ea typeface="+mj-ea"/>
              </a:rPr>
              <a:t>　　・補助金を含む事業予算と領収書の金額一致、未使用分の返還</a:t>
            </a:r>
            <a:endParaRPr lang="ja-JP" altLang="ja-JP" sz="2300" dirty="0">
              <a:solidFill>
                <a:schemeClr val="tx2">
                  <a:lumMod val="50000"/>
                </a:schemeClr>
              </a:solidFill>
              <a:latin typeface="+mj-ea"/>
              <a:ea typeface="+mj-ea"/>
            </a:endParaRPr>
          </a:p>
        </p:txBody>
      </p:sp>
      <p:sp>
        <p:nvSpPr>
          <p:cNvPr id="3" name="スライド番号プレースホルダー 2"/>
          <p:cNvSpPr>
            <a:spLocks noGrp="1"/>
          </p:cNvSpPr>
          <p:nvPr>
            <p:ph type="sldNum" sz="quarter" idx="4294967295"/>
          </p:nvPr>
        </p:nvSpPr>
        <p:spPr>
          <a:xfrm>
            <a:off x="8778875" y="6492875"/>
            <a:ext cx="365125" cy="365125"/>
          </a:xfrm>
        </p:spPr>
        <p:txBody>
          <a:bodyPr/>
          <a:lstStyle/>
          <a:p>
            <a:fld id="{48296678-7821-497A-A94A-DDC763C0106C}" type="slidenum">
              <a:rPr kumimoji="1" lang="ja-JP" altLang="en-US" smtClean="0"/>
              <a:pPr/>
              <a:t>18</a:t>
            </a:fld>
            <a:endParaRPr kumimoji="1" lang="ja-JP" altLang="en-US" dirty="0"/>
          </a:p>
        </p:txBody>
      </p:sp>
      <p:sp>
        <p:nvSpPr>
          <p:cNvPr id="4" name="タイトル 3"/>
          <p:cNvSpPr>
            <a:spLocks noGrp="1"/>
          </p:cNvSpPr>
          <p:nvPr>
            <p:ph type="title" idx="4294967295"/>
          </p:nvPr>
        </p:nvSpPr>
        <p:spPr>
          <a:xfrm>
            <a:off x="320997" y="1138213"/>
            <a:ext cx="3451548" cy="685800"/>
          </a:xfrm>
        </p:spPr>
        <p:txBody>
          <a:bodyPr>
            <a:normAutofit fontScale="90000"/>
          </a:bodyPr>
          <a:lstStyle/>
          <a:p>
            <a:pPr algn="l"/>
            <a:r>
              <a:rPr lang="ja-JP" altLang="ja-JP" sz="4000" dirty="0">
                <a:solidFill>
                  <a:schemeClr val="tx2"/>
                </a:solidFill>
                <a:latin typeface="+mj-ea"/>
              </a:rPr>
              <a:t>覚書</a:t>
            </a:r>
            <a:r>
              <a:rPr lang="ja-JP" altLang="en-US" sz="4000" dirty="0">
                <a:solidFill>
                  <a:schemeClr val="tx2"/>
                </a:solidFill>
                <a:latin typeface="+mj-ea"/>
              </a:rPr>
              <a:t>の</a:t>
            </a:r>
            <a:r>
              <a:rPr lang="ja-JP" altLang="ja-JP" sz="4000" dirty="0">
                <a:solidFill>
                  <a:schemeClr val="tx2"/>
                </a:solidFill>
                <a:latin typeface="+mj-ea"/>
              </a:rPr>
              <a:t>留意</a:t>
            </a:r>
            <a:r>
              <a:rPr lang="ja-JP" altLang="en-US" sz="4000" dirty="0">
                <a:solidFill>
                  <a:schemeClr val="tx2"/>
                </a:solidFill>
                <a:latin typeface="+mj-ea"/>
              </a:rPr>
              <a:t>点</a:t>
            </a:r>
            <a:endParaRPr kumimoji="1" lang="ja-JP" altLang="en-US" dirty="0">
              <a:solidFill>
                <a:schemeClr val="tx2"/>
              </a:solidFill>
              <a:latin typeface="+mj-ea"/>
            </a:endParaRPr>
          </a:p>
        </p:txBody>
      </p:sp>
      <p:sp>
        <p:nvSpPr>
          <p:cNvPr id="5" name="テキスト ボックス 4"/>
          <p:cNvSpPr txBox="1"/>
          <p:nvPr/>
        </p:nvSpPr>
        <p:spPr>
          <a:xfrm>
            <a:off x="6044797" y="6413827"/>
            <a:ext cx="2701752" cy="261610"/>
          </a:xfrm>
          <a:prstGeom prst="rect">
            <a:avLst/>
          </a:prstGeom>
          <a:noFill/>
        </p:spPr>
        <p:txBody>
          <a:bodyPr wrap="square" rtlCol="0">
            <a:spAutoFit/>
          </a:bodyPr>
          <a:lstStyle/>
          <a:p>
            <a:r>
              <a:rPr kumimoji="1" lang="ja-JP" altLang="en-US" sz="1100" dirty="0">
                <a:solidFill>
                  <a:srgbClr val="FF0000"/>
                </a:solidFill>
                <a:latin typeface="+mj-ea"/>
                <a:ea typeface="+mj-ea"/>
              </a:rPr>
              <a:t>クラブの覚書</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ＭＯＵ</a:t>
            </a:r>
            <a:r>
              <a:rPr kumimoji="1" lang="en-US" altLang="ja-JP" sz="1100" dirty="0">
                <a:solidFill>
                  <a:srgbClr val="FF0000"/>
                </a:solidFill>
                <a:latin typeface="+mj-ea"/>
                <a:ea typeface="+mj-ea"/>
              </a:rPr>
              <a:t>)2012</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6</a:t>
            </a:r>
            <a:r>
              <a:rPr kumimoji="1" lang="ja-JP" altLang="en-US" sz="1100" dirty="0">
                <a:solidFill>
                  <a:srgbClr val="FF0000"/>
                </a:solidFill>
                <a:latin typeface="+mj-ea"/>
                <a:ea typeface="+mj-ea"/>
              </a:rPr>
              <a:t>月より抜粋</a:t>
            </a:r>
          </a:p>
        </p:txBody>
      </p:sp>
    </p:spTree>
    <p:extLst>
      <p:ext uri="{BB962C8B-B14F-4D97-AF65-F5344CB8AC3E}">
        <p14:creationId xmlns:p14="http://schemas.microsoft.com/office/powerpoint/2010/main" val="3947168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4294967295"/>
          </p:nvPr>
        </p:nvSpPr>
        <p:spPr>
          <a:xfrm>
            <a:off x="8780400" y="6492875"/>
            <a:ext cx="363600" cy="365125"/>
          </a:xfrm>
        </p:spPr>
        <p:txBody>
          <a:bodyPr/>
          <a:lstStyle/>
          <a:p>
            <a:fld id="{48296678-7821-497A-A94A-DDC763C0106C}" type="slidenum">
              <a:rPr kumimoji="1" lang="ja-JP" altLang="en-US" smtClean="0"/>
              <a:pPr/>
              <a:t>19</a:t>
            </a:fld>
            <a:endParaRPr kumimoji="1" lang="ja-JP" altLang="en-US"/>
          </a:p>
        </p:txBody>
      </p:sp>
      <p:sp>
        <p:nvSpPr>
          <p:cNvPr id="5" name="テキスト ボックス 4"/>
          <p:cNvSpPr txBox="1"/>
          <p:nvPr/>
        </p:nvSpPr>
        <p:spPr>
          <a:xfrm>
            <a:off x="5220072" y="6492875"/>
            <a:ext cx="4122340" cy="261610"/>
          </a:xfrm>
          <a:prstGeom prst="rect">
            <a:avLst/>
          </a:prstGeom>
          <a:noFill/>
        </p:spPr>
        <p:txBody>
          <a:bodyPr wrap="square" rtlCol="0">
            <a:spAutoFit/>
          </a:bodyPr>
          <a:lstStyle/>
          <a:p>
            <a:r>
              <a:rPr kumimoji="1" lang="ja-JP" altLang="en-US" sz="1100" dirty="0">
                <a:solidFill>
                  <a:srgbClr val="FF0000"/>
                </a:solidFill>
                <a:latin typeface="+mj-ea"/>
                <a:ea typeface="+mj-ea"/>
              </a:rPr>
              <a:t>補助金申請手続きハンドブック</a:t>
            </a:r>
            <a:r>
              <a:rPr kumimoji="1" lang="en-US" altLang="ja-JP" sz="1100" dirty="0">
                <a:solidFill>
                  <a:srgbClr val="FF0000"/>
                </a:solidFill>
                <a:latin typeface="+mj-ea"/>
                <a:ea typeface="+mj-ea"/>
              </a:rPr>
              <a:t>(2018</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7</a:t>
            </a:r>
            <a:r>
              <a:rPr kumimoji="1" lang="ja-JP" altLang="en-US" sz="1100" dirty="0">
                <a:solidFill>
                  <a:srgbClr val="FF0000"/>
                </a:solidFill>
                <a:latin typeface="+mj-ea"/>
                <a:ea typeface="+mj-ea"/>
              </a:rPr>
              <a:t>月版</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より抜粋</a:t>
            </a:r>
          </a:p>
        </p:txBody>
      </p:sp>
      <p:sp>
        <p:nvSpPr>
          <p:cNvPr id="9" name="正方形/長方形 8"/>
          <p:cNvSpPr/>
          <p:nvPr/>
        </p:nvSpPr>
        <p:spPr>
          <a:xfrm>
            <a:off x="152400" y="2000448"/>
            <a:ext cx="8839200" cy="4308872"/>
          </a:xfrm>
          <a:prstGeom prst="rect">
            <a:avLst/>
          </a:prstGeom>
        </p:spPr>
        <p:txBody>
          <a:bodyPr wrap="square">
            <a:spAutoFit/>
          </a:bodyPr>
          <a:lstStyle/>
          <a:p>
            <a:r>
              <a:rPr lang="en-US" altLang="ja-JP" sz="2800" dirty="0">
                <a:solidFill>
                  <a:schemeClr val="tx2"/>
                </a:solidFill>
                <a:latin typeface="+mj-ea"/>
                <a:ea typeface="+mj-ea"/>
              </a:rPr>
              <a:t>【</a:t>
            </a:r>
            <a:r>
              <a:rPr lang="ja-JP" altLang="en-US" sz="2800" dirty="0">
                <a:solidFill>
                  <a:schemeClr val="tx2"/>
                </a:solidFill>
                <a:latin typeface="+mj-ea"/>
                <a:ea typeface="+mj-ea"/>
              </a:rPr>
              <a:t>報告要件</a:t>
            </a:r>
            <a:r>
              <a:rPr lang="en-US" altLang="ja-JP" sz="2800" dirty="0">
                <a:solidFill>
                  <a:schemeClr val="tx2"/>
                </a:solidFill>
                <a:latin typeface="+mj-ea"/>
                <a:ea typeface="+mj-ea"/>
              </a:rPr>
              <a:t>】</a:t>
            </a:r>
          </a:p>
          <a:p>
            <a:r>
              <a:rPr lang="ja-JP" altLang="en-US" sz="2800" dirty="0">
                <a:solidFill>
                  <a:schemeClr val="tx2"/>
                </a:solidFill>
                <a:latin typeface="+mj-ea"/>
                <a:ea typeface="+mj-ea"/>
              </a:rPr>
              <a:t>　　　・・・</a:t>
            </a:r>
            <a:r>
              <a:rPr lang="ja-JP" altLang="en-US" dirty="0">
                <a:solidFill>
                  <a:schemeClr val="tx2"/>
                </a:solidFill>
                <a:latin typeface="+mj-ea"/>
                <a:ea typeface="+mj-ea"/>
              </a:rPr>
              <a:t>所定の書式で記入のうえ、地区財団委員会に提出</a:t>
            </a:r>
            <a:endParaRPr lang="en-US" altLang="ja-JP" sz="2800" dirty="0">
              <a:solidFill>
                <a:schemeClr val="tx2"/>
              </a:solidFill>
              <a:latin typeface="+mj-ea"/>
              <a:ea typeface="+mj-ea"/>
            </a:endParaRPr>
          </a:p>
          <a:p>
            <a:r>
              <a:rPr lang="ja-JP" altLang="en-US" b="1" dirty="0">
                <a:solidFill>
                  <a:schemeClr val="tx2">
                    <a:lumMod val="50000"/>
                  </a:schemeClr>
                </a:solidFill>
                <a:latin typeface="+mj-ea"/>
                <a:ea typeface="+mj-ea"/>
              </a:rPr>
              <a:t>　　</a:t>
            </a:r>
            <a:r>
              <a:rPr lang="ja-JP" altLang="en-US" dirty="0">
                <a:solidFill>
                  <a:schemeClr val="tx2">
                    <a:lumMod val="50000"/>
                  </a:schemeClr>
                </a:solidFill>
                <a:latin typeface="+mj-ea"/>
                <a:ea typeface="+mj-ea"/>
              </a:rPr>
              <a:t>　</a:t>
            </a:r>
            <a:endParaRPr lang="en-US" altLang="ja-JP" dirty="0">
              <a:solidFill>
                <a:schemeClr val="tx2">
                  <a:lumMod val="50000"/>
                </a:schemeClr>
              </a:solidFill>
              <a:latin typeface="+mj-ea"/>
              <a:ea typeface="+mj-ea"/>
            </a:endParaRPr>
          </a:p>
          <a:p>
            <a:r>
              <a:rPr lang="ja-JP" altLang="en-US" sz="1800" dirty="0">
                <a:solidFill>
                  <a:schemeClr val="tx2">
                    <a:lumMod val="50000"/>
                  </a:schemeClr>
                </a:solidFill>
                <a:latin typeface="+mj-ea"/>
                <a:ea typeface="+mj-ea"/>
              </a:rPr>
              <a:t>　</a:t>
            </a:r>
            <a:endParaRPr lang="en-US" altLang="ja-JP" sz="1800" dirty="0">
              <a:solidFill>
                <a:schemeClr val="tx2">
                  <a:lumMod val="50000"/>
                </a:schemeClr>
              </a:solidFill>
              <a:latin typeface="+mj-ea"/>
              <a:ea typeface="+mj-ea"/>
            </a:endParaRPr>
          </a:p>
          <a:p>
            <a:endParaRPr lang="en-US" altLang="ja-JP" sz="1800" dirty="0">
              <a:solidFill>
                <a:schemeClr val="tx2">
                  <a:lumMod val="50000"/>
                </a:schemeClr>
              </a:solidFill>
              <a:latin typeface="+mj-ea"/>
              <a:ea typeface="+mj-ea"/>
            </a:endParaRPr>
          </a:p>
          <a:p>
            <a:endParaRPr lang="en-US" altLang="ja-JP" dirty="0">
              <a:solidFill>
                <a:schemeClr val="tx2">
                  <a:lumMod val="50000"/>
                </a:schemeClr>
              </a:solidFill>
              <a:latin typeface="+mj-ea"/>
              <a:ea typeface="+mj-ea"/>
            </a:endParaRPr>
          </a:p>
          <a:p>
            <a:r>
              <a:rPr lang="ja-JP" altLang="en-US" dirty="0">
                <a:solidFill>
                  <a:schemeClr val="tx2">
                    <a:lumMod val="50000"/>
                  </a:schemeClr>
                </a:solidFill>
                <a:latin typeface="+mj-ea"/>
                <a:ea typeface="+mj-ea"/>
              </a:rPr>
              <a:t>　　　　　</a:t>
            </a:r>
            <a:endParaRPr lang="en-US" altLang="ja-JP" dirty="0">
              <a:solidFill>
                <a:schemeClr val="tx2">
                  <a:lumMod val="50000"/>
                </a:schemeClr>
              </a:solidFill>
              <a:latin typeface="+mj-ea"/>
              <a:ea typeface="+mj-ea"/>
            </a:endParaRPr>
          </a:p>
          <a:p>
            <a:r>
              <a:rPr lang="ja-JP" altLang="en-US" dirty="0">
                <a:solidFill>
                  <a:schemeClr val="tx2">
                    <a:lumMod val="50000"/>
                  </a:schemeClr>
                </a:solidFill>
                <a:latin typeface="+mj-ea"/>
                <a:ea typeface="+mj-ea"/>
              </a:rPr>
              <a:t>　　　　　</a:t>
            </a:r>
            <a:r>
              <a:rPr lang="ja-JP" altLang="en-US" dirty="0">
                <a:latin typeface="+mj-ea"/>
                <a:ea typeface="+mj-ea"/>
              </a:rPr>
              <a:t>補助金受領後、６ヵ月以内に活動が完了しない場合</a:t>
            </a:r>
            <a:endParaRPr lang="en-US" altLang="ja-JP" dirty="0">
              <a:latin typeface="+mj-ea"/>
              <a:ea typeface="+mj-ea"/>
            </a:endParaRPr>
          </a:p>
          <a:p>
            <a:endParaRPr lang="en-US" altLang="ja-JP" dirty="0">
              <a:latin typeface="+mj-ea"/>
              <a:ea typeface="+mj-ea"/>
            </a:endParaRPr>
          </a:p>
          <a:p>
            <a:endParaRPr lang="ja-JP" altLang="en-US" sz="2000" dirty="0">
              <a:solidFill>
                <a:schemeClr val="tx2">
                  <a:lumMod val="50000"/>
                </a:schemeClr>
              </a:solidFill>
              <a:latin typeface="+mj-ea"/>
              <a:ea typeface="+mj-ea"/>
            </a:endParaRPr>
          </a:p>
          <a:p>
            <a:endParaRPr lang="en-US" altLang="ja-JP" dirty="0">
              <a:solidFill>
                <a:schemeClr val="tx2">
                  <a:lumMod val="50000"/>
                </a:schemeClr>
              </a:solidFill>
              <a:latin typeface="+mj-ea"/>
              <a:ea typeface="+mj-ea"/>
            </a:endParaRPr>
          </a:p>
          <a:p>
            <a:r>
              <a:rPr lang="ja-JP" altLang="en-US" dirty="0">
                <a:solidFill>
                  <a:schemeClr val="tx2">
                    <a:lumMod val="50000"/>
                  </a:schemeClr>
                </a:solidFill>
                <a:latin typeface="+mj-ea"/>
                <a:ea typeface="+mj-ea"/>
              </a:rPr>
              <a:t>　　　</a:t>
            </a:r>
            <a:endParaRPr lang="en-US" altLang="ja-JP" dirty="0">
              <a:solidFill>
                <a:schemeClr val="tx2">
                  <a:lumMod val="50000"/>
                </a:schemeClr>
              </a:solidFill>
              <a:latin typeface="+mj-ea"/>
              <a:ea typeface="+mj-ea"/>
            </a:endParaRPr>
          </a:p>
          <a:p>
            <a:r>
              <a:rPr lang="ja-JP" altLang="en-US" dirty="0">
                <a:solidFill>
                  <a:schemeClr val="tx2">
                    <a:lumMod val="50000"/>
                  </a:schemeClr>
                </a:solidFill>
                <a:latin typeface="+mj-ea"/>
                <a:ea typeface="+mj-ea"/>
              </a:rPr>
              <a:t>　　　　　　</a:t>
            </a:r>
            <a:endParaRPr lang="en-US" altLang="ja-JP" dirty="0">
              <a:solidFill>
                <a:schemeClr val="tx2">
                  <a:lumMod val="50000"/>
                </a:schemeClr>
              </a:solidFill>
              <a:latin typeface="+mj-ea"/>
              <a:ea typeface="+mj-ea"/>
            </a:endParaRPr>
          </a:p>
          <a:p>
            <a:r>
              <a:rPr lang="ja-JP" altLang="en-US" dirty="0">
                <a:solidFill>
                  <a:schemeClr val="tx2">
                    <a:lumMod val="50000"/>
                  </a:schemeClr>
                </a:solidFill>
                <a:latin typeface="+mj-ea"/>
                <a:ea typeface="+mj-ea"/>
              </a:rPr>
              <a:t>　　　　　</a:t>
            </a:r>
            <a:r>
              <a:rPr lang="ja-JP" altLang="en-US" dirty="0">
                <a:latin typeface="+mj-ea"/>
                <a:ea typeface="+mj-ea"/>
              </a:rPr>
              <a:t>プロジェクトや活動が完了後、</a:t>
            </a:r>
            <a:r>
              <a:rPr lang="en-US" altLang="ja-JP" dirty="0">
                <a:solidFill>
                  <a:srgbClr val="FF0000"/>
                </a:solidFill>
                <a:latin typeface="+mj-ea"/>
                <a:ea typeface="+mj-ea"/>
              </a:rPr>
              <a:t>2</a:t>
            </a:r>
            <a:r>
              <a:rPr lang="ja-JP" altLang="en-US" dirty="0">
                <a:solidFill>
                  <a:srgbClr val="FF0000"/>
                </a:solidFill>
                <a:latin typeface="+mj-ea"/>
                <a:ea typeface="+mj-ea"/>
              </a:rPr>
              <a:t>ヵ月以内に提出</a:t>
            </a:r>
            <a:endParaRPr lang="ja-JP" altLang="en-US" sz="2000" dirty="0">
              <a:solidFill>
                <a:schemeClr val="tx2">
                  <a:lumMod val="50000"/>
                </a:schemeClr>
              </a:solidFill>
              <a:latin typeface="+mj-ea"/>
              <a:ea typeface="+mj-ea"/>
            </a:endParaRPr>
          </a:p>
        </p:txBody>
      </p:sp>
      <p:sp>
        <p:nvSpPr>
          <p:cNvPr id="2" name="テキスト ボックス 1"/>
          <p:cNvSpPr txBox="1"/>
          <p:nvPr/>
        </p:nvSpPr>
        <p:spPr>
          <a:xfrm>
            <a:off x="152400" y="1446101"/>
            <a:ext cx="5716488" cy="584775"/>
          </a:xfrm>
          <a:prstGeom prst="rect">
            <a:avLst/>
          </a:prstGeom>
          <a:noFill/>
        </p:spPr>
        <p:txBody>
          <a:bodyPr wrap="square" rtlCol="0">
            <a:spAutoFit/>
          </a:bodyPr>
          <a:lstStyle/>
          <a:p>
            <a:r>
              <a:rPr kumimoji="1" lang="ja-JP" altLang="en-US" sz="3200" b="1" dirty="0">
                <a:solidFill>
                  <a:schemeClr val="tx2"/>
                </a:solidFill>
                <a:latin typeface="+mj-ea"/>
                <a:ea typeface="+mj-ea"/>
              </a:rPr>
              <a:t>地区補助金の報告書（１）</a:t>
            </a:r>
          </a:p>
        </p:txBody>
      </p:sp>
      <p:sp>
        <p:nvSpPr>
          <p:cNvPr id="4" name="正方形/長方形 3">
            <a:extLst>
              <a:ext uri="{FF2B5EF4-FFF2-40B4-BE49-F238E27FC236}">
                <a16:creationId xmlns:a16="http://schemas.microsoft.com/office/drawing/2014/main" id="{80357B4A-B12D-46A8-A3F9-7DEC85FC044C}"/>
              </a:ext>
            </a:extLst>
          </p:cNvPr>
          <p:cNvSpPr/>
          <p:nvPr/>
        </p:nvSpPr>
        <p:spPr>
          <a:xfrm>
            <a:off x="243076" y="3344503"/>
            <a:ext cx="2590800" cy="685800"/>
          </a:xfrm>
          <a:prstGeom prst="rect">
            <a:avLst/>
          </a:prstGeo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a:solidFill>
                  <a:schemeClr val="bg1"/>
                </a:solidFill>
                <a:latin typeface="+mj-ea"/>
                <a:ea typeface="+mj-ea"/>
              </a:rPr>
              <a:t>中間報告書</a:t>
            </a:r>
          </a:p>
        </p:txBody>
      </p:sp>
      <p:sp>
        <p:nvSpPr>
          <p:cNvPr id="8" name="正方形/長方形 7">
            <a:extLst>
              <a:ext uri="{FF2B5EF4-FFF2-40B4-BE49-F238E27FC236}">
                <a16:creationId xmlns:a16="http://schemas.microsoft.com/office/drawing/2014/main" id="{FF78A288-0FCB-48AF-8032-E2D19CF50EBB}"/>
              </a:ext>
            </a:extLst>
          </p:cNvPr>
          <p:cNvSpPr/>
          <p:nvPr/>
        </p:nvSpPr>
        <p:spPr>
          <a:xfrm>
            <a:off x="243842" y="5061323"/>
            <a:ext cx="2590800" cy="685800"/>
          </a:xfrm>
          <a:prstGeom prst="rect">
            <a:avLst/>
          </a:prstGeo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bg1"/>
                </a:solidFill>
                <a:latin typeface="+mj-ea"/>
                <a:ea typeface="+mj-ea"/>
              </a:rPr>
              <a:t>最終</a:t>
            </a:r>
            <a:r>
              <a:rPr kumimoji="1" lang="ja-JP" altLang="en-US" dirty="0">
                <a:solidFill>
                  <a:schemeClr val="bg1"/>
                </a:solidFill>
                <a:latin typeface="+mj-ea"/>
                <a:ea typeface="+mj-ea"/>
              </a:rPr>
              <a:t>報告書</a:t>
            </a:r>
          </a:p>
        </p:txBody>
      </p:sp>
      <p:sp>
        <p:nvSpPr>
          <p:cNvPr id="6" name="吹き出し: 四角形 5">
            <a:extLst>
              <a:ext uri="{FF2B5EF4-FFF2-40B4-BE49-F238E27FC236}">
                <a16:creationId xmlns:a16="http://schemas.microsoft.com/office/drawing/2014/main" id="{6EA8643F-1593-44C9-9901-62DFEC6F8E39}"/>
              </a:ext>
            </a:extLst>
          </p:cNvPr>
          <p:cNvSpPr/>
          <p:nvPr/>
        </p:nvSpPr>
        <p:spPr>
          <a:xfrm>
            <a:off x="3123150" y="5058356"/>
            <a:ext cx="5491476" cy="688767"/>
          </a:xfrm>
          <a:prstGeom prst="wedgeRectCallout">
            <a:avLst>
              <a:gd name="adj1" fmla="val -55287"/>
              <a:gd name="adj2" fmla="val -2425"/>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補助金口座の通帳コピーと領収書の原本添付</a:t>
            </a:r>
            <a:endParaRPr kumimoji="1" lang="ja-JP" altLang="en-US" dirty="0">
              <a:solidFill>
                <a:schemeClr val="tx1"/>
              </a:solidFill>
            </a:endParaRPr>
          </a:p>
        </p:txBody>
      </p:sp>
      <p:sp>
        <p:nvSpPr>
          <p:cNvPr id="11" name="吹き出し: 四角形 10">
            <a:extLst>
              <a:ext uri="{FF2B5EF4-FFF2-40B4-BE49-F238E27FC236}">
                <a16:creationId xmlns:a16="http://schemas.microsoft.com/office/drawing/2014/main" id="{142BE8D1-17A5-4258-92C3-19C437220804}"/>
              </a:ext>
            </a:extLst>
          </p:cNvPr>
          <p:cNvSpPr/>
          <p:nvPr/>
        </p:nvSpPr>
        <p:spPr>
          <a:xfrm>
            <a:off x="3123150" y="3333948"/>
            <a:ext cx="5491476" cy="688767"/>
          </a:xfrm>
          <a:prstGeom prst="wedgeRectCallout">
            <a:avLst>
              <a:gd name="adj1" fmla="val -55287"/>
              <a:gd name="adj2" fmla="val -2425"/>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800" dirty="0">
                <a:solidFill>
                  <a:schemeClr val="tx1"/>
                </a:solidFill>
              </a:rPr>
              <a:t>（少なくとも）</a:t>
            </a:r>
            <a:r>
              <a:rPr lang="ja-JP" altLang="en-US" dirty="0">
                <a:solidFill>
                  <a:schemeClr val="tx1"/>
                </a:solidFill>
              </a:rPr>
              <a:t>補助金口座の通帳コピー添付</a:t>
            </a:r>
            <a:endParaRPr kumimoji="1" lang="ja-JP" altLang="en-US" dirty="0">
              <a:solidFill>
                <a:schemeClr val="tx1"/>
              </a:solidFill>
            </a:endParaRPr>
          </a:p>
        </p:txBody>
      </p:sp>
    </p:spTree>
    <p:extLst>
      <p:ext uri="{BB962C8B-B14F-4D97-AF65-F5344CB8AC3E}">
        <p14:creationId xmlns:p14="http://schemas.microsoft.com/office/powerpoint/2010/main" val="336754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4294967295"/>
          </p:nvPr>
        </p:nvSpPr>
        <p:spPr>
          <a:xfrm>
            <a:off x="743937" y="2853482"/>
            <a:ext cx="7983339" cy="3451225"/>
          </a:xfrm>
        </p:spPr>
        <p:txBody>
          <a:bodyPr>
            <a:normAutofit/>
          </a:bodyPr>
          <a:lstStyle/>
          <a:p>
            <a:r>
              <a:rPr lang="ja-JP" altLang="en-US" sz="2800" dirty="0"/>
              <a:t>奉仕活動と補助金の関係</a:t>
            </a:r>
            <a:endParaRPr lang="en-US" altLang="ja-JP" sz="2800" dirty="0"/>
          </a:p>
          <a:p>
            <a:pPr lvl="1"/>
            <a:r>
              <a:rPr lang="ja-JP" altLang="en-US" sz="2800" dirty="0"/>
              <a:t>奉仕が目的であり、地区補助金及びグローバル補助金は手段であること</a:t>
            </a:r>
            <a:endParaRPr lang="en-US" altLang="ja-JP" sz="2800" dirty="0"/>
          </a:p>
          <a:p>
            <a:pPr lvl="1"/>
            <a:endParaRPr lang="en-US" altLang="ja-JP" sz="2800" dirty="0"/>
          </a:p>
          <a:p>
            <a:r>
              <a:rPr kumimoji="1" lang="ja-JP" altLang="en-US" sz="2800" dirty="0"/>
              <a:t>補助金を利用する上での責任</a:t>
            </a:r>
            <a:endParaRPr kumimoji="1" lang="en-US" altLang="ja-JP" sz="2800" dirty="0"/>
          </a:p>
          <a:p>
            <a:pPr lvl="1"/>
            <a:r>
              <a:rPr kumimoji="1" lang="ja-JP" altLang="en-US" sz="2800" dirty="0"/>
              <a:t>利用上の資格と報告の義務</a:t>
            </a:r>
          </a:p>
        </p:txBody>
      </p:sp>
      <p:sp>
        <p:nvSpPr>
          <p:cNvPr id="3" name="スライド番号プレースホルダー 2"/>
          <p:cNvSpPr>
            <a:spLocks noGrp="1"/>
          </p:cNvSpPr>
          <p:nvPr>
            <p:ph type="sldNum" sz="quarter" idx="4294967295"/>
          </p:nvPr>
        </p:nvSpPr>
        <p:spPr>
          <a:xfrm>
            <a:off x="8780400" y="6492875"/>
            <a:ext cx="363600" cy="365125"/>
          </a:xfrm>
        </p:spPr>
        <p:txBody>
          <a:bodyPr/>
          <a:lstStyle/>
          <a:p>
            <a:fld id="{48296678-7821-497A-A94A-DDC763C0106C}" type="slidenum">
              <a:rPr kumimoji="1" lang="ja-JP" altLang="en-US" smtClean="0"/>
              <a:t>2</a:t>
            </a:fld>
            <a:endParaRPr kumimoji="1" lang="ja-JP" altLang="en-US" dirty="0"/>
          </a:p>
        </p:txBody>
      </p:sp>
      <p:sp>
        <p:nvSpPr>
          <p:cNvPr id="4" name="タイトル 3"/>
          <p:cNvSpPr>
            <a:spLocks noGrp="1"/>
          </p:cNvSpPr>
          <p:nvPr>
            <p:ph type="title" idx="4294967295"/>
          </p:nvPr>
        </p:nvSpPr>
        <p:spPr>
          <a:xfrm>
            <a:off x="620806" y="1412776"/>
            <a:ext cx="8229600" cy="1252538"/>
          </a:xfrm>
        </p:spPr>
        <p:txBody>
          <a:bodyPr>
            <a:normAutofit/>
          </a:bodyPr>
          <a:lstStyle/>
          <a:p>
            <a:r>
              <a:rPr kumimoji="1" lang="ja-JP" altLang="en-US" dirty="0">
                <a:solidFill>
                  <a:schemeClr val="tx2"/>
                </a:solidFill>
              </a:rPr>
              <a:t>本日お伝えしたいこと</a:t>
            </a:r>
          </a:p>
        </p:txBody>
      </p:sp>
    </p:spTree>
    <p:extLst>
      <p:ext uri="{BB962C8B-B14F-4D97-AF65-F5344CB8AC3E}">
        <p14:creationId xmlns:p14="http://schemas.microsoft.com/office/powerpoint/2010/main" val="11770694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4294967295"/>
          </p:nvPr>
        </p:nvSpPr>
        <p:spPr>
          <a:xfrm>
            <a:off x="8780400" y="6494400"/>
            <a:ext cx="363600" cy="363600"/>
          </a:xfrm>
        </p:spPr>
        <p:txBody>
          <a:bodyPr/>
          <a:lstStyle/>
          <a:p>
            <a:fld id="{48296678-7821-497A-A94A-DDC763C0106C}" type="slidenum">
              <a:rPr kumimoji="1" lang="ja-JP" altLang="en-US" smtClean="0"/>
              <a:pPr/>
              <a:t>20</a:t>
            </a:fld>
            <a:endParaRPr kumimoji="1" lang="ja-JP" altLang="en-US" dirty="0"/>
          </a:p>
        </p:txBody>
      </p:sp>
      <p:sp>
        <p:nvSpPr>
          <p:cNvPr id="4" name="正方形/長方形 3"/>
          <p:cNvSpPr/>
          <p:nvPr/>
        </p:nvSpPr>
        <p:spPr>
          <a:xfrm>
            <a:off x="121985" y="1762026"/>
            <a:ext cx="8610600" cy="4760278"/>
          </a:xfrm>
          <a:prstGeom prst="rect">
            <a:avLst/>
          </a:prstGeom>
          <a:ln>
            <a:solidFill>
              <a:srgbClr val="002060"/>
            </a:solidFill>
          </a:ln>
        </p:spPr>
        <p:txBody>
          <a:bodyPr wrap="square">
            <a:spAutoFit/>
          </a:bodyPr>
          <a:lstStyle/>
          <a:p>
            <a:pPr>
              <a:lnSpc>
                <a:spcPts val="2600"/>
              </a:lnSpc>
            </a:pPr>
            <a:r>
              <a:rPr lang="en-US" altLang="ja-JP" sz="2800" dirty="0">
                <a:solidFill>
                  <a:srgbClr val="16316B"/>
                </a:solidFill>
                <a:latin typeface="+mj-ea"/>
                <a:ea typeface="+mj-ea"/>
              </a:rPr>
              <a:t>【</a:t>
            </a:r>
            <a:r>
              <a:rPr lang="ja-JP" altLang="en-US" sz="2800" dirty="0">
                <a:solidFill>
                  <a:srgbClr val="16316B"/>
                </a:solidFill>
                <a:latin typeface="+mj-ea"/>
                <a:ea typeface="+mj-ea"/>
              </a:rPr>
              <a:t>中間</a:t>
            </a:r>
            <a:r>
              <a:rPr lang="en-US" altLang="ja-JP" sz="2800" dirty="0">
                <a:solidFill>
                  <a:srgbClr val="16316B"/>
                </a:solidFill>
                <a:latin typeface="+mj-ea"/>
                <a:ea typeface="+mj-ea"/>
              </a:rPr>
              <a:t>/</a:t>
            </a:r>
            <a:r>
              <a:rPr lang="ja-JP" altLang="en-US" sz="2800" dirty="0">
                <a:solidFill>
                  <a:srgbClr val="16316B"/>
                </a:solidFill>
                <a:latin typeface="+mj-ea"/>
                <a:ea typeface="+mj-ea"/>
              </a:rPr>
              <a:t>最終報告書作成の留意点</a:t>
            </a:r>
            <a:r>
              <a:rPr lang="en-US" altLang="ja-JP" sz="2800" dirty="0">
                <a:solidFill>
                  <a:srgbClr val="16316B"/>
                </a:solidFill>
                <a:latin typeface="+mj-ea"/>
                <a:ea typeface="+mj-ea"/>
              </a:rPr>
              <a:t>】</a:t>
            </a:r>
          </a:p>
          <a:p>
            <a:pPr>
              <a:lnSpc>
                <a:spcPts val="2600"/>
              </a:lnSpc>
            </a:pPr>
            <a:endParaRPr lang="en-US" altLang="ja-JP" dirty="0">
              <a:latin typeface="+mj-ea"/>
              <a:ea typeface="+mj-ea"/>
            </a:endParaRPr>
          </a:p>
          <a:p>
            <a:pPr>
              <a:lnSpc>
                <a:spcPts val="2600"/>
              </a:lnSpc>
            </a:pPr>
            <a:r>
              <a:rPr lang="ja-JP" altLang="en-US" sz="2300" dirty="0">
                <a:latin typeface="+mj-ea"/>
                <a:ea typeface="+mj-ea"/>
              </a:rPr>
              <a:t>  ・報告書の収入および支出欄と通帳口座の入出金記録が整合</a:t>
            </a:r>
          </a:p>
          <a:p>
            <a:pPr>
              <a:lnSpc>
                <a:spcPts val="2600"/>
              </a:lnSpc>
            </a:pPr>
            <a:r>
              <a:rPr lang="ja-JP" altLang="en-US" sz="2300" dirty="0">
                <a:latin typeface="+mj-ea"/>
                <a:ea typeface="+mj-ea"/>
              </a:rPr>
              <a:t>   </a:t>
            </a:r>
            <a:endParaRPr lang="en-US" altLang="ja-JP" sz="2300" dirty="0">
              <a:latin typeface="+mj-ea"/>
              <a:ea typeface="+mj-ea"/>
            </a:endParaRPr>
          </a:p>
          <a:p>
            <a:pPr>
              <a:lnSpc>
                <a:spcPts val="2600"/>
              </a:lnSpc>
            </a:pPr>
            <a:r>
              <a:rPr lang="ja-JP" altLang="en-US" sz="2300" dirty="0">
                <a:latin typeface="+mj-ea"/>
                <a:ea typeface="+mj-ea"/>
              </a:rPr>
              <a:t>　・利息も収入として計上</a:t>
            </a:r>
            <a:endParaRPr lang="en-US" altLang="ja-JP" sz="2300" dirty="0">
              <a:latin typeface="+mj-ea"/>
              <a:ea typeface="+mj-ea"/>
            </a:endParaRPr>
          </a:p>
          <a:p>
            <a:pPr>
              <a:lnSpc>
                <a:spcPts val="2600"/>
              </a:lnSpc>
            </a:pPr>
            <a:endParaRPr lang="ja-JP" altLang="en-US" sz="2300" dirty="0">
              <a:latin typeface="+mj-ea"/>
              <a:ea typeface="+mj-ea"/>
            </a:endParaRPr>
          </a:p>
          <a:p>
            <a:pPr>
              <a:lnSpc>
                <a:spcPts val="2600"/>
              </a:lnSpc>
            </a:pPr>
            <a:r>
              <a:rPr lang="ja-JP" altLang="en-US" sz="2300" dirty="0">
                <a:latin typeface="+mj-ea"/>
                <a:ea typeface="+mj-ea"/>
              </a:rPr>
              <a:t>  ・領収書は全て提唱クラブ名で発行された原本であり、日付や</a:t>
            </a:r>
            <a:endParaRPr lang="en-US" altLang="ja-JP" sz="2300" dirty="0">
              <a:latin typeface="+mj-ea"/>
              <a:ea typeface="+mj-ea"/>
            </a:endParaRPr>
          </a:p>
          <a:p>
            <a:pPr>
              <a:lnSpc>
                <a:spcPts val="2600"/>
              </a:lnSpc>
            </a:pPr>
            <a:r>
              <a:rPr lang="ja-JP" altLang="en-US" sz="2300" dirty="0">
                <a:latin typeface="+mj-ea"/>
                <a:ea typeface="+mj-ea"/>
              </a:rPr>
              <a:t>　　但書が明記されていること</a:t>
            </a:r>
          </a:p>
          <a:p>
            <a:pPr>
              <a:lnSpc>
                <a:spcPts val="2600"/>
              </a:lnSpc>
            </a:pPr>
            <a:r>
              <a:rPr lang="ja-JP" altLang="en-US" sz="2300" dirty="0">
                <a:latin typeface="+mj-ea"/>
                <a:ea typeface="+mj-ea"/>
              </a:rPr>
              <a:t>  </a:t>
            </a:r>
            <a:endParaRPr lang="en-US" altLang="ja-JP" sz="2300" dirty="0">
              <a:latin typeface="+mj-ea"/>
              <a:ea typeface="+mj-ea"/>
            </a:endParaRPr>
          </a:p>
          <a:p>
            <a:pPr>
              <a:lnSpc>
                <a:spcPts val="2600"/>
              </a:lnSpc>
            </a:pPr>
            <a:r>
              <a:rPr lang="ja-JP" altLang="en-US" sz="2300" dirty="0">
                <a:latin typeface="+mj-ea"/>
                <a:ea typeface="+mj-ea"/>
              </a:rPr>
              <a:t>　・領収書の発行者は、購入業者であること（受益者や協力団体や</a:t>
            </a:r>
            <a:endParaRPr lang="en-US" altLang="ja-JP" sz="2300" dirty="0">
              <a:latin typeface="+mj-ea"/>
              <a:ea typeface="+mj-ea"/>
            </a:endParaRPr>
          </a:p>
          <a:p>
            <a:pPr>
              <a:lnSpc>
                <a:spcPts val="2600"/>
              </a:lnSpc>
            </a:pPr>
            <a:r>
              <a:rPr lang="ja-JP" altLang="en-US" sz="2300" dirty="0">
                <a:latin typeface="+mj-ea"/>
                <a:ea typeface="+mj-ea"/>
              </a:rPr>
              <a:t>　　共同提唱ロータリークラブ発行の領収書は不可）</a:t>
            </a:r>
            <a:endParaRPr lang="en-US" altLang="ja-JP" sz="2300" dirty="0">
              <a:latin typeface="+mj-ea"/>
              <a:ea typeface="+mj-ea"/>
            </a:endParaRPr>
          </a:p>
          <a:p>
            <a:pPr>
              <a:lnSpc>
                <a:spcPts val="2600"/>
              </a:lnSpc>
            </a:pPr>
            <a:r>
              <a:rPr lang="ja-JP" altLang="en-US" sz="2300" dirty="0">
                <a:latin typeface="+mj-ea"/>
                <a:ea typeface="+mj-ea"/>
              </a:rPr>
              <a:t>　</a:t>
            </a:r>
            <a:endParaRPr lang="en-US" altLang="ja-JP" sz="2300" dirty="0">
              <a:latin typeface="+mj-ea"/>
              <a:ea typeface="+mj-ea"/>
            </a:endParaRPr>
          </a:p>
          <a:p>
            <a:pPr>
              <a:lnSpc>
                <a:spcPts val="2600"/>
              </a:lnSpc>
            </a:pPr>
            <a:r>
              <a:rPr lang="ja-JP" altLang="en-US" sz="2300" dirty="0">
                <a:latin typeface="+mj-ea"/>
                <a:ea typeface="+mj-ea"/>
              </a:rPr>
              <a:t>　・領収書は経費の支出内容がわかるように但書が記載されて</a:t>
            </a:r>
            <a:endParaRPr lang="en-US" altLang="ja-JP" sz="2300" dirty="0">
              <a:latin typeface="+mj-ea"/>
              <a:ea typeface="+mj-ea"/>
            </a:endParaRPr>
          </a:p>
          <a:p>
            <a:pPr>
              <a:lnSpc>
                <a:spcPts val="2600"/>
              </a:lnSpc>
            </a:pPr>
            <a:r>
              <a:rPr lang="ja-JP" altLang="en-US" sz="2300" dirty="0">
                <a:latin typeface="+mj-ea"/>
                <a:ea typeface="+mj-ea"/>
              </a:rPr>
              <a:t>　　いること</a:t>
            </a:r>
          </a:p>
        </p:txBody>
      </p:sp>
      <p:sp>
        <p:nvSpPr>
          <p:cNvPr id="5" name="テキスト ボックス 4"/>
          <p:cNvSpPr txBox="1"/>
          <p:nvPr/>
        </p:nvSpPr>
        <p:spPr>
          <a:xfrm>
            <a:off x="5468737" y="6522304"/>
            <a:ext cx="3461234" cy="261610"/>
          </a:xfrm>
          <a:prstGeom prst="rect">
            <a:avLst/>
          </a:prstGeom>
          <a:noFill/>
        </p:spPr>
        <p:txBody>
          <a:bodyPr wrap="square" rtlCol="0">
            <a:spAutoFit/>
          </a:bodyPr>
          <a:lstStyle/>
          <a:p>
            <a:r>
              <a:rPr kumimoji="1" lang="ja-JP" altLang="en-US" sz="1100" dirty="0">
                <a:solidFill>
                  <a:srgbClr val="FF0000"/>
                </a:solidFill>
                <a:latin typeface="+mj-ea"/>
                <a:ea typeface="+mj-ea"/>
              </a:rPr>
              <a:t>補助金申請手続きハンドブック</a:t>
            </a:r>
            <a:r>
              <a:rPr kumimoji="1" lang="en-US" altLang="ja-JP" sz="1100" dirty="0">
                <a:solidFill>
                  <a:srgbClr val="FF0000"/>
                </a:solidFill>
                <a:latin typeface="+mj-ea"/>
                <a:ea typeface="+mj-ea"/>
              </a:rPr>
              <a:t>(2018</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7</a:t>
            </a:r>
            <a:r>
              <a:rPr kumimoji="1" lang="ja-JP" altLang="en-US" sz="1100" dirty="0">
                <a:solidFill>
                  <a:srgbClr val="FF0000"/>
                </a:solidFill>
                <a:latin typeface="+mj-ea"/>
                <a:ea typeface="+mj-ea"/>
              </a:rPr>
              <a:t>月版</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より抜粋</a:t>
            </a:r>
          </a:p>
        </p:txBody>
      </p:sp>
      <p:sp>
        <p:nvSpPr>
          <p:cNvPr id="2" name="テキスト ボックス 1"/>
          <p:cNvSpPr txBox="1"/>
          <p:nvPr/>
        </p:nvSpPr>
        <p:spPr>
          <a:xfrm>
            <a:off x="152400" y="1124744"/>
            <a:ext cx="5486400" cy="584775"/>
          </a:xfrm>
          <a:prstGeom prst="rect">
            <a:avLst/>
          </a:prstGeom>
          <a:noFill/>
        </p:spPr>
        <p:txBody>
          <a:bodyPr wrap="square" rtlCol="0">
            <a:spAutoFit/>
          </a:bodyPr>
          <a:lstStyle/>
          <a:p>
            <a:pPr lvl="0"/>
            <a:r>
              <a:rPr lang="ja-JP" altLang="en-US" sz="3200" b="1" dirty="0">
                <a:solidFill>
                  <a:schemeClr val="tx2"/>
                </a:solidFill>
                <a:latin typeface="+mj-ea"/>
                <a:ea typeface="+mj-ea"/>
              </a:rPr>
              <a:t>地区補助金の報告書（２）</a:t>
            </a:r>
            <a:endParaRPr lang="en-US" altLang="ja-JP" sz="3200" b="1" dirty="0">
              <a:solidFill>
                <a:schemeClr val="tx2"/>
              </a:solidFill>
              <a:latin typeface="+mj-ea"/>
              <a:ea typeface="+mj-ea"/>
            </a:endParaRPr>
          </a:p>
        </p:txBody>
      </p:sp>
    </p:spTree>
    <p:extLst>
      <p:ext uri="{BB962C8B-B14F-4D97-AF65-F5344CB8AC3E}">
        <p14:creationId xmlns:p14="http://schemas.microsoft.com/office/powerpoint/2010/main" val="2023458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4294967295"/>
          </p:nvPr>
        </p:nvSpPr>
        <p:spPr>
          <a:xfrm>
            <a:off x="8780400" y="6494400"/>
            <a:ext cx="363600" cy="363600"/>
          </a:xfrm>
        </p:spPr>
        <p:txBody>
          <a:bodyPr/>
          <a:lstStyle/>
          <a:p>
            <a:fld id="{48296678-7821-497A-A94A-DDC763C0106C}" type="slidenum">
              <a:rPr kumimoji="1" lang="ja-JP" altLang="en-US" smtClean="0"/>
              <a:pPr/>
              <a:t>21</a:t>
            </a:fld>
            <a:endParaRPr kumimoji="1" lang="ja-JP" altLang="en-US" dirty="0"/>
          </a:p>
        </p:txBody>
      </p:sp>
      <p:sp>
        <p:nvSpPr>
          <p:cNvPr id="4" name="正方形/長方形 3"/>
          <p:cNvSpPr/>
          <p:nvPr/>
        </p:nvSpPr>
        <p:spPr>
          <a:xfrm>
            <a:off x="377681" y="1567101"/>
            <a:ext cx="8586334" cy="4955203"/>
          </a:xfrm>
          <a:prstGeom prst="rect">
            <a:avLst/>
          </a:prstGeom>
          <a:ln>
            <a:solidFill>
              <a:srgbClr val="002060"/>
            </a:solidFill>
          </a:ln>
        </p:spPr>
        <p:txBody>
          <a:bodyPr wrap="square">
            <a:spAutoFit/>
          </a:bodyPr>
          <a:lstStyle/>
          <a:p>
            <a:r>
              <a:rPr lang="en-US" altLang="ja-JP" sz="2800" dirty="0">
                <a:solidFill>
                  <a:srgbClr val="16316B"/>
                </a:solidFill>
                <a:latin typeface="+mj-ea"/>
                <a:ea typeface="+mj-ea"/>
              </a:rPr>
              <a:t>【</a:t>
            </a:r>
            <a:r>
              <a:rPr lang="ja-JP" altLang="en-US" sz="2800" dirty="0">
                <a:solidFill>
                  <a:srgbClr val="16316B"/>
                </a:solidFill>
                <a:latin typeface="+mj-ea"/>
                <a:ea typeface="+mj-ea"/>
              </a:rPr>
              <a:t>中間</a:t>
            </a:r>
            <a:r>
              <a:rPr lang="en-US" altLang="ja-JP" sz="2800" dirty="0">
                <a:solidFill>
                  <a:srgbClr val="16316B"/>
                </a:solidFill>
                <a:latin typeface="+mj-ea"/>
                <a:ea typeface="+mj-ea"/>
              </a:rPr>
              <a:t>/</a:t>
            </a:r>
            <a:r>
              <a:rPr lang="ja-JP" altLang="en-US" sz="2800" dirty="0">
                <a:solidFill>
                  <a:srgbClr val="16316B"/>
                </a:solidFill>
                <a:latin typeface="+mj-ea"/>
                <a:ea typeface="+mj-ea"/>
              </a:rPr>
              <a:t>最終報告書作成の留意点</a:t>
            </a:r>
            <a:r>
              <a:rPr lang="en-US" altLang="ja-JP" sz="2800" dirty="0">
                <a:solidFill>
                  <a:srgbClr val="16316B"/>
                </a:solidFill>
                <a:latin typeface="+mj-ea"/>
                <a:ea typeface="+mj-ea"/>
              </a:rPr>
              <a:t>】</a:t>
            </a:r>
          </a:p>
          <a:p>
            <a:pPr>
              <a:lnSpc>
                <a:spcPct val="200000"/>
              </a:lnSpc>
            </a:pPr>
            <a:r>
              <a:rPr lang="ja-JP" altLang="en-US" sz="2300" dirty="0">
                <a:latin typeface="+mj-ea"/>
                <a:ea typeface="+mj-ea"/>
              </a:rPr>
              <a:t>  ・領収書やその他会計書類が他言語の場合、和訳を添付すること</a:t>
            </a:r>
          </a:p>
          <a:p>
            <a:pPr>
              <a:lnSpc>
                <a:spcPct val="200000"/>
              </a:lnSpc>
            </a:pPr>
            <a:r>
              <a:rPr lang="ja-JP" altLang="en-US" sz="2300" dirty="0">
                <a:latin typeface="+mj-ea"/>
                <a:ea typeface="+mj-ea"/>
              </a:rPr>
              <a:t>  ・報告書の提出期限（注）を遵守すること</a:t>
            </a:r>
          </a:p>
          <a:p>
            <a:pPr>
              <a:lnSpc>
                <a:spcPct val="200000"/>
              </a:lnSpc>
            </a:pPr>
            <a:r>
              <a:rPr lang="ja-JP" altLang="en-US" sz="2300" dirty="0">
                <a:latin typeface="+mj-ea"/>
                <a:ea typeface="+mj-ea"/>
              </a:rPr>
              <a:t>  ・中間報告書の場合も、通帳コピーを添付すること</a:t>
            </a:r>
          </a:p>
          <a:p>
            <a:pPr>
              <a:lnSpc>
                <a:spcPct val="200000"/>
              </a:lnSpc>
            </a:pPr>
            <a:r>
              <a:rPr lang="ja-JP" altLang="en-US" sz="2300" dirty="0">
                <a:latin typeface="+mj-ea"/>
                <a:ea typeface="+mj-ea"/>
              </a:rPr>
              <a:t>  ・報告書支出欄の各項目と領収書に整理番号をふること</a:t>
            </a:r>
          </a:p>
          <a:p>
            <a:pPr>
              <a:lnSpc>
                <a:spcPct val="200000"/>
              </a:lnSpc>
            </a:pPr>
            <a:r>
              <a:rPr lang="ja-JP" altLang="en-US" sz="2300" dirty="0">
                <a:latin typeface="+mj-ea"/>
                <a:ea typeface="+mj-ea"/>
              </a:rPr>
              <a:t>  ・活動完了後の口座の残金はゼロにすること</a:t>
            </a:r>
          </a:p>
          <a:p>
            <a:r>
              <a:rPr lang="ja-JP" altLang="en-US" sz="1800" dirty="0">
                <a:latin typeface="+mj-ea"/>
                <a:ea typeface="+mj-ea"/>
              </a:rPr>
              <a:t>　</a:t>
            </a:r>
            <a:endParaRPr lang="en-US" altLang="ja-JP" sz="1800" dirty="0">
              <a:latin typeface="+mj-ea"/>
              <a:ea typeface="+mj-ea"/>
            </a:endParaRPr>
          </a:p>
          <a:p>
            <a:r>
              <a:rPr lang="ja-JP" altLang="en-US" sz="2000" dirty="0">
                <a:latin typeface="+mj-ea"/>
                <a:ea typeface="+mj-ea"/>
              </a:rPr>
              <a:t>　（注）提出期限とは、不備のない報告書（下書きや不備のある書類は不可）が</a:t>
            </a:r>
            <a:endParaRPr lang="en-US" altLang="ja-JP" sz="2000" dirty="0">
              <a:latin typeface="+mj-ea"/>
              <a:ea typeface="+mj-ea"/>
            </a:endParaRPr>
          </a:p>
          <a:p>
            <a:r>
              <a:rPr lang="ja-JP" altLang="en-US" sz="2000" dirty="0">
                <a:latin typeface="+mj-ea"/>
                <a:ea typeface="+mj-ea"/>
              </a:rPr>
              <a:t>　　　　地区財団委員会に受理されるべき期限です（補助金受領後、</a:t>
            </a:r>
            <a:r>
              <a:rPr lang="en-US" altLang="ja-JP" sz="2000" dirty="0">
                <a:latin typeface="+mj-ea"/>
                <a:ea typeface="+mj-ea"/>
              </a:rPr>
              <a:t>6</a:t>
            </a:r>
            <a:r>
              <a:rPr lang="ja-JP" altLang="en-US" sz="2000" dirty="0">
                <a:latin typeface="+mj-ea"/>
                <a:ea typeface="+mj-ea"/>
              </a:rPr>
              <a:t>ヶ月以内）</a:t>
            </a:r>
          </a:p>
        </p:txBody>
      </p:sp>
      <p:sp>
        <p:nvSpPr>
          <p:cNvPr id="5" name="テキスト ボックス 4"/>
          <p:cNvSpPr txBox="1"/>
          <p:nvPr/>
        </p:nvSpPr>
        <p:spPr>
          <a:xfrm>
            <a:off x="5500966" y="6555723"/>
            <a:ext cx="3461234" cy="261610"/>
          </a:xfrm>
          <a:prstGeom prst="rect">
            <a:avLst/>
          </a:prstGeom>
          <a:noFill/>
        </p:spPr>
        <p:txBody>
          <a:bodyPr wrap="square" rtlCol="0">
            <a:spAutoFit/>
          </a:bodyPr>
          <a:lstStyle/>
          <a:p>
            <a:r>
              <a:rPr kumimoji="1" lang="ja-JP" altLang="en-US" sz="1100" dirty="0">
                <a:solidFill>
                  <a:srgbClr val="FF0000"/>
                </a:solidFill>
                <a:latin typeface="+mj-ea"/>
                <a:ea typeface="+mj-ea"/>
              </a:rPr>
              <a:t>補助金申請手続きハンドブック</a:t>
            </a:r>
            <a:r>
              <a:rPr kumimoji="1" lang="en-US" altLang="ja-JP" sz="1100" dirty="0">
                <a:solidFill>
                  <a:srgbClr val="FF0000"/>
                </a:solidFill>
                <a:latin typeface="+mj-ea"/>
                <a:ea typeface="+mj-ea"/>
              </a:rPr>
              <a:t>(2018</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7</a:t>
            </a:r>
            <a:r>
              <a:rPr kumimoji="1" lang="ja-JP" altLang="en-US" sz="1100" dirty="0">
                <a:solidFill>
                  <a:srgbClr val="FF0000"/>
                </a:solidFill>
                <a:latin typeface="+mj-ea"/>
                <a:ea typeface="+mj-ea"/>
              </a:rPr>
              <a:t>月版</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より抜粋</a:t>
            </a:r>
          </a:p>
        </p:txBody>
      </p:sp>
      <p:sp>
        <p:nvSpPr>
          <p:cNvPr id="2" name="テキスト ボックス 1"/>
          <p:cNvSpPr txBox="1"/>
          <p:nvPr/>
        </p:nvSpPr>
        <p:spPr>
          <a:xfrm>
            <a:off x="375953" y="888304"/>
            <a:ext cx="5486400" cy="584775"/>
          </a:xfrm>
          <a:prstGeom prst="rect">
            <a:avLst/>
          </a:prstGeom>
          <a:noFill/>
        </p:spPr>
        <p:txBody>
          <a:bodyPr wrap="square" rtlCol="0">
            <a:spAutoFit/>
          </a:bodyPr>
          <a:lstStyle/>
          <a:p>
            <a:pPr lvl="0"/>
            <a:r>
              <a:rPr lang="ja-JP" altLang="en-US" sz="3200" b="1" dirty="0">
                <a:solidFill>
                  <a:schemeClr val="tx2"/>
                </a:solidFill>
                <a:latin typeface="+mj-ea"/>
                <a:ea typeface="+mj-ea"/>
              </a:rPr>
              <a:t>地区補助金の報告書（３） </a:t>
            </a:r>
            <a:endParaRPr lang="en-US" altLang="ja-JP" sz="3200" b="1" dirty="0">
              <a:solidFill>
                <a:schemeClr val="tx2"/>
              </a:solidFill>
              <a:latin typeface="+mj-ea"/>
              <a:ea typeface="+mj-ea"/>
            </a:endParaRPr>
          </a:p>
        </p:txBody>
      </p:sp>
    </p:spTree>
    <p:extLst>
      <p:ext uri="{BB962C8B-B14F-4D97-AF65-F5344CB8AC3E}">
        <p14:creationId xmlns:p14="http://schemas.microsoft.com/office/powerpoint/2010/main" val="18446430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4294967295"/>
          </p:nvPr>
        </p:nvSpPr>
        <p:spPr>
          <a:xfrm>
            <a:off x="8780400" y="6492875"/>
            <a:ext cx="363600" cy="365125"/>
          </a:xfrm>
        </p:spPr>
        <p:txBody>
          <a:bodyPr/>
          <a:lstStyle/>
          <a:p>
            <a:fld id="{48296678-7821-497A-A94A-DDC763C0106C}" type="slidenum">
              <a:rPr kumimoji="1" lang="ja-JP" altLang="en-US" smtClean="0"/>
              <a:pPr/>
              <a:t>22</a:t>
            </a:fld>
            <a:endParaRPr kumimoji="1" lang="ja-JP" altLang="en-US"/>
          </a:p>
        </p:txBody>
      </p:sp>
      <p:sp>
        <p:nvSpPr>
          <p:cNvPr id="4" name="正方形/長方形 3"/>
          <p:cNvSpPr/>
          <p:nvPr/>
        </p:nvSpPr>
        <p:spPr>
          <a:xfrm>
            <a:off x="253441" y="1845449"/>
            <a:ext cx="8733953" cy="4647426"/>
          </a:xfrm>
          <a:prstGeom prst="rect">
            <a:avLst/>
          </a:prstGeom>
          <a:ln>
            <a:solidFill>
              <a:srgbClr val="002060"/>
            </a:solidFill>
          </a:ln>
        </p:spPr>
        <p:txBody>
          <a:bodyPr wrap="square">
            <a:spAutoFit/>
          </a:bodyPr>
          <a:lstStyle/>
          <a:p>
            <a:pPr>
              <a:lnSpc>
                <a:spcPct val="150000"/>
              </a:lnSpc>
            </a:pPr>
            <a:r>
              <a:rPr lang="en-US" altLang="ja-JP" dirty="0">
                <a:solidFill>
                  <a:srgbClr val="16316B"/>
                </a:solidFill>
                <a:latin typeface="+mj-ea"/>
                <a:ea typeface="+mj-ea"/>
              </a:rPr>
              <a:t>【</a:t>
            </a:r>
            <a:r>
              <a:rPr lang="ja-JP" altLang="en-US" dirty="0">
                <a:solidFill>
                  <a:srgbClr val="16316B"/>
                </a:solidFill>
                <a:latin typeface="+mj-ea"/>
                <a:ea typeface="+mj-ea"/>
              </a:rPr>
              <a:t>地区補助金と</a:t>
            </a:r>
            <a:r>
              <a:rPr lang="en-US" altLang="ja-JP" dirty="0">
                <a:solidFill>
                  <a:srgbClr val="16316B"/>
                </a:solidFill>
                <a:latin typeface="+mj-ea"/>
                <a:ea typeface="+mj-ea"/>
              </a:rPr>
              <a:t>RI </a:t>
            </a:r>
            <a:r>
              <a:rPr lang="ja-JP" altLang="en-US" dirty="0">
                <a:solidFill>
                  <a:srgbClr val="16316B"/>
                </a:solidFill>
                <a:latin typeface="+mj-ea"/>
                <a:ea typeface="+mj-ea"/>
              </a:rPr>
              <a:t>為替レート（ロータリー・レート）</a:t>
            </a:r>
            <a:r>
              <a:rPr lang="en-US" altLang="ja-JP" dirty="0">
                <a:solidFill>
                  <a:srgbClr val="16316B"/>
                </a:solidFill>
                <a:latin typeface="+mj-ea"/>
                <a:ea typeface="+mj-ea"/>
              </a:rPr>
              <a:t>】</a:t>
            </a:r>
            <a:endParaRPr lang="ja-JP" altLang="en-US" dirty="0">
              <a:solidFill>
                <a:srgbClr val="16316B"/>
              </a:solidFill>
              <a:latin typeface="+mj-ea"/>
              <a:ea typeface="+mj-ea"/>
            </a:endParaRPr>
          </a:p>
          <a:p>
            <a:pPr>
              <a:lnSpc>
                <a:spcPct val="150000"/>
              </a:lnSpc>
            </a:pPr>
            <a:r>
              <a:rPr lang="ja-JP" altLang="en-US" sz="2000" dirty="0">
                <a:solidFill>
                  <a:schemeClr val="bg2">
                    <a:lumMod val="10000"/>
                  </a:schemeClr>
                </a:solidFill>
                <a:latin typeface="+mj-ea"/>
                <a:ea typeface="+mj-ea"/>
              </a:rPr>
              <a:t>補助金の申請と支払を含む全ての資金のやりとりは、その時点の</a:t>
            </a:r>
            <a:r>
              <a:rPr lang="en-US" altLang="ja-JP" sz="2000" dirty="0">
                <a:solidFill>
                  <a:schemeClr val="bg2">
                    <a:lumMod val="10000"/>
                  </a:schemeClr>
                </a:solidFill>
                <a:latin typeface="+mj-ea"/>
                <a:ea typeface="+mj-ea"/>
              </a:rPr>
              <a:t>RI </a:t>
            </a:r>
            <a:r>
              <a:rPr lang="ja-JP" altLang="en-US" sz="2000" dirty="0">
                <a:solidFill>
                  <a:schemeClr val="bg2">
                    <a:lumMod val="10000"/>
                  </a:schemeClr>
                </a:solidFill>
                <a:latin typeface="+mj-ea"/>
                <a:ea typeface="+mj-ea"/>
              </a:rPr>
              <a:t>為替レートを使用します。クラブへの補助金支払いは、地区が財団から一括して地区補助金を受領した時点における</a:t>
            </a:r>
            <a:r>
              <a:rPr lang="en-US" altLang="ja-JP" sz="2000" dirty="0">
                <a:solidFill>
                  <a:schemeClr val="bg2">
                    <a:lumMod val="10000"/>
                  </a:schemeClr>
                </a:solidFill>
                <a:latin typeface="+mj-ea"/>
                <a:ea typeface="+mj-ea"/>
              </a:rPr>
              <a:t>RI </a:t>
            </a:r>
            <a:r>
              <a:rPr lang="ja-JP" altLang="en-US" sz="2000" dirty="0">
                <a:solidFill>
                  <a:schemeClr val="bg2">
                    <a:lumMod val="10000"/>
                  </a:schemeClr>
                </a:solidFill>
                <a:latin typeface="+mj-ea"/>
                <a:ea typeface="+mj-ea"/>
              </a:rPr>
              <a:t>為替レートで支払われます。補助金承認時から為替レートが変動した場合、クラブは為替損益に以下の方法で対応してください。</a:t>
            </a:r>
            <a:endParaRPr lang="en-US" altLang="ja-JP" sz="2000" dirty="0">
              <a:solidFill>
                <a:schemeClr val="bg2">
                  <a:lumMod val="10000"/>
                </a:schemeClr>
              </a:solidFill>
              <a:latin typeface="+mj-ea"/>
              <a:ea typeface="+mj-ea"/>
            </a:endParaRPr>
          </a:p>
          <a:p>
            <a:pPr>
              <a:lnSpc>
                <a:spcPct val="150000"/>
              </a:lnSpc>
            </a:pPr>
            <a:endParaRPr lang="en-US" altLang="ja-JP" sz="2000" dirty="0">
              <a:solidFill>
                <a:schemeClr val="bg2">
                  <a:lumMod val="10000"/>
                </a:schemeClr>
              </a:solidFill>
              <a:latin typeface="+mj-ea"/>
              <a:ea typeface="+mj-ea"/>
            </a:endParaRPr>
          </a:p>
          <a:p>
            <a:pPr>
              <a:lnSpc>
                <a:spcPct val="250000"/>
              </a:lnSpc>
            </a:pPr>
            <a:r>
              <a:rPr lang="ja-JP" altLang="en-US" sz="2000" dirty="0">
                <a:solidFill>
                  <a:schemeClr val="bg2">
                    <a:lumMod val="10000"/>
                  </a:schemeClr>
                </a:solidFill>
                <a:latin typeface="+mj-ea"/>
                <a:ea typeface="+mj-ea"/>
              </a:rPr>
              <a:t>＊</a:t>
            </a:r>
            <a:r>
              <a:rPr lang="ja-JP" altLang="en-US" sz="2000" dirty="0">
                <a:solidFill>
                  <a:srgbClr val="FF0000"/>
                </a:solidFill>
                <a:latin typeface="+mj-ea"/>
                <a:ea typeface="+mj-ea"/>
              </a:rPr>
              <a:t>為替差損</a:t>
            </a:r>
            <a:r>
              <a:rPr lang="ja-JP" altLang="en-US" sz="2000" dirty="0">
                <a:solidFill>
                  <a:schemeClr val="bg2">
                    <a:lumMod val="10000"/>
                  </a:schemeClr>
                </a:solidFill>
                <a:latin typeface="+mj-ea"/>
                <a:ea typeface="+mj-ea"/>
              </a:rPr>
              <a:t>・・・クラブは</a:t>
            </a:r>
            <a:r>
              <a:rPr lang="ja-JP" altLang="en-US" sz="2000" dirty="0">
                <a:solidFill>
                  <a:srgbClr val="FF0000"/>
                </a:solidFill>
                <a:latin typeface="+mj-ea"/>
                <a:ea typeface="+mj-ea"/>
              </a:rPr>
              <a:t>拠出金を増額</a:t>
            </a:r>
            <a:r>
              <a:rPr lang="ja-JP" altLang="en-US" sz="2000" dirty="0">
                <a:solidFill>
                  <a:schemeClr val="bg2">
                    <a:lumMod val="10000"/>
                  </a:schemeClr>
                </a:solidFill>
                <a:latin typeface="+mj-ea"/>
                <a:ea typeface="+mj-ea"/>
              </a:rPr>
              <a:t>する、または活動の</a:t>
            </a:r>
            <a:r>
              <a:rPr lang="ja-JP" altLang="en-US" sz="2000" dirty="0">
                <a:solidFill>
                  <a:srgbClr val="FF0000"/>
                </a:solidFill>
                <a:latin typeface="+mj-ea"/>
                <a:ea typeface="+mj-ea"/>
              </a:rPr>
              <a:t>規模を縮小</a:t>
            </a:r>
            <a:r>
              <a:rPr lang="ja-JP" altLang="en-US" sz="2000" dirty="0">
                <a:solidFill>
                  <a:schemeClr val="bg2">
                    <a:lumMod val="10000"/>
                  </a:schemeClr>
                </a:solidFill>
                <a:latin typeface="+mj-ea"/>
                <a:ea typeface="+mj-ea"/>
              </a:rPr>
              <a:t>するなど</a:t>
            </a:r>
            <a:endParaRPr lang="en-US" altLang="ja-JP" sz="2000" dirty="0">
              <a:solidFill>
                <a:schemeClr val="bg2">
                  <a:lumMod val="10000"/>
                </a:schemeClr>
              </a:solidFill>
              <a:latin typeface="+mj-ea"/>
              <a:ea typeface="+mj-ea"/>
            </a:endParaRPr>
          </a:p>
          <a:p>
            <a:r>
              <a:rPr lang="ja-JP" altLang="en-US" sz="2000" dirty="0">
                <a:solidFill>
                  <a:schemeClr val="bg2">
                    <a:lumMod val="10000"/>
                  </a:schemeClr>
                </a:solidFill>
                <a:latin typeface="+mj-ea"/>
                <a:ea typeface="+mj-ea"/>
              </a:rPr>
              <a:t>＊為替差益・・・クラブは補給品を増量したり上位品種に変更する、または</a:t>
            </a:r>
            <a:r>
              <a:rPr lang="en-US" altLang="ja-JP" sz="2000" dirty="0">
                <a:solidFill>
                  <a:schemeClr val="bg2">
                    <a:lumMod val="10000"/>
                  </a:schemeClr>
                </a:solidFill>
                <a:latin typeface="+mj-ea"/>
                <a:ea typeface="+mj-ea"/>
              </a:rPr>
              <a:t>20</a:t>
            </a:r>
            <a:r>
              <a:rPr lang="ja-JP" altLang="en-US" sz="2000" dirty="0">
                <a:solidFill>
                  <a:schemeClr val="bg2">
                    <a:lumMod val="10000"/>
                  </a:schemeClr>
                </a:solidFill>
                <a:latin typeface="+mj-ea"/>
                <a:ea typeface="+mj-ea"/>
              </a:rPr>
              <a:t>万円</a:t>
            </a:r>
            <a:endParaRPr lang="en-US" altLang="ja-JP" sz="2000" dirty="0">
              <a:solidFill>
                <a:schemeClr val="bg2">
                  <a:lumMod val="10000"/>
                </a:schemeClr>
              </a:solidFill>
              <a:latin typeface="+mj-ea"/>
              <a:ea typeface="+mj-ea"/>
            </a:endParaRPr>
          </a:p>
          <a:p>
            <a:r>
              <a:rPr lang="en-US" altLang="ja-JP" sz="2000" dirty="0">
                <a:solidFill>
                  <a:schemeClr val="bg2">
                    <a:lumMod val="10000"/>
                  </a:schemeClr>
                </a:solidFill>
                <a:latin typeface="+mj-ea"/>
                <a:ea typeface="+mj-ea"/>
              </a:rPr>
              <a:t>                    </a:t>
            </a:r>
            <a:r>
              <a:rPr lang="ja-JP" altLang="en-US" sz="2000" dirty="0">
                <a:solidFill>
                  <a:schemeClr val="bg2">
                    <a:lumMod val="10000"/>
                  </a:schemeClr>
                </a:solidFill>
                <a:latin typeface="+mj-ea"/>
                <a:ea typeface="+mj-ea"/>
              </a:rPr>
              <a:t>を下回らない範囲でクラブ拠出金を減額するなど</a:t>
            </a:r>
            <a:endParaRPr lang="en-US" altLang="ja-JP" sz="2000" dirty="0">
              <a:solidFill>
                <a:schemeClr val="bg2">
                  <a:lumMod val="10000"/>
                </a:schemeClr>
              </a:solidFill>
              <a:latin typeface="+mj-ea"/>
              <a:ea typeface="+mj-ea"/>
            </a:endParaRPr>
          </a:p>
          <a:p>
            <a:endParaRPr lang="ja-JP" altLang="en-US" sz="2000" dirty="0">
              <a:solidFill>
                <a:schemeClr val="bg2">
                  <a:lumMod val="10000"/>
                </a:schemeClr>
              </a:solidFill>
              <a:latin typeface="MS-Mincho"/>
            </a:endParaRPr>
          </a:p>
        </p:txBody>
      </p:sp>
      <p:sp>
        <p:nvSpPr>
          <p:cNvPr id="5" name="テキスト ボックス 4"/>
          <p:cNvSpPr txBox="1"/>
          <p:nvPr/>
        </p:nvSpPr>
        <p:spPr>
          <a:xfrm>
            <a:off x="5220072" y="6492875"/>
            <a:ext cx="3767322" cy="261610"/>
          </a:xfrm>
          <a:prstGeom prst="rect">
            <a:avLst/>
          </a:prstGeom>
          <a:noFill/>
        </p:spPr>
        <p:txBody>
          <a:bodyPr wrap="square" rtlCol="0">
            <a:spAutoFit/>
          </a:bodyPr>
          <a:lstStyle/>
          <a:p>
            <a:r>
              <a:rPr kumimoji="1" lang="ja-JP" altLang="en-US" sz="1100" dirty="0">
                <a:solidFill>
                  <a:srgbClr val="FF0000"/>
                </a:solidFill>
                <a:latin typeface="+mj-ea"/>
                <a:ea typeface="+mj-ea"/>
              </a:rPr>
              <a:t>補助金申請手続きハンドブック</a:t>
            </a:r>
            <a:r>
              <a:rPr kumimoji="1" lang="en-US" altLang="ja-JP" sz="1100" dirty="0">
                <a:solidFill>
                  <a:srgbClr val="FF0000"/>
                </a:solidFill>
                <a:latin typeface="+mj-ea"/>
                <a:ea typeface="+mj-ea"/>
              </a:rPr>
              <a:t>(2018</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7</a:t>
            </a:r>
            <a:r>
              <a:rPr kumimoji="1" lang="ja-JP" altLang="en-US" sz="1100" dirty="0">
                <a:solidFill>
                  <a:srgbClr val="FF0000"/>
                </a:solidFill>
                <a:latin typeface="+mj-ea"/>
                <a:ea typeface="+mj-ea"/>
              </a:rPr>
              <a:t>月版</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より抜粋</a:t>
            </a:r>
          </a:p>
        </p:txBody>
      </p:sp>
      <p:sp>
        <p:nvSpPr>
          <p:cNvPr id="9" name="正方形/長方形 8"/>
          <p:cNvSpPr/>
          <p:nvPr/>
        </p:nvSpPr>
        <p:spPr>
          <a:xfrm>
            <a:off x="143509" y="2935951"/>
            <a:ext cx="9000491" cy="338554"/>
          </a:xfrm>
          <a:prstGeom prst="rect">
            <a:avLst/>
          </a:prstGeom>
        </p:spPr>
        <p:txBody>
          <a:bodyPr wrap="square">
            <a:spAutoFit/>
          </a:bodyPr>
          <a:lstStyle/>
          <a:p>
            <a:endParaRPr lang="ja-JP" altLang="en-US" sz="1600" dirty="0"/>
          </a:p>
        </p:txBody>
      </p:sp>
      <p:sp>
        <p:nvSpPr>
          <p:cNvPr id="7" name="テキスト ボックス 6"/>
          <p:cNvSpPr txBox="1"/>
          <p:nvPr/>
        </p:nvSpPr>
        <p:spPr>
          <a:xfrm>
            <a:off x="143509" y="1157159"/>
            <a:ext cx="6696744" cy="584775"/>
          </a:xfrm>
          <a:prstGeom prst="rect">
            <a:avLst/>
          </a:prstGeom>
          <a:noFill/>
        </p:spPr>
        <p:txBody>
          <a:bodyPr wrap="square" rtlCol="0">
            <a:spAutoFit/>
          </a:bodyPr>
          <a:lstStyle/>
          <a:p>
            <a:r>
              <a:rPr lang="ja-JP" altLang="en-US" sz="3200" b="1" dirty="0">
                <a:solidFill>
                  <a:schemeClr val="tx2"/>
                </a:solidFill>
                <a:latin typeface="+mj-ea"/>
                <a:ea typeface="+mj-ea"/>
              </a:rPr>
              <a:t>地区補助金のＲＩ</a:t>
            </a:r>
            <a:r>
              <a:rPr kumimoji="1" lang="ja-JP" altLang="en-US" sz="3200" b="1" dirty="0">
                <a:solidFill>
                  <a:schemeClr val="tx2"/>
                </a:solidFill>
                <a:latin typeface="+mj-ea"/>
                <a:ea typeface="+mj-ea"/>
              </a:rPr>
              <a:t>為替レート</a:t>
            </a:r>
          </a:p>
        </p:txBody>
      </p:sp>
    </p:spTree>
    <p:extLst>
      <p:ext uri="{BB962C8B-B14F-4D97-AF65-F5344CB8AC3E}">
        <p14:creationId xmlns:p14="http://schemas.microsoft.com/office/powerpoint/2010/main" val="36040480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4294967295"/>
          </p:nvPr>
        </p:nvSpPr>
        <p:spPr>
          <a:xfrm>
            <a:off x="8780400" y="6492875"/>
            <a:ext cx="363600" cy="365125"/>
          </a:xfrm>
        </p:spPr>
        <p:txBody>
          <a:bodyPr/>
          <a:lstStyle/>
          <a:p>
            <a:fld id="{48296678-7821-497A-A94A-DDC763C0106C}" type="slidenum">
              <a:rPr kumimoji="1" lang="ja-JP" altLang="en-US" smtClean="0"/>
              <a:pPr/>
              <a:t>23</a:t>
            </a:fld>
            <a:endParaRPr kumimoji="1" lang="ja-JP" altLang="en-US"/>
          </a:p>
        </p:txBody>
      </p:sp>
      <p:sp>
        <p:nvSpPr>
          <p:cNvPr id="4" name="正方形/長方形 3"/>
          <p:cNvSpPr/>
          <p:nvPr/>
        </p:nvSpPr>
        <p:spPr>
          <a:xfrm>
            <a:off x="361956" y="2132856"/>
            <a:ext cx="8563595" cy="4062651"/>
          </a:xfrm>
          <a:prstGeom prst="rect">
            <a:avLst/>
          </a:prstGeom>
          <a:ln>
            <a:solidFill>
              <a:srgbClr val="002060"/>
            </a:solidFill>
          </a:ln>
        </p:spPr>
        <p:txBody>
          <a:bodyPr wrap="square">
            <a:spAutoFit/>
          </a:bodyPr>
          <a:lstStyle/>
          <a:p>
            <a:pPr>
              <a:lnSpc>
                <a:spcPct val="150000"/>
              </a:lnSpc>
            </a:pPr>
            <a:r>
              <a:rPr lang="en-US" altLang="ja-JP" sz="2800" dirty="0">
                <a:solidFill>
                  <a:srgbClr val="16316B"/>
                </a:solidFill>
                <a:latin typeface="+mj-ea"/>
                <a:ea typeface="+mj-ea"/>
              </a:rPr>
              <a:t>【</a:t>
            </a:r>
            <a:r>
              <a:rPr lang="ja-JP" altLang="en-US" sz="2800" dirty="0">
                <a:solidFill>
                  <a:srgbClr val="16316B"/>
                </a:solidFill>
                <a:latin typeface="+mj-ea"/>
                <a:ea typeface="+mj-ea"/>
              </a:rPr>
              <a:t>未使用の地区補助金</a:t>
            </a:r>
            <a:r>
              <a:rPr lang="en-US" altLang="ja-JP" sz="2800" dirty="0">
                <a:solidFill>
                  <a:srgbClr val="16316B"/>
                </a:solidFill>
                <a:latin typeface="+mj-ea"/>
                <a:ea typeface="+mj-ea"/>
              </a:rPr>
              <a:t>】</a:t>
            </a:r>
            <a:endParaRPr lang="ja-JP" altLang="en-US" sz="2800" dirty="0">
              <a:solidFill>
                <a:srgbClr val="16316B"/>
              </a:solidFill>
              <a:latin typeface="+mj-ea"/>
              <a:ea typeface="+mj-ea"/>
            </a:endParaRPr>
          </a:p>
          <a:p>
            <a:pPr>
              <a:lnSpc>
                <a:spcPct val="150000"/>
              </a:lnSpc>
            </a:pPr>
            <a:r>
              <a:rPr lang="ja-JP" altLang="en-US" sz="2300" dirty="0">
                <a:solidFill>
                  <a:schemeClr val="bg2">
                    <a:lumMod val="10000"/>
                  </a:schemeClr>
                </a:solidFill>
                <a:latin typeface="+mj-ea"/>
                <a:ea typeface="+mj-ea"/>
              </a:rPr>
              <a:t>プロジェクト完了後に補助金の資金が残っている場合、あるいは為替差益による増額分はなるべくプロジェクト関連費（プロジェクトのための追加の補給品など）に使用して下さい。</a:t>
            </a:r>
            <a:endParaRPr lang="en-US" altLang="ja-JP" sz="2300" dirty="0">
              <a:solidFill>
                <a:schemeClr val="bg2">
                  <a:lumMod val="10000"/>
                </a:schemeClr>
              </a:solidFill>
              <a:latin typeface="+mj-ea"/>
              <a:ea typeface="+mj-ea"/>
            </a:endParaRPr>
          </a:p>
          <a:p>
            <a:pPr>
              <a:lnSpc>
                <a:spcPct val="150000"/>
              </a:lnSpc>
            </a:pPr>
            <a:r>
              <a:rPr lang="ja-JP" altLang="en-US" sz="2300" dirty="0">
                <a:solidFill>
                  <a:schemeClr val="bg2">
                    <a:lumMod val="10000"/>
                  </a:schemeClr>
                </a:solidFill>
                <a:latin typeface="+mj-ea"/>
                <a:ea typeface="+mj-ea"/>
              </a:rPr>
              <a:t>未使用の補助金は金額の多寡に関わらず、速やかに地区に返金しなければなりません。</a:t>
            </a:r>
            <a:endParaRPr lang="en-US" altLang="ja-JP" sz="2300" dirty="0">
              <a:solidFill>
                <a:schemeClr val="bg2">
                  <a:lumMod val="10000"/>
                </a:schemeClr>
              </a:solidFill>
              <a:latin typeface="+mj-ea"/>
              <a:ea typeface="+mj-ea"/>
            </a:endParaRPr>
          </a:p>
          <a:p>
            <a:pPr>
              <a:lnSpc>
                <a:spcPct val="150000"/>
              </a:lnSpc>
            </a:pPr>
            <a:r>
              <a:rPr lang="en-US" altLang="ja-JP" sz="2300" dirty="0">
                <a:solidFill>
                  <a:schemeClr val="bg2">
                    <a:lumMod val="10000"/>
                  </a:schemeClr>
                </a:solidFill>
                <a:latin typeface="+mj-ea"/>
                <a:ea typeface="+mj-ea"/>
              </a:rPr>
              <a:t>(</a:t>
            </a:r>
            <a:r>
              <a:rPr lang="ja-JP" altLang="en-US" sz="2300" dirty="0">
                <a:solidFill>
                  <a:schemeClr val="bg2">
                    <a:lumMod val="10000"/>
                  </a:schemeClr>
                </a:solidFill>
                <a:latin typeface="+mj-ea"/>
                <a:ea typeface="+mj-ea"/>
              </a:rPr>
              <a:t>振込の場合、銀行手数料はクラブ負担）</a:t>
            </a:r>
            <a:endParaRPr lang="en-US" altLang="ja-JP" sz="2300" dirty="0">
              <a:solidFill>
                <a:schemeClr val="bg2">
                  <a:lumMod val="10000"/>
                </a:schemeClr>
              </a:solidFill>
              <a:latin typeface="+mj-ea"/>
              <a:ea typeface="+mj-ea"/>
            </a:endParaRPr>
          </a:p>
        </p:txBody>
      </p:sp>
      <p:sp>
        <p:nvSpPr>
          <p:cNvPr id="5" name="テキスト ボックス 4"/>
          <p:cNvSpPr txBox="1"/>
          <p:nvPr/>
        </p:nvSpPr>
        <p:spPr>
          <a:xfrm>
            <a:off x="5220072" y="6492875"/>
            <a:ext cx="4122340" cy="261610"/>
          </a:xfrm>
          <a:prstGeom prst="rect">
            <a:avLst/>
          </a:prstGeom>
          <a:noFill/>
        </p:spPr>
        <p:txBody>
          <a:bodyPr wrap="square" rtlCol="0">
            <a:spAutoFit/>
          </a:bodyPr>
          <a:lstStyle/>
          <a:p>
            <a:r>
              <a:rPr kumimoji="1" lang="ja-JP" altLang="en-US" sz="1100" dirty="0">
                <a:solidFill>
                  <a:srgbClr val="FF0000"/>
                </a:solidFill>
                <a:latin typeface="+mj-ea"/>
                <a:ea typeface="+mj-ea"/>
              </a:rPr>
              <a:t>補助金申請手続きハンドブック</a:t>
            </a:r>
            <a:r>
              <a:rPr kumimoji="1" lang="en-US" altLang="ja-JP" sz="1100" dirty="0">
                <a:solidFill>
                  <a:srgbClr val="FF0000"/>
                </a:solidFill>
                <a:latin typeface="+mj-ea"/>
                <a:ea typeface="+mj-ea"/>
              </a:rPr>
              <a:t>(2018</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7</a:t>
            </a:r>
            <a:r>
              <a:rPr kumimoji="1" lang="ja-JP" altLang="en-US" sz="1100" dirty="0">
                <a:solidFill>
                  <a:srgbClr val="FF0000"/>
                </a:solidFill>
                <a:latin typeface="+mj-ea"/>
                <a:ea typeface="+mj-ea"/>
              </a:rPr>
              <a:t>月版</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より抜粋</a:t>
            </a:r>
          </a:p>
        </p:txBody>
      </p:sp>
      <p:sp>
        <p:nvSpPr>
          <p:cNvPr id="9" name="正方形/長方形 8"/>
          <p:cNvSpPr/>
          <p:nvPr/>
        </p:nvSpPr>
        <p:spPr>
          <a:xfrm>
            <a:off x="143509" y="2935951"/>
            <a:ext cx="9000491" cy="338554"/>
          </a:xfrm>
          <a:prstGeom prst="rect">
            <a:avLst/>
          </a:prstGeom>
        </p:spPr>
        <p:txBody>
          <a:bodyPr wrap="square">
            <a:spAutoFit/>
          </a:bodyPr>
          <a:lstStyle/>
          <a:p>
            <a:endParaRPr lang="ja-JP" altLang="en-US" sz="1600" dirty="0"/>
          </a:p>
        </p:txBody>
      </p:sp>
      <p:sp>
        <p:nvSpPr>
          <p:cNvPr id="7" name="テキスト ボックス 6"/>
          <p:cNvSpPr txBox="1"/>
          <p:nvPr/>
        </p:nvSpPr>
        <p:spPr>
          <a:xfrm>
            <a:off x="361956" y="1399397"/>
            <a:ext cx="6696744" cy="584775"/>
          </a:xfrm>
          <a:prstGeom prst="rect">
            <a:avLst/>
          </a:prstGeom>
          <a:noFill/>
        </p:spPr>
        <p:txBody>
          <a:bodyPr wrap="square" rtlCol="0">
            <a:spAutoFit/>
          </a:bodyPr>
          <a:lstStyle/>
          <a:p>
            <a:r>
              <a:rPr lang="ja-JP" altLang="en-US" sz="3200" b="1" dirty="0">
                <a:solidFill>
                  <a:schemeClr val="tx2"/>
                </a:solidFill>
                <a:latin typeface="+mj-ea"/>
                <a:ea typeface="+mj-ea"/>
              </a:rPr>
              <a:t>地区補助金の</a:t>
            </a:r>
            <a:r>
              <a:rPr kumimoji="1" lang="ja-JP" altLang="en-US" sz="3200" b="1" dirty="0">
                <a:solidFill>
                  <a:schemeClr val="tx2"/>
                </a:solidFill>
                <a:latin typeface="+mj-ea"/>
                <a:ea typeface="+mj-ea"/>
              </a:rPr>
              <a:t>余剰金</a:t>
            </a:r>
          </a:p>
        </p:txBody>
      </p:sp>
    </p:spTree>
    <p:extLst>
      <p:ext uri="{BB962C8B-B14F-4D97-AF65-F5344CB8AC3E}">
        <p14:creationId xmlns:p14="http://schemas.microsoft.com/office/powerpoint/2010/main" val="7348144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4294967295"/>
          </p:nvPr>
        </p:nvSpPr>
        <p:spPr>
          <a:xfrm>
            <a:off x="8780400" y="6492875"/>
            <a:ext cx="363600" cy="365125"/>
          </a:xfrm>
        </p:spPr>
        <p:txBody>
          <a:bodyPr/>
          <a:lstStyle/>
          <a:p>
            <a:fld id="{48296678-7821-497A-A94A-DDC763C0106C}" type="slidenum">
              <a:rPr kumimoji="1" lang="ja-JP" altLang="en-US" smtClean="0"/>
              <a:pPr/>
              <a:t>24</a:t>
            </a:fld>
            <a:endParaRPr kumimoji="1" lang="ja-JP" altLang="en-US"/>
          </a:p>
        </p:txBody>
      </p:sp>
      <p:sp>
        <p:nvSpPr>
          <p:cNvPr id="5" name="テキスト ボックス 4"/>
          <p:cNvSpPr txBox="1"/>
          <p:nvPr/>
        </p:nvSpPr>
        <p:spPr>
          <a:xfrm>
            <a:off x="5220072" y="6492875"/>
            <a:ext cx="4122340" cy="261610"/>
          </a:xfrm>
          <a:prstGeom prst="rect">
            <a:avLst/>
          </a:prstGeom>
          <a:noFill/>
        </p:spPr>
        <p:txBody>
          <a:bodyPr wrap="square" rtlCol="0">
            <a:spAutoFit/>
          </a:bodyPr>
          <a:lstStyle/>
          <a:p>
            <a:r>
              <a:rPr kumimoji="1" lang="ja-JP" altLang="en-US" sz="1100" dirty="0">
                <a:solidFill>
                  <a:srgbClr val="FF0000"/>
                </a:solidFill>
                <a:latin typeface="+mj-ea"/>
                <a:ea typeface="+mj-ea"/>
              </a:rPr>
              <a:t>補助金申請手続きハンドブック</a:t>
            </a:r>
            <a:r>
              <a:rPr kumimoji="1" lang="en-US" altLang="ja-JP" sz="1100" dirty="0">
                <a:solidFill>
                  <a:srgbClr val="FF0000"/>
                </a:solidFill>
                <a:latin typeface="+mj-ea"/>
                <a:ea typeface="+mj-ea"/>
              </a:rPr>
              <a:t>(2018</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7</a:t>
            </a:r>
            <a:r>
              <a:rPr kumimoji="1" lang="ja-JP" altLang="en-US" sz="1100" dirty="0">
                <a:solidFill>
                  <a:srgbClr val="FF0000"/>
                </a:solidFill>
                <a:latin typeface="+mj-ea"/>
                <a:ea typeface="+mj-ea"/>
              </a:rPr>
              <a:t>月版</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より抜粋</a:t>
            </a:r>
          </a:p>
        </p:txBody>
      </p:sp>
      <p:sp>
        <p:nvSpPr>
          <p:cNvPr id="9" name="正方形/長方形 8"/>
          <p:cNvSpPr/>
          <p:nvPr/>
        </p:nvSpPr>
        <p:spPr>
          <a:xfrm>
            <a:off x="304800" y="2027388"/>
            <a:ext cx="8839200" cy="4339650"/>
          </a:xfrm>
          <a:prstGeom prst="rect">
            <a:avLst/>
          </a:prstGeom>
        </p:spPr>
        <p:txBody>
          <a:bodyPr wrap="square">
            <a:spAutoFit/>
          </a:bodyPr>
          <a:lstStyle/>
          <a:p>
            <a:r>
              <a:rPr lang="en-US" altLang="ja-JP" sz="2800" dirty="0">
                <a:solidFill>
                  <a:schemeClr val="tx2">
                    <a:lumMod val="50000"/>
                  </a:schemeClr>
                </a:solidFill>
                <a:latin typeface="+mj-ea"/>
                <a:ea typeface="+mj-ea"/>
              </a:rPr>
              <a:t>【</a:t>
            </a:r>
            <a:r>
              <a:rPr lang="ja-JP" altLang="en-US" sz="2800" dirty="0">
                <a:solidFill>
                  <a:schemeClr val="tx2">
                    <a:lumMod val="50000"/>
                  </a:schemeClr>
                </a:solidFill>
                <a:latin typeface="+mj-ea"/>
                <a:ea typeface="+mj-ea"/>
              </a:rPr>
              <a:t>報告要件</a:t>
            </a:r>
            <a:r>
              <a:rPr lang="en-US" altLang="ja-JP" sz="2800" dirty="0">
                <a:solidFill>
                  <a:schemeClr val="tx2">
                    <a:lumMod val="50000"/>
                  </a:schemeClr>
                </a:solidFill>
                <a:latin typeface="+mj-ea"/>
                <a:ea typeface="+mj-ea"/>
              </a:rPr>
              <a:t>】</a:t>
            </a:r>
          </a:p>
          <a:p>
            <a:r>
              <a:rPr lang="ja-JP" altLang="en-US" b="1" dirty="0">
                <a:solidFill>
                  <a:schemeClr val="tx2">
                    <a:lumMod val="50000"/>
                  </a:schemeClr>
                </a:solidFill>
                <a:latin typeface="+mj-ea"/>
                <a:ea typeface="+mj-ea"/>
              </a:rPr>
              <a:t>　　</a:t>
            </a:r>
            <a:r>
              <a:rPr lang="ja-JP" altLang="en-US" dirty="0">
                <a:solidFill>
                  <a:schemeClr val="tx2">
                    <a:lumMod val="50000"/>
                  </a:schemeClr>
                </a:solidFill>
                <a:latin typeface="+mj-ea"/>
                <a:ea typeface="+mj-ea"/>
              </a:rPr>
              <a:t>　・・・申請書同様、ロータリー財団へオンラインで提出</a:t>
            </a:r>
            <a:endParaRPr lang="en-US" altLang="ja-JP" dirty="0">
              <a:solidFill>
                <a:schemeClr val="tx2">
                  <a:lumMod val="50000"/>
                </a:schemeClr>
              </a:solidFill>
              <a:latin typeface="+mj-ea"/>
              <a:ea typeface="+mj-ea"/>
            </a:endParaRPr>
          </a:p>
          <a:p>
            <a:r>
              <a:rPr lang="ja-JP" altLang="en-US" sz="1800" dirty="0">
                <a:solidFill>
                  <a:schemeClr val="tx2">
                    <a:lumMod val="50000"/>
                  </a:schemeClr>
                </a:solidFill>
                <a:latin typeface="+mj-ea"/>
                <a:ea typeface="+mj-ea"/>
              </a:rPr>
              <a:t>　</a:t>
            </a:r>
            <a:endParaRPr lang="en-US" altLang="ja-JP" sz="1800" dirty="0">
              <a:solidFill>
                <a:schemeClr val="tx2">
                  <a:lumMod val="50000"/>
                </a:schemeClr>
              </a:solidFill>
              <a:latin typeface="+mj-ea"/>
              <a:ea typeface="+mj-ea"/>
            </a:endParaRPr>
          </a:p>
          <a:p>
            <a:endParaRPr lang="en-US" altLang="ja-JP" sz="1800" dirty="0">
              <a:solidFill>
                <a:schemeClr val="tx2">
                  <a:lumMod val="50000"/>
                </a:schemeClr>
              </a:solidFill>
              <a:latin typeface="+mj-ea"/>
              <a:ea typeface="+mj-ea"/>
            </a:endParaRPr>
          </a:p>
          <a:p>
            <a:endParaRPr lang="en-US" altLang="ja-JP" dirty="0">
              <a:solidFill>
                <a:schemeClr val="tx2">
                  <a:lumMod val="50000"/>
                </a:schemeClr>
              </a:solidFill>
              <a:latin typeface="+mj-ea"/>
              <a:ea typeface="+mj-ea"/>
            </a:endParaRPr>
          </a:p>
          <a:p>
            <a:endParaRPr lang="en-US" altLang="ja-JP" dirty="0">
              <a:solidFill>
                <a:schemeClr val="tx2">
                  <a:lumMod val="50000"/>
                </a:schemeClr>
              </a:solidFill>
              <a:latin typeface="+mj-ea"/>
              <a:ea typeface="+mj-ea"/>
            </a:endParaRPr>
          </a:p>
          <a:p>
            <a:r>
              <a:rPr lang="ja-JP" altLang="en-US" dirty="0">
                <a:solidFill>
                  <a:schemeClr val="tx2">
                    <a:lumMod val="50000"/>
                  </a:schemeClr>
                </a:solidFill>
                <a:latin typeface="+mj-ea"/>
                <a:ea typeface="+mj-ea"/>
              </a:rPr>
              <a:t>＊</a:t>
            </a:r>
            <a:r>
              <a:rPr lang="ja-JP" altLang="en-US" dirty="0">
                <a:latin typeface="+mj-ea"/>
                <a:ea typeface="+mj-ea"/>
              </a:rPr>
              <a:t>補助金の最初の支給を受けてから</a:t>
            </a:r>
            <a:r>
              <a:rPr lang="en-US" altLang="ja-JP" dirty="0">
                <a:solidFill>
                  <a:srgbClr val="FF0000"/>
                </a:solidFill>
                <a:latin typeface="+mj-ea"/>
                <a:ea typeface="+mj-ea"/>
              </a:rPr>
              <a:t>12 </a:t>
            </a:r>
            <a:r>
              <a:rPr lang="ja-JP" altLang="en-US" dirty="0">
                <a:solidFill>
                  <a:srgbClr val="FF0000"/>
                </a:solidFill>
                <a:latin typeface="+mj-ea"/>
                <a:ea typeface="+mj-ea"/>
              </a:rPr>
              <a:t>カ月以内に提出</a:t>
            </a:r>
            <a:endParaRPr lang="en-US" altLang="ja-JP" dirty="0">
              <a:solidFill>
                <a:srgbClr val="FF0000"/>
              </a:solidFill>
              <a:latin typeface="+mj-ea"/>
              <a:ea typeface="+mj-ea"/>
            </a:endParaRPr>
          </a:p>
          <a:p>
            <a:r>
              <a:rPr lang="ja-JP" altLang="en-US" dirty="0">
                <a:solidFill>
                  <a:srgbClr val="FF0000"/>
                </a:solidFill>
                <a:latin typeface="+mj-ea"/>
                <a:ea typeface="+mj-ea"/>
              </a:rPr>
              <a:t>　　</a:t>
            </a:r>
            <a:r>
              <a:rPr lang="ja-JP" altLang="en-US" dirty="0">
                <a:latin typeface="+mj-ea"/>
                <a:ea typeface="+mj-ea"/>
              </a:rPr>
              <a:t>（その後もプロジェクト完了まで、</a:t>
            </a:r>
            <a:r>
              <a:rPr lang="en-US" altLang="ja-JP" dirty="0">
                <a:latin typeface="+mj-ea"/>
                <a:ea typeface="+mj-ea"/>
              </a:rPr>
              <a:t>12 </a:t>
            </a:r>
            <a:r>
              <a:rPr lang="ja-JP" altLang="en-US" dirty="0">
                <a:latin typeface="+mj-ea"/>
                <a:ea typeface="+mj-ea"/>
              </a:rPr>
              <a:t>ヵ月毎に 提出）</a:t>
            </a:r>
            <a:endParaRPr lang="en-US" altLang="ja-JP" dirty="0">
              <a:latin typeface="+mj-ea"/>
              <a:ea typeface="+mj-ea"/>
            </a:endParaRPr>
          </a:p>
          <a:p>
            <a:endParaRPr lang="en-US" altLang="ja-JP" dirty="0">
              <a:latin typeface="+mj-ea"/>
              <a:ea typeface="+mj-ea"/>
            </a:endParaRPr>
          </a:p>
          <a:p>
            <a:endParaRPr lang="en-US" altLang="ja-JP" dirty="0">
              <a:latin typeface="+mj-ea"/>
              <a:ea typeface="+mj-ea"/>
            </a:endParaRPr>
          </a:p>
          <a:p>
            <a:endParaRPr lang="ja-JP" altLang="en-US" sz="2000" dirty="0">
              <a:solidFill>
                <a:schemeClr val="tx2">
                  <a:lumMod val="50000"/>
                </a:schemeClr>
              </a:solidFill>
              <a:latin typeface="+mj-ea"/>
              <a:ea typeface="+mj-ea"/>
            </a:endParaRPr>
          </a:p>
          <a:p>
            <a:r>
              <a:rPr lang="ja-JP" altLang="en-US" dirty="0">
                <a:solidFill>
                  <a:schemeClr val="tx2">
                    <a:lumMod val="50000"/>
                  </a:schemeClr>
                </a:solidFill>
                <a:latin typeface="+mj-ea"/>
                <a:ea typeface="+mj-ea"/>
              </a:rPr>
              <a:t>＊</a:t>
            </a:r>
            <a:r>
              <a:rPr lang="ja-JP" altLang="en-US" dirty="0">
                <a:latin typeface="+mj-ea"/>
                <a:ea typeface="+mj-ea"/>
              </a:rPr>
              <a:t>プロジェクト完了後</a:t>
            </a:r>
            <a:r>
              <a:rPr lang="en-US" altLang="ja-JP" dirty="0">
                <a:solidFill>
                  <a:srgbClr val="FF0000"/>
                </a:solidFill>
                <a:latin typeface="+mj-ea"/>
                <a:ea typeface="+mj-ea"/>
              </a:rPr>
              <a:t>2 </a:t>
            </a:r>
            <a:r>
              <a:rPr lang="ja-JP" altLang="en-US" dirty="0">
                <a:solidFill>
                  <a:srgbClr val="FF0000"/>
                </a:solidFill>
                <a:latin typeface="+mj-ea"/>
                <a:ea typeface="+mj-ea"/>
              </a:rPr>
              <a:t>ヵ月以内に提出</a:t>
            </a:r>
            <a:endParaRPr lang="ja-JP" altLang="en-US" sz="2000" dirty="0">
              <a:solidFill>
                <a:schemeClr val="tx2">
                  <a:lumMod val="50000"/>
                </a:schemeClr>
              </a:solidFill>
              <a:latin typeface="+mj-ea"/>
              <a:ea typeface="+mj-ea"/>
            </a:endParaRPr>
          </a:p>
        </p:txBody>
      </p:sp>
      <p:sp>
        <p:nvSpPr>
          <p:cNvPr id="2" name="テキスト ボックス 1"/>
          <p:cNvSpPr txBox="1"/>
          <p:nvPr/>
        </p:nvSpPr>
        <p:spPr>
          <a:xfrm>
            <a:off x="213518" y="1325068"/>
            <a:ext cx="5716488" cy="584775"/>
          </a:xfrm>
          <a:prstGeom prst="rect">
            <a:avLst/>
          </a:prstGeom>
          <a:noFill/>
        </p:spPr>
        <p:txBody>
          <a:bodyPr wrap="square" rtlCol="0">
            <a:spAutoFit/>
          </a:bodyPr>
          <a:lstStyle/>
          <a:p>
            <a:r>
              <a:rPr kumimoji="1" lang="ja-JP" altLang="en-US" sz="3200" b="1" dirty="0">
                <a:solidFill>
                  <a:schemeClr val="tx2"/>
                </a:solidFill>
                <a:latin typeface="+mj-ea"/>
                <a:ea typeface="+mj-ea"/>
              </a:rPr>
              <a:t>グローバル補助金の報告書</a:t>
            </a:r>
          </a:p>
        </p:txBody>
      </p:sp>
      <p:sp>
        <p:nvSpPr>
          <p:cNvPr id="4" name="正方形/長方形 3">
            <a:extLst>
              <a:ext uri="{FF2B5EF4-FFF2-40B4-BE49-F238E27FC236}">
                <a16:creationId xmlns:a16="http://schemas.microsoft.com/office/drawing/2014/main" id="{80357B4A-B12D-46A8-A3F9-7DEC85FC044C}"/>
              </a:ext>
            </a:extLst>
          </p:cNvPr>
          <p:cNvSpPr/>
          <p:nvPr/>
        </p:nvSpPr>
        <p:spPr>
          <a:xfrm>
            <a:off x="485204" y="3089252"/>
            <a:ext cx="2590800" cy="685800"/>
          </a:xfrm>
          <a:prstGeom prst="rect">
            <a:avLst/>
          </a:prstGeo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a:solidFill>
                  <a:schemeClr val="bg1"/>
                </a:solidFill>
                <a:latin typeface="+mj-ea"/>
                <a:ea typeface="+mj-ea"/>
              </a:rPr>
              <a:t>中間報告書</a:t>
            </a:r>
          </a:p>
        </p:txBody>
      </p:sp>
      <p:sp>
        <p:nvSpPr>
          <p:cNvPr id="8" name="正方形/長方形 7">
            <a:extLst>
              <a:ext uri="{FF2B5EF4-FFF2-40B4-BE49-F238E27FC236}">
                <a16:creationId xmlns:a16="http://schemas.microsoft.com/office/drawing/2014/main" id="{FF78A288-0FCB-48AF-8032-E2D19CF50EBB}"/>
              </a:ext>
            </a:extLst>
          </p:cNvPr>
          <p:cNvSpPr/>
          <p:nvPr/>
        </p:nvSpPr>
        <p:spPr>
          <a:xfrm>
            <a:off x="480962" y="4508825"/>
            <a:ext cx="2590800" cy="685800"/>
          </a:xfrm>
          <a:prstGeom prst="rect">
            <a:avLst/>
          </a:prstGeo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bg1"/>
                </a:solidFill>
                <a:latin typeface="+mj-ea"/>
                <a:ea typeface="+mj-ea"/>
              </a:rPr>
              <a:t>最終</a:t>
            </a:r>
            <a:r>
              <a:rPr kumimoji="1" lang="ja-JP" altLang="en-US" dirty="0">
                <a:solidFill>
                  <a:schemeClr val="bg1"/>
                </a:solidFill>
                <a:latin typeface="+mj-ea"/>
                <a:ea typeface="+mj-ea"/>
              </a:rPr>
              <a:t>報告書</a:t>
            </a:r>
          </a:p>
        </p:txBody>
      </p:sp>
    </p:spTree>
    <p:extLst>
      <p:ext uri="{BB962C8B-B14F-4D97-AF65-F5344CB8AC3E}">
        <p14:creationId xmlns:p14="http://schemas.microsoft.com/office/powerpoint/2010/main" val="41316344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idx="4294967295"/>
          </p:nvPr>
        </p:nvSpPr>
        <p:spPr>
          <a:xfrm>
            <a:off x="0" y="1072621"/>
            <a:ext cx="9144000" cy="914400"/>
          </a:xfrm>
        </p:spPr>
        <p:txBody>
          <a:bodyPr anchor="ctr">
            <a:normAutofit/>
          </a:bodyPr>
          <a:lstStyle/>
          <a:p>
            <a:r>
              <a:rPr kumimoji="1" lang="ja-JP" altLang="en-US" sz="3200" dirty="0"/>
              <a:t>　</a:t>
            </a:r>
            <a:r>
              <a:rPr kumimoji="1" lang="ja-JP" altLang="en-US" sz="3200" dirty="0">
                <a:solidFill>
                  <a:schemeClr val="tx2"/>
                </a:solidFill>
              </a:rPr>
              <a:t>補助金の資金管理の注意点</a:t>
            </a:r>
          </a:p>
        </p:txBody>
      </p:sp>
      <p:sp>
        <p:nvSpPr>
          <p:cNvPr id="2" name="コンテンツ プレースホルダ 1"/>
          <p:cNvSpPr>
            <a:spLocks noGrp="1"/>
          </p:cNvSpPr>
          <p:nvPr>
            <p:ph idx="4294967295"/>
          </p:nvPr>
        </p:nvSpPr>
        <p:spPr>
          <a:xfrm>
            <a:off x="143508" y="1869158"/>
            <a:ext cx="8856984" cy="4741581"/>
          </a:xfrm>
          <a:ln>
            <a:solidFill>
              <a:srgbClr val="002060"/>
            </a:solidFill>
          </a:ln>
        </p:spPr>
        <p:txBody>
          <a:bodyPr>
            <a:noAutofit/>
          </a:bodyPr>
          <a:lstStyle/>
          <a:p>
            <a:pPr>
              <a:lnSpc>
                <a:spcPct val="150000"/>
              </a:lnSpc>
              <a:buNone/>
            </a:pPr>
            <a:r>
              <a:rPr lang="ja-JP" altLang="en-US" sz="2300" dirty="0">
                <a:solidFill>
                  <a:schemeClr val="tx1"/>
                </a:solidFill>
                <a:latin typeface="+mj-ea"/>
                <a:ea typeface="+mj-ea"/>
              </a:rPr>
              <a:t>① クラブの一般口座は使用できません。</a:t>
            </a:r>
            <a:r>
              <a:rPr kumimoji="1" lang="ja-JP" altLang="en-US" sz="2300" dirty="0">
                <a:solidFill>
                  <a:srgbClr val="FF0000"/>
                </a:solidFill>
                <a:latin typeface="+mj-ea"/>
                <a:ea typeface="+mj-ea"/>
              </a:rPr>
              <a:t>補助金専用口座が</a:t>
            </a:r>
            <a:r>
              <a:rPr kumimoji="1" lang="ja-JP" altLang="en-US" sz="2300" dirty="0">
                <a:solidFill>
                  <a:schemeClr val="tx1"/>
                </a:solidFill>
                <a:latin typeface="+mj-ea"/>
                <a:ea typeface="+mj-ea"/>
              </a:rPr>
              <a:t>必要です。</a:t>
            </a:r>
            <a:r>
              <a:rPr lang="ja-JP" altLang="en-US" sz="2300" dirty="0">
                <a:solidFill>
                  <a:schemeClr val="tx1"/>
                </a:solidFill>
                <a:latin typeface="+mj-ea"/>
                <a:ea typeface="+mj-ea"/>
              </a:rPr>
              <a:t>　なければ新規開設してください。</a:t>
            </a:r>
            <a:endParaRPr lang="en-US" altLang="ja-JP" sz="2300" dirty="0">
              <a:solidFill>
                <a:schemeClr val="tx1"/>
              </a:solidFill>
              <a:latin typeface="+mj-ea"/>
              <a:ea typeface="+mj-ea"/>
            </a:endParaRPr>
          </a:p>
          <a:p>
            <a:pPr>
              <a:lnSpc>
                <a:spcPct val="150000"/>
              </a:lnSpc>
              <a:buNone/>
            </a:pPr>
            <a:r>
              <a:rPr kumimoji="1" lang="ja-JP" altLang="en-US" sz="2300" dirty="0">
                <a:solidFill>
                  <a:schemeClr val="tx1"/>
                </a:solidFill>
                <a:latin typeface="+mj-ea"/>
                <a:ea typeface="+mj-ea"/>
              </a:rPr>
              <a:t>② 補助金は</a:t>
            </a:r>
            <a:r>
              <a:rPr kumimoji="1" lang="ja-JP" altLang="en-US" sz="2300" dirty="0">
                <a:solidFill>
                  <a:srgbClr val="FF0000"/>
                </a:solidFill>
                <a:latin typeface="+mj-ea"/>
                <a:ea typeface="+mj-ea"/>
              </a:rPr>
              <a:t>補助金専用口座に振り込まれ</a:t>
            </a:r>
            <a:r>
              <a:rPr kumimoji="1" lang="ja-JP" altLang="en-US" sz="2300" dirty="0">
                <a:solidFill>
                  <a:schemeClr val="tx1"/>
                </a:solidFill>
                <a:latin typeface="+mj-ea"/>
                <a:ea typeface="+mj-ea"/>
              </a:rPr>
              <a:t>ます</a:t>
            </a:r>
            <a:r>
              <a:rPr kumimoji="1" lang="ja-JP" altLang="en-US" sz="2300" dirty="0">
                <a:latin typeface="+mj-ea"/>
                <a:ea typeface="+mj-ea"/>
              </a:rPr>
              <a:t>。</a:t>
            </a:r>
            <a:endParaRPr kumimoji="1" lang="en-US" altLang="ja-JP" sz="2300" dirty="0">
              <a:latin typeface="+mj-ea"/>
              <a:ea typeface="+mj-ea"/>
            </a:endParaRPr>
          </a:p>
          <a:p>
            <a:pPr>
              <a:lnSpc>
                <a:spcPct val="150000"/>
              </a:lnSpc>
              <a:buNone/>
            </a:pPr>
            <a:r>
              <a:rPr lang="ja-JP" altLang="en-US" sz="2300" dirty="0">
                <a:solidFill>
                  <a:schemeClr val="tx1"/>
                </a:solidFill>
                <a:latin typeface="+mj-ea"/>
                <a:ea typeface="+mj-ea"/>
              </a:rPr>
              <a:t>③ </a:t>
            </a:r>
            <a:r>
              <a:rPr lang="ja-JP" altLang="en-US" sz="2300" dirty="0">
                <a:solidFill>
                  <a:srgbClr val="FF0000"/>
                </a:solidFill>
                <a:latin typeface="+mj-ea"/>
                <a:ea typeface="+mj-ea"/>
              </a:rPr>
              <a:t>クラブ拠出金</a:t>
            </a:r>
            <a:r>
              <a:rPr lang="ja-JP" altLang="en-US" sz="2300" dirty="0">
                <a:solidFill>
                  <a:schemeClr val="tx1"/>
                </a:solidFill>
                <a:latin typeface="+mj-ea"/>
                <a:ea typeface="+mj-ea"/>
              </a:rPr>
              <a:t>も一旦</a:t>
            </a:r>
            <a:r>
              <a:rPr lang="ja-JP" altLang="en-US" sz="2300" dirty="0">
                <a:solidFill>
                  <a:srgbClr val="FF0000"/>
                </a:solidFill>
                <a:latin typeface="+mj-ea"/>
                <a:ea typeface="+mj-ea"/>
              </a:rPr>
              <a:t>補助金専用口座に入金</a:t>
            </a:r>
            <a:r>
              <a:rPr lang="ja-JP" altLang="en-US" sz="2300" dirty="0">
                <a:solidFill>
                  <a:schemeClr val="tx1"/>
                </a:solidFill>
                <a:latin typeface="+mj-ea"/>
                <a:ea typeface="+mj-ea"/>
              </a:rPr>
              <a:t>してください。</a:t>
            </a:r>
            <a:endParaRPr kumimoji="1" lang="en-US" altLang="ja-JP" sz="2300" dirty="0">
              <a:solidFill>
                <a:schemeClr val="tx1"/>
              </a:solidFill>
              <a:latin typeface="+mj-ea"/>
              <a:ea typeface="+mj-ea"/>
            </a:endParaRPr>
          </a:p>
          <a:p>
            <a:pPr>
              <a:lnSpc>
                <a:spcPct val="150000"/>
              </a:lnSpc>
              <a:buNone/>
            </a:pPr>
            <a:r>
              <a:rPr lang="ja-JP" altLang="en-US" sz="2300" dirty="0">
                <a:solidFill>
                  <a:schemeClr val="tx1"/>
                </a:solidFill>
                <a:latin typeface="+mj-ea"/>
                <a:ea typeface="+mj-ea"/>
              </a:rPr>
              <a:t>④ 補助金を</a:t>
            </a:r>
            <a:r>
              <a:rPr lang="ja-JP" altLang="en-US" sz="2300" dirty="0">
                <a:solidFill>
                  <a:srgbClr val="FF0000"/>
                </a:solidFill>
                <a:latin typeface="+mj-ea"/>
                <a:ea typeface="+mj-ea"/>
              </a:rPr>
              <a:t>他の口座に移し替えることは禁止</a:t>
            </a:r>
            <a:r>
              <a:rPr lang="ja-JP" altLang="en-US" sz="2300" dirty="0">
                <a:solidFill>
                  <a:schemeClr val="tx1"/>
                </a:solidFill>
                <a:latin typeface="+mj-ea"/>
                <a:ea typeface="+mj-ea"/>
              </a:rPr>
              <a:t>されています。</a:t>
            </a:r>
            <a:endParaRPr lang="en-US" altLang="ja-JP" sz="2300" dirty="0">
              <a:solidFill>
                <a:schemeClr val="tx1"/>
              </a:solidFill>
              <a:latin typeface="+mj-ea"/>
              <a:ea typeface="+mj-ea"/>
            </a:endParaRPr>
          </a:p>
          <a:p>
            <a:pPr>
              <a:lnSpc>
                <a:spcPct val="150000"/>
              </a:lnSpc>
              <a:buNone/>
            </a:pPr>
            <a:r>
              <a:rPr kumimoji="1" lang="ja-JP" altLang="en-US" sz="2300" dirty="0">
                <a:solidFill>
                  <a:schemeClr val="tx1"/>
                </a:solidFill>
                <a:latin typeface="+mj-ea"/>
                <a:ea typeface="+mj-ea"/>
              </a:rPr>
              <a:t>⑤ 補助金口座は</a:t>
            </a:r>
            <a:r>
              <a:rPr kumimoji="1" lang="ja-JP" altLang="en-US" sz="2300" dirty="0">
                <a:solidFill>
                  <a:srgbClr val="FF0000"/>
                </a:solidFill>
                <a:latin typeface="+mj-ea"/>
                <a:ea typeface="+mj-ea"/>
              </a:rPr>
              <a:t>２名以上で管理</a:t>
            </a:r>
            <a:r>
              <a:rPr kumimoji="1" lang="ja-JP" altLang="en-US" sz="2300" dirty="0">
                <a:solidFill>
                  <a:schemeClr val="tx1"/>
                </a:solidFill>
                <a:latin typeface="+mj-ea"/>
                <a:ea typeface="+mj-ea"/>
              </a:rPr>
              <a:t>してください。</a:t>
            </a:r>
            <a:endParaRPr kumimoji="1" lang="en-US" altLang="ja-JP" sz="2300" dirty="0">
              <a:solidFill>
                <a:schemeClr val="tx1"/>
              </a:solidFill>
              <a:latin typeface="+mj-ea"/>
              <a:ea typeface="+mj-ea"/>
            </a:endParaRPr>
          </a:p>
          <a:p>
            <a:pPr>
              <a:lnSpc>
                <a:spcPct val="150000"/>
              </a:lnSpc>
              <a:buNone/>
            </a:pPr>
            <a:r>
              <a:rPr kumimoji="1" lang="ja-JP" altLang="en-US" sz="2300" dirty="0">
                <a:solidFill>
                  <a:schemeClr val="tx1"/>
                </a:solidFill>
                <a:latin typeface="+mj-ea"/>
                <a:ea typeface="+mj-ea"/>
              </a:rPr>
              <a:t>⑥ </a:t>
            </a:r>
            <a:r>
              <a:rPr kumimoji="1" lang="ja-JP" altLang="en-US" sz="2300" dirty="0">
                <a:solidFill>
                  <a:srgbClr val="FF0000"/>
                </a:solidFill>
                <a:latin typeface="+mj-ea"/>
                <a:ea typeface="+mj-ea"/>
              </a:rPr>
              <a:t>補助金使用の対象</a:t>
            </a:r>
            <a:r>
              <a:rPr kumimoji="1" lang="ja-JP" altLang="en-US" sz="2300" dirty="0">
                <a:solidFill>
                  <a:schemeClr val="tx1"/>
                </a:solidFill>
                <a:latin typeface="+mj-ea"/>
                <a:ea typeface="+mj-ea"/>
              </a:rPr>
              <a:t>は原則すべて</a:t>
            </a:r>
            <a:r>
              <a:rPr kumimoji="1" lang="ja-JP" altLang="en-US" sz="2300" dirty="0">
                <a:solidFill>
                  <a:srgbClr val="FF0000"/>
                </a:solidFill>
                <a:latin typeface="+mj-ea"/>
                <a:ea typeface="+mj-ea"/>
              </a:rPr>
              <a:t>領収書がとれるもの</a:t>
            </a:r>
            <a:r>
              <a:rPr kumimoji="1" lang="ja-JP" altLang="en-US" sz="2300" dirty="0">
                <a:solidFill>
                  <a:schemeClr val="tx1"/>
                </a:solidFill>
                <a:latin typeface="+mj-ea"/>
                <a:ea typeface="+mj-ea"/>
              </a:rPr>
              <a:t>に限られます。</a:t>
            </a:r>
            <a:r>
              <a:rPr lang="ja-JP" altLang="en-US" sz="2300" dirty="0">
                <a:solidFill>
                  <a:schemeClr val="tx1"/>
                </a:solidFill>
                <a:latin typeface="+mj-ea"/>
                <a:ea typeface="+mj-ea"/>
              </a:rPr>
              <a:t>領収書はすべて</a:t>
            </a:r>
            <a:r>
              <a:rPr lang="ja-JP" altLang="en-US" sz="2300" dirty="0">
                <a:solidFill>
                  <a:srgbClr val="FF0000"/>
                </a:solidFill>
                <a:latin typeface="+mj-ea"/>
                <a:ea typeface="+mj-ea"/>
              </a:rPr>
              <a:t>提唱クラブ名で発行</a:t>
            </a:r>
            <a:r>
              <a:rPr lang="ja-JP" altLang="en-US" sz="2300" dirty="0">
                <a:solidFill>
                  <a:schemeClr val="tx1"/>
                </a:solidFill>
                <a:latin typeface="+mj-ea"/>
                <a:ea typeface="+mj-ea"/>
              </a:rPr>
              <a:t>されたものが必要です。</a:t>
            </a:r>
            <a:endParaRPr lang="en-US" altLang="ja-JP" sz="2300" dirty="0">
              <a:solidFill>
                <a:schemeClr val="tx1"/>
              </a:solidFill>
              <a:latin typeface="+mj-ea"/>
              <a:ea typeface="+mj-ea"/>
            </a:endParaRPr>
          </a:p>
          <a:p>
            <a:pPr>
              <a:lnSpc>
                <a:spcPct val="150000"/>
              </a:lnSpc>
            </a:pPr>
            <a:endParaRPr kumimoji="1" lang="ja-JP" altLang="en-US" sz="2300" dirty="0">
              <a:latin typeface="+mj-ea"/>
              <a:ea typeface="+mj-ea"/>
            </a:endParaRPr>
          </a:p>
        </p:txBody>
      </p:sp>
      <p:sp>
        <p:nvSpPr>
          <p:cNvPr id="4" name="スライド番号プレースホルダー 1"/>
          <p:cNvSpPr txBox="1">
            <a:spLocks/>
          </p:cNvSpPr>
          <p:nvPr/>
        </p:nvSpPr>
        <p:spPr>
          <a:xfrm>
            <a:off x="8780400" y="6492875"/>
            <a:ext cx="3636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000" kern="1200">
                <a:solidFill>
                  <a:schemeClr val="tx2"/>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25</a:t>
            </a:r>
            <a:endParaRPr lang="ja-JP" altLang="en-US" dirty="0"/>
          </a:p>
        </p:txBody>
      </p:sp>
    </p:spTree>
    <p:extLst>
      <p:ext uri="{BB962C8B-B14F-4D97-AF65-F5344CB8AC3E}">
        <p14:creationId xmlns:p14="http://schemas.microsoft.com/office/powerpoint/2010/main" val="35539007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txBox="1">
            <a:spLocks/>
          </p:cNvSpPr>
          <p:nvPr/>
        </p:nvSpPr>
        <p:spPr>
          <a:xfrm>
            <a:off x="1187624" y="2204864"/>
            <a:ext cx="7323552" cy="1473200"/>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a:lstStyle>
          <a:p>
            <a:pPr marL="0" indent="0">
              <a:buFont typeface="Symbol" pitchFamily="18" charset="2"/>
              <a:buNone/>
            </a:pPr>
            <a:r>
              <a:rPr lang="ja-JP" altLang="en-US" sz="4400" dirty="0">
                <a:ln w="0"/>
              </a:rPr>
              <a:t>ご清聴ありがとうございました。</a:t>
            </a:r>
          </a:p>
        </p:txBody>
      </p:sp>
      <p:sp>
        <p:nvSpPr>
          <p:cNvPr id="5" name="スライド番号プレースホルダー 1"/>
          <p:cNvSpPr txBox="1">
            <a:spLocks/>
          </p:cNvSpPr>
          <p:nvPr/>
        </p:nvSpPr>
        <p:spPr>
          <a:xfrm>
            <a:off x="8780400" y="6492875"/>
            <a:ext cx="3636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000" kern="1200">
                <a:solidFill>
                  <a:schemeClr val="tx2"/>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26</a:t>
            </a:r>
            <a:endParaRPr lang="ja-JP" altLang="en-US" dirty="0"/>
          </a:p>
        </p:txBody>
      </p:sp>
      <p:pic>
        <p:nvPicPr>
          <p:cNvPr id="2" name="図 1">
            <a:extLst>
              <a:ext uri="{FF2B5EF4-FFF2-40B4-BE49-F238E27FC236}">
                <a16:creationId xmlns:a16="http://schemas.microsoft.com/office/drawing/2014/main" id="{A998FA62-3F11-421F-B918-C19056097932}"/>
              </a:ext>
            </a:extLst>
          </p:cNvPr>
          <p:cNvPicPr>
            <a:picLocks noChangeAspect="1"/>
          </p:cNvPicPr>
          <p:nvPr/>
        </p:nvPicPr>
        <p:blipFill>
          <a:blip r:embed="rId3"/>
          <a:stretch>
            <a:fillRect/>
          </a:stretch>
        </p:blipFill>
        <p:spPr>
          <a:xfrm>
            <a:off x="467544" y="3933056"/>
            <a:ext cx="8312856" cy="2232248"/>
          </a:xfrm>
          <a:prstGeom prst="rect">
            <a:avLst/>
          </a:prstGeom>
        </p:spPr>
      </p:pic>
    </p:spTree>
    <p:extLst>
      <p:ext uri="{BB962C8B-B14F-4D97-AF65-F5344CB8AC3E}">
        <p14:creationId xmlns:p14="http://schemas.microsoft.com/office/powerpoint/2010/main" val="1696873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Shape 336"/>
          <p:cNvSpPr/>
          <p:nvPr/>
        </p:nvSpPr>
        <p:spPr>
          <a:xfrm>
            <a:off x="557666" y="1484784"/>
            <a:ext cx="8028669" cy="523831"/>
          </a:xfrm>
          <a:prstGeom prst="roundRect">
            <a:avLst>
              <a:gd name="adj" fmla="val 25570"/>
            </a:avLst>
          </a:prstGeom>
          <a:solidFill>
            <a:srgbClr val="005493"/>
          </a:solidFill>
          <a:ln w="15875">
            <a:solidFill>
              <a:srgbClr val="005493"/>
            </a:solidFill>
            <a:bevel/>
          </a:ln>
          <a:effectLst>
            <a:outerShdw blurRad="50800" dist="25400" dir="5400000" rotWithShape="0">
              <a:srgbClr val="000000">
                <a:alpha val="28000"/>
              </a:srgbClr>
            </a:outerShdw>
          </a:effectLst>
          <a:extLst>
            <a:ext uri="{C572A759-6A51-4108-AA02-DFA0A04FC94B}">
              <ma14:wrappingTextBoxFlag xmlns:ma14="http://schemas.microsoft.com/office/mac/drawingml/2011/main" xmlns="" val="1"/>
            </a:ext>
          </a:extLst>
        </p:spPr>
        <p:txBody>
          <a:bodyPr lIns="32146" rIns="32146" anchor="ctr"/>
          <a:lstStyle>
            <a:lvl1pPr algn="ctr">
              <a:defRPr sz="4000" b="1">
                <a:solidFill>
                  <a:srgbClr val="FFFFFF"/>
                </a:solidFill>
              </a:defRPr>
            </a:lvl1pPr>
          </a:lstStyle>
          <a:p>
            <a:pPr defTabSz="642915">
              <a:defRPr/>
            </a:pPr>
            <a:r>
              <a:rPr lang="ja-JP" altLang="en-US" sz="2812" dirty="0">
                <a:latin typeface="HG丸ｺﾞｼｯｸM-PRO" panose="020F0600000000000000" pitchFamily="50" charset="-128"/>
                <a:ea typeface="HG丸ｺﾞｼｯｸM-PRO" panose="020F0600000000000000" pitchFamily="50" charset="-128"/>
              </a:rPr>
              <a:t>ロータリー財団の補助金制度</a:t>
            </a:r>
          </a:p>
        </p:txBody>
      </p:sp>
      <p:sp>
        <p:nvSpPr>
          <p:cNvPr id="9" name="矢印: 右 9"/>
          <p:cNvSpPr/>
          <p:nvPr/>
        </p:nvSpPr>
        <p:spPr>
          <a:xfrm>
            <a:off x="2378646" y="4562663"/>
            <a:ext cx="3043907" cy="1811611"/>
          </a:xfrm>
          <a:prstGeom prst="rightArrow">
            <a:avLst>
              <a:gd name="adj1" fmla="val 68935"/>
              <a:gd name="adj2" fmla="val 50000"/>
            </a:avLst>
          </a:prstGeom>
          <a:solidFill>
            <a:schemeClr val="bg1"/>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地区補助金</a:t>
            </a:r>
          </a:p>
        </p:txBody>
      </p:sp>
      <p:sp>
        <p:nvSpPr>
          <p:cNvPr id="10" name="矢印: 右 4"/>
          <p:cNvSpPr/>
          <p:nvPr/>
        </p:nvSpPr>
        <p:spPr>
          <a:xfrm>
            <a:off x="2378646" y="2492896"/>
            <a:ext cx="3043907" cy="1810494"/>
          </a:xfrm>
          <a:prstGeom prst="rightArrow">
            <a:avLst>
              <a:gd name="adj1" fmla="val 68935"/>
              <a:gd name="adj2" fmla="val 50000"/>
            </a:avLst>
          </a:prstGeom>
          <a:solidFill>
            <a:schemeClr val="bg1"/>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50000"/>
              </a:lnSpc>
              <a:defRPr/>
            </a:pPr>
            <a:r>
              <a:rPr lang="ja-JP" altLang="en-US" sz="20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グローバル補助金</a:t>
            </a:r>
            <a:endParaRPr lang="en-US" altLang="ja-JP" sz="2000"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a:p>
            <a:pPr algn="ctr">
              <a:lnSpc>
                <a:spcPct val="150000"/>
              </a:lnSpc>
              <a:defRPr/>
            </a:pPr>
            <a:r>
              <a:rPr lang="ja-JP" altLang="en-US" sz="20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地区補助金</a:t>
            </a:r>
          </a:p>
        </p:txBody>
      </p:sp>
      <p:sp>
        <p:nvSpPr>
          <p:cNvPr id="11" name="四角形: 角を丸くする 10"/>
          <p:cNvSpPr/>
          <p:nvPr/>
        </p:nvSpPr>
        <p:spPr>
          <a:xfrm>
            <a:off x="5497340" y="2378239"/>
            <a:ext cx="3493740" cy="4001616"/>
          </a:xfrm>
          <a:prstGeom prst="roundRect">
            <a:avLst/>
          </a:prstGeom>
          <a:blipFill>
            <a:blip r:embed="rId3">
              <a:extLst/>
            </a:blip>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200000"/>
              </a:lnSpc>
              <a:defRPr/>
            </a:pPr>
            <a:r>
              <a:rPr lang="ja-JP" altLang="en-US" sz="3094" b="1" dirty="0">
                <a:solidFill>
                  <a:schemeClr val="bg1"/>
                </a:solidFill>
                <a:latin typeface="HG丸ｺﾞｼｯｸM-PRO" panose="020F0600000000000000" pitchFamily="50" charset="-128"/>
                <a:ea typeface="HG丸ｺﾞｼｯｸM-PRO" panose="020F0600000000000000" pitchFamily="50" charset="-128"/>
              </a:rPr>
              <a:t>人道奉仕</a:t>
            </a:r>
            <a:endParaRPr lang="en-US" altLang="ja-JP" sz="3094" b="1" dirty="0">
              <a:solidFill>
                <a:schemeClr val="bg1"/>
              </a:solidFill>
              <a:latin typeface="HG丸ｺﾞｼｯｸM-PRO" panose="020F0600000000000000" pitchFamily="50" charset="-128"/>
              <a:ea typeface="HG丸ｺﾞｼｯｸM-PRO" panose="020F0600000000000000" pitchFamily="50" charset="-128"/>
            </a:endParaRPr>
          </a:p>
          <a:p>
            <a:pPr algn="ctr">
              <a:lnSpc>
                <a:spcPct val="200000"/>
              </a:lnSpc>
              <a:defRPr/>
            </a:pPr>
            <a:r>
              <a:rPr lang="ja-JP" altLang="en-US" sz="3094" b="1" dirty="0">
                <a:solidFill>
                  <a:schemeClr val="bg1"/>
                </a:solidFill>
                <a:latin typeface="HG丸ｺﾞｼｯｸM-PRO" panose="020F0600000000000000" pitchFamily="50" charset="-128"/>
                <a:ea typeface="HG丸ｺﾞｼｯｸM-PRO" panose="020F0600000000000000" pitchFamily="50" charset="-128"/>
              </a:rPr>
              <a:t>奨学金</a:t>
            </a:r>
            <a:endParaRPr lang="en-US" altLang="ja-JP" sz="3094" b="1" dirty="0">
              <a:solidFill>
                <a:schemeClr val="bg1"/>
              </a:solidFill>
              <a:latin typeface="HG丸ｺﾞｼｯｸM-PRO" panose="020F0600000000000000" pitchFamily="50" charset="-128"/>
              <a:ea typeface="HG丸ｺﾞｼｯｸM-PRO" panose="020F0600000000000000" pitchFamily="50" charset="-128"/>
            </a:endParaRPr>
          </a:p>
          <a:p>
            <a:pPr algn="ctr">
              <a:lnSpc>
                <a:spcPct val="200000"/>
              </a:lnSpc>
              <a:defRPr/>
            </a:pPr>
            <a:r>
              <a:rPr lang="ja-JP" altLang="en-US" sz="3094" b="1" dirty="0">
                <a:solidFill>
                  <a:schemeClr val="bg1"/>
                </a:solidFill>
                <a:latin typeface="HG丸ｺﾞｼｯｸM-PRO" panose="020F0600000000000000" pitchFamily="50" charset="-128"/>
                <a:ea typeface="HG丸ｺﾞｼｯｸM-PRO" panose="020F0600000000000000" pitchFamily="50" charset="-128"/>
              </a:rPr>
              <a:t>職業研修チーム</a:t>
            </a:r>
          </a:p>
        </p:txBody>
      </p:sp>
      <p:sp>
        <p:nvSpPr>
          <p:cNvPr id="12" name="四角形: 角を丸くする 1"/>
          <p:cNvSpPr/>
          <p:nvPr/>
        </p:nvSpPr>
        <p:spPr>
          <a:xfrm>
            <a:off x="218777" y="2567995"/>
            <a:ext cx="2085082" cy="16173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12" dirty="0">
                <a:latin typeface="HG丸ｺﾞｼｯｸM-PRO" panose="020F0600000000000000" pitchFamily="50" charset="-128"/>
                <a:ea typeface="HG丸ｺﾞｼｯｸM-PRO" panose="020F0600000000000000" pitchFamily="50" charset="-128"/>
              </a:rPr>
              <a:t>国際奉仕</a:t>
            </a:r>
          </a:p>
        </p:txBody>
      </p:sp>
      <p:sp>
        <p:nvSpPr>
          <p:cNvPr id="13" name="四角形: 角を丸くする 7"/>
          <p:cNvSpPr/>
          <p:nvPr/>
        </p:nvSpPr>
        <p:spPr>
          <a:xfrm>
            <a:off x="187524" y="4690814"/>
            <a:ext cx="2083966" cy="16185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12" dirty="0">
                <a:latin typeface="HG丸ｺﾞｼｯｸM-PRO" panose="020F0600000000000000" pitchFamily="50" charset="-128"/>
                <a:ea typeface="HG丸ｺﾞｼｯｸM-PRO" panose="020F0600000000000000" pitchFamily="50" charset="-128"/>
              </a:rPr>
              <a:t>社会奉仕</a:t>
            </a:r>
          </a:p>
        </p:txBody>
      </p:sp>
      <p:sp>
        <p:nvSpPr>
          <p:cNvPr id="8" name="スライド番号プレースホルダー 2"/>
          <p:cNvSpPr txBox="1">
            <a:spLocks/>
          </p:cNvSpPr>
          <p:nvPr/>
        </p:nvSpPr>
        <p:spPr>
          <a:xfrm>
            <a:off x="8780400" y="6492875"/>
            <a:ext cx="3636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000" kern="1200">
                <a:solidFill>
                  <a:schemeClr val="tx2"/>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3</a:t>
            </a:r>
            <a:endParaRPr lang="ja-JP" altLang="en-US" dirty="0"/>
          </a:p>
        </p:txBody>
      </p:sp>
    </p:spTree>
    <p:extLst>
      <p:ext uri="{BB962C8B-B14F-4D97-AF65-F5344CB8AC3E}">
        <p14:creationId xmlns:p14="http://schemas.microsoft.com/office/powerpoint/2010/main" val="3788967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1500" fill="hold"/>
                                        <p:tgtEl>
                                          <p:spTgt spid="10"/>
                                        </p:tgtEl>
                                        <p:attrNameLst>
                                          <p:attrName>ppt_x</p:attrName>
                                        </p:attrNameLst>
                                      </p:cBhvr>
                                      <p:tavLst>
                                        <p:tav tm="0">
                                          <p:val>
                                            <p:strVal val="0-#ppt_w/2"/>
                                          </p:val>
                                        </p:tav>
                                        <p:tav tm="100000">
                                          <p:val>
                                            <p:strVal val="#ppt_x"/>
                                          </p:val>
                                        </p:tav>
                                      </p:tavLst>
                                    </p:anim>
                                    <p:anim calcmode="lin" valueType="num">
                                      <p:cBhvr additive="base">
                                        <p:cTn id="8" dur="1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1500" fill="hold"/>
                                        <p:tgtEl>
                                          <p:spTgt spid="9"/>
                                        </p:tgtEl>
                                        <p:attrNameLst>
                                          <p:attrName>ppt_x</p:attrName>
                                        </p:attrNameLst>
                                      </p:cBhvr>
                                      <p:tavLst>
                                        <p:tav tm="0">
                                          <p:val>
                                            <p:strVal val="0-#ppt_w/2"/>
                                          </p:val>
                                        </p:tav>
                                        <p:tav tm="100000">
                                          <p:val>
                                            <p:strVal val="#ppt_x"/>
                                          </p:val>
                                        </p:tav>
                                      </p:tavLst>
                                    </p:anim>
                                    <p:anim calcmode="lin" valueType="num">
                                      <p:cBhvr additive="base">
                                        <p:cTn id="14" dur="1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idx="4294967295"/>
          </p:nvPr>
        </p:nvSpPr>
        <p:spPr>
          <a:xfrm>
            <a:off x="220626" y="952667"/>
            <a:ext cx="8229600" cy="1252537"/>
          </a:xfrm>
        </p:spPr>
        <p:txBody>
          <a:bodyPr/>
          <a:lstStyle/>
          <a:p>
            <a:r>
              <a:rPr lang="ja-JP" altLang="en-US" dirty="0">
                <a:solidFill>
                  <a:schemeClr val="tx2"/>
                </a:solidFill>
              </a:rPr>
              <a:t>２</a:t>
            </a:r>
            <a:r>
              <a:rPr kumimoji="1" lang="ja-JP" altLang="en-US" dirty="0">
                <a:solidFill>
                  <a:schemeClr val="tx2"/>
                </a:solidFill>
              </a:rPr>
              <a:t>つの補助金制度</a:t>
            </a:r>
          </a:p>
        </p:txBody>
      </p:sp>
      <p:sp>
        <p:nvSpPr>
          <p:cNvPr id="5" name="スライド番号プレースホルダー 4"/>
          <p:cNvSpPr>
            <a:spLocks noGrp="1"/>
          </p:cNvSpPr>
          <p:nvPr>
            <p:ph type="sldNum" sz="quarter" idx="4294967295"/>
          </p:nvPr>
        </p:nvSpPr>
        <p:spPr>
          <a:xfrm>
            <a:off x="8778875" y="6492875"/>
            <a:ext cx="365125" cy="365125"/>
          </a:xfrm>
        </p:spPr>
        <p:txBody>
          <a:bodyPr/>
          <a:lstStyle/>
          <a:p>
            <a:fld id="{48296678-7821-497A-A94A-DDC763C0106C}" type="slidenum">
              <a:rPr kumimoji="1" lang="ja-JP" altLang="en-US" smtClean="0"/>
              <a:t>4</a:t>
            </a:fld>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46447924"/>
              </p:ext>
            </p:extLst>
          </p:nvPr>
        </p:nvGraphicFramePr>
        <p:xfrm>
          <a:off x="251520" y="2204864"/>
          <a:ext cx="8640960" cy="4294600"/>
        </p:xfrm>
        <a:graphic>
          <a:graphicData uri="http://schemas.openxmlformats.org/drawingml/2006/table">
            <a:tbl>
              <a:tblPr firstRow="1" bandRow="1">
                <a:tableStyleId>{9DCAF9ED-07DC-4A11-8D7F-57B35C25682E}</a:tableStyleId>
              </a:tblPr>
              <a:tblGrid>
                <a:gridCol w="4002129">
                  <a:extLst>
                    <a:ext uri="{9D8B030D-6E8A-4147-A177-3AD203B41FA5}">
                      <a16:colId xmlns:a16="http://schemas.microsoft.com/office/drawing/2014/main" val="20000"/>
                    </a:ext>
                  </a:extLst>
                </a:gridCol>
                <a:gridCol w="4638831">
                  <a:extLst>
                    <a:ext uri="{9D8B030D-6E8A-4147-A177-3AD203B41FA5}">
                      <a16:colId xmlns:a16="http://schemas.microsoft.com/office/drawing/2014/main" val="20001"/>
                    </a:ext>
                  </a:extLst>
                </a:gridCol>
              </a:tblGrid>
              <a:tr h="545975">
                <a:tc>
                  <a:txBody>
                    <a:bodyPr/>
                    <a:lstStyle/>
                    <a:p>
                      <a:pPr algn="ctr"/>
                      <a:r>
                        <a:rPr kumimoji="1" lang="ja-JP" altLang="en-US" sz="2400" dirty="0"/>
                        <a:t>地区補助金</a:t>
                      </a:r>
                      <a:endParaRPr kumimoji="1" lang="en-US" altLang="ja-JP" sz="2400" dirty="0"/>
                    </a:p>
                    <a:p>
                      <a:pPr algn="ctr"/>
                      <a:r>
                        <a:rPr kumimoji="1" lang="ja-JP" altLang="en-US" sz="2000" dirty="0"/>
                        <a:t>（ＤＧ）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a:t>グローバル補助金</a:t>
                      </a:r>
                      <a:endParaRPr kumimoji="1" lang="en-US" altLang="ja-JP" sz="2400" dirty="0"/>
                    </a:p>
                    <a:p>
                      <a:pPr algn="ctr"/>
                      <a:r>
                        <a:rPr kumimoji="1" lang="ja-JP" altLang="en-US" sz="2000" dirty="0"/>
                        <a:t>（ＧＧ）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34144">
                <a:tc gridSpan="2">
                  <a:txBody>
                    <a:bodyPr/>
                    <a:lstStyle/>
                    <a:p>
                      <a:pPr algn="ctr"/>
                      <a:r>
                        <a:rPr kumimoji="1" lang="ja-JP" altLang="en-US" sz="2400" dirty="0"/>
                        <a:t>人道奉仕 ・ 奨学金 ･ 職業研修</a:t>
                      </a:r>
                      <a:endParaRPr kumimoji="1" lang="ja-JP" altLang="en-US" sz="2400"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2400" dirty="0">
                        <a:solidFill>
                          <a:schemeClr val="tx2"/>
                        </a:solidFill>
                      </a:endParaRPr>
                    </a:p>
                  </a:txBody>
                  <a:tcPr anchor="ctr"/>
                </a:tc>
                <a:extLst>
                  <a:ext uri="{0D108BD9-81ED-4DB2-BD59-A6C34878D82A}">
                    <a16:rowId xmlns:a16="http://schemas.microsoft.com/office/drawing/2014/main" val="10001"/>
                  </a:ext>
                </a:extLst>
              </a:tr>
              <a:tr h="2998456">
                <a:tc>
                  <a:txBody>
                    <a:bodyPr/>
                    <a:lstStyle/>
                    <a:p>
                      <a:pPr algn="l">
                        <a:lnSpc>
                          <a:spcPct val="150000"/>
                        </a:lnSpc>
                      </a:pPr>
                      <a:r>
                        <a:rPr kumimoji="1" lang="ja-JP" altLang="en-US" sz="2400" dirty="0">
                          <a:solidFill>
                            <a:schemeClr val="tx1">
                              <a:lumMod val="75000"/>
                              <a:lumOff val="25000"/>
                            </a:schemeClr>
                          </a:solidFill>
                        </a:rPr>
                        <a:t>・比較的小規模な活動</a:t>
                      </a:r>
                    </a:p>
                    <a:p>
                      <a:pPr algn="l">
                        <a:lnSpc>
                          <a:spcPct val="150000"/>
                        </a:lnSpc>
                      </a:pPr>
                      <a:r>
                        <a:rPr kumimoji="1" lang="ja-JP" altLang="en-US" sz="2400" dirty="0">
                          <a:solidFill>
                            <a:schemeClr val="tx1">
                              <a:lumMod val="75000"/>
                              <a:lumOff val="25000"/>
                            </a:schemeClr>
                          </a:solidFill>
                        </a:rPr>
                        <a:t>・国内外における活動　　　</a:t>
                      </a:r>
                    </a:p>
                    <a:p>
                      <a:pPr algn="l">
                        <a:lnSpc>
                          <a:spcPct val="150000"/>
                        </a:lnSpc>
                      </a:pPr>
                      <a:r>
                        <a:rPr kumimoji="1" lang="ja-JP" altLang="en-US" sz="2400" dirty="0">
                          <a:solidFill>
                            <a:schemeClr val="tx1">
                              <a:lumMod val="75000"/>
                              <a:lumOff val="25000"/>
                            </a:schemeClr>
                          </a:solidFill>
                        </a:rPr>
                        <a:t>・ＲＣの無い国での活動も可</a:t>
                      </a:r>
                    </a:p>
                    <a:p>
                      <a:pPr algn="l">
                        <a:lnSpc>
                          <a:spcPct val="150000"/>
                        </a:lnSpc>
                      </a:pPr>
                      <a:r>
                        <a:rPr kumimoji="1" lang="ja-JP" altLang="en-US" sz="2400" dirty="0">
                          <a:solidFill>
                            <a:schemeClr val="tx1">
                              <a:lumMod val="75000"/>
                              <a:lumOff val="25000"/>
                            </a:schemeClr>
                          </a:solidFill>
                        </a:rPr>
                        <a:t>・地区財団活動資金</a:t>
                      </a:r>
                      <a:r>
                        <a:rPr kumimoji="1" lang="en-US" altLang="ja-JP" sz="2400" dirty="0">
                          <a:solidFill>
                            <a:schemeClr val="tx1">
                              <a:lumMod val="75000"/>
                              <a:lumOff val="25000"/>
                            </a:schemeClr>
                          </a:solidFill>
                        </a:rPr>
                        <a:t>(DDF)</a:t>
                      </a:r>
                      <a:endParaRPr kumimoji="1" lang="ja-JP" altLang="en-US" sz="2400" dirty="0">
                        <a:solidFill>
                          <a:schemeClr val="tx1">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50000"/>
                        </a:lnSpc>
                      </a:pPr>
                      <a:r>
                        <a:rPr kumimoji="1" lang="ja-JP" altLang="en-US" sz="2400" dirty="0">
                          <a:solidFill>
                            <a:schemeClr val="tx1">
                              <a:lumMod val="75000"/>
                              <a:lumOff val="25000"/>
                            </a:schemeClr>
                          </a:solidFill>
                        </a:rPr>
                        <a:t>・大規模活動（３万ドル以上）</a:t>
                      </a:r>
                    </a:p>
                    <a:p>
                      <a:pPr algn="l">
                        <a:lnSpc>
                          <a:spcPct val="150000"/>
                        </a:lnSpc>
                      </a:pPr>
                      <a:r>
                        <a:rPr kumimoji="1" lang="ja-JP" altLang="en-US" sz="2400" dirty="0">
                          <a:solidFill>
                            <a:schemeClr val="tx1">
                              <a:lumMod val="75000"/>
                              <a:lumOff val="25000"/>
                            </a:schemeClr>
                          </a:solidFill>
                        </a:rPr>
                        <a:t>・６重点分野</a:t>
                      </a:r>
                    </a:p>
                    <a:p>
                      <a:pPr algn="l">
                        <a:lnSpc>
                          <a:spcPct val="150000"/>
                        </a:lnSpc>
                      </a:pPr>
                      <a:r>
                        <a:rPr kumimoji="1" lang="ja-JP" altLang="en-US" sz="2400" dirty="0">
                          <a:solidFill>
                            <a:schemeClr val="tx1">
                              <a:lumMod val="75000"/>
                              <a:lumOff val="25000"/>
                            </a:schemeClr>
                          </a:solidFill>
                        </a:rPr>
                        <a:t>・海外クラブ・地区との共同提唱</a:t>
                      </a:r>
                      <a:endParaRPr kumimoji="1" lang="en-US" altLang="ja-JP" sz="2400" dirty="0">
                        <a:solidFill>
                          <a:schemeClr val="tx1">
                            <a:lumMod val="75000"/>
                            <a:lumOff val="25000"/>
                          </a:schemeClr>
                        </a:solidFill>
                      </a:endParaRPr>
                    </a:p>
                    <a:p>
                      <a:pPr algn="l">
                        <a:lnSpc>
                          <a:spcPct val="150000"/>
                        </a:lnSpc>
                      </a:pPr>
                      <a:r>
                        <a:rPr kumimoji="1" lang="ja-JP" altLang="en-US" sz="2400" dirty="0">
                          <a:solidFill>
                            <a:schemeClr val="tx1">
                              <a:lumMod val="75000"/>
                              <a:lumOff val="25000"/>
                            </a:schemeClr>
                          </a:solidFill>
                        </a:rPr>
                        <a:t>・地区財団活動資金（</a:t>
                      </a:r>
                      <a:r>
                        <a:rPr kumimoji="1" lang="en-US" altLang="ja-JP" sz="2400" dirty="0">
                          <a:solidFill>
                            <a:schemeClr val="tx1">
                              <a:lumMod val="75000"/>
                              <a:lumOff val="25000"/>
                            </a:schemeClr>
                          </a:solidFill>
                        </a:rPr>
                        <a:t>DDF)</a:t>
                      </a:r>
                      <a:r>
                        <a:rPr kumimoji="1" lang="ja-JP" altLang="en-US" sz="2400" dirty="0">
                          <a:solidFill>
                            <a:schemeClr val="tx1">
                              <a:lumMod val="75000"/>
                              <a:lumOff val="25000"/>
                            </a:schemeClr>
                          </a:solidFill>
                        </a:rPr>
                        <a:t>と</a:t>
                      </a:r>
                      <a:endParaRPr kumimoji="1" lang="en-US" altLang="ja-JP" sz="2400" dirty="0">
                        <a:solidFill>
                          <a:schemeClr val="tx1">
                            <a:lumMod val="75000"/>
                            <a:lumOff val="25000"/>
                          </a:schemeClr>
                        </a:solidFill>
                      </a:endParaRPr>
                    </a:p>
                    <a:p>
                      <a:pPr algn="l">
                        <a:lnSpc>
                          <a:spcPct val="150000"/>
                        </a:lnSpc>
                      </a:pPr>
                      <a:r>
                        <a:rPr kumimoji="1" lang="ja-JP" altLang="en-US" sz="2400" dirty="0">
                          <a:solidFill>
                            <a:schemeClr val="tx1">
                              <a:lumMod val="75000"/>
                              <a:lumOff val="25000"/>
                            </a:schemeClr>
                          </a:solidFill>
                        </a:rPr>
                        <a:t>　　　　　　国際財団活動資金（</a:t>
                      </a:r>
                      <a:r>
                        <a:rPr kumimoji="1" lang="en-US" altLang="ja-JP" sz="2400" dirty="0">
                          <a:solidFill>
                            <a:schemeClr val="tx1">
                              <a:lumMod val="75000"/>
                              <a:lumOff val="25000"/>
                            </a:schemeClr>
                          </a:solidFill>
                        </a:rPr>
                        <a:t>WF)</a:t>
                      </a:r>
                      <a:endParaRPr kumimoji="1" lang="ja-JP" altLang="en-US" sz="2400" dirty="0">
                        <a:solidFill>
                          <a:schemeClr val="tx1">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537486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タイトル 1"/>
          <p:cNvSpPr>
            <a:spLocks noGrp="1"/>
          </p:cNvSpPr>
          <p:nvPr>
            <p:ph type="title" idx="4294967295"/>
          </p:nvPr>
        </p:nvSpPr>
        <p:spPr bwMode="auto">
          <a:xfrm>
            <a:off x="426751" y="1124744"/>
            <a:ext cx="8218487" cy="1401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normAutofit/>
          </a:bodyPr>
          <a:lstStyle/>
          <a:p>
            <a:r>
              <a:rPr lang="ja-JP" altLang="en-US" sz="3600" dirty="0">
                <a:solidFill>
                  <a:schemeClr val="tx2"/>
                </a:solidFill>
                <a:latin typeface="Arial Narrow" panose="020B0606020202030204" pitchFamily="34" charset="0"/>
              </a:rPr>
              <a:t>地区補助金活動・・・実例①　</a:t>
            </a:r>
            <a:br>
              <a:rPr lang="en-US" altLang="ja-JP" sz="3600" dirty="0">
                <a:solidFill>
                  <a:schemeClr val="tx2"/>
                </a:solidFill>
                <a:latin typeface="Arial Narrow" panose="020B0606020202030204" pitchFamily="34" charset="0"/>
              </a:rPr>
            </a:br>
            <a:r>
              <a:rPr lang="ja-JP" altLang="en-US" sz="3600" dirty="0">
                <a:solidFill>
                  <a:schemeClr val="tx2"/>
                </a:solidFill>
                <a:latin typeface="Arial Narrow" panose="020B0606020202030204" pitchFamily="34" charset="0"/>
              </a:rPr>
              <a:t>社会奉仕</a:t>
            </a:r>
            <a:endParaRPr kumimoji="1" lang="ja-JP" altLang="en-US" sz="3600" dirty="0">
              <a:solidFill>
                <a:schemeClr val="tx2"/>
              </a:solidFill>
              <a:latin typeface="Arial Narrow" panose="020B0606020202030204" pitchFamily="34" charset="0"/>
            </a:endParaRPr>
          </a:p>
        </p:txBody>
      </p:sp>
      <p:graphicFrame>
        <p:nvGraphicFramePr>
          <p:cNvPr id="4" name="コンテンツ プレースホルダー 3"/>
          <p:cNvGraphicFramePr>
            <a:graphicFrameLocks noGrp="1"/>
          </p:cNvGraphicFramePr>
          <p:nvPr>
            <p:ph idx="4294967295"/>
            <p:extLst>
              <p:ext uri="{D42A27DB-BD31-4B8C-83A1-F6EECF244321}">
                <p14:modId xmlns:p14="http://schemas.microsoft.com/office/powerpoint/2010/main" val="1894225209"/>
              </p:ext>
            </p:extLst>
          </p:nvPr>
        </p:nvGraphicFramePr>
        <p:xfrm>
          <a:off x="251518" y="2526506"/>
          <a:ext cx="8568952" cy="4057728"/>
        </p:xfrm>
        <a:graphic>
          <a:graphicData uri="http://schemas.openxmlformats.org/drawingml/2006/table">
            <a:tbl>
              <a:tblPr firstRow="1" bandRow="1">
                <a:tableStyleId>{69CF1AB2-1976-4502-BF36-3FF5EA218861}</a:tableStyleId>
              </a:tblPr>
              <a:tblGrid>
                <a:gridCol w="1663874">
                  <a:extLst>
                    <a:ext uri="{9D8B030D-6E8A-4147-A177-3AD203B41FA5}">
                      <a16:colId xmlns:a16="http://schemas.microsoft.com/office/drawing/2014/main" val="20000"/>
                    </a:ext>
                  </a:extLst>
                </a:gridCol>
                <a:gridCol w="3452539">
                  <a:extLst>
                    <a:ext uri="{9D8B030D-6E8A-4147-A177-3AD203B41FA5}">
                      <a16:colId xmlns:a16="http://schemas.microsoft.com/office/drawing/2014/main" val="20001"/>
                    </a:ext>
                  </a:extLst>
                </a:gridCol>
                <a:gridCol w="3452539">
                  <a:extLst>
                    <a:ext uri="{9D8B030D-6E8A-4147-A177-3AD203B41FA5}">
                      <a16:colId xmlns:a16="http://schemas.microsoft.com/office/drawing/2014/main" val="20002"/>
                    </a:ext>
                  </a:extLst>
                </a:gridCol>
              </a:tblGrid>
              <a:tr h="431912">
                <a:tc>
                  <a:txBody>
                    <a:bodyPr/>
                    <a:lstStyle/>
                    <a:p>
                      <a:pPr algn="ctr"/>
                      <a:r>
                        <a:rPr kumimoji="1" lang="ja-JP" altLang="en-US" sz="2400" b="0" dirty="0">
                          <a:latin typeface="+mj-ea"/>
                          <a:ea typeface="+mj-ea"/>
                        </a:rPr>
                        <a:t>実施国</a:t>
                      </a:r>
                      <a:endParaRPr kumimoji="1" lang="ja-JP" altLang="en-US" sz="2400" b="0" dirty="0">
                        <a:solidFill>
                          <a:schemeClr val="bg2">
                            <a:lumMod val="10000"/>
                          </a:schemeClr>
                        </a:solidFill>
                        <a:latin typeface="+mj-ea"/>
                        <a:ea typeface="+mj-ea"/>
                      </a:endParaRPr>
                    </a:p>
                  </a:txBody>
                  <a:tcPr marT="45716" marB="45716" anchor="ctr"/>
                </a:tc>
                <a:tc gridSpan="2">
                  <a:txBody>
                    <a:bodyPr/>
                    <a:lstStyle/>
                    <a:p>
                      <a:r>
                        <a:rPr kumimoji="1" lang="ja-JP" altLang="en-US" sz="2400" b="0" dirty="0">
                          <a:latin typeface="+mj-ea"/>
                          <a:ea typeface="+mj-ea"/>
                        </a:rPr>
                        <a:t>地元社会 （日本）</a:t>
                      </a:r>
                      <a:endParaRPr kumimoji="1" lang="ja-JP" altLang="en-US" sz="2400" b="0" dirty="0">
                        <a:solidFill>
                          <a:schemeClr val="bg2">
                            <a:lumMod val="10000"/>
                          </a:schemeClr>
                        </a:solidFill>
                        <a:latin typeface="+mj-ea"/>
                        <a:ea typeface="+mj-ea"/>
                      </a:endParaRPr>
                    </a:p>
                  </a:txBody>
                  <a:tcPr marT="45716" marB="45716" anchor="ctr"/>
                </a:tc>
                <a:tc hMerge="1">
                  <a:txBody>
                    <a:bodyPr/>
                    <a:lstStyle/>
                    <a:p>
                      <a:endParaRPr kumimoji="1" lang="ja-JP" altLang="en-US"/>
                    </a:p>
                  </a:txBody>
                  <a:tcPr/>
                </a:tc>
                <a:extLst>
                  <a:ext uri="{0D108BD9-81ED-4DB2-BD59-A6C34878D82A}">
                    <a16:rowId xmlns:a16="http://schemas.microsoft.com/office/drawing/2014/main" val="10000"/>
                  </a:ext>
                </a:extLst>
              </a:tr>
              <a:tr h="597700">
                <a:tc>
                  <a:txBody>
                    <a:bodyPr/>
                    <a:lstStyle/>
                    <a:p>
                      <a:pPr algn="ctr"/>
                      <a:r>
                        <a:rPr kumimoji="1" lang="ja-JP" altLang="en-US" sz="2400" dirty="0">
                          <a:latin typeface="+mj-ea"/>
                          <a:ea typeface="+mj-ea"/>
                        </a:rPr>
                        <a:t>活動</a:t>
                      </a:r>
                      <a:endParaRPr kumimoji="1" lang="ja-JP" altLang="en-US" sz="2400" b="0" dirty="0">
                        <a:solidFill>
                          <a:schemeClr val="bg2">
                            <a:lumMod val="10000"/>
                          </a:schemeClr>
                        </a:solidFill>
                        <a:latin typeface="+mj-ea"/>
                        <a:ea typeface="+mj-ea"/>
                      </a:endParaRPr>
                    </a:p>
                  </a:txBody>
                  <a:tcPr marT="45716" marB="45716" anchor="ctr"/>
                </a:tc>
                <a:tc gridSpan="2">
                  <a:txBody>
                    <a:bodyPr/>
                    <a:lstStyle/>
                    <a:p>
                      <a:r>
                        <a:rPr kumimoji="1" lang="ja-JP" altLang="en-US" sz="2400" b="0" dirty="0">
                          <a:solidFill>
                            <a:schemeClr val="bg2">
                              <a:lumMod val="10000"/>
                            </a:schemeClr>
                          </a:solidFill>
                          <a:latin typeface="+mj-ea"/>
                          <a:ea typeface="+mj-ea"/>
                        </a:rPr>
                        <a:t>児童福祉施設の子供たちへ夢と希望を</a:t>
                      </a:r>
                      <a:r>
                        <a:rPr kumimoji="1" lang="en-US" altLang="ja-JP" sz="2400" b="0" dirty="0">
                          <a:solidFill>
                            <a:schemeClr val="bg2">
                              <a:lumMod val="10000"/>
                            </a:schemeClr>
                          </a:solidFill>
                          <a:latin typeface="+mj-ea"/>
                          <a:ea typeface="+mj-ea"/>
                        </a:rPr>
                        <a:t>Inspire!</a:t>
                      </a:r>
                      <a:endParaRPr kumimoji="1" lang="ja-JP" altLang="en-US" sz="2400" b="0" dirty="0">
                        <a:solidFill>
                          <a:schemeClr val="bg2">
                            <a:lumMod val="10000"/>
                          </a:schemeClr>
                        </a:solidFill>
                        <a:latin typeface="+mj-ea"/>
                        <a:ea typeface="+mj-ea"/>
                      </a:endParaRPr>
                    </a:p>
                  </a:txBody>
                  <a:tcPr marT="45716" marB="45716" anchor="ctr"/>
                </a:tc>
                <a:tc hMerge="1">
                  <a:txBody>
                    <a:bodyPr/>
                    <a:lstStyle/>
                    <a:p>
                      <a:endParaRPr kumimoji="1" lang="ja-JP" altLang="en-US"/>
                    </a:p>
                  </a:txBody>
                  <a:tcPr/>
                </a:tc>
                <a:extLst>
                  <a:ext uri="{0D108BD9-81ED-4DB2-BD59-A6C34878D82A}">
                    <a16:rowId xmlns:a16="http://schemas.microsoft.com/office/drawing/2014/main" val="10001"/>
                  </a:ext>
                </a:extLst>
              </a:tr>
              <a:tr h="534994">
                <a:tc>
                  <a:txBody>
                    <a:bodyPr/>
                    <a:lstStyle/>
                    <a:p>
                      <a:pPr algn="ctr"/>
                      <a:r>
                        <a:rPr kumimoji="1" lang="ja-JP" altLang="en-US" sz="2400" dirty="0">
                          <a:latin typeface="+mj-ea"/>
                          <a:ea typeface="+mj-ea"/>
                        </a:rPr>
                        <a:t>提唱者</a:t>
                      </a:r>
                      <a:endParaRPr kumimoji="1" lang="ja-JP" altLang="en-US" sz="2400" b="0" dirty="0">
                        <a:solidFill>
                          <a:schemeClr val="bg2">
                            <a:lumMod val="10000"/>
                          </a:schemeClr>
                        </a:solidFill>
                        <a:latin typeface="+mj-ea"/>
                        <a:ea typeface="+mj-ea"/>
                      </a:endParaRPr>
                    </a:p>
                  </a:txBody>
                  <a:tcPr marT="45716" marB="45716" anchor="ctr"/>
                </a:tc>
                <a:tc gridSpan="2">
                  <a:txBody>
                    <a:bodyPr/>
                    <a:lstStyle/>
                    <a:p>
                      <a:r>
                        <a:rPr kumimoji="1" lang="ja-JP" altLang="en-US" sz="2400" dirty="0">
                          <a:latin typeface="+mj-ea"/>
                          <a:ea typeface="+mj-ea"/>
                        </a:rPr>
                        <a:t>大阪南ＲＣ</a:t>
                      </a:r>
                      <a:endParaRPr kumimoji="1" lang="ja-JP" altLang="en-US" sz="2400" b="0" dirty="0">
                        <a:solidFill>
                          <a:schemeClr val="bg2">
                            <a:lumMod val="10000"/>
                          </a:schemeClr>
                        </a:solidFill>
                        <a:latin typeface="+mj-ea"/>
                        <a:ea typeface="+mj-ea"/>
                      </a:endParaRPr>
                    </a:p>
                  </a:txBody>
                  <a:tcPr marT="45716" marB="45716" anchor="ctr"/>
                </a:tc>
                <a:tc hMerge="1">
                  <a:txBody>
                    <a:bodyPr/>
                    <a:lstStyle/>
                    <a:p>
                      <a:endParaRPr kumimoji="1" lang="ja-JP" altLang="en-US"/>
                    </a:p>
                  </a:txBody>
                  <a:tcPr/>
                </a:tc>
                <a:extLst>
                  <a:ext uri="{0D108BD9-81ED-4DB2-BD59-A6C34878D82A}">
                    <a16:rowId xmlns:a16="http://schemas.microsoft.com/office/drawing/2014/main" val="10002"/>
                  </a:ext>
                </a:extLst>
              </a:tr>
              <a:tr h="579267">
                <a:tc>
                  <a:txBody>
                    <a:bodyPr/>
                    <a:lstStyle/>
                    <a:p>
                      <a:pPr algn="ctr"/>
                      <a:r>
                        <a:rPr kumimoji="1" lang="ja-JP" altLang="en-US" sz="2400" dirty="0">
                          <a:latin typeface="+mj-ea"/>
                          <a:ea typeface="+mj-ea"/>
                        </a:rPr>
                        <a:t>総費用</a:t>
                      </a:r>
                      <a:endParaRPr kumimoji="1" lang="ja-JP" altLang="en-US" sz="2400" b="0" dirty="0">
                        <a:solidFill>
                          <a:schemeClr val="bg2">
                            <a:lumMod val="10000"/>
                          </a:schemeClr>
                        </a:solidFill>
                        <a:latin typeface="+mj-ea"/>
                        <a:ea typeface="+mj-ea"/>
                      </a:endParaRPr>
                    </a:p>
                  </a:txBody>
                  <a:tcPr marT="45716" marB="45716" anchor="ct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2400" dirty="0">
                          <a:latin typeface="+mj-ea"/>
                          <a:ea typeface="+mj-ea"/>
                        </a:rPr>
                        <a:t>１，１８０，０１８円</a:t>
                      </a:r>
                      <a:endParaRPr lang="ja-JP" altLang="en-US" sz="2400" b="0" dirty="0">
                        <a:solidFill>
                          <a:schemeClr val="bg2">
                            <a:lumMod val="10000"/>
                          </a:schemeClr>
                        </a:solidFill>
                        <a:latin typeface="+mj-ea"/>
                        <a:ea typeface="+mj-ea"/>
                      </a:endParaRPr>
                    </a:p>
                  </a:txBody>
                  <a:tcPr marT="45716" marB="45716" anchor="ctr"/>
                </a:tc>
                <a:tc hMerge="1">
                  <a:txBody>
                    <a:bodyPr/>
                    <a:lstStyle/>
                    <a:p>
                      <a:endParaRPr kumimoji="1" lang="ja-JP" altLang="en-US"/>
                    </a:p>
                  </a:txBody>
                  <a:tcPr/>
                </a:tc>
                <a:extLst>
                  <a:ext uri="{0D108BD9-81ED-4DB2-BD59-A6C34878D82A}">
                    <a16:rowId xmlns:a16="http://schemas.microsoft.com/office/drawing/2014/main" val="10003"/>
                  </a:ext>
                </a:extLst>
              </a:tr>
              <a:tr h="1888575">
                <a:tc>
                  <a:txBody>
                    <a:bodyPr/>
                    <a:lstStyle/>
                    <a:p>
                      <a:pPr algn="ctr"/>
                      <a:r>
                        <a:rPr kumimoji="1" lang="ja-JP" altLang="en-US" sz="2400" dirty="0">
                          <a:latin typeface="+mj-ea"/>
                          <a:ea typeface="+mj-ea"/>
                        </a:rPr>
                        <a:t>資金調達</a:t>
                      </a:r>
                      <a:endParaRPr kumimoji="1" lang="ja-JP" altLang="en-US" sz="2400" b="0" dirty="0">
                        <a:solidFill>
                          <a:schemeClr val="bg2">
                            <a:lumMod val="10000"/>
                          </a:schemeClr>
                        </a:solidFill>
                        <a:latin typeface="+mj-ea"/>
                        <a:ea typeface="+mj-ea"/>
                      </a:endParaRPr>
                    </a:p>
                  </a:txBody>
                  <a:tcPr marT="45716" marB="45716" anchor="ctr"/>
                </a:tc>
                <a:tc>
                  <a:txBody>
                    <a:bodyPr/>
                    <a:lstStyle/>
                    <a:p>
                      <a:pPr>
                        <a:lnSpc>
                          <a:spcPct val="150000"/>
                        </a:lnSpc>
                      </a:pPr>
                      <a:r>
                        <a:rPr lang="ja-JP" altLang="en-US" sz="2400" dirty="0">
                          <a:latin typeface="+mj-ea"/>
                          <a:ea typeface="+mj-ea"/>
                        </a:rPr>
                        <a:t>クラブ拠出金</a:t>
                      </a:r>
                      <a:endParaRPr lang="en-US" altLang="ja-JP" sz="2400" dirty="0">
                        <a:latin typeface="+mj-ea"/>
                        <a:ea typeface="+mj-ea"/>
                      </a:endParaRPr>
                    </a:p>
                    <a:p>
                      <a:pPr>
                        <a:lnSpc>
                          <a:spcPct val="150000"/>
                        </a:lnSpc>
                      </a:pPr>
                      <a:r>
                        <a:rPr lang="ja-JP" altLang="en-US" sz="2400" dirty="0">
                          <a:solidFill>
                            <a:schemeClr val="tx1"/>
                          </a:solidFill>
                          <a:latin typeface="+mj-ea"/>
                          <a:ea typeface="+mj-ea"/>
                        </a:rPr>
                        <a:t>追加拠出金　　　　　　　　　　　　　　　　　　　</a:t>
                      </a:r>
                      <a:endParaRPr lang="en-US" altLang="ja-JP" sz="2400" dirty="0">
                        <a:solidFill>
                          <a:schemeClr val="tx1"/>
                        </a:solidFill>
                        <a:latin typeface="+mj-ea"/>
                        <a:ea typeface="+mj-ea"/>
                      </a:endParaRPr>
                    </a:p>
                    <a:p>
                      <a:pPr>
                        <a:lnSpc>
                          <a:spcPct val="150000"/>
                        </a:lnSpc>
                      </a:pPr>
                      <a:r>
                        <a:rPr lang="ja-JP" altLang="en-US" sz="2400" dirty="0">
                          <a:solidFill>
                            <a:srgbClr val="C00000"/>
                          </a:solidFill>
                          <a:latin typeface="+mj-ea"/>
                          <a:ea typeface="+mj-ea"/>
                        </a:rPr>
                        <a:t>２６６０地区補助金（ＤＧ）</a:t>
                      </a:r>
                      <a:r>
                        <a:rPr lang="ja-JP" altLang="en-US" sz="2400" dirty="0">
                          <a:latin typeface="+mj-ea"/>
                          <a:ea typeface="+mj-ea"/>
                        </a:rPr>
                        <a:t>　　　　  　</a:t>
                      </a:r>
                      <a:endParaRPr lang="ja-JP" altLang="en-US" sz="2400" b="0" dirty="0">
                        <a:solidFill>
                          <a:schemeClr val="tx2"/>
                        </a:solidFill>
                        <a:latin typeface="+mj-ea"/>
                        <a:ea typeface="+mj-ea"/>
                      </a:endParaRPr>
                    </a:p>
                  </a:txBody>
                  <a:tcPr marT="45716" marB="45716">
                    <a:lnR w="12700" cap="flat" cmpd="sng" algn="ctr">
                      <a:solidFill>
                        <a:schemeClr val="bg1"/>
                      </a:solidFill>
                      <a:prstDash val="solid"/>
                      <a:round/>
                      <a:headEnd type="none" w="med" len="med"/>
                      <a:tailEnd type="none" w="med" len="med"/>
                    </a:lnR>
                  </a:tcPr>
                </a:tc>
                <a:tc>
                  <a:txBody>
                    <a:bodyPr/>
                    <a:lstStyle/>
                    <a:p>
                      <a:pPr algn="r">
                        <a:lnSpc>
                          <a:spcPct val="150000"/>
                        </a:lnSpc>
                      </a:pPr>
                      <a:r>
                        <a:rPr kumimoji="1" lang="ja-JP" altLang="en-US" sz="2400" kern="1200" dirty="0">
                          <a:solidFill>
                            <a:schemeClr val="dk1"/>
                          </a:solidFill>
                          <a:latin typeface="+mj-ea"/>
                          <a:ea typeface="+mj-ea"/>
                          <a:cs typeface="+mn-cs"/>
                        </a:rPr>
                        <a:t>５８０，９１０円</a:t>
                      </a:r>
                      <a:endParaRPr kumimoji="1" lang="en-US" altLang="ja-JP" sz="2400" kern="1200" dirty="0">
                        <a:solidFill>
                          <a:schemeClr val="dk1"/>
                        </a:solidFill>
                        <a:latin typeface="+mj-ea"/>
                        <a:ea typeface="+mj-ea"/>
                        <a:cs typeface="+mn-cs"/>
                      </a:endParaRPr>
                    </a:p>
                    <a:p>
                      <a:pPr algn="r">
                        <a:lnSpc>
                          <a:spcPct val="150000"/>
                        </a:lnSpc>
                      </a:pPr>
                      <a:r>
                        <a:rPr kumimoji="1" lang="ja-JP" altLang="en-US" sz="2400" kern="1200" dirty="0">
                          <a:solidFill>
                            <a:schemeClr val="dk1"/>
                          </a:solidFill>
                          <a:latin typeface="+mj-ea"/>
                          <a:ea typeface="+mj-ea"/>
                          <a:cs typeface="+mn-cs"/>
                        </a:rPr>
                        <a:t>１８，１９８円</a:t>
                      </a:r>
                      <a:endParaRPr kumimoji="1" lang="en-US" altLang="ja-JP" sz="2400" kern="1200" dirty="0">
                        <a:solidFill>
                          <a:schemeClr val="dk1"/>
                        </a:solidFill>
                        <a:latin typeface="+mj-ea"/>
                        <a:ea typeface="+mj-ea"/>
                        <a:cs typeface="+mn-cs"/>
                      </a:endParaRPr>
                    </a:p>
                    <a:p>
                      <a:pPr marL="0" marR="0" indent="0" algn="r" defTabSz="914400" rtl="0" eaLnBrk="1" fontAlgn="auto" latinLnBrk="0" hangingPunct="1">
                        <a:lnSpc>
                          <a:spcPct val="150000"/>
                        </a:lnSpc>
                        <a:spcBef>
                          <a:spcPts val="0"/>
                        </a:spcBef>
                        <a:spcAft>
                          <a:spcPts val="0"/>
                        </a:spcAft>
                        <a:buClrTx/>
                        <a:buSzTx/>
                        <a:buFontTx/>
                        <a:buNone/>
                        <a:tabLst/>
                        <a:defRPr/>
                      </a:pPr>
                      <a:r>
                        <a:rPr kumimoji="1" lang="ja-JP" altLang="en-US" sz="2400" kern="1200" baseline="0" dirty="0">
                          <a:solidFill>
                            <a:srgbClr val="C00000"/>
                          </a:solidFill>
                          <a:latin typeface="+mj-ea"/>
                          <a:ea typeface="+mj-ea"/>
                          <a:cs typeface="+mn-cs"/>
                        </a:rPr>
                        <a:t>５８０，９１０円</a:t>
                      </a:r>
                      <a:endParaRPr kumimoji="1" lang="ja-JP" altLang="en-US" sz="2400" b="0" kern="1200" dirty="0">
                        <a:solidFill>
                          <a:srgbClr val="C00000"/>
                        </a:solidFill>
                        <a:latin typeface="+mj-ea"/>
                        <a:ea typeface="+mj-ea"/>
                        <a:cs typeface="+mn-cs"/>
                      </a:endParaRPr>
                    </a:p>
                  </a:txBody>
                  <a:tcPr marT="45716" marB="45716">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bl>
          </a:graphicData>
        </a:graphic>
      </p:graphicFrame>
      <p:sp>
        <p:nvSpPr>
          <p:cNvPr id="3" name="スライド番号プレースホルダー 2"/>
          <p:cNvSpPr>
            <a:spLocks noGrp="1"/>
          </p:cNvSpPr>
          <p:nvPr>
            <p:ph type="sldNum" sz="quarter" idx="4294967295"/>
          </p:nvPr>
        </p:nvSpPr>
        <p:spPr>
          <a:xfrm>
            <a:off x="8724900" y="6492875"/>
            <a:ext cx="419100" cy="365125"/>
          </a:xfrm>
        </p:spPr>
        <p:txBody>
          <a:bodyPr/>
          <a:lstStyle/>
          <a:p>
            <a:fld id="{48296678-7821-497A-A94A-DDC763C0106C}" type="slidenum">
              <a:rPr kumimoji="1" lang="ja-JP" altLang="en-US" smtClean="0"/>
              <a:t>5</a:t>
            </a:fld>
            <a:endParaRPr kumimoji="1" lang="ja-JP" altLang="en-US" dirty="0"/>
          </a:p>
        </p:txBody>
      </p:sp>
    </p:spTree>
    <p:extLst>
      <p:ext uri="{BB962C8B-B14F-4D97-AF65-F5344CB8AC3E}">
        <p14:creationId xmlns:p14="http://schemas.microsoft.com/office/powerpoint/2010/main" val="1485726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4294967295"/>
            <p:extLst>
              <p:ext uri="{D42A27DB-BD31-4B8C-83A1-F6EECF244321}">
                <p14:modId xmlns:p14="http://schemas.microsoft.com/office/powerpoint/2010/main" val="1593520085"/>
              </p:ext>
            </p:extLst>
          </p:nvPr>
        </p:nvGraphicFramePr>
        <p:xfrm>
          <a:off x="171186" y="2350468"/>
          <a:ext cx="8640961" cy="4117007"/>
        </p:xfrm>
        <a:graphic>
          <a:graphicData uri="http://schemas.openxmlformats.org/drawingml/2006/table">
            <a:tbl>
              <a:tblPr firstRow="1" bandRow="1">
                <a:tableStyleId>{69CF1AB2-1976-4502-BF36-3FF5EA218861}</a:tableStyleId>
              </a:tblPr>
              <a:tblGrid>
                <a:gridCol w="1677857">
                  <a:extLst>
                    <a:ext uri="{9D8B030D-6E8A-4147-A177-3AD203B41FA5}">
                      <a16:colId xmlns:a16="http://schemas.microsoft.com/office/drawing/2014/main" val="20000"/>
                    </a:ext>
                  </a:extLst>
                </a:gridCol>
                <a:gridCol w="3481552">
                  <a:extLst>
                    <a:ext uri="{9D8B030D-6E8A-4147-A177-3AD203B41FA5}">
                      <a16:colId xmlns:a16="http://schemas.microsoft.com/office/drawing/2014/main" val="20001"/>
                    </a:ext>
                  </a:extLst>
                </a:gridCol>
                <a:gridCol w="3481552">
                  <a:extLst>
                    <a:ext uri="{9D8B030D-6E8A-4147-A177-3AD203B41FA5}">
                      <a16:colId xmlns:a16="http://schemas.microsoft.com/office/drawing/2014/main" val="20002"/>
                    </a:ext>
                  </a:extLst>
                </a:gridCol>
              </a:tblGrid>
              <a:tr h="569283">
                <a:tc>
                  <a:txBody>
                    <a:bodyPr/>
                    <a:lstStyle/>
                    <a:p>
                      <a:pPr algn="ctr"/>
                      <a:r>
                        <a:rPr kumimoji="1" lang="ja-JP" altLang="en-US" sz="2400" b="0" dirty="0"/>
                        <a:t>実施国</a:t>
                      </a:r>
                      <a:endParaRPr kumimoji="1" lang="ja-JP" altLang="en-US" sz="2400" b="0" dirty="0">
                        <a:solidFill>
                          <a:schemeClr val="bg2">
                            <a:lumMod val="10000"/>
                          </a:schemeClr>
                        </a:solidFill>
                      </a:endParaRPr>
                    </a:p>
                  </a:txBody>
                  <a:tcPr anchor="ctr"/>
                </a:tc>
                <a:tc gridSpan="2">
                  <a:txBody>
                    <a:bodyPr/>
                    <a:lstStyle/>
                    <a:p>
                      <a:r>
                        <a:rPr kumimoji="1" lang="ja-JP" altLang="en-US" sz="2400" b="0" dirty="0"/>
                        <a:t>海外（バングラデシュ）</a:t>
                      </a:r>
                      <a:endParaRPr kumimoji="1" lang="ja-JP" altLang="en-US" sz="2400" b="0" dirty="0">
                        <a:solidFill>
                          <a:schemeClr val="bg2">
                            <a:lumMod val="10000"/>
                          </a:schemeClr>
                        </a:solidFill>
                      </a:endParaRPr>
                    </a:p>
                  </a:txBody>
                  <a:tcPr anchor="ctr"/>
                </a:tc>
                <a:tc hMerge="1">
                  <a:txBody>
                    <a:bodyPr/>
                    <a:lstStyle/>
                    <a:p>
                      <a:endParaRPr kumimoji="1" lang="ja-JP" altLang="en-US"/>
                    </a:p>
                  </a:txBody>
                  <a:tcPr/>
                </a:tc>
                <a:extLst>
                  <a:ext uri="{0D108BD9-81ED-4DB2-BD59-A6C34878D82A}">
                    <a16:rowId xmlns:a16="http://schemas.microsoft.com/office/drawing/2014/main" val="10000"/>
                  </a:ext>
                </a:extLst>
              </a:tr>
              <a:tr h="936105">
                <a:tc>
                  <a:txBody>
                    <a:bodyPr/>
                    <a:lstStyle/>
                    <a:p>
                      <a:pPr algn="ctr"/>
                      <a:r>
                        <a:rPr kumimoji="1" lang="ja-JP" altLang="en-US" sz="2400" dirty="0"/>
                        <a:t>活動</a:t>
                      </a:r>
                      <a:endParaRPr kumimoji="1" lang="ja-JP" altLang="en-US" sz="2400" dirty="0">
                        <a:solidFill>
                          <a:schemeClr val="bg2">
                            <a:lumMod val="10000"/>
                          </a:schemeClr>
                        </a:solidFill>
                      </a:endParaRPr>
                    </a:p>
                  </a:txBody>
                  <a:tcPr anchor="ctr"/>
                </a:tc>
                <a:tc gridSpan="2">
                  <a:txBody>
                    <a:bodyPr/>
                    <a:lstStyle/>
                    <a:p>
                      <a:r>
                        <a:rPr kumimoji="1" lang="ja-JP" altLang="en-US" sz="2400" dirty="0">
                          <a:solidFill>
                            <a:schemeClr val="bg2">
                              <a:lumMod val="10000"/>
                            </a:schemeClr>
                          </a:solidFill>
                        </a:rPr>
                        <a:t>バングラデシュの職業訓練センター及び学校への支援事業</a:t>
                      </a:r>
                    </a:p>
                  </a:txBody>
                  <a:tcPr anchor="ctr"/>
                </a:tc>
                <a:tc hMerge="1">
                  <a:txBody>
                    <a:bodyPr/>
                    <a:lstStyle/>
                    <a:p>
                      <a:endParaRPr kumimoji="1" lang="ja-JP" altLang="en-US"/>
                    </a:p>
                  </a:txBody>
                  <a:tcPr/>
                </a:tc>
                <a:extLst>
                  <a:ext uri="{0D108BD9-81ED-4DB2-BD59-A6C34878D82A}">
                    <a16:rowId xmlns:a16="http://schemas.microsoft.com/office/drawing/2014/main" val="10001"/>
                  </a:ext>
                </a:extLst>
              </a:tr>
              <a:tr h="720422">
                <a:tc>
                  <a:txBody>
                    <a:bodyPr/>
                    <a:lstStyle/>
                    <a:p>
                      <a:pPr algn="ctr"/>
                      <a:r>
                        <a:rPr kumimoji="1" lang="ja-JP" altLang="en-US" sz="2400" dirty="0"/>
                        <a:t>提唱者</a:t>
                      </a:r>
                      <a:endParaRPr kumimoji="1" lang="ja-JP" altLang="en-US" sz="2400" dirty="0">
                        <a:solidFill>
                          <a:schemeClr val="bg2">
                            <a:lumMod val="10000"/>
                          </a:schemeClr>
                        </a:solidFill>
                      </a:endParaRPr>
                    </a:p>
                  </a:txBody>
                  <a:tcPr anchor="ctr"/>
                </a:tc>
                <a:tc gridSpan="2">
                  <a:txBody>
                    <a:bodyPr/>
                    <a:lstStyle/>
                    <a:p>
                      <a:r>
                        <a:rPr kumimoji="1" lang="ja-JP" altLang="en-US" sz="2400" dirty="0"/>
                        <a:t>大阪西ＲＣ</a:t>
                      </a:r>
                      <a:endParaRPr kumimoji="1" lang="ja-JP" altLang="en-US" sz="2400" dirty="0">
                        <a:solidFill>
                          <a:schemeClr val="bg2">
                            <a:lumMod val="10000"/>
                          </a:schemeClr>
                        </a:solidFill>
                      </a:endParaRPr>
                    </a:p>
                  </a:txBody>
                  <a:tcPr anchor="ctr"/>
                </a:tc>
                <a:tc hMerge="1">
                  <a:txBody>
                    <a:bodyPr/>
                    <a:lstStyle/>
                    <a:p>
                      <a:endParaRPr kumimoji="1" lang="ja-JP" altLang="en-US"/>
                    </a:p>
                  </a:txBody>
                  <a:tcPr/>
                </a:tc>
                <a:extLst>
                  <a:ext uri="{0D108BD9-81ED-4DB2-BD59-A6C34878D82A}">
                    <a16:rowId xmlns:a16="http://schemas.microsoft.com/office/drawing/2014/main" val="10002"/>
                  </a:ext>
                </a:extLst>
              </a:tr>
              <a:tr h="647730">
                <a:tc>
                  <a:txBody>
                    <a:bodyPr/>
                    <a:lstStyle/>
                    <a:p>
                      <a:pPr algn="ctr"/>
                      <a:r>
                        <a:rPr kumimoji="1" lang="ja-JP" altLang="en-US" sz="2400" dirty="0"/>
                        <a:t>総費用</a:t>
                      </a:r>
                      <a:endParaRPr kumimoji="1" lang="ja-JP" altLang="en-US" sz="2400" dirty="0">
                        <a:solidFill>
                          <a:schemeClr val="bg2">
                            <a:lumMod val="10000"/>
                          </a:schemeClr>
                        </a:solidFill>
                      </a:endParaRPr>
                    </a:p>
                  </a:txBody>
                  <a:tcPr anchor="ct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2400" dirty="0"/>
                        <a:t>９１６，３００円</a:t>
                      </a:r>
                      <a:endParaRPr lang="ja-JP" altLang="en-US" sz="2400" dirty="0">
                        <a:solidFill>
                          <a:schemeClr val="bg2">
                            <a:lumMod val="10000"/>
                          </a:schemeClr>
                        </a:solidFill>
                      </a:endParaRPr>
                    </a:p>
                  </a:txBody>
                  <a:tcPr anchor="ctr"/>
                </a:tc>
                <a:tc hMerge="1">
                  <a:txBody>
                    <a:bodyPr/>
                    <a:lstStyle/>
                    <a:p>
                      <a:endParaRPr kumimoji="1" lang="ja-JP" altLang="en-US"/>
                    </a:p>
                  </a:txBody>
                  <a:tcPr/>
                </a:tc>
                <a:extLst>
                  <a:ext uri="{0D108BD9-81ED-4DB2-BD59-A6C34878D82A}">
                    <a16:rowId xmlns:a16="http://schemas.microsoft.com/office/drawing/2014/main" val="10003"/>
                  </a:ext>
                </a:extLst>
              </a:tr>
              <a:tr h="1243467">
                <a:tc>
                  <a:txBody>
                    <a:bodyPr/>
                    <a:lstStyle/>
                    <a:p>
                      <a:pPr algn="ctr"/>
                      <a:r>
                        <a:rPr kumimoji="1" lang="ja-JP" altLang="en-US" sz="2400" dirty="0"/>
                        <a:t>資金調達</a:t>
                      </a:r>
                      <a:endParaRPr kumimoji="1" lang="ja-JP" altLang="en-US" sz="2400" dirty="0">
                        <a:solidFill>
                          <a:schemeClr val="bg2">
                            <a:lumMod val="10000"/>
                          </a:schemeClr>
                        </a:solidFill>
                      </a:endParaRPr>
                    </a:p>
                  </a:txBody>
                  <a:tcPr anchor="ctr"/>
                </a:tc>
                <a:tc>
                  <a:txBody>
                    <a:bodyPr/>
                    <a:lstStyle/>
                    <a:p>
                      <a:pPr>
                        <a:lnSpc>
                          <a:spcPct val="150000"/>
                        </a:lnSpc>
                      </a:pPr>
                      <a:r>
                        <a:rPr lang="ja-JP" altLang="en-US" sz="2400" dirty="0"/>
                        <a:t>クラブ拠出金　　　　　　　　　　　 　</a:t>
                      </a:r>
                      <a:r>
                        <a:rPr lang="ja-JP" altLang="en-US" sz="2400" dirty="0">
                          <a:solidFill>
                            <a:srgbClr val="C00000"/>
                          </a:solidFill>
                        </a:rPr>
                        <a:t>２６６０地区補助金（ＤＧ）　</a:t>
                      </a:r>
                      <a:r>
                        <a:rPr lang="ja-JP" altLang="en-US" sz="2400" dirty="0"/>
                        <a:t>　　　　</a:t>
                      </a:r>
                      <a:endParaRPr lang="ja-JP" altLang="en-US" sz="2400" dirty="0">
                        <a:solidFill>
                          <a:schemeClr val="tx2"/>
                        </a:solidFill>
                      </a:endParaRPr>
                    </a:p>
                  </a:txBody>
                  <a:tcPr anchor="ctr">
                    <a:lnR w="12700" cap="flat" cmpd="sng" algn="ctr">
                      <a:solidFill>
                        <a:schemeClr val="bg1"/>
                      </a:solidFill>
                      <a:prstDash val="solid"/>
                      <a:round/>
                      <a:headEnd type="none" w="med" len="med"/>
                      <a:tailEnd type="none" w="med" len="med"/>
                    </a:lnR>
                  </a:tcPr>
                </a:tc>
                <a:tc>
                  <a:txBody>
                    <a:bodyPr/>
                    <a:lstStyle/>
                    <a:p>
                      <a:pPr algn="r">
                        <a:lnSpc>
                          <a:spcPct val="150000"/>
                        </a:lnSpc>
                      </a:pPr>
                      <a:r>
                        <a:rPr lang="ja-JP" altLang="en-US" sz="2400" dirty="0">
                          <a:latin typeface="+mj-ea"/>
                          <a:ea typeface="+mj-ea"/>
                        </a:rPr>
                        <a:t>４６８，０５０円</a:t>
                      </a:r>
                      <a:endParaRPr lang="en-US" altLang="ja-JP" sz="2400" dirty="0">
                        <a:latin typeface="+mj-ea"/>
                        <a:ea typeface="+mj-ea"/>
                      </a:endParaRPr>
                    </a:p>
                    <a:p>
                      <a:pPr marL="0" marR="0" indent="0" algn="r" defTabSz="914400" rtl="0" eaLnBrk="1" fontAlgn="auto" latinLnBrk="0" hangingPunct="1">
                        <a:lnSpc>
                          <a:spcPct val="150000"/>
                        </a:lnSpc>
                        <a:spcBef>
                          <a:spcPts val="0"/>
                        </a:spcBef>
                        <a:spcAft>
                          <a:spcPts val="0"/>
                        </a:spcAft>
                        <a:buClrTx/>
                        <a:buSzTx/>
                        <a:buFontTx/>
                        <a:buNone/>
                        <a:tabLst/>
                        <a:defRPr/>
                      </a:pPr>
                      <a:r>
                        <a:rPr lang="ja-JP" altLang="en-US" sz="2400" dirty="0">
                          <a:solidFill>
                            <a:srgbClr val="C00000"/>
                          </a:solidFill>
                          <a:latin typeface="+mj-ea"/>
                          <a:ea typeface="+mj-ea"/>
                        </a:rPr>
                        <a:t>４４８，２５０円</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bl>
          </a:graphicData>
        </a:graphic>
      </p:graphicFrame>
      <p:sp>
        <p:nvSpPr>
          <p:cNvPr id="7" name="タイトル 1"/>
          <p:cNvSpPr>
            <a:spLocks noGrp="1"/>
          </p:cNvSpPr>
          <p:nvPr>
            <p:ph type="title" idx="4294967295"/>
          </p:nvPr>
        </p:nvSpPr>
        <p:spPr bwMode="auto">
          <a:xfrm>
            <a:off x="251520" y="1102704"/>
            <a:ext cx="8229600" cy="1254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normAutofit/>
          </a:bodyPr>
          <a:lstStyle/>
          <a:p>
            <a:r>
              <a:rPr lang="ja-JP" altLang="en-US" sz="3600" dirty="0">
                <a:solidFill>
                  <a:schemeClr val="tx2"/>
                </a:solidFill>
                <a:latin typeface="Arial Narrow" panose="020B0606020202030204" pitchFamily="34" charset="0"/>
              </a:rPr>
              <a:t>地区補助金活動・・・実例②　</a:t>
            </a:r>
            <a:br>
              <a:rPr lang="en-US" altLang="ja-JP" sz="3600" dirty="0">
                <a:solidFill>
                  <a:schemeClr val="tx2"/>
                </a:solidFill>
                <a:latin typeface="Arial Narrow" panose="020B0606020202030204" pitchFamily="34" charset="0"/>
              </a:rPr>
            </a:br>
            <a:r>
              <a:rPr lang="ja-JP" altLang="en-US" sz="3600" dirty="0">
                <a:solidFill>
                  <a:schemeClr val="tx2"/>
                </a:solidFill>
                <a:latin typeface="Arial Narrow" panose="020B0606020202030204" pitchFamily="34" charset="0"/>
              </a:rPr>
              <a:t>人道的国際奉仕活動</a:t>
            </a:r>
            <a:endParaRPr kumimoji="1" lang="ja-JP" altLang="en-US" sz="3600" dirty="0">
              <a:solidFill>
                <a:schemeClr val="tx2"/>
              </a:solidFill>
              <a:latin typeface="Arial Narrow" panose="020B0606020202030204" pitchFamily="34" charset="0"/>
            </a:endParaRPr>
          </a:p>
        </p:txBody>
      </p:sp>
      <p:sp>
        <p:nvSpPr>
          <p:cNvPr id="3" name="スライド番号プレースホルダー 2"/>
          <p:cNvSpPr>
            <a:spLocks noGrp="1"/>
          </p:cNvSpPr>
          <p:nvPr>
            <p:ph type="sldNum" sz="quarter" idx="4294967295"/>
          </p:nvPr>
        </p:nvSpPr>
        <p:spPr>
          <a:xfrm>
            <a:off x="8778875" y="6492875"/>
            <a:ext cx="365125" cy="365125"/>
          </a:xfrm>
        </p:spPr>
        <p:txBody>
          <a:bodyPr/>
          <a:lstStyle/>
          <a:p>
            <a:fld id="{48296678-7821-497A-A94A-DDC763C0106C}" type="slidenum">
              <a:rPr kumimoji="1" lang="ja-JP" altLang="en-US" smtClean="0"/>
              <a:t>6</a:t>
            </a:fld>
            <a:endParaRPr kumimoji="1" lang="ja-JP" altLang="en-US" dirty="0"/>
          </a:p>
        </p:txBody>
      </p:sp>
    </p:spTree>
    <p:extLst>
      <p:ext uri="{BB962C8B-B14F-4D97-AF65-F5344CB8AC3E}">
        <p14:creationId xmlns:p14="http://schemas.microsoft.com/office/powerpoint/2010/main" val="3559536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Shape 336"/>
          <p:cNvSpPr/>
          <p:nvPr/>
        </p:nvSpPr>
        <p:spPr>
          <a:xfrm>
            <a:off x="395536" y="1114792"/>
            <a:ext cx="8028669" cy="523831"/>
          </a:xfrm>
          <a:prstGeom prst="roundRect">
            <a:avLst>
              <a:gd name="adj" fmla="val 25570"/>
            </a:avLst>
          </a:prstGeom>
          <a:solidFill>
            <a:srgbClr val="005493"/>
          </a:solidFill>
          <a:ln w="15875">
            <a:solidFill>
              <a:srgbClr val="005493"/>
            </a:solidFill>
            <a:bevel/>
          </a:ln>
          <a:effectLst>
            <a:outerShdw blurRad="50800" dist="25400" dir="5400000" rotWithShape="0">
              <a:srgbClr val="000000">
                <a:alpha val="28000"/>
              </a:srgbClr>
            </a:outerShdw>
          </a:effectLst>
          <a:extLst>
            <a:ext uri="{C572A759-6A51-4108-AA02-DFA0A04FC94B}">
              <ma14:wrappingTextBoxFlag xmlns="" xmlns:ma14="http://schemas.microsoft.com/office/mac/drawingml/2011/main" val="1"/>
            </a:ext>
          </a:extLst>
        </p:spPr>
        <p:txBody>
          <a:bodyPr lIns="32146" rIns="32146" anchor="ctr"/>
          <a:lstStyle>
            <a:lvl1pPr algn="ctr">
              <a:defRPr sz="4000" b="1">
                <a:solidFill>
                  <a:srgbClr val="FFFFFF"/>
                </a:solidFill>
              </a:defRPr>
            </a:lvl1pPr>
          </a:lstStyle>
          <a:p>
            <a:r>
              <a:rPr lang="ja-JP" altLang="en-US" sz="2812" dirty="0">
                <a:latin typeface="HG丸ｺﾞｼｯｸM-PRO" panose="020F0600000000000000" pitchFamily="50" charset="-128"/>
                <a:ea typeface="HG丸ｺﾞｼｯｸM-PRO" panose="020F0600000000000000" pitchFamily="50" charset="-128"/>
              </a:rPr>
              <a:t>グローバル補助金の要件</a:t>
            </a:r>
            <a:endParaRPr lang="en-US" sz="2812" dirty="0">
              <a:latin typeface="HG丸ｺﾞｼｯｸM-PRO" panose="020F0600000000000000" pitchFamily="50" charset="-128"/>
              <a:ea typeface="HG丸ｺﾞｼｯｸM-PRO" panose="020F0600000000000000" pitchFamily="50" charset="-128"/>
            </a:endParaRPr>
          </a:p>
        </p:txBody>
      </p:sp>
      <p:sp>
        <p:nvSpPr>
          <p:cNvPr id="16" name="四角形: 角を丸くする 2"/>
          <p:cNvSpPr/>
          <p:nvPr/>
        </p:nvSpPr>
        <p:spPr>
          <a:xfrm>
            <a:off x="337095" y="1836193"/>
            <a:ext cx="7917285" cy="428625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50000"/>
              </a:lnSpc>
              <a:defRPr/>
            </a:pPr>
            <a:r>
              <a:rPr lang="ja-JP" altLang="en-US" sz="2531" dirty="0">
                <a:solidFill>
                  <a:srgbClr val="000000"/>
                </a:solidFill>
                <a:latin typeface="ＭＳ 明朝" panose="02020609040205080304" pitchFamily="17" charset="-128"/>
                <a:ea typeface="ＭＳ 明朝" panose="02020609040205080304" pitchFamily="17" charset="-128"/>
                <a:sym typeface="Tw Cen MT"/>
              </a:rPr>
              <a:t>☑</a:t>
            </a:r>
            <a:r>
              <a:rPr lang="ja-JP" altLang="en-US" sz="2531" dirty="0">
                <a:solidFill>
                  <a:srgbClr val="000000"/>
                </a:solidFill>
                <a:latin typeface="ＭＳ 明朝" panose="02020609040205080304" pitchFamily="17" charset="-128"/>
                <a:ea typeface="ＭＳ 明朝" panose="02020609040205080304" pitchFamily="17" charset="-128"/>
              </a:rPr>
              <a:t> </a:t>
            </a:r>
            <a:r>
              <a:rPr lang="en-US" altLang="ja-JP" sz="2531" dirty="0">
                <a:solidFill>
                  <a:srgbClr val="C00000"/>
                </a:solidFill>
                <a:latin typeface="HG丸ｺﾞｼｯｸM-PRO" panose="020F0600000000000000" pitchFamily="50" charset="-128"/>
                <a:ea typeface="HG丸ｺﾞｼｯｸM-PRO" panose="020F0600000000000000" pitchFamily="50" charset="-128"/>
              </a:rPr>
              <a:t>6</a:t>
            </a:r>
            <a:r>
              <a:rPr lang="ja-JP" altLang="en-US" sz="2531" dirty="0">
                <a:solidFill>
                  <a:srgbClr val="C00000"/>
                </a:solidFill>
                <a:latin typeface="HG丸ｺﾞｼｯｸM-PRO" panose="020F0600000000000000" pitchFamily="50" charset="-128"/>
                <a:ea typeface="HG丸ｺﾞｼｯｸM-PRO" panose="020F0600000000000000" pitchFamily="50" charset="-128"/>
              </a:rPr>
              <a:t>重点分野</a:t>
            </a:r>
            <a:endParaRPr lang="en-US" altLang="ja-JP" sz="2531" dirty="0">
              <a:solidFill>
                <a:srgbClr val="C00000"/>
              </a:solidFill>
              <a:latin typeface="HG丸ｺﾞｼｯｸM-PRO" panose="020F0600000000000000" pitchFamily="50" charset="-128"/>
              <a:ea typeface="HG丸ｺﾞｼｯｸM-PRO" panose="020F0600000000000000" pitchFamily="50" charset="-128"/>
            </a:endParaRPr>
          </a:p>
          <a:p>
            <a:pPr>
              <a:lnSpc>
                <a:spcPct val="150000"/>
              </a:lnSpc>
              <a:defRPr/>
            </a:pPr>
            <a:r>
              <a:rPr lang="ja-JP" altLang="en-US" sz="2531" dirty="0">
                <a:solidFill>
                  <a:srgbClr val="000000"/>
                </a:solidFill>
                <a:latin typeface="ＭＳ 明朝" panose="02020609040205080304" pitchFamily="17" charset="-128"/>
                <a:ea typeface="ＭＳ 明朝" panose="02020609040205080304" pitchFamily="17" charset="-128"/>
              </a:rPr>
              <a:t>☑ </a:t>
            </a:r>
            <a:r>
              <a:rPr lang="ja-JP" altLang="en-US" sz="2531" dirty="0">
                <a:solidFill>
                  <a:srgbClr val="000000"/>
                </a:solidFill>
                <a:latin typeface="HG丸ｺﾞｼｯｸM-PRO" panose="020F0600000000000000" pitchFamily="50" charset="-128"/>
                <a:ea typeface="HG丸ｺﾞｼｯｸM-PRO" panose="020F0600000000000000" pitchFamily="50" charset="-128"/>
              </a:rPr>
              <a:t>プロジェクト予算</a:t>
            </a:r>
            <a:r>
              <a:rPr lang="en-US" altLang="ja-JP" sz="2531" dirty="0">
                <a:solidFill>
                  <a:srgbClr val="000000"/>
                </a:solidFill>
                <a:latin typeface="HG丸ｺﾞｼｯｸM-PRO" panose="020F0600000000000000" pitchFamily="50" charset="-128"/>
                <a:ea typeface="HG丸ｺﾞｼｯｸM-PRO" panose="020F0600000000000000" pitchFamily="50" charset="-128"/>
              </a:rPr>
              <a:t>30,000</a:t>
            </a:r>
            <a:r>
              <a:rPr lang="ja-JP" altLang="en-US" sz="2531" dirty="0">
                <a:solidFill>
                  <a:srgbClr val="000000"/>
                </a:solidFill>
                <a:latin typeface="HG丸ｺﾞｼｯｸM-PRO" panose="020F0600000000000000" pitchFamily="50" charset="-128"/>
                <a:ea typeface="HG丸ｺﾞｼｯｸM-PRO" panose="020F0600000000000000" pitchFamily="50" charset="-128"/>
              </a:rPr>
              <a:t>ドル以上</a:t>
            </a:r>
            <a:endParaRPr lang="en-US" altLang="ja-JP" sz="2531" dirty="0">
              <a:solidFill>
                <a:srgbClr val="000000"/>
              </a:solidFill>
              <a:latin typeface="HG丸ｺﾞｼｯｸM-PRO" panose="020F0600000000000000" pitchFamily="50" charset="-128"/>
              <a:ea typeface="HG丸ｺﾞｼｯｸM-PRO" panose="020F0600000000000000" pitchFamily="50" charset="-128"/>
            </a:endParaRPr>
          </a:p>
          <a:p>
            <a:pPr>
              <a:lnSpc>
                <a:spcPct val="150000"/>
              </a:lnSpc>
              <a:defRPr/>
            </a:pPr>
            <a:r>
              <a:rPr lang="ja-JP" altLang="en-US" sz="2531" dirty="0">
                <a:solidFill>
                  <a:srgbClr val="000000"/>
                </a:solidFill>
                <a:latin typeface="ＭＳ 明朝" panose="02020609040205080304" pitchFamily="17" charset="-128"/>
                <a:ea typeface="ＭＳ 明朝" panose="02020609040205080304" pitchFamily="17" charset="-128"/>
              </a:rPr>
              <a:t>☑ </a:t>
            </a:r>
            <a:r>
              <a:rPr lang="ja-JP" altLang="en-US" sz="2531" dirty="0">
                <a:solidFill>
                  <a:srgbClr val="000000"/>
                </a:solidFill>
                <a:latin typeface="HG丸ｺﾞｼｯｸM-PRO" panose="020F0600000000000000" pitchFamily="50" charset="-128"/>
                <a:ea typeface="HG丸ｺﾞｼｯｸM-PRO" panose="020F0600000000000000" pitchFamily="50" charset="-128"/>
              </a:rPr>
              <a:t>実施国と援助国のロータリーが代表提唱</a:t>
            </a:r>
            <a:endParaRPr lang="en-US" altLang="ja-JP" sz="2531" dirty="0">
              <a:solidFill>
                <a:srgbClr val="000000"/>
              </a:solidFill>
              <a:latin typeface="HG丸ｺﾞｼｯｸM-PRO" panose="020F0600000000000000" pitchFamily="50" charset="-128"/>
              <a:ea typeface="HG丸ｺﾞｼｯｸM-PRO" panose="020F0600000000000000" pitchFamily="50" charset="-128"/>
            </a:endParaRPr>
          </a:p>
          <a:p>
            <a:pPr>
              <a:defRPr/>
            </a:pPr>
            <a:r>
              <a:rPr lang="ja-JP" altLang="en-US" sz="2531" dirty="0">
                <a:solidFill>
                  <a:srgbClr val="000000"/>
                </a:solidFill>
                <a:latin typeface="HG丸ｺﾞｼｯｸM-PRO" panose="020F0600000000000000" pitchFamily="50" charset="-128"/>
                <a:ea typeface="HG丸ｺﾞｼｯｸM-PRO" panose="020F0600000000000000" pitchFamily="50" charset="-128"/>
              </a:rPr>
              <a:t>　　　　　　　　　　　　　・・・ベトナム除く</a:t>
            </a:r>
            <a:endParaRPr lang="en-US" altLang="ja-JP" sz="2531" dirty="0">
              <a:solidFill>
                <a:srgbClr val="000000"/>
              </a:solidFill>
              <a:latin typeface="HG丸ｺﾞｼｯｸM-PRO" panose="020F0600000000000000" pitchFamily="50" charset="-128"/>
              <a:ea typeface="HG丸ｺﾞｼｯｸM-PRO" panose="020F0600000000000000" pitchFamily="50" charset="-128"/>
            </a:endParaRPr>
          </a:p>
          <a:p>
            <a:pPr>
              <a:lnSpc>
                <a:spcPct val="150000"/>
              </a:lnSpc>
              <a:defRPr/>
            </a:pPr>
            <a:r>
              <a:rPr lang="ja-JP" altLang="en-US" sz="2531" dirty="0">
                <a:solidFill>
                  <a:srgbClr val="000000"/>
                </a:solidFill>
                <a:latin typeface="ＭＳ 明朝" panose="02020609040205080304" pitchFamily="17" charset="-128"/>
                <a:ea typeface="ＭＳ 明朝" panose="02020609040205080304" pitchFamily="17" charset="-128"/>
              </a:rPr>
              <a:t>☑ </a:t>
            </a:r>
            <a:r>
              <a:rPr lang="ja-JP" altLang="en-US" sz="2531" dirty="0">
                <a:solidFill>
                  <a:srgbClr val="000000"/>
                </a:solidFill>
                <a:latin typeface="HG丸ｺﾞｼｯｸM-PRO" panose="020F0600000000000000" pitchFamily="50" charset="-128"/>
                <a:ea typeface="HG丸ｺﾞｼｯｸM-PRO" panose="020F0600000000000000" pitchFamily="50" charset="-128"/>
              </a:rPr>
              <a:t>成果が測定可能で</a:t>
            </a:r>
            <a:r>
              <a:rPr lang="ja-JP" altLang="en-US" sz="2531" dirty="0">
                <a:solidFill>
                  <a:srgbClr val="C00000"/>
                </a:solidFill>
                <a:latin typeface="HG丸ｺﾞｼｯｸM-PRO" panose="020F0600000000000000" pitchFamily="50" charset="-128"/>
                <a:ea typeface="HG丸ｺﾞｼｯｸM-PRO" panose="020F0600000000000000" pitchFamily="50" charset="-128"/>
              </a:rPr>
              <a:t>継続性</a:t>
            </a:r>
            <a:r>
              <a:rPr lang="ja-JP" altLang="en-US" sz="2531" dirty="0">
                <a:solidFill>
                  <a:srgbClr val="000000"/>
                </a:solidFill>
                <a:latin typeface="HG丸ｺﾞｼｯｸM-PRO" panose="020F0600000000000000" pitchFamily="50" charset="-128"/>
                <a:ea typeface="HG丸ｺﾞｼｯｸM-PRO" panose="020F0600000000000000" pitchFamily="50" charset="-128"/>
              </a:rPr>
              <a:t>がある</a:t>
            </a:r>
            <a:endParaRPr lang="en-US" altLang="ja-JP" sz="2531" dirty="0">
              <a:solidFill>
                <a:srgbClr val="000000"/>
              </a:solidFill>
              <a:latin typeface="HG丸ｺﾞｼｯｸM-PRO" panose="020F0600000000000000" pitchFamily="50" charset="-128"/>
              <a:ea typeface="HG丸ｺﾞｼｯｸM-PRO" panose="020F0600000000000000" pitchFamily="50" charset="-128"/>
            </a:endParaRPr>
          </a:p>
          <a:p>
            <a:pPr>
              <a:lnSpc>
                <a:spcPct val="150000"/>
              </a:lnSpc>
              <a:defRPr/>
            </a:pPr>
            <a:r>
              <a:rPr lang="ja-JP" altLang="en-US" sz="2531" dirty="0">
                <a:solidFill>
                  <a:srgbClr val="000000"/>
                </a:solidFill>
                <a:latin typeface="ＭＳ 明朝" panose="02020609040205080304" pitchFamily="17" charset="-128"/>
                <a:ea typeface="ＭＳ 明朝" panose="02020609040205080304" pitchFamily="17" charset="-128"/>
              </a:rPr>
              <a:t>☑ </a:t>
            </a:r>
            <a:r>
              <a:rPr lang="ja-JP" altLang="en-US" sz="2531" dirty="0">
                <a:solidFill>
                  <a:srgbClr val="000000"/>
                </a:solidFill>
                <a:latin typeface="HG丸ｺﾞｼｯｸM-PRO" panose="020F0600000000000000" pitchFamily="50" charset="-128"/>
                <a:ea typeface="HG丸ｺﾞｼｯｸM-PRO" panose="020F0600000000000000" pitchFamily="50" charset="-128"/>
              </a:rPr>
              <a:t>「</a:t>
            </a:r>
            <a:r>
              <a:rPr lang="ja-JP" altLang="en-US" sz="2531" b="1" dirty="0">
                <a:solidFill>
                  <a:srgbClr val="0070C0"/>
                </a:solidFill>
                <a:latin typeface="HG丸ｺﾞｼｯｸM-PRO" panose="020F0600000000000000" pitchFamily="50" charset="-128"/>
                <a:ea typeface="HG丸ｺﾞｼｯｸM-PRO" panose="020F0600000000000000" pitchFamily="50" charset="-128"/>
              </a:rPr>
              <a:t>補助金センター</a:t>
            </a:r>
            <a:r>
              <a:rPr lang="ja-JP" altLang="en-US" sz="2531" dirty="0">
                <a:solidFill>
                  <a:srgbClr val="000000"/>
                </a:solidFill>
                <a:latin typeface="HG丸ｺﾞｼｯｸM-PRO" panose="020F0600000000000000" pitchFamily="50" charset="-128"/>
                <a:ea typeface="HG丸ｺﾞｼｯｸM-PRO" panose="020F0600000000000000" pitchFamily="50" charset="-128"/>
              </a:rPr>
              <a:t>」から（オンライン）で申請</a:t>
            </a:r>
            <a:endParaRPr lang="en-US" altLang="ja-JP" sz="2531" dirty="0">
              <a:solidFill>
                <a:srgbClr val="000000"/>
              </a:solidFill>
              <a:latin typeface="HG丸ｺﾞｼｯｸM-PRO" panose="020F0600000000000000" pitchFamily="50" charset="-128"/>
              <a:ea typeface="HG丸ｺﾞｼｯｸM-PRO" panose="020F0600000000000000" pitchFamily="50" charset="-128"/>
            </a:endParaRPr>
          </a:p>
        </p:txBody>
      </p:sp>
      <p:pic>
        <p:nvPicPr>
          <p:cNvPr id="19" name="グラフィックス 7" descr="ピン"/>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9726" y="1638623"/>
            <a:ext cx="642938" cy="642938"/>
          </a:xfrm>
          <a:prstGeom prst="rect">
            <a:avLst/>
          </a:prstGeom>
        </p:spPr>
      </p:pic>
      <p:sp>
        <p:nvSpPr>
          <p:cNvPr id="20" name="吹き出し: 角を丸めた四角形 10"/>
          <p:cNvSpPr/>
          <p:nvPr/>
        </p:nvSpPr>
        <p:spPr>
          <a:xfrm>
            <a:off x="2745202" y="2064098"/>
            <a:ext cx="5621238" cy="847551"/>
          </a:xfrm>
          <a:prstGeom prst="wedgeRoundRectCallout">
            <a:avLst>
              <a:gd name="adj1" fmla="val -35968"/>
              <a:gd name="adj2" fmla="val -94163"/>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50000"/>
              </a:lnSpc>
              <a:defRPr/>
            </a:pPr>
            <a:r>
              <a:rPr lang="ja-JP" altLang="en-US" sz="1969" b="1"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申請は年度内いつでも可</a:t>
            </a:r>
            <a:endParaRPr lang="en-US" altLang="ja-JP" sz="1969" b="1"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a:p>
            <a:pPr>
              <a:lnSpc>
                <a:spcPct val="150000"/>
              </a:lnSpc>
              <a:defRPr/>
            </a:pPr>
            <a:r>
              <a:rPr lang="ja-JP" altLang="en-US" sz="1969" b="1"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地区財団活動資金</a:t>
            </a:r>
            <a:r>
              <a:rPr lang="en-US" altLang="ja-JP" sz="1969" b="1"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(DDF)</a:t>
            </a:r>
            <a:r>
              <a:rPr lang="ja-JP" altLang="en-US" sz="1969" b="1" dirty="0" err="1">
                <a:solidFill>
                  <a:schemeClr val="tx1">
                    <a:lumMod val="75000"/>
                    <a:lumOff val="25000"/>
                  </a:schemeClr>
                </a:solidFill>
                <a:latin typeface="HG丸ｺﾞｼｯｸM-PRO" panose="020F0600000000000000" pitchFamily="50" charset="-128"/>
                <a:ea typeface="HG丸ｺﾞｼｯｸM-PRO" panose="020F0600000000000000" pitchFamily="50" charset="-128"/>
              </a:rPr>
              <a:t>が枯</a:t>
            </a:r>
            <a:r>
              <a:rPr lang="ja-JP" altLang="en-US" sz="1969" b="1"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渇する場合もある</a:t>
            </a:r>
          </a:p>
        </p:txBody>
      </p:sp>
      <p:sp>
        <p:nvSpPr>
          <p:cNvPr id="21" name="吹き出し: 角を丸めた四角形 6"/>
          <p:cNvSpPr/>
          <p:nvPr/>
        </p:nvSpPr>
        <p:spPr>
          <a:xfrm>
            <a:off x="2843808" y="5770885"/>
            <a:ext cx="4574232" cy="898475"/>
          </a:xfrm>
          <a:prstGeom prst="wedgeRoundRectCallout">
            <a:avLst>
              <a:gd name="adj1" fmla="val -42011"/>
              <a:gd name="adj2" fmla="val -75508"/>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50000"/>
              </a:lnSpc>
              <a:defRPr/>
            </a:pPr>
            <a:r>
              <a:rPr lang="ja-JP" altLang="en-US" sz="1969" b="1"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グローバル補助金 ⇒ ロータリー財団</a:t>
            </a:r>
            <a:endParaRPr lang="en-US" altLang="ja-JP" sz="1969" b="1"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a:p>
            <a:pPr>
              <a:lnSpc>
                <a:spcPct val="150000"/>
              </a:lnSpc>
              <a:defRPr/>
            </a:pPr>
            <a:r>
              <a:rPr lang="ja-JP" altLang="en-US" sz="1969" b="1"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地区財団活動資金</a:t>
            </a:r>
            <a:r>
              <a:rPr lang="en-US" altLang="ja-JP" sz="1969" b="1"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(DDF)</a:t>
            </a:r>
            <a:r>
              <a:rPr lang="ja-JP" altLang="en-US" sz="1969" b="1"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 ⇒ 地区</a:t>
            </a:r>
          </a:p>
        </p:txBody>
      </p:sp>
      <p:sp>
        <p:nvSpPr>
          <p:cNvPr id="7" name="スライド番号プレースホルダー 2"/>
          <p:cNvSpPr txBox="1">
            <a:spLocks/>
          </p:cNvSpPr>
          <p:nvPr/>
        </p:nvSpPr>
        <p:spPr>
          <a:xfrm>
            <a:off x="8780400" y="6492875"/>
            <a:ext cx="3636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000" kern="1200">
                <a:solidFill>
                  <a:schemeClr val="tx2"/>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7</a:t>
            </a:r>
            <a:endParaRPr lang="ja-JP" altLang="en-US" dirty="0"/>
          </a:p>
        </p:txBody>
      </p:sp>
    </p:spTree>
    <p:extLst>
      <p:ext uri="{BB962C8B-B14F-4D97-AF65-F5344CB8AC3E}">
        <p14:creationId xmlns:p14="http://schemas.microsoft.com/office/powerpoint/2010/main" val="1738774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1500"/>
                                        <p:tgtEl>
                                          <p:spTgt spid="21"/>
                                        </p:tgtEl>
                                      </p:cBhvr>
                                    </p:animEffect>
                                    <p:anim calcmode="lin" valueType="num">
                                      <p:cBhvr>
                                        <p:cTn id="8" dur="1500" fill="hold"/>
                                        <p:tgtEl>
                                          <p:spTgt spid="21"/>
                                        </p:tgtEl>
                                        <p:attrNameLst>
                                          <p:attrName>ppt_x</p:attrName>
                                        </p:attrNameLst>
                                      </p:cBhvr>
                                      <p:tavLst>
                                        <p:tav tm="0">
                                          <p:val>
                                            <p:strVal val="#ppt_x"/>
                                          </p:val>
                                        </p:tav>
                                        <p:tav tm="100000">
                                          <p:val>
                                            <p:strVal val="#ppt_x"/>
                                          </p:val>
                                        </p:tav>
                                      </p:tavLst>
                                    </p:anim>
                                    <p:anim calcmode="lin" valueType="num">
                                      <p:cBhvr>
                                        <p:cTn id="9" dur="15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
                                        </p:tgtEl>
                                        <p:attrNameLst>
                                          <p:attrName>style.visibility</p:attrName>
                                        </p:attrNameLst>
                                      </p:cBhvr>
                                      <p:to>
                                        <p:strVal val="visible"/>
                                      </p:to>
                                    </p:set>
                                    <p:animEffect transition="in" filter="fade">
                                      <p:cBhvr>
                                        <p:cTn id="14" dur="1500"/>
                                        <p:tgtEl>
                                          <p:spTgt spid="20"/>
                                        </p:tgtEl>
                                      </p:cBhvr>
                                    </p:animEffect>
                                    <p:anim calcmode="lin" valueType="num">
                                      <p:cBhvr>
                                        <p:cTn id="15" dur="1500" fill="hold"/>
                                        <p:tgtEl>
                                          <p:spTgt spid="20"/>
                                        </p:tgtEl>
                                        <p:attrNameLst>
                                          <p:attrName>ppt_x</p:attrName>
                                        </p:attrNameLst>
                                      </p:cBhvr>
                                      <p:tavLst>
                                        <p:tav tm="0">
                                          <p:val>
                                            <p:strVal val="#ppt_x"/>
                                          </p:val>
                                        </p:tav>
                                        <p:tav tm="100000">
                                          <p:val>
                                            <p:strVal val="#ppt_x"/>
                                          </p:val>
                                        </p:tav>
                                      </p:tavLst>
                                    </p:anim>
                                    <p:anim calcmode="lin" valueType="num">
                                      <p:cBhvr>
                                        <p:cTn id="16" dur="15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4294967295"/>
          </p:nvPr>
        </p:nvSpPr>
        <p:spPr>
          <a:xfrm>
            <a:off x="8778999" y="6492257"/>
            <a:ext cx="365001" cy="365125"/>
          </a:xfrm>
        </p:spPr>
        <p:txBody>
          <a:bodyPr/>
          <a:lstStyle/>
          <a:p>
            <a:fld id="{48296678-7821-497A-A94A-DDC763C0106C}" type="slidenum">
              <a:rPr kumimoji="1" lang="ja-JP" altLang="en-US" smtClean="0"/>
              <a:t>8</a:t>
            </a:fld>
            <a:endParaRPr kumimoji="1" lang="ja-JP" altLang="en-US" dirty="0"/>
          </a:p>
        </p:txBody>
      </p:sp>
      <p:sp>
        <p:nvSpPr>
          <p:cNvPr id="4" name="タイトル 3"/>
          <p:cNvSpPr>
            <a:spLocks noGrp="1"/>
          </p:cNvSpPr>
          <p:nvPr>
            <p:ph type="title" idx="4294967295"/>
          </p:nvPr>
        </p:nvSpPr>
        <p:spPr>
          <a:xfrm>
            <a:off x="343359" y="1412776"/>
            <a:ext cx="8229600" cy="1041400"/>
          </a:xfrm>
        </p:spPr>
        <p:txBody>
          <a:bodyPr/>
          <a:lstStyle/>
          <a:p>
            <a:r>
              <a:rPr kumimoji="1" lang="ja-JP" altLang="en-US" dirty="0">
                <a:solidFill>
                  <a:schemeClr val="tx2"/>
                </a:solidFill>
              </a:rPr>
              <a:t>グローバル補助金の</a:t>
            </a:r>
            <a:r>
              <a:rPr kumimoji="1" lang="en-US" altLang="ja-JP" dirty="0">
                <a:solidFill>
                  <a:schemeClr val="tx2"/>
                </a:solidFill>
              </a:rPr>
              <a:t>6</a:t>
            </a:r>
            <a:r>
              <a:rPr kumimoji="1" lang="ja-JP" altLang="en-US" dirty="0">
                <a:solidFill>
                  <a:schemeClr val="tx2"/>
                </a:solidFill>
              </a:rPr>
              <a:t>重点分野</a:t>
            </a:r>
          </a:p>
        </p:txBody>
      </p:sp>
      <p:sp>
        <p:nvSpPr>
          <p:cNvPr id="10" name="コンテンツ プレースホルダー 9"/>
          <p:cNvSpPr>
            <a:spLocks noGrp="1"/>
          </p:cNvSpPr>
          <p:nvPr>
            <p:ph idx="4294967295"/>
          </p:nvPr>
        </p:nvSpPr>
        <p:spPr>
          <a:xfrm>
            <a:off x="1361287" y="2636912"/>
            <a:ext cx="6193743" cy="3671888"/>
          </a:xfrm>
        </p:spPr>
        <p:txBody>
          <a:bodyPr>
            <a:normAutofit/>
          </a:bodyPr>
          <a:lstStyle/>
          <a:p>
            <a:r>
              <a:rPr kumimoji="1" lang="ja-JP" altLang="en-US" sz="3200" dirty="0"/>
              <a:t>平和と紛争予防／紛争</a:t>
            </a:r>
            <a:r>
              <a:rPr lang="ja-JP" altLang="en-US" sz="3200" dirty="0"/>
              <a:t>解決</a:t>
            </a:r>
            <a:endParaRPr lang="en-US" altLang="ja-JP" sz="3200" dirty="0"/>
          </a:p>
          <a:p>
            <a:r>
              <a:rPr kumimoji="1" lang="ja-JP" altLang="en-US" sz="3200" dirty="0"/>
              <a:t>疾病予防と治療</a:t>
            </a:r>
            <a:endParaRPr kumimoji="1" lang="en-US" altLang="ja-JP" sz="3200" dirty="0"/>
          </a:p>
          <a:p>
            <a:r>
              <a:rPr lang="ja-JP" altLang="en-US" sz="3200" dirty="0"/>
              <a:t>水と衛生</a:t>
            </a:r>
            <a:endParaRPr lang="en-US" altLang="ja-JP" sz="3200" dirty="0"/>
          </a:p>
          <a:p>
            <a:r>
              <a:rPr kumimoji="1" lang="ja-JP" altLang="en-US" sz="3200" dirty="0"/>
              <a:t>母子の健康</a:t>
            </a:r>
            <a:endParaRPr kumimoji="1" lang="en-US" altLang="ja-JP" sz="3200" dirty="0"/>
          </a:p>
          <a:p>
            <a:r>
              <a:rPr lang="ja-JP" altLang="en-US" sz="3200" dirty="0"/>
              <a:t>基本的教育と識字率向上</a:t>
            </a:r>
            <a:endParaRPr lang="en-US" altLang="ja-JP" sz="3200" dirty="0"/>
          </a:p>
          <a:p>
            <a:r>
              <a:rPr kumimoji="1" lang="ja-JP" altLang="en-US" sz="3200" dirty="0"/>
              <a:t>経済と地域社会の発展</a:t>
            </a:r>
          </a:p>
        </p:txBody>
      </p:sp>
    </p:spTree>
    <p:extLst>
      <p:ext uri="{BB962C8B-B14F-4D97-AF65-F5344CB8AC3E}">
        <p14:creationId xmlns:p14="http://schemas.microsoft.com/office/powerpoint/2010/main" val="3447169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Shape 336"/>
          <p:cNvSpPr/>
          <p:nvPr/>
        </p:nvSpPr>
        <p:spPr>
          <a:xfrm>
            <a:off x="557666" y="1510050"/>
            <a:ext cx="8028669" cy="523831"/>
          </a:xfrm>
          <a:prstGeom prst="roundRect">
            <a:avLst>
              <a:gd name="adj" fmla="val 25570"/>
            </a:avLst>
          </a:prstGeom>
          <a:solidFill>
            <a:srgbClr val="002060"/>
          </a:solidFill>
          <a:ln w="15875">
            <a:solidFill>
              <a:srgbClr val="002060"/>
            </a:solidFill>
            <a:bevel/>
          </a:ln>
          <a:effectLst>
            <a:outerShdw blurRad="50800" dist="25400" dir="5400000" rotWithShape="0">
              <a:srgbClr val="000000">
                <a:alpha val="28000"/>
              </a:srgbClr>
            </a:outerShdw>
          </a:effectLst>
          <a:extLst>
            <a:ext uri="{C572A759-6A51-4108-AA02-DFA0A04FC94B}">
              <ma14:wrappingTextBoxFlag xmlns:ma14="http://schemas.microsoft.com/office/mac/drawingml/2011/main" xmlns="" val="1"/>
            </a:ext>
          </a:extLst>
        </p:spPr>
        <p:txBody>
          <a:bodyPr lIns="32146" rIns="32146" anchor="ctr"/>
          <a:lstStyle>
            <a:lvl1pPr algn="ctr">
              <a:defRPr sz="4000" b="1">
                <a:solidFill>
                  <a:srgbClr val="FFFFFF"/>
                </a:solidFill>
              </a:defRPr>
            </a:lvl1pPr>
          </a:lstStyle>
          <a:p>
            <a:r>
              <a:rPr lang="ja-JP" altLang="en-US" sz="2812" dirty="0">
                <a:latin typeface="HG丸ｺﾞｼｯｸM-PRO" panose="020F0600000000000000" pitchFamily="50" charset="-128"/>
                <a:ea typeface="HG丸ｺﾞｼｯｸM-PRO" panose="020F0600000000000000" pitchFamily="50" charset="-128"/>
              </a:rPr>
              <a:t>グローバル補助金の資金調達</a:t>
            </a:r>
            <a:endParaRPr lang="en-US" sz="2812" dirty="0">
              <a:latin typeface="HG丸ｺﾞｼｯｸM-PRO" panose="020F0600000000000000" pitchFamily="50" charset="-128"/>
              <a:ea typeface="HG丸ｺﾞｼｯｸM-PRO" panose="020F0600000000000000" pitchFamily="50" charset="-128"/>
            </a:endParaRPr>
          </a:p>
        </p:txBody>
      </p:sp>
      <p:graphicFrame>
        <p:nvGraphicFramePr>
          <p:cNvPr id="2" name="表 1">
            <a:extLst>
              <a:ext uri="{FF2B5EF4-FFF2-40B4-BE49-F238E27FC236}">
                <a16:creationId xmlns:a16="http://schemas.microsoft.com/office/drawing/2014/main" id="{E7221A55-1BA9-4B25-8F88-84A8A3A7F803}"/>
              </a:ext>
            </a:extLst>
          </p:cNvPr>
          <p:cNvGraphicFramePr>
            <a:graphicFrameLocks noGrp="1"/>
          </p:cNvGraphicFramePr>
          <p:nvPr>
            <p:extLst>
              <p:ext uri="{D42A27DB-BD31-4B8C-83A1-F6EECF244321}">
                <p14:modId xmlns:p14="http://schemas.microsoft.com/office/powerpoint/2010/main" val="2075205103"/>
              </p:ext>
            </p:extLst>
          </p:nvPr>
        </p:nvGraphicFramePr>
        <p:xfrm>
          <a:off x="424339" y="2161996"/>
          <a:ext cx="8521168" cy="4075316"/>
        </p:xfrm>
        <a:graphic>
          <a:graphicData uri="http://schemas.openxmlformats.org/drawingml/2006/table">
            <a:tbl>
              <a:tblPr firstRow="1" bandRow="1">
                <a:tableStyleId>{5940675A-B579-460E-94D1-54222C63F5DA}</a:tableStyleId>
              </a:tblPr>
              <a:tblGrid>
                <a:gridCol w="754635">
                  <a:extLst>
                    <a:ext uri="{9D8B030D-6E8A-4147-A177-3AD203B41FA5}">
                      <a16:colId xmlns:a16="http://schemas.microsoft.com/office/drawing/2014/main" val="4116582228"/>
                    </a:ext>
                  </a:extLst>
                </a:gridCol>
                <a:gridCol w="1724541">
                  <a:extLst>
                    <a:ext uri="{9D8B030D-6E8A-4147-A177-3AD203B41FA5}">
                      <a16:colId xmlns:a16="http://schemas.microsoft.com/office/drawing/2014/main" val="2720146090"/>
                    </a:ext>
                  </a:extLst>
                </a:gridCol>
                <a:gridCol w="2158726">
                  <a:extLst>
                    <a:ext uri="{9D8B030D-6E8A-4147-A177-3AD203B41FA5}">
                      <a16:colId xmlns:a16="http://schemas.microsoft.com/office/drawing/2014/main" val="3481872518"/>
                    </a:ext>
                  </a:extLst>
                </a:gridCol>
                <a:gridCol w="1941633">
                  <a:extLst>
                    <a:ext uri="{9D8B030D-6E8A-4147-A177-3AD203B41FA5}">
                      <a16:colId xmlns:a16="http://schemas.microsoft.com/office/drawing/2014/main" val="4134949691"/>
                    </a:ext>
                  </a:extLst>
                </a:gridCol>
                <a:gridCol w="1941633">
                  <a:extLst>
                    <a:ext uri="{9D8B030D-6E8A-4147-A177-3AD203B41FA5}">
                      <a16:colId xmlns:a16="http://schemas.microsoft.com/office/drawing/2014/main" val="1388589070"/>
                    </a:ext>
                  </a:extLst>
                </a:gridCol>
              </a:tblGrid>
              <a:tr h="582188">
                <a:tc>
                  <a:txBody>
                    <a:bodyPr/>
                    <a:lstStyle/>
                    <a:p>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c>
                  <a:txBody>
                    <a:bodyPr/>
                    <a:lstStyle/>
                    <a:p>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c>
                  <a:txBody>
                    <a:bodyPr/>
                    <a:lstStyle/>
                    <a:p>
                      <a:pPr algn="ctr"/>
                      <a:r>
                        <a:rPr kumimoji="1" lang="ja-JP" altLang="en-US" sz="2300" dirty="0">
                          <a:latin typeface="HG丸ｺﾞｼｯｸM-PRO" panose="020F0600000000000000" pitchFamily="50" charset="-128"/>
                          <a:ea typeface="HG丸ｺﾞｼｯｸM-PRO" panose="020F0600000000000000" pitchFamily="50" charset="-128"/>
                        </a:rPr>
                        <a:t>現金</a:t>
                      </a: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c>
                  <a:txBody>
                    <a:bodyPr/>
                    <a:lstStyle/>
                    <a:p>
                      <a:pPr algn="ctr"/>
                      <a:r>
                        <a:rPr kumimoji="1" lang="en-US" altLang="ja-JP" sz="2300" dirty="0">
                          <a:latin typeface="HG丸ｺﾞｼｯｸM-PRO" panose="020F0600000000000000" pitchFamily="50" charset="-128"/>
                          <a:ea typeface="HG丸ｺﾞｼｯｸM-PRO" panose="020F0600000000000000" pitchFamily="50" charset="-128"/>
                        </a:rPr>
                        <a:t>DDF</a:t>
                      </a: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c>
                  <a:txBody>
                    <a:bodyPr/>
                    <a:lstStyle/>
                    <a:p>
                      <a:pPr algn="ctr"/>
                      <a:r>
                        <a:rPr kumimoji="1" lang="en-US" altLang="ja-JP" sz="2300" dirty="0">
                          <a:latin typeface="HG丸ｺﾞｼｯｸM-PRO" panose="020F0600000000000000" pitchFamily="50" charset="-128"/>
                          <a:ea typeface="HG丸ｺﾞｼｯｸM-PRO" panose="020F0600000000000000" pitchFamily="50" charset="-128"/>
                        </a:rPr>
                        <a:t>WF</a:t>
                      </a: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590842733"/>
                  </a:ext>
                </a:extLst>
              </a:tr>
              <a:tr h="582188">
                <a:tc rowSpan="2">
                  <a:txBody>
                    <a:bodyPr/>
                    <a:lstStyle/>
                    <a:p>
                      <a:pPr algn="ctr"/>
                      <a:r>
                        <a:rPr kumimoji="1" lang="ja-JP" altLang="en-US" sz="2300" dirty="0">
                          <a:latin typeface="HG丸ｺﾞｼｯｸM-PRO" panose="020F0600000000000000" pitchFamily="50" charset="-128"/>
                          <a:ea typeface="HG丸ｺﾞｼｯｸM-PRO" panose="020F0600000000000000" pitchFamily="50" charset="-128"/>
                        </a:rPr>
                        <a:t>実施国</a:t>
                      </a:r>
                    </a:p>
                  </a:txBody>
                  <a:tcPr marL="64294" marR="64294" marT="32147" marB="32147" vert="eaVert"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a:txBody>
                    <a:bodyPr/>
                    <a:lstStyle/>
                    <a:p>
                      <a:r>
                        <a:rPr kumimoji="1" lang="ja-JP" altLang="en-US" sz="2300" dirty="0">
                          <a:latin typeface="HG丸ｺﾞｼｯｸM-PRO" panose="020F0600000000000000" pitchFamily="50" charset="-128"/>
                          <a:ea typeface="HG丸ｺﾞｼｯｸM-PRO" panose="020F0600000000000000" pitchFamily="50" charset="-128"/>
                        </a:rPr>
                        <a:t>クラブＡ</a:t>
                      </a: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a:txBody>
                    <a:bodyPr/>
                    <a:lstStyle/>
                    <a:p>
                      <a:pPr algn="r"/>
                      <a:r>
                        <a:rPr kumimoji="1" lang="en-US" altLang="ja-JP" sz="2300" dirty="0">
                          <a:latin typeface="HG丸ｺﾞｼｯｸM-PRO" panose="020F0600000000000000" pitchFamily="50" charset="-128"/>
                          <a:ea typeface="HG丸ｺﾞｼｯｸM-PRO" panose="020F0600000000000000" pitchFamily="50" charset="-128"/>
                        </a:rPr>
                        <a:t>$</a:t>
                      </a:r>
                      <a:r>
                        <a:rPr kumimoji="1" lang="ja-JP" altLang="en-US" sz="2300" dirty="0">
                          <a:latin typeface="HG丸ｺﾞｼｯｸM-PRO" panose="020F0600000000000000" pitchFamily="50" charset="-128"/>
                          <a:ea typeface="HG丸ｺﾞｼｯｸM-PRO" panose="020F0600000000000000" pitchFamily="50" charset="-128"/>
                        </a:rPr>
                        <a:t>０</a:t>
                      </a: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a:txBody>
                    <a:bodyPr/>
                    <a:lstStyle/>
                    <a:p>
                      <a:pPr algn="r"/>
                      <a:endParaRPr kumimoji="1" lang="ja-JP" altLang="en-US" sz="230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a:txBody>
                    <a:bodyPr/>
                    <a:lstStyle/>
                    <a:p>
                      <a:pPr algn="r"/>
                      <a:r>
                        <a:rPr kumimoji="1" lang="en-US" altLang="ja-JP" sz="2300" dirty="0">
                          <a:latin typeface="HG丸ｺﾞｼｯｸM-PRO" panose="020F0600000000000000" pitchFamily="50" charset="-128"/>
                          <a:ea typeface="HG丸ｺﾞｼｯｸM-PRO" panose="020F0600000000000000" pitchFamily="50" charset="-128"/>
                        </a:rPr>
                        <a:t>$0</a:t>
                      </a: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extLst>
                  <a:ext uri="{0D108BD9-81ED-4DB2-BD59-A6C34878D82A}">
                    <a16:rowId xmlns:a16="http://schemas.microsoft.com/office/drawing/2014/main" val="3833040105"/>
                  </a:ext>
                </a:extLst>
              </a:tr>
              <a:tr h="582188">
                <a:tc vMerge="1">
                  <a:txBody>
                    <a:bodyPr/>
                    <a:lstStyle/>
                    <a:p>
                      <a:endParaRPr kumimoji="1" lang="ja-JP" altLang="en-US"/>
                    </a:p>
                  </a:txBody>
                  <a:tcPr/>
                </a:tc>
                <a:tc>
                  <a:txBody>
                    <a:bodyPr/>
                    <a:lstStyle/>
                    <a:p>
                      <a:r>
                        <a:rPr kumimoji="1" lang="en-US" altLang="ja-JP" sz="2300" dirty="0" err="1">
                          <a:latin typeface="HG丸ｺﾞｼｯｸM-PRO" panose="020F0600000000000000" pitchFamily="50" charset="-128"/>
                          <a:ea typeface="HG丸ｺﾞｼｯｸM-PRO" panose="020F0600000000000000" pitchFamily="50" charset="-128"/>
                        </a:rPr>
                        <a:t>oxox</a:t>
                      </a:r>
                      <a:r>
                        <a:rPr kumimoji="1" lang="ja-JP" altLang="en-US" sz="2300" dirty="0">
                          <a:latin typeface="HG丸ｺﾞｼｯｸM-PRO" panose="020F0600000000000000" pitchFamily="50" charset="-128"/>
                          <a:ea typeface="HG丸ｺﾞｼｯｸM-PRO" panose="020F0600000000000000" pitchFamily="50" charset="-128"/>
                        </a:rPr>
                        <a:t>地区</a:t>
                      </a: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a:txBody>
                    <a:bodyPr/>
                    <a:lstStyle/>
                    <a:p>
                      <a:pPr algn="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a:txBody>
                    <a:bodyPr/>
                    <a:lstStyle/>
                    <a:p>
                      <a:pPr algn="r"/>
                      <a:r>
                        <a:rPr kumimoji="1" lang="en-US" altLang="ja-JP" sz="2300" dirty="0">
                          <a:latin typeface="HG丸ｺﾞｼｯｸM-PRO" panose="020F0600000000000000" pitchFamily="50" charset="-128"/>
                          <a:ea typeface="HG丸ｺﾞｼｯｸM-PRO" panose="020F0600000000000000" pitchFamily="50" charset="-128"/>
                        </a:rPr>
                        <a:t>$0</a:t>
                      </a: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a:txBody>
                    <a:bodyPr/>
                    <a:lstStyle/>
                    <a:p>
                      <a:pPr algn="r"/>
                      <a:r>
                        <a:rPr kumimoji="1" lang="en-US" altLang="ja-JP" sz="2300" dirty="0">
                          <a:latin typeface="HG丸ｺﾞｼｯｸM-PRO" panose="020F0600000000000000" pitchFamily="50" charset="-128"/>
                          <a:ea typeface="HG丸ｺﾞｼｯｸM-PRO" panose="020F0600000000000000" pitchFamily="50" charset="-128"/>
                        </a:rPr>
                        <a:t>$0</a:t>
                      </a: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extLst>
                  <a:ext uri="{0D108BD9-81ED-4DB2-BD59-A6C34878D82A}">
                    <a16:rowId xmlns:a16="http://schemas.microsoft.com/office/drawing/2014/main" val="3293086375"/>
                  </a:ext>
                </a:extLst>
              </a:tr>
              <a:tr h="582188">
                <a:tc rowSpan="2">
                  <a:txBody>
                    <a:bodyPr/>
                    <a:lstStyle/>
                    <a:p>
                      <a:pPr algn="ctr"/>
                      <a:r>
                        <a:rPr kumimoji="1" lang="ja-JP" altLang="en-US" sz="2300" dirty="0">
                          <a:latin typeface="HG丸ｺﾞｼｯｸM-PRO" panose="020F0600000000000000" pitchFamily="50" charset="-128"/>
                          <a:ea typeface="HG丸ｺﾞｼｯｸM-PRO" panose="020F0600000000000000" pitchFamily="50" charset="-128"/>
                        </a:rPr>
                        <a:t>援助国</a:t>
                      </a:r>
                    </a:p>
                  </a:txBody>
                  <a:tcPr marL="64294" marR="64294" marT="32147" marB="32147" vert="eaVert"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a:txBody>
                    <a:bodyPr/>
                    <a:lstStyle/>
                    <a:p>
                      <a:r>
                        <a:rPr kumimoji="1" lang="ja-JP" altLang="en-US" sz="2300" dirty="0">
                          <a:latin typeface="HG丸ｺﾞｼｯｸM-PRO" panose="020F0600000000000000" pitchFamily="50" charset="-128"/>
                          <a:ea typeface="HG丸ｺﾞｼｯｸM-PRO" panose="020F0600000000000000" pitchFamily="50" charset="-128"/>
                        </a:rPr>
                        <a:t>クラブ</a:t>
                      </a:r>
                      <a:r>
                        <a:rPr kumimoji="1" lang="en-US" altLang="ja-JP" sz="2300" dirty="0">
                          <a:latin typeface="HG丸ｺﾞｼｯｸM-PRO" panose="020F0600000000000000" pitchFamily="50" charset="-128"/>
                          <a:ea typeface="HG丸ｺﾞｼｯｸM-PRO" panose="020F0600000000000000" pitchFamily="50" charset="-128"/>
                        </a:rPr>
                        <a:t>B</a:t>
                      </a: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a:txBody>
                    <a:bodyPr/>
                    <a:lstStyle/>
                    <a:p>
                      <a:pPr algn="r"/>
                      <a:r>
                        <a:rPr kumimoji="1" lang="en-US" altLang="ja-JP" sz="2300" dirty="0">
                          <a:latin typeface="HG丸ｺﾞｼｯｸM-PRO" panose="020F0600000000000000" pitchFamily="50" charset="-128"/>
                          <a:ea typeface="HG丸ｺﾞｼｯｸM-PRO" panose="020F0600000000000000" pitchFamily="50" charset="-128"/>
                        </a:rPr>
                        <a:t>$2,000</a:t>
                      </a: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a:txBody>
                    <a:bodyPr/>
                    <a:lstStyle/>
                    <a:p>
                      <a:pPr algn="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a:txBody>
                    <a:bodyPr/>
                    <a:lstStyle/>
                    <a:p>
                      <a:pPr algn="r"/>
                      <a:r>
                        <a:rPr kumimoji="1" lang="en-US" altLang="ja-JP" sz="2300" dirty="0">
                          <a:latin typeface="HG丸ｺﾞｼｯｸM-PRO" panose="020F0600000000000000" pitchFamily="50" charset="-128"/>
                          <a:ea typeface="HG丸ｺﾞｼｯｸM-PRO" panose="020F0600000000000000" pitchFamily="50" charset="-128"/>
                        </a:rPr>
                        <a:t>$1,000</a:t>
                      </a: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extLst>
                  <a:ext uri="{0D108BD9-81ED-4DB2-BD59-A6C34878D82A}">
                    <a16:rowId xmlns:a16="http://schemas.microsoft.com/office/drawing/2014/main" val="1168791922"/>
                  </a:ext>
                </a:extLst>
              </a:tr>
              <a:tr h="582188">
                <a:tc vMerge="1">
                  <a:txBody>
                    <a:bodyPr/>
                    <a:lstStyle/>
                    <a:p>
                      <a:endParaRPr kumimoji="1" lang="ja-JP" altLang="en-US" sz="4000" dirty="0">
                        <a:latin typeface="HG丸ｺﾞｼｯｸM-PRO" panose="020F0600000000000000" pitchFamily="50" charset="-128"/>
                        <a:ea typeface="HG丸ｺﾞｼｯｸM-PRO" panose="020F0600000000000000"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a:txBody>
                    <a:bodyPr/>
                    <a:lstStyle/>
                    <a:p>
                      <a:pPr algn="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a:txBody>
                    <a:bodyPr/>
                    <a:lstStyle/>
                    <a:p>
                      <a:pPr algn="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a:txBody>
                    <a:bodyPr/>
                    <a:lstStyle/>
                    <a:p>
                      <a:pPr algn="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extLst>
                  <a:ext uri="{0D108BD9-81ED-4DB2-BD59-A6C34878D82A}">
                    <a16:rowId xmlns:a16="http://schemas.microsoft.com/office/drawing/2014/main" val="2743679375"/>
                  </a:ext>
                </a:extLst>
              </a:tr>
              <a:tr h="582188">
                <a:tc gridSpan="2">
                  <a:txBody>
                    <a:bodyPr/>
                    <a:lstStyle/>
                    <a:p>
                      <a:pPr algn="ctr"/>
                      <a:r>
                        <a:rPr kumimoji="1" lang="ja-JP" altLang="en-US" sz="2300" dirty="0">
                          <a:latin typeface="HG丸ｺﾞｼｯｸM-PRO" panose="020F0600000000000000" pitchFamily="50" charset="-128"/>
                          <a:ea typeface="HG丸ｺﾞｼｯｸM-PRO" panose="020F0600000000000000" pitchFamily="50" charset="-128"/>
                        </a:rPr>
                        <a:t>小 計</a:t>
                      </a: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hMerge="1">
                  <a:txBody>
                    <a:bodyPr/>
                    <a:lstStyle/>
                    <a:p>
                      <a:endParaRPr kumimoji="1" lang="ja-JP" altLang="en-US" sz="3200" dirty="0">
                        <a:latin typeface="HG丸ｺﾞｼｯｸM-PRO" panose="020F0600000000000000" pitchFamily="50" charset="-128"/>
                        <a:ea typeface="HG丸ｺﾞｼｯｸM-PRO" panose="020F0600000000000000"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algn="r"/>
                      <a:r>
                        <a:rPr kumimoji="1" lang="en-US" altLang="ja-JP" sz="2300" dirty="0">
                          <a:latin typeface="HG丸ｺﾞｼｯｸM-PRO" panose="020F0600000000000000" pitchFamily="50" charset="-128"/>
                          <a:ea typeface="HG丸ｺﾞｼｯｸM-PRO" panose="020F0600000000000000" pitchFamily="50" charset="-128"/>
                        </a:rPr>
                        <a:t>$2,000</a:t>
                      </a: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a:txBody>
                    <a:bodyPr/>
                    <a:lstStyle/>
                    <a:p>
                      <a:pPr algn="r"/>
                      <a:r>
                        <a:rPr kumimoji="1" lang="ja-JP" altLang="en-US" sz="2300" dirty="0">
                          <a:latin typeface="HG丸ｺﾞｼｯｸM-PRO" panose="020F0600000000000000" pitchFamily="50" charset="-128"/>
                          <a:ea typeface="HG丸ｺﾞｼｯｸM-PRO" panose="020F0600000000000000" pitchFamily="50" charset="-128"/>
                        </a:rPr>
                        <a:t>＄</a:t>
                      </a:r>
                      <a:r>
                        <a:rPr kumimoji="1" lang="en-US" altLang="ja-JP" sz="2300" dirty="0">
                          <a:latin typeface="HG丸ｺﾞｼｯｸM-PRO" panose="020F0600000000000000" pitchFamily="50" charset="-128"/>
                          <a:ea typeface="HG丸ｺﾞｼｯｸM-PRO" panose="020F0600000000000000" pitchFamily="50" charset="-128"/>
                        </a:rPr>
                        <a:t>0</a:t>
                      </a: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a:txBody>
                    <a:bodyPr/>
                    <a:lstStyle/>
                    <a:p>
                      <a:pPr algn="r"/>
                      <a:r>
                        <a:rPr kumimoji="1" lang="en-US" altLang="ja-JP" sz="2300" dirty="0">
                          <a:latin typeface="HG丸ｺﾞｼｯｸM-PRO" panose="020F0600000000000000" pitchFamily="50" charset="-128"/>
                          <a:ea typeface="HG丸ｺﾞｼｯｸM-PRO" panose="020F0600000000000000" pitchFamily="50" charset="-128"/>
                        </a:rPr>
                        <a:t>$1,000</a:t>
                      </a: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extLst>
                  <a:ext uri="{0D108BD9-81ED-4DB2-BD59-A6C34878D82A}">
                    <a16:rowId xmlns:a16="http://schemas.microsoft.com/office/drawing/2014/main" val="550835732"/>
                  </a:ext>
                </a:extLst>
              </a:tr>
              <a:tr h="582188">
                <a:tc gridSpan="2">
                  <a:txBody>
                    <a:bodyPr/>
                    <a:lstStyle/>
                    <a:p>
                      <a:pPr algn="ctr"/>
                      <a:r>
                        <a:rPr kumimoji="1" lang="ja-JP" altLang="en-US" sz="2300" dirty="0">
                          <a:latin typeface="HG丸ｺﾞｼｯｸM-PRO" panose="020F0600000000000000" pitchFamily="50" charset="-128"/>
                          <a:ea typeface="HG丸ｺﾞｼｯｸM-PRO" panose="020F0600000000000000" pitchFamily="50" charset="-128"/>
                        </a:rPr>
                        <a:t>合 計</a:t>
                      </a: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hMerge="1">
                  <a:txBody>
                    <a:bodyPr/>
                    <a:lstStyle/>
                    <a:p>
                      <a:endParaRPr kumimoji="1" lang="ja-JP" altLang="en-US" sz="3200" dirty="0">
                        <a:latin typeface="HG丸ｺﾞｼｯｸM-PRO" panose="020F0600000000000000" pitchFamily="50" charset="-128"/>
                        <a:ea typeface="HG丸ｺﾞｼｯｸM-PRO" panose="020F0600000000000000"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gridSpan="3">
                  <a:txBody>
                    <a:bodyPr/>
                    <a:lstStyle/>
                    <a:p>
                      <a:pPr algn="r"/>
                      <a:r>
                        <a:rPr kumimoji="1" lang="en-US" altLang="ja-JP" sz="2300" dirty="0">
                          <a:latin typeface="HG丸ｺﾞｼｯｸM-PRO" panose="020F0600000000000000" pitchFamily="50" charset="-128"/>
                          <a:ea typeface="HG丸ｺﾞｼｯｸM-PRO" panose="020F0600000000000000" pitchFamily="50" charset="-128"/>
                        </a:rPr>
                        <a:t>$3,000</a:t>
                      </a: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hMerge="1">
                  <a:txBody>
                    <a:bodyPr/>
                    <a:lstStyle/>
                    <a:p>
                      <a:pPr algn="r"/>
                      <a:endParaRPr kumimoji="1" lang="en-US" altLang="ja-JP" sz="3600" dirty="0">
                        <a:latin typeface="HG丸ｺﾞｼｯｸM-PRO" panose="020F0600000000000000" pitchFamily="50" charset="-128"/>
                        <a:ea typeface="HG丸ｺﾞｼｯｸM-PRO" panose="020F0600000000000000"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hMerge="1">
                  <a:txBody>
                    <a:bodyPr/>
                    <a:lstStyle/>
                    <a:p>
                      <a:pPr algn="r"/>
                      <a:endParaRPr kumimoji="1" lang="ja-JP" altLang="en-US" sz="3600" dirty="0">
                        <a:latin typeface="HG丸ｺﾞｼｯｸM-PRO" panose="020F0600000000000000" pitchFamily="50" charset="-128"/>
                        <a:ea typeface="HG丸ｺﾞｼｯｸM-PRO" panose="020F0600000000000000"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3628907932"/>
                  </a:ext>
                </a:extLst>
              </a:tr>
            </a:tbl>
          </a:graphicData>
        </a:graphic>
      </p:graphicFrame>
      <p:graphicFrame>
        <p:nvGraphicFramePr>
          <p:cNvPr id="3" name="表 2">
            <a:extLst>
              <a:ext uri="{FF2B5EF4-FFF2-40B4-BE49-F238E27FC236}">
                <a16:creationId xmlns:a16="http://schemas.microsoft.com/office/drawing/2014/main" id="{2CC230ED-E3CC-411B-B722-E09B6385CB55}"/>
              </a:ext>
            </a:extLst>
          </p:cNvPr>
          <p:cNvGraphicFramePr>
            <a:graphicFrameLocks noGrp="1"/>
          </p:cNvGraphicFramePr>
          <p:nvPr>
            <p:extLst>
              <p:ext uri="{D42A27DB-BD31-4B8C-83A1-F6EECF244321}">
                <p14:modId xmlns:p14="http://schemas.microsoft.com/office/powerpoint/2010/main" val="1688385365"/>
              </p:ext>
            </p:extLst>
          </p:nvPr>
        </p:nvGraphicFramePr>
        <p:xfrm>
          <a:off x="424339" y="4491350"/>
          <a:ext cx="8534027" cy="1745959"/>
        </p:xfrm>
        <a:graphic>
          <a:graphicData uri="http://schemas.openxmlformats.org/drawingml/2006/table">
            <a:tbl>
              <a:tblPr firstRow="1" bandRow="1">
                <a:tableStyleId>{5940675A-B579-460E-94D1-54222C63F5DA}</a:tableStyleId>
              </a:tblPr>
              <a:tblGrid>
                <a:gridCol w="2478026">
                  <a:extLst>
                    <a:ext uri="{9D8B030D-6E8A-4147-A177-3AD203B41FA5}">
                      <a16:colId xmlns:a16="http://schemas.microsoft.com/office/drawing/2014/main" val="1834931324"/>
                    </a:ext>
                  </a:extLst>
                </a:gridCol>
                <a:gridCol w="2161595">
                  <a:extLst>
                    <a:ext uri="{9D8B030D-6E8A-4147-A177-3AD203B41FA5}">
                      <a16:colId xmlns:a16="http://schemas.microsoft.com/office/drawing/2014/main" val="2014845830"/>
                    </a:ext>
                  </a:extLst>
                </a:gridCol>
                <a:gridCol w="1955729">
                  <a:extLst>
                    <a:ext uri="{9D8B030D-6E8A-4147-A177-3AD203B41FA5}">
                      <a16:colId xmlns:a16="http://schemas.microsoft.com/office/drawing/2014/main" val="3818315057"/>
                    </a:ext>
                  </a:extLst>
                </a:gridCol>
                <a:gridCol w="1938677">
                  <a:extLst>
                    <a:ext uri="{9D8B030D-6E8A-4147-A177-3AD203B41FA5}">
                      <a16:colId xmlns:a16="http://schemas.microsoft.com/office/drawing/2014/main" val="2597284110"/>
                    </a:ext>
                  </a:extLst>
                </a:gridCol>
              </a:tblGrid>
              <a:tr h="578644">
                <a:tc>
                  <a:txBody>
                    <a:bodyPr/>
                    <a:lstStyle/>
                    <a:p>
                      <a:pPr algn="r"/>
                      <a:r>
                        <a:rPr kumimoji="1" lang="ja-JP" altLang="en-US" sz="2000" dirty="0">
                          <a:latin typeface="HG丸ｺﾞｼｯｸM-PRO" panose="020F0600000000000000" pitchFamily="50" charset="-128"/>
                          <a:ea typeface="HG丸ｺﾞｼｯｸM-PRO" panose="020F0600000000000000" pitchFamily="50" charset="-128"/>
                        </a:rPr>
                        <a:t>第</a:t>
                      </a:r>
                      <a:r>
                        <a:rPr kumimoji="1" lang="en-US" altLang="ja-JP" sz="2000" dirty="0">
                          <a:latin typeface="HG丸ｺﾞｼｯｸM-PRO" panose="020F0600000000000000" pitchFamily="50" charset="-128"/>
                          <a:ea typeface="HG丸ｺﾞｼｯｸM-PRO" panose="020F0600000000000000" pitchFamily="50" charset="-128"/>
                        </a:rPr>
                        <a:t>2660</a:t>
                      </a:r>
                      <a:r>
                        <a:rPr kumimoji="1" lang="ja-JP" altLang="en-US" sz="2000" dirty="0">
                          <a:latin typeface="HG丸ｺﾞｼｯｸM-PRO" panose="020F0600000000000000" pitchFamily="50" charset="-128"/>
                          <a:ea typeface="HG丸ｺﾞｼｯｸM-PRO" panose="020F0600000000000000" pitchFamily="50" charset="-128"/>
                        </a:rPr>
                        <a:t>地区</a:t>
                      </a: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noFill/>
                  </a:tcPr>
                </a:tc>
                <a:tc>
                  <a:txBody>
                    <a:bodyPr/>
                    <a:lstStyle/>
                    <a:p>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solidFill>
                      <a:schemeClr val="bg1"/>
                    </a:solidFill>
                  </a:tcPr>
                </a:tc>
                <a:tc>
                  <a:txBody>
                    <a:bodyPr/>
                    <a:lstStyle/>
                    <a:p>
                      <a:pPr algn="r"/>
                      <a:r>
                        <a:rPr kumimoji="1" lang="en-US" altLang="ja-JP" sz="2300" dirty="0">
                          <a:latin typeface="HG丸ｺﾞｼｯｸM-PRO" panose="020F0600000000000000" pitchFamily="50" charset="-128"/>
                          <a:ea typeface="HG丸ｺﾞｼｯｸM-PRO" panose="020F0600000000000000" pitchFamily="50" charset="-128"/>
                        </a:rPr>
                        <a:t>$20,000</a:t>
                      </a: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solidFill>
                      <a:schemeClr val="bg1"/>
                    </a:solidFill>
                  </a:tcPr>
                </a:tc>
                <a:tc>
                  <a:txBody>
                    <a:bodyPr/>
                    <a:lstStyle/>
                    <a:p>
                      <a:pPr algn="r"/>
                      <a:r>
                        <a:rPr kumimoji="1" lang="en-US" altLang="ja-JP" sz="2300" dirty="0">
                          <a:latin typeface="HG丸ｺﾞｼｯｸM-PRO" panose="020F0600000000000000" pitchFamily="50" charset="-128"/>
                          <a:ea typeface="HG丸ｺﾞｼｯｸM-PRO" panose="020F0600000000000000" pitchFamily="50" charset="-128"/>
                        </a:rPr>
                        <a:t>$20,000</a:t>
                      </a: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84868255"/>
                  </a:ext>
                </a:extLst>
              </a:tr>
              <a:tr h="578644">
                <a:tc>
                  <a:txBody>
                    <a:bodyPr/>
                    <a:lstStyle/>
                    <a:p>
                      <a:pPr algn="ct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olid"/>
                      <a:round/>
                      <a:headEnd type="none" w="med" len="med"/>
                      <a:tailEnd type="none" w="med" len="med"/>
                    </a:lnB>
                    <a:noFill/>
                  </a:tcPr>
                </a:tc>
                <a:tc>
                  <a:txBody>
                    <a:bodyPr/>
                    <a:lstStyle/>
                    <a:p>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olid"/>
                      <a:round/>
                      <a:headEnd type="none" w="med" len="med"/>
                      <a:tailEnd type="none" w="med" len="med"/>
                    </a:lnB>
                    <a:noFill/>
                  </a:tcPr>
                </a:tc>
                <a:tc>
                  <a:txBody>
                    <a:bodyPr/>
                    <a:lstStyle/>
                    <a:p>
                      <a:pPr algn="r"/>
                      <a:r>
                        <a:rPr kumimoji="1" lang="en-US" altLang="ja-JP" sz="2300" dirty="0">
                          <a:latin typeface="HG丸ｺﾞｼｯｸM-PRO" panose="020F0600000000000000" pitchFamily="50" charset="-128"/>
                          <a:ea typeface="HG丸ｺﾞｼｯｸM-PRO" panose="020F0600000000000000" pitchFamily="50" charset="-128"/>
                        </a:rPr>
                        <a:t>$20,000</a:t>
                      </a: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a:txBody>
                    <a:bodyPr/>
                    <a:lstStyle/>
                    <a:p>
                      <a:pPr algn="r"/>
                      <a:r>
                        <a:rPr kumimoji="1" lang="en-US" altLang="ja-JP" sz="2300" dirty="0">
                          <a:latin typeface="HG丸ｺﾞｼｯｸM-PRO" panose="020F0600000000000000" pitchFamily="50" charset="-128"/>
                          <a:ea typeface="HG丸ｺﾞｼｯｸM-PRO" panose="020F0600000000000000" pitchFamily="50" charset="-128"/>
                        </a:rPr>
                        <a:t>$21,000</a:t>
                      </a: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70238750"/>
                  </a:ext>
                </a:extLst>
              </a:tr>
              <a:tr h="588671">
                <a:tc>
                  <a:txBody>
                    <a:bodyPr/>
                    <a:lstStyle/>
                    <a:p>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3810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noFill/>
                  </a:tcPr>
                </a:tc>
                <a:tc gridSpan="3">
                  <a:txBody>
                    <a:bodyPr/>
                    <a:lstStyle/>
                    <a:p>
                      <a:pPr algn="r"/>
                      <a:r>
                        <a:rPr kumimoji="1" lang="en-US" altLang="ja-JP" sz="2300" b="1" dirty="0">
                          <a:solidFill>
                            <a:srgbClr val="C00000"/>
                          </a:solidFill>
                          <a:latin typeface="HG丸ｺﾞｼｯｸM-PRO" panose="020F0600000000000000" pitchFamily="50" charset="-128"/>
                          <a:ea typeface="HG丸ｺﾞｼｯｸM-PRO" panose="020F0600000000000000" pitchFamily="50" charset="-128"/>
                        </a:rPr>
                        <a:t>$43,000</a:t>
                      </a:r>
                      <a:endParaRPr kumimoji="1" lang="ja-JP" altLang="en-US" sz="2300" b="1" dirty="0">
                        <a:solidFill>
                          <a:srgbClr val="C00000"/>
                        </a:solidFill>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3810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solidFill>
                      <a:schemeClr val="bg1"/>
                    </a:solidFill>
                  </a:tcPr>
                </a:tc>
                <a:tc hMerge="1">
                  <a:txBody>
                    <a:bodyPr/>
                    <a:lstStyle/>
                    <a:p>
                      <a:endParaRPr kumimoji="1" lang="ja-JP" altLang="en-US" sz="3200" dirty="0">
                        <a:latin typeface="HG丸ｺﾞｼｯｸM-PRO" panose="020F0600000000000000" pitchFamily="50" charset="-128"/>
                        <a:ea typeface="HG丸ｺﾞｼｯｸM-PRO" panose="020F0600000000000000" pitchFamily="50" charset="-128"/>
                      </a:endParaRPr>
                    </a:p>
                  </a:txBody>
                  <a:tcPr anchor="ctr">
                    <a:lnT w="38100" cap="flat" cmpd="sng" algn="ctr">
                      <a:solidFill>
                        <a:srgbClr val="002060"/>
                      </a:solidFill>
                      <a:prstDash val="solid"/>
                      <a:round/>
                      <a:headEnd type="none" w="med" len="med"/>
                      <a:tailEnd type="none" w="med" len="med"/>
                    </a:lnT>
                    <a:solidFill>
                      <a:schemeClr val="bg1"/>
                    </a:solidFill>
                  </a:tcPr>
                </a:tc>
                <a:tc hMerge="1">
                  <a:txBody>
                    <a:bodyPr/>
                    <a:lstStyle/>
                    <a:p>
                      <a:endParaRPr kumimoji="1" lang="ja-JP" altLang="en-US" sz="3200" dirty="0">
                        <a:latin typeface="HG丸ｺﾞｼｯｸM-PRO" panose="020F0600000000000000" pitchFamily="50" charset="-128"/>
                        <a:ea typeface="HG丸ｺﾞｼｯｸM-PRO" panose="020F0600000000000000" pitchFamily="50" charset="-128"/>
                      </a:endParaRPr>
                    </a:p>
                  </a:txBody>
                  <a:tcPr anchor="ctr">
                    <a:lnT w="38100" cap="flat" cmpd="sng" algn="ctr">
                      <a:solidFill>
                        <a:srgbClr val="002060"/>
                      </a:solidFill>
                      <a:prstDash val="solid"/>
                      <a:round/>
                      <a:headEnd type="none" w="med" len="med"/>
                      <a:tailEnd type="none" w="med" len="med"/>
                    </a:lnT>
                    <a:solidFill>
                      <a:schemeClr val="bg1"/>
                    </a:solidFill>
                  </a:tcPr>
                </a:tc>
                <a:extLst>
                  <a:ext uri="{0D108BD9-81ED-4DB2-BD59-A6C34878D82A}">
                    <a16:rowId xmlns:a16="http://schemas.microsoft.com/office/drawing/2014/main" val="3185993947"/>
                  </a:ext>
                </a:extLst>
              </a:tr>
            </a:tbl>
          </a:graphicData>
        </a:graphic>
      </p:graphicFrame>
      <p:sp>
        <p:nvSpPr>
          <p:cNvPr id="4" name="スライド番号プレースホルダー 3">
            <a:extLst>
              <a:ext uri="{FF2B5EF4-FFF2-40B4-BE49-F238E27FC236}">
                <a16:creationId xmlns:a16="http://schemas.microsoft.com/office/drawing/2014/main" id="{652842C7-28A2-4CCE-88AD-D141973577AD}"/>
              </a:ext>
            </a:extLst>
          </p:cNvPr>
          <p:cNvSpPr>
            <a:spLocks noGrp="1"/>
          </p:cNvSpPr>
          <p:nvPr>
            <p:ph type="sldNum" sz="quarter" idx="4294967295"/>
          </p:nvPr>
        </p:nvSpPr>
        <p:spPr>
          <a:xfrm>
            <a:off x="8780400" y="6492875"/>
            <a:ext cx="363600" cy="365125"/>
          </a:xfrm>
        </p:spPr>
        <p:txBody>
          <a:bodyPr/>
          <a:lstStyle/>
          <a:p>
            <a:fld id="{86CB4B4D-7CA3-9044-876B-883B54F8677D}" type="slidenum">
              <a:rPr lang="en-US" altLang="ja-JP" smtClean="0"/>
              <a:t>9</a:t>
            </a:fld>
            <a:endParaRPr lang="ja-JP" altLang="en-US" dirty="0"/>
          </a:p>
        </p:txBody>
      </p:sp>
    </p:spTree>
    <p:extLst>
      <p:ext uri="{BB962C8B-B14F-4D97-AF65-F5344CB8AC3E}">
        <p14:creationId xmlns:p14="http://schemas.microsoft.com/office/powerpoint/2010/main" val="3680998782"/>
      </p:ext>
    </p:extLst>
  </p:cSld>
  <p:clrMapOvr>
    <a:masterClrMapping/>
  </p:clrMapOvr>
  <mc:AlternateContent xmlns:mc="http://schemas.openxmlformats.org/markup-compatibility/2006" xmlns:p14="http://schemas.microsoft.com/office/powerpoint/2010/main">
    <mc:Choice Requires="p14">
      <p:transition spd="slow" p14:dur="20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5017</TotalTime>
  <Words>1542</Words>
  <Application>Microsoft Office PowerPoint</Application>
  <PresentationFormat>画面に合わせる (4:3)</PresentationFormat>
  <Paragraphs>353</Paragraphs>
  <Slides>26</Slides>
  <Notes>26</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26</vt:i4>
      </vt:variant>
    </vt:vector>
  </HeadingPairs>
  <TitlesOfParts>
    <vt:vector size="39" baseType="lpstr">
      <vt:lpstr>HGPｺﾞｼｯｸE</vt:lpstr>
      <vt:lpstr>HGP明朝E</vt:lpstr>
      <vt:lpstr>HGSｺﾞｼｯｸE</vt:lpstr>
      <vt:lpstr>HG丸ｺﾞｼｯｸM-PRO</vt:lpstr>
      <vt:lpstr>ＭＳ 明朝</vt:lpstr>
      <vt:lpstr>MS-Mincho</vt:lpstr>
      <vt:lpstr>Arial</vt:lpstr>
      <vt:lpstr>Arial Narrow</vt:lpstr>
      <vt:lpstr>Calibri</vt:lpstr>
      <vt:lpstr>Candara</vt:lpstr>
      <vt:lpstr>Georgia</vt:lpstr>
      <vt:lpstr>Symbol</vt:lpstr>
      <vt:lpstr>ウェーブ</vt:lpstr>
      <vt:lpstr>PowerPoint プレゼンテーション</vt:lpstr>
      <vt:lpstr>本日お伝えしたいこと</vt:lpstr>
      <vt:lpstr>PowerPoint プレゼンテーション</vt:lpstr>
      <vt:lpstr>２つの補助金制度</vt:lpstr>
      <vt:lpstr>地区補助金活動・・・実例①　 社会奉仕</vt:lpstr>
      <vt:lpstr>地区補助金活動・・・実例②　 人道的国際奉仕活動</vt:lpstr>
      <vt:lpstr>PowerPoint プレゼンテーション</vt:lpstr>
      <vt:lpstr>グローバル補助金の6重点分野</vt:lpstr>
      <vt:lpstr>PowerPoint プレゼンテーション</vt:lpstr>
      <vt:lpstr>PowerPoint プレゼンテーション</vt:lpstr>
      <vt:lpstr>地区補助金の申請要件</vt:lpstr>
      <vt:lpstr>地区補助金の申請額</vt:lpstr>
      <vt:lpstr>クラブ寄付実績による補助金分配率</vt:lpstr>
      <vt:lpstr>地区補助金申請スケジュール</vt:lpstr>
      <vt:lpstr>年次基金の流れ（シェア・システム）</vt:lpstr>
      <vt:lpstr>PowerPoint プレゼンテーション</vt:lpstr>
      <vt:lpstr>PowerPoint プレゼンテーション</vt:lpstr>
      <vt:lpstr>覚書の留意点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　補助金の資金管理の注意点</vt:lpstr>
      <vt:lpstr>PowerPoint プレゼンテーション</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ロータリーの補助金</dc:title>
  <dc:creator>yoshida</dc:creator>
  <cp:lastModifiedBy>owner</cp:lastModifiedBy>
  <cp:revision>271</cp:revision>
  <cp:lastPrinted>2019-04-01T23:09:18Z</cp:lastPrinted>
  <dcterms:created xsi:type="dcterms:W3CDTF">2012-10-07T04:55:26Z</dcterms:created>
  <dcterms:modified xsi:type="dcterms:W3CDTF">2019-04-12T02:25:59Z</dcterms:modified>
</cp:coreProperties>
</file>