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71" r:id="rId2"/>
    <p:sldId id="272" r:id="rId3"/>
    <p:sldId id="281" r:id="rId4"/>
    <p:sldId id="279" r:id="rId5"/>
    <p:sldId id="294" r:id="rId6"/>
    <p:sldId id="292" r:id="rId7"/>
    <p:sldId id="293" r:id="rId8"/>
    <p:sldId id="291" r:id="rId9"/>
    <p:sldId id="283" r:id="rId10"/>
    <p:sldId id="295" r:id="rId11"/>
    <p:sldId id="277" r:id="rId12"/>
    <p:sldId id="290" r:id="rId13"/>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80574" autoAdjust="0"/>
  </p:normalViewPr>
  <p:slideViewPr>
    <p:cSldViewPr snapToGrid="0">
      <p:cViewPr varScale="1">
        <p:scale>
          <a:sx n="89" d="100"/>
          <a:sy n="89" d="100"/>
        </p:scale>
        <p:origin x="1476" y="1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DCFC431-4449-4C7B-9A11-7C58D66C9D23}"/>
              </a:ext>
            </a:extLst>
          </p:cNvPr>
          <p:cNvSpPr>
            <a:spLocks noGrp="1"/>
          </p:cNvSpPr>
          <p:nvPr>
            <p:ph type="hdr" sz="quarter"/>
          </p:nvPr>
        </p:nvSpPr>
        <p:spPr>
          <a:xfrm>
            <a:off x="0" y="0"/>
            <a:ext cx="2971800" cy="499012"/>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981EB30-5586-47B0-BABF-4A249D612236}"/>
              </a:ext>
            </a:extLst>
          </p:cNvPr>
          <p:cNvSpPr>
            <a:spLocks noGrp="1"/>
          </p:cNvSpPr>
          <p:nvPr>
            <p:ph type="dt" sz="quarter" idx="1"/>
          </p:nvPr>
        </p:nvSpPr>
        <p:spPr>
          <a:xfrm>
            <a:off x="3884613" y="0"/>
            <a:ext cx="2971800" cy="499012"/>
          </a:xfrm>
          <a:prstGeom prst="rect">
            <a:avLst/>
          </a:prstGeom>
        </p:spPr>
        <p:txBody>
          <a:bodyPr vert="horz" lIns="91434" tIns="45717" rIns="91434" bIns="45717"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50A5580D-A214-427F-A970-C546B573C11D}"/>
              </a:ext>
            </a:extLst>
          </p:cNvPr>
          <p:cNvSpPr>
            <a:spLocks noGrp="1"/>
          </p:cNvSpPr>
          <p:nvPr>
            <p:ph type="ftr" sz="quarter" idx="2"/>
          </p:nvPr>
        </p:nvSpPr>
        <p:spPr>
          <a:xfrm>
            <a:off x="0" y="9446679"/>
            <a:ext cx="2971800" cy="499011"/>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038503C-819E-4D61-89E9-C5CFB8E29E9E}"/>
              </a:ext>
            </a:extLst>
          </p:cNvPr>
          <p:cNvSpPr>
            <a:spLocks noGrp="1"/>
          </p:cNvSpPr>
          <p:nvPr>
            <p:ph type="sldNum" sz="quarter" idx="3"/>
          </p:nvPr>
        </p:nvSpPr>
        <p:spPr>
          <a:xfrm>
            <a:off x="3884613" y="9446679"/>
            <a:ext cx="2971800" cy="499011"/>
          </a:xfrm>
          <a:prstGeom prst="rect">
            <a:avLst/>
          </a:prstGeom>
        </p:spPr>
        <p:txBody>
          <a:bodyPr vert="horz" lIns="91434" tIns="45717" rIns="91434" bIns="45717" rtlCol="0" anchor="b"/>
          <a:lstStyle>
            <a:lvl1pPr algn="r">
              <a:defRPr sz="1200"/>
            </a:lvl1pPr>
          </a:lstStyle>
          <a:p>
            <a:fld id="{A50CD122-13E6-42B4-8C32-CACCD5D4CE6B}" type="slidenum">
              <a:rPr kumimoji="1" lang="ja-JP" altLang="en-US" smtClean="0"/>
              <a:t>‹#›</a:t>
            </a:fld>
            <a:endParaRPr kumimoji="1" lang="ja-JP" altLang="en-US"/>
          </a:p>
        </p:txBody>
      </p:sp>
    </p:spTree>
    <p:extLst>
      <p:ext uri="{BB962C8B-B14F-4D97-AF65-F5344CB8AC3E}">
        <p14:creationId xmlns:p14="http://schemas.microsoft.com/office/powerpoint/2010/main" val="399521067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34" tIns="45717" rIns="91434" bIns="45717"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5800" y="4786363"/>
            <a:ext cx="5486400" cy="3916115"/>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9"/>
            <a:ext cx="2971800" cy="499011"/>
          </a:xfrm>
          <a:prstGeom prst="rect">
            <a:avLst/>
          </a:prstGeom>
        </p:spPr>
        <p:txBody>
          <a:bodyPr vert="horz" lIns="91434" tIns="45717" rIns="91434" bIns="45717" rtlCol="0" anchor="b"/>
          <a:lstStyle>
            <a:lvl1pPr algn="r">
              <a:defRPr sz="1200"/>
            </a:lvl1pPr>
          </a:lstStyle>
          <a:p>
            <a:fld id="{8AE8381E-2229-416C-BFCC-01794954921E}" type="slidenum">
              <a:rPr kumimoji="1" lang="ja-JP" altLang="en-US" smtClean="0"/>
              <a:t>‹#›</a:t>
            </a:fld>
            <a:endParaRPr kumimoji="1" lang="ja-JP" altLang="en-US"/>
          </a:p>
        </p:txBody>
      </p:sp>
    </p:spTree>
    <p:extLst>
      <p:ext uri="{BB962C8B-B14F-4D97-AF65-F5344CB8AC3E}">
        <p14:creationId xmlns:p14="http://schemas.microsoft.com/office/powerpoint/2010/main" val="321622911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27257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r>
              <a:rPr kumimoji="1" lang="ja-JP" altLang="en-US" dirty="0"/>
              <a:t>因みに日本人で承認されたのは</a:t>
            </a:r>
            <a:endParaRPr kumimoji="1" lang="en-US" altLang="ja-JP" dirty="0"/>
          </a:p>
          <a:p>
            <a:r>
              <a:rPr kumimoji="1" lang="en-US" altLang="ja-JP" dirty="0"/>
              <a:t>2019</a:t>
            </a:r>
            <a:r>
              <a:rPr kumimoji="1" lang="ja-JP" altLang="en-US" dirty="0"/>
              <a:t>年：</a:t>
            </a:r>
            <a:r>
              <a:rPr kumimoji="1" lang="en-US" altLang="ja-JP" dirty="0"/>
              <a:t>3</a:t>
            </a:r>
            <a:r>
              <a:rPr kumimoji="1" lang="ja-JP" altLang="en-US" dirty="0"/>
              <a:t>名</a:t>
            </a:r>
            <a:endParaRPr kumimoji="1" lang="en-US" altLang="ja-JP" dirty="0"/>
          </a:p>
          <a:p>
            <a:r>
              <a:rPr kumimoji="1" lang="en-US" altLang="ja-JP" dirty="0"/>
              <a:t>2018</a:t>
            </a:r>
            <a:r>
              <a:rPr kumimoji="1" lang="ja-JP" altLang="en-US" dirty="0"/>
              <a:t>年：</a:t>
            </a:r>
            <a:r>
              <a:rPr kumimoji="1" lang="en-US" altLang="ja-JP" dirty="0"/>
              <a:t>2</a:t>
            </a:r>
            <a:r>
              <a:rPr kumimoji="1" lang="ja-JP" altLang="en-US" dirty="0"/>
              <a:t>名</a:t>
            </a:r>
            <a:endParaRPr kumimoji="1" lang="en-US" altLang="ja-JP" dirty="0"/>
          </a:p>
          <a:p>
            <a:r>
              <a:rPr kumimoji="1" lang="en-US" altLang="ja-JP" dirty="0"/>
              <a:t>2017</a:t>
            </a:r>
            <a:r>
              <a:rPr kumimoji="1" lang="ja-JP" altLang="en-US" dirty="0"/>
              <a:t>年：</a:t>
            </a:r>
            <a:r>
              <a:rPr kumimoji="1" lang="en-US" altLang="ja-JP" dirty="0"/>
              <a:t>1</a:t>
            </a:r>
            <a:r>
              <a:rPr kumimoji="1" lang="ja-JP" altLang="en-US" dirty="0"/>
              <a:t>名</a:t>
            </a:r>
            <a:endParaRPr kumimoji="1" lang="en-US" altLang="ja-JP" dirty="0"/>
          </a:p>
          <a:p>
            <a:r>
              <a:rPr kumimoji="1" lang="en-US" altLang="ja-JP" dirty="0"/>
              <a:t>2002</a:t>
            </a:r>
            <a:r>
              <a:rPr kumimoji="1" lang="ja-JP" altLang="en-US" dirty="0"/>
              <a:t>年のプログラム創設以来</a:t>
            </a:r>
            <a:r>
              <a:rPr kumimoji="1" lang="en-US" altLang="ja-JP" dirty="0"/>
              <a:t>40</a:t>
            </a:r>
            <a:r>
              <a:rPr kumimoji="1" lang="ja-JP" altLang="en-US" dirty="0"/>
              <a:t>人にも満たない</a:t>
            </a:r>
            <a:endParaRPr kumimoji="1" lang="en-US" altLang="ja-JP" dirty="0"/>
          </a:p>
          <a:p>
            <a:r>
              <a:rPr kumimoji="1" lang="ja-JP" altLang="en-US" dirty="0"/>
              <a:t>当地区においては</a:t>
            </a:r>
            <a:r>
              <a:rPr kumimoji="1" lang="en-US" altLang="ja-JP" dirty="0"/>
              <a:t>2005</a:t>
            </a:r>
            <a:r>
              <a:rPr kumimoji="1" lang="ja-JP" altLang="en-US" dirty="0"/>
              <a:t>年以来</a:t>
            </a:r>
            <a:r>
              <a:rPr kumimoji="1" lang="en-US" altLang="ja-JP" dirty="0"/>
              <a:t>2</a:t>
            </a:r>
            <a:r>
              <a:rPr kumimoji="1" lang="ja-JP" altLang="en-US" dirty="0"/>
              <a:t>人目</a:t>
            </a:r>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91947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47909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89546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r>
              <a:rPr kumimoji="1" lang="ja-JP" altLang="en-US" dirty="0"/>
              <a:t>まずは自己紹介＆奨学金小委員会のご紹介</a:t>
            </a:r>
            <a:endParaRPr kumimoji="1" lang="en-US" altLang="ja-JP" dirty="0"/>
          </a:p>
          <a:p>
            <a:r>
              <a:rPr kumimoji="1" lang="ja-JP" altLang="en-US" dirty="0"/>
              <a:t>ロータリー財団員会の中の小委員会として、委員会メンバーは財団委員会メンバー全員です</a:t>
            </a:r>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4809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r>
              <a:rPr kumimoji="1" lang="ja-JP" altLang="en-US" dirty="0"/>
              <a:t>奨学金（フェローシップ）という切り口で存在する</a:t>
            </a:r>
            <a:r>
              <a:rPr kumimoji="1" lang="en-US" altLang="ja-JP" dirty="0"/>
              <a:t>3</a:t>
            </a:r>
            <a:r>
              <a:rPr kumimoji="1" lang="ja-JP" altLang="en-US" dirty="0" err="1"/>
              <a:t>つの</a:t>
            </a:r>
            <a:r>
              <a:rPr kumimoji="1" lang="ja-JP" altLang="en-US" dirty="0"/>
              <a:t>奨学金プログラム</a:t>
            </a:r>
            <a:endParaRPr kumimoji="1" lang="en-US" altLang="ja-JP" dirty="0"/>
          </a:p>
          <a:p>
            <a:r>
              <a:rPr kumimoji="1" lang="ja-JP" altLang="en-US" dirty="0"/>
              <a:t>地区補助金による奨学金は地区補助金申請プロセスと同様です。</a:t>
            </a:r>
            <a:endParaRPr kumimoji="1" lang="en-US" altLang="ja-JP" dirty="0"/>
          </a:p>
          <a:p>
            <a:r>
              <a:rPr kumimoji="1" lang="ja-JP" altLang="en-US" dirty="0"/>
              <a:t>本日はグローバル補助金及び平和フェローシップについて少し詳しくご紹介させて頂きます</a:t>
            </a:r>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1587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53158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0874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24314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09109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00584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r>
              <a:rPr kumimoji="1" lang="ja-JP" altLang="en-US" dirty="0"/>
              <a:t>ポールハリスは２度の世界大戦の中を生き、世界平和の難しさを痛感し、強く平和を求めたロータリアンでありました。</a:t>
            </a:r>
            <a:endParaRPr kumimoji="1" lang="en-US" altLang="ja-JP" dirty="0"/>
          </a:p>
          <a:p>
            <a:r>
              <a:rPr kumimoji="1" lang="ja-JP" altLang="en-US" dirty="0"/>
              <a:t>ポールハリスの没後</a:t>
            </a:r>
            <a:r>
              <a:rPr kumimoji="1" lang="en-US" altLang="ja-JP" dirty="0"/>
              <a:t>50</a:t>
            </a:r>
            <a:r>
              <a:rPr kumimoji="1" lang="ja-JP" altLang="en-US" dirty="0"/>
              <a:t>年を記念し、彼のメモリアルプログラムとして</a:t>
            </a:r>
            <a:r>
              <a:rPr kumimoji="1" lang="en-US" altLang="ja-JP" dirty="0"/>
              <a:t>2002</a:t>
            </a:r>
            <a:r>
              <a:rPr kumimoji="1" lang="ja-JP" altLang="en-US" dirty="0"/>
              <a:t>年創立されました。</a:t>
            </a:r>
            <a:endParaRPr kumimoji="1" lang="en-US" altLang="ja-JP" dirty="0"/>
          </a:p>
        </p:txBody>
      </p:sp>
      <p:sp>
        <p:nvSpPr>
          <p:cNvPr id="5" name="日付プレースホルダー 4">
            <a:extLst>
              <a:ext uri="{FF2B5EF4-FFF2-40B4-BE49-F238E27FC236}">
                <a16:creationId xmlns:a16="http://schemas.microsoft.com/office/drawing/2014/main" id="{7D8E2792-3B0A-43D2-9BDF-44B88E4BD34C}"/>
              </a:ext>
            </a:extLst>
          </p:cNvPr>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4418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435261-8B53-4220-BE97-6F863200BFEC}"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254022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A99DB1-190A-488E-8F3B-78D10DC58A89}"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385629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E5DDF6-CB99-4B44-8E4D-AF4992B8D20E}"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15730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8470E3-EF7B-4A19-92BE-16605CF9F334}"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322904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7BD6FF-E6F5-4323-BED9-9D3F345C366A}"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252651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2F74134-AB71-45D2-B01D-B86063970C92}" type="datetime1">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109968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9F29970-AF37-402F-A471-06B90F09F1EE}" type="datetime1">
              <a:rPr kumimoji="1" lang="ja-JP" altLang="en-US" smtClean="0"/>
              <a:t>2019/4/9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309942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66B9738-28EC-46D7-946D-81CB55CC288D}" type="datetime1">
              <a:rPr kumimoji="1" lang="ja-JP" altLang="en-US" smtClean="0"/>
              <a:t>2019/4/9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424707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93701-B86B-41F5-A143-E2AC43CF5586}" type="datetime1">
              <a:rPr kumimoji="1" lang="ja-JP" altLang="en-US" smtClean="0"/>
              <a:t>2019/4/9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134637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BB609B-ED12-4521-9546-B5A733667911}" type="datetime1">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26653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A99C86-F9DC-43D6-A89A-8CC7FF255577}" type="datetime1">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230276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E5447-F03C-46FB-AFA6-B9A1D4DA904C}" type="datetime1">
              <a:rPr kumimoji="1" lang="ja-JP" altLang="en-US" smtClean="0"/>
              <a:t>2019/4/9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F92A9-8F10-4F55-8D02-3724091796F1}" type="slidenum">
              <a:rPr kumimoji="1" lang="ja-JP" altLang="en-US" smtClean="0"/>
              <a:t>‹#›</a:t>
            </a:fld>
            <a:endParaRPr kumimoji="1" lang="ja-JP" altLang="en-US"/>
          </a:p>
        </p:txBody>
      </p:sp>
    </p:spTree>
    <p:extLst>
      <p:ext uri="{BB962C8B-B14F-4D97-AF65-F5344CB8AC3E}">
        <p14:creationId xmlns:p14="http://schemas.microsoft.com/office/powerpoint/2010/main" val="1591072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2115354"/>
            <a:ext cx="9143997" cy="1908215"/>
          </a:xfrm>
          <a:prstGeom prst="rect">
            <a:avLst/>
          </a:prstGeom>
          <a:noFill/>
        </p:spPr>
        <p:txBody>
          <a:bodyPr wrap="square" rtlCol="0">
            <a:spAutoFit/>
          </a:bodyPr>
          <a:lstStyle/>
          <a:p>
            <a:pPr algn="ctr"/>
            <a:r>
              <a:rPr lang="en-US" altLang="ja-JP" sz="3200" b="1" dirty="0">
                <a:latin typeface="+mn-ea"/>
              </a:rPr>
              <a:t>2019-20</a:t>
            </a:r>
            <a:r>
              <a:rPr lang="ja-JP" altLang="en-US" sz="3200" b="1" dirty="0">
                <a:latin typeface="+mn-ea"/>
              </a:rPr>
              <a:t>年度のための地区研修・協議会</a:t>
            </a:r>
            <a:endParaRPr lang="en-US" altLang="ja-JP" sz="3200" b="1" dirty="0">
              <a:latin typeface="+mn-ea"/>
            </a:endParaRPr>
          </a:p>
          <a:p>
            <a:pPr algn="ctr"/>
            <a:r>
              <a:rPr lang="ja-JP" altLang="en-US" sz="2800" b="1" dirty="0">
                <a:latin typeface="+mn-ea"/>
              </a:rPr>
              <a:t>第</a:t>
            </a:r>
            <a:r>
              <a:rPr lang="en-US" altLang="ja-JP" sz="2800" b="1" dirty="0">
                <a:latin typeface="+mn-ea"/>
              </a:rPr>
              <a:t>2</a:t>
            </a:r>
            <a:r>
              <a:rPr lang="ja-JP" altLang="en-US" sz="2800" b="1" dirty="0">
                <a:latin typeface="+mn-ea"/>
              </a:rPr>
              <a:t>部：部門別協議会「ロータリー財団部門」</a:t>
            </a:r>
            <a:endParaRPr lang="en-US" altLang="ja-JP" sz="2800" b="1" dirty="0">
              <a:latin typeface="+mn-ea"/>
            </a:endParaRPr>
          </a:p>
          <a:p>
            <a:pPr algn="ctr"/>
            <a:r>
              <a:rPr lang="ja-JP" altLang="en-US" sz="5800" b="1" dirty="0">
                <a:latin typeface="+mn-ea"/>
              </a:rPr>
              <a:t>財団奨学金プログラム</a:t>
            </a:r>
          </a:p>
        </p:txBody>
      </p:sp>
      <p:sp>
        <p:nvSpPr>
          <p:cNvPr id="14" name="テキスト ボックス 13">
            <a:extLst>
              <a:ext uri="{FF2B5EF4-FFF2-40B4-BE49-F238E27FC236}">
                <a16:creationId xmlns:a16="http://schemas.microsoft.com/office/drawing/2014/main" id="{FF8EF8E0-B223-46C3-996E-918FEA6E41FE}"/>
              </a:ext>
            </a:extLst>
          </p:cNvPr>
          <p:cNvSpPr txBox="1"/>
          <p:nvPr/>
        </p:nvSpPr>
        <p:spPr>
          <a:xfrm>
            <a:off x="0" y="4869650"/>
            <a:ext cx="9144000" cy="1569660"/>
          </a:xfrm>
          <a:prstGeom prst="rect">
            <a:avLst/>
          </a:prstGeom>
          <a:noFill/>
        </p:spPr>
        <p:txBody>
          <a:bodyPr wrap="square" rtlCol="0">
            <a:spAutoFit/>
          </a:bodyPr>
          <a:lstStyle/>
          <a:p>
            <a:pPr algn="ctr"/>
            <a:r>
              <a:rPr lang="en-US" altLang="ja-JP" sz="2400" b="1" dirty="0">
                <a:latin typeface="+mn-ea"/>
              </a:rPr>
              <a:t>2019-20</a:t>
            </a:r>
            <a:r>
              <a:rPr lang="ja-JP" altLang="en-US" sz="2400" b="1" dirty="0">
                <a:latin typeface="+mn-ea"/>
              </a:rPr>
              <a:t>年度　地区ロータリー財団委員会</a:t>
            </a:r>
            <a:endParaRPr lang="en-US" altLang="ja-JP" sz="2400" b="1" dirty="0">
              <a:latin typeface="+mn-ea"/>
            </a:endParaRPr>
          </a:p>
          <a:p>
            <a:pPr algn="ctr"/>
            <a:r>
              <a:rPr lang="ja-JP" altLang="en-US" sz="2400" b="1" dirty="0">
                <a:latin typeface="+mn-ea"/>
              </a:rPr>
              <a:t>奨学金小委員会委員長　柳山　稔（東大阪西</a:t>
            </a:r>
            <a:r>
              <a:rPr lang="en-US" altLang="ja-JP" sz="2400" b="1" dirty="0">
                <a:latin typeface="+mn-ea"/>
              </a:rPr>
              <a:t>RC</a:t>
            </a:r>
            <a:r>
              <a:rPr lang="ja-JP" altLang="en-US" sz="2400" b="1" dirty="0">
                <a:latin typeface="+mn-ea"/>
              </a:rPr>
              <a:t>）</a:t>
            </a:r>
            <a:endParaRPr lang="en-US" altLang="ja-JP" sz="2400" b="1" dirty="0">
              <a:latin typeface="+mn-ea"/>
            </a:endParaRPr>
          </a:p>
          <a:p>
            <a:pPr algn="ctr"/>
            <a:endParaRPr lang="en-US" altLang="ja-JP" sz="2400" b="1" dirty="0">
              <a:latin typeface="+mn-ea"/>
            </a:endParaRPr>
          </a:p>
          <a:p>
            <a:pPr algn="ctr"/>
            <a:r>
              <a:rPr lang="en-US" altLang="ja-JP" sz="2400" b="1" dirty="0">
                <a:latin typeface="+mn-ea"/>
              </a:rPr>
              <a:t>2019</a:t>
            </a:r>
            <a:r>
              <a:rPr lang="ja-JP" altLang="en-US" sz="2400" b="1" dirty="0">
                <a:latin typeface="+mn-ea"/>
              </a:rPr>
              <a:t>年</a:t>
            </a:r>
            <a:r>
              <a:rPr lang="en-US" altLang="ja-JP" sz="2400" b="1" dirty="0">
                <a:latin typeface="+mn-ea"/>
              </a:rPr>
              <a:t>4</a:t>
            </a:r>
            <a:r>
              <a:rPr lang="ja-JP" altLang="en-US" sz="2400" b="1" dirty="0">
                <a:latin typeface="+mn-ea"/>
              </a:rPr>
              <a:t>月</a:t>
            </a:r>
            <a:r>
              <a:rPr lang="en-US" altLang="ja-JP" sz="2400" b="1" dirty="0">
                <a:latin typeface="+mn-ea"/>
              </a:rPr>
              <a:t>13</a:t>
            </a:r>
            <a:r>
              <a:rPr lang="ja-JP" altLang="en-US" sz="2400" b="1" dirty="0">
                <a:latin typeface="+mn-ea"/>
              </a:rPr>
              <a:t>日</a:t>
            </a:r>
          </a:p>
        </p:txBody>
      </p:sp>
      <p:pic>
        <p:nvPicPr>
          <p:cNvPr id="3" name="図 2">
            <a:extLst>
              <a:ext uri="{FF2B5EF4-FFF2-40B4-BE49-F238E27FC236}">
                <a16:creationId xmlns:a16="http://schemas.microsoft.com/office/drawing/2014/main" id="{419F5C2E-13DA-4ECF-A226-3FC0379E2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Tree>
    <p:extLst>
      <p:ext uri="{BB962C8B-B14F-4D97-AF65-F5344CB8AC3E}">
        <p14:creationId xmlns:p14="http://schemas.microsoft.com/office/powerpoint/2010/main" val="807982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B61172-A277-4DAB-913A-72F909CBEE14}"/>
              </a:ext>
            </a:extLst>
          </p:cNvPr>
          <p:cNvPicPr>
            <a:picLocks noChangeAspect="1"/>
          </p:cNvPicPr>
          <p:nvPr/>
        </p:nvPicPr>
        <p:blipFill rotWithShape="1">
          <a:blip r:embed="rId3">
            <a:extLst>
              <a:ext uri="{28A0092B-C50C-407E-A947-70E740481C1C}">
                <a14:useLocalDpi xmlns:a14="http://schemas.microsoft.com/office/drawing/2010/main" val="0"/>
              </a:ext>
            </a:extLst>
          </a:blip>
          <a:srcRect l="38420" t="23507" r="35754" b="12349"/>
          <a:stretch/>
        </p:blipFill>
        <p:spPr>
          <a:xfrm>
            <a:off x="1340134" y="2383926"/>
            <a:ext cx="2361445" cy="3299242"/>
          </a:xfrm>
          <a:prstGeom prst="rect">
            <a:avLst/>
          </a:prstGeom>
        </p:spPr>
      </p:pic>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平和フェローシップ紹介</a:t>
            </a:r>
            <a:endParaRPr lang="en-US" altLang="ja-JP" sz="4000" b="1" dirty="0">
              <a:latin typeface="+mn-ea"/>
            </a:endParaRPr>
          </a:p>
        </p:txBody>
      </p:sp>
      <p:pic>
        <p:nvPicPr>
          <p:cNvPr id="13" name="図 12">
            <a:extLst>
              <a:ext uri="{FF2B5EF4-FFF2-40B4-BE49-F238E27FC236}">
                <a16:creationId xmlns:a16="http://schemas.microsoft.com/office/drawing/2014/main" id="{15101DE7-4CE3-4530-AC7E-AA67F6E8D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
        <p:nvSpPr>
          <p:cNvPr id="5" name="テキスト ボックス 4">
            <a:extLst>
              <a:ext uri="{FF2B5EF4-FFF2-40B4-BE49-F238E27FC236}">
                <a16:creationId xmlns:a16="http://schemas.microsoft.com/office/drawing/2014/main" id="{539150F5-E718-458C-888F-ACC1F21545DD}"/>
              </a:ext>
            </a:extLst>
          </p:cNvPr>
          <p:cNvSpPr txBox="1"/>
          <p:nvPr/>
        </p:nvSpPr>
        <p:spPr>
          <a:xfrm>
            <a:off x="3857625" y="2383926"/>
            <a:ext cx="3852337" cy="3308598"/>
          </a:xfrm>
          <a:prstGeom prst="rect">
            <a:avLst/>
          </a:prstGeom>
          <a:noFill/>
        </p:spPr>
        <p:txBody>
          <a:bodyPr wrap="none" rtlCol="0">
            <a:spAutoFit/>
          </a:bodyPr>
          <a:lstStyle/>
          <a:p>
            <a:r>
              <a:rPr kumimoji="1" lang="en-US" altLang="ja-JP" b="1" dirty="0">
                <a:latin typeface="+mn-ea"/>
              </a:rPr>
              <a:t>2018-19</a:t>
            </a:r>
            <a:r>
              <a:rPr kumimoji="1" lang="ja-JP" altLang="en-US" b="1" dirty="0">
                <a:latin typeface="+mn-ea"/>
              </a:rPr>
              <a:t>年度　平和フェローシップ</a:t>
            </a:r>
            <a:endParaRPr kumimoji="1" lang="en-US" altLang="ja-JP" b="1" dirty="0">
              <a:latin typeface="+mn-ea"/>
            </a:endParaRPr>
          </a:p>
          <a:p>
            <a:r>
              <a:rPr kumimoji="1" lang="ja-JP" altLang="en-US" sz="3800" b="1" dirty="0">
                <a:latin typeface="+mn-ea"/>
              </a:rPr>
              <a:t>山口　真理子</a:t>
            </a:r>
            <a:endParaRPr kumimoji="1" lang="en-US" altLang="ja-JP" sz="3800" b="1" dirty="0">
              <a:latin typeface="+mn-ea"/>
            </a:endParaRPr>
          </a:p>
          <a:p>
            <a:endParaRPr kumimoji="1" lang="en-US" altLang="ja-JP" sz="1700" b="1" dirty="0">
              <a:latin typeface="+mn-ea"/>
            </a:endParaRPr>
          </a:p>
          <a:p>
            <a:endParaRPr kumimoji="1" lang="en-US" altLang="ja-JP" sz="1700" b="1" dirty="0">
              <a:latin typeface="+mn-ea"/>
            </a:endParaRPr>
          </a:p>
          <a:p>
            <a:r>
              <a:rPr kumimoji="1" lang="ja-JP" altLang="en-US" sz="1700" b="1" dirty="0">
                <a:latin typeface="+mn-ea"/>
              </a:rPr>
              <a:t>スウェーデン　ウプサラ大学</a:t>
            </a:r>
          </a:p>
          <a:p>
            <a:endParaRPr kumimoji="1" lang="en-US" altLang="ja-JP" sz="1700" b="1" dirty="0">
              <a:latin typeface="+mn-ea"/>
            </a:endParaRPr>
          </a:p>
          <a:p>
            <a:endParaRPr kumimoji="1" lang="en-US" altLang="ja-JP" sz="1700" b="1" dirty="0">
              <a:latin typeface="+mn-ea"/>
            </a:endParaRPr>
          </a:p>
          <a:p>
            <a:endParaRPr kumimoji="1" lang="en-US" altLang="ja-JP" sz="1700" b="1" dirty="0">
              <a:latin typeface="+mn-ea"/>
            </a:endParaRPr>
          </a:p>
          <a:p>
            <a:endParaRPr kumimoji="1" lang="en-US" altLang="ja-JP" sz="1700" b="1" dirty="0">
              <a:latin typeface="+mn-ea"/>
            </a:endParaRPr>
          </a:p>
          <a:p>
            <a:endParaRPr kumimoji="1" lang="en-US" altLang="ja-JP" sz="1700" b="1" dirty="0">
              <a:latin typeface="+mn-ea"/>
            </a:endParaRPr>
          </a:p>
          <a:p>
            <a:r>
              <a:rPr kumimoji="1" lang="ja-JP" altLang="en-US" sz="1700" b="1" dirty="0">
                <a:solidFill>
                  <a:srgbClr val="C00000"/>
                </a:solidFill>
                <a:latin typeface="+mn-ea"/>
              </a:rPr>
              <a:t>２０１９年９月より留学されます</a:t>
            </a:r>
            <a:endParaRPr kumimoji="1" lang="en-US" altLang="ja-JP" sz="1700" b="1" dirty="0">
              <a:solidFill>
                <a:srgbClr val="C00000"/>
              </a:solidFill>
              <a:latin typeface="+mn-ea"/>
            </a:endParaRPr>
          </a:p>
        </p:txBody>
      </p:sp>
    </p:spTree>
    <p:extLst>
      <p:ext uri="{BB962C8B-B14F-4D97-AF65-F5344CB8AC3E}">
        <p14:creationId xmlns:p14="http://schemas.microsoft.com/office/powerpoint/2010/main" val="24502897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奨学金小委員会よりクラブ委員長様へ</a:t>
            </a:r>
            <a:endParaRPr lang="en-US" altLang="ja-JP" sz="4000" b="1" dirty="0">
              <a:latin typeface="+mn-ea"/>
            </a:endParaRPr>
          </a:p>
        </p:txBody>
      </p:sp>
      <p:sp>
        <p:nvSpPr>
          <p:cNvPr id="4" name="テキスト ボックス 3">
            <a:extLst>
              <a:ext uri="{FF2B5EF4-FFF2-40B4-BE49-F238E27FC236}">
                <a16:creationId xmlns:a16="http://schemas.microsoft.com/office/drawing/2014/main" id="{31934B32-4DD2-474F-8EFB-B4826E5AEF24}"/>
              </a:ext>
            </a:extLst>
          </p:cNvPr>
          <p:cNvSpPr txBox="1"/>
          <p:nvPr/>
        </p:nvSpPr>
        <p:spPr>
          <a:xfrm>
            <a:off x="0" y="2482850"/>
            <a:ext cx="9143997"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①　ロータリー財団プログラムである奨学金プログラム</a:t>
            </a:r>
            <a:endParaRPr kumimoji="1" lang="en-US" altLang="ja-JP" sz="2800" b="1" dirty="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　　について知ってください。そしてそれぞれのクラブ</a:t>
            </a:r>
            <a:endParaRPr kumimoji="1" lang="en-US" altLang="ja-JP" sz="2800" b="1" dirty="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　　のロータリアンの皆さんに是非ご紹介ください。</a:t>
            </a:r>
            <a:endParaRPr kumimoji="1" lang="en-US" altLang="ja-JP" sz="2800" b="1" dirty="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dirty="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②</a:t>
            </a:r>
            <a:r>
              <a:rPr kumimoji="1" lang="ja-JP" altLang="en-US" sz="2800" b="1" i="0" u="none" strike="noStrike" kern="1200" cap="none" spc="0" normalizeH="0" baseline="0" noProof="0" dirty="0">
                <a:ln>
                  <a:noFill/>
                </a:ln>
                <a:solidFill>
                  <a:prstClr val="black"/>
                </a:solidFill>
                <a:effectLst/>
                <a:uLnTx/>
                <a:uFillTx/>
                <a:latin typeface="+mn-ea"/>
                <a:cs typeface="+mn-cs"/>
              </a:rPr>
              <a:t>　各クラブへ平和フェロー、グローバル補助金奨学生</a:t>
            </a:r>
            <a:endParaRPr kumimoji="1" lang="en-US" altLang="ja-JP" sz="28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　　申請希望者本人より</a:t>
            </a:r>
            <a:r>
              <a:rPr kumimoji="1" lang="ja-JP" altLang="en-US" sz="2800" b="1" i="0" u="none" strike="noStrike" kern="1200" cap="none" spc="0" normalizeH="0" baseline="0" noProof="0" dirty="0">
                <a:ln>
                  <a:noFill/>
                </a:ln>
                <a:solidFill>
                  <a:prstClr val="black"/>
                </a:solidFill>
                <a:effectLst/>
                <a:uLnTx/>
                <a:uFillTx/>
                <a:latin typeface="+mn-ea"/>
                <a:cs typeface="+mn-cs"/>
              </a:rPr>
              <a:t>問合わせ</a:t>
            </a:r>
            <a:r>
              <a:rPr kumimoji="1" lang="ja-JP" altLang="en-US" sz="2800" b="1" dirty="0">
                <a:solidFill>
                  <a:prstClr val="black"/>
                </a:solidFill>
                <a:latin typeface="+mn-ea"/>
              </a:rPr>
              <a:t>が</a:t>
            </a:r>
            <a:r>
              <a:rPr kumimoji="1" lang="ja-JP" altLang="en-US" sz="2800" b="1" i="0" u="none" strike="noStrike" kern="1200" cap="none" spc="0" normalizeH="0" baseline="0" noProof="0" dirty="0">
                <a:ln>
                  <a:noFill/>
                </a:ln>
                <a:solidFill>
                  <a:prstClr val="black"/>
                </a:solidFill>
                <a:effectLst/>
                <a:uLnTx/>
                <a:uFillTx/>
                <a:latin typeface="+mn-ea"/>
                <a:cs typeface="+mn-cs"/>
              </a:rPr>
              <a:t>あった際には地区へ</a:t>
            </a:r>
            <a:endParaRPr kumimoji="1" lang="en-US" altLang="ja-JP" sz="28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　　</a:t>
            </a:r>
            <a:r>
              <a:rPr kumimoji="1" lang="ja-JP" altLang="en-US" sz="2800" b="1" i="0" u="none" strike="noStrike" kern="1200" cap="none" spc="0" normalizeH="0" baseline="0" noProof="0" dirty="0">
                <a:ln>
                  <a:noFill/>
                </a:ln>
                <a:solidFill>
                  <a:prstClr val="black"/>
                </a:solidFill>
                <a:effectLst/>
                <a:uLnTx/>
                <a:uFillTx/>
                <a:latin typeface="+mn-ea"/>
                <a:cs typeface="+mn-cs"/>
              </a:rPr>
              <a:t>ご一報ください。</a:t>
            </a:r>
            <a:endParaRPr kumimoji="1" lang="en-US" altLang="ja-JP" sz="28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③　皆さまのまわりに優秀な候補者がいらっしゃいまし</a:t>
            </a:r>
            <a:endParaRPr kumimoji="1" lang="en-US" altLang="ja-JP" sz="2800" b="1" dirty="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black"/>
                </a:solidFill>
                <a:latin typeface="+mn-ea"/>
              </a:rPr>
              <a:t>　　たらご推薦の程、宜しくいお願い致します。</a:t>
            </a:r>
            <a:endParaRPr kumimoji="1" lang="en-US" altLang="ja-JP" sz="2800" b="1" dirty="0">
              <a:solidFill>
                <a:prstClr val="black"/>
              </a:solidFill>
              <a:latin typeface="+mn-ea"/>
            </a:endParaRPr>
          </a:p>
        </p:txBody>
      </p:sp>
      <p:pic>
        <p:nvPicPr>
          <p:cNvPr id="5" name="図 4">
            <a:extLst>
              <a:ext uri="{FF2B5EF4-FFF2-40B4-BE49-F238E27FC236}">
                <a16:creationId xmlns:a16="http://schemas.microsoft.com/office/drawing/2014/main" id="{B3B8EF6F-0B87-46C7-9D03-9D0BBC849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Tree>
    <p:extLst>
      <p:ext uri="{BB962C8B-B14F-4D97-AF65-F5344CB8AC3E}">
        <p14:creationId xmlns:p14="http://schemas.microsoft.com/office/powerpoint/2010/main" val="31348913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A1B7623-918A-44ED-BE22-72FCAC92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2628319"/>
            <a:ext cx="4553902" cy="1626394"/>
          </a:xfrm>
          <a:prstGeom prst="rect">
            <a:avLst/>
          </a:prstGeom>
        </p:spPr>
      </p:pic>
    </p:spTree>
    <p:extLst>
      <p:ext uri="{BB962C8B-B14F-4D97-AF65-F5344CB8AC3E}">
        <p14:creationId xmlns:p14="http://schemas.microsoft.com/office/powerpoint/2010/main" val="18998264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奨学金小委員会のご紹介</a:t>
            </a:r>
            <a:endParaRPr lang="en-US" altLang="ja-JP" sz="4000" b="1" dirty="0">
              <a:latin typeface="+mn-ea"/>
            </a:endParaRPr>
          </a:p>
        </p:txBody>
      </p:sp>
      <p:sp>
        <p:nvSpPr>
          <p:cNvPr id="2" name="テキスト ボックス 1">
            <a:extLst>
              <a:ext uri="{FF2B5EF4-FFF2-40B4-BE49-F238E27FC236}">
                <a16:creationId xmlns:a16="http://schemas.microsoft.com/office/drawing/2014/main" id="{1ED11272-8838-4B66-AB2E-E051AD3462C9}"/>
              </a:ext>
            </a:extLst>
          </p:cNvPr>
          <p:cNvSpPr txBox="1"/>
          <p:nvPr/>
        </p:nvSpPr>
        <p:spPr>
          <a:xfrm>
            <a:off x="0" y="2362200"/>
            <a:ext cx="9144000" cy="4370427"/>
          </a:xfrm>
          <a:prstGeom prst="rect">
            <a:avLst/>
          </a:prstGeom>
          <a:noFill/>
        </p:spPr>
        <p:txBody>
          <a:bodyPr wrap="square" rtlCol="0">
            <a:spAutoFit/>
          </a:bodyPr>
          <a:lstStyle/>
          <a:p>
            <a:r>
              <a:rPr kumimoji="1" lang="ja-JP" altLang="en-US" sz="2400" b="1" dirty="0">
                <a:solidFill>
                  <a:srgbClr val="FF0000"/>
                </a:solidFill>
                <a:latin typeface="+mn-ea"/>
              </a:rPr>
              <a:t>主としてグローバル補助金奨学生及び平和フェローシップを担当奨学生募集、候補者選考、財団承認後奨学生サポートを実施する</a:t>
            </a:r>
            <a:endParaRPr kumimoji="1" lang="en-US" altLang="ja-JP" sz="2400" b="1" dirty="0">
              <a:solidFill>
                <a:srgbClr val="FF0000"/>
              </a:solidFill>
              <a:latin typeface="+mn-ea"/>
            </a:endParaRPr>
          </a:p>
          <a:p>
            <a:endParaRPr kumimoji="1" lang="en-US" altLang="ja-JP" sz="2000" b="1" dirty="0">
              <a:latin typeface="+mn-ea"/>
            </a:endParaRPr>
          </a:p>
          <a:p>
            <a:r>
              <a:rPr kumimoji="1" lang="ja-JP" altLang="en-US" sz="3000" b="1" dirty="0">
                <a:latin typeface="+mn-ea"/>
              </a:rPr>
              <a:t>① グローバル補助金奨学生及び平和フェローの募集</a:t>
            </a:r>
            <a:endParaRPr kumimoji="1" lang="en-US" altLang="ja-JP" sz="3000" b="1" dirty="0">
              <a:latin typeface="+mn-ea"/>
            </a:endParaRPr>
          </a:p>
          <a:p>
            <a:r>
              <a:rPr kumimoji="1" lang="ja-JP" altLang="en-US" sz="3000" b="1" dirty="0">
                <a:latin typeface="+mn-ea"/>
              </a:rPr>
              <a:t>② 奨学生候補者の選考及び財団本部への申請</a:t>
            </a:r>
            <a:endParaRPr kumimoji="1" lang="en-US" altLang="ja-JP" sz="3000" b="1" dirty="0">
              <a:latin typeface="+mn-ea"/>
            </a:endParaRPr>
          </a:p>
          <a:p>
            <a:r>
              <a:rPr kumimoji="1" lang="ja-JP" altLang="en-US" sz="3000" b="1" dirty="0">
                <a:latin typeface="+mn-ea"/>
              </a:rPr>
              <a:t>③ 奨学生受入地区との調整</a:t>
            </a:r>
            <a:endParaRPr kumimoji="1" lang="en-US" altLang="ja-JP" sz="3000" b="1" dirty="0">
              <a:latin typeface="+mn-ea"/>
            </a:endParaRPr>
          </a:p>
          <a:p>
            <a:r>
              <a:rPr kumimoji="1" lang="ja-JP" altLang="en-US" sz="3000" b="1" dirty="0">
                <a:latin typeface="+mn-ea"/>
              </a:rPr>
              <a:t>④ 奨学生のためのオリエンテーションの実施</a:t>
            </a:r>
            <a:endParaRPr kumimoji="1" lang="en-US" altLang="ja-JP" sz="3000" b="1" dirty="0">
              <a:latin typeface="+mn-ea"/>
            </a:endParaRPr>
          </a:p>
          <a:p>
            <a:r>
              <a:rPr kumimoji="1" lang="ja-JP" altLang="en-US" sz="3000" b="1" dirty="0">
                <a:latin typeface="+mn-ea"/>
              </a:rPr>
              <a:t>⑤ 留学中の奨学生との連絡を保つ</a:t>
            </a:r>
            <a:endParaRPr kumimoji="1" lang="en-US" altLang="ja-JP" sz="3000" b="1" dirty="0">
              <a:latin typeface="+mn-ea"/>
            </a:endParaRPr>
          </a:p>
          <a:p>
            <a:r>
              <a:rPr kumimoji="1" lang="ja-JP" altLang="en-US" sz="3000" b="1" dirty="0">
                <a:latin typeface="+mn-ea"/>
              </a:rPr>
              <a:t>⑥ 学友活動への奨学生の参加促進</a:t>
            </a:r>
            <a:endParaRPr kumimoji="1" lang="en-US" altLang="ja-JP" sz="3000" b="1" dirty="0">
              <a:latin typeface="+mn-ea"/>
            </a:endParaRPr>
          </a:p>
          <a:p>
            <a:r>
              <a:rPr kumimoji="1" lang="ja-JP" altLang="en-US" sz="3000" b="1" dirty="0">
                <a:latin typeface="+mn-ea"/>
              </a:rPr>
              <a:t>⑦ 奨学金事業の地区内クラブへの情報提供</a:t>
            </a:r>
            <a:endParaRPr kumimoji="1" lang="en-US" altLang="ja-JP" sz="3000" b="1" dirty="0">
              <a:latin typeface="+mn-ea"/>
            </a:endParaRPr>
          </a:p>
        </p:txBody>
      </p:sp>
      <p:pic>
        <p:nvPicPr>
          <p:cNvPr id="5" name="図 4">
            <a:extLst>
              <a:ext uri="{FF2B5EF4-FFF2-40B4-BE49-F238E27FC236}">
                <a16:creationId xmlns:a16="http://schemas.microsoft.com/office/drawing/2014/main" id="{75302EF4-4D9A-430E-B9DD-E005136C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Tree>
    <p:extLst>
      <p:ext uri="{BB962C8B-B14F-4D97-AF65-F5344CB8AC3E}">
        <p14:creationId xmlns:p14="http://schemas.microsoft.com/office/powerpoint/2010/main" val="3073536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ロータリー財団の奨学金プログラム</a:t>
            </a:r>
            <a:endParaRPr lang="en-US" altLang="ja-JP" sz="4000" b="1" dirty="0">
              <a:latin typeface="+mn-ea"/>
            </a:endParaRPr>
          </a:p>
        </p:txBody>
      </p:sp>
      <p:sp>
        <p:nvSpPr>
          <p:cNvPr id="4" name="正方形/長方形 3">
            <a:extLst>
              <a:ext uri="{FF2B5EF4-FFF2-40B4-BE49-F238E27FC236}">
                <a16:creationId xmlns:a16="http://schemas.microsoft.com/office/drawing/2014/main" id="{408D4AA9-2CE2-4A3E-95E0-C624D7A41A83}"/>
              </a:ext>
            </a:extLst>
          </p:cNvPr>
          <p:cNvSpPr/>
          <p:nvPr/>
        </p:nvSpPr>
        <p:spPr>
          <a:xfrm>
            <a:off x="1" y="3177575"/>
            <a:ext cx="9143996" cy="1938992"/>
          </a:xfrm>
          <a:prstGeom prst="rect">
            <a:avLst/>
          </a:prstGeom>
        </p:spPr>
        <p:txBody>
          <a:bodyPr wrap="square">
            <a:spAutoFit/>
          </a:bodyPr>
          <a:lstStyle/>
          <a:p>
            <a:r>
              <a:rPr lang="ja-JP" altLang="en-US" sz="4000" b="1" dirty="0">
                <a:latin typeface="+mn-ea"/>
              </a:rPr>
              <a:t>　　①　地区補助金による奨学金</a:t>
            </a:r>
            <a:endParaRPr lang="en-US" altLang="ja-JP" sz="4000" b="1" dirty="0">
              <a:latin typeface="+mn-ea"/>
            </a:endParaRPr>
          </a:p>
          <a:p>
            <a:r>
              <a:rPr lang="ja-JP" altLang="en-US" sz="4000" b="1" dirty="0">
                <a:latin typeface="+mn-ea"/>
              </a:rPr>
              <a:t>　　②　グローバル補助金奨学生</a:t>
            </a:r>
            <a:endParaRPr lang="en-US" altLang="ja-JP" sz="4000" b="1" dirty="0">
              <a:latin typeface="+mn-ea"/>
            </a:endParaRPr>
          </a:p>
          <a:p>
            <a:r>
              <a:rPr lang="ja-JP" altLang="en-US" sz="4000" b="1" dirty="0">
                <a:latin typeface="+mn-ea"/>
              </a:rPr>
              <a:t>　　③　平和フェローシップ</a:t>
            </a:r>
          </a:p>
        </p:txBody>
      </p:sp>
      <p:pic>
        <p:nvPicPr>
          <p:cNvPr id="13" name="図 12">
            <a:extLst>
              <a:ext uri="{FF2B5EF4-FFF2-40B4-BE49-F238E27FC236}">
                <a16:creationId xmlns:a16="http://schemas.microsoft.com/office/drawing/2014/main" id="{6EF91045-94B3-48D6-87F2-97FFF1AAF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Tree>
    <p:extLst>
      <p:ext uri="{BB962C8B-B14F-4D97-AF65-F5344CB8AC3E}">
        <p14:creationId xmlns:p14="http://schemas.microsoft.com/office/powerpoint/2010/main" val="8488491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参考：奨学金プログラム比較</a:t>
            </a:r>
            <a:endParaRPr lang="en-US" altLang="ja-JP" sz="4000" b="1" dirty="0">
              <a:latin typeface="+mn-ea"/>
            </a:endParaRPr>
          </a:p>
        </p:txBody>
      </p:sp>
      <p:graphicFrame>
        <p:nvGraphicFramePr>
          <p:cNvPr id="6" name="表 5">
            <a:extLst>
              <a:ext uri="{FF2B5EF4-FFF2-40B4-BE49-F238E27FC236}">
                <a16:creationId xmlns:a16="http://schemas.microsoft.com/office/drawing/2014/main" id="{4CC89FD8-18EA-4FF4-874A-868BE6FA7759}"/>
              </a:ext>
            </a:extLst>
          </p:cNvPr>
          <p:cNvGraphicFramePr>
            <a:graphicFrameLocks noGrp="1"/>
          </p:cNvGraphicFramePr>
          <p:nvPr>
            <p:extLst>
              <p:ext uri="{D42A27DB-BD31-4B8C-83A1-F6EECF244321}">
                <p14:modId xmlns:p14="http://schemas.microsoft.com/office/powerpoint/2010/main" val="298231601"/>
              </p:ext>
            </p:extLst>
          </p:nvPr>
        </p:nvGraphicFramePr>
        <p:xfrm>
          <a:off x="0" y="2159000"/>
          <a:ext cx="9143996" cy="4270464"/>
        </p:xfrm>
        <a:graphic>
          <a:graphicData uri="http://schemas.openxmlformats.org/drawingml/2006/table">
            <a:tbl>
              <a:tblPr firstRow="1" bandRow="1">
                <a:tableStyleId>{5C22544A-7EE6-4342-B048-85BDC9FD1C3A}</a:tableStyleId>
              </a:tblPr>
              <a:tblGrid>
                <a:gridCol w="2285999">
                  <a:extLst>
                    <a:ext uri="{9D8B030D-6E8A-4147-A177-3AD203B41FA5}">
                      <a16:colId xmlns:a16="http://schemas.microsoft.com/office/drawing/2014/main" val="2125490016"/>
                    </a:ext>
                  </a:extLst>
                </a:gridCol>
                <a:gridCol w="2285999">
                  <a:extLst>
                    <a:ext uri="{9D8B030D-6E8A-4147-A177-3AD203B41FA5}">
                      <a16:colId xmlns:a16="http://schemas.microsoft.com/office/drawing/2014/main" val="468679065"/>
                    </a:ext>
                  </a:extLst>
                </a:gridCol>
                <a:gridCol w="2285999">
                  <a:extLst>
                    <a:ext uri="{9D8B030D-6E8A-4147-A177-3AD203B41FA5}">
                      <a16:colId xmlns:a16="http://schemas.microsoft.com/office/drawing/2014/main" val="4104840679"/>
                    </a:ext>
                  </a:extLst>
                </a:gridCol>
                <a:gridCol w="2285999">
                  <a:extLst>
                    <a:ext uri="{9D8B030D-6E8A-4147-A177-3AD203B41FA5}">
                      <a16:colId xmlns:a16="http://schemas.microsoft.com/office/drawing/2014/main" val="1440549179"/>
                    </a:ext>
                  </a:extLst>
                </a:gridCol>
              </a:tblGrid>
              <a:tr h="605064">
                <a:tc>
                  <a:txBody>
                    <a:bodyPr/>
                    <a:lstStyle/>
                    <a:p>
                      <a:pPr algn="ctr"/>
                      <a:r>
                        <a:rPr kumimoji="1" lang="ja-JP" altLang="en-US" sz="1600" dirty="0"/>
                        <a:t>奨学金プログラム</a:t>
                      </a:r>
                    </a:p>
                  </a:txBody>
                  <a:tcPr anchor="ctr"/>
                </a:tc>
                <a:tc>
                  <a:txBody>
                    <a:bodyPr/>
                    <a:lstStyle/>
                    <a:p>
                      <a:pPr algn="ctr"/>
                      <a:r>
                        <a:rPr kumimoji="1" lang="ja-JP" altLang="en-US" sz="1600" dirty="0"/>
                        <a:t>地区補助金による</a:t>
                      </a:r>
                      <a:endParaRPr kumimoji="1" lang="en-US" altLang="ja-JP" sz="1600" dirty="0"/>
                    </a:p>
                    <a:p>
                      <a:pPr algn="ctr"/>
                      <a:r>
                        <a:rPr kumimoji="1" lang="ja-JP" altLang="en-US" sz="1600" dirty="0"/>
                        <a:t>奨学金</a:t>
                      </a:r>
                    </a:p>
                  </a:txBody>
                  <a:tcPr anchor="ctr"/>
                </a:tc>
                <a:tc>
                  <a:txBody>
                    <a:bodyPr/>
                    <a:lstStyle/>
                    <a:p>
                      <a:pPr algn="ctr"/>
                      <a:r>
                        <a:rPr kumimoji="1" lang="ja-JP" altLang="en-US" sz="1600" dirty="0"/>
                        <a:t>グローバル補助金</a:t>
                      </a:r>
                      <a:endParaRPr kumimoji="1" lang="en-US" altLang="ja-JP" sz="1600" dirty="0"/>
                    </a:p>
                    <a:p>
                      <a:pPr algn="ctr"/>
                      <a:r>
                        <a:rPr kumimoji="1" lang="ja-JP" altLang="en-US" sz="1600" dirty="0"/>
                        <a:t>奨学生</a:t>
                      </a:r>
                    </a:p>
                  </a:txBody>
                  <a:tcPr anchor="ctr"/>
                </a:tc>
                <a:tc>
                  <a:txBody>
                    <a:bodyPr/>
                    <a:lstStyle/>
                    <a:p>
                      <a:pPr algn="ctr"/>
                      <a:r>
                        <a:rPr kumimoji="1" lang="ja-JP" altLang="en-US" sz="1600" dirty="0"/>
                        <a:t>平和フェローシップ</a:t>
                      </a:r>
                    </a:p>
                  </a:txBody>
                  <a:tcPr anchor="ctr"/>
                </a:tc>
                <a:extLst>
                  <a:ext uri="{0D108BD9-81ED-4DB2-BD59-A6C34878D82A}">
                    <a16:rowId xmlns:a16="http://schemas.microsoft.com/office/drawing/2014/main" val="4090340393"/>
                  </a:ext>
                </a:extLst>
              </a:tr>
              <a:tr h="605064">
                <a:tc>
                  <a:txBody>
                    <a:bodyPr/>
                    <a:lstStyle/>
                    <a:p>
                      <a:pPr algn="ctr"/>
                      <a:r>
                        <a:rPr kumimoji="1" lang="ja-JP" altLang="en-US" sz="1600" b="1" dirty="0"/>
                        <a:t>対象期間</a:t>
                      </a:r>
                    </a:p>
                  </a:txBody>
                  <a:tcPr anchor="ctr"/>
                </a:tc>
                <a:tc>
                  <a:txBody>
                    <a:bodyPr/>
                    <a:lstStyle/>
                    <a:p>
                      <a:pPr algn="ctr"/>
                      <a:r>
                        <a:rPr kumimoji="1" lang="ja-JP" altLang="en-US" b="1" dirty="0"/>
                        <a:t>最大</a:t>
                      </a:r>
                      <a:r>
                        <a:rPr kumimoji="1" lang="en-US" altLang="ja-JP" sz="2000" b="1" dirty="0"/>
                        <a:t>1</a:t>
                      </a:r>
                      <a:r>
                        <a:rPr kumimoji="1" lang="ja-JP" altLang="en-US" b="1" dirty="0"/>
                        <a:t>年間</a:t>
                      </a:r>
                      <a:endParaRPr kumimoji="1" lang="ja-JP" altLang="en-US" b="1" dirty="0">
                        <a:solidFill>
                          <a:srgbClr val="FF0000"/>
                        </a:solidFill>
                      </a:endParaRPr>
                    </a:p>
                  </a:txBody>
                  <a:tcPr anchor="ctr"/>
                </a:tc>
                <a:tc>
                  <a:txBody>
                    <a:bodyPr/>
                    <a:lstStyle/>
                    <a:p>
                      <a:pPr algn="ctr"/>
                      <a:r>
                        <a:rPr kumimoji="1" lang="ja-JP" altLang="en-US" b="1" dirty="0"/>
                        <a:t>最大</a:t>
                      </a:r>
                      <a:r>
                        <a:rPr kumimoji="1" lang="en-US" altLang="ja-JP" sz="2000" b="1" dirty="0"/>
                        <a:t>2</a:t>
                      </a:r>
                      <a:r>
                        <a:rPr kumimoji="1" lang="ja-JP" altLang="en-US" b="1" dirty="0"/>
                        <a:t>年間</a:t>
                      </a:r>
                    </a:p>
                  </a:txBody>
                  <a:tcPr anchor="ctr"/>
                </a:tc>
                <a:tc>
                  <a:txBody>
                    <a:bodyPr/>
                    <a:lstStyle/>
                    <a:p>
                      <a:pPr algn="ctr"/>
                      <a:r>
                        <a:rPr kumimoji="1" lang="ja-JP" altLang="en-US" sz="1600" b="1" dirty="0"/>
                        <a:t>修士課程：最大</a:t>
                      </a:r>
                      <a:r>
                        <a:rPr kumimoji="1" lang="en-US" altLang="ja-JP" sz="1800" b="1" dirty="0"/>
                        <a:t>2</a:t>
                      </a:r>
                      <a:r>
                        <a:rPr kumimoji="1" lang="ja-JP" altLang="en-US" sz="1600" b="1" dirty="0"/>
                        <a:t>年間</a:t>
                      </a:r>
                      <a:endParaRPr kumimoji="1" lang="en-US" altLang="ja-JP" sz="1600" b="1" dirty="0"/>
                    </a:p>
                    <a:p>
                      <a:pPr algn="ctr"/>
                      <a:r>
                        <a:rPr kumimoji="1" lang="ja-JP" altLang="en-US" sz="1600" b="1" dirty="0"/>
                        <a:t>専門修了：</a:t>
                      </a:r>
                      <a:r>
                        <a:rPr kumimoji="1" lang="en-US" altLang="ja-JP" sz="1800" b="1" dirty="0"/>
                        <a:t>3</a:t>
                      </a:r>
                      <a:r>
                        <a:rPr kumimoji="1" lang="ja-JP" altLang="en-US" sz="1600" b="1" dirty="0"/>
                        <a:t>か月</a:t>
                      </a:r>
                    </a:p>
                  </a:txBody>
                  <a:tcPr anchor="ctr"/>
                </a:tc>
                <a:extLst>
                  <a:ext uri="{0D108BD9-81ED-4DB2-BD59-A6C34878D82A}">
                    <a16:rowId xmlns:a16="http://schemas.microsoft.com/office/drawing/2014/main" val="3658990984"/>
                  </a:ext>
                </a:extLst>
              </a:tr>
              <a:tr h="605064">
                <a:tc>
                  <a:txBody>
                    <a:bodyPr/>
                    <a:lstStyle/>
                    <a:p>
                      <a:pPr algn="ctr"/>
                      <a:r>
                        <a:rPr kumimoji="1" lang="ja-JP" altLang="en-US" sz="1600" b="1" dirty="0"/>
                        <a:t>補助金額</a:t>
                      </a:r>
                    </a:p>
                  </a:txBody>
                  <a:tcPr anchor="ctr"/>
                </a:tc>
                <a:tc>
                  <a:txBody>
                    <a:bodyPr/>
                    <a:lstStyle/>
                    <a:p>
                      <a:pPr algn="ctr"/>
                      <a:r>
                        <a:rPr kumimoji="1" lang="en-US" altLang="ja-JP" b="1" dirty="0"/>
                        <a:t>20</a:t>
                      </a:r>
                      <a:r>
                        <a:rPr kumimoji="1" lang="ja-JP" altLang="en-US" b="1" dirty="0"/>
                        <a:t>万円～</a:t>
                      </a:r>
                      <a:r>
                        <a:rPr kumimoji="1" lang="en-US" altLang="ja-JP" b="1" dirty="0"/>
                        <a:t>60</a:t>
                      </a:r>
                      <a:r>
                        <a:rPr kumimoji="1" lang="ja-JP" altLang="en-US" b="1" dirty="0"/>
                        <a:t>万円</a:t>
                      </a:r>
                      <a:endParaRPr kumimoji="1" lang="en-US" altLang="ja-JP" sz="1200" b="1" dirty="0">
                        <a:solidFill>
                          <a:srgbClr val="FF0000"/>
                        </a:solidFill>
                      </a:endParaRPr>
                    </a:p>
                    <a:p>
                      <a:pPr algn="ctr"/>
                      <a:r>
                        <a:rPr kumimoji="1" lang="ja-JP" altLang="en-US" sz="1100" b="1" dirty="0">
                          <a:solidFill>
                            <a:schemeClr val="tx1"/>
                          </a:solidFill>
                        </a:rPr>
                        <a:t>申請クラブ同額以上拠出必要</a:t>
                      </a:r>
                      <a:endParaRPr kumimoji="1" lang="ja-JP" altLang="en-US" sz="1600" b="1" dirty="0">
                        <a:solidFill>
                          <a:schemeClr val="tx1"/>
                        </a:solidFill>
                      </a:endParaRPr>
                    </a:p>
                  </a:txBody>
                  <a:tcPr anchor="ctr"/>
                </a:tc>
                <a:tc>
                  <a:txBody>
                    <a:bodyPr/>
                    <a:lstStyle/>
                    <a:p>
                      <a:pPr algn="ctr"/>
                      <a:r>
                        <a:rPr kumimoji="1" lang="en-US" altLang="ja-JP" b="1" dirty="0"/>
                        <a:t>30,000</a:t>
                      </a:r>
                      <a:r>
                        <a:rPr kumimoji="1" lang="ja-JP" altLang="en-US" b="1" dirty="0"/>
                        <a:t>米ドル以上</a:t>
                      </a:r>
                    </a:p>
                  </a:txBody>
                  <a:tcPr anchor="ctr"/>
                </a:tc>
                <a:tc>
                  <a:txBody>
                    <a:bodyPr/>
                    <a:lstStyle/>
                    <a:p>
                      <a:pPr algn="ctr"/>
                      <a:r>
                        <a:rPr kumimoji="1" lang="ja-JP" altLang="en-US" b="1" dirty="0"/>
                        <a:t>－</a:t>
                      </a:r>
                    </a:p>
                  </a:txBody>
                  <a:tcPr anchor="ctr"/>
                </a:tc>
                <a:extLst>
                  <a:ext uri="{0D108BD9-81ED-4DB2-BD59-A6C34878D82A}">
                    <a16:rowId xmlns:a16="http://schemas.microsoft.com/office/drawing/2014/main" val="1111057379"/>
                  </a:ext>
                </a:extLst>
              </a:tr>
              <a:tr h="605064">
                <a:tc>
                  <a:txBody>
                    <a:bodyPr/>
                    <a:lstStyle/>
                    <a:p>
                      <a:pPr algn="ctr"/>
                      <a:r>
                        <a:rPr kumimoji="1" lang="ja-JP" altLang="en-US" sz="1600" b="1" dirty="0"/>
                        <a:t>支給対象</a:t>
                      </a:r>
                    </a:p>
                  </a:txBody>
                  <a:tcPr anchor="ctr"/>
                </a:tc>
                <a:tc>
                  <a:txBody>
                    <a:bodyPr/>
                    <a:lstStyle/>
                    <a:p>
                      <a:pPr algn="ctr"/>
                      <a:r>
                        <a:rPr kumimoji="1" lang="ja-JP" altLang="en-US" sz="1600" b="1" dirty="0"/>
                        <a:t>制約なし</a:t>
                      </a:r>
                    </a:p>
                  </a:txBody>
                  <a:tcPr anchor="ctr"/>
                </a:tc>
                <a:tc>
                  <a:txBody>
                    <a:bodyPr/>
                    <a:lstStyle/>
                    <a:p>
                      <a:pPr algn="ctr"/>
                      <a:r>
                        <a:rPr kumimoji="1" lang="ja-JP" altLang="en-US" sz="1600" b="1" dirty="0"/>
                        <a:t>渡航費・授業料</a:t>
                      </a:r>
                      <a:endParaRPr kumimoji="1" lang="en-US" altLang="ja-JP" sz="1600" b="1" dirty="0"/>
                    </a:p>
                    <a:p>
                      <a:pPr algn="ctr"/>
                      <a:r>
                        <a:rPr kumimoji="1" lang="ja-JP" altLang="en-US" sz="1600" b="1" dirty="0"/>
                        <a:t>住居生活費など</a:t>
                      </a:r>
                    </a:p>
                  </a:txBody>
                  <a:tcPr anchor="ctr"/>
                </a:tc>
                <a:tc>
                  <a:txBody>
                    <a:bodyPr/>
                    <a:lstStyle/>
                    <a:p>
                      <a:pPr algn="ctr"/>
                      <a:r>
                        <a:rPr kumimoji="1" lang="ja-JP" altLang="en-US" sz="1600" b="1" dirty="0"/>
                        <a:t>渡航費・授業料</a:t>
                      </a:r>
                      <a:endParaRPr kumimoji="1" lang="en-US" altLang="ja-JP" sz="1600" b="1" dirty="0"/>
                    </a:p>
                    <a:p>
                      <a:pPr algn="ctr"/>
                      <a:r>
                        <a:rPr kumimoji="1" lang="ja-JP" altLang="en-US" sz="1600" b="1" dirty="0"/>
                        <a:t>住居生活費など</a:t>
                      </a:r>
                    </a:p>
                  </a:txBody>
                  <a:tcPr anchor="ctr"/>
                </a:tc>
                <a:extLst>
                  <a:ext uri="{0D108BD9-81ED-4DB2-BD59-A6C34878D82A}">
                    <a16:rowId xmlns:a16="http://schemas.microsoft.com/office/drawing/2014/main" val="1027692689"/>
                  </a:ext>
                </a:extLst>
              </a:tr>
              <a:tr h="605064">
                <a:tc>
                  <a:txBody>
                    <a:bodyPr/>
                    <a:lstStyle/>
                    <a:p>
                      <a:pPr algn="ctr"/>
                      <a:r>
                        <a:rPr kumimoji="1" lang="ja-JP" altLang="en-US" sz="1600" b="1" dirty="0"/>
                        <a:t>就学対象</a:t>
                      </a:r>
                    </a:p>
                  </a:txBody>
                  <a:tcPr anchor="ctr"/>
                </a:tc>
                <a:tc>
                  <a:txBody>
                    <a:bodyPr/>
                    <a:lstStyle/>
                    <a:p>
                      <a:pPr algn="ctr"/>
                      <a:r>
                        <a:rPr kumimoji="1" lang="ja-JP" altLang="en-US" sz="1600" b="1" dirty="0"/>
                        <a:t>制約なし</a:t>
                      </a:r>
                    </a:p>
                  </a:txBody>
                  <a:tcPr anchor="ctr"/>
                </a:tc>
                <a:tc>
                  <a:txBody>
                    <a:bodyPr/>
                    <a:lstStyle/>
                    <a:p>
                      <a:pPr algn="ctr"/>
                      <a:r>
                        <a:rPr kumimoji="1" lang="ja-JP" altLang="en-US" sz="1600" b="1" dirty="0"/>
                        <a:t>大学院</a:t>
                      </a:r>
                      <a:r>
                        <a:rPr kumimoji="1" lang="ja-JP" altLang="en-US" b="1" dirty="0"/>
                        <a:t>レベル</a:t>
                      </a:r>
                    </a:p>
                  </a:txBody>
                  <a:tcPr anchor="ctr"/>
                </a:tc>
                <a:tc>
                  <a:txBody>
                    <a:bodyPr/>
                    <a:lstStyle/>
                    <a:p>
                      <a:pPr algn="ctr"/>
                      <a:r>
                        <a:rPr kumimoji="1" lang="ja-JP" altLang="en-US" sz="1400" b="1" dirty="0"/>
                        <a:t>ロータリー平和センター</a:t>
                      </a:r>
                      <a:endParaRPr kumimoji="1" lang="en-US" altLang="ja-JP" sz="1400" b="1" dirty="0"/>
                    </a:p>
                    <a:p>
                      <a:pPr algn="ctr"/>
                      <a:r>
                        <a:rPr kumimoji="1" lang="ja-JP" altLang="en-US" sz="1400" b="1" dirty="0"/>
                        <a:t>（世界７大学６ケ所）</a:t>
                      </a:r>
                    </a:p>
                  </a:txBody>
                  <a:tcPr anchor="ctr"/>
                </a:tc>
                <a:extLst>
                  <a:ext uri="{0D108BD9-81ED-4DB2-BD59-A6C34878D82A}">
                    <a16:rowId xmlns:a16="http://schemas.microsoft.com/office/drawing/2014/main" val="964678811"/>
                  </a:ext>
                </a:extLst>
              </a:tr>
              <a:tr h="605064">
                <a:tc>
                  <a:txBody>
                    <a:bodyPr/>
                    <a:lstStyle/>
                    <a:p>
                      <a:pPr algn="ctr"/>
                      <a:r>
                        <a:rPr kumimoji="1" lang="ja-JP" altLang="en-US" sz="1600" b="1" dirty="0"/>
                        <a:t>対象分野</a:t>
                      </a:r>
                    </a:p>
                  </a:txBody>
                  <a:tcPr anchor="ctr"/>
                </a:tc>
                <a:tc>
                  <a:txBody>
                    <a:bodyPr/>
                    <a:lstStyle/>
                    <a:p>
                      <a:pPr algn="ctr"/>
                      <a:r>
                        <a:rPr kumimoji="1" lang="ja-JP" altLang="en-US" sz="1600" b="1" dirty="0"/>
                        <a:t>制約なし</a:t>
                      </a:r>
                    </a:p>
                  </a:txBody>
                  <a:tcPr anchor="ctr"/>
                </a:tc>
                <a:tc>
                  <a:txBody>
                    <a:bodyPr/>
                    <a:lstStyle/>
                    <a:p>
                      <a:pPr algn="ctr"/>
                      <a:r>
                        <a:rPr kumimoji="1" lang="ja-JP" altLang="en-US" sz="1600" b="1" dirty="0"/>
                        <a:t>６重点分野のいずれか</a:t>
                      </a:r>
                    </a:p>
                  </a:txBody>
                  <a:tcPr anchor="ctr"/>
                </a:tc>
                <a:tc>
                  <a:txBody>
                    <a:bodyPr/>
                    <a:lstStyle/>
                    <a:p>
                      <a:pPr algn="ctr"/>
                      <a:r>
                        <a:rPr kumimoji="1" lang="ja-JP" altLang="en-US" sz="1600" b="1" dirty="0"/>
                        <a:t>平和・紛争解決</a:t>
                      </a:r>
                    </a:p>
                  </a:txBody>
                  <a:tcPr anchor="ctr"/>
                </a:tc>
                <a:extLst>
                  <a:ext uri="{0D108BD9-81ED-4DB2-BD59-A6C34878D82A}">
                    <a16:rowId xmlns:a16="http://schemas.microsoft.com/office/drawing/2014/main" val="383453766"/>
                  </a:ext>
                </a:extLst>
              </a:tr>
              <a:tr h="605064">
                <a:tc>
                  <a:txBody>
                    <a:bodyPr/>
                    <a:lstStyle/>
                    <a:p>
                      <a:pPr algn="ctr"/>
                      <a:r>
                        <a:rPr kumimoji="1" lang="ja-JP" altLang="en-US" sz="1600" b="1" dirty="0"/>
                        <a:t>拠出財源</a:t>
                      </a:r>
                    </a:p>
                  </a:txBody>
                  <a:tcPr anchor="ctr"/>
                </a:tc>
                <a:tc>
                  <a:txBody>
                    <a:bodyPr/>
                    <a:lstStyle/>
                    <a:p>
                      <a:pPr algn="ctr"/>
                      <a:r>
                        <a:rPr kumimoji="1" lang="ja-JP" altLang="en-US" sz="1400" b="1" dirty="0"/>
                        <a:t>地区財団活動資金（</a:t>
                      </a:r>
                      <a:r>
                        <a:rPr kumimoji="1" lang="en-US" altLang="ja-JP" sz="1400" b="1" dirty="0"/>
                        <a:t>DDF</a:t>
                      </a:r>
                      <a:r>
                        <a:rPr kumimoji="1" lang="ja-JP" altLang="en-US" sz="1400" b="1" dirty="0"/>
                        <a:t>）</a:t>
                      </a:r>
                    </a:p>
                  </a:txBody>
                  <a:tcPr anchor="ctr"/>
                </a:tc>
                <a:tc>
                  <a:txBody>
                    <a:bodyPr/>
                    <a:lstStyle/>
                    <a:p>
                      <a:pPr algn="ctr"/>
                      <a:r>
                        <a:rPr kumimoji="1" lang="ja-JP" altLang="en-US" sz="1400" b="1" dirty="0"/>
                        <a:t>地区財団活動資金（</a:t>
                      </a:r>
                      <a:r>
                        <a:rPr kumimoji="1" lang="en-US" altLang="ja-JP" sz="1400" b="1" dirty="0"/>
                        <a:t>DDF</a:t>
                      </a:r>
                      <a:r>
                        <a:rPr kumimoji="1" lang="ja-JP" altLang="en-US" sz="1400" b="1" dirty="0"/>
                        <a:t>）</a:t>
                      </a:r>
                      <a:endParaRPr kumimoji="1" lang="en-US" altLang="ja-JP" sz="1400" b="1" dirty="0"/>
                    </a:p>
                    <a:p>
                      <a:pPr algn="ctr"/>
                      <a:r>
                        <a:rPr kumimoji="1" lang="ja-JP" altLang="en-US" sz="1400" b="1" dirty="0"/>
                        <a:t>国際財団活動資金（</a:t>
                      </a:r>
                      <a:r>
                        <a:rPr kumimoji="1" lang="en-US" altLang="ja-JP" sz="1400" b="1" dirty="0"/>
                        <a:t>WF</a:t>
                      </a:r>
                      <a:r>
                        <a:rPr kumimoji="1" lang="ja-JP" altLang="en-US" sz="1400" b="1" dirty="0"/>
                        <a:t>）</a:t>
                      </a:r>
                    </a:p>
                  </a:txBody>
                  <a:tcPr anchor="ctr"/>
                </a:tc>
                <a:tc>
                  <a:txBody>
                    <a:bodyPr/>
                    <a:lstStyle/>
                    <a:p>
                      <a:pPr algn="ctr"/>
                      <a:r>
                        <a:rPr kumimoji="1" lang="ja-JP" altLang="en-US" sz="1400" b="1" dirty="0"/>
                        <a:t>国際財団活動資金（</a:t>
                      </a:r>
                      <a:r>
                        <a:rPr kumimoji="1" lang="en-US" altLang="ja-JP" sz="1400" b="1" dirty="0"/>
                        <a:t>WF</a:t>
                      </a:r>
                      <a:r>
                        <a:rPr kumimoji="1" lang="ja-JP" altLang="en-US" sz="1400" b="1" dirty="0"/>
                        <a:t>）</a:t>
                      </a:r>
                    </a:p>
                  </a:txBody>
                  <a:tcPr anchor="ctr"/>
                </a:tc>
                <a:extLst>
                  <a:ext uri="{0D108BD9-81ED-4DB2-BD59-A6C34878D82A}">
                    <a16:rowId xmlns:a16="http://schemas.microsoft.com/office/drawing/2014/main" val="3691059288"/>
                  </a:ext>
                </a:extLst>
              </a:tr>
            </a:tbl>
          </a:graphicData>
        </a:graphic>
      </p:graphicFrame>
      <p:pic>
        <p:nvPicPr>
          <p:cNvPr id="5" name="図 4">
            <a:extLst>
              <a:ext uri="{FF2B5EF4-FFF2-40B4-BE49-F238E27FC236}">
                <a16:creationId xmlns:a16="http://schemas.microsoft.com/office/drawing/2014/main" id="{AECBDBE2-82D0-4635-9D3A-A7F95E0A5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
        <p:nvSpPr>
          <p:cNvPr id="2" name="テキスト ボックス 1">
            <a:extLst>
              <a:ext uri="{FF2B5EF4-FFF2-40B4-BE49-F238E27FC236}">
                <a16:creationId xmlns:a16="http://schemas.microsoft.com/office/drawing/2014/main" id="{69FD8BC4-9735-4B1B-83D0-ECABC16C8D16}"/>
              </a:ext>
            </a:extLst>
          </p:cNvPr>
          <p:cNvSpPr txBox="1"/>
          <p:nvPr/>
        </p:nvSpPr>
        <p:spPr>
          <a:xfrm>
            <a:off x="0" y="6488668"/>
            <a:ext cx="9143996" cy="338554"/>
          </a:xfrm>
          <a:prstGeom prst="rect">
            <a:avLst/>
          </a:prstGeom>
          <a:noFill/>
        </p:spPr>
        <p:txBody>
          <a:bodyPr wrap="square" rtlCol="0">
            <a:spAutoFit/>
          </a:bodyPr>
          <a:lstStyle/>
          <a:p>
            <a:pPr algn="ctr"/>
            <a:r>
              <a:rPr kumimoji="1" lang="ja-JP" altLang="en-US" sz="1600" b="1" dirty="0">
                <a:solidFill>
                  <a:srgbClr val="C00000"/>
                </a:solidFill>
                <a:latin typeface="+mn-ea"/>
              </a:rPr>
              <a:t>情報源：財団補助金申請ハンドブック／地区及び国際ロータリーホームページ</a:t>
            </a:r>
          </a:p>
        </p:txBody>
      </p:sp>
    </p:spTree>
    <p:extLst>
      <p:ext uri="{BB962C8B-B14F-4D97-AF65-F5344CB8AC3E}">
        <p14:creationId xmlns:p14="http://schemas.microsoft.com/office/powerpoint/2010/main" val="32589525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グローバル補助金奨学生</a:t>
            </a:r>
            <a:endParaRPr lang="en-US" altLang="ja-JP" sz="4000" b="1" dirty="0">
              <a:latin typeface="+mn-ea"/>
            </a:endParaRPr>
          </a:p>
        </p:txBody>
      </p:sp>
      <p:graphicFrame>
        <p:nvGraphicFramePr>
          <p:cNvPr id="6" name="表 5">
            <a:extLst>
              <a:ext uri="{FF2B5EF4-FFF2-40B4-BE49-F238E27FC236}">
                <a16:creationId xmlns:a16="http://schemas.microsoft.com/office/drawing/2014/main" id="{4CC89FD8-18EA-4FF4-874A-868BE6FA7759}"/>
              </a:ext>
            </a:extLst>
          </p:cNvPr>
          <p:cNvGraphicFramePr>
            <a:graphicFrameLocks noGrp="1"/>
          </p:cNvGraphicFramePr>
          <p:nvPr>
            <p:extLst>
              <p:ext uri="{D42A27DB-BD31-4B8C-83A1-F6EECF244321}">
                <p14:modId xmlns:p14="http://schemas.microsoft.com/office/powerpoint/2010/main" val="4217190803"/>
              </p:ext>
            </p:extLst>
          </p:nvPr>
        </p:nvGraphicFramePr>
        <p:xfrm>
          <a:off x="0" y="3559193"/>
          <a:ext cx="9143996" cy="2911055"/>
        </p:xfrm>
        <a:graphic>
          <a:graphicData uri="http://schemas.openxmlformats.org/drawingml/2006/table">
            <a:tbl>
              <a:tblPr firstRow="1" bandRow="1">
                <a:tableStyleId>{5C22544A-7EE6-4342-B048-85BDC9FD1C3A}</a:tableStyleId>
              </a:tblPr>
              <a:tblGrid>
                <a:gridCol w="2285999">
                  <a:extLst>
                    <a:ext uri="{9D8B030D-6E8A-4147-A177-3AD203B41FA5}">
                      <a16:colId xmlns:a16="http://schemas.microsoft.com/office/drawing/2014/main" val="2125490016"/>
                    </a:ext>
                  </a:extLst>
                </a:gridCol>
                <a:gridCol w="2285999">
                  <a:extLst>
                    <a:ext uri="{9D8B030D-6E8A-4147-A177-3AD203B41FA5}">
                      <a16:colId xmlns:a16="http://schemas.microsoft.com/office/drawing/2014/main" val="468679065"/>
                    </a:ext>
                  </a:extLst>
                </a:gridCol>
                <a:gridCol w="2285999">
                  <a:extLst>
                    <a:ext uri="{9D8B030D-6E8A-4147-A177-3AD203B41FA5}">
                      <a16:colId xmlns:a16="http://schemas.microsoft.com/office/drawing/2014/main" val="4104840679"/>
                    </a:ext>
                  </a:extLst>
                </a:gridCol>
                <a:gridCol w="2285999">
                  <a:extLst>
                    <a:ext uri="{9D8B030D-6E8A-4147-A177-3AD203B41FA5}">
                      <a16:colId xmlns:a16="http://schemas.microsoft.com/office/drawing/2014/main" val="1440549179"/>
                    </a:ext>
                  </a:extLst>
                </a:gridCol>
              </a:tblGrid>
              <a:tr h="350735">
                <a:tc>
                  <a:txBody>
                    <a:bodyPr/>
                    <a:lstStyle/>
                    <a:p>
                      <a:pPr algn="ctr"/>
                      <a:r>
                        <a:rPr kumimoji="1" lang="ja-JP" altLang="en-US" sz="1600" dirty="0"/>
                        <a:t>募集年度</a:t>
                      </a:r>
                    </a:p>
                  </a:txBody>
                  <a:tcPr anchor="ctr"/>
                </a:tc>
                <a:tc>
                  <a:txBody>
                    <a:bodyPr/>
                    <a:lstStyle/>
                    <a:p>
                      <a:pPr algn="ctr"/>
                      <a:r>
                        <a:rPr kumimoji="1" lang="ja-JP" altLang="en-US" sz="1600" dirty="0"/>
                        <a:t>応募者数</a:t>
                      </a:r>
                    </a:p>
                  </a:txBody>
                  <a:tcPr anchor="ctr"/>
                </a:tc>
                <a:tc>
                  <a:txBody>
                    <a:bodyPr/>
                    <a:lstStyle/>
                    <a:p>
                      <a:pPr algn="ctr"/>
                      <a:r>
                        <a:rPr kumimoji="1" lang="ja-JP" altLang="en-US" sz="1600" dirty="0"/>
                        <a:t>合格者数</a:t>
                      </a:r>
                    </a:p>
                  </a:txBody>
                  <a:tcPr anchor="ctr"/>
                </a:tc>
                <a:tc>
                  <a:txBody>
                    <a:bodyPr/>
                    <a:lstStyle/>
                    <a:p>
                      <a:pPr algn="ctr"/>
                      <a:r>
                        <a:rPr kumimoji="1" lang="ja-JP" altLang="en-US" sz="1600" dirty="0"/>
                        <a:t>留学先</a:t>
                      </a:r>
                    </a:p>
                  </a:txBody>
                  <a:tcPr anchor="ctr"/>
                </a:tc>
                <a:extLst>
                  <a:ext uri="{0D108BD9-81ED-4DB2-BD59-A6C34878D82A}">
                    <a16:rowId xmlns:a16="http://schemas.microsoft.com/office/drawing/2014/main" val="4090340393"/>
                  </a:ext>
                </a:extLst>
              </a:tr>
              <a:tr h="324477">
                <a:tc>
                  <a:txBody>
                    <a:bodyPr/>
                    <a:lstStyle/>
                    <a:p>
                      <a:pPr algn="ctr"/>
                      <a:r>
                        <a:rPr kumimoji="1" lang="ja-JP" altLang="en-US" sz="1800" b="1" dirty="0"/>
                        <a:t>２０１２－１３年度</a:t>
                      </a:r>
                    </a:p>
                  </a:txBody>
                  <a:tcPr anchor="ctr"/>
                </a:tc>
                <a:tc>
                  <a:txBody>
                    <a:bodyPr/>
                    <a:lstStyle/>
                    <a:p>
                      <a:pPr algn="l"/>
                      <a:r>
                        <a:rPr kumimoji="1" lang="ja-JP" altLang="en-US" sz="1800" b="1" dirty="0">
                          <a:solidFill>
                            <a:schemeClr val="tx1"/>
                          </a:solidFill>
                        </a:rPr>
                        <a:t>　　　　８名</a:t>
                      </a:r>
                      <a:endParaRPr kumimoji="1" lang="en-US" altLang="ja-JP" sz="1800" b="1" dirty="0">
                        <a:solidFill>
                          <a:schemeClr val="tx1"/>
                        </a:solidFill>
                      </a:endParaRPr>
                    </a:p>
                  </a:txBody>
                  <a:tcPr anchor="ctr"/>
                </a:tc>
                <a:tc>
                  <a:txBody>
                    <a:bodyPr/>
                    <a:lstStyle/>
                    <a:p>
                      <a:pPr algn="ctr"/>
                      <a:r>
                        <a:rPr kumimoji="1" lang="ja-JP" altLang="en-US" sz="1800" b="1" dirty="0"/>
                        <a:t>２名</a:t>
                      </a:r>
                    </a:p>
                  </a:txBody>
                  <a:tcPr anchor="ctr"/>
                </a:tc>
                <a:tc>
                  <a:txBody>
                    <a:bodyPr/>
                    <a:lstStyle/>
                    <a:p>
                      <a:pPr algn="ctr"/>
                      <a:r>
                        <a:rPr kumimoji="1" lang="ja-JP" altLang="en-US" sz="1800" b="1" dirty="0"/>
                        <a:t>アメリカ</a:t>
                      </a:r>
                    </a:p>
                  </a:txBody>
                  <a:tcPr anchor="ctr"/>
                </a:tc>
                <a:extLst>
                  <a:ext uri="{0D108BD9-81ED-4DB2-BD59-A6C34878D82A}">
                    <a16:rowId xmlns:a16="http://schemas.microsoft.com/office/drawing/2014/main" val="3658990984"/>
                  </a:ext>
                </a:extLst>
              </a:tr>
              <a:tr h="324477">
                <a:tc>
                  <a:txBody>
                    <a:bodyPr/>
                    <a:lstStyle/>
                    <a:p>
                      <a:pPr algn="ctr"/>
                      <a:r>
                        <a:rPr kumimoji="1" lang="ja-JP" altLang="en-US" sz="1800" b="1" dirty="0"/>
                        <a:t>２０１３－１４年度</a:t>
                      </a:r>
                    </a:p>
                  </a:txBody>
                  <a:tcPr anchor="ctr"/>
                </a:tc>
                <a:tc>
                  <a:txBody>
                    <a:bodyPr/>
                    <a:lstStyle/>
                    <a:p>
                      <a:pPr algn="l"/>
                      <a:r>
                        <a:rPr kumimoji="1" lang="ja-JP" altLang="en-US" sz="1800" b="1" dirty="0">
                          <a:solidFill>
                            <a:schemeClr val="tx1"/>
                          </a:solidFill>
                        </a:rPr>
                        <a:t>　　　　４名</a:t>
                      </a:r>
                    </a:p>
                  </a:txBody>
                  <a:tcPr anchor="ctr"/>
                </a:tc>
                <a:tc>
                  <a:txBody>
                    <a:bodyPr/>
                    <a:lstStyle/>
                    <a:p>
                      <a:pPr algn="ctr"/>
                      <a:r>
                        <a:rPr kumimoji="1" lang="ja-JP" altLang="en-US" sz="1800" b="1" dirty="0"/>
                        <a:t>１名</a:t>
                      </a:r>
                    </a:p>
                  </a:txBody>
                  <a:tcPr anchor="ctr"/>
                </a:tc>
                <a:tc>
                  <a:txBody>
                    <a:bodyPr/>
                    <a:lstStyle/>
                    <a:p>
                      <a:pPr algn="ctr"/>
                      <a:r>
                        <a:rPr kumimoji="1" lang="ja-JP" altLang="en-US" sz="1800" b="1" dirty="0"/>
                        <a:t>カナダ</a:t>
                      </a:r>
                    </a:p>
                  </a:txBody>
                  <a:tcPr anchor="ctr"/>
                </a:tc>
                <a:extLst>
                  <a:ext uri="{0D108BD9-81ED-4DB2-BD59-A6C34878D82A}">
                    <a16:rowId xmlns:a16="http://schemas.microsoft.com/office/drawing/2014/main" val="3081280065"/>
                  </a:ext>
                </a:extLst>
              </a:tr>
              <a:tr h="324477">
                <a:tc>
                  <a:txBody>
                    <a:bodyPr/>
                    <a:lstStyle/>
                    <a:p>
                      <a:pPr algn="ctr"/>
                      <a:r>
                        <a:rPr kumimoji="1" lang="ja-JP" altLang="en-US" sz="1800" b="1" dirty="0"/>
                        <a:t>２０１４－１５年度</a:t>
                      </a:r>
                    </a:p>
                  </a:txBody>
                  <a:tcPr anchor="ctr"/>
                </a:tc>
                <a:tc>
                  <a:txBody>
                    <a:bodyPr/>
                    <a:lstStyle/>
                    <a:p>
                      <a:pPr algn="l"/>
                      <a:r>
                        <a:rPr kumimoji="1" lang="ja-JP" altLang="en-US" sz="1800" b="1" dirty="0">
                          <a:solidFill>
                            <a:schemeClr val="tx1"/>
                          </a:solidFill>
                        </a:rPr>
                        <a:t>　　　１０名</a:t>
                      </a:r>
                    </a:p>
                  </a:txBody>
                  <a:tcPr anchor="ctr"/>
                </a:tc>
                <a:tc>
                  <a:txBody>
                    <a:bodyPr/>
                    <a:lstStyle/>
                    <a:p>
                      <a:pPr algn="ctr"/>
                      <a:r>
                        <a:rPr kumimoji="1" lang="ja-JP" altLang="en-US" sz="1800" b="1" dirty="0"/>
                        <a:t>１名</a:t>
                      </a:r>
                    </a:p>
                  </a:txBody>
                  <a:tcPr anchor="ctr"/>
                </a:tc>
                <a:tc>
                  <a:txBody>
                    <a:bodyPr/>
                    <a:lstStyle/>
                    <a:p>
                      <a:pPr algn="ctr"/>
                      <a:r>
                        <a:rPr kumimoji="1" lang="ja-JP" altLang="en-US" sz="1800" b="1" dirty="0"/>
                        <a:t>オーストラリア</a:t>
                      </a:r>
                    </a:p>
                  </a:txBody>
                  <a:tcPr anchor="ctr"/>
                </a:tc>
                <a:extLst>
                  <a:ext uri="{0D108BD9-81ED-4DB2-BD59-A6C34878D82A}">
                    <a16:rowId xmlns:a16="http://schemas.microsoft.com/office/drawing/2014/main" val="2791311820"/>
                  </a:ext>
                </a:extLst>
              </a:tr>
              <a:tr h="324477">
                <a:tc>
                  <a:txBody>
                    <a:bodyPr/>
                    <a:lstStyle/>
                    <a:p>
                      <a:pPr algn="ctr"/>
                      <a:r>
                        <a:rPr kumimoji="1" lang="ja-JP" altLang="en-US" sz="1800" b="1" dirty="0"/>
                        <a:t>２０１５－１６年度</a:t>
                      </a:r>
                    </a:p>
                  </a:txBody>
                  <a:tcPr anchor="ctr"/>
                </a:tc>
                <a:tc>
                  <a:txBody>
                    <a:bodyPr/>
                    <a:lstStyle/>
                    <a:p>
                      <a:pPr algn="l"/>
                      <a:r>
                        <a:rPr kumimoji="1" lang="ja-JP" altLang="en-US" sz="1800" b="1" dirty="0">
                          <a:solidFill>
                            <a:schemeClr val="tx1"/>
                          </a:solidFill>
                        </a:rPr>
                        <a:t>　　　　６名</a:t>
                      </a:r>
                    </a:p>
                  </a:txBody>
                  <a:tcPr anchor="ctr"/>
                </a:tc>
                <a:tc>
                  <a:txBody>
                    <a:bodyPr/>
                    <a:lstStyle/>
                    <a:p>
                      <a:pPr algn="ctr"/>
                      <a:r>
                        <a:rPr kumimoji="1" lang="ja-JP" altLang="en-US" sz="1800" b="1" dirty="0"/>
                        <a:t>１名</a:t>
                      </a:r>
                    </a:p>
                  </a:txBody>
                  <a:tcPr anchor="ctr"/>
                </a:tc>
                <a:tc>
                  <a:txBody>
                    <a:bodyPr/>
                    <a:lstStyle/>
                    <a:p>
                      <a:pPr algn="ctr"/>
                      <a:r>
                        <a:rPr kumimoji="1" lang="ja-JP" altLang="en-US" sz="1800" b="1" dirty="0"/>
                        <a:t>イギリス</a:t>
                      </a:r>
                    </a:p>
                  </a:txBody>
                  <a:tcPr anchor="ctr"/>
                </a:tc>
                <a:extLst>
                  <a:ext uri="{0D108BD9-81ED-4DB2-BD59-A6C34878D82A}">
                    <a16:rowId xmlns:a16="http://schemas.microsoft.com/office/drawing/2014/main" val="746076562"/>
                  </a:ext>
                </a:extLst>
              </a:tr>
              <a:tr h="324477">
                <a:tc>
                  <a:txBody>
                    <a:bodyPr/>
                    <a:lstStyle/>
                    <a:p>
                      <a:pPr algn="ctr"/>
                      <a:r>
                        <a:rPr kumimoji="1" lang="ja-JP" altLang="en-US" sz="1800" b="1" dirty="0"/>
                        <a:t>２０１６－１７年度</a:t>
                      </a:r>
                    </a:p>
                  </a:txBody>
                  <a:tcPr anchor="ctr"/>
                </a:tc>
                <a:tc>
                  <a:txBody>
                    <a:bodyPr/>
                    <a:lstStyle/>
                    <a:p>
                      <a:pPr algn="l"/>
                      <a:r>
                        <a:rPr kumimoji="1" lang="ja-JP" altLang="en-US" sz="1800" b="1" dirty="0">
                          <a:solidFill>
                            <a:schemeClr val="tx1"/>
                          </a:solidFill>
                        </a:rPr>
                        <a:t>　　　１７名</a:t>
                      </a:r>
                    </a:p>
                  </a:txBody>
                  <a:tcPr anchor="ctr"/>
                </a:tc>
                <a:tc>
                  <a:txBody>
                    <a:bodyPr/>
                    <a:lstStyle/>
                    <a:p>
                      <a:pPr algn="ctr"/>
                      <a:r>
                        <a:rPr kumimoji="1" lang="ja-JP" altLang="en-US" sz="1800" b="1" dirty="0"/>
                        <a:t>２名</a:t>
                      </a:r>
                    </a:p>
                  </a:txBody>
                  <a:tcPr anchor="ctr"/>
                </a:tc>
                <a:tc>
                  <a:txBody>
                    <a:bodyPr/>
                    <a:lstStyle/>
                    <a:p>
                      <a:pPr algn="ctr"/>
                      <a:r>
                        <a:rPr kumimoji="1" lang="ja-JP" altLang="en-US" sz="1800" b="1" dirty="0"/>
                        <a:t>イギリス</a:t>
                      </a:r>
                    </a:p>
                  </a:txBody>
                  <a:tcPr anchor="ctr"/>
                </a:tc>
                <a:extLst>
                  <a:ext uri="{0D108BD9-81ED-4DB2-BD59-A6C34878D82A}">
                    <a16:rowId xmlns:a16="http://schemas.microsoft.com/office/drawing/2014/main" val="1999425249"/>
                  </a:ext>
                </a:extLst>
              </a:tr>
              <a:tr h="324477">
                <a:tc>
                  <a:txBody>
                    <a:bodyPr/>
                    <a:lstStyle/>
                    <a:p>
                      <a:pPr algn="ctr"/>
                      <a:r>
                        <a:rPr kumimoji="1" lang="ja-JP" altLang="en-US" sz="1800" b="1" dirty="0"/>
                        <a:t>２０１７－１８年度</a:t>
                      </a:r>
                    </a:p>
                  </a:txBody>
                  <a:tcPr anchor="ctr"/>
                </a:tc>
                <a:tc>
                  <a:txBody>
                    <a:bodyPr/>
                    <a:lstStyle/>
                    <a:p>
                      <a:pPr algn="l"/>
                      <a:r>
                        <a:rPr kumimoji="1" lang="ja-JP" altLang="en-US" sz="1800" b="1" dirty="0">
                          <a:solidFill>
                            <a:schemeClr val="tx1"/>
                          </a:solidFill>
                        </a:rPr>
                        <a:t>　　　　８名</a:t>
                      </a:r>
                    </a:p>
                  </a:txBody>
                  <a:tcPr anchor="ctr"/>
                </a:tc>
                <a:tc>
                  <a:txBody>
                    <a:bodyPr/>
                    <a:lstStyle/>
                    <a:p>
                      <a:pPr algn="ctr"/>
                      <a:r>
                        <a:rPr kumimoji="1" lang="ja-JP" altLang="en-US" sz="1800" b="1" dirty="0"/>
                        <a:t>１名</a:t>
                      </a:r>
                    </a:p>
                  </a:txBody>
                  <a:tcPr anchor="ctr"/>
                </a:tc>
                <a:tc>
                  <a:txBody>
                    <a:bodyPr/>
                    <a:lstStyle/>
                    <a:p>
                      <a:pPr algn="ctr"/>
                      <a:r>
                        <a:rPr kumimoji="1" lang="ja-JP" altLang="en-US" sz="1800" b="1" dirty="0"/>
                        <a:t>イギリス</a:t>
                      </a:r>
                    </a:p>
                  </a:txBody>
                  <a:tcPr anchor="ctr"/>
                </a:tc>
                <a:extLst>
                  <a:ext uri="{0D108BD9-81ED-4DB2-BD59-A6C34878D82A}">
                    <a16:rowId xmlns:a16="http://schemas.microsoft.com/office/drawing/2014/main" val="1944430524"/>
                  </a:ext>
                </a:extLst>
              </a:tr>
              <a:tr h="324477">
                <a:tc>
                  <a:txBody>
                    <a:bodyPr/>
                    <a:lstStyle/>
                    <a:p>
                      <a:pPr algn="ctr"/>
                      <a:r>
                        <a:rPr kumimoji="1" lang="ja-JP" altLang="en-US" sz="1800" b="1" dirty="0"/>
                        <a:t>２０１８－１９年度</a:t>
                      </a:r>
                    </a:p>
                  </a:txBody>
                  <a:tcPr anchor="ctr"/>
                </a:tc>
                <a:tc>
                  <a:txBody>
                    <a:bodyPr/>
                    <a:lstStyle/>
                    <a:p>
                      <a:pPr algn="l"/>
                      <a:r>
                        <a:rPr kumimoji="1" lang="ja-JP" altLang="en-US" sz="1800" b="1" dirty="0">
                          <a:solidFill>
                            <a:schemeClr val="tx1"/>
                          </a:solidFill>
                        </a:rPr>
                        <a:t>　　　　７名</a:t>
                      </a:r>
                    </a:p>
                  </a:txBody>
                  <a:tcPr anchor="ctr"/>
                </a:tc>
                <a:tc>
                  <a:txBody>
                    <a:bodyPr/>
                    <a:lstStyle/>
                    <a:p>
                      <a:pPr algn="ctr"/>
                      <a:r>
                        <a:rPr kumimoji="1" lang="ja-JP" altLang="en-US" sz="1800" b="1" dirty="0"/>
                        <a:t>１名</a:t>
                      </a:r>
                    </a:p>
                  </a:txBody>
                  <a:tcPr anchor="ctr"/>
                </a:tc>
                <a:tc>
                  <a:txBody>
                    <a:bodyPr/>
                    <a:lstStyle/>
                    <a:p>
                      <a:pPr algn="ctr"/>
                      <a:r>
                        <a:rPr kumimoji="1" lang="ja-JP" altLang="en-US" sz="1800" b="1" dirty="0"/>
                        <a:t>オーストラリア</a:t>
                      </a:r>
                    </a:p>
                  </a:txBody>
                  <a:tcPr anchor="ctr"/>
                </a:tc>
                <a:extLst>
                  <a:ext uri="{0D108BD9-81ED-4DB2-BD59-A6C34878D82A}">
                    <a16:rowId xmlns:a16="http://schemas.microsoft.com/office/drawing/2014/main" val="4069171638"/>
                  </a:ext>
                </a:extLst>
              </a:tr>
            </a:tbl>
          </a:graphicData>
        </a:graphic>
      </p:graphicFrame>
      <p:pic>
        <p:nvPicPr>
          <p:cNvPr id="5" name="図 4">
            <a:extLst>
              <a:ext uri="{FF2B5EF4-FFF2-40B4-BE49-F238E27FC236}">
                <a16:creationId xmlns:a16="http://schemas.microsoft.com/office/drawing/2014/main" id="{AECBDBE2-82D0-4635-9D3A-A7F95E0A5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
        <p:nvSpPr>
          <p:cNvPr id="7" name="正方形/長方形 6">
            <a:extLst>
              <a:ext uri="{FF2B5EF4-FFF2-40B4-BE49-F238E27FC236}">
                <a16:creationId xmlns:a16="http://schemas.microsoft.com/office/drawing/2014/main" id="{700BAA55-525E-4544-9EBF-FE0D13B7E2F7}"/>
              </a:ext>
            </a:extLst>
          </p:cNvPr>
          <p:cNvSpPr/>
          <p:nvPr/>
        </p:nvSpPr>
        <p:spPr>
          <a:xfrm>
            <a:off x="6420" y="2161577"/>
            <a:ext cx="9143996" cy="830997"/>
          </a:xfrm>
          <a:prstGeom prst="rect">
            <a:avLst/>
          </a:prstGeom>
        </p:spPr>
        <p:txBody>
          <a:bodyPr wrap="square">
            <a:spAutoFit/>
          </a:bodyPr>
          <a:lstStyle/>
          <a:p>
            <a:pPr algn="ctr"/>
            <a:r>
              <a:rPr lang="ja-JP" altLang="en-US" sz="2400" b="1" dirty="0">
                <a:latin typeface="+mn-ea"/>
              </a:rPr>
              <a:t>ロータリー財団とクラブは大学・大学院レベルの奨学金を通じて</a:t>
            </a:r>
            <a:endParaRPr lang="en-US" altLang="ja-JP" sz="2400" b="1" dirty="0">
              <a:latin typeface="+mn-ea"/>
            </a:endParaRPr>
          </a:p>
          <a:p>
            <a:pPr algn="ctr"/>
            <a:r>
              <a:rPr lang="ja-JP" altLang="en-US" sz="2400" b="1" dirty="0">
                <a:latin typeface="+mn-ea"/>
              </a:rPr>
              <a:t>地域や世界で活躍できる未来のリーダーを育てています。</a:t>
            </a:r>
          </a:p>
        </p:txBody>
      </p:sp>
      <p:sp>
        <p:nvSpPr>
          <p:cNvPr id="3" name="テキスト ボックス 2">
            <a:extLst>
              <a:ext uri="{FF2B5EF4-FFF2-40B4-BE49-F238E27FC236}">
                <a16:creationId xmlns:a16="http://schemas.microsoft.com/office/drawing/2014/main" id="{00033CF9-258B-4938-A789-1F844097BA14}"/>
              </a:ext>
            </a:extLst>
          </p:cNvPr>
          <p:cNvSpPr txBox="1"/>
          <p:nvPr/>
        </p:nvSpPr>
        <p:spPr>
          <a:xfrm>
            <a:off x="6420" y="3132545"/>
            <a:ext cx="9137575" cy="400110"/>
          </a:xfrm>
          <a:prstGeom prst="rect">
            <a:avLst/>
          </a:prstGeom>
          <a:noFill/>
        </p:spPr>
        <p:txBody>
          <a:bodyPr wrap="square" rtlCol="0">
            <a:spAutoFit/>
          </a:bodyPr>
          <a:lstStyle/>
          <a:p>
            <a:pPr algn="ctr"/>
            <a:r>
              <a:rPr kumimoji="1" lang="ja-JP" altLang="en-US" sz="2000" b="1" dirty="0">
                <a:solidFill>
                  <a:srgbClr val="C00000"/>
                </a:solidFill>
                <a:latin typeface="+mn-ea"/>
              </a:rPr>
              <a:t>（２６６０地区におけるグローバル補助金奨学生応募者／合格者状況）</a:t>
            </a:r>
          </a:p>
        </p:txBody>
      </p:sp>
      <p:sp>
        <p:nvSpPr>
          <p:cNvPr id="8" name="テキスト ボックス 7">
            <a:extLst>
              <a:ext uri="{FF2B5EF4-FFF2-40B4-BE49-F238E27FC236}">
                <a16:creationId xmlns:a16="http://schemas.microsoft.com/office/drawing/2014/main" id="{3411D274-4E0E-46D3-924F-71FCD0613354}"/>
              </a:ext>
            </a:extLst>
          </p:cNvPr>
          <p:cNvSpPr txBox="1"/>
          <p:nvPr/>
        </p:nvSpPr>
        <p:spPr>
          <a:xfrm>
            <a:off x="6420" y="6522245"/>
            <a:ext cx="9137575" cy="338554"/>
          </a:xfrm>
          <a:prstGeom prst="rect">
            <a:avLst/>
          </a:prstGeom>
          <a:noFill/>
        </p:spPr>
        <p:txBody>
          <a:bodyPr wrap="square" rtlCol="0">
            <a:spAutoFit/>
          </a:bodyPr>
          <a:lstStyle/>
          <a:p>
            <a:pPr algn="ctr"/>
            <a:r>
              <a:rPr kumimoji="1" lang="en-US" altLang="ja-JP" sz="1600" b="1" dirty="0">
                <a:solidFill>
                  <a:srgbClr val="C00000"/>
                </a:solidFill>
                <a:latin typeface="+mn-ea"/>
              </a:rPr>
              <a:t>2018-19</a:t>
            </a:r>
            <a:r>
              <a:rPr kumimoji="1" lang="ja-JP" altLang="en-US" sz="1600" b="1" dirty="0">
                <a:solidFill>
                  <a:srgbClr val="C00000"/>
                </a:solidFill>
                <a:latin typeface="+mn-ea"/>
              </a:rPr>
              <a:t>年度募集合格者については現在申請手続準備中。</a:t>
            </a:r>
            <a:r>
              <a:rPr kumimoji="1" lang="en-US" altLang="ja-JP" sz="1600" b="1" dirty="0">
                <a:solidFill>
                  <a:srgbClr val="C00000"/>
                </a:solidFill>
                <a:latin typeface="+mn-ea"/>
              </a:rPr>
              <a:t>2019-20</a:t>
            </a:r>
            <a:r>
              <a:rPr kumimoji="1" lang="ja-JP" altLang="en-US" sz="1600" b="1" dirty="0">
                <a:solidFill>
                  <a:srgbClr val="C00000"/>
                </a:solidFill>
                <a:latin typeface="+mn-ea"/>
              </a:rPr>
              <a:t>年度募集は</a:t>
            </a:r>
            <a:r>
              <a:rPr kumimoji="1" lang="en-US" altLang="ja-JP" sz="1600" b="1" dirty="0">
                <a:solidFill>
                  <a:srgbClr val="C00000"/>
                </a:solidFill>
                <a:latin typeface="+mn-ea"/>
              </a:rPr>
              <a:t>9</a:t>
            </a:r>
            <a:r>
              <a:rPr kumimoji="1" lang="ja-JP" altLang="en-US" sz="1600" b="1" dirty="0">
                <a:solidFill>
                  <a:srgbClr val="C00000"/>
                </a:solidFill>
                <a:latin typeface="+mn-ea"/>
              </a:rPr>
              <a:t>月開始で</a:t>
            </a:r>
            <a:r>
              <a:rPr kumimoji="1" lang="en-US" altLang="ja-JP" sz="1600" b="1" dirty="0">
                <a:solidFill>
                  <a:srgbClr val="C00000"/>
                </a:solidFill>
                <a:latin typeface="+mn-ea"/>
              </a:rPr>
              <a:t>11</a:t>
            </a:r>
            <a:r>
              <a:rPr kumimoji="1" lang="ja-JP" altLang="en-US" sz="1600" b="1" dirty="0">
                <a:solidFill>
                  <a:srgbClr val="C00000"/>
                </a:solidFill>
                <a:latin typeface="+mn-ea"/>
              </a:rPr>
              <a:t>月選考</a:t>
            </a:r>
          </a:p>
        </p:txBody>
      </p:sp>
    </p:spTree>
    <p:extLst>
      <p:ext uri="{BB962C8B-B14F-4D97-AF65-F5344CB8AC3E}">
        <p14:creationId xmlns:p14="http://schemas.microsoft.com/office/powerpoint/2010/main" val="27531044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グローバル補助金奨学生紹介</a:t>
            </a:r>
            <a:endParaRPr lang="en-US" altLang="ja-JP" sz="4000" b="1" dirty="0">
              <a:latin typeface="+mn-ea"/>
            </a:endParaRPr>
          </a:p>
        </p:txBody>
      </p:sp>
      <p:pic>
        <p:nvPicPr>
          <p:cNvPr id="13" name="図 12">
            <a:extLst>
              <a:ext uri="{FF2B5EF4-FFF2-40B4-BE49-F238E27FC236}">
                <a16:creationId xmlns:a16="http://schemas.microsoft.com/office/drawing/2014/main" id="{15101DE7-4CE3-4530-AC7E-AA67F6E8D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pic>
        <p:nvPicPr>
          <p:cNvPr id="5" name="図 4">
            <a:extLst>
              <a:ext uri="{FF2B5EF4-FFF2-40B4-BE49-F238E27FC236}">
                <a16:creationId xmlns:a16="http://schemas.microsoft.com/office/drawing/2014/main" id="{99866EC9-C14E-4338-930B-4AED53B233F9}"/>
              </a:ext>
            </a:extLst>
          </p:cNvPr>
          <p:cNvPicPr>
            <a:picLocks noChangeAspect="1"/>
          </p:cNvPicPr>
          <p:nvPr/>
        </p:nvPicPr>
        <p:blipFill rotWithShape="1">
          <a:blip r:embed="rId4">
            <a:extLst>
              <a:ext uri="{28A0092B-C50C-407E-A947-70E740481C1C}">
                <a14:useLocalDpi xmlns:a14="http://schemas.microsoft.com/office/drawing/2010/main" val="0"/>
              </a:ext>
            </a:extLst>
          </a:blip>
          <a:srcRect l="35234" t="21172" r="51205" b="53596"/>
          <a:stretch/>
        </p:blipFill>
        <p:spPr>
          <a:xfrm>
            <a:off x="1334347" y="2383926"/>
            <a:ext cx="2361445" cy="3299241"/>
          </a:xfrm>
          <a:prstGeom prst="rect">
            <a:avLst/>
          </a:prstGeom>
          <a:ln>
            <a:noFill/>
          </a:ln>
          <a:effectLst>
            <a:outerShdw blurRad="292100" dist="139700" dir="2700000" algn="tl" rotWithShape="0">
              <a:srgbClr val="333333">
                <a:alpha val="65000"/>
              </a:srgbClr>
            </a:outerShdw>
          </a:effectLst>
        </p:spPr>
      </p:pic>
      <p:sp>
        <p:nvSpPr>
          <p:cNvPr id="2" name="テキスト ボックス 1">
            <a:extLst>
              <a:ext uri="{FF2B5EF4-FFF2-40B4-BE49-F238E27FC236}">
                <a16:creationId xmlns:a16="http://schemas.microsoft.com/office/drawing/2014/main" id="{F8500DBD-561C-4AF4-9824-23B585D6A039}"/>
              </a:ext>
            </a:extLst>
          </p:cNvPr>
          <p:cNvSpPr txBox="1"/>
          <p:nvPr/>
        </p:nvSpPr>
        <p:spPr>
          <a:xfrm>
            <a:off x="3857625" y="2383926"/>
            <a:ext cx="4128053" cy="3308598"/>
          </a:xfrm>
          <a:prstGeom prst="rect">
            <a:avLst/>
          </a:prstGeom>
          <a:noFill/>
        </p:spPr>
        <p:txBody>
          <a:bodyPr wrap="none" rtlCol="0">
            <a:spAutoFit/>
          </a:bodyPr>
          <a:lstStyle/>
          <a:p>
            <a:r>
              <a:rPr kumimoji="1" lang="en-US" altLang="ja-JP" b="1" dirty="0">
                <a:latin typeface="+mn-ea"/>
              </a:rPr>
              <a:t>2017-18</a:t>
            </a:r>
            <a:r>
              <a:rPr kumimoji="1" lang="ja-JP" altLang="en-US" b="1" dirty="0">
                <a:latin typeface="+mn-ea"/>
              </a:rPr>
              <a:t>年度グローバル補助金奨学生</a:t>
            </a:r>
            <a:endParaRPr kumimoji="1" lang="en-US" altLang="ja-JP" b="1" dirty="0">
              <a:latin typeface="+mn-ea"/>
            </a:endParaRPr>
          </a:p>
          <a:p>
            <a:r>
              <a:rPr kumimoji="1" lang="ja-JP" altLang="en-US" sz="3800" b="1" dirty="0">
                <a:latin typeface="+mn-ea"/>
              </a:rPr>
              <a:t>バッティー亜夢斗</a:t>
            </a:r>
            <a:endParaRPr kumimoji="1" lang="en-US" altLang="ja-JP" sz="3800" b="1" dirty="0">
              <a:latin typeface="+mn-ea"/>
            </a:endParaRPr>
          </a:p>
          <a:p>
            <a:endParaRPr kumimoji="1" lang="en-US" altLang="ja-JP" sz="1700" b="1" dirty="0">
              <a:latin typeface="+mn-ea"/>
            </a:endParaRPr>
          </a:p>
          <a:p>
            <a:r>
              <a:rPr kumimoji="1" lang="ja-JP" altLang="en-US" sz="1700" b="1" dirty="0">
                <a:latin typeface="+mn-ea"/>
              </a:rPr>
              <a:t>６重点分野：平和と紛争予防／紛争解決</a:t>
            </a:r>
            <a:endParaRPr kumimoji="1" lang="en-US" altLang="ja-JP" sz="1700" b="1" dirty="0">
              <a:latin typeface="+mn-ea"/>
            </a:endParaRPr>
          </a:p>
          <a:p>
            <a:r>
              <a:rPr kumimoji="1" lang="ja-JP" altLang="en-US" sz="1700" b="1" dirty="0">
                <a:latin typeface="+mn-ea"/>
              </a:rPr>
              <a:t>英国ロンドンスクールオブエコノミクス</a:t>
            </a:r>
            <a:endParaRPr kumimoji="1" lang="en-US" altLang="ja-JP" sz="1700" b="1" dirty="0">
              <a:latin typeface="+mn-ea"/>
            </a:endParaRPr>
          </a:p>
          <a:p>
            <a:endParaRPr kumimoji="1" lang="en-US" altLang="ja-JP" sz="1700" b="1" dirty="0">
              <a:latin typeface="+mn-ea"/>
            </a:endParaRPr>
          </a:p>
          <a:p>
            <a:endParaRPr kumimoji="1" lang="en-US" altLang="ja-JP" sz="1700" b="1" dirty="0">
              <a:latin typeface="+mn-ea"/>
            </a:endParaRPr>
          </a:p>
          <a:p>
            <a:endParaRPr kumimoji="1" lang="en-US" altLang="ja-JP" sz="1700" b="1" dirty="0">
              <a:latin typeface="+mn-ea"/>
            </a:endParaRPr>
          </a:p>
          <a:p>
            <a:r>
              <a:rPr kumimoji="1" lang="ja-JP" altLang="en-US" sz="1700" b="1" dirty="0">
                <a:solidFill>
                  <a:srgbClr val="C00000"/>
                </a:solidFill>
                <a:latin typeface="+mn-ea"/>
              </a:rPr>
              <a:t>２０１９年３月より</a:t>
            </a:r>
            <a:endParaRPr kumimoji="1" lang="en-US" altLang="ja-JP" sz="1700" b="1" dirty="0">
              <a:solidFill>
                <a:srgbClr val="C00000"/>
              </a:solidFill>
              <a:latin typeface="+mn-ea"/>
            </a:endParaRPr>
          </a:p>
          <a:p>
            <a:r>
              <a:rPr kumimoji="1" lang="ja-JP" altLang="en-US" sz="1700" b="1" dirty="0">
                <a:solidFill>
                  <a:srgbClr val="C00000"/>
                </a:solidFill>
                <a:latin typeface="+mn-ea"/>
              </a:rPr>
              <a:t>国際化学兵器禁止機関（</a:t>
            </a:r>
            <a:r>
              <a:rPr kumimoji="1" lang="en-US" altLang="ja-JP" sz="1700" b="1" dirty="0">
                <a:solidFill>
                  <a:srgbClr val="C00000"/>
                </a:solidFill>
                <a:latin typeface="+mn-ea"/>
              </a:rPr>
              <a:t>OPCW</a:t>
            </a:r>
            <a:r>
              <a:rPr kumimoji="1" lang="ja-JP" altLang="en-US" sz="1700" b="1" dirty="0">
                <a:solidFill>
                  <a:srgbClr val="C00000"/>
                </a:solidFill>
                <a:latin typeface="+mn-ea"/>
              </a:rPr>
              <a:t>）で日本</a:t>
            </a:r>
            <a:endParaRPr kumimoji="1" lang="en-US" altLang="ja-JP" sz="1700" b="1" dirty="0">
              <a:solidFill>
                <a:srgbClr val="C00000"/>
              </a:solidFill>
              <a:latin typeface="+mn-ea"/>
            </a:endParaRPr>
          </a:p>
          <a:p>
            <a:r>
              <a:rPr kumimoji="1" lang="ja-JP" altLang="en-US" sz="1700" b="1" dirty="0">
                <a:solidFill>
                  <a:srgbClr val="C00000"/>
                </a:solidFill>
                <a:latin typeface="+mn-ea"/>
              </a:rPr>
              <a:t>政府代表団専門調査員として赴任</a:t>
            </a:r>
            <a:endParaRPr kumimoji="1" lang="en-US" altLang="ja-JP" sz="1700" b="1" dirty="0">
              <a:solidFill>
                <a:srgbClr val="C00000"/>
              </a:solidFill>
              <a:latin typeface="+mn-ea"/>
            </a:endParaRPr>
          </a:p>
        </p:txBody>
      </p:sp>
    </p:spTree>
    <p:extLst>
      <p:ext uri="{BB962C8B-B14F-4D97-AF65-F5344CB8AC3E}">
        <p14:creationId xmlns:p14="http://schemas.microsoft.com/office/powerpoint/2010/main" val="28379101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グローバル補助金奨学生紹介</a:t>
            </a:r>
            <a:endParaRPr lang="en-US" altLang="ja-JP" sz="4000" b="1" dirty="0">
              <a:latin typeface="+mn-ea"/>
            </a:endParaRPr>
          </a:p>
        </p:txBody>
      </p:sp>
      <p:pic>
        <p:nvPicPr>
          <p:cNvPr id="13" name="図 12">
            <a:extLst>
              <a:ext uri="{FF2B5EF4-FFF2-40B4-BE49-F238E27FC236}">
                <a16:creationId xmlns:a16="http://schemas.microsoft.com/office/drawing/2014/main" id="{15101DE7-4CE3-4530-AC7E-AA67F6E8D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pic>
        <p:nvPicPr>
          <p:cNvPr id="6" name="図 5">
            <a:extLst>
              <a:ext uri="{FF2B5EF4-FFF2-40B4-BE49-F238E27FC236}">
                <a16:creationId xmlns:a16="http://schemas.microsoft.com/office/drawing/2014/main" id="{6371E2D2-D9A7-4D0F-BF65-4636B641A739}"/>
              </a:ext>
            </a:extLst>
          </p:cNvPr>
          <p:cNvPicPr/>
          <p:nvPr/>
        </p:nvPicPr>
        <p:blipFill rotWithShape="1">
          <a:blip r:embed="rId4" cstate="print">
            <a:extLst>
              <a:ext uri="{28A0092B-C50C-407E-A947-70E740481C1C}">
                <a14:useLocalDpi xmlns:a14="http://schemas.microsoft.com/office/drawing/2010/main" val="0"/>
              </a:ext>
            </a:extLst>
          </a:blip>
          <a:srcRect l="31235" t="6256" r="43706" b="58771"/>
          <a:stretch/>
        </p:blipFill>
        <p:spPr bwMode="auto">
          <a:xfrm>
            <a:off x="1340134" y="2383925"/>
            <a:ext cx="2364046" cy="329924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テキスト ボックス 6">
            <a:extLst>
              <a:ext uri="{FF2B5EF4-FFF2-40B4-BE49-F238E27FC236}">
                <a16:creationId xmlns:a16="http://schemas.microsoft.com/office/drawing/2014/main" id="{4CAF1E2E-2DCE-4F9D-A733-3262741D72B6}"/>
              </a:ext>
            </a:extLst>
          </p:cNvPr>
          <p:cNvSpPr txBox="1"/>
          <p:nvPr/>
        </p:nvSpPr>
        <p:spPr>
          <a:xfrm>
            <a:off x="3857625" y="2383926"/>
            <a:ext cx="4160113" cy="3308598"/>
          </a:xfrm>
          <a:prstGeom prst="rect">
            <a:avLst/>
          </a:prstGeom>
          <a:noFill/>
        </p:spPr>
        <p:txBody>
          <a:bodyPr wrap="none" rtlCol="0">
            <a:spAutoFit/>
          </a:bodyPr>
          <a:lstStyle/>
          <a:p>
            <a:r>
              <a:rPr kumimoji="1" lang="en-US" altLang="ja-JP" b="1" dirty="0">
                <a:latin typeface="+mn-ea"/>
              </a:rPr>
              <a:t>2017-18</a:t>
            </a:r>
            <a:r>
              <a:rPr kumimoji="1" lang="ja-JP" altLang="en-US" b="1" dirty="0">
                <a:latin typeface="+mn-ea"/>
              </a:rPr>
              <a:t>年度グローバル補助金奨学生</a:t>
            </a:r>
            <a:endParaRPr kumimoji="1" lang="en-US" altLang="ja-JP" b="1" dirty="0">
              <a:latin typeface="+mn-ea"/>
            </a:endParaRPr>
          </a:p>
          <a:p>
            <a:r>
              <a:rPr kumimoji="1" lang="ja-JP" altLang="en-US" sz="3800" b="1" dirty="0">
                <a:latin typeface="+mn-ea"/>
              </a:rPr>
              <a:t>渡辺　栞</a:t>
            </a:r>
            <a:endParaRPr kumimoji="1" lang="en-US" altLang="ja-JP" sz="3800" b="1" dirty="0">
              <a:latin typeface="+mn-ea"/>
            </a:endParaRPr>
          </a:p>
          <a:p>
            <a:pPr lvl="0"/>
            <a:endParaRPr kumimoji="1" lang="en-US" altLang="ja-JP" sz="1700" b="1" dirty="0">
              <a:solidFill>
                <a:prstClr val="black"/>
              </a:solidFill>
              <a:latin typeface="游ゴシック" panose="020B0400000000000000" pitchFamily="50" charset="-128"/>
            </a:endParaRPr>
          </a:p>
          <a:p>
            <a:pPr lvl="0"/>
            <a:r>
              <a:rPr kumimoji="1" lang="ja-JP" altLang="en-US" sz="1700" b="1" dirty="0">
                <a:solidFill>
                  <a:prstClr val="black"/>
                </a:solidFill>
                <a:latin typeface="游ゴシック" panose="020B0400000000000000" pitchFamily="50" charset="-128"/>
              </a:rPr>
              <a:t>６重点分野：平和と紛争予防／紛争解決</a:t>
            </a:r>
            <a:endParaRPr kumimoji="1" lang="en-US" altLang="ja-JP" sz="1700" b="1" dirty="0">
              <a:solidFill>
                <a:prstClr val="black"/>
              </a:solidFill>
              <a:latin typeface="游ゴシック" panose="020B0400000000000000" pitchFamily="50" charset="-128"/>
            </a:endParaRPr>
          </a:p>
          <a:p>
            <a:pPr lvl="0"/>
            <a:r>
              <a:rPr kumimoji="1" lang="ja-JP" altLang="en-US" sz="1700" b="1" dirty="0">
                <a:solidFill>
                  <a:prstClr val="black"/>
                </a:solidFill>
                <a:latin typeface="游ゴシック" panose="020B0400000000000000" pitchFamily="50" charset="-128"/>
              </a:rPr>
              <a:t>英国　ロンドン大学東洋アフリカ研究学</a:t>
            </a:r>
            <a:endParaRPr kumimoji="1" lang="en-US" altLang="ja-JP" sz="1700" b="1" dirty="0">
              <a:solidFill>
                <a:prstClr val="black"/>
              </a:solidFill>
              <a:latin typeface="游ゴシック" panose="020B0400000000000000" pitchFamily="50" charset="-128"/>
            </a:endParaRPr>
          </a:p>
          <a:p>
            <a:pPr lvl="0"/>
            <a:endParaRPr kumimoji="1" lang="en-US" altLang="ja-JP" sz="1700" b="1" dirty="0">
              <a:solidFill>
                <a:prstClr val="black"/>
              </a:solidFill>
              <a:latin typeface="游ゴシック" panose="020B0400000000000000" pitchFamily="50" charset="-128"/>
            </a:endParaRPr>
          </a:p>
          <a:p>
            <a:pPr lvl="0"/>
            <a:endParaRPr kumimoji="1" lang="en-US" altLang="ja-JP" sz="1700" b="1" dirty="0">
              <a:solidFill>
                <a:prstClr val="black"/>
              </a:solidFill>
              <a:latin typeface="游ゴシック" panose="020B0400000000000000" pitchFamily="50" charset="-128"/>
            </a:endParaRPr>
          </a:p>
          <a:p>
            <a:pPr lvl="0"/>
            <a:endParaRPr kumimoji="1" lang="en-US" altLang="ja-JP" sz="1700" b="1" dirty="0">
              <a:solidFill>
                <a:prstClr val="black"/>
              </a:solidFill>
              <a:latin typeface="游ゴシック" panose="020B0400000000000000" pitchFamily="50" charset="-128"/>
            </a:endParaRPr>
          </a:p>
          <a:p>
            <a:pPr lvl="0"/>
            <a:r>
              <a:rPr kumimoji="1" lang="ja-JP" altLang="en-US" sz="1700" b="1" dirty="0">
                <a:solidFill>
                  <a:srgbClr val="C00000"/>
                </a:solidFill>
                <a:latin typeface="游ゴシック" panose="020B0400000000000000" pitchFamily="50" charset="-128"/>
              </a:rPr>
              <a:t>２０１９年４月より</a:t>
            </a:r>
            <a:endParaRPr kumimoji="1" lang="en-US" altLang="ja-JP" sz="1700" b="1" dirty="0">
              <a:solidFill>
                <a:srgbClr val="C00000"/>
              </a:solidFill>
              <a:latin typeface="游ゴシック" panose="020B0400000000000000" pitchFamily="50" charset="-128"/>
            </a:endParaRPr>
          </a:p>
          <a:p>
            <a:pPr lvl="0"/>
            <a:r>
              <a:rPr kumimoji="1" lang="ja-JP" altLang="en-US" sz="1700" b="1" dirty="0">
                <a:solidFill>
                  <a:srgbClr val="C00000"/>
                </a:solidFill>
                <a:latin typeface="游ゴシック" panose="020B0400000000000000" pitchFamily="50" charset="-128"/>
              </a:rPr>
              <a:t>ヨルダンにて国連食糧計画（</a:t>
            </a:r>
            <a:r>
              <a:rPr kumimoji="1" lang="en-US" altLang="ja-JP" sz="1700" b="1" dirty="0">
                <a:solidFill>
                  <a:srgbClr val="C00000"/>
                </a:solidFill>
                <a:latin typeface="游ゴシック" panose="020B0400000000000000" pitchFamily="50" charset="-128"/>
              </a:rPr>
              <a:t>WFP</a:t>
            </a:r>
            <a:r>
              <a:rPr kumimoji="1" lang="ja-JP" altLang="en-US" sz="1700" b="1" dirty="0">
                <a:solidFill>
                  <a:srgbClr val="C00000"/>
                </a:solidFill>
                <a:latin typeface="游ゴシック" panose="020B0400000000000000" pitchFamily="50" charset="-128"/>
              </a:rPr>
              <a:t>）の</a:t>
            </a:r>
            <a:endParaRPr kumimoji="1" lang="en-US" altLang="ja-JP" sz="1700" b="1" dirty="0">
              <a:solidFill>
                <a:srgbClr val="C00000"/>
              </a:solidFill>
              <a:latin typeface="游ゴシック" panose="020B0400000000000000" pitchFamily="50" charset="-128"/>
            </a:endParaRPr>
          </a:p>
          <a:p>
            <a:pPr lvl="0"/>
            <a:r>
              <a:rPr kumimoji="1" lang="ja-JP" altLang="en-US" sz="1700" b="1" dirty="0">
                <a:solidFill>
                  <a:srgbClr val="C00000"/>
                </a:solidFill>
                <a:latin typeface="游ゴシック" panose="020B0400000000000000" pitchFamily="50" charset="-128"/>
              </a:rPr>
              <a:t>シリア難民の生計向上担当として赴任</a:t>
            </a:r>
            <a:endParaRPr kumimoji="1" lang="en-US" altLang="ja-JP" sz="1700" b="1" dirty="0">
              <a:solidFill>
                <a:srgbClr val="C00000"/>
              </a:solidFill>
              <a:latin typeface="游ゴシック" panose="020B0400000000000000" pitchFamily="50" charset="-128"/>
            </a:endParaRPr>
          </a:p>
        </p:txBody>
      </p:sp>
    </p:spTree>
    <p:extLst>
      <p:ext uri="{BB962C8B-B14F-4D97-AF65-F5344CB8AC3E}">
        <p14:creationId xmlns:p14="http://schemas.microsoft.com/office/powerpoint/2010/main" val="41768284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グローバル補助金奨学生紹介</a:t>
            </a:r>
            <a:endParaRPr lang="en-US" altLang="ja-JP" sz="4000" b="1" dirty="0">
              <a:latin typeface="+mn-ea"/>
            </a:endParaRPr>
          </a:p>
        </p:txBody>
      </p:sp>
      <p:pic>
        <p:nvPicPr>
          <p:cNvPr id="13" name="図 12">
            <a:extLst>
              <a:ext uri="{FF2B5EF4-FFF2-40B4-BE49-F238E27FC236}">
                <a16:creationId xmlns:a16="http://schemas.microsoft.com/office/drawing/2014/main" id="{15101DE7-4CE3-4530-AC7E-AA67F6E8D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pic>
        <p:nvPicPr>
          <p:cNvPr id="10" name="図 9">
            <a:extLst>
              <a:ext uri="{FF2B5EF4-FFF2-40B4-BE49-F238E27FC236}">
                <a16:creationId xmlns:a16="http://schemas.microsoft.com/office/drawing/2014/main" id="{8F9D0F7D-F4B0-462E-AB1C-8CBF31D63428}"/>
              </a:ext>
            </a:extLst>
          </p:cNvPr>
          <p:cNvPicPr>
            <a:picLocks noChangeAspect="1"/>
          </p:cNvPicPr>
          <p:nvPr/>
        </p:nvPicPr>
        <p:blipFill rotWithShape="1">
          <a:blip r:embed="rId4">
            <a:extLst>
              <a:ext uri="{28A0092B-C50C-407E-A947-70E740481C1C}">
                <a14:useLocalDpi xmlns:a14="http://schemas.microsoft.com/office/drawing/2010/main" val="0"/>
              </a:ext>
            </a:extLst>
          </a:blip>
          <a:srcRect l="46655" t="20066" r="39315" b="53830"/>
          <a:stretch/>
        </p:blipFill>
        <p:spPr>
          <a:xfrm>
            <a:off x="1340134" y="2383926"/>
            <a:ext cx="2361445" cy="3299241"/>
          </a:xfrm>
          <a:prstGeom prst="rect">
            <a:avLst/>
          </a:prstGeom>
          <a:ln>
            <a:noFill/>
          </a:ln>
          <a:effectLst>
            <a:outerShdw blurRad="292100" dist="139700" dir="2700000" algn="tl" rotWithShape="0">
              <a:srgbClr val="333333">
                <a:alpha val="65000"/>
              </a:srgbClr>
            </a:outerShdw>
          </a:effectLst>
        </p:spPr>
      </p:pic>
      <p:sp>
        <p:nvSpPr>
          <p:cNvPr id="14" name="テキスト ボックス 13">
            <a:extLst>
              <a:ext uri="{FF2B5EF4-FFF2-40B4-BE49-F238E27FC236}">
                <a16:creationId xmlns:a16="http://schemas.microsoft.com/office/drawing/2014/main" id="{796537F7-20C9-4CBF-B9B2-AC6C34042AAD}"/>
              </a:ext>
            </a:extLst>
          </p:cNvPr>
          <p:cNvSpPr txBox="1"/>
          <p:nvPr/>
        </p:nvSpPr>
        <p:spPr>
          <a:xfrm>
            <a:off x="3857625" y="2383926"/>
            <a:ext cx="4108817" cy="3308598"/>
          </a:xfrm>
          <a:prstGeom prst="rect">
            <a:avLst/>
          </a:prstGeom>
          <a:noFill/>
        </p:spPr>
        <p:txBody>
          <a:bodyPr wrap="none" rtlCol="0">
            <a:spAutoFit/>
          </a:bodyPr>
          <a:lstStyle/>
          <a:p>
            <a:r>
              <a:rPr kumimoji="1" lang="en-US" altLang="ja-JP" b="1" dirty="0">
                <a:latin typeface="+mn-ea"/>
              </a:rPr>
              <a:t>2018-19</a:t>
            </a:r>
            <a:r>
              <a:rPr kumimoji="1" lang="ja-JP" altLang="en-US" b="1" dirty="0">
                <a:latin typeface="+mn-ea"/>
              </a:rPr>
              <a:t>年度グローバル補助金奨学生</a:t>
            </a:r>
            <a:endParaRPr kumimoji="1" lang="en-US" altLang="ja-JP" b="1" dirty="0">
              <a:latin typeface="+mn-ea"/>
            </a:endParaRPr>
          </a:p>
          <a:p>
            <a:r>
              <a:rPr kumimoji="1" lang="ja-JP" altLang="en-US" sz="3800" b="1" dirty="0">
                <a:latin typeface="+mn-ea"/>
              </a:rPr>
              <a:t>高城　大吾</a:t>
            </a:r>
            <a:endParaRPr kumimoji="1" lang="en-US" altLang="ja-JP" sz="3800" b="1" dirty="0">
              <a:latin typeface="+mn-ea"/>
            </a:endParaRPr>
          </a:p>
          <a:p>
            <a:pPr lvl="0"/>
            <a:endParaRPr kumimoji="1" lang="en-US" altLang="ja-JP" sz="1700" b="1" dirty="0">
              <a:solidFill>
                <a:prstClr val="black"/>
              </a:solidFill>
              <a:latin typeface="游ゴシック" panose="020B0400000000000000" pitchFamily="50" charset="-128"/>
            </a:endParaRPr>
          </a:p>
          <a:p>
            <a:pPr lvl="0"/>
            <a:r>
              <a:rPr kumimoji="1" lang="ja-JP" altLang="en-US" sz="1700" b="1" dirty="0">
                <a:solidFill>
                  <a:prstClr val="black"/>
                </a:solidFill>
                <a:latin typeface="游ゴシック" panose="020B0400000000000000" pitchFamily="50" charset="-128"/>
              </a:rPr>
              <a:t>６重点分野：平和と紛争予防／紛争解決</a:t>
            </a:r>
            <a:endParaRPr kumimoji="1" lang="en-US" altLang="ja-JP" sz="1700" b="1" dirty="0">
              <a:solidFill>
                <a:prstClr val="black"/>
              </a:solidFill>
              <a:latin typeface="+mn-ea"/>
            </a:endParaRPr>
          </a:p>
          <a:p>
            <a:pPr lvl="0"/>
            <a:r>
              <a:rPr kumimoji="1" lang="ja-JP" altLang="en-US" sz="1700" b="1" dirty="0">
                <a:solidFill>
                  <a:prstClr val="black"/>
                </a:solidFill>
                <a:latin typeface="+mn-ea"/>
              </a:rPr>
              <a:t>英国　サセックス大学　実験心理学</a:t>
            </a:r>
            <a:endParaRPr kumimoji="1" lang="en-US" altLang="ja-JP" sz="1700" b="1" dirty="0">
              <a:solidFill>
                <a:prstClr val="black"/>
              </a:solidFill>
              <a:latin typeface="+mn-ea"/>
            </a:endParaRPr>
          </a:p>
          <a:p>
            <a:pPr lvl="0"/>
            <a:endParaRPr kumimoji="1" lang="en-US" altLang="ja-JP" sz="1700" b="1" dirty="0">
              <a:solidFill>
                <a:prstClr val="black"/>
              </a:solidFill>
              <a:latin typeface="+mn-ea"/>
            </a:endParaRPr>
          </a:p>
          <a:p>
            <a:pPr lvl="0"/>
            <a:endParaRPr kumimoji="1" lang="en-US" altLang="ja-JP" sz="1700" b="1" dirty="0">
              <a:solidFill>
                <a:prstClr val="black"/>
              </a:solidFill>
              <a:latin typeface="+mn-ea"/>
            </a:endParaRPr>
          </a:p>
          <a:p>
            <a:pPr lvl="0"/>
            <a:endParaRPr kumimoji="1" lang="en-US" altLang="ja-JP" sz="1700" b="1" dirty="0">
              <a:solidFill>
                <a:prstClr val="black"/>
              </a:solidFill>
              <a:latin typeface="+mn-ea"/>
            </a:endParaRPr>
          </a:p>
          <a:p>
            <a:pPr lvl="0"/>
            <a:endParaRPr kumimoji="1" lang="en-US" altLang="ja-JP" sz="1700" b="1" dirty="0">
              <a:solidFill>
                <a:prstClr val="black"/>
              </a:solidFill>
              <a:latin typeface="+mn-ea"/>
            </a:endParaRPr>
          </a:p>
          <a:p>
            <a:pPr lvl="0"/>
            <a:endParaRPr kumimoji="1" lang="en-US" altLang="ja-JP" sz="1700" b="1" dirty="0">
              <a:solidFill>
                <a:prstClr val="black"/>
              </a:solidFill>
              <a:latin typeface="+mn-ea"/>
            </a:endParaRPr>
          </a:p>
          <a:p>
            <a:pPr lvl="0"/>
            <a:r>
              <a:rPr kumimoji="1" lang="ja-JP" altLang="en-US" sz="1700" b="1" dirty="0">
                <a:solidFill>
                  <a:srgbClr val="C00000"/>
                </a:solidFill>
                <a:latin typeface="+mn-ea"/>
              </a:rPr>
              <a:t>現在留学中</a:t>
            </a:r>
            <a:endParaRPr kumimoji="1" lang="en-US" altLang="ja-JP" sz="1700" b="1" dirty="0">
              <a:solidFill>
                <a:srgbClr val="C00000"/>
              </a:solidFill>
              <a:latin typeface="游ゴシック" panose="020B0400000000000000" pitchFamily="50" charset="-128"/>
            </a:endParaRPr>
          </a:p>
        </p:txBody>
      </p:sp>
    </p:spTree>
    <p:extLst>
      <p:ext uri="{BB962C8B-B14F-4D97-AF65-F5344CB8AC3E}">
        <p14:creationId xmlns:p14="http://schemas.microsoft.com/office/powerpoint/2010/main" val="35829185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B0BFF8-A334-4278-AA1C-5A442BAA0816}"/>
              </a:ext>
            </a:extLst>
          </p:cNvPr>
          <p:cNvSpPr txBox="1"/>
          <p:nvPr/>
        </p:nvSpPr>
        <p:spPr>
          <a:xfrm>
            <a:off x="0" y="1365206"/>
            <a:ext cx="9143997" cy="707886"/>
          </a:xfrm>
          <a:prstGeom prst="rect">
            <a:avLst/>
          </a:prstGeom>
          <a:noFill/>
        </p:spPr>
        <p:txBody>
          <a:bodyPr wrap="square" rtlCol="0">
            <a:spAutoFit/>
          </a:bodyPr>
          <a:lstStyle/>
          <a:p>
            <a:pPr algn="ctr"/>
            <a:r>
              <a:rPr lang="ja-JP" altLang="en-US" sz="4000" b="1" dirty="0">
                <a:latin typeface="+mn-ea"/>
              </a:rPr>
              <a:t>平和フェローシップ（奨学金）</a:t>
            </a:r>
            <a:endParaRPr lang="en-US" altLang="ja-JP" sz="4000" b="1" dirty="0">
              <a:latin typeface="+mn-ea"/>
            </a:endParaRPr>
          </a:p>
        </p:txBody>
      </p:sp>
      <p:graphicFrame>
        <p:nvGraphicFramePr>
          <p:cNvPr id="2" name="表 1">
            <a:extLst>
              <a:ext uri="{FF2B5EF4-FFF2-40B4-BE49-F238E27FC236}">
                <a16:creationId xmlns:a16="http://schemas.microsoft.com/office/drawing/2014/main" id="{543576C9-7BE5-47AA-BE1F-7D3A7DAA5A6F}"/>
              </a:ext>
            </a:extLst>
          </p:cNvPr>
          <p:cNvGraphicFramePr>
            <a:graphicFrameLocks noGrp="1"/>
          </p:cNvGraphicFramePr>
          <p:nvPr>
            <p:extLst>
              <p:ext uri="{D42A27DB-BD31-4B8C-83A1-F6EECF244321}">
                <p14:modId xmlns:p14="http://schemas.microsoft.com/office/powerpoint/2010/main" val="3487182346"/>
              </p:ext>
            </p:extLst>
          </p:nvPr>
        </p:nvGraphicFramePr>
        <p:xfrm>
          <a:off x="-1" y="3173973"/>
          <a:ext cx="9143997" cy="3734327"/>
        </p:xfrm>
        <a:graphic>
          <a:graphicData uri="http://schemas.openxmlformats.org/drawingml/2006/table">
            <a:tbl>
              <a:tblPr firstRow="1" bandRow="1">
                <a:tableStyleId>{5C22544A-7EE6-4342-B048-85BDC9FD1C3A}</a:tableStyleId>
              </a:tblPr>
              <a:tblGrid>
                <a:gridCol w="1822451">
                  <a:extLst>
                    <a:ext uri="{9D8B030D-6E8A-4147-A177-3AD203B41FA5}">
                      <a16:colId xmlns:a16="http://schemas.microsoft.com/office/drawing/2014/main" val="2593472558"/>
                    </a:ext>
                  </a:extLst>
                </a:gridCol>
                <a:gridCol w="4254500">
                  <a:extLst>
                    <a:ext uri="{9D8B030D-6E8A-4147-A177-3AD203B41FA5}">
                      <a16:colId xmlns:a16="http://schemas.microsoft.com/office/drawing/2014/main" val="1003735587"/>
                    </a:ext>
                  </a:extLst>
                </a:gridCol>
                <a:gridCol w="3067046">
                  <a:extLst>
                    <a:ext uri="{9D8B030D-6E8A-4147-A177-3AD203B41FA5}">
                      <a16:colId xmlns:a16="http://schemas.microsoft.com/office/drawing/2014/main" val="2462752269"/>
                    </a:ext>
                  </a:extLst>
                </a:gridCol>
              </a:tblGrid>
              <a:tr h="396384">
                <a:tc>
                  <a:txBody>
                    <a:bodyPr/>
                    <a:lstStyle/>
                    <a:p>
                      <a:pPr algn="ctr"/>
                      <a:r>
                        <a:rPr kumimoji="1" lang="ja-JP" altLang="en-US" sz="1600" dirty="0">
                          <a:latin typeface="+mn-ea"/>
                          <a:ea typeface="+mn-ea"/>
                        </a:rPr>
                        <a:t>奨学金プログラム</a:t>
                      </a:r>
                      <a:endParaRPr kumimoji="1" lang="ja-JP" altLang="en-US" sz="1600" b="1" dirty="0">
                        <a:latin typeface="+mn-ea"/>
                        <a:ea typeface="+mn-ea"/>
                      </a:endParaRPr>
                    </a:p>
                  </a:txBody>
                  <a:tcPr anchor="ctr"/>
                </a:tc>
                <a:tc>
                  <a:txBody>
                    <a:bodyPr/>
                    <a:lstStyle/>
                    <a:p>
                      <a:pPr algn="ctr"/>
                      <a:r>
                        <a:rPr kumimoji="1" lang="ja-JP" altLang="en-US" sz="1600" dirty="0">
                          <a:latin typeface="+mn-ea"/>
                          <a:ea typeface="+mn-ea"/>
                        </a:rPr>
                        <a:t>修士号取得プログラム</a:t>
                      </a:r>
                      <a:endParaRPr kumimoji="1" lang="ja-JP" altLang="en-US" sz="1600" b="1" dirty="0">
                        <a:latin typeface="+mn-ea"/>
                        <a:ea typeface="+mn-ea"/>
                      </a:endParaRPr>
                    </a:p>
                  </a:txBody>
                  <a:tcPr anchor="ctr"/>
                </a:tc>
                <a:tc>
                  <a:txBody>
                    <a:bodyPr/>
                    <a:lstStyle/>
                    <a:p>
                      <a:pPr algn="ctr"/>
                      <a:r>
                        <a:rPr kumimoji="1" lang="ja-JP" altLang="en-US" sz="1600" dirty="0">
                          <a:latin typeface="+mn-ea"/>
                          <a:ea typeface="+mn-ea"/>
                        </a:rPr>
                        <a:t>専門修了証取得プログラム</a:t>
                      </a:r>
                      <a:endParaRPr kumimoji="1" lang="ja-JP" altLang="en-US" sz="1600" b="1" dirty="0">
                        <a:latin typeface="+mn-ea"/>
                        <a:ea typeface="+mn-ea"/>
                      </a:endParaRPr>
                    </a:p>
                  </a:txBody>
                  <a:tcPr anchor="ctr"/>
                </a:tc>
                <a:extLst>
                  <a:ext uri="{0D108BD9-81ED-4DB2-BD59-A6C34878D82A}">
                    <a16:rowId xmlns:a16="http://schemas.microsoft.com/office/drawing/2014/main" val="2438340457"/>
                  </a:ext>
                </a:extLst>
              </a:tr>
              <a:tr h="353460">
                <a:tc>
                  <a:txBody>
                    <a:bodyPr/>
                    <a:lstStyle/>
                    <a:p>
                      <a:pPr algn="ctr"/>
                      <a:r>
                        <a:rPr kumimoji="1" lang="ja-JP" altLang="en-US" sz="1600" b="1" dirty="0">
                          <a:latin typeface="+mn-ea"/>
                          <a:ea typeface="+mn-ea"/>
                        </a:rPr>
                        <a:t>目的</a:t>
                      </a:r>
                    </a:p>
                  </a:txBody>
                  <a:tcPr anchor="ctr"/>
                </a:tc>
                <a:tc>
                  <a:txBody>
                    <a:bodyPr/>
                    <a:lstStyle/>
                    <a:p>
                      <a:pPr algn="ctr"/>
                      <a:r>
                        <a:rPr kumimoji="1" lang="ja-JP" altLang="en-US" sz="1600" b="1" dirty="0">
                          <a:latin typeface="+mn-ea"/>
                          <a:ea typeface="+mn-ea"/>
                        </a:rPr>
                        <a:t>明日のリーダーを育成</a:t>
                      </a:r>
                    </a:p>
                  </a:txBody>
                  <a:tcPr anchor="ctr"/>
                </a:tc>
                <a:tc>
                  <a:txBody>
                    <a:bodyPr/>
                    <a:lstStyle/>
                    <a:p>
                      <a:pPr algn="ctr"/>
                      <a:r>
                        <a:rPr kumimoji="1" lang="ja-JP" altLang="en-US" sz="1600" b="1" dirty="0">
                          <a:latin typeface="+mn-ea"/>
                          <a:ea typeface="+mn-ea"/>
                        </a:rPr>
                        <a:t>今日のリーダーを強化</a:t>
                      </a:r>
                    </a:p>
                  </a:txBody>
                  <a:tcPr anchor="ctr"/>
                </a:tc>
                <a:extLst>
                  <a:ext uri="{0D108BD9-81ED-4DB2-BD59-A6C34878D82A}">
                    <a16:rowId xmlns:a16="http://schemas.microsoft.com/office/drawing/2014/main" val="1306143462"/>
                  </a:ext>
                </a:extLst>
              </a:tr>
              <a:tr h="341453">
                <a:tc>
                  <a:txBody>
                    <a:bodyPr/>
                    <a:lstStyle/>
                    <a:p>
                      <a:pPr algn="ctr"/>
                      <a:r>
                        <a:rPr kumimoji="1" lang="ja-JP" altLang="en-US" sz="1600" b="1" dirty="0">
                          <a:latin typeface="+mn-ea"/>
                          <a:ea typeface="+mn-ea"/>
                        </a:rPr>
                        <a:t>期間</a:t>
                      </a:r>
                    </a:p>
                  </a:txBody>
                  <a:tcPr anchor="ctr"/>
                </a:tc>
                <a:tc>
                  <a:txBody>
                    <a:bodyPr/>
                    <a:lstStyle/>
                    <a:p>
                      <a:pPr algn="ctr"/>
                      <a:r>
                        <a:rPr kumimoji="1" lang="en-US" altLang="ja-JP" sz="1600" b="1" dirty="0">
                          <a:latin typeface="+mn-ea"/>
                          <a:ea typeface="+mn-ea"/>
                        </a:rPr>
                        <a:t>15</a:t>
                      </a:r>
                      <a:r>
                        <a:rPr kumimoji="1" lang="ja-JP" altLang="en-US" sz="1600" b="1" dirty="0">
                          <a:latin typeface="+mn-ea"/>
                          <a:ea typeface="+mn-ea"/>
                        </a:rPr>
                        <a:t>～</a:t>
                      </a:r>
                      <a:r>
                        <a:rPr kumimoji="1" lang="en-US" altLang="ja-JP" sz="1600" b="1" dirty="0">
                          <a:latin typeface="+mn-ea"/>
                          <a:ea typeface="+mn-ea"/>
                        </a:rPr>
                        <a:t>22</a:t>
                      </a:r>
                      <a:r>
                        <a:rPr kumimoji="1" lang="ja-JP" altLang="en-US" sz="1600" b="1" dirty="0">
                          <a:latin typeface="+mn-ea"/>
                          <a:ea typeface="+mn-ea"/>
                        </a:rPr>
                        <a:t>か月</a:t>
                      </a:r>
                    </a:p>
                  </a:txBody>
                  <a:tcPr anchor="ctr"/>
                </a:tc>
                <a:tc>
                  <a:txBody>
                    <a:bodyPr/>
                    <a:lstStyle/>
                    <a:p>
                      <a:pPr algn="ctr"/>
                      <a:r>
                        <a:rPr kumimoji="1" lang="ja-JP" altLang="en-US" sz="1600" b="1" dirty="0">
                          <a:latin typeface="+mn-ea"/>
                          <a:ea typeface="+mn-ea"/>
                        </a:rPr>
                        <a:t>３ヶ月</a:t>
                      </a:r>
                    </a:p>
                  </a:txBody>
                  <a:tcPr anchor="ctr"/>
                </a:tc>
                <a:extLst>
                  <a:ext uri="{0D108BD9-81ED-4DB2-BD59-A6C34878D82A}">
                    <a16:rowId xmlns:a16="http://schemas.microsoft.com/office/drawing/2014/main" val="4288258997"/>
                  </a:ext>
                </a:extLst>
              </a:tr>
              <a:tr h="370920">
                <a:tc>
                  <a:txBody>
                    <a:bodyPr/>
                    <a:lstStyle/>
                    <a:p>
                      <a:pPr algn="ctr"/>
                      <a:r>
                        <a:rPr kumimoji="1" lang="ja-JP" altLang="en-US" sz="1600" b="1" dirty="0">
                          <a:latin typeface="+mn-ea"/>
                          <a:ea typeface="+mn-ea"/>
                        </a:rPr>
                        <a:t>平和センター数</a:t>
                      </a:r>
                    </a:p>
                  </a:txBody>
                  <a:tcPr anchor="ctr"/>
                </a:tc>
                <a:tc>
                  <a:txBody>
                    <a:bodyPr/>
                    <a:lstStyle/>
                    <a:p>
                      <a:pPr algn="ctr"/>
                      <a:r>
                        <a:rPr kumimoji="1" lang="ja-JP" altLang="en-US" sz="1600" b="1" dirty="0">
                          <a:latin typeface="+mn-ea"/>
                          <a:ea typeface="+mn-ea"/>
                        </a:rPr>
                        <a:t>５</a:t>
                      </a:r>
                    </a:p>
                  </a:txBody>
                  <a:tcPr anchor="ctr"/>
                </a:tc>
                <a:tc>
                  <a:txBody>
                    <a:bodyPr/>
                    <a:lstStyle/>
                    <a:p>
                      <a:pPr algn="ctr"/>
                      <a:r>
                        <a:rPr kumimoji="1" lang="ja-JP" altLang="en-US" sz="1600" b="1" dirty="0">
                          <a:latin typeface="+mn-ea"/>
                          <a:ea typeface="+mn-ea"/>
                        </a:rPr>
                        <a:t>１</a:t>
                      </a:r>
                    </a:p>
                  </a:txBody>
                  <a:tcPr anchor="ctr"/>
                </a:tc>
                <a:extLst>
                  <a:ext uri="{0D108BD9-81ED-4DB2-BD59-A6C34878D82A}">
                    <a16:rowId xmlns:a16="http://schemas.microsoft.com/office/drawing/2014/main" val="107949595"/>
                  </a:ext>
                </a:extLst>
              </a:tr>
              <a:tr h="1266211">
                <a:tc>
                  <a:txBody>
                    <a:bodyPr/>
                    <a:lstStyle/>
                    <a:p>
                      <a:pPr algn="ctr"/>
                      <a:r>
                        <a:rPr kumimoji="1" lang="ja-JP" altLang="en-US" sz="1600" b="1" dirty="0">
                          <a:latin typeface="+mn-ea"/>
                          <a:ea typeface="+mn-ea"/>
                        </a:rPr>
                        <a:t>提携大学</a:t>
                      </a:r>
                    </a:p>
                  </a:txBody>
                  <a:tcPr anchor="ctr"/>
                </a:tc>
                <a:tc>
                  <a:txBody>
                    <a:bodyPr/>
                    <a:lstStyle/>
                    <a:p>
                      <a:pPr algn="l"/>
                      <a:r>
                        <a:rPr kumimoji="1" lang="ja-JP" altLang="en-US" sz="1600" b="1" dirty="0">
                          <a:latin typeface="+mn-ea"/>
                          <a:ea typeface="+mn-ea"/>
                        </a:rPr>
                        <a:t>デューク大学／ノースカロライナ大学</a:t>
                      </a:r>
                      <a:r>
                        <a:rPr kumimoji="1" lang="ja-JP" altLang="en-US" sz="1200" b="1" dirty="0">
                          <a:latin typeface="+mn-ea"/>
                          <a:ea typeface="+mn-ea"/>
                        </a:rPr>
                        <a:t>（米国）</a:t>
                      </a:r>
                      <a:endParaRPr kumimoji="1" lang="en-US" altLang="ja-JP" sz="1600" b="1" dirty="0">
                        <a:latin typeface="+mn-ea"/>
                        <a:ea typeface="+mn-ea"/>
                      </a:endParaRPr>
                    </a:p>
                    <a:p>
                      <a:pPr algn="l"/>
                      <a:r>
                        <a:rPr kumimoji="1" lang="ja-JP" altLang="en-US" sz="1600" b="1" dirty="0">
                          <a:latin typeface="+mn-ea"/>
                          <a:ea typeface="+mn-ea"/>
                        </a:rPr>
                        <a:t>国際基督教大学</a:t>
                      </a:r>
                      <a:r>
                        <a:rPr kumimoji="1" lang="ja-JP" altLang="en-US" sz="1200" b="1" dirty="0">
                          <a:latin typeface="+mn-ea"/>
                          <a:ea typeface="+mn-ea"/>
                        </a:rPr>
                        <a:t>（日本）</a:t>
                      </a:r>
                      <a:endParaRPr kumimoji="1" lang="en-US" altLang="ja-JP" sz="1200" b="1" dirty="0">
                        <a:latin typeface="+mn-ea"/>
                        <a:ea typeface="+mn-ea"/>
                      </a:endParaRPr>
                    </a:p>
                    <a:p>
                      <a:pPr algn="l"/>
                      <a:r>
                        <a:rPr kumimoji="1" lang="ja-JP" altLang="en-US" sz="1600" b="1" dirty="0">
                          <a:latin typeface="+mn-ea"/>
                          <a:ea typeface="+mn-ea"/>
                        </a:rPr>
                        <a:t>ブラッドフォード大学</a:t>
                      </a:r>
                      <a:r>
                        <a:rPr kumimoji="1" lang="ja-JP" altLang="en-US" sz="1200" b="1" dirty="0">
                          <a:latin typeface="+mn-ea"/>
                          <a:ea typeface="+mn-ea"/>
                        </a:rPr>
                        <a:t>（英国）</a:t>
                      </a:r>
                      <a:endParaRPr kumimoji="1" lang="en-US" altLang="ja-JP" sz="1600" b="1" dirty="0">
                        <a:latin typeface="+mn-ea"/>
                        <a:ea typeface="+mn-ea"/>
                      </a:endParaRPr>
                    </a:p>
                    <a:p>
                      <a:pPr algn="l"/>
                      <a:r>
                        <a:rPr kumimoji="1" lang="ja-JP" altLang="en-US" sz="1600" b="1" dirty="0">
                          <a:latin typeface="+mn-ea"/>
                          <a:ea typeface="+mn-ea"/>
                        </a:rPr>
                        <a:t>クイーンズランド大学</a:t>
                      </a:r>
                      <a:r>
                        <a:rPr kumimoji="1" lang="ja-JP" altLang="en-US" sz="1200" b="1" dirty="0">
                          <a:latin typeface="+mn-ea"/>
                          <a:ea typeface="+mn-ea"/>
                        </a:rPr>
                        <a:t>（オーストラリア）</a:t>
                      </a:r>
                      <a:endParaRPr kumimoji="1" lang="en-US" altLang="ja-JP" sz="1200" b="1" dirty="0">
                        <a:latin typeface="+mn-ea"/>
                        <a:ea typeface="+mn-ea"/>
                      </a:endParaRPr>
                    </a:p>
                    <a:p>
                      <a:pPr algn="l"/>
                      <a:r>
                        <a:rPr kumimoji="1" lang="ja-JP" altLang="en-US" sz="1600" b="1" dirty="0">
                          <a:latin typeface="+mn-ea"/>
                          <a:ea typeface="+mn-ea"/>
                        </a:rPr>
                        <a:t>ウプサラ大学</a:t>
                      </a:r>
                      <a:r>
                        <a:rPr kumimoji="1" lang="ja-JP" altLang="en-US" sz="1200" b="1" dirty="0">
                          <a:latin typeface="+mn-ea"/>
                          <a:ea typeface="+mn-ea"/>
                        </a:rPr>
                        <a:t>（スウェーデン）</a:t>
                      </a:r>
                      <a:endParaRPr kumimoji="1" lang="ja-JP" altLang="en-US" sz="1600" b="1" dirty="0">
                        <a:latin typeface="+mn-ea"/>
                        <a:ea typeface="+mn-ea"/>
                      </a:endParaRPr>
                    </a:p>
                  </a:txBody>
                  <a:tcPr/>
                </a:tc>
                <a:tc>
                  <a:txBody>
                    <a:bodyPr/>
                    <a:lstStyle/>
                    <a:p>
                      <a:pPr algn="l"/>
                      <a:r>
                        <a:rPr kumimoji="1" lang="ja-JP" altLang="en-US" sz="1600" b="1" dirty="0">
                          <a:latin typeface="+mn-ea"/>
                          <a:ea typeface="+mn-ea"/>
                        </a:rPr>
                        <a:t>チュラロンコン大学</a:t>
                      </a:r>
                      <a:r>
                        <a:rPr kumimoji="1" lang="ja-JP" altLang="en-US" sz="1200" b="1" dirty="0">
                          <a:latin typeface="+mn-ea"/>
                          <a:ea typeface="+mn-ea"/>
                        </a:rPr>
                        <a:t>（タイ）</a:t>
                      </a:r>
                      <a:endParaRPr kumimoji="1" lang="ja-JP" altLang="en-US" sz="1600" b="1" dirty="0">
                        <a:latin typeface="+mn-ea"/>
                        <a:ea typeface="+mn-ea"/>
                      </a:endParaRPr>
                    </a:p>
                  </a:txBody>
                  <a:tcPr/>
                </a:tc>
                <a:extLst>
                  <a:ext uri="{0D108BD9-81ED-4DB2-BD59-A6C34878D82A}">
                    <a16:rowId xmlns:a16="http://schemas.microsoft.com/office/drawing/2014/main" val="3013849447"/>
                  </a:ext>
                </a:extLst>
              </a:tr>
              <a:tr h="551667">
                <a:tc>
                  <a:txBody>
                    <a:bodyPr/>
                    <a:lstStyle/>
                    <a:p>
                      <a:pPr algn="ctr"/>
                      <a:r>
                        <a:rPr kumimoji="1" lang="ja-JP" altLang="en-US" sz="1600" b="1" dirty="0">
                          <a:latin typeface="+mn-ea"/>
                          <a:ea typeface="+mn-ea"/>
                        </a:rPr>
                        <a:t>フェローシップ</a:t>
                      </a:r>
                      <a:endParaRPr kumimoji="1" lang="en-US" altLang="ja-JP" sz="1600" b="1" dirty="0">
                        <a:latin typeface="+mn-ea"/>
                        <a:ea typeface="+mn-ea"/>
                      </a:endParaRPr>
                    </a:p>
                    <a:p>
                      <a:pPr algn="ctr"/>
                      <a:r>
                        <a:rPr kumimoji="1" lang="ja-JP" altLang="en-US" sz="1600" b="1" dirty="0">
                          <a:latin typeface="+mn-ea"/>
                          <a:ea typeface="+mn-ea"/>
                        </a:rPr>
                        <a:t>受領者数</a:t>
                      </a:r>
                    </a:p>
                  </a:txBody>
                  <a:tcPr anchor="ctr"/>
                </a:tc>
                <a:tc>
                  <a:txBody>
                    <a:bodyPr/>
                    <a:lstStyle/>
                    <a:p>
                      <a:pPr algn="ctr"/>
                      <a:r>
                        <a:rPr kumimoji="1" lang="ja-JP" altLang="en-US" sz="1600" b="1" dirty="0">
                          <a:latin typeface="+mn-ea"/>
                          <a:ea typeface="+mn-ea"/>
                        </a:rPr>
                        <a:t>最高</a:t>
                      </a:r>
                      <a:r>
                        <a:rPr kumimoji="1" lang="en-US" altLang="ja-JP" sz="1600" b="1" dirty="0">
                          <a:latin typeface="+mn-ea"/>
                          <a:ea typeface="+mn-ea"/>
                        </a:rPr>
                        <a:t>50</a:t>
                      </a:r>
                      <a:r>
                        <a:rPr kumimoji="1" lang="ja-JP" altLang="en-US" sz="1600" b="1" dirty="0">
                          <a:latin typeface="+mn-ea"/>
                          <a:ea typeface="+mn-ea"/>
                        </a:rPr>
                        <a:t>人</a:t>
                      </a:r>
                      <a:endParaRPr kumimoji="1" lang="en-US" altLang="ja-JP" sz="1600" b="1" dirty="0">
                        <a:latin typeface="+mn-ea"/>
                        <a:ea typeface="+mn-ea"/>
                      </a:endParaRPr>
                    </a:p>
                    <a:p>
                      <a:pPr algn="ctr"/>
                      <a:r>
                        <a:rPr kumimoji="1" lang="ja-JP" altLang="en-US" sz="1400" b="1" dirty="0">
                          <a:latin typeface="+mn-ea"/>
                          <a:ea typeface="+mn-ea"/>
                        </a:rPr>
                        <a:t>（各平和センター</a:t>
                      </a:r>
                      <a:r>
                        <a:rPr kumimoji="1" lang="en-US" altLang="ja-JP" sz="1400" b="1" dirty="0">
                          <a:latin typeface="+mn-ea"/>
                          <a:ea typeface="+mn-ea"/>
                        </a:rPr>
                        <a:t>10</a:t>
                      </a:r>
                      <a:r>
                        <a:rPr kumimoji="1" lang="ja-JP" altLang="en-US" sz="1400" b="1" dirty="0">
                          <a:latin typeface="+mn-ea"/>
                          <a:ea typeface="+mn-ea"/>
                        </a:rPr>
                        <a:t>名まで）</a:t>
                      </a:r>
                    </a:p>
                  </a:txBody>
                  <a:tcPr anchor="ctr"/>
                </a:tc>
                <a:tc>
                  <a:txBody>
                    <a:bodyPr/>
                    <a:lstStyle/>
                    <a:p>
                      <a:pPr algn="ctr"/>
                      <a:r>
                        <a:rPr kumimoji="1" lang="ja-JP" altLang="en-US" sz="1600" b="1" dirty="0">
                          <a:latin typeface="+mn-ea"/>
                          <a:ea typeface="+mn-ea"/>
                        </a:rPr>
                        <a:t>最高</a:t>
                      </a:r>
                      <a:r>
                        <a:rPr kumimoji="1" lang="en-US" altLang="ja-JP" sz="1600" b="1" dirty="0">
                          <a:latin typeface="+mn-ea"/>
                          <a:ea typeface="+mn-ea"/>
                        </a:rPr>
                        <a:t>50</a:t>
                      </a:r>
                      <a:r>
                        <a:rPr kumimoji="1" lang="ja-JP" altLang="en-US" sz="1600" b="1" dirty="0">
                          <a:latin typeface="+mn-ea"/>
                          <a:ea typeface="+mn-ea"/>
                        </a:rPr>
                        <a:t>人</a:t>
                      </a:r>
                      <a:endParaRPr kumimoji="1" lang="en-US" altLang="ja-JP" sz="1600" b="1" dirty="0">
                        <a:latin typeface="+mn-ea"/>
                        <a:ea typeface="+mn-ea"/>
                      </a:endParaRPr>
                    </a:p>
                    <a:p>
                      <a:pPr algn="ctr"/>
                      <a:r>
                        <a:rPr kumimoji="1" lang="ja-JP" altLang="en-US" sz="1400" b="1" dirty="0">
                          <a:latin typeface="+mn-ea"/>
                          <a:ea typeface="+mn-ea"/>
                        </a:rPr>
                        <a:t>（</a:t>
                      </a:r>
                      <a:r>
                        <a:rPr kumimoji="1" lang="en-US" altLang="ja-JP" sz="1400" b="1" dirty="0">
                          <a:latin typeface="+mn-ea"/>
                          <a:ea typeface="+mn-ea"/>
                        </a:rPr>
                        <a:t>1</a:t>
                      </a:r>
                      <a:r>
                        <a:rPr kumimoji="1" lang="ja-JP" altLang="en-US" sz="1400" b="1" dirty="0">
                          <a:latin typeface="+mn-ea"/>
                          <a:ea typeface="+mn-ea"/>
                        </a:rPr>
                        <a:t>～</a:t>
                      </a:r>
                      <a:r>
                        <a:rPr kumimoji="1" lang="en-US" altLang="ja-JP" sz="1400" b="1" dirty="0">
                          <a:latin typeface="+mn-ea"/>
                          <a:ea typeface="+mn-ea"/>
                        </a:rPr>
                        <a:t>4</a:t>
                      </a:r>
                      <a:r>
                        <a:rPr kumimoji="1" lang="ja-JP" altLang="en-US" sz="1400" b="1" dirty="0">
                          <a:latin typeface="+mn-ea"/>
                          <a:ea typeface="+mn-ea"/>
                        </a:rPr>
                        <a:t>月／</a:t>
                      </a:r>
                      <a:r>
                        <a:rPr kumimoji="1" lang="en-US" altLang="ja-JP" sz="1400" b="1" dirty="0">
                          <a:latin typeface="+mn-ea"/>
                          <a:ea typeface="+mn-ea"/>
                        </a:rPr>
                        <a:t>6</a:t>
                      </a:r>
                      <a:r>
                        <a:rPr kumimoji="1" lang="ja-JP" altLang="en-US" sz="1400" b="1" dirty="0">
                          <a:latin typeface="+mn-ea"/>
                          <a:ea typeface="+mn-ea"/>
                        </a:rPr>
                        <a:t>～</a:t>
                      </a:r>
                      <a:r>
                        <a:rPr kumimoji="1" lang="en-US" altLang="ja-JP" sz="1400" b="1" dirty="0">
                          <a:latin typeface="+mn-ea"/>
                          <a:ea typeface="+mn-ea"/>
                        </a:rPr>
                        <a:t>8</a:t>
                      </a:r>
                      <a:r>
                        <a:rPr kumimoji="1" lang="ja-JP" altLang="en-US" sz="1400" b="1" dirty="0">
                          <a:latin typeface="+mn-ea"/>
                          <a:ea typeface="+mn-ea"/>
                        </a:rPr>
                        <a:t>月各</a:t>
                      </a:r>
                      <a:r>
                        <a:rPr kumimoji="1" lang="en-US" altLang="ja-JP" sz="1400" b="1" dirty="0">
                          <a:latin typeface="+mn-ea"/>
                          <a:ea typeface="+mn-ea"/>
                        </a:rPr>
                        <a:t>25</a:t>
                      </a:r>
                      <a:r>
                        <a:rPr kumimoji="1" lang="ja-JP" altLang="en-US" sz="1400" b="1" dirty="0">
                          <a:latin typeface="+mn-ea"/>
                          <a:ea typeface="+mn-ea"/>
                        </a:rPr>
                        <a:t>人まで）</a:t>
                      </a:r>
                    </a:p>
                  </a:txBody>
                  <a:tcPr anchor="ctr"/>
                </a:tc>
                <a:extLst>
                  <a:ext uri="{0D108BD9-81ED-4DB2-BD59-A6C34878D82A}">
                    <a16:rowId xmlns:a16="http://schemas.microsoft.com/office/drawing/2014/main" val="1124949267"/>
                  </a:ext>
                </a:extLst>
              </a:tr>
              <a:tr h="382350">
                <a:tc>
                  <a:txBody>
                    <a:bodyPr/>
                    <a:lstStyle/>
                    <a:p>
                      <a:pPr algn="ctr"/>
                      <a:r>
                        <a:rPr kumimoji="1" lang="ja-JP" altLang="en-US" sz="1600" b="1" dirty="0">
                          <a:latin typeface="+mn-ea"/>
                          <a:ea typeface="+mn-ea"/>
                        </a:rPr>
                        <a:t>実地研修</a:t>
                      </a:r>
                    </a:p>
                  </a:txBody>
                  <a:tcPr anchor="ctr"/>
                </a:tc>
                <a:tc>
                  <a:txBody>
                    <a:bodyPr/>
                    <a:lstStyle/>
                    <a:p>
                      <a:pPr algn="ctr"/>
                      <a:r>
                        <a:rPr kumimoji="1" lang="ja-JP" altLang="en-US" sz="1400" b="1" dirty="0">
                          <a:latin typeface="+mn-ea"/>
                          <a:ea typeface="+mn-ea"/>
                        </a:rPr>
                        <a:t>夏季休暇中に</a:t>
                      </a:r>
                      <a:r>
                        <a:rPr kumimoji="1" lang="en-US" altLang="ja-JP" sz="1400" b="1" dirty="0">
                          <a:latin typeface="+mn-ea"/>
                          <a:ea typeface="+mn-ea"/>
                        </a:rPr>
                        <a:t>2</a:t>
                      </a:r>
                      <a:r>
                        <a:rPr kumimoji="1" lang="ja-JP" altLang="en-US" sz="1400" b="1" dirty="0">
                          <a:latin typeface="+mn-ea"/>
                          <a:ea typeface="+mn-ea"/>
                        </a:rPr>
                        <a:t>～</a:t>
                      </a:r>
                      <a:r>
                        <a:rPr kumimoji="1" lang="en-US" altLang="ja-JP" sz="1400" b="1" dirty="0">
                          <a:latin typeface="+mn-ea"/>
                          <a:ea typeface="+mn-ea"/>
                        </a:rPr>
                        <a:t>3</a:t>
                      </a:r>
                      <a:r>
                        <a:rPr kumimoji="1" lang="ja-JP" altLang="en-US" sz="1400" b="1" dirty="0">
                          <a:latin typeface="+mn-ea"/>
                          <a:ea typeface="+mn-ea"/>
                        </a:rPr>
                        <a:t>ヶ月の実践的なインターシップ</a:t>
                      </a:r>
                    </a:p>
                  </a:txBody>
                  <a:tcPr anchor="ctr"/>
                </a:tc>
                <a:tc>
                  <a:txBody>
                    <a:bodyPr/>
                    <a:lstStyle/>
                    <a:p>
                      <a:pPr algn="ctr"/>
                      <a:r>
                        <a:rPr kumimoji="1" lang="en-US" altLang="ja-JP" sz="1400" b="1" dirty="0">
                          <a:latin typeface="+mn-ea"/>
                          <a:ea typeface="+mn-ea"/>
                        </a:rPr>
                        <a:t>2</a:t>
                      </a:r>
                      <a:r>
                        <a:rPr kumimoji="1" lang="ja-JP" altLang="en-US" sz="1400" b="1" dirty="0">
                          <a:latin typeface="+mn-ea"/>
                          <a:ea typeface="+mn-ea"/>
                        </a:rPr>
                        <a:t>～</a:t>
                      </a:r>
                      <a:r>
                        <a:rPr kumimoji="1" lang="en-US" altLang="ja-JP" sz="1400" b="1" dirty="0">
                          <a:latin typeface="+mn-ea"/>
                          <a:ea typeface="+mn-ea"/>
                        </a:rPr>
                        <a:t>3</a:t>
                      </a:r>
                      <a:r>
                        <a:rPr kumimoji="1" lang="ja-JP" altLang="en-US" sz="1400" b="1" dirty="0">
                          <a:latin typeface="+mn-ea"/>
                          <a:ea typeface="+mn-ea"/>
                        </a:rPr>
                        <a:t>週間の実習</a:t>
                      </a:r>
                    </a:p>
                  </a:txBody>
                  <a:tcPr anchor="ctr"/>
                </a:tc>
                <a:extLst>
                  <a:ext uri="{0D108BD9-81ED-4DB2-BD59-A6C34878D82A}">
                    <a16:rowId xmlns:a16="http://schemas.microsoft.com/office/drawing/2014/main" val="660266032"/>
                  </a:ext>
                </a:extLst>
              </a:tr>
            </a:tbl>
          </a:graphicData>
        </a:graphic>
      </p:graphicFrame>
      <p:pic>
        <p:nvPicPr>
          <p:cNvPr id="6" name="図 5">
            <a:extLst>
              <a:ext uri="{FF2B5EF4-FFF2-40B4-BE49-F238E27FC236}">
                <a16:creationId xmlns:a16="http://schemas.microsoft.com/office/drawing/2014/main" id="{F27FA58B-4289-4110-B54D-6A3A8382E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47" y="-120649"/>
            <a:ext cx="4553902" cy="1626394"/>
          </a:xfrm>
          <a:prstGeom prst="rect">
            <a:avLst/>
          </a:prstGeom>
        </p:spPr>
      </p:pic>
      <p:sp>
        <p:nvSpPr>
          <p:cNvPr id="7" name="正方形/長方形 6">
            <a:extLst>
              <a:ext uri="{FF2B5EF4-FFF2-40B4-BE49-F238E27FC236}">
                <a16:creationId xmlns:a16="http://schemas.microsoft.com/office/drawing/2014/main" id="{27612E81-C5D9-4C2D-B42A-A6F65583E369}"/>
              </a:ext>
            </a:extLst>
          </p:cNvPr>
          <p:cNvSpPr/>
          <p:nvPr/>
        </p:nvSpPr>
        <p:spPr>
          <a:xfrm>
            <a:off x="1" y="2094141"/>
            <a:ext cx="9143996" cy="1015663"/>
          </a:xfrm>
          <a:prstGeom prst="rect">
            <a:avLst/>
          </a:prstGeom>
        </p:spPr>
        <p:txBody>
          <a:bodyPr wrap="square">
            <a:spAutoFit/>
          </a:bodyPr>
          <a:lstStyle/>
          <a:p>
            <a:pPr algn="ctr"/>
            <a:r>
              <a:rPr lang="ja-JP" altLang="en-US" sz="2000" b="1" dirty="0">
                <a:latin typeface="+mn-ea"/>
              </a:rPr>
              <a:t>平和は「人」から始まると考えるロータリーは、</a:t>
            </a:r>
            <a:endParaRPr lang="en-US" altLang="ja-JP" sz="2000" b="1" dirty="0">
              <a:latin typeface="+mn-ea"/>
            </a:endParaRPr>
          </a:p>
          <a:p>
            <a:pPr algn="ctr"/>
            <a:r>
              <a:rPr lang="ja-JP" altLang="en-US" sz="2000" b="1" dirty="0">
                <a:latin typeface="+mn-ea"/>
              </a:rPr>
              <a:t>平和フェローシップを通じて、世界平和と紛争予防の担い手となる人材を育て平和推進者の世界的ネットワークを築いています</a:t>
            </a:r>
          </a:p>
        </p:txBody>
      </p:sp>
    </p:spTree>
    <p:extLst>
      <p:ext uri="{BB962C8B-B14F-4D97-AF65-F5344CB8AC3E}">
        <p14:creationId xmlns:p14="http://schemas.microsoft.com/office/powerpoint/2010/main" val="787846592"/>
      </p:ext>
    </p:extLst>
  </p:cSld>
  <p:clrMapOvr>
    <a:masterClrMapping/>
  </p:clrMapOvr>
  <p:transition>
    <p:fade/>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TM02836342[[fn=イオン]]</Template>
  <TotalTime>8024</TotalTime>
  <Words>783</Words>
  <Application>Microsoft Office PowerPoint</Application>
  <PresentationFormat>画面に合わせる (4:3)</PresentationFormat>
  <Paragraphs>199</Paragraphs>
  <Slides>12</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柳山稔</dc:creator>
  <cp:lastModifiedBy>柳山稔</cp:lastModifiedBy>
  <cp:revision>139</cp:revision>
  <cp:lastPrinted>2018-04-06T23:19:20Z</cp:lastPrinted>
  <dcterms:created xsi:type="dcterms:W3CDTF">2018-02-18T02:44:48Z</dcterms:created>
  <dcterms:modified xsi:type="dcterms:W3CDTF">2019-04-09T21:39:39Z</dcterms:modified>
</cp:coreProperties>
</file>