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07" r:id="rId3"/>
    <p:sldId id="298" r:id="rId4"/>
    <p:sldId id="259" r:id="rId5"/>
    <p:sldId id="262" r:id="rId6"/>
    <p:sldId id="299" r:id="rId7"/>
    <p:sldId id="258" r:id="rId8"/>
    <p:sldId id="302" r:id="rId9"/>
    <p:sldId id="301" r:id="rId10"/>
    <p:sldId id="261" r:id="rId11"/>
    <p:sldId id="260" r:id="rId12"/>
    <p:sldId id="266" r:id="rId13"/>
    <p:sldId id="265" r:id="rId14"/>
    <p:sldId id="264" r:id="rId15"/>
    <p:sldId id="263" r:id="rId16"/>
    <p:sldId id="273" r:id="rId17"/>
    <p:sldId id="293" r:id="rId18"/>
    <p:sldId id="297" r:id="rId19"/>
    <p:sldId id="296" r:id="rId20"/>
    <p:sldId id="295" r:id="rId21"/>
    <p:sldId id="272" r:id="rId22"/>
    <p:sldId id="271" r:id="rId23"/>
    <p:sldId id="270" r:id="rId24"/>
    <p:sldId id="269" r:id="rId25"/>
    <p:sldId id="303" r:id="rId26"/>
    <p:sldId id="268" r:id="rId27"/>
    <p:sldId id="278" r:id="rId28"/>
    <p:sldId id="277" r:id="rId29"/>
    <p:sldId id="276" r:id="rId30"/>
    <p:sldId id="304" r:id="rId31"/>
    <p:sldId id="275" r:id="rId32"/>
    <p:sldId id="305" r:id="rId33"/>
    <p:sldId id="274" r:id="rId34"/>
    <p:sldId id="267" r:id="rId35"/>
    <p:sldId id="283" r:id="rId36"/>
    <p:sldId id="282" r:id="rId37"/>
    <p:sldId id="285" r:id="rId38"/>
    <p:sldId id="306" r:id="rId39"/>
    <p:sldId id="281" r:id="rId40"/>
    <p:sldId id="288" r:id="rId41"/>
    <p:sldId id="287" r:id="rId42"/>
    <p:sldId id="286" r:id="rId43"/>
    <p:sldId id="284" r:id="rId44"/>
    <p:sldId id="292" r:id="rId45"/>
    <p:sldId id="308" r:id="rId46"/>
  </p:sldIdLst>
  <p:sldSz cx="12192000" cy="6858000"/>
  <p:notesSz cx="6888163" cy="100203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38" autoAdjust="0"/>
    <p:restoredTop sz="94660"/>
  </p:normalViewPr>
  <p:slideViewPr>
    <p:cSldViewPr snapToGrid="0">
      <p:cViewPr varScale="1">
        <p:scale>
          <a:sx n="64" d="100"/>
          <a:sy n="64" d="100"/>
        </p:scale>
        <p:origin x="640"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2006B2-4F49-49E1-BD0E-16CC17E152B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4D8F314-1535-4101-B0A4-892D1A4BD1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F67194A-6CB1-41BD-84B0-396D8F09541B}"/>
              </a:ext>
            </a:extLst>
          </p:cNvPr>
          <p:cNvSpPr>
            <a:spLocks noGrp="1"/>
          </p:cNvSpPr>
          <p:nvPr>
            <p:ph type="dt" sz="half" idx="10"/>
          </p:nvPr>
        </p:nvSpPr>
        <p:spPr/>
        <p:txBody>
          <a:bodyPr/>
          <a:lstStyle/>
          <a:p>
            <a:fld id="{B8711330-CD9D-4D5B-83EF-C75923A16ABE}" type="datetimeFigureOut">
              <a:rPr kumimoji="1" lang="ja-JP" altLang="en-US" smtClean="0"/>
              <a:t>2019/7/16</a:t>
            </a:fld>
            <a:endParaRPr kumimoji="1" lang="ja-JP" altLang="en-US"/>
          </a:p>
        </p:txBody>
      </p:sp>
      <p:sp>
        <p:nvSpPr>
          <p:cNvPr id="5" name="フッター プレースホルダー 4">
            <a:extLst>
              <a:ext uri="{FF2B5EF4-FFF2-40B4-BE49-F238E27FC236}">
                <a16:creationId xmlns:a16="http://schemas.microsoft.com/office/drawing/2014/main" id="{CE2C22E4-EE34-4B19-B29E-997443D0D5D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4633E69-B579-41D0-A59B-6FEA4994372D}"/>
              </a:ext>
            </a:extLst>
          </p:cNvPr>
          <p:cNvSpPr>
            <a:spLocks noGrp="1"/>
          </p:cNvSpPr>
          <p:nvPr>
            <p:ph type="sldNum" sz="quarter" idx="12"/>
          </p:nvPr>
        </p:nvSpPr>
        <p:spPr/>
        <p:txBody>
          <a:bodyPr/>
          <a:lstStyle/>
          <a:p>
            <a:fld id="{5E77167D-4BD5-4E11-9182-2AC8E9F1CA81}" type="slidenum">
              <a:rPr kumimoji="1" lang="ja-JP" altLang="en-US" smtClean="0"/>
              <a:t>‹#›</a:t>
            </a:fld>
            <a:endParaRPr kumimoji="1" lang="ja-JP" altLang="en-US"/>
          </a:p>
        </p:txBody>
      </p:sp>
    </p:spTree>
    <p:extLst>
      <p:ext uri="{BB962C8B-B14F-4D97-AF65-F5344CB8AC3E}">
        <p14:creationId xmlns:p14="http://schemas.microsoft.com/office/powerpoint/2010/main" val="1904200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B034F0-8E80-40D9-9941-F19CBB28A32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8CA4B3F-9740-466F-B863-7C5D91F64F6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45C586E-2EE2-45ED-9029-E684EFE05FE5}"/>
              </a:ext>
            </a:extLst>
          </p:cNvPr>
          <p:cNvSpPr>
            <a:spLocks noGrp="1"/>
          </p:cNvSpPr>
          <p:nvPr>
            <p:ph type="dt" sz="half" idx="10"/>
          </p:nvPr>
        </p:nvSpPr>
        <p:spPr/>
        <p:txBody>
          <a:bodyPr/>
          <a:lstStyle/>
          <a:p>
            <a:fld id="{B8711330-CD9D-4D5B-83EF-C75923A16ABE}" type="datetimeFigureOut">
              <a:rPr kumimoji="1" lang="ja-JP" altLang="en-US" smtClean="0"/>
              <a:t>2019/7/16</a:t>
            </a:fld>
            <a:endParaRPr kumimoji="1" lang="ja-JP" altLang="en-US"/>
          </a:p>
        </p:txBody>
      </p:sp>
      <p:sp>
        <p:nvSpPr>
          <p:cNvPr id="5" name="フッター プレースホルダー 4">
            <a:extLst>
              <a:ext uri="{FF2B5EF4-FFF2-40B4-BE49-F238E27FC236}">
                <a16:creationId xmlns:a16="http://schemas.microsoft.com/office/drawing/2014/main" id="{7CE5A6A0-FC70-4C3F-9C7C-1C7CDFD007A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A0DDB36-31E5-4218-AAEC-DB82374D3093}"/>
              </a:ext>
            </a:extLst>
          </p:cNvPr>
          <p:cNvSpPr>
            <a:spLocks noGrp="1"/>
          </p:cNvSpPr>
          <p:nvPr>
            <p:ph type="sldNum" sz="quarter" idx="12"/>
          </p:nvPr>
        </p:nvSpPr>
        <p:spPr/>
        <p:txBody>
          <a:bodyPr/>
          <a:lstStyle/>
          <a:p>
            <a:fld id="{5E77167D-4BD5-4E11-9182-2AC8E9F1CA81}" type="slidenum">
              <a:rPr kumimoji="1" lang="ja-JP" altLang="en-US" smtClean="0"/>
              <a:t>‹#›</a:t>
            </a:fld>
            <a:endParaRPr kumimoji="1" lang="ja-JP" altLang="en-US"/>
          </a:p>
        </p:txBody>
      </p:sp>
    </p:spTree>
    <p:extLst>
      <p:ext uri="{BB962C8B-B14F-4D97-AF65-F5344CB8AC3E}">
        <p14:creationId xmlns:p14="http://schemas.microsoft.com/office/powerpoint/2010/main" val="2779579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C688B5A-401F-4267-960A-372C55577676}"/>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3A452B8-FD3B-4680-85A1-DB6B9DD63D18}"/>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B63BB27-A8A1-490F-8421-56BDFBA10F29}"/>
              </a:ext>
            </a:extLst>
          </p:cNvPr>
          <p:cNvSpPr>
            <a:spLocks noGrp="1"/>
          </p:cNvSpPr>
          <p:nvPr>
            <p:ph type="dt" sz="half" idx="10"/>
          </p:nvPr>
        </p:nvSpPr>
        <p:spPr/>
        <p:txBody>
          <a:bodyPr/>
          <a:lstStyle/>
          <a:p>
            <a:fld id="{B8711330-CD9D-4D5B-83EF-C75923A16ABE}" type="datetimeFigureOut">
              <a:rPr kumimoji="1" lang="ja-JP" altLang="en-US" smtClean="0"/>
              <a:t>2019/7/16</a:t>
            </a:fld>
            <a:endParaRPr kumimoji="1" lang="ja-JP" altLang="en-US"/>
          </a:p>
        </p:txBody>
      </p:sp>
      <p:sp>
        <p:nvSpPr>
          <p:cNvPr id="5" name="フッター プレースホルダー 4">
            <a:extLst>
              <a:ext uri="{FF2B5EF4-FFF2-40B4-BE49-F238E27FC236}">
                <a16:creationId xmlns:a16="http://schemas.microsoft.com/office/drawing/2014/main" id="{3CBBB982-A08A-42BE-B90C-1899CD3B347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02E9BFB-3397-4F1A-8591-32F2F314D232}"/>
              </a:ext>
            </a:extLst>
          </p:cNvPr>
          <p:cNvSpPr>
            <a:spLocks noGrp="1"/>
          </p:cNvSpPr>
          <p:nvPr>
            <p:ph type="sldNum" sz="quarter" idx="12"/>
          </p:nvPr>
        </p:nvSpPr>
        <p:spPr/>
        <p:txBody>
          <a:bodyPr/>
          <a:lstStyle/>
          <a:p>
            <a:fld id="{5E77167D-4BD5-4E11-9182-2AC8E9F1CA81}" type="slidenum">
              <a:rPr kumimoji="1" lang="ja-JP" altLang="en-US" smtClean="0"/>
              <a:t>‹#›</a:t>
            </a:fld>
            <a:endParaRPr kumimoji="1" lang="ja-JP" altLang="en-US"/>
          </a:p>
        </p:txBody>
      </p:sp>
    </p:spTree>
    <p:extLst>
      <p:ext uri="{BB962C8B-B14F-4D97-AF65-F5344CB8AC3E}">
        <p14:creationId xmlns:p14="http://schemas.microsoft.com/office/powerpoint/2010/main" val="3943169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1060A4-A0E6-4B22-BCA3-1D9E22D89EB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409F83B-C41D-4CBF-9F2B-714C42EB998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326FC18-3CB5-4ACE-BB37-38D143269B76}"/>
              </a:ext>
            </a:extLst>
          </p:cNvPr>
          <p:cNvSpPr>
            <a:spLocks noGrp="1"/>
          </p:cNvSpPr>
          <p:nvPr>
            <p:ph type="dt" sz="half" idx="10"/>
          </p:nvPr>
        </p:nvSpPr>
        <p:spPr/>
        <p:txBody>
          <a:bodyPr/>
          <a:lstStyle/>
          <a:p>
            <a:fld id="{B8711330-CD9D-4D5B-83EF-C75923A16ABE}" type="datetimeFigureOut">
              <a:rPr kumimoji="1" lang="ja-JP" altLang="en-US" smtClean="0"/>
              <a:t>2019/7/16</a:t>
            </a:fld>
            <a:endParaRPr kumimoji="1" lang="ja-JP" altLang="en-US"/>
          </a:p>
        </p:txBody>
      </p:sp>
      <p:sp>
        <p:nvSpPr>
          <p:cNvPr id="5" name="フッター プレースホルダー 4">
            <a:extLst>
              <a:ext uri="{FF2B5EF4-FFF2-40B4-BE49-F238E27FC236}">
                <a16:creationId xmlns:a16="http://schemas.microsoft.com/office/drawing/2014/main" id="{37E67B96-E635-41AF-B6CB-309EC0C3D55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6766EEA-5D62-4B33-8FD0-A857007D5862}"/>
              </a:ext>
            </a:extLst>
          </p:cNvPr>
          <p:cNvSpPr>
            <a:spLocks noGrp="1"/>
          </p:cNvSpPr>
          <p:nvPr>
            <p:ph type="sldNum" sz="quarter" idx="12"/>
          </p:nvPr>
        </p:nvSpPr>
        <p:spPr/>
        <p:txBody>
          <a:bodyPr/>
          <a:lstStyle/>
          <a:p>
            <a:fld id="{5E77167D-4BD5-4E11-9182-2AC8E9F1CA81}" type="slidenum">
              <a:rPr kumimoji="1" lang="ja-JP" altLang="en-US" smtClean="0"/>
              <a:t>‹#›</a:t>
            </a:fld>
            <a:endParaRPr kumimoji="1" lang="ja-JP" altLang="en-US"/>
          </a:p>
        </p:txBody>
      </p:sp>
    </p:spTree>
    <p:extLst>
      <p:ext uri="{BB962C8B-B14F-4D97-AF65-F5344CB8AC3E}">
        <p14:creationId xmlns:p14="http://schemas.microsoft.com/office/powerpoint/2010/main" val="1865285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180E15-6617-4BA9-912F-B430AFF0F1C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703573B-6B5C-4B84-AFF5-0A95B1F4CD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6239EB1-4044-4429-99D1-313CAAE178D9}"/>
              </a:ext>
            </a:extLst>
          </p:cNvPr>
          <p:cNvSpPr>
            <a:spLocks noGrp="1"/>
          </p:cNvSpPr>
          <p:nvPr>
            <p:ph type="dt" sz="half" idx="10"/>
          </p:nvPr>
        </p:nvSpPr>
        <p:spPr/>
        <p:txBody>
          <a:bodyPr/>
          <a:lstStyle/>
          <a:p>
            <a:fld id="{B8711330-CD9D-4D5B-83EF-C75923A16ABE}" type="datetimeFigureOut">
              <a:rPr kumimoji="1" lang="ja-JP" altLang="en-US" smtClean="0"/>
              <a:t>2019/7/16</a:t>
            </a:fld>
            <a:endParaRPr kumimoji="1" lang="ja-JP" altLang="en-US"/>
          </a:p>
        </p:txBody>
      </p:sp>
      <p:sp>
        <p:nvSpPr>
          <p:cNvPr id="5" name="フッター プレースホルダー 4">
            <a:extLst>
              <a:ext uri="{FF2B5EF4-FFF2-40B4-BE49-F238E27FC236}">
                <a16:creationId xmlns:a16="http://schemas.microsoft.com/office/drawing/2014/main" id="{D342EFAB-105F-463B-8136-02DB1C4EA7B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6F346FC-F84C-4828-9221-ECE28D44CB53}"/>
              </a:ext>
            </a:extLst>
          </p:cNvPr>
          <p:cNvSpPr>
            <a:spLocks noGrp="1"/>
          </p:cNvSpPr>
          <p:nvPr>
            <p:ph type="sldNum" sz="quarter" idx="12"/>
          </p:nvPr>
        </p:nvSpPr>
        <p:spPr/>
        <p:txBody>
          <a:bodyPr/>
          <a:lstStyle/>
          <a:p>
            <a:fld id="{5E77167D-4BD5-4E11-9182-2AC8E9F1CA81}" type="slidenum">
              <a:rPr kumimoji="1" lang="ja-JP" altLang="en-US" smtClean="0"/>
              <a:t>‹#›</a:t>
            </a:fld>
            <a:endParaRPr kumimoji="1" lang="ja-JP" altLang="en-US"/>
          </a:p>
        </p:txBody>
      </p:sp>
    </p:spTree>
    <p:extLst>
      <p:ext uri="{BB962C8B-B14F-4D97-AF65-F5344CB8AC3E}">
        <p14:creationId xmlns:p14="http://schemas.microsoft.com/office/powerpoint/2010/main" val="36044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1BFC63-B45C-447A-9268-63BA8A1D492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4FC39B7-8E8C-45FF-BDAB-823F1002468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0765734-8452-4530-8B11-F42146B536B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6D60C39-B5AC-42B6-B1C4-189FECF95210}"/>
              </a:ext>
            </a:extLst>
          </p:cNvPr>
          <p:cNvSpPr>
            <a:spLocks noGrp="1"/>
          </p:cNvSpPr>
          <p:nvPr>
            <p:ph type="dt" sz="half" idx="10"/>
          </p:nvPr>
        </p:nvSpPr>
        <p:spPr/>
        <p:txBody>
          <a:bodyPr/>
          <a:lstStyle/>
          <a:p>
            <a:fld id="{B8711330-CD9D-4D5B-83EF-C75923A16ABE}" type="datetimeFigureOut">
              <a:rPr kumimoji="1" lang="ja-JP" altLang="en-US" smtClean="0"/>
              <a:t>2019/7/16</a:t>
            </a:fld>
            <a:endParaRPr kumimoji="1" lang="ja-JP" altLang="en-US"/>
          </a:p>
        </p:txBody>
      </p:sp>
      <p:sp>
        <p:nvSpPr>
          <p:cNvPr id="6" name="フッター プレースホルダー 5">
            <a:extLst>
              <a:ext uri="{FF2B5EF4-FFF2-40B4-BE49-F238E27FC236}">
                <a16:creationId xmlns:a16="http://schemas.microsoft.com/office/drawing/2014/main" id="{A3BFC90A-2B09-403C-8352-345743726DF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DC03B1E-BD18-40D6-80BE-71D2665E656F}"/>
              </a:ext>
            </a:extLst>
          </p:cNvPr>
          <p:cNvSpPr>
            <a:spLocks noGrp="1"/>
          </p:cNvSpPr>
          <p:nvPr>
            <p:ph type="sldNum" sz="quarter" idx="12"/>
          </p:nvPr>
        </p:nvSpPr>
        <p:spPr/>
        <p:txBody>
          <a:bodyPr/>
          <a:lstStyle/>
          <a:p>
            <a:fld id="{5E77167D-4BD5-4E11-9182-2AC8E9F1CA81}" type="slidenum">
              <a:rPr kumimoji="1" lang="ja-JP" altLang="en-US" smtClean="0"/>
              <a:t>‹#›</a:t>
            </a:fld>
            <a:endParaRPr kumimoji="1" lang="ja-JP" altLang="en-US"/>
          </a:p>
        </p:txBody>
      </p:sp>
    </p:spTree>
    <p:extLst>
      <p:ext uri="{BB962C8B-B14F-4D97-AF65-F5344CB8AC3E}">
        <p14:creationId xmlns:p14="http://schemas.microsoft.com/office/powerpoint/2010/main" val="100598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8477D9-08A7-4DED-836A-252228FC5C6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BBF88F7-5F02-4421-9E2F-644B7B880B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DC77186-36D5-4ED8-9691-41C54DD961A9}"/>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AAD0B37-D45E-45CF-9E9B-DDB9DFBACC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19EE374-ADA3-473D-99E7-0A48C8F5FEA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ED73A56-0E84-48EC-A5A6-3BD04DA585DB}"/>
              </a:ext>
            </a:extLst>
          </p:cNvPr>
          <p:cNvSpPr>
            <a:spLocks noGrp="1"/>
          </p:cNvSpPr>
          <p:nvPr>
            <p:ph type="dt" sz="half" idx="10"/>
          </p:nvPr>
        </p:nvSpPr>
        <p:spPr/>
        <p:txBody>
          <a:bodyPr/>
          <a:lstStyle/>
          <a:p>
            <a:fld id="{B8711330-CD9D-4D5B-83EF-C75923A16ABE}" type="datetimeFigureOut">
              <a:rPr kumimoji="1" lang="ja-JP" altLang="en-US" smtClean="0"/>
              <a:t>2019/7/16</a:t>
            </a:fld>
            <a:endParaRPr kumimoji="1" lang="ja-JP" altLang="en-US"/>
          </a:p>
        </p:txBody>
      </p:sp>
      <p:sp>
        <p:nvSpPr>
          <p:cNvPr id="8" name="フッター プレースホルダー 7">
            <a:extLst>
              <a:ext uri="{FF2B5EF4-FFF2-40B4-BE49-F238E27FC236}">
                <a16:creationId xmlns:a16="http://schemas.microsoft.com/office/drawing/2014/main" id="{2FB3E688-433A-49C7-A102-1360D11A5AD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18CA641-3906-4651-AE37-C3A6B880350C}"/>
              </a:ext>
            </a:extLst>
          </p:cNvPr>
          <p:cNvSpPr>
            <a:spLocks noGrp="1"/>
          </p:cNvSpPr>
          <p:nvPr>
            <p:ph type="sldNum" sz="quarter" idx="12"/>
          </p:nvPr>
        </p:nvSpPr>
        <p:spPr/>
        <p:txBody>
          <a:bodyPr/>
          <a:lstStyle/>
          <a:p>
            <a:fld id="{5E77167D-4BD5-4E11-9182-2AC8E9F1CA81}" type="slidenum">
              <a:rPr kumimoji="1" lang="ja-JP" altLang="en-US" smtClean="0"/>
              <a:t>‹#›</a:t>
            </a:fld>
            <a:endParaRPr kumimoji="1" lang="ja-JP" altLang="en-US"/>
          </a:p>
        </p:txBody>
      </p:sp>
    </p:spTree>
    <p:extLst>
      <p:ext uri="{BB962C8B-B14F-4D97-AF65-F5344CB8AC3E}">
        <p14:creationId xmlns:p14="http://schemas.microsoft.com/office/powerpoint/2010/main" val="3028280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5E0913-5CB4-481A-A630-2857114034D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24FCC32-5B46-47FF-849F-AA5ABB386EF8}"/>
              </a:ext>
            </a:extLst>
          </p:cNvPr>
          <p:cNvSpPr>
            <a:spLocks noGrp="1"/>
          </p:cNvSpPr>
          <p:nvPr>
            <p:ph type="dt" sz="half" idx="10"/>
          </p:nvPr>
        </p:nvSpPr>
        <p:spPr/>
        <p:txBody>
          <a:bodyPr/>
          <a:lstStyle/>
          <a:p>
            <a:fld id="{B8711330-CD9D-4D5B-83EF-C75923A16ABE}" type="datetimeFigureOut">
              <a:rPr kumimoji="1" lang="ja-JP" altLang="en-US" smtClean="0"/>
              <a:t>2019/7/16</a:t>
            </a:fld>
            <a:endParaRPr kumimoji="1" lang="ja-JP" altLang="en-US"/>
          </a:p>
        </p:txBody>
      </p:sp>
      <p:sp>
        <p:nvSpPr>
          <p:cNvPr id="4" name="フッター プレースホルダー 3">
            <a:extLst>
              <a:ext uri="{FF2B5EF4-FFF2-40B4-BE49-F238E27FC236}">
                <a16:creationId xmlns:a16="http://schemas.microsoft.com/office/drawing/2014/main" id="{0CC205E9-9C4D-426C-894A-5C1AF6549D5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9DD59A1-702C-43C4-A664-F70DDDC08930}"/>
              </a:ext>
            </a:extLst>
          </p:cNvPr>
          <p:cNvSpPr>
            <a:spLocks noGrp="1"/>
          </p:cNvSpPr>
          <p:nvPr>
            <p:ph type="sldNum" sz="quarter" idx="12"/>
          </p:nvPr>
        </p:nvSpPr>
        <p:spPr/>
        <p:txBody>
          <a:bodyPr/>
          <a:lstStyle/>
          <a:p>
            <a:fld id="{5E77167D-4BD5-4E11-9182-2AC8E9F1CA81}" type="slidenum">
              <a:rPr kumimoji="1" lang="ja-JP" altLang="en-US" smtClean="0"/>
              <a:t>‹#›</a:t>
            </a:fld>
            <a:endParaRPr kumimoji="1" lang="ja-JP" altLang="en-US"/>
          </a:p>
        </p:txBody>
      </p:sp>
    </p:spTree>
    <p:extLst>
      <p:ext uri="{BB962C8B-B14F-4D97-AF65-F5344CB8AC3E}">
        <p14:creationId xmlns:p14="http://schemas.microsoft.com/office/powerpoint/2010/main" val="2260329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B035E1F-629E-4BAA-A41A-C839855E1C29}"/>
              </a:ext>
            </a:extLst>
          </p:cNvPr>
          <p:cNvSpPr>
            <a:spLocks noGrp="1"/>
          </p:cNvSpPr>
          <p:nvPr>
            <p:ph type="dt" sz="half" idx="10"/>
          </p:nvPr>
        </p:nvSpPr>
        <p:spPr/>
        <p:txBody>
          <a:bodyPr/>
          <a:lstStyle/>
          <a:p>
            <a:fld id="{B8711330-CD9D-4D5B-83EF-C75923A16ABE}" type="datetimeFigureOut">
              <a:rPr kumimoji="1" lang="ja-JP" altLang="en-US" smtClean="0"/>
              <a:t>2019/7/16</a:t>
            </a:fld>
            <a:endParaRPr kumimoji="1" lang="ja-JP" altLang="en-US"/>
          </a:p>
        </p:txBody>
      </p:sp>
      <p:sp>
        <p:nvSpPr>
          <p:cNvPr id="3" name="フッター プレースホルダー 2">
            <a:extLst>
              <a:ext uri="{FF2B5EF4-FFF2-40B4-BE49-F238E27FC236}">
                <a16:creationId xmlns:a16="http://schemas.microsoft.com/office/drawing/2014/main" id="{D0E98CCF-26B9-4F64-AE55-7B49C72482A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85A2886-235E-4CAB-B203-A80F255A6E3F}"/>
              </a:ext>
            </a:extLst>
          </p:cNvPr>
          <p:cNvSpPr>
            <a:spLocks noGrp="1"/>
          </p:cNvSpPr>
          <p:nvPr>
            <p:ph type="sldNum" sz="quarter" idx="12"/>
          </p:nvPr>
        </p:nvSpPr>
        <p:spPr/>
        <p:txBody>
          <a:bodyPr/>
          <a:lstStyle/>
          <a:p>
            <a:fld id="{5E77167D-4BD5-4E11-9182-2AC8E9F1CA81}" type="slidenum">
              <a:rPr kumimoji="1" lang="ja-JP" altLang="en-US" smtClean="0"/>
              <a:t>‹#›</a:t>
            </a:fld>
            <a:endParaRPr kumimoji="1" lang="ja-JP" altLang="en-US"/>
          </a:p>
        </p:txBody>
      </p:sp>
    </p:spTree>
    <p:extLst>
      <p:ext uri="{BB962C8B-B14F-4D97-AF65-F5344CB8AC3E}">
        <p14:creationId xmlns:p14="http://schemas.microsoft.com/office/powerpoint/2010/main" val="172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D3C467-69A1-44F1-88AB-58ABE3F5D60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9660453-15DE-422D-8B52-84AF629C98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84E7642-C162-48CE-BC91-1159A879E7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E6D93F3-C9F1-4A8D-BB86-3886B8392337}"/>
              </a:ext>
            </a:extLst>
          </p:cNvPr>
          <p:cNvSpPr>
            <a:spLocks noGrp="1"/>
          </p:cNvSpPr>
          <p:nvPr>
            <p:ph type="dt" sz="half" idx="10"/>
          </p:nvPr>
        </p:nvSpPr>
        <p:spPr/>
        <p:txBody>
          <a:bodyPr/>
          <a:lstStyle/>
          <a:p>
            <a:fld id="{B8711330-CD9D-4D5B-83EF-C75923A16ABE}" type="datetimeFigureOut">
              <a:rPr kumimoji="1" lang="ja-JP" altLang="en-US" smtClean="0"/>
              <a:t>2019/7/16</a:t>
            </a:fld>
            <a:endParaRPr kumimoji="1" lang="ja-JP" altLang="en-US"/>
          </a:p>
        </p:txBody>
      </p:sp>
      <p:sp>
        <p:nvSpPr>
          <p:cNvPr id="6" name="フッター プレースホルダー 5">
            <a:extLst>
              <a:ext uri="{FF2B5EF4-FFF2-40B4-BE49-F238E27FC236}">
                <a16:creationId xmlns:a16="http://schemas.microsoft.com/office/drawing/2014/main" id="{2B7F9F70-1245-4A70-BF6A-2CABA2574D6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F308A9D-2A2B-44F1-BDDA-529DC166783C}"/>
              </a:ext>
            </a:extLst>
          </p:cNvPr>
          <p:cNvSpPr>
            <a:spLocks noGrp="1"/>
          </p:cNvSpPr>
          <p:nvPr>
            <p:ph type="sldNum" sz="quarter" idx="12"/>
          </p:nvPr>
        </p:nvSpPr>
        <p:spPr/>
        <p:txBody>
          <a:bodyPr/>
          <a:lstStyle/>
          <a:p>
            <a:fld id="{5E77167D-4BD5-4E11-9182-2AC8E9F1CA81}" type="slidenum">
              <a:rPr kumimoji="1" lang="ja-JP" altLang="en-US" smtClean="0"/>
              <a:t>‹#›</a:t>
            </a:fld>
            <a:endParaRPr kumimoji="1" lang="ja-JP" altLang="en-US"/>
          </a:p>
        </p:txBody>
      </p:sp>
    </p:spTree>
    <p:extLst>
      <p:ext uri="{BB962C8B-B14F-4D97-AF65-F5344CB8AC3E}">
        <p14:creationId xmlns:p14="http://schemas.microsoft.com/office/powerpoint/2010/main" val="1292110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8CC5B4-ACAD-41E0-ACD8-ED0EB74A051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9902426-B1B9-40D4-B8DB-25C3397FB8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F29070B-2539-45A0-A007-17AEC32939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09F87FA-282A-4890-A56E-51F271E8DCD8}"/>
              </a:ext>
            </a:extLst>
          </p:cNvPr>
          <p:cNvSpPr>
            <a:spLocks noGrp="1"/>
          </p:cNvSpPr>
          <p:nvPr>
            <p:ph type="dt" sz="half" idx="10"/>
          </p:nvPr>
        </p:nvSpPr>
        <p:spPr/>
        <p:txBody>
          <a:bodyPr/>
          <a:lstStyle/>
          <a:p>
            <a:fld id="{B8711330-CD9D-4D5B-83EF-C75923A16ABE}" type="datetimeFigureOut">
              <a:rPr kumimoji="1" lang="ja-JP" altLang="en-US" smtClean="0"/>
              <a:t>2019/7/16</a:t>
            </a:fld>
            <a:endParaRPr kumimoji="1" lang="ja-JP" altLang="en-US"/>
          </a:p>
        </p:txBody>
      </p:sp>
      <p:sp>
        <p:nvSpPr>
          <p:cNvPr id="6" name="フッター プレースホルダー 5">
            <a:extLst>
              <a:ext uri="{FF2B5EF4-FFF2-40B4-BE49-F238E27FC236}">
                <a16:creationId xmlns:a16="http://schemas.microsoft.com/office/drawing/2014/main" id="{113175D2-0AB7-4382-A07C-610042D73D0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8BBC2BC-45FE-4CF7-9BAD-8A47B89F4193}"/>
              </a:ext>
            </a:extLst>
          </p:cNvPr>
          <p:cNvSpPr>
            <a:spLocks noGrp="1"/>
          </p:cNvSpPr>
          <p:nvPr>
            <p:ph type="sldNum" sz="quarter" idx="12"/>
          </p:nvPr>
        </p:nvSpPr>
        <p:spPr/>
        <p:txBody>
          <a:bodyPr/>
          <a:lstStyle/>
          <a:p>
            <a:fld id="{5E77167D-4BD5-4E11-9182-2AC8E9F1CA81}" type="slidenum">
              <a:rPr kumimoji="1" lang="ja-JP" altLang="en-US" smtClean="0"/>
              <a:t>‹#›</a:t>
            </a:fld>
            <a:endParaRPr kumimoji="1" lang="ja-JP" altLang="en-US"/>
          </a:p>
        </p:txBody>
      </p:sp>
    </p:spTree>
    <p:extLst>
      <p:ext uri="{BB962C8B-B14F-4D97-AF65-F5344CB8AC3E}">
        <p14:creationId xmlns:p14="http://schemas.microsoft.com/office/powerpoint/2010/main" val="4080149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0335B3E-12FD-4F42-A378-9036D9B171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D99F776-C0B8-43D7-9BE5-77D943379B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D5906B0-0254-4BB5-917A-A8C33C3470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711330-CD9D-4D5B-83EF-C75923A16ABE}" type="datetimeFigureOut">
              <a:rPr kumimoji="1" lang="ja-JP" altLang="en-US" smtClean="0"/>
              <a:t>2019/7/16</a:t>
            </a:fld>
            <a:endParaRPr kumimoji="1" lang="ja-JP" altLang="en-US"/>
          </a:p>
        </p:txBody>
      </p:sp>
      <p:sp>
        <p:nvSpPr>
          <p:cNvPr id="5" name="フッター プレースホルダー 4">
            <a:extLst>
              <a:ext uri="{FF2B5EF4-FFF2-40B4-BE49-F238E27FC236}">
                <a16:creationId xmlns:a16="http://schemas.microsoft.com/office/drawing/2014/main" id="{85F36C5F-32B7-4ADC-BAC7-4013991472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E73DE4F-75FF-44DB-A655-75CDC7E828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77167D-4BD5-4E11-9182-2AC8E9F1CA81}" type="slidenum">
              <a:rPr kumimoji="1" lang="ja-JP" altLang="en-US" smtClean="0"/>
              <a:t>‹#›</a:t>
            </a:fld>
            <a:endParaRPr kumimoji="1" lang="ja-JP" altLang="en-US"/>
          </a:p>
        </p:txBody>
      </p:sp>
    </p:spTree>
    <p:extLst>
      <p:ext uri="{BB962C8B-B14F-4D97-AF65-F5344CB8AC3E}">
        <p14:creationId xmlns:p14="http://schemas.microsoft.com/office/powerpoint/2010/main" val="799718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y.rotary.org/ja/document/strategic-plan"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my.rotary.org/ja/document/strategic-planning-guide"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34062"/>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73426" y="1301315"/>
            <a:ext cx="10078277" cy="4930520"/>
          </a:xfrm>
        </p:spPr>
        <p:txBody>
          <a:bodyPr>
            <a:normAutofit lnSpcReduction="10000"/>
          </a:bodyPr>
          <a:lstStyle/>
          <a:p>
            <a:r>
              <a:rPr lang="ja-JP" altLang="en-US" sz="4800" b="1" dirty="0">
                <a:solidFill>
                  <a:schemeClr val="accent1"/>
                </a:solidFill>
              </a:rPr>
              <a:t>国際ロータリー第</a:t>
            </a:r>
            <a:r>
              <a:rPr lang="en-US" altLang="ja-JP" sz="4800" b="1" dirty="0">
                <a:solidFill>
                  <a:schemeClr val="accent1"/>
                </a:solidFill>
              </a:rPr>
              <a:t>3</a:t>
            </a:r>
            <a:r>
              <a:rPr lang="ja-JP" altLang="en-US" sz="4800" b="1" dirty="0">
                <a:solidFill>
                  <a:schemeClr val="accent1"/>
                </a:solidFill>
              </a:rPr>
              <a:t>地域</a:t>
            </a:r>
            <a:br>
              <a:rPr lang="en-US" altLang="ja-JP" sz="4800" b="1" dirty="0">
                <a:solidFill>
                  <a:schemeClr val="accent1"/>
                </a:solidFill>
              </a:rPr>
            </a:br>
            <a:endParaRPr lang="en-US" altLang="ja-JP" sz="4800" b="1" dirty="0">
              <a:solidFill>
                <a:schemeClr val="accent1"/>
              </a:solidFill>
            </a:endParaRPr>
          </a:p>
          <a:p>
            <a:r>
              <a:rPr lang="ja-JP" altLang="en-US" sz="6600" b="1" dirty="0">
                <a:solidFill>
                  <a:schemeClr val="accent1"/>
                </a:solidFill>
              </a:rPr>
              <a:t>戦略計画推進セミナー</a:t>
            </a:r>
            <a:endParaRPr lang="en-US" altLang="ja-JP" sz="6600" b="1" dirty="0">
              <a:solidFill>
                <a:schemeClr val="accent1"/>
              </a:solidFill>
            </a:endParaRPr>
          </a:p>
          <a:p>
            <a:br>
              <a:rPr lang="ja-JP" altLang="en-US" sz="3600" b="1" dirty="0">
                <a:solidFill>
                  <a:schemeClr val="accent1"/>
                </a:solidFill>
              </a:rPr>
            </a:br>
            <a:r>
              <a:rPr lang="en-US" altLang="ja-JP" sz="3600" b="1" dirty="0">
                <a:solidFill>
                  <a:schemeClr val="accent1"/>
                </a:solidFill>
              </a:rPr>
              <a:t>2019</a:t>
            </a:r>
            <a:r>
              <a:rPr lang="ja-JP" altLang="en-US" sz="3600" b="1" dirty="0">
                <a:solidFill>
                  <a:schemeClr val="accent1"/>
                </a:solidFill>
              </a:rPr>
              <a:t>年</a:t>
            </a:r>
            <a:r>
              <a:rPr lang="en-US" altLang="ja-JP" sz="3600" b="1" dirty="0">
                <a:solidFill>
                  <a:schemeClr val="accent1"/>
                </a:solidFill>
              </a:rPr>
              <a:t>7</a:t>
            </a:r>
            <a:r>
              <a:rPr lang="ja-JP" altLang="en-US" sz="3600" b="1" dirty="0">
                <a:solidFill>
                  <a:schemeClr val="accent1"/>
                </a:solidFill>
              </a:rPr>
              <a:t>月</a:t>
            </a:r>
            <a:r>
              <a:rPr lang="en-US" altLang="ja-JP" sz="3600" b="1" dirty="0">
                <a:solidFill>
                  <a:schemeClr val="accent1"/>
                </a:solidFill>
              </a:rPr>
              <a:t>13</a:t>
            </a:r>
            <a:r>
              <a:rPr lang="ja-JP" altLang="en-US" sz="3600" b="1" dirty="0">
                <a:solidFill>
                  <a:schemeClr val="accent1"/>
                </a:solidFill>
              </a:rPr>
              <a:t>日</a:t>
            </a:r>
            <a:endParaRPr lang="en-US" altLang="ja-JP" sz="3600" b="1" dirty="0">
              <a:solidFill>
                <a:schemeClr val="accent1"/>
              </a:solidFill>
            </a:endParaRPr>
          </a:p>
          <a:p>
            <a:r>
              <a:rPr kumimoji="1" lang="ja-JP" altLang="en-US" sz="3600" b="1" dirty="0">
                <a:solidFill>
                  <a:schemeClr val="accent1"/>
                </a:solidFill>
              </a:rPr>
              <a:t>ホテルグランヴィア大阪</a:t>
            </a:r>
            <a:endParaRPr kumimoji="1" lang="en-US" altLang="ja-JP" sz="3600" b="1" dirty="0">
              <a:solidFill>
                <a:schemeClr val="accent1"/>
              </a:solidFill>
            </a:endParaRPr>
          </a:p>
          <a:p>
            <a:endParaRPr kumimoji="1" lang="en-US" altLang="ja-JP" sz="3600" b="1" dirty="0">
              <a:solidFill>
                <a:schemeClr val="accent1"/>
              </a:solidFill>
            </a:endParaRPr>
          </a:p>
          <a:p>
            <a:r>
              <a:rPr lang="ja-JP" altLang="en-US" sz="3600" b="1" dirty="0">
                <a:solidFill>
                  <a:schemeClr val="accent1"/>
                </a:solidFill>
              </a:rPr>
              <a:t>国際ロータリー理事　三木明</a:t>
            </a:r>
            <a:endParaRPr kumimoji="1" lang="ja-JP" altLang="en-US" sz="3600" b="1"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3803284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74056" y="1378857"/>
            <a:ext cx="10087429" cy="3878943"/>
          </a:xfrm>
        </p:spPr>
        <p:txBody>
          <a:bodyPr>
            <a:normAutofit fontScale="92500" lnSpcReduction="10000"/>
          </a:bodyPr>
          <a:lstStyle/>
          <a:p>
            <a:r>
              <a:rPr lang="ja-JP" altLang="en-US" sz="3600" b="1" dirty="0">
                <a:solidFill>
                  <a:schemeClr val="accent1"/>
                </a:solidFill>
              </a:rPr>
              <a:t>目的：</a:t>
            </a:r>
            <a:endParaRPr lang="en-US" altLang="ja-JP" sz="3600" b="1" dirty="0">
              <a:solidFill>
                <a:schemeClr val="accent1"/>
              </a:solidFill>
            </a:endParaRPr>
          </a:p>
          <a:p>
            <a:endParaRPr lang="en-US" altLang="ja-JP" sz="3600" b="1" dirty="0">
              <a:solidFill>
                <a:schemeClr val="accent1"/>
              </a:solidFill>
            </a:endParaRPr>
          </a:p>
          <a:p>
            <a:pPr algn="l"/>
            <a:r>
              <a:rPr lang="en-US" altLang="ja-JP" sz="3600" b="1" dirty="0">
                <a:solidFill>
                  <a:schemeClr val="accent1"/>
                </a:solidFill>
              </a:rPr>
              <a:t>※</a:t>
            </a:r>
            <a:r>
              <a:rPr lang="ja-JP" altLang="en-US" sz="3600" b="1" dirty="0">
                <a:solidFill>
                  <a:schemeClr val="accent1"/>
                </a:solidFill>
              </a:rPr>
              <a:t>ポリオを撲滅し、残された資産を活用する</a:t>
            </a:r>
            <a:endParaRPr lang="en-US" altLang="ja-JP" sz="3600" b="1" dirty="0">
              <a:solidFill>
                <a:schemeClr val="accent1"/>
              </a:solidFill>
            </a:endParaRPr>
          </a:p>
          <a:p>
            <a:pPr algn="l"/>
            <a:r>
              <a:rPr lang="en-US" altLang="ja-JP" sz="3600" b="1" dirty="0">
                <a:solidFill>
                  <a:schemeClr val="accent1"/>
                </a:solidFill>
              </a:rPr>
              <a:t>※</a:t>
            </a:r>
            <a:r>
              <a:rPr lang="ja-JP" altLang="en-US" sz="3600" b="1" dirty="0">
                <a:solidFill>
                  <a:schemeClr val="accent1"/>
                </a:solidFill>
              </a:rPr>
              <a:t>ロータリーのプログラムおよび</a:t>
            </a:r>
            <a:endParaRPr lang="en-US" altLang="ja-JP" sz="3600" b="1" dirty="0">
              <a:solidFill>
                <a:schemeClr val="accent1"/>
              </a:solidFill>
            </a:endParaRPr>
          </a:p>
          <a:p>
            <a:pPr algn="l"/>
            <a:r>
              <a:rPr lang="ja-JP" altLang="en-US" sz="3600" b="1" dirty="0">
                <a:solidFill>
                  <a:schemeClr val="accent1"/>
                </a:solidFill>
              </a:rPr>
              <a:t>　　ロータリーが提供する体験に焦点を当てる</a:t>
            </a:r>
            <a:endParaRPr lang="en-US" altLang="ja-JP" sz="3600" b="1" dirty="0">
              <a:solidFill>
                <a:schemeClr val="accent1"/>
              </a:solidFill>
            </a:endParaRPr>
          </a:p>
          <a:p>
            <a:pPr algn="l"/>
            <a:endParaRPr lang="ja-JP" altLang="en-US" sz="3600" b="1" dirty="0">
              <a:solidFill>
                <a:schemeClr val="accent1"/>
              </a:solidFill>
            </a:endParaRPr>
          </a:p>
          <a:p>
            <a:pPr algn="l"/>
            <a:r>
              <a:rPr lang="en-US" altLang="ja-JP" sz="3600" b="1" dirty="0">
                <a:solidFill>
                  <a:schemeClr val="accent1"/>
                </a:solidFill>
              </a:rPr>
              <a:t>※</a:t>
            </a:r>
            <a:r>
              <a:rPr lang="ja-JP" altLang="en-US" sz="3600" b="1" dirty="0">
                <a:solidFill>
                  <a:schemeClr val="accent1"/>
                </a:solidFill>
              </a:rPr>
              <a:t>活動成果を挙げ、それを測る能力を高める</a:t>
            </a:r>
            <a:endParaRPr kumimoji="1" lang="ja-JP" altLang="en-US" sz="3600" b="1"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834017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43609" y="1311964"/>
            <a:ext cx="10068339" cy="5019261"/>
          </a:xfrm>
        </p:spPr>
        <p:txBody>
          <a:bodyPr>
            <a:normAutofit fontScale="40000" lnSpcReduction="20000"/>
          </a:bodyPr>
          <a:lstStyle/>
          <a:p>
            <a:r>
              <a:rPr lang="ja-JP" altLang="en-US" sz="6500" b="1" dirty="0">
                <a:solidFill>
                  <a:schemeClr val="accent1"/>
                </a:solidFill>
              </a:rPr>
              <a:t>参加者の基盤を広げる</a:t>
            </a:r>
            <a:endParaRPr lang="en-US" altLang="ja-JP" sz="6500" b="1" dirty="0">
              <a:solidFill>
                <a:schemeClr val="accent1"/>
              </a:solidFill>
            </a:endParaRPr>
          </a:p>
          <a:p>
            <a:endParaRPr lang="ja-JP" altLang="en-US" sz="3500" b="1" dirty="0">
              <a:solidFill>
                <a:schemeClr val="accent1"/>
              </a:solidFill>
            </a:endParaRPr>
          </a:p>
          <a:p>
            <a:r>
              <a:rPr lang="ja-JP" altLang="en-US" sz="5900" b="1" dirty="0">
                <a:solidFill>
                  <a:schemeClr val="accent1"/>
                </a:solidFill>
              </a:rPr>
              <a:t>人びとは、世界に変化をもたらし、人間関係を築く方法を求めています。</a:t>
            </a:r>
            <a:endParaRPr lang="en-US" altLang="ja-JP" sz="5900" b="1" dirty="0">
              <a:solidFill>
                <a:schemeClr val="accent1"/>
              </a:solidFill>
            </a:endParaRPr>
          </a:p>
          <a:p>
            <a:r>
              <a:rPr lang="ja-JP" altLang="en-US" sz="5900" b="1" dirty="0">
                <a:solidFill>
                  <a:schemeClr val="accent1"/>
                </a:solidFill>
              </a:rPr>
              <a:t>私たちは、人びとが求めていることをロータリーで見つけられるよう、</a:t>
            </a:r>
            <a:endParaRPr lang="en-US" altLang="ja-JP" sz="5900" b="1" dirty="0">
              <a:solidFill>
                <a:schemeClr val="accent1"/>
              </a:solidFill>
            </a:endParaRPr>
          </a:p>
          <a:p>
            <a:r>
              <a:rPr lang="ja-JP" altLang="en-US" sz="5900" b="1" dirty="0">
                <a:solidFill>
                  <a:schemeClr val="accent1"/>
                </a:solidFill>
              </a:rPr>
              <a:t>どのように手助けできるでしょうか。</a:t>
            </a:r>
            <a:endParaRPr lang="en-US" altLang="ja-JP" sz="5900" b="1" dirty="0">
              <a:solidFill>
                <a:schemeClr val="accent1"/>
              </a:solidFill>
            </a:endParaRPr>
          </a:p>
          <a:p>
            <a:r>
              <a:rPr lang="ja-JP" altLang="en-US" sz="5900" b="1" dirty="0">
                <a:solidFill>
                  <a:schemeClr val="accent1"/>
                </a:solidFill>
              </a:rPr>
              <a:t>その答えは、より多くの人や組織が参加できる独特な機会を</a:t>
            </a:r>
            <a:endParaRPr lang="en-US" altLang="ja-JP" sz="5900" b="1" dirty="0">
              <a:solidFill>
                <a:schemeClr val="accent1"/>
              </a:solidFill>
            </a:endParaRPr>
          </a:p>
          <a:p>
            <a:r>
              <a:rPr lang="ja-JP" altLang="en-US" sz="5900" b="1" dirty="0">
                <a:solidFill>
                  <a:schemeClr val="accent1"/>
                </a:solidFill>
              </a:rPr>
              <a:t>創り出すことです。</a:t>
            </a:r>
            <a:endParaRPr lang="en-US" altLang="ja-JP" sz="5900" b="1" dirty="0">
              <a:solidFill>
                <a:schemeClr val="accent1"/>
              </a:solidFill>
            </a:endParaRPr>
          </a:p>
          <a:p>
            <a:r>
              <a:rPr lang="ja-JP" altLang="en-US" sz="5900" b="1" dirty="0">
                <a:solidFill>
                  <a:schemeClr val="accent1"/>
                </a:solidFill>
              </a:rPr>
              <a:t>クラブは、これからもずっと大切です。</a:t>
            </a:r>
            <a:endParaRPr lang="en-US" altLang="ja-JP" sz="5900" b="1" dirty="0">
              <a:solidFill>
                <a:schemeClr val="accent1"/>
              </a:solidFill>
            </a:endParaRPr>
          </a:p>
          <a:p>
            <a:r>
              <a:rPr lang="ja-JP" altLang="en-US" sz="5900" b="1" dirty="0">
                <a:solidFill>
                  <a:schemeClr val="accent1"/>
                </a:solidFill>
              </a:rPr>
              <a:t>その一方で、全世界に会員基盤を広げるために、</a:t>
            </a:r>
            <a:endParaRPr lang="en-US" altLang="ja-JP" sz="5900" b="1" dirty="0">
              <a:solidFill>
                <a:schemeClr val="accent1"/>
              </a:solidFill>
            </a:endParaRPr>
          </a:p>
          <a:p>
            <a:r>
              <a:rPr lang="ja-JP" altLang="en-US" sz="5900" b="1" dirty="0">
                <a:solidFill>
                  <a:schemeClr val="accent1"/>
                </a:solidFill>
              </a:rPr>
              <a:t>より多くの参加者をロータリーに迎え入れる画期的な方法を</a:t>
            </a:r>
            <a:endParaRPr lang="en-US" altLang="ja-JP" sz="5900" b="1" dirty="0">
              <a:solidFill>
                <a:schemeClr val="accent1"/>
              </a:solidFill>
            </a:endParaRPr>
          </a:p>
          <a:p>
            <a:r>
              <a:rPr lang="ja-JP" altLang="en-US" sz="5900" b="1" dirty="0">
                <a:solidFill>
                  <a:schemeClr val="accent1"/>
                </a:solidFill>
              </a:rPr>
              <a:t>使って現在の構造を拡大し、一体となって行動できる意義ある方法を</a:t>
            </a:r>
            <a:endParaRPr lang="en-US" altLang="ja-JP" sz="5900" b="1" dirty="0">
              <a:solidFill>
                <a:schemeClr val="accent1"/>
              </a:solidFill>
            </a:endParaRPr>
          </a:p>
          <a:p>
            <a:r>
              <a:rPr lang="ja-JP" altLang="en-US" sz="5900" b="1" dirty="0">
                <a:solidFill>
                  <a:schemeClr val="accent1"/>
                </a:solidFill>
              </a:rPr>
              <a:t>提供していきます。</a:t>
            </a:r>
          </a:p>
          <a:p>
            <a:endParaRPr kumimoji="1" lang="ja-JP" altLang="en-US" dirty="0"/>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687731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53548" y="1311965"/>
            <a:ext cx="10078277" cy="3945835"/>
          </a:xfrm>
        </p:spPr>
        <p:txBody>
          <a:bodyPr>
            <a:noAutofit/>
          </a:bodyPr>
          <a:lstStyle/>
          <a:p>
            <a:r>
              <a:rPr lang="ja-JP" altLang="en-US" sz="3600" b="1" dirty="0">
                <a:solidFill>
                  <a:schemeClr val="accent1"/>
                </a:solidFill>
              </a:rPr>
              <a:t>目的：</a:t>
            </a:r>
            <a:endParaRPr lang="en-US" altLang="ja-JP" sz="3600" b="1" dirty="0">
              <a:solidFill>
                <a:schemeClr val="accent1"/>
              </a:solidFill>
            </a:endParaRPr>
          </a:p>
          <a:p>
            <a:endParaRPr lang="en-US" altLang="ja-JP" sz="3600" b="1" dirty="0">
              <a:solidFill>
                <a:schemeClr val="accent1"/>
              </a:solidFill>
            </a:endParaRPr>
          </a:p>
          <a:p>
            <a:pPr algn="l"/>
            <a:r>
              <a:rPr lang="en-US" altLang="ja-JP" sz="3600" b="1" dirty="0">
                <a:solidFill>
                  <a:schemeClr val="accent1"/>
                </a:solidFill>
              </a:rPr>
              <a:t>※</a:t>
            </a:r>
            <a:r>
              <a:rPr lang="ja-JP" altLang="en-US" sz="3600" b="1" dirty="0">
                <a:solidFill>
                  <a:schemeClr val="accent1"/>
                </a:solidFill>
              </a:rPr>
              <a:t>会員基盤と参加者の基盤を広げ、多様化する</a:t>
            </a:r>
            <a:endParaRPr lang="en-US" altLang="ja-JP" sz="3600" b="1" dirty="0">
              <a:solidFill>
                <a:schemeClr val="accent1"/>
              </a:solidFill>
            </a:endParaRPr>
          </a:p>
          <a:p>
            <a:pPr algn="l"/>
            <a:r>
              <a:rPr lang="en-US" altLang="ja-JP" sz="3600" b="1" dirty="0">
                <a:solidFill>
                  <a:schemeClr val="accent1"/>
                </a:solidFill>
              </a:rPr>
              <a:t>※</a:t>
            </a:r>
            <a:r>
              <a:rPr lang="ja-JP" altLang="en-US" sz="3600" b="1" dirty="0">
                <a:solidFill>
                  <a:schemeClr val="accent1"/>
                </a:solidFill>
              </a:rPr>
              <a:t>ロータリーへの新しい経路を創り出す</a:t>
            </a:r>
          </a:p>
          <a:p>
            <a:pPr algn="l"/>
            <a:r>
              <a:rPr lang="en-US" altLang="ja-JP" sz="3600" b="1" dirty="0">
                <a:solidFill>
                  <a:schemeClr val="accent1"/>
                </a:solidFill>
              </a:rPr>
              <a:t>※</a:t>
            </a:r>
            <a:r>
              <a:rPr lang="ja-JP" altLang="en-US" sz="3600" b="1" dirty="0">
                <a:solidFill>
                  <a:schemeClr val="accent1"/>
                </a:solidFill>
              </a:rPr>
              <a:t>ロータリーの開放性とアピール力を高める</a:t>
            </a:r>
          </a:p>
          <a:p>
            <a:pPr algn="l"/>
            <a:r>
              <a:rPr lang="en-US" altLang="ja-JP" sz="3600" b="1" dirty="0">
                <a:solidFill>
                  <a:schemeClr val="accent1"/>
                </a:solidFill>
              </a:rPr>
              <a:t>※</a:t>
            </a:r>
            <a:r>
              <a:rPr lang="ja-JP" altLang="en-US" sz="3600" b="1" dirty="0">
                <a:solidFill>
                  <a:schemeClr val="accent1"/>
                </a:solidFill>
              </a:rPr>
              <a:t>活動成果とブランドに対する認知を築く</a:t>
            </a:r>
          </a:p>
          <a:p>
            <a:endParaRPr kumimoji="1" lang="ja-JP" altLang="en-US" sz="3600" b="1"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3553438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457739" y="1311965"/>
            <a:ext cx="9210261" cy="3945835"/>
          </a:xfrm>
        </p:spPr>
        <p:txBody>
          <a:bodyPr>
            <a:noAutofit/>
          </a:bodyPr>
          <a:lstStyle/>
          <a:p>
            <a:r>
              <a:rPr lang="ja-JP" altLang="en-US" sz="3200" b="1" dirty="0">
                <a:solidFill>
                  <a:schemeClr val="accent1"/>
                </a:solidFill>
              </a:rPr>
              <a:t>参加者の積極的なかかわりを促す</a:t>
            </a:r>
          </a:p>
          <a:p>
            <a:r>
              <a:rPr lang="ja-JP" altLang="en-US" sz="3200" b="1" dirty="0">
                <a:solidFill>
                  <a:schemeClr val="accent1"/>
                </a:solidFill>
              </a:rPr>
              <a:t>めまぐるしく変わる現在の世界にクラブが直面している課題を認識しているロータリーは、</a:t>
            </a:r>
            <a:endParaRPr lang="en-US" altLang="ja-JP" sz="3200" b="1" dirty="0">
              <a:solidFill>
                <a:schemeClr val="accent1"/>
              </a:solidFill>
            </a:endParaRPr>
          </a:p>
          <a:p>
            <a:r>
              <a:rPr lang="ja-JP" altLang="en-US" sz="3200" b="1" dirty="0">
                <a:solidFill>
                  <a:schemeClr val="accent1"/>
                </a:solidFill>
              </a:rPr>
              <a:t>会員の参加と維持を促すような経験をクラブが</a:t>
            </a:r>
            <a:endParaRPr lang="en-US" altLang="ja-JP" sz="3200" b="1" dirty="0">
              <a:solidFill>
                <a:schemeClr val="accent1"/>
              </a:solidFill>
            </a:endParaRPr>
          </a:p>
          <a:p>
            <a:r>
              <a:rPr lang="ja-JP" altLang="en-US" sz="3200" b="1" dirty="0">
                <a:solidFill>
                  <a:schemeClr val="accent1"/>
                </a:solidFill>
              </a:rPr>
              <a:t>提供できるよう支援します。</a:t>
            </a:r>
            <a:endParaRPr lang="en-US" altLang="ja-JP" sz="3200" b="1" dirty="0">
              <a:solidFill>
                <a:schemeClr val="accent1"/>
              </a:solidFill>
            </a:endParaRPr>
          </a:p>
          <a:p>
            <a:r>
              <a:rPr lang="ja-JP" altLang="en-US" sz="3200" b="1" dirty="0">
                <a:solidFill>
                  <a:schemeClr val="accent1"/>
                </a:solidFill>
              </a:rPr>
              <a:t>会員に経験と価値を提供できるようクラブを</a:t>
            </a:r>
            <a:endParaRPr lang="en-US" altLang="ja-JP" sz="3200" b="1" dirty="0">
              <a:solidFill>
                <a:schemeClr val="accent1"/>
              </a:solidFill>
            </a:endParaRPr>
          </a:p>
          <a:p>
            <a:r>
              <a:rPr lang="ja-JP" altLang="en-US" sz="3200" b="1" dirty="0">
                <a:solidFill>
                  <a:schemeClr val="accent1"/>
                </a:solidFill>
              </a:rPr>
              <a:t>支援することで、ともに奉仕し、人間関係</a:t>
            </a:r>
          </a:p>
          <a:p>
            <a:r>
              <a:rPr lang="ja-JP" altLang="en-US" sz="3200" b="1" dirty="0">
                <a:solidFill>
                  <a:schemeClr val="accent1"/>
                </a:solidFill>
              </a:rPr>
              <a:t>を広げ、より満足のいく経験をロータリーで</a:t>
            </a:r>
            <a:endParaRPr lang="en-US" altLang="ja-JP" sz="3200" b="1" dirty="0">
              <a:solidFill>
                <a:schemeClr val="accent1"/>
              </a:solidFill>
            </a:endParaRPr>
          </a:p>
          <a:p>
            <a:r>
              <a:rPr lang="ja-JP" altLang="en-US" sz="3200" b="1" dirty="0">
                <a:solidFill>
                  <a:schemeClr val="accent1"/>
                </a:solidFill>
              </a:rPr>
              <a:t>得られる機会を、ロータリアンや他の</a:t>
            </a:r>
            <a:endParaRPr lang="en-US" altLang="ja-JP" sz="3200" b="1" dirty="0">
              <a:solidFill>
                <a:schemeClr val="accent1"/>
              </a:solidFill>
            </a:endParaRPr>
          </a:p>
          <a:p>
            <a:r>
              <a:rPr lang="ja-JP" altLang="en-US" sz="3200" b="1" dirty="0">
                <a:solidFill>
                  <a:schemeClr val="accent1"/>
                </a:solidFill>
              </a:rPr>
              <a:t>参加者に提供することができます。</a:t>
            </a:r>
            <a:endParaRPr kumimoji="1" lang="ja-JP" altLang="en-US" sz="3200" b="1"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1018851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974035" y="1252331"/>
            <a:ext cx="10147852" cy="5128592"/>
          </a:xfrm>
        </p:spPr>
        <p:txBody>
          <a:bodyPr>
            <a:noAutofit/>
          </a:bodyPr>
          <a:lstStyle/>
          <a:p>
            <a:r>
              <a:rPr lang="ja-JP" altLang="en-US" sz="3600" b="1" dirty="0">
                <a:solidFill>
                  <a:schemeClr val="accent1"/>
                </a:solidFill>
              </a:rPr>
              <a:t>目的：</a:t>
            </a:r>
          </a:p>
          <a:p>
            <a:pPr algn="l"/>
            <a:r>
              <a:rPr lang="en-US" altLang="ja-JP" sz="3600" b="1" dirty="0">
                <a:solidFill>
                  <a:schemeClr val="accent1"/>
                </a:solidFill>
              </a:rPr>
              <a:t>※</a:t>
            </a:r>
            <a:r>
              <a:rPr lang="ja-JP" altLang="en-US" sz="3600" b="1" dirty="0">
                <a:solidFill>
                  <a:schemeClr val="accent1"/>
                </a:solidFill>
              </a:rPr>
              <a:t>クラブが会員の積極的参加を促せるよう　　</a:t>
            </a:r>
            <a:endParaRPr lang="en-US" altLang="ja-JP" sz="3600" b="1" dirty="0">
              <a:solidFill>
                <a:schemeClr val="accent1"/>
              </a:solidFill>
            </a:endParaRPr>
          </a:p>
          <a:p>
            <a:pPr algn="l"/>
            <a:r>
              <a:rPr lang="ja-JP" altLang="en-US" sz="3600" b="1" dirty="0">
                <a:solidFill>
                  <a:schemeClr val="accent1"/>
                </a:solidFill>
              </a:rPr>
              <a:t>　　支援する</a:t>
            </a:r>
          </a:p>
          <a:p>
            <a:pPr algn="l"/>
            <a:r>
              <a:rPr lang="en-US" altLang="ja-JP" sz="3600" b="1" dirty="0">
                <a:solidFill>
                  <a:schemeClr val="accent1"/>
                </a:solidFill>
              </a:rPr>
              <a:t>※</a:t>
            </a:r>
            <a:r>
              <a:rPr lang="ja-JP" altLang="en-US" sz="3600" b="1" dirty="0">
                <a:solidFill>
                  <a:schemeClr val="accent1"/>
                </a:solidFill>
              </a:rPr>
              <a:t>価値を提供するため、参加者中心のアプ</a:t>
            </a:r>
            <a:endParaRPr lang="en-US" altLang="ja-JP" sz="3600" b="1" dirty="0">
              <a:solidFill>
                <a:schemeClr val="accent1"/>
              </a:solidFill>
            </a:endParaRPr>
          </a:p>
          <a:p>
            <a:pPr algn="l"/>
            <a:r>
              <a:rPr lang="ja-JP" altLang="en-US" sz="3600" b="1" dirty="0">
                <a:solidFill>
                  <a:schemeClr val="accent1"/>
                </a:solidFill>
              </a:rPr>
              <a:t>　　ローチを開発する</a:t>
            </a:r>
          </a:p>
          <a:p>
            <a:pPr algn="l"/>
            <a:r>
              <a:rPr lang="en-US" altLang="ja-JP" sz="3600" b="1" dirty="0">
                <a:solidFill>
                  <a:schemeClr val="accent1"/>
                </a:solidFill>
              </a:rPr>
              <a:t>※</a:t>
            </a:r>
            <a:r>
              <a:rPr lang="ja-JP" altLang="en-US" sz="3600" b="1" dirty="0">
                <a:solidFill>
                  <a:schemeClr val="accent1"/>
                </a:solidFill>
              </a:rPr>
              <a:t>個人的／職業的なつながりを築くための</a:t>
            </a:r>
            <a:endParaRPr lang="en-US" altLang="ja-JP" sz="3600" b="1" dirty="0">
              <a:solidFill>
                <a:schemeClr val="accent1"/>
              </a:solidFill>
            </a:endParaRPr>
          </a:p>
          <a:p>
            <a:pPr algn="l"/>
            <a:r>
              <a:rPr lang="ja-JP" altLang="en-US" sz="3600" b="1" dirty="0">
                <a:solidFill>
                  <a:schemeClr val="accent1"/>
                </a:solidFill>
              </a:rPr>
              <a:t>　　新たな機会を提供する</a:t>
            </a:r>
          </a:p>
          <a:p>
            <a:pPr algn="l"/>
            <a:r>
              <a:rPr lang="en-US" altLang="ja-JP" sz="3600" b="1" dirty="0">
                <a:solidFill>
                  <a:schemeClr val="accent1"/>
                </a:solidFill>
              </a:rPr>
              <a:t>※</a:t>
            </a:r>
            <a:r>
              <a:rPr lang="ja-JP" altLang="en-US" sz="3600" b="1" dirty="0">
                <a:solidFill>
                  <a:schemeClr val="accent1"/>
                </a:solidFill>
              </a:rPr>
              <a:t>リーダーシップ育成およびスキル研修の機会</a:t>
            </a:r>
            <a:endParaRPr lang="en-US" altLang="ja-JP" sz="3600" b="1" dirty="0">
              <a:solidFill>
                <a:schemeClr val="accent1"/>
              </a:solidFill>
            </a:endParaRPr>
          </a:p>
          <a:p>
            <a:pPr algn="l"/>
            <a:r>
              <a:rPr lang="ja-JP" altLang="en-US" sz="3600" b="1" dirty="0">
                <a:solidFill>
                  <a:schemeClr val="accent1"/>
                </a:solidFill>
              </a:rPr>
              <a:t>　　を提供する</a:t>
            </a:r>
            <a:endParaRPr kumimoji="1" lang="ja-JP" altLang="en-US" sz="3600" b="1"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2563289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63487" y="1311965"/>
            <a:ext cx="10068339" cy="3945835"/>
          </a:xfrm>
        </p:spPr>
        <p:txBody>
          <a:bodyPr>
            <a:normAutofit lnSpcReduction="10000"/>
          </a:bodyPr>
          <a:lstStyle/>
          <a:p>
            <a:r>
              <a:rPr lang="ja-JP" altLang="en-US" sz="3600" b="1" dirty="0">
                <a:solidFill>
                  <a:schemeClr val="accent1"/>
                </a:solidFill>
              </a:rPr>
              <a:t>適応力を高める</a:t>
            </a:r>
          </a:p>
          <a:p>
            <a:r>
              <a:rPr lang="ja-JP" altLang="en-US" sz="3600" b="1" dirty="0">
                <a:solidFill>
                  <a:schemeClr val="accent1"/>
                </a:solidFill>
              </a:rPr>
              <a:t>ビジョンを達成し、変わりゆく世界的な</a:t>
            </a:r>
            <a:endParaRPr lang="en-US" altLang="ja-JP" sz="3600" b="1" dirty="0">
              <a:solidFill>
                <a:schemeClr val="accent1"/>
              </a:solidFill>
            </a:endParaRPr>
          </a:p>
          <a:p>
            <a:r>
              <a:rPr lang="ja-JP" altLang="en-US" sz="3600" b="1" dirty="0">
                <a:solidFill>
                  <a:schemeClr val="accent1"/>
                </a:solidFill>
              </a:rPr>
              <a:t>傾向に追いつくため、構造と文化を進化させ</a:t>
            </a:r>
            <a:endParaRPr lang="en-US" altLang="ja-JP" sz="3600" b="1" dirty="0">
              <a:solidFill>
                <a:schemeClr val="accent1"/>
              </a:solidFill>
            </a:endParaRPr>
          </a:p>
          <a:p>
            <a:r>
              <a:rPr lang="ja-JP" altLang="en-US" sz="3600" b="1" dirty="0">
                <a:solidFill>
                  <a:schemeClr val="accent1"/>
                </a:solidFill>
              </a:rPr>
              <a:t>ていかなければなりません。</a:t>
            </a:r>
            <a:endParaRPr lang="en-US" altLang="ja-JP" sz="3600" b="1" dirty="0">
              <a:solidFill>
                <a:schemeClr val="accent1"/>
              </a:solidFill>
            </a:endParaRPr>
          </a:p>
          <a:p>
            <a:r>
              <a:rPr lang="ja-JP" altLang="en-US" sz="3600" b="1" dirty="0">
                <a:solidFill>
                  <a:schemeClr val="accent1"/>
                </a:solidFill>
              </a:rPr>
              <a:t>私たちは、すべての参加者を効率よく、</a:t>
            </a:r>
            <a:endParaRPr lang="en-US" altLang="ja-JP" sz="3600" b="1" dirty="0">
              <a:solidFill>
                <a:schemeClr val="accent1"/>
              </a:solidFill>
            </a:endParaRPr>
          </a:p>
          <a:p>
            <a:r>
              <a:rPr lang="ja-JP" altLang="en-US" sz="3600" b="1" dirty="0">
                <a:solidFill>
                  <a:schemeClr val="accent1"/>
                </a:solidFill>
              </a:rPr>
              <a:t>柔軟で、効果的に支援できるような運営と</a:t>
            </a:r>
            <a:endParaRPr lang="en-US" altLang="ja-JP" sz="3600" b="1" dirty="0">
              <a:solidFill>
                <a:schemeClr val="accent1"/>
              </a:solidFill>
            </a:endParaRPr>
          </a:p>
          <a:p>
            <a:r>
              <a:rPr lang="ja-JP" altLang="en-US" sz="3600" b="1" dirty="0">
                <a:solidFill>
                  <a:schemeClr val="accent1"/>
                </a:solidFill>
              </a:rPr>
              <a:t>ガバナンスの構造を築きます。</a:t>
            </a:r>
            <a:endParaRPr kumimoji="1" lang="ja-JP" altLang="en-US" sz="3600" b="1"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3320698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93304" y="1311965"/>
            <a:ext cx="10048461" cy="3945835"/>
          </a:xfrm>
        </p:spPr>
        <p:txBody>
          <a:bodyPr>
            <a:normAutofit/>
          </a:bodyPr>
          <a:lstStyle/>
          <a:p>
            <a:r>
              <a:rPr lang="ja-JP" altLang="en-US" sz="3600" b="1" dirty="0">
                <a:solidFill>
                  <a:schemeClr val="accent1"/>
                </a:solidFill>
              </a:rPr>
              <a:t>目的：</a:t>
            </a:r>
          </a:p>
          <a:p>
            <a:pPr algn="l"/>
            <a:r>
              <a:rPr lang="en-US" altLang="ja-JP" sz="3600" b="1" dirty="0">
                <a:solidFill>
                  <a:schemeClr val="accent1"/>
                </a:solidFill>
              </a:rPr>
              <a:t>※</a:t>
            </a:r>
            <a:r>
              <a:rPr lang="ja-JP" altLang="en-US" sz="3600" b="1" dirty="0">
                <a:solidFill>
                  <a:schemeClr val="accent1"/>
                </a:solidFill>
              </a:rPr>
              <a:t>研究と革新、および進んでリスクを負うこと</a:t>
            </a:r>
            <a:endParaRPr lang="en-US" altLang="ja-JP" sz="3600" b="1" dirty="0">
              <a:solidFill>
                <a:schemeClr val="accent1"/>
              </a:solidFill>
            </a:endParaRPr>
          </a:p>
          <a:p>
            <a:pPr algn="l"/>
            <a:r>
              <a:rPr lang="ja-JP" altLang="en-US" sz="3600" b="1" dirty="0">
                <a:solidFill>
                  <a:schemeClr val="accent1"/>
                </a:solidFill>
              </a:rPr>
              <a:t>　　への意思を奨励する文化を築く</a:t>
            </a:r>
            <a:endParaRPr lang="en-US" altLang="ja-JP" sz="3600" b="1" dirty="0">
              <a:solidFill>
                <a:schemeClr val="accent1"/>
              </a:solidFill>
            </a:endParaRPr>
          </a:p>
          <a:p>
            <a:pPr algn="l"/>
            <a:r>
              <a:rPr lang="en-US" altLang="ja-JP" sz="3600" b="1" dirty="0">
                <a:solidFill>
                  <a:schemeClr val="accent1"/>
                </a:solidFill>
              </a:rPr>
              <a:t>※</a:t>
            </a:r>
            <a:r>
              <a:rPr lang="ja-JP" altLang="en-US" sz="3600" b="1" dirty="0">
                <a:solidFill>
                  <a:schemeClr val="accent1"/>
                </a:solidFill>
              </a:rPr>
              <a:t> ガバナンス、構造、プロセスを合理化する</a:t>
            </a:r>
          </a:p>
          <a:p>
            <a:pPr algn="l"/>
            <a:r>
              <a:rPr lang="en-US" altLang="ja-JP" sz="3600" b="1" dirty="0">
                <a:solidFill>
                  <a:schemeClr val="accent1"/>
                </a:solidFill>
              </a:rPr>
              <a:t>※</a:t>
            </a:r>
            <a:r>
              <a:rPr lang="ja-JP" altLang="en-US" sz="3600" b="1" dirty="0">
                <a:solidFill>
                  <a:schemeClr val="accent1"/>
                </a:solidFill>
              </a:rPr>
              <a:t>意思決定におけるより多様な考え方を育む</a:t>
            </a:r>
            <a:endParaRPr lang="en-US" altLang="ja-JP" sz="3600" b="1" dirty="0">
              <a:solidFill>
                <a:schemeClr val="accent1"/>
              </a:solidFill>
            </a:endParaRPr>
          </a:p>
          <a:p>
            <a:pPr algn="l"/>
            <a:r>
              <a:rPr lang="ja-JP" altLang="en-US" sz="3600" b="1" dirty="0">
                <a:solidFill>
                  <a:schemeClr val="accent1"/>
                </a:solidFill>
              </a:rPr>
              <a:t>　　ために、ガバナンスを見直す</a:t>
            </a:r>
            <a:endParaRPr kumimoji="1" lang="ja-JP" altLang="en-US" sz="3600" b="1"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2230325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43609" y="1311965"/>
            <a:ext cx="10078278" cy="4979505"/>
          </a:xfrm>
        </p:spPr>
        <p:txBody>
          <a:bodyPr>
            <a:normAutofit fontScale="92500" lnSpcReduction="10000"/>
          </a:bodyPr>
          <a:lstStyle/>
          <a:p>
            <a:pPr algn="l"/>
            <a:r>
              <a:rPr lang="ja-JP" altLang="en-US" sz="3600" b="1" dirty="0">
                <a:solidFill>
                  <a:srgbClr val="0070C0"/>
                </a:solidFill>
                <a:latin typeface="&amp;quot"/>
              </a:rPr>
              <a:t>行動計画</a:t>
            </a:r>
          </a:p>
          <a:p>
            <a:pPr algn="l"/>
            <a:r>
              <a:rPr lang="ja-JP" altLang="en-US" sz="3600" b="1" dirty="0">
                <a:solidFill>
                  <a:schemeClr val="accent1"/>
                </a:solidFill>
                <a:latin typeface="&amp;quot"/>
              </a:rPr>
              <a:t>私たちは「世界を変える行動人」として、</a:t>
            </a:r>
            <a:endParaRPr lang="en-US" altLang="ja-JP" sz="3600" b="1" dirty="0">
              <a:solidFill>
                <a:schemeClr val="accent1"/>
              </a:solidFill>
              <a:latin typeface="&amp;quot"/>
            </a:endParaRPr>
          </a:p>
          <a:p>
            <a:pPr algn="l"/>
            <a:r>
              <a:rPr lang="ja-JP" altLang="en-US" sz="3600" b="1" dirty="0">
                <a:solidFill>
                  <a:schemeClr val="accent1"/>
                </a:solidFill>
                <a:latin typeface="&amp;quot"/>
              </a:rPr>
              <a:t>　　　　　　　　　強い目的意識を共有しています。</a:t>
            </a:r>
            <a:endParaRPr lang="ja-JP" altLang="en-US" sz="3600" dirty="0">
              <a:solidFill>
                <a:schemeClr val="accent1"/>
              </a:solidFill>
              <a:latin typeface="&amp;quot"/>
            </a:endParaRPr>
          </a:p>
          <a:p>
            <a:pPr algn="l"/>
            <a:r>
              <a:rPr lang="ja-JP" altLang="en-US" sz="3000" b="1" dirty="0">
                <a:solidFill>
                  <a:schemeClr val="accent1"/>
                </a:solidFill>
                <a:latin typeface="&amp;quot"/>
              </a:rPr>
              <a:t>一世紀以上前、私たちは、人と人とのつながりを礎とする</a:t>
            </a:r>
            <a:endParaRPr lang="en-US" altLang="ja-JP" sz="3000" b="1" dirty="0">
              <a:solidFill>
                <a:schemeClr val="accent1"/>
              </a:solidFill>
              <a:latin typeface="&amp;quot"/>
            </a:endParaRPr>
          </a:p>
          <a:p>
            <a:pPr algn="l"/>
            <a:r>
              <a:rPr lang="ja-JP" altLang="en-US" sz="3000" b="1" dirty="0">
                <a:solidFill>
                  <a:schemeClr val="accent1"/>
                </a:solidFill>
                <a:latin typeface="&amp;quot"/>
              </a:rPr>
              <a:t>奉仕のリーダーシップという新しいモデルの先駆けとなり</a:t>
            </a:r>
            <a:endParaRPr lang="en-US" altLang="ja-JP" sz="3000" b="1" dirty="0">
              <a:solidFill>
                <a:schemeClr val="accent1"/>
              </a:solidFill>
              <a:latin typeface="&amp;quot"/>
            </a:endParaRPr>
          </a:p>
          <a:p>
            <a:pPr algn="l"/>
            <a:r>
              <a:rPr lang="ja-JP" altLang="en-US" sz="3000" b="1" dirty="0">
                <a:solidFill>
                  <a:schemeClr val="accent1"/>
                </a:solidFill>
                <a:latin typeface="&amp;quot"/>
              </a:rPr>
              <a:t>ました。 今日、このつながりは、世界に広がるネットワーク</a:t>
            </a:r>
            <a:endParaRPr lang="en-US" altLang="ja-JP" sz="3000" b="1" dirty="0">
              <a:solidFill>
                <a:schemeClr val="accent1"/>
              </a:solidFill>
              <a:latin typeface="&amp;quot"/>
            </a:endParaRPr>
          </a:p>
          <a:p>
            <a:pPr algn="l"/>
            <a:r>
              <a:rPr lang="ja-JP" altLang="en-US" sz="3000" b="1" dirty="0">
                <a:solidFill>
                  <a:schemeClr val="accent1"/>
                </a:solidFill>
                <a:latin typeface="&amp;quot"/>
              </a:rPr>
              <a:t>となって文化間、言語間、世代間、地域間に橋を渡し、</a:t>
            </a:r>
            <a:endParaRPr lang="en-US" altLang="ja-JP" sz="3000" b="1" dirty="0">
              <a:solidFill>
                <a:schemeClr val="accent1"/>
              </a:solidFill>
              <a:latin typeface="&amp;quot"/>
            </a:endParaRPr>
          </a:p>
          <a:p>
            <a:pPr algn="l"/>
            <a:r>
              <a:rPr lang="ja-JP" altLang="en-US" sz="3000" b="1" dirty="0">
                <a:solidFill>
                  <a:schemeClr val="accent1"/>
                </a:solidFill>
                <a:latin typeface="&amp;quot"/>
              </a:rPr>
              <a:t>より良い世界のビジョンを分かち合っています。</a:t>
            </a:r>
          </a:p>
          <a:p>
            <a:pPr algn="l"/>
            <a:r>
              <a:rPr lang="ja-JP" altLang="en-US" sz="3000" b="1" dirty="0">
                <a:solidFill>
                  <a:schemeClr val="accent1"/>
                </a:solidFill>
                <a:latin typeface="&amp;quot"/>
              </a:rPr>
              <a:t>私たちは行動人として、このビジョンの実現には計画が必</a:t>
            </a:r>
            <a:endParaRPr lang="en-US" altLang="ja-JP" sz="3000" b="1" dirty="0">
              <a:solidFill>
                <a:schemeClr val="accent1"/>
              </a:solidFill>
              <a:latin typeface="&amp;quot"/>
            </a:endParaRPr>
          </a:p>
          <a:p>
            <a:pPr algn="l"/>
            <a:r>
              <a:rPr lang="ja-JP" altLang="en-US" sz="3000" b="1" dirty="0">
                <a:solidFill>
                  <a:schemeClr val="accent1"/>
                </a:solidFill>
                <a:latin typeface="&amp;quot"/>
              </a:rPr>
              <a:t>要であることを知っています。</a:t>
            </a:r>
          </a:p>
          <a:p>
            <a:endParaRPr kumimoji="1" lang="ja-JP" altLang="en-US" dirty="0"/>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4247300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457739" y="1311965"/>
            <a:ext cx="9210261" cy="3945835"/>
          </a:xfrm>
        </p:spPr>
        <p:txBody>
          <a:bodyPr>
            <a:normAutofit/>
          </a:bodyPr>
          <a:lstStyle/>
          <a:p>
            <a:r>
              <a:rPr lang="ja-JP" altLang="en-US" sz="3600" b="1" dirty="0">
                <a:solidFill>
                  <a:schemeClr val="accent1"/>
                </a:solidFill>
                <a:latin typeface="メイリオ" panose="020B0604030504040204" pitchFamily="50" charset="-128"/>
                <a:ea typeface="メイリオ" panose="020B0604030504040204" pitchFamily="50" charset="-128"/>
              </a:rPr>
              <a:t>今後</a:t>
            </a:r>
            <a:r>
              <a:rPr lang="en-US" altLang="ja-JP" sz="3600" b="1" dirty="0">
                <a:solidFill>
                  <a:schemeClr val="accent1"/>
                </a:solidFill>
                <a:latin typeface="メイリオ" panose="020B0604030504040204" pitchFamily="50" charset="-128"/>
                <a:ea typeface="メイリオ" panose="020B0604030504040204" pitchFamily="50" charset="-128"/>
              </a:rPr>
              <a:t>5</a:t>
            </a:r>
            <a:r>
              <a:rPr lang="ja-JP" altLang="en-US" sz="3600" b="1" dirty="0">
                <a:solidFill>
                  <a:schemeClr val="accent1"/>
                </a:solidFill>
                <a:latin typeface="メイリオ" panose="020B0604030504040204" pitchFamily="50" charset="-128"/>
                <a:ea typeface="メイリオ" panose="020B0604030504040204" pitchFamily="50" charset="-128"/>
              </a:rPr>
              <a:t>年間のロータリーの計画は、</a:t>
            </a:r>
            <a:r>
              <a:rPr lang="ja-JP" altLang="en-US" sz="3600" b="1" dirty="0">
                <a:solidFill>
                  <a:schemeClr val="accent1"/>
                </a:solidFill>
                <a:latin typeface="&amp;quot"/>
              </a:rPr>
              <a:t> </a:t>
            </a:r>
            <a:endParaRPr lang="en-US" altLang="ja-JP" sz="3600" b="1" dirty="0">
              <a:solidFill>
                <a:schemeClr val="accent1"/>
              </a:solidFill>
              <a:latin typeface="&amp;quot"/>
            </a:endParaRPr>
          </a:p>
          <a:p>
            <a:endParaRPr lang="en-US" altLang="ja-JP" sz="3600" b="1" dirty="0">
              <a:solidFill>
                <a:schemeClr val="accent1"/>
              </a:solidFill>
              <a:latin typeface="&amp;quot"/>
            </a:endParaRPr>
          </a:p>
          <a:p>
            <a:pPr algn="l"/>
            <a:r>
              <a:rPr lang="ja-JP" altLang="en-US" sz="3600" b="1" dirty="0">
                <a:solidFill>
                  <a:schemeClr val="accent1"/>
                </a:solidFill>
                <a:latin typeface="&amp;quot"/>
              </a:rPr>
              <a:t>「より大きなインパクトをもたらす」</a:t>
            </a:r>
            <a:endParaRPr lang="en-US" altLang="ja-JP" sz="3600" b="1" dirty="0">
              <a:solidFill>
                <a:schemeClr val="accent1"/>
              </a:solidFill>
              <a:latin typeface="&amp;quot"/>
            </a:endParaRPr>
          </a:p>
          <a:p>
            <a:pPr algn="l"/>
            <a:r>
              <a:rPr lang="ja-JP" altLang="en-US" sz="3600" b="1" dirty="0">
                <a:solidFill>
                  <a:schemeClr val="accent1"/>
                </a:solidFill>
                <a:latin typeface="&amp;quot"/>
              </a:rPr>
              <a:t>「参加者の基盤を広げる」</a:t>
            </a:r>
            <a:endParaRPr lang="en-US" altLang="ja-JP" sz="3600" b="1" dirty="0">
              <a:solidFill>
                <a:schemeClr val="accent1"/>
              </a:solidFill>
              <a:latin typeface="&amp;quot"/>
            </a:endParaRPr>
          </a:p>
          <a:p>
            <a:pPr algn="l"/>
            <a:r>
              <a:rPr lang="ja-JP" altLang="en-US" sz="3600" b="1" dirty="0">
                <a:solidFill>
                  <a:schemeClr val="accent1"/>
                </a:solidFill>
                <a:latin typeface="&amp;quot"/>
              </a:rPr>
              <a:t>「参加者の積極的なかかわりを促す」</a:t>
            </a:r>
            <a:endParaRPr lang="en-US" altLang="ja-JP" sz="3600" b="1" dirty="0">
              <a:solidFill>
                <a:schemeClr val="accent1"/>
              </a:solidFill>
              <a:latin typeface="&amp;quot"/>
            </a:endParaRPr>
          </a:p>
          <a:p>
            <a:pPr algn="l"/>
            <a:r>
              <a:rPr lang="ja-JP" altLang="en-US" sz="3600" b="1" dirty="0">
                <a:solidFill>
                  <a:schemeClr val="accent1"/>
                </a:solidFill>
                <a:latin typeface="&amp;quot"/>
              </a:rPr>
              <a:t>「適応力を高める」</a:t>
            </a:r>
            <a:r>
              <a:rPr lang="ja-JP" altLang="en-US" sz="3600" b="1" dirty="0">
                <a:solidFill>
                  <a:schemeClr val="accent1"/>
                </a:solidFill>
                <a:latin typeface="メイリオ" panose="020B0604030504040204" pitchFamily="50" charset="-128"/>
                <a:ea typeface="メイリオ" panose="020B0604030504040204" pitchFamily="50" charset="-128"/>
              </a:rPr>
              <a:t>ことです。</a:t>
            </a:r>
            <a:endParaRPr kumimoji="1" lang="ja-JP" altLang="en-US" sz="3600" b="1"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17807976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83365" y="1311965"/>
            <a:ext cx="10018644" cy="4949687"/>
          </a:xfrm>
        </p:spPr>
        <p:txBody>
          <a:bodyPr>
            <a:normAutofit/>
          </a:bodyPr>
          <a:lstStyle/>
          <a:p>
            <a:r>
              <a:rPr lang="ja-JP" altLang="en-US" sz="3600" b="1" dirty="0">
                <a:solidFill>
                  <a:schemeClr val="accent1"/>
                </a:solidFill>
                <a:latin typeface="メイリオ" panose="020B0604030504040204" pitchFamily="50" charset="-128"/>
                <a:ea typeface="メイリオ" panose="020B0604030504040204" pitchFamily="50" charset="-128"/>
              </a:rPr>
              <a:t>この計画の実現を促すことによって、</a:t>
            </a:r>
            <a:endParaRPr lang="en-US" altLang="ja-JP" sz="3600" b="1" dirty="0">
              <a:solidFill>
                <a:schemeClr val="accent1"/>
              </a:solidFill>
              <a:latin typeface="メイリオ" panose="020B0604030504040204" pitchFamily="50" charset="-128"/>
              <a:ea typeface="メイリオ" panose="020B0604030504040204" pitchFamily="50" charset="-128"/>
            </a:endParaRPr>
          </a:p>
          <a:p>
            <a:r>
              <a:rPr lang="ja-JP" altLang="en-US" sz="3600" b="1" dirty="0">
                <a:solidFill>
                  <a:schemeClr val="accent1"/>
                </a:solidFill>
                <a:latin typeface="メイリオ" panose="020B0604030504040204" pitchFamily="50" charset="-128"/>
                <a:ea typeface="メイリオ" panose="020B0604030504040204" pitchFamily="50" charset="-128"/>
              </a:rPr>
              <a:t>より力強くて効果の高いロータリーの</a:t>
            </a:r>
            <a:endParaRPr lang="en-US" altLang="ja-JP" sz="3600" b="1" dirty="0">
              <a:solidFill>
                <a:schemeClr val="accent1"/>
              </a:solidFill>
              <a:latin typeface="メイリオ" panose="020B0604030504040204" pitchFamily="50" charset="-128"/>
              <a:ea typeface="メイリオ" panose="020B0604030504040204" pitchFamily="50" charset="-128"/>
            </a:endParaRPr>
          </a:p>
          <a:p>
            <a:r>
              <a:rPr lang="ja-JP" altLang="en-US" sz="3600" b="1" dirty="0">
                <a:solidFill>
                  <a:schemeClr val="accent1"/>
                </a:solidFill>
                <a:latin typeface="メイリオ" panose="020B0604030504040204" pitchFamily="50" charset="-128"/>
                <a:ea typeface="メイリオ" panose="020B0604030504040204" pitchFamily="50" charset="-128"/>
              </a:rPr>
              <a:t>未来を次世代のリーダーと後世の人びとに</a:t>
            </a:r>
            <a:endParaRPr lang="en-US" altLang="ja-JP" sz="3600" b="1" dirty="0">
              <a:solidFill>
                <a:schemeClr val="accent1"/>
              </a:solidFill>
              <a:latin typeface="メイリオ" panose="020B0604030504040204" pitchFamily="50" charset="-128"/>
              <a:ea typeface="メイリオ" panose="020B0604030504040204" pitchFamily="50" charset="-128"/>
            </a:endParaRPr>
          </a:p>
          <a:p>
            <a:r>
              <a:rPr lang="ja-JP" altLang="en-US" sz="3600" b="1" dirty="0">
                <a:solidFill>
                  <a:schemeClr val="accent1"/>
                </a:solidFill>
                <a:latin typeface="メイリオ" panose="020B0604030504040204" pitchFamily="50" charset="-128"/>
                <a:ea typeface="メイリオ" panose="020B0604030504040204" pitchFamily="50" charset="-128"/>
              </a:rPr>
              <a:t>残すことができます。</a:t>
            </a:r>
            <a:endParaRPr lang="en-US" altLang="ja-JP" sz="3600" b="1" dirty="0">
              <a:solidFill>
                <a:schemeClr val="accent1"/>
              </a:solidFill>
              <a:latin typeface="メイリオ" panose="020B0604030504040204" pitchFamily="50" charset="-128"/>
              <a:ea typeface="メイリオ" panose="020B0604030504040204" pitchFamily="50" charset="-128"/>
            </a:endParaRPr>
          </a:p>
          <a:p>
            <a:r>
              <a:rPr lang="ja-JP" altLang="en-US" sz="3600" b="1" dirty="0">
                <a:solidFill>
                  <a:schemeClr val="accent1"/>
                </a:solidFill>
                <a:latin typeface="メイリオ" panose="020B0604030504040204" pitchFamily="50" charset="-128"/>
                <a:ea typeface="メイリオ" panose="020B0604030504040204" pitchFamily="50" charset="-128"/>
              </a:rPr>
              <a:t>私たちの計画は、これまでに実証されてきた</a:t>
            </a:r>
            <a:endParaRPr lang="en-US" altLang="ja-JP" sz="3600" b="1" dirty="0">
              <a:solidFill>
                <a:schemeClr val="accent1"/>
              </a:solidFill>
              <a:latin typeface="メイリオ" panose="020B0604030504040204" pitchFamily="50" charset="-128"/>
              <a:ea typeface="メイリオ" panose="020B0604030504040204" pitchFamily="50" charset="-128"/>
            </a:endParaRPr>
          </a:p>
          <a:p>
            <a:r>
              <a:rPr lang="ja-JP" altLang="en-US" sz="3600" b="1" dirty="0">
                <a:solidFill>
                  <a:schemeClr val="accent1"/>
                </a:solidFill>
                <a:latin typeface="メイリオ" panose="020B0604030504040204" pitchFamily="50" charset="-128"/>
                <a:ea typeface="メイリオ" panose="020B0604030504040204" pitchFamily="50" charset="-128"/>
              </a:rPr>
              <a:t>ロータリーの価値観に根づいており、ロータ</a:t>
            </a:r>
            <a:endParaRPr lang="en-US" altLang="ja-JP" sz="3600" b="1" dirty="0">
              <a:solidFill>
                <a:schemeClr val="accent1"/>
              </a:solidFill>
              <a:latin typeface="メイリオ" panose="020B0604030504040204" pitchFamily="50" charset="-128"/>
              <a:ea typeface="メイリオ" panose="020B0604030504040204" pitchFamily="50" charset="-128"/>
            </a:endParaRPr>
          </a:p>
          <a:p>
            <a:r>
              <a:rPr lang="ja-JP" altLang="en-US" sz="3600" b="1" dirty="0">
                <a:solidFill>
                  <a:schemeClr val="accent1"/>
                </a:solidFill>
                <a:latin typeface="メイリオ" panose="020B0604030504040204" pitchFamily="50" charset="-128"/>
                <a:ea typeface="メイリオ" panose="020B0604030504040204" pitchFamily="50" charset="-128"/>
              </a:rPr>
              <a:t>リアンの優れた能力と活力を土台としています。</a:t>
            </a:r>
            <a:endParaRPr kumimoji="1" lang="ja-JP" altLang="en-US" sz="3600" b="1"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38726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34062"/>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73426" y="1301315"/>
            <a:ext cx="10078277" cy="3956485"/>
          </a:xfrm>
        </p:spPr>
        <p:txBody>
          <a:bodyPr>
            <a:normAutofit fontScale="77500" lnSpcReduction="20000"/>
          </a:bodyPr>
          <a:lstStyle/>
          <a:p>
            <a:r>
              <a:rPr lang="ja-JP" altLang="en-US" sz="4800" b="1" dirty="0">
                <a:solidFill>
                  <a:schemeClr val="accent1"/>
                </a:solidFill>
              </a:rPr>
              <a:t>国際ロータリーの戦略計画立案の</a:t>
            </a:r>
            <a:endParaRPr lang="en-US" altLang="ja-JP" sz="4800" b="1" dirty="0">
              <a:solidFill>
                <a:schemeClr val="accent1"/>
              </a:solidFill>
            </a:endParaRPr>
          </a:p>
          <a:p>
            <a:r>
              <a:rPr lang="ja-JP" altLang="en-US" sz="4800" b="1" dirty="0">
                <a:solidFill>
                  <a:schemeClr val="accent1"/>
                </a:solidFill>
              </a:rPr>
              <a:t>優先事項と目的</a:t>
            </a:r>
            <a:endParaRPr lang="en-US" altLang="ja-JP" sz="4800" b="1" dirty="0">
              <a:solidFill>
                <a:schemeClr val="accent1"/>
              </a:solidFill>
            </a:endParaRPr>
          </a:p>
          <a:p>
            <a:endParaRPr lang="en-US" altLang="ja-JP" dirty="0"/>
          </a:p>
          <a:p>
            <a:br>
              <a:rPr lang="ja-JP" altLang="en-US" dirty="0"/>
            </a:br>
            <a:br>
              <a:rPr lang="ja-JP" altLang="en-US" dirty="0"/>
            </a:br>
            <a:r>
              <a:rPr lang="ja-JP" altLang="en-US" sz="3600" b="1" dirty="0">
                <a:solidFill>
                  <a:schemeClr val="accent1"/>
                </a:solidFill>
              </a:rPr>
              <a:t>ロータリーのビジョン声明</a:t>
            </a:r>
            <a:endParaRPr lang="en-US" altLang="ja-JP" sz="3600" b="1" dirty="0">
              <a:solidFill>
                <a:schemeClr val="accent1"/>
              </a:solidFill>
            </a:endParaRPr>
          </a:p>
          <a:p>
            <a:br>
              <a:rPr lang="ja-JP" altLang="en-US" sz="3600" b="1" dirty="0">
                <a:solidFill>
                  <a:schemeClr val="accent1"/>
                </a:solidFill>
              </a:rPr>
            </a:br>
            <a:r>
              <a:rPr lang="ja-JP" altLang="en-US" sz="3600" b="1" dirty="0">
                <a:solidFill>
                  <a:schemeClr val="accent1"/>
                </a:solidFill>
              </a:rPr>
              <a:t>私たちロータリアンは、世界で、地域社会で、</a:t>
            </a:r>
            <a:endParaRPr lang="en-US" altLang="ja-JP" sz="3600" b="1" dirty="0">
              <a:solidFill>
                <a:schemeClr val="accent1"/>
              </a:solidFill>
            </a:endParaRPr>
          </a:p>
          <a:p>
            <a:r>
              <a:rPr lang="ja-JP" altLang="en-US" sz="3600" b="1" dirty="0">
                <a:solidFill>
                  <a:schemeClr val="accent1"/>
                </a:solidFill>
              </a:rPr>
              <a:t>そして自分自身の中で、持続可能な良い変化を生むために</a:t>
            </a:r>
            <a:endParaRPr lang="en-US" altLang="ja-JP" sz="3600" b="1" dirty="0">
              <a:solidFill>
                <a:schemeClr val="accent1"/>
              </a:solidFill>
            </a:endParaRPr>
          </a:p>
          <a:p>
            <a:r>
              <a:rPr lang="ja-JP" altLang="en-US" sz="3600" b="1" dirty="0">
                <a:solidFill>
                  <a:schemeClr val="accent1"/>
                </a:solidFill>
              </a:rPr>
              <a:t>人びとが手を取り合って行動する世界を目指しています。</a:t>
            </a:r>
            <a:endParaRPr kumimoji="1" lang="ja-JP" altLang="en-US" sz="3600" b="1"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26629935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457739" y="1311965"/>
            <a:ext cx="9210261" cy="4631635"/>
          </a:xfrm>
        </p:spPr>
        <p:txBody>
          <a:bodyPr>
            <a:normAutofit/>
          </a:bodyPr>
          <a:lstStyle/>
          <a:p>
            <a:pPr algn="l"/>
            <a:r>
              <a:rPr lang="ja-JP" altLang="en-US" sz="3200" b="1" dirty="0">
                <a:solidFill>
                  <a:schemeClr val="accent1"/>
                </a:solidFill>
                <a:latin typeface="&amp;quot"/>
              </a:rPr>
              <a:t>この計画は、ロータリーと世界が直面する課題</a:t>
            </a:r>
            <a:endParaRPr lang="en-US" altLang="ja-JP" sz="3200" b="1" dirty="0">
              <a:solidFill>
                <a:schemeClr val="accent1"/>
              </a:solidFill>
              <a:latin typeface="&amp;quot"/>
            </a:endParaRPr>
          </a:p>
          <a:p>
            <a:pPr algn="l"/>
            <a:r>
              <a:rPr lang="ja-JP" altLang="en-US" sz="3200" b="1" dirty="0">
                <a:solidFill>
                  <a:schemeClr val="accent1"/>
                </a:solidFill>
                <a:latin typeface="&amp;quot"/>
              </a:rPr>
              <a:t>を見極め、テクノロジー時代における人間同士の</a:t>
            </a:r>
            <a:endParaRPr lang="en-US" altLang="ja-JP" sz="3200" b="1" dirty="0">
              <a:solidFill>
                <a:schemeClr val="accent1"/>
              </a:solidFill>
              <a:latin typeface="&amp;quot"/>
            </a:endParaRPr>
          </a:p>
          <a:p>
            <a:pPr algn="l"/>
            <a:r>
              <a:rPr lang="ja-JP" altLang="en-US" sz="3200" b="1" dirty="0">
                <a:solidFill>
                  <a:schemeClr val="accent1"/>
                </a:solidFill>
                <a:latin typeface="&amp;quot"/>
              </a:rPr>
              <a:t>つながりの価値を守るものです。</a:t>
            </a:r>
            <a:endParaRPr lang="en-US" altLang="ja-JP" sz="3200" b="1" dirty="0">
              <a:solidFill>
                <a:schemeClr val="accent1"/>
              </a:solidFill>
              <a:latin typeface="&amp;quot"/>
            </a:endParaRPr>
          </a:p>
          <a:p>
            <a:pPr algn="l"/>
            <a:r>
              <a:rPr lang="ja-JP" altLang="en-US" sz="3200" b="1" dirty="0">
                <a:solidFill>
                  <a:schemeClr val="accent1"/>
                </a:solidFill>
                <a:latin typeface="&amp;quot"/>
              </a:rPr>
              <a:t>また、この計画を通じて世界各地で可能性が生み</a:t>
            </a:r>
            <a:endParaRPr lang="en-US" altLang="ja-JP" sz="3200" b="1" dirty="0">
              <a:solidFill>
                <a:schemeClr val="accent1"/>
              </a:solidFill>
              <a:latin typeface="&amp;quot"/>
            </a:endParaRPr>
          </a:p>
          <a:p>
            <a:pPr algn="l"/>
            <a:r>
              <a:rPr lang="ja-JP" altLang="en-US" sz="3200" b="1" dirty="0">
                <a:solidFill>
                  <a:schemeClr val="accent1"/>
                </a:solidFill>
                <a:latin typeface="&amp;quot"/>
              </a:rPr>
              <a:t>出され、優れたアイデアが生まれます。</a:t>
            </a:r>
            <a:endParaRPr lang="en-US" altLang="ja-JP" sz="3200" b="1" dirty="0">
              <a:solidFill>
                <a:schemeClr val="accent1"/>
              </a:solidFill>
              <a:latin typeface="&amp;quot"/>
            </a:endParaRPr>
          </a:p>
          <a:p>
            <a:pPr algn="l"/>
            <a:r>
              <a:rPr lang="ja-JP" altLang="en-US" sz="3200" b="1" dirty="0">
                <a:solidFill>
                  <a:schemeClr val="accent1"/>
                </a:solidFill>
                <a:latin typeface="&amp;quot"/>
              </a:rPr>
              <a:t>この計画は、年度から年度へのビジョンの継続性</a:t>
            </a:r>
            <a:endParaRPr lang="en-US" altLang="ja-JP" sz="3200" b="1" dirty="0">
              <a:solidFill>
                <a:schemeClr val="accent1"/>
              </a:solidFill>
              <a:latin typeface="&amp;quot"/>
            </a:endParaRPr>
          </a:p>
          <a:p>
            <a:pPr algn="l"/>
            <a:r>
              <a:rPr lang="ja-JP" altLang="en-US" sz="3200" b="1" dirty="0">
                <a:solidFill>
                  <a:schemeClr val="accent1"/>
                </a:solidFill>
                <a:latin typeface="&amp;quot"/>
              </a:rPr>
              <a:t>をもたらし、共通目標の達成に向けた前進を可能</a:t>
            </a:r>
            <a:endParaRPr lang="en-US" altLang="ja-JP" sz="3200" b="1" dirty="0">
              <a:solidFill>
                <a:schemeClr val="accent1"/>
              </a:solidFill>
              <a:latin typeface="&amp;quot"/>
            </a:endParaRPr>
          </a:p>
          <a:p>
            <a:pPr algn="l"/>
            <a:r>
              <a:rPr lang="ja-JP" altLang="en-US" sz="3200" b="1" dirty="0">
                <a:solidFill>
                  <a:schemeClr val="accent1"/>
                </a:solidFill>
                <a:latin typeface="&amp;quot"/>
              </a:rPr>
              <a:t>とします。これが私たちの</a:t>
            </a:r>
            <a:r>
              <a:rPr lang="ja-JP" altLang="en-US" sz="3200" b="1" dirty="0">
                <a:solidFill>
                  <a:schemeClr val="accent1"/>
                </a:solidFill>
                <a:latin typeface="&amp;quot"/>
                <a:hlinkClick r:id="rId3">
                  <a:extLst>
                    <a:ext uri="{A12FA001-AC4F-418D-AE19-62706E023703}">
                      <ahyp:hlinkClr xmlns:ahyp="http://schemas.microsoft.com/office/drawing/2018/hyperlinkcolor" val="tx"/>
                    </a:ext>
                  </a:extLst>
                </a:hlinkClick>
              </a:rPr>
              <a:t>行動計画</a:t>
            </a:r>
            <a:r>
              <a:rPr lang="ja-JP" altLang="en-US" sz="3200" b="1" dirty="0">
                <a:solidFill>
                  <a:schemeClr val="accent1"/>
                </a:solidFill>
                <a:latin typeface="&amp;quot"/>
              </a:rPr>
              <a:t>です。</a:t>
            </a:r>
          </a:p>
          <a:p>
            <a:endParaRPr kumimoji="1" lang="ja-JP" altLang="en-US" dirty="0"/>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4"/>
          <a:stretch>
            <a:fillRect/>
          </a:stretch>
        </p:blipFill>
        <p:spPr>
          <a:xfrm>
            <a:off x="539290" y="332175"/>
            <a:ext cx="1579001" cy="591363"/>
          </a:xfrm>
          <a:prstGeom prst="rect">
            <a:avLst/>
          </a:prstGeom>
        </p:spPr>
      </p:pic>
    </p:spTree>
    <p:extLst>
      <p:ext uri="{BB962C8B-B14F-4D97-AF65-F5344CB8AC3E}">
        <p14:creationId xmlns:p14="http://schemas.microsoft.com/office/powerpoint/2010/main" val="14495117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63487" y="1252331"/>
            <a:ext cx="10068339" cy="4909930"/>
          </a:xfrm>
        </p:spPr>
        <p:txBody>
          <a:bodyPr>
            <a:normAutofit fontScale="47500" lnSpcReduction="20000"/>
          </a:bodyPr>
          <a:lstStyle/>
          <a:p>
            <a:pPr algn="l"/>
            <a:r>
              <a:rPr lang="ja-JP" altLang="en-US" sz="5900" b="1" cap="all" dirty="0">
                <a:solidFill>
                  <a:schemeClr val="accent1"/>
                </a:solidFill>
                <a:latin typeface="&amp;quot"/>
              </a:rPr>
              <a:t>優先事項</a:t>
            </a:r>
            <a:r>
              <a:rPr lang="en-US" altLang="ja-JP" sz="5900" b="1" cap="all" dirty="0">
                <a:solidFill>
                  <a:schemeClr val="accent1"/>
                </a:solidFill>
                <a:latin typeface="&amp;quot"/>
              </a:rPr>
              <a:t>1</a:t>
            </a:r>
          </a:p>
          <a:p>
            <a:pPr algn="l"/>
            <a:r>
              <a:rPr lang="ja-JP" altLang="en-US" sz="5900" b="1" dirty="0">
                <a:solidFill>
                  <a:schemeClr val="accent1"/>
                </a:solidFill>
                <a:latin typeface="&amp;quot"/>
              </a:rPr>
              <a:t>より大きなインパクトをもたらす</a:t>
            </a:r>
          </a:p>
          <a:p>
            <a:pPr algn="l"/>
            <a:r>
              <a:rPr lang="ja-JP" altLang="en-US" sz="5900" b="1" dirty="0">
                <a:solidFill>
                  <a:schemeClr val="accent1"/>
                </a:solidFill>
                <a:latin typeface="&amp;quot"/>
              </a:rPr>
              <a:t>「世界を変える行動人」は、問題を効果的に解決します。</a:t>
            </a:r>
          </a:p>
          <a:p>
            <a:pPr algn="l"/>
            <a:r>
              <a:rPr lang="ja-JP" altLang="en-US" sz="5900" b="1" dirty="0">
                <a:solidFill>
                  <a:schemeClr val="accent1"/>
                </a:solidFill>
                <a:latin typeface="&amp;quot"/>
              </a:rPr>
              <a:t>ロータリアンがこれほどの活動実績を挙げているのは</a:t>
            </a:r>
            <a:endParaRPr lang="en-US" altLang="ja-JP" sz="5900" b="1" dirty="0">
              <a:solidFill>
                <a:schemeClr val="accent1"/>
              </a:solidFill>
              <a:latin typeface="&amp;quot"/>
            </a:endParaRPr>
          </a:p>
          <a:p>
            <a:pPr algn="l"/>
            <a:r>
              <a:rPr lang="ja-JP" altLang="en-US" sz="5900" b="1" dirty="0">
                <a:solidFill>
                  <a:schemeClr val="accent1"/>
                </a:solidFill>
                <a:latin typeface="&amp;quot"/>
              </a:rPr>
              <a:t>なぜでしょうか。</a:t>
            </a:r>
            <a:endParaRPr lang="en-US" altLang="ja-JP" sz="5900" b="1" dirty="0">
              <a:solidFill>
                <a:schemeClr val="accent1"/>
              </a:solidFill>
              <a:latin typeface="&amp;quot"/>
            </a:endParaRPr>
          </a:p>
          <a:p>
            <a:pPr algn="l"/>
            <a:r>
              <a:rPr lang="ja-JP" altLang="en-US" sz="5900" b="1" dirty="0">
                <a:solidFill>
                  <a:schemeClr val="accent1"/>
                </a:solidFill>
                <a:latin typeface="&amp;quot"/>
              </a:rPr>
              <a:t>私たちは、人と人との関係に投資します。</a:t>
            </a:r>
            <a:endParaRPr lang="en-US" altLang="ja-JP" sz="5900" b="1" dirty="0">
              <a:solidFill>
                <a:schemeClr val="accent1"/>
              </a:solidFill>
              <a:latin typeface="&amp;quot"/>
            </a:endParaRPr>
          </a:p>
          <a:p>
            <a:pPr algn="l"/>
            <a:r>
              <a:rPr lang="ja-JP" altLang="en-US" sz="5900" b="1" dirty="0">
                <a:solidFill>
                  <a:schemeClr val="accent1"/>
                </a:solidFill>
                <a:latin typeface="&amp;quot"/>
              </a:rPr>
              <a:t>私たちは、証拠に基づいて決定します。</a:t>
            </a:r>
            <a:endParaRPr lang="en-US" altLang="ja-JP" sz="5900" b="1" dirty="0">
              <a:solidFill>
                <a:schemeClr val="accent1"/>
              </a:solidFill>
              <a:latin typeface="&amp;quot"/>
            </a:endParaRPr>
          </a:p>
          <a:p>
            <a:pPr algn="l"/>
            <a:r>
              <a:rPr lang="ja-JP" altLang="en-US" sz="5900" b="1" dirty="0">
                <a:solidFill>
                  <a:schemeClr val="accent1"/>
                </a:solidFill>
                <a:latin typeface="&amp;quot"/>
              </a:rPr>
              <a:t>私たちは、持続可能な解決を生み出すためにネットワーク</a:t>
            </a:r>
            <a:endParaRPr lang="en-US" altLang="ja-JP" sz="5900" b="1" dirty="0">
              <a:solidFill>
                <a:schemeClr val="accent1"/>
              </a:solidFill>
              <a:latin typeface="&amp;quot"/>
            </a:endParaRPr>
          </a:p>
          <a:p>
            <a:pPr algn="l"/>
            <a:r>
              <a:rPr lang="ja-JP" altLang="en-US" sz="5900" b="1" dirty="0">
                <a:solidFill>
                  <a:schemeClr val="accent1"/>
                </a:solidFill>
                <a:latin typeface="&amp;quot"/>
              </a:rPr>
              <a:t>駆使する方法を知っています。</a:t>
            </a:r>
            <a:endParaRPr lang="en-US" altLang="ja-JP" sz="5900" b="1" dirty="0">
              <a:solidFill>
                <a:schemeClr val="accent1"/>
              </a:solidFill>
              <a:latin typeface="&amp;quot"/>
            </a:endParaRPr>
          </a:p>
          <a:p>
            <a:pPr algn="l"/>
            <a:r>
              <a:rPr lang="ja-JP" altLang="en-US" sz="5900" b="1" dirty="0">
                <a:solidFill>
                  <a:schemeClr val="accent1"/>
                </a:solidFill>
                <a:latin typeface="&amp;quot"/>
              </a:rPr>
              <a:t>そして、プロジェクト、クラブ、職業の経験から絶えず</a:t>
            </a:r>
            <a:endParaRPr lang="en-US" altLang="ja-JP" sz="5900" b="1" dirty="0">
              <a:solidFill>
                <a:schemeClr val="accent1"/>
              </a:solidFill>
              <a:latin typeface="&amp;quot"/>
            </a:endParaRPr>
          </a:p>
          <a:p>
            <a:pPr algn="l"/>
            <a:r>
              <a:rPr lang="ja-JP" altLang="en-US" sz="5900" b="1" dirty="0">
                <a:solidFill>
                  <a:schemeClr val="accent1"/>
                </a:solidFill>
                <a:latin typeface="&amp;quot"/>
              </a:rPr>
              <a:t>学び続けています。</a:t>
            </a:r>
          </a:p>
          <a:p>
            <a:endParaRPr lang="en-US" altLang="ja-JP" dirty="0"/>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4039265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964095" y="1262270"/>
            <a:ext cx="10157792" cy="5019260"/>
          </a:xfrm>
        </p:spPr>
        <p:txBody>
          <a:bodyPr>
            <a:normAutofit/>
          </a:bodyPr>
          <a:lstStyle/>
          <a:p>
            <a:pPr algn="l"/>
            <a:r>
              <a:rPr lang="ja-JP" altLang="en-US" sz="2800" b="1" dirty="0">
                <a:solidFill>
                  <a:schemeClr val="accent1"/>
                </a:solidFill>
                <a:latin typeface="&amp;quot"/>
              </a:rPr>
              <a:t>私たちは、ポリオ根絶活動で強みを結集して何が可能となる</a:t>
            </a:r>
            <a:endParaRPr lang="en-US" altLang="ja-JP" sz="2800" b="1" dirty="0">
              <a:solidFill>
                <a:schemeClr val="accent1"/>
              </a:solidFill>
              <a:latin typeface="&amp;quot"/>
            </a:endParaRPr>
          </a:p>
          <a:p>
            <a:pPr algn="l"/>
            <a:r>
              <a:rPr lang="ja-JP" altLang="en-US" sz="2800" b="1" dirty="0">
                <a:solidFill>
                  <a:schemeClr val="accent1"/>
                </a:solidFill>
                <a:latin typeface="&amp;quot"/>
              </a:rPr>
              <a:t>かを実証し、人びとが真に必要とする解決を生み出し、成功と</a:t>
            </a:r>
            <a:endParaRPr lang="en-US" altLang="ja-JP" sz="2800" b="1" dirty="0">
              <a:solidFill>
                <a:schemeClr val="accent1"/>
              </a:solidFill>
              <a:latin typeface="&amp;quot"/>
            </a:endParaRPr>
          </a:p>
          <a:p>
            <a:pPr algn="l"/>
            <a:r>
              <a:rPr lang="ja-JP" altLang="en-US" sz="2800" b="1" dirty="0">
                <a:solidFill>
                  <a:schemeClr val="accent1"/>
                </a:solidFill>
                <a:latin typeface="&amp;quot"/>
              </a:rPr>
              <a:t>失敗から学ぶために評価を重ねてきました。</a:t>
            </a:r>
          </a:p>
          <a:p>
            <a:pPr algn="l"/>
            <a:r>
              <a:rPr lang="ja-JP" altLang="en-US" sz="2800" b="1" dirty="0">
                <a:solidFill>
                  <a:schemeClr val="accent1"/>
                </a:solidFill>
                <a:latin typeface="&amp;quot"/>
              </a:rPr>
              <a:t>これは、世界中の子どもへの教育、水と衛生設備の公平な</a:t>
            </a:r>
            <a:endParaRPr lang="en-US" altLang="ja-JP" sz="2800" b="1" dirty="0">
              <a:solidFill>
                <a:schemeClr val="accent1"/>
              </a:solidFill>
              <a:latin typeface="&amp;quot"/>
            </a:endParaRPr>
          </a:p>
          <a:p>
            <a:pPr algn="l"/>
            <a:r>
              <a:rPr lang="ja-JP" altLang="en-US" sz="2800" b="1" dirty="0">
                <a:solidFill>
                  <a:schemeClr val="accent1"/>
                </a:solidFill>
                <a:latin typeface="&amp;quot"/>
              </a:rPr>
              <a:t>アクセス、地域経済の持続可能な発展といった壮大な目標に</a:t>
            </a:r>
            <a:endParaRPr lang="en-US" altLang="ja-JP" sz="2800" b="1" dirty="0">
              <a:solidFill>
                <a:schemeClr val="accent1"/>
              </a:solidFill>
              <a:latin typeface="&amp;quot"/>
            </a:endParaRPr>
          </a:p>
          <a:p>
            <a:pPr algn="l"/>
            <a:r>
              <a:rPr lang="ja-JP" altLang="en-US" sz="2800" b="1" dirty="0">
                <a:solidFill>
                  <a:schemeClr val="accent1"/>
                </a:solidFill>
                <a:latin typeface="&amp;quot"/>
              </a:rPr>
              <a:t>向けて、私たちが繰り返し用いてきたモデルです。</a:t>
            </a:r>
          </a:p>
          <a:p>
            <a:pPr algn="l"/>
            <a:r>
              <a:rPr lang="ja-JP" altLang="en-US" sz="2800" b="1" dirty="0">
                <a:solidFill>
                  <a:schemeClr val="accent1"/>
                </a:solidFill>
                <a:latin typeface="&amp;quot"/>
              </a:rPr>
              <a:t>地域社会や世界で変化をもたらすために、私たちの専門知識</a:t>
            </a:r>
            <a:endParaRPr lang="en-US" altLang="ja-JP" sz="2800" b="1" dirty="0">
              <a:solidFill>
                <a:schemeClr val="accent1"/>
              </a:solidFill>
              <a:latin typeface="&amp;quot"/>
            </a:endParaRPr>
          </a:p>
          <a:p>
            <a:pPr algn="l"/>
            <a:r>
              <a:rPr lang="ja-JP" altLang="en-US" sz="2800" b="1" dirty="0">
                <a:solidFill>
                  <a:schemeClr val="accent1"/>
                </a:solidFill>
                <a:latin typeface="&amp;quot"/>
              </a:rPr>
              <a:t>を生かす新たな方法を探りましょう。これからも世界に対する</a:t>
            </a:r>
            <a:endParaRPr lang="en-US" altLang="ja-JP" sz="2800" b="1" dirty="0">
              <a:solidFill>
                <a:schemeClr val="accent1"/>
              </a:solidFill>
              <a:latin typeface="&amp;quot"/>
            </a:endParaRPr>
          </a:p>
          <a:p>
            <a:pPr algn="l"/>
            <a:r>
              <a:rPr lang="ja-JP" altLang="en-US" sz="2800" b="1" dirty="0">
                <a:solidFill>
                  <a:schemeClr val="accent1"/>
                </a:solidFill>
                <a:latin typeface="&amp;quot"/>
              </a:rPr>
              <a:t>ロータリーのインパクトを実証していきましょう。</a:t>
            </a:r>
          </a:p>
          <a:p>
            <a:endParaRPr kumimoji="1" lang="ja-JP" altLang="en-US" dirty="0"/>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29619366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93304" y="1292087"/>
            <a:ext cx="9988825" cy="5059017"/>
          </a:xfrm>
        </p:spPr>
        <p:txBody>
          <a:bodyPr>
            <a:normAutofit lnSpcReduction="10000"/>
          </a:bodyPr>
          <a:lstStyle/>
          <a:p>
            <a:pPr algn="l"/>
            <a:r>
              <a:rPr lang="ja-JP" altLang="en-US" sz="2800" b="1" cap="all" dirty="0">
                <a:solidFill>
                  <a:schemeClr val="accent1"/>
                </a:solidFill>
                <a:latin typeface="&amp;quot"/>
              </a:rPr>
              <a:t>優先事項</a:t>
            </a:r>
            <a:r>
              <a:rPr lang="en-US" altLang="ja-JP" sz="2800" b="1" cap="all" dirty="0">
                <a:solidFill>
                  <a:schemeClr val="accent1"/>
                </a:solidFill>
                <a:latin typeface="&amp;quot"/>
              </a:rPr>
              <a:t>2</a:t>
            </a:r>
          </a:p>
          <a:p>
            <a:pPr algn="l"/>
            <a:r>
              <a:rPr lang="ja-JP" altLang="en-US" sz="2800" b="1" dirty="0">
                <a:solidFill>
                  <a:schemeClr val="accent1"/>
                </a:solidFill>
                <a:latin typeface="&amp;quot"/>
              </a:rPr>
              <a:t>参加者の基盤を広げる</a:t>
            </a:r>
          </a:p>
          <a:p>
            <a:pPr algn="l"/>
            <a:r>
              <a:rPr lang="ja-JP" altLang="en-US" sz="2800" b="1" dirty="0">
                <a:solidFill>
                  <a:schemeClr val="accent1"/>
                </a:solidFill>
                <a:latin typeface="&amp;quot"/>
              </a:rPr>
              <a:t>「世界を変える行動人」は、互いに刺激しあい、インス</a:t>
            </a:r>
            <a:endParaRPr lang="en-US" altLang="ja-JP" sz="2800" b="1" dirty="0">
              <a:solidFill>
                <a:schemeClr val="accent1"/>
              </a:solidFill>
              <a:latin typeface="&amp;quot"/>
            </a:endParaRPr>
          </a:p>
          <a:p>
            <a:pPr algn="l"/>
            <a:r>
              <a:rPr lang="ja-JP" altLang="en-US" sz="2800" b="1" dirty="0">
                <a:solidFill>
                  <a:schemeClr val="accent1"/>
                </a:solidFill>
                <a:latin typeface="&amp;quot"/>
              </a:rPr>
              <a:t>ピレーションを与えあいます。</a:t>
            </a:r>
          </a:p>
          <a:p>
            <a:pPr algn="l"/>
            <a:r>
              <a:rPr lang="ja-JP" altLang="en-US" sz="2800" b="1" dirty="0">
                <a:solidFill>
                  <a:schemeClr val="accent1"/>
                </a:solidFill>
                <a:latin typeface="&amp;quot"/>
              </a:rPr>
              <a:t>より多くの人が結束すれば世界を変える力が高まることを、</a:t>
            </a:r>
            <a:endParaRPr lang="en-US" altLang="ja-JP" sz="2800" b="1" dirty="0">
              <a:solidFill>
                <a:schemeClr val="accent1"/>
              </a:solidFill>
              <a:latin typeface="&amp;quot"/>
            </a:endParaRPr>
          </a:p>
          <a:p>
            <a:pPr algn="l"/>
            <a:r>
              <a:rPr lang="ja-JP" altLang="en-US" sz="2800" b="1" dirty="0">
                <a:solidFill>
                  <a:schemeClr val="accent1"/>
                </a:solidFill>
                <a:latin typeface="&amp;quot"/>
              </a:rPr>
              <a:t>私たちは知っています。ロータリーの大きな夢、思いやりの</a:t>
            </a:r>
            <a:endParaRPr lang="en-US" altLang="ja-JP" sz="2800" b="1" dirty="0">
              <a:solidFill>
                <a:schemeClr val="accent1"/>
              </a:solidFill>
              <a:latin typeface="&amp;quot"/>
            </a:endParaRPr>
          </a:p>
          <a:p>
            <a:pPr algn="l"/>
            <a:r>
              <a:rPr lang="ja-JP" altLang="en-US" sz="2800" b="1" dirty="0">
                <a:solidFill>
                  <a:schemeClr val="accent1"/>
                </a:solidFill>
                <a:latin typeface="&amp;quot"/>
              </a:rPr>
              <a:t>心、寛容の精神を、人びとに認知してもらいたいと私たちは</a:t>
            </a:r>
            <a:endParaRPr lang="en-US" altLang="ja-JP" sz="2800" b="1" dirty="0">
              <a:solidFill>
                <a:schemeClr val="accent1"/>
              </a:solidFill>
              <a:latin typeface="&amp;quot"/>
            </a:endParaRPr>
          </a:p>
          <a:p>
            <a:pPr algn="l"/>
            <a:r>
              <a:rPr lang="ja-JP" altLang="en-US" sz="2800" b="1" dirty="0">
                <a:solidFill>
                  <a:schemeClr val="accent1"/>
                </a:solidFill>
                <a:latin typeface="&amp;quot"/>
              </a:rPr>
              <a:t>願っています。なぜなら、そのような認識があれば、多くの</a:t>
            </a:r>
            <a:endParaRPr lang="en-US" altLang="ja-JP" sz="2800" b="1" dirty="0">
              <a:solidFill>
                <a:schemeClr val="accent1"/>
              </a:solidFill>
              <a:latin typeface="&amp;quot"/>
            </a:endParaRPr>
          </a:p>
          <a:p>
            <a:pPr algn="l"/>
            <a:r>
              <a:rPr lang="ja-JP" altLang="en-US" sz="2800" b="1" dirty="0">
                <a:solidFill>
                  <a:schemeClr val="accent1"/>
                </a:solidFill>
                <a:latin typeface="&amp;quot"/>
              </a:rPr>
              <a:t>人が求める人間同士のつながりの源がロータリーにあること</a:t>
            </a:r>
            <a:endParaRPr lang="en-US" altLang="ja-JP" sz="2800" b="1" dirty="0">
              <a:solidFill>
                <a:schemeClr val="accent1"/>
              </a:solidFill>
              <a:latin typeface="&amp;quot"/>
            </a:endParaRPr>
          </a:p>
          <a:p>
            <a:pPr algn="l"/>
            <a:r>
              <a:rPr lang="ja-JP" altLang="en-US" sz="2800" b="1" dirty="0">
                <a:solidFill>
                  <a:schemeClr val="accent1"/>
                </a:solidFill>
                <a:latin typeface="&amp;quot"/>
              </a:rPr>
              <a:t>を理解してもらえるからです。</a:t>
            </a:r>
          </a:p>
          <a:p>
            <a:endParaRPr kumimoji="1" lang="ja-JP" altLang="en-US" dirty="0"/>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10670510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914401" y="1242391"/>
            <a:ext cx="10207486" cy="4969566"/>
          </a:xfrm>
        </p:spPr>
        <p:txBody>
          <a:bodyPr>
            <a:normAutofit/>
          </a:bodyPr>
          <a:lstStyle/>
          <a:p>
            <a:pPr algn="l"/>
            <a:r>
              <a:rPr lang="ja-JP" altLang="en-US" sz="3600" b="1" dirty="0">
                <a:solidFill>
                  <a:schemeClr val="accent1"/>
                </a:solidFill>
                <a:latin typeface="&amp;quot"/>
              </a:rPr>
              <a:t>ロータリーのストーリーを多くの人に、</a:t>
            </a:r>
            <a:endParaRPr lang="en-US" altLang="ja-JP" sz="3600" b="1" dirty="0">
              <a:solidFill>
                <a:schemeClr val="accent1"/>
              </a:solidFill>
              <a:latin typeface="&amp;quot"/>
            </a:endParaRPr>
          </a:p>
          <a:p>
            <a:pPr algn="l"/>
            <a:r>
              <a:rPr lang="ja-JP" altLang="en-US" sz="3600" b="1" dirty="0">
                <a:solidFill>
                  <a:schemeClr val="accent1"/>
                </a:solidFill>
                <a:latin typeface="&amp;quot"/>
              </a:rPr>
              <a:t>しかも力強く語ることで、世界を変えること</a:t>
            </a:r>
            <a:endParaRPr lang="en-US" altLang="ja-JP" sz="3600" b="1" dirty="0">
              <a:solidFill>
                <a:schemeClr val="accent1"/>
              </a:solidFill>
              <a:latin typeface="&amp;quot"/>
            </a:endParaRPr>
          </a:p>
          <a:p>
            <a:pPr algn="l"/>
            <a:r>
              <a:rPr lang="ja-JP" altLang="en-US" sz="3600" b="1" dirty="0">
                <a:solidFill>
                  <a:schemeClr val="accent1"/>
                </a:solidFill>
                <a:latin typeface="&amp;quot"/>
              </a:rPr>
              <a:t>への希望を与え、変化を生み出す一員となる</a:t>
            </a:r>
            <a:endParaRPr lang="en-US" altLang="ja-JP" sz="3600" b="1" dirty="0">
              <a:solidFill>
                <a:schemeClr val="accent1"/>
              </a:solidFill>
              <a:latin typeface="&amp;quot"/>
            </a:endParaRPr>
          </a:p>
          <a:p>
            <a:pPr algn="l"/>
            <a:r>
              <a:rPr lang="ja-JP" altLang="en-US" sz="3600" b="1" dirty="0">
                <a:solidFill>
                  <a:schemeClr val="accent1"/>
                </a:solidFill>
                <a:latin typeface="&amp;quot"/>
              </a:rPr>
              <a:t>ことへと聞き手を導くことができるでしょう。</a:t>
            </a:r>
            <a:endParaRPr lang="en-US" altLang="ja-JP" sz="3600" b="1" dirty="0">
              <a:solidFill>
                <a:schemeClr val="accent1"/>
              </a:solidFill>
              <a:latin typeface="&amp;quot"/>
            </a:endParaRPr>
          </a:p>
          <a:p>
            <a:pPr algn="l"/>
            <a:endParaRPr lang="ja-JP" altLang="en-US" sz="3600" b="1" dirty="0">
              <a:solidFill>
                <a:schemeClr val="accent1"/>
              </a:solidFill>
              <a:latin typeface="&amp;quot"/>
            </a:endParaRPr>
          </a:p>
          <a:p>
            <a:pPr algn="l"/>
            <a:r>
              <a:rPr lang="ja-JP" altLang="en-US" sz="3600" b="1" dirty="0">
                <a:solidFill>
                  <a:schemeClr val="accent1"/>
                </a:solidFill>
                <a:latin typeface="&amp;quot"/>
              </a:rPr>
              <a:t>目標を共有する人たちが一緒に活動できるよう、</a:t>
            </a:r>
            <a:endParaRPr lang="en-US" altLang="ja-JP" sz="3600" b="1" dirty="0">
              <a:solidFill>
                <a:schemeClr val="accent1"/>
              </a:solidFill>
              <a:latin typeface="&amp;quot"/>
            </a:endParaRPr>
          </a:p>
          <a:p>
            <a:pPr algn="l"/>
            <a:r>
              <a:rPr lang="ja-JP" altLang="en-US" sz="3600" b="1" dirty="0">
                <a:solidFill>
                  <a:schemeClr val="accent1"/>
                </a:solidFill>
                <a:latin typeface="&amp;quot"/>
              </a:rPr>
              <a:t>つながりと機会をつくり出しましょう。</a:t>
            </a:r>
          </a:p>
          <a:p>
            <a:endParaRPr kumimoji="1" lang="ja-JP" altLang="en-US" dirty="0"/>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15204210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974035" y="1311965"/>
            <a:ext cx="10147852" cy="4979505"/>
          </a:xfrm>
        </p:spPr>
        <p:txBody>
          <a:bodyPr>
            <a:normAutofit fontScale="92500"/>
          </a:bodyPr>
          <a:lstStyle/>
          <a:p>
            <a:pPr algn="l"/>
            <a:r>
              <a:rPr lang="ja-JP" altLang="en-US" sz="3000" b="1" cap="all" dirty="0">
                <a:solidFill>
                  <a:schemeClr val="accent1"/>
                </a:solidFill>
                <a:latin typeface="&amp;quot"/>
              </a:rPr>
              <a:t>優先事項</a:t>
            </a:r>
            <a:r>
              <a:rPr lang="en-US" altLang="ja-JP" sz="3000" b="1" cap="all" dirty="0">
                <a:solidFill>
                  <a:schemeClr val="accent1"/>
                </a:solidFill>
                <a:latin typeface="&amp;quot"/>
              </a:rPr>
              <a:t>3</a:t>
            </a:r>
          </a:p>
          <a:p>
            <a:pPr algn="l"/>
            <a:r>
              <a:rPr lang="ja-JP" altLang="en-US" sz="3000" b="1" dirty="0">
                <a:solidFill>
                  <a:schemeClr val="accent1"/>
                </a:solidFill>
                <a:latin typeface="&amp;quot"/>
              </a:rPr>
              <a:t>参加者の積極的なかかわりを促す</a:t>
            </a:r>
          </a:p>
          <a:p>
            <a:pPr algn="l"/>
            <a:r>
              <a:rPr lang="ja-JP" altLang="en-US" sz="3000" b="1" dirty="0">
                <a:solidFill>
                  <a:schemeClr val="accent1"/>
                </a:solidFill>
                <a:latin typeface="&amp;quot"/>
              </a:rPr>
              <a:t>「世界を変える行動人」は、人びとのニーズを理解しようと</a:t>
            </a:r>
            <a:endParaRPr lang="en-US" altLang="ja-JP" sz="3000" b="1" dirty="0">
              <a:solidFill>
                <a:schemeClr val="accent1"/>
              </a:solidFill>
              <a:latin typeface="&amp;quot"/>
            </a:endParaRPr>
          </a:p>
          <a:p>
            <a:pPr algn="l"/>
            <a:r>
              <a:rPr lang="ja-JP" altLang="en-US" sz="3000" b="1" dirty="0">
                <a:solidFill>
                  <a:schemeClr val="accent1"/>
                </a:solidFill>
                <a:latin typeface="&amp;quot"/>
              </a:rPr>
              <a:t>努めます。</a:t>
            </a:r>
          </a:p>
          <a:p>
            <a:pPr algn="l"/>
            <a:r>
              <a:rPr lang="ja-JP" altLang="en-US" sz="3000" b="1" dirty="0">
                <a:solidFill>
                  <a:schemeClr val="accent1"/>
                </a:solidFill>
                <a:latin typeface="&amp;quot"/>
              </a:rPr>
              <a:t>しかし、私たちが奉仕する人だけでなく、奉仕に参加する人も、</a:t>
            </a:r>
            <a:endParaRPr lang="en-US" altLang="ja-JP" sz="3000" b="1" dirty="0">
              <a:solidFill>
                <a:schemeClr val="accent1"/>
              </a:solidFill>
              <a:latin typeface="&amp;quot"/>
            </a:endParaRPr>
          </a:p>
          <a:p>
            <a:pPr algn="l"/>
            <a:r>
              <a:rPr lang="ja-JP" altLang="en-US" sz="3000" b="1" dirty="0">
                <a:solidFill>
                  <a:schemeClr val="accent1"/>
                </a:solidFill>
                <a:latin typeface="&amp;quot"/>
              </a:rPr>
              <a:t>自分の存在が認められ、声が聞き入れられていると感じる</a:t>
            </a:r>
            <a:endParaRPr lang="en-US" altLang="ja-JP" sz="3000" b="1" dirty="0">
              <a:solidFill>
                <a:schemeClr val="accent1"/>
              </a:solidFill>
              <a:latin typeface="&amp;quot"/>
            </a:endParaRPr>
          </a:p>
          <a:p>
            <a:pPr algn="l"/>
            <a:r>
              <a:rPr lang="ja-JP" altLang="en-US" sz="3000" b="1" dirty="0">
                <a:solidFill>
                  <a:schemeClr val="accent1"/>
                </a:solidFill>
                <a:latin typeface="&amp;quot"/>
              </a:rPr>
              <a:t>必要があります。</a:t>
            </a:r>
            <a:endParaRPr lang="en-US" altLang="ja-JP" sz="3000" b="1" dirty="0">
              <a:solidFill>
                <a:schemeClr val="accent1"/>
              </a:solidFill>
              <a:latin typeface="&amp;quot"/>
            </a:endParaRPr>
          </a:p>
          <a:p>
            <a:pPr algn="l"/>
            <a:r>
              <a:rPr lang="ja-JP" altLang="en-US" sz="3000" b="1" dirty="0">
                <a:solidFill>
                  <a:schemeClr val="accent1"/>
                </a:solidFill>
                <a:latin typeface="&amp;quot"/>
              </a:rPr>
              <a:t>参加者たちは、個人的、職業的に重要で、やりがいの</a:t>
            </a:r>
            <a:endParaRPr lang="en-US" altLang="ja-JP" sz="3000" b="1" dirty="0">
              <a:solidFill>
                <a:schemeClr val="accent1"/>
              </a:solidFill>
              <a:latin typeface="&amp;quot"/>
            </a:endParaRPr>
          </a:p>
          <a:p>
            <a:pPr algn="l"/>
            <a:r>
              <a:rPr lang="ja-JP" altLang="en-US" sz="3000" b="1" dirty="0">
                <a:solidFill>
                  <a:schemeClr val="accent1"/>
                </a:solidFill>
                <a:latin typeface="&amp;quot"/>
              </a:rPr>
              <a:t>ある体験を求めています。</a:t>
            </a:r>
            <a:endParaRPr kumimoji="1" lang="ja-JP" altLang="en-US" dirty="0"/>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22011348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974035" y="1311965"/>
            <a:ext cx="10147852" cy="4979505"/>
          </a:xfrm>
        </p:spPr>
        <p:txBody>
          <a:bodyPr>
            <a:normAutofit/>
          </a:bodyPr>
          <a:lstStyle/>
          <a:p>
            <a:pPr algn="l"/>
            <a:r>
              <a:rPr lang="ja-JP" altLang="en-US" sz="3000" b="1" cap="all" dirty="0">
                <a:solidFill>
                  <a:schemeClr val="accent1"/>
                </a:solidFill>
                <a:latin typeface="&amp;quot"/>
              </a:rPr>
              <a:t>優先事項</a:t>
            </a:r>
            <a:r>
              <a:rPr lang="en-US" altLang="ja-JP" sz="3000" b="1" cap="all" dirty="0">
                <a:solidFill>
                  <a:schemeClr val="accent1"/>
                </a:solidFill>
                <a:latin typeface="&amp;quot"/>
              </a:rPr>
              <a:t>3</a:t>
            </a:r>
          </a:p>
          <a:p>
            <a:pPr algn="l"/>
            <a:r>
              <a:rPr lang="ja-JP" altLang="en-US" sz="3000" b="1" dirty="0">
                <a:solidFill>
                  <a:schemeClr val="accent1"/>
                </a:solidFill>
                <a:latin typeface="&amp;quot"/>
              </a:rPr>
              <a:t>キャリアのあらゆる段階でロータリーから何かが得られ</a:t>
            </a:r>
            <a:endParaRPr lang="en-US" altLang="ja-JP" sz="3000" b="1" dirty="0">
              <a:solidFill>
                <a:schemeClr val="accent1"/>
              </a:solidFill>
              <a:latin typeface="&amp;quot"/>
            </a:endParaRPr>
          </a:p>
          <a:p>
            <a:pPr algn="l"/>
            <a:r>
              <a:rPr lang="ja-JP" altLang="en-US" sz="3000" b="1" dirty="0">
                <a:solidFill>
                  <a:schemeClr val="accent1"/>
                </a:solidFill>
                <a:latin typeface="&amp;quot"/>
              </a:rPr>
              <a:t>ると分かれば、参加者たちは、ほかに多くのネットワーク</a:t>
            </a:r>
            <a:endParaRPr lang="en-US" altLang="ja-JP" sz="3000" b="1" dirty="0">
              <a:solidFill>
                <a:schemeClr val="accent1"/>
              </a:solidFill>
              <a:latin typeface="&amp;quot"/>
            </a:endParaRPr>
          </a:p>
          <a:p>
            <a:pPr algn="l"/>
            <a:r>
              <a:rPr lang="ja-JP" altLang="en-US" sz="3000" b="1" dirty="0">
                <a:solidFill>
                  <a:schemeClr val="accent1"/>
                </a:solidFill>
                <a:latin typeface="&amp;quot"/>
              </a:rPr>
              <a:t>づくりやボランティア活動の</a:t>
            </a:r>
            <a:endParaRPr lang="en-US" altLang="ja-JP" sz="3000" b="1" dirty="0">
              <a:solidFill>
                <a:schemeClr val="accent1"/>
              </a:solidFill>
              <a:latin typeface="&amp;quot"/>
            </a:endParaRPr>
          </a:p>
          <a:p>
            <a:pPr algn="l"/>
            <a:r>
              <a:rPr lang="ja-JP" altLang="en-US" sz="3000" b="1" dirty="0">
                <a:solidFill>
                  <a:schemeClr val="accent1"/>
                </a:solidFill>
                <a:latin typeface="&amp;quot"/>
              </a:rPr>
              <a:t>選択肢があったとしても、ロータリーの活動に全力を</a:t>
            </a:r>
            <a:endParaRPr lang="en-US" altLang="ja-JP" sz="3000" b="1" dirty="0">
              <a:solidFill>
                <a:schemeClr val="accent1"/>
              </a:solidFill>
              <a:latin typeface="&amp;quot"/>
            </a:endParaRPr>
          </a:p>
          <a:p>
            <a:pPr algn="l"/>
            <a:r>
              <a:rPr lang="ja-JP" altLang="en-US" sz="3000" b="1" dirty="0">
                <a:solidFill>
                  <a:schemeClr val="accent1"/>
                </a:solidFill>
                <a:latin typeface="&amp;quot"/>
              </a:rPr>
              <a:t>注いでくれるようになります。</a:t>
            </a:r>
          </a:p>
          <a:p>
            <a:pPr algn="l"/>
            <a:r>
              <a:rPr lang="ja-JP" altLang="en-US" sz="3000" b="1" dirty="0">
                <a:solidFill>
                  <a:schemeClr val="accent1"/>
                </a:solidFill>
                <a:latin typeface="&amp;quot"/>
              </a:rPr>
              <a:t>参加者のニーズ、期待、成長を活動の中心に据えることを、</a:t>
            </a:r>
            <a:endParaRPr lang="en-US" altLang="ja-JP" sz="3000" b="1" dirty="0">
              <a:solidFill>
                <a:schemeClr val="accent1"/>
              </a:solidFill>
              <a:latin typeface="&amp;quot"/>
            </a:endParaRPr>
          </a:p>
          <a:p>
            <a:pPr algn="l"/>
            <a:r>
              <a:rPr lang="ja-JP" altLang="en-US" sz="3000" b="1" dirty="0">
                <a:solidFill>
                  <a:schemeClr val="accent1"/>
                </a:solidFill>
                <a:latin typeface="&amp;quot"/>
              </a:rPr>
              <a:t>再び誓いましょう。</a:t>
            </a:r>
          </a:p>
          <a:p>
            <a:endParaRPr kumimoji="1" lang="ja-JP" altLang="en-US" dirty="0"/>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7273449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13791" y="1292087"/>
            <a:ext cx="10167731" cy="4969565"/>
          </a:xfrm>
        </p:spPr>
        <p:txBody>
          <a:bodyPr>
            <a:normAutofit/>
          </a:bodyPr>
          <a:lstStyle/>
          <a:p>
            <a:pPr algn="l"/>
            <a:r>
              <a:rPr lang="ja-JP" altLang="en-US" b="1" cap="all" dirty="0">
                <a:solidFill>
                  <a:schemeClr val="accent1"/>
                </a:solidFill>
                <a:latin typeface="&amp;quot"/>
              </a:rPr>
              <a:t>優先事項</a:t>
            </a:r>
            <a:r>
              <a:rPr lang="en-US" altLang="ja-JP" b="1" cap="all" dirty="0">
                <a:solidFill>
                  <a:schemeClr val="accent1"/>
                </a:solidFill>
                <a:latin typeface="&amp;quot"/>
              </a:rPr>
              <a:t>4</a:t>
            </a:r>
          </a:p>
          <a:p>
            <a:pPr algn="l"/>
            <a:r>
              <a:rPr lang="ja-JP" altLang="en-US" b="1" dirty="0">
                <a:solidFill>
                  <a:schemeClr val="accent1"/>
                </a:solidFill>
                <a:latin typeface="&amp;quot"/>
              </a:rPr>
              <a:t>適応力を高める</a:t>
            </a:r>
          </a:p>
          <a:p>
            <a:pPr algn="l"/>
            <a:r>
              <a:rPr lang="ja-JP" altLang="en-US" b="1" dirty="0">
                <a:solidFill>
                  <a:schemeClr val="accent1"/>
                </a:solidFill>
                <a:latin typeface="&amp;quot"/>
              </a:rPr>
              <a:t>「世界を変える行動人」は、独創性があり、起業家精神にあふれ、</a:t>
            </a:r>
            <a:endParaRPr lang="en-US" altLang="ja-JP" b="1" dirty="0">
              <a:solidFill>
                <a:schemeClr val="accent1"/>
              </a:solidFill>
              <a:latin typeface="&amp;quot"/>
            </a:endParaRPr>
          </a:p>
          <a:p>
            <a:pPr algn="l"/>
            <a:r>
              <a:rPr lang="ja-JP" altLang="en-US" b="1" dirty="0">
                <a:solidFill>
                  <a:schemeClr val="accent1"/>
                </a:solidFill>
                <a:latin typeface="&amp;quot"/>
              </a:rPr>
              <a:t>困難にもくじけません。</a:t>
            </a:r>
          </a:p>
          <a:p>
            <a:pPr algn="l"/>
            <a:r>
              <a:rPr lang="ja-JP" altLang="en-US" b="1" dirty="0">
                <a:solidFill>
                  <a:schemeClr val="accent1"/>
                </a:solidFill>
                <a:latin typeface="&amp;quot"/>
              </a:rPr>
              <a:t>ロータリーの歴史を通じて、持続可能な変化を世界にもたらす新しい</a:t>
            </a:r>
            <a:endParaRPr lang="en-US" altLang="ja-JP" b="1" dirty="0">
              <a:solidFill>
                <a:schemeClr val="accent1"/>
              </a:solidFill>
              <a:latin typeface="&amp;quot"/>
            </a:endParaRPr>
          </a:p>
          <a:p>
            <a:pPr algn="l"/>
            <a:r>
              <a:rPr lang="ja-JP" altLang="en-US" b="1" dirty="0">
                <a:solidFill>
                  <a:schemeClr val="accent1"/>
                </a:solidFill>
                <a:latin typeface="&amp;quot"/>
              </a:rPr>
              <a:t>方法を見つけることが私たちの得意とするところであることを示して</a:t>
            </a:r>
            <a:endParaRPr lang="en-US" altLang="ja-JP" b="1" dirty="0">
              <a:solidFill>
                <a:schemeClr val="accent1"/>
              </a:solidFill>
              <a:latin typeface="&amp;quot"/>
            </a:endParaRPr>
          </a:p>
          <a:p>
            <a:pPr algn="l"/>
            <a:r>
              <a:rPr lang="ja-JP" altLang="en-US" b="1" dirty="0">
                <a:solidFill>
                  <a:schemeClr val="accent1"/>
                </a:solidFill>
                <a:latin typeface="&amp;quot"/>
              </a:rPr>
              <a:t>きました。また、私たちは職業を通じて、あらゆる団体を前進させる</a:t>
            </a:r>
            <a:endParaRPr lang="en-US" altLang="ja-JP" b="1" dirty="0">
              <a:solidFill>
                <a:schemeClr val="accent1"/>
              </a:solidFill>
              <a:latin typeface="&amp;quot"/>
            </a:endParaRPr>
          </a:p>
          <a:p>
            <a:pPr algn="l"/>
            <a:r>
              <a:rPr lang="ja-JP" altLang="en-US" b="1" dirty="0">
                <a:solidFill>
                  <a:schemeClr val="accent1"/>
                </a:solidFill>
                <a:latin typeface="&amp;quot"/>
              </a:rPr>
              <a:t>方法を心得ていることを実証してきました。</a:t>
            </a:r>
            <a:endParaRPr lang="en-US" altLang="ja-JP" b="1" dirty="0">
              <a:solidFill>
                <a:schemeClr val="accent1"/>
              </a:solidFill>
              <a:latin typeface="&amp;quot"/>
            </a:endParaRPr>
          </a:p>
          <a:p>
            <a:pPr algn="l"/>
            <a:r>
              <a:rPr lang="ja-JP" altLang="en-US" b="1" dirty="0">
                <a:solidFill>
                  <a:schemeClr val="accent1"/>
                </a:solidFill>
                <a:latin typeface="&amp;quot"/>
              </a:rPr>
              <a:t>だからこそ、ロータリーの組織原則に新しいアプローチが取り入れら</a:t>
            </a:r>
            <a:endParaRPr lang="en-US" altLang="ja-JP" b="1" dirty="0">
              <a:solidFill>
                <a:schemeClr val="accent1"/>
              </a:solidFill>
              <a:latin typeface="&amp;quot"/>
            </a:endParaRPr>
          </a:p>
          <a:p>
            <a:pPr algn="l"/>
            <a:r>
              <a:rPr lang="ja-JP" altLang="en-US" b="1" dirty="0">
                <a:solidFill>
                  <a:schemeClr val="accent1"/>
                </a:solidFill>
                <a:latin typeface="&amp;quot"/>
              </a:rPr>
              <a:t>れたとしても、ロータリーの真髄が脅かされることは決してありません。</a:t>
            </a:r>
          </a:p>
          <a:p>
            <a:endParaRPr kumimoji="1" lang="ja-JP" altLang="en-US" dirty="0"/>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10227004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33671" y="1262271"/>
            <a:ext cx="10038520" cy="3995530"/>
          </a:xfrm>
        </p:spPr>
        <p:txBody>
          <a:bodyPr>
            <a:normAutofit/>
          </a:bodyPr>
          <a:lstStyle/>
          <a:p>
            <a:pPr algn="l"/>
            <a:r>
              <a:rPr lang="ja-JP" altLang="en-US" sz="3600" b="1" dirty="0">
                <a:solidFill>
                  <a:schemeClr val="accent1"/>
                </a:solidFill>
                <a:latin typeface="&amp;quot"/>
              </a:rPr>
              <a:t>私たちは、新しい機会を追求し、リーダーと</a:t>
            </a:r>
            <a:endParaRPr lang="en-US" altLang="ja-JP" sz="3600" b="1" dirty="0">
              <a:solidFill>
                <a:schemeClr val="accent1"/>
              </a:solidFill>
              <a:latin typeface="&amp;quot"/>
            </a:endParaRPr>
          </a:p>
          <a:p>
            <a:pPr algn="l"/>
            <a:r>
              <a:rPr lang="ja-JP" altLang="en-US" sz="3600" b="1" dirty="0">
                <a:solidFill>
                  <a:schemeClr val="accent1"/>
                </a:solidFill>
                <a:latin typeface="&amp;quot"/>
              </a:rPr>
              <a:t>なるためのより多くの道をつくり、多様な声</a:t>
            </a:r>
            <a:endParaRPr lang="en-US" altLang="ja-JP" sz="3600" b="1" dirty="0">
              <a:solidFill>
                <a:schemeClr val="accent1"/>
              </a:solidFill>
              <a:latin typeface="&amp;quot"/>
            </a:endParaRPr>
          </a:p>
          <a:p>
            <a:pPr algn="l"/>
            <a:r>
              <a:rPr lang="ja-JP" altLang="en-US" sz="3600" b="1" dirty="0">
                <a:solidFill>
                  <a:schemeClr val="accent1"/>
                </a:solidFill>
                <a:latin typeface="&amp;quot"/>
              </a:rPr>
              <a:t>を対話に取り入れ、かつ自信をもって運営す</a:t>
            </a:r>
            <a:endParaRPr lang="en-US" altLang="ja-JP" sz="3600" b="1" dirty="0">
              <a:solidFill>
                <a:schemeClr val="accent1"/>
              </a:solidFill>
              <a:latin typeface="&amp;quot"/>
            </a:endParaRPr>
          </a:p>
          <a:p>
            <a:pPr algn="l"/>
            <a:r>
              <a:rPr lang="ja-JP" altLang="en-US" sz="3600" b="1" dirty="0">
                <a:solidFill>
                  <a:schemeClr val="accent1"/>
                </a:solidFill>
                <a:latin typeface="&amp;quot"/>
              </a:rPr>
              <a:t>る準備が整っています。</a:t>
            </a:r>
          </a:p>
          <a:p>
            <a:pPr algn="l"/>
            <a:r>
              <a:rPr lang="ja-JP" altLang="en-US" sz="3600" b="1" dirty="0">
                <a:solidFill>
                  <a:schemeClr val="accent1"/>
                </a:solidFill>
                <a:latin typeface="&amp;quot"/>
              </a:rPr>
              <a:t>自己に忠実でありつつ、今後</a:t>
            </a:r>
            <a:r>
              <a:rPr lang="en-US" altLang="ja-JP" sz="3600" b="1" dirty="0">
                <a:solidFill>
                  <a:schemeClr val="accent1"/>
                </a:solidFill>
                <a:latin typeface="&amp;quot"/>
              </a:rPr>
              <a:t>115</a:t>
            </a:r>
            <a:r>
              <a:rPr lang="ja-JP" altLang="en-US" sz="3600" b="1" dirty="0">
                <a:solidFill>
                  <a:schemeClr val="accent1"/>
                </a:solidFill>
                <a:latin typeface="&amp;quot"/>
              </a:rPr>
              <a:t>年間、変化の</a:t>
            </a:r>
            <a:endParaRPr lang="en-US" altLang="ja-JP" sz="3600" b="1" dirty="0">
              <a:solidFill>
                <a:schemeClr val="accent1"/>
              </a:solidFill>
              <a:latin typeface="&amp;quot"/>
            </a:endParaRPr>
          </a:p>
          <a:p>
            <a:pPr algn="l"/>
            <a:r>
              <a:rPr lang="ja-JP" altLang="en-US" sz="3600" b="1" dirty="0">
                <a:solidFill>
                  <a:schemeClr val="accent1"/>
                </a:solidFill>
                <a:latin typeface="&amp;quot"/>
              </a:rPr>
              <a:t>先を行きましょう。</a:t>
            </a:r>
          </a:p>
          <a:p>
            <a:endParaRPr kumimoji="1" lang="ja-JP" altLang="en-US" sz="3600" dirty="0"/>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8834943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993913" y="1341783"/>
            <a:ext cx="10118035" cy="4959626"/>
          </a:xfrm>
        </p:spPr>
        <p:txBody>
          <a:bodyPr>
            <a:normAutofit/>
          </a:bodyPr>
          <a:lstStyle/>
          <a:p>
            <a:pPr algn="l"/>
            <a:r>
              <a:rPr lang="ja-JP" altLang="en-US" sz="3200" b="1" dirty="0">
                <a:solidFill>
                  <a:schemeClr val="accent1"/>
                </a:solidFill>
                <a:latin typeface="&amp;quot"/>
              </a:rPr>
              <a:t>なぜ新しい行動計画ができたのですか？</a:t>
            </a:r>
          </a:p>
          <a:p>
            <a:pPr algn="l"/>
            <a:endParaRPr lang="en-US" altLang="ja-JP" sz="3200" b="1" dirty="0">
              <a:solidFill>
                <a:schemeClr val="accent1"/>
              </a:solidFill>
              <a:latin typeface="&amp;quot"/>
            </a:endParaRPr>
          </a:p>
          <a:p>
            <a:pPr algn="l"/>
            <a:r>
              <a:rPr lang="ja-JP" altLang="en-US" sz="3200" b="1" dirty="0">
                <a:solidFill>
                  <a:schemeClr val="accent1"/>
                </a:solidFill>
                <a:latin typeface="&amp;quot"/>
              </a:rPr>
              <a:t>今日の世界は、ロータリーが誕生した</a:t>
            </a:r>
            <a:r>
              <a:rPr lang="en-US" altLang="ja-JP" sz="3200" b="1" dirty="0">
                <a:solidFill>
                  <a:schemeClr val="accent1"/>
                </a:solidFill>
                <a:latin typeface="&amp;quot"/>
              </a:rPr>
              <a:t>1905</a:t>
            </a:r>
            <a:r>
              <a:rPr lang="ja-JP" altLang="en-US" sz="3200" b="1" dirty="0">
                <a:solidFill>
                  <a:schemeClr val="accent1"/>
                </a:solidFill>
                <a:latin typeface="&amp;quot"/>
              </a:rPr>
              <a:t>年の世界</a:t>
            </a:r>
            <a:endParaRPr lang="en-US" altLang="ja-JP" sz="3200" b="1" dirty="0">
              <a:solidFill>
                <a:schemeClr val="accent1"/>
              </a:solidFill>
              <a:latin typeface="&amp;quot"/>
            </a:endParaRPr>
          </a:p>
          <a:p>
            <a:pPr algn="l"/>
            <a:r>
              <a:rPr lang="ja-JP" altLang="en-US" sz="3200" b="1" dirty="0">
                <a:solidFill>
                  <a:schemeClr val="accent1"/>
                </a:solidFill>
                <a:latin typeface="&amp;quot"/>
              </a:rPr>
              <a:t>とは異なります。人口構成は変わり、変化の速度は</a:t>
            </a:r>
            <a:endParaRPr lang="en-US" altLang="ja-JP" sz="3200" b="1" dirty="0">
              <a:solidFill>
                <a:schemeClr val="accent1"/>
              </a:solidFill>
              <a:latin typeface="&amp;quot"/>
            </a:endParaRPr>
          </a:p>
          <a:p>
            <a:pPr algn="l"/>
            <a:r>
              <a:rPr lang="ja-JP" altLang="en-US" sz="3200" b="1" dirty="0">
                <a:solidFill>
                  <a:schemeClr val="accent1"/>
                </a:solidFill>
                <a:latin typeface="&amp;quot"/>
              </a:rPr>
              <a:t>増し、テクノロジーによってネットワークと奉仕の</a:t>
            </a:r>
            <a:endParaRPr lang="en-US" altLang="ja-JP" sz="3200" b="1" dirty="0">
              <a:solidFill>
                <a:schemeClr val="accent1"/>
              </a:solidFill>
              <a:latin typeface="&amp;quot"/>
            </a:endParaRPr>
          </a:p>
          <a:p>
            <a:pPr algn="l"/>
            <a:r>
              <a:rPr lang="ja-JP" altLang="en-US" sz="3200" b="1" dirty="0">
                <a:solidFill>
                  <a:schemeClr val="accent1"/>
                </a:solidFill>
                <a:latin typeface="&amp;quot"/>
              </a:rPr>
              <a:t>ための新しい機会が生まれています。</a:t>
            </a:r>
            <a:endParaRPr lang="en-US" altLang="ja-JP" sz="3200" b="1" dirty="0">
              <a:solidFill>
                <a:schemeClr val="accent1"/>
              </a:solidFill>
              <a:latin typeface="&amp;quot"/>
            </a:endParaRPr>
          </a:p>
          <a:p>
            <a:endParaRPr kumimoji="1" lang="ja-JP" altLang="en-US" dirty="0"/>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1855284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34062"/>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43609" y="1301315"/>
            <a:ext cx="10098156" cy="3956485"/>
          </a:xfrm>
        </p:spPr>
        <p:txBody>
          <a:bodyPr>
            <a:noAutofit/>
          </a:bodyPr>
          <a:lstStyle/>
          <a:p>
            <a:pPr algn="l"/>
            <a:r>
              <a:rPr lang="en-US" altLang="ja-JP" sz="3600" b="1" dirty="0">
                <a:solidFill>
                  <a:schemeClr val="accent1"/>
                </a:solidFill>
              </a:rPr>
              <a:t>1905</a:t>
            </a:r>
            <a:r>
              <a:rPr lang="ja-JP" altLang="en-US" sz="3600" b="1" dirty="0">
                <a:solidFill>
                  <a:schemeClr val="accent1"/>
                </a:solidFill>
              </a:rPr>
              <a:t>年の設立以来、友人や仕事上の人間関係</a:t>
            </a:r>
            <a:endParaRPr lang="en-US" altLang="ja-JP" sz="3600" b="1" dirty="0">
              <a:solidFill>
                <a:schemeClr val="accent1"/>
              </a:solidFill>
            </a:endParaRPr>
          </a:p>
          <a:p>
            <a:pPr algn="l"/>
            <a:r>
              <a:rPr lang="ja-JP" altLang="en-US" sz="3600" b="1" dirty="0">
                <a:solidFill>
                  <a:schemeClr val="accent1"/>
                </a:solidFill>
              </a:rPr>
              <a:t>を築き人びとのニーズに取り組む奉仕を行う</a:t>
            </a:r>
            <a:endParaRPr lang="en-US" altLang="ja-JP" sz="3600" b="1" dirty="0">
              <a:solidFill>
                <a:schemeClr val="accent1"/>
              </a:solidFill>
            </a:endParaRPr>
          </a:p>
          <a:p>
            <a:pPr algn="l"/>
            <a:r>
              <a:rPr lang="ja-JP" altLang="en-US" sz="3600" b="1" dirty="0">
                <a:solidFill>
                  <a:schemeClr val="accent1"/>
                </a:solidFill>
              </a:rPr>
              <a:t>ことは、ロータリーでの経験の中核を成して</a:t>
            </a:r>
            <a:endParaRPr lang="en-US" altLang="ja-JP" sz="3600" b="1" dirty="0">
              <a:solidFill>
                <a:schemeClr val="accent1"/>
              </a:solidFill>
            </a:endParaRPr>
          </a:p>
          <a:p>
            <a:pPr algn="l"/>
            <a:r>
              <a:rPr lang="ja-JP" altLang="en-US" sz="3600" b="1" dirty="0">
                <a:solidFill>
                  <a:schemeClr val="accent1"/>
                </a:solidFill>
              </a:rPr>
              <a:t>きました。</a:t>
            </a:r>
            <a:endParaRPr lang="en-US" altLang="ja-JP" sz="3600" b="1" dirty="0">
              <a:solidFill>
                <a:schemeClr val="accent1"/>
              </a:solidFill>
            </a:endParaRPr>
          </a:p>
          <a:p>
            <a:pPr algn="l"/>
            <a:r>
              <a:rPr lang="ja-JP" altLang="en-US" sz="3600" b="1" dirty="0">
                <a:solidFill>
                  <a:schemeClr val="accent1"/>
                </a:solidFill>
              </a:rPr>
              <a:t>世界中のクラブでこのような経験を提供できる</a:t>
            </a:r>
            <a:endParaRPr lang="en-US" altLang="ja-JP" sz="3600" b="1" dirty="0">
              <a:solidFill>
                <a:schemeClr val="accent1"/>
              </a:solidFill>
            </a:endParaRPr>
          </a:p>
          <a:p>
            <a:pPr algn="l"/>
            <a:r>
              <a:rPr lang="ja-JP" altLang="en-US" sz="3600" b="1" dirty="0">
                <a:solidFill>
                  <a:schemeClr val="accent1"/>
                </a:solidFill>
              </a:rPr>
              <a:t>ことは、ロータリーの強さの証でもあります。</a:t>
            </a:r>
          </a:p>
          <a:p>
            <a:endParaRPr lang="en-US" altLang="ja-JP" sz="3200" b="1"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22285727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993913" y="1341783"/>
            <a:ext cx="10118035" cy="4959626"/>
          </a:xfrm>
        </p:spPr>
        <p:txBody>
          <a:bodyPr>
            <a:normAutofit/>
          </a:bodyPr>
          <a:lstStyle/>
          <a:p>
            <a:pPr algn="l"/>
            <a:r>
              <a:rPr lang="ja-JP" altLang="en-US" sz="3200" b="1" dirty="0">
                <a:solidFill>
                  <a:schemeClr val="accent1"/>
                </a:solidFill>
                <a:latin typeface="&amp;quot"/>
              </a:rPr>
              <a:t>しかし、変わらないこともあります。</a:t>
            </a:r>
            <a:endParaRPr lang="en-US" altLang="ja-JP" sz="3200" b="1" dirty="0">
              <a:solidFill>
                <a:schemeClr val="accent1"/>
              </a:solidFill>
              <a:latin typeface="&amp;quot"/>
            </a:endParaRPr>
          </a:p>
          <a:p>
            <a:pPr algn="l"/>
            <a:r>
              <a:rPr lang="ja-JP" altLang="en-US" sz="3200" b="1" dirty="0">
                <a:solidFill>
                  <a:schemeClr val="accent1"/>
                </a:solidFill>
                <a:latin typeface="&amp;quot"/>
              </a:rPr>
              <a:t>それは、親睦、高潔性、多様性、奉仕、</a:t>
            </a:r>
            <a:endParaRPr lang="en-US" altLang="ja-JP" sz="3200" b="1" dirty="0">
              <a:solidFill>
                <a:schemeClr val="accent1"/>
              </a:solidFill>
              <a:latin typeface="&amp;quot"/>
            </a:endParaRPr>
          </a:p>
          <a:p>
            <a:pPr algn="l"/>
            <a:r>
              <a:rPr lang="ja-JP" altLang="en-US" sz="3200" b="1" dirty="0">
                <a:solidFill>
                  <a:schemeClr val="accent1"/>
                </a:solidFill>
                <a:latin typeface="&amp;quot"/>
              </a:rPr>
              <a:t>リーダーシップ、つまりロータリーを定義する</a:t>
            </a:r>
            <a:endParaRPr lang="en-US" altLang="ja-JP" sz="3200" b="1" dirty="0">
              <a:solidFill>
                <a:schemeClr val="accent1"/>
              </a:solidFill>
              <a:latin typeface="&amp;quot"/>
            </a:endParaRPr>
          </a:p>
          <a:p>
            <a:pPr algn="l"/>
            <a:r>
              <a:rPr lang="ja-JP" altLang="en-US" sz="3200" b="1" dirty="0">
                <a:solidFill>
                  <a:schemeClr val="accent1"/>
                </a:solidFill>
                <a:latin typeface="&amp;quot"/>
              </a:rPr>
              <a:t>価値観に対するニーズです。</a:t>
            </a:r>
            <a:endParaRPr lang="en-US" altLang="ja-JP" sz="3200" b="1" dirty="0">
              <a:solidFill>
                <a:schemeClr val="accent1"/>
              </a:solidFill>
              <a:latin typeface="&amp;quot"/>
            </a:endParaRPr>
          </a:p>
          <a:p>
            <a:pPr algn="l"/>
            <a:r>
              <a:rPr lang="ja-JP" altLang="en-US" sz="3200" b="1" dirty="0">
                <a:solidFill>
                  <a:schemeClr val="accent1"/>
                </a:solidFill>
                <a:latin typeface="&amp;quot"/>
              </a:rPr>
              <a:t>ロータリーの新しい計画によって、私たちは過去を</a:t>
            </a:r>
            <a:endParaRPr lang="en-US" altLang="ja-JP" sz="3200" b="1" dirty="0">
              <a:solidFill>
                <a:schemeClr val="accent1"/>
              </a:solidFill>
              <a:latin typeface="&amp;quot"/>
            </a:endParaRPr>
          </a:p>
          <a:p>
            <a:pPr algn="l"/>
            <a:r>
              <a:rPr lang="ja-JP" altLang="en-US" sz="3200" b="1" dirty="0">
                <a:solidFill>
                  <a:schemeClr val="accent1"/>
                </a:solidFill>
                <a:latin typeface="&amp;quot"/>
              </a:rPr>
              <a:t>称えながら未来を受け入れていけるでしょう。</a:t>
            </a:r>
            <a:endParaRPr lang="en-US" altLang="ja-JP" sz="3200" b="1" dirty="0">
              <a:solidFill>
                <a:schemeClr val="accent1"/>
              </a:solidFill>
              <a:latin typeface="&amp;quot"/>
            </a:endParaRPr>
          </a:p>
          <a:p>
            <a:pPr algn="l"/>
            <a:r>
              <a:rPr lang="ja-JP" altLang="en-US" sz="3200" b="1" dirty="0">
                <a:solidFill>
                  <a:schemeClr val="accent1"/>
                </a:solidFill>
                <a:latin typeface="&amp;quot"/>
              </a:rPr>
              <a:t>私たちは進化を続け、人びとにとっての重要性が高い</a:t>
            </a:r>
            <a:endParaRPr lang="en-US" altLang="ja-JP" sz="3200" b="1" dirty="0">
              <a:solidFill>
                <a:schemeClr val="accent1"/>
              </a:solidFill>
              <a:latin typeface="&amp;quot"/>
            </a:endParaRPr>
          </a:p>
          <a:p>
            <a:pPr algn="l"/>
            <a:r>
              <a:rPr lang="ja-JP" altLang="en-US" sz="3200" b="1" dirty="0">
                <a:solidFill>
                  <a:schemeClr val="accent1"/>
                </a:solidFill>
                <a:latin typeface="&amp;quot"/>
              </a:rPr>
              <a:t>ロータリーの更なる成長を促していくことができます。</a:t>
            </a:r>
          </a:p>
          <a:p>
            <a:endParaRPr kumimoji="1" lang="ja-JP" altLang="en-US" dirty="0"/>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15564171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13791" y="1262271"/>
            <a:ext cx="10118035" cy="5039138"/>
          </a:xfrm>
        </p:spPr>
        <p:txBody>
          <a:bodyPr>
            <a:noAutofit/>
          </a:bodyPr>
          <a:lstStyle/>
          <a:p>
            <a:pPr algn="l"/>
            <a:r>
              <a:rPr lang="ja-JP" altLang="en-US" sz="3200" b="1" dirty="0">
                <a:solidFill>
                  <a:schemeClr val="accent1"/>
                </a:solidFill>
                <a:latin typeface="&amp;quot"/>
              </a:rPr>
              <a:t>ロータリーの新しいビジョン声明と行動計画は、どのように立案されましたか？</a:t>
            </a:r>
            <a:endParaRPr lang="en-US" altLang="ja-JP" sz="3200" b="1" dirty="0">
              <a:solidFill>
                <a:schemeClr val="accent1"/>
              </a:solidFill>
              <a:latin typeface="&amp;quot"/>
            </a:endParaRPr>
          </a:p>
          <a:p>
            <a:pPr algn="l"/>
            <a:endParaRPr lang="ja-JP" altLang="en-US" sz="3200" b="1" dirty="0">
              <a:solidFill>
                <a:schemeClr val="accent1"/>
              </a:solidFill>
              <a:latin typeface="&amp;quot"/>
            </a:endParaRPr>
          </a:p>
          <a:p>
            <a:pPr algn="l"/>
            <a:r>
              <a:rPr lang="ja-JP" altLang="en-US" sz="3200" b="1" dirty="0">
                <a:solidFill>
                  <a:schemeClr val="accent1"/>
                </a:solidFill>
                <a:latin typeface="&amp;quot"/>
              </a:rPr>
              <a:t>ロータリーの新しいビジョン声明は、次のように謳っています：「私たちロータリアンは、世界で、地域社会で、そして自分自身の中で、持続可能な良い変化を生むために、人びとが手を取り合って行動する世界を目指しています」。この声明は、ロータリー会員、元会員、ローターアクター、学友、青少年交換学生、ロータリー職員、その他の一般の人びとから得られた意見を基に作られました。</a:t>
            </a:r>
            <a:endParaRPr kumimoji="1" lang="ja-JP" altLang="en-US" sz="3200" dirty="0"/>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30858868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13791" y="1262271"/>
            <a:ext cx="10118035" cy="5009320"/>
          </a:xfrm>
        </p:spPr>
        <p:txBody>
          <a:bodyPr>
            <a:normAutofit/>
          </a:bodyPr>
          <a:lstStyle/>
          <a:p>
            <a:pPr algn="l"/>
            <a:r>
              <a:rPr lang="ja-JP" altLang="en-US" sz="3600" b="1" dirty="0">
                <a:solidFill>
                  <a:schemeClr val="accent1"/>
                </a:solidFill>
                <a:latin typeface="&amp;quot"/>
              </a:rPr>
              <a:t>アンケート調査やフォーカスグループ</a:t>
            </a:r>
            <a:endParaRPr lang="en-US" altLang="ja-JP" sz="3600" b="1" dirty="0">
              <a:solidFill>
                <a:schemeClr val="accent1"/>
              </a:solidFill>
              <a:latin typeface="&amp;quot"/>
            </a:endParaRPr>
          </a:p>
          <a:p>
            <a:pPr algn="l"/>
            <a:r>
              <a:rPr lang="ja-JP" altLang="en-US" sz="3600" b="1" dirty="0">
                <a:solidFill>
                  <a:schemeClr val="accent1"/>
                </a:solidFill>
                <a:latin typeface="&amp;quot"/>
              </a:rPr>
              <a:t>（座談会）を通じて、世界全体で</a:t>
            </a:r>
            <a:r>
              <a:rPr lang="en-US" altLang="ja-JP" sz="3600" b="1" dirty="0">
                <a:solidFill>
                  <a:schemeClr val="accent1"/>
                </a:solidFill>
                <a:latin typeface="&amp;quot"/>
              </a:rPr>
              <a:t>100</a:t>
            </a:r>
            <a:r>
              <a:rPr lang="ja-JP" altLang="en-US" sz="3600" b="1" dirty="0">
                <a:solidFill>
                  <a:schemeClr val="accent1"/>
                </a:solidFill>
                <a:latin typeface="&amp;quot"/>
              </a:rPr>
              <a:t>万人を</a:t>
            </a:r>
            <a:endParaRPr lang="en-US" altLang="ja-JP" sz="3600" b="1" dirty="0">
              <a:solidFill>
                <a:schemeClr val="accent1"/>
              </a:solidFill>
              <a:latin typeface="&amp;quot"/>
            </a:endParaRPr>
          </a:p>
          <a:p>
            <a:pPr algn="l"/>
            <a:r>
              <a:rPr lang="ja-JP" altLang="en-US" sz="3600" b="1" dirty="0">
                <a:solidFill>
                  <a:schemeClr val="accent1"/>
                </a:solidFill>
                <a:latin typeface="&amp;quot"/>
              </a:rPr>
              <a:t>超える人たちに意見を伺いました。</a:t>
            </a:r>
            <a:endParaRPr lang="en-US" altLang="ja-JP" sz="3600" b="1" dirty="0">
              <a:solidFill>
                <a:schemeClr val="accent1"/>
              </a:solidFill>
              <a:latin typeface="&amp;quot"/>
            </a:endParaRPr>
          </a:p>
          <a:p>
            <a:pPr algn="l"/>
            <a:r>
              <a:rPr lang="ja-JP" altLang="en-US" sz="3600" b="1" dirty="0">
                <a:solidFill>
                  <a:schemeClr val="accent1"/>
                </a:solidFill>
                <a:latin typeface="&amp;quot"/>
              </a:rPr>
              <a:t>こうしてできたのが、意欲と積極性を引き出し、</a:t>
            </a:r>
            <a:endParaRPr lang="en-US" altLang="ja-JP" sz="3600" b="1" dirty="0">
              <a:solidFill>
                <a:schemeClr val="accent1"/>
              </a:solidFill>
              <a:latin typeface="&amp;quot"/>
            </a:endParaRPr>
          </a:p>
          <a:p>
            <a:pPr algn="l"/>
            <a:r>
              <a:rPr lang="ja-JP" altLang="en-US" sz="3600" b="1" dirty="0">
                <a:solidFill>
                  <a:schemeClr val="accent1"/>
                </a:solidFill>
                <a:latin typeface="&amp;quot"/>
              </a:rPr>
              <a:t>ロータリーを未来へと導く一つのビジョンです。</a:t>
            </a:r>
            <a:endParaRPr lang="en-US" altLang="ja-JP" sz="3600" b="1" dirty="0">
              <a:solidFill>
                <a:schemeClr val="accent1"/>
              </a:solidFill>
              <a:latin typeface="&amp;quot"/>
            </a:endParaRPr>
          </a:p>
          <a:p>
            <a:pPr algn="l"/>
            <a:r>
              <a:rPr lang="ja-JP" altLang="en-US" sz="3600" b="1" dirty="0">
                <a:solidFill>
                  <a:schemeClr val="accent1"/>
                </a:solidFill>
                <a:latin typeface="&amp;quot"/>
              </a:rPr>
              <a:t>このビジョンは</a:t>
            </a:r>
            <a:r>
              <a:rPr lang="en-US" altLang="ja-JP" sz="3600" b="1" dirty="0">
                <a:solidFill>
                  <a:schemeClr val="accent1"/>
                </a:solidFill>
                <a:latin typeface="&amp;quot"/>
              </a:rPr>
              <a:t>2017</a:t>
            </a:r>
            <a:r>
              <a:rPr lang="ja-JP" altLang="en-US" sz="3600" b="1" dirty="0">
                <a:solidFill>
                  <a:schemeClr val="accent1"/>
                </a:solidFill>
                <a:latin typeface="&amp;quot"/>
              </a:rPr>
              <a:t>年</a:t>
            </a:r>
            <a:r>
              <a:rPr lang="en-US" altLang="ja-JP" sz="3600" b="1" dirty="0">
                <a:solidFill>
                  <a:schemeClr val="accent1"/>
                </a:solidFill>
                <a:latin typeface="&amp;quot"/>
              </a:rPr>
              <a:t>6</a:t>
            </a:r>
            <a:r>
              <a:rPr lang="ja-JP" altLang="en-US" sz="3600" b="1" dirty="0">
                <a:solidFill>
                  <a:schemeClr val="accent1"/>
                </a:solidFill>
                <a:latin typeface="&amp;quot"/>
              </a:rPr>
              <a:t>月に、ロータリー理事会</a:t>
            </a:r>
            <a:endParaRPr lang="en-US" altLang="ja-JP" sz="3600" b="1" dirty="0">
              <a:solidFill>
                <a:schemeClr val="accent1"/>
              </a:solidFill>
              <a:latin typeface="&amp;quot"/>
            </a:endParaRPr>
          </a:p>
          <a:p>
            <a:pPr algn="l"/>
            <a:r>
              <a:rPr lang="ja-JP" altLang="en-US" sz="3600" b="1" dirty="0">
                <a:solidFill>
                  <a:schemeClr val="accent1"/>
                </a:solidFill>
                <a:latin typeface="&amp;quot"/>
              </a:rPr>
              <a:t>と財団管理委員会によって承認されました。</a:t>
            </a:r>
          </a:p>
          <a:p>
            <a:endParaRPr kumimoji="1" lang="ja-JP" altLang="en-US" dirty="0"/>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14987270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63487" y="1262270"/>
            <a:ext cx="10287000" cy="4015407"/>
          </a:xfrm>
        </p:spPr>
        <p:txBody>
          <a:bodyPr>
            <a:noAutofit/>
          </a:bodyPr>
          <a:lstStyle/>
          <a:p>
            <a:pPr algn="l"/>
            <a:r>
              <a:rPr lang="ja-JP" altLang="en-US" sz="3200" b="1" dirty="0">
                <a:solidFill>
                  <a:schemeClr val="accent1"/>
                </a:solidFill>
                <a:latin typeface="メイリオ" panose="020B0604030504040204" pitchFamily="50" charset="-128"/>
                <a:ea typeface="メイリオ" panose="020B0604030504040204" pitchFamily="50" charset="-128"/>
              </a:rPr>
              <a:t>ビジョン声明が採択されて間もなく、戦略計画</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委員会はロータリーの新しい行動計画の立案を</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開始しました。</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同委員会は、</a:t>
            </a:r>
            <a:r>
              <a:rPr lang="en-US" altLang="ja-JP" sz="3200" b="1" dirty="0">
                <a:solidFill>
                  <a:schemeClr val="accent1"/>
                </a:solidFill>
                <a:latin typeface="メイリオ" panose="020B0604030504040204" pitchFamily="50" charset="-128"/>
                <a:ea typeface="メイリオ" panose="020B0604030504040204" pitchFamily="50" charset="-128"/>
              </a:rPr>
              <a:t>28</a:t>
            </a:r>
            <a:r>
              <a:rPr lang="ja-JP" altLang="en-US" sz="3200" b="1" dirty="0">
                <a:solidFill>
                  <a:schemeClr val="accent1"/>
                </a:solidFill>
                <a:latin typeface="メイリオ" panose="020B0604030504040204" pitchFamily="50" charset="-128"/>
                <a:ea typeface="メイリオ" panose="020B0604030504040204" pitchFamily="50" charset="-128"/>
              </a:rPr>
              <a:t>カ国</a:t>
            </a:r>
            <a:r>
              <a:rPr lang="en-US" altLang="ja-JP" sz="3200" b="1" dirty="0">
                <a:solidFill>
                  <a:schemeClr val="accent1"/>
                </a:solidFill>
                <a:latin typeface="メイリオ" panose="020B0604030504040204" pitchFamily="50" charset="-128"/>
                <a:ea typeface="メイリオ" panose="020B0604030504040204" pitchFamily="50" charset="-128"/>
              </a:rPr>
              <a:t>582</a:t>
            </a:r>
            <a:r>
              <a:rPr lang="ja-JP" altLang="en-US" sz="3200" b="1" dirty="0">
                <a:solidFill>
                  <a:schemeClr val="accent1"/>
                </a:solidFill>
                <a:latin typeface="メイリオ" panose="020B0604030504040204" pitchFamily="50" charset="-128"/>
                <a:ea typeface="メイリオ" panose="020B0604030504040204" pitchFamily="50" charset="-128"/>
              </a:rPr>
              <a:t>名の参加となったフォーカス</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グループとインタビュー調査を通じて、再びロータ</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リー会員からの意見を伺いました。</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en-US" altLang="ja-JP" sz="3200" b="1" dirty="0">
                <a:solidFill>
                  <a:schemeClr val="accent1"/>
                </a:solidFill>
                <a:latin typeface="メイリオ" panose="020B0604030504040204" pitchFamily="50" charset="-128"/>
                <a:ea typeface="メイリオ" panose="020B0604030504040204" pitchFamily="50" charset="-128"/>
              </a:rPr>
              <a:t>2018</a:t>
            </a:r>
            <a:r>
              <a:rPr lang="ja-JP" altLang="en-US" sz="3200" b="1" dirty="0">
                <a:solidFill>
                  <a:schemeClr val="accent1"/>
                </a:solidFill>
                <a:latin typeface="メイリオ" panose="020B0604030504040204" pitchFamily="50" charset="-128"/>
                <a:ea typeface="メイリオ" panose="020B0604030504040204" pitchFamily="50" charset="-128"/>
              </a:rPr>
              <a:t>年</a:t>
            </a:r>
            <a:r>
              <a:rPr lang="en-US" altLang="ja-JP" sz="3200" b="1" dirty="0">
                <a:solidFill>
                  <a:schemeClr val="accent1"/>
                </a:solidFill>
                <a:latin typeface="メイリオ" panose="020B0604030504040204" pitchFamily="50" charset="-128"/>
                <a:ea typeface="メイリオ" panose="020B0604030504040204" pitchFamily="50" charset="-128"/>
              </a:rPr>
              <a:t>6</a:t>
            </a:r>
            <a:r>
              <a:rPr lang="ja-JP" altLang="en-US" sz="3200" b="1" dirty="0">
                <a:solidFill>
                  <a:schemeClr val="accent1"/>
                </a:solidFill>
                <a:latin typeface="メイリオ" panose="020B0604030504040204" pitchFamily="50" charset="-128"/>
                <a:ea typeface="メイリオ" panose="020B0604030504040204" pitchFamily="50" charset="-128"/>
              </a:rPr>
              <a:t>月、新しい行動計画を形作る戦略的優先事項</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と目的が、理事会と管理委員会によって承認されました。</a:t>
            </a:r>
            <a:endParaRPr kumimoji="1" lang="ja-JP" altLang="en-US" sz="3200" b="1"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24919841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03853" y="1311965"/>
            <a:ext cx="10118034" cy="4969565"/>
          </a:xfrm>
        </p:spPr>
        <p:txBody>
          <a:bodyPr>
            <a:normAutofit lnSpcReduction="10000"/>
          </a:bodyPr>
          <a:lstStyle/>
          <a:p>
            <a:pPr algn="l"/>
            <a:r>
              <a:rPr lang="ja-JP" altLang="en-US" b="1" dirty="0">
                <a:solidFill>
                  <a:schemeClr val="accent1"/>
                </a:solidFill>
                <a:latin typeface="&amp;quot"/>
              </a:rPr>
              <a:t>行動計画とは何であり、会員にどのような影響を与えますか？</a:t>
            </a:r>
            <a:endParaRPr lang="en-US" altLang="ja-JP" b="1" dirty="0">
              <a:solidFill>
                <a:schemeClr val="accent1"/>
              </a:solidFill>
              <a:latin typeface="&amp;quot"/>
            </a:endParaRPr>
          </a:p>
          <a:p>
            <a:pPr algn="l"/>
            <a:endParaRPr lang="ja-JP" altLang="en-US" b="1" dirty="0">
              <a:solidFill>
                <a:schemeClr val="accent1"/>
              </a:solidFill>
              <a:latin typeface="&amp;quot"/>
            </a:endParaRPr>
          </a:p>
          <a:p>
            <a:pPr algn="l"/>
            <a:r>
              <a:rPr lang="ja-JP" altLang="en-US" b="1" dirty="0">
                <a:solidFill>
                  <a:schemeClr val="accent1"/>
                </a:solidFill>
                <a:latin typeface="&amp;quot"/>
              </a:rPr>
              <a:t>行動計画は、組織レベルの活動を導くことを目的としていますが、</a:t>
            </a:r>
            <a:endParaRPr lang="en-US" altLang="ja-JP" b="1" dirty="0">
              <a:solidFill>
                <a:schemeClr val="accent1"/>
              </a:solidFill>
              <a:latin typeface="&amp;quot"/>
            </a:endParaRPr>
          </a:p>
          <a:p>
            <a:pPr algn="l"/>
            <a:r>
              <a:rPr lang="ja-JP" altLang="en-US" b="1" dirty="0">
                <a:solidFill>
                  <a:schemeClr val="accent1"/>
                </a:solidFill>
                <a:latin typeface="&amp;quot"/>
              </a:rPr>
              <a:t>ロータリーの核心はクラブと地区であるため、ロータリーの新しい</a:t>
            </a:r>
            <a:endParaRPr lang="en-US" altLang="ja-JP" b="1" dirty="0">
              <a:solidFill>
                <a:schemeClr val="accent1"/>
              </a:solidFill>
              <a:latin typeface="&amp;quot"/>
            </a:endParaRPr>
          </a:p>
          <a:p>
            <a:pPr algn="l"/>
            <a:r>
              <a:rPr lang="ja-JP" altLang="en-US" b="1" dirty="0">
                <a:solidFill>
                  <a:schemeClr val="accent1"/>
                </a:solidFill>
                <a:latin typeface="&amp;quot"/>
              </a:rPr>
              <a:t>計画に沿ったクラブ・地区独自の行動計画を立てることが強く奨励</a:t>
            </a:r>
            <a:endParaRPr lang="en-US" altLang="ja-JP" b="1" dirty="0">
              <a:solidFill>
                <a:schemeClr val="accent1"/>
              </a:solidFill>
              <a:latin typeface="&amp;quot"/>
            </a:endParaRPr>
          </a:p>
          <a:p>
            <a:pPr algn="l"/>
            <a:r>
              <a:rPr lang="ja-JP" altLang="en-US" b="1" dirty="0">
                <a:solidFill>
                  <a:schemeClr val="accent1"/>
                </a:solidFill>
                <a:latin typeface="&amp;quot"/>
              </a:rPr>
              <a:t>されています。</a:t>
            </a:r>
            <a:endParaRPr lang="en-US" altLang="ja-JP" b="1" dirty="0">
              <a:solidFill>
                <a:schemeClr val="accent1"/>
              </a:solidFill>
              <a:latin typeface="&amp;quot"/>
            </a:endParaRPr>
          </a:p>
          <a:p>
            <a:pPr algn="l"/>
            <a:r>
              <a:rPr lang="ja-JP" altLang="en-US" b="1" dirty="0">
                <a:solidFill>
                  <a:schemeClr val="accent1"/>
                </a:solidFill>
                <a:latin typeface="&amp;quot"/>
              </a:rPr>
              <a:t>世界は急速に変化しており、これからの年度で発展を維持していく</a:t>
            </a:r>
            <a:endParaRPr lang="en-US" altLang="ja-JP" b="1" dirty="0">
              <a:solidFill>
                <a:schemeClr val="accent1"/>
              </a:solidFill>
              <a:latin typeface="&amp;quot"/>
            </a:endParaRPr>
          </a:p>
          <a:p>
            <a:pPr algn="l"/>
            <a:r>
              <a:rPr lang="ja-JP" altLang="en-US" b="1" dirty="0">
                <a:solidFill>
                  <a:schemeClr val="accent1"/>
                </a:solidFill>
                <a:latin typeface="&amp;quot"/>
              </a:rPr>
              <a:t>ために、ロータリーは進化しなければなりません。この計画は、組織、</a:t>
            </a:r>
            <a:endParaRPr lang="en-US" altLang="ja-JP" b="1" dirty="0">
              <a:solidFill>
                <a:schemeClr val="accent1"/>
              </a:solidFill>
              <a:latin typeface="&amp;quot"/>
            </a:endParaRPr>
          </a:p>
          <a:p>
            <a:pPr algn="l"/>
            <a:r>
              <a:rPr lang="ja-JP" altLang="en-US" b="1" dirty="0">
                <a:solidFill>
                  <a:schemeClr val="accent1"/>
                </a:solidFill>
                <a:latin typeface="&amp;quot"/>
              </a:rPr>
              <a:t>会員、プロジェクト支援者、さまざまな機会、ロータリーのビジョンを</a:t>
            </a:r>
            <a:endParaRPr lang="en-US" altLang="ja-JP" b="1" dirty="0">
              <a:solidFill>
                <a:schemeClr val="accent1"/>
              </a:solidFill>
              <a:latin typeface="&amp;quot"/>
            </a:endParaRPr>
          </a:p>
          <a:p>
            <a:pPr algn="l"/>
            <a:r>
              <a:rPr lang="ja-JP" altLang="en-US" b="1" dirty="0">
                <a:solidFill>
                  <a:schemeClr val="accent1"/>
                </a:solidFill>
                <a:latin typeface="&amp;quot"/>
              </a:rPr>
              <a:t>支える活動を導くことで、過去を称えるとともに未来を受け入れること</a:t>
            </a:r>
            <a:endParaRPr lang="en-US" altLang="ja-JP" b="1" dirty="0">
              <a:solidFill>
                <a:schemeClr val="accent1"/>
              </a:solidFill>
              <a:latin typeface="&amp;quot"/>
            </a:endParaRPr>
          </a:p>
          <a:p>
            <a:pPr algn="l"/>
            <a:r>
              <a:rPr lang="ja-JP" altLang="en-US" b="1" dirty="0">
                <a:solidFill>
                  <a:schemeClr val="accent1"/>
                </a:solidFill>
                <a:latin typeface="&amp;quot"/>
              </a:rPr>
              <a:t>を目的としています。</a:t>
            </a:r>
          </a:p>
          <a:p>
            <a:endParaRPr kumimoji="1" lang="ja-JP" altLang="en-US" dirty="0"/>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19204593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974035" y="1252331"/>
            <a:ext cx="10187608" cy="5088834"/>
          </a:xfrm>
        </p:spPr>
        <p:txBody>
          <a:bodyPr>
            <a:normAutofit/>
          </a:bodyPr>
          <a:lstStyle/>
          <a:p>
            <a:pPr algn="l"/>
            <a:r>
              <a:rPr lang="ja-JP" altLang="en-US" b="1" dirty="0">
                <a:solidFill>
                  <a:schemeClr val="accent1"/>
                </a:solidFill>
                <a:latin typeface="&amp;quot"/>
              </a:rPr>
              <a:t>新しい行動計画は、今後どのように導入されますか？</a:t>
            </a:r>
            <a:endParaRPr lang="en-US" altLang="ja-JP" b="1" dirty="0">
              <a:solidFill>
                <a:schemeClr val="accent1"/>
              </a:solidFill>
              <a:latin typeface="&amp;quot"/>
            </a:endParaRPr>
          </a:p>
          <a:p>
            <a:pPr algn="l"/>
            <a:endParaRPr lang="ja-JP" altLang="en-US" b="1" dirty="0">
              <a:solidFill>
                <a:schemeClr val="accent1"/>
              </a:solidFill>
              <a:latin typeface="&amp;quot"/>
            </a:endParaRPr>
          </a:p>
          <a:p>
            <a:pPr algn="l"/>
            <a:r>
              <a:rPr lang="ja-JP" altLang="en-US" b="1" dirty="0">
                <a:solidFill>
                  <a:schemeClr val="accent1"/>
                </a:solidFill>
                <a:latin typeface="&amp;quot"/>
              </a:rPr>
              <a:t>この新しい計画は、</a:t>
            </a:r>
            <a:r>
              <a:rPr lang="en-US" altLang="ja-JP" b="1" dirty="0">
                <a:solidFill>
                  <a:schemeClr val="accent1"/>
                </a:solidFill>
                <a:latin typeface="&amp;quot"/>
              </a:rPr>
              <a:t>2019-20</a:t>
            </a:r>
            <a:r>
              <a:rPr lang="ja-JP" altLang="en-US" b="1" dirty="0">
                <a:solidFill>
                  <a:schemeClr val="accent1"/>
                </a:solidFill>
                <a:latin typeface="&amp;quot"/>
              </a:rPr>
              <a:t>ロータリー年度を通じて展開されていきます。</a:t>
            </a:r>
            <a:endParaRPr lang="en-US" altLang="ja-JP" b="1" dirty="0">
              <a:solidFill>
                <a:schemeClr val="accent1"/>
              </a:solidFill>
              <a:latin typeface="&amp;quot"/>
            </a:endParaRPr>
          </a:p>
          <a:p>
            <a:pPr algn="l"/>
            <a:r>
              <a:rPr lang="ja-JP" altLang="en-US" b="1" dirty="0">
                <a:solidFill>
                  <a:schemeClr val="accent1"/>
                </a:solidFill>
                <a:latin typeface="&amp;quot"/>
              </a:rPr>
              <a:t>今後は、この計画がクラブにどのような影響を与えるか、またクラブに</a:t>
            </a:r>
            <a:endParaRPr lang="en-US" altLang="ja-JP" b="1" dirty="0">
              <a:solidFill>
                <a:schemeClr val="accent1"/>
              </a:solidFill>
              <a:latin typeface="&amp;quot"/>
            </a:endParaRPr>
          </a:p>
          <a:p>
            <a:pPr algn="l"/>
            <a:r>
              <a:rPr lang="ja-JP" altLang="en-US" b="1" dirty="0">
                <a:solidFill>
                  <a:schemeClr val="accent1"/>
                </a:solidFill>
                <a:latin typeface="&amp;quot"/>
              </a:rPr>
              <a:t>対してどのように戦略的優先事項の支援のお願いを行っていくかについ</a:t>
            </a:r>
            <a:endParaRPr lang="en-US" altLang="ja-JP" b="1" dirty="0">
              <a:solidFill>
                <a:schemeClr val="accent1"/>
              </a:solidFill>
              <a:latin typeface="&amp;quot"/>
            </a:endParaRPr>
          </a:p>
          <a:p>
            <a:pPr algn="l"/>
            <a:r>
              <a:rPr lang="ja-JP" altLang="en-US" b="1" dirty="0">
                <a:solidFill>
                  <a:schemeClr val="accent1"/>
                </a:solidFill>
                <a:latin typeface="&amp;quot"/>
              </a:rPr>
              <a:t>て情報を提供し、高い透明性を保つことに力を入れていきます。</a:t>
            </a:r>
            <a:endParaRPr lang="en-US" altLang="ja-JP" b="1" dirty="0">
              <a:solidFill>
                <a:schemeClr val="accent1"/>
              </a:solidFill>
              <a:latin typeface="&amp;quot"/>
            </a:endParaRPr>
          </a:p>
          <a:p>
            <a:pPr algn="l"/>
            <a:r>
              <a:rPr lang="ja-JP" altLang="en-US" b="1" dirty="0">
                <a:solidFill>
                  <a:schemeClr val="accent1"/>
                </a:solidFill>
                <a:latin typeface="&amp;quot"/>
              </a:rPr>
              <a:t>全体的な行動計画とそれを支援する方法についてはメインページを</a:t>
            </a:r>
            <a:endParaRPr lang="en-US" altLang="ja-JP" b="1" dirty="0">
              <a:solidFill>
                <a:schemeClr val="accent1"/>
              </a:solidFill>
              <a:latin typeface="&amp;quot"/>
            </a:endParaRPr>
          </a:p>
          <a:p>
            <a:pPr algn="l"/>
            <a:r>
              <a:rPr lang="ja-JP" altLang="en-US" b="1" dirty="0">
                <a:solidFill>
                  <a:schemeClr val="accent1"/>
                </a:solidFill>
                <a:latin typeface="&amp;quot"/>
              </a:rPr>
              <a:t>ご覧ください。今後数カ月以内に、戦略計画の目的を達成するための</a:t>
            </a:r>
            <a:endParaRPr lang="en-US" altLang="ja-JP" b="1" dirty="0">
              <a:solidFill>
                <a:schemeClr val="accent1"/>
              </a:solidFill>
              <a:latin typeface="&amp;quot"/>
            </a:endParaRPr>
          </a:p>
          <a:p>
            <a:pPr algn="l"/>
            <a:r>
              <a:rPr lang="ja-JP" altLang="en-US" b="1" dirty="0">
                <a:solidFill>
                  <a:schemeClr val="accent1"/>
                </a:solidFill>
                <a:latin typeface="&amp;quot"/>
              </a:rPr>
              <a:t>追加のイニチアチブと、クラブと地区が参加するための方法に関する</a:t>
            </a:r>
            <a:endParaRPr lang="en-US" altLang="ja-JP" b="1" dirty="0">
              <a:solidFill>
                <a:schemeClr val="accent1"/>
              </a:solidFill>
              <a:latin typeface="&amp;quot"/>
            </a:endParaRPr>
          </a:p>
          <a:p>
            <a:pPr algn="l"/>
            <a:r>
              <a:rPr lang="ja-JP" altLang="en-US" b="1" dirty="0">
                <a:solidFill>
                  <a:schemeClr val="accent1"/>
                </a:solidFill>
                <a:latin typeface="&amp;quot"/>
              </a:rPr>
              <a:t>情報を皆さまにお送りいたします。</a:t>
            </a:r>
          </a:p>
          <a:p>
            <a:endParaRPr kumimoji="1" lang="ja-JP" altLang="en-US" dirty="0"/>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988337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43609" y="1381539"/>
            <a:ext cx="10177669" cy="4999383"/>
          </a:xfrm>
        </p:spPr>
        <p:txBody>
          <a:bodyPr>
            <a:normAutofit fontScale="77500" lnSpcReduction="20000"/>
          </a:bodyPr>
          <a:lstStyle/>
          <a:p>
            <a:pPr algn="l"/>
            <a:r>
              <a:rPr lang="ja-JP" altLang="en-US" sz="3200" b="1" dirty="0">
                <a:solidFill>
                  <a:schemeClr val="accent1"/>
                </a:solidFill>
                <a:latin typeface="&amp;quot"/>
              </a:rPr>
              <a:t>新しい行動計画と共に、クラブと地区は何をすべきで</a:t>
            </a:r>
            <a:endParaRPr lang="en-US" altLang="ja-JP" sz="3200" b="1" dirty="0">
              <a:solidFill>
                <a:schemeClr val="accent1"/>
              </a:solidFill>
              <a:latin typeface="&amp;quot"/>
            </a:endParaRPr>
          </a:p>
          <a:p>
            <a:pPr algn="l"/>
            <a:r>
              <a:rPr lang="ja-JP" altLang="en-US" sz="3200" b="1" dirty="0">
                <a:solidFill>
                  <a:schemeClr val="accent1"/>
                </a:solidFill>
                <a:latin typeface="&amp;quot"/>
              </a:rPr>
              <a:t>しょうか？</a:t>
            </a:r>
            <a:endParaRPr lang="en-US" altLang="ja-JP" sz="3200" b="1" dirty="0">
              <a:solidFill>
                <a:schemeClr val="accent1"/>
              </a:solidFill>
              <a:latin typeface="&amp;quot"/>
            </a:endParaRPr>
          </a:p>
          <a:p>
            <a:pPr algn="l"/>
            <a:endParaRPr lang="ja-JP" altLang="en-US" sz="3200" b="1" dirty="0">
              <a:solidFill>
                <a:schemeClr val="accent1"/>
              </a:solidFill>
              <a:latin typeface="&amp;quot"/>
            </a:endParaRPr>
          </a:p>
          <a:p>
            <a:pPr algn="l"/>
            <a:r>
              <a:rPr lang="ja-JP" altLang="en-US" sz="3200" b="1" dirty="0">
                <a:solidFill>
                  <a:schemeClr val="accent1"/>
                </a:solidFill>
                <a:latin typeface="&amp;quot"/>
              </a:rPr>
              <a:t>大切なのは、この計画がロータリー会員の意見を基に形づくられたと</a:t>
            </a:r>
            <a:endParaRPr lang="en-US" altLang="ja-JP" sz="3200" b="1" dirty="0">
              <a:solidFill>
                <a:schemeClr val="accent1"/>
              </a:solidFill>
              <a:latin typeface="&amp;quot"/>
            </a:endParaRPr>
          </a:p>
          <a:p>
            <a:pPr algn="l"/>
            <a:r>
              <a:rPr lang="ja-JP" altLang="en-US" sz="3200" b="1" dirty="0">
                <a:solidFill>
                  <a:schemeClr val="accent1"/>
                </a:solidFill>
                <a:latin typeface="&amp;quot"/>
              </a:rPr>
              <a:t>いうこと、そして、これがロータリーに新たな機会をもたらす土台と</a:t>
            </a:r>
            <a:endParaRPr lang="en-US" altLang="ja-JP" sz="3200" b="1" dirty="0">
              <a:solidFill>
                <a:schemeClr val="accent1"/>
              </a:solidFill>
              <a:latin typeface="&amp;quot"/>
            </a:endParaRPr>
          </a:p>
          <a:p>
            <a:pPr algn="l"/>
            <a:r>
              <a:rPr lang="ja-JP" altLang="en-US" sz="3200" b="1" dirty="0">
                <a:solidFill>
                  <a:schemeClr val="accent1"/>
                </a:solidFill>
                <a:latin typeface="&amp;quot"/>
              </a:rPr>
              <a:t>なることをすべてのクラブと地区に認識してもらうことです。</a:t>
            </a:r>
            <a:endParaRPr lang="en-US" altLang="ja-JP" sz="3200" b="1" dirty="0">
              <a:solidFill>
                <a:schemeClr val="accent1"/>
              </a:solidFill>
              <a:latin typeface="&amp;quot"/>
            </a:endParaRPr>
          </a:p>
          <a:p>
            <a:pPr algn="l"/>
            <a:r>
              <a:rPr lang="ja-JP" altLang="en-US" sz="3200" b="1" dirty="0">
                <a:solidFill>
                  <a:schemeClr val="accent1"/>
                </a:solidFill>
                <a:latin typeface="&amp;quot"/>
              </a:rPr>
              <a:t>メインページにある行動計画をご覧いただき、ロータリーが目標を</a:t>
            </a:r>
            <a:endParaRPr lang="en-US" altLang="ja-JP" sz="3200" b="1" dirty="0">
              <a:solidFill>
                <a:schemeClr val="accent1"/>
              </a:solidFill>
              <a:latin typeface="&amp;quot"/>
            </a:endParaRPr>
          </a:p>
          <a:p>
            <a:pPr algn="l"/>
            <a:r>
              <a:rPr lang="ja-JP" altLang="en-US" sz="3200" b="1" dirty="0">
                <a:solidFill>
                  <a:schemeClr val="accent1"/>
                </a:solidFill>
                <a:latin typeface="&amp;quot"/>
              </a:rPr>
              <a:t>達成するためにできることをご検討ください。</a:t>
            </a:r>
            <a:endParaRPr lang="en-US" altLang="ja-JP" sz="3200" b="1" dirty="0">
              <a:solidFill>
                <a:schemeClr val="accent1"/>
              </a:solidFill>
              <a:latin typeface="&amp;quot"/>
            </a:endParaRPr>
          </a:p>
          <a:p>
            <a:pPr algn="l"/>
            <a:r>
              <a:rPr lang="ja-JP" altLang="en-US" sz="3200" b="1" dirty="0">
                <a:solidFill>
                  <a:schemeClr val="accent1"/>
                </a:solidFill>
                <a:latin typeface="&amp;quot"/>
              </a:rPr>
              <a:t>新しい計画について情報を共有し、話し合いの場を設けることを</a:t>
            </a:r>
            <a:endParaRPr lang="en-US" altLang="ja-JP" sz="3200" b="1" dirty="0">
              <a:solidFill>
                <a:schemeClr val="accent1"/>
              </a:solidFill>
              <a:latin typeface="&amp;quot"/>
            </a:endParaRPr>
          </a:p>
          <a:p>
            <a:pPr algn="l"/>
            <a:r>
              <a:rPr lang="ja-JP" altLang="en-US" sz="3200" b="1" dirty="0">
                <a:solidFill>
                  <a:schemeClr val="accent1"/>
                </a:solidFill>
                <a:latin typeface="&amp;quot"/>
              </a:rPr>
              <a:t>クラブと地区に奨励しましょう。</a:t>
            </a:r>
            <a:endParaRPr lang="en-US" altLang="ja-JP" sz="3200" b="1" dirty="0">
              <a:solidFill>
                <a:schemeClr val="accent1"/>
              </a:solidFill>
              <a:latin typeface="&amp;quot"/>
            </a:endParaRPr>
          </a:p>
          <a:p>
            <a:pPr algn="l"/>
            <a:r>
              <a:rPr lang="ja-JP" altLang="en-US" sz="3200" b="1" dirty="0">
                <a:solidFill>
                  <a:schemeClr val="accent1"/>
                </a:solidFill>
                <a:latin typeface="&amp;quot"/>
              </a:rPr>
              <a:t>また、ロータリー会員に、この新たな取り組みを支える一員として</a:t>
            </a:r>
            <a:endParaRPr lang="en-US" altLang="ja-JP" sz="3200" b="1" dirty="0">
              <a:solidFill>
                <a:schemeClr val="accent1"/>
              </a:solidFill>
              <a:latin typeface="&amp;quot"/>
            </a:endParaRPr>
          </a:p>
          <a:p>
            <a:pPr algn="l"/>
            <a:r>
              <a:rPr lang="ja-JP" altLang="en-US" sz="3200" b="1" dirty="0">
                <a:solidFill>
                  <a:schemeClr val="accent1"/>
                </a:solidFill>
                <a:latin typeface="&amp;quot"/>
              </a:rPr>
              <a:t>できることを考えるよう奨励していきましょう。</a:t>
            </a:r>
          </a:p>
          <a:p>
            <a:endParaRPr kumimoji="1" lang="ja-JP" altLang="en-US" dirty="0"/>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19473529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33671" y="1421295"/>
            <a:ext cx="10088216" cy="4939747"/>
          </a:xfrm>
        </p:spPr>
        <p:txBody>
          <a:bodyPr>
            <a:normAutofit fontScale="77500" lnSpcReduction="20000"/>
          </a:bodyPr>
          <a:lstStyle/>
          <a:p>
            <a:pPr algn="l"/>
            <a:r>
              <a:rPr lang="ja-JP" altLang="en-US" sz="3500" b="1" dirty="0">
                <a:solidFill>
                  <a:schemeClr val="accent1"/>
                </a:solidFill>
                <a:latin typeface="&amp;quot"/>
              </a:rPr>
              <a:t>戦略計画委員会からのメッセージ</a:t>
            </a:r>
          </a:p>
          <a:p>
            <a:pPr algn="l"/>
            <a:r>
              <a:rPr lang="ja-JP" altLang="en-US" sz="3500" b="1" dirty="0">
                <a:solidFill>
                  <a:schemeClr val="accent1"/>
                </a:solidFill>
                <a:latin typeface="&amp;quot"/>
              </a:rPr>
              <a:t>ロータリー戦略計画委員会委員長　ステファニー </a:t>
            </a:r>
            <a:r>
              <a:rPr lang="en-US" altLang="ja-JP" sz="3500" b="1" dirty="0">
                <a:solidFill>
                  <a:schemeClr val="accent1"/>
                </a:solidFill>
                <a:latin typeface="&amp;quot"/>
              </a:rPr>
              <a:t>A. </a:t>
            </a:r>
            <a:r>
              <a:rPr lang="ja-JP" altLang="en-US" sz="3500" b="1" dirty="0">
                <a:solidFill>
                  <a:schemeClr val="accent1"/>
                </a:solidFill>
                <a:latin typeface="&amp;quot"/>
              </a:rPr>
              <a:t>アーチック</a:t>
            </a:r>
          </a:p>
          <a:p>
            <a:pPr algn="l"/>
            <a:endParaRPr lang="en-US" altLang="ja-JP" sz="3500" b="1" dirty="0">
              <a:solidFill>
                <a:schemeClr val="accent1"/>
              </a:solidFill>
              <a:latin typeface="&amp;quot"/>
            </a:endParaRPr>
          </a:p>
          <a:p>
            <a:pPr algn="l"/>
            <a:r>
              <a:rPr lang="en-US" altLang="ja-JP" sz="3500" b="1" dirty="0">
                <a:solidFill>
                  <a:schemeClr val="accent1"/>
                </a:solidFill>
                <a:latin typeface="&amp;quot"/>
              </a:rPr>
              <a:t>2</a:t>
            </a:r>
            <a:r>
              <a:rPr lang="ja-JP" altLang="en-US" sz="3500" b="1" dirty="0">
                <a:solidFill>
                  <a:schemeClr val="accent1"/>
                </a:solidFill>
                <a:latin typeface="&amp;quot"/>
              </a:rPr>
              <a:t>年前に新たなロータリー戦略計画の立案に乗り出したとき、</a:t>
            </a:r>
            <a:endParaRPr lang="en-US" altLang="ja-JP" sz="3500" b="1" dirty="0">
              <a:solidFill>
                <a:schemeClr val="accent1"/>
              </a:solidFill>
              <a:latin typeface="&amp;quot"/>
            </a:endParaRPr>
          </a:p>
          <a:p>
            <a:pPr algn="l"/>
            <a:r>
              <a:rPr lang="ja-JP" altLang="en-US" sz="3500" b="1" dirty="0">
                <a:solidFill>
                  <a:schemeClr val="accent1"/>
                </a:solidFill>
                <a:latin typeface="&amp;quot"/>
              </a:rPr>
              <a:t>私たちが一番最初にしたこと、それは自分自身を見つめることでした。</a:t>
            </a:r>
            <a:endParaRPr lang="en-US" altLang="ja-JP" sz="3500" b="1" dirty="0">
              <a:solidFill>
                <a:schemeClr val="accent1"/>
              </a:solidFill>
              <a:latin typeface="&amp;quot"/>
            </a:endParaRPr>
          </a:p>
          <a:p>
            <a:pPr algn="l"/>
            <a:r>
              <a:rPr lang="ja-JP" altLang="en-US" sz="3500" b="1" dirty="0">
                <a:solidFill>
                  <a:schemeClr val="accent1"/>
                </a:solidFill>
                <a:latin typeface="&amp;quot"/>
              </a:rPr>
              <a:t>変わりゆく世界という現実を見据えながら、厳しい問いを自身に投げ</a:t>
            </a:r>
            <a:endParaRPr lang="en-US" altLang="ja-JP" sz="3500" b="1" dirty="0">
              <a:solidFill>
                <a:schemeClr val="accent1"/>
              </a:solidFill>
              <a:latin typeface="&amp;quot"/>
            </a:endParaRPr>
          </a:p>
          <a:p>
            <a:pPr algn="l"/>
            <a:r>
              <a:rPr lang="ja-JP" altLang="en-US" sz="3500" b="1" dirty="0">
                <a:solidFill>
                  <a:schemeClr val="accent1"/>
                </a:solidFill>
                <a:latin typeface="&amp;quot"/>
              </a:rPr>
              <a:t>かけ、徹底的な自己評価を行ったのです。</a:t>
            </a:r>
            <a:endParaRPr lang="en-US" altLang="ja-JP" sz="3500" b="1" dirty="0">
              <a:solidFill>
                <a:schemeClr val="accent1"/>
              </a:solidFill>
              <a:latin typeface="&amp;quot"/>
            </a:endParaRPr>
          </a:p>
          <a:p>
            <a:pPr algn="l"/>
            <a:r>
              <a:rPr lang="ja-JP" altLang="en-US" sz="3500" b="1" dirty="0">
                <a:solidFill>
                  <a:schemeClr val="accent1"/>
                </a:solidFill>
                <a:latin typeface="&amp;quot"/>
              </a:rPr>
              <a:t>「ロータリーの現状はどうか」</a:t>
            </a:r>
            <a:endParaRPr lang="en-US" altLang="ja-JP" sz="3500" b="1" dirty="0">
              <a:solidFill>
                <a:schemeClr val="accent1"/>
              </a:solidFill>
              <a:latin typeface="&amp;quot"/>
            </a:endParaRPr>
          </a:p>
          <a:p>
            <a:pPr algn="l"/>
            <a:r>
              <a:rPr lang="ja-JP" altLang="en-US" sz="3500" b="1" dirty="0">
                <a:solidFill>
                  <a:schemeClr val="accent1"/>
                </a:solidFill>
                <a:latin typeface="&amp;quot"/>
              </a:rPr>
              <a:t>「ロータリーはどうあるべきか」</a:t>
            </a:r>
            <a:endParaRPr lang="en-US" altLang="ja-JP" sz="3500" b="1" dirty="0">
              <a:solidFill>
                <a:schemeClr val="accent1"/>
              </a:solidFill>
              <a:latin typeface="&amp;quot"/>
            </a:endParaRPr>
          </a:p>
          <a:p>
            <a:pPr algn="l"/>
            <a:r>
              <a:rPr lang="ja-JP" altLang="en-US" sz="3500" b="1" dirty="0">
                <a:solidFill>
                  <a:schemeClr val="accent1"/>
                </a:solidFill>
                <a:latin typeface="&amp;quot"/>
              </a:rPr>
              <a:t>「どうありたいのか」。</a:t>
            </a:r>
            <a:endParaRPr lang="en-US" altLang="ja-JP" sz="3500" b="1" dirty="0">
              <a:solidFill>
                <a:schemeClr val="accent1"/>
              </a:solidFill>
              <a:latin typeface="&amp;quot"/>
            </a:endParaRPr>
          </a:p>
          <a:p>
            <a:pPr algn="l"/>
            <a:endParaRPr lang="en-US" altLang="ja-JP" sz="3500" b="1" dirty="0">
              <a:solidFill>
                <a:schemeClr val="accent1"/>
              </a:solidFill>
              <a:latin typeface="&amp;quot"/>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11879721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33671" y="1421295"/>
            <a:ext cx="10088216" cy="4939747"/>
          </a:xfrm>
        </p:spPr>
        <p:txBody>
          <a:bodyPr>
            <a:normAutofit fontScale="92500"/>
          </a:bodyPr>
          <a:lstStyle/>
          <a:p>
            <a:pPr algn="l"/>
            <a:r>
              <a:rPr lang="ja-JP" altLang="en-US" sz="3500" b="1" dirty="0">
                <a:solidFill>
                  <a:schemeClr val="accent1"/>
                </a:solidFill>
                <a:latin typeface="&amp;quot"/>
              </a:rPr>
              <a:t>こうした問いへの答えに対するギャップを明らかにした上で、私たちは、フォーカスグループ</a:t>
            </a:r>
            <a:endParaRPr lang="en-US" altLang="ja-JP" sz="3500" b="1" dirty="0">
              <a:solidFill>
                <a:schemeClr val="accent1"/>
              </a:solidFill>
              <a:latin typeface="&amp;quot"/>
            </a:endParaRPr>
          </a:p>
          <a:p>
            <a:pPr algn="l"/>
            <a:r>
              <a:rPr lang="ja-JP" altLang="en-US" sz="3500" b="1" dirty="0">
                <a:solidFill>
                  <a:schemeClr val="accent1"/>
                </a:solidFill>
                <a:latin typeface="&amp;quot"/>
              </a:rPr>
              <a:t>（座談会）やアンケート調査を通じて</a:t>
            </a:r>
            <a:r>
              <a:rPr lang="en-US" altLang="ja-JP" sz="3500" b="1" dirty="0">
                <a:solidFill>
                  <a:schemeClr val="accent1"/>
                </a:solidFill>
                <a:latin typeface="&amp;quot"/>
              </a:rPr>
              <a:t>100</a:t>
            </a:r>
            <a:r>
              <a:rPr lang="ja-JP" altLang="en-US" sz="3500" b="1" dirty="0">
                <a:solidFill>
                  <a:schemeClr val="accent1"/>
                </a:solidFill>
                <a:latin typeface="&amp;quot"/>
              </a:rPr>
              <a:t>万人</a:t>
            </a:r>
            <a:endParaRPr lang="en-US" altLang="ja-JP" sz="3500" b="1" dirty="0">
              <a:solidFill>
                <a:schemeClr val="accent1"/>
              </a:solidFill>
              <a:latin typeface="&amp;quot"/>
            </a:endParaRPr>
          </a:p>
          <a:p>
            <a:pPr algn="l"/>
            <a:r>
              <a:rPr lang="ja-JP" altLang="en-US" sz="3500" b="1" dirty="0">
                <a:solidFill>
                  <a:schemeClr val="accent1"/>
                </a:solidFill>
                <a:latin typeface="&amp;quot"/>
              </a:rPr>
              <a:t>以上の会員の意見をうかがいました。</a:t>
            </a:r>
            <a:endParaRPr lang="en-US" altLang="ja-JP" sz="3500" b="1" dirty="0">
              <a:solidFill>
                <a:schemeClr val="accent1"/>
              </a:solidFill>
              <a:latin typeface="&amp;quot"/>
            </a:endParaRPr>
          </a:p>
          <a:p>
            <a:pPr algn="l"/>
            <a:r>
              <a:rPr lang="ja-JP" altLang="en-US" sz="3500" b="1" dirty="0">
                <a:solidFill>
                  <a:schemeClr val="accent1"/>
                </a:solidFill>
                <a:latin typeface="&amp;quot"/>
              </a:rPr>
              <a:t>戦略計画に含まれている各目標は、ロータリーが</a:t>
            </a:r>
            <a:endParaRPr lang="en-US" altLang="ja-JP" sz="3500" b="1" dirty="0">
              <a:solidFill>
                <a:schemeClr val="accent1"/>
              </a:solidFill>
              <a:latin typeface="&amp;quot"/>
            </a:endParaRPr>
          </a:p>
          <a:p>
            <a:pPr algn="l"/>
            <a:r>
              <a:rPr lang="ja-JP" altLang="en-US" sz="3500" b="1" dirty="0">
                <a:solidFill>
                  <a:schemeClr val="accent1"/>
                </a:solidFill>
                <a:latin typeface="&amp;quot"/>
              </a:rPr>
              <a:t>ビジョンを実現できるようにしたいと願うリーダー、</a:t>
            </a:r>
            <a:endParaRPr lang="en-US" altLang="ja-JP" sz="3500" b="1" dirty="0">
              <a:solidFill>
                <a:schemeClr val="accent1"/>
              </a:solidFill>
              <a:latin typeface="&amp;quot"/>
            </a:endParaRPr>
          </a:p>
          <a:p>
            <a:pPr algn="l"/>
            <a:r>
              <a:rPr lang="ja-JP" altLang="en-US" sz="3500" b="1" dirty="0">
                <a:solidFill>
                  <a:schemeClr val="accent1"/>
                </a:solidFill>
                <a:latin typeface="&amp;quot"/>
              </a:rPr>
              <a:t>会員、ロータリー参加者の方々からのフィードバック</a:t>
            </a:r>
            <a:endParaRPr lang="en-US" altLang="ja-JP" sz="3500" b="1" dirty="0">
              <a:solidFill>
                <a:schemeClr val="accent1"/>
              </a:solidFill>
              <a:latin typeface="&amp;quot"/>
            </a:endParaRPr>
          </a:p>
          <a:p>
            <a:pPr algn="l"/>
            <a:r>
              <a:rPr lang="ja-JP" altLang="en-US" sz="3500" b="1" dirty="0">
                <a:solidFill>
                  <a:schemeClr val="accent1"/>
                </a:solidFill>
                <a:latin typeface="&amp;quot"/>
              </a:rPr>
              <a:t>に基づいています。</a:t>
            </a:r>
            <a:endParaRPr kumimoji="1" lang="ja-JP" altLang="en-US"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7328386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63487" y="1242391"/>
            <a:ext cx="10068339" cy="5098774"/>
          </a:xfrm>
        </p:spPr>
        <p:txBody>
          <a:bodyPr>
            <a:normAutofit/>
          </a:bodyPr>
          <a:lstStyle/>
          <a:p>
            <a:pPr algn="l"/>
            <a:r>
              <a:rPr lang="ja-JP" altLang="en-US" sz="3200" b="1" dirty="0">
                <a:solidFill>
                  <a:schemeClr val="accent1"/>
                </a:solidFill>
                <a:latin typeface="メイリオ" panose="020B0604030504040204" pitchFamily="50" charset="-128"/>
                <a:ea typeface="メイリオ" panose="020B0604030504040204" pitchFamily="50" charset="-128"/>
              </a:rPr>
              <a:t>ロータリーの新しい戦略計画は、</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これまでの計画とは異なっています。</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新しい計画には、力強い未来を協力して築くことへ</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の行動を促す「行動計画」が含まれています。</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この計画を通じて、行動人が手を取り合い、価値観を</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同じくする者同士がつながり、世界と自分自身の中に</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持続可能な変化を生むために活動することで何が可能</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となるかを、私たちが認識することができます。</a:t>
            </a:r>
            <a:endParaRPr kumimoji="1" lang="ja-JP" altLang="en-US" sz="3200" b="1"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3324424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34062"/>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13791" y="1301315"/>
            <a:ext cx="10127974" cy="3956485"/>
          </a:xfrm>
        </p:spPr>
        <p:txBody>
          <a:bodyPr>
            <a:noAutofit/>
          </a:bodyPr>
          <a:lstStyle/>
          <a:p>
            <a:pPr algn="l"/>
            <a:r>
              <a:rPr lang="ja-JP" altLang="en-US" sz="3200" b="1">
                <a:solidFill>
                  <a:schemeClr val="accent1"/>
                </a:solidFill>
              </a:rPr>
              <a:t>ポリオ根絶まで</a:t>
            </a:r>
            <a:r>
              <a:rPr lang="ja-JP" altLang="en-US" sz="3200" b="1" dirty="0">
                <a:solidFill>
                  <a:schemeClr val="accent1"/>
                </a:solidFill>
              </a:rPr>
              <a:t>あと一歩のところまできた</a:t>
            </a:r>
            <a:endParaRPr lang="en-US" altLang="ja-JP" sz="3200" b="1" dirty="0">
              <a:solidFill>
                <a:schemeClr val="accent1"/>
              </a:solidFill>
            </a:endParaRPr>
          </a:p>
          <a:p>
            <a:pPr algn="l"/>
            <a:r>
              <a:rPr lang="ja-JP" altLang="en-US" sz="3200" b="1" dirty="0">
                <a:solidFill>
                  <a:schemeClr val="accent1"/>
                </a:solidFill>
              </a:rPr>
              <a:t>ロータリーは、次なる課題に取り組む心構えが</a:t>
            </a:r>
            <a:endParaRPr lang="en-US" altLang="ja-JP" sz="3200" b="1" dirty="0">
              <a:solidFill>
                <a:schemeClr val="accent1"/>
              </a:solidFill>
            </a:endParaRPr>
          </a:p>
          <a:p>
            <a:pPr algn="l"/>
            <a:r>
              <a:rPr lang="ja-JP" altLang="en-US" sz="3200" b="1" dirty="0">
                <a:solidFill>
                  <a:schemeClr val="accent1"/>
                </a:solidFill>
              </a:rPr>
              <a:t>できています。</a:t>
            </a:r>
            <a:endParaRPr lang="en-US" altLang="ja-JP" sz="3200" b="1" dirty="0">
              <a:solidFill>
                <a:schemeClr val="accent1"/>
              </a:solidFill>
            </a:endParaRPr>
          </a:p>
          <a:p>
            <a:pPr algn="l"/>
            <a:r>
              <a:rPr lang="ja-JP" altLang="en-US" sz="3200" b="1" dirty="0">
                <a:solidFill>
                  <a:schemeClr val="accent1"/>
                </a:solidFill>
              </a:rPr>
              <a:t>より多くの仲間を迎え入れ、より大きなインパクトを</a:t>
            </a:r>
            <a:endParaRPr lang="en-US" altLang="ja-JP" sz="3200" b="1" dirty="0">
              <a:solidFill>
                <a:schemeClr val="accent1"/>
              </a:solidFill>
            </a:endParaRPr>
          </a:p>
          <a:p>
            <a:pPr algn="l"/>
            <a:r>
              <a:rPr lang="ja-JP" altLang="en-US" sz="3200" b="1" dirty="0">
                <a:solidFill>
                  <a:schemeClr val="accent1"/>
                </a:solidFill>
              </a:rPr>
              <a:t>もたらし、世界に変化を生み出すための新たな</a:t>
            </a:r>
            <a:endParaRPr lang="en-US" altLang="ja-JP" sz="3200" b="1" dirty="0">
              <a:solidFill>
                <a:schemeClr val="accent1"/>
              </a:solidFill>
            </a:endParaRPr>
          </a:p>
          <a:p>
            <a:pPr algn="l"/>
            <a:r>
              <a:rPr lang="ja-JP" altLang="en-US" sz="3200" b="1" dirty="0">
                <a:solidFill>
                  <a:schemeClr val="accent1"/>
                </a:solidFill>
              </a:rPr>
              <a:t>ビジョンの実現に向けて、行動を起こす時が来て</a:t>
            </a:r>
            <a:endParaRPr lang="en-US" altLang="ja-JP" sz="3200" b="1" dirty="0">
              <a:solidFill>
                <a:schemeClr val="accent1"/>
              </a:solidFill>
            </a:endParaRPr>
          </a:p>
          <a:p>
            <a:pPr algn="l"/>
            <a:r>
              <a:rPr lang="ja-JP" altLang="en-US" sz="3200" b="1" dirty="0">
                <a:solidFill>
                  <a:schemeClr val="accent1"/>
                </a:solidFill>
              </a:rPr>
              <a:t>います。</a:t>
            </a:r>
            <a:endParaRPr kumimoji="1" lang="ja-JP" altLang="en-US" sz="3200" b="1"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98925" y="282479"/>
            <a:ext cx="1579001" cy="591363"/>
          </a:xfrm>
          <a:prstGeom prst="rect">
            <a:avLst/>
          </a:prstGeom>
        </p:spPr>
      </p:pic>
    </p:spTree>
    <p:extLst>
      <p:ext uri="{BB962C8B-B14F-4D97-AF65-F5344CB8AC3E}">
        <p14:creationId xmlns:p14="http://schemas.microsoft.com/office/powerpoint/2010/main" val="31433637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43609" y="1311965"/>
            <a:ext cx="10028582" cy="4969565"/>
          </a:xfrm>
        </p:spPr>
        <p:txBody>
          <a:bodyPr>
            <a:noAutofit/>
          </a:bodyPr>
          <a:lstStyle/>
          <a:p>
            <a:pPr algn="l"/>
            <a:r>
              <a:rPr lang="ja-JP" altLang="en-US" sz="3200" b="1" dirty="0">
                <a:solidFill>
                  <a:schemeClr val="accent1"/>
                </a:solidFill>
                <a:latin typeface="メイリオ" panose="020B0604030504040204" pitchFamily="50" charset="-128"/>
                <a:ea typeface="メイリオ" panose="020B0604030504040204" pitchFamily="50" charset="-128"/>
              </a:rPr>
              <a:t>この計画は、ロータリーの伝統や価値観を払拭しよう</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とするものではありません。</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その目的は、組織を強化することでロータリーの価値観を今後もずっと守ること、効果的な方策を用いる</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ことであらゆるレベルで組織を強化すること、</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ロータリーに参加するすべての人が有意義で価値あ</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る経験ができるようにすること、そして、より大勢の</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人の暮らしと地域社会をより良くすることです。</a:t>
            </a:r>
            <a:endParaRPr kumimoji="1" lang="ja-JP" altLang="en-US" sz="3200" b="1"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10618471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993913" y="1311965"/>
            <a:ext cx="10167730" cy="5088835"/>
          </a:xfrm>
        </p:spPr>
        <p:txBody>
          <a:bodyPr>
            <a:noAutofit/>
          </a:bodyPr>
          <a:lstStyle/>
          <a:p>
            <a:pPr algn="l"/>
            <a:r>
              <a:rPr lang="ja-JP" altLang="en-US" sz="3200" b="1" dirty="0">
                <a:solidFill>
                  <a:schemeClr val="accent1"/>
                </a:solidFill>
                <a:latin typeface="メイリオ" panose="020B0604030504040204" pitchFamily="50" charset="-128"/>
                <a:ea typeface="メイリオ" panose="020B0604030504040204" pitchFamily="50" charset="-128"/>
              </a:rPr>
              <a:t>私たちは、世界により大きなインパクトをもたらし、</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参加者の基盤を広げ、参加者の積極的なかかわりを</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促し、適応力を高めて革新的になることを目指して</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います。今後数年間、これらの目標を達成するための</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数々のイニシアチブを模索、実施していきます。</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この行動計画はロータリーのビジョン実現に向けた</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国際ロータリーと組織全体の活動を主眼としています</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が、その多くはクラブと地区のレベルにも当てはまり</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ます。</a:t>
            </a:r>
            <a:endParaRPr kumimoji="1" lang="ja-JP" altLang="en-US" sz="3200" b="1"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6318062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457739" y="1311965"/>
            <a:ext cx="9210261" cy="4880113"/>
          </a:xfrm>
        </p:spPr>
        <p:txBody>
          <a:bodyPr>
            <a:normAutofit/>
          </a:bodyPr>
          <a:lstStyle/>
          <a:p>
            <a:pPr algn="l"/>
            <a:r>
              <a:rPr lang="ja-JP" altLang="en-US" sz="3200" b="1" dirty="0">
                <a:solidFill>
                  <a:schemeClr val="accent1"/>
                </a:solidFill>
                <a:latin typeface="メイリオ" panose="020B0604030504040204" pitchFamily="50" charset="-128"/>
                <a:ea typeface="メイリオ" panose="020B0604030504040204" pitchFamily="50" charset="-128"/>
              </a:rPr>
              <a:t>このため、各クラブでもこの行動計画と同じ</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優先事項を掲げていただくことが大切となります。</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クラブの計画を立てる際には、これらの優先事項</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とその概念を考慮してください。</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クラブを、そして会員の体験をできる限りベスト</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なものに近づけるにはどうすればよいか考えて</a:t>
            </a:r>
            <a:endParaRPr lang="en-US" altLang="ja-JP" sz="3200" b="1" dirty="0">
              <a:solidFill>
                <a:schemeClr val="accent1"/>
              </a:solidFill>
              <a:latin typeface="メイリオ" panose="020B0604030504040204" pitchFamily="50" charset="-128"/>
              <a:ea typeface="メイリオ" panose="020B0604030504040204" pitchFamily="50" charset="-128"/>
            </a:endParaRPr>
          </a:p>
          <a:p>
            <a:pPr algn="l"/>
            <a:r>
              <a:rPr lang="ja-JP" altLang="en-US" sz="3200" b="1" dirty="0">
                <a:solidFill>
                  <a:schemeClr val="accent1"/>
                </a:solidFill>
                <a:latin typeface="メイリオ" panose="020B0604030504040204" pitchFamily="50" charset="-128"/>
                <a:ea typeface="メイリオ" panose="020B0604030504040204" pitchFamily="50" charset="-128"/>
              </a:rPr>
              <a:t>ください。</a:t>
            </a:r>
            <a:endParaRPr kumimoji="1" lang="ja-JP" altLang="en-US" sz="3200" b="1"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34858021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983975" y="1311965"/>
            <a:ext cx="10137912" cy="3945835"/>
          </a:xfrm>
        </p:spPr>
        <p:txBody>
          <a:bodyPr>
            <a:noAutofit/>
          </a:bodyPr>
          <a:lstStyle/>
          <a:p>
            <a:pPr algn="l"/>
            <a:r>
              <a:rPr lang="ja-JP" altLang="en-US" sz="2800" b="1" dirty="0">
                <a:solidFill>
                  <a:schemeClr val="accent1"/>
                </a:solidFill>
                <a:latin typeface="メイリオ" panose="020B0604030504040204" pitchFamily="50" charset="-128"/>
                <a:ea typeface="メイリオ" panose="020B0604030504040204" pitchFamily="50" charset="-128"/>
              </a:rPr>
              <a:t>クラブが地域社会に大きなインパクトをもたらす方法を考え</a:t>
            </a:r>
            <a:endParaRPr lang="en-US" altLang="ja-JP" sz="2800" b="1" dirty="0">
              <a:solidFill>
                <a:schemeClr val="accent1"/>
              </a:solidFill>
              <a:latin typeface="メイリオ" panose="020B0604030504040204" pitchFamily="50" charset="-128"/>
              <a:ea typeface="メイリオ" panose="020B0604030504040204" pitchFamily="50" charset="-128"/>
            </a:endParaRPr>
          </a:p>
          <a:p>
            <a:pPr algn="l"/>
            <a:r>
              <a:rPr lang="ja-JP" altLang="en-US" sz="2800" b="1" dirty="0">
                <a:solidFill>
                  <a:schemeClr val="accent1"/>
                </a:solidFill>
                <a:latin typeface="メイリオ" panose="020B0604030504040204" pitchFamily="50" charset="-128"/>
                <a:ea typeface="メイリオ" panose="020B0604030504040204" pitchFamily="50" charset="-128"/>
              </a:rPr>
              <a:t>たら、</a:t>
            </a:r>
            <a:r>
              <a:rPr lang="ja-JP" altLang="en-US" sz="2800" b="1" u="sng" dirty="0">
                <a:solidFill>
                  <a:schemeClr val="accent1"/>
                </a:solidFill>
                <a:latin typeface="&amp;quot"/>
                <a:hlinkClick r:id="rId3">
                  <a:extLst>
                    <a:ext uri="{A12FA001-AC4F-418D-AE19-62706E023703}">
                      <ahyp:hlinkClr xmlns:ahyp="http://schemas.microsoft.com/office/drawing/2018/hyperlinkcolor" val="tx"/>
                    </a:ext>
                  </a:extLst>
                </a:hlinkClick>
              </a:rPr>
              <a:t>戦略計画立案ガイド</a:t>
            </a:r>
            <a:r>
              <a:rPr lang="ja-JP" altLang="en-US" sz="2800" b="1" dirty="0">
                <a:solidFill>
                  <a:schemeClr val="accent1"/>
                </a:solidFill>
                <a:latin typeface="メイリオ" panose="020B0604030504040204" pitchFamily="50" charset="-128"/>
                <a:ea typeface="メイリオ" panose="020B0604030504040204" pitchFamily="50" charset="-128"/>
              </a:rPr>
              <a:t>をぜひご活用ください。</a:t>
            </a:r>
            <a:endParaRPr lang="en-US" altLang="ja-JP" sz="2800" b="1" dirty="0">
              <a:solidFill>
                <a:schemeClr val="accent1"/>
              </a:solidFill>
              <a:latin typeface="メイリオ" panose="020B0604030504040204" pitchFamily="50" charset="-128"/>
              <a:ea typeface="メイリオ" panose="020B0604030504040204" pitchFamily="50" charset="-128"/>
            </a:endParaRPr>
          </a:p>
          <a:p>
            <a:pPr algn="l"/>
            <a:r>
              <a:rPr lang="ja-JP" altLang="en-US" sz="2800" b="1" dirty="0">
                <a:solidFill>
                  <a:schemeClr val="accent1"/>
                </a:solidFill>
                <a:latin typeface="メイリオ" panose="020B0604030504040204" pitchFamily="50" charset="-128"/>
                <a:ea typeface="メイリオ" panose="020B0604030504040204" pitchFamily="50" charset="-128"/>
              </a:rPr>
              <a:t>クラブが独自の行動計画を立てる際、この資料を参考にする</a:t>
            </a:r>
            <a:endParaRPr lang="en-US" altLang="ja-JP" sz="2800" b="1" dirty="0">
              <a:solidFill>
                <a:schemeClr val="accent1"/>
              </a:solidFill>
              <a:latin typeface="メイリオ" panose="020B0604030504040204" pitchFamily="50" charset="-128"/>
              <a:ea typeface="メイリオ" panose="020B0604030504040204" pitchFamily="50" charset="-128"/>
            </a:endParaRPr>
          </a:p>
          <a:p>
            <a:pPr algn="l"/>
            <a:r>
              <a:rPr lang="ja-JP" altLang="en-US" sz="2800" b="1" dirty="0">
                <a:solidFill>
                  <a:schemeClr val="accent1"/>
                </a:solidFill>
                <a:latin typeface="メイリオ" panose="020B0604030504040204" pitchFamily="50" charset="-128"/>
                <a:ea typeface="メイリオ" panose="020B0604030504040204" pitchFamily="50" charset="-128"/>
              </a:rPr>
              <a:t>ことで、ロータリー全体の優先事項と足並みをそろえ、共通</a:t>
            </a:r>
            <a:endParaRPr lang="en-US" altLang="ja-JP" sz="2800" b="1" dirty="0">
              <a:solidFill>
                <a:schemeClr val="accent1"/>
              </a:solidFill>
              <a:latin typeface="メイリオ" panose="020B0604030504040204" pitchFamily="50" charset="-128"/>
              <a:ea typeface="メイリオ" panose="020B0604030504040204" pitchFamily="50" charset="-128"/>
            </a:endParaRPr>
          </a:p>
          <a:p>
            <a:pPr algn="l"/>
            <a:r>
              <a:rPr lang="ja-JP" altLang="en-US" sz="2800" b="1" dirty="0">
                <a:solidFill>
                  <a:schemeClr val="accent1"/>
                </a:solidFill>
                <a:latin typeface="メイリオ" panose="020B0604030504040204" pitchFamily="50" charset="-128"/>
                <a:ea typeface="メイリオ" panose="020B0604030504040204" pitchFamily="50" charset="-128"/>
              </a:rPr>
              <a:t>目標を支えることができるでしょう。現会員や地域社会の人</a:t>
            </a:r>
            <a:endParaRPr lang="en-US" altLang="ja-JP" sz="2800" b="1" dirty="0">
              <a:solidFill>
                <a:schemeClr val="accent1"/>
              </a:solidFill>
              <a:latin typeface="メイリオ" panose="020B0604030504040204" pitchFamily="50" charset="-128"/>
              <a:ea typeface="メイリオ" panose="020B0604030504040204" pitchFamily="50" charset="-128"/>
            </a:endParaRPr>
          </a:p>
          <a:p>
            <a:pPr algn="l"/>
            <a:r>
              <a:rPr lang="ja-JP" altLang="en-US" sz="2800" b="1" dirty="0">
                <a:solidFill>
                  <a:schemeClr val="accent1"/>
                </a:solidFill>
                <a:latin typeface="メイリオ" panose="020B0604030504040204" pitchFamily="50" charset="-128"/>
                <a:ea typeface="メイリオ" panose="020B0604030504040204" pitchFamily="50" charset="-128"/>
              </a:rPr>
              <a:t>びとの参加を最も効果的に増やすため、各クラブの事情や</a:t>
            </a:r>
            <a:endParaRPr lang="en-US" altLang="ja-JP" sz="2800" b="1" dirty="0">
              <a:solidFill>
                <a:schemeClr val="accent1"/>
              </a:solidFill>
              <a:latin typeface="メイリオ" panose="020B0604030504040204" pitchFamily="50" charset="-128"/>
              <a:ea typeface="メイリオ" panose="020B0604030504040204" pitchFamily="50" charset="-128"/>
            </a:endParaRPr>
          </a:p>
          <a:p>
            <a:pPr algn="l"/>
            <a:r>
              <a:rPr lang="ja-JP" altLang="en-US" sz="2800" b="1" dirty="0">
                <a:solidFill>
                  <a:schemeClr val="accent1"/>
                </a:solidFill>
                <a:latin typeface="メイリオ" panose="020B0604030504040204" pitchFamily="50" charset="-128"/>
                <a:ea typeface="メイリオ" panose="020B0604030504040204" pitchFamily="50" charset="-128"/>
              </a:rPr>
              <a:t>ニーズに合った行動計画を立ててください。</a:t>
            </a:r>
            <a:endParaRPr lang="en-US" altLang="ja-JP" sz="2800" b="1" dirty="0">
              <a:solidFill>
                <a:schemeClr val="accent1"/>
              </a:solidFill>
              <a:latin typeface="メイリオ" panose="020B0604030504040204" pitchFamily="50" charset="-128"/>
              <a:ea typeface="メイリオ" panose="020B0604030504040204" pitchFamily="50" charset="-128"/>
            </a:endParaRPr>
          </a:p>
          <a:p>
            <a:pPr algn="l"/>
            <a:r>
              <a:rPr lang="ja-JP" altLang="en-US" sz="2800" b="1" dirty="0">
                <a:solidFill>
                  <a:schemeClr val="accent1"/>
                </a:solidFill>
                <a:latin typeface="メイリオ" panose="020B0604030504040204" pitchFamily="50" charset="-128"/>
                <a:ea typeface="メイリオ" panose="020B0604030504040204" pitchFamily="50" charset="-128"/>
              </a:rPr>
              <a:t>私たちはロータリーの行動計画を実行するにあたり、大胆</a:t>
            </a:r>
            <a:endParaRPr lang="en-US" altLang="ja-JP" sz="2800" b="1" dirty="0">
              <a:solidFill>
                <a:schemeClr val="accent1"/>
              </a:solidFill>
              <a:latin typeface="メイリオ" panose="020B0604030504040204" pitchFamily="50" charset="-128"/>
              <a:ea typeface="メイリオ" panose="020B0604030504040204" pitchFamily="50" charset="-128"/>
            </a:endParaRPr>
          </a:p>
          <a:p>
            <a:pPr algn="l"/>
            <a:r>
              <a:rPr lang="ja-JP" altLang="en-US" sz="2800" b="1" dirty="0">
                <a:solidFill>
                  <a:schemeClr val="accent1"/>
                </a:solidFill>
                <a:latin typeface="メイリオ" panose="020B0604030504040204" pitchFamily="50" charset="-128"/>
                <a:ea typeface="メイリオ" panose="020B0604030504040204" pitchFamily="50" charset="-128"/>
              </a:rPr>
              <a:t>かつ野心的でありたいと考えています。</a:t>
            </a:r>
            <a:endParaRPr lang="en-US" altLang="ja-JP" sz="2800" b="1" dirty="0">
              <a:solidFill>
                <a:schemeClr val="accent1"/>
              </a:solidFill>
              <a:latin typeface="メイリオ" panose="020B0604030504040204" pitchFamily="50" charset="-128"/>
              <a:ea typeface="メイリオ" panose="020B0604030504040204" pitchFamily="50" charset="-128"/>
            </a:endParaRPr>
          </a:p>
          <a:p>
            <a:pPr algn="l"/>
            <a:r>
              <a:rPr lang="ja-JP" altLang="en-US" sz="2800" b="1" dirty="0">
                <a:solidFill>
                  <a:schemeClr val="accent1"/>
                </a:solidFill>
                <a:latin typeface="メイリオ" panose="020B0604030504040204" pitchFamily="50" charset="-128"/>
                <a:ea typeface="メイリオ" panose="020B0604030504040204" pitchFamily="50" charset="-128"/>
              </a:rPr>
              <a:t>クラブでも同じ姿勢で取り組んでいただけることを願って</a:t>
            </a:r>
            <a:endParaRPr lang="en-US" altLang="ja-JP" sz="2800" b="1" dirty="0">
              <a:solidFill>
                <a:schemeClr val="accent1"/>
              </a:solidFill>
              <a:latin typeface="メイリオ" panose="020B0604030504040204" pitchFamily="50" charset="-128"/>
              <a:ea typeface="メイリオ" panose="020B0604030504040204" pitchFamily="50" charset="-128"/>
            </a:endParaRPr>
          </a:p>
          <a:p>
            <a:pPr algn="l"/>
            <a:r>
              <a:rPr lang="ja-JP" altLang="en-US" sz="2800" b="1" dirty="0">
                <a:solidFill>
                  <a:schemeClr val="accent1"/>
                </a:solidFill>
                <a:latin typeface="メイリオ" panose="020B0604030504040204" pitchFamily="50" charset="-128"/>
                <a:ea typeface="メイリオ" panose="020B0604030504040204" pitchFamily="50" charset="-128"/>
              </a:rPr>
              <a:t>います。</a:t>
            </a:r>
            <a:endParaRPr kumimoji="1" lang="ja-JP" altLang="en-US" sz="2800" b="1"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4"/>
          <a:stretch>
            <a:fillRect/>
          </a:stretch>
        </p:blipFill>
        <p:spPr>
          <a:xfrm>
            <a:off x="539290" y="332175"/>
            <a:ext cx="1579001" cy="591363"/>
          </a:xfrm>
          <a:prstGeom prst="rect">
            <a:avLst/>
          </a:prstGeom>
        </p:spPr>
      </p:pic>
    </p:spTree>
    <p:extLst>
      <p:ext uri="{BB962C8B-B14F-4D97-AF65-F5344CB8AC3E}">
        <p14:creationId xmlns:p14="http://schemas.microsoft.com/office/powerpoint/2010/main" val="25241473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457739" y="1311965"/>
            <a:ext cx="9210261" cy="3945835"/>
          </a:xfrm>
        </p:spPr>
        <p:txBody>
          <a:bodyPr>
            <a:normAutofit/>
          </a:bodyPr>
          <a:lstStyle/>
          <a:p>
            <a:pPr algn="l"/>
            <a:r>
              <a:rPr lang="ja-JP" altLang="en-US" sz="3600" b="1" dirty="0">
                <a:solidFill>
                  <a:schemeClr val="accent1"/>
                </a:solidFill>
                <a:latin typeface="メイリオ" panose="020B0604030504040204" pitchFamily="50" charset="-128"/>
                <a:ea typeface="メイリオ" panose="020B0604030504040204" pitchFamily="50" charset="-128"/>
              </a:rPr>
              <a:t>この行動計画は皆さまからのお力を借りて</a:t>
            </a:r>
            <a:endParaRPr lang="en-US" altLang="ja-JP" sz="3600" b="1" dirty="0">
              <a:solidFill>
                <a:schemeClr val="accent1"/>
              </a:solidFill>
              <a:latin typeface="メイリオ" panose="020B0604030504040204" pitchFamily="50" charset="-128"/>
              <a:ea typeface="メイリオ" panose="020B0604030504040204" pitchFamily="50" charset="-128"/>
            </a:endParaRPr>
          </a:p>
          <a:p>
            <a:pPr algn="l"/>
            <a:r>
              <a:rPr lang="ja-JP" altLang="en-US" sz="3600" b="1" dirty="0">
                <a:solidFill>
                  <a:schemeClr val="accent1"/>
                </a:solidFill>
                <a:latin typeface="メイリオ" panose="020B0604030504040204" pitchFamily="50" charset="-128"/>
                <a:ea typeface="メイリオ" panose="020B0604030504040204" pitchFamily="50" charset="-128"/>
              </a:rPr>
              <a:t>形づくられたものです。</a:t>
            </a:r>
            <a:endParaRPr lang="en-US" altLang="ja-JP" sz="3600" b="1" dirty="0">
              <a:solidFill>
                <a:schemeClr val="accent1"/>
              </a:solidFill>
              <a:latin typeface="メイリオ" panose="020B0604030504040204" pitchFamily="50" charset="-128"/>
              <a:ea typeface="メイリオ" panose="020B0604030504040204" pitchFamily="50" charset="-128"/>
            </a:endParaRPr>
          </a:p>
          <a:p>
            <a:pPr algn="l"/>
            <a:r>
              <a:rPr lang="ja-JP" altLang="en-US" sz="3600" b="1" dirty="0">
                <a:solidFill>
                  <a:schemeClr val="accent1"/>
                </a:solidFill>
                <a:latin typeface="メイリオ" panose="020B0604030504040204" pitchFamily="50" charset="-128"/>
                <a:ea typeface="メイリオ" panose="020B0604030504040204" pitchFamily="50" charset="-128"/>
              </a:rPr>
              <a:t>この行動計画の下、力を合わせ、将来に</a:t>
            </a:r>
            <a:endParaRPr lang="en-US" altLang="ja-JP" sz="3600" b="1" dirty="0">
              <a:solidFill>
                <a:schemeClr val="accent1"/>
              </a:solidFill>
              <a:latin typeface="メイリオ" panose="020B0604030504040204" pitchFamily="50" charset="-128"/>
              <a:ea typeface="メイリオ" panose="020B0604030504040204" pitchFamily="50" charset="-128"/>
            </a:endParaRPr>
          </a:p>
          <a:p>
            <a:pPr algn="l"/>
            <a:r>
              <a:rPr lang="ja-JP" altLang="en-US" sz="3600" b="1" dirty="0">
                <a:solidFill>
                  <a:schemeClr val="accent1"/>
                </a:solidFill>
                <a:latin typeface="メイリオ" panose="020B0604030504040204" pitchFamily="50" charset="-128"/>
                <a:ea typeface="メイリオ" panose="020B0604030504040204" pitchFamily="50" charset="-128"/>
              </a:rPr>
              <a:t>より良い世界を築くためにロータリーが</a:t>
            </a:r>
            <a:endParaRPr lang="en-US" altLang="ja-JP" sz="3600" b="1" dirty="0">
              <a:solidFill>
                <a:schemeClr val="accent1"/>
              </a:solidFill>
              <a:latin typeface="メイリオ" panose="020B0604030504040204" pitchFamily="50" charset="-128"/>
              <a:ea typeface="メイリオ" panose="020B0604030504040204" pitchFamily="50" charset="-128"/>
            </a:endParaRPr>
          </a:p>
          <a:p>
            <a:pPr algn="l"/>
            <a:r>
              <a:rPr lang="ja-JP" altLang="en-US" sz="3600" b="1" dirty="0">
                <a:solidFill>
                  <a:schemeClr val="accent1"/>
                </a:solidFill>
                <a:latin typeface="メイリオ" panose="020B0604030504040204" pitchFamily="50" charset="-128"/>
                <a:ea typeface="メイリオ" panose="020B0604030504040204" pitchFamily="50" charset="-128"/>
              </a:rPr>
              <a:t>大胆に取り組んでいくことができるで</a:t>
            </a:r>
            <a:endParaRPr lang="en-US" altLang="ja-JP" sz="3600" b="1" dirty="0">
              <a:solidFill>
                <a:schemeClr val="accent1"/>
              </a:solidFill>
              <a:latin typeface="メイリオ" panose="020B0604030504040204" pitchFamily="50" charset="-128"/>
              <a:ea typeface="メイリオ" panose="020B0604030504040204" pitchFamily="50" charset="-128"/>
            </a:endParaRPr>
          </a:p>
          <a:p>
            <a:pPr algn="l"/>
            <a:r>
              <a:rPr lang="ja-JP" altLang="en-US" sz="3600" b="1" dirty="0">
                <a:solidFill>
                  <a:schemeClr val="accent1"/>
                </a:solidFill>
                <a:latin typeface="メイリオ" panose="020B0604030504040204" pitchFamily="50" charset="-128"/>
                <a:ea typeface="メイリオ" panose="020B0604030504040204" pitchFamily="50" charset="-128"/>
              </a:rPr>
              <a:t>しょう。</a:t>
            </a:r>
            <a:endParaRPr kumimoji="1" lang="ja-JP" altLang="en-US" sz="3600" b="1"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19521777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457739" y="1311965"/>
            <a:ext cx="9733722" cy="3945835"/>
          </a:xfrm>
        </p:spPr>
        <p:txBody>
          <a:bodyPr>
            <a:normAutofit/>
          </a:bodyPr>
          <a:lstStyle/>
          <a:p>
            <a:r>
              <a:rPr kumimoji="1" lang="ja-JP" altLang="en-US" sz="6600" b="1" dirty="0">
                <a:solidFill>
                  <a:schemeClr val="accent1"/>
                </a:solidFill>
              </a:rPr>
              <a:t>ご清聴</a:t>
            </a:r>
            <a:endParaRPr kumimoji="1" lang="en-US" altLang="ja-JP" sz="6600" b="1">
              <a:solidFill>
                <a:schemeClr val="accent1"/>
              </a:solidFill>
            </a:endParaRPr>
          </a:p>
          <a:p>
            <a:endParaRPr kumimoji="1" lang="en-US" altLang="ja-JP" sz="6600" b="1" dirty="0">
              <a:solidFill>
                <a:schemeClr val="accent1"/>
              </a:solidFill>
            </a:endParaRPr>
          </a:p>
          <a:p>
            <a:r>
              <a:rPr kumimoji="1" lang="ja-JP" altLang="en-US" sz="6600" b="1" dirty="0">
                <a:solidFill>
                  <a:schemeClr val="accent1"/>
                </a:solidFill>
              </a:rPr>
              <a:t>ありがとうございました</a:t>
            </a: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956269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53549" y="1311965"/>
            <a:ext cx="10098156" cy="3945835"/>
          </a:xfrm>
        </p:spPr>
        <p:txBody>
          <a:bodyPr>
            <a:noAutofit/>
          </a:bodyPr>
          <a:lstStyle/>
          <a:p>
            <a:pPr algn="l"/>
            <a:r>
              <a:rPr lang="ja-JP" altLang="en-US" sz="3600" b="1" dirty="0">
                <a:solidFill>
                  <a:schemeClr val="accent1"/>
                </a:solidFill>
              </a:rPr>
              <a:t>今日の世界は、</a:t>
            </a:r>
            <a:endParaRPr lang="en-US" altLang="ja-JP" sz="3600" b="1" dirty="0">
              <a:solidFill>
                <a:schemeClr val="accent1"/>
              </a:solidFill>
            </a:endParaRPr>
          </a:p>
          <a:p>
            <a:pPr algn="l"/>
            <a:r>
              <a:rPr lang="en-US" altLang="ja-JP" sz="3600" b="1" dirty="0">
                <a:solidFill>
                  <a:schemeClr val="accent1"/>
                </a:solidFill>
              </a:rPr>
              <a:t>1905</a:t>
            </a:r>
            <a:r>
              <a:rPr lang="ja-JP" altLang="en-US" sz="3600" b="1" dirty="0">
                <a:solidFill>
                  <a:schemeClr val="accent1"/>
                </a:solidFill>
              </a:rPr>
              <a:t>年の世界と同じではありません。</a:t>
            </a:r>
            <a:endParaRPr lang="en-US" altLang="ja-JP" sz="3600" b="1" dirty="0">
              <a:solidFill>
                <a:schemeClr val="accent1"/>
              </a:solidFill>
            </a:endParaRPr>
          </a:p>
          <a:p>
            <a:pPr algn="l"/>
            <a:r>
              <a:rPr lang="ja-JP" altLang="en-US" sz="3600" b="1" dirty="0">
                <a:solidFill>
                  <a:schemeClr val="accent1"/>
                </a:solidFill>
              </a:rPr>
              <a:t>人口動態が変わり、変化のスピードが加速し、</a:t>
            </a:r>
            <a:endParaRPr lang="en-US" altLang="ja-JP" sz="3600" b="1" dirty="0">
              <a:solidFill>
                <a:schemeClr val="accent1"/>
              </a:solidFill>
            </a:endParaRPr>
          </a:p>
          <a:p>
            <a:pPr algn="l"/>
            <a:r>
              <a:rPr lang="ja-JP" altLang="en-US" sz="3600" b="1" dirty="0">
                <a:solidFill>
                  <a:schemeClr val="accent1"/>
                </a:solidFill>
              </a:rPr>
              <a:t>テクノロジーによってつながりや</a:t>
            </a:r>
            <a:endParaRPr lang="en-US" altLang="ja-JP" sz="3600" b="1" dirty="0">
              <a:solidFill>
                <a:schemeClr val="accent1"/>
              </a:solidFill>
            </a:endParaRPr>
          </a:p>
          <a:p>
            <a:pPr algn="l"/>
            <a:r>
              <a:rPr lang="ja-JP" altLang="en-US" sz="3600" b="1" dirty="0">
                <a:solidFill>
                  <a:schemeClr val="accent1"/>
                </a:solidFill>
              </a:rPr>
              <a:t>奉仕の新たな機会が生み出されています。</a:t>
            </a:r>
            <a:endParaRPr lang="en-US" altLang="ja-JP" sz="3600" b="1"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1056217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53549" y="1311965"/>
            <a:ext cx="10098156" cy="3945835"/>
          </a:xfrm>
        </p:spPr>
        <p:txBody>
          <a:bodyPr>
            <a:noAutofit/>
          </a:bodyPr>
          <a:lstStyle/>
          <a:p>
            <a:pPr algn="l"/>
            <a:r>
              <a:rPr lang="ja-JP" altLang="en-US" sz="3600" b="1" dirty="0">
                <a:solidFill>
                  <a:schemeClr val="accent1"/>
                </a:solidFill>
              </a:rPr>
              <a:t>不変なのは、ロータリーを定義づける価値観</a:t>
            </a:r>
            <a:endParaRPr lang="en-US" altLang="ja-JP" sz="3600" b="1" dirty="0">
              <a:solidFill>
                <a:schemeClr val="accent1"/>
              </a:solidFill>
            </a:endParaRPr>
          </a:p>
          <a:p>
            <a:pPr algn="l"/>
            <a:r>
              <a:rPr lang="ja-JP" altLang="en-US" sz="3600" b="1" dirty="0">
                <a:solidFill>
                  <a:schemeClr val="accent1"/>
                </a:solidFill>
              </a:rPr>
              <a:t>すなわち「親睦」「高性」「多様性」「奉仕」</a:t>
            </a:r>
            <a:endParaRPr lang="en-US" altLang="ja-JP" sz="3600" b="1" dirty="0">
              <a:solidFill>
                <a:schemeClr val="accent1"/>
              </a:solidFill>
            </a:endParaRPr>
          </a:p>
          <a:p>
            <a:pPr algn="l"/>
            <a:r>
              <a:rPr lang="ja-JP" altLang="en-US" sz="3600" b="1" dirty="0">
                <a:solidFill>
                  <a:schemeClr val="accent1"/>
                </a:solidFill>
              </a:rPr>
              <a:t>「リーダーシップ」に対するニーズです。</a:t>
            </a:r>
            <a:endParaRPr lang="en-US" altLang="ja-JP" sz="3600" b="1" dirty="0">
              <a:solidFill>
                <a:schemeClr val="accent1"/>
              </a:solidFill>
            </a:endParaRPr>
          </a:p>
          <a:p>
            <a:pPr algn="l"/>
            <a:endParaRPr lang="en-US" altLang="ja-JP" sz="3600" b="1" dirty="0">
              <a:solidFill>
                <a:schemeClr val="accent1"/>
              </a:solidFill>
            </a:endParaRPr>
          </a:p>
          <a:p>
            <a:pPr algn="l"/>
            <a:r>
              <a:rPr lang="ja-JP" altLang="en-US" sz="3600" b="1" dirty="0">
                <a:solidFill>
                  <a:schemeClr val="accent1"/>
                </a:solidFill>
              </a:rPr>
              <a:t>過去を敬い、未来を見据えながら、私たちは</a:t>
            </a:r>
            <a:endParaRPr lang="en-US" altLang="ja-JP" sz="3600" b="1" dirty="0">
              <a:solidFill>
                <a:schemeClr val="accent1"/>
              </a:solidFill>
            </a:endParaRPr>
          </a:p>
          <a:p>
            <a:pPr algn="l"/>
            <a:r>
              <a:rPr lang="ja-JP" altLang="en-US" sz="3600" b="1" dirty="0">
                <a:solidFill>
                  <a:schemeClr val="accent1"/>
                </a:solidFill>
              </a:rPr>
              <a:t>進化を遂げ、ロータリーを時代に即した組織</a:t>
            </a:r>
            <a:endParaRPr lang="en-US" altLang="ja-JP" sz="3600" b="1" dirty="0">
              <a:solidFill>
                <a:schemeClr val="accent1"/>
              </a:solidFill>
            </a:endParaRPr>
          </a:p>
          <a:p>
            <a:pPr algn="l"/>
            <a:r>
              <a:rPr lang="ja-JP" altLang="en-US" sz="3600" b="1" dirty="0">
                <a:solidFill>
                  <a:schemeClr val="accent1"/>
                </a:solidFill>
              </a:rPr>
              <a:t>とするだけでなく、繁栄させることができます。</a:t>
            </a:r>
            <a:endParaRPr kumimoji="1" lang="ja-JP" altLang="en-US" sz="3600" b="1"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1373812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43609" y="1272209"/>
            <a:ext cx="10108095" cy="3985591"/>
          </a:xfrm>
        </p:spPr>
        <p:txBody>
          <a:bodyPr>
            <a:noAutofit/>
          </a:bodyPr>
          <a:lstStyle/>
          <a:p>
            <a:pPr algn="l"/>
            <a:r>
              <a:rPr lang="ja-JP" altLang="en-US" sz="4800" b="1" dirty="0">
                <a:solidFill>
                  <a:schemeClr val="accent1"/>
                </a:solidFill>
              </a:rPr>
              <a:t>国際ロータリーとロータリー財団の</a:t>
            </a:r>
            <a:endParaRPr lang="en-US" altLang="ja-JP" sz="4800" b="1" dirty="0">
              <a:solidFill>
                <a:schemeClr val="accent1"/>
              </a:solidFill>
            </a:endParaRPr>
          </a:p>
          <a:p>
            <a:pPr algn="l"/>
            <a:r>
              <a:rPr lang="ja-JP" altLang="en-US" sz="4800" b="1" dirty="0">
                <a:solidFill>
                  <a:schemeClr val="accent1"/>
                </a:solidFill>
              </a:rPr>
              <a:t>ビジョンを達成するため、</a:t>
            </a:r>
            <a:endParaRPr lang="en-US" altLang="ja-JP" sz="4800" b="1" dirty="0">
              <a:solidFill>
                <a:schemeClr val="accent1"/>
              </a:solidFill>
            </a:endParaRPr>
          </a:p>
          <a:p>
            <a:pPr algn="l"/>
            <a:r>
              <a:rPr lang="ja-JP" altLang="en-US" sz="4800" b="1" dirty="0">
                <a:solidFill>
                  <a:schemeClr val="accent1"/>
                </a:solidFill>
              </a:rPr>
              <a:t>今後</a:t>
            </a:r>
            <a:r>
              <a:rPr lang="en-US" altLang="ja-JP" sz="4800" b="1" dirty="0">
                <a:solidFill>
                  <a:schemeClr val="accent1"/>
                </a:solidFill>
              </a:rPr>
              <a:t>5</a:t>
            </a:r>
            <a:r>
              <a:rPr lang="ja-JP" altLang="en-US" sz="4800" b="1" dirty="0">
                <a:solidFill>
                  <a:schemeClr val="accent1"/>
                </a:solidFill>
              </a:rPr>
              <a:t>年間の活動を方向づける</a:t>
            </a:r>
            <a:endParaRPr lang="en-US" altLang="ja-JP" sz="4800" b="1" dirty="0">
              <a:solidFill>
                <a:schemeClr val="accent1"/>
              </a:solidFill>
            </a:endParaRPr>
          </a:p>
          <a:p>
            <a:pPr algn="l"/>
            <a:r>
              <a:rPr lang="en-US" altLang="ja-JP" sz="4800" b="1" dirty="0">
                <a:solidFill>
                  <a:schemeClr val="accent1"/>
                </a:solidFill>
              </a:rPr>
              <a:t>4</a:t>
            </a:r>
            <a:r>
              <a:rPr lang="ja-JP" altLang="en-US" sz="4800" b="1" dirty="0">
                <a:solidFill>
                  <a:schemeClr val="accent1"/>
                </a:solidFill>
              </a:rPr>
              <a:t>つの優先事項が定められました。</a:t>
            </a:r>
            <a:endParaRPr kumimoji="1" lang="en-US" altLang="ja-JP" sz="4800" b="1"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3907172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43609" y="1272209"/>
            <a:ext cx="10108095" cy="3985591"/>
          </a:xfrm>
        </p:spPr>
        <p:txBody>
          <a:bodyPr>
            <a:noAutofit/>
          </a:bodyPr>
          <a:lstStyle/>
          <a:p>
            <a:pPr algn="l"/>
            <a:r>
              <a:rPr lang="ja-JP" altLang="en-US" sz="3600" b="1" dirty="0">
                <a:solidFill>
                  <a:schemeClr val="accent1"/>
                </a:solidFill>
              </a:rPr>
              <a:t>より大きなインパクトをもたらすロータリーは、</a:t>
            </a:r>
            <a:endParaRPr lang="en-US" altLang="ja-JP" sz="3600" b="1" dirty="0">
              <a:solidFill>
                <a:schemeClr val="accent1"/>
              </a:solidFill>
            </a:endParaRPr>
          </a:p>
          <a:p>
            <a:pPr algn="l"/>
            <a:r>
              <a:rPr lang="ja-JP" altLang="en-US" sz="3600" b="1" dirty="0">
                <a:solidFill>
                  <a:schemeClr val="accent1"/>
                </a:solidFill>
              </a:rPr>
              <a:t>人びとの生活をより良くするための変化を</a:t>
            </a:r>
            <a:endParaRPr lang="en-US" altLang="ja-JP" sz="3600" b="1" dirty="0">
              <a:solidFill>
                <a:schemeClr val="accent1"/>
              </a:solidFill>
            </a:endParaRPr>
          </a:p>
          <a:p>
            <a:pPr algn="l"/>
            <a:r>
              <a:rPr lang="ja-JP" altLang="en-US" sz="3600" b="1" dirty="0">
                <a:solidFill>
                  <a:schemeClr val="accent1"/>
                </a:solidFill>
              </a:rPr>
              <a:t>もたらそうと努力しています。</a:t>
            </a:r>
            <a:endParaRPr lang="en-US" altLang="ja-JP" sz="3600" b="1" dirty="0">
              <a:solidFill>
                <a:schemeClr val="accent1"/>
              </a:solidFill>
            </a:endParaRPr>
          </a:p>
          <a:p>
            <a:pPr algn="l"/>
            <a:r>
              <a:rPr lang="ja-JP" altLang="en-US" sz="3600" b="1" dirty="0">
                <a:solidFill>
                  <a:schemeClr val="accent1"/>
                </a:solidFill>
              </a:rPr>
              <a:t>ロータリー会員は、幅広い奉仕活動で</a:t>
            </a:r>
            <a:endParaRPr lang="en-US" altLang="ja-JP" sz="3600" b="1" dirty="0">
              <a:solidFill>
                <a:schemeClr val="accent1"/>
              </a:solidFill>
            </a:endParaRPr>
          </a:p>
          <a:p>
            <a:pPr algn="l"/>
            <a:r>
              <a:rPr lang="ja-JP" altLang="en-US" sz="3600" b="1" dirty="0">
                <a:solidFill>
                  <a:schemeClr val="accent1"/>
                </a:solidFill>
              </a:rPr>
              <a:t>ボランティアとなり、資金的なリソース</a:t>
            </a:r>
            <a:endParaRPr lang="en-US" altLang="ja-JP" sz="3600" b="1" dirty="0">
              <a:solidFill>
                <a:schemeClr val="accent1"/>
              </a:solidFill>
            </a:endParaRPr>
          </a:p>
          <a:p>
            <a:pPr algn="l"/>
            <a:r>
              <a:rPr lang="ja-JP" altLang="en-US" sz="3600" b="1" dirty="0">
                <a:solidFill>
                  <a:schemeClr val="accent1"/>
                </a:solidFill>
              </a:rPr>
              <a:t>を捧げていますが、今後は活動の結果と成果</a:t>
            </a:r>
            <a:endParaRPr lang="en-US" altLang="ja-JP" sz="3600" b="1" dirty="0">
              <a:solidFill>
                <a:schemeClr val="accent1"/>
              </a:solidFill>
            </a:endParaRPr>
          </a:p>
          <a:p>
            <a:pPr algn="l"/>
            <a:r>
              <a:rPr lang="ja-JP" altLang="en-US" sz="3600" b="1" dirty="0">
                <a:solidFill>
                  <a:schemeClr val="accent1"/>
                </a:solidFill>
              </a:rPr>
              <a:t>をより効果的に図っていくこととなります。</a:t>
            </a:r>
            <a:endParaRPr kumimoji="1" lang="ja-JP" altLang="en-US" sz="3600" b="1"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2745816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2AEE3B7-49BD-41AB-A786-66C475518E75}"/>
              </a:ext>
            </a:extLst>
          </p:cNvPr>
          <p:cNvPicPr>
            <a:picLocks noChangeAspect="1"/>
          </p:cNvPicPr>
          <p:nvPr/>
        </p:nvPicPr>
        <p:blipFill>
          <a:blip r:embed="rId2"/>
          <a:stretch>
            <a:fillRect/>
          </a:stretch>
        </p:blipFill>
        <p:spPr>
          <a:xfrm>
            <a:off x="10502329" y="240480"/>
            <a:ext cx="1689671" cy="1267253"/>
          </a:xfrm>
          <a:prstGeom prst="rect">
            <a:avLst/>
          </a:prstGeom>
        </p:spPr>
      </p:pic>
      <p:sp>
        <p:nvSpPr>
          <p:cNvPr id="3" name="字幕 2">
            <a:extLst>
              <a:ext uri="{FF2B5EF4-FFF2-40B4-BE49-F238E27FC236}">
                <a16:creationId xmlns:a16="http://schemas.microsoft.com/office/drawing/2014/main" id="{771E1020-1FD2-42E9-8A21-A18CAD5A5BB3}"/>
              </a:ext>
            </a:extLst>
          </p:cNvPr>
          <p:cNvSpPr>
            <a:spLocks noGrp="1"/>
          </p:cNvSpPr>
          <p:nvPr>
            <p:ph type="subTitle" idx="1"/>
          </p:nvPr>
        </p:nvSpPr>
        <p:spPr>
          <a:xfrm>
            <a:off x="1043609" y="1272209"/>
            <a:ext cx="10108095" cy="3985591"/>
          </a:xfrm>
        </p:spPr>
        <p:txBody>
          <a:bodyPr>
            <a:noAutofit/>
          </a:bodyPr>
          <a:lstStyle/>
          <a:p>
            <a:pPr algn="l"/>
            <a:r>
              <a:rPr lang="ja-JP" altLang="en-US" sz="4400" b="1" dirty="0">
                <a:solidFill>
                  <a:schemeClr val="accent1"/>
                </a:solidFill>
              </a:rPr>
              <a:t>ロータリーは、入会者、協力団体、</a:t>
            </a:r>
            <a:endParaRPr lang="en-US" altLang="ja-JP" sz="4400" b="1" dirty="0">
              <a:solidFill>
                <a:schemeClr val="accent1"/>
              </a:solidFill>
            </a:endParaRPr>
          </a:p>
          <a:p>
            <a:pPr algn="l"/>
            <a:r>
              <a:rPr lang="ja-JP" altLang="en-US" sz="4400" b="1" dirty="0">
                <a:solidFill>
                  <a:schemeClr val="accent1"/>
                </a:solidFill>
              </a:rPr>
              <a:t>寄付者にとって魅力ある団体で</a:t>
            </a:r>
            <a:endParaRPr lang="en-US" altLang="ja-JP" sz="4400" b="1" dirty="0">
              <a:solidFill>
                <a:schemeClr val="accent1"/>
              </a:solidFill>
            </a:endParaRPr>
          </a:p>
          <a:p>
            <a:pPr algn="l"/>
            <a:r>
              <a:rPr lang="ja-JP" altLang="en-US" sz="4400" b="1" dirty="0">
                <a:solidFill>
                  <a:schemeClr val="accent1"/>
                </a:solidFill>
              </a:rPr>
              <a:t>あり続けるために、</a:t>
            </a:r>
            <a:endParaRPr lang="en-US" altLang="ja-JP" sz="4400" b="1" dirty="0">
              <a:solidFill>
                <a:schemeClr val="accent1"/>
              </a:solidFill>
            </a:endParaRPr>
          </a:p>
          <a:p>
            <a:pPr algn="l"/>
            <a:r>
              <a:rPr lang="ja-JP" altLang="en-US" sz="4400" b="1" dirty="0">
                <a:solidFill>
                  <a:schemeClr val="accent1"/>
                </a:solidFill>
              </a:rPr>
              <a:t>プログラムに力を注ぎ、持続的な</a:t>
            </a:r>
            <a:endParaRPr lang="en-US" altLang="ja-JP" sz="4400" b="1" dirty="0">
              <a:solidFill>
                <a:schemeClr val="accent1"/>
              </a:solidFill>
            </a:endParaRPr>
          </a:p>
          <a:p>
            <a:pPr algn="l"/>
            <a:r>
              <a:rPr lang="ja-JP" altLang="en-US" sz="4400" b="1" dirty="0">
                <a:solidFill>
                  <a:schemeClr val="accent1"/>
                </a:solidFill>
              </a:rPr>
              <a:t>成果を実証していきます。</a:t>
            </a:r>
            <a:endParaRPr kumimoji="1" lang="ja-JP" altLang="en-US" sz="4400" b="1" dirty="0">
              <a:solidFill>
                <a:schemeClr val="accent1"/>
              </a:solidFill>
            </a:endParaRPr>
          </a:p>
        </p:txBody>
      </p:sp>
      <p:pic>
        <p:nvPicPr>
          <p:cNvPr id="5" name="図 4">
            <a:extLst>
              <a:ext uri="{FF2B5EF4-FFF2-40B4-BE49-F238E27FC236}">
                <a16:creationId xmlns:a16="http://schemas.microsoft.com/office/drawing/2014/main" id="{6ECE2AAC-5229-4DBB-85FB-0C4E16906EF1}"/>
              </a:ext>
            </a:extLst>
          </p:cNvPr>
          <p:cNvPicPr>
            <a:picLocks noChangeAspect="1"/>
          </p:cNvPicPr>
          <p:nvPr/>
        </p:nvPicPr>
        <p:blipFill>
          <a:blip r:embed="rId3"/>
          <a:stretch>
            <a:fillRect/>
          </a:stretch>
        </p:blipFill>
        <p:spPr>
          <a:xfrm>
            <a:off x="539290" y="332175"/>
            <a:ext cx="1579001" cy="591363"/>
          </a:xfrm>
          <a:prstGeom prst="rect">
            <a:avLst/>
          </a:prstGeom>
        </p:spPr>
      </p:pic>
    </p:spTree>
    <p:extLst>
      <p:ext uri="{BB962C8B-B14F-4D97-AF65-F5344CB8AC3E}">
        <p14:creationId xmlns:p14="http://schemas.microsoft.com/office/powerpoint/2010/main" val="8473159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2997</Words>
  <Application>Microsoft Office PowerPoint</Application>
  <PresentationFormat>ワイド画面</PresentationFormat>
  <Paragraphs>344</Paragraphs>
  <Slides>45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45</vt:i4>
      </vt:variant>
    </vt:vector>
  </HeadingPairs>
  <TitlesOfParts>
    <vt:vector size="51" baseType="lpstr">
      <vt:lpstr>&amp;quot</vt:lpstr>
      <vt:lpstr>メイリオ</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Miki Akira</dc:creator>
  <cp:lastModifiedBy>Miki Akira</cp:lastModifiedBy>
  <cp:revision>25</cp:revision>
  <cp:lastPrinted>2019-07-11T02:36:26Z</cp:lastPrinted>
  <dcterms:created xsi:type="dcterms:W3CDTF">2019-07-07T12:14:06Z</dcterms:created>
  <dcterms:modified xsi:type="dcterms:W3CDTF">2019-07-15T23:46:40Z</dcterms:modified>
</cp:coreProperties>
</file>