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7"/>
  </p:notesMasterIdLst>
  <p:handoutMasterIdLst>
    <p:handoutMasterId r:id="rId18"/>
  </p:handoutMasterIdLst>
  <p:sldIdLst>
    <p:sldId id="270" r:id="rId2"/>
    <p:sldId id="294" r:id="rId3"/>
    <p:sldId id="304" r:id="rId4"/>
    <p:sldId id="295" r:id="rId5"/>
    <p:sldId id="297" r:id="rId6"/>
    <p:sldId id="298" r:id="rId7"/>
    <p:sldId id="290" r:id="rId8"/>
    <p:sldId id="299" r:id="rId9"/>
    <p:sldId id="292" r:id="rId10"/>
    <p:sldId id="274" r:id="rId11"/>
    <p:sldId id="286" r:id="rId12"/>
    <p:sldId id="303" r:id="rId13"/>
    <p:sldId id="302" r:id="rId14"/>
    <p:sldId id="293" r:id="rId15"/>
    <p:sldId id="296" r:id="rId16"/>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51" y="111"/>
      </p:cViewPr>
      <p:guideLst/>
    </p:cSldViewPr>
  </p:slideViewPr>
  <p:notesTextViewPr>
    <p:cViewPr>
      <p:scale>
        <a:sx n="3" d="2"/>
        <a:sy n="3" d="2"/>
      </p:scale>
      <p:origin x="0" y="0"/>
    </p:cViewPr>
  </p:notesTextViewPr>
  <p:notesViewPr>
    <p:cSldViewPr snapToGrid="0">
      <p:cViewPr varScale="1">
        <p:scale>
          <a:sx n="88" d="100"/>
          <a:sy n="88"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622C116-DF0D-48C4-A1A9-27587E2DB817}" type="datetime1">
              <a:rPr lang="ja-JP" altLang="en-US" smtClean="0">
                <a:latin typeface="Meiryo UI" panose="020B0604030504040204" pitchFamily="50" charset="-128"/>
                <a:ea typeface="Meiryo UI" panose="020B0604030504040204" pitchFamily="50" charset="-128"/>
              </a:rPr>
              <a:t>2019/7/13</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B48944F-81ED-4843-A3E6-D41A6908762D}"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0D7B239B-64C3-42FE-AF4A-AD01863978D0}" type="datetime1">
              <a:rPr lang="ja-JP" altLang="en-US" noProof="0" smtClean="0"/>
              <a:t>2019/7/13</a:t>
            </a:fld>
            <a:endParaRPr lang="ja-JP" altLang="en-US" noProof="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3DF1C5CE-222C-4659-9A99-B99FC42AF6EC}" type="slidenum">
              <a:rPr lang="en-US" altLang="ja-JP" noProof="0" smtClean="0"/>
              <a:pPr/>
              <a:t>‹#›</a:t>
            </a:fld>
            <a:endParaRPr lang="ja-JP" altLang="en-US" noProof="0"/>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DF1C5CE-222C-4659-9A99-B99FC42AF6EC}" type="slidenum">
              <a:rPr lang="en-US" altLang="ja-JP" smtClean="0"/>
              <a:pPr/>
              <a:t>1</a:t>
            </a:fld>
            <a:endParaRPr lang="ja-JP" altLang="en-US"/>
          </a:p>
        </p:txBody>
      </p:sp>
    </p:spTree>
    <p:extLst>
      <p:ext uri="{BB962C8B-B14F-4D97-AF65-F5344CB8AC3E}">
        <p14:creationId xmlns:p14="http://schemas.microsoft.com/office/powerpoint/2010/main" val="4194406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609601"/>
            <a:ext cx="10363200" cy="4267200"/>
          </a:xfrm>
        </p:spPr>
        <p:txBody>
          <a:bodyPr rtlCol="0" anchor="b">
            <a:noAutofit/>
          </a:bodyPr>
          <a:lstStyle>
            <a:lvl1pPr>
              <a:lnSpc>
                <a:spcPct val="100000"/>
              </a:lnSpc>
              <a:defRPr sz="6600"/>
            </a:lvl1pPr>
          </a:lstStyle>
          <a:p>
            <a:pPr rtl="0"/>
            <a:r>
              <a:rPr lang="ja-JP" altLang="en-US" noProof="0"/>
              <a:t>マスター タイトルの書式設定</a:t>
            </a:r>
          </a:p>
        </p:txBody>
      </p:sp>
      <p:sp>
        <p:nvSpPr>
          <p:cNvPr id="3" name="サブタイトル 2"/>
          <p:cNvSpPr>
            <a:spLocks noGrp="1"/>
          </p:cNvSpPr>
          <p:nvPr>
            <p:ph type="subTitle" idx="1"/>
          </p:nvPr>
        </p:nvSpPr>
        <p:spPr>
          <a:xfrm>
            <a:off x="1828800" y="4953000"/>
            <a:ext cx="8534400" cy="1219200"/>
          </a:xfrm>
        </p:spPr>
        <p:txBody>
          <a:bodyPr rtlCol="0">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ja-JP" altLang="en-US" noProof="0"/>
              <a:t>マスター サブタイトルの書式設定</a:t>
            </a:r>
          </a:p>
        </p:txBody>
      </p:sp>
      <p:sp>
        <p:nvSpPr>
          <p:cNvPr id="9" name="フッター プレースホルダー 8"/>
          <p:cNvSpPr>
            <a:spLocks noGrp="1"/>
          </p:cNvSpPr>
          <p:nvPr>
            <p:ph type="ftr" sz="quarter" idx="12"/>
          </p:nvPr>
        </p:nvSpPr>
        <p:spPr/>
        <p:txBody>
          <a:bodyPr rtlCol="0"/>
          <a:lstStyle>
            <a:lvl1pPr>
              <a:defRPr>
                <a:solidFill>
                  <a:schemeClr val="tx1"/>
                </a:solidFill>
              </a:defRPr>
            </a:lvl1pPr>
          </a:lstStyle>
          <a:p>
            <a:pPr rtl="0"/>
            <a:r>
              <a:rPr lang="ja-JP" altLang="en-US" noProof="0"/>
              <a:t>フッターを追加</a:t>
            </a:r>
          </a:p>
        </p:txBody>
      </p:sp>
      <p:sp>
        <p:nvSpPr>
          <p:cNvPr id="7" name="日付プレースホルダー 6"/>
          <p:cNvSpPr>
            <a:spLocks noGrp="1"/>
          </p:cNvSpPr>
          <p:nvPr>
            <p:ph type="dt" sz="half" idx="10"/>
          </p:nvPr>
        </p:nvSpPr>
        <p:spPr/>
        <p:txBody>
          <a:bodyPr rtlCol="0"/>
          <a:lstStyle>
            <a:lvl1pPr>
              <a:defRPr>
                <a:solidFill>
                  <a:schemeClr val="tx1"/>
                </a:solidFill>
              </a:defRPr>
            </a:lvl1pPr>
          </a:lstStyle>
          <a:p>
            <a:pPr rtl="0"/>
            <a:fld id="{C9BC89D0-81DE-4ED1-BB83-EF4F6C13E8BF}" type="datetime1">
              <a:rPr lang="ja-JP" altLang="en-US" noProof="0" smtClean="0"/>
              <a:t>2019/7/13</a:t>
            </a:fld>
            <a:endParaRPr lang="ja-JP" altLang="en-US" noProof="0"/>
          </a:p>
        </p:txBody>
      </p:sp>
      <p:sp>
        <p:nvSpPr>
          <p:cNvPr id="8" name="スライド番号プレースホルダー 7"/>
          <p:cNvSpPr>
            <a:spLocks noGrp="1"/>
          </p:cNvSpPr>
          <p:nvPr>
            <p:ph type="sldNum" sz="quarter" idx="11"/>
          </p:nvPr>
        </p:nvSpPr>
        <p:spPr/>
        <p:txBody>
          <a:bodyPr rtlCol="0"/>
          <a:lstStyle>
            <a:lvl1pPr>
              <a:defRPr>
                <a:solidFill>
                  <a:schemeClr val="tx1"/>
                </a:solidFill>
              </a:defRPr>
            </a:lvl1pPr>
          </a:lstStyle>
          <a:p>
            <a:pPr rtl="0"/>
            <a:fld id="{401CF334-2D5C-4859-84A6-CA7E6E43FAEB}" type="slidenum">
              <a:rPr lang="en-US" altLang="ja-JP" noProof="0" smtClean="0"/>
              <a:pPr/>
              <a:t>‹#›</a:t>
            </a:fld>
            <a:endParaRPr lang="ja-JP" altLang="en-US" noProof="0"/>
          </a:p>
        </p:txBody>
      </p:sp>
    </p:spTree>
    <p:extLst>
      <p:ext uri="{BB962C8B-B14F-4D97-AF65-F5344CB8AC3E}">
        <p14:creationId xmlns:p14="http://schemas.microsoft.com/office/powerpoint/2010/main" val="27948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effectLst/>
              </a:defRPr>
            </a:lvl1pPr>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AC1044A2-B48D-42CE-8856-3D9BA8E523C2}" type="datetime1">
              <a:rPr lang="ja-JP" altLang="en-US" noProof="0" smtClean="0"/>
              <a:t>2019/7/13</a:t>
            </a:fld>
            <a:endParaRPr lang="ja-JP" altLang="en-US" noProof="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Tree>
    <p:extLst>
      <p:ext uri="{BB962C8B-B14F-4D97-AF65-F5344CB8AC3E}">
        <p14:creationId xmlns:p14="http://schemas.microsoft.com/office/powerpoint/2010/main" val="41729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rtlCol="0"/>
          <a:lstStyle>
            <a:lvl1pPr>
              <a:defRPr>
                <a:effectLst/>
              </a:defRPr>
            </a:lvl1pPr>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1F4EB598-AE6F-4E60-9721-BFF3E7F1A107}" type="datetime1">
              <a:rPr lang="ja-JP" altLang="en-US" noProof="0" smtClean="0"/>
              <a:t>2019/7/13</a:t>
            </a:fld>
            <a:endParaRPr lang="ja-JP" altLang="en-US" noProof="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Tree>
    <p:extLst>
      <p:ext uri="{BB962C8B-B14F-4D97-AF65-F5344CB8AC3E}">
        <p14:creationId xmlns:p14="http://schemas.microsoft.com/office/powerpoint/2010/main" val="371199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0580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buFont typeface="Arial" pitchFamily="34" charset="0"/>
              <a:buChar char="•"/>
              <a:defRPr>
                <a:solidFill>
                  <a:schemeClr val="tx1"/>
                </a:solidFill>
              </a:defRPr>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8E6E5F26-CF20-4587-97FD-AEDB5F16256A}" type="datetime1">
              <a:rPr lang="ja-JP" altLang="en-US" noProof="0" smtClean="0"/>
              <a:t>2019/7/13</a:t>
            </a:fld>
            <a:endParaRPr lang="ja-JP" altLang="en-US" noProof="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Tree>
    <p:extLst>
      <p:ext uri="{BB962C8B-B14F-4D97-AF65-F5344CB8AC3E}">
        <p14:creationId xmlns:p14="http://schemas.microsoft.com/office/powerpoint/2010/main" val="33810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7" name="円/楕円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8" name="円/楕円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9" name="円/楕円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963084" y="1371601"/>
            <a:ext cx="10363200" cy="2505075"/>
          </a:xfrm>
        </p:spPr>
        <p:txBody>
          <a:bodyPr rtlCol="0" anchor="b"/>
          <a:lstStyle>
            <a:lvl1pPr algn="ctr" defTabSz="914400" rtl="0" eaLnBrk="1" latinLnBrk="0" hangingPunct="1">
              <a:lnSpc>
                <a:spcPct val="100000"/>
              </a:lnSpc>
              <a:spcBef>
                <a:spcPct val="0"/>
              </a:spcBef>
              <a:buNone/>
              <a:defRPr lang="en-US" sz="4800" kern="1200" dirty="0" smtClean="0">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963084" y="4068764"/>
            <a:ext cx="10363200" cy="1131887"/>
          </a:xfrm>
        </p:spPr>
        <p:txBody>
          <a:bodyPr rtlCol="0" anchor="t"/>
          <a:lstStyle>
            <a:lvl1pPr marL="0" indent="0" algn="ctr">
              <a:buNone/>
              <a:defRPr sz="2000">
                <a:solidFill>
                  <a:schemeClr val="tx1"/>
                </a:solidFill>
                <a:latin typeface="Meiryo UI" panose="020B0604030504040204" pitchFamily="50" charset="-128"/>
                <a:ea typeface="Meiryo UI" panose="020B060403050404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noProof="0"/>
              <a:t>マスター テキストの書式設定</a:t>
            </a:r>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a:t>フッターを追加</a:t>
            </a:r>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2582987B-2B6B-4A73-9A72-E5E80A0192E7}" type="datetime1">
              <a:rPr lang="ja-JP" altLang="en-US" noProof="0" smtClean="0"/>
              <a:t>2019/7/13</a:t>
            </a:fld>
            <a:endParaRPr lang="ja-JP" altLang="en-US" noProof="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401CF334-2D5C-4859-84A6-CA7E6E43FAEB}" type="slidenum">
              <a:rPr lang="en-US" altLang="ja-JP" noProof="0" smtClean="0"/>
              <a:pPr/>
              <a:t>‹#›</a:t>
            </a:fld>
            <a:endParaRPr lang="ja-JP" altLang="en-US" noProof="0"/>
          </a:p>
        </p:txBody>
      </p:sp>
    </p:spTree>
    <p:extLst>
      <p:ext uri="{BB962C8B-B14F-4D97-AF65-F5344CB8AC3E}">
        <p14:creationId xmlns:p14="http://schemas.microsoft.com/office/powerpoint/2010/main" val="34156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effectLst/>
              </a:defRPr>
            </a:lvl1pPr>
          </a:lstStyle>
          <a:p>
            <a:pPr rtl="0"/>
            <a:r>
              <a:rPr lang="ja-JP" altLang="en-US" noProof="0"/>
              <a:t>マスター タイトルの書式設定</a:t>
            </a:r>
          </a:p>
        </p:txBody>
      </p:sp>
      <p:sp>
        <p:nvSpPr>
          <p:cNvPr id="9" name="コンテンツ プレースホルダー 8"/>
          <p:cNvSpPr>
            <a:spLocks noGrp="1"/>
          </p:cNvSpPr>
          <p:nvPr>
            <p:ph sz="quarter" idx="13"/>
          </p:nvPr>
        </p:nvSpPr>
        <p:spPr>
          <a:xfrm>
            <a:off x="487680" y="1600200"/>
            <a:ext cx="5388864" cy="4526280"/>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p:cNvSpPr>
            <a:spLocks noGrp="1"/>
          </p:cNvSpPr>
          <p:nvPr>
            <p:ph sz="half" idx="2"/>
          </p:nvPr>
        </p:nvSpPr>
        <p:spPr>
          <a:xfrm>
            <a:off x="6197600" y="1600201"/>
            <a:ext cx="5384800" cy="4525963"/>
          </a:xfrm>
        </p:spPr>
        <p:txBody>
          <a:bodyPr rtlCol="0"/>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5" name="日付プレースホルダー 4"/>
          <p:cNvSpPr>
            <a:spLocks noGrp="1"/>
          </p:cNvSpPr>
          <p:nvPr>
            <p:ph type="dt" sz="half" idx="10"/>
          </p:nvPr>
        </p:nvSpPr>
        <p:spPr/>
        <p:txBody>
          <a:bodyPr rtlCol="0"/>
          <a:lstStyle/>
          <a:p>
            <a:pPr rtl="0"/>
            <a:fld id="{95DB8CFB-3FC3-40BF-8918-C94D00D1BAD1}" type="datetime1">
              <a:rPr lang="ja-JP" altLang="en-US" noProof="0" smtClean="0"/>
              <a:t>2019/7/13</a:t>
            </a:fld>
            <a:endParaRPr lang="ja-JP" altLang="en-US" noProof="0"/>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Tree>
    <p:extLst>
      <p:ext uri="{BB962C8B-B14F-4D97-AF65-F5344CB8AC3E}">
        <p14:creationId xmlns:p14="http://schemas.microsoft.com/office/powerpoint/2010/main" val="253333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effectLst/>
              </a:defRPr>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609600" y="1600200"/>
            <a:ext cx="5386917" cy="609600"/>
          </a:xfrm>
        </p:spPr>
        <p:txBody>
          <a:bodyPr rtlCol="0" anchor="b">
            <a:noAutofit/>
          </a:bodyPr>
          <a:lstStyle>
            <a:lvl1pPr marL="0" indent="0" algn="ctr">
              <a:buNone/>
              <a:defRPr sz="2400" b="0">
                <a:latin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11" name="コンテンツ プレースホルダー 10"/>
          <p:cNvSpPr>
            <a:spLocks noGrp="1"/>
          </p:cNvSpPr>
          <p:nvPr>
            <p:ph sz="quarter" idx="13"/>
          </p:nvPr>
        </p:nvSpPr>
        <p:spPr>
          <a:xfrm>
            <a:off x="609600" y="2212848"/>
            <a:ext cx="5388864" cy="3913632"/>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6197601" y="1600200"/>
            <a:ext cx="5389033" cy="609600"/>
          </a:xfrm>
        </p:spPr>
        <p:txBody>
          <a:bodyPr rtlCol="0" anchor="b">
            <a:noAutofit/>
          </a:bodyPr>
          <a:lstStyle>
            <a:lvl1pPr marL="0" indent="0" algn="ctr">
              <a:buNone/>
              <a:defRPr sz="2400" b="0">
                <a:latin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13" name="コンテンツ プレースホルダー 12"/>
          <p:cNvSpPr>
            <a:spLocks noGrp="1"/>
          </p:cNvSpPr>
          <p:nvPr>
            <p:ph sz="quarter" idx="14"/>
          </p:nvPr>
        </p:nvSpPr>
        <p:spPr>
          <a:xfrm>
            <a:off x="6230112" y="2212849"/>
            <a:ext cx="5388864" cy="3913187"/>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7" name="日付プレースホルダー 6"/>
          <p:cNvSpPr>
            <a:spLocks noGrp="1"/>
          </p:cNvSpPr>
          <p:nvPr>
            <p:ph type="dt" sz="half" idx="10"/>
          </p:nvPr>
        </p:nvSpPr>
        <p:spPr/>
        <p:txBody>
          <a:bodyPr rtlCol="0"/>
          <a:lstStyle/>
          <a:p>
            <a:pPr rtl="0"/>
            <a:fld id="{3E083F02-D662-4924-A9D7-6F517C90AF53}" type="datetime1">
              <a:rPr lang="ja-JP" altLang="en-US" noProof="0" smtClean="0"/>
              <a:t>2019/7/13</a:t>
            </a:fld>
            <a:endParaRPr lang="ja-JP" altLang="en-US" noProof="0"/>
          </a:p>
        </p:txBody>
      </p:sp>
      <p:sp>
        <p:nvSpPr>
          <p:cNvPr id="9" name="スライド番号プレースホルダー 8"/>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Tree>
    <p:extLst>
      <p:ext uri="{BB962C8B-B14F-4D97-AF65-F5344CB8AC3E}">
        <p14:creationId xmlns:p14="http://schemas.microsoft.com/office/powerpoint/2010/main" val="32445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9625"/>
            <a:ext cx="10972800" cy="1600200"/>
          </a:xfrm>
        </p:spPr>
        <p:txBody>
          <a:bodyPr rtlCol="0"/>
          <a:lstStyle>
            <a:lvl1pPr>
              <a:defRPr>
                <a:effectLst/>
              </a:defRPr>
            </a:lvl1pPr>
          </a:lstStyle>
          <a:p>
            <a:pPr rtl="0"/>
            <a:r>
              <a:rPr lang="ja-JP" altLang="en-US" noProof="0"/>
              <a:t>マスター タイトルの書式設定</a:t>
            </a:r>
          </a:p>
        </p:txBody>
      </p:sp>
      <p:sp>
        <p:nvSpPr>
          <p:cNvPr id="4" name="フッター プレースホルダー 3"/>
          <p:cNvSpPr>
            <a:spLocks noGrp="1"/>
          </p:cNvSpPr>
          <p:nvPr>
            <p:ph type="ftr" sz="quarter" idx="11"/>
          </p:nvPr>
        </p:nvSpPr>
        <p:spPr/>
        <p:txBody>
          <a:bodyPr rtlCol="0"/>
          <a:lstStyle/>
          <a:p>
            <a:pPr rtl="0"/>
            <a:r>
              <a:rPr lang="ja-JP" altLang="en-US" noProof="0"/>
              <a:t>フッターを追加</a:t>
            </a:r>
          </a:p>
        </p:txBody>
      </p:sp>
      <p:sp>
        <p:nvSpPr>
          <p:cNvPr id="3" name="日付プレースホルダー 2"/>
          <p:cNvSpPr>
            <a:spLocks noGrp="1"/>
          </p:cNvSpPr>
          <p:nvPr>
            <p:ph type="dt" sz="half" idx="10"/>
          </p:nvPr>
        </p:nvSpPr>
        <p:spPr/>
        <p:txBody>
          <a:bodyPr rtlCol="0"/>
          <a:lstStyle/>
          <a:p>
            <a:pPr rtl="0"/>
            <a:fld id="{9A88435F-37C6-4621-B767-5634D8F75F78}" type="datetime1">
              <a:rPr lang="ja-JP" altLang="en-US" noProof="0" smtClean="0"/>
              <a:t>2019/7/13</a:t>
            </a:fld>
            <a:endParaRPr lang="ja-JP" altLang="en-US" noProof="0"/>
          </a:p>
        </p:txBody>
      </p:sp>
      <p:sp>
        <p:nvSpPr>
          <p:cNvPr id="5" name="スライド番号プレースホルダー 4"/>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Tree>
    <p:extLst>
      <p:ext uri="{BB962C8B-B14F-4D97-AF65-F5344CB8AC3E}">
        <p14:creationId xmlns:p14="http://schemas.microsoft.com/office/powerpoint/2010/main" val="3067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p>
            <a:pPr rtl="0"/>
            <a:r>
              <a:rPr lang="ja-JP" altLang="en-US" noProof="0"/>
              <a:t>フッターを追加</a:t>
            </a:r>
          </a:p>
        </p:txBody>
      </p:sp>
      <p:sp>
        <p:nvSpPr>
          <p:cNvPr id="2" name="日付プレースホルダー 1"/>
          <p:cNvSpPr>
            <a:spLocks noGrp="1"/>
          </p:cNvSpPr>
          <p:nvPr>
            <p:ph type="dt" sz="half" idx="10"/>
          </p:nvPr>
        </p:nvSpPr>
        <p:spPr/>
        <p:txBody>
          <a:bodyPr rtlCol="0"/>
          <a:lstStyle/>
          <a:p>
            <a:pPr rtl="0"/>
            <a:fld id="{A1F014FE-8477-4B67-B08E-4A995EB85312}" type="datetime1">
              <a:rPr lang="ja-JP" altLang="en-US" noProof="0" smtClean="0"/>
              <a:t>2019/7/13</a:t>
            </a:fld>
            <a:endParaRPr lang="ja-JP" altLang="en-US" noProof="0"/>
          </a:p>
        </p:txBody>
      </p:sp>
      <p:sp>
        <p:nvSpPr>
          <p:cNvPr id="4" name="スライド番号プレースホルダー 3"/>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Tree>
    <p:extLst>
      <p:ext uri="{BB962C8B-B14F-4D97-AF65-F5344CB8AC3E}">
        <p14:creationId xmlns:p14="http://schemas.microsoft.com/office/powerpoint/2010/main" val="5460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876117" y="266700"/>
            <a:ext cx="4011084" cy="2095500"/>
          </a:xfrm>
        </p:spPr>
        <p:txBody>
          <a:bodyPr rtlCol="0" anchor="b"/>
          <a:lstStyle>
            <a:lvl1pPr algn="ctr">
              <a:lnSpc>
                <a:spcPct val="100000"/>
              </a:lnSpc>
              <a:defRPr sz="2800" b="0">
                <a:effectLst/>
              </a:defRPr>
            </a:lvl1pPr>
          </a:lstStyle>
          <a:p>
            <a:pPr rtl="0"/>
            <a:r>
              <a:rPr lang="ja-JP" altLang="en-US" noProof="0"/>
              <a:t>マスター タイトルの書式設定</a:t>
            </a:r>
          </a:p>
        </p:txBody>
      </p:sp>
      <p:sp>
        <p:nvSpPr>
          <p:cNvPr id="3" name="コンテンツ プレースホルダー 2"/>
          <p:cNvSpPr>
            <a:spLocks noGrp="1"/>
          </p:cNvSpPr>
          <p:nvPr>
            <p:ph idx="1"/>
          </p:nvPr>
        </p:nvSpPr>
        <p:spPr>
          <a:xfrm>
            <a:off x="958850" y="273051"/>
            <a:ext cx="6661151"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p:nvPr>
        </p:nvSpPr>
        <p:spPr>
          <a:xfrm>
            <a:off x="7876117" y="2438401"/>
            <a:ext cx="4011084" cy="3687763"/>
          </a:xfrm>
        </p:spPr>
        <p:txBody>
          <a:bodyPr rtlCol="0">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5" name="日付プレースホルダー 4"/>
          <p:cNvSpPr>
            <a:spLocks noGrp="1"/>
          </p:cNvSpPr>
          <p:nvPr>
            <p:ph type="dt" sz="half" idx="10"/>
          </p:nvPr>
        </p:nvSpPr>
        <p:spPr/>
        <p:txBody>
          <a:bodyPr rtlCol="0"/>
          <a:lstStyle/>
          <a:p>
            <a:pPr rtl="0"/>
            <a:fld id="{F188A306-6CF9-45D4-9896-A10902886EE1}" type="datetime1">
              <a:rPr lang="ja-JP" altLang="en-US" noProof="0" smtClean="0"/>
              <a:t>2019/7/13</a:t>
            </a:fld>
            <a:endParaRPr lang="ja-JP" altLang="en-US" noProof="0"/>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Tree>
    <p:extLst>
      <p:ext uri="{BB962C8B-B14F-4D97-AF65-F5344CB8AC3E}">
        <p14:creationId xmlns:p14="http://schemas.microsoft.com/office/powerpoint/2010/main" val="3077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239435" y="228600"/>
            <a:ext cx="7615765" cy="895350"/>
          </a:xfrm>
        </p:spPr>
        <p:txBody>
          <a:bodyPr rtlCol="0" anchor="b"/>
          <a:lstStyle>
            <a:lvl1pPr algn="ctr">
              <a:lnSpc>
                <a:spcPct val="100000"/>
              </a:lnSpc>
              <a:defRPr sz="2800" b="0">
                <a:effectLst/>
              </a:defRPr>
            </a:lvl1pPr>
          </a:lstStyle>
          <a:p>
            <a:pPr rtl="0"/>
            <a:r>
              <a:rPr lang="ja-JP" altLang="en-US" noProof="0"/>
              <a:t>マスター タイトルの書式設定</a:t>
            </a:r>
          </a:p>
        </p:txBody>
      </p:sp>
      <p:sp>
        <p:nvSpPr>
          <p:cNvPr id="3" name="図プレースホルダー 2" descr="画像を追加する空のプレースホルダー。プレースホルダーをクリックし、追加する画像を選択します"/>
          <p:cNvSpPr>
            <a:spLocks noGrp="1"/>
          </p:cNvSpPr>
          <p:nvPr>
            <p:ph type="pic" idx="1" hasCustomPrompt="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p:cNvSpPr>
            <a:spLocks noGrp="1"/>
          </p:cNvSpPr>
          <p:nvPr>
            <p:ph type="body" sz="half" idx="2"/>
          </p:nvPr>
        </p:nvSpPr>
        <p:spPr>
          <a:xfrm>
            <a:off x="2239435" y="5810250"/>
            <a:ext cx="7615765" cy="533400"/>
          </a:xfrm>
        </p:spPr>
        <p:txBody>
          <a:bodyPr rtlCol="0">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5" name="日付プレースホルダー 4"/>
          <p:cNvSpPr>
            <a:spLocks noGrp="1"/>
          </p:cNvSpPr>
          <p:nvPr>
            <p:ph type="dt" sz="half" idx="10"/>
          </p:nvPr>
        </p:nvSpPr>
        <p:spPr/>
        <p:txBody>
          <a:bodyPr rtlCol="0"/>
          <a:lstStyle/>
          <a:p>
            <a:pPr rtl="0"/>
            <a:fld id="{A796C6F2-EB35-4BE6-BF65-17FEEC68F063}" type="datetime1">
              <a:rPr lang="ja-JP" altLang="en-US" noProof="0" smtClean="0"/>
              <a:t>2019/7/13</a:t>
            </a:fld>
            <a:endParaRPr lang="ja-JP" altLang="en-US" noProof="0"/>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Tree>
    <p:extLst>
      <p:ext uri="{BB962C8B-B14F-4D97-AF65-F5344CB8AC3E}">
        <p14:creationId xmlns:p14="http://schemas.microsoft.com/office/powerpoint/2010/main" val="365547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2">
        <a:schemeClr val="bg2"/>
      </p:bgRef>
    </p:bg>
    <p:spTree>
      <p:nvGrpSpPr>
        <p:cNvPr id="1" name=""/>
        <p:cNvGrpSpPr/>
        <p:nvPr/>
      </p:nvGrpSpPr>
      <p:grpSpPr>
        <a:xfrm>
          <a:off x="0" y="0"/>
          <a:ext cx="0" cy="0"/>
          <a:chOff x="0" y="0"/>
          <a:chExt cx="0" cy="0"/>
        </a:xfrm>
      </p:grpSpPr>
      <p:sp>
        <p:nvSpPr>
          <p:cNvPr id="7" name="円/楕円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ja-JP" altLang="en-US" sz="1800" kern="1200" noProof="0">
              <a:solidFill>
                <a:schemeClr val="tx1">
                  <a:lumMod val="65000"/>
                  <a:lumOff val="35000"/>
                </a:schemeClr>
              </a:solidFill>
              <a:latin typeface="Meiryo UI" panose="020B0604030504040204" pitchFamily="50" charset="-128"/>
              <a:ea typeface="Meiryo UI" panose="020B0604030504040204" pitchFamily="50" charset="-128"/>
              <a:cs typeface="+mn-cs"/>
            </a:endParaRPr>
          </a:p>
        </p:txBody>
      </p:sp>
      <p:sp>
        <p:nvSpPr>
          <p:cNvPr id="8" name="円/楕円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solidFill>
                <a:latin typeface="Meiryo UI" panose="020B0604030504040204" pitchFamily="50" charset="-128"/>
                <a:ea typeface="Meiryo UI" panose="020B0604030504040204" pitchFamily="50" charset="-128"/>
              </a:defRPr>
            </a:lvl1pPr>
          </a:lstStyle>
          <a:p>
            <a:r>
              <a:rPr lang="ja-JP" altLang="en-US" noProof="0"/>
              <a:t>フッターを追加</a:t>
            </a:r>
          </a:p>
        </p:txBody>
      </p:sp>
      <p:sp>
        <p:nvSpPr>
          <p:cNvPr id="4" name="日付プレースホルダー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solidFill>
                <a:latin typeface="Meiryo UI" panose="020B0604030504040204" pitchFamily="50" charset="-128"/>
                <a:ea typeface="Meiryo UI" panose="020B0604030504040204" pitchFamily="50" charset="-128"/>
              </a:defRPr>
            </a:lvl1pPr>
          </a:lstStyle>
          <a:p>
            <a:fld id="{BC5A3502-17B3-474E-A0B7-88180CA11BDE}" type="datetime1">
              <a:rPr lang="ja-JP" altLang="en-US" noProof="0" smtClean="0"/>
              <a:t>2019/7/13</a:t>
            </a:fld>
            <a:endParaRPr lang="ja-JP" altLang="en-US" noProof="0"/>
          </a:p>
        </p:txBody>
      </p:sp>
      <p:sp>
        <p:nvSpPr>
          <p:cNvPr id="6" name="スライド番号プレースホルダー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solidFill>
                <a:latin typeface="Meiryo UI" panose="020B0604030504040204" pitchFamily="50" charset="-128"/>
                <a:ea typeface="Meiryo UI" panose="020B0604030504040204" pitchFamily="50" charset="-128"/>
              </a:defRPr>
            </a:lvl1pPr>
          </a:lstStyle>
          <a:p>
            <a:fld id="{401CF334-2D5C-4859-84A6-CA7E6E43FAEB}" type="slidenum">
              <a:rPr lang="en-US" altLang="ja-JP" noProof="0" smtClean="0"/>
              <a:pPr/>
              <a:t>‹#›</a:t>
            </a:fld>
            <a:endParaRPr lang="ja-JP" altLang="en-US" noProof="0"/>
          </a:p>
        </p:txBody>
      </p:sp>
    </p:spTree>
    <p:extLst>
      <p:ext uri="{BB962C8B-B14F-4D97-AF65-F5344CB8AC3E}">
        <p14:creationId xmlns:p14="http://schemas.microsoft.com/office/powerpoint/2010/main" val="3012251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lnSpc>
          <a:spcPts val="4800"/>
        </a:lnSpc>
        <a:spcBef>
          <a:spcPct val="0"/>
        </a:spcBef>
        <a:buNone/>
        <a:defRPr kumimoji="1" sz="4800" kern="1200">
          <a:solidFill>
            <a:schemeClr val="tx2"/>
          </a:solidFill>
          <a:effectLst/>
          <a:latin typeface="Meiryo UI" panose="020B0604030504040204" pitchFamily="50" charset="-128"/>
          <a:ea typeface="Meiryo UI" panose="020B0604030504040204"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0" y="609600"/>
            <a:ext cx="10363200" cy="4267200"/>
          </a:xfrm>
        </p:spPr>
        <p:txBody>
          <a:bodyPr rtlCol="0"/>
          <a:lstStyle/>
          <a:p>
            <a:pPr algn="l" rtl="0"/>
            <a:r>
              <a:rPr lang="ja-JP" altLang="en-US" dirty="0"/>
              <a:t>　　ポリオ根絶への対応</a:t>
            </a:r>
          </a:p>
        </p:txBody>
      </p:sp>
      <p:sp>
        <p:nvSpPr>
          <p:cNvPr id="3" name="コンテンツ プレースホルダー 2"/>
          <p:cNvSpPr>
            <a:spLocks noGrp="1"/>
          </p:cNvSpPr>
          <p:nvPr>
            <p:ph type="subTitle" idx="4294967295"/>
          </p:nvPr>
        </p:nvSpPr>
        <p:spPr>
          <a:xfrm>
            <a:off x="0" y="4953000"/>
            <a:ext cx="7424257" cy="1219200"/>
          </a:xfrm>
        </p:spPr>
        <p:txBody>
          <a:bodyPr rtlCol="0">
            <a:normAutofit fontScale="92500" lnSpcReduction="10000"/>
          </a:bodyPr>
          <a:lstStyle/>
          <a:p>
            <a:pPr marL="0" indent="0" rtl="0">
              <a:buNone/>
            </a:pPr>
            <a:endParaRPr lang="en-US" altLang="ja-JP" dirty="0"/>
          </a:p>
          <a:p>
            <a:pPr marL="0" indent="0" algn="ctr" rtl="0">
              <a:buNone/>
            </a:pPr>
            <a:r>
              <a:rPr lang="ja-JP" altLang="en-US" dirty="0"/>
              <a:t>ポリオ根絶地域コーディネーター</a:t>
            </a:r>
            <a:endParaRPr lang="en-US" altLang="ja-JP" dirty="0"/>
          </a:p>
          <a:p>
            <a:pPr marL="0" indent="0" algn="r" rtl="0">
              <a:buNone/>
            </a:pPr>
            <a:r>
              <a:rPr lang="ja-JP" altLang="en-US" dirty="0"/>
              <a:t>　松本祐二（</a:t>
            </a:r>
            <a:r>
              <a:rPr lang="en-US" altLang="ja-JP" sz="2000" dirty="0"/>
              <a:t>RID2690</a:t>
            </a:r>
            <a:r>
              <a:rPr lang="ja-JP" altLang="en-US" sz="2000" dirty="0"/>
              <a:t>　</a:t>
            </a:r>
            <a:r>
              <a:rPr lang="en-US" altLang="ja-JP" sz="2000" dirty="0"/>
              <a:t>PDG【2014-15】</a:t>
            </a:r>
            <a:r>
              <a:rPr lang="ja-JP" altLang="en-US" dirty="0"/>
              <a:t>）</a:t>
            </a:r>
          </a:p>
        </p:txBody>
      </p:sp>
      <p:pic>
        <p:nvPicPr>
          <p:cNvPr id="6" name="図 5">
            <a:extLst>
              <a:ext uri="{FF2B5EF4-FFF2-40B4-BE49-F238E27FC236}">
                <a16:creationId xmlns:a16="http://schemas.microsoft.com/office/drawing/2014/main" id="{828E6582-F960-47D4-BEF0-0465CC669E44}"/>
              </a:ext>
            </a:extLst>
          </p:cNvPr>
          <p:cNvPicPr>
            <a:picLocks noChangeAspect="1"/>
          </p:cNvPicPr>
          <p:nvPr/>
        </p:nvPicPr>
        <p:blipFill>
          <a:blip r:embed="rId3"/>
          <a:stretch>
            <a:fillRect/>
          </a:stretch>
        </p:blipFill>
        <p:spPr>
          <a:xfrm>
            <a:off x="7512510" y="973215"/>
            <a:ext cx="4572396" cy="5803895"/>
          </a:xfrm>
          <a:prstGeom prst="rect">
            <a:avLst/>
          </a:prstGeom>
        </p:spPr>
      </p:pic>
      <p:pic>
        <p:nvPicPr>
          <p:cNvPr id="7" name="図 6">
            <a:extLst>
              <a:ext uri="{FF2B5EF4-FFF2-40B4-BE49-F238E27FC236}">
                <a16:creationId xmlns:a16="http://schemas.microsoft.com/office/drawing/2014/main" id="{9F7E7D4E-8AAA-423A-B42E-030A63F54E63}"/>
              </a:ext>
            </a:extLst>
          </p:cNvPr>
          <p:cNvPicPr>
            <a:picLocks noChangeAspect="1"/>
          </p:cNvPicPr>
          <p:nvPr/>
        </p:nvPicPr>
        <p:blipFill>
          <a:blip r:embed="rId4"/>
          <a:stretch>
            <a:fillRect/>
          </a:stretch>
        </p:blipFill>
        <p:spPr>
          <a:xfrm>
            <a:off x="488533" y="448705"/>
            <a:ext cx="3365558" cy="3298247"/>
          </a:xfrm>
          <a:prstGeom prst="rect">
            <a:avLst/>
          </a:prstGeom>
        </p:spPr>
      </p:pic>
      <p:pic>
        <p:nvPicPr>
          <p:cNvPr id="8" name="図 7">
            <a:extLst>
              <a:ext uri="{FF2B5EF4-FFF2-40B4-BE49-F238E27FC236}">
                <a16:creationId xmlns:a16="http://schemas.microsoft.com/office/drawing/2014/main" id="{74DA4776-D3F5-462C-AFC1-D6DF161C76EE}"/>
              </a:ext>
            </a:extLst>
          </p:cNvPr>
          <p:cNvPicPr>
            <a:picLocks noChangeAspect="1"/>
          </p:cNvPicPr>
          <p:nvPr/>
        </p:nvPicPr>
        <p:blipFill>
          <a:blip r:embed="rId5"/>
          <a:stretch>
            <a:fillRect/>
          </a:stretch>
        </p:blipFill>
        <p:spPr>
          <a:xfrm>
            <a:off x="66135" y="6141232"/>
            <a:ext cx="844797" cy="666846"/>
          </a:xfrm>
          <a:prstGeom prst="rect">
            <a:avLst/>
          </a:prstGeom>
        </p:spPr>
      </p:pic>
      <p:pic>
        <p:nvPicPr>
          <p:cNvPr id="9" name="図 8">
            <a:extLst>
              <a:ext uri="{FF2B5EF4-FFF2-40B4-BE49-F238E27FC236}">
                <a16:creationId xmlns:a16="http://schemas.microsoft.com/office/drawing/2014/main" id="{731FE494-70E9-4EDF-AF8D-671BF9AC0A4E}"/>
              </a:ext>
            </a:extLst>
          </p:cNvPr>
          <p:cNvPicPr>
            <a:picLocks noChangeAspect="1"/>
          </p:cNvPicPr>
          <p:nvPr/>
        </p:nvPicPr>
        <p:blipFill>
          <a:blip r:embed="rId6"/>
          <a:stretch>
            <a:fillRect/>
          </a:stretch>
        </p:blipFill>
        <p:spPr>
          <a:xfrm>
            <a:off x="4342624" y="609600"/>
            <a:ext cx="2727196" cy="2770832"/>
          </a:xfrm>
          <a:prstGeom prst="rect">
            <a:avLst/>
          </a:prstGeom>
        </p:spPr>
      </p:pic>
      <p:pic>
        <p:nvPicPr>
          <p:cNvPr id="10" name="Picture 4">
            <a:extLst>
              <a:ext uri="{FF2B5EF4-FFF2-40B4-BE49-F238E27FC236}">
                <a16:creationId xmlns:a16="http://schemas.microsoft.com/office/drawing/2014/main" id="{131310F3-7D5F-4461-8BC3-3A5CD4EF83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79904" y="116942"/>
            <a:ext cx="1905002" cy="455016"/>
          </a:xfrm>
          <a:prstGeom prst="rect">
            <a:avLst/>
          </a:prstGeom>
        </p:spPr>
      </p:pic>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D49824DC-AF10-496E-9E85-C0963C66CE2B}"/>
              </a:ext>
            </a:extLst>
          </p:cNvPr>
          <p:cNvGraphicFramePr>
            <a:graphicFrameLocks noGrp="1"/>
          </p:cNvGraphicFramePr>
          <p:nvPr>
            <p:ph sz="quarter" idx="13"/>
            <p:extLst>
              <p:ext uri="{D42A27DB-BD31-4B8C-83A1-F6EECF244321}">
                <p14:modId xmlns:p14="http://schemas.microsoft.com/office/powerpoint/2010/main" val="424699332"/>
              </p:ext>
            </p:extLst>
          </p:nvPr>
        </p:nvGraphicFramePr>
        <p:xfrm>
          <a:off x="0" y="-8389"/>
          <a:ext cx="12191998" cy="6858005"/>
        </p:xfrm>
        <a:graphic>
          <a:graphicData uri="http://schemas.openxmlformats.org/drawingml/2006/table">
            <a:tbl>
              <a:tblPr firstRow="1" bandRow="1">
                <a:tableStyleId>{5C22544A-7EE6-4342-B048-85BDC9FD1C3A}</a:tableStyleId>
              </a:tblPr>
              <a:tblGrid>
                <a:gridCol w="1442906">
                  <a:extLst>
                    <a:ext uri="{9D8B030D-6E8A-4147-A177-3AD203B41FA5}">
                      <a16:colId xmlns:a16="http://schemas.microsoft.com/office/drawing/2014/main" val="1209796779"/>
                    </a:ext>
                  </a:extLst>
                </a:gridCol>
                <a:gridCol w="2751589">
                  <a:extLst>
                    <a:ext uri="{9D8B030D-6E8A-4147-A177-3AD203B41FA5}">
                      <a16:colId xmlns:a16="http://schemas.microsoft.com/office/drawing/2014/main" val="3182142085"/>
                    </a:ext>
                  </a:extLst>
                </a:gridCol>
                <a:gridCol w="2432808">
                  <a:extLst>
                    <a:ext uri="{9D8B030D-6E8A-4147-A177-3AD203B41FA5}">
                      <a16:colId xmlns:a16="http://schemas.microsoft.com/office/drawing/2014/main" val="1110563180"/>
                    </a:ext>
                  </a:extLst>
                </a:gridCol>
                <a:gridCol w="1107347">
                  <a:extLst>
                    <a:ext uri="{9D8B030D-6E8A-4147-A177-3AD203B41FA5}">
                      <a16:colId xmlns:a16="http://schemas.microsoft.com/office/drawing/2014/main" val="3219870515"/>
                    </a:ext>
                  </a:extLst>
                </a:gridCol>
                <a:gridCol w="1115735">
                  <a:extLst>
                    <a:ext uri="{9D8B030D-6E8A-4147-A177-3AD203B41FA5}">
                      <a16:colId xmlns:a16="http://schemas.microsoft.com/office/drawing/2014/main" val="134990326"/>
                    </a:ext>
                  </a:extLst>
                </a:gridCol>
                <a:gridCol w="1124125">
                  <a:extLst>
                    <a:ext uri="{9D8B030D-6E8A-4147-A177-3AD203B41FA5}">
                      <a16:colId xmlns:a16="http://schemas.microsoft.com/office/drawing/2014/main" val="4136224742"/>
                    </a:ext>
                  </a:extLst>
                </a:gridCol>
                <a:gridCol w="1098958">
                  <a:extLst>
                    <a:ext uri="{9D8B030D-6E8A-4147-A177-3AD203B41FA5}">
                      <a16:colId xmlns:a16="http://schemas.microsoft.com/office/drawing/2014/main" val="2478742398"/>
                    </a:ext>
                  </a:extLst>
                </a:gridCol>
                <a:gridCol w="1118530">
                  <a:extLst>
                    <a:ext uri="{9D8B030D-6E8A-4147-A177-3AD203B41FA5}">
                      <a16:colId xmlns:a16="http://schemas.microsoft.com/office/drawing/2014/main" val="2556871894"/>
                    </a:ext>
                  </a:extLst>
                </a:gridCol>
              </a:tblGrid>
              <a:tr h="623455">
                <a:tc gridSpan="2">
                  <a:txBody>
                    <a:bodyPr/>
                    <a:lstStyle/>
                    <a:p>
                      <a:r>
                        <a:rPr kumimoji="1" lang="ja-JP" altLang="en-US" sz="2800" dirty="0">
                          <a:solidFill>
                            <a:schemeClr val="tx1"/>
                          </a:solidFill>
                        </a:rPr>
                        <a:t>ポリオの流行状況</a:t>
                      </a:r>
                    </a:p>
                  </a:txBody>
                  <a:tcPr/>
                </a:tc>
                <a:tc hMerge="1">
                  <a:txBody>
                    <a:bodyPr/>
                    <a:lstStyle/>
                    <a:p>
                      <a:endParaRPr kumimoji="1" lang="ja-JP" altLang="en-US" dirty="0"/>
                    </a:p>
                  </a:txBody>
                  <a:tcPr/>
                </a:tc>
                <a:tc>
                  <a:txBody>
                    <a:bodyPr/>
                    <a:lstStyle/>
                    <a:p>
                      <a:pPr algn="r"/>
                      <a:r>
                        <a:rPr kumimoji="1" lang="en-US" altLang="ja-JP" sz="3200" dirty="0">
                          <a:latin typeface="ＭＳ Ｐゴシック" panose="020B0600070205080204" pitchFamily="50" charset="-128"/>
                          <a:ea typeface="ＭＳ Ｐゴシック" panose="020B0600070205080204" pitchFamily="50" charset="-128"/>
                        </a:rPr>
                        <a:t>2019</a:t>
                      </a:r>
                      <a:r>
                        <a:rPr kumimoji="1" lang="ja-JP" altLang="en-US" sz="3200" dirty="0">
                          <a:latin typeface="ＭＳ Ｐゴシック" panose="020B0600070205080204" pitchFamily="50" charset="-128"/>
                          <a:ea typeface="ＭＳ Ｐゴシック" panose="020B0600070205080204" pitchFamily="50" charset="-128"/>
                        </a:rPr>
                        <a:t>（</a:t>
                      </a:r>
                      <a:r>
                        <a:rPr kumimoji="1" lang="en-US" altLang="ja-JP" sz="3200" dirty="0">
                          <a:latin typeface="ＭＳ Ｐゴシック" panose="020B0600070205080204" pitchFamily="50" charset="-128"/>
                          <a:ea typeface="ＭＳ Ｐゴシック" panose="020B0600070205080204" pitchFamily="50" charset="-128"/>
                        </a:rPr>
                        <a:t>07.03)</a:t>
                      </a:r>
                      <a:endParaRPr kumimoji="1" lang="ja-JP" altLang="en-US" sz="3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en-US" altLang="ja-JP" sz="3200" dirty="0">
                          <a:latin typeface="ＭＳ Ｐゴシック" panose="020B0600070205080204" pitchFamily="50" charset="-128"/>
                          <a:ea typeface="ＭＳ Ｐゴシック" panose="020B0600070205080204" pitchFamily="50" charset="-128"/>
                        </a:rPr>
                        <a:t>2018</a:t>
                      </a:r>
                      <a:endParaRPr kumimoji="1" lang="ja-JP" altLang="en-US" sz="3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en-US" altLang="ja-JP" sz="3200" dirty="0">
                          <a:latin typeface="ＭＳ Ｐゴシック" panose="020B0600070205080204" pitchFamily="50" charset="-128"/>
                          <a:ea typeface="ＭＳ Ｐゴシック" panose="020B0600070205080204" pitchFamily="50" charset="-128"/>
                        </a:rPr>
                        <a:t>2017</a:t>
                      </a:r>
                      <a:endParaRPr kumimoji="1" lang="ja-JP" altLang="en-US" sz="3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en-US" altLang="ja-JP" sz="3200" dirty="0">
                          <a:latin typeface="ＭＳ Ｐゴシック" panose="020B0600070205080204" pitchFamily="50" charset="-128"/>
                          <a:ea typeface="ＭＳ Ｐゴシック" panose="020B0600070205080204" pitchFamily="50" charset="-128"/>
                        </a:rPr>
                        <a:t>2016</a:t>
                      </a:r>
                      <a:endParaRPr kumimoji="1" lang="ja-JP" altLang="en-US" sz="3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en-US" altLang="ja-JP" sz="3200" dirty="0">
                          <a:latin typeface="ＭＳ Ｐゴシック" panose="020B0600070205080204" pitchFamily="50" charset="-128"/>
                          <a:ea typeface="ＭＳ Ｐゴシック" panose="020B0600070205080204" pitchFamily="50" charset="-128"/>
                        </a:rPr>
                        <a:t>2015</a:t>
                      </a:r>
                      <a:endParaRPr kumimoji="1" lang="ja-JP" altLang="en-US" sz="3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en-US" altLang="ja-JP" sz="3200" dirty="0">
                          <a:latin typeface="ＭＳ Ｐゴシック" panose="020B0600070205080204" pitchFamily="50" charset="-128"/>
                          <a:ea typeface="ＭＳ Ｐゴシック" panose="020B0600070205080204" pitchFamily="50" charset="-128"/>
                        </a:rPr>
                        <a:t>2014</a:t>
                      </a:r>
                      <a:endParaRPr kumimoji="1" lang="ja-JP" altLang="en-US" sz="3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106130809"/>
                  </a:ext>
                </a:extLst>
              </a:tr>
              <a:tr h="623455">
                <a:tc rowSpan="3">
                  <a:txBody>
                    <a:bodyPr/>
                    <a:lstStyle/>
                    <a:p>
                      <a:r>
                        <a:rPr kumimoji="1" lang="ja-JP" altLang="en-US" sz="3200" dirty="0">
                          <a:latin typeface="+mn-ea"/>
                          <a:ea typeface="+mn-ea"/>
                        </a:rPr>
                        <a:t>常在国</a:t>
                      </a:r>
                    </a:p>
                  </a:txBody>
                  <a:tcPr/>
                </a:tc>
                <a:tc>
                  <a:txBody>
                    <a:bodyPr/>
                    <a:lstStyle/>
                    <a:p>
                      <a:r>
                        <a:rPr kumimoji="1" lang="ja-JP" altLang="en-US" sz="2800" dirty="0">
                          <a:latin typeface="+mj-ea"/>
                          <a:ea typeface="+mj-ea"/>
                        </a:rPr>
                        <a:t>アフガニスタン</a:t>
                      </a:r>
                    </a:p>
                  </a:txBody>
                  <a:tcPr/>
                </a:tc>
                <a:tc>
                  <a:txBody>
                    <a:bodyPr/>
                    <a:lstStyle/>
                    <a:p>
                      <a:pPr algn="r"/>
                      <a:r>
                        <a:rPr kumimoji="1" lang="en-US" altLang="ja-JP" sz="3200" dirty="0">
                          <a:latin typeface="+mn-ea"/>
                          <a:ea typeface="+mn-ea"/>
                        </a:rPr>
                        <a:t>10</a:t>
                      </a:r>
                      <a:endParaRPr kumimoji="1" lang="ja-JP" altLang="en-US" sz="3200" dirty="0">
                        <a:latin typeface="+mn-ea"/>
                        <a:ea typeface="+mn-ea"/>
                      </a:endParaRPr>
                    </a:p>
                  </a:txBody>
                  <a:tcPr/>
                </a:tc>
                <a:tc>
                  <a:txBody>
                    <a:bodyPr/>
                    <a:lstStyle/>
                    <a:p>
                      <a:pPr algn="r"/>
                      <a:r>
                        <a:rPr kumimoji="1" lang="en-US" altLang="ja-JP" sz="3200" dirty="0">
                          <a:latin typeface="+mn-ea"/>
                          <a:ea typeface="+mn-ea"/>
                        </a:rPr>
                        <a:t>21</a:t>
                      </a:r>
                    </a:p>
                  </a:txBody>
                  <a:tcPr/>
                </a:tc>
                <a:tc>
                  <a:txBody>
                    <a:bodyPr/>
                    <a:lstStyle/>
                    <a:p>
                      <a:pPr algn="r"/>
                      <a:r>
                        <a:rPr kumimoji="1" lang="en-US" altLang="ja-JP" sz="3200" dirty="0">
                          <a:latin typeface="+mn-ea"/>
                          <a:ea typeface="+mn-ea"/>
                        </a:rPr>
                        <a:t>14</a:t>
                      </a:r>
                      <a:endParaRPr kumimoji="1" lang="ja-JP" altLang="en-US" sz="3200" dirty="0">
                        <a:latin typeface="+mn-ea"/>
                        <a:ea typeface="+mn-ea"/>
                      </a:endParaRPr>
                    </a:p>
                  </a:txBody>
                  <a:tcPr/>
                </a:tc>
                <a:tc>
                  <a:txBody>
                    <a:bodyPr/>
                    <a:lstStyle/>
                    <a:p>
                      <a:pPr algn="r"/>
                      <a:r>
                        <a:rPr kumimoji="1" lang="en-US" altLang="ja-JP" sz="3200" dirty="0">
                          <a:latin typeface="+mn-ea"/>
                          <a:ea typeface="+mn-ea"/>
                        </a:rPr>
                        <a:t>13</a:t>
                      </a:r>
                      <a:endParaRPr kumimoji="1" lang="ja-JP" altLang="en-US" sz="3200" dirty="0">
                        <a:latin typeface="+mn-ea"/>
                        <a:ea typeface="+mn-ea"/>
                      </a:endParaRPr>
                    </a:p>
                  </a:txBody>
                  <a:tcPr/>
                </a:tc>
                <a:tc>
                  <a:txBody>
                    <a:bodyPr/>
                    <a:lstStyle/>
                    <a:p>
                      <a:pPr algn="r"/>
                      <a:r>
                        <a:rPr kumimoji="1" lang="en-US" altLang="ja-JP" sz="3200" dirty="0">
                          <a:latin typeface="+mn-ea"/>
                          <a:ea typeface="+mn-ea"/>
                        </a:rPr>
                        <a:t>20</a:t>
                      </a:r>
                      <a:endParaRPr kumimoji="1" lang="ja-JP" altLang="en-US" sz="3200" dirty="0">
                        <a:latin typeface="+mn-ea"/>
                        <a:ea typeface="+mn-ea"/>
                      </a:endParaRPr>
                    </a:p>
                  </a:txBody>
                  <a:tcPr/>
                </a:tc>
                <a:tc>
                  <a:txBody>
                    <a:bodyPr/>
                    <a:lstStyle/>
                    <a:p>
                      <a:pPr algn="r"/>
                      <a:r>
                        <a:rPr kumimoji="1" lang="en-US" altLang="ja-JP" sz="3200" dirty="0">
                          <a:latin typeface="+mn-ea"/>
                          <a:ea typeface="+mn-ea"/>
                        </a:rPr>
                        <a:t>28</a:t>
                      </a:r>
                      <a:endParaRPr kumimoji="1" lang="ja-JP" altLang="en-US" sz="3200" dirty="0">
                        <a:latin typeface="+mn-ea"/>
                        <a:ea typeface="+mn-ea"/>
                      </a:endParaRPr>
                    </a:p>
                  </a:txBody>
                  <a:tcPr/>
                </a:tc>
                <a:extLst>
                  <a:ext uri="{0D108BD9-81ED-4DB2-BD59-A6C34878D82A}">
                    <a16:rowId xmlns:a16="http://schemas.microsoft.com/office/drawing/2014/main" val="2850312474"/>
                  </a:ext>
                </a:extLst>
              </a:tr>
              <a:tr h="623455">
                <a:tc vMerge="1">
                  <a:txBody>
                    <a:bodyPr/>
                    <a:lstStyle/>
                    <a:p>
                      <a:endParaRPr kumimoji="1" lang="ja-JP" altLang="en-US" dirty="0"/>
                    </a:p>
                  </a:txBody>
                  <a:tcPr/>
                </a:tc>
                <a:tc>
                  <a:txBody>
                    <a:bodyPr/>
                    <a:lstStyle/>
                    <a:p>
                      <a:r>
                        <a:rPr kumimoji="1" lang="ja-JP" altLang="en-US" sz="2800" dirty="0">
                          <a:latin typeface="+mj-ea"/>
                          <a:ea typeface="+mj-ea"/>
                        </a:rPr>
                        <a:t>パキスタン</a:t>
                      </a:r>
                    </a:p>
                  </a:txBody>
                  <a:tcPr/>
                </a:tc>
                <a:tc>
                  <a:txBody>
                    <a:bodyPr/>
                    <a:lstStyle/>
                    <a:p>
                      <a:pPr algn="r"/>
                      <a:r>
                        <a:rPr kumimoji="1" lang="en-US" altLang="ja-JP" sz="3200" dirty="0">
                          <a:latin typeface="+mn-ea"/>
                          <a:ea typeface="+mn-ea"/>
                        </a:rPr>
                        <a:t>32</a:t>
                      </a:r>
                      <a:endParaRPr kumimoji="1" lang="ja-JP" altLang="en-US" sz="3200" dirty="0">
                        <a:latin typeface="+mn-ea"/>
                        <a:ea typeface="+mn-ea"/>
                      </a:endParaRPr>
                    </a:p>
                  </a:txBody>
                  <a:tcPr/>
                </a:tc>
                <a:tc>
                  <a:txBody>
                    <a:bodyPr/>
                    <a:lstStyle/>
                    <a:p>
                      <a:pPr algn="r"/>
                      <a:r>
                        <a:rPr kumimoji="1" lang="en-US" altLang="ja-JP" sz="3200" dirty="0">
                          <a:latin typeface="+mn-ea"/>
                          <a:ea typeface="+mn-ea"/>
                        </a:rPr>
                        <a:t>12</a:t>
                      </a:r>
                    </a:p>
                  </a:txBody>
                  <a:tcPr/>
                </a:tc>
                <a:tc>
                  <a:txBody>
                    <a:bodyPr/>
                    <a:lstStyle/>
                    <a:p>
                      <a:pPr algn="r"/>
                      <a:r>
                        <a:rPr kumimoji="1" lang="en-US" altLang="ja-JP" sz="3200" dirty="0">
                          <a:latin typeface="+mn-ea"/>
                          <a:ea typeface="+mn-ea"/>
                        </a:rPr>
                        <a:t>8</a:t>
                      </a:r>
                      <a:endParaRPr kumimoji="1" lang="ja-JP" altLang="en-US" sz="3200" dirty="0">
                        <a:latin typeface="+mn-ea"/>
                        <a:ea typeface="+mn-ea"/>
                      </a:endParaRPr>
                    </a:p>
                  </a:txBody>
                  <a:tcPr/>
                </a:tc>
                <a:tc>
                  <a:txBody>
                    <a:bodyPr/>
                    <a:lstStyle/>
                    <a:p>
                      <a:pPr algn="r"/>
                      <a:r>
                        <a:rPr kumimoji="1" lang="en-US" altLang="ja-JP" sz="3200" dirty="0">
                          <a:latin typeface="+mn-ea"/>
                          <a:ea typeface="+mn-ea"/>
                        </a:rPr>
                        <a:t>20</a:t>
                      </a:r>
                      <a:endParaRPr kumimoji="1" lang="ja-JP" altLang="en-US" sz="3200" dirty="0">
                        <a:latin typeface="+mn-ea"/>
                        <a:ea typeface="+mn-ea"/>
                      </a:endParaRPr>
                    </a:p>
                  </a:txBody>
                  <a:tcPr/>
                </a:tc>
                <a:tc>
                  <a:txBody>
                    <a:bodyPr/>
                    <a:lstStyle/>
                    <a:p>
                      <a:pPr algn="r"/>
                      <a:r>
                        <a:rPr kumimoji="1" lang="en-US" altLang="ja-JP" sz="3200" dirty="0">
                          <a:latin typeface="+mn-ea"/>
                          <a:ea typeface="+mn-ea"/>
                        </a:rPr>
                        <a:t>54</a:t>
                      </a:r>
                      <a:endParaRPr kumimoji="1" lang="ja-JP" altLang="en-US" sz="3200" dirty="0">
                        <a:latin typeface="+mn-ea"/>
                        <a:ea typeface="+mn-ea"/>
                      </a:endParaRPr>
                    </a:p>
                  </a:txBody>
                  <a:tcPr/>
                </a:tc>
                <a:tc>
                  <a:txBody>
                    <a:bodyPr/>
                    <a:lstStyle/>
                    <a:p>
                      <a:pPr algn="r"/>
                      <a:r>
                        <a:rPr kumimoji="1" lang="en-US" altLang="ja-JP" sz="3200" dirty="0">
                          <a:latin typeface="+mn-ea"/>
                          <a:ea typeface="+mn-ea"/>
                        </a:rPr>
                        <a:t>306</a:t>
                      </a:r>
                      <a:endParaRPr kumimoji="1" lang="ja-JP" altLang="en-US" sz="3200" dirty="0">
                        <a:latin typeface="+mn-ea"/>
                        <a:ea typeface="+mn-ea"/>
                      </a:endParaRPr>
                    </a:p>
                  </a:txBody>
                  <a:tcPr/>
                </a:tc>
                <a:extLst>
                  <a:ext uri="{0D108BD9-81ED-4DB2-BD59-A6C34878D82A}">
                    <a16:rowId xmlns:a16="http://schemas.microsoft.com/office/drawing/2014/main" val="2079065254"/>
                  </a:ext>
                </a:extLst>
              </a:tr>
              <a:tr h="623455">
                <a:tc vMerge="1">
                  <a:txBody>
                    <a:bodyPr/>
                    <a:lstStyle/>
                    <a:p>
                      <a:endParaRPr kumimoji="1" lang="ja-JP" altLang="en-US" dirty="0"/>
                    </a:p>
                  </a:txBody>
                  <a:tcPr/>
                </a:tc>
                <a:tc>
                  <a:txBody>
                    <a:bodyPr/>
                    <a:lstStyle/>
                    <a:p>
                      <a:r>
                        <a:rPr kumimoji="1" lang="ja-JP" altLang="en-US" sz="2800" dirty="0">
                          <a:latin typeface="+mj-ea"/>
                          <a:ea typeface="+mj-ea"/>
                        </a:rPr>
                        <a:t>ナイジェリア</a:t>
                      </a: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4</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6</a:t>
                      </a:r>
                      <a:endParaRPr kumimoji="1" lang="ja-JP" altLang="en-US" sz="3200" dirty="0">
                        <a:latin typeface="+mn-ea"/>
                        <a:ea typeface="+mn-ea"/>
                      </a:endParaRPr>
                    </a:p>
                  </a:txBody>
                  <a:tcPr/>
                </a:tc>
                <a:extLst>
                  <a:ext uri="{0D108BD9-81ED-4DB2-BD59-A6C34878D82A}">
                    <a16:rowId xmlns:a16="http://schemas.microsoft.com/office/drawing/2014/main" val="3593233450"/>
                  </a:ext>
                </a:extLst>
              </a:tr>
              <a:tr h="623455">
                <a:tc rowSpan="6">
                  <a:txBody>
                    <a:bodyPr/>
                    <a:lstStyle/>
                    <a:p>
                      <a:r>
                        <a:rPr kumimoji="1" lang="ja-JP" altLang="en-US" sz="3200" dirty="0">
                          <a:latin typeface="+mn-ea"/>
                          <a:ea typeface="+mn-ea"/>
                        </a:rPr>
                        <a:t>常在国</a:t>
                      </a:r>
                      <a:endParaRPr kumimoji="1" lang="en-US" altLang="ja-JP" sz="3200" dirty="0">
                        <a:latin typeface="+mn-ea"/>
                        <a:ea typeface="+mn-ea"/>
                      </a:endParaRPr>
                    </a:p>
                    <a:p>
                      <a:r>
                        <a:rPr kumimoji="1" lang="ja-JP" altLang="en-US" sz="3200" dirty="0">
                          <a:latin typeface="+mn-ea"/>
                          <a:ea typeface="+mn-ea"/>
                        </a:rPr>
                        <a:t>以外</a:t>
                      </a:r>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mj-ea"/>
                          <a:ea typeface="+mj-ea"/>
                        </a:rPr>
                        <a:t>赤道ギニア</a:t>
                      </a:r>
                    </a:p>
                  </a:txBody>
                  <a:tcPr marL="91392" marR="91392" marT="45696" marB="45696"/>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5</a:t>
                      </a:r>
                      <a:endParaRPr kumimoji="1" lang="ja-JP" altLang="en-US" sz="3200" dirty="0">
                        <a:latin typeface="+mn-ea"/>
                        <a:ea typeface="+mn-ea"/>
                      </a:endParaRPr>
                    </a:p>
                  </a:txBody>
                  <a:tcPr/>
                </a:tc>
                <a:extLst>
                  <a:ext uri="{0D108BD9-81ED-4DB2-BD59-A6C34878D82A}">
                    <a16:rowId xmlns:a16="http://schemas.microsoft.com/office/drawing/2014/main" val="2230763805"/>
                  </a:ext>
                </a:extLst>
              </a:tr>
              <a:tr h="623455">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mj-ea"/>
                          <a:ea typeface="+mj-ea"/>
                        </a:rPr>
                        <a:t>イラク</a:t>
                      </a:r>
                    </a:p>
                  </a:txBody>
                  <a:tcPr marL="91392" marR="91392" marT="45696" marB="45696"/>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2</a:t>
                      </a:r>
                      <a:endParaRPr kumimoji="1" lang="ja-JP" altLang="en-US" sz="3200" dirty="0">
                        <a:latin typeface="+mn-ea"/>
                        <a:ea typeface="+mn-ea"/>
                      </a:endParaRPr>
                    </a:p>
                  </a:txBody>
                  <a:tcPr/>
                </a:tc>
                <a:extLst>
                  <a:ext uri="{0D108BD9-81ED-4DB2-BD59-A6C34878D82A}">
                    <a16:rowId xmlns:a16="http://schemas.microsoft.com/office/drawing/2014/main" val="97783909"/>
                  </a:ext>
                </a:extLst>
              </a:tr>
              <a:tr h="623455">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mj-ea"/>
                          <a:ea typeface="+mj-ea"/>
                        </a:rPr>
                        <a:t>カメルーン</a:t>
                      </a:r>
                    </a:p>
                  </a:txBody>
                  <a:tcPr marL="91392" marR="91392" marT="45696" marB="45696"/>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5</a:t>
                      </a:r>
                      <a:endParaRPr kumimoji="1" lang="ja-JP" altLang="en-US" sz="3200" dirty="0">
                        <a:latin typeface="+mn-ea"/>
                        <a:ea typeface="+mn-ea"/>
                      </a:endParaRPr>
                    </a:p>
                  </a:txBody>
                  <a:tcPr/>
                </a:tc>
                <a:extLst>
                  <a:ext uri="{0D108BD9-81ED-4DB2-BD59-A6C34878D82A}">
                    <a16:rowId xmlns:a16="http://schemas.microsoft.com/office/drawing/2014/main" val="102542640"/>
                  </a:ext>
                </a:extLst>
              </a:tr>
              <a:tr h="623455">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mj-ea"/>
                          <a:ea typeface="+mj-ea"/>
                        </a:rPr>
                        <a:t>シリア</a:t>
                      </a:r>
                    </a:p>
                  </a:txBody>
                  <a:tcPr marL="91392" marR="91392" marT="45696" marB="45696"/>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1</a:t>
                      </a:r>
                      <a:endParaRPr kumimoji="1" lang="ja-JP" altLang="en-US" sz="3200" dirty="0">
                        <a:latin typeface="+mn-ea"/>
                        <a:ea typeface="+mn-ea"/>
                      </a:endParaRPr>
                    </a:p>
                  </a:txBody>
                  <a:tcPr/>
                </a:tc>
                <a:extLst>
                  <a:ext uri="{0D108BD9-81ED-4DB2-BD59-A6C34878D82A}">
                    <a16:rowId xmlns:a16="http://schemas.microsoft.com/office/drawing/2014/main" val="87551525"/>
                  </a:ext>
                </a:extLst>
              </a:tr>
              <a:tr h="623455">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mj-ea"/>
                          <a:ea typeface="+mj-ea"/>
                        </a:rPr>
                        <a:t>エチオピア</a:t>
                      </a:r>
                    </a:p>
                  </a:txBody>
                  <a:tcPr marL="91392" marR="91392" marT="45696" marB="45696"/>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1</a:t>
                      </a:r>
                      <a:endParaRPr kumimoji="1" lang="ja-JP" altLang="en-US" sz="3200" dirty="0">
                        <a:latin typeface="+mn-ea"/>
                        <a:ea typeface="+mn-ea"/>
                      </a:endParaRPr>
                    </a:p>
                  </a:txBody>
                  <a:tcPr/>
                </a:tc>
                <a:extLst>
                  <a:ext uri="{0D108BD9-81ED-4DB2-BD59-A6C34878D82A}">
                    <a16:rowId xmlns:a16="http://schemas.microsoft.com/office/drawing/2014/main" val="3627197778"/>
                  </a:ext>
                </a:extLst>
              </a:tr>
              <a:tr h="623455">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mj-ea"/>
                          <a:ea typeface="+mj-ea"/>
                        </a:rPr>
                        <a:t>ソマリア</a:t>
                      </a:r>
                    </a:p>
                  </a:txBody>
                  <a:tcPr marL="91392" marR="91392" marT="45696" marB="45696"/>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0</a:t>
                      </a:r>
                      <a:endParaRPr kumimoji="1" lang="ja-JP" altLang="en-US" sz="3200" dirty="0">
                        <a:latin typeface="+mn-ea"/>
                        <a:ea typeface="+mn-ea"/>
                      </a:endParaRPr>
                    </a:p>
                  </a:txBody>
                  <a:tcPr/>
                </a:tc>
                <a:tc>
                  <a:txBody>
                    <a:bodyPr/>
                    <a:lstStyle/>
                    <a:p>
                      <a:pPr algn="r"/>
                      <a:r>
                        <a:rPr kumimoji="1" lang="en-US" altLang="ja-JP" sz="3200" dirty="0">
                          <a:latin typeface="+mn-ea"/>
                          <a:ea typeface="+mn-ea"/>
                        </a:rPr>
                        <a:t>5</a:t>
                      </a:r>
                      <a:endParaRPr kumimoji="1" lang="ja-JP" altLang="en-US" sz="3200" dirty="0">
                        <a:latin typeface="+mn-ea"/>
                        <a:ea typeface="+mn-ea"/>
                      </a:endParaRPr>
                    </a:p>
                  </a:txBody>
                  <a:tcPr/>
                </a:tc>
                <a:extLst>
                  <a:ext uri="{0D108BD9-81ED-4DB2-BD59-A6C34878D82A}">
                    <a16:rowId xmlns:a16="http://schemas.microsoft.com/office/drawing/2014/main" val="4219623245"/>
                  </a:ext>
                </a:extLst>
              </a:tr>
              <a:tr h="623455">
                <a:tc>
                  <a:txBody>
                    <a:bodyPr/>
                    <a:lstStyle/>
                    <a:p>
                      <a:endParaRPr kumimoji="1" lang="ja-JP" altLang="en-US" dirty="0"/>
                    </a:p>
                  </a:txBody>
                  <a:tcPr/>
                </a:tc>
                <a:tc>
                  <a:txBody>
                    <a:bodyPr/>
                    <a:lstStyle/>
                    <a:p>
                      <a:r>
                        <a:rPr kumimoji="1" lang="ja-JP" altLang="en-US" dirty="0"/>
                        <a:t>　　　　　　</a:t>
                      </a:r>
                      <a:r>
                        <a:rPr kumimoji="1" lang="ja-JP" altLang="en-US" sz="2800" dirty="0"/>
                        <a:t>合　計</a:t>
                      </a:r>
                    </a:p>
                  </a:txBody>
                  <a:tcPr/>
                </a:tc>
                <a:tc>
                  <a:txBody>
                    <a:bodyPr/>
                    <a:lstStyle/>
                    <a:p>
                      <a:pPr algn="r"/>
                      <a:r>
                        <a:rPr kumimoji="1" lang="en-US" altLang="ja-JP" sz="3200" dirty="0">
                          <a:latin typeface="+mn-ea"/>
                          <a:ea typeface="+mn-ea"/>
                        </a:rPr>
                        <a:t>42</a:t>
                      </a:r>
                      <a:r>
                        <a:rPr kumimoji="1" lang="ja-JP" altLang="en-US" sz="3200" dirty="0">
                          <a:latin typeface="+mn-ea"/>
                          <a:ea typeface="+mn-ea"/>
                        </a:rPr>
                        <a:t>（</a:t>
                      </a:r>
                      <a:r>
                        <a:rPr kumimoji="1" lang="en-US" altLang="ja-JP" sz="3200" dirty="0">
                          <a:latin typeface="+mn-ea"/>
                          <a:ea typeface="+mn-ea"/>
                        </a:rPr>
                        <a:t>104</a:t>
                      </a:r>
                      <a:r>
                        <a:rPr kumimoji="1" lang="ja-JP" altLang="en-US" sz="3200" dirty="0">
                          <a:latin typeface="+mn-ea"/>
                          <a:ea typeface="+mn-ea"/>
                        </a:rPr>
                        <a:t>）</a:t>
                      </a:r>
                    </a:p>
                  </a:txBody>
                  <a:tcPr/>
                </a:tc>
                <a:tc>
                  <a:txBody>
                    <a:bodyPr/>
                    <a:lstStyle/>
                    <a:p>
                      <a:pPr algn="r"/>
                      <a:r>
                        <a:rPr kumimoji="1" lang="en-US" altLang="ja-JP" sz="3200" dirty="0">
                          <a:latin typeface="+mn-ea"/>
                          <a:ea typeface="+mn-ea"/>
                        </a:rPr>
                        <a:t>33</a:t>
                      </a:r>
                    </a:p>
                  </a:txBody>
                  <a:tcPr/>
                </a:tc>
                <a:tc>
                  <a:txBody>
                    <a:bodyPr/>
                    <a:lstStyle/>
                    <a:p>
                      <a:pPr algn="r"/>
                      <a:r>
                        <a:rPr kumimoji="1" lang="en-US" altLang="ja-JP" sz="3200" dirty="0">
                          <a:latin typeface="+mn-ea"/>
                          <a:ea typeface="+mn-ea"/>
                        </a:rPr>
                        <a:t>22</a:t>
                      </a:r>
                      <a:endParaRPr kumimoji="1" lang="ja-JP" altLang="en-US" sz="3200" dirty="0">
                        <a:latin typeface="+mn-ea"/>
                        <a:ea typeface="+mn-ea"/>
                      </a:endParaRPr>
                    </a:p>
                  </a:txBody>
                  <a:tcPr/>
                </a:tc>
                <a:tc>
                  <a:txBody>
                    <a:bodyPr/>
                    <a:lstStyle/>
                    <a:p>
                      <a:pPr algn="r"/>
                      <a:r>
                        <a:rPr kumimoji="1" lang="en-US" altLang="ja-JP" sz="3200" dirty="0">
                          <a:latin typeface="+mn-ea"/>
                          <a:ea typeface="+mn-ea"/>
                        </a:rPr>
                        <a:t>37</a:t>
                      </a:r>
                      <a:endParaRPr kumimoji="1" lang="ja-JP" altLang="en-US" sz="3200" dirty="0">
                        <a:latin typeface="+mn-ea"/>
                        <a:ea typeface="+mn-ea"/>
                      </a:endParaRPr>
                    </a:p>
                  </a:txBody>
                  <a:tcPr/>
                </a:tc>
                <a:tc>
                  <a:txBody>
                    <a:bodyPr/>
                    <a:lstStyle/>
                    <a:p>
                      <a:pPr algn="r"/>
                      <a:r>
                        <a:rPr kumimoji="1" lang="en-US" altLang="ja-JP" sz="3200" dirty="0">
                          <a:latin typeface="+mn-ea"/>
                          <a:ea typeface="+mn-ea"/>
                        </a:rPr>
                        <a:t>74</a:t>
                      </a:r>
                      <a:endParaRPr kumimoji="1" lang="ja-JP" altLang="en-US" sz="3200" dirty="0">
                        <a:latin typeface="+mn-ea"/>
                        <a:ea typeface="+mn-ea"/>
                      </a:endParaRPr>
                    </a:p>
                  </a:txBody>
                  <a:tcPr/>
                </a:tc>
                <a:tc>
                  <a:txBody>
                    <a:bodyPr/>
                    <a:lstStyle/>
                    <a:p>
                      <a:pPr algn="r"/>
                      <a:r>
                        <a:rPr kumimoji="1" lang="en-US" altLang="ja-JP" sz="3200" dirty="0">
                          <a:latin typeface="+mn-ea"/>
                          <a:ea typeface="+mn-ea"/>
                        </a:rPr>
                        <a:t>359</a:t>
                      </a:r>
                      <a:endParaRPr kumimoji="1" lang="ja-JP" altLang="en-US" sz="3200" dirty="0">
                        <a:latin typeface="+mn-ea"/>
                        <a:ea typeface="+mn-ea"/>
                      </a:endParaRPr>
                    </a:p>
                  </a:txBody>
                  <a:tcPr/>
                </a:tc>
                <a:extLst>
                  <a:ext uri="{0D108BD9-81ED-4DB2-BD59-A6C34878D82A}">
                    <a16:rowId xmlns:a16="http://schemas.microsoft.com/office/drawing/2014/main" val="3926867554"/>
                  </a:ext>
                </a:extLst>
              </a:tr>
            </a:tbl>
          </a:graphicData>
        </a:graphic>
      </p:graphicFrame>
      <p:pic>
        <p:nvPicPr>
          <p:cNvPr id="5" name="図 4">
            <a:extLst>
              <a:ext uri="{FF2B5EF4-FFF2-40B4-BE49-F238E27FC236}">
                <a16:creationId xmlns:a16="http://schemas.microsoft.com/office/drawing/2014/main" id="{B255AC0B-2FB5-4210-A880-2BBD46580235}"/>
              </a:ext>
            </a:extLst>
          </p:cNvPr>
          <p:cNvPicPr>
            <a:picLocks noChangeAspect="1"/>
          </p:cNvPicPr>
          <p:nvPr/>
        </p:nvPicPr>
        <p:blipFill>
          <a:blip r:embed="rId2"/>
          <a:stretch>
            <a:fillRect/>
          </a:stretch>
        </p:blipFill>
        <p:spPr>
          <a:xfrm>
            <a:off x="113845" y="6303895"/>
            <a:ext cx="1908213" cy="457240"/>
          </a:xfrm>
          <a:prstGeom prst="rect">
            <a:avLst/>
          </a:prstGeom>
        </p:spPr>
      </p:pic>
    </p:spTree>
    <p:extLst>
      <p:ext uri="{BB962C8B-B14F-4D97-AF65-F5344CB8AC3E}">
        <p14:creationId xmlns:p14="http://schemas.microsoft.com/office/powerpoint/2010/main" val="4225712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BD1A7B9-383A-4719-BEB0-E70D1983DC6E}"/>
              </a:ext>
            </a:extLst>
          </p:cNvPr>
          <p:cNvPicPr>
            <a:picLocks noChangeAspect="1"/>
          </p:cNvPicPr>
          <p:nvPr/>
        </p:nvPicPr>
        <p:blipFill>
          <a:blip r:embed="rId2"/>
          <a:stretch>
            <a:fillRect/>
          </a:stretch>
        </p:blipFill>
        <p:spPr>
          <a:xfrm>
            <a:off x="284513" y="0"/>
            <a:ext cx="11622974" cy="6858000"/>
          </a:xfrm>
          <a:prstGeom prst="rect">
            <a:avLst/>
          </a:prstGeom>
        </p:spPr>
      </p:pic>
      <p:pic>
        <p:nvPicPr>
          <p:cNvPr id="5" name="図 4">
            <a:extLst>
              <a:ext uri="{FF2B5EF4-FFF2-40B4-BE49-F238E27FC236}">
                <a16:creationId xmlns:a16="http://schemas.microsoft.com/office/drawing/2014/main" id="{44FC38F8-72D0-485D-BA17-0C3E0ECCDB17}"/>
              </a:ext>
            </a:extLst>
          </p:cNvPr>
          <p:cNvPicPr>
            <a:picLocks noChangeAspect="1"/>
          </p:cNvPicPr>
          <p:nvPr/>
        </p:nvPicPr>
        <p:blipFill>
          <a:blip r:embed="rId3"/>
          <a:stretch>
            <a:fillRect/>
          </a:stretch>
        </p:blipFill>
        <p:spPr>
          <a:xfrm>
            <a:off x="10706100" y="0"/>
            <a:ext cx="1485900" cy="600075"/>
          </a:xfrm>
          <a:prstGeom prst="rect">
            <a:avLst/>
          </a:prstGeom>
        </p:spPr>
      </p:pic>
      <p:pic>
        <p:nvPicPr>
          <p:cNvPr id="6" name="図 5">
            <a:extLst>
              <a:ext uri="{FF2B5EF4-FFF2-40B4-BE49-F238E27FC236}">
                <a16:creationId xmlns:a16="http://schemas.microsoft.com/office/drawing/2014/main" id="{917092C6-6790-442A-BB33-382E7EF77637}"/>
              </a:ext>
            </a:extLst>
          </p:cNvPr>
          <p:cNvPicPr>
            <a:picLocks noChangeAspect="1"/>
          </p:cNvPicPr>
          <p:nvPr/>
        </p:nvPicPr>
        <p:blipFill>
          <a:blip r:embed="rId4"/>
          <a:stretch>
            <a:fillRect/>
          </a:stretch>
        </p:blipFill>
        <p:spPr>
          <a:xfrm>
            <a:off x="403953" y="5900187"/>
            <a:ext cx="1121562" cy="885312"/>
          </a:xfrm>
          <a:prstGeom prst="rect">
            <a:avLst/>
          </a:prstGeom>
        </p:spPr>
      </p:pic>
      <p:pic>
        <p:nvPicPr>
          <p:cNvPr id="7" name="図 6">
            <a:extLst>
              <a:ext uri="{FF2B5EF4-FFF2-40B4-BE49-F238E27FC236}">
                <a16:creationId xmlns:a16="http://schemas.microsoft.com/office/drawing/2014/main" id="{01F9FAD6-47E8-447D-9DE8-E31AD740215C}"/>
              </a:ext>
            </a:extLst>
          </p:cNvPr>
          <p:cNvPicPr>
            <a:picLocks noChangeAspect="1"/>
          </p:cNvPicPr>
          <p:nvPr/>
        </p:nvPicPr>
        <p:blipFill>
          <a:blip r:embed="rId5"/>
          <a:stretch>
            <a:fillRect/>
          </a:stretch>
        </p:blipFill>
        <p:spPr>
          <a:xfrm>
            <a:off x="10899047" y="5809266"/>
            <a:ext cx="898671" cy="909121"/>
          </a:xfrm>
          <a:prstGeom prst="rect">
            <a:avLst/>
          </a:prstGeom>
        </p:spPr>
      </p:pic>
    </p:spTree>
    <p:extLst>
      <p:ext uri="{BB962C8B-B14F-4D97-AF65-F5344CB8AC3E}">
        <p14:creationId xmlns:p14="http://schemas.microsoft.com/office/powerpoint/2010/main" val="313194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F694FA-7FC5-4F53-A102-FCB965FDA743}"/>
              </a:ext>
            </a:extLst>
          </p:cNvPr>
          <p:cNvSpPr>
            <a:spLocks noGrp="1"/>
          </p:cNvSpPr>
          <p:nvPr>
            <p:ph type="title"/>
          </p:nvPr>
        </p:nvSpPr>
        <p:spPr>
          <a:xfrm>
            <a:off x="609600" y="0"/>
            <a:ext cx="10972800" cy="629174"/>
          </a:xfrm>
        </p:spPr>
        <p:txBody>
          <a:bodyPr/>
          <a:lstStyle/>
          <a:p>
            <a:r>
              <a:rPr lang="ja-JP" altLang="en-US" sz="3600" dirty="0"/>
              <a:t>ポリオに関する歴史と根絶活動③</a:t>
            </a:r>
            <a:endParaRPr kumimoji="1" lang="ja-JP" altLang="en-US" sz="3600" dirty="0"/>
          </a:p>
        </p:txBody>
      </p:sp>
      <p:sp>
        <p:nvSpPr>
          <p:cNvPr id="3" name="コンテンツ プレースホルダー 2">
            <a:extLst>
              <a:ext uri="{FF2B5EF4-FFF2-40B4-BE49-F238E27FC236}">
                <a16:creationId xmlns:a16="http://schemas.microsoft.com/office/drawing/2014/main" id="{F8803BE3-2048-4486-9544-8AC15EA65168}"/>
              </a:ext>
            </a:extLst>
          </p:cNvPr>
          <p:cNvSpPr>
            <a:spLocks noGrp="1"/>
          </p:cNvSpPr>
          <p:nvPr>
            <p:ph idx="1"/>
          </p:nvPr>
        </p:nvSpPr>
        <p:spPr>
          <a:xfrm>
            <a:off x="3598877" y="746620"/>
            <a:ext cx="7983522" cy="6030489"/>
          </a:xfrm>
        </p:spPr>
        <p:txBody>
          <a:bodyPr>
            <a:normAutofit lnSpcReduction="10000"/>
          </a:bodyPr>
          <a:lstStyle/>
          <a:p>
            <a:pPr marL="0" indent="0">
              <a:buNone/>
            </a:pPr>
            <a:r>
              <a:rPr lang="en-US" altLang="ja-JP" sz="2800" b="1" dirty="0">
                <a:solidFill>
                  <a:srgbClr val="00B0F0"/>
                </a:solidFill>
              </a:rPr>
              <a:t>2009</a:t>
            </a:r>
            <a:r>
              <a:rPr lang="ja-JP" altLang="en-US" sz="2800" b="1" dirty="0">
                <a:solidFill>
                  <a:srgbClr val="00B0F0"/>
                </a:solidFill>
              </a:rPr>
              <a:t>年</a:t>
            </a:r>
            <a:r>
              <a:rPr lang="ja-JP" altLang="en-US" sz="2800" b="1" dirty="0"/>
              <a:t>：</a:t>
            </a:r>
            <a:r>
              <a:rPr lang="ja-JP" altLang="en-US" sz="2800" dirty="0"/>
              <a:t>ポリオ根絶に対するロータリーからの寄付総額が約</a:t>
            </a:r>
            <a:r>
              <a:rPr lang="en-US" altLang="ja-JP" sz="2800" dirty="0"/>
              <a:t>8</a:t>
            </a:r>
            <a:r>
              <a:rPr lang="ja-JP" altLang="en-US" sz="2800" dirty="0"/>
              <a:t>億ドルに。</a:t>
            </a:r>
            <a:r>
              <a:rPr lang="en-US" altLang="ja-JP" sz="2800" dirty="0"/>
              <a:t>1</a:t>
            </a:r>
            <a:r>
              <a:rPr lang="ja-JP" altLang="en-US" sz="2800" dirty="0"/>
              <a:t>月、ビル＆メリンダ・ゲイツ財団が、ロータリーからポリオ根絶に</a:t>
            </a:r>
            <a:r>
              <a:rPr lang="en-US" altLang="ja-JP" sz="2800" dirty="0"/>
              <a:t>2</a:t>
            </a:r>
            <a:r>
              <a:rPr lang="ja-JP" altLang="en-US" sz="2800" dirty="0"/>
              <a:t>億ドルを寄付することを条件に、ロータリーに</a:t>
            </a:r>
            <a:r>
              <a:rPr lang="en-US" altLang="ja-JP" sz="2800" dirty="0"/>
              <a:t>3</a:t>
            </a:r>
            <a:r>
              <a:rPr lang="ja-JP" altLang="en-US" sz="2800" dirty="0"/>
              <a:t>億</a:t>
            </a:r>
            <a:r>
              <a:rPr lang="en-US" altLang="ja-JP" sz="2800" dirty="0"/>
              <a:t>5500</a:t>
            </a:r>
            <a:r>
              <a:rPr lang="ja-JP" altLang="en-US" sz="2800" dirty="0"/>
              <a:t>万ドルの補助金を提供することを発表。その結果、世界ポリオ根絶推進活動に合計</a:t>
            </a:r>
            <a:r>
              <a:rPr lang="en-US" altLang="ja-JP" sz="2800" dirty="0"/>
              <a:t>5</a:t>
            </a:r>
            <a:r>
              <a:rPr lang="ja-JP" altLang="en-US" sz="2800" dirty="0"/>
              <a:t>億</a:t>
            </a:r>
            <a:r>
              <a:rPr lang="en-US" altLang="ja-JP" sz="2800" dirty="0"/>
              <a:t>5500</a:t>
            </a:r>
            <a:r>
              <a:rPr lang="ja-JP" altLang="en-US" sz="2800" dirty="0"/>
              <a:t>万ドルが寄付される。</a:t>
            </a:r>
          </a:p>
          <a:p>
            <a:pPr marL="0" indent="0">
              <a:buNone/>
            </a:pPr>
            <a:r>
              <a:rPr lang="en-US" altLang="ja-JP" sz="2800" b="1" dirty="0">
                <a:solidFill>
                  <a:srgbClr val="00B0F0"/>
                </a:solidFill>
              </a:rPr>
              <a:t>2011</a:t>
            </a:r>
            <a:r>
              <a:rPr lang="ja-JP" altLang="en-US" sz="2800" b="1" dirty="0">
                <a:solidFill>
                  <a:srgbClr val="00B0F0"/>
                </a:solidFill>
              </a:rPr>
              <a:t>年</a:t>
            </a:r>
            <a:r>
              <a:rPr lang="ja-JP" altLang="en-US" sz="2800" b="1" dirty="0"/>
              <a:t>：</a:t>
            </a:r>
            <a:r>
              <a:rPr lang="ja-JP" altLang="en-US" sz="2800" dirty="0"/>
              <a:t>ポリオ根絶へのロータリーの寄付総額が</a:t>
            </a:r>
            <a:r>
              <a:rPr lang="en-US" altLang="ja-JP" sz="2800" dirty="0"/>
              <a:t>10</a:t>
            </a:r>
            <a:r>
              <a:rPr lang="ja-JP" altLang="en-US" sz="2800" dirty="0"/>
              <a:t>億ドルを超える。</a:t>
            </a:r>
          </a:p>
          <a:p>
            <a:pPr marL="0" indent="0">
              <a:buNone/>
            </a:pPr>
            <a:r>
              <a:rPr lang="en-US" altLang="ja-JP" sz="2800" b="1" dirty="0">
                <a:solidFill>
                  <a:srgbClr val="00B0F0"/>
                </a:solidFill>
              </a:rPr>
              <a:t>2012</a:t>
            </a:r>
            <a:r>
              <a:rPr lang="ja-JP" altLang="en-US" sz="2800" b="1" dirty="0">
                <a:solidFill>
                  <a:srgbClr val="00B0F0"/>
                </a:solidFill>
              </a:rPr>
              <a:t>年</a:t>
            </a:r>
            <a:r>
              <a:rPr lang="ja-JP" altLang="en-US" sz="2800" b="1" dirty="0"/>
              <a:t>：</a:t>
            </a:r>
            <a:r>
              <a:rPr lang="ja-JP" altLang="en-US" sz="2800" dirty="0"/>
              <a:t>ロータリーが予定より</a:t>
            </a:r>
            <a:r>
              <a:rPr lang="en-US" altLang="ja-JP" sz="2800" dirty="0"/>
              <a:t>5</a:t>
            </a:r>
            <a:r>
              <a:rPr lang="ja-JP" altLang="en-US" sz="2800" dirty="0"/>
              <a:t>カ月以上早く「</a:t>
            </a:r>
            <a:r>
              <a:rPr lang="en-US" altLang="ja-JP" sz="2800" dirty="0"/>
              <a:t>2</a:t>
            </a:r>
            <a:r>
              <a:rPr lang="ja-JP" altLang="en-US" sz="2800" dirty="0"/>
              <a:t>億ドルのチャレンジ」の募金目標を達成。</a:t>
            </a:r>
          </a:p>
          <a:p>
            <a:pPr marL="0" indent="0">
              <a:buNone/>
            </a:pPr>
            <a:r>
              <a:rPr lang="en-US" altLang="ja-JP" sz="2800" b="1" dirty="0">
                <a:solidFill>
                  <a:srgbClr val="00B0F0"/>
                </a:solidFill>
              </a:rPr>
              <a:t>2014</a:t>
            </a:r>
            <a:r>
              <a:rPr lang="ja-JP" altLang="en-US" sz="2800" b="1" dirty="0">
                <a:solidFill>
                  <a:srgbClr val="00B0F0"/>
                </a:solidFill>
              </a:rPr>
              <a:t>年</a:t>
            </a:r>
            <a:r>
              <a:rPr lang="ja-JP" altLang="en-US" sz="2800" b="1" dirty="0"/>
              <a:t>：</a:t>
            </a:r>
            <a:r>
              <a:rPr lang="ja-JP" altLang="en-US" sz="2800" dirty="0"/>
              <a:t>インドで</a:t>
            </a:r>
            <a:r>
              <a:rPr lang="en-US" altLang="ja-JP" sz="2800" dirty="0"/>
              <a:t>3</a:t>
            </a:r>
            <a:r>
              <a:rPr lang="ja-JP" altLang="en-US" sz="2800" dirty="0"/>
              <a:t>年間、野生型ポリオウイルスによる新規症例が確認されなかったため、世界保健機関（</a:t>
            </a:r>
            <a:r>
              <a:rPr lang="en-US" altLang="ja-JP" sz="2800" dirty="0"/>
              <a:t>WHO</a:t>
            </a:r>
            <a:r>
              <a:rPr lang="ja-JP" altLang="en-US" sz="2800" dirty="0"/>
              <a:t>）が東南アジア地域のポリオ根絶を認定。ポリオの症例は</a:t>
            </a:r>
            <a:r>
              <a:rPr lang="en-US" altLang="ja-JP" sz="2800" dirty="0"/>
              <a:t>1988</a:t>
            </a:r>
            <a:r>
              <a:rPr lang="ja-JP" altLang="en-US" sz="2800" dirty="0"/>
              <a:t>年以来、</a:t>
            </a:r>
            <a:r>
              <a:rPr lang="en-US" altLang="ja-JP" sz="2800" dirty="0"/>
              <a:t>99</a:t>
            </a:r>
            <a:r>
              <a:rPr lang="ja-JP" altLang="en-US" sz="2800" dirty="0"/>
              <a:t>％減少。</a:t>
            </a:r>
          </a:p>
          <a:p>
            <a:pPr marL="0" indent="0">
              <a:buNone/>
            </a:pPr>
            <a:endParaRPr kumimoji="1" lang="ja-JP" altLang="en-US" dirty="0"/>
          </a:p>
        </p:txBody>
      </p:sp>
      <p:pic>
        <p:nvPicPr>
          <p:cNvPr id="4" name="Picture 5">
            <a:extLst>
              <a:ext uri="{FF2B5EF4-FFF2-40B4-BE49-F238E27FC236}">
                <a16:creationId xmlns:a16="http://schemas.microsoft.com/office/drawing/2014/main" id="{7EE98B65-D136-429C-9079-3069F6406C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78683" y="80890"/>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9C016116-CD63-4252-B58D-034BF1A96EC9}"/>
              </a:ext>
            </a:extLst>
          </p:cNvPr>
          <p:cNvPicPr>
            <a:picLocks noChangeAspect="1"/>
          </p:cNvPicPr>
          <p:nvPr/>
        </p:nvPicPr>
        <p:blipFill>
          <a:blip r:embed="rId3"/>
          <a:stretch>
            <a:fillRect/>
          </a:stretch>
        </p:blipFill>
        <p:spPr>
          <a:xfrm>
            <a:off x="66135" y="6141232"/>
            <a:ext cx="844797" cy="666846"/>
          </a:xfrm>
          <a:prstGeom prst="rect">
            <a:avLst/>
          </a:prstGeom>
        </p:spPr>
      </p:pic>
      <p:pic>
        <p:nvPicPr>
          <p:cNvPr id="6" name="コンテンツ プレースホルダー 3">
            <a:extLst>
              <a:ext uri="{FF2B5EF4-FFF2-40B4-BE49-F238E27FC236}">
                <a16:creationId xmlns:a16="http://schemas.microsoft.com/office/drawing/2014/main" id="{B760A713-3506-4C88-926E-1E2E1744355B}"/>
              </a:ext>
            </a:extLst>
          </p:cNvPr>
          <p:cNvPicPr>
            <a:picLocks noChangeAspect="1"/>
          </p:cNvPicPr>
          <p:nvPr/>
        </p:nvPicPr>
        <p:blipFill>
          <a:blip r:embed="rId4"/>
          <a:stretch>
            <a:fillRect/>
          </a:stretch>
        </p:blipFill>
        <p:spPr>
          <a:xfrm>
            <a:off x="192947" y="910204"/>
            <a:ext cx="3223140" cy="3020038"/>
          </a:xfrm>
          <a:prstGeom prst="rect">
            <a:avLst/>
          </a:prstGeom>
        </p:spPr>
      </p:pic>
    </p:spTree>
    <p:extLst>
      <p:ext uri="{BB962C8B-B14F-4D97-AF65-F5344CB8AC3E}">
        <p14:creationId xmlns:p14="http://schemas.microsoft.com/office/powerpoint/2010/main" val="273056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95D6D0-51B0-45B3-AA04-3862B5A4FB45}"/>
              </a:ext>
            </a:extLst>
          </p:cNvPr>
          <p:cNvSpPr>
            <a:spLocks noGrp="1"/>
          </p:cNvSpPr>
          <p:nvPr>
            <p:ph type="title"/>
          </p:nvPr>
        </p:nvSpPr>
        <p:spPr>
          <a:xfrm>
            <a:off x="696286" y="4370664"/>
            <a:ext cx="4703428" cy="1600200"/>
          </a:xfrm>
        </p:spPr>
        <p:txBody>
          <a:bodyPr/>
          <a:lstStyle/>
          <a:p>
            <a:r>
              <a:rPr kumimoji="1" lang="ja-JP" altLang="en-US" dirty="0"/>
              <a:t>ロータリーカードのご利用のお願い</a:t>
            </a:r>
          </a:p>
        </p:txBody>
      </p:sp>
      <p:pic>
        <p:nvPicPr>
          <p:cNvPr id="4" name="コンテンツ プレースホルダー 3">
            <a:extLst>
              <a:ext uri="{FF2B5EF4-FFF2-40B4-BE49-F238E27FC236}">
                <a16:creationId xmlns:a16="http://schemas.microsoft.com/office/drawing/2014/main" id="{8B549BAE-8E84-4FCF-BDF6-9C6213B7D8A6}"/>
              </a:ext>
            </a:extLst>
          </p:cNvPr>
          <p:cNvPicPr>
            <a:picLocks noGrp="1" noChangeAspect="1"/>
          </p:cNvPicPr>
          <p:nvPr>
            <p:ph idx="1"/>
          </p:nvPr>
        </p:nvPicPr>
        <p:blipFill>
          <a:blip r:embed="rId2"/>
          <a:stretch>
            <a:fillRect/>
          </a:stretch>
        </p:blipFill>
        <p:spPr>
          <a:xfrm>
            <a:off x="6096000" y="2811075"/>
            <a:ext cx="6096000" cy="4046925"/>
          </a:xfrm>
          <a:prstGeom prst="rect">
            <a:avLst/>
          </a:prstGeom>
        </p:spPr>
      </p:pic>
      <p:pic>
        <p:nvPicPr>
          <p:cNvPr id="5" name="コンテンツ プレースホルダー 3">
            <a:extLst>
              <a:ext uri="{FF2B5EF4-FFF2-40B4-BE49-F238E27FC236}">
                <a16:creationId xmlns:a16="http://schemas.microsoft.com/office/drawing/2014/main" id="{09381A4C-B74F-46B6-80F1-52BF9D23882B}"/>
              </a:ext>
            </a:extLst>
          </p:cNvPr>
          <p:cNvPicPr>
            <a:picLocks noChangeAspect="1"/>
          </p:cNvPicPr>
          <p:nvPr/>
        </p:nvPicPr>
        <p:blipFill>
          <a:blip r:embed="rId3"/>
          <a:stretch>
            <a:fillRect/>
          </a:stretch>
        </p:blipFill>
        <p:spPr>
          <a:xfrm>
            <a:off x="0" y="0"/>
            <a:ext cx="6817589" cy="4135259"/>
          </a:xfrm>
          <a:prstGeom prst="rect">
            <a:avLst/>
          </a:prstGeom>
        </p:spPr>
      </p:pic>
      <p:pic>
        <p:nvPicPr>
          <p:cNvPr id="7" name="図 6">
            <a:extLst>
              <a:ext uri="{FF2B5EF4-FFF2-40B4-BE49-F238E27FC236}">
                <a16:creationId xmlns:a16="http://schemas.microsoft.com/office/drawing/2014/main" id="{0F458278-0FFF-4B97-95B4-A32C2B4B405D}"/>
              </a:ext>
            </a:extLst>
          </p:cNvPr>
          <p:cNvPicPr>
            <a:picLocks noChangeAspect="1"/>
          </p:cNvPicPr>
          <p:nvPr/>
        </p:nvPicPr>
        <p:blipFill>
          <a:blip r:embed="rId4"/>
          <a:stretch>
            <a:fillRect/>
          </a:stretch>
        </p:blipFill>
        <p:spPr>
          <a:xfrm>
            <a:off x="66135" y="5866996"/>
            <a:ext cx="1192214" cy="941082"/>
          </a:xfrm>
          <a:prstGeom prst="rect">
            <a:avLst/>
          </a:prstGeom>
        </p:spPr>
      </p:pic>
      <p:sp>
        <p:nvSpPr>
          <p:cNvPr id="8" name="テキスト ボックス 7">
            <a:extLst>
              <a:ext uri="{FF2B5EF4-FFF2-40B4-BE49-F238E27FC236}">
                <a16:creationId xmlns:a16="http://schemas.microsoft.com/office/drawing/2014/main" id="{FE4C9300-2917-4001-8C01-F429FDA25066}"/>
              </a:ext>
            </a:extLst>
          </p:cNvPr>
          <p:cNvSpPr txBox="1"/>
          <p:nvPr/>
        </p:nvSpPr>
        <p:spPr>
          <a:xfrm>
            <a:off x="6946084" y="1090569"/>
            <a:ext cx="5075340" cy="1077218"/>
          </a:xfrm>
          <a:prstGeom prst="rect">
            <a:avLst/>
          </a:prstGeom>
          <a:noFill/>
        </p:spPr>
        <p:txBody>
          <a:bodyPr wrap="square" rtlCol="0">
            <a:spAutoFit/>
          </a:bodyPr>
          <a:lstStyle/>
          <a:p>
            <a:r>
              <a:rPr kumimoji="1" lang="ja-JP" altLang="en-US" sz="3200" dirty="0"/>
              <a:t>カードを使えば自動的に</a:t>
            </a:r>
            <a:endParaRPr kumimoji="1" lang="en-US" altLang="ja-JP" sz="3200" dirty="0"/>
          </a:p>
          <a:p>
            <a:r>
              <a:rPr kumimoji="1" lang="ja-JP" altLang="en-US" sz="3200" dirty="0"/>
              <a:t>ポリオに寄付ができる！</a:t>
            </a:r>
          </a:p>
        </p:txBody>
      </p:sp>
      <p:pic>
        <p:nvPicPr>
          <p:cNvPr id="9" name="図 8">
            <a:extLst>
              <a:ext uri="{FF2B5EF4-FFF2-40B4-BE49-F238E27FC236}">
                <a16:creationId xmlns:a16="http://schemas.microsoft.com/office/drawing/2014/main" id="{3F2480CB-D815-47E8-8331-04B7185997B3}"/>
              </a:ext>
            </a:extLst>
          </p:cNvPr>
          <p:cNvPicPr>
            <a:picLocks noChangeAspect="1"/>
          </p:cNvPicPr>
          <p:nvPr/>
        </p:nvPicPr>
        <p:blipFill>
          <a:blip r:embed="rId5"/>
          <a:stretch>
            <a:fillRect/>
          </a:stretch>
        </p:blipFill>
        <p:spPr>
          <a:xfrm>
            <a:off x="10119307" y="218661"/>
            <a:ext cx="1902117" cy="457240"/>
          </a:xfrm>
          <a:prstGeom prst="rect">
            <a:avLst/>
          </a:prstGeom>
        </p:spPr>
      </p:pic>
    </p:spTree>
    <p:extLst>
      <p:ext uri="{BB962C8B-B14F-4D97-AF65-F5344CB8AC3E}">
        <p14:creationId xmlns:p14="http://schemas.microsoft.com/office/powerpoint/2010/main" val="411652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At the G20 Osaka Summit 2019, leaders continue historical support. ©G20">
            <a:extLst>
              <a:ext uri="{FF2B5EF4-FFF2-40B4-BE49-F238E27FC236}">
                <a16:creationId xmlns:a16="http://schemas.microsoft.com/office/drawing/2014/main" id="{E6CFBB6F-9B5A-4974-803E-FC2EF6264D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8047" y="1"/>
            <a:ext cx="10435905" cy="6857999"/>
          </a:xfrm>
          <a:prstGeom prst="rect">
            <a:avLst/>
          </a:prstGeom>
          <a:noFill/>
          <a:ln>
            <a:noFill/>
          </a:ln>
        </p:spPr>
      </p:pic>
    </p:spTree>
    <p:extLst>
      <p:ext uri="{BB962C8B-B14F-4D97-AF65-F5344CB8AC3E}">
        <p14:creationId xmlns:p14="http://schemas.microsoft.com/office/powerpoint/2010/main" val="250199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190B77-CE8B-467F-BC39-B1F770645018}"/>
              </a:ext>
            </a:extLst>
          </p:cNvPr>
          <p:cNvSpPr>
            <a:spLocks noGrp="1"/>
          </p:cNvSpPr>
          <p:nvPr>
            <p:ph type="title"/>
          </p:nvPr>
        </p:nvSpPr>
        <p:spPr>
          <a:xfrm>
            <a:off x="488533" y="609600"/>
            <a:ext cx="10972800" cy="629174"/>
          </a:xfrm>
        </p:spPr>
        <p:txBody>
          <a:bodyPr/>
          <a:lstStyle/>
          <a:p>
            <a:r>
              <a:rPr kumimoji="1" lang="en-US" altLang="ja-JP" sz="3600" dirty="0"/>
              <a:t>2019</a:t>
            </a:r>
            <a:r>
              <a:rPr kumimoji="1" lang="ja-JP" altLang="en-US" sz="3600" dirty="0"/>
              <a:t>年</a:t>
            </a:r>
            <a:r>
              <a:rPr kumimoji="1" lang="en-US" altLang="ja-JP" sz="3600" dirty="0"/>
              <a:t>6</a:t>
            </a:r>
            <a:r>
              <a:rPr kumimoji="1" lang="ja-JP" altLang="en-US" sz="3600" dirty="0"/>
              <a:t>月</a:t>
            </a:r>
            <a:r>
              <a:rPr kumimoji="1" lang="en-US" altLang="ja-JP" sz="3600" dirty="0"/>
              <a:t>28</a:t>
            </a:r>
            <a:r>
              <a:rPr kumimoji="1" lang="ja-JP" altLang="en-US" sz="3600" dirty="0"/>
              <a:t>、</a:t>
            </a:r>
            <a:r>
              <a:rPr kumimoji="1" lang="en-US" altLang="ja-JP" sz="3600" dirty="0"/>
              <a:t>29</a:t>
            </a:r>
            <a:r>
              <a:rPr kumimoji="1" lang="ja-JP" altLang="en-US" sz="3600" dirty="0"/>
              <a:t>日の</a:t>
            </a:r>
            <a:r>
              <a:rPr kumimoji="1" lang="en-US" altLang="ja-JP" sz="3600" dirty="0"/>
              <a:t>G20</a:t>
            </a:r>
            <a:r>
              <a:rPr kumimoji="1" lang="ja-JP" altLang="en-US" sz="3600" dirty="0"/>
              <a:t>宣言（大阪）</a:t>
            </a:r>
          </a:p>
        </p:txBody>
      </p:sp>
      <p:sp>
        <p:nvSpPr>
          <p:cNvPr id="3" name="コンテンツ プレースホルダー 2">
            <a:extLst>
              <a:ext uri="{FF2B5EF4-FFF2-40B4-BE49-F238E27FC236}">
                <a16:creationId xmlns:a16="http://schemas.microsoft.com/office/drawing/2014/main" id="{964AD2E0-2BAB-4A86-A3A5-B1D9CF5F0402}"/>
              </a:ext>
            </a:extLst>
          </p:cNvPr>
          <p:cNvSpPr>
            <a:spLocks noGrp="1"/>
          </p:cNvSpPr>
          <p:nvPr>
            <p:ph idx="1"/>
          </p:nvPr>
        </p:nvSpPr>
        <p:spPr>
          <a:xfrm>
            <a:off x="609600" y="1600201"/>
            <a:ext cx="10972800" cy="5094214"/>
          </a:xfrm>
        </p:spPr>
        <p:txBody>
          <a:bodyPr/>
          <a:lstStyle/>
          <a:p>
            <a:pPr marL="0" indent="0">
              <a:buNone/>
            </a:pPr>
            <a:r>
              <a:rPr lang="ja-JP" altLang="en-US" sz="4800" dirty="0"/>
              <a:t>「我々はポリオ根絶とエイズ、結核、マラリアの流行を終わらせるという我々のコミットメントを再確認し、・・・・・」</a:t>
            </a:r>
            <a:endParaRPr lang="en-US" altLang="ja-JP" sz="4800" dirty="0"/>
          </a:p>
          <a:p>
            <a:pPr marL="0" indent="0">
              <a:buNone/>
            </a:pPr>
            <a:endParaRPr lang="en-US" altLang="ja-JP" sz="4800" dirty="0"/>
          </a:p>
          <a:p>
            <a:pPr marL="0" indent="0" algn="ctr">
              <a:buNone/>
            </a:pPr>
            <a:r>
              <a:rPr lang="en-US" altLang="ja-JP" sz="4800" dirty="0">
                <a:solidFill>
                  <a:srgbClr val="FF0000"/>
                </a:solidFill>
              </a:rPr>
              <a:t>2023</a:t>
            </a:r>
            <a:r>
              <a:rPr lang="ja-JP" altLang="en-US" sz="4800" dirty="0">
                <a:solidFill>
                  <a:srgbClr val="FF0000"/>
                </a:solidFill>
              </a:rPr>
              <a:t>年にポリオが根絶できるように行動！</a:t>
            </a:r>
            <a:endParaRPr lang="en-US" altLang="ja-JP" sz="4800" dirty="0">
              <a:solidFill>
                <a:srgbClr val="FF0000"/>
              </a:solidFill>
            </a:endParaRPr>
          </a:p>
          <a:p>
            <a:pPr marL="0" indent="0" algn="ctr">
              <a:buNone/>
            </a:pPr>
            <a:r>
              <a:rPr lang="ja-JP" altLang="en-US" sz="4800" b="1" dirty="0">
                <a:solidFill>
                  <a:srgbClr val="FF0000"/>
                </a:solidFill>
              </a:rPr>
              <a:t>地区のリーダーはインフルエンサー</a:t>
            </a:r>
          </a:p>
          <a:p>
            <a:endParaRPr lang="ja-JP" altLang="en-US" dirty="0"/>
          </a:p>
          <a:p>
            <a:endParaRPr kumimoji="1" lang="ja-JP" altLang="en-US" dirty="0"/>
          </a:p>
        </p:txBody>
      </p:sp>
      <p:pic>
        <p:nvPicPr>
          <p:cNvPr id="4" name="図 3">
            <a:extLst>
              <a:ext uri="{FF2B5EF4-FFF2-40B4-BE49-F238E27FC236}">
                <a16:creationId xmlns:a16="http://schemas.microsoft.com/office/drawing/2014/main" id="{CD9DE2ED-C272-4822-9CE0-A37930AF78EA}"/>
              </a:ext>
            </a:extLst>
          </p:cNvPr>
          <p:cNvPicPr>
            <a:picLocks noChangeAspect="1"/>
          </p:cNvPicPr>
          <p:nvPr/>
        </p:nvPicPr>
        <p:blipFill>
          <a:blip r:embed="rId2"/>
          <a:stretch>
            <a:fillRect/>
          </a:stretch>
        </p:blipFill>
        <p:spPr>
          <a:xfrm>
            <a:off x="10915866" y="5936370"/>
            <a:ext cx="844796" cy="854620"/>
          </a:xfrm>
          <a:prstGeom prst="rect">
            <a:avLst/>
          </a:prstGeom>
        </p:spPr>
      </p:pic>
      <p:pic>
        <p:nvPicPr>
          <p:cNvPr id="5" name="図 4">
            <a:extLst>
              <a:ext uri="{FF2B5EF4-FFF2-40B4-BE49-F238E27FC236}">
                <a16:creationId xmlns:a16="http://schemas.microsoft.com/office/drawing/2014/main" id="{7DEB6AA4-BB89-4B50-9D79-6D6F8AD10B47}"/>
              </a:ext>
            </a:extLst>
          </p:cNvPr>
          <p:cNvPicPr>
            <a:picLocks noChangeAspect="1"/>
          </p:cNvPicPr>
          <p:nvPr/>
        </p:nvPicPr>
        <p:blipFill>
          <a:blip r:embed="rId3"/>
          <a:stretch>
            <a:fillRect/>
          </a:stretch>
        </p:blipFill>
        <p:spPr>
          <a:xfrm>
            <a:off x="66135" y="5866996"/>
            <a:ext cx="1192214" cy="941082"/>
          </a:xfrm>
          <a:prstGeom prst="rect">
            <a:avLst/>
          </a:prstGeom>
        </p:spPr>
      </p:pic>
      <p:pic>
        <p:nvPicPr>
          <p:cNvPr id="6" name="Picture 5">
            <a:extLst>
              <a:ext uri="{FF2B5EF4-FFF2-40B4-BE49-F238E27FC236}">
                <a16:creationId xmlns:a16="http://schemas.microsoft.com/office/drawing/2014/main" id="{9EF42095-5F6B-414F-88F1-DBCC586A1D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78683" y="80890"/>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54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ACD384-5DD2-4199-9B8F-5163C5ED9944}"/>
              </a:ext>
            </a:extLst>
          </p:cNvPr>
          <p:cNvSpPr>
            <a:spLocks noGrp="1"/>
          </p:cNvSpPr>
          <p:nvPr>
            <p:ph type="title"/>
          </p:nvPr>
        </p:nvSpPr>
        <p:spPr>
          <a:xfrm>
            <a:off x="609600" y="0"/>
            <a:ext cx="10972800" cy="731836"/>
          </a:xfrm>
        </p:spPr>
        <p:txBody>
          <a:bodyPr/>
          <a:lstStyle/>
          <a:p>
            <a:r>
              <a:rPr lang="ja-JP" altLang="en-US" sz="3600" dirty="0">
                <a:latin typeface="ＭＳ Ｐゴシック" panose="020B0600070205080204" pitchFamily="50" charset="-128"/>
                <a:ea typeface="ＭＳ Ｐゴシック" panose="020B0600070205080204" pitchFamily="50" charset="-128"/>
              </a:rPr>
              <a:t>ロータリー章典（</a:t>
            </a:r>
            <a:r>
              <a:rPr lang="en-US" altLang="ja-JP" sz="3600" dirty="0">
                <a:latin typeface="ＭＳ Ｐゴシック" panose="020B0600070205080204" pitchFamily="50" charset="-128"/>
                <a:ea typeface="ＭＳ Ｐゴシック" panose="020B0600070205080204" pitchFamily="50" charset="-128"/>
              </a:rPr>
              <a:t>2019</a:t>
            </a:r>
            <a:r>
              <a:rPr lang="ja-JP" altLang="en-US" sz="3600" dirty="0">
                <a:latin typeface="ＭＳ Ｐゴシック" panose="020B0600070205080204" pitchFamily="50" charset="-128"/>
                <a:ea typeface="ＭＳ Ｐゴシック" panose="020B0600070205080204" pitchFamily="50" charset="-128"/>
              </a:rPr>
              <a:t>年</a:t>
            </a:r>
            <a:r>
              <a:rPr lang="en-US" altLang="ja-JP" sz="3600" dirty="0">
                <a:latin typeface="ＭＳ Ｐゴシック" panose="020B0600070205080204" pitchFamily="50" charset="-128"/>
                <a:ea typeface="ＭＳ Ｐゴシック" panose="020B0600070205080204" pitchFamily="50" charset="-128"/>
              </a:rPr>
              <a:t>1</a:t>
            </a:r>
            <a:r>
              <a:rPr lang="ja-JP" altLang="en-US" sz="3600" dirty="0">
                <a:latin typeface="ＭＳ Ｐゴシック" panose="020B0600070205080204" pitchFamily="50" charset="-128"/>
                <a:ea typeface="ＭＳ Ｐゴシック" panose="020B0600070205080204" pitchFamily="50" charset="-128"/>
              </a:rPr>
              <a:t>月）</a:t>
            </a:r>
            <a:endParaRPr kumimoji="1" lang="ja-JP" altLang="en-US" sz="3600" dirty="0"/>
          </a:p>
        </p:txBody>
      </p:sp>
      <p:sp>
        <p:nvSpPr>
          <p:cNvPr id="3" name="コンテンツ プレースホルダー 2">
            <a:extLst>
              <a:ext uri="{FF2B5EF4-FFF2-40B4-BE49-F238E27FC236}">
                <a16:creationId xmlns:a16="http://schemas.microsoft.com/office/drawing/2014/main" id="{71D5307E-ADB8-444D-8A59-ED42CA24F68C}"/>
              </a:ext>
            </a:extLst>
          </p:cNvPr>
          <p:cNvSpPr>
            <a:spLocks noGrp="1"/>
          </p:cNvSpPr>
          <p:nvPr>
            <p:ph idx="1"/>
          </p:nvPr>
        </p:nvSpPr>
        <p:spPr/>
        <p:txBody>
          <a:bodyPr/>
          <a:lstStyle/>
          <a:p>
            <a:pPr marL="0" indent="0">
              <a:buNone/>
            </a:pPr>
            <a:r>
              <a:rPr lang="en-US" altLang="ja-JP" sz="3200" b="1" dirty="0">
                <a:solidFill>
                  <a:schemeClr val="accent1">
                    <a:lumMod val="50000"/>
                  </a:schemeClr>
                </a:solidFill>
                <a:latin typeface="ＭＳ Ｐゴシック" panose="020B0600070205080204" pitchFamily="50" charset="-128"/>
                <a:ea typeface="ＭＳ Ｐゴシック" panose="020B0600070205080204" pitchFamily="50" charset="-128"/>
              </a:rPr>
              <a:t>40.040.01.</a:t>
            </a:r>
            <a:r>
              <a:rPr lang="ja-JP" altLang="en-US" sz="3200" b="1" dirty="0">
                <a:solidFill>
                  <a:schemeClr val="accent1">
                    <a:lumMod val="50000"/>
                  </a:schemeClr>
                </a:solidFill>
                <a:latin typeface="ＭＳ Ｐゴシック" panose="020B0600070205080204" pitchFamily="50" charset="-128"/>
                <a:ea typeface="ＭＳ Ｐゴシック" panose="020B0600070205080204" pitchFamily="50" charset="-128"/>
              </a:rPr>
              <a:t>　新しい</a:t>
            </a:r>
            <a:r>
              <a:rPr lang="en-US" altLang="ja-JP" sz="3200" b="1" dirty="0">
                <a:solidFill>
                  <a:schemeClr val="accent1">
                    <a:lumMod val="50000"/>
                  </a:schemeClr>
                </a:solidFill>
                <a:latin typeface="ＭＳ Ｐゴシック" panose="020B0600070205080204" pitchFamily="50" charset="-128"/>
                <a:ea typeface="ＭＳ Ｐゴシック" panose="020B0600070205080204" pitchFamily="50" charset="-128"/>
              </a:rPr>
              <a:t>RI</a:t>
            </a:r>
            <a:r>
              <a:rPr lang="ja-JP" altLang="en-US" sz="3200" b="1" dirty="0">
                <a:solidFill>
                  <a:schemeClr val="accent1">
                    <a:lumMod val="50000"/>
                  </a:schemeClr>
                </a:solidFill>
                <a:latin typeface="ＭＳ Ｐゴシック" panose="020B0600070205080204" pitchFamily="50" charset="-128"/>
                <a:ea typeface="ＭＳ Ｐゴシック" panose="020B0600070205080204" pitchFamily="50" charset="-128"/>
              </a:rPr>
              <a:t>プロジェクト</a:t>
            </a:r>
            <a:endParaRPr lang="en-US" altLang="ja-JP" sz="3200" b="1" dirty="0">
              <a:solidFill>
                <a:schemeClr val="accent1">
                  <a:lumMod val="50000"/>
                </a:schemeClr>
              </a:solidFill>
              <a:latin typeface="ＭＳ Ｐゴシック" panose="020B0600070205080204" pitchFamily="50" charset="-128"/>
              <a:ea typeface="ＭＳ Ｐゴシック" panose="020B0600070205080204" pitchFamily="50" charset="-128"/>
            </a:endParaRPr>
          </a:p>
          <a:p>
            <a:pPr marL="0" indent="0">
              <a:buNone/>
            </a:pPr>
            <a:r>
              <a:rPr lang="ja-JP" altLang="en-US" sz="3200" b="1" dirty="0">
                <a:solidFill>
                  <a:schemeClr val="accent1">
                    <a:lumMod val="50000"/>
                  </a:schemeClr>
                </a:solidFill>
                <a:latin typeface="ＭＳ Ｐゴシック" panose="020B0600070205080204" pitchFamily="50" charset="-128"/>
                <a:ea typeface="ＭＳ Ｐゴシック" panose="020B0600070205080204" pitchFamily="50" charset="-128"/>
              </a:rPr>
              <a:t>ポリオプラスプログラムが成功裏に終了するまで、</a:t>
            </a:r>
            <a:endParaRPr lang="en-US" altLang="ja-JP" sz="3200" b="1" dirty="0">
              <a:solidFill>
                <a:schemeClr val="accent1">
                  <a:lumMod val="50000"/>
                </a:schemeClr>
              </a:solidFill>
              <a:latin typeface="ＭＳ Ｐゴシック" panose="020B0600070205080204" pitchFamily="50" charset="-128"/>
              <a:ea typeface="ＭＳ Ｐゴシック" panose="020B0600070205080204" pitchFamily="50" charset="-128"/>
            </a:endParaRPr>
          </a:p>
          <a:p>
            <a:pPr marL="0" indent="0">
              <a:buNone/>
            </a:pPr>
            <a:r>
              <a:rPr lang="ja-JP" altLang="en-US" sz="3200" b="1" dirty="0">
                <a:solidFill>
                  <a:schemeClr val="accent1">
                    <a:lumMod val="50000"/>
                  </a:schemeClr>
                </a:solidFill>
                <a:latin typeface="ＭＳ Ｐゴシック" panose="020B0600070205080204" pitchFamily="50" charset="-128"/>
                <a:ea typeface="ＭＳ Ｐゴシック" panose="020B0600070205080204" pitchFamily="50" charset="-128"/>
              </a:rPr>
              <a:t>いかなる他の組織全体のプロジェクトも検討されない</a:t>
            </a:r>
            <a:endParaRPr lang="en-US" altLang="ja-JP" sz="3200" b="1" dirty="0">
              <a:solidFill>
                <a:schemeClr val="accent1">
                  <a:lumMod val="50000"/>
                </a:schemeClr>
              </a:solidFill>
              <a:latin typeface="ＭＳ Ｐゴシック" panose="020B0600070205080204" pitchFamily="50" charset="-128"/>
              <a:ea typeface="ＭＳ Ｐゴシック" panose="020B0600070205080204" pitchFamily="50" charset="-128"/>
            </a:endParaRPr>
          </a:p>
          <a:p>
            <a:pPr marL="0" indent="0">
              <a:buNone/>
            </a:pPr>
            <a:r>
              <a:rPr lang="ja-JP" altLang="en-US" sz="3200" b="1" dirty="0">
                <a:solidFill>
                  <a:schemeClr val="accent1">
                    <a:lumMod val="50000"/>
                  </a:schemeClr>
                </a:solidFill>
                <a:latin typeface="ＭＳ Ｐゴシック" panose="020B0600070205080204" pitchFamily="50" charset="-128"/>
                <a:ea typeface="ＭＳ Ｐゴシック" panose="020B0600070205080204" pitchFamily="50" charset="-128"/>
              </a:rPr>
              <a:t>（</a:t>
            </a:r>
            <a:r>
              <a:rPr lang="en-US" altLang="ja-JP" sz="3200" b="1" dirty="0">
                <a:solidFill>
                  <a:schemeClr val="accent1">
                    <a:lumMod val="50000"/>
                  </a:schemeClr>
                </a:solidFill>
                <a:latin typeface="ＭＳ Ｐゴシック" panose="020B0600070205080204" pitchFamily="50" charset="-128"/>
                <a:ea typeface="ＭＳ Ｐゴシック" panose="020B0600070205080204" pitchFamily="50" charset="-128"/>
              </a:rPr>
              <a:t>2017</a:t>
            </a:r>
            <a:r>
              <a:rPr lang="ja-JP" altLang="en-US" sz="3200" b="1" dirty="0">
                <a:solidFill>
                  <a:schemeClr val="accent1">
                    <a:lumMod val="50000"/>
                  </a:schemeClr>
                </a:solidFill>
                <a:latin typeface="ＭＳ Ｐゴシック" panose="020B0600070205080204" pitchFamily="50" charset="-128"/>
                <a:ea typeface="ＭＳ Ｐゴシック" panose="020B0600070205080204" pitchFamily="50" charset="-128"/>
              </a:rPr>
              <a:t>年</a:t>
            </a:r>
            <a:r>
              <a:rPr lang="en-US" altLang="ja-JP" sz="3200" b="1" dirty="0">
                <a:solidFill>
                  <a:schemeClr val="accent1">
                    <a:lumMod val="50000"/>
                  </a:schemeClr>
                </a:solidFill>
                <a:latin typeface="ＭＳ Ｐゴシック" panose="020B0600070205080204" pitchFamily="50" charset="-128"/>
                <a:ea typeface="ＭＳ Ｐゴシック" panose="020B0600070205080204" pitchFamily="50" charset="-128"/>
              </a:rPr>
              <a:t>1</a:t>
            </a:r>
            <a:r>
              <a:rPr lang="ja-JP" altLang="en-US" sz="3200" b="1" dirty="0">
                <a:solidFill>
                  <a:schemeClr val="accent1">
                    <a:lumMod val="50000"/>
                  </a:schemeClr>
                </a:solidFill>
                <a:latin typeface="ＭＳ Ｐゴシック" panose="020B0600070205080204" pitchFamily="50" charset="-128"/>
                <a:ea typeface="ＭＳ Ｐゴシック" panose="020B0600070205080204" pitchFamily="50" charset="-128"/>
              </a:rPr>
              <a:t>月理事会会合、決定</a:t>
            </a:r>
            <a:r>
              <a:rPr lang="en-US" altLang="ja-JP" sz="3200" b="1" dirty="0">
                <a:solidFill>
                  <a:schemeClr val="accent1">
                    <a:lumMod val="50000"/>
                  </a:schemeClr>
                </a:solidFill>
                <a:latin typeface="ＭＳ Ｐゴシック" panose="020B0600070205080204" pitchFamily="50" charset="-128"/>
                <a:ea typeface="ＭＳ Ｐゴシック" panose="020B0600070205080204" pitchFamily="50" charset="-128"/>
              </a:rPr>
              <a:t>87</a:t>
            </a:r>
            <a:r>
              <a:rPr lang="ja-JP" altLang="en-US" sz="3200" b="1" dirty="0">
                <a:solidFill>
                  <a:schemeClr val="accent1">
                    <a:lumMod val="50000"/>
                  </a:schemeClr>
                </a:solidFill>
                <a:latin typeface="ＭＳ Ｐゴシック" panose="020B0600070205080204" pitchFamily="50" charset="-128"/>
                <a:ea typeface="ＭＳ Ｐゴシック" panose="020B0600070205080204" pitchFamily="50" charset="-128"/>
              </a:rPr>
              <a:t>号）</a:t>
            </a:r>
          </a:p>
          <a:p>
            <a:pPr marL="0" indent="0">
              <a:buNone/>
            </a:pPr>
            <a:endParaRPr kumimoji="1" lang="ja-JP" altLang="en-US" dirty="0"/>
          </a:p>
        </p:txBody>
      </p:sp>
      <p:pic>
        <p:nvPicPr>
          <p:cNvPr id="4" name="Picture 5">
            <a:extLst>
              <a:ext uri="{FF2B5EF4-FFF2-40B4-BE49-F238E27FC236}">
                <a16:creationId xmlns:a16="http://schemas.microsoft.com/office/drawing/2014/main" id="{189D2DBD-04CE-49C5-A3FD-8878BE97C5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78683" y="80890"/>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DF1DA7FE-C14B-4927-ACC5-CF07A7F2F81F}"/>
              </a:ext>
            </a:extLst>
          </p:cNvPr>
          <p:cNvPicPr>
            <a:picLocks noChangeAspect="1"/>
          </p:cNvPicPr>
          <p:nvPr/>
        </p:nvPicPr>
        <p:blipFill>
          <a:blip r:embed="rId3"/>
          <a:stretch>
            <a:fillRect/>
          </a:stretch>
        </p:blipFill>
        <p:spPr>
          <a:xfrm>
            <a:off x="66135" y="6141232"/>
            <a:ext cx="844797" cy="666846"/>
          </a:xfrm>
          <a:prstGeom prst="rect">
            <a:avLst/>
          </a:prstGeom>
        </p:spPr>
      </p:pic>
      <p:pic>
        <p:nvPicPr>
          <p:cNvPr id="6" name="図 5">
            <a:extLst>
              <a:ext uri="{FF2B5EF4-FFF2-40B4-BE49-F238E27FC236}">
                <a16:creationId xmlns:a16="http://schemas.microsoft.com/office/drawing/2014/main" id="{1F78FE9B-CFE4-4762-B05D-3718F44BF9E8}"/>
              </a:ext>
            </a:extLst>
          </p:cNvPr>
          <p:cNvPicPr>
            <a:picLocks noChangeAspect="1"/>
          </p:cNvPicPr>
          <p:nvPr/>
        </p:nvPicPr>
        <p:blipFill>
          <a:blip r:embed="rId4"/>
          <a:stretch>
            <a:fillRect/>
          </a:stretch>
        </p:blipFill>
        <p:spPr>
          <a:xfrm>
            <a:off x="11041801" y="5953458"/>
            <a:ext cx="844796" cy="854620"/>
          </a:xfrm>
          <a:prstGeom prst="rect">
            <a:avLst/>
          </a:prstGeom>
        </p:spPr>
      </p:pic>
      <p:pic>
        <p:nvPicPr>
          <p:cNvPr id="7" name="Picture 5">
            <a:extLst>
              <a:ext uri="{FF2B5EF4-FFF2-40B4-BE49-F238E27FC236}">
                <a16:creationId xmlns:a16="http://schemas.microsoft.com/office/drawing/2014/main" id="{C9A5A59E-C12C-4118-A1FD-5535185A24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31083" y="233290"/>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5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16E0F1-83CE-4D5D-A34F-60C1FF16E55D}"/>
              </a:ext>
            </a:extLst>
          </p:cNvPr>
          <p:cNvSpPr>
            <a:spLocks noGrp="1"/>
          </p:cNvSpPr>
          <p:nvPr>
            <p:ph type="title"/>
          </p:nvPr>
        </p:nvSpPr>
        <p:spPr/>
        <p:txBody>
          <a:bodyPr/>
          <a:lstStyle/>
          <a:p>
            <a:endParaRPr kumimoji="1" lang="ja-JP" altLang="en-US" dirty="0"/>
          </a:p>
        </p:txBody>
      </p:sp>
      <p:pic>
        <p:nvPicPr>
          <p:cNvPr id="1027" name="Picture 3" descr="77fa3071-f87e-4662-8674-0c6f51bfe5ad@apcprd03">
            <a:extLst>
              <a:ext uri="{FF2B5EF4-FFF2-40B4-BE49-F238E27FC236}">
                <a16:creationId xmlns:a16="http://schemas.microsoft.com/office/drawing/2014/main" id="{D27AA711-9EEE-476D-8DE7-838A9916E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74" y="-283355"/>
            <a:ext cx="10231443" cy="742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E39751D-600B-44CC-974E-451CB902BA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78683" y="80890"/>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コンテンツ プレースホルダー 7">
            <a:extLst>
              <a:ext uri="{FF2B5EF4-FFF2-40B4-BE49-F238E27FC236}">
                <a16:creationId xmlns:a16="http://schemas.microsoft.com/office/drawing/2014/main" id="{4F2DB390-A308-400A-A0F4-0EF12ED139C6}"/>
              </a:ext>
            </a:extLst>
          </p:cNvPr>
          <p:cNvPicPr>
            <a:picLocks noGrp="1" noChangeAspect="1"/>
          </p:cNvPicPr>
          <p:nvPr>
            <p:ph idx="1"/>
          </p:nvPr>
        </p:nvPicPr>
        <p:blipFill>
          <a:blip r:embed="rId4"/>
          <a:stretch>
            <a:fillRect/>
          </a:stretch>
        </p:blipFill>
        <p:spPr>
          <a:xfrm>
            <a:off x="11015275" y="5695040"/>
            <a:ext cx="1069631" cy="1082070"/>
          </a:xfrm>
          <a:prstGeom prst="rect">
            <a:avLst/>
          </a:prstGeom>
        </p:spPr>
      </p:pic>
      <p:pic>
        <p:nvPicPr>
          <p:cNvPr id="9" name="図 8">
            <a:extLst>
              <a:ext uri="{FF2B5EF4-FFF2-40B4-BE49-F238E27FC236}">
                <a16:creationId xmlns:a16="http://schemas.microsoft.com/office/drawing/2014/main" id="{9464117E-A704-4A98-906B-75D0937DF9AA}"/>
              </a:ext>
            </a:extLst>
          </p:cNvPr>
          <p:cNvPicPr>
            <a:picLocks noChangeAspect="1"/>
          </p:cNvPicPr>
          <p:nvPr/>
        </p:nvPicPr>
        <p:blipFill>
          <a:blip r:embed="rId5"/>
          <a:stretch>
            <a:fillRect/>
          </a:stretch>
        </p:blipFill>
        <p:spPr>
          <a:xfrm>
            <a:off x="66135" y="5663066"/>
            <a:ext cx="1450564" cy="1145012"/>
          </a:xfrm>
          <a:prstGeom prst="rect">
            <a:avLst/>
          </a:prstGeom>
        </p:spPr>
      </p:pic>
    </p:spTree>
    <p:extLst>
      <p:ext uri="{BB962C8B-B14F-4D97-AF65-F5344CB8AC3E}">
        <p14:creationId xmlns:p14="http://schemas.microsoft.com/office/powerpoint/2010/main" val="5717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1D54B9-5F9B-4116-AD20-48B4EC8D0656}"/>
              </a:ext>
            </a:extLst>
          </p:cNvPr>
          <p:cNvSpPr>
            <a:spLocks noGrp="1"/>
          </p:cNvSpPr>
          <p:nvPr>
            <p:ph type="title"/>
          </p:nvPr>
        </p:nvSpPr>
        <p:spPr>
          <a:xfrm>
            <a:off x="609600" y="0"/>
            <a:ext cx="10972800" cy="731836"/>
          </a:xfrm>
        </p:spPr>
        <p:txBody>
          <a:bodyPr/>
          <a:lstStyle/>
          <a:p>
            <a:r>
              <a:rPr kumimoji="1" lang="en-US" altLang="ja-JP" sz="3600" dirty="0"/>
              <a:t>2019-20</a:t>
            </a:r>
            <a:r>
              <a:rPr kumimoji="1" lang="ja-JP" altLang="en-US" sz="3600" dirty="0"/>
              <a:t>年度の寄付の目標</a:t>
            </a:r>
          </a:p>
        </p:txBody>
      </p:sp>
      <p:sp>
        <p:nvSpPr>
          <p:cNvPr id="5" name="コンテンツ プレースホルダー 4">
            <a:extLst>
              <a:ext uri="{FF2B5EF4-FFF2-40B4-BE49-F238E27FC236}">
                <a16:creationId xmlns:a16="http://schemas.microsoft.com/office/drawing/2014/main" id="{3CBD05E4-5207-4D1F-A8C2-3C88930721CD}"/>
              </a:ext>
            </a:extLst>
          </p:cNvPr>
          <p:cNvSpPr>
            <a:spLocks noGrp="1"/>
          </p:cNvSpPr>
          <p:nvPr>
            <p:ph idx="1"/>
          </p:nvPr>
        </p:nvSpPr>
        <p:spPr/>
        <p:txBody>
          <a:bodyPr>
            <a:normAutofit/>
          </a:bodyPr>
          <a:lstStyle/>
          <a:p>
            <a:r>
              <a:rPr kumimoji="1" lang="ja-JP" altLang="en-US" sz="4800" dirty="0">
                <a:solidFill>
                  <a:srgbClr val="FF0000"/>
                </a:solidFill>
              </a:rPr>
              <a:t>ポリオプラスに</a:t>
            </a:r>
            <a:r>
              <a:rPr kumimoji="1" lang="en-US" altLang="ja-JP" sz="4800" dirty="0">
                <a:solidFill>
                  <a:srgbClr val="FF0000"/>
                </a:solidFill>
              </a:rPr>
              <a:t>1</a:t>
            </a:r>
            <a:r>
              <a:rPr kumimoji="1" lang="ja-JP" altLang="en-US" sz="4800" dirty="0">
                <a:solidFill>
                  <a:srgbClr val="FF0000"/>
                </a:solidFill>
              </a:rPr>
              <a:t>人当たり</a:t>
            </a:r>
            <a:r>
              <a:rPr kumimoji="1" lang="en-US" altLang="ja-JP" sz="4800" dirty="0">
                <a:solidFill>
                  <a:srgbClr val="FF0000"/>
                </a:solidFill>
              </a:rPr>
              <a:t>30</a:t>
            </a:r>
            <a:r>
              <a:rPr kumimoji="1" lang="ja-JP" altLang="en-US" sz="4800" dirty="0">
                <a:solidFill>
                  <a:srgbClr val="FF0000"/>
                </a:solidFill>
              </a:rPr>
              <a:t>ドル</a:t>
            </a:r>
            <a:endParaRPr kumimoji="1" lang="en-US" altLang="ja-JP" sz="4800" dirty="0">
              <a:solidFill>
                <a:srgbClr val="FF0000"/>
              </a:solidFill>
            </a:endParaRPr>
          </a:p>
          <a:p>
            <a:r>
              <a:rPr kumimoji="1" lang="ja-JP" altLang="en-US" sz="3200" dirty="0">
                <a:solidFill>
                  <a:srgbClr val="FF0000"/>
                </a:solidFill>
              </a:rPr>
              <a:t>年次基金に</a:t>
            </a:r>
            <a:r>
              <a:rPr kumimoji="1" lang="en-US" altLang="ja-JP" sz="3200" dirty="0">
                <a:solidFill>
                  <a:srgbClr val="FF0000"/>
                </a:solidFill>
              </a:rPr>
              <a:t>1</a:t>
            </a:r>
            <a:r>
              <a:rPr kumimoji="1" lang="ja-JP" altLang="en-US" sz="3200" dirty="0">
                <a:solidFill>
                  <a:srgbClr val="FF0000"/>
                </a:solidFill>
              </a:rPr>
              <a:t>人当たり</a:t>
            </a:r>
            <a:r>
              <a:rPr kumimoji="1" lang="en-US" altLang="ja-JP" sz="3200" dirty="0">
                <a:solidFill>
                  <a:srgbClr val="FF0000"/>
                </a:solidFill>
              </a:rPr>
              <a:t>150</a:t>
            </a:r>
            <a:r>
              <a:rPr kumimoji="1" lang="ja-JP" altLang="en-US" sz="3200" dirty="0">
                <a:solidFill>
                  <a:srgbClr val="FF0000"/>
                </a:solidFill>
              </a:rPr>
              <a:t>ドル</a:t>
            </a:r>
            <a:endParaRPr kumimoji="1" lang="en-US" altLang="ja-JP" sz="3200" dirty="0">
              <a:solidFill>
                <a:srgbClr val="FF0000"/>
              </a:solidFill>
            </a:endParaRPr>
          </a:p>
          <a:p>
            <a:r>
              <a:rPr lang="ja-JP" altLang="en-US" sz="4800" dirty="0">
                <a:solidFill>
                  <a:srgbClr val="FF0000"/>
                </a:solidFill>
              </a:rPr>
              <a:t>各地区の</a:t>
            </a:r>
            <a:r>
              <a:rPr lang="en-US" altLang="ja-JP" sz="4800" dirty="0">
                <a:solidFill>
                  <a:srgbClr val="FF0000"/>
                </a:solidFill>
              </a:rPr>
              <a:t>DDF</a:t>
            </a:r>
            <a:r>
              <a:rPr lang="ja-JP" altLang="en-US" sz="4800" dirty="0">
                <a:solidFill>
                  <a:srgbClr val="FF0000"/>
                </a:solidFill>
              </a:rPr>
              <a:t>の</a:t>
            </a:r>
            <a:r>
              <a:rPr lang="en-US" altLang="ja-JP" sz="4800" dirty="0">
                <a:solidFill>
                  <a:srgbClr val="FF0000"/>
                </a:solidFill>
              </a:rPr>
              <a:t>20</a:t>
            </a:r>
            <a:r>
              <a:rPr lang="ja-JP" altLang="en-US" sz="4800" dirty="0">
                <a:solidFill>
                  <a:srgbClr val="FF0000"/>
                </a:solidFill>
              </a:rPr>
              <a:t>％をポリオプラスへ！</a:t>
            </a:r>
            <a:endParaRPr lang="en-US" altLang="ja-JP" sz="4800" dirty="0">
              <a:solidFill>
                <a:srgbClr val="FF0000"/>
              </a:solidFill>
            </a:endParaRPr>
          </a:p>
          <a:p>
            <a:r>
              <a:rPr lang="en-US" altLang="ja-JP" sz="3600" dirty="0">
                <a:solidFill>
                  <a:srgbClr val="FF0000"/>
                </a:solidFill>
              </a:rPr>
              <a:t>DDF</a:t>
            </a:r>
            <a:r>
              <a:rPr lang="ja-JP" altLang="en-US" sz="3600" dirty="0">
                <a:solidFill>
                  <a:srgbClr val="FF0000"/>
                </a:solidFill>
              </a:rPr>
              <a:t>からの寄付には</a:t>
            </a:r>
            <a:r>
              <a:rPr lang="en-US" altLang="ja-JP" sz="3600" dirty="0">
                <a:solidFill>
                  <a:srgbClr val="FF0000"/>
                </a:solidFill>
              </a:rPr>
              <a:t>WF</a:t>
            </a:r>
            <a:r>
              <a:rPr lang="ja-JP" altLang="en-US" sz="3600" dirty="0">
                <a:solidFill>
                  <a:srgbClr val="FF0000"/>
                </a:solidFill>
              </a:rPr>
              <a:t>から同額の上乗せがある</a:t>
            </a:r>
            <a:endParaRPr lang="en-US" altLang="ja-JP" sz="3600" dirty="0">
              <a:solidFill>
                <a:srgbClr val="FF0000"/>
              </a:solidFill>
            </a:endParaRPr>
          </a:p>
          <a:p>
            <a:r>
              <a:rPr lang="ja-JP" altLang="en-US" sz="4800" dirty="0">
                <a:solidFill>
                  <a:srgbClr val="FF0000"/>
                </a:solidFill>
              </a:rPr>
              <a:t>各地区が</a:t>
            </a:r>
            <a:r>
              <a:rPr lang="en-US" altLang="ja-JP" sz="4800" dirty="0">
                <a:solidFill>
                  <a:srgbClr val="FF0000"/>
                </a:solidFill>
              </a:rPr>
              <a:t>DDF</a:t>
            </a:r>
            <a:r>
              <a:rPr lang="ja-JP" altLang="en-US" sz="4800" dirty="0">
                <a:solidFill>
                  <a:srgbClr val="FF0000"/>
                </a:solidFill>
              </a:rPr>
              <a:t>を使い切る！</a:t>
            </a:r>
            <a:endParaRPr kumimoji="1" lang="ja-JP" altLang="en-US" sz="4800" dirty="0">
              <a:solidFill>
                <a:srgbClr val="FF0000"/>
              </a:solidFill>
            </a:endParaRPr>
          </a:p>
        </p:txBody>
      </p:sp>
      <p:pic>
        <p:nvPicPr>
          <p:cNvPr id="6" name="Picture 5">
            <a:extLst>
              <a:ext uri="{FF2B5EF4-FFF2-40B4-BE49-F238E27FC236}">
                <a16:creationId xmlns:a16="http://schemas.microsoft.com/office/drawing/2014/main" id="{50A33A40-4D8D-46AA-A19C-E65A789039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78683" y="80890"/>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1FEBA6CC-B8DA-482F-A888-74BEB7F4DEF0}"/>
              </a:ext>
            </a:extLst>
          </p:cNvPr>
          <p:cNvPicPr>
            <a:picLocks noChangeAspect="1"/>
          </p:cNvPicPr>
          <p:nvPr/>
        </p:nvPicPr>
        <p:blipFill>
          <a:blip r:embed="rId3"/>
          <a:stretch>
            <a:fillRect/>
          </a:stretch>
        </p:blipFill>
        <p:spPr>
          <a:xfrm>
            <a:off x="66135" y="6141232"/>
            <a:ext cx="844797" cy="666846"/>
          </a:xfrm>
          <a:prstGeom prst="rect">
            <a:avLst/>
          </a:prstGeom>
        </p:spPr>
      </p:pic>
      <p:pic>
        <p:nvPicPr>
          <p:cNvPr id="8" name="図 7">
            <a:extLst>
              <a:ext uri="{FF2B5EF4-FFF2-40B4-BE49-F238E27FC236}">
                <a16:creationId xmlns:a16="http://schemas.microsoft.com/office/drawing/2014/main" id="{A63F4584-EBC7-45AB-83A2-7CABB7402471}"/>
              </a:ext>
            </a:extLst>
          </p:cNvPr>
          <p:cNvPicPr>
            <a:picLocks noChangeAspect="1"/>
          </p:cNvPicPr>
          <p:nvPr/>
        </p:nvPicPr>
        <p:blipFill>
          <a:blip r:embed="rId4"/>
          <a:stretch>
            <a:fillRect/>
          </a:stretch>
        </p:blipFill>
        <p:spPr>
          <a:xfrm>
            <a:off x="10915866" y="5936370"/>
            <a:ext cx="844796" cy="854620"/>
          </a:xfrm>
          <a:prstGeom prst="rect">
            <a:avLst/>
          </a:prstGeom>
        </p:spPr>
      </p:pic>
    </p:spTree>
    <p:extLst>
      <p:ext uri="{BB962C8B-B14F-4D97-AF65-F5344CB8AC3E}">
        <p14:creationId xmlns:p14="http://schemas.microsoft.com/office/powerpoint/2010/main" val="119189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DBC4F4-1608-440C-BFAB-BC754FF3B06E}"/>
              </a:ext>
            </a:extLst>
          </p:cNvPr>
          <p:cNvSpPr>
            <a:spLocks noGrp="1"/>
          </p:cNvSpPr>
          <p:nvPr>
            <p:ph type="title"/>
          </p:nvPr>
        </p:nvSpPr>
        <p:spPr>
          <a:xfrm>
            <a:off x="5066952" y="99817"/>
            <a:ext cx="5440022" cy="663581"/>
          </a:xfrm>
        </p:spPr>
        <p:txBody>
          <a:bodyPr/>
          <a:lstStyle/>
          <a:p>
            <a:r>
              <a:rPr kumimoji="1" lang="ja-JP" altLang="en-US" sz="3600" dirty="0"/>
              <a:t>ポリオ（小児まひ）の歴史</a:t>
            </a:r>
          </a:p>
        </p:txBody>
      </p:sp>
      <p:pic>
        <p:nvPicPr>
          <p:cNvPr id="4" name="コンテンツ プレースホルダー 3">
            <a:extLst>
              <a:ext uri="{FF2B5EF4-FFF2-40B4-BE49-F238E27FC236}">
                <a16:creationId xmlns:a16="http://schemas.microsoft.com/office/drawing/2014/main" id="{A553C212-F888-4AC9-844B-DCFE2FEE4C32}"/>
              </a:ext>
            </a:extLst>
          </p:cNvPr>
          <p:cNvPicPr>
            <a:picLocks noGrp="1" noChangeAspect="1"/>
          </p:cNvPicPr>
          <p:nvPr>
            <p:ph idx="1"/>
          </p:nvPr>
        </p:nvPicPr>
        <p:blipFill>
          <a:blip r:embed="rId2"/>
          <a:stretch>
            <a:fillRect/>
          </a:stretch>
        </p:blipFill>
        <p:spPr>
          <a:xfrm>
            <a:off x="201336" y="99817"/>
            <a:ext cx="4756558" cy="6685980"/>
          </a:xfrm>
          <a:prstGeom prst="rect">
            <a:avLst/>
          </a:prstGeom>
        </p:spPr>
      </p:pic>
      <p:sp>
        <p:nvSpPr>
          <p:cNvPr id="5" name="テキスト ボックス 4">
            <a:extLst>
              <a:ext uri="{FF2B5EF4-FFF2-40B4-BE49-F238E27FC236}">
                <a16:creationId xmlns:a16="http://schemas.microsoft.com/office/drawing/2014/main" id="{05BD10E4-BF76-477C-86C6-7E754AF5E745}"/>
              </a:ext>
            </a:extLst>
          </p:cNvPr>
          <p:cNvSpPr txBox="1"/>
          <p:nvPr/>
        </p:nvSpPr>
        <p:spPr>
          <a:xfrm>
            <a:off x="5486400" y="1182848"/>
            <a:ext cx="6358856" cy="5539978"/>
          </a:xfrm>
          <a:prstGeom prst="rect">
            <a:avLst/>
          </a:prstGeom>
          <a:noFill/>
        </p:spPr>
        <p:txBody>
          <a:bodyPr wrap="square" rtlCol="0">
            <a:spAutoFit/>
          </a:bodyPr>
          <a:lstStyle/>
          <a:p>
            <a:r>
              <a:rPr kumimoji="1" lang="ja-JP" altLang="en-US" sz="2800" b="1" dirty="0">
                <a:latin typeface="ＭＳ Ｐゴシック" panose="020B0600070205080204" pitchFamily="50" charset="-128"/>
                <a:ea typeface="ＭＳ Ｐゴシック" panose="020B0600070205080204" pitchFamily="50" charset="-128"/>
              </a:rPr>
              <a:t>紀元前</a:t>
            </a:r>
            <a:r>
              <a:rPr kumimoji="1" lang="en-US" altLang="ja-JP" sz="2800" b="1" dirty="0">
                <a:latin typeface="ＭＳ Ｐゴシック" panose="020B0600070205080204" pitchFamily="50" charset="-128"/>
                <a:ea typeface="ＭＳ Ｐゴシック" panose="020B0600070205080204" pitchFamily="50" charset="-128"/>
              </a:rPr>
              <a:t>1350</a:t>
            </a:r>
            <a:r>
              <a:rPr kumimoji="1" lang="ja-JP" altLang="en-US" sz="2800" b="1" dirty="0">
                <a:latin typeface="ＭＳ Ｐゴシック" panose="020B0600070205080204" pitchFamily="50" charset="-128"/>
                <a:ea typeface="ＭＳ Ｐゴシック" panose="020B0600070205080204" pitchFamily="50" charset="-128"/>
              </a:rPr>
              <a:t>年ごろのエジプトの壁画にポリオの後遺症らしい人の絵が残っている。</a:t>
            </a:r>
            <a:endParaRPr kumimoji="1" lang="en-US" altLang="ja-JP" sz="2800" b="1" dirty="0">
              <a:latin typeface="ＭＳ Ｐゴシック" panose="020B0600070205080204" pitchFamily="50" charset="-128"/>
              <a:ea typeface="ＭＳ Ｐゴシック" panose="020B0600070205080204" pitchFamily="50" charset="-128"/>
            </a:endParaRPr>
          </a:p>
          <a:p>
            <a:r>
              <a:rPr lang="en-US" altLang="ja-JP" sz="2800" b="1" dirty="0">
                <a:solidFill>
                  <a:srgbClr val="00B0F0"/>
                </a:solidFill>
                <a:latin typeface="ＭＳ Ｐゴシック" panose="020B0600070205080204" pitchFamily="50" charset="-128"/>
                <a:ea typeface="ＭＳ Ｐゴシック" panose="020B0600070205080204" pitchFamily="50" charset="-128"/>
              </a:rPr>
              <a:t>1905</a:t>
            </a:r>
            <a:r>
              <a:rPr lang="ja-JP" altLang="en-US" sz="2800" b="1" dirty="0">
                <a:solidFill>
                  <a:srgbClr val="00B0F0"/>
                </a:solidFill>
                <a:latin typeface="ＭＳ Ｐゴシック" panose="020B0600070205080204" pitchFamily="50" charset="-128"/>
                <a:ea typeface="ＭＳ Ｐゴシック" panose="020B0600070205080204" pitchFamily="50" charset="-128"/>
              </a:rPr>
              <a:t>年</a:t>
            </a:r>
            <a:r>
              <a:rPr lang="ja-JP" altLang="en-US" sz="2800" b="1" dirty="0">
                <a:latin typeface="ＭＳ Ｐゴシック" panose="020B0600070205080204" pitchFamily="50" charset="-128"/>
                <a:ea typeface="ＭＳ Ｐゴシック" panose="020B0600070205080204" pitchFamily="50" charset="-128"/>
              </a:rPr>
              <a:t>：スウェーデンの内科医オットー・イヴァー・ヴィックマンが、ポリオは人から人に感染する病気であり、症状のない人もポリオにかかっている可能性があることを指摘。</a:t>
            </a:r>
            <a:endParaRPr lang="en-US" altLang="ja-JP" sz="2800" b="1" dirty="0">
              <a:latin typeface="ＭＳ Ｐゴシック" panose="020B0600070205080204" pitchFamily="50" charset="-128"/>
              <a:ea typeface="ＭＳ Ｐゴシック" panose="020B0600070205080204" pitchFamily="50" charset="-128"/>
            </a:endParaRPr>
          </a:p>
          <a:p>
            <a:r>
              <a:rPr lang="en-US" altLang="ja-JP" sz="2800" b="1" dirty="0">
                <a:solidFill>
                  <a:srgbClr val="00B0F0"/>
                </a:solidFill>
                <a:latin typeface="ＭＳ Ｐゴシック" panose="020B0600070205080204" pitchFamily="50" charset="-128"/>
                <a:ea typeface="ＭＳ Ｐゴシック" panose="020B0600070205080204" pitchFamily="50" charset="-128"/>
              </a:rPr>
              <a:t>1908</a:t>
            </a:r>
            <a:r>
              <a:rPr lang="ja-JP" altLang="en-US" sz="2800" b="1" dirty="0">
                <a:solidFill>
                  <a:srgbClr val="00B0F0"/>
                </a:solidFill>
                <a:latin typeface="ＭＳ Ｐゴシック" panose="020B0600070205080204" pitchFamily="50" charset="-128"/>
                <a:ea typeface="ＭＳ Ｐゴシック" panose="020B0600070205080204" pitchFamily="50" charset="-128"/>
              </a:rPr>
              <a:t>年</a:t>
            </a:r>
            <a:r>
              <a:rPr lang="ja-JP" altLang="en-US" sz="2800" b="1" dirty="0">
                <a:latin typeface="ＭＳ Ｐゴシック" panose="020B0600070205080204" pitchFamily="50" charset="-128"/>
                <a:ea typeface="ＭＳ Ｐゴシック" panose="020B0600070205080204" pitchFamily="50" charset="-128"/>
              </a:rPr>
              <a:t>：ウィーンの</a:t>
            </a:r>
            <a:r>
              <a:rPr lang="en-US" altLang="ja-JP" sz="2800" b="1" dirty="0">
                <a:latin typeface="ＭＳ Ｐゴシック" panose="020B0600070205080204" pitchFamily="50" charset="-128"/>
                <a:ea typeface="ＭＳ Ｐゴシック" panose="020B0600070205080204" pitchFamily="50" charset="-128"/>
              </a:rPr>
              <a:t>2</a:t>
            </a:r>
            <a:r>
              <a:rPr lang="ja-JP" altLang="en-US" sz="2800" b="1" dirty="0">
                <a:latin typeface="ＭＳ Ｐゴシック" panose="020B0600070205080204" pitchFamily="50" charset="-128"/>
                <a:ea typeface="ＭＳ Ｐゴシック" panose="020B0600070205080204" pitchFamily="50" charset="-128"/>
              </a:rPr>
              <a:t>人の医師、カール・ラントシュタイナーとアーウィン・ポッパーが、ポリオがウイルス感染による病気であることを発表。</a:t>
            </a:r>
          </a:p>
          <a:p>
            <a:endParaRPr lang="ja-JP" altLang="en-US" sz="2800" dirty="0"/>
          </a:p>
          <a:p>
            <a:endParaRPr kumimoji="1" lang="ja-JP" altLang="en-US" dirty="0"/>
          </a:p>
        </p:txBody>
      </p:sp>
      <p:pic>
        <p:nvPicPr>
          <p:cNvPr id="6" name="Picture 5">
            <a:extLst>
              <a:ext uri="{FF2B5EF4-FFF2-40B4-BE49-F238E27FC236}">
                <a16:creationId xmlns:a16="http://schemas.microsoft.com/office/drawing/2014/main" id="{277AC929-09D2-4208-B5E2-4904099BC8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5127" y="67010"/>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D3880AAE-49A7-46CA-AC57-979A12310F46}"/>
              </a:ext>
            </a:extLst>
          </p:cNvPr>
          <p:cNvPicPr>
            <a:picLocks noChangeAspect="1"/>
          </p:cNvPicPr>
          <p:nvPr/>
        </p:nvPicPr>
        <p:blipFill>
          <a:blip r:embed="rId4"/>
          <a:stretch>
            <a:fillRect/>
          </a:stretch>
        </p:blipFill>
        <p:spPr>
          <a:xfrm>
            <a:off x="11046914" y="6209456"/>
            <a:ext cx="524301" cy="530398"/>
          </a:xfrm>
          <a:prstGeom prst="rect">
            <a:avLst/>
          </a:prstGeom>
        </p:spPr>
      </p:pic>
    </p:spTree>
    <p:extLst>
      <p:ext uri="{BB962C8B-B14F-4D97-AF65-F5344CB8AC3E}">
        <p14:creationId xmlns:p14="http://schemas.microsoft.com/office/powerpoint/2010/main" val="32763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95F56C-CE6C-4C15-84B7-05FBC4838774}"/>
              </a:ext>
            </a:extLst>
          </p:cNvPr>
          <p:cNvSpPr>
            <a:spLocks noGrp="1"/>
          </p:cNvSpPr>
          <p:nvPr>
            <p:ph type="title"/>
          </p:nvPr>
        </p:nvSpPr>
        <p:spPr>
          <a:xfrm>
            <a:off x="4711815" y="94780"/>
            <a:ext cx="6546209" cy="528710"/>
          </a:xfrm>
        </p:spPr>
        <p:txBody>
          <a:bodyPr/>
          <a:lstStyle/>
          <a:p>
            <a:r>
              <a:rPr lang="ja-JP" altLang="en-US" sz="3600" dirty="0"/>
              <a:t>ポリオ（小児まひ）の歴史</a:t>
            </a:r>
            <a:endParaRPr kumimoji="1" lang="ja-JP" altLang="en-US" sz="3600" dirty="0"/>
          </a:p>
        </p:txBody>
      </p:sp>
      <p:pic>
        <p:nvPicPr>
          <p:cNvPr id="5" name="Picture 5">
            <a:extLst>
              <a:ext uri="{FF2B5EF4-FFF2-40B4-BE49-F238E27FC236}">
                <a16:creationId xmlns:a16="http://schemas.microsoft.com/office/drawing/2014/main" id="{EC4CBE7B-7A8F-45CD-B325-C47385B538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45127" y="67010"/>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CFD1D85F-4A8B-4B70-BF2D-4CF7884814FE}"/>
              </a:ext>
            </a:extLst>
          </p:cNvPr>
          <p:cNvPicPr>
            <a:picLocks noChangeAspect="1"/>
          </p:cNvPicPr>
          <p:nvPr/>
        </p:nvPicPr>
        <p:blipFill>
          <a:blip r:embed="rId3"/>
          <a:stretch>
            <a:fillRect/>
          </a:stretch>
        </p:blipFill>
        <p:spPr>
          <a:xfrm>
            <a:off x="11046914" y="6209456"/>
            <a:ext cx="524301" cy="530398"/>
          </a:xfrm>
          <a:prstGeom prst="rect">
            <a:avLst/>
          </a:prstGeom>
        </p:spPr>
      </p:pic>
      <p:sp>
        <p:nvSpPr>
          <p:cNvPr id="9" name="正方形/長方形 8">
            <a:extLst>
              <a:ext uri="{FF2B5EF4-FFF2-40B4-BE49-F238E27FC236}">
                <a16:creationId xmlns:a16="http://schemas.microsoft.com/office/drawing/2014/main" id="{7434B653-86CF-446C-93C5-CF4D383C348C}"/>
              </a:ext>
            </a:extLst>
          </p:cNvPr>
          <p:cNvSpPr/>
          <p:nvPr/>
        </p:nvSpPr>
        <p:spPr>
          <a:xfrm>
            <a:off x="4711815" y="595720"/>
            <a:ext cx="7603224" cy="6124754"/>
          </a:xfrm>
          <a:prstGeom prst="rect">
            <a:avLst/>
          </a:prstGeom>
        </p:spPr>
        <p:txBody>
          <a:bodyPr wrap="square">
            <a:spAutoFit/>
          </a:bodyPr>
          <a:lstStyle/>
          <a:p>
            <a:r>
              <a:rPr lang="en-US" altLang="ja-JP" sz="2800" dirty="0">
                <a:solidFill>
                  <a:srgbClr val="00B0F0"/>
                </a:solidFill>
                <a:latin typeface="+mn-ea"/>
              </a:rPr>
              <a:t>1916</a:t>
            </a:r>
            <a:r>
              <a:rPr lang="ja-JP" altLang="en-US" sz="2800" dirty="0">
                <a:solidFill>
                  <a:srgbClr val="00B0F0"/>
                </a:solidFill>
                <a:latin typeface="+mn-ea"/>
              </a:rPr>
              <a:t>年</a:t>
            </a:r>
            <a:r>
              <a:rPr lang="ja-JP" altLang="en-US" sz="2800" dirty="0">
                <a:latin typeface="+mn-ea"/>
              </a:rPr>
              <a:t>：ニューヨーク市でポリオの大流行が発生し、</a:t>
            </a:r>
            <a:r>
              <a:rPr lang="en-US" altLang="ja-JP" sz="2800" dirty="0">
                <a:latin typeface="+mn-ea"/>
              </a:rPr>
              <a:t>2,000</a:t>
            </a:r>
            <a:r>
              <a:rPr lang="ja-JP" altLang="en-US" sz="2800" dirty="0">
                <a:latin typeface="+mn-ea"/>
              </a:rPr>
              <a:t>以上が死亡。米国全土でも約</a:t>
            </a:r>
            <a:r>
              <a:rPr lang="en-US" altLang="ja-JP" sz="2800" dirty="0">
                <a:latin typeface="+mn-ea"/>
              </a:rPr>
              <a:t>6,000</a:t>
            </a:r>
            <a:r>
              <a:rPr lang="ja-JP" altLang="en-US" sz="2800" dirty="0">
                <a:latin typeface="+mn-ea"/>
              </a:rPr>
              <a:t>人が命を落とし、さらに数千人がまひ障害に。</a:t>
            </a:r>
          </a:p>
          <a:p>
            <a:r>
              <a:rPr lang="en-US" altLang="ja-JP" sz="2800" dirty="0">
                <a:solidFill>
                  <a:srgbClr val="00B0F0"/>
                </a:solidFill>
                <a:latin typeface="+mn-ea"/>
              </a:rPr>
              <a:t>1929</a:t>
            </a:r>
            <a:r>
              <a:rPr lang="ja-JP" altLang="en-US" sz="2800" dirty="0">
                <a:solidFill>
                  <a:srgbClr val="00B0F0"/>
                </a:solidFill>
                <a:latin typeface="+mn-ea"/>
              </a:rPr>
              <a:t>年</a:t>
            </a:r>
            <a:r>
              <a:rPr lang="ja-JP" altLang="en-US" sz="2800" dirty="0">
                <a:latin typeface="+mn-ea"/>
              </a:rPr>
              <a:t>：フィリップ・ドリンカーとハーバード大学のルイス </a:t>
            </a:r>
            <a:r>
              <a:rPr lang="en-US" altLang="ja-JP" sz="2800" dirty="0">
                <a:latin typeface="+mn-ea"/>
              </a:rPr>
              <a:t>A. </a:t>
            </a:r>
            <a:r>
              <a:rPr lang="ja-JP" altLang="en-US" sz="2800" dirty="0">
                <a:latin typeface="+mn-ea"/>
              </a:rPr>
              <a:t>ショーが、ポリオによるまひで呼吸不全となった患者のために「鉄の肺」と呼ばれる人工呼吸器を発明。</a:t>
            </a:r>
          </a:p>
          <a:p>
            <a:r>
              <a:rPr lang="en-US" altLang="ja-JP" sz="2800" dirty="0">
                <a:solidFill>
                  <a:srgbClr val="00B0F0"/>
                </a:solidFill>
                <a:latin typeface="+mn-ea"/>
              </a:rPr>
              <a:t>1955</a:t>
            </a:r>
            <a:r>
              <a:rPr lang="ja-JP" altLang="en-US" sz="2800" dirty="0">
                <a:solidFill>
                  <a:srgbClr val="00B0F0"/>
                </a:solidFill>
                <a:latin typeface="+mn-ea"/>
              </a:rPr>
              <a:t>年</a:t>
            </a:r>
            <a:r>
              <a:rPr lang="ja-JP" altLang="en-US" sz="2800" dirty="0">
                <a:latin typeface="+mn-ea"/>
              </a:rPr>
              <a:t>：ジョナス・ソーク博士が開発したワクチンが「安全で効果的である」と宣言される。</a:t>
            </a:r>
          </a:p>
          <a:p>
            <a:r>
              <a:rPr lang="en-US" altLang="ja-JP" sz="2800" dirty="0">
                <a:solidFill>
                  <a:srgbClr val="00B0F0"/>
                </a:solidFill>
                <a:latin typeface="+mn-ea"/>
              </a:rPr>
              <a:t>1960</a:t>
            </a:r>
            <a:r>
              <a:rPr lang="ja-JP" altLang="en-US" sz="2800" dirty="0">
                <a:solidFill>
                  <a:srgbClr val="00B0F0"/>
                </a:solidFill>
                <a:latin typeface="+mn-ea"/>
              </a:rPr>
              <a:t>年</a:t>
            </a:r>
            <a:r>
              <a:rPr lang="ja-JP" altLang="en-US" sz="2800" dirty="0">
                <a:latin typeface="+mn-ea"/>
              </a:rPr>
              <a:t>：アルバート・セービン博士が開発した経口ポリオワクチンが米国政府から認可される。</a:t>
            </a:r>
          </a:p>
        </p:txBody>
      </p:sp>
      <p:pic>
        <p:nvPicPr>
          <p:cNvPr id="11" name="コンテンツ プレースホルダー 10">
            <a:extLst>
              <a:ext uri="{FF2B5EF4-FFF2-40B4-BE49-F238E27FC236}">
                <a16:creationId xmlns:a16="http://schemas.microsoft.com/office/drawing/2014/main" id="{4CD30C5B-2C6C-4C8D-9EBE-5328C137AF0A}"/>
              </a:ext>
            </a:extLst>
          </p:cNvPr>
          <p:cNvPicPr>
            <a:picLocks noGrp="1" noChangeAspect="1"/>
          </p:cNvPicPr>
          <p:nvPr>
            <p:ph idx="1"/>
          </p:nvPr>
        </p:nvPicPr>
        <p:blipFill>
          <a:blip r:embed="rId4"/>
          <a:stretch>
            <a:fillRect/>
          </a:stretch>
        </p:blipFill>
        <p:spPr>
          <a:xfrm>
            <a:off x="140650" y="148904"/>
            <a:ext cx="4443268" cy="6555641"/>
          </a:xfrm>
          <a:prstGeom prst="rect">
            <a:avLst/>
          </a:prstGeom>
        </p:spPr>
      </p:pic>
    </p:spTree>
    <p:extLst>
      <p:ext uri="{BB962C8B-B14F-4D97-AF65-F5344CB8AC3E}">
        <p14:creationId xmlns:p14="http://schemas.microsoft.com/office/powerpoint/2010/main" val="385979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326D25-CECC-4F2A-89EA-946C90898ACC}"/>
              </a:ext>
            </a:extLst>
          </p:cNvPr>
          <p:cNvSpPr>
            <a:spLocks noGrp="1"/>
          </p:cNvSpPr>
          <p:nvPr>
            <p:ph type="title"/>
          </p:nvPr>
        </p:nvSpPr>
        <p:spPr>
          <a:xfrm>
            <a:off x="609600" y="0"/>
            <a:ext cx="10972800" cy="830510"/>
          </a:xfrm>
        </p:spPr>
        <p:txBody>
          <a:bodyPr/>
          <a:lstStyle/>
          <a:p>
            <a:r>
              <a:rPr kumimoji="1" lang="ja-JP" altLang="en-US" sz="3600" dirty="0"/>
              <a:t>ポリオに関する歴史と根絶活動①</a:t>
            </a:r>
          </a:p>
        </p:txBody>
      </p:sp>
      <p:sp>
        <p:nvSpPr>
          <p:cNvPr id="3" name="コンテンツ プレースホルダー 2">
            <a:extLst>
              <a:ext uri="{FF2B5EF4-FFF2-40B4-BE49-F238E27FC236}">
                <a16:creationId xmlns:a16="http://schemas.microsoft.com/office/drawing/2014/main" id="{5B01AFD0-3F91-4225-A474-A5FD4B0CBA87}"/>
              </a:ext>
            </a:extLst>
          </p:cNvPr>
          <p:cNvSpPr>
            <a:spLocks noGrp="1"/>
          </p:cNvSpPr>
          <p:nvPr>
            <p:ph idx="1"/>
          </p:nvPr>
        </p:nvSpPr>
        <p:spPr>
          <a:xfrm>
            <a:off x="609600" y="830510"/>
            <a:ext cx="10972800" cy="6027489"/>
          </a:xfrm>
        </p:spPr>
        <p:txBody>
          <a:bodyPr>
            <a:normAutofit lnSpcReduction="10000"/>
          </a:bodyPr>
          <a:lstStyle/>
          <a:p>
            <a:pPr marL="0" indent="0">
              <a:buNone/>
            </a:pPr>
            <a:r>
              <a:rPr lang="en-US" altLang="ja-JP" sz="2800" b="1" dirty="0">
                <a:solidFill>
                  <a:srgbClr val="00B0F0"/>
                </a:solidFill>
              </a:rPr>
              <a:t>1979</a:t>
            </a:r>
            <a:r>
              <a:rPr lang="ja-JP" altLang="en-US" sz="2800" b="1" dirty="0">
                <a:solidFill>
                  <a:srgbClr val="00B0F0"/>
                </a:solidFill>
              </a:rPr>
              <a:t>年：</a:t>
            </a:r>
            <a:r>
              <a:rPr lang="ja-JP" altLang="en-US" sz="2800" dirty="0"/>
              <a:t>フィリピンの</a:t>
            </a:r>
            <a:r>
              <a:rPr lang="en-US" altLang="ja-JP" sz="2800" dirty="0"/>
              <a:t>600</a:t>
            </a:r>
            <a:r>
              <a:rPr lang="ja-JP" altLang="en-US" sz="2800" dirty="0"/>
              <a:t>万人以上の子どものためにポリオワクチンを購入・輸送するプロジェクトがロータリークラブにより開始される。</a:t>
            </a:r>
          </a:p>
          <a:p>
            <a:pPr marL="0" indent="0">
              <a:buNone/>
            </a:pPr>
            <a:r>
              <a:rPr lang="en-US" altLang="ja-JP" sz="2800" b="1" dirty="0">
                <a:solidFill>
                  <a:srgbClr val="00B0F0"/>
                </a:solidFill>
              </a:rPr>
              <a:t>1985</a:t>
            </a:r>
            <a:r>
              <a:rPr lang="ja-JP" altLang="en-US" sz="2800" b="1" dirty="0">
                <a:solidFill>
                  <a:srgbClr val="00B0F0"/>
                </a:solidFill>
              </a:rPr>
              <a:t>年：</a:t>
            </a:r>
            <a:r>
              <a:rPr lang="ja-JP" altLang="en-US" sz="2800" dirty="0"/>
              <a:t>国際ロータリーが、民間による国際的な公共保健イニシアチブとしては史上初かつ最大規模となる「ポリオプラス」を開始。当初の募金目標は</a:t>
            </a:r>
            <a:r>
              <a:rPr lang="en-US" altLang="ja-JP" sz="2800" dirty="0"/>
              <a:t>1</a:t>
            </a:r>
            <a:r>
              <a:rPr lang="ja-JP" altLang="en-US" sz="2800" dirty="0"/>
              <a:t>億</a:t>
            </a:r>
            <a:r>
              <a:rPr lang="en-US" altLang="ja-JP" sz="2800" dirty="0"/>
              <a:t>2000</a:t>
            </a:r>
            <a:r>
              <a:rPr lang="ja-JP" altLang="en-US" sz="2800" dirty="0"/>
              <a:t>万ドル。</a:t>
            </a:r>
          </a:p>
          <a:p>
            <a:pPr marL="0" indent="0">
              <a:buNone/>
            </a:pPr>
            <a:r>
              <a:rPr lang="en-US" altLang="ja-JP" sz="2800" b="1" dirty="0">
                <a:solidFill>
                  <a:srgbClr val="00B0F0"/>
                </a:solidFill>
              </a:rPr>
              <a:t>1988</a:t>
            </a:r>
            <a:r>
              <a:rPr lang="ja-JP" altLang="en-US" sz="2800" b="1" dirty="0">
                <a:solidFill>
                  <a:srgbClr val="00B0F0"/>
                </a:solidFill>
              </a:rPr>
              <a:t>年：</a:t>
            </a:r>
            <a:r>
              <a:rPr lang="ja-JP" altLang="en-US" sz="2800" dirty="0"/>
              <a:t>国際ロータリーと世界保健機関（</a:t>
            </a:r>
            <a:r>
              <a:rPr lang="en-US" altLang="ja-JP" sz="2800" dirty="0"/>
              <a:t>WHO</a:t>
            </a:r>
            <a:r>
              <a:rPr lang="ja-JP" altLang="en-US" sz="2800" dirty="0"/>
              <a:t>）が「世界ポリオ根絶推進活動」（</a:t>
            </a:r>
            <a:r>
              <a:rPr lang="en-US" altLang="ja-JP" sz="2800" dirty="0"/>
              <a:t>GPEI</a:t>
            </a:r>
            <a:r>
              <a:rPr lang="ja-JP" altLang="en-US" sz="2800" dirty="0"/>
              <a:t>）を立ち上げる。当時の症例数は、</a:t>
            </a:r>
            <a:r>
              <a:rPr lang="en-US" altLang="ja-JP" sz="2800" dirty="0"/>
              <a:t>125</a:t>
            </a:r>
            <a:r>
              <a:rPr lang="ja-JP" altLang="en-US" sz="2800" dirty="0"/>
              <a:t>カ国で推定</a:t>
            </a:r>
            <a:r>
              <a:rPr lang="en-US" altLang="ja-JP" sz="2800" dirty="0"/>
              <a:t>35</a:t>
            </a:r>
            <a:r>
              <a:rPr lang="ja-JP" altLang="en-US" sz="2800" dirty="0"/>
              <a:t>万件以上。</a:t>
            </a:r>
          </a:p>
          <a:p>
            <a:pPr marL="0" indent="0">
              <a:buNone/>
            </a:pPr>
            <a:r>
              <a:rPr lang="en-US" altLang="ja-JP" sz="2800" b="1" dirty="0">
                <a:solidFill>
                  <a:srgbClr val="00B0F0"/>
                </a:solidFill>
              </a:rPr>
              <a:t>1994</a:t>
            </a:r>
            <a:r>
              <a:rPr lang="ja-JP" altLang="en-US" sz="2800" b="1" dirty="0">
                <a:solidFill>
                  <a:srgbClr val="00B0F0"/>
                </a:solidFill>
              </a:rPr>
              <a:t>年：</a:t>
            </a:r>
            <a:r>
              <a:rPr lang="ja-JP" altLang="en-US" sz="2800" dirty="0"/>
              <a:t>南北アメリカ大陸からポリオが根絶されたことを発表。</a:t>
            </a:r>
          </a:p>
          <a:p>
            <a:pPr marL="0" indent="0">
              <a:buNone/>
            </a:pPr>
            <a:r>
              <a:rPr lang="en-US" altLang="ja-JP" sz="2800" b="1" dirty="0">
                <a:solidFill>
                  <a:srgbClr val="00B0F0"/>
                </a:solidFill>
              </a:rPr>
              <a:t>1995</a:t>
            </a:r>
            <a:r>
              <a:rPr lang="ja-JP" altLang="en-US" sz="2800" b="1" dirty="0">
                <a:solidFill>
                  <a:srgbClr val="00B0F0"/>
                </a:solidFill>
              </a:rPr>
              <a:t>年：</a:t>
            </a:r>
            <a:r>
              <a:rPr lang="ja-JP" altLang="en-US" sz="2800" dirty="0"/>
              <a:t>中国とインドで、保健従事者とボランティアによりわずか</a:t>
            </a:r>
            <a:r>
              <a:rPr lang="en-US" altLang="ja-JP" sz="2800" dirty="0"/>
              <a:t>1</a:t>
            </a:r>
            <a:r>
              <a:rPr lang="ja-JP" altLang="en-US" sz="2800" dirty="0"/>
              <a:t>週間で</a:t>
            </a:r>
            <a:r>
              <a:rPr lang="en-US" altLang="ja-JP" sz="2800" dirty="0"/>
              <a:t>1</a:t>
            </a:r>
            <a:r>
              <a:rPr lang="ja-JP" altLang="en-US" sz="2800" dirty="0"/>
              <a:t>億</a:t>
            </a:r>
            <a:r>
              <a:rPr lang="en-US" altLang="ja-JP" sz="2800" dirty="0"/>
              <a:t>6500</a:t>
            </a:r>
            <a:r>
              <a:rPr lang="ja-JP" altLang="en-US" sz="2800" dirty="0"/>
              <a:t>万人の子どもにワクチンが投与される。ポリオのない国のロータリー会員が世界のポリオ根絶活動を支援するため、ロータリーが「ポリオプラス・パートナー」プログラムを立ち上げる。</a:t>
            </a:r>
          </a:p>
          <a:p>
            <a:pPr marL="0" indent="0">
              <a:buNone/>
            </a:pPr>
            <a:r>
              <a:rPr kumimoji="1" lang="ja-JP" altLang="en-US" dirty="0"/>
              <a:t>　</a:t>
            </a:r>
            <a:r>
              <a:rPr lang="ja-JP" altLang="en-US" dirty="0"/>
              <a:t>　</a:t>
            </a:r>
            <a:r>
              <a:rPr kumimoji="1" lang="en-US" altLang="ja-JP" sz="2800" dirty="0">
                <a:solidFill>
                  <a:srgbClr val="FF0000"/>
                </a:solidFill>
              </a:rPr>
              <a:t>2000</a:t>
            </a:r>
            <a:r>
              <a:rPr kumimoji="1" lang="ja-JP" altLang="en-US" sz="2800" dirty="0">
                <a:solidFill>
                  <a:srgbClr val="FF0000"/>
                </a:solidFill>
              </a:rPr>
              <a:t>年にはポリオを地球上から根絶できる！と考えられていた。</a:t>
            </a:r>
          </a:p>
        </p:txBody>
      </p:sp>
      <p:pic>
        <p:nvPicPr>
          <p:cNvPr id="4" name="Picture 5">
            <a:extLst>
              <a:ext uri="{FF2B5EF4-FFF2-40B4-BE49-F238E27FC236}">
                <a16:creationId xmlns:a16="http://schemas.microsoft.com/office/drawing/2014/main" id="{112D2899-C02C-43F3-84DB-79A26DFAAB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78683" y="80890"/>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CBA4A2AB-6F9C-4E13-AA09-B442B8C35CF3}"/>
              </a:ext>
            </a:extLst>
          </p:cNvPr>
          <p:cNvPicPr>
            <a:picLocks noChangeAspect="1"/>
          </p:cNvPicPr>
          <p:nvPr/>
        </p:nvPicPr>
        <p:blipFill>
          <a:blip r:embed="rId3"/>
          <a:stretch>
            <a:fillRect/>
          </a:stretch>
        </p:blipFill>
        <p:spPr>
          <a:xfrm>
            <a:off x="66135" y="6141232"/>
            <a:ext cx="844797" cy="666846"/>
          </a:xfrm>
          <a:prstGeom prst="rect">
            <a:avLst/>
          </a:prstGeom>
        </p:spPr>
      </p:pic>
      <p:pic>
        <p:nvPicPr>
          <p:cNvPr id="6" name="図 5">
            <a:extLst>
              <a:ext uri="{FF2B5EF4-FFF2-40B4-BE49-F238E27FC236}">
                <a16:creationId xmlns:a16="http://schemas.microsoft.com/office/drawing/2014/main" id="{9AD93EDB-DDE7-4384-B43D-17C9BFB05533}"/>
              </a:ext>
            </a:extLst>
          </p:cNvPr>
          <p:cNvPicPr>
            <a:picLocks noChangeAspect="1"/>
          </p:cNvPicPr>
          <p:nvPr/>
        </p:nvPicPr>
        <p:blipFill>
          <a:blip r:embed="rId4"/>
          <a:stretch>
            <a:fillRect/>
          </a:stretch>
        </p:blipFill>
        <p:spPr>
          <a:xfrm>
            <a:off x="11046914" y="6209456"/>
            <a:ext cx="524301" cy="530398"/>
          </a:xfrm>
          <a:prstGeom prst="rect">
            <a:avLst/>
          </a:prstGeom>
        </p:spPr>
      </p:pic>
    </p:spTree>
    <p:extLst>
      <p:ext uri="{BB962C8B-B14F-4D97-AF65-F5344CB8AC3E}">
        <p14:creationId xmlns:p14="http://schemas.microsoft.com/office/powerpoint/2010/main" val="401266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6611FA-976E-40F1-8036-82DEF7947A98}"/>
              </a:ext>
            </a:extLst>
          </p:cNvPr>
          <p:cNvSpPr>
            <a:spLocks noGrp="1"/>
          </p:cNvSpPr>
          <p:nvPr>
            <p:ph type="title"/>
          </p:nvPr>
        </p:nvSpPr>
        <p:spPr>
          <a:xfrm>
            <a:off x="609600" y="0"/>
            <a:ext cx="10972800" cy="612396"/>
          </a:xfrm>
        </p:spPr>
        <p:txBody>
          <a:bodyPr/>
          <a:lstStyle/>
          <a:p>
            <a:r>
              <a:rPr lang="ja-JP" altLang="en-US" sz="3600" dirty="0"/>
              <a:t>ポリオに関する歴史と根絶活動②</a:t>
            </a:r>
            <a:endParaRPr kumimoji="1" lang="ja-JP" altLang="en-US" sz="3600" dirty="0"/>
          </a:p>
        </p:txBody>
      </p:sp>
      <p:sp>
        <p:nvSpPr>
          <p:cNvPr id="5" name="正方形/長方形 4">
            <a:extLst>
              <a:ext uri="{FF2B5EF4-FFF2-40B4-BE49-F238E27FC236}">
                <a16:creationId xmlns:a16="http://schemas.microsoft.com/office/drawing/2014/main" id="{44FB4D0E-6013-49BE-9564-0DC89E5E6251}"/>
              </a:ext>
            </a:extLst>
          </p:cNvPr>
          <p:cNvSpPr/>
          <p:nvPr/>
        </p:nvSpPr>
        <p:spPr>
          <a:xfrm>
            <a:off x="3120704" y="705610"/>
            <a:ext cx="8909109" cy="6124754"/>
          </a:xfrm>
          <a:prstGeom prst="rect">
            <a:avLst/>
          </a:prstGeom>
        </p:spPr>
        <p:txBody>
          <a:bodyPr wrap="square">
            <a:spAutoFit/>
          </a:bodyPr>
          <a:lstStyle/>
          <a:p>
            <a:r>
              <a:rPr lang="en-US" altLang="ja-JP" sz="2800" b="1" dirty="0">
                <a:solidFill>
                  <a:srgbClr val="00B0F0"/>
                </a:solidFill>
              </a:rPr>
              <a:t>2000</a:t>
            </a:r>
            <a:r>
              <a:rPr lang="ja-JP" altLang="en-US" sz="2800" b="1" dirty="0">
                <a:solidFill>
                  <a:srgbClr val="00B0F0"/>
                </a:solidFill>
              </a:rPr>
              <a:t>年：</a:t>
            </a:r>
            <a:r>
              <a:rPr lang="en-US" altLang="ja-JP" sz="2800" dirty="0"/>
              <a:t>5</a:t>
            </a:r>
            <a:r>
              <a:rPr lang="ja-JP" altLang="en-US" sz="2800" dirty="0"/>
              <a:t>億</a:t>
            </a:r>
            <a:r>
              <a:rPr lang="en-US" altLang="ja-JP" sz="2800" dirty="0"/>
              <a:t>5000</a:t>
            </a:r>
            <a:r>
              <a:rPr lang="ja-JP" altLang="en-US" sz="2800" dirty="0"/>
              <a:t>万人（世界人口の</a:t>
            </a:r>
            <a:r>
              <a:rPr lang="en-US" altLang="ja-JP" sz="2800" dirty="0"/>
              <a:t>10</a:t>
            </a:r>
            <a:r>
              <a:rPr lang="ja-JP" altLang="en-US" sz="2800" dirty="0"/>
              <a:t>分の</a:t>
            </a:r>
            <a:r>
              <a:rPr lang="en-US" altLang="ja-JP" sz="2800" dirty="0"/>
              <a:t>1</a:t>
            </a:r>
            <a:r>
              <a:rPr lang="ja-JP" altLang="en-US" sz="2800" dirty="0"/>
              <a:t>近く）という記録的な数の子どもに経口ポリオワクチンが投与される。オーストラリアから中国にわたる西太平洋地域でのポリオ根絶が宣言される。</a:t>
            </a:r>
          </a:p>
          <a:p>
            <a:r>
              <a:rPr lang="en-US" altLang="ja-JP" sz="2800" b="1" dirty="0">
                <a:solidFill>
                  <a:srgbClr val="00B0F0"/>
                </a:solidFill>
              </a:rPr>
              <a:t>2003</a:t>
            </a:r>
            <a:r>
              <a:rPr lang="ja-JP" altLang="en-US" sz="2800" b="1" dirty="0">
                <a:solidFill>
                  <a:srgbClr val="00B0F0"/>
                </a:solidFill>
              </a:rPr>
              <a:t>年：</a:t>
            </a:r>
            <a:r>
              <a:rPr lang="en-US" altLang="ja-JP" sz="2800" dirty="0"/>
              <a:t>12</a:t>
            </a:r>
            <a:r>
              <a:rPr lang="ja-JP" altLang="en-US" sz="2800" dirty="0"/>
              <a:t>カ月間のキャンペーンでロータリー財団が</a:t>
            </a:r>
            <a:r>
              <a:rPr lang="en-US" altLang="ja-JP" sz="2800" dirty="0"/>
              <a:t>1</a:t>
            </a:r>
            <a:r>
              <a:rPr lang="ja-JP" altLang="en-US" sz="2800" dirty="0"/>
              <a:t>億</a:t>
            </a:r>
            <a:r>
              <a:rPr lang="en-US" altLang="ja-JP" sz="2800" dirty="0"/>
              <a:t>1900</a:t>
            </a:r>
            <a:r>
              <a:rPr lang="ja-JP" altLang="en-US" sz="2800" dirty="0"/>
              <a:t>万ドルの募金に成功。ポリオ根絶へのロータリーからの寄付総額が</a:t>
            </a:r>
            <a:r>
              <a:rPr lang="en-US" altLang="ja-JP" sz="2800" dirty="0"/>
              <a:t>5</a:t>
            </a:r>
            <a:r>
              <a:rPr lang="ja-JP" altLang="en-US" sz="2800" dirty="0"/>
              <a:t>億ドルを超える。常在国の数は</a:t>
            </a:r>
            <a:r>
              <a:rPr lang="en-US" altLang="ja-JP" sz="2800" dirty="0"/>
              <a:t>6</a:t>
            </a:r>
            <a:r>
              <a:rPr lang="ja-JP" altLang="en-US" sz="2800" dirty="0"/>
              <a:t>カ国となる（アフガニスタン、エジプト、インド、ニジェール、ナイジェリア、パキスタン）。</a:t>
            </a:r>
          </a:p>
          <a:p>
            <a:r>
              <a:rPr lang="en-US" altLang="ja-JP" sz="2800" b="1" dirty="0">
                <a:solidFill>
                  <a:srgbClr val="00B0F0"/>
                </a:solidFill>
              </a:rPr>
              <a:t>2004</a:t>
            </a:r>
            <a:r>
              <a:rPr lang="ja-JP" altLang="en-US" sz="2800" b="1" dirty="0">
                <a:solidFill>
                  <a:srgbClr val="00B0F0"/>
                </a:solidFill>
              </a:rPr>
              <a:t>年：</a:t>
            </a:r>
            <a:r>
              <a:rPr lang="ja-JP" altLang="en-US" sz="2800" dirty="0"/>
              <a:t>アフリカの</a:t>
            </a:r>
            <a:r>
              <a:rPr lang="en-US" altLang="ja-JP" sz="2800" dirty="0"/>
              <a:t>23</a:t>
            </a:r>
            <a:r>
              <a:rPr lang="ja-JP" altLang="en-US" sz="2800" dirty="0"/>
              <a:t>カ国で</a:t>
            </a:r>
            <a:r>
              <a:rPr lang="en-US" altLang="ja-JP" sz="2800" dirty="0"/>
              <a:t>8000</a:t>
            </a:r>
            <a:r>
              <a:rPr lang="ja-JP" altLang="en-US" sz="2800" dirty="0"/>
              <a:t>万人の子どもを対象に一斉に全国予防接種日が実施される。アフリカ大陸で最大規模の一斉ポリオ予防接種活動となる。</a:t>
            </a:r>
          </a:p>
          <a:p>
            <a:r>
              <a:rPr lang="en-US" altLang="ja-JP" sz="2800" b="1" dirty="0">
                <a:solidFill>
                  <a:srgbClr val="00B0F0"/>
                </a:solidFill>
              </a:rPr>
              <a:t>2006</a:t>
            </a:r>
            <a:r>
              <a:rPr lang="ja-JP" altLang="en-US" sz="2800" b="1" dirty="0">
                <a:solidFill>
                  <a:srgbClr val="00B0F0"/>
                </a:solidFill>
              </a:rPr>
              <a:t>年：</a:t>
            </a:r>
            <a:r>
              <a:rPr lang="ja-JP" altLang="en-US" sz="2800" dirty="0"/>
              <a:t>ポリオ常在国数が</a:t>
            </a:r>
            <a:r>
              <a:rPr lang="en-US" altLang="ja-JP" sz="2800" dirty="0"/>
              <a:t>4</a:t>
            </a:r>
            <a:r>
              <a:rPr lang="ja-JP" altLang="en-US" sz="2800" dirty="0"/>
              <a:t>カ国に（アフガニスタン、インド、ナイジェリア、パキスタン）。</a:t>
            </a:r>
          </a:p>
        </p:txBody>
      </p:sp>
      <p:pic>
        <p:nvPicPr>
          <p:cNvPr id="6" name="Picture 8" descr="Slide45">
            <a:extLst>
              <a:ext uri="{FF2B5EF4-FFF2-40B4-BE49-F238E27FC236}">
                <a16:creationId xmlns:a16="http://schemas.microsoft.com/office/drawing/2014/main" id="{629B93CF-854C-49AF-9299-B9FD5F95528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2187" y="825510"/>
            <a:ext cx="2798911" cy="2333896"/>
          </a:xfrm>
          <a:prstGeom prst="rect">
            <a:avLst/>
          </a:prstGeom>
          <a:ln w="317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コンテンツ プレースホルダー 7">
            <a:extLst>
              <a:ext uri="{FF2B5EF4-FFF2-40B4-BE49-F238E27FC236}">
                <a16:creationId xmlns:a16="http://schemas.microsoft.com/office/drawing/2014/main" id="{03A9916E-F827-4BAD-9A2E-12D9204EBB28}"/>
              </a:ext>
            </a:extLst>
          </p:cNvPr>
          <p:cNvPicPr>
            <a:picLocks noGrp="1" noChangeAspect="1"/>
          </p:cNvPicPr>
          <p:nvPr>
            <p:ph idx="1"/>
          </p:nvPr>
        </p:nvPicPr>
        <p:blipFill>
          <a:blip r:embed="rId3"/>
          <a:stretch>
            <a:fillRect/>
          </a:stretch>
        </p:blipFill>
        <p:spPr>
          <a:xfrm>
            <a:off x="99833" y="3337218"/>
            <a:ext cx="3020871" cy="3471299"/>
          </a:xfrm>
          <a:prstGeom prst="rect">
            <a:avLst/>
          </a:prstGeom>
        </p:spPr>
      </p:pic>
      <p:pic>
        <p:nvPicPr>
          <p:cNvPr id="7" name="Picture 5">
            <a:extLst>
              <a:ext uri="{FF2B5EF4-FFF2-40B4-BE49-F238E27FC236}">
                <a16:creationId xmlns:a16="http://schemas.microsoft.com/office/drawing/2014/main" id="{F639EFB8-D002-4C72-A16A-7839036637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78683" y="80890"/>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28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F694FA-7FC5-4F53-A102-FCB965FDA743}"/>
              </a:ext>
            </a:extLst>
          </p:cNvPr>
          <p:cNvSpPr>
            <a:spLocks noGrp="1"/>
          </p:cNvSpPr>
          <p:nvPr>
            <p:ph type="title"/>
          </p:nvPr>
        </p:nvSpPr>
        <p:spPr>
          <a:xfrm>
            <a:off x="609600" y="0"/>
            <a:ext cx="10972800" cy="629174"/>
          </a:xfrm>
        </p:spPr>
        <p:txBody>
          <a:bodyPr/>
          <a:lstStyle/>
          <a:p>
            <a:r>
              <a:rPr lang="ja-JP" altLang="en-US" sz="3600" dirty="0"/>
              <a:t>ポリオに関する歴史と根絶活動③</a:t>
            </a:r>
            <a:endParaRPr kumimoji="1" lang="ja-JP" altLang="en-US" sz="3600" dirty="0"/>
          </a:p>
        </p:txBody>
      </p:sp>
      <p:sp>
        <p:nvSpPr>
          <p:cNvPr id="3" name="コンテンツ プレースホルダー 2">
            <a:extLst>
              <a:ext uri="{FF2B5EF4-FFF2-40B4-BE49-F238E27FC236}">
                <a16:creationId xmlns:a16="http://schemas.microsoft.com/office/drawing/2014/main" id="{F8803BE3-2048-4486-9544-8AC15EA65168}"/>
              </a:ext>
            </a:extLst>
          </p:cNvPr>
          <p:cNvSpPr>
            <a:spLocks noGrp="1"/>
          </p:cNvSpPr>
          <p:nvPr>
            <p:ph idx="1"/>
          </p:nvPr>
        </p:nvSpPr>
        <p:spPr>
          <a:xfrm>
            <a:off x="3598877" y="746620"/>
            <a:ext cx="7983522" cy="6030489"/>
          </a:xfrm>
        </p:spPr>
        <p:txBody>
          <a:bodyPr>
            <a:normAutofit lnSpcReduction="10000"/>
          </a:bodyPr>
          <a:lstStyle/>
          <a:p>
            <a:pPr marL="0" indent="0">
              <a:buNone/>
            </a:pPr>
            <a:r>
              <a:rPr lang="en-US" altLang="ja-JP" sz="2800" b="1" dirty="0">
                <a:solidFill>
                  <a:srgbClr val="00B0F0"/>
                </a:solidFill>
              </a:rPr>
              <a:t>2009</a:t>
            </a:r>
            <a:r>
              <a:rPr lang="ja-JP" altLang="en-US" sz="2800" b="1" dirty="0">
                <a:solidFill>
                  <a:srgbClr val="00B0F0"/>
                </a:solidFill>
              </a:rPr>
              <a:t>年</a:t>
            </a:r>
            <a:r>
              <a:rPr lang="ja-JP" altLang="en-US" sz="2800" b="1" dirty="0"/>
              <a:t>：</a:t>
            </a:r>
            <a:r>
              <a:rPr lang="ja-JP" altLang="en-US" sz="2800" dirty="0"/>
              <a:t>ポリオ根絶に対するロータリーからの寄付総額が約</a:t>
            </a:r>
            <a:r>
              <a:rPr lang="en-US" altLang="ja-JP" sz="2800" dirty="0"/>
              <a:t>8</a:t>
            </a:r>
            <a:r>
              <a:rPr lang="ja-JP" altLang="en-US" sz="2800" dirty="0"/>
              <a:t>億ドルに。</a:t>
            </a:r>
            <a:r>
              <a:rPr lang="en-US" altLang="ja-JP" sz="2800" dirty="0"/>
              <a:t>1</a:t>
            </a:r>
            <a:r>
              <a:rPr lang="ja-JP" altLang="en-US" sz="2800" dirty="0"/>
              <a:t>月、ビル＆メリンダ・ゲイツ財団が、ロータリーからポリオ根絶に</a:t>
            </a:r>
            <a:r>
              <a:rPr lang="en-US" altLang="ja-JP" sz="2800" dirty="0"/>
              <a:t>2</a:t>
            </a:r>
            <a:r>
              <a:rPr lang="ja-JP" altLang="en-US" sz="2800" dirty="0"/>
              <a:t>億ドルを寄付することを条件に、ロータリーに</a:t>
            </a:r>
            <a:r>
              <a:rPr lang="en-US" altLang="ja-JP" sz="2800" dirty="0"/>
              <a:t>3</a:t>
            </a:r>
            <a:r>
              <a:rPr lang="ja-JP" altLang="en-US" sz="2800" dirty="0"/>
              <a:t>億</a:t>
            </a:r>
            <a:r>
              <a:rPr lang="en-US" altLang="ja-JP" sz="2800" dirty="0"/>
              <a:t>5500</a:t>
            </a:r>
            <a:r>
              <a:rPr lang="ja-JP" altLang="en-US" sz="2800" dirty="0"/>
              <a:t>万ドルの補助金を提供することを発表。その結果、世界ポリオ根絶推進活動に合計</a:t>
            </a:r>
            <a:r>
              <a:rPr lang="en-US" altLang="ja-JP" sz="2800" dirty="0"/>
              <a:t>5</a:t>
            </a:r>
            <a:r>
              <a:rPr lang="ja-JP" altLang="en-US" sz="2800" dirty="0"/>
              <a:t>億</a:t>
            </a:r>
            <a:r>
              <a:rPr lang="en-US" altLang="ja-JP" sz="2800" dirty="0"/>
              <a:t>5500</a:t>
            </a:r>
            <a:r>
              <a:rPr lang="ja-JP" altLang="en-US" sz="2800" dirty="0"/>
              <a:t>万ドルが寄付される。</a:t>
            </a:r>
          </a:p>
          <a:p>
            <a:pPr marL="0" indent="0">
              <a:buNone/>
            </a:pPr>
            <a:r>
              <a:rPr lang="en-US" altLang="ja-JP" sz="2800" b="1" dirty="0">
                <a:solidFill>
                  <a:srgbClr val="00B0F0"/>
                </a:solidFill>
              </a:rPr>
              <a:t>2011</a:t>
            </a:r>
            <a:r>
              <a:rPr lang="ja-JP" altLang="en-US" sz="2800" b="1" dirty="0">
                <a:solidFill>
                  <a:srgbClr val="00B0F0"/>
                </a:solidFill>
              </a:rPr>
              <a:t>年</a:t>
            </a:r>
            <a:r>
              <a:rPr lang="ja-JP" altLang="en-US" sz="2800" b="1" dirty="0"/>
              <a:t>：</a:t>
            </a:r>
            <a:r>
              <a:rPr lang="ja-JP" altLang="en-US" sz="2800" dirty="0"/>
              <a:t>ポリオ根絶へのロータリーの寄付総額が</a:t>
            </a:r>
            <a:r>
              <a:rPr lang="en-US" altLang="ja-JP" sz="2800" dirty="0"/>
              <a:t>10</a:t>
            </a:r>
            <a:r>
              <a:rPr lang="ja-JP" altLang="en-US" sz="2800" dirty="0"/>
              <a:t>億ドルを超える。</a:t>
            </a:r>
          </a:p>
          <a:p>
            <a:pPr marL="0" indent="0">
              <a:buNone/>
            </a:pPr>
            <a:r>
              <a:rPr lang="en-US" altLang="ja-JP" sz="2800" b="1" dirty="0">
                <a:solidFill>
                  <a:srgbClr val="00B0F0"/>
                </a:solidFill>
              </a:rPr>
              <a:t>2012</a:t>
            </a:r>
            <a:r>
              <a:rPr lang="ja-JP" altLang="en-US" sz="2800" b="1" dirty="0">
                <a:solidFill>
                  <a:srgbClr val="00B0F0"/>
                </a:solidFill>
              </a:rPr>
              <a:t>年</a:t>
            </a:r>
            <a:r>
              <a:rPr lang="ja-JP" altLang="en-US" sz="2800" b="1" dirty="0"/>
              <a:t>：</a:t>
            </a:r>
            <a:r>
              <a:rPr lang="ja-JP" altLang="en-US" sz="2800" dirty="0"/>
              <a:t>ロータリーが予定より</a:t>
            </a:r>
            <a:r>
              <a:rPr lang="en-US" altLang="ja-JP" sz="2800" dirty="0"/>
              <a:t>5</a:t>
            </a:r>
            <a:r>
              <a:rPr lang="ja-JP" altLang="en-US" sz="2800" dirty="0"/>
              <a:t>カ月以上早く「</a:t>
            </a:r>
            <a:r>
              <a:rPr lang="en-US" altLang="ja-JP" sz="2800" dirty="0"/>
              <a:t>2</a:t>
            </a:r>
            <a:r>
              <a:rPr lang="ja-JP" altLang="en-US" sz="2800" dirty="0"/>
              <a:t>億ドルのチャレンジ」の募金目標を達成。</a:t>
            </a:r>
          </a:p>
          <a:p>
            <a:pPr marL="0" indent="0">
              <a:buNone/>
            </a:pPr>
            <a:r>
              <a:rPr lang="en-US" altLang="ja-JP" sz="2800" b="1" dirty="0">
                <a:solidFill>
                  <a:srgbClr val="00B0F0"/>
                </a:solidFill>
              </a:rPr>
              <a:t>2014</a:t>
            </a:r>
            <a:r>
              <a:rPr lang="ja-JP" altLang="en-US" sz="2800" b="1" dirty="0">
                <a:solidFill>
                  <a:srgbClr val="00B0F0"/>
                </a:solidFill>
              </a:rPr>
              <a:t>年</a:t>
            </a:r>
            <a:r>
              <a:rPr lang="ja-JP" altLang="en-US" sz="2800" b="1" dirty="0"/>
              <a:t>：</a:t>
            </a:r>
            <a:r>
              <a:rPr lang="ja-JP" altLang="en-US" sz="2800" dirty="0"/>
              <a:t>インドで</a:t>
            </a:r>
            <a:r>
              <a:rPr lang="en-US" altLang="ja-JP" sz="2800" dirty="0"/>
              <a:t>3</a:t>
            </a:r>
            <a:r>
              <a:rPr lang="ja-JP" altLang="en-US" sz="2800" dirty="0"/>
              <a:t>年間、野生型ポリオウイルスによる新規症例が確認されなかったため、世界保健機関（</a:t>
            </a:r>
            <a:r>
              <a:rPr lang="en-US" altLang="ja-JP" sz="2800" dirty="0"/>
              <a:t>WHO</a:t>
            </a:r>
            <a:r>
              <a:rPr lang="ja-JP" altLang="en-US" sz="2800" dirty="0"/>
              <a:t>）が東南アジア地域のポリオ根絶を認定。ポリオの症例は</a:t>
            </a:r>
            <a:r>
              <a:rPr lang="en-US" altLang="ja-JP" sz="2800" dirty="0"/>
              <a:t>1988</a:t>
            </a:r>
            <a:r>
              <a:rPr lang="ja-JP" altLang="en-US" sz="2800" dirty="0"/>
              <a:t>年以来、</a:t>
            </a:r>
            <a:r>
              <a:rPr lang="en-US" altLang="ja-JP" sz="2800" dirty="0"/>
              <a:t>99</a:t>
            </a:r>
            <a:r>
              <a:rPr lang="ja-JP" altLang="en-US" sz="2800" dirty="0"/>
              <a:t>％減少。</a:t>
            </a:r>
          </a:p>
          <a:p>
            <a:pPr marL="0" indent="0">
              <a:buNone/>
            </a:pPr>
            <a:endParaRPr kumimoji="1" lang="ja-JP" altLang="en-US" dirty="0"/>
          </a:p>
        </p:txBody>
      </p:sp>
      <p:pic>
        <p:nvPicPr>
          <p:cNvPr id="4" name="Picture 5">
            <a:extLst>
              <a:ext uri="{FF2B5EF4-FFF2-40B4-BE49-F238E27FC236}">
                <a16:creationId xmlns:a16="http://schemas.microsoft.com/office/drawing/2014/main" id="{7EE98B65-D136-429C-9079-3069F6406C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78683" y="80890"/>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9C016116-CD63-4252-B58D-034BF1A96EC9}"/>
              </a:ext>
            </a:extLst>
          </p:cNvPr>
          <p:cNvPicPr>
            <a:picLocks noChangeAspect="1"/>
          </p:cNvPicPr>
          <p:nvPr/>
        </p:nvPicPr>
        <p:blipFill>
          <a:blip r:embed="rId3"/>
          <a:stretch>
            <a:fillRect/>
          </a:stretch>
        </p:blipFill>
        <p:spPr>
          <a:xfrm>
            <a:off x="66135" y="6141232"/>
            <a:ext cx="844797" cy="666846"/>
          </a:xfrm>
          <a:prstGeom prst="rect">
            <a:avLst/>
          </a:prstGeom>
        </p:spPr>
      </p:pic>
      <p:pic>
        <p:nvPicPr>
          <p:cNvPr id="6" name="コンテンツ プレースホルダー 3">
            <a:extLst>
              <a:ext uri="{FF2B5EF4-FFF2-40B4-BE49-F238E27FC236}">
                <a16:creationId xmlns:a16="http://schemas.microsoft.com/office/drawing/2014/main" id="{B760A713-3506-4C88-926E-1E2E1744355B}"/>
              </a:ext>
            </a:extLst>
          </p:cNvPr>
          <p:cNvPicPr>
            <a:picLocks noChangeAspect="1"/>
          </p:cNvPicPr>
          <p:nvPr/>
        </p:nvPicPr>
        <p:blipFill>
          <a:blip r:embed="rId4"/>
          <a:stretch>
            <a:fillRect/>
          </a:stretch>
        </p:blipFill>
        <p:spPr>
          <a:xfrm>
            <a:off x="192947" y="910204"/>
            <a:ext cx="3223140" cy="3020038"/>
          </a:xfrm>
          <a:prstGeom prst="rect">
            <a:avLst/>
          </a:prstGeom>
        </p:spPr>
      </p:pic>
    </p:spTree>
    <p:extLst>
      <p:ext uri="{BB962C8B-B14F-4D97-AF65-F5344CB8AC3E}">
        <p14:creationId xmlns:p14="http://schemas.microsoft.com/office/powerpoint/2010/main" val="383863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会社概要と沿革のプレゼンテーショ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chemeClr val="tx2"/>
        </a:solidFill>
        <a:ln>
          <a:solidFill>
            <a:schemeClr val="tx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26713614_TF03460510" id="{19F26A2A-1C26-4E50-9C26-FE9DFC127E56}" vid="{F230D42E-1539-4222-8078-920479F84C2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社内会議のプレゼンテーション</Template>
  <TotalTime>1553</TotalTime>
  <Words>1182</Words>
  <Application>Microsoft Office PowerPoint</Application>
  <PresentationFormat>ワイド画面</PresentationFormat>
  <Paragraphs>135</Paragraphs>
  <Slides>15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Meiryo UI</vt:lpstr>
      <vt:lpstr>ＭＳ Ｐゴシック</vt:lpstr>
      <vt:lpstr>ＭＳ ゴシック</vt:lpstr>
      <vt:lpstr>Arial</vt:lpstr>
      <vt:lpstr>Courier New</vt:lpstr>
      <vt:lpstr>Palatino Linotype</vt:lpstr>
      <vt:lpstr>会社概要と沿革のプレゼンテーション</vt:lpstr>
      <vt:lpstr>　　ポリオ根絶への対応</vt:lpstr>
      <vt:lpstr>ロータリー章典（2019年1月）</vt:lpstr>
      <vt:lpstr>PowerPoint プレゼンテーション</vt:lpstr>
      <vt:lpstr>2019-20年度の寄付の目標</vt:lpstr>
      <vt:lpstr>ポリオ（小児まひ）の歴史</vt:lpstr>
      <vt:lpstr>ポリオ（小児まひ）の歴史</vt:lpstr>
      <vt:lpstr>ポリオに関する歴史と根絶活動①</vt:lpstr>
      <vt:lpstr>ポリオに関する歴史と根絶活動②</vt:lpstr>
      <vt:lpstr>ポリオに関する歴史と根絶活動③</vt:lpstr>
      <vt:lpstr>PowerPoint プレゼンテーション</vt:lpstr>
      <vt:lpstr>PowerPoint プレゼンテーション</vt:lpstr>
      <vt:lpstr>ポリオに関する歴史と根絶活動③</vt:lpstr>
      <vt:lpstr>ロータリーカードのご利用のお願い</vt:lpstr>
      <vt:lpstr>PowerPoint プレゼンテーション</vt:lpstr>
      <vt:lpstr>2019年6月28、29日のG20宣言（大阪）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会社の会議名</dc:title>
  <dc:creator>松本 祐二</dc:creator>
  <cp:lastModifiedBy>松本祐二</cp:lastModifiedBy>
  <cp:revision>50</cp:revision>
  <dcterms:created xsi:type="dcterms:W3CDTF">2019-07-04T08:57:54Z</dcterms:created>
  <dcterms:modified xsi:type="dcterms:W3CDTF">2019-07-12T15:49:10Z</dcterms:modified>
</cp:coreProperties>
</file>