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0" r:id="rId3"/>
    <p:sldId id="257" r:id="rId4"/>
    <p:sldId id="289" r:id="rId5"/>
    <p:sldId id="277" r:id="rId6"/>
    <p:sldId id="287" r:id="rId7"/>
    <p:sldId id="278" r:id="rId8"/>
    <p:sldId id="288" r:id="rId9"/>
    <p:sldId id="276" r:id="rId10"/>
    <p:sldId id="262" r:id="rId11"/>
    <p:sldId id="279" r:id="rId12"/>
    <p:sldId id="280" r:id="rId13"/>
    <p:sldId id="281" r:id="rId14"/>
    <p:sldId id="282" r:id="rId15"/>
    <p:sldId id="283" r:id="rId16"/>
    <p:sldId id="284" r:id="rId17"/>
    <p:sldId id="285" r:id="rId18"/>
    <p:sldId id="286" r:id="rId19"/>
    <p:sldId id="296" r:id="rId20"/>
    <p:sldId id="264" r:id="rId21"/>
    <p:sldId id="274" r:id="rId22"/>
    <p:sldId id="269" r:id="rId23"/>
    <p:sldId id="291" r:id="rId24"/>
    <p:sldId id="271" r:id="rId25"/>
    <p:sldId id="292" r:id="rId26"/>
    <p:sldId id="293" r:id="rId27"/>
    <p:sldId id="294" r:id="rId28"/>
    <p:sldId id="273" r:id="rId29"/>
    <p:sldId id="295" r:id="rId30"/>
  </p:sldIdLst>
  <p:sldSz cx="9144000" cy="6858000" type="screen4x3"/>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3" d="100"/>
          <a:sy n="123" d="100"/>
        </p:scale>
        <p:origin x="1176" y="108"/>
      </p:cViewPr>
      <p:guideLst>
        <p:guide orient="horz" pos="2160"/>
        <p:guide pos="2880"/>
      </p:guideLst>
    </p:cSldViewPr>
  </p:slideViewPr>
  <p:notesTextViewPr>
    <p:cViewPr>
      <p:scale>
        <a:sx n="1" d="1"/>
        <a:sy n="1" d="1"/>
      </p:scale>
      <p:origin x="0" y="0"/>
    </p:cViewPr>
  </p:notesTextViewPr>
  <p:sorterViewPr>
    <p:cViewPr>
      <p:scale>
        <a:sx n="158" d="100"/>
        <a:sy n="158" d="100"/>
      </p:scale>
      <p:origin x="0" y="-60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ozo\Desktop\3,&#12525;&#12540;&#12479;&#12522;&#12540;&#12463;&#12521;&#12502;&#65288;&#12450;&#12531;&#1246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ozo\Desktop\3,&#12525;&#12540;&#12479;&#12522;&#12540;&#12463;&#12521;&#12502;&#65288;&#12450;&#12531;&#12465;&#12540;&#1248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0" dirty="0">
                <a:effectLst>
                  <a:outerShdw blurRad="38100" dist="38100" dir="2700000" algn="tl">
                    <a:srgbClr val="000000">
                      <a:alpha val="43137"/>
                    </a:srgbClr>
                  </a:outerShdw>
                </a:effectLst>
              </a:rPr>
              <a:t>一、　地区では革新性と柔軟性のある最近のロータリーの変化を受け入れていますか。</a:t>
            </a:r>
            <a:endParaRPr lang="en-US" altLang="ja-JP" sz="2000" b="0" dirty="0">
              <a:effectLst>
                <a:outerShdw blurRad="38100" dist="38100" dir="2700000" algn="tl">
                  <a:srgbClr val="000000">
                    <a:alpha val="43137"/>
                  </a:srgbClr>
                </a:outerShdw>
              </a:effectLst>
            </a:endParaRPr>
          </a:p>
        </c:rich>
      </c:tx>
      <c:layout>
        <c:manualLayout>
          <c:xMode val="edge"/>
          <c:yMode val="edge"/>
          <c:x val="0.11393679981702165"/>
          <c:y val="1.5536721189081722E-2"/>
        </c:manualLayout>
      </c:layout>
      <c:overlay val="0"/>
      <c:spPr>
        <a:noFill/>
        <a:ln>
          <a:noFill/>
        </a:ln>
        <a:effectLst/>
      </c:spPr>
    </c:title>
    <c:autoTitleDeleted val="0"/>
    <c:plotArea>
      <c:layout>
        <c:manualLayout>
          <c:layoutTarget val="inner"/>
          <c:xMode val="edge"/>
          <c:yMode val="edge"/>
          <c:x val="2.165306930683697E-2"/>
          <c:y val="0.17092612839588334"/>
          <c:w val="0.95430321562207254"/>
          <c:h val="0.78868224137039122"/>
        </c:manualLayout>
      </c:layout>
      <c:barChart>
        <c:barDir val="col"/>
        <c:grouping val="clustered"/>
        <c:varyColors val="0"/>
        <c:ser>
          <c:idx val="0"/>
          <c:order val="0"/>
          <c:tx>
            <c:strRef>
              <c:f>Sheet2!$A$2</c:f>
              <c:strCache>
                <c:ptCount val="1"/>
                <c:pt idx="0">
                  <c:v>一</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4CE-4278-858B-A08619CEC702}"/>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E4CE-4278-858B-A08619CEC702}"/>
              </c:ext>
            </c:extLst>
          </c:dPt>
          <c:cat>
            <c:numRef>
              <c:f>Sheet2!$B$1:$D$1</c:f>
              <c:numCache>
                <c:formatCode>General</c:formatCode>
                <c:ptCount val="3"/>
                <c:pt idx="0">
                  <c:v>1</c:v>
                </c:pt>
                <c:pt idx="1">
                  <c:v>2</c:v>
                </c:pt>
                <c:pt idx="2">
                  <c:v>3</c:v>
                </c:pt>
              </c:numCache>
            </c:numRef>
          </c:cat>
          <c:val>
            <c:numRef>
              <c:f>Sheet2!$B$2:$D$2</c:f>
              <c:numCache>
                <c:formatCode>General</c:formatCode>
                <c:ptCount val="3"/>
                <c:pt idx="0">
                  <c:v>4</c:v>
                </c:pt>
                <c:pt idx="1">
                  <c:v>6</c:v>
                </c:pt>
                <c:pt idx="2">
                  <c:v>1</c:v>
                </c:pt>
              </c:numCache>
            </c:numRef>
          </c:val>
          <c:extLst xmlns:c16r2="http://schemas.microsoft.com/office/drawing/2015/06/chart">
            <c:ext xmlns:c16="http://schemas.microsoft.com/office/drawing/2014/chart" uri="{C3380CC4-5D6E-409C-BE32-E72D297353CC}">
              <c16:uniqueId val="{00000000-E4CE-4278-858B-A08619CEC702}"/>
            </c:ext>
          </c:extLst>
        </c:ser>
        <c:dLbls>
          <c:showLegendKey val="0"/>
          <c:showVal val="0"/>
          <c:showCatName val="0"/>
          <c:showSerName val="0"/>
          <c:showPercent val="0"/>
          <c:showBubbleSize val="0"/>
        </c:dLbls>
        <c:gapWidth val="219"/>
        <c:overlap val="-27"/>
        <c:axId val="329439344"/>
        <c:axId val="329438168"/>
      </c:barChart>
      <c:catAx>
        <c:axId val="32943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8168"/>
        <c:crosses val="autoZero"/>
        <c:auto val="1"/>
        <c:lblAlgn val="ctr"/>
        <c:lblOffset val="100"/>
        <c:noMultiLvlLbl val="0"/>
      </c:catAx>
      <c:valAx>
        <c:axId val="32943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9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0" dirty="0">
                <a:effectLst>
                  <a:outerShdw blurRad="38100" dist="38100" dir="2700000" algn="tl">
                    <a:srgbClr val="000000">
                      <a:alpha val="43137"/>
                    </a:srgbClr>
                  </a:outerShdw>
                </a:effectLst>
              </a:rPr>
              <a:t>二、地区には地区戦略計画委員会が設置していますか。</a:t>
            </a:r>
          </a:p>
        </c:rich>
      </c:tx>
      <c:layout>
        <c:manualLayout>
          <c:xMode val="edge"/>
          <c:yMode val="edge"/>
          <c:x val="0.11487197863517086"/>
          <c:y val="3.1862745098039214E-2"/>
        </c:manualLayout>
      </c:layout>
      <c:overlay val="0"/>
      <c:spPr>
        <a:noFill/>
        <a:ln>
          <a:noFill/>
        </a:ln>
        <a:effectLst/>
      </c:spPr>
    </c:title>
    <c:autoTitleDeleted val="0"/>
    <c:plotArea>
      <c:layout/>
      <c:barChart>
        <c:barDir val="col"/>
        <c:grouping val="clustered"/>
        <c:varyColors val="0"/>
        <c:ser>
          <c:idx val="0"/>
          <c:order val="0"/>
          <c:tx>
            <c:strRef>
              <c:f>Sheet2!$A$3</c:f>
              <c:strCache>
                <c:ptCount val="1"/>
                <c:pt idx="0">
                  <c:v>二</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CBB-4004-A47A-F0D4ED210390}"/>
              </c:ext>
            </c:extLst>
          </c:dPt>
          <c:cat>
            <c:numRef>
              <c:f>Sheet2!$B$1:$C$1</c:f>
              <c:numCache>
                <c:formatCode>General</c:formatCode>
                <c:ptCount val="2"/>
                <c:pt idx="0">
                  <c:v>1</c:v>
                </c:pt>
                <c:pt idx="1">
                  <c:v>2</c:v>
                </c:pt>
              </c:numCache>
            </c:numRef>
          </c:cat>
          <c:val>
            <c:numRef>
              <c:f>Sheet2!$B$3:$C$3</c:f>
              <c:numCache>
                <c:formatCode>General</c:formatCode>
                <c:ptCount val="2"/>
                <c:pt idx="0">
                  <c:v>10</c:v>
                </c:pt>
                <c:pt idx="1">
                  <c:v>1</c:v>
                </c:pt>
              </c:numCache>
            </c:numRef>
          </c:val>
          <c:extLst xmlns:c16r2="http://schemas.microsoft.com/office/drawing/2015/06/chart">
            <c:ext xmlns:c16="http://schemas.microsoft.com/office/drawing/2014/chart" uri="{C3380CC4-5D6E-409C-BE32-E72D297353CC}">
              <c16:uniqueId val="{00000000-8CBB-4004-A47A-F0D4ED210390}"/>
            </c:ext>
          </c:extLst>
        </c:ser>
        <c:dLbls>
          <c:showLegendKey val="0"/>
          <c:showVal val="0"/>
          <c:showCatName val="0"/>
          <c:showSerName val="0"/>
          <c:showPercent val="0"/>
          <c:showBubbleSize val="0"/>
        </c:dLbls>
        <c:gapWidth val="219"/>
        <c:overlap val="-27"/>
        <c:axId val="329438952"/>
        <c:axId val="329436208"/>
      </c:barChart>
      <c:catAx>
        <c:axId val="32943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6208"/>
        <c:crosses val="autoZero"/>
        <c:auto val="1"/>
        <c:lblAlgn val="ctr"/>
        <c:lblOffset val="100"/>
        <c:noMultiLvlLbl val="0"/>
      </c:catAx>
      <c:valAx>
        <c:axId val="32943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8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三、年何回開催されていますか。（設置されている地区のみ）</a:t>
            </a:r>
          </a:p>
        </c:rich>
      </c:tx>
      <c:layout>
        <c:manualLayout>
          <c:xMode val="edge"/>
          <c:yMode val="edge"/>
          <c:x val="0.10970194893978789"/>
          <c:y val="1.7501990506892787E-2"/>
        </c:manualLayout>
      </c:layout>
      <c:overlay val="0"/>
      <c:spPr>
        <a:noFill/>
        <a:ln>
          <a:noFill/>
        </a:ln>
        <a:effectLst/>
      </c:spPr>
    </c:title>
    <c:autoTitleDeleted val="0"/>
    <c:plotArea>
      <c:layout/>
      <c:barChart>
        <c:barDir val="col"/>
        <c:grouping val="clustered"/>
        <c:varyColors val="0"/>
        <c:ser>
          <c:idx val="0"/>
          <c:order val="0"/>
          <c:tx>
            <c:strRef>
              <c:f>Sheet2!$A$4</c:f>
              <c:strCache>
                <c:ptCount val="1"/>
                <c:pt idx="0">
                  <c:v>三</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882-4AF9-AAF9-073F0BBE47A6}"/>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9882-4AF9-AAF9-073F0BBE47A6}"/>
              </c:ext>
            </c:extLst>
          </c:dPt>
          <c:cat>
            <c:numRef>
              <c:f>Sheet2!$B$1:$D$1</c:f>
              <c:numCache>
                <c:formatCode>General</c:formatCode>
                <c:ptCount val="3"/>
                <c:pt idx="0">
                  <c:v>1</c:v>
                </c:pt>
                <c:pt idx="1">
                  <c:v>2</c:v>
                </c:pt>
                <c:pt idx="2">
                  <c:v>3</c:v>
                </c:pt>
              </c:numCache>
            </c:numRef>
          </c:cat>
          <c:val>
            <c:numRef>
              <c:f>Sheet2!$B$4:$D$4</c:f>
              <c:numCache>
                <c:formatCode>General</c:formatCode>
                <c:ptCount val="3"/>
                <c:pt idx="0">
                  <c:v>4</c:v>
                </c:pt>
                <c:pt idx="1">
                  <c:v>5</c:v>
                </c:pt>
                <c:pt idx="2">
                  <c:v>1</c:v>
                </c:pt>
              </c:numCache>
            </c:numRef>
          </c:val>
          <c:extLst xmlns:c16r2="http://schemas.microsoft.com/office/drawing/2015/06/chart">
            <c:ext xmlns:c16="http://schemas.microsoft.com/office/drawing/2014/chart" uri="{C3380CC4-5D6E-409C-BE32-E72D297353CC}">
              <c16:uniqueId val="{00000000-9882-4AF9-AAF9-073F0BBE47A6}"/>
            </c:ext>
          </c:extLst>
        </c:ser>
        <c:dLbls>
          <c:showLegendKey val="0"/>
          <c:showVal val="0"/>
          <c:showCatName val="0"/>
          <c:showSerName val="0"/>
          <c:showPercent val="0"/>
          <c:showBubbleSize val="0"/>
        </c:dLbls>
        <c:gapWidth val="219"/>
        <c:overlap val="-27"/>
        <c:axId val="329436600"/>
        <c:axId val="329436992"/>
      </c:barChart>
      <c:catAx>
        <c:axId val="32943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6992"/>
        <c:crosses val="autoZero"/>
        <c:auto val="1"/>
        <c:lblAlgn val="ctr"/>
        <c:lblOffset val="100"/>
        <c:noMultiLvlLbl val="0"/>
      </c:catAx>
      <c:valAx>
        <c:axId val="32943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6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en-US" b="1" dirty="0">
                <a:effectLst>
                  <a:outerShdw blurRad="38100" dist="38100" dir="2700000" algn="tl">
                    <a:srgbClr val="000000">
                      <a:alpha val="43137"/>
                    </a:srgbClr>
                  </a:outerShdw>
                </a:effectLst>
              </a:rPr>
              <a:t>四、ＲＩ戦略計画において、これまでの３つの優先事項や目標はクラブを</a:t>
            </a:r>
            <a:endParaRPr lang="en-US" altLang="ja-JP"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b="1" dirty="0">
                <a:effectLst>
                  <a:outerShdw blurRad="38100" dist="38100" dir="2700000" algn="tl">
                    <a:srgbClr val="000000">
                      <a:alpha val="43137"/>
                    </a:srgbClr>
                  </a:outerShdw>
                </a:effectLst>
              </a:rPr>
              <a:t>　　　活性化するために地区内の委員会と有機的な活動を通じて連携が</a:t>
            </a:r>
            <a:endParaRPr lang="en-US" altLang="ja-JP"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b="1" dirty="0">
                <a:effectLst>
                  <a:outerShdw blurRad="38100" dist="38100" dir="2700000" algn="tl">
                    <a:srgbClr val="000000">
                      <a:alpha val="43137"/>
                    </a:srgbClr>
                  </a:outerShdw>
                </a:effectLst>
              </a:rPr>
              <a:t>　　　できましたか。</a:t>
            </a:r>
          </a:p>
        </c:rich>
      </c:tx>
      <c:layout>
        <c:manualLayout>
          <c:xMode val="edge"/>
          <c:yMode val="edge"/>
          <c:x val="0.19387562617858653"/>
          <c:y val="2.6004726922212593E-2"/>
        </c:manualLayout>
      </c:layout>
      <c:overlay val="0"/>
      <c:spPr>
        <a:noFill/>
        <a:ln>
          <a:noFill/>
        </a:ln>
        <a:effectLst/>
      </c:spPr>
    </c:title>
    <c:autoTitleDeleted val="0"/>
    <c:plotArea>
      <c:layout/>
      <c:barChart>
        <c:barDir val="col"/>
        <c:grouping val="clustered"/>
        <c:varyColors val="0"/>
        <c:ser>
          <c:idx val="0"/>
          <c:order val="0"/>
          <c:tx>
            <c:strRef>
              <c:f>Sheet2!$A$5</c:f>
              <c:strCache>
                <c:ptCount val="1"/>
                <c:pt idx="0">
                  <c:v>四</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6DF-481C-8502-38E9CA946755}"/>
              </c:ext>
            </c:extLst>
          </c:dPt>
          <c:cat>
            <c:numRef>
              <c:f>Sheet2!$B$1:$C$1</c:f>
              <c:numCache>
                <c:formatCode>General</c:formatCode>
                <c:ptCount val="2"/>
                <c:pt idx="0">
                  <c:v>1</c:v>
                </c:pt>
                <c:pt idx="1">
                  <c:v>2</c:v>
                </c:pt>
              </c:numCache>
            </c:numRef>
          </c:cat>
          <c:val>
            <c:numRef>
              <c:f>Sheet2!$B$5:$C$5</c:f>
              <c:numCache>
                <c:formatCode>General</c:formatCode>
                <c:ptCount val="2"/>
                <c:pt idx="0">
                  <c:v>8</c:v>
                </c:pt>
                <c:pt idx="1">
                  <c:v>2</c:v>
                </c:pt>
              </c:numCache>
            </c:numRef>
          </c:val>
          <c:extLst xmlns:c16r2="http://schemas.microsoft.com/office/drawing/2015/06/chart">
            <c:ext xmlns:c16="http://schemas.microsoft.com/office/drawing/2014/chart" uri="{C3380CC4-5D6E-409C-BE32-E72D297353CC}">
              <c16:uniqueId val="{00000000-C6DF-481C-8502-38E9CA946755}"/>
            </c:ext>
          </c:extLst>
        </c:ser>
        <c:dLbls>
          <c:showLegendKey val="0"/>
          <c:showVal val="0"/>
          <c:showCatName val="0"/>
          <c:showSerName val="0"/>
          <c:showPercent val="0"/>
          <c:showBubbleSize val="0"/>
        </c:dLbls>
        <c:gapWidth val="219"/>
        <c:overlap val="-27"/>
        <c:axId val="329424056"/>
        <c:axId val="329429152"/>
      </c:barChart>
      <c:catAx>
        <c:axId val="32942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29152"/>
        <c:crosses val="autoZero"/>
        <c:auto val="1"/>
        <c:lblAlgn val="ctr"/>
        <c:lblOffset val="100"/>
        <c:noMultiLvlLbl val="0"/>
      </c:catAx>
      <c:valAx>
        <c:axId val="32942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24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五、地区内クラブのクラブ戦略計画委員会の設置率は</a:t>
            </a:r>
            <a:endParaRPr lang="en-US" altLang="ja-JP" sz="2000"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　　　どのくらいとおもわれますか。</a:t>
            </a:r>
          </a:p>
        </c:rich>
      </c:tx>
      <c:layout/>
      <c:overlay val="0"/>
      <c:spPr>
        <a:noFill/>
        <a:ln>
          <a:noFill/>
        </a:ln>
        <a:effectLst/>
      </c:spPr>
    </c:title>
    <c:autoTitleDeleted val="0"/>
    <c:plotArea>
      <c:layout/>
      <c:barChart>
        <c:barDir val="col"/>
        <c:grouping val="clustered"/>
        <c:varyColors val="0"/>
        <c:ser>
          <c:idx val="0"/>
          <c:order val="0"/>
          <c:tx>
            <c:strRef>
              <c:f>Sheet2!$A$6</c:f>
              <c:strCache>
                <c:ptCount val="1"/>
                <c:pt idx="0">
                  <c:v>五</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967-49FA-BFE2-8D6FE692D9CC}"/>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E967-49FA-BFE2-8D6FE692D9CC}"/>
              </c:ext>
            </c:extLst>
          </c:dPt>
          <c:cat>
            <c:numRef>
              <c:f>Sheet2!$B$1:$D$1</c:f>
              <c:numCache>
                <c:formatCode>General</c:formatCode>
                <c:ptCount val="3"/>
                <c:pt idx="0">
                  <c:v>1</c:v>
                </c:pt>
                <c:pt idx="1">
                  <c:v>2</c:v>
                </c:pt>
                <c:pt idx="2">
                  <c:v>3</c:v>
                </c:pt>
              </c:numCache>
            </c:numRef>
          </c:cat>
          <c:val>
            <c:numRef>
              <c:f>Sheet2!$B$6:$D$6</c:f>
              <c:numCache>
                <c:formatCode>General</c:formatCode>
                <c:ptCount val="3"/>
                <c:pt idx="0">
                  <c:v>2</c:v>
                </c:pt>
                <c:pt idx="1">
                  <c:v>2</c:v>
                </c:pt>
                <c:pt idx="2">
                  <c:v>7</c:v>
                </c:pt>
              </c:numCache>
            </c:numRef>
          </c:val>
          <c:extLst xmlns:c16r2="http://schemas.microsoft.com/office/drawing/2015/06/chart">
            <c:ext xmlns:c16="http://schemas.microsoft.com/office/drawing/2014/chart" uri="{C3380CC4-5D6E-409C-BE32-E72D297353CC}">
              <c16:uniqueId val="{00000000-E967-49FA-BFE2-8D6FE692D9CC}"/>
            </c:ext>
          </c:extLst>
        </c:ser>
        <c:dLbls>
          <c:showLegendKey val="0"/>
          <c:showVal val="0"/>
          <c:showCatName val="0"/>
          <c:showSerName val="0"/>
          <c:showPercent val="0"/>
          <c:showBubbleSize val="0"/>
        </c:dLbls>
        <c:gapWidth val="219"/>
        <c:overlap val="-27"/>
        <c:axId val="329433856"/>
        <c:axId val="329425232"/>
      </c:barChart>
      <c:catAx>
        <c:axId val="32943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25232"/>
        <c:crosses val="autoZero"/>
        <c:auto val="1"/>
        <c:lblAlgn val="ctr"/>
        <c:lblOffset val="100"/>
        <c:noMultiLvlLbl val="0"/>
      </c:catAx>
      <c:valAx>
        <c:axId val="32942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33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a:pPr>
            <a:r>
              <a:rPr lang="ja-JP" dirty="0"/>
              <a:t>六、地区、クラブに目標と計画をロータリークラブ・</a:t>
            </a:r>
            <a:r>
              <a:rPr lang="ja-JP" dirty="0" smtClean="0"/>
              <a:t>セントラルに</a:t>
            </a:r>
            <a:r>
              <a:rPr lang="ja-JP" dirty="0"/>
              <a:t>入力し、進捗状況を確認するよう奨励していますか。</a:t>
            </a:r>
          </a:p>
        </c:rich>
      </c:tx>
      <c:layout/>
      <c:overlay val="0"/>
      <c:spPr>
        <a:noFill/>
        <a:ln>
          <a:noFill/>
        </a:ln>
        <a:effectLst/>
      </c:spPr>
    </c:title>
    <c:autoTitleDeleted val="0"/>
    <c:plotArea>
      <c:layout/>
      <c:barChart>
        <c:barDir val="col"/>
        <c:grouping val="clustered"/>
        <c:varyColors val="0"/>
        <c:ser>
          <c:idx val="0"/>
          <c:order val="0"/>
          <c:tx>
            <c:strRef>
              <c:f>Sheet2!$A$7</c:f>
              <c:strCache>
                <c:ptCount val="1"/>
                <c:pt idx="0">
                  <c:v>六</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F0E-45BD-A76E-5013E6A9EA3C}"/>
              </c:ext>
            </c:extLst>
          </c:dPt>
          <c:cat>
            <c:numRef>
              <c:f>Sheet2!$B$1:$C$1</c:f>
              <c:numCache>
                <c:formatCode>General</c:formatCode>
                <c:ptCount val="2"/>
                <c:pt idx="0">
                  <c:v>1</c:v>
                </c:pt>
                <c:pt idx="1">
                  <c:v>2</c:v>
                </c:pt>
              </c:numCache>
            </c:numRef>
          </c:cat>
          <c:val>
            <c:numRef>
              <c:f>Sheet2!$B$7:$C$7</c:f>
              <c:numCache>
                <c:formatCode>General</c:formatCode>
                <c:ptCount val="2"/>
                <c:pt idx="0">
                  <c:v>7</c:v>
                </c:pt>
                <c:pt idx="1">
                  <c:v>4</c:v>
                </c:pt>
              </c:numCache>
            </c:numRef>
          </c:val>
          <c:extLst xmlns:c16r2="http://schemas.microsoft.com/office/drawing/2015/06/chart">
            <c:ext xmlns:c16="http://schemas.microsoft.com/office/drawing/2014/chart" uri="{C3380CC4-5D6E-409C-BE32-E72D297353CC}">
              <c16:uniqueId val="{00000000-8F0E-45BD-A76E-5013E6A9EA3C}"/>
            </c:ext>
          </c:extLst>
        </c:ser>
        <c:dLbls>
          <c:showLegendKey val="0"/>
          <c:showVal val="0"/>
          <c:showCatName val="0"/>
          <c:showSerName val="0"/>
          <c:showPercent val="0"/>
          <c:showBubbleSize val="0"/>
        </c:dLbls>
        <c:gapWidth val="219"/>
        <c:overlap val="-27"/>
        <c:axId val="329427584"/>
        <c:axId val="329426016"/>
      </c:barChart>
      <c:catAx>
        <c:axId val="3294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329426016"/>
        <c:crosses val="autoZero"/>
        <c:auto val="1"/>
        <c:lblAlgn val="ctr"/>
        <c:lblOffset val="100"/>
        <c:noMultiLvlLbl val="0"/>
      </c:catAx>
      <c:valAx>
        <c:axId val="32942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ja-JP"/>
          </a:p>
        </c:txPr>
        <c:crossAx val="329427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20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七、ロータリーの公共イメージを向上させるためにブランドリ</a:t>
            </a:r>
            <a:endParaRPr lang="en-US" altLang="ja-JP" sz="2000"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　　　ソースセンターからダウンロードできる資料や素材の活</a:t>
            </a:r>
            <a:endParaRPr lang="en-US" altLang="ja-JP" sz="2000"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　　　用をクラブに　奨励していますか。</a:t>
            </a:r>
          </a:p>
        </c:rich>
      </c:tx>
      <c:layout/>
      <c:overlay val="0"/>
      <c:spPr>
        <a:noFill/>
        <a:ln>
          <a:noFill/>
        </a:ln>
        <a:effectLst/>
      </c:spPr>
    </c:title>
    <c:autoTitleDeleted val="0"/>
    <c:plotArea>
      <c:layout/>
      <c:barChart>
        <c:barDir val="col"/>
        <c:grouping val="clustered"/>
        <c:varyColors val="0"/>
        <c:ser>
          <c:idx val="0"/>
          <c:order val="0"/>
          <c:tx>
            <c:strRef>
              <c:f>Sheet2!$A$8</c:f>
              <c:strCache>
                <c:ptCount val="1"/>
                <c:pt idx="0">
                  <c:v>七</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F088-4A88-8B8F-658D410ACDC2}"/>
              </c:ext>
            </c:extLst>
          </c:dPt>
          <c:cat>
            <c:numRef>
              <c:f>Sheet2!$B$1:$C$1</c:f>
              <c:numCache>
                <c:formatCode>General</c:formatCode>
                <c:ptCount val="2"/>
                <c:pt idx="0">
                  <c:v>1</c:v>
                </c:pt>
                <c:pt idx="1">
                  <c:v>2</c:v>
                </c:pt>
              </c:numCache>
            </c:numRef>
          </c:cat>
          <c:val>
            <c:numRef>
              <c:f>Sheet2!$B$8:$C$8</c:f>
              <c:numCache>
                <c:formatCode>General</c:formatCode>
                <c:ptCount val="2"/>
                <c:pt idx="0">
                  <c:v>3</c:v>
                </c:pt>
                <c:pt idx="1">
                  <c:v>8</c:v>
                </c:pt>
              </c:numCache>
            </c:numRef>
          </c:val>
          <c:extLst xmlns:c16r2="http://schemas.microsoft.com/office/drawing/2015/06/chart">
            <c:ext xmlns:c16="http://schemas.microsoft.com/office/drawing/2014/chart" uri="{C3380CC4-5D6E-409C-BE32-E72D297353CC}">
              <c16:uniqueId val="{00000000-F088-4A88-8B8F-658D410ACDC2}"/>
            </c:ext>
          </c:extLst>
        </c:ser>
        <c:dLbls>
          <c:showLegendKey val="0"/>
          <c:showVal val="0"/>
          <c:showCatName val="0"/>
          <c:showSerName val="0"/>
          <c:showPercent val="0"/>
          <c:showBubbleSize val="0"/>
        </c:dLbls>
        <c:gapWidth val="219"/>
        <c:overlap val="-27"/>
        <c:axId val="329426408"/>
        <c:axId val="329426800"/>
      </c:barChart>
      <c:catAx>
        <c:axId val="32942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26800"/>
        <c:crosses val="autoZero"/>
        <c:auto val="1"/>
        <c:lblAlgn val="ctr"/>
        <c:lblOffset val="100"/>
        <c:noMultiLvlLbl val="0"/>
      </c:catAx>
      <c:valAx>
        <c:axId val="32942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9426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八、「世界を変える行動人」としての地区、クラブのロータリ</a:t>
            </a:r>
            <a:endParaRPr lang="en-US" altLang="ja-JP" sz="2000"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　　　アンを表す奉仕プロジェクトのストーリーをソーシャル</a:t>
            </a:r>
            <a:endParaRPr lang="en-US" altLang="ja-JP" sz="2000" b="1" dirty="0">
              <a:effectLst>
                <a:outerShdw blurRad="38100" dist="38100" dir="2700000" algn="tl">
                  <a:srgbClr val="000000">
                    <a:alpha val="43137"/>
                  </a:srgbClr>
                </a:outerShdw>
              </a:effectLst>
            </a:endParaRPr>
          </a:p>
          <a:p>
            <a:pPr algn="l">
              <a:defRPr sz="1400" b="0" i="0" u="none" strike="noStrike" kern="1200" spc="0" baseline="0">
                <a:solidFill>
                  <a:schemeClr val="tx1">
                    <a:lumMod val="65000"/>
                    <a:lumOff val="35000"/>
                  </a:schemeClr>
                </a:solidFill>
                <a:latin typeface="+mn-lt"/>
                <a:ea typeface="+mn-ea"/>
                <a:cs typeface="+mn-cs"/>
              </a:defRPr>
            </a:pPr>
            <a:r>
              <a:rPr lang="ja-JP" altLang="en-US" sz="2000" b="1" dirty="0">
                <a:effectLst>
                  <a:outerShdw blurRad="38100" dist="38100" dir="2700000" algn="tl">
                    <a:srgbClr val="000000">
                      <a:alpha val="43137"/>
                    </a:srgbClr>
                  </a:outerShdw>
                </a:effectLst>
              </a:rPr>
              <a:t>　　　メディアやショーケースへの投稿を奨励していまか。</a:t>
            </a:r>
          </a:p>
        </c:rich>
      </c:tx>
      <c:layout/>
      <c:overlay val="0"/>
      <c:spPr>
        <a:noFill/>
        <a:ln>
          <a:noFill/>
        </a:ln>
        <a:effectLst/>
      </c:spPr>
    </c:title>
    <c:autoTitleDeleted val="0"/>
    <c:plotArea>
      <c:layout/>
      <c:barChart>
        <c:barDir val="col"/>
        <c:grouping val="clustered"/>
        <c:varyColors val="0"/>
        <c:ser>
          <c:idx val="0"/>
          <c:order val="0"/>
          <c:tx>
            <c:strRef>
              <c:f>Sheet2!$A$9</c:f>
              <c:strCache>
                <c:ptCount val="1"/>
                <c:pt idx="0">
                  <c:v>八</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02C-4F56-B6CE-6241810452CD}"/>
              </c:ext>
            </c:extLst>
          </c:dPt>
          <c:cat>
            <c:numRef>
              <c:f>Sheet2!$B$1:$C$1</c:f>
              <c:numCache>
                <c:formatCode>General</c:formatCode>
                <c:ptCount val="2"/>
                <c:pt idx="0">
                  <c:v>1</c:v>
                </c:pt>
                <c:pt idx="1">
                  <c:v>2</c:v>
                </c:pt>
              </c:numCache>
            </c:numRef>
          </c:cat>
          <c:val>
            <c:numRef>
              <c:f>Sheet2!$B$9:$C$9</c:f>
              <c:numCache>
                <c:formatCode>General</c:formatCode>
                <c:ptCount val="2"/>
                <c:pt idx="0">
                  <c:v>7</c:v>
                </c:pt>
                <c:pt idx="1">
                  <c:v>4</c:v>
                </c:pt>
              </c:numCache>
            </c:numRef>
          </c:val>
          <c:extLst xmlns:c16r2="http://schemas.microsoft.com/office/drawing/2015/06/chart">
            <c:ext xmlns:c16="http://schemas.microsoft.com/office/drawing/2014/chart" uri="{C3380CC4-5D6E-409C-BE32-E72D297353CC}">
              <c16:uniqueId val="{00000000-C02C-4F56-B6CE-6241810452CD}"/>
            </c:ext>
          </c:extLst>
        </c:ser>
        <c:dLbls>
          <c:showLegendKey val="0"/>
          <c:showVal val="0"/>
          <c:showCatName val="0"/>
          <c:showSerName val="0"/>
          <c:showPercent val="0"/>
          <c:showBubbleSize val="0"/>
        </c:dLbls>
        <c:gapWidth val="219"/>
        <c:overlap val="-27"/>
        <c:axId val="545591408"/>
        <c:axId val="545585136"/>
      </c:barChart>
      <c:catAx>
        <c:axId val="54559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45585136"/>
        <c:crosses val="autoZero"/>
        <c:auto val="1"/>
        <c:lblAlgn val="ctr"/>
        <c:lblOffset val="100"/>
        <c:noMultiLvlLbl val="0"/>
      </c:catAx>
      <c:valAx>
        <c:axId val="5455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45591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0.4459</cdr:x>
      <cdr:y>0.4201</cdr:y>
    </cdr:from>
    <cdr:to>
      <cdr:x>0.5541</cdr:x>
      <cdr:y>0.5799</cdr:y>
    </cdr:to>
    <cdr:sp macro="" textlink="">
      <cdr:nvSpPr>
        <cdr:cNvPr id="2" name="テキスト ボックス 1">
          <a:extLst xmlns:a="http://schemas.openxmlformats.org/drawingml/2006/main">
            <a:ext uri="{FF2B5EF4-FFF2-40B4-BE49-F238E27FC236}">
              <a16:creationId xmlns="" xmlns:a16="http://schemas.microsoft.com/office/drawing/2014/main" id="{28500D05-77CB-4D27-BC21-08F0417DF9A5}"/>
            </a:ext>
          </a:extLst>
        </cdr:cNvPr>
        <cdr:cNvSpPr txBox="1"/>
      </cdr:nvSpPr>
      <cdr:spPr>
        <a:xfrm xmlns:a="http://schemas.openxmlformats.org/drawingml/2006/main">
          <a:off x="3768436" y="240376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0.33015</cdr:x>
      <cdr:y>0.66733</cdr:y>
    </cdr:from>
    <cdr:to>
      <cdr:x>0.44305</cdr:x>
      <cdr:y>0.71829</cdr:y>
    </cdr:to>
    <cdr:sp macro="" textlink="">
      <cdr:nvSpPr>
        <cdr:cNvPr id="3" name="テキスト ボックス 2">
          <a:extLst xmlns:a="http://schemas.openxmlformats.org/drawingml/2006/main">
            <a:ext uri="{FF2B5EF4-FFF2-40B4-BE49-F238E27FC236}">
              <a16:creationId xmlns="" xmlns:a16="http://schemas.microsoft.com/office/drawing/2014/main" id="{96943FBA-72A6-42C8-8CBA-82C88E3197F2}"/>
            </a:ext>
          </a:extLst>
        </cdr:cNvPr>
        <cdr:cNvSpPr txBox="1"/>
      </cdr:nvSpPr>
      <cdr:spPr>
        <a:xfrm xmlns:a="http://schemas.openxmlformats.org/drawingml/2006/main">
          <a:off x="2790185" y="3818434"/>
          <a:ext cx="954157" cy="291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952" y="1"/>
            <a:ext cx="4341442" cy="345604"/>
          </a:xfrm>
          <a:prstGeom prst="rect">
            <a:avLst/>
          </a:prstGeom>
        </p:spPr>
        <p:txBody>
          <a:bodyPr vert="horz" lIns="96606" tIns="48303" rIns="96606" bIns="48303" rtlCol="0"/>
          <a:lstStyle>
            <a:lvl1pPr algn="r">
              <a:defRPr sz="1300"/>
            </a:lvl1pPr>
          </a:lstStyle>
          <a:p>
            <a:fld id="{9AC8CE00-EA1B-4DE6-B980-C12D4FDE3020}" type="datetimeFigureOut">
              <a:rPr kumimoji="1" lang="ja-JP" altLang="en-US" smtClean="0"/>
              <a:t>2019/7/11</a:t>
            </a:fld>
            <a:endParaRPr kumimoji="1" lang="ja-JP" altLang="en-US"/>
          </a:p>
        </p:txBody>
      </p:sp>
      <p:sp>
        <p:nvSpPr>
          <p:cNvPr id="4" name="フッター プレースホルダー 3"/>
          <p:cNvSpPr>
            <a:spLocks noGrp="1"/>
          </p:cNvSpPr>
          <p:nvPr>
            <p:ph type="ftr" sz="quarter" idx="2"/>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952" y="6542560"/>
            <a:ext cx="4341442" cy="345603"/>
          </a:xfrm>
          <a:prstGeom prst="rect">
            <a:avLst/>
          </a:prstGeom>
        </p:spPr>
        <p:txBody>
          <a:bodyPr vert="horz" lIns="96606" tIns="48303" rIns="96606" bIns="48303" rtlCol="0" anchor="b"/>
          <a:lstStyle>
            <a:lvl1pPr algn="r">
              <a:defRPr sz="1300"/>
            </a:lvl1pPr>
          </a:lstStyle>
          <a:p>
            <a:fld id="{69A28736-046C-4424-A2A8-CFC94CDEB83E}" type="slidenum">
              <a:rPr kumimoji="1" lang="ja-JP" altLang="en-US" smtClean="0"/>
              <a:t>‹#›</a:t>
            </a:fld>
            <a:endParaRPr kumimoji="1" lang="ja-JP" altLang="en-US"/>
          </a:p>
        </p:txBody>
      </p:sp>
    </p:spTree>
    <p:extLst>
      <p:ext uri="{BB962C8B-B14F-4D97-AF65-F5344CB8AC3E}">
        <p14:creationId xmlns:p14="http://schemas.microsoft.com/office/powerpoint/2010/main" val="30616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1"/>
            <a:ext cx="4341442" cy="345604"/>
          </a:xfrm>
          <a:prstGeom prst="rect">
            <a:avLst/>
          </a:prstGeom>
        </p:spPr>
        <p:txBody>
          <a:bodyPr vert="horz" lIns="96606" tIns="48303" rIns="96606" bIns="48303" rtlCol="0"/>
          <a:lstStyle>
            <a:lvl1pPr algn="r">
              <a:defRPr sz="1300"/>
            </a:lvl1pPr>
          </a:lstStyle>
          <a:p>
            <a:fld id="{01595A22-E014-4A41-9BE4-B6ECC851C101}" type="datetimeFigureOut">
              <a:rPr kumimoji="1" lang="ja-JP" altLang="en-US" smtClean="0"/>
              <a:t>2019/7/11</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0387" cy="23256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1001872" y="3314928"/>
            <a:ext cx="8014970" cy="2712215"/>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2" cy="345603"/>
          </a:xfrm>
          <a:prstGeom prst="rect">
            <a:avLst/>
          </a:prstGeom>
        </p:spPr>
        <p:txBody>
          <a:bodyPr vert="horz" lIns="96606" tIns="48303" rIns="96606" bIns="48303" rtlCol="0" anchor="b"/>
          <a:lstStyle>
            <a:lvl1pPr algn="r">
              <a:defRPr sz="1300"/>
            </a:lvl1pPr>
          </a:lstStyle>
          <a:p>
            <a:fld id="{E74D56EA-72A1-4F8F-AA4B-4FC12B6C38C2}" type="slidenum">
              <a:rPr kumimoji="1" lang="ja-JP" altLang="en-US" smtClean="0"/>
              <a:t>‹#›</a:t>
            </a:fld>
            <a:endParaRPr kumimoji="1" lang="ja-JP" altLang="en-US"/>
          </a:p>
        </p:txBody>
      </p:sp>
    </p:spTree>
    <p:extLst>
      <p:ext uri="{BB962C8B-B14F-4D97-AF65-F5344CB8AC3E}">
        <p14:creationId xmlns:p14="http://schemas.microsoft.com/office/powerpoint/2010/main" val="28654543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3144838" y="566738"/>
            <a:ext cx="3771900" cy="2828925"/>
          </a:xfrm>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2" name="スライド番号プレースホルダー 1"/>
          <p:cNvSpPr>
            <a:spLocks noGrp="1"/>
          </p:cNvSpPr>
          <p:nvPr>
            <p:ph type="sldNum" sz="quarter" idx="10"/>
          </p:nvPr>
        </p:nvSpPr>
        <p:spPr/>
        <p:txBody>
          <a:bodyPr/>
          <a:lstStyle/>
          <a:p>
            <a:pPr>
              <a:defRPr/>
            </a:pPr>
            <a:fld id="{9C0EE0BB-7C13-451E-A353-9E1CD40AC9E7}" type="slidenum">
              <a:rPr lang="ja-JP" altLang="en-US">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289089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513">
              <a:spcBef>
                <a:spcPct val="30000"/>
              </a:spcBef>
              <a:defRPr sz="1300">
                <a:solidFill>
                  <a:schemeClr val="tx1"/>
                </a:solidFill>
                <a:latin typeface="Arial" panose="020B0604020202020204" pitchFamily="34" charset="0"/>
                <a:cs typeface="Arial" panose="020B0604020202020204" pitchFamily="34" charset="0"/>
              </a:defRPr>
            </a:lvl1pPr>
            <a:lvl2pPr marL="784927" indent="-301895" defTabSz="984513">
              <a:spcBef>
                <a:spcPct val="30000"/>
              </a:spcBef>
              <a:defRPr sz="1300">
                <a:solidFill>
                  <a:schemeClr val="tx1"/>
                </a:solidFill>
                <a:latin typeface="Arial" panose="020B0604020202020204" pitchFamily="34" charset="0"/>
                <a:cs typeface="Arial" panose="020B0604020202020204" pitchFamily="34" charset="0"/>
              </a:defRPr>
            </a:lvl2pPr>
            <a:lvl3pPr marL="1207580" indent="-241516" defTabSz="984513">
              <a:spcBef>
                <a:spcPct val="30000"/>
              </a:spcBef>
              <a:defRPr sz="1300">
                <a:solidFill>
                  <a:schemeClr val="tx1"/>
                </a:solidFill>
                <a:latin typeface="Arial" panose="020B0604020202020204" pitchFamily="34" charset="0"/>
                <a:cs typeface="Arial" panose="020B0604020202020204" pitchFamily="34" charset="0"/>
              </a:defRPr>
            </a:lvl3pPr>
            <a:lvl4pPr marL="1690611" indent="-241516" defTabSz="984513">
              <a:spcBef>
                <a:spcPct val="30000"/>
              </a:spcBef>
              <a:defRPr sz="1300">
                <a:solidFill>
                  <a:schemeClr val="tx1"/>
                </a:solidFill>
                <a:latin typeface="Arial" panose="020B0604020202020204" pitchFamily="34" charset="0"/>
                <a:cs typeface="Arial" panose="020B0604020202020204" pitchFamily="34" charset="0"/>
              </a:defRPr>
            </a:lvl4pPr>
            <a:lvl5pPr marL="2173643" indent="-241516" defTabSz="984513">
              <a:spcBef>
                <a:spcPct val="30000"/>
              </a:spcBef>
              <a:defRPr sz="1300">
                <a:solidFill>
                  <a:schemeClr val="tx1"/>
                </a:solidFill>
                <a:latin typeface="Arial" panose="020B0604020202020204" pitchFamily="34" charset="0"/>
                <a:cs typeface="Arial" panose="020B0604020202020204" pitchFamily="34" charset="0"/>
              </a:defRPr>
            </a:lvl5pPr>
            <a:lvl6pPr marL="2656675" indent="-241516" defTabSz="9845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39707" indent="-241516" defTabSz="9845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2739" indent="-241516" defTabSz="9845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5770" indent="-241516" defTabSz="9845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AF87D2F4-4603-45C2-A0DA-B0B8AA56CE11}" type="slidenum">
              <a:rPr kumimoji="1" lang="en-US" altLang="ja-JP" smtClean="0"/>
              <a:pPr>
                <a:spcBef>
                  <a:spcPct val="0"/>
                </a:spcBef>
              </a:pPr>
              <a:t>6</a:t>
            </a:fld>
            <a:endParaRPr kumimoji="1" lang="en-US" altLang="ja-JP"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mtClean="0">
                <a:latin typeface="Arial" panose="020B0604020202020204" pitchFamily="34" charset="0"/>
                <a:cs typeface="Arial" panose="020B0604020202020204" pitchFamily="34" charset="0"/>
              </a:rPr>
              <a:t>２億ドルチャレンジというと一人頭１６０ドル（５年間）３０ドル／年　夢を形に、ロータリーの未来はあなたの手に任せられています。財団の</a:t>
            </a:r>
            <a:r>
              <a:rPr lang="en-US" altLang="ja-JP" smtClean="0">
                <a:latin typeface="Arial" panose="020B0604020202020204" pitchFamily="34" charset="0"/>
                <a:cs typeface="Arial" panose="020B0604020202020204" pitchFamily="34" charset="0"/>
              </a:rPr>
              <a:t>DDF</a:t>
            </a:r>
            <a:r>
              <a:rPr lang="ja-JP" altLang="en-US" smtClean="0">
                <a:latin typeface="Arial" panose="020B0604020202020204" pitchFamily="34" charset="0"/>
                <a:cs typeface="Arial" panose="020B0604020202020204" pitchFamily="34" charset="0"/>
              </a:rPr>
              <a:t>を使ってかん追試用ではありませんか。</a:t>
            </a:r>
          </a:p>
        </p:txBody>
      </p:sp>
    </p:spTree>
    <p:extLst>
      <p:ext uri="{BB962C8B-B14F-4D97-AF65-F5344CB8AC3E}">
        <p14:creationId xmlns:p14="http://schemas.microsoft.com/office/powerpoint/2010/main" val="96477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latin typeface="+mj-ea"/>
                <a:ea typeface="+mj-ea"/>
              </a:rPr>
              <a:t>カルヤン・バネルジー元</a:t>
            </a:r>
            <a:r>
              <a:rPr lang="en-US" altLang="ja-JP" dirty="0">
                <a:latin typeface="+mj-ea"/>
                <a:ea typeface="+mj-ea"/>
              </a:rPr>
              <a:t>RI</a:t>
            </a:r>
            <a:r>
              <a:rPr lang="ja-JP" altLang="en-US" dirty="0">
                <a:latin typeface="+mj-ea"/>
                <a:ea typeface="+mj-ea"/>
              </a:rPr>
              <a:t>会長の言葉を借りれば、「ポリオプラスを通じて、世界はロータリーの存在に気づき、ロータリー自身も自分たちの貢献に気づくことができました」。世界中のロータリアンが一体となり、共通の目標に向けて取り組んだことの成果は計り知れません。全世界が一つの目標に向けて足並みをそろえたことで、ポリオ撲滅の実現がかつてないほど近づいています。</a:t>
            </a:r>
            <a:r>
              <a:rPr lang="en-US" altLang="ja-JP" dirty="0">
                <a:latin typeface="+mj-ea"/>
                <a:ea typeface="+mj-ea"/>
              </a:rPr>
              <a:t>2016</a:t>
            </a:r>
            <a:r>
              <a:rPr lang="ja-JP" altLang="en-US" dirty="0">
                <a:latin typeface="+mj-ea"/>
                <a:ea typeface="+mj-ea"/>
              </a:rPr>
              <a:t>年の現時点までに報告された発症は、わずか</a:t>
            </a:r>
            <a:r>
              <a:rPr lang="en-US" altLang="ja-JP" dirty="0">
                <a:latin typeface="+mj-ea"/>
                <a:ea typeface="+mj-ea"/>
              </a:rPr>
              <a:t>9</a:t>
            </a:r>
            <a:r>
              <a:rPr lang="ja-JP" altLang="en-US" dirty="0">
                <a:latin typeface="+mj-ea"/>
                <a:ea typeface="+mj-ea"/>
              </a:rPr>
              <a:t>件のみとなっています。</a:t>
            </a:r>
            <a:endParaRPr lang="en-US" dirty="0">
              <a:latin typeface="+mj-ea"/>
              <a:ea typeface="+mj-ea"/>
            </a:endParaRPr>
          </a:p>
        </p:txBody>
      </p:sp>
      <p:sp>
        <p:nvSpPr>
          <p:cNvPr id="4" name="Slide Number Placeholder 3"/>
          <p:cNvSpPr>
            <a:spLocks noGrp="1"/>
          </p:cNvSpPr>
          <p:nvPr>
            <p:ph type="sldNum" sz="quarter" idx="10"/>
          </p:nvPr>
        </p:nvSpPr>
        <p:spPr/>
        <p:txBody>
          <a:bodyPr/>
          <a:lstStyle/>
          <a:p>
            <a:pPr>
              <a:defRPr/>
            </a:pPr>
            <a:fld id="{45B00B0F-9134-D147-87FE-B28F7C1F8955}" type="slidenum">
              <a:rPr lang="en-US" smtClean="0"/>
              <a:pPr>
                <a:defRPr/>
              </a:pPr>
              <a:t>7</a:t>
            </a:fld>
            <a:endParaRPr lang="en-US"/>
          </a:p>
        </p:txBody>
      </p:sp>
    </p:spTree>
    <p:extLst>
      <p:ext uri="{BB962C8B-B14F-4D97-AF65-F5344CB8AC3E}">
        <p14:creationId xmlns:p14="http://schemas.microsoft.com/office/powerpoint/2010/main" val="201085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412">
              <a:defRPr sz="3000">
                <a:solidFill>
                  <a:schemeClr val="tx1"/>
                </a:solidFill>
                <a:latin typeface="Arial" panose="020B0604020202020204" pitchFamily="34" charset="0"/>
                <a:ea typeface="ＭＳ Ｐゴシック" panose="020B0600070205080204" pitchFamily="50" charset="-128"/>
              </a:defRPr>
            </a:lvl1pPr>
            <a:lvl2pPr marL="784927" indent="-301895" defTabSz="1021412">
              <a:defRPr sz="3000">
                <a:solidFill>
                  <a:schemeClr val="tx1"/>
                </a:solidFill>
                <a:latin typeface="Arial" panose="020B0604020202020204" pitchFamily="34" charset="0"/>
                <a:ea typeface="ＭＳ Ｐゴシック" panose="020B0600070205080204" pitchFamily="50" charset="-128"/>
              </a:defRPr>
            </a:lvl2pPr>
            <a:lvl3pPr marL="1207580" indent="-241516" defTabSz="1021412">
              <a:defRPr sz="3000">
                <a:solidFill>
                  <a:schemeClr val="tx1"/>
                </a:solidFill>
                <a:latin typeface="Arial" panose="020B0604020202020204" pitchFamily="34" charset="0"/>
                <a:ea typeface="ＭＳ Ｐゴシック" panose="020B0600070205080204" pitchFamily="50" charset="-128"/>
              </a:defRPr>
            </a:lvl3pPr>
            <a:lvl4pPr marL="1690611" indent="-241516" defTabSz="1021412">
              <a:defRPr sz="3000">
                <a:solidFill>
                  <a:schemeClr val="tx1"/>
                </a:solidFill>
                <a:latin typeface="Arial" panose="020B0604020202020204" pitchFamily="34" charset="0"/>
                <a:ea typeface="ＭＳ Ｐゴシック" panose="020B0600070205080204" pitchFamily="50" charset="-128"/>
              </a:defRPr>
            </a:lvl4pPr>
            <a:lvl5pPr marL="2173643" indent="-241516" defTabSz="1021412">
              <a:defRPr sz="3000">
                <a:solidFill>
                  <a:schemeClr val="tx1"/>
                </a:solidFill>
                <a:latin typeface="Arial" panose="020B0604020202020204" pitchFamily="34" charset="0"/>
                <a:ea typeface="ＭＳ Ｐゴシック" panose="020B0600070205080204" pitchFamily="50" charset="-128"/>
              </a:defRPr>
            </a:lvl5pPr>
            <a:lvl6pPr marL="2656675" indent="-241516" defTabSz="1021412" eaLnBrk="0" fontAlgn="base" hangingPunct="0">
              <a:spcBef>
                <a:spcPct val="0"/>
              </a:spcBef>
              <a:spcAft>
                <a:spcPct val="0"/>
              </a:spcAft>
              <a:defRPr sz="3000">
                <a:solidFill>
                  <a:schemeClr val="tx1"/>
                </a:solidFill>
                <a:latin typeface="Arial" panose="020B0604020202020204" pitchFamily="34" charset="0"/>
                <a:ea typeface="ＭＳ Ｐゴシック" panose="020B0600070205080204" pitchFamily="50" charset="-128"/>
              </a:defRPr>
            </a:lvl6pPr>
            <a:lvl7pPr marL="3139707" indent="-241516" defTabSz="1021412" eaLnBrk="0" fontAlgn="base" hangingPunct="0">
              <a:spcBef>
                <a:spcPct val="0"/>
              </a:spcBef>
              <a:spcAft>
                <a:spcPct val="0"/>
              </a:spcAft>
              <a:defRPr sz="3000">
                <a:solidFill>
                  <a:schemeClr val="tx1"/>
                </a:solidFill>
                <a:latin typeface="Arial" panose="020B0604020202020204" pitchFamily="34" charset="0"/>
                <a:ea typeface="ＭＳ Ｐゴシック" panose="020B0600070205080204" pitchFamily="50" charset="-128"/>
              </a:defRPr>
            </a:lvl7pPr>
            <a:lvl8pPr marL="3622739" indent="-241516" defTabSz="1021412" eaLnBrk="0" fontAlgn="base" hangingPunct="0">
              <a:spcBef>
                <a:spcPct val="0"/>
              </a:spcBef>
              <a:spcAft>
                <a:spcPct val="0"/>
              </a:spcAft>
              <a:defRPr sz="3000">
                <a:solidFill>
                  <a:schemeClr val="tx1"/>
                </a:solidFill>
                <a:latin typeface="Arial" panose="020B0604020202020204" pitchFamily="34" charset="0"/>
                <a:ea typeface="ＭＳ Ｐゴシック" panose="020B0600070205080204" pitchFamily="50" charset="-128"/>
              </a:defRPr>
            </a:lvl8pPr>
            <a:lvl9pPr marL="4105770" indent="-241516" defTabSz="1021412" eaLnBrk="0" fontAlgn="base" hangingPunct="0">
              <a:spcBef>
                <a:spcPct val="0"/>
              </a:spcBef>
              <a:spcAft>
                <a:spcPct val="0"/>
              </a:spcAft>
              <a:defRPr sz="3000">
                <a:solidFill>
                  <a:schemeClr val="tx1"/>
                </a:solidFill>
                <a:latin typeface="Arial" panose="020B0604020202020204" pitchFamily="34" charset="0"/>
                <a:ea typeface="ＭＳ Ｐゴシック" panose="020B0600070205080204" pitchFamily="50" charset="-128"/>
              </a:defRPr>
            </a:lvl9pPr>
          </a:lstStyle>
          <a:p>
            <a:fld id="{9D7C768B-F8C0-4A54-8357-93E6C3F146E1}" type="slidenum">
              <a:rPr lang="ja-JP" altLang="en-US" sz="1400"/>
              <a:pPr/>
              <a:t>8</a:t>
            </a:fld>
            <a:endParaRPr lang="en-US" altLang="ja-JP" sz="1400"/>
          </a:p>
        </p:txBody>
      </p:sp>
      <p:sp>
        <p:nvSpPr>
          <p:cNvPr id="47107" name="Rectangle 2"/>
          <p:cNvSpPr>
            <a:spLocks noGrp="1" noRot="1" noChangeAspect="1" noChangeArrowheads="1" noTextEdit="1"/>
          </p:cNvSpPr>
          <p:nvPr>
            <p:ph type="sldImg"/>
          </p:nvPr>
        </p:nvSpPr>
        <p:spPr>
          <a:xfrm>
            <a:off x="3536950" y="541338"/>
            <a:ext cx="3619500" cy="2714625"/>
          </a:xfrm>
          <a:ln/>
        </p:spPr>
      </p:sp>
      <p:sp>
        <p:nvSpPr>
          <p:cNvPr id="25604" name="Rectangle 3"/>
          <p:cNvSpPr>
            <a:spLocks noGrp="1" noChangeArrowheads="1"/>
          </p:cNvSpPr>
          <p:nvPr>
            <p:ph type="body" idx="1"/>
          </p:nvPr>
        </p:nvSpPr>
        <p:spPr>
          <a:xfrm>
            <a:off x="545001" y="3435712"/>
            <a:ext cx="9482989" cy="32551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22" tIns="51062" rIns="102122" bIns="51062"/>
          <a:lstStyle/>
          <a:p>
            <a:pPr>
              <a:defRPr/>
            </a:pPr>
            <a:r>
              <a:rPr lang="ja-JP" altLang="en-US" dirty="0" smtClean="0">
                <a:ea typeface="ＭＳ Ｐゴシック" pitchFamily="34" charset="-128"/>
              </a:rPr>
              <a:t>ロータリー財団管理委員会は、新しい補助金構成のために、</a:t>
            </a:r>
            <a:r>
              <a:rPr lang="en-US" altLang="ja-JP" dirty="0" smtClean="0">
                <a:ea typeface="ＭＳ Ｐゴシック" pitchFamily="34" charset="-128"/>
              </a:rPr>
              <a:t>6</a:t>
            </a:r>
            <a:r>
              <a:rPr lang="ja-JP" altLang="en-US" dirty="0" err="1" smtClean="0">
                <a:ea typeface="ＭＳ Ｐゴシック" pitchFamily="34" charset="-128"/>
              </a:rPr>
              <a:t>つの</a:t>
            </a:r>
            <a:r>
              <a:rPr lang="ja-JP" altLang="en-US" dirty="0" smtClean="0">
                <a:ea typeface="ＭＳ Ｐゴシック" pitchFamily="34" charset="-128"/>
              </a:rPr>
              <a:t>重点分野を定めました。これらの分野は、ロータリアンが世界各地で既に取り組んでいる重要な人道的課題やニーズを反映したものです。ロータリーが国際開発活動に参加し、財団の使命をさらに戦略的に遂行するためのものです。また各分野には具体的な目標があります。</a:t>
            </a:r>
            <a:r>
              <a:rPr lang="ja-JP" altLang="en-US" dirty="0" smtClean="0">
                <a:solidFill>
                  <a:prstClr val="black"/>
                </a:solidFill>
                <a:latin typeface="Calibri"/>
                <a:ea typeface="ＭＳ Ｐゴシック"/>
                <a:cs typeface="+mn-cs"/>
              </a:rPr>
              <a:t>財団の過去の補助金活動、プロジェクトリンクから集められた情報、その他の草の根的な調査作業を行い、ロータリアンが世界中ですでに実施してきた重大な人道的問題とニーズと関連した重点分野を特定しました。これらは、国際開発活動に沿ったものであるだけでなく、財団の使命を戦略的に支えるものです。重点分野のそれぞれについて、目標が定められています。</a:t>
            </a:r>
          </a:p>
          <a:p>
            <a:pPr>
              <a:defRPr/>
            </a:pPr>
            <a:endParaRPr lang="ja-JP" altLang="en-US" dirty="0" smtClean="0">
              <a:solidFill>
                <a:prstClr val="black"/>
              </a:solidFill>
              <a:latin typeface="Calibri"/>
              <a:ea typeface="ＭＳ Ｐゴシック"/>
              <a:cs typeface="+mn-cs"/>
            </a:endParaRPr>
          </a:p>
          <a:p>
            <a:pPr>
              <a:defRPr/>
            </a:pPr>
            <a:r>
              <a:rPr lang="ja-JP" altLang="en-US" dirty="0" smtClean="0">
                <a:solidFill>
                  <a:prstClr val="black"/>
                </a:solidFill>
                <a:latin typeface="Calibri"/>
                <a:ea typeface="ＭＳ Ｐゴシック"/>
                <a:cs typeface="+mn-cs"/>
              </a:rPr>
              <a:t>グローバル補助金は、これら</a:t>
            </a:r>
            <a:r>
              <a:rPr lang="en-US" altLang="ja-JP" dirty="0" smtClean="0">
                <a:solidFill>
                  <a:prstClr val="black"/>
                </a:solidFill>
                <a:latin typeface="Calibri"/>
                <a:ea typeface="ＭＳ Ｐゴシック"/>
                <a:cs typeface="+mn-cs"/>
              </a:rPr>
              <a:t>6</a:t>
            </a:r>
            <a:r>
              <a:rPr lang="ja-JP" altLang="en-US" dirty="0" err="1" smtClean="0">
                <a:solidFill>
                  <a:prstClr val="black"/>
                </a:solidFill>
                <a:latin typeface="Calibri"/>
                <a:ea typeface="ＭＳ Ｐゴシック"/>
                <a:cs typeface="+mn-cs"/>
              </a:rPr>
              <a:t>つの</a:t>
            </a:r>
            <a:r>
              <a:rPr lang="ja-JP" altLang="en-US" dirty="0" smtClean="0">
                <a:solidFill>
                  <a:prstClr val="black"/>
                </a:solidFill>
                <a:latin typeface="Calibri"/>
                <a:ea typeface="ＭＳ Ｐゴシック"/>
                <a:cs typeface="+mn-cs"/>
              </a:rPr>
              <a:t>重点分野に沿った活動であることが、必須条件となっており、管理委員会は、今からこれらの重点分野に焦点を当てて活動を行うよう奨励しています。</a:t>
            </a:r>
          </a:p>
          <a:p>
            <a:pPr>
              <a:buFontTx/>
              <a:buChar char="•"/>
              <a:defRPr/>
            </a:pPr>
            <a:endParaRPr lang="en-US" altLang="ja-JP" dirty="0" smtClean="0">
              <a:ea typeface="ＭＳ Ｐゴシック" pitchFamily="34" charset="-128"/>
            </a:endParaRPr>
          </a:p>
          <a:p>
            <a:pPr>
              <a:buFontTx/>
              <a:buChar char="•"/>
              <a:defRPr/>
            </a:pPr>
            <a:r>
              <a:rPr lang="ja-JP" altLang="en-US" dirty="0" smtClean="0">
                <a:ea typeface="ＭＳ Ｐゴシック" pitchFamily="34" charset="-128"/>
              </a:rPr>
              <a:t>管理委員会は、少なくとも</a:t>
            </a:r>
            <a:r>
              <a:rPr lang="en-US" altLang="ja-JP" dirty="0" smtClean="0">
                <a:ea typeface="ＭＳ Ｐゴシック" pitchFamily="34" charset="-128"/>
              </a:rPr>
              <a:t>9</a:t>
            </a:r>
            <a:r>
              <a:rPr lang="ja-JP" altLang="en-US" dirty="0" smtClean="0">
                <a:ea typeface="ＭＳ Ｐゴシック" pitchFamily="34" charset="-128"/>
              </a:rPr>
              <a:t>年間、これらの重点分野に焦点を当てていきます。試験地区以外の地区やクラブも未来の夢計画の全面実施に先立ち、重点分野を考慮に入れて現在の財団プログラム活動を計画するよう奨励されています。</a:t>
            </a:r>
          </a:p>
        </p:txBody>
      </p:sp>
    </p:spTree>
    <p:extLst>
      <p:ext uri="{BB962C8B-B14F-4D97-AF65-F5344CB8AC3E}">
        <p14:creationId xmlns:p14="http://schemas.microsoft.com/office/powerpoint/2010/main" val="285849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3144838" y="566738"/>
            <a:ext cx="3771900" cy="2828925"/>
          </a:xfrm>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 name="スライド番号プレースホルダー 1"/>
          <p:cNvSpPr>
            <a:spLocks noGrp="1"/>
          </p:cNvSpPr>
          <p:nvPr>
            <p:ph type="sldNum" sz="quarter" idx="10"/>
          </p:nvPr>
        </p:nvSpPr>
        <p:spPr/>
        <p:txBody>
          <a:bodyPr/>
          <a:lstStyle/>
          <a:p>
            <a:pPr>
              <a:defRPr/>
            </a:pPr>
            <a:fld id="{9C0EE0BB-7C13-451E-A353-9E1CD40AC9E7}" type="slidenum">
              <a:rPr lang="ja-JP" altLang="en-US">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1225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C35E9E-1BB7-4880-A7B0-4B7525EBD16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5811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F3E610-ECBE-4CE4-A892-C8D0954AA818}" type="slidenum">
              <a:rPr kumimoji="1" lang="ja-JP" altLang="en-US" smtClean="0"/>
              <a:t>24</a:t>
            </a:fld>
            <a:endParaRPr kumimoji="1" lang="ja-JP" altLang="en-US"/>
          </a:p>
        </p:txBody>
      </p:sp>
    </p:spTree>
    <p:extLst>
      <p:ext uri="{BB962C8B-B14F-4D97-AF65-F5344CB8AC3E}">
        <p14:creationId xmlns:p14="http://schemas.microsoft.com/office/powerpoint/2010/main" val="216814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F3E610-ECBE-4CE4-A892-C8D0954AA818}" type="slidenum">
              <a:rPr kumimoji="1" lang="ja-JP" altLang="en-US" smtClean="0"/>
              <a:t>28</a:t>
            </a:fld>
            <a:endParaRPr kumimoji="1" lang="ja-JP" altLang="en-US"/>
          </a:p>
        </p:txBody>
      </p:sp>
    </p:spTree>
    <p:extLst>
      <p:ext uri="{BB962C8B-B14F-4D97-AF65-F5344CB8AC3E}">
        <p14:creationId xmlns:p14="http://schemas.microsoft.com/office/powerpoint/2010/main" val="224475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414822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29230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177045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336714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157381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44392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238092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292843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206923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374501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1C2C83-B80C-4918-A7BC-B86166E5EE6F}" type="datetimeFigureOut">
              <a:rPr kumimoji="1" lang="ja-JP" altLang="en-US" smtClean="0"/>
              <a:t>2019/7/11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333951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C2C83-B80C-4918-A7BC-B86166E5EE6F}" type="datetimeFigureOut">
              <a:rPr kumimoji="1" lang="ja-JP" altLang="en-US" smtClean="0"/>
              <a:t>2019/7/11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A0F7-7A2A-44AE-AD32-CED45EC577FA}" type="slidenum">
              <a:rPr kumimoji="1" lang="ja-JP" altLang="en-US" smtClean="0"/>
              <a:t>‹#›</a:t>
            </a:fld>
            <a:endParaRPr kumimoji="1" lang="ja-JP" altLang="en-US" dirty="0"/>
          </a:p>
        </p:txBody>
      </p:sp>
    </p:spTree>
    <p:extLst>
      <p:ext uri="{BB962C8B-B14F-4D97-AF65-F5344CB8AC3E}">
        <p14:creationId xmlns:p14="http://schemas.microsoft.com/office/powerpoint/2010/main" val="260322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8419" y="2216258"/>
            <a:ext cx="7749153" cy="3742840"/>
          </a:xfrm>
        </p:spPr>
        <p:txBody>
          <a:bodyPr>
            <a:normAutofit fontScale="90000"/>
          </a:bodyPr>
          <a:lstStyle/>
          <a:p>
            <a:r>
              <a:rPr kumimoji="1" lang="en-US" altLang="ja-JP" sz="2400" dirty="0"/>
              <a:t/>
            </a:r>
            <a:br>
              <a:rPr kumimoji="1" lang="en-US" altLang="ja-JP" sz="2400" dirty="0"/>
            </a:br>
            <a:r>
              <a:rPr kumimoji="1" lang="en-US" altLang="ja-JP" sz="3100" b="1" dirty="0">
                <a:solidFill>
                  <a:schemeClr val="tx2">
                    <a:lumMod val="75000"/>
                  </a:schemeClr>
                </a:solidFill>
                <a:effectLst>
                  <a:outerShdw blurRad="38100" dist="38100" dir="2700000" algn="tl">
                    <a:srgbClr val="000000">
                      <a:alpha val="43137"/>
                    </a:srgbClr>
                  </a:outerShdw>
                </a:effectLst>
              </a:rPr>
              <a:t>2019-20</a:t>
            </a:r>
            <a:r>
              <a:rPr kumimoji="1" lang="ja-JP" altLang="en-US" sz="3100" b="1" dirty="0">
                <a:solidFill>
                  <a:schemeClr val="tx2">
                    <a:lumMod val="75000"/>
                  </a:schemeClr>
                </a:solidFill>
                <a:effectLst>
                  <a:outerShdw blurRad="38100" dist="38100" dir="2700000" algn="tl">
                    <a:srgbClr val="000000">
                      <a:alpha val="43137"/>
                    </a:srgbClr>
                  </a:outerShdw>
                </a:effectLst>
              </a:rPr>
              <a:t>年</a:t>
            </a:r>
            <a:r>
              <a:rPr kumimoji="1" lang="en-US" altLang="ja-JP" sz="3100" b="1" dirty="0">
                <a:solidFill>
                  <a:schemeClr val="tx2">
                    <a:lumMod val="75000"/>
                  </a:schemeClr>
                </a:solidFill>
                <a:effectLst>
                  <a:outerShdw blurRad="38100" dist="38100" dir="2700000" algn="tl">
                    <a:srgbClr val="000000">
                      <a:alpha val="43137"/>
                    </a:srgbClr>
                  </a:outerShdw>
                </a:effectLst>
              </a:rPr>
              <a:t>RI</a:t>
            </a:r>
            <a:r>
              <a:rPr kumimoji="1" lang="ja-JP" altLang="en-US" sz="3100" b="1" dirty="0">
                <a:solidFill>
                  <a:schemeClr val="tx2">
                    <a:lumMod val="75000"/>
                  </a:schemeClr>
                </a:solidFill>
                <a:effectLst>
                  <a:outerShdw blurRad="38100" dist="38100" dir="2700000" algn="tl">
                    <a:srgbClr val="000000">
                      <a:alpha val="43137"/>
                    </a:srgbClr>
                  </a:outerShdw>
                </a:effectLst>
              </a:rPr>
              <a:t>第</a:t>
            </a:r>
            <a:r>
              <a:rPr kumimoji="1" lang="en-US" altLang="ja-JP" sz="3100" b="1" dirty="0">
                <a:solidFill>
                  <a:schemeClr val="tx2">
                    <a:lumMod val="75000"/>
                  </a:schemeClr>
                </a:solidFill>
                <a:effectLst>
                  <a:outerShdw blurRad="38100" dist="38100" dir="2700000" algn="tl">
                    <a:srgbClr val="000000">
                      <a:alpha val="43137"/>
                    </a:srgbClr>
                  </a:outerShdw>
                </a:effectLst>
              </a:rPr>
              <a:t>3</a:t>
            </a:r>
            <a:r>
              <a:rPr kumimoji="1" lang="ja-JP" altLang="en-US" sz="3100" b="1" dirty="0">
                <a:solidFill>
                  <a:schemeClr val="tx2">
                    <a:lumMod val="75000"/>
                  </a:schemeClr>
                </a:solidFill>
                <a:effectLst>
                  <a:outerShdw blurRad="38100" dist="38100" dir="2700000" algn="tl">
                    <a:srgbClr val="000000">
                      <a:alpha val="43137"/>
                    </a:srgbClr>
                  </a:outerShdw>
                </a:effectLst>
              </a:rPr>
              <a:t>地域「戦略計画推進セミナー」</a:t>
            </a:r>
            <a:r>
              <a:rPr kumimoji="1" lang="en-US" altLang="ja-JP" sz="3100" b="1" dirty="0">
                <a:solidFill>
                  <a:schemeClr val="tx2">
                    <a:lumMod val="75000"/>
                  </a:schemeClr>
                </a:solidFill>
                <a:effectLst>
                  <a:outerShdw blurRad="38100" dist="38100" dir="2700000" algn="tl">
                    <a:srgbClr val="000000">
                      <a:alpha val="43137"/>
                    </a:srgbClr>
                  </a:outerShdw>
                </a:effectLst>
              </a:rPr>
              <a:t/>
            </a:r>
            <a:br>
              <a:rPr kumimoji="1" lang="en-US" altLang="ja-JP" sz="3100" b="1" dirty="0">
                <a:solidFill>
                  <a:schemeClr val="tx2">
                    <a:lumMod val="75000"/>
                  </a:schemeClr>
                </a:solidFill>
                <a:effectLst>
                  <a:outerShdw blurRad="38100" dist="38100" dir="2700000" algn="tl">
                    <a:srgbClr val="000000">
                      <a:alpha val="43137"/>
                    </a:srgbClr>
                  </a:outerShdw>
                </a:effectLst>
              </a:rPr>
            </a:br>
            <a:r>
              <a:rPr lang="en-US" altLang="ja-JP" sz="3100" b="1" dirty="0">
                <a:solidFill>
                  <a:schemeClr val="tx2">
                    <a:lumMod val="75000"/>
                  </a:schemeClr>
                </a:solidFill>
                <a:effectLst>
                  <a:outerShdw blurRad="38100" dist="38100" dir="2700000" algn="tl">
                    <a:srgbClr val="000000">
                      <a:alpha val="43137"/>
                    </a:srgbClr>
                  </a:outerShdw>
                </a:effectLst>
              </a:rPr>
              <a:t/>
            </a:r>
            <a:br>
              <a:rPr lang="en-US" altLang="ja-JP" sz="3100" b="1" dirty="0">
                <a:solidFill>
                  <a:schemeClr val="tx2">
                    <a:lumMod val="75000"/>
                  </a:schemeClr>
                </a:solidFill>
                <a:effectLst>
                  <a:outerShdw blurRad="38100" dist="38100" dir="2700000" algn="tl">
                    <a:srgbClr val="000000">
                      <a:alpha val="43137"/>
                    </a:srgbClr>
                  </a:outerShdw>
                </a:effectLst>
              </a:rPr>
            </a:br>
            <a:r>
              <a:rPr lang="en-US" altLang="ja-JP" sz="2400" dirty="0">
                <a:solidFill>
                  <a:schemeClr val="tx2">
                    <a:lumMod val="75000"/>
                  </a:schemeClr>
                </a:solidFill>
              </a:rPr>
              <a:t/>
            </a:r>
            <a:br>
              <a:rPr lang="en-US" altLang="ja-JP" sz="2400" dirty="0">
                <a:solidFill>
                  <a:schemeClr val="tx2">
                    <a:lumMod val="75000"/>
                  </a:schemeClr>
                </a:solidFill>
              </a:rPr>
            </a:br>
            <a:r>
              <a:rPr lang="en-US" altLang="ja-JP" sz="2400" dirty="0"/>
              <a:t/>
            </a:r>
            <a:br>
              <a:rPr lang="en-US" altLang="ja-JP" sz="2400" dirty="0"/>
            </a:br>
            <a:r>
              <a:rPr lang="en-US" altLang="ja-JP" sz="2400" dirty="0"/>
              <a:t/>
            </a:r>
            <a:br>
              <a:rPr lang="en-US" altLang="ja-JP" sz="2400" dirty="0"/>
            </a:br>
            <a:r>
              <a:rPr lang="en-US" altLang="ja-JP" sz="4400" b="1" dirty="0">
                <a:solidFill>
                  <a:srgbClr val="00B050"/>
                </a:solidFill>
                <a:effectLst>
                  <a:outerShdw blurRad="38100" dist="38100" dir="2700000" algn="tl">
                    <a:srgbClr val="000000">
                      <a:alpha val="43137"/>
                    </a:srgbClr>
                  </a:outerShdw>
                </a:effectLst>
              </a:rPr>
              <a:t>RPIC</a:t>
            </a:r>
            <a:r>
              <a:rPr lang="ja-JP" altLang="en-US" sz="4400" b="1" dirty="0">
                <a:solidFill>
                  <a:srgbClr val="00B050"/>
                </a:solidFill>
                <a:effectLst>
                  <a:outerShdw blurRad="38100" dist="38100" dir="2700000" algn="tl">
                    <a:srgbClr val="000000">
                      <a:alpha val="43137"/>
                    </a:srgbClr>
                  </a:outerShdw>
                </a:effectLst>
              </a:rPr>
              <a:t>の立場からの</a:t>
            </a:r>
            <a:r>
              <a:rPr lang="en-US" altLang="ja-JP" sz="4400" b="1" dirty="0">
                <a:solidFill>
                  <a:srgbClr val="00B050"/>
                </a:solidFill>
                <a:effectLst>
                  <a:outerShdw blurRad="38100" dist="38100" dir="2700000" algn="tl">
                    <a:srgbClr val="000000">
                      <a:alpha val="43137"/>
                    </a:srgbClr>
                  </a:outerShdw>
                </a:effectLst>
              </a:rPr>
              <a:t/>
            </a:r>
            <a:br>
              <a:rPr lang="en-US" altLang="ja-JP" sz="4400" b="1" dirty="0">
                <a:solidFill>
                  <a:srgbClr val="00B050"/>
                </a:solidFill>
                <a:effectLst>
                  <a:outerShdw blurRad="38100" dist="38100" dir="2700000" algn="tl">
                    <a:srgbClr val="000000">
                      <a:alpha val="43137"/>
                    </a:srgbClr>
                  </a:outerShdw>
                </a:effectLst>
              </a:rPr>
            </a:br>
            <a:r>
              <a:rPr lang="en-US" altLang="ja-JP" sz="4400" b="1" dirty="0">
                <a:effectLst>
                  <a:outerShdw blurRad="38100" dist="38100" dir="2700000" algn="tl">
                    <a:srgbClr val="000000">
                      <a:alpha val="43137"/>
                    </a:srgbClr>
                  </a:outerShdw>
                </a:effectLst>
              </a:rPr>
              <a:t/>
            </a:r>
            <a:br>
              <a:rPr lang="en-US" altLang="ja-JP" sz="4400" b="1" dirty="0">
                <a:effectLst>
                  <a:outerShdw blurRad="38100" dist="38100" dir="2700000" algn="tl">
                    <a:srgbClr val="000000">
                      <a:alpha val="43137"/>
                    </a:srgbClr>
                  </a:outerShdw>
                </a:effectLst>
              </a:rPr>
            </a:br>
            <a:r>
              <a:rPr lang="en-US" altLang="ja-JP" sz="4900" b="1" dirty="0">
                <a:solidFill>
                  <a:srgbClr val="FF0000"/>
                </a:solidFill>
                <a:effectLst>
                  <a:outerShdw blurRad="38100" dist="38100" dir="2700000" algn="tl">
                    <a:srgbClr val="000000">
                      <a:alpha val="43137"/>
                    </a:srgbClr>
                  </a:outerShdw>
                </a:effectLst>
              </a:rPr>
              <a:t>RI</a:t>
            </a:r>
            <a:r>
              <a:rPr lang="ja-JP" altLang="en-US" sz="4900" b="1" dirty="0">
                <a:solidFill>
                  <a:srgbClr val="FF0000"/>
                </a:solidFill>
                <a:effectLst>
                  <a:outerShdw blurRad="38100" dist="38100" dir="2700000" algn="tl">
                    <a:srgbClr val="000000">
                      <a:alpha val="43137"/>
                    </a:srgbClr>
                  </a:outerShdw>
                </a:effectLst>
              </a:rPr>
              <a:t>戦略計画</a:t>
            </a:r>
            <a:r>
              <a:rPr lang="en-US" altLang="ja-JP" sz="4900" b="1" dirty="0">
                <a:effectLst>
                  <a:outerShdw blurRad="38100" dist="38100" dir="2700000" algn="tl">
                    <a:srgbClr val="000000">
                      <a:alpha val="43137"/>
                    </a:srgbClr>
                  </a:outerShdw>
                </a:effectLst>
              </a:rPr>
              <a:t/>
            </a:r>
            <a:br>
              <a:rPr lang="en-US" altLang="ja-JP" sz="4900" b="1" dirty="0">
                <a:effectLst>
                  <a:outerShdw blurRad="38100" dist="38100" dir="2700000" algn="tl">
                    <a:srgbClr val="000000">
                      <a:alpha val="43137"/>
                    </a:srgbClr>
                  </a:outerShdw>
                </a:effectLst>
              </a:rPr>
            </a:br>
            <a:r>
              <a:rPr kumimoji="1" lang="en-US" altLang="ja-JP" sz="2400" dirty="0"/>
              <a:t/>
            </a:r>
            <a:br>
              <a:rPr kumimoji="1" lang="en-US" altLang="ja-JP" sz="2400" dirty="0"/>
            </a:br>
            <a:r>
              <a:rPr lang="en-US" altLang="ja-JP" sz="2400" dirty="0"/>
              <a:t/>
            </a:r>
            <a:br>
              <a:rPr lang="en-US" altLang="ja-JP" sz="2400" dirty="0"/>
            </a:br>
            <a:r>
              <a:rPr kumimoji="1" lang="en-US" altLang="ja-JP" sz="2400" dirty="0"/>
              <a:t/>
            </a:r>
            <a:br>
              <a:rPr kumimoji="1" lang="en-US" altLang="ja-JP" sz="2400" dirty="0"/>
            </a:br>
            <a:r>
              <a:rPr kumimoji="1" lang="en-US" altLang="ja-JP" sz="2400" dirty="0"/>
              <a:t/>
            </a:r>
            <a:br>
              <a:rPr kumimoji="1" lang="en-US" altLang="ja-JP" sz="2400" dirty="0"/>
            </a:br>
            <a:r>
              <a:rPr lang="en-US" altLang="ja-JP" sz="2400" dirty="0"/>
              <a:t/>
            </a:r>
            <a:br>
              <a:rPr lang="en-US" altLang="ja-JP" sz="2400" dirty="0"/>
            </a:br>
            <a:endParaRPr kumimoji="1" lang="ja-JP" altLang="en-US" sz="2400" dirty="0"/>
          </a:p>
        </p:txBody>
      </p:sp>
      <p:sp>
        <p:nvSpPr>
          <p:cNvPr id="3" name="サブタイトル 2"/>
          <p:cNvSpPr>
            <a:spLocks noGrp="1"/>
          </p:cNvSpPr>
          <p:nvPr>
            <p:ph type="subTitle" idx="1"/>
          </p:nvPr>
        </p:nvSpPr>
        <p:spPr>
          <a:xfrm>
            <a:off x="6814268" y="5732890"/>
            <a:ext cx="2109082" cy="948193"/>
          </a:xfrm>
        </p:spPr>
        <p:txBody>
          <a:bodyPr>
            <a:normAutofit/>
          </a:bodyPr>
          <a:lstStyle/>
          <a:p>
            <a:r>
              <a:rPr kumimoji="1" lang="ja-JP" altLang="en-US" sz="1400" b="1" dirty="0">
                <a:effectLst>
                  <a:outerShdw blurRad="38100" dist="38100" dir="2700000" algn="tl">
                    <a:srgbClr val="000000">
                      <a:alpha val="43137"/>
                    </a:srgbClr>
                  </a:outerShdw>
                </a:effectLst>
              </a:rPr>
              <a:t>２０１９年７月１３日</a:t>
            </a:r>
            <a:endParaRPr kumimoji="1" lang="en-US" altLang="ja-JP" sz="1400" b="1" dirty="0">
              <a:effectLst>
                <a:outerShdw blurRad="38100" dist="38100" dir="2700000" algn="tl">
                  <a:srgbClr val="000000">
                    <a:alpha val="43137"/>
                  </a:srgbClr>
                </a:outerShdw>
              </a:effectLst>
            </a:endParaRPr>
          </a:p>
          <a:p>
            <a:r>
              <a:rPr lang="ja-JP" altLang="en-US" sz="1400" b="1" dirty="0">
                <a:effectLst>
                  <a:outerShdw blurRad="38100" dist="38100" dir="2700000" algn="tl">
                    <a:srgbClr val="000000">
                      <a:alpha val="43137"/>
                    </a:srgbClr>
                  </a:outerShdw>
                </a:effectLst>
              </a:rPr>
              <a:t>　ホテルグランヴィア大阪</a:t>
            </a:r>
            <a:endParaRPr lang="en-US" altLang="ja-JP" sz="1400" b="1" dirty="0">
              <a:effectLst>
                <a:outerShdw blurRad="38100" dist="38100" dir="2700000" algn="tl">
                  <a:srgbClr val="000000">
                    <a:alpha val="43137"/>
                  </a:srgbClr>
                </a:outerShdw>
              </a:effectLst>
            </a:endParaRPr>
          </a:p>
          <a:p>
            <a:r>
              <a:rPr kumimoji="1" lang="ja-JP" altLang="en-US" sz="1400" b="1" dirty="0">
                <a:effectLst>
                  <a:outerShdw blurRad="38100" dist="38100" dir="2700000" algn="tl">
                    <a:srgbClr val="000000">
                      <a:alpha val="43137"/>
                    </a:srgbClr>
                  </a:outerShdw>
                </a:effectLst>
              </a:rPr>
              <a:t>第３地域</a:t>
            </a:r>
            <a:r>
              <a:rPr kumimoji="1" lang="en-US" altLang="ja-JP" sz="1400" b="1" dirty="0">
                <a:effectLst>
                  <a:outerShdw blurRad="38100" dist="38100" dir="2700000" algn="tl">
                    <a:srgbClr val="000000">
                      <a:alpha val="43137"/>
                    </a:srgbClr>
                  </a:outerShdw>
                </a:effectLst>
              </a:rPr>
              <a:t>RPIC</a:t>
            </a:r>
            <a:r>
              <a:rPr kumimoji="1" lang="ja-JP" altLang="en-US" sz="1400" b="1" dirty="0">
                <a:effectLst>
                  <a:outerShdw blurRad="38100" dist="38100" dir="2700000" algn="tl">
                    <a:srgbClr val="000000">
                      <a:alpha val="43137"/>
                    </a:srgbClr>
                  </a:outerShdw>
                </a:effectLst>
              </a:rPr>
              <a:t>　山下皓三</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53" y="6211465"/>
            <a:ext cx="1550358" cy="561293"/>
          </a:xfrm>
          <a:prstGeom prst="rect">
            <a:avLst/>
          </a:prstGeom>
        </p:spPr>
      </p:pic>
    </p:spTree>
    <p:extLst>
      <p:ext uri="{BB962C8B-B14F-4D97-AF65-F5344CB8AC3E}">
        <p14:creationId xmlns:p14="http://schemas.microsoft.com/office/powerpoint/2010/main" val="256171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477" y="365126"/>
            <a:ext cx="8062126" cy="1325563"/>
          </a:xfrm>
        </p:spPr>
        <p:txBody>
          <a:bodyPr>
            <a:normAutofit/>
          </a:bodyPr>
          <a:lstStyle/>
          <a:p>
            <a:r>
              <a:rPr kumimoji="1" lang="ja-JP" altLang="en-US" sz="3600" b="1" dirty="0">
                <a:solidFill>
                  <a:srgbClr val="FF0000"/>
                </a:solidFill>
              </a:rPr>
              <a:t>「世界を変える行動人」キャンペー</a:t>
            </a:r>
            <a:r>
              <a:rPr lang="ja-JP" altLang="en-US" sz="3600" b="1" dirty="0">
                <a:solidFill>
                  <a:srgbClr val="FF0000"/>
                </a:solidFill>
              </a:rPr>
              <a:t>ンとは</a:t>
            </a:r>
            <a:endParaRPr kumimoji="1" lang="ja-JP" altLang="en-US" sz="3600" b="1" dirty="0">
              <a:solidFill>
                <a:srgbClr val="FF0000"/>
              </a:solidFill>
            </a:endParaRPr>
          </a:p>
        </p:txBody>
      </p:sp>
      <p:sp>
        <p:nvSpPr>
          <p:cNvPr id="3" name="コンテンツ プレースホルダー 2"/>
          <p:cNvSpPr>
            <a:spLocks noGrp="1"/>
          </p:cNvSpPr>
          <p:nvPr>
            <p:ph idx="1"/>
          </p:nvPr>
        </p:nvSpPr>
        <p:spPr>
          <a:xfrm>
            <a:off x="902022" y="1808517"/>
            <a:ext cx="7092564" cy="4580987"/>
          </a:xfrm>
        </p:spPr>
        <p:txBody>
          <a:bodyPr>
            <a:normAutofit fontScale="25000" lnSpcReduction="20000"/>
          </a:bodyPr>
          <a:lstStyle/>
          <a:p>
            <a:pPr marL="0" indent="0">
              <a:buNone/>
            </a:pPr>
            <a:r>
              <a:rPr lang="ja-JP" altLang="en-US" sz="12800" b="1" dirty="0">
                <a:solidFill>
                  <a:schemeClr val="tx2">
                    <a:lumMod val="50000"/>
                  </a:schemeClr>
                </a:solidFill>
              </a:rPr>
              <a:t>・　ロータリーとは何か</a:t>
            </a:r>
            <a:endParaRPr lang="en-US" altLang="ja-JP" sz="12800" b="1" dirty="0">
              <a:solidFill>
                <a:schemeClr val="tx2">
                  <a:lumMod val="50000"/>
                </a:schemeClr>
              </a:solidFill>
            </a:endParaRPr>
          </a:p>
          <a:p>
            <a:pPr marL="0" indent="0">
              <a:buNone/>
            </a:pPr>
            <a:endParaRPr lang="en-US" altLang="ja-JP" sz="12800" b="1" dirty="0">
              <a:solidFill>
                <a:schemeClr val="tx2">
                  <a:lumMod val="50000"/>
                </a:schemeClr>
              </a:solidFill>
            </a:endParaRPr>
          </a:p>
          <a:p>
            <a:pPr marL="0" indent="0">
              <a:buNone/>
            </a:pPr>
            <a:r>
              <a:rPr kumimoji="1" lang="ja-JP" altLang="en-US" sz="12800" b="1" dirty="0">
                <a:solidFill>
                  <a:schemeClr val="tx2">
                    <a:lumMod val="50000"/>
                  </a:schemeClr>
                </a:solidFill>
              </a:rPr>
              <a:t>・　ロータリアンとはどのような人か</a:t>
            </a:r>
            <a:endParaRPr kumimoji="1" lang="en-US" altLang="ja-JP" sz="12800" b="1" dirty="0">
              <a:solidFill>
                <a:schemeClr val="tx2">
                  <a:lumMod val="50000"/>
                </a:schemeClr>
              </a:solidFill>
            </a:endParaRPr>
          </a:p>
          <a:p>
            <a:pPr marL="0" indent="0">
              <a:buNone/>
            </a:pPr>
            <a:endParaRPr kumimoji="1" lang="en-US" altLang="ja-JP" sz="12800" b="1" dirty="0">
              <a:solidFill>
                <a:schemeClr val="tx2">
                  <a:lumMod val="50000"/>
                </a:schemeClr>
              </a:solidFill>
            </a:endParaRPr>
          </a:p>
          <a:p>
            <a:pPr marL="0" indent="0">
              <a:buNone/>
            </a:pPr>
            <a:r>
              <a:rPr lang="ja-JP" altLang="en-US" sz="12800" b="1" dirty="0">
                <a:solidFill>
                  <a:schemeClr val="tx2">
                    <a:lumMod val="50000"/>
                  </a:schemeClr>
                </a:solidFill>
              </a:rPr>
              <a:t>・　ロータリアンの活動はどのような活動</a:t>
            </a:r>
            <a:endParaRPr lang="en-US" altLang="ja-JP" sz="12800" b="1" dirty="0">
              <a:solidFill>
                <a:schemeClr val="tx2">
                  <a:lumMod val="50000"/>
                </a:schemeClr>
              </a:solidFill>
            </a:endParaRPr>
          </a:p>
          <a:p>
            <a:pPr marL="0" indent="0">
              <a:buNone/>
            </a:pPr>
            <a:r>
              <a:rPr lang="ja-JP" altLang="en-US" sz="12800" b="1" dirty="0">
                <a:solidFill>
                  <a:schemeClr val="tx2">
                    <a:lumMod val="50000"/>
                  </a:schemeClr>
                </a:solidFill>
              </a:rPr>
              <a:t>　　をもたらしているのか</a:t>
            </a:r>
            <a:endParaRPr lang="en-US" altLang="ja-JP" sz="12800" b="1" dirty="0">
              <a:solidFill>
                <a:schemeClr val="tx2">
                  <a:lumMod val="50000"/>
                </a:schemeClr>
              </a:solidFill>
            </a:endParaRPr>
          </a:p>
          <a:p>
            <a:pPr marL="0" indent="0">
              <a:buNone/>
            </a:pPr>
            <a:endParaRPr lang="en-US" altLang="ja-JP" sz="12800" b="1" dirty="0">
              <a:solidFill>
                <a:schemeClr val="tx2">
                  <a:lumMod val="50000"/>
                </a:schemeClr>
              </a:solidFill>
            </a:endParaRPr>
          </a:p>
          <a:p>
            <a:pPr marL="0" indent="0">
              <a:buNone/>
            </a:pPr>
            <a:r>
              <a:rPr lang="ja-JP" altLang="en-US" sz="12800" b="1" dirty="0">
                <a:solidFill>
                  <a:schemeClr val="tx2">
                    <a:lumMod val="50000"/>
                  </a:schemeClr>
                </a:solidFill>
              </a:rPr>
              <a:t>・　ロータリーは他団体とどう違うのか</a:t>
            </a:r>
            <a:endParaRPr lang="en-US" altLang="ja-JP" sz="128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sz="9600"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endParaRPr lang="en-US" altLang="ja-JP" b="1" dirty="0">
              <a:solidFill>
                <a:schemeClr val="tx2">
                  <a:lumMod val="50000"/>
                </a:schemeClr>
              </a:solidFill>
            </a:endParaRPr>
          </a:p>
          <a:p>
            <a:pPr marL="0" indent="0">
              <a:buNone/>
            </a:pPr>
            <a:r>
              <a:rPr lang="ja-JP" altLang="en-US" b="1" dirty="0">
                <a:solidFill>
                  <a:schemeClr val="tx2">
                    <a:lumMod val="50000"/>
                  </a:schemeClr>
                </a:solidFill>
              </a:rPr>
              <a:t>　　　</a:t>
            </a:r>
            <a:r>
              <a:rPr lang="ja-JP" altLang="en-US" dirty="0">
                <a:solidFill>
                  <a:schemeClr val="tx2">
                    <a:lumMod val="50000"/>
                  </a:schemeClr>
                </a:solidFill>
              </a:rPr>
              <a:t>　</a:t>
            </a:r>
            <a:endParaRPr kumimoji="1" lang="ja-JP" altLang="en-US" dirty="0">
              <a:solidFill>
                <a:schemeClr val="tx2">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4" y="6211247"/>
            <a:ext cx="1452351" cy="619959"/>
          </a:xfrm>
          <a:prstGeom prst="rect">
            <a:avLst/>
          </a:prstGeom>
        </p:spPr>
      </p:pic>
    </p:spTree>
    <p:extLst>
      <p:ext uri="{BB962C8B-B14F-4D97-AF65-F5344CB8AC3E}">
        <p14:creationId xmlns:p14="http://schemas.microsoft.com/office/powerpoint/2010/main" val="413842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 xmlns:a16="http://schemas.microsoft.com/office/drawing/2014/main" id="{260BA7E6-FB47-41E1-9096-6E6D542BDA6C}"/>
              </a:ext>
            </a:extLst>
          </p:cNvPr>
          <p:cNvGraphicFramePr>
            <a:graphicFrameLocks/>
          </p:cNvGraphicFramePr>
          <p:nvPr>
            <p:extLst>
              <p:ext uri="{D42A27DB-BD31-4B8C-83A1-F6EECF244321}">
                <p14:modId xmlns:p14="http://schemas.microsoft.com/office/powerpoint/2010/main" val="1866378073"/>
              </p:ext>
            </p:extLst>
          </p:nvPr>
        </p:nvGraphicFramePr>
        <p:xfrm>
          <a:off x="346363" y="546879"/>
          <a:ext cx="8451273" cy="572192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 xmlns:a16="http://schemas.microsoft.com/office/drawing/2014/main" id="{8248A965-A6BC-41F3-BD8B-91706E96EAAA}"/>
              </a:ext>
            </a:extLst>
          </p:cNvPr>
          <p:cNvSpPr txBox="1"/>
          <p:nvPr/>
        </p:nvSpPr>
        <p:spPr>
          <a:xfrm>
            <a:off x="1306003" y="6626087"/>
            <a:ext cx="45719" cy="646331"/>
          </a:xfrm>
          <a:prstGeom prst="rect">
            <a:avLst/>
          </a:prstGeom>
          <a:noFill/>
        </p:spPr>
        <p:txBody>
          <a:bodyPr wrap="square" rtlCol="0">
            <a:spAutoFit/>
          </a:bodyPr>
          <a:lstStyle/>
          <a:p>
            <a:endParaRPr kumimoji="1" lang="en-US" altLang="ja-JP" dirty="0"/>
          </a:p>
          <a:p>
            <a:endParaRPr kumimoji="1" lang="ja-JP" altLang="en-US" dirty="0"/>
          </a:p>
        </p:txBody>
      </p:sp>
      <p:sp>
        <p:nvSpPr>
          <p:cNvPr id="10" name="テキスト ボックス 9">
            <a:extLst>
              <a:ext uri="{FF2B5EF4-FFF2-40B4-BE49-F238E27FC236}">
                <a16:creationId xmlns="" xmlns:a16="http://schemas.microsoft.com/office/drawing/2014/main" id="{BB3B21AA-D696-4A7A-83A4-7E95906DE539}"/>
              </a:ext>
            </a:extLst>
          </p:cNvPr>
          <p:cNvSpPr txBox="1"/>
          <p:nvPr/>
        </p:nvSpPr>
        <p:spPr>
          <a:xfrm>
            <a:off x="1351722" y="6324072"/>
            <a:ext cx="1976823" cy="400110"/>
          </a:xfrm>
          <a:prstGeom prst="rect">
            <a:avLst/>
          </a:prstGeom>
          <a:noFill/>
        </p:spPr>
        <p:txBody>
          <a:bodyPr wrap="none" rtlCol="0">
            <a:spAutoFit/>
          </a:bodyPr>
          <a:lstStyle/>
          <a:p>
            <a:r>
              <a:rPr kumimoji="1" lang="ja-JP" altLang="en-US" sz="2000" b="1" dirty="0"/>
              <a:t>積極的受け入れ</a:t>
            </a:r>
          </a:p>
        </p:txBody>
      </p:sp>
      <p:sp>
        <p:nvSpPr>
          <p:cNvPr id="14" name="テキスト ボックス 13">
            <a:extLst>
              <a:ext uri="{FF2B5EF4-FFF2-40B4-BE49-F238E27FC236}">
                <a16:creationId xmlns="" xmlns:a16="http://schemas.microsoft.com/office/drawing/2014/main" id="{4EE97779-810A-44D2-8F47-FFEE227DB905}"/>
              </a:ext>
            </a:extLst>
          </p:cNvPr>
          <p:cNvSpPr txBox="1"/>
          <p:nvPr/>
        </p:nvSpPr>
        <p:spPr>
          <a:xfrm>
            <a:off x="3786387" y="6324072"/>
            <a:ext cx="1976822" cy="400110"/>
          </a:xfrm>
          <a:prstGeom prst="rect">
            <a:avLst/>
          </a:prstGeom>
          <a:noFill/>
        </p:spPr>
        <p:txBody>
          <a:bodyPr wrap="square" rtlCol="0">
            <a:spAutoFit/>
          </a:bodyPr>
          <a:lstStyle/>
          <a:p>
            <a:r>
              <a:rPr kumimoji="1" lang="ja-JP" altLang="en-US" sz="2000" b="1" dirty="0"/>
              <a:t>徐々に受け入れ</a:t>
            </a:r>
          </a:p>
        </p:txBody>
      </p:sp>
      <p:sp>
        <p:nvSpPr>
          <p:cNvPr id="15" name="テキスト ボックス 14">
            <a:extLst>
              <a:ext uri="{FF2B5EF4-FFF2-40B4-BE49-F238E27FC236}">
                <a16:creationId xmlns="" xmlns:a16="http://schemas.microsoft.com/office/drawing/2014/main" id="{4ABD1A45-7A97-40A1-8E2B-CF254D99DA10}"/>
              </a:ext>
            </a:extLst>
          </p:cNvPr>
          <p:cNvSpPr txBox="1"/>
          <p:nvPr/>
        </p:nvSpPr>
        <p:spPr>
          <a:xfrm>
            <a:off x="6221051" y="6298398"/>
            <a:ext cx="2154757" cy="400110"/>
          </a:xfrm>
          <a:prstGeom prst="rect">
            <a:avLst/>
          </a:prstGeom>
          <a:noFill/>
        </p:spPr>
        <p:txBody>
          <a:bodyPr wrap="none" rtlCol="0">
            <a:spAutoFit/>
          </a:bodyPr>
          <a:lstStyle/>
          <a:p>
            <a:r>
              <a:rPr kumimoji="1" lang="ja-JP" altLang="en-US" sz="2000" b="1" dirty="0"/>
              <a:t>受け入れていない</a:t>
            </a:r>
          </a:p>
        </p:txBody>
      </p:sp>
    </p:spTree>
    <p:extLst>
      <p:ext uri="{BB962C8B-B14F-4D97-AF65-F5344CB8AC3E}">
        <p14:creationId xmlns:p14="http://schemas.microsoft.com/office/powerpoint/2010/main" val="166837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B309B10B-61AD-41B7-9AC5-5B6F26F9968D}"/>
              </a:ext>
            </a:extLst>
          </p:cNvPr>
          <p:cNvGraphicFramePr>
            <a:graphicFrameLocks/>
          </p:cNvGraphicFramePr>
          <p:nvPr>
            <p:extLst>
              <p:ext uri="{D42A27DB-BD31-4B8C-83A1-F6EECF244321}">
                <p14:modId xmlns:p14="http://schemas.microsoft.com/office/powerpoint/2010/main" val="45961308"/>
              </p:ext>
            </p:extLst>
          </p:nvPr>
        </p:nvGraphicFramePr>
        <p:xfrm>
          <a:off x="318656" y="360218"/>
          <a:ext cx="8201890" cy="584661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46F27693-DE30-4366-9BF0-7CD94C957913}"/>
              </a:ext>
            </a:extLst>
          </p:cNvPr>
          <p:cNvSpPr txBox="1"/>
          <p:nvPr/>
        </p:nvSpPr>
        <p:spPr>
          <a:xfrm>
            <a:off x="2199861" y="6292975"/>
            <a:ext cx="683200" cy="400110"/>
          </a:xfrm>
          <a:prstGeom prst="rect">
            <a:avLst/>
          </a:prstGeom>
          <a:noFill/>
        </p:spPr>
        <p:txBody>
          <a:bodyPr wrap="none" rtlCol="0">
            <a:spAutoFit/>
          </a:bodyPr>
          <a:lstStyle/>
          <a:p>
            <a:r>
              <a:rPr kumimoji="1" lang="ja-JP" altLang="en-US" sz="2000" b="1" dirty="0"/>
              <a:t>はい</a:t>
            </a:r>
          </a:p>
        </p:txBody>
      </p:sp>
      <p:sp>
        <p:nvSpPr>
          <p:cNvPr id="5" name="テキスト ボックス 4">
            <a:extLst>
              <a:ext uri="{FF2B5EF4-FFF2-40B4-BE49-F238E27FC236}">
                <a16:creationId xmlns="" xmlns:a16="http://schemas.microsoft.com/office/drawing/2014/main" id="{C6DFCAF5-AE02-4135-8756-E583F4ED1B63}"/>
              </a:ext>
            </a:extLst>
          </p:cNvPr>
          <p:cNvSpPr txBox="1"/>
          <p:nvPr/>
        </p:nvSpPr>
        <p:spPr>
          <a:xfrm>
            <a:off x="6260941" y="6385308"/>
            <a:ext cx="914400" cy="400110"/>
          </a:xfrm>
          <a:prstGeom prst="rect">
            <a:avLst/>
          </a:prstGeom>
          <a:noFill/>
        </p:spPr>
        <p:txBody>
          <a:bodyPr wrap="square" rtlCol="0">
            <a:spAutoFit/>
          </a:bodyPr>
          <a:lstStyle/>
          <a:p>
            <a:r>
              <a:rPr kumimoji="1" lang="ja-JP" altLang="en-US" sz="2000" b="1" dirty="0"/>
              <a:t>いいえ</a:t>
            </a:r>
          </a:p>
        </p:txBody>
      </p:sp>
    </p:spTree>
    <p:extLst>
      <p:ext uri="{BB962C8B-B14F-4D97-AF65-F5344CB8AC3E}">
        <p14:creationId xmlns:p14="http://schemas.microsoft.com/office/powerpoint/2010/main" val="241486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8490BBF7-AE94-4C4E-BF5A-FE7344BEFB4D}"/>
              </a:ext>
            </a:extLst>
          </p:cNvPr>
          <p:cNvGraphicFramePr>
            <a:graphicFrameLocks/>
          </p:cNvGraphicFramePr>
          <p:nvPr>
            <p:extLst>
              <p:ext uri="{D42A27DB-BD31-4B8C-83A1-F6EECF244321}">
                <p14:modId xmlns:p14="http://schemas.microsoft.com/office/powerpoint/2010/main" val="659461101"/>
              </p:ext>
            </p:extLst>
          </p:nvPr>
        </p:nvGraphicFramePr>
        <p:xfrm>
          <a:off x="415635" y="554182"/>
          <a:ext cx="8257310" cy="580505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53511793-D3EC-4CA5-AB9C-6F7827C04122}"/>
              </a:ext>
            </a:extLst>
          </p:cNvPr>
          <p:cNvSpPr txBox="1"/>
          <p:nvPr/>
        </p:nvSpPr>
        <p:spPr>
          <a:xfrm>
            <a:off x="1510748" y="6299601"/>
            <a:ext cx="1088760" cy="400110"/>
          </a:xfrm>
          <a:prstGeom prst="rect">
            <a:avLst/>
          </a:prstGeom>
          <a:noFill/>
        </p:spPr>
        <p:txBody>
          <a:bodyPr wrap="none" rtlCol="0">
            <a:spAutoFit/>
          </a:bodyPr>
          <a:lstStyle/>
          <a:p>
            <a:r>
              <a:rPr kumimoji="1" lang="en-US" altLang="ja-JP" sz="2000" b="1" dirty="0"/>
              <a:t>4</a:t>
            </a:r>
            <a:r>
              <a:rPr kumimoji="1" lang="ja-JP" altLang="en-US" sz="2000" b="1" dirty="0"/>
              <a:t>回以上</a:t>
            </a:r>
          </a:p>
        </p:txBody>
      </p:sp>
      <p:sp>
        <p:nvSpPr>
          <p:cNvPr id="6" name="テキスト ボックス 5">
            <a:extLst>
              <a:ext uri="{FF2B5EF4-FFF2-40B4-BE49-F238E27FC236}">
                <a16:creationId xmlns="" xmlns:a16="http://schemas.microsoft.com/office/drawing/2014/main" id="{F513D61E-1506-473E-A794-A75B9911AA73}"/>
              </a:ext>
            </a:extLst>
          </p:cNvPr>
          <p:cNvSpPr txBox="1"/>
          <p:nvPr/>
        </p:nvSpPr>
        <p:spPr>
          <a:xfrm>
            <a:off x="4136966" y="6299601"/>
            <a:ext cx="1088760" cy="400110"/>
          </a:xfrm>
          <a:prstGeom prst="rect">
            <a:avLst/>
          </a:prstGeom>
          <a:noFill/>
        </p:spPr>
        <p:txBody>
          <a:bodyPr wrap="none" rtlCol="0">
            <a:spAutoFit/>
          </a:bodyPr>
          <a:lstStyle/>
          <a:p>
            <a:r>
              <a:rPr kumimoji="1" lang="en-US" altLang="ja-JP" sz="2000" b="1" dirty="0"/>
              <a:t>2</a:t>
            </a:r>
            <a:r>
              <a:rPr kumimoji="1" lang="ja-JP" altLang="en-US" sz="2000" b="1" dirty="0"/>
              <a:t>回以上</a:t>
            </a:r>
          </a:p>
        </p:txBody>
      </p:sp>
      <p:sp>
        <p:nvSpPr>
          <p:cNvPr id="7" name="テキスト ボックス 6">
            <a:extLst>
              <a:ext uri="{FF2B5EF4-FFF2-40B4-BE49-F238E27FC236}">
                <a16:creationId xmlns="" xmlns:a16="http://schemas.microsoft.com/office/drawing/2014/main" id="{D8037BFD-09AF-4845-AC54-4160A9B994E7}"/>
              </a:ext>
            </a:extLst>
          </p:cNvPr>
          <p:cNvSpPr txBox="1"/>
          <p:nvPr/>
        </p:nvSpPr>
        <p:spPr>
          <a:xfrm>
            <a:off x="6818607" y="6299600"/>
            <a:ext cx="1088760" cy="400110"/>
          </a:xfrm>
          <a:prstGeom prst="rect">
            <a:avLst/>
          </a:prstGeom>
          <a:noFill/>
        </p:spPr>
        <p:txBody>
          <a:bodyPr wrap="none" rtlCol="0">
            <a:spAutoFit/>
          </a:bodyPr>
          <a:lstStyle/>
          <a:p>
            <a:r>
              <a:rPr kumimoji="1" lang="en-US" altLang="ja-JP" sz="2000" b="1" dirty="0"/>
              <a:t>1</a:t>
            </a:r>
            <a:r>
              <a:rPr kumimoji="1" lang="ja-JP" altLang="en-US" sz="2000" b="1" dirty="0"/>
              <a:t>回以下</a:t>
            </a:r>
          </a:p>
        </p:txBody>
      </p:sp>
    </p:spTree>
    <p:extLst>
      <p:ext uri="{BB962C8B-B14F-4D97-AF65-F5344CB8AC3E}">
        <p14:creationId xmlns:p14="http://schemas.microsoft.com/office/powerpoint/2010/main" val="406973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2421295C-2939-4B06-AB0E-88FE2276F403}"/>
              </a:ext>
            </a:extLst>
          </p:cNvPr>
          <p:cNvGraphicFramePr>
            <a:graphicFrameLocks/>
          </p:cNvGraphicFramePr>
          <p:nvPr>
            <p:extLst>
              <p:ext uri="{D42A27DB-BD31-4B8C-83A1-F6EECF244321}">
                <p14:modId xmlns:p14="http://schemas.microsoft.com/office/powerpoint/2010/main" val="3070334550"/>
              </p:ext>
            </p:extLst>
          </p:nvPr>
        </p:nvGraphicFramePr>
        <p:xfrm>
          <a:off x="472697" y="548075"/>
          <a:ext cx="8243455" cy="586047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1CFB0B6E-AE3A-4047-A231-70FEAFD40C72}"/>
              </a:ext>
            </a:extLst>
          </p:cNvPr>
          <p:cNvSpPr txBox="1"/>
          <p:nvPr/>
        </p:nvSpPr>
        <p:spPr>
          <a:xfrm>
            <a:off x="2345635" y="6254659"/>
            <a:ext cx="686406" cy="400110"/>
          </a:xfrm>
          <a:prstGeom prst="rect">
            <a:avLst/>
          </a:prstGeom>
          <a:noFill/>
        </p:spPr>
        <p:txBody>
          <a:bodyPr wrap="none" rtlCol="0">
            <a:spAutoFit/>
          </a:bodyPr>
          <a:lstStyle/>
          <a:p>
            <a:r>
              <a:rPr kumimoji="1" lang="ja-JP" altLang="en-US" sz="2000" b="1" dirty="0"/>
              <a:t>はい</a:t>
            </a:r>
          </a:p>
        </p:txBody>
      </p:sp>
      <p:sp>
        <p:nvSpPr>
          <p:cNvPr id="4" name="テキスト ボックス 3">
            <a:extLst>
              <a:ext uri="{FF2B5EF4-FFF2-40B4-BE49-F238E27FC236}">
                <a16:creationId xmlns="" xmlns:a16="http://schemas.microsoft.com/office/drawing/2014/main" id="{1607128A-BC54-412A-B99E-4AD900C97B2E}"/>
              </a:ext>
            </a:extLst>
          </p:cNvPr>
          <p:cNvSpPr txBox="1"/>
          <p:nvPr/>
        </p:nvSpPr>
        <p:spPr>
          <a:xfrm>
            <a:off x="6387548" y="6254659"/>
            <a:ext cx="904415" cy="400110"/>
          </a:xfrm>
          <a:prstGeom prst="rect">
            <a:avLst/>
          </a:prstGeom>
          <a:noFill/>
        </p:spPr>
        <p:txBody>
          <a:bodyPr wrap="none" rtlCol="0">
            <a:spAutoFit/>
          </a:bodyPr>
          <a:lstStyle/>
          <a:p>
            <a:r>
              <a:rPr kumimoji="1" lang="ja-JP" altLang="en-US" sz="2000" b="1" dirty="0"/>
              <a:t>いいえ</a:t>
            </a:r>
          </a:p>
        </p:txBody>
      </p:sp>
    </p:spTree>
    <p:extLst>
      <p:ext uri="{BB962C8B-B14F-4D97-AF65-F5344CB8AC3E}">
        <p14:creationId xmlns:p14="http://schemas.microsoft.com/office/powerpoint/2010/main" val="293198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DFEF3818-C853-49C9-838B-0BD2D7A2ADA9}"/>
              </a:ext>
            </a:extLst>
          </p:cNvPr>
          <p:cNvGraphicFramePr>
            <a:graphicFrameLocks/>
          </p:cNvGraphicFramePr>
          <p:nvPr>
            <p:extLst>
              <p:ext uri="{D42A27DB-BD31-4B8C-83A1-F6EECF244321}">
                <p14:modId xmlns:p14="http://schemas.microsoft.com/office/powerpoint/2010/main" val="2992587825"/>
              </p:ext>
            </p:extLst>
          </p:nvPr>
        </p:nvGraphicFramePr>
        <p:xfrm>
          <a:off x="534906" y="423769"/>
          <a:ext cx="8312728" cy="588818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C3C6F894-9D04-4B2C-BE02-37A80A06F8F1}"/>
              </a:ext>
            </a:extLst>
          </p:cNvPr>
          <p:cNvSpPr txBox="1"/>
          <p:nvPr/>
        </p:nvSpPr>
        <p:spPr>
          <a:xfrm>
            <a:off x="1603513" y="6328516"/>
            <a:ext cx="1218603" cy="400110"/>
          </a:xfrm>
          <a:prstGeom prst="rect">
            <a:avLst/>
          </a:prstGeom>
          <a:noFill/>
        </p:spPr>
        <p:txBody>
          <a:bodyPr wrap="none" rtlCol="0">
            <a:spAutoFit/>
          </a:bodyPr>
          <a:lstStyle/>
          <a:p>
            <a:r>
              <a:rPr kumimoji="1" lang="en-US" altLang="ja-JP" sz="2000" b="1" dirty="0"/>
              <a:t>80</a:t>
            </a:r>
            <a:r>
              <a:rPr kumimoji="1" lang="ja-JP" altLang="en-US" sz="2000" b="1" dirty="0"/>
              <a:t>％以上</a:t>
            </a:r>
          </a:p>
        </p:txBody>
      </p:sp>
      <p:sp>
        <p:nvSpPr>
          <p:cNvPr id="4" name="テキスト ボックス 3">
            <a:extLst>
              <a:ext uri="{FF2B5EF4-FFF2-40B4-BE49-F238E27FC236}">
                <a16:creationId xmlns="" xmlns:a16="http://schemas.microsoft.com/office/drawing/2014/main" id="{9D6C3337-FAF3-4A72-A1E1-E607E03004EA}"/>
              </a:ext>
            </a:extLst>
          </p:cNvPr>
          <p:cNvSpPr txBox="1"/>
          <p:nvPr/>
        </p:nvSpPr>
        <p:spPr>
          <a:xfrm>
            <a:off x="4259921" y="6311951"/>
            <a:ext cx="1218603" cy="400110"/>
          </a:xfrm>
          <a:prstGeom prst="rect">
            <a:avLst/>
          </a:prstGeom>
          <a:noFill/>
        </p:spPr>
        <p:txBody>
          <a:bodyPr wrap="none" rtlCol="0">
            <a:spAutoFit/>
          </a:bodyPr>
          <a:lstStyle/>
          <a:p>
            <a:r>
              <a:rPr kumimoji="1" lang="en-US" altLang="ja-JP" sz="2000" b="1" dirty="0"/>
              <a:t>60</a:t>
            </a:r>
            <a:r>
              <a:rPr kumimoji="1" lang="ja-JP" altLang="en-US" sz="2000" b="1" dirty="0"/>
              <a:t>％以上</a:t>
            </a:r>
          </a:p>
        </p:txBody>
      </p:sp>
      <p:sp>
        <p:nvSpPr>
          <p:cNvPr id="5" name="テキスト ボックス 4">
            <a:extLst>
              <a:ext uri="{FF2B5EF4-FFF2-40B4-BE49-F238E27FC236}">
                <a16:creationId xmlns="" xmlns:a16="http://schemas.microsoft.com/office/drawing/2014/main" id="{33ED17F7-8284-488C-A93F-C4725CDB0C79}"/>
              </a:ext>
            </a:extLst>
          </p:cNvPr>
          <p:cNvSpPr txBox="1"/>
          <p:nvPr/>
        </p:nvSpPr>
        <p:spPr>
          <a:xfrm>
            <a:off x="6771861" y="6328516"/>
            <a:ext cx="1218603" cy="400110"/>
          </a:xfrm>
          <a:prstGeom prst="rect">
            <a:avLst/>
          </a:prstGeom>
          <a:noFill/>
        </p:spPr>
        <p:txBody>
          <a:bodyPr wrap="none" rtlCol="0">
            <a:spAutoFit/>
          </a:bodyPr>
          <a:lstStyle/>
          <a:p>
            <a:r>
              <a:rPr kumimoji="1" lang="en-US" altLang="ja-JP" sz="2000" b="1" dirty="0"/>
              <a:t>60</a:t>
            </a:r>
            <a:r>
              <a:rPr kumimoji="1" lang="ja-JP" altLang="en-US" sz="2000" b="1" dirty="0"/>
              <a:t>％以下</a:t>
            </a:r>
          </a:p>
        </p:txBody>
      </p:sp>
    </p:spTree>
    <p:extLst>
      <p:ext uri="{BB962C8B-B14F-4D97-AF65-F5344CB8AC3E}">
        <p14:creationId xmlns:p14="http://schemas.microsoft.com/office/powerpoint/2010/main" val="438452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3C58EA5B-B948-449B-9A2E-7E1694913D80}"/>
              </a:ext>
            </a:extLst>
          </p:cNvPr>
          <p:cNvGraphicFramePr>
            <a:graphicFrameLocks/>
          </p:cNvGraphicFramePr>
          <p:nvPr>
            <p:extLst>
              <p:ext uri="{D42A27DB-BD31-4B8C-83A1-F6EECF244321}">
                <p14:modId xmlns:p14="http://schemas.microsoft.com/office/powerpoint/2010/main" val="2711110988"/>
              </p:ext>
            </p:extLst>
          </p:nvPr>
        </p:nvGraphicFramePr>
        <p:xfrm>
          <a:off x="734291" y="415636"/>
          <a:ext cx="8104909" cy="572192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C14841A3-EB9E-452D-AE10-17A3E64C3B21}"/>
              </a:ext>
            </a:extLst>
          </p:cNvPr>
          <p:cNvSpPr txBox="1"/>
          <p:nvPr/>
        </p:nvSpPr>
        <p:spPr>
          <a:xfrm>
            <a:off x="2358887" y="6137564"/>
            <a:ext cx="1200970" cy="400110"/>
          </a:xfrm>
          <a:prstGeom prst="rect">
            <a:avLst/>
          </a:prstGeom>
          <a:noFill/>
        </p:spPr>
        <p:txBody>
          <a:bodyPr wrap="none" rtlCol="0">
            <a:spAutoFit/>
          </a:bodyPr>
          <a:lstStyle/>
          <a:p>
            <a:r>
              <a:rPr kumimoji="1" lang="ja-JP" altLang="en-US" sz="2000" b="1" dirty="0"/>
              <a:t>積極的に</a:t>
            </a:r>
          </a:p>
        </p:txBody>
      </p:sp>
      <p:sp>
        <p:nvSpPr>
          <p:cNvPr id="4" name="テキスト ボックス 3">
            <a:extLst>
              <a:ext uri="{FF2B5EF4-FFF2-40B4-BE49-F238E27FC236}">
                <a16:creationId xmlns="" xmlns:a16="http://schemas.microsoft.com/office/drawing/2014/main" id="{B321FAD8-9647-4D2C-99E8-24934A7DDAC9}"/>
              </a:ext>
            </a:extLst>
          </p:cNvPr>
          <p:cNvSpPr txBox="1"/>
          <p:nvPr/>
        </p:nvSpPr>
        <p:spPr>
          <a:xfrm>
            <a:off x="5891922" y="6137564"/>
            <a:ext cx="2231701" cy="400110"/>
          </a:xfrm>
          <a:prstGeom prst="rect">
            <a:avLst/>
          </a:prstGeom>
          <a:noFill/>
        </p:spPr>
        <p:txBody>
          <a:bodyPr wrap="none" rtlCol="0">
            <a:spAutoFit/>
          </a:bodyPr>
          <a:lstStyle/>
          <a:p>
            <a:r>
              <a:rPr kumimoji="1" lang="ja-JP" altLang="en-US" sz="2000" b="1" dirty="0"/>
              <a:t>地区・クラブに任せ</a:t>
            </a:r>
          </a:p>
        </p:txBody>
      </p:sp>
    </p:spTree>
    <p:extLst>
      <p:ext uri="{BB962C8B-B14F-4D97-AF65-F5344CB8AC3E}">
        <p14:creationId xmlns:p14="http://schemas.microsoft.com/office/powerpoint/2010/main" val="4176820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2F793BA7-0E9B-4C7C-9576-F87A03A959A4}"/>
              </a:ext>
            </a:extLst>
          </p:cNvPr>
          <p:cNvGraphicFramePr>
            <a:graphicFrameLocks/>
          </p:cNvGraphicFramePr>
          <p:nvPr>
            <p:extLst>
              <p:ext uri="{D42A27DB-BD31-4B8C-83A1-F6EECF244321}">
                <p14:modId xmlns:p14="http://schemas.microsoft.com/office/powerpoint/2010/main" val="2756024321"/>
              </p:ext>
            </p:extLst>
          </p:nvPr>
        </p:nvGraphicFramePr>
        <p:xfrm>
          <a:off x="437240" y="626741"/>
          <a:ext cx="8229600" cy="581891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3EECE4AA-3B11-43BE-A683-D3AF017D1621}"/>
              </a:ext>
            </a:extLst>
          </p:cNvPr>
          <p:cNvSpPr txBox="1"/>
          <p:nvPr/>
        </p:nvSpPr>
        <p:spPr>
          <a:xfrm>
            <a:off x="2146852" y="6262255"/>
            <a:ext cx="1200970" cy="400110"/>
          </a:xfrm>
          <a:prstGeom prst="rect">
            <a:avLst/>
          </a:prstGeom>
          <a:noFill/>
        </p:spPr>
        <p:txBody>
          <a:bodyPr wrap="none" rtlCol="0">
            <a:spAutoFit/>
          </a:bodyPr>
          <a:lstStyle/>
          <a:p>
            <a:r>
              <a:rPr kumimoji="1" lang="ja-JP" altLang="en-US" sz="2000" b="1" dirty="0"/>
              <a:t>積極的に</a:t>
            </a:r>
          </a:p>
        </p:txBody>
      </p:sp>
      <p:sp>
        <p:nvSpPr>
          <p:cNvPr id="4" name="テキスト ボックス 3">
            <a:extLst>
              <a:ext uri="{FF2B5EF4-FFF2-40B4-BE49-F238E27FC236}">
                <a16:creationId xmlns="" xmlns:a16="http://schemas.microsoft.com/office/drawing/2014/main" id="{9F76C8FA-2555-40E5-B6C8-4940FD7D627C}"/>
              </a:ext>
            </a:extLst>
          </p:cNvPr>
          <p:cNvSpPr txBox="1"/>
          <p:nvPr/>
        </p:nvSpPr>
        <p:spPr>
          <a:xfrm>
            <a:off x="5526156" y="6262255"/>
            <a:ext cx="2092239" cy="400110"/>
          </a:xfrm>
          <a:prstGeom prst="rect">
            <a:avLst/>
          </a:prstGeom>
          <a:noFill/>
        </p:spPr>
        <p:txBody>
          <a:bodyPr wrap="none" rtlCol="0">
            <a:spAutoFit/>
          </a:bodyPr>
          <a:lstStyle/>
          <a:p>
            <a:r>
              <a:rPr kumimoji="1" lang="ja-JP" altLang="en-US" sz="2000" b="1" dirty="0"/>
              <a:t>地区クラブに任せ</a:t>
            </a:r>
          </a:p>
        </p:txBody>
      </p:sp>
    </p:spTree>
    <p:extLst>
      <p:ext uri="{BB962C8B-B14F-4D97-AF65-F5344CB8AC3E}">
        <p14:creationId xmlns:p14="http://schemas.microsoft.com/office/powerpoint/2010/main" val="752351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 xmlns:a16="http://schemas.microsoft.com/office/drawing/2014/main" id="{80E4BAA9-1681-4F0E-9C72-1324E1AC17DB}"/>
              </a:ext>
            </a:extLst>
          </p:cNvPr>
          <p:cNvGraphicFramePr>
            <a:graphicFrameLocks/>
          </p:cNvGraphicFramePr>
          <p:nvPr>
            <p:extLst>
              <p:ext uri="{D42A27DB-BD31-4B8C-83A1-F6EECF244321}">
                <p14:modId xmlns:p14="http://schemas.microsoft.com/office/powerpoint/2010/main" val="3081134578"/>
              </p:ext>
            </p:extLst>
          </p:nvPr>
        </p:nvGraphicFramePr>
        <p:xfrm>
          <a:off x="568035" y="595744"/>
          <a:ext cx="8035637" cy="5749637"/>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 xmlns:a16="http://schemas.microsoft.com/office/drawing/2014/main" id="{25F03A9A-6D17-4BA5-A363-21C10B501B7A}"/>
              </a:ext>
            </a:extLst>
          </p:cNvPr>
          <p:cNvSpPr txBox="1"/>
          <p:nvPr/>
        </p:nvSpPr>
        <p:spPr>
          <a:xfrm>
            <a:off x="2464904" y="6285746"/>
            <a:ext cx="686406" cy="400110"/>
          </a:xfrm>
          <a:prstGeom prst="rect">
            <a:avLst/>
          </a:prstGeom>
          <a:noFill/>
        </p:spPr>
        <p:txBody>
          <a:bodyPr wrap="none" rtlCol="0">
            <a:spAutoFit/>
          </a:bodyPr>
          <a:lstStyle/>
          <a:p>
            <a:r>
              <a:rPr kumimoji="1" lang="ja-JP" altLang="en-US" sz="2000" b="1" dirty="0"/>
              <a:t>はい</a:t>
            </a:r>
          </a:p>
        </p:txBody>
      </p:sp>
      <p:sp>
        <p:nvSpPr>
          <p:cNvPr id="5" name="テキスト ボックス 4">
            <a:extLst>
              <a:ext uri="{FF2B5EF4-FFF2-40B4-BE49-F238E27FC236}">
                <a16:creationId xmlns="" xmlns:a16="http://schemas.microsoft.com/office/drawing/2014/main" id="{19B2B9A4-CD99-45F8-82D0-481C1D165FB2}"/>
              </a:ext>
            </a:extLst>
          </p:cNvPr>
          <p:cNvSpPr txBox="1"/>
          <p:nvPr/>
        </p:nvSpPr>
        <p:spPr>
          <a:xfrm>
            <a:off x="6268278" y="6262256"/>
            <a:ext cx="904415" cy="400110"/>
          </a:xfrm>
          <a:prstGeom prst="rect">
            <a:avLst/>
          </a:prstGeom>
          <a:noFill/>
        </p:spPr>
        <p:txBody>
          <a:bodyPr wrap="none" rtlCol="0">
            <a:spAutoFit/>
          </a:bodyPr>
          <a:lstStyle/>
          <a:p>
            <a:r>
              <a:rPr kumimoji="1" lang="ja-JP" altLang="en-US" sz="2000" b="1" dirty="0"/>
              <a:t>いいえ</a:t>
            </a:r>
          </a:p>
        </p:txBody>
      </p:sp>
    </p:spTree>
    <p:extLst>
      <p:ext uri="{BB962C8B-B14F-4D97-AF65-F5344CB8AC3E}">
        <p14:creationId xmlns:p14="http://schemas.microsoft.com/office/powerpoint/2010/main" val="3728966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1779" y="1038386"/>
            <a:ext cx="7772400" cy="1255363"/>
          </a:xfrm>
        </p:spPr>
        <p:txBody>
          <a:bodyPr>
            <a:normAutofit/>
          </a:bodyPr>
          <a:lstStyle/>
          <a:p>
            <a:pPr algn="l">
              <a:lnSpc>
                <a:spcPct val="150000"/>
              </a:lnSpc>
            </a:pPr>
            <a:r>
              <a:rPr lang="ja-JP" altLang="en-US" sz="2400" dirty="0" smtClean="0"/>
              <a:t>九、地区において</a:t>
            </a:r>
            <a:r>
              <a:rPr lang="ja-JP" altLang="en-US" sz="2400" dirty="0" smtClean="0">
                <a:solidFill>
                  <a:srgbClr val="FF0000"/>
                </a:solidFill>
              </a:rPr>
              <a:t>地域に変化をもたらすような持続可能な</a:t>
            </a:r>
            <a:r>
              <a:rPr lang="en-US" altLang="ja-JP" sz="2400" dirty="0" smtClean="0">
                <a:solidFill>
                  <a:srgbClr val="FF0000"/>
                </a:solidFill>
              </a:rPr>
              <a:t/>
            </a:r>
            <a:br>
              <a:rPr lang="en-US" altLang="ja-JP" sz="2400" dirty="0" smtClean="0">
                <a:solidFill>
                  <a:srgbClr val="FF0000"/>
                </a:solidFill>
              </a:rPr>
            </a:br>
            <a:r>
              <a:rPr lang="ja-JP" altLang="en-US" sz="2400" dirty="0" smtClean="0">
                <a:solidFill>
                  <a:srgbClr val="FF0000"/>
                </a:solidFill>
              </a:rPr>
              <a:t>　　　ストーリー</a:t>
            </a:r>
            <a:r>
              <a:rPr lang="ja-JP" altLang="en-US" sz="2400" dirty="0" smtClean="0"/>
              <a:t>を２～３お聞かせください。</a:t>
            </a:r>
            <a:endParaRPr kumimoji="1" lang="ja-JP" altLang="en-US" sz="2400" dirty="0"/>
          </a:p>
        </p:txBody>
      </p:sp>
      <p:sp>
        <p:nvSpPr>
          <p:cNvPr id="3" name="サブタイトル 2"/>
          <p:cNvSpPr>
            <a:spLocks noGrp="1"/>
          </p:cNvSpPr>
          <p:nvPr>
            <p:ph type="subTitle" idx="1"/>
          </p:nvPr>
        </p:nvSpPr>
        <p:spPr>
          <a:xfrm>
            <a:off x="871779" y="3609788"/>
            <a:ext cx="7702658" cy="1655762"/>
          </a:xfrm>
        </p:spPr>
        <p:txBody>
          <a:bodyPr>
            <a:normAutofit/>
          </a:bodyPr>
          <a:lstStyle/>
          <a:p>
            <a:pPr algn="l"/>
            <a:r>
              <a:rPr kumimoji="1" lang="ja-JP" altLang="en-US" dirty="0" smtClean="0"/>
              <a:t>十、ロータリーの</a:t>
            </a:r>
            <a:r>
              <a:rPr kumimoji="1" lang="ja-JP" altLang="en-US" dirty="0" smtClean="0">
                <a:solidFill>
                  <a:srgbClr val="FF0000"/>
                </a:solidFill>
              </a:rPr>
              <a:t>公共イメージと認知度の向上を図るため</a:t>
            </a:r>
            <a:endParaRPr kumimoji="1" lang="en-US" altLang="ja-JP" dirty="0" smtClean="0">
              <a:solidFill>
                <a:srgbClr val="FF0000"/>
              </a:solidFill>
            </a:endParaRPr>
          </a:p>
          <a:p>
            <a:pPr algn="l"/>
            <a:r>
              <a:rPr lang="ja-JP" altLang="en-US" dirty="0"/>
              <a:t>　</a:t>
            </a:r>
            <a:r>
              <a:rPr lang="ja-JP" altLang="en-US" dirty="0" smtClean="0"/>
              <a:t>　　</a:t>
            </a:r>
            <a:r>
              <a:rPr kumimoji="1" lang="ja-JP" altLang="en-US" dirty="0" smtClean="0"/>
              <a:t>にあなたの地区での</a:t>
            </a:r>
            <a:r>
              <a:rPr kumimoji="1" lang="ja-JP" altLang="en-US" dirty="0" smtClean="0">
                <a:solidFill>
                  <a:srgbClr val="FF0000"/>
                </a:solidFill>
              </a:rPr>
              <a:t>これからの課題と解決策につて</a:t>
            </a:r>
            <a:r>
              <a:rPr kumimoji="1" lang="ja-JP" altLang="en-US" dirty="0" smtClean="0"/>
              <a:t>、</a:t>
            </a:r>
            <a:endParaRPr kumimoji="1" lang="en-US" altLang="ja-JP" dirty="0" smtClean="0"/>
          </a:p>
          <a:p>
            <a:pPr algn="l"/>
            <a:r>
              <a:rPr kumimoji="1" lang="ja-JP" altLang="en-US" dirty="0" smtClean="0"/>
              <a:t>　　　多様なご意見をお聞かせください</a:t>
            </a:r>
            <a:r>
              <a:rPr lang="ja-JP" altLang="en-US" dirty="0" smtClean="0"/>
              <a:t>。</a:t>
            </a:r>
            <a:endParaRPr kumimoji="1"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47" y="6329742"/>
            <a:ext cx="1391263" cy="503694"/>
          </a:xfrm>
          <a:prstGeom prst="rect">
            <a:avLst/>
          </a:prstGeom>
        </p:spPr>
      </p:pic>
    </p:spTree>
    <p:extLst>
      <p:ext uri="{BB962C8B-B14F-4D97-AF65-F5344CB8AC3E}">
        <p14:creationId xmlns:p14="http://schemas.microsoft.com/office/powerpoint/2010/main" val="18568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7939" y="607324"/>
            <a:ext cx="8187013" cy="866527"/>
          </a:xfrm>
        </p:spPr>
        <p:txBody>
          <a:bodyPr>
            <a:noAutofit/>
          </a:bodyPr>
          <a:lstStyle/>
          <a:p>
            <a:r>
              <a:rPr lang="ja-JP" altLang="en-US" sz="4800" b="1" dirty="0" smtClean="0">
                <a:solidFill>
                  <a:srgbClr val="FF0000"/>
                </a:solidFill>
                <a:effectLst>
                  <a:outerShdw blurRad="38100" dist="38100" dir="2700000" algn="tl">
                    <a:srgbClr val="000000">
                      <a:alpha val="43137"/>
                    </a:srgbClr>
                  </a:outerShdw>
                </a:effectLst>
              </a:rPr>
              <a:t>ロータリー</a:t>
            </a:r>
            <a:r>
              <a:rPr lang="ja-JP" altLang="en-US" sz="4800" b="1" dirty="0">
                <a:solidFill>
                  <a:srgbClr val="FF0000"/>
                </a:solidFill>
                <a:effectLst>
                  <a:outerShdw blurRad="38100" dist="38100" dir="2700000" algn="tl">
                    <a:srgbClr val="000000">
                      <a:alpha val="43137"/>
                    </a:srgbClr>
                  </a:outerShdw>
                </a:effectLst>
              </a:rPr>
              <a:t>の</a:t>
            </a:r>
            <a:r>
              <a:rPr kumimoji="1" lang="ja-JP" altLang="en-US" sz="4800" b="1" dirty="0" smtClean="0">
                <a:solidFill>
                  <a:srgbClr val="FF0000"/>
                </a:solidFill>
                <a:effectLst>
                  <a:outerShdw blurRad="38100" dist="38100" dir="2700000" algn="tl">
                    <a:srgbClr val="000000">
                      <a:alpha val="43137"/>
                    </a:srgbClr>
                  </a:outerShdw>
                </a:effectLst>
              </a:rPr>
              <a:t>変化を受け入れる</a:t>
            </a:r>
            <a:endParaRPr kumimoji="1" lang="ja-JP" altLang="en-US" sz="4800" b="1" dirty="0">
              <a:solidFill>
                <a:srgbClr val="FF000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388740" y="2366404"/>
            <a:ext cx="6400800" cy="3361928"/>
          </a:xfrm>
        </p:spPr>
        <p:txBody>
          <a:bodyPr>
            <a:normAutofit/>
          </a:bodyPr>
          <a:lstStyle/>
          <a:p>
            <a:r>
              <a:rPr kumimoji="1" lang="ja-JP" altLang="en-US" sz="4000" b="1" dirty="0" smtClean="0">
                <a:solidFill>
                  <a:srgbClr val="FFC000"/>
                </a:solidFill>
                <a:effectLst>
                  <a:outerShdw blurRad="38100" dist="38100" dir="2700000" algn="tl">
                    <a:srgbClr val="000000">
                      <a:alpha val="43137"/>
                    </a:srgbClr>
                  </a:outerShdw>
                </a:effectLst>
              </a:rPr>
              <a:t>意識改革（スピード化）</a:t>
            </a:r>
            <a:endParaRPr kumimoji="1" lang="en-US" altLang="ja-JP" sz="4000" b="1" dirty="0" smtClean="0">
              <a:solidFill>
                <a:srgbClr val="FFC000"/>
              </a:solidFill>
              <a:effectLst>
                <a:outerShdw blurRad="38100" dist="38100" dir="2700000" algn="tl">
                  <a:srgbClr val="000000">
                    <a:alpha val="43137"/>
                  </a:srgbClr>
                </a:outerShdw>
              </a:effectLst>
            </a:endParaRPr>
          </a:p>
          <a:p>
            <a:endParaRPr lang="en-US" altLang="ja-JP" sz="3600" dirty="0"/>
          </a:p>
          <a:p>
            <a:endParaRPr kumimoji="1" lang="en-US" altLang="ja-JP" sz="3600" dirty="0" smtClean="0"/>
          </a:p>
          <a:p>
            <a:r>
              <a:rPr lang="ja-JP" altLang="en-US" sz="4000" b="1" dirty="0">
                <a:solidFill>
                  <a:schemeClr val="tx2">
                    <a:lumMod val="50000"/>
                  </a:schemeClr>
                </a:solidFill>
                <a:effectLst>
                  <a:outerShdw blurRad="38100" dist="38100" dir="2700000" algn="tl">
                    <a:srgbClr val="000000">
                      <a:alpha val="43137"/>
                    </a:srgbClr>
                  </a:outerShdw>
                </a:effectLst>
              </a:rPr>
              <a:t>行動</a:t>
            </a:r>
            <a:r>
              <a:rPr lang="ja-JP" altLang="en-US" sz="4000" b="1" dirty="0" smtClean="0">
                <a:solidFill>
                  <a:schemeClr val="tx2">
                    <a:lumMod val="50000"/>
                  </a:schemeClr>
                </a:solidFill>
                <a:effectLst>
                  <a:outerShdw blurRad="38100" dist="38100" dir="2700000" algn="tl">
                    <a:srgbClr val="000000">
                      <a:alpha val="43137"/>
                    </a:srgbClr>
                  </a:outerShdw>
                </a:effectLst>
              </a:rPr>
              <a:t>変容（</a:t>
            </a:r>
            <a:r>
              <a:rPr lang="en-US" altLang="ja-JP" sz="4000" b="1" dirty="0" smtClean="0">
                <a:solidFill>
                  <a:schemeClr val="tx2">
                    <a:lumMod val="50000"/>
                  </a:schemeClr>
                </a:solidFill>
                <a:effectLst>
                  <a:outerShdw blurRad="38100" dist="38100" dir="2700000" algn="tl">
                    <a:srgbClr val="000000">
                      <a:alpha val="43137"/>
                    </a:srgbClr>
                  </a:outerShdw>
                </a:effectLst>
              </a:rPr>
              <a:t>IT</a:t>
            </a:r>
            <a:r>
              <a:rPr lang="ja-JP" altLang="en-US" sz="4000" b="1" dirty="0" smtClean="0">
                <a:solidFill>
                  <a:schemeClr val="tx2">
                    <a:lumMod val="50000"/>
                  </a:schemeClr>
                </a:solidFill>
                <a:effectLst>
                  <a:outerShdw blurRad="38100" dist="38100" dir="2700000" algn="tl">
                    <a:srgbClr val="000000">
                      <a:alpha val="43137"/>
                    </a:srgbClr>
                  </a:outerShdw>
                </a:effectLst>
              </a:rPr>
              <a:t>・デジタル化・　　　ネットワークの拡大）</a:t>
            </a:r>
            <a:endParaRPr kumimoji="1" lang="en-US" altLang="ja-JP" sz="4000" b="1" dirty="0" smtClean="0">
              <a:solidFill>
                <a:schemeClr val="tx2">
                  <a:lumMod val="50000"/>
                </a:schemeClr>
              </a:solidFill>
              <a:effectLst>
                <a:outerShdw blurRad="38100" dist="38100" dir="2700000" algn="tl">
                  <a:srgbClr val="000000">
                    <a:alpha val="43137"/>
                  </a:srgbClr>
                </a:outerShdw>
              </a:effectLst>
            </a:endParaRPr>
          </a:p>
          <a:p>
            <a:endParaRPr lang="en-US" altLang="ja-JP" dirty="0"/>
          </a:p>
          <a:p>
            <a:endParaRPr kumimoji="1" lang="ja-JP" altLang="en-US" sz="4000" dirty="0" smtClean="0"/>
          </a:p>
        </p:txBody>
      </p:sp>
      <p:sp>
        <p:nvSpPr>
          <p:cNvPr id="4" name="下矢印 3"/>
          <p:cNvSpPr/>
          <p:nvPr/>
        </p:nvSpPr>
        <p:spPr>
          <a:xfrm>
            <a:off x="4346824" y="3284984"/>
            <a:ext cx="484632" cy="978408"/>
          </a:xfrm>
          <a:prstGeom prst="downArrow">
            <a:avLst>
              <a:gd name="adj1" fmla="val 5589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5" y="6167245"/>
            <a:ext cx="1651098" cy="597765"/>
          </a:xfrm>
          <a:prstGeom prst="rect">
            <a:avLst/>
          </a:prstGeom>
        </p:spPr>
      </p:pic>
    </p:spTree>
    <p:extLst>
      <p:ext uri="{BB962C8B-B14F-4D97-AF65-F5344CB8AC3E}">
        <p14:creationId xmlns:p14="http://schemas.microsoft.com/office/powerpoint/2010/main" val="2100705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67744" y="764704"/>
            <a:ext cx="4608512" cy="938535"/>
          </a:xfrm>
        </p:spPr>
        <p:txBody>
          <a:bodyPr>
            <a:normAutofit/>
          </a:bodyPr>
          <a:lstStyle/>
          <a:p>
            <a:r>
              <a:rPr kumimoji="1" lang="en-US" altLang="ja-JP" sz="4800" b="1" dirty="0">
                <a:solidFill>
                  <a:srgbClr val="FF0000"/>
                </a:solidFill>
                <a:effectLst>
                  <a:outerShdw blurRad="38100" dist="38100" dir="2700000" algn="tl">
                    <a:srgbClr val="000000">
                      <a:alpha val="43137"/>
                    </a:srgbClr>
                  </a:outerShdw>
                </a:effectLst>
              </a:rPr>
              <a:t>RPIC</a:t>
            </a:r>
            <a:r>
              <a:rPr kumimoji="1" lang="ja-JP" altLang="en-US" sz="4800" b="1" dirty="0">
                <a:solidFill>
                  <a:srgbClr val="FF0000"/>
                </a:solidFill>
                <a:effectLst>
                  <a:outerShdw blurRad="38100" dist="38100" dir="2700000" algn="tl">
                    <a:srgbClr val="000000">
                      <a:alpha val="43137"/>
                    </a:srgbClr>
                  </a:outerShdw>
                </a:effectLst>
              </a:rPr>
              <a:t>の目的</a:t>
            </a:r>
          </a:p>
        </p:txBody>
      </p:sp>
      <p:sp>
        <p:nvSpPr>
          <p:cNvPr id="3" name="サブタイトル 2"/>
          <p:cNvSpPr>
            <a:spLocks noGrp="1"/>
          </p:cNvSpPr>
          <p:nvPr>
            <p:ph type="subTitle" idx="1"/>
          </p:nvPr>
        </p:nvSpPr>
        <p:spPr>
          <a:xfrm>
            <a:off x="1069577" y="2183024"/>
            <a:ext cx="7128792" cy="4392488"/>
          </a:xfrm>
        </p:spPr>
        <p:txBody>
          <a:bodyPr>
            <a:normAutofit/>
          </a:bodyPr>
          <a:lstStyle/>
          <a:p>
            <a:pPr algn="l">
              <a:lnSpc>
                <a:spcPct val="160000"/>
              </a:lnSpc>
            </a:pPr>
            <a:r>
              <a:rPr kumimoji="1" lang="en-US" altLang="ja-JP" sz="2800" dirty="0">
                <a:solidFill>
                  <a:schemeClr val="tx1"/>
                </a:solidFill>
              </a:rPr>
              <a:t>RPIC</a:t>
            </a:r>
            <a:r>
              <a:rPr kumimoji="1" lang="ja-JP" altLang="en-US" dirty="0">
                <a:solidFill>
                  <a:schemeClr val="tx1"/>
                </a:solidFill>
              </a:rPr>
              <a:t>の目的はロータリー内外でロータリアンを</a:t>
            </a:r>
            <a:r>
              <a:rPr kumimoji="1" lang="ja-JP" altLang="en-US" b="1" dirty="0">
                <a:solidFill>
                  <a:srgbClr val="FF0000"/>
                </a:solidFill>
                <a:effectLst>
                  <a:outerShdw blurRad="38100" dist="38100" dir="2700000" algn="tl">
                    <a:srgbClr val="000000">
                      <a:alpha val="43137"/>
                    </a:srgbClr>
                  </a:outerShdw>
                </a:effectLst>
              </a:rPr>
              <a:t>「世界を変える行動人」として</a:t>
            </a:r>
            <a:r>
              <a:rPr kumimoji="1" lang="ja-JP" altLang="en-US" dirty="0">
                <a:solidFill>
                  <a:schemeClr val="tx1"/>
                </a:solidFill>
              </a:rPr>
              <a:t>描き出す影響力の強いストーリーを特定し、効果的に発信する能力をクラブ・地区が強化するのを援助することで、</a:t>
            </a:r>
            <a:r>
              <a:rPr kumimoji="1" lang="ja-JP" altLang="en-US" b="1" dirty="0">
                <a:solidFill>
                  <a:srgbClr val="FF0000"/>
                </a:solidFill>
                <a:effectLst>
                  <a:outerShdw blurRad="38100" dist="38100" dir="2700000" algn="tl">
                    <a:srgbClr val="000000">
                      <a:alpha val="43137"/>
                    </a:srgbClr>
                  </a:outerShdw>
                </a:effectLst>
              </a:rPr>
              <a:t>戦略計画を積極的に促進する</a:t>
            </a:r>
            <a:r>
              <a:rPr kumimoji="1" lang="ja-JP" altLang="en-US" dirty="0">
                <a:solidFill>
                  <a:schemeClr val="tx1"/>
                </a:solidFill>
              </a:rPr>
              <a:t>ことです。</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6" y="6181680"/>
            <a:ext cx="1868074" cy="67631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025" y="6566034"/>
            <a:ext cx="801415" cy="290145"/>
          </a:xfrm>
          <a:prstGeom prst="rect">
            <a:avLst/>
          </a:prstGeom>
        </p:spPr>
      </p:pic>
    </p:spTree>
    <p:extLst>
      <p:ext uri="{BB962C8B-B14F-4D97-AF65-F5344CB8AC3E}">
        <p14:creationId xmlns:p14="http://schemas.microsoft.com/office/powerpoint/2010/main" val="244287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48" y="714983"/>
            <a:ext cx="7886700" cy="1325563"/>
          </a:xfrm>
        </p:spPr>
        <p:txBody>
          <a:bodyPr>
            <a:normAutofit/>
          </a:bodyPr>
          <a:lstStyle/>
          <a:p>
            <a:r>
              <a:rPr kumimoji="1" lang="ja-JP" altLang="en-US" sz="3600" dirty="0"/>
              <a:t>　　</a:t>
            </a:r>
            <a:r>
              <a:rPr kumimoji="1" lang="ja-JP" altLang="en-US" sz="3600" b="1" dirty="0">
                <a:solidFill>
                  <a:srgbClr val="FF0000"/>
                </a:solidFill>
                <a:effectLst>
                  <a:outerShdw blurRad="38100" dist="38100" dir="2700000" algn="tl">
                    <a:srgbClr val="000000">
                      <a:alpha val="43137"/>
                    </a:srgbClr>
                  </a:outerShdw>
                </a:effectLst>
              </a:rPr>
              <a:t>ロータリーの公共イメージの推進</a:t>
            </a:r>
          </a:p>
        </p:txBody>
      </p:sp>
      <p:sp>
        <p:nvSpPr>
          <p:cNvPr id="3" name="コンテンツ プレースホルダー 2"/>
          <p:cNvSpPr>
            <a:spLocks noGrp="1"/>
          </p:cNvSpPr>
          <p:nvPr>
            <p:ph idx="1"/>
          </p:nvPr>
        </p:nvSpPr>
        <p:spPr>
          <a:xfrm>
            <a:off x="883403" y="2390168"/>
            <a:ext cx="7167966" cy="4351338"/>
          </a:xfrm>
        </p:spPr>
        <p:txBody>
          <a:bodyPr>
            <a:normAutofit/>
          </a:bodyPr>
          <a:lstStyle/>
          <a:p>
            <a:pPr marL="0" indent="0">
              <a:lnSpc>
                <a:spcPct val="150000"/>
              </a:lnSpc>
              <a:buNone/>
            </a:pPr>
            <a:r>
              <a:rPr kumimoji="1" lang="ja-JP" altLang="en-US" sz="2400" dirty="0">
                <a:solidFill>
                  <a:srgbClr val="FF0000"/>
                </a:solidFill>
              </a:rPr>
              <a:t>「世界を変える行動人」は</a:t>
            </a:r>
            <a:r>
              <a:rPr kumimoji="1" lang="ja-JP" altLang="en-US" sz="2400" dirty="0"/>
              <a:t>、説得ある一貫した方法でロータリーのストーリーを伝えるための公共イメージキャンペーンであり、調査に基づいて開発されました。</a:t>
            </a:r>
            <a:endParaRPr kumimoji="1" lang="en-US" altLang="ja-JP" sz="2400" dirty="0"/>
          </a:p>
          <a:p>
            <a:pPr marL="0" indent="0">
              <a:lnSpc>
                <a:spcPct val="150000"/>
              </a:lnSpc>
              <a:buNone/>
            </a:pPr>
            <a:r>
              <a:rPr lang="ja-JP" altLang="en-US" sz="2400" dirty="0">
                <a:solidFill>
                  <a:srgbClr val="FF0000"/>
                </a:solidFill>
              </a:rPr>
              <a:t>「世界を変える行動人」キャンペーンは、</a:t>
            </a:r>
            <a:r>
              <a:rPr lang="ja-JP" altLang="en-US" sz="2400" dirty="0"/>
              <a:t>ロータリーに対する認識と理解を向上させることを目的にしています</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5" y="6128044"/>
            <a:ext cx="2016225" cy="729956"/>
          </a:xfrm>
          <a:prstGeom prst="rect">
            <a:avLst/>
          </a:prstGeom>
        </p:spPr>
      </p:pic>
    </p:spTree>
    <p:extLst>
      <p:ext uri="{BB962C8B-B14F-4D97-AF65-F5344CB8AC3E}">
        <p14:creationId xmlns:p14="http://schemas.microsoft.com/office/powerpoint/2010/main" val="3511967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999641" y="620688"/>
            <a:ext cx="7246362" cy="1224136"/>
          </a:xfrm>
          <a:solidFill>
            <a:schemeClr val="tx2">
              <a:lumMod val="75000"/>
            </a:schemeClr>
          </a:solidFill>
        </p:spPr>
        <p:style>
          <a:lnRef idx="1">
            <a:schemeClr val="dk1"/>
          </a:lnRef>
          <a:fillRef idx="2">
            <a:schemeClr val="dk1"/>
          </a:fillRef>
          <a:effectRef idx="1">
            <a:schemeClr val="dk1"/>
          </a:effectRef>
          <a:fontRef idx="minor">
            <a:schemeClr val="dk1"/>
          </a:fontRef>
        </p:style>
        <p:txBody>
          <a:bodyPr>
            <a:normAutofit/>
          </a:bodyPr>
          <a:lstStyle/>
          <a:p>
            <a:r>
              <a:rPr lang="ja-JP" altLang="en-US" sz="3600" b="1" dirty="0">
                <a:ln w="0"/>
                <a:solidFill>
                  <a:schemeClr val="bg1"/>
                </a:solidFill>
                <a:effectLst>
                  <a:outerShdw blurRad="38100" dist="38100" dir="2700000" algn="tl">
                    <a:srgbClr val="000000">
                      <a:alpha val="43137"/>
                    </a:srgbClr>
                  </a:outerShdw>
                </a:effectLst>
              </a:rPr>
              <a:t>ブランドリソースセンター</a:t>
            </a:r>
            <a:r>
              <a:rPr lang="ja-JP" altLang="en-US" sz="3600" b="1" dirty="0" err="1" smtClean="0">
                <a:ln w="0"/>
                <a:solidFill>
                  <a:schemeClr val="bg1"/>
                </a:solidFill>
                <a:effectLst>
                  <a:outerShdw blurRad="38100" dist="38100" dir="2700000" algn="tl">
                    <a:srgbClr val="000000">
                      <a:alpha val="43137"/>
                    </a:srgbClr>
                  </a:outerShdw>
                </a:effectLst>
              </a:rPr>
              <a:t>へよう</a:t>
            </a:r>
            <a:r>
              <a:rPr lang="ja-JP" altLang="en-US" sz="3600" b="1" dirty="0" err="1">
                <a:ln w="0"/>
                <a:solidFill>
                  <a:schemeClr val="bg1"/>
                </a:solidFill>
                <a:effectLst>
                  <a:outerShdw blurRad="38100" dist="38100" dir="2700000" algn="tl">
                    <a:srgbClr val="000000">
                      <a:alpha val="43137"/>
                    </a:srgbClr>
                  </a:outerShdw>
                </a:effectLst>
              </a:rPr>
              <a:t>こそ</a:t>
            </a:r>
            <a:endParaRPr lang="ja-JP" altLang="en-US" sz="3600" b="1" dirty="0">
              <a:ln w="0"/>
              <a:solidFill>
                <a:schemeClr val="bg1"/>
              </a:solidFill>
              <a:effectLst>
                <a:outerShdw blurRad="38100" dist="38100" dir="2700000" algn="tl">
                  <a:srgbClr val="000000">
                    <a:alpha val="43137"/>
                  </a:srgbClr>
                </a:outerShdw>
              </a:effectLst>
            </a:endParaRPr>
          </a:p>
        </p:txBody>
      </p:sp>
      <p:pic>
        <p:nvPicPr>
          <p:cNvPr id="8" name="コンテンツ プレースホルダー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2054169"/>
            <a:ext cx="3188970" cy="3831091"/>
          </a:xfrm>
        </p:spPr>
      </p:pic>
      <p:sp>
        <p:nvSpPr>
          <p:cNvPr id="4" name="スライド番号プレースホルダー 3"/>
          <p:cNvSpPr>
            <a:spLocks noGrp="1"/>
          </p:cNvSpPr>
          <p:nvPr>
            <p:ph type="sldNum" sz="quarter" idx="12"/>
          </p:nvPr>
        </p:nvSpPr>
        <p:spPr>
          <a:xfrm>
            <a:off x="6782673" y="5542359"/>
            <a:ext cx="2133600" cy="342900"/>
          </a:xfrm>
        </p:spPr>
        <p:txBody>
          <a:bodyPr/>
          <a:lstStyle/>
          <a:p>
            <a:pPr>
              <a:defRPr/>
            </a:pPr>
            <a:fld id="{0013B27E-0160-43A3-AE03-CD9084755DD4}" type="slidenum">
              <a:rPr lang="en-US" altLang="ja-JP" sz="1500" b="1">
                <a:solidFill>
                  <a:srgbClr val="FFFFFF"/>
                </a:solidFill>
              </a:rPr>
              <a:pPr>
                <a:defRPr/>
              </a:pPr>
              <a:t>22</a:t>
            </a:fld>
            <a:endParaRPr lang="en-US" altLang="ja-JP" sz="1500" b="1" dirty="0">
              <a:solidFill>
                <a:srgbClr val="FFFFFF"/>
              </a:solidFill>
            </a:endParaRPr>
          </a:p>
        </p:txBody>
      </p:sp>
      <p:graphicFrame>
        <p:nvGraphicFramePr>
          <p:cNvPr id="9" name="オブジェクト 8"/>
          <p:cNvGraphicFramePr>
            <a:graphicFrameLocks noChangeAspect="1"/>
          </p:cNvGraphicFramePr>
          <p:nvPr>
            <p:extLst/>
          </p:nvPr>
        </p:nvGraphicFramePr>
        <p:xfrm>
          <a:off x="5210017" y="2075432"/>
          <a:ext cx="3122453" cy="3788562"/>
        </p:xfrm>
        <a:graphic>
          <a:graphicData uri="http://schemas.openxmlformats.org/presentationml/2006/ole">
            <mc:AlternateContent xmlns:mc="http://schemas.openxmlformats.org/markup-compatibility/2006">
              <mc:Choice xmlns:v="urn:schemas-microsoft-com:vml" Requires="v">
                <p:oleObj spid="_x0000_s1050" name="Acrobat Document" r:id="rId5" imgW="5097588" imgH="6469329" progId="AcroExch.Document.11">
                  <p:embed/>
                </p:oleObj>
              </mc:Choice>
              <mc:Fallback>
                <p:oleObj name="Acrobat Document" r:id="rId5" imgW="5097588" imgH="6469329" progId="AcroExch.Document.11">
                  <p:embed/>
                  <p:pic>
                    <p:nvPicPr>
                      <p:cNvPr id="0" name=""/>
                      <p:cNvPicPr/>
                      <p:nvPr/>
                    </p:nvPicPr>
                    <p:blipFill>
                      <a:blip r:embed="rId6"/>
                      <a:stretch>
                        <a:fillRect/>
                      </a:stretch>
                    </p:blipFill>
                    <p:spPr>
                      <a:xfrm>
                        <a:off x="5210017" y="2075432"/>
                        <a:ext cx="3122453" cy="3788562"/>
                      </a:xfrm>
                      <a:prstGeom prst="rect">
                        <a:avLst/>
                      </a:prstGeom>
                    </p:spPr>
                  </p:pic>
                </p:oleObj>
              </mc:Fallback>
            </mc:AlternateContent>
          </a:graphicData>
        </a:graphic>
      </p:graphicFrame>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6128044"/>
            <a:ext cx="2016225" cy="729956"/>
          </a:xfrm>
          <a:prstGeom prst="rect">
            <a:avLst/>
          </a:prstGeom>
        </p:spPr>
      </p:pic>
    </p:spTree>
    <p:extLst>
      <p:ext uri="{BB962C8B-B14F-4D97-AF65-F5344CB8AC3E}">
        <p14:creationId xmlns:p14="http://schemas.microsoft.com/office/powerpoint/2010/main" val="910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01783" y="155898"/>
            <a:ext cx="7709438" cy="797247"/>
          </a:xfrm>
        </p:spPr>
        <p:txBody>
          <a:bodyPr/>
          <a:lstStyle/>
          <a:p>
            <a:r>
              <a:rPr kumimoji="1" lang="ja-JP" altLang="en-US" dirty="0" smtClean="0"/>
              <a:t>　</a:t>
            </a:r>
            <a:r>
              <a:rPr kumimoji="1" lang="ja-JP" altLang="en-US" sz="3600" b="1" dirty="0" smtClean="0">
                <a:solidFill>
                  <a:srgbClr val="FF0000"/>
                </a:solidFill>
                <a:effectLst>
                  <a:outerShdw blurRad="38100" dist="38100" dir="2700000" algn="tl">
                    <a:srgbClr val="000000">
                      <a:alpha val="43137"/>
                    </a:srgbClr>
                  </a:outerShdw>
                </a:effectLst>
              </a:rPr>
              <a:t>ロータリーブランドリソースセンター</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5" name="コンテンツ プレースホルダー 4"/>
          <p:cNvSpPr>
            <a:spLocks noGrp="1"/>
          </p:cNvSpPr>
          <p:nvPr>
            <p:ph idx="1"/>
          </p:nvPr>
        </p:nvSpPr>
        <p:spPr>
          <a:xfrm>
            <a:off x="1348353" y="1022888"/>
            <a:ext cx="7694909" cy="5680129"/>
          </a:xfrm>
        </p:spPr>
        <p:txBody>
          <a:bodyPr>
            <a:normAutofit/>
          </a:bodyPr>
          <a:lstStyle/>
          <a:p>
            <a:pPr marL="0" indent="0">
              <a:lnSpc>
                <a:spcPct val="150000"/>
              </a:lnSpc>
              <a:buNone/>
            </a:pPr>
            <a:r>
              <a:rPr kumimoji="1" lang="ja-JP" altLang="en-US" sz="1400" dirty="0" smtClean="0"/>
              <a:t>○</a:t>
            </a:r>
            <a:r>
              <a:rPr kumimoji="1" lang="ja-JP" altLang="en-US" sz="2000" dirty="0" smtClean="0"/>
              <a:t>　「世界を変える行動人」キャンペーンおガイドライン</a:t>
            </a:r>
            <a:endParaRPr kumimoji="1" lang="en-US" altLang="ja-JP" sz="2000" dirty="0" smtClean="0"/>
          </a:p>
          <a:p>
            <a:pPr marL="0" indent="0">
              <a:lnSpc>
                <a:spcPct val="150000"/>
              </a:lnSpc>
              <a:buNone/>
            </a:pPr>
            <a:r>
              <a:rPr lang="ja-JP" altLang="en-US" sz="1400" dirty="0" smtClean="0"/>
              <a:t>○　</a:t>
            </a:r>
            <a:r>
              <a:rPr lang="ja-JP" altLang="en-US" sz="2000" dirty="0" smtClean="0"/>
              <a:t>「世界を変える行動人」のスタイルガイド</a:t>
            </a:r>
            <a:endParaRPr lang="en-US" altLang="ja-JP" sz="2000" dirty="0" smtClean="0"/>
          </a:p>
          <a:p>
            <a:pPr marL="0" indent="0">
              <a:lnSpc>
                <a:spcPct val="150000"/>
              </a:lnSpc>
              <a:buNone/>
            </a:pPr>
            <a:r>
              <a:rPr lang="ja-JP" altLang="en-US" sz="1400" dirty="0" smtClean="0"/>
              <a:t>○　</a:t>
            </a:r>
            <a:r>
              <a:rPr lang="ja-JP" altLang="en-US" sz="2000" dirty="0" smtClean="0"/>
              <a:t>「世界を変える行動人」キャンペーンの活用：テレビ広告</a:t>
            </a:r>
            <a:endParaRPr lang="en-US" altLang="ja-JP" sz="2000" dirty="0" smtClean="0"/>
          </a:p>
          <a:p>
            <a:pPr marL="0" indent="0">
              <a:lnSpc>
                <a:spcPct val="150000"/>
              </a:lnSpc>
              <a:buNone/>
            </a:pPr>
            <a:r>
              <a:rPr lang="ja-JP" altLang="en-US" sz="1400" dirty="0" smtClean="0"/>
              <a:t>〇</a:t>
            </a:r>
            <a:r>
              <a:rPr lang="ja-JP" altLang="en-US" sz="2000" dirty="0" smtClean="0"/>
              <a:t>　「世界を変える行動人」キャンペーンの活用：ラジオ広告</a:t>
            </a:r>
            <a:endParaRPr lang="en-US" altLang="ja-JP" sz="2000" dirty="0" smtClean="0"/>
          </a:p>
          <a:p>
            <a:pPr marL="0" indent="0">
              <a:lnSpc>
                <a:spcPct val="150000"/>
              </a:lnSpc>
              <a:buNone/>
            </a:pPr>
            <a:r>
              <a:rPr lang="ja-JP" altLang="en-US" sz="1400" dirty="0" smtClean="0"/>
              <a:t>〇</a:t>
            </a:r>
            <a:r>
              <a:rPr lang="ja-JP" altLang="en-US" sz="2000" dirty="0" smtClean="0"/>
              <a:t>　ロータリー広報ガイド</a:t>
            </a:r>
            <a:endParaRPr lang="en-US" altLang="ja-JP" sz="2000" dirty="0" smtClean="0"/>
          </a:p>
          <a:p>
            <a:pPr marL="0" indent="0">
              <a:lnSpc>
                <a:spcPct val="150000"/>
              </a:lnSpc>
              <a:buNone/>
            </a:pPr>
            <a:r>
              <a:rPr lang="ja-JP" altLang="en-US" sz="1400" dirty="0" smtClean="0"/>
              <a:t>〇</a:t>
            </a:r>
            <a:r>
              <a:rPr lang="ja-JP" altLang="en-US" sz="2000" dirty="0" smtClean="0"/>
              <a:t>　クラブのソーシャルメディアクイックスタートガイド</a:t>
            </a:r>
            <a:endParaRPr lang="en-US" altLang="ja-JP" sz="2000" dirty="0" smtClean="0"/>
          </a:p>
          <a:p>
            <a:pPr marL="0" indent="0">
              <a:lnSpc>
                <a:spcPct val="150000"/>
              </a:lnSpc>
              <a:buNone/>
            </a:pPr>
            <a:r>
              <a:rPr lang="ja-JP" altLang="en-US" sz="1400" dirty="0" smtClean="0"/>
              <a:t>〇</a:t>
            </a:r>
            <a:r>
              <a:rPr lang="ja-JP" altLang="en-US" sz="2000" dirty="0" smtClean="0"/>
              <a:t>　「ボイス」とビジュアルアイデンティティーのガイド</a:t>
            </a:r>
            <a:endParaRPr lang="en-US" altLang="ja-JP" sz="2000" dirty="0" smtClean="0"/>
          </a:p>
          <a:p>
            <a:pPr marL="0" indent="0">
              <a:lnSpc>
                <a:spcPct val="150000"/>
              </a:lnSpc>
              <a:buNone/>
            </a:pPr>
            <a:r>
              <a:rPr lang="ja-JP" altLang="en-US" sz="1400" dirty="0"/>
              <a:t>〇</a:t>
            </a:r>
            <a:r>
              <a:rPr lang="ja-JP" altLang="en-US" sz="2000" dirty="0" smtClean="0"/>
              <a:t>　クラブウェブサイトのクイックスタートガイド</a:t>
            </a:r>
            <a:endParaRPr lang="en-US" altLang="ja-JP" sz="2000" dirty="0" smtClean="0"/>
          </a:p>
          <a:p>
            <a:pPr marL="0" indent="0">
              <a:lnSpc>
                <a:spcPct val="150000"/>
              </a:lnSpc>
              <a:buNone/>
            </a:pPr>
            <a:r>
              <a:rPr lang="ja-JP" altLang="en-US" sz="1400" dirty="0" smtClean="0"/>
              <a:t>〇</a:t>
            </a:r>
            <a:r>
              <a:rPr lang="ja-JP" altLang="en-US" sz="2000" dirty="0" smtClean="0"/>
              <a:t>　ロータリーメッセージ作成ガイド</a:t>
            </a:r>
            <a:endParaRPr lang="en-US" altLang="ja-JP" sz="2000" dirty="0" smtClean="0"/>
          </a:p>
          <a:p>
            <a:pPr marL="0" indent="0">
              <a:lnSpc>
                <a:spcPct val="150000"/>
              </a:lnSpc>
              <a:buNone/>
            </a:pPr>
            <a:endParaRPr lang="en-US" altLang="ja-JP" sz="2000" dirty="0" smtClean="0"/>
          </a:p>
          <a:p>
            <a:pPr marL="0" indent="0">
              <a:lnSpc>
                <a:spcPct val="150000"/>
              </a:lnSpc>
              <a:buNone/>
            </a:pPr>
            <a:endParaRPr kumimoji="1" lang="ja-JP" altLang="en-US" sz="1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9" y="6292312"/>
            <a:ext cx="1562497" cy="565688"/>
          </a:xfrm>
          <a:prstGeom prst="rect">
            <a:avLst/>
          </a:prstGeom>
        </p:spPr>
      </p:pic>
    </p:spTree>
    <p:extLst>
      <p:ext uri="{BB962C8B-B14F-4D97-AF65-F5344CB8AC3E}">
        <p14:creationId xmlns:p14="http://schemas.microsoft.com/office/powerpoint/2010/main" val="325649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620688"/>
            <a:ext cx="8229600" cy="1143000"/>
          </a:xfrm>
        </p:spPr>
        <p:txBody>
          <a:bodyPr>
            <a:normAutofit fontScale="90000"/>
          </a:bodyPr>
          <a:lstStyle/>
          <a:p>
            <a:r>
              <a:rPr lang="ja-JP" altLang="en-US" dirty="0"/>
              <a:t>　　　２０１９－２０年の優先目標</a:t>
            </a:r>
            <a:r>
              <a:rPr lang="en-US" altLang="ja-JP" dirty="0"/>
              <a:t/>
            </a:r>
            <a:br>
              <a:rPr lang="en-US" altLang="ja-JP" dirty="0"/>
            </a:br>
            <a:r>
              <a:rPr lang="ja-JP" altLang="en-US" sz="3600" b="1" u="sng" dirty="0">
                <a:solidFill>
                  <a:srgbClr val="FF0000"/>
                </a:solidFill>
                <a:effectLst>
                  <a:outerShdw blurRad="38100" dist="38100" dir="2700000" algn="tl">
                    <a:srgbClr val="000000">
                      <a:alpha val="43137"/>
                    </a:srgbClr>
                  </a:outerShdw>
                </a:effectLst>
              </a:rPr>
              <a:t>一、「世界を変える行動人」キャンペーの推進</a:t>
            </a:r>
            <a:endParaRPr kumimoji="1" lang="ja-JP" altLang="en-US" sz="3600" b="1" u="sng" dirty="0">
              <a:solidFill>
                <a:srgbClr val="FF0000"/>
              </a:solidFill>
              <a:effectLst>
                <a:outerShdw blurRad="38100" dist="38100" dir="2700000" algn="tl">
                  <a:srgbClr val="000000">
                    <a:alpha val="43137"/>
                  </a:srgbClr>
                </a:outerShdw>
              </a:effectLst>
            </a:endParaRPr>
          </a:p>
        </p:txBody>
      </p:sp>
      <p:sp>
        <p:nvSpPr>
          <p:cNvPr id="5" name="コンテンツ プレースホルダー 4"/>
          <p:cNvSpPr>
            <a:spLocks noGrp="1"/>
          </p:cNvSpPr>
          <p:nvPr>
            <p:ph idx="1"/>
          </p:nvPr>
        </p:nvSpPr>
        <p:spPr>
          <a:xfrm>
            <a:off x="539552" y="1977101"/>
            <a:ext cx="8363272" cy="4248472"/>
          </a:xfrm>
        </p:spPr>
        <p:txBody>
          <a:bodyPr/>
          <a:lstStyle/>
          <a:p>
            <a:pPr marL="0" indent="0" algn="just">
              <a:buNone/>
            </a:pPr>
            <a:r>
              <a:rPr kumimoji="1" lang="ja-JP" altLang="en-US" sz="3600" dirty="0"/>
              <a:t>①　</a:t>
            </a:r>
            <a:r>
              <a:rPr kumimoji="1" lang="ja-JP" altLang="en-US" dirty="0"/>
              <a:t>コミュニケーション分野の経験・知識が豊富</a:t>
            </a:r>
            <a:endParaRPr kumimoji="1" lang="en-US" altLang="ja-JP" dirty="0"/>
          </a:p>
          <a:p>
            <a:pPr marL="0" indent="0" algn="just">
              <a:buNone/>
            </a:pPr>
            <a:r>
              <a:rPr lang="ja-JP" altLang="en-US" dirty="0"/>
              <a:t>　　　</a:t>
            </a:r>
            <a:r>
              <a:rPr kumimoji="1" lang="ja-JP" altLang="en-US" dirty="0"/>
              <a:t>な人の</a:t>
            </a:r>
            <a:r>
              <a:rPr kumimoji="1" lang="ja-JP" altLang="en-US" dirty="0">
                <a:solidFill>
                  <a:srgbClr val="FF0000"/>
                </a:solidFill>
                <a:effectLst>
                  <a:outerShdw blurRad="38100" dist="38100" dir="2700000" algn="tl">
                    <a:srgbClr val="000000">
                      <a:alpha val="43137"/>
                    </a:srgbClr>
                  </a:outerShdw>
                </a:effectLst>
              </a:rPr>
              <a:t>ネットワークを築く</a:t>
            </a:r>
            <a:endParaRPr kumimoji="1" lang="en-US" altLang="ja-JP" dirty="0">
              <a:solidFill>
                <a:srgbClr val="FF0000"/>
              </a:solidFill>
              <a:effectLst>
                <a:outerShdw blurRad="38100" dist="38100" dir="2700000" algn="tl">
                  <a:srgbClr val="000000">
                    <a:alpha val="43137"/>
                  </a:srgbClr>
                </a:outerShdw>
              </a:effectLst>
            </a:endParaRPr>
          </a:p>
          <a:p>
            <a:pPr marL="0" indent="0" algn="just">
              <a:buNone/>
            </a:pPr>
            <a:r>
              <a:rPr lang="ja-JP" altLang="en-US" dirty="0"/>
              <a:t>②　</a:t>
            </a:r>
            <a:r>
              <a:rPr lang="ja-JP" altLang="en-US" b="1" dirty="0">
                <a:solidFill>
                  <a:srgbClr val="FF0000"/>
                </a:solidFill>
                <a:effectLst>
                  <a:outerShdw blurRad="38100" dist="38100" dir="2700000" algn="tl">
                    <a:srgbClr val="000000">
                      <a:alpha val="43137"/>
                    </a:srgbClr>
                  </a:outerShdw>
                </a:effectLst>
              </a:rPr>
              <a:t>キャンペーンについて伝え広め、</a:t>
            </a:r>
            <a:r>
              <a:rPr lang="ja-JP" altLang="en-US" dirty="0"/>
              <a:t>研修で</a:t>
            </a:r>
            <a:endParaRPr lang="en-US" altLang="ja-JP" dirty="0"/>
          </a:p>
          <a:p>
            <a:pPr marL="0" indent="0" algn="just">
              <a:buNone/>
            </a:pPr>
            <a:r>
              <a:rPr kumimoji="1" lang="ja-JP" altLang="en-US" dirty="0"/>
              <a:t>　　　公共イメージの内容を盛り込む。</a:t>
            </a:r>
            <a:endParaRPr kumimoji="1" lang="en-US" altLang="ja-JP" dirty="0"/>
          </a:p>
          <a:p>
            <a:pPr marL="0" indent="0" algn="just">
              <a:buNone/>
            </a:pPr>
            <a:r>
              <a:rPr lang="ja-JP" altLang="en-US" dirty="0"/>
              <a:t>③　「行動人」の</a:t>
            </a:r>
            <a:r>
              <a:rPr lang="ja-JP" altLang="en-US" b="1" dirty="0">
                <a:solidFill>
                  <a:srgbClr val="FF0000"/>
                </a:solidFill>
                <a:effectLst>
                  <a:outerShdw blurRad="38100" dist="38100" dir="2700000" algn="tl">
                    <a:srgbClr val="000000">
                      <a:alpha val="43137"/>
                    </a:srgbClr>
                  </a:outerShdw>
                </a:effectLst>
              </a:rPr>
              <a:t>ストーリーを集め、紹介する。</a:t>
            </a:r>
            <a:endParaRPr lang="en-US" altLang="ja-JP" b="1" dirty="0">
              <a:solidFill>
                <a:srgbClr val="FF0000"/>
              </a:solidFill>
              <a:effectLst>
                <a:outerShdw blurRad="38100" dist="38100" dir="2700000" algn="tl">
                  <a:srgbClr val="000000">
                    <a:alpha val="43137"/>
                  </a:srgbClr>
                </a:outerShdw>
              </a:effectLst>
            </a:endParaRPr>
          </a:p>
          <a:p>
            <a:pPr marL="0" indent="0" algn="just">
              <a:lnSpc>
                <a:spcPct val="150000"/>
              </a:lnSpc>
              <a:buNone/>
            </a:pPr>
            <a:r>
              <a:rPr kumimoji="1" lang="ja-JP" altLang="en-US" dirty="0"/>
              <a:t>④　公共イメージのリソースについて</a:t>
            </a:r>
            <a:r>
              <a:rPr kumimoji="1" lang="ja-JP" altLang="en-US" b="1" dirty="0">
                <a:solidFill>
                  <a:srgbClr val="FF0000"/>
                </a:solidFill>
                <a:effectLst>
                  <a:outerShdw blurRad="38100" dist="38100" dir="2700000" algn="tl">
                    <a:srgbClr val="000000">
                      <a:alpha val="43137"/>
                    </a:srgbClr>
                  </a:outerShdw>
                </a:effectLst>
              </a:rPr>
              <a:t>学び</a:t>
            </a:r>
            <a:r>
              <a:rPr kumimoji="1" lang="ja-JP" altLang="en-US" b="1" dirty="0" smtClean="0">
                <a:solidFill>
                  <a:srgbClr val="FF0000"/>
                </a:solidFill>
                <a:effectLst>
                  <a:outerShdw blurRad="38100" dist="38100" dir="2700000" algn="tl">
                    <a:srgbClr val="000000">
                      <a:alpha val="43137"/>
                    </a:srgbClr>
                  </a:outerShdw>
                </a:effectLst>
              </a:rPr>
              <a:t>、</a:t>
            </a:r>
            <a:r>
              <a:rPr lang="ja-JP" altLang="en-US" b="1" dirty="0" smtClean="0">
                <a:solidFill>
                  <a:srgbClr val="FF0000"/>
                </a:solidFill>
                <a:effectLst>
                  <a:outerShdw blurRad="38100" dist="38100" dir="2700000" algn="tl">
                    <a:srgbClr val="000000">
                      <a:alpha val="43137"/>
                    </a:srgbClr>
                  </a:outerShdw>
                </a:effectLst>
              </a:rPr>
              <a:t>活</a:t>
            </a:r>
            <a:r>
              <a:rPr kumimoji="1" lang="ja-JP" altLang="en-US" b="1" dirty="0" smtClean="0">
                <a:solidFill>
                  <a:srgbClr val="FF0000"/>
                </a:solidFill>
                <a:effectLst>
                  <a:outerShdw blurRad="38100" dist="38100" dir="2700000" algn="tl">
                    <a:srgbClr val="000000">
                      <a:alpha val="43137"/>
                    </a:srgbClr>
                  </a:outerShdw>
                </a:effectLst>
              </a:rPr>
              <a:t>用</a:t>
            </a:r>
            <a:r>
              <a:rPr kumimoji="1" lang="ja-JP" altLang="en-US" b="1" dirty="0">
                <a:solidFill>
                  <a:srgbClr val="FF0000"/>
                </a:solidFill>
                <a:effectLst>
                  <a:outerShdw blurRad="38100" dist="38100" dir="2700000" algn="tl">
                    <a:srgbClr val="000000">
                      <a:alpha val="43137"/>
                    </a:srgbClr>
                  </a:outerShdw>
                </a:effectLst>
              </a:rPr>
              <a:t>する</a:t>
            </a:r>
            <a:r>
              <a:rPr kumimoji="1" lang="ja-JP" altLang="en-US" b="1" dirty="0" smtClean="0">
                <a:solidFill>
                  <a:srgbClr val="FF0000"/>
                </a:solidFill>
                <a:effectLst>
                  <a:outerShdw blurRad="38100" dist="38100" dir="2700000" algn="tl">
                    <a:srgbClr val="000000">
                      <a:alpha val="43137"/>
                    </a:srgbClr>
                  </a:outerShdw>
                </a:effectLst>
              </a:rPr>
              <a:t>。</a:t>
            </a:r>
            <a:endParaRPr kumimoji="1" lang="en-US" altLang="ja-JP" b="1" dirty="0" smtClean="0">
              <a:solidFill>
                <a:srgbClr val="FF0000"/>
              </a:solidFill>
              <a:effectLst>
                <a:outerShdw blurRad="38100" dist="38100" dir="2700000" algn="tl">
                  <a:srgbClr val="000000">
                    <a:alpha val="43137"/>
                  </a:srgbClr>
                </a:outerShdw>
              </a:effectLst>
            </a:endParaRPr>
          </a:p>
          <a:p>
            <a:pPr marL="0" indent="0" algn="just">
              <a:buNone/>
            </a:pPr>
            <a:r>
              <a:rPr lang="ja-JP" altLang="en-US" dirty="0" smtClean="0">
                <a:solidFill>
                  <a:schemeClr val="tx2">
                    <a:lumMod val="50000"/>
                  </a:schemeClr>
                </a:solidFill>
                <a:effectLst>
                  <a:outerShdw blurRad="38100" dist="38100" dir="2700000" algn="tl">
                    <a:srgbClr val="000000">
                      <a:alpha val="43137"/>
                    </a:srgbClr>
                  </a:outerShdw>
                </a:effectLst>
              </a:rPr>
              <a:t>⑤</a:t>
            </a:r>
            <a:r>
              <a:rPr lang="ja-JP" altLang="en-US" b="1" dirty="0" smtClean="0">
                <a:solidFill>
                  <a:srgbClr val="FF0000"/>
                </a:solidFill>
                <a:effectLst>
                  <a:outerShdw blurRad="38100" dist="38100" dir="2700000" algn="tl">
                    <a:srgbClr val="000000">
                      <a:alpha val="43137"/>
                    </a:srgbClr>
                  </a:outerShdw>
                </a:effectLst>
              </a:rPr>
              <a:t>　</a:t>
            </a:r>
            <a:r>
              <a:rPr lang="ja-JP" altLang="en-US" dirty="0" smtClean="0">
                <a:solidFill>
                  <a:schemeClr val="tx2">
                    <a:lumMod val="50000"/>
                  </a:schemeClr>
                </a:solidFill>
              </a:rPr>
              <a:t>公共イメージ向上に関する</a:t>
            </a:r>
            <a:r>
              <a:rPr lang="ja-JP" altLang="en-US" b="1" dirty="0" smtClean="0">
                <a:solidFill>
                  <a:srgbClr val="FF0000"/>
                </a:solidFill>
                <a:effectLst>
                  <a:outerShdw blurRad="38100" dist="38100" dir="2700000" algn="tl">
                    <a:srgbClr val="000000">
                      <a:alpha val="43137"/>
                    </a:srgbClr>
                  </a:outerShdw>
                </a:effectLst>
              </a:rPr>
              <a:t>事例を共有する。</a:t>
            </a:r>
            <a:endParaRPr kumimoji="1" lang="ja-JP" altLang="en-US" b="1" dirty="0">
              <a:solidFill>
                <a:srgbClr val="FF0000"/>
              </a:solidFill>
              <a:effectLst>
                <a:outerShdw blurRad="38100" dist="38100" dir="2700000" algn="tl">
                  <a:srgbClr val="000000">
                    <a:alpha val="43137"/>
                  </a:srgbClr>
                </a:outerShdw>
              </a:effectLst>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6" y="6206442"/>
            <a:ext cx="1716733" cy="648568"/>
          </a:xfrm>
          <a:prstGeom prst="rect">
            <a:avLst/>
          </a:prstGeom>
        </p:spPr>
      </p:pic>
    </p:spTree>
    <p:extLst>
      <p:ext uri="{BB962C8B-B14F-4D97-AF65-F5344CB8AC3E}">
        <p14:creationId xmlns:p14="http://schemas.microsoft.com/office/powerpoint/2010/main" val="150222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1172" y="737085"/>
            <a:ext cx="6887208" cy="1325563"/>
          </a:xfrm>
        </p:spPr>
        <p:txBody>
          <a:bodyPr>
            <a:normAutofit/>
          </a:bodyPr>
          <a:lstStyle/>
          <a:p>
            <a:r>
              <a:rPr kumimoji="1" lang="ja-JP" altLang="en-US" sz="3600" b="1" dirty="0" smtClean="0">
                <a:solidFill>
                  <a:srgbClr val="FF0000"/>
                </a:solidFill>
                <a:effectLst>
                  <a:outerShdw blurRad="38100" dist="38100" dir="2700000" algn="tl">
                    <a:srgbClr val="000000">
                      <a:alpha val="43137"/>
                    </a:srgbClr>
                  </a:outerShdw>
                </a:effectLst>
              </a:rPr>
              <a:t>これまでの活動目標の更なる推進</a:t>
            </a:r>
            <a:r>
              <a:rPr kumimoji="1" lang="ja-JP" altLang="en-US" sz="3600" dirty="0" smtClean="0"/>
              <a:t>　　</a:t>
            </a:r>
            <a:endParaRPr kumimoji="1" lang="ja-JP" altLang="en-US" sz="3600" dirty="0"/>
          </a:p>
        </p:txBody>
      </p:sp>
      <p:sp>
        <p:nvSpPr>
          <p:cNvPr id="3" name="コンテンツ プレースホルダー 2"/>
          <p:cNvSpPr>
            <a:spLocks noGrp="1"/>
          </p:cNvSpPr>
          <p:nvPr>
            <p:ph idx="1"/>
          </p:nvPr>
        </p:nvSpPr>
        <p:spPr>
          <a:xfrm>
            <a:off x="907619" y="2588912"/>
            <a:ext cx="7886700" cy="4351338"/>
          </a:xfrm>
        </p:spPr>
        <p:txBody>
          <a:bodyPr/>
          <a:lstStyle/>
          <a:p>
            <a:pPr marL="0" indent="0">
              <a:buNone/>
            </a:pPr>
            <a:r>
              <a:rPr lang="ja-JP" altLang="en-US" dirty="0" smtClean="0"/>
              <a:t>１</a:t>
            </a:r>
            <a:r>
              <a:rPr lang="ja-JP" altLang="en-US" dirty="0"/>
              <a:t>、</a:t>
            </a:r>
            <a:r>
              <a:rPr kumimoji="1" lang="ja-JP" altLang="en-US" dirty="0" smtClean="0"/>
              <a:t>　一般社会向けのクラブ広報活動の促進</a:t>
            </a:r>
            <a:endParaRPr kumimoji="1" lang="en-US" altLang="ja-JP" dirty="0" smtClean="0"/>
          </a:p>
          <a:p>
            <a:pPr marL="0" indent="0">
              <a:buNone/>
            </a:pPr>
            <a:endParaRPr lang="en-US" altLang="ja-JP" dirty="0"/>
          </a:p>
          <a:p>
            <a:pPr marL="0" indent="0">
              <a:buNone/>
            </a:pPr>
            <a:r>
              <a:rPr lang="ja-JP" altLang="en-US" dirty="0" smtClean="0"/>
              <a:t>２</a:t>
            </a:r>
            <a:r>
              <a:rPr lang="ja-JP" altLang="en-US" dirty="0"/>
              <a:t>、</a:t>
            </a:r>
            <a:r>
              <a:rPr kumimoji="1" lang="ja-JP" altLang="en-US" dirty="0" smtClean="0"/>
              <a:t>　ロータリー活動・</a:t>
            </a:r>
            <a:r>
              <a:rPr lang="en-US" altLang="ja-JP" sz="3600" dirty="0" smtClean="0"/>
              <a:t>I</a:t>
            </a:r>
            <a:r>
              <a:rPr lang="en-US" altLang="ja-JP" sz="3600" dirty="0"/>
              <a:t>T</a:t>
            </a:r>
            <a:r>
              <a:rPr lang="ja-JP" altLang="en-US" dirty="0" smtClean="0"/>
              <a:t>化への各クラブの対応</a:t>
            </a:r>
            <a:endParaRPr lang="en-US" altLang="ja-JP" dirty="0" smtClean="0"/>
          </a:p>
          <a:p>
            <a:pPr marL="0" indent="0">
              <a:buNone/>
            </a:pPr>
            <a:r>
              <a:rPr kumimoji="1" lang="ja-JP" altLang="en-US" dirty="0"/>
              <a:t>　</a:t>
            </a:r>
            <a:r>
              <a:rPr kumimoji="1" lang="ja-JP" altLang="en-US" dirty="0" smtClean="0"/>
              <a:t>　　①　</a:t>
            </a:r>
            <a:r>
              <a:rPr kumimoji="1" lang="en-US" altLang="ja-JP" dirty="0" smtClean="0"/>
              <a:t>My</a:t>
            </a:r>
            <a:r>
              <a:rPr kumimoji="1" lang="ja-JP" altLang="en-US" dirty="0" smtClean="0"/>
              <a:t> </a:t>
            </a:r>
            <a:r>
              <a:rPr kumimoji="1" lang="en-US" altLang="ja-JP" dirty="0" smtClean="0"/>
              <a:t>Rotary</a:t>
            </a:r>
            <a:r>
              <a:rPr kumimoji="1" lang="ja-JP" altLang="en-US" dirty="0" smtClean="0"/>
              <a:t>登録率の向上</a:t>
            </a:r>
            <a:endParaRPr kumimoji="1" lang="en-US" altLang="ja-JP" dirty="0" smtClean="0"/>
          </a:p>
          <a:p>
            <a:pPr marL="0" indent="0">
              <a:buNone/>
            </a:pPr>
            <a:r>
              <a:rPr lang="ja-JP" altLang="en-US" dirty="0"/>
              <a:t>　</a:t>
            </a:r>
            <a:r>
              <a:rPr lang="ja-JP" altLang="en-US" dirty="0" smtClean="0"/>
              <a:t>　　②　</a:t>
            </a:r>
            <a:r>
              <a:rPr lang="en-US" altLang="ja-JP" dirty="0" smtClean="0"/>
              <a:t>Rotary</a:t>
            </a:r>
            <a:r>
              <a:rPr lang="ja-JP" altLang="en-US" dirty="0" smtClean="0"/>
              <a:t> </a:t>
            </a:r>
            <a:r>
              <a:rPr lang="en-US" altLang="ja-JP" dirty="0" smtClean="0"/>
              <a:t>Club</a:t>
            </a:r>
            <a:r>
              <a:rPr lang="ja-JP" altLang="en-US" dirty="0"/>
              <a:t> </a:t>
            </a:r>
            <a:r>
              <a:rPr lang="en-US" altLang="ja-JP" dirty="0" smtClean="0"/>
              <a:t>Central</a:t>
            </a:r>
            <a:r>
              <a:rPr lang="en-US" altLang="ja-JP" dirty="0"/>
              <a:t> </a:t>
            </a:r>
            <a:r>
              <a:rPr lang="ja-JP" altLang="en-US" dirty="0" err="1" smtClean="0"/>
              <a:t>への</a:t>
            </a:r>
            <a:r>
              <a:rPr lang="ja-JP" altLang="en-US" dirty="0" smtClean="0"/>
              <a:t>入力向上</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45" y="6205067"/>
            <a:ext cx="1515255" cy="572451"/>
          </a:xfrm>
          <a:prstGeom prst="rect">
            <a:avLst/>
          </a:prstGeom>
        </p:spPr>
      </p:pic>
    </p:spTree>
    <p:extLst>
      <p:ext uri="{BB962C8B-B14F-4D97-AF65-F5344CB8AC3E}">
        <p14:creationId xmlns:p14="http://schemas.microsoft.com/office/powerpoint/2010/main" val="404219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b="1" dirty="0" smtClean="0">
                <a:solidFill>
                  <a:srgbClr val="FF0000"/>
                </a:solidFill>
                <a:effectLst>
                  <a:outerShdw blurRad="38100" dist="38100" dir="2700000" algn="tl">
                    <a:srgbClr val="000000">
                      <a:alpha val="43137"/>
                    </a:srgbClr>
                  </a:outerShdw>
                </a:effectLst>
              </a:rPr>
              <a:t>２０１９－２０年度</a:t>
            </a:r>
            <a:r>
              <a:rPr kumimoji="1" lang="en-US" altLang="ja-JP" sz="4000" b="1" dirty="0" smtClean="0">
                <a:solidFill>
                  <a:srgbClr val="FF0000"/>
                </a:solidFill>
                <a:effectLst>
                  <a:outerShdw blurRad="38100" dist="38100" dir="2700000" algn="tl">
                    <a:srgbClr val="000000">
                      <a:alpha val="43137"/>
                    </a:srgbClr>
                  </a:outerShdw>
                </a:effectLst>
              </a:rPr>
              <a:t>Z3RPIC</a:t>
            </a:r>
            <a:r>
              <a:rPr kumimoji="1" lang="ja-JP" altLang="en-US" sz="3600" b="1" dirty="0" smtClean="0">
                <a:solidFill>
                  <a:srgbClr val="FF0000"/>
                </a:solidFill>
                <a:effectLst>
                  <a:outerShdw blurRad="38100" dist="38100" dir="2700000" algn="tl">
                    <a:srgbClr val="000000">
                      <a:alpha val="43137"/>
                    </a:srgbClr>
                  </a:outerShdw>
                </a:effectLst>
              </a:rPr>
              <a:t>の行動計画</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28650" y="1759056"/>
            <a:ext cx="7693940" cy="5036951"/>
          </a:xfrm>
        </p:spPr>
        <p:txBody>
          <a:bodyPr>
            <a:normAutofit/>
          </a:bodyPr>
          <a:lstStyle/>
          <a:p>
            <a:pPr marL="0" indent="0">
              <a:lnSpc>
                <a:spcPct val="100000"/>
              </a:lnSpc>
              <a:buNone/>
            </a:pPr>
            <a:r>
              <a:rPr kumimoji="1" lang="ja-JP" altLang="en-US" sz="2400" dirty="0" smtClean="0">
                <a:solidFill>
                  <a:schemeClr val="tx2">
                    <a:lumMod val="50000"/>
                  </a:schemeClr>
                </a:solidFill>
              </a:rPr>
              <a:t>①　各地区広報公共イメージ委員長に地区の</a:t>
            </a:r>
            <a:r>
              <a:rPr lang="ja-JP" altLang="en-US" sz="2400" dirty="0" smtClean="0">
                <a:solidFill>
                  <a:schemeClr val="tx2">
                    <a:lumMod val="50000"/>
                  </a:schemeClr>
                </a:solidFill>
              </a:rPr>
              <a:t>現状</a:t>
            </a:r>
            <a:r>
              <a:rPr lang="ja-JP" altLang="en-US" sz="2400" dirty="0">
                <a:solidFill>
                  <a:schemeClr val="tx2">
                    <a:lumMod val="50000"/>
                  </a:schemeClr>
                </a:solidFill>
              </a:rPr>
              <a:t>把握</a:t>
            </a:r>
            <a:r>
              <a:rPr lang="ja-JP" altLang="en-US" sz="2400" dirty="0" smtClean="0">
                <a:solidFill>
                  <a:schemeClr val="tx2">
                    <a:lumMod val="50000"/>
                  </a:schemeClr>
                </a:solidFill>
              </a:rPr>
              <a:t>と</a:t>
            </a:r>
            <a:endParaRPr lang="en-US" altLang="ja-JP" sz="2400" dirty="0" smtClean="0">
              <a:solidFill>
                <a:schemeClr val="tx2">
                  <a:lumMod val="50000"/>
                </a:schemeClr>
              </a:solidFill>
            </a:endParaRPr>
          </a:p>
          <a:p>
            <a:pPr marL="0" indent="0">
              <a:lnSpc>
                <a:spcPct val="100000"/>
              </a:lnSpc>
              <a:buNone/>
            </a:pPr>
            <a:r>
              <a:rPr lang="ja-JP" altLang="en-US" sz="2400" dirty="0" smtClean="0">
                <a:solidFill>
                  <a:schemeClr val="tx2">
                    <a:lumMod val="50000"/>
                  </a:schemeClr>
                </a:solidFill>
              </a:rPr>
              <a:t>　　　目標・</a:t>
            </a:r>
            <a:r>
              <a:rPr lang="ja-JP" altLang="en-US" sz="2400" dirty="0">
                <a:solidFill>
                  <a:schemeClr val="tx2">
                    <a:lumMod val="50000"/>
                  </a:schemeClr>
                </a:solidFill>
              </a:rPr>
              <a:t>計画</a:t>
            </a:r>
            <a:r>
              <a:rPr lang="ja-JP" altLang="en-US" sz="2400" dirty="0" smtClean="0">
                <a:solidFill>
                  <a:schemeClr val="tx2">
                    <a:lumMod val="50000"/>
                  </a:schemeClr>
                </a:solidFill>
              </a:rPr>
              <a:t>についてのアンケ</a:t>
            </a:r>
            <a:r>
              <a:rPr lang="en-US" altLang="ja-JP" sz="2400" dirty="0" smtClean="0">
                <a:solidFill>
                  <a:schemeClr val="tx2">
                    <a:lumMod val="50000"/>
                  </a:schemeClr>
                </a:solidFill>
              </a:rPr>
              <a:t>―</a:t>
            </a:r>
            <a:r>
              <a:rPr lang="ja-JP" altLang="en-US" sz="2400" dirty="0" smtClean="0">
                <a:solidFill>
                  <a:schemeClr val="tx2">
                    <a:lumMod val="50000"/>
                  </a:schemeClr>
                </a:solidFill>
              </a:rPr>
              <a:t>調査を行う。</a:t>
            </a:r>
            <a:endParaRPr lang="en-US" altLang="ja-JP" sz="2400" dirty="0" smtClean="0">
              <a:solidFill>
                <a:schemeClr val="tx2">
                  <a:lumMod val="50000"/>
                </a:schemeClr>
              </a:solidFill>
            </a:endParaRPr>
          </a:p>
          <a:p>
            <a:pPr marL="0" indent="0">
              <a:lnSpc>
                <a:spcPct val="100000"/>
              </a:lnSpc>
              <a:buNone/>
            </a:pPr>
            <a:r>
              <a:rPr kumimoji="1" lang="ja-JP" altLang="en-US" sz="2400" dirty="0" smtClean="0">
                <a:solidFill>
                  <a:schemeClr val="accent1">
                    <a:lumMod val="75000"/>
                  </a:schemeClr>
                </a:solidFill>
              </a:rPr>
              <a:t>②　新しい戦略計画の理解を促進する。</a:t>
            </a:r>
            <a:endParaRPr kumimoji="1" lang="en-US" altLang="ja-JP" sz="2400" dirty="0" smtClean="0">
              <a:solidFill>
                <a:schemeClr val="accent1">
                  <a:lumMod val="75000"/>
                </a:schemeClr>
              </a:solidFill>
            </a:endParaRPr>
          </a:p>
          <a:p>
            <a:pPr marL="0" indent="0">
              <a:lnSpc>
                <a:spcPct val="100000"/>
              </a:lnSpc>
              <a:buNone/>
            </a:pPr>
            <a:r>
              <a:rPr lang="ja-JP" altLang="en-US" sz="2400" dirty="0" smtClean="0">
                <a:solidFill>
                  <a:schemeClr val="tx2">
                    <a:lumMod val="50000"/>
                  </a:schemeClr>
                </a:solidFill>
              </a:rPr>
              <a:t>③　</a:t>
            </a:r>
            <a:r>
              <a:rPr lang="en-US" altLang="ja-JP" sz="2400" dirty="0" smtClean="0">
                <a:solidFill>
                  <a:schemeClr val="tx2">
                    <a:lumMod val="50000"/>
                  </a:schemeClr>
                </a:solidFill>
              </a:rPr>
              <a:t>My</a:t>
            </a:r>
            <a:r>
              <a:rPr lang="ja-JP" altLang="en-US" sz="2400" dirty="0" smtClean="0">
                <a:solidFill>
                  <a:schemeClr val="tx2">
                    <a:lumMod val="50000"/>
                  </a:schemeClr>
                </a:solidFill>
              </a:rPr>
              <a:t> </a:t>
            </a:r>
            <a:r>
              <a:rPr lang="en-US" altLang="ja-JP" sz="2400" dirty="0" smtClean="0">
                <a:solidFill>
                  <a:schemeClr val="tx2">
                    <a:lumMod val="50000"/>
                  </a:schemeClr>
                </a:solidFill>
              </a:rPr>
              <a:t>Rotary</a:t>
            </a:r>
            <a:r>
              <a:rPr lang="ja-JP" altLang="en-US" sz="2400" dirty="0" smtClean="0">
                <a:solidFill>
                  <a:schemeClr val="tx2">
                    <a:lumMod val="50000"/>
                  </a:schemeClr>
                </a:solidFill>
              </a:rPr>
              <a:t>の登録率を推進する。</a:t>
            </a:r>
            <a:endParaRPr lang="en-US" altLang="ja-JP" sz="2400" dirty="0" smtClean="0">
              <a:solidFill>
                <a:schemeClr val="tx2">
                  <a:lumMod val="50000"/>
                </a:schemeClr>
              </a:solidFill>
            </a:endParaRPr>
          </a:p>
          <a:p>
            <a:pPr marL="0" indent="0">
              <a:lnSpc>
                <a:spcPct val="100000"/>
              </a:lnSpc>
              <a:buNone/>
            </a:pPr>
            <a:r>
              <a:rPr kumimoji="1" lang="ja-JP" altLang="en-US" sz="2400" dirty="0" smtClean="0">
                <a:solidFill>
                  <a:schemeClr val="accent1">
                    <a:lumMod val="75000"/>
                  </a:schemeClr>
                </a:solidFill>
              </a:rPr>
              <a:t>④　ロータリークラブ・セントラルへの目標・行動計画の</a:t>
            </a:r>
            <a:endParaRPr kumimoji="1" lang="en-US" altLang="ja-JP" sz="2400" dirty="0" smtClean="0">
              <a:solidFill>
                <a:schemeClr val="accent1">
                  <a:lumMod val="75000"/>
                </a:schemeClr>
              </a:solidFill>
            </a:endParaRPr>
          </a:p>
          <a:p>
            <a:pPr marL="0" indent="0">
              <a:lnSpc>
                <a:spcPct val="100000"/>
              </a:lnSpc>
              <a:buNone/>
            </a:pPr>
            <a:r>
              <a:rPr lang="ja-JP" altLang="en-US" sz="2400" dirty="0">
                <a:solidFill>
                  <a:schemeClr val="accent1">
                    <a:lumMod val="75000"/>
                  </a:schemeClr>
                </a:solidFill>
              </a:rPr>
              <a:t>　</a:t>
            </a:r>
            <a:r>
              <a:rPr lang="ja-JP" altLang="en-US" sz="2400" dirty="0" smtClean="0">
                <a:solidFill>
                  <a:schemeClr val="accent1">
                    <a:lumMod val="75000"/>
                  </a:schemeClr>
                </a:solidFill>
              </a:rPr>
              <a:t>　　</a:t>
            </a:r>
            <a:r>
              <a:rPr kumimoji="1" lang="ja-JP" altLang="en-US" sz="2400" dirty="0" smtClean="0">
                <a:solidFill>
                  <a:schemeClr val="accent1">
                    <a:lumMod val="75000"/>
                  </a:schemeClr>
                </a:solidFill>
              </a:rPr>
              <a:t>入力を奨励する。</a:t>
            </a:r>
            <a:endParaRPr kumimoji="1" lang="en-US" altLang="ja-JP" sz="2400" dirty="0" smtClean="0">
              <a:solidFill>
                <a:schemeClr val="accent1">
                  <a:lumMod val="75000"/>
                </a:schemeClr>
              </a:solidFill>
            </a:endParaRPr>
          </a:p>
          <a:p>
            <a:pPr marL="0" indent="0">
              <a:lnSpc>
                <a:spcPct val="100000"/>
              </a:lnSpc>
              <a:buNone/>
            </a:pPr>
            <a:r>
              <a:rPr lang="ja-JP" altLang="en-US" sz="2400" dirty="0" smtClean="0">
                <a:solidFill>
                  <a:schemeClr val="tx2">
                    <a:lumMod val="50000"/>
                  </a:schemeClr>
                </a:solidFill>
              </a:rPr>
              <a:t>⑤　広報活動について、マスメディアやソーシャルメディア</a:t>
            </a:r>
            <a:endParaRPr lang="en-US" altLang="ja-JP" sz="2400" dirty="0" smtClean="0">
              <a:solidFill>
                <a:schemeClr val="tx2">
                  <a:lumMod val="50000"/>
                </a:schemeClr>
              </a:solidFill>
            </a:endParaRPr>
          </a:p>
          <a:p>
            <a:pPr marL="0" indent="0">
              <a:lnSpc>
                <a:spcPct val="100000"/>
              </a:lnSpc>
              <a:buNone/>
            </a:pPr>
            <a:r>
              <a:rPr lang="ja-JP" altLang="en-US" sz="2400" dirty="0">
                <a:solidFill>
                  <a:schemeClr val="tx2">
                    <a:lumMod val="50000"/>
                  </a:schemeClr>
                </a:solidFill>
              </a:rPr>
              <a:t>　</a:t>
            </a:r>
            <a:r>
              <a:rPr lang="ja-JP" altLang="en-US" sz="2400" dirty="0" smtClean="0">
                <a:solidFill>
                  <a:schemeClr val="tx2">
                    <a:lumMod val="50000"/>
                  </a:schemeClr>
                </a:solidFill>
              </a:rPr>
              <a:t>　　の活用の方法についてオンライン研修を実施したい。</a:t>
            </a:r>
            <a:r>
              <a:rPr kumimoji="1" lang="ja-JP" altLang="en-US" sz="2400" dirty="0" smtClean="0">
                <a:solidFill>
                  <a:schemeClr val="tx2">
                    <a:lumMod val="50000"/>
                  </a:schemeClr>
                </a:solidFill>
              </a:rPr>
              <a:t>　</a:t>
            </a:r>
            <a:endParaRPr kumimoji="1" lang="ja-JP" altLang="en-US" sz="2400" dirty="0">
              <a:solidFill>
                <a:schemeClr val="tx2">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45" y="6205067"/>
            <a:ext cx="1515255" cy="572451"/>
          </a:xfrm>
          <a:prstGeom prst="rect">
            <a:avLst/>
          </a:prstGeom>
        </p:spPr>
      </p:pic>
    </p:spTree>
    <p:extLst>
      <p:ext uri="{BB962C8B-B14F-4D97-AF65-F5344CB8AC3E}">
        <p14:creationId xmlns:p14="http://schemas.microsoft.com/office/powerpoint/2010/main" val="744376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34129"/>
            <a:ext cx="7886700" cy="1325563"/>
          </a:xfrm>
        </p:spPr>
        <p:txBody>
          <a:bodyPr>
            <a:normAutofit/>
          </a:bodyPr>
          <a:lstStyle/>
          <a:p>
            <a:r>
              <a:rPr kumimoji="1" lang="ja-JP" altLang="en-US" sz="3600" b="1" dirty="0" smtClean="0">
                <a:solidFill>
                  <a:srgbClr val="FF0000"/>
                </a:solidFill>
                <a:effectLst>
                  <a:outerShdw blurRad="38100" dist="38100" dir="2700000" algn="tl">
                    <a:srgbClr val="000000">
                      <a:alpha val="43137"/>
                    </a:srgbClr>
                  </a:outerShdw>
                </a:effectLst>
              </a:rPr>
              <a:t>２０１９－２０年度</a:t>
            </a:r>
            <a:r>
              <a:rPr kumimoji="1" lang="en-US" altLang="ja-JP" sz="4000" b="1" dirty="0" smtClean="0">
                <a:solidFill>
                  <a:srgbClr val="FF0000"/>
                </a:solidFill>
                <a:effectLst>
                  <a:outerShdw blurRad="38100" dist="38100" dir="2700000" algn="tl">
                    <a:srgbClr val="000000">
                      <a:alpha val="43137"/>
                    </a:srgbClr>
                  </a:outerShdw>
                </a:effectLst>
              </a:rPr>
              <a:t>Z3RPIC</a:t>
            </a:r>
            <a:r>
              <a:rPr kumimoji="1" lang="ja-JP" altLang="en-US" sz="3600" b="1" dirty="0" smtClean="0">
                <a:solidFill>
                  <a:srgbClr val="FF0000"/>
                </a:solidFill>
                <a:effectLst>
                  <a:outerShdw blurRad="38100" dist="38100" dir="2700000" algn="tl">
                    <a:srgbClr val="000000">
                      <a:alpha val="43137"/>
                    </a:srgbClr>
                  </a:outerShdw>
                </a:effectLst>
              </a:rPr>
              <a:t>の行動計画</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28650" y="1825624"/>
            <a:ext cx="7886700" cy="4706911"/>
          </a:xfrm>
        </p:spPr>
        <p:txBody>
          <a:bodyPr>
            <a:normAutofit/>
          </a:bodyPr>
          <a:lstStyle/>
          <a:p>
            <a:pPr marL="0" indent="0">
              <a:buNone/>
            </a:pPr>
            <a:r>
              <a:rPr kumimoji="1" lang="ja-JP" altLang="en-US" sz="2400" dirty="0" smtClean="0">
                <a:solidFill>
                  <a:schemeClr val="tx2">
                    <a:lumMod val="50000"/>
                  </a:schemeClr>
                </a:solidFill>
              </a:rPr>
              <a:t>⑥　ロータリーショケースに</a:t>
            </a:r>
            <a:r>
              <a:rPr lang="ja-JP" altLang="en-US" sz="2400" dirty="0" smtClean="0">
                <a:solidFill>
                  <a:schemeClr val="tx2">
                    <a:lumMod val="50000"/>
                  </a:schemeClr>
                </a:solidFill>
              </a:rPr>
              <a:t>奉仕</a:t>
            </a:r>
            <a:r>
              <a:rPr lang="ja-JP" altLang="en-US" sz="2400" dirty="0">
                <a:solidFill>
                  <a:schemeClr val="tx2">
                    <a:lumMod val="50000"/>
                  </a:schemeClr>
                </a:solidFill>
              </a:rPr>
              <a:t>プロジェクト</a:t>
            </a:r>
            <a:r>
              <a:rPr lang="ja-JP" altLang="en-US" sz="2400" dirty="0" smtClean="0">
                <a:solidFill>
                  <a:schemeClr val="tx2">
                    <a:lumMod val="50000"/>
                  </a:schemeClr>
                </a:solidFill>
              </a:rPr>
              <a:t>の広報</a:t>
            </a:r>
            <a:endParaRPr lang="en-US" altLang="ja-JP" sz="2400" dirty="0" smtClean="0">
              <a:solidFill>
                <a:schemeClr val="tx2">
                  <a:lumMod val="50000"/>
                </a:schemeClr>
              </a:solidFill>
            </a:endParaRPr>
          </a:p>
          <a:p>
            <a:pPr marL="0" indent="0">
              <a:buNone/>
            </a:pPr>
            <a:r>
              <a:rPr lang="ja-JP" altLang="en-US" sz="2400" dirty="0">
                <a:solidFill>
                  <a:schemeClr val="tx2">
                    <a:lumMod val="50000"/>
                  </a:schemeClr>
                </a:solidFill>
              </a:rPr>
              <a:t>　</a:t>
            </a:r>
            <a:r>
              <a:rPr lang="ja-JP" altLang="en-US" sz="2400" dirty="0" smtClean="0">
                <a:solidFill>
                  <a:schemeClr val="tx2">
                    <a:lumMod val="50000"/>
                  </a:schemeClr>
                </a:solidFill>
              </a:rPr>
              <a:t>　　活動の実績を入力することを奨励する。</a:t>
            </a:r>
            <a:endParaRPr lang="en-US" altLang="ja-JP" sz="2400" dirty="0" smtClean="0">
              <a:solidFill>
                <a:schemeClr val="tx2">
                  <a:lumMod val="50000"/>
                </a:schemeClr>
              </a:solidFill>
            </a:endParaRPr>
          </a:p>
          <a:p>
            <a:pPr marL="0" indent="0">
              <a:buNone/>
            </a:pPr>
            <a:endParaRPr lang="en-US" altLang="ja-JP" sz="2400" dirty="0" smtClean="0"/>
          </a:p>
          <a:p>
            <a:pPr marL="0" indent="0">
              <a:buNone/>
            </a:pPr>
            <a:r>
              <a:rPr lang="ja-JP" altLang="en-US" sz="2400" dirty="0" smtClean="0">
                <a:solidFill>
                  <a:schemeClr val="accent1">
                    <a:lumMod val="75000"/>
                  </a:schemeClr>
                </a:solidFill>
              </a:rPr>
              <a:t>⑦　ブランドリソースセンターなどからのリソースの</a:t>
            </a:r>
            <a:endParaRPr lang="en-US" altLang="ja-JP" sz="2400" dirty="0" smtClean="0">
              <a:solidFill>
                <a:schemeClr val="accent1">
                  <a:lumMod val="75000"/>
                </a:schemeClr>
              </a:solidFill>
            </a:endParaRPr>
          </a:p>
          <a:p>
            <a:pPr marL="0" indent="0">
              <a:buNone/>
            </a:pPr>
            <a:r>
              <a:rPr lang="ja-JP" altLang="en-US" sz="2400" dirty="0">
                <a:solidFill>
                  <a:schemeClr val="accent1">
                    <a:lumMod val="75000"/>
                  </a:schemeClr>
                </a:solidFill>
              </a:rPr>
              <a:t>　</a:t>
            </a:r>
            <a:r>
              <a:rPr lang="ja-JP" altLang="en-US" sz="2400" dirty="0" smtClean="0">
                <a:solidFill>
                  <a:schemeClr val="accent1">
                    <a:lumMod val="75000"/>
                  </a:schemeClr>
                </a:solidFill>
              </a:rPr>
              <a:t>　　活用の仕方について地区リーダーとのオンライ</a:t>
            </a:r>
            <a:endParaRPr lang="en-US" altLang="ja-JP" sz="2400" dirty="0" smtClean="0">
              <a:solidFill>
                <a:schemeClr val="accent1">
                  <a:lumMod val="75000"/>
                </a:schemeClr>
              </a:solidFill>
            </a:endParaRPr>
          </a:p>
          <a:p>
            <a:pPr marL="0" indent="0">
              <a:buNone/>
            </a:pPr>
            <a:r>
              <a:rPr lang="ja-JP" altLang="en-US" sz="2400" dirty="0">
                <a:solidFill>
                  <a:schemeClr val="accent1">
                    <a:lumMod val="75000"/>
                  </a:schemeClr>
                </a:solidFill>
              </a:rPr>
              <a:t>　</a:t>
            </a:r>
            <a:r>
              <a:rPr lang="ja-JP" altLang="en-US" sz="2400" dirty="0" smtClean="0">
                <a:solidFill>
                  <a:schemeClr val="accent1">
                    <a:lumMod val="75000"/>
                  </a:schemeClr>
                </a:solidFill>
              </a:rPr>
              <a:t>　　ン研修を</a:t>
            </a:r>
            <a:r>
              <a:rPr lang="ja-JP" altLang="en-US" sz="2400" dirty="0">
                <a:solidFill>
                  <a:schemeClr val="accent1">
                    <a:lumMod val="75000"/>
                  </a:schemeClr>
                </a:solidFill>
              </a:rPr>
              <a:t>実施</a:t>
            </a:r>
            <a:r>
              <a:rPr lang="ja-JP" altLang="en-US" sz="2400" dirty="0" smtClean="0">
                <a:solidFill>
                  <a:schemeClr val="accent1">
                    <a:lumMod val="75000"/>
                  </a:schemeClr>
                </a:solidFill>
              </a:rPr>
              <a:t>したい。</a:t>
            </a:r>
            <a:endParaRPr lang="en-US" altLang="ja-JP" sz="2400" dirty="0" smtClean="0">
              <a:solidFill>
                <a:schemeClr val="accent1">
                  <a:lumMod val="75000"/>
                </a:schemeClr>
              </a:solidFill>
            </a:endParaRPr>
          </a:p>
          <a:p>
            <a:pPr marL="0" indent="0">
              <a:buNone/>
            </a:pPr>
            <a:endParaRPr lang="en-US" altLang="ja-JP" sz="2400" dirty="0" smtClean="0"/>
          </a:p>
          <a:p>
            <a:pPr marL="0" indent="0">
              <a:buNone/>
            </a:pPr>
            <a:r>
              <a:rPr kumimoji="1" lang="ja-JP" altLang="en-US" sz="2400" dirty="0" smtClean="0">
                <a:solidFill>
                  <a:schemeClr val="tx2">
                    <a:lumMod val="50000"/>
                  </a:schemeClr>
                </a:solidFill>
              </a:rPr>
              <a:t>⑧　「世界・地域を変える行動人」のストーリーを伝</a:t>
            </a:r>
            <a:endParaRPr kumimoji="1" lang="en-US" altLang="ja-JP" sz="2400" dirty="0" smtClean="0">
              <a:solidFill>
                <a:schemeClr val="tx2">
                  <a:lumMod val="50000"/>
                </a:schemeClr>
              </a:solidFill>
            </a:endParaRPr>
          </a:p>
          <a:p>
            <a:pPr marL="0" indent="0">
              <a:buNone/>
            </a:pPr>
            <a:r>
              <a:rPr lang="ja-JP" altLang="en-US" sz="2400" dirty="0">
                <a:solidFill>
                  <a:schemeClr val="tx2">
                    <a:lumMod val="50000"/>
                  </a:schemeClr>
                </a:solidFill>
              </a:rPr>
              <a:t>　</a:t>
            </a:r>
            <a:r>
              <a:rPr lang="ja-JP" altLang="en-US" sz="2400" dirty="0" smtClean="0">
                <a:solidFill>
                  <a:schemeClr val="tx2">
                    <a:lumMod val="50000"/>
                  </a:schemeClr>
                </a:solidFill>
              </a:rPr>
              <a:t>　　</a:t>
            </a:r>
            <a:r>
              <a:rPr kumimoji="1" lang="ja-JP" altLang="en-US" sz="2400" dirty="0" smtClean="0">
                <a:solidFill>
                  <a:schemeClr val="tx2">
                    <a:lumMod val="50000"/>
                  </a:schemeClr>
                </a:solidFill>
              </a:rPr>
              <a:t>える方法について、コミュニケーション計画を</a:t>
            </a:r>
            <a:endParaRPr kumimoji="1" lang="en-US" altLang="ja-JP" sz="2400" dirty="0" smtClean="0">
              <a:solidFill>
                <a:schemeClr val="tx2">
                  <a:lumMod val="50000"/>
                </a:schemeClr>
              </a:solidFill>
            </a:endParaRPr>
          </a:p>
          <a:p>
            <a:pPr marL="0" indent="0">
              <a:buNone/>
            </a:pPr>
            <a:r>
              <a:rPr lang="ja-JP" altLang="en-US" sz="2400" dirty="0">
                <a:solidFill>
                  <a:schemeClr val="tx2">
                    <a:lumMod val="50000"/>
                  </a:schemeClr>
                </a:solidFill>
              </a:rPr>
              <a:t>　</a:t>
            </a:r>
            <a:r>
              <a:rPr lang="ja-JP" altLang="en-US" sz="2400" dirty="0" smtClean="0">
                <a:solidFill>
                  <a:schemeClr val="tx2">
                    <a:lumMod val="50000"/>
                  </a:schemeClr>
                </a:solidFill>
              </a:rPr>
              <a:t>　　</a:t>
            </a:r>
            <a:r>
              <a:rPr kumimoji="1" lang="ja-JP" altLang="en-US" sz="2400" dirty="0" smtClean="0">
                <a:solidFill>
                  <a:schemeClr val="tx2">
                    <a:lumMod val="50000"/>
                  </a:schemeClr>
                </a:solidFill>
              </a:rPr>
              <a:t>立案したい。</a:t>
            </a:r>
            <a:endParaRPr kumimoji="1" lang="ja-JP" altLang="en-US" sz="2400" dirty="0">
              <a:solidFill>
                <a:schemeClr val="tx2">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62" y="6246309"/>
            <a:ext cx="1515255" cy="572451"/>
          </a:xfrm>
          <a:prstGeom prst="rect">
            <a:avLst/>
          </a:prstGeom>
        </p:spPr>
      </p:pic>
    </p:spTree>
    <p:extLst>
      <p:ext uri="{BB962C8B-B14F-4D97-AF65-F5344CB8AC3E}">
        <p14:creationId xmlns:p14="http://schemas.microsoft.com/office/powerpoint/2010/main" val="4155575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754623" y="684947"/>
            <a:ext cx="7200800" cy="1037977"/>
          </a:xfrm>
        </p:spPr>
        <p:txBody>
          <a:bodyPr>
            <a:noAutofit/>
          </a:bodyPr>
          <a:lstStyle/>
          <a:p>
            <a:r>
              <a:rPr lang="ja-JP" altLang="en-US" sz="4000" b="1" dirty="0">
                <a:solidFill>
                  <a:srgbClr val="FF0000"/>
                </a:solidFill>
                <a:effectLst>
                  <a:outerShdw blurRad="38100" dist="38100" dir="2700000" algn="tl">
                    <a:srgbClr val="000000">
                      <a:alpha val="43137"/>
                    </a:srgbClr>
                  </a:outerShdw>
                </a:effectLst>
              </a:rPr>
              <a:t>第３地域</a:t>
            </a:r>
            <a:r>
              <a:rPr kumimoji="1" lang="ja-JP" altLang="en-US" sz="4000" b="1" dirty="0">
                <a:solidFill>
                  <a:srgbClr val="FF0000"/>
                </a:solidFill>
                <a:effectLst>
                  <a:outerShdw blurRad="38100" dist="38100" dir="2700000" algn="tl">
                    <a:srgbClr val="000000">
                      <a:alpha val="43137"/>
                    </a:srgbClr>
                  </a:outerShdw>
                </a:effectLst>
              </a:rPr>
              <a:t>　</a:t>
            </a:r>
            <a:r>
              <a:rPr kumimoji="1" lang="en-US" altLang="ja-JP" sz="4800" b="1" dirty="0">
                <a:solidFill>
                  <a:srgbClr val="00B050"/>
                </a:solidFill>
                <a:effectLst>
                  <a:outerShdw blurRad="38100" dist="38100" dir="2700000" algn="tl">
                    <a:srgbClr val="000000">
                      <a:alpha val="43137"/>
                    </a:srgbClr>
                  </a:outerShdw>
                </a:effectLst>
              </a:rPr>
              <a:t>RPIC</a:t>
            </a:r>
            <a:r>
              <a:rPr kumimoji="1" lang="ja-JP" altLang="en-US" sz="4000" b="1" dirty="0">
                <a:solidFill>
                  <a:srgbClr val="FF0000"/>
                </a:solidFill>
                <a:effectLst>
                  <a:outerShdw blurRad="38100" dist="38100" dir="2700000" algn="tl">
                    <a:srgbClr val="000000">
                      <a:alpha val="43137"/>
                    </a:srgbClr>
                  </a:outerShdw>
                </a:effectLst>
              </a:rPr>
              <a:t>チーム紹介</a:t>
            </a:r>
          </a:p>
        </p:txBody>
      </p:sp>
      <p:sp>
        <p:nvSpPr>
          <p:cNvPr id="7" name="サブタイトル 6"/>
          <p:cNvSpPr>
            <a:spLocks noGrp="1"/>
          </p:cNvSpPr>
          <p:nvPr>
            <p:ph type="subTitle" idx="1"/>
          </p:nvPr>
        </p:nvSpPr>
        <p:spPr>
          <a:xfrm>
            <a:off x="1034938" y="2060848"/>
            <a:ext cx="6997485" cy="4032448"/>
          </a:xfrm>
        </p:spPr>
        <p:txBody>
          <a:bodyPr>
            <a:noAutofit/>
          </a:bodyPr>
          <a:lstStyle/>
          <a:p>
            <a:pPr algn="l">
              <a:lnSpc>
                <a:spcPct val="150000"/>
              </a:lnSpc>
            </a:pPr>
            <a:r>
              <a:rPr lang="ja-JP" altLang="en-US" b="1" dirty="0">
                <a:solidFill>
                  <a:srgbClr val="FF0000"/>
                </a:solidFill>
                <a:effectLst>
                  <a:outerShdw blurRad="38100" dist="38100" dir="2700000" algn="tl">
                    <a:srgbClr val="000000">
                      <a:alpha val="43137"/>
                    </a:srgbClr>
                  </a:outerShdw>
                </a:effectLst>
              </a:rPr>
              <a:t>九州地区</a:t>
            </a:r>
            <a:r>
              <a:rPr lang="ja-JP" altLang="en-US" b="1" dirty="0" smtClean="0">
                <a:solidFill>
                  <a:srgbClr val="FF0000"/>
                </a:solidFill>
                <a:effectLst>
                  <a:outerShdw blurRad="38100" dist="38100" dir="2700000" algn="tl">
                    <a:srgbClr val="000000">
                      <a:alpha val="43137"/>
                    </a:srgbClr>
                  </a:outerShdw>
                </a:effectLst>
              </a:rPr>
              <a:t>担当</a:t>
            </a:r>
            <a:r>
              <a:rPr lang="ja-JP" altLang="en-US" b="1" dirty="0" smtClean="0">
                <a:solidFill>
                  <a:schemeClr val="tx1"/>
                </a:solidFill>
                <a:effectLst>
                  <a:outerShdw blurRad="38100" dist="38100" dir="2700000" algn="tl">
                    <a:srgbClr val="000000">
                      <a:alpha val="43137"/>
                    </a:srgbClr>
                  </a:outerShdw>
                </a:effectLst>
              </a:rPr>
              <a:t>　</a:t>
            </a:r>
            <a:r>
              <a:rPr lang="ja-JP" altLang="en-US" b="1" dirty="0"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D2700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D2720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D2730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D2740</a:t>
            </a:r>
            <a:r>
              <a:rPr lang="ja-JP" altLang="en-US" b="1" dirty="0" smtClean="0">
                <a:solidFill>
                  <a:schemeClr val="tx2">
                    <a:lumMod val="50000"/>
                  </a:schemeClr>
                </a:solidFill>
                <a:effectLst>
                  <a:outerShdw blurRad="38100" dist="38100" dir="2700000" algn="tl">
                    <a:srgbClr val="000000">
                      <a:alpha val="43137"/>
                    </a:srgbClr>
                  </a:outerShdw>
                </a:effectLst>
              </a:rPr>
              <a:t>）</a:t>
            </a:r>
            <a:endParaRPr lang="en-US" altLang="ja-JP" b="1" dirty="0" smtClean="0">
              <a:solidFill>
                <a:schemeClr val="tx2">
                  <a:lumMod val="50000"/>
                </a:schemeClr>
              </a:solidFill>
              <a:effectLst>
                <a:outerShdw blurRad="38100" dist="38100" dir="2700000" algn="tl">
                  <a:srgbClr val="000000">
                    <a:alpha val="43137"/>
                  </a:srgbClr>
                </a:outerShdw>
              </a:effectLst>
            </a:endParaRPr>
          </a:p>
          <a:p>
            <a:pPr algn="l">
              <a:lnSpc>
                <a:spcPct val="150000"/>
              </a:lnSpc>
            </a:pPr>
            <a:r>
              <a:rPr lang="ja-JP" altLang="en-US" b="1" dirty="0">
                <a:solidFill>
                  <a:schemeClr val="tx2">
                    <a:lumMod val="50000"/>
                  </a:schemeClr>
                </a:solidFill>
                <a:effectLst>
                  <a:outerShdw blurRad="38100" dist="38100" dir="2700000" algn="tl">
                    <a:srgbClr val="000000">
                      <a:alpha val="43137"/>
                    </a:srgbClr>
                  </a:outerShdw>
                </a:effectLst>
              </a:rPr>
              <a:t>　</a:t>
            </a:r>
            <a:r>
              <a:rPr lang="ja-JP" altLang="en-US" b="1" dirty="0" smtClean="0">
                <a:solidFill>
                  <a:schemeClr val="tx2">
                    <a:lumMod val="50000"/>
                  </a:schemeClr>
                </a:solidFill>
                <a:effectLst>
                  <a:outerShdw blurRad="38100" dist="38100" dir="2700000" algn="tl">
                    <a:srgbClr val="000000">
                      <a:alpha val="43137"/>
                    </a:srgbClr>
                  </a:outerShdw>
                </a:effectLst>
              </a:rPr>
              <a:t>　</a:t>
            </a:r>
            <a:r>
              <a:rPr lang="en-US" altLang="ja-JP" b="1" dirty="0" smtClean="0">
                <a:solidFill>
                  <a:schemeClr val="tx2">
                    <a:lumMod val="50000"/>
                  </a:schemeClr>
                </a:solidFill>
                <a:effectLst>
                  <a:outerShdw blurRad="38100" dist="38100" dir="2700000" algn="tl">
                    <a:srgbClr val="000000">
                      <a:alpha val="43137"/>
                    </a:srgbClr>
                  </a:outerShdw>
                </a:effectLst>
              </a:rPr>
              <a:t>RPIC</a:t>
            </a:r>
            <a:r>
              <a:rPr lang="ja-JP" altLang="en-US" b="1" dirty="0" smtClean="0">
                <a:solidFill>
                  <a:schemeClr val="tx2">
                    <a:lumMod val="50000"/>
                  </a:schemeClr>
                </a:solidFill>
                <a:effectLst>
                  <a:outerShdw blurRad="38100" dist="38100" dir="2700000" algn="tl">
                    <a:srgbClr val="000000">
                      <a:alpha val="43137"/>
                    </a:srgbClr>
                  </a:outerShdw>
                </a:effectLst>
              </a:rPr>
              <a:t>　</a:t>
            </a:r>
            <a:r>
              <a:rPr lang="en-US" altLang="ja-JP" b="1" dirty="0" smtClean="0">
                <a:solidFill>
                  <a:schemeClr val="tx2">
                    <a:lumMod val="50000"/>
                  </a:schemeClr>
                </a:solidFill>
                <a:effectLst>
                  <a:outerShdw blurRad="38100" dist="38100" dir="2700000" algn="tl">
                    <a:srgbClr val="000000">
                      <a:alpha val="43137"/>
                    </a:srgbClr>
                  </a:outerShdw>
                </a:effectLst>
              </a:rPr>
              <a:t>D2730</a:t>
            </a:r>
            <a:r>
              <a:rPr lang="ja-JP" altLang="en-US" b="1" dirty="0" smtClean="0">
                <a:solidFill>
                  <a:schemeClr val="tx2">
                    <a:lumMod val="50000"/>
                  </a:schemeClr>
                </a:solidFill>
                <a:effectLst>
                  <a:outerShdw blurRad="38100" dist="38100" dir="2700000" algn="tl">
                    <a:srgbClr val="000000">
                      <a:alpha val="43137"/>
                    </a:srgbClr>
                  </a:outerShdw>
                </a:effectLst>
              </a:rPr>
              <a:t>　</a:t>
            </a:r>
            <a:r>
              <a:rPr lang="en-US" altLang="ja-JP" b="1" dirty="0" smtClean="0">
                <a:solidFill>
                  <a:schemeClr val="tx2">
                    <a:lumMod val="50000"/>
                  </a:schemeClr>
                </a:solidFill>
                <a:effectLst>
                  <a:outerShdw blurRad="38100" dist="38100" dir="2700000" algn="tl">
                    <a:srgbClr val="000000">
                      <a:alpha val="43137"/>
                    </a:srgbClr>
                  </a:outerShdw>
                </a:effectLst>
              </a:rPr>
              <a:t>PDG</a:t>
            </a:r>
            <a:r>
              <a:rPr lang="ja-JP" altLang="en-US" b="1" dirty="0" smtClean="0">
                <a:solidFill>
                  <a:schemeClr val="tx2">
                    <a:lumMod val="50000"/>
                  </a:schemeClr>
                </a:solidFill>
                <a:effectLst>
                  <a:outerShdw blurRad="38100" dist="38100" dir="2700000" algn="tl">
                    <a:srgbClr val="000000">
                      <a:alpha val="43137"/>
                    </a:srgbClr>
                  </a:outerShdw>
                </a:effectLst>
              </a:rPr>
              <a:t> 山下皓三　</a:t>
            </a:r>
            <a:r>
              <a:rPr lang="en-US" altLang="ja-JP" b="1" dirty="0" smtClean="0">
                <a:solidFill>
                  <a:schemeClr val="tx2">
                    <a:lumMod val="50000"/>
                  </a:schemeClr>
                </a:solidFill>
                <a:effectLst>
                  <a:outerShdw blurRad="38100" dist="38100" dir="2700000" algn="tl">
                    <a:srgbClr val="000000">
                      <a:alpha val="43137"/>
                    </a:srgbClr>
                  </a:outerShdw>
                </a:effectLst>
              </a:rPr>
              <a:t>(</a:t>
            </a:r>
            <a:r>
              <a:rPr lang="ja-JP" altLang="en-US" b="1" dirty="0" smtClean="0">
                <a:solidFill>
                  <a:schemeClr val="tx2">
                    <a:lumMod val="50000"/>
                  </a:schemeClr>
                </a:solidFill>
                <a:effectLst>
                  <a:outerShdw blurRad="38100" dist="38100" dir="2700000" algn="tl">
                    <a:srgbClr val="000000">
                      <a:alpha val="43137"/>
                    </a:srgbClr>
                  </a:outerShdw>
                </a:effectLst>
              </a:rPr>
              <a:t>鹿児島西</a:t>
            </a:r>
            <a:r>
              <a:rPr lang="en-US" altLang="ja-JP" b="1" dirty="0" smtClean="0">
                <a:solidFill>
                  <a:schemeClr val="tx2">
                    <a:lumMod val="50000"/>
                  </a:schemeClr>
                </a:solidFill>
                <a:effectLst>
                  <a:outerShdw blurRad="38100" dist="38100" dir="2700000" algn="tl">
                    <a:srgbClr val="000000">
                      <a:alpha val="43137"/>
                    </a:srgbClr>
                  </a:outerShdw>
                </a:effectLst>
              </a:rPr>
              <a:t>RC)</a:t>
            </a:r>
            <a:endParaRPr lang="en-US" altLang="ja-JP" b="1" dirty="0">
              <a:solidFill>
                <a:schemeClr val="tx2">
                  <a:lumMod val="50000"/>
                </a:schemeClr>
              </a:solidFill>
              <a:effectLst>
                <a:outerShdw blurRad="38100" dist="38100" dir="2700000" algn="tl">
                  <a:srgbClr val="000000">
                    <a:alpha val="43137"/>
                  </a:srgbClr>
                </a:outerShdw>
              </a:effectLst>
            </a:endParaRPr>
          </a:p>
          <a:p>
            <a:pPr algn="l">
              <a:lnSpc>
                <a:spcPct val="150000"/>
              </a:lnSpc>
            </a:pPr>
            <a:r>
              <a:rPr lang="ja-JP" altLang="en-US" b="1" dirty="0" smtClean="0">
                <a:solidFill>
                  <a:srgbClr val="FF0000"/>
                </a:solidFill>
                <a:effectLst>
                  <a:outerShdw blurRad="38100" dist="38100" dir="2700000" algn="tl">
                    <a:srgbClr val="000000">
                      <a:alpha val="43137"/>
                    </a:srgbClr>
                  </a:outerShdw>
                </a:effectLst>
              </a:rPr>
              <a:t>中国</a:t>
            </a:r>
            <a:r>
              <a:rPr lang="ja-JP" altLang="en-US" b="1" dirty="0">
                <a:solidFill>
                  <a:srgbClr val="FF0000"/>
                </a:solidFill>
                <a:effectLst>
                  <a:outerShdw blurRad="38100" dist="38100" dir="2700000" algn="tl">
                    <a:srgbClr val="000000">
                      <a:alpha val="43137"/>
                    </a:srgbClr>
                  </a:outerShdw>
                </a:effectLst>
              </a:rPr>
              <a:t>・四国地区</a:t>
            </a:r>
            <a:r>
              <a:rPr lang="ja-JP" altLang="en-US" b="1" dirty="0" smtClean="0">
                <a:solidFill>
                  <a:srgbClr val="FF0000"/>
                </a:solidFill>
                <a:effectLst>
                  <a:outerShdw blurRad="38100" dist="38100" dir="2700000" algn="tl">
                    <a:srgbClr val="000000">
                      <a:alpha val="43137"/>
                    </a:srgbClr>
                  </a:outerShdw>
                </a:effectLst>
              </a:rPr>
              <a:t>担当</a:t>
            </a:r>
            <a:r>
              <a:rPr lang="ja-JP" altLang="en-US" b="1" dirty="0">
                <a:effectLst>
                  <a:outerShdw blurRad="38100" dist="38100" dir="2700000" algn="tl">
                    <a:srgbClr val="000000">
                      <a:alpha val="43137"/>
                    </a:srgbClr>
                  </a:outerShdw>
                </a:effectLst>
              </a:rPr>
              <a:t>　</a:t>
            </a:r>
            <a:r>
              <a:rPr lang="ja-JP" altLang="en-US" b="1" dirty="0"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D2670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D2690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D2710)</a:t>
            </a:r>
          </a:p>
          <a:p>
            <a:pPr algn="l">
              <a:lnSpc>
                <a:spcPct val="150000"/>
              </a:lnSpc>
            </a:pPr>
            <a:r>
              <a:rPr lang="ja-JP" altLang="en-US" b="1" dirty="0" smtClean="0">
                <a:effectLst>
                  <a:outerShdw blurRad="38100" dist="38100" dir="2700000" algn="tl">
                    <a:srgbClr val="000000">
                      <a:alpha val="43137"/>
                    </a:srgbClr>
                  </a:outerShdw>
                </a:effectLst>
              </a:rPr>
              <a:t>　　</a:t>
            </a:r>
            <a:r>
              <a:rPr lang="en-US" altLang="ja-JP" b="1" dirty="0" smtClean="0">
                <a:solidFill>
                  <a:schemeClr val="bg2">
                    <a:lumMod val="10000"/>
                  </a:schemeClr>
                </a:solidFill>
                <a:effectLst>
                  <a:outerShdw blurRad="38100" dist="38100" dir="2700000" algn="tl">
                    <a:srgbClr val="000000">
                      <a:alpha val="43137"/>
                    </a:srgbClr>
                  </a:outerShdw>
                </a:effectLst>
              </a:rPr>
              <a:t>ARPIC</a:t>
            </a:r>
            <a:r>
              <a:rPr lang="ja-JP" altLang="en-US" b="1" dirty="0" smtClean="0">
                <a:solidFill>
                  <a:schemeClr val="bg2">
                    <a:lumMod val="10000"/>
                  </a:schemeClr>
                </a:solidFill>
                <a:effectLst>
                  <a:outerShdw blurRad="38100" dist="38100" dir="2700000" algn="tl">
                    <a:srgbClr val="000000">
                      <a:alpha val="43137"/>
                    </a:srgbClr>
                  </a:outerShdw>
                </a:effectLst>
              </a:rPr>
              <a:t>　</a:t>
            </a:r>
            <a:r>
              <a:rPr lang="en-US" altLang="ja-JP" b="1" dirty="0" smtClean="0">
                <a:solidFill>
                  <a:schemeClr val="bg2">
                    <a:lumMod val="10000"/>
                  </a:schemeClr>
                </a:solidFill>
                <a:effectLst>
                  <a:outerShdw blurRad="38100" dist="38100" dir="2700000" algn="tl">
                    <a:srgbClr val="000000">
                      <a:alpha val="43137"/>
                    </a:srgbClr>
                  </a:outerShdw>
                </a:effectLst>
              </a:rPr>
              <a:t>D2670</a:t>
            </a:r>
            <a:r>
              <a:rPr lang="ja-JP" altLang="en-US" b="1" dirty="0" smtClean="0">
                <a:solidFill>
                  <a:schemeClr val="bg2">
                    <a:lumMod val="10000"/>
                  </a:schemeClr>
                </a:solidFill>
                <a:effectLst>
                  <a:outerShdw blurRad="38100" dist="38100" dir="2700000" algn="tl">
                    <a:srgbClr val="000000">
                      <a:alpha val="43137"/>
                    </a:srgbClr>
                  </a:outerShdw>
                </a:effectLst>
              </a:rPr>
              <a:t>　</a:t>
            </a:r>
            <a:r>
              <a:rPr lang="en-US" altLang="ja-JP" b="1" dirty="0" smtClean="0">
                <a:solidFill>
                  <a:schemeClr val="bg2">
                    <a:lumMod val="10000"/>
                  </a:schemeClr>
                </a:solidFill>
                <a:effectLst>
                  <a:outerShdw blurRad="38100" dist="38100" dir="2700000" algn="tl">
                    <a:srgbClr val="000000">
                      <a:alpha val="43137"/>
                    </a:srgbClr>
                  </a:outerShdw>
                </a:effectLst>
              </a:rPr>
              <a:t>PDG</a:t>
            </a:r>
            <a:r>
              <a:rPr lang="ja-JP" altLang="en-US" b="1" dirty="0" smtClean="0">
                <a:solidFill>
                  <a:schemeClr val="bg2">
                    <a:lumMod val="10000"/>
                  </a:schemeClr>
                </a:solidFill>
                <a:effectLst>
                  <a:outerShdw blurRad="38100" dist="38100" dir="2700000" algn="tl">
                    <a:srgbClr val="000000">
                      <a:alpha val="43137"/>
                    </a:srgbClr>
                  </a:outerShdw>
                </a:effectLst>
              </a:rPr>
              <a:t>　前田直俊　</a:t>
            </a:r>
            <a:r>
              <a:rPr lang="en-US" altLang="ja-JP" b="1" dirty="0" smtClean="0">
                <a:solidFill>
                  <a:schemeClr val="bg2">
                    <a:lumMod val="10000"/>
                  </a:schemeClr>
                </a:solidFill>
                <a:effectLst>
                  <a:outerShdw blurRad="38100" dist="38100" dir="2700000" algn="tl">
                    <a:srgbClr val="000000">
                      <a:alpha val="43137"/>
                    </a:srgbClr>
                  </a:outerShdw>
                </a:effectLst>
              </a:rPr>
              <a:t>(</a:t>
            </a:r>
            <a:r>
              <a:rPr lang="ja-JP" altLang="en-US" b="1" dirty="0" smtClean="0">
                <a:solidFill>
                  <a:schemeClr val="bg2">
                    <a:lumMod val="10000"/>
                  </a:schemeClr>
                </a:solidFill>
                <a:effectLst>
                  <a:outerShdw blurRad="38100" dist="38100" dir="2700000" algn="tl">
                    <a:srgbClr val="000000">
                      <a:alpha val="43137"/>
                    </a:srgbClr>
                  </a:outerShdw>
                </a:effectLst>
              </a:rPr>
              <a:t>坂出東</a:t>
            </a:r>
            <a:r>
              <a:rPr lang="en-US" altLang="ja-JP" b="1" dirty="0" smtClean="0">
                <a:solidFill>
                  <a:schemeClr val="bg2">
                    <a:lumMod val="10000"/>
                  </a:schemeClr>
                </a:solidFill>
                <a:effectLst>
                  <a:outerShdw blurRad="38100" dist="38100" dir="2700000" algn="tl">
                    <a:srgbClr val="000000">
                      <a:alpha val="43137"/>
                    </a:srgbClr>
                  </a:outerShdw>
                </a:effectLst>
              </a:rPr>
              <a:t>RC</a:t>
            </a:r>
            <a:r>
              <a:rPr lang="ja-JP" altLang="en-US" b="1" dirty="0" smtClean="0">
                <a:solidFill>
                  <a:schemeClr val="bg2">
                    <a:lumMod val="10000"/>
                  </a:schemeClr>
                </a:solidFill>
                <a:effectLst>
                  <a:outerShdw blurRad="38100" dist="38100" dir="2700000" algn="tl">
                    <a:srgbClr val="000000">
                      <a:alpha val="43137"/>
                    </a:srgbClr>
                  </a:outerShdw>
                </a:effectLst>
              </a:rPr>
              <a:t>）</a:t>
            </a:r>
            <a:endParaRPr lang="en-US" altLang="ja-JP" b="1" dirty="0" smtClean="0">
              <a:solidFill>
                <a:schemeClr val="bg2">
                  <a:lumMod val="10000"/>
                </a:schemeClr>
              </a:solidFill>
              <a:effectLst>
                <a:outerShdw blurRad="38100" dist="38100" dir="2700000" algn="tl">
                  <a:srgbClr val="000000">
                    <a:alpha val="43137"/>
                  </a:srgbClr>
                </a:outerShdw>
              </a:effectLst>
            </a:endParaRPr>
          </a:p>
          <a:p>
            <a:pPr algn="l">
              <a:lnSpc>
                <a:spcPct val="150000"/>
              </a:lnSpc>
            </a:pPr>
            <a:r>
              <a:rPr lang="ja-JP" altLang="en-US" b="1" dirty="0" smtClean="0">
                <a:solidFill>
                  <a:srgbClr val="FF0000"/>
                </a:solidFill>
                <a:effectLst>
                  <a:outerShdw blurRad="38100" dist="38100" dir="2700000" algn="tl">
                    <a:srgbClr val="000000">
                      <a:alpha val="43137"/>
                    </a:srgbClr>
                  </a:outerShdw>
                </a:effectLst>
              </a:rPr>
              <a:t>関西</a:t>
            </a:r>
            <a:r>
              <a:rPr lang="ja-JP" altLang="en-US" b="1" dirty="0">
                <a:solidFill>
                  <a:srgbClr val="FF0000"/>
                </a:solidFill>
                <a:effectLst>
                  <a:outerShdw blurRad="38100" dist="38100" dir="2700000" algn="tl">
                    <a:srgbClr val="000000">
                      <a:alpha val="43137"/>
                    </a:srgbClr>
                  </a:outerShdw>
                </a:effectLst>
              </a:rPr>
              <a:t>地区</a:t>
            </a:r>
            <a:r>
              <a:rPr lang="ja-JP" altLang="en-US" b="1" dirty="0" smtClean="0">
                <a:solidFill>
                  <a:srgbClr val="FF0000"/>
                </a:solidFill>
                <a:effectLst>
                  <a:outerShdw blurRad="38100" dist="38100" dir="2700000" algn="tl">
                    <a:srgbClr val="000000">
                      <a:alpha val="43137"/>
                    </a:srgbClr>
                  </a:outerShdw>
                </a:effectLst>
              </a:rPr>
              <a:t>担当</a:t>
            </a:r>
            <a:r>
              <a:rPr lang="ja-JP" altLang="en-US" b="1" dirty="0" smtClean="0">
                <a:solidFill>
                  <a:schemeClr val="tx1"/>
                </a:solidFill>
                <a:effectLst>
                  <a:outerShdw blurRad="38100" dist="38100" dir="2700000" algn="tl">
                    <a:srgbClr val="000000">
                      <a:alpha val="43137"/>
                    </a:srgbClr>
                  </a:outerShdw>
                </a:effectLst>
              </a:rPr>
              <a:t>　</a:t>
            </a:r>
            <a:r>
              <a:rPr lang="ja-JP" altLang="en-US" b="1" dirty="0"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D2640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D2650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D2660</a:t>
            </a:r>
            <a:r>
              <a:rPr lang="ja-JP" altLang="en-US" b="1" dirty="0" err="1" smtClean="0">
                <a:solidFill>
                  <a:schemeClr val="tx2">
                    <a:lumMod val="50000"/>
                  </a:schemeClr>
                </a:solidFill>
                <a:effectLst>
                  <a:outerShdw blurRad="38100" dist="38100" dir="2700000" algn="tl">
                    <a:srgbClr val="000000">
                      <a:alpha val="43137"/>
                    </a:srgbClr>
                  </a:outerShdw>
                </a:effectLst>
              </a:rPr>
              <a:t>、</a:t>
            </a:r>
            <a:r>
              <a:rPr lang="en-US" altLang="ja-JP" b="1" dirty="0" smtClean="0">
                <a:solidFill>
                  <a:schemeClr val="tx2">
                    <a:lumMod val="50000"/>
                  </a:schemeClr>
                </a:solidFill>
                <a:effectLst>
                  <a:outerShdw blurRad="38100" dist="38100" dir="2700000" algn="tl">
                    <a:srgbClr val="000000">
                      <a:alpha val="43137"/>
                    </a:srgbClr>
                  </a:outerShdw>
                </a:effectLst>
              </a:rPr>
              <a:t>D2680</a:t>
            </a:r>
            <a:r>
              <a:rPr lang="ja-JP" altLang="en-US" b="1" dirty="0" smtClean="0">
                <a:solidFill>
                  <a:schemeClr val="tx2">
                    <a:lumMod val="50000"/>
                  </a:schemeClr>
                </a:solidFill>
                <a:effectLst>
                  <a:outerShdw blurRad="38100" dist="38100" dir="2700000" algn="tl">
                    <a:srgbClr val="000000">
                      <a:alpha val="43137"/>
                    </a:srgbClr>
                  </a:outerShdw>
                </a:effectLst>
              </a:rPr>
              <a:t>）</a:t>
            </a:r>
            <a:r>
              <a:rPr lang="ja-JP" altLang="en-US" b="1" dirty="0">
                <a:solidFill>
                  <a:schemeClr val="tx2">
                    <a:lumMod val="50000"/>
                  </a:schemeClr>
                </a:solidFill>
                <a:effectLst>
                  <a:outerShdw blurRad="38100" dist="38100" dir="2700000" algn="tl">
                    <a:srgbClr val="000000">
                      <a:alpha val="43137"/>
                    </a:srgbClr>
                  </a:outerShdw>
                </a:effectLst>
              </a:rPr>
              <a:t>　</a:t>
            </a:r>
            <a:endParaRPr lang="en-US" altLang="ja-JP" b="1" dirty="0">
              <a:solidFill>
                <a:schemeClr val="tx2">
                  <a:lumMod val="50000"/>
                </a:schemeClr>
              </a:solidFill>
              <a:effectLst>
                <a:outerShdw blurRad="38100" dist="38100" dir="2700000" algn="tl">
                  <a:srgbClr val="000000">
                    <a:alpha val="43137"/>
                  </a:srgbClr>
                </a:outerShdw>
              </a:effectLst>
            </a:endParaRPr>
          </a:p>
          <a:p>
            <a:pPr algn="l">
              <a:lnSpc>
                <a:spcPct val="150000"/>
              </a:lnSpc>
            </a:pPr>
            <a:r>
              <a:rPr lang="ja-JP" altLang="en-US" b="1" dirty="0">
                <a:solidFill>
                  <a:schemeClr val="tx2">
                    <a:lumMod val="50000"/>
                  </a:schemeClr>
                </a:solidFill>
                <a:effectLst>
                  <a:outerShdw blurRad="38100" dist="38100" dir="2700000" algn="tl">
                    <a:srgbClr val="000000">
                      <a:alpha val="43137"/>
                    </a:srgbClr>
                  </a:outerShdw>
                </a:effectLst>
              </a:rPr>
              <a:t>　　</a:t>
            </a:r>
            <a:r>
              <a:rPr lang="ja-JP" altLang="en-US" b="1" dirty="0">
                <a:solidFill>
                  <a:schemeClr val="tx2">
                    <a:lumMod val="50000"/>
                  </a:schemeClr>
                </a:solidFill>
              </a:rPr>
              <a:t>　</a:t>
            </a:r>
            <a:r>
              <a:rPr lang="en-US" altLang="ja-JP" b="1" dirty="0" smtClean="0">
                <a:solidFill>
                  <a:schemeClr val="tx2">
                    <a:lumMod val="50000"/>
                  </a:schemeClr>
                </a:solidFill>
                <a:effectLst>
                  <a:outerShdw blurRad="38100" dist="38100" dir="2700000" algn="tl">
                    <a:srgbClr val="000000">
                      <a:alpha val="43137"/>
                    </a:srgbClr>
                  </a:outerShdw>
                </a:effectLst>
              </a:rPr>
              <a:t>ARPIC</a:t>
            </a:r>
            <a:r>
              <a:rPr lang="ja-JP" altLang="en-US" b="1" dirty="0" smtClean="0">
                <a:solidFill>
                  <a:schemeClr val="tx2">
                    <a:lumMod val="50000"/>
                  </a:schemeClr>
                </a:solidFill>
                <a:effectLst>
                  <a:outerShdw blurRad="38100" dist="38100" dir="2700000" algn="tl">
                    <a:srgbClr val="000000">
                      <a:alpha val="43137"/>
                    </a:srgbClr>
                  </a:outerShdw>
                </a:effectLst>
              </a:rPr>
              <a:t>　</a:t>
            </a:r>
            <a:r>
              <a:rPr lang="en-US" altLang="ja-JP" b="1" dirty="0" smtClean="0">
                <a:solidFill>
                  <a:schemeClr val="tx2">
                    <a:lumMod val="50000"/>
                  </a:schemeClr>
                </a:solidFill>
                <a:effectLst>
                  <a:outerShdw blurRad="38100" dist="38100" dir="2700000" algn="tl">
                    <a:srgbClr val="000000">
                      <a:alpha val="43137"/>
                    </a:srgbClr>
                  </a:outerShdw>
                </a:effectLst>
              </a:rPr>
              <a:t>D2660</a:t>
            </a:r>
            <a:r>
              <a:rPr lang="ja-JP" altLang="en-US" b="1" dirty="0" smtClean="0">
                <a:solidFill>
                  <a:schemeClr val="tx2">
                    <a:lumMod val="50000"/>
                  </a:schemeClr>
                </a:solidFill>
                <a:effectLst>
                  <a:outerShdw blurRad="38100" dist="38100" dir="2700000" algn="tl">
                    <a:srgbClr val="000000">
                      <a:alpha val="43137"/>
                    </a:srgbClr>
                  </a:outerShdw>
                </a:effectLst>
              </a:rPr>
              <a:t>　</a:t>
            </a:r>
            <a:r>
              <a:rPr lang="en-US" altLang="ja-JP" b="1" dirty="0" smtClean="0">
                <a:solidFill>
                  <a:schemeClr val="tx2">
                    <a:lumMod val="50000"/>
                  </a:schemeClr>
                </a:solidFill>
                <a:effectLst>
                  <a:outerShdw blurRad="38100" dist="38100" dir="2700000" algn="tl">
                    <a:srgbClr val="000000">
                      <a:alpha val="43137"/>
                    </a:srgbClr>
                  </a:outerShdw>
                </a:effectLst>
              </a:rPr>
              <a:t>PDG</a:t>
            </a:r>
            <a:r>
              <a:rPr lang="ja-JP" altLang="en-US" b="1" dirty="0" smtClean="0">
                <a:solidFill>
                  <a:schemeClr val="tx2">
                    <a:lumMod val="50000"/>
                  </a:schemeClr>
                </a:solidFill>
                <a:effectLst>
                  <a:outerShdw blurRad="38100" dist="38100" dir="2700000" algn="tl">
                    <a:srgbClr val="000000">
                      <a:alpha val="43137"/>
                    </a:srgbClr>
                  </a:outerShdw>
                </a:effectLst>
              </a:rPr>
              <a:t>　 片山</a:t>
            </a:r>
            <a:r>
              <a:rPr lang="ja-JP" altLang="en-US" b="1" dirty="0">
                <a:solidFill>
                  <a:schemeClr val="tx2">
                    <a:lumMod val="50000"/>
                  </a:schemeClr>
                </a:solidFill>
                <a:effectLst>
                  <a:outerShdw blurRad="38100" dist="38100" dir="2700000" algn="tl">
                    <a:srgbClr val="000000">
                      <a:alpha val="43137"/>
                    </a:srgbClr>
                  </a:outerShdw>
                </a:effectLst>
              </a:rPr>
              <a:t>　</a:t>
            </a:r>
            <a:r>
              <a:rPr lang="ja-JP" altLang="en-US" b="1" dirty="0" smtClean="0">
                <a:solidFill>
                  <a:schemeClr val="tx2">
                    <a:lumMod val="50000"/>
                  </a:schemeClr>
                </a:solidFill>
                <a:effectLst>
                  <a:outerShdw blurRad="38100" dist="38100" dir="2700000" algn="tl">
                    <a:srgbClr val="000000">
                      <a:alpha val="43137"/>
                    </a:srgbClr>
                  </a:outerShdw>
                </a:effectLst>
              </a:rPr>
              <a:t>勉　（</a:t>
            </a:r>
            <a:r>
              <a:rPr lang="ja-JP" altLang="en-US" b="1" dirty="0">
                <a:solidFill>
                  <a:schemeClr val="tx2">
                    <a:lumMod val="50000"/>
                  </a:schemeClr>
                </a:solidFill>
                <a:effectLst>
                  <a:outerShdw blurRad="38100" dist="38100" dir="2700000" algn="tl">
                    <a:srgbClr val="000000">
                      <a:alpha val="43137"/>
                    </a:srgbClr>
                  </a:outerShdw>
                </a:effectLst>
              </a:rPr>
              <a:t>大阪東</a:t>
            </a:r>
            <a:r>
              <a:rPr lang="en-US" altLang="ja-JP" b="1" dirty="0">
                <a:solidFill>
                  <a:schemeClr val="tx2">
                    <a:lumMod val="50000"/>
                  </a:schemeClr>
                </a:solidFill>
                <a:effectLst>
                  <a:outerShdw blurRad="38100" dist="38100" dir="2700000" algn="tl">
                    <a:srgbClr val="000000">
                      <a:alpha val="43137"/>
                    </a:srgbClr>
                  </a:outerShdw>
                </a:effectLst>
              </a:rPr>
              <a:t>RC)</a:t>
            </a:r>
          </a:p>
          <a:p>
            <a:pPr algn="l">
              <a:lnSpc>
                <a:spcPct val="150000"/>
              </a:lnSpc>
            </a:pPr>
            <a:endParaRPr lang="en-US" altLang="ja-JP" b="1" dirty="0">
              <a:solidFill>
                <a:schemeClr val="tx1"/>
              </a:solidFill>
            </a:endParaRPr>
          </a:p>
          <a:p>
            <a:pPr algn="l">
              <a:lnSpc>
                <a:spcPct val="150000"/>
              </a:lnSpc>
            </a:pPr>
            <a:r>
              <a:rPr lang="ja-JP" altLang="en-US" b="1" dirty="0" err="1" smtClean="0">
                <a:solidFill>
                  <a:schemeClr val="tx1"/>
                </a:solidFill>
              </a:rPr>
              <a:t>、</a:t>
            </a:r>
            <a:endParaRPr lang="en-US" altLang="ja-JP" b="1" dirty="0">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7" y="6216236"/>
            <a:ext cx="1698724" cy="641764"/>
          </a:xfrm>
          <a:prstGeom prst="rect">
            <a:avLst/>
          </a:prstGeom>
        </p:spPr>
      </p:pic>
    </p:spTree>
    <p:extLst>
      <p:ext uri="{BB962C8B-B14F-4D97-AF65-F5344CB8AC3E}">
        <p14:creationId xmlns:p14="http://schemas.microsoft.com/office/powerpoint/2010/main" val="246367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899" y="1872472"/>
            <a:ext cx="7886700" cy="1459664"/>
          </a:xfrm>
        </p:spPr>
        <p:txBody>
          <a:bodyPr>
            <a:normAutofit/>
          </a:bodyPr>
          <a:lstStyle/>
          <a:p>
            <a:r>
              <a:rPr lang="ja-JP" altLang="en-US" sz="3600" b="1" dirty="0">
                <a:solidFill>
                  <a:schemeClr val="tx2">
                    <a:lumMod val="75000"/>
                  </a:schemeClr>
                </a:solidFill>
                <a:effectLst>
                  <a:outerShdw blurRad="38100" dist="38100" dir="2700000" algn="tl">
                    <a:srgbClr val="000000">
                      <a:alpha val="43137"/>
                    </a:srgbClr>
                  </a:outerShdw>
                </a:effectLst>
              </a:rPr>
              <a:t>　</a:t>
            </a:r>
            <a:r>
              <a:rPr lang="ja-JP" altLang="en-US" sz="3600" b="1" dirty="0" smtClean="0">
                <a:solidFill>
                  <a:schemeClr val="tx2">
                    <a:lumMod val="75000"/>
                  </a:schemeClr>
                </a:solidFill>
                <a:effectLst>
                  <a:outerShdw blurRad="38100" dist="38100" dir="2700000" algn="tl">
                    <a:srgbClr val="000000">
                      <a:alpha val="43137"/>
                    </a:srgbClr>
                  </a:outerShdw>
                </a:effectLst>
              </a:rPr>
              <a:t>　　　</a:t>
            </a:r>
            <a:r>
              <a:rPr kumimoji="1" lang="ja-JP" altLang="en-US" sz="3600" b="1" dirty="0" smtClean="0">
                <a:solidFill>
                  <a:schemeClr val="tx2">
                    <a:lumMod val="75000"/>
                  </a:schemeClr>
                </a:solidFill>
                <a:effectLst>
                  <a:outerShdw blurRad="38100" dist="38100" dir="2700000" algn="tl">
                    <a:srgbClr val="000000">
                      <a:alpha val="43137"/>
                    </a:srgbClr>
                  </a:outerShdw>
                </a:effectLst>
              </a:rPr>
              <a:t>ご清聴</a:t>
            </a:r>
            <a:r>
              <a:rPr kumimoji="1" lang="ja-JP" altLang="en-US" sz="3600" b="1" dirty="0" smtClean="0">
                <a:solidFill>
                  <a:schemeClr val="tx2">
                    <a:lumMod val="75000"/>
                  </a:schemeClr>
                </a:solidFill>
                <a:effectLst>
                  <a:outerShdw blurRad="38100" dist="38100" dir="2700000" algn="tl">
                    <a:srgbClr val="000000">
                      <a:alpha val="43137"/>
                    </a:srgbClr>
                  </a:outerShdw>
                </a:effectLst>
              </a:rPr>
              <a:t>ありがとうございました</a:t>
            </a:r>
            <a:endParaRPr kumimoji="1" lang="ja-JP" altLang="en-US" sz="3600" b="1" dirty="0">
              <a:solidFill>
                <a:schemeClr val="tx2">
                  <a:lumMod val="75000"/>
                </a:schemeClr>
              </a:solidFill>
              <a:effectLst>
                <a:outerShdw blurRad="38100" dist="38100" dir="2700000" algn="tl">
                  <a:srgbClr val="000000">
                    <a:alpha val="43137"/>
                  </a:srgbClr>
                </a:outerShdw>
              </a:effectLst>
            </a:endParaRPr>
          </a:p>
        </p:txBody>
      </p:sp>
      <p:sp>
        <p:nvSpPr>
          <p:cNvPr id="5" name="テキスト プレースホルダー 4"/>
          <p:cNvSpPr>
            <a:spLocks noGrp="1"/>
          </p:cNvSpPr>
          <p:nvPr>
            <p:ph type="body" idx="1"/>
          </p:nvPr>
        </p:nvSpPr>
        <p:spPr>
          <a:xfrm>
            <a:off x="170481" y="4008277"/>
            <a:ext cx="8911525" cy="2787730"/>
          </a:xfrm>
        </p:spPr>
        <p:txBody>
          <a:bodyPr>
            <a:normAutofit lnSpcReduction="10000"/>
          </a:bodyPr>
          <a:lstStyle/>
          <a:p>
            <a:r>
              <a:rPr kumimoji="1" lang="ja-JP" altLang="en-US" dirty="0" smtClean="0"/>
              <a:t>　　　　　　　</a:t>
            </a:r>
            <a:endParaRPr lang="en-US" altLang="ja-JP" sz="2000" dirty="0" smtClean="0"/>
          </a:p>
          <a:p>
            <a:endParaRPr kumimoji="1" lang="en-US" altLang="ja-JP" sz="2000" dirty="0"/>
          </a:p>
          <a:p>
            <a:endParaRPr lang="en-US" altLang="ja-JP" sz="2000" dirty="0" smtClean="0"/>
          </a:p>
          <a:p>
            <a:r>
              <a:rPr lang="ja-JP" altLang="en-US" sz="1600" dirty="0" smtClean="0"/>
              <a:t>　　　　　　　　　　　　　　　　　　　　　　　　　　　　　　　　　　　　　　　　　　</a:t>
            </a:r>
            <a:r>
              <a:rPr lang="ja-JP" altLang="en-US" sz="1400" dirty="0" smtClean="0"/>
              <a:t>　</a:t>
            </a:r>
            <a:endParaRPr lang="en-US" altLang="ja-JP" sz="1400" dirty="0" smtClean="0"/>
          </a:p>
          <a:p>
            <a:endParaRPr lang="en-US" altLang="ja-JP" sz="1400" dirty="0"/>
          </a:p>
          <a:p>
            <a:r>
              <a:rPr lang="ja-JP" altLang="en-US" sz="1400" dirty="0" smtClean="0"/>
              <a:t>　　　　　　　　　　　　　　　　　　　　　　　　　　　　　　　　　　　　　　　　　　　　　　　　　　　</a:t>
            </a:r>
            <a:r>
              <a:rPr lang="en-US" altLang="ja-JP" sz="1400" dirty="0" smtClean="0"/>
              <a:t>2019</a:t>
            </a:r>
            <a:r>
              <a:rPr lang="ja-JP" altLang="en-US" sz="1400" dirty="0" smtClean="0"/>
              <a:t>年</a:t>
            </a:r>
            <a:r>
              <a:rPr lang="en-US" altLang="ja-JP" sz="1400" dirty="0" smtClean="0"/>
              <a:t>7</a:t>
            </a:r>
            <a:r>
              <a:rPr lang="ja-JP" altLang="en-US" sz="1400" dirty="0" smtClean="0"/>
              <a:t>月</a:t>
            </a:r>
            <a:r>
              <a:rPr lang="en-US" altLang="ja-JP" sz="1400" dirty="0" smtClean="0"/>
              <a:t>13</a:t>
            </a:r>
            <a:r>
              <a:rPr lang="ja-JP" altLang="en-US" sz="1400" dirty="0" smtClean="0"/>
              <a:t>日</a:t>
            </a:r>
            <a:endParaRPr lang="en-US" altLang="ja-JP" sz="1400" dirty="0" smtClean="0"/>
          </a:p>
          <a:p>
            <a:r>
              <a:rPr kumimoji="1" lang="ja-JP" altLang="en-US" sz="1400" dirty="0"/>
              <a:t>　</a:t>
            </a:r>
            <a:r>
              <a:rPr kumimoji="1" lang="ja-JP" altLang="en-US" sz="1400" dirty="0" smtClean="0"/>
              <a:t>　　　　　　　　　　　　　　　　　　　　　　　　　　　　　　　　　　　　　　　　　　　　　　　　大阪グランビィアホテル</a:t>
            </a:r>
            <a:endParaRPr lang="en-US" altLang="ja-JP" sz="1400" dirty="0"/>
          </a:p>
          <a:p>
            <a:r>
              <a:rPr kumimoji="1" lang="ja-JP" altLang="en-US" sz="1400" dirty="0" smtClean="0"/>
              <a:t>　　　　　　　　　　　　　　　　　　　　　　　　　　　　　　　　　　　　　　　　　　　　　　　　　第</a:t>
            </a:r>
            <a:r>
              <a:rPr kumimoji="1" lang="en-US" altLang="ja-JP" sz="1400" dirty="0" smtClean="0"/>
              <a:t>3</a:t>
            </a:r>
            <a:r>
              <a:rPr kumimoji="1" lang="ja-JP" altLang="en-US" sz="1400" dirty="0" smtClean="0"/>
              <a:t>地域　</a:t>
            </a:r>
            <a:r>
              <a:rPr kumimoji="1" lang="en-US" altLang="ja-JP" sz="1400" dirty="0" smtClean="0"/>
              <a:t>RPIC</a:t>
            </a:r>
            <a:r>
              <a:rPr kumimoji="1" lang="ja-JP" altLang="en-US" sz="1400" dirty="0" smtClean="0"/>
              <a:t>　山下皓三</a:t>
            </a:r>
            <a:endParaRPr kumimoji="1" lang="en-US" altLang="ja-JP" sz="1400" dirty="0"/>
          </a:p>
        </p:txBody>
      </p:sp>
      <p:pic>
        <p:nvPicPr>
          <p:cNvPr id="6" name="図 5">
            <a:extLst>
              <a:ext uri="{FF2B5EF4-FFF2-40B4-BE49-F238E27FC236}">
                <a16:creationId xmlns:a16="http://schemas.microsoft.com/office/drawing/2014/main" xmlns="" id="{41026F8B-0264-4537-853C-DE880A93F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924" y="3484023"/>
            <a:ext cx="2991173" cy="163740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43" y="6223556"/>
            <a:ext cx="1515255" cy="572451"/>
          </a:xfrm>
          <a:prstGeom prst="rect">
            <a:avLst/>
          </a:prstGeom>
        </p:spPr>
      </p:pic>
    </p:spTree>
    <p:extLst>
      <p:ext uri="{BB962C8B-B14F-4D97-AF65-F5344CB8AC3E}">
        <p14:creationId xmlns:p14="http://schemas.microsoft.com/office/powerpoint/2010/main" val="344626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1772" y="754505"/>
            <a:ext cx="7886700" cy="1325563"/>
          </a:xfrm>
        </p:spPr>
        <p:txBody>
          <a:bodyPr>
            <a:normAutofit/>
          </a:bodyPr>
          <a:lstStyle/>
          <a:p>
            <a:r>
              <a:rPr kumimoji="1" lang="ja-JP" altLang="en-US" sz="4000" dirty="0"/>
              <a:t>　　　</a:t>
            </a:r>
            <a:r>
              <a:rPr kumimoji="1" lang="ja-JP" altLang="en-US" sz="4000" b="1" dirty="0">
                <a:solidFill>
                  <a:srgbClr val="FF0000"/>
                </a:solidFill>
                <a:effectLst>
                  <a:outerShdw blurRad="38100" dist="38100" dir="2700000" algn="tl">
                    <a:srgbClr val="000000">
                      <a:alpha val="43137"/>
                    </a:srgbClr>
                  </a:outerShdw>
                </a:effectLst>
              </a:rPr>
              <a:t>ロータリーのビジョン声明</a:t>
            </a:r>
          </a:p>
        </p:txBody>
      </p:sp>
      <p:sp>
        <p:nvSpPr>
          <p:cNvPr id="3" name="コンテンツ プレースホルダー 2"/>
          <p:cNvSpPr>
            <a:spLocks noGrp="1"/>
          </p:cNvSpPr>
          <p:nvPr>
            <p:ph idx="1"/>
          </p:nvPr>
        </p:nvSpPr>
        <p:spPr>
          <a:xfrm>
            <a:off x="970059" y="2445827"/>
            <a:ext cx="7283395" cy="4351338"/>
          </a:xfrm>
        </p:spPr>
        <p:txBody>
          <a:bodyPr/>
          <a:lstStyle/>
          <a:p>
            <a:pPr marL="0" indent="0">
              <a:lnSpc>
                <a:spcPct val="150000"/>
              </a:lnSpc>
              <a:buNone/>
            </a:pPr>
            <a:r>
              <a:rPr kumimoji="1" lang="ja-JP" altLang="en-US" b="1" dirty="0">
                <a:solidFill>
                  <a:schemeClr val="tx2">
                    <a:lumMod val="50000"/>
                  </a:schemeClr>
                </a:solidFill>
                <a:effectLst>
                  <a:outerShdw blurRad="38100" dist="38100" dir="2700000" algn="tl">
                    <a:srgbClr val="000000">
                      <a:alpha val="43137"/>
                    </a:srgbClr>
                  </a:outerShdw>
                </a:effectLst>
              </a:rPr>
              <a:t>私たちロータリアンは、世界で、地域社会で、</a:t>
            </a:r>
            <a:endParaRPr lang="en-US" altLang="ja-JP" b="1" dirty="0">
              <a:solidFill>
                <a:schemeClr val="tx2">
                  <a:lumMod val="50000"/>
                </a:schemeClr>
              </a:solidFill>
              <a:effectLst>
                <a:outerShdw blurRad="38100" dist="38100" dir="2700000" algn="tl">
                  <a:srgbClr val="000000">
                    <a:alpha val="43137"/>
                  </a:srgbClr>
                </a:outerShdw>
              </a:effectLst>
            </a:endParaRPr>
          </a:p>
          <a:p>
            <a:pPr marL="0" indent="0">
              <a:lnSpc>
                <a:spcPct val="150000"/>
              </a:lnSpc>
              <a:buNone/>
            </a:pPr>
            <a:r>
              <a:rPr lang="ja-JP" altLang="en-US" b="1" dirty="0">
                <a:solidFill>
                  <a:schemeClr val="tx2">
                    <a:lumMod val="50000"/>
                  </a:schemeClr>
                </a:solidFill>
                <a:effectLst>
                  <a:outerShdw blurRad="38100" dist="38100" dir="2700000" algn="tl">
                    <a:srgbClr val="000000">
                      <a:alpha val="43137"/>
                    </a:srgbClr>
                  </a:outerShdw>
                </a:effectLst>
              </a:rPr>
              <a:t>そして自分自身の中で、持続可能な良い変化を</a:t>
            </a:r>
            <a:endParaRPr lang="en-US" altLang="ja-JP" b="1" dirty="0">
              <a:solidFill>
                <a:schemeClr val="tx2">
                  <a:lumMod val="50000"/>
                </a:schemeClr>
              </a:solidFill>
              <a:effectLst>
                <a:outerShdw blurRad="38100" dist="38100" dir="2700000" algn="tl">
                  <a:srgbClr val="000000">
                    <a:alpha val="43137"/>
                  </a:srgbClr>
                </a:outerShdw>
              </a:effectLst>
            </a:endParaRPr>
          </a:p>
          <a:p>
            <a:pPr marL="0" indent="0">
              <a:lnSpc>
                <a:spcPct val="150000"/>
              </a:lnSpc>
              <a:buNone/>
            </a:pPr>
            <a:r>
              <a:rPr kumimoji="1" lang="ja-JP" altLang="en-US" b="1" dirty="0">
                <a:solidFill>
                  <a:schemeClr val="tx2">
                    <a:lumMod val="50000"/>
                  </a:schemeClr>
                </a:solidFill>
                <a:effectLst>
                  <a:outerShdw blurRad="38100" dist="38100" dir="2700000" algn="tl">
                    <a:srgbClr val="000000">
                      <a:alpha val="43137"/>
                    </a:srgbClr>
                  </a:outerShdw>
                </a:effectLst>
              </a:rPr>
              <a:t>生むために，人びとが手を取り合って行動する</a:t>
            </a:r>
            <a:endParaRPr kumimoji="1" lang="en-US" altLang="ja-JP" b="1" dirty="0">
              <a:solidFill>
                <a:schemeClr val="tx2">
                  <a:lumMod val="50000"/>
                </a:schemeClr>
              </a:solidFill>
              <a:effectLst>
                <a:outerShdw blurRad="38100" dist="38100" dir="2700000" algn="tl">
                  <a:srgbClr val="000000">
                    <a:alpha val="43137"/>
                  </a:srgbClr>
                </a:outerShdw>
              </a:effectLst>
            </a:endParaRPr>
          </a:p>
          <a:p>
            <a:pPr marL="0" indent="0">
              <a:lnSpc>
                <a:spcPct val="150000"/>
              </a:lnSpc>
              <a:buNone/>
            </a:pPr>
            <a:r>
              <a:rPr lang="ja-JP" altLang="en-US" b="1" dirty="0">
                <a:solidFill>
                  <a:schemeClr val="tx2">
                    <a:lumMod val="50000"/>
                  </a:schemeClr>
                </a:solidFill>
                <a:effectLst>
                  <a:outerShdw blurRad="38100" dist="38100" dir="2700000" algn="tl">
                    <a:srgbClr val="000000">
                      <a:alpha val="43137"/>
                    </a:srgbClr>
                  </a:outerShdw>
                </a:effectLst>
              </a:rPr>
              <a:t>世界を目指しています。</a:t>
            </a:r>
            <a:endParaRPr lang="en-US" altLang="ja-JP" b="1" dirty="0">
              <a:solidFill>
                <a:schemeClr val="tx2">
                  <a:lumMod val="50000"/>
                </a:schemeClr>
              </a:solidFill>
              <a:effectLst>
                <a:outerShdw blurRad="38100" dist="38100" dir="2700000" algn="tl">
                  <a:srgbClr val="000000">
                    <a:alpha val="43137"/>
                  </a:srgbClr>
                </a:outerShdw>
              </a:effectLst>
            </a:endParaRPr>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0" y="6235872"/>
            <a:ext cx="1550358" cy="561293"/>
          </a:xfrm>
          <a:prstGeom prst="rect">
            <a:avLst/>
          </a:prstGeom>
        </p:spPr>
      </p:pic>
    </p:spTree>
    <p:extLst>
      <p:ext uri="{BB962C8B-B14F-4D97-AF65-F5344CB8AC3E}">
        <p14:creationId xmlns:p14="http://schemas.microsoft.com/office/powerpoint/2010/main" val="37872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78871" y="410704"/>
            <a:ext cx="7886700" cy="990117"/>
          </a:xfrm>
        </p:spPr>
        <p:txBody>
          <a:bodyPr/>
          <a:lstStyle/>
          <a:p>
            <a:r>
              <a:rPr lang="ja-JP" altLang="en-US" dirty="0"/>
              <a:t>　</a:t>
            </a:r>
            <a:r>
              <a:rPr lang="ja-JP" altLang="en-US" dirty="0" smtClean="0"/>
              <a:t>　　</a:t>
            </a:r>
            <a:r>
              <a:rPr kumimoji="1" lang="en-US" altLang="ja-JP" sz="4000" b="1" dirty="0" smtClean="0">
                <a:solidFill>
                  <a:srgbClr val="FF0000"/>
                </a:solidFill>
                <a:effectLst>
                  <a:outerShdw blurRad="38100" dist="38100" dir="2700000" algn="tl">
                    <a:srgbClr val="000000">
                      <a:alpha val="43137"/>
                    </a:srgbClr>
                  </a:outerShdw>
                </a:effectLst>
              </a:rPr>
              <a:t>4</a:t>
            </a:r>
            <a:r>
              <a:rPr kumimoji="1" lang="ja-JP" altLang="en-US" sz="4000" b="1" dirty="0" err="1" smtClean="0">
                <a:solidFill>
                  <a:srgbClr val="FF0000"/>
                </a:solidFill>
                <a:effectLst>
                  <a:outerShdw blurRad="38100" dist="38100" dir="2700000" algn="tl">
                    <a:srgbClr val="000000">
                      <a:alpha val="43137"/>
                    </a:srgbClr>
                  </a:outerShdw>
                </a:effectLst>
              </a:rPr>
              <a:t>つの優</a:t>
            </a:r>
            <a:r>
              <a:rPr kumimoji="1" lang="ja-JP" altLang="en-US" sz="4000" b="1" dirty="0" smtClean="0">
                <a:solidFill>
                  <a:srgbClr val="FF0000"/>
                </a:solidFill>
                <a:effectLst>
                  <a:outerShdw blurRad="38100" dist="38100" dir="2700000" algn="tl">
                    <a:srgbClr val="000000">
                      <a:alpha val="43137"/>
                    </a:srgbClr>
                  </a:outerShdw>
                </a:effectLst>
              </a:rPr>
              <a:t>先事項</a:t>
            </a:r>
            <a:endParaRPr kumimoji="1" lang="ja-JP" altLang="en-US" sz="4000" b="1" dirty="0">
              <a:solidFill>
                <a:srgbClr val="FF0000"/>
              </a:solidFill>
              <a:effectLst>
                <a:outerShdw blurRad="38100" dist="38100" dir="2700000" algn="tl">
                  <a:srgbClr val="000000">
                    <a:alpha val="43137"/>
                  </a:srgbClr>
                </a:outerShdw>
              </a:effectLst>
            </a:endParaRPr>
          </a:p>
        </p:txBody>
      </p:sp>
      <p:sp>
        <p:nvSpPr>
          <p:cNvPr id="6" name="テキスト プレースホルダー 5"/>
          <p:cNvSpPr>
            <a:spLocks noGrp="1"/>
          </p:cNvSpPr>
          <p:nvPr>
            <p:ph type="body" idx="1"/>
          </p:nvPr>
        </p:nvSpPr>
        <p:spPr>
          <a:xfrm>
            <a:off x="988098" y="1712563"/>
            <a:ext cx="7264749" cy="4757980"/>
          </a:xfrm>
        </p:spPr>
        <p:txBody>
          <a:bodyPr>
            <a:normAutofit/>
          </a:bodyPr>
          <a:lstStyle/>
          <a:p>
            <a:r>
              <a:rPr lang="en-US" altLang="ja-JP" dirty="0" smtClean="0">
                <a:solidFill>
                  <a:schemeClr val="accent1">
                    <a:lumMod val="50000"/>
                  </a:schemeClr>
                </a:solidFill>
              </a:rPr>
              <a:t>1</a:t>
            </a:r>
            <a:r>
              <a:rPr lang="ja-JP" altLang="en-US" dirty="0" err="1" smtClean="0">
                <a:solidFill>
                  <a:schemeClr val="accent1">
                    <a:lumMod val="50000"/>
                  </a:schemeClr>
                </a:solidFill>
              </a:rPr>
              <a:t>、</a:t>
            </a:r>
            <a:r>
              <a:rPr lang="ja-JP" altLang="en-US" dirty="0" smtClean="0">
                <a:solidFill>
                  <a:schemeClr val="accent1">
                    <a:lumMod val="50000"/>
                  </a:schemeClr>
                </a:solidFill>
              </a:rPr>
              <a:t>より</a:t>
            </a:r>
            <a:r>
              <a:rPr lang="ja-JP" altLang="en-US" dirty="0">
                <a:solidFill>
                  <a:schemeClr val="accent1">
                    <a:lumMod val="50000"/>
                  </a:schemeClr>
                </a:solidFill>
              </a:rPr>
              <a:t>大きなインパクトを</a:t>
            </a:r>
            <a:r>
              <a:rPr lang="ja-JP" altLang="en-US" dirty="0" smtClean="0">
                <a:solidFill>
                  <a:schemeClr val="accent1">
                    <a:lumMod val="50000"/>
                  </a:schemeClr>
                </a:solidFill>
              </a:rPr>
              <a:t>もたらす</a:t>
            </a:r>
            <a:endParaRPr lang="en-US" altLang="ja-JP" dirty="0" smtClean="0">
              <a:solidFill>
                <a:schemeClr val="accent1">
                  <a:lumMod val="50000"/>
                </a:schemeClr>
              </a:solidFill>
            </a:endParaRPr>
          </a:p>
          <a:p>
            <a:r>
              <a:rPr lang="ja-JP" altLang="en-US" sz="1800" dirty="0" smtClean="0">
                <a:solidFill>
                  <a:srgbClr val="FF0000"/>
                </a:solidFill>
              </a:rPr>
              <a:t>　　　「</a:t>
            </a:r>
            <a:r>
              <a:rPr lang="ja-JP" altLang="en-US" sz="1800" dirty="0">
                <a:solidFill>
                  <a:srgbClr val="FF0000"/>
                </a:solidFill>
              </a:rPr>
              <a:t>世界を変える行動人」は、</a:t>
            </a:r>
            <a:r>
              <a:rPr lang="ja-JP" altLang="en-US" sz="1800" dirty="0">
                <a:solidFill>
                  <a:schemeClr val="accent1">
                    <a:lumMod val="50000"/>
                  </a:schemeClr>
                </a:solidFill>
              </a:rPr>
              <a:t>問題を効果的に解決します。</a:t>
            </a:r>
            <a:endParaRPr lang="en-US" altLang="ja-JP" sz="1800" dirty="0">
              <a:solidFill>
                <a:schemeClr val="accent1">
                  <a:lumMod val="50000"/>
                </a:schemeClr>
              </a:solidFill>
            </a:endParaRPr>
          </a:p>
          <a:p>
            <a:r>
              <a:rPr lang="ja-JP" altLang="en-US" dirty="0" smtClean="0">
                <a:solidFill>
                  <a:schemeClr val="accent1">
                    <a:lumMod val="50000"/>
                  </a:schemeClr>
                </a:solidFill>
              </a:rPr>
              <a:t>２、参加者</a:t>
            </a:r>
            <a:r>
              <a:rPr lang="ja-JP" altLang="en-US" dirty="0">
                <a:solidFill>
                  <a:schemeClr val="accent1">
                    <a:lumMod val="50000"/>
                  </a:schemeClr>
                </a:solidFill>
              </a:rPr>
              <a:t>の基盤を</a:t>
            </a:r>
            <a:r>
              <a:rPr lang="ja-JP" altLang="en-US" dirty="0" smtClean="0">
                <a:solidFill>
                  <a:schemeClr val="accent1">
                    <a:lumMod val="50000"/>
                  </a:schemeClr>
                </a:solidFill>
              </a:rPr>
              <a:t>広げる</a:t>
            </a:r>
            <a:endParaRPr lang="en-US" altLang="ja-JP" dirty="0" smtClean="0">
              <a:solidFill>
                <a:schemeClr val="accent1">
                  <a:lumMod val="50000"/>
                </a:schemeClr>
              </a:solidFill>
            </a:endParaRPr>
          </a:p>
          <a:p>
            <a:r>
              <a:rPr lang="ja-JP" altLang="en-US" sz="1800" dirty="0" smtClean="0">
                <a:solidFill>
                  <a:srgbClr val="FF0000"/>
                </a:solidFill>
              </a:rPr>
              <a:t>　　　「</a:t>
            </a:r>
            <a:r>
              <a:rPr lang="ja-JP" altLang="en-US" sz="1800" dirty="0">
                <a:solidFill>
                  <a:srgbClr val="FF0000"/>
                </a:solidFill>
              </a:rPr>
              <a:t>世界を変える行動人」は、</a:t>
            </a:r>
            <a:r>
              <a:rPr lang="ja-JP" altLang="en-US" sz="1800" dirty="0">
                <a:solidFill>
                  <a:schemeClr val="accent1">
                    <a:lumMod val="50000"/>
                  </a:schemeClr>
                </a:solidFill>
              </a:rPr>
              <a:t>互いに刺激しあい、</a:t>
            </a:r>
            <a:r>
              <a:rPr lang="ja-JP" altLang="en-US" sz="1800" dirty="0" smtClean="0">
                <a:solidFill>
                  <a:schemeClr val="accent1">
                    <a:lumMod val="50000"/>
                  </a:schemeClr>
                </a:solidFill>
              </a:rPr>
              <a:t>インスピレションを</a:t>
            </a:r>
            <a:endParaRPr lang="en-US" altLang="ja-JP" sz="1800" dirty="0" smtClean="0">
              <a:solidFill>
                <a:schemeClr val="accent1">
                  <a:lumMod val="50000"/>
                </a:schemeClr>
              </a:solidFill>
            </a:endParaRPr>
          </a:p>
          <a:p>
            <a:r>
              <a:rPr lang="ja-JP" altLang="en-US" sz="1800" dirty="0">
                <a:solidFill>
                  <a:schemeClr val="accent1">
                    <a:lumMod val="50000"/>
                  </a:schemeClr>
                </a:solidFill>
              </a:rPr>
              <a:t>　</a:t>
            </a:r>
            <a:r>
              <a:rPr lang="ja-JP" altLang="en-US" sz="1800" dirty="0" smtClean="0">
                <a:solidFill>
                  <a:schemeClr val="accent1">
                    <a:lumMod val="50000"/>
                  </a:schemeClr>
                </a:solidFill>
              </a:rPr>
              <a:t>　　与えあいます</a:t>
            </a:r>
            <a:r>
              <a:rPr lang="ja-JP" altLang="en-US" sz="1800" dirty="0">
                <a:solidFill>
                  <a:schemeClr val="accent1">
                    <a:lumMod val="50000"/>
                  </a:schemeClr>
                </a:solidFill>
              </a:rPr>
              <a:t>。</a:t>
            </a:r>
            <a:endParaRPr lang="en-US" altLang="ja-JP" sz="1800" dirty="0">
              <a:solidFill>
                <a:schemeClr val="accent1">
                  <a:lumMod val="50000"/>
                </a:schemeClr>
              </a:solidFill>
            </a:endParaRPr>
          </a:p>
          <a:p>
            <a:r>
              <a:rPr lang="ja-JP" altLang="en-US" dirty="0" smtClean="0">
                <a:solidFill>
                  <a:schemeClr val="accent1">
                    <a:lumMod val="50000"/>
                  </a:schemeClr>
                </a:solidFill>
              </a:rPr>
              <a:t>３、参加者</a:t>
            </a:r>
            <a:r>
              <a:rPr lang="ja-JP" altLang="en-US" dirty="0">
                <a:solidFill>
                  <a:schemeClr val="accent1">
                    <a:lumMod val="50000"/>
                  </a:schemeClr>
                </a:solidFill>
              </a:rPr>
              <a:t>の積極的なかかわりを</a:t>
            </a:r>
            <a:r>
              <a:rPr lang="ja-JP" altLang="en-US" dirty="0" smtClean="0">
                <a:solidFill>
                  <a:schemeClr val="accent1">
                    <a:lumMod val="50000"/>
                  </a:schemeClr>
                </a:solidFill>
              </a:rPr>
              <a:t>促す</a:t>
            </a:r>
            <a:endParaRPr lang="en-US" altLang="ja-JP" dirty="0" smtClean="0">
              <a:solidFill>
                <a:schemeClr val="accent1">
                  <a:lumMod val="50000"/>
                </a:schemeClr>
              </a:solidFill>
            </a:endParaRPr>
          </a:p>
          <a:p>
            <a:r>
              <a:rPr lang="ja-JP" altLang="en-US" sz="1800" dirty="0" smtClean="0">
                <a:solidFill>
                  <a:srgbClr val="FF0000"/>
                </a:solidFill>
              </a:rPr>
              <a:t>　　　「</a:t>
            </a:r>
            <a:r>
              <a:rPr lang="ja-JP" altLang="en-US" sz="1800" dirty="0">
                <a:solidFill>
                  <a:srgbClr val="FF0000"/>
                </a:solidFill>
              </a:rPr>
              <a:t>世界を変える行動人」は、</a:t>
            </a:r>
            <a:r>
              <a:rPr lang="ja-JP" altLang="en-US" sz="1800" dirty="0">
                <a:solidFill>
                  <a:schemeClr val="accent1">
                    <a:lumMod val="50000"/>
                  </a:schemeClr>
                </a:solidFill>
              </a:rPr>
              <a:t>人びとの考えを理解しようと</a:t>
            </a:r>
            <a:r>
              <a:rPr lang="ja-JP" altLang="en-US" sz="1800" dirty="0" smtClean="0">
                <a:solidFill>
                  <a:schemeClr val="accent1">
                    <a:lumMod val="50000"/>
                  </a:schemeClr>
                </a:solidFill>
              </a:rPr>
              <a:t>努めます。</a:t>
            </a:r>
            <a:endParaRPr lang="en-US" altLang="ja-JP" sz="1800" dirty="0" smtClean="0">
              <a:solidFill>
                <a:schemeClr val="accent1">
                  <a:lumMod val="50000"/>
                </a:schemeClr>
              </a:solidFill>
            </a:endParaRPr>
          </a:p>
          <a:p>
            <a:r>
              <a:rPr lang="ja-JP" altLang="en-US" dirty="0" smtClean="0">
                <a:solidFill>
                  <a:schemeClr val="accent1">
                    <a:lumMod val="50000"/>
                  </a:schemeClr>
                </a:solidFill>
              </a:rPr>
              <a:t>４、適応力</a:t>
            </a:r>
            <a:r>
              <a:rPr lang="ja-JP" altLang="en-US" dirty="0">
                <a:solidFill>
                  <a:schemeClr val="accent1">
                    <a:lumMod val="50000"/>
                  </a:schemeClr>
                </a:solidFill>
              </a:rPr>
              <a:t>を</a:t>
            </a:r>
            <a:r>
              <a:rPr lang="ja-JP" altLang="en-US" dirty="0" smtClean="0">
                <a:solidFill>
                  <a:schemeClr val="accent1">
                    <a:lumMod val="50000"/>
                  </a:schemeClr>
                </a:solidFill>
              </a:rPr>
              <a:t>高める</a:t>
            </a:r>
            <a:endParaRPr lang="en-US" altLang="ja-JP" dirty="0" smtClean="0">
              <a:solidFill>
                <a:schemeClr val="accent1">
                  <a:lumMod val="50000"/>
                </a:schemeClr>
              </a:solidFill>
            </a:endParaRPr>
          </a:p>
          <a:p>
            <a:r>
              <a:rPr lang="ja-JP" altLang="en-US" sz="1800" dirty="0" smtClean="0">
                <a:solidFill>
                  <a:srgbClr val="FF0000"/>
                </a:solidFill>
              </a:rPr>
              <a:t>　　　「</a:t>
            </a:r>
            <a:r>
              <a:rPr lang="ja-JP" altLang="en-US" sz="1800" dirty="0">
                <a:solidFill>
                  <a:srgbClr val="FF0000"/>
                </a:solidFill>
              </a:rPr>
              <a:t>世界を変える行動人」は、</a:t>
            </a:r>
            <a:r>
              <a:rPr lang="ja-JP" altLang="en-US" sz="1800" dirty="0">
                <a:solidFill>
                  <a:schemeClr val="accent1">
                    <a:lumMod val="50000"/>
                  </a:schemeClr>
                </a:solidFill>
              </a:rPr>
              <a:t>独創性があり、起業家精神に</a:t>
            </a:r>
            <a:r>
              <a:rPr lang="ja-JP" altLang="en-US" sz="1800" dirty="0" smtClean="0">
                <a:solidFill>
                  <a:schemeClr val="accent1">
                    <a:lumMod val="50000"/>
                  </a:schemeClr>
                </a:solidFill>
              </a:rPr>
              <a:t>あふれ、</a:t>
            </a:r>
            <a:endParaRPr lang="en-US" altLang="ja-JP" sz="1800" dirty="0" smtClean="0">
              <a:solidFill>
                <a:schemeClr val="accent1">
                  <a:lumMod val="50000"/>
                </a:schemeClr>
              </a:solidFill>
            </a:endParaRPr>
          </a:p>
          <a:p>
            <a:r>
              <a:rPr lang="ja-JP" altLang="en-US" sz="1800" dirty="0" smtClean="0">
                <a:solidFill>
                  <a:schemeClr val="accent1">
                    <a:lumMod val="50000"/>
                  </a:schemeClr>
                </a:solidFill>
              </a:rPr>
              <a:t>　　　困難</a:t>
            </a:r>
            <a:r>
              <a:rPr lang="ja-JP" altLang="en-US" sz="1800" dirty="0">
                <a:solidFill>
                  <a:schemeClr val="accent1">
                    <a:lumMod val="50000"/>
                  </a:schemeClr>
                </a:solidFill>
              </a:rPr>
              <a:t>にもくじけません。</a:t>
            </a:r>
            <a:endParaRPr lang="en-US" altLang="ja-JP" sz="1800" dirty="0">
              <a:solidFill>
                <a:schemeClr val="accent1">
                  <a:lumMod val="50000"/>
                </a:schemeClr>
              </a:solidFill>
            </a:endParaRPr>
          </a:p>
          <a:p>
            <a:endParaRPr lang="en-US" altLang="ja-JP" dirty="0" smtClean="0">
              <a:solidFill>
                <a:srgbClr val="FF0000"/>
              </a:solidFill>
            </a:endParaRPr>
          </a:p>
          <a:p>
            <a:endParaRPr lang="en-US" altLang="ja-JP" dirty="0">
              <a:solidFill>
                <a:schemeClr val="tx2">
                  <a:lumMod val="50000"/>
                </a:schemeClr>
              </a:solidFill>
            </a:endParaRPr>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0" y="6235872"/>
            <a:ext cx="1550358" cy="561293"/>
          </a:xfrm>
          <a:prstGeom prst="rect">
            <a:avLst/>
          </a:prstGeom>
        </p:spPr>
      </p:pic>
    </p:spTree>
    <p:extLst>
      <p:ext uri="{BB962C8B-B14F-4D97-AF65-F5344CB8AC3E}">
        <p14:creationId xmlns:p14="http://schemas.microsoft.com/office/powerpoint/2010/main" val="101726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p:cNvCxnSpPr>
            <a:stCxn id="6" idx="3"/>
            <a:endCxn id="29727" idx="1"/>
          </p:cNvCxnSpPr>
          <p:nvPr/>
        </p:nvCxnSpPr>
        <p:spPr>
          <a:xfrm flipV="1">
            <a:off x="2610906" y="3528417"/>
            <a:ext cx="3528131" cy="3597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547689" y="404664"/>
            <a:ext cx="8048625" cy="684077"/>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2800" b="1" dirty="0">
                <a:solidFill>
                  <a:schemeClr val="tx2">
                    <a:lumMod val="75000"/>
                  </a:schemeClr>
                </a:solidFill>
              </a:rPr>
              <a:t>ロータリーの基本理念と</a:t>
            </a:r>
            <a:r>
              <a:rPr lang="en-US" altLang="ja-JP" sz="3600" b="1" dirty="0">
                <a:solidFill>
                  <a:schemeClr val="tx2">
                    <a:lumMod val="75000"/>
                  </a:schemeClr>
                </a:solidFill>
              </a:rPr>
              <a:t>RI</a:t>
            </a:r>
            <a:r>
              <a:rPr lang="ja-JP" altLang="en-US" sz="2800" b="1" dirty="0">
                <a:solidFill>
                  <a:schemeClr val="tx2">
                    <a:lumMod val="75000"/>
                  </a:schemeClr>
                </a:solidFill>
              </a:rPr>
              <a:t>戦略計画</a:t>
            </a:r>
          </a:p>
        </p:txBody>
      </p:sp>
      <p:grpSp>
        <p:nvGrpSpPr>
          <p:cNvPr id="2" name="グループ化 1"/>
          <p:cNvGrpSpPr/>
          <p:nvPr/>
        </p:nvGrpSpPr>
        <p:grpSpPr>
          <a:xfrm>
            <a:off x="526418" y="1377542"/>
            <a:ext cx="7999256" cy="4680707"/>
            <a:chOff x="-123847" y="853231"/>
            <a:chExt cx="9845238" cy="5707107"/>
          </a:xfrm>
        </p:grpSpPr>
        <p:cxnSp>
          <p:nvCxnSpPr>
            <p:cNvPr id="49" name="直線コネクタ 48"/>
            <p:cNvCxnSpPr/>
            <p:nvPr/>
          </p:nvCxnSpPr>
          <p:spPr>
            <a:xfrm flipV="1">
              <a:off x="8334375" y="3475756"/>
              <a:ext cx="7953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953000" y="2966169"/>
              <a:ext cx="0" cy="357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91941" y="3484665"/>
              <a:ext cx="942314" cy="22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306545" y="3173162"/>
              <a:ext cx="3320289" cy="70901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sz="1462" dirty="0">
                <a:solidFill>
                  <a:prstClr val="white"/>
                </a:solidFill>
              </a:endParaRPr>
            </a:p>
          </p:txBody>
        </p:sp>
        <p:sp>
          <p:nvSpPr>
            <p:cNvPr id="5" name="正方形/長方形 4"/>
            <p:cNvSpPr/>
            <p:nvPr/>
          </p:nvSpPr>
          <p:spPr>
            <a:xfrm>
              <a:off x="3256644" y="932818"/>
              <a:ext cx="3370190" cy="20284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62" dirty="0">
                <a:solidFill>
                  <a:prstClr val="white"/>
                </a:solidFill>
              </a:endParaRPr>
            </a:p>
          </p:txBody>
        </p:sp>
        <p:sp>
          <p:nvSpPr>
            <p:cNvPr id="21" name="円/楕円 20"/>
            <p:cNvSpPr/>
            <p:nvPr/>
          </p:nvSpPr>
          <p:spPr>
            <a:xfrm>
              <a:off x="3708400" y="1372319"/>
              <a:ext cx="2489200" cy="1273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62" dirty="0">
                <a:ln>
                  <a:solidFill>
                    <a:sysClr val="windowText" lastClr="000000"/>
                  </a:solidFill>
                </a:ln>
                <a:solidFill>
                  <a:prstClr val="white"/>
                </a:solidFill>
              </a:endParaRPr>
            </a:p>
          </p:txBody>
        </p:sp>
        <p:cxnSp>
          <p:nvCxnSpPr>
            <p:cNvPr id="17" name="直線コネクタ 16"/>
            <p:cNvCxnSpPr/>
            <p:nvPr/>
          </p:nvCxnSpPr>
          <p:spPr>
            <a:xfrm>
              <a:off x="3851275" y="1997794"/>
              <a:ext cx="1974850"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4940300" y="1615206"/>
              <a:ext cx="7938" cy="81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06" name="テキスト ボックス 5"/>
            <p:cNvSpPr txBox="1">
              <a:spLocks noChangeArrowheads="1"/>
            </p:cNvSpPr>
            <p:nvPr/>
          </p:nvSpPr>
          <p:spPr bwMode="auto">
            <a:xfrm>
              <a:off x="3970862" y="853231"/>
              <a:ext cx="2132550" cy="337740"/>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b="1" dirty="0">
                  <a:solidFill>
                    <a:srgbClr val="FF0000"/>
                  </a:solidFill>
                </a:rPr>
                <a:t>ロータリーの基本理念</a:t>
              </a:r>
            </a:p>
          </p:txBody>
        </p:sp>
        <p:sp>
          <p:nvSpPr>
            <p:cNvPr id="7" name="テキスト ボックス 6"/>
            <p:cNvSpPr txBox="1"/>
            <p:nvPr/>
          </p:nvSpPr>
          <p:spPr>
            <a:xfrm>
              <a:off x="4289651" y="1138344"/>
              <a:ext cx="1309237" cy="614787"/>
            </a:xfrm>
            <a:prstGeom prst="flowChartConnector">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ja-JP" altLang="en-US" sz="854" dirty="0">
                  <a:solidFill>
                    <a:prstClr val="white"/>
                  </a:solidFill>
                </a:rPr>
                <a:t>ロータリー</a:t>
              </a:r>
              <a:endParaRPr lang="en-US" altLang="ja-JP" sz="854" dirty="0">
                <a:solidFill>
                  <a:prstClr val="white"/>
                </a:solidFill>
              </a:endParaRPr>
            </a:p>
            <a:p>
              <a:pPr algn="ctr">
                <a:defRPr/>
              </a:pPr>
              <a:r>
                <a:rPr lang="ja-JP" altLang="en-US" sz="854" dirty="0">
                  <a:solidFill>
                    <a:prstClr val="white"/>
                  </a:solidFill>
                </a:rPr>
                <a:t>の目的</a:t>
              </a:r>
            </a:p>
          </p:txBody>
        </p:sp>
        <p:sp>
          <p:nvSpPr>
            <p:cNvPr id="10" name="テキスト ボックス 9"/>
            <p:cNvSpPr txBox="1"/>
            <p:nvPr/>
          </p:nvSpPr>
          <p:spPr>
            <a:xfrm>
              <a:off x="4496166" y="1815259"/>
              <a:ext cx="941046" cy="387294"/>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854" dirty="0">
                  <a:solidFill>
                    <a:prstClr val="white"/>
                  </a:solidFill>
                </a:rPr>
                <a:t>モットー</a:t>
              </a:r>
            </a:p>
          </p:txBody>
        </p:sp>
        <p:sp>
          <p:nvSpPr>
            <p:cNvPr id="11" name="テキスト ボックス 10"/>
            <p:cNvSpPr txBox="1"/>
            <p:nvPr/>
          </p:nvSpPr>
          <p:spPr>
            <a:xfrm>
              <a:off x="4409448" y="2301630"/>
              <a:ext cx="1063115" cy="614787"/>
            </a:xfrm>
            <a:prstGeom prst="flowChartConnector">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ja-JP" altLang="en-US" sz="854" dirty="0">
                  <a:solidFill>
                    <a:prstClr val="white"/>
                  </a:solidFill>
                </a:rPr>
                <a:t>中核的な</a:t>
              </a:r>
              <a:endParaRPr lang="en-US" altLang="ja-JP" sz="854" dirty="0">
                <a:solidFill>
                  <a:prstClr val="white"/>
                </a:solidFill>
              </a:endParaRPr>
            </a:p>
            <a:p>
              <a:pPr algn="ctr">
                <a:defRPr/>
              </a:pPr>
              <a:r>
                <a:rPr lang="ja-JP" altLang="en-US" sz="854" dirty="0">
                  <a:solidFill>
                    <a:prstClr val="white"/>
                  </a:solidFill>
                </a:rPr>
                <a:t>価値観</a:t>
              </a:r>
            </a:p>
          </p:txBody>
        </p:sp>
        <p:sp>
          <p:nvSpPr>
            <p:cNvPr id="12" name="テキスト ボックス 11"/>
            <p:cNvSpPr txBox="1"/>
            <p:nvPr/>
          </p:nvSpPr>
          <p:spPr>
            <a:xfrm>
              <a:off x="3362586" y="1753130"/>
              <a:ext cx="852270" cy="479401"/>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1200" dirty="0">
                  <a:solidFill>
                    <a:prstClr val="white"/>
                  </a:solidFill>
                </a:rPr>
                <a:t>使命</a:t>
              </a:r>
            </a:p>
          </p:txBody>
        </p:sp>
        <p:sp>
          <p:nvSpPr>
            <p:cNvPr id="13" name="テキスト ボックス 12"/>
            <p:cNvSpPr txBox="1"/>
            <p:nvPr/>
          </p:nvSpPr>
          <p:spPr>
            <a:xfrm>
              <a:off x="5688430" y="1675328"/>
              <a:ext cx="871689" cy="614787"/>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854" dirty="0">
                  <a:solidFill>
                    <a:prstClr val="white"/>
                  </a:solidFill>
                </a:rPr>
                <a:t>四つの</a:t>
              </a:r>
              <a:endParaRPr lang="en-US" altLang="ja-JP" sz="854" dirty="0">
                <a:solidFill>
                  <a:prstClr val="white"/>
                </a:solidFill>
              </a:endParaRPr>
            </a:p>
            <a:p>
              <a:pPr algn="ctr">
                <a:defRPr/>
              </a:pPr>
              <a:r>
                <a:rPr lang="ja-JP" altLang="en-US" sz="854" dirty="0">
                  <a:solidFill>
                    <a:prstClr val="white"/>
                  </a:solidFill>
                </a:rPr>
                <a:t>テスト</a:t>
              </a:r>
            </a:p>
          </p:txBody>
        </p:sp>
        <p:sp>
          <p:nvSpPr>
            <p:cNvPr id="29718" name="テキスト ボックス 17"/>
            <p:cNvSpPr txBox="1">
              <a:spLocks noChangeArrowheads="1"/>
            </p:cNvSpPr>
            <p:nvPr/>
          </p:nvSpPr>
          <p:spPr bwMode="auto">
            <a:xfrm>
              <a:off x="3247827" y="3323355"/>
              <a:ext cx="1419423" cy="37880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1400" dirty="0">
                  <a:solidFill>
                    <a:schemeClr val="bg1"/>
                  </a:solidFill>
                </a:rPr>
                <a:t>RI</a:t>
              </a:r>
              <a:r>
                <a:rPr lang="ja-JP" altLang="en-US" sz="1400" dirty="0">
                  <a:solidFill>
                    <a:schemeClr val="bg1"/>
                  </a:solidFill>
                </a:rPr>
                <a:t>戦略計画</a:t>
              </a:r>
            </a:p>
          </p:txBody>
        </p:sp>
        <p:sp>
          <p:nvSpPr>
            <p:cNvPr id="26" name="テキスト ボックス 25"/>
            <p:cNvSpPr txBox="1"/>
            <p:nvPr/>
          </p:nvSpPr>
          <p:spPr>
            <a:xfrm>
              <a:off x="1715714" y="3730415"/>
              <a:ext cx="737042" cy="364006"/>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altLang="ja-JP" sz="1137" dirty="0">
                  <a:solidFill>
                    <a:prstClr val="white"/>
                  </a:solidFill>
                </a:rPr>
                <a:t>DLP</a:t>
              </a:r>
              <a:endParaRPr lang="ja-JP" altLang="en-US" sz="1137" dirty="0">
                <a:solidFill>
                  <a:prstClr val="white"/>
                </a:solidFill>
              </a:endParaRPr>
            </a:p>
          </p:txBody>
        </p:sp>
        <p:sp>
          <p:nvSpPr>
            <p:cNvPr id="27" name="テキスト ボックス 26"/>
            <p:cNvSpPr txBox="1"/>
            <p:nvPr/>
          </p:nvSpPr>
          <p:spPr>
            <a:xfrm>
              <a:off x="-123847" y="3401408"/>
              <a:ext cx="1045323" cy="329006"/>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altLang="ja-JP" sz="1137" dirty="0">
                  <a:solidFill>
                    <a:prstClr val="white"/>
                  </a:solidFill>
                </a:rPr>
                <a:t>RI</a:t>
              </a:r>
              <a:r>
                <a:rPr lang="ja-JP" altLang="en-US" sz="1137" dirty="0">
                  <a:solidFill>
                    <a:prstClr val="white"/>
                  </a:solidFill>
                </a:rPr>
                <a:t>理事会</a:t>
              </a:r>
            </a:p>
          </p:txBody>
        </p:sp>
        <p:sp>
          <p:nvSpPr>
            <p:cNvPr id="41" name="テキスト ボックス 40"/>
            <p:cNvSpPr txBox="1"/>
            <p:nvPr/>
          </p:nvSpPr>
          <p:spPr>
            <a:xfrm>
              <a:off x="4470635" y="4547890"/>
              <a:ext cx="1829190" cy="312512"/>
            </a:xfrm>
            <a:prstGeom prst="rect">
              <a:avLst/>
            </a:prstGeom>
            <a:noFill/>
          </p:spPr>
          <p:txBody>
            <a:bodyPr wrap="square">
              <a:spAutoFit/>
            </a:bodyPr>
            <a:lstStyle/>
            <a:p>
              <a:pPr algn="ctr">
                <a:defRPr/>
              </a:pPr>
              <a:r>
                <a:rPr lang="ja-JP" altLang="en-US" sz="1050" dirty="0">
                  <a:solidFill>
                    <a:prstClr val="black"/>
                  </a:solidFill>
                </a:rPr>
                <a:t>機能性・効率性・連携</a:t>
              </a:r>
            </a:p>
          </p:txBody>
        </p:sp>
        <p:sp>
          <p:nvSpPr>
            <p:cNvPr id="29727" name="テキスト ボックス 43"/>
            <p:cNvSpPr txBox="1">
              <a:spLocks noChangeArrowheads="1"/>
            </p:cNvSpPr>
            <p:nvPr/>
          </p:nvSpPr>
          <p:spPr bwMode="auto">
            <a:xfrm>
              <a:off x="6783992" y="3306886"/>
              <a:ext cx="1646158" cy="337740"/>
            </a:xfrm>
            <a:prstGeom prst="rect">
              <a:avLst/>
            </a:prstGeom>
            <a:noFill/>
            <a:ln w="9525">
              <a:noFill/>
              <a:miter lim="800000"/>
              <a:headEnd/>
              <a:tailEnd/>
            </a:ln>
          </p:spPr>
          <p:txBody>
            <a:bodyPr wrap="square">
              <a:spAutoFit/>
            </a:bodyPr>
            <a:lstStyle/>
            <a:p>
              <a:pPr algn="ctr" fontAlgn="base">
                <a:spcBef>
                  <a:spcPct val="0"/>
                </a:spcBef>
                <a:spcAft>
                  <a:spcPct val="0"/>
                </a:spcAft>
              </a:pPr>
              <a:r>
                <a:rPr lang="ja-JP" altLang="en-US" sz="1200" b="1" dirty="0">
                  <a:solidFill>
                    <a:schemeClr val="bg2">
                      <a:lumMod val="25000"/>
                    </a:schemeClr>
                  </a:solidFill>
                  <a:effectLst>
                    <a:outerShdw blurRad="38100" dist="38100" dir="2700000" algn="tl">
                      <a:srgbClr val="000000">
                        <a:alpha val="43137"/>
                      </a:srgbClr>
                    </a:outerShdw>
                  </a:effectLst>
                </a:rPr>
                <a:t>ロータリークラブ</a:t>
              </a:r>
            </a:p>
          </p:txBody>
        </p:sp>
        <p:sp>
          <p:nvSpPr>
            <p:cNvPr id="45" name="テキスト ボックス 44"/>
            <p:cNvSpPr txBox="1"/>
            <p:nvPr/>
          </p:nvSpPr>
          <p:spPr>
            <a:xfrm>
              <a:off x="8476190" y="3313863"/>
              <a:ext cx="1245201" cy="32900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ja-JP" altLang="en-US" sz="1137" dirty="0">
                  <a:solidFill>
                    <a:prstClr val="white"/>
                  </a:solidFill>
                </a:rPr>
                <a:t>クラブ活性化</a:t>
              </a:r>
            </a:p>
          </p:txBody>
        </p:sp>
        <p:sp>
          <p:nvSpPr>
            <p:cNvPr id="46" name="テキスト ボックス 45"/>
            <p:cNvSpPr txBox="1"/>
            <p:nvPr/>
          </p:nvSpPr>
          <p:spPr>
            <a:xfrm>
              <a:off x="3348543" y="4402660"/>
              <a:ext cx="968006" cy="312512"/>
            </a:xfrm>
            <a:prstGeom prst="rect">
              <a:avLst/>
            </a:prstGeom>
            <a:noFill/>
          </p:spPr>
          <p:txBody>
            <a:bodyPr wrap="square">
              <a:spAutoFit/>
            </a:bodyPr>
            <a:lstStyle/>
            <a:p>
              <a:pPr algn="ctr">
                <a:defRPr/>
              </a:pPr>
              <a:r>
                <a:rPr lang="ja-JP" altLang="en-US" sz="1050" dirty="0">
                  <a:solidFill>
                    <a:prstClr val="black"/>
                  </a:solidFill>
                </a:rPr>
                <a:t>優先項目</a:t>
              </a:r>
              <a:endParaRPr lang="en-US" altLang="ja-JP" sz="1050" dirty="0">
                <a:solidFill>
                  <a:prstClr val="black"/>
                </a:solidFill>
              </a:endParaRPr>
            </a:p>
          </p:txBody>
        </p:sp>
        <p:sp>
          <p:nvSpPr>
            <p:cNvPr id="29732" name="テキスト ボックス 47"/>
            <p:cNvSpPr txBox="1">
              <a:spLocks noChangeArrowheads="1"/>
            </p:cNvSpPr>
            <p:nvPr/>
          </p:nvSpPr>
          <p:spPr bwMode="auto">
            <a:xfrm>
              <a:off x="4630739" y="3134443"/>
              <a:ext cx="2227263" cy="729661"/>
            </a:xfrm>
            <a:prstGeom prst="rect">
              <a:avLst/>
            </a:prstGeom>
            <a:noFill/>
            <a:ln w="9525">
              <a:noFill/>
              <a:miter lim="800000"/>
              <a:headEnd/>
              <a:tailEnd/>
            </a:ln>
          </p:spPr>
          <p:txBody>
            <a:bodyPr>
              <a:spAutoFit/>
            </a:bodyPr>
            <a:lstStyle/>
            <a:p>
              <a:pPr fontAlgn="base">
                <a:lnSpc>
                  <a:spcPct val="150000"/>
                </a:lnSpc>
                <a:spcBef>
                  <a:spcPct val="0"/>
                </a:spcBef>
                <a:spcAft>
                  <a:spcPct val="0"/>
                </a:spcAft>
              </a:pPr>
              <a:r>
                <a:rPr lang="ja-JP" altLang="en-US" sz="731" b="1" dirty="0">
                  <a:solidFill>
                    <a:schemeClr val="bg1"/>
                  </a:solidFill>
                </a:rPr>
                <a:t>一、クラブのサポートを強化</a:t>
              </a:r>
              <a:endParaRPr lang="en-US" altLang="ja-JP" sz="731" b="1" dirty="0">
                <a:solidFill>
                  <a:schemeClr val="bg1"/>
                </a:solidFill>
              </a:endParaRPr>
            </a:p>
            <a:p>
              <a:pPr fontAlgn="base">
                <a:lnSpc>
                  <a:spcPct val="150000"/>
                </a:lnSpc>
                <a:spcBef>
                  <a:spcPct val="0"/>
                </a:spcBef>
                <a:spcAft>
                  <a:spcPct val="0"/>
                </a:spcAft>
              </a:pPr>
              <a:r>
                <a:rPr lang="ja-JP" altLang="en-US" sz="731" b="1" dirty="0">
                  <a:solidFill>
                    <a:schemeClr val="bg1"/>
                  </a:solidFill>
                </a:rPr>
                <a:t>一、人道的奉仕活動の重点化と増加</a:t>
              </a:r>
              <a:endParaRPr lang="en-US" altLang="ja-JP" sz="731" b="1" dirty="0">
                <a:solidFill>
                  <a:schemeClr val="bg1"/>
                </a:solidFill>
              </a:endParaRPr>
            </a:p>
            <a:p>
              <a:pPr fontAlgn="base">
                <a:lnSpc>
                  <a:spcPct val="150000"/>
                </a:lnSpc>
                <a:spcBef>
                  <a:spcPct val="0"/>
                </a:spcBef>
                <a:spcAft>
                  <a:spcPct val="0"/>
                </a:spcAft>
              </a:pPr>
              <a:r>
                <a:rPr lang="ja-JP" altLang="en-US" sz="731" b="1" dirty="0">
                  <a:solidFill>
                    <a:schemeClr val="bg1"/>
                  </a:solidFill>
                </a:rPr>
                <a:t>一、公共イメージと認知度の向上</a:t>
              </a:r>
            </a:p>
          </p:txBody>
        </p:sp>
        <p:cxnSp>
          <p:nvCxnSpPr>
            <p:cNvPr id="55" name="直線コネクタ 54"/>
            <p:cNvCxnSpPr/>
            <p:nvPr/>
          </p:nvCxnSpPr>
          <p:spPr>
            <a:xfrm flipH="1">
              <a:off x="7727647" y="3719131"/>
              <a:ext cx="0" cy="1488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064567" y="4947113"/>
              <a:ext cx="7704854" cy="329006"/>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ja-JP" altLang="en-US" sz="1137" dirty="0">
                  <a:solidFill>
                    <a:prstClr val="white"/>
                  </a:solidFill>
                </a:rPr>
                <a:t>効果的なクラブ</a:t>
              </a:r>
            </a:p>
          </p:txBody>
        </p:sp>
        <p:sp>
          <p:nvSpPr>
            <p:cNvPr id="42" name="テキスト ボックス 41"/>
            <p:cNvSpPr txBox="1"/>
            <p:nvPr/>
          </p:nvSpPr>
          <p:spPr>
            <a:xfrm>
              <a:off x="6431899" y="4367665"/>
              <a:ext cx="1323265" cy="312512"/>
            </a:xfrm>
            <a:prstGeom prst="rect">
              <a:avLst/>
            </a:prstGeom>
            <a:noFill/>
          </p:spPr>
          <p:txBody>
            <a:bodyPr wrap="square">
              <a:spAutoFit/>
            </a:bodyPr>
            <a:lstStyle/>
            <a:p>
              <a:pPr algn="ctr">
                <a:defRPr/>
              </a:pPr>
              <a:r>
                <a:rPr lang="ja-JP" altLang="en-US" sz="1050" dirty="0">
                  <a:solidFill>
                    <a:prstClr val="black"/>
                  </a:solidFill>
                </a:rPr>
                <a:t>目標・長期計画</a:t>
              </a:r>
              <a:endParaRPr lang="en-US" altLang="ja-JP" sz="1050" dirty="0">
                <a:solidFill>
                  <a:prstClr val="black"/>
                </a:solidFill>
              </a:endParaRPr>
            </a:p>
          </p:txBody>
        </p:sp>
        <p:sp>
          <p:nvSpPr>
            <p:cNvPr id="8" name="左中かっこ 7"/>
            <p:cNvSpPr/>
            <p:nvPr/>
          </p:nvSpPr>
          <p:spPr>
            <a:xfrm>
              <a:off x="4592638" y="3151906"/>
              <a:ext cx="46037" cy="62865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62" dirty="0">
                <a:solidFill>
                  <a:prstClr val="black"/>
                </a:solidFill>
              </a:endParaRPr>
            </a:p>
          </p:txBody>
        </p:sp>
        <p:cxnSp>
          <p:nvCxnSpPr>
            <p:cNvPr id="72" name="カギ線コネクタ 71"/>
            <p:cNvCxnSpPr/>
            <p:nvPr/>
          </p:nvCxnSpPr>
          <p:spPr>
            <a:xfrm rot="5400000" flipH="1" flipV="1">
              <a:off x="6726670" y="3405703"/>
              <a:ext cx="11113" cy="1568450"/>
            </a:xfrm>
            <a:prstGeom prst="bentConnector3">
              <a:avLst>
                <a:gd name="adj1" fmla="val -170860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p:nvPr/>
          </p:nvCxnSpPr>
          <p:spPr>
            <a:xfrm rot="5400000" flipH="1" flipV="1">
              <a:off x="8586136" y="3077939"/>
              <a:ext cx="12700" cy="1177925"/>
            </a:xfrm>
            <a:prstGeom prst="bentConnector3">
              <a:avLst>
                <a:gd name="adj1" fmla="val -170860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232123" y="3958066"/>
              <a:ext cx="949326" cy="312512"/>
            </a:xfrm>
            <a:prstGeom prst="rect">
              <a:avLst/>
            </a:prstGeom>
            <a:noFill/>
          </p:spPr>
          <p:txBody>
            <a:bodyPr wrap="square">
              <a:spAutoFit/>
            </a:bodyPr>
            <a:lstStyle/>
            <a:p>
              <a:pPr algn="ctr">
                <a:defRPr/>
              </a:pPr>
              <a:r>
                <a:rPr lang="ja-JP" altLang="en-US" sz="1050" dirty="0">
                  <a:solidFill>
                    <a:prstClr val="black"/>
                  </a:solidFill>
                </a:rPr>
                <a:t>実践活動</a:t>
              </a:r>
              <a:endParaRPr lang="en-US" altLang="ja-JP" sz="1050" dirty="0">
                <a:solidFill>
                  <a:prstClr val="black"/>
                </a:solidFill>
              </a:endParaRPr>
            </a:p>
          </p:txBody>
        </p:sp>
        <p:cxnSp>
          <p:nvCxnSpPr>
            <p:cNvPr id="3" name="カギ線コネクタ 2"/>
            <p:cNvCxnSpPr>
              <a:stCxn id="29727" idx="0"/>
            </p:cNvCxnSpPr>
            <p:nvPr/>
          </p:nvCxnSpPr>
          <p:spPr>
            <a:xfrm rot="5400000" flipH="1" flipV="1">
              <a:off x="7802756" y="2755611"/>
              <a:ext cx="355591" cy="7469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9126538" y="2970931"/>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515396" y="2845023"/>
              <a:ext cx="1190215" cy="329006"/>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ja-JP" altLang="en-US" sz="1137" dirty="0">
                  <a:solidFill>
                    <a:prstClr val="white"/>
                  </a:solidFill>
                </a:rPr>
                <a:t>会員増強</a:t>
              </a:r>
            </a:p>
          </p:txBody>
        </p:sp>
        <p:grpSp>
          <p:nvGrpSpPr>
            <p:cNvPr id="29748" name="グループ化 51"/>
            <p:cNvGrpSpPr>
              <a:grpSpLocks/>
            </p:cNvGrpSpPr>
            <p:nvPr/>
          </p:nvGrpSpPr>
          <p:grpSpPr bwMode="auto">
            <a:xfrm>
              <a:off x="1063625" y="5263277"/>
              <a:ext cx="7706669" cy="1297061"/>
              <a:chOff x="1013425" y="4911890"/>
              <a:chExt cx="4983391" cy="1296956"/>
            </a:xfrm>
          </p:grpSpPr>
          <p:grpSp>
            <p:nvGrpSpPr>
              <p:cNvPr id="29750" name="グループ化 29"/>
              <p:cNvGrpSpPr>
                <a:grpSpLocks/>
              </p:cNvGrpSpPr>
              <p:nvPr/>
            </p:nvGrpSpPr>
            <p:grpSpPr bwMode="auto">
              <a:xfrm>
                <a:off x="1013425" y="4911890"/>
                <a:ext cx="4982781" cy="544326"/>
                <a:chOff x="1674949" y="5699071"/>
                <a:chExt cx="4982781" cy="544326"/>
              </a:xfrm>
            </p:grpSpPr>
            <p:sp>
              <p:nvSpPr>
                <p:cNvPr id="61" name="テキスト ボックス 60"/>
                <p:cNvSpPr txBox="1"/>
                <p:nvPr/>
              </p:nvSpPr>
              <p:spPr>
                <a:xfrm>
                  <a:off x="1674949" y="5699071"/>
                  <a:ext cx="1050141"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会員基盤を維持</a:t>
                  </a:r>
                  <a:endParaRPr lang="en-US" altLang="ja-JP" sz="1137" dirty="0">
                    <a:solidFill>
                      <a:prstClr val="black"/>
                    </a:solidFill>
                  </a:endParaRPr>
                </a:p>
                <a:p>
                  <a:pPr algn="ctr">
                    <a:defRPr/>
                  </a:pPr>
                  <a:r>
                    <a:rPr lang="ja-JP" altLang="en-US" sz="1137" dirty="0">
                      <a:solidFill>
                        <a:prstClr val="black"/>
                      </a:solidFill>
                    </a:rPr>
                    <a:t>増大させる</a:t>
                  </a:r>
                </a:p>
              </p:txBody>
            </p:sp>
            <p:sp>
              <p:nvSpPr>
                <p:cNvPr id="66" name="テキスト ボックス 65"/>
                <p:cNvSpPr txBox="1"/>
                <p:nvPr/>
              </p:nvSpPr>
              <p:spPr>
                <a:xfrm>
                  <a:off x="2727144" y="5699071"/>
                  <a:ext cx="1521319"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成功する奉仕プロジェクトを支援する</a:t>
                  </a:r>
                </a:p>
              </p:txBody>
            </p:sp>
            <p:sp>
              <p:nvSpPr>
                <p:cNvPr id="67" name="テキスト ボックス 66"/>
                <p:cNvSpPr txBox="1"/>
                <p:nvPr/>
              </p:nvSpPr>
              <p:spPr>
                <a:xfrm>
                  <a:off x="4244356" y="5699071"/>
                  <a:ext cx="1142529"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ロータリー財団を支援する</a:t>
                  </a:r>
                </a:p>
              </p:txBody>
            </p:sp>
            <p:sp>
              <p:nvSpPr>
                <p:cNvPr id="68" name="テキスト ボックス 67"/>
                <p:cNvSpPr txBox="1"/>
                <p:nvPr/>
              </p:nvSpPr>
              <p:spPr>
                <a:xfrm>
                  <a:off x="5386885" y="5699071"/>
                  <a:ext cx="1270845"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クラブレベルを超えた指導者を育成する</a:t>
                  </a:r>
                </a:p>
              </p:txBody>
            </p:sp>
          </p:grpSp>
          <p:sp>
            <p:nvSpPr>
              <p:cNvPr id="31" name="テキスト ボックス 30"/>
              <p:cNvSpPr txBox="1"/>
              <p:nvPr/>
            </p:nvSpPr>
            <p:spPr>
              <a:xfrm>
                <a:off x="1013425" y="5427788"/>
                <a:ext cx="4982781" cy="39052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462" b="1" dirty="0">
                    <a:solidFill>
                      <a:prstClr val="black"/>
                    </a:solidFill>
                  </a:rPr>
                  <a:t>クラブ・リーダーシップ・プラン</a:t>
                </a:r>
              </a:p>
            </p:txBody>
          </p:sp>
          <p:sp>
            <p:nvSpPr>
              <p:cNvPr id="57" name="テキスト ボックス 56"/>
              <p:cNvSpPr txBox="1"/>
              <p:nvPr/>
            </p:nvSpPr>
            <p:spPr>
              <a:xfrm>
                <a:off x="1014035" y="5818317"/>
                <a:ext cx="4982781" cy="39052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462" b="1" dirty="0">
                    <a:solidFill>
                      <a:prstClr val="black"/>
                    </a:solidFill>
                  </a:rPr>
                  <a:t>五大奉仕を基盤に活動</a:t>
                </a:r>
              </a:p>
            </p:txBody>
          </p:sp>
        </p:grpSp>
        <p:sp>
          <p:nvSpPr>
            <p:cNvPr id="25" name="テキスト ボックス 24"/>
            <p:cNvSpPr txBox="1"/>
            <p:nvPr/>
          </p:nvSpPr>
          <p:spPr>
            <a:xfrm>
              <a:off x="7017153" y="3718888"/>
              <a:ext cx="827217" cy="364006"/>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altLang="ja-JP" sz="1137" dirty="0">
                  <a:solidFill>
                    <a:prstClr val="white"/>
                  </a:solidFill>
                </a:rPr>
                <a:t>CLP</a:t>
              </a:r>
              <a:endParaRPr lang="ja-JP" altLang="en-US" sz="1137" dirty="0">
                <a:solidFill>
                  <a:prstClr val="white"/>
                </a:solidFill>
              </a:endParaRPr>
            </a:p>
          </p:txBody>
        </p:sp>
      </p:grpSp>
      <p:sp>
        <p:nvSpPr>
          <p:cNvPr id="16" name="スライド番号プレースホルダー 15"/>
          <p:cNvSpPr>
            <a:spLocks noGrp="1"/>
          </p:cNvSpPr>
          <p:nvPr>
            <p:ph type="sldNum" sz="quarter" idx="12"/>
          </p:nvPr>
        </p:nvSpPr>
        <p:spPr/>
        <p:txBody>
          <a:bodyPr/>
          <a:lstStyle/>
          <a:p>
            <a:pPr>
              <a:defRPr/>
            </a:pPr>
            <a:fld id="{30D1268F-3BEF-466D-9657-1E0DC94D6A41}" type="slidenum">
              <a:rPr lang="ja-JP" altLang="en-US">
                <a:solidFill>
                  <a:prstClr val="black">
                    <a:lumMod val="50000"/>
                    <a:lumOff val="50000"/>
                  </a:prstClr>
                </a:solidFill>
              </a:rPr>
              <a:pPr>
                <a:defRPr/>
              </a:pPr>
              <a:t>5</a:t>
            </a:fld>
            <a:endParaRPr lang="ja-JP" altLang="en-US" dirty="0">
              <a:solidFill>
                <a:prstClr val="black">
                  <a:lumMod val="50000"/>
                  <a:lumOff val="50000"/>
                </a:prstClr>
              </a:solidFill>
            </a:endParaRPr>
          </a:p>
        </p:txBody>
      </p:sp>
      <p:sp>
        <p:nvSpPr>
          <p:cNvPr id="6" name="正方形/長方形 5"/>
          <p:cNvSpPr/>
          <p:nvPr/>
        </p:nvSpPr>
        <p:spPr>
          <a:xfrm>
            <a:off x="2033406" y="3410886"/>
            <a:ext cx="577500" cy="3070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1200" b="1" dirty="0">
                <a:solidFill>
                  <a:schemeClr val="bg2">
                    <a:lumMod val="25000"/>
                  </a:schemeClr>
                </a:solidFill>
                <a:effectLst>
                  <a:outerShdw blurRad="38100" dist="38100" dir="2700000" algn="tl">
                    <a:srgbClr val="000000">
                      <a:alpha val="43137"/>
                    </a:srgbClr>
                  </a:outerShdw>
                </a:effectLst>
              </a:rPr>
              <a:t>地区</a:t>
            </a:r>
          </a:p>
        </p:txBody>
      </p:sp>
      <p:pic>
        <p:nvPicPr>
          <p:cNvPr id="82" name="図 81"/>
          <p:cNvPicPr>
            <a:picLocks noChangeAspect="1"/>
          </p:cNvPicPr>
          <p:nvPr/>
        </p:nvPicPr>
        <p:blipFill>
          <a:blip r:embed="rId3"/>
          <a:stretch>
            <a:fillRect/>
          </a:stretch>
        </p:blipFill>
        <p:spPr>
          <a:xfrm>
            <a:off x="4358597" y="4272376"/>
            <a:ext cx="1287892" cy="168417"/>
          </a:xfrm>
          <a:prstGeom prst="rect">
            <a:avLst/>
          </a:prstGeom>
        </p:spPr>
      </p:pic>
      <p:cxnSp>
        <p:nvCxnSpPr>
          <p:cNvPr id="29702" name="カギ線コネクタ 29701"/>
          <p:cNvCxnSpPr/>
          <p:nvPr/>
        </p:nvCxnSpPr>
        <p:spPr>
          <a:xfrm flipV="1">
            <a:off x="3137253" y="3877994"/>
            <a:ext cx="2819887" cy="42682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323143" y="4098055"/>
            <a:ext cx="8195" cy="224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a:off x="2327240" y="4076188"/>
            <a:ext cx="880564" cy="227368"/>
          </a:xfrm>
          <a:prstGeom prst="bentConnector3">
            <a:avLst>
              <a:gd name="adj1" fmla="val 741"/>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5455385" y="3896895"/>
            <a:ext cx="4554" cy="350677"/>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4175502"/>
            <a:ext cx="1080120"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100" dirty="0"/>
              <a:t>ＲＩ規定審議会</a:t>
            </a:r>
          </a:p>
        </p:txBody>
      </p:sp>
      <p:cxnSp>
        <p:nvCxnSpPr>
          <p:cNvPr id="19" name="直線コネクタ 18"/>
          <p:cNvCxnSpPr/>
          <p:nvPr/>
        </p:nvCxnSpPr>
        <p:spPr>
          <a:xfrm>
            <a:off x="972351" y="3717897"/>
            <a:ext cx="0" cy="45760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rot="5400000" flipH="1" flipV="1">
            <a:off x="1430461" y="3882188"/>
            <a:ext cx="594446" cy="216027"/>
          </a:xfrm>
          <a:prstGeom prst="bentConnector3">
            <a:avLst>
              <a:gd name="adj1" fmla="val -474"/>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835698" y="3692978"/>
            <a:ext cx="1914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532069" y="1366432"/>
            <a:ext cx="7999618" cy="4680707"/>
            <a:chOff x="-124292" y="853231"/>
            <a:chExt cx="9845683" cy="5707107"/>
          </a:xfrm>
        </p:grpSpPr>
        <p:cxnSp>
          <p:nvCxnSpPr>
            <p:cNvPr id="62" name="直線コネクタ 61"/>
            <p:cNvCxnSpPr/>
            <p:nvPr/>
          </p:nvCxnSpPr>
          <p:spPr>
            <a:xfrm>
              <a:off x="921031" y="3466232"/>
              <a:ext cx="813223" cy="206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8334375" y="3475756"/>
              <a:ext cx="7953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4953000" y="2966169"/>
              <a:ext cx="0" cy="357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3306544" y="3159006"/>
              <a:ext cx="3320289" cy="70901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sz="1462" dirty="0">
                <a:solidFill>
                  <a:prstClr val="white"/>
                </a:solidFill>
              </a:endParaRPr>
            </a:p>
          </p:txBody>
        </p:sp>
        <p:sp>
          <p:nvSpPr>
            <p:cNvPr id="64" name="正方形/長方形 63"/>
            <p:cNvSpPr/>
            <p:nvPr/>
          </p:nvSpPr>
          <p:spPr>
            <a:xfrm>
              <a:off x="3256646" y="946364"/>
              <a:ext cx="3370188" cy="20245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62" dirty="0">
                <a:solidFill>
                  <a:prstClr val="white"/>
                </a:solidFill>
              </a:endParaRPr>
            </a:p>
          </p:txBody>
        </p:sp>
        <p:sp>
          <p:nvSpPr>
            <p:cNvPr id="65" name="円/楕円 64"/>
            <p:cNvSpPr/>
            <p:nvPr/>
          </p:nvSpPr>
          <p:spPr>
            <a:xfrm>
              <a:off x="3708400" y="1372319"/>
              <a:ext cx="2489200" cy="1273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62" dirty="0">
                <a:ln>
                  <a:solidFill>
                    <a:sysClr val="windowText" lastClr="000000"/>
                  </a:solidFill>
                </a:ln>
                <a:solidFill>
                  <a:prstClr val="white"/>
                </a:solidFill>
              </a:endParaRPr>
            </a:p>
          </p:txBody>
        </p:sp>
        <p:cxnSp>
          <p:nvCxnSpPr>
            <p:cNvPr id="69" name="直線コネクタ 68"/>
            <p:cNvCxnSpPr/>
            <p:nvPr/>
          </p:nvCxnSpPr>
          <p:spPr>
            <a:xfrm>
              <a:off x="3851275" y="1997794"/>
              <a:ext cx="1974850"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4940300" y="1615206"/>
              <a:ext cx="7938" cy="81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5"/>
            <p:cNvSpPr txBox="1">
              <a:spLocks noChangeArrowheads="1"/>
            </p:cNvSpPr>
            <p:nvPr/>
          </p:nvSpPr>
          <p:spPr bwMode="auto">
            <a:xfrm>
              <a:off x="3970862" y="853231"/>
              <a:ext cx="2132550" cy="337740"/>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b="1" dirty="0">
                  <a:solidFill>
                    <a:srgbClr val="FF0000"/>
                  </a:solidFill>
                </a:rPr>
                <a:t>ロータリーの基本理念</a:t>
              </a:r>
            </a:p>
          </p:txBody>
        </p:sp>
        <p:sp>
          <p:nvSpPr>
            <p:cNvPr id="73" name="テキスト ボックス 72"/>
            <p:cNvSpPr txBox="1"/>
            <p:nvPr/>
          </p:nvSpPr>
          <p:spPr>
            <a:xfrm>
              <a:off x="4289651" y="1138344"/>
              <a:ext cx="1309237" cy="614787"/>
            </a:xfrm>
            <a:prstGeom prst="flowChartConnector">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ja-JP" altLang="en-US" sz="854" dirty="0">
                  <a:solidFill>
                    <a:prstClr val="white"/>
                  </a:solidFill>
                </a:rPr>
                <a:t>ロータリー</a:t>
              </a:r>
              <a:endParaRPr lang="en-US" altLang="ja-JP" sz="854" dirty="0">
                <a:solidFill>
                  <a:prstClr val="white"/>
                </a:solidFill>
              </a:endParaRPr>
            </a:p>
            <a:p>
              <a:pPr algn="ctr">
                <a:defRPr/>
              </a:pPr>
              <a:r>
                <a:rPr lang="ja-JP" altLang="en-US" sz="854" dirty="0">
                  <a:solidFill>
                    <a:prstClr val="white"/>
                  </a:solidFill>
                </a:rPr>
                <a:t>の目的</a:t>
              </a:r>
            </a:p>
          </p:txBody>
        </p:sp>
        <p:sp>
          <p:nvSpPr>
            <p:cNvPr id="74" name="テキスト ボックス 73"/>
            <p:cNvSpPr txBox="1"/>
            <p:nvPr/>
          </p:nvSpPr>
          <p:spPr>
            <a:xfrm>
              <a:off x="4496166" y="1815259"/>
              <a:ext cx="941046" cy="387294"/>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854" dirty="0">
                  <a:solidFill>
                    <a:prstClr val="white"/>
                  </a:solidFill>
                </a:rPr>
                <a:t>モットー</a:t>
              </a:r>
            </a:p>
          </p:txBody>
        </p:sp>
        <p:sp>
          <p:nvSpPr>
            <p:cNvPr id="75" name="テキスト ボックス 74"/>
            <p:cNvSpPr txBox="1"/>
            <p:nvPr/>
          </p:nvSpPr>
          <p:spPr>
            <a:xfrm>
              <a:off x="4409448" y="2301630"/>
              <a:ext cx="1063115" cy="614787"/>
            </a:xfrm>
            <a:prstGeom prst="flowChartConnector">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ja-JP" altLang="en-US" sz="854" dirty="0">
                  <a:solidFill>
                    <a:prstClr val="white"/>
                  </a:solidFill>
                </a:rPr>
                <a:t>中核的な</a:t>
              </a:r>
              <a:endParaRPr lang="en-US" altLang="ja-JP" sz="854" dirty="0">
                <a:solidFill>
                  <a:prstClr val="white"/>
                </a:solidFill>
              </a:endParaRPr>
            </a:p>
            <a:p>
              <a:pPr algn="ctr">
                <a:defRPr/>
              </a:pPr>
              <a:r>
                <a:rPr lang="ja-JP" altLang="en-US" sz="854" dirty="0">
                  <a:solidFill>
                    <a:prstClr val="white"/>
                  </a:solidFill>
                </a:rPr>
                <a:t>価値観</a:t>
              </a:r>
            </a:p>
          </p:txBody>
        </p:sp>
        <p:sp>
          <p:nvSpPr>
            <p:cNvPr id="76" name="テキスト ボックス 75"/>
            <p:cNvSpPr txBox="1"/>
            <p:nvPr/>
          </p:nvSpPr>
          <p:spPr>
            <a:xfrm>
              <a:off x="3362586" y="1753130"/>
              <a:ext cx="852270" cy="479401"/>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1200" dirty="0">
                  <a:solidFill>
                    <a:prstClr val="white"/>
                  </a:solidFill>
                </a:rPr>
                <a:t>使命</a:t>
              </a:r>
            </a:p>
          </p:txBody>
        </p:sp>
        <p:sp>
          <p:nvSpPr>
            <p:cNvPr id="77" name="テキスト ボックス 76"/>
            <p:cNvSpPr txBox="1"/>
            <p:nvPr/>
          </p:nvSpPr>
          <p:spPr>
            <a:xfrm>
              <a:off x="5688430" y="1675328"/>
              <a:ext cx="871689" cy="614787"/>
            </a:xfrm>
            <a:prstGeom prst="flowChartConnector">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ja-JP" altLang="en-US" sz="854" dirty="0">
                  <a:solidFill>
                    <a:prstClr val="white"/>
                  </a:solidFill>
                </a:rPr>
                <a:t>四つの</a:t>
              </a:r>
              <a:endParaRPr lang="en-US" altLang="ja-JP" sz="854" dirty="0">
                <a:solidFill>
                  <a:prstClr val="white"/>
                </a:solidFill>
              </a:endParaRPr>
            </a:p>
            <a:p>
              <a:pPr algn="ctr">
                <a:defRPr/>
              </a:pPr>
              <a:r>
                <a:rPr lang="ja-JP" altLang="en-US" sz="854" dirty="0">
                  <a:solidFill>
                    <a:prstClr val="white"/>
                  </a:solidFill>
                </a:rPr>
                <a:t>テスト</a:t>
              </a:r>
            </a:p>
          </p:txBody>
        </p:sp>
        <p:sp>
          <p:nvSpPr>
            <p:cNvPr id="78" name="テキスト ボックス 17"/>
            <p:cNvSpPr txBox="1">
              <a:spLocks noChangeArrowheads="1"/>
            </p:cNvSpPr>
            <p:nvPr/>
          </p:nvSpPr>
          <p:spPr bwMode="auto">
            <a:xfrm>
              <a:off x="3247827" y="3323355"/>
              <a:ext cx="1419423" cy="37880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1400" dirty="0">
                  <a:solidFill>
                    <a:schemeClr val="bg1"/>
                  </a:solidFill>
                </a:rPr>
                <a:t>RI</a:t>
              </a:r>
              <a:r>
                <a:rPr lang="ja-JP" altLang="en-US" sz="1400" dirty="0">
                  <a:solidFill>
                    <a:schemeClr val="bg1"/>
                  </a:solidFill>
                </a:rPr>
                <a:t>戦略計画</a:t>
              </a:r>
            </a:p>
          </p:txBody>
        </p:sp>
        <p:sp>
          <p:nvSpPr>
            <p:cNvPr id="79" name="テキスト ボックス 78"/>
            <p:cNvSpPr txBox="1"/>
            <p:nvPr/>
          </p:nvSpPr>
          <p:spPr>
            <a:xfrm>
              <a:off x="1715714" y="3730415"/>
              <a:ext cx="737042" cy="364006"/>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altLang="ja-JP" sz="1137" dirty="0">
                  <a:solidFill>
                    <a:prstClr val="white"/>
                  </a:solidFill>
                </a:rPr>
                <a:t>DLP</a:t>
              </a:r>
              <a:endParaRPr lang="ja-JP" altLang="en-US" sz="1137" dirty="0">
                <a:solidFill>
                  <a:prstClr val="white"/>
                </a:solidFill>
              </a:endParaRPr>
            </a:p>
          </p:txBody>
        </p:sp>
        <p:sp>
          <p:nvSpPr>
            <p:cNvPr id="80" name="テキスト ボックス 79"/>
            <p:cNvSpPr txBox="1"/>
            <p:nvPr/>
          </p:nvSpPr>
          <p:spPr>
            <a:xfrm>
              <a:off x="-124292" y="2875117"/>
              <a:ext cx="1045323" cy="53929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altLang="ja-JP" sz="1137" dirty="0">
                  <a:solidFill>
                    <a:prstClr val="white"/>
                  </a:solidFill>
                </a:rPr>
                <a:t>RI</a:t>
              </a:r>
              <a:r>
                <a:rPr lang="ja-JP" altLang="en-US" sz="1137" dirty="0">
                  <a:solidFill>
                    <a:prstClr val="white"/>
                  </a:solidFill>
                </a:rPr>
                <a:t>財団管理委員会</a:t>
              </a:r>
            </a:p>
          </p:txBody>
        </p:sp>
        <p:sp>
          <p:nvSpPr>
            <p:cNvPr id="81" name="テキスト ボックス 80"/>
            <p:cNvSpPr txBox="1"/>
            <p:nvPr/>
          </p:nvSpPr>
          <p:spPr>
            <a:xfrm>
              <a:off x="4470635" y="4547890"/>
              <a:ext cx="1829190" cy="312512"/>
            </a:xfrm>
            <a:prstGeom prst="rect">
              <a:avLst/>
            </a:prstGeom>
            <a:noFill/>
          </p:spPr>
          <p:txBody>
            <a:bodyPr wrap="square">
              <a:spAutoFit/>
            </a:bodyPr>
            <a:lstStyle/>
            <a:p>
              <a:pPr algn="ctr">
                <a:defRPr/>
              </a:pPr>
              <a:endParaRPr lang="ja-JP" altLang="en-US" sz="1050" dirty="0">
                <a:solidFill>
                  <a:prstClr val="black"/>
                </a:solidFill>
              </a:endParaRPr>
            </a:p>
          </p:txBody>
        </p:sp>
        <p:sp>
          <p:nvSpPr>
            <p:cNvPr id="84" name="テキスト ボックス 43"/>
            <p:cNvSpPr txBox="1">
              <a:spLocks noChangeArrowheads="1"/>
            </p:cNvSpPr>
            <p:nvPr/>
          </p:nvSpPr>
          <p:spPr bwMode="auto">
            <a:xfrm>
              <a:off x="6783992" y="3306886"/>
              <a:ext cx="1646158" cy="337740"/>
            </a:xfrm>
            <a:prstGeom prst="rect">
              <a:avLst/>
            </a:prstGeom>
            <a:noFill/>
            <a:ln w="9525">
              <a:noFill/>
              <a:miter lim="800000"/>
              <a:headEnd/>
              <a:tailEnd/>
            </a:ln>
          </p:spPr>
          <p:txBody>
            <a:bodyPr wrap="square">
              <a:spAutoFit/>
            </a:bodyPr>
            <a:lstStyle/>
            <a:p>
              <a:pPr algn="ctr" fontAlgn="base">
                <a:spcBef>
                  <a:spcPct val="0"/>
                </a:spcBef>
                <a:spcAft>
                  <a:spcPct val="0"/>
                </a:spcAft>
              </a:pPr>
              <a:endParaRPr lang="ja-JP" altLang="en-US" sz="1200" b="1" dirty="0">
                <a:solidFill>
                  <a:schemeClr val="bg2">
                    <a:lumMod val="25000"/>
                  </a:schemeClr>
                </a:solidFill>
                <a:effectLst>
                  <a:outerShdw blurRad="38100" dist="38100" dir="2700000" algn="tl">
                    <a:srgbClr val="000000">
                      <a:alpha val="43137"/>
                    </a:srgbClr>
                  </a:outerShdw>
                </a:effectLst>
              </a:endParaRPr>
            </a:p>
          </p:txBody>
        </p:sp>
        <p:sp>
          <p:nvSpPr>
            <p:cNvPr id="85" name="テキスト ボックス 84"/>
            <p:cNvSpPr txBox="1"/>
            <p:nvPr/>
          </p:nvSpPr>
          <p:spPr>
            <a:xfrm>
              <a:off x="8476190" y="3313863"/>
              <a:ext cx="1245201" cy="32900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ja-JP" altLang="en-US" sz="1137" dirty="0">
                  <a:solidFill>
                    <a:prstClr val="white"/>
                  </a:solidFill>
                </a:rPr>
                <a:t>クラブ活性化</a:t>
              </a:r>
            </a:p>
          </p:txBody>
        </p:sp>
        <p:sp>
          <p:nvSpPr>
            <p:cNvPr id="86" name="テキスト ボックス 85"/>
            <p:cNvSpPr txBox="1"/>
            <p:nvPr/>
          </p:nvSpPr>
          <p:spPr>
            <a:xfrm>
              <a:off x="3348543" y="4402660"/>
              <a:ext cx="968006" cy="312512"/>
            </a:xfrm>
            <a:prstGeom prst="rect">
              <a:avLst/>
            </a:prstGeom>
            <a:noFill/>
          </p:spPr>
          <p:txBody>
            <a:bodyPr wrap="square">
              <a:spAutoFit/>
            </a:bodyPr>
            <a:lstStyle/>
            <a:p>
              <a:pPr algn="ctr">
                <a:defRPr/>
              </a:pPr>
              <a:endParaRPr lang="en-US" altLang="ja-JP" sz="1050" dirty="0">
                <a:solidFill>
                  <a:prstClr val="black"/>
                </a:solidFill>
              </a:endParaRPr>
            </a:p>
          </p:txBody>
        </p:sp>
        <p:sp>
          <p:nvSpPr>
            <p:cNvPr id="87" name="テキスト ボックス 47"/>
            <p:cNvSpPr txBox="1">
              <a:spLocks noChangeArrowheads="1"/>
            </p:cNvSpPr>
            <p:nvPr/>
          </p:nvSpPr>
          <p:spPr bwMode="auto">
            <a:xfrm>
              <a:off x="4630739" y="3146842"/>
              <a:ext cx="2227263" cy="729660"/>
            </a:xfrm>
            <a:prstGeom prst="rect">
              <a:avLst/>
            </a:prstGeom>
            <a:noFill/>
            <a:ln w="9525">
              <a:noFill/>
              <a:miter lim="800000"/>
              <a:headEnd/>
              <a:tailEnd/>
            </a:ln>
          </p:spPr>
          <p:txBody>
            <a:bodyPr>
              <a:spAutoFit/>
            </a:bodyPr>
            <a:lstStyle/>
            <a:p>
              <a:pPr fontAlgn="base">
                <a:lnSpc>
                  <a:spcPct val="150000"/>
                </a:lnSpc>
                <a:spcBef>
                  <a:spcPct val="0"/>
                </a:spcBef>
                <a:spcAft>
                  <a:spcPct val="0"/>
                </a:spcAft>
              </a:pPr>
              <a:r>
                <a:rPr lang="ja-JP" altLang="en-US" sz="731" b="1" dirty="0">
                  <a:solidFill>
                    <a:schemeClr val="bg1"/>
                  </a:solidFill>
                </a:rPr>
                <a:t>一、クラブのサポートを強化</a:t>
              </a:r>
              <a:endParaRPr lang="en-US" altLang="ja-JP" sz="731" b="1" dirty="0">
                <a:solidFill>
                  <a:schemeClr val="bg1"/>
                </a:solidFill>
              </a:endParaRPr>
            </a:p>
            <a:p>
              <a:pPr fontAlgn="base">
                <a:lnSpc>
                  <a:spcPct val="150000"/>
                </a:lnSpc>
                <a:spcBef>
                  <a:spcPct val="0"/>
                </a:spcBef>
                <a:spcAft>
                  <a:spcPct val="0"/>
                </a:spcAft>
              </a:pPr>
              <a:r>
                <a:rPr lang="ja-JP" altLang="en-US" sz="731" b="1" dirty="0">
                  <a:solidFill>
                    <a:schemeClr val="bg1"/>
                  </a:solidFill>
                </a:rPr>
                <a:t>一、人道的奉仕活動の重点化と増加</a:t>
              </a:r>
              <a:endParaRPr lang="en-US" altLang="ja-JP" sz="731" b="1" dirty="0">
                <a:solidFill>
                  <a:schemeClr val="bg1"/>
                </a:solidFill>
              </a:endParaRPr>
            </a:p>
            <a:p>
              <a:pPr fontAlgn="base">
                <a:lnSpc>
                  <a:spcPct val="150000"/>
                </a:lnSpc>
                <a:spcBef>
                  <a:spcPct val="0"/>
                </a:spcBef>
                <a:spcAft>
                  <a:spcPct val="0"/>
                </a:spcAft>
              </a:pPr>
              <a:r>
                <a:rPr lang="ja-JP" altLang="en-US" sz="731" b="1" dirty="0">
                  <a:solidFill>
                    <a:schemeClr val="bg1"/>
                  </a:solidFill>
                </a:rPr>
                <a:t>一、公共イメージと認知度の向上</a:t>
              </a:r>
            </a:p>
          </p:txBody>
        </p:sp>
        <p:cxnSp>
          <p:nvCxnSpPr>
            <p:cNvPr id="88" name="直線コネクタ 87"/>
            <p:cNvCxnSpPr/>
            <p:nvPr/>
          </p:nvCxnSpPr>
          <p:spPr>
            <a:xfrm flipH="1">
              <a:off x="7727647" y="3719131"/>
              <a:ext cx="0" cy="1488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1064567" y="4947113"/>
              <a:ext cx="7704854" cy="329006"/>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ja-JP" altLang="en-US" sz="1137" dirty="0">
                  <a:solidFill>
                    <a:prstClr val="white"/>
                  </a:solidFill>
                </a:rPr>
                <a:t>効果的なクラブ</a:t>
              </a:r>
            </a:p>
          </p:txBody>
        </p:sp>
        <p:sp>
          <p:nvSpPr>
            <p:cNvPr id="90" name="テキスト ボックス 89"/>
            <p:cNvSpPr txBox="1"/>
            <p:nvPr/>
          </p:nvSpPr>
          <p:spPr>
            <a:xfrm>
              <a:off x="6431899" y="4367665"/>
              <a:ext cx="1323265" cy="312512"/>
            </a:xfrm>
            <a:prstGeom prst="rect">
              <a:avLst/>
            </a:prstGeom>
            <a:noFill/>
          </p:spPr>
          <p:txBody>
            <a:bodyPr wrap="square">
              <a:spAutoFit/>
            </a:bodyPr>
            <a:lstStyle/>
            <a:p>
              <a:pPr algn="ctr">
                <a:defRPr/>
              </a:pPr>
              <a:endParaRPr lang="en-US" altLang="ja-JP" sz="1050" dirty="0">
                <a:solidFill>
                  <a:prstClr val="black"/>
                </a:solidFill>
              </a:endParaRPr>
            </a:p>
          </p:txBody>
        </p:sp>
        <p:sp>
          <p:nvSpPr>
            <p:cNvPr id="91" name="左中かっこ 90"/>
            <p:cNvSpPr/>
            <p:nvPr/>
          </p:nvSpPr>
          <p:spPr>
            <a:xfrm>
              <a:off x="4592638" y="3151906"/>
              <a:ext cx="46037" cy="62865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62" dirty="0">
                <a:solidFill>
                  <a:prstClr val="black"/>
                </a:solidFill>
              </a:endParaRPr>
            </a:p>
          </p:txBody>
        </p:sp>
        <p:cxnSp>
          <p:nvCxnSpPr>
            <p:cNvPr id="92" name="カギ線コネクタ 91"/>
            <p:cNvCxnSpPr/>
            <p:nvPr/>
          </p:nvCxnSpPr>
          <p:spPr>
            <a:xfrm rot="5400000" flipH="1" flipV="1">
              <a:off x="6726670" y="3405703"/>
              <a:ext cx="11113" cy="1568450"/>
            </a:xfrm>
            <a:prstGeom prst="bentConnector3">
              <a:avLst>
                <a:gd name="adj1" fmla="val -170860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カギ線コネクタ 93"/>
            <p:cNvCxnSpPr/>
            <p:nvPr/>
          </p:nvCxnSpPr>
          <p:spPr>
            <a:xfrm rot="5400000" flipH="1" flipV="1">
              <a:off x="8586136" y="3077939"/>
              <a:ext cx="12700" cy="1177925"/>
            </a:xfrm>
            <a:prstGeom prst="bentConnector3">
              <a:avLst>
                <a:gd name="adj1" fmla="val -170860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8232123" y="3958066"/>
              <a:ext cx="949326" cy="312512"/>
            </a:xfrm>
            <a:prstGeom prst="rect">
              <a:avLst/>
            </a:prstGeom>
            <a:noFill/>
          </p:spPr>
          <p:txBody>
            <a:bodyPr wrap="square">
              <a:spAutoFit/>
            </a:bodyPr>
            <a:lstStyle/>
            <a:p>
              <a:pPr algn="ctr">
                <a:defRPr/>
              </a:pPr>
              <a:endParaRPr lang="en-US" altLang="ja-JP" sz="1050" dirty="0">
                <a:solidFill>
                  <a:prstClr val="black"/>
                </a:solidFill>
              </a:endParaRPr>
            </a:p>
          </p:txBody>
        </p:sp>
        <p:cxnSp>
          <p:nvCxnSpPr>
            <p:cNvPr id="96" name="カギ線コネクタ 95"/>
            <p:cNvCxnSpPr>
              <a:stCxn id="84" idx="0"/>
            </p:cNvCxnSpPr>
            <p:nvPr/>
          </p:nvCxnSpPr>
          <p:spPr>
            <a:xfrm rot="5400000" flipH="1" flipV="1">
              <a:off x="7802756" y="2755611"/>
              <a:ext cx="355591" cy="7469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flipV="1">
              <a:off x="9126538" y="2970931"/>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8515396" y="2845023"/>
              <a:ext cx="1190215" cy="329006"/>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ja-JP" altLang="en-US" sz="1137" dirty="0">
                  <a:solidFill>
                    <a:prstClr val="white"/>
                  </a:solidFill>
                </a:rPr>
                <a:t>会員増強</a:t>
              </a:r>
            </a:p>
          </p:txBody>
        </p:sp>
        <p:grpSp>
          <p:nvGrpSpPr>
            <p:cNvPr id="99" name="グループ化 51"/>
            <p:cNvGrpSpPr>
              <a:grpSpLocks/>
            </p:cNvGrpSpPr>
            <p:nvPr/>
          </p:nvGrpSpPr>
          <p:grpSpPr bwMode="auto">
            <a:xfrm>
              <a:off x="1063625" y="5263277"/>
              <a:ext cx="7706669" cy="1297061"/>
              <a:chOff x="1013425" y="4911890"/>
              <a:chExt cx="4983391" cy="1296956"/>
            </a:xfrm>
          </p:grpSpPr>
          <p:grpSp>
            <p:nvGrpSpPr>
              <p:cNvPr id="101" name="グループ化 29"/>
              <p:cNvGrpSpPr>
                <a:grpSpLocks/>
              </p:cNvGrpSpPr>
              <p:nvPr/>
            </p:nvGrpSpPr>
            <p:grpSpPr bwMode="auto">
              <a:xfrm>
                <a:off x="1013425" y="4911890"/>
                <a:ext cx="4982781" cy="544326"/>
                <a:chOff x="1674949" y="5699071"/>
                <a:chExt cx="4982781" cy="544326"/>
              </a:xfrm>
            </p:grpSpPr>
            <p:sp>
              <p:nvSpPr>
                <p:cNvPr id="104" name="テキスト ボックス 103"/>
                <p:cNvSpPr txBox="1"/>
                <p:nvPr/>
              </p:nvSpPr>
              <p:spPr>
                <a:xfrm>
                  <a:off x="1674949" y="5699071"/>
                  <a:ext cx="1050141"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会員基盤を維持</a:t>
                  </a:r>
                  <a:endParaRPr lang="en-US" altLang="ja-JP" sz="1137" dirty="0">
                    <a:solidFill>
                      <a:prstClr val="black"/>
                    </a:solidFill>
                  </a:endParaRPr>
                </a:p>
                <a:p>
                  <a:pPr algn="ctr">
                    <a:defRPr/>
                  </a:pPr>
                  <a:r>
                    <a:rPr lang="ja-JP" altLang="en-US" sz="1137" dirty="0">
                      <a:solidFill>
                        <a:prstClr val="black"/>
                      </a:solidFill>
                    </a:rPr>
                    <a:t>増大させる</a:t>
                  </a:r>
                </a:p>
              </p:txBody>
            </p:sp>
            <p:sp>
              <p:nvSpPr>
                <p:cNvPr id="105" name="テキスト ボックス 104"/>
                <p:cNvSpPr txBox="1"/>
                <p:nvPr/>
              </p:nvSpPr>
              <p:spPr>
                <a:xfrm>
                  <a:off x="2727144" y="5699071"/>
                  <a:ext cx="1521319"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成功する奉仕プロジェクトを支援する</a:t>
                  </a:r>
                </a:p>
              </p:txBody>
            </p:sp>
            <p:sp>
              <p:nvSpPr>
                <p:cNvPr id="106" name="テキスト ボックス 105"/>
                <p:cNvSpPr txBox="1"/>
                <p:nvPr/>
              </p:nvSpPr>
              <p:spPr>
                <a:xfrm>
                  <a:off x="4244356" y="5699071"/>
                  <a:ext cx="1142529"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ロータリー財団を</a:t>
                  </a:r>
                  <a:endParaRPr lang="en-US" altLang="ja-JP" sz="1137" dirty="0">
                    <a:solidFill>
                      <a:prstClr val="black"/>
                    </a:solidFill>
                  </a:endParaRPr>
                </a:p>
                <a:p>
                  <a:pPr algn="ctr">
                    <a:defRPr/>
                  </a:pPr>
                  <a:r>
                    <a:rPr lang="ja-JP" altLang="en-US" sz="1137" dirty="0">
                      <a:solidFill>
                        <a:prstClr val="black"/>
                      </a:solidFill>
                    </a:rPr>
                    <a:t>支援する</a:t>
                  </a:r>
                </a:p>
              </p:txBody>
            </p:sp>
            <p:sp>
              <p:nvSpPr>
                <p:cNvPr id="107" name="テキスト ボックス 106"/>
                <p:cNvSpPr txBox="1"/>
                <p:nvPr/>
              </p:nvSpPr>
              <p:spPr>
                <a:xfrm>
                  <a:off x="5386885" y="5699071"/>
                  <a:ext cx="1270845" cy="54432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137" dirty="0">
                      <a:solidFill>
                        <a:prstClr val="black"/>
                      </a:solidFill>
                    </a:rPr>
                    <a:t>クラブレベルを超えた指導者を育成する</a:t>
                  </a:r>
                </a:p>
              </p:txBody>
            </p:sp>
          </p:grpSp>
          <p:sp>
            <p:nvSpPr>
              <p:cNvPr id="102" name="テキスト ボックス 101"/>
              <p:cNvSpPr txBox="1"/>
              <p:nvPr/>
            </p:nvSpPr>
            <p:spPr>
              <a:xfrm>
                <a:off x="1013425" y="5427788"/>
                <a:ext cx="4982781" cy="39052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462" b="1" dirty="0">
                    <a:solidFill>
                      <a:prstClr val="black"/>
                    </a:solidFill>
                  </a:rPr>
                  <a:t>クラブ・リーダーシップ・プラン</a:t>
                </a:r>
              </a:p>
            </p:txBody>
          </p:sp>
          <p:sp>
            <p:nvSpPr>
              <p:cNvPr id="103" name="テキスト ボックス 102"/>
              <p:cNvSpPr txBox="1"/>
              <p:nvPr/>
            </p:nvSpPr>
            <p:spPr>
              <a:xfrm>
                <a:off x="1014035" y="5818317"/>
                <a:ext cx="4982781" cy="39052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462" b="1" dirty="0">
                    <a:solidFill>
                      <a:prstClr val="black"/>
                    </a:solidFill>
                  </a:rPr>
                  <a:t>五大奉仕を基盤に活動</a:t>
                </a:r>
              </a:p>
            </p:txBody>
          </p:sp>
        </p:grpSp>
        <p:sp>
          <p:nvSpPr>
            <p:cNvPr id="100" name="テキスト ボックス 99"/>
            <p:cNvSpPr txBox="1"/>
            <p:nvPr/>
          </p:nvSpPr>
          <p:spPr>
            <a:xfrm>
              <a:off x="7017153" y="3718888"/>
              <a:ext cx="827217" cy="364006"/>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altLang="ja-JP" sz="1137" dirty="0">
                  <a:solidFill>
                    <a:prstClr val="white"/>
                  </a:solidFill>
                </a:rPr>
                <a:t>CLP</a:t>
              </a:r>
              <a:endParaRPr lang="ja-JP" altLang="en-US" sz="1137" dirty="0">
                <a:solidFill>
                  <a:prstClr val="white"/>
                </a:solidFill>
              </a:endParaRPr>
            </a:p>
          </p:txBody>
        </p:sp>
      </p:grpSp>
      <p:sp>
        <p:nvSpPr>
          <p:cNvPr id="22" name="テキスト ボックス 21"/>
          <p:cNvSpPr txBox="1"/>
          <p:nvPr/>
        </p:nvSpPr>
        <p:spPr>
          <a:xfrm>
            <a:off x="1461458" y="2427294"/>
            <a:ext cx="585417" cy="830997"/>
          </a:xfrm>
          <a:prstGeom prst="rect">
            <a:avLst/>
          </a:prstGeom>
          <a:noFill/>
        </p:spPr>
        <p:txBody>
          <a:bodyPr wrap="none" rtlCol="0">
            <a:spAutoFit/>
          </a:bodyPr>
          <a:lstStyle/>
          <a:p>
            <a:r>
              <a:rPr lang="en-US" altLang="ja-JP" sz="1200" b="1" dirty="0">
                <a:solidFill>
                  <a:srgbClr val="FF0000"/>
                </a:solidFill>
              </a:rPr>
              <a:t>RRFC</a:t>
            </a:r>
          </a:p>
          <a:p>
            <a:r>
              <a:rPr kumimoji="1" lang="en-US" altLang="ja-JP" sz="1200" b="1" dirty="0">
                <a:solidFill>
                  <a:srgbClr val="FF0000"/>
                </a:solidFill>
              </a:rPr>
              <a:t>RC</a:t>
            </a:r>
          </a:p>
          <a:p>
            <a:r>
              <a:rPr lang="en-US" altLang="ja-JP" sz="1200" b="1" dirty="0">
                <a:solidFill>
                  <a:srgbClr val="FF0000"/>
                </a:solidFill>
              </a:rPr>
              <a:t>RPIC</a:t>
            </a:r>
          </a:p>
          <a:p>
            <a:r>
              <a:rPr kumimoji="1" lang="en-US" altLang="ja-JP" sz="1200" b="1" dirty="0">
                <a:solidFill>
                  <a:srgbClr val="FF0000"/>
                </a:solidFill>
              </a:rPr>
              <a:t>EMGA</a:t>
            </a:r>
            <a:endParaRPr kumimoji="1" lang="ja-JP" altLang="en-US" sz="1200" b="1" dirty="0">
              <a:solidFill>
                <a:srgbClr val="FF0000"/>
              </a:solidFill>
            </a:endParaRPr>
          </a:p>
        </p:txBody>
      </p:sp>
      <p:cxnSp>
        <p:nvCxnSpPr>
          <p:cNvPr id="29" name="カギ線コネクタ 28"/>
          <p:cNvCxnSpPr>
            <a:stCxn id="80" idx="0"/>
            <a:endCxn id="22" idx="1"/>
          </p:cNvCxnSpPr>
          <p:nvPr/>
        </p:nvCxnSpPr>
        <p:spPr>
          <a:xfrm rot="5400000" flipH="1" flipV="1">
            <a:off x="1118147" y="2681379"/>
            <a:ext cx="181897" cy="5047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1969134" y="2850140"/>
            <a:ext cx="366088" cy="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22" idx="3"/>
            <a:endCxn id="6" idx="0"/>
          </p:cNvCxnSpPr>
          <p:nvPr/>
        </p:nvCxnSpPr>
        <p:spPr>
          <a:xfrm>
            <a:off x="2046875" y="2842793"/>
            <a:ext cx="275281" cy="568093"/>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108" name="図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09" y="6126094"/>
            <a:ext cx="1714604" cy="731906"/>
          </a:xfrm>
          <a:prstGeom prst="rect">
            <a:avLst/>
          </a:prstGeom>
        </p:spPr>
      </p:pic>
    </p:spTree>
    <p:extLst>
      <p:ext uri="{BB962C8B-B14F-4D97-AF65-F5344CB8AC3E}">
        <p14:creationId xmlns:p14="http://schemas.microsoft.com/office/powerpoint/2010/main" val="191366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NDPOLIONOW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ENDPOLIO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7313"/>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descr="ENDPOLIO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3" y="765175"/>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コンテンツ プレースホルダ 7"/>
          <p:cNvSpPr>
            <a:spLocks noGrp="1" noChangeArrowheads="1"/>
          </p:cNvSpPr>
          <p:nvPr>
            <p:ph idx="1"/>
          </p:nvPr>
        </p:nvSpPr>
        <p:spPr>
          <a:xfrm>
            <a:off x="-228600" y="2251075"/>
            <a:ext cx="9372600" cy="4598988"/>
          </a:xfrm>
        </p:spPr>
        <p:txBody>
          <a:bodyPr/>
          <a:lstStyle/>
          <a:p>
            <a:pPr>
              <a:buFontTx/>
              <a:buNone/>
            </a:pPr>
            <a:endParaRPr lang="en-US" altLang="ja-JP" sz="4400" b="1" smtClean="0">
              <a:solidFill>
                <a:srgbClr val="002060"/>
              </a:solidFill>
              <a:latin typeface="HG明朝B" panose="02020809000000000000" pitchFamily="17" charset="-128"/>
              <a:ea typeface="HG明朝B" panose="02020809000000000000" pitchFamily="17" charset="-128"/>
            </a:endParaRPr>
          </a:p>
          <a:p>
            <a:pPr>
              <a:buFontTx/>
              <a:buNone/>
            </a:pPr>
            <a:endParaRPr lang="en-US" altLang="ja-JP" sz="4400" b="1" smtClean="0">
              <a:solidFill>
                <a:srgbClr val="002060"/>
              </a:solidFill>
              <a:latin typeface="HG明朝B" panose="02020809000000000000" pitchFamily="17" charset="-128"/>
              <a:ea typeface="HG明朝B" panose="02020809000000000000" pitchFamily="17" charset="-128"/>
            </a:endParaRPr>
          </a:p>
          <a:p>
            <a:pPr>
              <a:buFontTx/>
              <a:buNone/>
            </a:pPr>
            <a:endParaRPr lang="en-US" altLang="ja-JP" sz="4400" b="1" smtClean="0">
              <a:solidFill>
                <a:srgbClr val="002060"/>
              </a:solidFill>
              <a:latin typeface="HG明朝B" panose="02020809000000000000" pitchFamily="17" charset="-128"/>
              <a:ea typeface="HG明朝B" panose="02020809000000000000" pitchFamily="17" charset="-128"/>
            </a:endParaRPr>
          </a:p>
          <a:p>
            <a:pPr>
              <a:buFontTx/>
              <a:buNone/>
            </a:pPr>
            <a:endParaRPr lang="en-US" altLang="ja-JP" sz="4400" b="1" smtClean="0">
              <a:solidFill>
                <a:srgbClr val="002060"/>
              </a:solidFill>
              <a:latin typeface="HG明朝B" panose="02020809000000000000" pitchFamily="17" charset="-128"/>
              <a:ea typeface="HG明朝B" panose="02020809000000000000" pitchFamily="17" charset="-128"/>
            </a:endParaRPr>
          </a:p>
          <a:p>
            <a:pPr>
              <a:buFontTx/>
              <a:buNone/>
            </a:pPr>
            <a:endParaRPr lang="en-US" altLang="ja-JP" sz="2800" b="1" smtClean="0">
              <a:solidFill>
                <a:srgbClr val="002060"/>
              </a:solidFill>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759773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3E27BD8-1F3E-234A-9E58-F514B0071653}" type="slidenum">
              <a:rPr lang="en-US" smtClean="0"/>
              <a:pPr/>
              <a:t>7</a:t>
            </a:fld>
            <a:endParaRPr lang="en-US"/>
          </a:p>
        </p:txBody>
      </p:sp>
      <p:pic>
        <p:nvPicPr>
          <p:cNvPr id="2" name="Picture 1"/>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33400" y="0"/>
            <a:ext cx="10363200" cy="6908800"/>
          </a:xfrm>
          <a:prstGeom prst="rect">
            <a:avLst/>
          </a:prstGeom>
        </p:spPr>
      </p:pic>
      <p:sp>
        <p:nvSpPr>
          <p:cNvPr id="3" name="TextBox 2"/>
          <p:cNvSpPr txBox="1"/>
          <p:nvPr/>
        </p:nvSpPr>
        <p:spPr>
          <a:xfrm>
            <a:off x="228600" y="304800"/>
            <a:ext cx="8686800" cy="2308324"/>
          </a:xfrm>
          <a:prstGeom prst="rect">
            <a:avLst/>
          </a:prstGeom>
          <a:noFill/>
        </p:spPr>
        <p:txBody>
          <a:bodyPr wrap="square" rtlCol="0">
            <a:spAutoFit/>
          </a:bodyPr>
          <a:lstStyle/>
          <a:p>
            <a:r>
              <a:rPr lang="ja-JP" altLang="en-US" sz="3600" b="1" dirty="0">
                <a:solidFill>
                  <a:schemeClr val="accent6">
                    <a:lumMod val="60000"/>
                    <a:lumOff val="40000"/>
                  </a:schemeClr>
                </a:solidFill>
                <a:latin typeface="+mj-ea"/>
                <a:ea typeface="+mj-ea"/>
                <a:cs typeface="Arial Bold" panose="020B0704020202020204" pitchFamily="34" charset="0"/>
              </a:rPr>
              <a:t>「</a:t>
            </a:r>
            <a:r>
              <a:rPr lang="en-US" sz="3600" b="1" dirty="0">
                <a:solidFill>
                  <a:schemeClr val="accent6">
                    <a:lumMod val="60000"/>
                    <a:lumOff val="40000"/>
                  </a:schemeClr>
                </a:solidFill>
                <a:latin typeface="+mj-ea"/>
                <a:ea typeface="+mj-ea"/>
                <a:cs typeface="Arial Bold" panose="020B0704020202020204" pitchFamily="34" charset="0"/>
              </a:rPr>
              <a:t>…</a:t>
            </a:r>
            <a:r>
              <a:rPr lang="ja-JP" altLang="ja-JP" sz="3600" b="1" dirty="0">
                <a:solidFill>
                  <a:schemeClr val="accent6">
                    <a:lumMod val="60000"/>
                    <a:lumOff val="40000"/>
                  </a:schemeClr>
                </a:solidFill>
                <a:latin typeface="+mj-ea"/>
                <a:ea typeface="+mj-ea"/>
                <a:cs typeface="Arial Bold" panose="020B0704020202020204" pitchFamily="34" charset="0"/>
              </a:rPr>
              <a:t>ポリオプラスを通し、世界はロータリーの存在に気づき、ロータリアン自身も自分たちの貢献</a:t>
            </a:r>
            <a:r>
              <a:rPr lang="ja-JP" altLang="en-US" sz="3600" b="1" dirty="0">
                <a:solidFill>
                  <a:schemeClr val="accent6">
                    <a:lumMod val="60000"/>
                    <a:lumOff val="40000"/>
                  </a:schemeClr>
                </a:solidFill>
                <a:latin typeface="+mj-ea"/>
                <a:ea typeface="+mj-ea"/>
                <a:cs typeface="Arial Bold" panose="020B0704020202020204" pitchFamily="34" charset="0"/>
              </a:rPr>
              <a:t>に気づく</a:t>
            </a:r>
            <a:r>
              <a:rPr lang="ja-JP" altLang="ja-JP" sz="3600" b="1" dirty="0">
                <a:solidFill>
                  <a:schemeClr val="accent6">
                    <a:lumMod val="60000"/>
                    <a:lumOff val="40000"/>
                  </a:schemeClr>
                </a:solidFill>
                <a:latin typeface="+mj-ea"/>
                <a:ea typeface="+mj-ea"/>
                <a:cs typeface="Arial Bold" panose="020B0704020202020204" pitchFamily="34" charset="0"/>
              </a:rPr>
              <a:t>ことができました</a:t>
            </a:r>
            <a:r>
              <a:rPr lang="ja-JP" altLang="en-US" sz="3600" b="1" dirty="0">
                <a:solidFill>
                  <a:schemeClr val="accent6">
                    <a:lumMod val="60000"/>
                    <a:lumOff val="40000"/>
                  </a:schemeClr>
                </a:solidFill>
                <a:latin typeface="+mj-ea"/>
                <a:ea typeface="+mj-ea"/>
                <a:cs typeface="Arial Bold" panose="020B0704020202020204" pitchFamily="34" charset="0"/>
              </a:rPr>
              <a:t>」</a:t>
            </a:r>
            <a:r>
              <a:rPr lang="en-US" sz="3600" b="1" dirty="0">
                <a:solidFill>
                  <a:schemeClr val="accent6">
                    <a:lumMod val="60000"/>
                    <a:lumOff val="40000"/>
                  </a:schemeClr>
                </a:solidFill>
                <a:latin typeface="+mj-ea"/>
                <a:ea typeface="+mj-ea"/>
                <a:cs typeface="Arial Bold" panose="020B0704020202020204" pitchFamily="34" charset="0"/>
              </a:rPr>
              <a:t> </a:t>
            </a:r>
          </a:p>
          <a:p>
            <a:r>
              <a:rPr lang="ja-JP" altLang="en-US" sz="3600" b="1" dirty="0">
                <a:solidFill>
                  <a:schemeClr val="accent6">
                    <a:lumMod val="60000"/>
                    <a:lumOff val="40000"/>
                  </a:schemeClr>
                </a:solidFill>
                <a:latin typeface="+mj-ea"/>
                <a:ea typeface="+mj-ea"/>
                <a:cs typeface="Arial Bold" panose="020B0704020202020204" pitchFamily="34" charset="0"/>
              </a:rPr>
              <a:t>（カルヤン・バネルジー）</a:t>
            </a:r>
            <a:endParaRPr lang="en-US" sz="3600" b="1" dirty="0">
              <a:solidFill>
                <a:schemeClr val="accent6">
                  <a:lumMod val="60000"/>
                  <a:lumOff val="40000"/>
                </a:schemeClr>
              </a:solidFill>
              <a:latin typeface="+mj-ea"/>
              <a:ea typeface="+mj-ea"/>
              <a:cs typeface="Arial Bold" panose="020B0704020202020204" pitchFamily="34" charset="0"/>
            </a:endParaRPr>
          </a:p>
        </p:txBody>
      </p:sp>
    </p:spTree>
    <p:extLst>
      <p:ext uri="{BB962C8B-B14F-4D97-AF65-F5344CB8AC3E}">
        <p14:creationId xmlns:p14="http://schemas.microsoft.com/office/powerpoint/2010/main" val="2452168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1895958" y="1840424"/>
            <a:ext cx="6705600" cy="4548752"/>
          </a:xfrm>
        </p:spPr>
        <p:txBody>
          <a:bodyPr>
            <a:normAutofit/>
          </a:bodyPr>
          <a:lstStyle/>
          <a:p>
            <a:pPr marL="0" indent="0">
              <a:lnSpc>
                <a:spcPct val="100000"/>
              </a:lnSpc>
              <a:spcBef>
                <a:spcPts val="1200"/>
              </a:spcBef>
              <a:buFontTx/>
              <a:buNone/>
            </a:pPr>
            <a:r>
              <a:rPr lang="ja-JP" altLang="en-US" sz="3600" dirty="0" smtClean="0">
                <a:solidFill>
                  <a:srgbClr val="002060"/>
                </a:solidFill>
              </a:rPr>
              <a:t>平和構築と紛争予防</a:t>
            </a:r>
            <a:endParaRPr lang="en-US" altLang="ja-JP" sz="3600" dirty="0" smtClean="0">
              <a:solidFill>
                <a:srgbClr val="002060"/>
              </a:solidFill>
            </a:endParaRPr>
          </a:p>
          <a:p>
            <a:pPr marL="0" indent="0">
              <a:lnSpc>
                <a:spcPct val="100000"/>
              </a:lnSpc>
              <a:spcBef>
                <a:spcPts val="1200"/>
              </a:spcBef>
              <a:buFontTx/>
              <a:buNone/>
            </a:pPr>
            <a:r>
              <a:rPr lang="ja-JP" altLang="en-US" sz="3600" dirty="0" smtClean="0">
                <a:solidFill>
                  <a:srgbClr val="002060"/>
                </a:solidFill>
              </a:rPr>
              <a:t>疾病予防と治療</a:t>
            </a:r>
            <a:endParaRPr lang="en-US" altLang="ja-JP" sz="3600" dirty="0" smtClean="0">
              <a:solidFill>
                <a:srgbClr val="002060"/>
              </a:solidFill>
            </a:endParaRPr>
          </a:p>
          <a:p>
            <a:pPr marL="0" indent="0">
              <a:lnSpc>
                <a:spcPct val="100000"/>
              </a:lnSpc>
              <a:spcBef>
                <a:spcPts val="1200"/>
              </a:spcBef>
              <a:buFontTx/>
              <a:buNone/>
            </a:pPr>
            <a:r>
              <a:rPr lang="ja-JP" altLang="en-US" sz="3600" dirty="0" smtClean="0">
                <a:solidFill>
                  <a:srgbClr val="002060"/>
                </a:solidFill>
              </a:rPr>
              <a:t>水と衛生</a:t>
            </a:r>
            <a:endParaRPr lang="en-US" altLang="ja-JP" sz="3600" dirty="0" smtClean="0">
              <a:solidFill>
                <a:srgbClr val="002060"/>
              </a:solidFill>
            </a:endParaRPr>
          </a:p>
          <a:p>
            <a:pPr marL="0" indent="0">
              <a:lnSpc>
                <a:spcPct val="100000"/>
              </a:lnSpc>
              <a:spcBef>
                <a:spcPts val="1200"/>
              </a:spcBef>
              <a:buFontTx/>
              <a:buNone/>
            </a:pPr>
            <a:r>
              <a:rPr lang="ja-JP" altLang="en-US" sz="3600" dirty="0" smtClean="0">
                <a:solidFill>
                  <a:srgbClr val="002060"/>
                </a:solidFill>
              </a:rPr>
              <a:t>母子の健康</a:t>
            </a:r>
            <a:endParaRPr lang="en-US" altLang="ja-JP" sz="3600" dirty="0" smtClean="0">
              <a:solidFill>
                <a:srgbClr val="002060"/>
              </a:solidFill>
            </a:endParaRPr>
          </a:p>
          <a:p>
            <a:pPr marL="0" indent="0">
              <a:lnSpc>
                <a:spcPct val="100000"/>
              </a:lnSpc>
              <a:spcBef>
                <a:spcPts val="1200"/>
              </a:spcBef>
              <a:buFontTx/>
              <a:buNone/>
            </a:pPr>
            <a:r>
              <a:rPr lang="ja-JP" altLang="en-US" sz="3600" dirty="0" smtClean="0">
                <a:solidFill>
                  <a:srgbClr val="002060"/>
                </a:solidFill>
              </a:rPr>
              <a:t>基本的教育と識字率向上</a:t>
            </a:r>
            <a:endParaRPr lang="en-US" altLang="ja-JP" sz="3600" dirty="0" smtClean="0">
              <a:solidFill>
                <a:srgbClr val="002060"/>
              </a:solidFill>
            </a:endParaRPr>
          </a:p>
          <a:p>
            <a:pPr marL="0" indent="0">
              <a:lnSpc>
                <a:spcPct val="100000"/>
              </a:lnSpc>
              <a:spcBef>
                <a:spcPts val="1200"/>
              </a:spcBef>
              <a:buFontTx/>
              <a:buNone/>
            </a:pPr>
            <a:r>
              <a:rPr lang="ja-JP" altLang="en-US" sz="3600" dirty="0" smtClean="0">
                <a:solidFill>
                  <a:srgbClr val="002060"/>
                </a:solidFill>
              </a:rPr>
              <a:t>地域社会の経済発展</a:t>
            </a:r>
          </a:p>
        </p:txBody>
      </p:sp>
      <p:sp>
        <p:nvSpPr>
          <p:cNvPr id="244739" name="Rectangle 3"/>
          <p:cNvSpPr>
            <a:spLocks noGrp="1" noChangeArrowheads="1"/>
          </p:cNvSpPr>
          <p:nvPr>
            <p:ph type="title" idx="4294967295"/>
          </p:nvPr>
        </p:nvSpPr>
        <p:spPr>
          <a:xfrm>
            <a:off x="1990026" y="399082"/>
            <a:ext cx="7378700" cy="1143000"/>
          </a:xfrm>
        </p:spPr>
        <p:txBody>
          <a:bodyPr/>
          <a:lstStyle/>
          <a:p>
            <a:pPr eaLnBrk="1" hangingPunct="1">
              <a:defRPr/>
            </a:pPr>
            <a:r>
              <a:rPr lang="en-US" altLang="ja-JP" sz="6000" dirty="0" smtClean="0">
                <a:solidFill>
                  <a:srgbClr val="FFC000"/>
                </a:solidFill>
              </a:rPr>
              <a:t>6</a:t>
            </a:r>
            <a:r>
              <a:rPr lang="ja-JP" altLang="en-US" sz="6000" dirty="0" err="1" smtClean="0">
                <a:solidFill>
                  <a:srgbClr val="FFC000"/>
                </a:solidFill>
              </a:rPr>
              <a:t>つの</a:t>
            </a:r>
            <a:r>
              <a:rPr lang="ja-JP" altLang="en-US" sz="6000" dirty="0" smtClean="0">
                <a:solidFill>
                  <a:srgbClr val="FFC000"/>
                </a:solidFill>
              </a:rPr>
              <a:t>重点分野</a:t>
            </a:r>
          </a:p>
        </p:txBody>
      </p:sp>
      <p:pic>
        <p:nvPicPr>
          <p:cNvPr id="23556" name="Picture 4" descr="Peace-pur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20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Disease-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Water-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Maternal-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1148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Literacy-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813" y="48006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Economic-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4864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105" y="6297625"/>
            <a:ext cx="1249998" cy="533581"/>
          </a:xfrm>
          <a:prstGeom prst="rect">
            <a:avLst/>
          </a:prstGeom>
        </p:spPr>
      </p:pic>
    </p:spTree>
    <p:extLst>
      <p:ext uri="{BB962C8B-B14F-4D97-AF65-F5344CB8AC3E}">
        <p14:creationId xmlns:p14="http://schemas.microsoft.com/office/powerpoint/2010/main" val="153586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96513" y="476672"/>
            <a:ext cx="7200801" cy="1015663"/>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base">
              <a:spcBef>
                <a:spcPct val="0"/>
              </a:spcBef>
              <a:spcAft>
                <a:spcPct val="0"/>
              </a:spcAft>
            </a:pPr>
            <a:r>
              <a:rPr lang="ja-JP" altLang="en-US" sz="2400" b="1" dirty="0">
                <a:solidFill>
                  <a:schemeClr val="bg1"/>
                </a:solidFill>
                <a:latin typeface="HGPｺﾞｼｯｸE"/>
              </a:rPr>
              <a:t>地域（クラブ・分区）奉仕</a:t>
            </a:r>
            <a:r>
              <a:rPr lang="ja-JP" altLang="ja-JP" sz="2400" b="1" dirty="0">
                <a:solidFill>
                  <a:schemeClr val="bg1"/>
                </a:solidFill>
                <a:latin typeface="HGPｺﾞｼｯｸE"/>
              </a:rPr>
              <a:t>プロジェクト</a:t>
            </a:r>
            <a:endParaRPr lang="en-US" altLang="ja-JP" sz="2400" b="1" dirty="0">
              <a:solidFill>
                <a:schemeClr val="bg1"/>
              </a:solidFill>
              <a:latin typeface="HGPｺﾞｼｯｸE"/>
            </a:endParaRPr>
          </a:p>
          <a:p>
            <a:pPr algn="ctr" fontAlgn="base">
              <a:spcBef>
                <a:spcPct val="0"/>
              </a:spcBef>
              <a:spcAft>
                <a:spcPct val="0"/>
              </a:spcAft>
            </a:pPr>
            <a:r>
              <a:rPr lang="ja-JP" altLang="en-US" dirty="0">
                <a:solidFill>
                  <a:schemeClr val="bg1"/>
                </a:solidFill>
                <a:latin typeface="HGPｺﾞｼｯｸE"/>
              </a:rPr>
              <a:t>地域見守り支え合い・ネットワーク・プロジェクト</a:t>
            </a:r>
            <a:endParaRPr lang="en-US" altLang="ja-JP" dirty="0">
              <a:solidFill>
                <a:schemeClr val="bg1"/>
              </a:solidFill>
              <a:latin typeface="HGPｺﾞｼｯｸE"/>
            </a:endParaRPr>
          </a:p>
          <a:p>
            <a:pPr algn="ctr" fontAlgn="base">
              <a:spcBef>
                <a:spcPct val="0"/>
              </a:spcBef>
              <a:spcAft>
                <a:spcPct val="0"/>
              </a:spcAft>
            </a:pPr>
            <a:r>
              <a:rPr lang="ja-JP" altLang="en-US" dirty="0">
                <a:solidFill>
                  <a:schemeClr val="bg1"/>
                </a:solidFill>
                <a:latin typeface="HGPｺﾞｼｯｸE"/>
              </a:rPr>
              <a:t>持続可能</a:t>
            </a:r>
            <a:r>
              <a:rPr lang="ja-JP" altLang="en-US" sz="1137" dirty="0">
                <a:solidFill>
                  <a:sysClr val="windowText" lastClr="000000"/>
                </a:solidFill>
                <a:latin typeface="HGPｺﾞｼｯｸE"/>
              </a:rPr>
              <a:t>（持続可能なプロジェクト）</a:t>
            </a:r>
            <a:endParaRPr lang="ja-JP" altLang="ja-JP" sz="1137" dirty="0">
              <a:solidFill>
                <a:sysClr val="windowText" lastClr="000000"/>
              </a:solidFill>
              <a:latin typeface="HGPｺﾞｼｯｸE"/>
            </a:endParaRPr>
          </a:p>
        </p:txBody>
      </p:sp>
      <p:sp>
        <p:nvSpPr>
          <p:cNvPr id="3" name="円/楕円 2"/>
          <p:cNvSpPr/>
          <p:nvPr/>
        </p:nvSpPr>
        <p:spPr>
          <a:xfrm>
            <a:off x="2743339" y="1859937"/>
            <a:ext cx="3656250" cy="2556284"/>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050" b="1" dirty="0">
                <a:solidFill>
                  <a:schemeClr val="tx2">
                    <a:lumMod val="75000"/>
                  </a:schemeClr>
                </a:solidFill>
                <a:effectLst>
                  <a:outerShdw blurRad="38100" dist="38100" dir="2700000" algn="tl">
                    <a:srgbClr val="000000">
                      <a:alpha val="43137"/>
                    </a:srgbClr>
                  </a:outerShdw>
                </a:effectLst>
              </a:rPr>
              <a:t>*高齢者サポート （地域包括支援システム</a:t>
            </a:r>
            <a:r>
              <a:rPr lang="ja-JP" altLang="en-US" sz="975" b="1" dirty="0">
                <a:solidFill>
                  <a:schemeClr val="tx2">
                    <a:lumMod val="75000"/>
                  </a:schemeClr>
                </a:solidFill>
                <a:effectLst>
                  <a:outerShdw blurRad="38100" dist="38100" dir="2700000" algn="tl">
                    <a:srgbClr val="000000">
                      <a:alpha val="43137"/>
                    </a:srgbClr>
                  </a:outerShdw>
                </a:effectLst>
              </a:rPr>
              <a:t>）</a:t>
            </a:r>
          </a:p>
          <a:p>
            <a:pPr algn="ctr" fontAlgn="base">
              <a:spcBef>
                <a:spcPct val="0"/>
              </a:spcBef>
              <a:spcAft>
                <a:spcPct val="0"/>
              </a:spcAft>
            </a:pPr>
            <a:endParaRPr lang="ja-JP" altLang="en-US" sz="975" dirty="0">
              <a:solidFill>
                <a:prstClr val="black"/>
              </a:solidFill>
            </a:endParaRPr>
          </a:p>
          <a:p>
            <a:pPr algn="ctr" fontAlgn="base">
              <a:spcBef>
                <a:spcPct val="0"/>
              </a:spcBef>
              <a:spcAft>
                <a:spcPct val="0"/>
              </a:spcAft>
            </a:pPr>
            <a:r>
              <a:rPr lang="ja-JP" altLang="en-US" sz="975" b="1" dirty="0">
                <a:solidFill>
                  <a:schemeClr val="tx2">
                    <a:lumMod val="75000"/>
                  </a:schemeClr>
                </a:solidFill>
              </a:rPr>
              <a:t>生活支援サービスの確保や権利擁護</a:t>
            </a:r>
          </a:p>
          <a:p>
            <a:pPr algn="ctr" fontAlgn="base">
              <a:spcBef>
                <a:spcPct val="0"/>
              </a:spcBef>
              <a:spcAft>
                <a:spcPct val="0"/>
              </a:spcAft>
            </a:pPr>
            <a:endParaRPr lang="ja-JP" altLang="en-US" sz="975" b="1" dirty="0">
              <a:solidFill>
                <a:schemeClr val="tx2">
                  <a:lumMod val="75000"/>
                </a:schemeClr>
              </a:solidFill>
            </a:endParaRPr>
          </a:p>
          <a:p>
            <a:pPr algn="ctr" fontAlgn="base">
              <a:spcBef>
                <a:spcPct val="0"/>
              </a:spcBef>
              <a:spcAft>
                <a:spcPct val="0"/>
              </a:spcAft>
            </a:pPr>
            <a:r>
              <a:rPr lang="ja-JP" altLang="en-US" sz="975" b="1" dirty="0">
                <a:solidFill>
                  <a:schemeClr val="tx2">
                    <a:lumMod val="75000"/>
                  </a:schemeClr>
                </a:solidFill>
              </a:rPr>
              <a:t>住まいの整備</a:t>
            </a:r>
          </a:p>
          <a:p>
            <a:pPr algn="ctr" fontAlgn="base">
              <a:spcBef>
                <a:spcPct val="0"/>
              </a:spcBef>
              <a:spcAft>
                <a:spcPct val="0"/>
              </a:spcAft>
            </a:pPr>
            <a:r>
              <a:rPr lang="ja-JP" altLang="en-US" sz="975" b="1" dirty="0">
                <a:solidFill>
                  <a:schemeClr val="tx2">
                    <a:lumMod val="75000"/>
                  </a:schemeClr>
                </a:solidFill>
              </a:rPr>
              <a:t> </a:t>
            </a:r>
          </a:p>
          <a:p>
            <a:pPr algn="ctr" fontAlgn="base">
              <a:spcBef>
                <a:spcPct val="0"/>
              </a:spcBef>
              <a:spcAft>
                <a:spcPct val="0"/>
              </a:spcAft>
            </a:pPr>
            <a:r>
              <a:rPr lang="ja-JP" altLang="en-US" sz="975" b="1" dirty="0">
                <a:solidFill>
                  <a:schemeClr val="tx2">
                    <a:lumMod val="75000"/>
                  </a:schemeClr>
                </a:solidFill>
              </a:rPr>
              <a:t>介護サービスの充実強化</a:t>
            </a:r>
          </a:p>
          <a:p>
            <a:pPr algn="ctr" fontAlgn="base">
              <a:spcBef>
                <a:spcPct val="0"/>
              </a:spcBef>
              <a:spcAft>
                <a:spcPct val="0"/>
              </a:spcAft>
            </a:pPr>
            <a:r>
              <a:rPr lang="ja-JP" altLang="en-US" sz="975" b="1" dirty="0">
                <a:solidFill>
                  <a:schemeClr val="tx2">
                    <a:lumMod val="75000"/>
                  </a:schemeClr>
                </a:solidFill>
              </a:rPr>
              <a:t> </a:t>
            </a:r>
          </a:p>
          <a:p>
            <a:pPr algn="ctr" fontAlgn="base">
              <a:spcBef>
                <a:spcPct val="0"/>
              </a:spcBef>
              <a:spcAft>
                <a:spcPct val="0"/>
              </a:spcAft>
            </a:pPr>
            <a:r>
              <a:rPr lang="ja-JP" altLang="en-US" sz="975" b="1" dirty="0">
                <a:solidFill>
                  <a:schemeClr val="tx2">
                    <a:lumMod val="75000"/>
                  </a:schemeClr>
                </a:solidFill>
              </a:rPr>
              <a:t>医療の連携強化</a:t>
            </a:r>
          </a:p>
          <a:p>
            <a:pPr algn="ctr" fontAlgn="base">
              <a:spcBef>
                <a:spcPct val="0"/>
              </a:spcBef>
              <a:spcAft>
                <a:spcPct val="0"/>
              </a:spcAft>
            </a:pPr>
            <a:r>
              <a:rPr lang="ja-JP" altLang="en-US" sz="975" b="1" dirty="0">
                <a:solidFill>
                  <a:schemeClr val="tx2">
                    <a:lumMod val="75000"/>
                  </a:schemeClr>
                </a:solidFill>
              </a:rPr>
              <a:t> </a:t>
            </a:r>
          </a:p>
          <a:p>
            <a:pPr algn="ctr" fontAlgn="base">
              <a:spcBef>
                <a:spcPct val="0"/>
              </a:spcBef>
              <a:spcAft>
                <a:spcPct val="0"/>
              </a:spcAft>
            </a:pPr>
            <a:r>
              <a:rPr lang="ja-JP" altLang="en-US" sz="975" b="1" dirty="0">
                <a:solidFill>
                  <a:schemeClr val="tx2">
                    <a:lumMod val="75000"/>
                  </a:schemeClr>
                </a:solidFill>
              </a:rPr>
              <a:t>介護予防の推進</a:t>
            </a:r>
          </a:p>
        </p:txBody>
      </p:sp>
      <p:sp>
        <p:nvSpPr>
          <p:cNvPr id="4" name="円/楕円 3"/>
          <p:cNvSpPr/>
          <p:nvPr/>
        </p:nvSpPr>
        <p:spPr>
          <a:xfrm>
            <a:off x="796513" y="4148820"/>
            <a:ext cx="3656250" cy="252054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ja-JP" altLang="en-US" sz="975" b="1" dirty="0">
                <a:solidFill>
                  <a:schemeClr val="tx2">
                    <a:lumMod val="50000"/>
                  </a:schemeClr>
                </a:solidFill>
                <a:effectLst>
                  <a:outerShdw blurRad="38100" dist="38100" dir="2700000" algn="tl">
                    <a:srgbClr val="000000">
                      <a:alpha val="43137"/>
                    </a:srgbClr>
                  </a:outerShdw>
                </a:effectLst>
              </a:rPr>
              <a:t>* 若者サポート </a:t>
            </a:r>
            <a:r>
              <a:rPr lang="en-US" altLang="ja-JP" sz="975" b="1" dirty="0">
                <a:solidFill>
                  <a:schemeClr val="tx2">
                    <a:lumMod val="50000"/>
                  </a:schemeClr>
                </a:solidFill>
                <a:effectLst>
                  <a:outerShdw blurRad="38100" dist="38100" dir="2700000" algn="tl">
                    <a:srgbClr val="000000">
                      <a:alpha val="43137"/>
                    </a:srgbClr>
                  </a:outerShdw>
                </a:effectLst>
              </a:rPr>
              <a:t>(</a:t>
            </a:r>
            <a:r>
              <a:rPr lang="ja-JP" altLang="en-US" sz="975" b="1" dirty="0">
                <a:solidFill>
                  <a:schemeClr val="tx2">
                    <a:lumMod val="50000"/>
                  </a:schemeClr>
                </a:solidFill>
                <a:effectLst>
                  <a:outerShdw blurRad="38100" dist="38100" dir="2700000" algn="tl">
                    <a:srgbClr val="000000">
                      <a:alpha val="43137"/>
                    </a:srgbClr>
                  </a:outerShdw>
                </a:effectLst>
              </a:rPr>
              <a:t>子ども・若者支援ネットワーク</a:t>
            </a:r>
            <a:r>
              <a:rPr lang="en-US" altLang="ja-JP" sz="975" b="1" dirty="0">
                <a:solidFill>
                  <a:schemeClr val="tx2">
                    <a:lumMod val="50000"/>
                  </a:schemeClr>
                </a:solidFill>
                <a:effectLst>
                  <a:outerShdw blurRad="38100" dist="38100" dir="2700000" algn="tl">
                    <a:srgbClr val="000000">
                      <a:alpha val="43137"/>
                    </a:srgbClr>
                  </a:outerShdw>
                </a:effectLst>
              </a:rPr>
              <a:t>)</a:t>
            </a:r>
          </a:p>
          <a:p>
            <a:pPr algn="ctr" fontAlgn="base">
              <a:spcBef>
                <a:spcPct val="0"/>
              </a:spcBef>
              <a:spcAft>
                <a:spcPct val="0"/>
              </a:spcAft>
            </a:pPr>
            <a:endParaRPr lang="en-US" altLang="ja-JP" sz="975" b="1" dirty="0">
              <a:solidFill>
                <a:schemeClr val="tx2">
                  <a:lumMod val="50000"/>
                </a:schemeClr>
              </a:solidFill>
            </a:endParaRPr>
          </a:p>
          <a:p>
            <a:pPr algn="ctr" fontAlgn="base">
              <a:spcBef>
                <a:spcPct val="0"/>
              </a:spcBef>
              <a:spcAft>
                <a:spcPct val="0"/>
              </a:spcAft>
            </a:pPr>
            <a:r>
              <a:rPr lang="ja-JP" altLang="en-US" sz="975" b="1" dirty="0">
                <a:solidFill>
                  <a:schemeClr val="tx2">
                    <a:lumMod val="50000"/>
                  </a:schemeClr>
                </a:solidFill>
              </a:rPr>
              <a:t>就活支援</a:t>
            </a:r>
          </a:p>
          <a:p>
            <a:pPr algn="ctr" fontAlgn="base">
              <a:spcBef>
                <a:spcPct val="0"/>
              </a:spcBef>
              <a:spcAft>
                <a:spcPct val="0"/>
              </a:spcAft>
            </a:pPr>
            <a:r>
              <a:rPr lang="ja-JP" altLang="en-US" sz="975" b="1" dirty="0">
                <a:solidFill>
                  <a:schemeClr val="tx2">
                    <a:lumMod val="50000"/>
                  </a:schemeClr>
                </a:solidFill>
              </a:rPr>
              <a:t> </a:t>
            </a:r>
          </a:p>
          <a:p>
            <a:pPr algn="ctr" fontAlgn="base">
              <a:spcBef>
                <a:spcPct val="0"/>
              </a:spcBef>
              <a:spcAft>
                <a:spcPct val="0"/>
              </a:spcAft>
            </a:pPr>
            <a:r>
              <a:rPr lang="ja-JP" altLang="en-US" sz="975" b="1" dirty="0">
                <a:solidFill>
                  <a:schemeClr val="tx2">
                    <a:lumMod val="50000"/>
                  </a:schemeClr>
                </a:solidFill>
              </a:rPr>
              <a:t>婚活支援</a:t>
            </a:r>
          </a:p>
          <a:p>
            <a:pPr algn="ctr" fontAlgn="base">
              <a:spcBef>
                <a:spcPct val="0"/>
              </a:spcBef>
              <a:spcAft>
                <a:spcPct val="0"/>
              </a:spcAft>
            </a:pPr>
            <a:r>
              <a:rPr lang="ja-JP" altLang="en-US" sz="975" b="1" dirty="0">
                <a:solidFill>
                  <a:schemeClr val="tx2">
                    <a:lumMod val="50000"/>
                  </a:schemeClr>
                </a:solidFill>
              </a:rPr>
              <a:t> </a:t>
            </a:r>
          </a:p>
          <a:p>
            <a:pPr algn="ctr" fontAlgn="base">
              <a:spcBef>
                <a:spcPct val="0"/>
              </a:spcBef>
              <a:spcAft>
                <a:spcPct val="0"/>
              </a:spcAft>
            </a:pPr>
            <a:r>
              <a:rPr lang="ja-JP" altLang="en-US" sz="975" b="1" dirty="0">
                <a:solidFill>
                  <a:schemeClr val="tx2">
                    <a:lumMod val="50000"/>
                  </a:schemeClr>
                </a:solidFill>
              </a:rPr>
              <a:t>少子化支援</a:t>
            </a:r>
          </a:p>
          <a:p>
            <a:pPr algn="ctr" fontAlgn="base">
              <a:spcBef>
                <a:spcPct val="0"/>
              </a:spcBef>
              <a:spcAft>
                <a:spcPct val="0"/>
              </a:spcAft>
            </a:pPr>
            <a:endParaRPr lang="ja-JP" altLang="en-US" sz="975" b="1" dirty="0">
              <a:solidFill>
                <a:schemeClr val="tx2">
                  <a:lumMod val="50000"/>
                </a:schemeClr>
              </a:solidFill>
            </a:endParaRPr>
          </a:p>
          <a:p>
            <a:pPr algn="ctr" fontAlgn="base">
              <a:spcBef>
                <a:spcPct val="0"/>
              </a:spcBef>
              <a:spcAft>
                <a:spcPct val="0"/>
              </a:spcAft>
            </a:pPr>
            <a:r>
              <a:rPr lang="ja-JP" altLang="en-US" sz="975" b="1" dirty="0">
                <a:solidFill>
                  <a:schemeClr val="tx2">
                    <a:lumMod val="50000"/>
                  </a:schemeClr>
                </a:solidFill>
              </a:rPr>
              <a:t>自殺防止対策支援</a:t>
            </a:r>
          </a:p>
        </p:txBody>
      </p:sp>
      <p:sp>
        <p:nvSpPr>
          <p:cNvPr id="6" name="円/楕円 5"/>
          <p:cNvSpPr/>
          <p:nvPr/>
        </p:nvSpPr>
        <p:spPr>
          <a:xfrm>
            <a:off x="4785701" y="4148820"/>
            <a:ext cx="3656250" cy="2520540"/>
          </a:xfrm>
          <a:prstGeom prst="ellipse">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ja-JP" altLang="en-US" sz="975" b="1" dirty="0">
                <a:solidFill>
                  <a:srgbClr val="FF0000"/>
                </a:solidFill>
                <a:effectLst>
                  <a:outerShdw blurRad="38100" dist="38100" dir="2700000" algn="tl">
                    <a:srgbClr val="000000">
                      <a:alpha val="43137"/>
                    </a:srgbClr>
                  </a:outerShdw>
                </a:effectLst>
              </a:rPr>
              <a:t>* 子供サポート </a:t>
            </a:r>
            <a:r>
              <a:rPr lang="en-US" altLang="ja-JP" sz="975" b="1" dirty="0">
                <a:solidFill>
                  <a:srgbClr val="FF0000"/>
                </a:solidFill>
                <a:effectLst>
                  <a:outerShdw blurRad="38100" dist="38100" dir="2700000" algn="tl">
                    <a:srgbClr val="000000">
                      <a:alpha val="43137"/>
                    </a:srgbClr>
                  </a:outerShdw>
                </a:effectLst>
              </a:rPr>
              <a:t>(</a:t>
            </a:r>
            <a:r>
              <a:rPr lang="ja-JP" altLang="en-US" sz="975" b="1" dirty="0">
                <a:solidFill>
                  <a:srgbClr val="FF0000"/>
                </a:solidFill>
                <a:effectLst>
                  <a:outerShdw blurRad="38100" dist="38100" dir="2700000" algn="tl">
                    <a:srgbClr val="000000">
                      <a:alpha val="43137"/>
                    </a:srgbClr>
                  </a:outerShdw>
                </a:effectLst>
              </a:rPr>
              <a:t>子ども・若者支援ネットワーク</a:t>
            </a:r>
            <a:r>
              <a:rPr lang="en-US" altLang="ja-JP" sz="975" b="1" dirty="0">
                <a:solidFill>
                  <a:srgbClr val="FF0000"/>
                </a:solidFill>
                <a:effectLst>
                  <a:outerShdw blurRad="38100" dist="38100" dir="2700000" algn="tl">
                    <a:srgbClr val="000000">
                      <a:alpha val="43137"/>
                    </a:srgbClr>
                  </a:outerShdw>
                </a:effectLst>
              </a:rPr>
              <a:t>)</a:t>
            </a:r>
          </a:p>
          <a:p>
            <a:pPr algn="ctr" fontAlgn="base">
              <a:spcBef>
                <a:spcPct val="0"/>
              </a:spcBef>
              <a:spcAft>
                <a:spcPct val="0"/>
              </a:spcAft>
            </a:pPr>
            <a:endParaRPr lang="en-US" altLang="ja-JP" sz="975" dirty="0">
              <a:solidFill>
                <a:prstClr val="black"/>
              </a:solidFill>
            </a:endParaRPr>
          </a:p>
          <a:p>
            <a:pPr algn="ctr" fontAlgn="base">
              <a:spcBef>
                <a:spcPct val="0"/>
              </a:spcBef>
              <a:spcAft>
                <a:spcPct val="0"/>
              </a:spcAft>
            </a:pPr>
            <a:r>
              <a:rPr lang="ja-JP" altLang="en-US" sz="975" b="1" dirty="0">
                <a:solidFill>
                  <a:srgbClr val="FF0000"/>
                </a:solidFill>
              </a:rPr>
              <a:t>いじめ廃絶対策支援</a:t>
            </a:r>
          </a:p>
          <a:p>
            <a:pPr algn="ctr" fontAlgn="base">
              <a:spcBef>
                <a:spcPct val="0"/>
              </a:spcBef>
              <a:spcAft>
                <a:spcPct val="0"/>
              </a:spcAft>
            </a:pPr>
            <a:r>
              <a:rPr lang="ja-JP" altLang="en-US" sz="975" b="1" dirty="0">
                <a:solidFill>
                  <a:srgbClr val="FF0000"/>
                </a:solidFill>
              </a:rPr>
              <a:t> </a:t>
            </a:r>
          </a:p>
          <a:p>
            <a:pPr algn="ctr" fontAlgn="base">
              <a:spcBef>
                <a:spcPct val="0"/>
              </a:spcBef>
              <a:spcAft>
                <a:spcPct val="0"/>
              </a:spcAft>
            </a:pPr>
            <a:r>
              <a:rPr lang="ja-JP" altLang="en-US" sz="975" b="1" dirty="0">
                <a:solidFill>
                  <a:srgbClr val="FF0000"/>
                </a:solidFill>
              </a:rPr>
              <a:t>児童虐待防止対策</a:t>
            </a:r>
            <a:r>
              <a:rPr lang="ja-JP" altLang="en-US" sz="975" b="1" dirty="0" smtClean="0">
                <a:solidFill>
                  <a:srgbClr val="FF0000"/>
                </a:solidFill>
              </a:rPr>
              <a:t>支援</a:t>
            </a:r>
            <a:endParaRPr lang="en-US" altLang="ja-JP" sz="975" b="1" dirty="0" smtClean="0">
              <a:solidFill>
                <a:srgbClr val="FF0000"/>
              </a:solidFill>
            </a:endParaRPr>
          </a:p>
          <a:p>
            <a:pPr algn="ctr" fontAlgn="base">
              <a:spcBef>
                <a:spcPct val="0"/>
              </a:spcBef>
              <a:spcAft>
                <a:spcPct val="0"/>
              </a:spcAft>
            </a:pPr>
            <a:endParaRPr lang="en-US" altLang="ja-JP" sz="975" b="1" dirty="0" smtClean="0">
              <a:solidFill>
                <a:srgbClr val="FF0000"/>
              </a:solidFill>
            </a:endParaRPr>
          </a:p>
          <a:p>
            <a:pPr algn="ctr" fontAlgn="base">
              <a:spcBef>
                <a:spcPct val="0"/>
              </a:spcBef>
              <a:spcAft>
                <a:spcPct val="0"/>
              </a:spcAft>
            </a:pPr>
            <a:r>
              <a:rPr lang="ja-JP" altLang="en-US" sz="975" b="1" dirty="0">
                <a:solidFill>
                  <a:srgbClr val="FF0000"/>
                </a:solidFill>
              </a:rPr>
              <a:t>子</a:t>
            </a:r>
            <a:r>
              <a:rPr lang="ja-JP" altLang="en-US" sz="975" b="1" dirty="0" smtClean="0">
                <a:solidFill>
                  <a:srgbClr val="FF0000"/>
                </a:solidFill>
              </a:rPr>
              <a:t>どもの貧困対策支援</a:t>
            </a:r>
            <a:endParaRPr lang="en-US" altLang="ja-JP" sz="975" b="1" dirty="0">
              <a:solidFill>
                <a:srgbClr val="FF0000"/>
              </a:solidFill>
            </a:endParaRPr>
          </a:p>
          <a:p>
            <a:pPr algn="ctr" fontAlgn="base">
              <a:spcBef>
                <a:spcPct val="0"/>
              </a:spcBef>
              <a:spcAft>
                <a:spcPct val="0"/>
              </a:spcAft>
            </a:pPr>
            <a:endParaRPr lang="en-US" altLang="ja-JP" sz="975" b="1" dirty="0">
              <a:solidFill>
                <a:srgbClr val="FF0000"/>
              </a:solidFill>
            </a:endParaRPr>
          </a:p>
          <a:p>
            <a:pPr algn="ctr" fontAlgn="base">
              <a:spcBef>
                <a:spcPct val="0"/>
              </a:spcBef>
              <a:spcAft>
                <a:spcPct val="0"/>
              </a:spcAft>
            </a:pPr>
            <a:r>
              <a:rPr lang="ja-JP" altLang="en-US" sz="975" b="1" dirty="0">
                <a:solidFill>
                  <a:srgbClr val="FF0000"/>
                </a:solidFill>
              </a:rPr>
              <a:t>子ども食堂支援</a:t>
            </a:r>
          </a:p>
          <a:p>
            <a:pPr algn="ctr" fontAlgn="base">
              <a:spcBef>
                <a:spcPct val="0"/>
              </a:spcBef>
              <a:spcAft>
                <a:spcPct val="0"/>
              </a:spcAft>
            </a:pPr>
            <a:r>
              <a:rPr lang="ja-JP" altLang="en-US" sz="975" b="1" dirty="0">
                <a:solidFill>
                  <a:srgbClr val="FF0000"/>
                </a:solidFill>
              </a:rPr>
              <a:t> </a:t>
            </a:r>
          </a:p>
          <a:p>
            <a:pPr algn="ctr" fontAlgn="base">
              <a:spcBef>
                <a:spcPct val="0"/>
              </a:spcBef>
              <a:spcAft>
                <a:spcPct val="0"/>
              </a:spcAft>
            </a:pPr>
            <a:r>
              <a:rPr lang="ja-JP" altLang="en-US" sz="975" b="1" dirty="0">
                <a:solidFill>
                  <a:srgbClr val="FF0000"/>
                </a:solidFill>
              </a:rPr>
              <a:t>奨学金制度支援</a:t>
            </a:r>
          </a:p>
          <a:p>
            <a:pPr algn="ctr" fontAlgn="base">
              <a:spcBef>
                <a:spcPct val="0"/>
              </a:spcBef>
              <a:spcAft>
                <a:spcPct val="0"/>
              </a:spcAft>
            </a:pPr>
            <a:r>
              <a:rPr lang="ja-JP" altLang="en-US" sz="975" b="1" dirty="0">
                <a:solidFill>
                  <a:srgbClr val="FF0000"/>
                </a:solidFill>
              </a:rPr>
              <a:t> </a:t>
            </a:r>
          </a:p>
          <a:p>
            <a:pPr algn="ctr" fontAlgn="base">
              <a:spcBef>
                <a:spcPct val="0"/>
              </a:spcBef>
              <a:spcAft>
                <a:spcPct val="0"/>
              </a:spcAft>
            </a:pPr>
            <a:r>
              <a:rPr lang="ja-JP" altLang="en-US" sz="975" b="1" dirty="0">
                <a:solidFill>
                  <a:srgbClr val="FF0000"/>
                </a:solidFill>
              </a:rPr>
              <a:t>スポーツ振興支援</a:t>
            </a:r>
          </a:p>
        </p:txBody>
      </p:sp>
      <p:sp>
        <p:nvSpPr>
          <p:cNvPr id="10" name="スライド番号プレースホルダー 9"/>
          <p:cNvSpPr>
            <a:spLocks noGrp="1"/>
          </p:cNvSpPr>
          <p:nvPr>
            <p:ph type="sldNum" sz="quarter" idx="12"/>
          </p:nvPr>
        </p:nvSpPr>
        <p:spPr/>
        <p:txBody>
          <a:bodyPr/>
          <a:lstStyle/>
          <a:p>
            <a:pPr>
              <a:defRPr/>
            </a:pPr>
            <a:fld id="{30D1268F-3BEF-466D-9657-1E0DC94D6A41}" type="slidenum">
              <a:rPr lang="ja-JP" altLang="en-US">
                <a:solidFill>
                  <a:prstClr val="black">
                    <a:lumMod val="50000"/>
                    <a:lumOff val="50000"/>
                  </a:prstClr>
                </a:solidFill>
              </a:rPr>
              <a:pPr>
                <a:defRPr/>
              </a:pPr>
              <a:t>9</a:t>
            </a:fld>
            <a:endParaRPr lang="ja-JP" altLang="en-US" dirty="0">
              <a:solidFill>
                <a:prstClr val="black">
                  <a:lumMod val="50000"/>
                  <a:lumOff val="50000"/>
                </a:prst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5" y="6297625"/>
            <a:ext cx="1249998" cy="533581"/>
          </a:xfrm>
          <a:prstGeom prst="rect">
            <a:avLst/>
          </a:prstGeom>
        </p:spPr>
      </p:pic>
    </p:spTree>
    <p:extLst>
      <p:ext uri="{BB962C8B-B14F-4D97-AF65-F5344CB8AC3E}">
        <p14:creationId xmlns:p14="http://schemas.microsoft.com/office/powerpoint/2010/main" val="369697573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2659</TotalTime>
  <Words>1154</Words>
  <Application>Microsoft Office PowerPoint</Application>
  <PresentationFormat>画面に合わせる (4:3)</PresentationFormat>
  <Paragraphs>292</Paragraphs>
  <Slides>29</Slides>
  <Notes>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8" baseType="lpstr">
      <vt:lpstr>HGPｺﾞｼｯｸE</vt:lpstr>
      <vt:lpstr>HG明朝B</vt:lpstr>
      <vt:lpstr>ＭＳ Ｐゴシック</vt:lpstr>
      <vt:lpstr>Arial</vt:lpstr>
      <vt:lpstr>Arial Bold</vt:lpstr>
      <vt:lpstr>Calibri</vt:lpstr>
      <vt:lpstr>Calibri Light</vt:lpstr>
      <vt:lpstr>Office テーマ</vt:lpstr>
      <vt:lpstr>Acrobat Document</vt:lpstr>
      <vt:lpstr> 2019-20年RI第3地域「戦略計画推進セミナー」     RPICの立場からの  RI戦略計画      </vt:lpstr>
      <vt:lpstr>ロータリーの変化を受け入れる</vt:lpstr>
      <vt:lpstr>　　　ロータリーのビジョン声明</vt:lpstr>
      <vt:lpstr>　　　4つの優先事項</vt:lpstr>
      <vt:lpstr>PowerPoint プレゼンテーション</vt:lpstr>
      <vt:lpstr>PowerPoint プレゼンテーション</vt:lpstr>
      <vt:lpstr>PowerPoint プレゼンテーション</vt:lpstr>
      <vt:lpstr>6つの重点分野</vt:lpstr>
      <vt:lpstr>PowerPoint プレゼンテーション</vt:lpstr>
      <vt:lpstr>「世界を変える行動人」キャンペーンとは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九、地区において地域に変化をもたらすような持続可能な 　　　ストーリーを２～３お聞かせください。</vt:lpstr>
      <vt:lpstr>RPICの目的</vt:lpstr>
      <vt:lpstr>　　ロータリーの公共イメージの推進</vt:lpstr>
      <vt:lpstr>ブランドリソースセンターへようこそ</vt:lpstr>
      <vt:lpstr>　ロータリーブランドリソースセンター</vt:lpstr>
      <vt:lpstr>　　　２０１９－２０年の優先目標 一、「世界を変える行動人」キャンペーの推進</vt:lpstr>
      <vt:lpstr>これまでの活動目標の更なる推進　　</vt:lpstr>
      <vt:lpstr>２０１９－２０年度Z3RPICの行動計画</vt:lpstr>
      <vt:lpstr>２０１９－２０年度Z3RPICの行動計画</vt:lpstr>
      <vt:lpstr>第３地域　RPICチーム紹介</vt:lpstr>
      <vt:lpstr>　　　　ご清聴ありがとうございました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2019-20年RI第3地域「戦略計画推進セミナー」</dc:title>
  <dc:creator>山下 皓三</dc:creator>
  <cp:lastModifiedBy>山下 皓三</cp:lastModifiedBy>
  <cp:revision>114</cp:revision>
  <cp:lastPrinted>2019-07-11T10:44:25Z</cp:lastPrinted>
  <dcterms:created xsi:type="dcterms:W3CDTF">2019-07-07T07:06:01Z</dcterms:created>
  <dcterms:modified xsi:type="dcterms:W3CDTF">2019-07-11T16:14:21Z</dcterms:modified>
</cp:coreProperties>
</file>