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2" r:id="rId1"/>
    <p:sldMasterId id="2147484696" r:id="rId2"/>
    <p:sldMasterId id="2147484698" r:id="rId3"/>
    <p:sldMasterId id="2147484699" r:id="rId4"/>
  </p:sldMasterIdLst>
  <p:notesMasterIdLst>
    <p:notesMasterId r:id="rId37"/>
  </p:notesMasterIdLst>
  <p:sldIdLst>
    <p:sldId id="256" r:id="rId5"/>
    <p:sldId id="257" r:id="rId6"/>
    <p:sldId id="263" r:id="rId7"/>
    <p:sldId id="264" r:id="rId8"/>
    <p:sldId id="265" r:id="rId9"/>
    <p:sldId id="266" r:id="rId10"/>
    <p:sldId id="361" r:id="rId11"/>
    <p:sldId id="269" r:id="rId12"/>
    <p:sldId id="362" r:id="rId13"/>
    <p:sldId id="283" r:id="rId14"/>
    <p:sldId id="285" r:id="rId15"/>
    <p:sldId id="291" r:id="rId16"/>
    <p:sldId id="273" r:id="rId17"/>
    <p:sldId id="358" r:id="rId18"/>
    <p:sldId id="359" r:id="rId19"/>
    <p:sldId id="363" r:id="rId20"/>
    <p:sldId id="364" r:id="rId21"/>
    <p:sldId id="365" r:id="rId22"/>
    <p:sldId id="366" r:id="rId23"/>
    <p:sldId id="274" r:id="rId24"/>
    <p:sldId id="287" r:id="rId25"/>
    <p:sldId id="276" r:id="rId26"/>
    <p:sldId id="278" r:id="rId27"/>
    <p:sldId id="279" r:id="rId28"/>
    <p:sldId id="360" r:id="rId29"/>
    <p:sldId id="280" r:id="rId30"/>
    <p:sldId id="289" r:id="rId31"/>
    <p:sldId id="268" r:id="rId32"/>
    <p:sldId id="281" r:id="rId33"/>
    <p:sldId id="367" r:id="rId34"/>
    <p:sldId id="290" r:id="rId35"/>
    <p:sldId id="286" r:id="rId36"/>
  </p:sldIdLst>
  <p:sldSz cx="12192000" cy="6858000"/>
  <p:notesSz cx="6807200" cy="9939338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99"/>
    <a:srgbClr val="FFCCCC"/>
    <a:srgbClr val="FF9900"/>
    <a:srgbClr val="9D5D17"/>
    <a:srgbClr val="005DAA"/>
    <a:srgbClr val="AC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4" autoAdjust="0"/>
    <p:restoredTop sz="94000" autoAdjust="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6CE9E-449B-4BB3-8B35-CC8D563E1B58}" type="doc">
      <dgm:prSet loTypeId="urn:microsoft.com/office/officeart/2005/8/layout/radial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D3B1163E-D97D-4BEC-BDF3-BEA04D7F019F}">
      <dgm:prSet phldrT="[テキスト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rPr>
            <a:t>ロータリーの理念</a:t>
          </a:r>
        </a:p>
      </dgm:t>
    </dgm:pt>
    <dgm:pt modelId="{8D918C79-C9E0-4F43-BE56-BF6C9AACAE6B}" type="parTrans" cxnId="{49B09CF1-AC55-4BC9-A020-9101DC0B926E}">
      <dgm:prSet/>
      <dgm:spPr/>
      <dgm:t>
        <a:bodyPr/>
        <a:lstStyle/>
        <a:p>
          <a:endParaRPr kumimoji="1" lang="ja-JP" altLang="en-US"/>
        </a:p>
      </dgm:t>
    </dgm:pt>
    <dgm:pt modelId="{516E5B36-7FD0-43F4-891F-ED0C40C1AD5C}" type="sibTrans" cxnId="{49B09CF1-AC55-4BC9-A020-9101DC0B926E}">
      <dgm:prSet/>
      <dgm:spPr/>
      <dgm:t>
        <a:bodyPr/>
        <a:lstStyle/>
        <a:p>
          <a:endParaRPr kumimoji="1" lang="ja-JP" altLang="en-US"/>
        </a:p>
      </dgm:t>
    </dgm:pt>
    <dgm:pt modelId="{30FE0B13-8DE9-4B9B-AC07-9DFC5E0EE280}">
      <dgm:prSet phldrT="[テキスト]" custT="1"/>
      <dgm:spPr>
        <a:solidFill>
          <a:srgbClr val="FFCC66">
            <a:alpha val="50000"/>
          </a:srgbClr>
        </a:solidFill>
      </dgm:spPr>
      <dgm:t>
        <a:bodyPr/>
        <a:lstStyle/>
        <a:p>
          <a:r>
            <a:rPr kumimoji="1" lang="ja-JP" altLang="en-US" sz="2800" dirty="0">
              <a:latin typeface="+mj-ea"/>
              <a:ea typeface="+mj-ea"/>
            </a:rPr>
            <a:t>ロータリーの目的</a:t>
          </a:r>
        </a:p>
      </dgm:t>
    </dgm:pt>
    <dgm:pt modelId="{FE277DE2-0619-4C18-BA2B-F9822A29D84E}" type="parTrans" cxnId="{DAE0603E-F8FF-40C6-BE54-B2F942FCA32E}">
      <dgm:prSet/>
      <dgm:spPr/>
      <dgm:t>
        <a:bodyPr/>
        <a:lstStyle/>
        <a:p>
          <a:endParaRPr kumimoji="1" lang="ja-JP" altLang="en-US"/>
        </a:p>
      </dgm:t>
    </dgm:pt>
    <dgm:pt modelId="{0FB28EEC-5FDB-44C3-AF28-3F320852B0A1}" type="sibTrans" cxnId="{DAE0603E-F8FF-40C6-BE54-B2F942FCA32E}">
      <dgm:prSet/>
      <dgm:spPr/>
      <dgm:t>
        <a:bodyPr/>
        <a:lstStyle/>
        <a:p>
          <a:endParaRPr kumimoji="1" lang="ja-JP" altLang="en-US"/>
        </a:p>
      </dgm:t>
    </dgm:pt>
    <dgm:pt modelId="{B1A7F0DC-63A8-4D4F-876E-CEDD0CDFB187}">
      <dgm:prSet phldrT="[テキスト]" custT="1"/>
      <dgm:spPr>
        <a:solidFill>
          <a:srgbClr val="FFCC66">
            <a:alpha val="50000"/>
          </a:srgbClr>
        </a:solidFill>
      </dgm:spPr>
      <dgm:t>
        <a:bodyPr/>
        <a:lstStyle/>
        <a:p>
          <a:r>
            <a:rPr kumimoji="1" lang="ja-JP" altLang="en-US" sz="2800" dirty="0">
              <a:latin typeface="+mj-ea"/>
              <a:ea typeface="+mj-ea"/>
            </a:rPr>
            <a:t>標語</a:t>
          </a:r>
          <a:endParaRPr kumimoji="1" lang="en-US" altLang="ja-JP" sz="2800" dirty="0">
            <a:latin typeface="+mj-ea"/>
            <a:ea typeface="+mj-ea"/>
          </a:endParaRPr>
        </a:p>
        <a:p>
          <a:r>
            <a:rPr kumimoji="1" lang="ja-JP" altLang="en-US" sz="2800" dirty="0">
              <a:latin typeface="+mj-ea"/>
              <a:ea typeface="+mj-ea"/>
            </a:rPr>
            <a:t>モットー</a:t>
          </a:r>
        </a:p>
      </dgm:t>
    </dgm:pt>
    <dgm:pt modelId="{B82913FC-7BEB-4358-A5BE-E3CD73499093}" type="parTrans" cxnId="{9C327984-3D98-45D9-9602-A78A8AD7B1DA}">
      <dgm:prSet/>
      <dgm:spPr/>
      <dgm:t>
        <a:bodyPr/>
        <a:lstStyle/>
        <a:p>
          <a:endParaRPr kumimoji="1" lang="ja-JP" altLang="en-US"/>
        </a:p>
      </dgm:t>
    </dgm:pt>
    <dgm:pt modelId="{07BEFA92-7D3F-4669-B87B-D5CCA7972872}" type="sibTrans" cxnId="{9C327984-3D98-45D9-9602-A78A8AD7B1DA}">
      <dgm:prSet/>
      <dgm:spPr/>
      <dgm:t>
        <a:bodyPr/>
        <a:lstStyle/>
        <a:p>
          <a:endParaRPr kumimoji="1" lang="ja-JP" altLang="en-US"/>
        </a:p>
      </dgm:t>
    </dgm:pt>
    <dgm:pt modelId="{EFE799BD-ABD3-4CF2-A75F-3DA66BAB78C9}">
      <dgm:prSet phldrT="[テキスト]" custT="1"/>
      <dgm:spPr>
        <a:solidFill>
          <a:srgbClr val="FFCC66">
            <a:alpha val="50000"/>
          </a:srgbClr>
        </a:solidFill>
      </dgm:spPr>
      <dgm:t>
        <a:bodyPr/>
        <a:lstStyle/>
        <a:p>
          <a:r>
            <a:rPr kumimoji="1" lang="ja-JP" altLang="en-US" sz="2800" dirty="0">
              <a:latin typeface="+mj-ea"/>
              <a:ea typeface="+mj-ea"/>
            </a:rPr>
            <a:t>四つの</a:t>
          </a:r>
          <a:endParaRPr kumimoji="1" lang="en-US" altLang="ja-JP" sz="2800" dirty="0">
            <a:latin typeface="+mj-ea"/>
            <a:ea typeface="+mj-ea"/>
          </a:endParaRPr>
        </a:p>
        <a:p>
          <a:r>
            <a:rPr kumimoji="1" lang="ja-JP" altLang="en-US" sz="2800" dirty="0">
              <a:latin typeface="+mj-ea"/>
              <a:ea typeface="+mj-ea"/>
            </a:rPr>
            <a:t>テスト</a:t>
          </a:r>
        </a:p>
      </dgm:t>
    </dgm:pt>
    <dgm:pt modelId="{DBAA7257-206E-4089-91A2-6D221FE8D521}" type="parTrans" cxnId="{ED86752F-9188-4D9F-A22F-EE4D9F918F5E}">
      <dgm:prSet/>
      <dgm:spPr/>
      <dgm:t>
        <a:bodyPr/>
        <a:lstStyle/>
        <a:p>
          <a:endParaRPr kumimoji="1" lang="ja-JP" altLang="en-US"/>
        </a:p>
      </dgm:t>
    </dgm:pt>
    <dgm:pt modelId="{1EB8C037-F34C-4D76-8665-E2871A87BBDF}" type="sibTrans" cxnId="{ED86752F-9188-4D9F-A22F-EE4D9F918F5E}">
      <dgm:prSet/>
      <dgm:spPr/>
      <dgm:t>
        <a:bodyPr/>
        <a:lstStyle/>
        <a:p>
          <a:endParaRPr kumimoji="1" lang="ja-JP" altLang="en-US"/>
        </a:p>
      </dgm:t>
    </dgm:pt>
    <dgm:pt modelId="{CACCE35A-E3EB-41E5-B84B-D1C2A63DFADC}">
      <dgm:prSet phldrT="[テキスト]" custT="1"/>
      <dgm:spPr>
        <a:solidFill>
          <a:srgbClr val="FFCC66">
            <a:alpha val="50000"/>
          </a:srgbClr>
        </a:solidFill>
      </dgm:spPr>
      <dgm:t>
        <a:bodyPr/>
        <a:lstStyle/>
        <a:p>
          <a:r>
            <a:rPr kumimoji="1" lang="ja-JP" altLang="en-US" sz="2800" dirty="0">
              <a:latin typeface="+mj-ea"/>
              <a:ea typeface="+mj-ea"/>
            </a:rPr>
            <a:t>中核的</a:t>
          </a:r>
          <a:endParaRPr kumimoji="1" lang="en-US" altLang="ja-JP" sz="2800" dirty="0">
            <a:latin typeface="+mj-ea"/>
            <a:ea typeface="+mj-ea"/>
          </a:endParaRPr>
        </a:p>
        <a:p>
          <a:r>
            <a:rPr kumimoji="1" lang="ja-JP" altLang="en-US" sz="2800" dirty="0">
              <a:latin typeface="+mj-ea"/>
              <a:ea typeface="+mj-ea"/>
            </a:rPr>
            <a:t>価値観</a:t>
          </a:r>
        </a:p>
      </dgm:t>
    </dgm:pt>
    <dgm:pt modelId="{6CA89441-A9CB-40F7-8614-665AB72D5E28}" type="parTrans" cxnId="{11FB7256-8956-4139-A2BE-E386F5ACDAC7}">
      <dgm:prSet/>
      <dgm:spPr/>
      <dgm:t>
        <a:bodyPr/>
        <a:lstStyle/>
        <a:p>
          <a:endParaRPr kumimoji="1" lang="ja-JP" altLang="en-US"/>
        </a:p>
      </dgm:t>
    </dgm:pt>
    <dgm:pt modelId="{F1ECF168-CD25-4505-87DA-E2ECEC7EB1D1}" type="sibTrans" cxnId="{11FB7256-8956-4139-A2BE-E386F5ACDAC7}">
      <dgm:prSet/>
      <dgm:spPr/>
      <dgm:t>
        <a:bodyPr/>
        <a:lstStyle/>
        <a:p>
          <a:endParaRPr kumimoji="1" lang="ja-JP" altLang="en-US"/>
        </a:p>
      </dgm:t>
    </dgm:pt>
    <dgm:pt modelId="{271E854D-49B1-413A-8A28-B37F83A1F42A}" type="pres">
      <dgm:prSet presAssocID="{2B06CE9E-449B-4BB3-8B35-CC8D563E1B58}" presName="composite" presStyleCnt="0">
        <dgm:presLayoutVars>
          <dgm:chMax val="1"/>
          <dgm:dir/>
          <dgm:resizeHandles val="exact"/>
        </dgm:presLayoutVars>
      </dgm:prSet>
      <dgm:spPr/>
    </dgm:pt>
    <dgm:pt modelId="{D8C3219C-B57D-4257-9AD2-0F1B7DB71357}" type="pres">
      <dgm:prSet presAssocID="{2B06CE9E-449B-4BB3-8B35-CC8D563E1B58}" presName="radial" presStyleCnt="0">
        <dgm:presLayoutVars>
          <dgm:animLvl val="ctr"/>
        </dgm:presLayoutVars>
      </dgm:prSet>
      <dgm:spPr/>
    </dgm:pt>
    <dgm:pt modelId="{25D3F85E-469D-4ADA-B6F0-18FEEFDBBE68}" type="pres">
      <dgm:prSet presAssocID="{D3B1163E-D97D-4BEC-BDF3-BEA04D7F019F}" presName="centerShape" presStyleLbl="vennNode1" presStyleIdx="0" presStyleCnt="5" custScaleX="149781" custScaleY="107974" custLinFactNeighborY="2861"/>
      <dgm:spPr/>
    </dgm:pt>
    <dgm:pt modelId="{C9FFA53F-A453-4E8E-88E1-F9BC5E0AC8FB}" type="pres">
      <dgm:prSet presAssocID="{30FE0B13-8DE9-4B9B-AC07-9DFC5E0EE280}" presName="node" presStyleLbl="vennNode1" presStyleIdx="1" presStyleCnt="5" custScaleX="167188" custScaleY="96628" custRadScaleRad="94268">
        <dgm:presLayoutVars>
          <dgm:bulletEnabled val="1"/>
        </dgm:presLayoutVars>
      </dgm:prSet>
      <dgm:spPr/>
    </dgm:pt>
    <dgm:pt modelId="{CBF6B515-1DFB-4B4C-BA40-677496A3988F}" type="pres">
      <dgm:prSet presAssocID="{B1A7F0DC-63A8-4D4F-876E-CEDD0CDFB187}" presName="node" presStyleLbl="vennNode1" presStyleIdx="2" presStyleCnt="5" custScaleX="167188" custScaleY="96628" custRadScaleRad="160909" custRadScaleInc="2263">
        <dgm:presLayoutVars>
          <dgm:bulletEnabled val="1"/>
        </dgm:presLayoutVars>
      </dgm:prSet>
      <dgm:spPr/>
    </dgm:pt>
    <dgm:pt modelId="{4EF59806-DA5C-4767-B282-CE86D7289AE6}" type="pres">
      <dgm:prSet presAssocID="{EFE799BD-ABD3-4CF2-A75F-3DA66BAB78C9}" presName="node" presStyleLbl="vennNode1" presStyleIdx="3" presStyleCnt="5" custScaleX="167188" custScaleY="96628" custRadScaleRad="101322" custRadScaleInc="-184">
        <dgm:presLayoutVars>
          <dgm:bulletEnabled val="1"/>
        </dgm:presLayoutVars>
      </dgm:prSet>
      <dgm:spPr/>
    </dgm:pt>
    <dgm:pt modelId="{D849D52E-F159-4AC1-B12A-CC1B5E4CEE93}" type="pres">
      <dgm:prSet presAssocID="{CACCE35A-E3EB-41E5-B84B-D1C2A63DFADC}" presName="node" presStyleLbl="vennNode1" presStyleIdx="4" presStyleCnt="5" custScaleX="167188" custScaleY="96628" custRadScaleRad="159149" custRadScaleInc="-2289">
        <dgm:presLayoutVars>
          <dgm:bulletEnabled val="1"/>
        </dgm:presLayoutVars>
      </dgm:prSet>
      <dgm:spPr/>
    </dgm:pt>
  </dgm:ptLst>
  <dgm:cxnLst>
    <dgm:cxn modelId="{ED86752F-9188-4D9F-A22F-EE4D9F918F5E}" srcId="{D3B1163E-D97D-4BEC-BDF3-BEA04D7F019F}" destId="{EFE799BD-ABD3-4CF2-A75F-3DA66BAB78C9}" srcOrd="2" destOrd="0" parTransId="{DBAA7257-206E-4089-91A2-6D221FE8D521}" sibTransId="{1EB8C037-F34C-4D76-8665-E2871A87BBDF}"/>
    <dgm:cxn modelId="{A377FA3C-A73E-405C-9D68-70631D1BB65B}" type="presOf" srcId="{EFE799BD-ABD3-4CF2-A75F-3DA66BAB78C9}" destId="{4EF59806-DA5C-4767-B282-CE86D7289AE6}" srcOrd="0" destOrd="0" presId="urn:microsoft.com/office/officeart/2005/8/layout/radial3"/>
    <dgm:cxn modelId="{DAE0603E-F8FF-40C6-BE54-B2F942FCA32E}" srcId="{D3B1163E-D97D-4BEC-BDF3-BEA04D7F019F}" destId="{30FE0B13-8DE9-4B9B-AC07-9DFC5E0EE280}" srcOrd="0" destOrd="0" parTransId="{FE277DE2-0619-4C18-BA2B-F9822A29D84E}" sibTransId="{0FB28EEC-5FDB-44C3-AF28-3F320852B0A1}"/>
    <dgm:cxn modelId="{11FB7256-8956-4139-A2BE-E386F5ACDAC7}" srcId="{D3B1163E-D97D-4BEC-BDF3-BEA04D7F019F}" destId="{CACCE35A-E3EB-41E5-B84B-D1C2A63DFADC}" srcOrd="3" destOrd="0" parTransId="{6CA89441-A9CB-40F7-8614-665AB72D5E28}" sibTransId="{F1ECF168-CD25-4505-87DA-E2ECEC7EB1D1}"/>
    <dgm:cxn modelId="{58FFBE76-C6B8-438F-8D6B-4B0B142842F8}" type="presOf" srcId="{D3B1163E-D97D-4BEC-BDF3-BEA04D7F019F}" destId="{25D3F85E-469D-4ADA-B6F0-18FEEFDBBE68}" srcOrd="0" destOrd="0" presId="urn:microsoft.com/office/officeart/2005/8/layout/radial3"/>
    <dgm:cxn modelId="{AF6DF376-D8C2-4DDE-86AA-5BC83A7206AC}" type="presOf" srcId="{B1A7F0DC-63A8-4D4F-876E-CEDD0CDFB187}" destId="{CBF6B515-1DFB-4B4C-BA40-677496A3988F}" srcOrd="0" destOrd="0" presId="urn:microsoft.com/office/officeart/2005/8/layout/radial3"/>
    <dgm:cxn modelId="{9C327984-3D98-45D9-9602-A78A8AD7B1DA}" srcId="{D3B1163E-D97D-4BEC-BDF3-BEA04D7F019F}" destId="{B1A7F0DC-63A8-4D4F-876E-CEDD0CDFB187}" srcOrd="1" destOrd="0" parTransId="{B82913FC-7BEB-4358-A5BE-E3CD73499093}" sibTransId="{07BEFA92-7D3F-4669-B87B-D5CCA7972872}"/>
    <dgm:cxn modelId="{E09F7CAC-16D5-4725-AEB8-5380A1DBF356}" type="presOf" srcId="{2B06CE9E-449B-4BB3-8B35-CC8D563E1B58}" destId="{271E854D-49B1-413A-8A28-B37F83A1F42A}" srcOrd="0" destOrd="0" presId="urn:microsoft.com/office/officeart/2005/8/layout/radial3"/>
    <dgm:cxn modelId="{D84898E3-973E-48E5-ABE9-B6C940669E1E}" type="presOf" srcId="{CACCE35A-E3EB-41E5-B84B-D1C2A63DFADC}" destId="{D849D52E-F159-4AC1-B12A-CC1B5E4CEE93}" srcOrd="0" destOrd="0" presId="urn:microsoft.com/office/officeart/2005/8/layout/radial3"/>
    <dgm:cxn modelId="{49B09CF1-AC55-4BC9-A020-9101DC0B926E}" srcId="{2B06CE9E-449B-4BB3-8B35-CC8D563E1B58}" destId="{D3B1163E-D97D-4BEC-BDF3-BEA04D7F019F}" srcOrd="0" destOrd="0" parTransId="{8D918C79-C9E0-4F43-BE56-BF6C9AACAE6B}" sibTransId="{516E5B36-7FD0-43F4-891F-ED0C40C1AD5C}"/>
    <dgm:cxn modelId="{A00303F2-BC39-48AB-B7D8-3F238CBDCA3F}" type="presOf" srcId="{30FE0B13-8DE9-4B9B-AC07-9DFC5E0EE280}" destId="{C9FFA53F-A453-4E8E-88E1-F9BC5E0AC8FB}" srcOrd="0" destOrd="0" presId="urn:microsoft.com/office/officeart/2005/8/layout/radial3"/>
    <dgm:cxn modelId="{3A6FD800-56AF-47D6-BD21-333690A06D33}" type="presParOf" srcId="{271E854D-49B1-413A-8A28-B37F83A1F42A}" destId="{D8C3219C-B57D-4257-9AD2-0F1B7DB71357}" srcOrd="0" destOrd="0" presId="urn:microsoft.com/office/officeart/2005/8/layout/radial3"/>
    <dgm:cxn modelId="{9C5CFF3C-A136-429D-A6C0-FCCAA51107E2}" type="presParOf" srcId="{D8C3219C-B57D-4257-9AD2-0F1B7DB71357}" destId="{25D3F85E-469D-4ADA-B6F0-18FEEFDBBE68}" srcOrd="0" destOrd="0" presId="urn:microsoft.com/office/officeart/2005/8/layout/radial3"/>
    <dgm:cxn modelId="{90C48BAF-146D-49B3-9FBD-713466847A7D}" type="presParOf" srcId="{D8C3219C-B57D-4257-9AD2-0F1B7DB71357}" destId="{C9FFA53F-A453-4E8E-88E1-F9BC5E0AC8FB}" srcOrd="1" destOrd="0" presId="urn:microsoft.com/office/officeart/2005/8/layout/radial3"/>
    <dgm:cxn modelId="{68BFC1A1-AD03-4574-9132-6B1CF9F46936}" type="presParOf" srcId="{D8C3219C-B57D-4257-9AD2-0F1B7DB71357}" destId="{CBF6B515-1DFB-4B4C-BA40-677496A3988F}" srcOrd="2" destOrd="0" presId="urn:microsoft.com/office/officeart/2005/8/layout/radial3"/>
    <dgm:cxn modelId="{55A9AB55-A5FB-4E77-87C4-48CC983AD8D0}" type="presParOf" srcId="{D8C3219C-B57D-4257-9AD2-0F1B7DB71357}" destId="{4EF59806-DA5C-4767-B282-CE86D7289AE6}" srcOrd="3" destOrd="0" presId="urn:microsoft.com/office/officeart/2005/8/layout/radial3"/>
    <dgm:cxn modelId="{FCD9D4FB-FF63-4042-A7DB-F66741BB12F8}" type="presParOf" srcId="{D8C3219C-B57D-4257-9AD2-0F1B7DB71357}" destId="{D849D52E-F159-4AC1-B12A-CC1B5E4CEE9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F1E84-99B3-41F2-A9B4-08BB5C1F12DF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E4B45FD5-B7E0-455C-990E-C6DC4DC5C1B0}">
      <dgm:prSet phldrT="[テキスト]"/>
      <dgm:spPr>
        <a:solidFill>
          <a:schemeClr val="accent3"/>
        </a:solidFill>
      </dgm:spPr>
      <dgm:t>
        <a:bodyPr/>
        <a:lstStyle/>
        <a:p>
          <a:r>
            <a:rPr kumimoji="1" lang="ja-JP" altLang="en-US" dirty="0">
              <a:latin typeface="+mj-ea"/>
              <a:ea typeface="+mj-ea"/>
            </a:rPr>
            <a:t>理念</a:t>
          </a:r>
        </a:p>
      </dgm:t>
    </dgm:pt>
    <dgm:pt modelId="{5766C8D7-9775-4EA0-A8A3-B7CA75E405B2}" type="parTrans" cxnId="{519D362B-7733-4EA3-A581-C6ABD9F56247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A9C3C4FA-32CB-46F2-B8C1-D0348F6F0BA3}" type="sibTrans" cxnId="{519D362B-7733-4EA3-A581-C6ABD9F56247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F11B88FA-5B38-4C37-93B4-F1B6E57BF7DC}">
      <dgm:prSet phldrT="[テキスト]"/>
      <dgm:spPr>
        <a:solidFill>
          <a:schemeClr val="accent4"/>
        </a:solidFill>
      </dgm:spPr>
      <dgm:t>
        <a:bodyPr/>
        <a:lstStyle/>
        <a:p>
          <a:r>
            <a:rPr kumimoji="1" lang="ja-JP" altLang="en-US" dirty="0">
              <a:latin typeface="+mj-ea"/>
              <a:ea typeface="+mj-ea"/>
            </a:rPr>
            <a:t>ビジョン</a:t>
          </a:r>
          <a:endParaRPr kumimoji="1" lang="en-US" altLang="ja-JP" dirty="0">
            <a:latin typeface="+mj-ea"/>
            <a:ea typeface="+mj-ea"/>
          </a:endParaRPr>
        </a:p>
        <a:p>
          <a:r>
            <a:rPr kumimoji="1" lang="ja-JP" altLang="en-US" dirty="0">
              <a:latin typeface="+mj-ea"/>
              <a:ea typeface="+mj-ea"/>
            </a:rPr>
            <a:t>（成長目標）</a:t>
          </a:r>
        </a:p>
      </dgm:t>
    </dgm:pt>
    <dgm:pt modelId="{3AFA11E8-C5CE-4C94-B667-DC239E4C149A}" type="parTrans" cxnId="{596C4D7F-0D16-4405-96D4-E20AD5F36C69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EA9523EC-30D3-4353-85EB-B2A3642E3453}" type="sibTrans" cxnId="{596C4D7F-0D16-4405-96D4-E20AD5F36C69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43CBF299-E9E1-41EC-9C77-D2ED078D283D}">
      <dgm:prSet phldrT="[テキスト]"/>
      <dgm:spPr>
        <a:solidFill>
          <a:schemeClr val="accent4"/>
        </a:solidFill>
      </dgm:spPr>
      <dgm:t>
        <a:bodyPr/>
        <a:lstStyle/>
        <a:p>
          <a:r>
            <a:rPr kumimoji="1" lang="ja-JP" altLang="en-US" dirty="0">
              <a:latin typeface="+mj-ea"/>
              <a:ea typeface="+mj-ea"/>
            </a:rPr>
            <a:t>戦略計画</a:t>
          </a:r>
          <a:endParaRPr kumimoji="1" lang="en-US" altLang="ja-JP" dirty="0">
            <a:latin typeface="+mj-ea"/>
            <a:ea typeface="+mj-ea"/>
          </a:endParaRPr>
        </a:p>
        <a:p>
          <a:r>
            <a:rPr kumimoji="1" lang="ja-JP" altLang="en-US" dirty="0">
              <a:latin typeface="+mj-ea"/>
              <a:ea typeface="+mj-ea"/>
            </a:rPr>
            <a:t>（行動計画）</a:t>
          </a:r>
        </a:p>
      </dgm:t>
    </dgm:pt>
    <dgm:pt modelId="{28C5253E-330A-421B-9F09-A5007DE75019}" type="parTrans" cxnId="{2A0A01FB-8F4D-4F4E-8B10-709EBC985CFB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6D652C98-FDA3-4B92-9BE5-665040C4B622}" type="sibTrans" cxnId="{2A0A01FB-8F4D-4F4E-8B10-709EBC985CFB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013CD84D-9999-46D5-9E64-EC5D03E829A0}" type="pres">
      <dgm:prSet presAssocID="{90AF1E84-99B3-41F2-A9B4-08BB5C1F12DF}" presName="Name0" presStyleCnt="0">
        <dgm:presLayoutVars>
          <dgm:dir/>
          <dgm:animLvl val="lvl"/>
          <dgm:resizeHandles val="exact"/>
        </dgm:presLayoutVars>
      </dgm:prSet>
      <dgm:spPr/>
    </dgm:pt>
    <dgm:pt modelId="{B1DD2B94-1079-4128-BE9D-F5641B1C5CFC}" type="pres">
      <dgm:prSet presAssocID="{E4B45FD5-B7E0-455C-990E-C6DC4DC5C1B0}" presName="Name8" presStyleCnt="0"/>
      <dgm:spPr/>
    </dgm:pt>
    <dgm:pt modelId="{F9C7CBF0-5846-4025-AD36-A672B753B0E0}" type="pres">
      <dgm:prSet presAssocID="{E4B45FD5-B7E0-455C-990E-C6DC4DC5C1B0}" presName="level" presStyleLbl="node1" presStyleIdx="0" presStyleCnt="3">
        <dgm:presLayoutVars>
          <dgm:chMax val="1"/>
          <dgm:bulletEnabled val="1"/>
        </dgm:presLayoutVars>
      </dgm:prSet>
      <dgm:spPr/>
    </dgm:pt>
    <dgm:pt modelId="{3B3D0A0E-8365-4DC6-80C0-23B55BE13FE1}" type="pres">
      <dgm:prSet presAssocID="{E4B45FD5-B7E0-455C-990E-C6DC4DC5C1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051170-71AD-4BE1-828A-C7ED1000FA6C}" type="pres">
      <dgm:prSet presAssocID="{F11B88FA-5B38-4C37-93B4-F1B6E57BF7DC}" presName="Name8" presStyleCnt="0"/>
      <dgm:spPr/>
    </dgm:pt>
    <dgm:pt modelId="{9072F29A-53CE-45D5-8BAD-5B6F92867272}" type="pres">
      <dgm:prSet presAssocID="{F11B88FA-5B38-4C37-93B4-F1B6E57BF7DC}" presName="level" presStyleLbl="node1" presStyleIdx="1" presStyleCnt="3">
        <dgm:presLayoutVars>
          <dgm:chMax val="1"/>
          <dgm:bulletEnabled val="1"/>
        </dgm:presLayoutVars>
      </dgm:prSet>
      <dgm:spPr/>
    </dgm:pt>
    <dgm:pt modelId="{48FD3FEA-B8F3-45E5-BA2B-E412D7207F8B}" type="pres">
      <dgm:prSet presAssocID="{F11B88FA-5B38-4C37-93B4-F1B6E57BF7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720222-FA87-4277-8662-729FEC5F1E87}" type="pres">
      <dgm:prSet presAssocID="{43CBF299-E9E1-41EC-9C77-D2ED078D283D}" presName="Name8" presStyleCnt="0"/>
      <dgm:spPr/>
    </dgm:pt>
    <dgm:pt modelId="{0D6E6473-5D9C-4B56-9B0C-A1E49E3376F1}" type="pres">
      <dgm:prSet presAssocID="{43CBF299-E9E1-41EC-9C77-D2ED078D283D}" presName="level" presStyleLbl="node1" presStyleIdx="2" presStyleCnt="3">
        <dgm:presLayoutVars>
          <dgm:chMax val="1"/>
          <dgm:bulletEnabled val="1"/>
        </dgm:presLayoutVars>
      </dgm:prSet>
      <dgm:spPr/>
    </dgm:pt>
    <dgm:pt modelId="{91C87063-A405-4244-B0DE-5072FE6BAE6F}" type="pres">
      <dgm:prSet presAssocID="{43CBF299-E9E1-41EC-9C77-D2ED078D283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19D362B-7733-4EA3-A581-C6ABD9F56247}" srcId="{90AF1E84-99B3-41F2-A9B4-08BB5C1F12DF}" destId="{E4B45FD5-B7E0-455C-990E-C6DC4DC5C1B0}" srcOrd="0" destOrd="0" parTransId="{5766C8D7-9775-4EA0-A8A3-B7CA75E405B2}" sibTransId="{A9C3C4FA-32CB-46F2-B8C1-D0348F6F0BA3}"/>
    <dgm:cxn modelId="{A3E31240-28D2-4F0A-98D4-97D202A79057}" type="presOf" srcId="{90AF1E84-99B3-41F2-A9B4-08BB5C1F12DF}" destId="{013CD84D-9999-46D5-9E64-EC5D03E829A0}" srcOrd="0" destOrd="0" presId="urn:microsoft.com/office/officeart/2005/8/layout/pyramid1"/>
    <dgm:cxn modelId="{CA400A48-FA4D-4BB0-9F58-10A222795E7E}" type="presOf" srcId="{E4B45FD5-B7E0-455C-990E-C6DC4DC5C1B0}" destId="{3B3D0A0E-8365-4DC6-80C0-23B55BE13FE1}" srcOrd="1" destOrd="0" presId="urn:microsoft.com/office/officeart/2005/8/layout/pyramid1"/>
    <dgm:cxn modelId="{64C05578-7F1D-4A46-A176-D5048DCD6874}" type="presOf" srcId="{E4B45FD5-B7E0-455C-990E-C6DC4DC5C1B0}" destId="{F9C7CBF0-5846-4025-AD36-A672B753B0E0}" srcOrd="0" destOrd="0" presId="urn:microsoft.com/office/officeart/2005/8/layout/pyramid1"/>
    <dgm:cxn modelId="{596C4D7F-0D16-4405-96D4-E20AD5F36C69}" srcId="{90AF1E84-99B3-41F2-A9B4-08BB5C1F12DF}" destId="{F11B88FA-5B38-4C37-93B4-F1B6E57BF7DC}" srcOrd="1" destOrd="0" parTransId="{3AFA11E8-C5CE-4C94-B667-DC239E4C149A}" sibTransId="{EA9523EC-30D3-4353-85EB-B2A3642E3453}"/>
    <dgm:cxn modelId="{7C5DEDBD-D58D-4965-9BAA-2AAE4C5EE5CB}" type="presOf" srcId="{F11B88FA-5B38-4C37-93B4-F1B6E57BF7DC}" destId="{48FD3FEA-B8F3-45E5-BA2B-E412D7207F8B}" srcOrd="1" destOrd="0" presId="urn:microsoft.com/office/officeart/2005/8/layout/pyramid1"/>
    <dgm:cxn modelId="{A1274FC1-7B57-43A3-B473-701A84778154}" type="presOf" srcId="{F11B88FA-5B38-4C37-93B4-F1B6E57BF7DC}" destId="{9072F29A-53CE-45D5-8BAD-5B6F92867272}" srcOrd="0" destOrd="0" presId="urn:microsoft.com/office/officeart/2005/8/layout/pyramid1"/>
    <dgm:cxn modelId="{C088DEC4-5122-4B83-BCEC-1A14DBD53FA3}" type="presOf" srcId="{43CBF299-E9E1-41EC-9C77-D2ED078D283D}" destId="{91C87063-A405-4244-B0DE-5072FE6BAE6F}" srcOrd="1" destOrd="0" presId="urn:microsoft.com/office/officeart/2005/8/layout/pyramid1"/>
    <dgm:cxn modelId="{1E5A07E8-E985-4891-9FA5-3BC9A37AC516}" type="presOf" srcId="{43CBF299-E9E1-41EC-9C77-D2ED078D283D}" destId="{0D6E6473-5D9C-4B56-9B0C-A1E49E3376F1}" srcOrd="0" destOrd="0" presId="urn:microsoft.com/office/officeart/2005/8/layout/pyramid1"/>
    <dgm:cxn modelId="{2A0A01FB-8F4D-4F4E-8B10-709EBC985CFB}" srcId="{90AF1E84-99B3-41F2-A9B4-08BB5C1F12DF}" destId="{43CBF299-E9E1-41EC-9C77-D2ED078D283D}" srcOrd="2" destOrd="0" parTransId="{28C5253E-330A-421B-9F09-A5007DE75019}" sibTransId="{6D652C98-FDA3-4B92-9BE5-665040C4B622}"/>
    <dgm:cxn modelId="{50FF6D1B-A853-4F07-8FC5-08C1C1485C5C}" type="presParOf" srcId="{013CD84D-9999-46D5-9E64-EC5D03E829A0}" destId="{B1DD2B94-1079-4128-BE9D-F5641B1C5CFC}" srcOrd="0" destOrd="0" presId="urn:microsoft.com/office/officeart/2005/8/layout/pyramid1"/>
    <dgm:cxn modelId="{33398CBC-B101-48CF-BEEA-4894D499E22D}" type="presParOf" srcId="{B1DD2B94-1079-4128-BE9D-F5641B1C5CFC}" destId="{F9C7CBF0-5846-4025-AD36-A672B753B0E0}" srcOrd="0" destOrd="0" presId="urn:microsoft.com/office/officeart/2005/8/layout/pyramid1"/>
    <dgm:cxn modelId="{FB2B82B3-4D58-405F-8F2E-508D640F3292}" type="presParOf" srcId="{B1DD2B94-1079-4128-BE9D-F5641B1C5CFC}" destId="{3B3D0A0E-8365-4DC6-80C0-23B55BE13FE1}" srcOrd="1" destOrd="0" presId="urn:microsoft.com/office/officeart/2005/8/layout/pyramid1"/>
    <dgm:cxn modelId="{9EAF495F-7D71-470B-A34A-0814B8145E51}" type="presParOf" srcId="{013CD84D-9999-46D5-9E64-EC5D03E829A0}" destId="{3D051170-71AD-4BE1-828A-C7ED1000FA6C}" srcOrd="1" destOrd="0" presId="urn:microsoft.com/office/officeart/2005/8/layout/pyramid1"/>
    <dgm:cxn modelId="{DDB1F439-B658-462C-9FCA-83975A4D85CC}" type="presParOf" srcId="{3D051170-71AD-4BE1-828A-C7ED1000FA6C}" destId="{9072F29A-53CE-45D5-8BAD-5B6F92867272}" srcOrd="0" destOrd="0" presId="urn:microsoft.com/office/officeart/2005/8/layout/pyramid1"/>
    <dgm:cxn modelId="{E6260E49-729B-4A05-8F6B-42B9689EFBFB}" type="presParOf" srcId="{3D051170-71AD-4BE1-828A-C7ED1000FA6C}" destId="{48FD3FEA-B8F3-45E5-BA2B-E412D7207F8B}" srcOrd="1" destOrd="0" presId="urn:microsoft.com/office/officeart/2005/8/layout/pyramid1"/>
    <dgm:cxn modelId="{8BB46C9A-CB5E-4FC7-835B-5640F4B6A720}" type="presParOf" srcId="{013CD84D-9999-46D5-9E64-EC5D03E829A0}" destId="{FA720222-FA87-4277-8662-729FEC5F1E87}" srcOrd="2" destOrd="0" presId="urn:microsoft.com/office/officeart/2005/8/layout/pyramid1"/>
    <dgm:cxn modelId="{B8F76BED-A9E1-4C9C-83F3-FC7460CC80E5}" type="presParOf" srcId="{FA720222-FA87-4277-8662-729FEC5F1E87}" destId="{0D6E6473-5D9C-4B56-9B0C-A1E49E3376F1}" srcOrd="0" destOrd="0" presId="urn:microsoft.com/office/officeart/2005/8/layout/pyramid1"/>
    <dgm:cxn modelId="{65979A62-7544-4198-BDFE-1D4F5256A94C}" type="presParOf" srcId="{FA720222-FA87-4277-8662-729FEC5F1E87}" destId="{91C87063-A405-4244-B0DE-5072FE6BAE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71884-2E55-412A-B9DB-530FF19AE28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174805A-8F19-4F63-8DCF-78E42746BC23}">
      <dgm:prSet phldrT="[テキスト]" custT="1"/>
      <dgm:spPr/>
      <dgm:t>
        <a:bodyPr/>
        <a:lstStyle/>
        <a:p>
          <a:r>
            <a:rPr kumimoji="1" lang="ja-JP" altLang="en-US" sz="4400" dirty="0">
              <a:latin typeface="+mj-ea"/>
              <a:ea typeface="+mj-ea"/>
            </a:rPr>
            <a:t>ビジョン</a:t>
          </a:r>
        </a:p>
      </dgm:t>
    </dgm:pt>
    <dgm:pt modelId="{7216F2FE-D49B-4318-9E13-32453ECE4769}" type="parTrans" cxnId="{FD899768-A482-4751-BA68-239FA8167C7B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1545A916-D9EF-4780-B7B9-60AF7C422F2F}" type="sibTrans" cxnId="{FD899768-A482-4751-BA68-239FA8167C7B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7E7ACAFA-F297-484A-81F2-AD32E5ABE5B7}">
      <dgm:prSet phldrT="[テキスト]" custT="1"/>
      <dgm:spPr/>
      <dgm:t>
        <a:bodyPr/>
        <a:lstStyle/>
        <a:p>
          <a:r>
            <a:rPr kumimoji="1" lang="ja-JP" altLang="en-US" sz="4400" dirty="0">
              <a:latin typeface="+mj-ea"/>
              <a:ea typeface="+mj-ea"/>
            </a:rPr>
            <a:t>スキル</a:t>
          </a:r>
        </a:p>
      </dgm:t>
    </dgm:pt>
    <dgm:pt modelId="{6EE5847F-AC2B-43CC-82EB-9684CC43E2A7}" type="parTrans" cxnId="{940C55D1-8C19-43FC-9A03-7BA0105D703F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E8BFE706-756D-4B91-B3A3-CB01DCB6A07D}" type="sibTrans" cxnId="{940C55D1-8C19-43FC-9A03-7BA0105D703F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F1B42756-B52C-43D6-BA33-6B78781A4686}">
      <dgm:prSet phldrT="[テキスト]" custT="1"/>
      <dgm:spPr/>
      <dgm:t>
        <a:bodyPr/>
        <a:lstStyle/>
        <a:p>
          <a:r>
            <a:rPr kumimoji="1" lang="ja-JP" altLang="en-US" sz="4400" dirty="0">
              <a:latin typeface="+mj-ea"/>
              <a:ea typeface="+mj-ea"/>
            </a:rPr>
            <a:t>ストーリー</a:t>
          </a:r>
        </a:p>
      </dgm:t>
    </dgm:pt>
    <dgm:pt modelId="{3CAB3B4F-CAFA-4963-B780-B44F3833CBD0}" type="parTrans" cxnId="{1C22819A-5DB8-47E4-85FD-C0EA7F13766E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1579B66C-052A-4598-8909-2DFD65177514}" type="sibTrans" cxnId="{1C22819A-5DB8-47E4-85FD-C0EA7F13766E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293B03CC-797C-4961-A51A-124CB0DF06B5}">
      <dgm:prSet phldrT="[テキスト]" custT="1"/>
      <dgm:spPr/>
      <dgm:t>
        <a:bodyPr/>
        <a:lstStyle/>
        <a:p>
          <a:r>
            <a:rPr kumimoji="1" lang="ja-JP" altLang="en-US" sz="4400" dirty="0">
              <a:latin typeface="+mj-ea"/>
              <a:ea typeface="+mj-ea"/>
            </a:rPr>
            <a:t>リソース</a:t>
          </a:r>
        </a:p>
      </dgm:t>
    </dgm:pt>
    <dgm:pt modelId="{FE35ECCE-2E21-4620-87FF-F10A3067A38F}" type="parTrans" cxnId="{858EA203-E485-4B4F-9A9A-E7ABD1BA7668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C402D5F2-A101-48B3-A82C-3BCEC1A645D8}" type="sibTrans" cxnId="{858EA203-E485-4B4F-9A9A-E7ABD1BA7668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EFFD5FAE-847D-479E-8D19-FDE6CBA496D9}">
      <dgm:prSet phldrT="[テキスト]" custT="1"/>
      <dgm:spPr/>
      <dgm:t>
        <a:bodyPr/>
        <a:lstStyle/>
        <a:p>
          <a:r>
            <a:rPr kumimoji="1" lang="ja-JP" altLang="en-US" sz="4000" dirty="0">
              <a:latin typeface="+mj-ea"/>
              <a:ea typeface="+mj-ea"/>
            </a:rPr>
            <a:t>スケジュール</a:t>
          </a:r>
        </a:p>
      </dgm:t>
    </dgm:pt>
    <dgm:pt modelId="{93711D83-54AA-49BD-8DD3-EA55BCC9ACED}" type="parTrans" cxnId="{9F743C80-FCE5-41F0-8EFD-EA178F17A5E5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E229A6C4-A900-414E-8BDC-2AAD73F3B70C}" type="sibTrans" cxnId="{9F743C80-FCE5-41F0-8EFD-EA178F17A5E5}">
      <dgm:prSet/>
      <dgm:spPr/>
      <dgm:t>
        <a:bodyPr/>
        <a:lstStyle/>
        <a:p>
          <a:endParaRPr kumimoji="1" lang="ja-JP" altLang="en-US" sz="4400">
            <a:latin typeface="+mj-ea"/>
            <a:ea typeface="+mj-ea"/>
          </a:endParaRPr>
        </a:p>
      </dgm:t>
    </dgm:pt>
    <dgm:pt modelId="{09FFF545-5FE1-48A5-99B2-1E4B675E2BA4}" type="pres">
      <dgm:prSet presAssocID="{03F71884-2E55-412A-B9DB-530FF19AE289}" presName="diagram" presStyleCnt="0">
        <dgm:presLayoutVars>
          <dgm:dir/>
          <dgm:resizeHandles val="exact"/>
        </dgm:presLayoutVars>
      </dgm:prSet>
      <dgm:spPr/>
    </dgm:pt>
    <dgm:pt modelId="{204AC7E8-8FA8-439D-9232-48CCC1906505}" type="pres">
      <dgm:prSet presAssocID="{7174805A-8F19-4F63-8DCF-78E42746BC23}" presName="node" presStyleLbl="node1" presStyleIdx="0" presStyleCnt="5">
        <dgm:presLayoutVars>
          <dgm:bulletEnabled val="1"/>
        </dgm:presLayoutVars>
      </dgm:prSet>
      <dgm:spPr/>
    </dgm:pt>
    <dgm:pt modelId="{59E8238C-6211-47BD-98D1-0C0BA2D9BC87}" type="pres">
      <dgm:prSet presAssocID="{1545A916-D9EF-4780-B7B9-60AF7C422F2F}" presName="sibTrans" presStyleCnt="0"/>
      <dgm:spPr/>
    </dgm:pt>
    <dgm:pt modelId="{B0BF6107-763D-4538-A2F9-AE4C840DBE26}" type="pres">
      <dgm:prSet presAssocID="{7E7ACAFA-F297-484A-81F2-AD32E5ABE5B7}" presName="node" presStyleLbl="node1" presStyleIdx="1" presStyleCnt="5">
        <dgm:presLayoutVars>
          <dgm:bulletEnabled val="1"/>
        </dgm:presLayoutVars>
      </dgm:prSet>
      <dgm:spPr/>
    </dgm:pt>
    <dgm:pt modelId="{B3B963BA-1024-42E2-BD2F-7B2CCBEA547A}" type="pres">
      <dgm:prSet presAssocID="{E8BFE706-756D-4B91-B3A3-CB01DCB6A07D}" presName="sibTrans" presStyleCnt="0"/>
      <dgm:spPr/>
    </dgm:pt>
    <dgm:pt modelId="{2D9D8724-B960-40F2-917D-A14F0A096BA0}" type="pres">
      <dgm:prSet presAssocID="{F1B42756-B52C-43D6-BA33-6B78781A4686}" presName="node" presStyleLbl="node1" presStyleIdx="2" presStyleCnt="5">
        <dgm:presLayoutVars>
          <dgm:bulletEnabled val="1"/>
        </dgm:presLayoutVars>
      </dgm:prSet>
      <dgm:spPr/>
    </dgm:pt>
    <dgm:pt modelId="{B41ADCA5-D359-4464-A602-B16E512002B3}" type="pres">
      <dgm:prSet presAssocID="{1579B66C-052A-4598-8909-2DFD65177514}" presName="sibTrans" presStyleCnt="0"/>
      <dgm:spPr/>
    </dgm:pt>
    <dgm:pt modelId="{13D5B2A9-7FC1-48A2-BF93-6F95EBF0842C}" type="pres">
      <dgm:prSet presAssocID="{293B03CC-797C-4961-A51A-124CB0DF06B5}" presName="node" presStyleLbl="node1" presStyleIdx="3" presStyleCnt="5">
        <dgm:presLayoutVars>
          <dgm:bulletEnabled val="1"/>
        </dgm:presLayoutVars>
      </dgm:prSet>
      <dgm:spPr/>
    </dgm:pt>
    <dgm:pt modelId="{6640569F-1B9C-49B2-B2A3-77428C1DFBC8}" type="pres">
      <dgm:prSet presAssocID="{C402D5F2-A101-48B3-A82C-3BCEC1A645D8}" presName="sibTrans" presStyleCnt="0"/>
      <dgm:spPr/>
    </dgm:pt>
    <dgm:pt modelId="{DD03AEAD-38C9-4863-A181-637295E712B5}" type="pres">
      <dgm:prSet presAssocID="{EFFD5FAE-847D-479E-8D19-FDE6CBA496D9}" presName="node" presStyleLbl="node1" presStyleIdx="4" presStyleCnt="5" custScaleX="105479">
        <dgm:presLayoutVars>
          <dgm:bulletEnabled val="1"/>
        </dgm:presLayoutVars>
      </dgm:prSet>
      <dgm:spPr/>
    </dgm:pt>
  </dgm:ptLst>
  <dgm:cxnLst>
    <dgm:cxn modelId="{858EA203-E485-4B4F-9A9A-E7ABD1BA7668}" srcId="{03F71884-2E55-412A-B9DB-530FF19AE289}" destId="{293B03CC-797C-4961-A51A-124CB0DF06B5}" srcOrd="3" destOrd="0" parTransId="{FE35ECCE-2E21-4620-87FF-F10A3067A38F}" sibTransId="{C402D5F2-A101-48B3-A82C-3BCEC1A645D8}"/>
    <dgm:cxn modelId="{CC44FD3C-4185-40D5-B82B-BD007581A248}" type="presOf" srcId="{F1B42756-B52C-43D6-BA33-6B78781A4686}" destId="{2D9D8724-B960-40F2-917D-A14F0A096BA0}" srcOrd="0" destOrd="0" presId="urn:microsoft.com/office/officeart/2005/8/layout/default"/>
    <dgm:cxn modelId="{FD899768-A482-4751-BA68-239FA8167C7B}" srcId="{03F71884-2E55-412A-B9DB-530FF19AE289}" destId="{7174805A-8F19-4F63-8DCF-78E42746BC23}" srcOrd="0" destOrd="0" parTransId="{7216F2FE-D49B-4318-9E13-32453ECE4769}" sibTransId="{1545A916-D9EF-4780-B7B9-60AF7C422F2F}"/>
    <dgm:cxn modelId="{FD3E534C-9EAD-4776-B0E5-3FC44912DF55}" type="presOf" srcId="{7E7ACAFA-F297-484A-81F2-AD32E5ABE5B7}" destId="{B0BF6107-763D-4538-A2F9-AE4C840DBE26}" srcOrd="0" destOrd="0" presId="urn:microsoft.com/office/officeart/2005/8/layout/default"/>
    <dgm:cxn modelId="{CB5CC24F-DB17-4F45-887E-23F66256AF54}" type="presOf" srcId="{293B03CC-797C-4961-A51A-124CB0DF06B5}" destId="{13D5B2A9-7FC1-48A2-BF93-6F95EBF0842C}" srcOrd="0" destOrd="0" presId="urn:microsoft.com/office/officeart/2005/8/layout/default"/>
    <dgm:cxn modelId="{E2F10950-658B-4699-9D51-E9FA77088348}" type="presOf" srcId="{EFFD5FAE-847D-479E-8D19-FDE6CBA496D9}" destId="{DD03AEAD-38C9-4863-A181-637295E712B5}" srcOrd="0" destOrd="0" presId="urn:microsoft.com/office/officeart/2005/8/layout/default"/>
    <dgm:cxn modelId="{9F743C80-FCE5-41F0-8EFD-EA178F17A5E5}" srcId="{03F71884-2E55-412A-B9DB-530FF19AE289}" destId="{EFFD5FAE-847D-479E-8D19-FDE6CBA496D9}" srcOrd="4" destOrd="0" parTransId="{93711D83-54AA-49BD-8DD3-EA55BCC9ACED}" sibTransId="{E229A6C4-A900-414E-8BDC-2AAD73F3B70C}"/>
    <dgm:cxn modelId="{6848538D-5217-4703-BB8E-BDA4F9515787}" type="presOf" srcId="{03F71884-2E55-412A-B9DB-530FF19AE289}" destId="{09FFF545-5FE1-48A5-99B2-1E4B675E2BA4}" srcOrd="0" destOrd="0" presId="urn:microsoft.com/office/officeart/2005/8/layout/default"/>
    <dgm:cxn modelId="{1C22819A-5DB8-47E4-85FD-C0EA7F13766E}" srcId="{03F71884-2E55-412A-B9DB-530FF19AE289}" destId="{F1B42756-B52C-43D6-BA33-6B78781A4686}" srcOrd="2" destOrd="0" parTransId="{3CAB3B4F-CAFA-4963-B780-B44F3833CBD0}" sibTransId="{1579B66C-052A-4598-8909-2DFD65177514}"/>
    <dgm:cxn modelId="{DC3296B7-482D-4B93-9A55-C971E983D313}" type="presOf" srcId="{7174805A-8F19-4F63-8DCF-78E42746BC23}" destId="{204AC7E8-8FA8-439D-9232-48CCC1906505}" srcOrd="0" destOrd="0" presId="urn:microsoft.com/office/officeart/2005/8/layout/default"/>
    <dgm:cxn modelId="{940C55D1-8C19-43FC-9A03-7BA0105D703F}" srcId="{03F71884-2E55-412A-B9DB-530FF19AE289}" destId="{7E7ACAFA-F297-484A-81F2-AD32E5ABE5B7}" srcOrd="1" destOrd="0" parTransId="{6EE5847F-AC2B-43CC-82EB-9684CC43E2A7}" sibTransId="{E8BFE706-756D-4B91-B3A3-CB01DCB6A07D}"/>
    <dgm:cxn modelId="{E7AABE55-EB6E-4247-A38E-63D17622F3F9}" type="presParOf" srcId="{09FFF545-5FE1-48A5-99B2-1E4B675E2BA4}" destId="{204AC7E8-8FA8-439D-9232-48CCC1906505}" srcOrd="0" destOrd="0" presId="urn:microsoft.com/office/officeart/2005/8/layout/default"/>
    <dgm:cxn modelId="{3BB1A591-0F9D-44AC-A00B-8FA9BF702476}" type="presParOf" srcId="{09FFF545-5FE1-48A5-99B2-1E4B675E2BA4}" destId="{59E8238C-6211-47BD-98D1-0C0BA2D9BC87}" srcOrd="1" destOrd="0" presId="urn:microsoft.com/office/officeart/2005/8/layout/default"/>
    <dgm:cxn modelId="{E16FE02A-F4A9-427C-A365-817A95A6575E}" type="presParOf" srcId="{09FFF545-5FE1-48A5-99B2-1E4B675E2BA4}" destId="{B0BF6107-763D-4538-A2F9-AE4C840DBE26}" srcOrd="2" destOrd="0" presId="urn:microsoft.com/office/officeart/2005/8/layout/default"/>
    <dgm:cxn modelId="{C3A143E5-5B8F-40A8-B367-6721479DFF87}" type="presParOf" srcId="{09FFF545-5FE1-48A5-99B2-1E4B675E2BA4}" destId="{B3B963BA-1024-42E2-BD2F-7B2CCBEA547A}" srcOrd="3" destOrd="0" presId="urn:microsoft.com/office/officeart/2005/8/layout/default"/>
    <dgm:cxn modelId="{4589BF81-DA46-4537-810C-0E49CDC12A38}" type="presParOf" srcId="{09FFF545-5FE1-48A5-99B2-1E4B675E2BA4}" destId="{2D9D8724-B960-40F2-917D-A14F0A096BA0}" srcOrd="4" destOrd="0" presId="urn:microsoft.com/office/officeart/2005/8/layout/default"/>
    <dgm:cxn modelId="{5263B32D-5D71-4F3B-8F9B-218CE2342864}" type="presParOf" srcId="{09FFF545-5FE1-48A5-99B2-1E4B675E2BA4}" destId="{B41ADCA5-D359-4464-A602-B16E512002B3}" srcOrd="5" destOrd="0" presId="urn:microsoft.com/office/officeart/2005/8/layout/default"/>
    <dgm:cxn modelId="{FF230EB6-25BA-4B30-8E61-B0F913FB4D9A}" type="presParOf" srcId="{09FFF545-5FE1-48A5-99B2-1E4B675E2BA4}" destId="{13D5B2A9-7FC1-48A2-BF93-6F95EBF0842C}" srcOrd="6" destOrd="0" presId="urn:microsoft.com/office/officeart/2005/8/layout/default"/>
    <dgm:cxn modelId="{47EEF2F8-A696-425A-BB43-AEF70A4BEF21}" type="presParOf" srcId="{09FFF545-5FE1-48A5-99B2-1E4B675E2BA4}" destId="{6640569F-1B9C-49B2-B2A3-77428C1DFBC8}" srcOrd="7" destOrd="0" presId="urn:microsoft.com/office/officeart/2005/8/layout/default"/>
    <dgm:cxn modelId="{B84B6FB9-7E4C-473E-94CA-9AF96BC0D37B}" type="presParOf" srcId="{09FFF545-5FE1-48A5-99B2-1E4B675E2BA4}" destId="{DD03AEAD-38C9-4863-A181-637295E712B5}" srcOrd="8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F85E-469D-4ADA-B6F0-18FEEFDBBE68}">
      <dsp:nvSpPr>
        <dsp:cNvPr id="0" name=""/>
        <dsp:cNvSpPr/>
      </dsp:nvSpPr>
      <dsp:spPr>
        <a:xfrm>
          <a:off x="2907796" y="1270885"/>
          <a:ext cx="4773158" cy="3440870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100" kern="1200" dirty="0">
              <a:latin typeface="HGS明朝E" panose="02020900000000000000" pitchFamily="18" charset="-128"/>
              <a:ea typeface="HGS明朝E" panose="02020900000000000000" pitchFamily="18" charset="-128"/>
            </a:rPr>
            <a:t>ロータリーの理念</a:t>
          </a:r>
        </a:p>
      </dsp:txBody>
      <dsp:txXfrm>
        <a:off x="3606809" y="1774789"/>
        <a:ext cx="3375132" cy="2433062"/>
      </dsp:txXfrm>
    </dsp:sp>
    <dsp:sp modelId="{C9FFA53F-A453-4E8E-88E1-F9BC5E0AC8FB}">
      <dsp:nvSpPr>
        <dsp:cNvPr id="0" name=""/>
        <dsp:cNvSpPr/>
      </dsp:nvSpPr>
      <dsp:spPr>
        <a:xfrm>
          <a:off x="3962406" y="146390"/>
          <a:ext cx="2663938" cy="1539650"/>
        </a:xfrm>
        <a:prstGeom prst="ellipse">
          <a:avLst/>
        </a:prstGeom>
        <a:solidFill>
          <a:srgbClr val="FFCC66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ロータリーの目的</a:t>
          </a:r>
        </a:p>
      </dsp:txBody>
      <dsp:txXfrm>
        <a:off x="4352531" y="371867"/>
        <a:ext cx="1883688" cy="1088696"/>
      </dsp:txXfrm>
    </dsp:sp>
    <dsp:sp modelId="{CBF6B515-1DFB-4B4C-BA40-677496A3988F}">
      <dsp:nvSpPr>
        <dsp:cNvPr id="0" name=""/>
        <dsp:cNvSpPr/>
      </dsp:nvSpPr>
      <dsp:spPr>
        <a:xfrm>
          <a:off x="7299661" y="2221425"/>
          <a:ext cx="2663938" cy="1539650"/>
        </a:xfrm>
        <a:prstGeom prst="ellipse">
          <a:avLst/>
        </a:prstGeom>
        <a:solidFill>
          <a:srgbClr val="FFCC66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標語</a:t>
          </a:r>
          <a:endParaRPr kumimoji="1" lang="en-US" altLang="ja-JP" sz="2800" kern="1200" dirty="0">
            <a:latin typeface="+mj-ea"/>
            <a:ea typeface="+mj-ea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モットー</a:t>
          </a:r>
        </a:p>
      </dsp:txBody>
      <dsp:txXfrm>
        <a:off x="7689786" y="2446902"/>
        <a:ext cx="1883688" cy="1088696"/>
      </dsp:txXfrm>
    </dsp:sp>
    <dsp:sp modelId="{4EF59806-DA5C-4767-B282-CE86D7289AE6}">
      <dsp:nvSpPr>
        <dsp:cNvPr id="0" name=""/>
        <dsp:cNvSpPr/>
      </dsp:nvSpPr>
      <dsp:spPr>
        <a:xfrm>
          <a:off x="3968484" y="4205485"/>
          <a:ext cx="2663938" cy="1539650"/>
        </a:xfrm>
        <a:prstGeom prst="ellipse">
          <a:avLst/>
        </a:prstGeom>
        <a:solidFill>
          <a:srgbClr val="FFCC66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四つの</a:t>
          </a:r>
          <a:endParaRPr kumimoji="1" lang="en-US" altLang="ja-JP" sz="2800" kern="1200" dirty="0">
            <a:latin typeface="+mj-ea"/>
            <a:ea typeface="+mj-ea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テスト</a:t>
          </a:r>
        </a:p>
      </dsp:txBody>
      <dsp:txXfrm>
        <a:off x="4358609" y="4430962"/>
        <a:ext cx="1883688" cy="1088696"/>
      </dsp:txXfrm>
    </dsp:sp>
    <dsp:sp modelId="{D849D52E-F159-4AC1-B12A-CC1B5E4CEE93}">
      <dsp:nvSpPr>
        <dsp:cNvPr id="0" name=""/>
        <dsp:cNvSpPr/>
      </dsp:nvSpPr>
      <dsp:spPr>
        <a:xfrm>
          <a:off x="661702" y="2221475"/>
          <a:ext cx="2663938" cy="1539650"/>
        </a:xfrm>
        <a:prstGeom prst="ellipse">
          <a:avLst/>
        </a:prstGeom>
        <a:solidFill>
          <a:srgbClr val="FFCC66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中核的</a:t>
          </a:r>
          <a:endParaRPr kumimoji="1" lang="en-US" altLang="ja-JP" sz="2800" kern="1200" dirty="0">
            <a:latin typeface="+mj-ea"/>
            <a:ea typeface="+mj-ea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latin typeface="+mj-ea"/>
              <a:ea typeface="+mj-ea"/>
            </a:rPr>
            <a:t>価値観</a:t>
          </a:r>
        </a:p>
      </dsp:txBody>
      <dsp:txXfrm>
        <a:off x="1051827" y="2446952"/>
        <a:ext cx="1883688" cy="1088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7CBF0-5846-4025-AD36-A672B753B0E0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理念</a:t>
          </a:r>
        </a:p>
      </dsp:txBody>
      <dsp:txXfrm>
        <a:off x="2709333" y="0"/>
        <a:ext cx="2709333" cy="1806222"/>
      </dsp:txXfrm>
    </dsp:sp>
    <dsp:sp modelId="{9072F29A-53CE-45D5-8BAD-5B6F92867272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ビジョン</a:t>
          </a:r>
          <a:endParaRPr kumimoji="1" lang="en-US" altLang="ja-JP" sz="4400" kern="1200" dirty="0">
            <a:latin typeface="+mj-ea"/>
            <a:ea typeface="+mj-ea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（成長目標）</a:t>
          </a:r>
        </a:p>
      </dsp:txBody>
      <dsp:txXfrm>
        <a:off x="2302933" y="1806222"/>
        <a:ext cx="3522133" cy="1806222"/>
      </dsp:txXfrm>
    </dsp:sp>
    <dsp:sp modelId="{0D6E6473-5D9C-4B56-9B0C-A1E49E3376F1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戦略計画</a:t>
          </a:r>
          <a:endParaRPr kumimoji="1" lang="en-US" altLang="ja-JP" sz="4400" kern="1200" dirty="0">
            <a:latin typeface="+mj-ea"/>
            <a:ea typeface="+mj-ea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（行動計画）</a:t>
          </a:r>
        </a:p>
      </dsp:txBody>
      <dsp:txXfrm>
        <a:off x="1422399" y="3612444"/>
        <a:ext cx="5283200" cy="180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AC7E8-8FA8-439D-9232-48CCC1906505}">
      <dsp:nvSpPr>
        <dsp:cNvPr id="0" name=""/>
        <dsp:cNvSpPr/>
      </dsp:nvSpPr>
      <dsp:spPr>
        <a:xfrm>
          <a:off x="0" y="461125"/>
          <a:ext cx="3327624" cy="19965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ビジョン</a:t>
          </a:r>
        </a:p>
      </dsp:txBody>
      <dsp:txXfrm>
        <a:off x="0" y="461125"/>
        <a:ext cx="3327624" cy="1996574"/>
      </dsp:txXfrm>
    </dsp:sp>
    <dsp:sp modelId="{B0BF6107-763D-4538-A2F9-AE4C840DBE26}">
      <dsp:nvSpPr>
        <dsp:cNvPr id="0" name=""/>
        <dsp:cNvSpPr/>
      </dsp:nvSpPr>
      <dsp:spPr>
        <a:xfrm>
          <a:off x="3660387" y="461125"/>
          <a:ext cx="3327624" cy="19965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スキル</a:t>
          </a:r>
        </a:p>
      </dsp:txBody>
      <dsp:txXfrm>
        <a:off x="3660387" y="461125"/>
        <a:ext cx="3327624" cy="1996574"/>
      </dsp:txXfrm>
    </dsp:sp>
    <dsp:sp modelId="{2D9D8724-B960-40F2-917D-A14F0A096BA0}">
      <dsp:nvSpPr>
        <dsp:cNvPr id="0" name=""/>
        <dsp:cNvSpPr/>
      </dsp:nvSpPr>
      <dsp:spPr>
        <a:xfrm>
          <a:off x="7320774" y="461125"/>
          <a:ext cx="3327624" cy="1996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ストーリー</a:t>
          </a:r>
        </a:p>
      </dsp:txBody>
      <dsp:txXfrm>
        <a:off x="7320774" y="461125"/>
        <a:ext cx="3327624" cy="1996574"/>
      </dsp:txXfrm>
    </dsp:sp>
    <dsp:sp modelId="{13D5B2A9-7FC1-48A2-BF93-6F95EBF0842C}">
      <dsp:nvSpPr>
        <dsp:cNvPr id="0" name=""/>
        <dsp:cNvSpPr/>
      </dsp:nvSpPr>
      <dsp:spPr>
        <a:xfrm>
          <a:off x="1739033" y="2790462"/>
          <a:ext cx="3327624" cy="19965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>
              <a:latin typeface="+mj-ea"/>
              <a:ea typeface="+mj-ea"/>
            </a:rPr>
            <a:t>リソース</a:t>
          </a:r>
        </a:p>
      </dsp:txBody>
      <dsp:txXfrm>
        <a:off x="1739033" y="2790462"/>
        <a:ext cx="3327624" cy="1996574"/>
      </dsp:txXfrm>
    </dsp:sp>
    <dsp:sp modelId="{DD03AEAD-38C9-4863-A181-637295E712B5}">
      <dsp:nvSpPr>
        <dsp:cNvPr id="0" name=""/>
        <dsp:cNvSpPr/>
      </dsp:nvSpPr>
      <dsp:spPr>
        <a:xfrm>
          <a:off x="5399420" y="2790462"/>
          <a:ext cx="3509945" cy="19965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kern="1200" dirty="0">
              <a:latin typeface="+mj-ea"/>
              <a:ea typeface="+mj-ea"/>
            </a:rPr>
            <a:t>スケジュール</a:t>
          </a:r>
        </a:p>
      </dsp:txBody>
      <dsp:txXfrm>
        <a:off x="5399420" y="2790462"/>
        <a:ext cx="3509945" cy="199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AB5F-71F1-4F21-B6D4-D104BA3235F7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2A3E-FADE-4EF1-B65C-54EA8686DE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6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86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05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22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45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17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22A3E-FADE-4EF1-B65C-54EA8686DE9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03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098227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9" y="3956282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7" y="6453386"/>
            <a:ext cx="7023377" cy="40461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60" y="744473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116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8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3" y="624157"/>
            <a:ext cx="1565767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2" y="624157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5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4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9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10" y="6453386"/>
            <a:ext cx="1622409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4" y="6453386"/>
            <a:ext cx="7023377" cy="40461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8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2286002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4" y="2286002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39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10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10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78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1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89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1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55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1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3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48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B146F3-6CF2-4D4E-8AB0-7F698EA48BD9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6" y="6453386"/>
            <a:ext cx="6280831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8" y="6453386"/>
            <a:ext cx="1596292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C9F0B0B-1FD2-44BE-9349-5F2667BF93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8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38" indent="-384038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566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6EF3B702-AE4A-437F-8FBF-C3FB5696A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7940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C2811692-06BE-48AD-B379-C9559BD66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969000"/>
            <a:ext cx="16213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928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B3E13E37-81F2-4D26-9AB7-CEEB21A493D8}" type="slidenum">
              <a:rPr lang="en-US" altLang="en-US" sz="900" smtClean="0">
                <a:solidFill>
                  <a:srgbClr val="58585A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58585A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300789"/>
            <a:ext cx="11895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019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8B166890-9A55-4EBF-907D-B04A091E3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969000"/>
            <a:ext cx="16213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23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9" y="744470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8E0672-FCE1-4DE5-9E1D-BE6B97498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31" y="1788453"/>
            <a:ext cx="8361229" cy="2098227"/>
          </a:xfrm>
        </p:spPr>
        <p:txBody>
          <a:bodyPr>
            <a:normAutofit/>
          </a:bodyPr>
          <a:lstStyle/>
          <a:p>
            <a:r>
              <a:rPr lang="ja-JP" altLang="en-US" sz="67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クラブビジョン策定</a:t>
            </a:r>
            <a:br>
              <a:rPr lang="en-US" altLang="ja-JP" sz="67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6700" dirty="0">
                <a:latin typeface="HGS明朝E" panose="02020900000000000000" pitchFamily="18" charset="-128"/>
                <a:ea typeface="HGS明朝E" panose="02020900000000000000" pitchFamily="18" charset="-128"/>
              </a:rPr>
              <a:t>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B7668B-7C87-4C3B-A4AC-FEB27D4A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835" y="4426276"/>
            <a:ext cx="4354464" cy="1248861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ビジョン策定委員会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片山　勉</a:t>
            </a:r>
          </a:p>
        </p:txBody>
      </p:sp>
    </p:spTree>
    <p:extLst>
      <p:ext uri="{BB962C8B-B14F-4D97-AF65-F5344CB8AC3E}">
        <p14:creationId xmlns:p14="http://schemas.microsoft.com/office/powerpoint/2010/main" val="310981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FB2D0-4F45-49C2-B58F-D32D22D3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32" y="403488"/>
            <a:ext cx="9601200" cy="970384"/>
          </a:xfrm>
          <a:noFill/>
        </p:spPr>
        <p:txBody>
          <a:bodyPr>
            <a:normAutofit/>
          </a:bodyPr>
          <a:lstStyle/>
          <a:p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クラブビジョン紹介③</a:t>
            </a:r>
            <a:endParaRPr lang="ja-JP" altLang="en-US" sz="4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4A1677A-B775-4679-9EA0-2CFCA335587B}"/>
              </a:ext>
            </a:extLst>
          </p:cNvPr>
          <p:cNvSpPr txBox="1">
            <a:spLocks/>
          </p:cNvSpPr>
          <p:nvPr/>
        </p:nvSpPr>
        <p:spPr>
          <a:xfrm>
            <a:off x="1333873" y="1700784"/>
            <a:ext cx="10407023" cy="4936608"/>
          </a:xfrm>
          <a:prstGeom prst="rect">
            <a:avLst/>
          </a:prstGeom>
          <a:noFill/>
        </p:spPr>
        <p:txBody>
          <a:bodyPr vert="horz" lIns="108000" tIns="72000" rIns="108000" bIns="7200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社会のリーダーとしての見識、品位、および寛容の精神を持った人材が、ロータリー精神の源泉である親睦と職業奉仕を基本に集い、互いに切磋琢磨し成長する中で、世界の平和と人々の幸福のために、他のロータリークラブの規範となる人道的奉仕活動を続ける団体。</a:t>
            </a:r>
          </a:p>
        </p:txBody>
      </p:sp>
    </p:spTree>
    <p:extLst>
      <p:ext uri="{BB962C8B-B14F-4D97-AF65-F5344CB8AC3E}">
        <p14:creationId xmlns:p14="http://schemas.microsoft.com/office/powerpoint/2010/main" val="180880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FB2D0-4F45-49C2-B58F-D32D22D3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32" y="403488"/>
            <a:ext cx="9601200" cy="970384"/>
          </a:xfrm>
          <a:noFill/>
        </p:spPr>
        <p:txBody>
          <a:bodyPr>
            <a:normAutofit/>
          </a:bodyPr>
          <a:lstStyle/>
          <a:p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クラブビジョン紹介④</a:t>
            </a:r>
            <a:endParaRPr lang="ja-JP" altLang="en-US" sz="4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4A1677A-B775-4679-9EA0-2CFCA335587B}"/>
              </a:ext>
            </a:extLst>
          </p:cNvPr>
          <p:cNvSpPr txBox="1">
            <a:spLocks/>
          </p:cNvSpPr>
          <p:nvPr/>
        </p:nvSpPr>
        <p:spPr>
          <a:xfrm>
            <a:off x="1308860" y="1675347"/>
            <a:ext cx="9892540" cy="4679733"/>
          </a:xfrm>
          <a:prstGeom prst="rect">
            <a:avLst/>
          </a:prstGeom>
          <a:noFill/>
        </p:spPr>
        <p:txBody>
          <a:bodyPr vert="horz" lIns="108000" tIns="72000" rIns="108000" bIns="7200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ロータリーの未来基盤を作り上げるために、会員相互が連携を図り、役割を励行し、前向きな変化を遂げ、今日私たちが直面する様々な課題に、勇気と希望、そして創造性をもって、正面から立ち向かい解決する意欲を引き出し、更なる盤石なクラブの創造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381393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556329"/>
            <a:ext cx="9601200" cy="996820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クラブビジョン策定について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1653441"/>
            <a:ext cx="10659497" cy="878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なぜ必要なのか？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3C2C96AD-FAA0-44B0-8EE4-A8481FC90985}"/>
              </a:ext>
            </a:extLst>
          </p:cNvPr>
          <p:cNvSpPr txBox="1">
            <a:spLocks/>
          </p:cNvSpPr>
          <p:nvPr/>
        </p:nvSpPr>
        <p:spPr>
          <a:xfrm>
            <a:off x="1135424" y="2632130"/>
            <a:ext cx="10827379" cy="386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クラブのあるべき姿を明確にすることにより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ja-JP" sz="3600" b="1" u="wavyHeavy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「魅力ある・元気ある・個性ある」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 クラブとして、繁栄させることができる。</a:t>
            </a:r>
            <a:endParaRPr lang="en-US" altLang="ja-JP" sz="36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「</a:t>
            </a:r>
            <a:r>
              <a:rPr lang="ja-JP" altLang="en-US" sz="3600" u="wavyHeavy" dirty="0">
                <a:latin typeface="+mj-ea"/>
                <a:ea typeface="+mj-ea"/>
              </a:rPr>
              <a:t>持続可能な</a:t>
            </a:r>
            <a:r>
              <a:rPr lang="ja-JP" altLang="en-US" sz="3600" dirty="0">
                <a:latin typeface="+mj-ea"/>
                <a:ea typeface="+mj-ea"/>
              </a:rPr>
              <a:t>クラブの方向性」の明確化。</a:t>
            </a:r>
            <a:endParaRPr lang="en-US" altLang="ja-JP" sz="36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クラブの自己評価・変化を受け入れる。</a:t>
            </a:r>
          </a:p>
        </p:txBody>
      </p:sp>
    </p:spTree>
    <p:extLst>
      <p:ext uri="{BB962C8B-B14F-4D97-AF65-F5344CB8AC3E}">
        <p14:creationId xmlns:p14="http://schemas.microsoft.com/office/powerpoint/2010/main" val="301430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556329"/>
            <a:ext cx="9601200" cy="996820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クラブビジョン策定について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9EAA286-72A8-427D-A060-4D7B98E6684C}"/>
              </a:ext>
            </a:extLst>
          </p:cNvPr>
          <p:cNvSpPr txBox="1">
            <a:spLocks/>
          </p:cNvSpPr>
          <p:nvPr/>
        </p:nvSpPr>
        <p:spPr>
          <a:xfrm>
            <a:off x="514606" y="1635445"/>
            <a:ext cx="11162787" cy="447794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9600" dirty="0">
                <a:solidFill>
                  <a:srgbClr val="FF0000"/>
                </a:solidFill>
                <a:latin typeface="+mj-ea"/>
                <a:ea typeface="+mj-ea"/>
              </a:rPr>
              <a:t>ビジョンは</a:t>
            </a:r>
            <a:br>
              <a:rPr lang="en-US" altLang="ja-JP" sz="96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ja-JP" altLang="en-US" sz="9600" dirty="0">
                <a:solidFill>
                  <a:srgbClr val="FF0000"/>
                </a:solidFill>
                <a:latin typeface="+mj-ea"/>
                <a:ea typeface="+mj-ea"/>
              </a:rPr>
              <a:t>理念ではありません</a:t>
            </a:r>
            <a:endParaRPr lang="en-US" altLang="ja-JP" sz="9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143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3" y="49555"/>
            <a:ext cx="9601200" cy="996820"/>
          </a:xfrm>
        </p:spPr>
        <p:txBody>
          <a:bodyPr>
            <a:normAutofit/>
          </a:bodyPr>
          <a:lstStyle/>
          <a:p>
            <a:r>
              <a:rPr lang="ja-JP" altLang="en-US" sz="5400" cap="all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ロータリーの理念</a:t>
            </a:r>
            <a:endParaRPr lang="ja-JP" altLang="en-US" sz="54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aphicFrame>
        <p:nvGraphicFramePr>
          <p:cNvPr id="28" name="図表 27">
            <a:extLst>
              <a:ext uri="{FF2B5EF4-FFF2-40B4-BE49-F238E27FC236}">
                <a16:creationId xmlns:a16="http://schemas.microsoft.com/office/drawing/2014/main" id="{E159B3CF-AB03-437E-A561-17776DC0F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953793"/>
              </p:ext>
            </p:extLst>
          </p:nvPr>
        </p:nvGraphicFramePr>
        <p:xfrm>
          <a:off x="801624" y="911690"/>
          <a:ext cx="10588752" cy="574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66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6078CC7F-7556-4E9B-8684-188BFCBA2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8519"/>
              </p:ext>
            </p:extLst>
          </p:nvPr>
        </p:nvGraphicFramePr>
        <p:xfrm>
          <a:off x="2032000" y="10463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460B8107-C698-4D92-AE1D-2CC14F66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3" y="49555"/>
            <a:ext cx="9601200" cy="996820"/>
          </a:xfrm>
        </p:spPr>
        <p:txBody>
          <a:bodyPr>
            <a:normAutofit fontScale="90000"/>
          </a:bodyPr>
          <a:lstStyle/>
          <a:p>
            <a:r>
              <a:rPr lang="ja-JP" altLang="en-US" sz="5400" cap="all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ビジョンは理念ではありません</a:t>
            </a:r>
            <a:endParaRPr lang="ja-JP" altLang="en-US" sz="5400" dirty="0">
              <a:solidFill>
                <a:srgbClr val="FF0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61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FDA59-7D87-4835-8F78-4B58012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7785"/>
            <a:ext cx="9601200" cy="1485900"/>
          </a:xfrm>
        </p:spPr>
        <p:txBody>
          <a:bodyPr/>
          <a:lstStyle/>
          <a:p>
            <a:r>
              <a:rPr kumimoji="1" lang="ja-JP" altLang="en-US" dirty="0"/>
              <a:t>戦略計画　紹介①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3C6E3B3-3E2D-4832-84E8-C983C5041D18}"/>
              </a:ext>
            </a:extLst>
          </p:cNvPr>
          <p:cNvSpPr txBox="1">
            <a:spLocks/>
          </p:cNvSpPr>
          <p:nvPr/>
        </p:nvSpPr>
        <p:spPr>
          <a:xfrm>
            <a:off x="1219200" y="1729902"/>
            <a:ext cx="10293927" cy="47714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　中期ビジョン達成のために、大きな課題である「会員基盤の拡充（会員増強と会員研修）」と「関係クラブ支援・拡充」の２点を戦略テーマとし、毎年の戦略計画委員会において、中長期の観点で計画立案＆実践を推進し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257000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FDA59-7D87-4835-8F78-4B58012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7785"/>
            <a:ext cx="9601200" cy="1485900"/>
          </a:xfrm>
        </p:spPr>
        <p:txBody>
          <a:bodyPr/>
          <a:lstStyle/>
          <a:p>
            <a:r>
              <a:rPr kumimoji="1" lang="ja-JP" altLang="en-US" dirty="0"/>
              <a:t>戦略計画　紹介②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3C6E3B3-3E2D-4832-84E8-C983C5041D18}"/>
              </a:ext>
            </a:extLst>
          </p:cNvPr>
          <p:cNvSpPr txBox="1">
            <a:spLocks/>
          </p:cNvSpPr>
          <p:nvPr/>
        </p:nvSpPr>
        <p:spPr>
          <a:xfrm>
            <a:off x="1738746" y="1688338"/>
            <a:ext cx="9601200" cy="47748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4000" dirty="0">
                <a:latin typeface="+mj-ea"/>
                <a:ea typeface="+mj-ea"/>
              </a:rPr>
              <a:t>入会候補者とつながる</a:t>
            </a: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+mj-ea"/>
                <a:ea typeface="+mj-ea"/>
              </a:rPr>
              <a:t>入会候補者情報を管理する</a:t>
            </a: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+mj-ea"/>
                <a:ea typeface="+mj-ea"/>
              </a:rPr>
              <a:t>新会員が溶け込みやすい環境をつくる</a:t>
            </a: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+mj-ea"/>
                <a:ea typeface="+mj-ea"/>
              </a:rPr>
              <a:t>活気あるクラブをつくる</a:t>
            </a:r>
          </a:p>
          <a:p>
            <a:pPr>
              <a:lnSpc>
                <a:spcPct val="100000"/>
              </a:lnSpc>
            </a:pPr>
            <a:r>
              <a:rPr lang="ja-JP" altLang="en-US" sz="4000" dirty="0">
                <a:latin typeface="+mj-ea"/>
                <a:ea typeface="+mj-ea"/>
              </a:rPr>
              <a:t>時代に即したクラブにする</a:t>
            </a:r>
          </a:p>
        </p:txBody>
      </p:sp>
    </p:spTree>
    <p:extLst>
      <p:ext uri="{BB962C8B-B14F-4D97-AF65-F5344CB8AC3E}">
        <p14:creationId xmlns:p14="http://schemas.microsoft.com/office/powerpoint/2010/main" val="304145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FDA59-7D87-4835-8F78-4B58012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7785"/>
            <a:ext cx="9601200" cy="1485900"/>
          </a:xfrm>
        </p:spPr>
        <p:txBody>
          <a:bodyPr/>
          <a:lstStyle/>
          <a:p>
            <a:r>
              <a:rPr kumimoji="1" lang="ja-JP" altLang="en-US" dirty="0"/>
              <a:t>戦略計画　紹介③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3C6E3B3-3E2D-4832-84E8-C983C5041D18}"/>
              </a:ext>
            </a:extLst>
          </p:cNvPr>
          <p:cNvSpPr txBox="1">
            <a:spLocks/>
          </p:cNvSpPr>
          <p:nvPr/>
        </p:nvSpPr>
        <p:spPr>
          <a:xfrm>
            <a:off x="1738746" y="1688338"/>
            <a:ext cx="9782694" cy="5096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①地区内の中堅クラブを目指す。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en-US" altLang="ja-JP" sz="3600" dirty="0">
                <a:latin typeface="+mj-ea"/>
                <a:ea typeface="+mj-ea"/>
              </a:rPr>
              <a:t>※</a:t>
            </a:r>
            <a:r>
              <a:rPr lang="ja-JP" altLang="en-US" sz="3600" dirty="0">
                <a:latin typeface="+mj-ea"/>
                <a:ea typeface="+mj-ea"/>
              </a:rPr>
              <a:t>会員増の為、具体的な目標値を示す。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②奉仕活動は出来るだけ全員参加しよう。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en-US" altLang="ja-JP" sz="3600" dirty="0">
                <a:latin typeface="+mj-ea"/>
              </a:rPr>
              <a:t> ※</a:t>
            </a:r>
            <a:r>
              <a:rPr lang="ja-JP" altLang="en-US" sz="3600" dirty="0">
                <a:latin typeface="+mj-ea"/>
                <a:ea typeface="+mj-ea"/>
              </a:rPr>
              <a:t>若手会員を育てる。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en-US" altLang="ja-JP" sz="3600" dirty="0">
                <a:latin typeface="+mj-ea"/>
              </a:rPr>
              <a:t> ※</a:t>
            </a:r>
            <a:r>
              <a:rPr lang="ja-JP" altLang="en-US" sz="3600" dirty="0">
                <a:latin typeface="+mj-ea"/>
                <a:ea typeface="+mj-ea"/>
              </a:rPr>
              <a:t>奉仕活動の本質を考え活動する。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en-US" sz="8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今後もこの２つの活動目標を持続発展させる。</a:t>
            </a:r>
          </a:p>
        </p:txBody>
      </p:sp>
    </p:spTree>
    <p:extLst>
      <p:ext uri="{BB962C8B-B14F-4D97-AF65-F5344CB8AC3E}">
        <p14:creationId xmlns:p14="http://schemas.microsoft.com/office/powerpoint/2010/main" val="86479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FDA59-7D87-4835-8F78-4B58012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7785"/>
            <a:ext cx="9601200" cy="1485900"/>
          </a:xfrm>
        </p:spPr>
        <p:txBody>
          <a:bodyPr/>
          <a:lstStyle/>
          <a:p>
            <a:r>
              <a:rPr kumimoji="1" lang="ja-JP" altLang="en-US" dirty="0"/>
              <a:t>戦略計画　紹介④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3C6E3B3-3E2D-4832-84E8-C983C5041D18}"/>
              </a:ext>
            </a:extLst>
          </p:cNvPr>
          <p:cNvSpPr txBox="1">
            <a:spLocks/>
          </p:cNvSpPr>
          <p:nvPr/>
        </p:nvSpPr>
        <p:spPr>
          <a:xfrm>
            <a:off x="1371600" y="1353312"/>
            <a:ext cx="10508118" cy="5577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800" b="1" dirty="0">
                <a:latin typeface="+mj-ea"/>
                <a:ea typeface="+mj-ea"/>
              </a:rPr>
              <a:t>５人純増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j-ea"/>
                <a:ea typeface="+mj-ea"/>
              </a:rPr>
              <a:t>　戦略計画委員会と会員増強委員会が会員増強特別委員会を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　立ち上げ、会員から候補者の情報を募り、毎月進捗の報告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　と情報の交換を行い志気を高めながら行う。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b="1" dirty="0">
                <a:latin typeface="+mj-ea"/>
                <a:ea typeface="+mj-ea"/>
              </a:rPr>
              <a:t>毎月メディア紹介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j-ea"/>
                <a:ea typeface="+mj-ea"/>
              </a:rPr>
              <a:t>　奉仕活動や例会の様子などを積極的にホームページや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　フェイスブック・クラブセントラルにアップする。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b="1" dirty="0">
                <a:latin typeface="+mj-ea"/>
                <a:ea typeface="+mj-ea"/>
              </a:rPr>
              <a:t>リーダ育成プログラム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j-ea"/>
                <a:ea typeface="+mj-ea"/>
              </a:rPr>
              <a:t>　会員に意識アンケートを行いロータリーの問題点や価値観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　を調査し、楽しく価値のあるロータリークラブの在り方を模索。</a:t>
            </a:r>
          </a:p>
        </p:txBody>
      </p:sp>
    </p:spTree>
    <p:extLst>
      <p:ext uri="{BB962C8B-B14F-4D97-AF65-F5344CB8AC3E}">
        <p14:creationId xmlns:p14="http://schemas.microsoft.com/office/powerpoint/2010/main" val="153416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BBA375-3212-4BF0-A07F-1D8FEF58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53" y="565229"/>
            <a:ext cx="10487609" cy="863083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国際ロータリー（</a:t>
            </a:r>
            <a:r>
              <a:rPr lang="en-US" altLang="ja-JP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RI)</a:t>
            </a:r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のビジョン声明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83545-A65A-40F0-87B0-F2B7823A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787" y="1620474"/>
            <a:ext cx="9797143" cy="47619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私たちは、世界で、地域社会で、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そして自分自身の中で、持続可能な良い変化を生むために、人びとが手を取り合って行動する世界を目指しています。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latin typeface="+mj-ea"/>
                <a:ea typeface="+mj-ea"/>
              </a:rPr>
              <a:t>（期間：</a:t>
            </a:r>
            <a:r>
              <a:rPr lang="en-US" altLang="ja-JP" sz="3600" dirty="0">
                <a:latin typeface="+mj-ea"/>
                <a:ea typeface="+mj-ea"/>
              </a:rPr>
              <a:t>2017</a:t>
            </a:r>
            <a:r>
              <a:rPr lang="ja-JP" altLang="en-US" sz="3600" dirty="0">
                <a:latin typeface="+mj-ea"/>
                <a:ea typeface="+mj-ea"/>
              </a:rPr>
              <a:t>～</a:t>
            </a:r>
            <a:r>
              <a:rPr lang="en-US" altLang="ja-JP" sz="3600" dirty="0">
                <a:latin typeface="+mj-ea"/>
                <a:ea typeface="+mj-ea"/>
              </a:rPr>
              <a:t>18</a:t>
            </a:r>
            <a:r>
              <a:rPr lang="ja-JP" altLang="en-US" sz="3600" dirty="0">
                <a:latin typeface="+mj-ea"/>
                <a:ea typeface="+mj-ea"/>
              </a:rPr>
              <a:t>年度から３年間）</a:t>
            </a:r>
            <a:endParaRPr lang="en-US" altLang="ja-JP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750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9" y="344455"/>
            <a:ext cx="10759233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E59508B1-0117-4F92-985D-F6D999C82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70830"/>
              </p:ext>
            </p:extLst>
          </p:nvPr>
        </p:nvGraphicFramePr>
        <p:xfrm>
          <a:off x="680678" y="1265383"/>
          <a:ext cx="10648399" cy="52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95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4455"/>
            <a:ext cx="10828504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3444102"/>
            <a:ext cx="11126336" cy="3413897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年数をかけて成し遂げる目標。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変革後のクラブがどのような状態なのかを表す。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自クラブの個性を引き出すビジョン策定のために</a:t>
            </a:r>
            <a:b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クラブの現状を把握し変化を受け入れる。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ビジョンの策定後、例会場に掲示。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4746FA6-E0C2-4400-B34E-A6762CDF3A62}"/>
              </a:ext>
            </a:extLst>
          </p:cNvPr>
          <p:cNvGrpSpPr/>
          <p:nvPr/>
        </p:nvGrpSpPr>
        <p:grpSpPr>
          <a:xfrm>
            <a:off x="1794653" y="1277266"/>
            <a:ext cx="3327624" cy="1996575"/>
            <a:chOff x="0" y="461125"/>
            <a:chExt cx="3327624" cy="19965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CE2E3C1-B18A-4A98-A06E-F7AF4D62BAA2}"/>
                </a:ext>
              </a:extLst>
            </p:cNvPr>
            <p:cNvSpPr/>
            <p:nvPr/>
          </p:nvSpPr>
          <p:spPr>
            <a:xfrm>
              <a:off x="0" y="461125"/>
              <a:ext cx="3327624" cy="19965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7F32A15-F56D-4225-92B9-E7879756E516}"/>
                </a:ext>
              </a:extLst>
            </p:cNvPr>
            <p:cNvSpPr txBox="1"/>
            <p:nvPr/>
          </p:nvSpPr>
          <p:spPr>
            <a:xfrm>
              <a:off x="0" y="461125"/>
              <a:ext cx="3327624" cy="19965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7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400" dirty="0">
                  <a:latin typeface="+mj-ea"/>
                  <a:ea typeface="+mj-ea"/>
                </a:rPr>
                <a:t>ビジョン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04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4455"/>
            <a:ext cx="10828504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326" y="4370352"/>
            <a:ext cx="10425545" cy="214319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意欲・適応力を高める（会員の支持と参加）。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クラブで会員満足度アンケートを実施。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3A52FD9-EEBC-4F7F-82CC-1314F3A0623D}"/>
              </a:ext>
            </a:extLst>
          </p:cNvPr>
          <p:cNvGrpSpPr/>
          <p:nvPr/>
        </p:nvGrpSpPr>
        <p:grpSpPr>
          <a:xfrm>
            <a:off x="1775599" y="1277267"/>
            <a:ext cx="3327624" cy="1996575"/>
            <a:chOff x="3660386" y="461125"/>
            <a:chExt cx="3327624" cy="19965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5E6F0BF-652B-4E22-923E-5B64E805EE80}"/>
                </a:ext>
              </a:extLst>
            </p:cNvPr>
            <p:cNvSpPr/>
            <p:nvPr/>
          </p:nvSpPr>
          <p:spPr>
            <a:xfrm>
              <a:off x="3660386" y="461125"/>
              <a:ext cx="3327624" cy="19965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5268A83-2AC4-4F29-A759-1BCD7500EEBE}"/>
                </a:ext>
              </a:extLst>
            </p:cNvPr>
            <p:cNvSpPr txBox="1"/>
            <p:nvPr/>
          </p:nvSpPr>
          <p:spPr>
            <a:xfrm>
              <a:off x="3660386" y="461125"/>
              <a:ext cx="3327624" cy="19965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7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400" dirty="0">
                  <a:latin typeface="+mj-ea"/>
                  <a:ea typeface="+mj-ea"/>
                </a:rPr>
                <a:t>スキル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54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4455"/>
            <a:ext cx="10828504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875" y="3520151"/>
            <a:ext cx="10255995" cy="3112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どうすればビジョンを行動に繋げられるか。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自身の、クラブの成長・繁栄によって、</a:t>
            </a:r>
            <a:b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楽しく役に立つことができる。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単年度と継続性の実現に向けたストーリー。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E01754A-D231-4547-8BE8-695ACFB16D1A}"/>
              </a:ext>
            </a:extLst>
          </p:cNvPr>
          <p:cNvGrpSpPr/>
          <p:nvPr/>
        </p:nvGrpSpPr>
        <p:grpSpPr>
          <a:xfrm>
            <a:off x="1764339" y="1341275"/>
            <a:ext cx="3327624" cy="1996575"/>
            <a:chOff x="7320773" y="461125"/>
            <a:chExt cx="3327624" cy="19965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AB443BE-6FA4-4B98-A062-0DBA877E861D}"/>
                </a:ext>
              </a:extLst>
            </p:cNvPr>
            <p:cNvSpPr/>
            <p:nvPr/>
          </p:nvSpPr>
          <p:spPr>
            <a:xfrm>
              <a:off x="7320773" y="461125"/>
              <a:ext cx="3327624" cy="19965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1912BBE-9C1D-467C-971C-6D38E2FE31B8}"/>
                </a:ext>
              </a:extLst>
            </p:cNvPr>
            <p:cNvSpPr txBox="1"/>
            <p:nvPr/>
          </p:nvSpPr>
          <p:spPr>
            <a:xfrm>
              <a:off x="7320773" y="461125"/>
              <a:ext cx="3327624" cy="19965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7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400" dirty="0">
                  <a:latin typeface="+mj-ea"/>
                  <a:ea typeface="+mj-ea"/>
                </a:rPr>
                <a:t>ストーリー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45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3ACB60-9AFB-46D0-BBEE-7CBBFB031E12}"/>
              </a:ext>
            </a:extLst>
          </p:cNvPr>
          <p:cNvSpPr/>
          <p:nvPr/>
        </p:nvSpPr>
        <p:spPr>
          <a:xfrm>
            <a:off x="1764488" y="1313742"/>
            <a:ext cx="4672172" cy="199657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1FF4F7-967F-49A0-90AC-8ED2AC681EA5}"/>
              </a:ext>
            </a:extLst>
          </p:cNvPr>
          <p:cNvSpPr txBox="1"/>
          <p:nvPr/>
        </p:nvSpPr>
        <p:spPr>
          <a:xfrm>
            <a:off x="1693451" y="1313742"/>
            <a:ext cx="3327624" cy="199657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4400" kern="1200" dirty="0">
                <a:latin typeface="+mj-ea"/>
                <a:ea typeface="+mj-ea"/>
              </a:rPr>
              <a:t>リソース＝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5CA6BD-51F6-4AC8-920D-4F4E1B07247F}"/>
              </a:ext>
            </a:extLst>
          </p:cNvPr>
          <p:cNvSpPr txBox="1"/>
          <p:nvPr/>
        </p:nvSpPr>
        <p:spPr>
          <a:xfrm>
            <a:off x="4632311" y="1272589"/>
            <a:ext cx="1616090" cy="219895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人材</a:t>
            </a:r>
            <a:endParaRPr kumimoji="1"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資金</a:t>
            </a:r>
            <a:endParaRPr kumimoji="1"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情報源</a:t>
            </a:r>
            <a:endParaRPr kumimoji="1"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4455"/>
            <a:ext cx="10828504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8" name="コンテンツ プレースホルダー 3">
            <a:extLst>
              <a:ext uri="{FF2B5EF4-FFF2-40B4-BE49-F238E27FC236}">
                <a16:creationId xmlns:a16="http://schemas.microsoft.com/office/drawing/2014/main" id="{62BAA45D-FA7F-4041-99D6-B79026DD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451" y="3547685"/>
            <a:ext cx="10319255" cy="3056860"/>
          </a:xfrm>
        </p:spPr>
        <p:txBody>
          <a:bodyPr wrap="square" anchor="ctr" anchorCtr="0">
            <a:noAutofit/>
          </a:bodyPr>
          <a:lstStyle/>
          <a:p>
            <a: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My</a:t>
            </a: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ROTARY</a:t>
            </a: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で提供される参考資料</a:t>
            </a:r>
            <a:b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「パートナー」・「ロータリーボイス」。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地区補助金（</a:t>
            </a:r>
            <a: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DG)</a:t>
            </a: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・地区活動資金（</a:t>
            </a:r>
            <a:r>
              <a:rPr lang="en-US" altLang="ja-JP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DDF)</a:t>
            </a: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クラブで会員満足度アンケートを実施。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　⇒ビジョン策定の第一ステップ。</a:t>
            </a:r>
            <a:endParaRPr lang="en-US" altLang="ja-JP" sz="3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061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22432C-D6D4-4BF8-9BE0-3A212408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1" y="261257"/>
            <a:ext cx="10954139" cy="783772"/>
          </a:xfrm>
        </p:spPr>
        <p:txBody>
          <a:bodyPr>
            <a:normAutofit/>
          </a:bodyPr>
          <a:lstStyle/>
          <a:p>
            <a:r>
              <a:rPr lang="ja-JP" altLang="en-US" b="1" u="wavyHeavy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アンケート（案）</a:t>
            </a:r>
            <a:r>
              <a:rPr lang="ja-JP" altLang="en-US" dirty="0"/>
              <a:t>をご覧ください。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186F3-E4A0-4870-8448-BB3C420C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094" y="1138334"/>
            <a:ext cx="10554478" cy="5598368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3900" u="wavyHeavy" dirty="0">
                <a:latin typeface="+mj-lt"/>
                <a:ea typeface="+mj-ea"/>
                <a:cs typeface="+mj-cs"/>
              </a:rPr>
              <a:t>「会員満足度アンケート」実施の留意点</a:t>
            </a:r>
            <a:endParaRPr lang="en-US" altLang="ja-JP" sz="3900" u="wavyHeavy" dirty="0">
              <a:latin typeface="+mj-lt"/>
              <a:ea typeface="+mj-ea"/>
              <a:cs typeface="+mj-cs"/>
            </a:endParaRPr>
          </a:p>
          <a:p>
            <a:pPr marL="530339" lvl="1" indent="0">
              <a:lnSpc>
                <a:spcPct val="150000"/>
              </a:lnSpc>
              <a:buNone/>
            </a:pPr>
            <a:r>
              <a:rPr lang="ja-JP" altLang="en-US" sz="3200" i="0" dirty="0">
                <a:latin typeface="+mj-lt"/>
                <a:ea typeface="+mj-ea"/>
                <a:cs typeface="+mj-cs"/>
              </a:rPr>
              <a:t>・無記名による、クラブ会員の全員に実施。</a:t>
            </a:r>
            <a:endParaRPr lang="en-US" altLang="ja-JP" sz="3200" i="0" dirty="0">
              <a:latin typeface="+mj-lt"/>
              <a:ea typeface="+mj-ea"/>
              <a:cs typeface="+mj-cs"/>
            </a:endParaRPr>
          </a:p>
          <a:p>
            <a:pPr marL="530339" lvl="1" indent="0">
              <a:buNone/>
            </a:pPr>
            <a:r>
              <a:rPr lang="ja-JP" altLang="en-US" sz="3200" i="0" dirty="0">
                <a:latin typeface="+mj-lt"/>
                <a:ea typeface="+mj-ea"/>
                <a:cs typeface="+mj-cs"/>
              </a:rPr>
              <a:t>・例会で主旨を説明し、項目を読み上げながら、</a:t>
            </a:r>
            <a:br>
              <a:rPr lang="en-US" altLang="ja-JP" sz="3200" i="0" dirty="0">
                <a:latin typeface="+mj-lt"/>
                <a:ea typeface="+mj-ea"/>
                <a:cs typeface="+mj-cs"/>
              </a:rPr>
            </a:br>
            <a:r>
              <a:rPr lang="ja-JP" altLang="en-US" sz="3200" i="0" dirty="0">
                <a:latin typeface="+mj-lt"/>
                <a:ea typeface="+mj-ea"/>
                <a:cs typeface="+mj-cs"/>
              </a:rPr>
              <a:t>　その場で回答してもらうことが望ましい。</a:t>
            </a:r>
            <a:br>
              <a:rPr lang="en-US" altLang="ja-JP" sz="3200" i="0" dirty="0">
                <a:latin typeface="+mj-lt"/>
                <a:ea typeface="+mj-ea"/>
                <a:cs typeface="+mj-cs"/>
              </a:rPr>
            </a:br>
            <a:r>
              <a:rPr lang="ja-JP" altLang="en-US" sz="3200" i="0" dirty="0">
                <a:latin typeface="+mj-lt"/>
                <a:ea typeface="+mj-ea"/>
                <a:cs typeface="+mj-cs"/>
              </a:rPr>
              <a:t>　欠席者に対しては書面を届け回答してもらう。</a:t>
            </a:r>
            <a:endParaRPr lang="en-US" altLang="ja-JP" sz="3200" i="0" dirty="0">
              <a:latin typeface="+mj-lt"/>
              <a:ea typeface="+mj-ea"/>
              <a:cs typeface="+mj-cs"/>
            </a:endParaRPr>
          </a:p>
          <a:p>
            <a:pPr marL="530339" lvl="1" indent="0">
              <a:buNone/>
            </a:pPr>
            <a:r>
              <a:rPr lang="ja-JP" altLang="en-US" sz="3200" i="0" dirty="0">
                <a:latin typeface="+mj-lt"/>
                <a:ea typeface="+mj-ea"/>
                <a:cs typeface="+mj-cs"/>
              </a:rPr>
              <a:t>・アンケート結果は集計・分析後、早めに会員全員に</a:t>
            </a:r>
            <a:br>
              <a:rPr lang="en-US" altLang="ja-JP" sz="3200" i="0" dirty="0">
                <a:latin typeface="+mj-lt"/>
                <a:ea typeface="+mj-ea"/>
                <a:cs typeface="+mj-cs"/>
              </a:rPr>
            </a:br>
            <a:r>
              <a:rPr lang="ja-JP" altLang="en-US" sz="3200" i="0" dirty="0">
                <a:latin typeface="+mj-lt"/>
                <a:ea typeface="+mj-ea"/>
                <a:cs typeface="+mj-cs"/>
              </a:rPr>
              <a:t>　例会や書面でフィードバックする。</a:t>
            </a:r>
            <a:endParaRPr lang="en-US" altLang="ja-JP" sz="3200" i="0" dirty="0">
              <a:latin typeface="+mj-lt"/>
              <a:ea typeface="+mj-ea"/>
              <a:cs typeface="+mj-cs"/>
            </a:endParaRPr>
          </a:p>
          <a:p>
            <a:pPr marL="530339" lvl="1" indent="0">
              <a:buNone/>
            </a:pPr>
            <a:r>
              <a:rPr lang="ja-JP" altLang="en-US" sz="3200" i="0" dirty="0">
                <a:latin typeface="+mj-lt"/>
                <a:ea typeface="+mj-ea"/>
                <a:cs typeface="+mj-cs"/>
              </a:rPr>
              <a:t>・個人情報の守秘に留意する。</a:t>
            </a:r>
            <a:endParaRPr lang="en-US" altLang="ja-JP" sz="3200" i="0" dirty="0">
              <a:latin typeface="+mj-lt"/>
              <a:ea typeface="+mj-ea"/>
              <a:cs typeface="+mj-cs"/>
            </a:endParaRPr>
          </a:p>
          <a:p>
            <a:pPr marL="530339" lvl="1" indent="0">
              <a:buNone/>
            </a:pPr>
            <a:r>
              <a:rPr lang="ja-JP" altLang="en-US" sz="3200" i="0" dirty="0">
                <a:latin typeface="+mj-lt"/>
                <a:ea typeface="+mj-ea"/>
                <a:cs typeface="+mj-cs"/>
              </a:rPr>
              <a:t>・できれば定期的に（一年に一回）実施し、</a:t>
            </a:r>
            <a:br>
              <a:rPr lang="en-US" altLang="ja-JP" sz="3200" i="0" dirty="0">
                <a:latin typeface="+mj-lt"/>
                <a:ea typeface="+mj-ea"/>
                <a:cs typeface="+mj-cs"/>
              </a:rPr>
            </a:br>
            <a:r>
              <a:rPr lang="ja-JP" altLang="en-US" sz="3200" i="0" dirty="0">
                <a:latin typeface="+mj-lt"/>
                <a:ea typeface="+mj-ea"/>
                <a:cs typeface="+mj-cs"/>
              </a:rPr>
              <a:t>　進捗の確認や変化を理解し、次に繋げる。</a:t>
            </a:r>
            <a:endParaRPr lang="en-US" altLang="ja-JP" sz="3200" i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18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4455"/>
            <a:ext cx="10828504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86" y="3429000"/>
            <a:ext cx="10126785" cy="3302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具体的な中長期 </a:t>
            </a:r>
            <a:r>
              <a:rPr lang="ja-JP" altLang="en-US" sz="3200" u="wavyHeavy" dirty="0">
                <a:latin typeface="HGS明朝E" panose="02020900000000000000" pitchFamily="18" charset="-128"/>
                <a:ea typeface="HGS明朝E" panose="02020900000000000000" pitchFamily="18" charset="-128"/>
              </a:rPr>
              <a:t>行動計画</a:t>
            </a: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を立てる。</a:t>
            </a:r>
            <a:endParaRPr lang="en-US" altLang="ja-JP" sz="32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中期目標に含むべき課題。</a:t>
            </a:r>
            <a:br>
              <a:rPr lang="en-US" altLang="ja-JP" sz="32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・会員基盤の強化（維持・増強・拡大・多様性）</a:t>
            </a:r>
            <a:br>
              <a:rPr lang="en-US" altLang="ja-JP" sz="32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・財務の健全性と永続性</a:t>
            </a:r>
            <a:br>
              <a:rPr lang="en-US" altLang="ja-JP" sz="32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・奉仕活動のあり方（ニーズと成果）</a:t>
            </a:r>
            <a:br>
              <a:rPr lang="en-US" altLang="ja-JP" sz="3200" dirty="0">
                <a:latin typeface="HGS明朝E" panose="02020900000000000000" pitchFamily="18" charset="-128"/>
                <a:ea typeface="HGS明朝E" panose="02020900000000000000" pitchFamily="18" charset="-128"/>
              </a:rPr>
            </a:b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・数値目標を掲げる</a:t>
            </a:r>
            <a:endParaRPr lang="en-US" altLang="ja-JP" sz="32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8D8E35D-0B9C-41A5-96D2-9F61864A38BF}"/>
              </a:ext>
            </a:extLst>
          </p:cNvPr>
          <p:cNvGrpSpPr/>
          <p:nvPr/>
        </p:nvGrpSpPr>
        <p:grpSpPr>
          <a:xfrm>
            <a:off x="1776247" y="1275799"/>
            <a:ext cx="3509944" cy="1998043"/>
            <a:chOff x="5399419" y="2788994"/>
            <a:chExt cx="3509944" cy="19980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B31114D-12EA-492D-B065-70EF9C2B90F0}"/>
                </a:ext>
              </a:extLst>
            </p:cNvPr>
            <p:cNvSpPr/>
            <p:nvPr/>
          </p:nvSpPr>
          <p:spPr>
            <a:xfrm>
              <a:off x="5399419" y="2790462"/>
              <a:ext cx="3509944" cy="19965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6A2D0CE-FB04-478E-A8A9-FE4E21FBF779}"/>
                </a:ext>
              </a:extLst>
            </p:cNvPr>
            <p:cNvSpPr txBox="1"/>
            <p:nvPr/>
          </p:nvSpPr>
          <p:spPr>
            <a:xfrm>
              <a:off x="5399419" y="2788994"/>
              <a:ext cx="3509944" cy="19965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000" dirty="0">
                  <a:latin typeface="+mj-ea"/>
                  <a:ea typeface="+mj-ea"/>
                </a:rPr>
                <a:t>スケジュール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44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9" y="344455"/>
            <a:ext cx="10759233" cy="996820"/>
          </a:xfrm>
        </p:spPr>
        <p:txBody>
          <a:bodyPr>
            <a:normAutofit fontScale="90000"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ビジョン策定の際、考慮すべきキーワード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3920E6-2D88-4DCF-B2D1-1985238F719F}"/>
              </a:ext>
            </a:extLst>
          </p:cNvPr>
          <p:cNvSpPr/>
          <p:nvPr/>
        </p:nvSpPr>
        <p:spPr>
          <a:xfrm>
            <a:off x="680678" y="1237951"/>
            <a:ext cx="10648399" cy="524816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DD4F9C3-BD6F-46A0-86B3-484D1C55C967}"/>
              </a:ext>
            </a:extLst>
          </p:cNvPr>
          <p:cNvSpPr/>
          <p:nvPr/>
        </p:nvSpPr>
        <p:spPr>
          <a:xfrm>
            <a:off x="680679" y="1699077"/>
            <a:ext cx="3327624" cy="1996575"/>
          </a:xfrm>
          <a:custGeom>
            <a:avLst/>
            <a:gdLst>
              <a:gd name="connsiteX0" fmla="*/ 0 w 3327624"/>
              <a:gd name="connsiteY0" fmla="*/ 0 h 1996574"/>
              <a:gd name="connsiteX1" fmla="*/ 3327624 w 3327624"/>
              <a:gd name="connsiteY1" fmla="*/ 0 h 1996574"/>
              <a:gd name="connsiteX2" fmla="*/ 3327624 w 3327624"/>
              <a:gd name="connsiteY2" fmla="*/ 1996574 h 1996574"/>
              <a:gd name="connsiteX3" fmla="*/ 0 w 3327624"/>
              <a:gd name="connsiteY3" fmla="*/ 1996574 h 1996574"/>
              <a:gd name="connsiteX4" fmla="*/ 0 w 3327624"/>
              <a:gd name="connsiteY4" fmla="*/ 0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624" h="1996574">
                <a:moveTo>
                  <a:pt x="0" y="0"/>
                </a:moveTo>
                <a:lnTo>
                  <a:pt x="3327624" y="0"/>
                </a:lnTo>
                <a:lnTo>
                  <a:pt x="3327624" y="1996574"/>
                </a:lnTo>
                <a:lnTo>
                  <a:pt x="0" y="199657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4400" dirty="0">
              <a:latin typeface="+mj-ea"/>
              <a:ea typeface="+mj-ea"/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FC6AAC-07CD-4F3E-82E7-95B61246E85D}"/>
              </a:ext>
            </a:extLst>
          </p:cNvPr>
          <p:cNvSpPr/>
          <p:nvPr/>
        </p:nvSpPr>
        <p:spPr>
          <a:xfrm>
            <a:off x="4341064" y="1699077"/>
            <a:ext cx="3327624" cy="1996575"/>
          </a:xfrm>
          <a:custGeom>
            <a:avLst/>
            <a:gdLst>
              <a:gd name="connsiteX0" fmla="*/ 0 w 3327624"/>
              <a:gd name="connsiteY0" fmla="*/ 0 h 1996574"/>
              <a:gd name="connsiteX1" fmla="*/ 3327624 w 3327624"/>
              <a:gd name="connsiteY1" fmla="*/ 0 h 1996574"/>
              <a:gd name="connsiteX2" fmla="*/ 3327624 w 3327624"/>
              <a:gd name="connsiteY2" fmla="*/ 1996574 h 1996574"/>
              <a:gd name="connsiteX3" fmla="*/ 0 w 3327624"/>
              <a:gd name="connsiteY3" fmla="*/ 1996574 h 1996574"/>
              <a:gd name="connsiteX4" fmla="*/ 0 w 3327624"/>
              <a:gd name="connsiteY4" fmla="*/ 0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624" h="1996574">
                <a:moveTo>
                  <a:pt x="0" y="0"/>
                </a:moveTo>
                <a:lnTo>
                  <a:pt x="3327624" y="0"/>
                </a:lnTo>
                <a:lnTo>
                  <a:pt x="3327624" y="1996574"/>
                </a:lnTo>
                <a:lnTo>
                  <a:pt x="0" y="199657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400" dirty="0">
                <a:latin typeface="+mj-ea"/>
                <a:ea typeface="+mj-ea"/>
              </a:rPr>
              <a:t>スキル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9C883015-BA32-4A36-9761-1CE670DA3CCD}"/>
              </a:ext>
            </a:extLst>
          </p:cNvPr>
          <p:cNvSpPr/>
          <p:nvPr/>
        </p:nvSpPr>
        <p:spPr>
          <a:xfrm>
            <a:off x="8001451" y="1699077"/>
            <a:ext cx="3327624" cy="1996575"/>
          </a:xfrm>
          <a:custGeom>
            <a:avLst/>
            <a:gdLst>
              <a:gd name="connsiteX0" fmla="*/ 0 w 3327624"/>
              <a:gd name="connsiteY0" fmla="*/ 0 h 1996574"/>
              <a:gd name="connsiteX1" fmla="*/ 3327624 w 3327624"/>
              <a:gd name="connsiteY1" fmla="*/ 0 h 1996574"/>
              <a:gd name="connsiteX2" fmla="*/ 3327624 w 3327624"/>
              <a:gd name="connsiteY2" fmla="*/ 1996574 h 1996574"/>
              <a:gd name="connsiteX3" fmla="*/ 0 w 3327624"/>
              <a:gd name="connsiteY3" fmla="*/ 1996574 h 1996574"/>
              <a:gd name="connsiteX4" fmla="*/ 0 w 3327624"/>
              <a:gd name="connsiteY4" fmla="*/ 0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624" h="1996574">
                <a:moveTo>
                  <a:pt x="0" y="0"/>
                </a:moveTo>
                <a:lnTo>
                  <a:pt x="3327624" y="0"/>
                </a:lnTo>
                <a:lnTo>
                  <a:pt x="3327624" y="1996574"/>
                </a:lnTo>
                <a:lnTo>
                  <a:pt x="0" y="199657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400" dirty="0">
                <a:latin typeface="+mj-ea"/>
                <a:ea typeface="+mj-ea"/>
              </a:rPr>
              <a:t>ストーリー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0A3C8833-B853-4414-87D3-5B99462F3AB9}"/>
              </a:ext>
            </a:extLst>
          </p:cNvPr>
          <p:cNvSpPr/>
          <p:nvPr/>
        </p:nvSpPr>
        <p:spPr>
          <a:xfrm>
            <a:off x="2419711" y="4028414"/>
            <a:ext cx="3327624" cy="1996575"/>
          </a:xfrm>
          <a:custGeom>
            <a:avLst/>
            <a:gdLst>
              <a:gd name="connsiteX0" fmla="*/ 0 w 3327624"/>
              <a:gd name="connsiteY0" fmla="*/ 0 h 1996574"/>
              <a:gd name="connsiteX1" fmla="*/ 3327624 w 3327624"/>
              <a:gd name="connsiteY1" fmla="*/ 0 h 1996574"/>
              <a:gd name="connsiteX2" fmla="*/ 3327624 w 3327624"/>
              <a:gd name="connsiteY2" fmla="*/ 1996574 h 1996574"/>
              <a:gd name="connsiteX3" fmla="*/ 0 w 3327624"/>
              <a:gd name="connsiteY3" fmla="*/ 1996574 h 1996574"/>
              <a:gd name="connsiteX4" fmla="*/ 0 w 3327624"/>
              <a:gd name="connsiteY4" fmla="*/ 0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624" h="1996574">
                <a:moveTo>
                  <a:pt x="0" y="0"/>
                </a:moveTo>
                <a:lnTo>
                  <a:pt x="3327624" y="0"/>
                </a:lnTo>
                <a:lnTo>
                  <a:pt x="3327624" y="1996574"/>
                </a:lnTo>
                <a:lnTo>
                  <a:pt x="0" y="199657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400" dirty="0">
                <a:latin typeface="+mj-ea"/>
                <a:ea typeface="+mj-ea"/>
              </a:rPr>
              <a:t>リソース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C2A8C780-653F-48F8-A57F-9C3C97D9B4CB}"/>
              </a:ext>
            </a:extLst>
          </p:cNvPr>
          <p:cNvSpPr/>
          <p:nvPr/>
        </p:nvSpPr>
        <p:spPr>
          <a:xfrm>
            <a:off x="6080097" y="4028414"/>
            <a:ext cx="3509944" cy="1996575"/>
          </a:xfrm>
          <a:custGeom>
            <a:avLst/>
            <a:gdLst>
              <a:gd name="connsiteX0" fmla="*/ 0 w 3509944"/>
              <a:gd name="connsiteY0" fmla="*/ 0 h 1996574"/>
              <a:gd name="connsiteX1" fmla="*/ 3509944 w 3509944"/>
              <a:gd name="connsiteY1" fmla="*/ 0 h 1996574"/>
              <a:gd name="connsiteX2" fmla="*/ 3509944 w 3509944"/>
              <a:gd name="connsiteY2" fmla="*/ 1996574 h 1996574"/>
              <a:gd name="connsiteX3" fmla="*/ 0 w 3509944"/>
              <a:gd name="connsiteY3" fmla="*/ 1996574 h 1996574"/>
              <a:gd name="connsiteX4" fmla="*/ 0 w 3509944"/>
              <a:gd name="connsiteY4" fmla="*/ 0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944" h="1996574">
                <a:moveTo>
                  <a:pt x="0" y="0"/>
                </a:moveTo>
                <a:lnTo>
                  <a:pt x="3509944" y="0"/>
                </a:lnTo>
                <a:lnTo>
                  <a:pt x="3509944" y="1996574"/>
                </a:lnTo>
                <a:lnTo>
                  <a:pt x="0" y="199657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69F6A2-7BED-4682-A4E0-3DDE68AA2CF7}"/>
              </a:ext>
            </a:extLst>
          </p:cNvPr>
          <p:cNvSpPr txBox="1"/>
          <p:nvPr/>
        </p:nvSpPr>
        <p:spPr>
          <a:xfrm>
            <a:off x="646699" y="1719468"/>
            <a:ext cx="3327624" cy="199657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400" dirty="0">
                <a:solidFill>
                  <a:schemeClr val="bg1"/>
                </a:solidFill>
                <a:latin typeface="+mj-ea"/>
                <a:ea typeface="+mj-ea"/>
              </a:rPr>
              <a:t>ビジョン</a:t>
            </a:r>
            <a:br>
              <a:rPr kumimoji="1" lang="en-US" altLang="ja-JP" sz="440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kumimoji="1" lang="ja-JP" altLang="en-US" sz="4400" dirty="0">
                <a:solidFill>
                  <a:srgbClr val="FF0000"/>
                </a:solidFill>
                <a:latin typeface="+mj-ea"/>
                <a:ea typeface="+mj-ea"/>
              </a:rPr>
              <a:t>成長目標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390158-F2DB-4C37-AC8A-DFB43A4B2216}"/>
              </a:ext>
            </a:extLst>
          </p:cNvPr>
          <p:cNvSpPr txBox="1"/>
          <p:nvPr/>
        </p:nvSpPr>
        <p:spPr>
          <a:xfrm>
            <a:off x="6149725" y="4062598"/>
            <a:ext cx="3422028" cy="199657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7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000" dirty="0">
                <a:solidFill>
                  <a:schemeClr val="bg1"/>
                </a:solidFill>
                <a:latin typeface="+mj-ea"/>
                <a:ea typeface="+mj-ea"/>
              </a:rPr>
              <a:t>スケジュール</a:t>
            </a:r>
            <a:br>
              <a:rPr kumimoji="1" lang="en-US" altLang="ja-JP" sz="4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kumimoji="1" lang="ja-JP" altLang="en-US" sz="4400" dirty="0">
                <a:solidFill>
                  <a:srgbClr val="FF0000"/>
                </a:solidFill>
                <a:latin typeface="+mj-ea"/>
                <a:ea typeface="+mj-ea"/>
              </a:rPr>
              <a:t>行動計画</a:t>
            </a:r>
          </a:p>
        </p:txBody>
      </p:sp>
    </p:spTree>
    <p:extLst>
      <p:ext uri="{BB962C8B-B14F-4D97-AF65-F5344CB8AC3E}">
        <p14:creationId xmlns:p14="http://schemas.microsoft.com/office/powerpoint/2010/main" val="291401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40248-7FA0-4061-A373-7A8725F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10" y="122942"/>
            <a:ext cx="9601200" cy="765629"/>
          </a:xfrm>
        </p:spPr>
        <p:txBody>
          <a:bodyPr>
            <a:normAutofit fontScale="90000"/>
          </a:bodyPr>
          <a:lstStyle/>
          <a:p>
            <a:r>
              <a:rPr lang="en-US" altLang="ja-JP" sz="43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2018-19</a:t>
            </a:r>
            <a:r>
              <a:rPr lang="ja-JP" altLang="en-US" sz="43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年度　ロータリー賞からの分析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745052-2B5D-4A8E-B9C6-C325AA68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30" y="879149"/>
            <a:ext cx="8389339" cy="58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9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94" y="431601"/>
            <a:ext cx="10694577" cy="996820"/>
          </a:xfrm>
        </p:spPr>
        <p:txBody>
          <a:bodyPr>
            <a:normAutofit/>
          </a:bodyPr>
          <a:lstStyle/>
          <a:p>
            <a:r>
              <a:rPr lang="ja-JP" altLang="en-US" sz="40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クラブビジョン策定委員会の構成</a:t>
            </a:r>
            <a:endParaRPr lang="ja-JP" altLang="en-US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94" y="1553148"/>
            <a:ext cx="11206975" cy="47584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400" dirty="0">
                <a:latin typeface="+mj-ea"/>
                <a:ea typeface="+mj-ea"/>
              </a:rPr>
              <a:t>≪構成≫</a:t>
            </a:r>
            <a:endParaRPr lang="en-US" altLang="ja-JP" sz="4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会長・直前会長・次年度会長・次々年度会長が適任。</a:t>
            </a:r>
            <a:endParaRPr lang="en-US" altLang="ja-JP" sz="3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ビジョンと中期目標が一体となる必要がある。</a:t>
            </a:r>
            <a:endParaRPr lang="en-US" altLang="ja-JP" sz="3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>
                <a:latin typeface="+mj-ea"/>
                <a:ea typeface="+mj-ea"/>
              </a:rPr>
              <a:t>単年度制と継続性を考慮した委員会構成。</a:t>
            </a:r>
            <a:endParaRPr lang="en-US" altLang="ja-JP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644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22" y="509100"/>
            <a:ext cx="10450287" cy="807099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国際ロータリー（</a:t>
            </a:r>
            <a:r>
              <a:rPr lang="en-US" altLang="ja-JP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RI</a:t>
            </a:r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）の戦略的目標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4E013F-5CD9-49D2-881B-6464354B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07" y="2431311"/>
            <a:ext cx="5271796" cy="849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cap="all" dirty="0">
                <a:latin typeface="+mj-ea"/>
                <a:ea typeface="+mj-ea"/>
              </a:rPr>
              <a:t>『</a:t>
            </a:r>
            <a:r>
              <a:rPr lang="ja-JP" altLang="en-US" sz="4000" cap="all" dirty="0">
                <a:latin typeface="+mj-ea"/>
                <a:ea typeface="+mj-ea"/>
              </a:rPr>
              <a:t>価値観を行動に</a:t>
            </a:r>
            <a:r>
              <a:rPr lang="en-US" altLang="ja-JP" sz="4000" cap="all" dirty="0">
                <a:latin typeface="+mj-ea"/>
                <a:ea typeface="+mj-ea"/>
              </a:rPr>
              <a:t>』</a:t>
            </a:r>
          </a:p>
          <a:p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394ACC2-D97E-42CA-9153-6CA77A8FDBFF}"/>
              </a:ext>
            </a:extLst>
          </p:cNvPr>
          <p:cNvSpPr txBox="1">
            <a:spLocks/>
          </p:cNvSpPr>
          <p:nvPr/>
        </p:nvSpPr>
        <p:spPr>
          <a:xfrm>
            <a:off x="5336652" y="3429000"/>
            <a:ext cx="6578083" cy="2112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cap="all" dirty="0">
                <a:latin typeface="+mj-ea"/>
                <a:ea typeface="+mj-ea"/>
              </a:rPr>
              <a:t>クラブのサポートと強化</a:t>
            </a:r>
          </a:p>
          <a:p>
            <a:r>
              <a:rPr lang="ja-JP" altLang="en-US" sz="3600" cap="all" dirty="0">
                <a:latin typeface="+mj-ea"/>
                <a:ea typeface="+mj-ea"/>
              </a:rPr>
              <a:t>人道的奉仕の重点化と増加</a:t>
            </a:r>
          </a:p>
          <a:p>
            <a:r>
              <a:rPr lang="ja-JP" altLang="en-US" sz="3600" cap="all" dirty="0">
                <a:latin typeface="+mj-ea"/>
                <a:ea typeface="+mj-ea"/>
              </a:rPr>
              <a:t>公共イメージと認知度の向上</a:t>
            </a:r>
            <a:endParaRPr lang="en-US" altLang="ja-JP" sz="3600" cap="all" dirty="0">
              <a:latin typeface="+mj-ea"/>
              <a:ea typeface="+mj-ea"/>
            </a:endParaRPr>
          </a:p>
          <a:p>
            <a:endParaRPr lang="en-US" altLang="ja-JP" sz="3600" cap="all" dirty="0">
              <a:latin typeface="+mj-ea"/>
              <a:ea typeface="+mj-ea"/>
            </a:endParaRPr>
          </a:p>
          <a:p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77994D-293D-4705-978D-2E750D62C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7" y="1394149"/>
            <a:ext cx="4574472" cy="520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AA08B55-CD74-4979-830C-1078992E936F}"/>
              </a:ext>
            </a:extLst>
          </p:cNvPr>
          <p:cNvSpPr txBox="1">
            <a:spLocks/>
          </p:cNvSpPr>
          <p:nvPr/>
        </p:nvSpPr>
        <p:spPr>
          <a:xfrm>
            <a:off x="5801060" y="1254681"/>
            <a:ext cx="6484776" cy="74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2800" cap="all" dirty="0">
                <a:latin typeface="+mj-ea"/>
                <a:ea typeface="+mj-ea"/>
              </a:rPr>
              <a:t>（期間：</a:t>
            </a:r>
            <a:r>
              <a:rPr lang="en-US" altLang="ja-JP" sz="2800" cap="all" dirty="0">
                <a:latin typeface="+mj-ea"/>
                <a:ea typeface="+mj-ea"/>
              </a:rPr>
              <a:t>2015</a:t>
            </a:r>
            <a:r>
              <a:rPr lang="ja-JP" altLang="en-US" sz="2800" cap="all" dirty="0">
                <a:latin typeface="+mj-ea"/>
                <a:ea typeface="+mj-ea"/>
              </a:rPr>
              <a:t>～</a:t>
            </a:r>
            <a:r>
              <a:rPr lang="en-US" altLang="ja-JP" sz="2800" cap="all" dirty="0">
                <a:latin typeface="+mj-ea"/>
                <a:ea typeface="+mj-ea"/>
              </a:rPr>
              <a:t>16</a:t>
            </a:r>
            <a:r>
              <a:rPr lang="ja-JP" altLang="en-US" sz="2800" cap="all" dirty="0">
                <a:latin typeface="+mj-ea"/>
                <a:ea typeface="+mj-ea"/>
              </a:rPr>
              <a:t>年度から</a:t>
            </a:r>
            <a:r>
              <a:rPr lang="en-US" altLang="ja-JP" sz="2800" cap="all" dirty="0">
                <a:latin typeface="+mj-ea"/>
                <a:ea typeface="+mj-ea"/>
              </a:rPr>
              <a:t>4</a:t>
            </a:r>
            <a:r>
              <a:rPr lang="ja-JP" altLang="en-US" sz="2800" cap="all" dirty="0">
                <a:latin typeface="+mj-ea"/>
                <a:ea typeface="+mj-ea"/>
              </a:rPr>
              <a:t>年間）</a:t>
            </a:r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8929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94" y="431601"/>
            <a:ext cx="10694577" cy="996820"/>
          </a:xfrm>
        </p:spPr>
        <p:txBody>
          <a:bodyPr>
            <a:normAutofit/>
          </a:bodyPr>
          <a:lstStyle/>
          <a:p>
            <a:r>
              <a:rPr lang="ja-JP" altLang="en-US" sz="40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戦略計画委員会（仮称）の構成と活動内容</a:t>
            </a:r>
            <a:endParaRPr lang="ja-JP" altLang="en-US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A06536-96AD-420B-9C1A-A788B00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94" y="1333499"/>
            <a:ext cx="11206975" cy="52292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j-ea"/>
                <a:ea typeface="+mj-ea"/>
              </a:rPr>
              <a:t>≪委員会構成≫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+mj-ea"/>
                <a:ea typeface="+mj-ea"/>
              </a:rPr>
              <a:t>現・前・次期・クラブリーダーと多様性を含む継続性を重視した委員会構成。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endParaRPr lang="en-US" altLang="ja-JP" sz="28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+mj-ea"/>
                <a:ea typeface="+mj-ea"/>
              </a:rPr>
              <a:t>≪活動内容≫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+mj-ea"/>
                <a:ea typeface="+mj-ea"/>
              </a:rPr>
              <a:t>中期計画でありクラブの周年（</a:t>
            </a:r>
            <a:r>
              <a:rPr lang="en-US" altLang="ja-JP" sz="2800" dirty="0">
                <a:latin typeface="+mj-ea"/>
                <a:ea typeface="+mj-ea"/>
              </a:rPr>
              <a:t>5</a:t>
            </a:r>
            <a:r>
              <a:rPr lang="ja-JP" altLang="en-US" sz="2800" dirty="0">
                <a:latin typeface="+mj-ea"/>
                <a:ea typeface="+mj-ea"/>
              </a:rPr>
              <a:t>年）を飾る計画。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+mj-ea"/>
                <a:ea typeface="+mj-ea"/>
              </a:rPr>
              <a:t>中期計画の検証。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・会員基盤の強化（維持・増強・拡大・多様性）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・奉仕活動の見直し（ニーズと成果）</a:t>
            </a:r>
            <a:br>
              <a:rPr lang="en-US" altLang="ja-JP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・</a:t>
            </a:r>
            <a:r>
              <a:rPr lang="en-US" altLang="ja-JP" sz="2800" dirty="0">
                <a:latin typeface="+mj-ea"/>
                <a:ea typeface="+mj-ea"/>
              </a:rPr>
              <a:t>PDCA</a:t>
            </a:r>
            <a:r>
              <a:rPr lang="ja-JP" altLang="en-US" sz="2800" dirty="0">
                <a:latin typeface="+mj-ea"/>
                <a:ea typeface="+mj-ea"/>
              </a:rPr>
              <a:t>手法による検証（目標管理と進捗管理の可視化）</a:t>
            </a:r>
            <a:endParaRPr lang="en-US" altLang="ja-JP" sz="2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endParaRPr lang="en-US" altLang="ja-JP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0761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125" y="162104"/>
            <a:ext cx="10694577" cy="996820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最後に･･････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F1E74AEB-2131-4E4A-8C17-090503DC8463}"/>
              </a:ext>
            </a:extLst>
          </p:cNvPr>
          <p:cNvSpPr txBox="1">
            <a:spLocks/>
          </p:cNvSpPr>
          <p:nvPr/>
        </p:nvSpPr>
        <p:spPr>
          <a:xfrm>
            <a:off x="1105125" y="1299601"/>
            <a:ext cx="11086875" cy="5171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3400" dirty="0">
                <a:latin typeface="+mj-ea"/>
                <a:ea typeface="+mj-ea"/>
              </a:rPr>
              <a:t>会長テーマ、クラブの活動計画及びクラブビジョンと</a:t>
            </a:r>
            <a:br>
              <a:rPr lang="en-US" altLang="ja-JP" sz="3400" dirty="0">
                <a:latin typeface="+mj-ea"/>
                <a:ea typeface="+mj-ea"/>
              </a:rPr>
            </a:br>
            <a:r>
              <a:rPr lang="ja-JP" altLang="en-US" sz="3400" dirty="0">
                <a:latin typeface="+mj-ea"/>
                <a:ea typeface="+mj-ea"/>
              </a:rPr>
              <a:t>中期計画には必然的に</a:t>
            </a:r>
            <a:r>
              <a:rPr lang="ja-JP" altLang="en-US" sz="3400" b="1" u="wavy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繋がり</a:t>
            </a:r>
            <a:r>
              <a:rPr lang="ja-JP" altLang="en-US" sz="3400" dirty="0">
                <a:latin typeface="+mj-ea"/>
                <a:ea typeface="+mj-ea"/>
              </a:rPr>
              <a:t>が含まれることでしょう。</a:t>
            </a:r>
            <a:br>
              <a:rPr lang="en-US" altLang="ja-JP" sz="3400" dirty="0">
                <a:latin typeface="+mj-ea"/>
                <a:ea typeface="+mj-ea"/>
              </a:rPr>
            </a:br>
            <a:br>
              <a:rPr lang="en-US" altLang="ja-JP" sz="3400" dirty="0">
                <a:latin typeface="+mj-ea"/>
                <a:ea typeface="+mj-ea"/>
              </a:rPr>
            </a:br>
            <a:r>
              <a:rPr lang="ja-JP" altLang="en-US" sz="3400" dirty="0">
                <a:latin typeface="+mj-ea"/>
                <a:ea typeface="+mj-ea"/>
              </a:rPr>
              <a:t>クラブビジョンと中期計画の策定に主体的に取り組んでいただき、</a:t>
            </a:r>
            <a:r>
              <a:rPr lang="ja-JP" altLang="en-US" sz="3400" b="1" u="wavyHeavy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「魅力ある・元気ある・個性ある」</a:t>
            </a:r>
            <a:r>
              <a:rPr lang="ja-JP" altLang="en-US" sz="3400" dirty="0">
                <a:latin typeface="+mj-ea"/>
                <a:ea typeface="+mj-ea"/>
              </a:rPr>
              <a:t>クラブとして活躍されますことを願っています。</a:t>
            </a:r>
            <a:endParaRPr lang="en-US" altLang="ja-JP" sz="34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3400" dirty="0">
                <a:latin typeface="+mj-ea"/>
                <a:ea typeface="+mj-ea"/>
              </a:rPr>
            </a:br>
            <a:r>
              <a:rPr lang="ja-JP" altLang="en-US" sz="3400" dirty="0">
                <a:latin typeface="+mj-ea"/>
                <a:ea typeface="+mj-ea"/>
              </a:rPr>
              <a:t>地区はアドバイスやリソース（情報源）提供し、</a:t>
            </a:r>
            <a:br>
              <a:rPr lang="en-US" altLang="ja-JP" sz="3400" dirty="0">
                <a:latin typeface="+mj-ea"/>
                <a:ea typeface="+mj-ea"/>
              </a:rPr>
            </a:br>
            <a:r>
              <a:rPr lang="ja-JP" altLang="en-US" sz="3400" dirty="0">
                <a:latin typeface="+mj-ea"/>
                <a:ea typeface="+mj-ea"/>
              </a:rPr>
              <a:t>クラブを支援します。</a:t>
            </a:r>
            <a:endParaRPr lang="en-US" altLang="ja-JP" sz="3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1462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39E2077-6901-4495-8393-767669FBE09D}"/>
              </a:ext>
            </a:extLst>
          </p:cNvPr>
          <p:cNvSpPr txBox="1">
            <a:spLocks/>
          </p:cNvSpPr>
          <p:nvPr/>
        </p:nvSpPr>
        <p:spPr>
          <a:xfrm>
            <a:off x="2143193" y="1728620"/>
            <a:ext cx="8686387" cy="27494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0" dirty="0">
                <a:latin typeface="HGS明朝E" panose="02020900000000000000" pitchFamily="18" charset="-128"/>
                <a:ea typeface="HGS明朝E" panose="02020900000000000000" pitchFamily="18" charset="-128"/>
              </a:rPr>
              <a:t>ご清聴ありがとうございました。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681D258F-0D60-4118-A537-4335C2A0920D}"/>
              </a:ext>
            </a:extLst>
          </p:cNvPr>
          <p:cNvSpPr txBox="1">
            <a:spLocks/>
          </p:cNvSpPr>
          <p:nvPr/>
        </p:nvSpPr>
        <p:spPr>
          <a:xfrm>
            <a:off x="6417578" y="5129380"/>
            <a:ext cx="5075341" cy="1573427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ビジョン策定委員会</a:t>
            </a:r>
          </a:p>
          <a:p>
            <a:pPr marL="0" indent="0">
              <a:lnSpc>
                <a:spcPct val="102000"/>
              </a:lnSpc>
              <a:spcAft>
                <a:spcPts val="600"/>
              </a:spcAft>
              <a:buNone/>
            </a:pP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片山　勉</a:t>
            </a:r>
          </a:p>
        </p:txBody>
      </p:sp>
    </p:spTree>
    <p:extLst>
      <p:ext uri="{BB962C8B-B14F-4D97-AF65-F5344CB8AC3E}">
        <p14:creationId xmlns:p14="http://schemas.microsoft.com/office/powerpoint/2010/main" val="60028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1" y="434316"/>
            <a:ext cx="10879495" cy="807099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国際ロータリー（</a:t>
            </a:r>
            <a:r>
              <a:rPr lang="en-US" altLang="ja-JP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RI</a:t>
            </a:r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）の戦略的目標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9F12AF66-54E3-4822-AF5F-F7E7D408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889" y="2147066"/>
            <a:ext cx="6578083" cy="1438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4000" cap="all" dirty="0">
                <a:latin typeface="+mj-ea"/>
                <a:ea typeface="+mj-ea"/>
              </a:rPr>
              <a:t>『</a:t>
            </a:r>
            <a:r>
              <a:rPr lang="ja-JP" altLang="en-US" sz="4000" cap="all" dirty="0">
                <a:latin typeface="+mj-ea"/>
                <a:ea typeface="+mj-ea"/>
              </a:rPr>
              <a:t>ロータリーの</a:t>
            </a:r>
            <a:endParaRPr lang="en-US" altLang="ja-JP" sz="4000" cap="all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cap="all" dirty="0">
                <a:latin typeface="+mj-ea"/>
                <a:ea typeface="+mj-ea"/>
              </a:rPr>
              <a:t>　戦略的優先事項と目的</a:t>
            </a:r>
            <a:r>
              <a:rPr lang="en-US" altLang="ja-JP" sz="4000" cap="all" dirty="0">
                <a:latin typeface="+mj-ea"/>
                <a:ea typeface="+mj-ea"/>
              </a:rPr>
              <a:t>』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AA08B55-CD74-4979-830C-1078992E936F}"/>
              </a:ext>
            </a:extLst>
          </p:cNvPr>
          <p:cNvSpPr txBox="1">
            <a:spLocks/>
          </p:cNvSpPr>
          <p:nvPr/>
        </p:nvSpPr>
        <p:spPr>
          <a:xfrm>
            <a:off x="5707224" y="1144282"/>
            <a:ext cx="6484776" cy="74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2800" cap="all" dirty="0">
                <a:latin typeface="+mj-ea"/>
                <a:ea typeface="+mj-ea"/>
              </a:rPr>
              <a:t>（期間：</a:t>
            </a:r>
            <a:r>
              <a:rPr lang="en-US" altLang="ja-JP" sz="2800" cap="all" dirty="0">
                <a:latin typeface="+mj-ea"/>
                <a:ea typeface="+mj-ea"/>
              </a:rPr>
              <a:t>2019</a:t>
            </a:r>
            <a:r>
              <a:rPr lang="ja-JP" altLang="en-US" sz="2800" cap="all" dirty="0">
                <a:latin typeface="+mj-ea"/>
                <a:ea typeface="+mj-ea"/>
              </a:rPr>
              <a:t>～</a:t>
            </a:r>
            <a:r>
              <a:rPr lang="en-US" altLang="ja-JP" sz="2800" cap="all" dirty="0">
                <a:latin typeface="+mj-ea"/>
                <a:ea typeface="+mj-ea"/>
              </a:rPr>
              <a:t>20</a:t>
            </a:r>
            <a:r>
              <a:rPr lang="ja-JP" altLang="en-US" sz="2800" cap="all" dirty="0">
                <a:latin typeface="+mj-ea"/>
                <a:ea typeface="+mj-ea"/>
              </a:rPr>
              <a:t>年度から</a:t>
            </a:r>
            <a:r>
              <a:rPr lang="en-US" altLang="ja-JP" sz="2800" cap="all" dirty="0">
                <a:latin typeface="+mj-ea"/>
                <a:ea typeface="+mj-ea"/>
              </a:rPr>
              <a:t>5</a:t>
            </a:r>
            <a:r>
              <a:rPr lang="ja-JP" altLang="en-US" sz="2800" cap="all" dirty="0">
                <a:latin typeface="+mj-ea"/>
                <a:ea typeface="+mj-ea"/>
              </a:rPr>
              <a:t>年間）</a:t>
            </a:r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ja-JP" altLang="en-US" sz="2800" dirty="0">
              <a:latin typeface="+mj-ea"/>
              <a:ea typeface="+mj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ED73A3A-7987-4D17-9925-415FD51A2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1664"/>
          <a:stretch/>
        </p:blipFill>
        <p:spPr>
          <a:xfrm>
            <a:off x="289031" y="1614196"/>
            <a:ext cx="4825171" cy="503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14901EEE-C8D8-469E-AB8D-0DCDDDBE75BD}"/>
              </a:ext>
            </a:extLst>
          </p:cNvPr>
          <p:cNvSpPr txBox="1">
            <a:spLocks/>
          </p:cNvSpPr>
          <p:nvPr/>
        </p:nvSpPr>
        <p:spPr>
          <a:xfrm>
            <a:off x="5324890" y="3756634"/>
            <a:ext cx="6718429" cy="240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cap="all" dirty="0">
                <a:latin typeface="+mj-ea"/>
                <a:ea typeface="+mj-ea"/>
              </a:rPr>
              <a:t>より大きなインパクトをもたらす</a:t>
            </a:r>
          </a:p>
          <a:p>
            <a:r>
              <a:rPr lang="ja-JP" altLang="en-US" sz="3200" cap="all" dirty="0">
                <a:latin typeface="+mj-ea"/>
                <a:ea typeface="+mj-ea"/>
              </a:rPr>
              <a:t>参加者の基盤を広げる</a:t>
            </a:r>
          </a:p>
          <a:p>
            <a:r>
              <a:rPr lang="ja-JP" altLang="en-US" sz="3200" cap="all" dirty="0">
                <a:latin typeface="+mj-ea"/>
                <a:ea typeface="+mj-ea"/>
              </a:rPr>
              <a:t>参加者の積極的なかかわりを促す</a:t>
            </a:r>
            <a:endParaRPr lang="en-US" altLang="ja-JP" sz="3200" cap="all" dirty="0">
              <a:latin typeface="+mj-ea"/>
              <a:ea typeface="+mj-ea"/>
            </a:endParaRPr>
          </a:p>
          <a:p>
            <a:r>
              <a:rPr lang="ja-JP" altLang="en-US" sz="3200" cap="all" dirty="0">
                <a:latin typeface="+mj-ea"/>
                <a:ea typeface="+mj-ea"/>
              </a:rPr>
              <a:t>適応力を高める</a:t>
            </a:r>
            <a:endParaRPr lang="en-US" altLang="ja-JP" sz="3200" cap="all" dirty="0">
              <a:latin typeface="+mj-ea"/>
              <a:ea typeface="+mj-ea"/>
            </a:endParaRPr>
          </a:p>
          <a:p>
            <a:endParaRPr lang="en-US" altLang="ja-JP" sz="3200" cap="all" dirty="0">
              <a:latin typeface="+mj-ea"/>
              <a:ea typeface="+mj-ea"/>
            </a:endParaRPr>
          </a:p>
          <a:p>
            <a:endParaRPr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81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38F0CBF-346F-45B4-8156-4B49940B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r="7451" b="3768"/>
          <a:stretch/>
        </p:blipFill>
        <p:spPr>
          <a:xfrm>
            <a:off x="8455769" y="730541"/>
            <a:ext cx="3642927" cy="5965515"/>
          </a:xfrm>
          <a:prstGeom prst="rect">
            <a:avLst/>
          </a:prstGeom>
        </p:spPr>
      </p:pic>
      <p:sp>
        <p:nvSpPr>
          <p:cNvPr id="22" name="コンテンツ プレースホルダー 3">
            <a:extLst>
              <a:ext uri="{FF2B5EF4-FFF2-40B4-BE49-F238E27FC236}">
                <a16:creationId xmlns:a16="http://schemas.microsoft.com/office/drawing/2014/main" id="{8806AB1A-7A83-484B-877B-4CC4CFBF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57" y="1816145"/>
            <a:ext cx="6984827" cy="745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不変なもの⇒地区ビジョン</a:t>
            </a:r>
            <a:endParaRPr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9420C3C7-749A-4640-8AA7-BE882C6A1D9C}"/>
              </a:ext>
            </a:extLst>
          </p:cNvPr>
          <p:cNvSpPr txBox="1">
            <a:spLocks/>
          </p:cNvSpPr>
          <p:nvPr/>
        </p:nvSpPr>
        <p:spPr>
          <a:xfrm>
            <a:off x="1028657" y="2742158"/>
            <a:ext cx="8430381" cy="4061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ja-JP" altLang="en-US" sz="3200" dirty="0">
                <a:latin typeface="+mj-ea"/>
                <a:ea typeface="+mj-ea"/>
              </a:rPr>
              <a:t>クラブが主権者であり、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200" dirty="0">
                <a:latin typeface="+mj-ea"/>
                <a:ea typeface="+mj-ea"/>
              </a:rPr>
              <a:t>　地区はクラブを支援する</a:t>
            </a:r>
            <a:endParaRPr lang="en-US" altLang="ja-JP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ja-JP" altLang="en-US" sz="3200" dirty="0">
                <a:latin typeface="+mj-ea"/>
                <a:ea typeface="+mj-ea"/>
              </a:rPr>
              <a:t>ロータリーの理念</a:t>
            </a:r>
            <a:endParaRPr lang="en-US" altLang="ja-JP" sz="3200" dirty="0">
              <a:latin typeface="+mj-ea"/>
              <a:ea typeface="+mj-ea"/>
            </a:endParaRPr>
          </a:p>
          <a:p>
            <a:pPr lvl="0">
              <a:lnSpc>
                <a:spcPct val="100000"/>
              </a:lnSpc>
            </a:pPr>
            <a:r>
              <a:rPr lang="ja-JP" altLang="en-US" sz="3200" dirty="0">
                <a:latin typeface="+mj-ea"/>
                <a:ea typeface="+mj-ea"/>
              </a:rPr>
              <a:t>ロータリーの目的</a:t>
            </a:r>
            <a:endParaRPr lang="en-US" altLang="ja-JP" sz="3200" dirty="0">
              <a:latin typeface="+mj-ea"/>
              <a:ea typeface="+mj-ea"/>
            </a:endParaRPr>
          </a:p>
          <a:p>
            <a:pPr lvl="0">
              <a:lnSpc>
                <a:spcPct val="100000"/>
              </a:lnSpc>
            </a:pPr>
            <a:r>
              <a:rPr lang="ja-JP" altLang="en-US" sz="3200" dirty="0">
                <a:latin typeface="+mj-ea"/>
                <a:ea typeface="+mj-ea"/>
              </a:rPr>
              <a:t>ロータリーの中核的価値観</a:t>
            </a:r>
            <a:endParaRPr lang="en-US" altLang="ja-JP" sz="2800" dirty="0">
              <a:latin typeface="+mj-ea"/>
              <a:ea typeface="+mj-ea"/>
            </a:endParaRPr>
          </a:p>
          <a:p>
            <a:pPr lvl="0">
              <a:lnSpc>
                <a:spcPct val="100000"/>
              </a:lnSpc>
            </a:pPr>
            <a:r>
              <a:rPr lang="ja-JP" altLang="en-US" sz="3200" dirty="0">
                <a:latin typeface="+mj-ea"/>
                <a:ea typeface="+mj-ea"/>
              </a:rPr>
              <a:t>四つのテスト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C477914-059E-44E1-AEFB-A36E7EFBA722}"/>
              </a:ext>
            </a:extLst>
          </p:cNvPr>
          <p:cNvSpPr txBox="1">
            <a:spLocks/>
          </p:cNvSpPr>
          <p:nvPr/>
        </p:nvSpPr>
        <p:spPr>
          <a:xfrm>
            <a:off x="2282128" y="1166509"/>
            <a:ext cx="6484776" cy="74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2800" cap="all" dirty="0">
                <a:latin typeface="+mj-ea"/>
                <a:ea typeface="+mj-ea"/>
              </a:rPr>
              <a:t>（期間：</a:t>
            </a:r>
            <a:r>
              <a:rPr lang="en-US" altLang="ja-JP" sz="2800" cap="all" dirty="0">
                <a:latin typeface="+mj-ea"/>
                <a:ea typeface="+mj-ea"/>
              </a:rPr>
              <a:t>2017</a:t>
            </a:r>
            <a:r>
              <a:rPr lang="ja-JP" altLang="en-US" sz="2800" cap="all" dirty="0">
                <a:latin typeface="+mj-ea"/>
                <a:ea typeface="+mj-ea"/>
              </a:rPr>
              <a:t>～</a:t>
            </a:r>
            <a:r>
              <a:rPr lang="en-US" altLang="ja-JP" sz="2800" cap="all" dirty="0">
                <a:latin typeface="+mj-ea"/>
                <a:ea typeface="+mj-ea"/>
              </a:rPr>
              <a:t>18</a:t>
            </a:r>
            <a:r>
              <a:rPr lang="ja-JP" altLang="en-US" sz="2800" cap="all" dirty="0">
                <a:latin typeface="+mj-ea"/>
                <a:ea typeface="+mj-ea"/>
              </a:rPr>
              <a:t>年度から</a:t>
            </a:r>
            <a:r>
              <a:rPr lang="en-US" altLang="ja-JP" sz="2800" cap="all" dirty="0">
                <a:latin typeface="+mj-ea"/>
                <a:ea typeface="+mj-ea"/>
              </a:rPr>
              <a:t>5</a:t>
            </a:r>
            <a:r>
              <a:rPr lang="ja-JP" altLang="en-US" sz="2800" cap="all" dirty="0">
                <a:latin typeface="+mj-ea"/>
                <a:ea typeface="+mj-ea"/>
              </a:rPr>
              <a:t>年間）</a:t>
            </a:r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en-US" altLang="ja-JP" sz="2800" cap="all" dirty="0">
              <a:latin typeface="+mj-ea"/>
              <a:ea typeface="+mj-ea"/>
            </a:endParaRPr>
          </a:p>
          <a:p>
            <a:pPr algn="r"/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57" y="516870"/>
            <a:ext cx="5821187" cy="1118543"/>
          </a:xfrm>
          <a:noFill/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地区のビジョン声明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26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8FFBB-162D-4F6F-A94C-409B30A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653143"/>
            <a:ext cx="9601200" cy="996820"/>
          </a:xfrm>
        </p:spPr>
        <p:txBody>
          <a:bodyPr>
            <a:normAutofit/>
          </a:bodyPr>
          <a:lstStyle/>
          <a:p>
            <a:r>
              <a:rPr lang="ja-JP" altLang="en-US" sz="4800" cap="all" dirty="0">
                <a:latin typeface="HGS明朝E" panose="02020900000000000000" pitchFamily="18" charset="-128"/>
                <a:ea typeface="HGS明朝E" panose="02020900000000000000" pitchFamily="18" charset="-128"/>
              </a:rPr>
              <a:t>地区のビジョン</a:t>
            </a:r>
            <a:endParaRPr lang="ja-JP" altLang="en-US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92738C6B-11BD-4E00-939E-96C7B2FF6CD1}"/>
              </a:ext>
            </a:extLst>
          </p:cNvPr>
          <p:cNvSpPr txBox="1">
            <a:spLocks/>
          </p:cNvSpPr>
          <p:nvPr/>
        </p:nvSpPr>
        <p:spPr>
          <a:xfrm>
            <a:off x="1026367" y="3057334"/>
            <a:ext cx="10151707" cy="354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私たち第</a:t>
            </a:r>
            <a:r>
              <a:rPr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2660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地区は</a:t>
            </a:r>
            <a:r>
              <a:rPr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RI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テーマを理解し、地域の特性に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あった活動をすることにより具現化します。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0">
              <a:lnSpc>
                <a:spcPct val="100000"/>
              </a:lnSpc>
            </a:pP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ロータリーの原点である親睦と職業奉仕を根幹とし、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世界及び地域社会で良い変化を生み出します。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0">
              <a:lnSpc>
                <a:spcPct val="100000"/>
              </a:lnSpc>
            </a:pP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それぞれが</a:t>
            </a:r>
            <a:r>
              <a:rPr lang="ja-JP" altLang="ja-JP" sz="2800" b="1" u="wavyHeavy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「魅力ある・元気ある・個性ある」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クラブに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なる事を目指します。</a:t>
            </a:r>
            <a:endParaRPr lang="ja-JP" altLang="en-US" sz="44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05A24233-5245-4124-9C1A-27923D0A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16" y="1531000"/>
            <a:ext cx="10562253" cy="1526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未来を見据えながら進化させるべきもの⇒中期５ヵ年目標</a:t>
            </a:r>
            <a:endParaRPr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245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0A89A-41A2-4C69-83D7-4B8E3F78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349" y="467437"/>
            <a:ext cx="9601200" cy="788157"/>
          </a:xfrm>
        </p:spPr>
        <p:txBody>
          <a:bodyPr/>
          <a:lstStyle/>
          <a:p>
            <a:r>
              <a:rPr kumimoji="1" lang="ja-JP" altLang="en-US" dirty="0"/>
              <a:t>四宮ガバナーの年次目標と強調事項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36949E-9BB7-471F-8059-816B53E3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49" y="1494430"/>
            <a:ext cx="9601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  <a:cs typeface="+mj-cs"/>
              </a:rPr>
              <a:t>　年次目標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cap="all" dirty="0">
                <a:latin typeface="+mj-ea"/>
                <a:ea typeface="+mj-ea"/>
              </a:rPr>
              <a:t>　　</a:t>
            </a:r>
            <a:r>
              <a:rPr lang="en-US" altLang="ja-JP" sz="3200" cap="all" dirty="0">
                <a:latin typeface="+mj-ea"/>
                <a:ea typeface="+mj-ea"/>
              </a:rPr>
              <a:t>1.</a:t>
            </a:r>
            <a:r>
              <a:rPr lang="ja-JP" altLang="ja-JP" sz="3200" dirty="0">
                <a:latin typeface="+mj-ea"/>
                <a:ea typeface="+mj-ea"/>
                <a:cs typeface="+mj-cs"/>
              </a:rPr>
              <a:t>クラブビジョンの策定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cap="all" dirty="0">
                <a:latin typeface="+mj-ea"/>
                <a:ea typeface="+mj-ea"/>
              </a:rPr>
              <a:t>　　</a:t>
            </a:r>
            <a:r>
              <a:rPr lang="en-US" altLang="ja-JP" sz="3200" cap="all" dirty="0">
                <a:latin typeface="+mj-ea"/>
                <a:ea typeface="+mj-ea"/>
              </a:rPr>
              <a:t>2</a:t>
            </a:r>
            <a:r>
              <a:rPr lang="en-US" altLang="ja-JP" sz="3200" cap="all" dirty="0">
                <a:latin typeface="+mj-ea"/>
              </a:rPr>
              <a:t>.</a:t>
            </a:r>
            <a:r>
              <a:rPr lang="ja-JP" altLang="ja-JP" sz="3200" dirty="0">
                <a:latin typeface="+mj-ea"/>
                <a:ea typeface="+mj-ea"/>
                <a:cs typeface="+mj-cs"/>
              </a:rPr>
              <a:t>会員基盤の強化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ja-JP" sz="10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  <a:cs typeface="+mj-cs"/>
              </a:rPr>
              <a:t>　クラブへ強調事項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  <a:cs typeface="+mj-cs"/>
              </a:rPr>
              <a:t>　　①効果の持続性が期待される有意義な奉仕事業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  <a:cs typeface="+mj-cs"/>
              </a:rPr>
              <a:t>　　②ロータリーファミリーの絆を深める</a:t>
            </a:r>
            <a:endParaRPr lang="en-US" altLang="ja-JP" sz="32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  <a:cs typeface="+mj-cs"/>
              </a:rPr>
              <a:t>　　③ロータリー賞の獲得を目指す</a:t>
            </a:r>
            <a:endParaRPr lang="en-US" altLang="ja-JP" sz="3200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31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FB2D0-4F45-49C2-B58F-D32D22D3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32" y="410932"/>
            <a:ext cx="9601200" cy="970384"/>
          </a:xfrm>
          <a:noFill/>
        </p:spPr>
        <p:txBody>
          <a:bodyPr>
            <a:normAutofit/>
          </a:bodyPr>
          <a:lstStyle/>
          <a:p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クラブビジョン紹介①</a:t>
            </a:r>
            <a:endParaRPr lang="ja-JP" altLang="en-US" sz="4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4A1677A-B775-4679-9EA0-2CFCA335587B}"/>
              </a:ext>
            </a:extLst>
          </p:cNvPr>
          <p:cNvSpPr txBox="1">
            <a:spLocks/>
          </p:cNvSpPr>
          <p:nvPr/>
        </p:nvSpPr>
        <p:spPr>
          <a:xfrm>
            <a:off x="1769270" y="1819656"/>
            <a:ext cx="9601200" cy="39671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新しい多くの会員を迎え、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「共に育つ」という考えのもと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奉仕活動への熱い情熱をいだき、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latin typeface="+mj-ea"/>
                <a:ea typeface="+mj-ea"/>
              </a:rPr>
              <a:t>行動するクラブづくりをめざす！</a:t>
            </a:r>
            <a:endParaRPr lang="en-US" altLang="ja-JP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169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FB2D0-4F45-49C2-B58F-D32D22D3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32" y="410932"/>
            <a:ext cx="9601200" cy="970384"/>
          </a:xfrm>
          <a:noFill/>
        </p:spPr>
        <p:txBody>
          <a:bodyPr>
            <a:normAutofit/>
          </a:bodyPr>
          <a:lstStyle/>
          <a:p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クラブビジョン紹介②</a:t>
            </a:r>
            <a:endParaRPr lang="ja-JP" altLang="en-US" sz="4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4A1677A-B775-4679-9EA0-2CFCA335587B}"/>
              </a:ext>
            </a:extLst>
          </p:cNvPr>
          <p:cNvSpPr txBox="1">
            <a:spLocks/>
          </p:cNvSpPr>
          <p:nvPr/>
        </p:nvSpPr>
        <p:spPr>
          <a:xfrm>
            <a:off x="987232" y="1381315"/>
            <a:ext cx="10973120" cy="52273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j-ea"/>
                <a:ea typeface="+mj-ea"/>
              </a:rPr>
              <a:t>１．ロータリーの使命を理解し、職業を通じ社会に貢献します。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j-ea"/>
                <a:ea typeface="+mj-ea"/>
              </a:rPr>
              <a:t>２．会員の個性を重んじ、奉仕活動を通じ友情を育みます。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j-ea"/>
                <a:ea typeface="+mj-ea"/>
              </a:rPr>
              <a:t>３．会員増強と会員研修を両輪とし、会員基盤の拡充を</a:t>
            </a:r>
            <a:br>
              <a:rPr lang="en-US" altLang="ja-JP" sz="3000" dirty="0">
                <a:latin typeface="+mj-ea"/>
                <a:ea typeface="+mj-ea"/>
              </a:rPr>
            </a:br>
            <a:r>
              <a:rPr lang="ja-JP" altLang="en-US" sz="3000" dirty="0">
                <a:latin typeface="+mj-ea"/>
                <a:ea typeface="+mj-ea"/>
              </a:rPr>
              <a:t>　　推進します。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j-ea"/>
                <a:ea typeface="+mj-ea"/>
              </a:rPr>
              <a:t>４．衛星クラブ、ローターアクトクラブ、インターアクト</a:t>
            </a:r>
            <a:br>
              <a:rPr lang="en-US" altLang="ja-JP" sz="3000" dirty="0">
                <a:latin typeface="+mj-ea"/>
                <a:ea typeface="+mj-ea"/>
              </a:rPr>
            </a:br>
            <a:r>
              <a:rPr lang="ja-JP" altLang="en-US" sz="3000" dirty="0">
                <a:latin typeface="+mj-ea"/>
                <a:ea typeface="+mj-ea"/>
              </a:rPr>
              <a:t>　　クラブと連係し、奉仕活動を通じ感動を共有します。</a:t>
            </a:r>
            <a:endParaRPr lang="en-US" altLang="ja-JP" sz="30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000" dirty="0">
                <a:latin typeface="+mj-ea"/>
                <a:ea typeface="+mj-ea"/>
              </a:rPr>
              <a:t>５．ロータリークラブの活動を積極的に広報すると共に、</a:t>
            </a:r>
            <a:br>
              <a:rPr lang="en-US" altLang="ja-JP" sz="3000" dirty="0">
                <a:latin typeface="+mj-ea"/>
                <a:ea typeface="+mj-ea"/>
              </a:rPr>
            </a:br>
            <a:r>
              <a:rPr lang="ja-JP" altLang="en-US" sz="3000" dirty="0">
                <a:latin typeface="+mj-ea"/>
                <a:ea typeface="+mj-ea"/>
              </a:rPr>
              <a:t>　　多くの関係機関、関係者と交流し、社会に良い変化を</a:t>
            </a:r>
            <a:br>
              <a:rPr lang="en-US" altLang="ja-JP" sz="3000" dirty="0">
                <a:latin typeface="+mj-ea"/>
                <a:ea typeface="+mj-ea"/>
              </a:rPr>
            </a:br>
            <a:r>
              <a:rPr lang="ja-JP" altLang="en-US" sz="3000" dirty="0">
                <a:latin typeface="+mj-ea"/>
                <a:ea typeface="+mj-ea"/>
              </a:rPr>
              <a:t>　　もたらすよう努めます。</a:t>
            </a:r>
          </a:p>
        </p:txBody>
      </p:sp>
    </p:spTree>
    <p:extLst>
      <p:ext uri="{BB962C8B-B14F-4D97-AF65-F5344CB8AC3E}">
        <p14:creationId xmlns:p14="http://schemas.microsoft.com/office/powerpoint/2010/main" val="1102597521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108000" tIns="72000" rIns="108000" bIns="72000" rtlCol="0" anchor="ctr" anchorCtr="0">
        <a:noAutofit/>
      </a:bodyPr>
      <a:lstStyle>
        <a:defPPr marL="0" indent="0" algn="l">
          <a:lnSpc>
            <a:spcPct val="100000"/>
          </a:lnSpc>
          <a:buNone/>
          <a:defRPr sz="38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RF-PowerpointDesignEN_Light_DRAF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MS Mincho"/>
        <a:cs typeface=""/>
      </a:majorFont>
      <a:minorFont>
        <a:latin typeface="Calibri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トリミング</Template>
  <TotalTime>1897</TotalTime>
  <Words>907</Words>
  <Application>Microsoft Office PowerPoint</Application>
  <PresentationFormat>ワイド画面</PresentationFormat>
  <Paragraphs>182</Paragraphs>
  <Slides>32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HGS明朝E</vt:lpstr>
      <vt:lpstr>HG明朝E</vt:lpstr>
      <vt:lpstr>游ゴシック</vt:lpstr>
      <vt:lpstr>Arial</vt:lpstr>
      <vt:lpstr>Arial Narrow</vt:lpstr>
      <vt:lpstr>Calibri</vt:lpstr>
      <vt:lpstr>Constantia</vt:lpstr>
      <vt:lpstr>Franklin Gothic Book</vt:lpstr>
      <vt:lpstr>Wingdings</vt:lpstr>
      <vt:lpstr>トリミング</vt:lpstr>
      <vt:lpstr>TRF-PowerpointDesignEN_Light_DRAFT</vt:lpstr>
      <vt:lpstr>Custom Design</vt:lpstr>
      <vt:lpstr>Slate_NoMoE</vt:lpstr>
      <vt:lpstr>クラブビジョン策定 について</vt:lpstr>
      <vt:lpstr>国際ロータリー（RI)のビジョン声明</vt:lpstr>
      <vt:lpstr>国際ロータリー（RI）の戦略的目標</vt:lpstr>
      <vt:lpstr>国際ロータリー（RI）の戦略的目標</vt:lpstr>
      <vt:lpstr>地区のビジョン声明</vt:lpstr>
      <vt:lpstr>地区のビジョン</vt:lpstr>
      <vt:lpstr>四宮ガバナーの年次目標と強調事項</vt:lpstr>
      <vt:lpstr>クラブビジョン紹介①</vt:lpstr>
      <vt:lpstr>クラブビジョン紹介②</vt:lpstr>
      <vt:lpstr>クラブビジョン紹介③</vt:lpstr>
      <vt:lpstr>クラブビジョン紹介④</vt:lpstr>
      <vt:lpstr>クラブビジョン策定について</vt:lpstr>
      <vt:lpstr>クラブビジョン策定について</vt:lpstr>
      <vt:lpstr>ロータリーの理念</vt:lpstr>
      <vt:lpstr>ビジョンは理念ではありません</vt:lpstr>
      <vt:lpstr>戦略計画　紹介①</vt:lpstr>
      <vt:lpstr>戦略計画　紹介②</vt:lpstr>
      <vt:lpstr>戦略計画　紹介③</vt:lpstr>
      <vt:lpstr>戦略計画　紹介④</vt:lpstr>
      <vt:lpstr>ビジョン策定の際、考慮すべきキーワード</vt:lpstr>
      <vt:lpstr>ビジョン策定の際、考慮すべきキーワード</vt:lpstr>
      <vt:lpstr>ビジョン策定の際、考慮すべきキーワード</vt:lpstr>
      <vt:lpstr>ビジョン策定の際、考慮すべきキーワード</vt:lpstr>
      <vt:lpstr>ビジョン策定の際、考慮すべきキーワード</vt:lpstr>
      <vt:lpstr>アンケート（案）をご覧ください。</vt:lpstr>
      <vt:lpstr>ビジョン策定の際、考慮すべきキーワード</vt:lpstr>
      <vt:lpstr>ビジョン策定の際、考慮すべきキーワード</vt:lpstr>
      <vt:lpstr>2018-19年度　ロータリー賞からの分析</vt:lpstr>
      <vt:lpstr>クラブビジョン策定委員会の構成</vt:lpstr>
      <vt:lpstr>戦略計画委員会（仮称）の構成と活動内容</vt:lpstr>
      <vt:lpstr>最後に･･････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クラブビジョン策定 について</dc:title>
  <dc:creator>Funahashi Misako</dc:creator>
  <cp:lastModifiedBy>owner</cp:lastModifiedBy>
  <cp:revision>213</cp:revision>
  <cp:lastPrinted>2019-08-02T03:07:31Z</cp:lastPrinted>
  <dcterms:created xsi:type="dcterms:W3CDTF">2019-05-09T06:12:01Z</dcterms:created>
  <dcterms:modified xsi:type="dcterms:W3CDTF">2019-10-09T08:54:30Z</dcterms:modified>
</cp:coreProperties>
</file>