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theme/theme2.xml" ContentType="application/vnd.openxmlformats-officedocument.theme+xml"/>
  <Override PartName="/ppt/theme/theme3.xml" ContentType="application/vnd.openxmlformats-officedocument.them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5.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64" r:id="rId2"/>
    <p:sldMasterId id="2147483666" r:id="rId3"/>
    <p:sldMasterId id="2147483684" r:id="rId4"/>
    <p:sldMasterId id="2147483700" r:id="rId5"/>
    <p:sldMasterId id="2147483711" r:id="rId6"/>
  </p:sldMasterIdLst>
  <p:notesMasterIdLst>
    <p:notesMasterId r:id="rId103"/>
  </p:notesMasterIdLst>
  <p:sldIdLst>
    <p:sldId id="792" r:id="rId7"/>
    <p:sldId id="800" r:id="rId8"/>
    <p:sldId id="825" r:id="rId9"/>
    <p:sldId id="791" r:id="rId10"/>
    <p:sldId id="826" r:id="rId11"/>
    <p:sldId id="819" r:id="rId12"/>
    <p:sldId id="827" r:id="rId13"/>
    <p:sldId id="821" r:id="rId14"/>
    <p:sldId id="820" r:id="rId15"/>
    <p:sldId id="823" r:id="rId16"/>
    <p:sldId id="815" r:id="rId17"/>
    <p:sldId id="828" r:id="rId18"/>
    <p:sldId id="829" r:id="rId19"/>
    <p:sldId id="838" r:id="rId20"/>
    <p:sldId id="839" r:id="rId21"/>
    <p:sldId id="840" r:id="rId22"/>
    <p:sldId id="848" r:id="rId23"/>
    <p:sldId id="850" r:id="rId24"/>
    <p:sldId id="851" r:id="rId25"/>
    <p:sldId id="841" r:id="rId26"/>
    <p:sldId id="842" r:id="rId27"/>
    <p:sldId id="852" r:id="rId28"/>
    <p:sldId id="853" r:id="rId29"/>
    <p:sldId id="854" r:id="rId30"/>
    <p:sldId id="844" r:id="rId31"/>
    <p:sldId id="843" r:id="rId32"/>
    <p:sldId id="845" r:id="rId33"/>
    <p:sldId id="855" r:id="rId34"/>
    <p:sldId id="856" r:id="rId35"/>
    <p:sldId id="857" r:id="rId36"/>
    <p:sldId id="846" r:id="rId37"/>
    <p:sldId id="858" r:id="rId38"/>
    <p:sldId id="847" r:id="rId39"/>
    <p:sldId id="859" r:id="rId40"/>
    <p:sldId id="860" r:id="rId41"/>
    <p:sldId id="861" r:id="rId42"/>
    <p:sldId id="862" r:id="rId43"/>
    <p:sldId id="256" r:id="rId44"/>
    <p:sldId id="370" r:id="rId45"/>
    <p:sldId id="311" r:id="rId46"/>
    <p:sldId id="367" r:id="rId47"/>
    <p:sldId id="341" r:id="rId48"/>
    <p:sldId id="369" r:id="rId49"/>
    <p:sldId id="378" r:id="rId50"/>
    <p:sldId id="372" r:id="rId51"/>
    <p:sldId id="365" r:id="rId52"/>
    <p:sldId id="362" r:id="rId53"/>
    <p:sldId id="349" r:id="rId54"/>
    <p:sldId id="385" r:id="rId55"/>
    <p:sldId id="373" r:id="rId56"/>
    <p:sldId id="374" r:id="rId57"/>
    <p:sldId id="375" r:id="rId58"/>
    <p:sldId id="377" r:id="rId59"/>
    <p:sldId id="379" r:id="rId60"/>
    <p:sldId id="358" r:id="rId61"/>
    <p:sldId id="363" r:id="rId62"/>
    <p:sldId id="359" r:id="rId63"/>
    <p:sldId id="350" r:id="rId64"/>
    <p:sldId id="380" r:id="rId65"/>
    <p:sldId id="381" r:id="rId66"/>
    <p:sldId id="382" r:id="rId67"/>
    <p:sldId id="383" r:id="rId68"/>
    <p:sldId id="384" r:id="rId69"/>
    <p:sldId id="352" r:id="rId70"/>
    <p:sldId id="863" r:id="rId71"/>
    <p:sldId id="864" r:id="rId72"/>
    <p:sldId id="865" r:id="rId73"/>
    <p:sldId id="866" r:id="rId74"/>
    <p:sldId id="797" r:id="rId75"/>
    <p:sldId id="813" r:id="rId76"/>
    <p:sldId id="798" r:id="rId77"/>
    <p:sldId id="867" r:id="rId78"/>
    <p:sldId id="868" r:id="rId79"/>
    <p:sldId id="894" r:id="rId80"/>
    <p:sldId id="268" r:id="rId81"/>
    <p:sldId id="896" r:id="rId82"/>
    <p:sldId id="260" r:id="rId83"/>
    <p:sldId id="261" r:id="rId84"/>
    <p:sldId id="895" r:id="rId85"/>
    <p:sldId id="262" r:id="rId86"/>
    <p:sldId id="877" r:id="rId87"/>
    <p:sldId id="878" r:id="rId88"/>
    <p:sldId id="879" r:id="rId89"/>
    <p:sldId id="880" r:id="rId90"/>
    <p:sldId id="881" r:id="rId91"/>
    <p:sldId id="882" r:id="rId92"/>
    <p:sldId id="883" r:id="rId93"/>
    <p:sldId id="884" r:id="rId94"/>
    <p:sldId id="885" r:id="rId95"/>
    <p:sldId id="886" r:id="rId96"/>
    <p:sldId id="887" r:id="rId97"/>
    <p:sldId id="888" r:id="rId98"/>
    <p:sldId id="889" r:id="rId99"/>
    <p:sldId id="890" r:id="rId100"/>
    <p:sldId id="891" r:id="rId101"/>
    <p:sldId id="892" r:id="rId102"/>
  </p:sldIdLst>
  <p:sldSz cx="12192000" cy="6858000"/>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ukuda-Doi Mayumi"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92" autoAdjust="0"/>
    <p:restoredTop sz="75676" autoAdjust="0"/>
  </p:normalViewPr>
  <p:slideViewPr>
    <p:cSldViewPr snapToGrid="0">
      <p:cViewPr varScale="1">
        <p:scale>
          <a:sx n="86" d="100"/>
          <a:sy n="86" d="100"/>
        </p:scale>
        <p:origin x="1290" y="84"/>
      </p:cViewPr>
      <p:guideLst>
        <p:guide orient="horz" pos="2160"/>
        <p:guide pos="3840"/>
      </p:guideLst>
    </p:cSldViewPr>
  </p:slideViewPr>
  <p:outlineViewPr>
    <p:cViewPr>
      <p:scale>
        <a:sx n="33" d="100"/>
        <a:sy n="33" d="100"/>
      </p:scale>
      <p:origin x="0" y="-1794"/>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7" d="100"/>
          <a:sy n="87" d="100"/>
        </p:scale>
        <p:origin x="3840"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07" Type="http://schemas.openxmlformats.org/officeDocument/2006/relationships/theme" Target="theme/theme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notesMaster" Target="notesMasters/notesMaster1.xml"/><Relationship Id="rId108"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viewProps" Target="view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commentAuthors" Target="commentAuthor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316017582319256"/>
          <c:y val="2.5842965211314739E-2"/>
          <c:w val="0.79353313943865122"/>
          <c:h val="0.76776080127289792"/>
        </c:manualLayout>
      </c:layout>
      <c:barChart>
        <c:barDir val="col"/>
        <c:grouping val="clustered"/>
        <c:varyColors val="0"/>
        <c:ser>
          <c:idx val="0"/>
          <c:order val="0"/>
          <c:tx>
            <c:strRef>
              <c:f>Sheet1!$B$1</c:f>
              <c:strCache>
                <c:ptCount val="1"/>
                <c:pt idx="0">
                  <c:v>Member</c:v>
                </c:pt>
              </c:strCache>
            </c:strRef>
          </c:tx>
          <c:spPr>
            <a:ln w="50800">
              <a:solidFill>
                <a:srgbClr val="006600"/>
              </a:solidFill>
            </a:ln>
          </c:spPr>
          <c:invertIfNegative val="0"/>
          <c:cat>
            <c:strRef>
              <c:f>Sheet1!$A$2:$A$11</c:f>
              <c:strCache>
                <c:ptCount val="10"/>
                <c:pt idx="0">
                  <c:v>10-11</c:v>
                </c:pt>
                <c:pt idx="1">
                  <c:v>11-12</c:v>
                </c:pt>
                <c:pt idx="2">
                  <c:v>12-13</c:v>
                </c:pt>
                <c:pt idx="3">
                  <c:v>13-14</c:v>
                </c:pt>
                <c:pt idx="4">
                  <c:v>14-15</c:v>
                </c:pt>
                <c:pt idx="5">
                  <c:v>15-16</c:v>
                </c:pt>
                <c:pt idx="6">
                  <c:v>16-17</c:v>
                </c:pt>
                <c:pt idx="7">
                  <c:v>17-18</c:v>
                </c:pt>
                <c:pt idx="8">
                  <c:v>18-19</c:v>
                </c:pt>
                <c:pt idx="9">
                  <c:v>19-20</c:v>
                </c:pt>
              </c:strCache>
            </c:strRef>
          </c:cat>
          <c:val>
            <c:numRef>
              <c:f>Sheet1!$B$2:$B$11</c:f>
              <c:numCache>
                <c:formatCode>#,##0</c:formatCode>
                <c:ptCount val="10"/>
                <c:pt idx="0">
                  <c:v>88985</c:v>
                </c:pt>
                <c:pt idx="1">
                  <c:v>87298</c:v>
                </c:pt>
                <c:pt idx="2">
                  <c:v>86508</c:v>
                </c:pt>
                <c:pt idx="3">
                  <c:v>86161</c:v>
                </c:pt>
                <c:pt idx="4">
                  <c:v>86463</c:v>
                </c:pt>
                <c:pt idx="5" formatCode="General">
                  <c:v>86997</c:v>
                </c:pt>
                <c:pt idx="6" formatCode="General">
                  <c:v>87199</c:v>
                </c:pt>
                <c:pt idx="7" formatCode="General">
                  <c:v>87467</c:v>
                </c:pt>
                <c:pt idx="8" formatCode="General">
                  <c:v>87684</c:v>
                </c:pt>
              </c:numCache>
            </c:numRef>
          </c:val>
          <c:extLst>
            <c:ext xmlns:c16="http://schemas.microsoft.com/office/drawing/2014/chart" uri="{C3380CC4-5D6E-409C-BE32-E72D297353CC}">
              <c16:uniqueId val="{00000000-E335-4BCB-AC23-2CF99F26A61D}"/>
            </c:ext>
          </c:extLst>
        </c:ser>
        <c:dLbls>
          <c:showLegendKey val="0"/>
          <c:showVal val="0"/>
          <c:showCatName val="0"/>
          <c:showSerName val="0"/>
          <c:showPercent val="0"/>
          <c:showBubbleSize val="0"/>
        </c:dLbls>
        <c:gapWidth val="150"/>
        <c:axId val="36542720"/>
        <c:axId val="36544512"/>
      </c:barChart>
      <c:lineChart>
        <c:grouping val="standard"/>
        <c:varyColors val="0"/>
        <c:ser>
          <c:idx val="1"/>
          <c:order val="1"/>
          <c:tx>
            <c:strRef>
              <c:f>Sheet1!$C$1</c:f>
              <c:strCache>
                <c:ptCount val="1"/>
                <c:pt idx="0">
                  <c:v>Contribution(JPY)</c:v>
                </c:pt>
              </c:strCache>
            </c:strRef>
          </c:tx>
          <c:spPr>
            <a:ln w="50800">
              <a:solidFill>
                <a:srgbClr val="C00000"/>
              </a:solidFill>
            </a:ln>
          </c:spPr>
          <c:cat>
            <c:strRef>
              <c:f>Sheet1!$A$2:$A$11</c:f>
              <c:strCache>
                <c:ptCount val="10"/>
                <c:pt idx="0">
                  <c:v>10-11</c:v>
                </c:pt>
                <c:pt idx="1">
                  <c:v>11-12</c:v>
                </c:pt>
                <c:pt idx="2">
                  <c:v>12-13</c:v>
                </c:pt>
                <c:pt idx="3">
                  <c:v>13-14</c:v>
                </c:pt>
                <c:pt idx="4">
                  <c:v>14-15</c:v>
                </c:pt>
                <c:pt idx="5">
                  <c:v>15-16</c:v>
                </c:pt>
                <c:pt idx="6">
                  <c:v>16-17</c:v>
                </c:pt>
                <c:pt idx="7">
                  <c:v>17-18</c:v>
                </c:pt>
                <c:pt idx="8">
                  <c:v>18-19</c:v>
                </c:pt>
                <c:pt idx="9">
                  <c:v>19-20</c:v>
                </c:pt>
              </c:strCache>
            </c:strRef>
          </c:cat>
          <c:val>
            <c:numRef>
              <c:f>Sheet1!$C$2:$C$11</c:f>
              <c:numCache>
                <c:formatCode>#,##0</c:formatCode>
                <c:ptCount val="10"/>
                <c:pt idx="0">
                  <c:v>1330469741</c:v>
                </c:pt>
                <c:pt idx="1">
                  <c:v>1395702136</c:v>
                </c:pt>
                <c:pt idx="2">
                  <c:v>1321838223</c:v>
                </c:pt>
                <c:pt idx="3">
                  <c:v>1527496545</c:v>
                </c:pt>
                <c:pt idx="4">
                  <c:v>1617551277</c:v>
                </c:pt>
                <c:pt idx="5">
                  <c:v>1785820277</c:v>
                </c:pt>
                <c:pt idx="6">
                  <c:v>1857512748</c:v>
                </c:pt>
                <c:pt idx="7" formatCode="General">
                  <c:v>2025600018</c:v>
                </c:pt>
                <c:pt idx="8" formatCode="General">
                  <c:v>1966942898</c:v>
                </c:pt>
                <c:pt idx="9" formatCode="General">
                  <c:v>1944694406</c:v>
                </c:pt>
              </c:numCache>
            </c:numRef>
          </c:val>
          <c:smooth val="0"/>
          <c:extLst>
            <c:ext xmlns:c16="http://schemas.microsoft.com/office/drawing/2014/chart" uri="{C3380CC4-5D6E-409C-BE32-E72D297353CC}">
              <c16:uniqueId val="{00000001-E335-4BCB-AC23-2CF99F26A61D}"/>
            </c:ext>
          </c:extLst>
        </c:ser>
        <c:dLbls>
          <c:showLegendKey val="0"/>
          <c:showVal val="0"/>
          <c:showCatName val="0"/>
          <c:showSerName val="0"/>
          <c:showPercent val="0"/>
          <c:showBubbleSize val="0"/>
        </c:dLbls>
        <c:marker val="1"/>
        <c:smooth val="0"/>
        <c:axId val="36590336"/>
        <c:axId val="36546048"/>
      </c:lineChart>
      <c:catAx>
        <c:axId val="36542720"/>
        <c:scaling>
          <c:orientation val="minMax"/>
        </c:scaling>
        <c:delete val="0"/>
        <c:axPos val="b"/>
        <c:numFmt formatCode="General" sourceLinked="0"/>
        <c:majorTickMark val="out"/>
        <c:minorTickMark val="none"/>
        <c:tickLblPos val="nextTo"/>
        <c:txPr>
          <a:bodyPr/>
          <a:lstStyle/>
          <a:p>
            <a:pPr>
              <a:defRPr>
                <a:latin typeface="HG丸ｺﾞｼｯｸM-PRO" panose="020F0600000000000000" pitchFamily="50" charset="-128"/>
                <a:ea typeface="HG丸ｺﾞｼｯｸM-PRO" panose="020F0600000000000000" pitchFamily="50" charset="-128"/>
              </a:defRPr>
            </a:pPr>
            <a:endParaRPr lang="ja-JP"/>
          </a:p>
        </c:txPr>
        <c:crossAx val="36544512"/>
        <c:crosses val="autoZero"/>
        <c:auto val="1"/>
        <c:lblAlgn val="ctr"/>
        <c:lblOffset val="100"/>
        <c:noMultiLvlLbl val="0"/>
      </c:catAx>
      <c:valAx>
        <c:axId val="36544512"/>
        <c:scaling>
          <c:orientation val="minMax"/>
          <c:min val="85000"/>
        </c:scaling>
        <c:delete val="0"/>
        <c:axPos val="l"/>
        <c:majorGridlines/>
        <c:numFmt formatCode="#,##0" sourceLinked="1"/>
        <c:majorTickMark val="out"/>
        <c:minorTickMark val="none"/>
        <c:tickLblPos val="nextTo"/>
        <c:crossAx val="36542720"/>
        <c:crosses val="autoZero"/>
        <c:crossBetween val="between"/>
        <c:majorUnit val="1000"/>
      </c:valAx>
      <c:valAx>
        <c:axId val="36546048"/>
        <c:scaling>
          <c:orientation val="minMax"/>
        </c:scaling>
        <c:delete val="0"/>
        <c:axPos val="r"/>
        <c:numFmt formatCode="#,##0" sourceLinked="1"/>
        <c:majorTickMark val="out"/>
        <c:minorTickMark val="none"/>
        <c:tickLblPos val="nextTo"/>
        <c:crossAx val="36590336"/>
        <c:crosses val="max"/>
        <c:crossBetween val="between"/>
        <c:dispUnits>
          <c:builtInUnit val="millions"/>
        </c:dispUnits>
      </c:valAx>
      <c:catAx>
        <c:axId val="36590336"/>
        <c:scaling>
          <c:orientation val="minMax"/>
        </c:scaling>
        <c:delete val="1"/>
        <c:axPos val="b"/>
        <c:numFmt formatCode="General" sourceLinked="1"/>
        <c:majorTickMark val="out"/>
        <c:minorTickMark val="none"/>
        <c:tickLblPos val="nextTo"/>
        <c:crossAx val="36546048"/>
        <c:crosses val="autoZero"/>
        <c:auto val="1"/>
        <c:lblAlgn val="ctr"/>
        <c:lblOffset val="100"/>
        <c:noMultiLvlLbl val="0"/>
      </c:catAx>
    </c:plotArea>
    <c:plotVisOnly val="1"/>
    <c:dispBlanksAs val="gap"/>
    <c:showDLblsOverMax val="0"/>
  </c:chart>
  <c:spPr>
    <a:solidFill>
      <a:schemeClr val="bg1"/>
    </a:solidFill>
  </c:spPr>
  <c:txPr>
    <a:bodyPr/>
    <a:lstStyle/>
    <a:p>
      <a:pPr>
        <a:defRPr sz="2000">
          <a:solidFill>
            <a:srgbClr val="17458F"/>
          </a:solidFill>
          <a:latin typeface="HG丸ｺﾞｼｯｸM-PRO" panose="020F0600000000000000" pitchFamily="50" charset="-128"/>
          <a:ea typeface="HG丸ｺﾞｼｯｸM-PRO" panose="020F0600000000000000" pitchFamily="50" charset="-128"/>
        </a:defRPr>
      </a:pPr>
      <a:endParaRPr lang="ja-JP"/>
    </a:p>
  </c:txPr>
  <c:externalData r:id="rId2">
    <c:autoUpdate val="0"/>
  </c:externalData>
  <c:userShapes r:id="rId3"/>
</c:chartSpace>
</file>

<file path=ppt/drawings/drawing1.xml><?xml version="1.0" encoding="utf-8"?>
<c:userShapes xmlns:c="http://schemas.openxmlformats.org/drawingml/2006/chart">
  <cdr:relSizeAnchor xmlns:cdr="http://schemas.openxmlformats.org/drawingml/2006/chartDrawing">
    <cdr:from>
      <cdr:x>0.38539</cdr:x>
      <cdr:y>0.43505</cdr:y>
    </cdr:from>
    <cdr:to>
      <cdr:x>0.48473</cdr:x>
      <cdr:y>0.51645</cdr:y>
    </cdr:to>
    <cdr:sp macro="" textlink="">
      <cdr:nvSpPr>
        <cdr:cNvPr id="2" name="テキスト ボックス 11"/>
        <cdr:cNvSpPr txBox="1"/>
      </cdr:nvSpPr>
      <cdr:spPr>
        <a:xfrm xmlns:a="http://schemas.openxmlformats.org/drawingml/2006/main">
          <a:off x="4134834" y="2138503"/>
          <a:ext cx="1065817" cy="4001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fontAlgn="base">
            <a:spcBef>
              <a:spcPct val="0"/>
            </a:spcBef>
            <a:spcAft>
              <a:spcPct val="0"/>
            </a:spcAft>
            <a:defRPr kumimoji="1"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kumimoji="1"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kumimoji="1"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kumimoji="1"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kumimoji="1" sz="2400" kern="1200">
              <a:solidFill>
                <a:schemeClr val="tx1"/>
              </a:solidFill>
              <a:latin typeface="Times New Roman" pitchFamily="18" charset="0"/>
              <a:ea typeface="+mn-ea"/>
              <a:cs typeface="Arial" charset="0"/>
            </a:defRPr>
          </a:lvl5pPr>
          <a:lvl6pPr marL="2286000" algn="l" defTabSz="914400" rtl="0" eaLnBrk="1" latinLnBrk="0" hangingPunct="1">
            <a:defRPr kumimoji="1" sz="2400" kern="1200">
              <a:solidFill>
                <a:schemeClr val="tx1"/>
              </a:solidFill>
              <a:latin typeface="Times New Roman" pitchFamily="18" charset="0"/>
              <a:ea typeface="+mn-ea"/>
              <a:cs typeface="Arial" charset="0"/>
            </a:defRPr>
          </a:lvl6pPr>
          <a:lvl7pPr marL="2743200" algn="l" defTabSz="914400" rtl="0" eaLnBrk="1" latinLnBrk="0" hangingPunct="1">
            <a:defRPr kumimoji="1" sz="2400" kern="1200">
              <a:solidFill>
                <a:schemeClr val="tx1"/>
              </a:solidFill>
              <a:latin typeface="Times New Roman" pitchFamily="18" charset="0"/>
              <a:ea typeface="+mn-ea"/>
              <a:cs typeface="Arial" charset="0"/>
            </a:defRPr>
          </a:lvl7pPr>
          <a:lvl8pPr marL="3200400" algn="l" defTabSz="914400" rtl="0" eaLnBrk="1" latinLnBrk="0" hangingPunct="1">
            <a:defRPr kumimoji="1" sz="2400" kern="1200">
              <a:solidFill>
                <a:schemeClr val="tx1"/>
              </a:solidFill>
              <a:latin typeface="Times New Roman" pitchFamily="18" charset="0"/>
              <a:ea typeface="+mn-ea"/>
              <a:cs typeface="Arial" charset="0"/>
            </a:defRPr>
          </a:lvl8pPr>
          <a:lvl9pPr marL="3657600" algn="l" defTabSz="914400" rtl="0" eaLnBrk="1" latinLnBrk="0" hangingPunct="1">
            <a:defRPr kumimoji="1" sz="2400" kern="1200">
              <a:solidFill>
                <a:schemeClr val="tx1"/>
              </a:solidFill>
              <a:latin typeface="Times New Roman" pitchFamily="18" charset="0"/>
              <a:ea typeface="+mn-ea"/>
              <a:cs typeface="Arial" charset="0"/>
            </a:defRPr>
          </a:lvl9pPr>
        </a:lstStyle>
        <a:p xmlns:a="http://schemas.openxmlformats.org/drawingml/2006/main">
          <a:r>
            <a:rPr lang="ja-JP" altLang="en-US" sz="2000" b="1" dirty="0">
              <a:solidFill>
                <a:srgbClr val="006600"/>
              </a:solidFill>
              <a:latin typeface="HG丸ｺﾞｼｯｸM-PRO" panose="020F0600000000000000" pitchFamily="50" charset="-128"/>
              <a:ea typeface="HG丸ｺﾞｼｯｸM-PRO" panose="020F0600000000000000" pitchFamily="50" charset="-128"/>
            </a:rPr>
            <a:t>会員数</a:t>
          </a:r>
          <a:endParaRPr kumimoji="1" lang="ja-JP" altLang="en-US" sz="2000" b="1" dirty="0">
            <a:solidFill>
              <a:srgbClr val="006600"/>
            </a:solidFill>
            <a:latin typeface="HG丸ｺﾞｼｯｸM-PRO" panose="020F0600000000000000" pitchFamily="50" charset="-128"/>
            <a:ea typeface="HG丸ｺﾞｼｯｸM-PRO" panose="020F0600000000000000" pitchFamily="50" charset="-128"/>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8C024F22-F7BB-4474-9DFA-ADD59EB31F74}" type="datetimeFigureOut">
              <a:rPr kumimoji="1" lang="ja-JP" altLang="en-US" smtClean="0"/>
              <a:pPr/>
              <a:t>2020/9/14</a:t>
            </a:fld>
            <a:endParaRPr kumimoji="1" lang="ja-JP" altLang="en-US"/>
          </a:p>
        </p:txBody>
      </p:sp>
      <p:sp>
        <p:nvSpPr>
          <p:cNvPr id="4" name="スライド イメージ プレースホルダー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DA151310-E4AF-4337-BA6E-528A8B5D2EE5}" type="slidenum">
              <a:rPr kumimoji="1" lang="ja-JP" altLang="en-US" smtClean="0"/>
              <a:pPr/>
              <a:t>‹#›</a:t>
            </a:fld>
            <a:endParaRPr kumimoji="1" lang="ja-JP" altLang="en-US"/>
          </a:p>
        </p:txBody>
      </p:sp>
    </p:spTree>
    <p:extLst>
      <p:ext uri="{BB962C8B-B14F-4D97-AF65-F5344CB8AC3E}">
        <p14:creationId xmlns:p14="http://schemas.microsoft.com/office/powerpoint/2010/main" val="230337070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my-cms.rotary.org/ja/disaster-response-fund?embed=tru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9575" y="1233488"/>
            <a:ext cx="5916613" cy="3328987"/>
          </a:xfrm>
        </p:spPr>
      </p:sp>
      <p:sp>
        <p:nvSpPr>
          <p:cNvPr id="3" name="ノート プレースホルダー 2"/>
          <p:cNvSpPr>
            <a:spLocks noGrp="1"/>
          </p:cNvSpPr>
          <p:nvPr>
            <p:ph type="body" idx="1"/>
          </p:nvPr>
        </p:nvSpPr>
        <p:spPr/>
        <p:txBody>
          <a:bodyPr/>
          <a:lstStyle/>
          <a:p>
            <a:endParaRPr kumimoji="1" lang="ja-JP" altLang="en-US" b="1" dirty="0"/>
          </a:p>
        </p:txBody>
      </p:sp>
      <p:sp>
        <p:nvSpPr>
          <p:cNvPr id="4" name="スライド番号プレースホルダー 3"/>
          <p:cNvSpPr>
            <a:spLocks noGrp="1"/>
          </p:cNvSpPr>
          <p:nvPr>
            <p:ph type="sldNum" sz="quarter" idx="5"/>
          </p:nvPr>
        </p:nvSpPr>
        <p:spPr/>
        <p:txBody>
          <a:bodyPr/>
          <a:lstStyle/>
          <a:p>
            <a:fld id="{DA151310-E4AF-4337-BA6E-528A8B5D2EE5}" type="slidenum">
              <a:rPr kumimoji="1" lang="ja-JP" altLang="en-US" smtClean="0"/>
              <a:pPr/>
              <a:t>2</a:t>
            </a:fld>
            <a:endParaRPr kumimoji="1" lang="ja-JP" altLang="en-US"/>
          </a:p>
        </p:txBody>
      </p:sp>
    </p:spTree>
    <p:extLst>
      <p:ext uri="{BB962C8B-B14F-4D97-AF65-F5344CB8AC3E}">
        <p14:creationId xmlns:p14="http://schemas.microsoft.com/office/powerpoint/2010/main" val="26463240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A151310-E4AF-4337-BA6E-528A8B5D2EE5}" type="slidenum">
              <a:rPr kumimoji="1" lang="ja-JP" altLang="en-US" smtClean="0"/>
              <a:pPr/>
              <a:t>11</a:t>
            </a:fld>
            <a:endParaRPr kumimoji="1" lang="ja-JP" altLang="en-US"/>
          </a:p>
        </p:txBody>
      </p:sp>
    </p:spTree>
    <p:extLst>
      <p:ext uri="{BB962C8B-B14F-4D97-AF65-F5344CB8AC3E}">
        <p14:creationId xmlns:p14="http://schemas.microsoft.com/office/powerpoint/2010/main" val="5975445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9575" y="1233488"/>
            <a:ext cx="5916613" cy="3328987"/>
          </a:xfrm>
        </p:spPr>
      </p:sp>
      <p:sp>
        <p:nvSpPr>
          <p:cNvPr id="3" name="ノート プレースホルダー 2"/>
          <p:cNvSpPr>
            <a:spLocks noGrp="1"/>
          </p:cNvSpPr>
          <p:nvPr>
            <p:ph type="body" idx="1"/>
          </p:nvPr>
        </p:nvSpPr>
        <p:spPr/>
        <p:txBody>
          <a:bodyPr/>
          <a:lstStyle/>
          <a:p>
            <a:endParaRPr kumimoji="1" lang="ja-JP" altLang="en-US" b="1" dirty="0"/>
          </a:p>
        </p:txBody>
      </p:sp>
      <p:sp>
        <p:nvSpPr>
          <p:cNvPr id="4" name="スライド番号プレースホルダー 3"/>
          <p:cNvSpPr>
            <a:spLocks noGrp="1"/>
          </p:cNvSpPr>
          <p:nvPr>
            <p:ph type="sldNum" sz="quarter" idx="5"/>
          </p:nvPr>
        </p:nvSpPr>
        <p:spPr/>
        <p:txBody>
          <a:bodyPr/>
          <a:lstStyle/>
          <a:p>
            <a:fld id="{DA151310-E4AF-4337-BA6E-528A8B5D2EE5}" type="slidenum">
              <a:rPr kumimoji="1" lang="ja-JP" altLang="en-US" smtClean="0"/>
              <a:pPr/>
              <a:t>13</a:t>
            </a:fld>
            <a:endParaRPr kumimoji="1" lang="ja-JP" altLang="en-US"/>
          </a:p>
        </p:txBody>
      </p:sp>
    </p:spTree>
    <p:extLst>
      <p:ext uri="{BB962C8B-B14F-4D97-AF65-F5344CB8AC3E}">
        <p14:creationId xmlns:p14="http://schemas.microsoft.com/office/powerpoint/2010/main" val="26463240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9575" y="1233488"/>
            <a:ext cx="5916613" cy="33289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dirty="0"/>
              <a:t>恒久基金寄付の認証：</a:t>
            </a:r>
            <a:r>
              <a:rPr lang="en-US" altLang="ja-JP" dirty="0">
                <a:solidFill>
                  <a:srgbClr val="C00000"/>
                </a:solidFill>
                <a:latin typeface="+mn-ea"/>
              </a:rPr>
              <a:t>2660</a:t>
            </a:r>
            <a:r>
              <a:rPr lang="ja-JP" altLang="en-US" dirty="0">
                <a:solidFill>
                  <a:srgbClr val="C00000"/>
                </a:solidFill>
                <a:latin typeface="+mn-ea"/>
              </a:rPr>
              <a:t>地区では</a:t>
            </a:r>
            <a:r>
              <a:rPr lang="en-US" altLang="ja-JP" dirty="0">
                <a:solidFill>
                  <a:srgbClr val="C00000"/>
                </a:solidFill>
                <a:latin typeface="+mn-ea"/>
              </a:rPr>
              <a:t>2</a:t>
            </a:r>
            <a:r>
              <a:rPr lang="ja-JP" altLang="en-US" dirty="0">
                <a:solidFill>
                  <a:srgbClr val="C00000"/>
                </a:solidFill>
                <a:latin typeface="+mn-ea"/>
              </a:rPr>
              <a:t>回目以降恒久基金寄付が</a:t>
            </a:r>
            <a:r>
              <a:rPr lang="en-US" altLang="ja-JP" dirty="0">
                <a:solidFill>
                  <a:srgbClr val="C00000"/>
                </a:solidFill>
                <a:latin typeface="+mn-ea"/>
              </a:rPr>
              <a:t>1,000</a:t>
            </a:r>
            <a:r>
              <a:rPr lang="ja-JP" altLang="en-US" dirty="0">
                <a:solidFill>
                  <a:srgbClr val="C00000"/>
                </a:solidFill>
                <a:latin typeface="+mn-ea"/>
              </a:rPr>
              <a:t>ドルに到達した方に感謝を表してピンを贈呈しています。</a:t>
            </a:r>
            <a:endParaRPr lang="en-US" altLang="ja-JP" dirty="0">
              <a:solidFill>
                <a:srgbClr val="C00000"/>
              </a:solidFill>
              <a:latin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solidFill>
                <a:srgbClr val="C00000"/>
              </a:solidFill>
              <a:latin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dirty="0"/>
              <a:t>恒久基金への寄付目標は</a:t>
            </a:r>
            <a:r>
              <a:rPr kumimoji="1" lang="en-US" altLang="ja-JP" b="0" dirty="0"/>
              <a:t>2025</a:t>
            </a:r>
            <a:r>
              <a:rPr kumimoji="1" lang="ja-JP" altLang="en-US" b="0" dirty="0"/>
              <a:t>年までに</a:t>
            </a:r>
            <a:r>
              <a:rPr kumimoji="1" lang="en-US" altLang="ja-JP" b="0" dirty="0"/>
              <a:t>20</a:t>
            </a:r>
            <a:r>
              <a:rPr kumimoji="1" lang="ja-JP" altLang="en-US" b="0" dirty="0"/>
              <a:t>億</a:t>
            </a:r>
            <a:r>
              <a:rPr kumimoji="1" lang="en-US" altLang="ja-JP" b="0" dirty="0"/>
              <a:t>2,500</a:t>
            </a:r>
            <a:r>
              <a:rPr kumimoji="1" lang="ja-JP" altLang="en-US" b="0" dirty="0"/>
              <a:t>万ドルとされています。</a:t>
            </a:r>
            <a:endParaRPr kumimoji="1" lang="en-US" altLang="ja-JP" b="0" dirty="0"/>
          </a:p>
        </p:txBody>
      </p:sp>
      <p:sp>
        <p:nvSpPr>
          <p:cNvPr id="4" name="スライド番号プレースホルダー 3"/>
          <p:cNvSpPr>
            <a:spLocks noGrp="1"/>
          </p:cNvSpPr>
          <p:nvPr>
            <p:ph type="sldNum" sz="quarter" idx="5"/>
          </p:nvPr>
        </p:nvSpPr>
        <p:spPr/>
        <p:txBody>
          <a:bodyPr/>
          <a:lstStyle/>
          <a:p>
            <a:fld id="{DA151310-E4AF-4337-BA6E-528A8B5D2EE5}" type="slidenum">
              <a:rPr kumimoji="1" lang="ja-JP" altLang="en-US" smtClean="0"/>
              <a:pPr/>
              <a:t>14</a:t>
            </a:fld>
            <a:endParaRPr kumimoji="1" lang="ja-JP" altLang="en-US"/>
          </a:p>
        </p:txBody>
      </p:sp>
    </p:spTree>
    <p:extLst>
      <p:ext uri="{BB962C8B-B14F-4D97-AF65-F5344CB8AC3E}">
        <p14:creationId xmlns:p14="http://schemas.microsoft.com/office/powerpoint/2010/main" val="19495120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9575" y="1233488"/>
            <a:ext cx="5916613" cy="3328987"/>
          </a:xfrm>
        </p:spPr>
      </p:sp>
      <p:sp>
        <p:nvSpPr>
          <p:cNvPr id="3" name="ノート プレースホルダー 2"/>
          <p:cNvSpPr>
            <a:spLocks noGrp="1"/>
          </p:cNvSpPr>
          <p:nvPr>
            <p:ph type="body" idx="1"/>
          </p:nvPr>
        </p:nvSpPr>
        <p:spPr/>
        <p:txBody>
          <a:bodyPr/>
          <a:lstStyle/>
          <a:p>
            <a:r>
              <a:rPr kumimoji="1" lang="ja-JP" altLang="en-US" b="0" dirty="0">
                <a:latin typeface="HG丸ｺﾞｼｯｸM-PRO" panose="020F0600000000000000" pitchFamily="50" charset="-128"/>
                <a:ea typeface="HG丸ｺﾞｼｯｸM-PRO" panose="020F0600000000000000" pitchFamily="50" charset="-128"/>
              </a:rPr>
              <a:t>・「寄付ゼロクラブ」とは一般的に「年次基金寄付がゼロのクラブ」を指します。　当地区では、ポリオについても「寄付ゼロクラブ」と呼んでいます。</a:t>
            </a:r>
            <a:endParaRPr kumimoji="1" lang="en-US" altLang="ja-JP" b="0" dirty="0">
              <a:latin typeface="HG丸ｺﾞｼｯｸM-PRO" panose="020F0600000000000000" pitchFamily="50" charset="-128"/>
              <a:ea typeface="HG丸ｺﾞｼｯｸM-PRO" panose="020F0600000000000000" pitchFamily="50" charset="-128"/>
            </a:endParaRPr>
          </a:p>
          <a:p>
            <a:r>
              <a:rPr kumimoji="1" lang="ja-JP" altLang="en-US" b="0" dirty="0">
                <a:latin typeface="HG丸ｺﾞｼｯｸM-PRO" panose="020F0600000000000000" pitchFamily="50" charset="-128"/>
                <a:ea typeface="HG丸ｺﾞｼｯｸM-PRO" panose="020F0600000000000000" pitchFamily="50" charset="-128"/>
              </a:rPr>
              <a:t>・「一人あたりの寄付」も年次基金寄付が対象ですが、やはり当地区ではポリオも「一人あたり寄付」を算出しています。</a:t>
            </a:r>
            <a:endParaRPr kumimoji="1" lang="en-US" altLang="ja-JP" b="0" dirty="0">
              <a:latin typeface="HG丸ｺﾞｼｯｸM-PRO" panose="020F0600000000000000" pitchFamily="50" charset="-128"/>
              <a:ea typeface="HG丸ｺﾞｼｯｸM-PRO" panose="020F0600000000000000" pitchFamily="50" charset="-128"/>
            </a:endParaRPr>
          </a:p>
          <a:p>
            <a:r>
              <a:rPr kumimoji="1" lang="ja-JP" altLang="en-US" b="0" dirty="0">
                <a:latin typeface="HG丸ｺﾞｼｯｸM-PRO" panose="020F0600000000000000" pitchFamily="50" charset="-128"/>
                <a:ea typeface="HG丸ｺﾞｼｯｸM-PRO" panose="020F0600000000000000" pitchFamily="50" charset="-128"/>
              </a:rPr>
              <a:t>・ロータリー災害救援基金は</a:t>
            </a:r>
            <a:r>
              <a:rPr kumimoji="1" lang="en-US" altLang="ja-JP" b="0" dirty="0">
                <a:latin typeface="HG丸ｺﾞｼｯｸM-PRO" panose="020F0600000000000000" pitchFamily="50" charset="-128"/>
                <a:ea typeface="HG丸ｺﾞｼｯｸM-PRO" panose="020F0600000000000000" pitchFamily="50" charset="-128"/>
              </a:rPr>
              <a:t>2019</a:t>
            </a:r>
            <a:r>
              <a:rPr kumimoji="1" lang="ja-JP" altLang="en-US" b="0" dirty="0">
                <a:latin typeface="HG丸ｺﾞｼｯｸM-PRO" panose="020F0600000000000000" pitchFamily="50" charset="-128"/>
                <a:ea typeface="HG丸ｺﾞｼｯｸM-PRO" panose="020F0600000000000000" pitchFamily="50" charset="-128"/>
              </a:rPr>
              <a:t>年から開始され、当地区では目標額を設定していません。　</a:t>
            </a:r>
            <a:r>
              <a:rPr kumimoji="1" lang="en-US" altLang="ja-JP" b="0" dirty="0">
                <a:latin typeface="HG丸ｺﾞｼｯｸM-PRO" panose="020F0600000000000000" pitchFamily="50" charset="-128"/>
                <a:ea typeface="HG丸ｺﾞｼｯｸM-PRO" panose="020F0600000000000000" pitchFamily="50" charset="-128"/>
              </a:rPr>
              <a:t>2019</a:t>
            </a:r>
            <a:r>
              <a:rPr kumimoji="1" lang="ja-JP" altLang="en-US" b="0" dirty="0">
                <a:latin typeface="HG丸ｺﾞｼｯｸM-PRO" panose="020F0600000000000000" pitchFamily="50" charset="-128"/>
                <a:ea typeface="HG丸ｺﾞｼｯｸM-PRO" panose="020F0600000000000000" pitchFamily="50" charset="-128"/>
              </a:rPr>
              <a:t>－</a:t>
            </a:r>
            <a:r>
              <a:rPr kumimoji="1" lang="en-US" altLang="ja-JP" b="0" dirty="0">
                <a:latin typeface="HG丸ｺﾞｼｯｸM-PRO" panose="020F0600000000000000" pitchFamily="50" charset="-128"/>
                <a:ea typeface="HG丸ｺﾞｼｯｸM-PRO" panose="020F0600000000000000" pitchFamily="50" charset="-128"/>
              </a:rPr>
              <a:t>20</a:t>
            </a:r>
            <a:r>
              <a:rPr kumimoji="1" lang="ja-JP" altLang="en-US" b="0" dirty="0">
                <a:latin typeface="HG丸ｺﾞｼｯｸM-PRO" panose="020F0600000000000000" pitchFamily="50" charset="-128"/>
                <a:ea typeface="HG丸ｺﾞｼｯｸM-PRO" panose="020F0600000000000000" pitchFamily="50" charset="-128"/>
              </a:rPr>
              <a:t>年度は緊急措置として新型コロナ対応の活動にも申請が可能でしたが、今年度からは災害のみを対象としています。この基金への寄付は、特定の災害を指定することはできません。</a:t>
            </a:r>
          </a:p>
        </p:txBody>
      </p:sp>
      <p:sp>
        <p:nvSpPr>
          <p:cNvPr id="4" name="スライド番号プレースホルダー 3"/>
          <p:cNvSpPr>
            <a:spLocks noGrp="1"/>
          </p:cNvSpPr>
          <p:nvPr>
            <p:ph type="sldNum" sz="quarter" idx="5"/>
          </p:nvPr>
        </p:nvSpPr>
        <p:spPr/>
        <p:txBody>
          <a:bodyPr/>
          <a:lstStyle/>
          <a:p>
            <a:fld id="{DA151310-E4AF-4337-BA6E-528A8B5D2EE5}" type="slidenum">
              <a:rPr kumimoji="1" lang="ja-JP" altLang="en-US" smtClean="0"/>
              <a:pPr/>
              <a:t>15</a:t>
            </a:fld>
            <a:endParaRPr kumimoji="1" lang="ja-JP" altLang="en-US"/>
          </a:p>
        </p:txBody>
      </p:sp>
    </p:spTree>
    <p:extLst>
      <p:ext uri="{BB962C8B-B14F-4D97-AF65-F5344CB8AC3E}">
        <p14:creationId xmlns:p14="http://schemas.microsoft.com/office/powerpoint/2010/main" val="7745015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9575" y="1233488"/>
            <a:ext cx="5916613" cy="3328987"/>
          </a:xfrm>
        </p:spPr>
      </p:sp>
      <p:sp>
        <p:nvSpPr>
          <p:cNvPr id="3" name="ノート プレースホルダー 2"/>
          <p:cNvSpPr>
            <a:spLocks noGrp="1"/>
          </p:cNvSpPr>
          <p:nvPr>
            <p:ph type="body" idx="1"/>
          </p:nvPr>
        </p:nvSpPr>
        <p:spPr/>
        <p:txBody>
          <a:bodyPr/>
          <a:lstStyle/>
          <a:p>
            <a:endParaRPr kumimoji="1" lang="ja-JP" altLang="en-US" b="1" dirty="0"/>
          </a:p>
        </p:txBody>
      </p:sp>
      <p:sp>
        <p:nvSpPr>
          <p:cNvPr id="4" name="スライド番号プレースホルダー 3"/>
          <p:cNvSpPr>
            <a:spLocks noGrp="1"/>
          </p:cNvSpPr>
          <p:nvPr>
            <p:ph type="sldNum" sz="quarter" idx="5"/>
          </p:nvPr>
        </p:nvSpPr>
        <p:spPr/>
        <p:txBody>
          <a:bodyPr/>
          <a:lstStyle/>
          <a:p>
            <a:fld id="{DA151310-E4AF-4337-BA6E-528A8B5D2EE5}" type="slidenum">
              <a:rPr kumimoji="1" lang="ja-JP" altLang="en-US" smtClean="0"/>
              <a:pPr/>
              <a:t>16</a:t>
            </a:fld>
            <a:endParaRPr kumimoji="1" lang="ja-JP" altLang="en-US"/>
          </a:p>
        </p:txBody>
      </p:sp>
    </p:spTree>
    <p:extLst>
      <p:ext uri="{BB962C8B-B14F-4D97-AF65-F5344CB8AC3E}">
        <p14:creationId xmlns:p14="http://schemas.microsoft.com/office/powerpoint/2010/main" val="34078775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9575" y="1233488"/>
            <a:ext cx="5916613" cy="3328987"/>
          </a:xfrm>
        </p:spPr>
      </p:sp>
      <p:sp>
        <p:nvSpPr>
          <p:cNvPr id="3" name="ノート プレースホルダー 2"/>
          <p:cNvSpPr>
            <a:spLocks noGrp="1"/>
          </p:cNvSpPr>
          <p:nvPr>
            <p:ph type="body" idx="1"/>
          </p:nvPr>
        </p:nvSpPr>
        <p:spPr/>
        <p:txBody>
          <a:bodyPr/>
          <a:lstStyle/>
          <a:p>
            <a:endParaRPr kumimoji="1" lang="ja-JP" altLang="en-US" b="1" dirty="0"/>
          </a:p>
        </p:txBody>
      </p:sp>
      <p:sp>
        <p:nvSpPr>
          <p:cNvPr id="4" name="スライド番号プレースホルダー 3"/>
          <p:cNvSpPr>
            <a:spLocks noGrp="1"/>
          </p:cNvSpPr>
          <p:nvPr>
            <p:ph type="sldNum" sz="quarter" idx="5"/>
          </p:nvPr>
        </p:nvSpPr>
        <p:spPr/>
        <p:txBody>
          <a:bodyPr/>
          <a:lstStyle/>
          <a:p>
            <a:fld id="{DA151310-E4AF-4337-BA6E-528A8B5D2EE5}" type="slidenum">
              <a:rPr kumimoji="1" lang="ja-JP" altLang="en-US" smtClean="0"/>
              <a:pPr/>
              <a:t>17</a:t>
            </a:fld>
            <a:endParaRPr kumimoji="1" lang="ja-JP" altLang="en-US"/>
          </a:p>
        </p:txBody>
      </p:sp>
    </p:spTree>
    <p:extLst>
      <p:ext uri="{BB962C8B-B14F-4D97-AF65-F5344CB8AC3E}">
        <p14:creationId xmlns:p14="http://schemas.microsoft.com/office/powerpoint/2010/main" val="34738243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9575" y="1233488"/>
            <a:ext cx="5916613" cy="3328987"/>
          </a:xfrm>
        </p:spPr>
      </p:sp>
      <p:sp>
        <p:nvSpPr>
          <p:cNvPr id="3" name="ノート プレースホルダー 2"/>
          <p:cNvSpPr>
            <a:spLocks noGrp="1"/>
          </p:cNvSpPr>
          <p:nvPr>
            <p:ph type="body" idx="1"/>
          </p:nvPr>
        </p:nvSpPr>
        <p:spPr/>
        <p:txBody>
          <a:bodyPr/>
          <a:lstStyle/>
          <a:p>
            <a:endParaRPr kumimoji="1" lang="ja-JP" altLang="en-US" b="1" dirty="0"/>
          </a:p>
        </p:txBody>
      </p:sp>
      <p:sp>
        <p:nvSpPr>
          <p:cNvPr id="4" name="スライド番号プレースホルダー 3"/>
          <p:cNvSpPr>
            <a:spLocks noGrp="1"/>
          </p:cNvSpPr>
          <p:nvPr>
            <p:ph type="sldNum" sz="quarter" idx="5"/>
          </p:nvPr>
        </p:nvSpPr>
        <p:spPr/>
        <p:txBody>
          <a:bodyPr/>
          <a:lstStyle/>
          <a:p>
            <a:fld id="{DA151310-E4AF-4337-BA6E-528A8B5D2EE5}" type="slidenum">
              <a:rPr kumimoji="1" lang="ja-JP" altLang="en-US" smtClean="0"/>
              <a:pPr/>
              <a:t>18</a:t>
            </a:fld>
            <a:endParaRPr kumimoji="1" lang="ja-JP" altLang="en-US"/>
          </a:p>
        </p:txBody>
      </p:sp>
    </p:spTree>
    <p:extLst>
      <p:ext uri="{BB962C8B-B14F-4D97-AF65-F5344CB8AC3E}">
        <p14:creationId xmlns:p14="http://schemas.microsoft.com/office/powerpoint/2010/main" val="38500934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9575" y="1233488"/>
            <a:ext cx="5916613" cy="3328987"/>
          </a:xfrm>
        </p:spPr>
      </p:sp>
      <p:sp>
        <p:nvSpPr>
          <p:cNvPr id="3" name="ノート プレースホルダー 2"/>
          <p:cNvSpPr>
            <a:spLocks noGrp="1"/>
          </p:cNvSpPr>
          <p:nvPr>
            <p:ph type="body" idx="1"/>
          </p:nvPr>
        </p:nvSpPr>
        <p:spPr/>
        <p:txBody>
          <a:bodyPr/>
          <a:lstStyle/>
          <a:p>
            <a:r>
              <a:rPr kumimoji="1" lang="ja-JP" altLang="en-US" b="1" dirty="0"/>
              <a:t>・変更無し</a:t>
            </a:r>
          </a:p>
        </p:txBody>
      </p:sp>
      <p:sp>
        <p:nvSpPr>
          <p:cNvPr id="4" name="スライド番号プレースホルダー 3"/>
          <p:cNvSpPr>
            <a:spLocks noGrp="1"/>
          </p:cNvSpPr>
          <p:nvPr>
            <p:ph type="sldNum" sz="quarter" idx="5"/>
          </p:nvPr>
        </p:nvSpPr>
        <p:spPr/>
        <p:txBody>
          <a:bodyPr/>
          <a:lstStyle/>
          <a:p>
            <a:fld id="{DA151310-E4AF-4337-BA6E-528A8B5D2EE5}" type="slidenum">
              <a:rPr kumimoji="1" lang="ja-JP" altLang="en-US" smtClean="0"/>
              <a:pPr/>
              <a:t>19</a:t>
            </a:fld>
            <a:endParaRPr kumimoji="1" lang="ja-JP" altLang="en-US"/>
          </a:p>
        </p:txBody>
      </p:sp>
    </p:spTree>
    <p:extLst>
      <p:ext uri="{BB962C8B-B14F-4D97-AF65-F5344CB8AC3E}">
        <p14:creationId xmlns:p14="http://schemas.microsoft.com/office/powerpoint/2010/main" val="42799634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9575" y="1233488"/>
            <a:ext cx="5916613" cy="3328987"/>
          </a:xfrm>
        </p:spPr>
      </p:sp>
      <p:sp>
        <p:nvSpPr>
          <p:cNvPr id="3" name="ノート プレースホルダー 2"/>
          <p:cNvSpPr>
            <a:spLocks noGrp="1"/>
          </p:cNvSpPr>
          <p:nvPr>
            <p:ph type="body" idx="1"/>
          </p:nvPr>
        </p:nvSpPr>
        <p:spPr/>
        <p:txBody>
          <a:bodyPr/>
          <a:lstStyle/>
          <a:p>
            <a:r>
              <a:rPr kumimoji="1" lang="ja-JP" altLang="en-US" b="1" dirty="0"/>
              <a:t>・変更無し</a:t>
            </a:r>
          </a:p>
        </p:txBody>
      </p:sp>
      <p:sp>
        <p:nvSpPr>
          <p:cNvPr id="4" name="スライド番号プレースホルダー 3"/>
          <p:cNvSpPr>
            <a:spLocks noGrp="1"/>
          </p:cNvSpPr>
          <p:nvPr>
            <p:ph type="sldNum" sz="quarter" idx="5"/>
          </p:nvPr>
        </p:nvSpPr>
        <p:spPr/>
        <p:txBody>
          <a:bodyPr/>
          <a:lstStyle/>
          <a:p>
            <a:fld id="{DA151310-E4AF-4337-BA6E-528A8B5D2EE5}" type="slidenum">
              <a:rPr kumimoji="1" lang="ja-JP" altLang="en-US" smtClean="0"/>
              <a:pPr/>
              <a:t>20</a:t>
            </a:fld>
            <a:endParaRPr kumimoji="1" lang="ja-JP" altLang="en-US"/>
          </a:p>
        </p:txBody>
      </p:sp>
    </p:spTree>
    <p:extLst>
      <p:ext uri="{BB962C8B-B14F-4D97-AF65-F5344CB8AC3E}">
        <p14:creationId xmlns:p14="http://schemas.microsoft.com/office/powerpoint/2010/main" val="6737825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9575" y="1233488"/>
            <a:ext cx="5916613" cy="3328987"/>
          </a:xfrm>
        </p:spPr>
      </p:sp>
      <p:sp>
        <p:nvSpPr>
          <p:cNvPr id="3" name="ノート プレースホルダー 2"/>
          <p:cNvSpPr>
            <a:spLocks noGrp="1"/>
          </p:cNvSpPr>
          <p:nvPr>
            <p:ph type="body" idx="1"/>
          </p:nvPr>
        </p:nvSpPr>
        <p:spPr/>
        <p:txBody>
          <a:bodyPr/>
          <a:lstStyle/>
          <a:p>
            <a:r>
              <a:rPr kumimoji="1" lang="ja-JP" altLang="en-US" b="0" dirty="0">
                <a:latin typeface="HG丸ｺﾞｼｯｸM-PRO" panose="020F0600000000000000" pitchFamily="50" charset="-128"/>
                <a:ea typeface="HG丸ｺﾞｼｯｸM-PRO" panose="020F0600000000000000" pitchFamily="50" charset="-128"/>
              </a:rPr>
              <a:t>役職を登録していれば、クラブ会長、幹事、事務局でも寄付手続きを代行できます。</a:t>
            </a:r>
          </a:p>
        </p:txBody>
      </p:sp>
      <p:sp>
        <p:nvSpPr>
          <p:cNvPr id="4" name="スライド番号プレースホルダー 3"/>
          <p:cNvSpPr>
            <a:spLocks noGrp="1"/>
          </p:cNvSpPr>
          <p:nvPr>
            <p:ph type="sldNum" sz="quarter" idx="5"/>
          </p:nvPr>
        </p:nvSpPr>
        <p:spPr/>
        <p:txBody>
          <a:bodyPr/>
          <a:lstStyle/>
          <a:p>
            <a:fld id="{DA151310-E4AF-4337-BA6E-528A8B5D2EE5}" type="slidenum">
              <a:rPr kumimoji="1" lang="ja-JP" altLang="en-US" smtClean="0"/>
              <a:pPr/>
              <a:t>21</a:t>
            </a:fld>
            <a:endParaRPr kumimoji="1" lang="ja-JP" altLang="en-US"/>
          </a:p>
        </p:txBody>
      </p:sp>
    </p:spTree>
    <p:extLst>
      <p:ext uri="{BB962C8B-B14F-4D97-AF65-F5344CB8AC3E}">
        <p14:creationId xmlns:p14="http://schemas.microsoft.com/office/powerpoint/2010/main" val="3984484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9575" y="1233488"/>
            <a:ext cx="5916613" cy="3328987"/>
          </a:xfrm>
        </p:spPr>
      </p:sp>
      <p:sp>
        <p:nvSpPr>
          <p:cNvPr id="3" name="ノート プレースホルダー 2"/>
          <p:cNvSpPr>
            <a:spLocks noGrp="1"/>
          </p:cNvSpPr>
          <p:nvPr>
            <p:ph type="body" idx="1"/>
          </p:nvPr>
        </p:nvSpPr>
        <p:spPr/>
        <p:txBody>
          <a:bodyPr/>
          <a:lstStyle/>
          <a:p>
            <a:r>
              <a:rPr lang="ja-JP" altLang="en-US" sz="1200" dirty="0">
                <a:solidFill>
                  <a:schemeClr val="bg1"/>
                </a:solidFill>
                <a:latin typeface="HG丸ｺﾞｼｯｸM-PRO" panose="020F0600000000000000" pitchFamily="50" charset="-128"/>
                <a:ea typeface="HG丸ｺﾞｼｯｸM-PRO" panose="020F0600000000000000" pitchFamily="50" charset="-128"/>
              </a:rPr>
              <a:t>アーチクランフは、基金や財団創立にとどまらず、標準定款起草　・地区のコンセプト　・地区ガバナーを創設など数多くの功績を残している。</a:t>
            </a:r>
            <a:endParaRPr lang="en-US" altLang="ja-JP" sz="1200" dirty="0">
              <a:solidFill>
                <a:schemeClr val="bg1"/>
              </a:solidFill>
              <a:latin typeface="HG丸ｺﾞｼｯｸM-PRO" panose="020F0600000000000000" pitchFamily="50" charset="-128"/>
              <a:ea typeface="HG丸ｺﾞｼｯｸM-PRO" panose="020F0600000000000000" pitchFamily="50" charset="-128"/>
            </a:endParaRPr>
          </a:p>
          <a:p>
            <a:endParaRPr lang="en-US" altLang="ja-JP" sz="1200" dirty="0">
              <a:solidFill>
                <a:schemeClr val="bg1"/>
              </a:solidFill>
              <a:latin typeface="HG丸ｺﾞｼｯｸM-PRO" panose="020F0600000000000000" pitchFamily="50" charset="-128"/>
              <a:ea typeface="HG丸ｺﾞｼｯｸM-PRO" panose="020F0600000000000000" pitchFamily="50" charset="-128"/>
            </a:endParaRPr>
          </a:p>
          <a:p>
            <a:r>
              <a:rPr lang="ja-JP" altLang="en-US" sz="1200" dirty="0">
                <a:solidFill>
                  <a:schemeClr val="bg1"/>
                </a:solidFill>
                <a:latin typeface="HG丸ｺﾞｼｯｸM-PRO" panose="020F0600000000000000" pitchFamily="50" charset="-128"/>
                <a:ea typeface="HG丸ｺﾞｼｯｸM-PRO" panose="020F0600000000000000" pitchFamily="50" charset="-128"/>
              </a:rPr>
              <a:t>ポールハリスとは</a:t>
            </a:r>
            <a:r>
              <a:rPr lang="en-US" altLang="ja-JP" sz="1200" dirty="0">
                <a:solidFill>
                  <a:schemeClr val="bg1"/>
                </a:solidFill>
                <a:latin typeface="HG丸ｺﾞｼｯｸM-PRO" panose="020F0600000000000000" pitchFamily="50" charset="-128"/>
                <a:ea typeface="HG丸ｺﾞｼｯｸM-PRO" panose="020F0600000000000000" pitchFamily="50" charset="-128"/>
              </a:rPr>
              <a:t>36</a:t>
            </a:r>
            <a:r>
              <a:rPr lang="ja-JP" altLang="en-US" sz="1200" dirty="0">
                <a:solidFill>
                  <a:schemeClr val="bg1"/>
                </a:solidFill>
                <a:latin typeface="HG丸ｺﾞｼｯｸM-PRO" panose="020F0600000000000000" pitchFamily="50" charset="-128"/>
                <a:ea typeface="HG丸ｺﾞｼｯｸM-PRO" panose="020F0600000000000000" pitchFamily="50" charset="-128"/>
              </a:rPr>
              <a:t>年来の親友で、亡くなった際には棺の付添人も務めた。　当時クランフは</a:t>
            </a:r>
            <a:r>
              <a:rPr lang="en-US" altLang="ja-JP" sz="1200" dirty="0">
                <a:solidFill>
                  <a:schemeClr val="bg1"/>
                </a:solidFill>
                <a:latin typeface="HG丸ｺﾞｼｯｸM-PRO" panose="020F0600000000000000" pitchFamily="50" charset="-128"/>
                <a:ea typeface="HG丸ｺﾞｼｯｸM-PRO" panose="020F0600000000000000" pitchFamily="50" charset="-128"/>
              </a:rPr>
              <a:t>78</a:t>
            </a:r>
            <a:r>
              <a:rPr lang="ja-JP" altLang="en-US" sz="1200" dirty="0">
                <a:solidFill>
                  <a:schemeClr val="bg1"/>
                </a:solidFill>
                <a:latin typeface="HG丸ｺﾞｼｯｸM-PRO" panose="020F0600000000000000" pitchFamily="50" charset="-128"/>
                <a:ea typeface="HG丸ｺﾞｼｯｸM-PRO" panose="020F0600000000000000" pitchFamily="50" charset="-128"/>
              </a:rPr>
              <a:t>歳であった。</a:t>
            </a:r>
          </a:p>
          <a:p>
            <a:endParaRPr lang="en-US" altLang="ja-JP" sz="1200" dirty="0">
              <a:solidFill>
                <a:schemeClr val="bg1"/>
              </a:solidFill>
              <a:latin typeface="HG丸ｺﾞｼｯｸM-PRO" panose="020F0600000000000000" pitchFamily="50" charset="-128"/>
              <a:ea typeface="HG丸ｺﾞｼｯｸM-PRO" panose="020F0600000000000000" pitchFamily="50" charset="-128"/>
            </a:endParaRPr>
          </a:p>
          <a:p>
            <a:r>
              <a:rPr lang="ja-JP" altLang="en-US" sz="1200" dirty="0">
                <a:solidFill>
                  <a:schemeClr val="bg1"/>
                </a:solidFill>
                <a:latin typeface="HG丸ｺﾞｼｯｸM-PRO" panose="020F0600000000000000" pitchFamily="50" charset="-128"/>
                <a:ea typeface="HG丸ｺﾞｼｯｸM-PRO" panose="020F0600000000000000" pitchFamily="50" charset="-128"/>
              </a:rPr>
              <a:t>アーチクランフは、</a:t>
            </a:r>
            <a:r>
              <a:rPr lang="en-US" altLang="ja-JP" sz="1200" dirty="0">
                <a:solidFill>
                  <a:schemeClr val="bg1"/>
                </a:solidFill>
                <a:latin typeface="HG丸ｺﾞｼｯｸM-PRO" panose="020F0600000000000000" pitchFamily="50" charset="-128"/>
                <a:ea typeface="HG丸ｺﾞｼｯｸM-PRO" panose="020F0600000000000000" pitchFamily="50" charset="-128"/>
              </a:rPr>
              <a:t>1914</a:t>
            </a:r>
            <a:r>
              <a:rPr lang="ja-JP" altLang="en-US" sz="1200" dirty="0">
                <a:solidFill>
                  <a:schemeClr val="bg1"/>
                </a:solidFill>
                <a:latin typeface="HG丸ｺﾞｼｯｸM-PRO" panose="020F0600000000000000" pitchFamily="50" charset="-128"/>
                <a:ea typeface="HG丸ｺﾞｼｯｸM-PRO" panose="020F0600000000000000" pitchFamily="50" charset="-128"/>
              </a:rPr>
              <a:t>年に国際ロータリー連合会破綻状態（１回限りの寄付で切り抜けた）となった事を憂慮し、会費収入が予期せず減少しても、連合会（現在の国際ロータリー）の財務の安定を保つ為の恒久的基金の必要性を強く感じていた。　</a:t>
            </a:r>
            <a:endParaRPr lang="en-US" altLang="ja-JP" sz="1200" dirty="0">
              <a:solidFill>
                <a:schemeClr val="bg1"/>
              </a:solidFill>
              <a:latin typeface="HG丸ｺﾞｼｯｸM-PRO" panose="020F0600000000000000" pitchFamily="50" charset="-128"/>
              <a:ea typeface="HG丸ｺﾞｼｯｸM-PRO" panose="020F0600000000000000" pitchFamily="50" charset="-128"/>
            </a:endParaRPr>
          </a:p>
          <a:p>
            <a:r>
              <a:rPr lang="ja-JP" altLang="en-US" sz="1200" dirty="0">
                <a:solidFill>
                  <a:schemeClr val="bg1"/>
                </a:solidFill>
                <a:latin typeface="HG丸ｺﾞｼｯｸM-PRO" panose="020F0600000000000000" pitchFamily="50" charset="-128"/>
                <a:ea typeface="HG丸ｺﾞｼｯｸM-PRO" panose="020F0600000000000000" pitchFamily="50" charset="-128"/>
              </a:rPr>
              <a:t>アトランタ国際大会における基金設立の呼びかけは、</a:t>
            </a:r>
            <a:r>
              <a:rPr lang="ja-JP" altLang="en-US" sz="1200" dirty="0">
                <a:latin typeface="HG丸ｺﾞｼｯｸM-PRO" panose="020F0600000000000000" pitchFamily="50" charset="-128"/>
                <a:ea typeface="HG丸ｺﾞｼｯｸM-PRO" panose="020F0600000000000000" pitchFamily="50" charset="-128"/>
              </a:rPr>
              <a:t>「世界で良いことをしよう」という目的には間違いないが、戦争による世界経済の悪化など万一のための国際ロータリーの後ろ盾、つまり基金がロータリーを不滅にする手段と考えたといわれている。</a:t>
            </a:r>
          </a:p>
        </p:txBody>
      </p:sp>
      <p:sp>
        <p:nvSpPr>
          <p:cNvPr id="4" name="スライド番号プレースホルダー 3"/>
          <p:cNvSpPr>
            <a:spLocks noGrp="1"/>
          </p:cNvSpPr>
          <p:nvPr>
            <p:ph type="sldNum" sz="quarter" idx="5"/>
          </p:nvPr>
        </p:nvSpPr>
        <p:spPr/>
        <p:txBody>
          <a:bodyPr/>
          <a:lstStyle/>
          <a:p>
            <a:fld id="{DA151310-E4AF-4337-BA6E-528A8B5D2EE5}" type="slidenum">
              <a:rPr kumimoji="1" lang="ja-JP" altLang="en-US" smtClean="0"/>
              <a:pPr/>
              <a:t>3</a:t>
            </a:fld>
            <a:endParaRPr kumimoji="1" lang="ja-JP" altLang="en-US"/>
          </a:p>
        </p:txBody>
      </p:sp>
    </p:spTree>
    <p:extLst>
      <p:ext uri="{BB962C8B-B14F-4D97-AF65-F5344CB8AC3E}">
        <p14:creationId xmlns:p14="http://schemas.microsoft.com/office/powerpoint/2010/main" val="25812050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9575" y="1233488"/>
            <a:ext cx="5916613" cy="3328987"/>
          </a:xfrm>
        </p:spPr>
      </p:sp>
      <p:sp>
        <p:nvSpPr>
          <p:cNvPr id="3" name="ノート プレースホルダー 2"/>
          <p:cNvSpPr>
            <a:spLocks noGrp="1"/>
          </p:cNvSpPr>
          <p:nvPr>
            <p:ph type="body" idx="1"/>
          </p:nvPr>
        </p:nvSpPr>
        <p:spPr/>
        <p:txBody>
          <a:bodyPr/>
          <a:lstStyle/>
          <a:p>
            <a:endParaRPr kumimoji="1" lang="ja-JP" altLang="en-US" b="1" dirty="0"/>
          </a:p>
        </p:txBody>
      </p:sp>
      <p:sp>
        <p:nvSpPr>
          <p:cNvPr id="4" name="スライド番号プレースホルダー 3"/>
          <p:cNvSpPr>
            <a:spLocks noGrp="1"/>
          </p:cNvSpPr>
          <p:nvPr>
            <p:ph type="sldNum" sz="quarter" idx="5"/>
          </p:nvPr>
        </p:nvSpPr>
        <p:spPr/>
        <p:txBody>
          <a:bodyPr/>
          <a:lstStyle/>
          <a:p>
            <a:fld id="{DA151310-E4AF-4337-BA6E-528A8B5D2EE5}" type="slidenum">
              <a:rPr kumimoji="1" lang="ja-JP" altLang="en-US" smtClean="0"/>
              <a:pPr/>
              <a:t>22</a:t>
            </a:fld>
            <a:endParaRPr kumimoji="1" lang="ja-JP" altLang="en-US"/>
          </a:p>
        </p:txBody>
      </p:sp>
    </p:spTree>
    <p:extLst>
      <p:ext uri="{BB962C8B-B14F-4D97-AF65-F5344CB8AC3E}">
        <p14:creationId xmlns:p14="http://schemas.microsoft.com/office/powerpoint/2010/main" val="21143008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9575" y="1233488"/>
            <a:ext cx="5916613" cy="3328987"/>
          </a:xfrm>
        </p:spPr>
      </p:sp>
      <p:sp>
        <p:nvSpPr>
          <p:cNvPr id="3" name="ノート プレースホルダー 2"/>
          <p:cNvSpPr>
            <a:spLocks noGrp="1"/>
          </p:cNvSpPr>
          <p:nvPr>
            <p:ph type="body" idx="1"/>
          </p:nvPr>
        </p:nvSpPr>
        <p:spPr/>
        <p:txBody>
          <a:bodyPr/>
          <a:lstStyle/>
          <a:p>
            <a:r>
              <a:rPr kumimoji="1" lang="en-US" altLang="ja-JP" b="0" dirty="0">
                <a:latin typeface="HG丸ｺﾞｼｯｸM-PRO" panose="020F0600000000000000" pitchFamily="50" charset="-128"/>
                <a:ea typeface="HG丸ｺﾞｼｯｸM-PRO" panose="020F0600000000000000" pitchFamily="50" charset="-128"/>
              </a:rPr>
              <a:t>Lifetime Giving </a:t>
            </a:r>
            <a:r>
              <a:rPr kumimoji="1" lang="ja-JP" altLang="en-US" b="0" dirty="0">
                <a:latin typeface="HG丸ｺﾞｼｯｸM-PRO" panose="020F0600000000000000" pitchFamily="50" charset="-128"/>
                <a:ea typeface="HG丸ｺﾞｼｯｸM-PRO" panose="020F0600000000000000" pitchFamily="50" charset="-128"/>
              </a:rPr>
              <a:t>で、ロータリー会員になって以来の寄付総額がわかります。</a:t>
            </a:r>
          </a:p>
        </p:txBody>
      </p:sp>
      <p:sp>
        <p:nvSpPr>
          <p:cNvPr id="4" name="スライド番号プレースホルダー 3"/>
          <p:cNvSpPr>
            <a:spLocks noGrp="1"/>
          </p:cNvSpPr>
          <p:nvPr>
            <p:ph type="sldNum" sz="quarter" idx="5"/>
          </p:nvPr>
        </p:nvSpPr>
        <p:spPr/>
        <p:txBody>
          <a:bodyPr/>
          <a:lstStyle/>
          <a:p>
            <a:fld id="{DA151310-E4AF-4337-BA6E-528A8B5D2EE5}" type="slidenum">
              <a:rPr kumimoji="1" lang="ja-JP" altLang="en-US" smtClean="0"/>
              <a:pPr/>
              <a:t>23</a:t>
            </a:fld>
            <a:endParaRPr kumimoji="1" lang="ja-JP" altLang="en-US"/>
          </a:p>
        </p:txBody>
      </p:sp>
    </p:spTree>
    <p:extLst>
      <p:ext uri="{BB962C8B-B14F-4D97-AF65-F5344CB8AC3E}">
        <p14:creationId xmlns:p14="http://schemas.microsoft.com/office/powerpoint/2010/main" val="40642375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9575" y="1233488"/>
            <a:ext cx="5916613" cy="3328987"/>
          </a:xfrm>
        </p:spPr>
      </p:sp>
      <p:sp>
        <p:nvSpPr>
          <p:cNvPr id="3" name="ノート プレースホルダー 2"/>
          <p:cNvSpPr>
            <a:spLocks noGrp="1"/>
          </p:cNvSpPr>
          <p:nvPr>
            <p:ph type="body" idx="1"/>
          </p:nvPr>
        </p:nvSpPr>
        <p:spPr/>
        <p:txBody>
          <a:bodyPr/>
          <a:lstStyle/>
          <a:p>
            <a:r>
              <a:rPr kumimoji="1" lang="ja-JP" altLang="en-US" b="0" dirty="0">
                <a:latin typeface="HG丸ｺﾞｼｯｸM-PRO" panose="020F0600000000000000" pitchFamily="50" charset="-128"/>
                <a:ea typeface="HG丸ｺﾞｼｯｸM-PRO" panose="020F0600000000000000" pitchFamily="50" charset="-128"/>
              </a:rPr>
              <a:t>年次認証（</a:t>
            </a:r>
            <a:r>
              <a:rPr kumimoji="1" lang="en-US" altLang="ja-JP" b="0" dirty="0">
                <a:latin typeface="HG丸ｺﾞｼｯｸM-PRO" panose="020F0600000000000000" pitchFamily="50" charset="-128"/>
                <a:ea typeface="HG丸ｺﾞｼｯｸM-PRO" panose="020F0600000000000000" pitchFamily="50" charset="-128"/>
              </a:rPr>
              <a:t>Annual </a:t>
            </a:r>
            <a:r>
              <a:rPr kumimoji="1" lang="en-US" altLang="ja-JP" b="0" dirty="0" err="1">
                <a:latin typeface="HG丸ｺﾞｼｯｸM-PRO" panose="020F0600000000000000" pitchFamily="50" charset="-128"/>
                <a:ea typeface="HG丸ｺﾞｼｯｸM-PRO" panose="020F0600000000000000" pitchFamily="50" charset="-128"/>
              </a:rPr>
              <a:t>Recoginiton</a:t>
            </a:r>
            <a:r>
              <a:rPr kumimoji="1" lang="ja-JP" altLang="en-US" b="0" dirty="0">
                <a:latin typeface="HG丸ｺﾞｼｯｸM-PRO" panose="020F0600000000000000" pitchFamily="50" charset="-128"/>
                <a:ea typeface="HG丸ｺﾞｼｯｸM-PRO" panose="020F0600000000000000" pitchFamily="50" charset="-128"/>
              </a:rPr>
              <a:t>）</a:t>
            </a:r>
            <a:endParaRPr kumimoji="1" lang="en-US" altLang="ja-JP" b="0" dirty="0">
              <a:latin typeface="HG丸ｺﾞｼｯｸM-PRO" panose="020F0600000000000000" pitchFamily="50" charset="-128"/>
              <a:ea typeface="HG丸ｺﾞｼｯｸM-PRO" panose="020F0600000000000000" pitchFamily="50" charset="-128"/>
            </a:endParaRPr>
          </a:p>
          <a:p>
            <a:r>
              <a:rPr kumimoji="1" lang="ja-JP" altLang="en-US" b="0" dirty="0">
                <a:latin typeface="HG丸ｺﾞｼｯｸM-PRO" panose="020F0600000000000000" pitchFamily="50" charset="-128"/>
                <a:ea typeface="HG丸ｺﾞｼｯｸM-PRO" panose="020F0600000000000000" pitchFamily="50" charset="-128"/>
              </a:rPr>
              <a:t>＊</a:t>
            </a:r>
            <a:r>
              <a:rPr kumimoji="1" lang="en-US" altLang="ja-JP" b="0" dirty="0">
                <a:latin typeface="HG丸ｺﾞｼｯｸM-PRO" panose="020F0600000000000000" pitchFamily="50" charset="-128"/>
                <a:ea typeface="HG丸ｺﾞｼｯｸM-PRO" panose="020F0600000000000000" pitchFamily="50" charset="-128"/>
              </a:rPr>
              <a:t>EREY Eligible</a:t>
            </a:r>
            <a:r>
              <a:rPr kumimoji="1" lang="ja-JP" altLang="en-US" b="0" dirty="0">
                <a:latin typeface="HG丸ｺﾞｼｯｸM-PRO" panose="020F0600000000000000" pitchFamily="50" charset="-128"/>
                <a:ea typeface="HG丸ｺﾞｼｯｸM-PRO" panose="020F0600000000000000" pitchFamily="50" charset="-128"/>
              </a:rPr>
              <a:t>：（クラブ会員一人当たりの年次基金平均寄付額が</a:t>
            </a:r>
            <a:r>
              <a:rPr kumimoji="1" lang="en-US" altLang="ja-JP" b="0" dirty="0">
                <a:latin typeface="HG丸ｺﾞｼｯｸM-PRO" panose="020F0600000000000000" pitchFamily="50" charset="-128"/>
                <a:ea typeface="HG丸ｺﾞｼｯｸM-PRO" panose="020F0600000000000000" pitchFamily="50" charset="-128"/>
              </a:rPr>
              <a:t>100</a:t>
            </a:r>
            <a:r>
              <a:rPr kumimoji="1" lang="ja-JP" altLang="en-US" b="0" dirty="0">
                <a:latin typeface="HG丸ｺﾞｼｯｸM-PRO" panose="020F0600000000000000" pitchFamily="50" charset="-128"/>
                <a:ea typeface="HG丸ｺﾞｼｯｸM-PRO" panose="020F0600000000000000" pitchFamily="50" charset="-128"/>
              </a:rPr>
              <a:t>ドル以上であり、正会員全員が</a:t>
            </a:r>
            <a:r>
              <a:rPr kumimoji="1" lang="en-US" altLang="ja-JP" b="0" dirty="0">
                <a:latin typeface="HG丸ｺﾞｼｯｸM-PRO" panose="020F0600000000000000" pitchFamily="50" charset="-128"/>
                <a:ea typeface="HG丸ｺﾞｼｯｸM-PRO" panose="020F0600000000000000" pitchFamily="50" charset="-128"/>
              </a:rPr>
              <a:t>1</a:t>
            </a:r>
            <a:r>
              <a:rPr kumimoji="1" lang="ja-JP" altLang="en-US" b="0" dirty="0">
                <a:latin typeface="HG丸ｺﾞｼｯｸM-PRO" panose="020F0600000000000000" pitchFamily="50" charset="-128"/>
                <a:ea typeface="HG丸ｺﾞｼｯｸM-PRO" panose="020F0600000000000000" pitchFamily="50" charset="-128"/>
              </a:rPr>
              <a:t>年 度中に少なくとも</a:t>
            </a:r>
            <a:r>
              <a:rPr kumimoji="1" lang="en-US" altLang="ja-JP" b="0" dirty="0">
                <a:latin typeface="HG丸ｺﾞｼｯｸM-PRO" panose="020F0600000000000000" pitchFamily="50" charset="-128"/>
                <a:ea typeface="HG丸ｺﾞｼｯｸM-PRO" panose="020F0600000000000000" pitchFamily="50" charset="-128"/>
              </a:rPr>
              <a:t>25</a:t>
            </a:r>
            <a:r>
              <a:rPr kumimoji="1" lang="ja-JP" altLang="en-US" b="0" dirty="0">
                <a:latin typeface="HG丸ｺﾞｼｯｸM-PRO" panose="020F0600000000000000" pitchFamily="50" charset="-128"/>
                <a:ea typeface="HG丸ｺﾞｼｯｸM-PRO" panose="020F0600000000000000" pitchFamily="50" charset="-128"/>
              </a:rPr>
              <a:t>ドル以上を寄付したクラブは</a:t>
            </a:r>
            <a:r>
              <a:rPr kumimoji="1" lang="en-US" altLang="ja-JP" b="0" dirty="0">
                <a:latin typeface="HG丸ｺﾞｼｯｸM-PRO" panose="020F0600000000000000" pitchFamily="50" charset="-128"/>
                <a:ea typeface="HG丸ｺﾞｼｯｸM-PRO" panose="020F0600000000000000" pitchFamily="50" charset="-128"/>
              </a:rPr>
              <a:t>EREY</a:t>
            </a:r>
            <a:r>
              <a:rPr kumimoji="1" lang="ja-JP" altLang="en-US" b="0" dirty="0">
                <a:latin typeface="HG丸ｺﾞｼｯｸM-PRO" panose="020F0600000000000000" pitchFamily="50" charset="-128"/>
                <a:ea typeface="HG丸ｺﾞｼｯｸM-PRO" panose="020F0600000000000000" pitchFamily="50" charset="-128"/>
              </a:rPr>
              <a:t>クラブとして認証されますが、）　</a:t>
            </a:r>
            <a:r>
              <a:rPr kumimoji="1" lang="en-US" altLang="ja-JP" b="0" dirty="0">
                <a:latin typeface="HG丸ｺﾞｼｯｸM-PRO" panose="020F0600000000000000" pitchFamily="50" charset="-128"/>
                <a:ea typeface="HG丸ｺﾞｼｯｸM-PRO" panose="020F0600000000000000" pitchFamily="50" charset="-128"/>
              </a:rPr>
              <a:t>EREY</a:t>
            </a:r>
            <a:r>
              <a:rPr kumimoji="1" lang="ja-JP" altLang="en-US" b="0" dirty="0">
                <a:latin typeface="HG丸ｺﾞｼｯｸM-PRO" panose="020F0600000000000000" pitchFamily="50" charset="-128"/>
                <a:ea typeface="HG丸ｺﾞｼｯｸM-PRO" panose="020F0600000000000000" pitchFamily="50" charset="-128"/>
              </a:rPr>
              <a:t>の取り組み自体は全てのロータリアンが年次寄付を推奨するものとなっています。</a:t>
            </a:r>
            <a:endParaRPr kumimoji="1" lang="en-US" altLang="ja-JP" b="0" dirty="0">
              <a:latin typeface="HG丸ｺﾞｼｯｸM-PRO" panose="020F0600000000000000" pitchFamily="50" charset="-128"/>
              <a:ea typeface="HG丸ｺﾞｼｯｸM-PRO" panose="020F0600000000000000" pitchFamily="50" charset="-128"/>
            </a:endParaRPr>
          </a:p>
          <a:p>
            <a:r>
              <a:rPr kumimoji="1" lang="ja-JP" altLang="en-US" b="0" dirty="0">
                <a:latin typeface="HG丸ｺﾞｼｯｸM-PRO" panose="020F0600000000000000" pitchFamily="50" charset="-128"/>
                <a:ea typeface="HG丸ｺﾞｼｯｸM-PRO" panose="020F0600000000000000" pitchFamily="50" charset="-128"/>
              </a:rPr>
              <a:t>＊ポール・ハリス・ソサエティーに入会しているか、毎年誓約通り</a:t>
            </a:r>
            <a:r>
              <a:rPr kumimoji="1" lang="en-US" altLang="ja-JP" b="0" dirty="0">
                <a:latin typeface="HG丸ｺﾞｼｯｸM-PRO" panose="020F0600000000000000" pitchFamily="50" charset="-128"/>
                <a:ea typeface="HG丸ｺﾞｼｯｸM-PRO" panose="020F0600000000000000" pitchFamily="50" charset="-128"/>
              </a:rPr>
              <a:t>1,000</a:t>
            </a:r>
            <a:r>
              <a:rPr kumimoji="1" lang="ja-JP" altLang="en-US" b="0" dirty="0">
                <a:latin typeface="HG丸ｺﾞｼｯｸM-PRO" panose="020F0600000000000000" pitchFamily="50" charset="-128"/>
                <a:ea typeface="HG丸ｺﾞｼｯｸM-PRO" panose="020F0600000000000000" pitchFamily="50" charset="-128"/>
              </a:rPr>
              <a:t>ドル以上い寄付しているかがここでわかります。</a:t>
            </a:r>
            <a:endParaRPr kumimoji="1" lang="en-US" altLang="ja-JP" b="0" dirty="0">
              <a:latin typeface="HG丸ｺﾞｼｯｸM-PRO" panose="020F0600000000000000" pitchFamily="50" charset="-128"/>
              <a:ea typeface="HG丸ｺﾞｼｯｸM-PRO" panose="020F0600000000000000" pitchFamily="50" charset="-128"/>
            </a:endParaRPr>
          </a:p>
          <a:p>
            <a:endParaRPr kumimoji="1" lang="en-US" altLang="ja-JP" b="0" dirty="0">
              <a:latin typeface="HG丸ｺﾞｼｯｸM-PRO" panose="020F0600000000000000" pitchFamily="50" charset="-128"/>
              <a:ea typeface="HG丸ｺﾞｼｯｸM-PRO" panose="020F0600000000000000" pitchFamily="50" charset="-128"/>
            </a:endParaRPr>
          </a:p>
          <a:p>
            <a:r>
              <a:rPr kumimoji="1" lang="en-US" altLang="ja-JP" b="0" dirty="0">
                <a:latin typeface="HG丸ｺﾞｼｯｸM-PRO" panose="020F0600000000000000" pitchFamily="50" charset="-128"/>
                <a:ea typeface="HG丸ｺﾞｼｯｸM-PRO" panose="020F0600000000000000" pitchFamily="50" charset="-128"/>
              </a:rPr>
              <a:t>Recognition</a:t>
            </a:r>
            <a:r>
              <a:rPr kumimoji="1" lang="ja-JP" altLang="en-US" b="0" dirty="0">
                <a:latin typeface="HG丸ｺﾞｼｯｸM-PRO" panose="020F0600000000000000" pitchFamily="50" charset="-128"/>
                <a:ea typeface="HG丸ｺﾞｼｯｸM-PRO" panose="020F0600000000000000" pitchFamily="50" charset="-128"/>
              </a:rPr>
              <a:t>（認証）</a:t>
            </a:r>
            <a:endParaRPr kumimoji="1" lang="en-US" altLang="ja-JP" b="0" dirty="0">
              <a:latin typeface="HG丸ｺﾞｼｯｸM-PRO" panose="020F0600000000000000" pitchFamily="50" charset="-128"/>
              <a:ea typeface="HG丸ｺﾞｼｯｸM-PRO" panose="020F0600000000000000" pitchFamily="50" charset="-128"/>
            </a:endParaRPr>
          </a:p>
          <a:p>
            <a:r>
              <a:rPr kumimoji="1" lang="ja-JP" altLang="en-US" b="0" dirty="0">
                <a:latin typeface="HG丸ｺﾞｼｯｸM-PRO" panose="020F0600000000000000" pitchFamily="50" charset="-128"/>
                <a:ea typeface="HG丸ｺﾞｼｯｸM-PRO" panose="020F0600000000000000" pitchFamily="50" charset="-128"/>
              </a:rPr>
              <a:t>どんな個人認証をもっているかここで確認できます。</a:t>
            </a:r>
          </a:p>
        </p:txBody>
      </p:sp>
      <p:sp>
        <p:nvSpPr>
          <p:cNvPr id="4" name="スライド番号プレースホルダー 3"/>
          <p:cNvSpPr>
            <a:spLocks noGrp="1"/>
          </p:cNvSpPr>
          <p:nvPr>
            <p:ph type="sldNum" sz="quarter" idx="5"/>
          </p:nvPr>
        </p:nvSpPr>
        <p:spPr/>
        <p:txBody>
          <a:bodyPr/>
          <a:lstStyle/>
          <a:p>
            <a:fld id="{DA151310-E4AF-4337-BA6E-528A8B5D2EE5}" type="slidenum">
              <a:rPr kumimoji="1" lang="ja-JP" altLang="en-US" smtClean="0"/>
              <a:pPr/>
              <a:t>24</a:t>
            </a:fld>
            <a:endParaRPr kumimoji="1" lang="ja-JP" altLang="en-US"/>
          </a:p>
        </p:txBody>
      </p:sp>
    </p:spTree>
    <p:extLst>
      <p:ext uri="{BB962C8B-B14F-4D97-AF65-F5344CB8AC3E}">
        <p14:creationId xmlns:p14="http://schemas.microsoft.com/office/powerpoint/2010/main" val="24535732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9575" y="1233488"/>
            <a:ext cx="5916613" cy="3328987"/>
          </a:xfrm>
        </p:spPr>
      </p:sp>
      <p:sp>
        <p:nvSpPr>
          <p:cNvPr id="3" name="ノート プレースホルダー 2"/>
          <p:cNvSpPr>
            <a:spLocks noGrp="1"/>
          </p:cNvSpPr>
          <p:nvPr>
            <p:ph type="body" idx="1"/>
          </p:nvPr>
        </p:nvSpPr>
        <p:spPr/>
        <p:txBody>
          <a:bodyPr/>
          <a:lstStyle/>
          <a:p>
            <a:r>
              <a:rPr kumimoji="1" lang="ja-JP" altLang="en-US" b="0" dirty="0">
                <a:latin typeface="HG丸ｺﾞｼｯｸM-PRO" panose="020F0600000000000000" pitchFamily="50" charset="-128"/>
                <a:ea typeface="HG丸ｺﾞｼｯｸM-PRO" panose="020F0600000000000000" pitchFamily="50" charset="-128"/>
              </a:rPr>
              <a:t>ロータリアンの寄付が無ければ、寄贈分野もクラブの奉仕活動も支えることができなくなります。</a:t>
            </a:r>
          </a:p>
        </p:txBody>
      </p:sp>
      <p:sp>
        <p:nvSpPr>
          <p:cNvPr id="4" name="スライド番号プレースホルダー 3"/>
          <p:cNvSpPr>
            <a:spLocks noGrp="1"/>
          </p:cNvSpPr>
          <p:nvPr>
            <p:ph type="sldNum" sz="quarter" idx="5"/>
          </p:nvPr>
        </p:nvSpPr>
        <p:spPr/>
        <p:txBody>
          <a:bodyPr/>
          <a:lstStyle/>
          <a:p>
            <a:fld id="{DA151310-E4AF-4337-BA6E-528A8B5D2EE5}" type="slidenum">
              <a:rPr kumimoji="1" lang="ja-JP" altLang="en-US" smtClean="0"/>
              <a:pPr/>
              <a:t>25</a:t>
            </a:fld>
            <a:endParaRPr kumimoji="1" lang="ja-JP" altLang="en-US"/>
          </a:p>
        </p:txBody>
      </p:sp>
    </p:spTree>
    <p:extLst>
      <p:ext uri="{BB962C8B-B14F-4D97-AF65-F5344CB8AC3E}">
        <p14:creationId xmlns:p14="http://schemas.microsoft.com/office/powerpoint/2010/main" val="21831836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9575" y="1233488"/>
            <a:ext cx="5916613" cy="3328987"/>
          </a:xfrm>
        </p:spPr>
      </p:sp>
      <p:sp>
        <p:nvSpPr>
          <p:cNvPr id="3" name="ノート プレースホルダー 2"/>
          <p:cNvSpPr>
            <a:spLocks noGrp="1"/>
          </p:cNvSpPr>
          <p:nvPr>
            <p:ph type="body" idx="1"/>
          </p:nvPr>
        </p:nvSpPr>
        <p:spPr/>
        <p:txBody>
          <a:bodyPr/>
          <a:lstStyle/>
          <a:p>
            <a:r>
              <a:rPr kumimoji="1" lang="ja-JP" altLang="en-US" b="0" dirty="0">
                <a:latin typeface="HG丸ｺﾞｼｯｸM-PRO" panose="020F0600000000000000" pitchFamily="50" charset="-128"/>
                <a:ea typeface="HG丸ｺﾞｼｯｸM-PRO" panose="020F0600000000000000" pitchFamily="50" charset="-128"/>
              </a:rPr>
              <a:t>慈善団体の格付けを行う米国の独立機関、チャリティーナビゲーター（</a:t>
            </a:r>
            <a:r>
              <a:rPr kumimoji="1" lang="en-US" altLang="ja-JP" b="0" dirty="0">
                <a:latin typeface="HG丸ｺﾞｼｯｸM-PRO" panose="020F0600000000000000" pitchFamily="50" charset="-128"/>
                <a:ea typeface="HG丸ｺﾞｼｯｸM-PRO" panose="020F0600000000000000" pitchFamily="50" charset="-128"/>
              </a:rPr>
              <a:t>Charity Navigator</a:t>
            </a:r>
            <a:r>
              <a:rPr kumimoji="1" lang="ja-JP" altLang="en-US" b="0" dirty="0">
                <a:latin typeface="HG丸ｺﾞｼｯｸM-PRO" panose="020F0600000000000000" pitchFamily="50" charset="-128"/>
                <a:ea typeface="HG丸ｺﾞｼｯｸM-PRO" panose="020F0600000000000000" pitchFamily="50" charset="-128"/>
              </a:rPr>
              <a:t>）が、ロータリー財団に</a:t>
            </a:r>
            <a:r>
              <a:rPr kumimoji="1" lang="en-US" altLang="ja-JP" b="0" dirty="0">
                <a:latin typeface="HG丸ｺﾞｼｯｸM-PRO" panose="020F0600000000000000" pitchFamily="50" charset="-128"/>
                <a:ea typeface="HG丸ｺﾞｼｯｸM-PRO" panose="020F0600000000000000" pitchFamily="50" charset="-128"/>
              </a:rPr>
              <a:t>11</a:t>
            </a:r>
            <a:r>
              <a:rPr kumimoji="1" lang="ja-JP" altLang="en-US" b="0" dirty="0">
                <a:latin typeface="HG丸ｺﾞｼｯｸM-PRO" panose="020F0600000000000000" pitchFamily="50" charset="-128"/>
                <a:ea typeface="HG丸ｺﾞｼｯｸM-PRO" panose="020F0600000000000000" pitchFamily="50" charset="-128"/>
              </a:rPr>
              <a:t>年連続で最高の</a:t>
            </a:r>
            <a:r>
              <a:rPr kumimoji="1" lang="en-US" altLang="ja-JP" b="0" dirty="0">
                <a:latin typeface="HG丸ｺﾞｼｯｸM-PRO" panose="020F0600000000000000" pitchFamily="50" charset="-128"/>
                <a:ea typeface="HG丸ｺﾞｼｯｸM-PRO" panose="020F0600000000000000" pitchFamily="50" charset="-128"/>
              </a:rPr>
              <a:t>4</a:t>
            </a:r>
            <a:r>
              <a:rPr kumimoji="1" lang="ja-JP" altLang="en-US" b="0" dirty="0">
                <a:latin typeface="HG丸ｺﾞｼｯｸM-PRO" panose="020F0600000000000000" pitchFamily="50" charset="-128"/>
                <a:ea typeface="HG丸ｺﾞｼｯｸM-PRO" panose="020F0600000000000000" pitchFamily="50" charset="-128"/>
              </a:rPr>
              <a:t>つ星評価を与えました。</a:t>
            </a:r>
          </a:p>
          <a:p>
            <a:r>
              <a:rPr kumimoji="1" lang="ja-JP" altLang="en-US" b="0" dirty="0">
                <a:latin typeface="HG丸ｺﾞｼｯｸM-PRO" panose="020F0600000000000000" pitchFamily="50" charset="-128"/>
                <a:ea typeface="HG丸ｺﾞｼｯｸM-PRO" panose="020F0600000000000000" pitchFamily="50" charset="-128"/>
              </a:rPr>
              <a:t>この評価は、ロータリー財団の健全な財務状況および説明責任（アカウンタビリティ）と透明性へのコミットメントが認められたことによるものです。</a:t>
            </a:r>
          </a:p>
          <a:p>
            <a:r>
              <a:rPr kumimoji="1" lang="ja-JP" altLang="en-US" b="0" dirty="0">
                <a:latin typeface="HG丸ｺﾞｼｯｸM-PRO" panose="020F0600000000000000" pitchFamily="50" charset="-128"/>
                <a:ea typeface="HG丸ｺﾞｼｯｸM-PRO" panose="020F0600000000000000" pitchFamily="50" charset="-128"/>
              </a:rPr>
              <a:t>「このような評価をいただきとても光栄です」とロータリー財団のロン・バートン管理委員長。「この結果は、世界中の大勢のロータリアンの努力と献身を物語っています。ロータリアンは、寄付が意図された通りに活用されると信じていますし、実際に寄付は世界をより良くするために生かされています」</a:t>
            </a:r>
          </a:p>
          <a:p>
            <a:r>
              <a:rPr kumimoji="1" lang="ja-JP" altLang="en-US" b="0" dirty="0">
                <a:latin typeface="HG丸ｺﾞｼｯｸM-PRO" panose="020F0600000000000000" pitchFamily="50" charset="-128"/>
                <a:ea typeface="HG丸ｺﾞｼｯｸM-PRO" panose="020F0600000000000000" pitchFamily="50" charset="-128"/>
              </a:rPr>
              <a:t>チャリティ</a:t>
            </a:r>
            <a:r>
              <a:rPr kumimoji="1" lang="en-US" altLang="ja-JP" b="0" dirty="0">
                <a:latin typeface="HG丸ｺﾞｼｯｸM-PRO" panose="020F0600000000000000" pitchFamily="50" charset="-128"/>
                <a:ea typeface="HG丸ｺﾞｼｯｸM-PRO" panose="020F0600000000000000" pitchFamily="50" charset="-128"/>
              </a:rPr>
              <a:t>―</a:t>
            </a:r>
            <a:r>
              <a:rPr kumimoji="1" lang="ja-JP" altLang="en-US" b="0" dirty="0">
                <a:latin typeface="HG丸ｺﾞｼｯｸM-PRO" panose="020F0600000000000000" pitchFamily="50" charset="-128"/>
                <a:ea typeface="HG丸ｺﾞｼｯｸM-PRO" panose="020F0600000000000000" pitchFamily="50" charset="-128"/>
              </a:rPr>
              <a:t>ナビゲーターは、財団による寄付の活用、プログラムと奉仕の実施、効果的なガバナンスと組織の透明性を高く評価しました。</a:t>
            </a:r>
          </a:p>
          <a:p>
            <a:endParaRPr kumimoji="1" lang="ja-JP" altLang="en-US" b="0" dirty="0">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p:cNvSpPr>
            <a:spLocks noGrp="1"/>
          </p:cNvSpPr>
          <p:nvPr>
            <p:ph type="sldNum" sz="quarter" idx="5"/>
          </p:nvPr>
        </p:nvSpPr>
        <p:spPr/>
        <p:txBody>
          <a:bodyPr/>
          <a:lstStyle/>
          <a:p>
            <a:fld id="{DA151310-E4AF-4337-BA6E-528A8B5D2EE5}" type="slidenum">
              <a:rPr kumimoji="1" lang="ja-JP" altLang="en-US" smtClean="0"/>
              <a:pPr/>
              <a:t>26</a:t>
            </a:fld>
            <a:endParaRPr kumimoji="1" lang="ja-JP" altLang="en-US"/>
          </a:p>
        </p:txBody>
      </p:sp>
    </p:spTree>
    <p:extLst>
      <p:ext uri="{BB962C8B-B14F-4D97-AF65-F5344CB8AC3E}">
        <p14:creationId xmlns:p14="http://schemas.microsoft.com/office/powerpoint/2010/main" val="7377552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9575" y="1233488"/>
            <a:ext cx="5916613" cy="3328987"/>
          </a:xfrm>
        </p:spPr>
      </p:sp>
      <p:sp>
        <p:nvSpPr>
          <p:cNvPr id="3" name="ノート プレースホルダー 2"/>
          <p:cNvSpPr>
            <a:spLocks noGrp="1"/>
          </p:cNvSpPr>
          <p:nvPr>
            <p:ph type="body" idx="1"/>
          </p:nvPr>
        </p:nvSpPr>
        <p:spPr/>
        <p:txBody>
          <a:bodyPr/>
          <a:lstStyle/>
          <a:p>
            <a:endParaRPr kumimoji="1" lang="ja-JP" altLang="en-US" b="0" dirty="0">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p:cNvSpPr>
            <a:spLocks noGrp="1"/>
          </p:cNvSpPr>
          <p:nvPr>
            <p:ph type="sldNum" sz="quarter" idx="5"/>
          </p:nvPr>
        </p:nvSpPr>
        <p:spPr/>
        <p:txBody>
          <a:bodyPr/>
          <a:lstStyle/>
          <a:p>
            <a:fld id="{DA151310-E4AF-4337-BA6E-528A8B5D2EE5}" type="slidenum">
              <a:rPr kumimoji="1" lang="ja-JP" altLang="en-US" smtClean="0"/>
              <a:pPr/>
              <a:t>27</a:t>
            </a:fld>
            <a:endParaRPr kumimoji="1" lang="ja-JP" altLang="en-US"/>
          </a:p>
        </p:txBody>
      </p:sp>
    </p:spTree>
    <p:extLst>
      <p:ext uri="{BB962C8B-B14F-4D97-AF65-F5344CB8AC3E}">
        <p14:creationId xmlns:p14="http://schemas.microsoft.com/office/powerpoint/2010/main" val="4655872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9575" y="1233488"/>
            <a:ext cx="5916613" cy="3328987"/>
          </a:xfrm>
        </p:spPr>
      </p:sp>
      <p:sp>
        <p:nvSpPr>
          <p:cNvPr id="3" name="ノート プレースホルダー 2"/>
          <p:cNvSpPr>
            <a:spLocks noGrp="1"/>
          </p:cNvSpPr>
          <p:nvPr>
            <p:ph type="body" idx="1"/>
          </p:nvPr>
        </p:nvSpPr>
        <p:spPr/>
        <p:txBody>
          <a:bodyPr/>
          <a:lstStyle/>
          <a:p>
            <a:endParaRPr kumimoji="1" lang="ja-JP" altLang="en-US" b="0" dirty="0">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p:cNvSpPr>
            <a:spLocks noGrp="1"/>
          </p:cNvSpPr>
          <p:nvPr>
            <p:ph type="sldNum" sz="quarter" idx="5"/>
          </p:nvPr>
        </p:nvSpPr>
        <p:spPr/>
        <p:txBody>
          <a:bodyPr/>
          <a:lstStyle/>
          <a:p>
            <a:fld id="{DA151310-E4AF-4337-BA6E-528A8B5D2EE5}" type="slidenum">
              <a:rPr kumimoji="1" lang="ja-JP" altLang="en-US" smtClean="0"/>
              <a:pPr/>
              <a:t>28</a:t>
            </a:fld>
            <a:endParaRPr kumimoji="1" lang="ja-JP" altLang="en-US"/>
          </a:p>
        </p:txBody>
      </p:sp>
    </p:spTree>
    <p:extLst>
      <p:ext uri="{BB962C8B-B14F-4D97-AF65-F5344CB8AC3E}">
        <p14:creationId xmlns:p14="http://schemas.microsoft.com/office/powerpoint/2010/main" val="10198152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9575" y="1233488"/>
            <a:ext cx="5916613" cy="3328987"/>
          </a:xfrm>
        </p:spPr>
      </p:sp>
      <p:sp>
        <p:nvSpPr>
          <p:cNvPr id="3" name="ノート プレースホルダー 2"/>
          <p:cNvSpPr>
            <a:spLocks noGrp="1"/>
          </p:cNvSpPr>
          <p:nvPr>
            <p:ph type="body" idx="1"/>
          </p:nvPr>
        </p:nvSpPr>
        <p:spPr/>
        <p:txBody>
          <a:bodyPr/>
          <a:lstStyle/>
          <a:p>
            <a:endParaRPr kumimoji="1" lang="ja-JP" altLang="en-US" b="0" dirty="0">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p:cNvSpPr>
            <a:spLocks noGrp="1"/>
          </p:cNvSpPr>
          <p:nvPr>
            <p:ph type="sldNum" sz="quarter" idx="5"/>
          </p:nvPr>
        </p:nvSpPr>
        <p:spPr/>
        <p:txBody>
          <a:bodyPr/>
          <a:lstStyle/>
          <a:p>
            <a:fld id="{DA151310-E4AF-4337-BA6E-528A8B5D2EE5}" type="slidenum">
              <a:rPr kumimoji="1" lang="ja-JP" altLang="en-US" smtClean="0"/>
              <a:pPr/>
              <a:t>29</a:t>
            </a:fld>
            <a:endParaRPr kumimoji="1" lang="ja-JP" altLang="en-US"/>
          </a:p>
        </p:txBody>
      </p:sp>
    </p:spTree>
    <p:extLst>
      <p:ext uri="{BB962C8B-B14F-4D97-AF65-F5344CB8AC3E}">
        <p14:creationId xmlns:p14="http://schemas.microsoft.com/office/powerpoint/2010/main" val="21383436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9575" y="1233488"/>
            <a:ext cx="5916613" cy="3328987"/>
          </a:xfrm>
        </p:spPr>
      </p:sp>
      <p:sp>
        <p:nvSpPr>
          <p:cNvPr id="3" name="ノート プレースホルダー 2"/>
          <p:cNvSpPr>
            <a:spLocks noGrp="1"/>
          </p:cNvSpPr>
          <p:nvPr>
            <p:ph type="body" idx="1"/>
          </p:nvPr>
        </p:nvSpPr>
        <p:spPr/>
        <p:txBody>
          <a:bodyPr/>
          <a:lstStyle/>
          <a:p>
            <a:r>
              <a:rPr kumimoji="1" lang="zh-CN" altLang="en-US" b="0" dirty="0">
                <a:latin typeface="HG丸ｺﾞｼｯｸM-PRO" panose="020F0600000000000000" pitchFamily="50" charset="-128"/>
                <a:ea typeface="HG丸ｺﾞｼｯｸM-PRO" panose="020F0600000000000000" pitchFamily="50" charset="-128"/>
              </a:rPr>
              <a:t>２０２０年　　</a:t>
            </a:r>
            <a:r>
              <a:rPr kumimoji="1" lang="ja-JP" altLang="en-US" b="0" dirty="0">
                <a:latin typeface="HG丸ｺﾞｼｯｸM-PRO" panose="020F0600000000000000" pitchFamily="50" charset="-128"/>
                <a:ea typeface="HG丸ｺﾞｼｯｸM-PRO" panose="020F0600000000000000" pitchFamily="50" charset="-128"/>
              </a:rPr>
              <a:t>　　　　</a:t>
            </a:r>
            <a:r>
              <a:rPr kumimoji="1" lang="zh-CN" altLang="en-US" b="0" dirty="0">
                <a:latin typeface="HG丸ｺﾞｼｯｸM-PRO" panose="020F0600000000000000" pitchFamily="50" charset="-128"/>
                <a:ea typeface="HG丸ｺﾞｼｯｸM-PRO" panose="020F0600000000000000" pitchFamily="50" charset="-128"/>
              </a:rPr>
              <a:t>会員数　３９名 （８月３１日時点）</a:t>
            </a:r>
          </a:p>
          <a:p>
            <a:r>
              <a:rPr kumimoji="1" lang="zh-CN" altLang="en-US" b="0" dirty="0">
                <a:latin typeface="HG丸ｺﾞｼｯｸM-PRO" panose="020F0600000000000000" pitchFamily="50" charset="-128"/>
                <a:ea typeface="HG丸ｺﾞｼｯｸM-PRO" panose="020F0600000000000000" pitchFamily="50" charset="-128"/>
              </a:rPr>
              <a:t>２０２０</a:t>
            </a:r>
            <a:r>
              <a:rPr kumimoji="1" lang="en-US" altLang="zh-CN" b="0" dirty="0">
                <a:latin typeface="HG丸ｺﾞｼｯｸM-PRO" panose="020F0600000000000000" pitchFamily="50" charset="-128"/>
                <a:ea typeface="HG丸ｺﾞｼｯｸM-PRO" panose="020F0600000000000000" pitchFamily="50" charset="-128"/>
              </a:rPr>
              <a:t>-</a:t>
            </a:r>
            <a:r>
              <a:rPr kumimoji="1" lang="zh-CN" altLang="en-US" b="0" dirty="0">
                <a:latin typeface="HG丸ｺﾞｼｯｸM-PRO" panose="020F0600000000000000" pitchFamily="50" charset="-128"/>
                <a:ea typeface="HG丸ｺﾞｼｯｸM-PRO" panose="020F0600000000000000" pitchFamily="50" charset="-128"/>
              </a:rPr>
              <a:t>２０２１　会員数　５０名　目標</a:t>
            </a:r>
          </a:p>
          <a:p>
            <a:endParaRPr kumimoji="1" lang="ja-JP" altLang="en-US" b="0" dirty="0">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p:cNvSpPr>
            <a:spLocks noGrp="1"/>
          </p:cNvSpPr>
          <p:nvPr>
            <p:ph type="sldNum" sz="quarter" idx="5"/>
          </p:nvPr>
        </p:nvSpPr>
        <p:spPr/>
        <p:txBody>
          <a:bodyPr/>
          <a:lstStyle/>
          <a:p>
            <a:fld id="{DA151310-E4AF-4337-BA6E-528A8B5D2EE5}" type="slidenum">
              <a:rPr kumimoji="1" lang="ja-JP" altLang="en-US" smtClean="0"/>
              <a:pPr/>
              <a:t>30</a:t>
            </a:fld>
            <a:endParaRPr kumimoji="1" lang="ja-JP" altLang="en-US"/>
          </a:p>
        </p:txBody>
      </p:sp>
    </p:spTree>
    <p:extLst>
      <p:ext uri="{BB962C8B-B14F-4D97-AF65-F5344CB8AC3E}">
        <p14:creationId xmlns:p14="http://schemas.microsoft.com/office/powerpoint/2010/main" val="40798380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9575" y="1233488"/>
            <a:ext cx="5916613" cy="3328987"/>
          </a:xfrm>
        </p:spPr>
      </p:sp>
      <p:sp>
        <p:nvSpPr>
          <p:cNvPr id="3" name="ノート プレースホルダー 2"/>
          <p:cNvSpPr>
            <a:spLocks noGrp="1"/>
          </p:cNvSpPr>
          <p:nvPr>
            <p:ph type="body" idx="1"/>
          </p:nvPr>
        </p:nvSpPr>
        <p:spPr/>
        <p:txBody>
          <a:bodyPr/>
          <a:lstStyle/>
          <a:p>
            <a:endParaRPr kumimoji="1" lang="ja-JP" altLang="en-US" b="0" dirty="0">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p:cNvSpPr>
            <a:spLocks noGrp="1"/>
          </p:cNvSpPr>
          <p:nvPr>
            <p:ph type="sldNum" sz="quarter" idx="5"/>
          </p:nvPr>
        </p:nvSpPr>
        <p:spPr/>
        <p:txBody>
          <a:bodyPr/>
          <a:lstStyle/>
          <a:p>
            <a:fld id="{DA151310-E4AF-4337-BA6E-528A8B5D2EE5}" type="slidenum">
              <a:rPr kumimoji="1" lang="ja-JP" altLang="en-US" smtClean="0"/>
              <a:pPr/>
              <a:t>31</a:t>
            </a:fld>
            <a:endParaRPr kumimoji="1" lang="ja-JP" altLang="en-US"/>
          </a:p>
        </p:txBody>
      </p:sp>
    </p:spTree>
    <p:extLst>
      <p:ext uri="{BB962C8B-B14F-4D97-AF65-F5344CB8AC3E}">
        <p14:creationId xmlns:p14="http://schemas.microsoft.com/office/powerpoint/2010/main" val="1026484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9575" y="1233488"/>
            <a:ext cx="5916613" cy="3328987"/>
          </a:xfrm>
        </p:spPr>
      </p:sp>
      <p:sp>
        <p:nvSpPr>
          <p:cNvPr id="3" name="ノート プレースホルダー 2"/>
          <p:cNvSpPr>
            <a:spLocks noGrp="1"/>
          </p:cNvSpPr>
          <p:nvPr>
            <p:ph type="body" idx="1"/>
          </p:nvPr>
        </p:nvSpPr>
        <p:spPr/>
        <p:txBody>
          <a:bodyPr/>
          <a:lstStyle/>
          <a:p>
            <a:r>
              <a:rPr kumimoji="1" lang="ja-JP" altLang="en-US" b="0" dirty="0">
                <a:latin typeface="HG丸ｺﾞｼｯｸM-PRO" panose="020F0600000000000000" pitchFamily="50" charset="-128"/>
                <a:ea typeface="HG丸ｺﾞｼｯｸM-PRO" panose="020F0600000000000000" pitchFamily="50" charset="-128"/>
              </a:rPr>
              <a:t>初の補助金事業「障害児協会」への支援は、当時ポールハリスも</a:t>
            </a:r>
            <a:r>
              <a:rPr kumimoji="1" lang="en-US" altLang="ja-JP" b="0" dirty="0">
                <a:latin typeface="HG丸ｺﾞｼｯｸM-PRO" panose="020F0600000000000000" pitchFamily="50" charset="-128"/>
                <a:ea typeface="HG丸ｺﾞｼｯｸM-PRO" panose="020F0600000000000000" pitchFamily="50" charset="-128"/>
              </a:rPr>
              <a:t>500</a:t>
            </a:r>
            <a:r>
              <a:rPr kumimoji="1" lang="ja-JP" altLang="en-US" b="0" dirty="0">
                <a:latin typeface="HG丸ｺﾞｼｯｸM-PRO" panose="020F0600000000000000" pitchFamily="50" charset="-128"/>
                <a:ea typeface="HG丸ｺﾞｼｯｸM-PRO" panose="020F0600000000000000" pitchFamily="50" charset="-128"/>
              </a:rPr>
              <a:t>ドルを寄付したといわれている。</a:t>
            </a:r>
            <a:endParaRPr kumimoji="1" lang="en-US" altLang="ja-JP" b="0" dirty="0">
              <a:latin typeface="HG丸ｺﾞｼｯｸM-PRO" panose="020F0600000000000000" pitchFamily="50" charset="-128"/>
              <a:ea typeface="HG丸ｺﾞｼｯｸM-PRO" panose="020F0600000000000000" pitchFamily="50" charset="-128"/>
            </a:endParaRPr>
          </a:p>
          <a:p>
            <a:endParaRPr kumimoji="1" lang="en-US" altLang="ja-JP" b="0" dirty="0">
              <a:latin typeface="HG丸ｺﾞｼｯｸM-PRO" panose="020F0600000000000000" pitchFamily="50" charset="-128"/>
              <a:ea typeface="HG丸ｺﾞｼｯｸM-PRO" panose="020F0600000000000000" pitchFamily="50" charset="-128"/>
            </a:endParaRPr>
          </a:p>
          <a:p>
            <a:r>
              <a:rPr kumimoji="1" lang="ja-JP" altLang="en-US" b="0" dirty="0">
                <a:latin typeface="HG丸ｺﾞｼｯｸM-PRO" panose="020F0600000000000000" pitchFamily="50" charset="-128"/>
                <a:ea typeface="HG丸ｺﾞｼｯｸM-PRO" panose="020F0600000000000000" pitchFamily="50" charset="-128"/>
              </a:rPr>
              <a:t>ポール・ハリス逝去を悼み世界中から</a:t>
            </a:r>
            <a:r>
              <a:rPr kumimoji="1" lang="en-US" altLang="ja-JP" b="0" dirty="0">
                <a:latin typeface="HG丸ｺﾞｼｯｸM-PRO" panose="020F0600000000000000" pitchFamily="50" charset="-128"/>
                <a:ea typeface="HG丸ｺﾞｼｯｸM-PRO" panose="020F0600000000000000" pitchFamily="50" charset="-128"/>
              </a:rPr>
              <a:t>130</a:t>
            </a:r>
            <a:r>
              <a:rPr kumimoji="1" lang="ja-JP" altLang="en-US" b="0" dirty="0">
                <a:latin typeface="HG丸ｺﾞｼｯｸM-PRO" panose="020F0600000000000000" pitchFamily="50" charset="-128"/>
                <a:ea typeface="HG丸ｺﾞｼｯｸM-PRO" panose="020F0600000000000000" pitchFamily="50" charset="-128"/>
              </a:rPr>
              <a:t>万ドルの寄付が集まったことが契機で、</a:t>
            </a:r>
            <a:r>
              <a:rPr kumimoji="1" lang="en-US" altLang="ja-JP" b="0" dirty="0">
                <a:latin typeface="HG丸ｺﾞｼｯｸM-PRO" panose="020F0600000000000000" pitchFamily="50" charset="-128"/>
                <a:ea typeface="HG丸ｺﾞｼｯｸM-PRO" panose="020F0600000000000000" pitchFamily="50" charset="-128"/>
              </a:rPr>
              <a:t>1947</a:t>
            </a:r>
            <a:r>
              <a:rPr kumimoji="1" lang="ja-JP" altLang="en-US" b="0" dirty="0">
                <a:latin typeface="HG丸ｺﾞｼｯｸM-PRO" panose="020F0600000000000000" pitchFamily="50" charset="-128"/>
                <a:ea typeface="HG丸ｺﾞｼｯｸM-PRO" panose="020F0600000000000000" pitchFamily="50" charset="-128"/>
              </a:rPr>
              <a:t>年に奨学金制度を開始。</a:t>
            </a:r>
            <a:r>
              <a:rPr kumimoji="1" lang="en-US" altLang="ja-JP" b="0" dirty="0">
                <a:latin typeface="HG丸ｺﾞｼｯｸM-PRO" panose="020F0600000000000000" pitchFamily="50" charset="-128"/>
                <a:ea typeface="HG丸ｺﾞｼｯｸM-PRO" panose="020F0600000000000000" pitchFamily="50" charset="-128"/>
              </a:rPr>
              <a:t>1951</a:t>
            </a:r>
            <a:r>
              <a:rPr kumimoji="1" lang="ja-JP" altLang="en-US" b="0" dirty="0">
                <a:latin typeface="HG丸ｺﾞｼｯｸM-PRO" panose="020F0600000000000000" pitchFamily="50" charset="-128"/>
                <a:ea typeface="HG丸ｺﾞｼｯｸM-PRO" panose="020F0600000000000000" pitchFamily="50" charset="-128"/>
              </a:rPr>
              <a:t>年には緒方貞子氏が（日本人２人目）奨学生となった。</a:t>
            </a:r>
            <a:endParaRPr kumimoji="1" lang="en-US" altLang="ja-JP" b="0" dirty="0">
              <a:latin typeface="HG丸ｺﾞｼｯｸM-PRO" panose="020F0600000000000000" pitchFamily="50" charset="-128"/>
              <a:ea typeface="HG丸ｺﾞｼｯｸM-PRO" panose="020F0600000000000000" pitchFamily="50" charset="-128"/>
            </a:endParaRPr>
          </a:p>
          <a:p>
            <a:endParaRPr kumimoji="1" lang="en-US" altLang="ja-JP" b="0" dirty="0">
              <a:latin typeface="HG丸ｺﾞｼｯｸM-PRO" panose="020F0600000000000000" pitchFamily="50" charset="-128"/>
              <a:ea typeface="HG丸ｺﾞｼｯｸM-PRO" panose="020F0600000000000000" pitchFamily="50" charset="-128"/>
            </a:endParaRPr>
          </a:p>
          <a:p>
            <a:r>
              <a:rPr kumimoji="1" lang="ja-JP" altLang="en-US" b="0" dirty="0">
                <a:latin typeface="HG丸ｺﾞｼｯｸM-PRO" panose="020F0600000000000000" pitchFamily="50" charset="-128"/>
                <a:ea typeface="HG丸ｺﾞｼｯｸM-PRO" panose="020F0600000000000000" pitchFamily="50" charset="-128"/>
              </a:rPr>
              <a:t>国際ロータリーは、</a:t>
            </a:r>
            <a:r>
              <a:rPr kumimoji="1" lang="en-US" altLang="ja-JP" b="0" dirty="0">
                <a:latin typeface="HG丸ｺﾞｼｯｸM-PRO" panose="020F0600000000000000" pitchFamily="50" charset="-128"/>
                <a:ea typeface="HG丸ｺﾞｼｯｸM-PRO" panose="020F0600000000000000" pitchFamily="50" charset="-128"/>
              </a:rPr>
              <a:t>1945</a:t>
            </a:r>
            <a:r>
              <a:rPr kumimoji="1" lang="ja-JP" altLang="en-US" b="0" dirty="0">
                <a:latin typeface="HG丸ｺﾞｼｯｸM-PRO" panose="020F0600000000000000" pitchFamily="50" charset="-128"/>
                <a:ea typeface="HG丸ｺﾞｼｯｸM-PRO" panose="020F0600000000000000" pitchFamily="50" charset="-128"/>
              </a:rPr>
              <a:t>年国際連合設立のためのサンフランシスコ会議に招致されたことから国際奉仕に取り組むようになり、この活動を支えるためにロータリー財団は多くの補助金を提供し発展していく。</a:t>
            </a:r>
          </a:p>
        </p:txBody>
      </p:sp>
      <p:sp>
        <p:nvSpPr>
          <p:cNvPr id="4" name="スライド番号プレースホルダー 3"/>
          <p:cNvSpPr>
            <a:spLocks noGrp="1"/>
          </p:cNvSpPr>
          <p:nvPr>
            <p:ph type="sldNum" sz="quarter" idx="5"/>
          </p:nvPr>
        </p:nvSpPr>
        <p:spPr/>
        <p:txBody>
          <a:bodyPr/>
          <a:lstStyle/>
          <a:p>
            <a:fld id="{DA151310-E4AF-4337-BA6E-528A8B5D2EE5}" type="slidenum">
              <a:rPr kumimoji="1" lang="ja-JP" altLang="en-US" smtClean="0"/>
              <a:pPr/>
              <a:t>4</a:t>
            </a:fld>
            <a:endParaRPr kumimoji="1" lang="ja-JP" altLang="en-US"/>
          </a:p>
        </p:txBody>
      </p:sp>
    </p:spTree>
    <p:extLst>
      <p:ext uri="{BB962C8B-B14F-4D97-AF65-F5344CB8AC3E}">
        <p14:creationId xmlns:p14="http://schemas.microsoft.com/office/powerpoint/2010/main" val="39751516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9575" y="1233488"/>
            <a:ext cx="5916613" cy="3328987"/>
          </a:xfrm>
        </p:spPr>
      </p:sp>
      <p:sp>
        <p:nvSpPr>
          <p:cNvPr id="3" name="ノート プレースホルダー 2"/>
          <p:cNvSpPr>
            <a:spLocks noGrp="1"/>
          </p:cNvSpPr>
          <p:nvPr>
            <p:ph type="body" idx="1"/>
          </p:nvPr>
        </p:nvSpPr>
        <p:spPr/>
        <p:txBody>
          <a:bodyPr/>
          <a:lstStyle/>
          <a:p>
            <a:endParaRPr kumimoji="1" lang="ja-JP" altLang="en-US" b="0" dirty="0">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p:cNvSpPr>
            <a:spLocks noGrp="1"/>
          </p:cNvSpPr>
          <p:nvPr>
            <p:ph type="sldNum" sz="quarter" idx="5"/>
          </p:nvPr>
        </p:nvSpPr>
        <p:spPr/>
        <p:txBody>
          <a:bodyPr/>
          <a:lstStyle/>
          <a:p>
            <a:fld id="{DA151310-E4AF-4337-BA6E-528A8B5D2EE5}" type="slidenum">
              <a:rPr kumimoji="1" lang="ja-JP" altLang="en-US" smtClean="0"/>
              <a:pPr/>
              <a:t>32</a:t>
            </a:fld>
            <a:endParaRPr kumimoji="1" lang="ja-JP" altLang="en-US"/>
          </a:p>
        </p:txBody>
      </p:sp>
    </p:spTree>
    <p:extLst>
      <p:ext uri="{BB962C8B-B14F-4D97-AF65-F5344CB8AC3E}">
        <p14:creationId xmlns:p14="http://schemas.microsoft.com/office/powerpoint/2010/main" val="27759299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9575" y="1233488"/>
            <a:ext cx="5916613" cy="3328987"/>
          </a:xfrm>
        </p:spPr>
      </p:sp>
      <p:sp>
        <p:nvSpPr>
          <p:cNvPr id="3" name="ノート プレースホルダー 2"/>
          <p:cNvSpPr>
            <a:spLocks noGrp="1"/>
          </p:cNvSpPr>
          <p:nvPr>
            <p:ph type="body" idx="1"/>
          </p:nvPr>
        </p:nvSpPr>
        <p:spPr/>
        <p:txBody>
          <a:bodyPr/>
          <a:lstStyle/>
          <a:p>
            <a:r>
              <a:rPr kumimoji="1" lang="ja-JP" altLang="en-US" b="0" dirty="0">
                <a:latin typeface="HG丸ｺﾞｼｯｸM-PRO" panose="020F0600000000000000" pitchFamily="50" charset="-128"/>
                <a:ea typeface="HG丸ｺﾞｼｯｸM-PRO" panose="020F0600000000000000" pitchFamily="50" charset="-128"/>
              </a:rPr>
              <a:t>ロータリー・ダイナースカードの当地区内での保有クラブ・検討クラブは</a:t>
            </a:r>
            <a:r>
              <a:rPr kumimoji="1" lang="en-US" altLang="ja-JP" b="0" dirty="0">
                <a:latin typeface="HG丸ｺﾞｼｯｸM-PRO" panose="020F0600000000000000" pitchFamily="50" charset="-128"/>
                <a:ea typeface="HG丸ｺﾞｼｯｸM-PRO" panose="020F0600000000000000" pitchFamily="50" charset="-128"/>
              </a:rPr>
              <a:t>20</a:t>
            </a:r>
            <a:r>
              <a:rPr kumimoji="1" lang="ja-JP" altLang="en-US" b="0" dirty="0">
                <a:latin typeface="HG丸ｺﾞｼｯｸM-PRO" panose="020F0600000000000000" pitchFamily="50" charset="-128"/>
                <a:ea typeface="HG丸ｺﾞｼｯｸM-PRO" panose="020F0600000000000000" pitchFamily="50" charset="-128"/>
              </a:rPr>
              <a:t>クラブです。ポリオプラスへの寄付の為にご協力を引き続きお願い致します。</a:t>
            </a:r>
          </a:p>
          <a:p>
            <a:r>
              <a:rPr kumimoji="1" lang="ja-JP" altLang="en-US" b="0" dirty="0">
                <a:latin typeface="HG丸ｺﾞｼｯｸM-PRO" panose="020F0600000000000000" pitchFamily="50" charset="-128"/>
                <a:ea typeface="HG丸ｺﾞｼｯｸM-PRO" panose="020F0600000000000000" pitchFamily="50" charset="-128"/>
              </a:rPr>
              <a:t>昨年度実績で日本の中での第</a:t>
            </a:r>
            <a:r>
              <a:rPr kumimoji="1" lang="en-US" altLang="ja-JP" b="0" dirty="0">
                <a:latin typeface="HG丸ｺﾞｼｯｸM-PRO" panose="020F0600000000000000" pitchFamily="50" charset="-128"/>
                <a:ea typeface="HG丸ｺﾞｼｯｸM-PRO" panose="020F0600000000000000" pitchFamily="50" charset="-128"/>
              </a:rPr>
              <a:t>3</a:t>
            </a:r>
            <a:r>
              <a:rPr kumimoji="1" lang="ja-JP" altLang="en-US" b="0" dirty="0">
                <a:latin typeface="HG丸ｺﾞｼｯｸM-PRO" panose="020F0600000000000000" pitchFamily="50" charset="-128"/>
                <a:ea typeface="HG丸ｺﾞｼｯｸM-PRO" panose="020F0600000000000000" pitchFamily="50" charset="-128"/>
              </a:rPr>
              <a:t>地域（九州・四国・中国・近畿・三重・岐阜）の中で大阪平野ＲＣさんがご使用金額として約</a:t>
            </a:r>
            <a:r>
              <a:rPr kumimoji="1" lang="en-US" altLang="ja-JP" b="0" dirty="0">
                <a:latin typeface="HG丸ｺﾞｼｯｸM-PRO" panose="020F0600000000000000" pitchFamily="50" charset="-128"/>
                <a:ea typeface="HG丸ｺﾞｼｯｸM-PRO" panose="020F0600000000000000" pitchFamily="50" charset="-128"/>
              </a:rPr>
              <a:t>11,000,000</a:t>
            </a:r>
            <a:r>
              <a:rPr kumimoji="1" lang="ja-JP" altLang="en-US" b="0" dirty="0">
                <a:latin typeface="HG丸ｺﾞｼｯｸM-PRO" panose="020F0600000000000000" pitchFamily="50" charset="-128"/>
                <a:ea typeface="HG丸ｺﾞｼｯｸM-PRO" panose="020F0600000000000000" pitchFamily="50" charset="-128"/>
              </a:rPr>
              <a:t>円</a:t>
            </a:r>
          </a:p>
          <a:p>
            <a:r>
              <a:rPr kumimoji="1" lang="ja-JP" altLang="en-US" b="0" dirty="0">
                <a:latin typeface="HG丸ｺﾞｼｯｸM-PRO" panose="020F0600000000000000" pitchFamily="50" charset="-128"/>
                <a:ea typeface="HG丸ｺﾞｼｯｸM-PRO" panose="020F0600000000000000" pitchFamily="50" charset="-128"/>
              </a:rPr>
              <a:t>ポリオプラスに　</a:t>
            </a:r>
            <a:r>
              <a:rPr kumimoji="1" lang="en-US" altLang="ja-JP" b="0" dirty="0">
                <a:latin typeface="HG丸ｺﾞｼｯｸM-PRO" panose="020F0600000000000000" pitchFamily="50" charset="-128"/>
                <a:ea typeface="HG丸ｺﾞｼｯｸM-PRO" panose="020F0600000000000000" pitchFamily="50" charset="-128"/>
              </a:rPr>
              <a:t>0,3%</a:t>
            </a:r>
            <a:r>
              <a:rPr kumimoji="1" lang="ja-JP" altLang="en-US" b="0" dirty="0">
                <a:latin typeface="HG丸ｺﾞｼｯｸM-PRO" panose="020F0600000000000000" pitchFamily="50" charset="-128"/>
                <a:ea typeface="HG丸ｺﾞｼｯｸM-PRO" panose="020F0600000000000000" pitchFamily="50" charset="-128"/>
              </a:rPr>
              <a:t>の３３，０００円の貢献となりました。　年間のご使用金額が少額でも当地区としての積み重ねが肝要であります。</a:t>
            </a:r>
          </a:p>
          <a:p>
            <a:r>
              <a:rPr kumimoji="1" lang="ja-JP" altLang="en-US" b="0" dirty="0">
                <a:latin typeface="HG丸ｺﾞｼｯｸM-PRO" panose="020F0600000000000000" pitchFamily="50" charset="-128"/>
                <a:ea typeface="HG丸ｺﾞｼｯｸM-PRO" panose="020F0600000000000000" pitchFamily="50" charset="-128"/>
              </a:rPr>
              <a:t>国際大会登録料・財団寄付・人頭分担金・地区大会登録料・例会施設料・懇親会他、クラブとしての活動費に是非お役立てください。</a:t>
            </a:r>
            <a:endParaRPr kumimoji="1" lang="en-US" altLang="ja-JP" b="0" dirty="0">
              <a:latin typeface="HG丸ｺﾞｼｯｸM-PRO" panose="020F0600000000000000" pitchFamily="50" charset="-128"/>
              <a:ea typeface="HG丸ｺﾞｼｯｸM-PRO" panose="020F0600000000000000" pitchFamily="50" charset="-128"/>
            </a:endParaRPr>
          </a:p>
          <a:p>
            <a:endParaRPr kumimoji="1" lang="en-US" altLang="ja-JP" b="0" dirty="0">
              <a:latin typeface="HG丸ｺﾞｼｯｸM-PRO" panose="020F0600000000000000" pitchFamily="50" charset="-128"/>
              <a:ea typeface="HG丸ｺﾞｼｯｸM-PRO" panose="020F0600000000000000" pitchFamily="50" charset="-128"/>
            </a:endParaRPr>
          </a:p>
          <a:p>
            <a:r>
              <a:rPr kumimoji="1" lang="ja-JP" altLang="en-US" b="0" dirty="0">
                <a:latin typeface="HG丸ｺﾞｼｯｸM-PRO" panose="020F0600000000000000" pitchFamily="50" charset="-128"/>
                <a:ea typeface="HG丸ｺﾞｼｯｸM-PRO" panose="020F0600000000000000" pitchFamily="50" charset="-128"/>
              </a:rPr>
              <a:t>ポリオ根絶のための活動経費がワクチンとして使用された場合のシミュレーション：Ａクラブ　年間　</a:t>
            </a:r>
            <a:r>
              <a:rPr kumimoji="1" lang="en-US" altLang="ja-JP" b="0" dirty="0">
                <a:latin typeface="HG丸ｺﾞｼｯｸM-PRO" panose="020F0600000000000000" pitchFamily="50" charset="-128"/>
                <a:ea typeface="HG丸ｺﾞｼｯｸM-PRO" panose="020F0600000000000000" pitchFamily="50" charset="-128"/>
              </a:rPr>
              <a:t>5,000,000</a:t>
            </a:r>
            <a:r>
              <a:rPr kumimoji="1" lang="ja-JP" altLang="en-US" b="0" dirty="0">
                <a:latin typeface="HG丸ｺﾞｼｯｸM-PRO" panose="020F0600000000000000" pitchFamily="50" charset="-128"/>
                <a:ea typeface="HG丸ｺﾞｼｯｸM-PRO" panose="020F0600000000000000" pitchFamily="50" charset="-128"/>
              </a:rPr>
              <a:t>円　カードご使用</a:t>
            </a:r>
            <a:r>
              <a:rPr kumimoji="1" lang="en-US" altLang="ja-JP" b="0" dirty="0">
                <a:latin typeface="HG丸ｺﾞｼｯｸM-PRO" panose="020F0600000000000000" pitchFamily="50" charset="-128"/>
                <a:ea typeface="HG丸ｺﾞｼｯｸM-PRO" panose="020F0600000000000000" pitchFamily="50" charset="-128"/>
              </a:rPr>
              <a:t>×0.3%=</a:t>
            </a:r>
            <a:r>
              <a:rPr kumimoji="1" lang="ja-JP" altLang="en-US" b="0" dirty="0">
                <a:latin typeface="HG丸ｺﾞｼｯｸM-PRO" panose="020F0600000000000000" pitchFamily="50" charset="-128"/>
                <a:ea typeface="HG丸ｺﾞｼｯｸM-PRO" panose="020F0600000000000000" pitchFamily="50" charset="-128"/>
              </a:rPr>
              <a:t>ワクチン</a:t>
            </a:r>
            <a:r>
              <a:rPr kumimoji="1" lang="en-US" altLang="ja-JP" b="0" dirty="0">
                <a:latin typeface="HG丸ｺﾞｼｯｸM-PRO" panose="020F0600000000000000" pitchFamily="50" charset="-128"/>
                <a:ea typeface="HG丸ｺﾞｼｯｸM-PRO" panose="020F0600000000000000" pitchFamily="50" charset="-128"/>
              </a:rPr>
              <a:t>250</a:t>
            </a:r>
            <a:r>
              <a:rPr kumimoji="1" lang="ja-JP" altLang="en-US" b="0" dirty="0">
                <a:latin typeface="HG丸ｺﾞｼｯｸM-PRO" panose="020F0600000000000000" pitchFamily="50" charset="-128"/>
                <a:ea typeface="HG丸ｺﾞｼｯｸM-PRO" panose="020F0600000000000000" pitchFamily="50" charset="-128"/>
              </a:rPr>
              <a:t>人分</a:t>
            </a:r>
          </a:p>
        </p:txBody>
      </p:sp>
      <p:sp>
        <p:nvSpPr>
          <p:cNvPr id="4" name="スライド番号プレースホルダー 3"/>
          <p:cNvSpPr>
            <a:spLocks noGrp="1"/>
          </p:cNvSpPr>
          <p:nvPr>
            <p:ph type="sldNum" sz="quarter" idx="5"/>
          </p:nvPr>
        </p:nvSpPr>
        <p:spPr/>
        <p:txBody>
          <a:bodyPr/>
          <a:lstStyle/>
          <a:p>
            <a:fld id="{DA151310-E4AF-4337-BA6E-528A8B5D2EE5}" type="slidenum">
              <a:rPr kumimoji="1" lang="ja-JP" altLang="en-US" smtClean="0"/>
              <a:pPr/>
              <a:t>33</a:t>
            </a:fld>
            <a:endParaRPr kumimoji="1" lang="ja-JP" altLang="en-US"/>
          </a:p>
        </p:txBody>
      </p:sp>
    </p:spTree>
    <p:extLst>
      <p:ext uri="{BB962C8B-B14F-4D97-AF65-F5344CB8AC3E}">
        <p14:creationId xmlns:p14="http://schemas.microsoft.com/office/powerpoint/2010/main" val="4159390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9575" y="1233488"/>
            <a:ext cx="5916613" cy="3328987"/>
          </a:xfrm>
        </p:spPr>
      </p:sp>
      <p:sp>
        <p:nvSpPr>
          <p:cNvPr id="3" name="ノート プレースホルダー 2"/>
          <p:cNvSpPr>
            <a:spLocks noGrp="1"/>
          </p:cNvSpPr>
          <p:nvPr>
            <p:ph type="body" idx="1"/>
          </p:nvPr>
        </p:nvSpPr>
        <p:spPr/>
        <p:txBody>
          <a:bodyPr/>
          <a:lstStyle/>
          <a:p>
            <a:r>
              <a:rPr kumimoji="1" lang="ja-JP" altLang="en-US" b="1" dirty="0"/>
              <a:t>・変更無し</a:t>
            </a:r>
          </a:p>
        </p:txBody>
      </p:sp>
      <p:sp>
        <p:nvSpPr>
          <p:cNvPr id="4" name="スライド番号プレースホルダー 3"/>
          <p:cNvSpPr>
            <a:spLocks noGrp="1"/>
          </p:cNvSpPr>
          <p:nvPr>
            <p:ph type="sldNum" sz="quarter" idx="5"/>
          </p:nvPr>
        </p:nvSpPr>
        <p:spPr/>
        <p:txBody>
          <a:bodyPr/>
          <a:lstStyle/>
          <a:p>
            <a:fld id="{DA151310-E4AF-4337-BA6E-528A8B5D2EE5}" type="slidenum">
              <a:rPr kumimoji="1" lang="ja-JP" altLang="en-US" smtClean="0"/>
              <a:pPr/>
              <a:t>34</a:t>
            </a:fld>
            <a:endParaRPr kumimoji="1" lang="ja-JP" altLang="en-US"/>
          </a:p>
        </p:txBody>
      </p:sp>
    </p:spTree>
    <p:extLst>
      <p:ext uri="{BB962C8B-B14F-4D97-AF65-F5344CB8AC3E}">
        <p14:creationId xmlns:p14="http://schemas.microsoft.com/office/powerpoint/2010/main" val="35515942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9575" y="1233488"/>
            <a:ext cx="5916613" cy="3328987"/>
          </a:xfrm>
        </p:spPr>
      </p:sp>
      <p:sp>
        <p:nvSpPr>
          <p:cNvPr id="3" name="ノート プレースホルダー 2"/>
          <p:cNvSpPr>
            <a:spLocks noGrp="1"/>
          </p:cNvSpPr>
          <p:nvPr>
            <p:ph type="body" idx="1"/>
          </p:nvPr>
        </p:nvSpPr>
        <p:spPr/>
        <p:txBody>
          <a:bodyPr/>
          <a:lstStyle/>
          <a:p>
            <a:r>
              <a:rPr kumimoji="1" lang="ja-JP" altLang="en-US" b="1" dirty="0"/>
              <a:t>・変更無し</a:t>
            </a:r>
          </a:p>
        </p:txBody>
      </p:sp>
      <p:sp>
        <p:nvSpPr>
          <p:cNvPr id="4" name="スライド番号プレースホルダー 3"/>
          <p:cNvSpPr>
            <a:spLocks noGrp="1"/>
          </p:cNvSpPr>
          <p:nvPr>
            <p:ph type="sldNum" sz="quarter" idx="5"/>
          </p:nvPr>
        </p:nvSpPr>
        <p:spPr/>
        <p:txBody>
          <a:bodyPr/>
          <a:lstStyle/>
          <a:p>
            <a:fld id="{DA151310-E4AF-4337-BA6E-528A8B5D2EE5}" type="slidenum">
              <a:rPr kumimoji="1" lang="ja-JP" altLang="en-US" smtClean="0"/>
              <a:pPr/>
              <a:t>35</a:t>
            </a:fld>
            <a:endParaRPr kumimoji="1" lang="ja-JP" altLang="en-US"/>
          </a:p>
        </p:txBody>
      </p:sp>
    </p:spTree>
    <p:extLst>
      <p:ext uri="{BB962C8B-B14F-4D97-AF65-F5344CB8AC3E}">
        <p14:creationId xmlns:p14="http://schemas.microsoft.com/office/powerpoint/2010/main" val="8775049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9575" y="1233488"/>
            <a:ext cx="5916613" cy="3328987"/>
          </a:xfrm>
        </p:spPr>
      </p:sp>
      <p:sp>
        <p:nvSpPr>
          <p:cNvPr id="3" name="ノート プレースホルダー 2"/>
          <p:cNvSpPr>
            <a:spLocks noGrp="1"/>
          </p:cNvSpPr>
          <p:nvPr>
            <p:ph type="body" idx="1"/>
          </p:nvPr>
        </p:nvSpPr>
        <p:spPr/>
        <p:txBody>
          <a:bodyPr/>
          <a:lstStyle/>
          <a:p>
            <a:r>
              <a:rPr kumimoji="1" lang="ja-JP" altLang="en-US" b="1" dirty="0"/>
              <a:t>・変更無し</a:t>
            </a:r>
          </a:p>
        </p:txBody>
      </p:sp>
      <p:sp>
        <p:nvSpPr>
          <p:cNvPr id="4" name="スライド番号プレースホルダー 3"/>
          <p:cNvSpPr>
            <a:spLocks noGrp="1"/>
          </p:cNvSpPr>
          <p:nvPr>
            <p:ph type="sldNum" sz="quarter" idx="5"/>
          </p:nvPr>
        </p:nvSpPr>
        <p:spPr/>
        <p:txBody>
          <a:bodyPr/>
          <a:lstStyle/>
          <a:p>
            <a:fld id="{DA151310-E4AF-4337-BA6E-528A8B5D2EE5}" type="slidenum">
              <a:rPr kumimoji="1" lang="ja-JP" altLang="en-US" smtClean="0"/>
              <a:pPr/>
              <a:t>36</a:t>
            </a:fld>
            <a:endParaRPr kumimoji="1" lang="ja-JP" altLang="en-US"/>
          </a:p>
        </p:txBody>
      </p:sp>
    </p:spTree>
    <p:extLst>
      <p:ext uri="{BB962C8B-B14F-4D97-AF65-F5344CB8AC3E}">
        <p14:creationId xmlns:p14="http://schemas.microsoft.com/office/powerpoint/2010/main" val="20897188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hape 191"/>
          <p:cNvSpPr>
            <a:spLocks noGrp="1" noRot="1" noChangeAspect="1"/>
          </p:cNvSpPr>
          <p:nvPr>
            <p:ph type="sldImg"/>
          </p:nvPr>
        </p:nvSpPr>
        <p:spPr>
          <a:xfrm>
            <a:off x="90488" y="744538"/>
            <a:ext cx="6626225" cy="3727450"/>
          </a:xfrm>
          <a:prstGeom prst="rect">
            <a:avLst/>
          </a:prstGeom>
        </p:spPr>
        <p:txBody>
          <a:bodyPr/>
          <a:lstStyle/>
          <a:p>
            <a:endParaRPr/>
          </a:p>
        </p:txBody>
      </p:sp>
      <p:sp>
        <p:nvSpPr>
          <p:cNvPr id="192" name="Shape 192"/>
          <p:cNvSpPr>
            <a:spLocks noGrp="1"/>
          </p:cNvSpPr>
          <p:nvPr>
            <p:ph type="body" sz="quarter" idx="1"/>
          </p:nvPr>
        </p:nvSpPr>
        <p:spPr>
          <a:prstGeom prst="rect">
            <a:avLst/>
          </a:prstGeom>
        </p:spPr>
        <p:txBody>
          <a:bodyPr/>
          <a:lstStyle/>
          <a:p>
            <a:pPr>
              <a:lnSpc>
                <a:spcPct val="117999"/>
              </a:lnSpc>
            </a:pPr>
            <a:endParaRPr dirty="0"/>
          </a:p>
        </p:txBody>
      </p:sp>
    </p:spTree>
    <p:extLst>
      <p:ext uri="{BB962C8B-B14F-4D97-AF65-F5344CB8AC3E}">
        <p14:creationId xmlns:p14="http://schemas.microsoft.com/office/powerpoint/2010/main" val="5345407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488" y="744538"/>
            <a:ext cx="6626225" cy="3727450"/>
          </a:xfrm>
        </p:spPr>
      </p:sp>
      <p:sp>
        <p:nvSpPr>
          <p:cNvPr id="3" name="ノート プレースホルダー 2"/>
          <p:cNvSpPr>
            <a:spLocks noGrp="1"/>
          </p:cNvSpPr>
          <p:nvPr>
            <p:ph type="body" idx="1"/>
          </p:nvPr>
        </p:nvSpPr>
        <p:spPr/>
        <p:txBody>
          <a:bodyPr/>
          <a:lstStyle/>
          <a:p>
            <a:pPr rtl="0"/>
            <a:endParaRPr kumimoji="1" lang="en-US" altLang="ja-JP" sz="1200" dirty="0"/>
          </a:p>
        </p:txBody>
      </p:sp>
    </p:spTree>
    <p:extLst>
      <p:ext uri="{BB962C8B-B14F-4D97-AF65-F5344CB8AC3E}">
        <p14:creationId xmlns:p14="http://schemas.microsoft.com/office/powerpoint/2010/main" val="7797892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488" y="744538"/>
            <a:ext cx="6626225" cy="3727450"/>
          </a:xfrm>
        </p:spPr>
      </p:sp>
      <p:sp>
        <p:nvSpPr>
          <p:cNvPr id="3" name="ノート プレースホルダー 2"/>
          <p:cNvSpPr>
            <a:spLocks noGrp="1"/>
          </p:cNvSpPr>
          <p:nvPr>
            <p:ph type="body" idx="1"/>
          </p:nvPr>
        </p:nvSpPr>
        <p:spPr/>
        <p:txBody>
          <a:bodyPr/>
          <a:lstStyle/>
          <a:p>
            <a:pPr rtl="0"/>
            <a:endParaRPr kumimoji="1" lang="en-US" altLang="ja-JP" sz="1200" dirty="0"/>
          </a:p>
        </p:txBody>
      </p:sp>
    </p:spTree>
    <p:extLst>
      <p:ext uri="{BB962C8B-B14F-4D97-AF65-F5344CB8AC3E}">
        <p14:creationId xmlns:p14="http://schemas.microsoft.com/office/powerpoint/2010/main" val="112213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488" y="744538"/>
            <a:ext cx="6626225" cy="3727450"/>
          </a:xfrm>
        </p:spPr>
      </p:sp>
      <p:sp>
        <p:nvSpPr>
          <p:cNvPr id="3" name="ノート プレースホルダー 2"/>
          <p:cNvSpPr>
            <a:spLocks noGrp="1"/>
          </p:cNvSpPr>
          <p:nvPr>
            <p:ph type="body" idx="1"/>
          </p:nvPr>
        </p:nvSpPr>
        <p:spPr/>
        <p:txBody>
          <a:bodyPr/>
          <a:lstStyle/>
          <a:p>
            <a:endParaRPr kumimoji="1" lang="ja-JP" altLang="en-US" sz="1200" dirty="0"/>
          </a:p>
        </p:txBody>
      </p:sp>
    </p:spTree>
    <p:extLst>
      <p:ext uri="{BB962C8B-B14F-4D97-AF65-F5344CB8AC3E}">
        <p14:creationId xmlns:p14="http://schemas.microsoft.com/office/powerpoint/2010/main" val="7244013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488" y="744538"/>
            <a:ext cx="6626225" cy="3727450"/>
          </a:xfrm>
        </p:spPr>
      </p:sp>
      <p:sp>
        <p:nvSpPr>
          <p:cNvPr id="3" name="ノート プレースホルダー 2"/>
          <p:cNvSpPr>
            <a:spLocks noGrp="1"/>
          </p:cNvSpPr>
          <p:nvPr>
            <p:ph type="body" idx="1"/>
          </p:nvPr>
        </p:nvSpPr>
        <p:spPr/>
        <p:txBody>
          <a:bodyPr/>
          <a:lstStyle/>
          <a:p>
            <a:endParaRPr kumimoji="1" lang="ja-JP" altLang="en-US" sz="1200" dirty="0"/>
          </a:p>
        </p:txBody>
      </p:sp>
    </p:spTree>
    <p:extLst>
      <p:ext uri="{BB962C8B-B14F-4D97-AF65-F5344CB8AC3E}">
        <p14:creationId xmlns:p14="http://schemas.microsoft.com/office/powerpoint/2010/main" val="687331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9575" y="1233488"/>
            <a:ext cx="5916613" cy="3328987"/>
          </a:xfrm>
        </p:spPr>
      </p:sp>
      <p:sp>
        <p:nvSpPr>
          <p:cNvPr id="3" name="ノート プレースホルダー 2"/>
          <p:cNvSpPr>
            <a:spLocks noGrp="1"/>
          </p:cNvSpPr>
          <p:nvPr>
            <p:ph type="body" idx="1"/>
          </p:nvPr>
        </p:nvSpPr>
        <p:spPr/>
        <p:txBody>
          <a:bodyPr/>
          <a:lstStyle/>
          <a:p>
            <a:r>
              <a:rPr lang="en-US" altLang="ja-JP" sz="1200" dirty="0">
                <a:latin typeface="HG丸ｺﾞｼｯｸM-PRO" panose="020F0600000000000000" pitchFamily="50" charset="-128"/>
                <a:ea typeface="HG丸ｺﾞｼｯｸM-PRO" panose="020F0600000000000000" pitchFamily="50" charset="-128"/>
              </a:rPr>
              <a:t>2020</a:t>
            </a:r>
            <a:r>
              <a:rPr lang="ja-JP" altLang="en-US" sz="1200" dirty="0">
                <a:latin typeface="HG丸ｺﾞｼｯｸM-PRO" panose="020F0600000000000000" pitchFamily="50" charset="-128"/>
                <a:ea typeface="HG丸ｺﾞｼｯｸM-PRO" panose="020F0600000000000000" pitchFamily="50" charset="-128"/>
              </a:rPr>
              <a:t>年６月に開催された</a:t>
            </a:r>
            <a:r>
              <a:rPr lang="en-US" altLang="ja-JP" sz="1200" dirty="0">
                <a:latin typeface="HG丸ｺﾞｼｯｸM-PRO" panose="020F0600000000000000" pitchFamily="50" charset="-128"/>
                <a:ea typeface="HG丸ｺﾞｼｯｸM-PRO" panose="020F0600000000000000" pitchFamily="50" charset="-128"/>
              </a:rPr>
              <a:t>RI</a:t>
            </a:r>
            <a:r>
              <a:rPr lang="ja-JP" altLang="en-US" sz="1200" dirty="0">
                <a:latin typeface="HG丸ｺﾞｼｯｸM-PRO" panose="020F0600000000000000" pitchFamily="50" charset="-128"/>
                <a:ea typeface="HG丸ｺﾞｼｯｸM-PRO" panose="020F0600000000000000" pitchFamily="50" charset="-128"/>
              </a:rPr>
              <a:t>理事会において、</a:t>
            </a:r>
            <a:r>
              <a:rPr lang="en-US" altLang="ja-JP" sz="1200" dirty="0">
                <a:latin typeface="HG丸ｺﾞｼｯｸM-PRO" panose="020F0600000000000000" pitchFamily="50" charset="-128"/>
                <a:ea typeface="HG丸ｺﾞｼｯｸM-PRO" panose="020F0600000000000000" pitchFamily="50" charset="-128"/>
              </a:rPr>
              <a:t>2021</a:t>
            </a:r>
            <a:r>
              <a:rPr lang="ja-JP" altLang="en-US" sz="1200" dirty="0">
                <a:latin typeface="HG丸ｺﾞｼｯｸM-PRO" panose="020F0600000000000000" pitchFamily="50" charset="-128"/>
                <a:ea typeface="HG丸ｺﾞｼｯｸM-PRO" panose="020F0600000000000000" pitchFamily="50" charset="-128"/>
              </a:rPr>
              <a:t>年</a:t>
            </a:r>
            <a:r>
              <a:rPr lang="en-US" altLang="ja-JP" sz="1200" dirty="0">
                <a:latin typeface="HG丸ｺﾞｼｯｸM-PRO" panose="020F0600000000000000" pitchFamily="50" charset="-128"/>
                <a:ea typeface="HG丸ｺﾞｼｯｸM-PRO" panose="020F0600000000000000" pitchFamily="50" charset="-128"/>
              </a:rPr>
              <a:t>7</a:t>
            </a:r>
            <a:r>
              <a:rPr lang="ja-JP" altLang="en-US" sz="1200" dirty="0">
                <a:latin typeface="HG丸ｺﾞｼｯｸM-PRO" panose="020F0600000000000000" pitchFamily="50" charset="-128"/>
                <a:ea typeface="HG丸ｺﾞｼｯｸM-PRO" panose="020F0600000000000000" pitchFamily="50" charset="-128"/>
              </a:rPr>
              <a:t>月</a:t>
            </a:r>
            <a:r>
              <a:rPr lang="en-US" altLang="ja-JP" sz="1200" dirty="0">
                <a:latin typeface="HG丸ｺﾞｼｯｸM-PRO" panose="020F0600000000000000" pitchFamily="50" charset="-128"/>
                <a:ea typeface="HG丸ｺﾞｼｯｸM-PRO" panose="020F0600000000000000" pitchFamily="50" charset="-128"/>
              </a:rPr>
              <a:t>1</a:t>
            </a:r>
            <a:r>
              <a:rPr lang="ja-JP" altLang="en-US" sz="1200" dirty="0">
                <a:latin typeface="HG丸ｺﾞｼｯｸM-PRO" panose="020F0600000000000000" pitchFamily="50" charset="-128"/>
                <a:ea typeface="HG丸ｺﾞｼｯｸM-PRO" panose="020F0600000000000000" pitchFamily="50" charset="-128"/>
              </a:rPr>
              <a:t>日から環境を</a:t>
            </a:r>
            <a:r>
              <a:rPr lang="en-US" altLang="ja-JP" sz="1200" dirty="0">
                <a:latin typeface="HG丸ｺﾞｼｯｸM-PRO" panose="020F0600000000000000" pitchFamily="50" charset="-128"/>
                <a:ea typeface="HG丸ｺﾞｼｯｸM-PRO" panose="020F0600000000000000" pitchFamily="50" charset="-128"/>
              </a:rPr>
              <a:t>7</a:t>
            </a:r>
            <a:r>
              <a:rPr lang="ja-JP" altLang="en-US" sz="1200" dirty="0">
                <a:latin typeface="HG丸ｺﾞｼｯｸM-PRO" panose="020F0600000000000000" pitchFamily="50" charset="-128"/>
                <a:ea typeface="HG丸ｺﾞｼｯｸM-PRO" panose="020F0600000000000000" pitchFamily="50" charset="-128"/>
              </a:rPr>
              <a:t>つ目の重点分野として追加することを決定し、財団の使命も改訂された。</a:t>
            </a:r>
          </a:p>
        </p:txBody>
      </p:sp>
      <p:sp>
        <p:nvSpPr>
          <p:cNvPr id="4" name="スライド番号プレースホルダー 3"/>
          <p:cNvSpPr>
            <a:spLocks noGrp="1"/>
          </p:cNvSpPr>
          <p:nvPr>
            <p:ph type="sldNum" sz="quarter" idx="5"/>
          </p:nvPr>
        </p:nvSpPr>
        <p:spPr/>
        <p:txBody>
          <a:bodyPr/>
          <a:lstStyle/>
          <a:p>
            <a:fld id="{DA151310-E4AF-4337-BA6E-528A8B5D2EE5}" type="slidenum">
              <a:rPr kumimoji="1" lang="ja-JP" altLang="en-US" smtClean="0"/>
              <a:pPr/>
              <a:t>5</a:t>
            </a:fld>
            <a:endParaRPr kumimoji="1" lang="ja-JP" altLang="en-US"/>
          </a:p>
        </p:txBody>
      </p:sp>
    </p:spTree>
    <p:extLst>
      <p:ext uri="{BB962C8B-B14F-4D97-AF65-F5344CB8AC3E}">
        <p14:creationId xmlns:p14="http://schemas.microsoft.com/office/powerpoint/2010/main" val="17824672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488" y="744538"/>
            <a:ext cx="6626225" cy="3727450"/>
          </a:xfrm>
        </p:spPr>
      </p:sp>
      <p:sp>
        <p:nvSpPr>
          <p:cNvPr id="3" name="ノート プレースホルダー 2"/>
          <p:cNvSpPr>
            <a:spLocks noGrp="1"/>
          </p:cNvSpPr>
          <p:nvPr>
            <p:ph type="body" idx="1"/>
          </p:nvPr>
        </p:nvSpPr>
        <p:spPr/>
        <p:txBody>
          <a:bodyPr/>
          <a:lstStyle/>
          <a:p>
            <a:pPr rtl="0"/>
            <a:endParaRPr kumimoji="1" lang="en-US" altLang="ja-JP" sz="1200" dirty="0"/>
          </a:p>
        </p:txBody>
      </p:sp>
    </p:spTree>
    <p:extLst>
      <p:ext uri="{BB962C8B-B14F-4D97-AF65-F5344CB8AC3E}">
        <p14:creationId xmlns:p14="http://schemas.microsoft.com/office/powerpoint/2010/main" val="38104596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488" y="744538"/>
            <a:ext cx="6626225" cy="3727450"/>
          </a:xfrm>
        </p:spPr>
      </p:sp>
      <p:sp>
        <p:nvSpPr>
          <p:cNvPr id="3" name="ノート プレースホルダー 2"/>
          <p:cNvSpPr>
            <a:spLocks noGrp="1"/>
          </p:cNvSpPr>
          <p:nvPr>
            <p:ph type="body" idx="1"/>
          </p:nvPr>
        </p:nvSpPr>
        <p:spPr/>
        <p:txBody>
          <a:bodyPr/>
          <a:lstStyle/>
          <a:p>
            <a:pPr rtl="0"/>
            <a:endParaRPr kumimoji="1" lang="en-US" altLang="ja-JP" sz="1200" dirty="0"/>
          </a:p>
        </p:txBody>
      </p:sp>
    </p:spTree>
    <p:extLst>
      <p:ext uri="{BB962C8B-B14F-4D97-AF65-F5344CB8AC3E}">
        <p14:creationId xmlns:p14="http://schemas.microsoft.com/office/powerpoint/2010/main" val="12500554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488" y="744538"/>
            <a:ext cx="6626225" cy="3727450"/>
          </a:xfrm>
        </p:spPr>
      </p:sp>
      <p:sp>
        <p:nvSpPr>
          <p:cNvPr id="3" name="ノート プレースホルダー 2"/>
          <p:cNvSpPr>
            <a:spLocks noGrp="1"/>
          </p:cNvSpPr>
          <p:nvPr>
            <p:ph type="body" idx="1"/>
          </p:nvPr>
        </p:nvSpPr>
        <p:spPr/>
        <p:txBody>
          <a:bodyPr/>
          <a:lstStyle/>
          <a:p>
            <a:pPr rtl="0"/>
            <a:endParaRPr kumimoji="1" lang="en-US" altLang="ja-JP" sz="1200" dirty="0"/>
          </a:p>
        </p:txBody>
      </p:sp>
    </p:spTree>
    <p:extLst>
      <p:ext uri="{BB962C8B-B14F-4D97-AF65-F5344CB8AC3E}">
        <p14:creationId xmlns:p14="http://schemas.microsoft.com/office/powerpoint/2010/main" val="23258786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488" y="744538"/>
            <a:ext cx="6626225" cy="3727450"/>
          </a:xfrm>
        </p:spPr>
      </p:sp>
      <p:sp>
        <p:nvSpPr>
          <p:cNvPr id="3" name="ノート プレースホルダー 2"/>
          <p:cNvSpPr>
            <a:spLocks noGrp="1"/>
          </p:cNvSpPr>
          <p:nvPr>
            <p:ph type="body" idx="1"/>
          </p:nvPr>
        </p:nvSpPr>
        <p:spPr/>
        <p:txBody>
          <a:bodyPr/>
          <a:lstStyle/>
          <a:p>
            <a:pPr rtl="0"/>
            <a:endParaRPr kumimoji="1" lang="en-US" altLang="ja-JP" sz="1200" dirty="0"/>
          </a:p>
        </p:txBody>
      </p:sp>
    </p:spTree>
    <p:extLst>
      <p:ext uri="{BB962C8B-B14F-4D97-AF65-F5344CB8AC3E}">
        <p14:creationId xmlns:p14="http://schemas.microsoft.com/office/powerpoint/2010/main" val="13578554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488" y="744538"/>
            <a:ext cx="6626225" cy="3727450"/>
          </a:xfrm>
        </p:spPr>
      </p:sp>
      <p:sp>
        <p:nvSpPr>
          <p:cNvPr id="3" name="ノート プレースホルダー 2"/>
          <p:cNvSpPr>
            <a:spLocks noGrp="1"/>
          </p:cNvSpPr>
          <p:nvPr>
            <p:ph type="body" idx="1"/>
          </p:nvPr>
        </p:nvSpPr>
        <p:spPr/>
        <p:txBody>
          <a:bodyPr/>
          <a:lstStyle/>
          <a:p>
            <a:pPr rtl="0"/>
            <a:endParaRPr kumimoji="1" lang="en-US" altLang="ja-JP" sz="1200" dirty="0"/>
          </a:p>
        </p:txBody>
      </p:sp>
    </p:spTree>
    <p:extLst>
      <p:ext uri="{BB962C8B-B14F-4D97-AF65-F5344CB8AC3E}">
        <p14:creationId xmlns:p14="http://schemas.microsoft.com/office/powerpoint/2010/main" val="4637332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488" y="744538"/>
            <a:ext cx="6626225" cy="3727450"/>
          </a:xfrm>
        </p:spPr>
      </p:sp>
      <p:sp>
        <p:nvSpPr>
          <p:cNvPr id="3" name="ノート プレースホルダー 2"/>
          <p:cNvSpPr>
            <a:spLocks noGrp="1"/>
          </p:cNvSpPr>
          <p:nvPr>
            <p:ph type="body" idx="1"/>
          </p:nvPr>
        </p:nvSpPr>
        <p:spPr/>
        <p:txBody>
          <a:bodyPr/>
          <a:lstStyle/>
          <a:p>
            <a:pPr rtl="0"/>
            <a:endParaRPr kumimoji="1" lang="en-US" altLang="ja-JP" sz="1200" dirty="0"/>
          </a:p>
        </p:txBody>
      </p:sp>
    </p:spTree>
    <p:extLst>
      <p:ext uri="{BB962C8B-B14F-4D97-AF65-F5344CB8AC3E}">
        <p14:creationId xmlns:p14="http://schemas.microsoft.com/office/powerpoint/2010/main" val="17889546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488" y="744538"/>
            <a:ext cx="6626225" cy="3727450"/>
          </a:xfrm>
        </p:spPr>
      </p:sp>
      <p:sp>
        <p:nvSpPr>
          <p:cNvPr id="3" name="ノート プレースホルダー 2"/>
          <p:cNvSpPr>
            <a:spLocks noGrp="1"/>
          </p:cNvSpPr>
          <p:nvPr>
            <p:ph type="body" idx="1"/>
          </p:nvPr>
        </p:nvSpPr>
        <p:spPr/>
        <p:txBody>
          <a:bodyPr/>
          <a:lstStyle/>
          <a:p>
            <a:pPr rtl="0"/>
            <a:endParaRPr kumimoji="1" lang="en-US" altLang="ja-JP" sz="1200" dirty="0"/>
          </a:p>
        </p:txBody>
      </p:sp>
    </p:spTree>
    <p:extLst>
      <p:ext uri="{BB962C8B-B14F-4D97-AF65-F5344CB8AC3E}">
        <p14:creationId xmlns:p14="http://schemas.microsoft.com/office/powerpoint/2010/main" val="31367301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488" y="744538"/>
            <a:ext cx="6626225" cy="3727450"/>
          </a:xfrm>
        </p:spPr>
      </p:sp>
      <p:sp>
        <p:nvSpPr>
          <p:cNvPr id="3" name="ノート プレースホルダー 2"/>
          <p:cNvSpPr>
            <a:spLocks noGrp="1"/>
          </p:cNvSpPr>
          <p:nvPr>
            <p:ph type="body" idx="1"/>
          </p:nvPr>
        </p:nvSpPr>
        <p:spPr/>
        <p:txBody>
          <a:bodyPr/>
          <a:lstStyle/>
          <a:p>
            <a:pPr rtl="0"/>
            <a:endParaRPr kumimoji="1" lang="en-US" altLang="ja-JP" sz="1200" dirty="0"/>
          </a:p>
        </p:txBody>
      </p:sp>
    </p:spTree>
    <p:extLst>
      <p:ext uri="{BB962C8B-B14F-4D97-AF65-F5344CB8AC3E}">
        <p14:creationId xmlns:p14="http://schemas.microsoft.com/office/powerpoint/2010/main" val="3659137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488" y="744538"/>
            <a:ext cx="6626225" cy="3727450"/>
          </a:xfrm>
        </p:spPr>
      </p:sp>
      <p:sp>
        <p:nvSpPr>
          <p:cNvPr id="3" name="ノート プレースホルダー 2"/>
          <p:cNvSpPr>
            <a:spLocks noGrp="1"/>
          </p:cNvSpPr>
          <p:nvPr>
            <p:ph type="body" idx="1"/>
          </p:nvPr>
        </p:nvSpPr>
        <p:spPr/>
        <p:txBody>
          <a:bodyPr/>
          <a:lstStyle/>
          <a:p>
            <a:pPr rtl="0"/>
            <a:endParaRPr kumimoji="1" lang="en-US" altLang="ja-JP" sz="1200" dirty="0"/>
          </a:p>
        </p:txBody>
      </p:sp>
    </p:spTree>
    <p:extLst>
      <p:ext uri="{BB962C8B-B14F-4D97-AF65-F5344CB8AC3E}">
        <p14:creationId xmlns:p14="http://schemas.microsoft.com/office/powerpoint/2010/main" val="11828069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488" y="744538"/>
            <a:ext cx="6626225" cy="3727450"/>
          </a:xfrm>
        </p:spPr>
      </p:sp>
      <p:sp>
        <p:nvSpPr>
          <p:cNvPr id="3" name="ノート プレースホルダー 2"/>
          <p:cNvSpPr>
            <a:spLocks noGrp="1"/>
          </p:cNvSpPr>
          <p:nvPr>
            <p:ph type="body" idx="1"/>
          </p:nvPr>
        </p:nvSpPr>
        <p:spPr/>
        <p:txBody>
          <a:bodyPr/>
          <a:lstStyle/>
          <a:p>
            <a:pPr rtl="0"/>
            <a:endParaRPr kumimoji="1" lang="en-US" altLang="ja-JP" sz="1200" dirty="0"/>
          </a:p>
        </p:txBody>
      </p:sp>
    </p:spTree>
    <p:extLst>
      <p:ext uri="{BB962C8B-B14F-4D97-AF65-F5344CB8AC3E}">
        <p14:creationId xmlns:p14="http://schemas.microsoft.com/office/powerpoint/2010/main" val="3397183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9575" y="1233488"/>
            <a:ext cx="5916613" cy="3328987"/>
          </a:xfrm>
        </p:spPr>
      </p:sp>
      <p:sp>
        <p:nvSpPr>
          <p:cNvPr id="3" name="ノート プレースホルダー 2"/>
          <p:cNvSpPr>
            <a:spLocks noGrp="1"/>
          </p:cNvSpPr>
          <p:nvPr>
            <p:ph type="body" idx="1"/>
          </p:nvPr>
        </p:nvSpPr>
        <p:spPr/>
        <p:txBody>
          <a:bodyPr/>
          <a:lstStyle/>
          <a:p>
            <a:pPr algn="l" rtl="0"/>
            <a:br>
              <a:rPr lang="ja-JP" altLang="en-US" b="0" i="0" dirty="0">
                <a:solidFill>
                  <a:srgbClr val="39424A"/>
                </a:solidFill>
                <a:effectLst/>
                <a:latin typeface="HG丸ｺﾞｼｯｸM-PRO" panose="020F0600000000000000" pitchFamily="50" charset="-128"/>
                <a:ea typeface="HG丸ｺﾞｼｯｸM-PRO" panose="020F0600000000000000" pitchFamily="50" charset="-128"/>
              </a:rPr>
            </a:br>
            <a:r>
              <a:rPr lang="ja-JP" altLang="en-US" b="0" i="0" dirty="0">
                <a:solidFill>
                  <a:srgbClr val="39424A"/>
                </a:solidFill>
                <a:effectLst/>
                <a:latin typeface="HG丸ｺﾞｼｯｸM-PRO" panose="020F0600000000000000" pitchFamily="50" charset="-128"/>
                <a:ea typeface="HG丸ｺﾞｼｯｸM-PRO" panose="020F0600000000000000" pitchFamily="50" charset="-128"/>
              </a:rPr>
              <a:t>ロータリ</a:t>
            </a:r>
            <a:r>
              <a:rPr lang="en-US" altLang="ja-JP" b="0" i="0" dirty="0">
                <a:solidFill>
                  <a:srgbClr val="39424A"/>
                </a:solidFill>
                <a:effectLst/>
                <a:latin typeface="HG丸ｺﾞｼｯｸM-PRO" panose="020F0600000000000000" pitchFamily="50" charset="-128"/>
                <a:ea typeface="HG丸ｺﾞｼｯｸM-PRO" panose="020F0600000000000000" pitchFamily="50" charset="-128"/>
              </a:rPr>
              <a:t>―</a:t>
            </a:r>
            <a:r>
              <a:rPr lang="ja-JP" altLang="en-US" b="0" i="0" dirty="0">
                <a:solidFill>
                  <a:srgbClr val="39424A"/>
                </a:solidFill>
                <a:effectLst/>
                <a:latin typeface="HG丸ｺﾞｼｯｸM-PRO" panose="020F0600000000000000" pitchFamily="50" charset="-128"/>
                <a:ea typeface="HG丸ｺﾞｼｯｸM-PRO" panose="020F0600000000000000" pitchFamily="50" charset="-128"/>
              </a:rPr>
              <a:t>財団の支出</a:t>
            </a:r>
            <a:r>
              <a:rPr lang="en-US" altLang="ja-JP" b="0" i="0" dirty="0">
                <a:solidFill>
                  <a:srgbClr val="39424A"/>
                </a:solidFill>
                <a:effectLst/>
                <a:latin typeface="HG丸ｺﾞｼｯｸM-PRO" panose="020F0600000000000000" pitchFamily="50" charset="-128"/>
                <a:ea typeface="HG丸ｺﾞｼｯｸM-PRO" panose="020F0600000000000000" pitchFamily="50" charset="-128"/>
              </a:rPr>
              <a:t> 3</a:t>
            </a:r>
            <a:r>
              <a:rPr lang="ja-JP" altLang="en-US" b="0" i="0" dirty="0">
                <a:solidFill>
                  <a:srgbClr val="39424A"/>
                </a:solidFill>
                <a:effectLst/>
                <a:latin typeface="HG丸ｺﾞｼｯｸM-PRO" panose="020F0600000000000000" pitchFamily="50" charset="-128"/>
                <a:ea typeface="HG丸ｺﾞｼｯｸM-PRO" panose="020F0600000000000000" pitchFamily="50" charset="-128"/>
              </a:rPr>
              <a:t>億</a:t>
            </a:r>
            <a:r>
              <a:rPr lang="en-US" altLang="ja-JP" b="0" i="0" dirty="0">
                <a:solidFill>
                  <a:srgbClr val="39424A"/>
                </a:solidFill>
                <a:effectLst/>
                <a:latin typeface="HG丸ｺﾞｼｯｸM-PRO" panose="020F0600000000000000" pitchFamily="50" charset="-128"/>
                <a:ea typeface="HG丸ｺﾞｼｯｸM-PRO" panose="020F0600000000000000" pitchFamily="50" charset="-128"/>
              </a:rPr>
              <a:t>3500</a:t>
            </a:r>
            <a:r>
              <a:rPr lang="ja-JP" altLang="en-US" b="0" i="0" dirty="0">
                <a:solidFill>
                  <a:srgbClr val="39424A"/>
                </a:solidFill>
                <a:effectLst/>
                <a:latin typeface="HG丸ｺﾞｼｯｸM-PRO" panose="020F0600000000000000" pitchFamily="50" charset="-128"/>
                <a:ea typeface="HG丸ｺﾞｼｯｸM-PRO" panose="020F0600000000000000" pitchFamily="50" charset="-128"/>
              </a:rPr>
              <a:t>万米ドルの</a:t>
            </a:r>
            <a:r>
              <a:rPr lang="en-US" altLang="ja-JP" b="0" i="0" dirty="0">
                <a:solidFill>
                  <a:srgbClr val="39424A"/>
                </a:solidFill>
                <a:effectLst/>
                <a:latin typeface="HG丸ｺﾞｼｯｸM-PRO" panose="020F0600000000000000" pitchFamily="50" charset="-128"/>
                <a:ea typeface="HG丸ｺﾞｼｯｸM-PRO" panose="020F0600000000000000" pitchFamily="50" charset="-128"/>
              </a:rPr>
              <a:t>90%</a:t>
            </a:r>
            <a:r>
              <a:rPr lang="ja-JP" altLang="en-US" b="0" i="0" dirty="0">
                <a:solidFill>
                  <a:srgbClr val="39424A"/>
                </a:solidFill>
                <a:effectLst/>
                <a:latin typeface="HG丸ｺﾞｼｯｸM-PRO" panose="020F0600000000000000" pitchFamily="50" charset="-128"/>
                <a:ea typeface="HG丸ｺﾞｼｯｸM-PRO" panose="020F0600000000000000" pitchFamily="50" charset="-128"/>
              </a:rPr>
              <a:t>以上が補助金と補助金運営費に充当されており、世界的に高く評価を受けている。</a:t>
            </a:r>
            <a:endParaRPr kumimoji="1" lang="ja-JP" altLang="en-US" b="1" dirty="0"/>
          </a:p>
        </p:txBody>
      </p:sp>
      <p:sp>
        <p:nvSpPr>
          <p:cNvPr id="4" name="スライド番号プレースホルダー 3"/>
          <p:cNvSpPr>
            <a:spLocks noGrp="1"/>
          </p:cNvSpPr>
          <p:nvPr>
            <p:ph type="sldNum" sz="quarter" idx="5"/>
          </p:nvPr>
        </p:nvSpPr>
        <p:spPr/>
        <p:txBody>
          <a:bodyPr/>
          <a:lstStyle/>
          <a:p>
            <a:fld id="{DA151310-E4AF-4337-BA6E-528A8B5D2EE5}" type="slidenum">
              <a:rPr kumimoji="1" lang="ja-JP" altLang="en-US" smtClean="0"/>
              <a:pPr/>
              <a:t>6</a:t>
            </a:fld>
            <a:endParaRPr kumimoji="1" lang="ja-JP" altLang="en-US"/>
          </a:p>
        </p:txBody>
      </p:sp>
    </p:spTree>
    <p:extLst>
      <p:ext uri="{BB962C8B-B14F-4D97-AF65-F5344CB8AC3E}">
        <p14:creationId xmlns:p14="http://schemas.microsoft.com/office/powerpoint/2010/main" val="15282494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488" y="744538"/>
            <a:ext cx="6626225" cy="3727450"/>
          </a:xfrm>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7400718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488" y="744538"/>
            <a:ext cx="6626225" cy="3727450"/>
          </a:xfrm>
        </p:spPr>
      </p:sp>
      <p:sp>
        <p:nvSpPr>
          <p:cNvPr id="3" name="ノート プレースホルダー 2"/>
          <p:cNvSpPr>
            <a:spLocks noGrp="1"/>
          </p:cNvSpPr>
          <p:nvPr>
            <p:ph type="body" idx="1"/>
          </p:nvPr>
        </p:nvSpPr>
        <p:spPr/>
        <p:txBody>
          <a:bodyPr/>
          <a:lstStyle/>
          <a:p>
            <a:endParaRPr kumimoji="1" lang="en-US" altLang="ja-JP" dirty="0"/>
          </a:p>
        </p:txBody>
      </p:sp>
    </p:spTree>
    <p:extLst>
      <p:ext uri="{BB962C8B-B14F-4D97-AF65-F5344CB8AC3E}">
        <p14:creationId xmlns:p14="http://schemas.microsoft.com/office/powerpoint/2010/main" val="33088780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488" y="744538"/>
            <a:ext cx="6626225" cy="3727450"/>
          </a:xfrm>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7048591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488" y="744538"/>
            <a:ext cx="6626225" cy="3727450"/>
          </a:xfrm>
        </p:spPr>
      </p:sp>
      <p:sp>
        <p:nvSpPr>
          <p:cNvPr id="3" name="ノート プレースホルダー 2"/>
          <p:cNvSpPr>
            <a:spLocks noGrp="1"/>
          </p:cNvSpPr>
          <p:nvPr>
            <p:ph type="body" idx="1"/>
          </p:nvPr>
        </p:nvSpPr>
        <p:spPr/>
        <p:txBody>
          <a:bodyPr/>
          <a:lstStyle/>
          <a:p>
            <a:endParaRPr kumimoji="1" lang="en-US" altLang="ja-JP" sz="1000" dirty="0"/>
          </a:p>
        </p:txBody>
      </p:sp>
    </p:spTree>
    <p:extLst>
      <p:ext uri="{BB962C8B-B14F-4D97-AF65-F5344CB8AC3E}">
        <p14:creationId xmlns:p14="http://schemas.microsoft.com/office/powerpoint/2010/main" val="16169805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488" y="744538"/>
            <a:ext cx="6626225" cy="3727450"/>
          </a:xfrm>
        </p:spPr>
      </p:sp>
      <p:sp>
        <p:nvSpPr>
          <p:cNvPr id="3" name="ノート プレースホルダー 2"/>
          <p:cNvSpPr>
            <a:spLocks noGrp="1"/>
          </p:cNvSpPr>
          <p:nvPr>
            <p:ph type="body" idx="1"/>
          </p:nvPr>
        </p:nvSpPr>
        <p:spPr/>
        <p:txBody>
          <a:bodyPr/>
          <a:lstStyle/>
          <a:p>
            <a:endParaRPr kumimoji="1" lang="en-US" altLang="ja-JP" dirty="0"/>
          </a:p>
        </p:txBody>
      </p:sp>
    </p:spTree>
    <p:extLst>
      <p:ext uri="{BB962C8B-B14F-4D97-AF65-F5344CB8AC3E}">
        <p14:creationId xmlns:p14="http://schemas.microsoft.com/office/powerpoint/2010/main" val="4792090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488" y="744538"/>
            <a:ext cx="6626225" cy="3727450"/>
          </a:xfrm>
        </p:spPr>
      </p:sp>
      <p:sp>
        <p:nvSpPr>
          <p:cNvPr id="3" name="ノート プレースホルダー 2"/>
          <p:cNvSpPr>
            <a:spLocks noGrp="1"/>
          </p:cNvSpPr>
          <p:nvPr>
            <p:ph type="body" idx="1"/>
          </p:nvPr>
        </p:nvSpPr>
        <p:spPr/>
        <p:txBody>
          <a:bodyPr/>
          <a:lstStyle/>
          <a:p>
            <a:endParaRPr kumimoji="1" lang="en-US" altLang="ja-JP" dirty="0"/>
          </a:p>
        </p:txBody>
      </p:sp>
    </p:spTree>
    <p:extLst>
      <p:ext uri="{BB962C8B-B14F-4D97-AF65-F5344CB8AC3E}">
        <p14:creationId xmlns:p14="http://schemas.microsoft.com/office/powerpoint/2010/main" val="164571129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488" y="744538"/>
            <a:ext cx="6626225" cy="3727450"/>
          </a:xfrm>
        </p:spPr>
      </p:sp>
      <p:sp>
        <p:nvSpPr>
          <p:cNvPr id="3" name="ノート プレースホルダー 2"/>
          <p:cNvSpPr>
            <a:spLocks noGrp="1"/>
          </p:cNvSpPr>
          <p:nvPr>
            <p:ph type="body" idx="1"/>
          </p:nvPr>
        </p:nvSpPr>
        <p:spPr/>
        <p:txBody>
          <a:bodyPr/>
          <a:lstStyle/>
          <a:p>
            <a:endParaRPr kumimoji="1" lang="en-US" altLang="ja-JP" dirty="0"/>
          </a:p>
        </p:txBody>
      </p:sp>
    </p:spTree>
    <p:extLst>
      <p:ext uri="{BB962C8B-B14F-4D97-AF65-F5344CB8AC3E}">
        <p14:creationId xmlns:p14="http://schemas.microsoft.com/office/powerpoint/2010/main" val="388196934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488" y="744538"/>
            <a:ext cx="6626225" cy="3727450"/>
          </a:xfrm>
        </p:spPr>
      </p:sp>
      <p:sp>
        <p:nvSpPr>
          <p:cNvPr id="3" name="ノート プレースホルダー 2"/>
          <p:cNvSpPr>
            <a:spLocks noGrp="1"/>
          </p:cNvSpPr>
          <p:nvPr>
            <p:ph type="body" idx="1"/>
          </p:nvPr>
        </p:nvSpPr>
        <p:spPr/>
        <p:txBody>
          <a:bodyPr/>
          <a:lstStyle/>
          <a:p>
            <a:endParaRPr kumimoji="1" lang="en-US" altLang="ja-JP" dirty="0"/>
          </a:p>
        </p:txBody>
      </p:sp>
    </p:spTree>
    <p:extLst>
      <p:ext uri="{BB962C8B-B14F-4D97-AF65-F5344CB8AC3E}">
        <p14:creationId xmlns:p14="http://schemas.microsoft.com/office/powerpoint/2010/main" val="13764525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488" y="744538"/>
            <a:ext cx="6626225" cy="3727450"/>
          </a:xfrm>
        </p:spPr>
      </p:sp>
      <p:sp>
        <p:nvSpPr>
          <p:cNvPr id="3" name="ノート プレースホルダー 2"/>
          <p:cNvSpPr>
            <a:spLocks noGrp="1"/>
          </p:cNvSpPr>
          <p:nvPr>
            <p:ph type="body" idx="1"/>
          </p:nvPr>
        </p:nvSpPr>
        <p:spPr/>
        <p:txBody>
          <a:bodyPr/>
          <a:lstStyle/>
          <a:p>
            <a:endParaRPr kumimoji="1" lang="en-US" altLang="ja-JP" dirty="0"/>
          </a:p>
        </p:txBody>
      </p:sp>
    </p:spTree>
    <p:extLst>
      <p:ext uri="{BB962C8B-B14F-4D97-AF65-F5344CB8AC3E}">
        <p14:creationId xmlns:p14="http://schemas.microsoft.com/office/powerpoint/2010/main" val="8997422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488" y="744538"/>
            <a:ext cx="6626225" cy="3727450"/>
          </a:xfrm>
        </p:spPr>
      </p:sp>
      <p:sp>
        <p:nvSpPr>
          <p:cNvPr id="3" name="ノート プレースホルダー 2"/>
          <p:cNvSpPr>
            <a:spLocks noGrp="1"/>
          </p:cNvSpPr>
          <p:nvPr>
            <p:ph type="body" idx="1"/>
          </p:nvPr>
        </p:nvSpPr>
        <p:spPr/>
        <p:txBody>
          <a:bodyPr/>
          <a:lstStyle/>
          <a:p>
            <a:endParaRPr kumimoji="1" lang="en-US" altLang="ja-JP" dirty="0"/>
          </a:p>
        </p:txBody>
      </p:sp>
    </p:spTree>
    <p:extLst>
      <p:ext uri="{BB962C8B-B14F-4D97-AF65-F5344CB8AC3E}">
        <p14:creationId xmlns:p14="http://schemas.microsoft.com/office/powerpoint/2010/main" val="1985015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b="0" i="0" dirty="0">
                <a:solidFill>
                  <a:srgbClr val="000000"/>
                </a:solidFill>
                <a:effectLst/>
                <a:latin typeface="Meiryo" panose="020B0604030504040204" pitchFamily="50" charset="-128"/>
                <a:ea typeface="Meiryo" panose="020B0604030504040204" pitchFamily="50" charset="-128"/>
              </a:rPr>
              <a:t>国内の寄付の総額が</a:t>
            </a:r>
            <a:r>
              <a:rPr lang="en-US" altLang="ja-JP" b="0" i="0" dirty="0">
                <a:solidFill>
                  <a:srgbClr val="000000"/>
                </a:solidFill>
                <a:effectLst/>
                <a:latin typeface="Meiryo" panose="020B0604030504040204" pitchFamily="50" charset="-128"/>
                <a:ea typeface="Meiryo" panose="020B0604030504040204" pitchFamily="50" charset="-128"/>
              </a:rPr>
              <a:t>GDP</a:t>
            </a:r>
            <a:r>
              <a:rPr lang="ja-JP" altLang="en-US" b="0" i="0" dirty="0">
                <a:solidFill>
                  <a:srgbClr val="000000"/>
                </a:solidFill>
                <a:effectLst/>
                <a:latin typeface="Meiryo" panose="020B0604030504040204" pitchFamily="50" charset="-128"/>
                <a:ea typeface="Meiryo" panose="020B0604030504040204" pitchFamily="50" charset="-128"/>
              </a:rPr>
              <a:t>の</a:t>
            </a:r>
            <a:r>
              <a:rPr lang="en-US" altLang="ja-JP" b="0" i="0" dirty="0">
                <a:solidFill>
                  <a:srgbClr val="000000"/>
                </a:solidFill>
                <a:effectLst/>
                <a:latin typeface="Meiryo" panose="020B0604030504040204" pitchFamily="50" charset="-128"/>
                <a:ea typeface="Meiryo" panose="020B0604030504040204" pitchFamily="50" charset="-128"/>
              </a:rPr>
              <a:t>10</a:t>
            </a:r>
            <a:r>
              <a:rPr lang="ja-JP" altLang="en-US" b="0" i="0" dirty="0">
                <a:solidFill>
                  <a:srgbClr val="000000"/>
                </a:solidFill>
                <a:effectLst/>
                <a:latin typeface="Meiryo" panose="020B0604030504040204" pitchFamily="50" charset="-128"/>
                <a:ea typeface="Meiryo" panose="020B0604030504040204" pitchFamily="50" charset="-128"/>
              </a:rPr>
              <a:t>％を占めるというほど、寄付の文化が根付いているアメリカの慈善団体（現在は</a:t>
            </a:r>
            <a:r>
              <a:rPr lang="en-US" altLang="ja-JP" b="0" i="0" dirty="0">
                <a:solidFill>
                  <a:srgbClr val="000000"/>
                </a:solidFill>
                <a:effectLst/>
                <a:latin typeface="Meiryo" panose="020B0604030504040204" pitchFamily="50" charset="-128"/>
                <a:ea typeface="Meiryo" panose="020B0604030504040204" pitchFamily="50" charset="-128"/>
              </a:rPr>
              <a:t>5,500</a:t>
            </a:r>
            <a:r>
              <a:rPr lang="ja-JP" altLang="en-US" b="0" i="0">
                <a:solidFill>
                  <a:srgbClr val="000000"/>
                </a:solidFill>
                <a:effectLst/>
                <a:latin typeface="Meiryo" panose="020B0604030504040204" pitchFamily="50" charset="-128"/>
                <a:ea typeface="Meiryo" panose="020B0604030504040204" pitchFamily="50" charset="-128"/>
              </a:rPr>
              <a:t>）を評価</a:t>
            </a:r>
            <a:r>
              <a:rPr lang="ja-JP" altLang="en-US" b="0" i="0" dirty="0">
                <a:solidFill>
                  <a:srgbClr val="000000"/>
                </a:solidFill>
                <a:effectLst/>
                <a:latin typeface="Meiryo" panose="020B0604030504040204" pitchFamily="50" charset="-128"/>
                <a:ea typeface="Meiryo" panose="020B0604030504040204" pitchFamily="50" charset="-128"/>
              </a:rPr>
              <a:t>する非営利組織。</a:t>
            </a:r>
            <a:br>
              <a:rPr lang="ja-JP" altLang="en-US" dirty="0"/>
            </a:br>
            <a:br>
              <a:rPr lang="ja-JP" altLang="en-US" dirty="0"/>
            </a:br>
            <a:r>
              <a:rPr lang="ja-JP" altLang="en-US" b="0" i="0" dirty="0">
                <a:solidFill>
                  <a:srgbClr val="000000"/>
                </a:solidFill>
                <a:effectLst/>
                <a:latin typeface="Meiryo" panose="020B0604030504040204" pitchFamily="50" charset="-128"/>
                <a:ea typeface="Meiryo" panose="020B0604030504040204" pitchFamily="50" charset="-128"/>
              </a:rPr>
              <a:t>最大の規模をほこるチャリティー・ナビゲーターのサイトには、設立から</a:t>
            </a:r>
            <a:r>
              <a:rPr lang="en-US" altLang="ja-JP" b="0" i="0" dirty="0">
                <a:solidFill>
                  <a:srgbClr val="000000"/>
                </a:solidFill>
                <a:effectLst/>
                <a:latin typeface="Meiryo" panose="020B0604030504040204" pitchFamily="50" charset="-128"/>
                <a:ea typeface="Meiryo" panose="020B0604030504040204" pitchFamily="50" charset="-128"/>
              </a:rPr>
              <a:t>10</a:t>
            </a:r>
            <a:r>
              <a:rPr lang="ja-JP" altLang="en-US" b="0" i="0" dirty="0">
                <a:solidFill>
                  <a:srgbClr val="000000"/>
                </a:solidFill>
                <a:effectLst/>
                <a:latin typeface="Meiryo" panose="020B0604030504040204" pitchFamily="50" charset="-128"/>
                <a:ea typeface="Meiryo" panose="020B0604030504040204" pitchFamily="50" charset="-128"/>
              </a:rPr>
              <a:t>年の間、毎年</a:t>
            </a:r>
            <a:r>
              <a:rPr lang="en-US" altLang="ja-JP" b="0" i="0" dirty="0">
                <a:solidFill>
                  <a:srgbClr val="000000"/>
                </a:solidFill>
                <a:effectLst/>
                <a:latin typeface="Meiryo" panose="020B0604030504040204" pitchFamily="50" charset="-128"/>
                <a:ea typeface="Meiryo" panose="020B0604030504040204" pitchFamily="50" charset="-128"/>
              </a:rPr>
              <a:t>300</a:t>
            </a:r>
            <a:r>
              <a:rPr lang="ja-JP" altLang="en-US" b="0" i="0" dirty="0">
                <a:solidFill>
                  <a:srgbClr val="000000"/>
                </a:solidFill>
                <a:effectLst/>
                <a:latin typeface="Meiryo" panose="020B0604030504040204" pitchFamily="50" charset="-128"/>
                <a:ea typeface="Meiryo" panose="020B0604030504040204" pitchFamily="50" charset="-128"/>
              </a:rPr>
              <a:t>万人を超える人が訪問し、毎年数十億円の寄付を取り持ってきた</a:t>
            </a:r>
            <a:endParaRPr kumimoji="1" lang="ja-JP" altLang="en-US" dirty="0"/>
          </a:p>
        </p:txBody>
      </p:sp>
      <p:sp>
        <p:nvSpPr>
          <p:cNvPr id="4" name="スライド番号プレースホルダー 3"/>
          <p:cNvSpPr>
            <a:spLocks noGrp="1"/>
          </p:cNvSpPr>
          <p:nvPr>
            <p:ph type="sldNum" sz="quarter" idx="5"/>
          </p:nvPr>
        </p:nvSpPr>
        <p:spPr/>
        <p:txBody>
          <a:bodyPr/>
          <a:lstStyle/>
          <a:p>
            <a:fld id="{DA151310-E4AF-4337-BA6E-528A8B5D2EE5}" type="slidenum">
              <a:rPr kumimoji="1" lang="ja-JP" altLang="en-US" smtClean="0"/>
              <a:pPr/>
              <a:t>7</a:t>
            </a:fld>
            <a:endParaRPr kumimoji="1" lang="ja-JP" altLang="en-US"/>
          </a:p>
        </p:txBody>
      </p:sp>
    </p:spTree>
    <p:extLst>
      <p:ext uri="{BB962C8B-B14F-4D97-AF65-F5344CB8AC3E}">
        <p14:creationId xmlns:p14="http://schemas.microsoft.com/office/powerpoint/2010/main" val="34354339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488" y="744538"/>
            <a:ext cx="6626225" cy="3727450"/>
          </a:xfrm>
        </p:spPr>
      </p:sp>
      <p:sp>
        <p:nvSpPr>
          <p:cNvPr id="3" name="ノート プレースホルダー 2"/>
          <p:cNvSpPr>
            <a:spLocks noGrp="1"/>
          </p:cNvSpPr>
          <p:nvPr>
            <p:ph type="body" idx="1"/>
          </p:nvPr>
        </p:nvSpPr>
        <p:spPr/>
        <p:txBody>
          <a:bodyPr/>
          <a:lstStyle/>
          <a:p>
            <a:endParaRPr kumimoji="1" lang="en-US" altLang="ja-JP" dirty="0"/>
          </a:p>
        </p:txBody>
      </p:sp>
    </p:spTree>
    <p:extLst>
      <p:ext uri="{BB962C8B-B14F-4D97-AF65-F5344CB8AC3E}">
        <p14:creationId xmlns:p14="http://schemas.microsoft.com/office/powerpoint/2010/main" val="213216412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9575" y="1233488"/>
            <a:ext cx="5916613" cy="3328987"/>
          </a:xfrm>
        </p:spPr>
      </p:sp>
      <p:sp>
        <p:nvSpPr>
          <p:cNvPr id="3" name="ノート プレースホルダー 2"/>
          <p:cNvSpPr>
            <a:spLocks noGrp="1"/>
          </p:cNvSpPr>
          <p:nvPr>
            <p:ph type="body" idx="1"/>
          </p:nvPr>
        </p:nvSpPr>
        <p:spPr/>
        <p:txBody>
          <a:bodyPr/>
          <a:lstStyle/>
          <a:p>
            <a:r>
              <a:rPr kumimoji="1" lang="ja-JP" altLang="en-US" b="1" dirty="0"/>
              <a:t>・変更無し</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151310-E4AF-4337-BA6E-528A8B5D2EE5}" type="slidenum">
              <a:rPr kumimoji="1" lang="ja-JP" altLang="en-US" sz="1200" b="0" i="0" u="none" strike="noStrike" kern="1200" cap="none" spc="0" normalizeH="0" baseline="0" noProof="0" smtClean="0">
                <a:ln>
                  <a:noFill/>
                </a:ln>
                <a:solidFill>
                  <a:prstClr val="black"/>
                </a:solidFill>
                <a:effectLst/>
                <a:uLnTx/>
                <a:uFillTx/>
                <a:latin typeface="游ゴシック"/>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1" lang="ja-JP" altLang="en-US"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endParaRPr>
          </a:p>
        </p:txBody>
      </p:sp>
      <p:sp>
        <p:nvSpPr>
          <p:cNvPr id="5" name="日付プレースホルダー 4">
            <a:extLst>
              <a:ext uri="{FF2B5EF4-FFF2-40B4-BE49-F238E27FC236}">
                <a16:creationId xmlns:a16="http://schemas.microsoft.com/office/drawing/2014/main" id="{6BA78E8A-50EC-4D59-B10A-041A7D3DD115}"/>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rPr>
              <a:t>2020/9/12</a:t>
            </a:r>
            <a:endParaRPr kumimoji="1" lang="ja-JP" altLang="en-US"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endParaRPr>
          </a:p>
        </p:txBody>
      </p:sp>
      <p:sp>
        <p:nvSpPr>
          <p:cNvPr id="6" name="ヘッダー プレースホルダー 5">
            <a:extLst>
              <a:ext uri="{FF2B5EF4-FFF2-40B4-BE49-F238E27FC236}">
                <a16:creationId xmlns:a16="http://schemas.microsoft.com/office/drawing/2014/main" id="{B6CCA680-A0E3-46A0-B1E8-020BE0240A62}"/>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rPr>
              <a:t>2020-21 RID2660</a:t>
            </a:r>
            <a:r>
              <a:rPr kumimoji="1" lang="ja-JP" altLang="en-US"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rPr>
              <a:t>財団セミナー</a:t>
            </a:r>
          </a:p>
        </p:txBody>
      </p:sp>
    </p:spTree>
    <p:extLst>
      <p:ext uri="{BB962C8B-B14F-4D97-AF65-F5344CB8AC3E}">
        <p14:creationId xmlns:p14="http://schemas.microsoft.com/office/powerpoint/2010/main" val="33257572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9575" y="1233488"/>
            <a:ext cx="5916613" cy="3328987"/>
          </a:xfrm>
        </p:spPr>
      </p:sp>
      <p:sp>
        <p:nvSpPr>
          <p:cNvPr id="3" name="ノート プレースホルダー 2"/>
          <p:cNvSpPr>
            <a:spLocks noGrp="1"/>
          </p:cNvSpPr>
          <p:nvPr>
            <p:ph type="body" idx="1"/>
          </p:nvPr>
        </p:nvSpPr>
        <p:spPr/>
        <p:txBody>
          <a:bodyPr/>
          <a:lstStyle/>
          <a:p>
            <a:endParaRPr kumimoji="1" lang="ja-JP" altLang="en-US" b="1"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151310-E4AF-4337-BA6E-528A8B5D2EE5}" type="slidenum">
              <a:rPr kumimoji="1" lang="ja-JP" altLang="en-US" sz="1200" b="0" i="0" u="none" strike="noStrike" kern="1200" cap="none" spc="0" normalizeH="0" baseline="0" noProof="0" smtClean="0">
                <a:ln>
                  <a:noFill/>
                </a:ln>
                <a:solidFill>
                  <a:prstClr val="black"/>
                </a:solidFill>
                <a:effectLst/>
                <a:uLnTx/>
                <a:uFillTx/>
                <a:latin typeface="游ゴシック"/>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1" lang="ja-JP" altLang="en-US"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endParaRPr>
          </a:p>
        </p:txBody>
      </p:sp>
      <p:sp>
        <p:nvSpPr>
          <p:cNvPr id="5" name="日付プレースホルダー 4">
            <a:extLst>
              <a:ext uri="{FF2B5EF4-FFF2-40B4-BE49-F238E27FC236}">
                <a16:creationId xmlns:a16="http://schemas.microsoft.com/office/drawing/2014/main" id="{2D0418CC-52CB-4FDC-BA51-3FBF39000821}"/>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rPr>
              <a:t>2020/9/12</a:t>
            </a:r>
            <a:endParaRPr kumimoji="1" lang="ja-JP" altLang="en-US"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endParaRPr>
          </a:p>
        </p:txBody>
      </p:sp>
      <p:sp>
        <p:nvSpPr>
          <p:cNvPr id="6" name="ヘッダー プレースホルダー 5">
            <a:extLst>
              <a:ext uri="{FF2B5EF4-FFF2-40B4-BE49-F238E27FC236}">
                <a16:creationId xmlns:a16="http://schemas.microsoft.com/office/drawing/2014/main" id="{F14C81DE-E4F5-480D-B1C5-881D0A3CDCC9}"/>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rPr>
              <a:t>2020-21 RID2660</a:t>
            </a:r>
            <a:r>
              <a:rPr kumimoji="1" lang="ja-JP" altLang="en-US"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rPr>
              <a:t>財団セミナー</a:t>
            </a:r>
          </a:p>
        </p:txBody>
      </p:sp>
    </p:spTree>
    <p:extLst>
      <p:ext uri="{BB962C8B-B14F-4D97-AF65-F5344CB8AC3E}">
        <p14:creationId xmlns:p14="http://schemas.microsoft.com/office/powerpoint/2010/main" val="83861107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9575" y="1233488"/>
            <a:ext cx="5916613" cy="3328987"/>
          </a:xfrm>
        </p:spPr>
      </p:sp>
      <p:sp>
        <p:nvSpPr>
          <p:cNvPr id="3" name="ノート プレースホルダー 2"/>
          <p:cNvSpPr>
            <a:spLocks noGrp="1"/>
          </p:cNvSpPr>
          <p:nvPr>
            <p:ph type="body" idx="1"/>
          </p:nvPr>
        </p:nvSpPr>
        <p:spPr/>
        <p:txBody>
          <a:bodyPr/>
          <a:lstStyle/>
          <a:p>
            <a:r>
              <a:rPr kumimoji="1" lang="ja-JP" altLang="en-US" b="0" dirty="0">
                <a:latin typeface="HG丸ｺﾞｼｯｸM-PRO" panose="020F0600000000000000" pitchFamily="50" charset="-128"/>
                <a:ea typeface="HG丸ｺﾞｼｯｸM-PRO" panose="020F0600000000000000" pitchFamily="50" charset="-128"/>
              </a:rPr>
              <a:t>地区補助金活動の事例</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151310-E4AF-4337-BA6E-528A8B5D2EE5}" type="slidenum">
              <a:rPr kumimoji="1" lang="ja-JP" altLang="en-US" sz="1200" b="0" i="0" u="none" strike="noStrike" kern="1200" cap="none" spc="0" normalizeH="0" baseline="0" noProof="0" smtClean="0">
                <a:ln>
                  <a:noFill/>
                </a:ln>
                <a:solidFill>
                  <a:prstClr val="black"/>
                </a:solidFill>
                <a:effectLst/>
                <a:uLnTx/>
                <a:uFillTx/>
                <a:latin typeface="游ゴシック"/>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1" lang="ja-JP" altLang="en-US"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endParaRPr>
          </a:p>
        </p:txBody>
      </p:sp>
      <p:sp>
        <p:nvSpPr>
          <p:cNvPr id="5" name="日付プレースホルダー 4">
            <a:extLst>
              <a:ext uri="{FF2B5EF4-FFF2-40B4-BE49-F238E27FC236}">
                <a16:creationId xmlns:a16="http://schemas.microsoft.com/office/drawing/2014/main" id="{6CB0E4AE-F189-46F1-B142-48E7387A07A4}"/>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rPr>
              <a:t>2020/9/12</a:t>
            </a:r>
            <a:endParaRPr kumimoji="1" lang="ja-JP" altLang="en-US"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endParaRPr>
          </a:p>
        </p:txBody>
      </p:sp>
      <p:sp>
        <p:nvSpPr>
          <p:cNvPr id="6" name="ヘッダー プレースホルダー 5">
            <a:extLst>
              <a:ext uri="{FF2B5EF4-FFF2-40B4-BE49-F238E27FC236}">
                <a16:creationId xmlns:a16="http://schemas.microsoft.com/office/drawing/2014/main" id="{1A93AF59-602E-44D9-B97D-A2B567499E78}"/>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rPr>
              <a:t>2020-21 RID2660</a:t>
            </a:r>
            <a:r>
              <a:rPr kumimoji="1" lang="ja-JP" altLang="en-US"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rPr>
              <a:t>財団セミナー</a:t>
            </a:r>
          </a:p>
        </p:txBody>
      </p:sp>
    </p:spTree>
    <p:extLst>
      <p:ext uri="{BB962C8B-B14F-4D97-AF65-F5344CB8AC3E}">
        <p14:creationId xmlns:p14="http://schemas.microsoft.com/office/powerpoint/2010/main" val="186347013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9575" y="1233488"/>
            <a:ext cx="5916613" cy="3328987"/>
          </a:xfrm>
        </p:spPr>
      </p:sp>
      <p:sp>
        <p:nvSpPr>
          <p:cNvPr id="3" name="ノート プレースホルダー 2"/>
          <p:cNvSpPr>
            <a:spLocks noGrp="1"/>
          </p:cNvSpPr>
          <p:nvPr>
            <p:ph type="body" idx="1"/>
          </p:nvPr>
        </p:nvSpPr>
        <p:spPr/>
        <p:txBody>
          <a:bodyPr/>
          <a:lstStyle/>
          <a:p>
            <a:endParaRPr kumimoji="1" lang="ja-JP" altLang="en-US" b="1"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151310-E4AF-4337-BA6E-528A8B5D2EE5}" type="slidenum">
              <a:rPr kumimoji="1" lang="ja-JP" altLang="en-US" sz="1200" b="0" i="0" u="none" strike="noStrike" kern="1200" cap="none" spc="0" normalizeH="0" baseline="0" noProof="0" smtClean="0">
                <a:ln>
                  <a:noFill/>
                </a:ln>
                <a:solidFill>
                  <a:prstClr val="black"/>
                </a:solidFill>
                <a:effectLst/>
                <a:uLnTx/>
                <a:uFillTx/>
                <a:latin typeface="游ゴシック"/>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1" lang="ja-JP" altLang="en-US"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endParaRPr>
          </a:p>
        </p:txBody>
      </p:sp>
      <p:sp>
        <p:nvSpPr>
          <p:cNvPr id="5" name="日付プレースホルダー 4">
            <a:extLst>
              <a:ext uri="{FF2B5EF4-FFF2-40B4-BE49-F238E27FC236}">
                <a16:creationId xmlns:a16="http://schemas.microsoft.com/office/drawing/2014/main" id="{95815B78-19A4-45AD-83AD-57DD60A457F8}"/>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rPr>
              <a:t>2020/9/12</a:t>
            </a:r>
            <a:endParaRPr kumimoji="1" lang="ja-JP" altLang="en-US"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endParaRPr>
          </a:p>
        </p:txBody>
      </p:sp>
      <p:sp>
        <p:nvSpPr>
          <p:cNvPr id="6" name="ヘッダー プレースホルダー 5">
            <a:extLst>
              <a:ext uri="{FF2B5EF4-FFF2-40B4-BE49-F238E27FC236}">
                <a16:creationId xmlns:a16="http://schemas.microsoft.com/office/drawing/2014/main" id="{283A90C4-FAB2-4831-8C26-54305E0FB069}"/>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rPr>
              <a:t>2020-21 RID2660</a:t>
            </a:r>
            <a:r>
              <a:rPr kumimoji="1" lang="ja-JP" altLang="en-US"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rPr>
              <a:t>財団セミナー</a:t>
            </a:r>
          </a:p>
        </p:txBody>
      </p:sp>
    </p:spTree>
    <p:extLst>
      <p:ext uri="{BB962C8B-B14F-4D97-AF65-F5344CB8AC3E}">
        <p14:creationId xmlns:p14="http://schemas.microsoft.com/office/powerpoint/2010/main" val="19502971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9575" y="1233488"/>
            <a:ext cx="5916613" cy="3328987"/>
          </a:xfrm>
        </p:spPr>
      </p:sp>
      <p:sp>
        <p:nvSpPr>
          <p:cNvPr id="3" name="ノート プレースホルダー 2"/>
          <p:cNvSpPr>
            <a:spLocks noGrp="1"/>
          </p:cNvSpPr>
          <p:nvPr>
            <p:ph type="body" idx="1"/>
          </p:nvPr>
        </p:nvSpPr>
        <p:spPr/>
        <p:txBody>
          <a:bodyPr/>
          <a:lstStyle/>
          <a:p>
            <a:r>
              <a:rPr kumimoji="1" lang="en-US" altLang="ja-JP" b="0" dirty="0">
                <a:latin typeface="HG丸ｺﾞｼｯｸM-PRO" panose="020F0600000000000000" pitchFamily="50" charset="-128"/>
                <a:ea typeface="HG丸ｺﾞｼｯｸM-PRO" panose="020F0600000000000000" pitchFamily="50" charset="-128"/>
              </a:rPr>
              <a:t>RAC</a:t>
            </a:r>
            <a:r>
              <a:rPr kumimoji="1" lang="ja-JP" altLang="en-US" b="0" dirty="0">
                <a:latin typeface="HG丸ｺﾞｼｯｸM-PRO" panose="020F0600000000000000" pitchFamily="50" charset="-128"/>
                <a:ea typeface="HG丸ｺﾞｼｯｸM-PRO" panose="020F0600000000000000" pitchFamily="50" charset="-128"/>
              </a:rPr>
              <a:t>提唱ロータリークラブへ依頼：</a:t>
            </a:r>
            <a:endParaRPr kumimoji="1" lang="en-US" altLang="ja-JP" b="0" dirty="0">
              <a:latin typeface="HG丸ｺﾞｼｯｸM-PRO" panose="020F0600000000000000" pitchFamily="50" charset="-128"/>
              <a:ea typeface="HG丸ｺﾞｼｯｸM-PRO" panose="020F0600000000000000" pitchFamily="50" charset="-128"/>
            </a:endParaRPr>
          </a:p>
          <a:p>
            <a:r>
              <a:rPr kumimoji="1" lang="ja-JP" altLang="en-US" b="0" dirty="0">
                <a:latin typeface="HG丸ｺﾞｼｯｸM-PRO" panose="020F0600000000000000" pitchFamily="50" charset="-128"/>
                <a:ea typeface="HG丸ｺﾞｼｯｸM-PRO" panose="020F0600000000000000" pitchFamily="50" charset="-128"/>
              </a:rPr>
              <a:t>ロータリー財団では、昨年度より、少なくとも</a:t>
            </a:r>
            <a:r>
              <a:rPr kumimoji="1" lang="en-US" altLang="ja-JP" b="0" dirty="0">
                <a:latin typeface="HG丸ｺﾞｼｯｸM-PRO" panose="020F0600000000000000" pitchFamily="50" charset="-128"/>
                <a:ea typeface="HG丸ｺﾞｼｯｸM-PRO" panose="020F0600000000000000" pitchFamily="50" charset="-128"/>
              </a:rPr>
              <a:t>5</a:t>
            </a:r>
            <a:r>
              <a:rPr kumimoji="1" lang="ja-JP" altLang="en-US" b="0" dirty="0">
                <a:latin typeface="HG丸ｺﾞｼｯｸM-PRO" panose="020F0600000000000000" pitchFamily="50" charset="-128"/>
                <a:ea typeface="HG丸ｺﾞｼｯｸM-PRO" panose="020F0600000000000000" pitchFamily="50" charset="-128"/>
              </a:rPr>
              <a:t>人の会員が合わせて</a:t>
            </a:r>
            <a:r>
              <a:rPr kumimoji="1" lang="en-US" altLang="ja-JP" b="0" dirty="0">
                <a:latin typeface="HG丸ｺﾞｼｯｸM-PRO" panose="020F0600000000000000" pitchFamily="50" charset="-128"/>
                <a:ea typeface="HG丸ｺﾞｼｯｸM-PRO" panose="020F0600000000000000" pitchFamily="50" charset="-128"/>
              </a:rPr>
              <a:t>50</a:t>
            </a:r>
            <a:r>
              <a:rPr kumimoji="1" lang="ja-JP" altLang="en-US" b="0" dirty="0">
                <a:latin typeface="HG丸ｺﾞｼｯｸM-PRO" panose="020F0600000000000000" pitchFamily="50" charset="-128"/>
                <a:ea typeface="HG丸ｺﾞｼｯｸM-PRO" panose="020F0600000000000000" pitchFamily="50" charset="-128"/>
              </a:rPr>
              <a:t>ドルを寄付した</a:t>
            </a:r>
            <a:r>
              <a:rPr kumimoji="1" lang="en-US" altLang="ja-JP" b="0" dirty="0">
                <a:latin typeface="HG丸ｺﾞｼｯｸM-PRO" panose="020F0600000000000000" pitchFamily="50" charset="-128"/>
                <a:ea typeface="HG丸ｺﾞｼｯｸM-PRO" panose="020F0600000000000000" pitchFamily="50" charset="-128"/>
              </a:rPr>
              <a:t>RAC</a:t>
            </a:r>
            <a:r>
              <a:rPr kumimoji="1" lang="ja-JP" altLang="en-US" b="0" dirty="0">
                <a:latin typeface="HG丸ｺﾞｼｯｸM-PRO" panose="020F0600000000000000" pitchFamily="50" charset="-128"/>
                <a:ea typeface="HG丸ｺﾞｼｯｸM-PRO" panose="020F0600000000000000" pitchFamily="50" charset="-128"/>
              </a:rPr>
              <a:t>に「ローターアクト寄付達成証」をもって認証している。　世界では、</a:t>
            </a:r>
            <a:r>
              <a:rPr kumimoji="1" lang="en-US" altLang="ja-JP" b="0" dirty="0">
                <a:latin typeface="HG丸ｺﾞｼｯｸM-PRO" panose="020F0600000000000000" pitchFamily="50" charset="-128"/>
                <a:ea typeface="HG丸ｺﾞｼｯｸM-PRO" panose="020F0600000000000000" pitchFamily="50" charset="-128"/>
              </a:rPr>
              <a:t>2019-20</a:t>
            </a:r>
            <a:r>
              <a:rPr kumimoji="1" lang="ja-JP" altLang="en-US" b="0" dirty="0">
                <a:latin typeface="HG丸ｺﾞｼｯｸM-PRO" panose="020F0600000000000000" pitchFamily="50" charset="-128"/>
                <a:ea typeface="HG丸ｺﾞｼｯｸM-PRO" panose="020F0600000000000000" pitchFamily="50" charset="-128"/>
              </a:rPr>
              <a:t>年度に</a:t>
            </a:r>
            <a:r>
              <a:rPr kumimoji="1" lang="en-US" altLang="ja-JP" b="0" dirty="0">
                <a:latin typeface="HG丸ｺﾞｼｯｸM-PRO" panose="020F0600000000000000" pitchFamily="50" charset="-128"/>
                <a:ea typeface="HG丸ｺﾞｼｯｸM-PRO" panose="020F0600000000000000" pitchFamily="50" charset="-128"/>
              </a:rPr>
              <a:t>144</a:t>
            </a:r>
            <a:r>
              <a:rPr kumimoji="1" lang="ja-JP" altLang="en-US" b="0" dirty="0">
                <a:latin typeface="HG丸ｺﾞｼｯｸM-PRO" panose="020F0600000000000000" pitchFamily="50" charset="-128"/>
                <a:ea typeface="HG丸ｺﾞｼｯｸM-PRO" panose="020F0600000000000000" pitchFamily="50" charset="-128"/>
              </a:rPr>
              <a:t>の</a:t>
            </a:r>
            <a:r>
              <a:rPr kumimoji="1" lang="en-US" altLang="ja-JP" b="0" dirty="0">
                <a:latin typeface="HG丸ｺﾞｼｯｸM-PRO" panose="020F0600000000000000" pitchFamily="50" charset="-128"/>
                <a:ea typeface="HG丸ｺﾞｼｯｸM-PRO" panose="020F0600000000000000" pitchFamily="50" charset="-128"/>
              </a:rPr>
              <a:t>RAC</a:t>
            </a:r>
            <a:r>
              <a:rPr kumimoji="1" lang="ja-JP" altLang="en-US" b="0" dirty="0">
                <a:latin typeface="HG丸ｺﾞｼｯｸM-PRO" panose="020F0600000000000000" pitchFamily="50" charset="-128"/>
                <a:ea typeface="HG丸ｺﾞｼｯｸM-PRO" panose="020F0600000000000000" pitchFamily="50" charset="-128"/>
              </a:rPr>
              <a:t>がこれを達成し、合計でロータリー財団に</a:t>
            </a:r>
            <a:r>
              <a:rPr kumimoji="1" lang="en-US" altLang="ja-JP" b="0" dirty="0">
                <a:latin typeface="HG丸ｺﾞｼｯｸM-PRO" panose="020F0600000000000000" pitchFamily="50" charset="-128"/>
                <a:ea typeface="HG丸ｺﾞｼｯｸM-PRO" panose="020F0600000000000000" pitchFamily="50" charset="-128"/>
              </a:rPr>
              <a:t>$42,248</a:t>
            </a:r>
            <a:r>
              <a:rPr kumimoji="1" lang="ja-JP" altLang="en-US" b="0" dirty="0">
                <a:latin typeface="HG丸ｺﾞｼｯｸM-PRO" panose="020F0600000000000000" pitchFamily="50" charset="-128"/>
                <a:ea typeface="HG丸ｺﾞｼｯｸM-PRO" panose="020F0600000000000000" pitchFamily="50" charset="-128"/>
              </a:rPr>
              <a:t>ドルが寄付された。</a:t>
            </a:r>
            <a:endParaRPr kumimoji="1" lang="en-US" altLang="ja-JP" b="0" dirty="0">
              <a:latin typeface="HG丸ｺﾞｼｯｸM-PRO" panose="020F0600000000000000" pitchFamily="50" charset="-128"/>
              <a:ea typeface="HG丸ｺﾞｼｯｸM-PRO" panose="020F0600000000000000" pitchFamily="50" charset="-128"/>
            </a:endParaRPr>
          </a:p>
          <a:p>
            <a:r>
              <a:rPr kumimoji="1" lang="ja-JP" altLang="en-US" b="0" dirty="0">
                <a:latin typeface="HG丸ｺﾞｼｯｸM-PRO" panose="020F0600000000000000" pitchFamily="50" charset="-128"/>
                <a:ea typeface="HG丸ｺﾞｼｯｸM-PRO" panose="020F0600000000000000" pitchFamily="50" charset="-128"/>
              </a:rPr>
              <a:t>当地区においても提唱</a:t>
            </a:r>
            <a:r>
              <a:rPr kumimoji="1" lang="en-US" altLang="ja-JP" b="0" dirty="0">
                <a:latin typeface="HG丸ｺﾞｼｯｸM-PRO" panose="020F0600000000000000" pitchFamily="50" charset="-128"/>
                <a:ea typeface="HG丸ｺﾞｼｯｸM-PRO" panose="020F0600000000000000" pitchFamily="50" charset="-128"/>
              </a:rPr>
              <a:t>RAC</a:t>
            </a:r>
            <a:r>
              <a:rPr kumimoji="1" lang="ja-JP" altLang="en-US" b="0" dirty="0">
                <a:latin typeface="HG丸ｺﾞｼｯｸM-PRO" panose="020F0600000000000000" pitchFamily="50" charset="-128"/>
                <a:ea typeface="HG丸ｺﾞｼｯｸM-PRO" panose="020F0600000000000000" pitchFamily="50" charset="-128"/>
              </a:rPr>
              <a:t>に対し、寄付への理解と協力を呼び掛けて頂き、将来財団</a:t>
            </a:r>
            <a:r>
              <a:rPr kumimoji="1" lang="ja-JP" altLang="en-US" b="0">
                <a:latin typeface="HG丸ｺﾞｼｯｸM-PRO" panose="020F0600000000000000" pitchFamily="50" charset="-128"/>
                <a:ea typeface="HG丸ｺﾞｼｯｸM-PRO" panose="020F0600000000000000" pitchFamily="50" charset="-128"/>
              </a:rPr>
              <a:t>補助金を積極的に活用して奉仕活動が行えるよう指導をお願いしたい。</a:t>
            </a:r>
            <a:endParaRPr kumimoji="1" lang="ja-JP" altLang="en-US" b="0" dirty="0">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151310-E4AF-4337-BA6E-528A8B5D2EE5}" type="slidenum">
              <a:rPr kumimoji="1" lang="ja-JP" altLang="en-US" sz="1200" b="0" i="0" u="none" strike="noStrike" kern="1200" cap="none" spc="0" normalizeH="0" baseline="0" noProof="0" smtClean="0">
                <a:ln>
                  <a:noFill/>
                </a:ln>
                <a:solidFill>
                  <a:prstClr val="black"/>
                </a:solidFill>
                <a:effectLst/>
                <a:uLnTx/>
                <a:uFillTx/>
                <a:latin typeface="游ゴシック"/>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1" lang="ja-JP" altLang="en-US"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endParaRPr>
          </a:p>
        </p:txBody>
      </p:sp>
      <p:sp>
        <p:nvSpPr>
          <p:cNvPr id="5" name="日付プレースホルダー 4">
            <a:extLst>
              <a:ext uri="{FF2B5EF4-FFF2-40B4-BE49-F238E27FC236}">
                <a16:creationId xmlns:a16="http://schemas.microsoft.com/office/drawing/2014/main" id="{31DA1BC5-5D55-4DD5-8D72-B2196F8F530C}"/>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rPr>
              <a:t>2020/9/12</a:t>
            </a:r>
            <a:endParaRPr kumimoji="1" lang="ja-JP" altLang="en-US"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endParaRPr>
          </a:p>
        </p:txBody>
      </p:sp>
      <p:sp>
        <p:nvSpPr>
          <p:cNvPr id="6" name="ヘッダー プレースホルダー 5">
            <a:extLst>
              <a:ext uri="{FF2B5EF4-FFF2-40B4-BE49-F238E27FC236}">
                <a16:creationId xmlns:a16="http://schemas.microsoft.com/office/drawing/2014/main" id="{3654E29B-F866-4344-BCA1-C49DEEA106C7}"/>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rPr>
              <a:t>2020-21 RID2660</a:t>
            </a:r>
            <a:r>
              <a:rPr kumimoji="1" lang="ja-JP" altLang="en-US"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rPr>
              <a:t>財団セミナー</a:t>
            </a:r>
          </a:p>
        </p:txBody>
      </p:sp>
    </p:spTree>
    <p:extLst>
      <p:ext uri="{BB962C8B-B14F-4D97-AF65-F5344CB8AC3E}">
        <p14:creationId xmlns:p14="http://schemas.microsoft.com/office/powerpoint/2010/main" val="236618236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9575" y="1233488"/>
            <a:ext cx="5916613" cy="3328987"/>
          </a:xfrm>
        </p:spPr>
      </p:sp>
      <p:sp>
        <p:nvSpPr>
          <p:cNvPr id="3" name="ノート プレースホルダー 2"/>
          <p:cNvSpPr>
            <a:spLocks noGrp="1"/>
          </p:cNvSpPr>
          <p:nvPr>
            <p:ph type="body" idx="1"/>
          </p:nvPr>
        </p:nvSpPr>
        <p:spPr/>
        <p:txBody>
          <a:bodyPr/>
          <a:lstStyle/>
          <a:p>
            <a:endParaRPr kumimoji="1" lang="ja-JP" altLang="en-US" b="0" dirty="0">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151310-E4AF-4337-BA6E-528A8B5D2EE5}" type="slidenum">
              <a:rPr kumimoji="1" lang="ja-JP" altLang="en-US" sz="1200" b="0" i="0" u="none" strike="noStrike" kern="1200" cap="none" spc="0" normalizeH="0" baseline="0" noProof="0" smtClean="0">
                <a:ln>
                  <a:noFill/>
                </a:ln>
                <a:solidFill>
                  <a:prstClr val="black"/>
                </a:solidFill>
                <a:effectLst/>
                <a:uLnTx/>
                <a:uFillTx/>
                <a:latin typeface="游ゴシック"/>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1" lang="ja-JP" altLang="en-US"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endParaRPr>
          </a:p>
        </p:txBody>
      </p:sp>
      <p:sp>
        <p:nvSpPr>
          <p:cNvPr id="5" name="日付プレースホルダー 4">
            <a:extLst>
              <a:ext uri="{FF2B5EF4-FFF2-40B4-BE49-F238E27FC236}">
                <a16:creationId xmlns:a16="http://schemas.microsoft.com/office/drawing/2014/main" id="{9A6889A1-CE9C-4369-8A4C-016CF333299E}"/>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rPr>
              <a:t>2020/9/12</a:t>
            </a:r>
            <a:endParaRPr kumimoji="1" lang="ja-JP" altLang="en-US"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endParaRPr>
          </a:p>
        </p:txBody>
      </p:sp>
      <p:sp>
        <p:nvSpPr>
          <p:cNvPr id="6" name="ヘッダー プレースホルダー 5">
            <a:extLst>
              <a:ext uri="{FF2B5EF4-FFF2-40B4-BE49-F238E27FC236}">
                <a16:creationId xmlns:a16="http://schemas.microsoft.com/office/drawing/2014/main" id="{3FEB9ECC-1DC3-48CD-9993-C62318AFBA2E}"/>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rPr>
              <a:t>2020-21 RID2660</a:t>
            </a:r>
            <a:r>
              <a:rPr kumimoji="1" lang="ja-JP" altLang="en-US"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rPr>
              <a:t>財団セミナー</a:t>
            </a:r>
          </a:p>
        </p:txBody>
      </p:sp>
    </p:spTree>
    <p:extLst>
      <p:ext uri="{BB962C8B-B14F-4D97-AF65-F5344CB8AC3E}">
        <p14:creationId xmlns:p14="http://schemas.microsoft.com/office/powerpoint/2010/main" val="98586631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9575" y="1233488"/>
            <a:ext cx="5916613" cy="3328987"/>
          </a:xfrm>
        </p:spPr>
      </p:sp>
      <p:sp>
        <p:nvSpPr>
          <p:cNvPr id="3" name="ノート プレースホルダー 2"/>
          <p:cNvSpPr>
            <a:spLocks noGrp="1"/>
          </p:cNvSpPr>
          <p:nvPr>
            <p:ph type="body" idx="1"/>
          </p:nvPr>
        </p:nvSpPr>
        <p:spPr/>
        <p:txBody>
          <a:bodyPr/>
          <a:lstStyle/>
          <a:p>
            <a:endParaRPr kumimoji="1" lang="ja-JP" altLang="en-US" b="0" dirty="0">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151310-E4AF-4337-BA6E-528A8B5D2EE5}" type="slidenum">
              <a:rPr kumimoji="1" lang="ja-JP" altLang="en-US" sz="1200" b="0" i="0" u="none" strike="noStrike" kern="1200" cap="none" spc="0" normalizeH="0" baseline="0" noProof="0" smtClean="0">
                <a:ln>
                  <a:noFill/>
                </a:ln>
                <a:solidFill>
                  <a:prstClr val="black"/>
                </a:solidFill>
                <a:effectLst/>
                <a:uLnTx/>
                <a:uFillTx/>
                <a:latin typeface="游ゴシック"/>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1" lang="ja-JP" altLang="en-US"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endParaRPr>
          </a:p>
        </p:txBody>
      </p:sp>
      <p:sp>
        <p:nvSpPr>
          <p:cNvPr id="5" name="日付プレースホルダー 4">
            <a:extLst>
              <a:ext uri="{FF2B5EF4-FFF2-40B4-BE49-F238E27FC236}">
                <a16:creationId xmlns:a16="http://schemas.microsoft.com/office/drawing/2014/main" id="{7F65A762-38FA-44D6-9744-2637D2FBB79C}"/>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rPr>
              <a:t>2020/9/12</a:t>
            </a:r>
            <a:endParaRPr kumimoji="1" lang="ja-JP" altLang="en-US"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endParaRPr>
          </a:p>
        </p:txBody>
      </p:sp>
      <p:sp>
        <p:nvSpPr>
          <p:cNvPr id="6" name="ヘッダー プレースホルダー 5">
            <a:extLst>
              <a:ext uri="{FF2B5EF4-FFF2-40B4-BE49-F238E27FC236}">
                <a16:creationId xmlns:a16="http://schemas.microsoft.com/office/drawing/2014/main" id="{413369D0-0F0D-40E1-8A78-16C0B5433BD1}"/>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rPr>
              <a:t>2020-21 RID2660</a:t>
            </a:r>
            <a:r>
              <a:rPr kumimoji="1" lang="ja-JP" altLang="en-US"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rPr>
              <a:t>財団セミナー</a:t>
            </a:r>
          </a:p>
        </p:txBody>
      </p:sp>
    </p:spTree>
    <p:extLst>
      <p:ext uri="{BB962C8B-B14F-4D97-AF65-F5344CB8AC3E}">
        <p14:creationId xmlns:p14="http://schemas.microsoft.com/office/powerpoint/2010/main" val="305758282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奨学金小委員会のご案内</a:t>
            </a:r>
            <a:endParaRPr kumimoji="1" lang="en-US" altLang="ja-JP" dirty="0"/>
          </a:p>
          <a:p>
            <a:r>
              <a:rPr kumimoji="1" lang="ja-JP" altLang="en-US" dirty="0"/>
              <a:t>グローバル補助金申請を目的とした奨学生募集事業を中心に</a:t>
            </a:r>
            <a:endParaRPr kumimoji="1" lang="en-US" altLang="ja-JP" dirty="0"/>
          </a:p>
          <a:p>
            <a:r>
              <a:rPr kumimoji="1" lang="ja-JP" altLang="en-US" dirty="0"/>
              <a:t>募集、選考、決定、調整、申請、出発、就学、卒業までのフォローを行い</a:t>
            </a:r>
            <a:endParaRPr kumimoji="1" lang="en-US" altLang="ja-JP" dirty="0"/>
          </a:p>
          <a:p>
            <a:r>
              <a:rPr kumimoji="1" lang="ja-JP" altLang="en-US" dirty="0"/>
              <a:t>その後におけるコミニケーションを通じて生涯にわたるロータリーとの関係をサポートしています</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91A0C2-7287-4C33-B9D3-ED3054C6B599}"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80755232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91A0C2-7287-4C33-B9D3-ED3054C6B599}"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703232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9575" y="1233488"/>
            <a:ext cx="5916613" cy="3328987"/>
          </a:xfrm>
        </p:spPr>
      </p:sp>
      <p:sp>
        <p:nvSpPr>
          <p:cNvPr id="3" name="ノート プレースホルダー 2"/>
          <p:cNvSpPr>
            <a:spLocks noGrp="1"/>
          </p:cNvSpPr>
          <p:nvPr>
            <p:ph type="body" idx="1"/>
          </p:nvPr>
        </p:nvSpPr>
        <p:spPr/>
        <p:txBody>
          <a:bodyPr/>
          <a:lstStyle/>
          <a:p>
            <a:r>
              <a:rPr kumimoji="1" lang="ja-JP" altLang="en-US" b="0" dirty="0">
                <a:latin typeface="HG丸ｺﾞｼｯｸM-PRO" panose="020F0600000000000000" pitchFamily="50" charset="-128"/>
                <a:ea typeface="HG丸ｺﾞｼｯｸM-PRO" panose="020F0600000000000000" pitchFamily="50" charset="-128"/>
              </a:rPr>
              <a:t>ポリオポラス基金への寄付はシェアシステムには組み込まれない。</a:t>
            </a:r>
            <a:endParaRPr kumimoji="1" lang="en-US" altLang="ja-JP" b="0" dirty="0">
              <a:latin typeface="HG丸ｺﾞｼｯｸM-PRO" panose="020F0600000000000000" pitchFamily="50" charset="-128"/>
              <a:ea typeface="HG丸ｺﾞｼｯｸM-PRO" panose="020F0600000000000000" pitchFamily="50" charset="-128"/>
            </a:endParaRPr>
          </a:p>
          <a:p>
            <a:endParaRPr kumimoji="1" lang="ja-JP" altLang="en-US" b="0" dirty="0">
              <a:latin typeface="HG丸ｺﾞｼｯｸM-PRO" panose="020F0600000000000000" pitchFamily="50" charset="-128"/>
              <a:ea typeface="HG丸ｺﾞｼｯｸM-PRO" panose="020F0600000000000000" pitchFamily="50" charset="-128"/>
            </a:endParaRPr>
          </a:p>
          <a:p>
            <a:r>
              <a:rPr kumimoji="1" lang="ja-JP" altLang="en-US" b="0" dirty="0">
                <a:latin typeface="HG丸ｺﾞｼｯｸM-PRO" panose="020F0600000000000000" pitchFamily="50" charset="-128"/>
                <a:ea typeface="HG丸ｺﾞｼｯｸM-PRO" panose="020F0600000000000000" pitchFamily="50" charset="-128"/>
              </a:rPr>
              <a:t>シェアシステムでは資金を国際財団活動資金（</a:t>
            </a:r>
            <a:r>
              <a:rPr kumimoji="1" lang="en-US" altLang="ja-JP" b="0" dirty="0">
                <a:latin typeface="HG丸ｺﾞｼｯｸM-PRO" panose="020F0600000000000000" pitchFamily="50" charset="-128"/>
                <a:ea typeface="HG丸ｺﾞｼｯｸM-PRO" panose="020F0600000000000000" pitchFamily="50" charset="-128"/>
              </a:rPr>
              <a:t>WF</a:t>
            </a:r>
            <a:r>
              <a:rPr kumimoji="1" lang="ja-JP" altLang="en-US" b="0" dirty="0">
                <a:latin typeface="HG丸ｺﾞｼｯｸM-PRO" panose="020F0600000000000000" pitchFamily="50" charset="-128"/>
                <a:ea typeface="HG丸ｺﾞｼｯｸM-PRO" panose="020F0600000000000000" pitchFamily="50" charset="-128"/>
              </a:rPr>
              <a:t>）と地区財団活動資金（</a:t>
            </a:r>
            <a:r>
              <a:rPr kumimoji="1" lang="en-US" altLang="ja-JP" b="0" dirty="0">
                <a:latin typeface="HG丸ｺﾞｼｯｸM-PRO" panose="020F0600000000000000" pitchFamily="50" charset="-128"/>
                <a:ea typeface="HG丸ｺﾞｼｯｸM-PRO" panose="020F0600000000000000" pitchFamily="50" charset="-128"/>
              </a:rPr>
              <a:t>DDF</a:t>
            </a:r>
            <a:r>
              <a:rPr kumimoji="1" lang="ja-JP" altLang="en-US" b="0" dirty="0">
                <a:latin typeface="HG丸ｺﾞｼｯｸM-PRO" panose="020F0600000000000000" pitchFamily="50" charset="-128"/>
                <a:ea typeface="HG丸ｺﾞｼｯｸM-PRO" panose="020F0600000000000000" pitchFamily="50" charset="-128"/>
              </a:rPr>
              <a:t>）に二分され、</a:t>
            </a:r>
            <a:r>
              <a:rPr kumimoji="1" lang="en-US" altLang="ja-JP" b="0" dirty="0">
                <a:latin typeface="HG丸ｺﾞｼｯｸM-PRO" panose="020F0600000000000000" pitchFamily="50" charset="-128"/>
                <a:ea typeface="HG丸ｺﾞｼｯｸM-PRO" panose="020F0600000000000000" pitchFamily="50" charset="-128"/>
              </a:rPr>
              <a:t>DDF</a:t>
            </a:r>
            <a:r>
              <a:rPr kumimoji="1" lang="ja-JP" altLang="en-US" b="0" dirty="0">
                <a:latin typeface="HG丸ｺﾞｼｯｸM-PRO" panose="020F0600000000000000" pitchFamily="50" charset="-128"/>
                <a:ea typeface="HG丸ｺﾞｼｯｸM-PRO" panose="020F0600000000000000" pitchFamily="50" charset="-128"/>
              </a:rPr>
              <a:t>はロータリー補助金と「世界でよいことをする」ための活動に充てられる。　</a:t>
            </a:r>
            <a:r>
              <a:rPr kumimoji="1" lang="en-US" altLang="ja-JP" b="0" dirty="0">
                <a:latin typeface="HG丸ｺﾞｼｯｸM-PRO" panose="020F0600000000000000" pitchFamily="50" charset="-128"/>
                <a:ea typeface="HG丸ｺﾞｼｯｸM-PRO" panose="020F0600000000000000" pitchFamily="50" charset="-128"/>
              </a:rPr>
              <a:t>WF</a:t>
            </a:r>
            <a:r>
              <a:rPr kumimoji="1" lang="ja-JP" altLang="en-US" b="0" dirty="0">
                <a:latin typeface="HG丸ｺﾞｼｯｸM-PRO" panose="020F0600000000000000" pitchFamily="50" charset="-128"/>
                <a:ea typeface="HG丸ｺﾞｼｯｸM-PRO" panose="020F0600000000000000" pitchFamily="50" charset="-128"/>
              </a:rPr>
              <a:t>の使途は管理委員が決定し、</a:t>
            </a:r>
            <a:r>
              <a:rPr kumimoji="1" lang="en-US" altLang="ja-JP" b="0" dirty="0">
                <a:latin typeface="HG丸ｺﾞｼｯｸM-PRO" panose="020F0600000000000000" pitchFamily="50" charset="-128"/>
                <a:ea typeface="HG丸ｺﾞｼｯｸM-PRO" panose="020F0600000000000000" pitchFamily="50" charset="-128"/>
              </a:rPr>
              <a:t>DDF</a:t>
            </a:r>
            <a:r>
              <a:rPr kumimoji="1" lang="ja-JP" altLang="en-US" b="0" dirty="0">
                <a:latin typeface="HG丸ｺﾞｼｯｸM-PRO" panose="020F0600000000000000" pitchFamily="50" charset="-128"/>
                <a:ea typeface="HG丸ｺﾞｼｯｸM-PRO" panose="020F0600000000000000" pitchFamily="50" charset="-128"/>
              </a:rPr>
              <a:t>の使途は各地区のロータリー財団委員会が決定。</a:t>
            </a:r>
            <a:endParaRPr kumimoji="1" lang="en-US" altLang="ja-JP" b="0" dirty="0">
              <a:latin typeface="HG丸ｺﾞｼｯｸM-PRO" panose="020F0600000000000000" pitchFamily="50" charset="-128"/>
              <a:ea typeface="HG丸ｺﾞｼｯｸM-PRO" panose="020F0600000000000000" pitchFamily="50" charset="-128"/>
            </a:endParaRPr>
          </a:p>
          <a:p>
            <a:endParaRPr kumimoji="1" lang="en-US" altLang="ja-JP" b="0" dirty="0">
              <a:latin typeface="HG丸ｺﾞｼｯｸM-PRO" panose="020F0600000000000000" pitchFamily="50" charset="-128"/>
              <a:ea typeface="HG丸ｺﾞｼｯｸM-PRO" panose="020F0600000000000000" pitchFamily="50" charset="-128"/>
            </a:endParaRPr>
          </a:p>
          <a:p>
            <a:r>
              <a:rPr lang="ja-JP" altLang="ja-JP" dirty="0">
                <a:latin typeface="+mj-lt"/>
                <a:ea typeface="+mj-ea"/>
                <a:cs typeface="MS Mincho"/>
              </a:rPr>
              <a:t>DDFには3つの使途。</a:t>
            </a:r>
          </a:p>
          <a:p>
            <a:endParaRPr lang="ja-JP" altLang="ja-JP" baseline="0" dirty="0">
              <a:latin typeface="+mj-lt"/>
              <a:ea typeface="+mj-ea"/>
            </a:endParaRPr>
          </a:p>
          <a:p>
            <a:pPr marL="0" indent="0">
              <a:buFont typeface="Arial" panose="020B0604020202020204" pitchFamily="34" charset="0"/>
              <a:buNone/>
            </a:pPr>
            <a:r>
              <a:rPr lang="ja-JP" altLang="en-US" dirty="0">
                <a:latin typeface="+mj-lt"/>
                <a:ea typeface="+mj-ea"/>
                <a:cs typeface="MS Mincho"/>
              </a:rPr>
              <a:t>①</a:t>
            </a:r>
            <a:r>
              <a:rPr lang="ja-JP" altLang="ja-JP" dirty="0">
                <a:latin typeface="+mj-lt"/>
                <a:ea typeface="+mj-ea"/>
                <a:cs typeface="MS Mincho"/>
              </a:rPr>
              <a:t>グローバル補助金</a:t>
            </a:r>
            <a:r>
              <a:rPr lang="ja-JP" altLang="en-US" dirty="0">
                <a:latin typeface="+mj-lt"/>
                <a:ea typeface="+mj-ea"/>
                <a:cs typeface="MS Mincho"/>
              </a:rPr>
              <a:t>：</a:t>
            </a:r>
            <a:r>
              <a:rPr lang="ja-JP" altLang="ja-JP" dirty="0">
                <a:latin typeface="+mj-lt"/>
                <a:ea typeface="+mj-ea"/>
                <a:cs typeface="MS Mincho"/>
              </a:rPr>
              <a:t>グローバル補助金</a:t>
            </a:r>
            <a:r>
              <a:rPr lang="ja-JP" altLang="en-US" dirty="0">
                <a:latin typeface="+mj-lt"/>
                <a:ea typeface="+mj-ea"/>
                <a:cs typeface="MS Mincho"/>
              </a:rPr>
              <a:t>に配分された</a:t>
            </a:r>
            <a:r>
              <a:rPr lang="ja-JP" altLang="ja-JP" dirty="0">
                <a:latin typeface="+mj-lt"/>
                <a:ea typeface="+mj-ea"/>
                <a:cs typeface="MS Mincho"/>
              </a:rPr>
              <a:t>DDFと同額がWFから上乗せされ</a:t>
            </a:r>
            <a:r>
              <a:rPr lang="ja-JP" altLang="en-US" dirty="0">
                <a:latin typeface="+mj-lt"/>
                <a:ea typeface="+mj-ea"/>
                <a:cs typeface="MS Mincho"/>
              </a:rPr>
              <a:t>る</a:t>
            </a:r>
            <a:r>
              <a:rPr lang="ja-JP" altLang="ja-JP" dirty="0">
                <a:latin typeface="+mj-lt"/>
                <a:ea typeface="+mj-ea"/>
                <a:cs typeface="MS Mincho"/>
              </a:rPr>
              <a:t>。</a:t>
            </a:r>
            <a:endParaRPr lang="ja-JP" altLang="ja-JP" baseline="0" dirty="0">
              <a:latin typeface="+mj-lt"/>
              <a:ea typeface="+mj-ea"/>
            </a:endParaRPr>
          </a:p>
          <a:p>
            <a:pPr marL="0" indent="0">
              <a:buFont typeface="Arial" panose="020B0604020202020204" pitchFamily="34" charset="0"/>
              <a:buNone/>
            </a:pPr>
            <a:r>
              <a:rPr lang="ja-JP" altLang="en-US" dirty="0">
                <a:latin typeface="+mj-lt"/>
                <a:ea typeface="+mj-ea"/>
                <a:cs typeface="MS Mincho"/>
              </a:rPr>
              <a:t>②</a:t>
            </a:r>
            <a:r>
              <a:rPr lang="ja-JP" altLang="ja-JP" dirty="0">
                <a:latin typeface="+mj-lt"/>
                <a:ea typeface="+mj-ea"/>
                <a:cs typeface="MS Mincho"/>
              </a:rPr>
              <a:t>地区補助金</a:t>
            </a:r>
            <a:r>
              <a:rPr lang="ja-JP" altLang="en-US" dirty="0">
                <a:cs typeface="MS Mincho"/>
              </a:rPr>
              <a:t>：</a:t>
            </a:r>
            <a:r>
              <a:rPr lang="ja-JP" altLang="ja-JP" dirty="0">
                <a:latin typeface="+mj-lt"/>
                <a:ea typeface="+mj-ea"/>
                <a:cs typeface="MS Mincho"/>
              </a:rPr>
              <a:t>地区補助金</a:t>
            </a:r>
            <a:r>
              <a:rPr lang="ja-JP" altLang="en-US" dirty="0">
                <a:cs typeface="MS Mincho"/>
              </a:rPr>
              <a:t>に配分された</a:t>
            </a:r>
            <a:r>
              <a:rPr lang="ja-JP" altLang="ja-JP" dirty="0">
                <a:latin typeface="+mj-lt"/>
                <a:ea typeface="+mj-ea"/>
                <a:cs typeface="MS Mincho"/>
              </a:rPr>
              <a:t>DDFは、地区に一括して支払われる</a:t>
            </a:r>
            <a:r>
              <a:rPr lang="ja-JP" altLang="en-US" dirty="0">
                <a:latin typeface="+mj-lt"/>
                <a:ea typeface="+mj-ea"/>
                <a:cs typeface="MS Mincho"/>
              </a:rPr>
              <a:t>上限つきの</a:t>
            </a:r>
            <a:r>
              <a:rPr lang="ja-JP" altLang="ja-JP" dirty="0">
                <a:latin typeface="+mj-lt"/>
                <a:ea typeface="+mj-ea"/>
                <a:cs typeface="MS Mincho"/>
              </a:rPr>
              <a:t>補助金。上限はその年度</a:t>
            </a:r>
            <a:r>
              <a:rPr lang="ja-JP" altLang="en-US" dirty="0">
                <a:latin typeface="+mj-lt"/>
                <a:ea typeface="+mj-ea"/>
                <a:cs typeface="MS Mincho"/>
              </a:rPr>
              <a:t>に</a:t>
            </a:r>
            <a:r>
              <a:rPr lang="ja-JP" altLang="ja-JP" dirty="0">
                <a:latin typeface="+mj-lt"/>
                <a:ea typeface="+mj-ea"/>
                <a:cs typeface="MS Mincho"/>
              </a:rPr>
              <a:t>利用できる資金に基づいて計算され</a:t>
            </a:r>
            <a:r>
              <a:rPr lang="ja-JP" altLang="en-US" dirty="0">
                <a:latin typeface="+mj-lt"/>
                <a:ea typeface="+mj-ea"/>
                <a:cs typeface="MS Mincho"/>
              </a:rPr>
              <a:t>る</a:t>
            </a:r>
            <a:r>
              <a:rPr lang="ja-JP" altLang="ja-JP" dirty="0">
                <a:latin typeface="+mj-lt"/>
                <a:ea typeface="+mj-ea"/>
                <a:cs typeface="MS Mincho"/>
              </a:rPr>
              <a:t>。</a:t>
            </a:r>
            <a:endParaRPr lang="ja-JP" altLang="ja-JP" baseline="0" dirty="0">
              <a:latin typeface="+mj-lt"/>
              <a:ea typeface="+mj-ea"/>
            </a:endParaRPr>
          </a:p>
          <a:p>
            <a:pPr marL="0" indent="0">
              <a:buFont typeface="Arial" panose="020B0604020202020204" pitchFamily="34" charset="0"/>
              <a:buNone/>
            </a:pPr>
            <a:r>
              <a:rPr lang="ja-JP" altLang="en-US" dirty="0">
                <a:latin typeface="+mj-lt"/>
                <a:ea typeface="+mj-ea"/>
                <a:cs typeface="MS Mincho"/>
              </a:rPr>
              <a:t>③寄贈</a:t>
            </a:r>
            <a:r>
              <a:rPr lang="ja-JP" altLang="en-US" dirty="0">
                <a:cs typeface="MS Mincho"/>
              </a:rPr>
              <a:t>：</a:t>
            </a:r>
            <a:r>
              <a:rPr lang="ja-JP" altLang="ja-JP" dirty="0">
                <a:latin typeface="+mj-lt"/>
                <a:ea typeface="+mj-ea"/>
                <a:cs typeface="MS Mincho"/>
              </a:rPr>
              <a:t>ポリオプラスまたはロータリー平和センターなどに配分されたDDFは</a:t>
            </a:r>
            <a:r>
              <a:rPr lang="ja-JP" altLang="en-US" dirty="0">
                <a:latin typeface="+mj-lt"/>
                <a:ea typeface="+mj-ea"/>
                <a:cs typeface="MS Mincho"/>
              </a:rPr>
              <a:t>寄贈</a:t>
            </a:r>
            <a:r>
              <a:rPr lang="ja-JP" altLang="ja-JP" dirty="0">
                <a:latin typeface="+mj-lt"/>
                <a:ea typeface="+mj-ea"/>
                <a:cs typeface="MS Mincho"/>
              </a:rPr>
              <a:t>と</a:t>
            </a:r>
            <a:r>
              <a:rPr lang="ja-JP" altLang="en-US" dirty="0">
                <a:latin typeface="+mj-lt"/>
                <a:ea typeface="+mj-ea"/>
                <a:cs typeface="MS Mincho"/>
              </a:rPr>
              <a:t>呼ばれる</a:t>
            </a:r>
            <a:r>
              <a:rPr lang="ja-JP" altLang="ja-JP" dirty="0">
                <a:latin typeface="+mj-lt"/>
                <a:ea typeface="+mj-ea"/>
                <a:cs typeface="MS Mincho"/>
              </a:rPr>
              <a:t>。</a:t>
            </a:r>
          </a:p>
          <a:p>
            <a:endParaRPr kumimoji="1" lang="ja-JP" altLang="en-US" b="0" dirty="0">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p:cNvSpPr>
            <a:spLocks noGrp="1"/>
          </p:cNvSpPr>
          <p:nvPr>
            <p:ph type="sldNum" sz="quarter" idx="5"/>
          </p:nvPr>
        </p:nvSpPr>
        <p:spPr/>
        <p:txBody>
          <a:bodyPr/>
          <a:lstStyle/>
          <a:p>
            <a:fld id="{DA151310-E4AF-4337-BA6E-528A8B5D2EE5}" type="slidenum">
              <a:rPr kumimoji="1" lang="ja-JP" altLang="en-US" smtClean="0"/>
              <a:pPr/>
              <a:t>8</a:t>
            </a:fld>
            <a:endParaRPr kumimoji="1" lang="ja-JP" altLang="en-US"/>
          </a:p>
        </p:txBody>
      </p:sp>
    </p:spTree>
    <p:extLst>
      <p:ext uri="{BB962C8B-B14F-4D97-AF65-F5344CB8AC3E}">
        <p14:creationId xmlns:p14="http://schemas.microsoft.com/office/powerpoint/2010/main" val="149226303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91A0C2-7287-4C33-B9D3-ED3054C6B599}"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54148894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A151310-E4AF-4337-BA6E-528A8B5D2EE5}" type="slidenum">
              <a:rPr kumimoji="1" lang="ja-JP" altLang="en-US" smtClean="0"/>
              <a:pPr/>
              <a:t>78</a:t>
            </a:fld>
            <a:endParaRPr kumimoji="1" lang="ja-JP" altLang="en-US"/>
          </a:p>
        </p:txBody>
      </p:sp>
    </p:spTree>
    <p:extLst>
      <p:ext uri="{BB962C8B-B14F-4D97-AF65-F5344CB8AC3E}">
        <p14:creationId xmlns:p14="http://schemas.microsoft.com/office/powerpoint/2010/main" val="259026765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pPr marL="0" marR="0" lvl="0" indent="0" algn="r" defTabSz="971486" rtl="0" eaLnBrk="1" fontAlgn="base" latinLnBrk="0" hangingPunct="1">
              <a:lnSpc>
                <a:spcPct val="100000"/>
              </a:lnSpc>
              <a:spcBef>
                <a:spcPct val="0"/>
              </a:spcBef>
              <a:spcAft>
                <a:spcPct val="0"/>
              </a:spcAft>
              <a:buClrTx/>
              <a:buSzTx/>
              <a:buFontTx/>
              <a:buNone/>
              <a:tabLst/>
              <a:defRPr/>
            </a:pPr>
            <a:fld id="{8F09A2F9-7E79-4C41-8733-BBE788ED81BB}" type="slidenum">
              <a:rPr kumimoji="0" lang="en-US" altLang="ja-JP" sz="1300" b="0" i="0" u="none" strike="noStrike" kern="1200" cap="none" spc="0" normalizeH="0" baseline="0" noProof="0" smtClean="0">
                <a:ln>
                  <a:noFill/>
                </a:ln>
                <a:solidFill>
                  <a:srgbClr val="000000"/>
                </a:solidFill>
                <a:effectLst/>
                <a:uLnTx/>
                <a:uFillTx/>
                <a:latin typeface="Arial" charset="0"/>
                <a:ea typeface="ＭＳ Ｐゴシック" panose="020B0600070205080204" pitchFamily="50" charset="-128"/>
                <a:cs typeface="Arial" charset="0"/>
              </a:rPr>
              <a:pPr marL="0" marR="0" lvl="0" indent="0" algn="r" defTabSz="971486" rtl="0" eaLnBrk="1" fontAlgn="base" latinLnBrk="0" hangingPunct="1">
                <a:lnSpc>
                  <a:spcPct val="100000"/>
                </a:lnSpc>
                <a:spcBef>
                  <a:spcPct val="0"/>
                </a:spcBef>
                <a:spcAft>
                  <a:spcPct val="0"/>
                </a:spcAft>
                <a:buClrTx/>
                <a:buSzTx/>
                <a:buFontTx/>
                <a:buNone/>
                <a:tabLst/>
                <a:defRPr/>
              </a:pPr>
              <a:t>81</a:t>
            </a:fld>
            <a:endParaRPr kumimoji="0" lang="en-US" altLang="ja-JP" sz="1300" b="0" i="0" u="none" strike="noStrike" kern="1200" cap="none" spc="0" normalizeH="0" baseline="0" noProof="0" dirty="0">
              <a:ln>
                <a:noFill/>
              </a:ln>
              <a:solidFill>
                <a:srgbClr val="000000"/>
              </a:solidFill>
              <a:effectLst/>
              <a:uLnTx/>
              <a:uFillTx/>
              <a:latin typeface="Arial" charset="0"/>
              <a:ea typeface="ＭＳ Ｐゴシック" panose="020B0600070205080204" pitchFamily="50" charset="-128"/>
              <a:cs typeface="Arial" charset="0"/>
            </a:endParaRPr>
          </a:p>
        </p:txBody>
      </p:sp>
      <p:sp>
        <p:nvSpPr>
          <p:cNvPr id="47107" name="Rectangle 2"/>
          <p:cNvSpPr>
            <a:spLocks noGrp="1" noRot="1" noChangeAspect="1" noChangeArrowheads="1" noTextEdit="1"/>
          </p:cNvSpPr>
          <p:nvPr>
            <p:ph type="sldImg"/>
          </p:nvPr>
        </p:nvSpPr>
        <p:spPr>
          <a:xfrm>
            <a:off x="144463" y="768350"/>
            <a:ext cx="6819900" cy="3836988"/>
          </a:xfrm>
          <a:ln/>
        </p:spPr>
      </p:sp>
      <p:sp>
        <p:nvSpPr>
          <p:cNvPr id="47108" name="Rectangle 3"/>
          <p:cNvSpPr>
            <a:spLocks noGrp="1" noChangeArrowheads="1"/>
          </p:cNvSpPr>
          <p:nvPr>
            <p:ph type="body" idx="1"/>
          </p:nvPr>
        </p:nvSpPr>
        <p:spPr>
          <a:noFill/>
          <a:ln/>
        </p:spPr>
        <p:txBody>
          <a:bodyPr/>
          <a:lstStyle/>
          <a:p>
            <a:pPr eaLnBrk="1" hangingPunct="1"/>
            <a:r>
              <a:rPr kumimoji="0" lang="ja-JP" altLang="en-US" dirty="0">
                <a:latin typeface="Arial" pitchFamily="34" charset="0"/>
                <a:ea typeface="ヒラギノ角ゴ Pro W3" charset="-128"/>
              </a:rPr>
              <a:t>国際奉仕委員会</a:t>
            </a:r>
            <a:endParaRPr kumimoji="0" lang="en-US" altLang="ja-JP" dirty="0">
              <a:latin typeface="Arial" pitchFamily="34" charset="0"/>
              <a:ea typeface="ヒラギノ角ゴ Pro W3" charset="-128"/>
            </a:endParaRPr>
          </a:p>
          <a:p>
            <a:pPr eaLnBrk="1" hangingPunct="1"/>
            <a:endParaRPr kumimoji="0" lang="ja-JP" altLang="en-US" dirty="0">
              <a:latin typeface="Arial" pitchFamily="34" charset="0"/>
              <a:ea typeface="ヒラギノ角ゴ Pro W3" charset="-128"/>
            </a:endParaRPr>
          </a:p>
        </p:txBody>
      </p:sp>
    </p:spTree>
    <p:extLst>
      <p:ext uri="{BB962C8B-B14F-4D97-AF65-F5344CB8AC3E}">
        <p14:creationId xmlns:p14="http://schemas.microsoft.com/office/powerpoint/2010/main" val="50249482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4463" y="768350"/>
            <a:ext cx="6819900" cy="3836988"/>
          </a:xfrm>
        </p:spPr>
      </p:sp>
      <p:sp>
        <p:nvSpPr>
          <p:cNvPr id="3" name="ノート プレースホルダー 2"/>
          <p:cNvSpPr>
            <a:spLocks noGrp="1"/>
          </p:cNvSpPr>
          <p:nvPr>
            <p:ph type="body" idx="1"/>
          </p:nvPr>
        </p:nvSpPr>
        <p:spPr/>
        <p:txBody>
          <a:bodyPr/>
          <a:lstStyle/>
          <a:p>
            <a:endParaRPr kumimoji="1" lang="ja-JP" altLang="en-US"/>
          </a:p>
        </p:txBody>
      </p:sp>
      <p:sp>
        <p:nvSpPr>
          <p:cNvPr id="4" name="日付プレースホルダー 3"/>
          <p:cNvSpPr>
            <a:spLocks noGrp="1"/>
          </p:cNvSpPr>
          <p:nvPr>
            <p:ph type="dt" idx="10"/>
          </p:nvPr>
        </p:nvSpPr>
        <p:spPr/>
        <p:txBody>
          <a:bodyPr/>
          <a:lstStyle/>
          <a:p>
            <a:pPr marL="0" marR="0" lvl="0" indent="0" algn="r" defTabSz="972858" rtl="0" eaLnBrk="1" fontAlgn="base" latinLnBrk="0" hangingPunct="1">
              <a:lnSpc>
                <a:spcPct val="100000"/>
              </a:lnSpc>
              <a:spcBef>
                <a:spcPct val="0"/>
              </a:spcBef>
              <a:spcAft>
                <a:spcPct val="0"/>
              </a:spcAft>
              <a:buClrTx/>
              <a:buSzTx/>
              <a:buFontTx/>
              <a:buNone/>
              <a:tabLst/>
              <a:defRPr/>
            </a:pPr>
            <a:fld id="{1E36E8BA-EE77-4E47-9AB2-627EEFAC841F}" type="datetime1">
              <a:rPr kumimoji="0" lang="en-US" altLang="ja-JP" sz="1300" b="0" i="0" u="none" strike="noStrike" kern="1200" cap="none" spc="0" normalizeH="0" baseline="0" noProof="0" smtClean="0">
                <a:ln>
                  <a:noFill/>
                </a:ln>
                <a:solidFill>
                  <a:srgbClr val="000000"/>
                </a:solidFill>
                <a:effectLst/>
                <a:uLnTx/>
                <a:uFillTx/>
                <a:latin typeface="Arial" charset="0"/>
                <a:ea typeface="ＭＳ Ｐゴシック" panose="020B0600070205080204" pitchFamily="50" charset="-128"/>
                <a:cs typeface="Arial" charset="0"/>
              </a:rPr>
              <a:pPr marL="0" marR="0" lvl="0" indent="0" algn="r" defTabSz="972858" rtl="0" eaLnBrk="1" fontAlgn="base" latinLnBrk="0" hangingPunct="1">
                <a:lnSpc>
                  <a:spcPct val="100000"/>
                </a:lnSpc>
                <a:spcBef>
                  <a:spcPct val="0"/>
                </a:spcBef>
                <a:spcAft>
                  <a:spcPct val="0"/>
                </a:spcAft>
                <a:buClrTx/>
                <a:buSzTx/>
                <a:buFontTx/>
                <a:buNone/>
                <a:tabLst/>
                <a:defRPr/>
              </a:pPr>
              <a:t>9/14/2020</a:t>
            </a:fld>
            <a:endParaRPr kumimoji="0" lang="en-US" sz="13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5" name="スライド番号プレースホルダー 4"/>
          <p:cNvSpPr>
            <a:spLocks noGrp="1"/>
          </p:cNvSpPr>
          <p:nvPr>
            <p:ph type="sldNum" sz="quarter" idx="11"/>
          </p:nvPr>
        </p:nvSpPr>
        <p:spPr/>
        <p:txBody>
          <a:bodyPr/>
          <a:lstStyle/>
          <a:p>
            <a:pPr marL="0" marR="0" lvl="0" indent="0" algn="r" defTabSz="972858" rtl="0" eaLnBrk="1" fontAlgn="base" latinLnBrk="0" hangingPunct="1">
              <a:lnSpc>
                <a:spcPct val="100000"/>
              </a:lnSpc>
              <a:spcBef>
                <a:spcPct val="0"/>
              </a:spcBef>
              <a:spcAft>
                <a:spcPct val="0"/>
              </a:spcAft>
              <a:buClrTx/>
              <a:buSzTx/>
              <a:buFontTx/>
              <a:buNone/>
              <a:tabLst/>
              <a:defRPr/>
            </a:pPr>
            <a:fld id="{650A5DD0-1CB4-4EBD-9286-DD7038B13226}" type="slidenum">
              <a:rPr kumimoji="0" lang="en-US" sz="13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72858" rtl="0" eaLnBrk="1" fontAlgn="base" latinLnBrk="0" hangingPunct="1">
                <a:lnSpc>
                  <a:spcPct val="100000"/>
                </a:lnSpc>
                <a:spcBef>
                  <a:spcPct val="0"/>
                </a:spcBef>
                <a:spcAft>
                  <a:spcPct val="0"/>
                </a:spcAft>
                <a:buClrTx/>
                <a:buSzTx/>
                <a:buFontTx/>
                <a:buNone/>
                <a:tabLst/>
                <a:defRPr/>
              </a:pPr>
              <a:t>82</a:t>
            </a:fld>
            <a:endParaRPr kumimoji="0" lang="en-US" sz="13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425971090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4463" y="768350"/>
            <a:ext cx="6819900" cy="383698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72858" rtl="0" eaLnBrk="1" fontAlgn="base" latinLnBrk="0" hangingPunct="1">
              <a:lnSpc>
                <a:spcPct val="100000"/>
              </a:lnSpc>
              <a:spcBef>
                <a:spcPct val="0"/>
              </a:spcBef>
              <a:spcAft>
                <a:spcPct val="0"/>
              </a:spcAft>
              <a:buClrTx/>
              <a:buSzTx/>
              <a:buFontTx/>
              <a:buNone/>
              <a:tabLst/>
              <a:defRPr/>
            </a:pPr>
            <a:fld id="{C14DCCAE-BB8F-4115-B3A4-72BD948FBF2D}" type="slidenum">
              <a:rPr kumimoji="1" lang="ja-JP" altLang="en-US" sz="1300" b="0" i="0" u="none" strike="noStrike" kern="1200" cap="none" spc="0" normalizeH="0" baseline="0" noProof="0" smtClean="0">
                <a:ln>
                  <a:noFill/>
                </a:ln>
                <a:solidFill>
                  <a:srgbClr val="000000"/>
                </a:solidFill>
                <a:effectLst/>
                <a:uLnTx/>
                <a:uFillTx/>
                <a:latin typeface="Arial" charset="0"/>
                <a:ea typeface="ＭＳ Ｐゴシック" panose="020B0600070205080204" pitchFamily="50" charset="-128"/>
                <a:cs typeface="Arial" charset="0"/>
              </a:rPr>
              <a:pPr marL="0" marR="0" lvl="0" indent="0" algn="r" defTabSz="972858" rtl="0" eaLnBrk="1" fontAlgn="base" latinLnBrk="0" hangingPunct="1">
                <a:lnSpc>
                  <a:spcPct val="100000"/>
                </a:lnSpc>
                <a:spcBef>
                  <a:spcPct val="0"/>
                </a:spcBef>
                <a:spcAft>
                  <a:spcPct val="0"/>
                </a:spcAft>
                <a:buClrTx/>
                <a:buSzTx/>
                <a:buFontTx/>
                <a:buNone/>
                <a:tabLst/>
                <a:defRPr/>
              </a:pPr>
              <a:t>83</a:t>
            </a:fld>
            <a:endParaRPr kumimoji="1" lang="ja-JP" altLang="en-US" sz="1300" b="0" i="0" u="none" strike="noStrike" kern="1200" cap="none" spc="0" normalizeH="0" baseline="0" noProof="0">
              <a:ln>
                <a:noFill/>
              </a:ln>
              <a:solidFill>
                <a:srgbClr val="000000"/>
              </a:solidFill>
              <a:effectLst/>
              <a:uLnTx/>
              <a:uFillTx/>
              <a:latin typeface="Arial" charset="0"/>
              <a:ea typeface="ＭＳ Ｐゴシック" panose="020B0600070205080204" pitchFamily="50" charset="-128"/>
              <a:cs typeface="Arial" charset="0"/>
            </a:endParaRPr>
          </a:p>
        </p:txBody>
      </p:sp>
    </p:spTree>
    <p:extLst>
      <p:ext uri="{BB962C8B-B14F-4D97-AF65-F5344CB8AC3E}">
        <p14:creationId xmlns:p14="http://schemas.microsoft.com/office/powerpoint/2010/main" val="82917437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4463" y="768350"/>
            <a:ext cx="6819900" cy="383698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72858" rtl="0" eaLnBrk="1" fontAlgn="base" latinLnBrk="0" hangingPunct="1">
              <a:lnSpc>
                <a:spcPct val="100000"/>
              </a:lnSpc>
              <a:spcBef>
                <a:spcPct val="0"/>
              </a:spcBef>
              <a:spcAft>
                <a:spcPct val="0"/>
              </a:spcAft>
              <a:buClrTx/>
              <a:buSzTx/>
              <a:buFontTx/>
              <a:buNone/>
              <a:tabLst/>
              <a:defRPr/>
            </a:pPr>
            <a:fld id="{C14DCCAE-BB8F-4115-B3A4-72BD948FBF2D}" type="slidenum">
              <a:rPr kumimoji="1" lang="ja-JP" altLang="en-US" sz="1300" b="0" i="0" u="none" strike="noStrike" kern="1200" cap="none" spc="0" normalizeH="0" baseline="0" noProof="0" smtClean="0">
                <a:ln>
                  <a:noFill/>
                </a:ln>
                <a:solidFill>
                  <a:srgbClr val="000000"/>
                </a:solidFill>
                <a:effectLst/>
                <a:uLnTx/>
                <a:uFillTx/>
                <a:latin typeface="Arial" charset="0"/>
                <a:ea typeface="ＭＳ Ｐゴシック" panose="020B0600070205080204" pitchFamily="50" charset="-128"/>
                <a:cs typeface="Arial" charset="0"/>
              </a:rPr>
              <a:pPr marL="0" marR="0" lvl="0" indent="0" algn="r" defTabSz="972858" rtl="0" eaLnBrk="1" fontAlgn="base" latinLnBrk="0" hangingPunct="1">
                <a:lnSpc>
                  <a:spcPct val="100000"/>
                </a:lnSpc>
                <a:spcBef>
                  <a:spcPct val="0"/>
                </a:spcBef>
                <a:spcAft>
                  <a:spcPct val="0"/>
                </a:spcAft>
                <a:buClrTx/>
                <a:buSzTx/>
                <a:buFontTx/>
                <a:buNone/>
                <a:tabLst/>
                <a:defRPr/>
              </a:pPr>
              <a:t>84</a:t>
            </a:fld>
            <a:endParaRPr kumimoji="1" lang="ja-JP" altLang="en-US" sz="1300" b="0" i="0" u="none" strike="noStrike" kern="1200" cap="none" spc="0" normalizeH="0" baseline="0" noProof="0">
              <a:ln>
                <a:noFill/>
              </a:ln>
              <a:solidFill>
                <a:srgbClr val="000000"/>
              </a:solidFill>
              <a:effectLst/>
              <a:uLnTx/>
              <a:uFillTx/>
              <a:latin typeface="Arial" charset="0"/>
              <a:ea typeface="ＭＳ Ｐゴシック" panose="020B0600070205080204" pitchFamily="50" charset="-128"/>
              <a:cs typeface="Arial" charset="0"/>
            </a:endParaRPr>
          </a:p>
        </p:txBody>
      </p:sp>
    </p:spTree>
    <p:extLst>
      <p:ext uri="{BB962C8B-B14F-4D97-AF65-F5344CB8AC3E}">
        <p14:creationId xmlns:p14="http://schemas.microsoft.com/office/powerpoint/2010/main" val="411109538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4463" y="768350"/>
            <a:ext cx="6819900" cy="383698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0"/>
          </p:nvPr>
        </p:nvSpPr>
        <p:spPr/>
        <p:txBody>
          <a:bodyPr/>
          <a:lstStyle/>
          <a:p>
            <a:pPr marL="0" marR="0" lvl="0" indent="0" algn="r" defTabSz="972858" rtl="0" eaLnBrk="1" fontAlgn="base" latinLnBrk="0" hangingPunct="1">
              <a:lnSpc>
                <a:spcPct val="100000"/>
              </a:lnSpc>
              <a:spcBef>
                <a:spcPct val="0"/>
              </a:spcBef>
              <a:spcAft>
                <a:spcPct val="0"/>
              </a:spcAft>
              <a:buClrTx/>
              <a:buSzTx/>
              <a:buFontTx/>
              <a:buNone/>
              <a:tabLst/>
              <a:defRPr/>
            </a:pPr>
            <a:fld id="{26F879A0-869B-4BA9-A785-5F9714BF2A43}" type="datetime1">
              <a:rPr kumimoji="0" lang="en-US" altLang="ja-JP" sz="1300" b="0" i="0" u="none" strike="noStrike" kern="1200" cap="none" spc="0" normalizeH="0" baseline="0" noProof="0" smtClean="0">
                <a:ln>
                  <a:noFill/>
                </a:ln>
                <a:solidFill>
                  <a:srgbClr val="000000"/>
                </a:solidFill>
                <a:effectLst/>
                <a:uLnTx/>
                <a:uFillTx/>
                <a:latin typeface="Arial" charset="0"/>
                <a:ea typeface="ＭＳ Ｐゴシック" panose="020B0600070205080204" pitchFamily="50" charset="-128"/>
                <a:cs typeface="Arial" charset="0"/>
              </a:rPr>
              <a:pPr marL="0" marR="0" lvl="0" indent="0" algn="r" defTabSz="972858" rtl="0" eaLnBrk="1" fontAlgn="base" latinLnBrk="0" hangingPunct="1">
                <a:lnSpc>
                  <a:spcPct val="100000"/>
                </a:lnSpc>
                <a:spcBef>
                  <a:spcPct val="0"/>
                </a:spcBef>
                <a:spcAft>
                  <a:spcPct val="0"/>
                </a:spcAft>
                <a:buClrTx/>
                <a:buSzTx/>
                <a:buFontTx/>
                <a:buNone/>
                <a:tabLst/>
                <a:defRPr/>
              </a:pPr>
              <a:t>9/14/2020</a:t>
            </a:fld>
            <a:endParaRPr kumimoji="0" lang="en-US" sz="13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5" name="スライド番号プレースホルダー 4"/>
          <p:cNvSpPr>
            <a:spLocks noGrp="1"/>
          </p:cNvSpPr>
          <p:nvPr>
            <p:ph type="sldNum" sz="quarter" idx="11"/>
          </p:nvPr>
        </p:nvSpPr>
        <p:spPr/>
        <p:txBody>
          <a:bodyPr/>
          <a:lstStyle/>
          <a:p>
            <a:pPr marL="0" marR="0" lvl="0" indent="0" algn="r" defTabSz="972858" rtl="0" eaLnBrk="1" fontAlgn="base" latinLnBrk="0" hangingPunct="1">
              <a:lnSpc>
                <a:spcPct val="100000"/>
              </a:lnSpc>
              <a:spcBef>
                <a:spcPct val="0"/>
              </a:spcBef>
              <a:spcAft>
                <a:spcPct val="0"/>
              </a:spcAft>
              <a:buClrTx/>
              <a:buSzTx/>
              <a:buFontTx/>
              <a:buNone/>
              <a:tabLst/>
              <a:defRPr/>
            </a:pPr>
            <a:fld id="{650A5DD0-1CB4-4EBD-9286-DD7038B13226}" type="slidenum">
              <a:rPr kumimoji="0" lang="en-US" sz="13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72858" rtl="0" eaLnBrk="1" fontAlgn="base" latinLnBrk="0" hangingPunct="1">
                <a:lnSpc>
                  <a:spcPct val="100000"/>
                </a:lnSpc>
                <a:spcBef>
                  <a:spcPct val="0"/>
                </a:spcBef>
                <a:spcAft>
                  <a:spcPct val="0"/>
                </a:spcAft>
                <a:buClrTx/>
                <a:buSzTx/>
                <a:buFontTx/>
                <a:buNone/>
                <a:tabLst/>
                <a:defRPr/>
              </a:pPr>
              <a:t>87</a:t>
            </a:fld>
            <a:endParaRPr kumimoji="0" lang="en-US" sz="13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89581852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4463" y="768350"/>
            <a:ext cx="6819900" cy="383698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0"/>
          </p:nvPr>
        </p:nvSpPr>
        <p:spPr/>
        <p:txBody>
          <a:bodyPr/>
          <a:lstStyle/>
          <a:p>
            <a:pPr marL="0" marR="0" lvl="0" indent="0" algn="r" defTabSz="972858" rtl="0" eaLnBrk="1" fontAlgn="base" latinLnBrk="0" hangingPunct="1">
              <a:lnSpc>
                <a:spcPct val="100000"/>
              </a:lnSpc>
              <a:spcBef>
                <a:spcPct val="0"/>
              </a:spcBef>
              <a:spcAft>
                <a:spcPct val="0"/>
              </a:spcAft>
              <a:buClrTx/>
              <a:buSzTx/>
              <a:buFontTx/>
              <a:buNone/>
              <a:tabLst/>
              <a:defRPr/>
            </a:pPr>
            <a:fld id="{EF7C3BE9-BF9D-4A23-937B-04E5F892DD12}" type="datetime1">
              <a:rPr kumimoji="0" lang="en-US" altLang="ja-JP" sz="1300" b="0" i="0" u="none" strike="noStrike" kern="1200" cap="none" spc="0" normalizeH="0" baseline="0" noProof="0" smtClean="0">
                <a:ln>
                  <a:noFill/>
                </a:ln>
                <a:solidFill>
                  <a:srgbClr val="000000"/>
                </a:solidFill>
                <a:effectLst/>
                <a:uLnTx/>
                <a:uFillTx/>
                <a:latin typeface="Arial" charset="0"/>
                <a:ea typeface="ＭＳ Ｐゴシック" panose="020B0600070205080204" pitchFamily="50" charset="-128"/>
                <a:cs typeface="Arial" charset="0"/>
              </a:rPr>
              <a:pPr marL="0" marR="0" lvl="0" indent="0" algn="r" defTabSz="972858" rtl="0" eaLnBrk="1" fontAlgn="base" latinLnBrk="0" hangingPunct="1">
                <a:lnSpc>
                  <a:spcPct val="100000"/>
                </a:lnSpc>
                <a:spcBef>
                  <a:spcPct val="0"/>
                </a:spcBef>
                <a:spcAft>
                  <a:spcPct val="0"/>
                </a:spcAft>
                <a:buClrTx/>
                <a:buSzTx/>
                <a:buFontTx/>
                <a:buNone/>
                <a:tabLst/>
                <a:defRPr/>
              </a:pPr>
              <a:t>9/14/2020</a:t>
            </a:fld>
            <a:endParaRPr kumimoji="0" lang="en-US" sz="13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5" name="スライド番号プレースホルダー 4"/>
          <p:cNvSpPr>
            <a:spLocks noGrp="1"/>
          </p:cNvSpPr>
          <p:nvPr>
            <p:ph type="sldNum" sz="quarter" idx="11"/>
          </p:nvPr>
        </p:nvSpPr>
        <p:spPr/>
        <p:txBody>
          <a:bodyPr/>
          <a:lstStyle/>
          <a:p>
            <a:pPr marL="0" marR="0" lvl="0" indent="0" algn="r" defTabSz="972858" rtl="0" eaLnBrk="1" fontAlgn="base" latinLnBrk="0" hangingPunct="1">
              <a:lnSpc>
                <a:spcPct val="100000"/>
              </a:lnSpc>
              <a:spcBef>
                <a:spcPct val="0"/>
              </a:spcBef>
              <a:spcAft>
                <a:spcPct val="0"/>
              </a:spcAft>
              <a:buClrTx/>
              <a:buSzTx/>
              <a:buFontTx/>
              <a:buNone/>
              <a:tabLst/>
              <a:defRPr/>
            </a:pPr>
            <a:fld id="{650A5DD0-1CB4-4EBD-9286-DD7038B13226}" type="slidenum">
              <a:rPr kumimoji="0" lang="en-US" sz="13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72858" rtl="0" eaLnBrk="1" fontAlgn="base" latinLnBrk="0" hangingPunct="1">
                <a:lnSpc>
                  <a:spcPct val="100000"/>
                </a:lnSpc>
                <a:spcBef>
                  <a:spcPct val="0"/>
                </a:spcBef>
                <a:spcAft>
                  <a:spcPct val="0"/>
                </a:spcAft>
                <a:buClrTx/>
                <a:buSzTx/>
                <a:buFontTx/>
                <a:buNone/>
                <a:tabLst/>
                <a:defRPr/>
              </a:pPr>
              <a:t>90</a:t>
            </a:fld>
            <a:endParaRPr kumimoji="0" lang="en-US" sz="13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99477573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4463" y="768350"/>
            <a:ext cx="6819900" cy="383698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0"/>
          </p:nvPr>
        </p:nvSpPr>
        <p:spPr/>
        <p:txBody>
          <a:bodyPr/>
          <a:lstStyle/>
          <a:p>
            <a:pPr marL="0" marR="0" lvl="0" indent="0" algn="r" defTabSz="972858" rtl="0" eaLnBrk="1" fontAlgn="base" latinLnBrk="0" hangingPunct="1">
              <a:lnSpc>
                <a:spcPct val="100000"/>
              </a:lnSpc>
              <a:spcBef>
                <a:spcPct val="0"/>
              </a:spcBef>
              <a:spcAft>
                <a:spcPct val="0"/>
              </a:spcAft>
              <a:buClrTx/>
              <a:buSzTx/>
              <a:buFontTx/>
              <a:buNone/>
              <a:tabLst/>
              <a:defRPr/>
            </a:pPr>
            <a:fld id="{8DAA2834-0C0D-49B1-BB24-62DD2753FE75}" type="datetime1">
              <a:rPr kumimoji="0" lang="en-US" altLang="ja-JP" sz="1300" b="0" i="0" u="none" strike="noStrike" kern="1200" cap="none" spc="0" normalizeH="0" baseline="0" noProof="0" smtClean="0">
                <a:ln>
                  <a:noFill/>
                </a:ln>
                <a:solidFill>
                  <a:srgbClr val="000000"/>
                </a:solidFill>
                <a:effectLst/>
                <a:uLnTx/>
                <a:uFillTx/>
                <a:latin typeface="Arial" charset="0"/>
                <a:ea typeface="ＭＳ Ｐゴシック" panose="020B0600070205080204" pitchFamily="50" charset="-128"/>
                <a:cs typeface="Arial" charset="0"/>
              </a:rPr>
              <a:pPr marL="0" marR="0" lvl="0" indent="0" algn="r" defTabSz="972858" rtl="0" eaLnBrk="1" fontAlgn="base" latinLnBrk="0" hangingPunct="1">
                <a:lnSpc>
                  <a:spcPct val="100000"/>
                </a:lnSpc>
                <a:spcBef>
                  <a:spcPct val="0"/>
                </a:spcBef>
                <a:spcAft>
                  <a:spcPct val="0"/>
                </a:spcAft>
                <a:buClrTx/>
                <a:buSzTx/>
                <a:buFontTx/>
                <a:buNone/>
                <a:tabLst/>
                <a:defRPr/>
              </a:pPr>
              <a:t>9/14/2020</a:t>
            </a:fld>
            <a:endParaRPr kumimoji="0" lang="en-US" sz="13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5" name="スライド番号プレースホルダー 4"/>
          <p:cNvSpPr>
            <a:spLocks noGrp="1"/>
          </p:cNvSpPr>
          <p:nvPr>
            <p:ph type="sldNum" sz="quarter" idx="11"/>
          </p:nvPr>
        </p:nvSpPr>
        <p:spPr/>
        <p:txBody>
          <a:bodyPr/>
          <a:lstStyle/>
          <a:p>
            <a:pPr marL="0" marR="0" lvl="0" indent="0" algn="r" defTabSz="972858" rtl="0" eaLnBrk="1" fontAlgn="base" latinLnBrk="0" hangingPunct="1">
              <a:lnSpc>
                <a:spcPct val="100000"/>
              </a:lnSpc>
              <a:spcBef>
                <a:spcPct val="0"/>
              </a:spcBef>
              <a:spcAft>
                <a:spcPct val="0"/>
              </a:spcAft>
              <a:buClrTx/>
              <a:buSzTx/>
              <a:buFontTx/>
              <a:buNone/>
              <a:tabLst/>
              <a:defRPr/>
            </a:pPr>
            <a:fld id="{650A5DD0-1CB4-4EBD-9286-DD7038B13226}" type="slidenum">
              <a:rPr kumimoji="0" lang="en-US" sz="13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72858" rtl="0" eaLnBrk="1" fontAlgn="base" latinLnBrk="0" hangingPunct="1">
                <a:lnSpc>
                  <a:spcPct val="100000"/>
                </a:lnSpc>
                <a:spcBef>
                  <a:spcPct val="0"/>
                </a:spcBef>
                <a:spcAft>
                  <a:spcPct val="0"/>
                </a:spcAft>
                <a:buClrTx/>
                <a:buSzTx/>
                <a:buFontTx/>
                <a:buNone/>
                <a:tabLst/>
                <a:defRPr/>
              </a:pPr>
              <a:t>92</a:t>
            </a:fld>
            <a:endParaRPr kumimoji="0" lang="en-US" sz="13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409630011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4463" y="768350"/>
            <a:ext cx="6819900" cy="383698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72858" rtl="0" eaLnBrk="1" fontAlgn="base" latinLnBrk="0" hangingPunct="1">
              <a:lnSpc>
                <a:spcPct val="100000"/>
              </a:lnSpc>
              <a:spcBef>
                <a:spcPct val="0"/>
              </a:spcBef>
              <a:spcAft>
                <a:spcPct val="0"/>
              </a:spcAft>
              <a:buClrTx/>
              <a:buSzTx/>
              <a:buFontTx/>
              <a:buNone/>
              <a:tabLst/>
              <a:defRPr/>
            </a:pPr>
            <a:fld id="{C14DCCAE-BB8F-4115-B3A4-72BD948FBF2D}" type="slidenum">
              <a:rPr kumimoji="1" lang="ja-JP" altLang="en-US" sz="1300" b="0" i="0" u="none" strike="noStrike" kern="1200" cap="none" spc="0" normalizeH="0" baseline="0" noProof="0" smtClean="0">
                <a:ln>
                  <a:noFill/>
                </a:ln>
                <a:solidFill>
                  <a:srgbClr val="000000"/>
                </a:solidFill>
                <a:effectLst/>
                <a:uLnTx/>
                <a:uFillTx/>
                <a:latin typeface="Arial" charset="0"/>
                <a:ea typeface="ＭＳ Ｐゴシック" panose="020B0600070205080204" pitchFamily="50" charset="-128"/>
                <a:cs typeface="Arial" charset="0"/>
              </a:rPr>
              <a:pPr marL="0" marR="0" lvl="0" indent="0" algn="r" defTabSz="972858" rtl="0" eaLnBrk="1" fontAlgn="base" latinLnBrk="0" hangingPunct="1">
                <a:lnSpc>
                  <a:spcPct val="100000"/>
                </a:lnSpc>
                <a:spcBef>
                  <a:spcPct val="0"/>
                </a:spcBef>
                <a:spcAft>
                  <a:spcPct val="0"/>
                </a:spcAft>
                <a:buClrTx/>
                <a:buSzTx/>
                <a:buFontTx/>
                <a:buNone/>
                <a:tabLst/>
                <a:defRPr/>
              </a:pPr>
              <a:t>93</a:t>
            </a:fld>
            <a:endParaRPr kumimoji="1" lang="ja-JP" altLang="en-US" sz="1300" b="0" i="0" u="none" strike="noStrike" kern="1200" cap="none" spc="0" normalizeH="0" baseline="0" noProof="0">
              <a:ln>
                <a:noFill/>
              </a:ln>
              <a:solidFill>
                <a:srgbClr val="000000"/>
              </a:solidFill>
              <a:effectLst/>
              <a:uLnTx/>
              <a:uFillTx/>
              <a:latin typeface="Arial" charset="0"/>
              <a:ea typeface="ＭＳ Ｐゴシック" panose="020B0600070205080204" pitchFamily="50" charset="-128"/>
              <a:cs typeface="Arial" charset="0"/>
            </a:endParaRPr>
          </a:p>
        </p:txBody>
      </p:sp>
    </p:spTree>
    <p:extLst>
      <p:ext uri="{BB962C8B-B14F-4D97-AF65-F5344CB8AC3E}">
        <p14:creationId xmlns:p14="http://schemas.microsoft.com/office/powerpoint/2010/main" val="3537988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9575" y="1233488"/>
            <a:ext cx="5916613" cy="3328987"/>
          </a:xfrm>
        </p:spPr>
      </p:sp>
      <p:sp>
        <p:nvSpPr>
          <p:cNvPr id="3" name="ノート プレースホルダー 2"/>
          <p:cNvSpPr>
            <a:spLocks noGrp="1"/>
          </p:cNvSpPr>
          <p:nvPr>
            <p:ph type="body" idx="1"/>
          </p:nvPr>
        </p:nvSpPr>
        <p:spPr/>
        <p:txBody>
          <a:bodyPr/>
          <a:lstStyle/>
          <a:p>
            <a:r>
              <a:rPr kumimoji="1" lang="ja-JP" altLang="en-US" b="0" dirty="0">
                <a:latin typeface="HG丸ｺﾞｼｯｸM-PRO" panose="020F0600000000000000" pitchFamily="50" charset="-128"/>
                <a:ea typeface="HG丸ｺﾞｼｯｸM-PRO" panose="020F0600000000000000" pitchFamily="50" charset="-128"/>
              </a:rPr>
              <a:t>グローバル補助金：</a:t>
            </a:r>
            <a:r>
              <a:rPr lang="ja-JP" altLang="en-US" b="0" i="0" dirty="0">
                <a:solidFill>
                  <a:srgbClr val="000000"/>
                </a:solidFill>
                <a:effectLst/>
                <a:latin typeface="メイリオ" panose="020B0604030504040204" pitchFamily="50" charset="-128"/>
                <a:ea typeface="メイリオ" panose="020B0604030504040204" pitchFamily="50" charset="-128"/>
              </a:rPr>
              <a:t>ロータリー重点分野のいずれかに該当し、持続可能な成果をもたらす規模の大きい長期の国際的プロジェクトを支援。支給額は</a:t>
            </a:r>
            <a:r>
              <a:rPr lang="en-US" altLang="ja-JP" b="0" i="0" dirty="0">
                <a:solidFill>
                  <a:srgbClr val="000000"/>
                </a:solidFill>
                <a:effectLst/>
                <a:latin typeface="メイリオ" panose="020B0604030504040204" pitchFamily="50" charset="-128"/>
                <a:ea typeface="メイリオ" panose="020B0604030504040204" pitchFamily="50" charset="-128"/>
              </a:rPr>
              <a:t>15,000</a:t>
            </a:r>
            <a:r>
              <a:rPr lang="ja-JP" altLang="en-US" b="0" i="0" dirty="0">
                <a:solidFill>
                  <a:srgbClr val="000000"/>
                </a:solidFill>
                <a:effectLst/>
                <a:latin typeface="メイリオ" panose="020B0604030504040204" pitchFamily="50" charset="-128"/>
                <a:ea typeface="メイリオ" panose="020B0604030504040204" pitchFamily="50" charset="-128"/>
              </a:rPr>
              <a:t>～</a:t>
            </a:r>
            <a:r>
              <a:rPr lang="en-US" altLang="ja-JP" b="0" i="0" dirty="0">
                <a:solidFill>
                  <a:srgbClr val="000000"/>
                </a:solidFill>
                <a:effectLst/>
                <a:latin typeface="メイリオ" panose="020B0604030504040204" pitchFamily="50" charset="-128"/>
                <a:ea typeface="メイリオ" panose="020B0604030504040204" pitchFamily="50" charset="-128"/>
              </a:rPr>
              <a:t>200,000</a:t>
            </a:r>
            <a:r>
              <a:rPr lang="ja-JP" altLang="en-US" b="0" i="0" dirty="0">
                <a:solidFill>
                  <a:srgbClr val="000000"/>
                </a:solidFill>
                <a:effectLst/>
                <a:latin typeface="メイリオ" panose="020B0604030504040204" pitchFamily="50" charset="-128"/>
                <a:ea typeface="メイリオ" panose="020B0604030504040204" pitchFamily="50" charset="-128"/>
              </a:rPr>
              <a:t>ドル。</a:t>
            </a:r>
            <a:endParaRPr lang="en-US" altLang="ja-JP" b="0" i="0" dirty="0">
              <a:solidFill>
                <a:srgbClr val="000000"/>
              </a:solidFill>
              <a:effectLst/>
              <a:latin typeface="メイリオ" panose="020B0604030504040204" pitchFamily="50" charset="-128"/>
              <a:ea typeface="メイリオ" panose="020B0604030504040204" pitchFamily="50" charset="-128"/>
            </a:endParaRPr>
          </a:p>
          <a:p>
            <a:endParaRPr lang="en-US" altLang="ja-JP" b="0" i="0" dirty="0">
              <a:solidFill>
                <a:srgbClr val="000000"/>
              </a:solidFill>
              <a:effectLst/>
              <a:latin typeface="メイリオ" panose="020B0604030504040204" pitchFamily="50" charset="-128"/>
              <a:ea typeface="メイリオ" panose="020B0604030504040204" pitchFamily="50" charset="-128"/>
            </a:endParaRPr>
          </a:p>
          <a:p>
            <a:r>
              <a:rPr kumimoji="1" lang="ja-JP" altLang="en-US" b="0" dirty="0">
                <a:latin typeface="HG丸ｺﾞｼｯｸM-PRO" panose="020F0600000000000000" pitchFamily="50" charset="-128"/>
                <a:ea typeface="HG丸ｺﾞｼｯｸM-PRO" panose="020F0600000000000000" pitchFamily="50" charset="-128"/>
              </a:rPr>
              <a:t>地区補助金：</a:t>
            </a:r>
            <a:r>
              <a:rPr lang="ja-JP" altLang="en-US" b="0" i="0" dirty="0">
                <a:solidFill>
                  <a:srgbClr val="000000"/>
                </a:solidFill>
                <a:effectLst/>
                <a:latin typeface="メイリオ" panose="020B0604030504040204" pitchFamily="50" charset="-128"/>
                <a:ea typeface="メイリオ" panose="020B0604030504040204" pitchFamily="50" charset="-128"/>
              </a:rPr>
              <a:t>地区補助金は、地区に裁量権があり、地元や海外の地域社会のニーズに取り組むための比較的規模の小さい、短期的な活動を支援します。</a:t>
            </a:r>
            <a:endParaRPr lang="en-US" altLang="ja-JP" b="0" i="0" dirty="0">
              <a:solidFill>
                <a:srgbClr val="000000"/>
              </a:solidFill>
              <a:effectLst/>
              <a:latin typeface="メイリオ" panose="020B0604030504040204" pitchFamily="50" charset="-128"/>
              <a:ea typeface="メイリオ" panose="020B0604030504040204" pitchFamily="50" charset="-128"/>
            </a:endParaRPr>
          </a:p>
          <a:p>
            <a:endParaRPr kumimoji="1" lang="en-US" altLang="ja-JP" b="0" dirty="0">
              <a:latin typeface="HG丸ｺﾞｼｯｸM-PRO" panose="020F0600000000000000" pitchFamily="50" charset="-128"/>
              <a:ea typeface="HG丸ｺﾞｼｯｸM-PRO" panose="020F0600000000000000" pitchFamily="50" charset="-128"/>
            </a:endParaRPr>
          </a:p>
          <a:p>
            <a:r>
              <a:rPr kumimoji="1" lang="ja-JP" altLang="en-US" b="0" dirty="0">
                <a:latin typeface="HG丸ｺﾞｼｯｸM-PRO" panose="020F0600000000000000" pitchFamily="50" charset="-128"/>
                <a:ea typeface="HG丸ｺﾞｼｯｸM-PRO" panose="020F0600000000000000" pitchFamily="50" charset="-128"/>
              </a:rPr>
              <a:t>災害救援補助金：</a:t>
            </a:r>
            <a:r>
              <a:rPr lang="ja-JP" altLang="en-US" b="0" i="0" dirty="0">
                <a:solidFill>
                  <a:srgbClr val="000000"/>
                </a:solidFill>
                <a:effectLst/>
                <a:latin typeface="メイリオ" panose="020B0604030504040204" pitchFamily="50" charset="-128"/>
                <a:ea typeface="メイリオ" panose="020B0604030504040204" pitchFamily="50" charset="-128"/>
              </a:rPr>
              <a:t>災害被災地の救援と復旧支援を目的とする</a:t>
            </a:r>
            <a:r>
              <a:rPr lang="ja-JP" altLang="en-US" b="0" i="0" u="none" strike="noStrike" dirty="0">
                <a:solidFill>
                  <a:schemeClr val="tx1"/>
                </a:solidFill>
                <a:effectLst/>
                <a:latin typeface="メイリオ" panose="020B0604030504040204" pitchFamily="50" charset="-128"/>
                <a:ea typeface="メイリオ" panose="020B0604030504040204" pitchFamily="50" charset="-128"/>
                <a:hlinkClick r:id="rId3">
                  <a:extLst>
                    <a:ext uri="{A12FA001-AC4F-418D-AE19-62706E023703}">
                      <ahyp:hlinkClr xmlns:ahyp="http://schemas.microsoft.com/office/drawing/2018/hyperlinkcolor" val="tx"/>
                    </a:ext>
                  </a:extLst>
                </a:hlinkClick>
              </a:rPr>
              <a:t>ロータリー災害救援基金</a:t>
            </a:r>
            <a:r>
              <a:rPr lang="ja-JP" altLang="en-US" b="0" i="0" dirty="0">
                <a:solidFill>
                  <a:srgbClr val="000000"/>
                </a:solidFill>
                <a:effectLst/>
                <a:latin typeface="メイリオ" panose="020B0604030504040204" pitchFamily="50" charset="-128"/>
                <a:ea typeface="メイリオ" panose="020B0604030504040204" pitchFamily="50" charset="-128"/>
              </a:rPr>
              <a:t>から補助金を授与します。被災地区は、最高</a:t>
            </a:r>
            <a:r>
              <a:rPr lang="en-US" altLang="ja-JP" b="0" i="0" dirty="0">
                <a:solidFill>
                  <a:srgbClr val="000000"/>
                </a:solidFill>
                <a:effectLst/>
                <a:latin typeface="メイリオ" panose="020B0604030504040204" pitchFamily="50" charset="-128"/>
                <a:ea typeface="メイリオ" panose="020B0604030504040204" pitchFamily="50" charset="-128"/>
              </a:rPr>
              <a:t>25,000</a:t>
            </a:r>
            <a:r>
              <a:rPr lang="ja-JP" altLang="en-US" b="0" i="0" dirty="0">
                <a:solidFill>
                  <a:srgbClr val="000000"/>
                </a:solidFill>
                <a:effectLst/>
                <a:latin typeface="メイリオ" panose="020B0604030504040204" pitchFamily="50" charset="-128"/>
                <a:ea typeface="メイリオ" panose="020B0604030504040204" pitchFamily="50" charset="-128"/>
              </a:rPr>
              <a:t>ドルまでを申請可（災害救援基金に十分な蓄えがある場合）。</a:t>
            </a:r>
            <a:endParaRPr lang="en-US" altLang="ja-JP" b="0" i="0" dirty="0">
              <a:solidFill>
                <a:srgbClr val="000000"/>
              </a:solidFill>
              <a:effectLst/>
              <a:latin typeface="メイリオ" panose="020B0604030504040204" pitchFamily="50" charset="-128"/>
              <a:ea typeface="メイリオ" panose="020B0604030504040204" pitchFamily="50" charset="-128"/>
            </a:endParaRPr>
          </a:p>
          <a:p>
            <a:endParaRPr kumimoji="1" lang="en-US" altLang="ja-JP" b="0" dirty="0">
              <a:latin typeface="HG丸ｺﾞｼｯｸM-PRO" panose="020F0600000000000000" pitchFamily="50" charset="-128"/>
              <a:ea typeface="HG丸ｺﾞｼｯｸM-PRO" panose="020F0600000000000000" pitchFamily="50" charset="-128"/>
            </a:endParaRPr>
          </a:p>
          <a:p>
            <a:r>
              <a:rPr kumimoji="1" lang="ja-JP" altLang="en-US" b="0" dirty="0">
                <a:latin typeface="HG丸ｺﾞｼｯｸM-PRO" panose="020F0600000000000000" pitchFamily="50" charset="-128"/>
                <a:ea typeface="HG丸ｺﾞｼｯｸM-PRO" panose="020F0600000000000000" pitchFamily="50" charset="-128"/>
              </a:rPr>
              <a:t>大規模プログラム補助金：ロータリー重点分野の</a:t>
            </a:r>
            <a:r>
              <a:rPr kumimoji="1" lang="en-US" altLang="ja-JP" b="0" dirty="0">
                <a:latin typeface="HG丸ｺﾞｼｯｸM-PRO" panose="020F0600000000000000" pitchFamily="50" charset="-128"/>
                <a:ea typeface="HG丸ｺﾞｼｯｸM-PRO" panose="020F0600000000000000" pitchFamily="50" charset="-128"/>
              </a:rPr>
              <a:t>1</a:t>
            </a:r>
            <a:r>
              <a:rPr kumimoji="1" lang="ja-JP" altLang="en-US" b="0" dirty="0">
                <a:latin typeface="HG丸ｺﾞｼｯｸM-PRO" panose="020F0600000000000000" pitchFamily="50" charset="-128"/>
                <a:ea typeface="HG丸ｺﾞｼｯｸM-PRO" panose="020F0600000000000000" pitchFamily="50" charset="-128"/>
              </a:rPr>
              <a:t>つ以上と合致する長期（</a:t>
            </a:r>
            <a:r>
              <a:rPr kumimoji="1" lang="en-US" altLang="ja-JP" b="0" dirty="0">
                <a:latin typeface="HG丸ｺﾞｼｯｸM-PRO" panose="020F0600000000000000" pitchFamily="50" charset="-128"/>
                <a:ea typeface="HG丸ｺﾞｼｯｸM-PRO" panose="020F0600000000000000" pitchFamily="50" charset="-128"/>
              </a:rPr>
              <a:t>3〜5</a:t>
            </a:r>
            <a:r>
              <a:rPr kumimoji="1" lang="ja-JP" altLang="en-US" b="0" dirty="0">
                <a:latin typeface="HG丸ｺﾞｼｯｸM-PRO" panose="020F0600000000000000" pitchFamily="50" charset="-128"/>
                <a:ea typeface="HG丸ｺﾞｼｯｸM-PRO" panose="020F0600000000000000" pitchFamily="50" charset="-128"/>
              </a:rPr>
              <a:t>年）の活動にロータリー財団の国際財団活動資金（</a:t>
            </a:r>
            <a:r>
              <a:rPr kumimoji="1" lang="en-US" altLang="ja-JP" b="0" dirty="0">
                <a:latin typeface="HG丸ｺﾞｼｯｸM-PRO" panose="020F0600000000000000" pitchFamily="50" charset="-128"/>
                <a:ea typeface="HG丸ｺﾞｼｯｸM-PRO" panose="020F0600000000000000" pitchFamily="50" charset="-128"/>
              </a:rPr>
              <a:t>WF</a:t>
            </a:r>
            <a:r>
              <a:rPr kumimoji="1" lang="ja-JP" altLang="en-US" b="0" dirty="0">
                <a:latin typeface="HG丸ｺﾞｼｯｸM-PRO" panose="020F0600000000000000" pitchFamily="50" charset="-128"/>
                <a:ea typeface="HG丸ｺﾞｼｯｸM-PRO" panose="020F0600000000000000" pitchFamily="50" charset="-128"/>
              </a:rPr>
              <a:t>）から</a:t>
            </a:r>
            <a:r>
              <a:rPr kumimoji="1" lang="en-US" altLang="ja-JP" b="0" dirty="0">
                <a:latin typeface="HG丸ｺﾞｼｯｸM-PRO" panose="020F0600000000000000" pitchFamily="50" charset="-128"/>
                <a:ea typeface="HG丸ｺﾞｼｯｸM-PRO" panose="020F0600000000000000" pitchFamily="50" charset="-128"/>
              </a:rPr>
              <a:t>200</a:t>
            </a:r>
            <a:r>
              <a:rPr kumimoji="1" lang="ja-JP" altLang="en-US" b="0" dirty="0">
                <a:latin typeface="HG丸ｺﾞｼｯｸM-PRO" panose="020F0600000000000000" pitchFamily="50" charset="-128"/>
                <a:ea typeface="HG丸ｺﾞｼｯｸM-PRO" panose="020F0600000000000000" pitchFamily="50" charset="-128"/>
              </a:rPr>
              <a:t>万ドルが提供されるが、世界競争制で毎年</a:t>
            </a:r>
            <a:r>
              <a:rPr kumimoji="1" lang="en-US" altLang="ja-JP" b="0" dirty="0">
                <a:latin typeface="HG丸ｺﾞｼｯｸM-PRO" panose="020F0600000000000000" pitchFamily="50" charset="-128"/>
                <a:ea typeface="HG丸ｺﾞｼｯｸM-PRO" panose="020F0600000000000000" pitchFamily="50" charset="-128"/>
              </a:rPr>
              <a:t>1</a:t>
            </a:r>
            <a:r>
              <a:rPr kumimoji="1" lang="ja-JP" altLang="en-US" b="0" dirty="0">
                <a:latin typeface="HG丸ｺﾞｼｯｸM-PRO" panose="020F0600000000000000" pitchFamily="50" charset="-128"/>
                <a:ea typeface="HG丸ｺﾞｼｯｸM-PRO" panose="020F0600000000000000" pitchFamily="50" charset="-128"/>
              </a:rPr>
              <a:t>件のみ。</a:t>
            </a:r>
          </a:p>
        </p:txBody>
      </p:sp>
      <p:sp>
        <p:nvSpPr>
          <p:cNvPr id="4" name="スライド番号プレースホルダー 3"/>
          <p:cNvSpPr>
            <a:spLocks noGrp="1"/>
          </p:cNvSpPr>
          <p:nvPr>
            <p:ph type="sldNum" sz="quarter" idx="5"/>
          </p:nvPr>
        </p:nvSpPr>
        <p:spPr/>
        <p:txBody>
          <a:bodyPr/>
          <a:lstStyle/>
          <a:p>
            <a:fld id="{DA151310-E4AF-4337-BA6E-528A8B5D2EE5}" type="slidenum">
              <a:rPr kumimoji="1" lang="ja-JP" altLang="en-US" smtClean="0"/>
              <a:pPr/>
              <a:t>9</a:t>
            </a:fld>
            <a:endParaRPr kumimoji="1" lang="ja-JP" altLang="en-US"/>
          </a:p>
        </p:txBody>
      </p:sp>
    </p:spTree>
    <p:extLst>
      <p:ext uri="{BB962C8B-B14F-4D97-AF65-F5344CB8AC3E}">
        <p14:creationId xmlns:p14="http://schemas.microsoft.com/office/powerpoint/2010/main" val="253608663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4463" y="768350"/>
            <a:ext cx="6819900" cy="383698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72858" rtl="0" eaLnBrk="1" fontAlgn="base" latinLnBrk="0" hangingPunct="1">
              <a:lnSpc>
                <a:spcPct val="100000"/>
              </a:lnSpc>
              <a:spcBef>
                <a:spcPct val="0"/>
              </a:spcBef>
              <a:spcAft>
                <a:spcPct val="0"/>
              </a:spcAft>
              <a:buClrTx/>
              <a:buSzTx/>
              <a:buFontTx/>
              <a:buNone/>
              <a:tabLst/>
              <a:defRPr/>
            </a:pPr>
            <a:fld id="{C14DCCAE-BB8F-4115-B3A4-72BD948FBF2D}" type="slidenum">
              <a:rPr kumimoji="1" lang="ja-JP" altLang="en-US" sz="1300" b="0" i="0" u="none" strike="noStrike" kern="1200" cap="none" spc="0" normalizeH="0" baseline="0" noProof="0" smtClean="0">
                <a:ln>
                  <a:noFill/>
                </a:ln>
                <a:solidFill>
                  <a:srgbClr val="000000"/>
                </a:solidFill>
                <a:effectLst/>
                <a:uLnTx/>
                <a:uFillTx/>
                <a:latin typeface="Arial" charset="0"/>
                <a:ea typeface="ＭＳ Ｐゴシック" panose="020B0600070205080204" pitchFamily="50" charset="-128"/>
                <a:cs typeface="Arial" charset="0"/>
              </a:rPr>
              <a:pPr marL="0" marR="0" lvl="0" indent="0" algn="r" defTabSz="972858" rtl="0" eaLnBrk="1" fontAlgn="base" latinLnBrk="0" hangingPunct="1">
                <a:lnSpc>
                  <a:spcPct val="100000"/>
                </a:lnSpc>
                <a:spcBef>
                  <a:spcPct val="0"/>
                </a:spcBef>
                <a:spcAft>
                  <a:spcPct val="0"/>
                </a:spcAft>
                <a:buClrTx/>
                <a:buSzTx/>
                <a:buFontTx/>
                <a:buNone/>
                <a:tabLst/>
                <a:defRPr/>
              </a:pPr>
              <a:t>94</a:t>
            </a:fld>
            <a:endParaRPr kumimoji="1" lang="ja-JP" altLang="en-US" sz="1300" b="0" i="0" u="none" strike="noStrike" kern="1200" cap="none" spc="0" normalizeH="0" baseline="0" noProof="0">
              <a:ln>
                <a:noFill/>
              </a:ln>
              <a:solidFill>
                <a:srgbClr val="000000"/>
              </a:solidFill>
              <a:effectLst/>
              <a:uLnTx/>
              <a:uFillTx/>
              <a:latin typeface="Arial" charset="0"/>
              <a:ea typeface="ＭＳ Ｐゴシック" panose="020B0600070205080204" pitchFamily="50" charset="-128"/>
              <a:cs typeface="Arial" charset="0"/>
            </a:endParaRPr>
          </a:p>
        </p:txBody>
      </p:sp>
    </p:spTree>
    <p:extLst>
      <p:ext uri="{BB962C8B-B14F-4D97-AF65-F5344CB8AC3E}">
        <p14:creationId xmlns:p14="http://schemas.microsoft.com/office/powerpoint/2010/main" val="326453982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4463" y="768350"/>
            <a:ext cx="6819900" cy="383698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0"/>
          </p:nvPr>
        </p:nvSpPr>
        <p:spPr/>
        <p:txBody>
          <a:bodyPr/>
          <a:lstStyle/>
          <a:p>
            <a:pPr marL="0" marR="0" lvl="0" indent="0" algn="r" defTabSz="972858" rtl="0" eaLnBrk="1" fontAlgn="base" latinLnBrk="0" hangingPunct="1">
              <a:lnSpc>
                <a:spcPct val="100000"/>
              </a:lnSpc>
              <a:spcBef>
                <a:spcPct val="0"/>
              </a:spcBef>
              <a:spcAft>
                <a:spcPct val="0"/>
              </a:spcAft>
              <a:buClrTx/>
              <a:buSzTx/>
              <a:buFontTx/>
              <a:buNone/>
              <a:tabLst/>
              <a:defRPr/>
            </a:pPr>
            <a:fld id="{42F90DFF-DA3D-4E8B-A1B2-3AA37470721C}" type="datetime1">
              <a:rPr kumimoji="0" lang="en-US" altLang="ja-JP" sz="1300" b="0" i="0" u="none" strike="noStrike" kern="1200" cap="none" spc="0" normalizeH="0" baseline="0" noProof="0" smtClean="0">
                <a:ln>
                  <a:noFill/>
                </a:ln>
                <a:solidFill>
                  <a:srgbClr val="000000"/>
                </a:solidFill>
                <a:effectLst/>
                <a:uLnTx/>
                <a:uFillTx/>
                <a:latin typeface="Arial" charset="0"/>
                <a:ea typeface="ＭＳ Ｐゴシック" panose="020B0600070205080204" pitchFamily="50" charset="-128"/>
                <a:cs typeface="Arial" charset="0"/>
              </a:rPr>
              <a:pPr marL="0" marR="0" lvl="0" indent="0" algn="r" defTabSz="972858" rtl="0" eaLnBrk="1" fontAlgn="base" latinLnBrk="0" hangingPunct="1">
                <a:lnSpc>
                  <a:spcPct val="100000"/>
                </a:lnSpc>
                <a:spcBef>
                  <a:spcPct val="0"/>
                </a:spcBef>
                <a:spcAft>
                  <a:spcPct val="0"/>
                </a:spcAft>
                <a:buClrTx/>
                <a:buSzTx/>
                <a:buFontTx/>
                <a:buNone/>
                <a:tabLst/>
                <a:defRPr/>
              </a:pPr>
              <a:t>9/14/2020</a:t>
            </a:fld>
            <a:endParaRPr kumimoji="0" lang="en-US" sz="13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5" name="スライド番号プレースホルダー 4"/>
          <p:cNvSpPr>
            <a:spLocks noGrp="1"/>
          </p:cNvSpPr>
          <p:nvPr>
            <p:ph type="sldNum" sz="quarter" idx="11"/>
          </p:nvPr>
        </p:nvSpPr>
        <p:spPr/>
        <p:txBody>
          <a:bodyPr/>
          <a:lstStyle/>
          <a:p>
            <a:pPr marL="0" marR="0" lvl="0" indent="0" algn="r" defTabSz="972858" rtl="0" eaLnBrk="1" fontAlgn="base" latinLnBrk="0" hangingPunct="1">
              <a:lnSpc>
                <a:spcPct val="100000"/>
              </a:lnSpc>
              <a:spcBef>
                <a:spcPct val="0"/>
              </a:spcBef>
              <a:spcAft>
                <a:spcPct val="0"/>
              </a:spcAft>
              <a:buClrTx/>
              <a:buSzTx/>
              <a:buFontTx/>
              <a:buNone/>
              <a:tabLst/>
              <a:defRPr/>
            </a:pPr>
            <a:fld id="{650A5DD0-1CB4-4EBD-9286-DD7038B13226}" type="slidenum">
              <a:rPr kumimoji="0" lang="en-US" sz="13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72858" rtl="0" eaLnBrk="1" fontAlgn="base" latinLnBrk="0" hangingPunct="1">
                <a:lnSpc>
                  <a:spcPct val="100000"/>
                </a:lnSpc>
                <a:spcBef>
                  <a:spcPct val="0"/>
                </a:spcBef>
                <a:spcAft>
                  <a:spcPct val="0"/>
                </a:spcAft>
                <a:buClrTx/>
                <a:buSzTx/>
                <a:buFontTx/>
                <a:buNone/>
                <a:tabLst/>
                <a:defRPr/>
              </a:pPr>
              <a:t>95</a:t>
            </a:fld>
            <a:endParaRPr kumimoji="0" lang="en-US" sz="13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48092863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スライド イメージ プレースホルダ 1"/>
          <p:cNvSpPr>
            <a:spLocks noGrp="1" noRot="1" noChangeAspect="1" noTextEdit="1"/>
          </p:cNvSpPr>
          <p:nvPr>
            <p:ph type="sldImg"/>
          </p:nvPr>
        </p:nvSpPr>
        <p:spPr>
          <a:xfrm>
            <a:off x="144463" y="768350"/>
            <a:ext cx="6819900" cy="3836988"/>
          </a:xfrm>
          <a:ln/>
        </p:spPr>
      </p:sp>
      <p:sp>
        <p:nvSpPr>
          <p:cNvPr id="51203" name="ノート プレースホルダ 2"/>
          <p:cNvSpPr>
            <a:spLocks noGrp="1"/>
          </p:cNvSpPr>
          <p:nvPr>
            <p:ph type="body" idx="1"/>
          </p:nvPr>
        </p:nvSpPr>
        <p:spPr>
          <a:noFill/>
          <a:ln/>
        </p:spPr>
        <p:txBody>
          <a:bodyPr/>
          <a:lstStyle/>
          <a:p>
            <a:endParaRPr lang="ja-JP" altLang="en-US">
              <a:latin typeface="Arial" pitchFamily="34" charset="0"/>
              <a:ea typeface="ヒラギノ角ゴ Pro W3" charset="-128"/>
            </a:endParaRPr>
          </a:p>
        </p:txBody>
      </p:sp>
      <p:sp>
        <p:nvSpPr>
          <p:cNvPr id="51204" name="スライド番号プレースホルダ 3"/>
          <p:cNvSpPr>
            <a:spLocks noGrp="1"/>
          </p:cNvSpPr>
          <p:nvPr>
            <p:ph type="sldNum" sz="quarter" idx="5"/>
          </p:nvPr>
        </p:nvSpPr>
        <p:spPr>
          <a:noFill/>
        </p:spPr>
        <p:txBody>
          <a:bodyPr/>
          <a:lstStyle/>
          <a:p>
            <a:pPr marL="0" marR="0" lvl="0" indent="0" algn="r" defTabSz="973145" rtl="0" eaLnBrk="1" fontAlgn="base" latinLnBrk="0" hangingPunct="1">
              <a:lnSpc>
                <a:spcPct val="100000"/>
              </a:lnSpc>
              <a:spcBef>
                <a:spcPct val="0"/>
              </a:spcBef>
              <a:spcAft>
                <a:spcPct val="0"/>
              </a:spcAft>
              <a:buClrTx/>
              <a:buSzTx/>
              <a:buFontTx/>
              <a:buNone/>
              <a:tabLst/>
              <a:defRPr/>
            </a:pPr>
            <a:fld id="{5B263264-3FF7-4461-AA42-1D5008D23238}" type="slidenum">
              <a:rPr kumimoji="0" lang="en-US" altLang="ja-JP" sz="1300" b="0" i="0" u="none" strike="noStrike" kern="1200" cap="none" spc="0" normalizeH="0" baseline="0" noProof="0" smtClean="0">
                <a:ln>
                  <a:noFill/>
                </a:ln>
                <a:solidFill>
                  <a:srgbClr val="000000"/>
                </a:solidFill>
                <a:effectLst/>
                <a:uLnTx/>
                <a:uFillTx/>
                <a:latin typeface="Arial" charset="0"/>
                <a:ea typeface="ＭＳ Ｐゴシック" panose="020B0600070205080204" pitchFamily="50" charset="-128"/>
                <a:cs typeface="Arial" charset="0"/>
              </a:rPr>
              <a:pPr marL="0" marR="0" lvl="0" indent="0" algn="r" defTabSz="973145" rtl="0" eaLnBrk="1" fontAlgn="base" latinLnBrk="0" hangingPunct="1">
                <a:lnSpc>
                  <a:spcPct val="100000"/>
                </a:lnSpc>
                <a:spcBef>
                  <a:spcPct val="0"/>
                </a:spcBef>
                <a:spcAft>
                  <a:spcPct val="0"/>
                </a:spcAft>
                <a:buClrTx/>
                <a:buSzTx/>
                <a:buFontTx/>
                <a:buNone/>
                <a:tabLst/>
                <a:defRPr/>
              </a:pPr>
              <a:t>96</a:t>
            </a:fld>
            <a:endParaRPr kumimoji="0" lang="en-US" altLang="ja-JP" sz="1300" b="0" i="0" u="none" strike="noStrike" kern="1200" cap="none" spc="0" normalizeH="0" baseline="0" noProof="0">
              <a:ln>
                <a:noFill/>
              </a:ln>
              <a:solidFill>
                <a:srgbClr val="000000"/>
              </a:solidFill>
              <a:effectLst/>
              <a:uLnTx/>
              <a:uFillTx/>
              <a:latin typeface="Arial" charset="0"/>
              <a:ea typeface="ＭＳ Ｐゴシック" panose="020B0600070205080204" pitchFamily="50" charset="-128"/>
              <a:cs typeface="Arial" charset="0"/>
            </a:endParaRPr>
          </a:p>
        </p:txBody>
      </p:sp>
    </p:spTree>
    <p:extLst>
      <p:ext uri="{BB962C8B-B14F-4D97-AF65-F5344CB8AC3E}">
        <p14:creationId xmlns:p14="http://schemas.microsoft.com/office/powerpoint/2010/main" val="40793214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9575" y="1233488"/>
            <a:ext cx="5916613" cy="3328987"/>
          </a:xfrm>
        </p:spPr>
      </p:sp>
      <p:sp>
        <p:nvSpPr>
          <p:cNvPr id="3" name="ノート プレースホルダー 2"/>
          <p:cNvSpPr>
            <a:spLocks noGrp="1"/>
          </p:cNvSpPr>
          <p:nvPr>
            <p:ph type="body" idx="1"/>
          </p:nvPr>
        </p:nvSpPr>
        <p:spPr/>
        <p:txBody>
          <a:bodyPr/>
          <a:lstStyle/>
          <a:p>
            <a:r>
              <a:rPr kumimoji="1" lang="ja-JP" altLang="en-US" b="0" dirty="0">
                <a:latin typeface="HG丸ｺﾞｼｯｸM-PRO" panose="020F0600000000000000" pitchFamily="50" charset="-128"/>
                <a:ea typeface="HG丸ｺﾞｼｯｸM-PRO" panose="020F0600000000000000" pitchFamily="50" charset="-128"/>
              </a:rPr>
              <a:t>日本の寄付状況</a:t>
            </a:r>
            <a:endParaRPr kumimoji="1" lang="en-US" altLang="ja-JP" b="0" dirty="0">
              <a:latin typeface="HG丸ｺﾞｼｯｸM-PRO" panose="020F0600000000000000" pitchFamily="50" charset="-128"/>
              <a:ea typeface="HG丸ｺﾞｼｯｸM-PRO" panose="020F0600000000000000" pitchFamily="50" charset="-128"/>
            </a:endParaRPr>
          </a:p>
          <a:p>
            <a:endParaRPr kumimoji="1" lang="en-US" altLang="zh-TW" b="0" dirty="0">
              <a:latin typeface="HG丸ｺﾞｼｯｸM-PRO" panose="020F0600000000000000" pitchFamily="50" charset="-128"/>
              <a:ea typeface="HG丸ｺﾞｼｯｸM-PRO" panose="020F0600000000000000" pitchFamily="50" charset="-128"/>
            </a:endParaRPr>
          </a:p>
          <a:p>
            <a:r>
              <a:rPr kumimoji="1" lang="zh-TW" altLang="en-US" b="0" u="sng" dirty="0">
                <a:latin typeface="HG丸ｺﾞｼｯｸM-PRO" panose="020F0600000000000000" pitchFamily="50" charset="-128"/>
                <a:ea typeface="HG丸ｺﾞｼｯｸM-PRO" panose="020F0600000000000000" pitchFamily="50" charset="-128"/>
              </a:rPr>
              <a:t>年度	寄付額（￥）</a:t>
            </a:r>
          </a:p>
          <a:p>
            <a:r>
              <a:rPr kumimoji="1" lang="en-US" altLang="zh-TW" b="0" dirty="0">
                <a:latin typeface="HG丸ｺﾞｼｯｸM-PRO" panose="020F0600000000000000" pitchFamily="50" charset="-128"/>
                <a:ea typeface="HG丸ｺﾞｼｯｸM-PRO" panose="020F0600000000000000" pitchFamily="50" charset="-128"/>
              </a:rPr>
              <a:t>10-11	1,330,469,741</a:t>
            </a:r>
          </a:p>
          <a:p>
            <a:r>
              <a:rPr kumimoji="1" lang="en-US" altLang="zh-TW" b="0" dirty="0">
                <a:latin typeface="HG丸ｺﾞｼｯｸM-PRO" panose="020F0600000000000000" pitchFamily="50" charset="-128"/>
                <a:ea typeface="HG丸ｺﾞｼｯｸM-PRO" panose="020F0600000000000000" pitchFamily="50" charset="-128"/>
              </a:rPr>
              <a:t>11-12	1,395,702,136</a:t>
            </a:r>
          </a:p>
          <a:p>
            <a:r>
              <a:rPr kumimoji="1" lang="en-US" altLang="zh-TW" b="0" dirty="0">
                <a:latin typeface="HG丸ｺﾞｼｯｸM-PRO" panose="020F0600000000000000" pitchFamily="50" charset="-128"/>
                <a:ea typeface="HG丸ｺﾞｼｯｸM-PRO" panose="020F0600000000000000" pitchFamily="50" charset="-128"/>
              </a:rPr>
              <a:t>12-13	1,321,838,223</a:t>
            </a:r>
          </a:p>
          <a:p>
            <a:r>
              <a:rPr kumimoji="1" lang="en-US" altLang="zh-TW" b="1" u="sng" dirty="0">
                <a:highlight>
                  <a:srgbClr val="FFFF00"/>
                </a:highlight>
                <a:latin typeface="HG丸ｺﾞｼｯｸM-PRO" panose="020F0600000000000000" pitchFamily="50" charset="-128"/>
                <a:ea typeface="HG丸ｺﾞｼｯｸM-PRO" panose="020F0600000000000000" pitchFamily="50" charset="-128"/>
              </a:rPr>
              <a:t>13-14	1,527,496,545</a:t>
            </a:r>
          </a:p>
          <a:p>
            <a:r>
              <a:rPr kumimoji="1" lang="en-US" altLang="zh-TW" b="1" u="sng" dirty="0">
                <a:highlight>
                  <a:srgbClr val="FFFF00"/>
                </a:highlight>
                <a:latin typeface="HG丸ｺﾞｼｯｸM-PRO" panose="020F0600000000000000" pitchFamily="50" charset="-128"/>
                <a:ea typeface="HG丸ｺﾞｼｯｸM-PRO" panose="020F0600000000000000" pitchFamily="50" charset="-128"/>
              </a:rPr>
              <a:t>14-15	1,617,551,277</a:t>
            </a:r>
          </a:p>
          <a:p>
            <a:r>
              <a:rPr kumimoji="1" lang="en-US" altLang="zh-TW" b="1" u="sng" dirty="0">
                <a:highlight>
                  <a:srgbClr val="FFFF00"/>
                </a:highlight>
                <a:latin typeface="HG丸ｺﾞｼｯｸM-PRO" panose="020F0600000000000000" pitchFamily="50" charset="-128"/>
                <a:ea typeface="HG丸ｺﾞｼｯｸM-PRO" panose="020F0600000000000000" pitchFamily="50" charset="-128"/>
              </a:rPr>
              <a:t>15-16	1,785,820,277</a:t>
            </a:r>
          </a:p>
          <a:p>
            <a:r>
              <a:rPr kumimoji="1" lang="en-US" altLang="zh-TW" b="1" u="sng" dirty="0">
                <a:highlight>
                  <a:srgbClr val="FFFF00"/>
                </a:highlight>
                <a:latin typeface="HG丸ｺﾞｼｯｸM-PRO" panose="020F0600000000000000" pitchFamily="50" charset="-128"/>
                <a:ea typeface="HG丸ｺﾞｼｯｸM-PRO" panose="020F0600000000000000" pitchFamily="50" charset="-128"/>
              </a:rPr>
              <a:t>16-17	1,857,512,748</a:t>
            </a:r>
          </a:p>
          <a:p>
            <a:r>
              <a:rPr kumimoji="1" lang="en-US" altLang="zh-TW" b="1" u="sng" dirty="0">
                <a:highlight>
                  <a:srgbClr val="FFFF00"/>
                </a:highlight>
                <a:latin typeface="HG丸ｺﾞｼｯｸM-PRO" panose="020F0600000000000000" pitchFamily="50" charset="-128"/>
                <a:ea typeface="HG丸ｺﾞｼｯｸM-PRO" panose="020F0600000000000000" pitchFamily="50" charset="-128"/>
              </a:rPr>
              <a:t>17-18	2,025,600,018</a:t>
            </a:r>
          </a:p>
          <a:p>
            <a:r>
              <a:rPr kumimoji="1" lang="en-US" altLang="zh-TW" b="1" u="sng" dirty="0">
                <a:highlight>
                  <a:srgbClr val="FFFF00"/>
                </a:highlight>
                <a:latin typeface="HG丸ｺﾞｼｯｸM-PRO" panose="020F0600000000000000" pitchFamily="50" charset="-128"/>
                <a:ea typeface="HG丸ｺﾞｼｯｸM-PRO" panose="020F0600000000000000" pitchFamily="50" charset="-128"/>
              </a:rPr>
              <a:t>18-19	1,966,942,898</a:t>
            </a:r>
          </a:p>
          <a:p>
            <a:r>
              <a:rPr kumimoji="1" lang="en-US" altLang="zh-TW" b="0" dirty="0">
                <a:latin typeface="HG丸ｺﾞｼｯｸM-PRO" panose="020F0600000000000000" pitchFamily="50" charset="-128"/>
                <a:ea typeface="HG丸ｺﾞｼｯｸM-PRO" panose="020F0600000000000000" pitchFamily="50" charset="-128"/>
              </a:rPr>
              <a:t>19-20	1,944,694,406</a:t>
            </a:r>
            <a:r>
              <a:rPr kumimoji="1" lang="ja-JP" altLang="en-US" b="0" dirty="0">
                <a:latin typeface="HG丸ｺﾞｼｯｸM-PRO" panose="020F0600000000000000" pitchFamily="50" charset="-128"/>
                <a:ea typeface="HG丸ｺﾞｼｯｸM-PRO" panose="020F0600000000000000" pitchFamily="50" charset="-128"/>
              </a:rPr>
              <a:t>（暫定）</a:t>
            </a:r>
            <a:endParaRPr kumimoji="1" lang="en-US" altLang="zh-TW" b="0" dirty="0">
              <a:latin typeface="HG丸ｺﾞｼｯｸM-PRO" panose="020F0600000000000000" pitchFamily="50" charset="-128"/>
              <a:ea typeface="HG丸ｺﾞｼｯｸM-PRO" panose="020F0600000000000000" pitchFamily="50" charset="-128"/>
            </a:endParaRPr>
          </a:p>
          <a:p>
            <a:endParaRPr kumimoji="1" lang="ja-JP" altLang="en-US" b="1" dirty="0"/>
          </a:p>
        </p:txBody>
      </p:sp>
      <p:sp>
        <p:nvSpPr>
          <p:cNvPr id="4" name="スライド番号プレースホルダー 3"/>
          <p:cNvSpPr>
            <a:spLocks noGrp="1"/>
          </p:cNvSpPr>
          <p:nvPr>
            <p:ph type="sldNum" sz="quarter" idx="5"/>
          </p:nvPr>
        </p:nvSpPr>
        <p:spPr/>
        <p:txBody>
          <a:bodyPr/>
          <a:lstStyle/>
          <a:p>
            <a:fld id="{DA151310-E4AF-4337-BA6E-528A8B5D2EE5}" type="slidenum">
              <a:rPr kumimoji="1" lang="ja-JP" altLang="en-US" smtClean="0"/>
              <a:pPr/>
              <a:t>10</a:t>
            </a:fld>
            <a:endParaRPr kumimoji="1" lang="ja-JP" altLang="en-US"/>
          </a:p>
        </p:txBody>
      </p:sp>
    </p:spTree>
    <p:extLst>
      <p:ext uri="{BB962C8B-B14F-4D97-AF65-F5344CB8AC3E}">
        <p14:creationId xmlns:p14="http://schemas.microsoft.com/office/powerpoint/2010/main" val="327739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D280F94-2FCF-4AEE-8560-B051CAABC4A8}" type="datetimeFigureOut">
              <a:rPr kumimoji="1" lang="ja-JP" altLang="en-US" smtClean="0"/>
              <a:pPr/>
              <a:t>2020/9/14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4EAC2C2-9634-4762-ADC6-B8EDEA88E7BA}" type="slidenum">
              <a:rPr kumimoji="1" lang="ja-JP" altLang="en-US" smtClean="0"/>
              <a:pPr/>
              <a:t>‹#›</a:t>
            </a:fld>
            <a:endParaRPr kumimoji="1" lang="ja-JP" altLang="en-US"/>
          </a:p>
        </p:txBody>
      </p:sp>
    </p:spTree>
    <p:extLst>
      <p:ext uri="{BB962C8B-B14F-4D97-AF65-F5344CB8AC3E}">
        <p14:creationId xmlns:p14="http://schemas.microsoft.com/office/powerpoint/2010/main" val="1682348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D280F94-2FCF-4AEE-8560-B051CAABC4A8}" type="datetimeFigureOut">
              <a:rPr kumimoji="1" lang="ja-JP" altLang="en-US" smtClean="0"/>
              <a:pPr/>
              <a:t>2020/9/14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4EAC2C2-9634-4762-ADC6-B8EDEA88E7BA}" type="slidenum">
              <a:rPr kumimoji="1" lang="ja-JP" altLang="en-US" smtClean="0"/>
              <a:pPr/>
              <a:t>‹#›</a:t>
            </a:fld>
            <a:endParaRPr kumimoji="1" lang="ja-JP" altLang="en-US"/>
          </a:p>
        </p:txBody>
      </p:sp>
    </p:spTree>
    <p:extLst>
      <p:ext uri="{BB962C8B-B14F-4D97-AF65-F5344CB8AC3E}">
        <p14:creationId xmlns:p14="http://schemas.microsoft.com/office/powerpoint/2010/main" val="1909154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D280F94-2FCF-4AEE-8560-B051CAABC4A8}" type="datetimeFigureOut">
              <a:rPr kumimoji="1" lang="ja-JP" altLang="en-US" smtClean="0"/>
              <a:pPr/>
              <a:t>2020/9/14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4EAC2C2-9634-4762-ADC6-B8EDEA88E7BA}" type="slidenum">
              <a:rPr kumimoji="1" lang="ja-JP" altLang="en-US" smtClean="0"/>
              <a:pPr/>
              <a:t>‹#›</a:t>
            </a:fld>
            <a:endParaRPr kumimoji="1" lang="ja-JP" altLang="en-US"/>
          </a:p>
        </p:txBody>
      </p:sp>
    </p:spTree>
    <p:extLst>
      <p:ext uri="{BB962C8B-B14F-4D97-AF65-F5344CB8AC3E}">
        <p14:creationId xmlns:p14="http://schemas.microsoft.com/office/powerpoint/2010/main" val="8247591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タイトル（中央）">
    <p:spTree>
      <p:nvGrpSpPr>
        <p:cNvPr id="1" name=""/>
        <p:cNvGrpSpPr/>
        <p:nvPr/>
      </p:nvGrpSpPr>
      <p:grpSpPr>
        <a:xfrm>
          <a:off x="0" y="0"/>
          <a:ext cx="0" cy="0"/>
          <a:chOff x="0" y="0"/>
          <a:chExt cx="0" cy="0"/>
        </a:xfrm>
      </p:grpSpPr>
      <p:sp>
        <p:nvSpPr>
          <p:cNvPr id="168" name="Shape 168"/>
          <p:cNvSpPr>
            <a:spLocks noGrp="1"/>
          </p:cNvSpPr>
          <p:nvPr>
            <p:ph type="title"/>
          </p:nvPr>
        </p:nvSpPr>
        <p:spPr>
          <a:xfrm>
            <a:off x="1190625" y="2268141"/>
            <a:ext cx="9810750" cy="2321719"/>
          </a:xfrm>
          <a:prstGeom prst="rect">
            <a:avLst/>
          </a:prstGeom>
        </p:spPr>
        <p:txBody>
          <a:bodyPr/>
          <a:lstStyle/>
          <a:p>
            <a:r>
              <a:t>タイトルテキスト</a:t>
            </a:r>
          </a:p>
        </p:txBody>
      </p:sp>
      <p:sp>
        <p:nvSpPr>
          <p:cNvPr id="169" name="Shape 16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80896851"/>
      </p:ext>
    </p:extLst>
  </p:cSld>
  <p:clrMapOvr>
    <a:masterClrMapping/>
  </p:clrMapOvr>
  <mc:AlternateContent xmlns:mc="http://schemas.openxmlformats.org/markup-compatibility/2006" xmlns:p14="http://schemas.microsoft.com/office/powerpoint/2010/main">
    <mc:Choice Requires="p14">
      <p:transition spd="slow" p14:dur="2000">
        <p14:prism dir="u"/>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Title Placeholder 1"/>
          <p:cNvSpPr>
            <a:spLocks noGrp="1"/>
          </p:cNvSpPr>
          <p:nvPr>
            <p:ph type="title"/>
          </p:nvPr>
        </p:nvSpPr>
        <p:spPr>
          <a:xfrm>
            <a:off x="609600" y="274638"/>
            <a:ext cx="9855200" cy="487362"/>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33951026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525963"/>
          </a:xfrm>
          <a:prstGeom prst="rect">
            <a:avLst/>
          </a:prstGeom>
        </p:spPr>
        <p:txBody>
          <a:bodyPr/>
          <a:lstStyle>
            <a:lvl1pPr>
              <a:defRPr>
                <a:solidFill>
                  <a:srgbClr val="17458F"/>
                </a:solidFill>
              </a:defRPr>
            </a:lvl1pPr>
            <a:lvl2pPr>
              <a:defRPr>
                <a:solidFill>
                  <a:srgbClr val="17458F"/>
                </a:solidFill>
              </a:defRPr>
            </a:lvl2pPr>
            <a:lvl3pPr>
              <a:defRPr>
                <a:solidFill>
                  <a:srgbClr val="17458F"/>
                </a:solidFill>
              </a:defRPr>
            </a:lvl3pPr>
            <a:lvl4pPr>
              <a:defRPr>
                <a:solidFill>
                  <a:srgbClr val="17458F"/>
                </a:solidFill>
              </a:defRPr>
            </a:lvl4pPr>
            <a:lvl5pPr>
              <a:defRPr>
                <a:solidFill>
                  <a:srgbClr val="17458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9F925CBC-5D63-4841-856B-2ED1B4A34DEC}" type="slidenum">
              <a:rPr lang="en-US" smtClean="0"/>
              <a:pPr/>
              <a:t>‹#›</a:t>
            </a:fld>
            <a:endParaRPr lang="en-US"/>
          </a:p>
        </p:txBody>
      </p:sp>
      <p:sp>
        <p:nvSpPr>
          <p:cNvPr id="7" name="Title Placeholder 1"/>
          <p:cNvSpPr>
            <a:spLocks noGrp="1"/>
          </p:cNvSpPr>
          <p:nvPr>
            <p:ph type="title"/>
          </p:nvPr>
        </p:nvSpPr>
        <p:spPr>
          <a:xfrm>
            <a:off x="609600" y="274638"/>
            <a:ext cx="9855200" cy="487362"/>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367906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ユーザー設定レイアウト">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7D334DC0-AC9B-4E89-AE3D-B7E12322716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52800" y="381000"/>
            <a:ext cx="5994400" cy="762000"/>
          </a:xfrm>
          <a:prstGeom prst="rect">
            <a:avLst/>
          </a:prstGeom>
        </p:spPr>
      </p:pic>
    </p:spTree>
    <p:extLst>
      <p:ext uri="{BB962C8B-B14F-4D97-AF65-F5344CB8AC3E}">
        <p14:creationId xmlns:p14="http://schemas.microsoft.com/office/powerpoint/2010/main" val="21226425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normAutofit/>
          </a:bodyPr>
          <a:lstStyle>
            <a:lvl1pPr algn="l">
              <a:defRPr sz="3600" b="1" cap="all"/>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Title Placeholder 1"/>
          <p:cNvSpPr txBox="1">
            <a:spLocks/>
          </p:cNvSpPr>
          <p:nvPr userDrawn="1"/>
        </p:nvSpPr>
        <p:spPr>
          <a:xfrm>
            <a:off x="609600" y="274638"/>
            <a:ext cx="9855200" cy="487362"/>
          </a:xfrm>
          <a:prstGeom prst="rect">
            <a:avLst/>
          </a:prstGeom>
        </p:spPr>
        <p:txBody>
          <a:bodyPr vert="horz" lIns="91440" tIns="45720" rIns="91440" bIns="45720" rtlCol="0" anchor="t">
            <a:normAutofit/>
          </a:bodyPr>
          <a:lstStyle>
            <a:lvl1pPr algn="l" defTabSz="457200" rtl="0" eaLnBrk="1" latinLnBrk="0" hangingPunct="1">
              <a:spcBef>
                <a:spcPct val="0"/>
              </a:spcBef>
              <a:buNone/>
              <a:defRPr sz="1800" b="0" i="0" kern="1200">
                <a:solidFill>
                  <a:srgbClr val="16316B"/>
                </a:solidFill>
                <a:latin typeface="Arial Narrow"/>
                <a:ea typeface="+mj-ea"/>
                <a:cs typeface="Arial Narrow"/>
              </a:defRPr>
            </a:lvl1pPr>
          </a:lstStyle>
          <a:p>
            <a:r>
              <a:rPr lang="en-US" sz="1800"/>
              <a:t>CLICK TO EDIT MASTER TITLE STYLE</a:t>
            </a:r>
            <a:endParaRPr lang="en-US" sz="1800" dirty="0"/>
          </a:p>
        </p:txBody>
      </p:sp>
    </p:spTree>
    <p:extLst>
      <p:ext uri="{BB962C8B-B14F-4D97-AF65-F5344CB8AC3E}">
        <p14:creationId xmlns:p14="http://schemas.microsoft.com/office/powerpoint/2010/main" val="4013982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1"/>
            <a:ext cx="5384800" cy="4525963"/>
          </a:xfrm>
          <a:prstGeom prst="rect">
            <a:avLst/>
          </a:prstGeom>
        </p:spPr>
        <p:txBody>
          <a:bodyPr/>
          <a:lstStyle>
            <a:lvl1pPr>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a:defRPr sz="1800">
                <a:solidFill>
                  <a:srgbClr val="17458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a:defRPr sz="1800">
                <a:solidFill>
                  <a:srgbClr val="17458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1"/>
          <p:cNvSpPr>
            <a:spLocks noGrp="1"/>
          </p:cNvSpPr>
          <p:nvPr>
            <p:ph type="title"/>
          </p:nvPr>
        </p:nvSpPr>
        <p:spPr>
          <a:xfrm>
            <a:off x="609600" y="274638"/>
            <a:ext cx="9855200" cy="487362"/>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23839241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600" y="1535113"/>
            <a:ext cx="5386917" cy="639762"/>
          </a:xfrm>
          <a:prstGeom prst="rect">
            <a:avLst/>
          </a:prstGeom>
        </p:spPr>
        <p:txBody>
          <a:bodyPr anchor="b">
            <a:noAutofit/>
          </a:bodyPr>
          <a:lstStyle>
            <a:lvl1pPr marL="0" indent="0">
              <a:buNone/>
              <a:defRPr sz="2000" b="1" i="0">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1800">
                <a:solidFill>
                  <a:srgbClr val="17458F"/>
                </a:solidFill>
              </a:defRPr>
            </a:lvl1pPr>
            <a:lvl2pPr>
              <a:defRPr sz="2000">
                <a:solidFill>
                  <a:srgbClr val="17458F"/>
                </a:solidFill>
              </a:defRPr>
            </a:lvl2pPr>
            <a:lvl3pPr>
              <a:defRPr sz="1800">
                <a:solidFill>
                  <a:srgbClr val="17458F"/>
                </a:solidFill>
              </a:defRPr>
            </a:lvl3pPr>
            <a:lvl4pPr>
              <a:defRPr sz="1600">
                <a:solidFill>
                  <a:srgbClr val="17458F"/>
                </a:solidFill>
              </a:defRPr>
            </a:lvl4pPr>
            <a:lvl5pPr>
              <a:defRPr sz="1600">
                <a:solidFill>
                  <a:srgbClr val="17458F"/>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93368" y="1535113"/>
            <a:ext cx="5389033" cy="639762"/>
          </a:xfrm>
          <a:prstGeom prst="rect">
            <a:avLst/>
          </a:prstGeom>
        </p:spPr>
        <p:txBody>
          <a:bodyPr anchor="b">
            <a:noAutofit/>
          </a:bodyPr>
          <a:lstStyle>
            <a:lvl1pPr marL="0" indent="0">
              <a:buNone/>
              <a:defRPr sz="2000" b="1" i="0">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1800">
                <a:solidFill>
                  <a:srgbClr val="17458F"/>
                </a:solidFill>
              </a:defRPr>
            </a:lvl1pPr>
            <a:lvl2pPr>
              <a:defRPr sz="2000">
                <a:solidFill>
                  <a:srgbClr val="17458F"/>
                </a:solidFill>
              </a:defRPr>
            </a:lvl2pPr>
            <a:lvl3pPr>
              <a:defRPr sz="1800">
                <a:solidFill>
                  <a:srgbClr val="17458F"/>
                </a:solidFill>
              </a:defRPr>
            </a:lvl3pPr>
            <a:lvl4pPr>
              <a:defRPr sz="1600">
                <a:solidFill>
                  <a:srgbClr val="17458F"/>
                </a:solidFill>
              </a:defRPr>
            </a:lvl4pPr>
            <a:lvl5pPr>
              <a:defRPr sz="1600">
                <a:solidFill>
                  <a:srgbClr val="17458F"/>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p:cNvSpPr>
            <a:spLocks noGrp="1"/>
          </p:cNvSpPr>
          <p:nvPr>
            <p:ph type="title"/>
          </p:nvPr>
        </p:nvSpPr>
        <p:spPr>
          <a:xfrm>
            <a:off x="609600" y="274638"/>
            <a:ext cx="9855200" cy="487362"/>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26414277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609600" y="274638"/>
            <a:ext cx="9855200" cy="487362"/>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845675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D280F94-2FCF-4AEE-8560-B051CAABC4A8}" type="datetimeFigureOut">
              <a:rPr kumimoji="1" lang="ja-JP" altLang="en-US" smtClean="0"/>
              <a:pPr/>
              <a:t>2020/9/14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4EAC2C2-9634-4762-ADC6-B8EDEA88E7BA}" type="slidenum">
              <a:rPr kumimoji="1" lang="ja-JP" altLang="en-US" smtClean="0"/>
              <a:pPr/>
              <a:t>‹#›</a:t>
            </a:fld>
            <a:endParaRPr kumimoji="1" lang="ja-JP" altLang="en-US"/>
          </a:p>
        </p:txBody>
      </p:sp>
    </p:spTree>
    <p:extLst>
      <p:ext uri="{BB962C8B-B14F-4D97-AF65-F5344CB8AC3E}">
        <p14:creationId xmlns:p14="http://schemas.microsoft.com/office/powerpoint/2010/main" val="3573998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rgbClr val="FFFFFF"/>
              </a:solidFill>
              <a:ea typeface="ヒラギノ角ゴ Pro W3" charset="0"/>
              <a:cs typeface="ヒラギノ角ゴ Pro W3" charset="0"/>
            </a:endParaRPr>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タイトル 5"/>
          <p:cNvSpPr>
            <a:spLocks noGrp="1"/>
          </p:cNvSpPr>
          <p:nvPr>
            <p:ph type="title"/>
          </p:nvPr>
        </p:nvSpPr>
        <p:spPr>
          <a:xfrm>
            <a:off x="609600" y="274638"/>
            <a:ext cx="10972800" cy="1143000"/>
          </a:xfrm>
          <a:prstGeom prst="rect">
            <a:avLst/>
          </a:prstGeom>
        </p:spPr>
        <p:txBody>
          <a:bodyPr/>
          <a:lstStyle>
            <a:lvl1pPr>
              <a:defRPr>
                <a:solidFill>
                  <a:schemeClr val="bg1"/>
                </a:solidFill>
              </a:defRPr>
            </a:lvl1pPr>
          </a:lstStyle>
          <a:p>
            <a:r>
              <a:rPr lang="ja-JP" altLang="en-US" dirty="0"/>
              <a:t>マスター タイトルの書式設定</a:t>
            </a:r>
          </a:p>
        </p:txBody>
      </p:sp>
    </p:spTree>
    <p:extLst>
      <p:ext uri="{BB962C8B-B14F-4D97-AF65-F5344CB8AC3E}">
        <p14:creationId xmlns:p14="http://schemas.microsoft.com/office/powerpoint/2010/main" val="5237483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a:xfrm>
            <a:off x="6884896" y="6250165"/>
            <a:ext cx="5048920" cy="365125"/>
          </a:xfrm>
          <a:prstGeom prst="rect">
            <a:avLst/>
          </a:prstGeom>
        </p:spPr>
        <p:txBody>
          <a:bodyPr/>
          <a:lstStyle/>
          <a:p>
            <a:endParaRPr kumimoji="1" lang="ja-JP" altLang="en-US"/>
          </a:p>
        </p:txBody>
      </p:sp>
      <p:sp>
        <p:nvSpPr>
          <p:cNvPr id="5" name="Footer Placeholder 4"/>
          <p:cNvSpPr>
            <a:spLocks noGrp="1"/>
          </p:cNvSpPr>
          <p:nvPr>
            <p:ph type="ftr" sz="quarter" idx="11"/>
          </p:nvPr>
        </p:nvSpPr>
        <p:spPr>
          <a:xfrm>
            <a:off x="258185" y="6250165"/>
            <a:ext cx="5048921" cy="365125"/>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8737600" y="6356351"/>
            <a:ext cx="3196216" cy="365125"/>
          </a:xfrm>
        </p:spPr>
        <p:txBody>
          <a:bodyPr/>
          <a:lstStyle>
            <a:lvl1pPr>
              <a:defRPr sz="1200"/>
            </a:lvl1pPr>
          </a:lstStyle>
          <a:p>
            <a:fld id="{48296678-7821-497A-A94A-DDC763C0106C}" type="slidenum">
              <a:rPr lang="ja-JP" altLang="en-US" smtClean="0"/>
              <a:pPr/>
              <a:t>‹#›</a:t>
            </a:fld>
            <a:endParaRPr lang="ja-JP" altLang="en-US" dirty="0"/>
          </a:p>
        </p:txBody>
      </p:sp>
      <p:sp>
        <p:nvSpPr>
          <p:cNvPr id="7" name="Title 6"/>
          <p:cNvSpPr>
            <a:spLocks noGrp="1"/>
          </p:cNvSpPr>
          <p:nvPr>
            <p:ph type="title"/>
          </p:nvPr>
        </p:nvSpPr>
        <p:spPr/>
        <p:txBody>
          <a:bodyPr/>
          <a:lstStyle/>
          <a:p>
            <a:r>
              <a:rPr lang="ja-JP" altLang="en-US"/>
              <a:t>マスター タイトルの書式設定</a:t>
            </a:r>
            <a:endParaRPr lang="en-US"/>
          </a:p>
        </p:txBody>
      </p:sp>
    </p:spTree>
    <p:extLst>
      <p:ext uri="{BB962C8B-B14F-4D97-AF65-F5344CB8AC3E}">
        <p14:creationId xmlns:p14="http://schemas.microsoft.com/office/powerpoint/2010/main" val="17465292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a:xfrm>
            <a:off x="6884896" y="6250165"/>
            <a:ext cx="5048920" cy="365125"/>
          </a:xfrm>
          <a:prstGeom prst="rect">
            <a:avLst/>
          </a:prstGeom>
        </p:spPr>
        <p:txBody>
          <a:bodyPr/>
          <a:lstStyle/>
          <a:p>
            <a:endParaRPr kumimoji="1" lang="ja-JP" altLang="en-US"/>
          </a:p>
        </p:txBody>
      </p:sp>
      <p:sp>
        <p:nvSpPr>
          <p:cNvPr id="4" name="Footer Placeholder 3"/>
          <p:cNvSpPr>
            <a:spLocks noGrp="1"/>
          </p:cNvSpPr>
          <p:nvPr>
            <p:ph type="ftr" sz="quarter" idx="11"/>
          </p:nvPr>
        </p:nvSpPr>
        <p:spPr>
          <a:xfrm>
            <a:off x="258185" y="6250165"/>
            <a:ext cx="5048921" cy="365125"/>
          </a:xfrm>
          <a:prstGeom prst="rect">
            <a:avLst/>
          </a:prstGeom>
        </p:spPr>
        <p:txBody>
          <a:bodyPr/>
          <a:lstStyle/>
          <a:p>
            <a:endParaRPr kumimoji="1" lang="ja-JP" altLang="en-US"/>
          </a:p>
        </p:txBody>
      </p:sp>
      <p:sp>
        <p:nvSpPr>
          <p:cNvPr id="5" name="Slide Number Placeholder 4"/>
          <p:cNvSpPr>
            <a:spLocks noGrp="1"/>
          </p:cNvSpPr>
          <p:nvPr>
            <p:ph type="sldNum" sz="quarter" idx="12"/>
          </p:nvPr>
        </p:nvSpPr>
        <p:spPr/>
        <p:txBody>
          <a:bodyPr/>
          <a:lstStyle/>
          <a:p>
            <a:fld id="{48296678-7821-497A-A94A-DDC763C0106C}" type="slidenum">
              <a:rPr kumimoji="1" lang="ja-JP" altLang="en-US" smtClean="0"/>
              <a:pPr/>
              <a:t>‹#›</a:t>
            </a:fld>
            <a:endParaRPr kumimoji="1" lang="ja-JP" altLang="en-US"/>
          </a:p>
        </p:txBody>
      </p:sp>
    </p:spTree>
    <p:extLst>
      <p:ext uri="{BB962C8B-B14F-4D97-AF65-F5344CB8AC3E}">
        <p14:creationId xmlns:p14="http://schemas.microsoft.com/office/powerpoint/2010/main" val="1430752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C46B5F8-022C-4C0F-830C-BC9CFEA2D771}"/>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528F7F3A-B21A-48D6-B1F0-4B177C71A3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82318DAE-16A0-49E3-9050-23923995B9DD}"/>
              </a:ext>
            </a:extLst>
          </p:cNvPr>
          <p:cNvSpPr>
            <a:spLocks noGrp="1"/>
          </p:cNvSpPr>
          <p:nvPr>
            <p:ph type="dt" sz="half" idx="10"/>
          </p:nvPr>
        </p:nvSpPr>
        <p:spPr/>
        <p:txBody>
          <a:bodyPr/>
          <a:lstStyle/>
          <a:p>
            <a:fld id="{753A3221-02DB-45A6-AB3E-4F6CCA05B316}" type="datetimeFigureOut">
              <a:rPr kumimoji="1" lang="ja-JP" altLang="en-US" smtClean="0"/>
              <a:t>2020/9/14</a:t>
            </a:fld>
            <a:endParaRPr kumimoji="1" lang="ja-JP" altLang="en-US"/>
          </a:p>
        </p:txBody>
      </p:sp>
      <p:sp>
        <p:nvSpPr>
          <p:cNvPr id="5" name="フッター プレースホルダー 4">
            <a:extLst>
              <a:ext uri="{FF2B5EF4-FFF2-40B4-BE49-F238E27FC236}">
                <a16:creationId xmlns:a16="http://schemas.microsoft.com/office/drawing/2014/main" id="{74D121A7-13D6-4FD0-9AC5-E5C4B5DCD09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89C5CFA-20F9-4D4D-A550-19D31DBFDE6B}"/>
              </a:ext>
            </a:extLst>
          </p:cNvPr>
          <p:cNvSpPr>
            <a:spLocks noGrp="1"/>
          </p:cNvSpPr>
          <p:nvPr>
            <p:ph type="sldNum" sz="quarter" idx="12"/>
          </p:nvPr>
        </p:nvSpPr>
        <p:spPr/>
        <p:txBody>
          <a:bodyPr/>
          <a:lstStyle/>
          <a:p>
            <a:fld id="{080E2F83-DF5E-4D51-B1CE-5B5CBB31D328}" type="slidenum">
              <a:rPr kumimoji="1" lang="ja-JP" altLang="en-US" smtClean="0"/>
              <a:t>‹#›</a:t>
            </a:fld>
            <a:endParaRPr kumimoji="1" lang="ja-JP" altLang="en-US"/>
          </a:p>
        </p:txBody>
      </p:sp>
    </p:spTree>
    <p:extLst>
      <p:ext uri="{BB962C8B-B14F-4D97-AF65-F5344CB8AC3E}">
        <p14:creationId xmlns:p14="http://schemas.microsoft.com/office/powerpoint/2010/main" val="7803497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34A9BC-30C1-4D19-A80D-CE37D2EE7D3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3770B83-6678-4D5F-99C2-A140559F92FB}"/>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2A631A3-C36E-4BA0-A4FC-72D07580CA62}"/>
              </a:ext>
            </a:extLst>
          </p:cNvPr>
          <p:cNvSpPr>
            <a:spLocks noGrp="1"/>
          </p:cNvSpPr>
          <p:nvPr>
            <p:ph type="dt" sz="half" idx="10"/>
          </p:nvPr>
        </p:nvSpPr>
        <p:spPr/>
        <p:txBody>
          <a:bodyPr/>
          <a:lstStyle/>
          <a:p>
            <a:fld id="{753A3221-02DB-45A6-AB3E-4F6CCA05B316}" type="datetimeFigureOut">
              <a:rPr kumimoji="1" lang="ja-JP" altLang="en-US" smtClean="0"/>
              <a:t>2020/9/14</a:t>
            </a:fld>
            <a:endParaRPr kumimoji="1" lang="ja-JP" altLang="en-US"/>
          </a:p>
        </p:txBody>
      </p:sp>
      <p:sp>
        <p:nvSpPr>
          <p:cNvPr id="5" name="フッター プレースホルダー 4">
            <a:extLst>
              <a:ext uri="{FF2B5EF4-FFF2-40B4-BE49-F238E27FC236}">
                <a16:creationId xmlns:a16="http://schemas.microsoft.com/office/drawing/2014/main" id="{C793C9E4-22AF-472A-AFB6-7799925ED12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8C6D551-84A1-4CCA-8B56-EC9EEA847C98}"/>
              </a:ext>
            </a:extLst>
          </p:cNvPr>
          <p:cNvSpPr>
            <a:spLocks noGrp="1"/>
          </p:cNvSpPr>
          <p:nvPr>
            <p:ph type="sldNum" sz="quarter" idx="12"/>
          </p:nvPr>
        </p:nvSpPr>
        <p:spPr/>
        <p:txBody>
          <a:bodyPr/>
          <a:lstStyle/>
          <a:p>
            <a:fld id="{080E2F83-DF5E-4D51-B1CE-5B5CBB31D328}" type="slidenum">
              <a:rPr kumimoji="1" lang="ja-JP" altLang="en-US" smtClean="0"/>
              <a:t>‹#›</a:t>
            </a:fld>
            <a:endParaRPr kumimoji="1" lang="ja-JP" altLang="en-US"/>
          </a:p>
        </p:txBody>
      </p:sp>
    </p:spTree>
    <p:extLst>
      <p:ext uri="{BB962C8B-B14F-4D97-AF65-F5344CB8AC3E}">
        <p14:creationId xmlns:p14="http://schemas.microsoft.com/office/powerpoint/2010/main" val="9078954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11A3B4-BD51-410A-AF99-30C2839E1939}"/>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D52F85B-183F-4F82-A8EC-08015A6655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0DDDCA25-FC65-4D62-BEDC-E208CBC6F2A9}"/>
              </a:ext>
            </a:extLst>
          </p:cNvPr>
          <p:cNvSpPr>
            <a:spLocks noGrp="1"/>
          </p:cNvSpPr>
          <p:nvPr>
            <p:ph type="dt" sz="half" idx="10"/>
          </p:nvPr>
        </p:nvSpPr>
        <p:spPr/>
        <p:txBody>
          <a:bodyPr/>
          <a:lstStyle/>
          <a:p>
            <a:fld id="{753A3221-02DB-45A6-AB3E-4F6CCA05B316}" type="datetimeFigureOut">
              <a:rPr kumimoji="1" lang="ja-JP" altLang="en-US" smtClean="0"/>
              <a:t>2020/9/14</a:t>
            </a:fld>
            <a:endParaRPr kumimoji="1" lang="ja-JP" altLang="en-US"/>
          </a:p>
        </p:txBody>
      </p:sp>
      <p:sp>
        <p:nvSpPr>
          <p:cNvPr id="5" name="フッター プレースホルダー 4">
            <a:extLst>
              <a:ext uri="{FF2B5EF4-FFF2-40B4-BE49-F238E27FC236}">
                <a16:creationId xmlns:a16="http://schemas.microsoft.com/office/drawing/2014/main" id="{681F4CA2-2038-4CA4-81C4-D5523AF7750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2FA21E6-40F3-4397-BA28-8AFCCA56DA8E}"/>
              </a:ext>
            </a:extLst>
          </p:cNvPr>
          <p:cNvSpPr>
            <a:spLocks noGrp="1"/>
          </p:cNvSpPr>
          <p:nvPr>
            <p:ph type="sldNum" sz="quarter" idx="12"/>
          </p:nvPr>
        </p:nvSpPr>
        <p:spPr/>
        <p:txBody>
          <a:bodyPr/>
          <a:lstStyle/>
          <a:p>
            <a:fld id="{080E2F83-DF5E-4D51-B1CE-5B5CBB31D328}" type="slidenum">
              <a:rPr kumimoji="1" lang="ja-JP" altLang="en-US" smtClean="0"/>
              <a:t>‹#›</a:t>
            </a:fld>
            <a:endParaRPr kumimoji="1" lang="ja-JP" altLang="en-US"/>
          </a:p>
        </p:txBody>
      </p:sp>
    </p:spTree>
    <p:extLst>
      <p:ext uri="{BB962C8B-B14F-4D97-AF65-F5344CB8AC3E}">
        <p14:creationId xmlns:p14="http://schemas.microsoft.com/office/powerpoint/2010/main" val="33677107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D5B2A1-3CD2-418B-AC60-5B2F510A5076}"/>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ED7B306-A2D0-411E-8B4D-C5F6AF631121}"/>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11CB8D5F-1895-4287-8B82-A80B9D36A419}"/>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368E804C-2A28-426C-A083-5F5813F68DE0}"/>
              </a:ext>
            </a:extLst>
          </p:cNvPr>
          <p:cNvSpPr>
            <a:spLocks noGrp="1"/>
          </p:cNvSpPr>
          <p:nvPr>
            <p:ph type="dt" sz="half" idx="10"/>
          </p:nvPr>
        </p:nvSpPr>
        <p:spPr/>
        <p:txBody>
          <a:bodyPr/>
          <a:lstStyle/>
          <a:p>
            <a:fld id="{753A3221-02DB-45A6-AB3E-4F6CCA05B316}" type="datetimeFigureOut">
              <a:rPr kumimoji="1" lang="ja-JP" altLang="en-US" smtClean="0"/>
              <a:t>2020/9/14</a:t>
            </a:fld>
            <a:endParaRPr kumimoji="1" lang="ja-JP" altLang="en-US"/>
          </a:p>
        </p:txBody>
      </p:sp>
      <p:sp>
        <p:nvSpPr>
          <p:cNvPr id="6" name="フッター プレースホルダー 5">
            <a:extLst>
              <a:ext uri="{FF2B5EF4-FFF2-40B4-BE49-F238E27FC236}">
                <a16:creationId xmlns:a16="http://schemas.microsoft.com/office/drawing/2014/main" id="{31E88105-C4B9-4FEA-99EE-1A26795A53A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B2B4380-CA07-4FD8-8E6A-A4A5F4902600}"/>
              </a:ext>
            </a:extLst>
          </p:cNvPr>
          <p:cNvSpPr>
            <a:spLocks noGrp="1"/>
          </p:cNvSpPr>
          <p:nvPr>
            <p:ph type="sldNum" sz="quarter" idx="12"/>
          </p:nvPr>
        </p:nvSpPr>
        <p:spPr/>
        <p:txBody>
          <a:bodyPr/>
          <a:lstStyle/>
          <a:p>
            <a:fld id="{080E2F83-DF5E-4D51-B1CE-5B5CBB31D328}" type="slidenum">
              <a:rPr kumimoji="1" lang="ja-JP" altLang="en-US" smtClean="0"/>
              <a:t>‹#›</a:t>
            </a:fld>
            <a:endParaRPr kumimoji="1" lang="ja-JP" altLang="en-US"/>
          </a:p>
        </p:txBody>
      </p:sp>
    </p:spTree>
    <p:extLst>
      <p:ext uri="{BB962C8B-B14F-4D97-AF65-F5344CB8AC3E}">
        <p14:creationId xmlns:p14="http://schemas.microsoft.com/office/powerpoint/2010/main" val="22655071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5B2670-8D72-4C00-851E-B259AC7ADBDE}"/>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00A7931-C36A-44E6-8BB2-8C7EE675DE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F57214AE-8202-45AC-9CB6-96C30A5B4B2B}"/>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5E759631-7957-4CD4-8771-801C602A4F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4A879D31-F10F-455E-AEE0-B4C648D64AD3}"/>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26F9AB42-F32B-4C8E-9FDA-89946E4AE4D3}"/>
              </a:ext>
            </a:extLst>
          </p:cNvPr>
          <p:cNvSpPr>
            <a:spLocks noGrp="1"/>
          </p:cNvSpPr>
          <p:nvPr>
            <p:ph type="dt" sz="half" idx="10"/>
          </p:nvPr>
        </p:nvSpPr>
        <p:spPr/>
        <p:txBody>
          <a:bodyPr/>
          <a:lstStyle/>
          <a:p>
            <a:fld id="{753A3221-02DB-45A6-AB3E-4F6CCA05B316}" type="datetimeFigureOut">
              <a:rPr kumimoji="1" lang="ja-JP" altLang="en-US" smtClean="0"/>
              <a:t>2020/9/14</a:t>
            </a:fld>
            <a:endParaRPr kumimoji="1" lang="ja-JP" altLang="en-US"/>
          </a:p>
        </p:txBody>
      </p:sp>
      <p:sp>
        <p:nvSpPr>
          <p:cNvPr id="8" name="フッター プレースホルダー 7">
            <a:extLst>
              <a:ext uri="{FF2B5EF4-FFF2-40B4-BE49-F238E27FC236}">
                <a16:creationId xmlns:a16="http://schemas.microsoft.com/office/drawing/2014/main" id="{81589AE6-B63B-41D8-BEF1-4768CA4E7F28}"/>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D9CE8D69-6341-4F45-8096-C8B5DCD1CD48}"/>
              </a:ext>
            </a:extLst>
          </p:cNvPr>
          <p:cNvSpPr>
            <a:spLocks noGrp="1"/>
          </p:cNvSpPr>
          <p:nvPr>
            <p:ph type="sldNum" sz="quarter" idx="12"/>
          </p:nvPr>
        </p:nvSpPr>
        <p:spPr/>
        <p:txBody>
          <a:bodyPr/>
          <a:lstStyle/>
          <a:p>
            <a:fld id="{080E2F83-DF5E-4D51-B1CE-5B5CBB31D328}" type="slidenum">
              <a:rPr kumimoji="1" lang="ja-JP" altLang="en-US" smtClean="0"/>
              <a:t>‹#›</a:t>
            </a:fld>
            <a:endParaRPr kumimoji="1" lang="ja-JP" altLang="en-US"/>
          </a:p>
        </p:txBody>
      </p:sp>
    </p:spTree>
    <p:extLst>
      <p:ext uri="{BB962C8B-B14F-4D97-AF65-F5344CB8AC3E}">
        <p14:creationId xmlns:p14="http://schemas.microsoft.com/office/powerpoint/2010/main" val="24193089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B9FBA75-2D13-4649-A5AC-114174A978EA}"/>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6A3B9B6B-0952-4088-A059-7DFC467B4811}"/>
              </a:ext>
            </a:extLst>
          </p:cNvPr>
          <p:cNvSpPr>
            <a:spLocks noGrp="1"/>
          </p:cNvSpPr>
          <p:nvPr>
            <p:ph type="dt" sz="half" idx="10"/>
          </p:nvPr>
        </p:nvSpPr>
        <p:spPr/>
        <p:txBody>
          <a:bodyPr/>
          <a:lstStyle/>
          <a:p>
            <a:fld id="{753A3221-02DB-45A6-AB3E-4F6CCA05B316}" type="datetimeFigureOut">
              <a:rPr kumimoji="1" lang="ja-JP" altLang="en-US" smtClean="0"/>
              <a:t>2020/9/14</a:t>
            </a:fld>
            <a:endParaRPr kumimoji="1" lang="ja-JP" altLang="en-US"/>
          </a:p>
        </p:txBody>
      </p:sp>
      <p:sp>
        <p:nvSpPr>
          <p:cNvPr id="4" name="フッター プレースホルダー 3">
            <a:extLst>
              <a:ext uri="{FF2B5EF4-FFF2-40B4-BE49-F238E27FC236}">
                <a16:creationId xmlns:a16="http://schemas.microsoft.com/office/drawing/2014/main" id="{EC4C5036-C814-4373-8857-F80C16D962DD}"/>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09277B20-F199-4B22-8228-2E6EF0445535}"/>
              </a:ext>
            </a:extLst>
          </p:cNvPr>
          <p:cNvSpPr>
            <a:spLocks noGrp="1"/>
          </p:cNvSpPr>
          <p:nvPr>
            <p:ph type="sldNum" sz="quarter" idx="12"/>
          </p:nvPr>
        </p:nvSpPr>
        <p:spPr/>
        <p:txBody>
          <a:bodyPr/>
          <a:lstStyle/>
          <a:p>
            <a:fld id="{080E2F83-DF5E-4D51-B1CE-5B5CBB31D328}" type="slidenum">
              <a:rPr kumimoji="1" lang="ja-JP" altLang="en-US" smtClean="0"/>
              <a:t>‹#›</a:t>
            </a:fld>
            <a:endParaRPr kumimoji="1" lang="ja-JP" altLang="en-US"/>
          </a:p>
        </p:txBody>
      </p:sp>
    </p:spTree>
    <p:extLst>
      <p:ext uri="{BB962C8B-B14F-4D97-AF65-F5344CB8AC3E}">
        <p14:creationId xmlns:p14="http://schemas.microsoft.com/office/powerpoint/2010/main" val="26278903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0D24EE80-1515-4170-A998-062666C83A37}"/>
              </a:ext>
            </a:extLst>
          </p:cNvPr>
          <p:cNvSpPr>
            <a:spLocks noGrp="1"/>
          </p:cNvSpPr>
          <p:nvPr>
            <p:ph type="dt" sz="half" idx="10"/>
          </p:nvPr>
        </p:nvSpPr>
        <p:spPr/>
        <p:txBody>
          <a:bodyPr/>
          <a:lstStyle/>
          <a:p>
            <a:fld id="{753A3221-02DB-45A6-AB3E-4F6CCA05B316}" type="datetimeFigureOut">
              <a:rPr kumimoji="1" lang="ja-JP" altLang="en-US" smtClean="0"/>
              <a:t>2020/9/14</a:t>
            </a:fld>
            <a:endParaRPr kumimoji="1" lang="ja-JP" altLang="en-US"/>
          </a:p>
        </p:txBody>
      </p:sp>
      <p:sp>
        <p:nvSpPr>
          <p:cNvPr id="3" name="フッター プレースホルダー 2">
            <a:extLst>
              <a:ext uri="{FF2B5EF4-FFF2-40B4-BE49-F238E27FC236}">
                <a16:creationId xmlns:a16="http://schemas.microsoft.com/office/drawing/2014/main" id="{9E64EFF5-5DCE-45A7-B077-0502016C5C18}"/>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D8B9B5B-3525-41DF-BAA5-B9BBB1DC70E2}"/>
              </a:ext>
            </a:extLst>
          </p:cNvPr>
          <p:cNvSpPr>
            <a:spLocks noGrp="1"/>
          </p:cNvSpPr>
          <p:nvPr>
            <p:ph type="sldNum" sz="quarter" idx="12"/>
          </p:nvPr>
        </p:nvSpPr>
        <p:spPr/>
        <p:txBody>
          <a:bodyPr/>
          <a:lstStyle/>
          <a:p>
            <a:fld id="{080E2F83-DF5E-4D51-B1CE-5B5CBB31D328}" type="slidenum">
              <a:rPr kumimoji="1" lang="ja-JP" altLang="en-US" smtClean="0"/>
              <a:t>‹#›</a:t>
            </a:fld>
            <a:endParaRPr kumimoji="1" lang="ja-JP" altLang="en-US"/>
          </a:p>
        </p:txBody>
      </p:sp>
    </p:spTree>
    <p:extLst>
      <p:ext uri="{BB962C8B-B14F-4D97-AF65-F5344CB8AC3E}">
        <p14:creationId xmlns:p14="http://schemas.microsoft.com/office/powerpoint/2010/main" val="3141959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4D280F94-2FCF-4AEE-8560-B051CAABC4A8}" type="datetimeFigureOut">
              <a:rPr kumimoji="1" lang="ja-JP" altLang="en-US" smtClean="0"/>
              <a:pPr/>
              <a:t>2020/9/14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4EAC2C2-9634-4762-ADC6-B8EDEA88E7BA}" type="slidenum">
              <a:rPr kumimoji="1" lang="ja-JP" altLang="en-US" smtClean="0"/>
              <a:pPr/>
              <a:t>‹#›</a:t>
            </a:fld>
            <a:endParaRPr kumimoji="1" lang="ja-JP" altLang="en-US"/>
          </a:p>
        </p:txBody>
      </p:sp>
    </p:spTree>
    <p:extLst>
      <p:ext uri="{BB962C8B-B14F-4D97-AF65-F5344CB8AC3E}">
        <p14:creationId xmlns:p14="http://schemas.microsoft.com/office/powerpoint/2010/main" val="3341925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9BE919-12E5-49C8-AD94-1EEC7EC9E0F4}"/>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45B5740-167C-4327-AD49-44586A4603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92270952-16D7-46DD-A04F-2F5AC2445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06951C88-0AC6-40E1-8F3C-D1CA3462E902}"/>
              </a:ext>
            </a:extLst>
          </p:cNvPr>
          <p:cNvSpPr>
            <a:spLocks noGrp="1"/>
          </p:cNvSpPr>
          <p:nvPr>
            <p:ph type="dt" sz="half" idx="10"/>
          </p:nvPr>
        </p:nvSpPr>
        <p:spPr/>
        <p:txBody>
          <a:bodyPr/>
          <a:lstStyle/>
          <a:p>
            <a:fld id="{753A3221-02DB-45A6-AB3E-4F6CCA05B316}" type="datetimeFigureOut">
              <a:rPr kumimoji="1" lang="ja-JP" altLang="en-US" smtClean="0"/>
              <a:t>2020/9/14</a:t>
            </a:fld>
            <a:endParaRPr kumimoji="1" lang="ja-JP" altLang="en-US"/>
          </a:p>
        </p:txBody>
      </p:sp>
      <p:sp>
        <p:nvSpPr>
          <p:cNvPr id="6" name="フッター プレースホルダー 5">
            <a:extLst>
              <a:ext uri="{FF2B5EF4-FFF2-40B4-BE49-F238E27FC236}">
                <a16:creationId xmlns:a16="http://schemas.microsoft.com/office/drawing/2014/main" id="{51CCED23-472C-4150-BF5E-ED4168748CB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3F49E98-EF4A-4E12-BE9E-2A85065D4B0A}"/>
              </a:ext>
            </a:extLst>
          </p:cNvPr>
          <p:cNvSpPr>
            <a:spLocks noGrp="1"/>
          </p:cNvSpPr>
          <p:nvPr>
            <p:ph type="sldNum" sz="quarter" idx="12"/>
          </p:nvPr>
        </p:nvSpPr>
        <p:spPr/>
        <p:txBody>
          <a:bodyPr/>
          <a:lstStyle/>
          <a:p>
            <a:fld id="{080E2F83-DF5E-4D51-B1CE-5B5CBB31D328}" type="slidenum">
              <a:rPr kumimoji="1" lang="ja-JP" altLang="en-US" smtClean="0"/>
              <a:t>‹#›</a:t>
            </a:fld>
            <a:endParaRPr kumimoji="1" lang="ja-JP" altLang="en-US"/>
          </a:p>
        </p:txBody>
      </p:sp>
    </p:spTree>
    <p:extLst>
      <p:ext uri="{BB962C8B-B14F-4D97-AF65-F5344CB8AC3E}">
        <p14:creationId xmlns:p14="http://schemas.microsoft.com/office/powerpoint/2010/main" val="8133415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4CC39BD-9FF9-4F0A-9F6D-651FD464DC00}"/>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707A8EF7-4A02-4E94-A0A7-65AB741430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31F4A8FF-DE76-44A6-A58F-8A92C2A261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BA65D71F-609E-4503-B75D-00D28D61A310}"/>
              </a:ext>
            </a:extLst>
          </p:cNvPr>
          <p:cNvSpPr>
            <a:spLocks noGrp="1"/>
          </p:cNvSpPr>
          <p:nvPr>
            <p:ph type="dt" sz="half" idx="10"/>
          </p:nvPr>
        </p:nvSpPr>
        <p:spPr/>
        <p:txBody>
          <a:bodyPr/>
          <a:lstStyle/>
          <a:p>
            <a:fld id="{753A3221-02DB-45A6-AB3E-4F6CCA05B316}" type="datetimeFigureOut">
              <a:rPr kumimoji="1" lang="ja-JP" altLang="en-US" smtClean="0"/>
              <a:t>2020/9/14</a:t>
            </a:fld>
            <a:endParaRPr kumimoji="1" lang="ja-JP" altLang="en-US"/>
          </a:p>
        </p:txBody>
      </p:sp>
      <p:sp>
        <p:nvSpPr>
          <p:cNvPr id="6" name="フッター プレースホルダー 5">
            <a:extLst>
              <a:ext uri="{FF2B5EF4-FFF2-40B4-BE49-F238E27FC236}">
                <a16:creationId xmlns:a16="http://schemas.microsoft.com/office/drawing/2014/main" id="{B5DCF370-C788-4260-869E-5DF7260FA98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6F324F9-6D5F-420D-8222-2B82E9D3AB5A}"/>
              </a:ext>
            </a:extLst>
          </p:cNvPr>
          <p:cNvSpPr>
            <a:spLocks noGrp="1"/>
          </p:cNvSpPr>
          <p:nvPr>
            <p:ph type="sldNum" sz="quarter" idx="12"/>
          </p:nvPr>
        </p:nvSpPr>
        <p:spPr/>
        <p:txBody>
          <a:bodyPr/>
          <a:lstStyle/>
          <a:p>
            <a:fld id="{080E2F83-DF5E-4D51-B1CE-5B5CBB31D328}" type="slidenum">
              <a:rPr kumimoji="1" lang="ja-JP" altLang="en-US" smtClean="0"/>
              <a:t>‹#›</a:t>
            </a:fld>
            <a:endParaRPr kumimoji="1" lang="ja-JP" altLang="en-US"/>
          </a:p>
        </p:txBody>
      </p:sp>
    </p:spTree>
    <p:extLst>
      <p:ext uri="{BB962C8B-B14F-4D97-AF65-F5344CB8AC3E}">
        <p14:creationId xmlns:p14="http://schemas.microsoft.com/office/powerpoint/2010/main" val="38406568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3B034B5-F98C-421B-8FEA-CB253E1281D5}"/>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B9EB919C-4A08-459F-AFF7-113522E5F039}"/>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CCF84F1-6455-43F7-8115-2497848E525C}"/>
              </a:ext>
            </a:extLst>
          </p:cNvPr>
          <p:cNvSpPr>
            <a:spLocks noGrp="1"/>
          </p:cNvSpPr>
          <p:nvPr>
            <p:ph type="dt" sz="half" idx="10"/>
          </p:nvPr>
        </p:nvSpPr>
        <p:spPr/>
        <p:txBody>
          <a:bodyPr/>
          <a:lstStyle/>
          <a:p>
            <a:fld id="{753A3221-02DB-45A6-AB3E-4F6CCA05B316}" type="datetimeFigureOut">
              <a:rPr kumimoji="1" lang="ja-JP" altLang="en-US" smtClean="0"/>
              <a:t>2020/9/14</a:t>
            </a:fld>
            <a:endParaRPr kumimoji="1" lang="ja-JP" altLang="en-US"/>
          </a:p>
        </p:txBody>
      </p:sp>
      <p:sp>
        <p:nvSpPr>
          <p:cNvPr id="5" name="フッター プレースホルダー 4">
            <a:extLst>
              <a:ext uri="{FF2B5EF4-FFF2-40B4-BE49-F238E27FC236}">
                <a16:creationId xmlns:a16="http://schemas.microsoft.com/office/drawing/2014/main" id="{BBB9E24D-8A12-4ED9-B5A4-A7E41C326E5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930AD8D-12C9-4E07-A886-8B771E387AC2}"/>
              </a:ext>
            </a:extLst>
          </p:cNvPr>
          <p:cNvSpPr>
            <a:spLocks noGrp="1"/>
          </p:cNvSpPr>
          <p:nvPr>
            <p:ph type="sldNum" sz="quarter" idx="12"/>
          </p:nvPr>
        </p:nvSpPr>
        <p:spPr/>
        <p:txBody>
          <a:bodyPr/>
          <a:lstStyle/>
          <a:p>
            <a:fld id="{080E2F83-DF5E-4D51-B1CE-5B5CBB31D328}" type="slidenum">
              <a:rPr kumimoji="1" lang="ja-JP" altLang="en-US" smtClean="0"/>
              <a:t>‹#›</a:t>
            </a:fld>
            <a:endParaRPr kumimoji="1" lang="ja-JP" altLang="en-US"/>
          </a:p>
        </p:txBody>
      </p:sp>
    </p:spTree>
    <p:extLst>
      <p:ext uri="{BB962C8B-B14F-4D97-AF65-F5344CB8AC3E}">
        <p14:creationId xmlns:p14="http://schemas.microsoft.com/office/powerpoint/2010/main" val="21214989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580218CA-2212-4191-8D4A-54C52C21F5F8}"/>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8468B5F-0BEA-4D7C-AE32-F7A87E4D7F72}"/>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532726F-E87E-45F9-A919-DB20FCC13F53}"/>
              </a:ext>
            </a:extLst>
          </p:cNvPr>
          <p:cNvSpPr>
            <a:spLocks noGrp="1"/>
          </p:cNvSpPr>
          <p:nvPr>
            <p:ph type="dt" sz="half" idx="10"/>
          </p:nvPr>
        </p:nvSpPr>
        <p:spPr/>
        <p:txBody>
          <a:bodyPr/>
          <a:lstStyle/>
          <a:p>
            <a:fld id="{753A3221-02DB-45A6-AB3E-4F6CCA05B316}" type="datetimeFigureOut">
              <a:rPr kumimoji="1" lang="ja-JP" altLang="en-US" smtClean="0"/>
              <a:t>2020/9/14</a:t>
            </a:fld>
            <a:endParaRPr kumimoji="1" lang="ja-JP" altLang="en-US"/>
          </a:p>
        </p:txBody>
      </p:sp>
      <p:sp>
        <p:nvSpPr>
          <p:cNvPr id="5" name="フッター プレースホルダー 4">
            <a:extLst>
              <a:ext uri="{FF2B5EF4-FFF2-40B4-BE49-F238E27FC236}">
                <a16:creationId xmlns:a16="http://schemas.microsoft.com/office/drawing/2014/main" id="{28C3F863-5104-4DDE-B9D7-34516335E91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7D070FB-3D8A-4D13-A8C6-501A2254A188}"/>
              </a:ext>
            </a:extLst>
          </p:cNvPr>
          <p:cNvSpPr>
            <a:spLocks noGrp="1"/>
          </p:cNvSpPr>
          <p:nvPr>
            <p:ph type="sldNum" sz="quarter" idx="12"/>
          </p:nvPr>
        </p:nvSpPr>
        <p:spPr/>
        <p:txBody>
          <a:bodyPr/>
          <a:lstStyle/>
          <a:p>
            <a:fld id="{080E2F83-DF5E-4D51-B1CE-5B5CBB31D328}" type="slidenum">
              <a:rPr kumimoji="1" lang="ja-JP" altLang="en-US" smtClean="0"/>
              <a:t>‹#›</a:t>
            </a:fld>
            <a:endParaRPr kumimoji="1" lang="ja-JP" altLang="en-US"/>
          </a:p>
        </p:txBody>
      </p:sp>
    </p:spTree>
    <p:extLst>
      <p:ext uri="{BB962C8B-B14F-4D97-AF65-F5344CB8AC3E}">
        <p14:creationId xmlns:p14="http://schemas.microsoft.com/office/powerpoint/2010/main" val="2465508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4D280F94-2FCF-4AEE-8560-B051CAABC4A8}" type="datetimeFigureOut">
              <a:rPr kumimoji="1" lang="ja-JP" altLang="en-US" smtClean="0"/>
              <a:pPr/>
              <a:t>2020/9/14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4EAC2C2-9634-4762-ADC6-B8EDEA88E7BA}" type="slidenum">
              <a:rPr kumimoji="1" lang="ja-JP" altLang="en-US" smtClean="0"/>
              <a:pPr/>
              <a:t>‹#›</a:t>
            </a:fld>
            <a:endParaRPr kumimoji="1" lang="ja-JP" altLang="en-US"/>
          </a:p>
        </p:txBody>
      </p:sp>
    </p:spTree>
    <p:extLst>
      <p:ext uri="{BB962C8B-B14F-4D97-AF65-F5344CB8AC3E}">
        <p14:creationId xmlns:p14="http://schemas.microsoft.com/office/powerpoint/2010/main" val="1999833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4D280F94-2FCF-4AEE-8560-B051CAABC4A8}" type="datetimeFigureOut">
              <a:rPr kumimoji="1" lang="ja-JP" altLang="en-US" smtClean="0"/>
              <a:pPr/>
              <a:t>2020/9/14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A4EAC2C2-9634-4762-ADC6-B8EDEA88E7BA}" type="slidenum">
              <a:rPr kumimoji="1" lang="ja-JP" altLang="en-US" smtClean="0"/>
              <a:pPr/>
              <a:t>‹#›</a:t>
            </a:fld>
            <a:endParaRPr kumimoji="1" lang="ja-JP" altLang="en-US"/>
          </a:p>
        </p:txBody>
      </p:sp>
    </p:spTree>
    <p:extLst>
      <p:ext uri="{BB962C8B-B14F-4D97-AF65-F5344CB8AC3E}">
        <p14:creationId xmlns:p14="http://schemas.microsoft.com/office/powerpoint/2010/main" val="21915917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4D280F94-2FCF-4AEE-8560-B051CAABC4A8}" type="datetimeFigureOut">
              <a:rPr kumimoji="1" lang="ja-JP" altLang="en-US" smtClean="0"/>
              <a:pPr/>
              <a:t>2020/9/14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A4EAC2C2-9634-4762-ADC6-B8EDEA88E7BA}" type="slidenum">
              <a:rPr kumimoji="1" lang="ja-JP" altLang="en-US" smtClean="0"/>
              <a:pPr/>
              <a:t>‹#›</a:t>
            </a:fld>
            <a:endParaRPr kumimoji="1" lang="ja-JP" altLang="en-US"/>
          </a:p>
        </p:txBody>
      </p:sp>
    </p:spTree>
    <p:extLst>
      <p:ext uri="{BB962C8B-B14F-4D97-AF65-F5344CB8AC3E}">
        <p14:creationId xmlns:p14="http://schemas.microsoft.com/office/powerpoint/2010/main" val="3271006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280F94-2FCF-4AEE-8560-B051CAABC4A8}" type="datetimeFigureOut">
              <a:rPr kumimoji="1" lang="ja-JP" altLang="en-US" smtClean="0"/>
              <a:pPr/>
              <a:t>2020/9/14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A4EAC2C2-9634-4762-ADC6-B8EDEA88E7BA}" type="slidenum">
              <a:rPr kumimoji="1" lang="ja-JP" altLang="en-US" smtClean="0"/>
              <a:pPr/>
              <a:t>‹#›</a:t>
            </a:fld>
            <a:endParaRPr kumimoji="1" lang="ja-JP" altLang="en-US"/>
          </a:p>
        </p:txBody>
      </p:sp>
    </p:spTree>
    <p:extLst>
      <p:ext uri="{BB962C8B-B14F-4D97-AF65-F5344CB8AC3E}">
        <p14:creationId xmlns:p14="http://schemas.microsoft.com/office/powerpoint/2010/main" val="4187363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D280F94-2FCF-4AEE-8560-B051CAABC4A8}" type="datetimeFigureOut">
              <a:rPr kumimoji="1" lang="ja-JP" altLang="en-US" smtClean="0"/>
              <a:pPr/>
              <a:t>2020/9/14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4EAC2C2-9634-4762-ADC6-B8EDEA88E7BA}" type="slidenum">
              <a:rPr kumimoji="1" lang="ja-JP" altLang="en-US" smtClean="0"/>
              <a:pPr/>
              <a:t>‹#›</a:t>
            </a:fld>
            <a:endParaRPr kumimoji="1" lang="ja-JP" altLang="en-US"/>
          </a:p>
        </p:txBody>
      </p:sp>
    </p:spTree>
    <p:extLst>
      <p:ext uri="{BB962C8B-B14F-4D97-AF65-F5344CB8AC3E}">
        <p14:creationId xmlns:p14="http://schemas.microsoft.com/office/powerpoint/2010/main" val="174423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D280F94-2FCF-4AEE-8560-B051CAABC4A8}" type="datetimeFigureOut">
              <a:rPr kumimoji="1" lang="ja-JP" altLang="en-US" smtClean="0"/>
              <a:pPr/>
              <a:t>2020/9/14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4EAC2C2-9634-4762-ADC6-B8EDEA88E7BA}" type="slidenum">
              <a:rPr kumimoji="1" lang="ja-JP" altLang="en-US" smtClean="0"/>
              <a:pPr/>
              <a:t>‹#›</a:t>
            </a:fld>
            <a:endParaRPr kumimoji="1" lang="ja-JP" altLang="en-US"/>
          </a:p>
        </p:txBody>
      </p:sp>
    </p:spTree>
    <p:extLst>
      <p:ext uri="{BB962C8B-B14F-4D97-AF65-F5344CB8AC3E}">
        <p14:creationId xmlns:p14="http://schemas.microsoft.com/office/powerpoint/2010/main" val="2443434749"/>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4.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1.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5.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6.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p:cNvSpPr/>
          <p:nvPr userDrawn="1"/>
        </p:nvSpPr>
        <p:spPr>
          <a:xfrm>
            <a:off x="0" y="0"/>
            <a:ext cx="12192000" cy="914400"/>
          </a:xfrm>
          <a:prstGeom prst="rect">
            <a:avLst/>
          </a:prstGeom>
          <a:solidFill>
            <a:srgbClr val="005DAA"/>
          </a:solidFill>
          <a:ln>
            <a:noFill/>
          </a:ln>
        </p:spPr>
        <p:style>
          <a:lnRef idx="1">
            <a:schemeClr val="accent1"/>
          </a:lnRef>
          <a:fillRef idx="3">
            <a:schemeClr val="accent1"/>
          </a:fillRef>
          <a:effectRef idx="2">
            <a:schemeClr val="accent1"/>
          </a:effectRef>
          <a:fontRef idx="minor">
            <a:schemeClr val="lt1"/>
          </a:fontRef>
        </p:style>
        <p:txBody>
          <a:bodyPr lIns="68537" tIns="34269" rIns="68537" bIns="34269" rtlCol="0" anchor="t"/>
          <a:lstStyle/>
          <a:p>
            <a:pPr algn="ctr"/>
            <a:endParaRPr lang="en-US" sz="1350">
              <a:solidFill>
                <a:srgbClr val="E7E7E8"/>
              </a:solidFill>
            </a:endParaRPr>
          </a:p>
        </p:txBody>
      </p:sp>
      <p:sp>
        <p:nvSpPr>
          <p:cNvPr id="7" name="Text Placeholder 2"/>
          <p:cNvSpPr>
            <a:spLocks noGrp="1"/>
          </p:cNvSpPr>
          <p:nvPr>
            <p:ph type="body" idx="1"/>
          </p:nvPr>
        </p:nvSpPr>
        <p:spPr>
          <a:xfrm>
            <a:off x="609600" y="1600202"/>
            <a:ext cx="10972800" cy="4191000"/>
          </a:xfrm>
          <a:prstGeom prst="rect">
            <a:avLst/>
          </a:prstGeom>
        </p:spPr>
        <p:txBody>
          <a:bodyPr vert="horz" lIns="91383" tIns="45692" rIns="91383" bIns="45692"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1"/>
          <p:cNvSpPr>
            <a:spLocks noGrp="1"/>
          </p:cNvSpPr>
          <p:nvPr>
            <p:ph type="title"/>
          </p:nvPr>
        </p:nvSpPr>
        <p:spPr>
          <a:xfrm>
            <a:off x="609600" y="274638"/>
            <a:ext cx="9855200" cy="487362"/>
          </a:xfrm>
          <a:prstGeom prst="rect">
            <a:avLst/>
          </a:prstGeom>
        </p:spPr>
        <p:txBody>
          <a:bodyPr vert="horz" lIns="91383" tIns="45692" rIns="91383" bIns="45692" rtlCol="0" anchor="t">
            <a:normAutofit/>
          </a:bodyPr>
          <a:lstStyle/>
          <a:p>
            <a:r>
              <a:rPr lang="en-US" dirty="0"/>
              <a:t>CLICK TO EDIT MASTER TITLE STYLE</a:t>
            </a:r>
          </a:p>
        </p:txBody>
      </p:sp>
      <p:sp>
        <p:nvSpPr>
          <p:cNvPr id="4" name="Slide Number Placeholder 3"/>
          <p:cNvSpPr>
            <a:spLocks noGrp="1"/>
          </p:cNvSpPr>
          <p:nvPr>
            <p:ph type="sldNum" sz="quarter" idx="4"/>
          </p:nvPr>
        </p:nvSpPr>
        <p:spPr>
          <a:xfrm>
            <a:off x="8737600" y="6356371"/>
            <a:ext cx="2844800" cy="365125"/>
          </a:xfrm>
          <a:prstGeom prst="rect">
            <a:avLst/>
          </a:prstGeom>
        </p:spPr>
        <p:txBody>
          <a:bodyPr vert="horz" lIns="91383" tIns="45692" rIns="91383" bIns="45692" rtlCol="0" anchor="ctr"/>
          <a:lstStyle>
            <a:lvl1pPr algn="r">
              <a:defRPr sz="900">
                <a:solidFill>
                  <a:schemeClr val="tx1">
                    <a:tint val="75000"/>
                  </a:schemeClr>
                </a:solidFill>
                <a:latin typeface="Arial Narrow"/>
                <a:cs typeface="Arial Narrow"/>
              </a:defRPr>
            </a:lvl1pPr>
          </a:lstStyle>
          <a:p>
            <a:fld id="{CAB2FCF9-CE33-3847-9706-1046D2EB27A1}" type="slidenum">
              <a:rPr lang="en-US" smtClean="0"/>
              <a:pPr/>
              <a:t>‹#›</a:t>
            </a:fld>
            <a:endParaRPr lang="en-US" dirty="0"/>
          </a:p>
        </p:txBody>
      </p:sp>
      <p:pic>
        <p:nvPicPr>
          <p:cNvPr id="11" name="Picture 10" descr="TRF100_lockup_R.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22" y="6172201"/>
            <a:ext cx="2604551" cy="457200"/>
          </a:xfrm>
          <a:prstGeom prst="rect">
            <a:avLst/>
          </a:prstGeom>
        </p:spPr>
      </p:pic>
    </p:spTree>
    <p:extLst>
      <p:ext uri="{BB962C8B-B14F-4D97-AF65-F5344CB8AC3E}">
        <p14:creationId xmlns:p14="http://schemas.microsoft.com/office/powerpoint/2010/main" val="463970483"/>
      </p:ext>
    </p:extLst>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342688" rtl="0" eaLnBrk="1" latinLnBrk="0" hangingPunct="1">
        <a:spcBef>
          <a:spcPct val="0"/>
        </a:spcBef>
        <a:buNone/>
        <a:defRPr sz="1350" b="1" i="0" kern="1200">
          <a:solidFill>
            <a:schemeClr val="bg1"/>
          </a:solidFill>
          <a:latin typeface="Arial Narrow"/>
          <a:ea typeface="+mj-ea"/>
          <a:cs typeface="Arial Narrow"/>
        </a:defRPr>
      </a:lvl1pPr>
    </p:titleStyle>
    <p:bodyStyle>
      <a:lvl1pPr marL="257019" indent="-257019" algn="l" defTabSz="342688" rtl="0" eaLnBrk="1" latinLnBrk="0" hangingPunct="1">
        <a:spcBef>
          <a:spcPct val="20000"/>
        </a:spcBef>
        <a:buFont typeface="Arial"/>
        <a:buChar char="•"/>
        <a:defRPr sz="2400" kern="1200">
          <a:solidFill>
            <a:srgbClr val="005DAA"/>
          </a:solidFill>
          <a:latin typeface="Georgia"/>
          <a:ea typeface="+mn-ea"/>
          <a:cs typeface="Georgia"/>
        </a:defRPr>
      </a:lvl1pPr>
      <a:lvl2pPr marL="556871" indent="-214181" algn="l" defTabSz="342688" rtl="0" eaLnBrk="1" latinLnBrk="0" hangingPunct="1">
        <a:spcBef>
          <a:spcPct val="20000"/>
        </a:spcBef>
        <a:buFont typeface="Arial"/>
        <a:buChar char="–"/>
        <a:defRPr sz="2100" kern="1200">
          <a:solidFill>
            <a:srgbClr val="005DAA"/>
          </a:solidFill>
          <a:latin typeface="Georgia"/>
          <a:ea typeface="+mn-ea"/>
          <a:cs typeface="Georgia"/>
        </a:defRPr>
      </a:lvl2pPr>
      <a:lvl3pPr marL="856721" indent="-171344" algn="l" defTabSz="342688" rtl="0" eaLnBrk="1" latinLnBrk="0" hangingPunct="1">
        <a:spcBef>
          <a:spcPct val="20000"/>
        </a:spcBef>
        <a:buFont typeface="Arial"/>
        <a:buChar char="•"/>
        <a:defRPr sz="1800" kern="1200">
          <a:solidFill>
            <a:srgbClr val="005DAA"/>
          </a:solidFill>
          <a:latin typeface="Georgia"/>
          <a:ea typeface="+mn-ea"/>
          <a:cs typeface="Georgia"/>
        </a:defRPr>
      </a:lvl3pPr>
      <a:lvl4pPr marL="1199412" indent="-171344" algn="l" defTabSz="342688" rtl="0" eaLnBrk="1" latinLnBrk="0" hangingPunct="1">
        <a:spcBef>
          <a:spcPct val="20000"/>
        </a:spcBef>
        <a:buFont typeface="Arial"/>
        <a:buChar char="–"/>
        <a:defRPr sz="1500" kern="1200">
          <a:solidFill>
            <a:srgbClr val="005DAA"/>
          </a:solidFill>
          <a:latin typeface="Georgia"/>
          <a:ea typeface="+mn-ea"/>
          <a:cs typeface="Georgia"/>
        </a:defRPr>
      </a:lvl4pPr>
      <a:lvl5pPr marL="1542105" indent="-171344" algn="l" defTabSz="342688" rtl="0" eaLnBrk="1" latinLnBrk="0" hangingPunct="1">
        <a:spcBef>
          <a:spcPct val="20000"/>
        </a:spcBef>
        <a:buFont typeface="Arial"/>
        <a:buChar char="»"/>
        <a:defRPr sz="1500" kern="1200">
          <a:solidFill>
            <a:srgbClr val="005DAA"/>
          </a:solidFill>
          <a:latin typeface="Georgia"/>
          <a:ea typeface="+mn-ea"/>
          <a:cs typeface="Georgia"/>
        </a:defRPr>
      </a:lvl5pPr>
      <a:lvl6pPr marL="1884794" indent="-171344" algn="l" defTabSz="342688" rtl="0" eaLnBrk="1" latinLnBrk="0" hangingPunct="1">
        <a:spcBef>
          <a:spcPct val="20000"/>
        </a:spcBef>
        <a:buFont typeface="Arial"/>
        <a:buChar char="•"/>
        <a:defRPr sz="1500" kern="1200">
          <a:solidFill>
            <a:schemeClr val="tx1"/>
          </a:solidFill>
          <a:latin typeface="+mn-lt"/>
          <a:ea typeface="+mn-ea"/>
          <a:cs typeface="+mn-cs"/>
        </a:defRPr>
      </a:lvl6pPr>
      <a:lvl7pPr marL="2227482" indent="-171344" algn="l" defTabSz="342688" rtl="0" eaLnBrk="1" latinLnBrk="0" hangingPunct="1">
        <a:spcBef>
          <a:spcPct val="20000"/>
        </a:spcBef>
        <a:buFont typeface="Arial"/>
        <a:buChar char="•"/>
        <a:defRPr sz="1500" kern="1200">
          <a:solidFill>
            <a:schemeClr val="tx1"/>
          </a:solidFill>
          <a:latin typeface="+mn-lt"/>
          <a:ea typeface="+mn-ea"/>
          <a:cs typeface="+mn-cs"/>
        </a:defRPr>
      </a:lvl7pPr>
      <a:lvl8pPr marL="2570173" indent="-171344" algn="l" defTabSz="342688" rtl="0" eaLnBrk="1" latinLnBrk="0" hangingPunct="1">
        <a:spcBef>
          <a:spcPct val="20000"/>
        </a:spcBef>
        <a:buFont typeface="Arial"/>
        <a:buChar char="•"/>
        <a:defRPr sz="1500" kern="1200">
          <a:solidFill>
            <a:schemeClr val="tx1"/>
          </a:solidFill>
          <a:latin typeface="+mn-lt"/>
          <a:ea typeface="+mn-ea"/>
          <a:cs typeface="+mn-cs"/>
        </a:defRPr>
      </a:lvl8pPr>
      <a:lvl9pPr marL="2912860" indent="-171344" algn="l" defTabSz="342688"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688" rtl="0" eaLnBrk="1" latinLnBrk="0" hangingPunct="1">
        <a:defRPr sz="1350" kern="1200">
          <a:solidFill>
            <a:schemeClr val="tx1"/>
          </a:solidFill>
          <a:latin typeface="+mn-lt"/>
          <a:ea typeface="+mn-ea"/>
          <a:cs typeface="+mn-cs"/>
        </a:defRPr>
      </a:lvl1pPr>
      <a:lvl2pPr marL="342688" algn="l" defTabSz="342688" rtl="0" eaLnBrk="1" latinLnBrk="0" hangingPunct="1">
        <a:defRPr sz="1350" kern="1200">
          <a:solidFill>
            <a:schemeClr val="tx1"/>
          </a:solidFill>
          <a:latin typeface="+mn-lt"/>
          <a:ea typeface="+mn-ea"/>
          <a:cs typeface="+mn-cs"/>
        </a:defRPr>
      </a:lvl2pPr>
      <a:lvl3pPr marL="685377" algn="l" defTabSz="342688" rtl="0" eaLnBrk="1" latinLnBrk="0" hangingPunct="1">
        <a:defRPr sz="1350" kern="1200">
          <a:solidFill>
            <a:schemeClr val="tx1"/>
          </a:solidFill>
          <a:latin typeface="+mn-lt"/>
          <a:ea typeface="+mn-ea"/>
          <a:cs typeface="+mn-cs"/>
        </a:defRPr>
      </a:lvl3pPr>
      <a:lvl4pPr marL="1028070" algn="l" defTabSz="342688" rtl="0" eaLnBrk="1" latinLnBrk="0" hangingPunct="1">
        <a:defRPr sz="1350" kern="1200">
          <a:solidFill>
            <a:schemeClr val="tx1"/>
          </a:solidFill>
          <a:latin typeface="+mn-lt"/>
          <a:ea typeface="+mn-ea"/>
          <a:cs typeface="+mn-cs"/>
        </a:defRPr>
      </a:lvl4pPr>
      <a:lvl5pPr marL="1370759" algn="l" defTabSz="342688" rtl="0" eaLnBrk="1" latinLnBrk="0" hangingPunct="1">
        <a:defRPr sz="1350" kern="1200">
          <a:solidFill>
            <a:schemeClr val="tx1"/>
          </a:solidFill>
          <a:latin typeface="+mn-lt"/>
          <a:ea typeface="+mn-ea"/>
          <a:cs typeface="+mn-cs"/>
        </a:defRPr>
      </a:lvl5pPr>
      <a:lvl6pPr marL="1713447" algn="l" defTabSz="342688" rtl="0" eaLnBrk="1" latinLnBrk="0" hangingPunct="1">
        <a:defRPr sz="1350" kern="1200">
          <a:solidFill>
            <a:schemeClr val="tx1"/>
          </a:solidFill>
          <a:latin typeface="+mn-lt"/>
          <a:ea typeface="+mn-ea"/>
          <a:cs typeface="+mn-cs"/>
        </a:defRPr>
      </a:lvl6pPr>
      <a:lvl7pPr marL="2056139" algn="l" defTabSz="342688" rtl="0" eaLnBrk="1" latinLnBrk="0" hangingPunct="1">
        <a:defRPr sz="1350" kern="1200">
          <a:solidFill>
            <a:schemeClr val="tx1"/>
          </a:solidFill>
          <a:latin typeface="+mn-lt"/>
          <a:ea typeface="+mn-ea"/>
          <a:cs typeface="+mn-cs"/>
        </a:defRPr>
      </a:lvl7pPr>
      <a:lvl8pPr marL="2398824" algn="l" defTabSz="342688" rtl="0" eaLnBrk="1" latinLnBrk="0" hangingPunct="1">
        <a:defRPr sz="1350" kern="1200">
          <a:solidFill>
            <a:schemeClr val="tx1"/>
          </a:solidFill>
          <a:latin typeface="+mn-lt"/>
          <a:ea typeface="+mn-ea"/>
          <a:cs typeface="+mn-cs"/>
        </a:defRPr>
      </a:lvl8pPr>
      <a:lvl9pPr marL="2741517" algn="l" defTabSz="342688"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p:cNvSpPr/>
          <p:nvPr userDrawn="1"/>
        </p:nvSpPr>
        <p:spPr>
          <a:xfrm>
            <a:off x="0" y="0"/>
            <a:ext cx="12192000" cy="914400"/>
          </a:xfrm>
          <a:prstGeom prst="rect">
            <a:avLst/>
          </a:prstGeom>
          <a:solidFill>
            <a:srgbClr val="005DAA"/>
          </a:solidFill>
          <a:ln>
            <a:noFill/>
          </a:ln>
        </p:spPr>
        <p:style>
          <a:lnRef idx="1">
            <a:schemeClr val="accent1"/>
          </a:lnRef>
          <a:fillRef idx="3">
            <a:schemeClr val="accent1"/>
          </a:fillRef>
          <a:effectRef idx="2">
            <a:schemeClr val="accent1"/>
          </a:effectRef>
          <a:fontRef idx="minor">
            <a:schemeClr val="lt1"/>
          </a:fontRef>
        </p:style>
        <p:txBody>
          <a:bodyPr lIns="68388" tIns="34195" rIns="68388" bIns="34195" rtlCol="0" anchor="t"/>
          <a:lstStyle/>
          <a:p>
            <a:pPr algn="ctr" defTabSz="481073"/>
            <a:endParaRPr lang="en-US" sz="1350">
              <a:solidFill>
                <a:srgbClr val="E7E7E8"/>
              </a:solidFill>
            </a:endParaRPr>
          </a:p>
        </p:txBody>
      </p:sp>
      <p:sp>
        <p:nvSpPr>
          <p:cNvPr id="7" name="Text Placeholder 2"/>
          <p:cNvSpPr>
            <a:spLocks noGrp="1"/>
          </p:cNvSpPr>
          <p:nvPr>
            <p:ph type="body" idx="1"/>
          </p:nvPr>
        </p:nvSpPr>
        <p:spPr>
          <a:xfrm>
            <a:off x="609600" y="1600202"/>
            <a:ext cx="10972800" cy="4191000"/>
          </a:xfrm>
          <a:prstGeom prst="rect">
            <a:avLst/>
          </a:prstGeom>
        </p:spPr>
        <p:txBody>
          <a:bodyPr vert="horz" lIns="91184" tIns="45593" rIns="91184" bIns="45593"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1"/>
          <p:cNvSpPr>
            <a:spLocks noGrp="1"/>
          </p:cNvSpPr>
          <p:nvPr>
            <p:ph type="title"/>
          </p:nvPr>
        </p:nvSpPr>
        <p:spPr>
          <a:xfrm>
            <a:off x="609600" y="274638"/>
            <a:ext cx="9855200" cy="487362"/>
          </a:xfrm>
          <a:prstGeom prst="rect">
            <a:avLst/>
          </a:prstGeom>
        </p:spPr>
        <p:txBody>
          <a:bodyPr vert="horz" lIns="91184" tIns="45593" rIns="91184" bIns="45593" rtlCol="0" anchor="t">
            <a:normAutofit/>
          </a:bodyPr>
          <a:lstStyle/>
          <a:p>
            <a:r>
              <a:rPr lang="en-US" dirty="0"/>
              <a:t>CLICK TO EDIT MASTER TITLE STYLE</a:t>
            </a:r>
          </a:p>
        </p:txBody>
      </p:sp>
      <p:sp>
        <p:nvSpPr>
          <p:cNvPr id="4" name="Slide Number Placeholder 3"/>
          <p:cNvSpPr>
            <a:spLocks noGrp="1"/>
          </p:cNvSpPr>
          <p:nvPr>
            <p:ph type="sldNum" sz="quarter" idx="4"/>
          </p:nvPr>
        </p:nvSpPr>
        <p:spPr>
          <a:xfrm>
            <a:off x="8737600" y="6356413"/>
            <a:ext cx="2844800" cy="365125"/>
          </a:xfrm>
          <a:prstGeom prst="rect">
            <a:avLst/>
          </a:prstGeom>
        </p:spPr>
        <p:txBody>
          <a:bodyPr vert="horz" lIns="91184" tIns="45593" rIns="91184" bIns="45593" rtlCol="0" anchor="ctr"/>
          <a:lstStyle>
            <a:lvl1pPr algn="r">
              <a:defRPr sz="900">
                <a:solidFill>
                  <a:schemeClr val="tx1">
                    <a:tint val="75000"/>
                  </a:schemeClr>
                </a:solidFill>
                <a:latin typeface="Arial Narrow"/>
                <a:cs typeface="Arial Narrow"/>
              </a:defRPr>
            </a:lvl1pPr>
          </a:lstStyle>
          <a:p>
            <a:pPr defTabSz="481073"/>
            <a:fld id="{CAB2FCF9-CE33-3847-9706-1046D2EB27A1}" type="slidenum">
              <a:rPr lang="en-US" smtClean="0">
                <a:solidFill>
                  <a:prstClr val="black">
                    <a:tint val="75000"/>
                  </a:prstClr>
                </a:solidFill>
              </a:rPr>
              <a:pPr defTabSz="481073"/>
              <a:t>‹#›</a:t>
            </a:fld>
            <a:endParaRPr lang="en-US" dirty="0">
              <a:solidFill>
                <a:prstClr val="black">
                  <a:tint val="75000"/>
                </a:prstClr>
              </a:solidFill>
            </a:endParaRPr>
          </a:p>
        </p:txBody>
      </p:sp>
      <p:pic>
        <p:nvPicPr>
          <p:cNvPr id="11" name="Picture 10" descr="TRF100_lockup_R.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78" y="6172201"/>
            <a:ext cx="2604551" cy="457200"/>
          </a:xfrm>
          <a:prstGeom prst="rect">
            <a:avLst/>
          </a:prstGeom>
        </p:spPr>
      </p:pic>
    </p:spTree>
    <p:extLst>
      <p:ext uri="{BB962C8B-B14F-4D97-AF65-F5344CB8AC3E}">
        <p14:creationId xmlns:p14="http://schemas.microsoft.com/office/powerpoint/2010/main" val="2801231619"/>
      </p:ext>
    </p:extLst>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341943" rtl="0" eaLnBrk="1" latinLnBrk="0" hangingPunct="1">
        <a:spcBef>
          <a:spcPct val="0"/>
        </a:spcBef>
        <a:buNone/>
        <a:defRPr sz="1350" b="1" i="0" kern="1200">
          <a:solidFill>
            <a:schemeClr val="bg1"/>
          </a:solidFill>
          <a:latin typeface="Arial Narrow"/>
          <a:ea typeface="+mj-ea"/>
          <a:cs typeface="Arial Narrow"/>
        </a:defRPr>
      </a:lvl1pPr>
    </p:titleStyle>
    <p:bodyStyle>
      <a:lvl1pPr marL="256474" indent="-256474" algn="l" defTabSz="341943" rtl="0" eaLnBrk="1" latinLnBrk="0" hangingPunct="1">
        <a:spcBef>
          <a:spcPct val="20000"/>
        </a:spcBef>
        <a:buFont typeface="Arial"/>
        <a:buChar char="•"/>
        <a:defRPr sz="2400" kern="1200">
          <a:solidFill>
            <a:srgbClr val="005DAA"/>
          </a:solidFill>
          <a:latin typeface="Georgia"/>
          <a:ea typeface="+mn-ea"/>
          <a:cs typeface="Georgia"/>
        </a:defRPr>
      </a:lvl1pPr>
      <a:lvl2pPr marL="555674" indent="-213734" algn="l" defTabSz="341943" rtl="0" eaLnBrk="1" latinLnBrk="0" hangingPunct="1">
        <a:spcBef>
          <a:spcPct val="20000"/>
        </a:spcBef>
        <a:buFont typeface="Arial"/>
        <a:buChar char="–"/>
        <a:defRPr sz="2100" kern="1200">
          <a:solidFill>
            <a:srgbClr val="005DAA"/>
          </a:solidFill>
          <a:latin typeface="Georgia"/>
          <a:ea typeface="+mn-ea"/>
          <a:cs typeface="Georgia"/>
        </a:defRPr>
      </a:lvl2pPr>
      <a:lvl3pPr marL="854883" indent="-170970" algn="l" defTabSz="341943" rtl="0" eaLnBrk="1" latinLnBrk="0" hangingPunct="1">
        <a:spcBef>
          <a:spcPct val="20000"/>
        </a:spcBef>
        <a:buFont typeface="Arial"/>
        <a:buChar char="•"/>
        <a:defRPr sz="1800" kern="1200">
          <a:solidFill>
            <a:srgbClr val="005DAA"/>
          </a:solidFill>
          <a:latin typeface="Georgia"/>
          <a:ea typeface="+mn-ea"/>
          <a:cs typeface="Georgia"/>
        </a:defRPr>
      </a:lvl3pPr>
      <a:lvl4pPr marL="1196832" indent="-170970" algn="l" defTabSz="341943" rtl="0" eaLnBrk="1" latinLnBrk="0" hangingPunct="1">
        <a:spcBef>
          <a:spcPct val="20000"/>
        </a:spcBef>
        <a:buFont typeface="Arial"/>
        <a:buChar char="–"/>
        <a:defRPr sz="1500" kern="1200">
          <a:solidFill>
            <a:srgbClr val="005DAA"/>
          </a:solidFill>
          <a:latin typeface="Georgia"/>
          <a:ea typeface="+mn-ea"/>
          <a:cs typeface="Georgia"/>
        </a:defRPr>
      </a:lvl4pPr>
      <a:lvl5pPr marL="1538798" indent="-170970" algn="l" defTabSz="341943" rtl="0" eaLnBrk="1" latinLnBrk="0" hangingPunct="1">
        <a:spcBef>
          <a:spcPct val="20000"/>
        </a:spcBef>
        <a:buFont typeface="Arial"/>
        <a:buChar char="»"/>
        <a:defRPr sz="1500" kern="1200">
          <a:solidFill>
            <a:srgbClr val="005DAA"/>
          </a:solidFill>
          <a:latin typeface="Georgia"/>
          <a:ea typeface="+mn-ea"/>
          <a:cs typeface="Georgia"/>
        </a:defRPr>
      </a:lvl5pPr>
      <a:lvl6pPr marL="1880752" indent="-170970" algn="l" defTabSz="341943" rtl="0" eaLnBrk="1" latinLnBrk="0" hangingPunct="1">
        <a:spcBef>
          <a:spcPct val="20000"/>
        </a:spcBef>
        <a:buFont typeface="Arial"/>
        <a:buChar char="•"/>
        <a:defRPr sz="1500" kern="1200">
          <a:solidFill>
            <a:schemeClr val="tx1"/>
          </a:solidFill>
          <a:latin typeface="+mn-lt"/>
          <a:ea typeface="+mn-ea"/>
          <a:cs typeface="+mn-cs"/>
        </a:defRPr>
      </a:lvl6pPr>
      <a:lvl7pPr marL="2222698" indent="-170970" algn="l" defTabSz="341943" rtl="0" eaLnBrk="1" latinLnBrk="0" hangingPunct="1">
        <a:spcBef>
          <a:spcPct val="20000"/>
        </a:spcBef>
        <a:buFont typeface="Arial"/>
        <a:buChar char="•"/>
        <a:defRPr sz="1500" kern="1200">
          <a:solidFill>
            <a:schemeClr val="tx1"/>
          </a:solidFill>
          <a:latin typeface="+mn-lt"/>
          <a:ea typeface="+mn-ea"/>
          <a:cs typeface="+mn-cs"/>
        </a:defRPr>
      </a:lvl7pPr>
      <a:lvl8pPr marL="2564657" indent="-170970" algn="l" defTabSz="341943" rtl="0" eaLnBrk="1" latinLnBrk="0" hangingPunct="1">
        <a:spcBef>
          <a:spcPct val="20000"/>
        </a:spcBef>
        <a:buFont typeface="Arial"/>
        <a:buChar char="•"/>
        <a:defRPr sz="1500" kern="1200">
          <a:solidFill>
            <a:schemeClr val="tx1"/>
          </a:solidFill>
          <a:latin typeface="+mn-lt"/>
          <a:ea typeface="+mn-ea"/>
          <a:cs typeface="+mn-cs"/>
        </a:defRPr>
      </a:lvl8pPr>
      <a:lvl9pPr marL="2906594" indent="-170970" algn="l" defTabSz="341943"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1943" rtl="0" eaLnBrk="1" latinLnBrk="0" hangingPunct="1">
        <a:defRPr sz="1350" kern="1200">
          <a:solidFill>
            <a:schemeClr val="tx1"/>
          </a:solidFill>
          <a:latin typeface="+mn-lt"/>
          <a:ea typeface="+mn-ea"/>
          <a:cs typeface="+mn-cs"/>
        </a:defRPr>
      </a:lvl1pPr>
      <a:lvl2pPr marL="341943" algn="l" defTabSz="341943" rtl="0" eaLnBrk="1" latinLnBrk="0" hangingPunct="1">
        <a:defRPr sz="1350" kern="1200">
          <a:solidFill>
            <a:schemeClr val="tx1"/>
          </a:solidFill>
          <a:latin typeface="+mn-lt"/>
          <a:ea typeface="+mn-ea"/>
          <a:cs typeface="+mn-cs"/>
        </a:defRPr>
      </a:lvl2pPr>
      <a:lvl3pPr marL="683904" algn="l" defTabSz="341943" rtl="0" eaLnBrk="1" latinLnBrk="0" hangingPunct="1">
        <a:defRPr sz="1350" kern="1200">
          <a:solidFill>
            <a:schemeClr val="tx1"/>
          </a:solidFill>
          <a:latin typeface="+mn-lt"/>
          <a:ea typeface="+mn-ea"/>
          <a:cs typeface="+mn-cs"/>
        </a:defRPr>
      </a:lvl3pPr>
      <a:lvl4pPr marL="1025865" algn="l" defTabSz="341943" rtl="0" eaLnBrk="1" latinLnBrk="0" hangingPunct="1">
        <a:defRPr sz="1350" kern="1200">
          <a:solidFill>
            <a:schemeClr val="tx1"/>
          </a:solidFill>
          <a:latin typeface="+mn-lt"/>
          <a:ea typeface="+mn-ea"/>
          <a:cs typeface="+mn-cs"/>
        </a:defRPr>
      </a:lvl4pPr>
      <a:lvl5pPr marL="1367815" algn="l" defTabSz="341943" rtl="0" eaLnBrk="1" latinLnBrk="0" hangingPunct="1">
        <a:defRPr sz="1350" kern="1200">
          <a:solidFill>
            <a:schemeClr val="tx1"/>
          </a:solidFill>
          <a:latin typeface="+mn-lt"/>
          <a:ea typeface="+mn-ea"/>
          <a:cs typeface="+mn-cs"/>
        </a:defRPr>
      </a:lvl5pPr>
      <a:lvl6pPr marL="1709768" algn="l" defTabSz="341943" rtl="0" eaLnBrk="1" latinLnBrk="0" hangingPunct="1">
        <a:defRPr sz="1350" kern="1200">
          <a:solidFill>
            <a:schemeClr val="tx1"/>
          </a:solidFill>
          <a:latin typeface="+mn-lt"/>
          <a:ea typeface="+mn-ea"/>
          <a:cs typeface="+mn-cs"/>
        </a:defRPr>
      </a:lvl6pPr>
      <a:lvl7pPr marL="2051726" algn="l" defTabSz="341943" rtl="0" eaLnBrk="1" latinLnBrk="0" hangingPunct="1">
        <a:defRPr sz="1350" kern="1200">
          <a:solidFill>
            <a:schemeClr val="tx1"/>
          </a:solidFill>
          <a:latin typeface="+mn-lt"/>
          <a:ea typeface="+mn-ea"/>
          <a:cs typeface="+mn-cs"/>
        </a:defRPr>
      </a:lvl7pPr>
      <a:lvl8pPr marL="2393676" algn="l" defTabSz="341943" rtl="0" eaLnBrk="1" latinLnBrk="0" hangingPunct="1">
        <a:defRPr sz="1350" kern="1200">
          <a:solidFill>
            <a:schemeClr val="tx1"/>
          </a:solidFill>
          <a:latin typeface="+mn-lt"/>
          <a:ea typeface="+mn-ea"/>
          <a:cs typeface="+mn-cs"/>
        </a:defRPr>
      </a:lvl8pPr>
      <a:lvl9pPr marL="2735627" algn="l" defTabSz="341943"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p:cNvSpPr/>
          <p:nvPr userDrawn="1"/>
        </p:nvSpPr>
        <p:spPr>
          <a:xfrm>
            <a:off x="0" y="0"/>
            <a:ext cx="12192000" cy="914400"/>
          </a:xfrm>
          <a:prstGeom prst="rect">
            <a:avLst/>
          </a:prstGeom>
          <a:solidFill>
            <a:srgbClr val="005DAA"/>
          </a:solidFill>
          <a:ln>
            <a:noFill/>
          </a:ln>
        </p:spPr>
        <p:style>
          <a:lnRef idx="1">
            <a:schemeClr val="accent1"/>
          </a:lnRef>
          <a:fillRef idx="3">
            <a:schemeClr val="accent1"/>
          </a:fillRef>
          <a:effectRef idx="2">
            <a:schemeClr val="accent1"/>
          </a:effectRef>
          <a:fontRef idx="minor">
            <a:schemeClr val="lt1"/>
          </a:fontRef>
        </p:style>
        <p:txBody>
          <a:bodyPr lIns="68552" tIns="34277" rIns="68552" bIns="34277" rtlCol="0" anchor="t"/>
          <a:lstStyle/>
          <a:p>
            <a:pPr algn="ctr"/>
            <a:endParaRPr lang="en-US" sz="1350">
              <a:solidFill>
                <a:srgbClr val="E7E7E8"/>
              </a:solidFill>
            </a:endParaRPr>
          </a:p>
        </p:txBody>
      </p:sp>
      <p:sp>
        <p:nvSpPr>
          <p:cNvPr id="7" name="Text Placeholder 2"/>
          <p:cNvSpPr>
            <a:spLocks noGrp="1"/>
          </p:cNvSpPr>
          <p:nvPr>
            <p:ph type="body" idx="1"/>
          </p:nvPr>
        </p:nvSpPr>
        <p:spPr>
          <a:xfrm>
            <a:off x="609600" y="1600202"/>
            <a:ext cx="10972800" cy="4191000"/>
          </a:xfrm>
          <a:prstGeom prst="rect">
            <a:avLst/>
          </a:prstGeom>
        </p:spPr>
        <p:txBody>
          <a:bodyPr vert="horz" lIns="91402" tIns="45702" rIns="91402" bIns="45702"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1"/>
          <p:cNvSpPr>
            <a:spLocks noGrp="1"/>
          </p:cNvSpPr>
          <p:nvPr>
            <p:ph type="title"/>
          </p:nvPr>
        </p:nvSpPr>
        <p:spPr>
          <a:xfrm>
            <a:off x="609600" y="274638"/>
            <a:ext cx="9855200" cy="487362"/>
          </a:xfrm>
          <a:prstGeom prst="rect">
            <a:avLst/>
          </a:prstGeom>
        </p:spPr>
        <p:txBody>
          <a:bodyPr vert="horz" lIns="91402" tIns="45702" rIns="91402" bIns="45702" rtlCol="0" anchor="t">
            <a:normAutofit/>
          </a:bodyPr>
          <a:lstStyle/>
          <a:p>
            <a:r>
              <a:rPr lang="en-US" dirty="0"/>
              <a:t>CLICK TO EDIT MASTER TITLE STYLE</a:t>
            </a:r>
          </a:p>
        </p:txBody>
      </p:sp>
      <p:sp>
        <p:nvSpPr>
          <p:cNvPr id="4" name="Slide Number Placeholder 3"/>
          <p:cNvSpPr>
            <a:spLocks noGrp="1"/>
          </p:cNvSpPr>
          <p:nvPr>
            <p:ph type="sldNum" sz="quarter" idx="4"/>
          </p:nvPr>
        </p:nvSpPr>
        <p:spPr>
          <a:xfrm>
            <a:off x="8737600" y="6356367"/>
            <a:ext cx="2844800" cy="365125"/>
          </a:xfrm>
          <a:prstGeom prst="rect">
            <a:avLst/>
          </a:prstGeom>
        </p:spPr>
        <p:txBody>
          <a:bodyPr vert="horz" lIns="91402" tIns="45702" rIns="91402" bIns="45702" rtlCol="0" anchor="ctr"/>
          <a:lstStyle>
            <a:lvl1pPr algn="r">
              <a:defRPr sz="900">
                <a:solidFill>
                  <a:schemeClr val="tx1">
                    <a:tint val="75000"/>
                  </a:schemeClr>
                </a:solidFill>
                <a:latin typeface="Arial Narrow"/>
                <a:cs typeface="Arial Narrow"/>
              </a:defRPr>
            </a:lvl1pPr>
          </a:lstStyle>
          <a:p>
            <a:fld id="{CAB2FCF9-CE33-3847-9706-1046D2EB27A1}" type="slidenum">
              <a:rPr lang="en-US" smtClean="0">
                <a:solidFill>
                  <a:prstClr val="black">
                    <a:tint val="75000"/>
                  </a:prstClr>
                </a:solidFill>
              </a:rPr>
              <a:pPr/>
              <a:t>‹#›</a:t>
            </a:fld>
            <a:endParaRPr lang="en-US" dirty="0">
              <a:solidFill>
                <a:prstClr val="black">
                  <a:tint val="75000"/>
                </a:prstClr>
              </a:solidFill>
            </a:endParaRPr>
          </a:p>
        </p:txBody>
      </p:sp>
      <p:pic>
        <p:nvPicPr>
          <p:cNvPr id="11" name="Picture 10" descr="TRF100_lockup_R.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17" y="6172201"/>
            <a:ext cx="2604551" cy="457200"/>
          </a:xfrm>
          <a:prstGeom prst="rect">
            <a:avLst/>
          </a:prstGeom>
        </p:spPr>
      </p:pic>
    </p:spTree>
    <p:extLst>
      <p:ext uri="{BB962C8B-B14F-4D97-AF65-F5344CB8AC3E}">
        <p14:creationId xmlns:p14="http://schemas.microsoft.com/office/powerpoint/2010/main" val="3322313978"/>
      </p:ext>
    </p:extLst>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342758" rtl="0" eaLnBrk="1" latinLnBrk="0" hangingPunct="1">
        <a:spcBef>
          <a:spcPct val="0"/>
        </a:spcBef>
        <a:buNone/>
        <a:defRPr sz="1350" b="1" i="0" kern="1200">
          <a:solidFill>
            <a:schemeClr val="bg1"/>
          </a:solidFill>
          <a:latin typeface="Arial Narrow"/>
          <a:ea typeface="+mj-ea"/>
          <a:cs typeface="Arial Narrow"/>
        </a:defRPr>
      </a:lvl1pPr>
    </p:titleStyle>
    <p:bodyStyle>
      <a:lvl1pPr marL="257071" indent="-257071" algn="l" defTabSz="342758" rtl="0" eaLnBrk="1" latinLnBrk="0" hangingPunct="1">
        <a:spcBef>
          <a:spcPct val="20000"/>
        </a:spcBef>
        <a:buFont typeface="Arial"/>
        <a:buChar char="•"/>
        <a:defRPr sz="2400" kern="1200">
          <a:solidFill>
            <a:srgbClr val="005DAA"/>
          </a:solidFill>
          <a:latin typeface="Georgia"/>
          <a:ea typeface="+mn-ea"/>
          <a:cs typeface="Georgia"/>
        </a:defRPr>
      </a:lvl1pPr>
      <a:lvl2pPr marL="556985" indent="-214224" algn="l" defTabSz="342758" rtl="0" eaLnBrk="1" latinLnBrk="0" hangingPunct="1">
        <a:spcBef>
          <a:spcPct val="20000"/>
        </a:spcBef>
        <a:buFont typeface="Arial"/>
        <a:buChar char="–"/>
        <a:defRPr sz="2100" kern="1200">
          <a:solidFill>
            <a:srgbClr val="005DAA"/>
          </a:solidFill>
          <a:latin typeface="Georgia"/>
          <a:ea typeface="+mn-ea"/>
          <a:cs typeface="Georgia"/>
        </a:defRPr>
      </a:lvl2pPr>
      <a:lvl3pPr marL="856898" indent="-171379" algn="l" defTabSz="342758" rtl="0" eaLnBrk="1" latinLnBrk="0" hangingPunct="1">
        <a:spcBef>
          <a:spcPct val="20000"/>
        </a:spcBef>
        <a:buFont typeface="Arial"/>
        <a:buChar char="•"/>
        <a:defRPr sz="1800" kern="1200">
          <a:solidFill>
            <a:srgbClr val="005DAA"/>
          </a:solidFill>
          <a:latin typeface="Georgia"/>
          <a:ea typeface="+mn-ea"/>
          <a:cs typeface="Georgia"/>
        </a:defRPr>
      </a:lvl3pPr>
      <a:lvl4pPr marL="1199658" indent="-171379" algn="l" defTabSz="342758" rtl="0" eaLnBrk="1" latinLnBrk="0" hangingPunct="1">
        <a:spcBef>
          <a:spcPct val="20000"/>
        </a:spcBef>
        <a:buFont typeface="Arial"/>
        <a:buChar char="–"/>
        <a:defRPr sz="1500" kern="1200">
          <a:solidFill>
            <a:srgbClr val="005DAA"/>
          </a:solidFill>
          <a:latin typeface="Georgia"/>
          <a:ea typeface="+mn-ea"/>
          <a:cs typeface="Georgia"/>
        </a:defRPr>
      </a:lvl4pPr>
      <a:lvl5pPr marL="1542420" indent="-171379" algn="l" defTabSz="342758" rtl="0" eaLnBrk="1" latinLnBrk="0" hangingPunct="1">
        <a:spcBef>
          <a:spcPct val="20000"/>
        </a:spcBef>
        <a:buFont typeface="Arial"/>
        <a:buChar char="»"/>
        <a:defRPr sz="1500" kern="1200">
          <a:solidFill>
            <a:srgbClr val="005DAA"/>
          </a:solidFill>
          <a:latin typeface="Georgia"/>
          <a:ea typeface="+mn-ea"/>
          <a:cs typeface="Georgia"/>
        </a:defRPr>
      </a:lvl5pPr>
      <a:lvl6pPr marL="1885180" indent="-171379" algn="l" defTabSz="342758" rtl="0" eaLnBrk="1" latinLnBrk="0" hangingPunct="1">
        <a:spcBef>
          <a:spcPct val="20000"/>
        </a:spcBef>
        <a:buFont typeface="Arial"/>
        <a:buChar char="•"/>
        <a:defRPr sz="1500" kern="1200">
          <a:solidFill>
            <a:schemeClr val="tx1"/>
          </a:solidFill>
          <a:latin typeface="+mn-lt"/>
          <a:ea typeface="+mn-ea"/>
          <a:cs typeface="+mn-cs"/>
        </a:defRPr>
      </a:lvl6pPr>
      <a:lvl7pPr marL="2227938" indent="-171379" algn="l" defTabSz="342758" rtl="0" eaLnBrk="1" latinLnBrk="0" hangingPunct="1">
        <a:spcBef>
          <a:spcPct val="20000"/>
        </a:spcBef>
        <a:buFont typeface="Arial"/>
        <a:buChar char="•"/>
        <a:defRPr sz="1500" kern="1200">
          <a:solidFill>
            <a:schemeClr val="tx1"/>
          </a:solidFill>
          <a:latin typeface="+mn-lt"/>
          <a:ea typeface="+mn-ea"/>
          <a:cs typeface="+mn-cs"/>
        </a:defRPr>
      </a:lvl7pPr>
      <a:lvl8pPr marL="2570699" indent="-171379" algn="l" defTabSz="342758" rtl="0" eaLnBrk="1" latinLnBrk="0" hangingPunct="1">
        <a:spcBef>
          <a:spcPct val="20000"/>
        </a:spcBef>
        <a:buFont typeface="Arial"/>
        <a:buChar char="•"/>
        <a:defRPr sz="1500" kern="1200">
          <a:solidFill>
            <a:schemeClr val="tx1"/>
          </a:solidFill>
          <a:latin typeface="+mn-lt"/>
          <a:ea typeface="+mn-ea"/>
          <a:cs typeface="+mn-cs"/>
        </a:defRPr>
      </a:lvl8pPr>
      <a:lvl9pPr marL="2913457" indent="-171379" algn="l" defTabSz="342758"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758" rtl="0" eaLnBrk="1" latinLnBrk="0" hangingPunct="1">
        <a:defRPr sz="1350" kern="1200">
          <a:solidFill>
            <a:schemeClr val="tx1"/>
          </a:solidFill>
          <a:latin typeface="+mn-lt"/>
          <a:ea typeface="+mn-ea"/>
          <a:cs typeface="+mn-cs"/>
        </a:defRPr>
      </a:lvl1pPr>
      <a:lvl2pPr marL="342758" algn="l" defTabSz="342758" rtl="0" eaLnBrk="1" latinLnBrk="0" hangingPunct="1">
        <a:defRPr sz="1350" kern="1200">
          <a:solidFill>
            <a:schemeClr val="tx1"/>
          </a:solidFill>
          <a:latin typeface="+mn-lt"/>
          <a:ea typeface="+mn-ea"/>
          <a:cs typeface="+mn-cs"/>
        </a:defRPr>
      </a:lvl2pPr>
      <a:lvl3pPr marL="685518" algn="l" defTabSz="342758" rtl="0" eaLnBrk="1" latinLnBrk="0" hangingPunct="1">
        <a:defRPr sz="1350" kern="1200">
          <a:solidFill>
            <a:schemeClr val="tx1"/>
          </a:solidFill>
          <a:latin typeface="+mn-lt"/>
          <a:ea typeface="+mn-ea"/>
          <a:cs typeface="+mn-cs"/>
        </a:defRPr>
      </a:lvl3pPr>
      <a:lvl4pPr marL="1028280" algn="l" defTabSz="342758" rtl="0" eaLnBrk="1" latinLnBrk="0" hangingPunct="1">
        <a:defRPr sz="1350" kern="1200">
          <a:solidFill>
            <a:schemeClr val="tx1"/>
          </a:solidFill>
          <a:latin typeface="+mn-lt"/>
          <a:ea typeface="+mn-ea"/>
          <a:cs typeface="+mn-cs"/>
        </a:defRPr>
      </a:lvl4pPr>
      <a:lvl5pPr marL="1371039" algn="l" defTabSz="342758" rtl="0" eaLnBrk="1" latinLnBrk="0" hangingPunct="1">
        <a:defRPr sz="1350" kern="1200">
          <a:solidFill>
            <a:schemeClr val="tx1"/>
          </a:solidFill>
          <a:latin typeface="+mn-lt"/>
          <a:ea typeface="+mn-ea"/>
          <a:cs typeface="+mn-cs"/>
        </a:defRPr>
      </a:lvl5pPr>
      <a:lvl6pPr marL="1713798" algn="l" defTabSz="342758" rtl="0" eaLnBrk="1" latinLnBrk="0" hangingPunct="1">
        <a:defRPr sz="1350" kern="1200">
          <a:solidFill>
            <a:schemeClr val="tx1"/>
          </a:solidFill>
          <a:latin typeface="+mn-lt"/>
          <a:ea typeface="+mn-ea"/>
          <a:cs typeface="+mn-cs"/>
        </a:defRPr>
      </a:lvl6pPr>
      <a:lvl7pPr marL="2056559" algn="l" defTabSz="342758" rtl="0" eaLnBrk="1" latinLnBrk="0" hangingPunct="1">
        <a:defRPr sz="1350" kern="1200">
          <a:solidFill>
            <a:schemeClr val="tx1"/>
          </a:solidFill>
          <a:latin typeface="+mn-lt"/>
          <a:ea typeface="+mn-ea"/>
          <a:cs typeface="+mn-cs"/>
        </a:defRPr>
      </a:lvl7pPr>
      <a:lvl8pPr marL="2399316" algn="l" defTabSz="342758" rtl="0" eaLnBrk="1" latinLnBrk="0" hangingPunct="1">
        <a:defRPr sz="1350" kern="1200">
          <a:solidFill>
            <a:schemeClr val="tx1"/>
          </a:solidFill>
          <a:latin typeface="+mn-lt"/>
          <a:ea typeface="+mn-ea"/>
          <a:cs typeface="+mn-cs"/>
        </a:defRPr>
      </a:lvl8pPr>
      <a:lvl9pPr marL="2742078" algn="l" defTabSz="342758"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9/14/2020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B2FCF9-CE33-3847-9706-1046D2EB27A1}" type="slidenum">
              <a:rPr lang="en-US" smtClean="0"/>
              <a:pPr/>
              <a:t>‹#›</a:t>
            </a:fld>
            <a:endParaRPr lang="en-US" dirty="0"/>
          </a:p>
        </p:txBody>
      </p:sp>
    </p:spTree>
    <p:extLst>
      <p:ext uri="{BB962C8B-B14F-4D97-AF65-F5344CB8AC3E}">
        <p14:creationId xmlns:p14="http://schemas.microsoft.com/office/powerpoint/2010/main" val="11250538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p:cNvSpPr/>
          <p:nvPr userDrawn="1"/>
        </p:nvSpPr>
        <p:spPr>
          <a:xfrm>
            <a:off x="0" y="0"/>
            <a:ext cx="12192000" cy="914400"/>
          </a:xfrm>
          <a:prstGeom prst="rect">
            <a:avLst/>
          </a:prstGeom>
          <a:solidFill>
            <a:srgbClr val="005DAA"/>
          </a:solidFill>
          <a:ln>
            <a:noFill/>
          </a:ln>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2400">
              <a:solidFill>
                <a:srgbClr val="E7E7E8"/>
              </a:solidFill>
            </a:endParaRPr>
          </a:p>
        </p:txBody>
      </p:sp>
      <p:sp>
        <p:nvSpPr>
          <p:cNvPr id="7" name="Text Placeholder 2"/>
          <p:cNvSpPr>
            <a:spLocks noGrp="1"/>
          </p:cNvSpPr>
          <p:nvPr>
            <p:ph type="body" idx="1"/>
          </p:nvPr>
        </p:nvSpPr>
        <p:spPr>
          <a:xfrm>
            <a:off x="609600" y="1600201"/>
            <a:ext cx="10972800" cy="4191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1"/>
          <p:cNvSpPr>
            <a:spLocks noGrp="1"/>
          </p:cNvSpPr>
          <p:nvPr>
            <p:ph type="title"/>
          </p:nvPr>
        </p:nvSpPr>
        <p:spPr>
          <a:xfrm>
            <a:off x="609600" y="274638"/>
            <a:ext cx="9855200" cy="487362"/>
          </a:xfrm>
          <a:prstGeom prst="rect">
            <a:avLst/>
          </a:prstGeom>
        </p:spPr>
        <p:txBody>
          <a:bodyPr vert="horz" lIns="91440" tIns="45720" rIns="91440" bIns="45720" rtlCol="0" anchor="t">
            <a:normAutofit/>
          </a:bodyPr>
          <a:lstStyle/>
          <a:p>
            <a:r>
              <a:rPr lang="en-US" dirty="0"/>
              <a:t>CLICK TO EDIT MASTER TITLE STYLE</a:t>
            </a:r>
          </a:p>
        </p:txBody>
      </p:sp>
      <p:sp>
        <p:nvSpPr>
          <p:cNvPr id="4" name="Slide Number Placeholder 3"/>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800">
                <a:solidFill>
                  <a:schemeClr val="tx1">
                    <a:tint val="75000"/>
                  </a:schemeClr>
                </a:solidFill>
                <a:latin typeface="Arial Narrow"/>
                <a:cs typeface="Arial Narrow"/>
              </a:defRPr>
            </a:lvl1pPr>
          </a:lstStyle>
          <a:p>
            <a:fld id="{CAB2FCF9-CE33-3847-9706-1046D2EB27A1}" type="slidenum">
              <a:rPr lang="en-US" smtClean="0"/>
              <a:pPr/>
              <a:t>‹#›</a:t>
            </a:fld>
            <a:endParaRPr lang="en-US" dirty="0"/>
          </a:p>
        </p:txBody>
      </p:sp>
      <p:pic>
        <p:nvPicPr>
          <p:cNvPr id="11" name="Picture 10" descr="TRF100_lockup_R.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09600" y="6172201"/>
            <a:ext cx="2604551" cy="457200"/>
          </a:xfrm>
          <a:prstGeom prst="rect">
            <a:avLst/>
          </a:prstGeom>
        </p:spPr>
      </p:pic>
    </p:spTree>
    <p:extLst>
      <p:ext uri="{BB962C8B-B14F-4D97-AF65-F5344CB8AC3E}">
        <p14:creationId xmlns:p14="http://schemas.microsoft.com/office/powerpoint/2010/main" val="107745806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Lst>
  <p:hf sldNum="0" hdr="0" ftr="0" dt="0"/>
  <p:txStyles>
    <p:titleStyle>
      <a:lvl1pPr algn="l" defTabSz="457200" rtl="0" eaLnBrk="1" latinLnBrk="0" hangingPunct="1">
        <a:spcBef>
          <a:spcPct val="0"/>
        </a:spcBef>
        <a:buNone/>
        <a:defRPr sz="1800" b="1" i="0" kern="1200">
          <a:solidFill>
            <a:schemeClr val="bg1"/>
          </a:solidFill>
          <a:latin typeface="Arial Narrow"/>
          <a:ea typeface="+mj-ea"/>
          <a:cs typeface="Arial Narrow"/>
        </a:defRPr>
      </a:lvl1pPr>
    </p:titleStyle>
    <p:bodyStyle>
      <a:lvl1pPr marL="342900" indent="-342900" algn="l" defTabSz="457200" rtl="0" eaLnBrk="1" latinLnBrk="0" hangingPunct="1">
        <a:spcBef>
          <a:spcPct val="20000"/>
        </a:spcBef>
        <a:buFont typeface="Arial"/>
        <a:buChar char="•"/>
        <a:defRPr sz="3200" kern="1200">
          <a:solidFill>
            <a:srgbClr val="005DAA"/>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rgbClr val="005DAA"/>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rgbClr val="005DAA"/>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rgbClr val="005DAA"/>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rgbClr val="005DAA"/>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1B1CA63A-E2DF-4749-B8A9-040F2BD9BE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60BD123-159B-4BFA-9281-478E71D301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4713B46-B77B-42AD-A717-6B97E341B4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3A3221-02DB-45A6-AB3E-4F6CCA05B316}" type="datetimeFigureOut">
              <a:rPr kumimoji="1" lang="ja-JP" altLang="en-US" smtClean="0"/>
              <a:t>2020/9/14</a:t>
            </a:fld>
            <a:endParaRPr kumimoji="1" lang="ja-JP" altLang="en-US"/>
          </a:p>
        </p:txBody>
      </p:sp>
      <p:sp>
        <p:nvSpPr>
          <p:cNvPr id="5" name="フッター プレースホルダー 4">
            <a:extLst>
              <a:ext uri="{FF2B5EF4-FFF2-40B4-BE49-F238E27FC236}">
                <a16:creationId xmlns:a16="http://schemas.microsoft.com/office/drawing/2014/main" id="{26F888B3-17B8-4383-BCBB-CCFDCDD356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DE582CC7-7EDA-406C-9F43-0B6FAF1524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0E2F83-DF5E-4D51-B1CE-5B5CBB31D328}" type="slidenum">
              <a:rPr kumimoji="1" lang="ja-JP" altLang="en-US" smtClean="0"/>
              <a:t>‹#›</a:t>
            </a:fld>
            <a:endParaRPr kumimoji="1" lang="ja-JP" altLang="en-US"/>
          </a:p>
        </p:txBody>
      </p:sp>
    </p:spTree>
    <p:extLst>
      <p:ext uri="{BB962C8B-B14F-4D97-AF65-F5344CB8AC3E}">
        <p14:creationId xmlns:p14="http://schemas.microsoft.com/office/powerpoint/2010/main" val="255411934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5.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40.tiff"/><Relationship Id="rId4" Type="http://schemas.openxmlformats.org/officeDocument/2006/relationships/image" Target="../media/image39.tiff"/></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40.tiff"/><Relationship Id="rId4" Type="http://schemas.openxmlformats.org/officeDocument/2006/relationships/image" Target="../media/image39.tiff"/></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35.png"/></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35.png"/></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2.xm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35.png"/></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35.png"/></Relationships>
</file>

<file path=ppt/slides/_rels/slide4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8.png"/><Relationship Id="rId7" Type="http://schemas.openxmlformats.org/officeDocument/2006/relationships/image" Target="../media/image35.png"/><Relationship Id="rId2" Type="http://schemas.openxmlformats.org/officeDocument/2006/relationships/notesSlide" Target="../notesSlides/notesSlide44.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tiff"/><Relationship Id="rId4" Type="http://schemas.openxmlformats.org/officeDocument/2006/relationships/image" Target="../media/image41.tiff"/></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5.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5.png"/><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5.png"/><Relationship Id="rId4" Type="http://schemas.openxmlformats.org/officeDocument/2006/relationships/image" Target="../media/image45.png"/></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7.xm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35.png"/></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8.xm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35.png"/></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9.xm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35.png"/></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5.png"/></Relationships>
</file>

<file path=ppt/slides/_rels/slide5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1.xm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35.png"/></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5.png"/></Relationships>
</file>

<file path=ppt/slides/_rels/slide5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3.xm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35.png"/></Relationships>
</file>

<file path=ppt/slides/_rels/slide5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4.xml"/><Relationship Id="rId1" Type="http://schemas.openxmlformats.org/officeDocument/2006/relationships/slideLayout" Target="../slideLayouts/slideLayout12.xml"/><Relationship Id="rId6" Type="http://schemas.openxmlformats.org/officeDocument/2006/relationships/image" Target="../media/image48.emf"/><Relationship Id="rId5" Type="http://schemas.openxmlformats.org/officeDocument/2006/relationships/image" Target="../media/image37.png"/><Relationship Id="rId4" Type="http://schemas.openxmlformats.org/officeDocument/2006/relationships/image" Target="../media/image35.png"/></Relationships>
</file>

<file path=ppt/slides/_rels/slide5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5.xm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50.png"/><Relationship Id="rId2" Type="http://schemas.openxmlformats.org/officeDocument/2006/relationships/notesSlide" Target="../notesSlides/notesSlide56.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5.png"/><Relationship Id="rId4" Type="http://schemas.openxmlformats.org/officeDocument/2006/relationships/image" Target="../media/image49.png"/></Relationships>
</file>

<file path=ppt/slides/_rels/slide6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7.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5.png"/><Relationship Id="rId4" Type="http://schemas.openxmlformats.org/officeDocument/2006/relationships/image" Target="../media/image51.png"/></Relationships>
</file>

<file path=ppt/slides/_rels/slide6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8.xm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35.png"/></Relationships>
</file>

<file path=ppt/slides/_rels/slide6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9.xm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35.png"/></Relationships>
</file>

<file path=ppt/slides/_rels/slide6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0.xm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35.png"/></Relationships>
</file>

<file path=ppt/slides/_rels/slide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52.emf"/></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hyperlink" Target="https://www.charitynavigator.org/index.cfm?bay=search.summary&amp;orgid=4553"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8.xml"/><Relationship Id="rId1" Type="http://schemas.openxmlformats.org/officeDocument/2006/relationships/slideLayout" Target="../slideLayouts/slideLayout23.xml"/></Relationships>
</file>

<file path=ppt/slides/_rels/slide7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9.xml"/><Relationship Id="rId1" Type="http://schemas.openxmlformats.org/officeDocument/2006/relationships/slideLayout" Target="../slideLayouts/slideLayout23.xml"/></Relationships>
</file>

<file path=ppt/slides/_rels/slide7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0.xml"/><Relationship Id="rId1" Type="http://schemas.openxmlformats.org/officeDocument/2006/relationships/slideLayout" Target="../slideLayouts/slideLayout23.xml"/><Relationship Id="rId4" Type="http://schemas.openxmlformats.org/officeDocument/2006/relationships/image" Target="../media/image56.JPEG"/></Relationships>
</file>

<file path=ppt/slides/_rels/slide7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1.xml"/><Relationship Id="rId1" Type="http://schemas.openxmlformats.org/officeDocument/2006/relationships/slideLayout" Target="../slideLayouts/slideLayout23.xml"/><Relationship Id="rId4" Type="http://schemas.openxmlformats.org/officeDocument/2006/relationships/image" Target="../media/image57.JPEG"/></Relationships>
</file>

<file path=ppt/slides/_rels/slide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5.png"/><Relationship Id="rId1" Type="http://schemas.openxmlformats.org/officeDocument/2006/relationships/slideLayout" Target="../slideLayouts/slideLayout2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5.xml"/><Relationship Id="rId1"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5.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5.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5.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AC7D40F2-79DB-4455-BFA6-098C5A87FFA3}"/>
              </a:ext>
            </a:extLst>
          </p:cNvPr>
          <p:cNvSpPr txBox="1"/>
          <p:nvPr/>
        </p:nvSpPr>
        <p:spPr>
          <a:xfrm>
            <a:off x="3306032" y="1657350"/>
            <a:ext cx="5287583" cy="1483675"/>
          </a:xfrm>
          <a:prstGeom prst="rect">
            <a:avLst/>
          </a:prstGeom>
        </p:spPr>
        <p:txBody>
          <a:bodyPr vert="horz" lIns="68580" tIns="34290" rIns="68580" bIns="34290" rtlCol="0" anchor="b">
            <a:normAutofit/>
          </a:bodyPr>
          <a:lstStyle/>
          <a:p>
            <a:pPr algn="ctr">
              <a:spcBef>
                <a:spcPct val="0"/>
              </a:spcBef>
              <a:spcAft>
                <a:spcPts val="450"/>
              </a:spcAft>
            </a:pPr>
            <a:r>
              <a:rPr lang="en-US" altLang="ja-JP" sz="2600" dirty="0">
                <a:solidFill>
                  <a:srgbClr val="0070C0"/>
                </a:solidFill>
                <a:latin typeface="HG丸ｺﾞｼｯｸM-PRO" panose="020F0600000000000000" pitchFamily="50" charset="-128"/>
                <a:ea typeface="HG丸ｺﾞｼｯｸM-PRO" panose="020F0600000000000000" pitchFamily="50" charset="-128"/>
                <a:cs typeface="+mj-cs"/>
              </a:rPr>
              <a:t>2020-21</a:t>
            </a:r>
            <a:r>
              <a:rPr lang="ja-JP" altLang="en-US" sz="2600" dirty="0">
                <a:solidFill>
                  <a:srgbClr val="0070C0"/>
                </a:solidFill>
                <a:latin typeface="HG丸ｺﾞｼｯｸM-PRO" panose="020F0600000000000000" pitchFamily="50" charset="-128"/>
                <a:ea typeface="HG丸ｺﾞｼｯｸM-PRO" panose="020F0600000000000000" pitchFamily="50" charset="-128"/>
                <a:cs typeface="+mj-cs"/>
              </a:rPr>
              <a:t>年度</a:t>
            </a:r>
            <a:r>
              <a:rPr lang="en-US" altLang="ja-JP" sz="2600" dirty="0">
                <a:solidFill>
                  <a:srgbClr val="0070C0"/>
                </a:solidFill>
                <a:latin typeface="HG丸ｺﾞｼｯｸM-PRO" panose="020F0600000000000000" pitchFamily="50" charset="-128"/>
                <a:ea typeface="HG丸ｺﾞｼｯｸM-PRO" panose="020F0600000000000000" pitchFamily="50" charset="-128"/>
                <a:cs typeface="+mj-cs"/>
              </a:rPr>
              <a:t> RID2660</a:t>
            </a:r>
          </a:p>
          <a:p>
            <a:pPr algn="ctr">
              <a:spcBef>
                <a:spcPct val="0"/>
              </a:spcBef>
              <a:spcAft>
                <a:spcPts val="450"/>
              </a:spcAft>
            </a:pPr>
            <a:r>
              <a:rPr lang="ja-JP" altLang="en-US" sz="2800" b="1" dirty="0">
                <a:solidFill>
                  <a:srgbClr val="0070C0"/>
                </a:solidFill>
                <a:latin typeface="HG丸ｺﾞｼｯｸM-PRO" panose="020F0600000000000000" pitchFamily="50" charset="-128"/>
                <a:ea typeface="HG丸ｺﾞｼｯｸM-PRO" panose="020F0600000000000000" pitchFamily="50" charset="-128"/>
                <a:cs typeface="+mj-cs"/>
              </a:rPr>
              <a:t>地区ロータリー財団セミナー</a:t>
            </a:r>
            <a:endParaRPr lang="en-US" altLang="ja-JP" sz="2800" b="1" dirty="0">
              <a:solidFill>
                <a:srgbClr val="0070C0"/>
              </a:solidFill>
              <a:latin typeface="HG丸ｺﾞｼｯｸM-PRO" panose="020F0600000000000000" pitchFamily="50" charset="-128"/>
              <a:ea typeface="HG丸ｺﾞｼｯｸM-PRO" panose="020F0600000000000000" pitchFamily="50" charset="-128"/>
              <a:cs typeface="+mj-cs"/>
            </a:endParaRPr>
          </a:p>
        </p:txBody>
      </p:sp>
      <p:sp>
        <p:nvSpPr>
          <p:cNvPr id="8" name="テキスト ボックス 7">
            <a:extLst>
              <a:ext uri="{FF2B5EF4-FFF2-40B4-BE49-F238E27FC236}">
                <a16:creationId xmlns:a16="http://schemas.microsoft.com/office/drawing/2014/main" id="{483E7E95-B2BD-4F65-8080-8149E3EE792A}"/>
              </a:ext>
            </a:extLst>
          </p:cNvPr>
          <p:cNvSpPr txBox="1"/>
          <p:nvPr/>
        </p:nvSpPr>
        <p:spPr>
          <a:xfrm>
            <a:off x="6942901" y="5200650"/>
            <a:ext cx="4334699" cy="823302"/>
          </a:xfrm>
          <a:prstGeom prst="rect">
            <a:avLst/>
          </a:prstGeom>
          <a:noFill/>
        </p:spPr>
        <p:txBody>
          <a:bodyPr wrap="square" rtlCol="0">
            <a:spAutoFit/>
          </a:bodyPr>
          <a:lstStyle/>
          <a:p>
            <a:pPr>
              <a:lnSpc>
                <a:spcPts val="2625"/>
              </a:lnSpc>
              <a:spcBef>
                <a:spcPct val="0"/>
              </a:spcBef>
              <a:spcAft>
                <a:spcPts val="450"/>
              </a:spcAft>
            </a:pPr>
            <a:r>
              <a:rPr lang="ja-JP" altLang="en-US" sz="2175" b="1" dirty="0">
                <a:solidFill>
                  <a:srgbClr val="002060"/>
                </a:solidFill>
                <a:latin typeface="HG丸ｺﾞｼｯｸM-PRO" panose="020F0600000000000000" pitchFamily="50" charset="-128"/>
                <a:ea typeface="HG丸ｺﾞｼｯｸM-PRO" panose="020F0600000000000000" pitchFamily="50" charset="-128"/>
              </a:rPr>
              <a:t>地区財団委員会 補助金小委員会</a:t>
            </a:r>
            <a:endParaRPr lang="en-US" altLang="ja-JP" sz="2175" b="1" dirty="0">
              <a:solidFill>
                <a:srgbClr val="002060"/>
              </a:solidFill>
              <a:latin typeface="HG丸ｺﾞｼｯｸM-PRO" panose="020F0600000000000000" pitchFamily="50" charset="-128"/>
              <a:ea typeface="HG丸ｺﾞｼｯｸM-PRO" panose="020F0600000000000000" pitchFamily="50" charset="-128"/>
            </a:endParaRPr>
          </a:p>
          <a:p>
            <a:pPr>
              <a:lnSpc>
                <a:spcPts val="2625"/>
              </a:lnSpc>
              <a:spcBef>
                <a:spcPct val="0"/>
              </a:spcBef>
              <a:spcAft>
                <a:spcPts val="450"/>
              </a:spcAft>
            </a:pPr>
            <a:r>
              <a:rPr lang="ja-JP" altLang="en-US" sz="2175" b="1" dirty="0">
                <a:solidFill>
                  <a:srgbClr val="002060"/>
                </a:solidFill>
                <a:latin typeface="HG丸ｺﾞｼｯｸM-PRO" panose="020F0600000000000000" pitchFamily="50" charset="-128"/>
                <a:ea typeface="HG丸ｺﾞｼｯｸM-PRO" panose="020F0600000000000000" pitchFamily="50" charset="-128"/>
              </a:rPr>
              <a:t>村橋 義晃／大阪中之島</a:t>
            </a:r>
            <a:r>
              <a:rPr lang="en-US" altLang="ja-JP" sz="2175" b="1" dirty="0">
                <a:solidFill>
                  <a:srgbClr val="002060"/>
                </a:solidFill>
                <a:latin typeface="HG丸ｺﾞｼｯｸM-PRO" panose="020F0600000000000000" pitchFamily="50" charset="-128"/>
                <a:ea typeface="HG丸ｺﾞｼｯｸM-PRO" panose="020F0600000000000000" pitchFamily="50" charset="-128"/>
              </a:rPr>
              <a:t>RC</a:t>
            </a:r>
            <a:endParaRPr lang="ja-JP" altLang="en-US" sz="2175" b="1" dirty="0">
              <a:solidFill>
                <a:srgbClr val="002060"/>
              </a:solidFill>
              <a:latin typeface="HG丸ｺﾞｼｯｸM-PRO" panose="020F0600000000000000" pitchFamily="50" charset="-128"/>
              <a:ea typeface="HG丸ｺﾞｼｯｸM-PRO" panose="020F0600000000000000" pitchFamily="50" charset="-128"/>
            </a:endParaRPr>
          </a:p>
        </p:txBody>
      </p:sp>
      <p:sp>
        <p:nvSpPr>
          <p:cNvPr id="9" name="テキスト ボックス 8">
            <a:extLst>
              <a:ext uri="{FF2B5EF4-FFF2-40B4-BE49-F238E27FC236}">
                <a16:creationId xmlns:a16="http://schemas.microsoft.com/office/drawing/2014/main" id="{78EC4F3F-DA2A-4D04-AAEE-7C629A0DA05A}"/>
              </a:ext>
            </a:extLst>
          </p:cNvPr>
          <p:cNvSpPr txBox="1"/>
          <p:nvPr/>
        </p:nvSpPr>
        <p:spPr>
          <a:xfrm>
            <a:off x="2441616" y="3412788"/>
            <a:ext cx="7308768" cy="1027204"/>
          </a:xfrm>
          <a:prstGeom prst="rect">
            <a:avLst/>
          </a:prstGeom>
          <a:noFill/>
          <a:ln>
            <a:noFill/>
          </a:ln>
        </p:spPr>
        <p:txBody>
          <a:bodyPr wrap="square" rtlCol="0">
            <a:spAutoFit/>
          </a:bodyPr>
          <a:lstStyle/>
          <a:p>
            <a:pPr algn="ctr">
              <a:lnSpc>
                <a:spcPct val="150000"/>
              </a:lnSpc>
              <a:spcBef>
                <a:spcPct val="0"/>
              </a:spcBef>
              <a:spcAft>
                <a:spcPts val="450"/>
              </a:spcAft>
            </a:pPr>
            <a:r>
              <a:rPr lang="ja-JP" altLang="en-US" sz="4800" b="1" dirty="0">
                <a:solidFill>
                  <a:srgbClr val="00206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ロータリー財団</a:t>
            </a:r>
            <a:endParaRPr lang="en-US" altLang="ja-JP" sz="4800" b="1" dirty="0">
              <a:solidFill>
                <a:srgbClr val="00206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p:txBody>
      </p:sp>
      <p:pic>
        <p:nvPicPr>
          <p:cNvPr id="3" name="図 2" descr="挿絵 が含まれている画像&#10;&#10;自動的に生成された説明">
            <a:extLst>
              <a:ext uri="{FF2B5EF4-FFF2-40B4-BE49-F238E27FC236}">
                <a16:creationId xmlns:a16="http://schemas.microsoft.com/office/drawing/2014/main" id="{2BA674FA-7A38-481C-B408-68A5C5EB29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0475" y="199794"/>
            <a:ext cx="3975304" cy="1276416"/>
          </a:xfrm>
          <a:prstGeom prst="rect">
            <a:avLst/>
          </a:prstGeom>
        </p:spPr>
      </p:pic>
    </p:spTree>
    <p:extLst>
      <p:ext uri="{BB962C8B-B14F-4D97-AF65-F5344CB8AC3E}">
        <p14:creationId xmlns:p14="http://schemas.microsoft.com/office/powerpoint/2010/main" val="5287258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9A17B49F-D03A-4029-B31A-2D46460F52FB}"/>
              </a:ext>
            </a:extLst>
          </p:cNvPr>
          <p:cNvSpPr/>
          <p:nvPr/>
        </p:nvSpPr>
        <p:spPr>
          <a:xfrm>
            <a:off x="180975" y="133350"/>
            <a:ext cx="11858625" cy="619125"/>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ja-JP" sz="32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公益財団ロータリー日本財団への寄付</a:t>
            </a:r>
            <a:endParaRPr kumimoji="1" lang="ja-JP" altLang="en-US" sz="4400" b="1" dirty="0">
              <a:solidFill>
                <a:srgbClr val="FFFF00"/>
              </a:solidFill>
              <a:latin typeface="HG丸ｺﾞｼｯｸM-PRO" panose="020F0600000000000000" pitchFamily="50" charset="-128"/>
              <a:ea typeface="HG丸ｺﾞｼｯｸM-PRO" panose="020F0600000000000000" pitchFamily="50" charset="-128"/>
            </a:endParaRPr>
          </a:p>
        </p:txBody>
      </p:sp>
      <p:graphicFrame>
        <p:nvGraphicFramePr>
          <p:cNvPr id="2" name="グラフ 1">
            <a:extLst>
              <a:ext uri="{FF2B5EF4-FFF2-40B4-BE49-F238E27FC236}">
                <a16:creationId xmlns:a16="http://schemas.microsoft.com/office/drawing/2014/main" id="{4F8FBBC7-21B9-4341-AC79-9E3961972662}"/>
              </a:ext>
            </a:extLst>
          </p:cNvPr>
          <p:cNvGraphicFramePr/>
          <p:nvPr/>
        </p:nvGraphicFramePr>
        <p:xfrm>
          <a:off x="600074" y="1280310"/>
          <a:ext cx="10728960" cy="4915535"/>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4" descr="ãã­ã¼ã¿ãªã¼è²¡å£ãã®ç»åæ¤ç´¢çµæ">
            <a:extLst>
              <a:ext uri="{FF2B5EF4-FFF2-40B4-BE49-F238E27FC236}">
                <a16:creationId xmlns:a16="http://schemas.microsoft.com/office/drawing/2014/main" id="{3871A202-7F11-4516-99AB-22E6B022B09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9585179" y="5817524"/>
            <a:ext cx="2006747" cy="756642"/>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E07879F8-177B-402C-B74B-9FFAC1338487}"/>
              </a:ext>
            </a:extLst>
          </p:cNvPr>
          <p:cNvSpPr txBox="1"/>
          <p:nvPr/>
        </p:nvSpPr>
        <p:spPr>
          <a:xfrm>
            <a:off x="10096501" y="752475"/>
            <a:ext cx="1495425" cy="400110"/>
          </a:xfrm>
          <a:prstGeom prst="rect">
            <a:avLst/>
          </a:prstGeom>
          <a:noFill/>
        </p:spPr>
        <p:txBody>
          <a:bodyPr wrap="square" rtlCol="0">
            <a:spAutoFit/>
          </a:bodyPr>
          <a:lstStyle/>
          <a:p>
            <a:r>
              <a:rPr lang="ja-JP" altLang="en-US" sz="2000" dirty="0">
                <a:latin typeface="HG丸ｺﾞｼｯｸM-PRO" panose="020F0600000000000000" pitchFamily="50" charset="-128"/>
                <a:ea typeface="HG丸ｺﾞｼｯｸM-PRO" panose="020F0600000000000000" pitchFamily="50" charset="-128"/>
              </a:rPr>
              <a:t>（百万円）</a:t>
            </a:r>
            <a:endParaRPr kumimoji="1" lang="ja-JP" altLang="en-US" sz="2000" dirty="0">
              <a:latin typeface="HG丸ｺﾞｼｯｸM-PRO" panose="020F0600000000000000" pitchFamily="50" charset="-128"/>
              <a:ea typeface="HG丸ｺﾞｼｯｸM-PRO" panose="020F0600000000000000" pitchFamily="50" charset="-128"/>
            </a:endParaRPr>
          </a:p>
        </p:txBody>
      </p:sp>
      <p:sp>
        <p:nvSpPr>
          <p:cNvPr id="5" name="正方形/長方形 4">
            <a:extLst>
              <a:ext uri="{FF2B5EF4-FFF2-40B4-BE49-F238E27FC236}">
                <a16:creationId xmlns:a16="http://schemas.microsoft.com/office/drawing/2014/main" id="{9DEBA1AC-602F-4267-B401-ECBD529CA6D1}"/>
              </a:ext>
            </a:extLst>
          </p:cNvPr>
          <p:cNvSpPr/>
          <p:nvPr/>
        </p:nvSpPr>
        <p:spPr>
          <a:xfrm>
            <a:off x="2815771" y="1269576"/>
            <a:ext cx="7053943" cy="391886"/>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tx1"/>
                </a:solidFill>
                <a:latin typeface="HG丸ｺﾞｼｯｸM-PRO" panose="020F0600000000000000" pitchFamily="50" charset="-128"/>
                <a:ea typeface="HG丸ｺﾞｼｯｸM-PRO" panose="020F0600000000000000" pitchFamily="50" charset="-128"/>
              </a:rPr>
              <a:t>2013-14</a:t>
            </a:r>
            <a:r>
              <a:rPr kumimoji="1" lang="ja-JP" altLang="en-US" sz="2000" dirty="0">
                <a:solidFill>
                  <a:schemeClr val="tx1"/>
                </a:solidFill>
                <a:latin typeface="HG丸ｺﾞｼｯｸM-PRO" panose="020F0600000000000000" pitchFamily="50" charset="-128"/>
                <a:ea typeface="HG丸ｺﾞｼｯｸM-PRO" panose="020F0600000000000000" pitchFamily="50" charset="-128"/>
              </a:rPr>
              <a:t>年度から</a:t>
            </a:r>
            <a:r>
              <a:rPr kumimoji="1" lang="en-US" altLang="ja-JP" sz="2000" dirty="0">
                <a:solidFill>
                  <a:schemeClr val="tx1"/>
                </a:solidFill>
                <a:latin typeface="HG丸ｺﾞｼｯｸM-PRO" panose="020F0600000000000000" pitchFamily="50" charset="-128"/>
                <a:ea typeface="HG丸ｺﾞｼｯｸM-PRO" panose="020F0600000000000000" pitchFamily="50" charset="-128"/>
              </a:rPr>
              <a:t>2018-19</a:t>
            </a:r>
            <a:r>
              <a:rPr lang="ja-JP" altLang="en-US" sz="2000" dirty="0">
                <a:solidFill>
                  <a:schemeClr val="tx1"/>
                </a:solidFill>
                <a:latin typeface="HG丸ｺﾞｼｯｸM-PRO" panose="020F0600000000000000" pitchFamily="50" charset="-128"/>
                <a:ea typeface="HG丸ｺﾞｼｯｸM-PRO" panose="020F0600000000000000" pitchFamily="50" charset="-128"/>
              </a:rPr>
              <a:t>年度 寄付が約</a:t>
            </a:r>
            <a:r>
              <a:rPr lang="en-US" altLang="ja-JP" sz="2000" dirty="0">
                <a:solidFill>
                  <a:schemeClr val="tx1"/>
                </a:solidFill>
                <a:latin typeface="HG丸ｺﾞｼｯｸM-PRO" panose="020F0600000000000000" pitchFamily="50" charset="-128"/>
                <a:ea typeface="HG丸ｺﾞｼｯｸM-PRO" panose="020F0600000000000000" pitchFamily="50" charset="-128"/>
              </a:rPr>
              <a:t>128% UP</a:t>
            </a:r>
          </a:p>
        </p:txBody>
      </p:sp>
      <p:cxnSp>
        <p:nvCxnSpPr>
          <p:cNvPr id="8" name="直線矢印コネクタ 7">
            <a:extLst>
              <a:ext uri="{FF2B5EF4-FFF2-40B4-BE49-F238E27FC236}">
                <a16:creationId xmlns:a16="http://schemas.microsoft.com/office/drawing/2014/main" id="{7185F25A-809E-4394-A20C-145B1408BA1E}"/>
              </a:ext>
            </a:extLst>
          </p:cNvPr>
          <p:cNvCxnSpPr/>
          <p:nvPr/>
        </p:nvCxnSpPr>
        <p:spPr>
          <a:xfrm>
            <a:off x="3889829" y="1669143"/>
            <a:ext cx="5297714"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 name="四角形: 対角を丸める 3">
            <a:extLst>
              <a:ext uri="{FF2B5EF4-FFF2-40B4-BE49-F238E27FC236}">
                <a16:creationId xmlns:a16="http://schemas.microsoft.com/office/drawing/2014/main" id="{4D0408DA-D841-43C3-A375-3CA663998F3E}"/>
              </a:ext>
            </a:extLst>
          </p:cNvPr>
          <p:cNvSpPr/>
          <p:nvPr/>
        </p:nvSpPr>
        <p:spPr>
          <a:xfrm>
            <a:off x="600074" y="891529"/>
            <a:ext cx="11382103" cy="5597706"/>
          </a:xfrm>
          <a:custGeom>
            <a:avLst/>
            <a:gdLst>
              <a:gd name="connsiteX0" fmla="*/ 932970 w 11382103"/>
              <a:gd name="connsiteY0" fmla="*/ 0 h 5597706"/>
              <a:gd name="connsiteX1" fmla="*/ 1513477 w 11382103"/>
              <a:gd name="connsiteY1" fmla="*/ 0 h 5597706"/>
              <a:gd name="connsiteX2" fmla="*/ 2093985 w 11382103"/>
              <a:gd name="connsiteY2" fmla="*/ 0 h 5597706"/>
              <a:gd name="connsiteX3" fmla="*/ 2778983 w 11382103"/>
              <a:gd name="connsiteY3" fmla="*/ 0 h 5597706"/>
              <a:gd name="connsiteX4" fmla="*/ 3568474 w 11382103"/>
              <a:gd name="connsiteY4" fmla="*/ 0 h 5597706"/>
              <a:gd name="connsiteX5" fmla="*/ 4253472 w 11382103"/>
              <a:gd name="connsiteY5" fmla="*/ 0 h 5597706"/>
              <a:gd name="connsiteX6" fmla="*/ 5042962 w 11382103"/>
              <a:gd name="connsiteY6" fmla="*/ 0 h 5597706"/>
              <a:gd name="connsiteX7" fmla="*/ 5727961 w 11382103"/>
              <a:gd name="connsiteY7" fmla="*/ 0 h 5597706"/>
              <a:gd name="connsiteX8" fmla="*/ 6099486 w 11382103"/>
              <a:gd name="connsiteY8" fmla="*/ 0 h 5597706"/>
              <a:gd name="connsiteX9" fmla="*/ 6784484 w 11382103"/>
              <a:gd name="connsiteY9" fmla="*/ 0 h 5597706"/>
              <a:gd name="connsiteX10" fmla="*/ 7260501 w 11382103"/>
              <a:gd name="connsiteY10" fmla="*/ 0 h 5597706"/>
              <a:gd name="connsiteX11" fmla="*/ 7632025 w 11382103"/>
              <a:gd name="connsiteY11" fmla="*/ 0 h 5597706"/>
              <a:gd name="connsiteX12" fmla="*/ 7899059 w 11382103"/>
              <a:gd name="connsiteY12" fmla="*/ 0 h 5597706"/>
              <a:gd name="connsiteX13" fmla="*/ 8270583 w 11382103"/>
              <a:gd name="connsiteY13" fmla="*/ 0 h 5597706"/>
              <a:gd name="connsiteX14" fmla="*/ 8642108 w 11382103"/>
              <a:gd name="connsiteY14" fmla="*/ 0 h 5597706"/>
              <a:gd name="connsiteX15" fmla="*/ 9222616 w 11382103"/>
              <a:gd name="connsiteY15" fmla="*/ 0 h 5597706"/>
              <a:gd name="connsiteX16" fmla="*/ 9803123 w 11382103"/>
              <a:gd name="connsiteY16" fmla="*/ 0 h 5597706"/>
              <a:gd name="connsiteX17" fmla="*/ 10279139 w 11382103"/>
              <a:gd name="connsiteY17" fmla="*/ 0 h 5597706"/>
              <a:gd name="connsiteX18" fmla="*/ 11382103 w 11382103"/>
              <a:gd name="connsiteY18" fmla="*/ 0 h 5597706"/>
              <a:gd name="connsiteX19" fmla="*/ 11382103 w 11382103"/>
              <a:gd name="connsiteY19" fmla="*/ 0 h 5597706"/>
              <a:gd name="connsiteX20" fmla="*/ 11382103 w 11382103"/>
              <a:gd name="connsiteY20" fmla="*/ 489797 h 5597706"/>
              <a:gd name="connsiteX21" fmla="*/ 11382103 w 11382103"/>
              <a:gd name="connsiteY21" fmla="*/ 1072889 h 5597706"/>
              <a:gd name="connsiteX22" fmla="*/ 11382103 w 11382103"/>
              <a:gd name="connsiteY22" fmla="*/ 1702629 h 5597706"/>
              <a:gd name="connsiteX23" fmla="*/ 11382103 w 11382103"/>
              <a:gd name="connsiteY23" fmla="*/ 2145779 h 5597706"/>
              <a:gd name="connsiteX24" fmla="*/ 11382103 w 11382103"/>
              <a:gd name="connsiteY24" fmla="*/ 2822165 h 5597706"/>
              <a:gd name="connsiteX25" fmla="*/ 11382103 w 11382103"/>
              <a:gd name="connsiteY25" fmla="*/ 3358610 h 5597706"/>
              <a:gd name="connsiteX26" fmla="*/ 11382103 w 11382103"/>
              <a:gd name="connsiteY26" fmla="*/ 3988349 h 5597706"/>
              <a:gd name="connsiteX27" fmla="*/ 11382103 w 11382103"/>
              <a:gd name="connsiteY27" fmla="*/ 4664736 h 5597706"/>
              <a:gd name="connsiteX28" fmla="*/ 10449133 w 11382103"/>
              <a:gd name="connsiteY28" fmla="*/ 5597706 h 5597706"/>
              <a:gd name="connsiteX29" fmla="*/ 9973117 w 11382103"/>
              <a:gd name="connsiteY29" fmla="*/ 5597706 h 5597706"/>
              <a:gd name="connsiteX30" fmla="*/ 9601592 w 11382103"/>
              <a:gd name="connsiteY30" fmla="*/ 5597706 h 5597706"/>
              <a:gd name="connsiteX31" fmla="*/ 8916593 w 11382103"/>
              <a:gd name="connsiteY31" fmla="*/ 5597706 h 5597706"/>
              <a:gd name="connsiteX32" fmla="*/ 8127103 w 11382103"/>
              <a:gd name="connsiteY32" fmla="*/ 5597706 h 5597706"/>
              <a:gd name="connsiteX33" fmla="*/ 7651087 w 11382103"/>
              <a:gd name="connsiteY33" fmla="*/ 5597706 h 5597706"/>
              <a:gd name="connsiteX34" fmla="*/ 6861597 w 11382103"/>
              <a:gd name="connsiteY34" fmla="*/ 5597706 h 5597706"/>
              <a:gd name="connsiteX35" fmla="*/ 6281090 w 11382103"/>
              <a:gd name="connsiteY35" fmla="*/ 5597706 h 5597706"/>
              <a:gd name="connsiteX36" fmla="*/ 5491600 w 11382103"/>
              <a:gd name="connsiteY36" fmla="*/ 5597706 h 5597706"/>
              <a:gd name="connsiteX37" fmla="*/ 4702110 w 11382103"/>
              <a:gd name="connsiteY37" fmla="*/ 5597706 h 5597706"/>
              <a:gd name="connsiteX38" fmla="*/ 4330585 w 11382103"/>
              <a:gd name="connsiteY38" fmla="*/ 5597706 h 5597706"/>
              <a:gd name="connsiteX39" fmla="*/ 3854569 w 11382103"/>
              <a:gd name="connsiteY39" fmla="*/ 5597706 h 5597706"/>
              <a:gd name="connsiteX40" fmla="*/ 3274062 w 11382103"/>
              <a:gd name="connsiteY40" fmla="*/ 5597706 h 5597706"/>
              <a:gd name="connsiteX41" fmla="*/ 2693554 w 11382103"/>
              <a:gd name="connsiteY41" fmla="*/ 5597706 h 5597706"/>
              <a:gd name="connsiteX42" fmla="*/ 2008556 w 11382103"/>
              <a:gd name="connsiteY42" fmla="*/ 5597706 h 5597706"/>
              <a:gd name="connsiteX43" fmla="*/ 1637031 w 11382103"/>
              <a:gd name="connsiteY43" fmla="*/ 5597706 h 5597706"/>
              <a:gd name="connsiteX44" fmla="*/ 1265506 w 11382103"/>
              <a:gd name="connsiteY44" fmla="*/ 5597706 h 5597706"/>
              <a:gd name="connsiteX45" fmla="*/ 0 w 11382103"/>
              <a:gd name="connsiteY45" fmla="*/ 5597706 h 5597706"/>
              <a:gd name="connsiteX46" fmla="*/ 0 w 11382103"/>
              <a:gd name="connsiteY46" fmla="*/ 5597706 h 5597706"/>
              <a:gd name="connsiteX47" fmla="*/ 0 w 11382103"/>
              <a:gd name="connsiteY47" fmla="*/ 4921319 h 5597706"/>
              <a:gd name="connsiteX48" fmla="*/ 0 w 11382103"/>
              <a:gd name="connsiteY48" fmla="*/ 4384875 h 5597706"/>
              <a:gd name="connsiteX49" fmla="*/ 0 w 11382103"/>
              <a:gd name="connsiteY49" fmla="*/ 3755135 h 5597706"/>
              <a:gd name="connsiteX50" fmla="*/ 0 w 11382103"/>
              <a:gd name="connsiteY50" fmla="*/ 3265338 h 5597706"/>
              <a:gd name="connsiteX51" fmla="*/ 0 w 11382103"/>
              <a:gd name="connsiteY51" fmla="*/ 2682246 h 5597706"/>
              <a:gd name="connsiteX52" fmla="*/ 0 w 11382103"/>
              <a:gd name="connsiteY52" fmla="*/ 2099154 h 5597706"/>
              <a:gd name="connsiteX53" fmla="*/ 0 w 11382103"/>
              <a:gd name="connsiteY53" fmla="*/ 1562709 h 5597706"/>
              <a:gd name="connsiteX54" fmla="*/ 0 w 11382103"/>
              <a:gd name="connsiteY54" fmla="*/ 932970 h 5597706"/>
              <a:gd name="connsiteX55" fmla="*/ 932970 w 11382103"/>
              <a:gd name="connsiteY55" fmla="*/ 0 h 5597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382103" h="5597706" fill="none" extrusionOk="0">
                <a:moveTo>
                  <a:pt x="932970" y="0"/>
                </a:moveTo>
                <a:cubicBezTo>
                  <a:pt x="1181889" y="-54757"/>
                  <a:pt x="1249683" y="56340"/>
                  <a:pt x="1513477" y="0"/>
                </a:cubicBezTo>
                <a:cubicBezTo>
                  <a:pt x="1777271" y="-56340"/>
                  <a:pt x="1848507" y="34095"/>
                  <a:pt x="2093985" y="0"/>
                </a:cubicBezTo>
                <a:cubicBezTo>
                  <a:pt x="2339463" y="-34095"/>
                  <a:pt x="2527087" y="54341"/>
                  <a:pt x="2778983" y="0"/>
                </a:cubicBezTo>
                <a:cubicBezTo>
                  <a:pt x="3030879" y="-54341"/>
                  <a:pt x="3191722" y="90159"/>
                  <a:pt x="3568474" y="0"/>
                </a:cubicBezTo>
                <a:cubicBezTo>
                  <a:pt x="3945226" y="-90159"/>
                  <a:pt x="4088062" y="41711"/>
                  <a:pt x="4253472" y="0"/>
                </a:cubicBezTo>
                <a:cubicBezTo>
                  <a:pt x="4418882" y="-41711"/>
                  <a:pt x="4770129" y="10555"/>
                  <a:pt x="5042962" y="0"/>
                </a:cubicBezTo>
                <a:cubicBezTo>
                  <a:pt x="5315795" y="-10555"/>
                  <a:pt x="5439683" y="73075"/>
                  <a:pt x="5727961" y="0"/>
                </a:cubicBezTo>
                <a:cubicBezTo>
                  <a:pt x="6016239" y="-73075"/>
                  <a:pt x="5930240" y="17519"/>
                  <a:pt x="6099486" y="0"/>
                </a:cubicBezTo>
                <a:cubicBezTo>
                  <a:pt x="6268732" y="-17519"/>
                  <a:pt x="6575429" y="19253"/>
                  <a:pt x="6784484" y="0"/>
                </a:cubicBezTo>
                <a:cubicBezTo>
                  <a:pt x="6993539" y="-19253"/>
                  <a:pt x="7110961" y="39768"/>
                  <a:pt x="7260501" y="0"/>
                </a:cubicBezTo>
                <a:cubicBezTo>
                  <a:pt x="7410041" y="-39768"/>
                  <a:pt x="7536956" y="2076"/>
                  <a:pt x="7632025" y="0"/>
                </a:cubicBezTo>
                <a:cubicBezTo>
                  <a:pt x="7727094" y="-2076"/>
                  <a:pt x="7790508" y="30629"/>
                  <a:pt x="7899059" y="0"/>
                </a:cubicBezTo>
                <a:cubicBezTo>
                  <a:pt x="8007610" y="-30629"/>
                  <a:pt x="8191839" y="20986"/>
                  <a:pt x="8270583" y="0"/>
                </a:cubicBezTo>
                <a:cubicBezTo>
                  <a:pt x="8349327" y="-20986"/>
                  <a:pt x="8468759" y="36046"/>
                  <a:pt x="8642108" y="0"/>
                </a:cubicBezTo>
                <a:cubicBezTo>
                  <a:pt x="8815457" y="-36046"/>
                  <a:pt x="9048767" y="21008"/>
                  <a:pt x="9222616" y="0"/>
                </a:cubicBezTo>
                <a:cubicBezTo>
                  <a:pt x="9396465" y="-21008"/>
                  <a:pt x="9606372" y="19012"/>
                  <a:pt x="9803123" y="0"/>
                </a:cubicBezTo>
                <a:cubicBezTo>
                  <a:pt x="9999874" y="-19012"/>
                  <a:pt x="10132573" y="36372"/>
                  <a:pt x="10279139" y="0"/>
                </a:cubicBezTo>
                <a:cubicBezTo>
                  <a:pt x="10425705" y="-36372"/>
                  <a:pt x="11086100" y="98630"/>
                  <a:pt x="11382103" y="0"/>
                </a:cubicBezTo>
                <a:lnTo>
                  <a:pt x="11382103" y="0"/>
                </a:lnTo>
                <a:cubicBezTo>
                  <a:pt x="11385941" y="153000"/>
                  <a:pt x="11380504" y="340634"/>
                  <a:pt x="11382103" y="489797"/>
                </a:cubicBezTo>
                <a:cubicBezTo>
                  <a:pt x="11383702" y="638960"/>
                  <a:pt x="11377879" y="821317"/>
                  <a:pt x="11382103" y="1072889"/>
                </a:cubicBezTo>
                <a:cubicBezTo>
                  <a:pt x="11386327" y="1324461"/>
                  <a:pt x="11363755" y="1445820"/>
                  <a:pt x="11382103" y="1702629"/>
                </a:cubicBezTo>
                <a:cubicBezTo>
                  <a:pt x="11400451" y="1959438"/>
                  <a:pt x="11338392" y="2042619"/>
                  <a:pt x="11382103" y="2145779"/>
                </a:cubicBezTo>
                <a:cubicBezTo>
                  <a:pt x="11425814" y="2248939"/>
                  <a:pt x="11339316" y="2517914"/>
                  <a:pt x="11382103" y="2822165"/>
                </a:cubicBezTo>
                <a:cubicBezTo>
                  <a:pt x="11424890" y="3126416"/>
                  <a:pt x="11328820" y="3187340"/>
                  <a:pt x="11382103" y="3358610"/>
                </a:cubicBezTo>
                <a:cubicBezTo>
                  <a:pt x="11435386" y="3529881"/>
                  <a:pt x="11355702" y="3709682"/>
                  <a:pt x="11382103" y="3988349"/>
                </a:cubicBezTo>
                <a:cubicBezTo>
                  <a:pt x="11408504" y="4267016"/>
                  <a:pt x="11339730" y="4465034"/>
                  <a:pt x="11382103" y="4664736"/>
                </a:cubicBezTo>
                <a:cubicBezTo>
                  <a:pt x="11396362" y="5169657"/>
                  <a:pt x="11012437" y="5694200"/>
                  <a:pt x="10449133" y="5597706"/>
                </a:cubicBezTo>
                <a:cubicBezTo>
                  <a:pt x="10293998" y="5638264"/>
                  <a:pt x="10073681" y="5570031"/>
                  <a:pt x="9973117" y="5597706"/>
                </a:cubicBezTo>
                <a:cubicBezTo>
                  <a:pt x="9872553" y="5625381"/>
                  <a:pt x="9731410" y="5565627"/>
                  <a:pt x="9601592" y="5597706"/>
                </a:cubicBezTo>
                <a:cubicBezTo>
                  <a:pt x="9471775" y="5629785"/>
                  <a:pt x="9141177" y="5531573"/>
                  <a:pt x="8916593" y="5597706"/>
                </a:cubicBezTo>
                <a:cubicBezTo>
                  <a:pt x="8692009" y="5663839"/>
                  <a:pt x="8387591" y="5537514"/>
                  <a:pt x="8127103" y="5597706"/>
                </a:cubicBezTo>
                <a:cubicBezTo>
                  <a:pt x="7866615" y="5657898"/>
                  <a:pt x="7860175" y="5575246"/>
                  <a:pt x="7651087" y="5597706"/>
                </a:cubicBezTo>
                <a:cubicBezTo>
                  <a:pt x="7441999" y="5620166"/>
                  <a:pt x="7129616" y="5552274"/>
                  <a:pt x="6861597" y="5597706"/>
                </a:cubicBezTo>
                <a:cubicBezTo>
                  <a:pt x="6593578" y="5643138"/>
                  <a:pt x="6495258" y="5533422"/>
                  <a:pt x="6281090" y="5597706"/>
                </a:cubicBezTo>
                <a:cubicBezTo>
                  <a:pt x="6066922" y="5661990"/>
                  <a:pt x="5656730" y="5512327"/>
                  <a:pt x="5491600" y="5597706"/>
                </a:cubicBezTo>
                <a:cubicBezTo>
                  <a:pt x="5326470" y="5683085"/>
                  <a:pt x="5006375" y="5526319"/>
                  <a:pt x="4702110" y="5597706"/>
                </a:cubicBezTo>
                <a:cubicBezTo>
                  <a:pt x="4397845" y="5669093"/>
                  <a:pt x="4479967" y="5566794"/>
                  <a:pt x="4330585" y="5597706"/>
                </a:cubicBezTo>
                <a:cubicBezTo>
                  <a:pt x="4181204" y="5628618"/>
                  <a:pt x="3986449" y="5581292"/>
                  <a:pt x="3854569" y="5597706"/>
                </a:cubicBezTo>
                <a:cubicBezTo>
                  <a:pt x="3722689" y="5614120"/>
                  <a:pt x="3532708" y="5590934"/>
                  <a:pt x="3274062" y="5597706"/>
                </a:cubicBezTo>
                <a:cubicBezTo>
                  <a:pt x="3015416" y="5604478"/>
                  <a:pt x="2828881" y="5550916"/>
                  <a:pt x="2693554" y="5597706"/>
                </a:cubicBezTo>
                <a:cubicBezTo>
                  <a:pt x="2558227" y="5644496"/>
                  <a:pt x="2277908" y="5553141"/>
                  <a:pt x="2008556" y="5597706"/>
                </a:cubicBezTo>
                <a:cubicBezTo>
                  <a:pt x="1739204" y="5642271"/>
                  <a:pt x="1742767" y="5570031"/>
                  <a:pt x="1637031" y="5597706"/>
                </a:cubicBezTo>
                <a:cubicBezTo>
                  <a:pt x="1531295" y="5625381"/>
                  <a:pt x="1416815" y="5579305"/>
                  <a:pt x="1265506" y="5597706"/>
                </a:cubicBezTo>
                <a:cubicBezTo>
                  <a:pt x="1114198" y="5616107"/>
                  <a:pt x="576085" y="5466758"/>
                  <a:pt x="0" y="5597706"/>
                </a:cubicBezTo>
                <a:lnTo>
                  <a:pt x="0" y="5597706"/>
                </a:lnTo>
                <a:cubicBezTo>
                  <a:pt x="-57028" y="5333461"/>
                  <a:pt x="49388" y="5198443"/>
                  <a:pt x="0" y="4921319"/>
                </a:cubicBezTo>
                <a:cubicBezTo>
                  <a:pt x="-49388" y="4644195"/>
                  <a:pt x="50254" y="4555188"/>
                  <a:pt x="0" y="4384875"/>
                </a:cubicBezTo>
                <a:cubicBezTo>
                  <a:pt x="-50254" y="4214562"/>
                  <a:pt x="44295" y="4047706"/>
                  <a:pt x="0" y="3755135"/>
                </a:cubicBezTo>
                <a:cubicBezTo>
                  <a:pt x="-44295" y="3462564"/>
                  <a:pt x="36383" y="3471542"/>
                  <a:pt x="0" y="3265338"/>
                </a:cubicBezTo>
                <a:cubicBezTo>
                  <a:pt x="-36383" y="3059134"/>
                  <a:pt x="58308" y="2863613"/>
                  <a:pt x="0" y="2682246"/>
                </a:cubicBezTo>
                <a:cubicBezTo>
                  <a:pt x="-58308" y="2500879"/>
                  <a:pt x="67763" y="2343885"/>
                  <a:pt x="0" y="2099154"/>
                </a:cubicBezTo>
                <a:cubicBezTo>
                  <a:pt x="-67763" y="1854423"/>
                  <a:pt x="55310" y="1711001"/>
                  <a:pt x="0" y="1562709"/>
                </a:cubicBezTo>
                <a:cubicBezTo>
                  <a:pt x="-55310" y="1414418"/>
                  <a:pt x="67032" y="1136335"/>
                  <a:pt x="0" y="932970"/>
                </a:cubicBezTo>
                <a:cubicBezTo>
                  <a:pt x="119504" y="436793"/>
                  <a:pt x="351536" y="7230"/>
                  <a:pt x="932970" y="0"/>
                </a:cubicBezTo>
                <a:close/>
              </a:path>
              <a:path w="11382103" h="5597706" stroke="0" extrusionOk="0">
                <a:moveTo>
                  <a:pt x="932970" y="0"/>
                </a:moveTo>
                <a:cubicBezTo>
                  <a:pt x="1082544" y="-17322"/>
                  <a:pt x="1241664" y="22428"/>
                  <a:pt x="1408986" y="0"/>
                </a:cubicBezTo>
                <a:cubicBezTo>
                  <a:pt x="1576308" y="-22428"/>
                  <a:pt x="1575036" y="30361"/>
                  <a:pt x="1676019" y="0"/>
                </a:cubicBezTo>
                <a:cubicBezTo>
                  <a:pt x="1777002" y="-30361"/>
                  <a:pt x="2272450" y="85962"/>
                  <a:pt x="2465510" y="0"/>
                </a:cubicBezTo>
                <a:cubicBezTo>
                  <a:pt x="2658570" y="-85962"/>
                  <a:pt x="2759812" y="8014"/>
                  <a:pt x="2941526" y="0"/>
                </a:cubicBezTo>
                <a:cubicBezTo>
                  <a:pt x="3123240" y="-8014"/>
                  <a:pt x="3209972" y="45515"/>
                  <a:pt x="3417542" y="0"/>
                </a:cubicBezTo>
                <a:cubicBezTo>
                  <a:pt x="3625112" y="-45515"/>
                  <a:pt x="3991031" y="31532"/>
                  <a:pt x="4207032" y="0"/>
                </a:cubicBezTo>
                <a:cubicBezTo>
                  <a:pt x="4423033" y="-31532"/>
                  <a:pt x="4464139" y="7006"/>
                  <a:pt x="4578556" y="0"/>
                </a:cubicBezTo>
                <a:cubicBezTo>
                  <a:pt x="4692973" y="-7006"/>
                  <a:pt x="4988854" y="45883"/>
                  <a:pt x="5368046" y="0"/>
                </a:cubicBezTo>
                <a:cubicBezTo>
                  <a:pt x="5747238" y="-45883"/>
                  <a:pt x="5854544" y="38041"/>
                  <a:pt x="6157536" y="0"/>
                </a:cubicBezTo>
                <a:cubicBezTo>
                  <a:pt x="6460528" y="-38041"/>
                  <a:pt x="6526204" y="50524"/>
                  <a:pt x="6738044" y="0"/>
                </a:cubicBezTo>
                <a:cubicBezTo>
                  <a:pt x="6949884" y="-50524"/>
                  <a:pt x="7357728" y="37816"/>
                  <a:pt x="7527534" y="0"/>
                </a:cubicBezTo>
                <a:cubicBezTo>
                  <a:pt x="7697340" y="-37816"/>
                  <a:pt x="7817012" y="1847"/>
                  <a:pt x="8003550" y="0"/>
                </a:cubicBezTo>
                <a:cubicBezTo>
                  <a:pt x="8190088" y="-1847"/>
                  <a:pt x="8256574" y="43353"/>
                  <a:pt x="8479566" y="0"/>
                </a:cubicBezTo>
                <a:cubicBezTo>
                  <a:pt x="8702558" y="-43353"/>
                  <a:pt x="8829142" y="24248"/>
                  <a:pt x="9164565" y="0"/>
                </a:cubicBezTo>
                <a:cubicBezTo>
                  <a:pt x="9499988" y="-24248"/>
                  <a:pt x="9526985" y="21404"/>
                  <a:pt x="9640581" y="0"/>
                </a:cubicBezTo>
                <a:cubicBezTo>
                  <a:pt x="9754177" y="-21404"/>
                  <a:pt x="10168809" y="77464"/>
                  <a:pt x="10430071" y="0"/>
                </a:cubicBezTo>
                <a:cubicBezTo>
                  <a:pt x="10691333" y="-77464"/>
                  <a:pt x="10985932" y="72429"/>
                  <a:pt x="11382103" y="0"/>
                </a:cubicBezTo>
                <a:lnTo>
                  <a:pt x="11382103" y="0"/>
                </a:lnTo>
                <a:cubicBezTo>
                  <a:pt x="11437639" y="119473"/>
                  <a:pt x="11329804" y="436100"/>
                  <a:pt x="11382103" y="583092"/>
                </a:cubicBezTo>
                <a:cubicBezTo>
                  <a:pt x="11434402" y="730084"/>
                  <a:pt x="11345125" y="1018171"/>
                  <a:pt x="11382103" y="1212831"/>
                </a:cubicBezTo>
                <a:cubicBezTo>
                  <a:pt x="11419081" y="1407491"/>
                  <a:pt x="11380788" y="1486439"/>
                  <a:pt x="11382103" y="1655981"/>
                </a:cubicBezTo>
                <a:cubicBezTo>
                  <a:pt x="11383418" y="1825523"/>
                  <a:pt x="11372885" y="2013015"/>
                  <a:pt x="11382103" y="2145779"/>
                </a:cubicBezTo>
                <a:cubicBezTo>
                  <a:pt x="11391321" y="2278543"/>
                  <a:pt x="11364311" y="2493211"/>
                  <a:pt x="11382103" y="2775518"/>
                </a:cubicBezTo>
                <a:cubicBezTo>
                  <a:pt x="11399895" y="3057825"/>
                  <a:pt x="11355501" y="3054736"/>
                  <a:pt x="11382103" y="3311963"/>
                </a:cubicBezTo>
                <a:cubicBezTo>
                  <a:pt x="11408705" y="3569191"/>
                  <a:pt x="11337150" y="3576706"/>
                  <a:pt x="11382103" y="3801760"/>
                </a:cubicBezTo>
                <a:cubicBezTo>
                  <a:pt x="11427056" y="4026814"/>
                  <a:pt x="11308893" y="4268094"/>
                  <a:pt x="11382103" y="4664736"/>
                </a:cubicBezTo>
                <a:cubicBezTo>
                  <a:pt x="11312718" y="5266480"/>
                  <a:pt x="10975050" y="5564945"/>
                  <a:pt x="10449133" y="5597706"/>
                </a:cubicBezTo>
                <a:cubicBezTo>
                  <a:pt x="10375433" y="5612970"/>
                  <a:pt x="10290838" y="5587303"/>
                  <a:pt x="10182100" y="5597706"/>
                </a:cubicBezTo>
                <a:cubicBezTo>
                  <a:pt x="10073362" y="5608109"/>
                  <a:pt x="9723318" y="5540830"/>
                  <a:pt x="9497101" y="5597706"/>
                </a:cubicBezTo>
                <a:cubicBezTo>
                  <a:pt x="9270884" y="5654582"/>
                  <a:pt x="9311460" y="5588370"/>
                  <a:pt x="9230067" y="5597706"/>
                </a:cubicBezTo>
                <a:cubicBezTo>
                  <a:pt x="9148674" y="5607042"/>
                  <a:pt x="8865963" y="5586068"/>
                  <a:pt x="8754051" y="5597706"/>
                </a:cubicBezTo>
                <a:cubicBezTo>
                  <a:pt x="8642139" y="5609344"/>
                  <a:pt x="8265100" y="5587373"/>
                  <a:pt x="7964561" y="5597706"/>
                </a:cubicBezTo>
                <a:cubicBezTo>
                  <a:pt x="7664022" y="5608039"/>
                  <a:pt x="7595408" y="5528363"/>
                  <a:pt x="7384054" y="5597706"/>
                </a:cubicBezTo>
                <a:cubicBezTo>
                  <a:pt x="7172700" y="5667049"/>
                  <a:pt x="7020199" y="5517085"/>
                  <a:pt x="6699055" y="5597706"/>
                </a:cubicBezTo>
                <a:cubicBezTo>
                  <a:pt x="6377911" y="5678327"/>
                  <a:pt x="6343886" y="5588694"/>
                  <a:pt x="6223039" y="5597706"/>
                </a:cubicBezTo>
                <a:cubicBezTo>
                  <a:pt x="6102192" y="5606718"/>
                  <a:pt x="5811740" y="5577553"/>
                  <a:pt x="5642532" y="5597706"/>
                </a:cubicBezTo>
                <a:cubicBezTo>
                  <a:pt x="5473324" y="5617859"/>
                  <a:pt x="5177723" y="5531038"/>
                  <a:pt x="4853042" y="5597706"/>
                </a:cubicBezTo>
                <a:cubicBezTo>
                  <a:pt x="4528361" y="5664374"/>
                  <a:pt x="4615667" y="5561090"/>
                  <a:pt x="4481517" y="5597706"/>
                </a:cubicBezTo>
                <a:cubicBezTo>
                  <a:pt x="4347368" y="5634322"/>
                  <a:pt x="4046366" y="5569167"/>
                  <a:pt x="3796518" y="5597706"/>
                </a:cubicBezTo>
                <a:cubicBezTo>
                  <a:pt x="3546670" y="5626245"/>
                  <a:pt x="3576784" y="5580347"/>
                  <a:pt x="3424994" y="5597706"/>
                </a:cubicBezTo>
                <a:cubicBezTo>
                  <a:pt x="3273204" y="5615065"/>
                  <a:pt x="3049779" y="5593764"/>
                  <a:pt x="2844486" y="5597706"/>
                </a:cubicBezTo>
                <a:cubicBezTo>
                  <a:pt x="2639193" y="5601648"/>
                  <a:pt x="2400462" y="5548522"/>
                  <a:pt x="2159487" y="5597706"/>
                </a:cubicBezTo>
                <a:cubicBezTo>
                  <a:pt x="1918512" y="5646890"/>
                  <a:pt x="1976790" y="5585545"/>
                  <a:pt x="1892454" y="5597706"/>
                </a:cubicBezTo>
                <a:cubicBezTo>
                  <a:pt x="1808118" y="5609867"/>
                  <a:pt x="1748930" y="5592579"/>
                  <a:pt x="1625421" y="5597706"/>
                </a:cubicBezTo>
                <a:cubicBezTo>
                  <a:pt x="1501912" y="5602833"/>
                  <a:pt x="1081805" y="5585281"/>
                  <a:pt x="835931" y="5597706"/>
                </a:cubicBezTo>
                <a:cubicBezTo>
                  <a:pt x="590057" y="5610131"/>
                  <a:pt x="390697" y="5560724"/>
                  <a:pt x="0" y="5597706"/>
                </a:cubicBezTo>
                <a:lnTo>
                  <a:pt x="0" y="5597706"/>
                </a:lnTo>
                <a:cubicBezTo>
                  <a:pt x="-3152" y="5475025"/>
                  <a:pt x="5637" y="5369466"/>
                  <a:pt x="0" y="5154556"/>
                </a:cubicBezTo>
                <a:cubicBezTo>
                  <a:pt x="-5637" y="4939646"/>
                  <a:pt x="21748" y="4748837"/>
                  <a:pt x="0" y="4618111"/>
                </a:cubicBezTo>
                <a:cubicBezTo>
                  <a:pt x="-21748" y="4487386"/>
                  <a:pt x="50849" y="4288046"/>
                  <a:pt x="0" y="3988372"/>
                </a:cubicBezTo>
                <a:cubicBezTo>
                  <a:pt x="-50849" y="3688698"/>
                  <a:pt x="10640" y="3719706"/>
                  <a:pt x="0" y="3498575"/>
                </a:cubicBezTo>
                <a:cubicBezTo>
                  <a:pt x="-10640" y="3277444"/>
                  <a:pt x="27449" y="3169857"/>
                  <a:pt x="0" y="2915483"/>
                </a:cubicBezTo>
                <a:cubicBezTo>
                  <a:pt x="-27449" y="2661109"/>
                  <a:pt x="43835" y="2585592"/>
                  <a:pt x="0" y="2472333"/>
                </a:cubicBezTo>
                <a:cubicBezTo>
                  <a:pt x="-43835" y="2359074"/>
                  <a:pt x="73015" y="1976886"/>
                  <a:pt x="0" y="1795946"/>
                </a:cubicBezTo>
                <a:cubicBezTo>
                  <a:pt x="-73015" y="1615006"/>
                  <a:pt x="6032" y="1283686"/>
                  <a:pt x="0" y="932970"/>
                </a:cubicBezTo>
                <a:cubicBezTo>
                  <a:pt x="8107" y="386325"/>
                  <a:pt x="424530" y="-25637"/>
                  <a:pt x="932970" y="0"/>
                </a:cubicBezTo>
                <a:close/>
              </a:path>
            </a:pathLst>
          </a:custGeom>
          <a:solidFill>
            <a:schemeClr val="bg1"/>
          </a:solidFill>
          <a:ln w="31750">
            <a:solidFill>
              <a:srgbClr val="C00000"/>
            </a:solidFill>
            <a:extLst>
              <a:ext uri="{C807C97D-BFC1-408E-A445-0C87EB9F89A2}">
                <ask:lineSketchStyleProps xmlns:ask="http://schemas.microsoft.com/office/drawing/2018/sketchyshapes" sd="1219033472">
                  <a:prstGeom prst="round2Diag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ja-JP" altLang="en-US" sz="2800" b="0" i="0" u="none" strike="noStrike" baseline="0" dirty="0">
                <a:solidFill>
                  <a:srgbClr val="C00000"/>
                </a:solidFill>
                <a:latin typeface="HG丸ｺﾞｼｯｸM-PRO" panose="020F0600000000000000" pitchFamily="50" charset="-128"/>
                <a:ea typeface="HG丸ｺﾞｼｯｸM-PRO" panose="020F0600000000000000" pitchFamily="50" charset="-128"/>
              </a:rPr>
              <a:t>財団のグローバル補助金プログラムは、大きな成功を収めてきました。グローバル補助金が導入された</a:t>
            </a:r>
            <a:r>
              <a:rPr lang="en-US" altLang="ja-JP" sz="2800" b="0" i="0" u="none" strike="noStrike" baseline="0" dirty="0">
                <a:solidFill>
                  <a:srgbClr val="C00000"/>
                </a:solidFill>
                <a:latin typeface="HG丸ｺﾞｼｯｸM-PRO" panose="020F0600000000000000" pitchFamily="50" charset="-128"/>
                <a:ea typeface="HG丸ｺﾞｼｯｸM-PRO" panose="020F0600000000000000" pitchFamily="50" charset="-128"/>
              </a:rPr>
              <a:t>2013-14</a:t>
            </a:r>
            <a:r>
              <a:rPr lang="ja-JP" altLang="en-US" sz="2800" b="0" i="0" u="none" strike="noStrike" baseline="0" dirty="0">
                <a:solidFill>
                  <a:srgbClr val="C00000"/>
                </a:solidFill>
                <a:latin typeface="HG丸ｺﾞｼｯｸM-PRO" panose="020F0600000000000000" pitchFamily="50" charset="-128"/>
                <a:ea typeface="HG丸ｺﾞｼｯｸM-PRO" panose="020F0600000000000000" pitchFamily="50" charset="-128"/>
              </a:rPr>
              <a:t>年度には、</a:t>
            </a:r>
            <a:r>
              <a:rPr lang="en-US" altLang="ja-JP" sz="2800" b="0" i="0" u="none" strike="noStrike" baseline="0" dirty="0">
                <a:solidFill>
                  <a:srgbClr val="C00000"/>
                </a:solidFill>
                <a:latin typeface="HG丸ｺﾞｼｯｸM-PRO" panose="020F0600000000000000" pitchFamily="50" charset="-128"/>
                <a:ea typeface="HG丸ｺﾞｼｯｸM-PRO" panose="020F0600000000000000" pitchFamily="50" charset="-128"/>
              </a:rPr>
              <a:t>868</a:t>
            </a:r>
            <a:r>
              <a:rPr lang="ja-JP" altLang="en-US" sz="2800" b="0" i="0" u="none" strike="noStrike" baseline="0" dirty="0">
                <a:solidFill>
                  <a:srgbClr val="C00000"/>
                </a:solidFill>
                <a:latin typeface="HG丸ｺﾞｼｯｸM-PRO" panose="020F0600000000000000" pitchFamily="50" charset="-128"/>
                <a:ea typeface="HG丸ｺﾞｼｯｸM-PRO" panose="020F0600000000000000" pitchFamily="50" charset="-128"/>
              </a:rPr>
              <a:t>件、</a:t>
            </a:r>
            <a:r>
              <a:rPr lang="en-US" altLang="ja-JP" sz="2800" b="0" i="0" u="none" strike="noStrike" baseline="0" dirty="0">
                <a:solidFill>
                  <a:srgbClr val="C00000"/>
                </a:solidFill>
                <a:latin typeface="HG丸ｺﾞｼｯｸM-PRO" panose="020F0600000000000000" pitchFamily="50" charset="-128"/>
                <a:ea typeface="HG丸ｺﾞｼｯｸM-PRO" panose="020F0600000000000000" pitchFamily="50" charset="-128"/>
              </a:rPr>
              <a:t>4730</a:t>
            </a:r>
            <a:r>
              <a:rPr lang="ja-JP" altLang="en-US" sz="2800" b="0" i="0" u="none" strike="noStrike" baseline="0" dirty="0">
                <a:solidFill>
                  <a:srgbClr val="C00000"/>
                </a:solidFill>
                <a:latin typeface="HG丸ｺﾞｼｯｸM-PRO" panose="020F0600000000000000" pitchFamily="50" charset="-128"/>
                <a:ea typeface="HG丸ｺﾞｼｯｸM-PRO" panose="020F0600000000000000" pitchFamily="50" charset="-128"/>
              </a:rPr>
              <a:t>万ドルの補助金が授与されましたが、</a:t>
            </a:r>
            <a:r>
              <a:rPr lang="en-US" altLang="ja-JP" sz="2800" b="0" i="0" u="none" strike="noStrike" baseline="0" dirty="0">
                <a:solidFill>
                  <a:srgbClr val="C00000"/>
                </a:solidFill>
                <a:latin typeface="HG丸ｺﾞｼｯｸM-PRO" panose="020F0600000000000000" pitchFamily="50" charset="-128"/>
                <a:ea typeface="HG丸ｺﾞｼｯｸM-PRO" panose="020F0600000000000000" pitchFamily="50" charset="-128"/>
              </a:rPr>
              <a:t>2018-19</a:t>
            </a:r>
            <a:r>
              <a:rPr lang="ja-JP" altLang="en-US" sz="2800" b="0" i="0" u="none" strike="noStrike" baseline="0" dirty="0">
                <a:solidFill>
                  <a:srgbClr val="C00000"/>
                </a:solidFill>
                <a:latin typeface="HG丸ｺﾞｼｯｸM-PRO" panose="020F0600000000000000" pitchFamily="50" charset="-128"/>
                <a:ea typeface="HG丸ｺﾞｼｯｸM-PRO" panose="020F0600000000000000" pitchFamily="50" charset="-128"/>
              </a:rPr>
              <a:t>年度には</a:t>
            </a:r>
            <a:r>
              <a:rPr lang="en-US" altLang="ja-JP" sz="2800" b="0" i="0" u="none" strike="noStrike" baseline="0" dirty="0">
                <a:solidFill>
                  <a:srgbClr val="C00000"/>
                </a:solidFill>
                <a:latin typeface="HG丸ｺﾞｼｯｸM-PRO" panose="020F0600000000000000" pitchFamily="50" charset="-128"/>
                <a:ea typeface="HG丸ｺﾞｼｯｸM-PRO" panose="020F0600000000000000" pitchFamily="50" charset="-128"/>
              </a:rPr>
              <a:t>1403</a:t>
            </a:r>
            <a:r>
              <a:rPr lang="ja-JP" altLang="en-US" sz="2800" b="0" i="0" u="none" strike="noStrike" baseline="0" dirty="0">
                <a:solidFill>
                  <a:srgbClr val="C00000"/>
                </a:solidFill>
                <a:latin typeface="HG丸ｺﾞｼｯｸM-PRO" panose="020F0600000000000000" pitchFamily="50" charset="-128"/>
                <a:ea typeface="HG丸ｺﾞｼｯｸM-PRO" panose="020F0600000000000000" pitchFamily="50" charset="-128"/>
              </a:rPr>
              <a:t>件、</a:t>
            </a:r>
            <a:r>
              <a:rPr lang="en-US" altLang="ja-JP" sz="2800" b="0" i="0" u="none" strike="noStrike" baseline="0" dirty="0">
                <a:solidFill>
                  <a:srgbClr val="C00000"/>
                </a:solidFill>
                <a:latin typeface="HG丸ｺﾞｼｯｸM-PRO" panose="020F0600000000000000" pitchFamily="50" charset="-128"/>
                <a:ea typeface="HG丸ｺﾞｼｯｸM-PRO" panose="020F0600000000000000" pitchFamily="50" charset="-128"/>
              </a:rPr>
              <a:t>8660</a:t>
            </a:r>
            <a:r>
              <a:rPr lang="ja-JP" altLang="en-US" sz="2800" b="0" i="0" u="none" strike="noStrike" baseline="0" dirty="0">
                <a:solidFill>
                  <a:srgbClr val="C00000"/>
                </a:solidFill>
                <a:latin typeface="HG丸ｺﾞｼｯｸM-PRO" panose="020F0600000000000000" pitchFamily="50" charset="-128"/>
                <a:ea typeface="HG丸ｺﾞｼｯｸM-PRO" panose="020F0600000000000000" pitchFamily="50" charset="-128"/>
              </a:rPr>
              <a:t>万ドルを授与するまでに拡大しました。</a:t>
            </a:r>
            <a:endParaRPr lang="en-US" altLang="ja-JP" sz="2800" b="0" i="0" u="none" strike="noStrike" baseline="0" dirty="0">
              <a:solidFill>
                <a:srgbClr val="C00000"/>
              </a:solidFill>
              <a:latin typeface="HG丸ｺﾞｼｯｸM-PRO" panose="020F0600000000000000" pitchFamily="50" charset="-128"/>
              <a:ea typeface="HG丸ｺﾞｼｯｸM-PRO" panose="020F0600000000000000" pitchFamily="50" charset="-128"/>
            </a:endParaRPr>
          </a:p>
          <a:p>
            <a:pPr algn="l"/>
            <a:endParaRPr lang="en-US" altLang="ja-JP" sz="2800" dirty="0">
              <a:solidFill>
                <a:srgbClr val="C00000"/>
              </a:solidFill>
              <a:latin typeface="HG丸ｺﾞｼｯｸM-PRO" panose="020F0600000000000000" pitchFamily="50" charset="-128"/>
              <a:ea typeface="HG丸ｺﾞｼｯｸM-PRO" panose="020F0600000000000000" pitchFamily="50" charset="-128"/>
            </a:endParaRPr>
          </a:p>
          <a:p>
            <a:pPr algn="l"/>
            <a:r>
              <a:rPr lang="ja-JP" altLang="en-US" sz="2800" b="0" i="0" u="none" strike="noStrike" baseline="0" dirty="0">
                <a:solidFill>
                  <a:srgbClr val="C00000"/>
                </a:solidFill>
                <a:latin typeface="HG丸ｺﾞｼｯｸM-PRO" panose="020F0600000000000000" pitchFamily="50" charset="-128"/>
                <a:ea typeface="HG丸ｺﾞｼｯｸM-PRO" panose="020F0600000000000000" pitchFamily="50" charset="-128"/>
              </a:rPr>
              <a:t>問題は、全世界で補助金の需要が</a:t>
            </a:r>
            <a:r>
              <a:rPr lang="en-US" altLang="ja-JP" sz="2800" b="0" i="0" u="none" strike="noStrike" baseline="0" dirty="0">
                <a:solidFill>
                  <a:srgbClr val="C00000"/>
                </a:solidFill>
                <a:latin typeface="HG丸ｺﾞｼｯｸM-PRO" panose="020F0600000000000000" pitchFamily="50" charset="-128"/>
                <a:ea typeface="HG丸ｺﾞｼｯｸM-PRO" panose="020F0600000000000000" pitchFamily="50" charset="-128"/>
              </a:rPr>
              <a:t>80</a:t>
            </a:r>
            <a:r>
              <a:rPr lang="ja-JP" altLang="en-US" sz="2800" b="0" i="0" u="none" strike="noStrike" baseline="0" dirty="0">
                <a:solidFill>
                  <a:srgbClr val="C00000"/>
                </a:solidFill>
                <a:latin typeface="HG丸ｺﾞｼｯｸM-PRO" panose="020F0600000000000000" pitchFamily="50" charset="-128"/>
                <a:ea typeface="HG丸ｺﾞｼｯｸM-PRO" panose="020F0600000000000000" pitchFamily="50" charset="-128"/>
              </a:rPr>
              <a:t>％増した一方で、それに対応するための寄付が同期間に</a:t>
            </a:r>
            <a:r>
              <a:rPr lang="en-US" altLang="ja-JP" sz="2800" b="0" i="0" u="none" strike="noStrike" baseline="0" dirty="0">
                <a:solidFill>
                  <a:srgbClr val="C00000"/>
                </a:solidFill>
                <a:latin typeface="HG丸ｺﾞｼｯｸM-PRO" panose="020F0600000000000000" pitchFamily="50" charset="-128"/>
                <a:ea typeface="HG丸ｺﾞｼｯｸM-PRO" panose="020F0600000000000000" pitchFamily="50" charset="-128"/>
              </a:rPr>
              <a:t>7</a:t>
            </a:r>
            <a:r>
              <a:rPr lang="ja-JP" altLang="en-US" sz="2800" b="0" i="0" u="none" strike="noStrike" baseline="0" dirty="0">
                <a:solidFill>
                  <a:srgbClr val="C00000"/>
                </a:solidFill>
                <a:latin typeface="HG丸ｺﾞｼｯｸM-PRO" panose="020F0600000000000000" pitchFamily="50" charset="-128"/>
                <a:ea typeface="HG丸ｺﾞｼｯｸM-PRO" panose="020F0600000000000000" pitchFamily="50" charset="-128"/>
              </a:rPr>
              <a:t>％しか伸びていないということです。</a:t>
            </a:r>
            <a:endParaRPr lang="en-US" altLang="ja-JP" sz="2800" b="0" i="0" u="none" strike="noStrike" baseline="0" dirty="0">
              <a:solidFill>
                <a:srgbClr val="C00000"/>
              </a:solidFill>
              <a:latin typeface="HG丸ｺﾞｼｯｸM-PRO" panose="020F0600000000000000" pitchFamily="50" charset="-128"/>
              <a:ea typeface="HG丸ｺﾞｼｯｸM-PRO" panose="020F0600000000000000" pitchFamily="50" charset="-128"/>
            </a:endParaRPr>
          </a:p>
          <a:p>
            <a:pPr algn="l"/>
            <a:endParaRPr lang="en-US" altLang="ja-JP" sz="2800" dirty="0">
              <a:solidFill>
                <a:srgbClr val="C00000"/>
              </a:solidFill>
              <a:latin typeface="HG丸ｺﾞｼｯｸM-PRO" panose="020F0600000000000000" pitchFamily="50" charset="-128"/>
              <a:ea typeface="HG丸ｺﾞｼｯｸM-PRO" panose="020F0600000000000000" pitchFamily="50" charset="-128"/>
            </a:endParaRPr>
          </a:p>
          <a:p>
            <a:pPr algn="l"/>
            <a:r>
              <a:rPr lang="en-US" altLang="ja-JP" sz="2800" b="0" i="0" u="none" strike="noStrike" baseline="0" dirty="0">
                <a:solidFill>
                  <a:srgbClr val="C00000"/>
                </a:solidFill>
                <a:latin typeface="HG丸ｺﾞｼｯｸM-PRO" panose="020F0600000000000000" pitchFamily="50" charset="-128"/>
                <a:ea typeface="HG丸ｺﾞｼｯｸM-PRO" panose="020F0600000000000000" pitchFamily="50" charset="-128"/>
              </a:rPr>
              <a:t>K.R. </a:t>
            </a:r>
            <a:r>
              <a:rPr lang="ja-JP" altLang="en-US" sz="2800" b="0" i="0" u="none" strike="noStrike" baseline="0" dirty="0">
                <a:solidFill>
                  <a:srgbClr val="C00000"/>
                </a:solidFill>
                <a:latin typeface="HG丸ｺﾞｼｯｸM-PRO" panose="020F0600000000000000" pitchFamily="50" charset="-128"/>
                <a:ea typeface="HG丸ｺﾞｼｯｸM-PRO" panose="020F0600000000000000" pitchFamily="50" charset="-128"/>
              </a:rPr>
              <a:t>ラビンドラン</a:t>
            </a:r>
          </a:p>
          <a:p>
            <a:pPr algn="l"/>
            <a:r>
              <a:rPr lang="en-US" altLang="ja-JP" sz="2800" b="0" i="0" u="none" strike="noStrike" baseline="0" dirty="0">
                <a:solidFill>
                  <a:srgbClr val="C00000"/>
                </a:solidFill>
                <a:latin typeface="HG丸ｺﾞｼｯｸM-PRO" panose="020F0600000000000000" pitchFamily="50" charset="-128"/>
                <a:ea typeface="HG丸ｺﾞｼｯｸM-PRO" panose="020F0600000000000000" pitchFamily="50" charset="-128"/>
              </a:rPr>
              <a:t>2020-21</a:t>
            </a:r>
            <a:r>
              <a:rPr lang="ja-JP" altLang="en-US" sz="2800" b="0" i="0" u="none" strike="noStrike" baseline="0" dirty="0">
                <a:solidFill>
                  <a:srgbClr val="C00000"/>
                </a:solidFill>
                <a:latin typeface="HG丸ｺﾞｼｯｸM-PRO" panose="020F0600000000000000" pitchFamily="50" charset="-128"/>
                <a:ea typeface="HG丸ｺﾞｼｯｸM-PRO" panose="020F0600000000000000" pitchFamily="50" charset="-128"/>
              </a:rPr>
              <a:t>年度ロータリー財団管理委員長</a:t>
            </a:r>
            <a:endParaRPr kumimoji="1" lang="ja-JP" altLang="en-US" sz="2800" dirty="0">
              <a:solidFill>
                <a:srgbClr val="C00000"/>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3111871131"/>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2E2D6188-24E5-426A-BB2A-3FA2D6B9C3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8331"/>
            <a:ext cx="3564638" cy="4569668"/>
          </a:xfrm>
          <a:custGeom>
            <a:avLst/>
            <a:gdLst>
              <a:gd name="connsiteX0" fmla="*/ 640080 w 3564638"/>
              <a:gd name="connsiteY0" fmla="*/ 0 h 4569668"/>
              <a:gd name="connsiteX1" fmla="*/ 3564638 w 3564638"/>
              <a:gd name="connsiteY1" fmla="*/ 2924558 h 4569668"/>
              <a:gd name="connsiteX2" fmla="*/ 3065170 w 3564638"/>
              <a:gd name="connsiteY2" fmla="*/ 4559707 h 4569668"/>
              <a:gd name="connsiteX3" fmla="*/ 3057720 w 3564638"/>
              <a:gd name="connsiteY3" fmla="*/ 4569668 h 4569668"/>
              <a:gd name="connsiteX4" fmla="*/ 0 w 3564638"/>
              <a:gd name="connsiteY4" fmla="*/ 4569668 h 4569668"/>
              <a:gd name="connsiteX5" fmla="*/ 0 w 3564638"/>
              <a:gd name="connsiteY5" fmla="*/ 72448 h 4569668"/>
              <a:gd name="connsiteX6" fmla="*/ 50679 w 3564638"/>
              <a:gd name="connsiteY6" fmla="*/ 59417 h 4569668"/>
              <a:gd name="connsiteX7" fmla="*/ 640080 w 3564638"/>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1208BC59-C84F-483F-80CD-FAEC74229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573" y="0"/>
            <a:ext cx="3913632" cy="2285234"/>
          </a:xfrm>
          <a:custGeom>
            <a:avLst/>
            <a:gdLst>
              <a:gd name="connsiteX0" fmla="*/ 29691 w 3913632"/>
              <a:gd name="connsiteY0" fmla="*/ 0 h 2285234"/>
              <a:gd name="connsiteX1" fmla="*/ 3883942 w 3913632"/>
              <a:gd name="connsiteY1" fmla="*/ 0 h 2285234"/>
              <a:gd name="connsiteX2" fmla="*/ 3903529 w 3913632"/>
              <a:gd name="connsiteY2" fmla="*/ 128345 h 2285234"/>
              <a:gd name="connsiteX3" fmla="*/ 3913632 w 3913632"/>
              <a:gd name="connsiteY3" fmla="*/ 328418 h 2285234"/>
              <a:gd name="connsiteX4" fmla="*/ 1956816 w 3913632"/>
              <a:gd name="connsiteY4" fmla="*/ 2285234 h 2285234"/>
              <a:gd name="connsiteX5" fmla="*/ 0 w 3913632"/>
              <a:gd name="connsiteY5" fmla="*/ 328418 h 2285234"/>
              <a:gd name="connsiteX6" fmla="*/ 10103 w 3913632"/>
              <a:gd name="connsiteY6" fmla="*/ 128345 h 228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A1DABD52-05DF-4F31-AFB9-B330D8BE46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25559" y="725908"/>
            <a:ext cx="2852928" cy="2852928"/>
          </a:xfrm>
          <a:custGeom>
            <a:avLst/>
            <a:gdLst>
              <a:gd name="connsiteX0" fmla="*/ 1426464 w 2852928"/>
              <a:gd name="connsiteY0" fmla="*/ 0 h 2852928"/>
              <a:gd name="connsiteX1" fmla="*/ 2852928 w 2852928"/>
              <a:gd name="connsiteY1" fmla="*/ 1426464 h 2852928"/>
              <a:gd name="connsiteX2" fmla="*/ 1426464 w 2852928"/>
              <a:gd name="connsiteY2" fmla="*/ 2852928 h 2852928"/>
              <a:gd name="connsiteX3" fmla="*/ 0 w 2852928"/>
              <a:gd name="connsiteY3" fmla="*/ 1426464 h 2852928"/>
              <a:gd name="connsiteX4" fmla="*/ 1426464 w 2852928"/>
              <a:gd name="connsiteY4" fmla="*/ 0 h 285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Oval 24">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0967"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図 9">
            <a:extLst>
              <a:ext uri="{FF2B5EF4-FFF2-40B4-BE49-F238E27FC236}">
                <a16:creationId xmlns:a16="http://schemas.microsoft.com/office/drawing/2014/main" id="{AB71501D-01F2-4054-BB9D-BFCC22CF93CF}"/>
              </a:ext>
            </a:extLst>
          </p:cNvPr>
          <p:cNvPicPr>
            <a:picLocks noChangeAspect="1"/>
          </p:cNvPicPr>
          <p:nvPr/>
        </p:nvPicPr>
        <p:blipFill>
          <a:blip r:embed="rId3"/>
          <a:stretch>
            <a:fillRect/>
          </a:stretch>
        </p:blipFill>
        <p:spPr>
          <a:xfrm>
            <a:off x="5743832" y="1359805"/>
            <a:ext cx="2416381" cy="1558565"/>
          </a:xfrm>
          <a:prstGeom prst="rect">
            <a:avLst/>
          </a:prstGeom>
        </p:spPr>
      </p:pic>
      <p:pic>
        <p:nvPicPr>
          <p:cNvPr id="7" name="図 6">
            <a:extLst>
              <a:ext uri="{FF2B5EF4-FFF2-40B4-BE49-F238E27FC236}">
                <a16:creationId xmlns:a16="http://schemas.microsoft.com/office/drawing/2014/main" id="{F2EF5E3B-9079-4904-AA13-A73DC9CEC830}"/>
              </a:ext>
            </a:extLst>
          </p:cNvPr>
          <p:cNvPicPr>
            <a:picLocks noChangeAspect="1"/>
          </p:cNvPicPr>
          <p:nvPr/>
        </p:nvPicPr>
        <p:blipFill>
          <a:blip r:embed="rId4"/>
          <a:stretch>
            <a:fillRect/>
          </a:stretch>
        </p:blipFill>
        <p:spPr>
          <a:xfrm>
            <a:off x="236643" y="3383497"/>
            <a:ext cx="2329136" cy="3015062"/>
          </a:xfrm>
          <a:prstGeom prst="rect">
            <a:avLst/>
          </a:prstGeom>
        </p:spPr>
      </p:pic>
      <p:sp>
        <p:nvSpPr>
          <p:cNvPr id="34" name="Freeform: Shape 26">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Freeform: Shape 28">
            <a:extLst>
              <a:ext uri="{FF2B5EF4-FFF2-40B4-BE49-F238E27FC236}">
                <a16:creationId xmlns:a16="http://schemas.microsoft.com/office/drawing/2014/main" id="{8E4F04B5-4D4A-4F70-8549-384AF5351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8761" y="-4330"/>
            <a:ext cx="3273238" cy="3383891"/>
          </a:xfrm>
          <a:custGeom>
            <a:avLst/>
            <a:gdLst>
              <a:gd name="connsiteX0" fmla="*/ 122841 w 3273238"/>
              <a:gd name="connsiteY0" fmla="*/ 0 h 3383891"/>
              <a:gd name="connsiteX1" fmla="*/ 3273238 w 3273238"/>
              <a:gd name="connsiteY1" fmla="*/ 0 h 3383891"/>
              <a:gd name="connsiteX2" fmla="*/ 3273238 w 3273238"/>
              <a:gd name="connsiteY2" fmla="*/ 3291335 h 3383891"/>
              <a:gd name="connsiteX3" fmla="*/ 3118338 w 3273238"/>
              <a:gd name="connsiteY3" fmla="*/ 3331164 h 3383891"/>
              <a:gd name="connsiteX4" fmla="*/ 2595295 w 3273238"/>
              <a:gd name="connsiteY4" fmla="*/ 3383891 h 3383891"/>
              <a:gd name="connsiteX5" fmla="*/ 0 w 3273238"/>
              <a:gd name="connsiteY5" fmla="*/ 788596 h 3383891"/>
              <a:gd name="connsiteX6" fmla="*/ 116679 w 3273238"/>
              <a:gd name="connsiteY6" fmla="*/ 16835 h 338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図 4">
            <a:extLst>
              <a:ext uri="{FF2B5EF4-FFF2-40B4-BE49-F238E27FC236}">
                <a16:creationId xmlns:a16="http://schemas.microsoft.com/office/drawing/2014/main" id="{60F65AF0-5264-4D9F-B2EC-B3F226E4FEF9}"/>
              </a:ext>
            </a:extLst>
          </p:cNvPr>
          <p:cNvPicPr>
            <a:picLocks noChangeAspect="1"/>
          </p:cNvPicPr>
          <p:nvPr/>
        </p:nvPicPr>
        <p:blipFill>
          <a:blip r:embed="rId5"/>
          <a:stretch>
            <a:fillRect/>
          </a:stretch>
        </p:blipFill>
        <p:spPr>
          <a:xfrm>
            <a:off x="9521371" y="137070"/>
            <a:ext cx="2260589" cy="2124953"/>
          </a:xfrm>
          <a:prstGeom prst="rect">
            <a:avLst/>
          </a:prstGeom>
        </p:spPr>
      </p:pic>
      <p:sp>
        <p:nvSpPr>
          <p:cNvPr id="36" name="Freeform: Shape 30">
            <a:extLst>
              <a:ext uri="{FF2B5EF4-FFF2-40B4-BE49-F238E27FC236}">
                <a16:creationId xmlns:a16="http://schemas.microsoft.com/office/drawing/2014/main" id="{0D14DB62-3EB3-452E-89EE-30B0CDB0C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63236" y="4071322"/>
            <a:ext cx="2828765" cy="2786678"/>
          </a:xfrm>
          <a:custGeom>
            <a:avLst/>
            <a:gdLst>
              <a:gd name="connsiteX0" fmla="*/ 1888236 w 2828765"/>
              <a:gd name="connsiteY0" fmla="*/ 0 h 2786678"/>
              <a:gd name="connsiteX1" fmla="*/ 2788281 w 2828765"/>
              <a:gd name="connsiteY1" fmla="*/ 227900 h 2786678"/>
              <a:gd name="connsiteX2" fmla="*/ 2828765 w 2828765"/>
              <a:gd name="connsiteY2" fmla="*/ 252495 h 2786678"/>
              <a:gd name="connsiteX3" fmla="*/ 2828765 w 2828765"/>
              <a:gd name="connsiteY3" fmla="*/ 2786678 h 2786678"/>
              <a:gd name="connsiteX4" fmla="*/ 227128 w 2828765"/>
              <a:gd name="connsiteY4" fmla="*/ 2786678 h 2786678"/>
              <a:gd name="connsiteX5" fmla="*/ 148387 w 2828765"/>
              <a:gd name="connsiteY5" fmla="*/ 2623223 h 2786678"/>
              <a:gd name="connsiteX6" fmla="*/ 0 w 2828765"/>
              <a:gd name="connsiteY6" fmla="*/ 1888236 h 2786678"/>
              <a:gd name="connsiteX7" fmla="*/ 1888236 w 2828765"/>
              <a:gd name="connsiteY7" fmla="*/ 0 h 278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32">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図 7">
            <a:extLst>
              <a:ext uri="{FF2B5EF4-FFF2-40B4-BE49-F238E27FC236}">
                <a16:creationId xmlns:a16="http://schemas.microsoft.com/office/drawing/2014/main" id="{861E62C1-E41C-413B-8B3B-CA9D5E00AAE8}"/>
              </a:ext>
            </a:extLst>
          </p:cNvPr>
          <p:cNvPicPr>
            <a:picLocks noChangeAspect="1"/>
          </p:cNvPicPr>
          <p:nvPr/>
        </p:nvPicPr>
        <p:blipFill>
          <a:blip r:embed="rId6"/>
          <a:stretch>
            <a:fillRect/>
          </a:stretch>
        </p:blipFill>
        <p:spPr>
          <a:xfrm>
            <a:off x="9622972" y="4895483"/>
            <a:ext cx="2401388" cy="1482857"/>
          </a:xfrm>
          <a:prstGeom prst="rect">
            <a:avLst/>
          </a:prstGeom>
        </p:spPr>
      </p:pic>
      <p:pic>
        <p:nvPicPr>
          <p:cNvPr id="1026" name="Picture 2" descr="RID2500 2020-21 HOME">
            <a:extLst>
              <a:ext uri="{FF2B5EF4-FFF2-40B4-BE49-F238E27FC236}">
                <a16:creationId xmlns:a16="http://schemas.microsoft.com/office/drawing/2014/main" id="{186E6E95-D406-4BEB-BF2B-196464F66F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79890" y="85739"/>
            <a:ext cx="2576486" cy="1743151"/>
          </a:xfrm>
          <a:prstGeom prst="rect">
            <a:avLst/>
          </a:prstGeom>
          <a:noFill/>
          <a:extLst>
            <a:ext uri="{909E8E84-426E-40DD-AFC4-6F175D3DCCD1}">
              <a14:hiddenFill xmlns:a14="http://schemas.microsoft.com/office/drawing/2010/main">
                <a:solidFill>
                  <a:srgbClr val="FFFFFF"/>
                </a:solidFill>
              </a14:hiddenFill>
            </a:ext>
          </a:extLst>
        </p:spPr>
      </p:pic>
      <p:pic>
        <p:nvPicPr>
          <p:cNvPr id="12" name="図 11">
            <a:extLst>
              <a:ext uri="{FF2B5EF4-FFF2-40B4-BE49-F238E27FC236}">
                <a16:creationId xmlns:a16="http://schemas.microsoft.com/office/drawing/2014/main" id="{80E88F50-648D-4BF4-9D36-EAC1252E4DBF}"/>
              </a:ext>
            </a:extLst>
          </p:cNvPr>
          <p:cNvPicPr>
            <a:picLocks noChangeAspect="1"/>
          </p:cNvPicPr>
          <p:nvPr/>
        </p:nvPicPr>
        <p:blipFill>
          <a:blip r:embed="rId8"/>
          <a:stretch>
            <a:fillRect/>
          </a:stretch>
        </p:blipFill>
        <p:spPr>
          <a:xfrm>
            <a:off x="3728543" y="4595887"/>
            <a:ext cx="5075728" cy="2010260"/>
          </a:xfrm>
          <a:prstGeom prst="rect">
            <a:avLst/>
          </a:prstGeom>
        </p:spPr>
      </p:pic>
      <p:sp>
        <p:nvSpPr>
          <p:cNvPr id="4" name="テキスト ボックス 3">
            <a:extLst>
              <a:ext uri="{FF2B5EF4-FFF2-40B4-BE49-F238E27FC236}">
                <a16:creationId xmlns:a16="http://schemas.microsoft.com/office/drawing/2014/main" id="{71A43574-6EF7-4282-9BEA-59F7465E5A6B}"/>
              </a:ext>
            </a:extLst>
          </p:cNvPr>
          <p:cNvSpPr txBox="1"/>
          <p:nvPr/>
        </p:nvSpPr>
        <p:spPr>
          <a:xfrm>
            <a:off x="2802422" y="3672889"/>
            <a:ext cx="7784428" cy="1077533"/>
          </a:xfrm>
          <a:prstGeom prst="rect">
            <a:avLst/>
          </a:prstGeom>
        </p:spPr>
        <p:txBody>
          <a:bodyPr vert="horz" lIns="91440" tIns="45720" rIns="91440" bIns="45720" rtlCol="0" anchor="t">
            <a:normAutofit fontScale="85000" lnSpcReduction="10000"/>
          </a:bodyPr>
          <a:lstStyle/>
          <a:p>
            <a:pPr algn="ctr">
              <a:lnSpc>
                <a:spcPct val="90000"/>
              </a:lnSpc>
              <a:spcBef>
                <a:spcPct val="0"/>
              </a:spcBef>
              <a:spcAft>
                <a:spcPts val="600"/>
              </a:spcAft>
            </a:pPr>
            <a:r>
              <a:rPr kumimoji="1" lang="ja-JP" altLang="en-US" sz="3200" b="1" kern="1200" dirty="0">
                <a:solidFill>
                  <a:schemeClr val="tx1"/>
                </a:solidFill>
                <a:latin typeface="HG丸ｺﾞｼｯｸM-PRO" panose="020F0600000000000000" pitchFamily="50" charset="-128"/>
                <a:ea typeface="HG丸ｺﾞｼｯｸM-PRO" panose="020F0600000000000000" pitchFamily="50" charset="-128"/>
                <a:cs typeface="+mj-cs"/>
              </a:rPr>
              <a:t>ご清聴ありがとうございました。</a:t>
            </a:r>
            <a:endParaRPr kumimoji="1" lang="en-US" altLang="ja-JP" sz="3200" b="1" kern="1200" dirty="0">
              <a:solidFill>
                <a:schemeClr val="tx1"/>
              </a:solidFill>
              <a:latin typeface="HG丸ｺﾞｼｯｸM-PRO" panose="020F0600000000000000" pitchFamily="50" charset="-128"/>
              <a:ea typeface="HG丸ｺﾞｼｯｸM-PRO" panose="020F0600000000000000" pitchFamily="50" charset="-128"/>
              <a:cs typeface="+mj-cs"/>
            </a:endParaRPr>
          </a:p>
          <a:p>
            <a:pPr algn="ctr">
              <a:lnSpc>
                <a:spcPct val="90000"/>
              </a:lnSpc>
              <a:spcBef>
                <a:spcPct val="0"/>
              </a:spcBef>
              <a:spcAft>
                <a:spcPts val="600"/>
              </a:spcAft>
            </a:pPr>
            <a:r>
              <a:rPr kumimoji="1" lang="ja-JP" altLang="en-US" sz="3200" b="1" kern="1200" dirty="0">
                <a:solidFill>
                  <a:schemeClr val="tx1"/>
                </a:solidFill>
                <a:latin typeface="HG丸ｺﾞｼｯｸM-PRO" panose="020F0600000000000000" pitchFamily="50" charset="-128"/>
                <a:ea typeface="HG丸ｺﾞｼｯｸM-PRO" panose="020F0600000000000000" pitchFamily="50" charset="-128"/>
                <a:cs typeface="+mj-cs"/>
              </a:rPr>
              <a:t>財団寄付へのご協力を引き続きお願い致します。</a:t>
            </a:r>
          </a:p>
        </p:txBody>
      </p:sp>
    </p:spTree>
    <p:extLst>
      <p:ext uri="{BB962C8B-B14F-4D97-AF65-F5344CB8AC3E}">
        <p14:creationId xmlns:p14="http://schemas.microsoft.com/office/powerpoint/2010/main" val="237665572"/>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25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childTnLst>
                          </p:cTn>
                        </p:par>
                        <p:par>
                          <p:cTn id="10" fill="hold">
                            <p:stCondLst>
                              <p:cond delay="1250"/>
                            </p:stCondLst>
                            <p:childTnLst>
                              <p:par>
                                <p:cTn id="11" presetID="53" presetClass="entr" presetSubtype="16" fill="hold" nodeType="afterEffect">
                                  <p:stCondLst>
                                    <p:cond delay="25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Effect transition="in" filter="fade">
                                      <p:cBhvr>
                                        <p:cTn id="15" dur="1000"/>
                                        <p:tgtEl>
                                          <p:spTgt spid="5"/>
                                        </p:tgtEl>
                                      </p:cBhvr>
                                    </p:animEffect>
                                  </p:childTnLst>
                                </p:cTn>
                              </p:par>
                            </p:childTnLst>
                          </p:cTn>
                        </p:par>
                        <p:par>
                          <p:cTn id="16" fill="hold">
                            <p:stCondLst>
                              <p:cond delay="2500"/>
                            </p:stCondLst>
                            <p:childTnLst>
                              <p:par>
                                <p:cTn id="17" presetID="53" presetClass="entr" presetSubtype="16" fill="hold" nodeType="afterEffect">
                                  <p:stCondLst>
                                    <p:cond delay="250"/>
                                  </p:stCondLst>
                                  <p:childTnLst>
                                    <p:set>
                                      <p:cBhvr>
                                        <p:cTn id="18" dur="1" fill="hold">
                                          <p:stCondLst>
                                            <p:cond delay="0"/>
                                          </p:stCondLst>
                                        </p:cTn>
                                        <p:tgtEl>
                                          <p:spTgt spid="1026"/>
                                        </p:tgtEl>
                                        <p:attrNameLst>
                                          <p:attrName>style.visibility</p:attrName>
                                        </p:attrNameLst>
                                      </p:cBhvr>
                                      <p:to>
                                        <p:strVal val="visible"/>
                                      </p:to>
                                    </p:set>
                                    <p:anim calcmode="lin" valueType="num">
                                      <p:cBhvr>
                                        <p:cTn id="19" dur="1000" fill="hold"/>
                                        <p:tgtEl>
                                          <p:spTgt spid="1026"/>
                                        </p:tgtEl>
                                        <p:attrNameLst>
                                          <p:attrName>ppt_w</p:attrName>
                                        </p:attrNameLst>
                                      </p:cBhvr>
                                      <p:tavLst>
                                        <p:tav tm="0">
                                          <p:val>
                                            <p:fltVal val="0"/>
                                          </p:val>
                                        </p:tav>
                                        <p:tav tm="100000">
                                          <p:val>
                                            <p:strVal val="#ppt_w"/>
                                          </p:val>
                                        </p:tav>
                                      </p:tavLst>
                                    </p:anim>
                                    <p:anim calcmode="lin" valueType="num">
                                      <p:cBhvr>
                                        <p:cTn id="20" dur="1000" fill="hold"/>
                                        <p:tgtEl>
                                          <p:spTgt spid="1026"/>
                                        </p:tgtEl>
                                        <p:attrNameLst>
                                          <p:attrName>ppt_h</p:attrName>
                                        </p:attrNameLst>
                                      </p:cBhvr>
                                      <p:tavLst>
                                        <p:tav tm="0">
                                          <p:val>
                                            <p:fltVal val="0"/>
                                          </p:val>
                                        </p:tav>
                                        <p:tav tm="100000">
                                          <p:val>
                                            <p:strVal val="#ppt_h"/>
                                          </p:val>
                                        </p:tav>
                                      </p:tavLst>
                                    </p:anim>
                                    <p:animEffect transition="in" filter="fade">
                                      <p:cBhvr>
                                        <p:cTn id="21" dur="1000"/>
                                        <p:tgtEl>
                                          <p:spTgt spid="1026"/>
                                        </p:tgtEl>
                                      </p:cBhvr>
                                    </p:animEffect>
                                  </p:childTnLst>
                                </p:cTn>
                              </p:par>
                            </p:childTnLst>
                          </p:cTn>
                        </p:par>
                        <p:par>
                          <p:cTn id="22" fill="hold">
                            <p:stCondLst>
                              <p:cond delay="3750"/>
                            </p:stCondLst>
                            <p:childTnLst>
                              <p:par>
                                <p:cTn id="23" presetID="53" presetClass="entr" presetSubtype="16" fill="hold" nodeType="afterEffect">
                                  <p:stCondLst>
                                    <p:cond delay="25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fltVal val="0"/>
                                          </p:val>
                                        </p:tav>
                                        <p:tav tm="100000">
                                          <p:val>
                                            <p:strVal val="#ppt_w"/>
                                          </p:val>
                                        </p:tav>
                                      </p:tavLst>
                                    </p:anim>
                                    <p:anim calcmode="lin" valueType="num">
                                      <p:cBhvr>
                                        <p:cTn id="26" dur="1000" fill="hold"/>
                                        <p:tgtEl>
                                          <p:spTgt spid="10"/>
                                        </p:tgtEl>
                                        <p:attrNameLst>
                                          <p:attrName>ppt_h</p:attrName>
                                        </p:attrNameLst>
                                      </p:cBhvr>
                                      <p:tavLst>
                                        <p:tav tm="0">
                                          <p:val>
                                            <p:fltVal val="0"/>
                                          </p:val>
                                        </p:tav>
                                        <p:tav tm="100000">
                                          <p:val>
                                            <p:strVal val="#ppt_h"/>
                                          </p:val>
                                        </p:tav>
                                      </p:tavLst>
                                    </p:anim>
                                    <p:animEffect transition="in" filter="fade">
                                      <p:cBhvr>
                                        <p:cTn id="27" dur="1000"/>
                                        <p:tgtEl>
                                          <p:spTgt spid="10"/>
                                        </p:tgtEl>
                                      </p:cBhvr>
                                    </p:animEffect>
                                  </p:childTnLst>
                                </p:cTn>
                              </p:par>
                            </p:childTnLst>
                          </p:cTn>
                        </p:par>
                        <p:par>
                          <p:cTn id="28" fill="hold">
                            <p:stCondLst>
                              <p:cond delay="5000"/>
                            </p:stCondLst>
                            <p:childTnLst>
                              <p:par>
                                <p:cTn id="29" presetID="53" presetClass="entr" presetSubtype="16" fill="hold" nodeType="afterEffect">
                                  <p:stCondLst>
                                    <p:cond delay="25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Effect transition="in" filter="fade">
                                      <p:cBhvr>
                                        <p:cTn id="3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AC7D40F2-79DB-4455-BFA6-098C5A87FFA3}"/>
              </a:ext>
            </a:extLst>
          </p:cNvPr>
          <p:cNvSpPr txBox="1"/>
          <p:nvPr/>
        </p:nvSpPr>
        <p:spPr>
          <a:xfrm>
            <a:off x="1895596" y="1855270"/>
            <a:ext cx="8655521" cy="1077566"/>
          </a:xfrm>
          <a:prstGeom prst="rect">
            <a:avLst/>
          </a:prstGeom>
        </p:spPr>
        <p:txBody>
          <a:bodyPr vert="horz" lIns="68580" tIns="34290" rIns="68580" bIns="34290" rtlCol="0" anchor="b">
            <a:normAutofit lnSpcReduction="10000"/>
          </a:bodyPr>
          <a:lstStyle/>
          <a:p>
            <a:pPr algn="ctr">
              <a:spcBef>
                <a:spcPct val="0"/>
              </a:spcBef>
              <a:spcAft>
                <a:spcPts val="450"/>
              </a:spcAft>
            </a:pPr>
            <a:r>
              <a:rPr lang="en-US" altLang="ja-JP" sz="2800" b="1" dirty="0">
                <a:ln>
                  <a:solidFill>
                    <a:schemeClr val="accent1">
                      <a:lumMod val="50000"/>
                    </a:schemeClr>
                  </a:solidFill>
                </a:ln>
                <a:solidFill>
                  <a:srgbClr val="0070C0"/>
                </a:solidFill>
                <a:latin typeface="HG丸ｺﾞｼｯｸM-PRO" panose="020F0600000000000000" pitchFamily="50" charset="-128"/>
                <a:ea typeface="HG丸ｺﾞｼｯｸM-PRO" panose="020F0600000000000000" pitchFamily="50" charset="-128"/>
                <a:cs typeface="+mj-cs"/>
              </a:rPr>
              <a:t>2020-21 RID2660 </a:t>
            </a:r>
          </a:p>
          <a:p>
            <a:pPr algn="ctr">
              <a:spcBef>
                <a:spcPct val="0"/>
              </a:spcBef>
              <a:spcAft>
                <a:spcPts val="450"/>
              </a:spcAft>
            </a:pPr>
            <a:r>
              <a:rPr lang="ja-JP" altLang="en-US" sz="3600" b="1" dirty="0">
                <a:ln>
                  <a:solidFill>
                    <a:schemeClr val="accent1">
                      <a:lumMod val="50000"/>
                    </a:schemeClr>
                  </a:solidFill>
                </a:ln>
                <a:solidFill>
                  <a:srgbClr val="0070C0"/>
                </a:solidFill>
                <a:latin typeface="HG丸ｺﾞｼｯｸM-PRO" panose="020F0600000000000000" pitchFamily="50" charset="-128"/>
                <a:ea typeface="HG丸ｺﾞｼｯｸM-PRO" panose="020F0600000000000000" pitchFamily="50" charset="-128"/>
                <a:cs typeface="+mj-cs"/>
              </a:rPr>
              <a:t>地区ロータリー財団セミナー</a:t>
            </a:r>
            <a:endParaRPr lang="en-US" altLang="ja-JP" sz="2800" b="1" dirty="0">
              <a:ln>
                <a:solidFill>
                  <a:schemeClr val="accent1">
                    <a:lumMod val="50000"/>
                  </a:schemeClr>
                </a:solidFill>
              </a:ln>
              <a:solidFill>
                <a:srgbClr val="0070C0"/>
              </a:solidFill>
              <a:latin typeface="HG丸ｺﾞｼｯｸM-PRO" panose="020F0600000000000000" pitchFamily="50" charset="-128"/>
              <a:ea typeface="HG丸ｺﾞｼｯｸM-PRO" panose="020F0600000000000000" pitchFamily="50" charset="-128"/>
              <a:cs typeface="+mj-cs"/>
            </a:endParaRPr>
          </a:p>
        </p:txBody>
      </p:sp>
      <p:sp>
        <p:nvSpPr>
          <p:cNvPr id="8" name="テキスト ボックス 7">
            <a:extLst>
              <a:ext uri="{FF2B5EF4-FFF2-40B4-BE49-F238E27FC236}">
                <a16:creationId xmlns:a16="http://schemas.microsoft.com/office/drawing/2014/main" id="{483E7E95-B2BD-4F65-8080-8149E3EE792A}"/>
              </a:ext>
            </a:extLst>
          </p:cNvPr>
          <p:cNvSpPr txBox="1"/>
          <p:nvPr/>
        </p:nvSpPr>
        <p:spPr>
          <a:xfrm>
            <a:off x="6440475" y="5456397"/>
            <a:ext cx="5212809" cy="823302"/>
          </a:xfrm>
          <a:prstGeom prst="rect">
            <a:avLst/>
          </a:prstGeom>
          <a:noFill/>
        </p:spPr>
        <p:txBody>
          <a:bodyPr wrap="square" rtlCol="0">
            <a:spAutoFit/>
          </a:bodyPr>
          <a:lstStyle/>
          <a:p>
            <a:pPr>
              <a:lnSpc>
                <a:spcPts val="2625"/>
              </a:lnSpc>
              <a:spcBef>
                <a:spcPct val="0"/>
              </a:spcBef>
              <a:spcAft>
                <a:spcPts val="450"/>
              </a:spcAft>
            </a:pPr>
            <a:r>
              <a:rPr lang="ja-JP" altLang="en-US" sz="2175" b="1" dirty="0">
                <a:solidFill>
                  <a:srgbClr val="002060"/>
                </a:solidFill>
                <a:latin typeface="HG丸ｺﾞｼｯｸM-PRO" panose="020F0600000000000000" pitchFamily="50" charset="-128"/>
                <a:ea typeface="HG丸ｺﾞｼｯｸM-PRO" panose="020F0600000000000000" pitchFamily="50" charset="-128"/>
              </a:rPr>
              <a:t>地区ロータリー財団 資金推進小委員会</a:t>
            </a:r>
            <a:endParaRPr lang="en-US" altLang="ja-JP" sz="2175" b="1" dirty="0">
              <a:solidFill>
                <a:srgbClr val="002060"/>
              </a:solidFill>
              <a:latin typeface="HG丸ｺﾞｼｯｸM-PRO" panose="020F0600000000000000" pitchFamily="50" charset="-128"/>
              <a:ea typeface="HG丸ｺﾞｼｯｸM-PRO" panose="020F0600000000000000" pitchFamily="50" charset="-128"/>
            </a:endParaRPr>
          </a:p>
          <a:p>
            <a:pPr algn="ctr">
              <a:lnSpc>
                <a:spcPts val="2625"/>
              </a:lnSpc>
              <a:spcBef>
                <a:spcPct val="0"/>
              </a:spcBef>
              <a:spcAft>
                <a:spcPts val="450"/>
              </a:spcAft>
            </a:pPr>
            <a:r>
              <a:rPr lang="ja-JP" altLang="en-US" sz="2400" b="1" dirty="0">
                <a:solidFill>
                  <a:srgbClr val="002060"/>
                </a:solidFill>
                <a:latin typeface="HG丸ｺﾞｼｯｸM-PRO" panose="020F0600000000000000" pitchFamily="50" charset="-128"/>
                <a:ea typeface="HG丸ｺﾞｼｯｸM-PRO" panose="020F0600000000000000" pitchFamily="50" charset="-128"/>
              </a:rPr>
              <a:t>委員長 岩佐 嘉昭／東大阪</a:t>
            </a:r>
            <a:r>
              <a:rPr lang="en-US" altLang="ja-JP" sz="2400" b="1" dirty="0">
                <a:solidFill>
                  <a:srgbClr val="002060"/>
                </a:solidFill>
                <a:latin typeface="HG丸ｺﾞｼｯｸM-PRO" panose="020F0600000000000000" pitchFamily="50" charset="-128"/>
                <a:ea typeface="HG丸ｺﾞｼｯｸM-PRO" panose="020F0600000000000000" pitchFamily="50" charset="-128"/>
              </a:rPr>
              <a:t>RC</a:t>
            </a:r>
            <a:endParaRPr lang="ja-JP" altLang="en-US" sz="2400" b="1" dirty="0">
              <a:solidFill>
                <a:srgbClr val="002060"/>
              </a:solidFill>
              <a:latin typeface="HG丸ｺﾞｼｯｸM-PRO" panose="020F0600000000000000" pitchFamily="50" charset="-128"/>
              <a:ea typeface="HG丸ｺﾞｼｯｸM-PRO" panose="020F0600000000000000" pitchFamily="50" charset="-128"/>
            </a:endParaRPr>
          </a:p>
        </p:txBody>
      </p:sp>
      <p:sp>
        <p:nvSpPr>
          <p:cNvPr id="9" name="テキスト ボックス 8">
            <a:extLst>
              <a:ext uri="{FF2B5EF4-FFF2-40B4-BE49-F238E27FC236}">
                <a16:creationId xmlns:a16="http://schemas.microsoft.com/office/drawing/2014/main" id="{78EC4F3F-DA2A-4D04-AAEE-7C629A0DA05A}"/>
              </a:ext>
            </a:extLst>
          </p:cNvPr>
          <p:cNvSpPr txBox="1"/>
          <p:nvPr/>
        </p:nvSpPr>
        <p:spPr>
          <a:xfrm>
            <a:off x="0" y="3172728"/>
            <a:ext cx="12192000" cy="1027204"/>
          </a:xfrm>
          <a:prstGeom prst="rect">
            <a:avLst/>
          </a:prstGeom>
          <a:solidFill>
            <a:schemeClr val="accent1">
              <a:lumMod val="20000"/>
              <a:lumOff val="80000"/>
            </a:schemeClr>
          </a:solidFill>
          <a:ln>
            <a:noFill/>
          </a:ln>
        </p:spPr>
        <p:txBody>
          <a:bodyPr wrap="square" rtlCol="0">
            <a:spAutoFit/>
          </a:bodyPr>
          <a:lstStyle/>
          <a:p>
            <a:pPr algn="ctr">
              <a:lnSpc>
                <a:spcPct val="150000"/>
              </a:lnSpc>
              <a:spcBef>
                <a:spcPct val="0"/>
              </a:spcBef>
              <a:spcAft>
                <a:spcPts val="450"/>
              </a:spcAft>
            </a:pPr>
            <a:r>
              <a:rPr lang="ja-JP" altLang="en-US" sz="4800" b="1" spc="150" dirty="0">
                <a:solidFill>
                  <a:srgbClr val="00206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財団寄付と認証</a:t>
            </a:r>
            <a:endParaRPr lang="en-US" altLang="ja-JP" sz="4800" b="1" spc="150" dirty="0">
              <a:solidFill>
                <a:srgbClr val="00206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p:txBody>
      </p:sp>
      <p:pic>
        <p:nvPicPr>
          <p:cNvPr id="3" name="図 2" descr="挿絵 が含まれている画像&#10;&#10;自動的に生成された説明">
            <a:extLst>
              <a:ext uri="{FF2B5EF4-FFF2-40B4-BE49-F238E27FC236}">
                <a16:creationId xmlns:a16="http://schemas.microsoft.com/office/drawing/2014/main" id="{2BA674FA-7A38-481C-B408-68A5C5EB29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0475" y="199794"/>
            <a:ext cx="3975304" cy="1276416"/>
          </a:xfrm>
          <a:prstGeom prst="rect">
            <a:avLst/>
          </a:prstGeom>
        </p:spPr>
      </p:pic>
    </p:spTree>
    <p:extLst>
      <p:ext uri="{BB962C8B-B14F-4D97-AF65-F5344CB8AC3E}">
        <p14:creationId xmlns:p14="http://schemas.microsoft.com/office/powerpoint/2010/main" val="5372150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ãã­ã¼ã¿ãªã¼è²¡å£ãã®ç»åæ¤ç´¢çµæ">
            <a:extLst>
              <a:ext uri="{FF2B5EF4-FFF2-40B4-BE49-F238E27FC236}">
                <a16:creationId xmlns:a16="http://schemas.microsoft.com/office/drawing/2014/main" id="{3871A202-7F11-4516-99AB-22E6B022B09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585179" y="5817524"/>
            <a:ext cx="2006747" cy="756642"/>
          </a:xfrm>
          <a:prstGeom prst="rect">
            <a:avLst/>
          </a:prstGeom>
          <a:noFill/>
          <a:extLst>
            <a:ext uri="{909E8E84-426E-40DD-AFC4-6F175D3DCCD1}">
              <a14:hiddenFill xmlns:a14="http://schemas.microsoft.com/office/drawing/2010/main">
                <a:solidFill>
                  <a:srgbClr val="FFFFFF"/>
                </a:solidFill>
              </a14:hiddenFill>
            </a:ext>
          </a:extLst>
        </p:spPr>
      </p:pic>
      <p:sp>
        <p:nvSpPr>
          <p:cNvPr id="12" name="正方形/長方形 11">
            <a:extLst>
              <a:ext uri="{FF2B5EF4-FFF2-40B4-BE49-F238E27FC236}">
                <a16:creationId xmlns:a16="http://schemas.microsoft.com/office/drawing/2014/main" id="{9A17B49F-D03A-4029-B31A-2D46460F52FB}"/>
              </a:ext>
            </a:extLst>
          </p:cNvPr>
          <p:cNvSpPr/>
          <p:nvPr/>
        </p:nvSpPr>
        <p:spPr>
          <a:xfrm>
            <a:off x="180975" y="152400"/>
            <a:ext cx="11858625" cy="619125"/>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dirty="0">
                <a:latin typeface="HG丸ｺﾞｼｯｸM-PRO" panose="020F0600000000000000" pitchFamily="50" charset="-128"/>
                <a:ea typeface="HG丸ｺﾞｼｯｸM-PRO" panose="020F0600000000000000" pitchFamily="50" charset="-128"/>
              </a:rPr>
              <a:t>本日の発表事項</a:t>
            </a:r>
            <a:endParaRPr kumimoji="1" lang="ja-JP" altLang="en-US" sz="2800" dirty="0">
              <a:latin typeface="HG丸ｺﾞｼｯｸM-PRO" panose="020F0600000000000000" pitchFamily="50" charset="-128"/>
              <a:ea typeface="HG丸ｺﾞｼｯｸM-PRO" panose="020F0600000000000000" pitchFamily="50" charset="-128"/>
            </a:endParaRPr>
          </a:p>
        </p:txBody>
      </p:sp>
      <p:sp>
        <p:nvSpPr>
          <p:cNvPr id="2" name="テキスト ボックス 1">
            <a:extLst>
              <a:ext uri="{FF2B5EF4-FFF2-40B4-BE49-F238E27FC236}">
                <a16:creationId xmlns:a16="http://schemas.microsoft.com/office/drawing/2014/main" id="{6C0C2C46-3E13-4185-A0B3-F2971D44666C}"/>
              </a:ext>
            </a:extLst>
          </p:cNvPr>
          <p:cNvSpPr txBox="1"/>
          <p:nvPr/>
        </p:nvSpPr>
        <p:spPr>
          <a:xfrm>
            <a:off x="466725" y="1170533"/>
            <a:ext cx="10963275" cy="5116785"/>
          </a:xfrm>
          <a:prstGeom prst="rect">
            <a:avLst/>
          </a:prstGeom>
          <a:noFill/>
        </p:spPr>
        <p:txBody>
          <a:bodyPr wrap="square" rtlCol="0">
            <a:spAutoFit/>
          </a:bodyPr>
          <a:lstStyle/>
          <a:p>
            <a:pPr marL="457200" indent="-457200">
              <a:lnSpc>
                <a:spcPts val="3300"/>
              </a:lnSpc>
              <a:buFont typeface="Wingdings" panose="05000000000000000000" pitchFamily="2" charset="2"/>
              <a:buChar char="Ø"/>
            </a:pPr>
            <a:r>
              <a:rPr kumimoji="1" lang="en-US" altLang="ja-JP" sz="2400" dirty="0">
                <a:latin typeface="HG丸ｺﾞｼｯｸM-PRO" panose="020F0600000000000000" pitchFamily="50" charset="-128"/>
                <a:ea typeface="HG丸ｺﾞｼｯｸM-PRO" panose="020F0600000000000000" pitchFamily="50" charset="-128"/>
              </a:rPr>
              <a:t>2020-21</a:t>
            </a:r>
            <a:r>
              <a:rPr kumimoji="1" lang="ja-JP" altLang="en-US" sz="2400" dirty="0">
                <a:latin typeface="HG丸ｺﾞｼｯｸM-PRO" panose="020F0600000000000000" pitchFamily="50" charset="-128"/>
                <a:ea typeface="HG丸ｺﾞｼｯｸM-PRO" panose="020F0600000000000000" pitchFamily="50" charset="-128"/>
              </a:rPr>
              <a:t>地区財団委員会 寄付推進目標</a:t>
            </a:r>
            <a:endParaRPr kumimoji="1" lang="en-US" altLang="ja-JP" sz="2400" dirty="0">
              <a:latin typeface="HG丸ｺﾞｼｯｸM-PRO" panose="020F0600000000000000" pitchFamily="50" charset="-128"/>
              <a:ea typeface="HG丸ｺﾞｼｯｸM-PRO" panose="020F0600000000000000" pitchFamily="50" charset="-128"/>
            </a:endParaRPr>
          </a:p>
          <a:p>
            <a:pPr marL="457200" indent="-457200">
              <a:lnSpc>
                <a:spcPts val="3300"/>
              </a:lnSpc>
              <a:buFont typeface="Wingdings" panose="05000000000000000000" pitchFamily="2" charset="2"/>
              <a:buChar char="Ø"/>
            </a:pPr>
            <a:r>
              <a:rPr kumimoji="1" lang="ja-JP" altLang="en-US" sz="2400" dirty="0">
                <a:latin typeface="HG丸ｺﾞｼｯｸM-PRO" panose="020F0600000000000000" pitchFamily="50" charset="-128"/>
                <a:ea typeface="HG丸ｺﾞｼｯｸM-PRO" panose="020F0600000000000000" pitchFamily="50" charset="-128"/>
              </a:rPr>
              <a:t>財団寄付分類</a:t>
            </a:r>
            <a:endParaRPr kumimoji="1" lang="en-US" altLang="ja-JP" sz="2400" dirty="0">
              <a:latin typeface="HG丸ｺﾞｼｯｸM-PRO" panose="020F0600000000000000" pitchFamily="50" charset="-128"/>
              <a:ea typeface="HG丸ｺﾞｼｯｸM-PRO" panose="020F0600000000000000" pitchFamily="50" charset="-128"/>
            </a:endParaRPr>
          </a:p>
          <a:p>
            <a:pPr marL="457200" indent="-457200">
              <a:lnSpc>
                <a:spcPts val="3300"/>
              </a:lnSpc>
              <a:buFont typeface="Wingdings" panose="05000000000000000000" pitchFamily="2" charset="2"/>
              <a:buChar char="Ø"/>
            </a:pPr>
            <a:r>
              <a:rPr kumimoji="1" lang="ja-JP" altLang="en-US" sz="2400" dirty="0">
                <a:latin typeface="HG丸ｺﾞｼｯｸM-PRO" panose="020F0600000000000000" pitchFamily="50" charset="-128"/>
                <a:ea typeface="HG丸ｺﾞｼｯｸM-PRO" panose="020F0600000000000000" pitchFamily="50" charset="-128"/>
              </a:rPr>
              <a:t>財団寄付の方法</a:t>
            </a:r>
            <a:endParaRPr kumimoji="1" lang="en-US" altLang="ja-JP" sz="2400" dirty="0">
              <a:latin typeface="HG丸ｺﾞｼｯｸM-PRO" panose="020F0600000000000000" pitchFamily="50" charset="-128"/>
              <a:ea typeface="HG丸ｺﾞｼｯｸM-PRO" panose="020F0600000000000000" pitchFamily="50" charset="-128"/>
            </a:endParaRPr>
          </a:p>
          <a:p>
            <a:pPr marL="457200" indent="-457200">
              <a:lnSpc>
                <a:spcPts val="3300"/>
              </a:lnSpc>
              <a:buFont typeface="Wingdings" panose="05000000000000000000" pitchFamily="2" charset="2"/>
              <a:buChar char="Ø"/>
            </a:pPr>
            <a:r>
              <a:rPr lang="ja-JP" altLang="en-US" sz="2400" dirty="0">
                <a:latin typeface="HG丸ｺﾞｼｯｸM-PRO" panose="020F0600000000000000" pitchFamily="50" charset="-128"/>
                <a:ea typeface="HG丸ｺﾞｼｯｸM-PRO" panose="020F0600000000000000" pitchFamily="50" charset="-128"/>
              </a:rPr>
              <a:t>財団への寄付者</a:t>
            </a:r>
            <a:endParaRPr lang="en-US" altLang="ja-JP" sz="2400" dirty="0">
              <a:latin typeface="HG丸ｺﾞｼｯｸM-PRO" panose="020F0600000000000000" pitchFamily="50" charset="-128"/>
              <a:ea typeface="HG丸ｺﾞｼｯｸM-PRO" panose="020F0600000000000000" pitchFamily="50" charset="-128"/>
            </a:endParaRPr>
          </a:p>
          <a:p>
            <a:pPr marL="457200" indent="-457200">
              <a:lnSpc>
                <a:spcPts val="3300"/>
              </a:lnSpc>
              <a:buFont typeface="Wingdings" panose="05000000000000000000" pitchFamily="2" charset="2"/>
              <a:buChar char="Ø"/>
            </a:pPr>
            <a:r>
              <a:rPr lang="ja-JP" altLang="en-US" sz="2400" dirty="0">
                <a:latin typeface="HG丸ｺﾞｼｯｸM-PRO" panose="020F0600000000000000" pitchFamily="50" charset="-128"/>
                <a:ea typeface="HG丸ｺﾞｼｯｸM-PRO" panose="020F0600000000000000" pitchFamily="50" charset="-128"/>
              </a:rPr>
              <a:t>財団寄付の優遇措置</a:t>
            </a:r>
            <a:endParaRPr lang="en-US" altLang="ja-JP" sz="2400" dirty="0">
              <a:latin typeface="HG丸ｺﾞｼｯｸM-PRO" panose="020F0600000000000000" pitchFamily="50" charset="-128"/>
              <a:ea typeface="HG丸ｺﾞｼｯｸM-PRO" panose="020F0600000000000000" pitchFamily="50" charset="-128"/>
            </a:endParaRPr>
          </a:p>
          <a:p>
            <a:pPr marL="457200" indent="-457200">
              <a:lnSpc>
                <a:spcPts val="3300"/>
              </a:lnSpc>
              <a:buFont typeface="Wingdings" panose="05000000000000000000" pitchFamily="2" charset="2"/>
              <a:buChar char="Ø"/>
            </a:pPr>
            <a:r>
              <a:rPr lang="ja-JP" altLang="en-US" sz="2400" dirty="0">
                <a:latin typeface="HG丸ｺﾞｼｯｸM-PRO" panose="020F0600000000000000" pitchFamily="50" charset="-128"/>
                <a:ea typeface="HG丸ｺﾞｼｯｸM-PRO" panose="020F0600000000000000" pitchFamily="50" charset="-128"/>
              </a:rPr>
              <a:t>オンライン寄付</a:t>
            </a:r>
            <a:endParaRPr lang="en-US" altLang="ja-JP" sz="2400" dirty="0">
              <a:latin typeface="HG丸ｺﾞｼｯｸM-PRO" panose="020F0600000000000000" pitchFamily="50" charset="-128"/>
              <a:ea typeface="HG丸ｺﾞｼｯｸM-PRO" panose="020F0600000000000000" pitchFamily="50" charset="-128"/>
            </a:endParaRPr>
          </a:p>
          <a:p>
            <a:pPr marL="457200" indent="-457200">
              <a:lnSpc>
                <a:spcPts val="3300"/>
              </a:lnSpc>
              <a:buFont typeface="Wingdings" panose="05000000000000000000" pitchFamily="2" charset="2"/>
              <a:buChar char="Ø"/>
            </a:pPr>
            <a:r>
              <a:rPr lang="ja-JP" altLang="en-US" sz="2400" dirty="0">
                <a:latin typeface="HG丸ｺﾞｼｯｸM-PRO" panose="020F0600000000000000" pitchFamily="50" charset="-128"/>
                <a:ea typeface="HG丸ｺﾞｼｯｸM-PRO" panose="020F0600000000000000" pitchFamily="50" charset="-128"/>
              </a:rPr>
              <a:t>会員個人の財団寄付と認証の確認</a:t>
            </a:r>
            <a:endParaRPr lang="en-US" altLang="ja-JP" sz="2400" dirty="0">
              <a:latin typeface="HG丸ｺﾞｼｯｸM-PRO" panose="020F0600000000000000" pitchFamily="50" charset="-128"/>
              <a:ea typeface="HG丸ｺﾞｼｯｸM-PRO" panose="020F0600000000000000" pitchFamily="50" charset="-128"/>
            </a:endParaRPr>
          </a:p>
          <a:p>
            <a:pPr marL="457200" indent="-457200">
              <a:lnSpc>
                <a:spcPts val="3300"/>
              </a:lnSpc>
              <a:buFont typeface="Wingdings" panose="05000000000000000000" pitchFamily="2" charset="2"/>
              <a:buChar char="Ø"/>
            </a:pPr>
            <a:r>
              <a:rPr lang="ja-JP" altLang="en-US" sz="2400" dirty="0">
                <a:latin typeface="HG丸ｺﾞｼｯｸM-PRO" panose="020F0600000000000000" pitchFamily="50" charset="-128"/>
                <a:ea typeface="HG丸ｺﾞｼｯｸM-PRO" panose="020F0600000000000000" pitchFamily="50" charset="-128"/>
              </a:rPr>
              <a:t>当地区の財団資金配分状況</a:t>
            </a:r>
            <a:endParaRPr lang="en-US" altLang="ja-JP" sz="2400" dirty="0">
              <a:latin typeface="HG丸ｺﾞｼｯｸM-PRO" panose="020F0600000000000000" pitchFamily="50" charset="-128"/>
              <a:ea typeface="HG丸ｺﾞｼｯｸM-PRO" panose="020F0600000000000000" pitchFamily="50" charset="-128"/>
            </a:endParaRPr>
          </a:p>
          <a:p>
            <a:pPr marL="457200" indent="-457200">
              <a:lnSpc>
                <a:spcPts val="3300"/>
              </a:lnSpc>
              <a:buFont typeface="Wingdings" panose="05000000000000000000" pitchFamily="2" charset="2"/>
              <a:buChar char="Ø"/>
            </a:pPr>
            <a:r>
              <a:rPr lang="ja-JP" altLang="en-US" sz="2400" dirty="0">
                <a:latin typeface="HG丸ｺﾞｼｯｸM-PRO" panose="020F0600000000000000" pitchFamily="50" charset="-128"/>
                <a:ea typeface="HG丸ｺﾞｼｯｸM-PRO" panose="020F0600000000000000" pitchFamily="50" charset="-128"/>
              </a:rPr>
              <a:t>財団寄付の推進</a:t>
            </a:r>
            <a:endParaRPr lang="en-US" altLang="ja-JP" sz="2400" dirty="0">
              <a:latin typeface="HG丸ｺﾞｼｯｸM-PRO" panose="020F0600000000000000" pitchFamily="50" charset="-128"/>
              <a:ea typeface="HG丸ｺﾞｼｯｸM-PRO" panose="020F0600000000000000" pitchFamily="50" charset="-128"/>
            </a:endParaRPr>
          </a:p>
          <a:p>
            <a:pPr marL="457200" indent="-457200">
              <a:lnSpc>
                <a:spcPts val="3300"/>
              </a:lnSpc>
              <a:buFont typeface="Wingdings" panose="05000000000000000000" pitchFamily="2" charset="2"/>
              <a:buChar char="Ø"/>
            </a:pPr>
            <a:r>
              <a:rPr lang="ja-JP" altLang="en-US" sz="2400" dirty="0">
                <a:latin typeface="HG丸ｺﾞｼｯｸM-PRO" panose="020F0600000000000000" pitchFamily="50" charset="-128"/>
                <a:ea typeface="HG丸ｺﾞｼｯｸM-PRO" panose="020F0600000000000000" pitchFamily="50" charset="-128"/>
              </a:rPr>
              <a:t>財団寄付の認証（個人／クラブ）</a:t>
            </a:r>
            <a:endParaRPr lang="en-US" altLang="ja-JP" sz="2400" dirty="0">
              <a:latin typeface="HG丸ｺﾞｼｯｸM-PRO" panose="020F0600000000000000" pitchFamily="50" charset="-128"/>
              <a:ea typeface="HG丸ｺﾞｼｯｸM-PRO" panose="020F0600000000000000" pitchFamily="50" charset="-128"/>
            </a:endParaRPr>
          </a:p>
          <a:p>
            <a:pPr marL="457200" indent="-457200">
              <a:lnSpc>
                <a:spcPts val="3300"/>
              </a:lnSpc>
              <a:buFont typeface="Wingdings" panose="05000000000000000000" pitchFamily="2" charset="2"/>
              <a:buChar char="Ø"/>
            </a:pPr>
            <a:r>
              <a:rPr lang="ja-JP" altLang="en-US" sz="2400" dirty="0">
                <a:latin typeface="HG丸ｺﾞｼｯｸM-PRO" panose="020F0600000000000000" pitchFamily="50" charset="-128"/>
                <a:ea typeface="HG丸ｺﾞｼｯｸM-PRO" panose="020F0600000000000000" pitchFamily="50" charset="-128"/>
              </a:rPr>
              <a:t>ロータリー・クレジットカード</a:t>
            </a:r>
            <a:endParaRPr lang="en-US" altLang="ja-JP" sz="2400" dirty="0">
              <a:latin typeface="HG丸ｺﾞｼｯｸM-PRO" panose="020F0600000000000000" pitchFamily="50" charset="-128"/>
              <a:ea typeface="HG丸ｺﾞｼｯｸM-PRO" panose="020F0600000000000000" pitchFamily="50" charset="-128"/>
            </a:endParaRPr>
          </a:p>
          <a:p>
            <a:pPr marL="457200" indent="-457200">
              <a:lnSpc>
                <a:spcPts val="3300"/>
              </a:lnSpc>
              <a:buFont typeface="Wingdings" panose="05000000000000000000" pitchFamily="2" charset="2"/>
              <a:buChar char="Ø"/>
            </a:pPr>
            <a:r>
              <a:rPr lang="ja-JP" altLang="en-US" sz="2400" dirty="0">
                <a:latin typeface="HG丸ｺﾞｼｯｸM-PRO" panose="020F0600000000000000" pitchFamily="50" charset="-128"/>
                <a:ea typeface="HG丸ｺﾞｼｯｸM-PRO" panose="020F0600000000000000" pitchFamily="50" charset="-128"/>
              </a:rPr>
              <a:t>当地区の寄付実績</a:t>
            </a:r>
            <a:endParaRPr lang="en-US" altLang="ja-JP" sz="2400"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331628331"/>
      </p:ext>
    </p:extLst>
  </p:cSld>
  <p:clrMapOvr>
    <a:masterClrMapping/>
  </p:clrMapOvr>
  <p:transition spd="slow">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ãã­ã¼ã¿ãªã¼è²¡å£ãã®ç»åæ¤ç´¢çµæ">
            <a:extLst>
              <a:ext uri="{FF2B5EF4-FFF2-40B4-BE49-F238E27FC236}">
                <a16:creationId xmlns:a16="http://schemas.microsoft.com/office/drawing/2014/main" id="{3871A202-7F11-4516-99AB-22E6B022B09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585179" y="5817524"/>
            <a:ext cx="2006747" cy="756642"/>
          </a:xfrm>
          <a:prstGeom prst="rect">
            <a:avLst/>
          </a:prstGeom>
          <a:noFill/>
          <a:extLst>
            <a:ext uri="{909E8E84-426E-40DD-AFC4-6F175D3DCCD1}">
              <a14:hiddenFill xmlns:a14="http://schemas.microsoft.com/office/drawing/2010/main">
                <a:solidFill>
                  <a:srgbClr val="FFFFFF"/>
                </a:solidFill>
              </a14:hiddenFill>
            </a:ext>
          </a:extLst>
        </p:spPr>
      </p:pic>
      <p:sp>
        <p:nvSpPr>
          <p:cNvPr id="12" name="正方形/長方形 11">
            <a:extLst>
              <a:ext uri="{FF2B5EF4-FFF2-40B4-BE49-F238E27FC236}">
                <a16:creationId xmlns:a16="http://schemas.microsoft.com/office/drawing/2014/main" id="{9A17B49F-D03A-4029-B31A-2D46460F52FB}"/>
              </a:ext>
            </a:extLst>
          </p:cNvPr>
          <p:cNvSpPr/>
          <p:nvPr/>
        </p:nvSpPr>
        <p:spPr>
          <a:xfrm>
            <a:off x="180975" y="152400"/>
            <a:ext cx="11858625" cy="619125"/>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800" dirty="0">
                <a:latin typeface="HG丸ｺﾞｼｯｸM-PRO" panose="020F0600000000000000" pitchFamily="50" charset="-128"/>
                <a:ea typeface="HG丸ｺﾞｼｯｸM-PRO" panose="020F0600000000000000" pitchFamily="50" charset="-128"/>
              </a:rPr>
              <a:t>2020-21</a:t>
            </a:r>
            <a:r>
              <a:rPr lang="ja-JP" altLang="en-US" sz="2800" dirty="0">
                <a:latin typeface="HG丸ｺﾞｼｯｸM-PRO" panose="020F0600000000000000" pitchFamily="50" charset="-128"/>
                <a:ea typeface="HG丸ｺﾞｼｯｸM-PRO" panose="020F0600000000000000" pitchFamily="50" charset="-128"/>
              </a:rPr>
              <a:t>年度 地区ロータリー財団委員会 寄付推進目標</a:t>
            </a:r>
            <a:endParaRPr kumimoji="1" lang="ja-JP" altLang="en-US" sz="2800" dirty="0">
              <a:latin typeface="HG丸ｺﾞｼｯｸM-PRO" panose="020F0600000000000000" pitchFamily="50" charset="-128"/>
              <a:ea typeface="HG丸ｺﾞｼｯｸM-PRO" panose="020F0600000000000000" pitchFamily="50" charset="-128"/>
            </a:endParaRPr>
          </a:p>
        </p:txBody>
      </p:sp>
      <p:graphicFrame>
        <p:nvGraphicFramePr>
          <p:cNvPr id="4" name="表 4">
            <a:extLst>
              <a:ext uri="{FF2B5EF4-FFF2-40B4-BE49-F238E27FC236}">
                <a16:creationId xmlns:a16="http://schemas.microsoft.com/office/drawing/2014/main" id="{A12E0405-13B9-4CE5-833F-A004781EEE23}"/>
              </a:ext>
            </a:extLst>
          </p:cNvPr>
          <p:cNvGraphicFramePr>
            <a:graphicFrameLocks noGrp="1"/>
          </p:cNvGraphicFramePr>
          <p:nvPr/>
        </p:nvGraphicFramePr>
        <p:xfrm>
          <a:off x="405899" y="1082576"/>
          <a:ext cx="11512831" cy="4357477"/>
        </p:xfrm>
        <a:graphic>
          <a:graphicData uri="http://schemas.openxmlformats.org/drawingml/2006/table">
            <a:tbl>
              <a:tblPr firstRow="1" bandRow="1">
                <a:tableStyleId>{5C22544A-7EE6-4342-B048-85BDC9FD1C3A}</a:tableStyleId>
              </a:tblPr>
              <a:tblGrid>
                <a:gridCol w="4138961">
                  <a:extLst>
                    <a:ext uri="{9D8B030D-6E8A-4147-A177-3AD203B41FA5}">
                      <a16:colId xmlns:a16="http://schemas.microsoft.com/office/drawing/2014/main" val="319061171"/>
                    </a:ext>
                  </a:extLst>
                </a:gridCol>
                <a:gridCol w="7373870">
                  <a:extLst>
                    <a:ext uri="{9D8B030D-6E8A-4147-A177-3AD203B41FA5}">
                      <a16:colId xmlns:a16="http://schemas.microsoft.com/office/drawing/2014/main" val="2207289001"/>
                    </a:ext>
                  </a:extLst>
                </a:gridCol>
              </a:tblGrid>
              <a:tr h="579426">
                <a:tc>
                  <a:txBody>
                    <a:bodyPr/>
                    <a:lstStyle/>
                    <a:p>
                      <a:pPr algn="ctr"/>
                      <a:r>
                        <a:rPr kumimoji="1" lang="ja-JP" altLang="en-US" sz="2800" b="1" dirty="0">
                          <a:solidFill>
                            <a:schemeClr val="tx1"/>
                          </a:solidFill>
                          <a:latin typeface="HG丸ｺﾞｼｯｸM-PRO" panose="020F0600000000000000" pitchFamily="50" charset="-128"/>
                          <a:ea typeface="HG丸ｺﾞｼｯｸM-PRO" panose="020F0600000000000000" pitchFamily="50" charset="-128"/>
                        </a:rPr>
                        <a:t>寄付の分類</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ctr"/>
                      <a:r>
                        <a:rPr kumimoji="1" lang="ja-JP" altLang="en-US" sz="2800" b="1" dirty="0">
                          <a:solidFill>
                            <a:schemeClr val="tx1"/>
                          </a:solidFill>
                          <a:latin typeface="HG丸ｺﾞｼｯｸM-PRO" panose="020F0600000000000000" pitchFamily="50" charset="-128"/>
                          <a:ea typeface="HG丸ｺﾞｼｯｸM-PRO" panose="020F0600000000000000" pitchFamily="50" charset="-128"/>
                        </a:rPr>
                        <a:t>目標</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031830761"/>
                  </a:ext>
                </a:extLst>
              </a:tr>
              <a:tr h="579426">
                <a:tc>
                  <a:txBody>
                    <a:bodyPr/>
                    <a:lstStyle/>
                    <a:p>
                      <a:pPr algn="ctr"/>
                      <a:endParaRPr kumimoji="1" lang="ja-JP" altLang="en-US" sz="2800" b="0" dirty="0">
                        <a:solidFill>
                          <a:schemeClr val="tx1"/>
                        </a:solidFill>
                        <a:latin typeface="HG丸ｺﾞｼｯｸM-PRO" panose="020F0600000000000000" pitchFamily="50" charset="-128"/>
                        <a:ea typeface="HG丸ｺﾞｼｯｸM-PRO" panose="020F0600000000000000" pitchFamily="50"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endParaRPr kumimoji="1" lang="ja-JP" altLang="en-US" sz="2800" b="0" dirty="0">
                        <a:solidFill>
                          <a:schemeClr val="tx1"/>
                        </a:solidFill>
                        <a:latin typeface="HG丸ｺﾞｼｯｸM-PRO" panose="020F0600000000000000" pitchFamily="50" charset="-128"/>
                        <a:ea typeface="HG丸ｺﾞｼｯｸM-PRO" panose="020F0600000000000000" pitchFamily="50"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747556324"/>
                  </a:ext>
                </a:extLst>
              </a:tr>
              <a:tr h="639725">
                <a:tc>
                  <a:txBody>
                    <a:bodyPr/>
                    <a:lstStyle/>
                    <a:p>
                      <a:pPr algn="ctr"/>
                      <a:r>
                        <a:rPr kumimoji="1" lang="ja-JP" altLang="en-US" sz="2800" b="0" dirty="0">
                          <a:solidFill>
                            <a:schemeClr val="tx1"/>
                          </a:solidFill>
                          <a:latin typeface="HG丸ｺﾞｼｯｸM-PRO" panose="020F0600000000000000" pitchFamily="50" charset="-128"/>
                          <a:ea typeface="HG丸ｺﾞｼｯｸM-PRO" panose="020F0600000000000000" pitchFamily="50" charset="-128"/>
                        </a:rPr>
                        <a:t>年次基金寄付</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kumimoji="1" lang="en-US" altLang="ja-JP" sz="2800" b="1" dirty="0">
                          <a:solidFill>
                            <a:schemeClr val="accent1">
                              <a:lumMod val="50000"/>
                            </a:schemeClr>
                          </a:solidFill>
                          <a:latin typeface="HG丸ｺﾞｼｯｸM-PRO" panose="020F0600000000000000" pitchFamily="50" charset="-128"/>
                          <a:ea typeface="HG丸ｺﾞｼｯｸM-PRO" panose="020F0600000000000000" pitchFamily="50" charset="-128"/>
                        </a:rPr>
                        <a:t>150</a:t>
                      </a:r>
                      <a:r>
                        <a:rPr kumimoji="1" lang="ja-JP" altLang="en-US" sz="2800" b="1" dirty="0">
                          <a:solidFill>
                            <a:schemeClr val="accent1">
                              <a:lumMod val="50000"/>
                            </a:schemeClr>
                          </a:solidFill>
                          <a:latin typeface="HG丸ｺﾞｼｯｸM-PRO" panose="020F0600000000000000" pitchFamily="50" charset="-128"/>
                          <a:ea typeface="HG丸ｺﾞｼｯｸM-PRO" panose="020F0600000000000000" pitchFamily="50" charset="-128"/>
                        </a:rPr>
                        <a:t>ドル</a:t>
                      </a:r>
                      <a:r>
                        <a:rPr kumimoji="1" lang="ja-JP" altLang="en-US" sz="1800" b="1" dirty="0">
                          <a:solidFill>
                            <a:schemeClr val="accent1">
                              <a:lumMod val="50000"/>
                            </a:schemeClr>
                          </a:solidFill>
                          <a:latin typeface="HG丸ｺﾞｼｯｸM-PRO" panose="020F0600000000000000" pitchFamily="50" charset="-128"/>
                          <a:ea typeface="HG丸ｺﾞｼｯｸM-PRO" panose="020F0600000000000000" pitchFamily="50" charset="-128"/>
                        </a:rPr>
                        <a:t>以上</a:t>
                      </a:r>
                      <a:r>
                        <a:rPr kumimoji="1" lang="ja-JP" altLang="en-US" sz="2800" b="0" dirty="0">
                          <a:solidFill>
                            <a:schemeClr val="tx1"/>
                          </a:solidFill>
                          <a:latin typeface="HG丸ｺﾞｼｯｸM-PRO" panose="020F0600000000000000" pitchFamily="50" charset="-128"/>
                          <a:ea typeface="HG丸ｺﾞｼｯｸM-PRO" panose="020F0600000000000000" pitchFamily="50" charset="-128"/>
                        </a:rPr>
                        <a:t>／会員一人あたり</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extLst>
                  <a:ext uri="{0D108BD9-81ED-4DB2-BD59-A6C34878D82A}">
                    <a16:rowId xmlns:a16="http://schemas.microsoft.com/office/drawing/2014/main" val="1777565332"/>
                  </a:ext>
                </a:extLst>
              </a:tr>
              <a:tr h="639725">
                <a:tc>
                  <a:txBody>
                    <a:bodyPr/>
                    <a:lstStyle/>
                    <a:p>
                      <a:pPr algn="ctr"/>
                      <a:endParaRPr kumimoji="1" lang="ja-JP" altLang="en-US" sz="2800" b="0" dirty="0">
                        <a:solidFill>
                          <a:schemeClr val="tx1"/>
                        </a:solidFill>
                        <a:latin typeface="HG丸ｺﾞｼｯｸM-PRO" panose="020F0600000000000000" pitchFamily="50" charset="-128"/>
                        <a:ea typeface="HG丸ｺﾞｼｯｸM-PRO" panose="020F0600000000000000" pitchFamily="50"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endParaRPr kumimoji="1" lang="ja-JP" altLang="en-US" sz="2800" b="0" dirty="0">
                        <a:solidFill>
                          <a:schemeClr val="tx1"/>
                        </a:solidFill>
                        <a:latin typeface="HG丸ｺﾞｼｯｸM-PRO" panose="020F0600000000000000" pitchFamily="50" charset="-128"/>
                        <a:ea typeface="HG丸ｺﾞｼｯｸM-PRO" panose="020F0600000000000000" pitchFamily="50"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451564350"/>
                  </a:ext>
                </a:extLst>
              </a:tr>
              <a:tr h="639725">
                <a:tc>
                  <a:txBody>
                    <a:bodyPr/>
                    <a:lstStyle/>
                    <a:p>
                      <a:pPr algn="ctr"/>
                      <a:r>
                        <a:rPr kumimoji="1" lang="ja-JP" altLang="en-US" sz="2800" b="0" dirty="0">
                          <a:solidFill>
                            <a:schemeClr val="tx1"/>
                          </a:solidFill>
                          <a:latin typeface="HG丸ｺﾞｼｯｸM-PRO" panose="020F0600000000000000" pitchFamily="50" charset="-128"/>
                          <a:ea typeface="HG丸ｺﾞｼｯｸM-PRO" panose="020F0600000000000000" pitchFamily="50" charset="-128"/>
                        </a:rPr>
                        <a:t>ポリオプラス基金寄付</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kumimoji="1" lang="en-US" altLang="ja-JP" sz="2800" b="1" dirty="0">
                          <a:solidFill>
                            <a:schemeClr val="accent1">
                              <a:lumMod val="50000"/>
                            </a:schemeClr>
                          </a:solidFill>
                          <a:latin typeface="HG丸ｺﾞｼｯｸM-PRO" panose="020F0600000000000000" pitchFamily="50" charset="-128"/>
                          <a:ea typeface="HG丸ｺﾞｼｯｸM-PRO" panose="020F0600000000000000" pitchFamily="50" charset="-128"/>
                        </a:rPr>
                        <a:t>50</a:t>
                      </a:r>
                      <a:r>
                        <a:rPr kumimoji="1" lang="ja-JP" altLang="en-US" sz="2800" b="1" dirty="0">
                          <a:solidFill>
                            <a:schemeClr val="accent1">
                              <a:lumMod val="50000"/>
                            </a:schemeClr>
                          </a:solidFill>
                          <a:latin typeface="HG丸ｺﾞｼｯｸM-PRO" panose="020F0600000000000000" pitchFamily="50" charset="-128"/>
                          <a:ea typeface="HG丸ｺﾞｼｯｸM-PRO" panose="020F0600000000000000" pitchFamily="50" charset="-128"/>
                        </a:rPr>
                        <a:t>ドル</a:t>
                      </a:r>
                      <a:r>
                        <a:rPr kumimoji="1" lang="ja-JP" altLang="en-US" sz="1800" b="1" dirty="0">
                          <a:solidFill>
                            <a:schemeClr val="accent1">
                              <a:lumMod val="50000"/>
                            </a:schemeClr>
                          </a:solidFill>
                          <a:latin typeface="HG丸ｺﾞｼｯｸM-PRO" panose="020F0600000000000000" pitchFamily="50" charset="-128"/>
                          <a:ea typeface="HG丸ｺﾞｼｯｸM-PRO" panose="020F0600000000000000" pitchFamily="50" charset="-128"/>
                        </a:rPr>
                        <a:t>以上</a:t>
                      </a:r>
                      <a:r>
                        <a:rPr kumimoji="1" lang="ja-JP" altLang="en-US" sz="2800" b="0" dirty="0">
                          <a:solidFill>
                            <a:schemeClr val="tx1"/>
                          </a:solidFill>
                          <a:latin typeface="HG丸ｺﾞｼｯｸM-PRO" panose="020F0600000000000000" pitchFamily="50" charset="-128"/>
                          <a:ea typeface="HG丸ｺﾞｼｯｸM-PRO" panose="020F0600000000000000" pitchFamily="50" charset="-128"/>
                        </a:rPr>
                        <a:t>／会員一人あたり</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extLst>
                  <a:ext uri="{0D108BD9-81ED-4DB2-BD59-A6C34878D82A}">
                    <a16:rowId xmlns:a16="http://schemas.microsoft.com/office/drawing/2014/main" val="1463416324"/>
                  </a:ext>
                </a:extLst>
              </a:tr>
              <a:tr h="639725">
                <a:tc>
                  <a:txBody>
                    <a:bodyPr/>
                    <a:lstStyle/>
                    <a:p>
                      <a:pPr algn="ctr"/>
                      <a:endParaRPr kumimoji="1" lang="ja-JP" altLang="en-US" sz="2800" b="0" dirty="0">
                        <a:solidFill>
                          <a:schemeClr val="tx1"/>
                        </a:solidFill>
                        <a:latin typeface="HG丸ｺﾞｼｯｸM-PRO" panose="020F0600000000000000" pitchFamily="50" charset="-128"/>
                        <a:ea typeface="HG丸ｺﾞｼｯｸM-PRO" panose="020F0600000000000000" pitchFamily="50"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endParaRPr kumimoji="1" lang="ja-JP" altLang="en-US" sz="2800" b="0" dirty="0">
                        <a:solidFill>
                          <a:schemeClr val="tx1"/>
                        </a:solidFill>
                        <a:latin typeface="HG丸ｺﾞｼｯｸM-PRO" panose="020F0600000000000000" pitchFamily="50" charset="-128"/>
                        <a:ea typeface="HG丸ｺﾞｼｯｸM-PRO" panose="020F0600000000000000" pitchFamily="50"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929955998"/>
                  </a:ext>
                </a:extLst>
              </a:tr>
              <a:tr h="639725">
                <a:tc>
                  <a:txBody>
                    <a:bodyPr/>
                    <a:lstStyle/>
                    <a:p>
                      <a:pPr algn="ctr"/>
                      <a:r>
                        <a:rPr kumimoji="1" lang="ja-JP" altLang="en-US" sz="2800" b="0" dirty="0">
                          <a:solidFill>
                            <a:schemeClr val="tx1"/>
                          </a:solidFill>
                          <a:latin typeface="HG丸ｺﾞｼｯｸM-PRO" panose="020F0600000000000000" pitchFamily="50" charset="-128"/>
                          <a:ea typeface="HG丸ｺﾞｼｯｸM-PRO" panose="020F0600000000000000" pitchFamily="50" charset="-128"/>
                        </a:rPr>
                        <a:t>恒久基金寄付</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kumimoji="1" lang="ja-JP" altLang="en-US" sz="2800" b="1" dirty="0">
                          <a:solidFill>
                            <a:schemeClr val="accent1">
                              <a:lumMod val="50000"/>
                            </a:schemeClr>
                          </a:solidFill>
                          <a:latin typeface="HG丸ｺﾞｼｯｸM-PRO" panose="020F0600000000000000" pitchFamily="50" charset="-128"/>
                          <a:ea typeface="HG丸ｺﾞｼｯｸM-PRO" panose="020F0600000000000000" pitchFamily="50" charset="-128"/>
                        </a:rPr>
                        <a:t>　　　各クラブ ベネファクターを１</a:t>
                      </a:r>
                      <a:r>
                        <a:rPr kumimoji="1" lang="ja-JP" altLang="en-US" sz="2800" b="1" dirty="0">
                          <a:solidFill>
                            <a:srgbClr val="002060"/>
                          </a:solidFill>
                          <a:latin typeface="HG丸ｺﾞｼｯｸM-PRO" panose="020F0600000000000000" pitchFamily="50" charset="-128"/>
                          <a:ea typeface="HG丸ｺﾞｼｯｸM-PRO" panose="020F0600000000000000" pitchFamily="50" charset="-128"/>
                        </a:rPr>
                        <a:t>会員</a:t>
                      </a:r>
                      <a:r>
                        <a:rPr kumimoji="1" lang="ja-JP" altLang="en-US" sz="1800" b="0" dirty="0">
                          <a:solidFill>
                            <a:srgbClr val="002060"/>
                          </a:solidFill>
                          <a:latin typeface="HG丸ｺﾞｼｯｸM-PRO" panose="020F0600000000000000" pitchFamily="50" charset="-128"/>
                          <a:ea typeface="HG丸ｺﾞｼｯｸM-PRO" panose="020F0600000000000000" pitchFamily="50" charset="-128"/>
                        </a:rPr>
                        <a:t>以上</a:t>
                      </a:r>
                      <a:endParaRPr kumimoji="1" lang="ja-JP" altLang="en-US" sz="2800" b="0" dirty="0">
                        <a:solidFill>
                          <a:srgbClr val="002060"/>
                        </a:solidFill>
                        <a:latin typeface="HG丸ｺﾞｼｯｸM-PRO" panose="020F0600000000000000" pitchFamily="50" charset="-128"/>
                        <a:ea typeface="HG丸ｺﾞｼｯｸM-PRO" panose="020F0600000000000000" pitchFamily="50"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915027491"/>
                  </a:ext>
                </a:extLst>
              </a:tr>
            </a:tbl>
          </a:graphicData>
        </a:graphic>
      </p:graphicFrame>
      <p:sp>
        <p:nvSpPr>
          <p:cNvPr id="6" name="矢印: 右 5">
            <a:extLst>
              <a:ext uri="{FF2B5EF4-FFF2-40B4-BE49-F238E27FC236}">
                <a16:creationId xmlns:a16="http://schemas.microsoft.com/office/drawing/2014/main" id="{5D8BE226-7E1F-4E01-8AB3-83FC8314E118}"/>
              </a:ext>
            </a:extLst>
          </p:cNvPr>
          <p:cNvSpPr/>
          <p:nvPr/>
        </p:nvSpPr>
        <p:spPr>
          <a:xfrm>
            <a:off x="4533010" y="2254432"/>
            <a:ext cx="1041991" cy="6060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矢印: 右 6">
            <a:extLst>
              <a:ext uri="{FF2B5EF4-FFF2-40B4-BE49-F238E27FC236}">
                <a16:creationId xmlns:a16="http://schemas.microsoft.com/office/drawing/2014/main" id="{A67B3AC8-4E07-4237-87DB-1720DFA38CF8}"/>
              </a:ext>
            </a:extLst>
          </p:cNvPr>
          <p:cNvSpPr/>
          <p:nvPr/>
        </p:nvSpPr>
        <p:spPr>
          <a:xfrm>
            <a:off x="4533011" y="4833998"/>
            <a:ext cx="1041991" cy="6060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矢印: 右 8">
            <a:extLst>
              <a:ext uri="{FF2B5EF4-FFF2-40B4-BE49-F238E27FC236}">
                <a16:creationId xmlns:a16="http://schemas.microsoft.com/office/drawing/2014/main" id="{AC7BDDD4-9346-4FB8-9B60-75F47D276BB3}"/>
              </a:ext>
            </a:extLst>
          </p:cNvPr>
          <p:cNvSpPr/>
          <p:nvPr/>
        </p:nvSpPr>
        <p:spPr>
          <a:xfrm>
            <a:off x="4533011" y="3518324"/>
            <a:ext cx="1041991" cy="6060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21221645"/>
      </p:ext>
    </p:extLst>
  </p:cSld>
  <p:clrMapOvr>
    <a:masterClrMapping/>
  </p:clrMapOvr>
  <p:transition spd="slow">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9A17B49F-D03A-4029-B31A-2D46460F52FB}"/>
              </a:ext>
            </a:extLst>
          </p:cNvPr>
          <p:cNvSpPr/>
          <p:nvPr/>
        </p:nvSpPr>
        <p:spPr>
          <a:xfrm>
            <a:off x="180975" y="152400"/>
            <a:ext cx="11858625" cy="619125"/>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dirty="0">
                <a:latin typeface="HG丸ｺﾞｼｯｸM-PRO" panose="020F0600000000000000" pitchFamily="50" charset="-128"/>
                <a:ea typeface="HG丸ｺﾞｼｯｸM-PRO" panose="020F0600000000000000" pitchFamily="50" charset="-128"/>
              </a:rPr>
              <a:t>ロータリー財団寄付分類</a:t>
            </a:r>
            <a:endParaRPr kumimoji="1" lang="ja-JP" altLang="en-US" sz="2800" dirty="0">
              <a:latin typeface="HG丸ｺﾞｼｯｸM-PRO" panose="020F0600000000000000" pitchFamily="50" charset="-128"/>
              <a:ea typeface="HG丸ｺﾞｼｯｸM-PRO" panose="020F0600000000000000" pitchFamily="50" charset="-128"/>
            </a:endParaRPr>
          </a:p>
        </p:txBody>
      </p:sp>
      <p:graphicFrame>
        <p:nvGraphicFramePr>
          <p:cNvPr id="4" name="表 4">
            <a:extLst>
              <a:ext uri="{FF2B5EF4-FFF2-40B4-BE49-F238E27FC236}">
                <a16:creationId xmlns:a16="http://schemas.microsoft.com/office/drawing/2014/main" id="{A12E0405-13B9-4CE5-833F-A004781EEE23}"/>
              </a:ext>
            </a:extLst>
          </p:cNvPr>
          <p:cNvGraphicFramePr>
            <a:graphicFrameLocks noGrp="1"/>
          </p:cNvGraphicFramePr>
          <p:nvPr/>
        </p:nvGraphicFramePr>
        <p:xfrm>
          <a:off x="180975" y="829916"/>
          <a:ext cx="11695591" cy="5207685"/>
        </p:xfrm>
        <a:graphic>
          <a:graphicData uri="http://schemas.openxmlformats.org/drawingml/2006/table">
            <a:tbl>
              <a:tblPr firstRow="1" bandRow="1">
                <a:tableStyleId>{5C22544A-7EE6-4342-B048-85BDC9FD1C3A}</a:tableStyleId>
              </a:tblPr>
              <a:tblGrid>
                <a:gridCol w="2495464">
                  <a:extLst>
                    <a:ext uri="{9D8B030D-6E8A-4147-A177-3AD203B41FA5}">
                      <a16:colId xmlns:a16="http://schemas.microsoft.com/office/drawing/2014/main" val="319061171"/>
                    </a:ext>
                  </a:extLst>
                </a:gridCol>
                <a:gridCol w="9200127">
                  <a:extLst>
                    <a:ext uri="{9D8B030D-6E8A-4147-A177-3AD203B41FA5}">
                      <a16:colId xmlns:a16="http://schemas.microsoft.com/office/drawing/2014/main" val="2207289001"/>
                    </a:ext>
                  </a:extLst>
                </a:gridCol>
              </a:tblGrid>
              <a:tr h="456624">
                <a:tc>
                  <a:txBody>
                    <a:bodyPr/>
                    <a:lstStyle/>
                    <a:p>
                      <a:pPr algn="ctr"/>
                      <a:r>
                        <a:rPr kumimoji="1" lang="ja-JP" altLang="en-US" sz="2800" b="1" dirty="0">
                          <a:solidFill>
                            <a:schemeClr val="tx1"/>
                          </a:solidFill>
                          <a:latin typeface="HG丸ｺﾞｼｯｸM-PRO" panose="020F0600000000000000" pitchFamily="50" charset="-128"/>
                          <a:ea typeface="HG丸ｺﾞｼｯｸM-PRO" panose="020F0600000000000000" pitchFamily="50" charset="-128"/>
                        </a:rPr>
                        <a:t>寄付</a:t>
                      </a:r>
                    </a:p>
                  </a:txBody>
                  <a:tcPr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accent5">
                        <a:lumMod val="20000"/>
                        <a:lumOff val="80000"/>
                      </a:schemeClr>
                    </a:solidFill>
                  </a:tcPr>
                </a:tc>
                <a:tc>
                  <a:txBody>
                    <a:bodyPr/>
                    <a:lstStyle/>
                    <a:p>
                      <a:pPr algn="ctr"/>
                      <a:r>
                        <a:rPr kumimoji="1" lang="ja-JP" altLang="en-US" sz="2800" b="1" dirty="0">
                          <a:solidFill>
                            <a:schemeClr val="tx1"/>
                          </a:solidFill>
                          <a:latin typeface="HG丸ｺﾞｼｯｸM-PRO" panose="020F0600000000000000" pitchFamily="50" charset="-128"/>
                          <a:ea typeface="HG丸ｺﾞｼｯｸM-PRO" panose="020F0600000000000000" pitchFamily="50" charset="-128"/>
                        </a:rPr>
                        <a:t>概要</a:t>
                      </a:r>
                    </a:p>
                  </a:txBody>
                  <a:tcPr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031830761"/>
                  </a:ext>
                </a:extLst>
              </a:tr>
              <a:tr h="1495904">
                <a:tc>
                  <a:txBody>
                    <a:bodyPr/>
                    <a:lstStyle/>
                    <a:p>
                      <a:pPr algn="ctr"/>
                      <a:r>
                        <a:rPr kumimoji="1" lang="ja-JP" altLang="en-US" sz="2800" b="0" dirty="0">
                          <a:solidFill>
                            <a:schemeClr val="tx1"/>
                          </a:solidFill>
                          <a:latin typeface="HG丸ｺﾞｼｯｸM-PRO" panose="020F0600000000000000" pitchFamily="50" charset="-128"/>
                          <a:ea typeface="HG丸ｺﾞｼｯｸM-PRO" panose="020F0600000000000000" pitchFamily="50" charset="-128"/>
                        </a:rPr>
                        <a:t>年次基金</a:t>
                      </a:r>
                    </a:p>
                  </a:txBody>
                  <a:tcPr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noFill/>
                  </a:tcPr>
                </a:tc>
                <a:tc>
                  <a:txBody>
                    <a:bodyPr/>
                    <a:lstStyle/>
                    <a:p>
                      <a:pPr algn="l">
                        <a:lnSpc>
                          <a:spcPct val="100000"/>
                        </a:lnSpc>
                      </a:pPr>
                      <a:r>
                        <a:rPr kumimoji="1" lang="en-US" altLang="ja-JP" sz="2400" b="0" dirty="0">
                          <a:solidFill>
                            <a:schemeClr val="tx1"/>
                          </a:solidFill>
                          <a:latin typeface="HG丸ｺﾞｼｯｸM-PRO" panose="020F0600000000000000" pitchFamily="50" charset="-128"/>
                          <a:ea typeface="HG丸ｺﾞｼｯｸM-PRO" panose="020F0600000000000000" pitchFamily="50" charset="-128"/>
                        </a:rPr>
                        <a:t>3</a:t>
                      </a:r>
                      <a:r>
                        <a:rPr kumimoji="1" lang="ja-JP" altLang="en-US" sz="2400" b="0" dirty="0">
                          <a:solidFill>
                            <a:schemeClr val="tx1"/>
                          </a:solidFill>
                          <a:latin typeface="HG丸ｺﾞｼｯｸM-PRO" panose="020F0600000000000000" pitchFamily="50" charset="-128"/>
                          <a:ea typeface="HG丸ｺﾞｼｯｸM-PRO" panose="020F0600000000000000" pitchFamily="50" charset="-128"/>
                        </a:rPr>
                        <a:t>年間運用された後、国際財団活動資金と地区財団活動資金に分割され、クラブが実施する地元や海外における奉仕活動を支える主な資金源です</a:t>
                      </a:r>
                    </a:p>
                  </a:txBody>
                  <a:tcPr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noFill/>
                  </a:tcPr>
                </a:tc>
                <a:extLst>
                  <a:ext uri="{0D108BD9-81ED-4DB2-BD59-A6C34878D82A}">
                    <a16:rowId xmlns:a16="http://schemas.microsoft.com/office/drawing/2014/main" val="1777565332"/>
                  </a:ext>
                </a:extLst>
              </a:tr>
              <a:tr h="1132597">
                <a:tc>
                  <a:txBody>
                    <a:bodyPr/>
                    <a:lstStyle/>
                    <a:p>
                      <a:pPr algn="ctr"/>
                      <a:r>
                        <a:rPr kumimoji="1" lang="ja-JP" altLang="en-US" sz="2800" b="0" dirty="0">
                          <a:solidFill>
                            <a:schemeClr val="tx1"/>
                          </a:solidFill>
                          <a:latin typeface="HG丸ｺﾞｼｯｸM-PRO" panose="020F0600000000000000" pitchFamily="50" charset="-128"/>
                          <a:ea typeface="HG丸ｺﾞｼｯｸM-PRO" panose="020F0600000000000000" pitchFamily="50" charset="-128"/>
                        </a:rPr>
                        <a:t>ポリオプラス</a:t>
                      </a:r>
                    </a:p>
                  </a:txBody>
                  <a:tcPr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noFill/>
                  </a:tcPr>
                </a:tc>
                <a:tc>
                  <a:txBody>
                    <a:bodyPr/>
                    <a:lstStyle/>
                    <a:p>
                      <a:pPr algn="l">
                        <a:lnSpc>
                          <a:spcPct val="100000"/>
                        </a:lnSpc>
                      </a:pPr>
                      <a:r>
                        <a:rPr kumimoji="1" lang="ja-JP" altLang="en-US" sz="2400" b="0" dirty="0">
                          <a:solidFill>
                            <a:schemeClr val="tx1"/>
                          </a:solidFill>
                          <a:latin typeface="HG丸ｺﾞｼｯｸM-PRO" panose="020F0600000000000000" pitchFamily="50" charset="-128"/>
                          <a:ea typeface="HG丸ｺﾞｼｯｸM-PRO" panose="020F0600000000000000" pitchFamily="50" charset="-128"/>
                        </a:rPr>
                        <a:t>全ての子供にポリオ予防接種を行うために生かされ、ビル＆メリンダ・ゲイツ財団から</a:t>
                      </a:r>
                      <a:r>
                        <a:rPr kumimoji="1" lang="en-US" altLang="ja-JP" sz="2400" b="0" dirty="0">
                          <a:solidFill>
                            <a:schemeClr val="tx1"/>
                          </a:solidFill>
                          <a:latin typeface="HG丸ｺﾞｼｯｸM-PRO" panose="020F0600000000000000" pitchFamily="50" charset="-128"/>
                          <a:ea typeface="HG丸ｺﾞｼｯｸM-PRO" panose="020F0600000000000000" pitchFamily="50" charset="-128"/>
                        </a:rPr>
                        <a:t>2</a:t>
                      </a:r>
                      <a:r>
                        <a:rPr kumimoji="1" lang="ja-JP" altLang="en-US" sz="2400" b="0" dirty="0">
                          <a:solidFill>
                            <a:schemeClr val="tx1"/>
                          </a:solidFill>
                          <a:latin typeface="HG丸ｺﾞｼｯｸM-PRO" panose="020F0600000000000000" pitchFamily="50" charset="-128"/>
                          <a:ea typeface="HG丸ｺﾞｼｯｸM-PRO" panose="020F0600000000000000" pitchFamily="50" charset="-128"/>
                        </a:rPr>
                        <a:t>倍の上乗せの対象となります</a:t>
                      </a:r>
                    </a:p>
                  </a:txBody>
                  <a:tcPr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noFill/>
                  </a:tcPr>
                </a:tc>
                <a:extLst>
                  <a:ext uri="{0D108BD9-81ED-4DB2-BD59-A6C34878D82A}">
                    <a16:rowId xmlns:a16="http://schemas.microsoft.com/office/drawing/2014/main" val="1463416324"/>
                  </a:ext>
                </a:extLst>
              </a:tr>
              <a:tr h="1030512">
                <a:tc>
                  <a:txBody>
                    <a:bodyPr/>
                    <a:lstStyle/>
                    <a:p>
                      <a:pPr algn="ctr"/>
                      <a:r>
                        <a:rPr kumimoji="1" lang="ja-JP" altLang="en-US" sz="2800" b="0" dirty="0">
                          <a:solidFill>
                            <a:schemeClr val="tx1"/>
                          </a:solidFill>
                          <a:latin typeface="HG丸ｺﾞｼｯｸM-PRO" panose="020F0600000000000000" pitchFamily="50" charset="-128"/>
                          <a:ea typeface="HG丸ｺﾞｼｯｸM-PRO" panose="020F0600000000000000" pitchFamily="50" charset="-128"/>
                        </a:rPr>
                        <a:t>恒久基金</a:t>
                      </a:r>
                    </a:p>
                  </a:txBody>
                  <a:tcPr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noFill/>
                  </a:tcPr>
                </a:tc>
                <a:tc>
                  <a:txBody>
                    <a:bodyPr/>
                    <a:lstStyle/>
                    <a:p>
                      <a:pPr algn="l">
                        <a:lnSpc>
                          <a:spcPct val="100000"/>
                        </a:lnSpc>
                      </a:pPr>
                      <a:r>
                        <a:rPr kumimoji="1" lang="ja-JP" altLang="en-US" sz="2400" b="0" dirty="0">
                          <a:solidFill>
                            <a:schemeClr val="tx1"/>
                          </a:solidFill>
                          <a:latin typeface="HG丸ｺﾞｼｯｸM-PRO" panose="020F0600000000000000" pitchFamily="50" charset="-128"/>
                          <a:ea typeface="HG丸ｺﾞｼｯｸM-PRO" panose="020F0600000000000000" pitchFamily="50" charset="-128"/>
                        </a:rPr>
                        <a:t>基金は投資され元本は支出されることはなく、利用可能な収益の一部が財団プログラムを恒久的に支えます</a:t>
                      </a:r>
                    </a:p>
                  </a:txBody>
                  <a:tcPr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noFill/>
                  </a:tcPr>
                </a:tc>
                <a:extLst>
                  <a:ext uri="{0D108BD9-81ED-4DB2-BD59-A6C34878D82A}">
                    <a16:rowId xmlns:a16="http://schemas.microsoft.com/office/drawing/2014/main" val="1915027491"/>
                  </a:ext>
                </a:extLst>
              </a:tr>
              <a:tr h="1030512">
                <a:tc>
                  <a:txBody>
                    <a:bodyPr/>
                    <a:lstStyle/>
                    <a:p>
                      <a:pPr algn="ctr"/>
                      <a:r>
                        <a:rPr kumimoji="1" lang="ja-JP" altLang="en-US" sz="2800" b="0" dirty="0">
                          <a:solidFill>
                            <a:schemeClr val="tx1"/>
                          </a:solidFill>
                          <a:latin typeface="HG丸ｺﾞｼｯｸM-PRO" panose="020F0600000000000000" pitchFamily="50" charset="-128"/>
                          <a:ea typeface="HG丸ｺﾞｼｯｸM-PRO" panose="020F0600000000000000" pitchFamily="50" charset="-128"/>
                        </a:rPr>
                        <a:t>ロータリー</a:t>
                      </a:r>
                      <a:endParaRPr kumimoji="1" lang="en-US" altLang="ja-JP" sz="2800" b="0" dirty="0">
                        <a:solidFill>
                          <a:schemeClr val="tx1"/>
                        </a:solidFill>
                        <a:latin typeface="HG丸ｺﾞｼｯｸM-PRO" panose="020F0600000000000000" pitchFamily="50" charset="-128"/>
                        <a:ea typeface="HG丸ｺﾞｼｯｸM-PRO" panose="020F0600000000000000" pitchFamily="50" charset="-128"/>
                      </a:endParaRPr>
                    </a:p>
                    <a:p>
                      <a:pPr algn="ctr"/>
                      <a:r>
                        <a:rPr kumimoji="1" lang="ja-JP" altLang="en-US" sz="2800" b="0" dirty="0">
                          <a:solidFill>
                            <a:schemeClr val="tx1"/>
                          </a:solidFill>
                          <a:latin typeface="HG丸ｺﾞｼｯｸM-PRO" panose="020F0600000000000000" pitchFamily="50" charset="-128"/>
                          <a:ea typeface="HG丸ｺﾞｼｯｸM-PRO" panose="020F0600000000000000" pitchFamily="50" charset="-128"/>
                        </a:rPr>
                        <a:t>災害救援基金</a:t>
                      </a:r>
                    </a:p>
                  </a:txBody>
                  <a:tcPr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noFill/>
                  </a:tcPr>
                </a:tc>
                <a:tc>
                  <a:txBody>
                    <a:bodyPr/>
                    <a:lstStyle/>
                    <a:p>
                      <a:pPr algn="l">
                        <a:lnSpc>
                          <a:spcPct val="150000"/>
                        </a:lnSpc>
                      </a:pPr>
                      <a:r>
                        <a:rPr kumimoji="1" lang="ja-JP" altLang="en-US" sz="2400" b="0" dirty="0">
                          <a:solidFill>
                            <a:schemeClr val="tx1"/>
                          </a:solidFill>
                          <a:latin typeface="HG丸ｺﾞｼｯｸM-PRO" panose="020F0600000000000000" pitchFamily="50" charset="-128"/>
                          <a:ea typeface="HG丸ｺﾞｼｯｸM-PRO" panose="020F0600000000000000" pitchFamily="50" charset="-128"/>
                        </a:rPr>
                        <a:t>クラブや地区による災害救援活動や復興活動に生かされます。</a:t>
                      </a:r>
                    </a:p>
                  </a:txBody>
                  <a:tcPr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noFill/>
                  </a:tcPr>
                </a:tc>
                <a:extLst>
                  <a:ext uri="{0D108BD9-81ED-4DB2-BD59-A6C34878D82A}">
                    <a16:rowId xmlns:a16="http://schemas.microsoft.com/office/drawing/2014/main" val="3858961397"/>
                  </a:ext>
                </a:extLst>
              </a:tr>
            </a:tbl>
          </a:graphicData>
        </a:graphic>
      </p:graphicFrame>
      <p:pic>
        <p:nvPicPr>
          <p:cNvPr id="3" name="Picture 4" descr="ãã­ã¼ã¿ãªã¼è²¡å£ãã®ç»åæ¤ç´¢çµæ">
            <a:extLst>
              <a:ext uri="{FF2B5EF4-FFF2-40B4-BE49-F238E27FC236}">
                <a16:creationId xmlns:a16="http://schemas.microsoft.com/office/drawing/2014/main" id="{3871A202-7F11-4516-99AB-22E6B022B09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585179" y="5817524"/>
            <a:ext cx="2006747" cy="756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8603143"/>
      </p:ext>
    </p:extLst>
  </p:cSld>
  <p:clrMapOvr>
    <a:masterClrMapping/>
  </p:clrMapOvr>
  <p:transition spd="slow">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9A17B49F-D03A-4029-B31A-2D46460F52FB}"/>
              </a:ext>
            </a:extLst>
          </p:cNvPr>
          <p:cNvSpPr/>
          <p:nvPr/>
        </p:nvSpPr>
        <p:spPr>
          <a:xfrm>
            <a:off x="180975" y="152400"/>
            <a:ext cx="11858625" cy="619125"/>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latin typeface="HG丸ｺﾞｼｯｸM-PRO" panose="020F0600000000000000" pitchFamily="50" charset="-128"/>
                <a:ea typeface="HG丸ｺﾞｼｯｸM-PRO" panose="020F0600000000000000" pitchFamily="50" charset="-128"/>
              </a:rPr>
              <a:t>財団寄付の方法</a:t>
            </a:r>
          </a:p>
        </p:txBody>
      </p:sp>
      <p:pic>
        <p:nvPicPr>
          <p:cNvPr id="3" name="Picture 4" descr="ãã­ã¼ã¿ãªã¼è²¡å£ãã®ç»åæ¤ç´¢çµæ">
            <a:extLst>
              <a:ext uri="{FF2B5EF4-FFF2-40B4-BE49-F238E27FC236}">
                <a16:creationId xmlns:a16="http://schemas.microsoft.com/office/drawing/2014/main" id="{3871A202-7F11-4516-99AB-22E6B022B09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585179" y="5817524"/>
            <a:ext cx="2006747" cy="75664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表 4">
            <a:extLst>
              <a:ext uri="{FF2B5EF4-FFF2-40B4-BE49-F238E27FC236}">
                <a16:creationId xmlns:a16="http://schemas.microsoft.com/office/drawing/2014/main" id="{2BA8C006-755B-4338-B4CE-B48B81D1FB44}"/>
              </a:ext>
            </a:extLst>
          </p:cNvPr>
          <p:cNvGraphicFramePr>
            <a:graphicFrameLocks noGrp="1"/>
          </p:cNvGraphicFramePr>
          <p:nvPr/>
        </p:nvGraphicFramePr>
        <p:xfrm>
          <a:off x="180975" y="1013464"/>
          <a:ext cx="11695591" cy="5094924"/>
        </p:xfrm>
        <a:graphic>
          <a:graphicData uri="http://schemas.openxmlformats.org/drawingml/2006/table">
            <a:tbl>
              <a:tblPr firstRow="1" bandRow="1">
                <a:tableStyleId>{5C22544A-7EE6-4342-B048-85BDC9FD1C3A}</a:tableStyleId>
              </a:tblPr>
              <a:tblGrid>
                <a:gridCol w="2495464">
                  <a:extLst>
                    <a:ext uri="{9D8B030D-6E8A-4147-A177-3AD203B41FA5}">
                      <a16:colId xmlns:a16="http://schemas.microsoft.com/office/drawing/2014/main" val="319061171"/>
                    </a:ext>
                  </a:extLst>
                </a:gridCol>
                <a:gridCol w="9200127">
                  <a:extLst>
                    <a:ext uri="{9D8B030D-6E8A-4147-A177-3AD203B41FA5}">
                      <a16:colId xmlns:a16="http://schemas.microsoft.com/office/drawing/2014/main" val="2207289001"/>
                    </a:ext>
                  </a:extLst>
                </a:gridCol>
              </a:tblGrid>
              <a:tr h="456624">
                <a:tc>
                  <a:txBody>
                    <a:bodyPr/>
                    <a:lstStyle/>
                    <a:p>
                      <a:pPr algn="ctr">
                        <a:lnSpc>
                          <a:spcPct val="150000"/>
                        </a:lnSpc>
                      </a:pPr>
                      <a:r>
                        <a:rPr kumimoji="1" lang="ja-JP" altLang="en-US" sz="2800" b="1" dirty="0">
                          <a:solidFill>
                            <a:schemeClr val="tx1"/>
                          </a:solidFill>
                          <a:latin typeface="HG丸ｺﾞｼｯｸM-PRO" panose="020F0600000000000000" pitchFamily="50" charset="-128"/>
                          <a:ea typeface="HG丸ｺﾞｼｯｸM-PRO" panose="020F0600000000000000" pitchFamily="50" charset="-128"/>
                        </a:rPr>
                        <a:t>方法</a:t>
                      </a:r>
                    </a:p>
                  </a:txBody>
                  <a:tcPr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pPr>
                      <a:r>
                        <a:rPr kumimoji="1" lang="ja-JP" altLang="en-US" sz="2800" b="1" dirty="0">
                          <a:solidFill>
                            <a:schemeClr val="tx1"/>
                          </a:solidFill>
                          <a:latin typeface="HG丸ｺﾞｼｯｸM-PRO" panose="020F0600000000000000" pitchFamily="50" charset="-128"/>
                          <a:ea typeface="HG丸ｺﾞｼｯｸM-PRO" panose="020F0600000000000000" pitchFamily="50" charset="-128"/>
                        </a:rPr>
                        <a:t>概要</a:t>
                      </a:r>
                    </a:p>
                  </a:txBody>
                  <a:tcPr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031830761"/>
                  </a:ext>
                </a:extLst>
              </a:tr>
              <a:tr h="1495904">
                <a:tc>
                  <a:txBody>
                    <a:bodyPr/>
                    <a:lstStyle/>
                    <a:p>
                      <a:pPr algn="ctr">
                        <a:lnSpc>
                          <a:spcPct val="150000"/>
                        </a:lnSpc>
                      </a:pPr>
                      <a:r>
                        <a:rPr kumimoji="1" lang="ja-JP" altLang="en-US" sz="2800" b="0" dirty="0">
                          <a:solidFill>
                            <a:schemeClr val="tx1"/>
                          </a:solidFill>
                          <a:latin typeface="HG丸ｺﾞｼｯｸM-PRO" panose="020F0600000000000000" pitchFamily="50" charset="-128"/>
                          <a:ea typeface="HG丸ｺﾞｼｯｸM-PRO" panose="020F0600000000000000" pitchFamily="50" charset="-128"/>
                        </a:rPr>
                        <a:t>銀行振込</a:t>
                      </a:r>
                    </a:p>
                  </a:txBody>
                  <a:tcPr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noFill/>
                  </a:tcPr>
                </a:tc>
                <a:tc>
                  <a:txBody>
                    <a:bodyPr/>
                    <a:lstStyle/>
                    <a:p>
                      <a:pPr algn="l">
                        <a:lnSpc>
                          <a:spcPct val="150000"/>
                        </a:lnSpc>
                      </a:pPr>
                      <a:r>
                        <a:rPr kumimoji="1" lang="ja-JP" altLang="en-US" sz="2800" b="0" dirty="0">
                          <a:solidFill>
                            <a:schemeClr val="tx1"/>
                          </a:solidFill>
                          <a:latin typeface="HG丸ｺﾞｼｯｸM-PRO" panose="020F0600000000000000" pitchFamily="50" charset="-128"/>
                          <a:ea typeface="HG丸ｺﾞｼｯｸM-PRO" panose="020F0600000000000000" pitchFamily="50" charset="-128"/>
                        </a:rPr>
                        <a:t>＊ 寄付分類を決める</a:t>
                      </a:r>
                      <a:endParaRPr kumimoji="1" lang="en-US" altLang="ja-JP" sz="2800" b="0" dirty="0">
                        <a:solidFill>
                          <a:schemeClr val="tx1"/>
                        </a:solidFill>
                        <a:latin typeface="HG丸ｺﾞｼｯｸM-PRO" panose="020F0600000000000000" pitchFamily="50" charset="-128"/>
                        <a:ea typeface="HG丸ｺﾞｼｯｸM-PRO" panose="020F0600000000000000" pitchFamily="50" charset="-128"/>
                      </a:endParaRPr>
                    </a:p>
                    <a:p>
                      <a:pPr algn="l">
                        <a:lnSpc>
                          <a:spcPct val="150000"/>
                        </a:lnSpc>
                      </a:pPr>
                      <a:r>
                        <a:rPr kumimoji="1" lang="ja-JP" altLang="en-US" sz="2800" b="0" dirty="0">
                          <a:solidFill>
                            <a:schemeClr val="tx1"/>
                          </a:solidFill>
                          <a:latin typeface="HG丸ｺﾞｼｯｸM-PRO" panose="020F0600000000000000" pitchFamily="50" charset="-128"/>
                          <a:ea typeface="HG丸ｺﾞｼｯｸM-PRO" panose="020F0600000000000000" pitchFamily="50" charset="-128"/>
                        </a:rPr>
                        <a:t>＊ 寄付送金明細書を記入する</a:t>
                      </a:r>
                      <a:endParaRPr kumimoji="1" lang="en-US" altLang="ja-JP" sz="2800" b="0" dirty="0">
                        <a:solidFill>
                          <a:schemeClr val="tx1"/>
                        </a:solidFill>
                        <a:latin typeface="HG丸ｺﾞｼｯｸM-PRO" panose="020F0600000000000000" pitchFamily="50" charset="-128"/>
                        <a:ea typeface="HG丸ｺﾞｼｯｸM-PRO" panose="020F0600000000000000" pitchFamily="50" charset="-128"/>
                      </a:endParaRPr>
                    </a:p>
                    <a:p>
                      <a:pPr algn="l">
                        <a:lnSpc>
                          <a:spcPct val="150000"/>
                        </a:lnSpc>
                      </a:pPr>
                      <a:r>
                        <a:rPr kumimoji="1" lang="ja-JP" altLang="en-US" sz="2800" b="0" dirty="0">
                          <a:solidFill>
                            <a:schemeClr val="tx1"/>
                          </a:solidFill>
                          <a:latin typeface="HG丸ｺﾞｼｯｸM-PRO" panose="020F0600000000000000" pitchFamily="50" charset="-128"/>
                          <a:ea typeface="HG丸ｺﾞｼｯｸM-PRO" panose="020F0600000000000000" pitchFamily="50" charset="-128"/>
                        </a:rPr>
                        <a:t>＊ 寄付金</a:t>
                      </a:r>
                      <a:r>
                        <a:rPr kumimoji="1" lang="ja-JP" altLang="en-US" sz="2800" b="0">
                          <a:solidFill>
                            <a:schemeClr val="tx1"/>
                          </a:solidFill>
                          <a:latin typeface="HG丸ｺﾞｼｯｸM-PRO" panose="020F0600000000000000" pitchFamily="50" charset="-128"/>
                          <a:ea typeface="HG丸ｺﾞｼｯｸM-PRO" panose="020F0600000000000000" pitchFamily="50" charset="-128"/>
                        </a:rPr>
                        <a:t>を「公益財団</a:t>
                      </a:r>
                      <a:r>
                        <a:rPr kumimoji="1" lang="ja-JP" altLang="en-US" sz="2800" b="0" dirty="0">
                          <a:solidFill>
                            <a:schemeClr val="tx1"/>
                          </a:solidFill>
                          <a:latin typeface="HG丸ｺﾞｼｯｸM-PRO" panose="020F0600000000000000" pitchFamily="50" charset="-128"/>
                          <a:ea typeface="HG丸ｺﾞｼｯｸM-PRO" panose="020F0600000000000000" pitchFamily="50" charset="-128"/>
                        </a:rPr>
                        <a:t>法人ロータリー日本財団」に</a:t>
                      </a:r>
                      <a:endParaRPr kumimoji="1" lang="en-US" altLang="ja-JP" sz="2800" b="0" dirty="0">
                        <a:solidFill>
                          <a:schemeClr val="tx1"/>
                        </a:solidFill>
                        <a:latin typeface="HG丸ｺﾞｼｯｸM-PRO" panose="020F0600000000000000" pitchFamily="50" charset="-128"/>
                        <a:ea typeface="HG丸ｺﾞｼｯｸM-PRO" panose="020F0600000000000000" pitchFamily="50" charset="-128"/>
                      </a:endParaRPr>
                    </a:p>
                    <a:p>
                      <a:pPr algn="l">
                        <a:lnSpc>
                          <a:spcPct val="150000"/>
                        </a:lnSpc>
                      </a:pPr>
                      <a:r>
                        <a:rPr kumimoji="1" lang="ja-JP" altLang="en-US" sz="2800" b="0" dirty="0">
                          <a:solidFill>
                            <a:schemeClr val="tx1"/>
                          </a:solidFill>
                          <a:latin typeface="HG丸ｺﾞｼｯｸM-PRO" panose="020F0600000000000000" pitchFamily="50" charset="-128"/>
                          <a:ea typeface="HG丸ｺﾞｼｯｸM-PRO" panose="020F0600000000000000" pitchFamily="50" charset="-128"/>
                        </a:rPr>
                        <a:t>　 振り込む</a:t>
                      </a:r>
                    </a:p>
                  </a:txBody>
                  <a:tcPr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noFill/>
                  </a:tcPr>
                </a:tc>
                <a:extLst>
                  <a:ext uri="{0D108BD9-81ED-4DB2-BD59-A6C34878D82A}">
                    <a16:rowId xmlns:a16="http://schemas.microsoft.com/office/drawing/2014/main" val="1777565332"/>
                  </a:ext>
                </a:extLst>
              </a:tr>
              <a:tr h="1132597">
                <a:tc>
                  <a:txBody>
                    <a:bodyPr/>
                    <a:lstStyle/>
                    <a:p>
                      <a:pPr algn="ctr">
                        <a:lnSpc>
                          <a:spcPct val="150000"/>
                        </a:lnSpc>
                      </a:pPr>
                      <a:r>
                        <a:rPr kumimoji="1" lang="ja-JP" altLang="en-US" sz="2800" b="0" dirty="0">
                          <a:solidFill>
                            <a:schemeClr val="tx1"/>
                          </a:solidFill>
                          <a:latin typeface="HG丸ｺﾞｼｯｸM-PRO" panose="020F0600000000000000" pitchFamily="50" charset="-128"/>
                          <a:ea typeface="HG丸ｺﾞｼｯｸM-PRO" panose="020F0600000000000000" pitchFamily="50" charset="-128"/>
                        </a:rPr>
                        <a:t>オンライン</a:t>
                      </a:r>
                    </a:p>
                  </a:txBody>
                  <a:tcPr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noFill/>
                  </a:tcPr>
                </a:tc>
                <a:tc>
                  <a:txBody>
                    <a:bodyPr/>
                    <a:lstStyle/>
                    <a:p>
                      <a:pPr algn="l">
                        <a:lnSpc>
                          <a:spcPct val="150000"/>
                        </a:lnSpc>
                      </a:pPr>
                      <a:r>
                        <a:rPr kumimoji="1" lang="ja-JP" altLang="en-US" sz="2800" b="0" dirty="0">
                          <a:solidFill>
                            <a:schemeClr val="tx1"/>
                          </a:solidFill>
                          <a:latin typeface="HG丸ｺﾞｼｯｸM-PRO" panose="020F0600000000000000" pitchFamily="50" charset="-128"/>
                          <a:ea typeface="HG丸ｺﾞｼｯｸM-PRO" panose="020F0600000000000000" pitchFamily="50" charset="-128"/>
                        </a:rPr>
                        <a:t>＊ </a:t>
                      </a:r>
                      <a:r>
                        <a:rPr kumimoji="1" lang="en-US" altLang="ja-JP" sz="2800" b="0" dirty="0">
                          <a:solidFill>
                            <a:schemeClr val="tx1"/>
                          </a:solidFill>
                          <a:latin typeface="HG丸ｺﾞｼｯｸM-PRO" panose="020F0600000000000000" pitchFamily="50" charset="-128"/>
                          <a:ea typeface="HG丸ｺﾞｼｯｸM-PRO" panose="020F0600000000000000" pitchFamily="50" charset="-128"/>
                        </a:rPr>
                        <a:t>My ROTARY</a:t>
                      </a:r>
                      <a:r>
                        <a:rPr kumimoji="1" lang="ja-JP" altLang="en-US" sz="2800" b="0" dirty="0">
                          <a:solidFill>
                            <a:schemeClr val="tx1"/>
                          </a:solidFill>
                          <a:latin typeface="HG丸ｺﾞｼｯｸM-PRO" panose="020F0600000000000000" pitchFamily="50" charset="-128"/>
                          <a:ea typeface="HG丸ｺﾞｼｯｸM-PRO" panose="020F0600000000000000" pitchFamily="50" charset="-128"/>
                        </a:rPr>
                        <a:t>で手続き（クレジットカード決済）</a:t>
                      </a:r>
                      <a:endParaRPr kumimoji="1" lang="en-US" altLang="ja-JP" sz="2800" b="0" dirty="0">
                        <a:solidFill>
                          <a:schemeClr val="tx1"/>
                        </a:solidFill>
                        <a:latin typeface="HG丸ｺﾞｼｯｸM-PRO" panose="020F0600000000000000" pitchFamily="50" charset="-128"/>
                        <a:ea typeface="HG丸ｺﾞｼｯｸM-PRO" panose="020F0600000000000000" pitchFamily="50" charset="-128"/>
                      </a:endParaRPr>
                    </a:p>
                    <a:p>
                      <a:pPr algn="l">
                        <a:lnSpc>
                          <a:spcPct val="150000"/>
                        </a:lnSpc>
                      </a:pPr>
                      <a:r>
                        <a:rPr kumimoji="1" lang="ja-JP" altLang="en-US" sz="2800" b="0" dirty="0">
                          <a:solidFill>
                            <a:schemeClr val="tx1"/>
                          </a:solidFill>
                          <a:latin typeface="HG丸ｺﾞｼｯｸM-PRO" panose="020F0600000000000000" pitchFamily="50" charset="-128"/>
                          <a:ea typeface="HG丸ｺﾞｼｯｸM-PRO" panose="020F0600000000000000" pitchFamily="50" charset="-128"/>
                        </a:rPr>
                        <a:t>＊ </a:t>
                      </a:r>
                      <a:r>
                        <a:rPr kumimoji="1" lang="ja-JP" altLang="en-US" sz="2800" b="0" dirty="0">
                          <a:solidFill>
                            <a:srgbClr val="C00000"/>
                          </a:solidFill>
                          <a:latin typeface="HG丸ｺﾞｼｯｸM-PRO" panose="020F0600000000000000" pitchFamily="50" charset="-128"/>
                          <a:ea typeface="HG丸ｺﾞｼｯｸM-PRO" panose="020F0600000000000000" pitchFamily="50" charset="-128"/>
                        </a:rPr>
                        <a:t>税制上の優遇措置を受けるために、手続き画面で</a:t>
                      </a:r>
                      <a:endParaRPr kumimoji="1" lang="en-US" altLang="ja-JP" sz="2800" b="0" dirty="0">
                        <a:solidFill>
                          <a:srgbClr val="C00000"/>
                        </a:solidFill>
                        <a:latin typeface="HG丸ｺﾞｼｯｸM-PRO" panose="020F0600000000000000" pitchFamily="50" charset="-128"/>
                        <a:ea typeface="HG丸ｺﾞｼｯｸM-PRO" panose="020F0600000000000000" pitchFamily="50" charset="-128"/>
                      </a:endParaRPr>
                    </a:p>
                    <a:p>
                      <a:pPr algn="l">
                        <a:lnSpc>
                          <a:spcPct val="150000"/>
                        </a:lnSpc>
                      </a:pPr>
                      <a:r>
                        <a:rPr kumimoji="1" lang="ja-JP" altLang="en-US" sz="2800" b="0" dirty="0">
                          <a:solidFill>
                            <a:srgbClr val="C00000"/>
                          </a:solidFill>
                          <a:latin typeface="HG丸ｺﾞｼｯｸM-PRO" panose="020F0600000000000000" pitchFamily="50" charset="-128"/>
                          <a:ea typeface="HG丸ｺﾞｼｯｸM-PRO" panose="020F0600000000000000" pitchFamily="50" charset="-128"/>
                        </a:rPr>
                        <a:t>　 </a:t>
                      </a:r>
                      <a:r>
                        <a:rPr kumimoji="1" lang="ja-JP" altLang="en-US" sz="2800" b="0" dirty="0">
                          <a:solidFill>
                            <a:srgbClr val="C00000"/>
                          </a:solidFill>
                          <a:highlight>
                            <a:srgbClr val="FFFF00"/>
                          </a:highlight>
                          <a:latin typeface="HG丸ｺﾞｼｯｸM-PRO" panose="020F0600000000000000" pitchFamily="50" charset="-128"/>
                          <a:ea typeface="HG丸ｺﾞｼｯｸM-PRO" panose="020F0600000000000000" pitchFamily="50" charset="-128"/>
                        </a:rPr>
                        <a:t>国は日本</a:t>
                      </a:r>
                      <a:r>
                        <a:rPr kumimoji="1" lang="ja-JP" altLang="en-US" sz="2800" b="0" dirty="0">
                          <a:solidFill>
                            <a:srgbClr val="C00000"/>
                          </a:solidFill>
                          <a:latin typeface="HG丸ｺﾞｼｯｸM-PRO" panose="020F0600000000000000" pitchFamily="50" charset="-128"/>
                          <a:ea typeface="HG丸ｺﾞｼｯｸM-PRO" panose="020F0600000000000000" pitchFamily="50" charset="-128"/>
                        </a:rPr>
                        <a:t>、</a:t>
                      </a:r>
                      <a:r>
                        <a:rPr kumimoji="1" lang="ja-JP" altLang="en-US" sz="2800" b="0" dirty="0">
                          <a:solidFill>
                            <a:srgbClr val="C00000"/>
                          </a:solidFill>
                          <a:highlight>
                            <a:srgbClr val="FFFF00"/>
                          </a:highlight>
                          <a:latin typeface="HG丸ｺﾞｼｯｸM-PRO" panose="020F0600000000000000" pitchFamily="50" charset="-128"/>
                          <a:ea typeface="HG丸ｺﾞｼｯｸM-PRO" panose="020F0600000000000000" pitchFamily="50" charset="-128"/>
                        </a:rPr>
                        <a:t>通貨は円</a:t>
                      </a:r>
                      <a:r>
                        <a:rPr kumimoji="1" lang="ja-JP" altLang="en-US" sz="2800" b="0" dirty="0">
                          <a:solidFill>
                            <a:srgbClr val="C00000"/>
                          </a:solidFill>
                          <a:latin typeface="HG丸ｺﾞｼｯｸM-PRO" panose="020F0600000000000000" pitchFamily="50" charset="-128"/>
                          <a:ea typeface="HG丸ｺﾞｼｯｸM-PRO" panose="020F0600000000000000" pitchFamily="50" charset="-128"/>
                        </a:rPr>
                        <a:t>を 選択する</a:t>
                      </a:r>
                    </a:p>
                  </a:txBody>
                  <a:tcPr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noFill/>
                  </a:tcPr>
                </a:tc>
                <a:extLst>
                  <a:ext uri="{0D108BD9-81ED-4DB2-BD59-A6C34878D82A}">
                    <a16:rowId xmlns:a16="http://schemas.microsoft.com/office/drawing/2014/main" val="1463416324"/>
                  </a:ext>
                </a:extLst>
              </a:tr>
            </a:tbl>
          </a:graphicData>
        </a:graphic>
      </p:graphicFrame>
    </p:spTree>
    <p:extLst>
      <p:ext uri="{BB962C8B-B14F-4D97-AF65-F5344CB8AC3E}">
        <p14:creationId xmlns:p14="http://schemas.microsoft.com/office/powerpoint/2010/main" val="1473060766"/>
      </p:ext>
    </p:extLst>
  </p:cSld>
  <p:clrMapOvr>
    <a:masterClrMapping/>
  </p:clrMapOvr>
  <p:transition spd="slow">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9A17B49F-D03A-4029-B31A-2D46460F52FB}"/>
              </a:ext>
            </a:extLst>
          </p:cNvPr>
          <p:cNvSpPr/>
          <p:nvPr/>
        </p:nvSpPr>
        <p:spPr>
          <a:xfrm>
            <a:off x="180975" y="152400"/>
            <a:ext cx="11858625" cy="619125"/>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latin typeface="HG丸ｺﾞｼｯｸM-PRO" panose="020F0600000000000000" pitchFamily="50" charset="-128"/>
                <a:ea typeface="HG丸ｺﾞｼｯｸM-PRO" panose="020F0600000000000000" pitchFamily="50" charset="-128"/>
              </a:rPr>
              <a:t>財団への寄付者</a:t>
            </a:r>
          </a:p>
        </p:txBody>
      </p:sp>
      <p:pic>
        <p:nvPicPr>
          <p:cNvPr id="3" name="Picture 4" descr="ãã­ã¼ã¿ãªã¼è²¡å£ãã®ç»åæ¤ç´¢çµæ">
            <a:extLst>
              <a:ext uri="{FF2B5EF4-FFF2-40B4-BE49-F238E27FC236}">
                <a16:creationId xmlns:a16="http://schemas.microsoft.com/office/drawing/2014/main" id="{3871A202-7F11-4516-99AB-22E6B022B09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585179" y="5817524"/>
            <a:ext cx="2006747" cy="75664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表 4">
            <a:extLst>
              <a:ext uri="{FF2B5EF4-FFF2-40B4-BE49-F238E27FC236}">
                <a16:creationId xmlns:a16="http://schemas.microsoft.com/office/drawing/2014/main" id="{2BA8C006-755B-4338-B4CE-B48B81D1FB44}"/>
              </a:ext>
            </a:extLst>
          </p:cNvPr>
          <p:cNvGraphicFramePr>
            <a:graphicFrameLocks noGrp="1"/>
          </p:cNvGraphicFramePr>
          <p:nvPr/>
        </p:nvGraphicFramePr>
        <p:xfrm>
          <a:off x="262490" y="1100921"/>
          <a:ext cx="11777109" cy="4607152"/>
        </p:xfrm>
        <a:graphic>
          <a:graphicData uri="http://schemas.openxmlformats.org/drawingml/2006/table">
            <a:tbl>
              <a:tblPr firstRow="1" bandRow="1">
                <a:tableStyleId>{5C22544A-7EE6-4342-B048-85BDC9FD1C3A}</a:tableStyleId>
              </a:tblPr>
              <a:tblGrid>
                <a:gridCol w="11777109">
                  <a:extLst>
                    <a:ext uri="{9D8B030D-6E8A-4147-A177-3AD203B41FA5}">
                      <a16:colId xmlns:a16="http://schemas.microsoft.com/office/drawing/2014/main" val="2207289001"/>
                    </a:ext>
                  </a:extLst>
                </a:gridCol>
              </a:tblGrid>
              <a:tr h="4607152">
                <a:tc>
                  <a:txBody>
                    <a:bodyPr/>
                    <a:lstStyle/>
                    <a:p>
                      <a:pPr algn="l">
                        <a:lnSpc>
                          <a:spcPct val="150000"/>
                        </a:lnSpc>
                      </a:pPr>
                      <a:r>
                        <a:rPr kumimoji="1" lang="ja-JP" altLang="en-US" sz="2800" b="0" dirty="0">
                          <a:solidFill>
                            <a:schemeClr val="tx1"/>
                          </a:solidFill>
                          <a:latin typeface="HG丸ｺﾞｼｯｸM-PRO" panose="020F0600000000000000" pitchFamily="50" charset="-128"/>
                          <a:ea typeface="HG丸ｺﾞｼｯｸM-PRO" panose="020F0600000000000000" pitchFamily="50" charset="-128"/>
                        </a:rPr>
                        <a:t>＊ 個人　</a:t>
                      </a:r>
                      <a:r>
                        <a:rPr kumimoji="1" lang="en-US" altLang="ja-JP" sz="2800" b="0" dirty="0">
                          <a:solidFill>
                            <a:schemeClr val="tx1"/>
                          </a:solidFill>
                          <a:latin typeface="HG丸ｺﾞｼｯｸM-PRO" panose="020F0600000000000000" pitchFamily="50" charset="-128"/>
                          <a:ea typeface="HG丸ｺﾞｼｯｸM-PRO" panose="020F0600000000000000" pitchFamily="50" charset="-128"/>
                        </a:rPr>
                        <a:t>…</a:t>
                      </a:r>
                      <a:r>
                        <a:rPr kumimoji="1" lang="ja-JP" altLang="en-US" sz="2800" b="0" dirty="0">
                          <a:solidFill>
                            <a:schemeClr val="tx1"/>
                          </a:solidFill>
                          <a:latin typeface="HG丸ｺﾞｼｯｸM-PRO" panose="020F0600000000000000" pitchFamily="50" charset="-128"/>
                          <a:ea typeface="HG丸ｺﾞｼｯｸM-PRO" panose="020F0600000000000000" pitchFamily="50" charset="-128"/>
                        </a:rPr>
                        <a:t>　ロータリアン、ローターアクター、インターアクター、</a:t>
                      </a:r>
                      <a:endParaRPr kumimoji="1" lang="en-US" altLang="ja-JP" sz="2800" b="0" dirty="0">
                        <a:solidFill>
                          <a:schemeClr val="tx1"/>
                        </a:solidFill>
                        <a:latin typeface="HG丸ｺﾞｼｯｸM-PRO" panose="020F0600000000000000" pitchFamily="50" charset="-128"/>
                        <a:ea typeface="HG丸ｺﾞｼｯｸM-PRO" panose="020F0600000000000000" pitchFamily="50" charset="-128"/>
                      </a:endParaRPr>
                    </a:p>
                    <a:p>
                      <a:pPr algn="l">
                        <a:lnSpc>
                          <a:spcPct val="150000"/>
                        </a:lnSpc>
                      </a:pPr>
                      <a:r>
                        <a:rPr kumimoji="1" lang="ja-JP" altLang="en-US" sz="2800" b="0" dirty="0">
                          <a:solidFill>
                            <a:schemeClr val="tx1"/>
                          </a:solidFill>
                          <a:latin typeface="HG丸ｺﾞｼｯｸM-PRO" panose="020F0600000000000000" pitchFamily="50" charset="-128"/>
                          <a:ea typeface="HG丸ｺﾞｼｯｸM-PRO" panose="020F0600000000000000" pitchFamily="50" charset="-128"/>
                        </a:rPr>
                        <a:t>　　　　　　　ノンロータリアン</a:t>
                      </a:r>
                      <a:endParaRPr kumimoji="1" lang="en-US" altLang="ja-JP" sz="2800" b="0" dirty="0">
                        <a:solidFill>
                          <a:schemeClr val="tx1"/>
                        </a:solidFill>
                        <a:latin typeface="HG丸ｺﾞｼｯｸM-PRO" panose="020F0600000000000000" pitchFamily="50" charset="-128"/>
                        <a:ea typeface="HG丸ｺﾞｼｯｸM-PRO" panose="020F0600000000000000" pitchFamily="50" charset="-128"/>
                      </a:endParaRPr>
                    </a:p>
                    <a:p>
                      <a:pPr algn="l">
                        <a:lnSpc>
                          <a:spcPct val="150000"/>
                        </a:lnSpc>
                      </a:pPr>
                      <a:r>
                        <a:rPr kumimoji="1" lang="ja-JP" altLang="en-US" sz="2800" b="0" dirty="0">
                          <a:solidFill>
                            <a:schemeClr val="tx1"/>
                          </a:solidFill>
                          <a:latin typeface="HG丸ｺﾞｼｯｸM-PRO" panose="020F0600000000000000" pitchFamily="50" charset="-128"/>
                          <a:ea typeface="HG丸ｺﾞｼｯｸM-PRO" panose="020F0600000000000000" pitchFamily="50" charset="-128"/>
                        </a:rPr>
                        <a:t>＊ クラブ　</a:t>
                      </a:r>
                      <a:r>
                        <a:rPr kumimoji="1" lang="en-US" altLang="ja-JP" sz="2800" b="0" dirty="0">
                          <a:solidFill>
                            <a:schemeClr val="tx1"/>
                          </a:solidFill>
                          <a:latin typeface="HG丸ｺﾞｼｯｸM-PRO" panose="020F0600000000000000" pitchFamily="50" charset="-128"/>
                          <a:ea typeface="HG丸ｺﾞｼｯｸM-PRO" panose="020F0600000000000000" pitchFamily="50" charset="-128"/>
                        </a:rPr>
                        <a:t>…</a:t>
                      </a:r>
                      <a:r>
                        <a:rPr kumimoji="1" lang="ja-JP" altLang="en-US" sz="2800" b="0" dirty="0">
                          <a:solidFill>
                            <a:schemeClr val="tx1"/>
                          </a:solidFill>
                          <a:latin typeface="HG丸ｺﾞｼｯｸM-PRO" panose="020F0600000000000000" pitchFamily="50" charset="-128"/>
                          <a:ea typeface="HG丸ｺﾞｼｯｸM-PRO" panose="020F0600000000000000" pitchFamily="50" charset="-128"/>
                        </a:rPr>
                        <a:t>　ロータリークラブ、ローターアクトクラブ、インター</a:t>
                      </a:r>
                      <a:endParaRPr kumimoji="1" lang="en-US" altLang="ja-JP" sz="2800" b="0" dirty="0">
                        <a:solidFill>
                          <a:schemeClr val="tx1"/>
                        </a:solidFill>
                        <a:latin typeface="HG丸ｺﾞｼｯｸM-PRO" panose="020F0600000000000000" pitchFamily="50" charset="-128"/>
                        <a:ea typeface="HG丸ｺﾞｼｯｸM-PRO" panose="020F0600000000000000" pitchFamily="50" charset="-128"/>
                      </a:endParaRPr>
                    </a:p>
                    <a:p>
                      <a:pPr algn="l">
                        <a:lnSpc>
                          <a:spcPct val="150000"/>
                        </a:lnSpc>
                      </a:pPr>
                      <a:r>
                        <a:rPr kumimoji="1" lang="ja-JP" altLang="en-US" sz="2800" b="0" dirty="0">
                          <a:solidFill>
                            <a:schemeClr val="tx1"/>
                          </a:solidFill>
                          <a:latin typeface="HG丸ｺﾞｼｯｸM-PRO" panose="020F0600000000000000" pitchFamily="50" charset="-128"/>
                          <a:ea typeface="HG丸ｺﾞｼｯｸM-PRO" panose="020F0600000000000000" pitchFamily="50" charset="-128"/>
                        </a:rPr>
                        <a:t>　　　　　　　　アクトクラブ</a:t>
                      </a:r>
                      <a:endParaRPr kumimoji="1" lang="en-US" altLang="ja-JP" sz="2800" b="0" dirty="0">
                        <a:solidFill>
                          <a:schemeClr val="tx1"/>
                        </a:solidFill>
                        <a:latin typeface="HG丸ｺﾞｼｯｸM-PRO" panose="020F0600000000000000" pitchFamily="50" charset="-128"/>
                        <a:ea typeface="HG丸ｺﾞｼｯｸM-PRO" panose="020F0600000000000000" pitchFamily="50" charset="-128"/>
                      </a:endParaRPr>
                    </a:p>
                    <a:p>
                      <a:pPr algn="l">
                        <a:lnSpc>
                          <a:spcPct val="150000"/>
                        </a:lnSpc>
                      </a:pPr>
                      <a:r>
                        <a:rPr kumimoji="1" lang="ja-JP" altLang="en-US" sz="2800" b="0" dirty="0">
                          <a:solidFill>
                            <a:schemeClr val="tx1"/>
                          </a:solidFill>
                          <a:latin typeface="HG丸ｺﾞｼｯｸM-PRO" panose="020F0600000000000000" pitchFamily="50" charset="-128"/>
                          <a:ea typeface="HG丸ｺﾞｼｯｸM-PRO" panose="020F0600000000000000" pitchFamily="50" charset="-128"/>
                        </a:rPr>
                        <a:t>＊ 地区</a:t>
                      </a:r>
                      <a:endParaRPr kumimoji="1" lang="en-US" altLang="ja-JP" sz="2800" b="0" dirty="0">
                        <a:solidFill>
                          <a:schemeClr val="tx1"/>
                        </a:solidFill>
                        <a:latin typeface="HG丸ｺﾞｼｯｸM-PRO" panose="020F0600000000000000" pitchFamily="50" charset="-128"/>
                        <a:ea typeface="HG丸ｺﾞｼｯｸM-PRO" panose="020F0600000000000000" pitchFamily="50" charset="-128"/>
                      </a:endParaRPr>
                    </a:p>
                    <a:p>
                      <a:pPr algn="l">
                        <a:lnSpc>
                          <a:spcPct val="150000"/>
                        </a:lnSpc>
                      </a:pPr>
                      <a:r>
                        <a:rPr kumimoji="1" lang="ja-JP" altLang="en-US" sz="2800" b="0" dirty="0">
                          <a:solidFill>
                            <a:schemeClr val="tx1"/>
                          </a:solidFill>
                          <a:latin typeface="HG丸ｺﾞｼｯｸM-PRO" panose="020F0600000000000000" pitchFamily="50" charset="-128"/>
                          <a:ea typeface="HG丸ｺﾞｼｯｸM-PRO" panose="020F0600000000000000" pitchFamily="50" charset="-128"/>
                        </a:rPr>
                        <a:t>＊ ゾーン</a:t>
                      </a:r>
                      <a:endParaRPr kumimoji="1" lang="en-US" altLang="ja-JP" sz="2800" b="0" dirty="0">
                        <a:solidFill>
                          <a:schemeClr val="tx1"/>
                        </a:solidFill>
                        <a:latin typeface="HG丸ｺﾞｼｯｸM-PRO" panose="020F0600000000000000" pitchFamily="50" charset="-128"/>
                        <a:ea typeface="HG丸ｺﾞｼｯｸM-PRO" panose="020F0600000000000000" pitchFamily="50" charset="-128"/>
                      </a:endParaRPr>
                    </a:p>
                    <a:p>
                      <a:pPr algn="l">
                        <a:lnSpc>
                          <a:spcPct val="150000"/>
                        </a:lnSpc>
                      </a:pPr>
                      <a:r>
                        <a:rPr kumimoji="1" lang="ja-JP" altLang="en-US" sz="2800" b="0" dirty="0">
                          <a:solidFill>
                            <a:schemeClr val="tx1"/>
                          </a:solidFill>
                          <a:latin typeface="HG丸ｺﾞｼｯｸM-PRO" panose="020F0600000000000000" pitchFamily="50" charset="-128"/>
                          <a:ea typeface="HG丸ｺﾞｼｯｸM-PRO" panose="020F0600000000000000" pitchFamily="50" charset="-128"/>
                        </a:rPr>
                        <a:t>＊ 法人</a:t>
                      </a:r>
                      <a:endParaRPr kumimoji="1" lang="en-US" altLang="ja-JP" sz="2800" b="0" dirty="0">
                        <a:solidFill>
                          <a:schemeClr val="tx1"/>
                        </a:solidFill>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noFill/>
                  </a:tcPr>
                </a:tc>
                <a:extLst>
                  <a:ext uri="{0D108BD9-81ED-4DB2-BD59-A6C34878D82A}">
                    <a16:rowId xmlns:a16="http://schemas.microsoft.com/office/drawing/2014/main" val="1777565332"/>
                  </a:ext>
                </a:extLst>
              </a:tr>
            </a:tbl>
          </a:graphicData>
        </a:graphic>
      </p:graphicFrame>
    </p:spTree>
    <p:extLst>
      <p:ext uri="{BB962C8B-B14F-4D97-AF65-F5344CB8AC3E}">
        <p14:creationId xmlns:p14="http://schemas.microsoft.com/office/powerpoint/2010/main" val="3813870721"/>
      </p:ext>
    </p:extLst>
  </p:cSld>
  <p:clrMapOvr>
    <a:masterClrMapping/>
  </p:clrMapOvr>
  <p:transition spd="slow">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9A17B49F-D03A-4029-B31A-2D46460F52FB}"/>
              </a:ext>
            </a:extLst>
          </p:cNvPr>
          <p:cNvSpPr/>
          <p:nvPr/>
        </p:nvSpPr>
        <p:spPr>
          <a:xfrm>
            <a:off x="180975" y="152400"/>
            <a:ext cx="11858625" cy="619125"/>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latin typeface="HG丸ｺﾞｼｯｸM-PRO" panose="020F0600000000000000" pitchFamily="50" charset="-128"/>
                <a:ea typeface="HG丸ｺﾞｼｯｸM-PRO" panose="020F0600000000000000" pitchFamily="50" charset="-128"/>
              </a:rPr>
              <a:t>財団寄付の優遇措置</a:t>
            </a:r>
          </a:p>
        </p:txBody>
      </p:sp>
      <p:sp>
        <p:nvSpPr>
          <p:cNvPr id="4" name="タイトル 1">
            <a:extLst>
              <a:ext uri="{FF2B5EF4-FFF2-40B4-BE49-F238E27FC236}">
                <a16:creationId xmlns:a16="http://schemas.microsoft.com/office/drawing/2014/main" id="{334D9807-DF90-43A6-807B-2D0393110356}"/>
              </a:ext>
            </a:extLst>
          </p:cNvPr>
          <p:cNvSpPr txBox="1">
            <a:spLocks/>
          </p:cNvSpPr>
          <p:nvPr/>
        </p:nvSpPr>
        <p:spPr bwMode="auto">
          <a:xfrm>
            <a:off x="777875" y="2036620"/>
            <a:ext cx="11083925"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74" tIns="45588" rIns="91174" bIns="45588"/>
          <a:lstStyle>
            <a:lvl1pPr defTabSz="457200">
              <a:defRPr sz="2400">
                <a:solidFill>
                  <a:schemeClr val="tx1"/>
                </a:solidFill>
                <a:latin typeface="Arial" pitchFamily="34" charset="0"/>
                <a:ea typeface="ヒラギノ角ゴ Pro W3" pitchFamily="-84" charset="-128"/>
              </a:defRPr>
            </a:lvl1pPr>
            <a:lvl2pPr marL="742950" indent="-285750" defTabSz="457200">
              <a:defRPr sz="2400">
                <a:solidFill>
                  <a:schemeClr val="tx1"/>
                </a:solidFill>
                <a:latin typeface="Arial" pitchFamily="34" charset="0"/>
                <a:ea typeface="ヒラギノ角ゴ Pro W3" pitchFamily="-84" charset="-128"/>
              </a:defRPr>
            </a:lvl2pPr>
            <a:lvl3pPr marL="1143000" indent="-228600" defTabSz="457200">
              <a:defRPr sz="2400">
                <a:solidFill>
                  <a:schemeClr val="tx1"/>
                </a:solidFill>
                <a:latin typeface="Arial" pitchFamily="34" charset="0"/>
                <a:ea typeface="ヒラギノ角ゴ Pro W3" pitchFamily="-84" charset="-128"/>
              </a:defRPr>
            </a:lvl3pPr>
            <a:lvl4pPr marL="1600200" indent="-228600" defTabSz="457200">
              <a:defRPr sz="2400">
                <a:solidFill>
                  <a:schemeClr val="tx1"/>
                </a:solidFill>
                <a:latin typeface="Arial" pitchFamily="34" charset="0"/>
                <a:ea typeface="ヒラギノ角ゴ Pro W3" pitchFamily="-84" charset="-128"/>
              </a:defRPr>
            </a:lvl4pPr>
            <a:lvl5pPr marL="2057400" indent="-228600" defTabSz="457200">
              <a:defRPr sz="2400">
                <a:solidFill>
                  <a:schemeClr val="tx1"/>
                </a:solidFill>
                <a:latin typeface="Arial"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eaLnBrk="0" hangingPunct="0">
              <a:lnSpc>
                <a:spcPct val="150000"/>
              </a:lnSpc>
            </a:pPr>
            <a:r>
              <a:rPr kumimoji="0" lang="ja-JP" altLang="en-US" sz="2800" dirty="0">
                <a:latin typeface="HG丸ｺﾞｼｯｸM-PRO" panose="020F0600000000000000" pitchFamily="50" charset="-128"/>
                <a:ea typeface="HG丸ｺﾞｼｯｸM-PRO" panose="020F0600000000000000" pitchFamily="50" charset="-128"/>
                <a:cs typeface="Meiryo UI" pitchFamily="50" charset="-128"/>
              </a:rPr>
              <a:t>＊ ロータリー財団の協力団体</a:t>
            </a:r>
            <a:endParaRPr kumimoji="0" lang="en-US" altLang="ja-JP" sz="2800" dirty="0">
              <a:latin typeface="HG丸ｺﾞｼｯｸM-PRO" panose="020F0600000000000000" pitchFamily="50" charset="-128"/>
              <a:ea typeface="HG丸ｺﾞｼｯｸM-PRO" panose="020F0600000000000000" pitchFamily="50" charset="-128"/>
              <a:cs typeface="Meiryo UI" pitchFamily="50" charset="-128"/>
            </a:endParaRPr>
          </a:p>
          <a:p>
            <a:pPr eaLnBrk="0" hangingPunct="0">
              <a:lnSpc>
                <a:spcPct val="150000"/>
              </a:lnSpc>
            </a:pPr>
            <a:r>
              <a:rPr kumimoji="0" lang="ja-JP" altLang="en-US" sz="2800" dirty="0">
                <a:latin typeface="HG丸ｺﾞｼｯｸM-PRO" panose="020F0600000000000000" pitchFamily="50" charset="-128"/>
                <a:ea typeface="HG丸ｺﾞｼｯｸM-PRO" panose="020F0600000000000000" pitchFamily="50" charset="-128"/>
                <a:cs typeface="Meiryo UI" pitchFamily="50" charset="-128"/>
              </a:rPr>
              <a:t>＊「特定公益増進法人」への寄付金として取り扱われ、税制上の</a:t>
            </a:r>
            <a:endParaRPr kumimoji="0" lang="en-US" altLang="ja-JP" sz="2800" dirty="0">
              <a:latin typeface="HG丸ｺﾞｼｯｸM-PRO" panose="020F0600000000000000" pitchFamily="50" charset="-128"/>
              <a:ea typeface="HG丸ｺﾞｼｯｸM-PRO" panose="020F0600000000000000" pitchFamily="50" charset="-128"/>
              <a:cs typeface="Meiryo UI" pitchFamily="50" charset="-128"/>
            </a:endParaRPr>
          </a:p>
          <a:p>
            <a:pPr eaLnBrk="0" hangingPunct="0"/>
            <a:r>
              <a:rPr kumimoji="0" lang="en-US" altLang="ja-JP" sz="2800" dirty="0">
                <a:latin typeface="HG丸ｺﾞｼｯｸM-PRO" panose="020F0600000000000000" pitchFamily="50" charset="-128"/>
                <a:ea typeface="HG丸ｺﾞｼｯｸM-PRO" panose="020F0600000000000000" pitchFamily="50" charset="-128"/>
                <a:cs typeface="Meiryo UI" pitchFamily="50" charset="-128"/>
              </a:rPr>
              <a:t>                                                                       </a:t>
            </a:r>
            <a:r>
              <a:rPr kumimoji="0" lang="ja-JP" altLang="en-US" sz="2800" dirty="0">
                <a:solidFill>
                  <a:srgbClr val="C00000"/>
                </a:solidFill>
                <a:latin typeface="HG丸ｺﾞｼｯｸM-PRO" panose="020F0600000000000000" pitchFamily="50" charset="-128"/>
                <a:ea typeface="HG丸ｺﾞｼｯｸM-PRO" panose="020F0600000000000000" pitchFamily="50" charset="-128"/>
                <a:cs typeface="Meiryo UI" pitchFamily="50" charset="-128"/>
              </a:rPr>
              <a:t>優遇措置</a:t>
            </a:r>
            <a:r>
              <a:rPr kumimoji="0" lang="ja-JP" altLang="en-US" sz="2800" dirty="0">
                <a:latin typeface="HG丸ｺﾞｼｯｸM-PRO" panose="020F0600000000000000" pitchFamily="50" charset="-128"/>
                <a:ea typeface="HG丸ｺﾞｼｯｸM-PRO" panose="020F0600000000000000" pitchFamily="50" charset="-128"/>
                <a:cs typeface="Meiryo UI" pitchFamily="50" charset="-128"/>
              </a:rPr>
              <a:t>の対象</a:t>
            </a:r>
            <a:endParaRPr kumimoji="0" lang="en-US" altLang="ja-JP" sz="2800" dirty="0">
              <a:latin typeface="HG丸ｺﾞｼｯｸM-PRO" panose="020F0600000000000000" pitchFamily="50" charset="-128"/>
              <a:ea typeface="HG丸ｺﾞｼｯｸM-PRO" panose="020F0600000000000000" pitchFamily="50" charset="-128"/>
              <a:cs typeface="Meiryo UI" pitchFamily="50" charset="-128"/>
            </a:endParaRPr>
          </a:p>
          <a:p>
            <a:pPr eaLnBrk="0" hangingPunct="0">
              <a:lnSpc>
                <a:spcPct val="150000"/>
              </a:lnSpc>
              <a:spcBef>
                <a:spcPts val="1266"/>
              </a:spcBef>
            </a:pPr>
            <a:r>
              <a:rPr kumimoji="0" lang="en-US" altLang="ja-JP" sz="2800" dirty="0">
                <a:latin typeface="HG丸ｺﾞｼｯｸM-PRO" panose="020F0600000000000000" pitchFamily="50" charset="-128"/>
                <a:ea typeface="HG丸ｺﾞｼｯｸM-PRO" panose="020F0600000000000000" pitchFamily="50" charset="-128"/>
                <a:cs typeface="Meiryo UI" pitchFamily="50" charset="-128"/>
              </a:rPr>
              <a:t>    </a:t>
            </a:r>
            <a:endParaRPr lang="ja-JP" altLang="en-US" sz="2800"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6" name="タイトル 1">
            <a:extLst>
              <a:ext uri="{FF2B5EF4-FFF2-40B4-BE49-F238E27FC236}">
                <a16:creationId xmlns:a16="http://schemas.microsoft.com/office/drawing/2014/main" id="{9468859F-E46F-45EE-991D-A453C0F950A3}"/>
              </a:ext>
            </a:extLst>
          </p:cNvPr>
          <p:cNvSpPr txBox="1">
            <a:spLocks/>
          </p:cNvSpPr>
          <p:nvPr/>
        </p:nvSpPr>
        <p:spPr bwMode="auto">
          <a:xfrm>
            <a:off x="180975" y="1128049"/>
            <a:ext cx="8861425" cy="713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74" tIns="45588" rIns="91174" bIns="45588"/>
          <a:lstStyle>
            <a:lvl1pPr defTabSz="457200">
              <a:defRPr sz="2400">
                <a:solidFill>
                  <a:schemeClr val="tx1"/>
                </a:solidFill>
                <a:latin typeface="Arial" pitchFamily="34" charset="0"/>
                <a:ea typeface="ヒラギノ角ゴ Pro W3" pitchFamily="-84" charset="-128"/>
              </a:defRPr>
            </a:lvl1pPr>
            <a:lvl2pPr marL="742950" indent="-285750" defTabSz="457200">
              <a:defRPr sz="2400">
                <a:solidFill>
                  <a:schemeClr val="tx1"/>
                </a:solidFill>
                <a:latin typeface="Arial" pitchFamily="34" charset="0"/>
                <a:ea typeface="ヒラギノ角ゴ Pro W3" pitchFamily="-84" charset="-128"/>
              </a:defRPr>
            </a:lvl2pPr>
            <a:lvl3pPr marL="1143000" indent="-228600" defTabSz="457200">
              <a:defRPr sz="2400">
                <a:solidFill>
                  <a:schemeClr val="tx1"/>
                </a:solidFill>
                <a:latin typeface="Arial" pitchFamily="34" charset="0"/>
                <a:ea typeface="ヒラギノ角ゴ Pro W3" pitchFamily="-84" charset="-128"/>
              </a:defRPr>
            </a:lvl3pPr>
            <a:lvl4pPr marL="1600200" indent="-228600" defTabSz="457200">
              <a:defRPr sz="2400">
                <a:solidFill>
                  <a:schemeClr val="tx1"/>
                </a:solidFill>
                <a:latin typeface="Arial" pitchFamily="34" charset="0"/>
                <a:ea typeface="ヒラギノ角ゴ Pro W3" pitchFamily="-84" charset="-128"/>
              </a:defRPr>
            </a:lvl4pPr>
            <a:lvl5pPr marL="2057400" indent="-228600" defTabSz="457200">
              <a:defRPr sz="2400">
                <a:solidFill>
                  <a:schemeClr val="tx1"/>
                </a:solidFill>
                <a:latin typeface="Arial"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eaLnBrk="0" hangingPunct="0"/>
            <a:r>
              <a:rPr kumimoji="0" lang="ja-JP" altLang="en-US" sz="3200" b="1" dirty="0">
                <a:solidFill>
                  <a:schemeClr val="accent1">
                    <a:lumMod val="50000"/>
                  </a:schemeClr>
                </a:solidFill>
                <a:latin typeface="HG丸ｺﾞｼｯｸM-PRO" panose="020F0600000000000000" pitchFamily="50" charset="-128"/>
                <a:ea typeface="HG丸ｺﾞｼｯｸM-PRO" panose="020F0600000000000000" pitchFamily="50" charset="-128"/>
                <a:cs typeface="Meiryo UI" pitchFamily="50" charset="-128"/>
              </a:rPr>
              <a:t>公益財団法人 ロータリー日本財団</a:t>
            </a:r>
            <a:r>
              <a:rPr kumimoji="0" lang="ja-JP" altLang="en-US" sz="2200" b="1" dirty="0">
                <a:solidFill>
                  <a:schemeClr val="accent1">
                    <a:lumMod val="50000"/>
                  </a:schemeClr>
                </a:solidFill>
                <a:latin typeface="HG丸ｺﾞｼｯｸM-PRO" panose="020F0600000000000000" pitchFamily="50" charset="-128"/>
                <a:ea typeface="HG丸ｺﾞｼｯｸM-PRO" panose="020F0600000000000000" pitchFamily="50" charset="-128"/>
                <a:cs typeface="Meiryo UI" pitchFamily="50" charset="-128"/>
              </a:rPr>
              <a:t>（</a:t>
            </a:r>
            <a:r>
              <a:rPr kumimoji="0" lang="en-US" altLang="ja-JP" sz="2200" b="1" dirty="0">
                <a:solidFill>
                  <a:schemeClr val="accent1">
                    <a:lumMod val="50000"/>
                  </a:schemeClr>
                </a:solidFill>
                <a:latin typeface="HG丸ｺﾞｼｯｸM-PRO" panose="020F0600000000000000" pitchFamily="50" charset="-128"/>
                <a:ea typeface="HG丸ｺﾞｼｯｸM-PRO" panose="020F0600000000000000" pitchFamily="50" charset="-128"/>
                <a:cs typeface="Meiryo UI" pitchFamily="50" charset="-128"/>
              </a:rPr>
              <a:t>2010.12.24</a:t>
            </a:r>
            <a:r>
              <a:rPr kumimoji="0" lang="ja-JP" altLang="en-US" sz="2200" b="1" dirty="0">
                <a:solidFill>
                  <a:schemeClr val="accent1">
                    <a:lumMod val="50000"/>
                  </a:schemeClr>
                </a:solidFill>
                <a:latin typeface="HG丸ｺﾞｼｯｸM-PRO" panose="020F0600000000000000" pitchFamily="50" charset="-128"/>
                <a:ea typeface="HG丸ｺﾞｼｯｸM-PRO" panose="020F0600000000000000" pitchFamily="50" charset="-128"/>
                <a:cs typeface="Meiryo UI" pitchFamily="50" charset="-128"/>
              </a:rPr>
              <a:t>）</a:t>
            </a:r>
            <a:endParaRPr kumimoji="0" lang="en-US" altLang="ja-JP" sz="2800" b="1" dirty="0">
              <a:solidFill>
                <a:schemeClr val="accent1">
                  <a:lumMod val="50000"/>
                </a:schemeClr>
              </a:solidFill>
              <a:latin typeface="HG丸ｺﾞｼｯｸM-PRO" panose="020F0600000000000000" pitchFamily="50" charset="-128"/>
              <a:ea typeface="HG丸ｺﾞｼｯｸM-PRO" panose="020F0600000000000000" pitchFamily="50" charset="-128"/>
              <a:cs typeface="Meiryo UI" pitchFamily="50" charset="-128"/>
            </a:endParaRPr>
          </a:p>
        </p:txBody>
      </p:sp>
      <p:sp>
        <p:nvSpPr>
          <p:cNvPr id="8" name="吹き出し: 角を丸めた四角形 7">
            <a:extLst>
              <a:ext uri="{FF2B5EF4-FFF2-40B4-BE49-F238E27FC236}">
                <a16:creationId xmlns:a16="http://schemas.microsoft.com/office/drawing/2014/main" id="{D9A98A55-FC6E-4B0B-BC1F-75E2A249A892}"/>
              </a:ext>
            </a:extLst>
          </p:cNvPr>
          <p:cNvSpPr/>
          <p:nvPr/>
        </p:nvSpPr>
        <p:spPr>
          <a:xfrm>
            <a:off x="5753100" y="4053350"/>
            <a:ext cx="5727700" cy="622300"/>
          </a:xfrm>
          <a:prstGeom prst="wedgeRoundRectCallout">
            <a:avLst>
              <a:gd name="adj1" fmla="val 16067"/>
              <a:gd name="adj2" fmla="val -7798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ja-JP" altLang="en-US" sz="2800" dirty="0">
                <a:solidFill>
                  <a:schemeClr val="accent1">
                    <a:lumMod val="75000"/>
                  </a:schemeClr>
                </a:solidFill>
                <a:latin typeface="HG丸ｺﾞｼｯｸM-PRO" panose="020F0600000000000000" pitchFamily="50" charset="-128"/>
                <a:ea typeface="HG丸ｺﾞｼｯｸM-PRO" panose="020F0600000000000000" pitchFamily="50" charset="-128"/>
                <a:cs typeface="Meiryo UI" pitchFamily="50" charset="-128"/>
              </a:rPr>
              <a:t>「所得控除」または「税額控除」</a:t>
            </a:r>
            <a:endParaRPr kumimoji="1" lang="ja-JP" altLang="en-US" sz="2800" dirty="0">
              <a:solidFill>
                <a:schemeClr val="accent1">
                  <a:lumMod val="75000"/>
                </a:schemeClr>
              </a:solidFill>
            </a:endParaRPr>
          </a:p>
        </p:txBody>
      </p:sp>
      <p:sp>
        <p:nvSpPr>
          <p:cNvPr id="9" name="正方形/長方形 8">
            <a:extLst>
              <a:ext uri="{FF2B5EF4-FFF2-40B4-BE49-F238E27FC236}">
                <a16:creationId xmlns:a16="http://schemas.microsoft.com/office/drawing/2014/main" id="{B5E8B34F-7882-4B40-84D9-D30DB2669783}"/>
              </a:ext>
            </a:extLst>
          </p:cNvPr>
          <p:cNvSpPr/>
          <p:nvPr/>
        </p:nvSpPr>
        <p:spPr>
          <a:xfrm>
            <a:off x="5438774" y="4872180"/>
            <a:ext cx="6600826" cy="1507839"/>
          </a:xfrm>
          <a:prstGeom prst="rect">
            <a:avLst/>
          </a:prstGeom>
          <a:solidFill>
            <a:schemeClr val="accent5">
              <a:lumMod val="20000"/>
              <a:lumOff val="80000"/>
            </a:schemeClr>
          </a:solidFill>
          <a:ln>
            <a:noFill/>
          </a:ln>
        </p:spPr>
        <p:txBody>
          <a:bodyPr wrap="square" lIns="91174" tIns="45588" rIns="91174" bIns="45588">
            <a:spAutoFit/>
          </a:bodyPr>
          <a:lstStyle/>
          <a:p>
            <a:pPr defTabSz="912199"/>
            <a:r>
              <a:rPr lang="ja-JP" altLang="en-US" sz="2400" u="sng" dirty="0">
                <a:latin typeface="HG丸ｺﾞｼｯｸM-PRO" panose="020F0600000000000000" pitchFamily="50" charset="-128"/>
                <a:ea typeface="HG丸ｺﾞｼｯｸM-PRO" panose="020F0600000000000000" pitchFamily="50" charset="-128"/>
              </a:rPr>
              <a:t>確定申告用領収証の発送時期（所属クラブ宛）</a:t>
            </a:r>
            <a:endParaRPr lang="en-US" altLang="ja-JP" sz="2400" u="sng" dirty="0">
              <a:latin typeface="HG丸ｺﾞｼｯｸM-PRO" panose="020F0600000000000000" pitchFamily="50" charset="-128"/>
              <a:ea typeface="HG丸ｺﾞｼｯｸM-PRO" panose="020F0600000000000000" pitchFamily="50" charset="-128"/>
            </a:endParaRPr>
          </a:p>
          <a:p>
            <a:pPr algn="ctr" defTabSz="912199">
              <a:spcBef>
                <a:spcPts val="1200"/>
              </a:spcBef>
            </a:pPr>
            <a:r>
              <a:rPr lang="ja-JP" altLang="en-US" sz="2400" dirty="0">
                <a:latin typeface="HG丸ｺﾞｼｯｸM-PRO" panose="020F0600000000000000" pitchFamily="50" charset="-128"/>
                <a:ea typeface="HG丸ｺﾞｼｯｸM-PRO" panose="020F0600000000000000" pitchFamily="50" charset="-128"/>
              </a:rPr>
              <a:t>　　　</a:t>
            </a:r>
            <a:r>
              <a:rPr lang="en-US" altLang="ja-JP" sz="2400" dirty="0">
                <a:latin typeface="HG丸ｺﾞｼｯｸM-PRO" panose="020F0600000000000000" pitchFamily="50" charset="-128"/>
                <a:ea typeface="HG丸ｺﾞｼｯｸM-PRO" panose="020F0600000000000000" pitchFamily="50" charset="-128"/>
              </a:rPr>
              <a:t>7</a:t>
            </a:r>
            <a:r>
              <a:rPr lang="ja-JP" altLang="en-US" sz="2400" dirty="0">
                <a:latin typeface="HG丸ｺﾞｼｯｸM-PRO" panose="020F0600000000000000" pitchFamily="50" charset="-128"/>
                <a:ea typeface="HG丸ｺﾞｼｯｸM-PRO" panose="020F0600000000000000" pitchFamily="50" charset="-128"/>
              </a:rPr>
              <a:t>～</a:t>
            </a:r>
            <a:r>
              <a:rPr lang="en-US" altLang="ja-JP" sz="2400" dirty="0">
                <a:latin typeface="HG丸ｺﾞｼｯｸM-PRO" panose="020F0600000000000000" pitchFamily="50" charset="-128"/>
                <a:ea typeface="HG丸ｺﾞｼｯｸM-PRO" panose="020F0600000000000000" pitchFamily="50" charset="-128"/>
              </a:rPr>
              <a:t>12</a:t>
            </a:r>
            <a:r>
              <a:rPr lang="ja-JP" altLang="en-US" sz="2400" dirty="0">
                <a:latin typeface="HG丸ｺﾞｼｯｸM-PRO" panose="020F0600000000000000" pitchFamily="50" charset="-128"/>
                <a:ea typeface="HG丸ｺﾞｼｯｸM-PRO" panose="020F0600000000000000" pitchFamily="50" charset="-128"/>
              </a:rPr>
              <a:t>月分　翌年</a:t>
            </a:r>
            <a:r>
              <a:rPr lang="en-US" altLang="ja-JP" sz="2400" dirty="0">
                <a:latin typeface="HG丸ｺﾞｼｯｸM-PRO" panose="020F0600000000000000" pitchFamily="50" charset="-128"/>
                <a:ea typeface="HG丸ｺﾞｼｯｸM-PRO" panose="020F0600000000000000" pitchFamily="50" charset="-128"/>
              </a:rPr>
              <a:t>1</a:t>
            </a:r>
            <a:r>
              <a:rPr lang="ja-JP" altLang="en-US" sz="2400" dirty="0">
                <a:latin typeface="HG丸ｺﾞｼｯｸM-PRO" panose="020F0600000000000000" pitchFamily="50" charset="-128"/>
                <a:ea typeface="HG丸ｺﾞｼｯｸM-PRO" panose="020F0600000000000000" pitchFamily="50" charset="-128"/>
              </a:rPr>
              <a:t>月末</a:t>
            </a:r>
            <a:endParaRPr lang="en-US" altLang="ja-JP" sz="2400" dirty="0">
              <a:latin typeface="HG丸ｺﾞｼｯｸM-PRO" panose="020F0600000000000000" pitchFamily="50" charset="-128"/>
              <a:ea typeface="HG丸ｺﾞｼｯｸM-PRO" panose="020F0600000000000000" pitchFamily="50" charset="-128"/>
            </a:endParaRPr>
          </a:p>
          <a:p>
            <a:pPr algn="ctr" defTabSz="912199">
              <a:spcBef>
                <a:spcPts val="1200"/>
              </a:spcBef>
            </a:pPr>
            <a:r>
              <a:rPr lang="en-US" altLang="ja-JP" sz="2400" dirty="0">
                <a:latin typeface="HG丸ｺﾞｼｯｸM-PRO" panose="020F0600000000000000" pitchFamily="50" charset="-128"/>
                <a:ea typeface="HG丸ｺﾞｼｯｸM-PRO" panose="020F0600000000000000" pitchFamily="50" charset="-128"/>
              </a:rPr>
              <a:t>         1</a:t>
            </a:r>
            <a:r>
              <a:rPr lang="ja-JP" altLang="en-US" sz="2400" dirty="0">
                <a:latin typeface="HG丸ｺﾞｼｯｸM-PRO" panose="020F0600000000000000" pitchFamily="50" charset="-128"/>
                <a:ea typeface="HG丸ｺﾞｼｯｸM-PRO" panose="020F0600000000000000" pitchFamily="50" charset="-128"/>
              </a:rPr>
              <a:t>～  </a:t>
            </a:r>
            <a:r>
              <a:rPr lang="en-US" altLang="ja-JP" sz="2400" dirty="0">
                <a:latin typeface="HG丸ｺﾞｼｯｸM-PRO" panose="020F0600000000000000" pitchFamily="50" charset="-128"/>
                <a:ea typeface="HG丸ｺﾞｼｯｸM-PRO" panose="020F0600000000000000" pitchFamily="50" charset="-128"/>
              </a:rPr>
              <a:t>6</a:t>
            </a:r>
            <a:r>
              <a:rPr lang="ja-JP" altLang="en-US" sz="2400" dirty="0">
                <a:latin typeface="HG丸ｺﾞｼｯｸM-PRO" panose="020F0600000000000000" pitchFamily="50" charset="-128"/>
                <a:ea typeface="HG丸ｺﾞｼｯｸM-PRO" panose="020F0600000000000000" pitchFamily="50" charset="-128"/>
              </a:rPr>
              <a:t>月分　 同年</a:t>
            </a:r>
            <a:r>
              <a:rPr lang="en-US" altLang="ja-JP" sz="2400" dirty="0">
                <a:latin typeface="HG丸ｺﾞｼｯｸM-PRO" panose="020F0600000000000000" pitchFamily="50" charset="-128"/>
                <a:ea typeface="HG丸ｺﾞｼｯｸM-PRO" panose="020F0600000000000000" pitchFamily="50" charset="-128"/>
              </a:rPr>
              <a:t>7</a:t>
            </a:r>
            <a:r>
              <a:rPr lang="ja-JP" altLang="en-US" sz="2400" dirty="0">
                <a:latin typeface="HG丸ｺﾞｼｯｸM-PRO" panose="020F0600000000000000" pitchFamily="50" charset="-128"/>
                <a:ea typeface="HG丸ｺﾞｼｯｸM-PRO" panose="020F0600000000000000" pitchFamily="50" charset="-128"/>
              </a:rPr>
              <a:t>月末</a:t>
            </a:r>
          </a:p>
        </p:txBody>
      </p:sp>
    </p:spTree>
    <p:extLst>
      <p:ext uri="{BB962C8B-B14F-4D97-AF65-F5344CB8AC3E}">
        <p14:creationId xmlns:p14="http://schemas.microsoft.com/office/powerpoint/2010/main" val="2223890365"/>
      </p:ext>
    </p:extLst>
  </p:cSld>
  <p:clrMapOvr>
    <a:masterClrMapping/>
  </p:clrMapOvr>
  <p:transition spd="slow">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9A17B49F-D03A-4029-B31A-2D46460F52FB}"/>
              </a:ext>
            </a:extLst>
          </p:cNvPr>
          <p:cNvSpPr/>
          <p:nvPr/>
        </p:nvSpPr>
        <p:spPr>
          <a:xfrm>
            <a:off x="180975" y="152400"/>
            <a:ext cx="11858625" cy="619125"/>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dirty="0">
                <a:latin typeface="HG丸ｺﾞｼｯｸM-PRO" panose="020F0600000000000000" pitchFamily="50" charset="-128"/>
                <a:ea typeface="HG丸ｺﾞｼｯｸM-PRO" panose="020F0600000000000000" pitchFamily="50" charset="-128"/>
              </a:rPr>
              <a:t>オンライン寄付（</a:t>
            </a:r>
            <a:r>
              <a:rPr lang="en-US" altLang="ja-JP" sz="2800" dirty="0">
                <a:latin typeface="HG丸ｺﾞｼｯｸM-PRO" panose="020F0600000000000000" pitchFamily="50" charset="-128"/>
                <a:ea typeface="HG丸ｺﾞｼｯｸM-PRO" panose="020F0600000000000000" pitchFamily="50" charset="-128"/>
              </a:rPr>
              <a:t>My ROTARY</a:t>
            </a:r>
            <a:r>
              <a:rPr lang="ja-JP" altLang="en-US" sz="2800" dirty="0">
                <a:latin typeface="HG丸ｺﾞｼｯｸM-PRO" panose="020F0600000000000000" pitchFamily="50" charset="-128"/>
                <a:ea typeface="HG丸ｺﾞｼｯｸM-PRO" panose="020F0600000000000000" pitchFamily="50" charset="-128"/>
              </a:rPr>
              <a:t>から）</a:t>
            </a:r>
            <a:endParaRPr lang="en-US" altLang="ja-JP" sz="2800" dirty="0">
              <a:latin typeface="HG丸ｺﾞｼｯｸM-PRO" panose="020F0600000000000000" pitchFamily="50" charset="-128"/>
              <a:ea typeface="HG丸ｺﾞｼｯｸM-PRO" panose="020F0600000000000000" pitchFamily="50" charset="-128"/>
            </a:endParaRPr>
          </a:p>
        </p:txBody>
      </p:sp>
      <p:pic>
        <p:nvPicPr>
          <p:cNvPr id="4" name="図 3">
            <a:extLst>
              <a:ext uri="{FF2B5EF4-FFF2-40B4-BE49-F238E27FC236}">
                <a16:creationId xmlns:a16="http://schemas.microsoft.com/office/drawing/2014/main" id="{71400101-3773-48A4-9C99-7C1B1B60FDE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7993" y="964205"/>
            <a:ext cx="8669079" cy="5442095"/>
          </a:xfrm>
          <a:prstGeom prst="rect">
            <a:avLst/>
          </a:prstGeom>
          <a:noFill/>
          <a:ln>
            <a:solidFill>
              <a:schemeClr val="accent1"/>
            </a:solidFill>
          </a:ln>
        </p:spPr>
      </p:pic>
      <p:pic>
        <p:nvPicPr>
          <p:cNvPr id="3" name="Picture 4" descr="ãã­ã¼ã¿ãªã¼è²¡å£ãã®ç»åæ¤ç´¢çµæ">
            <a:extLst>
              <a:ext uri="{FF2B5EF4-FFF2-40B4-BE49-F238E27FC236}">
                <a16:creationId xmlns:a16="http://schemas.microsoft.com/office/drawing/2014/main" id="{3871A202-7F11-4516-99AB-22E6B022B09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9585179" y="5817524"/>
            <a:ext cx="2006747" cy="756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2752947"/>
      </p:ext>
    </p:extLst>
  </p:cSld>
  <p:clrMapOvr>
    <a:masterClrMapping/>
  </p:clrMapOvr>
  <p:transition spd="slow">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ãã­ã¼ã¿ãªã¼è²¡å£ãã®ç»åæ¤ç´¢çµæ">
            <a:extLst>
              <a:ext uri="{FF2B5EF4-FFF2-40B4-BE49-F238E27FC236}">
                <a16:creationId xmlns:a16="http://schemas.microsoft.com/office/drawing/2014/main" id="{3871A202-7F11-4516-99AB-22E6B022B09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585179" y="5817524"/>
            <a:ext cx="2006747" cy="756642"/>
          </a:xfrm>
          <a:prstGeom prst="rect">
            <a:avLst/>
          </a:prstGeom>
          <a:noFill/>
          <a:extLst>
            <a:ext uri="{909E8E84-426E-40DD-AFC4-6F175D3DCCD1}">
              <a14:hiddenFill xmlns:a14="http://schemas.microsoft.com/office/drawing/2010/main">
                <a:solidFill>
                  <a:srgbClr val="FFFFFF"/>
                </a:solidFill>
              </a14:hiddenFill>
            </a:ext>
          </a:extLst>
        </p:spPr>
      </p:pic>
      <p:sp>
        <p:nvSpPr>
          <p:cNvPr id="12" name="正方形/長方形 11">
            <a:extLst>
              <a:ext uri="{FF2B5EF4-FFF2-40B4-BE49-F238E27FC236}">
                <a16:creationId xmlns:a16="http://schemas.microsoft.com/office/drawing/2014/main" id="{9A17B49F-D03A-4029-B31A-2D46460F52FB}"/>
              </a:ext>
            </a:extLst>
          </p:cNvPr>
          <p:cNvSpPr/>
          <p:nvPr/>
        </p:nvSpPr>
        <p:spPr>
          <a:xfrm>
            <a:off x="180975" y="152400"/>
            <a:ext cx="11858625" cy="619125"/>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b="1" dirty="0">
                <a:latin typeface="HG丸ｺﾞｼｯｸM-PRO" panose="020F0600000000000000" pitchFamily="50" charset="-128"/>
                <a:ea typeface="HG丸ｺﾞｼｯｸM-PRO" panose="020F0600000000000000" pitchFamily="50" charset="-128"/>
              </a:rPr>
              <a:t>本日の発表事項</a:t>
            </a:r>
            <a:endParaRPr kumimoji="1" lang="ja-JP" altLang="en-US" sz="3200" b="1" dirty="0">
              <a:latin typeface="HG丸ｺﾞｼｯｸM-PRO" panose="020F0600000000000000" pitchFamily="50" charset="-128"/>
              <a:ea typeface="HG丸ｺﾞｼｯｸM-PRO" panose="020F0600000000000000" pitchFamily="50" charset="-128"/>
            </a:endParaRPr>
          </a:p>
        </p:txBody>
      </p:sp>
      <p:sp>
        <p:nvSpPr>
          <p:cNvPr id="2" name="テキスト ボックス 1">
            <a:extLst>
              <a:ext uri="{FF2B5EF4-FFF2-40B4-BE49-F238E27FC236}">
                <a16:creationId xmlns:a16="http://schemas.microsoft.com/office/drawing/2014/main" id="{6C0C2C46-3E13-4185-A0B3-F2971D44666C}"/>
              </a:ext>
            </a:extLst>
          </p:cNvPr>
          <p:cNvSpPr txBox="1"/>
          <p:nvPr/>
        </p:nvSpPr>
        <p:spPr>
          <a:xfrm>
            <a:off x="1990328" y="1305822"/>
            <a:ext cx="9227345" cy="4246355"/>
          </a:xfrm>
          <a:prstGeom prst="rect">
            <a:avLst/>
          </a:prstGeom>
          <a:noFill/>
        </p:spPr>
        <p:txBody>
          <a:bodyPr wrap="square" rtlCol="0">
            <a:spAutoFit/>
          </a:bodyPr>
          <a:lstStyle/>
          <a:p>
            <a:pPr marL="457200" indent="-457200">
              <a:lnSpc>
                <a:spcPct val="200000"/>
              </a:lnSpc>
              <a:buFont typeface="+mj-ea"/>
              <a:buAutoNum type="circleNumDbPlain"/>
            </a:pPr>
            <a:r>
              <a:rPr kumimoji="1" lang="ja-JP" altLang="en-US" sz="2800" dirty="0">
                <a:latin typeface="HG丸ｺﾞｼｯｸM-PRO" panose="020F0600000000000000" pitchFamily="50" charset="-128"/>
                <a:ea typeface="HG丸ｺﾞｼｯｸM-PRO" panose="020F0600000000000000" pitchFamily="50" charset="-128"/>
              </a:rPr>
              <a:t>ロータリー財団の歴史</a:t>
            </a:r>
            <a:endParaRPr kumimoji="1" lang="en-US" altLang="ja-JP" sz="2800" dirty="0">
              <a:latin typeface="HG丸ｺﾞｼｯｸM-PRO" panose="020F0600000000000000" pitchFamily="50" charset="-128"/>
              <a:ea typeface="HG丸ｺﾞｼｯｸM-PRO" panose="020F0600000000000000" pitchFamily="50" charset="-128"/>
            </a:endParaRPr>
          </a:p>
          <a:p>
            <a:pPr marL="457200" indent="-457200">
              <a:lnSpc>
                <a:spcPct val="200000"/>
              </a:lnSpc>
              <a:buFont typeface="+mj-ea"/>
              <a:buAutoNum type="circleNumDbPlain"/>
            </a:pPr>
            <a:r>
              <a:rPr lang="ja-JP" altLang="en-US" sz="2800" dirty="0">
                <a:latin typeface="HG丸ｺﾞｼｯｸM-PRO" panose="020F0600000000000000" pitchFamily="50" charset="-128"/>
                <a:ea typeface="HG丸ｺﾞｼｯｸM-PRO" panose="020F0600000000000000" pitchFamily="50" charset="-128"/>
              </a:rPr>
              <a:t>ロータリー財団の定義と使命</a:t>
            </a:r>
            <a:endParaRPr kumimoji="1" lang="en-US" altLang="ja-JP" sz="2800" dirty="0">
              <a:latin typeface="HG丸ｺﾞｼｯｸM-PRO" panose="020F0600000000000000" pitchFamily="50" charset="-128"/>
              <a:ea typeface="HG丸ｺﾞｼｯｸM-PRO" panose="020F0600000000000000" pitchFamily="50" charset="-128"/>
            </a:endParaRPr>
          </a:p>
          <a:p>
            <a:pPr marL="457200" indent="-457200">
              <a:lnSpc>
                <a:spcPct val="200000"/>
              </a:lnSpc>
              <a:buFont typeface="+mj-ea"/>
              <a:buAutoNum type="circleNumDbPlain"/>
            </a:pPr>
            <a:r>
              <a:rPr kumimoji="1" lang="ja-JP" altLang="en-US" sz="2800" dirty="0">
                <a:latin typeface="HG丸ｺﾞｼｯｸM-PRO" panose="020F0600000000000000" pitchFamily="50" charset="-128"/>
                <a:ea typeface="HG丸ｺﾞｼｯｸM-PRO" panose="020F0600000000000000" pitchFamily="50" charset="-128"/>
              </a:rPr>
              <a:t>ロータリー財団年次報告</a:t>
            </a:r>
            <a:endParaRPr kumimoji="1" lang="en-US" altLang="ja-JP" sz="2800" dirty="0">
              <a:latin typeface="HG丸ｺﾞｼｯｸM-PRO" panose="020F0600000000000000" pitchFamily="50" charset="-128"/>
              <a:ea typeface="HG丸ｺﾞｼｯｸM-PRO" panose="020F0600000000000000" pitchFamily="50" charset="-128"/>
            </a:endParaRPr>
          </a:p>
          <a:p>
            <a:pPr marL="457200" indent="-457200">
              <a:lnSpc>
                <a:spcPct val="200000"/>
              </a:lnSpc>
              <a:buFont typeface="+mj-ea"/>
              <a:buAutoNum type="circleNumDbPlain"/>
            </a:pPr>
            <a:r>
              <a:rPr lang="ja-JP" altLang="en-US" sz="2800" dirty="0">
                <a:latin typeface="HG丸ｺﾞｼｯｸM-PRO" panose="020F0600000000000000" pitchFamily="50" charset="-128"/>
                <a:ea typeface="HG丸ｺﾞｼｯｸM-PRO" panose="020F0600000000000000" pitchFamily="50" charset="-128"/>
              </a:rPr>
              <a:t>ロータリー財団のプログラムと補助金</a:t>
            </a:r>
            <a:endParaRPr lang="en-US" altLang="ja-JP" sz="2800" dirty="0">
              <a:latin typeface="HG丸ｺﾞｼｯｸM-PRO" panose="020F0600000000000000" pitchFamily="50" charset="-128"/>
              <a:ea typeface="HG丸ｺﾞｼｯｸM-PRO" panose="020F0600000000000000" pitchFamily="50" charset="-128"/>
            </a:endParaRPr>
          </a:p>
          <a:p>
            <a:pPr marL="457200" indent="-457200">
              <a:lnSpc>
                <a:spcPct val="200000"/>
              </a:lnSpc>
              <a:buFont typeface="+mj-ea"/>
              <a:buAutoNum type="circleNumDbPlain"/>
            </a:pPr>
            <a:r>
              <a:rPr lang="ja-JP" altLang="en-US" sz="2800" dirty="0">
                <a:latin typeface="HG丸ｺﾞｼｯｸM-PRO" panose="020F0600000000000000" pitchFamily="50" charset="-128"/>
                <a:ea typeface="HG丸ｺﾞｼｯｸM-PRO" panose="020F0600000000000000" pitchFamily="50" charset="-128"/>
              </a:rPr>
              <a:t>ロータリー財団 シェアシステム</a:t>
            </a:r>
            <a:endParaRPr lang="en-US" altLang="ja-JP" sz="2800"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2471466035"/>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9A17B49F-D03A-4029-B31A-2D46460F52FB}"/>
              </a:ext>
            </a:extLst>
          </p:cNvPr>
          <p:cNvSpPr/>
          <p:nvPr/>
        </p:nvSpPr>
        <p:spPr>
          <a:xfrm>
            <a:off x="180975" y="152400"/>
            <a:ext cx="11858625" cy="619125"/>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dirty="0">
                <a:latin typeface="HG丸ｺﾞｼｯｸM-PRO" panose="020F0600000000000000" pitchFamily="50" charset="-128"/>
                <a:ea typeface="HG丸ｺﾞｼｯｸM-PRO" panose="020F0600000000000000" pitchFamily="50" charset="-128"/>
              </a:rPr>
              <a:t>オンライン寄付（寄付分類を選ぶ）</a:t>
            </a:r>
            <a:endParaRPr lang="en-US" altLang="ja-JP" sz="2800" dirty="0">
              <a:latin typeface="HG丸ｺﾞｼｯｸM-PRO" panose="020F0600000000000000" pitchFamily="50" charset="-128"/>
              <a:ea typeface="HG丸ｺﾞｼｯｸM-PRO" panose="020F0600000000000000" pitchFamily="50" charset="-128"/>
            </a:endParaRPr>
          </a:p>
        </p:txBody>
      </p:sp>
      <p:pic>
        <p:nvPicPr>
          <p:cNvPr id="3" name="Picture 4" descr="ãã­ã¼ã¿ãªã¼è²¡å£ãã®ç»åæ¤ç´¢çµæ">
            <a:extLst>
              <a:ext uri="{FF2B5EF4-FFF2-40B4-BE49-F238E27FC236}">
                <a16:creationId xmlns:a16="http://schemas.microsoft.com/office/drawing/2014/main" id="{3871A202-7F11-4516-99AB-22E6B022B09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585179" y="5817524"/>
            <a:ext cx="2006747" cy="756642"/>
          </a:xfrm>
          <a:prstGeom prst="rect">
            <a:avLst/>
          </a:prstGeom>
          <a:noFill/>
          <a:extLst>
            <a:ext uri="{909E8E84-426E-40DD-AFC4-6F175D3DCCD1}">
              <a14:hiddenFill xmlns:a14="http://schemas.microsoft.com/office/drawing/2010/main">
                <a:solidFill>
                  <a:srgbClr val="FFFFFF"/>
                </a:solidFill>
              </a14:hiddenFill>
            </a:ext>
          </a:extLst>
        </p:spPr>
      </p:pic>
      <p:pic>
        <p:nvPicPr>
          <p:cNvPr id="8" name="図 7">
            <a:extLst>
              <a:ext uri="{FF2B5EF4-FFF2-40B4-BE49-F238E27FC236}">
                <a16:creationId xmlns:a16="http://schemas.microsoft.com/office/drawing/2014/main" id="{E5809196-34F4-4143-B367-0333C9B8783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3171" y="994295"/>
            <a:ext cx="8764770" cy="5476598"/>
          </a:xfrm>
          <a:prstGeom prst="rect">
            <a:avLst/>
          </a:prstGeom>
          <a:noFill/>
          <a:ln>
            <a:solidFill>
              <a:schemeClr val="accent1"/>
            </a:solidFill>
          </a:ln>
        </p:spPr>
      </p:pic>
    </p:spTree>
    <p:extLst>
      <p:ext uri="{BB962C8B-B14F-4D97-AF65-F5344CB8AC3E}">
        <p14:creationId xmlns:p14="http://schemas.microsoft.com/office/powerpoint/2010/main" val="2869707132"/>
      </p:ext>
    </p:extLst>
  </p:cSld>
  <p:clrMapOvr>
    <a:masterClrMapping/>
  </p:clrMapOvr>
  <p:transition spd="slow">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9A17B49F-D03A-4029-B31A-2D46460F52FB}"/>
              </a:ext>
            </a:extLst>
          </p:cNvPr>
          <p:cNvSpPr/>
          <p:nvPr/>
        </p:nvSpPr>
        <p:spPr>
          <a:xfrm>
            <a:off x="180975" y="152400"/>
            <a:ext cx="11858625" cy="619125"/>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dirty="0">
                <a:latin typeface="HG丸ｺﾞｼｯｸM-PRO" panose="020F0600000000000000" pitchFamily="50" charset="-128"/>
                <a:ea typeface="HG丸ｺﾞｼｯｸM-PRO" panose="020F0600000000000000" pitchFamily="50" charset="-128"/>
              </a:rPr>
              <a:t>オンライン寄付（定期寄付か一度限りの寄付／寄付額を選ぶ）</a:t>
            </a:r>
            <a:endParaRPr lang="en-US" altLang="ja-JP" sz="2800" dirty="0">
              <a:latin typeface="HG丸ｺﾞｼｯｸM-PRO" panose="020F0600000000000000" pitchFamily="50" charset="-128"/>
              <a:ea typeface="HG丸ｺﾞｼｯｸM-PRO" panose="020F0600000000000000" pitchFamily="50" charset="-128"/>
            </a:endParaRPr>
          </a:p>
        </p:txBody>
      </p:sp>
      <p:pic>
        <p:nvPicPr>
          <p:cNvPr id="3" name="Picture 4" descr="ãã­ã¼ã¿ãªã¼è²¡å£ãã®ç»åæ¤ç´¢çµæ">
            <a:extLst>
              <a:ext uri="{FF2B5EF4-FFF2-40B4-BE49-F238E27FC236}">
                <a16:creationId xmlns:a16="http://schemas.microsoft.com/office/drawing/2014/main" id="{3871A202-7F11-4516-99AB-22E6B022B09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585179" y="5817524"/>
            <a:ext cx="2006747" cy="756642"/>
          </a:xfrm>
          <a:prstGeom prst="rect">
            <a:avLst/>
          </a:prstGeom>
          <a:noFill/>
          <a:extLst>
            <a:ext uri="{909E8E84-426E-40DD-AFC4-6F175D3DCCD1}">
              <a14:hiddenFill xmlns:a14="http://schemas.microsoft.com/office/drawing/2010/main">
                <a:solidFill>
                  <a:srgbClr val="FFFFFF"/>
                </a:solidFill>
              </a14:hiddenFill>
            </a:ext>
          </a:extLst>
        </p:spPr>
      </p:pic>
      <p:pic>
        <p:nvPicPr>
          <p:cNvPr id="17" name="図 16">
            <a:extLst>
              <a:ext uri="{FF2B5EF4-FFF2-40B4-BE49-F238E27FC236}">
                <a16:creationId xmlns:a16="http://schemas.microsoft.com/office/drawing/2014/main" id="{3913202B-504F-4F00-9659-703510E7290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574647" y="1158764"/>
            <a:ext cx="7071279" cy="5373838"/>
          </a:xfrm>
          <a:prstGeom prst="rect">
            <a:avLst/>
          </a:prstGeom>
          <a:noFill/>
          <a:ln>
            <a:solidFill>
              <a:srgbClr val="002060"/>
            </a:solidFill>
          </a:ln>
        </p:spPr>
      </p:pic>
      <p:sp>
        <p:nvSpPr>
          <p:cNvPr id="20" name="吹き出し: 四角形 19">
            <a:extLst>
              <a:ext uri="{FF2B5EF4-FFF2-40B4-BE49-F238E27FC236}">
                <a16:creationId xmlns:a16="http://schemas.microsoft.com/office/drawing/2014/main" id="{F7CAD385-2D51-4D18-BA19-39323D9C9092}"/>
              </a:ext>
            </a:extLst>
          </p:cNvPr>
          <p:cNvSpPr/>
          <p:nvPr/>
        </p:nvSpPr>
        <p:spPr>
          <a:xfrm>
            <a:off x="291811" y="2271397"/>
            <a:ext cx="2687521" cy="2189767"/>
          </a:xfrm>
          <a:prstGeom prst="wedgeRectCallout">
            <a:avLst>
              <a:gd name="adj1" fmla="val 60648"/>
              <a:gd name="adj2" fmla="val 41071"/>
            </a:avLst>
          </a:prstGeom>
          <a:solidFill>
            <a:schemeClr val="bg1"/>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pPr>
            <a:r>
              <a:rPr lang="ja-JP" altLang="en-US" sz="2400" b="1" dirty="0">
                <a:solidFill>
                  <a:schemeClr val="accent1">
                    <a:lumMod val="50000"/>
                  </a:schemeClr>
                </a:solidFill>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定期寄付の頻度</a:t>
            </a:r>
            <a:endParaRPr lang="en-US" altLang="ja-JP" sz="2400" b="1" dirty="0">
              <a:solidFill>
                <a:schemeClr val="accent1">
                  <a:lumMod val="50000"/>
                </a:schemeClr>
              </a:solidFill>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p>
            <a:r>
              <a:rPr lang="ja-JP" altLang="en-US" sz="2400" b="1" dirty="0">
                <a:solidFill>
                  <a:schemeClr val="accent1">
                    <a:lumMod val="50000"/>
                  </a:schemeClr>
                </a:solidFill>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a:t>
            </a:r>
            <a:r>
              <a:rPr lang="ja-JP" altLang="en-US" sz="2400" dirty="0">
                <a:solidFill>
                  <a:schemeClr val="tx1"/>
                </a:solidFill>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月に一度</a:t>
            </a:r>
            <a:endParaRPr lang="en-US" altLang="ja-JP" sz="2400" dirty="0">
              <a:solidFill>
                <a:schemeClr val="tx1"/>
              </a:solidFill>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p>
            <a:pPr>
              <a:lnSpc>
                <a:spcPct val="150000"/>
              </a:lnSpc>
            </a:pPr>
            <a:r>
              <a:rPr lang="ja-JP" altLang="en-US" sz="2400" dirty="0">
                <a:solidFill>
                  <a:schemeClr val="tx1"/>
                </a:solidFill>
                <a:latin typeface="HG丸ｺﾞｼｯｸM-PRO" panose="020F0600000000000000" pitchFamily="50" charset="-128"/>
                <a:ea typeface="HG丸ｺﾞｼｯｸM-PRO" panose="020F0600000000000000" pitchFamily="50" charset="-128"/>
                <a:cs typeface="ＭＳ Ｐゴシック" panose="020B0600070205080204" pitchFamily="50" charset="-128"/>
              </a:rPr>
              <a:t>・四半期に一度</a:t>
            </a:r>
            <a:endParaRPr lang="en-US" altLang="ja-JP" sz="2400" dirty="0">
              <a:solidFill>
                <a:schemeClr val="tx1"/>
              </a:solidFill>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p>
            <a:pPr>
              <a:lnSpc>
                <a:spcPct val="150000"/>
              </a:lnSpc>
            </a:pPr>
            <a:r>
              <a:rPr lang="ja-JP" altLang="en-US" sz="2400" dirty="0">
                <a:solidFill>
                  <a:schemeClr val="tx1"/>
                </a:solidFill>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・毎年</a:t>
            </a:r>
            <a:endParaRPr lang="ja-JP" sz="2400" dirty="0">
              <a:solidFill>
                <a:schemeClr val="tx1"/>
              </a:solidFill>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p:txBody>
      </p:sp>
      <p:sp>
        <p:nvSpPr>
          <p:cNvPr id="7" name="吹き出し: 四角形 6">
            <a:extLst>
              <a:ext uri="{FF2B5EF4-FFF2-40B4-BE49-F238E27FC236}">
                <a16:creationId xmlns:a16="http://schemas.microsoft.com/office/drawing/2014/main" id="{81033B03-2CCA-4BB4-A995-928E841C6F87}"/>
              </a:ext>
            </a:extLst>
          </p:cNvPr>
          <p:cNvSpPr/>
          <p:nvPr/>
        </p:nvSpPr>
        <p:spPr>
          <a:xfrm>
            <a:off x="4502726" y="1674265"/>
            <a:ext cx="6303819" cy="390062"/>
          </a:xfrm>
          <a:prstGeom prst="wedgeRectCallout">
            <a:avLst>
              <a:gd name="adj1" fmla="val -66636"/>
              <a:gd name="adj2" fmla="val 61407"/>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rgbClr val="C00000"/>
                </a:solidFill>
                <a:latin typeface="HG丸ｺﾞｼｯｸM-PRO" panose="020F0600000000000000" pitchFamily="50" charset="-128"/>
                <a:ea typeface="HG丸ｺﾞｼｯｸM-PRO" panose="020F0600000000000000" pitchFamily="50" charset="-128"/>
              </a:rPr>
              <a:t>税制上優遇措置を受けるために「日本」を選択</a:t>
            </a:r>
          </a:p>
        </p:txBody>
      </p:sp>
      <p:sp>
        <p:nvSpPr>
          <p:cNvPr id="9" name="吹き出し: 四角形 8">
            <a:extLst>
              <a:ext uri="{FF2B5EF4-FFF2-40B4-BE49-F238E27FC236}">
                <a16:creationId xmlns:a16="http://schemas.microsoft.com/office/drawing/2014/main" id="{F3F7D8D4-B37A-46AA-AB5C-0121DCED4BEF}"/>
              </a:ext>
            </a:extLst>
          </p:cNvPr>
          <p:cNvSpPr/>
          <p:nvPr/>
        </p:nvSpPr>
        <p:spPr>
          <a:xfrm>
            <a:off x="4502727" y="2256535"/>
            <a:ext cx="6303818" cy="390062"/>
          </a:xfrm>
          <a:prstGeom prst="wedgeRectCallout">
            <a:avLst>
              <a:gd name="adj1" fmla="val -66636"/>
              <a:gd name="adj2" fmla="val 61407"/>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rgbClr val="C00000"/>
                </a:solidFill>
                <a:latin typeface="HG丸ｺﾞｼｯｸM-PRO" panose="020F0600000000000000" pitchFamily="50" charset="-128"/>
                <a:ea typeface="HG丸ｺﾞｼｯｸM-PRO" panose="020F0600000000000000" pitchFamily="50" charset="-128"/>
              </a:rPr>
              <a:t>税制上優遇措置を受けるために「円」を選択</a:t>
            </a:r>
          </a:p>
        </p:txBody>
      </p:sp>
      <p:sp>
        <p:nvSpPr>
          <p:cNvPr id="10" name="吹き出し: 四角形 9">
            <a:extLst>
              <a:ext uri="{FF2B5EF4-FFF2-40B4-BE49-F238E27FC236}">
                <a16:creationId xmlns:a16="http://schemas.microsoft.com/office/drawing/2014/main" id="{E8E8FFB5-AE23-47E8-A4C0-F3AC26E9977F}"/>
              </a:ext>
            </a:extLst>
          </p:cNvPr>
          <p:cNvSpPr/>
          <p:nvPr/>
        </p:nvSpPr>
        <p:spPr>
          <a:xfrm>
            <a:off x="291811" y="4586603"/>
            <a:ext cx="2091171" cy="597132"/>
          </a:xfrm>
          <a:prstGeom prst="wedgeRectCallout">
            <a:avLst>
              <a:gd name="adj1" fmla="val 102636"/>
              <a:gd name="adj2" fmla="val 39522"/>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accent1">
                    <a:lumMod val="50000"/>
                  </a:schemeClr>
                </a:solidFill>
                <a:latin typeface="HG丸ｺﾞｼｯｸM-PRO" panose="020F0600000000000000" pitchFamily="50" charset="-128"/>
                <a:ea typeface="HG丸ｺﾞｼｯｸM-PRO" panose="020F0600000000000000" pitchFamily="50" charset="-128"/>
              </a:rPr>
              <a:t>寄付額を選択</a:t>
            </a:r>
            <a:endParaRPr kumimoji="1" lang="ja-JP" altLang="en-US" sz="2400" b="1" dirty="0">
              <a:solidFill>
                <a:schemeClr val="accent1">
                  <a:lumMod val="50000"/>
                </a:schemeClr>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3695242695"/>
      </p:ext>
    </p:extLst>
  </p:cSld>
  <p:clrMapOvr>
    <a:masterClrMapping/>
  </p:clrMapOvr>
  <p:transition spd="slow">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9A17B49F-D03A-4029-B31A-2D46460F52FB}"/>
              </a:ext>
            </a:extLst>
          </p:cNvPr>
          <p:cNvSpPr/>
          <p:nvPr/>
        </p:nvSpPr>
        <p:spPr>
          <a:xfrm>
            <a:off x="180975" y="152400"/>
            <a:ext cx="11858625" cy="619125"/>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dirty="0">
                <a:latin typeface="HG丸ｺﾞｼｯｸM-PRO" panose="020F0600000000000000" pitchFamily="50" charset="-128"/>
                <a:ea typeface="HG丸ｺﾞｼｯｸM-PRO" panose="020F0600000000000000" pitchFamily="50" charset="-128"/>
              </a:rPr>
              <a:t>会員個人の財団寄付と認証の確認</a:t>
            </a:r>
            <a:endParaRPr lang="en-US" altLang="ja-JP" sz="2800" dirty="0">
              <a:latin typeface="HG丸ｺﾞｼｯｸM-PRO" panose="020F0600000000000000" pitchFamily="50" charset="-128"/>
              <a:ea typeface="HG丸ｺﾞｼｯｸM-PRO" panose="020F0600000000000000" pitchFamily="50" charset="-128"/>
            </a:endParaRPr>
          </a:p>
        </p:txBody>
      </p:sp>
      <p:pic>
        <p:nvPicPr>
          <p:cNvPr id="3" name="Picture 4" descr="ãã­ã¼ã¿ãªã¼è²¡å£ãã®ç»åæ¤ç´¢çµæ">
            <a:extLst>
              <a:ext uri="{FF2B5EF4-FFF2-40B4-BE49-F238E27FC236}">
                <a16:creationId xmlns:a16="http://schemas.microsoft.com/office/drawing/2014/main" id="{3871A202-7F11-4516-99AB-22E6B022B09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585179" y="5817524"/>
            <a:ext cx="2006747" cy="756642"/>
          </a:xfrm>
          <a:prstGeom prst="rect">
            <a:avLst/>
          </a:prstGeom>
          <a:noFill/>
          <a:extLst>
            <a:ext uri="{909E8E84-426E-40DD-AFC4-6F175D3DCCD1}">
              <a14:hiddenFill xmlns:a14="http://schemas.microsoft.com/office/drawing/2010/main">
                <a:solidFill>
                  <a:srgbClr val="FFFFFF"/>
                </a:solidFill>
              </a14:hiddenFill>
            </a:ext>
          </a:extLst>
        </p:spPr>
      </p:pic>
      <p:pic>
        <p:nvPicPr>
          <p:cNvPr id="2" name="図 1">
            <a:extLst>
              <a:ext uri="{FF2B5EF4-FFF2-40B4-BE49-F238E27FC236}">
                <a16:creationId xmlns:a16="http://schemas.microsoft.com/office/drawing/2014/main" id="{5529AA32-BB0C-42EA-86BD-AAA2040E030D}"/>
              </a:ext>
            </a:extLst>
          </p:cNvPr>
          <p:cNvPicPr>
            <a:picLocks noChangeAspect="1"/>
          </p:cNvPicPr>
          <p:nvPr/>
        </p:nvPicPr>
        <p:blipFill>
          <a:blip r:embed="rId4"/>
          <a:stretch>
            <a:fillRect/>
          </a:stretch>
        </p:blipFill>
        <p:spPr>
          <a:xfrm>
            <a:off x="4289573" y="943361"/>
            <a:ext cx="5046433" cy="5762239"/>
          </a:xfrm>
          <a:prstGeom prst="rect">
            <a:avLst/>
          </a:prstGeom>
          <a:ln>
            <a:solidFill>
              <a:srgbClr val="002060"/>
            </a:solidFill>
          </a:ln>
        </p:spPr>
      </p:pic>
      <p:pic>
        <p:nvPicPr>
          <p:cNvPr id="5" name="図 4">
            <a:extLst>
              <a:ext uri="{FF2B5EF4-FFF2-40B4-BE49-F238E27FC236}">
                <a16:creationId xmlns:a16="http://schemas.microsoft.com/office/drawing/2014/main" id="{69CBDC6F-64F7-4613-BCA5-7FE830E3E24C}"/>
              </a:ext>
            </a:extLst>
          </p:cNvPr>
          <p:cNvPicPr>
            <a:picLocks noChangeAspect="1"/>
          </p:cNvPicPr>
          <p:nvPr/>
        </p:nvPicPr>
        <p:blipFill>
          <a:blip r:embed="rId5"/>
          <a:stretch>
            <a:fillRect/>
          </a:stretch>
        </p:blipFill>
        <p:spPr>
          <a:xfrm>
            <a:off x="897123" y="1235038"/>
            <a:ext cx="2933700" cy="942975"/>
          </a:xfrm>
          <a:prstGeom prst="rect">
            <a:avLst/>
          </a:prstGeom>
          <a:ln>
            <a:noFill/>
          </a:ln>
          <a:effectLst>
            <a:outerShdw blurRad="292100" dist="139700" dir="2700000" algn="tl" rotWithShape="0">
              <a:srgbClr val="333333">
                <a:alpha val="65000"/>
              </a:srgbClr>
            </a:outerShdw>
          </a:effectLst>
        </p:spPr>
      </p:pic>
      <p:sp>
        <p:nvSpPr>
          <p:cNvPr id="4" name="正方形/長方形 3">
            <a:extLst>
              <a:ext uri="{FF2B5EF4-FFF2-40B4-BE49-F238E27FC236}">
                <a16:creationId xmlns:a16="http://schemas.microsoft.com/office/drawing/2014/main" id="{F9BB8A4C-F55E-4F07-9110-B3AE362BD349}"/>
              </a:ext>
            </a:extLst>
          </p:cNvPr>
          <p:cNvSpPr/>
          <p:nvPr/>
        </p:nvSpPr>
        <p:spPr>
          <a:xfrm>
            <a:off x="5334000" y="1304925"/>
            <a:ext cx="1828800" cy="1143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E1FB969F-D5F9-4DE8-ADD5-77DAE47E4516}"/>
              </a:ext>
            </a:extLst>
          </p:cNvPr>
          <p:cNvSpPr/>
          <p:nvPr/>
        </p:nvSpPr>
        <p:spPr>
          <a:xfrm>
            <a:off x="5695950" y="1457325"/>
            <a:ext cx="1466850" cy="1143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119799732"/>
      </p:ext>
    </p:extLst>
  </p:cSld>
  <p:clrMapOvr>
    <a:masterClrMapping/>
  </p:clrMapOvr>
  <p:transition spd="slow">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9A17B49F-D03A-4029-B31A-2D46460F52FB}"/>
              </a:ext>
            </a:extLst>
          </p:cNvPr>
          <p:cNvSpPr/>
          <p:nvPr/>
        </p:nvSpPr>
        <p:spPr>
          <a:xfrm>
            <a:off x="180975" y="152400"/>
            <a:ext cx="11858625" cy="619125"/>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dirty="0">
                <a:latin typeface="HG丸ｺﾞｼｯｸM-PRO" panose="020F0600000000000000" pitchFamily="50" charset="-128"/>
                <a:ea typeface="HG丸ｺﾞｼｯｸM-PRO" panose="020F0600000000000000" pitchFamily="50" charset="-128"/>
              </a:rPr>
              <a:t>会員個人の財団寄付と認証の確認</a:t>
            </a:r>
          </a:p>
        </p:txBody>
      </p:sp>
      <p:pic>
        <p:nvPicPr>
          <p:cNvPr id="5" name="図 4">
            <a:extLst>
              <a:ext uri="{FF2B5EF4-FFF2-40B4-BE49-F238E27FC236}">
                <a16:creationId xmlns:a16="http://schemas.microsoft.com/office/drawing/2014/main" id="{C2ABBB73-88D7-415F-BC45-1C3AA165F29D}"/>
              </a:ext>
            </a:extLst>
          </p:cNvPr>
          <p:cNvPicPr>
            <a:picLocks noChangeAspect="1"/>
          </p:cNvPicPr>
          <p:nvPr/>
        </p:nvPicPr>
        <p:blipFill>
          <a:blip r:embed="rId3"/>
          <a:stretch>
            <a:fillRect/>
          </a:stretch>
        </p:blipFill>
        <p:spPr>
          <a:xfrm>
            <a:off x="2249833" y="1172395"/>
            <a:ext cx="9645652" cy="5533205"/>
          </a:xfrm>
          <a:prstGeom prst="rect">
            <a:avLst/>
          </a:prstGeom>
        </p:spPr>
      </p:pic>
      <p:sp>
        <p:nvSpPr>
          <p:cNvPr id="7" name="四角形: 角を丸くする 6">
            <a:extLst>
              <a:ext uri="{FF2B5EF4-FFF2-40B4-BE49-F238E27FC236}">
                <a16:creationId xmlns:a16="http://schemas.microsoft.com/office/drawing/2014/main" id="{FA4C2E41-1BB2-4FBC-8DAF-B5B836503C70}"/>
              </a:ext>
            </a:extLst>
          </p:cNvPr>
          <p:cNvSpPr/>
          <p:nvPr/>
        </p:nvSpPr>
        <p:spPr>
          <a:xfrm>
            <a:off x="4076241" y="2247441"/>
            <a:ext cx="1448259" cy="446134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Picture 4" descr="ãã­ã¼ã¿ãªã¼è²¡å£ãã®ç»åæ¤ç´¢çµæ">
            <a:extLst>
              <a:ext uri="{FF2B5EF4-FFF2-40B4-BE49-F238E27FC236}">
                <a16:creationId xmlns:a16="http://schemas.microsoft.com/office/drawing/2014/main" id="{3871A202-7F11-4516-99AB-22E6B022B09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9585179" y="5817524"/>
            <a:ext cx="2006747" cy="756642"/>
          </a:xfrm>
          <a:prstGeom prst="rect">
            <a:avLst/>
          </a:prstGeom>
          <a:noFill/>
          <a:extLst>
            <a:ext uri="{909E8E84-426E-40DD-AFC4-6F175D3DCCD1}">
              <a14:hiddenFill xmlns:a14="http://schemas.microsoft.com/office/drawing/2010/main">
                <a:solidFill>
                  <a:srgbClr val="FFFFFF"/>
                </a:solidFill>
              </a14:hiddenFill>
            </a:ext>
          </a:extLst>
        </p:spPr>
      </p:pic>
      <p:sp>
        <p:nvSpPr>
          <p:cNvPr id="6" name="吹き出し: 角を丸めた四角形 5">
            <a:extLst>
              <a:ext uri="{FF2B5EF4-FFF2-40B4-BE49-F238E27FC236}">
                <a16:creationId xmlns:a16="http://schemas.microsoft.com/office/drawing/2014/main" id="{B45D477F-9D11-4CF4-B6F7-43C99ECE22A8}"/>
              </a:ext>
            </a:extLst>
          </p:cNvPr>
          <p:cNvSpPr/>
          <p:nvPr/>
        </p:nvSpPr>
        <p:spPr>
          <a:xfrm flipH="1">
            <a:off x="266090" y="3182128"/>
            <a:ext cx="1679391" cy="447676"/>
          </a:xfrm>
          <a:prstGeom prst="wedgeRoundRectCallout">
            <a:avLst>
              <a:gd name="adj1" fmla="val -70526"/>
              <a:gd name="adj2" fmla="val 19101"/>
              <a:gd name="adj3" fmla="val 16667"/>
            </a:avLst>
          </a:prstGeom>
          <a:solidFill>
            <a:schemeClr val="bg1"/>
          </a:solidFill>
          <a:ln w="2857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spc="-100" dirty="0">
                <a:solidFill>
                  <a:schemeClr val="tx1"/>
                </a:solidFill>
                <a:latin typeface="HG丸ｺﾞｼｯｸM-PRO" panose="020F0600000000000000" pitchFamily="50" charset="-128"/>
                <a:ea typeface="HG丸ｺﾞｼｯｸM-PRO" panose="020F0600000000000000" pitchFamily="50" charset="-128"/>
              </a:rPr>
              <a:t>年次基金寄付</a:t>
            </a:r>
            <a:endParaRPr kumimoji="1" lang="ja-JP" altLang="en-US" sz="2000" spc="-100" dirty="0">
              <a:solidFill>
                <a:schemeClr val="tx1"/>
              </a:solidFill>
              <a:latin typeface="HG丸ｺﾞｼｯｸM-PRO" panose="020F0600000000000000" pitchFamily="50" charset="-128"/>
              <a:ea typeface="HG丸ｺﾞｼｯｸM-PRO" panose="020F0600000000000000" pitchFamily="50" charset="-128"/>
            </a:endParaRPr>
          </a:p>
        </p:txBody>
      </p:sp>
      <p:sp>
        <p:nvSpPr>
          <p:cNvPr id="9" name="吹き出し: 角を丸めた四角形 8">
            <a:extLst>
              <a:ext uri="{FF2B5EF4-FFF2-40B4-BE49-F238E27FC236}">
                <a16:creationId xmlns:a16="http://schemas.microsoft.com/office/drawing/2014/main" id="{5C714D13-23FD-4862-817D-F0F88E23104D}"/>
              </a:ext>
            </a:extLst>
          </p:cNvPr>
          <p:cNvSpPr/>
          <p:nvPr/>
        </p:nvSpPr>
        <p:spPr>
          <a:xfrm flipH="1">
            <a:off x="467557" y="3817091"/>
            <a:ext cx="1477924" cy="447676"/>
          </a:xfrm>
          <a:prstGeom prst="wedgeRoundRectCallout">
            <a:avLst>
              <a:gd name="adj1" fmla="val -78690"/>
              <a:gd name="adj2" fmla="val -15352"/>
              <a:gd name="adj3" fmla="val 16667"/>
            </a:avLst>
          </a:prstGeom>
          <a:solidFill>
            <a:schemeClr val="bg1"/>
          </a:solidFill>
          <a:ln w="2857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spc="-100" dirty="0">
                <a:solidFill>
                  <a:schemeClr val="tx1"/>
                </a:solidFill>
                <a:latin typeface="HG丸ｺﾞｼｯｸM-PRO" panose="020F0600000000000000" pitchFamily="50" charset="-128"/>
                <a:ea typeface="HG丸ｺﾞｼｯｸM-PRO" panose="020F0600000000000000" pitchFamily="50" charset="-128"/>
              </a:rPr>
              <a:t>ポリオ寄付</a:t>
            </a:r>
            <a:endParaRPr kumimoji="1" lang="ja-JP" altLang="en-US" sz="2000" spc="-100" dirty="0">
              <a:solidFill>
                <a:schemeClr val="tx1"/>
              </a:solidFill>
              <a:latin typeface="HG丸ｺﾞｼｯｸM-PRO" panose="020F0600000000000000" pitchFamily="50" charset="-128"/>
              <a:ea typeface="HG丸ｺﾞｼｯｸM-PRO" panose="020F0600000000000000" pitchFamily="50" charset="-128"/>
            </a:endParaRPr>
          </a:p>
        </p:txBody>
      </p:sp>
      <p:sp>
        <p:nvSpPr>
          <p:cNvPr id="10" name="吹き出し: 角を丸めた四角形 9">
            <a:extLst>
              <a:ext uri="{FF2B5EF4-FFF2-40B4-BE49-F238E27FC236}">
                <a16:creationId xmlns:a16="http://schemas.microsoft.com/office/drawing/2014/main" id="{F17702A9-7E3A-4866-99C5-E2F28C524380}"/>
              </a:ext>
            </a:extLst>
          </p:cNvPr>
          <p:cNvSpPr/>
          <p:nvPr/>
        </p:nvSpPr>
        <p:spPr>
          <a:xfrm flipH="1">
            <a:off x="180975" y="5197206"/>
            <a:ext cx="1679391" cy="447676"/>
          </a:xfrm>
          <a:prstGeom prst="wedgeRoundRectCallout">
            <a:avLst>
              <a:gd name="adj1" fmla="val -74462"/>
              <a:gd name="adj2" fmla="val 16640"/>
              <a:gd name="adj3" fmla="val 16667"/>
            </a:avLst>
          </a:prstGeom>
          <a:solidFill>
            <a:schemeClr val="bg1"/>
          </a:solidFill>
          <a:ln w="2857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spc="-100" dirty="0">
                <a:solidFill>
                  <a:schemeClr val="tx1"/>
                </a:solidFill>
                <a:latin typeface="HG丸ｺﾞｼｯｸM-PRO" panose="020F0600000000000000" pitchFamily="50" charset="-128"/>
                <a:ea typeface="HG丸ｺﾞｼｯｸM-PRO" panose="020F0600000000000000" pitchFamily="50" charset="-128"/>
              </a:rPr>
              <a:t>恒久基金寄付</a:t>
            </a:r>
            <a:endParaRPr kumimoji="1" lang="ja-JP" altLang="en-US" sz="2000" spc="-100" dirty="0">
              <a:solidFill>
                <a:schemeClr val="tx1"/>
              </a:solidFill>
              <a:latin typeface="HG丸ｺﾞｼｯｸM-PRO" panose="020F0600000000000000" pitchFamily="50" charset="-128"/>
              <a:ea typeface="HG丸ｺﾞｼｯｸM-PRO" panose="020F0600000000000000" pitchFamily="50" charset="-128"/>
            </a:endParaRPr>
          </a:p>
        </p:txBody>
      </p:sp>
      <p:sp>
        <p:nvSpPr>
          <p:cNvPr id="4" name="テキスト ボックス 3">
            <a:extLst>
              <a:ext uri="{FF2B5EF4-FFF2-40B4-BE49-F238E27FC236}">
                <a16:creationId xmlns:a16="http://schemas.microsoft.com/office/drawing/2014/main" id="{15577094-19EC-4CC9-9DAC-E09ECA3AA3FF}"/>
              </a:ext>
            </a:extLst>
          </p:cNvPr>
          <p:cNvSpPr txBox="1"/>
          <p:nvPr/>
        </p:nvSpPr>
        <p:spPr>
          <a:xfrm>
            <a:off x="4076241" y="1610801"/>
            <a:ext cx="4232536" cy="288000"/>
          </a:xfrm>
          <a:prstGeom prst="rect">
            <a:avLst/>
          </a:prstGeom>
          <a:solidFill>
            <a:schemeClr val="bg1"/>
          </a:solidFill>
          <a:ln>
            <a:solidFill>
              <a:schemeClr val="tx1"/>
            </a:solidFill>
          </a:ln>
        </p:spPr>
        <p:txBody>
          <a:bodyPr wrap="square" rtlCol="0">
            <a:spAutoFit/>
          </a:bodyPr>
          <a:lstStyle/>
          <a:p>
            <a:pPr algn="ctr"/>
            <a:r>
              <a:rPr kumimoji="1" lang="ja-JP" altLang="en-US" dirty="0">
                <a:latin typeface="HG丸ｺﾞｼｯｸM-PRO" panose="020F0600000000000000" pitchFamily="50" charset="-128"/>
                <a:ea typeface="HG丸ｺﾞｼｯｸM-PRO" panose="020F0600000000000000" pitchFamily="50" charset="-128"/>
              </a:rPr>
              <a:t>会員氏名</a:t>
            </a:r>
          </a:p>
        </p:txBody>
      </p:sp>
      <p:sp>
        <p:nvSpPr>
          <p:cNvPr id="8" name="テキスト ボックス 7">
            <a:extLst>
              <a:ext uri="{FF2B5EF4-FFF2-40B4-BE49-F238E27FC236}">
                <a16:creationId xmlns:a16="http://schemas.microsoft.com/office/drawing/2014/main" id="{23A15C5D-D2F7-44D3-8940-5B501CEEDB87}"/>
              </a:ext>
            </a:extLst>
          </p:cNvPr>
          <p:cNvSpPr txBox="1"/>
          <p:nvPr/>
        </p:nvSpPr>
        <p:spPr>
          <a:xfrm>
            <a:off x="4106063" y="1929509"/>
            <a:ext cx="2845580" cy="369332"/>
          </a:xfrm>
          <a:prstGeom prst="rect">
            <a:avLst/>
          </a:prstGeom>
          <a:solidFill>
            <a:schemeClr val="bg1"/>
          </a:solidFill>
          <a:ln>
            <a:solidFill>
              <a:schemeClr val="tx1"/>
            </a:solidFill>
          </a:ln>
        </p:spPr>
        <p:txBody>
          <a:bodyPr wrap="square" rtlCol="0">
            <a:spAutoFit/>
          </a:bodyPr>
          <a:lstStyle/>
          <a:p>
            <a:pPr algn="ctr"/>
            <a:r>
              <a:rPr kumimoji="1" lang="ja-JP" altLang="en-US" dirty="0">
                <a:latin typeface="HG丸ｺﾞｼｯｸM-PRO" panose="020F0600000000000000" pitchFamily="50" charset="-128"/>
                <a:ea typeface="HG丸ｺﾞｼｯｸM-PRO" panose="020F0600000000000000" pitchFamily="50" charset="-128"/>
              </a:rPr>
              <a:t>クラブ名</a:t>
            </a:r>
          </a:p>
        </p:txBody>
      </p:sp>
    </p:spTree>
    <p:extLst>
      <p:ext uri="{BB962C8B-B14F-4D97-AF65-F5344CB8AC3E}">
        <p14:creationId xmlns:p14="http://schemas.microsoft.com/office/powerpoint/2010/main" val="3331534780"/>
      </p:ext>
    </p:extLst>
  </p:cSld>
  <p:clrMapOvr>
    <a:masterClrMapping/>
  </p:clrMapOvr>
  <p:transition spd="slow">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91C773D9-7101-46D1-A89E-221EF0E57A6C}"/>
              </a:ext>
            </a:extLst>
          </p:cNvPr>
          <p:cNvPicPr>
            <a:picLocks noChangeAspect="1"/>
          </p:cNvPicPr>
          <p:nvPr/>
        </p:nvPicPr>
        <p:blipFill>
          <a:blip r:embed="rId3"/>
          <a:stretch>
            <a:fillRect/>
          </a:stretch>
        </p:blipFill>
        <p:spPr>
          <a:xfrm>
            <a:off x="180975" y="975258"/>
            <a:ext cx="10112790" cy="5730341"/>
          </a:xfrm>
          <a:prstGeom prst="rect">
            <a:avLst/>
          </a:prstGeom>
        </p:spPr>
      </p:pic>
      <p:sp>
        <p:nvSpPr>
          <p:cNvPr id="12" name="正方形/長方形 11">
            <a:extLst>
              <a:ext uri="{FF2B5EF4-FFF2-40B4-BE49-F238E27FC236}">
                <a16:creationId xmlns:a16="http://schemas.microsoft.com/office/drawing/2014/main" id="{9A17B49F-D03A-4029-B31A-2D46460F52FB}"/>
              </a:ext>
            </a:extLst>
          </p:cNvPr>
          <p:cNvSpPr/>
          <p:nvPr/>
        </p:nvSpPr>
        <p:spPr>
          <a:xfrm>
            <a:off x="180975" y="152400"/>
            <a:ext cx="11858625" cy="619125"/>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dirty="0">
                <a:latin typeface="HG丸ｺﾞｼｯｸM-PRO" panose="020F0600000000000000" pitchFamily="50" charset="-128"/>
                <a:ea typeface="HG丸ｺﾞｼｯｸM-PRO" panose="020F0600000000000000" pitchFamily="50" charset="-128"/>
              </a:rPr>
              <a:t>会員個人の財団寄付と認証の確認</a:t>
            </a:r>
          </a:p>
        </p:txBody>
      </p:sp>
      <p:pic>
        <p:nvPicPr>
          <p:cNvPr id="3" name="Picture 4" descr="ãã­ã¼ã¿ãªã¼è²¡å£ãã®ç»åæ¤ç´¢çµæ">
            <a:extLst>
              <a:ext uri="{FF2B5EF4-FFF2-40B4-BE49-F238E27FC236}">
                <a16:creationId xmlns:a16="http://schemas.microsoft.com/office/drawing/2014/main" id="{3871A202-7F11-4516-99AB-22E6B022B09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9585179" y="5817524"/>
            <a:ext cx="2006747" cy="756642"/>
          </a:xfrm>
          <a:prstGeom prst="rect">
            <a:avLst/>
          </a:prstGeom>
          <a:noFill/>
          <a:extLst>
            <a:ext uri="{909E8E84-426E-40DD-AFC4-6F175D3DCCD1}">
              <a14:hiddenFill xmlns:a14="http://schemas.microsoft.com/office/drawing/2010/main">
                <a:solidFill>
                  <a:srgbClr val="FFFFFF"/>
                </a:solidFill>
              </a14:hiddenFill>
            </a:ext>
          </a:extLst>
        </p:spPr>
      </p:pic>
      <p:sp>
        <p:nvSpPr>
          <p:cNvPr id="6" name="四角形: 角を丸くする 5">
            <a:extLst>
              <a:ext uri="{FF2B5EF4-FFF2-40B4-BE49-F238E27FC236}">
                <a16:creationId xmlns:a16="http://schemas.microsoft.com/office/drawing/2014/main" id="{7EF3A1A8-722F-4061-9BE5-8F595B5F16B7}"/>
              </a:ext>
            </a:extLst>
          </p:cNvPr>
          <p:cNvSpPr/>
          <p:nvPr/>
        </p:nvSpPr>
        <p:spPr>
          <a:xfrm>
            <a:off x="467833" y="1679944"/>
            <a:ext cx="2094614" cy="34024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B5574105-FE8D-4E55-8815-7EB9450E111D}"/>
              </a:ext>
            </a:extLst>
          </p:cNvPr>
          <p:cNvSpPr/>
          <p:nvPr/>
        </p:nvSpPr>
        <p:spPr>
          <a:xfrm>
            <a:off x="467833" y="2307265"/>
            <a:ext cx="2381693" cy="94297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7F5E016F-99EC-42F4-B71E-06FEFEA68C60}"/>
              </a:ext>
            </a:extLst>
          </p:cNvPr>
          <p:cNvSpPr/>
          <p:nvPr/>
        </p:nvSpPr>
        <p:spPr>
          <a:xfrm>
            <a:off x="467833" y="3840428"/>
            <a:ext cx="3455581" cy="197709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吹き出し: 角を丸めた四角形 8">
            <a:extLst>
              <a:ext uri="{FF2B5EF4-FFF2-40B4-BE49-F238E27FC236}">
                <a16:creationId xmlns:a16="http://schemas.microsoft.com/office/drawing/2014/main" id="{29C90CD5-8053-4A9E-93AF-FDC20C04441A}"/>
              </a:ext>
            </a:extLst>
          </p:cNvPr>
          <p:cNvSpPr/>
          <p:nvPr/>
        </p:nvSpPr>
        <p:spPr>
          <a:xfrm flipH="1">
            <a:off x="4901671" y="3052778"/>
            <a:ext cx="5145050" cy="483492"/>
          </a:xfrm>
          <a:prstGeom prst="wedgeRoundRectCallout">
            <a:avLst>
              <a:gd name="adj1" fmla="val 95240"/>
              <a:gd name="adj2" fmla="val -265514"/>
              <a:gd name="adj3" fmla="val 16667"/>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b="1" dirty="0">
                <a:solidFill>
                  <a:srgbClr val="C00000"/>
                </a:solidFill>
                <a:latin typeface="HG丸ｺﾞｼｯｸM-PRO" panose="020F0600000000000000" pitchFamily="50" charset="-128"/>
                <a:ea typeface="HG丸ｺﾞｼｯｸM-PRO" panose="020F0600000000000000" pitchFamily="50" charset="-128"/>
              </a:rPr>
              <a:t>EREY</a:t>
            </a:r>
            <a:r>
              <a:rPr lang="ja-JP" altLang="en-US" sz="2000" dirty="0">
                <a:solidFill>
                  <a:srgbClr val="333333"/>
                </a:solidFill>
                <a:latin typeface="HG丸ｺﾞｼｯｸM-PRO" panose="020F0600000000000000" pitchFamily="50" charset="-128"/>
                <a:ea typeface="HG丸ｺﾞｼｯｸM-PRO" panose="020F0600000000000000" pitchFamily="50" charset="-128"/>
              </a:rPr>
              <a:t>＝</a:t>
            </a:r>
            <a:r>
              <a:rPr lang="en-US" altLang="ja-JP" sz="2000" b="1" dirty="0">
                <a:solidFill>
                  <a:srgbClr val="C00000"/>
                </a:solidFill>
                <a:latin typeface="HG丸ｺﾞｼｯｸM-PRO" panose="020F0600000000000000" pitchFamily="50" charset="-128"/>
                <a:ea typeface="HG丸ｺﾞｼｯｸM-PRO" panose="020F0600000000000000" pitchFamily="50" charset="-128"/>
              </a:rPr>
              <a:t>E</a:t>
            </a:r>
            <a:r>
              <a:rPr lang="en-US" altLang="ja-JP" sz="2000" dirty="0">
                <a:solidFill>
                  <a:srgbClr val="333333"/>
                </a:solidFill>
                <a:latin typeface="HG丸ｺﾞｼｯｸM-PRO" panose="020F0600000000000000" pitchFamily="50" charset="-128"/>
                <a:ea typeface="HG丸ｺﾞｼｯｸM-PRO" panose="020F0600000000000000" pitchFamily="50" charset="-128"/>
              </a:rPr>
              <a:t>very </a:t>
            </a:r>
            <a:r>
              <a:rPr lang="en-US" altLang="ja-JP" sz="2000" b="1" dirty="0">
                <a:solidFill>
                  <a:srgbClr val="C00000"/>
                </a:solidFill>
                <a:latin typeface="HG丸ｺﾞｼｯｸM-PRO" panose="020F0600000000000000" pitchFamily="50" charset="-128"/>
                <a:ea typeface="HG丸ｺﾞｼｯｸM-PRO" panose="020F0600000000000000" pitchFamily="50" charset="-128"/>
              </a:rPr>
              <a:t>R</a:t>
            </a:r>
            <a:r>
              <a:rPr lang="en-US" altLang="ja-JP" sz="2000" dirty="0">
                <a:solidFill>
                  <a:srgbClr val="333333"/>
                </a:solidFill>
                <a:latin typeface="HG丸ｺﾞｼｯｸM-PRO" panose="020F0600000000000000" pitchFamily="50" charset="-128"/>
                <a:ea typeface="HG丸ｺﾞｼｯｸM-PRO" panose="020F0600000000000000" pitchFamily="50" charset="-128"/>
              </a:rPr>
              <a:t>otarian </a:t>
            </a:r>
            <a:r>
              <a:rPr lang="en-US" altLang="ja-JP" sz="2000" b="1" dirty="0">
                <a:solidFill>
                  <a:srgbClr val="C00000"/>
                </a:solidFill>
                <a:latin typeface="HG丸ｺﾞｼｯｸM-PRO" panose="020F0600000000000000" pitchFamily="50" charset="-128"/>
                <a:ea typeface="HG丸ｺﾞｼｯｸM-PRO" panose="020F0600000000000000" pitchFamily="50" charset="-128"/>
              </a:rPr>
              <a:t>E</a:t>
            </a:r>
            <a:r>
              <a:rPr lang="en-US" altLang="ja-JP" sz="2000" dirty="0">
                <a:solidFill>
                  <a:srgbClr val="333333"/>
                </a:solidFill>
                <a:latin typeface="HG丸ｺﾞｼｯｸM-PRO" panose="020F0600000000000000" pitchFamily="50" charset="-128"/>
                <a:ea typeface="HG丸ｺﾞｼｯｸM-PRO" panose="020F0600000000000000" pitchFamily="50" charset="-128"/>
              </a:rPr>
              <a:t>very </a:t>
            </a:r>
            <a:r>
              <a:rPr lang="en-US" altLang="ja-JP" sz="2000" b="1" dirty="0">
                <a:solidFill>
                  <a:srgbClr val="C00000"/>
                </a:solidFill>
                <a:latin typeface="HG丸ｺﾞｼｯｸM-PRO" panose="020F0600000000000000" pitchFamily="50" charset="-128"/>
                <a:ea typeface="HG丸ｺﾞｼｯｸM-PRO" panose="020F0600000000000000" pitchFamily="50" charset="-128"/>
              </a:rPr>
              <a:t>Y</a:t>
            </a:r>
            <a:r>
              <a:rPr lang="en-US" altLang="ja-JP" sz="2000" dirty="0">
                <a:solidFill>
                  <a:srgbClr val="333333"/>
                </a:solidFill>
                <a:latin typeface="HG丸ｺﾞｼｯｸM-PRO" panose="020F0600000000000000" pitchFamily="50" charset="-128"/>
                <a:ea typeface="HG丸ｺﾞｼｯｸM-PRO" panose="020F0600000000000000" pitchFamily="50" charset="-128"/>
              </a:rPr>
              <a:t>ear</a:t>
            </a:r>
            <a:endParaRPr lang="ja-JP" altLang="en-US" sz="2000" b="1"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3469025788"/>
      </p:ext>
    </p:extLst>
  </p:cSld>
  <p:clrMapOvr>
    <a:masterClrMapping/>
  </p:clrMapOvr>
  <p:transition spd="slow">
    <p:pull/>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9A17B49F-D03A-4029-B31A-2D46460F52FB}"/>
              </a:ext>
            </a:extLst>
          </p:cNvPr>
          <p:cNvSpPr/>
          <p:nvPr/>
        </p:nvSpPr>
        <p:spPr>
          <a:xfrm>
            <a:off x="180975" y="152400"/>
            <a:ext cx="11858625" cy="619125"/>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800" dirty="0">
                <a:latin typeface="HG丸ｺﾞｼｯｸM-PRO" panose="020F0600000000000000" pitchFamily="50" charset="-128"/>
                <a:ea typeface="HG丸ｺﾞｼｯｸM-PRO" panose="020F0600000000000000" pitchFamily="50" charset="-128"/>
              </a:rPr>
              <a:t>RID2660</a:t>
            </a:r>
            <a:r>
              <a:rPr lang="ja-JP" altLang="en-US" sz="2800" dirty="0">
                <a:latin typeface="HG丸ｺﾞｼｯｸM-PRO" panose="020F0600000000000000" pitchFamily="50" charset="-128"/>
                <a:ea typeface="HG丸ｺﾞｼｯｸM-PRO" panose="020F0600000000000000" pitchFamily="50" charset="-128"/>
              </a:rPr>
              <a:t>の財団資金配分状況（</a:t>
            </a:r>
            <a:r>
              <a:rPr lang="en-US" altLang="ja-JP" sz="2800" dirty="0">
                <a:latin typeface="HG丸ｺﾞｼｯｸM-PRO" panose="020F0600000000000000" pitchFamily="50" charset="-128"/>
                <a:ea typeface="HG丸ｺﾞｼｯｸM-PRO" panose="020F0600000000000000" pitchFamily="50" charset="-128"/>
              </a:rPr>
              <a:t>2019-20</a:t>
            </a:r>
            <a:r>
              <a:rPr lang="ja-JP" altLang="en-US" sz="2800" dirty="0">
                <a:latin typeface="HG丸ｺﾞｼｯｸM-PRO" panose="020F0600000000000000" pitchFamily="50" charset="-128"/>
                <a:ea typeface="HG丸ｺﾞｼｯｸM-PRO" panose="020F0600000000000000" pitchFamily="50" charset="-128"/>
              </a:rPr>
              <a:t>年度末）</a:t>
            </a:r>
            <a:endParaRPr lang="en-US" altLang="ja-JP" sz="2800" dirty="0">
              <a:latin typeface="HG丸ｺﾞｼｯｸM-PRO" panose="020F0600000000000000" pitchFamily="50" charset="-128"/>
              <a:ea typeface="HG丸ｺﾞｼｯｸM-PRO" panose="020F0600000000000000" pitchFamily="50" charset="-128"/>
            </a:endParaRPr>
          </a:p>
        </p:txBody>
      </p:sp>
      <p:pic>
        <p:nvPicPr>
          <p:cNvPr id="3" name="Picture 4" descr="ãã­ã¼ã¿ãªã¼è²¡å£ãã®ç»åæ¤ç´¢çµæ">
            <a:extLst>
              <a:ext uri="{FF2B5EF4-FFF2-40B4-BE49-F238E27FC236}">
                <a16:creationId xmlns:a16="http://schemas.microsoft.com/office/drawing/2014/main" id="{3871A202-7F11-4516-99AB-22E6B022B09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585179" y="5817524"/>
            <a:ext cx="2006747" cy="75664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表 7">
            <a:extLst>
              <a:ext uri="{FF2B5EF4-FFF2-40B4-BE49-F238E27FC236}">
                <a16:creationId xmlns:a16="http://schemas.microsoft.com/office/drawing/2014/main" id="{50199A19-ACBB-4FFA-8710-9BD039B5B06B}"/>
              </a:ext>
            </a:extLst>
          </p:cNvPr>
          <p:cNvGraphicFramePr>
            <a:graphicFrameLocks noGrp="1"/>
          </p:cNvGraphicFramePr>
          <p:nvPr/>
        </p:nvGraphicFramePr>
        <p:xfrm>
          <a:off x="1233055" y="862420"/>
          <a:ext cx="10681856" cy="5711745"/>
        </p:xfrm>
        <a:graphic>
          <a:graphicData uri="http://schemas.openxmlformats.org/drawingml/2006/table">
            <a:tbl>
              <a:tblPr/>
              <a:tblGrid>
                <a:gridCol w="3238851">
                  <a:extLst>
                    <a:ext uri="{9D8B030D-6E8A-4147-A177-3AD203B41FA5}">
                      <a16:colId xmlns:a16="http://schemas.microsoft.com/office/drawing/2014/main" val="2011924146"/>
                    </a:ext>
                  </a:extLst>
                </a:gridCol>
                <a:gridCol w="443202">
                  <a:extLst>
                    <a:ext uri="{9D8B030D-6E8A-4147-A177-3AD203B41FA5}">
                      <a16:colId xmlns:a16="http://schemas.microsoft.com/office/drawing/2014/main" val="712903627"/>
                    </a:ext>
                  </a:extLst>
                </a:gridCol>
                <a:gridCol w="3138585">
                  <a:extLst>
                    <a:ext uri="{9D8B030D-6E8A-4147-A177-3AD203B41FA5}">
                      <a16:colId xmlns:a16="http://schemas.microsoft.com/office/drawing/2014/main" val="3737399615"/>
                    </a:ext>
                  </a:extLst>
                </a:gridCol>
                <a:gridCol w="1981415">
                  <a:extLst>
                    <a:ext uri="{9D8B030D-6E8A-4147-A177-3AD203B41FA5}">
                      <a16:colId xmlns:a16="http://schemas.microsoft.com/office/drawing/2014/main" val="2529718283"/>
                    </a:ext>
                  </a:extLst>
                </a:gridCol>
                <a:gridCol w="1879803">
                  <a:extLst>
                    <a:ext uri="{9D8B030D-6E8A-4147-A177-3AD203B41FA5}">
                      <a16:colId xmlns:a16="http://schemas.microsoft.com/office/drawing/2014/main" val="1969366244"/>
                    </a:ext>
                  </a:extLst>
                </a:gridCol>
              </a:tblGrid>
              <a:tr h="380783">
                <a:tc>
                  <a:txBody>
                    <a:bodyPr/>
                    <a:lstStyle/>
                    <a:p>
                      <a:pPr algn="ctr" fontAlgn="ctr"/>
                      <a:r>
                        <a:rPr lang="ja-JP" altLang="en-US" sz="1800" b="1" i="0" u="none" strike="noStrike" dirty="0">
                          <a:solidFill>
                            <a:srgbClr val="FFFFFF"/>
                          </a:solidFill>
                          <a:effectLst/>
                          <a:latin typeface="HG丸ｺﾞｼｯｸM-PRO" panose="020F0600000000000000" pitchFamily="50" charset="-128"/>
                          <a:ea typeface="HG丸ｺﾞｼｯｸM-PRO" panose="020F0600000000000000" pitchFamily="50" charset="-128"/>
                        </a:rPr>
                        <a:t>項目</a:t>
                      </a:r>
                    </a:p>
                  </a:txBody>
                  <a:tcPr marL="5802" marR="5802" marT="5802" marB="0" anchor="ctr">
                    <a:lnL w="6350" cap="flat" cmpd="sng" algn="ctr">
                      <a:solidFill>
                        <a:srgbClr val="3877A6"/>
                      </a:solidFill>
                      <a:prstDash val="solid"/>
                      <a:round/>
                      <a:headEnd type="none" w="med" len="med"/>
                      <a:tailEnd type="none" w="med" len="med"/>
                    </a:lnL>
                    <a:lnR w="6350" cap="flat" cmpd="sng" algn="ctr">
                      <a:solidFill>
                        <a:srgbClr val="3877A6"/>
                      </a:solidFill>
                      <a:prstDash val="solid"/>
                      <a:round/>
                      <a:headEnd type="none" w="med" len="med"/>
                      <a:tailEnd type="none" w="med" len="med"/>
                    </a:lnR>
                    <a:lnT w="6350" cap="flat" cmpd="sng" algn="ctr">
                      <a:solidFill>
                        <a:srgbClr val="3877A6"/>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7458F"/>
                    </a:solidFill>
                  </a:tcPr>
                </a:tc>
                <a:tc gridSpan="2">
                  <a:txBody>
                    <a:bodyPr/>
                    <a:lstStyle/>
                    <a:p>
                      <a:pPr algn="ctr" fontAlgn="ctr"/>
                      <a:r>
                        <a:rPr lang="ja-JP" altLang="en-US" sz="1800" b="1" i="0" u="none" strike="noStrike" dirty="0">
                          <a:solidFill>
                            <a:srgbClr val="FFFFFF"/>
                          </a:solidFill>
                          <a:effectLst/>
                          <a:latin typeface="HG丸ｺﾞｼｯｸM-PRO" panose="020F0600000000000000" pitchFamily="50" charset="-128"/>
                          <a:ea typeface="HG丸ｺﾞｼｯｸM-PRO" panose="020F0600000000000000" pitchFamily="50" charset="-128"/>
                        </a:rPr>
                        <a:t>詳細</a:t>
                      </a:r>
                    </a:p>
                  </a:txBody>
                  <a:tcPr marL="5802" marR="5802" marT="5802" marB="0" anchor="ctr">
                    <a:lnL w="6350" cap="flat" cmpd="sng" algn="ctr">
                      <a:solidFill>
                        <a:srgbClr val="3877A6"/>
                      </a:solidFill>
                      <a:prstDash val="solid"/>
                      <a:round/>
                      <a:headEnd type="none" w="med" len="med"/>
                      <a:tailEnd type="none" w="med" len="med"/>
                    </a:lnL>
                    <a:lnR w="6350" cap="flat" cmpd="sng" algn="ctr">
                      <a:solidFill>
                        <a:srgbClr val="3877A6"/>
                      </a:solidFill>
                      <a:prstDash val="solid"/>
                      <a:round/>
                      <a:headEnd type="none" w="med" len="med"/>
                      <a:tailEnd type="none" w="med" len="med"/>
                    </a:lnR>
                    <a:lnT w="6350" cap="flat" cmpd="sng" algn="ctr">
                      <a:solidFill>
                        <a:srgbClr val="3877A6"/>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7458F"/>
                    </a:solidFill>
                  </a:tcPr>
                </a:tc>
                <a:tc hMerge="1">
                  <a:txBody>
                    <a:bodyPr/>
                    <a:lstStyle/>
                    <a:p>
                      <a:pPr algn="ctr" fontAlgn="ctr"/>
                      <a:endParaRPr lang="ja-JP" altLang="en-US" sz="1800" b="1" i="0" u="none" strike="noStrike" dirty="0">
                        <a:solidFill>
                          <a:srgbClr val="FFFFFF"/>
                        </a:solidFill>
                        <a:effectLst/>
                        <a:latin typeface="HG丸ｺﾞｼｯｸM-PRO" panose="020F0600000000000000" pitchFamily="50" charset="-128"/>
                        <a:ea typeface="HG丸ｺﾞｼｯｸM-PRO" panose="020F0600000000000000" pitchFamily="50" charset="-128"/>
                      </a:endParaRPr>
                    </a:p>
                  </a:txBody>
                  <a:tcPr marL="5802" marR="5802" marT="5802" marB="0" anchor="ctr">
                    <a:lnL w="6350" cap="flat" cmpd="sng" algn="ctr">
                      <a:solidFill>
                        <a:srgbClr val="3877A6"/>
                      </a:solidFill>
                      <a:prstDash val="solid"/>
                      <a:round/>
                      <a:headEnd type="none" w="med" len="med"/>
                      <a:tailEnd type="none" w="med" len="med"/>
                    </a:lnL>
                    <a:lnR w="6350" cap="flat" cmpd="sng" algn="ctr">
                      <a:solidFill>
                        <a:srgbClr val="3877A6"/>
                      </a:solidFill>
                      <a:prstDash val="solid"/>
                      <a:round/>
                      <a:headEnd type="none" w="med" len="med"/>
                      <a:tailEnd type="none" w="med" len="med"/>
                    </a:lnR>
                    <a:lnT w="6350" cap="flat" cmpd="sng" algn="ctr">
                      <a:solidFill>
                        <a:srgbClr val="3877A6"/>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7458F"/>
                    </a:solidFill>
                  </a:tcPr>
                </a:tc>
                <a:tc>
                  <a:txBody>
                    <a:bodyPr/>
                    <a:lstStyle/>
                    <a:p>
                      <a:pPr algn="ctr" fontAlgn="ctr"/>
                      <a:r>
                        <a:rPr lang="ja-JP" altLang="en-US" sz="1800" b="1" i="0" u="none" strike="noStrike" dirty="0">
                          <a:solidFill>
                            <a:srgbClr val="FFFFFF"/>
                          </a:solidFill>
                          <a:effectLst/>
                          <a:latin typeface="HG丸ｺﾞｼｯｸM-PRO" panose="020F0600000000000000" pitchFamily="50" charset="-128"/>
                          <a:ea typeface="HG丸ｺﾞｼｯｸM-PRO" panose="020F0600000000000000" pitchFamily="50" charset="-128"/>
                        </a:rPr>
                        <a:t>金額</a:t>
                      </a:r>
                    </a:p>
                  </a:txBody>
                  <a:tcPr marL="5802" marR="5802" marT="5802" marB="0" anchor="ctr">
                    <a:lnL w="6350" cap="flat" cmpd="sng" algn="ctr">
                      <a:solidFill>
                        <a:srgbClr val="3877A6"/>
                      </a:solidFill>
                      <a:prstDash val="solid"/>
                      <a:round/>
                      <a:headEnd type="none" w="med" len="med"/>
                      <a:tailEnd type="none" w="med" len="med"/>
                    </a:lnL>
                    <a:lnR w="6350" cap="flat" cmpd="sng" algn="ctr">
                      <a:solidFill>
                        <a:srgbClr val="3877A6"/>
                      </a:solidFill>
                      <a:prstDash val="solid"/>
                      <a:round/>
                      <a:headEnd type="none" w="med" len="med"/>
                      <a:tailEnd type="none" w="med" len="med"/>
                    </a:lnR>
                    <a:lnT w="6350" cap="flat" cmpd="sng" algn="ctr">
                      <a:solidFill>
                        <a:srgbClr val="3877A6"/>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7458F"/>
                    </a:solidFill>
                  </a:tcPr>
                </a:tc>
                <a:tc>
                  <a:txBody>
                    <a:bodyPr/>
                    <a:lstStyle/>
                    <a:p>
                      <a:pPr algn="ctr" fontAlgn="ctr"/>
                      <a:r>
                        <a:rPr lang="ja-JP" altLang="en-US" sz="1800" b="1" i="0" u="none" strike="noStrike" dirty="0">
                          <a:solidFill>
                            <a:srgbClr val="FFFFFF"/>
                          </a:solidFill>
                          <a:effectLst/>
                          <a:latin typeface="HG丸ｺﾞｼｯｸM-PRO" panose="020F0600000000000000" pitchFamily="50" charset="-128"/>
                          <a:ea typeface="HG丸ｺﾞｼｯｸM-PRO" panose="020F0600000000000000" pitchFamily="50" charset="-128"/>
                        </a:rPr>
                        <a:t>残高</a:t>
                      </a:r>
                    </a:p>
                  </a:txBody>
                  <a:tcPr marL="5802" marR="5802" marT="5802" marB="0" anchor="ctr">
                    <a:lnL w="6350" cap="flat" cmpd="sng" algn="ctr">
                      <a:solidFill>
                        <a:srgbClr val="3877A6"/>
                      </a:solidFill>
                      <a:prstDash val="solid"/>
                      <a:round/>
                      <a:headEnd type="none" w="med" len="med"/>
                      <a:tailEnd type="none" w="med" len="med"/>
                    </a:lnL>
                    <a:lnR w="6350" cap="flat" cmpd="sng" algn="ctr">
                      <a:solidFill>
                        <a:srgbClr val="3877A6"/>
                      </a:solidFill>
                      <a:prstDash val="solid"/>
                      <a:round/>
                      <a:headEnd type="none" w="med" len="med"/>
                      <a:tailEnd type="none" w="med" len="med"/>
                    </a:lnR>
                    <a:lnT w="6350" cap="flat" cmpd="sng" algn="ctr">
                      <a:solidFill>
                        <a:srgbClr val="3877A6"/>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7458F"/>
                    </a:solidFill>
                  </a:tcPr>
                </a:tc>
                <a:extLst>
                  <a:ext uri="{0D108BD9-81ED-4DB2-BD59-A6C34878D82A}">
                    <a16:rowId xmlns:a16="http://schemas.microsoft.com/office/drawing/2014/main" val="1365464042"/>
                  </a:ext>
                </a:extLst>
              </a:tr>
              <a:tr h="380783">
                <a:tc gridSpan="3">
                  <a:txBody>
                    <a:bodyPr/>
                    <a:lstStyle/>
                    <a:p>
                      <a:pPr algn="l" fontAlgn="b"/>
                      <a:r>
                        <a:rPr lang="ja-JP" altLang="en-US" sz="1800" b="1" i="0" u="none" strike="noStrike" dirty="0">
                          <a:solidFill>
                            <a:srgbClr val="333333"/>
                          </a:solidFill>
                          <a:effectLst/>
                          <a:latin typeface="HG丸ｺﾞｼｯｸM-PRO" panose="020F0600000000000000" pitchFamily="50" charset="-128"/>
                          <a:ea typeface="HG丸ｺﾞｼｯｸM-PRO" panose="020F0600000000000000" pitchFamily="50" charset="-128"/>
                        </a:rPr>
                        <a:t>年次基金（シェア）寄付の</a:t>
                      </a:r>
                      <a:r>
                        <a:rPr lang="en-US" altLang="ja-JP" sz="1800" b="1" i="0" u="none" strike="noStrike" dirty="0">
                          <a:solidFill>
                            <a:srgbClr val="333333"/>
                          </a:solidFill>
                          <a:effectLst/>
                          <a:latin typeface="HG丸ｺﾞｼｯｸM-PRO" panose="020F0600000000000000" pitchFamily="50" charset="-128"/>
                          <a:ea typeface="HG丸ｺﾞｼｯｸM-PRO" panose="020F0600000000000000" pitchFamily="50" charset="-128"/>
                        </a:rPr>
                        <a:t>50</a:t>
                      </a:r>
                      <a:r>
                        <a:rPr lang="ja-JP" altLang="en-US" sz="1800" b="1" i="0" u="none" strike="noStrike" dirty="0">
                          <a:solidFill>
                            <a:srgbClr val="333333"/>
                          </a:solidFill>
                          <a:effectLst/>
                          <a:latin typeface="HG丸ｺﾞｼｯｸM-PRO" panose="020F0600000000000000" pitchFamily="50" charset="-128"/>
                          <a:ea typeface="HG丸ｺﾞｼｯｸM-PRO" panose="020F0600000000000000" pitchFamily="50" charset="-128"/>
                        </a:rPr>
                        <a:t>％ </a:t>
                      </a:r>
                      <a:r>
                        <a:rPr lang="en-US" altLang="ja-JP" sz="1800" b="1" i="0" u="none" strike="noStrike" dirty="0">
                          <a:solidFill>
                            <a:srgbClr val="333333"/>
                          </a:solidFill>
                          <a:effectLst/>
                          <a:latin typeface="HG丸ｺﾞｼｯｸM-PRO" panose="020F0600000000000000" pitchFamily="50" charset="-128"/>
                          <a:ea typeface="HG丸ｺﾞｼｯｸM-PRO" panose="020F0600000000000000" pitchFamily="50" charset="-128"/>
                        </a:rPr>
                        <a:t>- </a:t>
                      </a:r>
                      <a:r>
                        <a:rPr lang="ja-JP" altLang="en-US" sz="1800" b="1" i="0" u="none" strike="noStrike" dirty="0">
                          <a:solidFill>
                            <a:srgbClr val="333333"/>
                          </a:solidFill>
                          <a:effectLst/>
                          <a:latin typeface="HG丸ｺﾞｼｯｸM-PRO" panose="020F0600000000000000" pitchFamily="50" charset="-128"/>
                          <a:ea typeface="HG丸ｺﾞｼｯｸM-PRO" panose="020F0600000000000000" pitchFamily="50" charset="-128"/>
                        </a:rPr>
                        <a:t>寄付年度：</a:t>
                      </a:r>
                      <a:r>
                        <a:rPr lang="en-US" altLang="ja-JP" sz="1800" b="1" i="0" u="none" strike="noStrike" dirty="0">
                          <a:solidFill>
                            <a:srgbClr val="333333"/>
                          </a:solidFill>
                          <a:effectLst/>
                          <a:latin typeface="HG丸ｺﾞｼｯｸM-PRO" panose="020F0600000000000000" pitchFamily="50" charset="-128"/>
                          <a:ea typeface="HG丸ｺﾞｼｯｸM-PRO" panose="020F0600000000000000" pitchFamily="50" charset="-128"/>
                        </a:rPr>
                        <a:t>2016 - 2017</a:t>
                      </a:r>
                    </a:p>
                  </a:txBody>
                  <a:tcPr marL="5802" marR="5802" marT="5802"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hMerge="1">
                  <a:txBody>
                    <a:bodyPr/>
                    <a:lstStyle/>
                    <a:p>
                      <a:endParaRPr kumimoji="1" lang="ja-JP" altLang="en-US"/>
                    </a:p>
                  </a:txBody>
                  <a:tcPr/>
                </a:tc>
                <a:tc hMerge="1">
                  <a:txBody>
                    <a:bodyPr/>
                    <a:lstStyle/>
                    <a:p>
                      <a:pPr algn="l" fontAlgn="b"/>
                      <a:endParaRPr lang="en-US" altLang="ja-JP" sz="1800" b="0" i="0" u="none" strike="noStrike">
                        <a:solidFill>
                          <a:srgbClr val="333333"/>
                        </a:solidFill>
                        <a:effectLst/>
                        <a:latin typeface="HG丸ｺﾞｼｯｸM-PRO" panose="020F0600000000000000" pitchFamily="50" charset="-128"/>
                        <a:ea typeface="HG丸ｺﾞｼｯｸM-PRO" panose="020F0600000000000000" pitchFamily="50" charset="-128"/>
                      </a:endParaRPr>
                    </a:p>
                  </a:txBody>
                  <a:tcPr marL="5802" marR="5802" marT="5802"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r" fontAlgn="b"/>
                      <a:r>
                        <a:rPr lang="en-US" altLang="ja-JP" sz="1800" b="1" i="0" u="none" strike="noStrike">
                          <a:solidFill>
                            <a:srgbClr val="333333"/>
                          </a:solidFill>
                          <a:effectLst/>
                          <a:latin typeface="HG丸ｺﾞｼｯｸM-PRO" panose="020F0600000000000000" pitchFamily="50" charset="-128"/>
                          <a:ea typeface="HG丸ｺﾞｼｯｸM-PRO" panose="020F0600000000000000" pitchFamily="50" charset="-128"/>
                        </a:rPr>
                        <a:t>$330,596.12</a:t>
                      </a:r>
                    </a:p>
                  </a:txBody>
                  <a:tcPr marL="5802" marR="5802" marT="5802"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r" fontAlgn="b"/>
                      <a:r>
                        <a:rPr lang="en-US" altLang="ja-JP" sz="1800" b="1" i="0" u="none" strike="noStrike">
                          <a:solidFill>
                            <a:srgbClr val="333333"/>
                          </a:solidFill>
                          <a:effectLst/>
                          <a:latin typeface="HG丸ｺﾞｼｯｸM-PRO" panose="020F0600000000000000" pitchFamily="50" charset="-128"/>
                          <a:ea typeface="HG丸ｺﾞｼｯｸM-PRO" panose="020F0600000000000000" pitchFamily="50" charset="-128"/>
                        </a:rPr>
                        <a:t>$330,596.12</a:t>
                      </a:r>
                    </a:p>
                  </a:txBody>
                  <a:tcPr marL="5802" marR="5802" marT="5802"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2965772604"/>
                  </a:ext>
                </a:extLst>
              </a:tr>
              <a:tr h="380783">
                <a:tc gridSpan="3">
                  <a:txBody>
                    <a:bodyPr/>
                    <a:lstStyle/>
                    <a:p>
                      <a:pPr algn="l" fontAlgn="b"/>
                      <a:r>
                        <a:rPr lang="ja-JP" altLang="en-US" sz="1800" b="1" i="0" u="none" strike="noStrike" dirty="0">
                          <a:solidFill>
                            <a:srgbClr val="333333"/>
                          </a:solidFill>
                          <a:effectLst/>
                          <a:latin typeface="HG丸ｺﾞｼｯｸM-PRO" panose="020F0600000000000000" pitchFamily="50" charset="-128"/>
                          <a:ea typeface="HG丸ｺﾞｼｯｸM-PRO" panose="020F0600000000000000" pitchFamily="50" charset="-128"/>
                        </a:rPr>
                        <a:t>恒久基金（シェア）の使用可能な収益の</a:t>
                      </a:r>
                      <a:r>
                        <a:rPr lang="en-US" altLang="ja-JP" sz="1800" b="1" i="0" u="none" strike="noStrike" dirty="0">
                          <a:solidFill>
                            <a:srgbClr val="333333"/>
                          </a:solidFill>
                          <a:effectLst/>
                          <a:latin typeface="HG丸ｺﾞｼｯｸM-PRO" panose="020F0600000000000000" pitchFamily="50" charset="-128"/>
                          <a:ea typeface="HG丸ｺﾞｼｯｸM-PRO" panose="020F0600000000000000" pitchFamily="50" charset="-128"/>
                        </a:rPr>
                        <a:t>50</a:t>
                      </a:r>
                      <a:r>
                        <a:rPr lang="ja-JP" altLang="en-US" sz="1800" b="1" i="0" u="none" strike="noStrike" dirty="0">
                          <a:solidFill>
                            <a:srgbClr val="333333"/>
                          </a:solidFill>
                          <a:effectLst/>
                          <a:latin typeface="HG丸ｺﾞｼｯｸM-PRO" panose="020F0600000000000000" pitchFamily="50" charset="-128"/>
                          <a:ea typeface="HG丸ｺﾞｼｯｸM-PRO" panose="020F0600000000000000" pitchFamily="50" charset="-128"/>
                        </a:rPr>
                        <a:t>％</a:t>
                      </a:r>
                    </a:p>
                  </a:txBody>
                  <a:tcPr marL="5802" marR="5802" marT="5802"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hMerge="1">
                  <a:txBody>
                    <a:bodyPr/>
                    <a:lstStyle/>
                    <a:p>
                      <a:endParaRPr kumimoji="1" lang="ja-JP" altLang="en-US"/>
                    </a:p>
                  </a:txBody>
                  <a:tcPr/>
                </a:tc>
                <a:tc hMerge="1">
                  <a:txBody>
                    <a:bodyPr/>
                    <a:lstStyle/>
                    <a:p>
                      <a:pPr algn="l" fontAlgn="b"/>
                      <a:endParaRPr lang="ja-JP" altLang="en-US" sz="1800" b="0" i="0" u="none" strike="noStrike">
                        <a:solidFill>
                          <a:srgbClr val="333333"/>
                        </a:solidFill>
                        <a:effectLst/>
                        <a:latin typeface="HG丸ｺﾞｼｯｸM-PRO" panose="020F0600000000000000" pitchFamily="50" charset="-128"/>
                        <a:ea typeface="HG丸ｺﾞｼｯｸM-PRO" panose="020F0600000000000000" pitchFamily="50" charset="-128"/>
                      </a:endParaRPr>
                    </a:p>
                  </a:txBody>
                  <a:tcPr marL="5802" marR="5802" marT="5802"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r" fontAlgn="b"/>
                      <a:r>
                        <a:rPr lang="en-US" altLang="ja-JP" sz="1800" b="1" i="0" u="none" strike="noStrike">
                          <a:solidFill>
                            <a:srgbClr val="333333"/>
                          </a:solidFill>
                          <a:effectLst/>
                          <a:latin typeface="HG丸ｺﾞｼｯｸM-PRO" panose="020F0600000000000000" pitchFamily="50" charset="-128"/>
                          <a:ea typeface="HG丸ｺﾞｼｯｸM-PRO" panose="020F0600000000000000" pitchFamily="50" charset="-128"/>
                        </a:rPr>
                        <a:t>$31,371.07</a:t>
                      </a:r>
                    </a:p>
                  </a:txBody>
                  <a:tcPr marL="5802" marR="5802" marT="5802"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r" fontAlgn="b"/>
                      <a:r>
                        <a:rPr lang="en-US" altLang="ja-JP" sz="1800" b="1" i="0" u="none" strike="noStrike">
                          <a:solidFill>
                            <a:srgbClr val="333333"/>
                          </a:solidFill>
                          <a:effectLst/>
                          <a:latin typeface="HG丸ｺﾞｼｯｸM-PRO" panose="020F0600000000000000" pitchFamily="50" charset="-128"/>
                          <a:ea typeface="HG丸ｺﾞｼｯｸM-PRO" panose="020F0600000000000000" pitchFamily="50" charset="-128"/>
                        </a:rPr>
                        <a:t>$361,967.19</a:t>
                      </a:r>
                    </a:p>
                  </a:txBody>
                  <a:tcPr marL="5802" marR="5802" marT="5802"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2417058580"/>
                  </a:ext>
                </a:extLst>
              </a:tr>
              <a:tr h="380783">
                <a:tc gridSpan="3">
                  <a:txBody>
                    <a:bodyPr/>
                    <a:lstStyle/>
                    <a:p>
                      <a:pPr algn="l" fontAlgn="ctr"/>
                      <a:r>
                        <a:rPr lang="ja-JP" altLang="en-US" sz="1800" b="1" i="0" u="none" strike="noStrike" dirty="0">
                          <a:solidFill>
                            <a:srgbClr val="333333"/>
                          </a:solidFill>
                          <a:effectLst/>
                          <a:latin typeface="HG丸ｺﾞｼｯｸM-PRO" panose="020F0600000000000000" pitchFamily="50" charset="-128"/>
                          <a:ea typeface="HG丸ｺﾞｼｯｸM-PRO" panose="020F0600000000000000" pitchFamily="50" charset="-128"/>
                        </a:rPr>
                        <a:t>前年度からの繰り入れ額</a:t>
                      </a:r>
                      <a:r>
                        <a:rPr lang="en-US" altLang="ja-JP" sz="1800" b="1" i="0" u="none" strike="noStrike" dirty="0">
                          <a:solidFill>
                            <a:srgbClr val="333333"/>
                          </a:solidFill>
                          <a:effectLst/>
                          <a:latin typeface="HG丸ｺﾞｼｯｸM-PRO" panose="020F0600000000000000" pitchFamily="50" charset="-128"/>
                          <a:ea typeface="HG丸ｺﾞｼｯｸM-PRO" panose="020F0600000000000000" pitchFamily="50" charset="-128"/>
                        </a:rPr>
                        <a:t>- </a:t>
                      </a:r>
                      <a:r>
                        <a:rPr lang="ja-JP" altLang="en-US" sz="1800" b="1" i="0" u="none" strike="noStrike" dirty="0">
                          <a:solidFill>
                            <a:srgbClr val="333333"/>
                          </a:solidFill>
                          <a:effectLst/>
                          <a:latin typeface="HG丸ｺﾞｼｯｸM-PRO" panose="020F0600000000000000" pitchFamily="50" charset="-128"/>
                          <a:ea typeface="HG丸ｺﾞｼｯｸM-PRO" panose="020F0600000000000000" pitchFamily="50" charset="-128"/>
                        </a:rPr>
                        <a:t>前年度： </a:t>
                      </a:r>
                      <a:r>
                        <a:rPr lang="en-US" altLang="ja-JP" sz="1800" b="1" i="0" u="none" strike="noStrike" dirty="0">
                          <a:solidFill>
                            <a:srgbClr val="333333"/>
                          </a:solidFill>
                          <a:effectLst/>
                          <a:latin typeface="HG丸ｺﾞｼｯｸM-PRO" panose="020F0600000000000000" pitchFamily="50" charset="-128"/>
                          <a:ea typeface="HG丸ｺﾞｼｯｸM-PRO" panose="020F0600000000000000" pitchFamily="50" charset="-128"/>
                        </a:rPr>
                        <a:t>2018 - 2019</a:t>
                      </a:r>
                    </a:p>
                  </a:txBody>
                  <a:tcPr marL="5802" marR="5802" marT="580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hMerge="1">
                  <a:txBody>
                    <a:bodyPr/>
                    <a:lstStyle/>
                    <a:p>
                      <a:endParaRPr kumimoji="1" lang="ja-JP" altLang="en-US"/>
                    </a:p>
                  </a:txBody>
                  <a:tcPr/>
                </a:tc>
                <a:tc hMerge="1">
                  <a:txBody>
                    <a:bodyPr/>
                    <a:lstStyle/>
                    <a:p>
                      <a:pPr algn="l" fontAlgn="ctr"/>
                      <a:endParaRPr lang="en-US" altLang="ja-JP" sz="1800" b="0" i="0" u="none" strike="noStrike">
                        <a:solidFill>
                          <a:srgbClr val="333333"/>
                        </a:solidFill>
                        <a:effectLst/>
                        <a:latin typeface="HG丸ｺﾞｼｯｸM-PRO" panose="020F0600000000000000" pitchFamily="50" charset="-128"/>
                        <a:ea typeface="HG丸ｺﾞｼｯｸM-PRO" panose="020F0600000000000000" pitchFamily="50" charset="-128"/>
                      </a:endParaRPr>
                    </a:p>
                  </a:txBody>
                  <a:tcPr marL="5802" marR="5802" marT="580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r" fontAlgn="ctr"/>
                      <a:r>
                        <a:rPr lang="en-US" altLang="ja-JP" sz="1800" b="1" i="0" u="none" strike="noStrike">
                          <a:solidFill>
                            <a:srgbClr val="333333"/>
                          </a:solidFill>
                          <a:effectLst/>
                          <a:latin typeface="HG丸ｺﾞｼｯｸM-PRO" panose="020F0600000000000000" pitchFamily="50" charset="-128"/>
                          <a:ea typeface="HG丸ｺﾞｼｯｸM-PRO" panose="020F0600000000000000" pitchFamily="50" charset="-128"/>
                        </a:rPr>
                        <a:t>$72,994.01</a:t>
                      </a:r>
                    </a:p>
                  </a:txBody>
                  <a:tcPr marL="5802" marR="5802" marT="580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r" fontAlgn="ctr"/>
                      <a:r>
                        <a:rPr lang="en-US" altLang="ja-JP" sz="1800" b="1" i="0" u="none" strike="noStrike">
                          <a:solidFill>
                            <a:srgbClr val="333333"/>
                          </a:solidFill>
                          <a:effectLst/>
                          <a:latin typeface="HG丸ｺﾞｼｯｸM-PRO" panose="020F0600000000000000" pitchFamily="50" charset="-128"/>
                          <a:ea typeface="HG丸ｺﾞｼｯｸM-PRO" panose="020F0600000000000000" pitchFamily="50" charset="-128"/>
                        </a:rPr>
                        <a:t>$434,961.20</a:t>
                      </a:r>
                    </a:p>
                  </a:txBody>
                  <a:tcPr marL="5802" marR="5802" marT="5802"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124940573"/>
                  </a:ext>
                </a:extLst>
              </a:tr>
              <a:tr h="380783">
                <a:tc gridSpan="2">
                  <a:txBody>
                    <a:bodyPr/>
                    <a:lstStyle/>
                    <a:p>
                      <a:pPr algn="l" fontAlgn="b"/>
                      <a:r>
                        <a:rPr lang="ja-JP" altLang="en-US" sz="1800" b="1" i="0" u="none" strike="noStrike" dirty="0">
                          <a:solidFill>
                            <a:srgbClr val="333333"/>
                          </a:solidFill>
                          <a:effectLst/>
                          <a:latin typeface="HG丸ｺﾞｼｯｸM-PRO" panose="020F0600000000000000" pitchFamily="50" charset="-128"/>
                          <a:ea typeface="HG丸ｺﾞｼｯｸM-PRO" panose="020F0600000000000000" pitchFamily="50" charset="-128"/>
                        </a:rPr>
                        <a:t>　</a:t>
                      </a:r>
                    </a:p>
                  </a:txBody>
                  <a:tcPr marL="5802" marR="5802" marT="5802"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hMerge="1">
                  <a:txBody>
                    <a:bodyPr/>
                    <a:lstStyle/>
                    <a:p>
                      <a:pPr algn="l" fontAlgn="b"/>
                      <a:r>
                        <a:rPr lang="ja-JP" altLang="en-US" sz="1800" b="0" i="0" u="none" strike="noStrike">
                          <a:solidFill>
                            <a:srgbClr val="333333"/>
                          </a:solidFill>
                          <a:effectLst/>
                          <a:latin typeface="HG丸ｺﾞｼｯｸM-PRO" panose="020F0600000000000000" pitchFamily="50" charset="-128"/>
                          <a:ea typeface="HG丸ｺﾞｼｯｸM-PRO" panose="020F0600000000000000" pitchFamily="50" charset="-128"/>
                        </a:rPr>
                        <a:t>　</a:t>
                      </a:r>
                    </a:p>
                  </a:txBody>
                  <a:tcPr marL="5802" marR="5802" marT="5802"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b"/>
                      <a:r>
                        <a:rPr lang="ja-JP" altLang="en-US" sz="1800" b="1" i="0" u="none" strike="noStrike">
                          <a:solidFill>
                            <a:srgbClr val="333333"/>
                          </a:solidFill>
                          <a:effectLst/>
                          <a:latin typeface="HG丸ｺﾞｼｯｸM-PRO" panose="020F0600000000000000" pitchFamily="50" charset="-128"/>
                          <a:ea typeface="HG丸ｺﾞｼｯｸM-PRO" panose="020F0600000000000000" pitchFamily="50" charset="-128"/>
                        </a:rPr>
                        <a:t>　</a:t>
                      </a:r>
                    </a:p>
                  </a:txBody>
                  <a:tcPr marL="5802" marR="5802" marT="5802"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b"/>
                      <a:r>
                        <a:rPr lang="ja-JP" altLang="en-US" sz="1800" b="1" i="0" u="none" strike="noStrike">
                          <a:solidFill>
                            <a:srgbClr val="333333"/>
                          </a:solidFill>
                          <a:effectLst/>
                          <a:latin typeface="HG丸ｺﾞｼｯｸM-PRO" panose="020F0600000000000000" pitchFamily="50" charset="-128"/>
                          <a:ea typeface="HG丸ｺﾞｼｯｸM-PRO" panose="020F0600000000000000" pitchFamily="50" charset="-128"/>
                        </a:rPr>
                        <a:t>　</a:t>
                      </a:r>
                    </a:p>
                  </a:txBody>
                  <a:tcPr marL="5802" marR="5802" marT="5802"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b"/>
                      <a:r>
                        <a:rPr lang="ja-JP" altLang="en-US" sz="1800" b="1" i="0" u="none" strike="noStrike">
                          <a:solidFill>
                            <a:srgbClr val="333333"/>
                          </a:solidFill>
                          <a:effectLst/>
                          <a:latin typeface="HG丸ｺﾞｼｯｸM-PRO" panose="020F0600000000000000" pitchFamily="50" charset="-128"/>
                          <a:ea typeface="HG丸ｺﾞｼｯｸM-PRO" panose="020F0600000000000000" pitchFamily="50" charset="-128"/>
                        </a:rPr>
                        <a:t>　</a:t>
                      </a:r>
                    </a:p>
                  </a:txBody>
                  <a:tcPr marL="5802" marR="5802" marT="5802"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2066758436"/>
                  </a:ext>
                </a:extLst>
              </a:tr>
              <a:tr h="380783">
                <a:tc gridSpan="2">
                  <a:txBody>
                    <a:bodyPr/>
                    <a:lstStyle/>
                    <a:p>
                      <a:pPr algn="l" fontAlgn="b"/>
                      <a:r>
                        <a:rPr lang="ja-JP" altLang="en-US" sz="1800" b="1" i="0" u="none" strike="noStrike" dirty="0">
                          <a:solidFill>
                            <a:srgbClr val="333333"/>
                          </a:solidFill>
                          <a:effectLst/>
                          <a:latin typeface="HG丸ｺﾞｼｯｸM-PRO" panose="020F0600000000000000" pitchFamily="50" charset="-128"/>
                          <a:ea typeface="HG丸ｺﾞｼｯｸM-PRO" panose="020F0600000000000000" pitchFamily="50" charset="-128"/>
                        </a:rPr>
                        <a:t>　</a:t>
                      </a:r>
                    </a:p>
                  </a:txBody>
                  <a:tcPr marL="5802" marR="5802" marT="5802"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hMerge="1">
                  <a:txBody>
                    <a:bodyPr/>
                    <a:lstStyle/>
                    <a:p>
                      <a:pPr algn="l" fontAlgn="b"/>
                      <a:r>
                        <a:rPr lang="ja-JP" altLang="en-US" sz="1800" b="0" i="0" u="none" strike="noStrike">
                          <a:solidFill>
                            <a:srgbClr val="333333"/>
                          </a:solidFill>
                          <a:effectLst/>
                          <a:latin typeface="HG丸ｺﾞｼｯｸM-PRO" panose="020F0600000000000000" pitchFamily="50" charset="-128"/>
                          <a:ea typeface="HG丸ｺﾞｼｯｸM-PRO" panose="020F0600000000000000" pitchFamily="50" charset="-128"/>
                        </a:rPr>
                        <a:t>ポリオプラス</a:t>
                      </a:r>
                    </a:p>
                  </a:txBody>
                  <a:tcPr marL="5802" marR="5802" marT="5802" marB="0" anchor="b">
                    <a:lnL>
                      <a:noFill/>
                    </a:lnL>
                    <a:lnR>
                      <a:noFill/>
                    </a:lnR>
                    <a:lnT w="6350" cap="flat" cmpd="sng" algn="ctr">
                      <a:solidFill>
                        <a:srgbClr val="FFFFFF"/>
                      </a:solidFill>
                      <a:prstDash val="solid"/>
                      <a:round/>
                      <a:headEnd type="none" w="med" len="med"/>
                      <a:tailEnd type="none" w="med" len="med"/>
                    </a:lnT>
                    <a:lnB>
                      <a:noFill/>
                    </a:lnB>
                    <a:solidFill>
                      <a:srgbClr val="FFFFFF"/>
                    </a:solidFill>
                  </a:tcPr>
                </a:tc>
                <a:tc>
                  <a:txBody>
                    <a:bodyPr/>
                    <a:lstStyle/>
                    <a:p>
                      <a:pPr algn="l" fontAlgn="b"/>
                      <a:r>
                        <a:rPr lang="ja-JP" altLang="en-US" sz="1800" b="1" i="0" u="none" strike="noStrike">
                          <a:solidFill>
                            <a:srgbClr val="333333"/>
                          </a:solidFill>
                          <a:effectLst/>
                          <a:latin typeface="HG丸ｺﾞｼｯｸM-PRO" panose="020F0600000000000000" pitchFamily="50" charset="-128"/>
                          <a:ea typeface="HG丸ｺﾞｼｯｸM-PRO" panose="020F0600000000000000" pitchFamily="50" charset="-128"/>
                        </a:rPr>
                        <a:t>ポリオプラス</a:t>
                      </a:r>
                    </a:p>
                  </a:txBody>
                  <a:tcPr marL="5802" marR="5802" marT="5802" marB="0" anchor="b">
                    <a:lnL>
                      <a:noFill/>
                    </a:lnL>
                    <a:lnR>
                      <a:noFill/>
                    </a:lnR>
                    <a:lnT w="6350" cap="flat" cmpd="sng" algn="ctr">
                      <a:solidFill>
                        <a:srgbClr val="FFFFFF"/>
                      </a:solidFill>
                      <a:prstDash val="solid"/>
                      <a:round/>
                      <a:headEnd type="none" w="med" len="med"/>
                      <a:tailEnd type="none" w="med" len="med"/>
                    </a:lnT>
                    <a:lnB>
                      <a:noFill/>
                    </a:lnB>
                    <a:solidFill>
                      <a:srgbClr val="FFFFFF"/>
                    </a:solidFill>
                  </a:tcPr>
                </a:tc>
                <a:tc>
                  <a:txBody>
                    <a:bodyPr/>
                    <a:lstStyle/>
                    <a:p>
                      <a:pPr algn="r" fontAlgn="b"/>
                      <a:r>
                        <a:rPr lang="en-US" altLang="ja-JP" sz="1800" b="1" i="0" u="none" strike="noStrike" dirty="0">
                          <a:solidFill>
                            <a:schemeClr val="tx1"/>
                          </a:solidFill>
                          <a:effectLst/>
                          <a:latin typeface="HG丸ｺﾞｼｯｸM-PRO" panose="020F0600000000000000" pitchFamily="50" charset="-128"/>
                          <a:ea typeface="HG丸ｺﾞｼｯｸM-PRO" panose="020F0600000000000000" pitchFamily="50" charset="-128"/>
                        </a:rPr>
                        <a:t>($60,000.00)</a:t>
                      </a:r>
                    </a:p>
                  </a:txBody>
                  <a:tcPr marL="5802" marR="5802" marT="5802" marB="0" anchor="b">
                    <a:lnL>
                      <a:noFill/>
                    </a:lnL>
                    <a:lnR>
                      <a:noFill/>
                    </a:lnR>
                    <a:lnT w="6350" cap="flat" cmpd="sng" algn="ctr">
                      <a:solidFill>
                        <a:srgbClr val="FFFFFF"/>
                      </a:solidFill>
                      <a:prstDash val="solid"/>
                      <a:round/>
                      <a:headEnd type="none" w="med" len="med"/>
                      <a:tailEnd type="none" w="med" len="med"/>
                    </a:lnT>
                    <a:lnB>
                      <a:noFill/>
                    </a:lnB>
                    <a:solidFill>
                      <a:srgbClr val="FFFFFF"/>
                    </a:solidFill>
                  </a:tcPr>
                </a:tc>
                <a:tc>
                  <a:txBody>
                    <a:bodyPr/>
                    <a:lstStyle/>
                    <a:p>
                      <a:pPr algn="l" fontAlgn="b"/>
                      <a:r>
                        <a:rPr lang="ja-JP" altLang="en-US" sz="1800" b="1" i="0" u="none" strike="noStrike">
                          <a:solidFill>
                            <a:srgbClr val="333333"/>
                          </a:solidFill>
                          <a:effectLst/>
                          <a:latin typeface="HG丸ｺﾞｼｯｸM-PRO" panose="020F0600000000000000" pitchFamily="50" charset="-128"/>
                          <a:ea typeface="HG丸ｺﾞｼｯｸM-PRO" panose="020F0600000000000000" pitchFamily="50" charset="-128"/>
                        </a:rPr>
                        <a:t>　</a:t>
                      </a:r>
                    </a:p>
                  </a:txBody>
                  <a:tcPr marL="5802" marR="5802" marT="5802" marB="0" anchor="b">
                    <a:lnL>
                      <a:noFill/>
                    </a:lnL>
                    <a:lnR>
                      <a:noFill/>
                    </a:lnR>
                    <a:lnT w="6350" cap="flat" cmpd="sng" algn="ctr">
                      <a:solidFill>
                        <a:srgbClr val="FFFFFF"/>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905695430"/>
                  </a:ext>
                </a:extLst>
              </a:tr>
              <a:tr h="380783">
                <a:tc gridSpan="2">
                  <a:txBody>
                    <a:bodyPr/>
                    <a:lstStyle/>
                    <a:p>
                      <a:pPr algn="l" fontAlgn="b"/>
                      <a:r>
                        <a:rPr lang="ja-JP" altLang="en-US" sz="1800" b="1" i="0" u="none" strike="noStrike" dirty="0">
                          <a:solidFill>
                            <a:srgbClr val="333333"/>
                          </a:solidFill>
                          <a:effectLst/>
                          <a:latin typeface="HG丸ｺﾞｼｯｸM-PRO" panose="020F0600000000000000" pitchFamily="50" charset="-128"/>
                          <a:ea typeface="HG丸ｺﾞｼｯｸM-PRO" panose="020F0600000000000000" pitchFamily="50" charset="-128"/>
                        </a:rPr>
                        <a:t>寄贈分野</a:t>
                      </a:r>
                    </a:p>
                  </a:txBody>
                  <a:tcPr marL="5802" marR="5802" marT="5802"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hMerge="1">
                  <a:txBody>
                    <a:bodyPr/>
                    <a:lstStyle/>
                    <a:p>
                      <a:pPr algn="l" fontAlgn="b"/>
                      <a:r>
                        <a:rPr lang="ja-JP" altLang="en-US" sz="1800" b="0" i="0" u="none" strike="noStrike" dirty="0">
                          <a:solidFill>
                            <a:srgbClr val="333333"/>
                          </a:solidFill>
                          <a:effectLst/>
                          <a:latin typeface="HG丸ｺﾞｼｯｸM-PRO" panose="020F0600000000000000" pitchFamily="50" charset="-128"/>
                          <a:ea typeface="HG丸ｺﾞｼｯｸM-PRO" panose="020F0600000000000000" pitchFamily="50" charset="-128"/>
                        </a:rPr>
                        <a:t>寄贈先：</a:t>
                      </a:r>
                      <a:r>
                        <a:rPr lang="en-US" sz="1800" b="0" i="0" u="none" strike="noStrike" dirty="0">
                          <a:solidFill>
                            <a:srgbClr val="333333"/>
                          </a:solidFill>
                          <a:effectLst/>
                          <a:latin typeface="HG丸ｺﾞｼｯｸM-PRO" panose="020F0600000000000000" pitchFamily="50" charset="-128"/>
                          <a:ea typeface="HG丸ｺﾞｼｯｸM-PRO" panose="020F0600000000000000" pitchFamily="50" charset="-128"/>
                        </a:rPr>
                        <a:t>Polio Plus Pool </a:t>
                      </a:r>
                    </a:p>
                  </a:txBody>
                  <a:tcPr marL="5802" marR="5802" marT="5802" marB="0" anchor="b">
                    <a:lnL>
                      <a:noFill/>
                    </a:lnL>
                    <a:lnR>
                      <a:noFill/>
                    </a:lnR>
                    <a:lnT>
                      <a:noFill/>
                    </a:lnT>
                    <a:lnB>
                      <a:noFill/>
                    </a:lnB>
                    <a:solidFill>
                      <a:srgbClr val="FFFFFF"/>
                    </a:solidFill>
                  </a:tcPr>
                </a:tc>
                <a:tc>
                  <a:txBody>
                    <a:bodyPr/>
                    <a:lstStyle/>
                    <a:p>
                      <a:pPr algn="l" fontAlgn="b"/>
                      <a:r>
                        <a:rPr lang="ja-JP" altLang="en-US" sz="1800" b="1" i="0" u="none" strike="noStrike">
                          <a:solidFill>
                            <a:srgbClr val="333333"/>
                          </a:solidFill>
                          <a:effectLst/>
                          <a:latin typeface="HG丸ｺﾞｼｯｸM-PRO" panose="020F0600000000000000" pitchFamily="50" charset="-128"/>
                          <a:ea typeface="HG丸ｺﾞｼｯｸM-PRO" panose="020F0600000000000000" pitchFamily="50" charset="-128"/>
                        </a:rPr>
                        <a:t>寄贈先：</a:t>
                      </a:r>
                      <a:r>
                        <a:rPr lang="en-US" sz="1800" b="1" i="0" u="none" strike="noStrike">
                          <a:solidFill>
                            <a:srgbClr val="333333"/>
                          </a:solidFill>
                          <a:effectLst/>
                          <a:latin typeface="HG丸ｺﾞｼｯｸM-PRO" panose="020F0600000000000000" pitchFamily="50" charset="-128"/>
                          <a:ea typeface="HG丸ｺﾞｼｯｸM-PRO" panose="020F0600000000000000" pitchFamily="50" charset="-128"/>
                        </a:rPr>
                        <a:t>Polio Plus Pool </a:t>
                      </a:r>
                      <a:endParaRPr lang="en-US" sz="1800" b="1" i="0" u="none" strike="noStrike" dirty="0">
                        <a:solidFill>
                          <a:srgbClr val="333333"/>
                        </a:solidFill>
                        <a:effectLst/>
                        <a:latin typeface="HG丸ｺﾞｼｯｸM-PRO" panose="020F0600000000000000" pitchFamily="50" charset="-128"/>
                        <a:ea typeface="HG丸ｺﾞｼｯｸM-PRO" panose="020F0600000000000000" pitchFamily="50" charset="-128"/>
                      </a:endParaRPr>
                    </a:p>
                  </a:txBody>
                  <a:tcPr marL="5802" marR="5802" marT="5802" marB="0" anchor="b">
                    <a:lnL>
                      <a:noFill/>
                    </a:lnL>
                    <a:lnR>
                      <a:noFill/>
                    </a:lnR>
                    <a:lnT>
                      <a:noFill/>
                    </a:lnT>
                    <a:lnB>
                      <a:noFill/>
                    </a:lnB>
                    <a:solidFill>
                      <a:srgbClr val="FFFFFF"/>
                    </a:solidFill>
                  </a:tcPr>
                </a:tc>
                <a:tc>
                  <a:txBody>
                    <a:bodyPr/>
                    <a:lstStyle/>
                    <a:p>
                      <a:pPr algn="r" fontAlgn="b"/>
                      <a:r>
                        <a:rPr lang="en-US" altLang="ja-JP" sz="1800" b="1" i="0" u="none" strike="noStrike" dirty="0">
                          <a:solidFill>
                            <a:schemeClr val="tx1"/>
                          </a:solidFill>
                          <a:effectLst/>
                          <a:latin typeface="HG丸ｺﾞｼｯｸM-PRO" panose="020F0600000000000000" pitchFamily="50" charset="-128"/>
                          <a:ea typeface="HG丸ｺﾞｼｯｸM-PRO" panose="020F0600000000000000" pitchFamily="50" charset="-128"/>
                        </a:rPr>
                        <a:t>($6,200.00)</a:t>
                      </a:r>
                    </a:p>
                  </a:txBody>
                  <a:tcPr marL="5802" marR="5802" marT="5802" marB="0" anchor="b">
                    <a:lnL>
                      <a:noFill/>
                    </a:lnL>
                    <a:lnR>
                      <a:noFill/>
                    </a:lnR>
                    <a:lnT>
                      <a:noFill/>
                    </a:lnT>
                    <a:lnB>
                      <a:noFill/>
                    </a:lnB>
                    <a:solidFill>
                      <a:srgbClr val="FFFFFF"/>
                    </a:solidFill>
                  </a:tcPr>
                </a:tc>
                <a:tc>
                  <a:txBody>
                    <a:bodyPr/>
                    <a:lstStyle/>
                    <a:p>
                      <a:pPr algn="l" fontAlgn="b"/>
                      <a:r>
                        <a:rPr lang="ja-JP" altLang="en-US" sz="1800" b="1" i="0" u="none" strike="noStrike">
                          <a:solidFill>
                            <a:srgbClr val="333333"/>
                          </a:solidFill>
                          <a:effectLst/>
                          <a:latin typeface="HG丸ｺﾞｼｯｸM-PRO" panose="020F0600000000000000" pitchFamily="50" charset="-128"/>
                          <a:ea typeface="HG丸ｺﾞｼｯｸM-PRO" panose="020F0600000000000000" pitchFamily="50" charset="-128"/>
                        </a:rPr>
                        <a:t>　</a:t>
                      </a:r>
                    </a:p>
                  </a:txBody>
                  <a:tcPr marL="5802" marR="5802" marT="5802" marB="0" anchor="b">
                    <a:lnL>
                      <a:noFill/>
                    </a:lnL>
                    <a:lnR>
                      <a:noFill/>
                    </a:lnR>
                    <a:lnT>
                      <a:noFill/>
                    </a:lnT>
                    <a:lnB>
                      <a:noFill/>
                    </a:lnB>
                    <a:solidFill>
                      <a:srgbClr val="FFFFFF"/>
                    </a:solidFill>
                  </a:tcPr>
                </a:tc>
                <a:extLst>
                  <a:ext uri="{0D108BD9-81ED-4DB2-BD59-A6C34878D82A}">
                    <a16:rowId xmlns:a16="http://schemas.microsoft.com/office/drawing/2014/main" val="3019229706"/>
                  </a:ext>
                </a:extLst>
              </a:tr>
              <a:tr h="380783">
                <a:tc gridSpan="2">
                  <a:txBody>
                    <a:bodyPr/>
                    <a:lstStyle/>
                    <a:p>
                      <a:pPr algn="l" fontAlgn="b"/>
                      <a:r>
                        <a:rPr lang="ja-JP" altLang="en-US" sz="1800" b="1" i="0" u="none" strike="noStrike">
                          <a:solidFill>
                            <a:srgbClr val="333333"/>
                          </a:solidFill>
                          <a:effectLst/>
                          <a:latin typeface="HG丸ｺﾞｼｯｸM-PRO" panose="020F0600000000000000" pitchFamily="50" charset="-128"/>
                          <a:ea typeface="HG丸ｺﾞｼｯｸM-PRO" panose="020F0600000000000000" pitchFamily="50" charset="-128"/>
                        </a:rPr>
                        <a:t>　</a:t>
                      </a:r>
                    </a:p>
                  </a:txBody>
                  <a:tcPr marL="5802" marR="5802" marT="5802" marB="0" anchor="b">
                    <a:lnL>
                      <a:noFill/>
                    </a:lnL>
                    <a:lnR>
                      <a:noFill/>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l" fontAlgn="b"/>
                      <a:r>
                        <a:rPr lang="ja-JP" altLang="en-US" sz="1800" b="0" i="0" u="none" strike="noStrike">
                          <a:solidFill>
                            <a:srgbClr val="333333"/>
                          </a:solidFill>
                          <a:effectLst/>
                          <a:latin typeface="HG丸ｺﾞｼｯｸM-PRO" panose="020F0600000000000000" pitchFamily="50" charset="-128"/>
                          <a:ea typeface="HG丸ｺﾞｼｯｸM-PRO" panose="020F0600000000000000" pitchFamily="50" charset="-128"/>
                        </a:rPr>
                        <a:t>ロータリー平和センター</a:t>
                      </a:r>
                    </a:p>
                  </a:txBody>
                  <a:tcPr marL="5802" marR="5802" marT="5802"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ja-JP" altLang="en-US" sz="1800" b="1" i="0" u="none" strike="noStrike" dirty="0">
                          <a:solidFill>
                            <a:srgbClr val="333333"/>
                          </a:solidFill>
                          <a:effectLst/>
                          <a:latin typeface="HG丸ｺﾞｼｯｸM-PRO" panose="020F0600000000000000" pitchFamily="50" charset="-128"/>
                          <a:ea typeface="HG丸ｺﾞｼｯｸM-PRO" panose="020F0600000000000000" pitchFamily="50" charset="-128"/>
                        </a:rPr>
                        <a:t>ロータリー平和センター</a:t>
                      </a:r>
                    </a:p>
                  </a:txBody>
                  <a:tcPr marL="5802" marR="5802" marT="5802"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altLang="ja-JP" sz="1800" b="1" i="0" u="none" strike="noStrike" dirty="0">
                          <a:solidFill>
                            <a:schemeClr val="tx1"/>
                          </a:solidFill>
                          <a:effectLst/>
                          <a:latin typeface="HG丸ｺﾞｼｯｸM-PRO" panose="020F0600000000000000" pitchFamily="50" charset="-128"/>
                          <a:ea typeface="HG丸ｺﾞｼｯｸM-PRO" panose="020F0600000000000000" pitchFamily="50" charset="-128"/>
                        </a:rPr>
                        <a:t>($10,000.00)</a:t>
                      </a:r>
                    </a:p>
                  </a:txBody>
                  <a:tcPr marL="5802" marR="5802" marT="5802"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ja-JP" altLang="en-US" sz="1800" b="1" i="0" u="none" strike="noStrike">
                          <a:solidFill>
                            <a:srgbClr val="333333"/>
                          </a:solidFill>
                          <a:effectLst/>
                          <a:latin typeface="HG丸ｺﾞｼｯｸM-PRO" panose="020F0600000000000000" pitchFamily="50" charset="-128"/>
                          <a:ea typeface="HG丸ｺﾞｼｯｸM-PRO" panose="020F0600000000000000" pitchFamily="50" charset="-128"/>
                        </a:rPr>
                        <a:t>　</a:t>
                      </a:r>
                    </a:p>
                  </a:txBody>
                  <a:tcPr marL="5802" marR="5802" marT="5802"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4432368"/>
                  </a:ext>
                </a:extLst>
              </a:tr>
              <a:tr h="380783">
                <a:tc gridSpan="3">
                  <a:txBody>
                    <a:bodyPr/>
                    <a:lstStyle/>
                    <a:p>
                      <a:pPr algn="l" fontAlgn="b"/>
                      <a:endParaRPr lang="ja-JP" altLang="en-US" sz="1800" b="1" i="0" u="none" strike="noStrike" dirty="0">
                        <a:solidFill>
                          <a:srgbClr val="17458F"/>
                        </a:solidFill>
                        <a:effectLst/>
                        <a:latin typeface="HG丸ｺﾞｼｯｸM-PRO" panose="020F0600000000000000" pitchFamily="50" charset="-128"/>
                        <a:ea typeface="HG丸ｺﾞｼｯｸM-PRO" panose="020F0600000000000000" pitchFamily="50" charset="-128"/>
                      </a:endParaRPr>
                    </a:p>
                  </a:txBody>
                  <a:tcPr marL="5802" marR="5802" marT="5802"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kumimoji="1" lang="ja-JP" altLang="en-US"/>
                    </a:p>
                  </a:txBody>
                  <a:tcPr/>
                </a:tc>
                <a:tc hMerge="1">
                  <a:txBody>
                    <a:bodyPr/>
                    <a:lstStyle/>
                    <a:p>
                      <a:pPr algn="l" fontAlgn="b"/>
                      <a:endParaRPr lang="ja-JP" altLang="en-US" sz="1800" b="1" i="0" u="none" strike="noStrike">
                        <a:solidFill>
                          <a:srgbClr val="17458F"/>
                        </a:solidFill>
                        <a:effectLst/>
                        <a:latin typeface="HG丸ｺﾞｼｯｸM-PRO" panose="020F0600000000000000" pitchFamily="50" charset="-128"/>
                        <a:ea typeface="HG丸ｺﾞｼｯｸM-PRO" panose="020F0600000000000000" pitchFamily="50" charset="-128"/>
                      </a:endParaRPr>
                    </a:p>
                  </a:txBody>
                  <a:tcPr marL="5802" marR="5802" marT="5802"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b"/>
                      <a:r>
                        <a:rPr lang="en-US" altLang="ja-JP" sz="1800" b="1" i="0" u="none" strike="noStrike" dirty="0">
                          <a:solidFill>
                            <a:schemeClr val="tx1"/>
                          </a:solidFill>
                          <a:effectLst/>
                          <a:latin typeface="HG丸ｺﾞｼｯｸM-PRO" panose="020F0600000000000000" pitchFamily="50" charset="-128"/>
                          <a:ea typeface="HG丸ｺﾞｼｯｸM-PRO" panose="020F0600000000000000" pitchFamily="50" charset="-128"/>
                        </a:rPr>
                        <a:t>($76,200.00)</a:t>
                      </a:r>
                    </a:p>
                  </a:txBody>
                  <a:tcPr marL="5802" marR="5802" marT="5802"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b"/>
                      <a:r>
                        <a:rPr lang="en-US" altLang="ja-JP" sz="1800" b="1" i="0" u="none" strike="noStrike">
                          <a:solidFill>
                            <a:srgbClr val="333333"/>
                          </a:solidFill>
                          <a:effectLst/>
                          <a:latin typeface="HG丸ｺﾞｼｯｸM-PRO" panose="020F0600000000000000" pitchFamily="50" charset="-128"/>
                          <a:ea typeface="HG丸ｺﾞｼｯｸM-PRO" panose="020F0600000000000000" pitchFamily="50" charset="-128"/>
                        </a:rPr>
                        <a:t>$358,761.20</a:t>
                      </a:r>
                    </a:p>
                  </a:txBody>
                  <a:tcPr marL="5802" marR="5802" marT="5802"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2769252422"/>
                  </a:ext>
                </a:extLst>
              </a:tr>
              <a:tr h="380783">
                <a:tc gridSpan="2">
                  <a:txBody>
                    <a:bodyPr/>
                    <a:lstStyle/>
                    <a:p>
                      <a:pPr algn="l" fontAlgn="b"/>
                      <a:r>
                        <a:rPr lang="ja-JP" altLang="en-US" sz="1800" b="1" i="0" u="none" strike="noStrike">
                          <a:solidFill>
                            <a:srgbClr val="333333"/>
                          </a:solidFill>
                          <a:effectLst/>
                          <a:latin typeface="HG丸ｺﾞｼｯｸM-PRO" panose="020F0600000000000000" pitchFamily="50" charset="-128"/>
                          <a:ea typeface="HG丸ｺﾞｼｯｸM-PRO" panose="020F0600000000000000" pitchFamily="50" charset="-128"/>
                        </a:rPr>
                        <a:t>　</a:t>
                      </a:r>
                    </a:p>
                  </a:txBody>
                  <a:tcPr marL="5802" marR="5802" marT="5802" marB="0" anchor="b">
                    <a:lnL>
                      <a:noFill/>
                    </a:lnL>
                    <a:lnR>
                      <a:noFill/>
                    </a:lnR>
                    <a:lnT>
                      <a:noFill/>
                    </a:lnT>
                    <a:lnB>
                      <a:noFill/>
                    </a:lnB>
                    <a:solidFill>
                      <a:srgbClr val="FFFFFF"/>
                    </a:solidFill>
                  </a:tcPr>
                </a:tc>
                <a:tc hMerge="1">
                  <a:txBody>
                    <a:bodyPr/>
                    <a:lstStyle/>
                    <a:p>
                      <a:pPr algn="l" fontAlgn="b"/>
                      <a:r>
                        <a:rPr lang="ja-JP" altLang="en-US" sz="1800" b="0" i="0" u="none" strike="noStrike">
                          <a:solidFill>
                            <a:srgbClr val="333333"/>
                          </a:solidFill>
                          <a:effectLst/>
                          <a:latin typeface="HG丸ｺﾞｼｯｸM-PRO" panose="020F0600000000000000" pitchFamily="50" charset="-128"/>
                          <a:ea typeface="HG丸ｺﾞｼｯｸM-PRO" panose="020F0600000000000000" pitchFamily="50" charset="-128"/>
                        </a:rPr>
                        <a:t>　</a:t>
                      </a:r>
                    </a:p>
                  </a:txBody>
                  <a:tcPr marL="5802" marR="5802" marT="5802" marB="0" anchor="b">
                    <a:lnL>
                      <a:noFill/>
                    </a:lnL>
                    <a:lnR>
                      <a:noFill/>
                    </a:lnR>
                    <a:lnT>
                      <a:noFill/>
                    </a:lnT>
                    <a:lnB>
                      <a:noFill/>
                    </a:lnB>
                    <a:solidFill>
                      <a:srgbClr val="FFFFFF"/>
                    </a:solidFill>
                  </a:tcPr>
                </a:tc>
                <a:tc>
                  <a:txBody>
                    <a:bodyPr/>
                    <a:lstStyle/>
                    <a:p>
                      <a:pPr algn="l" fontAlgn="b"/>
                      <a:r>
                        <a:rPr lang="ja-JP" altLang="en-US" sz="1800" b="1" i="0" u="none" strike="noStrike" dirty="0">
                          <a:solidFill>
                            <a:srgbClr val="333333"/>
                          </a:solidFill>
                          <a:effectLst/>
                          <a:latin typeface="HG丸ｺﾞｼｯｸM-PRO" panose="020F0600000000000000" pitchFamily="50" charset="-128"/>
                          <a:ea typeface="HG丸ｺﾞｼｯｸM-PRO" panose="020F0600000000000000" pitchFamily="50" charset="-128"/>
                        </a:rPr>
                        <a:t>　</a:t>
                      </a:r>
                    </a:p>
                  </a:txBody>
                  <a:tcPr marL="5802" marR="5802" marT="5802" marB="0" anchor="b">
                    <a:lnL>
                      <a:noFill/>
                    </a:lnL>
                    <a:lnR>
                      <a:noFill/>
                    </a:lnR>
                    <a:lnT>
                      <a:noFill/>
                    </a:lnT>
                    <a:lnB>
                      <a:noFill/>
                    </a:lnB>
                    <a:solidFill>
                      <a:srgbClr val="FFFFFF"/>
                    </a:solidFill>
                  </a:tcPr>
                </a:tc>
                <a:tc>
                  <a:txBody>
                    <a:bodyPr/>
                    <a:lstStyle/>
                    <a:p>
                      <a:pPr algn="l" fontAlgn="b"/>
                      <a:r>
                        <a:rPr lang="ja-JP" altLang="en-US" sz="1800" b="1" i="0" u="none" strike="noStrike" dirty="0">
                          <a:solidFill>
                            <a:srgbClr val="333333"/>
                          </a:solidFill>
                          <a:effectLst/>
                          <a:latin typeface="HG丸ｺﾞｼｯｸM-PRO" panose="020F0600000000000000" pitchFamily="50" charset="-128"/>
                          <a:ea typeface="HG丸ｺﾞｼｯｸM-PRO" panose="020F0600000000000000" pitchFamily="50" charset="-128"/>
                        </a:rPr>
                        <a:t>　</a:t>
                      </a:r>
                    </a:p>
                  </a:txBody>
                  <a:tcPr marL="5802" marR="5802" marT="5802" marB="0" anchor="b">
                    <a:lnL>
                      <a:noFill/>
                    </a:lnL>
                    <a:lnR>
                      <a:noFill/>
                    </a:lnR>
                    <a:lnT>
                      <a:noFill/>
                    </a:lnT>
                    <a:lnB>
                      <a:noFill/>
                    </a:lnB>
                    <a:solidFill>
                      <a:srgbClr val="FFFFFF"/>
                    </a:solidFill>
                  </a:tcPr>
                </a:tc>
                <a:tc>
                  <a:txBody>
                    <a:bodyPr/>
                    <a:lstStyle/>
                    <a:p>
                      <a:pPr algn="l" fontAlgn="b"/>
                      <a:r>
                        <a:rPr lang="ja-JP" altLang="en-US" sz="1800" b="1" i="0" u="none" strike="noStrike">
                          <a:solidFill>
                            <a:srgbClr val="333333"/>
                          </a:solidFill>
                          <a:effectLst/>
                          <a:latin typeface="HG丸ｺﾞｼｯｸM-PRO" panose="020F0600000000000000" pitchFamily="50" charset="-128"/>
                          <a:ea typeface="HG丸ｺﾞｼｯｸM-PRO" panose="020F0600000000000000" pitchFamily="50" charset="-128"/>
                        </a:rPr>
                        <a:t>　</a:t>
                      </a:r>
                    </a:p>
                  </a:txBody>
                  <a:tcPr marL="5802" marR="5802" marT="5802" marB="0" anchor="b">
                    <a:lnL>
                      <a:noFill/>
                    </a:lnL>
                    <a:lnR>
                      <a:noFill/>
                    </a:lnR>
                    <a:lnT>
                      <a:noFill/>
                    </a:lnT>
                    <a:lnB>
                      <a:noFill/>
                    </a:lnB>
                    <a:solidFill>
                      <a:srgbClr val="FFFFFF"/>
                    </a:solidFill>
                  </a:tcPr>
                </a:tc>
                <a:extLst>
                  <a:ext uri="{0D108BD9-81ED-4DB2-BD59-A6C34878D82A}">
                    <a16:rowId xmlns:a16="http://schemas.microsoft.com/office/drawing/2014/main" val="2998622448"/>
                  </a:ext>
                </a:extLst>
              </a:tr>
              <a:tr h="380783">
                <a:tc rowSpan="2" gridSpan="2">
                  <a:txBody>
                    <a:bodyPr/>
                    <a:lstStyle/>
                    <a:p>
                      <a:pPr algn="l" fontAlgn="ctr"/>
                      <a:r>
                        <a:rPr lang="ja-JP" altLang="en-US" sz="1800" b="1" i="0" u="none" strike="noStrike" dirty="0">
                          <a:solidFill>
                            <a:srgbClr val="333333"/>
                          </a:solidFill>
                          <a:effectLst/>
                          <a:latin typeface="HG丸ｺﾞｼｯｸM-PRO" panose="020F0600000000000000" pitchFamily="50" charset="-128"/>
                          <a:ea typeface="HG丸ｺﾞｼｯｸM-PRO" panose="020F0600000000000000" pitchFamily="50" charset="-128"/>
                        </a:rPr>
                        <a:t>クラブの奉仕活動のための補助金</a:t>
                      </a:r>
                    </a:p>
                  </a:txBody>
                  <a:tcPr marL="5802" marR="5802" marT="5802"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rowSpan="2" hMerge="1">
                  <a:txBody>
                    <a:bodyPr/>
                    <a:lstStyle/>
                    <a:p>
                      <a:pPr algn="l" fontAlgn="ctr"/>
                      <a:r>
                        <a:rPr lang="ja-JP" altLang="en-US" sz="1800" b="0" i="0" u="none" strike="noStrike">
                          <a:solidFill>
                            <a:srgbClr val="000000"/>
                          </a:solidFill>
                          <a:effectLst/>
                          <a:latin typeface="HG丸ｺﾞｼｯｸM-PRO" panose="020F0600000000000000" pitchFamily="50" charset="-128"/>
                          <a:ea typeface="HG丸ｺﾞｼｯｸM-PRO" panose="020F0600000000000000" pitchFamily="50" charset="-128"/>
                        </a:rPr>
                        <a:t>地区補助金（</a:t>
                      </a:r>
                      <a:r>
                        <a:rPr lang="en-US" altLang="ja-JP" sz="1800" b="0" i="0" u="none" strike="noStrike">
                          <a:solidFill>
                            <a:srgbClr val="000000"/>
                          </a:solidFill>
                          <a:effectLst/>
                          <a:latin typeface="HG丸ｺﾞｼｯｸM-PRO" panose="020F0600000000000000" pitchFamily="50" charset="-128"/>
                          <a:ea typeface="HG丸ｺﾞｼｯｸM-PRO" panose="020F0600000000000000" pitchFamily="50" charset="-128"/>
                        </a:rPr>
                        <a:t>54</a:t>
                      </a:r>
                      <a:r>
                        <a:rPr lang="ja-JP" altLang="en-US" sz="1800" b="0" i="0" u="none" strike="noStrike">
                          <a:solidFill>
                            <a:srgbClr val="000000"/>
                          </a:solidFill>
                          <a:effectLst/>
                          <a:latin typeface="HG丸ｺﾞｼｯｸM-PRO" panose="020F0600000000000000" pitchFamily="50" charset="-128"/>
                          <a:ea typeface="HG丸ｺﾞｼｯｸM-PRO" panose="020F0600000000000000" pitchFamily="50" charset="-128"/>
                        </a:rPr>
                        <a:t>件）</a:t>
                      </a:r>
                    </a:p>
                  </a:txBody>
                  <a:tcPr marL="5802" marR="5802" marT="5802" marB="0" anchor="ctr">
                    <a:lnL>
                      <a:noFill/>
                    </a:lnL>
                    <a:lnR>
                      <a:noFill/>
                    </a:lnR>
                    <a:lnT>
                      <a:noFill/>
                    </a:lnT>
                    <a:lnB>
                      <a:noFill/>
                    </a:lnB>
                  </a:tcPr>
                </a:tc>
                <a:tc>
                  <a:txBody>
                    <a:bodyPr/>
                    <a:lstStyle/>
                    <a:p>
                      <a:pPr algn="l" fontAlgn="ctr"/>
                      <a:r>
                        <a:rPr lang="ja-JP" altLang="en-US" sz="1800" b="1" i="0" u="none" strike="noStrike" dirty="0">
                          <a:solidFill>
                            <a:srgbClr val="000000"/>
                          </a:solidFill>
                          <a:effectLst/>
                          <a:latin typeface="HG丸ｺﾞｼｯｸM-PRO" panose="020F0600000000000000" pitchFamily="50" charset="-128"/>
                          <a:ea typeface="HG丸ｺﾞｼｯｸM-PRO" panose="020F0600000000000000" pitchFamily="50" charset="-128"/>
                        </a:rPr>
                        <a:t>地区補助金（</a:t>
                      </a:r>
                      <a:r>
                        <a:rPr lang="en-US" altLang="ja-JP" sz="1800" b="1" i="0" u="none" strike="noStrike" dirty="0">
                          <a:solidFill>
                            <a:srgbClr val="000000"/>
                          </a:solidFill>
                          <a:effectLst/>
                          <a:latin typeface="HG丸ｺﾞｼｯｸM-PRO" panose="020F0600000000000000" pitchFamily="50" charset="-128"/>
                          <a:ea typeface="HG丸ｺﾞｼｯｸM-PRO" panose="020F0600000000000000" pitchFamily="50" charset="-128"/>
                        </a:rPr>
                        <a:t>54</a:t>
                      </a:r>
                      <a:r>
                        <a:rPr lang="ja-JP" altLang="en-US" sz="1800" b="1" i="0" u="none" strike="noStrike" dirty="0">
                          <a:solidFill>
                            <a:srgbClr val="000000"/>
                          </a:solidFill>
                          <a:effectLst/>
                          <a:latin typeface="HG丸ｺﾞｼｯｸM-PRO" panose="020F0600000000000000" pitchFamily="50" charset="-128"/>
                          <a:ea typeface="HG丸ｺﾞｼｯｸM-PRO" panose="020F0600000000000000" pitchFamily="50" charset="-128"/>
                        </a:rPr>
                        <a:t>件）</a:t>
                      </a:r>
                    </a:p>
                  </a:txBody>
                  <a:tcPr marL="5802" marR="5802" marT="5802" marB="0" anchor="ctr">
                    <a:lnL>
                      <a:noFill/>
                    </a:lnL>
                    <a:lnR>
                      <a:noFill/>
                    </a:lnR>
                    <a:lnT>
                      <a:noFill/>
                    </a:lnT>
                    <a:lnB>
                      <a:noFill/>
                    </a:lnB>
                  </a:tcPr>
                </a:tc>
                <a:tc>
                  <a:txBody>
                    <a:bodyPr/>
                    <a:lstStyle/>
                    <a:p>
                      <a:pPr algn="r" fontAlgn="b"/>
                      <a:r>
                        <a:rPr lang="en-US" altLang="ja-JP" sz="1800" b="1" i="0" u="none" strike="noStrike" dirty="0">
                          <a:solidFill>
                            <a:schemeClr val="tx1"/>
                          </a:solidFill>
                          <a:effectLst/>
                          <a:latin typeface="HG丸ｺﾞｼｯｸM-PRO" panose="020F0600000000000000" pitchFamily="50" charset="-128"/>
                          <a:ea typeface="HG丸ｺﾞｼｯｸM-PRO" panose="020F0600000000000000" pitchFamily="50" charset="-128"/>
                        </a:rPr>
                        <a:t>($188,679.00)</a:t>
                      </a:r>
                    </a:p>
                  </a:txBody>
                  <a:tcPr marL="5802" marR="5802" marT="5802" marB="0" anchor="b">
                    <a:lnL>
                      <a:noFill/>
                    </a:lnL>
                    <a:lnR>
                      <a:noFill/>
                    </a:lnR>
                    <a:lnT>
                      <a:noFill/>
                    </a:lnT>
                    <a:lnB>
                      <a:noFill/>
                    </a:lnB>
                    <a:solidFill>
                      <a:srgbClr val="FFFFFF"/>
                    </a:solidFill>
                  </a:tcPr>
                </a:tc>
                <a:tc>
                  <a:txBody>
                    <a:bodyPr/>
                    <a:lstStyle/>
                    <a:p>
                      <a:pPr algn="l" fontAlgn="b"/>
                      <a:r>
                        <a:rPr lang="ja-JP" altLang="en-US" sz="1800" b="1" i="0" u="none" strike="noStrike" dirty="0">
                          <a:solidFill>
                            <a:srgbClr val="333333"/>
                          </a:solidFill>
                          <a:effectLst/>
                          <a:latin typeface="HG丸ｺﾞｼｯｸM-PRO" panose="020F0600000000000000" pitchFamily="50" charset="-128"/>
                          <a:ea typeface="HG丸ｺﾞｼｯｸM-PRO" panose="020F0600000000000000" pitchFamily="50" charset="-128"/>
                        </a:rPr>
                        <a:t>　</a:t>
                      </a:r>
                    </a:p>
                  </a:txBody>
                  <a:tcPr marL="5802" marR="5802" marT="5802" marB="0" anchor="b">
                    <a:lnL>
                      <a:noFill/>
                    </a:lnL>
                    <a:lnR>
                      <a:noFill/>
                    </a:lnR>
                    <a:lnT>
                      <a:noFill/>
                    </a:lnT>
                    <a:lnB>
                      <a:noFill/>
                    </a:lnB>
                    <a:solidFill>
                      <a:srgbClr val="FFFFFF"/>
                    </a:solidFill>
                  </a:tcPr>
                </a:tc>
                <a:extLst>
                  <a:ext uri="{0D108BD9-81ED-4DB2-BD59-A6C34878D82A}">
                    <a16:rowId xmlns:a16="http://schemas.microsoft.com/office/drawing/2014/main" val="2021437674"/>
                  </a:ext>
                </a:extLst>
              </a:tr>
              <a:tr h="380783">
                <a:tc gridSpan="2" vMerge="1">
                  <a:txBody>
                    <a:bodyPr/>
                    <a:lstStyle/>
                    <a:p>
                      <a:endParaRPr kumimoji="1" lang="ja-JP" altLang="en-US"/>
                    </a:p>
                  </a:txBody>
                  <a:tcPr/>
                </a:tc>
                <a:tc hMerge="1" vMerge="1">
                  <a:txBody>
                    <a:bodyPr/>
                    <a:lstStyle/>
                    <a:p>
                      <a:pPr algn="l" fontAlgn="ctr"/>
                      <a:r>
                        <a:rPr lang="ja-JP" altLang="en-US" sz="1800" b="0" i="0" u="none" strike="noStrike" dirty="0">
                          <a:solidFill>
                            <a:srgbClr val="000000"/>
                          </a:solidFill>
                          <a:effectLst/>
                          <a:latin typeface="HG丸ｺﾞｼｯｸM-PRO" panose="020F0600000000000000" pitchFamily="50" charset="-128"/>
                          <a:ea typeface="HG丸ｺﾞｼｯｸM-PRO" panose="020F0600000000000000" pitchFamily="50" charset="-128"/>
                        </a:rPr>
                        <a:t>グローバル補助金（７クラブ）</a:t>
                      </a:r>
                    </a:p>
                  </a:txBody>
                  <a:tcPr marL="5802" marR="5802" marT="5802"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800" b="1" i="0" u="none" strike="noStrike" dirty="0">
                          <a:solidFill>
                            <a:srgbClr val="000000"/>
                          </a:solidFill>
                          <a:effectLst/>
                          <a:latin typeface="HG丸ｺﾞｼｯｸM-PRO" panose="020F0600000000000000" pitchFamily="50" charset="-128"/>
                          <a:ea typeface="HG丸ｺﾞｼｯｸM-PRO" panose="020F0600000000000000" pitchFamily="50" charset="-128"/>
                        </a:rPr>
                        <a:t>グローバル補助金（７件）</a:t>
                      </a:r>
                    </a:p>
                  </a:txBody>
                  <a:tcPr marL="5802" marR="5802" marT="5802"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altLang="ja-JP" sz="1800" b="1" i="0" u="none" strike="noStrike" dirty="0">
                          <a:solidFill>
                            <a:schemeClr val="tx1"/>
                          </a:solidFill>
                          <a:effectLst/>
                          <a:latin typeface="HG丸ｺﾞｼｯｸM-PRO" panose="020F0600000000000000" pitchFamily="50" charset="-128"/>
                          <a:ea typeface="HG丸ｺﾞｼｯｸM-PRO" panose="020F0600000000000000" pitchFamily="50" charset="-128"/>
                        </a:rPr>
                        <a:t>$89,095.00</a:t>
                      </a:r>
                    </a:p>
                  </a:txBody>
                  <a:tcPr marL="5802" marR="5802" marT="5802"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ja-JP" altLang="en-US" sz="1800" b="1" i="0" u="none" strike="noStrike" dirty="0">
                          <a:solidFill>
                            <a:srgbClr val="333333"/>
                          </a:solidFill>
                          <a:effectLst/>
                          <a:latin typeface="HG丸ｺﾞｼｯｸM-PRO" panose="020F0600000000000000" pitchFamily="50" charset="-128"/>
                          <a:ea typeface="HG丸ｺﾞｼｯｸM-PRO" panose="020F0600000000000000" pitchFamily="50" charset="-128"/>
                        </a:rPr>
                        <a:t>　</a:t>
                      </a:r>
                    </a:p>
                  </a:txBody>
                  <a:tcPr marL="5802" marR="5802" marT="5802"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40979888"/>
                  </a:ext>
                </a:extLst>
              </a:tr>
              <a:tr h="380783">
                <a:tc gridSpan="3">
                  <a:txBody>
                    <a:bodyPr/>
                    <a:lstStyle/>
                    <a:p>
                      <a:pPr algn="l" fontAlgn="b"/>
                      <a:endParaRPr lang="ja-JP" altLang="en-US" sz="1800" b="1" i="0" u="none" strike="noStrike" dirty="0">
                        <a:solidFill>
                          <a:srgbClr val="17458F"/>
                        </a:solidFill>
                        <a:effectLst/>
                        <a:latin typeface="HG丸ｺﾞｼｯｸM-PRO" panose="020F0600000000000000" pitchFamily="50" charset="-128"/>
                        <a:ea typeface="HG丸ｺﾞｼｯｸM-PRO" panose="020F0600000000000000" pitchFamily="50" charset="-128"/>
                      </a:endParaRPr>
                    </a:p>
                  </a:txBody>
                  <a:tcPr marL="5802" marR="5802" marT="5802"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kumimoji="1" lang="ja-JP" altLang="en-US"/>
                    </a:p>
                  </a:txBody>
                  <a:tcPr/>
                </a:tc>
                <a:tc hMerge="1">
                  <a:txBody>
                    <a:bodyPr/>
                    <a:lstStyle/>
                    <a:p>
                      <a:pPr algn="l" fontAlgn="b"/>
                      <a:endParaRPr lang="ja-JP" altLang="en-US" sz="1800" b="1" i="0" u="none" strike="noStrike">
                        <a:solidFill>
                          <a:srgbClr val="17458F"/>
                        </a:solidFill>
                        <a:effectLst/>
                        <a:latin typeface="HG丸ｺﾞｼｯｸM-PRO" panose="020F0600000000000000" pitchFamily="50" charset="-128"/>
                        <a:ea typeface="HG丸ｺﾞｼｯｸM-PRO" panose="020F0600000000000000" pitchFamily="50" charset="-128"/>
                      </a:endParaRPr>
                    </a:p>
                  </a:txBody>
                  <a:tcPr marL="5802" marR="5802" marT="5802"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b"/>
                      <a:r>
                        <a:rPr lang="en-US" altLang="ja-JP" sz="1800" b="1" i="0" u="none" strike="noStrike" dirty="0">
                          <a:solidFill>
                            <a:schemeClr val="tx1"/>
                          </a:solidFill>
                          <a:effectLst/>
                          <a:latin typeface="HG丸ｺﾞｼｯｸM-PRO" panose="020F0600000000000000" pitchFamily="50" charset="-128"/>
                          <a:ea typeface="HG丸ｺﾞｼｯｸM-PRO" panose="020F0600000000000000" pitchFamily="50" charset="-128"/>
                        </a:rPr>
                        <a:t>($277,774.00)</a:t>
                      </a:r>
                    </a:p>
                  </a:txBody>
                  <a:tcPr marL="5802" marR="5802" marT="5802"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b"/>
                      <a:r>
                        <a:rPr lang="en-US" altLang="ja-JP" sz="1800" b="1" i="0" u="none" strike="noStrike" dirty="0">
                          <a:solidFill>
                            <a:srgbClr val="333333"/>
                          </a:solidFill>
                          <a:effectLst/>
                          <a:latin typeface="HG丸ｺﾞｼｯｸM-PRO" panose="020F0600000000000000" pitchFamily="50" charset="-128"/>
                          <a:ea typeface="HG丸ｺﾞｼｯｸM-PRO" panose="020F0600000000000000" pitchFamily="50" charset="-128"/>
                        </a:rPr>
                        <a:t>$80,987.20</a:t>
                      </a:r>
                    </a:p>
                  </a:txBody>
                  <a:tcPr marL="5802" marR="5802" marT="5802"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884713524"/>
                  </a:ext>
                </a:extLst>
              </a:tr>
              <a:tr h="380783">
                <a:tc>
                  <a:txBody>
                    <a:bodyPr/>
                    <a:lstStyle/>
                    <a:p>
                      <a:pPr algn="l" fontAlgn="b"/>
                      <a:r>
                        <a:rPr lang="ja-JP" altLang="en-US" sz="1800" b="1" i="0" u="none" strike="noStrike" dirty="0">
                          <a:solidFill>
                            <a:srgbClr val="333333"/>
                          </a:solidFill>
                          <a:effectLst/>
                          <a:latin typeface="HG丸ｺﾞｼｯｸM-PRO" panose="020F0600000000000000" pitchFamily="50" charset="-128"/>
                          <a:ea typeface="HG丸ｺﾞｼｯｸM-PRO" panose="020F0600000000000000" pitchFamily="50" charset="-128"/>
                        </a:rPr>
                        <a:t>　</a:t>
                      </a:r>
                    </a:p>
                  </a:txBody>
                  <a:tcPr marL="5802" marR="5802" marT="5802" marB="0" anchor="b">
                    <a:lnL>
                      <a:noFill/>
                    </a:lnL>
                    <a:lnR>
                      <a:noFill/>
                    </a:lnR>
                    <a:lnT>
                      <a:noFill/>
                    </a:lnT>
                    <a:lnB>
                      <a:noFill/>
                    </a:lnB>
                    <a:solidFill>
                      <a:srgbClr val="FFFFFF"/>
                    </a:solidFill>
                  </a:tcPr>
                </a:tc>
                <a:tc gridSpan="2">
                  <a:txBody>
                    <a:bodyPr/>
                    <a:lstStyle/>
                    <a:p>
                      <a:pPr algn="l" fontAlgn="b"/>
                      <a:r>
                        <a:rPr lang="ja-JP" altLang="en-US" sz="1800" b="1" i="0" u="none" strike="noStrike" dirty="0">
                          <a:solidFill>
                            <a:srgbClr val="333333"/>
                          </a:solidFill>
                          <a:effectLst/>
                          <a:latin typeface="HG丸ｺﾞｼｯｸM-PRO" panose="020F0600000000000000" pitchFamily="50" charset="-128"/>
                          <a:ea typeface="HG丸ｺﾞｼｯｸM-PRO" panose="020F0600000000000000" pitchFamily="50" charset="-128"/>
                        </a:rPr>
                        <a:t>　</a:t>
                      </a:r>
                    </a:p>
                  </a:txBody>
                  <a:tcPr marL="5802" marR="5802" marT="5802" marB="0" anchor="b">
                    <a:lnL>
                      <a:noFill/>
                    </a:lnL>
                    <a:lnR>
                      <a:noFill/>
                    </a:lnR>
                    <a:lnT>
                      <a:noFill/>
                    </a:lnT>
                    <a:lnB w="12700" cap="flat" cmpd="sng" algn="ctr">
                      <a:solidFill>
                        <a:srgbClr val="58585A"/>
                      </a:solidFill>
                      <a:prstDash val="solid"/>
                      <a:round/>
                      <a:headEnd type="none" w="med" len="med"/>
                      <a:tailEnd type="none" w="med" len="med"/>
                    </a:lnB>
                    <a:solidFill>
                      <a:srgbClr val="FFFFFF"/>
                    </a:solidFill>
                  </a:tcPr>
                </a:tc>
                <a:tc hMerge="1">
                  <a:txBody>
                    <a:bodyPr/>
                    <a:lstStyle/>
                    <a:p>
                      <a:pPr algn="l" fontAlgn="b"/>
                      <a:endParaRPr lang="ja-JP" altLang="en-US" sz="1800" b="1" i="0" u="none" strike="noStrike">
                        <a:solidFill>
                          <a:srgbClr val="333333"/>
                        </a:solidFill>
                        <a:effectLst/>
                        <a:latin typeface="HG丸ｺﾞｼｯｸM-PRO" panose="020F0600000000000000" pitchFamily="50" charset="-128"/>
                        <a:ea typeface="HG丸ｺﾞｼｯｸM-PRO" panose="020F0600000000000000" pitchFamily="50" charset="-128"/>
                      </a:endParaRPr>
                    </a:p>
                  </a:txBody>
                  <a:tcPr marL="5802" marR="5802" marT="5802" marB="0" anchor="b">
                    <a:lnL>
                      <a:noFill/>
                    </a:lnL>
                    <a:lnR>
                      <a:noFill/>
                    </a:lnR>
                    <a:lnT>
                      <a:noFill/>
                    </a:lnT>
                    <a:lnB w="12700" cap="flat" cmpd="sng" algn="ctr">
                      <a:solidFill>
                        <a:srgbClr val="58585A"/>
                      </a:solidFill>
                      <a:prstDash val="solid"/>
                      <a:round/>
                      <a:headEnd type="none" w="med" len="med"/>
                      <a:tailEnd type="none" w="med" len="med"/>
                    </a:lnB>
                    <a:solidFill>
                      <a:srgbClr val="FFFFFF"/>
                    </a:solidFill>
                  </a:tcPr>
                </a:tc>
                <a:tc>
                  <a:txBody>
                    <a:bodyPr/>
                    <a:lstStyle/>
                    <a:p>
                      <a:pPr algn="l" fontAlgn="b"/>
                      <a:r>
                        <a:rPr lang="ja-JP" altLang="en-US" sz="1800" b="1" i="0" u="none" strike="noStrike">
                          <a:solidFill>
                            <a:srgbClr val="333333"/>
                          </a:solidFill>
                          <a:effectLst/>
                          <a:latin typeface="HG丸ｺﾞｼｯｸM-PRO" panose="020F0600000000000000" pitchFamily="50" charset="-128"/>
                          <a:ea typeface="HG丸ｺﾞｼｯｸM-PRO" panose="020F0600000000000000" pitchFamily="50" charset="-128"/>
                        </a:rPr>
                        <a:t>　</a:t>
                      </a:r>
                    </a:p>
                  </a:txBody>
                  <a:tcPr marL="5802" marR="5802" marT="5802" marB="0" anchor="b">
                    <a:lnL>
                      <a:noFill/>
                    </a:lnL>
                    <a:lnR>
                      <a:noFill/>
                    </a:lnR>
                    <a:lnT>
                      <a:noFill/>
                    </a:lnT>
                    <a:lnB w="12700" cap="flat" cmpd="sng" algn="ctr">
                      <a:solidFill>
                        <a:srgbClr val="58585A"/>
                      </a:solidFill>
                      <a:prstDash val="solid"/>
                      <a:round/>
                      <a:headEnd type="none" w="med" len="med"/>
                      <a:tailEnd type="none" w="med" len="med"/>
                    </a:lnB>
                    <a:solidFill>
                      <a:srgbClr val="FFFFFF"/>
                    </a:solidFill>
                  </a:tcPr>
                </a:tc>
                <a:tc>
                  <a:txBody>
                    <a:bodyPr/>
                    <a:lstStyle/>
                    <a:p>
                      <a:pPr algn="l" fontAlgn="b"/>
                      <a:r>
                        <a:rPr lang="ja-JP" altLang="en-US" sz="1800" b="1" i="0" u="none" strike="noStrike" dirty="0">
                          <a:solidFill>
                            <a:srgbClr val="333333"/>
                          </a:solidFill>
                          <a:effectLst/>
                          <a:latin typeface="HG丸ｺﾞｼｯｸM-PRO" panose="020F0600000000000000" pitchFamily="50" charset="-128"/>
                          <a:ea typeface="HG丸ｺﾞｼｯｸM-PRO" panose="020F0600000000000000" pitchFamily="50" charset="-128"/>
                        </a:rPr>
                        <a:t>　</a:t>
                      </a:r>
                    </a:p>
                  </a:txBody>
                  <a:tcPr marL="5802" marR="5802" marT="5802" marB="0" anchor="b">
                    <a:lnL>
                      <a:noFill/>
                    </a:lnL>
                    <a:lnR>
                      <a:noFill/>
                    </a:lnR>
                    <a:lnT>
                      <a:noFill/>
                    </a:lnT>
                    <a:lnB w="12700" cap="flat" cmpd="sng" algn="ctr">
                      <a:solidFill>
                        <a:srgbClr val="58585A"/>
                      </a:solidFill>
                      <a:prstDash val="solid"/>
                      <a:round/>
                      <a:headEnd type="none" w="med" len="med"/>
                      <a:tailEnd type="none" w="med" len="med"/>
                    </a:lnB>
                    <a:solidFill>
                      <a:srgbClr val="FFFFFF"/>
                    </a:solidFill>
                  </a:tcPr>
                </a:tc>
                <a:extLst>
                  <a:ext uri="{0D108BD9-81ED-4DB2-BD59-A6C34878D82A}">
                    <a16:rowId xmlns:a16="http://schemas.microsoft.com/office/drawing/2014/main" val="176612204"/>
                  </a:ext>
                </a:extLst>
              </a:tr>
              <a:tr h="380783">
                <a:tc>
                  <a:txBody>
                    <a:bodyPr/>
                    <a:lstStyle/>
                    <a:p>
                      <a:pPr algn="l" fontAlgn="b"/>
                      <a:r>
                        <a:rPr lang="ja-JP" altLang="en-US" sz="1800" b="0" i="0" u="none" strike="noStrike">
                          <a:solidFill>
                            <a:srgbClr val="333333"/>
                          </a:solidFill>
                          <a:effectLst/>
                          <a:latin typeface="HG丸ｺﾞｼｯｸM-PRO" panose="020F0600000000000000" pitchFamily="50" charset="-128"/>
                          <a:ea typeface="HG丸ｺﾞｼｯｸM-PRO" panose="020F0600000000000000" pitchFamily="50" charset="-128"/>
                        </a:rPr>
                        <a:t>　</a:t>
                      </a:r>
                    </a:p>
                  </a:txBody>
                  <a:tcPr marL="5802" marR="5802" marT="5802" marB="0" anchor="b">
                    <a:lnL>
                      <a:noFill/>
                    </a:lnL>
                    <a:lnR w="12700" cap="flat" cmpd="sng" algn="ctr">
                      <a:solidFill>
                        <a:srgbClr val="58585A"/>
                      </a:solidFill>
                      <a:prstDash val="solid"/>
                      <a:round/>
                      <a:headEnd type="none" w="med" len="med"/>
                      <a:tailEnd type="none" w="med" len="med"/>
                    </a:lnR>
                    <a:lnT>
                      <a:noFill/>
                    </a:lnT>
                    <a:lnB>
                      <a:noFill/>
                    </a:lnB>
                    <a:solidFill>
                      <a:srgbClr val="FFFFFF"/>
                    </a:solidFill>
                  </a:tcPr>
                </a:tc>
                <a:tc gridSpan="3">
                  <a:txBody>
                    <a:bodyPr/>
                    <a:lstStyle/>
                    <a:p>
                      <a:pPr algn="l" fontAlgn="b"/>
                      <a:r>
                        <a:rPr lang="ja-JP" altLang="en-US" sz="1800" b="1" i="0" u="none" strike="noStrike">
                          <a:solidFill>
                            <a:srgbClr val="333333"/>
                          </a:solidFill>
                          <a:effectLst/>
                          <a:latin typeface="HG丸ｺﾞｼｯｸM-PRO" panose="020F0600000000000000" pitchFamily="50" charset="-128"/>
                          <a:ea typeface="HG丸ｺﾞｼｯｸM-PRO" panose="020F0600000000000000" pitchFamily="50" charset="-128"/>
                        </a:rPr>
                        <a:t>次年度へ繰り越し額</a:t>
                      </a:r>
                    </a:p>
                  </a:txBody>
                  <a:tcPr marL="5802" marR="5802" marT="5802" marB="0" anchor="b">
                    <a:lnL w="12700" cap="flat" cmpd="sng" algn="ctr">
                      <a:solidFill>
                        <a:srgbClr val="58585A"/>
                      </a:solidFill>
                      <a:prstDash val="solid"/>
                      <a:round/>
                      <a:headEnd type="none" w="med" len="med"/>
                      <a:tailEnd type="none" w="med" len="med"/>
                    </a:lnL>
                    <a:lnR>
                      <a:noFill/>
                    </a:lnR>
                    <a:lnT w="12700" cap="flat" cmpd="sng" algn="ctr">
                      <a:solidFill>
                        <a:srgbClr val="58585A"/>
                      </a:solidFill>
                      <a:prstDash val="solid"/>
                      <a:round/>
                      <a:headEnd type="none" w="med" len="med"/>
                      <a:tailEnd type="none" w="med" len="med"/>
                    </a:lnT>
                    <a:lnB w="12700" cap="flat" cmpd="sng" algn="ctr">
                      <a:solidFill>
                        <a:srgbClr val="58585A"/>
                      </a:solidFill>
                      <a:prstDash val="solid"/>
                      <a:round/>
                      <a:headEnd type="none" w="med" len="med"/>
                      <a:tailEnd type="none" w="med" len="med"/>
                    </a:lnB>
                    <a:solidFill>
                      <a:srgbClr val="FFFFFF"/>
                    </a:solidFill>
                  </a:tcPr>
                </a:tc>
                <a:tc hMerge="1">
                  <a:txBody>
                    <a:bodyPr/>
                    <a:lstStyle/>
                    <a:p>
                      <a:endParaRPr kumimoji="1" lang="ja-JP" altLang="en-US"/>
                    </a:p>
                  </a:txBody>
                  <a:tcPr>
                    <a:lnL w="12700" cmpd="sng">
                      <a:noFill/>
                      <a:prstDash val="solid"/>
                    </a:lnL>
                    <a:lnT w="12700" cap="flat" cmpd="sng" algn="ctr">
                      <a:solidFill>
                        <a:srgbClr val="58585A"/>
                      </a:solidFill>
                      <a:prstDash val="solid"/>
                      <a:round/>
                      <a:headEnd type="none" w="med" len="med"/>
                      <a:tailEnd type="none" w="med" len="med"/>
                    </a:lnT>
                  </a:tcPr>
                </a:tc>
                <a:tc hMerge="1">
                  <a:txBody>
                    <a:bodyPr/>
                    <a:lstStyle/>
                    <a:p>
                      <a:endParaRPr kumimoji="1" lang="ja-JP" altLang="en-US"/>
                    </a:p>
                  </a:txBody>
                  <a:tcPr/>
                </a:tc>
                <a:tc>
                  <a:txBody>
                    <a:bodyPr/>
                    <a:lstStyle/>
                    <a:p>
                      <a:pPr algn="r" fontAlgn="b"/>
                      <a:r>
                        <a:rPr lang="en-US" altLang="ja-JP" sz="1800" b="1" i="0" u="none" strike="noStrike" dirty="0">
                          <a:solidFill>
                            <a:srgbClr val="333333"/>
                          </a:solidFill>
                          <a:effectLst/>
                          <a:latin typeface="HG丸ｺﾞｼｯｸM-PRO" panose="020F0600000000000000" pitchFamily="50" charset="-128"/>
                          <a:ea typeface="HG丸ｺﾞｼｯｸM-PRO" panose="020F0600000000000000" pitchFamily="50" charset="-128"/>
                        </a:rPr>
                        <a:t>$80,987.20</a:t>
                      </a:r>
                    </a:p>
                  </a:txBody>
                  <a:tcPr marL="5802" marR="5802" marT="5802" marB="0" anchor="b">
                    <a:lnL>
                      <a:noFill/>
                    </a:lnL>
                    <a:lnR w="12700" cap="flat" cmpd="sng" algn="ctr">
                      <a:solidFill>
                        <a:srgbClr val="58585A"/>
                      </a:solidFill>
                      <a:prstDash val="solid"/>
                      <a:round/>
                      <a:headEnd type="none" w="med" len="med"/>
                      <a:tailEnd type="none" w="med" len="med"/>
                    </a:lnR>
                    <a:lnT w="12700" cap="flat" cmpd="sng" algn="ctr">
                      <a:solidFill>
                        <a:srgbClr val="58585A"/>
                      </a:solidFill>
                      <a:prstDash val="solid"/>
                      <a:round/>
                      <a:headEnd type="none" w="med" len="med"/>
                      <a:tailEnd type="none" w="med" len="med"/>
                    </a:lnT>
                    <a:lnB w="12700" cap="flat" cmpd="sng" algn="ctr">
                      <a:solidFill>
                        <a:srgbClr val="58585A"/>
                      </a:solidFill>
                      <a:prstDash val="solid"/>
                      <a:round/>
                      <a:headEnd type="none" w="med" len="med"/>
                      <a:tailEnd type="none" w="med" len="med"/>
                    </a:lnB>
                    <a:solidFill>
                      <a:srgbClr val="FFFFFF"/>
                    </a:solidFill>
                  </a:tcPr>
                </a:tc>
                <a:extLst>
                  <a:ext uri="{0D108BD9-81ED-4DB2-BD59-A6C34878D82A}">
                    <a16:rowId xmlns:a16="http://schemas.microsoft.com/office/drawing/2014/main" val="3973552539"/>
                  </a:ext>
                </a:extLst>
              </a:tr>
            </a:tbl>
          </a:graphicData>
        </a:graphic>
      </p:graphicFrame>
      <p:sp>
        <p:nvSpPr>
          <p:cNvPr id="14" name="左中かっこ 13">
            <a:extLst>
              <a:ext uri="{FF2B5EF4-FFF2-40B4-BE49-F238E27FC236}">
                <a16:creationId xmlns:a16="http://schemas.microsoft.com/office/drawing/2014/main" id="{64E3FA4E-ED76-421E-9D1E-CBF05779F332}"/>
              </a:ext>
            </a:extLst>
          </p:cNvPr>
          <p:cNvSpPr/>
          <p:nvPr/>
        </p:nvSpPr>
        <p:spPr>
          <a:xfrm>
            <a:off x="1039091" y="1385453"/>
            <a:ext cx="96982" cy="955963"/>
          </a:xfrm>
          <a:prstGeom prst="leftBrac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3B9FAE91-6AD7-4807-B8DC-13EE8ACEFE7C}"/>
              </a:ext>
            </a:extLst>
          </p:cNvPr>
          <p:cNvSpPr txBox="1"/>
          <p:nvPr/>
        </p:nvSpPr>
        <p:spPr>
          <a:xfrm>
            <a:off x="180975" y="1632603"/>
            <a:ext cx="858116" cy="461665"/>
          </a:xfrm>
          <a:prstGeom prst="rect">
            <a:avLst/>
          </a:prstGeom>
          <a:noFill/>
        </p:spPr>
        <p:txBody>
          <a:bodyPr wrap="square" rtlCol="0">
            <a:spAutoFit/>
          </a:bodyPr>
          <a:lstStyle/>
          <a:p>
            <a:r>
              <a:rPr kumimoji="1" lang="ja-JP" altLang="en-US" sz="2400" b="1" dirty="0">
                <a:solidFill>
                  <a:srgbClr val="002060"/>
                </a:solidFill>
                <a:latin typeface="HG丸ｺﾞｼｯｸM-PRO" panose="020F0600000000000000" pitchFamily="50" charset="-128"/>
                <a:ea typeface="HG丸ｺﾞｼｯｸM-PRO" panose="020F0600000000000000" pitchFamily="50" charset="-128"/>
              </a:rPr>
              <a:t>収入</a:t>
            </a:r>
          </a:p>
        </p:txBody>
      </p:sp>
      <p:sp>
        <p:nvSpPr>
          <p:cNvPr id="17" name="左中かっこ 16">
            <a:extLst>
              <a:ext uri="{FF2B5EF4-FFF2-40B4-BE49-F238E27FC236}">
                <a16:creationId xmlns:a16="http://schemas.microsoft.com/office/drawing/2014/main" id="{91A39953-FDA7-4E2B-86F0-E385A391F533}"/>
              </a:ext>
            </a:extLst>
          </p:cNvPr>
          <p:cNvSpPr/>
          <p:nvPr/>
        </p:nvSpPr>
        <p:spPr>
          <a:xfrm>
            <a:off x="1087582" y="2828047"/>
            <a:ext cx="96982" cy="2644500"/>
          </a:xfrm>
          <a:prstGeom prst="leftBrace">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17A2D453-2D69-432F-AF0E-44354C268833}"/>
              </a:ext>
            </a:extLst>
          </p:cNvPr>
          <p:cNvSpPr txBox="1"/>
          <p:nvPr/>
        </p:nvSpPr>
        <p:spPr>
          <a:xfrm>
            <a:off x="180975" y="3919464"/>
            <a:ext cx="858116" cy="461665"/>
          </a:xfrm>
          <a:prstGeom prst="rect">
            <a:avLst/>
          </a:prstGeom>
          <a:noFill/>
        </p:spPr>
        <p:txBody>
          <a:bodyPr wrap="square" rtlCol="0">
            <a:spAutoFit/>
          </a:bodyPr>
          <a:lstStyle/>
          <a:p>
            <a:r>
              <a:rPr kumimoji="1" lang="ja-JP" altLang="en-US" sz="2400" b="1" dirty="0">
                <a:solidFill>
                  <a:srgbClr val="C00000"/>
                </a:solidFill>
                <a:latin typeface="HG丸ｺﾞｼｯｸM-PRO" panose="020F0600000000000000" pitchFamily="50" charset="-128"/>
                <a:ea typeface="HG丸ｺﾞｼｯｸM-PRO" panose="020F0600000000000000" pitchFamily="50" charset="-128"/>
              </a:rPr>
              <a:t>支出</a:t>
            </a:r>
          </a:p>
        </p:txBody>
      </p:sp>
    </p:spTree>
    <p:extLst>
      <p:ext uri="{BB962C8B-B14F-4D97-AF65-F5344CB8AC3E}">
        <p14:creationId xmlns:p14="http://schemas.microsoft.com/office/powerpoint/2010/main" val="2612136062"/>
      </p:ext>
    </p:extLst>
  </p:cSld>
  <p:clrMapOvr>
    <a:masterClrMapping/>
  </p:clrMapOvr>
  <p:transition spd="slow">
    <p:pull/>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9A17B49F-D03A-4029-B31A-2D46460F52FB}"/>
              </a:ext>
            </a:extLst>
          </p:cNvPr>
          <p:cNvSpPr/>
          <p:nvPr/>
        </p:nvSpPr>
        <p:spPr>
          <a:xfrm>
            <a:off x="180975" y="152400"/>
            <a:ext cx="11858625" cy="619125"/>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dirty="0">
                <a:latin typeface="HG丸ｺﾞｼｯｸM-PRO" panose="020F0600000000000000" pitchFamily="50" charset="-128"/>
                <a:ea typeface="HG丸ｺﾞｼｯｸM-PRO" panose="020F0600000000000000" pitchFamily="50" charset="-128"/>
              </a:rPr>
              <a:t>財団寄付の推進</a:t>
            </a:r>
          </a:p>
        </p:txBody>
      </p:sp>
      <p:pic>
        <p:nvPicPr>
          <p:cNvPr id="3" name="Picture 4" descr="ãã­ã¼ã¿ãªã¼è²¡å£ãã®ç»åæ¤ç´¢çµæ">
            <a:extLst>
              <a:ext uri="{FF2B5EF4-FFF2-40B4-BE49-F238E27FC236}">
                <a16:creationId xmlns:a16="http://schemas.microsoft.com/office/drawing/2014/main" id="{3871A202-7F11-4516-99AB-22E6B022B09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585179" y="5817524"/>
            <a:ext cx="2006747" cy="756642"/>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1CDC4DBB-CB4E-462D-83B1-0047AF3F473F}"/>
              </a:ext>
            </a:extLst>
          </p:cNvPr>
          <p:cNvSpPr txBox="1"/>
          <p:nvPr/>
        </p:nvSpPr>
        <p:spPr>
          <a:xfrm>
            <a:off x="864479" y="2340962"/>
            <a:ext cx="8545666" cy="3854883"/>
          </a:xfrm>
          <a:prstGeom prst="rect">
            <a:avLst/>
          </a:prstGeom>
          <a:noFill/>
        </p:spPr>
        <p:txBody>
          <a:bodyPr wrap="square" lIns="91421" tIns="45711" rIns="91421" bIns="45711" rtlCol="0">
            <a:spAutoFit/>
          </a:bodyPr>
          <a:lstStyle/>
          <a:p>
            <a:pPr marL="457200" indent="-457200">
              <a:lnSpc>
                <a:spcPct val="200000"/>
              </a:lnSpc>
              <a:spcBef>
                <a:spcPts val="1800"/>
              </a:spcBef>
              <a:buFont typeface="Wingdings" panose="05000000000000000000" pitchFamily="2" charset="2"/>
              <a:buChar char="u"/>
            </a:pPr>
            <a:r>
              <a:rPr lang="ja-JP" altLang="en-US" sz="3200" dirty="0">
                <a:latin typeface="HG丸ｺﾞｼｯｸM-PRO" panose="020F0600000000000000" pitchFamily="50" charset="-128"/>
                <a:ea typeface="HG丸ｺﾞｼｯｸM-PRO" panose="020F0600000000000000" pitchFamily="50" charset="-128"/>
              </a:rPr>
              <a:t>　ロータリー財団活動の透明性</a:t>
            </a:r>
            <a:endParaRPr lang="en-US" altLang="ja-JP" sz="3200" dirty="0">
              <a:latin typeface="HG丸ｺﾞｼｯｸM-PRO" panose="020F0600000000000000" pitchFamily="50" charset="-128"/>
              <a:ea typeface="HG丸ｺﾞｼｯｸM-PRO" panose="020F0600000000000000" pitchFamily="50" charset="-128"/>
            </a:endParaRPr>
          </a:p>
          <a:p>
            <a:pPr marL="457200" indent="-457200">
              <a:lnSpc>
                <a:spcPct val="200000"/>
              </a:lnSpc>
              <a:buFont typeface="Wingdings" panose="05000000000000000000" pitchFamily="2" charset="2"/>
              <a:buChar char="u"/>
            </a:pPr>
            <a:r>
              <a:rPr lang="ja-JP" altLang="en-US" sz="3200" dirty="0">
                <a:latin typeface="HG丸ｺﾞｼｯｸM-PRO" panose="020F0600000000000000" pitchFamily="50" charset="-128"/>
                <a:ea typeface="HG丸ｺﾞｼｯｸM-PRO" panose="020F0600000000000000" pitchFamily="50" charset="-128"/>
              </a:rPr>
              <a:t>　寄付金使途の自主性</a:t>
            </a:r>
            <a:endParaRPr lang="en-US" altLang="ja-JP" sz="3200" dirty="0">
              <a:latin typeface="HG丸ｺﾞｼｯｸM-PRO" panose="020F0600000000000000" pitchFamily="50" charset="-128"/>
              <a:ea typeface="HG丸ｺﾞｼｯｸM-PRO" panose="020F0600000000000000" pitchFamily="50" charset="-128"/>
            </a:endParaRPr>
          </a:p>
          <a:p>
            <a:pPr marL="457200" indent="-457200">
              <a:lnSpc>
                <a:spcPct val="200000"/>
              </a:lnSpc>
              <a:buFont typeface="Wingdings" panose="05000000000000000000" pitchFamily="2" charset="2"/>
              <a:buChar char="u"/>
            </a:pPr>
            <a:r>
              <a:rPr lang="ja-JP" altLang="en-US" sz="3200" dirty="0">
                <a:latin typeface="HG丸ｺﾞｼｯｸM-PRO" panose="020F0600000000000000" pitchFamily="50" charset="-128"/>
                <a:ea typeface="HG丸ｺﾞｼｯｸM-PRO" panose="020F0600000000000000" pitchFamily="50" charset="-128"/>
              </a:rPr>
              <a:t>　税制上の優遇措置</a:t>
            </a:r>
            <a:endParaRPr lang="en-US" altLang="ja-JP" sz="3200" dirty="0">
              <a:latin typeface="HG丸ｺﾞｼｯｸM-PRO" panose="020F0600000000000000" pitchFamily="50" charset="-128"/>
              <a:ea typeface="HG丸ｺﾞｼｯｸM-PRO" panose="020F0600000000000000" pitchFamily="50" charset="-128"/>
            </a:endParaRPr>
          </a:p>
          <a:p>
            <a:pPr marL="457200" indent="-457200">
              <a:lnSpc>
                <a:spcPct val="200000"/>
              </a:lnSpc>
              <a:buFont typeface="Wingdings" panose="05000000000000000000" pitchFamily="2" charset="2"/>
              <a:buChar char="u"/>
            </a:pPr>
            <a:r>
              <a:rPr lang="ja-JP" altLang="en-US" sz="3200" dirty="0">
                <a:latin typeface="HG丸ｺﾞｼｯｸM-PRO" panose="020F0600000000000000" pitchFamily="50" charset="-128"/>
                <a:ea typeface="HG丸ｺﾞｼｯｸM-PRO" panose="020F0600000000000000" pitchFamily="50" charset="-128"/>
              </a:rPr>
              <a:t>　募金方法の工夫</a:t>
            </a:r>
          </a:p>
        </p:txBody>
      </p:sp>
      <p:pic>
        <p:nvPicPr>
          <p:cNvPr id="8" name="図 7">
            <a:extLst>
              <a:ext uri="{FF2B5EF4-FFF2-40B4-BE49-F238E27FC236}">
                <a16:creationId xmlns:a16="http://schemas.microsoft.com/office/drawing/2014/main" id="{376AE1BD-F827-4B7F-9B10-83E4E86B92C6}"/>
              </a:ext>
            </a:extLst>
          </p:cNvPr>
          <p:cNvPicPr>
            <a:picLocks noChangeAspect="1"/>
          </p:cNvPicPr>
          <p:nvPr/>
        </p:nvPicPr>
        <p:blipFill>
          <a:blip r:embed="rId4"/>
          <a:stretch>
            <a:fillRect/>
          </a:stretch>
        </p:blipFill>
        <p:spPr>
          <a:xfrm>
            <a:off x="7723551" y="1967109"/>
            <a:ext cx="4163929" cy="2017951"/>
          </a:xfrm>
          <a:prstGeom prst="rect">
            <a:avLst/>
          </a:prstGeom>
        </p:spPr>
      </p:pic>
      <p:sp>
        <p:nvSpPr>
          <p:cNvPr id="13" name="テキスト ボックス 12">
            <a:extLst>
              <a:ext uri="{FF2B5EF4-FFF2-40B4-BE49-F238E27FC236}">
                <a16:creationId xmlns:a16="http://schemas.microsoft.com/office/drawing/2014/main" id="{B3DA337D-B3D6-4D47-9290-224C4AE2B81E}"/>
              </a:ext>
            </a:extLst>
          </p:cNvPr>
          <p:cNvSpPr txBox="1"/>
          <p:nvPr/>
        </p:nvSpPr>
        <p:spPr>
          <a:xfrm>
            <a:off x="517793" y="1202300"/>
            <a:ext cx="5277080" cy="707886"/>
          </a:xfrm>
          <a:prstGeom prst="rect">
            <a:avLst/>
          </a:prstGeom>
          <a:noFill/>
        </p:spPr>
        <p:txBody>
          <a:bodyPr wrap="square" rtlCol="0">
            <a:spAutoFit/>
          </a:bodyPr>
          <a:lstStyle/>
          <a:p>
            <a:r>
              <a:rPr kumimoji="1" lang="ja-JP" altLang="en-US" sz="4000" dirty="0">
                <a:solidFill>
                  <a:srgbClr val="002060"/>
                </a:solidFill>
                <a:latin typeface="HG丸ｺﾞｼｯｸM-PRO" panose="020F0600000000000000" pitchFamily="50" charset="-128"/>
                <a:ea typeface="HG丸ｺﾞｼｯｸM-PRO" panose="020F0600000000000000" pitchFamily="50" charset="-128"/>
              </a:rPr>
              <a:t>寄付推進のポイント</a:t>
            </a:r>
          </a:p>
        </p:txBody>
      </p:sp>
    </p:spTree>
    <p:extLst>
      <p:ext uri="{BB962C8B-B14F-4D97-AF65-F5344CB8AC3E}">
        <p14:creationId xmlns:p14="http://schemas.microsoft.com/office/powerpoint/2010/main" val="1737196320"/>
      </p:ext>
    </p:extLst>
  </p:cSld>
  <p:clrMapOvr>
    <a:masterClrMapping/>
  </p:clrMapOvr>
  <p:transition spd="slow">
    <p:pull/>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9A17B49F-D03A-4029-B31A-2D46460F52FB}"/>
              </a:ext>
            </a:extLst>
          </p:cNvPr>
          <p:cNvSpPr/>
          <p:nvPr/>
        </p:nvSpPr>
        <p:spPr>
          <a:xfrm>
            <a:off x="180975" y="152400"/>
            <a:ext cx="11858625" cy="619125"/>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dirty="0">
                <a:latin typeface="HG丸ｺﾞｼｯｸM-PRO" panose="020F0600000000000000" pitchFamily="50" charset="-128"/>
                <a:ea typeface="HG丸ｺﾞｼｯｸM-PRO" panose="020F0600000000000000" pitchFamily="50" charset="-128"/>
              </a:rPr>
              <a:t>財団寄付の認証（個人の認証）</a:t>
            </a:r>
          </a:p>
        </p:txBody>
      </p:sp>
      <p:graphicFrame>
        <p:nvGraphicFramePr>
          <p:cNvPr id="2" name="表 1">
            <a:extLst>
              <a:ext uri="{FF2B5EF4-FFF2-40B4-BE49-F238E27FC236}">
                <a16:creationId xmlns:a16="http://schemas.microsoft.com/office/drawing/2014/main" id="{F9F0FF99-6D58-4233-B394-826A1409E9D5}"/>
              </a:ext>
            </a:extLst>
          </p:cNvPr>
          <p:cNvGraphicFramePr>
            <a:graphicFrameLocks noGrp="1"/>
          </p:cNvGraphicFramePr>
          <p:nvPr/>
        </p:nvGraphicFramePr>
        <p:xfrm>
          <a:off x="373696" y="2545457"/>
          <a:ext cx="11473181" cy="4166235"/>
        </p:xfrm>
        <a:graphic>
          <a:graphicData uri="http://schemas.openxmlformats.org/drawingml/2006/table">
            <a:tbl>
              <a:tblPr firstRow="1" firstCol="1" lastRow="1" lastCol="1" bandRow="1" bandCol="1"/>
              <a:tblGrid>
                <a:gridCol w="3402888">
                  <a:extLst>
                    <a:ext uri="{9D8B030D-6E8A-4147-A177-3AD203B41FA5}">
                      <a16:colId xmlns:a16="http://schemas.microsoft.com/office/drawing/2014/main" val="2537992586"/>
                    </a:ext>
                  </a:extLst>
                </a:gridCol>
                <a:gridCol w="3402888">
                  <a:extLst>
                    <a:ext uri="{9D8B030D-6E8A-4147-A177-3AD203B41FA5}">
                      <a16:colId xmlns:a16="http://schemas.microsoft.com/office/drawing/2014/main" val="3166024794"/>
                    </a:ext>
                  </a:extLst>
                </a:gridCol>
                <a:gridCol w="4667405">
                  <a:extLst>
                    <a:ext uri="{9D8B030D-6E8A-4147-A177-3AD203B41FA5}">
                      <a16:colId xmlns:a16="http://schemas.microsoft.com/office/drawing/2014/main" val="1457716307"/>
                    </a:ext>
                  </a:extLst>
                </a:gridCol>
              </a:tblGrid>
              <a:tr h="288925">
                <a:tc>
                  <a:txBody>
                    <a:bodyPr/>
                    <a:lstStyle/>
                    <a:p>
                      <a:pPr marL="569595" marR="563245" algn="ctr">
                        <a:lnSpc>
                          <a:spcPct val="150000"/>
                        </a:lnSpc>
                        <a:spcBef>
                          <a:spcPts val="470"/>
                        </a:spcBef>
                        <a:spcAft>
                          <a:spcPts val="0"/>
                        </a:spcAft>
                      </a:pPr>
                      <a:r>
                        <a:rPr lang="en-US" sz="2400">
                          <a:effectLst/>
                          <a:latin typeface="HG丸ｺﾞｼｯｸM-PRO" panose="020F0600000000000000" pitchFamily="50" charset="-128"/>
                          <a:ea typeface="HG丸ｺﾞｼｯｸM-PRO" panose="020F0600000000000000" pitchFamily="50" charset="-128"/>
                          <a:cs typeface="HGP明朝E" panose="02020900000000000000" pitchFamily="18" charset="-128"/>
                        </a:rPr>
                        <a:t>PHF</a:t>
                      </a:r>
                      <a:endParaRPr lang="ja-JP" sz="2400">
                        <a:effectLst/>
                        <a:latin typeface="HG丸ｺﾞｼｯｸM-PRO" panose="020F0600000000000000" pitchFamily="50" charset="-128"/>
                        <a:ea typeface="HG丸ｺﾞｼｯｸM-PRO" panose="020F0600000000000000" pitchFamily="50" charset="-128"/>
                        <a:cs typeface="HGP明朝E" panose="02020900000000000000" pitchFamily="18" charset="-128"/>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69595" marR="564515" algn="ctr">
                        <a:lnSpc>
                          <a:spcPct val="150000"/>
                        </a:lnSpc>
                        <a:spcBef>
                          <a:spcPts val="470"/>
                        </a:spcBef>
                        <a:spcAft>
                          <a:spcPts val="0"/>
                        </a:spcAft>
                      </a:pPr>
                      <a:r>
                        <a:rPr lang="en-US" sz="2400" dirty="0">
                          <a:effectLst/>
                          <a:latin typeface="HG丸ｺﾞｼｯｸM-PRO" panose="020F0600000000000000" pitchFamily="50" charset="-128"/>
                          <a:ea typeface="HG丸ｺﾞｼｯｸM-PRO" panose="020F0600000000000000" pitchFamily="50" charset="-128"/>
                          <a:cs typeface="HGP明朝E" panose="02020900000000000000" pitchFamily="18" charset="-128"/>
                        </a:rPr>
                        <a:t>$1,000</a:t>
                      </a:r>
                      <a:r>
                        <a:rPr lang="ja-JP" sz="2400" dirty="0">
                          <a:effectLst/>
                          <a:latin typeface="HG丸ｺﾞｼｯｸM-PRO" panose="020F0600000000000000" pitchFamily="50" charset="-128"/>
                          <a:ea typeface="HG丸ｺﾞｼｯｸM-PRO" panose="020F0600000000000000" pitchFamily="50" charset="-128"/>
                          <a:cs typeface="HGP明朝E" panose="02020900000000000000" pitchFamily="18" charset="-128"/>
                        </a:rPr>
                        <a: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40030">
                        <a:lnSpc>
                          <a:spcPct val="150000"/>
                        </a:lnSpc>
                        <a:spcBef>
                          <a:spcPts val="470"/>
                        </a:spcBef>
                        <a:spcAft>
                          <a:spcPts val="0"/>
                        </a:spcAft>
                      </a:pPr>
                      <a:r>
                        <a:rPr lang="ja-JP" sz="2400">
                          <a:effectLst/>
                          <a:latin typeface="HG丸ｺﾞｼｯｸM-PRO" panose="020F0600000000000000" pitchFamily="50" charset="-128"/>
                          <a:ea typeface="HG丸ｺﾞｼｯｸM-PRO" panose="020F0600000000000000" pitchFamily="50" charset="-128"/>
                          <a:cs typeface="HGP明朝E" panose="02020900000000000000" pitchFamily="18" charset="-128"/>
                        </a:rPr>
                        <a:t>認証状と襟ピン</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1284243"/>
                  </a:ext>
                </a:extLst>
              </a:tr>
              <a:tr h="290195">
                <a:tc>
                  <a:txBody>
                    <a:bodyPr/>
                    <a:lstStyle/>
                    <a:p>
                      <a:pPr marL="569595" marR="563245" algn="ctr">
                        <a:lnSpc>
                          <a:spcPct val="150000"/>
                        </a:lnSpc>
                        <a:spcBef>
                          <a:spcPts val="485"/>
                        </a:spcBef>
                        <a:spcAft>
                          <a:spcPts val="0"/>
                        </a:spcAft>
                      </a:pPr>
                      <a:r>
                        <a:rPr lang="en-US" sz="2400" dirty="0">
                          <a:effectLst/>
                          <a:latin typeface="HG丸ｺﾞｼｯｸM-PRO" panose="020F0600000000000000" pitchFamily="50" charset="-128"/>
                          <a:ea typeface="HG丸ｺﾞｼｯｸM-PRO" panose="020F0600000000000000" pitchFamily="50" charset="-128"/>
                          <a:cs typeface="HGP明朝E" panose="02020900000000000000" pitchFamily="18" charset="-128"/>
                        </a:rPr>
                        <a:t>PHF +1</a:t>
                      </a:r>
                      <a:endParaRPr lang="ja-JP" sz="2400" dirty="0">
                        <a:effectLst/>
                        <a:latin typeface="HG丸ｺﾞｼｯｸM-PRO" panose="020F0600000000000000" pitchFamily="50" charset="-128"/>
                        <a:ea typeface="HG丸ｺﾞｼｯｸM-PRO" panose="020F0600000000000000" pitchFamily="50" charset="-128"/>
                        <a:cs typeface="HGP明朝E" panose="02020900000000000000" pitchFamily="18" charset="-128"/>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69595" marR="564515" algn="ctr">
                        <a:lnSpc>
                          <a:spcPct val="150000"/>
                        </a:lnSpc>
                        <a:spcBef>
                          <a:spcPts val="485"/>
                        </a:spcBef>
                        <a:spcAft>
                          <a:spcPts val="0"/>
                        </a:spcAft>
                      </a:pPr>
                      <a:r>
                        <a:rPr lang="en-US" sz="2400">
                          <a:effectLst/>
                          <a:latin typeface="HG丸ｺﾞｼｯｸM-PRO" panose="020F0600000000000000" pitchFamily="50" charset="-128"/>
                          <a:ea typeface="HG丸ｺﾞｼｯｸM-PRO" panose="020F0600000000000000" pitchFamily="50" charset="-128"/>
                          <a:cs typeface="HGP明朝E" panose="02020900000000000000" pitchFamily="18" charset="-128"/>
                        </a:rPr>
                        <a:t>$2,000</a:t>
                      </a:r>
                      <a:r>
                        <a:rPr lang="ja-JP" sz="2400">
                          <a:effectLst/>
                          <a:latin typeface="HG丸ｺﾞｼｯｸM-PRO" panose="020F0600000000000000" pitchFamily="50" charset="-128"/>
                          <a:ea typeface="HG丸ｺﾞｼｯｸM-PRO" panose="020F0600000000000000" pitchFamily="50" charset="-128"/>
                          <a:cs typeface="HGP明朝E" panose="02020900000000000000" pitchFamily="18" charset="-128"/>
                        </a:rPr>
                        <a: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40030">
                        <a:lnSpc>
                          <a:spcPct val="150000"/>
                        </a:lnSpc>
                        <a:spcBef>
                          <a:spcPts val="485"/>
                        </a:spcBef>
                        <a:spcAft>
                          <a:spcPts val="0"/>
                        </a:spcAft>
                      </a:pPr>
                      <a:r>
                        <a:rPr lang="ja-JP" sz="2400">
                          <a:effectLst/>
                          <a:latin typeface="HG丸ｺﾞｼｯｸM-PRO" panose="020F0600000000000000" pitchFamily="50" charset="-128"/>
                          <a:ea typeface="HG丸ｺﾞｼｯｸM-PRO" panose="020F0600000000000000" pitchFamily="50" charset="-128"/>
                          <a:cs typeface="HGP明朝E" panose="02020900000000000000" pitchFamily="18" charset="-128"/>
                        </a:rPr>
                        <a:t>襟ピン（サファイア</a:t>
                      </a:r>
                      <a:r>
                        <a:rPr lang="en-US" sz="2400">
                          <a:effectLst/>
                          <a:latin typeface="HG丸ｺﾞｼｯｸM-PRO" panose="020F0600000000000000" pitchFamily="50" charset="-128"/>
                          <a:ea typeface="HG丸ｺﾞｼｯｸM-PRO" panose="020F0600000000000000" pitchFamily="50" charset="-128"/>
                          <a:cs typeface="HGP明朝E" panose="02020900000000000000" pitchFamily="18" charset="-128"/>
                        </a:rPr>
                        <a:t> 1 </a:t>
                      </a:r>
                      <a:r>
                        <a:rPr lang="ja-JP" sz="2400">
                          <a:effectLst/>
                          <a:latin typeface="HG丸ｺﾞｼｯｸM-PRO" panose="020F0600000000000000" pitchFamily="50" charset="-128"/>
                          <a:ea typeface="HG丸ｺﾞｼｯｸM-PRO" panose="020F0600000000000000" pitchFamily="50" charset="-128"/>
                          <a:cs typeface="HGP明朝E" panose="02020900000000000000" pitchFamily="18" charset="-128"/>
                        </a:rPr>
                        <a:t>粒）</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907969"/>
                  </a:ext>
                </a:extLst>
              </a:tr>
              <a:tr h="290830">
                <a:tc>
                  <a:txBody>
                    <a:bodyPr/>
                    <a:lstStyle/>
                    <a:p>
                      <a:pPr marL="569595" marR="563245" algn="ctr">
                        <a:lnSpc>
                          <a:spcPct val="150000"/>
                        </a:lnSpc>
                        <a:spcBef>
                          <a:spcPts val="470"/>
                        </a:spcBef>
                        <a:spcAft>
                          <a:spcPts val="0"/>
                        </a:spcAft>
                      </a:pPr>
                      <a:r>
                        <a:rPr lang="en-US" sz="2400">
                          <a:effectLst/>
                          <a:latin typeface="HG丸ｺﾞｼｯｸM-PRO" panose="020F0600000000000000" pitchFamily="50" charset="-128"/>
                          <a:ea typeface="HG丸ｺﾞｼｯｸM-PRO" panose="020F0600000000000000" pitchFamily="50" charset="-128"/>
                          <a:cs typeface="HGP明朝E" panose="02020900000000000000" pitchFamily="18" charset="-128"/>
                        </a:rPr>
                        <a:t>PHF +2</a:t>
                      </a:r>
                      <a:endParaRPr lang="ja-JP" sz="2400">
                        <a:effectLst/>
                        <a:latin typeface="HG丸ｺﾞｼｯｸM-PRO" panose="020F0600000000000000" pitchFamily="50" charset="-128"/>
                        <a:ea typeface="HG丸ｺﾞｼｯｸM-PRO" panose="020F0600000000000000" pitchFamily="50" charset="-128"/>
                        <a:cs typeface="HGP明朝E" panose="02020900000000000000" pitchFamily="18" charset="-128"/>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69595" marR="564515" algn="ctr">
                        <a:lnSpc>
                          <a:spcPct val="150000"/>
                        </a:lnSpc>
                        <a:spcBef>
                          <a:spcPts val="470"/>
                        </a:spcBef>
                        <a:spcAft>
                          <a:spcPts val="0"/>
                        </a:spcAft>
                      </a:pPr>
                      <a:r>
                        <a:rPr lang="en-US" sz="2400">
                          <a:effectLst/>
                          <a:latin typeface="HG丸ｺﾞｼｯｸM-PRO" panose="020F0600000000000000" pitchFamily="50" charset="-128"/>
                          <a:ea typeface="HG丸ｺﾞｼｯｸM-PRO" panose="020F0600000000000000" pitchFamily="50" charset="-128"/>
                          <a:cs typeface="HGP明朝E" panose="02020900000000000000" pitchFamily="18" charset="-128"/>
                        </a:rPr>
                        <a:t>$3,000</a:t>
                      </a:r>
                      <a:r>
                        <a:rPr lang="ja-JP" sz="2400">
                          <a:effectLst/>
                          <a:latin typeface="HG丸ｺﾞｼｯｸM-PRO" panose="020F0600000000000000" pitchFamily="50" charset="-128"/>
                          <a:ea typeface="HG丸ｺﾞｼｯｸM-PRO" panose="020F0600000000000000" pitchFamily="50" charset="-128"/>
                          <a:cs typeface="HGP明朝E" panose="02020900000000000000" pitchFamily="18" charset="-128"/>
                        </a:rPr>
                        <a: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40030">
                        <a:lnSpc>
                          <a:spcPct val="150000"/>
                        </a:lnSpc>
                        <a:spcBef>
                          <a:spcPts val="470"/>
                        </a:spcBef>
                        <a:spcAft>
                          <a:spcPts val="0"/>
                        </a:spcAft>
                      </a:pPr>
                      <a:r>
                        <a:rPr lang="ja-JP" sz="2400">
                          <a:effectLst/>
                          <a:latin typeface="HG丸ｺﾞｼｯｸM-PRO" panose="020F0600000000000000" pitchFamily="50" charset="-128"/>
                          <a:ea typeface="HG丸ｺﾞｼｯｸM-PRO" panose="020F0600000000000000" pitchFamily="50" charset="-128"/>
                          <a:cs typeface="HGP明朝E" panose="02020900000000000000" pitchFamily="18" charset="-128"/>
                        </a:rPr>
                        <a:t>襟ピン（サファイア</a:t>
                      </a:r>
                      <a:r>
                        <a:rPr lang="en-US" sz="2400">
                          <a:effectLst/>
                          <a:latin typeface="HG丸ｺﾞｼｯｸM-PRO" panose="020F0600000000000000" pitchFamily="50" charset="-128"/>
                          <a:ea typeface="HG丸ｺﾞｼｯｸM-PRO" panose="020F0600000000000000" pitchFamily="50" charset="-128"/>
                          <a:cs typeface="HGP明朝E" panose="02020900000000000000" pitchFamily="18" charset="-128"/>
                        </a:rPr>
                        <a:t> 2 </a:t>
                      </a:r>
                      <a:r>
                        <a:rPr lang="ja-JP" sz="2400">
                          <a:effectLst/>
                          <a:latin typeface="HG丸ｺﾞｼｯｸM-PRO" panose="020F0600000000000000" pitchFamily="50" charset="-128"/>
                          <a:ea typeface="HG丸ｺﾞｼｯｸM-PRO" panose="020F0600000000000000" pitchFamily="50" charset="-128"/>
                          <a:cs typeface="HGP明朝E" panose="02020900000000000000" pitchFamily="18" charset="-128"/>
                        </a:rPr>
                        <a:t>粒）</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4603487"/>
                  </a:ext>
                </a:extLst>
              </a:tr>
              <a:tr h="289560">
                <a:tc>
                  <a:txBody>
                    <a:bodyPr/>
                    <a:lstStyle/>
                    <a:p>
                      <a:pPr marL="569595" marR="563245" algn="ctr">
                        <a:lnSpc>
                          <a:spcPct val="150000"/>
                        </a:lnSpc>
                        <a:spcBef>
                          <a:spcPts val="470"/>
                        </a:spcBef>
                        <a:spcAft>
                          <a:spcPts val="0"/>
                        </a:spcAft>
                      </a:pPr>
                      <a:r>
                        <a:rPr lang="en-US" sz="2400">
                          <a:effectLst/>
                          <a:latin typeface="HG丸ｺﾞｼｯｸM-PRO" panose="020F0600000000000000" pitchFamily="50" charset="-128"/>
                          <a:ea typeface="HG丸ｺﾞｼｯｸM-PRO" panose="020F0600000000000000" pitchFamily="50" charset="-128"/>
                          <a:cs typeface="HGP明朝E" panose="02020900000000000000" pitchFamily="18" charset="-128"/>
                        </a:rPr>
                        <a:t>PHF +3</a:t>
                      </a:r>
                      <a:endParaRPr lang="ja-JP" sz="2400">
                        <a:effectLst/>
                        <a:latin typeface="HG丸ｺﾞｼｯｸM-PRO" panose="020F0600000000000000" pitchFamily="50" charset="-128"/>
                        <a:ea typeface="HG丸ｺﾞｼｯｸM-PRO" panose="020F0600000000000000" pitchFamily="50" charset="-128"/>
                        <a:cs typeface="HGP明朝E" panose="02020900000000000000" pitchFamily="18" charset="-128"/>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69595" marR="564515" algn="ctr">
                        <a:lnSpc>
                          <a:spcPct val="150000"/>
                        </a:lnSpc>
                        <a:spcBef>
                          <a:spcPts val="470"/>
                        </a:spcBef>
                        <a:spcAft>
                          <a:spcPts val="0"/>
                        </a:spcAft>
                      </a:pPr>
                      <a:r>
                        <a:rPr lang="en-US" sz="2400" dirty="0">
                          <a:effectLst/>
                          <a:latin typeface="HG丸ｺﾞｼｯｸM-PRO" panose="020F0600000000000000" pitchFamily="50" charset="-128"/>
                          <a:ea typeface="HG丸ｺﾞｼｯｸM-PRO" panose="020F0600000000000000" pitchFamily="50" charset="-128"/>
                          <a:cs typeface="HGP明朝E" panose="02020900000000000000" pitchFamily="18" charset="-128"/>
                        </a:rPr>
                        <a:t>$4,000</a:t>
                      </a:r>
                      <a:r>
                        <a:rPr lang="ja-JP" sz="2400" dirty="0">
                          <a:effectLst/>
                          <a:latin typeface="HG丸ｺﾞｼｯｸM-PRO" panose="020F0600000000000000" pitchFamily="50" charset="-128"/>
                          <a:ea typeface="HG丸ｺﾞｼｯｸM-PRO" panose="020F0600000000000000" pitchFamily="50" charset="-128"/>
                          <a:cs typeface="HGP明朝E" panose="02020900000000000000" pitchFamily="18" charset="-128"/>
                        </a:rPr>
                        <a: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40030">
                        <a:lnSpc>
                          <a:spcPct val="150000"/>
                        </a:lnSpc>
                        <a:spcBef>
                          <a:spcPts val="470"/>
                        </a:spcBef>
                        <a:spcAft>
                          <a:spcPts val="0"/>
                        </a:spcAft>
                      </a:pPr>
                      <a:r>
                        <a:rPr lang="ja-JP" sz="2400">
                          <a:effectLst/>
                          <a:latin typeface="HG丸ｺﾞｼｯｸM-PRO" panose="020F0600000000000000" pitchFamily="50" charset="-128"/>
                          <a:ea typeface="HG丸ｺﾞｼｯｸM-PRO" panose="020F0600000000000000" pitchFamily="50" charset="-128"/>
                          <a:cs typeface="HGP明朝E" panose="02020900000000000000" pitchFamily="18" charset="-128"/>
                        </a:rPr>
                        <a:t>襟ピン（サファイア</a:t>
                      </a:r>
                      <a:r>
                        <a:rPr lang="en-US" sz="2400">
                          <a:effectLst/>
                          <a:latin typeface="HG丸ｺﾞｼｯｸM-PRO" panose="020F0600000000000000" pitchFamily="50" charset="-128"/>
                          <a:ea typeface="HG丸ｺﾞｼｯｸM-PRO" panose="020F0600000000000000" pitchFamily="50" charset="-128"/>
                          <a:cs typeface="HGP明朝E" panose="02020900000000000000" pitchFamily="18" charset="-128"/>
                        </a:rPr>
                        <a:t> 3 </a:t>
                      </a:r>
                      <a:r>
                        <a:rPr lang="ja-JP" sz="2400">
                          <a:effectLst/>
                          <a:latin typeface="HG丸ｺﾞｼｯｸM-PRO" panose="020F0600000000000000" pitchFamily="50" charset="-128"/>
                          <a:ea typeface="HG丸ｺﾞｼｯｸM-PRO" panose="020F0600000000000000" pitchFamily="50" charset="-128"/>
                          <a:cs typeface="HGP明朝E" panose="02020900000000000000" pitchFamily="18" charset="-128"/>
                        </a:rPr>
                        <a:t>粒）</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8555513"/>
                  </a:ext>
                </a:extLst>
              </a:tr>
              <a:tr h="290195">
                <a:tc>
                  <a:txBody>
                    <a:bodyPr/>
                    <a:lstStyle/>
                    <a:p>
                      <a:pPr marL="569595" marR="563245" algn="ctr">
                        <a:lnSpc>
                          <a:spcPct val="150000"/>
                        </a:lnSpc>
                        <a:spcBef>
                          <a:spcPts val="470"/>
                        </a:spcBef>
                        <a:spcAft>
                          <a:spcPts val="0"/>
                        </a:spcAft>
                      </a:pPr>
                      <a:r>
                        <a:rPr lang="en-US" sz="2400">
                          <a:effectLst/>
                          <a:latin typeface="HG丸ｺﾞｼｯｸM-PRO" panose="020F0600000000000000" pitchFamily="50" charset="-128"/>
                          <a:ea typeface="HG丸ｺﾞｼｯｸM-PRO" panose="020F0600000000000000" pitchFamily="50" charset="-128"/>
                          <a:cs typeface="HGP明朝E" panose="02020900000000000000" pitchFamily="18" charset="-128"/>
                        </a:rPr>
                        <a:t>PHF +4</a:t>
                      </a:r>
                      <a:endParaRPr lang="ja-JP" sz="2400">
                        <a:effectLst/>
                        <a:latin typeface="HG丸ｺﾞｼｯｸM-PRO" panose="020F0600000000000000" pitchFamily="50" charset="-128"/>
                        <a:ea typeface="HG丸ｺﾞｼｯｸM-PRO" panose="020F0600000000000000" pitchFamily="50" charset="-128"/>
                        <a:cs typeface="HGP明朝E" panose="02020900000000000000" pitchFamily="18" charset="-128"/>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69595" marR="564515" algn="ctr">
                        <a:lnSpc>
                          <a:spcPct val="150000"/>
                        </a:lnSpc>
                        <a:spcBef>
                          <a:spcPts val="470"/>
                        </a:spcBef>
                        <a:spcAft>
                          <a:spcPts val="0"/>
                        </a:spcAft>
                      </a:pPr>
                      <a:r>
                        <a:rPr lang="en-US" sz="2400">
                          <a:effectLst/>
                          <a:latin typeface="HG丸ｺﾞｼｯｸM-PRO" panose="020F0600000000000000" pitchFamily="50" charset="-128"/>
                          <a:ea typeface="HG丸ｺﾞｼｯｸM-PRO" panose="020F0600000000000000" pitchFamily="50" charset="-128"/>
                          <a:cs typeface="HGP明朝E" panose="02020900000000000000" pitchFamily="18" charset="-128"/>
                        </a:rPr>
                        <a:t>$5,000</a:t>
                      </a:r>
                      <a:r>
                        <a:rPr lang="ja-JP" sz="2400">
                          <a:effectLst/>
                          <a:latin typeface="HG丸ｺﾞｼｯｸM-PRO" panose="020F0600000000000000" pitchFamily="50" charset="-128"/>
                          <a:ea typeface="HG丸ｺﾞｼｯｸM-PRO" panose="020F0600000000000000" pitchFamily="50" charset="-128"/>
                          <a:cs typeface="HGP明朝E" panose="02020900000000000000" pitchFamily="18" charset="-128"/>
                        </a:rPr>
                        <a: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40030">
                        <a:lnSpc>
                          <a:spcPct val="150000"/>
                        </a:lnSpc>
                        <a:spcBef>
                          <a:spcPts val="470"/>
                        </a:spcBef>
                        <a:spcAft>
                          <a:spcPts val="0"/>
                        </a:spcAft>
                      </a:pPr>
                      <a:r>
                        <a:rPr lang="ja-JP" sz="2400">
                          <a:effectLst/>
                          <a:latin typeface="HG丸ｺﾞｼｯｸM-PRO" panose="020F0600000000000000" pitchFamily="50" charset="-128"/>
                          <a:ea typeface="HG丸ｺﾞｼｯｸM-PRO" panose="020F0600000000000000" pitchFamily="50" charset="-128"/>
                          <a:cs typeface="HGP明朝E" panose="02020900000000000000" pitchFamily="18" charset="-128"/>
                        </a:rPr>
                        <a:t>襟ピン（サファイア</a:t>
                      </a:r>
                      <a:r>
                        <a:rPr lang="en-US" sz="2400">
                          <a:effectLst/>
                          <a:latin typeface="HG丸ｺﾞｼｯｸM-PRO" panose="020F0600000000000000" pitchFamily="50" charset="-128"/>
                          <a:ea typeface="HG丸ｺﾞｼｯｸM-PRO" panose="020F0600000000000000" pitchFamily="50" charset="-128"/>
                          <a:cs typeface="HGP明朝E" panose="02020900000000000000" pitchFamily="18" charset="-128"/>
                        </a:rPr>
                        <a:t> 4 </a:t>
                      </a:r>
                      <a:r>
                        <a:rPr lang="ja-JP" sz="2400">
                          <a:effectLst/>
                          <a:latin typeface="HG丸ｺﾞｼｯｸM-PRO" panose="020F0600000000000000" pitchFamily="50" charset="-128"/>
                          <a:ea typeface="HG丸ｺﾞｼｯｸM-PRO" panose="020F0600000000000000" pitchFamily="50" charset="-128"/>
                          <a:cs typeface="HGP明朝E" panose="02020900000000000000" pitchFamily="18" charset="-128"/>
                        </a:rPr>
                        <a:t>粒）</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0032925"/>
                  </a:ext>
                </a:extLst>
              </a:tr>
              <a:tr h="288925">
                <a:tc>
                  <a:txBody>
                    <a:bodyPr/>
                    <a:lstStyle/>
                    <a:p>
                      <a:pPr marL="569595" marR="563245" algn="ctr">
                        <a:lnSpc>
                          <a:spcPct val="150000"/>
                        </a:lnSpc>
                        <a:spcBef>
                          <a:spcPts val="470"/>
                        </a:spcBef>
                        <a:spcAft>
                          <a:spcPts val="0"/>
                        </a:spcAft>
                      </a:pPr>
                      <a:r>
                        <a:rPr lang="en-US" sz="2400">
                          <a:effectLst/>
                          <a:latin typeface="HG丸ｺﾞｼｯｸM-PRO" panose="020F0600000000000000" pitchFamily="50" charset="-128"/>
                          <a:ea typeface="HG丸ｺﾞｼｯｸM-PRO" panose="020F0600000000000000" pitchFamily="50" charset="-128"/>
                          <a:cs typeface="HGP明朝E" panose="02020900000000000000" pitchFamily="18" charset="-128"/>
                        </a:rPr>
                        <a:t>PHF +5</a:t>
                      </a:r>
                      <a:endParaRPr lang="ja-JP" sz="2400">
                        <a:effectLst/>
                        <a:latin typeface="HG丸ｺﾞｼｯｸM-PRO" panose="020F0600000000000000" pitchFamily="50" charset="-128"/>
                        <a:ea typeface="HG丸ｺﾞｼｯｸM-PRO" panose="020F0600000000000000" pitchFamily="50" charset="-128"/>
                        <a:cs typeface="HGP明朝E" panose="02020900000000000000" pitchFamily="18" charset="-128"/>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69595" marR="564515" algn="ctr">
                        <a:lnSpc>
                          <a:spcPct val="150000"/>
                        </a:lnSpc>
                        <a:spcBef>
                          <a:spcPts val="470"/>
                        </a:spcBef>
                        <a:spcAft>
                          <a:spcPts val="0"/>
                        </a:spcAft>
                      </a:pPr>
                      <a:r>
                        <a:rPr lang="en-US" sz="2400">
                          <a:effectLst/>
                          <a:latin typeface="HG丸ｺﾞｼｯｸM-PRO" panose="020F0600000000000000" pitchFamily="50" charset="-128"/>
                          <a:ea typeface="HG丸ｺﾞｼｯｸM-PRO" panose="020F0600000000000000" pitchFamily="50" charset="-128"/>
                          <a:cs typeface="HGP明朝E" panose="02020900000000000000" pitchFamily="18" charset="-128"/>
                        </a:rPr>
                        <a:t>$6,000</a:t>
                      </a:r>
                      <a:r>
                        <a:rPr lang="ja-JP" sz="2400">
                          <a:effectLst/>
                          <a:latin typeface="HG丸ｺﾞｼｯｸM-PRO" panose="020F0600000000000000" pitchFamily="50" charset="-128"/>
                          <a:ea typeface="HG丸ｺﾞｼｯｸM-PRO" panose="020F0600000000000000" pitchFamily="50" charset="-128"/>
                          <a:cs typeface="HGP明朝E" panose="02020900000000000000" pitchFamily="18" charset="-128"/>
                        </a:rPr>
                        <a: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40030">
                        <a:lnSpc>
                          <a:spcPct val="150000"/>
                        </a:lnSpc>
                        <a:spcBef>
                          <a:spcPts val="470"/>
                        </a:spcBef>
                        <a:spcAft>
                          <a:spcPts val="0"/>
                        </a:spcAft>
                      </a:pPr>
                      <a:r>
                        <a:rPr lang="ja-JP" sz="2400">
                          <a:effectLst/>
                          <a:latin typeface="HG丸ｺﾞｼｯｸM-PRO" panose="020F0600000000000000" pitchFamily="50" charset="-128"/>
                          <a:ea typeface="HG丸ｺﾞｼｯｸM-PRO" panose="020F0600000000000000" pitchFamily="50" charset="-128"/>
                          <a:cs typeface="HGP明朝E" panose="02020900000000000000" pitchFamily="18" charset="-128"/>
                        </a:rPr>
                        <a:t>襟ピン（サファイア</a:t>
                      </a:r>
                      <a:r>
                        <a:rPr lang="en-US" sz="2400">
                          <a:effectLst/>
                          <a:latin typeface="HG丸ｺﾞｼｯｸM-PRO" panose="020F0600000000000000" pitchFamily="50" charset="-128"/>
                          <a:ea typeface="HG丸ｺﾞｼｯｸM-PRO" panose="020F0600000000000000" pitchFamily="50" charset="-128"/>
                          <a:cs typeface="HGP明朝E" panose="02020900000000000000" pitchFamily="18" charset="-128"/>
                        </a:rPr>
                        <a:t> 5 </a:t>
                      </a:r>
                      <a:r>
                        <a:rPr lang="ja-JP" sz="2400">
                          <a:effectLst/>
                          <a:latin typeface="HG丸ｺﾞｼｯｸM-PRO" panose="020F0600000000000000" pitchFamily="50" charset="-128"/>
                          <a:ea typeface="HG丸ｺﾞｼｯｸM-PRO" panose="020F0600000000000000" pitchFamily="50" charset="-128"/>
                          <a:cs typeface="HGP明朝E" panose="02020900000000000000" pitchFamily="18" charset="-128"/>
                        </a:rPr>
                        <a:t>粒）</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7654263"/>
                  </a:ext>
                </a:extLst>
              </a:tr>
              <a:tr h="290195">
                <a:tc>
                  <a:txBody>
                    <a:bodyPr/>
                    <a:lstStyle/>
                    <a:p>
                      <a:pPr marL="569595" marR="563245" algn="ctr">
                        <a:lnSpc>
                          <a:spcPct val="150000"/>
                        </a:lnSpc>
                        <a:spcBef>
                          <a:spcPts val="485"/>
                        </a:spcBef>
                        <a:spcAft>
                          <a:spcPts val="0"/>
                        </a:spcAft>
                      </a:pPr>
                      <a:r>
                        <a:rPr lang="en-US" sz="2400">
                          <a:effectLst/>
                          <a:latin typeface="HG丸ｺﾞｼｯｸM-PRO" panose="020F0600000000000000" pitchFamily="50" charset="-128"/>
                          <a:ea typeface="HG丸ｺﾞｼｯｸM-PRO" panose="020F0600000000000000" pitchFamily="50" charset="-128"/>
                          <a:cs typeface="HGP明朝E" panose="02020900000000000000" pitchFamily="18" charset="-128"/>
                        </a:rPr>
                        <a:t>PHF +6</a:t>
                      </a:r>
                      <a:endParaRPr lang="ja-JP" sz="2400">
                        <a:effectLst/>
                        <a:latin typeface="HG丸ｺﾞｼｯｸM-PRO" panose="020F0600000000000000" pitchFamily="50" charset="-128"/>
                        <a:ea typeface="HG丸ｺﾞｼｯｸM-PRO" panose="020F0600000000000000" pitchFamily="50" charset="-128"/>
                        <a:cs typeface="HGP明朝E" panose="02020900000000000000" pitchFamily="18" charset="-128"/>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69595" marR="564515" algn="ctr">
                        <a:lnSpc>
                          <a:spcPct val="150000"/>
                        </a:lnSpc>
                        <a:spcBef>
                          <a:spcPts val="485"/>
                        </a:spcBef>
                        <a:spcAft>
                          <a:spcPts val="0"/>
                        </a:spcAft>
                      </a:pPr>
                      <a:r>
                        <a:rPr lang="en-US" sz="2400">
                          <a:effectLst/>
                          <a:latin typeface="HG丸ｺﾞｼｯｸM-PRO" panose="020F0600000000000000" pitchFamily="50" charset="-128"/>
                          <a:ea typeface="HG丸ｺﾞｼｯｸM-PRO" panose="020F0600000000000000" pitchFamily="50" charset="-128"/>
                          <a:cs typeface="HGP明朝E" panose="02020900000000000000" pitchFamily="18" charset="-128"/>
                        </a:rPr>
                        <a:t>$7,000</a:t>
                      </a:r>
                      <a:r>
                        <a:rPr lang="ja-JP" sz="2400">
                          <a:effectLst/>
                          <a:latin typeface="HG丸ｺﾞｼｯｸM-PRO" panose="020F0600000000000000" pitchFamily="50" charset="-128"/>
                          <a:ea typeface="HG丸ｺﾞｼｯｸM-PRO" panose="020F0600000000000000" pitchFamily="50" charset="-128"/>
                          <a:cs typeface="HGP明朝E" panose="02020900000000000000" pitchFamily="18" charset="-128"/>
                        </a:rPr>
                        <a: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40030">
                        <a:lnSpc>
                          <a:spcPct val="150000"/>
                        </a:lnSpc>
                        <a:spcBef>
                          <a:spcPts val="485"/>
                        </a:spcBef>
                        <a:spcAft>
                          <a:spcPts val="0"/>
                        </a:spcAft>
                      </a:pPr>
                      <a:r>
                        <a:rPr lang="ja-JP" sz="2400">
                          <a:effectLst/>
                          <a:latin typeface="HG丸ｺﾞｼｯｸM-PRO" panose="020F0600000000000000" pitchFamily="50" charset="-128"/>
                          <a:ea typeface="HG丸ｺﾞｼｯｸM-PRO" panose="020F0600000000000000" pitchFamily="50" charset="-128"/>
                          <a:cs typeface="HGP明朝E" panose="02020900000000000000" pitchFamily="18" charset="-128"/>
                        </a:rPr>
                        <a:t>襟ピン（ルビー</a:t>
                      </a:r>
                      <a:r>
                        <a:rPr lang="en-US" sz="2400">
                          <a:effectLst/>
                          <a:latin typeface="HG丸ｺﾞｼｯｸM-PRO" panose="020F0600000000000000" pitchFamily="50" charset="-128"/>
                          <a:ea typeface="HG丸ｺﾞｼｯｸM-PRO" panose="020F0600000000000000" pitchFamily="50" charset="-128"/>
                          <a:cs typeface="HGP明朝E" panose="02020900000000000000" pitchFamily="18" charset="-128"/>
                        </a:rPr>
                        <a:t> 1 </a:t>
                      </a:r>
                      <a:r>
                        <a:rPr lang="ja-JP" sz="2400">
                          <a:effectLst/>
                          <a:latin typeface="HG丸ｺﾞｼｯｸM-PRO" panose="020F0600000000000000" pitchFamily="50" charset="-128"/>
                          <a:ea typeface="HG丸ｺﾞｼｯｸM-PRO" panose="020F0600000000000000" pitchFamily="50" charset="-128"/>
                          <a:cs typeface="HGP明朝E" panose="02020900000000000000" pitchFamily="18" charset="-128"/>
                        </a:rPr>
                        <a:t>粒）</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5966270"/>
                  </a:ext>
                </a:extLst>
              </a:tr>
              <a:tr h="288925">
                <a:tc>
                  <a:txBody>
                    <a:bodyPr/>
                    <a:lstStyle/>
                    <a:p>
                      <a:pPr marL="569595" marR="563245" algn="ctr">
                        <a:lnSpc>
                          <a:spcPct val="150000"/>
                        </a:lnSpc>
                        <a:spcBef>
                          <a:spcPts val="470"/>
                        </a:spcBef>
                        <a:spcAft>
                          <a:spcPts val="0"/>
                        </a:spcAft>
                      </a:pPr>
                      <a:r>
                        <a:rPr lang="en-US" sz="2400">
                          <a:effectLst/>
                          <a:latin typeface="HG丸ｺﾞｼｯｸM-PRO" panose="020F0600000000000000" pitchFamily="50" charset="-128"/>
                          <a:ea typeface="HG丸ｺﾞｼｯｸM-PRO" panose="020F0600000000000000" pitchFamily="50" charset="-128"/>
                          <a:cs typeface="HGP明朝E" panose="02020900000000000000" pitchFamily="18" charset="-128"/>
                        </a:rPr>
                        <a:t>PHF +7</a:t>
                      </a:r>
                      <a:endParaRPr lang="ja-JP" sz="2400">
                        <a:effectLst/>
                        <a:latin typeface="HG丸ｺﾞｼｯｸM-PRO" panose="020F0600000000000000" pitchFamily="50" charset="-128"/>
                        <a:ea typeface="HG丸ｺﾞｼｯｸM-PRO" panose="020F0600000000000000" pitchFamily="50" charset="-128"/>
                        <a:cs typeface="HGP明朝E" panose="02020900000000000000" pitchFamily="18" charset="-128"/>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69595" marR="564515" algn="ctr">
                        <a:lnSpc>
                          <a:spcPct val="150000"/>
                        </a:lnSpc>
                        <a:spcBef>
                          <a:spcPts val="470"/>
                        </a:spcBef>
                        <a:spcAft>
                          <a:spcPts val="0"/>
                        </a:spcAft>
                      </a:pPr>
                      <a:r>
                        <a:rPr lang="en-US" sz="2400">
                          <a:effectLst/>
                          <a:latin typeface="HG丸ｺﾞｼｯｸM-PRO" panose="020F0600000000000000" pitchFamily="50" charset="-128"/>
                          <a:ea typeface="HG丸ｺﾞｼｯｸM-PRO" panose="020F0600000000000000" pitchFamily="50" charset="-128"/>
                          <a:cs typeface="HGP明朝E" panose="02020900000000000000" pitchFamily="18" charset="-128"/>
                        </a:rPr>
                        <a:t>$8,000</a:t>
                      </a:r>
                      <a:r>
                        <a:rPr lang="ja-JP" sz="2400">
                          <a:effectLst/>
                          <a:latin typeface="HG丸ｺﾞｼｯｸM-PRO" panose="020F0600000000000000" pitchFamily="50" charset="-128"/>
                          <a:ea typeface="HG丸ｺﾞｼｯｸM-PRO" panose="020F0600000000000000" pitchFamily="50" charset="-128"/>
                          <a:cs typeface="HGP明朝E" panose="02020900000000000000" pitchFamily="18" charset="-128"/>
                        </a:rPr>
                        <a: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40030">
                        <a:lnSpc>
                          <a:spcPct val="150000"/>
                        </a:lnSpc>
                        <a:spcBef>
                          <a:spcPts val="470"/>
                        </a:spcBef>
                        <a:spcAft>
                          <a:spcPts val="0"/>
                        </a:spcAft>
                      </a:pPr>
                      <a:r>
                        <a:rPr lang="ja-JP" sz="2400">
                          <a:effectLst/>
                          <a:latin typeface="HG丸ｺﾞｼｯｸM-PRO" panose="020F0600000000000000" pitchFamily="50" charset="-128"/>
                          <a:ea typeface="HG丸ｺﾞｼｯｸM-PRO" panose="020F0600000000000000" pitchFamily="50" charset="-128"/>
                          <a:cs typeface="HGP明朝E" panose="02020900000000000000" pitchFamily="18" charset="-128"/>
                        </a:rPr>
                        <a:t>襟ピン（ルビー</a:t>
                      </a:r>
                      <a:r>
                        <a:rPr lang="en-US" sz="2400">
                          <a:effectLst/>
                          <a:latin typeface="HG丸ｺﾞｼｯｸM-PRO" panose="020F0600000000000000" pitchFamily="50" charset="-128"/>
                          <a:ea typeface="HG丸ｺﾞｼｯｸM-PRO" panose="020F0600000000000000" pitchFamily="50" charset="-128"/>
                          <a:cs typeface="HGP明朝E" panose="02020900000000000000" pitchFamily="18" charset="-128"/>
                        </a:rPr>
                        <a:t> 2 </a:t>
                      </a:r>
                      <a:r>
                        <a:rPr lang="ja-JP" sz="2400">
                          <a:effectLst/>
                          <a:latin typeface="HG丸ｺﾞｼｯｸM-PRO" panose="020F0600000000000000" pitchFamily="50" charset="-128"/>
                          <a:ea typeface="HG丸ｺﾞｼｯｸM-PRO" panose="020F0600000000000000" pitchFamily="50" charset="-128"/>
                          <a:cs typeface="HGP明朝E" panose="02020900000000000000" pitchFamily="18" charset="-128"/>
                        </a:rPr>
                        <a:t>粒）</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6757507"/>
                  </a:ext>
                </a:extLst>
              </a:tr>
              <a:tr h="292100">
                <a:tc>
                  <a:txBody>
                    <a:bodyPr/>
                    <a:lstStyle/>
                    <a:p>
                      <a:pPr marL="569595" marR="563245" algn="ctr">
                        <a:lnSpc>
                          <a:spcPct val="150000"/>
                        </a:lnSpc>
                        <a:spcBef>
                          <a:spcPts val="485"/>
                        </a:spcBef>
                        <a:spcAft>
                          <a:spcPts val="0"/>
                        </a:spcAft>
                      </a:pPr>
                      <a:r>
                        <a:rPr lang="en-US" sz="2400">
                          <a:effectLst/>
                          <a:latin typeface="HG丸ｺﾞｼｯｸM-PRO" panose="020F0600000000000000" pitchFamily="50" charset="-128"/>
                          <a:ea typeface="HG丸ｺﾞｼｯｸM-PRO" panose="020F0600000000000000" pitchFamily="50" charset="-128"/>
                          <a:cs typeface="HGP明朝E" panose="02020900000000000000" pitchFamily="18" charset="-128"/>
                        </a:rPr>
                        <a:t>PHF +8</a:t>
                      </a:r>
                      <a:endParaRPr lang="ja-JP" sz="2400">
                        <a:effectLst/>
                        <a:latin typeface="HG丸ｺﾞｼｯｸM-PRO" panose="020F0600000000000000" pitchFamily="50" charset="-128"/>
                        <a:ea typeface="HG丸ｺﾞｼｯｸM-PRO" panose="020F0600000000000000" pitchFamily="50" charset="-128"/>
                        <a:cs typeface="HGP明朝E" panose="02020900000000000000" pitchFamily="18" charset="-128"/>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69595" marR="564515" algn="ctr">
                        <a:lnSpc>
                          <a:spcPct val="150000"/>
                        </a:lnSpc>
                        <a:spcBef>
                          <a:spcPts val="485"/>
                        </a:spcBef>
                        <a:spcAft>
                          <a:spcPts val="0"/>
                        </a:spcAft>
                      </a:pPr>
                      <a:r>
                        <a:rPr lang="en-US" sz="2400">
                          <a:effectLst/>
                          <a:latin typeface="HG丸ｺﾞｼｯｸM-PRO" panose="020F0600000000000000" pitchFamily="50" charset="-128"/>
                          <a:ea typeface="HG丸ｺﾞｼｯｸM-PRO" panose="020F0600000000000000" pitchFamily="50" charset="-128"/>
                          <a:cs typeface="HGP明朝E" panose="02020900000000000000" pitchFamily="18" charset="-128"/>
                        </a:rPr>
                        <a:t>$9,000</a:t>
                      </a:r>
                      <a:r>
                        <a:rPr lang="ja-JP" sz="2400">
                          <a:effectLst/>
                          <a:latin typeface="HG丸ｺﾞｼｯｸM-PRO" panose="020F0600000000000000" pitchFamily="50" charset="-128"/>
                          <a:ea typeface="HG丸ｺﾞｼｯｸM-PRO" panose="020F0600000000000000" pitchFamily="50" charset="-128"/>
                          <a:cs typeface="HGP明朝E" panose="02020900000000000000" pitchFamily="18" charset="-128"/>
                        </a:rPr>
                        <a: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40030">
                        <a:lnSpc>
                          <a:spcPct val="150000"/>
                        </a:lnSpc>
                        <a:spcBef>
                          <a:spcPts val="485"/>
                        </a:spcBef>
                        <a:spcAft>
                          <a:spcPts val="0"/>
                        </a:spcAft>
                      </a:pPr>
                      <a:r>
                        <a:rPr lang="ja-JP" sz="2400" dirty="0">
                          <a:effectLst/>
                          <a:latin typeface="HG丸ｺﾞｼｯｸM-PRO" panose="020F0600000000000000" pitchFamily="50" charset="-128"/>
                          <a:ea typeface="HG丸ｺﾞｼｯｸM-PRO" panose="020F0600000000000000" pitchFamily="50" charset="-128"/>
                          <a:cs typeface="HGP明朝E" panose="02020900000000000000" pitchFamily="18" charset="-128"/>
                        </a:rPr>
                        <a:t>襟ピン（ルビー</a:t>
                      </a:r>
                      <a:r>
                        <a:rPr lang="en-US" sz="2400" dirty="0">
                          <a:effectLst/>
                          <a:latin typeface="HG丸ｺﾞｼｯｸM-PRO" panose="020F0600000000000000" pitchFamily="50" charset="-128"/>
                          <a:ea typeface="HG丸ｺﾞｼｯｸM-PRO" panose="020F0600000000000000" pitchFamily="50" charset="-128"/>
                          <a:cs typeface="HGP明朝E" panose="02020900000000000000" pitchFamily="18" charset="-128"/>
                        </a:rPr>
                        <a:t> 3 </a:t>
                      </a:r>
                      <a:r>
                        <a:rPr lang="ja-JP" sz="2400" dirty="0">
                          <a:effectLst/>
                          <a:latin typeface="HG丸ｺﾞｼｯｸM-PRO" panose="020F0600000000000000" pitchFamily="50" charset="-128"/>
                          <a:ea typeface="HG丸ｺﾞｼｯｸM-PRO" panose="020F0600000000000000" pitchFamily="50" charset="-128"/>
                          <a:cs typeface="HGP明朝E" panose="02020900000000000000" pitchFamily="18" charset="-128"/>
                        </a:rPr>
                        <a:t>粒）</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0192352"/>
                  </a:ext>
                </a:extLst>
              </a:tr>
            </a:tbl>
          </a:graphicData>
        </a:graphic>
      </p:graphicFrame>
      <p:sp>
        <p:nvSpPr>
          <p:cNvPr id="4" name="テキスト ボックス 3">
            <a:extLst>
              <a:ext uri="{FF2B5EF4-FFF2-40B4-BE49-F238E27FC236}">
                <a16:creationId xmlns:a16="http://schemas.microsoft.com/office/drawing/2014/main" id="{5892345A-4583-4714-88B5-FF4CB5C44F4B}"/>
              </a:ext>
            </a:extLst>
          </p:cNvPr>
          <p:cNvSpPr txBox="1"/>
          <p:nvPr/>
        </p:nvSpPr>
        <p:spPr>
          <a:xfrm>
            <a:off x="180975" y="1074414"/>
            <a:ext cx="5762625" cy="830997"/>
          </a:xfrm>
          <a:prstGeom prst="rect">
            <a:avLst/>
          </a:prstGeom>
          <a:noFill/>
        </p:spPr>
        <p:txBody>
          <a:bodyPr wrap="square" rtlCol="0">
            <a:spAutoFit/>
          </a:bodyPr>
          <a:lstStyle/>
          <a:p>
            <a:r>
              <a:rPr kumimoji="1" lang="ja-JP" altLang="en-US" sz="2400" dirty="0">
                <a:solidFill>
                  <a:schemeClr val="accent1">
                    <a:lumMod val="50000"/>
                  </a:schemeClr>
                </a:solidFill>
                <a:latin typeface="HG丸ｺﾞｼｯｸM-PRO" panose="020F0600000000000000" pitchFamily="50" charset="-128"/>
                <a:ea typeface="HG丸ｺﾞｼｯｸM-PRO" panose="020F0600000000000000" pitchFamily="50" charset="-128"/>
              </a:rPr>
              <a:t>ポール・ハリス・フェロー ／</a:t>
            </a:r>
          </a:p>
          <a:p>
            <a:r>
              <a:rPr kumimoji="1" lang="ja-JP" altLang="en-US" sz="2400" dirty="0">
                <a:solidFill>
                  <a:schemeClr val="accent1">
                    <a:lumMod val="50000"/>
                  </a:schemeClr>
                </a:solidFill>
                <a:latin typeface="HG丸ｺﾞｼｯｸM-PRO" panose="020F0600000000000000" pitchFamily="50" charset="-128"/>
                <a:ea typeface="HG丸ｺﾞｼｯｸM-PRO" panose="020F0600000000000000" pitchFamily="50" charset="-128"/>
              </a:rPr>
              <a:t>マルチプル・ポール・ハリス・フェロー</a:t>
            </a:r>
          </a:p>
        </p:txBody>
      </p:sp>
      <p:pic>
        <p:nvPicPr>
          <p:cNvPr id="5" name="image17.jpeg">
            <a:extLst>
              <a:ext uri="{FF2B5EF4-FFF2-40B4-BE49-F238E27FC236}">
                <a16:creationId xmlns:a16="http://schemas.microsoft.com/office/drawing/2014/main" id="{D32B4941-F8F1-4863-920D-19A819372AE2}"/>
              </a:ext>
            </a:extLst>
          </p:cNvPr>
          <p:cNvPicPr/>
          <p:nvPr/>
        </p:nvPicPr>
        <p:blipFill>
          <a:blip r:embed="rId3" cstate="print"/>
          <a:stretch>
            <a:fillRect/>
          </a:stretch>
        </p:blipFill>
        <p:spPr>
          <a:xfrm>
            <a:off x="9382444" y="899537"/>
            <a:ext cx="2435860" cy="1645920"/>
          </a:xfrm>
          <a:prstGeom prst="rect">
            <a:avLst/>
          </a:prstGeom>
        </p:spPr>
      </p:pic>
      <p:pic>
        <p:nvPicPr>
          <p:cNvPr id="9" name="図 8">
            <a:extLst>
              <a:ext uri="{FF2B5EF4-FFF2-40B4-BE49-F238E27FC236}">
                <a16:creationId xmlns:a16="http://schemas.microsoft.com/office/drawing/2014/main" id="{A96C7381-10B2-4E77-9534-58A6E59B43C9}"/>
              </a:ext>
            </a:extLst>
          </p:cNvPr>
          <p:cNvPicPr>
            <a:picLocks noChangeAspect="1"/>
          </p:cNvPicPr>
          <p:nvPr/>
        </p:nvPicPr>
        <p:blipFill>
          <a:blip r:embed="rId4"/>
          <a:stretch>
            <a:fillRect/>
          </a:stretch>
        </p:blipFill>
        <p:spPr>
          <a:xfrm>
            <a:off x="7376540" y="978738"/>
            <a:ext cx="1899320" cy="1192961"/>
          </a:xfrm>
          <a:prstGeom prst="rect">
            <a:avLst/>
          </a:prstGeom>
        </p:spPr>
      </p:pic>
    </p:spTree>
    <p:extLst>
      <p:ext uri="{BB962C8B-B14F-4D97-AF65-F5344CB8AC3E}">
        <p14:creationId xmlns:p14="http://schemas.microsoft.com/office/powerpoint/2010/main" val="237716545"/>
      </p:ext>
    </p:extLst>
  </p:cSld>
  <p:clrMapOvr>
    <a:masterClrMapping/>
  </p:clrMapOvr>
  <p:transition spd="slow">
    <p:pull/>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9A17B49F-D03A-4029-B31A-2D46460F52FB}"/>
              </a:ext>
            </a:extLst>
          </p:cNvPr>
          <p:cNvSpPr/>
          <p:nvPr/>
        </p:nvSpPr>
        <p:spPr>
          <a:xfrm>
            <a:off x="180975" y="152400"/>
            <a:ext cx="11858625" cy="619125"/>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dirty="0">
                <a:latin typeface="HG丸ｺﾞｼｯｸM-PRO" panose="020F0600000000000000" pitchFamily="50" charset="-128"/>
                <a:ea typeface="HG丸ｺﾞｼｯｸM-PRO" panose="020F0600000000000000" pitchFamily="50" charset="-128"/>
              </a:rPr>
              <a:t>財団寄付の認証（個人の認証）</a:t>
            </a:r>
          </a:p>
        </p:txBody>
      </p:sp>
      <p:sp>
        <p:nvSpPr>
          <p:cNvPr id="4" name="テキスト ボックス 3">
            <a:extLst>
              <a:ext uri="{FF2B5EF4-FFF2-40B4-BE49-F238E27FC236}">
                <a16:creationId xmlns:a16="http://schemas.microsoft.com/office/drawing/2014/main" id="{5892345A-4583-4714-88B5-FF4CB5C44F4B}"/>
              </a:ext>
            </a:extLst>
          </p:cNvPr>
          <p:cNvSpPr txBox="1"/>
          <p:nvPr/>
        </p:nvSpPr>
        <p:spPr>
          <a:xfrm>
            <a:off x="511175" y="1355179"/>
            <a:ext cx="5762625" cy="584775"/>
          </a:xfrm>
          <a:prstGeom prst="rect">
            <a:avLst/>
          </a:prstGeom>
          <a:noFill/>
        </p:spPr>
        <p:txBody>
          <a:bodyPr wrap="square" rtlCol="0">
            <a:spAutoFit/>
          </a:bodyPr>
          <a:lstStyle/>
          <a:p>
            <a:r>
              <a:rPr kumimoji="1" lang="ja-JP" altLang="en-US" sz="3200" dirty="0">
                <a:solidFill>
                  <a:schemeClr val="accent1">
                    <a:lumMod val="50000"/>
                  </a:schemeClr>
                </a:solidFill>
                <a:latin typeface="HG丸ｺﾞｼｯｸM-PRO" panose="020F0600000000000000" pitchFamily="50" charset="-128"/>
                <a:ea typeface="HG丸ｺﾞｼｯｸM-PRO" panose="020F0600000000000000" pitchFamily="50" charset="-128"/>
              </a:rPr>
              <a:t>ベネファクター</a:t>
            </a:r>
          </a:p>
        </p:txBody>
      </p:sp>
      <p:graphicFrame>
        <p:nvGraphicFramePr>
          <p:cNvPr id="3" name="表 2">
            <a:extLst>
              <a:ext uri="{FF2B5EF4-FFF2-40B4-BE49-F238E27FC236}">
                <a16:creationId xmlns:a16="http://schemas.microsoft.com/office/drawing/2014/main" id="{7E52B4DD-20BA-46F0-A465-3161ECD3121D}"/>
              </a:ext>
            </a:extLst>
          </p:cNvPr>
          <p:cNvGraphicFramePr>
            <a:graphicFrameLocks noGrp="1"/>
          </p:cNvGraphicFramePr>
          <p:nvPr/>
        </p:nvGraphicFramePr>
        <p:xfrm>
          <a:off x="511175" y="2096888"/>
          <a:ext cx="11061700" cy="426720"/>
        </p:xfrm>
        <a:graphic>
          <a:graphicData uri="http://schemas.openxmlformats.org/drawingml/2006/table">
            <a:tbl>
              <a:tblPr firstRow="1" firstCol="1" lastRow="1" lastCol="1" bandRow="1" bandCol="1"/>
              <a:tblGrid>
                <a:gridCol w="3230046">
                  <a:extLst>
                    <a:ext uri="{9D8B030D-6E8A-4147-A177-3AD203B41FA5}">
                      <a16:colId xmlns:a16="http://schemas.microsoft.com/office/drawing/2014/main" val="3161498464"/>
                    </a:ext>
                  </a:extLst>
                </a:gridCol>
                <a:gridCol w="2601031">
                  <a:extLst>
                    <a:ext uri="{9D8B030D-6E8A-4147-A177-3AD203B41FA5}">
                      <a16:colId xmlns:a16="http://schemas.microsoft.com/office/drawing/2014/main" val="1943456376"/>
                    </a:ext>
                  </a:extLst>
                </a:gridCol>
                <a:gridCol w="5230623">
                  <a:extLst>
                    <a:ext uri="{9D8B030D-6E8A-4147-A177-3AD203B41FA5}">
                      <a16:colId xmlns:a16="http://schemas.microsoft.com/office/drawing/2014/main" val="1508941496"/>
                    </a:ext>
                  </a:extLst>
                </a:gridCol>
              </a:tblGrid>
              <a:tr h="292100">
                <a:tc>
                  <a:txBody>
                    <a:bodyPr/>
                    <a:lstStyle/>
                    <a:p>
                      <a:pPr marL="429260">
                        <a:spcBef>
                          <a:spcPts val="485"/>
                        </a:spcBef>
                        <a:spcAft>
                          <a:spcPts val="0"/>
                        </a:spcAft>
                      </a:pPr>
                      <a:r>
                        <a:rPr lang="ja-JP" sz="2800">
                          <a:effectLst/>
                          <a:latin typeface="HG丸ｺﾞｼｯｸM-PRO" panose="020F0600000000000000" pitchFamily="50" charset="-128"/>
                          <a:ea typeface="HG丸ｺﾞｼｯｸM-PRO" panose="020F0600000000000000" pitchFamily="50" charset="-128"/>
                          <a:cs typeface="HGP明朝E" panose="02020900000000000000" pitchFamily="18" charset="-128"/>
                        </a:rPr>
                        <a:t>ベネファクター</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3025" marR="66040" algn="ctr">
                        <a:spcBef>
                          <a:spcPts val="485"/>
                        </a:spcBef>
                        <a:spcAft>
                          <a:spcPts val="0"/>
                        </a:spcAft>
                      </a:pPr>
                      <a:r>
                        <a:rPr lang="en-US" sz="2800" dirty="0">
                          <a:effectLst/>
                          <a:latin typeface="HG丸ｺﾞｼｯｸM-PRO" panose="020F0600000000000000" pitchFamily="50" charset="-128"/>
                          <a:ea typeface="HG丸ｺﾞｼｯｸM-PRO" panose="020F0600000000000000" pitchFamily="50" charset="-128"/>
                          <a:cs typeface="HGP明朝E" panose="02020900000000000000" pitchFamily="18" charset="-128"/>
                        </a:rPr>
                        <a:t>$1,000</a:t>
                      </a:r>
                      <a:r>
                        <a:rPr lang="ja-JP" sz="2800" dirty="0">
                          <a:effectLst/>
                          <a:latin typeface="HG丸ｺﾞｼｯｸM-PRO" panose="020F0600000000000000" pitchFamily="50" charset="-128"/>
                          <a:ea typeface="HG丸ｺﾞｼｯｸM-PRO" panose="020F0600000000000000" pitchFamily="50" charset="-128"/>
                          <a:cs typeface="HGP明朝E" panose="02020900000000000000" pitchFamily="18" charset="-128"/>
                        </a:rPr>
                        <a: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62280">
                        <a:spcBef>
                          <a:spcPts val="485"/>
                        </a:spcBef>
                        <a:spcAft>
                          <a:spcPts val="0"/>
                        </a:spcAft>
                      </a:pPr>
                      <a:r>
                        <a:rPr lang="ja-JP" sz="2800" dirty="0">
                          <a:effectLst/>
                          <a:latin typeface="HG丸ｺﾞｼｯｸM-PRO" panose="020F0600000000000000" pitchFamily="50" charset="-128"/>
                          <a:ea typeface="HG丸ｺﾞｼｯｸM-PRO" panose="020F0600000000000000" pitchFamily="50" charset="-128"/>
                          <a:cs typeface="HGP明朝E" panose="02020900000000000000" pitchFamily="18" charset="-128"/>
                        </a:rPr>
                        <a:t>認証状と襟ピン（ウィング）</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5771123"/>
                  </a:ext>
                </a:extLst>
              </a:tr>
            </a:tbl>
          </a:graphicData>
        </a:graphic>
      </p:graphicFrame>
      <p:pic>
        <p:nvPicPr>
          <p:cNvPr id="7" name="図 6">
            <a:extLst>
              <a:ext uri="{FF2B5EF4-FFF2-40B4-BE49-F238E27FC236}">
                <a16:creationId xmlns:a16="http://schemas.microsoft.com/office/drawing/2014/main" id="{99C8CC1E-8CFA-417F-BFEC-76D1D3E57E71}"/>
              </a:ext>
            </a:extLst>
          </p:cNvPr>
          <p:cNvPicPr>
            <a:picLocks noChangeAspect="1"/>
          </p:cNvPicPr>
          <p:nvPr/>
        </p:nvPicPr>
        <p:blipFill>
          <a:blip r:embed="rId3"/>
          <a:stretch>
            <a:fillRect/>
          </a:stretch>
        </p:blipFill>
        <p:spPr>
          <a:xfrm>
            <a:off x="6542086" y="3429000"/>
            <a:ext cx="4786313" cy="3237391"/>
          </a:xfrm>
          <a:prstGeom prst="rect">
            <a:avLst/>
          </a:prstGeom>
        </p:spPr>
      </p:pic>
      <p:sp>
        <p:nvSpPr>
          <p:cNvPr id="11" name="テキスト ボックス 10">
            <a:extLst>
              <a:ext uri="{FF2B5EF4-FFF2-40B4-BE49-F238E27FC236}">
                <a16:creationId xmlns:a16="http://schemas.microsoft.com/office/drawing/2014/main" id="{D6450FC9-5201-4E35-9DF8-DFC1A945BC0F}"/>
              </a:ext>
            </a:extLst>
          </p:cNvPr>
          <p:cNvSpPr txBox="1"/>
          <p:nvPr/>
        </p:nvSpPr>
        <p:spPr>
          <a:xfrm>
            <a:off x="346074" y="2690117"/>
            <a:ext cx="11528425" cy="400110"/>
          </a:xfrm>
          <a:prstGeom prst="rect">
            <a:avLst/>
          </a:prstGeom>
          <a:solidFill>
            <a:schemeClr val="bg1"/>
          </a:solidFill>
          <a:ln>
            <a:noFill/>
          </a:ln>
        </p:spPr>
        <p:txBody>
          <a:bodyPr wrap="square">
            <a:spAutoFit/>
          </a:bodyPr>
          <a:lstStyle/>
          <a:p>
            <a:r>
              <a:rPr lang="ja-JP" altLang="ja-JP" sz="2000" dirty="0">
                <a:solidFill>
                  <a:srgbClr val="C00000"/>
                </a:solidFill>
                <a:effectLst/>
                <a:latin typeface="HG丸ｺﾞｼｯｸM-PRO" panose="020F0600000000000000" pitchFamily="50" charset="-128"/>
                <a:ea typeface="HG丸ｺﾞｼｯｸM-PRO" panose="020F0600000000000000" pitchFamily="50" charset="-128"/>
                <a:cs typeface="HGP明朝E" panose="02020900000000000000" pitchFamily="18" charset="-128"/>
              </a:rPr>
              <a:t>ベネファクターの認証は、恒久基金への寄付合計が</a:t>
            </a:r>
            <a:r>
              <a:rPr lang="en-US" altLang="ja-JP" sz="2000" dirty="0">
                <a:solidFill>
                  <a:srgbClr val="C00000"/>
                </a:solidFill>
                <a:effectLst/>
                <a:latin typeface="HG丸ｺﾞｼｯｸM-PRO" panose="020F0600000000000000" pitchFamily="50" charset="-128"/>
                <a:ea typeface="HG丸ｺﾞｼｯｸM-PRO" panose="020F0600000000000000" pitchFamily="50" charset="-128"/>
                <a:cs typeface="HGP明朝E" panose="02020900000000000000" pitchFamily="18" charset="-128"/>
              </a:rPr>
              <a:t>$1,000 </a:t>
            </a:r>
            <a:r>
              <a:rPr lang="ja-JP" altLang="ja-JP" sz="2000" dirty="0">
                <a:solidFill>
                  <a:srgbClr val="C00000"/>
                </a:solidFill>
                <a:effectLst/>
                <a:latin typeface="HG丸ｺﾞｼｯｸM-PRO" panose="020F0600000000000000" pitchFamily="50" charset="-128"/>
                <a:ea typeface="HG丸ｺﾞｼｯｸM-PRO" panose="020F0600000000000000" pitchFamily="50" charset="-128"/>
                <a:cs typeface="HGP明朝E" panose="02020900000000000000" pitchFamily="18" charset="-128"/>
              </a:rPr>
              <a:t>に達した１回のみ贈られるものです。</a:t>
            </a:r>
            <a:endParaRPr lang="ja-JP" altLang="en-US" sz="2000" dirty="0">
              <a:solidFill>
                <a:srgbClr val="C00000"/>
              </a:solidFill>
              <a:latin typeface="HG丸ｺﾞｼｯｸM-PRO" panose="020F0600000000000000" pitchFamily="50" charset="-128"/>
              <a:ea typeface="HG丸ｺﾞｼｯｸM-PRO" panose="020F0600000000000000" pitchFamily="50" charset="-128"/>
            </a:endParaRPr>
          </a:p>
        </p:txBody>
      </p:sp>
      <p:sp>
        <p:nvSpPr>
          <p:cNvPr id="10" name="テキスト ボックス 9">
            <a:extLst>
              <a:ext uri="{FF2B5EF4-FFF2-40B4-BE49-F238E27FC236}">
                <a16:creationId xmlns:a16="http://schemas.microsoft.com/office/drawing/2014/main" id="{0B406217-68C1-4D29-9DF1-0E99E6FCCAAC}"/>
              </a:ext>
            </a:extLst>
          </p:cNvPr>
          <p:cNvSpPr txBox="1"/>
          <p:nvPr/>
        </p:nvSpPr>
        <p:spPr>
          <a:xfrm>
            <a:off x="346074" y="3379931"/>
            <a:ext cx="5749926" cy="1667764"/>
          </a:xfrm>
          <a:prstGeom prst="rect">
            <a:avLst/>
          </a:prstGeom>
          <a:noFill/>
          <a:ln>
            <a:solidFill>
              <a:schemeClr val="accent1"/>
            </a:solidFill>
          </a:ln>
        </p:spPr>
        <p:txBody>
          <a:bodyPr wrap="square" rtlCol="0">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1" lang="en-US" altLang="ja-JP" sz="2400" b="0" i="0" u="none" strike="noStrike" kern="1200" cap="none" spc="0" normalizeH="0" baseline="0" noProof="0" dirty="0">
                <a:ln>
                  <a:noFill/>
                </a:ln>
                <a:effectLst/>
                <a:uLnTx/>
                <a:uFillTx/>
                <a:latin typeface="HG丸ｺﾞｼｯｸM-PRO" panose="020F0600000000000000" pitchFamily="50" charset="-128"/>
                <a:ea typeface="HG丸ｺﾞｼｯｸM-PRO" panose="020F0600000000000000" pitchFamily="50" charset="-128"/>
                <a:cs typeface="Arial" charset="0"/>
              </a:rPr>
              <a:t>2660</a:t>
            </a:r>
            <a:r>
              <a:rPr kumimoji="1" lang="ja-JP" altLang="en-US" sz="2400" b="0" i="0" u="none" strike="noStrike" kern="1200" cap="none" spc="0" normalizeH="0" baseline="0" noProof="0" dirty="0">
                <a:ln>
                  <a:noFill/>
                </a:ln>
                <a:effectLst/>
                <a:uLnTx/>
                <a:uFillTx/>
                <a:latin typeface="HG丸ｺﾞｼｯｸM-PRO" panose="020F0600000000000000" pitchFamily="50" charset="-128"/>
                <a:ea typeface="HG丸ｺﾞｼｯｸM-PRO" panose="020F0600000000000000" pitchFamily="50" charset="-128"/>
                <a:cs typeface="Arial" charset="0"/>
              </a:rPr>
              <a:t>地区では</a:t>
            </a:r>
            <a:r>
              <a:rPr kumimoji="1" lang="en-US" altLang="ja-JP" sz="2400" b="0" i="0" u="none" strike="noStrike" kern="1200" cap="none" spc="0" normalizeH="0" baseline="0" noProof="0" dirty="0">
                <a:ln>
                  <a:noFill/>
                </a:ln>
                <a:effectLst/>
                <a:uLnTx/>
                <a:uFillTx/>
                <a:latin typeface="HG丸ｺﾞｼｯｸM-PRO" panose="020F0600000000000000" pitchFamily="50" charset="-128"/>
                <a:ea typeface="HG丸ｺﾞｼｯｸM-PRO" panose="020F0600000000000000" pitchFamily="50" charset="-128"/>
                <a:cs typeface="Arial" charset="0"/>
              </a:rPr>
              <a:t>2019-20</a:t>
            </a:r>
            <a:r>
              <a:rPr kumimoji="1" lang="ja-JP" altLang="en-US" sz="2400" b="0" i="0" u="none" strike="noStrike" kern="1200" cap="none" spc="0" normalizeH="0" baseline="0" noProof="0" dirty="0">
                <a:ln>
                  <a:noFill/>
                </a:ln>
                <a:effectLst/>
                <a:uLnTx/>
                <a:uFillTx/>
                <a:latin typeface="HG丸ｺﾞｼｯｸM-PRO" panose="020F0600000000000000" pitchFamily="50" charset="-128"/>
                <a:ea typeface="HG丸ｺﾞｼｯｸM-PRO" panose="020F0600000000000000" pitchFamily="50" charset="-128"/>
                <a:cs typeface="Arial" charset="0"/>
              </a:rPr>
              <a:t>年度から、</a:t>
            </a:r>
            <a:endParaRPr kumimoji="1" lang="en-US" altLang="ja-JP" sz="2400" b="0" i="0" u="none" strike="noStrike" kern="1200" cap="none" spc="0" normalizeH="0" baseline="0" noProof="0" dirty="0">
              <a:ln>
                <a:noFill/>
              </a:ln>
              <a:effectLst/>
              <a:uLnTx/>
              <a:uFillTx/>
              <a:latin typeface="HG丸ｺﾞｼｯｸM-PRO" panose="020F0600000000000000" pitchFamily="50" charset="-128"/>
              <a:ea typeface="HG丸ｺﾞｼｯｸM-PRO" panose="020F0600000000000000" pitchFamily="50" charset="-128"/>
              <a:cs typeface="Arial" charset="0"/>
            </a:endParaRPr>
          </a:p>
          <a:p>
            <a:pPr marL="0" marR="0" lvl="0" indent="0" algn="l" defTabSz="914400" rtl="0" eaLnBrk="1" fontAlgn="base" latinLnBrk="0" hangingPunct="1">
              <a:lnSpc>
                <a:spcPct val="150000"/>
              </a:lnSpc>
              <a:spcBef>
                <a:spcPct val="0"/>
              </a:spcBef>
              <a:spcAft>
                <a:spcPct val="0"/>
              </a:spcAft>
              <a:buClrTx/>
              <a:buSzTx/>
              <a:buFontTx/>
              <a:buNone/>
              <a:tabLst/>
              <a:defRPr/>
            </a:pPr>
            <a:r>
              <a:rPr kumimoji="1" lang="en-US" altLang="ja-JP" sz="2400" b="0" i="0" u="none" strike="noStrike" kern="1200" cap="none" spc="0" normalizeH="0" baseline="0" noProof="0" dirty="0">
                <a:ln>
                  <a:noFill/>
                </a:ln>
                <a:effectLst/>
                <a:uLnTx/>
                <a:uFillTx/>
                <a:latin typeface="HG丸ｺﾞｼｯｸM-PRO" panose="020F0600000000000000" pitchFamily="50" charset="-128"/>
                <a:ea typeface="HG丸ｺﾞｼｯｸM-PRO" panose="020F0600000000000000" pitchFamily="50" charset="-128"/>
                <a:cs typeface="Arial" charset="0"/>
              </a:rPr>
              <a:t>2</a:t>
            </a:r>
            <a:r>
              <a:rPr kumimoji="1" lang="ja-JP" altLang="en-US" sz="2400" b="0" i="0" u="none" strike="noStrike" kern="1200" cap="none" spc="0" normalizeH="0" baseline="0" noProof="0" dirty="0">
                <a:ln>
                  <a:noFill/>
                </a:ln>
                <a:effectLst/>
                <a:uLnTx/>
                <a:uFillTx/>
                <a:latin typeface="HG丸ｺﾞｼｯｸM-PRO" panose="020F0600000000000000" pitchFamily="50" charset="-128"/>
                <a:ea typeface="HG丸ｺﾞｼｯｸM-PRO" panose="020F0600000000000000" pitchFamily="50" charset="-128"/>
                <a:cs typeface="Arial" charset="0"/>
              </a:rPr>
              <a:t>回目以降の寄付者には地区よりピンが贈呈されます。</a:t>
            </a:r>
          </a:p>
        </p:txBody>
      </p:sp>
      <p:pic>
        <p:nvPicPr>
          <p:cNvPr id="14" name="図 13">
            <a:extLst>
              <a:ext uri="{FF2B5EF4-FFF2-40B4-BE49-F238E27FC236}">
                <a16:creationId xmlns:a16="http://schemas.microsoft.com/office/drawing/2014/main" id="{C02F8E1A-EDC8-4E44-9E59-173D8A532DE1}"/>
              </a:ext>
            </a:extLst>
          </p:cNvPr>
          <p:cNvPicPr>
            <a:picLocks noChangeAspect="1"/>
          </p:cNvPicPr>
          <p:nvPr/>
        </p:nvPicPr>
        <p:blipFill>
          <a:blip r:embed="rId4"/>
          <a:stretch>
            <a:fillRect/>
          </a:stretch>
        </p:blipFill>
        <p:spPr>
          <a:xfrm>
            <a:off x="2723184" y="4749084"/>
            <a:ext cx="1639966" cy="1176630"/>
          </a:xfrm>
          <a:prstGeom prst="rect">
            <a:avLst/>
          </a:prstGeom>
        </p:spPr>
      </p:pic>
    </p:spTree>
    <p:extLst>
      <p:ext uri="{BB962C8B-B14F-4D97-AF65-F5344CB8AC3E}">
        <p14:creationId xmlns:p14="http://schemas.microsoft.com/office/powerpoint/2010/main" val="53090784"/>
      </p:ext>
    </p:extLst>
  </p:cSld>
  <p:clrMapOvr>
    <a:masterClrMapping/>
  </p:clrMapOvr>
  <p:transition spd="slow">
    <p:pull/>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9A17B49F-D03A-4029-B31A-2D46460F52FB}"/>
              </a:ext>
            </a:extLst>
          </p:cNvPr>
          <p:cNvSpPr/>
          <p:nvPr/>
        </p:nvSpPr>
        <p:spPr>
          <a:xfrm>
            <a:off x="180975" y="152400"/>
            <a:ext cx="11858625" cy="619125"/>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dirty="0">
                <a:latin typeface="HG丸ｺﾞｼｯｸM-PRO" panose="020F0600000000000000" pitchFamily="50" charset="-128"/>
                <a:ea typeface="HG丸ｺﾞｼｯｸM-PRO" panose="020F0600000000000000" pitchFamily="50" charset="-128"/>
              </a:rPr>
              <a:t>財団寄付の認証（個人の認証）</a:t>
            </a:r>
          </a:p>
        </p:txBody>
      </p:sp>
      <p:sp>
        <p:nvSpPr>
          <p:cNvPr id="4" name="テキスト ボックス 3">
            <a:extLst>
              <a:ext uri="{FF2B5EF4-FFF2-40B4-BE49-F238E27FC236}">
                <a16:creationId xmlns:a16="http://schemas.microsoft.com/office/drawing/2014/main" id="{5892345A-4583-4714-88B5-FF4CB5C44F4B}"/>
              </a:ext>
            </a:extLst>
          </p:cNvPr>
          <p:cNvSpPr txBox="1"/>
          <p:nvPr/>
        </p:nvSpPr>
        <p:spPr>
          <a:xfrm>
            <a:off x="333375" y="958274"/>
            <a:ext cx="11192318" cy="584775"/>
          </a:xfrm>
          <a:prstGeom prst="rect">
            <a:avLst/>
          </a:prstGeom>
          <a:noFill/>
        </p:spPr>
        <p:txBody>
          <a:bodyPr wrap="square" rtlCol="0">
            <a:spAutoFit/>
          </a:bodyPr>
          <a:lstStyle/>
          <a:p>
            <a:r>
              <a:rPr kumimoji="1" lang="ja-JP" altLang="en-US" sz="3200" dirty="0">
                <a:solidFill>
                  <a:schemeClr val="accent1">
                    <a:lumMod val="50000"/>
                  </a:schemeClr>
                </a:solidFill>
                <a:latin typeface="HG丸ｺﾞｼｯｸM-PRO" panose="020F0600000000000000" pitchFamily="50" charset="-128"/>
                <a:ea typeface="HG丸ｺﾞｼｯｸM-PRO" panose="020F0600000000000000" pitchFamily="50" charset="-128"/>
              </a:rPr>
              <a:t>メジャードナー／アーチ・クランフ・サソエティ</a:t>
            </a:r>
          </a:p>
        </p:txBody>
      </p:sp>
      <p:graphicFrame>
        <p:nvGraphicFramePr>
          <p:cNvPr id="2" name="表 1">
            <a:extLst>
              <a:ext uri="{FF2B5EF4-FFF2-40B4-BE49-F238E27FC236}">
                <a16:creationId xmlns:a16="http://schemas.microsoft.com/office/drawing/2014/main" id="{F3882924-F740-4738-B944-2F16529DD555}"/>
              </a:ext>
            </a:extLst>
          </p:cNvPr>
          <p:cNvGraphicFramePr>
            <a:graphicFrameLocks noGrp="1"/>
          </p:cNvGraphicFramePr>
          <p:nvPr/>
        </p:nvGraphicFramePr>
        <p:xfrm>
          <a:off x="180975" y="2469804"/>
          <a:ext cx="11442701" cy="2734185"/>
        </p:xfrm>
        <a:graphic>
          <a:graphicData uri="http://schemas.openxmlformats.org/drawingml/2006/table">
            <a:tbl>
              <a:tblPr firstRow="1" firstCol="1" lastRow="1" lastCol="1" bandRow="1" bandCol="1"/>
              <a:tblGrid>
                <a:gridCol w="1104900">
                  <a:extLst>
                    <a:ext uri="{9D8B030D-6E8A-4147-A177-3AD203B41FA5}">
                      <a16:colId xmlns:a16="http://schemas.microsoft.com/office/drawing/2014/main" val="2704865315"/>
                    </a:ext>
                  </a:extLst>
                </a:gridCol>
                <a:gridCol w="1651000">
                  <a:extLst>
                    <a:ext uri="{9D8B030D-6E8A-4147-A177-3AD203B41FA5}">
                      <a16:colId xmlns:a16="http://schemas.microsoft.com/office/drawing/2014/main" val="4045933620"/>
                    </a:ext>
                  </a:extLst>
                </a:gridCol>
                <a:gridCol w="3048000">
                  <a:extLst>
                    <a:ext uri="{9D8B030D-6E8A-4147-A177-3AD203B41FA5}">
                      <a16:colId xmlns:a16="http://schemas.microsoft.com/office/drawing/2014/main" val="1330905870"/>
                    </a:ext>
                  </a:extLst>
                </a:gridCol>
                <a:gridCol w="5638801">
                  <a:extLst>
                    <a:ext uri="{9D8B030D-6E8A-4147-A177-3AD203B41FA5}">
                      <a16:colId xmlns:a16="http://schemas.microsoft.com/office/drawing/2014/main" val="329971372"/>
                    </a:ext>
                  </a:extLst>
                </a:gridCol>
              </a:tblGrid>
              <a:tr h="504000">
                <a:tc>
                  <a:txBody>
                    <a:bodyPr/>
                    <a:lstStyle/>
                    <a:p>
                      <a:pPr marR="28575" algn="ctr">
                        <a:spcBef>
                          <a:spcPts val="485"/>
                        </a:spcBef>
                        <a:spcAft>
                          <a:spcPts val="0"/>
                        </a:spcAft>
                      </a:pPr>
                      <a:r>
                        <a:rPr lang="en-US" sz="2800" dirty="0">
                          <a:effectLst/>
                          <a:latin typeface="HG丸ｺﾞｼｯｸM-PRO" panose="020F0600000000000000" pitchFamily="50" charset="-128"/>
                          <a:ea typeface="HG丸ｺﾞｼｯｸM-PRO" panose="020F0600000000000000" pitchFamily="50" charset="-128"/>
                          <a:cs typeface="HGP明朝E" panose="02020900000000000000" pitchFamily="18" charset="-128"/>
                        </a:rPr>
                        <a:t>MD</a:t>
                      </a:r>
                      <a:endParaRPr lang="ja-JP" sz="2800" dirty="0">
                        <a:effectLst/>
                        <a:latin typeface="HG丸ｺﾞｼｯｸM-PRO" panose="020F0600000000000000" pitchFamily="50" charset="-128"/>
                        <a:ea typeface="HG丸ｺﾞｼｯｸM-PRO" panose="020F0600000000000000" pitchFamily="50" charset="-128"/>
                        <a:cs typeface="HGP明朝E" panose="02020900000000000000" pitchFamily="18" charset="-128"/>
                      </a:endParaRP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195" algn="l">
                        <a:spcBef>
                          <a:spcPts val="485"/>
                        </a:spcBef>
                        <a:spcAft>
                          <a:spcPts val="0"/>
                        </a:spcAft>
                      </a:pPr>
                      <a:r>
                        <a:rPr lang="ja-JP" sz="2800">
                          <a:effectLst/>
                          <a:latin typeface="HG丸ｺﾞｼｯｸM-PRO" panose="020F0600000000000000" pitchFamily="50" charset="-128"/>
                          <a:ea typeface="HG丸ｺﾞｼｯｸM-PRO" panose="020F0600000000000000" pitchFamily="50" charset="-128"/>
                          <a:cs typeface="HGP明朝E" panose="02020900000000000000" pitchFamily="18" charset="-128"/>
                        </a:rPr>
                        <a:t>レベル</a:t>
                      </a:r>
                      <a:r>
                        <a:rPr lang="en-US" sz="2800">
                          <a:effectLst/>
                          <a:latin typeface="HG丸ｺﾞｼｯｸM-PRO" panose="020F0600000000000000" pitchFamily="50" charset="-128"/>
                          <a:ea typeface="HG丸ｺﾞｼｯｸM-PRO" panose="020F0600000000000000" pitchFamily="50" charset="-128"/>
                          <a:cs typeface="HGP明朝E" panose="02020900000000000000" pitchFamily="18" charset="-128"/>
                        </a:rPr>
                        <a:t> 1</a:t>
                      </a:r>
                      <a:endParaRPr lang="ja-JP" sz="2800">
                        <a:effectLst/>
                        <a:latin typeface="HG丸ｺﾞｼｯｸM-PRO" panose="020F0600000000000000" pitchFamily="50" charset="-128"/>
                        <a:ea typeface="HG丸ｺﾞｼｯｸM-PRO" panose="020F0600000000000000" pitchFamily="50" charset="-128"/>
                        <a:cs typeface="HGP明朝E" panose="02020900000000000000" pitchFamily="18" charset="-128"/>
                      </a:endParaRP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521335" algn="l">
                        <a:spcBef>
                          <a:spcPts val="485"/>
                        </a:spcBef>
                        <a:spcAft>
                          <a:spcPts val="0"/>
                        </a:spcAft>
                      </a:pPr>
                      <a:r>
                        <a:rPr lang="en-US" sz="2800" dirty="0">
                          <a:effectLst/>
                          <a:latin typeface="HG丸ｺﾞｼｯｸM-PRO" panose="020F0600000000000000" pitchFamily="50" charset="-128"/>
                          <a:ea typeface="HG丸ｺﾞｼｯｸM-PRO" panose="020F0600000000000000" pitchFamily="50" charset="-128"/>
                          <a:cs typeface="HGP明朝E" panose="02020900000000000000" pitchFamily="18" charset="-128"/>
                        </a:rPr>
                        <a:t> $10,000</a:t>
                      </a:r>
                      <a:r>
                        <a:rPr lang="ja-JP" sz="2800" dirty="0">
                          <a:effectLst/>
                          <a:latin typeface="HG丸ｺﾞｼｯｸM-PRO" panose="020F0600000000000000" pitchFamily="50" charset="-128"/>
                          <a:ea typeface="HG丸ｺﾞｼｯｸM-PRO" panose="020F0600000000000000" pitchFamily="50" charset="-128"/>
                          <a:cs typeface="HGP明朝E" panose="02020900000000000000" pitchFamily="18" charset="-128"/>
                        </a:rPr>
                        <a: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gn="l">
                        <a:lnSpc>
                          <a:spcPct val="100000"/>
                        </a:lnSpc>
                        <a:spcBef>
                          <a:spcPts val="15"/>
                        </a:spcBef>
                      </a:pPr>
                      <a:r>
                        <a:rPr lang="en-US" sz="2400" b="1" dirty="0">
                          <a:effectLst/>
                          <a:latin typeface="HG丸ｺﾞｼｯｸM-PRO" panose="020F0600000000000000" pitchFamily="50" charset="-128"/>
                          <a:ea typeface="HG丸ｺﾞｼｯｸM-PRO" panose="020F0600000000000000" pitchFamily="50" charset="-128"/>
                          <a:cs typeface="HGP明朝E" panose="02020900000000000000" pitchFamily="18" charset="-128"/>
                        </a:rPr>
                        <a:t> </a:t>
                      </a:r>
                      <a:r>
                        <a:rPr lang="ja-JP" sz="2800" dirty="0">
                          <a:effectLst/>
                          <a:latin typeface="HG丸ｺﾞｼｯｸM-PRO" panose="020F0600000000000000" pitchFamily="50" charset="-128"/>
                          <a:ea typeface="HG丸ｺﾞｼｯｸM-PRO" panose="020F0600000000000000" pitchFamily="50" charset="-128"/>
                          <a:cs typeface="HGP明朝E" panose="02020900000000000000" pitchFamily="18" charset="-128"/>
                        </a:rPr>
                        <a:t>クリスタルと襟ピン／ペンダントトップ</a:t>
                      </a:r>
                      <a:endParaRPr lang="en-US" altLang="ja-JP" sz="2800" dirty="0">
                        <a:effectLst/>
                        <a:latin typeface="HG丸ｺﾞｼｯｸM-PRO" panose="020F0600000000000000" pitchFamily="50" charset="-128"/>
                        <a:ea typeface="HG丸ｺﾞｼｯｸM-PRO" panose="020F0600000000000000" pitchFamily="50" charset="-128"/>
                        <a:cs typeface="HGP明朝E" panose="02020900000000000000" pitchFamily="18" charset="-128"/>
                      </a:endParaRPr>
                    </a:p>
                    <a:p>
                      <a:pPr marL="66675" algn="l">
                        <a:lnSpc>
                          <a:spcPct val="100000"/>
                        </a:lnSpc>
                        <a:spcBef>
                          <a:spcPts val="5"/>
                        </a:spcBef>
                        <a:spcAft>
                          <a:spcPts val="0"/>
                        </a:spcAft>
                      </a:pPr>
                      <a:endParaRPr lang="ja-JP" sz="2800" dirty="0">
                        <a:effectLst/>
                        <a:latin typeface="HG丸ｺﾞｼｯｸM-PRO" panose="020F0600000000000000" pitchFamily="50" charset="-128"/>
                        <a:ea typeface="HG丸ｺﾞｼｯｸM-PRO" panose="020F0600000000000000" pitchFamily="50" charset="-128"/>
                        <a:cs typeface="HGP明朝E" panose="02020900000000000000" pitchFamily="18" charset="-12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7080848"/>
                  </a:ext>
                </a:extLst>
              </a:tr>
              <a:tr h="504000">
                <a:tc>
                  <a:txBody>
                    <a:bodyPr/>
                    <a:lstStyle/>
                    <a:p>
                      <a:pPr marR="28575" algn="ctr">
                        <a:spcBef>
                          <a:spcPts val="485"/>
                        </a:spcBef>
                        <a:spcAft>
                          <a:spcPts val="0"/>
                        </a:spcAft>
                      </a:pPr>
                      <a:r>
                        <a:rPr lang="en-US" sz="2800" dirty="0">
                          <a:effectLst/>
                          <a:latin typeface="HG丸ｺﾞｼｯｸM-PRO" panose="020F0600000000000000" pitchFamily="50" charset="-128"/>
                          <a:ea typeface="HG丸ｺﾞｼｯｸM-PRO" panose="020F0600000000000000" pitchFamily="50" charset="-128"/>
                          <a:cs typeface="HGP明朝E" panose="02020900000000000000" pitchFamily="18" charset="-128"/>
                        </a:rPr>
                        <a:t>MD</a:t>
                      </a:r>
                      <a:endParaRPr lang="ja-JP" sz="2800" dirty="0">
                        <a:effectLst/>
                        <a:latin typeface="HG丸ｺﾞｼｯｸM-PRO" panose="020F0600000000000000" pitchFamily="50" charset="-128"/>
                        <a:ea typeface="HG丸ｺﾞｼｯｸM-PRO" panose="020F0600000000000000" pitchFamily="50" charset="-128"/>
                        <a:cs typeface="HGP明朝E" panose="02020900000000000000" pitchFamily="18" charset="-128"/>
                      </a:endParaRP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195" algn="l">
                        <a:spcBef>
                          <a:spcPts val="485"/>
                        </a:spcBef>
                        <a:spcAft>
                          <a:spcPts val="0"/>
                        </a:spcAft>
                      </a:pPr>
                      <a:r>
                        <a:rPr lang="ja-JP" sz="2800" dirty="0">
                          <a:effectLst/>
                          <a:latin typeface="HG丸ｺﾞｼｯｸM-PRO" panose="020F0600000000000000" pitchFamily="50" charset="-128"/>
                          <a:ea typeface="HG丸ｺﾞｼｯｸM-PRO" panose="020F0600000000000000" pitchFamily="50" charset="-128"/>
                          <a:cs typeface="HGP明朝E" panose="02020900000000000000" pitchFamily="18" charset="-128"/>
                        </a:rPr>
                        <a:t>レベル</a:t>
                      </a:r>
                      <a:r>
                        <a:rPr lang="en-US" sz="2800" dirty="0">
                          <a:effectLst/>
                          <a:latin typeface="HG丸ｺﾞｼｯｸM-PRO" panose="020F0600000000000000" pitchFamily="50" charset="-128"/>
                          <a:ea typeface="HG丸ｺﾞｼｯｸM-PRO" panose="020F0600000000000000" pitchFamily="50" charset="-128"/>
                          <a:cs typeface="HGP明朝E" panose="02020900000000000000" pitchFamily="18" charset="-128"/>
                        </a:rPr>
                        <a:t> 2</a:t>
                      </a:r>
                      <a:endParaRPr lang="ja-JP" sz="2800" dirty="0">
                        <a:effectLst/>
                        <a:latin typeface="HG丸ｺﾞｼｯｸM-PRO" panose="020F0600000000000000" pitchFamily="50" charset="-128"/>
                        <a:ea typeface="HG丸ｺﾞｼｯｸM-PRO" panose="020F0600000000000000" pitchFamily="50" charset="-128"/>
                        <a:cs typeface="HGP明朝E" panose="02020900000000000000" pitchFamily="18" charset="-128"/>
                      </a:endParaRP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521335" algn="l">
                        <a:spcBef>
                          <a:spcPts val="485"/>
                        </a:spcBef>
                        <a:spcAft>
                          <a:spcPts val="0"/>
                        </a:spcAft>
                      </a:pPr>
                      <a:r>
                        <a:rPr lang="en-US" sz="2800" dirty="0">
                          <a:effectLst/>
                          <a:latin typeface="HG丸ｺﾞｼｯｸM-PRO" panose="020F0600000000000000" pitchFamily="50" charset="-128"/>
                          <a:ea typeface="HG丸ｺﾞｼｯｸM-PRO" panose="020F0600000000000000" pitchFamily="50" charset="-128"/>
                          <a:cs typeface="HGP明朝E" panose="02020900000000000000" pitchFamily="18" charset="-128"/>
                        </a:rPr>
                        <a:t> $25,000</a:t>
                      </a:r>
                      <a:r>
                        <a:rPr lang="ja-JP" sz="2800" dirty="0">
                          <a:effectLst/>
                          <a:latin typeface="HG丸ｺﾞｼｯｸM-PRO" panose="020F0600000000000000" pitchFamily="50" charset="-128"/>
                          <a:ea typeface="HG丸ｺﾞｼｯｸM-PRO" panose="020F0600000000000000" pitchFamily="50" charset="-128"/>
                          <a:cs typeface="HGP明朝E" panose="02020900000000000000" pitchFamily="18" charset="-128"/>
                        </a:rPr>
                        <a: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3743016941"/>
                  </a:ext>
                </a:extLst>
              </a:tr>
              <a:tr h="504000">
                <a:tc>
                  <a:txBody>
                    <a:bodyPr/>
                    <a:lstStyle/>
                    <a:p>
                      <a:pPr marR="28575" algn="ctr">
                        <a:spcBef>
                          <a:spcPts val="470"/>
                        </a:spcBef>
                        <a:spcAft>
                          <a:spcPts val="0"/>
                        </a:spcAft>
                      </a:pPr>
                      <a:r>
                        <a:rPr lang="en-US" sz="2800" dirty="0">
                          <a:effectLst/>
                          <a:latin typeface="HG丸ｺﾞｼｯｸM-PRO" panose="020F0600000000000000" pitchFamily="50" charset="-128"/>
                          <a:ea typeface="HG丸ｺﾞｼｯｸM-PRO" panose="020F0600000000000000" pitchFamily="50" charset="-128"/>
                          <a:cs typeface="HGP明朝E" panose="02020900000000000000" pitchFamily="18" charset="-128"/>
                        </a:rPr>
                        <a:t>MD</a:t>
                      </a:r>
                      <a:endParaRPr lang="ja-JP" sz="2800" dirty="0">
                        <a:effectLst/>
                        <a:latin typeface="HG丸ｺﾞｼｯｸM-PRO" panose="020F0600000000000000" pitchFamily="50" charset="-128"/>
                        <a:ea typeface="HG丸ｺﾞｼｯｸM-PRO" panose="020F0600000000000000" pitchFamily="50" charset="-128"/>
                        <a:cs typeface="HGP明朝E" panose="02020900000000000000" pitchFamily="18" charset="-128"/>
                      </a:endParaRP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195" algn="l">
                        <a:spcBef>
                          <a:spcPts val="470"/>
                        </a:spcBef>
                        <a:spcAft>
                          <a:spcPts val="0"/>
                        </a:spcAft>
                      </a:pPr>
                      <a:r>
                        <a:rPr lang="ja-JP" sz="2800" dirty="0">
                          <a:effectLst/>
                          <a:latin typeface="HG丸ｺﾞｼｯｸM-PRO" panose="020F0600000000000000" pitchFamily="50" charset="-128"/>
                          <a:ea typeface="HG丸ｺﾞｼｯｸM-PRO" panose="020F0600000000000000" pitchFamily="50" charset="-128"/>
                          <a:cs typeface="HGP明朝E" panose="02020900000000000000" pitchFamily="18" charset="-128"/>
                        </a:rPr>
                        <a:t>レベル</a:t>
                      </a:r>
                      <a:r>
                        <a:rPr lang="en-US" sz="2800" dirty="0">
                          <a:effectLst/>
                          <a:latin typeface="HG丸ｺﾞｼｯｸM-PRO" panose="020F0600000000000000" pitchFamily="50" charset="-128"/>
                          <a:ea typeface="HG丸ｺﾞｼｯｸM-PRO" panose="020F0600000000000000" pitchFamily="50" charset="-128"/>
                          <a:cs typeface="HGP明朝E" panose="02020900000000000000" pitchFamily="18" charset="-128"/>
                        </a:rPr>
                        <a:t> 3</a:t>
                      </a:r>
                      <a:endParaRPr lang="ja-JP" sz="2800" dirty="0">
                        <a:effectLst/>
                        <a:latin typeface="HG丸ｺﾞｼｯｸM-PRO" panose="020F0600000000000000" pitchFamily="50" charset="-128"/>
                        <a:ea typeface="HG丸ｺﾞｼｯｸM-PRO" panose="020F0600000000000000" pitchFamily="50" charset="-128"/>
                        <a:cs typeface="HGP明朝E" panose="02020900000000000000" pitchFamily="18" charset="-128"/>
                      </a:endParaRP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521335" algn="l">
                        <a:spcBef>
                          <a:spcPts val="470"/>
                        </a:spcBef>
                        <a:spcAft>
                          <a:spcPts val="0"/>
                        </a:spcAft>
                      </a:pPr>
                      <a:r>
                        <a:rPr lang="en-US" sz="2800" dirty="0">
                          <a:effectLst/>
                          <a:latin typeface="HG丸ｺﾞｼｯｸM-PRO" panose="020F0600000000000000" pitchFamily="50" charset="-128"/>
                          <a:ea typeface="HG丸ｺﾞｼｯｸM-PRO" panose="020F0600000000000000" pitchFamily="50" charset="-128"/>
                          <a:cs typeface="HGP明朝E" panose="02020900000000000000" pitchFamily="18" charset="-128"/>
                        </a:rPr>
                        <a:t> $50,000</a:t>
                      </a:r>
                      <a:r>
                        <a:rPr lang="ja-JP" sz="2800" dirty="0">
                          <a:effectLst/>
                          <a:latin typeface="HG丸ｺﾞｼｯｸM-PRO" panose="020F0600000000000000" pitchFamily="50" charset="-128"/>
                          <a:ea typeface="HG丸ｺﾞｼｯｸM-PRO" panose="020F0600000000000000" pitchFamily="50" charset="-128"/>
                          <a:cs typeface="HGP明朝E" panose="02020900000000000000" pitchFamily="18" charset="-128"/>
                        </a:rPr>
                        <a: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1600717669"/>
                  </a:ext>
                </a:extLst>
              </a:tr>
              <a:tr h="504000">
                <a:tc>
                  <a:txBody>
                    <a:bodyPr/>
                    <a:lstStyle/>
                    <a:p>
                      <a:pPr marR="28575" algn="ctr">
                        <a:spcBef>
                          <a:spcPts val="485"/>
                        </a:spcBef>
                        <a:spcAft>
                          <a:spcPts val="0"/>
                        </a:spcAft>
                      </a:pPr>
                      <a:r>
                        <a:rPr lang="en-US" sz="2800" dirty="0">
                          <a:effectLst/>
                          <a:latin typeface="HG丸ｺﾞｼｯｸM-PRO" panose="020F0600000000000000" pitchFamily="50" charset="-128"/>
                          <a:ea typeface="HG丸ｺﾞｼｯｸM-PRO" panose="020F0600000000000000" pitchFamily="50" charset="-128"/>
                          <a:cs typeface="HGP明朝E" panose="02020900000000000000" pitchFamily="18" charset="-128"/>
                        </a:rPr>
                        <a:t>MD</a:t>
                      </a:r>
                      <a:endParaRPr lang="ja-JP" sz="2800" dirty="0">
                        <a:effectLst/>
                        <a:latin typeface="HG丸ｺﾞｼｯｸM-PRO" panose="020F0600000000000000" pitchFamily="50" charset="-128"/>
                        <a:ea typeface="HG丸ｺﾞｼｯｸM-PRO" panose="020F0600000000000000" pitchFamily="50" charset="-128"/>
                        <a:cs typeface="HGP明朝E" panose="02020900000000000000" pitchFamily="18" charset="-128"/>
                      </a:endParaRP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195" algn="l">
                        <a:spcBef>
                          <a:spcPts val="485"/>
                        </a:spcBef>
                        <a:spcAft>
                          <a:spcPts val="0"/>
                        </a:spcAft>
                      </a:pPr>
                      <a:r>
                        <a:rPr lang="ja-JP" sz="2800" dirty="0">
                          <a:effectLst/>
                          <a:latin typeface="HG丸ｺﾞｼｯｸM-PRO" panose="020F0600000000000000" pitchFamily="50" charset="-128"/>
                          <a:ea typeface="HG丸ｺﾞｼｯｸM-PRO" panose="020F0600000000000000" pitchFamily="50" charset="-128"/>
                          <a:cs typeface="HGP明朝E" panose="02020900000000000000" pitchFamily="18" charset="-128"/>
                        </a:rPr>
                        <a:t>レベル</a:t>
                      </a:r>
                      <a:r>
                        <a:rPr lang="en-US" sz="2800" dirty="0">
                          <a:effectLst/>
                          <a:latin typeface="HG丸ｺﾞｼｯｸM-PRO" panose="020F0600000000000000" pitchFamily="50" charset="-128"/>
                          <a:ea typeface="HG丸ｺﾞｼｯｸM-PRO" panose="020F0600000000000000" pitchFamily="50" charset="-128"/>
                          <a:cs typeface="HGP明朝E" panose="02020900000000000000" pitchFamily="18" charset="-128"/>
                        </a:rPr>
                        <a:t> 4</a:t>
                      </a:r>
                      <a:endParaRPr lang="ja-JP" sz="2800" dirty="0">
                        <a:effectLst/>
                        <a:latin typeface="HG丸ｺﾞｼｯｸM-PRO" panose="020F0600000000000000" pitchFamily="50" charset="-128"/>
                        <a:ea typeface="HG丸ｺﾞｼｯｸM-PRO" panose="020F0600000000000000" pitchFamily="50" charset="-128"/>
                        <a:cs typeface="HGP明朝E" panose="02020900000000000000" pitchFamily="18" charset="-128"/>
                      </a:endParaRP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487680" algn="l">
                        <a:spcBef>
                          <a:spcPts val="485"/>
                        </a:spcBef>
                        <a:spcAft>
                          <a:spcPts val="0"/>
                        </a:spcAft>
                      </a:pPr>
                      <a:r>
                        <a:rPr lang="en-US" sz="2800" dirty="0">
                          <a:effectLst/>
                          <a:latin typeface="HG丸ｺﾞｼｯｸM-PRO" panose="020F0600000000000000" pitchFamily="50" charset="-128"/>
                          <a:ea typeface="HG丸ｺﾞｼｯｸM-PRO" panose="020F0600000000000000" pitchFamily="50" charset="-128"/>
                          <a:cs typeface="HGP明朝E" panose="02020900000000000000" pitchFamily="18" charset="-128"/>
                        </a:rPr>
                        <a:t> $100,000</a:t>
                      </a:r>
                      <a:r>
                        <a:rPr lang="ja-JP" sz="2800" dirty="0">
                          <a:effectLst/>
                          <a:latin typeface="HG丸ｺﾞｼｯｸM-PRO" panose="020F0600000000000000" pitchFamily="50" charset="-128"/>
                          <a:ea typeface="HG丸ｺﾞｼｯｸM-PRO" panose="020F0600000000000000" pitchFamily="50" charset="-128"/>
                          <a:cs typeface="HGP明朝E" panose="02020900000000000000" pitchFamily="18" charset="-128"/>
                        </a:rPr>
                        <a: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1118363281"/>
                  </a:ext>
                </a:extLst>
              </a:tr>
              <a:tr h="0">
                <a:tc gridSpan="2">
                  <a:txBody>
                    <a:bodyPr/>
                    <a:lstStyle/>
                    <a:p>
                      <a:pPr marR="28575" algn="ctr">
                        <a:lnSpc>
                          <a:spcPts val="3000"/>
                        </a:lnSpc>
                        <a:spcBef>
                          <a:spcPts val="485"/>
                        </a:spcBef>
                        <a:spcAft>
                          <a:spcPts val="0"/>
                        </a:spcAft>
                      </a:pPr>
                      <a:r>
                        <a:rPr lang="ja-JP" altLang="en-US" sz="2400" dirty="0">
                          <a:effectLst/>
                          <a:latin typeface="HG丸ｺﾞｼｯｸM-PRO" panose="020F0600000000000000" pitchFamily="50" charset="-128"/>
                          <a:ea typeface="HG丸ｺﾞｼｯｸM-PRO" panose="020F0600000000000000" pitchFamily="50" charset="-128"/>
                          <a:cs typeface="HGP明朝E" panose="02020900000000000000" pitchFamily="18" charset="-128"/>
                        </a:rPr>
                        <a:t>アーチ・クランフ・ソサエティ</a:t>
                      </a:r>
                      <a:endParaRPr lang="ja-JP" sz="2400" dirty="0">
                        <a:effectLst/>
                        <a:latin typeface="HG丸ｺﾞｼｯｸM-PRO" panose="020F0600000000000000" pitchFamily="50" charset="-128"/>
                        <a:ea typeface="HG丸ｺﾞｼｯｸM-PRO" panose="020F0600000000000000" pitchFamily="50" charset="-128"/>
                        <a:cs typeface="HGP明朝E" panose="02020900000000000000" pitchFamily="18" charset="-12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36195" algn="l">
                        <a:spcBef>
                          <a:spcPts val="485"/>
                        </a:spcBef>
                        <a:spcAft>
                          <a:spcPts val="0"/>
                        </a:spcAft>
                      </a:pPr>
                      <a:endParaRPr lang="ja-JP" sz="2800" dirty="0">
                        <a:effectLst/>
                        <a:latin typeface="HG丸ｺﾞｼｯｸM-PRO" panose="020F0600000000000000" pitchFamily="50" charset="-128"/>
                        <a:ea typeface="HG丸ｺﾞｼｯｸM-PRO" panose="020F0600000000000000" pitchFamily="50" charset="-128"/>
                        <a:cs typeface="HGP明朝E" panose="02020900000000000000" pitchFamily="18" charset="-128"/>
                      </a:endParaRP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487680" algn="l">
                        <a:spcBef>
                          <a:spcPts val="485"/>
                        </a:spcBef>
                        <a:spcAft>
                          <a:spcPts val="0"/>
                        </a:spcAft>
                      </a:pPr>
                      <a:r>
                        <a:rPr lang="en-US" altLang="ja-JP" sz="2800" dirty="0">
                          <a:effectLst/>
                          <a:latin typeface="HG丸ｺﾞｼｯｸM-PRO" panose="020F0600000000000000" pitchFamily="50" charset="-128"/>
                          <a:ea typeface="HG丸ｺﾞｼｯｸM-PRO" panose="020F0600000000000000" pitchFamily="50" charset="-128"/>
                          <a:cs typeface="HGP明朝E" panose="02020900000000000000" pitchFamily="18" charset="-128"/>
                        </a:rPr>
                        <a:t> $250,000</a:t>
                      </a:r>
                      <a:r>
                        <a:rPr lang="ja-JP" altLang="en-US" sz="2800" dirty="0">
                          <a:effectLst/>
                          <a:latin typeface="HG丸ｺﾞｼｯｸM-PRO" panose="020F0600000000000000" pitchFamily="50" charset="-128"/>
                          <a:ea typeface="HG丸ｺﾞｼｯｸM-PRO" panose="020F0600000000000000" pitchFamily="50" charset="-128"/>
                          <a:cs typeface="HGP明朝E" panose="02020900000000000000" pitchFamily="18" charset="-128"/>
                        </a:rPr>
                        <a:t>～</a:t>
                      </a:r>
                      <a:endParaRPr lang="ja-JP" sz="2800" dirty="0">
                        <a:effectLst/>
                        <a:latin typeface="HG丸ｺﾞｼｯｸM-PRO" panose="020F0600000000000000" pitchFamily="50" charset="-128"/>
                        <a:ea typeface="HG丸ｺﾞｼｯｸM-PRO" panose="020F0600000000000000" pitchFamily="50" charset="-128"/>
                        <a:cs typeface="HGP明朝E" panose="02020900000000000000" pitchFamily="18" charset="-12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66675" algn="l">
                        <a:lnSpc>
                          <a:spcPct val="150000"/>
                        </a:lnSpc>
                        <a:spcBef>
                          <a:spcPts val="5"/>
                        </a:spcBef>
                        <a:spcAft>
                          <a:spcPts val="0"/>
                        </a:spcAft>
                      </a:pPr>
                      <a:endParaRPr lang="ja-JP" sz="2800" dirty="0">
                        <a:effectLst/>
                        <a:latin typeface="HG丸ｺﾞｼｯｸM-PRO" panose="020F0600000000000000" pitchFamily="50" charset="-128"/>
                        <a:ea typeface="HG丸ｺﾞｼｯｸM-PRO" panose="020F0600000000000000" pitchFamily="50" charset="-128"/>
                        <a:cs typeface="HGP明朝E" panose="02020900000000000000" pitchFamily="18" charset="-12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2031237"/>
                  </a:ext>
                </a:extLst>
              </a:tr>
            </a:tbl>
          </a:graphicData>
        </a:graphic>
      </p:graphicFrame>
      <p:sp>
        <p:nvSpPr>
          <p:cNvPr id="13" name="テキスト ボックス 12">
            <a:extLst>
              <a:ext uri="{FF2B5EF4-FFF2-40B4-BE49-F238E27FC236}">
                <a16:creationId xmlns:a16="http://schemas.microsoft.com/office/drawing/2014/main" id="{C4EB948D-44C5-45ED-B634-8D2B03BCFCD4}"/>
              </a:ext>
            </a:extLst>
          </p:cNvPr>
          <p:cNvSpPr txBox="1"/>
          <p:nvPr/>
        </p:nvSpPr>
        <p:spPr>
          <a:xfrm>
            <a:off x="333375" y="1611784"/>
            <a:ext cx="11080602" cy="707886"/>
          </a:xfrm>
          <a:prstGeom prst="rect">
            <a:avLst/>
          </a:prstGeom>
          <a:solidFill>
            <a:schemeClr val="accent5">
              <a:lumMod val="20000"/>
              <a:lumOff val="80000"/>
            </a:schemeClr>
          </a:solidFill>
        </p:spPr>
        <p:txBody>
          <a:bodyPr wrap="square">
            <a:spAutoFit/>
          </a:bodyPr>
          <a:lstStyle/>
          <a:p>
            <a:r>
              <a:rPr lang="ja-JP" altLang="en-US" sz="2000" dirty="0">
                <a:latin typeface="HG丸ｺﾞｼｯｸM-PRO" panose="020F0600000000000000" pitchFamily="50" charset="-128"/>
                <a:ea typeface="HG丸ｺﾞｼｯｸM-PRO" panose="020F0600000000000000" pitchFamily="50" charset="-128"/>
              </a:rPr>
              <a:t>ご寄付の分類にかかわらず累計額が </a:t>
            </a:r>
            <a:r>
              <a:rPr lang="en-US" altLang="ja-JP" sz="2000" dirty="0">
                <a:latin typeface="HG丸ｺﾞｼｯｸM-PRO" panose="020F0600000000000000" pitchFamily="50" charset="-128"/>
                <a:ea typeface="HG丸ｺﾞｼｯｸM-PRO" panose="020F0600000000000000" pitchFamily="50" charset="-128"/>
              </a:rPr>
              <a:t>1 </a:t>
            </a:r>
            <a:r>
              <a:rPr lang="ja-JP" altLang="en-US" sz="2000" dirty="0">
                <a:latin typeface="HG丸ｺﾞｼｯｸM-PRO" panose="020F0600000000000000" pitchFamily="50" charset="-128"/>
                <a:ea typeface="HG丸ｺﾞｼｯｸM-PRO" panose="020F0600000000000000" pitchFamily="50" charset="-128"/>
              </a:rPr>
              <a:t>万ドル以上でメジャードナー、</a:t>
            </a:r>
            <a:r>
              <a:rPr lang="en-US" altLang="ja-JP" sz="2000" dirty="0">
                <a:latin typeface="HG丸ｺﾞｼｯｸM-PRO" panose="020F0600000000000000" pitchFamily="50" charset="-128"/>
                <a:ea typeface="HG丸ｺﾞｼｯｸM-PRO" panose="020F0600000000000000" pitchFamily="50" charset="-128"/>
              </a:rPr>
              <a:t>25 </a:t>
            </a:r>
            <a:r>
              <a:rPr lang="ja-JP" altLang="en-US" sz="2000" dirty="0">
                <a:latin typeface="HG丸ｺﾞｼｯｸM-PRO" panose="020F0600000000000000" pitchFamily="50" charset="-128"/>
                <a:ea typeface="HG丸ｺﾞｼｯｸM-PRO" panose="020F0600000000000000" pitchFamily="50" charset="-128"/>
              </a:rPr>
              <a:t>万ドル以上でアーチ・クランフ・ソサエティの認証が個人またはご夫妻に対して贈られます。</a:t>
            </a:r>
          </a:p>
        </p:txBody>
      </p:sp>
      <p:pic>
        <p:nvPicPr>
          <p:cNvPr id="16" name="図 15">
            <a:extLst>
              <a:ext uri="{FF2B5EF4-FFF2-40B4-BE49-F238E27FC236}">
                <a16:creationId xmlns:a16="http://schemas.microsoft.com/office/drawing/2014/main" id="{512EB492-B8D8-46A4-844B-DC347171DC2C}"/>
              </a:ext>
            </a:extLst>
          </p:cNvPr>
          <p:cNvPicPr>
            <a:picLocks noChangeAspect="1"/>
          </p:cNvPicPr>
          <p:nvPr/>
        </p:nvPicPr>
        <p:blipFill>
          <a:blip r:embed="rId3"/>
          <a:stretch>
            <a:fillRect/>
          </a:stretch>
        </p:blipFill>
        <p:spPr>
          <a:xfrm>
            <a:off x="6020820" y="4220468"/>
            <a:ext cx="2732321" cy="2051495"/>
          </a:xfrm>
          <a:prstGeom prst="rect">
            <a:avLst/>
          </a:prstGeom>
        </p:spPr>
      </p:pic>
      <p:pic>
        <p:nvPicPr>
          <p:cNvPr id="18" name="図 17">
            <a:extLst>
              <a:ext uri="{FF2B5EF4-FFF2-40B4-BE49-F238E27FC236}">
                <a16:creationId xmlns:a16="http://schemas.microsoft.com/office/drawing/2014/main" id="{826BB1AD-9FCD-4A34-858E-A095E1A2A2F1}"/>
              </a:ext>
            </a:extLst>
          </p:cNvPr>
          <p:cNvPicPr>
            <a:picLocks noChangeAspect="1"/>
          </p:cNvPicPr>
          <p:nvPr/>
        </p:nvPicPr>
        <p:blipFill>
          <a:blip r:embed="rId4"/>
          <a:stretch>
            <a:fillRect/>
          </a:stretch>
        </p:blipFill>
        <p:spPr>
          <a:xfrm>
            <a:off x="8840877" y="4704794"/>
            <a:ext cx="3170148" cy="2051495"/>
          </a:xfrm>
          <a:prstGeom prst="rect">
            <a:avLst/>
          </a:prstGeom>
        </p:spPr>
      </p:pic>
    </p:spTree>
    <p:extLst>
      <p:ext uri="{BB962C8B-B14F-4D97-AF65-F5344CB8AC3E}">
        <p14:creationId xmlns:p14="http://schemas.microsoft.com/office/powerpoint/2010/main" val="1288883859"/>
      </p:ext>
    </p:extLst>
  </p:cSld>
  <p:clrMapOvr>
    <a:masterClrMapping/>
  </p:clrMapOvr>
  <p:transition spd="slow">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ãã­ã¼ã¿ãªã¼è²¡å£ãã®ç»åæ¤ç´¢çµæ">
            <a:extLst>
              <a:ext uri="{FF2B5EF4-FFF2-40B4-BE49-F238E27FC236}">
                <a16:creationId xmlns:a16="http://schemas.microsoft.com/office/drawing/2014/main" id="{3871A202-7F11-4516-99AB-22E6B022B09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585179" y="5817524"/>
            <a:ext cx="2006747" cy="756642"/>
          </a:xfrm>
          <a:prstGeom prst="rect">
            <a:avLst/>
          </a:prstGeom>
          <a:noFill/>
          <a:extLst>
            <a:ext uri="{909E8E84-426E-40DD-AFC4-6F175D3DCCD1}">
              <a14:hiddenFill xmlns:a14="http://schemas.microsoft.com/office/drawing/2010/main">
                <a:solidFill>
                  <a:srgbClr val="FFFFFF"/>
                </a:solidFill>
              </a14:hiddenFill>
            </a:ext>
          </a:extLst>
        </p:spPr>
      </p:pic>
      <p:sp>
        <p:nvSpPr>
          <p:cNvPr id="12" name="正方形/長方形 11">
            <a:extLst>
              <a:ext uri="{FF2B5EF4-FFF2-40B4-BE49-F238E27FC236}">
                <a16:creationId xmlns:a16="http://schemas.microsoft.com/office/drawing/2014/main" id="{9A17B49F-D03A-4029-B31A-2D46460F52FB}"/>
              </a:ext>
            </a:extLst>
          </p:cNvPr>
          <p:cNvSpPr/>
          <p:nvPr/>
        </p:nvSpPr>
        <p:spPr>
          <a:xfrm>
            <a:off x="180975" y="133350"/>
            <a:ext cx="11858625" cy="619125"/>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b="1" dirty="0">
                <a:latin typeface="HG丸ｺﾞｼｯｸM-PRO" panose="020F0600000000000000" pitchFamily="50" charset="-128"/>
                <a:ea typeface="HG丸ｺﾞｼｯｸM-PRO" panose="020F0600000000000000" pitchFamily="50" charset="-128"/>
              </a:rPr>
              <a:t>ロータリー財団の歴史</a:t>
            </a:r>
            <a:endParaRPr kumimoji="1" lang="ja-JP" altLang="en-US" sz="3200" b="1" dirty="0">
              <a:solidFill>
                <a:srgbClr val="FFFF00"/>
              </a:solidFill>
              <a:latin typeface="HG丸ｺﾞｼｯｸM-PRO" panose="020F0600000000000000" pitchFamily="50" charset="-128"/>
              <a:ea typeface="HG丸ｺﾞｼｯｸM-PRO" panose="020F0600000000000000" pitchFamily="50" charset="-128"/>
            </a:endParaRPr>
          </a:p>
        </p:txBody>
      </p:sp>
      <p:pic>
        <p:nvPicPr>
          <p:cNvPr id="4" name="図 3">
            <a:extLst>
              <a:ext uri="{FF2B5EF4-FFF2-40B4-BE49-F238E27FC236}">
                <a16:creationId xmlns:a16="http://schemas.microsoft.com/office/drawing/2014/main" id="{1955F313-4D32-4184-97A5-1FF699FDA4E8}"/>
              </a:ext>
            </a:extLst>
          </p:cNvPr>
          <p:cNvPicPr>
            <a:picLocks noChangeAspect="1"/>
          </p:cNvPicPr>
          <p:nvPr/>
        </p:nvPicPr>
        <p:blipFill>
          <a:blip r:embed="rId4"/>
          <a:stretch>
            <a:fillRect/>
          </a:stretch>
        </p:blipFill>
        <p:spPr>
          <a:xfrm>
            <a:off x="1419225" y="1701919"/>
            <a:ext cx="2547938" cy="3166161"/>
          </a:xfrm>
          <a:prstGeom prst="rect">
            <a:avLst/>
          </a:prstGeom>
        </p:spPr>
      </p:pic>
      <p:sp>
        <p:nvSpPr>
          <p:cNvPr id="10" name="テキスト ボックス 9">
            <a:extLst>
              <a:ext uri="{FF2B5EF4-FFF2-40B4-BE49-F238E27FC236}">
                <a16:creationId xmlns:a16="http://schemas.microsoft.com/office/drawing/2014/main" id="{022BB597-B8C9-4E03-8B91-4B1B5D88E996}"/>
              </a:ext>
            </a:extLst>
          </p:cNvPr>
          <p:cNvSpPr txBox="1"/>
          <p:nvPr/>
        </p:nvSpPr>
        <p:spPr>
          <a:xfrm>
            <a:off x="902495" y="4988440"/>
            <a:ext cx="3857625" cy="1405193"/>
          </a:xfrm>
          <a:prstGeom prst="rect">
            <a:avLst/>
          </a:prstGeom>
          <a:noFill/>
        </p:spPr>
        <p:txBody>
          <a:bodyPr wrap="square">
            <a:spAutoFit/>
          </a:bodyPr>
          <a:lstStyle/>
          <a:p>
            <a:pPr algn="ctr">
              <a:lnSpc>
                <a:spcPct val="150000"/>
              </a:lnSpc>
              <a:defRPr sz="3300">
                <a:effectLst>
                  <a:outerShdw blurRad="38100" dist="12700" dir="5400000" rotWithShape="0">
                    <a:srgbClr val="000000">
                      <a:alpha val="50000"/>
                    </a:srgbClr>
                  </a:outerShdw>
                </a:effectLst>
                <a:latin typeface="ヒラギノ丸ゴ Pro"/>
                <a:ea typeface="ヒラギノ丸ゴ Pro"/>
                <a:cs typeface="ヒラギノ丸ゴ Pro"/>
                <a:sym typeface="ヒラギノ丸ゴ Pro"/>
              </a:defRPr>
            </a:pPr>
            <a:r>
              <a:rPr lang="ja-JP" altLang="en-US" sz="2000" dirty="0">
                <a:solidFill>
                  <a:srgbClr val="0070C0"/>
                </a:solidFill>
                <a:latin typeface="HG丸ｺﾞｼｯｸM-PRO" panose="020F0600000000000000" pitchFamily="50" charset="-128"/>
                <a:ea typeface="HG丸ｺﾞｼｯｸM-PRO" panose="020F0600000000000000" pitchFamily="50" charset="-128"/>
              </a:rPr>
              <a:t>アーチ・クランフ</a:t>
            </a:r>
            <a:endParaRPr lang="en-US" altLang="ja-JP" sz="2000" dirty="0">
              <a:solidFill>
                <a:srgbClr val="0070C0"/>
              </a:solidFill>
              <a:latin typeface="HG丸ｺﾞｼｯｸM-PRO" panose="020F0600000000000000" pitchFamily="50" charset="-128"/>
              <a:ea typeface="HG丸ｺﾞｼｯｸM-PRO" panose="020F0600000000000000" pitchFamily="50" charset="-128"/>
            </a:endParaRPr>
          </a:p>
          <a:p>
            <a:pPr algn="ctr">
              <a:lnSpc>
                <a:spcPct val="150000"/>
              </a:lnSpc>
              <a:defRPr sz="3300">
                <a:effectLst>
                  <a:outerShdw blurRad="38100" dist="12700" dir="5400000" rotWithShape="0">
                    <a:srgbClr val="000000">
                      <a:alpha val="50000"/>
                    </a:srgbClr>
                  </a:outerShdw>
                </a:effectLst>
                <a:latin typeface="ヒラギノ丸ゴ Pro"/>
                <a:ea typeface="ヒラギノ丸ゴ Pro"/>
                <a:cs typeface="ヒラギノ丸ゴ Pro"/>
                <a:sym typeface="ヒラギノ丸ゴ Pro"/>
              </a:defRPr>
            </a:pPr>
            <a:r>
              <a:rPr lang="ja-JP" altLang="en-US" sz="2000" dirty="0">
                <a:latin typeface="HG丸ｺﾞｼｯｸM-PRO" panose="020F0600000000000000" pitchFamily="50" charset="-128"/>
                <a:ea typeface="HG丸ｺﾞｼｯｸM-PRO" panose="020F0600000000000000" pitchFamily="50" charset="-128"/>
              </a:rPr>
              <a:t>クリーブランド</a:t>
            </a:r>
            <a:r>
              <a:rPr lang="en-US" altLang="ja-JP" sz="2000" dirty="0">
                <a:latin typeface="HG丸ｺﾞｼｯｸM-PRO" panose="020F0600000000000000" pitchFamily="50" charset="-128"/>
                <a:ea typeface="HG丸ｺﾞｼｯｸM-PRO" panose="020F0600000000000000" pitchFamily="50" charset="-128"/>
              </a:rPr>
              <a:t>RC</a:t>
            </a:r>
            <a:r>
              <a:rPr lang="ja-JP" altLang="en-US" sz="2000" dirty="0">
                <a:latin typeface="HG丸ｺﾞｼｯｸM-PRO" panose="020F0600000000000000" pitchFamily="50" charset="-128"/>
                <a:ea typeface="HG丸ｺﾞｼｯｸM-PRO" panose="020F0600000000000000" pitchFamily="50" charset="-128"/>
              </a:rPr>
              <a:t>の創立会員</a:t>
            </a:r>
          </a:p>
          <a:p>
            <a:pPr algn="ctr">
              <a:lnSpc>
                <a:spcPct val="150000"/>
              </a:lnSpc>
              <a:defRPr sz="3300">
                <a:effectLst>
                  <a:outerShdw blurRad="38100" dist="12700" dir="5400000" rotWithShape="0">
                    <a:srgbClr val="000000">
                      <a:alpha val="50000"/>
                    </a:srgbClr>
                  </a:outerShdw>
                </a:effectLst>
                <a:latin typeface="ヒラギノ丸ゴ Pro"/>
                <a:ea typeface="ヒラギノ丸ゴ Pro"/>
                <a:cs typeface="ヒラギノ丸ゴ Pro"/>
                <a:sym typeface="ヒラギノ丸ゴ Pro"/>
              </a:defRPr>
            </a:pPr>
            <a:r>
              <a:rPr lang="en-US" altLang="ja-JP" sz="2000" dirty="0">
                <a:latin typeface="HG丸ｺﾞｼｯｸM-PRO" panose="020F0600000000000000" pitchFamily="50" charset="-128"/>
                <a:ea typeface="HG丸ｺﾞｼｯｸM-PRO" panose="020F0600000000000000" pitchFamily="50" charset="-128"/>
              </a:rPr>
              <a:t>1917-18 RI</a:t>
            </a:r>
            <a:r>
              <a:rPr lang="ja-JP" altLang="en-US" sz="2000" dirty="0">
                <a:latin typeface="HG丸ｺﾞｼｯｸM-PRO" panose="020F0600000000000000" pitchFamily="50" charset="-128"/>
                <a:ea typeface="HG丸ｺﾞｼｯｸM-PRO" panose="020F0600000000000000" pitchFamily="50" charset="-128"/>
              </a:rPr>
              <a:t>会長</a:t>
            </a:r>
          </a:p>
        </p:txBody>
      </p:sp>
      <p:sp>
        <p:nvSpPr>
          <p:cNvPr id="13" name="テキスト ボックス 12">
            <a:extLst>
              <a:ext uri="{FF2B5EF4-FFF2-40B4-BE49-F238E27FC236}">
                <a16:creationId xmlns:a16="http://schemas.microsoft.com/office/drawing/2014/main" id="{0F6A1463-6CDA-474F-B86B-8726EE8C10B6}"/>
              </a:ext>
            </a:extLst>
          </p:cNvPr>
          <p:cNvSpPr txBox="1"/>
          <p:nvPr/>
        </p:nvSpPr>
        <p:spPr>
          <a:xfrm>
            <a:off x="4584278" y="3667569"/>
            <a:ext cx="7455322" cy="646331"/>
          </a:xfrm>
          <a:prstGeom prst="rect">
            <a:avLst/>
          </a:prstGeom>
          <a:noFill/>
        </p:spPr>
        <p:txBody>
          <a:bodyPr wrap="square">
            <a:spAutoFit/>
          </a:bodyPr>
          <a:lstStyle/>
          <a:p>
            <a:r>
              <a:rPr lang="en-US" altLang="ja-JP" sz="3200" dirty="0">
                <a:latin typeface="HG丸ｺﾞｼｯｸM-PRO" panose="020F0600000000000000" pitchFamily="50" charset="-128"/>
                <a:ea typeface="HG丸ｺﾞｼｯｸM-PRO" panose="020F0600000000000000" pitchFamily="50" charset="-128"/>
              </a:rPr>
              <a:t>『</a:t>
            </a:r>
            <a:r>
              <a:rPr lang="ja-JP" altLang="en-US" sz="3600" b="1" dirty="0">
                <a:solidFill>
                  <a:schemeClr val="accent1">
                    <a:lumMod val="75000"/>
                  </a:schemeClr>
                </a:solidFill>
                <a:latin typeface="HG丸ｺﾞｼｯｸM-PRO" panose="020F0600000000000000" pitchFamily="50" charset="-128"/>
                <a:ea typeface="HG丸ｺﾞｼｯｸM-PRO" panose="020F0600000000000000" pitchFamily="50" charset="-128"/>
              </a:rPr>
              <a:t>世界で良いことをする為の基金</a:t>
            </a:r>
            <a:r>
              <a:rPr lang="en-US" altLang="ja-JP" sz="3200" dirty="0">
                <a:latin typeface="HG丸ｺﾞｼｯｸM-PRO" panose="020F0600000000000000" pitchFamily="50" charset="-128"/>
                <a:ea typeface="HG丸ｺﾞｼｯｸM-PRO" panose="020F0600000000000000" pitchFamily="50" charset="-128"/>
              </a:rPr>
              <a:t>』</a:t>
            </a:r>
            <a:endParaRPr lang="ja-JP" altLang="en-US" sz="3200" dirty="0"/>
          </a:p>
        </p:txBody>
      </p:sp>
      <p:sp>
        <p:nvSpPr>
          <p:cNvPr id="8" name="テキスト ボックス 7">
            <a:extLst>
              <a:ext uri="{FF2B5EF4-FFF2-40B4-BE49-F238E27FC236}">
                <a16:creationId xmlns:a16="http://schemas.microsoft.com/office/drawing/2014/main" id="{539B0D95-2EFC-4EBF-BDC8-F51C26599B9E}"/>
              </a:ext>
            </a:extLst>
          </p:cNvPr>
          <p:cNvSpPr txBox="1"/>
          <p:nvPr/>
        </p:nvSpPr>
        <p:spPr>
          <a:xfrm>
            <a:off x="5695950" y="2348613"/>
            <a:ext cx="4248150" cy="461665"/>
          </a:xfrm>
          <a:prstGeom prst="rect">
            <a:avLst/>
          </a:prstGeom>
          <a:noFill/>
        </p:spPr>
        <p:txBody>
          <a:bodyPr wrap="square" rtlCol="0">
            <a:spAutoFit/>
          </a:bodyPr>
          <a:lstStyle/>
          <a:p>
            <a:r>
              <a:rPr kumimoji="1" lang="en-US" altLang="ja-JP" sz="2400" dirty="0">
                <a:latin typeface="HG丸ｺﾞｼｯｸM-PRO" panose="020F0600000000000000" pitchFamily="50" charset="-128"/>
                <a:ea typeface="HG丸ｺﾞｼｯｸM-PRO" panose="020F0600000000000000" pitchFamily="50" charset="-128"/>
              </a:rPr>
              <a:t>1917</a:t>
            </a:r>
            <a:r>
              <a:rPr kumimoji="1" lang="ja-JP" altLang="en-US" sz="2400" dirty="0">
                <a:latin typeface="HG丸ｺﾞｼｯｸM-PRO" panose="020F0600000000000000" pitchFamily="50" charset="-128"/>
                <a:ea typeface="HG丸ｺﾞｼｯｸM-PRO" panose="020F0600000000000000" pitchFamily="50" charset="-128"/>
              </a:rPr>
              <a:t>年</a:t>
            </a:r>
            <a:r>
              <a:rPr kumimoji="1" lang="en-US" altLang="ja-JP" sz="2400" dirty="0">
                <a:latin typeface="HG丸ｺﾞｼｯｸM-PRO" panose="020F0600000000000000" pitchFamily="50" charset="-128"/>
                <a:ea typeface="HG丸ｺﾞｼｯｸM-PRO" panose="020F0600000000000000" pitchFamily="50" charset="-128"/>
              </a:rPr>
              <a:t> </a:t>
            </a:r>
            <a:r>
              <a:rPr kumimoji="1" lang="ja-JP" altLang="en-US" sz="2400" dirty="0">
                <a:latin typeface="HG丸ｺﾞｼｯｸM-PRO" panose="020F0600000000000000" pitchFamily="50" charset="-128"/>
                <a:ea typeface="HG丸ｺﾞｼｯｸM-PRO" panose="020F0600000000000000" pitchFamily="50" charset="-128"/>
              </a:rPr>
              <a:t>アトランタ国際大会</a:t>
            </a:r>
          </a:p>
        </p:txBody>
      </p:sp>
      <p:sp>
        <p:nvSpPr>
          <p:cNvPr id="9" name="テキスト ボックス 8">
            <a:extLst>
              <a:ext uri="{FF2B5EF4-FFF2-40B4-BE49-F238E27FC236}">
                <a16:creationId xmlns:a16="http://schemas.microsoft.com/office/drawing/2014/main" id="{E46DC845-9286-43EF-ACAE-467BC1A3F040}"/>
              </a:ext>
            </a:extLst>
          </p:cNvPr>
          <p:cNvSpPr txBox="1"/>
          <p:nvPr/>
        </p:nvSpPr>
        <p:spPr>
          <a:xfrm>
            <a:off x="1197769" y="1166963"/>
            <a:ext cx="2990850" cy="461665"/>
          </a:xfrm>
          <a:prstGeom prst="rect">
            <a:avLst/>
          </a:prstGeom>
          <a:noFill/>
        </p:spPr>
        <p:txBody>
          <a:bodyPr wrap="square" rtlCol="0">
            <a:spAutoFit/>
          </a:bodyPr>
          <a:lstStyle/>
          <a:p>
            <a:r>
              <a:rPr kumimoji="1" lang="ja-JP" altLang="en-US" sz="2400" dirty="0">
                <a:latin typeface="HG丸ｺﾞｼｯｸM-PRO" panose="020F0600000000000000" pitchFamily="50" charset="-128"/>
                <a:ea typeface="HG丸ｺﾞｼｯｸM-PRO" panose="020F0600000000000000" pitchFamily="50" charset="-128"/>
              </a:rPr>
              <a:t>ロータリー財団の父</a:t>
            </a:r>
          </a:p>
        </p:txBody>
      </p:sp>
    </p:spTree>
    <p:extLst>
      <p:ext uri="{BB962C8B-B14F-4D97-AF65-F5344CB8AC3E}">
        <p14:creationId xmlns:p14="http://schemas.microsoft.com/office/powerpoint/2010/main" val="2275323415"/>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9A17B49F-D03A-4029-B31A-2D46460F52FB}"/>
              </a:ext>
            </a:extLst>
          </p:cNvPr>
          <p:cNvSpPr/>
          <p:nvPr/>
        </p:nvSpPr>
        <p:spPr>
          <a:xfrm>
            <a:off x="180975" y="152400"/>
            <a:ext cx="11858625" cy="619125"/>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dirty="0">
                <a:latin typeface="HG丸ｺﾞｼｯｸM-PRO" panose="020F0600000000000000" pitchFamily="50" charset="-128"/>
                <a:ea typeface="HG丸ｺﾞｼｯｸM-PRO" panose="020F0600000000000000" pitchFamily="50" charset="-128"/>
              </a:rPr>
              <a:t>財団寄付の認証（個人の認証）</a:t>
            </a:r>
          </a:p>
        </p:txBody>
      </p:sp>
      <p:sp>
        <p:nvSpPr>
          <p:cNvPr id="4" name="テキスト ボックス 3">
            <a:extLst>
              <a:ext uri="{FF2B5EF4-FFF2-40B4-BE49-F238E27FC236}">
                <a16:creationId xmlns:a16="http://schemas.microsoft.com/office/drawing/2014/main" id="{5892345A-4583-4714-88B5-FF4CB5C44F4B}"/>
              </a:ext>
            </a:extLst>
          </p:cNvPr>
          <p:cNvSpPr txBox="1"/>
          <p:nvPr/>
        </p:nvSpPr>
        <p:spPr>
          <a:xfrm>
            <a:off x="333375" y="958274"/>
            <a:ext cx="7578725" cy="584775"/>
          </a:xfrm>
          <a:prstGeom prst="rect">
            <a:avLst/>
          </a:prstGeom>
          <a:noFill/>
        </p:spPr>
        <p:txBody>
          <a:bodyPr wrap="square" rtlCol="0">
            <a:spAutoFit/>
          </a:bodyPr>
          <a:lstStyle/>
          <a:p>
            <a:r>
              <a:rPr lang="ja-JP" altLang="en-US" sz="3200" dirty="0">
                <a:solidFill>
                  <a:schemeClr val="accent1">
                    <a:lumMod val="50000"/>
                  </a:schemeClr>
                </a:solidFill>
                <a:latin typeface="HG丸ｺﾞｼｯｸM-PRO" panose="020F0600000000000000" pitchFamily="50" charset="-128"/>
                <a:ea typeface="HG丸ｺﾞｼｯｸM-PRO" panose="020F0600000000000000" pitchFamily="50" charset="-128"/>
              </a:rPr>
              <a:t>ポール・ハリス・ソサエティ（</a:t>
            </a:r>
            <a:r>
              <a:rPr lang="en-US" altLang="ja-JP" sz="3200" dirty="0">
                <a:solidFill>
                  <a:schemeClr val="accent1">
                    <a:lumMod val="50000"/>
                  </a:schemeClr>
                </a:solidFill>
                <a:latin typeface="HG丸ｺﾞｼｯｸM-PRO" panose="020F0600000000000000" pitchFamily="50" charset="-128"/>
                <a:ea typeface="HG丸ｺﾞｼｯｸM-PRO" panose="020F0600000000000000" pitchFamily="50" charset="-128"/>
              </a:rPr>
              <a:t>PHS</a:t>
            </a:r>
            <a:r>
              <a:rPr lang="ja-JP" altLang="en-US" sz="3200" dirty="0">
                <a:solidFill>
                  <a:schemeClr val="accent1">
                    <a:lumMod val="50000"/>
                  </a:schemeClr>
                </a:solidFill>
                <a:latin typeface="HG丸ｺﾞｼｯｸM-PRO" panose="020F0600000000000000" pitchFamily="50" charset="-128"/>
                <a:ea typeface="HG丸ｺﾞｼｯｸM-PRO" panose="020F0600000000000000" pitchFamily="50" charset="-128"/>
              </a:rPr>
              <a:t>）</a:t>
            </a:r>
            <a:endParaRPr kumimoji="1" lang="ja-JP" altLang="en-US" sz="3200" dirty="0">
              <a:solidFill>
                <a:schemeClr val="accent1">
                  <a:lumMod val="50000"/>
                </a:schemeClr>
              </a:solidFill>
              <a:latin typeface="HG丸ｺﾞｼｯｸM-PRO" panose="020F0600000000000000" pitchFamily="50" charset="-128"/>
              <a:ea typeface="HG丸ｺﾞｼｯｸM-PRO" panose="020F0600000000000000" pitchFamily="50" charset="-128"/>
            </a:endParaRPr>
          </a:p>
        </p:txBody>
      </p:sp>
      <p:sp>
        <p:nvSpPr>
          <p:cNvPr id="14" name="テキスト ボックス 13">
            <a:extLst>
              <a:ext uri="{FF2B5EF4-FFF2-40B4-BE49-F238E27FC236}">
                <a16:creationId xmlns:a16="http://schemas.microsoft.com/office/drawing/2014/main" id="{6C2D73B0-EE5F-41E9-965C-1010A856F120}"/>
              </a:ext>
            </a:extLst>
          </p:cNvPr>
          <p:cNvSpPr txBox="1"/>
          <p:nvPr/>
        </p:nvSpPr>
        <p:spPr>
          <a:xfrm>
            <a:off x="611187" y="1729798"/>
            <a:ext cx="10969625" cy="707886"/>
          </a:xfrm>
          <a:prstGeom prst="rect">
            <a:avLst/>
          </a:prstGeom>
          <a:solidFill>
            <a:schemeClr val="accent5">
              <a:lumMod val="20000"/>
              <a:lumOff val="80000"/>
            </a:schemeClr>
          </a:solidFill>
        </p:spPr>
        <p:txBody>
          <a:bodyPr wrap="square">
            <a:spAutoFit/>
          </a:bodyPr>
          <a:lstStyle/>
          <a:p>
            <a:r>
              <a:rPr lang="ja-JP" altLang="en-US" sz="2000" dirty="0">
                <a:solidFill>
                  <a:srgbClr val="000000"/>
                </a:solidFill>
                <a:latin typeface="HG丸ｺﾞｼｯｸM-PRO" panose="020F0600000000000000" pitchFamily="50" charset="-128"/>
                <a:ea typeface="HG丸ｺﾞｼｯｸM-PRO" panose="020F0600000000000000" pitchFamily="50" charset="-128"/>
              </a:rPr>
              <a:t>ポール・ハリス・ソサエティ（</a:t>
            </a:r>
            <a:r>
              <a:rPr lang="en-US" altLang="ja-JP" sz="2000" dirty="0">
                <a:solidFill>
                  <a:srgbClr val="000000"/>
                </a:solidFill>
                <a:latin typeface="HG丸ｺﾞｼｯｸM-PRO" panose="020F0600000000000000" pitchFamily="50" charset="-128"/>
                <a:ea typeface="HG丸ｺﾞｼｯｸM-PRO" panose="020F0600000000000000" pitchFamily="50" charset="-128"/>
              </a:rPr>
              <a:t>PHS</a:t>
            </a:r>
            <a:r>
              <a:rPr lang="ja-JP" altLang="en-US" sz="2000" dirty="0">
                <a:solidFill>
                  <a:srgbClr val="000000"/>
                </a:solidFill>
                <a:latin typeface="HG丸ｺﾞｼｯｸM-PRO" panose="020F0600000000000000" pitchFamily="50" charset="-128"/>
                <a:ea typeface="HG丸ｺﾞｼｯｸM-PRO" panose="020F0600000000000000" pitchFamily="50" charset="-128"/>
              </a:rPr>
              <a:t>）は、年次基金／ポリオプラスへ、一括もしくは合計で、</a:t>
            </a:r>
            <a:r>
              <a:rPr lang="ja-JP" altLang="en-US" sz="2000" dirty="0">
                <a:solidFill>
                  <a:srgbClr val="C00000"/>
                </a:solidFill>
                <a:latin typeface="HG丸ｺﾞｼｯｸM-PRO" panose="020F0600000000000000" pitchFamily="50" charset="-128"/>
                <a:ea typeface="HG丸ｺﾞｼｯｸM-PRO" panose="020F0600000000000000" pitchFamily="50" charset="-128"/>
              </a:rPr>
              <a:t>毎年 </a:t>
            </a:r>
            <a:r>
              <a:rPr lang="en-US" altLang="ja-JP" sz="2000" dirty="0">
                <a:solidFill>
                  <a:srgbClr val="C00000"/>
                </a:solidFill>
                <a:latin typeface="HG丸ｺﾞｼｯｸM-PRO" panose="020F0600000000000000" pitchFamily="50" charset="-128"/>
                <a:ea typeface="HG丸ｺﾞｼｯｸM-PRO" panose="020F0600000000000000" pitchFamily="50" charset="-128"/>
              </a:rPr>
              <a:t>1,000 </a:t>
            </a:r>
            <a:r>
              <a:rPr lang="ja-JP" altLang="en-US" sz="2000" dirty="0">
                <a:solidFill>
                  <a:srgbClr val="C00000"/>
                </a:solidFill>
                <a:latin typeface="HG丸ｺﾞｼｯｸM-PRO" panose="020F0600000000000000" pitchFamily="50" charset="-128"/>
                <a:ea typeface="HG丸ｺﾞｼｯｸM-PRO" panose="020F0600000000000000" pitchFamily="50" charset="-128"/>
              </a:rPr>
              <a:t>ドル以上</a:t>
            </a:r>
            <a:r>
              <a:rPr lang="ja-JP" altLang="en-US" sz="2000" dirty="0">
                <a:solidFill>
                  <a:srgbClr val="000000"/>
                </a:solidFill>
                <a:latin typeface="HG丸ｺﾞｼｯｸM-PRO" panose="020F0600000000000000" pitchFamily="50" charset="-128"/>
                <a:ea typeface="HG丸ｺﾞｼｯｸM-PRO" panose="020F0600000000000000" pitchFamily="50" charset="-128"/>
              </a:rPr>
              <a:t>のご支援を誓約下さる個人の認証です。</a:t>
            </a:r>
          </a:p>
        </p:txBody>
      </p:sp>
      <p:graphicFrame>
        <p:nvGraphicFramePr>
          <p:cNvPr id="17" name="表 4">
            <a:extLst>
              <a:ext uri="{FF2B5EF4-FFF2-40B4-BE49-F238E27FC236}">
                <a16:creationId xmlns:a16="http://schemas.microsoft.com/office/drawing/2014/main" id="{37DDDD7A-CE3A-4EAE-B3F7-870FB200060A}"/>
              </a:ext>
            </a:extLst>
          </p:cNvPr>
          <p:cNvGraphicFramePr>
            <a:graphicFrameLocks noGrp="1"/>
          </p:cNvGraphicFramePr>
          <p:nvPr/>
        </p:nvGraphicFramePr>
        <p:xfrm>
          <a:off x="344009" y="4420317"/>
          <a:ext cx="11695591" cy="1981200"/>
        </p:xfrm>
        <a:graphic>
          <a:graphicData uri="http://schemas.openxmlformats.org/drawingml/2006/table">
            <a:tbl>
              <a:tblPr firstRow="1" bandRow="1">
                <a:tableStyleId>{5C22544A-7EE6-4342-B048-85BDC9FD1C3A}</a:tableStyleId>
              </a:tblPr>
              <a:tblGrid>
                <a:gridCol w="2495464">
                  <a:extLst>
                    <a:ext uri="{9D8B030D-6E8A-4147-A177-3AD203B41FA5}">
                      <a16:colId xmlns:a16="http://schemas.microsoft.com/office/drawing/2014/main" val="319061171"/>
                    </a:ext>
                  </a:extLst>
                </a:gridCol>
                <a:gridCol w="9200127">
                  <a:extLst>
                    <a:ext uri="{9D8B030D-6E8A-4147-A177-3AD203B41FA5}">
                      <a16:colId xmlns:a16="http://schemas.microsoft.com/office/drawing/2014/main" val="2207289001"/>
                    </a:ext>
                  </a:extLst>
                </a:gridCol>
              </a:tblGrid>
              <a:tr h="456624">
                <a:tc>
                  <a:txBody>
                    <a:bodyPr/>
                    <a:lstStyle/>
                    <a:p>
                      <a:pPr algn="ctr">
                        <a:lnSpc>
                          <a:spcPct val="100000"/>
                        </a:lnSpc>
                      </a:pPr>
                      <a:r>
                        <a:rPr kumimoji="1" lang="ja-JP" altLang="en-US" sz="2800" b="1" dirty="0">
                          <a:solidFill>
                            <a:schemeClr val="tx1"/>
                          </a:solidFill>
                          <a:latin typeface="HG丸ｺﾞｼｯｸM-PRO" panose="020F0600000000000000" pitchFamily="50" charset="-128"/>
                          <a:ea typeface="HG丸ｺﾞｼｯｸM-PRO" panose="020F0600000000000000" pitchFamily="50" charset="-128"/>
                        </a:rPr>
                        <a:t>入会方法</a:t>
                      </a:r>
                    </a:p>
                  </a:txBody>
                  <a:tcPr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pPr>
                      <a:r>
                        <a:rPr kumimoji="1" lang="ja-JP" altLang="en-US" sz="2800" b="1" dirty="0">
                          <a:solidFill>
                            <a:schemeClr val="tx1"/>
                          </a:solidFill>
                          <a:latin typeface="HG丸ｺﾞｼｯｸM-PRO" panose="020F0600000000000000" pitchFamily="50" charset="-128"/>
                          <a:ea typeface="HG丸ｺﾞｼｯｸM-PRO" panose="020F0600000000000000" pitchFamily="50" charset="-128"/>
                        </a:rPr>
                        <a:t>概要</a:t>
                      </a:r>
                    </a:p>
                  </a:txBody>
                  <a:tcPr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031830761"/>
                  </a:ext>
                </a:extLst>
              </a:tr>
              <a:tr h="0">
                <a:tc>
                  <a:txBody>
                    <a:bodyPr/>
                    <a:lstStyle/>
                    <a:p>
                      <a:pPr algn="ctr">
                        <a:lnSpc>
                          <a:spcPct val="100000"/>
                        </a:lnSpc>
                      </a:pPr>
                      <a:r>
                        <a:rPr kumimoji="1" lang="ja-JP" altLang="en-US" sz="2800" b="0" dirty="0">
                          <a:solidFill>
                            <a:schemeClr val="tx1"/>
                          </a:solidFill>
                          <a:latin typeface="HG丸ｺﾞｼｯｸM-PRO" panose="020F0600000000000000" pitchFamily="50" charset="-128"/>
                          <a:ea typeface="HG丸ｺﾞｼｯｸM-PRO" panose="020F0600000000000000" pitchFamily="50" charset="-128"/>
                        </a:rPr>
                        <a:t>入会申込書</a:t>
                      </a:r>
                    </a:p>
                  </a:txBody>
                  <a:tcPr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noFill/>
                  </a:tcPr>
                </a:tc>
                <a:tc>
                  <a:txBody>
                    <a:bodyPr/>
                    <a:lstStyle/>
                    <a:p>
                      <a:pPr algn="l">
                        <a:lnSpc>
                          <a:spcPct val="100000"/>
                        </a:lnSpc>
                      </a:pPr>
                      <a:r>
                        <a:rPr kumimoji="1" lang="ja-JP" altLang="en-US" sz="2800" b="0" dirty="0">
                          <a:solidFill>
                            <a:schemeClr val="tx1"/>
                          </a:solidFill>
                          <a:latin typeface="HG丸ｺﾞｼｯｸM-PRO" panose="020F0600000000000000" pitchFamily="50" charset="-128"/>
                          <a:ea typeface="HG丸ｺﾞｼｯｸM-PRO" panose="020F0600000000000000" pitchFamily="50" charset="-128"/>
                        </a:rPr>
                        <a:t>＊</a:t>
                      </a:r>
                      <a:r>
                        <a:rPr kumimoji="1" lang="en-US" altLang="ja-JP" sz="2800" b="0" dirty="0">
                          <a:solidFill>
                            <a:schemeClr val="tx1"/>
                          </a:solidFill>
                          <a:latin typeface="HG丸ｺﾞｼｯｸM-PRO" panose="020F0600000000000000" pitchFamily="50" charset="-128"/>
                          <a:ea typeface="HG丸ｺﾞｼｯｸM-PRO" panose="020F0600000000000000" pitchFamily="50" charset="-128"/>
                        </a:rPr>
                        <a:t>PHS</a:t>
                      </a:r>
                      <a:r>
                        <a:rPr kumimoji="1" lang="ja-JP" altLang="en-US" sz="2800" b="0" dirty="0">
                          <a:solidFill>
                            <a:schemeClr val="tx1"/>
                          </a:solidFill>
                          <a:latin typeface="HG丸ｺﾞｼｯｸM-PRO" panose="020F0600000000000000" pitchFamily="50" charset="-128"/>
                          <a:ea typeface="HG丸ｺﾞｼｯｸM-PRO" panose="020F0600000000000000" pitchFamily="50" charset="-128"/>
                        </a:rPr>
                        <a:t>推進用パンフレットの入会申込書に記入</a:t>
                      </a:r>
                    </a:p>
                  </a:txBody>
                  <a:tcPr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noFill/>
                  </a:tcPr>
                </a:tc>
                <a:extLst>
                  <a:ext uri="{0D108BD9-81ED-4DB2-BD59-A6C34878D82A}">
                    <a16:rowId xmlns:a16="http://schemas.microsoft.com/office/drawing/2014/main" val="1777565332"/>
                  </a:ext>
                </a:extLst>
              </a:tr>
              <a:tr h="0">
                <a:tc>
                  <a:txBody>
                    <a:bodyPr/>
                    <a:lstStyle/>
                    <a:p>
                      <a:pPr algn="ctr">
                        <a:lnSpc>
                          <a:spcPct val="100000"/>
                        </a:lnSpc>
                      </a:pPr>
                      <a:r>
                        <a:rPr kumimoji="1" lang="ja-JP" altLang="en-US" sz="2800" b="0" dirty="0">
                          <a:solidFill>
                            <a:schemeClr val="tx1"/>
                          </a:solidFill>
                          <a:latin typeface="HG丸ｺﾞｼｯｸM-PRO" panose="020F0600000000000000" pitchFamily="50" charset="-128"/>
                          <a:ea typeface="HG丸ｺﾞｼｯｸM-PRO" panose="020F0600000000000000" pitchFamily="50" charset="-128"/>
                        </a:rPr>
                        <a:t>オンライン</a:t>
                      </a:r>
                    </a:p>
                  </a:txBody>
                  <a:tcPr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noFill/>
                  </a:tcPr>
                </a:tc>
                <a:tc>
                  <a:txBody>
                    <a:bodyPr/>
                    <a:lstStyle/>
                    <a:p>
                      <a:pPr algn="l">
                        <a:lnSpc>
                          <a:spcPct val="100000"/>
                        </a:lnSpc>
                      </a:pPr>
                      <a:r>
                        <a:rPr kumimoji="1" lang="ja-JP" altLang="en-US" sz="2800" b="0" dirty="0">
                          <a:solidFill>
                            <a:schemeClr val="tx1"/>
                          </a:solidFill>
                          <a:latin typeface="HG丸ｺﾞｼｯｸM-PRO" panose="020F0600000000000000" pitchFamily="50" charset="-128"/>
                          <a:ea typeface="HG丸ｺﾞｼｯｸM-PRO" panose="020F0600000000000000" pitchFamily="50" charset="-128"/>
                        </a:rPr>
                        <a:t>＊ </a:t>
                      </a:r>
                      <a:r>
                        <a:rPr kumimoji="1" lang="en-US" altLang="ja-JP" sz="2800" b="0" dirty="0">
                          <a:solidFill>
                            <a:schemeClr val="tx1"/>
                          </a:solidFill>
                          <a:latin typeface="HG丸ｺﾞｼｯｸM-PRO" panose="020F0600000000000000" pitchFamily="50" charset="-128"/>
                          <a:ea typeface="HG丸ｺﾞｼｯｸM-PRO" panose="020F0600000000000000" pitchFamily="50" charset="-128"/>
                        </a:rPr>
                        <a:t>My ROTARY</a:t>
                      </a:r>
                      <a:r>
                        <a:rPr kumimoji="1" lang="ja-JP" altLang="en-US" sz="2800" b="0" dirty="0">
                          <a:solidFill>
                            <a:schemeClr val="tx1"/>
                          </a:solidFill>
                          <a:latin typeface="HG丸ｺﾞｼｯｸM-PRO" panose="020F0600000000000000" pitchFamily="50" charset="-128"/>
                          <a:ea typeface="HG丸ｺﾞｼｯｸM-PRO" panose="020F0600000000000000" pitchFamily="50" charset="-128"/>
                        </a:rPr>
                        <a:t>から</a:t>
                      </a:r>
                      <a:endParaRPr kumimoji="1" lang="en-US" altLang="ja-JP" sz="2800" b="0" dirty="0">
                        <a:solidFill>
                          <a:schemeClr val="tx1"/>
                        </a:solidFill>
                        <a:latin typeface="HG丸ｺﾞｼｯｸM-PRO" panose="020F0600000000000000" pitchFamily="50" charset="-128"/>
                        <a:ea typeface="HG丸ｺﾞｼｯｸM-PRO" panose="020F0600000000000000" pitchFamily="50" charset="-128"/>
                      </a:endParaRPr>
                    </a:p>
                    <a:p>
                      <a:pPr algn="l">
                        <a:lnSpc>
                          <a:spcPct val="100000"/>
                        </a:lnSpc>
                      </a:pPr>
                      <a:r>
                        <a:rPr kumimoji="1" lang="ja-JP" altLang="en-US" sz="2800" b="0" dirty="0">
                          <a:solidFill>
                            <a:schemeClr val="tx1"/>
                          </a:solidFill>
                          <a:latin typeface="HG丸ｺﾞｼｯｸM-PRO" panose="020F0600000000000000" pitchFamily="50" charset="-128"/>
                          <a:ea typeface="HG丸ｺﾞｼｯｸM-PRO" panose="020F0600000000000000" pitchFamily="50" charset="-128"/>
                        </a:rPr>
                        <a:t>行動する⇒寄付者の認証⇒</a:t>
                      </a:r>
                      <a:r>
                        <a:rPr kumimoji="1" lang="en-US" altLang="ja-JP" sz="2800" b="0" dirty="0">
                          <a:solidFill>
                            <a:schemeClr val="tx1"/>
                          </a:solidFill>
                          <a:latin typeface="HG丸ｺﾞｼｯｸM-PRO" panose="020F0600000000000000" pitchFamily="50" charset="-128"/>
                          <a:ea typeface="HG丸ｺﾞｼｯｸM-PRO" panose="020F0600000000000000" pitchFamily="50" charset="-128"/>
                        </a:rPr>
                        <a:t>PHS</a:t>
                      </a:r>
                      <a:r>
                        <a:rPr kumimoji="1" lang="ja-JP" altLang="en-US" sz="2800" b="0" dirty="0">
                          <a:solidFill>
                            <a:schemeClr val="tx1"/>
                          </a:solidFill>
                          <a:latin typeface="HG丸ｺﾞｼｯｸM-PRO" panose="020F0600000000000000" pitchFamily="50" charset="-128"/>
                          <a:ea typeface="HG丸ｺﾞｼｯｸM-PRO" panose="020F0600000000000000" pitchFamily="50" charset="-128"/>
                        </a:rPr>
                        <a:t>メンバー⇒入会フォーム</a:t>
                      </a:r>
                      <a:endParaRPr kumimoji="1" lang="ja-JP" altLang="en-US" sz="2800" b="0" dirty="0">
                        <a:solidFill>
                          <a:srgbClr val="C00000"/>
                        </a:solidFill>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noFill/>
                  </a:tcPr>
                </a:tc>
                <a:extLst>
                  <a:ext uri="{0D108BD9-81ED-4DB2-BD59-A6C34878D82A}">
                    <a16:rowId xmlns:a16="http://schemas.microsoft.com/office/drawing/2014/main" val="1463416324"/>
                  </a:ext>
                </a:extLst>
              </a:tr>
            </a:tbl>
          </a:graphicData>
        </a:graphic>
      </p:graphicFrame>
      <p:pic>
        <p:nvPicPr>
          <p:cNvPr id="19" name="図 18">
            <a:extLst>
              <a:ext uri="{FF2B5EF4-FFF2-40B4-BE49-F238E27FC236}">
                <a16:creationId xmlns:a16="http://schemas.microsoft.com/office/drawing/2014/main" id="{BD2025AA-07E4-462D-9FD7-BF752FA4E819}"/>
              </a:ext>
            </a:extLst>
          </p:cNvPr>
          <p:cNvPicPr>
            <a:picLocks noChangeAspect="1"/>
          </p:cNvPicPr>
          <p:nvPr/>
        </p:nvPicPr>
        <p:blipFill>
          <a:blip r:embed="rId3"/>
          <a:stretch>
            <a:fillRect/>
          </a:stretch>
        </p:blipFill>
        <p:spPr>
          <a:xfrm>
            <a:off x="7536371" y="2352039"/>
            <a:ext cx="2188654" cy="2962913"/>
          </a:xfrm>
          <a:prstGeom prst="rect">
            <a:avLst/>
          </a:prstGeom>
        </p:spPr>
      </p:pic>
      <p:sp>
        <p:nvSpPr>
          <p:cNvPr id="22" name="吹き出し: 四角形 21">
            <a:extLst>
              <a:ext uri="{FF2B5EF4-FFF2-40B4-BE49-F238E27FC236}">
                <a16:creationId xmlns:a16="http://schemas.microsoft.com/office/drawing/2014/main" id="{7C3B0120-6BB3-4192-97D4-BF96780DF0CE}"/>
              </a:ext>
            </a:extLst>
          </p:cNvPr>
          <p:cNvSpPr/>
          <p:nvPr/>
        </p:nvSpPr>
        <p:spPr>
          <a:xfrm>
            <a:off x="1372154" y="2624433"/>
            <a:ext cx="5342972" cy="1689659"/>
          </a:xfrm>
          <a:prstGeom prst="wedgeRectCallout">
            <a:avLst>
              <a:gd name="adj1" fmla="val -38132"/>
              <a:gd name="adj2" fmla="val -60208"/>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kumimoji="1" lang="ja-JP" altLang="en-US" sz="2000" dirty="0">
                <a:solidFill>
                  <a:schemeClr val="accent1">
                    <a:lumMod val="75000"/>
                  </a:schemeClr>
                </a:solidFill>
                <a:latin typeface="HG丸ｺﾞｼｯｸM-PRO" panose="020F0600000000000000" pitchFamily="50" charset="-128"/>
                <a:ea typeface="HG丸ｺﾞｼｯｸM-PRO" panose="020F0600000000000000" pitchFamily="50" charset="-128"/>
              </a:rPr>
              <a:t>寄付例（オンライン定額寄付が便利です！）　</a:t>
            </a:r>
          </a:p>
          <a:p>
            <a:r>
              <a:rPr kumimoji="1" lang="ja-JP" altLang="en-US" sz="2000" dirty="0">
                <a:solidFill>
                  <a:schemeClr val="accent1">
                    <a:lumMod val="75000"/>
                  </a:schemeClr>
                </a:solidFill>
                <a:latin typeface="HG丸ｺﾞｼｯｸM-PRO" panose="020F0600000000000000" pitchFamily="50" charset="-128"/>
                <a:ea typeface="HG丸ｺﾞｼｯｸM-PRO" panose="020F0600000000000000" pitchFamily="50" charset="-128"/>
              </a:rPr>
              <a:t>　　・年度内に少額にわけて寄付する</a:t>
            </a:r>
          </a:p>
          <a:p>
            <a:r>
              <a:rPr kumimoji="1" lang="ja-JP" altLang="en-US" sz="2000" dirty="0">
                <a:solidFill>
                  <a:schemeClr val="accent1">
                    <a:lumMod val="75000"/>
                  </a:schemeClr>
                </a:solidFill>
                <a:latin typeface="HG丸ｺﾞｼｯｸM-PRO" panose="020F0600000000000000" pitchFamily="50" charset="-128"/>
                <a:ea typeface="HG丸ｺﾞｼｯｸM-PRO" panose="020F0600000000000000" pitchFamily="50" charset="-128"/>
              </a:rPr>
              <a:t>　　・年に１回、＄１０００　一括にて</a:t>
            </a:r>
          </a:p>
          <a:p>
            <a:r>
              <a:rPr kumimoji="1" lang="ja-JP" altLang="en-US" sz="2000" dirty="0">
                <a:solidFill>
                  <a:schemeClr val="accent1">
                    <a:lumMod val="75000"/>
                  </a:schemeClr>
                </a:solidFill>
                <a:latin typeface="HG丸ｺﾞｼｯｸM-PRO" panose="020F0600000000000000" pitchFamily="50" charset="-128"/>
                <a:ea typeface="HG丸ｺﾞｼｯｸM-PRO" panose="020F0600000000000000" pitchFamily="50" charset="-128"/>
              </a:rPr>
              <a:t>　　・毎月＄８４をクレジットカードにて</a:t>
            </a:r>
          </a:p>
        </p:txBody>
      </p:sp>
    </p:spTree>
    <p:extLst>
      <p:ext uri="{BB962C8B-B14F-4D97-AF65-F5344CB8AC3E}">
        <p14:creationId xmlns:p14="http://schemas.microsoft.com/office/powerpoint/2010/main" val="3572962245"/>
      </p:ext>
    </p:extLst>
  </p:cSld>
  <p:clrMapOvr>
    <a:masterClrMapping/>
  </p:clrMapOvr>
  <p:transition spd="slow">
    <p:pull/>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9A17B49F-D03A-4029-B31A-2D46460F52FB}"/>
              </a:ext>
            </a:extLst>
          </p:cNvPr>
          <p:cNvSpPr/>
          <p:nvPr/>
        </p:nvSpPr>
        <p:spPr>
          <a:xfrm>
            <a:off x="180975" y="152400"/>
            <a:ext cx="11858625" cy="619125"/>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dirty="0">
                <a:latin typeface="HG丸ｺﾞｼｯｸM-PRO" panose="020F0600000000000000" pitchFamily="50" charset="-128"/>
                <a:ea typeface="HG丸ｺﾞｼｯｸM-PRO" panose="020F0600000000000000" pitchFamily="50" charset="-128"/>
              </a:rPr>
              <a:t>財団寄付の認証（クラブ）</a:t>
            </a:r>
          </a:p>
        </p:txBody>
      </p:sp>
      <p:pic>
        <p:nvPicPr>
          <p:cNvPr id="3" name="Picture 4" descr="ãã­ã¼ã¿ãªã¼è²¡å£ãã®ç»åæ¤ç´¢çµæ">
            <a:extLst>
              <a:ext uri="{FF2B5EF4-FFF2-40B4-BE49-F238E27FC236}">
                <a16:creationId xmlns:a16="http://schemas.microsoft.com/office/drawing/2014/main" id="{3871A202-7F11-4516-99AB-22E6B022B09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585179" y="5817524"/>
            <a:ext cx="2006747" cy="75664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表 5">
            <a:extLst>
              <a:ext uri="{FF2B5EF4-FFF2-40B4-BE49-F238E27FC236}">
                <a16:creationId xmlns:a16="http://schemas.microsoft.com/office/drawing/2014/main" id="{84726B01-B131-4F70-9CE5-6A8F0ABE6FD2}"/>
              </a:ext>
            </a:extLst>
          </p:cNvPr>
          <p:cNvGraphicFramePr>
            <a:graphicFrameLocks noGrp="1"/>
          </p:cNvGraphicFramePr>
          <p:nvPr/>
        </p:nvGraphicFramePr>
        <p:xfrm>
          <a:off x="216306" y="1732441"/>
          <a:ext cx="11759387" cy="4663440"/>
        </p:xfrm>
        <a:graphic>
          <a:graphicData uri="http://schemas.openxmlformats.org/drawingml/2006/table">
            <a:tbl>
              <a:tblPr firstRow="1" bandRow="1">
                <a:tableStyleId>{5C22544A-7EE6-4342-B048-85BDC9FD1C3A}</a:tableStyleId>
              </a:tblPr>
              <a:tblGrid>
                <a:gridCol w="625864">
                  <a:extLst>
                    <a:ext uri="{9D8B030D-6E8A-4147-A177-3AD203B41FA5}">
                      <a16:colId xmlns:a16="http://schemas.microsoft.com/office/drawing/2014/main" val="1756129595"/>
                    </a:ext>
                  </a:extLst>
                </a:gridCol>
                <a:gridCol w="11133523">
                  <a:extLst>
                    <a:ext uri="{9D8B030D-6E8A-4147-A177-3AD203B41FA5}">
                      <a16:colId xmlns:a16="http://schemas.microsoft.com/office/drawing/2014/main" val="3284577516"/>
                    </a:ext>
                  </a:extLst>
                </a:gridCol>
              </a:tblGrid>
              <a:tr h="370840">
                <a:tc gridSpan="2">
                  <a:txBody>
                    <a:bodyPr/>
                    <a:lstStyle/>
                    <a:p>
                      <a:r>
                        <a:rPr kumimoji="1" lang="en-US" altLang="ja-JP" sz="2000" b="1" dirty="0">
                          <a:solidFill>
                            <a:schemeClr val="accent1">
                              <a:lumMod val="75000"/>
                            </a:schemeClr>
                          </a:solidFill>
                          <a:latin typeface="HG丸ｺﾞｼｯｸM-PRO" panose="020F0600000000000000" pitchFamily="50" charset="-128"/>
                          <a:ea typeface="HG丸ｺﾞｼｯｸM-PRO" panose="020F0600000000000000" pitchFamily="50" charset="-128"/>
                        </a:rPr>
                        <a:t>100%</a:t>
                      </a:r>
                      <a:r>
                        <a:rPr kumimoji="1" lang="ja-JP" altLang="en-US" sz="2000" b="1" dirty="0">
                          <a:solidFill>
                            <a:schemeClr val="accent1">
                              <a:lumMod val="75000"/>
                            </a:schemeClr>
                          </a:solidFill>
                          <a:latin typeface="HG丸ｺﾞｼｯｸM-PRO" panose="020F0600000000000000" pitchFamily="50" charset="-128"/>
                          <a:ea typeface="HG丸ｺﾞｼｯｸM-PRO" panose="020F0600000000000000" pitchFamily="50" charset="-128"/>
                        </a:rPr>
                        <a:t> </a:t>
                      </a:r>
                      <a:r>
                        <a:rPr kumimoji="1" lang="en-US" altLang="ja-JP" sz="2000" b="1" dirty="0">
                          <a:solidFill>
                            <a:schemeClr val="accent1">
                              <a:lumMod val="75000"/>
                            </a:schemeClr>
                          </a:solidFill>
                          <a:latin typeface="HG丸ｺﾞｼｯｸM-PRO" panose="020F0600000000000000" pitchFamily="50" charset="-128"/>
                          <a:ea typeface="HG丸ｺﾞｼｯｸM-PRO" panose="020F0600000000000000" pitchFamily="50" charset="-128"/>
                        </a:rPr>
                        <a:t>Every</a:t>
                      </a:r>
                      <a:r>
                        <a:rPr kumimoji="1" lang="ja-JP" altLang="en-US" sz="2000" b="1" dirty="0">
                          <a:solidFill>
                            <a:schemeClr val="accent1">
                              <a:lumMod val="75000"/>
                            </a:schemeClr>
                          </a:solidFill>
                          <a:latin typeface="HG丸ｺﾞｼｯｸM-PRO" panose="020F0600000000000000" pitchFamily="50" charset="-128"/>
                          <a:ea typeface="HG丸ｺﾞｼｯｸM-PRO" panose="020F0600000000000000" pitchFamily="50" charset="-128"/>
                        </a:rPr>
                        <a:t> </a:t>
                      </a:r>
                      <a:r>
                        <a:rPr kumimoji="1" lang="en-US" altLang="ja-JP" sz="2000" b="1" dirty="0">
                          <a:solidFill>
                            <a:schemeClr val="accent1">
                              <a:lumMod val="75000"/>
                            </a:schemeClr>
                          </a:solidFill>
                          <a:latin typeface="HG丸ｺﾞｼｯｸM-PRO" panose="020F0600000000000000" pitchFamily="50" charset="-128"/>
                          <a:ea typeface="HG丸ｺﾞｼｯｸM-PRO" panose="020F0600000000000000" pitchFamily="50" charset="-128"/>
                        </a:rPr>
                        <a:t>Rotarian,</a:t>
                      </a:r>
                      <a:r>
                        <a:rPr kumimoji="1" lang="ja-JP" altLang="en-US" sz="2000" b="1" dirty="0">
                          <a:solidFill>
                            <a:schemeClr val="accent1">
                              <a:lumMod val="75000"/>
                            </a:schemeClr>
                          </a:solidFill>
                          <a:latin typeface="HG丸ｺﾞｼｯｸM-PRO" panose="020F0600000000000000" pitchFamily="50" charset="-128"/>
                          <a:ea typeface="HG丸ｺﾞｼｯｸM-PRO" panose="020F0600000000000000" pitchFamily="50" charset="-128"/>
                        </a:rPr>
                        <a:t> </a:t>
                      </a:r>
                      <a:r>
                        <a:rPr kumimoji="1" lang="en-US" altLang="ja-JP" sz="2000" b="1" dirty="0">
                          <a:solidFill>
                            <a:schemeClr val="accent1">
                              <a:lumMod val="75000"/>
                            </a:schemeClr>
                          </a:solidFill>
                          <a:latin typeface="HG丸ｺﾞｼｯｸM-PRO" panose="020F0600000000000000" pitchFamily="50" charset="-128"/>
                          <a:ea typeface="HG丸ｺﾞｼｯｸM-PRO" panose="020F0600000000000000" pitchFamily="50" charset="-128"/>
                        </a:rPr>
                        <a:t>Every Year </a:t>
                      </a:r>
                      <a:r>
                        <a:rPr kumimoji="1" lang="ja-JP" altLang="en-US" sz="2000" b="1" dirty="0">
                          <a:solidFill>
                            <a:schemeClr val="accent1">
                              <a:lumMod val="75000"/>
                            </a:schemeClr>
                          </a:solidFill>
                          <a:latin typeface="HG丸ｺﾞｼｯｸM-PRO" panose="020F0600000000000000" pitchFamily="50" charset="-128"/>
                          <a:ea typeface="HG丸ｺﾞｼｯｸM-PRO" panose="020F0600000000000000" pitchFamily="50" charset="-128"/>
                        </a:rPr>
                        <a:t>クラブ</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3272593735"/>
                  </a:ext>
                </a:extLst>
              </a:tr>
              <a:tr h="370840">
                <a:tc>
                  <a:txBody>
                    <a:bodyPr/>
                    <a:lstStyle/>
                    <a:p>
                      <a:endParaRPr kumimoji="1" lang="ja-JP" altLang="en-US" sz="2000" b="0" dirty="0">
                        <a:solidFill>
                          <a:schemeClr val="tx1"/>
                        </a:solidFill>
                        <a:latin typeface="HG丸ｺﾞｼｯｸM-PRO" panose="020F0600000000000000" pitchFamily="50" charset="-128"/>
                        <a:ea typeface="HG丸ｺﾞｼｯｸM-PRO" panose="020F0600000000000000" pitchFamily="50"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kumimoji="1" lang="ja-JP" altLang="en-US" sz="2000" b="0" dirty="0">
                          <a:solidFill>
                            <a:schemeClr val="tx1"/>
                          </a:solidFill>
                          <a:latin typeface="HG丸ｺﾞｼｯｸM-PRO" panose="020F0600000000000000" pitchFamily="50" charset="-128"/>
                          <a:ea typeface="HG丸ｺﾞｼｯｸM-PRO" panose="020F0600000000000000" pitchFamily="50" charset="-128"/>
                        </a:rPr>
                        <a:t>会員全てが年次基金寄付</a:t>
                      </a:r>
                      <a:r>
                        <a:rPr kumimoji="1" lang="en-US" altLang="ja-JP" sz="2000" b="0" dirty="0">
                          <a:solidFill>
                            <a:schemeClr val="tx1"/>
                          </a:solidFill>
                          <a:latin typeface="HG丸ｺﾞｼｯｸM-PRO" panose="020F0600000000000000" pitchFamily="50" charset="-128"/>
                          <a:ea typeface="HG丸ｺﾞｼｯｸM-PRO" panose="020F0600000000000000" pitchFamily="50" charset="-128"/>
                        </a:rPr>
                        <a:t>25</a:t>
                      </a:r>
                      <a:r>
                        <a:rPr kumimoji="1" lang="ja-JP" altLang="en-US" sz="2000" b="0" dirty="0">
                          <a:solidFill>
                            <a:schemeClr val="tx1"/>
                          </a:solidFill>
                          <a:latin typeface="HG丸ｺﾞｼｯｸM-PRO" panose="020F0600000000000000" pitchFamily="50" charset="-128"/>
                          <a:ea typeface="HG丸ｺﾞｼｯｸM-PRO" panose="020F0600000000000000" pitchFamily="50" charset="-128"/>
                        </a:rPr>
                        <a:t>ドル以上で、一人あたりの寄付額が</a:t>
                      </a:r>
                      <a:r>
                        <a:rPr kumimoji="1" lang="en-US" altLang="ja-JP" sz="2000" b="0" dirty="0">
                          <a:solidFill>
                            <a:schemeClr val="tx1"/>
                          </a:solidFill>
                          <a:latin typeface="HG丸ｺﾞｼｯｸM-PRO" panose="020F0600000000000000" pitchFamily="50" charset="-128"/>
                          <a:ea typeface="HG丸ｺﾞｼｯｸM-PRO" panose="020F0600000000000000" pitchFamily="50" charset="-128"/>
                        </a:rPr>
                        <a:t>100</a:t>
                      </a:r>
                      <a:r>
                        <a:rPr kumimoji="1" lang="ja-JP" altLang="en-US" sz="2000" b="0" dirty="0">
                          <a:solidFill>
                            <a:schemeClr val="tx1"/>
                          </a:solidFill>
                          <a:latin typeface="HG丸ｺﾞｼｯｸM-PRO" panose="020F0600000000000000" pitchFamily="50" charset="-128"/>
                          <a:ea typeface="HG丸ｺﾞｼｯｸM-PRO" panose="020F0600000000000000" pitchFamily="50" charset="-128"/>
                        </a:rPr>
                        <a:t>ドルに達しているクラブ</a:t>
                      </a:r>
                      <a:endParaRPr kumimoji="1" lang="en-US" altLang="ja-JP" sz="2000" b="0" dirty="0">
                        <a:solidFill>
                          <a:schemeClr val="tx1"/>
                        </a:solidFill>
                        <a:latin typeface="HG丸ｺﾞｼｯｸM-PRO" panose="020F0600000000000000" pitchFamily="50" charset="-128"/>
                        <a:ea typeface="HG丸ｺﾞｼｯｸM-PRO" panose="020F0600000000000000" pitchFamily="50"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931464970"/>
                  </a:ext>
                </a:extLst>
              </a:tr>
              <a:tr h="370840">
                <a:tc>
                  <a:txBody>
                    <a:bodyPr/>
                    <a:lstStyle/>
                    <a:p>
                      <a:endParaRPr kumimoji="1" lang="ja-JP" altLang="en-US" sz="2000" b="0" dirty="0">
                        <a:solidFill>
                          <a:schemeClr val="tx1"/>
                        </a:solidFill>
                        <a:latin typeface="HG丸ｺﾞｼｯｸM-PRO" panose="020F0600000000000000" pitchFamily="50" charset="-128"/>
                        <a:ea typeface="HG丸ｺﾞｼｯｸM-PRO" panose="020F0600000000000000" pitchFamily="50"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endParaRPr kumimoji="1" lang="ja-JP" altLang="en-US" sz="2000" b="0" dirty="0">
                        <a:solidFill>
                          <a:schemeClr val="tx1"/>
                        </a:solidFill>
                        <a:latin typeface="HG丸ｺﾞｼｯｸM-PRO" panose="020F0600000000000000" pitchFamily="50" charset="-128"/>
                        <a:ea typeface="HG丸ｺﾞｼｯｸM-PRO" panose="020F0600000000000000" pitchFamily="50"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595896040"/>
                  </a:ext>
                </a:extLst>
              </a:tr>
              <a:tr h="370840">
                <a:tc gridSpan="2">
                  <a:txBody>
                    <a:bodyPr/>
                    <a:lstStyle/>
                    <a:p>
                      <a:r>
                        <a:rPr kumimoji="1" lang="en-US" altLang="ja-JP" sz="2000" b="1" dirty="0">
                          <a:solidFill>
                            <a:schemeClr val="accent1">
                              <a:lumMod val="75000"/>
                            </a:schemeClr>
                          </a:solidFill>
                          <a:latin typeface="HG丸ｺﾞｼｯｸM-PRO" panose="020F0600000000000000" pitchFamily="50" charset="-128"/>
                          <a:ea typeface="HG丸ｺﾞｼｯｸM-PRO" panose="020F0600000000000000" pitchFamily="50" charset="-128"/>
                        </a:rPr>
                        <a:t>100%</a:t>
                      </a:r>
                      <a:r>
                        <a:rPr kumimoji="1" lang="ja-JP" altLang="en-US" sz="2000" b="1" dirty="0">
                          <a:solidFill>
                            <a:schemeClr val="accent1">
                              <a:lumMod val="75000"/>
                            </a:schemeClr>
                          </a:solidFill>
                          <a:latin typeface="HG丸ｺﾞｼｯｸM-PRO" panose="020F0600000000000000" pitchFamily="50" charset="-128"/>
                          <a:ea typeface="HG丸ｺﾞｼｯｸM-PRO" panose="020F0600000000000000" pitchFamily="50" charset="-128"/>
                        </a:rPr>
                        <a:t>ロータリー財団寄付クラブ</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4233696565"/>
                  </a:ext>
                </a:extLst>
              </a:tr>
              <a:tr h="370840">
                <a:tc>
                  <a:txBody>
                    <a:bodyPr/>
                    <a:lstStyle/>
                    <a:p>
                      <a:endParaRPr kumimoji="1" lang="ja-JP" altLang="en-US" sz="2000" b="0" dirty="0">
                        <a:solidFill>
                          <a:schemeClr val="tx1"/>
                        </a:solidFill>
                        <a:latin typeface="HG丸ｺﾞｼｯｸM-PRO" panose="020F0600000000000000" pitchFamily="50" charset="-128"/>
                        <a:ea typeface="HG丸ｺﾞｼｯｸM-PRO" panose="020F0600000000000000" pitchFamily="50"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kumimoji="1" lang="ja-JP" altLang="en-US" sz="2000" b="0" dirty="0">
                          <a:solidFill>
                            <a:schemeClr val="tx1"/>
                          </a:solidFill>
                          <a:latin typeface="HG丸ｺﾞｼｯｸM-PRO" panose="020F0600000000000000" pitchFamily="50" charset="-128"/>
                          <a:ea typeface="HG丸ｺﾞｼｯｸM-PRO" panose="020F0600000000000000" pitchFamily="50" charset="-128"/>
                        </a:rPr>
                        <a:t>寄付分類に関わらず会員全てが財団寄付</a:t>
                      </a:r>
                      <a:r>
                        <a:rPr kumimoji="1" lang="en-US" altLang="ja-JP" sz="2000" b="0" dirty="0">
                          <a:solidFill>
                            <a:schemeClr val="tx1"/>
                          </a:solidFill>
                          <a:latin typeface="HG丸ｺﾞｼｯｸM-PRO" panose="020F0600000000000000" pitchFamily="50" charset="-128"/>
                          <a:ea typeface="HG丸ｺﾞｼｯｸM-PRO" panose="020F0600000000000000" pitchFamily="50" charset="-128"/>
                        </a:rPr>
                        <a:t>25</a:t>
                      </a:r>
                      <a:r>
                        <a:rPr kumimoji="1" lang="ja-JP" altLang="en-US" sz="2000" b="0" dirty="0">
                          <a:solidFill>
                            <a:schemeClr val="tx1"/>
                          </a:solidFill>
                          <a:latin typeface="HG丸ｺﾞｼｯｸM-PRO" panose="020F0600000000000000" pitchFamily="50" charset="-128"/>
                          <a:ea typeface="HG丸ｺﾞｼｯｸM-PRO" panose="020F0600000000000000" pitchFamily="50" charset="-128"/>
                        </a:rPr>
                        <a:t>ドル以上で、一人あたりの寄付額が</a:t>
                      </a:r>
                      <a:r>
                        <a:rPr kumimoji="1" lang="en-US" altLang="ja-JP" sz="2000" b="0" dirty="0">
                          <a:solidFill>
                            <a:schemeClr val="tx1"/>
                          </a:solidFill>
                          <a:latin typeface="HG丸ｺﾞｼｯｸM-PRO" panose="020F0600000000000000" pitchFamily="50" charset="-128"/>
                          <a:ea typeface="HG丸ｺﾞｼｯｸM-PRO" panose="020F0600000000000000" pitchFamily="50" charset="-128"/>
                        </a:rPr>
                        <a:t>100</a:t>
                      </a:r>
                      <a:r>
                        <a:rPr kumimoji="1" lang="ja-JP" altLang="en-US" sz="2000" b="0" dirty="0">
                          <a:solidFill>
                            <a:schemeClr val="tx1"/>
                          </a:solidFill>
                          <a:latin typeface="HG丸ｺﾞｼｯｸM-PRO" panose="020F0600000000000000" pitchFamily="50" charset="-128"/>
                          <a:ea typeface="HG丸ｺﾞｼｯｸM-PRO" panose="020F0600000000000000" pitchFamily="50" charset="-128"/>
                        </a:rPr>
                        <a:t>ドルに達しているクラブ</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284185722"/>
                  </a:ext>
                </a:extLst>
              </a:tr>
              <a:tr h="370840">
                <a:tc>
                  <a:txBody>
                    <a:bodyPr/>
                    <a:lstStyle/>
                    <a:p>
                      <a:endParaRPr kumimoji="1" lang="ja-JP" altLang="en-US" sz="2000" b="0" dirty="0">
                        <a:solidFill>
                          <a:schemeClr val="tx1"/>
                        </a:solidFill>
                        <a:latin typeface="HG丸ｺﾞｼｯｸM-PRO" panose="020F0600000000000000" pitchFamily="50" charset="-128"/>
                        <a:ea typeface="HG丸ｺﾞｼｯｸM-PRO" panose="020F0600000000000000" pitchFamily="50"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endParaRPr kumimoji="1" lang="ja-JP" altLang="en-US" sz="2000" b="0" dirty="0">
                        <a:solidFill>
                          <a:schemeClr val="tx1"/>
                        </a:solidFill>
                        <a:latin typeface="HG丸ｺﾞｼｯｸM-PRO" panose="020F0600000000000000" pitchFamily="50" charset="-128"/>
                        <a:ea typeface="HG丸ｺﾞｼｯｸM-PRO" panose="020F0600000000000000" pitchFamily="50"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530335150"/>
                  </a:ext>
                </a:extLst>
              </a:tr>
              <a:tr h="370840">
                <a:tc gridSpan="2">
                  <a:txBody>
                    <a:bodyPr/>
                    <a:lstStyle/>
                    <a:p>
                      <a:r>
                        <a:rPr kumimoji="1" lang="en-US" altLang="ja-JP" sz="2000" b="1" dirty="0">
                          <a:solidFill>
                            <a:schemeClr val="accent1">
                              <a:lumMod val="75000"/>
                            </a:schemeClr>
                          </a:solidFill>
                          <a:latin typeface="HG丸ｺﾞｼｯｸM-PRO" panose="020F0600000000000000" pitchFamily="50" charset="-128"/>
                          <a:ea typeface="HG丸ｺﾞｼｯｸM-PRO" panose="020F0600000000000000" pitchFamily="50" charset="-128"/>
                        </a:rPr>
                        <a:t>100%</a:t>
                      </a:r>
                      <a:r>
                        <a:rPr kumimoji="1" lang="ja-JP" altLang="en-US" sz="2000" b="1" dirty="0">
                          <a:solidFill>
                            <a:schemeClr val="accent1">
                              <a:lumMod val="75000"/>
                            </a:schemeClr>
                          </a:solidFill>
                          <a:latin typeface="HG丸ｺﾞｼｯｸM-PRO" panose="020F0600000000000000" pitchFamily="50" charset="-128"/>
                          <a:ea typeface="HG丸ｺﾞｼｯｸM-PRO" panose="020F0600000000000000" pitchFamily="50" charset="-128"/>
                        </a:rPr>
                        <a:t>ポール・ハリス・ソサエティ・クラブ</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2131965584"/>
                  </a:ext>
                </a:extLst>
              </a:tr>
              <a:tr h="370840">
                <a:tc>
                  <a:txBody>
                    <a:bodyPr/>
                    <a:lstStyle/>
                    <a:p>
                      <a:endParaRPr kumimoji="1" lang="ja-JP" altLang="en-US" sz="2000" b="0" dirty="0">
                        <a:solidFill>
                          <a:schemeClr val="tx1"/>
                        </a:solidFill>
                        <a:latin typeface="HG丸ｺﾞｼｯｸM-PRO" panose="020F0600000000000000" pitchFamily="50" charset="-128"/>
                        <a:ea typeface="HG丸ｺﾞｼｯｸM-PRO" panose="020F0600000000000000" pitchFamily="50"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kumimoji="1" lang="ja-JP" altLang="en-US" sz="2000" b="0" dirty="0">
                          <a:solidFill>
                            <a:schemeClr val="tx1"/>
                          </a:solidFill>
                          <a:latin typeface="HG丸ｺﾞｼｯｸM-PRO" panose="020F0600000000000000" pitchFamily="50" charset="-128"/>
                          <a:ea typeface="HG丸ｺﾞｼｯｸM-PRO" panose="020F0600000000000000" pitchFamily="50" charset="-128"/>
                        </a:rPr>
                        <a:t>会員全てが年次基金かポリオプラスに</a:t>
                      </a:r>
                      <a:r>
                        <a:rPr kumimoji="1" lang="en-US" altLang="ja-JP" sz="2000" b="0" dirty="0">
                          <a:solidFill>
                            <a:schemeClr val="tx1"/>
                          </a:solidFill>
                          <a:latin typeface="HG丸ｺﾞｼｯｸM-PRO" panose="020F0600000000000000" pitchFamily="50" charset="-128"/>
                          <a:ea typeface="HG丸ｺﾞｼｯｸM-PRO" panose="020F0600000000000000" pitchFamily="50" charset="-128"/>
                        </a:rPr>
                        <a:t>1,000</a:t>
                      </a:r>
                      <a:r>
                        <a:rPr kumimoji="1" lang="ja-JP" altLang="en-US" sz="2000" b="0" dirty="0">
                          <a:solidFill>
                            <a:schemeClr val="tx1"/>
                          </a:solidFill>
                          <a:latin typeface="HG丸ｺﾞｼｯｸM-PRO" panose="020F0600000000000000" pitchFamily="50" charset="-128"/>
                          <a:ea typeface="HG丸ｺﾞｼｯｸM-PRO" panose="020F0600000000000000" pitchFamily="50" charset="-128"/>
                        </a:rPr>
                        <a:t>ドル以上寄付したクラブ</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256319005"/>
                  </a:ext>
                </a:extLst>
              </a:tr>
              <a:tr h="370840">
                <a:tc>
                  <a:txBody>
                    <a:bodyPr/>
                    <a:lstStyle/>
                    <a:p>
                      <a:endParaRPr kumimoji="1" lang="ja-JP" altLang="en-US" sz="2000" b="0" dirty="0">
                        <a:solidFill>
                          <a:schemeClr val="tx1"/>
                        </a:solidFill>
                        <a:latin typeface="HG丸ｺﾞｼｯｸM-PRO" panose="020F0600000000000000" pitchFamily="50" charset="-128"/>
                        <a:ea typeface="HG丸ｺﾞｼｯｸM-PRO" panose="020F0600000000000000" pitchFamily="50"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endParaRPr kumimoji="1" lang="ja-JP" altLang="en-US" sz="2000" b="0" dirty="0">
                        <a:solidFill>
                          <a:schemeClr val="tx1"/>
                        </a:solidFill>
                        <a:latin typeface="HG丸ｺﾞｼｯｸM-PRO" panose="020F0600000000000000" pitchFamily="50" charset="-128"/>
                        <a:ea typeface="HG丸ｺﾞｼｯｸM-PRO" panose="020F0600000000000000" pitchFamily="50"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083077818"/>
                  </a:ext>
                </a:extLst>
              </a:tr>
              <a:tr h="370840">
                <a:tc gridSpan="2">
                  <a:txBody>
                    <a:bodyPr/>
                    <a:lstStyle/>
                    <a:p>
                      <a:r>
                        <a:rPr kumimoji="1" lang="ja-JP" altLang="en-US" sz="2000" b="1" dirty="0">
                          <a:solidFill>
                            <a:schemeClr val="accent1">
                              <a:lumMod val="75000"/>
                            </a:schemeClr>
                          </a:solidFill>
                          <a:latin typeface="HG丸ｺﾞｼｯｸM-PRO" panose="020F0600000000000000" pitchFamily="50" charset="-128"/>
                          <a:ea typeface="HG丸ｺﾞｼｯｸM-PRO" panose="020F0600000000000000" pitchFamily="50" charset="-128"/>
                        </a:rPr>
                        <a:t>年次基金寄付一人あたりの寄付額上位３クラブ</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2836910535"/>
                  </a:ext>
                </a:extLst>
              </a:tr>
              <a:tr h="370840">
                <a:tc>
                  <a:txBody>
                    <a:bodyPr/>
                    <a:lstStyle/>
                    <a:p>
                      <a:endParaRPr kumimoji="1" lang="ja-JP" altLang="en-US" sz="2000" b="0" dirty="0">
                        <a:solidFill>
                          <a:schemeClr val="tx1"/>
                        </a:solidFill>
                        <a:latin typeface="HG丸ｺﾞｼｯｸM-PRO" panose="020F0600000000000000" pitchFamily="50" charset="-128"/>
                        <a:ea typeface="HG丸ｺﾞｼｯｸM-PRO" panose="020F0600000000000000" pitchFamily="50"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kumimoji="1" lang="ja-JP" altLang="en-US" sz="2000" b="0" dirty="0">
                          <a:solidFill>
                            <a:schemeClr val="tx1"/>
                          </a:solidFill>
                          <a:latin typeface="HG丸ｺﾞｼｯｸM-PRO" panose="020F0600000000000000" pitchFamily="50" charset="-128"/>
                          <a:ea typeface="HG丸ｺﾞｼｯｸM-PRO" panose="020F0600000000000000" pitchFamily="50" charset="-128"/>
                        </a:rPr>
                        <a:t>地区内で一人あたりの年次基金寄付額が上位</a:t>
                      </a:r>
                      <a:r>
                        <a:rPr kumimoji="1" lang="en-US" altLang="ja-JP" sz="2000" b="0" dirty="0">
                          <a:solidFill>
                            <a:schemeClr val="tx1"/>
                          </a:solidFill>
                          <a:latin typeface="HG丸ｺﾞｼｯｸM-PRO" panose="020F0600000000000000" pitchFamily="50" charset="-128"/>
                          <a:ea typeface="HG丸ｺﾞｼｯｸM-PRO" panose="020F0600000000000000" pitchFamily="50" charset="-128"/>
                        </a:rPr>
                        <a:t>3</a:t>
                      </a:r>
                      <a:r>
                        <a:rPr kumimoji="1" lang="ja-JP" altLang="en-US" sz="2000" b="0" dirty="0">
                          <a:solidFill>
                            <a:schemeClr val="tx1"/>
                          </a:solidFill>
                          <a:latin typeface="HG丸ｺﾞｼｯｸM-PRO" panose="020F0600000000000000" pitchFamily="50" charset="-128"/>
                          <a:ea typeface="HG丸ｺﾞｼｯｸM-PRO" panose="020F0600000000000000" pitchFamily="50" charset="-128"/>
                        </a:rPr>
                        <a:t>位に入ったクラブ</a:t>
                      </a:r>
                      <a:endParaRPr kumimoji="1" lang="en-US" altLang="ja-JP" sz="2000" b="0" dirty="0">
                        <a:solidFill>
                          <a:schemeClr val="tx1"/>
                        </a:solidFill>
                        <a:latin typeface="HG丸ｺﾞｼｯｸM-PRO" panose="020F0600000000000000" pitchFamily="50" charset="-128"/>
                        <a:ea typeface="HG丸ｺﾞｼｯｸM-PRO" panose="020F0600000000000000" pitchFamily="50"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033969581"/>
                  </a:ext>
                </a:extLst>
              </a:tr>
            </a:tbl>
          </a:graphicData>
        </a:graphic>
      </p:graphicFrame>
      <p:sp>
        <p:nvSpPr>
          <p:cNvPr id="8" name="テキスト ボックス 7">
            <a:extLst>
              <a:ext uri="{FF2B5EF4-FFF2-40B4-BE49-F238E27FC236}">
                <a16:creationId xmlns:a16="http://schemas.microsoft.com/office/drawing/2014/main" id="{1DF7EA4D-D4AF-4942-B95E-29005CDCCB3D}"/>
              </a:ext>
            </a:extLst>
          </p:cNvPr>
          <p:cNvSpPr txBox="1"/>
          <p:nvPr/>
        </p:nvSpPr>
        <p:spPr>
          <a:xfrm>
            <a:off x="251638" y="898040"/>
            <a:ext cx="11688724" cy="707886"/>
          </a:xfrm>
          <a:prstGeom prst="rect">
            <a:avLst/>
          </a:prstGeom>
          <a:solidFill>
            <a:schemeClr val="accent5">
              <a:lumMod val="20000"/>
              <a:lumOff val="80000"/>
            </a:schemeClr>
          </a:solidFill>
          <a:ln>
            <a:noFill/>
          </a:ln>
        </p:spPr>
        <p:txBody>
          <a:bodyPr wrap="square">
            <a:spAutoFit/>
          </a:bodyPr>
          <a:lstStyle/>
          <a:p>
            <a:r>
              <a:rPr lang="ja-JP" altLang="ja-JP" sz="2000" dirty="0">
                <a:effectLst/>
                <a:latin typeface="HG丸ｺﾞｼｯｸM-PRO" panose="020F0600000000000000" pitchFamily="50" charset="-128"/>
                <a:ea typeface="HG丸ｺﾞｼｯｸM-PRO" panose="020F0600000000000000" pitchFamily="50" charset="-128"/>
                <a:cs typeface="HGP明朝E" panose="02020900000000000000" pitchFamily="18" charset="-128"/>
              </a:rPr>
              <a:t>認証品としてバナーや感謝状が贈られます。バナーの認証状況は、「クラブのバナー認証レポート」で確認できます。</a:t>
            </a:r>
            <a:endParaRPr lang="ja-JP" altLang="en-US" sz="2000" dirty="0">
              <a:latin typeface="HG丸ｺﾞｼｯｸM-PRO" panose="020F0600000000000000" pitchFamily="50" charset="-128"/>
              <a:ea typeface="HG丸ｺﾞｼｯｸM-PRO" panose="020F0600000000000000" pitchFamily="50" charset="-128"/>
            </a:endParaRPr>
          </a:p>
        </p:txBody>
      </p:sp>
      <p:pic>
        <p:nvPicPr>
          <p:cNvPr id="9" name="図 8">
            <a:extLst>
              <a:ext uri="{FF2B5EF4-FFF2-40B4-BE49-F238E27FC236}">
                <a16:creationId xmlns:a16="http://schemas.microsoft.com/office/drawing/2014/main" id="{AA55CBD8-81C2-4C23-9898-4EC3E5CC723A}"/>
              </a:ext>
            </a:extLst>
          </p:cNvPr>
          <p:cNvPicPr>
            <a:picLocks noChangeAspect="1"/>
          </p:cNvPicPr>
          <p:nvPr/>
        </p:nvPicPr>
        <p:blipFill>
          <a:blip r:embed="rId4"/>
          <a:stretch>
            <a:fillRect/>
          </a:stretch>
        </p:blipFill>
        <p:spPr>
          <a:xfrm>
            <a:off x="9147464" y="3907018"/>
            <a:ext cx="2649492" cy="1783991"/>
          </a:xfrm>
          <a:prstGeom prst="rect">
            <a:avLst/>
          </a:prstGeom>
        </p:spPr>
      </p:pic>
    </p:spTree>
    <p:extLst>
      <p:ext uri="{BB962C8B-B14F-4D97-AF65-F5344CB8AC3E}">
        <p14:creationId xmlns:p14="http://schemas.microsoft.com/office/powerpoint/2010/main" val="2578170338"/>
      </p:ext>
    </p:extLst>
  </p:cSld>
  <p:clrMapOvr>
    <a:masterClrMapping/>
  </p:clrMapOvr>
  <p:transition spd="slow">
    <p:pull/>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9A17B49F-D03A-4029-B31A-2D46460F52FB}"/>
              </a:ext>
            </a:extLst>
          </p:cNvPr>
          <p:cNvSpPr/>
          <p:nvPr/>
        </p:nvSpPr>
        <p:spPr>
          <a:xfrm>
            <a:off x="180975" y="152400"/>
            <a:ext cx="11858625" cy="619125"/>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dirty="0">
                <a:latin typeface="HG丸ｺﾞｼｯｸM-PRO" panose="020F0600000000000000" pitchFamily="50" charset="-128"/>
                <a:ea typeface="HG丸ｺﾞｼｯｸM-PRO" panose="020F0600000000000000" pitchFamily="50" charset="-128"/>
              </a:rPr>
              <a:t>財団寄付の認証（クラブ）</a:t>
            </a:r>
          </a:p>
        </p:txBody>
      </p:sp>
      <p:pic>
        <p:nvPicPr>
          <p:cNvPr id="3" name="Picture 4" descr="ãã­ã¼ã¿ãªã¼è²¡å£ãã®ç»åæ¤ç´¢çµæ">
            <a:extLst>
              <a:ext uri="{FF2B5EF4-FFF2-40B4-BE49-F238E27FC236}">
                <a16:creationId xmlns:a16="http://schemas.microsoft.com/office/drawing/2014/main" id="{3871A202-7F11-4516-99AB-22E6B022B09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585179" y="5817524"/>
            <a:ext cx="2006747" cy="75664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表 5">
            <a:extLst>
              <a:ext uri="{FF2B5EF4-FFF2-40B4-BE49-F238E27FC236}">
                <a16:creationId xmlns:a16="http://schemas.microsoft.com/office/drawing/2014/main" id="{84726B01-B131-4F70-9CE5-6A8F0ABE6FD2}"/>
              </a:ext>
            </a:extLst>
          </p:cNvPr>
          <p:cNvGraphicFramePr>
            <a:graphicFrameLocks noGrp="1"/>
          </p:cNvGraphicFramePr>
          <p:nvPr/>
        </p:nvGraphicFramePr>
        <p:xfrm>
          <a:off x="216306" y="1732441"/>
          <a:ext cx="11759387" cy="4358640"/>
        </p:xfrm>
        <a:graphic>
          <a:graphicData uri="http://schemas.openxmlformats.org/drawingml/2006/table">
            <a:tbl>
              <a:tblPr firstRow="1" bandRow="1">
                <a:tableStyleId>{5C22544A-7EE6-4342-B048-85BDC9FD1C3A}</a:tableStyleId>
              </a:tblPr>
              <a:tblGrid>
                <a:gridCol w="625864">
                  <a:extLst>
                    <a:ext uri="{9D8B030D-6E8A-4147-A177-3AD203B41FA5}">
                      <a16:colId xmlns:a16="http://schemas.microsoft.com/office/drawing/2014/main" val="1756129595"/>
                    </a:ext>
                  </a:extLst>
                </a:gridCol>
                <a:gridCol w="11133523">
                  <a:extLst>
                    <a:ext uri="{9D8B030D-6E8A-4147-A177-3AD203B41FA5}">
                      <a16:colId xmlns:a16="http://schemas.microsoft.com/office/drawing/2014/main" val="3284577516"/>
                    </a:ext>
                  </a:extLst>
                </a:gridCol>
              </a:tblGrid>
              <a:tr h="370840">
                <a:tc gridSpan="2">
                  <a:txBody>
                    <a:bodyPr/>
                    <a:lstStyle/>
                    <a:p>
                      <a:r>
                        <a:rPr kumimoji="1" lang="en-US" altLang="ja-JP" sz="2000" b="1" dirty="0">
                          <a:solidFill>
                            <a:schemeClr val="accent1">
                              <a:lumMod val="75000"/>
                            </a:schemeClr>
                          </a:solidFill>
                          <a:latin typeface="HG丸ｺﾞｼｯｸM-PRO" panose="020F0600000000000000" pitchFamily="50" charset="-128"/>
                          <a:ea typeface="HG丸ｺﾞｼｯｸM-PRO" panose="020F0600000000000000" pitchFamily="50" charset="-128"/>
                        </a:rPr>
                        <a:t>100%</a:t>
                      </a:r>
                      <a:r>
                        <a:rPr kumimoji="1" lang="ja-JP" altLang="en-US" sz="2000" b="1" dirty="0">
                          <a:solidFill>
                            <a:schemeClr val="accent1">
                              <a:lumMod val="75000"/>
                            </a:schemeClr>
                          </a:solidFill>
                          <a:latin typeface="HG丸ｺﾞｼｯｸM-PRO" panose="020F0600000000000000" pitchFamily="50" charset="-128"/>
                          <a:ea typeface="HG丸ｺﾞｼｯｸM-PRO" panose="020F0600000000000000" pitchFamily="50" charset="-128"/>
                        </a:rPr>
                        <a:t> ポール・ハリス・フェロー・クラブ</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3272593735"/>
                  </a:ext>
                </a:extLst>
              </a:tr>
              <a:tr h="370840">
                <a:tc>
                  <a:txBody>
                    <a:bodyPr/>
                    <a:lstStyle/>
                    <a:p>
                      <a:endParaRPr kumimoji="1" lang="ja-JP" altLang="en-US" sz="2000" b="0" dirty="0">
                        <a:solidFill>
                          <a:schemeClr val="tx1"/>
                        </a:solidFill>
                        <a:latin typeface="HG丸ｺﾞｼｯｸM-PRO" panose="020F0600000000000000" pitchFamily="50" charset="-128"/>
                        <a:ea typeface="HG丸ｺﾞｼｯｸM-PRO" panose="020F0600000000000000" pitchFamily="50"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kumimoji="1" lang="ja-JP" altLang="en-US" sz="2000" b="0" dirty="0">
                          <a:solidFill>
                            <a:schemeClr val="tx1"/>
                          </a:solidFill>
                          <a:latin typeface="HG丸ｺﾞｼｯｸM-PRO" panose="020F0600000000000000" pitchFamily="50" charset="-128"/>
                          <a:ea typeface="HG丸ｺﾞｼｯｸM-PRO" panose="020F0600000000000000" pitchFamily="50" charset="-128"/>
                        </a:rPr>
                        <a:t>会員全てがポール・ハリス・フェローのクラブ</a:t>
                      </a:r>
                      <a:endParaRPr kumimoji="1" lang="en-US" altLang="ja-JP" sz="2000" b="0" dirty="0">
                        <a:solidFill>
                          <a:schemeClr val="tx1"/>
                        </a:solidFill>
                        <a:latin typeface="HG丸ｺﾞｼｯｸM-PRO" panose="020F0600000000000000" pitchFamily="50" charset="-128"/>
                        <a:ea typeface="HG丸ｺﾞｼｯｸM-PRO" panose="020F0600000000000000" pitchFamily="50"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931464970"/>
                  </a:ext>
                </a:extLst>
              </a:tr>
              <a:tr h="370840">
                <a:tc>
                  <a:txBody>
                    <a:bodyPr/>
                    <a:lstStyle/>
                    <a:p>
                      <a:endParaRPr kumimoji="1" lang="ja-JP" altLang="en-US" sz="2000" b="0" dirty="0">
                        <a:solidFill>
                          <a:schemeClr val="tx1"/>
                        </a:solidFill>
                        <a:latin typeface="HG丸ｺﾞｼｯｸM-PRO" panose="020F0600000000000000" pitchFamily="50" charset="-128"/>
                        <a:ea typeface="HG丸ｺﾞｼｯｸM-PRO" panose="020F0600000000000000" pitchFamily="50"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endParaRPr kumimoji="1" lang="ja-JP" altLang="en-US" sz="2000" b="0" dirty="0">
                        <a:solidFill>
                          <a:schemeClr val="tx1"/>
                        </a:solidFill>
                        <a:latin typeface="HG丸ｺﾞｼｯｸM-PRO" panose="020F0600000000000000" pitchFamily="50" charset="-128"/>
                        <a:ea typeface="HG丸ｺﾞｼｯｸM-PRO" panose="020F0600000000000000" pitchFamily="50"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595896040"/>
                  </a:ext>
                </a:extLst>
              </a:tr>
              <a:tr h="370840">
                <a:tc gridSpan="2">
                  <a:txBody>
                    <a:bodyPr/>
                    <a:lstStyle/>
                    <a:p>
                      <a:r>
                        <a:rPr kumimoji="1" lang="en-US" altLang="ja-JP" sz="2000" b="1" dirty="0">
                          <a:solidFill>
                            <a:schemeClr val="accent1">
                              <a:lumMod val="75000"/>
                            </a:schemeClr>
                          </a:solidFill>
                          <a:latin typeface="HG丸ｺﾞｼｯｸM-PRO" panose="020F0600000000000000" pitchFamily="50" charset="-128"/>
                          <a:ea typeface="HG丸ｺﾞｼｯｸM-PRO" panose="020F0600000000000000" pitchFamily="50" charset="-128"/>
                        </a:rPr>
                        <a:t>Rotary’s Promise</a:t>
                      </a:r>
                      <a:r>
                        <a:rPr kumimoji="1" lang="ja-JP" altLang="en-US" sz="2000" b="1" dirty="0">
                          <a:solidFill>
                            <a:schemeClr val="accent1">
                              <a:lumMod val="75000"/>
                            </a:schemeClr>
                          </a:solidFill>
                          <a:latin typeface="HG丸ｺﾞｼｯｸM-PRO" panose="020F0600000000000000" pitchFamily="50" charset="-128"/>
                          <a:ea typeface="HG丸ｺﾞｼｯｸM-PRO" panose="020F0600000000000000" pitchFamily="50" charset="-128"/>
                        </a:rPr>
                        <a:t>クラブ</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4233696565"/>
                  </a:ext>
                </a:extLst>
              </a:tr>
              <a:tr h="370840">
                <a:tc>
                  <a:txBody>
                    <a:bodyPr/>
                    <a:lstStyle/>
                    <a:p>
                      <a:endParaRPr kumimoji="1" lang="ja-JP" altLang="en-US" sz="2000" b="0" dirty="0">
                        <a:solidFill>
                          <a:schemeClr val="tx1"/>
                        </a:solidFill>
                        <a:latin typeface="HG丸ｺﾞｼｯｸM-PRO" panose="020F0600000000000000" pitchFamily="50" charset="-128"/>
                        <a:ea typeface="HG丸ｺﾞｼｯｸM-PRO" panose="020F0600000000000000" pitchFamily="50"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kumimoji="1" lang="ja-JP" altLang="en-US" sz="2000" b="0" dirty="0">
                          <a:solidFill>
                            <a:schemeClr val="tx1"/>
                          </a:solidFill>
                          <a:latin typeface="HG丸ｺﾞｼｯｸM-PRO" panose="020F0600000000000000" pitchFamily="50" charset="-128"/>
                          <a:ea typeface="HG丸ｺﾞｼｯｸM-PRO" panose="020F0600000000000000" pitchFamily="50" charset="-128"/>
                        </a:rPr>
                        <a:t>会員全てが恒久基金に寄付したクラブ（感謝状）</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284185722"/>
                  </a:ext>
                </a:extLst>
              </a:tr>
              <a:tr h="370840">
                <a:tc>
                  <a:txBody>
                    <a:bodyPr/>
                    <a:lstStyle/>
                    <a:p>
                      <a:endParaRPr kumimoji="1" lang="ja-JP" altLang="en-US" sz="2000" b="0" dirty="0">
                        <a:solidFill>
                          <a:schemeClr val="tx1"/>
                        </a:solidFill>
                        <a:latin typeface="HG丸ｺﾞｼｯｸM-PRO" panose="020F0600000000000000" pitchFamily="50" charset="-128"/>
                        <a:ea typeface="HG丸ｺﾞｼｯｸM-PRO" panose="020F0600000000000000" pitchFamily="50"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endParaRPr kumimoji="1" lang="ja-JP" altLang="en-US" sz="2000" b="0" dirty="0">
                        <a:solidFill>
                          <a:schemeClr val="tx1"/>
                        </a:solidFill>
                        <a:latin typeface="HG丸ｺﾞｼｯｸM-PRO" panose="020F0600000000000000" pitchFamily="50" charset="-128"/>
                        <a:ea typeface="HG丸ｺﾞｼｯｸM-PRO" panose="020F0600000000000000" pitchFamily="50"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530335150"/>
                  </a:ext>
                </a:extLst>
              </a:tr>
              <a:tr h="370840">
                <a:tc gridSpan="2">
                  <a:txBody>
                    <a:bodyPr/>
                    <a:lstStyle/>
                    <a:p>
                      <a:r>
                        <a:rPr kumimoji="1" lang="en-US" altLang="ja-JP" sz="2000" b="1" dirty="0">
                          <a:solidFill>
                            <a:schemeClr val="accent1">
                              <a:lumMod val="75000"/>
                            </a:schemeClr>
                          </a:solidFill>
                          <a:latin typeface="HG丸ｺﾞｼｯｸM-PRO" panose="020F0600000000000000" pitchFamily="50" charset="-128"/>
                          <a:ea typeface="HG丸ｺﾞｼｯｸM-PRO" panose="020F0600000000000000" pitchFamily="50" charset="-128"/>
                        </a:rPr>
                        <a:t>End Polio Now</a:t>
                      </a:r>
                      <a:endParaRPr kumimoji="1" lang="ja-JP" altLang="en-US" sz="2000" b="1" dirty="0">
                        <a:solidFill>
                          <a:schemeClr val="accent1">
                            <a:lumMod val="75000"/>
                          </a:schemeClr>
                        </a:solidFill>
                        <a:latin typeface="HG丸ｺﾞｼｯｸM-PRO" panose="020F0600000000000000" pitchFamily="50" charset="-128"/>
                        <a:ea typeface="HG丸ｺﾞｼｯｸM-PRO" panose="020F0600000000000000" pitchFamily="50"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2131965584"/>
                  </a:ext>
                </a:extLst>
              </a:tr>
              <a:tr h="370840">
                <a:tc>
                  <a:txBody>
                    <a:bodyPr/>
                    <a:lstStyle/>
                    <a:p>
                      <a:endParaRPr kumimoji="1" lang="ja-JP" altLang="en-US" sz="2000" b="0" dirty="0">
                        <a:solidFill>
                          <a:schemeClr val="tx1"/>
                        </a:solidFill>
                        <a:latin typeface="HG丸ｺﾞｼｯｸM-PRO" panose="020F0600000000000000" pitchFamily="50" charset="-128"/>
                        <a:ea typeface="HG丸ｺﾞｼｯｸM-PRO" panose="020F0600000000000000" pitchFamily="50"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kumimoji="1" lang="ja-JP" altLang="en-US" sz="2000" b="0" dirty="0">
                          <a:solidFill>
                            <a:schemeClr val="tx1"/>
                          </a:solidFill>
                          <a:latin typeface="HG丸ｺﾞｼｯｸM-PRO" panose="020F0600000000000000" pitchFamily="50" charset="-128"/>
                          <a:ea typeface="HG丸ｺﾞｼｯｸM-PRO" panose="020F0600000000000000" pitchFamily="50" charset="-128"/>
                        </a:rPr>
                        <a:t>ポリオプラスへ</a:t>
                      </a:r>
                      <a:r>
                        <a:rPr kumimoji="1" lang="en-US" altLang="ja-JP" sz="2000" b="0" dirty="0">
                          <a:solidFill>
                            <a:schemeClr val="tx1"/>
                          </a:solidFill>
                          <a:latin typeface="HG丸ｺﾞｼｯｸM-PRO" panose="020F0600000000000000" pitchFamily="50" charset="-128"/>
                          <a:ea typeface="HG丸ｺﾞｼｯｸM-PRO" panose="020F0600000000000000" pitchFamily="50" charset="-128"/>
                        </a:rPr>
                        <a:t>1,500</a:t>
                      </a:r>
                      <a:r>
                        <a:rPr kumimoji="1" lang="ja-JP" altLang="en-US" sz="2000" b="0" dirty="0">
                          <a:solidFill>
                            <a:schemeClr val="tx1"/>
                          </a:solidFill>
                          <a:latin typeface="HG丸ｺﾞｼｯｸM-PRO" panose="020F0600000000000000" pitchFamily="50" charset="-128"/>
                          <a:ea typeface="HG丸ｺﾞｼｯｸM-PRO" panose="020F0600000000000000" pitchFamily="50" charset="-128"/>
                        </a:rPr>
                        <a:t>ドル以上寄付をしたクラブ（感謝状）</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256319005"/>
                  </a:ext>
                </a:extLst>
              </a:tr>
              <a:tr h="370840">
                <a:tc>
                  <a:txBody>
                    <a:bodyPr/>
                    <a:lstStyle/>
                    <a:p>
                      <a:endParaRPr kumimoji="1" lang="ja-JP" altLang="en-US" sz="2000" b="0" dirty="0">
                        <a:solidFill>
                          <a:schemeClr val="tx1"/>
                        </a:solidFill>
                        <a:latin typeface="HG丸ｺﾞｼｯｸM-PRO" panose="020F0600000000000000" pitchFamily="50" charset="-128"/>
                        <a:ea typeface="HG丸ｺﾞｼｯｸM-PRO" panose="020F0600000000000000" pitchFamily="50"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endParaRPr kumimoji="1" lang="ja-JP" altLang="en-US" sz="2000" b="0" dirty="0">
                        <a:solidFill>
                          <a:schemeClr val="tx1"/>
                        </a:solidFill>
                        <a:latin typeface="HG丸ｺﾞｼｯｸM-PRO" panose="020F0600000000000000" pitchFamily="50" charset="-128"/>
                        <a:ea typeface="HG丸ｺﾞｼｯｸM-PRO" panose="020F0600000000000000" pitchFamily="50"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083077818"/>
                  </a:ext>
                </a:extLst>
              </a:tr>
              <a:tr h="370840">
                <a:tc gridSpan="2">
                  <a:txBody>
                    <a:bodyPr/>
                    <a:lstStyle/>
                    <a:p>
                      <a:r>
                        <a:rPr kumimoji="1" lang="ja-JP" altLang="en-US" sz="2000" b="1" dirty="0">
                          <a:solidFill>
                            <a:srgbClr val="C00000"/>
                          </a:solidFill>
                          <a:latin typeface="HG丸ｺﾞｼｯｸM-PRO" panose="020F0600000000000000" pitchFamily="50" charset="-128"/>
                          <a:ea typeface="HG丸ｺﾞｼｯｸM-PRO" panose="020F0600000000000000" pitchFamily="50" charset="-128"/>
                        </a:rPr>
                        <a:t>ローターアクトクラブへの感謝状</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2836910535"/>
                  </a:ext>
                </a:extLst>
              </a:tr>
              <a:tr h="370840">
                <a:tc>
                  <a:txBody>
                    <a:bodyPr/>
                    <a:lstStyle/>
                    <a:p>
                      <a:endParaRPr kumimoji="1" lang="ja-JP" altLang="en-US" sz="2000" b="0" dirty="0">
                        <a:solidFill>
                          <a:schemeClr val="tx1"/>
                        </a:solidFill>
                        <a:latin typeface="HG丸ｺﾞｼｯｸM-PRO" panose="020F0600000000000000" pitchFamily="50" charset="-128"/>
                        <a:ea typeface="HG丸ｺﾞｼｯｸM-PRO" panose="020F0600000000000000" pitchFamily="50"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kumimoji="1" lang="ja-JP" altLang="en-US" sz="2000" b="0" dirty="0">
                          <a:solidFill>
                            <a:schemeClr val="tx1"/>
                          </a:solidFill>
                          <a:latin typeface="HG丸ｺﾞｼｯｸM-PRO" panose="020F0600000000000000" pitchFamily="50" charset="-128"/>
                          <a:ea typeface="HG丸ｺﾞｼｯｸM-PRO" panose="020F0600000000000000" pitchFamily="50" charset="-128"/>
                        </a:rPr>
                        <a:t>５人以上の会員が財団に寄付し、その合計が</a:t>
                      </a:r>
                      <a:r>
                        <a:rPr kumimoji="1" lang="en-US" altLang="ja-JP" sz="2000" b="0" dirty="0">
                          <a:solidFill>
                            <a:schemeClr val="tx1"/>
                          </a:solidFill>
                          <a:latin typeface="HG丸ｺﾞｼｯｸM-PRO" panose="020F0600000000000000" pitchFamily="50" charset="-128"/>
                          <a:ea typeface="HG丸ｺﾞｼｯｸM-PRO" panose="020F0600000000000000" pitchFamily="50" charset="-128"/>
                        </a:rPr>
                        <a:t>50</a:t>
                      </a:r>
                      <a:r>
                        <a:rPr kumimoji="1" lang="ja-JP" altLang="en-US" sz="2000" b="0" dirty="0">
                          <a:solidFill>
                            <a:schemeClr val="tx1"/>
                          </a:solidFill>
                          <a:latin typeface="HG丸ｺﾞｼｯｸM-PRO" panose="020F0600000000000000" pitchFamily="50" charset="-128"/>
                          <a:ea typeface="HG丸ｺﾞｼｯｸM-PRO" panose="020F0600000000000000" pitchFamily="50" charset="-128"/>
                        </a:rPr>
                        <a:t>ドルに達したクラブ</a:t>
                      </a:r>
                      <a:endParaRPr kumimoji="1" lang="en-US" altLang="ja-JP" sz="2000" b="0" dirty="0">
                        <a:solidFill>
                          <a:schemeClr val="tx1"/>
                        </a:solidFill>
                        <a:latin typeface="HG丸ｺﾞｼｯｸM-PRO" panose="020F0600000000000000" pitchFamily="50" charset="-128"/>
                        <a:ea typeface="HG丸ｺﾞｼｯｸM-PRO" panose="020F0600000000000000" pitchFamily="50"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033969581"/>
                  </a:ext>
                </a:extLst>
              </a:tr>
            </a:tbl>
          </a:graphicData>
        </a:graphic>
      </p:graphicFrame>
      <p:sp>
        <p:nvSpPr>
          <p:cNvPr id="8" name="テキスト ボックス 7">
            <a:extLst>
              <a:ext uri="{FF2B5EF4-FFF2-40B4-BE49-F238E27FC236}">
                <a16:creationId xmlns:a16="http://schemas.microsoft.com/office/drawing/2014/main" id="{1DF7EA4D-D4AF-4942-B95E-29005CDCCB3D}"/>
              </a:ext>
            </a:extLst>
          </p:cNvPr>
          <p:cNvSpPr txBox="1"/>
          <p:nvPr/>
        </p:nvSpPr>
        <p:spPr>
          <a:xfrm>
            <a:off x="251638" y="898040"/>
            <a:ext cx="11688724" cy="707886"/>
          </a:xfrm>
          <a:prstGeom prst="rect">
            <a:avLst/>
          </a:prstGeom>
          <a:solidFill>
            <a:schemeClr val="accent5">
              <a:lumMod val="20000"/>
              <a:lumOff val="80000"/>
            </a:schemeClr>
          </a:solidFill>
          <a:ln>
            <a:noFill/>
          </a:ln>
        </p:spPr>
        <p:txBody>
          <a:bodyPr wrap="square">
            <a:spAutoFit/>
          </a:bodyPr>
          <a:lstStyle/>
          <a:p>
            <a:r>
              <a:rPr lang="ja-JP" altLang="ja-JP" sz="2000" dirty="0">
                <a:effectLst/>
                <a:latin typeface="HG丸ｺﾞｼｯｸM-PRO" panose="020F0600000000000000" pitchFamily="50" charset="-128"/>
                <a:ea typeface="HG丸ｺﾞｼｯｸM-PRO" panose="020F0600000000000000" pitchFamily="50" charset="-128"/>
                <a:cs typeface="HGP明朝E" panose="02020900000000000000" pitchFamily="18" charset="-128"/>
              </a:rPr>
              <a:t>認証品としてバナーや感謝状が贈られます。バナーの認証状況は、「クラブのバナー認証レポート」で確認できます。</a:t>
            </a:r>
            <a:endParaRPr lang="ja-JP" altLang="en-US" sz="2000"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2048685051"/>
      </p:ext>
    </p:extLst>
  </p:cSld>
  <p:clrMapOvr>
    <a:masterClrMapping/>
  </p:clrMapOvr>
  <p:transition spd="slow">
    <p:pull/>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9A17B49F-D03A-4029-B31A-2D46460F52FB}"/>
              </a:ext>
            </a:extLst>
          </p:cNvPr>
          <p:cNvSpPr/>
          <p:nvPr/>
        </p:nvSpPr>
        <p:spPr>
          <a:xfrm>
            <a:off x="180975" y="152400"/>
            <a:ext cx="11858625" cy="619125"/>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dirty="0">
                <a:latin typeface="HG丸ｺﾞｼｯｸM-PRO" panose="020F0600000000000000" pitchFamily="50" charset="-128"/>
                <a:ea typeface="HG丸ｺﾞｼｯｸM-PRO" panose="020F0600000000000000" pitchFamily="50" charset="-128"/>
              </a:rPr>
              <a:t>ロータリー・クレジットカード</a:t>
            </a:r>
          </a:p>
        </p:txBody>
      </p:sp>
      <p:pic>
        <p:nvPicPr>
          <p:cNvPr id="3" name="Picture 4" descr="ãã­ã¼ã¿ãªã¼è²¡å£ãã®ç»åæ¤ç´¢çµæ">
            <a:extLst>
              <a:ext uri="{FF2B5EF4-FFF2-40B4-BE49-F238E27FC236}">
                <a16:creationId xmlns:a16="http://schemas.microsoft.com/office/drawing/2014/main" id="{3871A202-7F11-4516-99AB-22E6B022B09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585179" y="5817524"/>
            <a:ext cx="2006747" cy="756642"/>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538650E1-2DA8-4B24-9223-5DB56ADBB309}"/>
              </a:ext>
            </a:extLst>
          </p:cNvPr>
          <p:cNvSpPr txBox="1"/>
          <p:nvPr/>
        </p:nvSpPr>
        <p:spPr>
          <a:xfrm>
            <a:off x="180975" y="1042013"/>
            <a:ext cx="11177256" cy="1405193"/>
          </a:xfrm>
          <a:prstGeom prst="rect">
            <a:avLst/>
          </a:prstGeom>
          <a:solidFill>
            <a:schemeClr val="accent5">
              <a:lumMod val="20000"/>
              <a:lumOff val="80000"/>
            </a:schemeClr>
          </a:solidFill>
        </p:spPr>
        <p:txBody>
          <a:bodyPr wrap="square">
            <a:spAutoFit/>
          </a:bodyPr>
          <a:lstStyle/>
          <a:p>
            <a:pPr algn="l" rtl="0">
              <a:lnSpc>
                <a:spcPct val="150000"/>
              </a:lnSpc>
            </a:pPr>
            <a:r>
              <a:rPr lang="ja-JP" altLang="en-US" sz="2000" b="0" i="0" dirty="0">
                <a:solidFill>
                  <a:srgbClr val="000000"/>
                </a:solidFill>
                <a:effectLst/>
                <a:latin typeface="HG丸ｺﾞｼｯｸM-PRO" panose="020F0600000000000000" pitchFamily="50" charset="-128"/>
                <a:ea typeface="HG丸ｺﾞｼｯｸM-PRO" panose="020F0600000000000000" pitchFamily="50" charset="-128"/>
              </a:rPr>
              <a:t>カード利用金額に応じて、ポリオ撲滅の活動資金を支援できます。</a:t>
            </a:r>
            <a:r>
              <a:rPr lang="en-US" altLang="ja-JP" sz="2000" b="0" i="0" dirty="0">
                <a:solidFill>
                  <a:srgbClr val="000000"/>
                </a:solidFill>
                <a:effectLst/>
                <a:latin typeface="HG丸ｺﾞｼｯｸM-PRO" panose="020F0600000000000000" pitchFamily="50" charset="-128"/>
                <a:ea typeface="HG丸ｺﾞｼｯｸM-PRO" panose="020F0600000000000000" pitchFamily="50" charset="-128"/>
              </a:rPr>
              <a:t>2000</a:t>
            </a:r>
            <a:r>
              <a:rPr lang="ja-JP" altLang="en-US" sz="2000" b="0" i="0" dirty="0">
                <a:solidFill>
                  <a:srgbClr val="000000"/>
                </a:solidFill>
                <a:effectLst/>
                <a:latin typeface="HG丸ｺﾞｼｯｸM-PRO" panose="020F0600000000000000" pitchFamily="50" charset="-128"/>
                <a:ea typeface="HG丸ｺﾞｼｯｸM-PRO" panose="020F0600000000000000" pitchFamily="50" charset="-128"/>
              </a:rPr>
              <a:t>年にこのプログラムが開始されて以来、既に</a:t>
            </a:r>
            <a:r>
              <a:rPr lang="en-US" altLang="ja-JP" sz="2000" b="0" i="0" dirty="0">
                <a:solidFill>
                  <a:srgbClr val="000000"/>
                </a:solidFill>
                <a:effectLst/>
                <a:latin typeface="HG丸ｺﾞｼｯｸM-PRO" panose="020F0600000000000000" pitchFamily="50" charset="-128"/>
                <a:ea typeface="HG丸ｺﾞｼｯｸM-PRO" panose="020F0600000000000000" pitchFamily="50" charset="-128"/>
              </a:rPr>
              <a:t>860</a:t>
            </a:r>
            <a:r>
              <a:rPr lang="ja-JP" altLang="en-US" sz="2000" b="0" i="0" dirty="0">
                <a:solidFill>
                  <a:srgbClr val="000000"/>
                </a:solidFill>
                <a:effectLst/>
                <a:latin typeface="HG丸ｺﾞｼｯｸM-PRO" panose="020F0600000000000000" pitchFamily="50" charset="-128"/>
                <a:ea typeface="HG丸ｺﾞｼｯｸM-PRO" panose="020F0600000000000000" pitchFamily="50" charset="-128"/>
              </a:rPr>
              <a:t>万米ドルが財団に寄付され、そのうち</a:t>
            </a:r>
            <a:r>
              <a:rPr lang="en-US" altLang="ja-JP" sz="2000" b="0" i="0" dirty="0">
                <a:solidFill>
                  <a:srgbClr val="000000"/>
                </a:solidFill>
                <a:effectLst/>
                <a:latin typeface="HG丸ｺﾞｼｯｸM-PRO" panose="020F0600000000000000" pitchFamily="50" charset="-128"/>
                <a:ea typeface="HG丸ｺﾞｼｯｸM-PRO" panose="020F0600000000000000" pitchFamily="50" charset="-128"/>
              </a:rPr>
              <a:t>360</a:t>
            </a:r>
            <a:r>
              <a:rPr lang="ja-JP" altLang="en-US" sz="2000" b="0" i="0" dirty="0">
                <a:solidFill>
                  <a:srgbClr val="000000"/>
                </a:solidFill>
                <a:effectLst/>
                <a:latin typeface="HG丸ｺﾞｼｯｸM-PRO" panose="020F0600000000000000" pitchFamily="50" charset="-128"/>
                <a:ea typeface="HG丸ｺﾞｼｯｸM-PRO" panose="020F0600000000000000" pitchFamily="50" charset="-128"/>
              </a:rPr>
              <a:t>万ドルが</a:t>
            </a:r>
            <a:r>
              <a:rPr lang="ja-JP" altLang="en-US" sz="2000" b="1" i="0" u="none" strike="noStrike" dirty="0">
                <a:solidFill>
                  <a:srgbClr val="C00000"/>
                </a:solidFill>
                <a:effectLst/>
                <a:latin typeface="HG丸ｺﾞｼｯｸM-PRO" panose="020F0600000000000000" pitchFamily="50" charset="-128"/>
                <a:ea typeface="HG丸ｺﾞｼｯｸM-PRO" panose="020F0600000000000000" pitchFamily="50" charset="-128"/>
              </a:rPr>
              <a:t>ポリオ撲滅活動</a:t>
            </a:r>
            <a:r>
              <a:rPr lang="ja-JP" altLang="en-US" sz="2000" b="0" i="0" dirty="0">
                <a:solidFill>
                  <a:srgbClr val="000000"/>
                </a:solidFill>
                <a:effectLst/>
                <a:latin typeface="HG丸ｺﾞｼｯｸM-PRO" panose="020F0600000000000000" pitchFamily="50" charset="-128"/>
                <a:ea typeface="HG丸ｺﾞｼｯｸM-PRO" panose="020F0600000000000000" pitchFamily="50" charset="-128"/>
              </a:rPr>
              <a:t>に役立てられました。</a:t>
            </a:r>
          </a:p>
        </p:txBody>
      </p:sp>
      <p:sp>
        <p:nvSpPr>
          <p:cNvPr id="4" name="テキスト ボックス 3">
            <a:extLst>
              <a:ext uri="{FF2B5EF4-FFF2-40B4-BE49-F238E27FC236}">
                <a16:creationId xmlns:a16="http://schemas.microsoft.com/office/drawing/2014/main" id="{965F98BC-6545-4588-ACAE-C36F255565A1}"/>
              </a:ext>
            </a:extLst>
          </p:cNvPr>
          <p:cNvSpPr txBox="1"/>
          <p:nvPr/>
        </p:nvSpPr>
        <p:spPr>
          <a:xfrm>
            <a:off x="457201" y="3602370"/>
            <a:ext cx="8746958" cy="1800475"/>
          </a:xfrm>
          <a:prstGeom prst="rect">
            <a:avLst/>
          </a:prstGeom>
          <a:noFill/>
        </p:spPr>
        <p:txBody>
          <a:bodyPr wrap="square" lIns="91421" tIns="45711" rIns="91421" bIns="45711" rtlCol="0">
            <a:spAutoFit/>
          </a:bodyPr>
          <a:lstStyle/>
          <a:p>
            <a:pPr marL="342900" indent="-342900">
              <a:buFont typeface="Wingdings" panose="05000000000000000000" pitchFamily="2" charset="2"/>
              <a:buChar char="Ø"/>
            </a:pPr>
            <a:r>
              <a:rPr lang="ja-JP" altLang="en-US" sz="2400" dirty="0">
                <a:solidFill>
                  <a:srgbClr val="002060"/>
                </a:solidFill>
                <a:latin typeface="HG丸ｺﾞｼｯｸM-PRO" panose="020F0600000000000000" pitchFamily="50" charset="-128"/>
                <a:ea typeface="HG丸ｺﾞｼｯｸM-PRO" panose="020F0600000000000000" pitchFamily="50" charset="-128"/>
              </a:rPr>
              <a:t>クラブの預金口座を引落口座として指定することが出来る</a:t>
            </a:r>
            <a:endParaRPr lang="en-US" altLang="ja-JP" sz="2400" dirty="0">
              <a:solidFill>
                <a:srgbClr val="002060"/>
              </a:solidFill>
              <a:latin typeface="HG丸ｺﾞｼｯｸM-PRO" panose="020F0600000000000000" pitchFamily="50" charset="-128"/>
              <a:ea typeface="HG丸ｺﾞｼｯｸM-PRO" panose="020F0600000000000000" pitchFamily="50" charset="-128"/>
            </a:endParaRPr>
          </a:p>
          <a:p>
            <a:pPr marL="342900" indent="-342900">
              <a:spcBef>
                <a:spcPts val="600"/>
              </a:spcBef>
              <a:buFont typeface="Wingdings" panose="05000000000000000000" pitchFamily="2" charset="2"/>
              <a:buChar char="Ø"/>
            </a:pPr>
            <a:r>
              <a:rPr lang="ja-JP" altLang="en-US" sz="2400" dirty="0">
                <a:solidFill>
                  <a:srgbClr val="002060"/>
                </a:solidFill>
                <a:latin typeface="HG丸ｺﾞｼｯｸM-PRO" panose="020F0600000000000000" pitchFamily="50" charset="-128"/>
                <a:ea typeface="HG丸ｺﾞｼｯｸM-PRO" panose="020F0600000000000000" pitchFamily="50" charset="-128"/>
              </a:rPr>
              <a:t>事前一報で高額利用が可能（</a:t>
            </a:r>
            <a:r>
              <a:rPr lang="en-US" altLang="ja-JP" sz="2400" dirty="0">
                <a:solidFill>
                  <a:srgbClr val="002060"/>
                </a:solidFill>
                <a:latin typeface="HG丸ｺﾞｼｯｸM-PRO" panose="020F0600000000000000" pitchFamily="50" charset="-128"/>
                <a:ea typeface="HG丸ｺﾞｼｯｸM-PRO" panose="020F0600000000000000" pitchFamily="50" charset="-128"/>
              </a:rPr>
              <a:t>1,000</a:t>
            </a:r>
            <a:r>
              <a:rPr lang="ja-JP" altLang="en-US" sz="2400" dirty="0">
                <a:solidFill>
                  <a:srgbClr val="002060"/>
                </a:solidFill>
                <a:latin typeface="HG丸ｺﾞｼｯｸM-PRO" panose="020F0600000000000000" pitchFamily="50" charset="-128"/>
                <a:ea typeface="HG丸ｺﾞｼｯｸM-PRO" panose="020F0600000000000000" pitchFamily="50" charset="-128"/>
              </a:rPr>
              <a:t>万円未満は不要）</a:t>
            </a:r>
            <a:endParaRPr lang="en-US" altLang="ja-JP" sz="2400" dirty="0">
              <a:solidFill>
                <a:srgbClr val="002060"/>
              </a:solidFill>
              <a:latin typeface="HG丸ｺﾞｼｯｸM-PRO" panose="020F0600000000000000" pitchFamily="50" charset="-128"/>
              <a:ea typeface="HG丸ｺﾞｼｯｸM-PRO" panose="020F0600000000000000" pitchFamily="50" charset="-128"/>
            </a:endParaRPr>
          </a:p>
          <a:p>
            <a:pPr marL="342900" indent="-342900">
              <a:spcBef>
                <a:spcPts val="600"/>
              </a:spcBef>
              <a:buFont typeface="Wingdings" panose="05000000000000000000" pitchFamily="2" charset="2"/>
              <a:buChar char="Ø"/>
            </a:pPr>
            <a:r>
              <a:rPr lang="ja-JP" altLang="en-US" sz="2400" dirty="0">
                <a:solidFill>
                  <a:srgbClr val="002060"/>
                </a:solidFill>
                <a:latin typeface="HG丸ｺﾞｼｯｸM-PRO" panose="020F0600000000000000" pitchFamily="50" charset="-128"/>
                <a:ea typeface="HG丸ｺﾞｼｯｸM-PRO" panose="020F0600000000000000" pitchFamily="50" charset="-128"/>
              </a:rPr>
              <a:t>年会費無料</a:t>
            </a:r>
            <a:endParaRPr lang="en-US" altLang="ja-JP" sz="2400" dirty="0">
              <a:solidFill>
                <a:srgbClr val="002060"/>
              </a:solidFill>
              <a:latin typeface="HG丸ｺﾞｼｯｸM-PRO" panose="020F0600000000000000" pitchFamily="50" charset="-128"/>
              <a:ea typeface="HG丸ｺﾞｼｯｸM-PRO" panose="020F0600000000000000" pitchFamily="50" charset="-128"/>
            </a:endParaRPr>
          </a:p>
          <a:p>
            <a:pPr marL="342900" indent="-342900">
              <a:spcBef>
                <a:spcPts val="600"/>
              </a:spcBef>
              <a:buFont typeface="Wingdings" panose="05000000000000000000" pitchFamily="2" charset="2"/>
              <a:buChar char="Ø"/>
            </a:pPr>
            <a:r>
              <a:rPr lang="ja-JP" altLang="en-US" sz="2400" dirty="0">
                <a:solidFill>
                  <a:srgbClr val="002060"/>
                </a:solidFill>
                <a:latin typeface="HG丸ｺﾞｼｯｸM-PRO" panose="020F0600000000000000" pitchFamily="50" charset="-128"/>
                <a:ea typeface="HG丸ｺﾞｼｯｸM-PRO" panose="020F0600000000000000" pitchFamily="50" charset="-128"/>
              </a:rPr>
              <a:t>ロータリークラブの運営に利用できる</a:t>
            </a:r>
            <a:endParaRPr lang="en-US" altLang="ja-JP" sz="2400" dirty="0">
              <a:solidFill>
                <a:srgbClr val="FF0000"/>
              </a:solidFill>
              <a:uFill>
                <a:solidFill>
                  <a:srgbClr val="FF0066"/>
                </a:solidFill>
              </a:uFill>
              <a:latin typeface="HG丸ｺﾞｼｯｸM-PRO" panose="020F0600000000000000" pitchFamily="50" charset="-128"/>
              <a:ea typeface="HG丸ｺﾞｼｯｸM-PRO" panose="020F0600000000000000" pitchFamily="50" charset="-128"/>
            </a:endParaRPr>
          </a:p>
        </p:txBody>
      </p:sp>
      <p:sp>
        <p:nvSpPr>
          <p:cNvPr id="9" name="テキスト ボックス 8">
            <a:extLst>
              <a:ext uri="{FF2B5EF4-FFF2-40B4-BE49-F238E27FC236}">
                <a16:creationId xmlns:a16="http://schemas.microsoft.com/office/drawing/2014/main" id="{2BDBFF55-CFAA-424B-B1C7-BEC50462B366}"/>
              </a:ext>
            </a:extLst>
          </p:cNvPr>
          <p:cNvSpPr txBox="1"/>
          <p:nvPr/>
        </p:nvSpPr>
        <p:spPr>
          <a:xfrm>
            <a:off x="325353" y="2793965"/>
            <a:ext cx="6093994" cy="461665"/>
          </a:xfrm>
          <a:prstGeom prst="rect">
            <a:avLst/>
          </a:prstGeom>
          <a:noFill/>
        </p:spPr>
        <p:txBody>
          <a:bodyPr wrap="square">
            <a:spAutoFit/>
          </a:bodyPr>
          <a:lstStyle/>
          <a:p>
            <a:r>
              <a:rPr lang="ja-JP" altLang="en-US" sz="2400" b="1" dirty="0">
                <a:solidFill>
                  <a:schemeClr val="accent1">
                    <a:lumMod val="50000"/>
                  </a:schemeClr>
                </a:solidFill>
                <a:latin typeface="HG丸ｺﾞｼｯｸM-PRO" panose="020F0600000000000000" pitchFamily="50" charset="-128"/>
                <a:ea typeface="HG丸ｺﾞｼｯｸM-PRO" panose="020F0600000000000000" pitchFamily="50" charset="-128"/>
              </a:rPr>
              <a:t>ダイナースクラブ・コーポレイトカード</a:t>
            </a:r>
            <a:endParaRPr lang="en-US" altLang="ja-JP" sz="2400" b="1" dirty="0">
              <a:solidFill>
                <a:schemeClr val="accent1">
                  <a:lumMod val="50000"/>
                </a:schemeClr>
              </a:solidFill>
              <a:latin typeface="HG丸ｺﾞｼｯｸM-PRO" panose="020F0600000000000000" pitchFamily="50" charset="-128"/>
              <a:ea typeface="HG丸ｺﾞｼｯｸM-PRO" panose="020F0600000000000000" pitchFamily="50" charset="-128"/>
            </a:endParaRPr>
          </a:p>
        </p:txBody>
      </p:sp>
      <p:sp>
        <p:nvSpPr>
          <p:cNvPr id="8" name="吹き出し: 四角形 7">
            <a:extLst>
              <a:ext uri="{FF2B5EF4-FFF2-40B4-BE49-F238E27FC236}">
                <a16:creationId xmlns:a16="http://schemas.microsoft.com/office/drawing/2014/main" id="{2DB3B3A1-F07F-42F5-A07C-6FC3CDB60E34}"/>
              </a:ext>
            </a:extLst>
          </p:cNvPr>
          <p:cNvSpPr/>
          <p:nvPr/>
        </p:nvSpPr>
        <p:spPr>
          <a:xfrm>
            <a:off x="2244388" y="5506611"/>
            <a:ext cx="7164307" cy="1198989"/>
          </a:xfrm>
          <a:prstGeom prst="wedgeRectCallout">
            <a:avLst>
              <a:gd name="adj1" fmla="val -29576"/>
              <a:gd name="adj2" fmla="val -59559"/>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ja-JP" altLang="en-US" sz="2400" dirty="0">
                <a:solidFill>
                  <a:schemeClr val="tx1"/>
                </a:solidFill>
                <a:uFill>
                  <a:solidFill>
                    <a:srgbClr val="FF0066"/>
                  </a:solidFill>
                </a:uFill>
                <a:latin typeface="HG丸ｺﾞｼｯｸM-PRO" panose="020F0600000000000000" pitchFamily="50" charset="-128"/>
                <a:ea typeface="HG丸ｺﾞｼｯｸM-PRO" panose="020F0600000000000000" pitchFamily="50" charset="-128"/>
              </a:rPr>
              <a:t>・人頭分担金・世界大会　登録料</a:t>
            </a:r>
            <a:endParaRPr lang="en-US" altLang="ja-JP" sz="2400" dirty="0">
              <a:solidFill>
                <a:schemeClr val="tx1"/>
              </a:solidFill>
              <a:uFill>
                <a:solidFill>
                  <a:srgbClr val="FF0066"/>
                </a:solidFill>
              </a:uFill>
              <a:latin typeface="HG丸ｺﾞｼｯｸM-PRO" panose="020F0600000000000000" pitchFamily="50" charset="-128"/>
              <a:ea typeface="HG丸ｺﾞｼｯｸM-PRO" panose="020F0600000000000000" pitchFamily="50" charset="-128"/>
            </a:endParaRPr>
          </a:p>
          <a:p>
            <a:pPr>
              <a:spcBef>
                <a:spcPts val="600"/>
              </a:spcBef>
            </a:pPr>
            <a:r>
              <a:rPr lang="ja-JP" altLang="en-US" sz="2400" dirty="0">
                <a:solidFill>
                  <a:schemeClr val="tx1"/>
                </a:solidFill>
                <a:uFill>
                  <a:solidFill>
                    <a:srgbClr val="FF0066"/>
                  </a:solidFill>
                </a:uFill>
                <a:latin typeface="HG丸ｺﾞｼｯｸM-PRO" panose="020F0600000000000000" pitchFamily="50" charset="-128"/>
                <a:ea typeface="HG丸ｺﾞｼｯｸM-PRO" panose="020F0600000000000000" pitchFamily="50" charset="-128"/>
              </a:rPr>
              <a:t>・例会会場費支払い　・各懇親会支払　・その他</a:t>
            </a:r>
            <a:endParaRPr lang="en-US" altLang="ja-JP" sz="2400" dirty="0">
              <a:solidFill>
                <a:schemeClr val="tx1"/>
              </a:solidFill>
              <a:latin typeface="HG丸ｺﾞｼｯｸM-PRO" panose="020F0600000000000000" pitchFamily="50" charset="-128"/>
              <a:ea typeface="HG丸ｺﾞｼｯｸM-PRO" panose="020F0600000000000000" pitchFamily="50" charset="-128"/>
            </a:endParaRPr>
          </a:p>
        </p:txBody>
      </p:sp>
      <p:pic>
        <p:nvPicPr>
          <p:cNvPr id="10" name="図 9">
            <a:extLst>
              <a:ext uri="{FF2B5EF4-FFF2-40B4-BE49-F238E27FC236}">
                <a16:creationId xmlns:a16="http://schemas.microsoft.com/office/drawing/2014/main" id="{AA198919-A569-4182-A0EB-F9DF440B0768}"/>
              </a:ext>
            </a:extLst>
          </p:cNvPr>
          <p:cNvPicPr>
            <a:picLocks noChangeAspect="1"/>
          </p:cNvPicPr>
          <p:nvPr/>
        </p:nvPicPr>
        <p:blipFill>
          <a:blip r:embed="rId4"/>
          <a:stretch>
            <a:fillRect/>
          </a:stretch>
        </p:blipFill>
        <p:spPr>
          <a:xfrm>
            <a:off x="9186805" y="2226277"/>
            <a:ext cx="2547994" cy="1604653"/>
          </a:xfrm>
          <a:prstGeom prst="rect">
            <a:avLst/>
          </a:prstGeom>
        </p:spPr>
      </p:pic>
    </p:spTree>
    <p:extLst>
      <p:ext uri="{BB962C8B-B14F-4D97-AF65-F5344CB8AC3E}">
        <p14:creationId xmlns:p14="http://schemas.microsoft.com/office/powerpoint/2010/main" val="1620039694"/>
      </p:ext>
    </p:extLst>
  </p:cSld>
  <p:clrMapOvr>
    <a:masterClrMapping/>
  </p:clrMapOvr>
  <p:transition spd="slow">
    <p:pull/>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ãã­ã¼ã¿ãªã¼è²¡å£ãã®ç»åæ¤ç´¢çµæ">
            <a:extLst>
              <a:ext uri="{FF2B5EF4-FFF2-40B4-BE49-F238E27FC236}">
                <a16:creationId xmlns:a16="http://schemas.microsoft.com/office/drawing/2014/main" id="{3871A202-7F11-4516-99AB-22E6B022B09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585179" y="5817524"/>
            <a:ext cx="2006747" cy="75664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表 1">
            <a:extLst>
              <a:ext uri="{FF2B5EF4-FFF2-40B4-BE49-F238E27FC236}">
                <a16:creationId xmlns:a16="http://schemas.microsoft.com/office/drawing/2014/main" id="{5C22CAB4-9159-466C-94C4-E077FD971D6E}"/>
              </a:ext>
            </a:extLst>
          </p:cNvPr>
          <p:cNvGraphicFramePr>
            <a:graphicFrameLocks noGrp="1"/>
          </p:cNvGraphicFramePr>
          <p:nvPr/>
        </p:nvGraphicFramePr>
        <p:xfrm>
          <a:off x="180975" y="2520646"/>
          <a:ext cx="11496307" cy="2506215"/>
        </p:xfrm>
        <a:graphic>
          <a:graphicData uri="http://schemas.openxmlformats.org/drawingml/2006/table">
            <a:tbl>
              <a:tblPr firstRow="1" firstCol="1" bandRow="1"/>
              <a:tblGrid>
                <a:gridCol w="2316897">
                  <a:extLst>
                    <a:ext uri="{9D8B030D-6E8A-4147-A177-3AD203B41FA5}">
                      <a16:colId xmlns:a16="http://schemas.microsoft.com/office/drawing/2014/main" val="683480236"/>
                    </a:ext>
                  </a:extLst>
                </a:gridCol>
                <a:gridCol w="2351219">
                  <a:extLst>
                    <a:ext uri="{9D8B030D-6E8A-4147-A177-3AD203B41FA5}">
                      <a16:colId xmlns:a16="http://schemas.microsoft.com/office/drawing/2014/main" val="985217770"/>
                    </a:ext>
                  </a:extLst>
                </a:gridCol>
                <a:gridCol w="2119745">
                  <a:extLst>
                    <a:ext uri="{9D8B030D-6E8A-4147-A177-3AD203B41FA5}">
                      <a16:colId xmlns:a16="http://schemas.microsoft.com/office/drawing/2014/main" val="2395736169"/>
                    </a:ext>
                  </a:extLst>
                </a:gridCol>
                <a:gridCol w="1854411">
                  <a:extLst>
                    <a:ext uri="{9D8B030D-6E8A-4147-A177-3AD203B41FA5}">
                      <a16:colId xmlns:a16="http://schemas.microsoft.com/office/drawing/2014/main" val="2776263694"/>
                    </a:ext>
                  </a:extLst>
                </a:gridCol>
                <a:gridCol w="1639749">
                  <a:extLst>
                    <a:ext uri="{9D8B030D-6E8A-4147-A177-3AD203B41FA5}">
                      <a16:colId xmlns:a16="http://schemas.microsoft.com/office/drawing/2014/main" val="2229071206"/>
                    </a:ext>
                  </a:extLst>
                </a:gridCol>
                <a:gridCol w="1214286">
                  <a:extLst>
                    <a:ext uri="{9D8B030D-6E8A-4147-A177-3AD203B41FA5}">
                      <a16:colId xmlns:a16="http://schemas.microsoft.com/office/drawing/2014/main" val="2137816973"/>
                    </a:ext>
                  </a:extLst>
                </a:gridCol>
              </a:tblGrid>
              <a:tr h="1206002">
                <a:tc>
                  <a:txBody>
                    <a:bodyPr/>
                    <a:lstStyle/>
                    <a:p>
                      <a:pPr algn="ctr"/>
                      <a:r>
                        <a:rPr lang="ja-JP" sz="2800" b="1"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会員数</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lnSpc>
                          <a:spcPts val="1200"/>
                        </a:lnSpc>
                      </a:pPr>
                      <a:endParaRPr lang="en-US" altLang="ja-JP" sz="2800" b="1"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p>
                      <a:pPr algn="ctr">
                        <a:lnSpc>
                          <a:spcPts val="1200"/>
                        </a:lnSpc>
                      </a:pPr>
                      <a:r>
                        <a:rPr lang="ja-JP" sz="2800" b="1"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年次基金</a:t>
                      </a:r>
                      <a:endParaRPr lang="en-US" altLang="ja-JP" sz="2800" b="1"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p>
                      <a:pPr algn="ctr">
                        <a:lnSpc>
                          <a:spcPct val="150000"/>
                        </a:lnSpc>
                      </a:pPr>
                      <a:r>
                        <a:rPr lang="ja-JP" altLang="en-US" sz="2000" b="1"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（一人あたり）</a:t>
                      </a:r>
                      <a:endParaRPr lang="ja-JP" sz="2000" b="1"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r>
                        <a:rPr lang="ja-JP" sz="2800" b="1"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年次基金</a:t>
                      </a:r>
                      <a:endParaRPr lang="en-US" altLang="ja-JP" sz="2800" b="1"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p>
                      <a:pPr algn="ctr"/>
                      <a:r>
                        <a:rPr lang="ja-JP" altLang="en-US" sz="2800" b="1"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（総額）</a:t>
                      </a:r>
                      <a:endParaRPr lang="ja-JP" sz="2800" b="1"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r>
                        <a:rPr lang="ja-JP" sz="2800" b="1" spc="-100" baseline="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ポリオ</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r>
                        <a:rPr lang="ja-JP" sz="2800" b="1"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恒久基金</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r>
                        <a:rPr lang="ja-JP" sz="2800" b="1"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合計</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549028165"/>
                  </a:ext>
                </a:extLst>
              </a:tr>
              <a:tr h="1300213">
                <a:tc>
                  <a:txBody>
                    <a:bodyPr/>
                    <a:lstStyle/>
                    <a:p>
                      <a:pPr algn="ctr">
                        <a:lnSpc>
                          <a:spcPct val="150000"/>
                        </a:lnSpc>
                      </a:pPr>
                      <a:r>
                        <a:rPr lang="ja-JP" sz="28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４</a:t>
                      </a:r>
                      <a:r>
                        <a:rPr lang="ja-JP" altLang="en-US" sz="28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位</a:t>
                      </a:r>
                      <a:endParaRPr lang="ja-JP" sz="28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p>
                      <a:pPr algn="ctr"/>
                      <a:r>
                        <a:rPr lang="en-US" sz="28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(3,574</a:t>
                      </a:r>
                      <a:r>
                        <a:rPr lang="ja-JP" altLang="en-US" sz="28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名</a:t>
                      </a:r>
                      <a:r>
                        <a:rPr lang="en-US" sz="28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a:t>
                      </a:r>
                      <a:endParaRPr lang="ja-JP" sz="28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sz="28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７</a:t>
                      </a:r>
                      <a:r>
                        <a:rPr lang="ja-JP" altLang="en-US" sz="28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位</a:t>
                      </a:r>
                      <a:endParaRPr lang="ja-JP" sz="28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8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4</a:t>
                      </a:r>
                      <a:r>
                        <a:rPr lang="ja-JP" altLang="en-US" sz="28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位</a:t>
                      </a:r>
                      <a:endParaRPr lang="ja-JP" sz="28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8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1</a:t>
                      </a:r>
                      <a:r>
                        <a:rPr lang="ja-JP" altLang="en-US" sz="28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位</a:t>
                      </a:r>
                      <a:endParaRPr lang="ja-JP" sz="28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8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15</a:t>
                      </a:r>
                      <a:r>
                        <a:rPr lang="ja-JP" altLang="en-US" sz="28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位</a:t>
                      </a:r>
                      <a:endParaRPr lang="ja-JP" sz="28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8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3</a:t>
                      </a:r>
                      <a:r>
                        <a:rPr lang="ja-JP" altLang="en-US" sz="28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位</a:t>
                      </a:r>
                      <a:endParaRPr lang="ja-JP" sz="28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4705940"/>
                  </a:ext>
                </a:extLst>
              </a:tr>
            </a:tbl>
          </a:graphicData>
        </a:graphic>
      </p:graphicFrame>
      <p:sp>
        <p:nvSpPr>
          <p:cNvPr id="4" name="テキスト ボックス 3">
            <a:extLst>
              <a:ext uri="{FF2B5EF4-FFF2-40B4-BE49-F238E27FC236}">
                <a16:creationId xmlns:a16="http://schemas.microsoft.com/office/drawing/2014/main" id="{2A16DA0E-C0FA-4A41-8E72-3018123395CD}"/>
              </a:ext>
            </a:extLst>
          </p:cNvPr>
          <p:cNvSpPr txBox="1"/>
          <p:nvPr/>
        </p:nvSpPr>
        <p:spPr>
          <a:xfrm>
            <a:off x="478464" y="1509824"/>
            <a:ext cx="5423571" cy="584775"/>
          </a:xfrm>
          <a:prstGeom prst="rect">
            <a:avLst/>
          </a:prstGeom>
          <a:noFill/>
        </p:spPr>
        <p:txBody>
          <a:bodyPr wrap="square" rtlCol="0">
            <a:spAutoFit/>
          </a:bodyPr>
          <a:lstStyle/>
          <a:p>
            <a:r>
              <a:rPr kumimoji="1" lang="en-US" altLang="ja-JP" sz="3200" dirty="0">
                <a:latin typeface="HG丸ｺﾞｼｯｸM-PRO" panose="020F0600000000000000" pitchFamily="50" charset="-128"/>
                <a:ea typeface="HG丸ｺﾞｼｯｸM-PRO" panose="020F0600000000000000" pitchFamily="50" charset="-128"/>
              </a:rPr>
              <a:t>RID2660</a:t>
            </a:r>
            <a:r>
              <a:rPr kumimoji="1" lang="ja-JP" altLang="en-US" sz="3200" dirty="0">
                <a:latin typeface="HG丸ｺﾞｼｯｸM-PRO" panose="020F0600000000000000" pitchFamily="50" charset="-128"/>
                <a:ea typeface="HG丸ｺﾞｼｯｸM-PRO" panose="020F0600000000000000" pitchFamily="50" charset="-128"/>
              </a:rPr>
              <a:t>の順位／</a:t>
            </a:r>
            <a:r>
              <a:rPr kumimoji="1" lang="en-US" altLang="ja-JP" sz="3200" dirty="0">
                <a:latin typeface="HG丸ｺﾞｼｯｸM-PRO" panose="020F0600000000000000" pitchFamily="50" charset="-128"/>
                <a:ea typeface="HG丸ｺﾞｼｯｸM-PRO" panose="020F0600000000000000" pitchFamily="50" charset="-128"/>
              </a:rPr>
              <a:t>34</a:t>
            </a:r>
            <a:r>
              <a:rPr kumimoji="1" lang="ja-JP" altLang="en-US" sz="3200" dirty="0">
                <a:latin typeface="HG丸ｺﾞｼｯｸM-PRO" panose="020F0600000000000000" pitchFamily="50" charset="-128"/>
                <a:ea typeface="HG丸ｺﾞｼｯｸM-PRO" panose="020F0600000000000000" pitchFamily="50" charset="-128"/>
              </a:rPr>
              <a:t>地区</a:t>
            </a:r>
          </a:p>
        </p:txBody>
      </p:sp>
      <p:sp>
        <p:nvSpPr>
          <p:cNvPr id="5" name="正方形/長方形 4">
            <a:extLst>
              <a:ext uri="{FF2B5EF4-FFF2-40B4-BE49-F238E27FC236}">
                <a16:creationId xmlns:a16="http://schemas.microsoft.com/office/drawing/2014/main" id="{F21B49A9-3731-4F34-BC2C-3F5228B9E92C}"/>
              </a:ext>
            </a:extLst>
          </p:cNvPr>
          <p:cNvSpPr/>
          <p:nvPr/>
        </p:nvSpPr>
        <p:spPr>
          <a:xfrm>
            <a:off x="180975" y="152400"/>
            <a:ext cx="11858625" cy="619125"/>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dirty="0">
                <a:latin typeface="HG丸ｺﾞｼｯｸM-PRO" panose="020F0600000000000000" pitchFamily="50" charset="-128"/>
                <a:ea typeface="HG丸ｺﾞｼｯｸM-PRO" panose="020F0600000000000000" pitchFamily="50" charset="-128"/>
              </a:rPr>
              <a:t>当地区の寄付実績（</a:t>
            </a:r>
            <a:r>
              <a:rPr lang="en-US" altLang="ja-JP" sz="2800" dirty="0">
                <a:latin typeface="HG丸ｺﾞｼｯｸM-PRO" panose="020F0600000000000000" pitchFamily="50" charset="-128"/>
                <a:ea typeface="HG丸ｺﾞｼｯｸM-PRO" panose="020F0600000000000000" pitchFamily="50" charset="-128"/>
              </a:rPr>
              <a:t>2019-20</a:t>
            </a:r>
            <a:r>
              <a:rPr lang="ja-JP" altLang="en-US" sz="2800" dirty="0">
                <a:latin typeface="HG丸ｺﾞｼｯｸM-PRO" panose="020F0600000000000000" pitchFamily="50" charset="-128"/>
                <a:ea typeface="HG丸ｺﾞｼｯｸM-PRO" panose="020F0600000000000000" pitchFamily="50" charset="-128"/>
              </a:rPr>
              <a:t>年度）</a:t>
            </a:r>
          </a:p>
        </p:txBody>
      </p:sp>
    </p:spTree>
    <p:extLst>
      <p:ext uri="{BB962C8B-B14F-4D97-AF65-F5344CB8AC3E}">
        <p14:creationId xmlns:p14="http://schemas.microsoft.com/office/powerpoint/2010/main" val="2422401553"/>
      </p:ext>
    </p:extLst>
  </p:cSld>
  <p:clrMapOvr>
    <a:masterClrMapping/>
  </p:clrMapOvr>
  <p:transition spd="slow">
    <p:pull/>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ãã­ã¼ã¿ãªã¼è²¡å£ãã®ç»åæ¤ç´¢çµæ">
            <a:extLst>
              <a:ext uri="{FF2B5EF4-FFF2-40B4-BE49-F238E27FC236}">
                <a16:creationId xmlns:a16="http://schemas.microsoft.com/office/drawing/2014/main" id="{3871A202-7F11-4516-99AB-22E6B022B09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585179" y="5817524"/>
            <a:ext cx="2006747" cy="75664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表 3">
            <a:extLst>
              <a:ext uri="{FF2B5EF4-FFF2-40B4-BE49-F238E27FC236}">
                <a16:creationId xmlns:a16="http://schemas.microsoft.com/office/drawing/2014/main" id="{96C764E7-B0FD-4DB9-86C1-91989D74DDE8}"/>
              </a:ext>
            </a:extLst>
          </p:cNvPr>
          <p:cNvGraphicFramePr>
            <a:graphicFrameLocks noGrp="1"/>
          </p:cNvGraphicFramePr>
          <p:nvPr/>
        </p:nvGraphicFramePr>
        <p:xfrm>
          <a:off x="452754" y="1731271"/>
          <a:ext cx="11286492" cy="4039020"/>
        </p:xfrm>
        <a:graphic>
          <a:graphicData uri="http://schemas.openxmlformats.org/drawingml/2006/table">
            <a:tbl>
              <a:tblPr firstRow="1" firstCol="1" bandRow="1"/>
              <a:tblGrid>
                <a:gridCol w="640339">
                  <a:extLst>
                    <a:ext uri="{9D8B030D-6E8A-4147-A177-3AD203B41FA5}">
                      <a16:colId xmlns:a16="http://schemas.microsoft.com/office/drawing/2014/main" val="2712308577"/>
                    </a:ext>
                  </a:extLst>
                </a:gridCol>
                <a:gridCol w="1805941">
                  <a:extLst>
                    <a:ext uri="{9D8B030D-6E8A-4147-A177-3AD203B41FA5}">
                      <a16:colId xmlns:a16="http://schemas.microsoft.com/office/drawing/2014/main" val="4132199625"/>
                    </a:ext>
                  </a:extLst>
                </a:gridCol>
                <a:gridCol w="3688183">
                  <a:extLst>
                    <a:ext uri="{9D8B030D-6E8A-4147-A177-3AD203B41FA5}">
                      <a16:colId xmlns:a16="http://schemas.microsoft.com/office/drawing/2014/main" val="2302064555"/>
                    </a:ext>
                  </a:extLst>
                </a:gridCol>
                <a:gridCol w="1688109">
                  <a:extLst>
                    <a:ext uri="{9D8B030D-6E8A-4147-A177-3AD203B41FA5}">
                      <a16:colId xmlns:a16="http://schemas.microsoft.com/office/drawing/2014/main" val="3882506621"/>
                    </a:ext>
                  </a:extLst>
                </a:gridCol>
                <a:gridCol w="3463920">
                  <a:extLst>
                    <a:ext uri="{9D8B030D-6E8A-4147-A177-3AD203B41FA5}">
                      <a16:colId xmlns:a16="http://schemas.microsoft.com/office/drawing/2014/main" val="679891526"/>
                    </a:ext>
                  </a:extLst>
                </a:gridCol>
              </a:tblGrid>
              <a:tr h="472500">
                <a:tc>
                  <a:txBody>
                    <a:bodyPr/>
                    <a:lstStyle/>
                    <a:p>
                      <a:pPr algn="ctr"/>
                      <a:r>
                        <a:rPr lang="en-US"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 </a:t>
                      </a:r>
                      <a:endParaRPr lang="ja-JP"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r>
                        <a:rPr lang="ja-JP" sz="2400" b="1"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地区</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pPr algn="ctr"/>
                      <a:endParaRPr lang="ja-JP" sz="2400" b="1"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r>
                        <a:rPr lang="ja-JP" sz="2400" b="1"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会員数</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r>
                        <a:rPr lang="ja-JP" sz="2400" b="1"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一人当たり年次基金</a:t>
                      </a:r>
                      <a:r>
                        <a:rPr lang="en-US" altLang="ja-JP" sz="2400" b="1"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(US$)</a:t>
                      </a:r>
                      <a:endParaRPr lang="ja-JP" sz="2400" b="1"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743003351"/>
                  </a:ext>
                </a:extLst>
              </a:tr>
              <a:tr h="472500">
                <a:tc>
                  <a:txBody>
                    <a:bodyPr/>
                    <a:lstStyle/>
                    <a:p>
                      <a:pPr marL="0" lvl="0" indent="0" algn="ctr">
                        <a:buFont typeface="+mj-lt"/>
                        <a:buNone/>
                      </a:pPr>
                      <a:r>
                        <a:rPr lang="ja-JP" altLang="en-US"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１</a:t>
                      </a:r>
                      <a:endParaRPr lang="ja-JP"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altLang="ja-JP"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2650</a:t>
                      </a:r>
                      <a:endParaRPr lang="ja-JP"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altLang="en-US"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福井・京都・奈良・滋賀</a:t>
                      </a:r>
                      <a:endParaRPr lang="ja-JP"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4,552</a:t>
                      </a:r>
                      <a:endParaRPr lang="ja-JP"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192.65</a:t>
                      </a:r>
                      <a:endParaRPr lang="ja-JP"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9187575"/>
                  </a:ext>
                </a:extLst>
              </a:tr>
              <a:tr h="472500">
                <a:tc>
                  <a:txBody>
                    <a:bodyPr/>
                    <a:lstStyle/>
                    <a:p>
                      <a:pPr marL="0" lvl="0" indent="0" algn="ctr">
                        <a:buFont typeface="+mj-lt"/>
                        <a:buNone/>
                      </a:pPr>
                      <a:r>
                        <a:rPr lang="en-US" altLang="ja-JP"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2</a:t>
                      </a:r>
                      <a:endParaRPr lang="ja-JP"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altLang="ja-JP"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2750</a:t>
                      </a:r>
                      <a:endParaRPr lang="ja-JP"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altLang="en-US"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埼玉西北</a:t>
                      </a:r>
                      <a:endParaRPr lang="ja-JP"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4,746</a:t>
                      </a:r>
                      <a:endParaRPr lang="ja-JP"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40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184.34</a:t>
                      </a:r>
                      <a:endParaRPr lang="ja-JP" sz="240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2157983"/>
                  </a:ext>
                </a:extLst>
              </a:tr>
              <a:tr h="472500">
                <a:tc>
                  <a:txBody>
                    <a:bodyPr/>
                    <a:lstStyle/>
                    <a:p>
                      <a:pPr marL="0" lvl="0" indent="0" algn="ctr">
                        <a:buFont typeface="+mj-lt"/>
                        <a:buNone/>
                      </a:pPr>
                      <a:r>
                        <a:rPr lang="en-US" altLang="ja-JP"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3</a:t>
                      </a:r>
                      <a:endParaRPr lang="ja-JP"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altLang="ja-JP"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2590</a:t>
                      </a:r>
                      <a:endParaRPr lang="ja-JP"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altLang="en-US"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神奈川</a:t>
                      </a:r>
                      <a:endParaRPr lang="ja-JP"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1,996</a:t>
                      </a:r>
                      <a:endParaRPr lang="ja-JP"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40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187.99</a:t>
                      </a:r>
                      <a:endParaRPr lang="ja-JP" sz="240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8305888"/>
                  </a:ext>
                </a:extLst>
              </a:tr>
              <a:tr h="472500">
                <a:tc>
                  <a:txBody>
                    <a:bodyPr/>
                    <a:lstStyle/>
                    <a:p>
                      <a:pPr marL="0" lvl="0" indent="0" algn="ctr">
                        <a:buFont typeface="+mj-lt"/>
                        <a:buNone/>
                      </a:pPr>
                      <a:r>
                        <a:rPr lang="en-US" altLang="ja-JP"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4</a:t>
                      </a:r>
                      <a:endParaRPr lang="ja-JP"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altLang="ja-JP"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2560</a:t>
                      </a:r>
                      <a:endParaRPr lang="ja-JP"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altLang="en-US"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新潟</a:t>
                      </a:r>
                      <a:endParaRPr lang="ja-JP"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2,046</a:t>
                      </a:r>
                      <a:endParaRPr lang="ja-JP"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40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186.80</a:t>
                      </a:r>
                      <a:endParaRPr lang="ja-JP" sz="240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9634673"/>
                  </a:ext>
                </a:extLst>
              </a:tr>
              <a:tr h="472500">
                <a:tc>
                  <a:txBody>
                    <a:bodyPr/>
                    <a:lstStyle/>
                    <a:p>
                      <a:pPr marL="0" lvl="0" indent="0" algn="ctr">
                        <a:buFont typeface="+mj-lt"/>
                        <a:buNone/>
                      </a:pPr>
                      <a:r>
                        <a:rPr lang="en-US" altLang="ja-JP"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5</a:t>
                      </a:r>
                      <a:endParaRPr lang="ja-JP"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altLang="ja-JP"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2780</a:t>
                      </a:r>
                      <a:endParaRPr lang="ja-JP"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altLang="en-US"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神奈川</a:t>
                      </a:r>
                      <a:endParaRPr lang="ja-JP"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2,370</a:t>
                      </a:r>
                      <a:endParaRPr lang="ja-JP"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186.14</a:t>
                      </a:r>
                      <a:endParaRPr lang="ja-JP"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7726081"/>
                  </a:ext>
                </a:extLst>
              </a:tr>
              <a:tr h="472500">
                <a:tc>
                  <a:txBody>
                    <a:bodyPr/>
                    <a:lstStyle/>
                    <a:p>
                      <a:pPr marL="0" lvl="0" indent="0" algn="ctr">
                        <a:buFont typeface="+mj-lt"/>
                        <a:buNone/>
                      </a:pPr>
                      <a:r>
                        <a:rPr lang="en-US" altLang="ja-JP"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6</a:t>
                      </a:r>
                      <a:endParaRPr lang="ja-JP"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altLang="ja-JP"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2750</a:t>
                      </a:r>
                      <a:endParaRPr lang="ja-JP"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altLang="en-US"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東京</a:t>
                      </a:r>
                      <a:endParaRPr lang="ja-JP"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4,746</a:t>
                      </a:r>
                      <a:endParaRPr lang="ja-JP"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184.34</a:t>
                      </a:r>
                      <a:endParaRPr lang="ja-JP"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6785905"/>
                  </a:ext>
                </a:extLst>
              </a:tr>
              <a:tr h="472500">
                <a:tc>
                  <a:txBody>
                    <a:bodyPr/>
                    <a:lstStyle/>
                    <a:p>
                      <a:pPr marL="0" lvl="0" indent="0" algn="ctr">
                        <a:buFont typeface="+mj-lt"/>
                        <a:buNone/>
                      </a:pPr>
                      <a:r>
                        <a:rPr lang="en-US" altLang="ja-JP" sz="2400" b="1" dirty="0">
                          <a:solidFill>
                            <a:srgbClr val="C00000"/>
                          </a:solidFill>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7</a:t>
                      </a:r>
                      <a:endParaRPr lang="ja-JP" sz="2400" b="1" dirty="0">
                        <a:solidFill>
                          <a:srgbClr val="C00000"/>
                        </a:solidFill>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altLang="ja-JP" sz="2400" b="1" dirty="0">
                          <a:solidFill>
                            <a:srgbClr val="C00000"/>
                          </a:solidFill>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2660</a:t>
                      </a:r>
                      <a:endParaRPr lang="ja-JP" sz="2400" b="1" dirty="0">
                        <a:solidFill>
                          <a:srgbClr val="C00000"/>
                        </a:solidFill>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altLang="en-US" sz="2400" b="1" dirty="0">
                          <a:solidFill>
                            <a:srgbClr val="C00000"/>
                          </a:solidFill>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大阪</a:t>
                      </a:r>
                      <a:endParaRPr lang="ja-JP" sz="2400" b="1" dirty="0">
                        <a:solidFill>
                          <a:srgbClr val="C00000"/>
                        </a:solidFill>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400" b="1" dirty="0">
                          <a:solidFill>
                            <a:srgbClr val="C00000"/>
                          </a:solidFill>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3,574</a:t>
                      </a:r>
                      <a:endParaRPr lang="ja-JP" sz="2400" b="1" dirty="0">
                        <a:solidFill>
                          <a:srgbClr val="C00000"/>
                        </a:solidFill>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400" b="1" dirty="0">
                          <a:solidFill>
                            <a:srgbClr val="C00000"/>
                          </a:solidFill>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181.01</a:t>
                      </a:r>
                      <a:endParaRPr lang="ja-JP" sz="2400" b="1" dirty="0">
                        <a:solidFill>
                          <a:srgbClr val="C00000"/>
                        </a:solidFill>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5391326"/>
                  </a:ext>
                </a:extLst>
              </a:tr>
            </a:tbl>
          </a:graphicData>
        </a:graphic>
      </p:graphicFrame>
      <p:sp>
        <p:nvSpPr>
          <p:cNvPr id="5" name="テキスト ボックス 4">
            <a:extLst>
              <a:ext uri="{FF2B5EF4-FFF2-40B4-BE49-F238E27FC236}">
                <a16:creationId xmlns:a16="http://schemas.microsoft.com/office/drawing/2014/main" id="{24439158-46D4-42B8-9AB7-3532818E045B}"/>
              </a:ext>
            </a:extLst>
          </p:cNvPr>
          <p:cNvSpPr txBox="1"/>
          <p:nvPr/>
        </p:nvSpPr>
        <p:spPr>
          <a:xfrm>
            <a:off x="467040" y="1087709"/>
            <a:ext cx="6903577" cy="584775"/>
          </a:xfrm>
          <a:prstGeom prst="rect">
            <a:avLst/>
          </a:prstGeom>
          <a:noFill/>
        </p:spPr>
        <p:txBody>
          <a:bodyPr wrap="square" rtlCol="0">
            <a:spAutoFit/>
          </a:bodyPr>
          <a:lstStyle/>
          <a:p>
            <a:r>
              <a:rPr kumimoji="1" lang="ja-JP" altLang="en-US" sz="3200" dirty="0">
                <a:latin typeface="HG丸ｺﾞｼｯｸM-PRO" panose="020F0600000000000000" pitchFamily="50" charset="-128"/>
                <a:ea typeface="HG丸ｺﾞｼｯｸM-PRO" panose="020F0600000000000000" pitchFamily="50" charset="-128"/>
              </a:rPr>
              <a:t>一人当たり年次基金寄付額順位</a:t>
            </a:r>
          </a:p>
        </p:txBody>
      </p:sp>
      <p:sp>
        <p:nvSpPr>
          <p:cNvPr id="10" name="正方形/長方形 9">
            <a:extLst>
              <a:ext uri="{FF2B5EF4-FFF2-40B4-BE49-F238E27FC236}">
                <a16:creationId xmlns:a16="http://schemas.microsoft.com/office/drawing/2014/main" id="{16290E33-785D-4E7A-870A-30C07CBC4033}"/>
              </a:ext>
            </a:extLst>
          </p:cNvPr>
          <p:cNvSpPr/>
          <p:nvPr/>
        </p:nvSpPr>
        <p:spPr>
          <a:xfrm>
            <a:off x="180975" y="152400"/>
            <a:ext cx="11858625" cy="619125"/>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dirty="0">
                <a:latin typeface="HG丸ｺﾞｼｯｸM-PRO" panose="020F0600000000000000" pitchFamily="50" charset="-128"/>
                <a:ea typeface="HG丸ｺﾞｼｯｸM-PRO" panose="020F0600000000000000" pitchFamily="50" charset="-128"/>
              </a:rPr>
              <a:t>当地区の年次基金寄付実績（</a:t>
            </a:r>
            <a:r>
              <a:rPr lang="en-US" altLang="ja-JP" sz="2800" dirty="0">
                <a:latin typeface="HG丸ｺﾞｼｯｸM-PRO" panose="020F0600000000000000" pitchFamily="50" charset="-128"/>
                <a:ea typeface="HG丸ｺﾞｼｯｸM-PRO" panose="020F0600000000000000" pitchFamily="50" charset="-128"/>
              </a:rPr>
              <a:t>2019-20</a:t>
            </a:r>
            <a:r>
              <a:rPr lang="ja-JP" altLang="en-US" sz="2800" dirty="0">
                <a:latin typeface="HG丸ｺﾞｼｯｸM-PRO" panose="020F0600000000000000" pitchFamily="50" charset="-128"/>
                <a:ea typeface="HG丸ｺﾞｼｯｸM-PRO" panose="020F0600000000000000" pitchFamily="50" charset="-128"/>
              </a:rPr>
              <a:t>年度）</a:t>
            </a:r>
          </a:p>
        </p:txBody>
      </p:sp>
    </p:spTree>
    <p:extLst>
      <p:ext uri="{BB962C8B-B14F-4D97-AF65-F5344CB8AC3E}">
        <p14:creationId xmlns:p14="http://schemas.microsoft.com/office/powerpoint/2010/main" val="290966910"/>
      </p:ext>
    </p:extLst>
  </p:cSld>
  <p:clrMapOvr>
    <a:masterClrMapping/>
  </p:clrMapOvr>
  <p:transition spd="slow">
    <p:pull/>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ãã­ã¼ã¿ãªã¼è²¡å£ãã®ç»åæ¤ç´¢çµæ">
            <a:extLst>
              <a:ext uri="{FF2B5EF4-FFF2-40B4-BE49-F238E27FC236}">
                <a16:creationId xmlns:a16="http://schemas.microsoft.com/office/drawing/2014/main" id="{3871A202-7F11-4516-99AB-22E6B022B09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585179" y="5817524"/>
            <a:ext cx="2006747" cy="75664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表 3">
            <a:extLst>
              <a:ext uri="{FF2B5EF4-FFF2-40B4-BE49-F238E27FC236}">
                <a16:creationId xmlns:a16="http://schemas.microsoft.com/office/drawing/2014/main" id="{6C09AB0C-FA7B-4B81-9EC6-034B101E3918}"/>
              </a:ext>
            </a:extLst>
          </p:cNvPr>
          <p:cNvGraphicFramePr>
            <a:graphicFrameLocks noGrp="1"/>
          </p:cNvGraphicFramePr>
          <p:nvPr/>
        </p:nvGraphicFramePr>
        <p:xfrm>
          <a:off x="817170" y="1659845"/>
          <a:ext cx="9771382" cy="4392000"/>
        </p:xfrm>
        <a:graphic>
          <a:graphicData uri="http://schemas.openxmlformats.org/drawingml/2006/table">
            <a:tbl>
              <a:tblPr firstRow="1" firstCol="1" bandRow="1"/>
              <a:tblGrid>
                <a:gridCol w="1113603">
                  <a:extLst>
                    <a:ext uri="{9D8B030D-6E8A-4147-A177-3AD203B41FA5}">
                      <a16:colId xmlns:a16="http://schemas.microsoft.com/office/drawing/2014/main" val="3281645041"/>
                    </a:ext>
                  </a:extLst>
                </a:gridCol>
                <a:gridCol w="1610135">
                  <a:extLst>
                    <a:ext uri="{9D8B030D-6E8A-4147-A177-3AD203B41FA5}">
                      <a16:colId xmlns:a16="http://schemas.microsoft.com/office/drawing/2014/main" val="161941875"/>
                    </a:ext>
                  </a:extLst>
                </a:gridCol>
                <a:gridCol w="3625702">
                  <a:extLst>
                    <a:ext uri="{9D8B030D-6E8A-4147-A177-3AD203B41FA5}">
                      <a16:colId xmlns:a16="http://schemas.microsoft.com/office/drawing/2014/main" val="2238737631"/>
                    </a:ext>
                  </a:extLst>
                </a:gridCol>
                <a:gridCol w="3421942">
                  <a:extLst>
                    <a:ext uri="{9D8B030D-6E8A-4147-A177-3AD203B41FA5}">
                      <a16:colId xmlns:a16="http://schemas.microsoft.com/office/drawing/2014/main" val="2239120131"/>
                    </a:ext>
                  </a:extLst>
                </a:gridCol>
              </a:tblGrid>
              <a:tr h="732000">
                <a:tc>
                  <a:txBody>
                    <a:bodyPr/>
                    <a:lstStyle/>
                    <a:p>
                      <a:pPr marL="0" lvl="0" indent="0" algn="ctr">
                        <a:buFont typeface="+mj-lt"/>
                        <a:buNone/>
                      </a:pPr>
                      <a:endParaRPr lang="ja-JP"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r>
                        <a:rPr lang="ja-JP" altLang="en-US" sz="2400" b="1"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地区</a:t>
                      </a:r>
                      <a:endParaRPr lang="en-US" altLang="ja-JP" sz="2400" b="1"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pPr algn="ctr"/>
                      <a:endParaRPr lang="en-US" altLang="ja-JP" sz="2400" b="1"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r>
                        <a:rPr lang="ja-JP" altLang="en-US" sz="2400" b="1"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寄付額（</a:t>
                      </a:r>
                      <a:r>
                        <a:rPr lang="en-US" altLang="ja-JP" sz="2400" b="1"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US$</a:t>
                      </a:r>
                      <a:r>
                        <a:rPr lang="ja-JP" altLang="en-US" sz="2400" b="1"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a:t>
                      </a:r>
                      <a:endParaRPr lang="ja-JP" sz="2400" b="1"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64454228"/>
                  </a:ext>
                </a:extLst>
              </a:tr>
              <a:tr h="732000">
                <a:tc>
                  <a:txBody>
                    <a:bodyPr/>
                    <a:lstStyle/>
                    <a:p>
                      <a:pPr marL="0" lvl="0" indent="0" algn="ctr">
                        <a:buFont typeface="+mj-lt"/>
                        <a:buNone/>
                      </a:pPr>
                      <a:r>
                        <a:rPr lang="en-US" altLang="ja-JP"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1</a:t>
                      </a:r>
                      <a:endParaRPr lang="ja-JP"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400" b="1" dirty="0">
                          <a:solidFill>
                            <a:srgbClr val="C00000"/>
                          </a:solidFill>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2660</a:t>
                      </a:r>
                      <a:endParaRPr lang="ja-JP"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altLang="en-US" sz="2400" b="1" dirty="0">
                          <a:solidFill>
                            <a:srgbClr val="C00000"/>
                          </a:solidFill>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大阪</a:t>
                      </a:r>
                      <a:endParaRPr lang="ja-JP" sz="2400" b="1" dirty="0">
                        <a:solidFill>
                          <a:srgbClr val="C00000"/>
                        </a:solidFill>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400" b="1" dirty="0">
                          <a:solidFill>
                            <a:srgbClr val="C00000"/>
                          </a:solidFill>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425,549.57</a:t>
                      </a:r>
                      <a:endParaRPr lang="ja-JP"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1985201"/>
                  </a:ext>
                </a:extLst>
              </a:tr>
              <a:tr h="732000">
                <a:tc>
                  <a:txBody>
                    <a:bodyPr/>
                    <a:lstStyle/>
                    <a:p>
                      <a:pPr marL="0" lvl="0" indent="0" algn="ctr">
                        <a:buFont typeface="+mj-lt"/>
                        <a:buNone/>
                      </a:pPr>
                      <a:r>
                        <a:rPr lang="en-US" altLang="ja-JP"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2</a:t>
                      </a:r>
                      <a:endParaRPr lang="ja-JP"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2770</a:t>
                      </a:r>
                      <a:endParaRPr lang="ja-JP"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altLang="en-US"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埼玉南東</a:t>
                      </a:r>
                      <a:endParaRPr lang="ja-JP"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200,454.53</a:t>
                      </a:r>
                      <a:endParaRPr lang="ja-JP"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3082633"/>
                  </a:ext>
                </a:extLst>
              </a:tr>
              <a:tr h="732000">
                <a:tc>
                  <a:txBody>
                    <a:bodyPr/>
                    <a:lstStyle/>
                    <a:p>
                      <a:pPr marL="0" lvl="0" indent="0" algn="ctr">
                        <a:buFont typeface="+mj-lt"/>
                        <a:buNone/>
                      </a:pPr>
                      <a:r>
                        <a:rPr lang="en-US" altLang="ja-JP"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3</a:t>
                      </a:r>
                      <a:endParaRPr lang="ja-JP"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2760</a:t>
                      </a:r>
                      <a:endParaRPr lang="ja-JP"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altLang="en-US"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愛知</a:t>
                      </a:r>
                      <a:endParaRPr lang="ja-JP"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178,973.55</a:t>
                      </a:r>
                      <a:endParaRPr lang="ja-JP"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95335157"/>
                  </a:ext>
                </a:extLst>
              </a:tr>
              <a:tr h="732000">
                <a:tc>
                  <a:txBody>
                    <a:bodyPr/>
                    <a:lstStyle/>
                    <a:p>
                      <a:pPr marL="0" lvl="0" indent="0" algn="ctr">
                        <a:buFont typeface="+mj-lt"/>
                        <a:buNone/>
                      </a:pPr>
                      <a:r>
                        <a:rPr lang="en-US" altLang="ja-JP"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4</a:t>
                      </a:r>
                      <a:endParaRPr lang="ja-JP"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2750</a:t>
                      </a:r>
                      <a:endParaRPr lang="ja-JP"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altLang="en-US"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東京</a:t>
                      </a:r>
                      <a:endParaRPr lang="ja-JP"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155,558.44</a:t>
                      </a:r>
                      <a:endParaRPr lang="ja-JP"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9997687"/>
                  </a:ext>
                </a:extLst>
              </a:tr>
              <a:tr h="732000">
                <a:tc>
                  <a:txBody>
                    <a:bodyPr/>
                    <a:lstStyle/>
                    <a:p>
                      <a:pPr marL="0" lvl="0" indent="0" algn="ctr">
                        <a:buFont typeface="+mj-lt"/>
                        <a:buNone/>
                      </a:pPr>
                      <a:r>
                        <a:rPr lang="en-US" altLang="ja-JP"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5</a:t>
                      </a:r>
                      <a:endParaRPr lang="ja-JP"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2650</a:t>
                      </a:r>
                      <a:endParaRPr lang="ja-JP"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altLang="en-US"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福井・京都・奈良・滋賀</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rPr>
                        <a:t>137,833.75</a:t>
                      </a:r>
                      <a:endParaRPr lang="ja-JP" sz="2400" dirty="0">
                        <a:effectLst/>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0836983"/>
                  </a:ext>
                </a:extLst>
              </a:tr>
            </a:tbl>
          </a:graphicData>
        </a:graphic>
      </p:graphicFrame>
      <p:sp>
        <p:nvSpPr>
          <p:cNvPr id="5" name="テキスト ボックス 4">
            <a:extLst>
              <a:ext uri="{FF2B5EF4-FFF2-40B4-BE49-F238E27FC236}">
                <a16:creationId xmlns:a16="http://schemas.microsoft.com/office/drawing/2014/main" id="{B2FCDD4C-1A89-4A9E-9DCB-97FB81CCCEE3}"/>
              </a:ext>
            </a:extLst>
          </p:cNvPr>
          <p:cNvSpPr txBox="1"/>
          <p:nvPr/>
        </p:nvSpPr>
        <p:spPr>
          <a:xfrm>
            <a:off x="817170" y="923297"/>
            <a:ext cx="5541366" cy="584775"/>
          </a:xfrm>
          <a:prstGeom prst="rect">
            <a:avLst/>
          </a:prstGeom>
          <a:noFill/>
        </p:spPr>
        <p:txBody>
          <a:bodyPr wrap="square" rtlCol="0">
            <a:spAutoFit/>
          </a:bodyPr>
          <a:lstStyle/>
          <a:p>
            <a:r>
              <a:rPr lang="ja-JP" altLang="en-US" sz="3200" dirty="0">
                <a:latin typeface="HG丸ｺﾞｼｯｸM-PRO" panose="020F0600000000000000" pitchFamily="50" charset="-128"/>
                <a:ea typeface="HG丸ｺﾞｼｯｸM-PRO" panose="020F0600000000000000" pitchFamily="50" charset="-128"/>
              </a:rPr>
              <a:t>ポリオプラス</a:t>
            </a:r>
            <a:r>
              <a:rPr kumimoji="1" lang="ja-JP" altLang="en-US" sz="3200" dirty="0">
                <a:latin typeface="HG丸ｺﾞｼｯｸM-PRO" panose="020F0600000000000000" pitchFamily="50" charset="-128"/>
                <a:ea typeface="HG丸ｺﾞｼｯｸM-PRO" panose="020F0600000000000000" pitchFamily="50" charset="-128"/>
              </a:rPr>
              <a:t>基金寄付額順位</a:t>
            </a:r>
          </a:p>
        </p:txBody>
      </p:sp>
      <p:sp>
        <p:nvSpPr>
          <p:cNvPr id="2" name="正方形/長方形 1">
            <a:extLst>
              <a:ext uri="{FF2B5EF4-FFF2-40B4-BE49-F238E27FC236}">
                <a16:creationId xmlns:a16="http://schemas.microsoft.com/office/drawing/2014/main" id="{F608CF6D-F569-4361-BE36-C04E241AE5AD}"/>
              </a:ext>
            </a:extLst>
          </p:cNvPr>
          <p:cNvSpPr/>
          <p:nvPr/>
        </p:nvSpPr>
        <p:spPr>
          <a:xfrm>
            <a:off x="180975" y="152400"/>
            <a:ext cx="11858625" cy="619125"/>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dirty="0">
                <a:latin typeface="HG丸ｺﾞｼｯｸM-PRO" panose="020F0600000000000000" pitchFamily="50" charset="-128"/>
                <a:ea typeface="HG丸ｺﾞｼｯｸM-PRO" panose="020F0600000000000000" pitchFamily="50" charset="-128"/>
              </a:rPr>
              <a:t>当地区のポリオプラス寄付実績（</a:t>
            </a:r>
            <a:r>
              <a:rPr lang="en-US" altLang="ja-JP" sz="2800" dirty="0">
                <a:latin typeface="HG丸ｺﾞｼｯｸM-PRO" panose="020F0600000000000000" pitchFamily="50" charset="-128"/>
                <a:ea typeface="HG丸ｺﾞｼｯｸM-PRO" panose="020F0600000000000000" pitchFamily="50" charset="-128"/>
              </a:rPr>
              <a:t>2019-20</a:t>
            </a:r>
            <a:r>
              <a:rPr lang="ja-JP" altLang="en-US" sz="2800" dirty="0">
                <a:latin typeface="HG丸ｺﾞｼｯｸM-PRO" panose="020F0600000000000000" pitchFamily="50" charset="-128"/>
                <a:ea typeface="HG丸ｺﾞｼｯｸM-PRO" panose="020F0600000000000000" pitchFamily="50" charset="-128"/>
              </a:rPr>
              <a:t>年度）</a:t>
            </a:r>
          </a:p>
        </p:txBody>
      </p:sp>
    </p:spTree>
    <p:extLst>
      <p:ext uri="{BB962C8B-B14F-4D97-AF65-F5344CB8AC3E}">
        <p14:creationId xmlns:p14="http://schemas.microsoft.com/office/powerpoint/2010/main" val="229211364"/>
      </p:ext>
    </p:extLst>
  </p:cSld>
  <p:clrMapOvr>
    <a:masterClrMapping/>
  </p:clrMapOvr>
  <p:transition spd="slow">
    <p:pull/>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78EC4F3F-DA2A-4D04-AAEE-7C629A0DA05A}"/>
              </a:ext>
            </a:extLst>
          </p:cNvPr>
          <p:cNvSpPr txBox="1"/>
          <p:nvPr/>
        </p:nvSpPr>
        <p:spPr>
          <a:xfrm>
            <a:off x="495759" y="2846762"/>
            <a:ext cx="11171104" cy="1938992"/>
          </a:xfrm>
          <a:prstGeom prst="rect">
            <a:avLst/>
          </a:prstGeom>
          <a:noFill/>
          <a:ln>
            <a:noFill/>
          </a:ln>
        </p:spPr>
        <p:txBody>
          <a:bodyPr wrap="square" rtlCol="0">
            <a:spAutoFit/>
          </a:bodyPr>
          <a:lstStyle/>
          <a:p>
            <a:pPr algn="ctr">
              <a:spcBef>
                <a:spcPct val="0"/>
              </a:spcBef>
              <a:spcAft>
                <a:spcPts val="450"/>
              </a:spcAft>
            </a:pPr>
            <a:r>
              <a:rPr lang="ja-JP" altLang="en-US" sz="4000" b="1" dirty="0">
                <a:solidFill>
                  <a:schemeClr val="accent5">
                    <a:lumMod val="75000"/>
                  </a:schemeClr>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皆様の財団寄付が、クラブの奉仕活動を支え、ポリオから子供たちを救い、平和を構築し紛争予防に貢献する若者を支えています！</a:t>
            </a:r>
            <a:endParaRPr lang="en-US" altLang="ja-JP" sz="4000" b="1" dirty="0">
              <a:solidFill>
                <a:schemeClr val="accent5">
                  <a:lumMod val="75000"/>
                </a:schemeClr>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p:txBody>
      </p:sp>
      <p:pic>
        <p:nvPicPr>
          <p:cNvPr id="3" name="図 2" descr="挿絵 が含まれている画像&#10;&#10;自動的に生成された説明">
            <a:extLst>
              <a:ext uri="{FF2B5EF4-FFF2-40B4-BE49-F238E27FC236}">
                <a16:creationId xmlns:a16="http://schemas.microsoft.com/office/drawing/2014/main" id="{2BA674FA-7A38-481C-B408-68A5C5EB29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0475" y="199794"/>
            <a:ext cx="3975304" cy="1276416"/>
          </a:xfrm>
          <a:prstGeom prst="rect">
            <a:avLst/>
          </a:prstGeom>
        </p:spPr>
      </p:pic>
      <p:sp>
        <p:nvSpPr>
          <p:cNvPr id="8" name="テキスト ボックス 7">
            <a:extLst>
              <a:ext uri="{FF2B5EF4-FFF2-40B4-BE49-F238E27FC236}">
                <a16:creationId xmlns:a16="http://schemas.microsoft.com/office/drawing/2014/main" id="{1C05DBEF-C9F3-4932-B60C-5D360588135B}"/>
              </a:ext>
            </a:extLst>
          </p:cNvPr>
          <p:cNvSpPr txBox="1"/>
          <p:nvPr/>
        </p:nvSpPr>
        <p:spPr>
          <a:xfrm>
            <a:off x="1135990" y="1476210"/>
            <a:ext cx="9890642" cy="871392"/>
          </a:xfrm>
          <a:prstGeom prst="rect">
            <a:avLst/>
          </a:prstGeom>
          <a:noFill/>
        </p:spPr>
        <p:txBody>
          <a:bodyPr wrap="square">
            <a:spAutoFit/>
          </a:bodyPr>
          <a:lstStyle/>
          <a:p>
            <a:pPr marL="0" marR="0" lvl="0" indent="0" algn="ctr" defTabSz="914400" rtl="0" eaLnBrk="1" fontAlgn="auto" latinLnBrk="0" hangingPunct="1">
              <a:lnSpc>
                <a:spcPct val="150000"/>
              </a:lnSpc>
              <a:spcBef>
                <a:spcPct val="0"/>
              </a:spcBef>
              <a:spcAft>
                <a:spcPts val="450"/>
              </a:spcAft>
              <a:buClrTx/>
              <a:buSzTx/>
              <a:buFontTx/>
              <a:buNone/>
              <a:tabLst/>
              <a:defRPr/>
            </a:pPr>
            <a:r>
              <a:rPr kumimoji="1" lang="ja-JP" alt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HG丸ｺﾞｼｯｸM-PRO" panose="020F0600000000000000" pitchFamily="50" charset="-128"/>
                <a:ea typeface="HG丸ｺﾞｼｯｸM-PRO" panose="020F0600000000000000" pitchFamily="50" charset="-128"/>
                <a:cs typeface="+mn-cs"/>
              </a:rPr>
              <a:t>ご清聴、有難うございました！</a:t>
            </a:r>
            <a:endParaRPr kumimoji="1" lang="en-US" altLang="ja-JP"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HG丸ｺﾞｼｯｸM-PRO" panose="020F0600000000000000" pitchFamily="50" charset="-128"/>
              <a:ea typeface="HG丸ｺﾞｼｯｸM-PRO" panose="020F0600000000000000" pitchFamily="50" charset="-128"/>
              <a:cs typeface="+mn-cs"/>
            </a:endParaRPr>
          </a:p>
        </p:txBody>
      </p:sp>
      <p:sp>
        <p:nvSpPr>
          <p:cNvPr id="10" name="テキスト ボックス 9">
            <a:extLst>
              <a:ext uri="{FF2B5EF4-FFF2-40B4-BE49-F238E27FC236}">
                <a16:creationId xmlns:a16="http://schemas.microsoft.com/office/drawing/2014/main" id="{8C4888FB-7963-4C41-8A42-2419AB574708}"/>
              </a:ext>
            </a:extLst>
          </p:cNvPr>
          <p:cNvSpPr txBox="1"/>
          <p:nvPr/>
        </p:nvSpPr>
        <p:spPr>
          <a:xfrm>
            <a:off x="745475" y="5133860"/>
            <a:ext cx="10746495" cy="1323439"/>
          </a:xfrm>
          <a:prstGeom prst="rect">
            <a:avLst/>
          </a:prstGeom>
          <a:noFill/>
        </p:spPr>
        <p:txBody>
          <a:bodyPr wrap="square">
            <a:spAutoFit/>
          </a:bodyPr>
          <a:lstStyle/>
          <a:p>
            <a:pPr marL="0" marR="0" lvl="0" indent="0" algn="ctr" defTabSz="914400" rtl="0" eaLnBrk="1" fontAlgn="auto" latinLnBrk="0" hangingPunct="1">
              <a:spcBef>
                <a:spcPct val="0"/>
              </a:spcBef>
              <a:spcAft>
                <a:spcPts val="450"/>
              </a:spcAft>
              <a:buClrTx/>
              <a:buSzTx/>
              <a:buFontTx/>
              <a:buNone/>
              <a:tabLst/>
              <a:defRPr/>
            </a:pPr>
            <a:r>
              <a:rPr kumimoji="1" lang="ja-JP" alt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HG丸ｺﾞｼｯｸM-PRO" panose="020F0600000000000000" pitchFamily="50" charset="-128"/>
                <a:ea typeface="HG丸ｺﾞｼｯｸM-PRO" panose="020F0600000000000000" pitchFamily="50" charset="-128"/>
                <a:cs typeface="+mn-cs"/>
              </a:rPr>
              <a:t>今後ともロータリー財団への御理解と御協力をお願い致します！</a:t>
            </a:r>
            <a:endParaRPr kumimoji="1" lang="en-US" altLang="ja-JP"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HG丸ｺﾞｼｯｸM-PRO" panose="020F0600000000000000" pitchFamily="50" charset="-128"/>
              <a:ea typeface="HG丸ｺﾞｼｯｸM-PRO" panose="020F0600000000000000" pitchFamily="50" charset="-128"/>
              <a:cs typeface="+mn-cs"/>
            </a:endParaRPr>
          </a:p>
        </p:txBody>
      </p:sp>
    </p:spTree>
    <p:extLst>
      <p:ext uri="{BB962C8B-B14F-4D97-AF65-F5344CB8AC3E}">
        <p14:creationId xmlns:p14="http://schemas.microsoft.com/office/powerpoint/2010/main" val="1417576758"/>
      </p:ext>
    </p:extLst>
  </p:cSld>
  <p:clrMapOvr>
    <a:masterClrMapping/>
  </p:clrMapOvr>
  <p:transition spd="slow">
    <p:pull/>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02357F3B-953B-4E3A-84D8-53C7C3B4B8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3261" y="4738558"/>
            <a:ext cx="5188740" cy="2055018"/>
          </a:xfrm>
          <a:prstGeom prst="rect">
            <a:avLst/>
          </a:prstGeom>
          <a:noFill/>
          <a:ln>
            <a:noFill/>
          </a:ln>
        </p:spPr>
        <p:style>
          <a:lnRef idx="0">
            <a:scrgbClr r="0" g="0" b="0"/>
          </a:lnRef>
          <a:fillRef idx="0">
            <a:scrgbClr r="0" g="0" b="0"/>
          </a:fillRef>
          <a:effectRef idx="0">
            <a:scrgbClr r="0" g="0" b="0"/>
          </a:effectRef>
          <a:fontRef idx="minor">
            <a:schemeClr val="accent1"/>
          </a:fontRef>
        </p:style>
      </p:pic>
      <p:pic>
        <p:nvPicPr>
          <p:cNvPr id="5" name="図 4">
            <a:extLst>
              <a:ext uri="{FF2B5EF4-FFF2-40B4-BE49-F238E27FC236}">
                <a16:creationId xmlns:a16="http://schemas.microsoft.com/office/drawing/2014/main" id="{AC391B0C-D764-45EF-B3B7-718AE9E5A6AB}"/>
              </a:ext>
            </a:extLst>
          </p:cNvPr>
          <p:cNvPicPr>
            <a:picLocks noChangeAspect="1"/>
          </p:cNvPicPr>
          <p:nvPr/>
        </p:nvPicPr>
        <p:blipFill>
          <a:blip r:embed="rId4"/>
          <a:stretch>
            <a:fillRect/>
          </a:stretch>
        </p:blipFill>
        <p:spPr>
          <a:xfrm>
            <a:off x="3555240" y="2253045"/>
            <a:ext cx="5081521" cy="2861336"/>
          </a:xfrm>
          <a:prstGeom prst="rect">
            <a:avLst/>
          </a:prstGeom>
        </p:spPr>
      </p:pic>
      <p:graphicFrame>
        <p:nvGraphicFramePr>
          <p:cNvPr id="2" name="表 1">
            <a:extLst>
              <a:ext uri="{FF2B5EF4-FFF2-40B4-BE49-F238E27FC236}">
                <a16:creationId xmlns:a16="http://schemas.microsoft.com/office/drawing/2014/main" id="{505006E6-FBF7-40B2-BECA-570159E57FF4}"/>
              </a:ext>
            </a:extLst>
          </p:cNvPr>
          <p:cNvGraphicFramePr>
            <a:graphicFrameLocks noGrp="1"/>
          </p:cNvGraphicFramePr>
          <p:nvPr/>
        </p:nvGraphicFramePr>
        <p:xfrm>
          <a:off x="492284" y="601631"/>
          <a:ext cx="11357575" cy="536732"/>
        </p:xfrm>
        <a:graphic>
          <a:graphicData uri="http://schemas.openxmlformats.org/drawingml/2006/table">
            <a:tbl>
              <a:tblPr firstRow="1" bandRow="1">
                <a:tableStyleId>{5940675A-B579-460E-94D1-54222C63F5DA}</a:tableStyleId>
              </a:tblPr>
              <a:tblGrid>
                <a:gridCol w="11357575">
                  <a:extLst>
                    <a:ext uri="{9D8B030D-6E8A-4147-A177-3AD203B41FA5}">
                      <a16:colId xmlns:a16="http://schemas.microsoft.com/office/drawing/2014/main" val="1465501517"/>
                    </a:ext>
                  </a:extLst>
                </a:gridCol>
              </a:tblGrid>
              <a:tr h="535765">
                <a:tc>
                  <a:txBody>
                    <a:bodyPr/>
                    <a:lstStyle/>
                    <a:p>
                      <a:r>
                        <a:rPr kumimoji="1" lang="ja-JP" altLang="en-US" sz="3100" b="1" dirty="0">
                          <a:solidFill>
                            <a:srgbClr val="FF0000"/>
                          </a:solidFill>
                          <a:latin typeface="HG丸ｺﾞｼｯｸM-PRO" panose="020F0600000000000000" pitchFamily="50" charset="-128"/>
                          <a:ea typeface="HG丸ｺﾞｼｯｸM-PRO" panose="020F0600000000000000" pitchFamily="50" charset="-128"/>
                        </a:rPr>
                        <a:t>ポリオ根絶</a:t>
                      </a:r>
                    </a:p>
                  </a:txBody>
                  <a:tcPr marL="64292" marR="64292" marT="32146" marB="3214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3541143"/>
                  </a:ext>
                </a:extLst>
              </a:tr>
            </a:tbl>
          </a:graphicData>
        </a:graphic>
      </p:graphicFrame>
      <p:sp>
        <p:nvSpPr>
          <p:cNvPr id="8" name="テキスト ボックス 7">
            <a:extLst>
              <a:ext uri="{FF2B5EF4-FFF2-40B4-BE49-F238E27FC236}">
                <a16:creationId xmlns:a16="http://schemas.microsoft.com/office/drawing/2014/main" id="{0FE54FC0-BA27-41AB-8153-D241F69FC5C3}"/>
              </a:ext>
            </a:extLst>
          </p:cNvPr>
          <p:cNvSpPr txBox="1"/>
          <p:nvPr/>
        </p:nvSpPr>
        <p:spPr>
          <a:xfrm>
            <a:off x="1727054" y="1400463"/>
            <a:ext cx="10576630" cy="525080"/>
          </a:xfrm>
          <a:prstGeom prst="rect">
            <a:avLst/>
          </a:prstGeom>
          <a:noFill/>
        </p:spPr>
        <p:txBody>
          <a:bodyPr wrap="square" rtlCol="0">
            <a:spAutoFit/>
          </a:bodyPr>
          <a:lstStyle/>
          <a:p>
            <a:r>
              <a:rPr lang="ja-JP" altLang="en-US" sz="2812" dirty="0">
                <a:solidFill>
                  <a:srgbClr val="FF0000"/>
                </a:solidFill>
                <a:latin typeface="HG丸ｺﾞｼｯｸM-PRO" panose="020F0600000000000000" pitchFamily="50" charset="-128"/>
                <a:ea typeface="HG丸ｺﾞｼｯｸM-PRO" panose="020F0600000000000000" pitchFamily="50" charset="-128"/>
              </a:rPr>
              <a:t>　新型コロナウイルスと闘うために　今、ポリオ。</a:t>
            </a:r>
          </a:p>
        </p:txBody>
      </p:sp>
      <p:sp>
        <p:nvSpPr>
          <p:cNvPr id="3" name="テキスト ボックス 2">
            <a:extLst>
              <a:ext uri="{FF2B5EF4-FFF2-40B4-BE49-F238E27FC236}">
                <a16:creationId xmlns:a16="http://schemas.microsoft.com/office/drawing/2014/main" id="{49100F66-CFA2-44C1-8DB2-5B8D16473CD7}"/>
              </a:ext>
            </a:extLst>
          </p:cNvPr>
          <p:cNvSpPr txBox="1"/>
          <p:nvPr/>
        </p:nvSpPr>
        <p:spPr>
          <a:xfrm>
            <a:off x="4248398" y="5402162"/>
            <a:ext cx="4765907" cy="1131079"/>
          </a:xfrm>
          <a:prstGeom prst="rect">
            <a:avLst/>
          </a:prstGeom>
          <a:noFill/>
        </p:spPr>
        <p:txBody>
          <a:bodyPr wrap="square" rtlCol="0">
            <a:spAutoFit/>
          </a:bodyPr>
          <a:lstStyle/>
          <a:p>
            <a:r>
              <a:rPr lang="ja-JP" altLang="en-US" sz="2250" dirty="0">
                <a:solidFill>
                  <a:srgbClr val="002060"/>
                </a:solidFill>
                <a:latin typeface="HG丸ｺﾞｼｯｸM-PRO" panose="020F0600000000000000" pitchFamily="50" charset="-128"/>
                <a:ea typeface="HG丸ｺﾞｼｯｸM-PRO" panose="020F0600000000000000" pitchFamily="50" charset="-128"/>
              </a:rPr>
              <a:t>ポリオ・プラス小委員会</a:t>
            </a:r>
            <a:endParaRPr lang="en-US" altLang="ja-JP" sz="2250" dirty="0">
              <a:solidFill>
                <a:srgbClr val="002060"/>
              </a:solidFill>
              <a:latin typeface="HG丸ｺﾞｼｯｸM-PRO" panose="020F0600000000000000" pitchFamily="50" charset="-128"/>
              <a:ea typeface="HG丸ｺﾞｼｯｸM-PRO" panose="020F0600000000000000" pitchFamily="50" charset="-128"/>
            </a:endParaRPr>
          </a:p>
          <a:p>
            <a:r>
              <a:rPr lang="ja-JP" altLang="en-US" sz="2250" dirty="0">
                <a:solidFill>
                  <a:srgbClr val="002060"/>
                </a:solidFill>
                <a:latin typeface="HG丸ｺﾞｼｯｸM-PRO" panose="020F0600000000000000" pitchFamily="50" charset="-128"/>
                <a:ea typeface="HG丸ｺﾞｼｯｸM-PRO" panose="020F0600000000000000" pitchFamily="50" charset="-128"/>
              </a:rPr>
              <a:t>　委員長　髙士　誠司</a:t>
            </a:r>
            <a:endParaRPr lang="en-US" altLang="ja-JP" sz="2250" dirty="0">
              <a:solidFill>
                <a:srgbClr val="002060"/>
              </a:solidFill>
              <a:latin typeface="HG丸ｺﾞｼｯｸM-PRO" panose="020F0600000000000000" pitchFamily="50" charset="-128"/>
              <a:ea typeface="HG丸ｺﾞｼｯｸM-PRO" panose="020F0600000000000000" pitchFamily="50" charset="-128"/>
            </a:endParaRPr>
          </a:p>
          <a:p>
            <a:r>
              <a:rPr lang="ja-JP" altLang="en-US" sz="2250" dirty="0">
                <a:solidFill>
                  <a:srgbClr val="002060"/>
                </a:solidFill>
                <a:latin typeface="HG丸ｺﾞｼｯｸM-PRO" panose="020F0600000000000000" pitchFamily="50" charset="-128"/>
                <a:ea typeface="HG丸ｺﾞｼｯｸM-PRO" panose="020F0600000000000000" pitchFamily="50" charset="-128"/>
              </a:rPr>
              <a:t>（大阪西北ロータリークラブ）　</a:t>
            </a:r>
          </a:p>
        </p:txBody>
      </p:sp>
      <p:pic>
        <p:nvPicPr>
          <p:cNvPr id="7" name="図 6">
            <a:extLst>
              <a:ext uri="{FF2B5EF4-FFF2-40B4-BE49-F238E27FC236}">
                <a16:creationId xmlns:a16="http://schemas.microsoft.com/office/drawing/2014/main" id="{CF8C5DDB-FEDE-4E46-9B1F-52DA747F2921}"/>
              </a:ext>
            </a:extLst>
          </p:cNvPr>
          <p:cNvPicPr>
            <a:picLocks noChangeAspect="1"/>
          </p:cNvPicPr>
          <p:nvPr/>
        </p:nvPicPr>
        <p:blipFill>
          <a:blip r:embed="rId5"/>
          <a:stretch>
            <a:fillRect/>
          </a:stretch>
        </p:blipFill>
        <p:spPr>
          <a:xfrm>
            <a:off x="10175346" y="64424"/>
            <a:ext cx="1928921" cy="59153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129D36DA-465E-4F5D-859C-A6B50AF06A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7674" y="982016"/>
            <a:ext cx="8556653" cy="4278327"/>
          </a:xfrm>
          <a:prstGeom prst="rect">
            <a:avLst/>
          </a:prstGeom>
        </p:spPr>
      </p:pic>
      <p:pic>
        <p:nvPicPr>
          <p:cNvPr id="7" name="図 6">
            <a:extLst>
              <a:ext uri="{FF2B5EF4-FFF2-40B4-BE49-F238E27FC236}">
                <a16:creationId xmlns:a16="http://schemas.microsoft.com/office/drawing/2014/main" id="{C05B4F4A-38D8-4A4D-814B-C59C2E22E0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27424" y="5545873"/>
            <a:ext cx="2693806" cy="1015253"/>
          </a:xfrm>
          <a:prstGeom prst="rect">
            <a:avLst/>
          </a:prstGeom>
        </p:spPr>
      </p:pic>
      <p:pic>
        <p:nvPicPr>
          <p:cNvPr id="3" name="図 2">
            <a:extLst>
              <a:ext uri="{FF2B5EF4-FFF2-40B4-BE49-F238E27FC236}">
                <a16:creationId xmlns:a16="http://schemas.microsoft.com/office/drawing/2014/main" id="{F82F7E50-D604-4D8D-8FAB-C8A1894AC7B8}"/>
              </a:ext>
            </a:extLst>
          </p:cNvPr>
          <p:cNvPicPr>
            <a:picLocks noChangeAspect="1"/>
          </p:cNvPicPr>
          <p:nvPr/>
        </p:nvPicPr>
        <p:blipFill>
          <a:blip r:embed="rId4"/>
          <a:stretch>
            <a:fillRect/>
          </a:stretch>
        </p:blipFill>
        <p:spPr>
          <a:xfrm>
            <a:off x="10169678" y="104951"/>
            <a:ext cx="1928921" cy="591536"/>
          </a:xfrm>
          <a:prstGeom prst="rect">
            <a:avLst/>
          </a:prstGeom>
        </p:spPr>
      </p:pic>
    </p:spTree>
    <p:extLst>
      <p:ext uri="{BB962C8B-B14F-4D97-AF65-F5344CB8AC3E}">
        <p14:creationId xmlns:p14="http://schemas.microsoft.com/office/powerpoint/2010/main" val="2611201140"/>
      </p:ext>
    </p:extLst>
  </p:cSld>
  <p:clrMapOvr>
    <a:masterClrMapping/>
  </p:clrMapOvr>
  <mc:AlternateContent xmlns:mc="http://schemas.openxmlformats.org/markup-compatibility/2006" xmlns:p14="http://schemas.microsoft.com/office/powerpoint/2010/main">
    <mc:Choice Requires="p14">
      <p:transition spd="slow" p14:dur="2000">
        <p14:prism dir="u"/>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ãã­ã¼ã¿ãªã¼è²¡å£ãã®ç»åæ¤ç´¢çµæ">
            <a:extLst>
              <a:ext uri="{FF2B5EF4-FFF2-40B4-BE49-F238E27FC236}">
                <a16:creationId xmlns:a16="http://schemas.microsoft.com/office/drawing/2014/main" id="{3871A202-7F11-4516-99AB-22E6B022B09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585179" y="5817524"/>
            <a:ext cx="2006747" cy="756642"/>
          </a:xfrm>
          <a:prstGeom prst="rect">
            <a:avLst/>
          </a:prstGeom>
          <a:noFill/>
          <a:extLst>
            <a:ext uri="{909E8E84-426E-40DD-AFC4-6F175D3DCCD1}">
              <a14:hiddenFill xmlns:a14="http://schemas.microsoft.com/office/drawing/2010/main">
                <a:solidFill>
                  <a:srgbClr val="FFFFFF"/>
                </a:solidFill>
              </a14:hiddenFill>
            </a:ext>
          </a:extLst>
        </p:spPr>
      </p:pic>
      <p:sp>
        <p:nvSpPr>
          <p:cNvPr id="12" name="正方形/長方形 11">
            <a:extLst>
              <a:ext uri="{FF2B5EF4-FFF2-40B4-BE49-F238E27FC236}">
                <a16:creationId xmlns:a16="http://schemas.microsoft.com/office/drawing/2014/main" id="{9A17B49F-D03A-4029-B31A-2D46460F52FB}"/>
              </a:ext>
            </a:extLst>
          </p:cNvPr>
          <p:cNvSpPr/>
          <p:nvPr/>
        </p:nvSpPr>
        <p:spPr>
          <a:xfrm>
            <a:off x="180975" y="133350"/>
            <a:ext cx="11858625" cy="619125"/>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b="1" dirty="0">
                <a:latin typeface="HG丸ｺﾞｼｯｸM-PRO" panose="020F0600000000000000" pitchFamily="50" charset="-128"/>
                <a:ea typeface="HG丸ｺﾞｼｯｸM-PRO" panose="020F0600000000000000" pitchFamily="50" charset="-128"/>
              </a:rPr>
              <a:t>ロータリー財団の歴史</a:t>
            </a:r>
            <a:endParaRPr kumimoji="1" lang="ja-JP" altLang="en-US" sz="3200" b="1" dirty="0">
              <a:solidFill>
                <a:srgbClr val="FFFF00"/>
              </a:solidFill>
              <a:latin typeface="HG丸ｺﾞｼｯｸM-PRO" panose="020F0600000000000000" pitchFamily="50" charset="-128"/>
              <a:ea typeface="HG丸ｺﾞｼｯｸM-PRO" panose="020F0600000000000000" pitchFamily="50" charset="-128"/>
            </a:endParaRPr>
          </a:p>
        </p:txBody>
      </p:sp>
      <p:graphicFrame>
        <p:nvGraphicFramePr>
          <p:cNvPr id="6" name="Table 167">
            <a:extLst>
              <a:ext uri="{FF2B5EF4-FFF2-40B4-BE49-F238E27FC236}">
                <a16:creationId xmlns:a16="http://schemas.microsoft.com/office/drawing/2014/main" id="{D4DA6AD9-4A49-494D-81A4-10AB031F9E95}"/>
              </a:ext>
            </a:extLst>
          </p:cNvPr>
          <p:cNvGraphicFramePr/>
          <p:nvPr>
            <p:extLst>
              <p:ext uri="{D42A27DB-BD31-4B8C-83A1-F6EECF244321}">
                <p14:modId xmlns:p14="http://schemas.microsoft.com/office/powerpoint/2010/main" val="3791586052"/>
              </p:ext>
            </p:extLst>
          </p:nvPr>
        </p:nvGraphicFramePr>
        <p:xfrm>
          <a:off x="400051" y="1238250"/>
          <a:ext cx="10837154" cy="4964247"/>
        </p:xfrm>
        <a:graphic>
          <a:graphicData uri="http://schemas.openxmlformats.org/drawingml/2006/table">
            <a:tbl>
              <a:tblPr/>
              <a:tblGrid>
                <a:gridCol w="1711953">
                  <a:extLst>
                    <a:ext uri="{9D8B030D-6E8A-4147-A177-3AD203B41FA5}">
                      <a16:colId xmlns:a16="http://schemas.microsoft.com/office/drawing/2014/main" val="20000"/>
                    </a:ext>
                  </a:extLst>
                </a:gridCol>
                <a:gridCol w="9125201">
                  <a:extLst>
                    <a:ext uri="{9D8B030D-6E8A-4147-A177-3AD203B41FA5}">
                      <a16:colId xmlns:a16="http://schemas.microsoft.com/office/drawing/2014/main" val="20001"/>
                    </a:ext>
                  </a:extLst>
                </a:gridCol>
              </a:tblGrid>
              <a:tr h="1071138">
                <a:tc>
                  <a:txBody>
                    <a:bodyPr/>
                    <a:lstStyle>
                      <a:lvl1pPr marL="0" algn="l" defTabSz="914400" rtl="0" eaLnBrk="1" latinLnBrk="0" hangingPunct="1">
                        <a:defRPr kumimoji="1" sz="1800" kern="1200">
                          <a:solidFill>
                            <a:schemeClr val="tx1"/>
                          </a:solidFill>
                          <a:latin typeface="ヒラギノ角ゴ Pro W3"/>
                          <a:ea typeface="ヒラギノ角ゴ Pro W3"/>
                          <a:cs typeface="ヒラギノ角ゴ Pro W3"/>
                        </a:defRPr>
                      </a:lvl1pPr>
                      <a:lvl2pPr marL="457200" algn="l" defTabSz="914400" rtl="0" eaLnBrk="1" latinLnBrk="0" hangingPunct="1">
                        <a:defRPr kumimoji="1" sz="1800" kern="1200">
                          <a:solidFill>
                            <a:schemeClr val="tx1"/>
                          </a:solidFill>
                          <a:latin typeface="ヒラギノ角ゴ Pro W3"/>
                          <a:ea typeface="ヒラギノ角ゴ Pro W3"/>
                          <a:cs typeface="ヒラギノ角ゴ Pro W3"/>
                        </a:defRPr>
                      </a:lvl2pPr>
                      <a:lvl3pPr marL="914400" algn="l" defTabSz="914400" rtl="0" eaLnBrk="1" latinLnBrk="0" hangingPunct="1">
                        <a:defRPr kumimoji="1" sz="1800" kern="1200">
                          <a:solidFill>
                            <a:schemeClr val="tx1"/>
                          </a:solidFill>
                          <a:latin typeface="ヒラギノ角ゴ Pro W3"/>
                          <a:ea typeface="ヒラギノ角ゴ Pro W3"/>
                          <a:cs typeface="ヒラギノ角ゴ Pro W3"/>
                        </a:defRPr>
                      </a:lvl3pPr>
                      <a:lvl4pPr marL="1371600" algn="l" defTabSz="914400" rtl="0" eaLnBrk="1" latinLnBrk="0" hangingPunct="1">
                        <a:defRPr kumimoji="1" sz="1800" kern="1200">
                          <a:solidFill>
                            <a:schemeClr val="tx1"/>
                          </a:solidFill>
                          <a:latin typeface="ヒラギノ角ゴ Pro W3"/>
                          <a:ea typeface="ヒラギノ角ゴ Pro W3"/>
                          <a:cs typeface="ヒラギノ角ゴ Pro W3"/>
                        </a:defRPr>
                      </a:lvl4pPr>
                      <a:lvl5pPr marL="1828800" algn="l" defTabSz="914400" rtl="0" eaLnBrk="1" latinLnBrk="0" hangingPunct="1">
                        <a:defRPr kumimoji="1" sz="1800" kern="1200">
                          <a:solidFill>
                            <a:schemeClr val="tx1"/>
                          </a:solidFill>
                          <a:latin typeface="ヒラギノ角ゴ Pro W3"/>
                          <a:ea typeface="ヒラギノ角ゴ Pro W3"/>
                          <a:cs typeface="ヒラギノ角ゴ Pro W3"/>
                        </a:defRPr>
                      </a:lvl5pPr>
                      <a:lvl6pPr marL="2286000" algn="l" defTabSz="914400" rtl="0" eaLnBrk="1" latinLnBrk="0" hangingPunct="1">
                        <a:defRPr kumimoji="1" sz="1800" kern="1200">
                          <a:solidFill>
                            <a:schemeClr val="tx1"/>
                          </a:solidFill>
                          <a:latin typeface="ヒラギノ角ゴ Pro W3"/>
                          <a:ea typeface="ヒラギノ角ゴ Pro W3"/>
                          <a:cs typeface="ヒラギノ角ゴ Pro W3"/>
                        </a:defRPr>
                      </a:lvl6pPr>
                      <a:lvl7pPr marL="2743200" algn="l" defTabSz="914400" rtl="0" eaLnBrk="1" latinLnBrk="0" hangingPunct="1">
                        <a:defRPr kumimoji="1" sz="1800" kern="1200">
                          <a:solidFill>
                            <a:schemeClr val="tx1"/>
                          </a:solidFill>
                          <a:latin typeface="ヒラギノ角ゴ Pro W3"/>
                          <a:ea typeface="ヒラギノ角ゴ Pro W3"/>
                          <a:cs typeface="ヒラギノ角ゴ Pro W3"/>
                        </a:defRPr>
                      </a:lvl7pPr>
                      <a:lvl8pPr marL="3200400" algn="l" defTabSz="914400" rtl="0" eaLnBrk="1" latinLnBrk="0" hangingPunct="1">
                        <a:defRPr kumimoji="1" sz="1800" kern="1200">
                          <a:solidFill>
                            <a:schemeClr val="tx1"/>
                          </a:solidFill>
                          <a:latin typeface="ヒラギノ角ゴ Pro W3"/>
                          <a:ea typeface="ヒラギノ角ゴ Pro W3"/>
                          <a:cs typeface="ヒラギノ角ゴ Pro W3"/>
                        </a:defRPr>
                      </a:lvl8pPr>
                      <a:lvl9pPr marL="3657600" algn="l" defTabSz="914400" rtl="0" eaLnBrk="1" latinLnBrk="0" hangingPunct="1">
                        <a:defRPr kumimoji="1" sz="1800" kern="1200">
                          <a:solidFill>
                            <a:schemeClr val="tx1"/>
                          </a:solidFill>
                          <a:latin typeface="ヒラギノ角ゴ Pro W3"/>
                          <a:ea typeface="ヒラギノ角ゴ Pro W3"/>
                          <a:cs typeface="ヒラギノ角ゴ Pro W3"/>
                        </a:defRPr>
                      </a:lvl9pPr>
                    </a:lstStyle>
                    <a:p>
                      <a:pPr algn="ctr" defTabSz="914400">
                        <a:tabLst>
                          <a:tab pos="914400" algn="l"/>
                        </a:tabLst>
                        <a:defRPr>
                          <a:solidFill>
                            <a:srgbClr val="000000"/>
                          </a:solidFill>
                        </a:defRPr>
                      </a:pPr>
                      <a:r>
                        <a:rPr sz="2800" dirty="0">
                          <a:solidFill>
                            <a:schemeClr val="tx1"/>
                          </a:solidFill>
                          <a:latin typeface="HG丸ｺﾞｼｯｸM-PRO" panose="020F0600000000000000" pitchFamily="50" charset="-128"/>
                          <a:ea typeface="HG丸ｺﾞｼｯｸM-PRO" panose="020F0600000000000000" pitchFamily="50" charset="-128"/>
                          <a:cs typeface="ヒラギノ丸ゴ Pro"/>
                          <a:sym typeface="ヒラギノ丸ゴ Pro"/>
                        </a:rPr>
                        <a:t>1917</a:t>
                      </a:r>
                    </a:p>
                  </a:txBody>
                  <a:tcPr marL="50800" marR="50800" marT="50800" marB="50800" anchor="ctr" horzOverflow="overflow">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ヒラギノ角ゴ Pro W3"/>
                          <a:ea typeface="ヒラギノ角ゴ Pro W3"/>
                          <a:cs typeface="ヒラギノ角ゴ Pro W3"/>
                        </a:defRPr>
                      </a:lvl1pPr>
                      <a:lvl2pPr marL="457200" algn="l" defTabSz="914400" rtl="0" eaLnBrk="1" latinLnBrk="0" hangingPunct="1">
                        <a:defRPr kumimoji="1" sz="1800" kern="1200">
                          <a:solidFill>
                            <a:schemeClr val="tx1"/>
                          </a:solidFill>
                          <a:latin typeface="ヒラギノ角ゴ Pro W3"/>
                          <a:ea typeface="ヒラギノ角ゴ Pro W3"/>
                          <a:cs typeface="ヒラギノ角ゴ Pro W3"/>
                        </a:defRPr>
                      </a:lvl2pPr>
                      <a:lvl3pPr marL="914400" algn="l" defTabSz="914400" rtl="0" eaLnBrk="1" latinLnBrk="0" hangingPunct="1">
                        <a:defRPr kumimoji="1" sz="1800" kern="1200">
                          <a:solidFill>
                            <a:schemeClr val="tx1"/>
                          </a:solidFill>
                          <a:latin typeface="ヒラギノ角ゴ Pro W3"/>
                          <a:ea typeface="ヒラギノ角ゴ Pro W3"/>
                          <a:cs typeface="ヒラギノ角ゴ Pro W3"/>
                        </a:defRPr>
                      </a:lvl3pPr>
                      <a:lvl4pPr marL="1371600" algn="l" defTabSz="914400" rtl="0" eaLnBrk="1" latinLnBrk="0" hangingPunct="1">
                        <a:defRPr kumimoji="1" sz="1800" kern="1200">
                          <a:solidFill>
                            <a:schemeClr val="tx1"/>
                          </a:solidFill>
                          <a:latin typeface="ヒラギノ角ゴ Pro W3"/>
                          <a:ea typeface="ヒラギノ角ゴ Pro W3"/>
                          <a:cs typeface="ヒラギノ角ゴ Pro W3"/>
                        </a:defRPr>
                      </a:lvl4pPr>
                      <a:lvl5pPr marL="1828800" algn="l" defTabSz="914400" rtl="0" eaLnBrk="1" latinLnBrk="0" hangingPunct="1">
                        <a:defRPr kumimoji="1" sz="1800" kern="1200">
                          <a:solidFill>
                            <a:schemeClr val="tx1"/>
                          </a:solidFill>
                          <a:latin typeface="ヒラギノ角ゴ Pro W3"/>
                          <a:ea typeface="ヒラギノ角ゴ Pro W3"/>
                          <a:cs typeface="ヒラギノ角ゴ Pro W3"/>
                        </a:defRPr>
                      </a:lvl5pPr>
                      <a:lvl6pPr marL="2286000" algn="l" defTabSz="914400" rtl="0" eaLnBrk="1" latinLnBrk="0" hangingPunct="1">
                        <a:defRPr kumimoji="1" sz="1800" kern="1200">
                          <a:solidFill>
                            <a:schemeClr val="tx1"/>
                          </a:solidFill>
                          <a:latin typeface="ヒラギノ角ゴ Pro W3"/>
                          <a:ea typeface="ヒラギノ角ゴ Pro W3"/>
                          <a:cs typeface="ヒラギノ角ゴ Pro W3"/>
                        </a:defRPr>
                      </a:lvl6pPr>
                      <a:lvl7pPr marL="2743200" algn="l" defTabSz="914400" rtl="0" eaLnBrk="1" latinLnBrk="0" hangingPunct="1">
                        <a:defRPr kumimoji="1" sz="1800" kern="1200">
                          <a:solidFill>
                            <a:schemeClr val="tx1"/>
                          </a:solidFill>
                          <a:latin typeface="ヒラギノ角ゴ Pro W3"/>
                          <a:ea typeface="ヒラギノ角ゴ Pro W3"/>
                          <a:cs typeface="ヒラギノ角ゴ Pro W3"/>
                        </a:defRPr>
                      </a:lvl7pPr>
                      <a:lvl8pPr marL="3200400" algn="l" defTabSz="914400" rtl="0" eaLnBrk="1" latinLnBrk="0" hangingPunct="1">
                        <a:defRPr kumimoji="1" sz="1800" kern="1200">
                          <a:solidFill>
                            <a:schemeClr val="tx1"/>
                          </a:solidFill>
                          <a:latin typeface="ヒラギノ角ゴ Pro W3"/>
                          <a:ea typeface="ヒラギノ角ゴ Pro W3"/>
                          <a:cs typeface="ヒラギノ角ゴ Pro W3"/>
                        </a:defRPr>
                      </a:lvl8pPr>
                      <a:lvl9pPr marL="3657600" algn="l" defTabSz="914400" rtl="0" eaLnBrk="1" latinLnBrk="0" hangingPunct="1">
                        <a:defRPr kumimoji="1" sz="1800" kern="1200">
                          <a:solidFill>
                            <a:schemeClr val="tx1"/>
                          </a:solidFill>
                          <a:latin typeface="ヒラギノ角ゴ Pro W3"/>
                          <a:ea typeface="ヒラギノ角ゴ Pro W3"/>
                          <a:cs typeface="ヒラギノ角ゴ Pro W3"/>
                        </a:defRPr>
                      </a:lvl9pPr>
                    </a:lstStyle>
                    <a:p>
                      <a:pPr algn="l" defTabSz="914400">
                        <a:tabLst>
                          <a:tab pos="914400" algn="l"/>
                        </a:tabLst>
                        <a:defRPr>
                          <a:solidFill>
                            <a:srgbClr val="000000"/>
                          </a:solidFill>
                        </a:defRPr>
                      </a:pPr>
                      <a:r>
                        <a:rPr lang="ja-JP" altLang="en-US" sz="2800" dirty="0">
                          <a:solidFill>
                            <a:schemeClr val="tx1"/>
                          </a:solidFill>
                          <a:latin typeface="HG丸ｺﾞｼｯｸM-PRO" panose="020F0600000000000000" pitchFamily="50" charset="-128"/>
                          <a:ea typeface="HG丸ｺﾞｼｯｸM-PRO" panose="020F0600000000000000" pitchFamily="50" charset="-128"/>
                          <a:cs typeface="ヒラギノ丸ゴ Pro"/>
                          <a:sym typeface="ヒラギノ丸ゴ Pro"/>
                        </a:rPr>
                        <a:t>　</a:t>
                      </a:r>
                      <a:r>
                        <a:rPr sz="2800" dirty="0" err="1">
                          <a:solidFill>
                            <a:schemeClr val="tx1"/>
                          </a:solidFill>
                          <a:latin typeface="HG丸ｺﾞｼｯｸM-PRO" panose="020F0600000000000000" pitchFamily="50" charset="-128"/>
                          <a:ea typeface="HG丸ｺﾞｼｯｸM-PRO" panose="020F0600000000000000" pitchFamily="50" charset="-128"/>
                          <a:cs typeface="ヒラギノ丸ゴ Pro"/>
                          <a:sym typeface="ヒラギノ丸ゴ Pro"/>
                        </a:rPr>
                        <a:t>国際ロータリー連合会基金</a:t>
                      </a:r>
                      <a:endParaRPr sz="2800" dirty="0">
                        <a:solidFill>
                          <a:schemeClr val="tx1"/>
                        </a:solidFill>
                        <a:latin typeface="HG丸ｺﾞｼｯｸM-PRO" panose="020F0600000000000000" pitchFamily="50" charset="-128"/>
                        <a:ea typeface="HG丸ｺﾞｼｯｸM-PRO" panose="020F0600000000000000" pitchFamily="50" charset="-128"/>
                        <a:cs typeface="ヒラギノ丸ゴ Pro"/>
                        <a:sym typeface="ヒラギノ丸ゴ Pro"/>
                      </a:endParaRPr>
                    </a:p>
                  </a:txBody>
                  <a:tcPr marL="50800" marR="50800" marT="50800" marB="50800" anchor="ctr" horzOverflow="overflow">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750833">
                <a:tc>
                  <a:txBody>
                    <a:bodyPr/>
                    <a:lstStyle>
                      <a:lvl1pPr marL="0" algn="l" defTabSz="914400" rtl="0" eaLnBrk="1" latinLnBrk="0" hangingPunct="1">
                        <a:defRPr kumimoji="1" sz="1800" kern="1200">
                          <a:solidFill>
                            <a:schemeClr val="tx1"/>
                          </a:solidFill>
                          <a:latin typeface="ヒラギノ角ゴ Pro W3"/>
                          <a:ea typeface="ヒラギノ角ゴ Pro W3"/>
                          <a:cs typeface="ヒラギノ角ゴ Pro W3"/>
                        </a:defRPr>
                      </a:lvl1pPr>
                      <a:lvl2pPr marL="457200" algn="l" defTabSz="914400" rtl="0" eaLnBrk="1" latinLnBrk="0" hangingPunct="1">
                        <a:defRPr kumimoji="1" sz="1800" kern="1200">
                          <a:solidFill>
                            <a:schemeClr val="tx1"/>
                          </a:solidFill>
                          <a:latin typeface="ヒラギノ角ゴ Pro W3"/>
                          <a:ea typeface="ヒラギノ角ゴ Pro W3"/>
                          <a:cs typeface="ヒラギノ角ゴ Pro W3"/>
                        </a:defRPr>
                      </a:lvl2pPr>
                      <a:lvl3pPr marL="914400" algn="l" defTabSz="914400" rtl="0" eaLnBrk="1" latinLnBrk="0" hangingPunct="1">
                        <a:defRPr kumimoji="1" sz="1800" kern="1200">
                          <a:solidFill>
                            <a:schemeClr val="tx1"/>
                          </a:solidFill>
                          <a:latin typeface="ヒラギノ角ゴ Pro W3"/>
                          <a:ea typeface="ヒラギノ角ゴ Pro W3"/>
                          <a:cs typeface="ヒラギノ角ゴ Pro W3"/>
                        </a:defRPr>
                      </a:lvl3pPr>
                      <a:lvl4pPr marL="1371600" algn="l" defTabSz="914400" rtl="0" eaLnBrk="1" latinLnBrk="0" hangingPunct="1">
                        <a:defRPr kumimoji="1" sz="1800" kern="1200">
                          <a:solidFill>
                            <a:schemeClr val="tx1"/>
                          </a:solidFill>
                          <a:latin typeface="ヒラギノ角ゴ Pro W3"/>
                          <a:ea typeface="ヒラギノ角ゴ Pro W3"/>
                          <a:cs typeface="ヒラギノ角ゴ Pro W3"/>
                        </a:defRPr>
                      </a:lvl4pPr>
                      <a:lvl5pPr marL="1828800" algn="l" defTabSz="914400" rtl="0" eaLnBrk="1" latinLnBrk="0" hangingPunct="1">
                        <a:defRPr kumimoji="1" sz="1800" kern="1200">
                          <a:solidFill>
                            <a:schemeClr val="tx1"/>
                          </a:solidFill>
                          <a:latin typeface="ヒラギノ角ゴ Pro W3"/>
                          <a:ea typeface="ヒラギノ角ゴ Pro W3"/>
                          <a:cs typeface="ヒラギノ角ゴ Pro W3"/>
                        </a:defRPr>
                      </a:lvl5pPr>
                      <a:lvl6pPr marL="2286000" algn="l" defTabSz="914400" rtl="0" eaLnBrk="1" latinLnBrk="0" hangingPunct="1">
                        <a:defRPr kumimoji="1" sz="1800" kern="1200">
                          <a:solidFill>
                            <a:schemeClr val="tx1"/>
                          </a:solidFill>
                          <a:latin typeface="ヒラギノ角ゴ Pro W3"/>
                          <a:ea typeface="ヒラギノ角ゴ Pro W3"/>
                          <a:cs typeface="ヒラギノ角ゴ Pro W3"/>
                        </a:defRPr>
                      </a:lvl6pPr>
                      <a:lvl7pPr marL="2743200" algn="l" defTabSz="914400" rtl="0" eaLnBrk="1" latinLnBrk="0" hangingPunct="1">
                        <a:defRPr kumimoji="1" sz="1800" kern="1200">
                          <a:solidFill>
                            <a:schemeClr val="tx1"/>
                          </a:solidFill>
                          <a:latin typeface="ヒラギノ角ゴ Pro W3"/>
                          <a:ea typeface="ヒラギノ角ゴ Pro W3"/>
                          <a:cs typeface="ヒラギノ角ゴ Pro W3"/>
                        </a:defRPr>
                      </a:lvl7pPr>
                      <a:lvl8pPr marL="3200400" algn="l" defTabSz="914400" rtl="0" eaLnBrk="1" latinLnBrk="0" hangingPunct="1">
                        <a:defRPr kumimoji="1" sz="1800" kern="1200">
                          <a:solidFill>
                            <a:schemeClr val="tx1"/>
                          </a:solidFill>
                          <a:latin typeface="ヒラギノ角ゴ Pro W3"/>
                          <a:ea typeface="ヒラギノ角ゴ Pro W3"/>
                          <a:cs typeface="ヒラギノ角ゴ Pro W3"/>
                        </a:defRPr>
                      </a:lvl8pPr>
                      <a:lvl9pPr marL="3657600" algn="l" defTabSz="914400" rtl="0" eaLnBrk="1" latinLnBrk="0" hangingPunct="1">
                        <a:defRPr kumimoji="1" sz="1800" kern="1200">
                          <a:solidFill>
                            <a:schemeClr val="tx1"/>
                          </a:solidFill>
                          <a:latin typeface="ヒラギノ角ゴ Pro W3"/>
                          <a:ea typeface="ヒラギノ角ゴ Pro W3"/>
                          <a:cs typeface="ヒラギノ角ゴ Pro W3"/>
                        </a:defRPr>
                      </a:lvl9pPr>
                    </a:lstStyle>
                    <a:p>
                      <a:pPr algn="ctr" defTabSz="914400">
                        <a:tabLst>
                          <a:tab pos="914400" algn="l"/>
                        </a:tabLst>
                        <a:defRPr>
                          <a:solidFill>
                            <a:srgbClr val="000000"/>
                          </a:solidFill>
                        </a:defRPr>
                      </a:pPr>
                      <a:r>
                        <a:rPr sz="2800" dirty="0">
                          <a:solidFill>
                            <a:schemeClr val="tx1"/>
                          </a:solidFill>
                          <a:latin typeface="HG丸ｺﾞｼｯｸM-PRO" panose="020F0600000000000000" pitchFamily="50" charset="-128"/>
                          <a:ea typeface="HG丸ｺﾞｼｯｸM-PRO" panose="020F0600000000000000" pitchFamily="50" charset="-128"/>
                          <a:cs typeface="ヒラギノ丸ゴ Pro"/>
                          <a:sym typeface="ヒラギノ丸ゴ Pro"/>
                        </a:rPr>
                        <a:t>1928</a:t>
                      </a:r>
                    </a:p>
                  </a:txBody>
                  <a:tcPr marL="50800" marR="50800" marT="50800" marB="50800" anchor="ctr" horzOverflow="overflow">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ヒラギノ角ゴ Pro W3"/>
                          <a:ea typeface="ヒラギノ角ゴ Pro W3"/>
                          <a:cs typeface="ヒラギノ角ゴ Pro W3"/>
                        </a:defRPr>
                      </a:lvl1pPr>
                      <a:lvl2pPr marL="457200" algn="l" defTabSz="914400" rtl="0" eaLnBrk="1" latinLnBrk="0" hangingPunct="1">
                        <a:defRPr kumimoji="1" sz="1800" kern="1200">
                          <a:solidFill>
                            <a:schemeClr val="tx1"/>
                          </a:solidFill>
                          <a:latin typeface="ヒラギノ角ゴ Pro W3"/>
                          <a:ea typeface="ヒラギノ角ゴ Pro W3"/>
                          <a:cs typeface="ヒラギノ角ゴ Pro W3"/>
                        </a:defRPr>
                      </a:lvl2pPr>
                      <a:lvl3pPr marL="914400" algn="l" defTabSz="914400" rtl="0" eaLnBrk="1" latinLnBrk="0" hangingPunct="1">
                        <a:defRPr kumimoji="1" sz="1800" kern="1200">
                          <a:solidFill>
                            <a:schemeClr val="tx1"/>
                          </a:solidFill>
                          <a:latin typeface="ヒラギノ角ゴ Pro W3"/>
                          <a:ea typeface="ヒラギノ角ゴ Pro W3"/>
                          <a:cs typeface="ヒラギノ角ゴ Pro W3"/>
                        </a:defRPr>
                      </a:lvl3pPr>
                      <a:lvl4pPr marL="1371600" algn="l" defTabSz="914400" rtl="0" eaLnBrk="1" latinLnBrk="0" hangingPunct="1">
                        <a:defRPr kumimoji="1" sz="1800" kern="1200">
                          <a:solidFill>
                            <a:schemeClr val="tx1"/>
                          </a:solidFill>
                          <a:latin typeface="ヒラギノ角ゴ Pro W3"/>
                          <a:ea typeface="ヒラギノ角ゴ Pro W3"/>
                          <a:cs typeface="ヒラギノ角ゴ Pro W3"/>
                        </a:defRPr>
                      </a:lvl4pPr>
                      <a:lvl5pPr marL="1828800" algn="l" defTabSz="914400" rtl="0" eaLnBrk="1" latinLnBrk="0" hangingPunct="1">
                        <a:defRPr kumimoji="1" sz="1800" kern="1200">
                          <a:solidFill>
                            <a:schemeClr val="tx1"/>
                          </a:solidFill>
                          <a:latin typeface="ヒラギノ角ゴ Pro W3"/>
                          <a:ea typeface="ヒラギノ角ゴ Pro W3"/>
                          <a:cs typeface="ヒラギノ角ゴ Pro W3"/>
                        </a:defRPr>
                      </a:lvl5pPr>
                      <a:lvl6pPr marL="2286000" algn="l" defTabSz="914400" rtl="0" eaLnBrk="1" latinLnBrk="0" hangingPunct="1">
                        <a:defRPr kumimoji="1" sz="1800" kern="1200">
                          <a:solidFill>
                            <a:schemeClr val="tx1"/>
                          </a:solidFill>
                          <a:latin typeface="ヒラギノ角ゴ Pro W3"/>
                          <a:ea typeface="ヒラギノ角ゴ Pro W3"/>
                          <a:cs typeface="ヒラギノ角ゴ Pro W3"/>
                        </a:defRPr>
                      </a:lvl6pPr>
                      <a:lvl7pPr marL="2743200" algn="l" defTabSz="914400" rtl="0" eaLnBrk="1" latinLnBrk="0" hangingPunct="1">
                        <a:defRPr kumimoji="1" sz="1800" kern="1200">
                          <a:solidFill>
                            <a:schemeClr val="tx1"/>
                          </a:solidFill>
                          <a:latin typeface="ヒラギノ角ゴ Pro W3"/>
                          <a:ea typeface="ヒラギノ角ゴ Pro W3"/>
                          <a:cs typeface="ヒラギノ角ゴ Pro W3"/>
                        </a:defRPr>
                      </a:lvl7pPr>
                      <a:lvl8pPr marL="3200400" algn="l" defTabSz="914400" rtl="0" eaLnBrk="1" latinLnBrk="0" hangingPunct="1">
                        <a:defRPr kumimoji="1" sz="1800" kern="1200">
                          <a:solidFill>
                            <a:schemeClr val="tx1"/>
                          </a:solidFill>
                          <a:latin typeface="ヒラギノ角ゴ Pro W3"/>
                          <a:ea typeface="ヒラギノ角ゴ Pro W3"/>
                          <a:cs typeface="ヒラギノ角ゴ Pro W3"/>
                        </a:defRPr>
                      </a:lvl8pPr>
                      <a:lvl9pPr marL="3657600" algn="l" defTabSz="914400" rtl="0" eaLnBrk="1" latinLnBrk="0" hangingPunct="1">
                        <a:defRPr kumimoji="1" sz="1800" kern="1200">
                          <a:solidFill>
                            <a:schemeClr val="tx1"/>
                          </a:solidFill>
                          <a:latin typeface="ヒラギノ角ゴ Pro W3"/>
                          <a:ea typeface="ヒラギノ角ゴ Pro W3"/>
                          <a:cs typeface="ヒラギノ角ゴ Pro W3"/>
                        </a:defRPr>
                      </a:lvl9pPr>
                    </a:lstStyle>
                    <a:p>
                      <a:pPr algn="l" defTabSz="914400">
                        <a:lnSpc>
                          <a:spcPct val="150000"/>
                        </a:lnSpc>
                        <a:tabLst>
                          <a:tab pos="914400" algn="l"/>
                        </a:tabLst>
                        <a:defRPr sz="3600">
                          <a:latin typeface="ヒラギノ丸ゴ Pro"/>
                          <a:ea typeface="ヒラギノ丸ゴ Pro"/>
                          <a:cs typeface="ヒラギノ丸ゴ Pro"/>
                          <a:sym typeface="ヒラギノ丸ゴ Pro"/>
                        </a:defRPr>
                      </a:pPr>
                      <a:r>
                        <a:rPr lang="ja-JP" altLang="en-US" sz="2800" b="1" dirty="0">
                          <a:solidFill>
                            <a:schemeClr val="accent1">
                              <a:lumMod val="75000"/>
                            </a:schemeClr>
                          </a:solidFill>
                          <a:latin typeface="HG丸ｺﾞｼｯｸM-PRO" panose="020F0600000000000000" pitchFamily="50" charset="-128"/>
                          <a:ea typeface="HG丸ｺﾞｼｯｸM-PRO" panose="020F0600000000000000" pitchFamily="50" charset="-128"/>
                        </a:rPr>
                        <a:t>　</a:t>
                      </a:r>
                      <a:r>
                        <a:rPr sz="2800" b="1" dirty="0" err="1">
                          <a:solidFill>
                            <a:schemeClr val="accent1">
                              <a:lumMod val="75000"/>
                            </a:schemeClr>
                          </a:solidFill>
                          <a:latin typeface="HG丸ｺﾞｼｯｸM-PRO" panose="020F0600000000000000" pitchFamily="50" charset="-128"/>
                          <a:ea typeface="HG丸ｺﾞｼｯｸM-PRO" panose="020F0600000000000000" pitchFamily="50" charset="-128"/>
                        </a:rPr>
                        <a:t>ロータリー財団</a:t>
                      </a:r>
                      <a:r>
                        <a:rPr lang="ja-JP" altLang="en-US" sz="2800" dirty="0">
                          <a:solidFill>
                            <a:schemeClr val="tx1"/>
                          </a:solidFill>
                          <a:latin typeface="HG丸ｺﾞｼｯｸM-PRO" panose="020F0600000000000000" pitchFamily="50" charset="-128"/>
                          <a:ea typeface="HG丸ｺﾞｼｯｸM-PRO" panose="020F0600000000000000" pitchFamily="50" charset="-128"/>
                        </a:rPr>
                        <a:t>創立</a:t>
                      </a:r>
                      <a:r>
                        <a:rPr lang="en-US" altLang="ja-JP" sz="2800" dirty="0">
                          <a:solidFill>
                            <a:schemeClr val="tx1"/>
                          </a:solidFill>
                          <a:latin typeface="HG丸ｺﾞｼｯｸM-PRO" panose="020F0600000000000000" pitchFamily="50" charset="-128"/>
                          <a:ea typeface="HG丸ｺﾞｼｯｸM-PRO" panose="020F0600000000000000" pitchFamily="50" charset="-128"/>
                        </a:rPr>
                        <a:t>…</a:t>
                      </a:r>
                      <a:r>
                        <a:rPr sz="2800" dirty="0" err="1">
                          <a:solidFill>
                            <a:schemeClr val="tx1"/>
                          </a:solidFill>
                          <a:latin typeface="HG丸ｺﾞｼｯｸM-PRO" panose="020F0600000000000000" pitchFamily="50" charset="-128"/>
                          <a:ea typeface="HG丸ｺﾞｼｯｸM-PRO" panose="020F0600000000000000" pitchFamily="50" charset="-128"/>
                        </a:rPr>
                        <a:t>ロータリー傘下の別組織</a:t>
                      </a:r>
                      <a:endParaRPr sz="2800" dirty="0">
                        <a:solidFill>
                          <a:schemeClr val="tx1"/>
                        </a:solidFill>
                        <a:latin typeface="HG丸ｺﾞｼｯｸM-PRO" panose="020F0600000000000000" pitchFamily="50" charset="-128"/>
                        <a:ea typeface="HG丸ｺﾞｼｯｸM-PRO" panose="020F0600000000000000" pitchFamily="50" charset="-128"/>
                      </a:endParaRPr>
                    </a:p>
                    <a:p>
                      <a:pPr algn="l" defTabSz="914400">
                        <a:lnSpc>
                          <a:spcPct val="150000"/>
                        </a:lnSpc>
                        <a:tabLst>
                          <a:tab pos="914400" algn="l"/>
                        </a:tabLst>
                        <a:defRPr sz="3300">
                          <a:solidFill>
                            <a:srgbClr val="FFD479"/>
                          </a:solidFill>
                          <a:latin typeface="ヒラギノ丸ゴ Pro"/>
                          <a:ea typeface="ヒラギノ丸ゴ Pro"/>
                          <a:cs typeface="ヒラギノ丸ゴ Pro"/>
                          <a:sym typeface="ヒラギノ丸ゴ Pro"/>
                        </a:defRPr>
                      </a:pPr>
                      <a:r>
                        <a:rPr lang="en-US" sz="2800" dirty="0">
                          <a:solidFill>
                            <a:schemeClr val="tx1"/>
                          </a:solidFill>
                          <a:latin typeface="HG丸ｺﾞｼｯｸM-PRO" panose="020F0600000000000000" pitchFamily="50" charset="-128"/>
                          <a:ea typeface="HG丸ｺﾞｼｯｸM-PRO" panose="020F0600000000000000" pitchFamily="50" charset="-128"/>
                        </a:rPr>
                        <a:t>   </a:t>
                      </a:r>
                      <a:r>
                        <a:rPr lang="ja-JP" altLang="en-US" sz="2800" dirty="0">
                          <a:solidFill>
                            <a:schemeClr val="tx1"/>
                          </a:solidFill>
                          <a:latin typeface="HG丸ｺﾞｼｯｸM-PRO" panose="020F0600000000000000" pitchFamily="50" charset="-128"/>
                          <a:ea typeface="HG丸ｺﾞｼｯｸM-PRO" panose="020F0600000000000000" pitchFamily="50" charset="-128"/>
                        </a:rPr>
                        <a:t>（</a:t>
                      </a:r>
                      <a:r>
                        <a:rPr sz="2800" dirty="0" err="1">
                          <a:solidFill>
                            <a:schemeClr val="tx1"/>
                          </a:solidFill>
                          <a:latin typeface="HG丸ｺﾞｼｯｸM-PRO" panose="020F0600000000000000" pitchFamily="50" charset="-128"/>
                          <a:ea typeface="HG丸ｺﾞｼｯｸM-PRO" panose="020F0600000000000000" pitchFamily="50" charset="-128"/>
                        </a:rPr>
                        <a:t>初代管理委員長</a:t>
                      </a:r>
                      <a:r>
                        <a:rPr lang="en-US" sz="2800" dirty="0">
                          <a:solidFill>
                            <a:schemeClr val="tx1"/>
                          </a:solidFill>
                          <a:latin typeface="HG丸ｺﾞｼｯｸM-PRO" panose="020F0600000000000000" pitchFamily="50" charset="-128"/>
                          <a:ea typeface="HG丸ｺﾞｼｯｸM-PRO" panose="020F0600000000000000" pitchFamily="50" charset="-128"/>
                        </a:rPr>
                        <a:t> </a:t>
                      </a:r>
                      <a:r>
                        <a:rPr sz="2800" dirty="0" err="1">
                          <a:solidFill>
                            <a:schemeClr val="tx1"/>
                          </a:solidFill>
                          <a:latin typeface="HG丸ｺﾞｼｯｸM-PRO" panose="020F0600000000000000" pitchFamily="50" charset="-128"/>
                          <a:ea typeface="HG丸ｺﾞｼｯｸM-PRO" panose="020F0600000000000000" pitchFamily="50" charset="-128"/>
                        </a:rPr>
                        <a:t>アーチ・クランフ</a:t>
                      </a:r>
                      <a:r>
                        <a:rPr lang="ja-JP" altLang="en-US" sz="2800" dirty="0">
                          <a:solidFill>
                            <a:schemeClr val="tx1"/>
                          </a:solidFill>
                          <a:latin typeface="HG丸ｺﾞｼｯｸM-PRO" panose="020F0600000000000000" pitchFamily="50" charset="-128"/>
                          <a:ea typeface="HG丸ｺﾞｼｯｸM-PRO" panose="020F0600000000000000" pitchFamily="50" charset="-128"/>
                        </a:rPr>
                        <a:t>）</a:t>
                      </a:r>
                      <a:endParaRPr sz="2800" dirty="0">
                        <a:solidFill>
                          <a:schemeClr val="tx1"/>
                        </a:solidFill>
                        <a:latin typeface="HG丸ｺﾞｼｯｸM-PRO" panose="020F0600000000000000" pitchFamily="50" charset="-128"/>
                        <a:ea typeface="HG丸ｺﾞｼｯｸM-PRO" panose="020F0600000000000000" pitchFamily="50" charset="-128"/>
                      </a:endParaRPr>
                    </a:p>
                  </a:txBody>
                  <a:tcPr marL="50800" marR="50800" marT="50800" marB="50800" anchor="ctr" horzOverflow="overflow">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071138">
                <a:tc>
                  <a:txBody>
                    <a:bodyPr/>
                    <a:lstStyle>
                      <a:lvl1pPr marL="0" algn="l" defTabSz="914400" rtl="0" eaLnBrk="1" latinLnBrk="0" hangingPunct="1">
                        <a:defRPr kumimoji="1" sz="1800" kern="1200">
                          <a:solidFill>
                            <a:schemeClr val="tx1"/>
                          </a:solidFill>
                          <a:latin typeface="ヒラギノ角ゴ Pro W3"/>
                          <a:ea typeface="ヒラギノ角ゴ Pro W3"/>
                          <a:cs typeface="ヒラギノ角ゴ Pro W3"/>
                        </a:defRPr>
                      </a:lvl1pPr>
                      <a:lvl2pPr marL="457200" algn="l" defTabSz="914400" rtl="0" eaLnBrk="1" latinLnBrk="0" hangingPunct="1">
                        <a:defRPr kumimoji="1" sz="1800" kern="1200">
                          <a:solidFill>
                            <a:schemeClr val="tx1"/>
                          </a:solidFill>
                          <a:latin typeface="ヒラギノ角ゴ Pro W3"/>
                          <a:ea typeface="ヒラギノ角ゴ Pro W3"/>
                          <a:cs typeface="ヒラギノ角ゴ Pro W3"/>
                        </a:defRPr>
                      </a:lvl2pPr>
                      <a:lvl3pPr marL="914400" algn="l" defTabSz="914400" rtl="0" eaLnBrk="1" latinLnBrk="0" hangingPunct="1">
                        <a:defRPr kumimoji="1" sz="1800" kern="1200">
                          <a:solidFill>
                            <a:schemeClr val="tx1"/>
                          </a:solidFill>
                          <a:latin typeface="ヒラギノ角ゴ Pro W3"/>
                          <a:ea typeface="ヒラギノ角ゴ Pro W3"/>
                          <a:cs typeface="ヒラギノ角ゴ Pro W3"/>
                        </a:defRPr>
                      </a:lvl3pPr>
                      <a:lvl4pPr marL="1371600" algn="l" defTabSz="914400" rtl="0" eaLnBrk="1" latinLnBrk="0" hangingPunct="1">
                        <a:defRPr kumimoji="1" sz="1800" kern="1200">
                          <a:solidFill>
                            <a:schemeClr val="tx1"/>
                          </a:solidFill>
                          <a:latin typeface="ヒラギノ角ゴ Pro W3"/>
                          <a:ea typeface="ヒラギノ角ゴ Pro W3"/>
                          <a:cs typeface="ヒラギノ角ゴ Pro W3"/>
                        </a:defRPr>
                      </a:lvl4pPr>
                      <a:lvl5pPr marL="1828800" algn="l" defTabSz="914400" rtl="0" eaLnBrk="1" latinLnBrk="0" hangingPunct="1">
                        <a:defRPr kumimoji="1" sz="1800" kern="1200">
                          <a:solidFill>
                            <a:schemeClr val="tx1"/>
                          </a:solidFill>
                          <a:latin typeface="ヒラギノ角ゴ Pro W3"/>
                          <a:ea typeface="ヒラギノ角ゴ Pro W3"/>
                          <a:cs typeface="ヒラギノ角ゴ Pro W3"/>
                        </a:defRPr>
                      </a:lvl5pPr>
                      <a:lvl6pPr marL="2286000" algn="l" defTabSz="914400" rtl="0" eaLnBrk="1" latinLnBrk="0" hangingPunct="1">
                        <a:defRPr kumimoji="1" sz="1800" kern="1200">
                          <a:solidFill>
                            <a:schemeClr val="tx1"/>
                          </a:solidFill>
                          <a:latin typeface="ヒラギノ角ゴ Pro W3"/>
                          <a:ea typeface="ヒラギノ角ゴ Pro W3"/>
                          <a:cs typeface="ヒラギノ角ゴ Pro W3"/>
                        </a:defRPr>
                      </a:lvl6pPr>
                      <a:lvl7pPr marL="2743200" algn="l" defTabSz="914400" rtl="0" eaLnBrk="1" latinLnBrk="0" hangingPunct="1">
                        <a:defRPr kumimoji="1" sz="1800" kern="1200">
                          <a:solidFill>
                            <a:schemeClr val="tx1"/>
                          </a:solidFill>
                          <a:latin typeface="ヒラギノ角ゴ Pro W3"/>
                          <a:ea typeface="ヒラギノ角ゴ Pro W3"/>
                          <a:cs typeface="ヒラギノ角ゴ Pro W3"/>
                        </a:defRPr>
                      </a:lvl7pPr>
                      <a:lvl8pPr marL="3200400" algn="l" defTabSz="914400" rtl="0" eaLnBrk="1" latinLnBrk="0" hangingPunct="1">
                        <a:defRPr kumimoji="1" sz="1800" kern="1200">
                          <a:solidFill>
                            <a:schemeClr val="tx1"/>
                          </a:solidFill>
                          <a:latin typeface="ヒラギノ角ゴ Pro W3"/>
                          <a:ea typeface="ヒラギノ角ゴ Pro W3"/>
                          <a:cs typeface="ヒラギノ角ゴ Pro W3"/>
                        </a:defRPr>
                      </a:lvl8pPr>
                      <a:lvl9pPr marL="3657600" algn="l" defTabSz="914400" rtl="0" eaLnBrk="1" latinLnBrk="0" hangingPunct="1">
                        <a:defRPr kumimoji="1" sz="1800" kern="1200">
                          <a:solidFill>
                            <a:schemeClr val="tx1"/>
                          </a:solidFill>
                          <a:latin typeface="ヒラギノ角ゴ Pro W3"/>
                          <a:ea typeface="ヒラギノ角ゴ Pro W3"/>
                          <a:cs typeface="ヒラギノ角ゴ Pro W3"/>
                        </a:defRPr>
                      </a:lvl9pPr>
                    </a:lstStyle>
                    <a:p>
                      <a:pPr algn="ctr" defTabSz="914400">
                        <a:tabLst>
                          <a:tab pos="914400" algn="l"/>
                        </a:tabLst>
                        <a:defRPr>
                          <a:solidFill>
                            <a:srgbClr val="000000"/>
                          </a:solidFill>
                        </a:defRPr>
                      </a:pPr>
                      <a:r>
                        <a:rPr sz="2800" dirty="0">
                          <a:solidFill>
                            <a:schemeClr val="tx1"/>
                          </a:solidFill>
                          <a:latin typeface="HG丸ｺﾞｼｯｸM-PRO" panose="020F0600000000000000" pitchFamily="50" charset="-128"/>
                          <a:ea typeface="HG丸ｺﾞｼｯｸM-PRO" panose="020F0600000000000000" pitchFamily="50" charset="-128"/>
                          <a:cs typeface="ヒラギノ丸ゴ Pro"/>
                          <a:sym typeface="ヒラギノ丸ゴ Pro"/>
                        </a:rPr>
                        <a:t>1930</a:t>
                      </a:r>
                    </a:p>
                  </a:txBody>
                  <a:tcPr marL="50800" marR="50800" marT="50800" marB="50800" anchor="ctr" horzOverflow="overflow">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ヒラギノ角ゴ Pro W3"/>
                          <a:ea typeface="ヒラギノ角ゴ Pro W3"/>
                          <a:cs typeface="ヒラギノ角ゴ Pro W3"/>
                        </a:defRPr>
                      </a:lvl1pPr>
                      <a:lvl2pPr marL="457200" algn="l" defTabSz="914400" rtl="0" eaLnBrk="1" latinLnBrk="0" hangingPunct="1">
                        <a:defRPr kumimoji="1" sz="1800" kern="1200">
                          <a:solidFill>
                            <a:schemeClr val="tx1"/>
                          </a:solidFill>
                          <a:latin typeface="ヒラギノ角ゴ Pro W3"/>
                          <a:ea typeface="ヒラギノ角ゴ Pro W3"/>
                          <a:cs typeface="ヒラギノ角ゴ Pro W3"/>
                        </a:defRPr>
                      </a:lvl2pPr>
                      <a:lvl3pPr marL="914400" algn="l" defTabSz="914400" rtl="0" eaLnBrk="1" latinLnBrk="0" hangingPunct="1">
                        <a:defRPr kumimoji="1" sz="1800" kern="1200">
                          <a:solidFill>
                            <a:schemeClr val="tx1"/>
                          </a:solidFill>
                          <a:latin typeface="ヒラギノ角ゴ Pro W3"/>
                          <a:ea typeface="ヒラギノ角ゴ Pro W3"/>
                          <a:cs typeface="ヒラギノ角ゴ Pro W3"/>
                        </a:defRPr>
                      </a:lvl3pPr>
                      <a:lvl4pPr marL="1371600" algn="l" defTabSz="914400" rtl="0" eaLnBrk="1" latinLnBrk="0" hangingPunct="1">
                        <a:defRPr kumimoji="1" sz="1800" kern="1200">
                          <a:solidFill>
                            <a:schemeClr val="tx1"/>
                          </a:solidFill>
                          <a:latin typeface="ヒラギノ角ゴ Pro W3"/>
                          <a:ea typeface="ヒラギノ角ゴ Pro W3"/>
                          <a:cs typeface="ヒラギノ角ゴ Pro W3"/>
                        </a:defRPr>
                      </a:lvl4pPr>
                      <a:lvl5pPr marL="1828800" algn="l" defTabSz="914400" rtl="0" eaLnBrk="1" latinLnBrk="0" hangingPunct="1">
                        <a:defRPr kumimoji="1" sz="1800" kern="1200">
                          <a:solidFill>
                            <a:schemeClr val="tx1"/>
                          </a:solidFill>
                          <a:latin typeface="ヒラギノ角ゴ Pro W3"/>
                          <a:ea typeface="ヒラギノ角ゴ Pro W3"/>
                          <a:cs typeface="ヒラギノ角ゴ Pro W3"/>
                        </a:defRPr>
                      </a:lvl5pPr>
                      <a:lvl6pPr marL="2286000" algn="l" defTabSz="914400" rtl="0" eaLnBrk="1" latinLnBrk="0" hangingPunct="1">
                        <a:defRPr kumimoji="1" sz="1800" kern="1200">
                          <a:solidFill>
                            <a:schemeClr val="tx1"/>
                          </a:solidFill>
                          <a:latin typeface="ヒラギノ角ゴ Pro W3"/>
                          <a:ea typeface="ヒラギノ角ゴ Pro W3"/>
                          <a:cs typeface="ヒラギノ角ゴ Pro W3"/>
                        </a:defRPr>
                      </a:lvl6pPr>
                      <a:lvl7pPr marL="2743200" algn="l" defTabSz="914400" rtl="0" eaLnBrk="1" latinLnBrk="0" hangingPunct="1">
                        <a:defRPr kumimoji="1" sz="1800" kern="1200">
                          <a:solidFill>
                            <a:schemeClr val="tx1"/>
                          </a:solidFill>
                          <a:latin typeface="ヒラギノ角ゴ Pro W3"/>
                          <a:ea typeface="ヒラギノ角ゴ Pro W3"/>
                          <a:cs typeface="ヒラギノ角ゴ Pro W3"/>
                        </a:defRPr>
                      </a:lvl7pPr>
                      <a:lvl8pPr marL="3200400" algn="l" defTabSz="914400" rtl="0" eaLnBrk="1" latinLnBrk="0" hangingPunct="1">
                        <a:defRPr kumimoji="1" sz="1800" kern="1200">
                          <a:solidFill>
                            <a:schemeClr val="tx1"/>
                          </a:solidFill>
                          <a:latin typeface="ヒラギノ角ゴ Pro W3"/>
                          <a:ea typeface="ヒラギノ角ゴ Pro W3"/>
                          <a:cs typeface="ヒラギノ角ゴ Pro W3"/>
                        </a:defRPr>
                      </a:lvl8pPr>
                      <a:lvl9pPr marL="3657600" algn="l" defTabSz="914400" rtl="0" eaLnBrk="1" latinLnBrk="0" hangingPunct="1">
                        <a:defRPr kumimoji="1" sz="1800" kern="1200">
                          <a:solidFill>
                            <a:schemeClr val="tx1"/>
                          </a:solidFill>
                          <a:latin typeface="ヒラギノ角ゴ Pro W3"/>
                          <a:ea typeface="ヒラギノ角ゴ Pro W3"/>
                          <a:cs typeface="ヒラギノ角ゴ Pro W3"/>
                        </a:defRPr>
                      </a:lvl9pPr>
                    </a:lstStyle>
                    <a:p>
                      <a:pPr algn="l" defTabSz="914400">
                        <a:tabLst>
                          <a:tab pos="914400" algn="l"/>
                        </a:tabLst>
                        <a:defRPr>
                          <a:solidFill>
                            <a:srgbClr val="000000"/>
                          </a:solidFill>
                        </a:defRPr>
                      </a:pPr>
                      <a:r>
                        <a:rPr lang="ja-JP" altLang="en-US" sz="2800" dirty="0">
                          <a:solidFill>
                            <a:schemeClr val="tx1"/>
                          </a:solidFill>
                          <a:latin typeface="HG丸ｺﾞｼｯｸM-PRO" panose="020F0600000000000000" pitchFamily="50" charset="-128"/>
                          <a:ea typeface="HG丸ｺﾞｼｯｸM-PRO" panose="020F0600000000000000" pitchFamily="50" charset="-128"/>
                          <a:cs typeface="ヒラギノ丸ゴ Pro"/>
                          <a:sym typeface="ヒラギノ丸ゴ Pro"/>
                        </a:rPr>
                        <a:t>　</a:t>
                      </a:r>
                      <a:r>
                        <a:rPr sz="2800" dirty="0" err="1">
                          <a:solidFill>
                            <a:schemeClr val="tx1"/>
                          </a:solidFill>
                          <a:latin typeface="HG丸ｺﾞｼｯｸM-PRO" panose="020F0600000000000000" pitchFamily="50" charset="-128"/>
                          <a:ea typeface="HG丸ｺﾞｼｯｸM-PRO" panose="020F0600000000000000" pitchFamily="50" charset="-128"/>
                          <a:cs typeface="ヒラギノ丸ゴ Pro"/>
                          <a:sym typeface="ヒラギノ丸ゴ Pro"/>
                        </a:rPr>
                        <a:t>初の補助金「障害児協会</a:t>
                      </a:r>
                      <a:r>
                        <a:rPr sz="2800" dirty="0">
                          <a:solidFill>
                            <a:schemeClr val="tx1"/>
                          </a:solidFill>
                          <a:latin typeface="HG丸ｺﾞｼｯｸM-PRO" panose="020F0600000000000000" pitchFamily="50" charset="-128"/>
                          <a:ea typeface="HG丸ｺﾞｼｯｸM-PRO" panose="020F0600000000000000" pitchFamily="50" charset="-128"/>
                          <a:cs typeface="ヒラギノ丸ゴ Pro"/>
                          <a:sym typeface="ヒラギノ丸ゴ Pro"/>
                        </a:rPr>
                        <a:t>」</a:t>
                      </a:r>
                    </a:p>
                  </a:txBody>
                  <a:tcPr marL="50800" marR="50800" marT="50800" marB="50800" anchor="ctr" horzOverflow="overflow">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071138">
                <a:tc>
                  <a:txBody>
                    <a:bodyPr/>
                    <a:lstStyle>
                      <a:lvl1pPr marL="0" algn="l" defTabSz="914400" rtl="0" eaLnBrk="1" latinLnBrk="0" hangingPunct="1">
                        <a:defRPr kumimoji="1" sz="1800" kern="1200">
                          <a:solidFill>
                            <a:schemeClr val="tx1"/>
                          </a:solidFill>
                          <a:latin typeface="ヒラギノ角ゴ Pro W3"/>
                          <a:ea typeface="ヒラギノ角ゴ Pro W3"/>
                          <a:cs typeface="ヒラギノ角ゴ Pro W3"/>
                        </a:defRPr>
                      </a:lvl1pPr>
                      <a:lvl2pPr marL="457200" algn="l" defTabSz="914400" rtl="0" eaLnBrk="1" latinLnBrk="0" hangingPunct="1">
                        <a:defRPr kumimoji="1" sz="1800" kern="1200">
                          <a:solidFill>
                            <a:schemeClr val="tx1"/>
                          </a:solidFill>
                          <a:latin typeface="ヒラギノ角ゴ Pro W3"/>
                          <a:ea typeface="ヒラギノ角ゴ Pro W3"/>
                          <a:cs typeface="ヒラギノ角ゴ Pro W3"/>
                        </a:defRPr>
                      </a:lvl2pPr>
                      <a:lvl3pPr marL="914400" algn="l" defTabSz="914400" rtl="0" eaLnBrk="1" latinLnBrk="0" hangingPunct="1">
                        <a:defRPr kumimoji="1" sz="1800" kern="1200">
                          <a:solidFill>
                            <a:schemeClr val="tx1"/>
                          </a:solidFill>
                          <a:latin typeface="ヒラギノ角ゴ Pro W3"/>
                          <a:ea typeface="ヒラギノ角ゴ Pro W3"/>
                          <a:cs typeface="ヒラギノ角ゴ Pro W3"/>
                        </a:defRPr>
                      </a:lvl3pPr>
                      <a:lvl4pPr marL="1371600" algn="l" defTabSz="914400" rtl="0" eaLnBrk="1" latinLnBrk="0" hangingPunct="1">
                        <a:defRPr kumimoji="1" sz="1800" kern="1200">
                          <a:solidFill>
                            <a:schemeClr val="tx1"/>
                          </a:solidFill>
                          <a:latin typeface="ヒラギノ角ゴ Pro W3"/>
                          <a:ea typeface="ヒラギノ角ゴ Pro W3"/>
                          <a:cs typeface="ヒラギノ角ゴ Pro W3"/>
                        </a:defRPr>
                      </a:lvl4pPr>
                      <a:lvl5pPr marL="1828800" algn="l" defTabSz="914400" rtl="0" eaLnBrk="1" latinLnBrk="0" hangingPunct="1">
                        <a:defRPr kumimoji="1" sz="1800" kern="1200">
                          <a:solidFill>
                            <a:schemeClr val="tx1"/>
                          </a:solidFill>
                          <a:latin typeface="ヒラギノ角ゴ Pro W3"/>
                          <a:ea typeface="ヒラギノ角ゴ Pro W3"/>
                          <a:cs typeface="ヒラギノ角ゴ Pro W3"/>
                        </a:defRPr>
                      </a:lvl5pPr>
                      <a:lvl6pPr marL="2286000" algn="l" defTabSz="914400" rtl="0" eaLnBrk="1" latinLnBrk="0" hangingPunct="1">
                        <a:defRPr kumimoji="1" sz="1800" kern="1200">
                          <a:solidFill>
                            <a:schemeClr val="tx1"/>
                          </a:solidFill>
                          <a:latin typeface="ヒラギノ角ゴ Pro W3"/>
                          <a:ea typeface="ヒラギノ角ゴ Pro W3"/>
                          <a:cs typeface="ヒラギノ角ゴ Pro W3"/>
                        </a:defRPr>
                      </a:lvl6pPr>
                      <a:lvl7pPr marL="2743200" algn="l" defTabSz="914400" rtl="0" eaLnBrk="1" latinLnBrk="0" hangingPunct="1">
                        <a:defRPr kumimoji="1" sz="1800" kern="1200">
                          <a:solidFill>
                            <a:schemeClr val="tx1"/>
                          </a:solidFill>
                          <a:latin typeface="ヒラギノ角ゴ Pro W3"/>
                          <a:ea typeface="ヒラギノ角ゴ Pro W3"/>
                          <a:cs typeface="ヒラギノ角ゴ Pro W3"/>
                        </a:defRPr>
                      </a:lvl7pPr>
                      <a:lvl8pPr marL="3200400" algn="l" defTabSz="914400" rtl="0" eaLnBrk="1" latinLnBrk="0" hangingPunct="1">
                        <a:defRPr kumimoji="1" sz="1800" kern="1200">
                          <a:solidFill>
                            <a:schemeClr val="tx1"/>
                          </a:solidFill>
                          <a:latin typeface="ヒラギノ角ゴ Pro W3"/>
                          <a:ea typeface="ヒラギノ角ゴ Pro W3"/>
                          <a:cs typeface="ヒラギノ角ゴ Pro W3"/>
                        </a:defRPr>
                      </a:lvl8pPr>
                      <a:lvl9pPr marL="3657600" algn="l" defTabSz="914400" rtl="0" eaLnBrk="1" latinLnBrk="0" hangingPunct="1">
                        <a:defRPr kumimoji="1" sz="1800" kern="1200">
                          <a:solidFill>
                            <a:schemeClr val="tx1"/>
                          </a:solidFill>
                          <a:latin typeface="ヒラギノ角ゴ Pro W3"/>
                          <a:ea typeface="ヒラギノ角ゴ Pro W3"/>
                          <a:cs typeface="ヒラギノ角ゴ Pro W3"/>
                        </a:defRPr>
                      </a:lvl9pPr>
                    </a:lstStyle>
                    <a:p>
                      <a:pPr algn="ctr" defTabSz="914400">
                        <a:tabLst>
                          <a:tab pos="914400" algn="l"/>
                        </a:tabLst>
                        <a:defRPr>
                          <a:solidFill>
                            <a:srgbClr val="000000"/>
                          </a:solidFill>
                        </a:defRPr>
                      </a:pPr>
                      <a:r>
                        <a:rPr sz="2800" dirty="0">
                          <a:solidFill>
                            <a:schemeClr val="tx1"/>
                          </a:solidFill>
                          <a:latin typeface="HG丸ｺﾞｼｯｸM-PRO" panose="020F0600000000000000" pitchFamily="50" charset="-128"/>
                          <a:ea typeface="HG丸ｺﾞｼｯｸM-PRO" panose="020F0600000000000000" pitchFamily="50" charset="-128"/>
                          <a:cs typeface="ヒラギノ丸ゴ Pro"/>
                          <a:sym typeface="ヒラギノ丸ゴ Pro"/>
                        </a:rPr>
                        <a:t>1947</a:t>
                      </a:r>
                    </a:p>
                  </a:txBody>
                  <a:tcPr marL="50800" marR="50800" marT="50800" marB="50800" anchor="ctr" horzOverflow="overflow">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ヒラギノ角ゴ Pro W3"/>
                          <a:ea typeface="ヒラギノ角ゴ Pro W3"/>
                          <a:cs typeface="ヒラギノ角ゴ Pro W3"/>
                        </a:defRPr>
                      </a:lvl1pPr>
                      <a:lvl2pPr marL="457200" algn="l" defTabSz="914400" rtl="0" eaLnBrk="1" latinLnBrk="0" hangingPunct="1">
                        <a:defRPr kumimoji="1" sz="1800" kern="1200">
                          <a:solidFill>
                            <a:schemeClr val="tx1"/>
                          </a:solidFill>
                          <a:latin typeface="ヒラギノ角ゴ Pro W3"/>
                          <a:ea typeface="ヒラギノ角ゴ Pro W3"/>
                          <a:cs typeface="ヒラギノ角ゴ Pro W3"/>
                        </a:defRPr>
                      </a:lvl2pPr>
                      <a:lvl3pPr marL="914400" algn="l" defTabSz="914400" rtl="0" eaLnBrk="1" latinLnBrk="0" hangingPunct="1">
                        <a:defRPr kumimoji="1" sz="1800" kern="1200">
                          <a:solidFill>
                            <a:schemeClr val="tx1"/>
                          </a:solidFill>
                          <a:latin typeface="ヒラギノ角ゴ Pro W3"/>
                          <a:ea typeface="ヒラギノ角ゴ Pro W3"/>
                          <a:cs typeface="ヒラギノ角ゴ Pro W3"/>
                        </a:defRPr>
                      </a:lvl3pPr>
                      <a:lvl4pPr marL="1371600" algn="l" defTabSz="914400" rtl="0" eaLnBrk="1" latinLnBrk="0" hangingPunct="1">
                        <a:defRPr kumimoji="1" sz="1800" kern="1200">
                          <a:solidFill>
                            <a:schemeClr val="tx1"/>
                          </a:solidFill>
                          <a:latin typeface="ヒラギノ角ゴ Pro W3"/>
                          <a:ea typeface="ヒラギノ角ゴ Pro W3"/>
                          <a:cs typeface="ヒラギノ角ゴ Pro W3"/>
                        </a:defRPr>
                      </a:lvl4pPr>
                      <a:lvl5pPr marL="1828800" algn="l" defTabSz="914400" rtl="0" eaLnBrk="1" latinLnBrk="0" hangingPunct="1">
                        <a:defRPr kumimoji="1" sz="1800" kern="1200">
                          <a:solidFill>
                            <a:schemeClr val="tx1"/>
                          </a:solidFill>
                          <a:latin typeface="ヒラギノ角ゴ Pro W3"/>
                          <a:ea typeface="ヒラギノ角ゴ Pro W3"/>
                          <a:cs typeface="ヒラギノ角ゴ Pro W3"/>
                        </a:defRPr>
                      </a:lvl5pPr>
                      <a:lvl6pPr marL="2286000" algn="l" defTabSz="914400" rtl="0" eaLnBrk="1" latinLnBrk="0" hangingPunct="1">
                        <a:defRPr kumimoji="1" sz="1800" kern="1200">
                          <a:solidFill>
                            <a:schemeClr val="tx1"/>
                          </a:solidFill>
                          <a:latin typeface="ヒラギノ角ゴ Pro W3"/>
                          <a:ea typeface="ヒラギノ角ゴ Pro W3"/>
                          <a:cs typeface="ヒラギノ角ゴ Pro W3"/>
                        </a:defRPr>
                      </a:lvl6pPr>
                      <a:lvl7pPr marL="2743200" algn="l" defTabSz="914400" rtl="0" eaLnBrk="1" latinLnBrk="0" hangingPunct="1">
                        <a:defRPr kumimoji="1" sz="1800" kern="1200">
                          <a:solidFill>
                            <a:schemeClr val="tx1"/>
                          </a:solidFill>
                          <a:latin typeface="ヒラギノ角ゴ Pro W3"/>
                          <a:ea typeface="ヒラギノ角ゴ Pro W3"/>
                          <a:cs typeface="ヒラギノ角ゴ Pro W3"/>
                        </a:defRPr>
                      </a:lvl7pPr>
                      <a:lvl8pPr marL="3200400" algn="l" defTabSz="914400" rtl="0" eaLnBrk="1" latinLnBrk="0" hangingPunct="1">
                        <a:defRPr kumimoji="1" sz="1800" kern="1200">
                          <a:solidFill>
                            <a:schemeClr val="tx1"/>
                          </a:solidFill>
                          <a:latin typeface="ヒラギノ角ゴ Pro W3"/>
                          <a:ea typeface="ヒラギノ角ゴ Pro W3"/>
                          <a:cs typeface="ヒラギノ角ゴ Pro W3"/>
                        </a:defRPr>
                      </a:lvl8pPr>
                      <a:lvl9pPr marL="3657600" algn="l" defTabSz="914400" rtl="0" eaLnBrk="1" latinLnBrk="0" hangingPunct="1">
                        <a:defRPr kumimoji="1" sz="1800" kern="1200">
                          <a:solidFill>
                            <a:schemeClr val="tx1"/>
                          </a:solidFill>
                          <a:latin typeface="ヒラギノ角ゴ Pro W3"/>
                          <a:ea typeface="ヒラギノ角ゴ Pro W3"/>
                          <a:cs typeface="ヒラギノ角ゴ Pro W3"/>
                        </a:defRPr>
                      </a:lvl9pPr>
                    </a:lstStyle>
                    <a:p>
                      <a:pPr algn="l" defTabSz="914400">
                        <a:tabLst>
                          <a:tab pos="914400" algn="l"/>
                        </a:tabLst>
                        <a:defRPr>
                          <a:solidFill>
                            <a:srgbClr val="000000"/>
                          </a:solidFill>
                        </a:defRPr>
                      </a:pPr>
                      <a:r>
                        <a:rPr lang="ja-JP" altLang="en-US" sz="2800" dirty="0">
                          <a:solidFill>
                            <a:schemeClr val="tx1"/>
                          </a:solidFill>
                          <a:latin typeface="HG丸ｺﾞｼｯｸM-PRO" panose="020F0600000000000000" pitchFamily="50" charset="-128"/>
                          <a:ea typeface="HG丸ｺﾞｼｯｸM-PRO" panose="020F0600000000000000" pitchFamily="50" charset="-128"/>
                          <a:cs typeface="ヒラギノ丸ゴ Pro"/>
                          <a:sym typeface="ヒラギノ丸ゴ Pro"/>
                        </a:rPr>
                        <a:t>　</a:t>
                      </a:r>
                      <a:r>
                        <a:rPr sz="2800" dirty="0" err="1">
                          <a:solidFill>
                            <a:schemeClr val="tx1"/>
                          </a:solidFill>
                          <a:latin typeface="HG丸ｺﾞｼｯｸM-PRO" panose="020F0600000000000000" pitchFamily="50" charset="-128"/>
                          <a:ea typeface="HG丸ｺﾞｼｯｸM-PRO" panose="020F0600000000000000" pitchFamily="50" charset="-128"/>
                          <a:cs typeface="ヒラギノ丸ゴ Pro"/>
                          <a:sym typeface="ヒラギノ丸ゴ Pro"/>
                        </a:rPr>
                        <a:t>初の奨学金制度導入</a:t>
                      </a:r>
                      <a:endParaRPr sz="2800" dirty="0">
                        <a:solidFill>
                          <a:schemeClr val="tx1"/>
                        </a:solidFill>
                        <a:latin typeface="HG丸ｺﾞｼｯｸM-PRO" panose="020F0600000000000000" pitchFamily="50" charset="-128"/>
                        <a:ea typeface="HG丸ｺﾞｼｯｸM-PRO" panose="020F0600000000000000" pitchFamily="50" charset="-128"/>
                        <a:cs typeface="ヒラギノ丸ゴ Pro"/>
                        <a:sym typeface="ヒラギノ丸ゴ Pro"/>
                      </a:endParaRPr>
                    </a:p>
                  </a:txBody>
                  <a:tcPr marL="50800" marR="50800" marT="50800" marB="50800" anchor="ctr" horzOverflow="overflow">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747490847"/>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34ACC7D5-113A-414C-A184-A84FA684D1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157" y="345993"/>
            <a:ext cx="1009383" cy="1283696"/>
          </a:xfrm>
          <a:prstGeom prst="rect">
            <a:avLst/>
          </a:prstGeom>
        </p:spPr>
      </p:pic>
      <p:graphicFrame>
        <p:nvGraphicFramePr>
          <p:cNvPr id="8" name="表 7">
            <a:extLst>
              <a:ext uri="{FF2B5EF4-FFF2-40B4-BE49-F238E27FC236}">
                <a16:creationId xmlns:a16="http://schemas.microsoft.com/office/drawing/2014/main" id="{08D0AE1E-04B3-4F81-8A81-6E5B67815978}"/>
              </a:ext>
            </a:extLst>
          </p:cNvPr>
          <p:cNvGraphicFramePr>
            <a:graphicFrameLocks noGrp="1"/>
          </p:cNvGraphicFramePr>
          <p:nvPr/>
        </p:nvGraphicFramePr>
        <p:xfrm>
          <a:off x="1324540" y="1002359"/>
          <a:ext cx="10199382" cy="591536"/>
        </p:xfrm>
        <a:graphic>
          <a:graphicData uri="http://schemas.openxmlformats.org/drawingml/2006/table">
            <a:tbl>
              <a:tblPr firstRow="1" bandRow="1">
                <a:tableStyleId>{5940675A-B579-460E-94D1-54222C63F5DA}</a:tableStyleId>
              </a:tblPr>
              <a:tblGrid>
                <a:gridCol w="10199382">
                  <a:extLst>
                    <a:ext uri="{9D8B030D-6E8A-4147-A177-3AD203B41FA5}">
                      <a16:colId xmlns:a16="http://schemas.microsoft.com/office/drawing/2014/main" val="1465501517"/>
                    </a:ext>
                  </a:extLst>
                </a:gridCol>
              </a:tblGrid>
              <a:tr h="591536">
                <a:tc>
                  <a:txBody>
                    <a:bodyPr/>
                    <a:lstStyle/>
                    <a:p>
                      <a:r>
                        <a:rPr kumimoji="1" lang="ja-JP" altLang="en-US" sz="2800" b="1" dirty="0">
                          <a:solidFill>
                            <a:srgbClr val="FF0000"/>
                          </a:solidFill>
                          <a:latin typeface="HG丸ｺﾞｼｯｸM-PRO" panose="020F0600000000000000" pitchFamily="50" charset="-128"/>
                          <a:ea typeface="HG丸ｺﾞｼｯｸM-PRO" panose="020F0600000000000000" pitchFamily="50" charset="-128"/>
                        </a:rPr>
                        <a:t>アフリカ地域の野生型ポリオウイルス根絶が宣言される！</a:t>
                      </a:r>
                    </a:p>
                  </a:txBody>
                  <a:tcPr marL="64292" marR="64292" marT="32146" marB="3214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3541143"/>
                  </a:ext>
                </a:extLst>
              </a:tr>
            </a:tbl>
          </a:graphicData>
        </a:graphic>
      </p:graphicFrame>
      <p:sp>
        <p:nvSpPr>
          <p:cNvPr id="2" name="テキスト ボックス 1">
            <a:extLst>
              <a:ext uri="{FF2B5EF4-FFF2-40B4-BE49-F238E27FC236}">
                <a16:creationId xmlns:a16="http://schemas.microsoft.com/office/drawing/2014/main" id="{FB39B822-54E1-49D1-B896-65049C951D40}"/>
              </a:ext>
            </a:extLst>
          </p:cNvPr>
          <p:cNvSpPr txBox="1"/>
          <p:nvPr/>
        </p:nvSpPr>
        <p:spPr>
          <a:xfrm>
            <a:off x="385377" y="2122378"/>
            <a:ext cx="11421246" cy="2922082"/>
          </a:xfrm>
          <a:prstGeom prst="rect">
            <a:avLst/>
          </a:prstGeom>
          <a:noFill/>
        </p:spPr>
        <p:txBody>
          <a:bodyPr wrap="square" rtlCol="0">
            <a:spAutoFit/>
          </a:bodyPr>
          <a:lstStyle/>
          <a:p>
            <a:pPr>
              <a:lnSpc>
                <a:spcPct val="150000"/>
              </a:lnSpc>
            </a:pPr>
            <a:r>
              <a:rPr lang="ja-JP" altLang="en-US" sz="2250" dirty="0">
                <a:latin typeface="Arial" panose="020B0604020202020204" pitchFamily="34" charset="0"/>
              </a:rPr>
              <a:t>　</a:t>
            </a:r>
            <a:r>
              <a:rPr lang="en-US" altLang="ja-JP" sz="2531" dirty="0">
                <a:latin typeface="HG丸ｺﾞｼｯｸM-PRO" panose="020F0600000000000000" pitchFamily="50" charset="-128"/>
                <a:ea typeface="HG丸ｺﾞｼｯｸM-PRO" panose="020F0600000000000000" pitchFamily="50" charset="-128"/>
              </a:rPr>
              <a:t>8</a:t>
            </a:r>
            <a:r>
              <a:rPr lang="ja-JP" altLang="en-US" sz="2531" dirty="0">
                <a:latin typeface="HG丸ｺﾞｼｯｸM-PRO" panose="020F0600000000000000" pitchFamily="50" charset="-128"/>
                <a:ea typeface="HG丸ｺﾞｼｯｸM-PRO" panose="020F0600000000000000" pitchFamily="50" charset="-128"/>
              </a:rPr>
              <a:t>月</a:t>
            </a:r>
            <a:r>
              <a:rPr lang="en-US" altLang="ja-JP" sz="2531" dirty="0">
                <a:latin typeface="HG丸ｺﾞｼｯｸM-PRO" panose="020F0600000000000000" pitchFamily="50" charset="-128"/>
                <a:ea typeface="HG丸ｺﾞｼｯｸM-PRO" panose="020F0600000000000000" pitchFamily="50" charset="-128"/>
              </a:rPr>
              <a:t>25</a:t>
            </a:r>
            <a:r>
              <a:rPr lang="ja-JP" altLang="en-US" sz="2531" dirty="0">
                <a:latin typeface="HG丸ｺﾞｼｯｸM-PRO" panose="020F0600000000000000" pitchFamily="50" charset="-128"/>
                <a:ea typeface="HG丸ｺﾞｼｯｸM-PRO" panose="020F0600000000000000" pitchFamily="50" charset="-128"/>
              </a:rPr>
              <a:t>日（日本時間</a:t>
            </a:r>
            <a:r>
              <a:rPr lang="en-US" altLang="ja-JP" sz="2531" dirty="0">
                <a:latin typeface="HG丸ｺﾞｼｯｸM-PRO" panose="020F0600000000000000" pitchFamily="50" charset="-128"/>
                <a:ea typeface="HG丸ｺﾞｼｯｸM-PRO" panose="020F0600000000000000" pitchFamily="50" charset="-128"/>
              </a:rPr>
              <a:t>26</a:t>
            </a:r>
            <a:r>
              <a:rPr lang="ja-JP" altLang="en-US" sz="2531" dirty="0">
                <a:latin typeface="HG丸ｺﾞｼｯｸM-PRO" panose="020F0600000000000000" pitchFamily="50" charset="-128"/>
                <a:ea typeface="HG丸ｺﾞｼｯｸM-PRO" panose="020F0600000000000000" pitchFamily="50" charset="-128"/>
              </a:rPr>
              <a:t>日午前</a:t>
            </a:r>
            <a:r>
              <a:rPr lang="en-US" altLang="ja-JP" sz="2531" dirty="0">
                <a:latin typeface="HG丸ｺﾞｼｯｸM-PRO" panose="020F0600000000000000" pitchFamily="50" charset="-128"/>
                <a:ea typeface="HG丸ｺﾞｼｯｸM-PRO" panose="020F0600000000000000" pitchFamily="50" charset="-128"/>
              </a:rPr>
              <a:t>0</a:t>
            </a:r>
            <a:r>
              <a:rPr lang="ja-JP" altLang="en-US" sz="2531" dirty="0">
                <a:latin typeface="HG丸ｺﾞｼｯｸM-PRO" panose="020F0600000000000000" pitchFamily="50" charset="-128"/>
                <a:ea typeface="HG丸ｺﾞｼｯｸM-PRO" panose="020F0600000000000000" pitchFamily="50" charset="-128"/>
              </a:rPr>
              <a:t>時</a:t>
            </a:r>
            <a:r>
              <a:rPr lang="en-US" altLang="ja-JP" sz="2531" dirty="0">
                <a:latin typeface="HG丸ｺﾞｼｯｸM-PRO" panose="020F0600000000000000" pitchFamily="50" charset="-128"/>
                <a:ea typeface="HG丸ｺﾞｼｯｸM-PRO" panose="020F0600000000000000" pitchFamily="50" charset="-128"/>
              </a:rPr>
              <a:t>30</a:t>
            </a:r>
            <a:r>
              <a:rPr lang="ja-JP" altLang="en-US" sz="2531" dirty="0">
                <a:latin typeface="HG丸ｺﾞｼｯｸM-PRO" panose="020F0600000000000000" pitchFamily="50" charset="-128"/>
                <a:ea typeface="HG丸ｺﾞｼｯｸM-PRO" panose="020F0600000000000000" pitchFamily="50" charset="-128"/>
              </a:rPr>
              <a:t>分）、</a:t>
            </a:r>
            <a:r>
              <a:rPr lang="en-US" altLang="zh-TW" sz="2531" dirty="0">
                <a:latin typeface="HG丸ｺﾞｼｯｸM-PRO" panose="020F0600000000000000" pitchFamily="50" charset="-128"/>
                <a:ea typeface="HG丸ｺﾞｼｯｸM-PRO" panose="020F0600000000000000" pitchFamily="50" charset="-128"/>
              </a:rPr>
              <a:t>WHO</a:t>
            </a:r>
            <a:r>
              <a:rPr lang="ja-JP" altLang="en-US" sz="2531" dirty="0">
                <a:latin typeface="HG丸ｺﾞｼｯｸM-PRO" panose="020F0600000000000000" pitchFamily="50" charset="-128"/>
                <a:ea typeface="HG丸ｺﾞｼｯｸM-PRO" panose="020F0600000000000000" pitchFamily="50" charset="-128"/>
              </a:rPr>
              <a:t>アフリカ地域の野生型ポリオウイルス根絶が正式に認定されました。</a:t>
            </a:r>
            <a:endParaRPr lang="en-US" altLang="ja-JP" sz="2531" dirty="0">
              <a:latin typeface="HG丸ｺﾞｼｯｸM-PRO" panose="020F0600000000000000" pitchFamily="50" charset="-128"/>
              <a:ea typeface="HG丸ｺﾞｼｯｸM-PRO" panose="020F0600000000000000" pitchFamily="50" charset="-128"/>
            </a:endParaRPr>
          </a:p>
          <a:p>
            <a:pPr>
              <a:lnSpc>
                <a:spcPct val="150000"/>
              </a:lnSpc>
            </a:pPr>
            <a:endParaRPr lang="en-US" altLang="ja-JP" sz="2531" dirty="0">
              <a:latin typeface="HG丸ｺﾞｼｯｸM-PRO" panose="020F0600000000000000" pitchFamily="50" charset="-128"/>
              <a:ea typeface="HG丸ｺﾞｼｯｸM-PRO" panose="020F0600000000000000" pitchFamily="50" charset="-128"/>
            </a:endParaRPr>
          </a:p>
          <a:p>
            <a:pPr>
              <a:lnSpc>
                <a:spcPct val="150000"/>
              </a:lnSpc>
            </a:pPr>
            <a:r>
              <a:rPr lang="ja-JP" altLang="en-US" sz="2531" dirty="0">
                <a:latin typeface="HG丸ｺﾞｼｯｸM-PRO" panose="020F0600000000000000" pitchFamily="50" charset="-128"/>
                <a:ea typeface="HG丸ｺﾞｼｯｸM-PRO" panose="020F0600000000000000" pitchFamily="50" charset="-128"/>
              </a:rPr>
              <a:t>　この認定は、アフリカ最後のポリオ常在国であるナイジェリアで、野生型ポリオの症例が最後に記録されてから</a:t>
            </a:r>
            <a:r>
              <a:rPr lang="en-US" altLang="ja-JP" sz="2531" dirty="0">
                <a:latin typeface="HG丸ｺﾞｼｯｸM-PRO" panose="020F0600000000000000" pitchFamily="50" charset="-128"/>
                <a:ea typeface="HG丸ｺﾞｼｯｸM-PRO" panose="020F0600000000000000" pitchFamily="50" charset="-128"/>
              </a:rPr>
              <a:t>4</a:t>
            </a:r>
            <a:r>
              <a:rPr lang="ja-JP" altLang="en-US" sz="2531" dirty="0">
                <a:latin typeface="HG丸ｺﾞｼｯｸM-PRO" panose="020F0600000000000000" pitchFamily="50" charset="-128"/>
                <a:ea typeface="HG丸ｺﾞｼｯｸM-PRO" panose="020F0600000000000000" pitchFamily="50" charset="-128"/>
              </a:rPr>
              <a:t>年が経過した後に行われるものです。</a:t>
            </a:r>
            <a:r>
              <a:rPr lang="ja-JP" altLang="en-US" sz="2250" dirty="0">
                <a:latin typeface="HG丸ｺﾞｼｯｸM-PRO" panose="020F0600000000000000" pitchFamily="50" charset="-128"/>
                <a:ea typeface="HG丸ｺﾞｼｯｸM-PRO" panose="020F0600000000000000" pitchFamily="50" charset="-128"/>
              </a:rPr>
              <a:t> </a:t>
            </a:r>
            <a:endParaRPr lang="en-US" altLang="ja-JP" sz="2812" dirty="0">
              <a:latin typeface="HG丸ｺﾞｼｯｸM-PRO" panose="020F0600000000000000" pitchFamily="50" charset="-128"/>
              <a:ea typeface="HG丸ｺﾞｼｯｸM-PRO" panose="020F0600000000000000" pitchFamily="50" charset="-128"/>
            </a:endParaRPr>
          </a:p>
        </p:txBody>
      </p:sp>
      <p:pic>
        <p:nvPicPr>
          <p:cNvPr id="5" name="図 4">
            <a:extLst>
              <a:ext uri="{FF2B5EF4-FFF2-40B4-BE49-F238E27FC236}">
                <a16:creationId xmlns:a16="http://schemas.microsoft.com/office/drawing/2014/main" id="{363D7EBD-E28A-4AFC-8B77-A3CD8607DD34}"/>
              </a:ext>
            </a:extLst>
          </p:cNvPr>
          <p:cNvPicPr>
            <a:picLocks noChangeAspect="1"/>
          </p:cNvPicPr>
          <p:nvPr/>
        </p:nvPicPr>
        <p:blipFill>
          <a:blip r:embed="rId4"/>
          <a:stretch>
            <a:fillRect/>
          </a:stretch>
        </p:blipFill>
        <p:spPr>
          <a:xfrm>
            <a:off x="10134610" y="93261"/>
            <a:ext cx="1928921" cy="591536"/>
          </a:xfrm>
          <a:prstGeom prst="rect">
            <a:avLst/>
          </a:prstGeom>
        </p:spPr>
      </p:pic>
      <p:pic>
        <p:nvPicPr>
          <p:cNvPr id="3" name="図 2">
            <a:extLst>
              <a:ext uri="{FF2B5EF4-FFF2-40B4-BE49-F238E27FC236}">
                <a16:creationId xmlns:a16="http://schemas.microsoft.com/office/drawing/2014/main" id="{F8ED0F40-E6EA-46EA-B512-8318B14801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27424" y="5545873"/>
            <a:ext cx="2693806" cy="1015253"/>
          </a:xfrm>
          <a:prstGeom prst="rect">
            <a:avLst/>
          </a:prstGeom>
        </p:spPr>
      </p:pic>
    </p:spTree>
    <p:extLst>
      <p:ext uri="{BB962C8B-B14F-4D97-AF65-F5344CB8AC3E}">
        <p14:creationId xmlns:p14="http://schemas.microsoft.com/office/powerpoint/2010/main" val="2564619570"/>
      </p:ext>
    </p:extLst>
  </p:cSld>
  <p:clrMapOvr>
    <a:masterClrMapping/>
  </p:clrMapOvr>
  <mc:AlternateContent xmlns:mc="http://schemas.openxmlformats.org/markup-compatibility/2006" xmlns:p14="http://schemas.microsoft.com/office/powerpoint/2010/main">
    <mc:Choice Requires="p14">
      <p:transition spd="slow" p14:dur="2000">
        <p14:prism dir="u"/>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34ACC7D5-113A-414C-A184-A84FA684D1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157" y="310199"/>
            <a:ext cx="1009383" cy="1283696"/>
          </a:xfrm>
          <a:prstGeom prst="rect">
            <a:avLst/>
          </a:prstGeom>
        </p:spPr>
      </p:pic>
      <p:sp>
        <p:nvSpPr>
          <p:cNvPr id="2" name="テキスト ボックス 1">
            <a:extLst>
              <a:ext uri="{FF2B5EF4-FFF2-40B4-BE49-F238E27FC236}">
                <a16:creationId xmlns:a16="http://schemas.microsoft.com/office/drawing/2014/main" id="{FB39B822-54E1-49D1-B896-65049C951D40}"/>
              </a:ext>
            </a:extLst>
          </p:cNvPr>
          <p:cNvSpPr txBox="1"/>
          <p:nvPr/>
        </p:nvSpPr>
        <p:spPr>
          <a:xfrm>
            <a:off x="259632" y="1974430"/>
            <a:ext cx="11672737" cy="3506281"/>
          </a:xfrm>
          <a:prstGeom prst="rect">
            <a:avLst/>
          </a:prstGeom>
          <a:noFill/>
        </p:spPr>
        <p:txBody>
          <a:bodyPr wrap="square" rtlCol="0">
            <a:spAutoFit/>
          </a:bodyPr>
          <a:lstStyle/>
          <a:p>
            <a:pPr>
              <a:lnSpc>
                <a:spcPct val="150000"/>
              </a:lnSpc>
            </a:pPr>
            <a:r>
              <a:rPr lang="ja-JP" altLang="en-US" sz="2250" dirty="0">
                <a:latin typeface="Arial" panose="020B0604020202020204" pitchFamily="34" charset="0"/>
              </a:rPr>
              <a:t>　</a:t>
            </a:r>
            <a:r>
              <a:rPr lang="ja-JP" altLang="en-US" sz="2531" dirty="0">
                <a:latin typeface="HG丸ｺﾞｼｯｸM-PRO" panose="020F0600000000000000" pitchFamily="50" charset="-128"/>
                <a:ea typeface="HG丸ｺﾞｼｯｸM-PRO" panose="020F0600000000000000" pitchFamily="50" charset="-128"/>
              </a:rPr>
              <a:t>これは、ポリオを根絶し、まひを引き起こすこの恐ろしい病から世界の子どもを守る闘いにおいて、非常に大きな前進です。 </a:t>
            </a:r>
            <a:endParaRPr lang="en-US" altLang="ja-JP" sz="2531" dirty="0">
              <a:latin typeface="HG丸ｺﾞｼｯｸM-PRO" panose="020F0600000000000000" pitchFamily="50" charset="-128"/>
              <a:ea typeface="HG丸ｺﾞｼｯｸM-PRO" panose="020F0600000000000000" pitchFamily="50" charset="-128"/>
            </a:endParaRPr>
          </a:p>
          <a:p>
            <a:pPr>
              <a:lnSpc>
                <a:spcPct val="150000"/>
              </a:lnSpc>
            </a:pPr>
            <a:endParaRPr lang="en-US" altLang="ja-JP" sz="2531" dirty="0">
              <a:latin typeface="HG丸ｺﾞｼｯｸM-PRO" panose="020F0600000000000000" pitchFamily="50" charset="-128"/>
              <a:ea typeface="HG丸ｺﾞｼｯｸM-PRO" panose="020F0600000000000000" pitchFamily="50" charset="-128"/>
            </a:endParaRPr>
          </a:p>
          <a:p>
            <a:pPr>
              <a:lnSpc>
                <a:spcPct val="150000"/>
              </a:lnSpc>
            </a:pPr>
            <a:r>
              <a:rPr lang="ja-JP" altLang="en-US" sz="2531" dirty="0">
                <a:latin typeface="HG丸ｺﾞｼｯｸM-PRO" panose="020F0600000000000000" pitchFamily="50" charset="-128"/>
                <a:ea typeface="HG丸ｺﾞｼｯｸM-PRO" panose="020F0600000000000000" pitchFamily="50" charset="-128"/>
              </a:rPr>
              <a:t>　この快挙は、世界ポリオ根絶推進活動（</a:t>
            </a:r>
            <a:r>
              <a:rPr lang="en-US" altLang="ja-JP" sz="2531" dirty="0">
                <a:latin typeface="HG丸ｺﾞｼｯｸM-PRO" panose="020F0600000000000000" pitchFamily="50" charset="-128"/>
                <a:ea typeface="HG丸ｺﾞｼｯｸM-PRO" panose="020F0600000000000000" pitchFamily="50" charset="-128"/>
              </a:rPr>
              <a:t>GPEI</a:t>
            </a:r>
            <a:r>
              <a:rPr lang="ja-JP" altLang="en-US" sz="2531" dirty="0">
                <a:latin typeface="HG丸ｺﾞｼｯｸM-PRO" panose="020F0600000000000000" pitchFamily="50" charset="-128"/>
                <a:ea typeface="HG丸ｺﾞｼｯｸM-PRO" panose="020F0600000000000000" pitchFamily="50" charset="-128"/>
              </a:rPr>
              <a:t>）のパートナー団体、アフリカ地域のリーダー、数百万人もの献身的な医療従事者や支援者と協力して、ロータリー会員が数十年間にわたり懸命に活動してきた成果です。</a:t>
            </a:r>
            <a:endParaRPr lang="en-US" altLang="ja-JP" sz="2531" dirty="0">
              <a:latin typeface="HG丸ｺﾞｼｯｸM-PRO" panose="020F0600000000000000" pitchFamily="50" charset="-128"/>
              <a:ea typeface="HG丸ｺﾞｼｯｸM-PRO" panose="020F0600000000000000" pitchFamily="50" charset="-128"/>
            </a:endParaRPr>
          </a:p>
        </p:txBody>
      </p:sp>
      <p:pic>
        <p:nvPicPr>
          <p:cNvPr id="5" name="図 4">
            <a:extLst>
              <a:ext uri="{FF2B5EF4-FFF2-40B4-BE49-F238E27FC236}">
                <a16:creationId xmlns:a16="http://schemas.microsoft.com/office/drawing/2014/main" id="{B776ED1C-751C-4125-BEFA-788763888D89}"/>
              </a:ext>
            </a:extLst>
          </p:cNvPr>
          <p:cNvPicPr>
            <a:picLocks noChangeAspect="1"/>
          </p:cNvPicPr>
          <p:nvPr/>
        </p:nvPicPr>
        <p:blipFill>
          <a:blip r:embed="rId4"/>
          <a:stretch>
            <a:fillRect/>
          </a:stretch>
        </p:blipFill>
        <p:spPr>
          <a:xfrm>
            <a:off x="10134610" y="84967"/>
            <a:ext cx="1928921" cy="591536"/>
          </a:xfrm>
          <a:prstGeom prst="rect">
            <a:avLst/>
          </a:prstGeom>
        </p:spPr>
      </p:pic>
      <p:pic>
        <p:nvPicPr>
          <p:cNvPr id="3" name="図 2">
            <a:extLst>
              <a:ext uri="{FF2B5EF4-FFF2-40B4-BE49-F238E27FC236}">
                <a16:creationId xmlns:a16="http://schemas.microsoft.com/office/drawing/2014/main" id="{3F539862-4DC6-4612-BBC1-B7C8CCF079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27424" y="5545873"/>
            <a:ext cx="2693806" cy="1015253"/>
          </a:xfrm>
          <a:prstGeom prst="rect">
            <a:avLst/>
          </a:prstGeom>
        </p:spPr>
      </p:pic>
      <p:graphicFrame>
        <p:nvGraphicFramePr>
          <p:cNvPr id="10" name="表 9">
            <a:extLst>
              <a:ext uri="{FF2B5EF4-FFF2-40B4-BE49-F238E27FC236}">
                <a16:creationId xmlns:a16="http://schemas.microsoft.com/office/drawing/2014/main" id="{5F778DD4-2EBE-420C-BF11-89F0A84F3DA3}"/>
              </a:ext>
            </a:extLst>
          </p:cNvPr>
          <p:cNvGraphicFramePr>
            <a:graphicFrameLocks noGrp="1"/>
          </p:cNvGraphicFramePr>
          <p:nvPr/>
        </p:nvGraphicFramePr>
        <p:xfrm>
          <a:off x="1324540" y="1002359"/>
          <a:ext cx="10199382" cy="591536"/>
        </p:xfrm>
        <a:graphic>
          <a:graphicData uri="http://schemas.openxmlformats.org/drawingml/2006/table">
            <a:tbl>
              <a:tblPr firstRow="1" bandRow="1">
                <a:tableStyleId>{5940675A-B579-460E-94D1-54222C63F5DA}</a:tableStyleId>
              </a:tblPr>
              <a:tblGrid>
                <a:gridCol w="10199382">
                  <a:extLst>
                    <a:ext uri="{9D8B030D-6E8A-4147-A177-3AD203B41FA5}">
                      <a16:colId xmlns:a16="http://schemas.microsoft.com/office/drawing/2014/main" val="1465501517"/>
                    </a:ext>
                  </a:extLst>
                </a:gridCol>
              </a:tblGrid>
              <a:tr h="591536">
                <a:tc>
                  <a:txBody>
                    <a:bodyPr/>
                    <a:lstStyle/>
                    <a:p>
                      <a:r>
                        <a:rPr kumimoji="1" lang="ja-JP" altLang="en-US" sz="2800" b="1" dirty="0">
                          <a:solidFill>
                            <a:srgbClr val="FF0000"/>
                          </a:solidFill>
                          <a:latin typeface="HG丸ｺﾞｼｯｸM-PRO" panose="020F0600000000000000" pitchFamily="50" charset="-128"/>
                          <a:ea typeface="HG丸ｺﾞｼｯｸM-PRO" panose="020F0600000000000000" pitchFamily="50" charset="-128"/>
                        </a:rPr>
                        <a:t>アフリカ地域の野生型ポリオウイルス根絶が宣言される！</a:t>
                      </a:r>
                    </a:p>
                  </a:txBody>
                  <a:tcPr marL="64292" marR="64292" marT="32146" marB="3214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3541143"/>
                  </a:ext>
                </a:extLst>
              </a:tr>
            </a:tbl>
          </a:graphicData>
        </a:graphic>
      </p:graphicFrame>
    </p:spTree>
    <p:extLst>
      <p:ext uri="{BB962C8B-B14F-4D97-AF65-F5344CB8AC3E}">
        <p14:creationId xmlns:p14="http://schemas.microsoft.com/office/powerpoint/2010/main" val="3092862411"/>
      </p:ext>
    </p:extLst>
  </p:cSld>
  <p:clrMapOvr>
    <a:masterClrMapping/>
  </p:clrMapOvr>
  <mc:AlternateContent xmlns:mc="http://schemas.openxmlformats.org/markup-compatibility/2006" xmlns:p14="http://schemas.microsoft.com/office/powerpoint/2010/main">
    <mc:Choice Requires="p14">
      <p:transition spd="slow" p14:dur="2000">
        <p14:prism dir="u"/>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34ACC7D5-113A-414C-A184-A84FA684D1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725" y="369626"/>
            <a:ext cx="1009383" cy="1283696"/>
          </a:xfrm>
          <a:prstGeom prst="rect">
            <a:avLst/>
          </a:prstGeom>
        </p:spPr>
      </p:pic>
      <p:pic>
        <p:nvPicPr>
          <p:cNvPr id="3" name="図 2"/>
          <p:cNvPicPr>
            <a:picLocks noChangeAspect="1"/>
          </p:cNvPicPr>
          <p:nvPr/>
        </p:nvPicPr>
        <p:blipFill>
          <a:blip r:embed="rId4"/>
          <a:stretch>
            <a:fillRect/>
          </a:stretch>
        </p:blipFill>
        <p:spPr>
          <a:xfrm>
            <a:off x="1939536" y="1653322"/>
            <a:ext cx="8199704" cy="3800396"/>
          </a:xfrm>
          <a:prstGeom prst="rect">
            <a:avLst/>
          </a:prstGeom>
        </p:spPr>
      </p:pic>
      <p:pic>
        <p:nvPicPr>
          <p:cNvPr id="5" name="図 4"/>
          <p:cNvPicPr>
            <a:picLocks noChangeAspect="1"/>
          </p:cNvPicPr>
          <p:nvPr/>
        </p:nvPicPr>
        <p:blipFill>
          <a:blip r:embed="rId5"/>
          <a:stretch>
            <a:fillRect/>
          </a:stretch>
        </p:blipFill>
        <p:spPr>
          <a:xfrm>
            <a:off x="4187656" y="3093789"/>
            <a:ext cx="380867" cy="525334"/>
          </a:xfrm>
          <a:prstGeom prst="rect">
            <a:avLst/>
          </a:prstGeom>
        </p:spPr>
      </p:pic>
      <p:pic>
        <p:nvPicPr>
          <p:cNvPr id="10" name="図 9"/>
          <p:cNvPicPr>
            <a:picLocks noChangeAspect="1"/>
          </p:cNvPicPr>
          <p:nvPr/>
        </p:nvPicPr>
        <p:blipFill>
          <a:blip r:embed="rId5"/>
          <a:stretch>
            <a:fillRect/>
          </a:stretch>
        </p:blipFill>
        <p:spPr>
          <a:xfrm>
            <a:off x="3997223" y="3028185"/>
            <a:ext cx="380867" cy="525334"/>
          </a:xfrm>
          <a:prstGeom prst="rect">
            <a:avLst/>
          </a:prstGeom>
        </p:spPr>
      </p:pic>
      <p:pic>
        <p:nvPicPr>
          <p:cNvPr id="11" name="図 10"/>
          <p:cNvPicPr>
            <a:picLocks noChangeAspect="1"/>
          </p:cNvPicPr>
          <p:nvPr/>
        </p:nvPicPr>
        <p:blipFill>
          <a:blip r:embed="rId5"/>
          <a:stretch>
            <a:fillRect/>
          </a:stretch>
        </p:blipFill>
        <p:spPr>
          <a:xfrm>
            <a:off x="2692842" y="3275164"/>
            <a:ext cx="380867" cy="525334"/>
          </a:xfrm>
          <a:prstGeom prst="rect">
            <a:avLst/>
          </a:prstGeom>
        </p:spPr>
      </p:pic>
      <p:pic>
        <p:nvPicPr>
          <p:cNvPr id="7" name="図 6">
            <a:extLst>
              <a:ext uri="{FF2B5EF4-FFF2-40B4-BE49-F238E27FC236}">
                <a16:creationId xmlns:a16="http://schemas.microsoft.com/office/drawing/2014/main" id="{FBC7F79D-D1CE-4FF6-99E6-A93FA0C38E53}"/>
              </a:ext>
            </a:extLst>
          </p:cNvPr>
          <p:cNvPicPr>
            <a:picLocks noChangeAspect="1"/>
          </p:cNvPicPr>
          <p:nvPr/>
        </p:nvPicPr>
        <p:blipFill>
          <a:blip r:embed="rId6"/>
          <a:stretch>
            <a:fillRect/>
          </a:stretch>
        </p:blipFill>
        <p:spPr>
          <a:xfrm>
            <a:off x="10139239" y="121038"/>
            <a:ext cx="1928921" cy="591536"/>
          </a:xfrm>
          <a:prstGeom prst="rect">
            <a:avLst/>
          </a:prstGeom>
        </p:spPr>
      </p:pic>
      <p:graphicFrame>
        <p:nvGraphicFramePr>
          <p:cNvPr id="8" name="表 7">
            <a:extLst>
              <a:ext uri="{FF2B5EF4-FFF2-40B4-BE49-F238E27FC236}">
                <a16:creationId xmlns:a16="http://schemas.microsoft.com/office/drawing/2014/main" id="{F0F5BCFD-57DF-4D2C-8AC1-FFAC4B781AE0}"/>
              </a:ext>
            </a:extLst>
          </p:cNvPr>
          <p:cNvGraphicFramePr>
            <a:graphicFrameLocks noGrp="1"/>
          </p:cNvGraphicFramePr>
          <p:nvPr/>
        </p:nvGraphicFramePr>
        <p:xfrm>
          <a:off x="1324540" y="1002359"/>
          <a:ext cx="10199382" cy="591536"/>
        </p:xfrm>
        <a:graphic>
          <a:graphicData uri="http://schemas.openxmlformats.org/drawingml/2006/table">
            <a:tbl>
              <a:tblPr firstRow="1" bandRow="1">
                <a:tableStyleId>{5940675A-B579-460E-94D1-54222C63F5DA}</a:tableStyleId>
              </a:tblPr>
              <a:tblGrid>
                <a:gridCol w="10199382">
                  <a:extLst>
                    <a:ext uri="{9D8B030D-6E8A-4147-A177-3AD203B41FA5}">
                      <a16:colId xmlns:a16="http://schemas.microsoft.com/office/drawing/2014/main" val="1465501517"/>
                    </a:ext>
                  </a:extLst>
                </a:gridCol>
              </a:tblGrid>
              <a:tr h="591536">
                <a:tc>
                  <a:txBody>
                    <a:bodyPr/>
                    <a:lstStyle/>
                    <a:p>
                      <a:r>
                        <a:rPr kumimoji="1" lang="ja-JP" altLang="en-US" sz="2800" b="1" dirty="0">
                          <a:solidFill>
                            <a:srgbClr val="FF0000"/>
                          </a:solidFill>
                          <a:latin typeface="HG丸ｺﾞｼｯｸM-PRO" panose="020F0600000000000000" pitchFamily="50" charset="-128"/>
                          <a:ea typeface="HG丸ｺﾞｼｯｸM-PRO" panose="020F0600000000000000" pitchFamily="50" charset="-128"/>
                        </a:rPr>
                        <a:t>これまでのポリオ野生株常在国</a:t>
                      </a:r>
                    </a:p>
                  </a:txBody>
                  <a:tcPr marL="64292" marR="64292" marT="32146" marB="3214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3541143"/>
                  </a:ext>
                </a:extLst>
              </a:tr>
            </a:tbl>
          </a:graphicData>
        </a:graphic>
      </p:graphicFrame>
      <p:pic>
        <p:nvPicPr>
          <p:cNvPr id="9" name="図 8">
            <a:extLst>
              <a:ext uri="{FF2B5EF4-FFF2-40B4-BE49-F238E27FC236}">
                <a16:creationId xmlns:a16="http://schemas.microsoft.com/office/drawing/2014/main" id="{A6468612-DC12-489C-B1A2-0CE10D30FF1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27424" y="5545873"/>
            <a:ext cx="2693806" cy="1015253"/>
          </a:xfrm>
          <a:prstGeom prst="rect">
            <a:avLst/>
          </a:prstGeom>
        </p:spPr>
      </p:pic>
    </p:spTree>
    <p:extLst>
      <p:ext uri="{BB962C8B-B14F-4D97-AF65-F5344CB8AC3E}">
        <p14:creationId xmlns:p14="http://schemas.microsoft.com/office/powerpoint/2010/main" val="3424548658"/>
      </p:ext>
    </p:extLst>
  </p:cSld>
  <p:clrMapOvr>
    <a:masterClrMapping/>
  </p:clrMapOvr>
  <mc:AlternateContent xmlns:mc="http://schemas.openxmlformats.org/markup-compatibility/2006" xmlns:p14="http://schemas.microsoft.com/office/powerpoint/2010/main">
    <mc:Choice Requires="p14">
      <p:transition spd="slow" p14:dur="2000">
        <p14:prism dir="u"/>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34ACC7D5-113A-414C-A184-A84FA684D1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157" y="304418"/>
            <a:ext cx="1009383" cy="1283696"/>
          </a:xfrm>
          <a:prstGeom prst="rect">
            <a:avLst/>
          </a:prstGeom>
        </p:spPr>
      </p:pic>
      <p:pic>
        <p:nvPicPr>
          <p:cNvPr id="3" name="図 2"/>
          <p:cNvPicPr>
            <a:picLocks noChangeAspect="1"/>
          </p:cNvPicPr>
          <p:nvPr/>
        </p:nvPicPr>
        <p:blipFill>
          <a:blip r:embed="rId4"/>
          <a:stretch>
            <a:fillRect/>
          </a:stretch>
        </p:blipFill>
        <p:spPr>
          <a:xfrm>
            <a:off x="1939536" y="1653322"/>
            <a:ext cx="8199704" cy="3800396"/>
          </a:xfrm>
          <a:prstGeom prst="rect">
            <a:avLst/>
          </a:prstGeom>
        </p:spPr>
      </p:pic>
      <p:pic>
        <p:nvPicPr>
          <p:cNvPr id="5" name="図 4"/>
          <p:cNvPicPr>
            <a:picLocks noChangeAspect="1"/>
          </p:cNvPicPr>
          <p:nvPr/>
        </p:nvPicPr>
        <p:blipFill>
          <a:blip r:embed="rId5"/>
          <a:stretch>
            <a:fillRect/>
          </a:stretch>
        </p:blipFill>
        <p:spPr>
          <a:xfrm>
            <a:off x="4187656" y="3093789"/>
            <a:ext cx="380867" cy="525334"/>
          </a:xfrm>
          <a:prstGeom prst="rect">
            <a:avLst/>
          </a:prstGeom>
        </p:spPr>
      </p:pic>
      <p:pic>
        <p:nvPicPr>
          <p:cNvPr id="10" name="図 9"/>
          <p:cNvPicPr>
            <a:picLocks noChangeAspect="1"/>
          </p:cNvPicPr>
          <p:nvPr/>
        </p:nvPicPr>
        <p:blipFill>
          <a:blip r:embed="rId5"/>
          <a:stretch>
            <a:fillRect/>
          </a:stretch>
        </p:blipFill>
        <p:spPr>
          <a:xfrm>
            <a:off x="3997223" y="3028185"/>
            <a:ext cx="380867" cy="525334"/>
          </a:xfrm>
          <a:prstGeom prst="rect">
            <a:avLst/>
          </a:prstGeom>
        </p:spPr>
      </p:pic>
      <p:pic>
        <p:nvPicPr>
          <p:cNvPr id="7" name="図 6">
            <a:extLst>
              <a:ext uri="{FF2B5EF4-FFF2-40B4-BE49-F238E27FC236}">
                <a16:creationId xmlns:a16="http://schemas.microsoft.com/office/drawing/2014/main" id="{66F5EAAB-6390-4B44-B0A5-9CF536788DC4}"/>
              </a:ext>
            </a:extLst>
          </p:cNvPr>
          <p:cNvPicPr>
            <a:picLocks noChangeAspect="1"/>
          </p:cNvPicPr>
          <p:nvPr/>
        </p:nvPicPr>
        <p:blipFill>
          <a:blip r:embed="rId6"/>
          <a:stretch>
            <a:fillRect/>
          </a:stretch>
        </p:blipFill>
        <p:spPr>
          <a:xfrm>
            <a:off x="10139239" y="58194"/>
            <a:ext cx="1928921" cy="591536"/>
          </a:xfrm>
          <a:prstGeom prst="rect">
            <a:avLst/>
          </a:prstGeom>
        </p:spPr>
      </p:pic>
      <p:pic>
        <p:nvPicPr>
          <p:cNvPr id="2" name="図 1">
            <a:extLst>
              <a:ext uri="{FF2B5EF4-FFF2-40B4-BE49-F238E27FC236}">
                <a16:creationId xmlns:a16="http://schemas.microsoft.com/office/drawing/2014/main" id="{C26C57E8-6019-4290-ABA5-3622351B5E8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27424" y="5545873"/>
            <a:ext cx="2693806" cy="1015253"/>
          </a:xfrm>
          <a:prstGeom prst="rect">
            <a:avLst/>
          </a:prstGeom>
        </p:spPr>
      </p:pic>
      <p:graphicFrame>
        <p:nvGraphicFramePr>
          <p:cNvPr id="8" name="表 7">
            <a:extLst>
              <a:ext uri="{FF2B5EF4-FFF2-40B4-BE49-F238E27FC236}">
                <a16:creationId xmlns:a16="http://schemas.microsoft.com/office/drawing/2014/main" id="{D01A468F-1021-4012-A69C-DF7FDEDCA436}"/>
              </a:ext>
            </a:extLst>
          </p:cNvPr>
          <p:cNvGraphicFramePr>
            <a:graphicFrameLocks noGrp="1"/>
          </p:cNvGraphicFramePr>
          <p:nvPr/>
        </p:nvGraphicFramePr>
        <p:xfrm>
          <a:off x="1324540" y="1002359"/>
          <a:ext cx="10199382" cy="591536"/>
        </p:xfrm>
        <a:graphic>
          <a:graphicData uri="http://schemas.openxmlformats.org/drawingml/2006/table">
            <a:tbl>
              <a:tblPr firstRow="1" bandRow="1">
                <a:tableStyleId>{5940675A-B579-460E-94D1-54222C63F5DA}</a:tableStyleId>
              </a:tblPr>
              <a:tblGrid>
                <a:gridCol w="10199382">
                  <a:extLst>
                    <a:ext uri="{9D8B030D-6E8A-4147-A177-3AD203B41FA5}">
                      <a16:colId xmlns:a16="http://schemas.microsoft.com/office/drawing/2014/main" val="1465501517"/>
                    </a:ext>
                  </a:extLst>
                </a:gridCol>
              </a:tblGrid>
              <a:tr h="591536">
                <a:tc>
                  <a:txBody>
                    <a:bodyPr/>
                    <a:lstStyle/>
                    <a:p>
                      <a:r>
                        <a:rPr kumimoji="1" lang="ja-JP" altLang="en-US" sz="2800" b="1" dirty="0">
                          <a:solidFill>
                            <a:srgbClr val="FF0000"/>
                          </a:solidFill>
                          <a:latin typeface="HG丸ｺﾞｼｯｸM-PRO" panose="020F0600000000000000" pitchFamily="50" charset="-128"/>
                          <a:ea typeface="HG丸ｺﾞｼｯｸM-PRO" panose="020F0600000000000000" pitchFamily="50" charset="-128"/>
                        </a:rPr>
                        <a:t>常在国　パキスタン・アフガニスタンの</a:t>
                      </a:r>
                      <a:r>
                        <a:rPr kumimoji="1" lang="en-US" altLang="ja-JP" sz="2800" b="1" dirty="0">
                          <a:solidFill>
                            <a:srgbClr val="FF0000"/>
                          </a:solidFill>
                          <a:latin typeface="HG丸ｺﾞｼｯｸM-PRO" panose="020F0600000000000000" pitchFamily="50" charset="-128"/>
                          <a:ea typeface="HG丸ｺﾞｼｯｸM-PRO" panose="020F0600000000000000" pitchFamily="50" charset="-128"/>
                        </a:rPr>
                        <a:t>2</a:t>
                      </a:r>
                      <a:r>
                        <a:rPr kumimoji="1" lang="ja-JP" altLang="en-US" sz="2800" b="1" dirty="0">
                          <a:solidFill>
                            <a:srgbClr val="FF0000"/>
                          </a:solidFill>
                          <a:latin typeface="HG丸ｺﾞｼｯｸM-PRO" panose="020F0600000000000000" pitchFamily="50" charset="-128"/>
                          <a:ea typeface="HG丸ｺﾞｼｯｸM-PRO" panose="020F0600000000000000" pitchFamily="50" charset="-128"/>
                        </a:rPr>
                        <a:t>か国に</a:t>
                      </a:r>
                    </a:p>
                  </a:txBody>
                  <a:tcPr marL="64292" marR="64292" marT="32146" marB="3214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3541143"/>
                  </a:ext>
                </a:extLst>
              </a:tr>
            </a:tbl>
          </a:graphicData>
        </a:graphic>
      </p:graphicFrame>
    </p:spTree>
    <p:extLst>
      <p:ext uri="{BB962C8B-B14F-4D97-AF65-F5344CB8AC3E}">
        <p14:creationId xmlns:p14="http://schemas.microsoft.com/office/powerpoint/2010/main" val="1248956753"/>
      </p:ext>
    </p:extLst>
  </p:cSld>
  <p:clrMapOvr>
    <a:masterClrMapping/>
  </p:clrMapOvr>
  <mc:AlternateContent xmlns:mc="http://schemas.openxmlformats.org/markup-compatibility/2006" xmlns:p14="http://schemas.microsoft.com/office/powerpoint/2010/main">
    <mc:Choice Requires="p14">
      <p:transition spd="slow" p14:dur="2000">
        <p14:prism dir="u"/>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34ACC7D5-113A-414C-A184-A84FA684D1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444" y="310199"/>
            <a:ext cx="1009383" cy="1283696"/>
          </a:xfrm>
          <a:prstGeom prst="rect">
            <a:avLst/>
          </a:prstGeom>
        </p:spPr>
      </p:pic>
      <p:sp>
        <p:nvSpPr>
          <p:cNvPr id="2" name="テキスト ボックス 1">
            <a:extLst>
              <a:ext uri="{FF2B5EF4-FFF2-40B4-BE49-F238E27FC236}">
                <a16:creationId xmlns:a16="http://schemas.microsoft.com/office/drawing/2014/main" id="{FB39B822-54E1-49D1-B896-65049C951D40}"/>
              </a:ext>
            </a:extLst>
          </p:cNvPr>
          <p:cNvSpPr txBox="1"/>
          <p:nvPr/>
        </p:nvSpPr>
        <p:spPr>
          <a:xfrm>
            <a:off x="1882386" y="2093402"/>
            <a:ext cx="9263348" cy="3986989"/>
          </a:xfrm>
          <a:prstGeom prst="rect">
            <a:avLst/>
          </a:prstGeom>
          <a:noFill/>
        </p:spPr>
        <p:txBody>
          <a:bodyPr wrap="square" rtlCol="0">
            <a:spAutoFit/>
          </a:bodyPr>
          <a:lstStyle/>
          <a:p>
            <a:r>
              <a:rPr lang="en-US" altLang="ja-JP" sz="2531" dirty="0">
                <a:latin typeface="HG丸ｺﾞｼｯｸM-PRO" panose="020F0600000000000000" pitchFamily="50" charset="-128"/>
                <a:ea typeface="HG丸ｺﾞｼｯｸM-PRO" panose="020F0600000000000000" pitchFamily="50" charset="-128"/>
              </a:rPr>
              <a:t>1979</a:t>
            </a:r>
            <a:r>
              <a:rPr lang="ja-JP" altLang="en-US" sz="2531" dirty="0">
                <a:latin typeface="HG丸ｺﾞｼｯｸM-PRO" panose="020F0600000000000000" pitchFamily="50" charset="-128"/>
                <a:ea typeface="HG丸ｺﾞｼｯｸM-PRO" panose="020F0600000000000000" pitchFamily="50" charset="-128"/>
              </a:rPr>
              <a:t>年　</a:t>
            </a:r>
            <a:r>
              <a:rPr lang="en-US" altLang="ja-JP" sz="2531" dirty="0">
                <a:latin typeface="HG丸ｺﾞｼｯｸM-PRO" panose="020F0600000000000000" pitchFamily="50" charset="-128"/>
                <a:ea typeface="HG丸ｺﾞｼｯｸM-PRO" panose="020F0600000000000000" pitchFamily="50" charset="-128"/>
              </a:rPr>
              <a:t>75</a:t>
            </a:r>
            <a:r>
              <a:rPr lang="ja-JP" altLang="en-US" sz="2531" dirty="0">
                <a:latin typeface="HG丸ｺﾞｼｯｸM-PRO" panose="020F0600000000000000" pitchFamily="50" charset="-128"/>
                <a:ea typeface="HG丸ｺﾞｼｯｸM-PRO" panose="020F0600000000000000" pitchFamily="50" charset="-128"/>
              </a:rPr>
              <a:t>周年基金よりフィリピン</a:t>
            </a:r>
            <a:r>
              <a:rPr lang="en-US" altLang="ja-JP" sz="2531" dirty="0">
                <a:latin typeface="HG丸ｺﾞｼｯｸM-PRO" panose="020F0600000000000000" pitchFamily="50" charset="-128"/>
                <a:ea typeface="HG丸ｺﾞｼｯｸM-PRO" panose="020F0600000000000000" pitchFamily="50" charset="-128"/>
              </a:rPr>
              <a:t>600</a:t>
            </a:r>
            <a:r>
              <a:rPr lang="ja-JP" altLang="en-US" sz="2531" dirty="0">
                <a:latin typeface="HG丸ｺﾞｼｯｸM-PRO" panose="020F0600000000000000" pitchFamily="50" charset="-128"/>
                <a:ea typeface="HG丸ｺﾞｼｯｸM-PRO" panose="020F0600000000000000" pitchFamily="50" charset="-128"/>
              </a:rPr>
              <a:t>万人予防接種</a:t>
            </a:r>
            <a:endParaRPr lang="en-US" altLang="ja-JP" sz="2531" dirty="0">
              <a:latin typeface="HG丸ｺﾞｼｯｸM-PRO" panose="020F0600000000000000" pitchFamily="50" charset="-128"/>
              <a:ea typeface="HG丸ｺﾞｼｯｸM-PRO" panose="020F0600000000000000" pitchFamily="50" charset="-128"/>
            </a:endParaRPr>
          </a:p>
          <a:p>
            <a:endParaRPr lang="en-US" altLang="ja-JP" sz="2531" dirty="0">
              <a:latin typeface="HG丸ｺﾞｼｯｸM-PRO" panose="020F0600000000000000" pitchFamily="50" charset="-128"/>
              <a:ea typeface="HG丸ｺﾞｼｯｸM-PRO" panose="020F0600000000000000" pitchFamily="50" charset="-128"/>
            </a:endParaRPr>
          </a:p>
          <a:p>
            <a:r>
              <a:rPr lang="en-US" altLang="ja-JP" sz="2531" dirty="0">
                <a:latin typeface="HG丸ｺﾞｼｯｸM-PRO" panose="020F0600000000000000" pitchFamily="50" charset="-128"/>
                <a:ea typeface="HG丸ｺﾞｼｯｸM-PRO" panose="020F0600000000000000" pitchFamily="50" charset="-128"/>
              </a:rPr>
              <a:t>1985</a:t>
            </a:r>
            <a:r>
              <a:rPr lang="ja-JP" altLang="en-US" sz="2531" dirty="0">
                <a:latin typeface="HG丸ｺﾞｼｯｸM-PRO" panose="020F0600000000000000" pitchFamily="50" charset="-128"/>
                <a:ea typeface="HG丸ｺﾞｼｯｸM-PRO" panose="020F0600000000000000" pitchFamily="50" charset="-128"/>
              </a:rPr>
              <a:t>年　ポリオプラス・プログラム発足</a:t>
            </a:r>
            <a:endParaRPr lang="en-US" altLang="ja-JP" sz="2531" dirty="0">
              <a:latin typeface="HG丸ｺﾞｼｯｸM-PRO" panose="020F0600000000000000" pitchFamily="50" charset="-128"/>
              <a:ea typeface="HG丸ｺﾞｼｯｸM-PRO" panose="020F0600000000000000" pitchFamily="50" charset="-128"/>
            </a:endParaRPr>
          </a:p>
          <a:p>
            <a:endParaRPr lang="en-US" altLang="ja-JP" sz="2531" dirty="0">
              <a:latin typeface="HG丸ｺﾞｼｯｸM-PRO" panose="020F0600000000000000" pitchFamily="50" charset="-128"/>
              <a:ea typeface="HG丸ｺﾞｼｯｸM-PRO" panose="020F0600000000000000" pitchFamily="50" charset="-128"/>
            </a:endParaRPr>
          </a:p>
          <a:p>
            <a:r>
              <a:rPr lang="en-US" altLang="ja-JP" sz="2531" dirty="0">
                <a:latin typeface="HG丸ｺﾞｼｯｸM-PRO" panose="020F0600000000000000" pitchFamily="50" charset="-128"/>
                <a:ea typeface="HG丸ｺﾞｼｯｸM-PRO" panose="020F0600000000000000" pitchFamily="50" charset="-128"/>
              </a:rPr>
              <a:t>1988</a:t>
            </a:r>
            <a:r>
              <a:rPr lang="ja-JP" altLang="en-US" sz="2531" dirty="0">
                <a:latin typeface="HG丸ｺﾞｼｯｸM-PRO" panose="020F0600000000000000" pitchFamily="50" charset="-128"/>
                <a:ea typeface="HG丸ｺﾞｼｯｸM-PRO" panose="020F0600000000000000" pitchFamily="50" charset="-128"/>
              </a:rPr>
              <a:t>年　</a:t>
            </a:r>
            <a:r>
              <a:rPr lang="en-US" altLang="ja-JP" sz="2531" dirty="0">
                <a:latin typeface="HG丸ｺﾞｼｯｸM-PRO" panose="020F0600000000000000" pitchFamily="50" charset="-128"/>
                <a:ea typeface="HG丸ｺﾞｼｯｸM-PRO" panose="020F0600000000000000" pitchFamily="50" charset="-128"/>
              </a:rPr>
              <a:t>GPEI</a:t>
            </a:r>
            <a:r>
              <a:rPr lang="ja-JP" altLang="en-US" sz="2531" dirty="0">
                <a:latin typeface="HG丸ｺﾞｼｯｸM-PRO" panose="020F0600000000000000" pitchFamily="50" charset="-128"/>
                <a:ea typeface="HG丸ｺﾞｼｯｸM-PRO" panose="020F0600000000000000" pitchFamily="50" charset="-128"/>
              </a:rPr>
              <a:t>立ち上げ</a:t>
            </a:r>
            <a:r>
              <a:rPr lang="en-US" altLang="ja-JP" sz="2531" dirty="0">
                <a:latin typeface="HG丸ｺﾞｼｯｸM-PRO" panose="020F0600000000000000" pitchFamily="50" charset="-128"/>
                <a:ea typeface="HG丸ｺﾞｼｯｸM-PRO" panose="020F0600000000000000" pitchFamily="50" charset="-128"/>
              </a:rPr>
              <a:t>(125</a:t>
            </a:r>
            <a:r>
              <a:rPr lang="ja-JP" altLang="en-US" sz="2531" dirty="0">
                <a:latin typeface="HG丸ｺﾞｼｯｸM-PRO" panose="020F0600000000000000" pitchFamily="50" charset="-128"/>
                <a:ea typeface="HG丸ｺﾞｼｯｸM-PRO" panose="020F0600000000000000" pitchFamily="50" charset="-128"/>
              </a:rPr>
              <a:t>ヶ国</a:t>
            </a:r>
            <a:r>
              <a:rPr lang="en-US" altLang="ja-JP" sz="2531" dirty="0">
                <a:latin typeface="HG丸ｺﾞｼｯｸM-PRO" panose="020F0600000000000000" pitchFamily="50" charset="-128"/>
                <a:ea typeface="HG丸ｺﾞｼｯｸM-PRO" panose="020F0600000000000000" pitchFamily="50" charset="-128"/>
              </a:rPr>
              <a:t>35</a:t>
            </a:r>
            <a:r>
              <a:rPr lang="ja-JP" altLang="en-US" sz="2531" dirty="0">
                <a:latin typeface="HG丸ｺﾞｼｯｸM-PRO" panose="020F0600000000000000" pitchFamily="50" charset="-128"/>
                <a:ea typeface="HG丸ｺﾞｼｯｸM-PRO" panose="020F0600000000000000" pitchFamily="50" charset="-128"/>
              </a:rPr>
              <a:t>万件以上</a:t>
            </a:r>
            <a:r>
              <a:rPr lang="en-US" altLang="ja-JP" sz="2531" dirty="0">
                <a:latin typeface="HG丸ｺﾞｼｯｸM-PRO" panose="020F0600000000000000" pitchFamily="50" charset="-128"/>
                <a:ea typeface="HG丸ｺﾞｼｯｸM-PRO" panose="020F0600000000000000" pitchFamily="50" charset="-128"/>
              </a:rPr>
              <a:t>)</a:t>
            </a:r>
          </a:p>
          <a:p>
            <a:endParaRPr lang="en-US" altLang="ja-JP" sz="2531" dirty="0">
              <a:latin typeface="HG丸ｺﾞｼｯｸM-PRO" panose="020F0600000000000000" pitchFamily="50" charset="-128"/>
              <a:ea typeface="HG丸ｺﾞｼｯｸM-PRO" panose="020F0600000000000000" pitchFamily="50" charset="-128"/>
            </a:endParaRPr>
          </a:p>
          <a:p>
            <a:r>
              <a:rPr lang="en-US" altLang="ja-JP" sz="2531" dirty="0">
                <a:latin typeface="HG丸ｺﾞｼｯｸM-PRO" panose="020F0600000000000000" pitchFamily="50" charset="-128"/>
                <a:ea typeface="HG丸ｺﾞｼｯｸM-PRO" panose="020F0600000000000000" pitchFamily="50" charset="-128"/>
              </a:rPr>
              <a:t>1994</a:t>
            </a:r>
            <a:r>
              <a:rPr lang="ja-JP" altLang="en-US" sz="2531" dirty="0">
                <a:latin typeface="HG丸ｺﾞｼｯｸM-PRO" panose="020F0600000000000000" pitchFamily="50" charset="-128"/>
                <a:ea typeface="HG丸ｺﾞｼｯｸM-PRO" panose="020F0600000000000000" pitchFamily="50" charset="-128"/>
              </a:rPr>
              <a:t>年　南北西太平洋地域根絶宣言</a:t>
            </a:r>
            <a:endParaRPr lang="en-US" altLang="ja-JP" sz="2531" dirty="0">
              <a:latin typeface="HG丸ｺﾞｼｯｸM-PRO" panose="020F0600000000000000" pitchFamily="50" charset="-128"/>
              <a:ea typeface="HG丸ｺﾞｼｯｸM-PRO" panose="020F0600000000000000" pitchFamily="50" charset="-128"/>
            </a:endParaRPr>
          </a:p>
          <a:p>
            <a:endParaRPr lang="en-US" altLang="ja-JP" sz="2531" dirty="0">
              <a:latin typeface="HG丸ｺﾞｼｯｸM-PRO" panose="020F0600000000000000" pitchFamily="50" charset="-128"/>
              <a:ea typeface="HG丸ｺﾞｼｯｸM-PRO" panose="020F0600000000000000" pitchFamily="50" charset="-128"/>
            </a:endParaRPr>
          </a:p>
          <a:p>
            <a:r>
              <a:rPr lang="en-US" altLang="ja-JP" sz="2531" dirty="0">
                <a:latin typeface="HG丸ｺﾞｼｯｸM-PRO" panose="020F0600000000000000" pitchFamily="50" charset="-128"/>
                <a:ea typeface="HG丸ｺﾞｼｯｸM-PRO" panose="020F0600000000000000" pitchFamily="50" charset="-128"/>
              </a:rPr>
              <a:t>2000</a:t>
            </a:r>
            <a:r>
              <a:rPr lang="ja-JP" altLang="en-US" sz="2531" dirty="0">
                <a:latin typeface="HG丸ｺﾞｼｯｸM-PRO" panose="020F0600000000000000" pitchFamily="50" charset="-128"/>
                <a:ea typeface="HG丸ｺﾞｼｯｸM-PRO" panose="020F0600000000000000" pitchFamily="50" charset="-128"/>
              </a:rPr>
              <a:t>年　アメリカ大陸根絶認定</a:t>
            </a:r>
            <a:endParaRPr lang="en-US" altLang="ja-JP" sz="2531" dirty="0">
              <a:latin typeface="HG丸ｺﾞｼｯｸM-PRO" panose="020F0600000000000000" pitchFamily="50" charset="-128"/>
              <a:ea typeface="HG丸ｺﾞｼｯｸM-PRO" panose="020F0600000000000000" pitchFamily="50" charset="-128"/>
            </a:endParaRPr>
          </a:p>
          <a:p>
            <a:endParaRPr lang="en-US" altLang="ja-JP" sz="2531" dirty="0"/>
          </a:p>
        </p:txBody>
      </p:sp>
      <p:pic>
        <p:nvPicPr>
          <p:cNvPr id="5" name="図 4">
            <a:extLst>
              <a:ext uri="{FF2B5EF4-FFF2-40B4-BE49-F238E27FC236}">
                <a16:creationId xmlns:a16="http://schemas.microsoft.com/office/drawing/2014/main" id="{9EBC0F26-707D-43A7-9F23-D112F5CBA842}"/>
              </a:ext>
            </a:extLst>
          </p:cNvPr>
          <p:cNvPicPr>
            <a:picLocks noChangeAspect="1"/>
          </p:cNvPicPr>
          <p:nvPr/>
        </p:nvPicPr>
        <p:blipFill>
          <a:blip r:embed="rId4"/>
          <a:stretch>
            <a:fillRect/>
          </a:stretch>
        </p:blipFill>
        <p:spPr>
          <a:xfrm>
            <a:off x="10036535" y="93261"/>
            <a:ext cx="1928921" cy="591536"/>
          </a:xfrm>
          <a:prstGeom prst="rect">
            <a:avLst/>
          </a:prstGeom>
        </p:spPr>
      </p:pic>
      <p:graphicFrame>
        <p:nvGraphicFramePr>
          <p:cNvPr id="3" name="表 2">
            <a:extLst>
              <a:ext uri="{FF2B5EF4-FFF2-40B4-BE49-F238E27FC236}">
                <a16:creationId xmlns:a16="http://schemas.microsoft.com/office/drawing/2014/main" id="{F1536359-76E3-49BA-9F08-A3533EE5C493}"/>
              </a:ext>
            </a:extLst>
          </p:cNvPr>
          <p:cNvGraphicFramePr>
            <a:graphicFrameLocks noGrp="1"/>
          </p:cNvGraphicFramePr>
          <p:nvPr/>
        </p:nvGraphicFramePr>
        <p:xfrm>
          <a:off x="1324540" y="1002359"/>
          <a:ext cx="10199382" cy="591536"/>
        </p:xfrm>
        <a:graphic>
          <a:graphicData uri="http://schemas.openxmlformats.org/drawingml/2006/table">
            <a:tbl>
              <a:tblPr firstRow="1" bandRow="1">
                <a:tableStyleId>{5940675A-B579-460E-94D1-54222C63F5DA}</a:tableStyleId>
              </a:tblPr>
              <a:tblGrid>
                <a:gridCol w="10199382">
                  <a:extLst>
                    <a:ext uri="{9D8B030D-6E8A-4147-A177-3AD203B41FA5}">
                      <a16:colId xmlns:a16="http://schemas.microsoft.com/office/drawing/2014/main" val="1465501517"/>
                    </a:ext>
                  </a:extLst>
                </a:gridCol>
              </a:tblGrid>
              <a:tr h="591536">
                <a:tc>
                  <a:txBody>
                    <a:bodyPr/>
                    <a:lstStyle/>
                    <a:p>
                      <a:r>
                        <a:rPr kumimoji="1" lang="ja-JP" altLang="en-US" sz="2800" b="1" dirty="0">
                          <a:solidFill>
                            <a:srgbClr val="FF0000"/>
                          </a:solidFill>
                          <a:latin typeface="HG丸ｺﾞｼｯｸM-PRO" panose="020F0600000000000000" pitchFamily="50" charset="-128"/>
                          <a:ea typeface="HG丸ｺﾞｼｯｸM-PRO" panose="020F0600000000000000" pitchFamily="50" charset="-128"/>
                        </a:rPr>
                        <a:t>ロータリーとポリオ　</a:t>
                      </a:r>
                      <a:r>
                        <a:rPr kumimoji="1" lang="en-US" altLang="ja-JP" sz="2800" b="1" dirty="0">
                          <a:solidFill>
                            <a:srgbClr val="FF0000"/>
                          </a:solidFill>
                          <a:latin typeface="HG丸ｺﾞｼｯｸM-PRO" panose="020F0600000000000000" pitchFamily="50" charset="-128"/>
                          <a:ea typeface="HG丸ｺﾞｼｯｸM-PRO" panose="020F0600000000000000" pitchFamily="50" charset="-128"/>
                        </a:rPr>
                        <a:t>30</a:t>
                      </a:r>
                      <a:r>
                        <a:rPr kumimoji="1" lang="ja-JP" altLang="en-US" sz="2800" b="1" dirty="0">
                          <a:solidFill>
                            <a:srgbClr val="FF0000"/>
                          </a:solidFill>
                          <a:latin typeface="HG丸ｺﾞｼｯｸM-PRO" panose="020F0600000000000000" pitchFamily="50" charset="-128"/>
                          <a:ea typeface="HG丸ｺﾞｼｯｸM-PRO" panose="020F0600000000000000" pitchFamily="50" charset="-128"/>
                        </a:rPr>
                        <a:t>年の戦い</a:t>
                      </a:r>
                    </a:p>
                  </a:txBody>
                  <a:tcPr marL="64292" marR="64292" marT="32146" marB="3214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3541143"/>
                  </a:ext>
                </a:extLst>
              </a:tr>
            </a:tbl>
          </a:graphicData>
        </a:graphic>
      </p:graphicFrame>
      <p:pic>
        <p:nvPicPr>
          <p:cNvPr id="10" name="図 9">
            <a:extLst>
              <a:ext uri="{FF2B5EF4-FFF2-40B4-BE49-F238E27FC236}">
                <a16:creationId xmlns:a16="http://schemas.microsoft.com/office/drawing/2014/main" id="{CB36C1B9-3BFE-4FEA-90E2-C744D66E11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27424" y="5545873"/>
            <a:ext cx="2693806" cy="1015253"/>
          </a:xfrm>
          <a:prstGeom prst="rect">
            <a:avLst/>
          </a:prstGeom>
        </p:spPr>
      </p:pic>
    </p:spTree>
    <p:extLst>
      <p:ext uri="{BB962C8B-B14F-4D97-AF65-F5344CB8AC3E}">
        <p14:creationId xmlns:p14="http://schemas.microsoft.com/office/powerpoint/2010/main" val="2946976292"/>
      </p:ext>
    </p:extLst>
  </p:cSld>
  <p:clrMapOvr>
    <a:masterClrMapping/>
  </p:clrMapOvr>
  <mc:AlternateContent xmlns:mc="http://schemas.openxmlformats.org/markup-compatibility/2006" xmlns:p14="http://schemas.microsoft.com/office/powerpoint/2010/main">
    <mc:Choice Requires="p14">
      <p:transition spd="slow" p14:dur="2000">
        <p14:prism dir="u"/>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34ACC7D5-113A-414C-A184-A84FA684D1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157" y="310199"/>
            <a:ext cx="1009383" cy="1283696"/>
          </a:xfrm>
          <a:prstGeom prst="rect">
            <a:avLst/>
          </a:prstGeom>
        </p:spPr>
      </p:pic>
      <p:sp>
        <p:nvSpPr>
          <p:cNvPr id="2" name="テキスト ボックス 1">
            <a:extLst>
              <a:ext uri="{FF2B5EF4-FFF2-40B4-BE49-F238E27FC236}">
                <a16:creationId xmlns:a16="http://schemas.microsoft.com/office/drawing/2014/main" id="{FB39B822-54E1-49D1-B896-65049C951D40}"/>
              </a:ext>
            </a:extLst>
          </p:cNvPr>
          <p:cNvSpPr txBox="1"/>
          <p:nvPr/>
        </p:nvSpPr>
        <p:spPr>
          <a:xfrm>
            <a:off x="1109348" y="2092511"/>
            <a:ext cx="10199382" cy="4054059"/>
          </a:xfrm>
          <a:prstGeom prst="rect">
            <a:avLst/>
          </a:prstGeom>
          <a:noFill/>
        </p:spPr>
        <p:txBody>
          <a:bodyPr wrap="square" rtlCol="0">
            <a:spAutoFit/>
          </a:bodyPr>
          <a:lstStyle/>
          <a:p>
            <a:pPr>
              <a:lnSpc>
                <a:spcPts val="3867"/>
              </a:lnSpc>
            </a:pPr>
            <a:r>
              <a:rPr lang="en-US" altLang="ja-JP" sz="2531" dirty="0">
                <a:latin typeface="HG丸ｺﾞｼｯｸM-PRO" panose="020F0600000000000000" pitchFamily="50" charset="-128"/>
                <a:ea typeface="HG丸ｺﾞｼｯｸM-PRO" panose="020F0600000000000000" pitchFamily="50" charset="-128"/>
              </a:rPr>
              <a:t>2012</a:t>
            </a:r>
            <a:r>
              <a:rPr lang="ja-JP" altLang="en-US" sz="2531" dirty="0">
                <a:latin typeface="HG丸ｺﾞｼｯｸM-PRO" panose="020F0600000000000000" pitchFamily="50" charset="-128"/>
                <a:ea typeface="HG丸ｺﾞｼｯｸM-PRO" panose="020F0600000000000000" pitchFamily="50" charset="-128"/>
              </a:rPr>
              <a:t>年　インド常在国より除外</a:t>
            </a:r>
            <a:endParaRPr lang="en-US" altLang="ja-JP" sz="2531" dirty="0">
              <a:latin typeface="HG丸ｺﾞｼｯｸM-PRO" panose="020F0600000000000000" pitchFamily="50" charset="-128"/>
              <a:ea typeface="HG丸ｺﾞｼｯｸM-PRO" panose="020F0600000000000000" pitchFamily="50" charset="-128"/>
            </a:endParaRPr>
          </a:p>
          <a:p>
            <a:pPr>
              <a:lnSpc>
                <a:spcPts val="3867"/>
              </a:lnSpc>
            </a:pPr>
            <a:endParaRPr lang="en-US" altLang="ja-JP" sz="2531" dirty="0">
              <a:latin typeface="HG丸ｺﾞｼｯｸM-PRO" panose="020F0600000000000000" pitchFamily="50" charset="-128"/>
              <a:ea typeface="HG丸ｺﾞｼｯｸM-PRO" panose="020F0600000000000000" pitchFamily="50" charset="-128"/>
            </a:endParaRPr>
          </a:p>
          <a:p>
            <a:pPr>
              <a:lnSpc>
                <a:spcPts val="3867"/>
              </a:lnSpc>
            </a:pPr>
            <a:r>
              <a:rPr lang="en-US" altLang="ja-JP" sz="2531" dirty="0">
                <a:latin typeface="HG丸ｺﾞｼｯｸM-PRO" panose="020F0600000000000000" pitchFamily="50" charset="-128"/>
                <a:ea typeface="HG丸ｺﾞｼｯｸM-PRO" panose="020F0600000000000000" pitchFamily="50" charset="-128"/>
              </a:rPr>
              <a:t>2014</a:t>
            </a:r>
            <a:r>
              <a:rPr lang="ja-JP" altLang="en-US" sz="2531" dirty="0">
                <a:latin typeface="HG丸ｺﾞｼｯｸM-PRO" panose="020F0600000000000000" pitchFamily="50" charset="-128"/>
                <a:ea typeface="HG丸ｺﾞｼｯｸM-PRO" panose="020F0600000000000000" pitchFamily="50" charset="-128"/>
              </a:rPr>
              <a:t>年　東南アジア地域ポリオフリー宣言</a:t>
            </a:r>
            <a:endParaRPr lang="en-US" altLang="ja-JP" sz="2531" dirty="0">
              <a:latin typeface="HG丸ｺﾞｼｯｸM-PRO" panose="020F0600000000000000" pitchFamily="50" charset="-128"/>
              <a:ea typeface="HG丸ｺﾞｼｯｸM-PRO" panose="020F0600000000000000" pitchFamily="50" charset="-128"/>
            </a:endParaRPr>
          </a:p>
          <a:p>
            <a:pPr>
              <a:lnSpc>
                <a:spcPts val="3867"/>
              </a:lnSpc>
            </a:pPr>
            <a:endParaRPr lang="en-US" altLang="ja-JP" sz="2531" dirty="0">
              <a:latin typeface="HG丸ｺﾞｼｯｸM-PRO" panose="020F0600000000000000" pitchFamily="50" charset="-128"/>
              <a:ea typeface="HG丸ｺﾞｼｯｸM-PRO" panose="020F0600000000000000" pitchFamily="50" charset="-128"/>
            </a:endParaRPr>
          </a:p>
          <a:p>
            <a:pPr>
              <a:lnSpc>
                <a:spcPts val="3867"/>
              </a:lnSpc>
            </a:pPr>
            <a:r>
              <a:rPr lang="ja-JP" altLang="en-US" sz="2531" dirty="0">
                <a:latin typeface="HG丸ｺﾞｼｯｸM-PRO" panose="020F0600000000000000" pitchFamily="50" charset="-128"/>
                <a:ea typeface="HG丸ｺﾞｼｯｸM-PRO" panose="020F0600000000000000" pitchFamily="50" charset="-128"/>
              </a:rPr>
              <a:t>　　　　　～</a:t>
            </a:r>
            <a:r>
              <a:rPr lang="en-US" altLang="ja-JP" sz="2531" dirty="0">
                <a:latin typeface="HG丸ｺﾞｼｯｸM-PRO" panose="020F0600000000000000" pitchFamily="50" charset="-128"/>
                <a:ea typeface="HG丸ｺﾞｼｯｸM-PRO" panose="020F0600000000000000" pitchFamily="50" charset="-128"/>
              </a:rPr>
              <a:t>1980</a:t>
            </a:r>
            <a:r>
              <a:rPr lang="ja-JP" altLang="en-US" sz="2531" dirty="0">
                <a:latin typeface="HG丸ｺﾞｼｯｸM-PRO" panose="020F0600000000000000" pitchFamily="50" charset="-128"/>
                <a:ea typeface="HG丸ｺﾞｼｯｸM-PRO" panose="020F0600000000000000" pitchFamily="50" charset="-128"/>
              </a:rPr>
              <a:t>年代と比較し</a:t>
            </a:r>
            <a:r>
              <a:rPr lang="en-US" altLang="ja-JP" sz="2531" dirty="0">
                <a:latin typeface="HG丸ｺﾞｼｯｸM-PRO" panose="020F0600000000000000" pitchFamily="50" charset="-128"/>
                <a:ea typeface="HG丸ｺﾞｼｯｸM-PRO" panose="020F0600000000000000" pitchFamily="50" charset="-128"/>
              </a:rPr>
              <a:t>99.9</a:t>
            </a:r>
            <a:r>
              <a:rPr lang="ja-JP" altLang="en-US" sz="2531" dirty="0">
                <a:latin typeface="HG丸ｺﾞｼｯｸM-PRO" panose="020F0600000000000000" pitchFamily="50" charset="-128"/>
                <a:ea typeface="HG丸ｺﾞｼｯｸM-PRO" panose="020F0600000000000000" pitchFamily="50" charset="-128"/>
              </a:rPr>
              <a:t>％減少</a:t>
            </a:r>
            <a:endParaRPr lang="en-US" altLang="ja-JP" sz="2531" dirty="0">
              <a:latin typeface="HG丸ｺﾞｼｯｸM-PRO" panose="020F0600000000000000" pitchFamily="50" charset="-128"/>
              <a:ea typeface="HG丸ｺﾞｼｯｸM-PRO" panose="020F0600000000000000" pitchFamily="50" charset="-128"/>
            </a:endParaRPr>
          </a:p>
          <a:p>
            <a:pPr>
              <a:lnSpc>
                <a:spcPts val="3867"/>
              </a:lnSpc>
            </a:pPr>
            <a:endParaRPr lang="ja-JP" altLang="en-US" sz="2531" dirty="0">
              <a:latin typeface="HG丸ｺﾞｼｯｸM-PRO" panose="020F0600000000000000" pitchFamily="50" charset="-128"/>
              <a:ea typeface="HG丸ｺﾞｼｯｸM-PRO" panose="020F0600000000000000" pitchFamily="50" charset="-128"/>
            </a:endParaRPr>
          </a:p>
          <a:p>
            <a:pPr>
              <a:lnSpc>
                <a:spcPts val="3867"/>
              </a:lnSpc>
            </a:pPr>
            <a:r>
              <a:rPr lang="en-US" altLang="ja-JP" sz="2531" dirty="0">
                <a:latin typeface="HG丸ｺﾞｼｯｸM-PRO" panose="020F0600000000000000" pitchFamily="50" charset="-128"/>
                <a:ea typeface="HG丸ｺﾞｼｯｸM-PRO" panose="020F0600000000000000" pitchFamily="50" charset="-128"/>
              </a:rPr>
              <a:t>2020</a:t>
            </a:r>
            <a:r>
              <a:rPr lang="ja-JP" altLang="en-US" sz="2531" dirty="0">
                <a:latin typeface="HG丸ｺﾞｼｯｸM-PRO" panose="020F0600000000000000" pitchFamily="50" charset="-128"/>
                <a:ea typeface="HG丸ｺﾞｼｯｸM-PRO" panose="020F0600000000000000" pitchFamily="50" charset="-128"/>
              </a:rPr>
              <a:t>年　アフリカ大陸根絶認定</a:t>
            </a:r>
            <a:endParaRPr lang="en-US" altLang="ja-JP" sz="2531" dirty="0">
              <a:latin typeface="HG丸ｺﾞｼｯｸM-PRO" panose="020F0600000000000000" pitchFamily="50" charset="-128"/>
              <a:ea typeface="HG丸ｺﾞｼｯｸM-PRO" panose="020F0600000000000000" pitchFamily="50" charset="-128"/>
            </a:endParaRPr>
          </a:p>
          <a:p>
            <a:pPr>
              <a:lnSpc>
                <a:spcPts val="3867"/>
              </a:lnSpc>
            </a:pPr>
            <a:endParaRPr lang="en-US" altLang="ja-JP" sz="2531" dirty="0"/>
          </a:p>
        </p:txBody>
      </p:sp>
      <p:pic>
        <p:nvPicPr>
          <p:cNvPr id="5" name="図 4">
            <a:extLst>
              <a:ext uri="{FF2B5EF4-FFF2-40B4-BE49-F238E27FC236}">
                <a16:creationId xmlns:a16="http://schemas.microsoft.com/office/drawing/2014/main" id="{2B2BA837-59AA-4FD6-9983-3FF8AED283A0}"/>
              </a:ext>
            </a:extLst>
          </p:cNvPr>
          <p:cNvPicPr>
            <a:picLocks noChangeAspect="1"/>
          </p:cNvPicPr>
          <p:nvPr/>
        </p:nvPicPr>
        <p:blipFill>
          <a:blip r:embed="rId4"/>
          <a:stretch>
            <a:fillRect/>
          </a:stretch>
        </p:blipFill>
        <p:spPr>
          <a:xfrm>
            <a:off x="10036535" y="138002"/>
            <a:ext cx="1928921" cy="591536"/>
          </a:xfrm>
          <a:prstGeom prst="rect">
            <a:avLst/>
          </a:prstGeom>
        </p:spPr>
      </p:pic>
      <p:pic>
        <p:nvPicPr>
          <p:cNvPr id="3" name="図 2">
            <a:extLst>
              <a:ext uri="{FF2B5EF4-FFF2-40B4-BE49-F238E27FC236}">
                <a16:creationId xmlns:a16="http://schemas.microsoft.com/office/drawing/2014/main" id="{3E0CDDCF-19C2-4605-A3CA-495A5FBB5C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27424" y="5545873"/>
            <a:ext cx="2693806" cy="1015253"/>
          </a:xfrm>
          <a:prstGeom prst="rect">
            <a:avLst/>
          </a:prstGeom>
        </p:spPr>
      </p:pic>
      <p:graphicFrame>
        <p:nvGraphicFramePr>
          <p:cNvPr id="10" name="表 9">
            <a:extLst>
              <a:ext uri="{FF2B5EF4-FFF2-40B4-BE49-F238E27FC236}">
                <a16:creationId xmlns:a16="http://schemas.microsoft.com/office/drawing/2014/main" id="{AC2BFFD3-0103-4F06-95BB-B9A2C544A264}"/>
              </a:ext>
            </a:extLst>
          </p:cNvPr>
          <p:cNvGraphicFramePr>
            <a:graphicFrameLocks noGrp="1"/>
          </p:cNvGraphicFramePr>
          <p:nvPr/>
        </p:nvGraphicFramePr>
        <p:xfrm>
          <a:off x="1324540" y="1002359"/>
          <a:ext cx="10199382" cy="591536"/>
        </p:xfrm>
        <a:graphic>
          <a:graphicData uri="http://schemas.openxmlformats.org/drawingml/2006/table">
            <a:tbl>
              <a:tblPr firstRow="1" bandRow="1">
                <a:tableStyleId>{5940675A-B579-460E-94D1-54222C63F5DA}</a:tableStyleId>
              </a:tblPr>
              <a:tblGrid>
                <a:gridCol w="10199382">
                  <a:extLst>
                    <a:ext uri="{9D8B030D-6E8A-4147-A177-3AD203B41FA5}">
                      <a16:colId xmlns:a16="http://schemas.microsoft.com/office/drawing/2014/main" val="1465501517"/>
                    </a:ext>
                  </a:extLst>
                </a:gridCol>
              </a:tblGrid>
              <a:tr h="591536">
                <a:tc>
                  <a:txBody>
                    <a:bodyPr/>
                    <a:lstStyle/>
                    <a:p>
                      <a:r>
                        <a:rPr kumimoji="1" lang="ja-JP" altLang="en-US" sz="2800" b="1" dirty="0">
                          <a:solidFill>
                            <a:srgbClr val="FF0000"/>
                          </a:solidFill>
                          <a:latin typeface="HG丸ｺﾞｼｯｸM-PRO" panose="020F0600000000000000" pitchFamily="50" charset="-128"/>
                          <a:ea typeface="HG丸ｺﾞｼｯｸM-PRO" panose="020F0600000000000000" pitchFamily="50" charset="-128"/>
                        </a:rPr>
                        <a:t>ロータリーとポリオ　</a:t>
                      </a:r>
                      <a:r>
                        <a:rPr kumimoji="1" lang="en-US" altLang="ja-JP" sz="2800" b="1" dirty="0">
                          <a:solidFill>
                            <a:srgbClr val="FF0000"/>
                          </a:solidFill>
                          <a:latin typeface="HG丸ｺﾞｼｯｸM-PRO" panose="020F0600000000000000" pitchFamily="50" charset="-128"/>
                          <a:ea typeface="HG丸ｺﾞｼｯｸM-PRO" panose="020F0600000000000000" pitchFamily="50" charset="-128"/>
                        </a:rPr>
                        <a:t>30</a:t>
                      </a:r>
                      <a:r>
                        <a:rPr kumimoji="1" lang="ja-JP" altLang="en-US" sz="2800" b="1" dirty="0">
                          <a:solidFill>
                            <a:srgbClr val="FF0000"/>
                          </a:solidFill>
                          <a:latin typeface="HG丸ｺﾞｼｯｸM-PRO" panose="020F0600000000000000" pitchFamily="50" charset="-128"/>
                          <a:ea typeface="HG丸ｺﾞｼｯｸM-PRO" panose="020F0600000000000000" pitchFamily="50" charset="-128"/>
                        </a:rPr>
                        <a:t>年の戦い</a:t>
                      </a:r>
                    </a:p>
                  </a:txBody>
                  <a:tcPr marL="64292" marR="64292" marT="32146" marB="3214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3541143"/>
                  </a:ext>
                </a:extLst>
              </a:tr>
            </a:tbl>
          </a:graphicData>
        </a:graphic>
      </p:graphicFrame>
    </p:spTree>
    <p:extLst>
      <p:ext uri="{BB962C8B-B14F-4D97-AF65-F5344CB8AC3E}">
        <p14:creationId xmlns:p14="http://schemas.microsoft.com/office/powerpoint/2010/main" val="2026280639"/>
      </p:ext>
    </p:extLst>
  </p:cSld>
  <p:clrMapOvr>
    <a:masterClrMapping/>
  </p:clrMapOvr>
  <mc:AlternateContent xmlns:mc="http://schemas.openxmlformats.org/markup-compatibility/2006" xmlns:p14="http://schemas.microsoft.com/office/powerpoint/2010/main">
    <mc:Choice Requires="p14">
      <p:transition spd="slow" p14:dur="2000">
        <p14:prism dir="u"/>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34ACC7D5-113A-414C-A184-A84FA684D1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592" y="306738"/>
            <a:ext cx="1009383" cy="1283696"/>
          </a:xfrm>
          <a:prstGeom prst="rect">
            <a:avLst/>
          </a:prstGeom>
        </p:spPr>
      </p:pic>
      <p:sp>
        <p:nvSpPr>
          <p:cNvPr id="2" name="テキスト ボックス 1">
            <a:extLst>
              <a:ext uri="{FF2B5EF4-FFF2-40B4-BE49-F238E27FC236}">
                <a16:creationId xmlns:a16="http://schemas.microsoft.com/office/drawing/2014/main" id="{FB39B822-54E1-49D1-B896-65049C951D40}"/>
              </a:ext>
            </a:extLst>
          </p:cNvPr>
          <p:cNvSpPr txBox="1"/>
          <p:nvPr/>
        </p:nvSpPr>
        <p:spPr>
          <a:xfrm>
            <a:off x="1592902" y="1926760"/>
            <a:ext cx="7460347" cy="3885807"/>
          </a:xfrm>
          <a:prstGeom prst="rect">
            <a:avLst/>
          </a:prstGeom>
          <a:noFill/>
        </p:spPr>
        <p:txBody>
          <a:bodyPr wrap="square" rtlCol="0">
            <a:spAutoFit/>
          </a:bodyPr>
          <a:lstStyle/>
          <a:p>
            <a:pPr>
              <a:lnSpc>
                <a:spcPct val="150000"/>
              </a:lnSpc>
            </a:pPr>
            <a:r>
              <a:rPr lang="en-US" altLang="ja-JP" sz="2812" dirty="0">
                <a:latin typeface="HG丸ｺﾞｼｯｸM-PRO" panose="020F0600000000000000" pitchFamily="50" charset="-128"/>
                <a:ea typeface="HG丸ｺﾞｼｯｸM-PRO" panose="020F0600000000000000" pitchFamily="50" charset="-128"/>
              </a:rPr>
              <a:t>1348</a:t>
            </a:r>
            <a:r>
              <a:rPr lang="ja-JP" altLang="en-US" sz="2812" dirty="0">
                <a:latin typeface="HG丸ｺﾞｼｯｸM-PRO" panose="020F0600000000000000" pitchFamily="50" charset="-128"/>
                <a:ea typeface="HG丸ｺﾞｼｯｸM-PRO" panose="020F0600000000000000" pitchFamily="50" charset="-128"/>
              </a:rPr>
              <a:t>年　ペスト大流行　</a:t>
            </a:r>
            <a:r>
              <a:rPr lang="ja-JP" altLang="en-US" sz="2250" dirty="0">
                <a:latin typeface="HG丸ｺﾞｼｯｸM-PRO" panose="020F0600000000000000" pitchFamily="50" charset="-128"/>
                <a:ea typeface="HG丸ｺﾞｼｯｸM-PRO" panose="020F0600000000000000" pitchFamily="50" charset="-128"/>
              </a:rPr>
              <a:t>死者</a:t>
            </a:r>
            <a:r>
              <a:rPr lang="en-US" altLang="ja-JP" sz="2250" dirty="0">
                <a:latin typeface="HG丸ｺﾞｼｯｸM-PRO" panose="020F0600000000000000" pitchFamily="50" charset="-128"/>
                <a:ea typeface="HG丸ｺﾞｼｯｸM-PRO" panose="020F0600000000000000" pitchFamily="50" charset="-128"/>
              </a:rPr>
              <a:t>1</a:t>
            </a:r>
            <a:r>
              <a:rPr lang="ja-JP" altLang="en-US" sz="2250" dirty="0">
                <a:latin typeface="HG丸ｺﾞｼｯｸM-PRO" panose="020F0600000000000000" pitchFamily="50" charset="-128"/>
                <a:ea typeface="HG丸ｺﾞｼｯｸM-PRO" panose="020F0600000000000000" pitchFamily="50" charset="-128"/>
              </a:rPr>
              <a:t>億人</a:t>
            </a:r>
            <a:endParaRPr lang="en-US" altLang="ja-JP" sz="2250" dirty="0">
              <a:latin typeface="HG丸ｺﾞｼｯｸM-PRO" panose="020F0600000000000000" pitchFamily="50" charset="-128"/>
              <a:ea typeface="HG丸ｺﾞｼｯｸM-PRO" panose="020F0600000000000000" pitchFamily="50" charset="-128"/>
            </a:endParaRPr>
          </a:p>
          <a:p>
            <a:pPr>
              <a:lnSpc>
                <a:spcPct val="150000"/>
              </a:lnSpc>
            </a:pPr>
            <a:r>
              <a:rPr lang="en-US" altLang="ja-JP" sz="2812" dirty="0">
                <a:latin typeface="HG丸ｺﾞｼｯｸM-PRO" panose="020F0600000000000000" pitchFamily="50" charset="-128"/>
                <a:ea typeface="HG丸ｺﾞｼｯｸM-PRO" panose="020F0600000000000000" pitchFamily="50" charset="-128"/>
              </a:rPr>
              <a:t>1918</a:t>
            </a:r>
            <a:r>
              <a:rPr lang="ja-JP" altLang="en-US" sz="2812" dirty="0">
                <a:latin typeface="HG丸ｺﾞｼｯｸM-PRO" panose="020F0600000000000000" pitchFamily="50" charset="-128"/>
                <a:ea typeface="HG丸ｺﾞｼｯｸM-PRO" panose="020F0600000000000000" pitchFamily="50" charset="-128"/>
              </a:rPr>
              <a:t>年　スペイン風邪　</a:t>
            </a:r>
            <a:r>
              <a:rPr lang="ja-JP" altLang="en-US" sz="2250" dirty="0">
                <a:latin typeface="HG丸ｺﾞｼｯｸM-PRO" panose="020F0600000000000000" pitchFamily="50" charset="-128"/>
                <a:ea typeface="HG丸ｺﾞｼｯｸM-PRO" panose="020F0600000000000000" pitchFamily="50" charset="-128"/>
              </a:rPr>
              <a:t>死者</a:t>
            </a:r>
            <a:r>
              <a:rPr lang="en-US" altLang="ja-JP" sz="2250" dirty="0">
                <a:latin typeface="HG丸ｺﾞｼｯｸM-PRO" panose="020F0600000000000000" pitchFamily="50" charset="-128"/>
                <a:ea typeface="HG丸ｺﾞｼｯｸM-PRO" panose="020F0600000000000000" pitchFamily="50" charset="-128"/>
              </a:rPr>
              <a:t>4</a:t>
            </a:r>
            <a:r>
              <a:rPr lang="ja-JP" altLang="en-US" sz="2250" dirty="0">
                <a:latin typeface="HG丸ｺﾞｼｯｸM-PRO" panose="020F0600000000000000" pitchFamily="50" charset="-128"/>
                <a:ea typeface="HG丸ｺﾞｼｯｸM-PRO" panose="020F0600000000000000" pitchFamily="50" charset="-128"/>
              </a:rPr>
              <a:t>千万人</a:t>
            </a:r>
            <a:endParaRPr lang="en-US" altLang="ja-JP" sz="2250" dirty="0">
              <a:latin typeface="HG丸ｺﾞｼｯｸM-PRO" panose="020F0600000000000000" pitchFamily="50" charset="-128"/>
              <a:ea typeface="HG丸ｺﾞｼｯｸM-PRO" panose="020F0600000000000000" pitchFamily="50" charset="-128"/>
            </a:endParaRPr>
          </a:p>
          <a:p>
            <a:pPr>
              <a:lnSpc>
                <a:spcPct val="150000"/>
              </a:lnSpc>
            </a:pPr>
            <a:r>
              <a:rPr lang="en-US" altLang="ja-JP" sz="2812" dirty="0">
                <a:latin typeface="HG丸ｺﾞｼｯｸM-PRO" panose="020F0600000000000000" pitchFamily="50" charset="-128"/>
                <a:ea typeface="HG丸ｺﾞｼｯｸM-PRO" panose="020F0600000000000000" pitchFamily="50" charset="-128"/>
              </a:rPr>
              <a:t>1957</a:t>
            </a:r>
            <a:r>
              <a:rPr lang="ja-JP" altLang="en-US" sz="2812" dirty="0">
                <a:latin typeface="HG丸ｺﾞｼｯｸM-PRO" panose="020F0600000000000000" pitchFamily="50" charset="-128"/>
                <a:ea typeface="HG丸ｺﾞｼｯｸM-PRO" panose="020F0600000000000000" pitchFamily="50" charset="-128"/>
              </a:rPr>
              <a:t>年　アジア風邪　　</a:t>
            </a:r>
            <a:r>
              <a:rPr lang="ja-JP" altLang="en-US" sz="2250" dirty="0">
                <a:latin typeface="HG丸ｺﾞｼｯｸM-PRO" panose="020F0600000000000000" pitchFamily="50" charset="-128"/>
                <a:ea typeface="HG丸ｺﾞｼｯｸM-PRO" panose="020F0600000000000000" pitchFamily="50" charset="-128"/>
              </a:rPr>
              <a:t>死者２百万人</a:t>
            </a:r>
            <a:endParaRPr lang="en-US" altLang="ja-JP" sz="2250" dirty="0">
              <a:latin typeface="HG丸ｺﾞｼｯｸM-PRO" panose="020F0600000000000000" pitchFamily="50" charset="-128"/>
              <a:ea typeface="HG丸ｺﾞｼｯｸM-PRO" panose="020F0600000000000000" pitchFamily="50" charset="-128"/>
            </a:endParaRPr>
          </a:p>
          <a:p>
            <a:pPr>
              <a:lnSpc>
                <a:spcPct val="150000"/>
              </a:lnSpc>
            </a:pPr>
            <a:r>
              <a:rPr lang="en-US" altLang="ja-JP" sz="2812" dirty="0">
                <a:latin typeface="HG丸ｺﾞｼｯｸM-PRO" panose="020F0600000000000000" pitchFamily="50" charset="-128"/>
                <a:ea typeface="HG丸ｺﾞｼｯｸM-PRO" panose="020F0600000000000000" pitchFamily="50" charset="-128"/>
              </a:rPr>
              <a:t>1980</a:t>
            </a:r>
            <a:r>
              <a:rPr lang="ja-JP" altLang="en-US" sz="2812" dirty="0">
                <a:latin typeface="HG丸ｺﾞｼｯｸM-PRO" panose="020F0600000000000000" pitchFamily="50" charset="-128"/>
                <a:ea typeface="HG丸ｺﾞｼｯｸM-PRO" panose="020F0600000000000000" pitchFamily="50" charset="-128"/>
              </a:rPr>
              <a:t>年　天然痘根絶</a:t>
            </a:r>
            <a:endParaRPr lang="en-US" altLang="ja-JP" sz="2812" dirty="0">
              <a:latin typeface="HG丸ｺﾞｼｯｸM-PRO" panose="020F0600000000000000" pitchFamily="50" charset="-128"/>
              <a:ea typeface="HG丸ｺﾞｼｯｸM-PRO" panose="020F0600000000000000" pitchFamily="50" charset="-128"/>
            </a:endParaRPr>
          </a:p>
          <a:p>
            <a:pPr>
              <a:lnSpc>
                <a:spcPct val="150000"/>
              </a:lnSpc>
            </a:pPr>
            <a:r>
              <a:rPr lang="en-US" altLang="ja-JP" sz="2812" dirty="0">
                <a:latin typeface="HG丸ｺﾞｼｯｸM-PRO" panose="020F0600000000000000" pitchFamily="50" charset="-128"/>
                <a:ea typeface="HG丸ｺﾞｼｯｸM-PRO" panose="020F0600000000000000" pitchFamily="50" charset="-128"/>
              </a:rPr>
              <a:t>1980</a:t>
            </a:r>
            <a:r>
              <a:rPr lang="ja-JP" altLang="en-US" sz="2812" dirty="0">
                <a:latin typeface="HG丸ｺﾞｼｯｸM-PRO" panose="020F0600000000000000" pitchFamily="50" charset="-128"/>
                <a:ea typeface="HG丸ｺﾞｼｯｸM-PRO" panose="020F0600000000000000" pitchFamily="50" charset="-128"/>
              </a:rPr>
              <a:t>年　ポリオ根絶始動　</a:t>
            </a:r>
            <a:r>
              <a:rPr lang="ja-JP" altLang="en-US" sz="2250" dirty="0">
                <a:latin typeface="HG丸ｺﾞｼｯｸM-PRO" panose="020F0600000000000000" pitchFamily="50" charset="-128"/>
                <a:ea typeface="HG丸ｺﾞｼｯｸM-PRO" panose="020F0600000000000000" pitchFamily="50" charset="-128"/>
              </a:rPr>
              <a:t>国際ロータリー</a:t>
            </a:r>
            <a:endParaRPr lang="en-US" altLang="ja-JP" sz="2250" dirty="0">
              <a:latin typeface="HG丸ｺﾞｼｯｸM-PRO" panose="020F0600000000000000" pitchFamily="50" charset="-128"/>
              <a:ea typeface="HG丸ｺﾞｼｯｸM-PRO" panose="020F0600000000000000" pitchFamily="50" charset="-128"/>
            </a:endParaRPr>
          </a:p>
          <a:p>
            <a:pPr>
              <a:lnSpc>
                <a:spcPct val="150000"/>
              </a:lnSpc>
            </a:pPr>
            <a:r>
              <a:rPr lang="en-US" altLang="ja-JP" sz="2812" dirty="0">
                <a:latin typeface="HG丸ｺﾞｼｯｸM-PRO" panose="020F0600000000000000" pitchFamily="50" charset="-128"/>
                <a:ea typeface="HG丸ｺﾞｼｯｸM-PRO" panose="020F0600000000000000" pitchFamily="50" charset="-128"/>
              </a:rPr>
              <a:t>1981</a:t>
            </a:r>
            <a:r>
              <a:rPr lang="ja-JP" altLang="en-US" sz="2812" dirty="0">
                <a:latin typeface="HG丸ｺﾞｼｯｸM-PRO" panose="020F0600000000000000" pitchFamily="50" charset="-128"/>
                <a:ea typeface="HG丸ｺﾞｼｯｸM-PRO" panose="020F0600000000000000" pitchFamily="50" charset="-128"/>
              </a:rPr>
              <a:t>年　エイズ発見</a:t>
            </a:r>
            <a:endParaRPr lang="en-US" altLang="ja-JP" sz="2250" dirty="0">
              <a:latin typeface="HG丸ｺﾞｼｯｸM-PRO" panose="020F0600000000000000" pitchFamily="50" charset="-128"/>
              <a:ea typeface="HG丸ｺﾞｼｯｸM-PRO" panose="020F0600000000000000" pitchFamily="50" charset="-128"/>
            </a:endParaRPr>
          </a:p>
        </p:txBody>
      </p:sp>
      <p:pic>
        <p:nvPicPr>
          <p:cNvPr id="5" name="図 4">
            <a:extLst>
              <a:ext uri="{FF2B5EF4-FFF2-40B4-BE49-F238E27FC236}">
                <a16:creationId xmlns:a16="http://schemas.microsoft.com/office/drawing/2014/main" id="{41164D35-C745-4990-875E-D4B714D697A9}"/>
              </a:ext>
            </a:extLst>
          </p:cNvPr>
          <p:cNvPicPr>
            <a:picLocks noChangeAspect="1"/>
          </p:cNvPicPr>
          <p:nvPr/>
        </p:nvPicPr>
        <p:blipFill>
          <a:blip r:embed="rId4"/>
          <a:stretch>
            <a:fillRect/>
          </a:stretch>
        </p:blipFill>
        <p:spPr>
          <a:xfrm>
            <a:off x="10036535" y="188999"/>
            <a:ext cx="1928921" cy="591536"/>
          </a:xfrm>
          <a:prstGeom prst="rect">
            <a:avLst/>
          </a:prstGeom>
        </p:spPr>
      </p:pic>
      <p:graphicFrame>
        <p:nvGraphicFramePr>
          <p:cNvPr id="10" name="表 9">
            <a:extLst>
              <a:ext uri="{FF2B5EF4-FFF2-40B4-BE49-F238E27FC236}">
                <a16:creationId xmlns:a16="http://schemas.microsoft.com/office/drawing/2014/main" id="{106BCC9D-A0EC-4F1B-B138-446469A68DD4}"/>
              </a:ext>
            </a:extLst>
          </p:cNvPr>
          <p:cNvGraphicFramePr>
            <a:graphicFrameLocks noGrp="1"/>
          </p:cNvGraphicFramePr>
          <p:nvPr/>
        </p:nvGraphicFramePr>
        <p:xfrm>
          <a:off x="1324540" y="1002359"/>
          <a:ext cx="10199382" cy="591536"/>
        </p:xfrm>
        <a:graphic>
          <a:graphicData uri="http://schemas.openxmlformats.org/drawingml/2006/table">
            <a:tbl>
              <a:tblPr firstRow="1" bandRow="1">
                <a:tableStyleId>{5940675A-B579-460E-94D1-54222C63F5DA}</a:tableStyleId>
              </a:tblPr>
              <a:tblGrid>
                <a:gridCol w="10199382">
                  <a:extLst>
                    <a:ext uri="{9D8B030D-6E8A-4147-A177-3AD203B41FA5}">
                      <a16:colId xmlns:a16="http://schemas.microsoft.com/office/drawing/2014/main" val="1465501517"/>
                    </a:ext>
                  </a:extLst>
                </a:gridCol>
              </a:tblGrid>
              <a:tr h="591536">
                <a:tc>
                  <a:txBody>
                    <a:bodyPr/>
                    <a:lstStyle/>
                    <a:p>
                      <a:r>
                        <a:rPr kumimoji="1" lang="ja-JP" altLang="en-US" sz="2800" b="1" dirty="0">
                          <a:solidFill>
                            <a:srgbClr val="FF0000"/>
                          </a:solidFill>
                          <a:latin typeface="HG丸ｺﾞｼｯｸM-PRO" panose="020F0600000000000000" pitchFamily="50" charset="-128"/>
                          <a:ea typeface="HG丸ｺﾞｼｯｸM-PRO" panose="020F0600000000000000" pitchFamily="50" charset="-128"/>
                        </a:rPr>
                        <a:t>人類と感染症の戦い</a:t>
                      </a:r>
                    </a:p>
                  </a:txBody>
                  <a:tcPr marL="64292" marR="64292" marT="32146" marB="3214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3541143"/>
                  </a:ext>
                </a:extLst>
              </a:tr>
            </a:tbl>
          </a:graphicData>
        </a:graphic>
      </p:graphicFrame>
      <p:pic>
        <p:nvPicPr>
          <p:cNvPr id="12" name="図 11">
            <a:extLst>
              <a:ext uri="{FF2B5EF4-FFF2-40B4-BE49-F238E27FC236}">
                <a16:creationId xmlns:a16="http://schemas.microsoft.com/office/drawing/2014/main" id="{273061DC-7187-4516-8D5D-5D79BFA94C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27424" y="5545873"/>
            <a:ext cx="2693806" cy="1015253"/>
          </a:xfrm>
          <a:prstGeom prst="rect">
            <a:avLst/>
          </a:prstGeom>
        </p:spPr>
      </p:pic>
    </p:spTree>
    <p:extLst>
      <p:ext uri="{BB962C8B-B14F-4D97-AF65-F5344CB8AC3E}">
        <p14:creationId xmlns:p14="http://schemas.microsoft.com/office/powerpoint/2010/main" val="2409642614"/>
      </p:ext>
    </p:extLst>
  </p:cSld>
  <p:clrMapOvr>
    <a:masterClrMapping/>
  </p:clrMapOvr>
  <mc:AlternateContent xmlns:mc="http://schemas.openxmlformats.org/markup-compatibility/2006" xmlns:p14="http://schemas.microsoft.com/office/powerpoint/2010/main">
    <mc:Choice Requires="p14">
      <p:transition spd="slow" p14:dur="2000">
        <p14:prism dir="u"/>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34ACC7D5-113A-414C-A184-A84FA684D1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157" y="325209"/>
            <a:ext cx="1009383" cy="1283696"/>
          </a:xfrm>
          <a:prstGeom prst="rect">
            <a:avLst/>
          </a:prstGeom>
        </p:spPr>
      </p:pic>
      <p:sp>
        <p:nvSpPr>
          <p:cNvPr id="2" name="テキスト ボックス 1">
            <a:extLst>
              <a:ext uri="{FF2B5EF4-FFF2-40B4-BE49-F238E27FC236}">
                <a16:creationId xmlns:a16="http://schemas.microsoft.com/office/drawing/2014/main" id="{FB39B822-54E1-49D1-B896-65049C951D40}"/>
              </a:ext>
            </a:extLst>
          </p:cNvPr>
          <p:cNvSpPr txBox="1"/>
          <p:nvPr/>
        </p:nvSpPr>
        <p:spPr>
          <a:xfrm>
            <a:off x="1004137" y="1994923"/>
            <a:ext cx="8717242" cy="4534959"/>
          </a:xfrm>
          <a:prstGeom prst="rect">
            <a:avLst/>
          </a:prstGeom>
          <a:noFill/>
        </p:spPr>
        <p:txBody>
          <a:bodyPr wrap="square" rtlCol="0">
            <a:spAutoFit/>
          </a:bodyPr>
          <a:lstStyle/>
          <a:p>
            <a:pPr>
              <a:lnSpc>
                <a:spcPct val="150000"/>
              </a:lnSpc>
            </a:pPr>
            <a:r>
              <a:rPr lang="en-US" altLang="ja-JP" sz="2812" dirty="0">
                <a:latin typeface="HG丸ｺﾞｼｯｸM-PRO" panose="020F0600000000000000" pitchFamily="50" charset="-128"/>
                <a:ea typeface="HG丸ｺﾞｼｯｸM-PRO" panose="020F0600000000000000" pitchFamily="50" charset="-128"/>
              </a:rPr>
              <a:t>1997</a:t>
            </a:r>
            <a:r>
              <a:rPr lang="ja-JP" altLang="en-US" sz="2812" dirty="0">
                <a:latin typeface="HG丸ｺﾞｼｯｸM-PRO" panose="020F0600000000000000" pitchFamily="50" charset="-128"/>
                <a:ea typeface="HG丸ｺﾞｼｯｸM-PRO" panose="020F0600000000000000" pitchFamily="50" charset="-128"/>
              </a:rPr>
              <a:t>年　鳥ｲﾝﾌﾙｴﾝｻﾞ　　</a:t>
            </a:r>
            <a:r>
              <a:rPr lang="ja-JP" altLang="en-US" sz="2250" dirty="0">
                <a:latin typeface="HG丸ｺﾞｼｯｸM-PRO" panose="020F0600000000000000" pitchFamily="50" charset="-128"/>
                <a:ea typeface="HG丸ｺﾞｼｯｸM-PRO" panose="020F0600000000000000" pitchFamily="50" charset="-128"/>
              </a:rPr>
              <a:t>死者</a:t>
            </a:r>
            <a:r>
              <a:rPr lang="en-US" altLang="ja-JP" sz="2250" dirty="0">
                <a:latin typeface="HG丸ｺﾞｼｯｸM-PRO" panose="020F0600000000000000" pitchFamily="50" charset="-128"/>
                <a:ea typeface="HG丸ｺﾞｼｯｸM-PRO" panose="020F0600000000000000" pitchFamily="50" charset="-128"/>
              </a:rPr>
              <a:t>6</a:t>
            </a:r>
            <a:r>
              <a:rPr lang="ja-JP" altLang="en-US" sz="2250" dirty="0">
                <a:latin typeface="HG丸ｺﾞｼｯｸM-PRO" panose="020F0600000000000000" pitchFamily="50" charset="-128"/>
                <a:ea typeface="HG丸ｺﾞｼｯｸM-PRO" panose="020F0600000000000000" pitchFamily="50" charset="-128"/>
              </a:rPr>
              <a:t>人</a:t>
            </a:r>
            <a:endParaRPr lang="en-US" altLang="ja-JP" sz="2250" dirty="0">
              <a:latin typeface="HG丸ｺﾞｼｯｸM-PRO" panose="020F0600000000000000" pitchFamily="50" charset="-128"/>
              <a:ea typeface="HG丸ｺﾞｼｯｸM-PRO" panose="020F0600000000000000" pitchFamily="50" charset="-128"/>
            </a:endParaRPr>
          </a:p>
          <a:p>
            <a:pPr>
              <a:lnSpc>
                <a:spcPct val="150000"/>
              </a:lnSpc>
            </a:pPr>
            <a:r>
              <a:rPr lang="en-US" altLang="ja-JP" sz="2812" dirty="0">
                <a:latin typeface="HG丸ｺﾞｼｯｸM-PRO" panose="020F0600000000000000" pitchFamily="50" charset="-128"/>
                <a:ea typeface="HG丸ｺﾞｼｯｸM-PRO" panose="020F0600000000000000" pitchFamily="50" charset="-128"/>
              </a:rPr>
              <a:t>2009</a:t>
            </a:r>
            <a:r>
              <a:rPr lang="ja-JP" altLang="en-US" sz="2812" dirty="0">
                <a:latin typeface="HG丸ｺﾞｼｯｸM-PRO" panose="020F0600000000000000" pitchFamily="50" charset="-128"/>
                <a:ea typeface="HG丸ｺﾞｼｯｸM-PRO" panose="020F0600000000000000" pitchFamily="50" charset="-128"/>
              </a:rPr>
              <a:t>年　新型ｲﾝﾌﾙｴﾝｻﾞ　</a:t>
            </a:r>
            <a:r>
              <a:rPr lang="ja-JP" altLang="en-US" sz="2250" dirty="0">
                <a:latin typeface="HG丸ｺﾞｼｯｸM-PRO" panose="020F0600000000000000" pitchFamily="50" charset="-128"/>
                <a:ea typeface="HG丸ｺﾞｼｯｸM-PRO" panose="020F0600000000000000" pitchFamily="50" charset="-128"/>
              </a:rPr>
              <a:t>死者１万９千人</a:t>
            </a:r>
            <a:endParaRPr lang="en-US" altLang="ja-JP" sz="2250" dirty="0">
              <a:latin typeface="HG丸ｺﾞｼｯｸM-PRO" panose="020F0600000000000000" pitchFamily="50" charset="-128"/>
              <a:ea typeface="HG丸ｺﾞｼｯｸM-PRO" panose="020F0600000000000000" pitchFamily="50" charset="-128"/>
            </a:endParaRPr>
          </a:p>
          <a:p>
            <a:pPr>
              <a:lnSpc>
                <a:spcPct val="150000"/>
              </a:lnSpc>
              <a:defRPr/>
            </a:pPr>
            <a:r>
              <a:rPr lang="en-US" altLang="ja-JP" sz="2812" dirty="0">
                <a:solidFill>
                  <a:prstClr val="black"/>
                </a:solidFill>
                <a:latin typeface="HG丸ｺﾞｼｯｸM-PRO" panose="020F0600000000000000" pitchFamily="50" charset="-128"/>
                <a:ea typeface="HG丸ｺﾞｼｯｸM-PRO" panose="020F0600000000000000" pitchFamily="50" charset="-128"/>
              </a:rPr>
              <a:t>2014</a:t>
            </a:r>
            <a:r>
              <a:rPr lang="ja-JP" altLang="en-US" sz="2812" dirty="0">
                <a:solidFill>
                  <a:prstClr val="black"/>
                </a:solidFill>
                <a:latin typeface="HG丸ｺﾞｼｯｸM-PRO" panose="020F0600000000000000" pitchFamily="50" charset="-128"/>
                <a:ea typeface="HG丸ｺﾞｼｯｸM-PRO" panose="020F0600000000000000" pitchFamily="50" charset="-128"/>
              </a:rPr>
              <a:t>年　エボラ出血熱</a:t>
            </a:r>
            <a:r>
              <a:rPr lang="ja-JP" altLang="en-US" sz="2250" dirty="0">
                <a:solidFill>
                  <a:prstClr val="black"/>
                </a:solidFill>
                <a:latin typeface="HG丸ｺﾞｼｯｸM-PRO" panose="020F0600000000000000" pitchFamily="50" charset="-128"/>
                <a:ea typeface="HG丸ｺﾞｼｯｸM-PRO" panose="020F0600000000000000" pitchFamily="50" charset="-128"/>
              </a:rPr>
              <a:t>　西アフリカで流行</a:t>
            </a:r>
            <a:endParaRPr lang="en-US" altLang="ja-JP" sz="2250" dirty="0">
              <a:solidFill>
                <a:prstClr val="black"/>
              </a:solidFill>
              <a:latin typeface="HG丸ｺﾞｼｯｸM-PRO" panose="020F0600000000000000" pitchFamily="50" charset="-128"/>
              <a:ea typeface="HG丸ｺﾞｼｯｸM-PRO" panose="020F0600000000000000" pitchFamily="50" charset="-128"/>
            </a:endParaRPr>
          </a:p>
          <a:p>
            <a:pPr>
              <a:lnSpc>
                <a:spcPct val="150000"/>
              </a:lnSpc>
              <a:defRPr/>
            </a:pPr>
            <a:r>
              <a:rPr lang="en-US" altLang="ja-JP" sz="2812" dirty="0">
                <a:solidFill>
                  <a:prstClr val="black"/>
                </a:solidFill>
                <a:latin typeface="HG丸ｺﾞｼｯｸM-PRO" panose="020F0600000000000000" pitchFamily="50" charset="-128"/>
                <a:ea typeface="HG丸ｺﾞｼｯｸM-PRO" panose="020F0600000000000000" pitchFamily="50" charset="-128"/>
              </a:rPr>
              <a:t>2002</a:t>
            </a:r>
            <a:r>
              <a:rPr lang="ja-JP" altLang="en-US" sz="2812" dirty="0">
                <a:solidFill>
                  <a:prstClr val="black"/>
                </a:solidFill>
                <a:latin typeface="HG丸ｺﾞｼｯｸM-PRO" panose="020F0600000000000000" pitchFamily="50" charset="-128"/>
                <a:ea typeface="HG丸ｺﾞｼｯｸM-PRO" panose="020F0600000000000000" pitchFamily="50" charset="-128"/>
              </a:rPr>
              <a:t>年　</a:t>
            </a:r>
            <a:r>
              <a:rPr lang="en-US" altLang="ja-JP" sz="2812" dirty="0">
                <a:solidFill>
                  <a:prstClr val="black"/>
                </a:solidFill>
                <a:latin typeface="HG丸ｺﾞｼｯｸM-PRO" panose="020F0600000000000000" pitchFamily="50" charset="-128"/>
                <a:ea typeface="HG丸ｺﾞｼｯｸM-PRO" panose="020F0600000000000000" pitchFamily="50" charset="-128"/>
              </a:rPr>
              <a:t>SARS</a:t>
            </a:r>
            <a:r>
              <a:rPr lang="ja-JP" altLang="en-US" sz="2812" dirty="0">
                <a:solidFill>
                  <a:prstClr val="black"/>
                </a:solidFill>
                <a:latin typeface="HG丸ｺﾞｼｯｸM-PRO" panose="020F0600000000000000" pitchFamily="50" charset="-128"/>
                <a:ea typeface="HG丸ｺﾞｼｯｸM-PRO" panose="020F0600000000000000" pitchFamily="50" charset="-128"/>
              </a:rPr>
              <a:t>　</a:t>
            </a:r>
            <a:r>
              <a:rPr lang="ja-JP" altLang="en-US" sz="2250" dirty="0">
                <a:solidFill>
                  <a:prstClr val="black"/>
                </a:solidFill>
                <a:latin typeface="HG丸ｺﾞｼｯｸM-PRO" panose="020F0600000000000000" pitchFamily="50" charset="-128"/>
                <a:ea typeface="HG丸ｺﾞｼｯｸM-PRO" panose="020F0600000000000000" pitchFamily="50" charset="-128"/>
              </a:rPr>
              <a:t>中国広東省　致死率</a:t>
            </a:r>
            <a:r>
              <a:rPr lang="en-US" altLang="ja-JP" sz="2250" dirty="0">
                <a:solidFill>
                  <a:prstClr val="black"/>
                </a:solidFill>
                <a:latin typeface="HG丸ｺﾞｼｯｸM-PRO" panose="020F0600000000000000" pitchFamily="50" charset="-128"/>
                <a:ea typeface="HG丸ｺﾞｼｯｸM-PRO" panose="020F0600000000000000" pitchFamily="50" charset="-128"/>
              </a:rPr>
              <a:t>9.55</a:t>
            </a:r>
            <a:r>
              <a:rPr lang="ja-JP" altLang="en-US" sz="2250" dirty="0">
                <a:solidFill>
                  <a:prstClr val="black"/>
                </a:solidFill>
                <a:latin typeface="HG丸ｺﾞｼｯｸM-PRO" panose="020F0600000000000000" pitchFamily="50" charset="-128"/>
                <a:ea typeface="HG丸ｺﾞｼｯｸM-PRO" panose="020F0600000000000000" pitchFamily="50" charset="-128"/>
              </a:rPr>
              <a:t>％</a:t>
            </a:r>
            <a:endParaRPr lang="en-US" altLang="ja-JP" sz="2250" dirty="0">
              <a:solidFill>
                <a:prstClr val="black"/>
              </a:solidFill>
              <a:latin typeface="HG丸ｺﾞｼｯｸM-PRO" panose="020F0600000000000000" pitchFamily="50" charset="-128"/>
              <a:ea typeface="HG丸ｺﾞｼｯｸM-PRO" panose="020F0600000000000000" pitchFamily="50" charset="-128"/>
            </a:endParaRPr>
          </a:p>
          <a:p>
            <a:pPr>
              <a:lnSpc>
                <a:spcPct val="150000"/>
              </a:lnSpc>
              <a:defRPr/>
            </a:pPr>
            <a:r>
              <a:rPr lang="en-US" altLang="ja-JP" sz="2812" dirty="0">
                <a:solidFill>
                  <a:prstClr val="black"/>
                </a:solidFill>
                <a:latin typeface="HG丸ｺﾞｼｯｸM-PRO" panose="020F0600000000000000" pitchFamily="50" charset="-128"/>
                <a:ea typeface="HG丸ｺﾞｼｯｸM-PRO" panose="020F0600000000000000" pitchFamily="50" charset="-128"/>
              </a:rPr>
              <a:t>2012</a:t>
            </a:r>
            <a:r>
              <a:rPr lang="ja-JP" altLang="en-US" sz="2812" dirty="0">
                <a:solidFill>
                  <a:prstClr val="black"/>
                </a:solidFill>
                <a:latin typeface="HG丸ｺﾞｼｯｸM-PRO" panose="020F0600000000000000" pitchFamily="50" charset="-128"/>
                <a:ea typeface="HG丸ｺﾞｼｯｸM-PRO" panose="020F0600000000000000" pitchFamily="50" charset="-128"/>
              </a:rPr>
              <a:t>年　</a:t>
            </a:r>
            <a:r>
              <a:rPr lang="en-US" altLang="ja-JP" sz="2812" dirty="0">
                <a:solidFill>
                  <a:prstClr val="black"/>
                </a:solidFill>
                <a:latin typeface="HG丸ｺﾞｼｯｸM-PRO" panose="020F0600000000000000" pitchFamily="50" charset="-128"/>
                <a:ea typeface="HG丸ｺﾞｼｯｸM-PRO" panose="020F0600000000000000" pitchFamily="50" charset="-128"/>
              </a:rPr>
              <a:t>MERS</a:t>
            </a:r>
            <a:r>
              <a:rPr lang="ja-JP" altLang="en-US" sz="2812" dirty="0">
                <a:solidFill>
                  <a:prstClr val="black"/>
                </a:solidFill>
                <a:latin typeface="HG丸ｺﾞｼｯｸM-PRO" panose="020F0600000000000000" pitchFamily="50" charset="-128"/>
                <a:ea typeface="HG丸ｺﾞｼｯｸM-PRO" panose="020F0600000000000000" pitchFamily="50" charset="-128"/>
              </a:rPr>
              <a:t>　</a:t>
            </a:r>
            <a:r>
              <a:rPr lang="ja-JP" altLang="en-US" sz="2250" dirty="0">
                <a:solidFill>
                  <a:prstClr val="black"/>
                </a:solidFill>
                <a:latin typeface="HG丸ｺﾞｼｯｸM-PRO" panose="020F0600000000000000" pitchFamily="50" charset="-128"/>
                <a:ea typeface="HG丸ｺﾞｼｯｸM-PRO" panose="020F0600000000000000" pitchFamily="50" charset="-128"/>
              </a:rPr>
              <a:t>アラビア半島　致死率</a:t>
            </a:r>
            <a:r>
              <a:rPr lang="en-US" altLang="ja-JP" sz="2250" dirty="0">
                <a:solidFill>
                  <a:prstClr val="black"/>
                </a:solidFill>
                <a:latin typeface="HG丸ｺﾞｼｯｸM-PRO" panose="020F0600000000000000" pitchFamily="50" charset="-128"/>
                <a:ea typeface="HG丸ｺﾞｼｯｸM-PRO" panose="020F0600000000000000" pitchFamily="50" charset="-128"/>
              </a:rPr>
              <a:t>34.40</a:t>
            </a:r>
            <a:r>
              <a:rPr lang="ja-JP" altLang="en-US" sz="2250" dirty="0">
                <a:solidFill>
                  <a:prstClr val="black"/>
                </a:solidFill>
                <a:latin typeface="HG丸ｺﾞｼｯｸM-PRO" panose="020F0600000000000000" pitchFamily="50" charset="-128"/>
                <a:ea typeface="HG丸ｺﾞｼｯｸM-PRO" panose="020F0600000000000000" pitchFamily="50" charset="-128"/>
              </a:rPr>
              <a:t>％</a:t>
            </a:r>
            <a:endParaRPr lang="en-US" altLang="ja-JP" sz="2250" dirty="0">
              <a:solidFill>
                <a:prstClr val="black"/>
              </a:solidFill>
              <a:latin typeface="HG丸ｺﾞｼｯｸM-PRO" panose="020F0600000000000000" pitchFamily="50" charset="-128"/>
              <a:ea typeface="HG丸ｺﾞｼｯｸM-PRO" panose="020F0600000000000000" pitchFamily="50" charset="-128"/>
            </a:endParaRPr>
          </a:p>
          <a:p>
            <a:pPr>
              <a:lnSpc>
                <a:spcPct val="150000"/>
              </a:lnSpc>
              <a:defRPr/>
            </a:pPr>
            <a:r>
              <a:rPr lang="en-US" altLang="ja-JP" sz="2812" dirty="0">
                <a:solidFill>
                  <a:prstClr val="black"/>
                </a:solidFill>
                <a:latin typeface="HG丸ｺﾞｼｯｸM-PRO" panose="020F0600000000000000" pitchFamily="50" charset="-128"/>
                <a:ea typeface="HG丸ｺﾞｼｯｸM-PRO" panose="020F0600000000000000" pitchFamily="50" charset="-128"/>
              </a:rPr>
              <a:t>2019</a:t>
            </a:r>
            <a:r>
              <a:rPr lang="ja-JP" altLang="en-US" sz="2812" dirty="0">
                <a:solidFill>
                  <a:prstClr val="black"/>
                </a:solidFill>
                <a:latin typeface="HG丸ｺﾞｼｯｸM-PRO" panose="020F0600000000000000" pitchFamily="50" charset="-128"/>
                <a:ea typeface="HG丸ｺﾞｼｯｸM-PRO" panose="020F0600000000000000" pitchFamily="50" charset="-128"/>
              </a:rPr>
              <a:t>年　新型コロナウイルス　</a:t>
            </a:r>
            <a:endParaRPr lang="en-US" altLang="ja-JP" sz="2812" dirty="0">
              <a:solidFill>
                <a:prstClr val="black"/>
              </a:solidFill>
              <a:latin typeface="HG丸ｺﾞｼｯｸM-PRO" panose="020F0600000000000000" pitchFamily="50" charset="-128"/>
              <a:ea typeface="HG丸ｺﾞｼｯｸM-PRO" panose="020F0600000000000000" pitchFamily="50" charset="-128"/>
            </a:endParaRPr>
          </a:p>
          <a:p>
            <a:pPr>
              <a:lnSpc>
                <a:spcPct val="150000"/>
              </a:lnSpc>
              <a:defRPr/>
            </a:pPr>
            <a:r>
              <a:rPr lang="ja-JP" altLang="en-US" sz="2250" dirty="0">
                <a:solidFill>
                  <a:prstClr val="black"/>
                </a:solidFill>
                <a:latin typeface="HG丸ｺﾞｼｯｸM-PRO" panose="020F0600000000000000" pitchFamily="50" charset="-128"/>
                <a:ea typeface="HG丸ｺﾞｼｯｸM-PRO" panose="020F0600000000000000" pitchFamily="50" charset="-128"/>
              </a:rPr>
              <a:t>　</a:t>
            </a:r>
            <a:r>
              <a:rPr lang="ja-JP" altLang="en-US" sz="2812" dirty="0">
                <a:solidFill>
                  <a:prstClr val="black"/>
                </a:solidFill>
                <a:latin typeface="HG丸ｺﾞｼｯｸM-PRO" panose="020F0600000000000000" pitchFamily="50" charset="-128"/>
                <a:ea typeface="HG丸ｺﾞｼｯｸM-PRO" panose="020F0600000000000000" pitchFamily="50" charset="-128"/>
              </a:rPr>
              <a:t>ほかに　コレラ、麻疹など・・・</a:t>
            </a:r>
          </a:p>
        </p:txBody>
      </p:sp>
      <p:pic>
        <p:nvPicPr>
          <p:cNvPr id="5" name="図 4">
            <a:extLst>
              <a:ext uri="{FF2B5EF4-FFF2-40B4-BE49-F238E27FC236}">
                <a16:creationId xmlns:a16="http://schemas.microsoft.com/office/drawing/2014/main" id="{7FE3EC38-AB33-4956-BBCF-E37D31FFB125}"/>
              </a:ext>
            </a:extLst>
          </p:cNvPr>
          <p:cNvPicPr>
            <a:picLocks noChangeAspect="1"/>
          </p:cNvPicPr>
          <p:nvPr/>
        </p:nvPicPr>
        <p:blipFill>
          <a:blip r:embed="rId4"/>
          <a:stretch>
            <a:fillRect/>
          </a:stretch>
        </p:blipFill>
        <p:spPr>
          <a:xfrm>
            <a:off x="10036535" y="116139"/>
            <a:ext cx="1928921" cy="591536"/>
          </a:xfrm>
          <a:prstGeom prst="rect">
            <a:avLst/>
          </a:prstGeom>
        </p:spPr>
      </p:pic>
      <p:pic>
        <p:nvPicPr>
          <p:cNvPr id="3" name="図 2">
            <a:extLst>
              <a:ext uri="{FF2B5EF4-FFF2-40B4-BE49-F238E27FC236}">
                <a16:creationId xmlns:a16="http://schemas.microsoft.com/office/drawing/2014/main" id="{EE803C69-6362-46E2-A088-D3EFBA23A4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27424" y="5545873"/>
            <a:ext cx="2693806" cy="1015253"/>
          </a:xfrm>
          <a:prstGeom prst="rect">
            <a:avLst/>
          </a:prstGeom>
        </p:spPr>
      </p:pic>
      <p:graphicFrame>
        <p:nvGraphicFramePr>
          <p:cNvPr id="10" name="表 9">
            <a:extLst>
              <a:ext uri="{FF2B5EF4-FFF2-40B4-BE49-F238E27FC236}">
                <a16:creationId xmlns:a16="http://schemas.microsoft.com/office/drawing/2014/main" id="{71B49C48-656B-42E3-BF0D-A4DCB58EF1D2}"/>
              </a:ext>
            </a:extLst>
          </p:cNvPr>
          <p:cNvGraphicFramePr>
            <a:graphicFrameLocks noGrp="1"/>
          </p:cNvGraphicFramePr>
          <p:nvPr/>
        </p:nvGraphicFramePr>
        <p:xfrm>
          <a:off x="1324540" y="1002359"/>
          <a:ext cx="10199382" cy="591536"/>
        </p:xfrm>
        <a:graphic>
          <a:graphicData uri="http://schemas.openxmlformats.org/drawingml/2006/table">
            <a:tbl>
              <a:tblPr firstRow="1" bandRow="1">
                <a:tableStyleId>{5940675A-B579-460E-94D1-54222C63F5DA}</a:tableStyleId>
              </a:tblPr>
              <a:tblGrid>
                <a:gridCol w="10199382">
                  <a:extLst>
                    <a:ext uri="{9D8B030D-6E8A-4147-A177-3AD203B41FA5}">
                      <a16:colId xmlns:a16="http://schemas.microsoft.com/office/drawing/2014/main" val="1465501517"/>
                    </a:ext>
                  </a:extLst>
                </a:gridCol>
              </a:tblGrid>
              <a:tr h="591536">
                <a:tc>
                  <a:txBody>
                    <a:bodyPr/>
                    <a:lstStyle/>
                    <a:p>
                      <a:r>
                        <a:rPr kumimoji="1" lang="ja-JP" altLang="en-US" sz="2800" b="1" dirty="0">
                          <a:solidFill>
                            <a:srgbClr val="FF0000"/>
                          </a:solidFill>
                          <a:latin typeface="HG丸ｺﾞｼｯｸM-PRO" panose="020F0600000000000000" pitchFamily="50" charset="-128"/>
                          <a:ea typeface="HG丸ｺﾞｼｯｸM-PRO" panose="020F0600000000000000" pitchFamily="50" charset="-128"/>
                        </a:rPr>
                        <a:t>人類と感染症の戦い</a:t>
                      </a:r>
                    </a:p>
                  </a:txBody>
                  <a:tcPr marL="64292" marR="64292" marT="32146" marB="3214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3541143"/>
                  </a:ext>
                </a:extLst>
              </a:tr>
            </a:tbl>
          </a:graphicData>
        </a:graphic>
      </p:graphicFrame>
    </p:spTree>
    <p:extLst>
      <p:ext uri="{BB962C8B-B14F-4D97-AF65-F5344CB8AC3E}">
        <p14:creationId xmlns:p14="http://schemas.microsoft.com/office/powerpoint/2010/main" val="4272166031"/>
      </p:ext>
    </p:extLst>
  </p:cSld>
  <p:clrMapOvr>
    <a:masterClrMapping/>
  </p:clrMapOvr>
  <mc:AlternateContent xmlns:mc="http://schemas.openxmlformats.org/markup-compatibility/2006" xmlns:p14="http://schemas.microsoft.com/office/powerpoint/2010/main">
    <mc:Choice Requires="p14">
      <p:transition spd="slow" p14:dur="2000">
        <p14:prism dir="u"/>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34ACC7D5-113A-414C-A184-A84FA684D1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157" y="310199"/>
            <a:ext cx="1009383" cy="1283696"/>
          </a:xfrm>
          <a:prstGeom prst="rect">
            <a:avLst/>
          </a:prstGeom>
        </p:spPr>
      </p:pic>
      <p:pic>
        <p:nvPicPr>
          <p:cNvPr id="3" name="図 2"/>
          <p:cNvPicPr>
            <a:picLocks noChangeAspect="1"/>
          </p:cNvPicPr>
          <p:nvPr/>
        </p:nvPicPr>
        <p:blipFill>
          <a:blip r:embed="rId4"/>
          <a:stretch>
            <a:fillRect/>
          </a:stretch>
        </p:blipFill>
        <p:spPr>
          <a:xfrm>
            <a:off x="4075752" y="1727957"/>
            <a:ext cx="4040496" cy="15633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図 4"/>
          <p:cNvPicPr>
            <a:picLocks noChangeAspect="1"/>
          </p:cNvPicPr>
          <p:nvPr/>
        </p:nvPicPr>
        <p:blipFill>
          <a:blip r:embed="rId5"/>
          <a:stretch>
            <a:fillRect/>
          </a:stretch>
        </p:blipFill>
        <p:spPr>
          <a:xfrm>
            <a:off x="819848" y="3462291"/>
            <a:ext cx="7712397" cy="3098835"/>
          </a:xfrm>
          <a:prstGeom prst="rect">
            <a:avLst/>
          </a:prstGeom>
          <a:ln>
            <a:noFill/>
          </a:ln>
          <a:effectLst>
            <a:outerShdw blurRad="292100" dist="139700" dir="2700000" algn="tl" rotWithShape="0">
              <a:srgbClr val="333333">
                <a:alpha val="65000"/>
              </a:srgbClr>
            </a:outerShdw>
          </a:effectLst>
        </p:spPr>
      </p:pic>
      <p:pic>
        <p:nvPicPr>
          <p:cNvPr id="7" name="図 6" descr="テーブル, 挿絵 が含まれている画像&#10;&#10;自動的に生成された説明">
            <a:extLst>
              <a:ext uri="{FF2B5EF4-FFF2-40B4-BE49-F238E27FC236}">
                <a16:creationId xmlns:a16="http://schemas.microsoft.com/office/drawing/2014/main" id="{B6918B46-77C1-4A7F-9ED8-4AB8A25D5C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92171" y="3363560"/>
            <a:ext cx="2083580" cy="2083580"/>
          </a:xfrm>
          <a:prstGeom prst="rect">
            <a:avLst/>
          </a:prstGeom>
          <a:ln>
            <a:noFill/>
          </a:ln>
          <a:effectLst>
            <a:outerShdw blurRad="292100" dist="139700" dir="2700000" algn="tl" rotWithShape="0">
              <a:srgbClr val="333333">
                <a:alpha val="65000"/>
              </a:srgbClr>
            </a:outerShdw>
          </a:effectLst>
        </p:spPr>
      </p:pic>
      <p:pic>
        <p:nvPicPr>
          <p:cNvPr id="9" name="図 8">
            <a:extLst>
              <a:ext uri="{FF2B5EF4-FFF2-40B4-BE49-F238E27FC236}">
                <a16:creationId xmlns:a16="http://schemas.microsoft.com/office/drawing/2014/main" id="{6556ED81-05D3-4526-850E-A35E4127FAC8}"/>
              </a:ext>
            </a:extLst>
          </p:cNvPr>
          <p:cNvPicPr>
            <a:picLocks noChangeAspect="1"/>
          </p:cNvPicPr>
          <p:nvPr/>
        </p:nvPicPr>
        <p:blipFill>
          <a:blip r:embed="rId7"/>
          <a:stretch>
            <a:fillRect/>
          </a:stretch>
        </p:blipFill>
        <p:spPr>
          <a:xfrm>
            <a:off x="10099542" y="177814"/>
            <a:ext cx="1928921" cy="591536"/>
          </a:xfrm>
          <a:prstGeom prst="rect">
            <a:avLst/>
          </a:prstGeom>
        </p:spPr>
      </p:pic>
      <p:pic>
        <p:nvPicPr>
          <p:cNvPr id="2" name="図 1">
            <a:extLst>
              <a:ext uri="{FF2B5EF4-FFF2-40B4-BE49-F238E27FC236}">
                <a16:creationId xmlns:a16="http://schemas.microsoft.com/office/drawing/2014/main" id="{492AC544-F32E-4672-95AB-84FEFD89C38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27424" y="5545873"/>
            <a:ext cx="2693806" cy="1015253"/>
          </a:xfrm>
          <a:prstGeom prst="rect">
            <a:avLst/>
          </a:prstGeom>
        </p:spPr>
      </p:pic>
      <p:graphicFrame>
        <p:nvGraphicFramePr>
          <p:cNvPr id="12" name="表 11">
            <a:extLst>
              <a:ext uri="{FF2B5EF4-FFF2-40B4-BE49-F238E27FC236}">
                <a16:creationId xmlns:a16="http://schemas.microsoft.com/office/drawing/2014/main" id="{C54D2B83-B931-4E78-9C9C-2512064A0A45}"/>
              </a:ext>
            </a:extLst>
          </p:cNvPr>
          <p:cNvGraphicFramePr>
            <a:graphicFrameLocks noGrp="1"/>
          </p:cNvGraphicFramePr>
          <p:nvPr/>
        </p:nvGraphicFramePr>
        <p:xfrm>
          <a:off x="1324540" y="1002359"/>
          <a:ext cx="10199382" cy="591536"/>
        </p:xfrm>
        <a:graphic>
          <a:graphicData uri="http://schemas.openxmlformats.org/drawingml/2006/table">
            <a:tbl>
              <a:tblPr firstRow="1" bandRow="1">
                <a:tableStyleId>{5940675A-B579-460E-94D1-54222C63F5DA}</a:tableStyleId>
              </a:tblPr>
              <a:tblGrid>
                <a:gridCol w="10199382">
                  <a:extLst>
                    <a:ext uri="{9D8B030D-6E8A-4147-A177-3AD203B41FA5}">
                      <a16:colId xmlns:a16="http://schemas.microsoft.com/office/drawing/2014/main" val="1465501517"/>
                    </a:ext>
                  </a:extLst>
                </a:gridCol>
              </a:tblGrid>
              <a:tr h="591536">
                <a:tc>
                  <a:txBody>
                    <a:bodyPr/>
                    <a:lstStyle/>
                    <a:p>
                      <a:r>
                        <a:rPr kumimoji="1" lang="en-US" altLang="ja-JP" sz="2800" b="1" dirty="0">
                          <a:solidFill>
                            <a:srgbClr val="FF0000"/>
                          </a:solidFill>
                          <a:latin typeface="HG丸ｺﾞｼｯｸM-PRO" panose="020F0600000000000000" pitchFamily="50" charset="-128"/>
                          <a:ea typeface="HG丸ｺﾞｼｯｸM-PRO" panose="020F0600000000000000" pitchFamily="50" charset="-128"/>
                        </a:rPr>
                        <a:t>GPEI</a:t>
                      </a:r>
                      <a:r>
                        <a:rPr kumimoji="1" lang="ja-JP" altLang="en-US" sz="2800" b="1" dirty="0">
                          <a:solidFill>
                            <a:srgbClr val="FF0000"/>
                          </a:solidFill>
                          <a:latin typeface="HG丸ｺﾞｼｯｸM-PRO" panose="020F0600000000000000" pitchFamily="50" charset="-128"/>
                          <a:ea typeface="HG丸ｺﾞｼｯｸM-PRO" panose="020F0600000000000000" pitchFamily="50" charset="-128"/>
                        </a:rPr>
                        <a:t>－感染症に立ち向かう国際ネットワークモデル</a:t>
                      </a:r>
                    </a:p>
                  </a:txBody>
                  <a:tcPr marL="64292" marR="64292" marT="32146" marB="3214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3541143"/>
                  </a:ext>
                </a:extLst>
              </a:tr>
            </a:tbl>
          </a:graphicData>
        </a:graphic>
      </p:graphicFrame>
    </p:spTree>
    <p:extLst>
      <p:ext uri="{BB962C8B-B14F-4D97-AF65-F5344CB8AC3E}">
        <p14:creationId xmlns:p14="http://schemas.microsoft.com/office/powerpoint/2010/main" val="2126556439"/>
      </p:ext>
    </p:extLst>
  </p:cSld>
  <p:clrMapOvr>
    <a:masterClrMapping/>
  </p:clrMapOvr>
  <mc:AlternateContent xmlns:mc="http://schemas.openxmlformats.org/markup-compatibility/2006" xmlns:p14="http://schemas.microsoft.com/office/powerpoint/2010/main">
    <mc:Choice Requires="p14">
      <p:transition spd="slow" p14:dur="2000">
        <p14:prism dir="u"/>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34ACC7D5-113A-414C-A184-A84FA684D1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906" y="310199"/>
            <a:ext cx="1009383" cy="1283696"/>
          </a:xfrm>
          <a:prstGeom prst="rect">
            <a:avLst/>
          </a:prstGeom>
        </p:spPr>
      </p:pic>
      <p:pic>
        <p:nvPicPr>
          <p:cNvPr id="2" name="図 1">
            <a:extLst>
              <a:ext uri="{FF2B5EF4-FFF2-40B4-BE49-F238E27FC236}">
                <a16:creationId xmlns:a16="http://schemas.microsoft.com/office/drawing/2014/main" id="{26383F00-268D-4E29-9FA6-F27AA950499B}"/>
              </a:ext>
            </a:extLst>
          </p:cNvPr>
          <p:cNvPicPr>
            <a:picLocks noChangeAspect="1"/>
          </p:cNvPicPr>
          <p:nvPr/>
        </p:nvPicPr>
        <p:blipFill>
          <a:blip r:embed="rId4"/>
          <a:stretch>
            <a:fillRect/>
          </a:stretch>
        </p:blipFill>
        <p:spPr>
          <a:xfrm>
            <a:off x="733608" y="2254469"/>
            <a:ext cx="2136363" cy="2940010"/>
          </a:xfrm>
          <a:prstGeom prst="rect">
            <a:avLst/>
          </a:prstGeom>
        </p:spPr>
      </p:pic>
      <p:sp>
        <p:nvSpPr>
          <p:cNvPr id="9" name="テキスト ボックス 8">
            <a:extLst>
              <a:ext uri="{FF2B5EF4-FFF2-40B4-BE49-F238E27FC236}">
                <a16:creationId xmlns:a16="http://schemas.microsoft.com/office/drawing/2014/main" id="{8690598D-E7E0-458C-9D2D-0F6FD515C75F}"/>
              </a:ext>
            </a:extLst>
          </p:cNvPr>
          <p:cNvSpPr txBox="1"/>
          <p:nvPr/>
        </p:nvSpPr>
        <p:spPr>
          <a:xfrm>
            <a:off x="5773242" y="3109489"/>
            <a:ext cx="642918" cy="287130"/>
          </a:xfrm>
          <a:prstGeom prst="rect">
            <a:avLst/>
          </a:prstGeom>
          <a:noFill/>
        </p:spPr>
        <p:txBody>
          <a:bodyPr wrap="square" rtlCol="0">
            <a:spAutoFit/>
          </a:bodyPr>
          <a:lstStyle/>
          <a:p>
            <a:endParaRPr lang="ja-JP" altLang="en-US" sz="1266" dirty="0"/>
          </a:p>
        </p:txBody>
      </p:sp>
      <p:sp>
        <p:nvSpPr>
          <p:cNvPr id="10" name="テキスト ボックス 9">
            <a:extLst>
              <a:ext uri="{FF2B5EF4-FFF2-40B4-BE49-F238E27FC236}">
                <a16:creationId xmlns:a16="http://schemas.microsoft.com/office/drawing/2014/main" id="{2564030A-ED29-43B7-9E26-F3109B9C9D5F}"/>
              </a:ext>
            </a:extLst>
          </p:cNvPr>
          <p:cNvSpPr txBox="1"/>
          <p:nvPr/>
        </p:nvSpPr>
        <p:spPr>
          <a:xfrm>
            <a:off x="3469150" y="2385506"/>
            <a:ext cx="7863854" cy="2673104"/>
          </a:xfrm>
          <a:prstGeom prst="rect">
            <a:avLst/>
          </a:prstGeom>
          <a:noFill/>
        </p:spPr>
        <p:txBody>
          <a:bodyPr wrap="square" rtlCol="0">
            <a:spAutoFit/>
          </a:bodyPr>
          <a:lstStyle/>
          <a:p>
            <a:pPr>
              <a:lnSpc>
                <a:spcPct val="150000"/>
              </a:lnSpc>
            </a:pPr>
            <a:r>
              <a:rPr lang="ja-JP" altLang="en-US" sz="2250" dirty="0">
                <a:solidFill>
                  <a:srgbClr val="002060"/>
                </a:solidFill>
                <a:latin typeface="HG丸ｺﾞｼｯｸM-PRO" panose="020F0600000000000000" pitchFamily="50" charset="-128"/>
                <a:ea typeface="HG丸ｺﾞｼｯｸM-PRO" panose="020F0600000000000000" pitchFamily="50" charset="-128"/>
              </a:rPr>
              <a:t>新型コロナウイルス対策専門家委員会副座長、分科会会長</a:t>
            </a:r>
            <a:endParaRPr lang="en-US" altLang="ja-JP" sz="2250" dirty="0">
              <a:solidFill>
                <a:srgbClr val="002060"/>
              </a:solidFill>
              <a:latin typeface="HG丸ｺﾞｼｯｸM-PRO" panose="020F0600000000000000" pitchFamily="50" charset="-128"/>
              <a:ea typeface="HG丸ｺﾞｼｯｸM-PRO" panose="020F0600000000000000" pitchFamily="50" charset="-128"/>
            </a:endParaRPr>
          </a:p>
          <a:p>
            <a:pPr>
              <a:lnSpc>
                <a:spcPct val="150000"/>
              </a:lnSpc>
            </a:pPr>
            <a:endParaRPr lang="en-US" altLang="ja-JP" sz="1266" dirty="0">
              <a:solidFill>
                <a:srgbClr val="002060"/>
              </a:solidFill>
              <a:latin typeface="HG丸ｺﾞｼｯｸM-PRO" panose="020F0600000000000000" pitchFamily="50" charset="-128"/>
              <a:ea typeface="HG丸ｺﾞｼｯｸM-PRO" panose="020F0600000000000000" pitchFamily="50" charset="-128"/>
            </a:endParaRPr>
          </a:p>
          <a:p>
            <a:pPr>
              <a:lnSpc>
                <a:spcPct val="150000"/>
              </a:lnSpc>
            </a:pPr>
            <a:r>
              <a:rPr lang="ja-JP" altLang="en-US" sz="2250" dirty="0">
                <a:solidFill>
                  <a:srgbClr val="002060"/>
                </a:solidFill>
                <a:latin typeface="HG丸ｺﾞｼｯｸM-PRO" panose="020F0600000000000000" pitchFamily="50" charset="-128"/>
                <a:ea typeface="HG丸ｺﾞｼｯｸM-PRO" panose="020F0600000000000000" pitchFamily="50" charset="-128"/>
              </a:rPr>
              <a:t>厚生省勤務後ＷＨＯに転じ西太平洋地区でポリオを根絶させた第一人者（ＷＨＯ西太平洋事務局長）</a:t>
            </a:r>
            <a:endParaRPr lang="en-US" altLang="ja-JP" sz="2250" dirty="0">
              <a:solidFill>
                <a:srgbClr val="002060"/>
              </a:solidFill>
              <a:latin typeface="HG丸ｺﾞｼｯｸM-PRO" panose="020F0600000000000000" pitchFamily="50" charset="-128"/>
              <a:ea typeface="HG丸ｺﾞｼｯｸM-PRO" panose="020F0600000000000000" pitchFamily="50" charset="-128"/>
            </a:endParaRPr>
          </a:p>
          <a:p>
            <a:pPr>
              <a:lnSpc>
                <a:spcPct val="150000"/>
              </a:lnSpc>
            </a:pPr>
            <a:endParaRPr lang="en-US" altLang="ja-JP" sz="1266" dirty="0">
              <a:solidFill>
                <a:srgbClr val="002060"/>
              </a:solidFill>
              <a:latin typeface="HG丸ｺﾞｼｯｸM-PRO" panose="020F0600000000000000" pitchFamily="50" charset="-128"/>
              <a:ea typeface="HG丸ｺﾞｼｯｸM-PRO" panose="020F0600000000000000" pitchFamily="50" charset="-128"/>
            </a:endParaRPr>
          </a:p>
          <a:p>
            <a:pPr>
              <a:lnSpc>
                <a:spcPct val="150000"/>
              </a:lnSpc>
            </a:pPr>
            <a:r>
              <a:rPr lang="ja-JP" altLang="en-US" sz="2250" dirty="0">
                <a:solidFill>
                  <a:srgbClr val="002060"/>
                </a:solidFill>
                <a:latin typeface="HG丸ｺﾞｼｯｸM-PRO" panose="020F0600000000000000" pitchFamily="50" charset="-128"/>
                <a:ea typeface="HG丸ｺﾞｼｯｸM-PRO" panose="020F0600000000000000" pitchFamily="50" charset="-128"/>
              </a:rPr>
              <a:t>新型インフル、ＳＡＲＳでも陣頭指揮</a:t>
            </a:r>
            <a:endParaRPr lang="en-US" altLang="ja-JP" sz="2250" dirty="0">
              <a:solidFill>
                <a:srgbClr val="002060"/>
              </a:solidFill>
              <a:latin typeface="HG丸ｺﾞｼｯｸM-PRO" panose="020F0600000000000000" pitchFamily="50" charset="-128"/>
              <a:ea typeface="HG丸ｺﾞｼｯｸM-PRO" panose="020F0600000000000000" pitchFamily="50" charset="-128"/>
            </a:endParaRPr>
          </a:p>
        </p:txBody>
      </p:sp>
      <p:sp>
        <p:nvSpPr>
          <p:cNvPr id="3" name="テキスト ボックス 2">
            <a:extLst>
              <a:ext uri="{FF2B5EF4-FFF2-40B4-BE49-F238E27FC236}">
                <a16:creationId xmlns:a16="http://schemas.microsoft.com/office/drawing/2014/main" id="{F02F4DA2-BEA6-4C42-BA1F-CA753BB037CD}"/>
              </a:ext>
            </a:extLst>
          </p:cNvPr>
          <p:cNvSpPr txBox="1"/>
          <p:nvPr/>
        </p:nvSpPr>
        <p:spPr>
          <a:xfrm>
            <a:off x="756021" y="5354382"/>
            <a:ext cx="2408556" cy="481799"/>
          </a:xfrm>
          <a:prstGeom prst="rect">
            <a:avLst/>
          </a:prstGeom>
          <a:noFill/>
        </p:spPr>
        <p:txBody>
          <a:bodyPr wrap="square" rtlCol="0">
            <a:spAutoFit/>
          </a:bodyPr>
          <a:lstStyle/>
          <a:p>
            <a:r>
              <a:rPr lang="ja-JP" altLang="en-US" sz="2531" dirty="0">
                <a:solidFill>
                  <a:srgbClr val="002060"/>
                </a:solidFill>
                <a:latin typeface="HG丸ｺﾞｼｯｸM-PRO" panose="020F0600000000000000" pitchFamily="50" charset="-128"/>
                <a:ea typeface="HG丸ｺﾞｼｯｸM-PRO" panose="020F0600000000000000" pitchFamily="50" charset="-128"/>
              </a:rPr>
              <a:t>尾身　茂　氏</a:t>
            </a:r>
            <a:endParaRPr lang="en-US" altLang="ja-JP" sz="2531" dirty="0">
              <a:solidFill>
                <a:srgbClr val="002060"/>
              </a:solidFill>
              <a:latin typeface="HG丸ｺﾞｼｯｸM-PRO" panose="020F0600000000000000" pitchFamily="50" charset="-128"/>
              <a:ea typeface="HG丸ｺﾞｼｯｸM-PRO" panose="020F0600000000000000" pitchFamily="50" charset="-128"/>
            </a:endParaRPr>
          </a:p>
        </p:txBody>
      </p:sp>
      <p:pic>
        <p:nvPicPr>
          <p:cNvPr id="7" name="図 6">
            <a:extLst>
              <a:ext uri="{FF2B5EF4-FFF2-40B4-BE49-F238E27FC236}">
                <a16:creationId xmlns:a16="http://schemas.microsoft.com/office/drawing/2014/main" id="{4ED244D5-CF11-442E-A5D4-485BFB8401D0}"/>
              </a:ext>
            </a:extLst>
          </p:cNvPr>
          <p:cNvPicPr>
            <a:picLocks noChangeAspect="1"/>
          </p:cNvPicPr>
          <p:nvPr/>
        </p:nvPicPr>
        <p:blipFill>
          <a:blip r:embed="rId5"/>
          <a:stretch>
            <a:fillRect/>
          </a:stretch>
        </p:blipFill>
        <p:spPr>
          <a:xfrm>
            <a:off x="10174308" y="93261"/>
            <a:ext cx="1928921" cy="591536"/>
          </a:xfrm>
          <a:prstGeom prst="rect">
            <a:avLst/>
          </a:prstGeom>
        </p:spPr>
      </p:pic>
      <p:pic>
        <p:nvPicPr>
          <p:cNvPr id="5" name="図 4">
            <a:extLst>
              <a:ext uri="{FF2B5EF4-FFF2-40B4-BE49-F238E27FC236}">
                <a16:creationId xmlns:a16="http://schemas.microsoft.com/office/drawing/2014/main" id="{99B5D526-9ED1-4A19-A7AE-5DE69DB184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27424" y="5545873"/>
            <a:ext cx="2693806" cy="1015253"/>
          </a:xfrm>
          <a:prstGeom prst="rect">
            <a:avLst/>
          </a:prstGeom>
        </p:spPr>
      </p:pic>
      <p:graphicFrame>
        <p:nvGraphicFramePr>
          <p:cNvPr id="13" name="表 12">
            <a:extLst>
              <a:ext uri="{FF2B5EF4-FFF2-40B4-BE49-F238E27FC236}">
                <a16:creationId xmlns:a16="http://schemas.microsoft.com/office/drawing/2014/main" id="{C367C00F-802B-45CC-A584-D026B26DEBF0}"/>
              </a:ext>
            </a:extLst>
          </p:cNvPr>
          <p:cNvGraphicFramePr>
            <a:graphicFrameLocks noGrp="1"/>
          </p:cNvGraphicFramePr>
          <p:nvPr/>
        </p:nvGraphicFramePr>
        <p:xfrm>
          <a:off x="1324540" y="1002359"/>
          <a:ext cx="10199382" cy="591536"/>
        </p:xfrm>
        <a:graphic>
          <a:graphicData uri="http://schemas.openxmlformats.org/drawingml/2006/table">
            <a:tbl>
              <a:tblPr firstRow="1" bandRow="1">
                <a:tableStyleId>{5940675A-B579-460E-94D1-54222C63F5DA}</a:tableStyleId>
              </a:tblPr>
              <a:tblGrid>
                <a:gridCol w="10199382">
                  <a:extLst>
                    <a:ext uri="{9D8B030D-6E8A-4147-A177-3AD203B41FA5}">
                      <a16:colId xmlns:a16="http://schemas.microsoft.com/office/drawing/2014/main" val="1465501517"/>
                    </a:ext>
                  </a:extLst>
                </a:gridCol>
              </a:tblGrid>
              <a:tr h="591536">
                <a:tc>
                  <a:txBody>
                    <a:bodyPr/>
                    <a:lstStyle/>
                    <a:p>
                      <a:r>
                        <a:rPr kumimoji="1" lang="ja-JP" altLang="en-US" sz="2800" b="1" spc="-100" baseline="0" dirty="0">
                          <a:solidFill>
                            <a:srgbClr val="FF0000"/>
                          </a:solidFill>
                          <a:latin typeface="HG丸ｺﾞｼｯｸM-PRO" panose="020F0600000000000000" pitchFamily="50" charset="-128"/>
                          <a:ea typeface="HG丸ｺﾞｼｯｸM-PRO" panose="020F0600000000000000" pitchFamily="50" charset="-128"/>
                        </a:rPr>
                        <a:t>ポリオ根絶のノウハウが新型コロナウィルスに立ち向かう原点</a:t>
                      </a:r>
                      <a:r>
                        <a:rPr kumimoji="1" lang="en-US" altLang="ja-JP" sz="2800" b="1" spc="-100" baseline="0" dirty="0">
                          <a:solidFill>
                            <a:srgbClr val="FF0000"/>
                          </a:solidFill>
                          <a:latin typeface="HG丸ｺﾞｼｯｸM-PRO" panose="020F0600000000000000" pitchFamily="50" charset="-128"/>
                          <a:ea typeface="HG丸ｺﾞｼｯｸM-PRO" panose="020F0600000000000000" pitchFamily="50" charset="-128"/>
                        </a:rPr>
                        <a:t>!!</a:t>
                      </a:r>
                      <a:endParaRPr kumimoji="1" lang="ja-JP" altLang="en-US" sz="2800" b="1" spc="-100" baseline="0" dirty="0">
                        <a:solidFill>
                          <a:srgbClr val="FF0000"/>
                        </a:solidFill>
                        <a:latin typeface="HG丸ｺﾞｼｯｸM-PRO" panose="020F0600000000000000" pitchFamily="50" charset="-128"/>
                        <a:ea typeface="HG丸ｺﾞｼｯｸM-PRO" panose="020F0600000000000000" pitchFamily="50" charset="-128"/>
                      </a:endParaRPr>
                    </a:p>
                  </a:txBody>
                  <a:tcPr marL="64292" marR="64292" marT="32146" marB="3214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3541143"/>
                  </a:ext>
                </a:extLst>
              </a:tr>
            </a:tbl>
          </a:graphicData>
        </a:graphic>
      </p:graphicFrame>
    </p:spTree>
    <p:extLst>
      <p:ext uri="{BB962C8B-B14F-4D97-AF65-F5344CB8AC3E}">
        <p14:creationId xmlns:p14="http://schemas.microsoft.com/office/powerpoint/2010/main" val="80436826"/>
      </p:ext>
    </p:extLst>
  </p:cSld>
  <p:clrMapOvr>
    <a:masterClrMapping/>
  </p:clrMapOvr>
  <mc:AlternateContent xmlns:mc="http://schemas.openxmlformats.org/markup-compatibility/2006" xmlns:p14="http://schemas.microsoft.com/office/powerpoint/2010/main">
    <mc:Choice Requires="p14">
      <p:transition spd="slow" p14:dur="2000">
        <p14:prism dir="u"/>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9A17B49F-D03A-4029-B31A-2D46460F52FB}"/>
              </a:ext>
            </a:extLst>
          </p:cNvPr>
          <p:cNvSpPr/>
          <p:nvPr/>
        </p:nvSpPr>
        <p:spPr>
          <a:xfrm>
            <a:off x="180975" y="133350"/>
            <a:ext cx="11858625" cy="619125"/>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b="1" dirty="0">
                <a:latin typeface="HG丸ｺﾞｼｯｸM-PRO" panose="020F0600000000000000" pitchFamily="50" charset="-128"/>
                <a:ea typeface="HG丸ｺﾞｼｯｸM-PRO" panose="020F0600000000000000" pitchFamily="50" charset="-128"/>
              </a:rPr>
              <a:t>ロータリー財団の定義と使命</a:t>
            </a:r>
            <a:endParaRPr kumimoji="1" lang="ja-JP" altLang="en-US" sz="3200" b="1" dirty="0">
              <a:solidFill>
                <a:srgbClr val="FFFF00"/>
              </a:solidFill>
              <a:latin typeface="HG丸ｺﾞｼｯｸM-PRO" panose="020F0600000000000000" pitchFamily="50" charset="-128"/>
              <a:ea typeface="HG丸ｺﾞｼｯｸM-PRO" panose="020F0600000000000000" pitchFamily="50" charset="-128"/>
            </a:endParaRPr>
          </a:p>
        </p:txBody>
      </p:sp>
      <p:sp>
        <p:nvSpPr>
          <p:cNvPr id="13" name="テキスト ボックス 12">
            <a:extLst>
              <a:ext uri="{FF2B5EF4-FFF2-40B4-BE49-F238E27FC236}">
                <a16:creationId xmlns:a16="http://schemas.microsoft.com/office/drawing/2014/main" id="{0F6A1463-6CDA-474F-B86B-8726EE8C10B6}"/>
              </a:ext>
            </a:extLst>
          </p:cNvPr>
          <p:cNvSpPr txBox="1"/>
          <p:nvPr/>
        </p:nvSpPr>
        <p:spPr>
          <a:xfrm>
            <a:off x="806641" y="4518228"/>
            <a:ext cx="10785285" cy="1137106"/>
          </a:xfrm>
          <a:prstGeom prst="rect">
            <a:avLst/>
          </a:prstGeom>
          <a:noFill/>
        </p:spPr>
        <p:txBody>
          <a:bodyPr wrap="square">
            <a:spAutoFit/>
          </a:bodyPr>
          <a:lstStyle/>
          <a:p>
            <a:pPr>
              <a:lnSpc>
                <a:spcPct val="150000"/>
              </a:lnSpc>
            </a:pPr>
            <a:r>
              <a:rPr lang="ja-JP" altLang="en-US" sz="2400" dirty="0">
                <a:latin typeface="HG丸ｺﾞｼｯｸM-PRO" panose="020F0600000000000000" pitchFamily="50" charset="-128"/>
                <a:ea typeface="HG丸ｺﾞｼｯｸM-PRO" panose="020F0600000000000000" pitchFamily="50" charset="-128"/>
              </a:rPr>
              <a:t>ロータリアンが健康状態を改善し、教育への支援を高め、貧困を救済することを通じて、世界理解、親善、平和を達成できるようにすることである</a:t>
            </a:r>
            <a:endParaRPr lang="ja-JP" altLang="en-US" sz="2400" dirty="0"/>
          </a:p>
        </p:txBody>
      </p:sp>
      <p:sp>
        <p:nvSpPr>
          <p:cNvPr id="8" name="テキスト ボックス 7">
            <a:extLst>
              <a:ext uri="{FF2B5EF4-FFF2-40B4-BE49-F238E27FC236}">
                <a16:creationId xmlns:a16="http://schemas.microsoft.com/office/drawing/2014/main" id="{539B0D95-2EFC-4EBF-BDC8-F51C26599B9E}"/>
              </a:ext>
            </a:extLst>
          </p:cNvPr>
          <p:cNvSpPr txBox="1"/>
          <p:nvPr/>
        </p:nvSpPr>
        <p:spPr>
          <a:xfrm>
            <a:off x="247076" y="931264"/>
            <a:ext cx="11697848" cy="892552"/>
          </a:xfrm>
          <a:prstGeom prst="rect">
            <a:avLst/>
          </a:prstGeom>
          <a:noFill/>
        </p:spPr>
        <p:txBody>
          <a:bodyPr wrap="square" rtlCol="0">
            <a:spAutoFit/>
          </a:bodyPr>
          <a:lstStyle/>
          <a:p>
            <a:r>
              <a:rPr lang="ja-JP" altLang="en-US" sz="2800" b="1" dirty="0">
                <a:solidFill>
                  <a:schemeClr val="accent1">
                    <a:lumMod val="50000"/>
                  </a:schemeClr>
                </a:solidFill>
                <a:latin typeface="HG丸ｺﾞｼｯｸM-PRO" panose="020F0600000000000000" pitchFamily="50" charset="-128"/>
                <a:ea typeface="HG丸ｺﾞｼｯｸM-PRO" panose="020F0600000000000000" pitchFamily="50" charset="-128"/>
              </a:rPr>
              <a:t>ロータリー財団の定義</a:t>
            </a:r>
            <a:endParaRPr lang="en-US" altLang="ja-JP" sz="2800" b="1" dirty="0">
              <a:solidFill>
                <a:schemeClr val="accent1">
                  <a:lumMod val="50000"/>
                </a:schemeClr>
              </a:solidFill>
              <a:latin typeface="HG丸ｺﾞｼｯｸM-PRO" panose="020F0600000000000000" pitchFamily="50" charset="-128"/>
              <a:ea typeface="HG丸ｺﾞｼｯｸM-PRO" panose="020F0600000000000000" pitchFamily="50" charset="-128"/>
            </a:endParaRPr>
          </a:p>
          <a:p>
            <a:r>
              <a:rPr kumimoji="1" lang="en-US" altLang="ja-JP" sz="2400" b="1" dirty="0">
                <a:solidFill>
                  <a:schemeClr val="accent1">
                    <a:lumMod val="60000"/>
                    <a:lumOff val="40000"/>
                  </a:schemeClr>
                </a:solidFill>
                <a:latin typeface="HG丸ｺﾞｼｯｸM-PRO" panose="020F0600000000000000" pitchFamily="50" charset="-128"/>
                <a:ea typeface="HG丸ｺﾞｼｯｸM-PRO" panose="020F0600000000000000" pitchFamily="50" charset="-128"/>
              </a:rPr>
              <a:t>Definition</a:t>
            </a:r>
            <a:r>
              <a:rPr kumimoji="1" lang="ja-JP" altLang="en-US" sz="2400" b="1" dirty="0">
                <a:solidFill>
                  <a:schemeClr val="accent1">
                    <a:lumMod val="60000"/>
                    <a:lumOff val="40000"/>
                  </a:schemeClr>
                </a:solidFill>
                <a:latin typeface="HG丸ｺﾞｼｯｸM-PRO" panose="020F0600000000000000" pitchFamily="50" charset="-128"/>
                <a:ea typeface="HG丸ｺﾞｼｯｸM-PRO" panose="020F0600000000000000" pitchFamily="50" charset="-128"/>
              </a:rPr>
              <a:t> </a:t>
            </a:r>
            <a:r>
              <a:rPr kumimoji="1" lang="en-US" altLang="ja-JP" sz="2400" b="1" dirty="0">
                <a:solidFill>
                  <a:schemeClr val="accent1">
                    <a:lumMod val="60000"/>
                    <a:lumOff val="40000"/>
                  </a:schemeClr>
                </a:solidFill>
                <a:latin typeface="HG丸ｺﾞｼｯｸM-PRO" panose="020F0600000000000000" pitchFamily="50" charset="-128"/>
                <a:ea typeface="HG丸ｺﾞｼｯｸM-PRO" panose="020F0600000000000000" pitchFamily="50" charset="-128"/>
              </a:rPr>
              <a:t>of</a:t>
            </a:r>
            <a:r>
              <a:rPr kumimoji="1" lang="ja-JP" altLang="en-US" sz="2400" b="1" dirty="0">
                <a:solidFill>
                  <a:schemeClr val="accent1">
                    <a:lumMod val="60000"/>
                    <a:lumOff val="40000"/>
                  </a:schemeClr>
                </a:solidFill>
                <a:latin typeface="HG丸ｺﾞｼｯｸM-PRO" panose="020F0600000000000000" pitchFamily="50" charset="-128"/>
                <a:ea typeface="HG丸ｺﾞｼｯｸM-PRO" panose="020F0600000000000000" pitchFamily="50" charset="-128"/>
              </a:rPr>
              <a:t> </a:t>
            </a:r>
            <a:r>
              <a:rPr kumimoji="1" lang="en-US" altLang="ja-JP" sz="2400" b="1" dirty="0">
                <a:solidFill>
                  <a:schemeClr val="accent1">
                    <a:lumMod val="60000"/>
                    <a:lumOff val="40000"/>
                  </a:schemeClr>
                </a:solidFill>
                <a:latin typeface="HG丸ｺﾞｼｯｸM-PRO" panose="020F0600000000000000" pitchFamily="50" charset="-128"/>
                <a:ea typeface="HG丸ｺﾞｼｯｸM-PRO" panose="020F0600000000000000" pitchFamily="50" charset="-128"/>
              </a:rPr>
              <a:t>The Rotary Foundation</a:t>
            </a:r>
            <a:endParaRPr kumimoji="1" lang="ja-JP" altLang="en-US" sz="2400" b="1" dirty="0">
              <a:solidFill>
                <a:schemeClr val="accent1">
                  <a:lumMod val="60000"/>
                  <a:lumOff val="40000"/>
                </a:schemeClr>
              </a:solidFill>
              <a:latin typeface="HG丸ｺﾞｼｯｸM-PRO" panose="020F0600000000000000" pitchFamily="50" charset="-128"/>
              <a:ea typeface="HG丸ｺﾞｼｯｸM-PRO" panose="020F0600000000000000" pitchFamily="50" charset="-128"/>
            </a:endParaRPr>
          </a:p>
        </p:txBody>
      </p:sp>
      <p:sp>
        <p:nvSpPr>
          <p:cNvPr id="2" name="テキスト ボックス 1">
            <a:extLst>
              <a:ext uri="{FF2B5EF4-FFF2-40B4-BE49-F238E27FC236}">
                <a16:creationId xmlns:a16="http://schemas.microsoft.com/office/drawing/2014/main" id="{3F28A86C-B776-4455-A05C-0D3B751F85E6}"/>
              </a:ext>
            </a:extLst>
          </p:cNvPr>
          <p:cNvSpPr txBox="1"/>
          <p:nvPr/>
        </p:nvSpPr>
        <p:spPr>
          <a:xfrm>
            <a:off x="247076" y="3564121"/>
            <a:ext cx="11697848" cy="892552"/>
          </a:xfrm>
          <a:prstGeom prst="rect">
            <a:avLst/>
          </a:prstGeom>
          <a:noFill/>
        </p:spPr>
        <p:txBody>
          <a:bodyPr wrap="square" rtlCol="0">
            <a:spAutoFit/>
          </a:bodyPr>
          <a:lstStyle/>
          <a:p>
            <a:r>
              <a:rPr lang="ja-JP" altLang="en-US" sz="2800" b="1" dirty="0">
                <a:solidFill>
                  <a:schemeClr val="accent1">
                    <a:lumMod val="50000"/>
                  </a:schemeClr>
                </a:solidFill>
                <a:latin typeface="HG丸ｺﾞｼｯｸM-PRO" panose="020F0600000000000000" pitchFamily="50" charset="-128"/>
                <a:ea typeface="HG丸ｺﾞｼｯｸM-PRO" panose="020F0600000000000000" pitchFamily="50" charset="-128"/>
              </a:rPr>
              <a:t>ロータリー財団の使命</a:t>
            </a:r>
            <a:endParaRPr lang="en-US" altLang="ja-JP" sz="2800" b="1" dirty="0">
              <a:solidFill>
                <a:schemeClr val="accent1">
                  <a:lumMod val="50000"/>
                </a:schemeClr>
              </a:solidFill>
              <a:latin typeface="HG丸ｺﾞｼｯｸM-PRO" panose="020F0600000000000000" pitchFamily="50" charset="-128"/>
              <a:ea typeface="HG丸ｺﾞｼｯｸM-PRO" panose="020F0600000000000000" pitchFamily="50" charset="-128"/>
            </a:endParaRPr>
          </a:p>
          <a:p>
            <a:r>
              <a:rPr kumimoji="1" lang="en-US" altLang="ja-JP" sz="2400" b="1" dirty="0">
                <a:solidFill>
                  <a:schemeClr val="accent1">
                    <a:lumMod val="60000"/>
                    <a:lumOff val="40000"/>
                  </a:schemeClr>
                </a:solidFill>
                <a:latin typeface="HG丸ｺﾞｼｯｸM-PRO" panose="020F0600000000000000" pitchFamily="50" charset="-128"/>
                <a:ea typeface="HG丸ｺﾞｼｯｸM-PRO" panose="020F0600000000000000" pitchFamily="50" charset="-128"/>
              </a:rPr>
              <a:t>The Rotary Foundation Mission Statement</a:t>
            </a:r>
            <a:endParaRPr kumimoji="1" lang="ja-JP" altLang="en-US" sz="2400" b="1" dirty="0">
              <a:solidFill>
                <a:schemeClr val="accent1">
                  <a:lumMod val="60000"/>
                  <a:lumOff val="40000"/>
                </a:schemeClr>
              </a:solidFill>
              <a:latin typeface="HG丸ｺﾞｼｯｸM-PRO" panose="020F0600000000000000" pitchFamily="50" charset="-128"/>
              <a:ea typeface="HG丸ｺﾞｼｯｸM-PRO" panose="020F0600000000000000" pitchFamily="50" charset="-128"/>
            </a:endParaRPr>
          </a:p>
        </p:txBody>
      </p:sp>
      <p:sp>
        <p:nvSpPr>
          <p:cNvPr id="5" name="テキスト ボックス 4">
            <a:extLst>
              <a:ext uri="{FF2B5EF4-FFF2-40B4-BE49-F238E27FC236}">
                <a16:creationId xmlns:a16="http://schemas.microsoft.com/office/drawing/2014/main" id="{77027304-E217-447B-9B67-4277F90CB118}"/>
              </a:ext>
            </a:extLst>
          </p:cNvPr>
          <p:cNvSpPr txBox="1"/>
          <p:nvPr/>
        </p:nvSpPr>
        <p:spPr>
          <a:xfrm>
            <a:off x="806641" y="2029450"/>
            <a:ext cx="10785285" cy="1137106"/>
          </a:xfrm>
          <a:prstGeom prst="rect">
            <a:avLst/>
          </a:prstGeom>
          <a:noFill/>
        </p:spPr>
        <p:txBody>
          <a:bodyPr wrap="square">
            <a:spAutoFit/>
          </a:bodyPr>
          <a:lstStyle/>
          <a:p>
            <a:pPr>
              <a:lnSpc>
                <a:spcPct val="150000"/>
              </a:lnSpc>
            </a:pPr>
            <a:r>
              <a:rPr lang="ja-JP" altLang="en-US" sz="2400" dirty="0">
                <a:latin typeface="HG丸ｺﾞｼｯｸM-PRO" panose="020F0600000000000000" pitchFamily="50" charset="-128"/>
                <a:ea typeface="HG丸ｺﾞｼｯｸM-PRO" panose="020F0600000000000000" pitchFamily="50" charset="-128"/>
              </a:rPr>
              <a:t>ロータリークラブおよび地区を通じて実施され承認された人道的および教育活動を支援するための寄付を受け、資金を配分する非営利団体である</a:t>
            </a:r>
            <a:endParaRPr lang="ja-JP" altLang="en-US" sz="2400" dirty="0"/>
          </a:p>
        </p:txBody>
      </p:sp>
      <p:cxnSp>
        <p:nvCxnSpPr>
          <p:cNvPr id="6" name="直線コネクタ 5">
            <a:extLst>
              <a:ext uri="{FF2B5EF4-FFF2-40B4-BE49-F238E27FC236}">
                <a16:creationId xmlns:a16="http://schemas.microsoft.com/office/drawing/2014/main" id="{22B8446C-1C41-464A-AA02-77C23D3504CE}"/>
              </a:ext>
            </a:extLst>
          </p:cNvPr>
          <p:cNvCxnSpPr>
            <a:cxnSpLocks/>
          </p:cNvCxnSpPr>
          <p:nvPr/>
        </p:nvCxnSpPr>
        <p:spPr>
          <a:xfrm flipV="1">
            <a:off x="247076" y="3401931"/>
            <a:ext cx="11697848" cy="27070"/>
          </a:xfrm>
          <a:prstGeom prst="line">
            <a:avLst/>
          </a:prstGeom>
          <a:ln w="19050">
            <a:prstDash val="solid"/>
          </a:ln>
        </p:spPr>
        <p:style>
          <a:lnRef idx="1">
            <a:schemeClr val="accent1"/>
          </a:lnRef>
          <a:fillRef idx="0">
            <a:schemeClr val="accent1"/>
          </a:fillRef>
          <a:effectRef idx="0">
            <a:schemeClr val="accent1"/>
          </a:effectRef>
          <a:fontRef idx="minor">
            <a:schemeClr val="tx1"/>
          </a:fontRef>
        </p:style>
      </p:cxnSp>
      <p:sp>
        <p:nvSpPr>
          <p:cNvPr id="4" name="正方形/長方形 3">
            <a:extLst>
              <a:ext uri="{FF2B5EF4-FFF2-40B4-BE49-F238E27FC236}">
                <a16:creationId xmlns:a16="http://schemas.microsoft.com/office/drawing/2014/main" id="{08A1EDF8-4931-4E60-9E09-FF1BC25A4EA0}"/>
              </a:ext>
            </a:extLst>
          </p:cNvPr>
          <p:cNvSpPr/>
          <p:nvPr/>
        </p:nvSpPr>
        <p:spPr>
          <a:xfrm>
            <a:off x="488078" y="4595113"/>
            <a:ext cx="11422410" cy="154443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kumimoji="1" lang="ja-JP" altLang="en-US" sz="2400" dirty="0">
                <a:solidFill>
                  <a:sysClr val="windowText" lastClr="000000"/>
                </a:solidFill>
                <a:latin typeface="HG丸ｺﾞｼｯｸM-PRO" panose="020F0600000000000000" pitchFamily="50" charset="-128"/>
                <a:ea typeface="HG丸ｺﾞｼｯｸM-PRO" panose="020F0600000000000000" pitchFamily="50" charset="-128"/>
              </a:rPr>
              <a:t>ロータリアンが人びとの健康状態を改善し、質の高い教育を提供し、</a:t>
            </a:r>
            <a:r>
              <a:rPr kumimoji="1" lang="ja-JP" altLang="en-US" sz="2400" b="1" dirty="0">
                <a:solidFill>
                  <a:srgbClr val="00B050"/>
                </a:solidFill>
                <a:latin typeface="HG丸ｺﾞｼｯｸM-PRO" panose="020F0600000000000000" pitchFamily="50" charset="-128"/>
                <a:ea typeface="HG丸ｺﾞｼｯｸM-PRO" panose="020F0600000000000000" pitchFamily="50" charset="-128"/>
              </a:rPr>
              <a:t>環境保全に取り組み</a:t>
            </a:r>
            <a:r>
              <a:rPr kumimoji="1" lang="ja-JP" altLang="en-US" sz="2400" dirty="0">
                <a:solidFill>
                  <a:sysClr val="windowText" lastClr="000000"/>
                </a:solidFill>
                <a:latin typeface="HG丸ｺﾞｼｯｸM-PRO" panose="020F0600000000000000" pitchFamily="50" charset="-128"/>
                <a:ea typeface="HG丸ｺﾞｼｯｸM-PRO" panose="020F0600000000000000" pitchFamily="50" charset="-128"/>
              </a:rPr>
              <a:t>、貧困をなくすことを通じて、世界理解、親善、平和を構築できるよう支援すること（仮訳）</a:t>
            </a:r>
          </a:p>
        </p:txBody>
      </p:sp>
      <p:pic>
        <p:nvPicPr>
          <p:cNvPr id="3" name="Picture 4" descr="ãã­ã¼ã¿ãªã¼è²¡å£ãã®ç»åæ¤ç´¢çµæ">
            <a:extLst>
              <a:ext uri="{FF2B5EF4-FFF2-40B4-BE49-F238E27FC236}">
                <a16:creationId xmlns:a16="http://schemas.microsoft.com/office/drawing/2014/main" id="{3871A202-7F11-4516-99AB-22E6B022B09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585179" y="5817524"/>
            <a:ext cx="2006747" cy="756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5702165"/>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34ACC7D5-113A-414C-A184-A84FA684D1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986" y="310199"/>
            <a:ext cx="1009383" cy="1283696"/>
          </a:xfrm>
          <a:prstGeom prst="rect">
            <a:avLst/>
          </a:prstGeom>
        </p:spPr>
      </p:pic>
      <p:sp>
        <p:nvSpPr>
          <p:cNvPr id="7" name="テキスト ボックス 6">
            <a:extLst>
              <a:ext uri="{FF2B5EF4-FFF2-40B4-BE49-F238E27FC236}">
                <a16:creationId xmlns:a16="http://schemas.microsoft.com/office/drawing/2014/main" id="{3733A651-C169-416C-811C-FCBBC33E33CE}"/>
              </a:ext>
            </a:extLst>
          </p:cNvPr>
          <p:cNvSpPr txBox="1"/>
          <p:nvPr/>
        </p:nvSpPr>
        <p:spPr>
          <a:xfrm>
            <a:off x="5186534" y="2288963"/>
            <a:ext cx="6597928" cy="3035190"/>
          </a:xfrm>
          <a:prstGeom prst="rect">
            <a:avLst/>
          </a:prstGeom>
          <a:noFill/>
        </p:spPr>
        <p:txBody>
          <a:bodyPr wrap="square">
            <a:spAutoFit/>
          </a:bodyPr>
          <a:lstStyle/>
          <a:p>
            <a:pPr algn="l"/>
            <a:r>
              <a:rPr lang="ja-JP" altLang="en-US" sz="2531" b="1" dirty="0">
                <a:solidFill>
                  <a:srgbClr val="39424A"/>
                </a:solidFill>
                <a:latin typeface="HG丸ｺﾞｼｯｸM-PRO" panose="020F0600000000000000" pitchFamily="50" charset="-128"/>
                <a:ea typeface="HG丸ｺﾞｼｯｸM-PRO" panose="020F0600000000000000" pitchFamily="50" charset="-128"/>
              </a:rPr>
              <a:t>スペインかぜ（</a:t>
            </a:r>
            <a:r>
              <a:rPr lang="en-US" altLang="ja-JP" sz="2531" b="1" dirty="0">
                <a:solidFill>
                  <a:srgbClr val="39424A"/>
                </a:solidFill>
                <a:latin typeface="HG丸ｺﾞｼｯｸM-PRO" panose="020F0600000000000000" pitchFamily="50" charset="-128"/>
                <a:ea typeface="HG丸ｺﾞｼｯｸM-PRO" panose="020F0600000000000000" pitchFamily="50" charset="-128"/>
              </a:rPr>
              <a:t>1918</a:t>
            </a:r>
            <a:r>
              <a:rPr lang="ja-JP" altLang="en-US" sz="2531" b="1" dirty="0">
                <a:solidFill>
                  <a:srgbClr val="39424A"/>
                </a:solidFill>
                <a:latin typeface="HG丸ｺﾞｼｯｸM-PRO" panose="020F0600000000000000" pitchFamily="50" charset="-128"/>
                <a:ea typeface="HG丸ｺﾞｼｯｸM-PRO" panose="020F0600000000000000" pitchFamily="50" charset="-128"/>
              </a:rPr>
              <a:t>年）の世界的流行の際、ジョン・ヒンケル公園で例会を開くバークレー・ロータリークラブ（米国カリフォルニア州）</a:t>
            </a:r>
            <a:endParaRPr lang="en-US" altLang="ja-JP" sz="2531" b="1" dirty="0">
              <a:solidFill>
                <a:srgbClr val="39424A"/>
              </a:solidFill>
              <a:latin typeface="HG丸ｺﾞｼｯｸM-PRO" panose="020F0600000000000000" pitchFamily="50" charset="-128"/>
              <a:ea typeface="HG丸ｺﾞｼｯｸM-PRO" panose="020F0600000000000000" pitchFamily="50" charset="-128"/>
            </a:endParaRPr>
          </a:p>
          <a:p>
            <a:pPr algn="l"/>
            <a:endParaRPr lang="ja-JP" altLang="en-US" sz="2250" b="1" dirty="0">
              <a:solidFill>
                <a:srgbClr val="39424A"/>
              </a:solidFill>
              <a:latin typeface="HG丸ｺﾞｼｯｸM-PRO" panose="020F0600000000000000" pitchFamily="50" charset="-128"/>
              <a:ea typeface="HG丸ｺﾞｼｯｸM-PRO" panose="020F0600000000000000" pitchFamily="50" charset="-128"/>
            </a:endParaRPr>
          </a:p>
          <a:p>
            <a:pPr algn="l"/>
            <a:r>
              <a:rPr lang="ja-JP" altLang="en-US" sz="2250" b="1" dirty="0">
                <a:solidFill>
                  <a:srgbClr val="39424A"/>
                </a:solidFill>
                <a:latin typeface="HG丸ｺﾞｼｯｸM-PRO" panose="020F0600000000000000" pitchFamily="50" charset="-128"/>
                <a:ea typeface="HG丸ｺﾞｼｯｸM-PRO" panose="020F0600000000000000" pitchFamily="50" charset="-128"/>
              </a:rPr>
              <a:t>撮影：</a:t>
            </a:r>
            <a:endParaRPr lang="en-US" altLang="ja-JP" sz="2250" b="1" dirty="0">
              <a:solidFill>
                <a:srgbClr val="39424A"/>
              </a:solidFill>
              <a:latin typeface="HG丸ｺﾞｼｯｸM-PRO" panose="020F0600000000000000" pitchFamily="50" charset="-128"/>
              <a:ea typeface="HG丸ｺﾞｼｯｸM-PRO" panose="020F0600000000000000" pitchFamily="50" charset="-128"/>
            </a:endParaRPr>
          </a:p>
          <a:p>
            <a:pPr algn="l"/>
            <a:r>
              <a:rPr lang="ja-JP" altLang="en-US" sz="2250" b="1" dirty="0">
                <a:solidFill>
                  <a:srgbClr val="39424A"/>
                </a:solidFill>
                <a:latin typeface="HG丸ｺﾞｼｯｸM-PRO" panose="020F0600000000000000" pitchFamily="50" charset="-128"/>
                <a:ea typeface="HG丸ｺﾞｼｯｸM-PRO" panose="020F0600000000000000" pitchFamily="50" charset="-128"/>
              </a:rPr>
              <a:t>エドウィン・</a:t>
            </a:r>
            <a:r>
              <a:rPr lang="en-US" altLang="ja-JP" sz="2250" b="1" dirty="0">
                <a:solidFill>
                  <a:srgbClr val="39424A"/>
                </a:solidFill>
                <a:latin typeface="HG丸ｺﾞｼｯｸM-PRO" panose="020F0600000000000000" pitchFamily="50" charset="-128"/>
                <a:ea typeface="HG丸ｺﾞｼｯｸM-PRO" panose="020F0600000000000000" pitchFamily="50" charset="-128"/>
              </a:rPr>
              <a:t>J</a:t>
            </a:r>
            <a:r>
              <a:rPr lang="ja-JP" altLang="en-US" sz="2250" b="1" dirty="0">
                <a:solidFill>
                  <a:srgbClr val="39424A"/>
                </a:solidFill>
                <a:latin typeface="HG丸ｺﾞｼｯｸM-PRO" panose="020F0600000000000000" pitchFamily="50" charset="-128"/>
                <a:ea typeface="HG丸ｺﾞｼｯｸM-PRO" panose="020F0600000000000000" pitchFamily="50" charset="-128"/>
              </a:rPr>
              <a:t>・マカラー（</a:t>
            </a:r>
            <a:r>
              <a:rPr lang="en-US" altLang="ja-JP" sz="2250" b="1" dirty="0">
                <a:solidFill>
                  <a:srgbClr val="39424A"/>
                </a:solidFill>
                <a:latin typeface="HG丸ｺﾞｼｯｸM-PRO" panose="020F0600000000000000" pitchFamily="50" charset="-128"/>
                <a:ea typeface="HG丸ｺﾞｼｯｸM-PRO" panose="020F0600000000000000" pitchFamily="50" charset="-128"/>
              </a:rPr>
              <a:t>1931</a:t>
            </a:r>
            <a:r>
              <a:rPr lang="ja-JP" altLang="en-US" sz="2250" b="1" dirty="0">
                <a:solidFill>
                  <a:srgbClr val="39424A"/>
                </a:solidFill>
                <a:latin typeface="HG丸ｺﾞｼｯｸM-PRO" panose="020F0600000000000000" pitchFamily="50" charset="-128"/>
                <a:ea typeface="HG丸ｺﾞｼｯｸM-PRO" panose="020F0600000000000000" pitchFamily="50" charset="-128"/>
              </a:rPr>
              <a:t>～</a:t>
            </a:r>
            <a:r>
              <a:rPr lang="en-US" altLang="ja-JP" sz="2250" b="1" dirty="0">
                <a:solidFill>
                  <a:srgbClr val="39424A"/>
                </a:solidFill>
                <a:latin typeface="HG丸ｺﾞｼｯｸM-PRO" panose="020F0600000000000000" pitchFamily="50" charset="-128"/>
                <a:ea typeface="HG丸ｺﾞｼｯｸM-PRO" panose="020F0600000000000000" pitchFamily="50" charset="-128"/>
              </a:rPr>
              <a:t>32</a:t>
            </a:r>
            <a:r>
              <a:rPr lang="ja-JP" altLang="en-US" sz="2250" b="1" dirty="0">
                <a:solidFill>
                  <a:srgbClr val="39424A"/>
                </a:solidFill>
                <a:latin typeface="HG丸ｺﾞｼｯｸM-PRO" panose="020F0600000000000000" pitchFamily="50" charset="-128"/>
                <a:ea typeface="HG丸ｺﾞｼｯｸM-PRO" panose="020F0600000000000000" pitchFamily="50" charset="-128"/>
              </a:rPr>
              <a:t>年クラブ会長）／提供：バークレー・ロータリークラブ</a:t>
            </a:r>
          </a:p>
        </p:txBody>
      </p:sp>
      <p:pic>
        <p:nvPicPr>
          <p:cNvPr id="10" name="図 9">
            <a:extLst>
              <a:ext uri="{FF2B5EF4-FFF2-40B4-BE49-F238E27FC236}">
                <a16:creationId xmlns:a16="http://schemas.microsoft.com/office/drawing/2014/main" id="{276E714D-E7C9-4112-A98A-A36CFBC3BC7B}"/>
              </a:ext>
            </a:extLst>
          </p:cNvPr>
          <p:cNvPicPr>
            <a:picLocks noChangeAspect="1"/>
          </p:cNvPicPr>
          <p:nvPr/>
        </p:nvPicPr>
        <p:blipFill>
          <a:blip r:embed="rId4"/>
          <a:stretch>
            <a:fillRect/>
          </a:stretch>
        </p:blipFill>
        <p:spPr>
          <a:xfrm>
            <a:off x="338985" y="2083042"/>
            <a:ext cx="4511173" cy="3325137"/>
          </a:xfrm>
          <a:prstGeom prst="rect">
            <a:avLst/>
          </a:prstGeom>
        </p:spPr>
      </p:pic>
      <p:pic>
        <p:nvPicPr>
          <p:cNvPr id="3" name="図 2">
            <a:extLst>
              <a:ext uri="{FF2B5EF4-FFF2-40B4-BE49-F238E27FC236}">
                <a16:creationId xmlns:a16="http://schemas.microsoft.com/office/drawing/2014/main" id="{A3F5DA86-30B3-4EA2-90C4-296A88C3FE69}"/>
              </a:ext>
            </a:extLst>
          </p:cNvPr>
          <p:cNvPicPr>
            <a:picLocks noChangeAspect="1"/>
          </p:cNvPicPr>
          <p:nvPr/>
        </p:nvPicPr>
        <p:blipFill>
          <a:blip r:embed="rId5"/>
          <a:stretch>
            <a:fillRect/>
          </a:stretch>
        </p:blipFill>
        <p:spPr>
          <a:xfrm>
            <a:off x="10112485" y="153493"/>
            <a:ext cx="1928921" cy="591536"/>
          </a:xfrm>
          <a:prstGeom prst="rect">
            <a:avLst/>
          </a:prstGeom>
        </p:spPr>
      </p:pic>
      <p:pic>
        <p:nvPicPr>
          <p:cNvPr id="2" name="図 1">
            <a:extLst>
              <a:ext uri="{FF2B5EF4-FFF2-40B4-BE49-F238E27FC236}">
                <a16:creationId xmlns:a16="http://schemas.microsoft.com/office/drawing/2014/main" id="{C5150F43-3ABD-4B8D-86F6-99FA7C359E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27424" y="5545873"/>
            <a:ext cx="2693806" cy="1015253"/>
          </a:xfrm>
          <a:prstGeom prst="rect">
            <a:avLst/>
          </a:prstGeom>
        </p:spPr>
      </p:pic>
      <p:graphicFrame>
        <p:nvGraphicFramePr>
          <p:cNvPr id="5" name="表 4">
            <a:extLst>
              <a:ext uri="{FF2B5EF4-FFF2-40B4-BE49-F238E27FC236}">
                <a16:creationId xmlns:a16="http://schemas.microsoft.com/office/drawing/2014/main" id="{A0B27F2B-C84B-4AEE-BCD2-6FAEFAF6A91F}"/>
              </a:ext>
            </a:extLst>
          </p:cNvPr>
          <p:cNvGraphicFramePr>
            <a:graphicFrameLocks noGrp="1"/>
          </p:cNvGraphicFramePr>
          <p:nvPr/>
        </p:nvGraphicFramePr>
        <p:xfrm>
          <a:off x="1324540" y="1002359"/>
          <a:ext cx="10199382" cy="591536"/>
        </p:xfrm>
        <a:graphic>
          <a:graphicData uri="http://schemas.openxmlformats.org/drawingml/2006/table">
            <a:tbl>
              <a:tblPr firstRow="1" bandRow="1">
                <a:tableStyleId>{5940675A-B579-460E-94D1-54222C63F5DA}</a:tableStyleId>
              </a:tblPr>
              <a:tblGrid>
                <a:gridCol w="10199382">
                  <a:extLst>
                    <a:ext uri="{9D8B030D-6E8A-4147-A177-3AD203B41FA5}">
                      <a16:colId xmlns:a16="http://schemas.microsoft.com/office/drawing/2014/main" val="1465501517"/>
                    </a:ext>
                  </a:extLst>
                </a:gridCol>
              </a:tblGrid>
              <a:tr h="591536">
                <a:tc>
                  <a:txBody>
                    <a:bodyPr/>
                    <a:lstStyle/>
                    <a:p>
                      <a:r>
                        <a:rPr kumimoji="1" lang="ja-JP" altLang="en-US" sz="2800" b="1" dirty="0">
                          <a:solidFill>
                            <a:srgbClr val="FF0000"/>
                          </a:solidFill>
                          <a:latin typeface="HG丸ｺﾞｼｯｸM-PRO" panose="020F0600000000000000" pitchFamily="50" charset="-128"/>
                          <a:ea typeface="HG丸ｺﾞｼｯｸM-PRO" panose="020F0600000000000000" pitchFamily="50" charset="-128"/>
                        </a:rPr>
                        <a:t>ロータリーと感染症の戦い</a:t>
                      </a:r>
                      <a:r>
                        <a:rPr kumimoji="1" lang="en-US" altLang="ja-JP" sz="2800" b="1" dirty="0">
                          <a:solidFill>
                            <a:srgbClr val="FF0000"/>
                          </a:solidFill>
                          <a:latin typeface="HG丸ｺﾞｼｯｸM-PRO" panose="020F0600000000000000" pitchFamily="50" charset="-128"/>
                          <a:ea typeface="HG丸ｺﾞｼｯｸM-PRO" panose="020F0600000000000000" pitchFamily="50" charset="-128"/>
                        </a:rPr>
                        <a:t>―100</a:t>
                      </a:r>
                      <a:r>
                        <a:rPr kumimoji="1" lang="ja-JP" altLang="en-US" sz="2800" b="1" dirty="0">
                          <a:solidFill>
                            <a:srgbClr val="FF0000"/>
                          </a:solidFill>
                          <a:latin typeface="HG丸ｺﾞｼｯｸM-PRO" panose="020F0600000000000000" pitchFamily="50" charset="-128"/>
                          <a:ea typeface="HG丸ｺﾞｼｯｸM-PRO" panose="020F0600000000000000" pitchFamily="50" charset="-128"/>
                        </a:rPr>
                        <a:t>年前のスペインかぜ</a:t>
                      </a:r>
                    </a:p>
                  </a:txBody>
                  <a:tcPr marL="64292" marR="64292" marT="32146" marB="3214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3541143"/>
                  </a:ext>
                </a:extLst>
              </a:tr>
            </a:tbl>
          </a:graphicData>
        </a:graphic>
      </p:graphicFrame>
    </p:spTree>
    <p:extLst>
      <p:ext uri="{BB962C8B-B14F-4D97-AF65-F5344CB8AC3E}">
        <p14:creationId xmlns:p14="http://schemas.microsoft.com/office/powerpoint/2010/main" val="4158422195"/>
      </p:ext>
    </p:extLst>
  </p:cSld>
  <p:clrMapOvr>
    <a:masterClrMapping/>
  </p:clrMapOvr>
  <mc:AlternateContent xmlns:mc="http://schemas.openxmlformats.org/markup-compatibility/2006" xmlns:p14="http://schemas.microsoft.com/office/powerpoint/2010/main">
    <mc:Choice Requires="p14">
      <p:transition spd="slow" p14:dur="2000">
        <p14:prism dir="u"/>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34ACC7D5-113A-414C-A184-A84FA684D1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581" y="336625"/>
            <a:ext cx="1009383" cy="1283696"/>
          </a:xfrm>
          <a:prstGeom prst="rect">
            <a:avLst/>
          </a:prstGeom>
        </p:spPr>
      </p:pic>
      <p:sp>
        <p:nvSpPr>
          <p:cNvPr id="2" name="テキスト ボックス 1">
            <a:extLst>
              <a:ext uri="{FF2B5EF4-FFF2-40B4-BE49-F238E27FC236}">
                <a16:creationId xmlns:a16="http://schemas.microsoft.com/office/drawing/2014/main" id="{3AE258A4-1A96-45BE-827F-ADA7D2880357}"/>
              </a:ext>
            </a:extLst>
          </p:cNvPr>
          <p:cNvSpPr txBox="1"/>
          <p:nvPr/>
        </p:nvSpPr>
        <p:spPr>
          <a:xfrm>
            <a:off x="178312" y="1934300"/>
            <a:ext cx="11826772" cy="4023153"/>
          </a:xfrm>
          <a:prstGeom prst="rect">
            <a:avLst/>
          </a:prstGeom>
          <a:noFill/>
        </p:spPr>
        <p:txBody>
          <a:bodyPr wrap="square" rtlCol="0">
            <a:spAutoFit/>
          </a:bodyPr>
          <a:lstStyle/>
          <a:p>
            <a:pPr marL="401822" indent="-401822">
              <a:lnSpc>
                <a:spcPts val="3867"/>
              </a:lnSpc>
              <a:buSzPct val="100000"/>
              <a:buFont typeface="Wingdings" panose="05000000000000000000" pitchFamily="2" charset="2"/>
              <a:buChar char="u"/>
              <a:tabLst>
                <a:tab pos="321457" algn="l"/>
              </a:tabLst>
            </a:pPr>
            <a:r>
              <a:rPr lang="ja-JP" altLang="ja-JP" sz="2531" kern="0" dirty="0">
                <a:solidFill>
                  <a:schemeClr val="accent1">
                    <a:lumMod val="50000"/>
                  </a:schemeClr>
                </a:solidFill>
                <a:latin typeface="HG丸ｺﾞｼｯｸM-PRO" panose="020F0600000000000000" pitchFamily="50" charset="-128"/>
                <a:ea typeface="HG丸ｺﾞｼｯｸM-PRO" panose="020F0600000000000000" pitchFamily="50" charset="-128"/>
                <a:cs typeface="ＭＳ Ｐゴシック" panose="020B0600070205080204" pitchFamily="50" charset="-128"/>
              </a:rPr>
              <a:t>換気の悪い場所での会合を禁止する地元の規制に従い、屋外で例会を開催（バークレー）</a:t>
            </a:r>
            <a:endParaRPr lang="en-US" altLang="ja-JP" sz="2531" kern="0" dirty="0">
              <a:solidFill>
                <a:schemeClr val="accent1">
                  <a:lumMod val="50000"/>
                </a:schemeClr>
              </a:solidFill>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p>
            <a:pPr marL="401822" indent="-401822">
              <a:lnSpc>
                <a:spcPts val="3867"/>
              </a:lnSpc>
              <a:buSzPct val="100000"/>
              <a:buFont typeface="Wingdings" panose="05000000000000000000" pitchFamily="2" charset="2"/>
              <a:buChar char="u"/>
              <a:tabLst>
                <a:tab pos="321457" algn="l"/>
              </a:tabLst>
            </a:pPr>
            <a:endParaRPr lang="ja-JP" altLang="ja-JP" sz="2531" kern="100" dirty="0">
              <a:solidFill>
                <a:schemeClr val="accent1">
                  <a:lumMod val="50000"/>
                </a:schemeClr>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401822" indent="-401822">
              <a:lnSpc>
                <a:spcPts val="3867"/>
              </a:lnSpc>
              <a:buSzPct val="100000"/>
              <a:buFont typeface="Wingdings" panose="05000000000000000000" pitchFamily="2" charset="2"/>
              <a:buChar char="u"/>
              <a:tabLst>
                <a:tab pos="321457" algn="l"/>
              </a:tabLst>
            </a:pPr>
            <a:r>
              <a:rPr lang="ja-JP" altLang="ja-JP" sz="2531" kern="0" dirty="0">
                <a:solidFill>
                  <a:schemeClr val="accent1">
                    <a:lumMod val="50000"/>
                  </a:schemeClr>
                </a:solidFill>
                <a:latin typeface="HG丸ｺﾞｼｯｸM-PRO" panose="020F0600000000000000" pitchFamily="50" charset="-128"/>
                <a:ea typeface="HG丸ｺﾞｼｯｸM-PRO" panose="020F0600000000000000" pitchFamily="50" charset="-128"/>
                <a:cs typeface="ＭＳ Ｐゴシック" panose="020B0600070205080204" pitchFamily="50" charset="-128"/>
              </a:rPr>
              <a:t>資金を調達し、赤十字社のソーシャルワーカーがスペインかぜの流行中、国内を移動するために使用する車両の購入を支援した（イリノイ）</a:t>
            </a:r>
            <a:endParaRPr lang="en-US" altLang="ja-JP" sz="2531" kern="0" dirty="0">
              <a:solidFill>
                <a:schemeClr val="accent1">
                  <a:lumMod val="50000"/>
                </a:schemeClr>
              </a:solidFill>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p>
            <a:pPr marL="401822" indent="-401822" algn="r">
              <a:lnSpc>
                <a:spcPts val="3867"/>
              </a:lnSpc>
              <a:buSzPct val="100000"/>
              <a:buFont typeface="Wingdings" panose="05000000000000000000" pitchFamily="2" charset="2"/>
              <a:buChar char="u"/>
              <a:tabLst>
                <a:tab pos="321457" algn="l"/>
              </a:tabLst>
            </a:pPr>
            <a:endParaRPr lang="ja-JP" altLang="ja-JP" sz="2531" kern="100" dirty="0">
              <a:solidFill>
                <a:schemeClr val="accent1">
                  <a:lumMod val="50000"/>
                </a:schemeClr>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401822" indent="-401822">
              <a:lnSpc>
                <a:spcPts val="3867"/>
              </a:lnSpc>
              <a:buSzPct val="100000"/>
              <a:buFont typeface="Wingdings" panose="05000000000000000000" pitchFamily="2" charset="2"/>
              <a:buChar char="u"/>
              <a:tabLst>
                <a:tab pos="321457" algn="l"/>
              </a:tabLst>
            </a:pPr>
            <a:r>
              <a:rPr lang="ja-JP" altLang="ja-JP" sz="2531" kern="0" dirty="0">
                <a:solidFill>
                  <a:schemeClr val="accent1">
                    <a:lumMod val="50000"/>
                  </a:schemeClr>
                </a:solidFill>
                <a:latin typeface="HG丸ｺﾞｼｯｸM-PRO" panose="020F0600000000000000" pitchFamily="50" charset="-128"/>
                <a:ea typeface="HG丸ｺﾞｼｯｸM-PRO" panose="020F0600000000000000" pitchFamily="50" charset="-128"/>
                <a:cs typeface="ＭＳ Ｐゴシック" panose="020B0600070205080204" pitchFamily="50" charset="-128"/>
              </a:rPr>
              <a:t>ボーイスカウトのメンバーと協力し、スペインかぜの拡大防止に関するチラシを迅速かつ効果的に配布した（ノースカロライナ）</a:t>
            </a:r>
            <a:endParaRPr lang="en-US" altLang="ja-JP" sz="2531" kern="0" dirty="0">
              <a:solidFill>
                <a:schemeClr val="accent1">
                  <a:lumMod val="50000"/>
                </a:schemeClr>
              </a:solidFill>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p:txBody>
      </p:sp>
      <p:pic>
        <p:nvPicPr>
          <p:cNvPr id="5" name="図 4">
            <a:extLst>
              <a:ext uri="{FF2B5EF4-FFF2-40B4-BE49-F238E27FC236}">
                <a16:creationId xmlns:a16="http://schemas.microsoft.com/office/drawing/2014/main" id="{FAC1EFEE-9EA2-4206-9E22-EB3686102DB6}"/>
              </a:ext>
            </a:extLst>
          </p:cNvPr>
          <p:cNvPicPr>
            <a:picLocks noChangeAspect="1"/>
          </p:cNvPicPr>
          <p:nvPr/>
        </p:nvPicPr>
        <p:blipFill>
          <a:blip r:embed="rId4"/>
          <a:stretch>
            <a:fillRect/>
          </a:stretch>
        </p:blipFill>
        <p:spPr>
          <a:xfrm>
            <a:off x="10076163" y="93261"/>
            <a:ext cx="1928921" cy="591536"/>
          </a:xfrm>
          <a:prstGeom prst="rect">
            <a:avLst/>
          </a:prstGeom>
        </p:spPr>
      </p:pic>
      <p:pic>
        <p:nvPicPr>
          <p:cNvPr id="3" name="図 2">
            <a:extLst>
              <a:ext uri="{FF2B5EF4-FFF2-40B4-BE49-F238E27FC236}">
                <a16:creationId xmlns:a16="http://schemas.microsoft.com/office/drawing/2014/main" id="{CCE4FA8B-B340-437C-A4D5-9DB98EF035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27424" y="5545873"/>
            <a:ext cx="2693806" cy="1015253"/>
          </a:xfrm>
          <a:prstGeom prst="rect">
            <a:avLst/>
          </a:prstGeom>
        </p:spPr>
      </p:pic>
      <p:graphicFrame>
        <p:nvGraphicFramePr>
          <p:cNvPr id="12" name="表 11">
            <a:extLst>
              <a:ext uri="{FF2B5EF4-FFF2-40B4-BE49-F238E27FC236}">
                <a16:creationId xmlns:a16="http://schemas.microsoft.com/office/drawing/2014/main" id="{0504C7A2-4922-495F-8ABC-9CC1FF8A096A}"/>
              </a:ext>
            </a:extLst>
          </p:cNvPr>
          <p:cNvGraphicFramePr>
            <a:graphicFrameLocks noGrp="1"/>
          </p:cNvGraphicFramePr>
          <p:nvPr/>
        </p:nvGraphicFramePr>
        <p:xfrm>
          <a:off x="1324540" y="1002359"/>
          <a:ext cx="10199382" cy="591536"/>
        </p:xfrm>
        <a:graphic>
          <a:graphicData uri="http://schemas.openxmlformats.org/drawingml/2006/table">
            <a:tbl>
              <a:tblPr firstRow="1" bandRow="1">
                <a:tableStyleId>{5940675A-B579-460E-94D1-54222C63F5DA}</a:tableStyleId>
              </a:tblPr>
              <a:tblGrid>
                <a:gridCol w="10199382">
                  <a:extLst>
                    <a:ext uri="{9D8B030D-6E8A-4147-A177-3AD203B41FA5}">
                      <a16:colId xmlns:a16="http://schemas.microsoft.com/office/drawing/2014/main" val="1465501517"/>
                    </a:ext>
                  </a:extLst>
                </a:gridCol>
              </a:tblGrid>
              <a:tr h="591536">
                <a:tc>
                  <a:txBody>
                    <a:bodyPr/>
                    <a:lstStyle/>
                    <a:p>
                      <a:r>
                        <a:rPr kumimoji="1" lang="ja-JP" altLang="en-US" sz="2800" b="1" dirty="0">
                          <a:solidFill>
                            <a:srgbClr val="FF0000"/>
                          </a:solidFill>
                          <a:latin typeface="HG丸ｺﾞｼｯｸM-PRO" panose="020F0600000000000000" pitchFamily="50" charset="-128"/>
                          <a:ea typeface="HG丸ｺﾞｼｯｸM-PRO" panose="020F0600000000000000" pitchFamily="50" charset="-128"/>
                        </a:rPr>
                        <a:t>ロータリーと感染症の戦い</a:t>
                      </a:r>
                      <a:r>
                        <a:rPr kumimoji="1" lang="en-US" altLang="ja-JP" sz="2800" b="1" dirty="0">
                          <a:solidFill>
                            <a:srgbClr val="FF0000"/>
                          </a:solidFill>
                          <a:latin typeface="HG丸ｺﾞｼｯｸM-PRO" panose="020F0600000000000000" pitchFamily="50" charset="-128"/>
                          <a:ea typeface="HG丸ｺﾞｼｯｸM-PRO" panose="020F0600000000000000" pitchFamily="50" charset="-128"/>
                        </a:rPr>
                        <a:t>―100</a:t>
                      </a:r>
                      <a:r>
                        <a:rPr kumimoji="1" lang="ja-JP" altLang="en-US" sz="2800" b="1" dirty="0">
                          <a:solidFill>
                            <a:srgbClr val="FF0000"/>
                          </a:solidFill>
                          <a:latin typeface="HG丸ｺﾞｼｯｸM-PRO" panose="020F0600000000000000" pitchFamily="50" charset="-128"/>
                          <a:ea typeface="HG丸ｺﾞｼｯｸM-PRO" panose="020F0600000000000000" pitchFamily="50" charset="-128"/>
                        </a:rPr>
                        <a:t>年前のスペインかぜ</a:t>
                      </a:r>
                    </a:p>
                  </a:txBody>
                  <a:tcPr marL="64292" marR="64292" marT="32146" marB="3214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3541143"/>
                  </a:ext>
                </a:extLst>
              </a:tr>
            </a:tbl>
          </a:graphicData>
        </a:graphic>
      </p:graphicFrame>
    </p:spTree>
    <p:extLst>
      <p:ext uri="{BB962C8B-B14F-4D97-AF65-F5344CB8AC3E}">
        <p14:creationId xmlns:p14="http://schemas.microsoft.com/office/powerpoint/2010/main" val="2691474128"/>
      </p:ext>
    </p:extLst>
  </p:cSld>
  <p:clrMapOvr>
    <a:masterClrMapping/>
  </p:clrMapOvr>
  <mc:AlternateContent xmlns:mc="http://schemas.openxmlformats.org/markup-compatibility/2006" xmlns:p14="http://schemas.microsoft.com/office/powerpoint/2010/main">
    <mc:Choice Requires="p14">
      <p:transition spd="slow" p14:dur="2000">
        <p14:prism dir="u"/>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34ACC7D5-113A-414C-A184-A84FA684D1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157" y="291813"/>
            <a:ext cx="1009383" cy="1283696"/>
          </a:xfrm>
          <a:prstGeom prst="rect">
            <a:avLst/>
          </a:prstGeom>
        </p:spPr>
      </p:pic>
      <p:sp>
        <p:nvSpPr>
          <p:cNvPr id="2" name="テキスト ボックス 1">
            <a:extLst>
              <a:ext uri="{FF2B5EF4-FFF2-40B4-BE49-F238E27FC236}">
                <a16:creationId xmlns:a16="http://schemas.microsoft.com/office/drawing/2014/main" id="{3AE258A4-1A96-45BE-827F-ADA7D2880357}"/>
              </a:ext>
            </a:extLst>
          </p:cNvPr>
          <p:cNvSpPr txBox="1"/>
          <p:nvPr/>
        </p:nvSpPr>
        <p:spPr>
          <a:xfrm>
            <a:off x="390794" y="2315935"/>
            <a:ext cx="11644799" cy="4046942"/>
          </a:xfrm>
          <a:prstGeom prst="rect">
            <a:avLst/>
          </a:prstGeom>
          <a:noFill/>
        </p:spPr>
        <p:txBody>
          <a:bodyPr wrap="square" rtlCol="0">
            <a:spAutoFit/>
          </a:bodyPr>
          <a:lstStyle/>
          <a:p>
            <a:pPr marL="401822" indent="-401822">
              <a:lnSpc>
                <a:spcPts val="3867"/>
              </a:lnSpc>
              <a:buSzPct val="100000"/>
              <a:buFont typeface="Wingdings" panose="05000000000000000000" pitchFamily="2" charset="2"/>
              <a:buChar char="u"/>
              <a:tabLst>
                <a:tab pos="321457" algn="l"/>
              </a:tabLst>
              <a:defRPr/>
            </a:pPr>
            <a:r>
              <a:rPr lang="ja-JP" altLang="ja-JP" sz="2531" kern="0" dirty="0">
                <a:solidFill>
                  <a:schemeClr val="accent1">
                    <a:lumMod val="50000"/>
                  </a:schemeClr>
                </a:solidFill>
                <a:latin typeface="HG丸ｺﾞｼｯｸM-PRO" panose="020F0600000000000000" pitchFamily="50" charset="-128"/>
                <a:ea typeface="HG丸ｺﾞｼｯｸM-PRO" panose="020F0600000000000000" pitchFamily="50" charset="-128"/>
                <a:cs typeface="ＭＳ Ｐゴシック" panose="020B0600070205080204" pitchFamily="50" charset="-128"/>
              </a:rPr>
              <a:t>救急病院のためにベッドを確保したほか、ボランティアで救急車の運転手となり、市の健康調査でも協力した（ノースカロライナ）</a:t>
            </a:r>
            <a:endParaRPr lang="en-US" altLang="ja-JP" sz="2531" kern="0" dirty="0">
              <a:solidFill>
                <a:schemeClr val="accent1">
                  <a:lumMod val="50000"/>
                </a:schemeClr>
              </a:solidFill>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p>
            <a:pPr marL="401822" indent="-401822">
              <a:lnSpc>
                <a:spcPts val="3867"/>
              </a:lnSpc>
              <a:buSzPct val="100000"/>
              <a:buFont typeface="Wingdings" panose="05000000000000000000" pitchFamily="2" charset="2"/>
              <a:buChar char="u"/>
              <a:tabLst>
                <a:tab pos="321457" algn="l"/>
              </a:tabLst>
              <a:defRPr/>
            </a:pPr>
            <a:endParaRPr lang="ja-JP" altLang="ja-JP" sz="2531" kern="100" dirty="0">
              <a:solidFill>
                <a:schemeClr val="accent1">
                  <a:lumMod val="50000"/>
                </a:schemeClr>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401822" indent="-401822">
              <a:lnSpc>
                <a:spcPts val="3867"/>
              </a:lnSpc>
              <a:buSzPct val="100000"/>
              <a:buFont typeface="Wingdings" panose="05000000000000000000" pitchFamily="2" charset="2"/>
              <a:buChar char="u"/>
              <a:tabLst>
                <a:tab pos="321457" algn="l"/>
              </a:tabLst>
              <a:defRPr/>
            </a:pPr>
            <a:r>
              <a:rPr lang="ja-JP" altLang="ja-JP" sz="2531" kern="0" dirty="0">
                <a:solidFill>
                  <a:schemeClr val="accent1">
                    <a:lumMod val="50000"/>
                  </a:schemeClr>
                </a:solidFill>
                <a:latin typeface="HG丸ｺﾞｼｯｸM-PRO" panose="020F0600000000000000" pitchFamily="50" charset="-128"/>
                <a:ea typeface="HG丸ｺﾞｼｯｸM-PRO" panose="020F0600000000000000" pitchFamily="50" charset="-128"/>
                <a:cs typeface="ＭＳ Ｐゴシック" panose="020B0600070205080204" pitchFamily="50" charset="-128"/>
              </a:rPr>
              <a:t>地元の感染者を個別訪問し、病院の設立も支援した（ウォーターベリー）</a:t>
            </a:r>
            <a:endParaRPr lang="en-US" altLang="ja-JP" sz="2531" kern="0" dirty="0">
              <a:solidFill>
                <a:schemeClr val="accent1">
                  <a:lumMod val="50000"/>
                </a:schemeClr>
              </a:solidFill>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p>
            <a:pPr marL="401822" indent="-401822">
              <a:lnSpc>
                <a:spcPts val="3867"/>
              </a:lnSpc>
              <a:buSzPct val="100000"/>
              <a:buFont typeface="Wingdings" panose="05000000000000000000" pitchFamily="2" charset="2"/>
              <a:buChar char="u"/>
              <a:tabLst>
                <a:tab pos="321457" algn="l"/>
              </a:tabLst>
              <a:defRPr/>
            </a:pPr>
            <a:endParaRPr lang="ja-JP" altLang="ja-JP" sz="2531" kern="100" dirty="0">
              <a:solidFill>
                <a:schemeClr val="accent1">
                  <a:lumMod val="50000"/>
                </a:schemeClr>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401822" indent="-401822">
              <a:lnSpc>
                <a:spcPts val="3867"/>
              </a:lnSpc>
              <a:buSzPct val="100000"/>
              <a:buFont typeface="Wingdings" panose="05000000000000000000" pitchFamily="2" charset="2"/>
              <a:buChar char="u"/>
              <a:tabLst>
                <a:tab pos="321457" algn="l"/>
              </a:tabLst>
              <a:defRPr/>
            </a:pPr>
            <a:r>
              <a:rPr lang="ja-JP" altLang="ja-JP" sz="2531" kern="0" dirty="0">
                <a:solidFill>
                  <a:schemeClr val="accent1">
                    <a:lumMod val="50000"/>
                  </a:schemeClr>
                </a:solidFill>
                <a:latin typeface="HG丸ｺﾞｼｯｸM-PRO" panose="020F0600000000000000" pitchFamily="50" charset="-128"/>
                <a:ea typeface="HG丸ｺﾞｼｯｸM-PRO" panose="020F0600000000000000" pitchFamily="50" charset="-128"/>
                <a:cs typeface="ＭＳ Ｐゴシック" panose="020B0600070205080204" pitchFamily="50" charset="-128"/>
              </a:rPr>
              <a:t>「ロータリー・インフルエンザ・チーム」が、支援要員を雇わずに、自分たちの手で必要な支援をすべて行った（モンタナ）</a:t>
            </a:r>
            <a:endParaRPr lang="en-US" altLang="ja-JP" sz="2531" kern="0" dirty="0">
              <a:solidFill>
                <a:schemeClr val="accent1">
                  <a:lumMod val="50000"/>
                </a:schemeClr>
              </a:solidFill>
              <a:latin typeface="HG丸ｺﾞｼｯｸM-PRO" panose="020F0600000000000000" pitchFamily="50" charset="-128"/>
              <a:ea typeface="HG丸ｺﾞｼｯｸM-PRO" panose="020F0600000000000000" pitchFamily="50" charset="-128"/>
              <a:cs typeface="ＭＳ Ｐゴシック" panose="020B0600070205080204" pitchFamily="50" charset="-128"/>
            </a:endParaRPr>
          </a:p>
          <a:p>
            <a:pPr marL="241093" indent="-241093">
              <a:lnSpc>
                <a:spcPts val="3867"/>
              </a:lnSpc>
              <a:buSzPts val="1000"/>
              <a:buFont typeface="Symbol" panose="05050102010706020507" pitchFamily="18" charset="2"/>
              <a:buChar char=""/>
              <a:tabLst>
                <a:tab pos="321457" algn="l"/>
              </a:tabLst>
              <a:defRPr/>
            </a:pPr>
            <a:endParaRPr lang="ja-JP" altLang="ja-JP" sz="2250" kern="100" dirty="0">
              <a:solidFill>
                <a:prstClr val="black"/>
              </a:solidFill>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5" name="図 4">
            <a:extLst>
              <a:ext uri="{FF2B5EF4-FFF2-40B4-BE49-F238E27FC236}">
                <a16:creationId xmlns:a16="http://schemas.microsoft.com/office/drawing/2014/main" id="{49364D41-46B6-4F1D-B7B6-C0A1C719F079}"/>
              </a:ext>
            </a:extLst>
          </p:cNvPr>
          <p:cNvPicPr>
            <a:picLocks noChangeAspect="1"/>
          </p:cNvPicPr>
          <p:nvPr/>
        </p:nvPicPr>
        <p:blipFill>
          <a:blip r:embed="rId4"/>
          <a:stretch>
            <a:fillRect/>
          </a:stretch>
        </p:blipFill>
        <p:spPr>
          <a:xfrm>
            <a:off x="10106671" y="197077"/>
            <a:ext cx="1928921" cy="591536"/>
          </a:xfrm>
          <a:prstGeom prst="rect">
            <a:avLst/>
          </a:prstGeom>
        </p:spPr>
      </p:pic>
      <p:pic>
        <p:nvPicPr>
          <p:cNvPr id="3" name="図 2">
            <a:extLst>
              <a:ext uri="{FF2B5EF4-FFF2-40B4-BE49-F238E27FC236}">
                <a16:creationId xmlns:a16="http://schemas.microsoft.com/office/drawing/2014/main" id="{23E9A44C-5CFD-4CFF-810C-E09001872B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27424" y="5545873"/>
            <a:ext cx="2693806" cy="1015253"/>
          </a:xfrm>
          <a:prstGeom prst="rect">
            <a:avLst/>
          </a:prstGeom>
        </p:spPr>
      </p:pic>
      <p:graphicFrame>
        <p:nvGraphicFramePr>
          <p:cNvPr id="10" name="表 9">
            <a:extLst>
              <a:ext uri="{FF2B5EF4-FFF2-40B4-BE49-F238E27FC236}">
                <a16:creationId xmlns:a16="http://schemas.microsoft.com/office/drawing/2014/main" id="{E7DBBD5E-AE1B-427F-B75C-EDCBDDD24280}"/>
              </a:ext>
            </a:extLst>
          </p:cNvPr>
          <p:cNvGraphicFramePr>
            <a:graphicFrameLocks noGrp="1"/>
          </p:cNvGraphicFramePr>
          <p:nvPr/>
        </p:nvGraphicFramePr>
        <p:xfrm>
          <a:off x="1324540" y="1002359"/>
          <a:ext cx="10199382" cy="591536"/>
        </p:xfrm>
        <a:graphic>
          <a:graphicData uri="http://schemas.openxmlformats.org/drawingml/2006/table">
            <a:tbl>
              <a:tblPr firstRow="1" bandRow="1">
                <a:tableStyleId>{5940675A-B579-460E-94D1-54222C63F5DA}</a:tableStyleId>
              </a:tblPr>
              <a:tblGrid>
                <a:gridCol w="10199382">
                  <a:extLst>
                    <a:ext uri="{9D8B030D-6E8A-4147-A177-3AD203B41FA5}">
                      <a16:colId xmlns:a16="http://schemas.microsoft.com/office/drawing/2014/main" val="1465501517"/>
                    </a:ext>
                  </a:extLst>
                </a:gridCol>
              </a:tblGrid>
              <a:tr h="591536">
                <a:tc>
                  <a:txBody>
                    <a:bodyPr/>
                    <a:lstStyle/>
                    <a:p>
                      <a:r>
                        <a:rPr kumimoji="1" lang="ja-JP" altLang="en-US" sz="2800" b="1" dirty="0">
                          <a:solidFill>
                            <a:srgbClr val="FF0000"/>
                          </a:solidFill>
                          <a:latin typeface="HG丸ｺﾞｼｯｸM-PRO" panose="020F0600000000000000" pitchFamily="50" charset="-128"/>
                          <a:ea typeface="HG丸ｺﾞｼｯｸM-PRO" panose="020F0600000000000000" pitchFamily="50" charset="-128"/>
                        </a:rPr>
                        <a:t>ロータリーと感染症の戦い</a:t>
                      </a:r>
                      <a:r>
                        <a:rPr kumimoji="1" lang="en-US" altLang="ja-JP" sz="2800" b="1" dirty="0">
                          <a:solidFill>
                            <a:srgbClr val="FF0000"/>
                          </a:solidFill>
                          <a:latin typeface="HG丸ｺﾞｼｯｸM-PRO" panose="020F0600000000000000" pitchFamily="50" charset="-128"/>
                          <a:ea typeface="HG丸ｺﾞｼｯｸM-PRO" panose="020F0600000000000000" pitchFamily="50" charset="-128"/>
                        </a:rPr>
                        <a:t>―100</a:t>
                      </a:r>
                      <a:r>
                        <a:rPr kumimoji="1" lang="ja-JP" altLang="en-US" sz="2800" b="1" dirty="0">
                          <a:solidFill>
                            <a:srgbClr val="FF0000"/>
                          </a:solidFill>
                          <a:latin typeface="HG丸ｺﾞｼｯｸM-PRO" panose="020F0600000000000000" pitchFamily="50" charset="-128"/>
                          <a:ea typeface="HG丸ｺﾞｼｯｸM-PRO" panose="020F0600000000000000" pitchFamily="50" charset="-128"/>
                        </a:rPr>
                        <a:t>年前のスペインかぜ</a:t>
                      </a:r>
                    </a:p>
                  </a:txBody>
                  <a:tcPr marL="64292" marR="64292" marT="32146" marB="3214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3541143"/>
                  </a:ext>
                </a:extLst>
              </a:tr>
            </a:tbl>
          </a:graphicData>
        </a:graphic>
      </p:graphicFrame>
    </p:spTree>
    <p:extLst>
      <p:ext uri="{BB962C8B-B14F-4D97-AF65-F5344CB8AC3E}">
        <p14:creationId xmlns:p14="http://schemas.microsoft.com/office/powerpoint/2010/main" val="3564342072"/>
      </p:ext>
    </p:extLst>
  </p:cSld>
  <p:clrMapOvr>
    <a:masterClrMapping/>
  </p:clrMapOvr>
  <mc:AlternateContent xmlns:mc="http://schemas.openxmlformats.org/markup-compatibility/2006" xmlns:p14="http://schemas.microsoft.com/office/powerpoint/2010/main">
    <mc:Choice Requires="p14">
      <p:transition spd="slow" p14:dur="2000">
        <p14:prism dir="u"/>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34ACC7D5-113A-414C-A184-A84FA684D1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157" y="310199"/>
            <a:ext cx="1009383" cy="1283696"/>
          </a:xfrm>
          <a:prstGeom prst="rect">
            <a:avLst/>
          </a:prstGeom>
        </p:spPr>
      </p:pic>
      <p:sp>
        <p:nvSpPr>
          <p:cNvPr id="5" name="四角形: 角を丸くする 4">
            <a:extLst>
              <a:ext uri="{FF2B5EF4-FFF2-40B4-BE49-F238E27FC236}">
                <a16:creationId xmlns:a16="http://schemas.microsoft.com/office/drawing/2014/main" id="{8C710B93-BF1F-4C46-8372-3A024985B75F}"/>
              </a:ext>
            </a:extLst>
          </p:cNvPr>
          <p:cNvSpPr/>
          <p:nvPr/>
        </p:nvSpPr>
        <p:spPr>
          <a:xfrm>
            <a:off x="470771" y="1825857"/>
            <a:ext cx="11366483" cy="4439546"/>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1822" indent="-401822">
              <a:lnSpc>
                <a:spcPct val="200000"/>
              </a:lnSpc>
              <a:buFont typeface="Wingdings" panose="05000000000000000000" pitchFamily="2" charset="2"/>
              <a:buChar char="Ø"/>
            </a:pPr>
            <a:r>
              <a:rPr lang="ja-JP" altLang="en-US" sz="2531" b="1" dirty="0">
                <a:solidFill>
                  <a:srgbClr val="002060"/>
                </a:solidFill>
                <a:latin typeface="HG丸ｺﾞｼｯｸM-PRO" panose="020F0600000000000000" pitchFamily="50" charset="-128"/>
                <a:ea typeface="HG丸ｺﾞｼｯｸM-PRO" panose="020F0600000000000000" pitchFamily="50" charset="-128"/>
              </a:rPr>
              <a:t>ロータリーの活動の原点は“感染症”との闘い</a:t>
            </a:r>
            <a:endParaRPr lang="en-US" altLang="ja-JP" sz="2531" b="1" dirty="0">
              <a:solidFill>
                <a:srgbClr val="002060"/>
              </a:solidFill>
              <a:latin typeface="HG丸ｺﾞｼｯｸM-PRO" panose="020F0600000000000000" pitchFamily="50" charset="-128"/>
              <a:ea typeface="HG丸ｺﾞｼｯｸM-PRO" panose="020F0600000000000000" pitchFamily="50" charset="-128"/>
            </a:endParaRPr>
          </a:p>
          <a:p>
            <a:pPr marL="401822" indent="-401822">
              <a:lnSpc>
                <a:spcPct val="200000"/>
              </a:lnSpc>
              <a:buFont typeface="Wingdings" panose="05000000000000000000" pitchFamily="2" charset="2"/>
              <a:buChar char="Ø"/>
            </a:pPr>
            <a:r>
              <a:rPr lang="ja-JP" altLang="en-US" sz="2531" b="1" dirty="0">
                <a:solidFill>
                  <a:srgbClr val="002060"/>
                </a:solidFill>
                <a:latin typeface="HG丸ｺﾞｼｯｸM-PRO" panose="020F0600000000000000" pitchFamily="50" charset="-128"/>
                <a:ea typeface="HG丸ｺﾞｼｯｸM-PRO" panose="020F0600000000000000" pitchFamily="50" charset="-128"/>
              </a:rPr>
              <a:t>そして“感染症”との闘いの原点は</a:t>
            </a:r>
            <a:r>
              <a:rPr lang="en-US" altLang="ja-JP" sz="2531" b="1" dirty="0">
                <a:solidFill>
                  <a:srgbClr val="002060"/>
                </a:solidFill>
                <a:latin typeface="HG丸ｺﾞｼｯｸM-PRO" panose="020F0600000000000000" pitchFamily="50" charset="-128"/>
                <a:ea typeface="HG丸ｺﾞｼｯｸM-PRO" panose="020F0600000000000000" pitchFamily="50" charset="-128"/>
              </a:rPr>
              <a:t>30</a:t>
            </a:r>
            <a:r>
              <a:rPr lang="ja-JP" altLang="en-US" sz="2531" b="1" dirty="0">
                <a:solidFill>
                  <a:srgbClr val="002060"/>
                </a:solidFill>
                <a:latin typeface="HG丸ｺﾞｼｯｸM-PRO" panose="020F0600000000000000" pitchFamily="50" charset="-128"/>
                <a:ea typeface="HG丸ｺﾞｼｯｸM-PRO" panose="020F0600000000000000" pitchFamily="50" charset="-128"/>
              </a:rPr>
              <a:t>年前に世界の子どもたちと約束</a:t>
            </a:r>
            <a:endParaRPr lang="en-US" altLang="ja-JP" sz="2531" b="1" dirty="0">
              <a:solidFill>
                <a:srgbClr val="002060"/>
              </a:solidFill>
              <a:latin typeface="HG丸ｺﾞｼｯｸM-PRO" panose="020F0600000000000000" pitchFamily="50" charset="-128"/>
              <a:ea typeface="HG丸ｺﾞｼｯｸM-PRO" panose="020F0600000000000000" pitchFamily="50" charset="-128"/>
            </a:endParaRPr>
          </a:p>
          <a:p>
            <a:pPr>
              <a:lnSpc>
                <a:spcPct val="200000"/>
              </a:lnSpc>
            </a:pPr>
            <a:r>
              <a:rPr lang="ja-JP" altLang="en-US" sz="2531" b="1" dirty="0">
                <a:solidFill>
                  <a:srgbClr val="002060"/>
                </a:solidFill>
                <a:latin typeface="HG丸ｺﾞｼｯｸM-PRO" panose="020F0600000000000000" pitchFamily="50" charset="-128"/>
                <a:ea typeface="HG丸ｺﾞｼｯｸM-PRO" panose="020F0600000000000000" pitchFamily="50" charset="-128"/>
              </a:rPr>
              <a:t>　したポリオの根絶</a:t>
            </a:r>
            <a:endParaRPr lang="en-US" altLang="ja-JP" sz="2250" b="1" dirty="0">
              <a:solidFill>
                <a:srgbClr val="002060"/>
              </a:solidFill>
              <a:latin typeface="HG丸ｺﾞｼｯｸM-PRO" panose="020F0600000000000000" pitchFamily="50" charset="-128"/>
              <a:ea typeface="HG丸ｺﾞｼｯｸM-PRO" panose="020F0600000000000000" pitchFamily="50" charset="-128"/>
            </a:endParaRPr>
          </a:p>
          <a:p>
            <a:pPr marL="401822" indent="-401822">
              <a:lnSpc>
                <a:spcPct val="200000"/>
              </a:lnSpc>
              <a:buFont typeface="Wingdings" panose="05000000000000000000" pitchFamily="2" charset="2"/>
              <a:buChar char="Ø"/>
            </a:pPr>
            <a:r>
              <a:rPr lang="ja-JP" altLang="en-US" sz="2531" b="1" dirty="0">
                <a:solidFill>
                  <a:srgbClr val="002060"/>
                </a:solidFill>
                <a:latin typeface="HG丸ｺﾞｼｯｸM-PRO" panose="020F0600000000000000" pitchFamily="50" charset="-128"/>
                <a:ea typeface="HG丸ｺﾞｼｯｸM-PRO" panose="020F0600000000000000" pitchFamily="50" charset="-128"/>
              </a:rPr>
              <a:t>ポリオプラス･プログラムの</a:t>
            </a:r>
            <a:r>
              <a:rPr lang="en-US" altLang="ja-JP" sz="2531" b="1" dirty="0">
                <a:solidFill>
                  <a:srgbClr val="002060"/>
                </a:solidFill>
                <a:latin typeface="HG丸ｺﾞｼｯｸM-PRO" panose="020F0600000000000000" pitchFamily="50" charset="-128"/>
                <a:ea typeface="HG丸ｺﾞｼｯｸM-PRO" panose="020F0600000000000000" pitchFamily="50" charset="-128"/>
              </a:rPr>
              <a:t>『</a:t>
            </a:r>
            <a:r>
              <a:rPr lang="ja-JP" altLang="en-US" sz="2531" b="1" dirty="0">
                <a:solidFill>
                  <a:srgbClr val="002060"/>
                </a:solidFill>
                <a:latin typeface="HG丸ｺﾞｼｯｸM-PRO" panose="020F0600000000000000" pitchFamily="50" charset="-128"/>
                <a:ea typeface="HG丸ｺﾞｼｯｸM-PRO" panose="020F0600000000000000" pitchFamily="50" charset="-128"/>
              </a:rPr>
              <a:t>プラス</a:t>
            </a:r>
            <a:r>
              <a:rPr lang="en-US" altLang="ja-JP" sz="2531" b="1" dirty="0">
                <a:solidFill>
                  <a:srgbClr val="002060"/>
                </a:solidFill>
                <a:latin typeface="HG丸ｺﾞｼｯｸM-PRO" panose="020F0600000000000000" pitchFamily="50" charset="-128"/>
                <a:ea typeface="HG丸ｺﾞｼｯｸM-PRO" panose="020F0600000000000000" pitchFamily="50" charset="-128"/>
              </a:rPr>
              <a:t>』</a:t>
            </a:r>
            <a:r>
              <a:rPr lang="ja-JP" altLang="en-US" sz="2531" b="1" dirty="0">
                <a:solidFill>
                  <a:srgbClr val="002060"/>
                </a:solidFill>
                <a:latin typeface="HG丸ｺﾞｼｯｸM-PRO" panose="020F0600000000000000" pitchFamily="50" charset="-128"/>
                <a:ea typeface="HG丸ｺﾞｼｯｸM-PRO" panose="020F0600000000000000" pitchFamily="50" charset="-128"/>
              </a:rPr>
              <a:t>の意味に込められた，すべての</a:t>
            </a:r>
            <a:endParaRPr lang="en-US" altLang="ja-JP" sz="2531" b="1" dirty="0">
              <a:solidFill>
                <a:srgbClr val="002060"/>
              </a:solidFill>
              <a:latin typeface="HG丸ｺﾞｼｯｸM-PRO" panose="020F0600000000000000" pitchFamily="50" charset="-128"/>
              <a:ea typeface="HG丸ｺﾞｼｯｸM-PRO" panose="020F0600000000000000" pitchFamily="50" charset="-128"/>
            </a:endParaRPr>
          </a:p>
          <a:p>
            <a:pPr>
              <a:lnSpc>
                <a:spcPct val="200000"/>
              </a:lnSpc>
            </a:pPr>
            <a:r>
              <a:rPr lang="ja-JP" altLang="en-US" sz="2531" b="1" dirty="0">
                <a:solidFill>
                  <a:srgbClr val="002060"/>
                </a:solidFill>
                <a:latin typeface="HG丸ｺﾞｼｯｸM-PRO" panose="020F0600000000000000" pitchFamily="50" charset="-128"/>
                <a:ea typeface="HG丸ｺﾞｼｯｸM-PRO" panose="020F0600000000000000" pitchFamily="50" charset="-128"/>
              </a:rPr>
              <a:t>　感染症根絶の願い　</a:t>
            </a:r>
            <a:r>
              <a:rPr lang="ja-JP" altLang="en-US" sz="3094" b="1" dirty="0">
                <a:solidFill>
                  <a:srgbClr val="002060"/>
                </a:solidFill>
                <a:latin typeface="HG丸ｺﾞｼｯｸM-PRO" panose="020F0600000000000000" pitchFamily="50" charset="-128"/>
                <a:ea typeface="HG丸ｺﾞｼｯｸM-PRO" panose="020F0600000000000000" pitchFamily="50" charset="-128"/>
              </a:rPr>
              <a:t>　　　　　　　　　　　　　　　　　　　　　　　　</a:t>
            </a:r>
          </a:p>
        </p:txBody>
      </p:sp>
      <p:pic>
        <p:nvPicPr>
          <p:cNvPr id="3" name="図 2">
            <a:extLst>
              <a:ext uri="{FF2B5EF4-FFF2-40B4-BE49-F238E27FC236}">
                <a16:creationId xmlns:a16="http://schemas.microsoft.com/office/drawing/2014/main" id="{BCDB6051-CBEF-424A-B62D-7D35BFDD216B}"/>
              </a:ext>
            </a:extLst>
          </p:cNvPr>
          <p:cNvPicPr>
            <a:picLocks noChangeAspect="1"/>
          </p:cNvPicPr>
          <p:nvPr/>
        </p:nvPicPr>
        <p:blipFill>
          <a:blip r:embed="rId4"/>
          <a:stretch>
            <a:fillRect/>
          </a:stretch>
        </p:blipFill>
        <p:spPr>
          <a:xfrm>
            <a:off x="10126381" y="177309"/>
            <a:ext cx="1928921" cy="591536"/>
          </a:xfrm>
          <a:prstGeom prst="rect">
            <a:avLst/>
          </a:prstGeom>
        </p:spPr>
      </p:pic>
      <p:graphicFrame>
        <p:nvGraphicFramePr>
          <p:cNvPr id="10" name="表 9">
            <a:extLst>
              <a:ext uri="{FF2B5EF4-FFF2-40B4-BE49-F238E27FC236}">
                <a16:creationId xmlns:a16="http://schemas.microsoft.com/office/drawing/2014/main" id="{ABDE2DD1-DF1E-4ADF-ACB3-43F0FEC8683C}"/>
              </a:ext>
            </a:extLst>
          </p:cNvPr>
          <p:cNvGraphicFramePr>
            <a:graphicFrameLocks noGrp="1"/>
          </p:cNvGraphicFramePr>
          <p:nvPr/>
        </p:nvGraphicFramePr>
        <p:xfrm>
          <a:off x="1324540" y="1002359"/>
          <a:ext cx="10199382" cy="591536"/>
        </p:xfrm>
        <a:graphic>
          <a:graphicData uri="http://schemas.openxmlformats.org/drawingml/2006/table">
            <a:tbl>
              <a:tblPr firstRow="1" bandRow="1">
                <a:tableStyleId>{5940675A-B579-460E-94D1-54222C63F5DA}</a:tableStyleId>
              </a:tblPr>
              <a:tblGrid>
                <a:gridCol w="10199382">
                  <a:extLst>
                    <a:ext uri="{9D8B030D-6E8A-4147-A177-3AD203B41FA5}">
                      <a16:colId xmlns:a16="http://schemas.microsoft.com/office/drawing/2014/main" val="1465501517"/>
                    </a:ext>
                  </a:extLst>
                </a:gridCol>
              </a:tblGrid>
              <a:tr h="591536">
                <a:tc>
                  <a:txBody>
                    <a:bodyPr/>
                    <a:lstStyle/>
                    <a:p>
                      <a:r>
                        <a:rPr kumimoji="1" lang="ja-JP" altLang="en-US" sz="2800" b="1" dirty="0">
                          <a:solidFill>
                            <a:srgbClr val="FF0000"/>
                          </a:solidFill>
                          <a:latin typeface="HG丸ｺﾞｼｯｸM-PRO" panose="020F0600000000000000" pitchFamily="50" charset="-128"/>
                          <a:ea typeface="HG丸ｺﾞｼｯｸM-PRO" panose="020F0600000000000000" pitchFamily="50" charset="-128"/>
                        </a:rPr>
                        <a:t>ロータリーと感染症の戦い</a:t>
                      </a:r>
                    </a:p>
                  </a:txBody>
                  <a:tcPr marL="64292" marR="64292" marT="32146" marB="3214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3541143"/>
                  </a:ext>
                </a:extLst>
              </a:tr>
            </a:tbl>
          </a:graphicData>
        </a:graphic>
      </p:graphicFrame>
      <p:pic>
        <p:nvPicPr>
          <p:cNvPr id="2" name="図 1">
            <a:extLst>
              <a:ext uri="{FF2B5EF4-FFF2-40B4-BE49-F238E27FC236}">
                <a16:creationId xmlns:a16="http://schemas.microsoft.com/office/drawing/2014/main" id="{DBEA4A0D-60A6-4761-BDB8-3CFB0B9815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27424" y="5545873"/>
            <a:ext cx="2693806" cy="1015253"/>
          </a:xfrm>
          <a:prstGeom prst="rect">
            <a:avLst/>
          </a:prstGeom>
        </p:spPr>
      </p:pic>
    </p:spTree>
    <p:extLst>
      <p:ext uri="{BB962C8B-B14F-4D97-AF65-F5344CB8AC3E}">
        <p14:creationId xmlns:p14="http://schemas.microsoft.com/office/powerpoint/2010/main" val="737844478"/>
      </p:ext>
    </p:extLst>
  </p:cSld>
  <p:clrMapOvr>
    <a:masterClrMapping/>
  </p:clrMapOvr>
  <mc:AlternateContent xmlns:mc="http://schemas.openxmlformats.org/markup-compatibility/2006" xmlns:p14="http://schemas.microsoft.com/office/powerpoint/2010/main">
    <mc:Choice Requires="p14">
      <p:transition spd="slow" p14:dur="2000">
        <p14:prism dir="u"/>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9757DF43-EB32-462D-839C-984F9930D536}"/>
              </a:ext>
            </a:extLst>
          </p:cNvPr>
          <p:cNvPicPr>
            <a:picLocks noChangeAspect="1"/>
          </p:cNvPicPr>
          <p:nvPr/>
        </p:nvPicPr>
        <p:blipFill>
          <a:blip r:embed="rId3"/>
          <a:stretch>
            <a:fillRect/>
          </a:stretch>
        </p:blipFill>
        <p:spPr>
          <a:xfrm>
            <a:off x="1626204" y="1693808"/>
            <a:ext cx="9227456" cy="4359691"/>
          </a:xfrm>
          <a:prstGeom prst="rect">
            <a:avLst/>
          </a:prstGeom>
        </p:spPr>
      </p:pic>
      <p:pic>
        <p:nvPicPr>
          <p:cNvPr id="3" name="図 2">
            <a:extLst>
              <a:ext uri="{FF2B5EF4-FFF2-40B4-BE49-F238E27FC236}">
                <a16:creationId xmlns:a16="http://schemas.microsoft.com/office/drawing/2014/main" id="{435564B5-9F78-4026-B5BF-2D544E6F4DBE}"/>
              </a:ext>
            </a:extLst>
          </p:cNvPr>
          <p:cNvPicPr>
            <a:picLocks noChangeAspect="1"/>
          </p:cNvPicPr>
          <p:nvPr/>
        </p:nvPicPr>
        <p:blipFill>
          <a:blip r:embed="rId4"/>
          <a:stretch>
            <a:fillRect/>
          </a:stretch>
        </p:blipFill>
        <p:spPr>
          <a:xfrm>
            <a:off x="10099541" y="162037"/>
            <a:ext cx="1928921" cy="591536"/>
          </a:xfrm>
          <a:prstGeom prst="rect">
            <a:avLst/>
          </a:prstGeom>
        </p:spPr>
      </p:pic>
      <p:pic>
        <p:nvPicPr>
          <p:cNvPr id="2" name="図 1">
            <a:extLst>
              <a:ext uri="{FF2B5EF4-FFF2-40B4-BE49-F238E27FC236}">
                <a16:creationId xmlns:a16="http://schemas.microsoft.com/office/drawing/2014/main" id="{64198AE1-1290-4DCD-AEFF-E7B7E998F5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27424" y="5545873"/>
            <a:ext cx="2693806" cy="1015253"/>
          </a:xfrm>
          <a:prstGeom prst="rect">
            <a:avLst/>
          </a:prstGeom>
        </p:spPr>
      </p:pic>
      <p:graphicFrame>
        <p:nvGraphicFramePr>
          <p:cNvPr id="8" name="表 7">
            <a:extLst>
              <a:ext uri="{FF2B5EF4-FFF2-40B4-BE49-F238E27FC236}">
                <a16:creationId xmlns:a16="http://schemas.microsoft.com/office/drawing/2014/main" id="{40D4B17E-39D3-4F36-8304-1E53D954A124}"/>
              </a:ext>
            </a:extLst>
          </p:cNvPr>
          <p:cNvGraphicFramePr>
            <a:graphicFrameLocks noGrp="1"/>
          </p:cNvGraphicFramePr>
          <p:nvPr/>
        </p:nvGraphicFramePr>
        <p:xfrm>
          <a:off x="1324540" y="1002359"/>
          <a:ext cx="10199382" cy="591536"/>
        </p:xfrm>
        <a:graphic>
          <a:graphicData uri="http://schemas.openxmlformats.org/drawingml/2006/table">
            <a:tbl>
              <a:tblPr firstRow="1" bandRow="1">
                <a:tableStyleId>{5940675A-B579-460E-94D1-54222C63F5DA}</a:tableStyleId>
              </a:tblPr>
              <a:tblGrid>
                <a:gridCol w="10199382">
                  <a:extLst>
                    <a:ext uri="{9D8B030D-6E8A-4147-A177-3AD203B41FA5}">
                      <a16:colId xmlns:a16="http://schemas.microsoft.com/office/drawing/2014/main" val="1465501517"/>
                    </a:ext>
                  </a:extLst>
                </a:gridCol>
              </a:tblGrid>
              <a:tr h="591536">
                <a:tc>
                  <a:txBody>
                    <a:bodyPr/>
                    <a:lstStyle/>
                    <a:p>
                      <a:r>
                        <a:rPr kumimoji="1" lang="ja-JP" altLang="en-US" sz="2800" b="1" dirty="0">
                          <a:solidFill>
                            <a:srgbClr val="FF0000"/>
                          </a:solidFill>
                          <a:latin typeface="HG丸ｺﾞｼｯｸM-PRO" panose="020F0600000000000000" pitchFamily="50" charset="-128"/>
                          <a:ea typeface="HG丸ｺﾞｼｯｸM-PRO" panose="020F0600000000000000" pitchFamily="50" charset="-128"/>
                        </a:rPr>
                        <a:t>ポリオ担当チームが新型コロナウイルス対応を支援</a:t>
                      </a:r>
                    </a:p>
                  </a:txBody>
                  <a:tcPr marL="64292" marR="64292" marT="32146" marB="3214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3541143"/>
                  </a:ext>
                </a:extLst>
              </a:tr>
            </a:tbl>
          </a:graphicData>
        </a:graphic>
      </p:graphicFrame>
      <p:pic>
        <p:nvPicPr>
          <p:cNvPr id="10" name="図 9">
            <a:extLst>
              <a:ext uri="{FF2B5EF4-FFF2-40B4-BE49-F238E27FC236}">
                <a16:creationId xmlns:a16="http://schemas.microsoft.com/office/drawing/2014/main" id="{5D81B931-0A71-4BE0-9876-8920064A04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157" y="310199"/>
            <a:ext cx="1009383" cy="1283696"/>
          </a:xfrm>
          <a:prstGeom prst="rect">
            <a:avLst/>
          </a:prstGeom>
        </p:spPr>
      </p:pic>
    </p:spTree>
    <p:extLst>
      <p:ext uri="{BB962C8B-B14F-4D97-AF65-F5344CB8AC3E}">
        <p14:creationId xmlns:p14="http://schemas.microsoft.com/office/powerpoint/2010/main" val="2238699809"/>
      </p:ext>
    </p:extLst>
  </p:cSld>
  <p:clrMapOvr>
    <a:masterClrMapping/>
  </p:clrMapOvr>
  <mc:AlternateContent xmlns:mc="http://schemas.openxmlformats.org/markup-compatibility/2006" xmlns:p14="http://schemas.microsoft.com/office/powerpoint/2010/main">
    <mc:Choice Requires="p14">
      <p:transition spd="slow" p14:dur="2000">
        <p14:prism dir="u"/>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34ACC7D5-113A-414C-A184-A84FA684D1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157" y="310199"/>
            <a:ext cx="1009383" cy="1283696"/>
          </a:xfrm>
          <a:prstGeom prst="rect">
            <a:avLst/>
          </a:prstGeom>
        </p:spPr>
      </p:pic>
      <p:sp>
        <p:nvSpPr>
          <p:cNvPr id="2" name="テキスト ボックス 1">
            <a:extLst>
              <a:ext uri="{FF2B5EF4-FFF2-40B4-BE49-F238E27FC236}">
                <a16:creationId xmlns:a16="http://schemas.microsoft.com/office/drawing/2014/main" id="{9FCF8CD0-CFFE-4D39-83FC-1C08CC99ABDB}"/>
              </a:ext>
            </a:extLst>
          </p:cNvPr>
          <p:cNvSpPr txBox="1"/>
          <p:nvPr/>
        </p:nvSpPr>
        <p:spPr>
          <a:xfrm>
            <a:off x="222922" y="1862192"/>
            <a:ext cx="11719173" cy="3892219"/>
          </a:xfrm>
          <a:prstGeom prst="rect">
            <a:avLst/>
          </a:prstGeom>
          <a:noFill/>
        </p:spPr>
        <p:txBody>
          <a:bodyPr wrap="square" rtlCol="0">
            <a:spAutoFit/>
          </a:bodyPr>
          <a:lstStyle/>
          <a:p>
            <a:pPr marL="401822" indent="-401822">
              <a:lnSpc>
                <a:spcPct val="200000"/>
              </a:lnSpc>
              <a:buFont typeface="Wingdings" panose="05000000000000000000" pitchFamily="2" charset="2"/>
              <a:buChar char="u"/>
              <a:defRPr/>
            </a:pPr>
            <a:r>
              <a:rPr lang="ja-JP" altLang="en-US" sz="2812" dirty="0">
                <a:latin typeface="HG丸ｺﾞｼｯｸM-PRO" panose="020F0600000000000000" pitchFamily="50" charset="-128"/>
                <a:ea typeface="HG丸ｺﾞｼｯｸM-PRO" panose="020F0600000000000000" pitchFamily="50" charset="-128"/>
              </a:rPr>
              <a:t>ロータリアンが構築を支援してきたポリオ根絶のインフラが新型ウイルスへの対応と拡大抑止のため既に活用されています。（インフラ）</a:t>
            </a:r>
            <a:endParaRPr lang="en-US" altLang="ja-JP" sz="2812" dirty="0">
              <a:latin typeface="HG丸ｺﾞｼｯｸM-PRO" panose="020F0600000000000000" pitchFamily="50" charset="-128"/>
              <a:ea typeface="HG丸ｺﾞｼｯｸM-PRO" panose="020F0600000000000000" pitchFamily="50" charset="-128"/>
            </a:endParaRPr>
          </a:p>
          <a:p>
            <a:pPr marL="401822" indent="-401822">
              <a:lnSpc>
                <a:spcPct val="200000"/>
              </a:lnSpc>
              <a:buFont typeface="Wingdings" panose="05000000000000000000" pitchFamily="2" charset="2"/>
              <a:buChar char="u"/>
              <a:defRPr/>
            </a:pPr>
            <a:r>
              <a:rPr lang="ja-JP" altLang="en-US" sz="2812" dirty="0">
                <a:latin typeface="HG丸ｺﾞｼｯｸM-PRO" panose="020F0600000000000000" pitchFamily="50" charset="-128"/>
                <a:ea typeface="HG丸ｺﾞｼｯｸM-PRO" panose="020F0600000000000000" pitchFamily="50" charset="-128"/>
              </a:rPr>
              <a:t>ポリオ根絶活動のスタッフが監視、保健従事者の研修、感染経路の</a:t>
            </a:r>
            <a:endParaRPr lang="en-US" altLang="ja-JP" sz="2812" dirty="0">
              <a:latin typeface="HG丸ｺﾞｼｯｸM-PRO" panose="020F0600000000000000" pitchFamily="50" charset="-128"/>
              <a:ea typeface="HG丸ｺﾞｼｯｸM-PRO" panose="020F0600000000000000" pitchFamily="50" charset="-128"/>
            </a:endParaRPr>
          </a:p>
          <a:p>
            <a:pPr>
              <a:lnSpc>
                <a:spcPct val="200000"/>
              </a:lnSpc>
              <a:defRPr/>
            </a:pPr>
            <a:r>
              <a:rPr lang="ja-JP" altLang="en-US" sz="2812" dirty="0">
                <a:latin typeface="HG丸ｺﾞｼｯｸM-PRO" panose="020F0600000000000000" pitchFamily="50" charset="-128"/>
                <a:ea typeface="HG丸ｺﾞｼｯｸM-PRO" panose="020F0600000000000000" pitchFamily="50" charset="-128"/>
              </a:rPr>
              <a:t>　追跡にあたっています。（人的ネットワーク）</a:t>
            </a:r>
            <a:endParaRPr lang="en-US" altLang="ja-JP" sz="2812" dirty="0">
              <a:latin typeface="HG丸ｺﾞｼｯｸM-PRO" panose="020F0600000000000000" pitchFamily="50" charset="-128"/>
              <a:ea typeface="HG丸ｺﾞｼｯｸM-PRO" panose="020F0600000000000000" pitchFamily="50" charset="-128"/>
            </a:endParaRPr>
          </a:p>
          <a:p>
            <a:pPr>
              <a:lnSpc>
                <a:spcPct val="200000"/>
              </a:lnSpc>
              <a:defRPr/>
            </a:pPr>
            <a:endParaRPr lang="ja-JP" altLang="en-US" sz="1266" dirty="0">
              <a:solidFill>
                <a:prstClr val="black"/>
              </a:solidFill>
              <a:latin typeface="游ゴシック" panose="020F0502020204030204"/>
              <a:ea typeface="游ゴシック" panose="020B0400000000000000" pitchFamily="50" charset="-128"/>
            </a:endParaRPr>
          </a:p>
        </p:txBody>
      </p:sp>
      <p:pic>
        <p:nvPicPr>
          <p:cNvPr id="5" name="図 4">
            <a:extLst>
              <a:ext uri="{FF2B5EF4-FFF2-40B4-BE49-F238E27FC236}">
                <a16:creationId xmlns:a16="http://schemas.microsoft.com/office/drawing/2014/main" id="{BC791BF4-EBC6-4F37-8AA9-ABEE51ED785A}"/>
              </a:ext>
            </a:extLst>
          </p:cNvPr>
          <p:cNvPicPr>
            <a:picLocks noChangeAspect="1"/>
          </p:cNvPicPr>
          <p:nvPr/>
        </p:nvPicPr>
        <p:blipFill>
          <a:blip r:embed="rId4"/>
          <a:stretch>
            <a:fillRect/>
          </a:stretch>
        </p:blipFill>
        <p:spPr>
          <a:xfrm>
            <a:off x="10013173" y="142526"/>
            <a:ext cx="1928921" cy="591536"/>
          </a:xfrm>
          <a:prstGeom prst="rect">
            <a:avLst/>
          </a:prstGeom>
        </p:spPr>
      </p:pic>
      <p:pic>
        <p:nvPicPr>
          <p:cNvPr id="3" name="図 2">
            <a:extLst>
              <a:ext uri="{FF2B5EF4-FFF2-40B4-BE49-F238E27FC236}">
                <a16:creationId xmlns:a16="http://schemas.microsoft.com/office/drawing/2014/main" id="{28FBFC99-B412-40EE-BCAE-B1A081C444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27424" y="5545873"/>
            <a:ext cx="2693806" cy="1015253"/>
          </a:xfrm>
          <a:prstGeom prst="rect">
            <a:avLst/>
          </a:prstGeom>
        </p:spPr>
      </p:pic>
      <p:graphicFrame>
        <p:nvGraphicFramePr>
          <p:cNvPr id="10" name="表 9">
            <a:extLst>
              <a:ext uri="{FF2B5EF4-FFF2-40B4-BE49-F238E27FC236}">
                <a16:creationId xmlns:a16="http://schemas.microsoft.com/office/drawing/2014/main" id="{28E861F0-8B0B-41A3-A435-33BF0FDD0C6D}"/>
              </a:ext>
            </a:extLst>
          </p:cNvPr>
          <p:cNvGraphicFramePr>
            <a:graphicFrameLocks noGrp="1"/>
          </p:cNvGraphicFramePr>
          <p:nvPr/>
        </p:nvGraphicFramePr>
        <p:xfrm>
          <a:off x="1324540" y="1002359"/>
          <a:ext cx="10199382" cy="591536"/>
        </p:xfrm>
        <a:graphic>
          <a:graphicData uri="http://schemas.openxmlformats.org/drawingml/2006/table">
            <a:tbl>
              <a:tblPr firstRow="1" bandRow="1">
                <a:tableStyleId>{5940675A-B579-460E-94D1-54222C63F5DA}</a:tableStyleId>
              </a:tblPr>
              <a:tblGrid>
                <a:gridCol w="10199382">
                  <a:extLst>
                    <a:ext uri="{9D8B030D-6E8A-4147-A177-3AD203B41FA5}">
                      <a16:colId xmlns:a16="http://schemas.microsoft.com/office/drawing/2014/main" val="1465501517"/>
                    </a:ext>
                  </a:extLst>
                </a:gridCol>
              </a:tblGrid>
              <a:tr h="591536">
                <a:tc>
                  <a:txBody>
                    <a:bodyPr/>
                    <a:lstStyle/>
                    <a:p>
                      <a:r>
                        <a:rPr kumimoji="1" lang="ja-JP" altLang="en-US" sz="2800" b="1" dirty="0">
                          <a:solidFill>
                            <a:srgbClr val="FF0000"/>
                          </a:solidFill>
                          <a:latin typeface="HG丸ｺﾞｼｯｸM-PRO" panose="020F0600000000000000" pitchFamily="50" charset="-128"/>
                          <a:ea typeface="HG丸ｺﾞｼｯｸM-PRO" panose="020F0600000000000000" pitchFamily="50" charset="-128"/>
                        </a:rPr>
                        <a:t>ポリオ担当チームが新型コロナウイルス対応を支援</a:t>
                      </a:r>
                    </a:p>
                  </a:txBody>
                  <a:tcPr marL="64292" marR="64292" marT="32146" marB="3214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3541143"/>
                  </a:ext>
                </a:extLst>
              </a:tr>
            </a:tbl>
          </a:graphicData>
        </a:graphic>
      </p:graphicFrame>
    </p:spTree>
    <p:extLst>
      <p:ext uri="{BB962C8B-B14F-4D97-AF65-F5344CB8AC3E}">
        <p14:creationId xmlns:p14="http://schemas.microsoft.com/office/powerpoint/2010/main" val="184030932"/>
      </p:ext>
    </p:extLst>
  </p:cSld>
  <p:clrMapOvr>
    <a:masterClrMapping/>
  </p:clrMapOvr>
  <mc:AlternateContent xmlns:mc="http://schemas.openxmlformats.org/markup-compatibility/2006" xmlns:p14="http://schemas.microsoft.com/office/powerpoint/2010/main">
    <mc:Choice Requires="p14">
      <p:transition spd="slow" p14:dur="2000">
        <p14:prism dir="u"/>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9FEF4B9E-CA0E-424C-8A18-054C3A8871FD}"/>
              </a:ext>
            </a:extLst>
          </p:cNvPr>
          <p:cNvPicPr>
            <a:picLocks noChangeAspect="1"/>
          </p:cNvPicPr>
          <p:nvPr/>
        </p:nvPicPr>
        <p:blipFill>
          <a:blip r:embed="rId3"/>
          <a:stretch>
            <a:fillRect/>
          </a:stretch>
        </p:blipFill>
        <p:spPr>
          <a:xfrm>
            <a:off x="1135945" y="2094675"/>
            <a:ext cx="9141123" cy="4763221"/>
          </a:xfrm>
          <a:prstGeom prst="rect">
            <a:avLst/>
          </a:prstGeom>
        </p:spPr>
      </p:pic>
      <p:pic>
        <p:nvPicPr>
          <p:cNvPr id="5" name="図 4">
            <a:extLst>
              <a:ext uri="{FF2B5EF4-FFF2-40B4-BE49-F238E27FC236}">
                <a16:creationId xmlns:a16="http://schemas.microsoft.com/office/drawing/2014/main" id="{FB80F6F1-E30A-41DB-AA82-F13D54C4AF73}"/>
              </a:ext>
            </a:extLst>
          </p:cNvPr>
          <p:cNvPicPr>
            <a:picLocks noChangeAspect="1"/>
          </p:cNvPicPr>
          <p:nvPr/>
        </p:nvPicPr>
        <p:blipFill>
          <a:blip r:embed="rId4"/>
          <a:stretch>
            <a:fillRect/>
          </a:stretch>
        </p:blipFill>
        <p:spPr>
          <a:xfrm>
            <a:off x="10134609" y="98963"/>
            <a:ext cx="1928921" cy="591536"/>
          </a:xfrm>
          <a:prstGeom prst="rect">
            <a:avLst/>
          </a:prstGeom>
        </p:spPr>
      </p:pic>
      <p:pic>
        <p:nvPicPr>
          <p:cNvPr id="3" name="図 2">
            <a:extLst>
              <a:ext uri="{FF2B5EF4-FFF2-40B4-BE49-F238E27FC236}">
                <a16:creationId xmlns:a16="http://schemas.microsoft.com/office/drawing/2014/main" id="{A4FC58E8-C945-472B-BEEE-610194A932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27424" y="5545873"/>
            <a:ext cx="2693806" cy="1015253"/>
          </a:xfrm>
          <a:prstGeom prst="rect">
            <a:avLst/>
          </a:prstGeom>
        </p:spPr>
      </p:pic>
      <p:graphicFrame>
        <p:nvGraphicFramePr>
          <p:cNvPr id="8" name="表 7">
            <a:extLst>
              <a:ext uri="{FF2B5EF4-FFF2-40B4-BE49-F238E27FC236}">
                <a16:creationId xmlns:a16="http://schemas.microsoft.com/office/drawing/2014/main" id="{ECC35B0F-B8A6-4BC1-9FAD-1D618718D847}"/>
              </a:ext>
            </a:extLst>
          </p:cNvPr>
          <p:cNvGraphicFramePr>
            <a:graphicFrameLocks noGrp="1"/>
          </p:cNvGraphicFramePr>
          <p:nvPr/>
        </p:nvGraphicFramePr>
        <p:xfrm>
          <a:off x="1324540" y="1002358"/>
          <a:ext cx="10199382" cy="921516"/>
        </p:xfrm>
        <a:graphic>
          <a:graphicData uri="http://schemas.openxmlformats.org/drawingml/2006/table">
            <a:tbl>
              <a:tblPr firstRow="1" bandRow="1">
                <a:tableStyleId>{5940675A-B579-460E-94D1-54222C63F5DA}</a:tableStyleId>
              </a:tblPr>
              <a:tblGrid>
                <a:gridCol w="10199382">
                  <a:extLst>
                    <a:ext uri="{9D8B030D-6E8A-4147-A177-3AD203B41FA5}">
                      <a16:colId xmlns:a16="http://schemas.microsoft.com/office/drawing/2014/main" val="1465501517"/>
                    </a:ext>
                  </a:extLst>
                </a:gridCol>
              </a:tblGrid>
              <a:tr h="921516">
                <a:tc>
                  <a:txBody>
                    <a:bodyPr/>
                    <a:lstStyle/>
                    <a:p>
                      <a:r>
                        <a:rPr kumimoji="1" lang="ja-JP" altLang="en-US" sz="2800" b="1" dirty="0">
                          <a:solidFill>
                            <a:srgbClr val="FF0000"/>
                          </a:solidFill>
                          <a:latin typeface="HG丸ｺﾞｼｯｸM-PRO" panose="020F0600000000000000" pitchFamily="50" charset="-128"/>
                          <a:ea typeface="HG丸ｺﾞｼｯｸM-PRO" panose="020F0600000000000000" pitchFamily="50" charset="-128"/>
                        </a:rPr>
                        <a:t>新型コロナウイルスおよびポリオ根絶活動への影響に関するロータリーの声明</a:t>
                      </a:r>
                    </a:p>
                  </a:txBody>
                  <a:tcPr marL="64292" marR="64292" marT="32146" marB="3214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3541143"/>
                  </a:ext>
                </a:extLst>
              </a:tr>
            </a:tbl>
          </a:graphicData>
        </a:graphic>
      </p:graphicFrame>
      <p:pic>
        <p:nvPicPr>
          <p:cNvPr id="10" name="図 9">
            <a:extLst>
              <a:ext uri="{FF2B5EF4-FFF2-40B4-BE49-F238E27FC236}">
                <a16:creationId xmlns:a16="http://schemas.microsoft.com/office/drawing/2014/main" id="{056C3DFD-317C-4DCF-AB6D-20B8533CE8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157" y="690498"/>
            <a:ext cx="1009383" cy="1283696"/>
          </a:xfrm>
          <a:prstGeom prst="rect">
            <a:avLst/>
          </a:prstGeom>
        </p:spPr>
      </p:pic>
    </p:spTree>
    <p:extLst>
      <p:ext uri="{BB962C8B-B14F-4D97-AF65-F5344CB8AC3E}">
        <p14:creationId xmlns:p14="http://schemas.microsoft.com/office/powerpoint/2010/main" val="2639857560"/>
      </p:ext>
    </p:extLst>
  </p:cSld>
  <p:clrMapOvr>
    <a:masterClrMapping/>
  </p:clrMapOvr>
  <mc:AlternateContent xmlns:mc="http://schemas.openxmlformats.org/markup-compatibility/2006" xmlns:p14="http://schemas.microsoft.com/office/powerpoint/2010/main">
    <mc:Choice Requires="p14">
      <p:transition spd="slow" p14:dur="2000">
        <p14:prism dir="u"/>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34ACC7D5-113A-414C-A184-A84FA684D1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107" y="640178"/>
            <a:ext cx="1009383" cy="1283696"/>
          </a:xfrm>
          <a:prstGeom prst="rect">
            <a:avLst/>
          </a:prstGeom>
        </p:spPr>
      </p:pic>
      <p:sp>
        <p:nvSpPr>
          <p:cNvPr id="2" name="テキスト ボックス 1">
            <a:extLst>
              <a:ext uri="{FF2B5EF4-FFF2-40B4-BE49-F238E27FC236}">
                <a16:creationId xmlns:a16="http://schemas.microsoft.com/office/drawing/2014/main" id="{9FCF8CD0-CFFE-4D39-83FC-1C08CC99ABDB}"/>
              </a:ext>
            </a:extLst>
          </p:cNvPr>
          <p:cNvSpPr txBox="1"/>
          <p:nvPr/>
        </p:nvSpPr>
        <p:spPr>
          <a:xfrm>
            <a:off x="579887" y="2022661"/>
            <a:ext cx="11493229" cy="4222053"/>
          </a:xfrm>
          <a:prstGeom prst="rect">
            <a:avLst/>
          </a:prstGeom>
          <a:noFill/>
        </p:spPr>
        <p:txBody>
          <a:bodyPr wrap="square" rtlCol="0">
            <a:spAutoFit/>
          </a:bodyPr>
          <a:lstStyle/>
          <a:p>
            <a:pPr>
              <a:lnSpc>
                <a:spcPct val="200000"/>
              </a:lnSpc>
              <a:defRPr/>
            </a:pPr>
            <a:r>
              <a:rPr lang="ja-JP" altLang="en-US" sz="2812" b="1" dirty="0">
                <a:latin typeface="HG丸ｺﾞｼｯｸM-PRO" panose="020F0600000000000000" pitchFamily="50" charset="-128"/>
                <a:ea typeface="HG丸ｺﾞｼｯｸM-PRO" panose="020F0600000000000000" pitchFamily="50" charset="-128"/>
              </a:rPr>
              <a:t>ポリオ根絶もあと少し！</a:t>
            </a:r>
            <a:endParaRPr lang="en-US" altLang="ja-JP" sz="2812" b="1" dirty="0">
              <a:latin typeface="HG丸ｺﾞｼｯｸM-PRO" panose="020F0600000000000000" pitchFamily="50" charset="-128"/>
              <a:ea typeface="HG丸ｺﾞｼｯｸM-PRO" panose="020F0600000000000000" pitchFamily="50" charset="-128"/>
            </a:endParaRPr>
          </a:p>
          <a:p>
            <a:pPr>
              <a:lnSpc>
                <a:spcPct val="200000"/>
              </a:lnSpc>
              <a:defRPr/>
            </a:pPr>
            <a:r>
              <a:rPr lang="ja-JP" altLang="en-US" sz="2812" dirty="0">
                <a:latin typeface="HG丸ｺﾞｼｯｸM-PRO" panose="020F0600000000000000" pitchFamily="50" charset="-128"/>
                <a:ea typeface="HG丸ｺﾞｼｯｸM-PRO" panose="020F0600000000000000" pitchFamily="50" charset="-128"/>
              </a:rPr>
              <a:t>しかし発症数はパキスタン・アフガニスタンで増加しています。</a:t>
            </a:r>
            <a:endParaRPr lang="en-US" altLang="ja-JP" sz="2812" dirty="0">
              <a:latin typeface="HG丸ｺﾞｼｯｸM-PRO" panose="020F0600000000000000" pitchFamily="50" charset="-128"/>
              <a:ea typeface="HG丸ｺﾞｼｯｸM-PRO" panose="020F0600000000000000" pitchFamily="50" charset="-128"/>
            </a:endParaRPr>
          </a:p>
          <a:p>
            <a:pPr>
              <a:lnSpc>
                <a:spcPct val="200000"/>
              </a:lnSpc>
              <a:defRPr/>
            </a:pPr>
            <a:r>
              <a:rPr lang="ja-JP" altLang="en-US" sz="2812" dirty="0">
                <a:latin typeface="HG丸ｺﾞｼｯｸM-PRO" panose="020F0600000000000000" pitchFamily="50" charset="-128"/>
                <a:ea typeface="HG丸ｺﾞｼｯｸM-PRO" panose="020F0600000000000000" pitchFamily="50" charset="-128"/>
              </a:rPr>
              <a:t>すべての子どもに安全にポリオワクチンを投与出来るよう</a:t>
            </a:r>
            <a:endParaRPr lang="en-US" altLang="ja-JP" sz="2812" dirty="0">
              <a:latin typeface="HG丸ｺﾞｼｯｸM-PRO" panose="020F0600000000000000" pitchFamily="50" charset="-128"/>
              <a:ea typeface="HG丸ｺﾞｼｯｸM-PRO" panose="020F0600000000000000" pitchFamily="50" charset="-128"/>
            </a:endParaRPr>
          </a:p>
          <a:p>
            <a:pPr>
              <a:lnSpc>
                <a:spcPct val="200000"/>
              </a:lnSpc>
              <a:defRPr/>
            </a:pPr>
            <a:r>
              <a:rPr lang="ja-JP" altLang="en-US" sz="2812" dirty="0">
                <a:latin typeface="HG丸ｺﾞｼｯｸM-PRO" panose="020F0600000000000000" pitchFamily="50" charset="-128"/>
                <a:ea typeface="HG丸ｺﾞｼｯｸM-PRO" panose="020F0600000000000000" pitchFamily="50" charset="-128"/>
              </a:rPr>
              <a:t>　　　“ポリオ根絶のコミットメント”を強く保つ！</a:t>
            </a:r>
            <a:endParaRPr lang="en-US" altLang="ja-JP" sz="2812" dirty="0">
              <a:latin typeface="HG丸ｺﾞｼｯｸM-PRO" panose="020F0600000000000000" pitchFamily="50" charset="-128"/>
              <a:ea typeface="HG丸ｺﾞｼｯｸM-PRO" panose="020F0600000000000000" pitchFamily="50" charset="-128"/>
            </a:endParaRPr>
          </a:p>
          <a:p>
            <a:pPr>
              <a:lnSpc>
                <a:spcPct val="200000"/>
              </a:lnSpc>
              <a:defRPr/>
            </a:pPr>
            <a:r>
              <a:rPr lang="ja-JP" altLang="en-US" sz="2531" dirty="0">
                <a:latin typeface="HG丸ｺﾞｼｯｸM-PRO" panose="020F0600000000000000" pitchFamily="50" charset="-128"/>
                <a:ea typeface="HG丸ｺﾞｼｯｸM-PRO" panose="020F0600000000000000" pitchFamily="50" charset="-128"/>
              </a:rPr>
              <a:t>これまでの成果が水泡に帰さないように！</a:t>
            </a:r>
            <a:endParaRPr lang="ja-JP" altLang="en-US" sz="2531" dirty="0">
              <a:latin typeface="游ゴシック" panose="020F0502020204030204"/>
              <a:ea typeface="游ゴシック" panose="020B0400000000000000" pitchFamily="50" charset="-128"/>
            </a:endParaRPr>
          </a:p>
        </p:txBody>
      </p:sp>
      <p:pic>
        <p:nvPicPr>
          <p:cNvPr id="5" name="図 4">
            <a:extLst>
              <a:ext uri="{FF2B5EF4-FFF2-40B4-BE49-F238E27FC236}">
                <a16:creationId xmlns:a16="http://schemas.microsoft.com/office/drawing/2014/main" id="{A6A71F20-1391-416B-A569-4ABF04726B40}"/>
              </a:ext>
            </a:extLst>
          </p:cNvPr>
          <p:cNvPicPr>
            <a:picLocks noChangeAspect="1"/>
          </p:cNvPicPr>
          <p:nvPr/>
        </p:nvPicPr>
        <p:blipFill>
          <a:blip r:embed="rId4"/>
          <a:stretch>
            <a:fillRect/>
          </a:stretch>
        </p:blipFill>
        <p:spPr>
          <a:xfrm>
            <a:off x="10030738" y="167884"/>
            <a:ext cx="1928921" cy="591536"/>
          </a:xfrm>
          <a:prstGeom prst="rect">
            <a:avLst/>
          </a:prstGeom>
        </p:spPr>
      </p:pic>
      <p:pic>
        <p:nvPicPr>
          <p:cNvPr id="3" name="図 2">
            <a:extLst>
              <a:ext uri="{FF2B5EF4-FFF2-40B4-BE49-F238E27FC236}">
                <a16:creationId xmlns:a16="http://schemas.microsoft.com/office/drawing/2014/main" id="{D9E8DA02-0612-49A3-8B9D-9FB2C471E6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27424" y="5545873"/>
            <a:ext cx="2693806" cy="1015253"/>
          </a:xfrm>
          <a:prstGeom prst="rect">
            <a:avLst/>
          </a:prstGeom>
        </p:spPr>
      </p:pic>
      <p:graphicFrame>
        <p:nvGraphicFramePr>
          <p:cNvPr id="10" name="表 9">
            <a:extLst>
              <a:ext uri="{FF2B5EF4-FFF2-40B4-BE49-F238E27FC236}">
                <a16:creationId xmlns:a16="http://schemas.microsoft.com/office/drawing/2014/main" id="{C60939A9-51B0-4508-AE4B-8499D0A6FE37}"/>
              </a:ext>
            </a:extLst>
          </p:cNvPr>
          <p:cNvGraphicFramePr>
            <a:graphicFrameLocks noGrp="1"/>
          </p:cNvGraphicFramePr>
          <p:nvPr/>
        </p:nvGraphicFramePr>
        <p:xfrm>
          <a:off x="1324540" y="1002358"/>
          <a:ext cx="10199382" cy="921516"/>
        </p:xfrm>
        <a:graphic>
          <a:graphicData uri="http://schemas.openxmlformats.org/drawingml/2006/table">
            <a:tbl>
              <a:tblPr firstRow="1" bandRow="1">
                <a:tableStyleId>{5940675A-B579-460E-94D1-54222C63F5DA}</a:tableStyleId>
              </a:tblPr>
              <a:tblGrid>
                <a:gridCol w="10199382">
                  <a:extLst>
                    <a:ext uri="{9D8B030D-6E8A-4147-A177-3AD203B41FA5}">
                      <a16:colId xmlns:a16="http://schemas.microsoft.com/office/drawing/2014/main" val="1465501517"/>
                    </a:ext>
                  </a:extLst>
                </a:gridCol>
              </a:tblGrid>
              <a:tr h="921516">
                <a:tc>
                  <a:txBody>
                    <a:bodyPr/>
                    <a:lstStyle/>
                    <a:p>
                      <a:r>
                        <a:rPr kumimoji="1" lang="ja-JP" altLang="en-US" sz="2800" b="1" dirty="0">
                          <a:solidFill>
                            <a:srgbClr val="FF0000"/>
                          </a:solidFill>
                          <a:latin typeface="HG丸ｺﾞｼｯｸM-PRO" panose="020F0600000000000000" pitchFamily="50" charset="-128"/>
                          <a:ea typeface="HG丸ｺﾞｼｯｸM-PRO" panose="020F0600000000000000" pitchFamily="50" charset="-128"/>
                        </a:rPr>
                        <a:t>新型コロナウイルスおよびポリオ根絶活動への影響に関するロータリーの声明</a:t>
                      </a:r>
                    </a:p>
                  </a:txBody>
                  <a:tcPr marL="64292" marR="64292" marT="32146" marB="3214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3541143"/>
                  </a:ext>
                </a:extLst>
              </a:tr>
            </a:tbl>
          </a:graphicData>
        </a:graphic>
      </p:graphicFrame>
    </p:spTree>
    <p:extLst>
      <p:ext uri="{BB962C8B-B14F-4D97-AF65-F5344CB8AC3E}">
        <p14:creationId xmlns:p14="http://schemas.microsoft.com/office/powerpoint/2010/main" val="370495998"/>
      </p:ext>
    </p:extLst>
  </p:cSld>
  <p:clrMapOvr>
    <a:masterClrMapping/>
  </p:clrMapOvr>
  <mc:AlternateContent xmlns:mc="http://schemas.openxmlformats.org/markup-compatibility/2006" xmlns:p14="http://schemas.microsoft.com/office/powerpoint/2010/main">
    <mc:Choice Requires="p14">
      <p:transition spd="slow" p14:dur="2000">
        <p14:prism dir="u"/>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34ACC7D5-113A-414C-A184-A84FA684D1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157" y="222123"/>
            <a:ext cx="1009383" cy="1283696"/>
          </a:xfrm>
          <a:prstGeom prst="rect">
            <a:avLst/>
          </a:prstGeom>
        </p:spPr>
      </p:pic>
      <p:sp>
        <p:nvSpPr>
          <p:cNvPr id="3" name="四角形: 角を丸くする 2">
            <a:extLst>
              <a:ext uri="{FF2B5EF4-FFF2-40B4-BE49-F238E27FC236}">
                <a16:creationId xmlns:a16="http://schemas.microsoft.com/office/drawing/2014/main" id="{4650D331-B354-4641-8AD7-79F88C994079}"/>
              </a:ext>
            </a:extLst>
          </p:cNvPr>
          <p:cNvSpPr/>
          <p:nvPr/>
        </p:nvSpPr>
        <p:spPr>
          <a:xfrm>
            <a:off x="3802359" y="1873631"/>
            <a:ext cx="4147451" cy="492904"/>
          </a:xfrm>
          <a:prstGeom prst="round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250" dirty="0">
                <a:ln>
                  <a:solidFill>
                    <a:srgbClr val="002060"/>
                  </a:solidFill>
                </a:ln>
                <a:solidFill>
                  <a:srgbClr val="002060"/>
                </a:solidFill>
                <a:latin typeface="HG丸ｺﾞｼｯｸM-PRO" panose="020F0600000000000000" pitchFamily="50" charset="-128"/>
                <a:ea typeface="HG丸ｺﾞｼｯｸM-PRO" panose="020F0600000000000000" pitchFamily="50" charset="-128"/>
              </a:rPr>
              <a:t>野生株によるポリオ発症数</a:t>
            </a:r>
          </a:p>
        </p:txBody>
      </p:sp>
      <p:pic>
        <p:nvPicPr>
          <p:cNvPr id="5" name="図 4">
            <a:extLst>
              <a:ext uri="{FF2B5EF4-FFF2-40B4-BE49-F238E27FC236}">
                <a16:creationId xmlns:a16="http://schemas.microsoft.com/office/drawing/2014/main" id="{C186C2C7-BC85-419F-B6A1-5C97CB488006}"/>
              </a:ext>
            </a:extLst>
          </p:cNvPr>
          <p:cNvPicPr>
            <a:picLocks noChangeAspect="1"/>
          </p:cNvPicPr>
          <p:nvPr/>
        </p:nvPicPr>
        <p:blipFill>
          <a:blip r:embed="rId4"/>
          <a:stretch>
            <a:fillRect/>
          </a:stretch>
        </p:blipFill>
        <p:spPr>
          <a:xfrm>
            <a:off x="10099541" y="179382"/>
            <a:ext cx="1928921" cy="591536"/>
          </a:xfrm>
          <a:prstGeom prst="rect">
            <a:avLst/>
          </a:prstGeom>
        </p:spPr>
      </p:pic>
      <p:pic>
        <p:nvPicPr>
          <p:cNvPr id="2" name="図 1">
            <a:extLst>
              <a:ext uri="{FF2B5EF4-FFF2-40B4-BE49-F238E27FC236}">
                <a16:creationId xmlns:a16="http://schemas.microsoft.com/office/drawing/2014/main" id="{659D8317-43FE-431D-8380-1CAFF36E09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27424" y="5545873"/>
            <a:ext cx="2693806" cy="1015253"/>
          </a:xfrm>
          <a:prstGeom prst="rect">
            <a:avLst/>
          </a:prstGeom>
        </p:spPr>
      </p:pic>
      <p:graphicFrame>
        <p:nvGraphicFramePr>
          <p:cNvPr id="13" name="表 12">
            <a:extLst>
              <a:ext uri="{FF2B5EF4-FFF2-40B4-BE49-F238E27FC236}">
                <a16:creationId xmlns:a16="http://schemas.microsoft.com/office/drawing/2014/main" id="{505BF859-4A7E-4637-BD3E-85EFF8291B0D}"/>
              </a:ext>
            </a:extLst>
          </p:cNvPr>
          <p:cNvGraphicFramePr>
            <a:graphicFrameLocks noGrp="1"/>
          </p:cNvGraphicFramePr>
          <p:nvPr/>
        </p:nvGraphicFramePr>
        <p:xfrm>
          <a:off x="1324540" y="940206"/>
          <a:ext cx="10199382" cy="591536"/>
        </p:xfrm>
        <a:graphic>
          <a:graphicData uri="http://schemas.openxmlformats.org/drawingml/2006/table">
            <a:tbl>
              <a:tblPr firstRow="1" bandRow="1">
                <a:tableStyleId>{5940675A-B579-460E-94D1-54222C63F5DA}</a:tableStyleId>
              </a:tblPr>
              <a:tblGrid>
                <a:gridCol w="10199382">
                  <a:extLst>
                    <a:ext uri="{9D8B030D-6E8A-4147-A177-3AD203B41FA5}">
                      <a16:colId xmlns:a16="http://schemas.microsoft.com/office/drawing/2014/main" val="1465501517"/>
                    </a:ext>
                  </a:extLst>
                </a:gridCol>
              </a:tblGrid>
              <a:tr h="591536">
                <a:tc>
                  <a:txBody>
                    <a:bodyPr/>
                    <a:lstStyle/>
                    <a:p>
                      <a:r>
                        <a:rPr kumimoji="1" lang="ja-JP" altLang="en-US" sz="2800" b="1" dirty="0">
                          <a:solidFill>
                            <a:srgbClr val="FF0000"/>
                          </a:solidFill>
                          <a:latin typeface="HG丸ｺﾞｼｯｸM-PRO" panose="020F0600000000000000" pitchFamily="50" charset="-128"/>
                          <a:ea typeface="HG丸ｺﾞｼｯｸM-PRO" panose="020F0600000000000000" pitchFamily="50" charset="-128"/>
                        </a:rPr>
                        <a:t>ポリオ野生株常在国</a:t>
                      </a:r>
                    </a:p>
                  </a:txBody>
                  <a:tcPr marL="64292" marR="64292" marT="32146" marB="3214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3541143"/>
                  </a:ext>
                </a:extLst>
              </a:tr>
            </a:tbl>
          </a:graphicData>
        </a:graphic>
      </p:graphicFrame>
      <p:pic>
        <p:nvPicPr>
          <p:cNvPr id="6" name="図 5">
            <a:extLst>
              <a:ext uri="{FF2B5EF4-FFF2-40B4-BE49-F238E27FC236}">
                <a16:creationId xmlns:a16="http://schemas.microsoft.com/office/drawing/2014/main" id="{1204354A-C2B0-4057-B5E2-68CE9B7F3871}"/>
              </a:ext>
            </a:extLst>
          </p:cNvPr>
          <p:cNvPicPr>
            <a:picLocks noChangeAspect="1"/>
          </p:cNvPicPr>
          <p:nvPr/>
        </p:nvPicPr>
        <p:blipFill>
          <a:blip r:embed="rId6"/>
          <a:stretch>
            <a:fillRect/>
          </a:stretch>
        </p:blipFill>
        <p:spPr>
          <a:xfrm>
            <a:off x="1158946" y="2525019"/>
            <a:ext cx="9874108" cy="3262206"/>
          </a:xfrm>
          <a:prstGeom prst="rect">
            <a:avLst/>
          </a:prstGeom>
        </p:spPr>
      </p:pic>
    </p:spTree>
    <p:extLst>
      <p:ext uri="{BB962C8B-B14F-4D97-AF65-F5344CB8AC3E}">
        <p14:creationId xmlns:p14="http://schemas.microsoft.com/office/powerpoint/2010/main" val="957560639"/>
      </p:ext>
    </p:extLst>
  </p:cSld>
  <p:clrMapOvr>
    <a:masterClrMapping/>
  </p:clrMapOvr>
  <mc:AlternateContent xmlns:mc="http://schemas.openxmlformats.org/markup-compatibility/2006" xmlns:p14="http://schemas.microsoft.com/office/powerpoint/2010/main">
    <mc:Choice Requires="p14">
      <p:transition spd="slow" p14:dur="2000">
        <p14:prism dir="u"/>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34ACC7D5-113A-414C-A184-A84FA684D1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157" y="248046"/>
            <a:ext cx="1009383" cy="1283696"/>
          </a:xfrm>
          <a:prstGeom prst="rect">
            <a:avLst/>
          </a:prstGeom>
        </p:spPr>
      </p:pic>
      <p:sp>
        <p:nvSpPr>
          <p:cNvPr id="2" name="テキスト ボックス 1">
            <a:extLst>
              <a:ext uri="{FF2B5EF4-FFF2-40B4-BE49-F238E27FC236}">
                <a16:creationId xmlns:a16="http://schemas.microsoft.com/office/drawing/2014/main" id="{C267CF9C-4E97-4B55-912F-991EAC540DCE}"/>
              </a:ext>
            </a:extLst>
          </p:cNvPr>
          <p:cNvSpPr txBox="1"/>
          <p:nvPr/>
        </p:nvSpPr>
        <p:spPr>
          <a:xfrm>
            <a:off x="1501916" y="1741753"/>
            <a:ext cx="10690085" cy="4339329"/>
          </a:xfrm>
          <a:prstGeom prst="rect">
            <a:avLst/>
          </a:prstGeom>
          <a:noFill/>
        </p:spPr>
        <p:txBody>
          <a:bodyPr wrap="square" rtlCol="0">
            <a:spAutoFit/>
          </a:bodyPr>
          <a:lstStyle/>
          <a:p>
            <a:pPr>
              <a:lnSpc>
                <a:spcPct val="150000"/>
              </a:lnSpc>
              <a:defRPr/>
            </a:pPr>
            <a:r>
              <a:rPr lang="ja-JP" altLang="en-US" sz="2250" b="1" dirty="0">
                <a:solidFill>
                  <a:srgbClr val="002060"/>
                </a:solidFill>
                <a:latin typeface="HG丸ｺﾞｼｯｸM-PRO" panose="020F0600000000000000" pitchFamily="50" charset="-128"/>
                <a:ea typeface="HG丸ｺﾞｼｯｸM-PRO" panose="020F0600000000000000" pitchFamily="50" charset="-128"/>
              </a:rPr>
              <a:t>どんな病気？（急性灰白髄炎・小児麻痺）</a:t>
            </a:r>
            <a:endParaRPr lang="en-US" altLang="ja-JP" sz="2250" b="1" dirty="0">
              <a:solidFill>
                <a:srgbClr val="002060"/>
              </a:solidFill>
              <a:latin typeface="HG丸ｺﾞｼｯｸM-PRO" panose="020F0600000000000000" pitchFamily="50" charset="-128"/>
              <a:ea typeface="HG丸ｺﾞｼｯｸM-PRO" panose="020F0600000000000000" pitchFamily="50" charset="-128"/>
            </a:endParaRPr>
          </a:p>
          <a:p>
            <a:pPr>
              <a:lnSpc>
                <a:spcPct val="200000"/>
              </a:lnSpc>
              <a:defRPr/>
            </a:pPr>
            <a:r>
              <a:rPr lang="ja-JP" altLang="en-US" sz="2250" b="1" dirty="0">
                <a:solidFill>
                  <a:srgbClr val="002060"/>
                </a:solidFill>
                <a:latin typeface="HG丸ｺﾞｼｯｸM-PRO" panose="020F0600000000000000" pitchFamily="50" charset="-128"/>
                <a:ea typeface="HG丸ｺﾞｼｯｸM-PRO" panose="020F0600000000000000" pitchFamily="50" charset="-128"/>
              </a:rPr>
              <a:t>　　</a:t>
            </a:r>
            <a:r>
              <a:rPr lang="ja-JP" altLang="en-US" sz="2250" dirty="0">
                <a:solidFill>
                  <a:srgbClr val="002060"/>
                </a:solidFill>
                <a:latin typeface="HG丸ｺﾞｼｯｸM-PRO" panose="020F0600000000000000" pitchFamily="50" charset="-128"/>
                <a:ea typeface="HG丸ｺﾞｼｯｸM-PRO" panose="020F0600000000000000" pitchFamily="50" charset="-128"/>
              </a:rPr>
              <a:t>子ども（</a:t>
            </a:r>
            <a:r>
              <a:rPr lang="en-US" altLang="ja-JP" sz="2250" dirty="0">
                <a:solidFill>
                  <a:srgbClr val="002060"/>
                </a:solidFill>
                <a:latin typeface="HG丸ｺﾞｼｯｸM-PRO" panose="020F0600000000000000" pitchFamily="50" charset="-128"/>
                <a:ea typeface="HG丸ｺﾞｼｯｸM-PRO" panose="020F0600000000000000" pitchFamily="50" charset="-128"/>
              </a:rPr>
              <a:t>5</a:t>
            </a:r>
            <a:r>
              <a:rPr lang="ja-JP" altLang="en-US" sz="2250" dirty="0">
                <a:solidFill>
                  <a:srgbClr val="002060"/>
                </a:solidFill>
                <a:latin typeface="HG丸ｺﾞｼｯｸM-PRO" panose="020F0600000000000000" pitchFamily="50" charset="-128"/>
                <a:ea typeface="HG丸ｺﾞｼｯｸM-PRO" panose="020F0600000000000000" pitchFamily="50" charset="-128"/>
              </a:rPr>
              <a:t>歳以下）が罹る　</a:t>
            </a:r>
            <a:endParaRPr lang="en-US" altLang="ja-JP" sz="2250" dirty="0">
              <a:solidFill>
                <a:srgbClr val="002060"/>
              </a:solidFill>
              <a:latin typeface="HG丸ｺﾞｼｯｸM-PRO" panose="020F0600000000000000" pitchFamily="50" charset="-128"/>
              <a:ea typeface="HG丸ｺﾞｼｯｸM-PRO" panose="020F0600000000000000" pitchFamily="50" charset="-128"/>
            </a:endParaRPr>
          </a:p>
          <a:p>
            <a:pPr>
              <a:lnSpc>
                <a:spcPct val="150000"/>
              </a:lnSpc>
              <a:defRPr/>
            </a:pPr>
            <a:r>
              <a:rPr lang="ja-JP" altLang="en-US" sz="2250" dirty="0">
                <a:solidFill>
                  <a:srgbClr val="002060"/>
                </a:solidFill>
                <a:latin typeface="HG丸ｺﾞｼｯｸM-PRO" panose="020F0600000000000000" pitchFamily="50" charset="-128"/>
                <a:ea typeface="HG丸ｺﾞｼｯｸM-PRO" panose="020F0600000000000000" pitchFamily="50" charset="-128"/>
              </a:rPr>
              <a:t>　　治らない　</a:t>
            </a:r>
            <a:endParaRPr lang="en-US" altLang="ja-JP" sz="2250" dirty="0">
              <a:solidFill>
                <a:srgbClr val="002060"/>
              </a:solidFill>
              <a:latin typeface="HG丸ｺﾞｼｯｸM-PRO" panose="020F0600000000000000" pitchFamily="50" charset="-128"/>
              <a:ea typeface="HG丸ｺﾞｼｯｸM-PRO" panose="020F0600000000000000" pitchFamily="50" charset="-128"/>
            </a:endParaRPr>
          </a:p>
          <a:p>
            <a:pPr>
              <a:lnSpc>
                <a:spcPct val="150000"/>
              </a:lnSpc>
              <a:defRPr/>
            </a:pPr>
            <a:r>
              <a:rPr lang="ja-JP" altLang="en-US" sz="2250" dirty="0">
                <a:solidFill>
                  <a:srgbClr val="002060"/>
                </a:solidFill>
                <a:latin typeface="HG丸ｺﾞｼｯｸM-PRO" panose="020F0600000000000000" pitchFamily="50" charset="-128"/>
                <a:ea typeface="HG丸ｺﾞｼｯｸM-PRO" panose="020F0600000000000000" pitchFamily="50" charset="-128"/>
              </a:rPr>
              <a:t>　　ワクチンで予防できる</a:t>
            </a:r>
            <a:endParaRPr lang="en-US" altLang="ja-JP" sz="2250" dirty="0">
              <a:solidFill>
                <a:srgbClr val="002060"/>
              </a:solidFill>
              <a:latin typeface="HG丸ｺﾞｼｯｸM-PRO" panose="020F0600000000000000" pitchFamily="50" charset="-128"/>
              <a:ea typeface="HG丸ｺﾞｼｯｸM-PRO" panose="020F0600000000000000" pitchFamily="50" charset="-128"/>
            </a:endParaRPr>
          </a:p>
          <a:p>
            <a:pPr>
              <a:lnSpc>
                <a:spcPct val="150000"/>
              </a:lnSpc>
              <a:defRPr/>
            </a:pPr>
            <a:r>
              <a:rPr lang="ja-JP" altLang="en-US" sz="2250" dirty="0">
                <a:solidFill>
                  <a:srgbClr val="002060"/>
                </a:solidFill>
                <a:latin typeface="HG丸ｺﾞｼｯｸM-PRO" panose="020F0600000000000000" pitchFamily="50" charset="-128"/>
                <a:ea typeface="HG丸ｺﾞｼｯｸM-PRO" panose="020F0600000000000000" pitchFamily="50" charset="-128"/>
              </a:rPr>
              <a:t>　　</a:t>
            </a:r>
            <a:endParaRPr lang="en-US" altLang="ja-JP" sz="2250" dirty="0">
              <a:solidFill>
                <a:srgbClr val="002060"/>
              </a:solidFill>
              <a:latin typeface="HG丸ｺﾞｼｯｸM-PRO" panose="020F0600000000000000" pitchFamily="50" charset="-128"/>
              <a:ea typeface="HG丸ｺﾞｼｯｸM-PRO" panose="020F0600000000000000" pitchFamily="50" charset="-128"/>
            </a:endParaRPr>
          </a:p>
          <a:p>
            <a:pPr>
              <a:lnSpc>
                <a:spcPct val="150000"/>
              </a:lnSpc>
              <a:defRPr/>
            </a:pPr>
            <a:r>
              <a:rPr lang="ja-JP" altLang="en-US" sz="2250" b="1" dirty="0">
                <a:solidFill>
                  <a:srgbClr val="002060"/>
                </a:solidFill>
                <a:latin typeface="HG丸ｺﾞｼｯｸM-PRO" panose="020F0600000000000000" pitchFamily="50" charset="-128"/>
                <a:ea typeface="HG丸ｺﾞｼｯｸM-PRO" panose="020F0600000000000000" pitchFamily="50" charset="-128"/>
              </a:rPr>
              <a:t>日本では？</a:t>
            </a:r>
            <a:endParaRPr lang="en-US" altLang="ja-JP" sz="2250" b="1" dirty="0">
              <a:solidFill>
                <a:srgbClr val="002060"/>
              </a:solidFill>
              <a:latin typeface="HG丸ｺﾞｼｯｸM-PRO" panose="020F0600000000000000" pitchFamily="50" charset="-128"/>
              <a:ea typeface="HG丸ｺﾞｼｯｸM-PRO" panose="020F0600000000000000" pitchFamily="50" charset="-128"/>
            </a:endParaRPr>
          </a:p>
          <a:p>
            <a:pPr>
              <a:lnSpc>
                <a:spcPct val="150000"/>
              </a:lnSpc>
              <a:defRPr/>
            </a:pPr>
            <a:r>
              <a:rPr lang="ja-JP" altLang="en-US" sz="2250" b="1" dirty="0">
                <a:solidFill>
                  <a:srgbClr val="002060"/>
                </a:solidFill>
                <a:latin typeface="HG丸ｺﾞｼｯｸM-PRO" panose="020F0600000000000000" pitchFamily="50" charset="-128"/>
                <a:ea typeface="HG丸ｺﾞｼｯｸM-PRO" panose="020F0600000000000000" pitchFamily="50" charset="-128"/>
              </a:rPr>
              <a:t>　　</a:t>
            </a:r>
            <a:r>
              <a:rPr lang="en-US" altLang="ja-JP" sz="2250" dirty="0">
                <a:solidFill>
                  <a:srgbClr val="002060"/>
                </a:solidFill>
                <a:latin typeface="HG丸ｺﾞｼｯｸM-PRO" panose="020F0600000000000000" pitchFamily="50" charset="-128"/>
                <a:ea typeface="HG丸ｺﾞｼｯｸM-PRO" panose="020F0600000000000000" pitchFamily="50" charset="-128"/>
              </a:rPr>
              <a:t>1960</a:t>
            </a:r>
            <a:r>
              <a:rPr lang="ja-JP" altLang="en-US" sz="2250" dirty="0">
                <a:solidFill>
                  <a:srgbClr val="002060"/>
                </a:solidFill>
                <a:latin typeface="HG丸ｺﾞｼｯｸM-PRO" panose="020F0600000000000000" pitchFamily="50" charset="-128"/>
                <a:ea typeface="HG丸ｺﾞｼｯｸM-PRO" panose="020F0600000000000000" pitchFamily="50" charset="-128"/>
              </a:rPr>
              <a:t>年　大流行　ソ連からの経口ワクチン緊急輸入</a:t>
            </a:r>
            <a:endParaRPr lang="en-US" altLang="ja-JP" sz="2250" dirty="0">
              <a:solidFill>
                <a:srgbClr val="002060"/>
              </a:solidFill>
              <a:latin typeface="HG丸ｺﾞｼｯｸM-PRO" panose="020F0600000000000000" pitchFamily="50" charset="-128"/>
              <a:ea typeface="HG丸ｺﾞｼｯｸM-PRO" panose="020F0600000000000000" pitchFamily="50" charset="-128"/>
            </a:endParaRPr>
          </a:p>
          <a:p>
            <a:pPr>
              <a:lnSpc>
                <a:spcPct val="150000"/>
              </a:lnSpc>
              <a:defRPr/>
            </a:pPr>
            <a:r>
              <a:rPr lang="ja-JP" altLang="en-US" sz="2250" dirty="0">
                <a:solidFill>
                  <a:srgbClr val="002060"/>
                </a:solidFill>
                <a:latin typeface="HG丸ｺﾞｼｯｸM-PRO" panose="020F0600000000000000" pitchFamily="50" charset="-128"/>
                <a:ea typeface="HG丸ｺﾞｼｯｸM-PRO" panose="020F0600000000000000" pitchFamily="50" charset="-128"/>
              </a:rPr>
              <a:t>　　</a:t>
            </a:r>
            <a:r>
              <a:rPr lang="en-US" altLang="ja-JP" sz="2250" dirty="0">
                <a:solidFill>
                  <a:srgbClr val="002060"/>
                </a:solidFill>
                <a:latin typeface="HG丸ｺﾞｼｯｸM-PRO" panose="020F0600000000000000" pitchFamily="50" charset="-128"/>
                <a:ea typeface="HG丸ｺﾞｼｯｸM-PRO" panose="020F0600000000000000" pitchFamily="50" charset="-128"/>
              </a:rPr>
              <a:t>1980</a:t>
            </a:r>
            <a:r>
              <a:rPr lang="ja-JP" altLang="en-US" sz="2250" dirty="0">
                <a:solidFill>
                  <a:srgbClr val="002060"/>
                </a:solidFill>
                <a:latin typeface="HG丸ｺﾞｼｯｸM-PRO" panose="020F0600000000000000" pitchFamily="50" charset="-128"/>
                <a:ea typeface="HG丸ｺﾞｼｯｸM-PRO" panose="020F0600000000000000" pitchFamily="50" charset="-128"/>
              </a:rPr>
              <a:t>年　根絶宣言　</a:t>
            </a:r>
            <a:r>
              <a:rPr lang="en-US" altLang="ja-JP" sz="2250" dirty="0">
                <a:solidFill>
                  <a:srgbClr val="002060"/>
                </a:solidFill>
                <a:latin typeface="HG丸ｺﾞｼｯｸM-PRO" panose="020F0600000000000000" pitchFamily="50" charset="-128"/>
                <a:ea typeface="HG丸ｺﾞｼｯｸM-PRO" panose="020F0600000000000000" pitchFamily="50" charset="-128"/>
              </a:rPr>
              <a:t>2012</a:t>
            </a:r>
            <a:r>
              <a:rPr lang="ja-JP" altLang="en-US" sz="2250" dirty="0">
                <a:solidFill>
                  <a:srgbClr val="002060"/>
                </a:solidFill>
                <a:latin typeface="HG丸ｺﾞｼｯｸM-PRO" panose="020F0600000000000000" pitchFamily="50" charset="-128"/>
                <a:ea typeface="HG丸ｺﾞｼｯｸM-PRO" panose="020F0600000000000000" pitchFamily="50" charset="-128"/>
              </a:rPr>
              <a:t>年予防不活化ワクチン</a:t>
            </a:r>
            <a:endParaRPr lang="en-US" altLang="ja-JP" sz="2250" dirty="0">
              <a:solidFill>
                <a:srgbClr val="002060"/>
              </a:solidFill>
              <a:latin typeface="HG丸ｺﾞｼｯｸM-PRO" panose="020F0600000000000000" pitchFamily="50" charset="-128"/>
              <a:ea typeface="HG丸ｺﾞｼｯｸM-PRO" panose="020F0600000000000000" pitchFamily="50" charset="-128"/>
            </a:endParaRPr>
          </a:p>
        </p:txBody>
      </p:sp>
      <p:pic>
        <p:nvPicPr>
          <p:cNvPr id="5" name="図 4">
            <a:extLst>
              <a:ext uri="{FF2B5EF4-FFF2-40B4-BE49-F238E27FC236}">
                <a16:creationId xmlns:a16="http://schemas.microsoft.com/office/drawing/2014/main" id="{2F59DA5F-65F7-4338-BAD2-9DAE7A0467C6}"/>
              </a:ext>
            </a:extLst>
          </p:cNvPr>
          <p:cNvPicPr>
            <a:picLocks noChangeAspect="1"/>
          </p:cNvPicPr>
          <p:nvPr/>
        </p:nvPicPr>
        <p:blipFill>
          <a:blip r:embed="rId4"/>
          <a:stretch>
            <a:fillRect/>
          </a:stretch>
        </p:blipFill>
        <p:spPr>
          <a:xfrm>
            <a:off x="10139238" y="220674"/>
            <a:ext cx="1928921" cy="591536"/>
          </a:xfrm>
          <a:prstGeom prst="rect">
            <a:avLst/>
          </a:prstGeom>
        </p:spPr>
      </p:pic>
      <p:pic>
        <p:nvPicPr>
          <p:cNvPr id="3" name="図 2">
            <a:extLst>
              <a:ext uri="{FF2B5EF4-FFF2-40B4-BE49-F238E27FC236}">
                <a16:creationId xmlns:a16="http://schemas.microsoft.com/office/drawing/2014/main" id="{7448AB33-6160-41C1-B26F-E2AC156236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27424" y="5545873"/>
            <a:ext cx="2693806" cy="1015253"/>
          </a:xfrm>
          <a:prstGeom prst="rect">
            <a:avLst/>
          </a:prstGeom>
        </p:spPr>
      </p:pic>
      <p:graphicFrame>
        <p:nvGraphicFramePr>
          <p:cNvPr id="10" name="表 9">
            <a:extLst>
              <a:ext uri="{FF2B5EF4-FFF2-40B4-BE49-F238E27FC236}">
                <a16:creationId xmlns:a16="http://schemas.microsoft.com/office/drawing/2014/main" id="{D3D116C6-4F5A-472A-9C02-9D1461217DB7}"/>
              </a:ext>
            </a:extLst>
          </p:cNvPr>
          <p:cNvGraphicFramePr>
            <a:graphicFrameLocks noGrp="1"/>
          </p:cNvGraphicFramePr>
          <p:nvPr/>
        </p:nvGraphicFramePr>
        <p:xfrm>
          <a:off x="1324540" y="940206"/>
          <a:ext cx="10199382" cy="591536"/>
        </p:xfrm>
        <a:graphic>
          <a:graphicData uri="http://schemas.openxmlformats.org/drawingml/2006/table">
            <a:tbl>
              <a:tblPr firstRow="1" bandRow="1">
                <a:tableStyleId>{5940675A-B579-460E-94D1-54222C63F5DA}</a:tableStyleId>
              </a:tblPr>
              <a:tblGrid>
                <a:gridCol w="10199382">
                  <a:extLst>
                    <a:ext uri="{9D8B030D-6E8A-4147-A177-3AD203B41FA5}">
                      <a16:colId xmlns:a16="http://schemas.microsoft.com/office/drawing/2014/main" val="1465501517"/>
                    </a:ext>
                  </a:extLst>
                </a:gridCol>
              </a:tblGrid>
              <a:tr h="591536">
                <a:tc>
                  <a:txBody>
                    <a:bodyPr/>
                    <a:lstStyle/>
                    <a:p>
                      <a:r>
                        <a:rPr kumimoji="1" lang="ja-JP" altLang="en-US" sz="2800" b="1" dirty="0">
                          <a:solidFill>
                            <a:srgbClr val="FF0000"/>
                          </a:solidFill>
                          <a:latin typeface="HG丸ｺﾞｼｯｸM-PRO" panose="020F0600000000000000" pitchFamily="50" charset="-128"/>
                          <a:ea typeface="HG丸ｺﾞｼｯｸM-PRO" panose="020F0600000000000000" pitchFamily="50" charset="-128"/>
                        </a:rPr>
                        <a:t>ポリオの基礎知識</a:t>
                      </a:r>
                    </a:p>
                  </a:txBody>
                  <a:tcPr marL="64292" marR="64292" marT="32146" marB="3214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3541143"/>
                  </a:ext>
                </a:extLst>
              </a:tr>
            </a:tbl>
          </a:graphicData>
        </a:graphic>
      </p:graphicFrame>
    </p:spTree>
    <p:extLst>
      <p:ext uri="{BB962C8B-B14F-4D97-AF65-F5344CB8AC3E}">
        <p14:creationId xmlns:p14="http://schemas.microsoft.com/office/powerpoint/2010/main" val="743254838"/>
      </p:ext>
    </p:extLst>
  </p:cSld>
  <p:clrMapOvr>
    <a:masterClrMapping/>
  </p:clrMapOvr>
  <mc:AlternateContent xmlns:mc="http://schemas.openxmlformats.org/markup-compatibility/2006" xmlns:p14="http://schemas.microsoft.com/office/powerpoint/2010/main">
    <mc:Choice Requires="p14">
      <p:transition spd="slow" p14:dur="2000">
        <p14:prism dir="u"/>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9A17B49F-D03A-4029-B31A-2D46460F52FB}"/>
              </a:ext>
            </a:extLst>
          </p:cNvPr>
          <p:cNvSpPr/>
          <p:nvPr/>
        </p:nvSpPr>
        <p:spPr>
          <a:xfrm>
            <a:off x="180975" y="133350"/>
            <a:ext cx="11858625" cy="619125"/>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b="1" dirty="0">
                <a:latin typeface="HG丸ｺﾞｼｯｸM-PRO" panose="020F0600000000000000" pitchFamily="50" charset="-128"/>
                <a:ea typeface="HG丸ｺﾞｼｯｸM-PRO" panose="020F0600000000000000" pitchFamily="50" charset="-128"/>
              </a:rPr>
              <a:t>ロータリー財団 年次報告　</a:t>
            </a:r>
            <a:r>
              <a:rPr lang="en-US" altLang="ja-JP" sz="2400" b="0" i="0" dirty="0">
                <a:solidFill>
                  <a:schemeClr val="accent5">
                    <a:lumMod val="20000"/>
                    <a:lumOff val="80000"/>
                  </a:schemeClr>
                </a:solidFill>
                <a:effectLst/>
                <a:latin typeface="HG丸ｺﾞｼｯｸM-PRO" panose="020F0600000000000000" pitchFamily="50" charset="-128"/>
                <a:ea typeface="HG丸ｺﾞｼｯｸM-PRO" panose="020F0600000000000000" pitchFamily="50" charset="-128"/>
              </a:rPr>
              <a:t>2018</a:t>
            </a:r>
            <a:r>
              <a:rPr lang="ja-JP" altLang="en-US" sz="2400" b="0" i="0" dirty="0">
                <a:solidFill>
                  <a:schemeClr val="accent5">
                    <a:lumMod val="20000"/>
                    <a:lumOff val="80000"/>
                  </a:schemeClr>
                </a:solidFill>
                <a:effectLst/>
                <a:latin typeface="HG丸ｺﾞｼｯｸM-PRO" panose="020F0600000000000000" pitchFamily="50" charset="-128"/>
                <a:ea typeface="HG丸ｺﾞｼｯｸM-PRO" panose="020F0600000000000000" pitchFamily="50" charset="-128"/>
              </a:rPr>
              <a:t>会計年度と</a:t>
            </a:r>
            <a:r>
              <a:rPr lang="en-US" altLang="ja-JP" sz="2400" b="0" i="0" dirty="0">
                <a:solidFill>
                  <a:schemeClr val="accent5">
                    <a:lumMod val="20000"/>
                    <a:lumOff val="80000"/>
                  </a:schemeClr>
                </a:solidFill>
                <a:effectLst/>
                <a:latin typeface="HG丸ｺﾞｼｯｸM-PRO" panose="020F0600000000000000" pitchFamily="50" charset="-128"/>
                <a:ea typeface="HG丸ｺﾞｼｯｸM-PRO" panose="020F0600000000000000" pitchFamily="50" charset="-128"/>
              </a:rPr>
              <a:t>2019</a:t>
            </a:r>
            <a:r>
              <a:rPr lang="ja-JP" altLang="en-US" sz="2400" b="0" i="0" dirty="0">
                <a:solidFill>
                  <a:schemeClr val="accent5">
                    <a:lumMod val="20000"/>
                    <a:lumOff val="80000"/>
                  </a:schemeClr>
                </a:solidFill>
                <a:effectLst/>
                <a:latin typeface="HG丸ｺﾞｼｯｸM-PRO" panose="020F0600000000000000" pitchFamily="50" charset="-128"/>
                <a:ea typeface="HG丸ｺﾞｼｯｸM-PRO" panose="020F0600000000000000" pitchFamily="50" charset="-128"/>
              </a:rPr>
              <a:t>会計年度（</a:t>
            </a:r>
            <a:r>
              <a:rPr lang="en-US" altLang="ja-JP" sz="2400" b="0" i="0" dirty="0">
                <a:solidFill>
                  <a:schemeClr val="accent5">
                    <a:lumMod val="20000"/>
                    <a:lumOff val="80000"/>
                  </a:schemeClr>
                </a:solidFill>
                <a:effectLst/>
                <a:latin typeface="HG丸ｺﾞｼｯｸM-PRO" panose="020F0600000000000000" pitchFamily="50" charset="-128"/>
                <a:ea typeface="HG丸ｺﾞｼｯｸM-PRO" panose="020F0600000000000000" pitchFamily="50" charset="-128"/>
              </a:rPr>
              <a:t>6</a:t>
            </a:r>
            <a:r>
              <a:rPr lang="ja-JP" altLang="en-US" sz="2400" b="0" i="0" dirty="0">
                <a:solidFill>
                  <a:schemeClr val="accent5">
                    <a:lumMod val="20000"/>
                    <a:lumOff val="80000"/>
                  </a:schemeClr>
                </a:solidFill>
                <a:effectLst/>
                <a:latin typeface="HG丸ｺﾞｼｯｸM-PRO" panose="020F0600000000000000" pitchFamily="50" charset="-128"/>
                <a:ea typeface="HG丸ｺﾞｼｯｸM-PRO" panose="020F0600000000000000" pitchFamily="50" charset="-128"/>
              </a:rPr>
              <a:t>月期）</a:t>
            </a:r>
            <a:endParaRPr kumimoji="1" lang="ja-JP" altLang="en-US" sz="2800" b="1" dirty="0">
              <a:solidFill>
                <a:schemeClr val="accent5">
                  <a:lumMod val="20000"/>
                  <a:lumOff val="80000"/>
                </a:schemeClr>
              </a:solidFill>
              <a:latin typeface="HG丸ｺﾞｼｯｸM-PRO" panose="020F0600000000000000" pitchFamily="50" charset="-128"/>
              <a:ea typeface="HG丸ｺﾞｼｯｸM-PRO" panose="020F0600000000000000" pitchFamily="50" charset="-128"/>
            </a:endParaRPr>
          </a:p>
        </p:txBody>
      </p:sp>
      <p:pic>
        <p:nvPicPr>
          <p:cNvPr id="2" name="図 1">
            <a:extLst>
              <a:ext uri="{FF2B5EF4-FFF2-40B4-BE49-F238E27FC236}">
                <a16:creationId xmlns:a16="http://schemas.microsoft.com/office/drawing/2014/main" id="{8B432A09-7BB6-4EEC-B98A-5C3EC0743E50}"/>
              </a:ext>
            </a:extLst>
          </p:cNvPr>
          <p:cNvPicPr>
            <a:picLocks noChangeAspect="1"/>
          </p:cNvPicPr>
          <p:nvPr/>
        </p:nvPicPr>
        <p:blipFill>
          <a:blip r:embed="rId3"/>
          <a:stretch>
            <a:fillRect/>
          </a:stretch>
        </p:blipFill>
        <p:spPr>
          <a:xfrm>
            <a:off x="746805" y="752475"/>
            <a:ext cx="10441076" cy="5821691"/>
          </a:xfrm>
          <a:prstGeom prst="rect">
            <a:avLst/>
          </a:prstGeom>
        </p:spPr>
      </p:pic>
      <p:sp>
        <p:nvSpPr>
          <p:cNvPr id="6" name="テキスト ボックス 5">
            <a:extLst>
              <a:ext uri="{FF2B5EF4-FFF2-40B4-BE49-F238E27FC236}">
                <a16:creationId xmlns:a16="http://schemas.microsoft.com/office/drawing/2014/main" id="{0C1431A2-858A-4AD3-804C-C51E01B15E14}"/>
              </a:ext>
            </a:extLst>
          </p:cNvPr>
          <p:cNvSpPr txBox="1"/>
          <p:nvPr/>
        </p:nvSpPr>
        <p:spPr>
          <a:xfrm>
            <a:off x="6739569" y="1319136"/>
            <a:ext cx="2514600" cy="369332"/>
          </a:xfrm>
          <a:prstGeom prst="rect">
            <a:avLst/>
          </a:prstGeom>
          <a:noFill/>
        </p:spPr>
        <p:txBody>
          <a:bodyPr wrap="square">
            <a:spAutoFit/>
          </a:bodyPr>
          <a:lstStyle/>
          <a:p>
            <a:r>
              <a:rPr lang="ja-JP" altLang="en-US" b="0" i="0" dirty="0">
                <a:solidFill>
                  <a:srgbClr val="39424A"/>
                </a:solidFill>
                <a:effectLst/>
                <a:latin typeface="HG丸ｺﾞｼｯｸM-PRO" panose="020F0600000000000000" pitchFamily="50" charset="-128"/>
                <a:ea typeface="HG丸ｺﾞｼｯｸM-PRO" panose="020F0600000000000000" pitchFamily="50" charset="-128"/>
              </a:rPr>
              <a:t>（単位</a:t>
            </a:r>
            <a:r>
              <a:rPr lang="en-US" altLang="ja-JP" b="0" i="0" dirty="0">
                <a:solidFill>
                  <a:srgbClr val="39424A"/>
                </a:solidFill>
                <a:effectLst/>
                <a:latin typeface="HG丸ｺﾞｼｯｸM-PRO" panose="020F0600000000000000" pitchFamily="50" charset="-128"/>
                <a:ea typeface="HG丸ｺﾞｼｯｸM-PRO" panose="020F0600000000000000" pitchFamily="50" charset="-128"/>
              </a:rPr>
              <a:t>1000</a:t>
            </a:r>
            <a:r>
              <a:rPr lang="ja-JP" altLang="en-US" b="0" i="0" dirty="0">
                <a:solidFill>
                  <a:srgbClr val="39424A"/>
                </a:solidFill>
                <a:effectLst/>
                <a:latin typeface="HG丸ｺﾞｼｯｸM-PRO" panose="020F0600000000000000" pitchFamily="50" charset="-128"/>
                <a:ea typeface="HG丸ｺﾞｼｯｸM-PRO" panose="020F0600000000000000" pitchFamily="50" charset="-128"/>
              </a:rPr>
              <a:t>米ドル）</a:t>
            </a:r>
            <a:endParaRPr lang="ja-JP" altLang="en-US" dirty="0">
              <a:latin typeface="HG丸ｺﾞｼｯｸM-PRO" panose="020F0600000000000000" pitchFamily="50" charset="-128"/>
              <a:ea typeface="HG丸ｺﾞｼｯｸM-PRO" panose="020F0600000000000000" pitchFamily="50" charset="-128"/>
            </a:endParaRPr>
          </a:p>
        </p:txBody>
      </p:sp>
      <p:pic>
        <p:nvPicPr>
          <p:cNvPr id="15" name="図 14">
            <a:extLst>
              <a:ext uri="{FF2B5EF4-FFF2-40B4-BE49-F238E27FC236}">
                <a16:creationId xmlns:a16="http://schemas.microsoft.com/office/drawing/2014/main" id="{A5BC20B9-BC45-407C-B0AB-685ADF64092E}"/>
              </a:ext>
            </a:extLst>
          </p:cNvPr>
          <p:cNvPicPr>
            <a:picLocks noChangeAspect="1"/>
          </p:cNvPicPr>
          <p:nvPr/>
        </p:nvPicPr>
        <p:blipFill>
          <a:blip r:embed="rId4"/>
          <a:stretch>
            <a:fillRect/>
          </a:stretch>
        </p:blipFill>
        <p:spPr>
          <a:xfrm>
            <a:off x="1413339" y="941942"/>
            <a:ext cx="9108007" cy="5632224"/>
          </a:xfrm>
          <a:prstGeom prst="rect">
            <a:avLst/>
          </a:prstGeom>
          <a:ln w="19050">
            <a:solidFill>
              <a:schemeClr val="accent1">
                <a:lumMod val="75000"/>
              </a:schemeClr>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900197485"/>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Vertical)">
                                      <p:cBhvr>
                                        <p:cTn id="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34ACC7D5-113A-414C-A184-A84FA684D1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685" y="271571"/>
            <a:ext cx="1009383" cy="1283696"/>
          </a:xfrm>
          <a:prstGeom prst="rect">
            <a:avLst/>
          </a:prstGeom>
        </p:spPr>
      </p:pic>
      <p:sp>
        <p:nvSpPr>
          <p:cNvPr id="2" name="テキスト ボックス 1">
            <a:extLst>
              <a:ext uri="{FF2B5EF4-FFF2-40B4-BE49-F238E27FC236}">
                <a16:creationId xmlns:a16="http://schemas.microsoft.com/office/drawing/2014/main" id="{C267CF9C-4E97-4B55-912F-991EAC540DCE}"/>
              </a:ext>
            </a:extLst>
          </p:cNvPr>
          <p:cNvSpPr txBox="1"/>
          <p:nvPr/>
        </p:nvSpPr>
        <p:spPr>
          <a:xfrm>
            <a:off x="672708" y="1978757"/>
            <a:ext cx="7987774" cy="3727944"/>
          </a:xfrm>
          <a:prstGeom prst="rect">
            <a:avLst/>
          </a:prstGeom>
          <a:noFill/>
        </p:spPr>
        <p:txBody>
          <a:bodyPr wrap="square" rtlCol="0">
            <a:spAutoFit/>
          </a:bodyPr>
          <a:lstStyle/>
          <a:p>
            <a:pPr>
              <a:lnSpc>
                <a:spcPct val="150000"/>
              </a:lnSpc>
              <a:defRPr/>
            </a:pPr>
            <a:r>
              <a:rPr lang="ja-JP" altLang="en-US" sz="2250" b="1" dirty="0">
                <a:solidFill>
                  <a:srgbClr val="002060"/>
                </a:solidFill>
                <a:latin typeface="HG丸ｺﾞｼｯｸM-PRO" panose="020F0600000000000000" pitchFamily="50" charset="-128"/>
                <a:ea typeface="HG丸ｺﾞｼｯｸM-PRO" panose="020F0600000000000000" pitchFamily="50" charset="-128"/>
              </a:rPr>
              <a:t>なぜまだ資金が要るの？</a:t>
            </a:r>
            <a:endParaRPr lang="en-US" altLang="ja-JP" sz="2250" b="1" dirty="0">
              <a:solidFill>
                <a:srgbClr val="002060"/>
              </a:solidFill>
              <a:latin typeface="HG丸ｺﾞｼｯｸM-PRO" panose="020F0600000000000000" pitchFamily="50" charset="-128"/>
              <a:ea typeface="HG丸ｺﾞｼｯｸM-PRO" panose="020F0600000000000000" pitchFamily="50" charset="-128"/>
            </a:endParaRPr>
          </a:p>
          <a:p>
            <a:pPr fontAlgn="t">
              <a:lnSpc>
                <a:spcPct val="150000"/>
              </a:lnSpc>
            </a:pPr>
            <a:r>
              <a:rPr lang="ja-JP" altLang="en-US" sz="2250" b="1" dirty="0">
                <a:solidFill>
                  <a:srgbClr val="002060"/>
                </a:solidFill>
                <a:latin typeface="HG丸ｺﾞｼｯｸM-PRO" panose="020F0600000000000000" pitchFamily="50" charset="-128"/>
                <a:ea typeface="HG丸ｺﾞｼｯｸM-PRO" panose="020F0600000000000000" pitchFamily="50" charset="-128"/>
              </a:rPr>
              <a:t>　</a:t>
            </a:r>
            <a:r>
              <a:rPr lang="ja-JP" altLang="ja-JP" sz="2250" dirty="0">
                <a:solidFill>
                  <a:srgbClr val="002060"/>
                </a:solidFill>
                <a:latin typeface="HG丸ｺﾞｼｯｸM-PRO" panose="020F0600000000000000" pitchFamily="50" charset="-128"/>
                <a:ea typeface="HG丸ｺﾞｼｯｸM-PRO" panose="020F0600000000000000" pitchFamily="50" charset="-128"/>
              </a:rPr>
              <a:t>不活化ワクチンの必要性</a:t>
            </a:r>
            <a:endParaRPr lang="en-US" altLang="ja-JP" sz="2250" dirty="0">
              <a:solidFill>
                <a:srgbClr val="002060"/>
              </a:solidFill>
              <a:latin typeface="HG丸ｺﾞｼｯｸM-PRO" panose="020F0600000000000000" pitchFamily="50" charset="-128"/>
              <a:ea typeface="HG丸ｺﾞｼｯｸM-PRO" panose="020F0600000000000000" pitchFamily="50" charset="-128"/>
            </a:endParaRPr>
          </a:p>
          <a:p>
            <a:pPr fontAlgn="t">
              <a:lnSpc>
                <a:spcPct val="150000"/>
              </a:lnSpc>
            </a:pPr>
            <a:r>
              <a:rPr lang="ja-JP" altLang="en-US" sz="2250" dirty="0">
                <a:solidFill>
                  <a:srgbClr val="002060"/>
                </a:solidFill>
                <a:latin typeface="HG丸ｺﾞｼｯｸM-PRO" panose="020F0600000000000000" pitchFamily="50" charset="-128"/>
                <a:ea typeface="HG丸ｺﾞｼｯｸM-PRO" panose="020F0600000000000000" pitchFamily="50" charset="-128"/>
              </a:rPr>
              <a:t>　　経口ワクチンより高い　医療従事者が投与</a:t>
            </a:r>
            <a:r>
              <a:rPr lang="en-US" altLang="ja-JP" sz="2250" dirty="0">
                <a:solidFill>
                  <a:srgbClr val="002060"/>
                </a:solidFill>
                <a:latin typeface="HG丸ｺﾞｼｯｸM-PRO" panose="020F0600000000000000" pitchFamily="50" charset="-128"/>
                <a:ea typeface="HG丸ｺﾞｼｯｸM-PRO" panose="020F0600000000000000" pitchFamily="50" charset="-128"/>
              </a:rPr>
              <a:t>(</a:t>
            </a:r>
            <a:r>
              <a:rPr lang="ja-JP" altLang="en-US" sz="2250" dirty="0">
                <a:solidFill>
                  <a:srgbClr val="002060"/>
                </a:solidFill>
                <a:latin typeface="HG丸ｺﾞｼｯｸM-PRO" panose="020F0600000000000000" pitchFamily="50" charset="-128"/>
                <a:ea typeface="HG丸ｺﾞｼｯｸM-PRO" panose="020F0600000000000000" pitchFamily="50" charset="-128"/>
              </a:rPr>
              <a:t>人材</a:t>
            </a:r>
            <a:r>
              <a:rPr lang="en-US" altLang="ja-JP" sz="2250" dirty="0">
                <a:solidFill>
                  <a:srgbClr val="002060"/>
                </a:solidFill>
                <a:latin typeface="HG丸ｺﾞｼｯｸM-PRO" panose="020F0600000000000000" pitchFamily="50" charset="-128"/>
                <a:ea typeface="HG丸ｺﾞｼｯｸM-PRO" panose="020F0600000000000000" pitchFamily="50" charset="-128"/>
              </a:rPr>
              <a:t>,</a:t>
            </a:r>
            <a:r>
              <a:rPr lang="ja-JP" altLang="en-US" sz="2250" dirty="0">
                <a:solidFill>
                  <a:srgbClr val="002060"/>
                </a:solidFill>
                <a:latin typeface="HG丸ｺﾞｼｯｸM-PRO" panose="020F0600000000000000" pitchFamily="50" charset="-128"/>
                <a:ea typeface="HG丸ｺﾞｼｯｸM-PRO" panose="020F0600000000000000" pitchFamily="50" charset="-128"/>
              </a:rPr>
              <a:t>研修）</a:t>
            </a:r>
            <a:endParaRPr lang="en-US" altLang="ja-JP" sz="2250" dirty="0">
              <a:solidFill>
                <a:srgbClr val="002060"/>
              </a:solidFill>
              <a:latin typeface="HG丸ｺﾞｼｯｸM-PRO" panose="020F0600000000000000" pitchFamily="50" charset="-128"/>
              <a:ea typeface="HG丸ｺﾞｼｯｸM-PRO" panose="020F0600000000000000" pitchFamily="50" charset="-128"/>
            </a:endParaRPr>
          </a:p>
          <a:p>
            <a:pPr fontAlgn="t">
              <a:lnSpc>
                <a:spcPct val="150000"/>
              </a:lnSpc>
            </a:pPr>
            <a:r>
              <a:rPr lang="ja-JP" altLang="en-US" sz="2250" dirty="0">
                <a:solidFill>
                  <a:srgbClr val="002060"/>
                </a:solidFill>
                <a:latin typeface="HG丸ｺﾞｼｯｸM-PRO" panose="020F0600000000000000" pitchFamily="50" charset="-128"/>
                <a:ea typeface="HG丸ｺﾞｼｯｸM-PRO" panose="020F0600000000000000" pitchFamily="50" charset="-128"/>
              </a:rPr>
              <a:t>　</a:t>
            </a:r>
            <a:r>
              <a:rPr lang="ja-JP" altLang="ja-JP" sz="2250" dirty="0">
                <a:solidFill>
                  <a:srgbClr val="002060"/>
                </a:solidFill>
                <a:latin typeface="HG丸ｺﾞｼｯｸM-PRO" panose="020F0600000000000000" pitchFamily="50" charset="-128"/>
                <a:ea typeface="HG丸ｺﾞｼｯｸM-PRO" panose="020F0600000000000000" pitchFamily="50" charset="-128"/>
              </a:rPr>
              <a:t>ポリオの監視が必要</a:t>
            </a:r>
            <a:r>
              <a:rPr lang="ja-JP" altLang="ja-JP" sz="1969" dirty="0">
                <a:solidFill>
                  <a:srgbClr val="002060"/>
                </a:solidFill>
                <a:latin typeface="HG丸ｺﾞｼｯｸM-PRO" panose="020F0600000000000000" pitchFamily="50" charset="-128"/>
                <a:ea typeface="HG丸ｺﾞｼｯｸM-PRO" panose="020F0600000000000000" pitchFamily="50" charset="-128"/>
              </a:rPr>
              <a:t>（</a:t>
            </a:r>
            <a:r>
              <a:rPr lang="en-US" altLang="ja-JP" sz="1969" dirty="0">
                <a:solidFill>
                  <a:srgbClr val="002060"/>
                </a:solidFill>
                <a:latin typeface="HG丸ｺﾞｼｯｸM-PRO" panose="020F0600000000000000" pitchFamily="50" charset="-128"/>
                <a:ea typeface="HG丸ｺﾞｼｯｸM-PRO" panose="020F0600000000000000" pitchFamily="50" charset="-128"/>
              </a:rPr>
              <a:t>72</a:t>
            </a:r>
            <a:r>
              <a:rPr lang="ja-JP" altLang="ja-JP" sz="1969" dirty="0">
                <a:solidFill>
                  <a:srgbClr val="002060"/>
                </a:solidFill>
                <a:latin typeface="HG丸ｺﾞｼｯｸM-PRO" panose="020F0600000000000000" pitchFamily="50" charset="-128"/>
                <a:ea typeface="HG丸ｺﾞｼｯｸM-PRO" panose="020F0600000000000000" pitchFamily="50" charset="-128"/>
              </a:rPr>
              <a:t>カ国で</a:t>
            </a:r>
            <a:r>
              <a:rPr lang="en-US" altLang="ja-JP" sz="1969" dirty="0">
                <a:solidFill>
                  <a:srgbClr val="002060"/>
                </a:solidFill>
                <a:latin typeface="HG丸ｺﾞｼｯｸM-PRO" panose="020F0600000000000000" pitchFamily="50" charset="-128"/>
                <a:ea typeface="HG丸ｺﾞｼｯｸM-PRO" panose="020F0600000000000000" pitchFamily="50" charset="-128"/>
              </a:rPr>
              <a:t>145</a:t>
            </a:r>
            <a:r>
              <a:rPr lang="ja-JP" altLang="ja-JP" sz="1969" dirty="0">
                <a:solidFill>
                  <a:srgbClr val="002060"/>
                </a:solidFill>
                <a:latin typeface="HG丸ｺﾞｼｯｸM-PRO" panose="020F0600000000000000" pitchFamily="50" charset="-128"/>
                <a:ea typeface="HG丸ｺﾞｼｯｸM-PRO" panose="020F0600000000000000" pitchFamily="50" charset="-128"/>
              </a:rPr>
              <a:t>の研究所が監視）</a:t>
            </a:r>
            <a:endParaRPr lang="ja-JP" altLang="ja-JP" sz="1969" dirty="0">
              <a:solidFill>
                <a:srgbClr val="002060"/>
              </a:solidFill>
              <a:latin typeface="Arial" panose="020B0604020202020204" pitchFamily="34" charset="0"/>
            </a:endParaRPr>
          </a:p>
          <a:p>
            <a:pPr fontAlgn="t">
              <a:lnSpc>
                <a:spcPct val="150000"/>
              </a:lnSpc>
            </a:pPr>
            <a:r>
              <a:rPr lang="ja-JP" altLang="en-US" sz="2250" dirty="0">
                <a:solidFill>
                  <a:srgbClr val="002060"/>
                </a:solidFill>
                <a:latin typeface="HG丸ｺﾞｼｯｸM-PRO" panose="020F0600000000000000" pitchFamily="50" charset="-128"/>
                <a:ea typeface="HG丸ｺﾞｼｯｸM-PRO" panose="020F0600000000000000" pitchFamily="50" charset="-128"/>
              </a:rPr>
              <a:t>　</a:t>
            </a:r>
            <a:r>
              <a:rPr lang="ja-JP" altLang="ja-JP" sz="2250" dirty="0">
                <a:solidFill>
                  <a:srgbClr val="002060"/>
                </a:solidFill>
                <a:latin typeface="HG丸ｺﾞｼｯｸM-PRO" panose="020F0600000000000000" pitchFamily="50" charset="-128"/>
                <a:ea typeface="HG丸ｺﾞｼｯｸM-PRO" panose="020F0600000000000000" pitchFamily="50" charset="-128"/>
              </a:rPr>
              <a:t>常在国以外で大規模な予防接種が必要</a:t>
            </a:r>
            <a:endParaRPr lang="en-US" altLang="ja-JP" sz="2250" dirty="0">
              <a:solidFill>
                <a:srgbClr val="002060"/>
              </a:solidFill>
              <a:latin typeface="HG丸ｺﾞｼｯｸM-PRO" panose="020F0600000000000000" pitchFamily="50" charset="-128"/>
              <a:ea typeface="HG丸ｺﾞｼｯｸM-PRO" panose="020F0600000000000000" pitchFamily="50" charset="-128"/>
            </a:endParaRPr>
          </a:p>
          <a:p>
            <a:pPr fontAlgn="t">
              <a:lnSpc>
                <a:spcPct val="150000"/>
              </a:lnSpc>
            </a:pPr>
            <a:endParaRPr lang="en-US" altLang="ja-JP" sz="2250" b="1" dirty="0">
              <a:solidFill>
                <a:srgbClr val="002060"/>
              </a:solidFill>
              <a:latin typeface="HG丸ｺﾞｼｯｸM-PRO" panose="020F0600000000000000" pitchFamily="50" charset="-128"/>
              <a:ea typeface="HG丸ｺﾞｼｯｸM-PRO" panose="020F0600000000000000" pitchFamily="50" charset="-128"/>
            </a:endParaRPr>
          </a:p>
          <a:p>
            <a:pPr fontAlgn="t">
              <a:lnSpc>
                <a:spcPct val="150000"/>
              </a:lnSpc>
            </a:pPr>
            <a:r>
              <a:rPr lang="ja-JP" altLang="en-US" sz="2250" b="1" dirty="0">
                <a:solidFill>
                  <a:srgbClr val="002060"/>
                </a:solidFill>
                <a:latin typeface="HG丸ｺﾞｼｯｸM-PRO" panose="020F0600000000000000" pitchFamily="50" charset="-128"/>
                <a:ea typeface="HG丸ｺﾞｼｯｸM-PRO" panose="020F0600000000000000" pitchFamily="50" charset="-128"/>
              </a:rPr>
              <a:t>不活化ワクチンって？</a:t>
            </a:r>
            <a:r>
              <a:rPr lang="ja-JP" altLang="en-US" sz="2250" dirty="0">
                <a:solidFill>
                  <a:srgbClr val="000000"/>
                </a:solidFill>
                <a:latin typeface="HG丸ｺﾞｼｯｸM-PRO" panose="020F0600000000000000" pitchFamily="50" charset="-128"/>
                <a:ea typeface="HG丸ｺﾞｼｯｸM-PRO" panose="020F0600000000000000" pitchFamily="50" charset="-128"/>
              </a:rPr>
              <a:t>　</a:t>
            </a:r>
            <a:r>
              <a:rPr lang="ja-JP" altLang="ja-JP" sz="2250" dirty="0">
                <a:solidFill>
                  <a:srgbClr val="000000"/>
                </a:solidFill>
                <a:latin typeface="HG丸ｺﾞｼｯｸM-PRO" panose="020F0600000000000000" pitchFamily="50" charset="-128"/>
                <a:ea typeface="HG丸ｺﾞｼｯｸM-PRO" panose="020F0600000000000000" pitchFamily="50" charset="-128"/>
              </a:rPr>
              <a:t>　　</a:t>
            </a:r>
            <a:endParaRPr lang="ja-JP" altLang="ja-JP" sz="2250" dirty="0">
              <a:latin typeface="Arial" panose="020B0604020202020204" pitchFamily="34" charset="0"/>
            </a:endParaRPr>
          </a:p>
        </p:txBody>
      </p:sp>
      <p:pic>
        <p:nvPicPr>
          <p:cNvPr id="5" name="図 4">
            <a:extLst>
              <a:ext uri="{FF2B5EF4-FFF2-40B4-BE49-F238E27FC236}">
                <a16:creationId xmlns:a16="http://schemas.microsoft.com/office/drawing/2014/main" id="{679C1A5D-F0D7-48A6-AE6F-9AE3EBD469DB}"/>
              </a:ext>
            </a:extLst>
          </p:cNvPr>
          <p:cNvPicPr>
            <a:picLocks noChangeAspect="1"/>
          </p:cNvPicPr>
          <p:nvPr/>
        </p:nvPicPr>
        <p:blipFill>
          <a:blip r:embed="rId4"/>
          <a:stretch>
            <a:fillRect/>
          </a:stretch>
        </p:blipFill>
        <p:spPr>
          <a:xfrm>
            <a:off x="4364442" y="4719229"/>
            <a:ext cx="2879843" cy="1919895"/>
          </a:xfrm>
          <a:prstGeom prst="rect">
            <a:avLst/>
          </a:prstGeom>
          <a:ln>
            <a:solidFill>
              <a:schemeClr val="tx1"/>
            </a:solidFill>
          </a:ln>
        </p:spPr>
      </p:pic>
      <p:pic>
        <p:nvPicPr>
          <p:cNvPr id="7" name="図 6">
            <a:extLst>
              <a:ext uri="{FF2B5EF4-FFF2-40B4-BE49-F238E27FC236}">
                <a16:creationId xmlns:a16="http://schemas.microsoft.com/office/drawing/2014/main" id="{F00DA792-5C5F-459C-822B-9432F93A33FC}"/>
              </a:ext>
            </a:extLst>
          </p:cNvPr>
          <p:cNvPicPr>
            <a:picLocks noChangeAspect="1"/>
          </p:cNvPicPr>
          <p:nvPr/>
        </p:nvPicPr>
        <p:blipFill>
          <a:blip r:embed="rId5"/>
          <a:stretch>
            <a:fillRect/>
          </a:stretch>
        </p:blipFill>
        <p:spPr>
          <a:xfrm>
            <a:off x="10127549" y="150429"/>
            <a:ext cx="1928921" cy="591536"/>
          </a:xfrm>
          <a:prstGeom prst="rect">
            <a:avLst/>
          </a:prstGeom>
        </p:spPr>
      </p:pic>
      <p:pic>
        <p:nvPicPr>
          <p:cNvPr id="3" name="図 2">
            <a:extLst>
              <a:ext uri="{FF2B5EF4-FFF2-40B4-BE49-F238E27FC236}">
                <a16:creationId xmlns:a16="http://schemas.microsoft.com/office/drawing/2014/main" id="{FF10BAC8-FFAF-4185-961A-E3BDB5ADCE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27424" y="5545873"/>
            <a:ext cx="2693806" cy="1015253"/>
          </a:xfrm>
          <a:prstGeom prst="rect">
            <a:avLst/>
          </a:prstGeom>
        </p:spPr>
      </p:pic>
      <p:graphicFrame>
        <p:nvGraphicFramePr>
          <p:cNvPr id="12" name="表 11">
            <a:extLst>
              <a:ext uri="{FF2B5EF4-FFF2-40B4-BE49-F238E27FC236}">
                <a16:creationId xmlns:a16="http://schemas.microsoft.com/office/drawing/2014/main" id="{1F40CD81-C17A-437C-9608-0988195E067D}"/>
              </a:ext>
            </a:extLst>
          </p:cNvPr>
          <p:cNvGraphicFramePr>
            <a:graphicFrameLocks noGrp="1"/>
          </p:cNvGraphicFramePr>
          <p:nvPr/>
        </p:nvGraphicFramePr>
        <p:xfrm>
          <a:off x="1324540" y="940206"/>
          <a:ext cx="10199382" cy="591536"/>
        </p:xfrm>
        <a:graphic>
          <a:graphicData uri="http://schemas.openxmlformats.org/drawingml/2006/table">
            <a:tbl>
              <a:tblPr firstRow="1" bandRow="1">
                <a:tableStyleId>{5940675A-B579-460E-94D1-54222C63F5DA}</a:tableStyleId>
              </a:tblPr>
              <a:tblGrid>
                <a:gridCol w="10199382">
                  <a:extLst>
                    <a:ext uri="{9D8B030D-6E8A-4147-A177-3AD203B41FA5}">
                      <a16:colId xmlns:a16="http://schemas.microsoft.com/office/drawing/2014/main" val="1465501517"/>
                    </a:ext>
                  </a:extLst>
                </a:gridCol>
              </a:tblGrid>
              <a:tr h="591536">
                <a:tc>
                  <a:txBody>
                    <a:bodyPr/>
                    <a:lstStyle/>
                    <a:p>
                      <a:r>
                        <a:rPr kumimoji="1" lang="ja-JP" altLang="en-US" sz="2800" b="1" dirty="0">
                          <a:solidFill>
                            <a:srgbClr val="FF0000"/>
                          </a:solidFill>
                          <a:latin typeface="HG丸ｺﾞｼｯｸM-PRO" panose="020F0600000000000000" pitchFamily="50" charset="-128"/>
                          <a:ea typeface="HG丸ｺﾞｼｯｸM-PRO" panose="020F0600000000000000" pitchFamily="50" charset="-128"/>
                        </a:rPr>
                        <a:t>ポリオの基礎知識</a:t>
                      </a:r>
                    </a:p>
                  </a:txBody>
                  <a:tcPr marL="64292" marR="64292" marT="32146" marB="3214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3541143"/>
                  </a:ext>
                </a:extLst>
              </a:tr>
            </a:tbl>
          </a:graphicData>
        </a:graphic>
      </p:graphicFrame>
      <p:pic>
        <p:nvPicPr>
          <p:cNvPr id="9" name="図 8">
            <a:extLst>
              <a:ext uri="{FF2B5EF4-FFF2-40B4-BE49-F238E27FC236}">
                <a16:creationId xmlns:a16="http://schemas.microsoft.com/office/drawing/2014/main" id="{B5FE86A7-9FDC-4CD0-93F8-D0DF96290BB8}"/>
              </a:ext>
            </a:extLst>
          </p:cNvPr>
          <p:cNvPicPr>
            <a:picLocks noChangeAspect="1"/>
          </p:cNvPicPr>
          <p:nvPr/>
        </p:nvPicPr>
        <p:blipFill>
          <a:blip r:embed="rId7"/>
          <a:stretch>
            <a:fillRect/>
          </a:stretch>
        </p:blipFill>
        <p:spPr>
          <a:xfrm>
            <a:off x="8436256" y="1926883"/>
            <a:ext cx="2853125" cy="1902084"/>
          </a:xfrm>
          <a:prstGeom prst="rect">
            <a:avLst/>
          </a:prstGeom>
          <a:ln>
            <a:solidFill>
              <a:schemeClr val="tx1"/>
            </a:solidFill>
          </a:ln>
        </p:spPr>
      </p:pic>
    </p:spTree>
    <p:extLst>
      <p:ext uri="{BB962C8B-B14F-4D97-AF65-F5344CB8AC3E}">
        <p14:creationId xmlns:p14="http://schemas.microsoft.com/office/powerpoint/2010/main" val="928526000"/>
      </p:ext>
    </p:extLst>
  </p:cSld>
  <p:clrMapOvr>
    <a:masterClrMapping/>
  </p:clrMapOvr>
  <mc:AlternateContent xmlns:mc="http://schemas.openxmlformats.org/markup-compatibility/2006" xmlns:p14="http://schemas.microsoft.com/office/powerpoint/2010/main">
    <mc:Choice Requires="p14">
      <p:transition spd="slow" p14:dur="2000">
        <p14:prism dir="u"/>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34ACC7D5-113A-414C-A184-A84FA684D1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157" y="298357"/>
            <a:ext cx="1009383" cy="1283696"/>
          </a:xfrm>
          <a:prstGeom prst="rect">
            <a:avLst/>
          </a:prstGeom>
        </p:spPr>
      </p:pic>
      <p:pic>
        <p:nvPicPr>
          <p:cNvPr id="5" name="図 4">
            <a:extLst>
              <a:ext uri="{FF2B5EF4-FFF2-40B4-BE49-F238E27FC236}">
                <a16:creationId xmlns:a16="http://schemas.microsoft.com/office/drawing/2014/main" id="{4FC69AA3-F190-476F-B08C-F889AA363ABB}"/>
              </a:ext>
            </a:extLst>
          </p:cNvPr>
          <p:cNvPicPr>
            <a:picLocks noChangeAspect="1"/>
          </p:cNvPicPr>
          <p:nvPr/>
        </p:nvPicPr>
        <p:blipFill>
          <a:blip r:embed="rId4"/>
          <a:stretch>
            <a:fillRect/>
          </a:stretch>
        </p:blipFill>
        <p:spPr>
          <a:xfrm>
            <a:off x="1138354" y="1779635"/>
            <a:ext cx="9915293" cy="3730243"/>
          </a:xfrm>
          <a:prstGeom prst="rect">
            <a:avLst/>
          </a:prstGeom>
        </p:spPr>
      </p:pic>
      <p:pic>
        <p:nvPicPr>
          <p:cNvPr id="3" name="図 2">
            <a:extLst>
              <a:ext uri="{FF2B5EF4-FFF2-40B4-BE49-F238E27FC236}">
                <a16:creationId xmlns:a16="http://schemas.microsoft.com/office/drawing/2014/main" id="{ED740213-E9FD-455D-BCB8-765CF35A5A35}"/>
              </a:ext>
            </a:extLst>
          </p:cNvPr>
          <p:cNvPicPr>
            <a:picLocks noChangeAspect="1"/>
          </p:cNvPicPr>
          <p:nvPr/>
        </p:nvPicPr>
        <p:blipFill>
          <a:blip r:embed="rId5"/>
          <a:stretch>
            <a:fillRect/>
          </a:stretch>
        </p:blipFill>
        <p:spPr>
          <a:xfrm>
            <a:off x="10122920" y="166809"/>
            <a:ext cx="1928921" cy="591536"/>
          </a:xfrm>
          <a:prstGeom prst="rect">
            <a:avLst/>
          </a:prstGeom>
        </p:spPr>
      </p:pic>
      <p:pic>
        <p:nvPicPr>
          <p:cNvPr id="2" name="図 1">
            <a:extLst>
              <a:ext uri="{FF2B5EF4-FFF2-40B4-BE49-F238E27FC236}">
                <a16:creationId xmlns:a16="http://schemas.microsoft.com/office/drawing/2014/main" id="{558742B2-4457-4F0B-8304-AD5663543F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27424" y="5545873"/>
            <a:ext cx="2693806" cy="1015253"/>
          </a:xfrm>
          <a:prstGeom prst="rect">
            <a:avLst/>
          </a:prstGeom>
        </p:spPr>
      </p:pic>
      <p:graphicFrame>
        <p:nvGraphicFramePr>
          <p:cNvPr id="10" name="表 9">
            <a:extLst>
              <a:ext uri="{FF2B5EF4-FFF2-40B4-BE49-F238E27FC236}">
                <a16:creationId xmlns:a16="http://schemas.microsoft.com/office/drawing/2014/main" id="{434AF055-677C-4746-B6A3-B4358DC4427C}"/>
              </a:ext>
            </a:extLst>
          </p:cNvPr>
          <p:cNvGraphicFramePr>
            <a:graphicFrameLocks noGrp="1"/>
          </p:cNvGraphicFramePr>
          <p:nvPr/>
        </p:nvGraphicFramePr>
        <p:xfrm>
          <a:off x="1324540" y="940206"/>
          <a:ext cx="10199382" cy="591536"/>
        </p:xfrm>
        <a:graphic>
          <a:graphicData uri="http://schemas.openxmlformats.org/drawingml/2006/table">
            <a:tbl>
              <a:tblPr firstRow="1" bandRow="1">
                <a:tableStyleId>{5940675A-B579-460E-94D1-54222C63F5DA}</a:tableStyleId>
              </a:tblPr>
              <a:tblGrid>
                <a:gridCol w="10199382">
                  <a:extLst>
                    <a:ext uri="{9D8B030D-6E8A-4147-A177-3AD203B41FA5}">
                      <a16:colId xmlns:a16="http://schemas.microsoft.com/office/drawing/2014/main" val="1465501517"/>
                    </a:ext>
                  </a:extLst>
                </a:gridCol>
              </a:tblGrid>
              <a:tr h="591536">
                <a:tc>
                  <a:txBody>
                    <a:bodyPr/>
                    <a:lstStyle/>
                    <a:p>
                      <a:r>
                        <a:rPr kumimoji="1" lang="ja-JP" altLang="en-US" sz="2800" b="1" dirty="0">
                          <a:solidFill>
                            <a:srgbClr val="FF0000"/>
                          </a:solidFill>
                          <a:latin typeface="HG丸ｺﾞｼｯｸM-PRO" panose="020F0600000000000000" pitchFamily="50" charset="-128"/>
                          <a:ea typeface="HG丸ｺﾞｼｯｸM-PRO" panose="020F0600000000000000" pitchFamily="50" charset="-128"/>
                        </a:rPr>
                        <a:t>ポリオの基礎知識</a:t>
                      </a:r>
                    </a:p>
                  </a:txBody>
                  <a:tcPr marL="64292" marR="64292" marT="32146" marB="3214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3541143"/>
                  </a:ext>
                </a:extLst>
              </a:tr>
            </a:tbl>
          </a:graphicData>
        </a:graphic>
      </p:graphicFrame>
    </p:spTree>
    <p:extLst>
      <p:ext uri="{BB962C8B-B14F-4D97-AF65-F5344CB8AC3E}">
        <p14:creationId xmlns:p14="http://schemas.microsoft.com/office/powerpoint/2010/main" val="618527927"/>
      </p:ext>
    </p:extLst>
  </p:cSld>
  <p:clrMapOvr>
    <a:masterClrMapping/>
  </p:clrMapOvr>
  <mc:AlternateContent xmlns:mc="http://schemas.openxmlformats.org/markup-compatibility/2006" xmlns:p14="http://schemas.microsoft.com/office/powerpoint/2010/main">
    <mc:Choice Requires="p14">
      <p:transition spd="slow" p14:dur="2000">
        <p14:prism dir="u"/>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34ACC7D5-113A-414C-A184-A84FA684D1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157" y="264039"/>
            <a:ext cx="1009383" cy="1283696"/>
          </a:xfrm>
          <a:prstGeom prst="rect">
            <a:avLst/>
          </a:prstGeom>
        </p:spPr>
      </p:pic>
      <p:sp>
        <p:nvSpPr>
          <p:cNvPr id="2" name="テキスト ボックス 1">
            <a:extLst>
              <a:ext uri="{FF2B5EF4-FFF2-40B4-BE49-F238E27FC236}">
                <a16:creationId xmlns:a16="http://schemas.microsoft.com/office/drawing/2014/main" id="{C267CF9C-4E97-4B55-912F-991EAC540DCE}"/>
              </a:ext>
            </a:extLst>
          </p:cNvPr>
          <p:cNvSpPr txBox="1"/>
          <p:nvPr/>
        </p:nvSpPr>
        <p:spPr>
          <a:xfrm>
            <a:off x="315156" y="2101141"/>
            <a:ext cx="11509490" cy="3646832"/>
          </a:xfrm>
          <a:prstGeom prst="rect">
            <a:avLst/>
          </a:prstGeom>
          <a:noFill/>
        </p:spPr>
        <p:txBody>
          <a:bodyPr wrap="square" rtlCol="0">
            <a:spAutoFit/>
          </a:bodyPr>
          <a:lstStyle/>
          <a:p>
            <a:pPr>
              <a:lnSpc>
                <a:spcPct val="150000"/>
              </a:lnSpc>
              <a:defRPr/>
            </a:pPr>
            <a:r>
              <a:rPr lang="ja-JP" altLang="en-US" sz="2250" b="1" dirty="0">
                <a:solidFill>
                  <a:srgbClr val="002060"/>
                </a:solidFill>
                <a:latin typeface="HG丸ｺﾞｼｯｸM-PRO" panose="020F0600000000000000" pitchFamily="50" charset="-128"/>
                <a:ea typeface="HG丸ｺﾞｼｯｸM-PRO" panose="020F0600000000000000" pitchFamily="50" charset="-128"/>
              </a:rPr>
              <a:t>ポリオ・プラスの</a:t>
            </a:r>
            <a:r>
              <a:rPr lang="en-US" altLang="ja-JP" sz="2250" b="1" dirty="0">
                <a:solidFill>
                  <a:srgbClr val="002060"/>
                </a:solidFill>
                <a:latin typeface="HG丸ｺﾞｼｯｸM-PRO" panose="020F0600000000000000" pitchFamily="50" charset="-128"/>
                <a:ea typeface="HG丸ｺﾞｼｯｸM-PRO" panose="020F0600000000000000" pitchFamily="50" charset="-128"/>
              </a:rPr>
              <a:t>『</a:t>
            </a:r>
            <a:r>
              <a:rPr lang="ja-JP" altLang="en-US" sz="2250" b="1" dirty="0">
                <a:solidFill>
                  <a:srgbClr val="002060"/>
                </a:solidFill>
                <a:latin typeface="HG丸ｺﾞｼｯｸM-PRO" panose="020F0600000000000000" pitchFamily="50" charset="-128"/>
                <a:ea typeface="HG丸ｺﾞｼｯｸM-PRO" panose="020F0600000000000000" pitchFamily="50" charset="-128"/>
              </a:rPr>
              <a:t>プラス</a:t>
            </a:r>
            <a:r>
              <a:rPr lang="en-US" altLang="ja-JP" sz="2250" b="1" dirty="0">
                <a:solidFill>
                  <a:srgbClr val="002060"/>
                </a:solidFill>
                <a:latin typeface="HG丸ｺﾞｼｯｸM-PRO" panose="020F0600000000000000" pitchFamily="50" charset="-128"/>
                <a:ea typeface="HG丸ｺﾞｼｯｸM-PRO" panose="020F0600000000000000" pitchFamily="50" charset="-128"/>
              </a:rPr>
              <a:t>』</a:t>
            </a:r>
            <a:r>
              <a:rPr lang="ja-JP" altLang="en-US" sz="2250" b="1" dirty="0">
                <a:solidFill>
                  <a:srgbClr val="002060"/>
                </a:solidFill>
                <a:latin typeface="HG丸ｺﾞｼｯｸM-PRO" panose="020F0600000000000000" pitchFamily="50" charset="-128"/>
                <a:ea typeface="HG丸ｺﾞｼｯｸM-PRO" panose="020F0600000000000000" pitchFamily="50" charset="-128"/>
              </a:rPr>
              <a:t>って？</a:t>
            </a:r>
            <a:endParaRPr lang="en-US" altLang="ja-JP" sz="2250" b="1" dirty="0">
              <a:solidFill>
                <a:srgbClr val="002060"/>
              </a:solidFill>
              <a:latin typeface="HG丸ｺﾞｼｯｸM-PRO" panose="020F0600000000000000" pitchFamily="50" charset="-128"/>
              <a:ea typeface="HG丸ｺﾞｼｯｸM-PRO" panose="020F0600000000000000" pitchFamily="50" charset="-128"/>
            </a:endParaRPr>
          </a:p>
          <a:p>
            <a:pPr>
              <a:lnSpc>
                <a:spcPct val="150000"/>
              </a:lnSpc>
              <a:defRPr/>
            </a:pPr>
            <a:r>
              <a:rPr lang="ja-JP" altLang="en-US" sz="2250" b="1" dirty="0">
                <a:solidFill>
                  <a:srgbClr val="002060"/>
                </a:solidFill>
                <a:latin typeface="HG丸ｺﾞｼｯｸM-PRO" panose="020F0600000000000000" pitchFamily="50" charset="-128"/>
                <a:ea typeface="HG丸ｺﾞｼｯｸM-PRO" panose="020F0600000000000000" pitchFamily="50" charset="-128"/>
              </a:rPr>
              <a:t>　子供が感染しやすく致死率が高い感染症（はしか・ジフテリア・結核・百日咳・破傷</a:t>
            </a:r>
            <a:endParaRPr lang="en-US" altLang="ja-JP" sz="2250" b="1" dirty="0">
              <a:solidFill>
                <a:srgbClr val="002060"/>
              </a:solidFill>
              <a:latin typeface="HG丸ｺﾞｼｯｸM-PRO" panose="020F0600000000000000" pitchFamily="50" charset="-128"/>
              <a:ea typeface="HG丸ｺﾞｼｯｸM-PRO" panose="020F0600000000000000" pitchFamily="50" charset="-128"/>
            </a:endParaRPr>
          </a:p>
          <a:p>
            <a:pPr>
              <a:lnSpc>
                <a:spcPct val="150000"/>
              </a:lnSpc>
              <a:defRPr/>
            </a:pPr>
            <a:r>
              <a:rPr lang="ja-JP" altLang="en-US" sz="2250" b="1" dirty="0">
                <a:solidFill>
                  <a:srgbClr val="002060"/>
                </a:solidFill>
                <a:latin typeface="HG丸ｺﾞｼｯｸM-PRO" panose="020F0600000000000000" pitchFamily="50" charset="-128"/>
                <a:ea typeface="HG丸ｺﾞｼｯｸM-PRO" panose="020F0600000000000000" pitchFamily="50" charset="-128"/>
              </a:rPr>
              <a:t>　風）にポリオが加わった（プラスされた）</a:t>
            </a:r>
            <a:endParaRPr lang="en-US" altLang="ja-JP" sz="2250" b="1" dirty="0">
              <a:solidFill>
                <a:srgbClr val="002060"/>
              </a:solidFill>
              <a:latin typeface="HG丸ｺﾞｼｯｸM-PRO" panose="020F0600000000000000" pitchFamily="50" charset="-128"/>
              <a:ea typeface="HG丸ｺﾞｼｯｸM-PRO" panose="020F0600000000000000" pitchFamily="50" charset="-128"/>
            </a:endParaRPr>
          </a:p>
          <a:p>
            <a:pPr>
              <a:lnSpc>
                <a:spcPct val="150000"/>
              </a:lnSpc>
              <a:defRPr/>
            </a:pPr>
            <a:r>
              <a:rPr lang="ja-JP" altLang="en-US" sz="2250" b="1" dirty="0">
                <a:solidFill>
                  <a:srgbClr val="002060"/>
                </a:solidFill>
                <a:latin typeface="HG丸ｺﾞｼｯｸM-PRO" panose="020F0600000000000000" pitchFamily="50" charset="-128"/>
                <a:ea typeface="HG丸ｺﾞｼｯｸM-PRO" panose="020F0600000000000000" pitchFamily="50" charset="-128"/>
              </a:rPr>
              <a:t>　　　　　　　</a:t>
            </a:r>
            <a:endParaRPr lang="en-US" altLang="ja-JP" sz="2250" b="1" dirty="0">
              <a:solidFill>
                <a:srgbClr val="002060"/>
              </a:solidFill>
              <a:latin typeface="HG丸ｺﾞｼｯｸM-PRO" panose="020F0600000000000000" pitchFamily="50" charset="-128"/>
              <a:ea typeface="HG丸ｺﾞｼｯｸM-PRO" panose="020F0600000000000000" pitchFamily="50" charset="-128"/>
            </a:endParaRPr>
          </a:p>
          <a:p>
            <a:pPr>
              <a:lnSpc>
                <a:spcPct val="150000"/>
              </a:lnSpc>
              <a:defRPr/>
            </a:pPr>
            <a:endParaRPr lang="en-US" altLang="ja-JP" sz="2250" b="1" dirty="0">
              <a:solidFill>
                <a:srgbClr val="002060"/>
              </a:solidFill>
              <a:latin typeface="HGMaruGothicMPRO" charset="-128"/>
              <a:ea typeface="HGMaruGothicMPRO" charset="-128"/>
              <a:cs typeface="HGMaruGothicMPRO" charset="-128"/>
            </a:endParaRPr>
          </a:p>
          <a:p>
            <a:pPr>
              <a:lnSpc>
                <a:spcPct val="150000"/>
              </a:lnSpc>
              <a:defRPr/>
            </a:pPr>
            <a:r>
              <a:rPr lang="ja-JP" altLang="en-US" sz="2250" b="1" dirty="0">
                <a:solidFill>
                  <a:srgbClr val="002060"/>
                </a:solidFill>
                <a:latin typeface="HGMaruGothicMPRO" charset="-128"/>
                <a:ea typeface="HGMaruGothicMPRO" charset="-128"/>
                <a:cs typeface="HGMaruGothicMPRO" charset="-128"/>
              </a:rPr>
              <a:t>ポリオ根絶の取り組みにより築かれたインフラやファンドレイジングとアドボカシーのノウハウ（遺産）を他の疾病対策に生かしていくことも意味する</a:t>
            </a:r>
          </a:p>
        </p:txBody>
      </p:sp>
      <p:sp>
        <p:nvSpPr>
          <p:cNvPr id="3" name="下矢印 2">
            <a:extLst>
              <a:ext uri="{FF2B5EF4-FFF2-40B4-BE49-F238E27FC236}">
                <a16:creationId xmlns:a16="http://schemas.microsoft.com/office/drawing/2014/main" id="{DF653864-B4FA-46F9-A17D-AE60876168FF}"/>
              </a:ext>
            </a:extLst>
          </p:cNvPr>
          <p:cNvSpPr/>
          <p:nvPr/>
        </p:nvSpPr>
        <p:spPr>
          <a:xfrm>
            <a:off x="3382402" y="3723449"/>
            <a:ext cx="891111" cy="827506"/>
          </a:xfrm>
          <a:prstGeom prst="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66"/>
          </a:p>
        </p:txBody>
      </p:sp>
      <p:pic>
        <p:nvPicPr>
          <p:cNvPr id="7" name="図 6">
            <a:extLst>
              <a:ext uri="{FF2B5EF4-FFF2-40B4-BE49-F238E27FC236}">
                <a16:creationId xmlns:a16="http://schemas.microsoft.com/office/drawing/2014/main" id="{64B496CC-C379-4242-AF0F-F43D8CF1EBA0}"/>
              </a:ext>
            </a:extLst>
          </p:cNvPr>
          <p:cNvPicPr>
            <a:picLocks noChangeAspect="1"/>
          </p:cNvPicPr>
          <p:nvPr/>
        </p:nvPicPr>
        <p:blipFill>
          <a:blip r:embed="rId4"/>
          <a:stretch>
            <a:fillRect/>
          </a:stretch>
        </p:blipFill>
        <p:spPr>
          <a:xfrm>
            <a:off x="10087851" y="131059"/>
            <a:ext cx="1928921" cy="591536"/>
          </a:xfrm>
          <a:prstGeom prst="rect">
            <a:avLst/>
          </a:prstGeom>
        </p:spPr>
      </p:pic>
      <p:pic>
        <p:nvPicPr>
          <p:cNvPr id="5" name="図 4">
            <a:extLst>
              <a:ext uri="{FF2B5EF4-FFF2-40B4-BE49-F238E27FC236}">
                <a16:creationId xmlns:a16="http://schemas.microsoft.com/office/drawing/2014/main" id="{2571B03F-2E6E-4381-8C26-1BE4ED983E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27424" y="5545873"/>
            <a:ext cx="2693806" cy="1015253"/>
          </a:xfrm>
          <a:prstGeom prst="rect">
            <a:avLst/>
          </a:prstGeom>
        </p:spPr>
      </p:pic>
      <p:graphicFrame>
        <p:nvGraphicFramePr>
          <p:cNvPr id="11" name="表 10">
            <a:extLst>
              <a:ext uri="{FF2B5EF4-FFF2-40B4-BE49-F238E27FC236}">
                <a16:creationId xmlns:a16="http://schemas.microsoft.com/office/drawing/2014/main" id="{0884A086-E8F8-44AC-B648-E47B8857DB96}"/>
              </a:ext>
            </a:extLst>
          </p:cNvPr>
          <p:cNvGraphicFramePr>
            <a:graphicFrameLocks noGrp="1"/>
          </p:cNvGraphicFramePr>
          <p:nvPr/>
        </p:nvGraphicFramePr>
        <p:xfrm>
          <a:off x="1324540" y="940206"/>
          <a:ext cx="10199382" cy="591536"/>
        </p:xfrm>
        <a:graphic>
          <a:graphicData uri="http://schemas.openxmlformats.org/drawingml/2006/table">
            <a:tbl>
              <a:tblPr firstRow="1" bandRow="1">
                <a:tableStyleId>{5940675A-B579-460E-94D1-54222C63F5DA}</a:tableStyleId>
              </a:tblPr>
              <a:tblGrid>
                <a:gridCol w="10199382">
                  <a:extLst>
                    <a:ext uri="{9D8B030D-6E8A-4147-A177-3AD203B41FA5}">
                      <a16:colId xmlns:a16="http://schemas.microsoft.com/office/drawing/2014/main" val="1465501517"/>
                    </a:ext>
                  </a:extLst>
                </a:gridCol>
              </a:tblGrid>
              <a:tr h="591536">
                <a:tc>
                  <a:txBody>
                    <a:bodyPr/>
                    <a:lstStyle/>
                    <a:p>
                      <a:r>
                        <a:rPr kumimoji="1" lang="ja-JP" altLang="en-US" sz="2800" b="1" dirty="0">
                          <a:solidFill>
                            <a:srgbClr val="FF0000"/>
                          </a:solidFill>
                          <a:latin typeface="HG丸ｺﾞｼｯｸM-PRO" panose="020F0600000000000000" pitchFamily="50" charset="-128"/>
                          <a:ea typeface="HG丸ｺﾞｼｯｸM-PRO" panose="020F0600000000000000" pitchFamily="50" charset="-128"/>
                        </a:rPr>
                        <a:t>ポリオの基礎知識</a:t>
                      </a:r>
                    </a:p>
                  </a:txBody>
                  <a:tcPr marL="64292" marR="64292" marT="32146" marB="3214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3541143"/>
                  </a:ext>
                </a:extLst>
              </a:tr>
            </a:tbl>
          </a:graphicData>
        </a:graphic>
      </p:graphicFrame>
    </p:spTree>
    <p:extLst>
      <p:ext uri="{BB962C8B-B14F-4D97-AF65-F5344CB8AC3E}">
        <p14:creationId xmlns:p14="http://schemas.microsoft.com/office/powerpoint/2010/main" val="2590368169"/>
      </p:ext>
    </p:extLst>
  </p:cSld>
  <p:clrMapOvr>
    <a:masterClrMapping/>
  </p:clrMapOvr>
  <mc:AlternateContent xmlns:mc="http://schemas.openxmlformats.org/markup-compatibility/2006" xmlns:p14="http://schemas.microsoft.com/office/powerpoint/2010/main">
    <mc:Choice Requires="p14">
      <p:transition spd="slow" p14:dur="2000">
        <p14:prism dir="u"/>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34ACC7D5-113A-414C-A184-A84FA684D1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157" y="248046"/>
            <a:ext cx="1009383" cy="1283696"/>
          </a:xfrm>
          <a:prstGeom prst="rect">
            <a:avLst/>
          </a:prstGeom>
        </p:spPr>
      </p:pic>
      <p:sp>
        <p:nvSpPr>
          <p:cNvPr id="2" name="テキスト ボックス 1">
            <a:extLst>
              <a:ext uri="{FF2B5EF4-FFF2-40B4-BE49-F238E27FC236}">
                <a16:creationId xmlns:a16="http://schemas.microsoft.com/office/drawing/2014/main" id="{C267CF9C-4E97-4B55-912F-991EAC540DCE}"/>
              </a:ext>
            </a:extLst>
          </p:cNvPr>
          <p:cNvSpPr txBox="1"/>
          <p:nvPr/>
        </p:nvSpPr>
        <p:spPr>
          <a:xfrm>
            <a:off x="441218" y="1660004"/>
            <a:ext cx="11118698" cy="4122924"/>
          </a:xfrm>
          <a:prstGeom prst="rect">
            <a:avLst/>
          </a:prstGeom>
          <a:noFill/>
        </p:spPr>
        <p:txBody>
          <a:bodyPr wrap="square" rtlCol="0">
            <a:spAutoFit/>
          </a:bodyPr>
          <a:lstStyle/>
          <a:p>
            <a:pPr>
              <a:lnSpc>
                <a:spcPct val="200000"/>
              </a:lnSpc>
              <a:defRPr/>
            </a:pPr>
            <a:r>
              <a:rPr lang="ja-JP" altLang="en-US" sz="2250" b="1" dirty="0">
                <a:solidFill>
                  <a:srgbClr val="002060"/>
                </a:solidFill>
                <a:latin typeface="HG丸ｺﾞｼｯｸM-PRO" panose="020F0600000000000000" pitchFamily="50" charset="-128"/>
                <a:ea typeface="HG丸ｺﾞｼｯｸM-PRO" panose="020F0600000000000000" pitchFamily="50" charset="-128"/>
              </a:rPr>
              <a:t>本当に根絶できるの？？</a:t>
            </a:r>
            <a:endParaRPr lang="en-US" altLang="ja-JP" sz="2250" b="1" dirty="0">
              <a:solidFill>
                <a:srgbClr val="002060"/>
              </a:solidFill>
              <a:latin typeface="HG丸ｺﾞｼｯｸM-PRO" panose="020F0600000000000000" pitchFamily="50" charset="-128"/>
              <a:ea typeface="HG丸ｺﾞｼｯｸM-PRO" panose="020F0600000000000000" pitchFamily="50" charset="-128"/>
            </a:endParaRPr>
          </a:p>
          <a:p>
            <a:pPr>
              <a:lnSpc>
                <a:spcPct val="200000"/>
              </a:lnSpc>
              <a:defRPr/>
            </a:pPr>
            <a:r>
              <a:rPr lang="ja-JP" altLang="en-US" sz="2250" b="1" dirty="0">
                <a:solidFill>
                  <a:srgbClr val="002060"/>
                </a:solidFill>
                <a:latin typeface="HG丸ｺﾞｼｯｸM-PRO" panose="020F0600000000000000" pitchFamily="50" charset="-128"/>
                <a:ea typeface="HG丸ｺﾞｼｯｸM-PRO" panose="020F0600000000000000" pitchFamily="50" charset="-128"/>
              </a:rPr>
              <a:t>　</a:t>
            </a:r>
            <a:r>
              <a:rPr lang="ja-JP" altLang="en-US" sz="2250" dirty="0">
                <a:solidFill>
                  <a:srgbClr val="002060"/>
                </a:solidFill>
                <a:latin typeface="HG丸ｺﾞｼｯｸM-PRO" panose="020F0600000000000000" pitchFamily="50" charset="-128"/>
                <a:ea typeface="HG丸ｺﾞｼｯｸM-PRO" panose="020F0600000000000000" pitchFamily="50" charset="-128"/>
              </a:rPr>
              <a:t>予防法がある以上根絶は可能です。</a:t>
            </a:r>
            <a:endParaRPr lang="en-US" altLang="ja-JP" sz="2250" dirty="0">
              <a:solidFill>
                <a:srgbClr val="002060"/>
              </a:solidFill>
              <a:latin typeface="HG丸ｺﾞｼｯｸM-PRO" panose="020F0600000000000000" pitchFamily="50" charset="-128"/>
              <a:ea typeface="HG丸ｺﾞｼｯｸM-PRO" panose="020F0600000000000000" pitchFamily="50" charset="-128"/>
            </a:endParaRPr>
          </a:p>
          <a:p>
            <a:pPr>
              <a:lnSpc>
                <a:spcPct val="200000"/>
              </a:lnSpc>
              <a:defRPr/>
            </a:pPr>
            <a:r>
              <a:rPr lang="ja-JP" altLang="en-US" sz="2250" dirty="0">
                <a:solidFill>
                  <a:srgbClr val="002060"/>
                </a:solidFill>
                <a:latin typeface="HG丸ｺﾞｼｯｸM-PRO" panose="020F0600000000000000" pitchFamily="50" charset="-128"/>
                <a:ea typeface="HG丸ｺﾞｼｯｸM-PRO" panose="020F0600000000000000" pitchFamily="50" charset="-128"/>
              </a:rPr>
              <a:t>　しかし常在国２ヶ国（パキスタン</a:t>
            </a:r>
            <a:r>
              <a:rPr lang="en-US" altLang="ja-JP" sz="2250" dirty="0">
                <a:solidFill>
                  <a:srgbClr val="002060"/>
                </a:solidFill>
                <a:latin typeface="HG丸ｺﾞｼｯｸM-PRO" panose="020F0600000000000000" pitchFamily="50" charset="-128"/>
                <a:ea typeface="HG丸ｺﾞｼｯｸM-PRO" panose="020F0600000000000000" pitchFamily="50" charset="-128"/>
              </a:rPr>
              <a:t>,</a:t>
            </a:r>
            <a:r>
              <a:rPr lang="ja-JP" altLang="en-US" sz="2250" dirty="0">
                <a:solidFill>
                  <a:srgbClr val="002060"/>
                </a:solidFill>
                <a:latin typeface="HG丸ｺﾞｼｯｸM-PRO" panose="020F0600000000000000" pitchFamily="50" charset="-128"/>
                <a:ea typeface="HG丸ｺﾞｼｯｸM-PRO" panose="020F0600000000000000" pitchFamily="50" charset="-128"/>
              </a:rPr>
              <a:t>アフガニスタン）はまだハラルという基準から</a:t>
            </a:r>
            <a:endParaRPr lang="en-US" altLang="ja-JP" sz="2250" dirty="0">
              <a:solidFill>
                <a:srgbClr val="002060"/>
              </a:solidFill>
              <a:latin typeface="HG丸ｺﾞｼｯｸM-PRO" panose="020F0600000000000000" pitchFamily="50" charset="-128"/>
              <a:ea typeface="HG丸ｺﾞｼｯｸM-PRO" panose="020F0600000000000000" pitchFamily="50" charset="-128"/>
            </a:endParaRPr>
          </a:p>
          <a:p>
            <a:pPr>
              <a:lnSpc>
                <a:spcPct val="200000"/>
              </a:lnSpc>
              <a:defRPr/>
            </a:pPr>
            <a:r>
              <a:rPr lang="ja-JP" altLang="en-US" sz="2250" dirty="0">
                <a:solidFill>
                  <a:srgbClr val="002060"/>
                </a:solidFill>
                <a:latin typeface="HG丸ｺﾞｼｯｸM-PRO" panose="020F0600000000000000" pitchFamily="50" charset="-128"/>
                <a:ea typeface="HG丸ｺﾞｼｯｸM-PRO" panose="020F0600000000000000" pitchFamily="50" charset="-128"/>
              </a:rPr>
              <a:t>　ワクチンに対する疑念があります。またタリバンなども根絶には協力していますが</a:t>
            </a:r>
            <a:endParaRPr lang="en-US" altLang="ja-JP" sz="2250" dirty="0">
              <a:solidFill>
                <a:srgbClr val="002060"/>
              </a:solidFill>
              <a:latin typeface="HG丸ｺﾞｼｯｸM-PRO" panose="020F0600000000000000" pitchFamily="50" charset="-128"/>
              <a:ea typeface="HG丸ｺﾞｼｯｸM-PRO" panose="020F0600000000000000" pitchFamily="50" charset="-128"/>
            </a:endParaRPr>
          </a:p>
          <a:p>
            <a:pPr>
              <a:lnSpc>
                <a:spcPct val="200000"/>
              </a:lnSpc>
              <a:defRPr/>
            </a:pPr>
            <a:r>
              <a:rPr lang="ja-JP" altLang="en-US" sz="2250" dirty="0">
                <a:solidFill>
                  <a:srgbClr val="002060"/>
                </a:solidFill>
                <a:latin typeface="HG丸ｺﾞｼｯｸM-PRO" panose="020F0600000000000000" pitchFamily="50" charset="-128"/>
                <a:ea typeface="HG丸ｺﾞｼｯｸM-PRO" panose="020F0600000000000000" pitchFamily="50" charset="-128"/>
              </a:rPr>
              <a:t>　米国のﾎﾟﾘｵﾜｰｶｰに紛れたスパイ行為疑惑もありワクチン接種に難渋を極めています。</a:t>
            </a:r>
            <a:endParaRPr lang="en-US" altLang="ja-JP" sz="2250" dirty="0">
              <a:solidFill>
                <a:srgbClr val="002060"/>
              </a:solidFill>
              <a:latin typeface="HG丸ｺﾞｼｯｸM-PRO" panose="020F0600000000000000" pitchFamily="50" charset="-128"/>
              <a:ea typeface="HG丸ｺﾞｼｯｸM-PRO" panose="020F0600000000000000" pitchFamily="50" charset="-128"/>
            </a:endParaRPr>
          </a:p>
          <a:p>
            <a:pPr>
              <a:lnSpc>
                <a:spcPct val="200000"/>
              </a:lnSpc>
              <a:defRPr/>
            </a:pPr>
            <a:r>
              <a:rPr lang="ja-JP" altLang="en-US" sz="2250" dirty="0">
                <a:solidFill>
                  <a:srgbClr val="002060"/>
                </a:solidFill>
                <a:latin typeface="HG丸ｺﾞｼｯｸM-PRO" panose="020F0600000000000000" pitchFamily="50" charset="-128"/>
                <a:ea typeface="HG丸ｺﾞｼｯｸM-PRO" panose="020F0600000000000000" pitchFamily="50" charset="-128"/>
              </a:rPr>
              <a:t>　中村哲医師の殺害は痛ましい事件です。</a:t>
            </a:r>
            <a:endParaRPr lang="en-US" altLang="ja-JP" sz="2250" dirty="0">
              <a:solidFill>
                <a:srgbClr val="002060"/>
              </a:solidFill>
              <a:latin typeface="HG丸ｺﾞｼｯｸM-PRO" panose="020F0600000000000000" pitchFamily="50" charset="-128"/>
              <a:ea typeface="HG丸ｺﾞｼｯｸM-PRO" panose="020F0600000000000000" pitchFamily="50" charset="-128"/>
            </a:endParaRPr>
          </a:p>
        </p:txBody>
      </p:sp>
      <p:pic>
        <p:nvPicPr>
          <p:cNvPr id="5" name="図 4">
            <a:extLst>
              <a:ext uri="{FF2B5EF4-FFF2-40B4-BE49-F238E27FC236}">
                <a16:creationId xmlns:a16="http://schemas.microsoft.com/office/drawing/2014/main" id="{A012D457-3482-4980-8C3E-0D98E61DEA6A}"/>
              </a:ext>
            </a:extLst>
          </p:cNvPr>
          <p:cNvPicPr>
            <a:picLocks noChangeAspect="1"/>
          </p:cNvPicPr>
          <p:nvPr/>
        </p:nvPicPr>
        <p:blipFill>
          <a:blip r:embed="rId4"/>
          <a:stretch>
            <a:fillRect/>
          </a:stretch>
        </p:blipFill>
        <p:spPr>
          <a:xfrm>
            <a:off x="10122921" y="93261"/>
            <a:ext cx="1928921" cy="591536"/>
          </a:xfrm>
          <a:prstGeom prst="rect">
            <a:avLst/>
          </a:prstGeom>
        </p:spPr>
      </p:pic>
      <p:pic>
        <p:nvPicPr>
          <p:cNvPr id="3" name="図 2">
            <a:extLst>
              <a:ext uri="{FF2B5EF4-FFF2-40B4-BE49-F238E27FC236}">
                <a16:creationId xmlns:a16="http://schemas.microsoft.com/office/drawing/2014/main" id="{1950B4FC-7A16-4A8A-845D-D888A48705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27424" y="5545873"/>
            <a:ext cx="2693806" cy="1015253"/>
          </a:xfrm>
          <a:prstGeom prst="rect">
            <a:avLst/>
          </a:prstGeom>
        </p:spPr>
      </p:pic>
      <p:graphicFrame>
        <p:nvGraphicFramePr>
          <p:cNvPr id="10" name="表 9">
            <a:extLst>
              <a:ext uri="{FF2B5EF4-FFF2-40B4-BE49-F238E27FC236}">
                <a16:creationId xmlns:a16="http://schemas.microsoft.com/office/drawing/2014/main" id="{408AE40D-6AC5-4929-9BA6-DF1D75CDF11D}"/>
              </a:ext>
            </a:extLst>
          </p:cNvPr>
          <p:cNvGraphicFramePr>
            <a:graphicFrameLocks noGrp="1"/>
          </p:cNvGraphicFramePr>
          <p:nvPr/>
        </p:nvGraphicFramePr>
        <p:xfrm>
          <a:off x="1324540" y="940206"/>
          <a:ext cx="10199382" cy="591536"/>
        </p:xfrm>
        <a:graphic>
          <a:graphicData uri="http://schemas.openxmlformats.org/drawingml/2006/table">
            <a:tbl>
              <a:tblPr firstRow="1" bandRow="1">
                <a:tableStyleId>{5940675A-B579-460E-94D1-54222C63F5DA}</a:tableStyleId>
              </a:tblPr>
              <a:tblGrid>
                <a:gridCol w="10199382">
                  <a:extLst>
                    <a:ext uri="{9D8B030D-6E8A-4147-A177-3AD203B41FA5}">
                      <a16:colId xmlns:a16="http://schemas.microsoft.com/office/drawing/2014/main" val="1465501517"/>
                    </a:ext>
                  </a:extLst>
                </a:gridCol>
              </a:tblGrid>
              <a:tr h="591536">
                <a:tc>
                  <a:txBody>
                    <a:bodyPr/>
                    <a:lstStyle/>
                    <a:p>
                      <a:r>
                        <a:rPr kumimoji="1" lang="ja-JP" altLang="en-US" sz="2800" b="1" dirty="0">
                          <a:solidFill>
                            <a:srgbClr val="FF0000"/>
                          </a:solidFill>
                          <a:latin typeface="HG丸ｺﾞｼｯｸM-PRO" panose="020F0600000000000000" pitchFamily="50" charset="-128"/>
                          <a:ea typeface="HG丸ｺﾞｼｯｸM-PRO" panose="020F0600000000000000" pitchFamily="50" charset="-128"/>
                        </a:rPr>
                        <a:t>ポリオの基礎知識</a:t>
                      </a:r>
                    </a:p>
                  </a:txBody>
                  <a:tcPr marL="64292" marR="64292" marT="32146" marB="3214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3541143"/>
                  </a:ext>
                </a:extLst>
              </a:tr>
            </a:tbl>
          </a:graphicData>
        </a:graphic>
      </p:graphicFrame>
    </p:spTree>
    <p:extLst>
      <p:ext uri="{BB962C8B-B14F-4D97-AF65-F5344CB8AC3E}">
        <p14:creationId xmlns:p14="http://schemas.microsoft.com/office/powerpoint/2010/main" val="1503977759"/>
      </p:ext>
    </p:extLst>
  </p:cSld>
  <p:clrMapOvr>
    <a:masterClrMapping/>
  </p:clrMapOvr>
  <mc:AlternateContent xmlns:mc="http://schemas.openxmlformats.org/markup-compatibility/2006" xmlns:p14="http://schemas.microsoft.com/office/powerpoint/2010/main">
    <mc:Choice Requires="p14">
      <p:transition spd="slow" p14:dur="2000">
        <p14:prism dir="u"/>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34ACC7D5-113A-414C-A184-A84FA684D1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501" y="248046"/>
            <a:ext cx="1009383" cy="1283696"/>
          </a:xfrm>
          <a:prstGeom prst="rect">
            <a:avLst/>
          </a:prstGeom>
        </p:spPr>
      </p:pic>
      <p:sp>
        <p:nvSpPr>
          <p:cNvPr id="2" name="テキスト ボックス 1">
            <a:extLst>
              <a:ext uri="{FF2B5EF4-FFF2-40B4-BE49-F238E27FC236}">
                <a16:creationId xmlns:a16="http://schemas.microsoft.com/office/drawing/2014/main" id="{9FCF8CD0-CFFE-4D39-83FC-1C08CC99ABDB}"/>
              </a:ext>
            </a:extLst>
          </p:cNvPr>
          <p:cNvSpPr txBox="1"/>
          <p:nvPr/>
        </p:nvSpPr>
        <p:spPr>
          <a:xfrm>
            <a:off x="289502" y="2140746"/>
            <a:ext cx="11762339" cy="525080"/>
          </a:xfrm>
          <a:prstGeom prst="rect">
            <a:avLst/>
          </a:prstGeom>
          <a:noFill/>
        </p:spPr>
        <p:txBody>
          <a:bodyPr wrap="square" rtlCol="0">
            <a:spAutoFit/>
          </a:bodyPr>
          <a:lstStyle/>
          <a:p>
            <a:r>
              <a:rPr lang="ja-JP" altLang="en-US" sz="2812" b="1" dirty="0">
                <a:solidFill>
                  <a:srgbClr val="002060"/>
                </a:solidFill>
                <a:latin typeface="HG丸ｺﾞｼｯｸM-PRO" panose="020F0600000000000000" pitchFamily="50" charset="-128"/>
                <a:ea typeface="HG丸ｺﾞｼｯｸM-PRO" panose="020F0600000000000000" pitchFamily="50" charset="-128"/>
              </a:rPr>
              <a:t>人類と感染症との闘いのため</a:t>
            </a:r>
            <a:r>
              <a:rPr lang="ja-JP" altLang="en-US" sz="2812" b="1" dirty="0">
                <a:solidFill>
                  <a:srgbClr val="C00000"/>
                </a:solidFill>
                <a:latin typeface="HG丸ｺﾞｼｯｸM-PRO" panose="020F0600000000000000" pitchFamily="50" charset="-128"/>
                <a:ea typeface="HG丸ｺﾞｼｯｸM-PRO" panose="020F0600000000000000" pitchFamily="50" charset="-128"/>
              </a:rPr>
              <a:t>ポリオ・プラスプログラムのレガシイ</a:t>
            </a:r>
            <a:r>
              <a:rPr lang="ja-JP" altLang="en-US" sz="2812" b="1" dirty="0">
                <a:solidFill>
                  <a:srgbClr val="002060"/>
                </a:solidFill>
                <a:latin typeface="HG丸ｺﾞｼｯｸM-PRO" panose="020F0600000000000000" pitchFamily="50" charset="-128"/>
                <a:ea typeface="HG丸ｺﾞｼｯｸM-PRO" panose="020F0600000000000000" pitchFamily="50" charset="-128"/>
              </a:rPr>
              <a:t>を！</a:t>
            </a:r>
            <a:endParaRPr lang="en-US" altLang="ja-JP" sz="2812" b="1" dirty="0">
              <a:solidFill>
                <a:srgbClr val="002060"/>
              </a:solidFill>
              <a:latin typeface="HG丸ｺﾞｼｯｸM-PRO" panose="020F0600000000000000" pitchFamily="50" charset="-128"/>
              <a:ea typeface="HG丸ｺﾞｼｯｸM-PRO" panose="020F0600000000000000" pitchFamily="50" charset="-128"/>
            </a:endParaRPr>
          </a:p>
        </p:txBody>
      </p:sp>
      <p:pic>
        <p:nvPicPr>
          <p:cNvPr id="5" name="図 4">
            <a:extLst>
              <a:ext uri="{FF2B5EF4-FFF2-40B4-BE49-F238E27FC236}">
                <a16:creationId xmlns:a16="http://schemas.microsoft.com/office/drawing/2014/main" id="{7D42B3DA-5394-4E88-A108-C72B42EC3ABA}"/>
              </a:ext>
            </a:extLst>
          </p:cNvPr>
          <p:cNvPicPr>
            <a:picLocks noChangeAspect="1"/>
          </p:cNvPicPr>
          <p:nvPr/>
        </p:nvPicPr>
        <p:blipFill>
          <a:blip r:embed="rId4"/>
          <a:stretch>
            <a:fillRect/>
          </a:stretch>
        </p:blipFill>
        <p:spPr>
          <a:xfrm>
            <a:off x="10122920" y="137170"/>
            <a:ext cx="1928921" cy="591536"/>
          </a:xfrm>
          <a:prstGeom prst="rect">
            <a:avLst/>
          </a:prstGeom>
        </p:spPr>
      </p:pic>
      <p:pic>
        <p:nvPicPr>
          <p:cNvPr id="3" name="図 2">
            <a:extLst>
              <a:ext uri="{FF2B5EF4-FFF2-40B4-BE49-F238E27FC236}">
                <a16:creationId xmlns:a16="http://schemas.microsoft.com/office/drawing/2014/main" id="{324406DD-91C4-464E-BF26-21737FD19B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27424" y="5545873"/>
            <a:ext cx="2693806" cy="1015253"/>
          </a:xfrm>
          <a:prstGeom prst="rect">
            <a:avLst/>
          </a:prstGeom>
        </p:spPr>
      </p:pic>
      <p:graphicFrame>
        <p:nvGraphicFramePr>
          <p:cNvPr id="10" name="表 9">
            <a:extLst>
              <a:ext uri="{FF2B5EF4-FFF2-40B4-BE49-F238E27FC236}">
                <a16:creationId xmlns:a16="http://schemas.microsoft.com/office/drawing/2014/main" id="{788CD613-A0D6-4141-BDD5-F59D79E966D6}"/>
              </a:ext>
            </a:extLst>
          </p:cNvPr>
          <p:cNvGraphicFramePr>
            <a:graphicFrameLocks noGrp="1"/>
          </p:cNvGraphicFramePr>
          <p:nvPr/>
        </p:nvGraphicFramePr>
        <p:xfrm>
          <a:off x="1324540" y="940206"/>
          <a:ext cx="10199382" cy="591536"/>
        </p:xfrm>
        <a:graphic>
          <a:graphicData uri="http://schemas.openxmlformats.org/drawingml/2006/table">
            <a:tbl>
              <a:tblPr firstRow="1" bandRow="1">
                <a:tableStyleId>{5940675A-B579-460E-94D1-54222C63F5DA}</a:tableStyleId>
              </a:tblPr>
              <a:tblGrid>
                <a:gridCol w="10199382">
                  <a:extLst>
                    <a:ext uri="{9D8B030D-6E8A-4147-A177-3AD203B41FA5}">
                      <a16:colId xmlns:a16="http://schemas.microsoft.com/office/drawing/2014/main" val="1465501517"/>
                    </a:ext>
                  </a:extLst>
                </a:gridCol>
              </a:tblGrid>
              <a:tr h="591536">
                <a:tc>
                  <a:txBody>
                    <a:bodyPr/>
                    <a:lstStyle/>
                    <a:p>
                      <a:r>
                        <a:rPr kumimoji="1" lang="ja-JP" altLang="en-US" sz="2800" b="1" dirty="0">
                          <a:solidFill>
                            <a:srgbClr val="FF0000"/>
                          </a:solidFill>
                          <a:latin typeface="HG丸ｺﾞｼｯｸM-PRO" panose="020F0600000000000000" pitchFamily="50" charset="-128"/>
                          <a:ea typeface="HG丸ｺﾞｼｯｸM-PRO" panose="020F0600000000000000" pitchFamily="50" charset="-128"/>
                        </a:rPr>
                        <a:t>最後に・・・</a:t>
                      </a:r>
                    </a:p>
                  </a:txBody>
                  <a:tcPr marL="64292" marR="64292" marT="32146" marB="3214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3541143"/>
                  </a:ext>
                </a:extLst>
              </a:tr>
            </a:tbl>
          </a:graphicData>
        </a:graphic>
      </p:graphicFrame>
      <p:sp>
        <p:nvSpPr>
          <p:cNvPr id="11" name="四角形: 角を丸くする 10">
            <a:extLst>
              <a:ext uri="{FF2B5EF4-FFF2-40B4-BE49-F238E27FC236}">
                <a16:creationId xmlns:a16="http://schemas.microsoft.com/office/drawing/2014/main" id="{C59249C5-FF3A-40B8-A535-62FB609E7176}"/>
              </a:ext>
            </a:extLst>
          </p:cNvPr>
          <p:cNvSpPr/>
          <p:nvPr/>
        </p:nvSpPr>
        <p:spPr>
          <a:xfrm>
            <a:off x="863446" y="3075583"/>
            <a:ext cx="10614448" cy="2287909"/>
          </a:xfrm>
          <a:prstGeom prst="round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278429" rtlCol="0" anchor="t"/>
          <a:lstStyle/>
          <a:p>
            <a:pPr algn="ctr"/>
            <a:r>
              <a:rPr lang="ja-JP" altLang="en-US" sz="3094" b="1" dirty="0">
                <a:solidFill>
                  <a:schemeClr val="bg1"/>
                </a:solidFill>
                <a:latin typeface="HG丸ｺﾞｼｯｸM-PRO" panose="020F0600000000000000" pitchFamily="50" charset="-128"/>
                <a:ea typeface="HG丸ｺﾞｼｯｸM-PRO" panose="020F0600000000000000" pitchFamily="50" charset="-128"/>
              </a:rPr>
              <a:t>ポリオに　</a:t>
            </a:r>
            <a:r>
              <a:rPr lang="en-US" altLang="ja-JP" sz="3375" b="1" i="1" dirty="0">
                <a:solidFill>
                  <a:srgbClr val="FFFF00"/>
                </a:solidFill>
                <a:latin typeface="HG丸ｺﾞｼｯｸM-PRO" panose="020F0600000000000000" pitchFamily="50" charset="-128"/>
                <a:ea typeface="HG丸ｺﾞｼｯｸM-PRO" panose="020F0600000000000000" pitchFamily="50" charset="-128"/>
              </a:rPr>
              <a:t>$50</a:t>
            </a:r>
            <a:r>
              <a:rPr lang="ja-JP" altLang="en-US" sz="3375" b="1" i="1" dirty="0">
                <a:solidFill>
                  <a:srgbClr val="FFFF00"/>
                </a:solidFill>
                <a:latin typeface="HG丸ｺﾞｼｯｸM-PRO" panose="020F0600000000000000" pitchFamily="50" charset="-128"/>
                <a:ea typeface="HG丸ｺﾞｼｯｸM-PRO" panose="020F0600000000000000" pitchFamily="50" charset="-128"/>
              </a:rPr>
              <a:t>　</a:t>
            </a:r>
            <a:r>
              <a:rPr lang="ja-JP" altLang="en-US" sz="3094" b="1" dirty="0">
                <a:solidFill>
                  <a:schemeClr val="bg1"/>
                </a:solidFill>
                <a:latin typeface="HG丸ｺﾞｼｯｸM-PRO" panose="020F0600000000000000" pitchFamily="50" charset="-128"/>
                <a:ea typeface="HG丸ｺﾞｼｯｸM-PRO" panose="020F0600000000000000" pitchFamily="50" charset="-128"/>
              </a:rPr>
              <a:t>の寄付をお願いします！</a:t>
            </a:r>
            <a:endParaRPr lang="en-US" altLang="ja-JP" sz="3094" b="1" dirty="0">
              <a:solidFill>
                <a:schemeClr val="bg1"/>
              </a:solidFill>
              <a:latin typeface="HG丸ｺﾞｼｯｸM-PRO" panose="020F0600000000000000" pitchFamily="50" charset="-128"/>
              <a:ea typeface="HG丸ｺﾞｼｯｸM-PRO" panose="020F0600000000000000" pitchFamily="50" charset="-128"/>
            </a:endParaRPr>
          </a:p>
          <a:p>
            <a:pPr algn="ctr"/>
            <a:endParaRPr lang="en-US" altLang="ja-JP" sz="3094" b="1" dirty="0">
              <a:solidFill>
                <a:schemeClr val="bg1"/>
              </a:solidFill>
              <a:latin typeface="HG丸ｺﾞｼｯｸM-PRO" panose="020F0600000000000000" pitchFamily="50" charset="-128"/>
              <a:ea typeface="HG丸ｺﾞｼｯｸM-PRO" panose="020F0600000000000000" pitchFamily="50" charset="-128"/>
            </a:endParaRPr>
          </a:p>
          <a:p>
            <a:pPr algn="ctr"/>
            <a:r>
              <a:rPr lang="ja-JP" altLang="en-US" sz="3094" b="1" dirty="0">
                <a:solidFill>
                  <a:schemeClr val="bg1"/>
                </a:solidFill>
                <a:latin typeface="HG丸ｺﾞｼｯｸM-PRO" panose="020F0600000000000000" pitchFamily="50" charset="-128"/>
                <a:ea typeface="HG丸ｺﾞｼｯｸM-PRO" panose="020F0600000000000000" pitchFamily="50" charset="-128"/>
              </a:rPr>
              <a:t>－ ポリオ寄付「ゼロ」クラブを「ゼロ」に！ －</a:t>
            </a:r>
            <a:endParaRPr lang="en-US" altLang="ja-JP" sz="3094" b="1" dirty="0">
              <a:solidFill>
                <a:schemeClr val="bg1"/>
              </a:solidFill>
              <a:latin typeface="HG丸ｺﾞｼｯｸM-PRO" panose="020F0600000000000000" pitchFamily="50" charset="-128"/>
              <a:ea typeface="HG丸ｺﾞｼｯｸM-PRO" panose="020F0600000000000000" pitchFamily="50" charset="-128"/>
            </a:endParaRPr>
          </a:p>
          <a:p>
            <a:pPr algn="ctr"/>
            <a:endParaRPr lang="ja-JP" altLang="en-US" sz="3094" dirty="0">
              <a:solidFill>
                <a:schemeClr val="bg1"/>
              </a:solidFill>
            </a:endParaRPr>
          </a:p>
        </p:txBody>
      </p:sp>
    </p:spTree>
    <p:extLst>
      <p:ext uri="{BB962C8B-B14F-4D97-AF65-F5344CB8AC3E}">
        <p14:creationId xmlns:p14="http://schemas.microsoft.com/office/powerpoint/2010/main" val="410789826"/>
      </p:ext>
    </p:extLst>
  </p:cSld>
  <p:clrMapOvr>
    <a:masterClrMapping/>
  </p:clrMapOvr>
  <mc:AlternateContent xmlns:mc="http://schemas.openxmlformats.org/markup-compatibility/2006" xmlns:p14="http://schemas.microsoft.com/office/powerpoint/2010/main">
    <mc:Choice Requires="p14">
      <p:transition spd="slow" p14:dur="2000">
        <p14:prism dir="u"/>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AC7D40F2-79DB-4455-BFA6-098C5A87FFA3}"/>
              </a:ext>
            </a:extLst>
          </p:cNvPr>
          <p:cNvSpPr txBox="1"/>
          <p:nvPr/>
        </p:nvSpPr>
        <p:spPr>
          <a:xfrm>
            <a:off x="3306032" y="1657350"/>
            <a:ext cx="5287583" cy="1483675"/>
          </a:xfrm>
          <a:prstGeom prst="rect">
            <a:avLst/>
          </a:prstGeom>
        </p:spPr>
        <p:txBody>
          <a:bodyPr vert="horz" lIns="68580" tIns="34290" rIns="68580" bIns="34290" rtlCol="0" anchor="b">
            <a:normAutofit/>
          </a:bodyPr>
          <a:lstStyle/>
          <a:p>
            <a:pPr marL="0" marR="0" lvl="0" indent="0" algn="ctr" defTabSz="914400" rtl="0" eaLnBrk="1" fontAlgn="auto" latinLnBrk="0" hangingPunct="1">
              <a:lnSpc>
                <a:spcPct val="100000"/>
              </a:lnSpc>
              <a:spcBef>
                <a:spcPct val="0"/>
              </a:spcBef>
              <a:spcAft>
                <a:spcPts val="450"/>
              </a:spcAft>
              <a:buClrTx/>
              <a:buSzTx/>
              <a:buFontTx/>
              <a:buNone/>
              <a:tabLst/>
              <a:defRPr/>
            </a:pPr>
            <a:r>
              <a:rPr kumimoji="1" lang="en-US" altLang="ja-JP" sz="2600" b="0" i="0" u="none" strike="noStrike" kern="1200" cap="none" spc="0" normalizeH="0" baseline="0" noProof="0" dirty="0">
                <a:ln>
                  <a:noFill/>
                </a:ln>
                <a:solidFill>
                  <a:srgbClr val="0070C0"/>
                </a:solidFill>
                <a:effectLst/>
                <a:uLnTx/>
                <a:uFillTx/>
                <a:latin typeface="HG丸ｺﾞｼｯｸM-PRO" panose="020F0600000000000000" pitchFamily="50" charset="-128"/>
                <a:ea typeface="HG丸ｺﾞｼｯｸM-PRO" panose="020F0600000000000000" pitchFamily="50" charset="-128"/>
                <a:cs typeface="+mn-cs"/>
              </a:rPr>
              <a:t>2020-21</a:t>
            </a:r>
            <a:r>
              <a:rPr kumimoji="1" lang="ja-JP" altLang="en-US" sz="2600" b="0" i="0" u="none" strike="noStrike" kern="1200" cap="none" spc="0" normalizeH="0" baseline="0" noProof="0" dirty="0">
                <a:ln>
                  <a:noFill/>
                </a:ln>
                <a:solidFill>
                  <a:srgbClr val="0070C0"/>
                </a:solidFill>
                <a:effectLst/>
                <a:uLnTx/>
                <a:uFillTx/>
                <a:latin typeface="HG丸ｺﾞｼｯｸM-PRO" panose="020F0600000000000000" pitchFamily="50" charset="-128"/>
                <a:ea typeface="HG丸ｺﾞｼｯｸM-PRO" panose="020F0600000000000000" pitchFamily="50" charset="-128"/>
                <a:cs typeface="+mn-cs"/>
              </a:rPr>
              <a:t>年度</a:t>
            </a:r>
            <a:r>
              <a:rPr kumimoji="1" lang="en-US" altLang="ja-JP" sz="2600" b="0" i="0" u="none" strike="noStrike" kern="1200" cap="none" spc="0" normalizeH="0" baseline="0" noProof="0" dirty="0">
                <a:ln>
                  <a:noFill/>
                </a:ln>
                <a:solidFill>
                  <a:srgbClr val="0070C0"/>
                </a:solidFill>
                <a:effectLst/>
                <a:uLnTx/>
                <a:uFillTx/>
                <a:latin typeface="HG丸ｺﾞｼｯｸM-PRO" panose="020F0600000000000000" pitchFamily="50" charset="-128"/>
                <a:ea typeface="HG丸ｺﾞｼｯｸM-PRO" panose="020F0600000000000000" pitchFamily="50" charset="-128"/>
                <a:cs typeface="+mn-cs"/>
              </a:rPr>
              <a:t> RID2660</a:t>
            </a:r>
          </a:p>
          <a:p>
            <a:pPr marL="0" marR="0" lvl="0" indent="0" algn="ctr" defTabSz="914400" rtl="0" eaLnBrk="1" fontAlgn="auto" latinLnBrk="0" hangingPunct="1">
              <a:lnSpc>
                <a:spcPct val="100000"/>
              </a:lnSpc>
              <a:spcBef>
                <a:spcPct val="0"/>
              </a:spcBef>
              <a:spcAft>
                <a:spcPts val="450"/>
              </a:spcAft>
              <a:buClrTx/>
              <a:buSzTx/>
              <a:buFontTx/>
              <a:buNone/>
              <a:tabLst/>
              <a:defRPr/>
            </a:pPr>
            <a:r>
              <a:rPr kumimoji="1" lang="ja-JP" altLang="en-US" sz="2800" b="1" i="0" u="none" strike="noStrike" kern="1200" cap="none" spc="0" normalizeH="0" baseline="0" noProof="0" dirty="0">
                <a:ln>
                  <a:noFill/>
                </a:ln>
                <a:solidFill>
                  <a:srgbClr val="0070C0"/>
                </a:solidFill>
                <a:effectLst/>
                <a:uLnTx/>
                <a:uFillTx/>
                <a:latin typeface="HG丸ｺﾞｼｯｸM-PRO" panose="020F0600000000000000" pitchFamily="50" charset="-128"/>
                <a:ea typeface="HG丸ｺﾞｼｯｸM-PRO" panose="020F0600000000000000" pitchFamily="50" charset="-128"/>
                <a:cs typeface="+mn-cs"/>
              </a:rPr>
              <a:t>地区ロータリー財団セミナー</a:t>
            </a:r>
            <a:endParaRPr kumimoji="1" lang="en-US" altLang="ja-JP" sz="2800" b="1" i="0" u="none" strike="noStrike" kern="1200" cap="none" spc="0" normalizeH="0" baseline="0" noProof="0" dirty="0">
              <a:ln>
                <a:noFill/>
              </a:ln>
              <a:solidFill>
                <a:srgbClr val="0070C0"/>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8" name="テキスト ボックス 7">
            <a:extLst>
              <a:ext uri="{FF2B5EF4-FFF2-40B4-BE49-F238E27FC236}">
                <a16:creationId xmlns:a16="http://schemas.microsoft.com/office/drawing/2014/main" id="{483E7E95-B2BD-4F65-8080-8149E3EE792A}"/>
              </a:ext>
            </a:extLst>
          </p:cNvPr>
          <p:cNvSpPr txBox="1"/>
          <p:nvPr/>
        </p:nvSpPr>
        <p:spPr>
          <a:xfrm>
            <a:off x="6942901" y="5200650"/>
            <a:ext cx="4334699" cy="823302"/>
          </a:xfrm>
          <a:prstGeom prst="rect">
            <a:avLst/>
          </a:prstGeom>
          <a:noFill/>
        </p:spPr>
        <p:txBody>
          <a:bodyPr wrap="square" rtlCol="0">
            <a:spAutoFit/>
          </a:bodyPr>
          <a:lstStyle/>
          <a:p>
            <a:pPr marL="0" marR="0" lvl="0" indent="0" algn="l" defTabSz="914400" rtl="0" eaLnBrk="1" fontAlgn="auto" latinLnBrk="0" hangingPunct="1">
              <a:lnSpc>
                <a:spcPts val="2625"/>
              </a:lnSpc>
              <a:spcBef>
                <a:spcPct val="0"/>
              </a:spcBef>
              <a:spcAft>
                <a:spcPts val="450"/>
              </a:spcAft>
              <a:buClrTx/>
              <a:buSzTx/>
              <a:buFontTx/>
              <a:buNone/>
              <a:tabLst/>
              <a:defRPr/>
            </a:pPr>
            <a:r>
              <a:rPr kumimoji="1" lang="ja-JP" altLang="en-US" sz="2175" b="1" i="0" u="none" strike="noStrike" kern="1200" cap="none" spc="0" normalizeH="0" baseline="0" noProof="0" dirty="0">
                <a:ln>
                  <a:noFill/>
                </a:ln>
                <a:solidFill>
                  <a:srgbClr val="002060"/>
                </a:solidFill>
                <a:effectLst/>
                <a:uLnTx/>
                <a:uFillTx/>
                <a:latin typeface="HG丸ｺﾞｼｯｸM-PRO" panose="020F0600000000000000" pitchFamily="50" charset="-128"/>
                <a:ea typeface="HG丸ｺﾞｼｯｸM-PRO" panose="020F0600000000000000" pitchFamily="50" charset="-128"/>
                <a:cs typeface="+mn-cs"/>
              </a:rPr>
              <a:t>地区財団委員会 補助金小委員会</a:t>
            </a:r>
            <a:endParaRPr kumimoji="1" lang="en-US" altLang="ja-JP" sz="2175" b="1" i="0" u="none" strike="noStrike" kern="1200" cap="none" spc="0" normalizeH="0" baseline="0" noProof="0" dirty="0">
              <a:ln>
                <a:noFill/>
              </a:ln>
              <a:solidFill>
                <a:srgbClr val="002060"/>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ts val="2625"/>
              </a:lnSpc>
              <a:spcBef>
                <a:spcPct val="0"/>
              </a:spcBef>
              <a:spcAft>
                <a:spcPts val="450"/>
              </a:spcAft>
              <a:buClrTx/>
              <a:buSzTx/>
              <a:buFontTx/>
              <a:buNone/>
              <a:tabLst/>
              <a:defRPr/>
            </a:pPr>
            <a:r>
              <a:rPr kumimoji="1" lang="ja-JP" altLang="en-US" sz="2175" b="1" i="0" u="none" strike="noStrike" kern="1200" cap="none" spc="0" normalizeH="0" baseline="0" noProof="0" dirty="0">
                <a:ln>
                  <a:noFill/>
                </a:ln>
                <a:solidFill>
                  <a:srgbClr val="002060"/>
                </a:solidFill>
                <a:effectLst/>
                <a:uLnTx/>
                <a:uFillTx/>
                <a:latin typeface="HG丸ｺﾞｼｯｸM-PRO" panose="020F0600000000000000" pitchFamily="50" charset="-128"/>
                <a:ea typeface="HG丸ｺﾞｼｯｸM-PRO" panose="020F0600000000000000" pitchFamily="50" charset="-128"/>
                <a:cs typeface="+mn-cs"/>
              </a:rPr>
              <a:t>村橋 義晃／大阪中之島</a:t>
            </a:r>
            <a:r>
              <a:rPr kumimoji="1" lang="en-US" altLang="ja-JP" sz="2175" b="1" i="0" u="none" strike="noStrike" kern="1200" cap="none" spc="0" normalizeH="0" baseline="0" noProof="0" dirty="0">
                <a:ln>
                  <a:noFill/>
                </a:ln>
                <a:solidFill>
                  <a:srgbClr val="002060"/>
                </a:solidFill>
                <a:effectLst/>
                <a:uLnTx/>
                <a:uFillTx/>
                <a:latin typeface="HG丸ｺﾞｼｯｸM-PRO" panose="020F0600000000000000" pitchFamily="50" charset="-128"/>
                <a:ea typeface="HG丸ｺﾞｼｯｸM-PRO" panose="020F0600000000000000" pitchFamily="50" charset="-128"/>
                <a:cs typeface="+mn-cs"/>
              </a:rPr>
              <a:t>RC</a:t>
            </a:r>
            <a:endParaRPr kumimoji="1" lang="ja-JP" altLang="en-US" sz="2175" b="1" i="0" u="none" strike="noStrike" kern="1200" cap="none" spc="0" normalizeH="0" baseline="0" noProof="0" dirty="0">
              <a:ln>
                <a:noFill/>
              </a:ln>
              <a:solidFill>
                <a:srgbClr val="002060"/>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9" name="テキスト ボックス 8">
            <a:extLst>
              <a:ext uri="{FF2B5EF4-FFF2-40B4-BE49-F238E27FC236}">
                <a16:creationId xmlns:a16="http://schemas.microsoft.com/office/drawing/2014/main" id="{78EC4F3F-DA2A-4D04-AAEE-7C629A0DA05A}"/>
              </a:ext>
            </a:extLst>
          </p:cNvPr>
          <p:cNvSpPr txBox="1"/>
          <p:nvPr/>
        </p:nvSpPr>
        <p:spPr>
          <a:xfrm>
            <a:off x="2441616" y="3412788"/>
            <a:ext cx="7308768" cy="1027204"/>
          </a:xfrm>
          <a:prstGeom prst="rect">
            <a:avLst/>
          </a:prstGeom>
          <a:noFill/>
          <a:ln>
            <a:noFill/>
          </a:ln>
        </p:spPr>
        <p:txBody>
          <a:bodyPr wrap="square" rtlCol="0">
            <a:spAutoFit/>
          </a:bodyPr>
          <a:lstStyle/>
          <a:p>
            <a:pPr marL="0" marR="0" lvl="0" indent="0" algn="ctr" defTabSz="914400" rtl="0" eaLnBrk="1" fontAlgn="auto" latinLnBrk="0" hangingPunct="1">
              <a:lnSpc>
                <a:spcPct val="150000"/>
              </a:lnSpc>
              <a:spcBef>
                <a:spcPct val="0"/>
              </a:spcBef>
              <a:spcAft>
                <a:spcPts val="450"/>
              </a:spcAft>
              <a:buClrTx/>
              <a:buSzTx/>
              <a:buFontTx/>
              <a:buNone/>
              <a:tabLst/>
              <a:defRPr/>
            </a:pPr>
            <a:r>
              <a:rPr kumimoji="1" lang="ja-JP" altLang="en-US" sz="4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HG丸ｺﾞｼｯｸM-PRO" panose="020F0600000000000000" pitchFamily="50" charset="-128"/>
                <a:ea typeface="HG丸ｺﾞｼｯｸM-PRO" panose="020F0600000000000000" pitchFamily="50" charset="-128"/>
                <a:cs typeface="+mn-cs"/>
              </a:rPr>
              <a:t>ロータリー財団の補助金</a:t>
            </a:r>
            <a:endParaRPr kumimoji="1" lang="en-US" altLang="ja-JP" sz="4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HG丸ｺﾞｼｯｸM-PRO" panose="020F0600000000000000" pitchFamily="50" charset="-128"/>
              <a:ea typeface="HG丸ｺﾞｼｯｸM-PRO" panose="020F0600000000000000" pitchFamily="50" charset="-128"/>
              <a:cs typeface="+mn-cs"/>
            </a:endParaRPr>
          </a:p>
        </p:txBody>
      </p:sp>
      <p:pic>
        <p:nvPicPr>
          <p:cNvPr id="3" name="図 2" descr="挿絵 が含まれている画像&#10;&#10;自動的に生成された説明">
            <a:extLst>
              <a:ext uri="{FF2B5EF4-FFF2-40B4-BE49-F238E27FC236}">
                <a16:creationId xmlns:a16="http://schemas.microsoft.com/office/drawing/2014/main" id="{2BA674FA-7A38-481C-B408-68A5C5EB29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0475" y="199794"/>
            <a:ext cx="3975304" cy="1276416"/>
          </a:xfrm>
          <a:prstGeom prst="rect">
            <a:avLst/>
          </a:prstGeom>
        </p:spPr>
      </p:pic>
    </p:spTree>
    <p:extLst>
      <p:ext uri="{BB962C8B-B14F-4D97-AF65-F5344CB8AC3E}">
        <p14:creationId xmlns:p14="http://schemas.microsoft.com/office/powerpoint/2010/main" val="232027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ãã­ã¼ã¿ãªã¼è²¡å£ãã®ç»åæ¤ç´¢çµæ">
            <a:extLst>
              <a:ext uri="{FF2B5EF4-FFF2-40B4-BE49-F238E27FC236}">
                <a16:creationId xmlns:a16="http://schemas.microsoft.com/office/drawing/2014/main" id="{3871A202-7F11-4516-99AB-22E6B022B09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585179" y="5817524"/>
            <a:ext cx="2006747" cy="756642"/>
          </a:xfrm>
          <a:prstGeom prst="rect">
            <a:avLst/>
          </a:prstGeom>
          <a:noFill/>
          <a:extLst>
            <a:ext uri="{909E8E84-426E-40DD-AFC4-6F175D3DCCD1}">
              <a14:hiddenFill xmlns:a14="http://schemas.microsoft.com/office/drawing/2010/main">
                <a:solidFill>
                  <a:srgbClr val="FFFFFF"/>
                </a:solidFill>
              </a14:hiddenFill>
            </a:ext>
          </a:extLst>
        </p:spPr>
      </p:pic>
      <p:sp>
        <p:nvSpPr>
          <p:cNvPr id="12" name="正方形/長方形 11">
            <a:extLst>
              <a:ext uri="{FF2B5EF4-FFF2-40B4-BE49-F238E27FC236}">
                <a16:creationId xmlns:a16="http://schemas.microsoft.com/office/drawing/2014/main" id="{9A17B49F-D03A-4029-B31A-2D46460F52FB}"/>
              </a:ext>
            </a:extLst>
          </p:cNvPr>
          <p:cNvSpPr/>
          <p:nvPr/>
        </p:nvSpPr>
        <p:spPr>
          <a:xfrm>
            <a:off x="180975" y="152400"/>
            <a:ext cx="11858625" cy="619125"/>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rPr>
              <a:t>本日の発表事項</a:t>
            </a:r>
          </a:p>
        </p:txBody>
      </p:sp>
      <p:sp>
        <p:nvSpPr>
          <p:cNvPr id="2" name="テキスト ボックス 1">
            <a:extLst>
              <a:ext uri="{FF2B5EF4-FFF2-40B4-BE49-F238E27FC236}">
                <a16:creationId xmlns:a16="http://schemas.microsoft.com/office/drawing/2014/main" id="{6C0C2C46-3E13-4185-A0B3-F2971D44666C}"/>
              </a:ext>
            </a:extLst>
          </p:cNvPr>
          <p:cNvSpPr txBox="1"/>
          <p:nvPr/>
        </p:nvSpPr>
        <p:spPr>
          <a:xfrm>
            <a:off x="1381125" y="1466850"/>
            <a:ext cx="8724900" cy="5269712"/>
          </a:xfrm>
          <a:prstGeom prst="rect">
            <a:avLst/>
          </a:prstGeom>
          <a:noFill/>
        </p:spPr>
        <p:txBody>
          <a:bodyPr wrap="square" rtlCol="0">
            <a:spAutoFit/>
          </a:bodyPr>
          <a:lstStyle/>
          <a:p>
            <a:pPr marL="457200" marR="0" lvl="0" indent="-457200" algn="l" defTabSz="914400" rtl="0" eaLnBrk="1" fontAlgn="auto" latinLnBrk="0" hangingPunct="1">
              <a:lnSpc>
                <a:spcPct val="250000"/>
              </a:lnSpc>
              <a:spcBef>
                <a:spcPts val="0"/>
              </a:spcBef>
              <a:spcAft>
                <a:spcPts val="0"/>
              </a:spcAft>
              <a:buClrTx/>
              <a:buSzTx/>
              <a:buFont typeface="+mj-ea"/>
              <a:buAutoNum type="circleNumDbPlain"/>
              <a:tabLst/>
              <a:defRPr/>
            </a:pPr>
            <a:r>
              <a:rPr kumimoji="1" lang="ja-JP" altLang="en-US" sz="2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ロータリー財団の補助金の種類と概要</a:t>
            </a:r>
            <a:endParaRPr kumimoji="1" lang="en-US" altLang="ja-JP" sz="2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457200" marR="0" lvl="0" indent="-457200" algn="l" defTabSz="914400" rtl="0" eaLnBrk="1" fontAlgn="auto" latinLnBrk="0" hangingPunct="1">
              <a:lnSpc>
                <a:spcPct val="250000"/>
              </a:lnSpc>
              <a:spcBef>
                <a:spcPts val="0"/>
              </a:spcBef>
              <a:spcAft>
                <a:spcPts val="0"/>
              </a:spcAft>
              <a:buClrTx/>
              <a:buSzTx/>
              <a:buFont typeface="+mj-ea"/>
              <a:buAutoNum type="circleNumDbPlain"/>
              <a:tabLst/>
              <a:defRPr/>
            </a:pPr>
            <a:r>
              <a:rPr kumimoji="1" lang="ja-JP" altLang="en-US" sz="2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補助金申請要件の制約事項</a:t>
            </a:r>
            <a:r>
              <a:rPr kumimoji="1" lang="en-US" altLang="ja-JP" sz="2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2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地区補助金</a:t>
            </a:r>
            <a:endParaRPr kumimoji="1" lang="en-US" altLang="ja-JP" sz="2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457200" marR="0" lvl="0" indent="-457200" algn="l" defTabSz="914400" rtl="0" eaLnBrk="1" fontAlgn="auto" latinLnBrk="0" hangingPunct="1">
              <a:lnSpc>
                <a:spcPct val="250000"/>
              </a:lnSpc>
              <a:spcBef>
                <a:spcPts val="0"/>
              </a:spcBef>
              <a:spcAft>
                <a:spcPts val="0"/>
              </a:spcAft>
              <a:buClrTx/>
              <a:buSzTx/>
              <a:buFont typeface="+mj-ea"/>
              <a:buAutoNum type="circleNumDbPlain"/>
              <a:tabLst/>
              <a:defRPr/>
            </a:pPr>
            <a:r>
              <a:rPr kumimoji="1" lang="ja-JP" altLang="en-US" sz="2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補助金申請要件の変更点</a:t>
            </a:r>
            <a:r>
              <a:rPr kumimoji="1" lang="en-US" altLang="ja-JP" sz="2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2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グローバル補助金</a:t>
            </a:r>
            <a:endParaRPr kumimoji="1" lang="en-US" altLang="ja-JP" sz="2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457200" marR="0" lvl="0" indent="-457200" algn="l" defTabSz="914400" rtl="0" eaLnBrk="1" fontAlgn="auto" latinLnBrk="0" hangingPunct="1">
              <a:lnSpc>
                <a:spcPct val="250000"/>
              </a:lnSpc>
              <a:spcBef>
                <a:spcPts val="0"/>
              </a:spcBef>
              <a:spcAft>
                <a:spcPts val="0"/>
              </a:spcAft>
              <a:buClrTx/>
              <a:buSzTx/>
              <a:buFont typeface="+mj-ea"/>
              <a:buAutoNum type="circleNumDbPlain"/>
              <a:tabLst/>
              <a:defRPr/>
            </a:pPr>
            <a:r>
              <a:rPr kumimoji="1" lang="en-US" altLang="ja-JP" sz="2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COVID-19</a:t>
            </a:r>
            <a:r>
              <a:rPr kumimoji="1" lang="ja-JP" altLang="en-US" sz="2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対応グローバル補助金の申請要件</a:t>
            </a:r>
          </a:p>
          <a:p>
            <a:pPr marL="457200" marR="0" lvl="0" indent="-457200" algn="l" defTabSz="914400" rtl="0" eaLnBrk="1" fontAlgn="auto" latinLnBrk="0" hangingPunct="1">
              <a:lnSpc>
                <a:spcPct val="250000"/>
              </a:lnSpc>
              <a:spcBef>
                <a:spcPts val="0"/>
              </a:spcBef>
              <a:spcAft>
                <a:spcPts val="0"/>
              </a:spcAft>
              <a:buClrTx/>
              <a:buSzTx/>
              <a:buFont typeface="+mj-ea"/>
              <a:buAutoNum type="circleNumDbPlain"/>
              <a:tabLst/>
              <a:defRPr/>
            </a:pPr>
            <a:endParaRPr kumimoji="1" lang="en-US" altLang="ja-JP" sz="2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Tree>
    <p:extLst>
      <p:ext uri="{BB962C8B-B14F-4D97-AF65-F5344CB8AC3E}">
        <p14:creationId xmlns:p14="http://schemas.microsoft.com/office/powerpoint/2010/main" val="3810780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9A17B49F-D03A-4029-B31A-2D46460F52FB}"/>
              </a:ext>
            </a:extLst>
          </p:cNvPr>
          <p:cNvSpPr/>
          <p:nvPr/>
        </p:nvSpPr>
        <p:spPr>
          <a:xfrm>
            <a:off x="180975" y="133350"/>
            <a:ext cx="11858625" cy="619125"/>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rPr>
              <a:t>ロータリー財団の補助金の種類と概要</a:t>
            </a:r>
            <a:endParaRPr kumimoji="1" lang="ja-JP" altLang="en-US" sz="2800" b="1" i="0" u="none" strike="noStrike" kern="1200" cap="none" spc="0" normalizeH="0" baseline="0" noProof="0" dirty="0">
              <a:ln>
                <a:noFill/>
              </a:ln>
              <a:solidFill>
                <a:srgbClr val="FFFF00"/>
              </a:solidFill>
              <a:effectLst/>
              <a:uLnTx/>
              <a:uFillTx/>
              <a:latin typeface="HG丸ｺﾞｼｯｸM-PRO" panose="020F0600000000000000" pitchFamily="50" charset="-128"/>
              <a:ea typeface="HG丸ｺﾞｼｯｸM-PRO" panose="020F0600000000000000" pitchFamily="50" charset="-128"/>
              <a:cs typeface="+mn-cs"/>
            </a:endParaRPr>
          </a:p>
        </p:txBody>
      </p:sp>
      <p:graphicFrame>
        <p:nvGraphicFramePr>
          <p:cNvPr id="2" name="表 1">
            <a:extLst>
              <a:ext uri="{FF2B5EF4-FFF2-40B4-BE49-F238E27FC236}">
                <a16:creationId xmlns:a16="http://schemas.microsoft.com/office/drawing/2014/main" id="{0AFF8491-51B3-488D-B893-39264035A6C0}"/>
              </a:ext>
            </a:extLst>
          </p:cNvPr>
          <p:cNvGraphicFramePr>
            <a:graphicFrameLocks noGrp="1"/>
          </p:cNvGraphicFramePr>
          <p:nvPr/>
        </p:nvGraphicFramePr>
        <p:xfrm>
          <a:off x="180975" y="908638"/>
          <a:ext cx="11858624" cy="4908885"/>
        </p:xfrm>
        <a:graphic>
          <a:graphicData uri="http://schemas.openxmlformats.org/drawingml/2006/table">
            <a:tbl>
              <a:tblPr firstRow="1" bandRow="1">
                <a:tableStyleId>{5940675A-B579-460E-94D1-54222C63F5DA}</a:tableStyleId>
              </a:tblPr>
              <a:tblGrid>
                <a:gridCol w="2964644">
                  <a:extLst>
                    <a:ext uri="{9D8B030D-6E8A-4147-A177-3AD203B41FA5}">
                      <a16:colId xmlns:a16="http://schemas.microsoft.com/office/drawing/2014/main" val="430487695"/>
                    </a:ext>
                  </a:extLst>
                </a:gridCol>
                <a:gridCol w="2636056">
                  <a:extLst>
                    <a:ext uri="{9D8B030D-6E8A-4147-A177-3AD203B41FA5}">
                      <a16:colId xmlns:a16="http://schemas.microsoft.com/office/drawing/2014/main" val="3548687001"/>
                    </a:ext>
                  </a:extLst>
                </a:gridCol>
                <a:gridCol w="3293264">
                  <a:extLst>
                    <a:ext uri="{9D8B030D-6E8A-4147-A177-3AD203B41FA5}">
                      <a16:colId xmlns:a16="http://schemas.microsoft.com/office/drawing/2014/main" val="1098874630"/>
                    </a:ext>
                  </a:extLst>
                </a:gridCol>
                <a:gridCol w="2964660">
                  <a:extLst>
                    <a:ext uri="{9D8B030D-6E8A-4147-A177-3AD203B41FA5}">
                      <a16:colId xmlns:a16="http://schemas.microsoft.com/office/drawing/2014/main" val="474465158"/>
                    </a:ext>
                  </a:extLst>
                </a:gridCol>
              </a:tblGrid>
              <a:tr h="854781">
                <a:tc>
                  <a:txBody>
                    <a:bodyPr/>
                    <a:lstStyle/>
                    <a:p>
                      <a:pPr algn="ctr">
                        <a:lnSpc>
                          <a:spcPct val="200000"/>
                        </a:lnSpc>
                      </a:pPr>
                      <a:r>
                        <a:rPr kumimoji="1" lang="ja-JP" altLang="en-US" sz="2300" b="1" i="0" dirty="0">
                          <a:solidFill>
                            <a:schemeClr val="bg1"/>
                          </a:solidFill>
                          <a:latin typeface="HG丸ｺﾞｼｯｸM-PRO" panose="020F0600000000000000" pitchFamily="50" charset="-128"/>
                          <a:ea typeface="HG丸ｺﾞｼｯｸM-PRO" panose="020F0600000000000000" pitchFamily="50" charset="-128"/>
                        </a:rPr>
                        <a:t>地区補助金</a:t>
                      </a:r>
                    </a:p>
                  </a:txBody>
                  <a:tcPr marL="64294" marR="64294" marT="32147" marB="32147" anchor="ctr">
                    <a:solidFill>
                      <a:schemeClr val="accent1"/>
                    </a:solidFill>
                  </a:tcPr>
                </a:tc>
                <a:tc>
                  <a:txBody>
                    <a:bodyPr/>
                    <a:lstStyle/>
                    <a:p>
                      <a:pPr algn="ctr">
                        <a:lnSpc>
                          <a:spcPct val="200000"/>
                        </a:lnSpc>
                      </a:pPr>
                      <a:r>
                        <a:rPr kumimoji="1" lang="ja-JP" altLang="en-US" sz="2300" b="1" i="0" dirty="0">
                          <a:solidFill>
                            <a:schemeClr val="bg1"/>
                          </a:solidFill>
                          <a:latin typeface="HG丸ｺﾞｼｯｸM-PRO" panose="020F0600000000000000" pitchFamily="50" charset="-128"/>
                          <a:ea typeface="HG丸ｺﾞｼｯｸM-PRO" panose="020F0600000000000000" pitchFamily="50" charset="-128"/>
                        </a:rPr>
                        <a:t>グローバル補助金</a:t>
                      </a:r>
                    </a:p>
                  </a:txBody>
                  <a:tcPr marL="64294" marR="64294" marT="32147" marB="32147" anchor="ctr">
                    <a:solidFill>
                      <a:schemeClr val="accent1"/>
                    </a:solidFill>
                  </a:tcPr>
                </a:tc>
                <a:tc>
                  <a:txBody>
                    <a:bodyPr/>
                    <a:lstStyle/>
                    <a:p>
                      <a:pPr algn="ctr">
                        <a:lnSpc>
                          <a:spcPct val="200000"/>
                        </a:lnSpc>
                      </a:pPr>
                      <a:r>
                        <a:rPr kumimoji="1" lang="ja-JP" altLang="en-US" sz="2000" b="1" i="0" spc="-100" baseline="0" dirty="0">
                          <a:solidFill>
                            <a:schemeClr val="bg1"/>
                          </a:solidFill>
                          <a:latin typeface="HG丸ｺﾞｼｯｸM-PRO" panose="020F0600000000000000" pitchFamily="50" charset="-128"/>
                          <a:ea typeface="HG丸ｺﾞｼｯｸM-PRO" panose="020F0600000000000000" pitchFamily="50" charset="-128"/>
                        </a:rPr>
                        <a:t>大規模プログラム補助金</a:t>
                      </a:r>
                    </a:p>
                  </a:txBody>
                  <a:tcPr marL="64294" marR="64294" marT="32147" marB="32147" anchor="ctr">
                    <a:solidFill>
                      <a:schemeClr val="accent1"/>
                    </a:solidFill>
                  </a:tcPr>
                </a:tc>
                <a:tc>
                  <a:txBody>
                    <a:bodyPr/>
                    <a:lstStyle/>
                    <a:p>
                      <a:pPr algn="ctr">
                        <a:lnSpc>
                          <a:spcPct val="200000"/>
                        </a:lnSpc>
                      </a:pPr>
                      <a:r>
                        <a:rPr kumimoji="1" lang="ja-JP" altLang="en-US" sz="2300" b="1" i="0" dirty="0">
                          <a:solidFill>
                            <a:schemeClr val="bg1"/>
                          </a:solidFill>
                          <a:latin typeface="HG丸ｺﾞｼｯｸM-PRO" panose="020F0600000000000000" pitchFamily="50" charset="-128"/>
                          <a:ea typeface="HG丸ｺﾞｼｯｸM-PRO" panose="020F0600000000000000" pitchFamily="50" charset="-128"/>
                        </a:rPr>
                        <a:t>災害救援補助金</a:t>
                      </a:r>
                    </a:p>
                  </a:txBody>
                  <a:tcPr marL="64294" marR="64294" marT="32147" marB="32147" anchor="ctr">
                    <a:solidFill>
                      <a:schemeClr val="accent1"/>
                    </a:solidFill>
                  </a:tcPr>
                </a:tc>
                <a:extLst>
                  <a:ext uri="{0D108BD9-81ED-4DB2-BD59-A6C34878D82A}">
                    <a16:rowId xmlns:a16="http://schemas.microsoft.com/office/drawing/2014/main" val="3580480514"/>
                  </a:ext>
                </a:extLst>
              </a:tr>
              <a:tr h="854781">
                <a:tc gridSpan="2">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ja-JP" altLang="en-US" sz="2400" b="1" dirty="0">
                          <a:solidFill>
                            <a:srgbClr val="002060"/>
                          </a:solidFill>
                          <a:latin typeface="HG丸ｺﾞｼｯｸM-PRO" panose="020F0600000000000000" pitchFamily="50" charset="-128"/>
                          <a:ea typeface="HG丸ｺﾞｼｯｸM-PRO" panose="020F0600000000000000" pitchFamily="50" charset="-128"/>
                        </a:rPr>
                        <a:t>人道奉仕　　奨学金　　職業研修</a:t>
                      </a:r>
                      <a:endParaRPr lang="en-US" altLang="ja-JP" sz="2400" b="1" dirty="0">
                        <a:solidFill>
                          <a:srgbClr val="002060"/>
                        </a:solidFill>
                        <a:latin typeface="HG丸ｺﾞｼｯｸM-PRO" panose="020F0600000000000000" pitchFamily="50" charset="-128"/>
                        <a:ea typeface="HG丸ｺﾞｼｯｸM-PRO" panose="020F0600000000000000" pitchFamily="50" charset="-128"/>
                      </a:endParaRPr>
                    </a:p>
                  </a:txBody>
                  <a:tcPr marL="64294" marR="64294" marT="32147" marB="32147">
                    <a:solidFill>
                      <a:schemeClr val="accent5">
                        <a:lumMod val="20000"/>
                        <a:lumOff val="80000"/>
                      </a:schemeClr>
                    </a:solidFill>
                  </a:tcPr>
                </a:tc>
                <a:tc hMerge="1">
                  <a:txBody>
                    <a:bodyPr/>
                    <a:lstStyle/>
                    <a:p>
                      <a:pPr algn="ctr">
                        <a:lnSpc>
                          <a:spcPct val="200000"/>
                        </a:lnSpc>
                      </a:pPr>
                      <a:endParaRPr kumimoji="1" lang="ja-JP" altLang="en-US" sz="3200" b="1" i="0" dirty="0">
                        <a:solidFill>
                          <a:srgbClr val="002060"/>
                        </a:solidFill>
                        <a:latin typeface="HG丸ｺﾞｼｯｸM-PRO" panose="020F0600000000000000" pitchFamily="50" charset="-128"/>
                        <a:ea typeface="HG丸ｺﾞｼｯｸM-PRO" panose="020F0600000000000000" pitchFamily="50" charset="-128"/>
                      </a:endParaRPr>
                    </a:p>
                  </a:txBody>
                  <a:tcPr>
                    <a:solidFill>
                      <a:schemeClr val="accent2">
                        <a:lumMod val="20000"/>
                        <a:lumOff val="80000"/>
                      </a:schemeClr>
                    </a:solidFill>
                  </a:tcPr>
                </a:tc>
                <a:tc>
                  <a:txBody>
                    <a:bodyPr/>
                    <a:lstStyle/>
                    <a:p>
                      <a:pPr algn="ctr">
                        <a:lnSpc>
                          <a:spcPct val="200000"/>
                        </a:lnSpc>
                      </a:pPr>
                      <a:r>
                        <a:rPr kumimoji="1" lang="ja-JP" altLang="en-US" sz="2300" b="1" i="0" dirty="0">
                          <a:solidFill>
                            <a:srgbClr val="002060"/>
                          </a:solidFill>
                          <a:latin typeface="HG丸ｺﾞｼｯｸM-PRO" panose="020F0600000000000000" pitchFamily="50" charset="-128"/>
                          <a:ea typeface="HG丸ｺﾞｼｯｸM-PRO" panose="020F0600000000000000" pitchFamily="50" charset="-128"/>
                        </a:rPr>
                        <a:t>人道奉仕</a:t>
                      </a:r>
                    </a:p>
                  </a:txBody>
                  <a:tcPr marL="64294" marR="64294" marT="32147" marB="32147">
                    <a:solidFill>
                      <a:schemeClr val="accent5">
                        <a:lumMod val="20000"/>
                        <a:lumOff val="80000"/>
                      </a:schemeClr>
                    </a:solidFill>
                  </a:tcPr>
                </a:tc>
                <a:tc>
                  <a:txBody>
                    <a:bodyPr/>
                    <a:lstStyle/>
                    <a:p>
                      <a:pPr algn="ctr">
                        <a:lnSpc>
                          <a:spcPct val="200000"/>
                        </a:lnSpc>
                      </a:pPr>
                      <a:r>
                        <a:rPr kumimoji="1" lang="ja-JP" altLang="en-US" sz="2300" b="1" i="0" dirty="0">
                          <a:solidFill>
                            <a:srgbClr val="002060"/>
                          </a:solidFill>
                          <a:latin typeface="HG丸ｺﾞｼｯｸM-PRO" panose="020F0600000000000000" pitchFamily="50" charset="-128"/>
                          <a:ea typeface="HG丸ｺﾞｼｯｸM-PRO" panose="020F0600000000000000" pitchFamily="50" charset="-128"/>
                        </a:rPr>
                        <a:t>災害復興支援</a:t>
                      </a:r>
                    </a:p>
                  </a:txBody>
                  <a:tcPr marL="64294" marR="64294" marT="32147" marB="32147">
                    <a:solidFill>
                      <a:schemeClr val="accent5">
                        <a:lumMod val="20000"/>
                        <a:lumOff val="80000"/>
                      </a:schemeClr>
                    </a:solidFill>
                  </a:tcPr>
                </a:tc>
                <a:extLst>
                  <a:ext uri="{0D108BD9-81ED-4DB2-BD59-A6C34878D82A}">
                    <a16:rowId xmlns:a16="http://schemas.microsoft.com/office/drawing/2014/main" val="2300493227"/>
                  </a:ext>
                </a:extLst>
              </a:tr>
              <a:tr h="3199323">
                <a:tc>
                  <a:txBody>
                    <a:bodyPr/>
                    <a:lstStyle/>
                    <a:p>
                      <a:pPr>
                        <a:lnSpc>
                          <a:spcPct val="200000"/>
                        </a:lnSpc>
                      </a:pPr>
                      <a:r>
                        <a:rPr kumimoji="1" lang="ja-JP" altLang="en-US" sz="2300" b="0" i="0" dirty="0">
                          <a:latin typeface="HG丸ｺﾞｼｯｸM-PRO" panose="020F0600000000000000" pitchFamily="50" charset="-128"/>
                          <a:ea typeface="HG丸ｺﾞｼｯｸM-PRO" panose="020F0600000000000000" pitchFamily="50" charset="-128"/>
                        </a:rPr>
                        <a:t>・国内外の奉仕</a:t>
                      </a:r>
                    </a:p>
                    <a:p>
                      <a:pPr>
                        <a:lnSpc>
                          <a:spcPct val="200000"/>
                        </a:lnSpc>
                      </a:pPr>
                      <a:r>
                        <a:rPr kumimoji="1" lang="ja-JP" altLang="en-US" sz="2300" b="0" i="0" dirty="0">
                          <a:latin typeface="HG丸ｺﾞｼｯｸM-PRO" panose="020F0600000000000000" pitchFamily="50" charset="-128"/>
                          <a:ea typeface="HG丸ｺﾞｼｯｸM-PRO" panose="020F0600000000000000" pitchFamily="50" charset="-128"/>
                        </a:rPr>
                        <a:t>・小規模および短期</a:t>
                      </a:r>
                    </a:p>
                    <a:p>
                      <a:pPr>
                        <a:lnSpc>
                          <a:spcPct val="200000"/>
                        </a:lnSpc>
                      </a:pPr>
                      <a:r>
                        <a:rPr kumimoji="1" lang="ja-JP" altLang="en-US" sz="2300" b="0" i="0" dirty="0">
                          <a:latin typeface="HG丸ｺﾞｼｯｸM-PRO" panose="020F0600000000000000" pitchFamily="50" charset="-128"/>
                          <a:ea typeface="HG丸ｺﾞｼｯｸM-PRO" panose="020F0600000000000000" pitchFamily="50" charset="-128"/>
                        </a:rPr>
                        <a:t>・地区が管理し配分</a:t>
                      </a:r>
                    </a:p>
                    <a:p>
                      <a:pPr>
                        <a:lnSpc>
                          <a:spcPct val="200000"/>
                        </a:lnSpc>
                      </a:pPr>
                      <a:endParaRPr kumimoji="1" lang="ja-JP" altLang="en-US" sz="2300" b="0" i="0" dirty="0">
                        <a:latin typeface="HG丸ｺﾞｼｯｸM-PRO" panose="020F0600000000000000" pitchFamily="50" charset="-128"/>
                        <a:ea typeface="HG丸ｺﾞｼｯｸM-PRO" panose="020F0600000000000000" pitchFamily="50" charset="-128"/>
                      </a:endParaRPr>
                    </a:p>
                  </a:txBody>
                  <a:tcPr marL="64294" marR="64294" marT="32147" marB="32147"/>
                </a:tc>
                <a:tc>
                  <a:txBody>
                    <a:bodyPr/>
                    <a:lstStyle/>
                    <a:p>
                      <a:pPr>
                        <a:lnSpc>
                          <a:spcPct val="150000"/>
                        </a:lnSpc>
                      </a:pPr>
                      <a:r>
                        <a:rPr kumimoji="1" lang="ja-JP" altLang="en-US" sz="2300" b="0" i="0" dirty="0">
                          <a:latin typeface="HG丸ｺﾞｼｯｸM-PRO" panose="020F0600000000000000" pitchFamily="50" charset="-128"/>
                          <a:ea typeface="HG丸ｺﾞｼｯｸM-PRO" panose="020F0600000000000000" pitchFamily="50" charset="-128"/>
                        </a:rPr>
                        <a:t>・国際奉仕</a:t>
                      </a:r>
                      <a:endParaRPr kumimoji="1" lang="en-US" altLang="ja-JP" sz="2300" b="0" i="0" dirty="0">
                        <a:latin typeface="HG丸ｺﾞｼｯｸM-PRO" panose="020F0600000000000000" pitchFamily="50" charset="-128"/>
                        <a:ea typeface="HG丸ｺﾞｼｯｸM-PRO" panose="020F0600000000000000" pitchFamily="50" charset="-128"/>
                      </a:endParaRPr>
                    </a:p>
                    <a:p>
                      <a:pPr>
                        <a:lnSpc>
                          <a:spcPct val="150000"/>
                        </a:lnSpc>
                      </a:pPr>
                      <a:r>
                        <a:rPr kumimoji="1" lang="ja-JP" altLang="en-US" sz="2300" b="0" i="0" dirty="0">
                          <a:latin typeface="HG丸ｺﾞｼｯｸM-PRO" panose="020F0600000000000000" pitchFamily="50" charset="-128"/>
                          <a:ea typeface="HG丸ｺﾞｼｯｸM-PRO" panose="020F0600000000000000" pitchFamily="50" charset="-128"/>
                        </a:rPr>
                        <a:t>・</a:t>
                      </a:r>
                      <a:r>
                        <a:rPr kumimoji="1" lang="ja-JP" altLang="en-US" sz="2000" b="0" i="0" spc="-100" baseline="0" dirty="0">
                          <a:latin typeface="HG丸ｺﾞｼｯｸM-PRO" panose="020F0600000000000000" pitchFamily="50" charset="-128"/>
                          <a:ea typeface="HG丸ｺﾞｼｯｸM-PRO" panose="020F0600000000000000" pitchFamily="50" charset="-128"/>
                        </a:rPr>
                        <a:t>ロータリーのある国</a:t>
                      </a:r>
                      <a:endParaRPr kumimoji="1" lang="en-US" altLang="ja-JP" sz="2000" b="0" i="0" spc="-100" baseline="0" dirty="0">
                        <a:latin typeface="HG丸ｺﾞｼｯｸM-PRO" panose="020F0600000000000000" pitchFamily="50" charset="-128"/>
                        <a:ea typeface="HG丸ｺﾞｼｯｸM-PRO" panose="020F0600000000000000" pitchFamily="50" charset="-128"/>
                      </a:endParaRPr>
                    </a:p>
                    <a:p>
                      <a:pPr>
                        <a:lnSpc>
                          <a:spcPct val="150000"/>
                        </a:lnSpc>
                      </a:pPr>
                      <a:r>
                        <a:rPr kumimoji="1" lang="ja-JP" altLang="en-US" sz="2300" b="0" i="0" dirty="0">
                          <a:latin typeface="HG丸ｺﾞｼｯｸM-PRO" panose="020F0600000000000000" pitchFamily="50" charset="-128"/>
                          <a:ea typeface="HG丸ｺﾞｼｯｸM-PRO" panose="020F0600000000000000" pitchFamily="50" charset="-128"/>
                        </a:rPr>
                        <a:t>・</a:t>
                      </a:r>
                      <a:r>
                        <a:rPr kumimoji="1" lang="en-US" altLang="ja-JP" sz="2300" b="0" i="0" dirty="0">
                          <a:latin typeface="HG丸ｺﾞｼｯｸM-PRO" panose="020F0600000000000000" pitchFamily="50" charset="-128"/>
                          <a:ea typeface="HG丸ｺﾞｼｯｸM-PRO" panose="020F0600000000000000" pitchFamily="50" charset="-128"/>
                        </a:rPr>
                        <a:t>$30,000</a:t>
                      </a:r>
                      <a:r>
                        <a:rPr kumimoji="1" lang="ja-JP" altLang="en-US" sz="2300" b="0" i="0" dirty="0">
                          <a:latin typeface="HG丸ｺﾞｼｯｸM-PRO" panose="020F0600000000000000" pitchFamily="50" charset="-128"/>
                          <a:ea typeface="HG丸ｺﾞｼｯｸM-PRO" panose="020F0600000000000000" pitchFamily="50" charset="-128"/>
                        </a:rPr>
                        <a:t>以上</a:t>
                      </a:r>
                      <a:endParaRPr kumimoji="1" lang="en-US" altLang="ja-JP" sz="2300" b="0" i="0" dirty="0">
                        <a:latin typeface="HG丸ｺﾞｼｯｸM-PRO" panose="020F0600000000000000" pitchFamily="50" charset="-128"/>
                        <a:ea typeface="HG丸ｺﾞｼｯｸM-PRO" panose="020F0600000000000000" pitchFamily="50" charset="-128"/>
                      </a:endParaRPr>
                    </a:p>
                    <a:p>
                      <a:pPr>
                        <a:lnSpc>
                          <a:spcPct val="150000"/>
                        </a:lnSpc>
                      </a:pPr>
                      <a:r>
                        <a:rPr kumimoji="1" lang="ja-JP" altLang="en-US" sz="2300" b="0" i="0" dirty="0">
                          <a:solidFill>
                            <a:srgbClr val="0000FF"/>
                          </a:solidFill>
                          <a:latin typeface="HG丸ｺﾞｼｯｸM-PRO" panose="020F0600000000000000" pitchFamily="50" charset="-128"/>
                          <a:ea typeface="HG丸ｺﾞｼｯｸM-PRO" panose="020F0600000000000000" pitchFamily="50" charset="-128"/>
                        </a:rPr>
                        <a:t>・</a:t>
                      </a:r>
                      <a:r>
                        <a:rPr kumimoji="1" lang="en-US" altLang="ja-JP" sz="2300" b="0" i="0" dirty="0">
                          <a:solidFill>
                            <a:srgbClr val="0000FF"/>
                          </a:solidFill>
                          <a:latin typeface="HG丸ｺﾞｼｯｸM-PRO" panose="020F0600000000000000" pitchFamily="50" charset="-128"/>
                          <a:ea typeface="HG丸ｺﾞｼｯｸM-PRO" panose="020F0600000000000000" pitchFamily="50" charset="-128"/>
                        </a:rPr>
                        <a:t>6</a:t>
                      </a:r>
                      <a:r>
                        <a:rPr kumimoji="1" lang="ja-JP" altLang="en-US" sz="2300" b="0" i="0" dirty="0">
                          <a:solidFill>
                            <a:srgbClr val="0000FF"/>
                          </a:solidFill>
                          <a:latin typeface="HG丸ｺﾞｼｯｸM-PRO" panose="020F0600000000000000" pitchFamily="50" charset="-128"/>
                          <a:ea typeface="HG丸ｺﾞｼｯｸM-PRO" panose="020F0600000000000000" pitchFamily="50" charset="-128"/>
                        </a:rPr>
                        <a:t>重点分野</a:t>
                      </a:r>
                      <a:endParaRPr kumimoji="1" lang="en-US" altLang="ja-JP" sz="2300" b="0" i="0" dirty="0">
                        <a:solidFill>
                          <a:srgbClr val="0000FF"/>
                        </a:solidFill>
                        <a:latin typeface="HG丸ｺﾞｼｯｸM-PRO" panose="020F0600000000000000" pitchFamily="50" charset="-128"/>
                        <a:ea typeface="HG丸ｺﾞｼｯｸM-PRO" panose="020F0600000000000000" pitchFamily="50" charset="-128"/>
                      </a:endParaRPr>
                    </a:p>
                    <a:p>
                      <a:pPr>
                        <a:lnSpc>
                          <a:spcPct val="150000"/>
                        </a:lnSpc>
                      </a:pPr>
                      <a:r>
                        <a:rPr kumimoji="1" lang="ja-JP" altLang="en-US" sz="2300" b="0" i="0" dirty="0">
                          <a:latin typeface="HG丸ｺﾞｼｯｸM-PRO" panose="020F0600000000000000" pitchFamily="50" charset="-128"/>
                          <a:ea typeface="HG丸ｺﾞｼｯｸM-PRO" panose="020F0600000000000000" pitchFamily="50" charset="-128"/>
                        </a:rPr>
                        <a:t>・持続性</a:t>
                      </a:r>
                      <a:endParaRPr kumimoji="1" lang="en-US" altLang="ja-JP" sz="2300" b="0" i="0" dirty="0">
                        <a:latin typeface="HG丸ｺﾞｼｯｸM-PRO" panose="020F0600000000000000" pitchFamily="50" charset="-128"/>
                        <a:ea typeface="HG丸ｺﾞｼｯｸM-PRO" panose="020F0600000000000000" pitchFamily="50" charset="-128"/>
                      </a:endParaRPr>
                    </a:p>
                    <a:p>
                      <a:pPr>
                        <a:lnSpc>
                          <a:spcPct val="150000"/>
                        </a:lnSpc>
                      </a:pPr>
                      <a:r>
                        <a:rPr kumimoji="1" lang="ja-JP" altLang="en-US" sz="2000" b="0" i="0" spc="-100" baseline="0" dirty="0">
                          <a:solidFill>
                            <a:srgbClr val="C00000"/>
                          </a:solidFill>
                          <a:latin typeface="HG丸ｺﾞｼｯｸM-PRO" panose="020F0600000000000000" pitchFamily="50" charset="-128"/>
                          <a:ea typeface="HG丸ｺﾞｼｯｸM-PRO" panose="020F0600000000000000" pitchFamily="50" charset="-128"/>
                        </a:rPr>
                        <a:t>・コロナ対応人道奉仕</a:t>
                      </a:r>
                    </a:p>
                  </a:txBody>
                  <a:tcPr marL="64294" marR="64294" marT="32147" marB="32147"/>
                </a:tc>
                <a:tc>
                  <a:txBody>
                    <a:bodyPr/>
                    <a:lstStyle/>
                    <a:p>
                      <a:pPr>
                        <a:lnSpc>
                          <a:spcPct val="150000"/>
                        </a:lnSpc>
                      </a:pPr>
                      <a:r>
                        <a:rPr kumimoji="1" lang="ja-JP" altLang="en-US" sz="2300" b="0" i="0" dirty="0">
                          <a:latin typeface="HG丸ｺﾞｼｯｸM-PRO" panose="020F0600000000000000" pitchFamily="50" charset="-128"/>
                          <a:ea typeface="HG丸ｺﾞｼｯｸM-PRO" panose="020F0600000000000000" pitchFamily="50" charset="-128"/>
                        </a:rPr>
                        <a:t>・</a:t>
                      </a:r>
                      <a:r>
                        <a:rPr kumimoji="1" lang="ja-JP" altLang="en-US" sz="2400" b="0" i="0" spc="-100" baseline="0" dirty="0">
                          <a:latin typeface="HG丸ｺﾞｼｯｸM-PRO" panose="020F0600000000000000" pitchFamily="50" charset="-128"/>
                          <a:ea typeface="HG丸ｺﾞｼｯｸM-PRO" panose="020F0600000000000000" pitchFamily="50" charset="-128"/>
                        </a:rPr>
                        <a:t>国際奉仕</a:t>
                      </a:r>
                      <a:r>
                        <a:rPr kumimoji="1" lang="ja-JP" altLang="en-US" sz="1800" b="0" i="0" spc="-100" baseline="0" dirty="0">
                          <a:latin typeface="HG丸ｺﾞｼｯｸM-PRO" panose="020F0600000000000000" pitchFamily="50" charset="-128"/>
                          <a:ea typeface="HG丸ｺﾞｼｯｸM-PRO" panose="020F0600000000000000" pitchFamily="50" charset="-128"/>
                        </a:rPr>
                        <a:t>（</a:t>
                      </a:r>
                      <a:r>
                        <a:rPr kumimoji="1" lang="ja-JP" altLang="en-US" sz="1400" b="0" i="0" spc="-100" baseline="0" dirty="0">
                          <a:latin typeface="HG丸ｺﾞｼｯｸM-PRO" panose="020F0600000000000000" pitchFamily="50" charset="-128"/>
                          <a:ea typeface="HG丸ｺﾞｼｯｸM-PRO" panose="020F0600000000000000" pitchFamily="50" charset="-128"/>
                        </a:rPr>
                        <a:t>３～５年の活動）</a:t>
                      </a:r>
                      <a:endParaRPr kumimoji="1" lang="en-US" altLang="ja-JP" sz="1800" b="0" i="0" spc="-100" baseline="0" dirty="0">
                        <a:latin typeface="HG丸ｺﾞｼｯｸM-PRO" panose="020F0600000000000000" pitchFamily="50" charset="-128"/>
                        <a:ea typeface="HG丸ｺﾞｼｯｸM-PRO" panose="020F0600000000000000" pitchFamily="50" charset="-128"/>
                      </a:endParaRPr>
                    </a:p>
                    <a:p>
                      <a:pPr>
                        <a:lnSpc>
                          <a:spcPct val="150000"/>
                        </a:lnSpc>
                      </a:pPr>
                      <a:r>
                        <a:rPr kumimoji="1" lang="ja-JP" altLang="en-US" sz="2300" b="0" i="0" dirty="0">
                          <a:latin typeface="HG丸ｺﾞｼｯｸM-PRO" panose="020F0600000000000000" pitchFamily="50" charset="-128"/>
                          <a:ea typeface="HG丸ｺﾞｼｯｸM-PRO" panose="020F0600000000000000" pitchFamily="50" charset="-128"/>
                        </a:rPr>
                        <a:t>・</a:t>
                      </a:r>
                      <a:r>
                        <a:rPr kumimoji="1" lang="en-US" altLang="ja-JP" sz="2300" b="0" i="0" dirty="0">
                          <a:latin typeface="HG丸ｺﾞｼｯｸM-PRO" panose="020F0600000000000000" pitchFamily="50" charset="-128"/>
                          <a:ea typeface="HG丸ｺﾞｼｯｸM-PRO" panose="020F0600000000000000" pitchFamily="50" charset="-128"/>
                        </a:rPr>
                        <a:t>$200</a:t>
                      </a:r>
                      <a:r>
                        <a:rPr kumimoji="1" lang="ja-JP" altLang="en-US" sz="2300" b="0" i="0" dirty="0">
                          <a:latin typeface="HG丸ｺﾞｼｯｸM-PRO" panose="020F0600000000000000" pitchFamily="50" charset="-128"/>
                          <a:ea typeface="HG丸ｺﾞｼｯｸM-PRO" panose="020F0600000000000000" pitchFamily="50" charset="-128"/>
                        </a:rPr>
                        <a:t>万ドル以上</a:t>
                      </a:r>
                      <a:endParaRPr kumimoji="1" lang="en-US" altLang="ja-JP" sz="2300" b="0" i="0" dirty="0">
                        <a:latin typeface="HG丸ｺﾞｼｯｸM-PRO" panose="020F0600000000000000" pitchFamily="50" charset="-128"/>
                        <a:ea typeface="HG丸ｺﾞｼｯｸM-PRO" panose="020F0600000000000000" pitchFamily="50" charset="-128"/>
                      </a:endParaRPr>
                    </a:p>
                    <a:p>
                      <a:pPr>
                        <a:lnSpc>
                          <a:spcPct val="150000"/>
                        </a:lnSpc>
                      </a:pPr>
                      <a:r>
                        <a:rPr kumimoji="1" lang="ja-JP" altLang="en-US" sz="2300" b="0" i="0" dirty="0">
                          <a:latin typeface="HG丸ｺﾞｼｯｸM-PRO" panose="020F0600000000000000" pitchFamily="50" charset="-128"/>
                          <a:ea typeface="HG丸ｺﾞｼｯｸM-PRO" panose="020F0600000000000000" pitchFamily="50" charset="-128"/>
                        </a:rPr>
                        <a:t>・</a:t>
                      </a:r>
                      <a:r>
                        <a:rPr kumimoji="1" lang="ja-JP" altLang="en-US" sz="2300" b="0" i="0" spc="-100" baseline="0" dirty="0">
                          <a:latin typeface="HG丸ｺﾞｼｯｸM-PRO" panose="020F0600000000000000" pitchFamily="50" charset="-128"/>
                          <a:ea typeface="HG丸ｺﾞｼｯｸM-PRO" panose="020F0600000000000000" pitchFamily="50" charset="-128"/>
                        </a:rPr>
                        <a:t>毎年</a:t>
                      </a:r>
                      <a:r>
                        <a:rPr kumimoji="1" lang="en-US" altLang="ja-JP" sz="2300" b="0" i="0" spc="-100" baseline="0" dirty="0">
                          <a:latin typeface="HG丸ｺﾞｼｯｸM-PRO" panose="020F0600000000000000" pitchFamily="50" charset="-128"/>
                          <a:ea typeface="HG丸ｺﾞｼｯｸM-PRO" panose="020F0600000000000000" pitchFamily="50" charset="-128"/>
                        </a:rPr>
                        <a:t>1</a:t>
                      </a:r>
                      <a:r>
                        <a:rPr kumimoji="1" lang="ja-JP" altLang="en-US" sz="2300" b="0" i="0" spc="-100" baseline="0" dirty="0">
                          <a:latin typeface="HG丸ｺﾞｼｯｸM-PRO" panose="020F0600000000000000" pitchFamily="50" charset="-128"/>
                          <a:ea typeface="HG丸ｺﾞｼｯｸM-PRO" panose="020F0600000000000000" pitchFamily="50" charset="-128"/>
                        </a:rPr>
                        <a:t>口（競争制）</a:t>
                      </a:r>
                      <a:endParaRPr kumimoji="1" lang="en-US" altLang="ja-JP" sz="2300" b="0" i="0" spc="-100" baseline="0" dirty="0">
                        <a:latin typeface="HG丸ｺﾞｼｯｸM-PRO" panose="020F0600000000000000" pitchFamily="50" charset="-128"/>
                        <a:ea typeface="HG丸ｺﾞｼｯｸM-PRO" panose="020F0600000000000000" pitchFamily="50" charset="-128"/>
                      </a:endParaRPr>
                    </a:p>
                    <a:p>
                      <a:pPr>
                        <a:lnSpc>
                          <a:spcPct val="150000"/>
                        </a:lnSpc>
                      </a:pPr>
                      <a:r>
                        <a:rPr kumimoji="1" lang="ja-JP" altLang="en-US" sz="2300" b="0" i="0" dirty="0">
                          <a:solidFill>
                            <a:srgbClr val="0000FF"/>
                          </a:solidFill>
                          <a:latin typeface="HG丸ｺﾞｼｯｸM-PRO" panose="020F0600000000000000" pitchFamily="50" charset="-128"/>
                          <a:ea typeface="HG丸ｺﾞｼｯｸM-PRO" panose="020F0600000000000000" pitchFamily="50" charset="-128"/>
                        </a:rPr>
                        <a:t>・</a:t>
                      </a:r>
                      <a:r>
                        <a:rPr kumimoji="1" lang="en-US" altLang="ja-JP" sz="2300" b="0" i="0" dirty="0">
                          <a:solidFill>
                            <a:srgbClr val="0000FF"/>
                          </a:solidFill>
                          <a:latin typeface="HG丸ｺﾞｼｯｸM-PRO" panose="020F0600000000000000" pitchFamily="50" charset="-128"/>
                          <a:ea typeface="HG丸ｺﾞｼｯｸM-PRO" panose="020F0600000000000000" pitchFamily="50" charset="-128"/>
                        </a:rPr>
                        <a:t>6</a:t>
                      </a:r>
                      <a:r>
                        <a:rPr kumimoji="1" lang="ja-JP" altLang="en-US" sz="2300" b="0" i="0" dirty="0">
                          <a:solidFill>
                            <a:srgbClr val="0000FF"/>
                          </a:solidFill>
                          <a:latin typeface="HG丸ｺﾞｼｯｸM-PRO" panose="020F0600000000000000" pitchFamily="50" charset="-128"/>
                          <a:ea typeface="HG丸ｺﾞｼｯｸM-PRO" panose="020F0600000000000000" pitchFamily="50" charset="-128"/>
                        </a:rPr>
                        <a:t>重点分野</a:t>
                      </a:r>
                      <a:endParaRPr kumimoji="1" lang="en-US" altLang="ja-JP" sz="2300" b="0" i="0" dirty="0">
                        <a:solidFill>
                          <a:srgbClr val="0000FF"/>
                        </a:solidFill>
                        <a:latin typeface="HG丸ｺﾞｼｯｸM-PRO" panose="020F0600000000000000" pitchFamily="50" charset="-128"/>
                        <a:ea typeface="HG丸ｺﾞｼｯｸM-PRO" panose="020F0600000000000000" pitchFamily="50" charset="-128"/>
                      </a:endParaRPr>
                    </a:p>
                    <a:p>
                      <a:pPr>
                        <a:lnSpc>
                          <a:spcPct val="150000"/>
                        </a:lnSpc>
                      </a:pPr>
                      <a:r>
                        <a:rPr kumimoji="1" lang="ja-JP" altLang="en-US" sz="2300" b="0" i="0" dirty="0">
                          <a:latin typeface="HG丸ｺﾞｼｯｸM-PRO" panose="020F0600000000000000" pitchFamily="50" charset="-128"/>
                          <a:ea typeface="HG丸ｺﾞｼｯｸM-PRO" panose="020F0600000000000000" pitchFamily="50" charset="-128"/>
                        </a:rPr>
                        <a:t>・持続性</a:t>
                      </a:r>
                      <a:endParaRPr kumimoji="1" lang="en-US" altLang="ja-JP" sz="2300" b="0" i="0" dirty="0">
                        <a:latin typeface="HG丸ｺﾞｼｯｸM-PRO" panose="020F0600000000000000" pitchFamily="50" charset="-128"/>
                        <a:ea typeface="HG丸ｺﾞｼｯｸM-PRO" panose="020F0600000000000000" pitchFamily="50" charset="-128"/>
                      </a:endParaRPr>
                    </a:p>
                    <a:p>
                      <a:pPr>
                        <a:lnSpc>
                          <a:spcPct val="150000"/>
                        </a:lnSpc>
                      </a:pPr>
                      <a:r>
                        <a:rPr kumimoji="1" lang="ja-JP" altLang="en-US" sz="2300" b="0" i="0" dirty="0">
                          <a:latin typeface="HG丸ｺﾞｼｯｸM-PRO" panose="020F0600000000000000" pitchFamily="50" charset="-128"/>
                          <a:ea typeface="HG丸ｺﾞｼｯｸM-PRO" panose="020F0600000000000000" pitchFamily="50" charset="-128"/>
                        </a:rPr>
                        <a:t>・世界競争制</a:t>
                      </a:r>
                    </a:p>
                  </a:txBody>
                  <a:tcPr marL="64294" marR="64294" marT="32147" marB="32147"/>
                </a:tc>
                <a:tc>
                  <a:txBody>
                    <a:bodyPr/>
                    <a:lstStyle/>
                    <a:p>
                      <a:pPr>
                        <a:lnSpc>
                          <a:spcPct val="200000"/>
                        </a:lnSpc>
                      </a:pPr>
                      <a:r>
                        <a:rPr kumimoji="1" lang="ja-JP" altLang="en-US" sz="2300" b="0" i="0" dirty="0">
                          <a:latin typeface="HG丸ｺﾞｼｯｸM-PRO" panose="020F0600000000000000" pitchFamily="50" charset="-128"/>
                          <a:ea typeface="HG丸ｺﾞｼｯｸM-PRO" panose="020F0600000000000000" pitchFamily="50" charset="-128"/>
                        </a:rPr>
                        <a:t>・被災地区が申請</a:t>
                      </a:r>
                      <a:endParaRPr kumimoji="1" lang="en-US" altLang="ja-JP" sz="2300" b="0" i="0" dirty="0">
                        <a:latin typeface="HG丸ｺﾞｼｯｸM-PRO" panose="020F0600000000000000" pitchFamily="50" charset="-128"/>
                        <a:ea typeface="HG丸ｺﾞｼｯｸM-PRO" panose="020F0600000000000000" pitchFamily="50" charset="-128"/>
                      </a:endParaRPr>
                    </a:p>
                    <a:p>
                      <a:pPr>
                        <a:lnSpc>
                          <a:spcPct val="200000"/>
                        </a:lnSpc>
                      </a:pPr>
                      <a:r>
                        <a:rPr kumimoji="1" lang="ja-JP" altLang="en-US" sz="2300" b="0" i="0" dirty="0">
                          <a:latin typeface="HG丸ｺﾞｼｯｸM-PRO" panose="020F0600000000000000" pitchFamily="50" charset="-128"/>
                          <a:ea typeface="HG丸ｺﾞｼｯｸM-PRO" panose="020F0600000000000000" pitchFamily="50" charset="-128"/>
                        </a:rPr>
                        <a:t>・</a:t>
                      </a:r>
                      <a:r>
                        <a:rPr kumimoji="1" lang="ja-JP" altLang="en-US" sz="2300" b="0" i="0" spc="-100" baseline="0" dirty="0">
                          <a:latin typeface="HG丸ｺﾞｼｯｸM-PRO" panose="020F0600000000000000" pitchFamily="50" charset="-128"/>
                          <a:ea typeface="HG丸ｺﾞｼｯｸM-PRO" panose="020F0600000000000000" pitchFamily="50" charset="-128"/>
                        </a:rPr>
                        <a:t>＄</a:t>
                      </a:r>
                      <a:r>
                        <a:rPr kumimoji="1" lang="en-US" altLang="ja-JP" sz="2300" b="0" i="0" spc="-100" baseline="0" dirty="0">
                          <a:latin typeface="HG丸ｺﾞｼｯｸM-PRO" panose="020F0600000000000000" pitchFamily="50" charset="-128"/>
                          <a:ea typeface="HG丸ｺﾞｼｯｸM-PRO" panose="020F0600000000000000" pitchFamily="50" charset="-128"/>
                        </a:rPr>
                        <a:t>25,000</a:t>
                      </a:r>
                      <a:r>
                        <a:rPr kumimoji="1" lang="ja-JP" altLang="en-US" sz="2300" b="0" i="0" spc="-100" baseline="0" dirty="0">
                          <a:latin typeface="HG丸ｺﾞｼｯｸM-PRO" panose="020F0600000000000000" pitchFamily="50" charset="-128"/>
                          <a:ea typeface="HG丸ｺﾞｼｯｸM-PRO" panose="020F0600000000000000" pitchFamily="50" charset="-128"/>
                        </a:rPr>
                        <a:t>ドル以下</a:t>
                      </a:r>
                    </a:p>
                  </a:txBody>
                  <a:tcPr marL="64294" marR="64294" marT="32147" marB="32147"/>
                </a:tc>
                <a:extLst>
                  <a:ext uri="{0D108BD9-81ED-4DB2-BD59-A6C34878D82A}">
                    <a16:rowId xmlns:a16="http://schemas.microsoft.com/office/drawing/2014/main" val="1029538230"/>
                  </a:ext>
                </a:extLst>
              </a:tr>
            </a:tbl>
          </a:graphicData>
        </a:graphic>
      </p:graphicFrame>
      <p:pic>
        <p:nvPicPr>
          <p:cNvPr id="3" name="Picture 4" descr="ãã­ã¼ã¿ãªã¼è²¡å£ãã®ç»åæ¤ç´¢çµæ">
            <a:extLst>
              <a:ext uri="{FF2B5EF4-FFF2-40B4-BE49-F238E27FC236}">
                <a16:creationId xmlns:a16="http://schemas.microsoft.com/office/drawing/2014/main" id="{3871A202-7F11-4516-99AB-22E6B022B09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585179" y="5817524"/>
            <a:ext cx="2006747" cy="756642"/>
          </a:xfrm>
          <a:prstGeom prst="rect">
            <a:avLst/>
          </a:prstGeom>
          <a:noFill/>
          <a:extLst>
            <a:ext uri="{909E8E84-426E-40DD-AFC4-6F175D3DCCD1}">
              <a14:hiddenFill xmlns:a14="http://schemas.microsoft.com/office/drawing/2010/main">
                <a:solidFill>
                  <a:srgbClr val="FFFFFF"/>
                </a:solidFill>
              </a14:hiddenFill>
            </a:ext>
          </a:extLst>
        </p:spPr>
      </p:pic>
      <p:pic>
        <p:nvPicPr>
          <p:cNvPr id="6" name="図 5">
            <a:extLst>
              <a:ext uri="{FF2B5EF4-FFF2-40B4-BE49-F238E27FC236}">
                <a16:creationId xmlns:a16="http://schemas.microsoft.com/office/drawing/2014/main" id="{C5C928E8-4FD4-452F-8A07-1FA0B2D5B3C9}"/>
              </a:ext>
            </a:extLst>
          </p:cNvPr>
          <p:cNvPicPr>
            <a:picLocks noChangeAspect="1"/>
          </p:cNvPicPr>
          <p:nvPr/>
        </p:nvPicPr>
        <p:blipFill>
          <a:blip r:embed="rId4"/>
          <a:stretch>
            <a:fillRect/>
          </a:stretch>
        </p:blipFill>
        <p:spPr>
          <a:xfrm>
            <a:off x="3091863" y="1799482"/>
            <a:ext cx="6045643" cy="4774684"/>
          </a:xfrm>
          <a:prstGeom prst="rect">
            <a:avLst/>
          </a:prstGeom>
          <a:ln>
            <a:solidFill>
              <a:schemeClr val="accent5">
                <a:lumMod val="50000"/>
              </a:schemeClr>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1427080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ãã­ã¼ã¿ãªã¼è²¡å£ãã®ç»åæ¤ç´¢çµæ">
            <a:extLst>
              <a:ext uri="{FF2B5EF4-FFF2-40B4-BE49-F238E27FC236}">
                <a16:creationId xmlns:a16="http://schemas.microsoft.com/office/drawing/2014/main" id="{3871A202-7F11-4516-99AB-22E6B022B09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585179" y="5817524"/>
            <a:ext cx="2006747" cy="756642"/>
          </a:xfrm>
          <a:prstGeom prst="rect">
            <a:avLst/>
          </a:prstGeom>
          <a:noFill/>
          <a:extLst>
            <a:ext uri="{909E8E84-426E-40DD-AFC4-6F175D3DCCD1}">
              <a14:hiddenFill xmlns:a14="http://schemas.microsoft.com/office/drawing/2010/main">
                <a:solidFill>
                  <a:srgbClr val="FFFFFF"/>
                </a:solidFill>
              </a14:hiddenFill>
            </a:ext>
          </a:extLst>
        </p:spPr>
      </p:pic>
      <p:sp>
        <p:nvSpPr>
          <p:cNvPr id="12" name="正方形/長方形 11">
            <a:extLst>
              <a:ext uri="{FF2B5EF4-FFF2-40B4-BE49-F238E27FC236}">
                <a16:creationId xmlns:a16="http://schemas.microsoft.com/office/drawing/2014/main" id="{9A17B49F-D03A-4029-B31A-2D46460F52FB}"/>
              </a:ext>
            </a:extLst>
          </p:cNvPr>
          <p:cNvSpPr/>
          <p:nvPr/>
        </p:nvSpPr>
        <p:spPr>
          <a:xfrm>
            <a:off x="180975" y="133350"/>
            <a:ext cx="11858625" cy="619125"/>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rPr>
              <a:t>財団補助金申請要件の制約事項</a:t>
            </a:r>
            <a:r>
              <a:rPr kumimoji="1" lang="en-US" altLang="ja-JP" sz="2800" b="0" i="0" u="none" strike="noStrike" kern="120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2800" b="0" i="0" u="none" strike="noStrike" kern="120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rPr>
              <a:t>地区補助金</a:t>
            </a:r>
            <a:endParaRPr kumimoji="1" lang="ja-JP" altLang="en-US" sz="2800" b="1" i="0" u="none" strike="noStrike" kern="1200" cap="none" spc="0" normalizeH="0" baseline="0" noProof="0" dirty="0">
              <a:ln>
                <a:noFill/>
              </a:ln>
              <a:solidFill>
                <a:srgbClr val="FFFF00"/>
              </a:solidFill>
              <a:effectLst/>
              <a:uLnTx/>
              <a:uFillTx/>
              <a:latin typeface="HG丸ｺﾞｼｯｸM-PRO" panose="020F0600000000000000" pitchFamily="50" charset="-128"/>
              <a:ea typeface="HG丸ｺﾞｼｯｸM-PRO" panose="020F0600000000000000" pitchFamily="50" charset="-128"/>
              <a:cs typeface="+mn-cs"/>
            </a:endParaRPr>
          </a:p>
        </p:txBody>
      </p:sp>
      <p:graphicFrame>
        <p:nvGraphicFramePr>
          <p:cNvPr id="2" name="表 3">
            <a:extLst>
              <a:ext uri="{FF2B5EF4-FFF2-40B4-BE49-F238E27FC236}">
                <a16:creationId xmlns:a16="http://schemas.microsoft.com/office/drawing/2014/main" id="{E5240D22-1D43-42BE-BDA5-9E0856EABCEA}"/>
              </a:ext>
            </a:extLst>
          </p:cNvPr>
          <p:cNvGraphicFramePr>
            <a:graphicFrameLocks noGrp="1"/>
          </p:cNvGraphicFramePr>
          <p:nvPr/>
        </p:nvGraphicFramePr>
        <p:xfrm>
          <a:off x="279399" y="1209675"/>
          <a:ext cx="11560175" cy="4389120"/>
        </p:xfrm>
        <a:graphic>
          <a:graphicData uri="http://schemas.openxmlformats.org/drawingml/2006/table">
            <a:tbl>
              <a:tblPr firstRow="1" bandRow="1">
                <a:tableStyleId>{5C22544A-7EE6-4342-B048-85BDC9FD1C3A}</a:tableStyleId>
              </a:tblPr>
              <a:tblGrid>
                <a:gridCol w="1597026">
                  <a:extLst>
                    <a:ext uri="{9D8B030D-6E8A-4147-A177-3AD203B41FA5}">
                      <a16:colId xmlns:a16="http://schemas.microsoft.com/office/drawing/2014/main" val="2549654157"/>
                    </a:ext>
                  </a:extLst>
                </a:gridCol>
                <a:gridCol w="9963149">
                  <a:extLst>
                    <a:ext uri="{9D8B030D-6E8A-4147-A177-3AD203B41FA5}">
                      <a16:colId xmlns:a16="http://schemas.microsoft.com/office/drawing/2014/main" val="3766457217"/>
                    </a:ext>
                  </a:extLst>
                </a:gridCol>
              </a:tblGrid>
              <a:tr h="239539">
                <a:tc gridSpan="2">
                  <a:txBody>
                    <a:bodyPr/>
                    <a:lstStyle/>
                    <a:p>
                      <a:r>
                        <a:rPr kumimoji="1" lang="ja-JP" altLang="en-US" sz="2000" dirty="0">
                          <a:solidFill>
                            <a:schemeClr val="tx1"/>
                          </a:solidFill>
                          <a:latin typeface="HG丸ｺﾞｼｯｸM-PRO" panose="020F0600000000000000" pitchFamily="50" charset="-128"/>
                          <a:ea typeface="HG丸ｺﾞｼｯｸM-PRO" panose="020F0600000000000000" pitchFamily="50" charset="-128"/>
                        </a:rPr>
                        <a:t>特定の受益者、団体、地域社会に対する継続的または過度の支援</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2950078662"/>
                  </a:ext>
                </a:extLst>
              </a:tr>
              <a:tr h="370840">
                <a:tc>
                  <a:txBody>
                    <a:bodyPr/>
                    <a:lstStyle/>
                    <a:p>
                      <a:endParaRPr kumimoji="1" lang="ja-JP" altLang="en-US" sz="2000" dirty="0">
                        <a:solidFill>
                          <a:schemeClr val="tx1"/>
                        </a:solidFill>
                        <a:latin typeface="HG丸ｺﾞｼｯｸM-PRO" panose="020F0600000000000000" pitchFamily="50" charset="-128"/>
                        <a:ea typeface="HG丸ｺﾞｼｯｸM-PRO" panose="020F0600000000000000" pitchFamily="50"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kumimoji="1" lang="en-US" altLang="ja-JP" sz="2000" dirty="0">
                          <a:solidFill>
                            <a:schemeClr val="tx1"/>
                          </a:solidFill>
                          <a:latin typeface="HG丸ｺﾞｼｯｸM-PRO" panose="020F0600000000000000" pitchFamily="50" charset="-128"/>
                          <a:ea typeface="HG丸ｺﾞｼｯｸM-PRO" panose="020F0600000000000000" pitchFamily="50" charset="-128"/>
                        </a:rPr>
                        <a:t>3</a:t>
                      </a:r>
                      <a:r>
                        <a:rPr kumimoji="1" lang="ja-JP" altLang="en-US" sz="2000" dirty="0">
                          <a:solidFill>
                            <a:schemeClr val="tx1"/>
                          </a:solidFill>
                          <a:latin typeface="HG丸ｺﾞｼｯｸM-PRO" panose="020F0600000000000000" pitchFamily="50" charset="-128"/>
                          <a:ea typeface="HG丸ｺﾞｼｯｸM-PRO" panose="020F0600000000000000" pitchFamily="50" charset="-128"/>
                        </a:rPr>
                        <a:t>年程度の継続的活動を認めることがあります。　ただし、受益者の（一部でも）変更か追加されている場合、あるいは活動内容が変更されている場合、さらにロータリアンが積極的に活動に関わっている場合に限ります。</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57084907"/>
                  </a:ext>
                </a:extLst>
              </a:tr>
              <a:tr h="370840">
                <a:tc>
                  <a:txBody>
                    <a:bodyPr/>
                    <a:lstStyle/>
                    <a:p>
                      <a:endParaRPr kumimoji="1" lang="ja-JP" altLang="en-US" sz="2000">
                        <a:solidFill>
                          <a:schemeClr val="tx1"/>
                        </a:solidFill>
                        <a:latin typeface="HG丸ｺﾞｼｯｸM-PRO" panose="020F0600000000000000" pitchFamily="50" charset="-128"/>
                        <a:ea typeface="HG丸ｺﾞｼｯｸM-PRO" panose="020F0600000000000000" pitchFamily="50"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endParaRPr kumimoji="1" lang="ja-JP" altLang="en-US" sz="2000" dirty="0">
                        <a:solidFill>
                          <a:schemeClr val="tx1"/>
                        </a:solidFill>
                        <a:latin typeface="HG丸ｺﾞｼｯｸM-PRO" panose="020F0600000000000000" pitchFamily="50" charset="-128"/>
                        <a:ea typeface="HG丸ｺﾞｼｯｸM-PRO" panose="020F0600000000000000" pitchFamily="50"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949075635"/>
                  </a:ext>
                </a:extLst>
              </a:tr>
              <a:tr h="370840">
                <a:tc gridSpan="2">
                  <a:txBody>
                    <a:bodyPr/>
                    <a:lstStyle/>
                    <a:p>
                      <a:r>
                        <a:rPr lang="ja-JP" altLang="en-US" sz="2000" b="1" dirty="0">
                          <a:latin typeface="HG丸ｺﾞｼｯｸM-PRO" panose="020F0600000000000000" pitchFamily="50" charset="-128"/>
                          <a:ea typeface="HG丸ｺﾞｼｯｸM-PRO" panose="020F0600000000000000" pitchFamily="50" charset="-128"/>
                        </a:rPr>
                        <a:t>行政やロータリー以外の団体への支援</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1219581652"/>
                  </a:ext>
                </a:extLst>
              </a:tr>
              <a:tr h="370840">
                <a:tc>
                  <a:txBody>
                    <a:bodyPr/>
                    <a:lstStyle/>
                    <a:p>
                      <a:endParaRPr kumimoji="1" lang="ja-JP" altLang="en-US" sz="2000" dirty="0">
                        <a:solidFill>
                          <a:schemeClr val="tx1"/>
                        </a:solidFill>
                        <a:latin typeface="HG丸ｺﾞｼｯｸM-PRO" panose="020F0600000000000000" pitchFamily="50" charset="-128"/>
                        <a:ea typeface="HG丸ｺﾞｼｯｸM-PRO" panose="020F0600000000000000" pitchFamily="50"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kumimoji="1" lang="ja-JP" altLang="en-US" sz="2000">
                          <a:solidFill>
                            <a:schemeClr val="tx1"/>
                          </a:solidFill>
                          <a:latin typeface="HG丸ｺﾞｼｯｸM-PRO" panose="020F0600000000000000" pitchFamily="50" charset="-128"/>
                          <a:ea typeface="HG丸ｺﾞｼｯｸM-PRO" panose="020F0600000000000000" pitchFamily="50" charset="-128"/>
                        </a:rPr>
                        <a:t>行政や他団体は協力団体とみなされ、物品等の寄贈先にはなれません。補助金活動は受益者に対して直接実行して下さい。</a:t>
                      </a:r>
                      <a:endParaRPr kumimoji="1" lang="ja-JP" altLang="en-US" sz="2000" dirty="0">
                        <a:solidFill>
                          <a:schemeClr val="tx1"/>
                        </a:solidFill>
                        <a:latin typeface="HG丸ｺﾞｼｯｸM-PRO" panose="020F0600000000000000" pitchFamily="50" charset="-128"/>
                        <a:ea typeface="HG丸ｺﾞｼｯｸM-PRO" panose="020F0600000000000000" pitchFamily="50"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510281798"/>
                  </a:ext>
                </a:extLst>
              </a:tr>
              <a:tr h="370840">
                <a:tc>
                  <a:txBody>
                    <a:bodyPr/>
                    <a:lstStyle/>
                    <a:p>
                      <a:endParaRPr kumimoji="1" lang="ja-JP" altLang="en-US" sz="2000" dirty="0">
                        <a:solidFill>
                          <a:schemeClr val="tx1"/>
                        </a:solidFill>
                        <a:latin typeface="HG丸ｺﾞｼｯｸM-PRO" panose="020F0600000000000000" pitchFamily="50" charset="-128"/>
                        <a:ea typeface="HG丸ｺﾞｼｯｸM-PRO" panose="020F0600000000000000" pitchFamily="50"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endParaRPr kumimoji="1" lang="ja-JP" altLang="en-US" sz="2000" dirty="0">
                        <a:solidFill>
                          <a:schemeClr val="tx1"/>
                        </a:solidFill>
                        <a:latin typeface="HG丸ｺﾞｼｯｸM-PRO" panose="020F0600000000000000" pitchFamily="50" charset="-128"/>
                        <a:ea typeface="HG丸ｺﾞｼｯｸM-PRO" panose="020F0600000000000000" pitchFamily="50"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697250087"/>
                  </a:ext>
                </a:extLst>
              </a:tr>
              <a:tr h="370840">
                <a:tc gridSpan="2">
                  <a:txBody>
                    <a:bodyPr/>
                    <a:lstStyle/>
                    <a:p>
                      <a:r>
                        <a:rPr kumimoji="1" lang="ja-JP" altLang="en-US" sz="2000" b="1" dirty="0">
                          <a:solidFill>
                            <a:schemeClr val="tx1"/>
                          </a:solidFill>
                          <a:latin typeface="HG丸ｺﾞｼｯｸM-PRO" panose="020F0600000000000000" pitchFamily="50" charset="-128"/>
                          <a:ea typeface="HG丸ｺﾞｼｯｸM-PRO" panose="020F0600000000000000" pitchFamily="50" charset="-128"/>
                        </a:rPr>
                        <a:t>講師の報酬</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4109722097"/>
                  </a:ext>
                </a:extLst>
              </a:tr>
              <a:tr h="370840">
                <a:tc>
                  <a:txBody>
                    <a:bodyPr/>
                    <a:lstStyle/>
                    <a:p>
                      <a:endParaRPr kumimoji="1" lang="ja-JP" altLang="en-US" sz="2000" dirty="0">
                        <a:solidFill>
                          <a:schemeClr val="tx1"/>
                        </a:solidFill>
                        <a:latin typeface="HG丸ｺﾞｼｯｸM-PRO" panose="020F0600000000000000" pitchFamily="50" charset="-128"/>
                        <a:ea typeface="HG丸ｺﾞｼｯｸM-PRO" panose="020F0600000000000000" pitchFamily="50"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kumimoji="1" lang="ja-JP" altLang="en-US" sz="2000" dirty="0">
                          <a:solidFill>
                            <a:schemeClr val="tx1"/>
                          </a:solidFill>
                          <a:latin typeface="HG丸ｺﾞｼｯｸM-PRO" panose="020F0600000000000000" pitchFamily="50" charset="-128"/>
                          <a:ea typeface="HG丸ｺﾞｼｯｸM-PRO" panose="020F0600000000000000" pitchFamily="50" charset="-128"/>
                        </a:rPr>
                        <a:t>講師などの個人への報酬や謝礼は原則的に認められませんが、効果的な活動に必須不可欠の場合は承認されることもあります。</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535032357"/>
                  </a:ext>
                </a:extLst>
              </a:tr>
            </a:tbl>
          </a:graphicData>
        </a:graphic>
      </p:graphicFrame>
    </p:spTree>
    <p:extLst>
      <p:ext uri="{BB962C8B-B14F-4D97-AF65-F5344CB8AC3E}">
        <p14:creationId xmlns:p14="http://schemas.microsoft.com/office/powerpoint/2010/main" val="41217296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9A17B49F-D03A-4029-B31A-2D46460F52FB}"/>
              </a:ext>
            </a:extLst>
          </p:cNvPr>
          <p:cNvSpPr/>
          <p:nvPr/>
        </p:nvSpPr>
        <p:spPr>
          <a:xfrm>
            <a:off x="180975" y="152400"/>
            <a:ext cx="11858625" cy="619125"/>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rPr>
              <a:t>補助金申請要件の変更点</a:t>
            </a:r>
            <a:r>
              <a:rPr kumimoji="1" lang="en-US" altLang="ja-JP" sz="2800" b="0" i="0" u="none" strike="noStrike" kern="120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2800" b="0" i="0" u="none" strike="noStrike" kern="120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rPr>
              <a:t>グローバル補助金</a:t>
            </a:r>
            <a:endParaRPr kumimoji="1" lang="ja-JP" altLang="en-US" sz="2800" b="1" i="0" u="none" strike="noStrike" kern="1200" cap="none" spc="0" normalizeH="0" baseline="0" noProof="0" dirty="0">
              <a:ln>
                <a:noFill/>
              </a:ln>
              <a:solidFill>
                <a:srgbClr val="FFFF00"/>
              </a:solidFill>
              <a:effectLst/>
              <a:uLnTx/>
              <a:uFillTx/>
              <a:latin typeface="HG丸ｺﾞｼｯｸM-PRO" panose="020F0600000000000000" pitchFamily="50" charset="-128"/>
              <a:ea typeface="HG丸ｺﾞｼｯｸM-PRO" panose="020F0600000000000000" pitchFamily="50" charset="-128"/>
              <a:cs typeface="+mn-cs"/>
            </a:endParaRPr>
          </a:p>
        </p:txBody>
      </p:sp>
      <p:graphicFrame>
        <p:nvGraphicFramePr>
          <p:cNvPr id="2" name="表 3">
            <a:extLst>
              <a:ext uri="{FF2B5EF4-FFF2-40B4-BE49-F238E27FC236}">
                <a16:creationId xmlns:a16="http://schemas.microsoft.com/office/drawing/2014/main" id="{D80DDEC1-B1F3-4A2F-AAE0-CDA67C1D7BCC}"/>
              </a:ext>
            </a:extLst>
          </p:cNvPr>
          <p:cNvGraphicFramePr>
            <a:graphicFrameLocks noGrp="1"/>
          </p:cNvGraphicFramePr>
          <p:nvPr/>
        </p:nvGraphicFramePr>
        <p:xfrm>
          <a:off x="600074" y="1068167"/>
          <a:ext cx="10791825" cy="5328000"/>
        </p:xfrm>
        <a:graphic>
          <a:graphicData uri="http://schemas.openxmlformats.org/drawingml/2006/table">
            <a:tbl>
              <a:tblPr firstRow="1" bandRow="1">
                <a:tableStyleId>{5C22544A-7EE6-4342-B048-85BDC9FD1C3A}</a:tableStyleId>
              </a:tblPr>
              <a:tblGrid>
                <a:gridCol w="3597275">
                  <a:extLst>
                    <a:ext uri="{9D8B030D-6E8A-4147-A177-3AD203B41FA5}">
                      <a16:colId xmlns:a16="http://schemas.microsoft.com/office/drawing/2014/main" val="1508821503"/>
                    </a:ext>
                  </a:extLst>
                </a:gridCol>
                <a:gridCol w="3597275">
                  <a:extLst>
                    <a:ext uri="{9D8B030D-6E8A-4147-A177-3AD203B41FA5}">
                      <a16:colId xmlns:a16="http://schemas.microsoft.com/office/drawing/2014/main" val="182484588"/>
                    </a:ext>
                  </a:extLst>
                </a:gridCol>
                <a:gridCol w="3597275">
                  <a:extLst>
                    <a:ext uri="{9D8B030D-6E8A-4147-A177-3AD203B41FA5}">
                      <a16:colId xmlns:a16="http://schemas.microsoft.com/office/drawing/2014/main" val="316659886"/>
                    </a:ext>
                  </a:extLst>
                </a:gridCol>
              </a:tblGrid>
              <a:tr h="666000">
                <a:tc gridSpan="3">
                  <a:txBody>
                    <a:bodyPr/>
                    <a:lstStyle/>
                    <a:p>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グローバル補助金</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hMerge="1">
                  <a:txBody>
                    <a:bodyPr/>
                    <a:lstStyle/>
                    <a:p>
                      <a:endParaRPr kumimoji="1" lang="ja-JP" altLang="en-US" sz="2400" dirty="0">
                        <a:latin typeface="HG丸ｺﾞｼｯｸM-PRO" panose="020F0600000000000000" pitchFamily="50" charset="-128"/>
                        <a:ea typeface="HG丸ｺﾞｼｯｸM-PRO" panose="020F0600000000000000" pitchFamily="50" charset="-128"/>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hMerge="1">
                  <a:txBody>
                    <a:bodyPr/>
                    <a:lstStyle/>
                    <a:p>
                      <a:endParaRPr kumimoji="1" lang="ja-JP" altLang="en-US" sz="2400" dirty="0">
                        <a:latin typeface="HG丸ｺﾞｼｯｸM-PRO" panose="020F0600000000000000" pitchFamily="50" charset="-128"/>
                        <a:ea typeface="HG丸ｺﾞｼｯｸM-PRO" panose="020F0600000000000000" pitchFamily="50" charset="-128"/>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extLst>
                  <a:ext uri="{0D108BD9-81ED-4DB2-BD59-A6C34878D82A}">
                    <a16:rowId xmlns:a16="http://schemas.microsoft.com/office/drawing/2014/main" val="2818801108"/>
                  </a:ext>
                </a:extLst>
              </a:tr>
              <a:tr h="666000">
                <a:tc>
                  <a:txBody>
                    <a:bodyPr/>
                    <a:lstStyle/>
                    <a:p>
                      <a:pPr algn="ctr"/>
                      <a:endParaRPr kumimoji="1" lang="ja-JP" altLang="en-US" sz="2400" dirty="0">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noFill/>
                  </a:tcPr>
                </a:tc>
                <a:tc>
                  <a:txBody>
                    <a:bodyPr/>
                    <a:lstStyle/>
                    <a:p>
                      <a:pPr algn="ctr"/>
                      <a:r>
                        <a:rPr kumimoji="1" lang="en-US" altLang="ja-JP" sz="2400" dirty="0">
                          <a:solidFill>
                            <a:srgbClr val="002060"/>
                          </a:solidFill>
                          <a:latin typeface="HG丸ｺﾞｼｯｸM-PRO" panose="020F0600000000000000" pitchFamily="50" charset="-128"/>
                          <a:ea typeface="HG丸ｺﾞｼｯｸM-PRO" panose="020F0600000000000000" pitchFamily="50" charset="-128"/>
                        </a:rPr>
                        <a:t>2019-20</a:t>
                      </a:r>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年度まで</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noFill/>
                  </a:tcPr>
                </a:tc>
                <a:tc>
                  <a:txBody>
                    <a:bodyPr/>
                    <a:lstStyle/>
                    <a:p>
                      <a:pPr algn="ctr"/>
                      <a:r>
                        <a:rPr kumimoji="1" lang="en-US" altLang="ja-JP" sz="2400" dirty="0">
                          <a:solidFill>
                            <a:srgbClr val="002060"/>
                          </a:solidFill>
                          <a:latin typeface="HG丸ｺﾞｼｯｸM-PRO" panose="020F0600000000000000" pitchFamily="50" charset="-128"/>
                          <a:ea typeface="HG丸ｺﾞｼｯｸM-PRO" panose="020F0600000000000000" pitchFamily="50" charset="-128"/>
                        </a:rPr>
                        <a:t>2020-21</a:t>
                      </a:r>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年度</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noFill/>
                  </a:tcPr>
                </a:tc>
                <a:extLst>
                  <a:ext uri="{0D108BD9-81ED-4DB2-BD59-A6C34878D82A}">
                    <a16:rowId xmlns:a16="http://schemas.microsoft.com/office/drawing/2014/main" val="4018953628"/>
                  </a:ext>
                </a:extLst>
              </a:tr>
              <a:tr h="666000">
                <a:tc>
                  <a:txBody>
                    <a:bodyPr/>
                    <a:lstStyle/>
                    <a:p>
                      <a:pPr algn="ctr"/>
                      <a:r>
                        <a:rPr kumimoji="1" lang="ja-JP" altLang="en-US" sz="2400" dirty="0">
                          <a:latin typeface="HG丸ｺﾞｼｯｸM-PRO" panose="020F0600000000000000" pitchFamily="50" charset="-128"/>
                          <a:ea typeface="HG丸ｺﾞｼｯｸM-PRO" panose="020F0600000000000000" pitchFamily="50" charset="-128"/>
                        </a:rPr>
                        <a:t>現金寄付への上乗せ</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kumimoji="1" lang="en-US" altLang="ja-JP" sz="2400" dirty="0">
                          <a:latin typeface="HG丸ｺﾞｼｯｸM-PRO" panose="020F0600000000000000" pitchFamily="50" charset="-128"/>
                          <a:ea typeface="HG丸ｺﾞｼｯｸM-PRO" panose="020F0600000000000000" pitchFamily="50" charset="-128"/>
                        </a:rPr>
                        <a:t>50%</a:t>
                      </a:r>
                      <a:endParaRPr kumimoji="1" lang="ja-JP" altLang="en-US" sz="2400" dirty="0">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kumimoji="1" lang="en-US" altLang="ja-JP" sz="2400" dirty="0">
                          <a:latin typeface="HG丸ｺﾞｼｯｸM-PRO" panose="020F0600000000000000" pitchFamily="50" charset="-128"/>
                          <a:ea typeface="HG丸ｺﾞｼｯｸM-PRO" panose="020F0600000000000000" pitchFamily="50" charset="-128"/>
                        </a:rPr>
                        <a:t>0</a:t>
                      </a:r>
                      <a:endParaRPr kumimoji="1" lang="ja-JP" altLang="en-US" sz="2400" dirty="0">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extLst>
                  <a:ext uri="{0D108BD9-81ED-4DB2-BD59-A6C34878D82A}">
                    <a16:rowId xmlns:a16="http://schemas.microsoft.com/office/drawing/2014/main" val="2156621877"/>
                  </a:ext>
                </a:extLst>
              </a:tr>
              <a:tr h="666000">
                <a:tc>
                  <a:txBody>
                    <a:bodyPr/>
                    <a:lstStyle/>
                    <a:p>
                      <a:pPr algn="ctr"/>
                      <a:r>
                        <a:rPr kumimoji="1" lang="ja-JP" altLang="en-US" sz="2400" dirty="0">
                          <a:latin typeface="HG丸ｺﾞｼｯｸM-PRO" panose="020F0600000000000000" pitchFamily="50" charset="-128"/>
                          <a:ea typeface="HG丸ｺﾞｼｯｸM-PRO" panose="020F0600000000000000" pitchFamily="50" charset="-128"/>
                        </a:rPr>
                        <a:t>最低授与額（</a:t>
                      </a:r>
                      <a:r>
                        <a:rPr kumimoji="1" lang="en-US" altLang="ja-JP" sz="2400" dirty="0">
                          <a:latin typeface="HG丸ｺﾞｼｯｸM-PRO" panose="020F0600000000000000" pitchFamily="50" charset="-128"/>
                          <a:ea typeface="HG丸ｺﾞｼｯｸM-PRO" panose="020F0600000000000000" pitchFamily="50" charset="-128"/>
                        </a:rPr>
                        <a:t>WF</a:t>
                      </a:r>
                      <a:r>
                        <a:rPr kumimoji="1" lang="ja-JP" altLang="en-US" sz="2400" dirty="0">
                          <a:latin typeface="HG丸ｺﾞｼｯｸM-PRO" panose="020F0600000000000000" pitchFamily="50" charset="-128"/>
                          <a:ea typeface="HG丸ｺﾞｼｯｸM-PRO" panose="020F0600000000000000" pitchFamily="50" charset="-128"/>
                        </a:rPr>
                        <a:t>）</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kumimoji="1" lang="en-US" altLang="ja-JP" sz="2400" dirty="0">
                          <a:latin typeface="HG丸ｺﾞｼｯｸM-PRO" panose="020F0600000000000000" pitchFamily="50" charset="-128"/>
                          <a:ea typeface="HG丸ｺﾞｼｯｸM-PRO" panose="020F0600000000000000" pitchFamily="50" charset="-128"/>
                        </a:rPr>
                        <a:t>USD 15,000</a:t>
                      </a:r>
                      <a:endParaRPr kumimoji="1" lang="ja-JP" altLang="en-US" sz="2400" dirty="0">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kumimoji="1" lang="ja-JP" altLang="en-US" sz="2400" dirty="0">
                          <a:latin typeface="HG丸ｺﾞｼｯｸM-PRO" panose="020F0600000000000000" pitchFamily="50" charset="-128"/>
                          <a:ea typeface="HG丸ｺﾞｼｯｸM-PRO" panose="020F0600000000000000" pitchFamily="50" charset="-128"/>
                        </a:rPr>
                        <a:t>下限なし</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extLst>
                  <a:ext uri="{0D108BD9-81ED-4DB2-BD59-A6C34878D82A}">
                    <a16:rowId xmlns:a16="http://schemas.microsoft.com/office/drawing/2014/main" val="3253684623"/>
                  </a:ext>
                </a:extLst>
              </a:tr>
              <a:tr h="666000">
                <a:tc>
                  <a:txBody>
                    <a:bodyPr/>
                    <a:lstStyle/>
                    <a:p>
                      <a:pPr algn="ctr"/>
                      <a:r>
                        <a:rPr kumimoji="1" lang="en-US" altLang="ja-JP" sz="2400" dirty="0">
                          <a:latin typeface="HG丸ｺﾞｼｯｸM-PRO" panose="020F0600000000000000" pitchFamily="50" charset="-128"/>
                          <a:ea typeface="HG丸ｺﾞｼｯｸM-PRO" panose="020F0600000000000000" pitchFamily="50" charset="-128"/>
                        </a:rPr>
                        <a:t>WF</a:t>
                      </a:r>
                      <a:r>
                        <a:rPr kumimoji="1" lang="ja-JP" altLang="en-US" sz="2400" dirty="0">
                          <a:latin typeface="HG丸ｺﾞｼｯｸM-PRO" panose="020F0600000000000000" pitchFamily="50" charset="-128"/>
                          <a:ea typeface="HG丸ｺﾞｼｯｸM-PRO" panose="020F0600000000000000" pitchFamily="50" charset="-128"/>
                        </a:rPr>
                        <a:t>枯渇後</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kumimoji="1" lang="ja-JP" altLang="en-US" sz="2400" dirty="0">
                          <a:latin typeface="HG丸ｺﾞｼｯｸM-PRO" panose="020F0600000000000000" pitchFamily="50" charset="-128"/>
                          <a:ea typeface="HG丸ｺﾞｼｯｸM-PRO" panose="020F0600000000000000" pitchFamily="50" charset="-128"/>
                        </a:rPr>
                        <a:t>申請不可</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kumimoji="1" lang="ja-JP" altLang="en-US" sz="2400" dirty="0">
                          <a:latin typeface="HG丸ｺﾞｼｯｸM-PRO" panose="020F0600000000000000" pitchFamily="50" charset="-128"/>
                          <a:ea typeface="HG丸ｺﾞｼｯｸM-PRO" panose="020F0600000000000000" pitchFamily="50" charset="-128"/>
                        </a:rPr>
                        <a:t>申請可</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extLst>
                  <a:ext uri="{0D108BD9-81ED-4DB2-BD59-A6C34878D82A}">
                    <a16:rowId xmlns:a16="http://schemas.microsoft.com/office/drawing/2014/main" val="3701560092"/>
                  </a:ext>
                </a:extLst>
              </a:tr>
              <a:tr h="666000">
                <a:tc>
                  <a:txBody>
                    <a:bodyPr/>
                    <a:lstStyle/>
                    <a:p>
                      <a:pPr algn="ctr"/>
                      <a:r>
                        <a:rPr kumimoji="1" lang="ja-JP" altLang="en-US" sz="2400" dirty="0">
                          <a:latin typeface="HG丸ｺﾞｼｯｸM-PRO" panose="020F0600000000000000" pitchFamily="50" charset="-128"/>
                          <a:ea typeface="HG丸ｺﾞｼｯｸM-PRO" panose="020F0600000000000000" pitchFamily="50" charset="-128"/>
                        </a:rPr>
                        <a:t>援助国の拠出割合</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kumimoji="1" lang="en-US" altLang="ja-JP" sz="2400" dirty="0">
                          <a:latin typeface="HG丸ｺﾞｼｯｸM-PRO" panose="020F0600000000000000" pitchFamily="50" charset="-128"/>
                          <a:ea typeface="HG丸ｺﾞｼｯｸM-PRO" panose="020F0600000000000000" pitchFamily="50" charset="-128"/>
                        </a:rPr>
                        <a:t>30%</a:t>
                      </a:r>
                      <a:r>
                        <a:rPr kumimoji="1" lang="ja-JP" altLang="en-US" sz="2400" dirty="0">
                          <a:latin typeface="HG丸ｺﾞｼｯｸM-PRO" panose="020F0600000000000000" pitchFamily="50" charset="-128"/>
                          <a:ea typeface="HG丸ｺﾞｼｯｸM-PRO" panose="020F0600000000000000" pitchFamily="50" charset="-128"/>
                        </a:rPr>
                        <a:t>以上</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kumimoji="1" lang="en-US" altLang="ja-JP" sz="2400" dirty="0">
                          <a:latin typeface="HG丸ｺﾞｼｯｸM-PRO" panose="020F0600000000000000" pitchFamily="50" charset="-128"/>
                          <a:ea typeface="HG丸ｺﾞｼｯｸM-PRO" panose="020F0600000000000000" pitchFamily="50" charset="-128"/>
                        </a:rPr>
                        <a:t>15%</a:t>
                      </a:r>
                      <a:r>
                        <a:rPr kumimoji="1" lang="ja-JP" altLang="en-US" sz="2400" dirty="0">
                          <a:latin typeface="HG丸ｺﾞｼｯｸM-PRO" panose="020F0600000000000000" pitchFamily="50" charset="-128"/>
                          <a:ea typeface="HG丸ｺﾞｼｯｸM-PRO" panose="020F0600000000000000" pitchFamily="50" charset="-128"/>
                        </a:rPr>
                        <a:t>以上</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extLst>
                  <a:ext uri="{0D108BD9-81ED-4DB2-BD59-A6C34878D82A}">
                    <a16:rowId xmlns:a16="http://schemas.microsoft.com/office/drawing/2014/main" val="3316696228"/>
                  </a:ext>
                </a:extLst>
              </a:tr>
              <a:tr h="666000">
                <a:tc>
                  <a:txBody>
                    <a:bodyPr/>
                    <a:lstStyle/>
                    <a:p>
                      <a:pPr algn="ctr"/>
                      <a:r>
                        <a:rPr kumimoji="1" lang="ja-JP" altLang="en-US" sz="2400" dirty="0">
                          <a:latin typeface="HG丸ｺﾞｼｯｸM-PRO" panose="020F0600000000000000" pitchFamily="50" charset="-128"/>
                          <a:ea typeface="HG丸ｺﾞｼｯｸM-PRO" panose="020F0600000000000000" pitchFamily="50" charset="-128"/>
                        </a:rPr>
                        <a:t>低廉簡易住宅と簡易校舎</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kumimoji="1" lang="ja-JP" altLang="en-US" sz="2400" dirty="0">
                          <a:latin typeface="HG丸ｺﾞｼｯｸM-PRO" panose="020F0600000000000000" pitchFamily="50" charset="-128"/>
                          <a:ea typeface="HG丸ｺﾞｼｯｸM-PRO" panose="020F0600000000000000" pitchFamily="50" charset="-128"/>
                        </a:rPr>
                        <a:t>可</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kumimoji="1" lang="ja-JP" altLang="en-US" sz="2400" dirty="0">
                          <a:latin typeface="HG丸ｺﾞｼｯｸM-PRO" panose="020F0600000000000000" pitchFamily="50" charset="-128"/>
                          <a:ea typeface="HG丸ｺﾞｼｯｸM-PRO" panose="020F0600000000000000" pitchFamily="50" charset="-128"/>
                        </a:rPr>
                        <a:t>不可</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extLst>
                  <a:ext uri="{0D108BD9-81ED-4DB2-BD59-A6C34878D82A}">
                    <a16:rowId xmlns:a16="http://schemas.microsoft.com/office/drawing/2014/main" val="4010920489"/>
                  </a:ext>
                </a:extLst>
              </a:tr>
              <a:tr h="666000">
                <a:tc gridSpan="3">
                  <a:txBody>
                    <a:bodyPr/>
                    <a:lstStyle/>
                    <a:p>
                      <a:pPr algn="ctr"/>
                      <a:endParaRPr kumimoji="1" lang="ja-JP" altLang="en-US" sz="2400" dirty="0">
                        <a:latin typeface="HG丸ｺﾞｼｯｸM-PRO" panose="020F0600000000000000" pitchFamily="50" charset="-128"/>
                        <a:ea typeface="HG丸ｺﾞｼｯｸM-PRO" panose="020F0600000000000000" pitchFamily="50" charset="-128"/>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pPr algn="ctr"/>
                      <a:endParaRPr kumimoji="1" lang="ja-JP" altLang="en-US" sz="2400" dirty="0">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hMerge="1">
                  <a:txBody>
                    <a:bodyPr/>
                    <a:lstStyle/>
                    <a:p>
                      <a:pPr algn="ctr"/>
                      <a:endParaRPr kumimoji="1" lang="ja-JP" altLang="en-US" sz="2400" dirty="0">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extLst>
                  <a:ext uri="{0D108BD9-81ED-4DB2-BD59-A6C34878D82A}">
                    <a16:rowId xmlns:a16="http://schemas.microsoft.com/office/drawing/2014/main" val="1715839575"/>
                  </a:ext>
                </a:extLst>
              </a:tr>
            </a:tbl>
          </a:graphicData>
        </a:graphic>
      </p:graphicFrame>
      <p:sp>
        <p:nvSpPr>
          <p:cNvPr id="5" name="吹き出し: 角を丸めた四角形 4">
            <a:extLst>
              <a:ext uri="{FF2B5EF4-FFF2-40B4-BE49-F238E27FC236}">
                <a16:creationId xmlns:a16="http://schemas.microsoft.com/office/drawing/2014/main" id="{F7B2B673-EFBC-4B95-B559-3A4372D42F95}"/>
              </a:ext>
            </a:extLst>
          </p:cNvPr>
          <p:cNvSpPr/>
          <p:nvPr/>
        </p:nvSpPr>
        <p:spPr>
          <a:xfrm>
            <a:off x="7618267" y="3057473"/>
            <a:ext cx="4116534" cy="476694"/>
          </a:xfrm>
          <a:prstGeom prst="wedgeRoundRectCallout">
            <a:avLst>
              <a:gd name="adj1" fmla="val -3305"/>
              <a:gd name="adj2" fmla="val -92993"/>
              <a:gd name="adj3" fmla="val 16667"/>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5B9BD5">
                    <a:lumMod val="50000"/>
                  </a:srgbClr>
                </a:solidFill>
                <a:effectLst/>
                <a:uLnTx/>
                <a:uFillTx/>
                <a:latin typeface="HG丸ｺﾞｼｯｸM-PRO" panose="020F0600000000000000" pitchFamily="50" charset="-128"/>
                <a:ea typeface="HG丸ｺﾞｼｯｸM-PRO" panose="020F0600000000000000" pitchFamily="50" charset="-128"/>
                <a:cs typeface="+mn-cs"/>
              </a:rPr>
              <a:t>但し、引き続き管理運営費５％要</a:t>
            </a:r>
          </a:p>
        </p:txBody>
      </p:sp>
      <p:pic>
        <p:nvPicPr>
          <p:cNvPr id="3" name="Picture 4" descr="ãã­ã¼ã¿ãªã¼è²¡å£ãã®ç»åæ¤ç´¢çµæ">
            <a:extLst>
              <a:ext uri="{FF2B5EF4-FFF2-40B4-BE49-F238E27FC236}">
                <a16:creationId xmlns:a16="http://schemas.microsoft.com/office/drawing/2014/main" id="{D4E41296-0388-4EEE-A0EB-4153D82F4B1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585179" y="5817524"/>
            <a:ext cx="2006747" cy="756642"/>
          </a:xfrm>
          <a:prstGeom prst="rect">
            <a:avLst/>
          </a:prstGeom>
          <a:noFill/>
          <a:extLst>
            <a:ext uri="{909E8E84-426E-40DD-AFC4-6F175D3DCCD1}">
              <a14:hiddenFill xmlns:a14="http://schemas.microsoft.com/office/drawing/2010/main">
                <a:solidFill>
                  <a:srgbClr val="FFFFFF"/>
                </a:solidFill>
              </a14:hiddenFill>
            </a:ext>
          </a:extLst>
        </p:spPr>
      </p:pic>
      <p:sp>
        <p:nvSpPr>
          <p:cNvPr id="6" name="吹き出し: 角を丸めた四角形 5">
            <a:extLst>
              <a:ext uri="{FF2B5EF4-FFF2-40B4-BE49-F238E27FC236}">
                <a16:creationId xmlns:a16="http://schemas.microsoft.com/office/drawing/2014/main" id="{4CA08CC7-6041-45EE-ADB4-C0A1F96106F9}"/>
              </a:ext>
            </a:extLst>
          </p:cNvPr>
          <p:cNvSpPr/>
          <p:nvPr/>
        </p:nvSpPr>
        <p:spPr>
          <a:xfrm>
            <a:off x="7618267" y="4437498"/>
            <a:ext cx="4116534" cy="476694"/>
          </a:xfrm>
          <a:prstGeom prst="wedgeRoundRectCallout">
            <a:avLst>
              <a:gd name="adj1" fmla="val -3305"/>
              <a:gd name="adj2" fmla="val -92993"/>
              <a:gd name="adj3" fmla="val 16667"/>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5B9BD5">
                    <a:lumMod val="50000"/>
                  </a:srgbClr>
                </a:solidFill>
                <a:effectLst/>
                <a:uLnTx/>
                <a:uFillTx/>
                <a:latin typeface="HG丸ｺﾞｼｯｸM-PRO" panose="020F0600000000000000" pitchFamily="50" charset="-128"/>
                <a:ea typeface="HG丸ｺﾞｼｯｸM-PRO" panose="020F0600000000000000" pitchFamily="50" charset="-128"/>
                <a:cs typeface="+mn-cs"/>
              </a:rPr>
              <a:t>但し、地区に</a:t>
            </a:r>
            <a:r>
              <a:rPr kumimoji="1" lang="en-US" altLang="ja-JP" sz="2000" b="1" i="0" u="none" strike="noStrike" kern="1200" cap="none" spc="0" normalizeH="0" baseline="0" noProof="0" dirty="0">
                <a:ln>
                  <a:noFill/>
                </a:ln>
                <a:solidFill>
                  <a:srgbClr val="5B9BD5">
                    <a:lumMod val="50000"/>
                  </a:srgbClr>
                </a:solidFill>
                <a:effectLst/>
                <a:uLnTx/>
                <a:uFillTx/>
                <a:latin typeface="HG丸ｺﾞｼｯｸM-PRO" panose="020F0600000000000000" pitchFamily="50" charset="-128"/>
                <a:ea typeface="HG丸ｺﾞｼｯｸM-PRO" panose="020F0600000000000000" pitchFamily="50" charset="-128"/>
                <a:cs typeface="+mn-cs"/>
              </a:rPr>
              <a:t>DDF</a:t>
            </a:r>
            <a:r>
              <a:rPr kumimoji="1" lang="ja-JP" altLang="en-US" sz="2000" b="1" i="0" u="none" strike="noStrike" kern="1200" cap="none" spc="0" normalizeH="0" baseline="0" noProof="0" dirty="0">
                <a:ln>
                  <a:noFill/>
                </a:ln>
                <a:solidFill>
                  <a:srgbClr val="5B9BD5">
                    <a:lumMod val="50000"/>
                  </a:srgbClr>
                </a:solidFill>
                <a:effectLst/>
                <a:uLnTx/>
                <a:uFillTx/>
                <a:latin typeface="HG丸ｺﾞｼｯｸM-PRO" panose="020F0600000000000000" pitchFamily="50" charset="-128"/>
                <a:ea typeface="HG丸ｺﾞｼｯｸM-PRO" panose="020F0600000000000000" pitchFamily="50" charset="-128"/>
                <a:cs typeface="+mn-cs"/>
              </a:rPr>
              <a:t>残がある場合</a:t>
            </a:r>
            <a:endParaRPr kumimoji="1" lang="en-US" altLang="ja-JP" sz="2000" b="1" i="0" u="none" strike="noStrike" kern="1200" cap="none" spc="0" normalizeH="0" baseline="0" noProof="0" dirty="0">
              <a:ln>
                <a:noFill/>
              </a:ln>
              <a:solidFill>
                <a:srgbClr val="5B9BD5">
                  <a:lumMod val="50000"/>
                </a:srgbClr>
              </a:solidFill>
              <a:effectLst/>
              <a:uLnTx/>
              <a:uFillTx/>
              <a:latin typeface="HG丸ｺﾞｼｯｸM-PRO" panose="020F0600000000000000" pitchFamily="50" charset="-128"/>
              <a:ea typeface="HG丸ｺﾞｼｯｸM-PRO" panose="020F0600000000000000" pitchFamily="50" charset="-128"/>
              <a:cs typeface="+mn-cs"/>
            </a:endParaRPr>
          </a:p>
        </p:txBody>
      </p:sp>
    </p:spTree>
    <p:extLst>
      <p:ext uri="{BB962C8B-B14F-4D97-AF65-F5344CB8AC3E}">
        <p14:creationId xmlns:p14="http://schemas.microsoft.com/office/powerpoint/2010/main" val="920791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749B93F1-C602-4A80-BBAA-B24BD71A5552}"/>
              </a:ext>
            </a:extLst>
          </p:cNvPr>
          <p:cNvPicPr>
            <a:picLocks noChangeAspect="1"/>
          </p:cNvPicPr>
          <p:nvPr/>
        </p:nvPicPr>
        <p:blipFill>
          <a:blip r:embed="rId3"/>
          <a:stretch>
            <a:fillRect/>
          </a:stretch>
        </p:blipFill>
        <p:spPr>
          <a:xfrm>
            <a:off x="1628974" y="1900644"/>
            <a:ext cx="8962626" cy="3056711"/>
          </a:xfrm>
          <a:prstGeom prst="rect">
            <a:avLst/>
          </a:prstGeom>
        </p:spPr>
      </p:pic>
      <p:sp>
        <p:nvSpPr>
          <p:cNvPr id="4" name="正方形/長方形 3">
            <a:extLst>
              <a:ext uri="{FF2B5EF4-FFF2-40B4-BE49-F238E27FC236}">
                <a16:creationId xmlns:a16="http://schemas.microsoft.com/office/drawing/2014/main" id="{40DE7B49-F131-404D-B6F9-58BF786F3F9A}"/>
              </a:ext>
            </a:extLst>
          </p:cNvPr>
          <p:cNvSpPr/>
          <p:nvPr/>
        </p:nvSpPr>
        <p:spPr>
          <a:xfrm>
            <a:off x="180975" y="133350"/>
            <a:ext cx="11858625" cy="619125"/>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b="1">
                <a:latin typeface="HG丸ｺﾞｼｯｸM-PRO" panose="020F0600000000000000" pitchFamily="50" charset="-128"/>
                <a:ea typeface="HG丸ｺﾞｼｯｸM-PRO" panose="020F0600000000000000" pitchFamily="50" charset="-128"/>
              </a:rPr>
              <a:t>ロータリー財団 年次報告　</a:t>
            </a:r>
            <a:r>
              <a:rPr lang="ja-JP" altLang="en-US" sz="2800" b="1">
                <a:solidFill>
                  <a:schemeClr val="accent5">
                    <a:lumMod val="20000"/>
                    <a:lumOff val="80000"/>
                  </a:schemeClr>
                </a:solidFill>
                <a:latin typeface="HG丸ｺﾞｼｯｸM-PRO" panose="020F0600000000000000" pitchFamily="50" charset="-128"/>
                <a:ea typeface="HG丸ｺﾞｼｯｸM-PRO" panose="020F0600000000000000" pitchFamily="50" charset="-128"/>
              </a:rPr>
              <a:t>第三者による健全性の証明</a:t>
            </a:r>
            <a:endParaRPr kumimoji="1" lang="ja-JP" altLang="en-US" sz="2800" b="1" dirty="0">
              <a:solidFill>
                <a:schemeClr val="accent5">
                  <a:lumMod val="20000"/>
                  <a:lumOff val="80000"/>
                </a:schemeClr>
              </a:solidFill>
              <a:latin typeface="HG丸ｺﾞｼｯｸM-PRO" panose="020F0600000000000000" pitchFamily="50" charset="-128"/>
              <a:ea typeface="HG丸ｺﾞｼｯｸM-PRO" panose="020F0600000000000000" pitchFamily="50" charset="-128"/>
            </a:endParaRPr>
          </a:p>
        </p:txBody>
      </p:sp>
      <p:sp>
        <p:nvSpPr>
          <p:cNvPr id="6" name="テキスト ボックス 5">
            <a:extLst>
              <a:ext uri="{FF2B5EF4-FFF2-40B4-BE49-F238E27FC236}">
                <a16:creationId xmlns:a16="http://schemas.microsoft.com/office/drawing/2014/main" id="{A38756BD-0277-404C-A239-2996F1274BD3}"/>
              </a:ext>
            </a:extLst>
          </p:cNvPr>
          <p:cNvSpPr txBox="1"/>
          <p:nvPr/>
        </p:nvSpPr>
        <p:spPr>
          <a:xfrm>
            <a:off x="537029" y="941019"/>
            <a:ext cx="10479313" cy="830997"/>
          </a:xfrm>
          <a:prstGeom prst="rect">
            <a:avLst/>
          </a:prstGeom>
          <a:noFill/>
        </p:spPr>
        <p:txBody>
          <a:bodyPr wrap="square">
            <a:spAutoFit/>
          </a:bodyPr>
          <a:lstStyle/>
          <a:p>
            <a:r>
              <a:rPr lang="ja-JP" altLang="en-US" sz="2400" b="0" i="0" dirty="0">
                <a:solidFill>
                  <a:srgbClr val="39424A"/>
                </a:solidFill>
                <a:effectLst/>
                <a:latin typeface="HG丸ｺﾞｼｯｸM-PRO" panose="020F0600000000000000" pitchFamily="50" charset="-128"/>
                <a:ea typeface="HG丸ｺﾞｼｯｸM-PRO" panose="020F0600000000000000" pitchFamily="50" charset="-128"/>
              </a:rPr>
              <a:t>慈善団体の格付けを行う米国の独立機関、チャリティーナビゲーター（</a:t>
            </a:r>
            <a:r>
              <a:rPr lang="en-US" altLang="ja-JP" sz="2400" b="1" i="0" u="none" strike="noStrike" dirty="0">
                <a:solidFill>
                  <a:srgbClr val="019FCB"/>
                </a:solidFill>
                <a:effectLst/>
                <a:latin typeface="HG丸ｺﾞｼｯｸM-PRO" panose="020F0600000000000000" pitchFamily="50" charset="-128"/>
                <a:ea typeface="HG丸ｺﾞｼｯｸM-PRO" panose="020F0600000000000000" pitchFamily="50" charset="-128"/>
                <a:hlinkClick r:id="rId4"/>
              </a:rPr>
              <a:t>Charity Navigator</a:t>
            </a:r>
            <a:r>
              <a:rPr lang="ja-JP" altLang="en-US" sz="2400" b="0" i="0" dirty="0">
                <a:solidFill>
                  <a:srgbClr val="39424A"/>
                </a:solidFill>
                <a:effectLst/>
                <a:latin typeface="HG丸ｺﾞｼｯｸM-PRO" panose="020F0600000000000000" pitchFamily="50" charset="-128"/>
                <a:ea typeface="HG丸ｺﾞｼｯｸM-PRO" panose="020F0600000000000000" pitchFamily="50" charset="-128"/>
              </a:rPr>
              <a:t>）から</a:t>
            </a:r>
            <a:r>
              <a:rPr lang="en-US" altLang="ja-JP" sz="2400" b="0" i="0" dirty="0">
                <a:solidFill>
                  <a:srgbClr val="39424A"/>
                </a:solidFill>
                <a:effectLst/>
                <a:latin typeface="HG丸ｺﾞｼｯｸM-PRO" panose="020F0600000000000000" pitchFamily="50" charset="-128"/>
                <a:ea typeface="HG丸ｺﾞｼｯｸM-PRO" panose="020F0600000000000000" pitchFamily="50" charset="-128"/>
              </a:rPr>
              <a:t>1</a:t>
            </a:r>
            <a:r>
              <a:rPr lang="ja-JP" altLang="en-US" sz="2400" b="0" i="0" dirty="0">
                <a:solidFill>
                  <a:srgbClr val="39424A"/>
                </a:solidFill>
                <a:effectLst/>
                <a:latin typeface="HG丸ｺﾞｼｯｸM-PRO" panose="020F0600000000000000" pitchFamily="50" charset="-128"/>
                <a:ea typeface="HG丸ｺﾞｼｯｸM-PRO" panose="020F0600000000000000" pitchFamily="50" charset="-128"/>
              </a:rPr>
              <a:t>２年連続で最高の</a:t>
            </a:r>
            <a:r>
              <a:rPr lang="en-US" altLang="ja-JP" sz="2400" b="0" i="0" dirty="0">
                <a:solidFill>
                  <a:srgbClr val="39424A"/>
                </a:solidFill>
                <a:effectLst/>
                <a:latin typeface="HG丸ｺﾞｼｯｸM-PRO" panose="020F0600000000000000" pitchFamily="50" charset="-128"/>
                <a:ea typeface="HG丸ｺﾞｼｯｸM-PRO" panose="020F0600000000000000" pitchFamily="50" charset="-128"/>
              </a:rPr>
              <a:t>4</a:t>
            </a:r>
            <a:r>
              <a:rPr lang="ja-JP" altLang="en-US" sz="2400" b="0" i="0" dirty="0">
                <a:solidFill>
                  <a:srgbClr val="39424A"/>
                </a:solidFill>
                <a:effectLst/>
                <a:latin typeface="HG丸ｺﾞｼｯｸM-PRO" panose="020F0600000000000000" pitchFamily="50" charset="-128"/>
                <a:ea typeface="HG丸ｺﾞｼｯｸM-PRO" panose="020F0600000000000000" pitchFamily="50" charset="-128"/>
              </a:rPr>
              <a:t>つ星評価</a:t>
            </a:r>
            <a:endParaRPr lang="ja-JP" altLang="en-US" sz="2400" dirty="0">
              <a:latin typeface="HG丸ｺﾞｼｯｸM-PRO" panose="020F0600000000000000" pitchFamily="50" charset="-128"/>
              <a:ea typeface="HG丸ｺﾞｼｯｸM-PRO" panose="020F0600000000000000" pitchFamily="50" charset="-128"/>
            </a:endParaRPr>
          </a:p>
        </p:txBody>
      </p:sp>
      <p:sp>
        <p:nvSpPr>
          <p:cNvPr id="8" name="テキスト ボックス 7">
            <a:extLst>
              <a:ext uri="{FF2B5EF4-FFF2-40B4-BE49-F238E27FC236}">
                <a16:creationId xmlns:a16="http://schemas.microsoft.com/office/drawing/2014/main" id="{924EC7C4-EA58-4D6E-8DC7-46A3747D22B6}"/>
              </a:ext>
            </a:extLst>
          </p:cNvPr>
          <p:cNvSpPr txBox="1"/>
          <p:nvPr/>
        </p:nvSpPr>
        <p:spPr>
          <a:xfrm>
            <a:off x="180975" y="5106480"/>
            <a:ext cx="11480801" cy="400110"/>
          </a:xfrm>
          <a:prstGeom prst="rect">
            <a:avLst/>
          </a:prstGeom>
          <a:noFill/>
        </p:spPr>
        <p:txBody>
          <a:bodyPr wrap="square">
            <a:spAutoFit/>
          </a:bodyPr>
          <a:lstStyle/>
          <a:p>
            <a:r>
              <a:rPr lang="ja-JP" altLang="en-US" sz="2000" b="0" i="0" dirty="0">
                <a:solidFill>
                  <a:srgbClr val="39424A"/>
                </a:solidFill>
                <a:effectLst/>
                <a:latin typeface="HG丸ｺﾞｼｯｸM-PRO" panose="020F0600000000000000" pitchFamily="50" charset="-128"/>
                <a:ea typeface="HG丸ｺﾞｼｯｸM-PRO" panose="020F0600000000000000" pitchFamily="50" charset="-128"/>
              </a:rPr>
              <a:t>健全な財務状況および説明責任（アカウンタビリティ）と透明性へのコミットメントが認められた</a:t>
            </a:r>
            <a:endParaRPr lang="ja-JP" altLang="en-US" sz="2000" dirty="0">
              <a:latin typeface="HG丸ｺﾞｼｯｸM-PRO" panose="020F0600000000000000" pitchFamily="50" charset="-128"/>
              <a:ea typeface="HG丸ｺﾞｼｯｸM-PRO" panose="020F0600000000000000" pitchFamily="50" charset="-128"/>
            </a:endParaRPr>
          </a:p>
        </p:txBody>
      </p:sp>
      <p:pic>
        <p:nvPicPr>
          <p:cNvPr id="12" name="Picture 4" descr="ãã­ã¼ã¿ãªã¼è²¡å£ãã®ç»åæ¤ç´¢çµæ">
            <a:extLst>
              <a:ext uri="{FF2B5EF4-FFF2-40B4-BE49-F238E27FC236}">
                <a16:creationId xmlns:a16="http://schemas.microsoft.com/office/drawing/2014/main" id="{B551670C-523E-452B-BAA0-AB826CB4950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9585179" y="5817524"/>
            <a:ext cx="2006747" cy="756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2313420"/>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1000"/>
                                        <p:tgtEl>
                                          <p:spTgt spid="2"/>
                                        </p:tgtEl>
                                      </p:cBhvr>
                                    </p:animEffect>
                                  </p:childTnLst>
                                </p:cTn>
                              </p:par>
                            </p:childTnLst>
                          </p:cTn>
                        </p:par>
                        <p:par>
                          <p:cTn id="8" fill="hold">
                            <p:stCondLst>
                              <p:cond delay="1000"/>
                            </p:stCondLst>
                            <p:childTnLst>
                              <p:par>
                                <p:cTn id="9" presetID="42" presetClass="entr" presetSubtype="0" fill="hold" grpId="0" nodeType="afterEffect">
                                  <p:stCondLst>
                                    <p:cond delay="25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9A17B49F-D03A-4029-B31A-2D46460F52FB}"/>
              </a:ext>
            </a:extLst>
          </p:cNvPr>
          <p:cNvSpPr/>
          <p:nvPr/>
        </p:nvSpPr>
        <p:spPr>
          <a:xfrm>
            <a:off x="180975" y="152400"/>
            <a:ext cx="11858625" cy="619125"/>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rPr>
              <a:t>補助金申請要件の変更点</a:t>
            </a:r>
            <a:r>
              <a:rPr kumimoji="1" lang="en-US" altLang="ja-JP" sz="2800" b="0" i="0" u="none" strike="noStrike" kern="120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2800" b="0" i="0" u="none" strike="noStrike" kern="120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rPr>
              <a:t>グローバル補助金</a:t>
            </a:r>
          </a:p>
        </p:txBody>
      </p:sp>
      <p:graphicFrame>
        <p:nvGraphicFramePr>
          <p:cNvPr id="2" name="表 3">
            <a:extLst>
              <a:ext uri="{FF2B5EF4-FFF2-40B4-BE49-F238E27FC236}">
                <a16:creationId xmlns:a16="http://schemas.microsoft.com/office/drawing/2014/main" id="{D80DDEC1-B1F3-4A2F-AAE0-CDA67C1D7BCC}"/>
              </a:ext>
            </a:extLst>
          </p:cNvPr>
          <p:cNvGraphicFramePr>
            <a:graphicFrameLocks noGrp="1"/>
          </p:cNvGraphicFramePr>
          <p:nvPr/>
        </p:nvGraphicFramePr>
        <p:xfrm>
          <a:off x="571499" y="1013025"/>
          <a:ext cx="10791825" cy="4752000"/>
        </p:xfrm>
        <a:graphic>
          <a:graphicData uri="http://schemas.openxmlformats.org/drawingml/2006/table">
            <a:tbl>
              <a:tblPr firstRow="1" bandRow="1">
                <a:tableStyleId>{5C22544A-7EE6-4342-B048-85BDC9FD1C3A}</a:tableStyleId>
              </a:tblPr>
              <a:tblGrid>
                <a:gridCol w="2905126">
                  <a:extLst>
                    <a:ext uri="{9D8B030D-6E8A-4147-A177-3AD203B41FA5}">
                      <a16:colId xmlns:a16="http://schemas.microsoft.com/office/drawing/2014/main" val="1508821503"/>
                    </a:ext>
                  </a:extLst>
                </a:gridCol>
                <a:gridCol w="692149">
                  <a:extLst>
                    <a:ext uri="{9D8B030D-6E8A-4147-A177-3AD203B41FA5}">
                      <a16:colId xmlns:a16="http://schemas.microsoft.com/office/drawing/2014/main" val="3999096027"/>
                    </a:ext>
                  </a:extLst>
                </a:gridCol>
                <a:gridCol w="7194550">
                  <a:extLst>
                    <a:ext uri="{9D8B030D-6E8A-4147-A177-3AD203B41FA5}">
                      <a16:colId xmlns:a16="http://schemas.microsoft.com/office/drawing/2014/main" val="182484588"/>
                    </a:ext>
                  </a:extLst>
                </a:gridCol>
              </a:tblGrid>
              <a:tr h="528000">
                <a:tc gridSpan="3">
                  <a:txBody>
                    <a:bodyPr/>
                    <a:lstStyle/>
                    <a:p>
                      <a:pPr>
                        <a:lnSpc>
                          <a:spcPct val="100000"/>
                        </a:lnSpc>
                      </a:pPr>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授与と受諾の条件</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hMerge="1">
                  <a:txBody>
                    <a:bodyPr/>
                    <a:lstStyle/>
                    <a:p>
                      <a:endParaRPr kumimoji="1" lang="ja-JP" altLang="en-US"/>
                    </a:p>
                  </a:txBody>
                  <a:tcPr/>
                </a:tc>
                <a:tc hMerge="1">
                  <a:txBody>
                    <a:bodyPr/>
                    <a:lstStyle/>
                    <a:p>
                      <a:endParaRPr kumimoji="1" lang="ja-JP" altLang="en-US" sz="2400" dirty="0">
                        <a:latin typeface="HG丸ｺﾞｼｯｸM-PRO" panose="020F0600000000000000" pitchFamily="50" charset="-128"/>
                        <a:ea typeface="HG丸ｺﾞｼｯｸM-PRO" panose="020F0600000000000000" pitchFamily="50" charset="-128"/>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extLst>
                  <a:ext uri="{0D108BD9-81ED-4DB2-BD59-A6C34878D82A}">
                    <a16:rowId xmlns:a16="http://schemas.microsoft.com/office/drawing/2014/main" val="2818801108"/>
                  </a:ext>
                </a:extLst>
              </a:tr>
              <a:tr h="528000">
                <a:tc gridSpan="2">
                  <a:txBody>
                    <a:bodyPr/>
                    <a:lstStyle/>
                    <a:p>
                      <a:pPr algn="ctr">
                        <a:lnSpc>
                          <a:spcPct val="100000"/>
                        </a:lnSpc>
                      </a:pPr>
                      <a:endParaRPr kumimoji="1" lang="ja-JP" altLang="en-US" sz="2400" dirty="0">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noFill/>
                  </a:tcPr>
                </a:tc>
                <a:tc hMerge="1">
                  <a:txBody>
                    <a:bodyPr/>
                    <a:lstStyle/>
                    <a:p>
                      <a:pPr algn="ctr">
                        <a:lnSpc>
                          <a:spcPts val="2000"/>
                        </a:lnSpc>
                      </a:pPr>
                      <a:endParaRPr kumimoji="1" lang="ja-JP" altLang="en-US" sz="2400" dirty="0">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noFill/>
                  </a:tcPr>
                </a:tc>
                <a:tc>
                  <a:txBody>
                    <a:bodyPr/>
                    <a:lstStyle/>
                    <a:p>
                      <a:pPr algn="ctr">
                        <a:lnSpc>
                          <a:spcPct val="100000"/>
                        </a:lnSpc>
                      </a:pPr>
                      <a:r>
                        <a:rPr kumimoji="1" lang="en-US" altLang="ja-JP" sz="2400" dirty="0">
                          <a:solidFill>
                            <a:srgbClr val="002060"/>
                          </a:solidFill>
                          <a:latin typeface="HG丸ｺﾞｼｯｸM-PRO" panose="020F0600000000000000" pitchFamily="50" charset="-128"/>
                          <a:ea typeface="HG丸ｺﾞｼｯｸM-PRO" panose="020F0600000000000000" pitchFamily="50" charset="-128"/>
                        </a:rPr>
                        <a:t>2020-21</a:t>
                      </a:r>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年度</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noFill/>
                  </a:tcPr>
                </a:tc>
                <a:extLst>
                  <a:ext uri="{0D108BD9-81ED-4DB2-BD59-A6C34878D82A}">
                    <a16:rowId xmlns:a16="http://schemas.microsoft.com/office/drawing/2014/main" val="4018953628"/>
                  </a:ext>
                </a:extLst>
              </a:tr>
              <a:tr h="528000">
                <a:tc rowSpan="3" gridSpan="2">
                  <a:txBody>
                    <a:bodyPr/>
                    <a:lstStyle/>
                    <a:p>
                      <a:pPr algn="ctr">
                        <a:lnSpc>
                          <a:spcPct val="100000"/>
                        </a:lnSpc>
                      </a:pPr>
                      <a:r>
                        <a:rPr kumimoji="1" lang="en-US" altLang="ja-JP" sz="2400" dirty="0">
                          <a:latin typeface="HG丸ｺﾞｼｯｸM-PRO" panose="020F0600000000000000" pitchFamily="50" charset="-128"/>
                          <a:ea typeface="HG丸ｺﾞｼｯｸM-PRO" panose="020F0600000000000000" pitchFamily="50" charset="-128"/>
                        </a:rPr>
                        <a:t>Ⅲ</a:t>
                      </a:r>
                      <a:r>
                        <a:rPr kumimoji="1" lang="ja-JP" altLang="en-US" sz="2400" dirty="0">
                          <a:latin typeface="HG丸ｺﾞｼｯｸM-PRO" panose="020F0600000000000000" pitchFamily="50" charset="-128"/>
                          <a:ea typeface="HG丸ｺﾞｼｯｸM-PRO" panose="020F0600000000000000" pitchFamily="50" charset="-128"/>
                        </a:rPr>
                        <a:t>．制約事項</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rowSpan="3" hMerge="1">
                  <a:txBody>
                    <a:bodyPr/>
                    <a:lstStyle/>
                    <a:p>
                      <a:pPr algn="ctr">
                        <a:lnSpc>
                          <a:spcPts val="2000"/>
                        </a:lnSpc>
                      </a:pPr>
                      <a:endParaRPr kumimoji="1" lang="ja-JP" altLang="en-US" sz="2400" dirty="0">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l">
                        <a:lnSpc>
                          <a:spcPct val="100000"/>
                        </a:lnSpc>
                      </a:pPr>
                      <a:r>
                        <a:rPr kumimoji="1" lang="ja-JP" altLang="en-US" sz="2400" dirty="0">
                          <a:latin typeface="HG丸ｺﾞｼｯｸM-PRO" panose="020F0600000000000000" pitchFamily="50" charset="-128"/>
                          <a:ea typeface="HG丸ｺﾞｼｯｸM-PRO" panose="020F0600000000000000" pitchFamily="50" charset="-128"/>
                        </a:rPr>
                        <a:t>受益者に関する制約事項の明確化</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156621877"/>
                  </a:ext>
                </a:extLst>
              </a:tr>
              <a:tr h="528000">
                <a:tc gridSpan="2" vMerge="1">
                  <a:txBody>
                    <a:bodyPr/>
                    <a:lstStyle/>
                    <a:p>
                      <a:pPr algn="ctr"/>
                      <a:endParaRPr kumimoji="1" lang="ja-JP" altLang="en-US" sz="2400" dirty="0">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hMerge="1" vMerge="1">
                  <a:txBody>
                    <a:bodyPr/>
                    <a:lstStyle/>
                    <a:p>
                      <a:endParaRPr kumimoji="1" lang="ja-JP" altLang="en-US"/>
                    </a:p>
                  </a:txBody>
                  <a:tcPr/>
                </a:tc>
                <a:tc>
                  <a:txBody>
                    <a:bodyPr/>
                    <a:lstStyle/>
                    <a:p>
                      <a:pPr algn="l">
                        <a:lnSpc>
                          <a:spcPct val="100000"/>
                        </a:lnSpc>
                      </a:pPr>
                      <a:r>
                        <a:rPr kumimoji="1" lang="ja-JP" altLang="en-US" sz="2400" dirty="0">
                          <a:latin typeface="HG丸ｺﾞｼｯｸM-PRO" panose="020F0600000000000000" pitchFamily="50" charset="-128"/>
                          <a:ea typeface="HG丸ｺﾞｼｯｸM-PRO" panose="020F0600000000000000" pitchFamily="50" charset="-128"/>
                        </a:rPr>
                        <a:t>　　・受益者に無報酬の労働を求めない</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253684623"/>
                  </a:ext>
                </a:extLst>
              </a:tr>
              <a:tr h="528000">
                <a:tc gridSpan="2" vMerge="1">
                  <a:txBody>
                    <a:bodyPr/>
                    <a:lstStyle/>
                    <a:p>
                      <a:pPr algn="ctr"/>
                      <a:endParaRPr kumimoji="1" lang="ja-JP" altLang="en-US" sz="2400" dirty="0">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hMerge="1" vMerge="1">
                  <a:txBody>
                    <a:bodyPr/>
                    <a:lstStyle/>
                    <a:p>
                      <a:endParaRPr kumimoji="1" lang="ja-JP" altLang="en-US"/>
                    </a:p>
                  </a:txBody>
                  <a:tcPr/>
                </a:tc>
                <a:tc>
                  <a:txBody>
                    <a:bodyPr/>
                    <a:lstStyle/>
                    <a:p>
                      <a:pPr algn="l">
                        <a:lnSpc>
                          <a:spcPct val="100000"/>
                        </a:lnSpc>
                      </a:pPr>
                      <a:r>
                        <a:rPr kumimoji="1" lang="ja-JP" altLang="en-US" sz="2400" dirty="0">
                          <a:latin typeface="HG丸ｺﾞｼｯｸM-PRO" panose="020F0600000000000000" pitchFamily="50" charset="-128"/>
                          <a:ea typeface="HG丸ｺﾞｼｯｸM-PRO" panose="020F0600000000000000" pitchFamily="50" charset="-128"/>
                        </a:rPr>
                        <a:t>　　・未成年者に労働をさせてはいけない</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3701560092"/>
                  </a:ext>
                </a:extLst>
              </a:tr>
              <a:tr h="528000">
                <a:tc gridSpan="3">
                  <a:txBody>
                    <a:bodyPr/>
                    <a:lstStyle/>
                    <a:p>
                      <a:pPr algn="ctr">
                        <a:lnSpc>
                          <a:spcPct val="100000"/>
                        </a:lnSpc>
                      </a:pPr>
                      <a:endParaRPr kumimoji="1" lang="ja-JP" altLang="en-US" sz="2400" dirty="0">
                        <a:latin typeface="HG丸ｺﾞｼｯｸM-PRO" panose="020F0600000000000000" pitchFamily="50" charset="-128"/>
                        <a:ea typeface="HG丸ｺﾞｼｯｸM-PRO" panose="020F0600000000000000" pitchFamily="50" charset="-128"/>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hMerge="1">
                  <a:txBody>
                    <a:bodyPr/>
                    <a:lstStyle/>
                    <a:p>
                      <a:endParaRPr kumimoji="1" lang="ja-JP" altLang="en-US"/>
                    </a:p>
                  </a:txBody>
                  <a:tcPr/>
                </a:tc>
                <a:tc hMerge="1">
                  <a:txBody>
                    <a:bodyPr/>
                    <a:lstStyle/>
                    <a:p>
                      <a:pPr algn="l"/>
                      <a:endParaRPr kumimoji="1" lang="ja-JP" altLang="en-US" sz="2400" dirty="0">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extLst>
                  <a:ext uri="{0D108BD9-81ED-4DB2-BD59-A6C34878D82A}">
                    <a16:rowId xmlns:a16="http://schemas.microsoft.com/office/drawing/2014/main" val="3554901010"/>
                  </a:ext>
                </a:extLst>
              </a:tr>
              <a:tr h="528000">
                <a:tc gridSpan="3">
                  <a:txBody>
                    <a:bodyPr/>
                    <a:lstStyle/>
                    <a:p>
                      <a:pPr algn="l">
                        <a:lnSpc>
                          <a:spcPct val="100000"/>
                        </a:lnSpc>
                      </a:pPr>
                      <a:r>
                        <a:rPr kumimoji="1" lang="ja-JP" altLang="en-US" sz="2400" b="1" dirty="0">
                          <a:solidFill>
                            <a:schemeClr val="accent1">
                              <a:lumMod val="50000"/>
                            </a:schemeClr>
                          </a:solidFill>
                          <a:latin typeface="HG丸ｺﾞｼｯｸM-PRO" panose="020F0600000000000000" pitchFamily="50" charset="-128"/>
                          <a:ea typeface="HG丸ｺﾞｼｯｸM-PRO" panose="020F0600000000000000" pitchFamily="50" charset="-128"/>
                        </a:rPr>
                        <a:t>その他</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hMerge="1">
                  <a:txBody>
                    <a:bodyPr/>
                    <a:lstStyle/>
                    <a:p>
                      <a:endParaRPr kumimoji="1" lang="ja-JP" altLang="en-US"/>
                    </a:p>
                  </a:txBody>
                  <a:tcPr/>
                </a:tc>
                <a:tc hMerge="1">
                  <a:txBody>
                    <a:bodyPr/>
                    <a:lstStyle/>
                    <a:p>
                      <a:pPr algn="l"/>
                      <a:endParaRPr kumimoji="1" lang="ja-JP" altLang="en-US" sz="2400" dirty="0">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extLst>
                  <a:ext uri="{0D108BD9-81ED-4DB2-BD59-A6C34878D82A}">
                    <a16:rowId xmlns:a16="http://schemas.microsoft.com/office/drawing/2014/main" val="2403298774"/>
                  </a:ext>
                </a:extLst>
              </a:tr>
              <a:tr h="528000">
                <a:tc rowSpan="2">
                  <a:txBody>
                    <a:bodyPr/>
                    <a:lstStyle/>
                    <a:p>
                      <a:pPr algn="ctr">
                        <a:lnSpc>
                          <a:spcPct val="100000"/>
                        </a:lnSpc>
                      </a:pPr>
                      <a:r>
                        <a:rPr kumimoji="1" lang="ja-JP" altLang="en-US" sz="2400" dirty="0">
                          <a:latin typeface="HG丸ｺﾞｼｯｸM-PRO" panose="020F0600000000000000" pitchFamily="50" charset="-128"/>
                          <a:ea typeface="HG丸ｺﾞｼｯｸM-PRO" panose="020F0600000000000000" pitchFamily="50" charset="-128"/>
                        </a:rPr>
                        <a:t>グローバル補助金</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gridSpan="2">
                  <a:txBody>
                    <a:bodyPr/>
                    <a:lstStyle/>
                    <a:p>
                      <a:pPr algn="l">
                        <a:lnSpc>
                          <a:spcPct val="100000"/>
                        </a:lnSpc>
                      </a:pPr>
                      <a:r>
                        <a:rPr kumimoji="1" lang="ja-JP" altLang="en-US" sz="2400" dirty="0">
                          <a:latin typeface="HG丸ｺﾞｼｯｸM-PRO" panose="020F0600000000000000" pitchFamily="50" charset="-128"/>
                          <a:ea typeface="HG丸ｺﾞｼｯｸM-PRO" panose="020F0600000000000000" pitchFamily="50" charset="-128"/>
                        </a:rPr>
                        <a:t>６重点分野から７重点分野に（</a:t>
                      </a:r>
                      <a:r>
                        <a:rPr kumimoji="1" lang="en-US" altLang="ja-JP" sz="2400" dirty="0">
                          <a:latin typeface="HG丸ｺﾞｼｯｸM-PRO" panose="020F0600000000000000" pitchFamily="50" charset="-128"/>
                          <a:ea typeface="HG丸ｺﾞｼｯｸM-PRO" panose="020F0600000000000000" pitchFamily="50" charset="-128"/>
                        </a:rPr>
                        <a:t>202</a:t>
                      </a:r>
                      <a:r>
                        <a:rPr kumimoji="1" lang="ja-JP" altLang="en-US" sz="2400" dirty="0">
                          <a:latin typeface="HG丸ｺﾞｼｯｸM-PRO" panose="020F0600000000000000" pitchFamily="50" charset="-128"/>
                          <a:ea typeface="HG丸ｺﾞｼｯｸM-PRO" panose="020F0600000000000000" pitchFamily="50" charset="-128"/>
                        </a:rPr>
                        <a:t>１年７月～）</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hMerge="1">
                  <a:txBody>
                    <a:bodyPr/>
                    <a:lstStyle/>
                    <a:p>
                      <a:pPr algn="l">
                        <a:lnSpc>
                          <a:spcPts val="2000"/>
                        </a:lnSpc>
                      </a:pPr>
                      <a:r>
                        <a:rPr kumimoji="1" lang="en-US" altLang="ja-JP" sz="2400" dirty="0">
                          <a:latin typeface="HG丸ｺﾞｼｯｸM-PRO" panose="020F0600000000000000" pitchFamily="50" charset="-128"/>
                          <a:ea typeface="HG丸ｺﾞｼｯｸM-PRO" panose="020F0600000000000000" pitchFamily="50" charset="-128"/>
                        </a:rPr>
                        <a:t>RAC</a:t>
                      </a:r>
                      <a:r>
                        <a:rPr kumimoji="1" lang="ja-JP" altLang="en-US" sz="2400" dirty="0">
                          <a:latin typeface="HG丸ｺﾞｼｯｸM-PRO" panose="020F0600000000000000" pitchFamily="50" charset="-128"/>
                          <a:ea typeface="HG丸ｺﾞｼｯｸM-PRO" panose="020F0600000000000000" pitchFamily="50" charset="-128"/>
                        </a:rPr>
                        <a:t>が代表提唱することを認める（</a:t>
                      </a:r>
                      <a:r>
                        <a:rPr kumimoji="1" lang="en-US" altLang="ja-JP" sz="2400" dirty="0">
                          <a:latin typeface="HG丸ｺﾞｼｯｸM-PRO" panose="020F0600000000000000" pitchFamily="50" charset="-128"/>
                          <a:ea typeface="HG丸ｺﾞｼｯｸM-PRO" panose="020F0600000000000000" pitchFamily="50" charset="-128"/>
                        </a:rPr>
                        <a:t>2022</a:t>
                      </a:r>
                      <a:r>
                        <a:rPr kumimoji="1" lang="ja-JP" altLang="en-US" sz="2400" dirty="0">
                          <a:latin typeface="HG丸ｺﾞｼｯｸM-PRO" panose="020F0600000000000000" pitchFamily="50" charset="-128"/>
                          <a:ea typeface="HG丸ｺﾞｼｯｸM-PRO" panose="020F0600000000000000" pitchFamily="50" charset="-128"/>
                        </a:rPr>
                        <a:t>年７月～）</a:t>
                      </a:r>
                      <a:endParaRPr kumimoji="1" lang="en-US" altLang="ja-JP" sz="2400" dirty="0">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noFill/>
                  </a:tcPr>
                </a:tc>
                <a:extLst>
                  <a:ext uri="{0D108BD9-81ED-4DB2-BD59-A6C34878D82A}">
                    <a16:rowId xmlns:a16="http://schemas.microsoft.com/office/drawing/2014/main" val="1197019311"/>
                  </a:ext>
                </a:extLst>
              </a:tr>
              <a:tr h="528000">
                <a:tc vMerge="1">
                  <a:txBody>
                    <a:bodyPr/>
                    <a:lstStyle/>
                    <a:p>
                      <a:pPr algn="ctr">
                        <a:lnSpc>
                          <a:spcPct val="100000"/>
                        </a:lnSpc>
                      </a:pPr>
                      <a:endParaRPr kumimoji="1" lang="ja-JP" altLang="en-US" sz="2400" dirty="0">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gridSpan="2">
                  <a:txBody>
                    <a:bodyPr/>
                    <a:lstStyle/>
                    <a:p>
                      <a:pPr algn="l">
                        <a:lnSpc>
                          <a:spcPct val="100000"/>
                        </a:lnSpc>
                      </a:pPr>
                      <a:r>
                        <a:rPr kumimoji="1" lang="en-US" altLang="ja-JP" sz="2400" dirty="0">
                          <a:latin typeface="HG丸ｺﾞｼｯｸM-PRO" panose="020F0600000000000000" pitchFamily="50" charset="-128"/>
                          <a:ea typeface="HG丸ｺﾞｼｯｸM-PRO" panose="020F0600000000000000" pitchFamily="50" charset="-128"/>
                        </a:rPr>
                        <a:t>RAC</a:t>
                      </a:r>
                      <a:r>
                        <a:rPr kumimoji="1" lang="ja-JP" altLang="en-US" sz="2400" dirty="0">
                          <a:latin typeface="HG丸ｺﾞｼｯｸM-PRO" panose="020F0600000000000000" pitchFamily="50" charset="-128"/>
                          <a:ea typeface="HG丸ｺﾞｼｯｸM-PRO" panose="020F0600000000000000" pitchFamily="50" charset="-128"/>
                        </a:rPr>
                        <a:t>が代表提唱することを認める（</a:t>
                      </a:r>
                      <a:r>
                        <a:rPr kumimoji="1" lang="en-US" altLang="ja-JP" sz="2400" dirty="0">
                          <a:latin typeface="HG丸ｺﾞｼｯｸM-PRO" panose="020F0600000000000000" pitchFamily="50" charset="-128"/>
                          <a:ea typeface="HG丸ｺﾞｼｯｸM-PRO" panose="020F0600000000000000" pitchFamily="50" charset="-128"/>
                        </a:rPr>
                        <a:t>2022</a:t>
                      </a:r>
                      <a:r>
                        <a:rPr kumimoji="1" lang="ja-JP" altLang="en-US" sz="2400" dirty="0">
                          <a:latin typeface="HG丸ｺﾞｼｯｸM-PRO" panose="020F0600000000000000" pitchFamily="50" charset="-128"/>
                          <a:ea typeface="HG丸ｺﾞｼｯｸM-PRO" panose="020F0600000000000000" pitchFamily="50" charset="-128"/>
                        </a:rPr>
                        <a:t>年７月～）</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hMerge="1">
                  <a:txBody>
                    <a:bodyPr/>
                    <a:lstStyle/>
                    <a:p>
                      <a:pPr algn="l">
                        <a:lnSpc>
                          <a:spcPts val="2000"/>
                        </a:lnSpc>
                      </a:pPr>
                      <a:endParaRPr kumimoji="1" lang="ja-JP" altLang="en-US" sz="2400" dirty="0">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noFill/>
                  </a:tcPr>
                </a:tc>
                <a:extLst>
                  <a:ext uri="{0D108BD9-81ED-4DB2-BD59-A6C34878D82A}">
                    <a16:rowId xmlns:a16="http://schemas.microsoft.com/office/drawing/2014/main" val="383137190"/>
                  </a:ext>
                </a:extLst>
              </a:tr>
            </a:tbl>
          </a:graphicData>
        </a:graphic>
      </p:graphicFrame>
      <p:pic>
        <p:nvPicPr>
          <p:cNvPr id="3" name="Picture 4" descr="ãã­ã¼ã¿ãªã¼è²¡å£ãã®ç»åæ¤ç´¢çµæ">
            <a:extLst>
              <a:ext uri="{FF2B5EF4-FFF2-40B4-BE49-F238E27FC236}">
                <a16:creationId xmlns:a16="http://schemas.microsoft.com/office/drawing/2014/main" id="{3871A202-7F11-4516-99AB-22E6B022B09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585179" y="5817524"/>
            <a:ext cx="2006747" cy="756642"/>
          </a:xfrm>
          <a:prstGeom prst="rect">
            <a:avLst/>
          </a:prstGeom>
          <a:noFill/>
          <a:extLst>
            <a:ext uri="{909E8E84-426E-40DD-AFC4-6F175D3DCCD1}">
              <a14:hiddenFill xmlns:a14="http://schemas.microsoft.com/office/drawing/2010/main">
                <a:solidFill>
                  <a:srgbClr val="FFFFFF"/>
                </a:solidFill>
              </a14:hiddenFill>
            </a:ext>
          </a:extLst>
        </p:spPr>
      </p:pic>
      <p:pic>
        <p:nvPicPr>
          <p:cNvPr id="9" name="図 8">
            <a:extLst>
              <a:ext uri="{FF2B5EF4-FFF2-40B4-BE49-F238E27FC236}">
                <a16:creationId xmlns:a16="http://schemas.microsoft.com/office/drawing/2014/main" id="{7963AD54-5458-4447-9AF9-76FB780A7095}"/>
              </a:ext>
            </a:extLst>
          </p:cNvPr>
          <p:cNvPicPr>
            <a:picLocks noChangeAspect="1"/>
          </p:cNvPicPr>
          <p:nvPr/>
        </p:nvPicPr>
        <p:blipFill>
          <a:blip r:embed="rId4"/>
          <a:stretch>
            <a:fillRect/>
          </a:stretch>
        </p:blipFill>
        <p:spPr>
          <a:xfrm>
            <a:off x="6096000" y="3914751"/>
            <a:ext cx="2228965" cy="933498"/>
          </a:xfrm>
          <a:prstGeom prst="rect">
            <a:avLst/>
          </a:prstGeom>
        </p:spPr>
      </p:pic>
      <p:sp>
        <p:nvSpPr>
          <p:cNvPr id="4" name="吹き出し: 角を丸めた四角形 3">
            <a:extLst>
              <a:ext uri="{FF2B5EF4-FFF2-40B4-BE49-F238E27FC236}">
                <a16:creationId xmlns:a16="http://schemas.microsoft.com/office/drawing/2014/main" id="{9B29714D-9F53-41A6-ABFC-331D2704F7A2}"/>
              </a:ext>
            </a:extLst>
          </p:cNvPr>
          <p:cNvSpPr/>
          <p:nvPr/>
        </p:nvSpPr>
        <p:spPr>
          <a:xfrm>
            <a:off x="700644" y="6006525"/>
            <a:ext cx="8585860" cy="553376"/>
          </a:xfrm>
          <a:prstGeom prst="wedgeRoundRectCallout">
            <a:avLst>
              <a:gd name="adj1" fmla="val -3267"/>
              <a:gd name="adj2" fmla="val -104886"/>
              <a:gd name="adj3" fmla="val 16667"/>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グローバル補助金でロータリークラブと活動した経験があることが条件</a:t>
            </a:r>
          </a:p>
        </p:txBody>
      </p:sp>
    </p:spTree>
    <p:extLst>
      <p:ext uri="{BB962C8B-B14F-4D97-AF65-F5344CB8AC3E}">
        <p14:creationId xmlns:p14="http://schemas.microsoft.com/office/powerpoint/2010/main" val="32789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0-#ppt_w/2"/>
                                          </p:val>
                                        </p:tav>
                                        <p:tav tm="100000">
                                          <p:val>
                                            <p:strVal val="#ppt_x"/>
                                          </p:val>
                                        </p:tav>
                                      </p:tavLst>
                                    </p:anim>
                                    <p:anim calcmode="lin" valueType="num">
                                      <p:cBhvr additive="base">
                                        <p:cTn id="14"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ãã­ã¼ã¿ãªã¼è²¡å£ãã®ç»åæ¤ç´¢çµæ">
            <a:extLst>
              <a:ext uri="{FF2B5EF4-FFF2-40B4-BE49-F238E27FC236}">
                <a16:creationId xmlns:a16="http://schemas.microsoft.com/office/drawing/2014/main" id="{3871A202-7F11-4516-99AB-22E6B022B09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585179" y="5817524"/>
            <a:ext cx="2006747" cy="756642"/>
          </a:xfrm>
          <a:prstGeom prst="rect">
            <a:avLst/>
          </a:prstGeom>
          <a:noFill/>
          <a:extLst>
            <a:ext uri="{909E8E84-426E-40DD-AFC4-6F175D3DCCD1}">
              <a14:hiddenFill xmlns:a14="http://schemas.microsoft.com/office/drawing/2010/main">
                <a:solidFill>
                  <a:srgbClr val="FFFFFF"/>
                </a:solidFill>
              </a14:hiddenFill>
            </a:ext>
          </a:extLst>
        </p:spPr>
      </p:pic>
      <p:sp>
        <p:nvSpPr>
          <p:cNvPr id="12" name="正方形/長方形 11">
            <a:extLst>
              <a:ext uri="{FF2B5EF4-FFF2-40B4-BE49-F238E27FC236}">
                <a16:creationId xmlns:a16="http://schemas.microsoft.com/office/drawing/2014/main" id="{9A17B49F-D03A-4029-B31A-2D46460F52FB}"/>
              </a:ext>
            </a:extLst>
          </p:cNvPr>
          <p:cNvSpPr/>
          <p:nvPr/>
        </p:nvSpPr>
        <p:spPr>
          <a:xfrm>
            <a:off x="180975" y="152400"/>
            <a:ext cx="11858625" cy="619125"/>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rPr>
              <a:t>COVID-19</a:t>
            </a:r>
            <a:r>
              <a:rPr kumimoji="1" lang="ja-JP" altLang="en-US" sz="2800" b="0" i="0" u="none" strike="noStrike" kern="120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rPr>
              <a:t>対応グローバル補助金の申請要件</a:t>
            </a:r>
          </a:p>
        </p:txBody>
      </p:sp>
      <p:sp>
        <p:nvSpPr>
          <p:cNvPr id="2" name="正方形/長方形 1">
            <a:extLst>
              <a:ext uri="{FF2B5EF4-FFF2-40B4-BE49-F238E27FC236}">
                <a16:creationId xmlns:a16="http://schemas.microsoft.com/office/drawing/2014/main" id="{335FA106-CBCA-42F1-B327-667D0CBB26AE}"/>
              </a:ext>
            </a:extLst>
          </p:cNvPr>
          <p:cNvSpPr/>
          <p:nvPr/>
        </p:nvSpPr>
        <p:spPr>
          <a:xfrm>
            <a:off x="428623" y="1170072"/>
            <a:ext cx="11163300"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新型コロナウイルスに対応するための医療物資提供に、グローバル補助金でそれらの購入を援助することができる。</a:t>
            </a:r>
            <a:endParaRPr kumimoji="1" lang="en-US" altLang="ja-JP"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graphicFrame>
        <p:nvGraphicFramePr>
          <p:cNvPr id="4" name="表 5">
            <a:extLst>
              <a:ext uri="{FF2B5EF4-FFF2-40B4-BE49-F238E27FC236}">
                <a16:creationId xmlns:a16="http://schemas.microsoft.com/office/drawing/2014/main" id="{775FE71B-FAC0-4141-81FC-63D0ECCBB496}"/>
              </a:ext>
            </a:extLst>
          </p:cNvPr>
          <p:cNvGraphicFramePr>
            <a:graphicFrameLocks noGrp="1"/>
          </p:cNvGraphicFramePr>
          <p:nvPr/>
        </p:nvGraphicFramePr>
        <p:xfrm>
          <a:off x="428623" y="2137646"/>
          <a:ext cx="11163299" cy="3543300"/>
        </p:xfrm>
        <a:graphic>
          <a:graphicData uri="http://schemas.openxmlformats.org/drawingml/2006/table">
            <a:tbl>
              <a:tblPr firstRow="1" bandRow="1">
                <a:tableStyleId>{5C22544A-7EE6-4342-B048-85BDC9FD1C3A}</a:tableStyleId>
              </a:tblPr>
              <a:tblGrid>
                <a:gridCol w="6253458">
                  <a:extLst>
                    <a:ext uri="{9D8B030D-6E8A-4147-A177-3AD203B41FA5}">
                      <a16:colId xmlns:a16="http://schemas.microsoft.com/office/drawing/2014/main" val="1290015741"/>
                    </a:ext>
                  </a:extLst>
                </a:gridCol>
                <a:gridCol w="2538118">
                  <a:extLst>
                    <a:ext uri="{9D8B030D-6E8A-4147-A177-3AD203B41FA5}">
                      <a16:colId xmlns:a16="http://schemas.microsoft.com/office/drawing/2014/main" val="4130139708"/>
                    </a:ext>
                  </a:extLst>
                </a:gridCol>
                <a:gridCol w="2371723">
                  <a:extLst>
                    <a:ext uri="{9D8B030D-6E8A-4147-A177-3AD203B41FA5}">
                      <a16:colId xmlns:a16="http://schemas.microsoft.com/office/drawing/2014/main" val="4156796758"/>
                    </a:ext>
                  </a:extLst>
                </a:gridCol>
              </a:tblGrid>
              <a:tr h="590550">
                <a:tc>
                  <a:txBody>
                    <a:bodyPr/>
                    <a:lstStyle/>
                    <a:p>
                      <a:pPr algn="ctr"/>
                      <a:endParaRPr kumimoji="1" lang="ja-JP" altLang="en-US" sz="24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txBody>
                  <a:tcPr anchor="ctr">
                    <a:lnL w="28575" cap="flat" cmpd="sng" algn="ctr">
                      <a:solidFill>
                        <a:schemeClr val="accent5">
                          <a:lumMod val="75000"/>
                        </a:schemeClr>
                      </a:solidFill>
                      <a:prstDash val="solid"/>
                      <a:round/>
                      <a:headEnd type="none" w="med" len="med"/>
                      <a:tailEnd type="none" w="med" len="med"/>
                    </a:lnL>
                    <a:lnR w="28575" cap="flat" cmpd="sng" algn="ctr">
                      <a:solidFill>
                        <a:schemeClr val="accent5">
                          <a:lumMod val="75000"/>
                        </a:schemeClr>
                      </a:solidFill>
                      <a:prstDash val="solid"/>
                      <a:round/>
                      <a:headEnd type="none" w="med" len="med"/>
                      <a:tailEnd type="none" w="med" len="med"/>
                    </a:lnR>
                    <a:lnT w="28575" cap="flat" cmpd="sng" algn="ctr">
                      <a:solidFill>
                        <a:schemeClr val="accent5">
                          <a:lumMod val="75000"/>
                        </a:schemeClr>
                      </a:solidFill>
                      <a:prstDash val="solid"/>
                      <a:round/>
                      <a:headEnd type="none" w="med" len="med"/>
                      <a:tailEnd type="none" w="med" len="med"/>
                    </a:lnT>
                    <a:lnB w="28575" cap="flat" cmpd="sng" algn="ctr">
                      <a:solidFill>
                        <a:schemeClr val="accent5">
                          <a:lumMod val="75000"/>
                        </a:schemeClr>
                      </a:solidFill>
                      <a:prstDash val="solid"/>
                      <a:round/>
                      <a:headEnd type="none" w="med" len="med"/>
                      <a:tailEnd type="none" w="med" len="med"/>
                    </a:lnB>
                    <a:noFill/>
                  </a:tcPr>
                </a:tc>
                <a:tc>
                  <a:txBody>
                    <a:bodyPr/>
                    <a:lstStyle/>
                    <a:p>
                      <a:pPr algn="ctr"/>
                      <a:r>
                        <a:rPr kumimoji="1" lang="en-US" altLang="ja-JP" sz="24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6</a:t>
                      </a:r>
                      <a:r>
                        <a:rPr kumimoji="1" lang="ja-JP" altLang="en-US" sz="24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重点分野</a:t>
                      </a:r>
                    </a:p>
                  </a:txBody>
                  <a:tcPr anchor="ctr">
                    <a:lnL w="28575" cap="flat" cmpd="sng" algn="ctr">
                      <a:solidFill>
                        <a:schemeClr val="accent5">
                          <a:lumMod val="75000"/>
                        </a:schemeClr>
                      </a:solidFill>
                      <a:prstDash val="solid"/>
                      <a:round/>
                      <a:headEnd type="none" w="med" len="med"/>
                      <a:tailEnd type="none" w="med" len="med"/>
                    </a:lnL>
                    <a:lnR w="28575" cap="flat" cmpd="sng" algn="ctr">
                      <a:solidFill>
                        <a:schemeClr val="accent5">
                          <a:lumMod val="75000"/>
                        </a:schemeClr>
                      </a:solidFill>
                      <a:prstDash val="solid"/>
                      <a:round/>
                      <a:headEnd type="none" w="med" len="med"/>
                      <a:tailEnd type="none" w="med" len="med"/>
                    </a:lnR>
                    <a:lnT w="28575" cap="flat" cmpd="sng" algn="ctr">
                      <a:solidFill>
                        <a:schemeClr val="accent5">
                          <a:lumMod val="75000"/>
                        </a:schemeClr>
                      </a:solidFill>
                      <a:prstDash val="solid"/>
                      <a:round/>
                      <a:headEnd type="none" w="med" len="med"/>
                      <a:tailEnd type="none" w="med" len="med"/>
                    </a:lnT>
                    <a:lnB w="28575" cap="flat" cmpd="sng" algn="ctr">
                      <a:solidFill>
                        <a:schemeClr val="accent5">
                          <a:lumMod val="75000"/>
                        </a:schemeClr>
                      </a:solidFill>
                      <a:prstDash val="solid"/>
                      <a:round/>
                      <a:headEnd type="none" w="med" len="med"/>
                      <a:tailEnd type="none" w="med" len="med"/>
                    </a:lnB>
                    <a:noFill/>
                  </a:tcPr>
                </a:tc>
                <a:tc>
                  <a:txBody>
                    <a:bodyPr/>
                    <a:lstStyle/>
                    <a:p>
                      <a:pPr algn="ctr"/>
                      <a:r>
                        <a:rPr kumimoji="1" lang="en-US" altLang="ja-JP" sz="24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COVID-19</a:t>
                      </a:r>
                      <a:endParaRPr kumimoji="1" lang="ja-JP" altLang="en-US" sz="24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txBody>
                  <a:tcPr anchor="ctr">
                    <a:lnL w="28575" cap="flat" cmpd="sng" algn="ctr">
                      <a:solidFill>
                        <a:schemeClr val="accent5">
                          <a:lumMod val="75000"/>
                        </a:schemeClr>
                      </a:solidFill>
                      <a:prstDash val="solid"/>
                      <a:round/>
                      <a:headEnd type="none" w="med" len="med"/>
                      <a:tailEnd type="none" w="med" len="med"/>
                    </a:lnL>
                    <a:lnR w="28575" cap="flat" cmpd="sng" algn="ctr">
                      <a:solidFill>
                        <a:schemeClr val="accent5">
                          <a:lumMod val="75000"/>
                        </a:schemeClr>
                      </a:solidFill>
                      <a:prstDash val="solid"/>
                      <a:round/>
                      <a:headEnd type="none" w="med" len="med"/>
                      <a:tailEnd type="none" w="med" len="med"/>
                    </a:lnR>
                    <a:lnT w="28575" cap="flat" cmpd="sng" algn="ctr">
                      <a:solidFill>
                        <a:schemeClr val="accent5">
                          <a:lumMod val="75000"/>
                        </a:schemeClr>
                      </a:solidFill>
                      <a:prstDash val="solid"/>
                      <a:round/>
                      <a:headEnd type="none" w="med" len="med"/>
                      <a:tailEnd type="none" w="med" len="med"/>
                    </a:lnT>
                    <a:lnB w="28575" cap="flat" cmpd="sng" algn="ctr">
                      <a:solidFill>
                        <a:schemeClr val="accent5">
                          <a:lumMod val="75000"/>
                        </a:schemeClr>
                      </a:solidFill>
                      <a:prstDash val="solid"/>
                      <a:round/>
                      <a:headEnd type="none" w="med" len="med"/>
                      <a:tailEnd type="none" w="med" len="med"/>
                    </a:lnB>
                    <a:noFill/>
                  </a:tcPr>
                </a:tc>
                <a:extLst>
                  <a:ext uri="{0D108BD9-81ED-4DB2-BD59-A6C34878D82A}">
                    <a16:rowId xmlns:a16="http://schemas.microsoft.com/office/drawing/2014/main" val="3929944646"/>
                  </a:ext>
                </a:extLst>
              </a:tr>
              <a:tr h="590550">
                <a:tc>
                  <a:txBody>
                    <a:bodyPr/>
                    <a:lstStyle/>
                    <a:p>
                      <a:r>
                        <a:rPr kumimoji="1" lang="ja-JP" altLang="en-US" sz="24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実施国と援助国が提唱する</a:t>
                      </a:r>
                    </a:p>
                  </a:txBody>
                  <a:tcPr>
                    <a:lnL w="28575" cap="flat" cmpd="sng" algn="ctr">
                      <a:solidFill>
                        <a:schemeClr val="accent5">
                          <a:lumMod val="75000"/>
                        </a:schemeClr>
                      </a:solidFill>
                      <a:prstDash val="solid"/>
                      <a:round/>
                      <a:headEnd type="none" w="med" len="med"/>
                      <a:tailEnd type="none" w="med" len="med"/>
                    </a:lnL>
                    <a:lnR w="28575" cap="flat" cmpd="sng" algn="ctr">
                      <a:solidFill>
                        <a:schemeClr val="accent5">
                          <a:lumMod val="75000"/>
                        </a:schemeClr>
                      </a:solidFill>
                      <a:prstDash val="solid"/>
                      <a:round/>
                      <a:headEnd type="none" w="med" len="med"/>
                      <a:tailEnd type="none" w="med" len="med"/>
                    </a:lnR>
                    <a:lnT w="28575" cap="flat" cmpd="sng" algn="ctr">
                      <a:solidFill>
                        <a:schemeClr val="accent5">
                          <a:lumMod val="75000"/>
                        </a:schemeClr>
                      </a:solidFill>
                      <a:prstDash val="solid"/>
                      <a:round/>
                      <a:headEnd type="none" w="med" len="med"/>
                      <a:tailEnd type="none" w="med" len="med"/>
                    </a:lnT>
                    <a:lnB w="28575" cap="flat" cmpd="sng" algn="ctr">
                      <a:solidFill>
                        <a:schemeClr val="accent5">
                          <a:lumMod val="75000"/>
                        </a:schemeClr>
                      </a:solidFill>
                      <a:prstDash val="solid"/>
                      <a:round/>
                      <a:headEnd type="none" w="med" len="med"/>
                      <a:tailEnd type="none" w="med" len="med"/>
                    </a:lnB>
                    <a:noFill/>
                  </a:tcPr>
                </a:tc>
                <a:tc>
                  <a:txBody>
                    <a:bodyPr/>
                    <a:lstStyle/>
                    <a:p>
                      <a:pPr algn="ctr"/>
                      <a:r>
                        <a:rPr kumimoji="1" lang="ja-JP" altLang="en-US" sz="24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〇</a:t>
                      </a:r>
                    </a:p>
                  </a:txBody>
                  <a:tcPr anchor="ctr">
                    <a:lnL w="28575" cap="flat" cmpd="sng" algn="ctr">
                      <a:solidFill>
                        <a:schemeClr val="accent5">
                          <a:lumMod val="75000"/>
                        </a:schemeClr>
                      </a:solidFill>
                      <a:prstDash val="solid"/>
                      <a:round/>
                      <a:headEnd type="none" w="med" len="med"/>
                      <a:tailEnd type="none" w="med" len="med"/>
                    </a:lnL>
                    <a:lnR w="28575" cap="flat" cmpd="sng" algn="ctr">
                      <a:solidFill>
                        <a:schemeClr val="accent5">
                          <a:lumMod val="75000"/>
                        </a:schemeClr>
                      </a:solidFill>
                      <a:prstDash val="solid"/>
                      <a:round/>
                      <a:headEnd type="none" w="med" len="med"/>
                      <a:tailEnd type="none" w="med" len="med"/>
                    </a:lnR>
                    <a:lnT w="28575" cap="flat" cmpd="sng" algn="ctr">
                      <a:solidFill>
                        <a:schemeClr val="accent5">
                          <a:lumMod val="75000"/>
                        </a:schemeClr>
                      </a:solidFill>
                      <a:prstDash val="solid"/>
                      <a:round/>
                      <a:headEnd type="none" w="med" len="med"/>
                      <a:tailEnd type="none" w="med" len="med"/>
                    </a:lnT>
                    <a:lnB w="28575" cap="flat" cmpd="sng" algn="ctr">
                      <a:solidFill>
                        <a:schemeClr val="accent5">
                          <a:lumMod val="75000"/>
                        </a:schemeClr>
                      </a:solidFill>
                      <a:prstDash val="solid"/>
                      <a:round/>
                      <a:headEnd type="none" w="med" len="med"/>
                      <a:tailEnd type="none" w="med" len="med"/>
                    </a:lnB>
                    <a:noFill/>
                  </a:tcPr>
                </a:tc>
                <a:tc>
                  <a:txBody>
                    <a:bodyPr/>
                    <a:lstStyle/>
                    <a:p>
                      <a:pPr algn="ctr"/>
                      <a:r>
                        <a:rPr kumimoji="1" lang="ja-JP" altLang="en-US" sz="24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〇</a:t>
                      </a:r>
                    </a:p>
                  </a:txBody>
                  <a:tcPr anchor="ctr">
                    <a:lnL w="28575" cap="flat" cmpd="sng" algn="ctr">
                      <a:solidFill>
                        <a:schemeClr val="accent5">
                          <a:lumMod val="75000"/>
                        </a:schemeClr>
                      </a:solidFill>
                      <a:prstDash val="solid"/>
                      <a:round/>
                      <a:headEnd type="none" w="med" len="med"/>
                      <a:tailEnd type="none" w="med" len="med"/>
                    </a:lnL>
                    <a:lnR w="28575" cap="flat" cmpd="sng" algn="ctr">
                      <a:solidFill>
                        <a:schemeClr val="accent5">
                          <a:lumMod val="75000"/>
                        </a:schemeClr>
                      </a:solidFill>
                      <a:prstDash val="solid"/>
                      <a:round/>
                      <a:headEnd type="none" w="med" len="med"/>
                      <a:tailEnd type="none" w="med" len="med"/>
                    </a:lnR>
                    <a:lnT w="28575" cap="flat" cmpd="sng" algn="ctr">
                      <a:solidFill>
                        <a:schemeClr val="accent5">
                          <a:lumMod val="75000"/>
                        </a:schemeClr>
                      </a:solidFill>
                      <a:prstDash val="solid"/>
                      <a:round/>
                      <a:headEnd type="none" w="med" len="med"/>
                      <a:tailEnd type="none" w="med" len="med"/>
                    </a:lnT>
                    <a:lnB w="28575" cap="flat" cmpd="sng" algn="ctr">
                      <a:solidFill>
                        <a:schemeClr val="accent5">
                          <a:lumMod val="75000"/>
                        </a:schemeClr>
                      </a:solidFill>
                      <a:prstDash val="solid"/>
                      <a:round/>
                      <a:headEnd type="none" w="med" len="med"/>
                      <a:tailEnd type="none" w="med" len="med"/>
                    </a:lnB>
                    <a:noFill/>
                  </a:tcPr>
                </a:tc>
                <a:extLst>
                  <a:ext uri="{0D108BD9-81ED-4DB2-BD59-A6C34878D82A}">
                    <a16:rowId xmlns:a16="http://schemas.microsoft.com/office/drawing/2014/main" val="3852896866"/>
                  </a:ext>
                </a:extLst>
              </a:tr>
              <a:tr h="590550">
                <a:tc>
                  <a:txBody>
                    <a:bodyPr/>
                    <a:lstStyle/>
                    <a:p>
                      <a:r>
                        <a:rPr kumimoji="1" lang="ja-JP" altLang="en-US" sz="24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援助国は資金の</a:t>
                      </a:r>
                      <a:r>
                        <a:rPr kumimoji="1" lang="en-US" altLang="ja-JP" sz="24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15%</a:t>
                      </a:r>
                      <a:r>
                        <a:rPr kumimoji="1" lang="ja-JP" altLang="en-US" sz="24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以上提供</a:t>
                      </a:r>
                    </a:p>
                  </a:txBody>
                  <a:tcPr>
                    <a:lnL w="28575" cap="flat" cmpd="sng" algn="ctr">
                      <a:solidFill>
                        <a:schemeClr val="accent5">
                          <a:lumMod val="75000"/>
                        </a:schemeClr>
                      </a:solidFill>
                      <a:prstDash val="solid"/>
                      <a:round/>
                      <a:headEnd type="none" w="med" len="med"/>
                      <a:tailEnd type="none" w="med" len="med"/>
                    </a:lnL>
                    <a:lnR w="28575" cap="flat" cmpd="sng" algn="ctr">
                      <a:solidFill>
                        <a:schemeClr val="accent5">
                          <a:lumMod val="75000"/>
                        </a:schemeClr>
                      </a:solidFill>
                      <a:prstDash val="solid"/>
                      <a:round/>
                      <a:headEnd type="none" w="med" len="med"/>
                      <a:tailEnd type="none" w="med" len="med"/>
                    </a:lnR>
                    <a:lnT w="28575" cap="flat" cmpd="sng" algn="ctr">
                      <a:solidFill>
                        <a:schemeClr val="accent5">
                          <a:lumMod val="75000"/>
                        </a:schemeClr>
                      </a:solidFill>
                      <a:prstDash val="solid"/>
                      <a:round/>
                      <a:headEnd type="none" w="med" len="med"/>
                      <a:tailEnd type="none" w="med" len="med"/>
                    </a:lnT>
                    <a:lnB w="28575" cap="flat" cmpd="sng" algn="ctr">
                      <a:solidFill>
                        <a:schemeClr val="accent5">
                          <a:lumMod val="75000"/>
                        </a:schemeClr>
                      </a:solidFill>
                      <a:prstDash val="solid"/>
                      <a:round/>
                      <a:headEnd type="none" w="med" len="med"/>
                      <a:tailEnd type="none" w="med" len="med"/>
                    </a:lnB>
                    <a:noFill/>
                  </a:tcPr>
                </a:tc>
                <a:tc>
                  <a:txBody>
                    <a:bodyPr/>
                    <a:lstStyle/>
                    <a:p>
                      <a:pPr algn="ctr"/>
                      <a:r>
                        <a:rPr kumimoji="1" lang="ja-JP" altLang="en-US" sz="24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〇</a:t>
                      </a:r>
                    </a:p>
                  </a:txBody>
                  <a:tcPr anchor="ctr">
                    <a:lnL w="28575" cap="flat" cmpd="sng" algn="ctr">
                      <a:solidFill>
                        <a:schemeClr val="accent5">
                          <a:lumMod val="75000"/>
                        </a:schemeClr>
                      </a:solidFill>
                      <a:prstDash val="solid"/>
                      <a:round/>
                      <a:headEnd type="none" w="med" len="med"/>
                      <a:tailEnd type="none" w="med" len="med"/>
                    </a:lnL>
                    <a:lnR w="28575" cap="flat" cmpd="sng" algn="ctr">
                      <a:solidFill>
                        <a:schemeClr val="accent5">
                          <a:lumMod val="75000"/>
                        </a:schemeClr>
                      </a:solidFill>
                      <a:prstDash val="solid"/>
                      <a:round/>
                      <a:headEnd type="none" w="med" len="med"/>
                      <a:tailEnd type="none" w="med" len="med"/>
                    </a:lnR>
                    <a:lnT w="28575" cap="flat" cmpd="sng" algn="ctr">
                      <a:solidFill>
                        <a:schemeClr val="accent5">
                          <a:lumMod val="75000"/>
                        </a:schemeClr>
                      </a:solidFill>
                      <a:prstDash val="solid"/>
                      <a:round/>
                      <a:headEnd type="none" w="med" len="med"/>
                      <a:tailEnd type="none" w="med" len="med"/>
                    </a:lnT>
                    <a:lnB w="28575" cap="flat" cmpd="sng" algn="ctr">
                      <a:solidFill>
                        <a:schemeClr val="accent5">
                          <a:lumMod val="75000"/>
                        </a:schemeClr>
                      </a:solidFill>
                      <a:prstDash val="solid"/>
                      <a:round/>
                      <a:headEnd type="none" w="med" len="med"/>
                      <a:tailEnd type="none" w="med" len="med"/>
                    </a:lnB>
                    <a:noFill/>
                  </a:tcPr>
                </a:tc>
                <a:tc>
                  <a:txBody>
                    <a:bodyPr/>
                    <a:lstStyle/>
                    <a:p>
                      <a:pPr algn="ctr"/>
                      <a:r>
                        <a:rPr kumimoji="1" lang="en-US" altLang="ja-JP" sz="24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a:t>
                      </a:r>
                      <a:endParaRPr kumimoji="1" lang="ja-JP" altLang="en-US" sz="24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txBody>
                  <a:tcPr anchor="ctr">
                    <a:lnL w="28575" cap="flat" cmpd="sng" algn="ctr">
                      <a:solidFill>
                        <a:schemeClr val="accent5">
                          <a:lumMod val="75000"/>
                        </a:schemeClr>
                      </a:solidFill>
                      <a:prstDash val="solid"/>
                      <a:round/>
                      <a:headEnd type="none" w="med" len="med"/>
                      <a:tailEnd type="none" w="med" len="med"/>
                    </a:lnL>
                    <a:lnR w="28575" cap="flat" cmpd="sng" algn="ctr">
                      <a:solidFill>
                        <a:schemeClr val="accent5">
                          <a:lumMod val="75000"/>
                        </a:schemeClr>
                      </a:solidFill>
                      <a:prstDash val="solid"/>
                      <a:round/>
                      <a:headEnd type="none" w="med" len="med"/>
                      <a:tailEnd type="none" w="med" len="med"/>
                    </a:lnR>
                    <a:lnT w="28575" cap="flat" cmpd="sng" algn="ctr">
                      <a:solidFill>
                        <a:schemeClr val="accent5">
                          <a:lumMod val="75000"/>
                        </a:schemeClr>
                      </a:solidFill>
                      <a:prstDash val="solid"/>
                      <a:round/>
                      <a:headEnd type="none" w="med" len="med"/>
                      <a:tailEnd type="none" w="med" len="med"/>
                    </a:lnT>
                    <a:lnB w="28575" cap="flat" cmpd="sng" algn="ctr">
                      <a:solidFill>
                        <a:schemeClr val="accent5">
                          <a:lumMod val="75000"/>
                        </a:schemeClr>
                      </a:solidFill>
                      <a:prstDash val="solid"/>
                      <a:round/>
                      <a:headEnd type="none" w="med" len="med"/>
                      <a:tailEnd type="none" w="med" len="med"/>
                    </a:lnB>
                    <a:noFill/>
                  </a:tcPr>
                </a:tc>
                <a:extLst>
                  <a:ext uri="{0D108BD9-81ED-4DB2-BD59-A6C34878D82A}">
                    <a16:rowId xmlns:a16="http://schemas.microsoft.com/office/drawing/2014/main" val="2953286978"/>
                  </a:ext>
                </a:extLst>
              </a:tr>
              <a:tr h="590550">
                <a:tc>
                  <a:txBody>
                    <a:bodyPr/>
                    <a:lstStyle/>
                    <a:p>
                      <a:r>
                        <a:rPr kumimoji="1" lang="ja-JP" altLang="en-US" sz="24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地域調査の結果報告書要</a:t>
                      </a:r>
                    </a:p>
                  </a:txBody>
                  <a:tcPr>
                    <a:lnL w="28575" cap="flat" cmpd="sng" algn="ctr">
                      <a:solidFill>
                        <a:schemeClr val="accent5">
                          <a:lumMod val="75000"/>
                        </a:schemeClr>
                      </a:solidFill>
                      <a:prstDash val="solid"/>
                      <a:round/>
                      <a:headEnd type="none" w="med" len="med"/>
                      <a:tailEnd type="none" w="med" len="med"/>
                    </a:lnL>
                    <a:lnR w="28575" cap="flat" cmpd="sng" algn="ctr">
                      <a:solidFill>
                        <a:schemeClr val="accent5">
                          <a:lumMod val="75000"/>
                        </a:schemeClr>
                      </a:solidFill>
                      <a:prstDash val="solid"/>
                      <a:round/>
                      <a:headEnd type="none" w="med" len="med"/>
                      <a:tailEnd type="none" w="med" len="med"/>
                    </a:lnR>
                    <a:lnT w="28575" cap="flat" cmpd="sng" algn="ctr">
                      <a:solidFill>
                        <a:schemeClr val="accent5">
                          <a:lumMod val="75000"/>
                        </a:schemeClr>
                      </a:solidFill>
                      <a:prstDash val="solid"/>
                      <a:round/>
                      <a:headEnd type="none" w="med" len="med"/>
                      <a:tailEnd type="none" w="med" len="med"/>
                    </a:lnT>
                    <a:lnB w="28575" cap="flat" cmpd="sng" algn="ctr">
                      <a:solidFill>
                        <a:schemeClr val="accent5">
                          <a:lumMod val="75000"/>
                        </a:schemeClr>
                      </a:solidFill>
                      <a:prstDash val="solid"/>
                      <a:round/>
                      <a:headEnd type="none" w="med" len="med"/>
                      <a:tailEnd type="none" w="med" len="med"/>
                    </a:lnB>
                    <a:noFill/>
                  </a:tcPr>
                </a:tc>
                <a:tc>
                  <a:txBody>
                    <a:bodyPr/>
                    <a:lstStyle/>
                    <a:p>
                      <a:pPr algn="ctr"/>
                      <a:r>
                        <a:rPr kumimoji="1" lang="ja-JP" altLang="en-US" sz="24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〇</a:t>
                      </a:r>
                    </a:p>
                  </a:txBody>
                  <a:tcPr anchor="ctr">
                    <a:lnL w="28575" cap="flat" cmpd="sng" algn="ctr">
                      <a:solidFill>
                        <a:schemeClr val="accent5">
                          <a:lumMod val="75000"/>
                        </a:schemeClr>
                      </a:solidFill>
                      <a:prstDash val="solid"/>
                      <a:round/>
                      <a:headEnd type="none" w="med" len="med"/>
                      <a:tailEnd type="none" w="med" len="med"/>
                    </a:lnL>
                    <a:lnR w="28575" cap="flat" cmpd="sng" algn="ctr">
                      <a:solidFill>
                        <a:schemeClr val="accent5">
                          <a:lumMod val="75000"/>
                        </a:schemeClr>
                      </a:solidFill>
                      <a:prstDash val="solid"/>
                      <a:round/>
                      <a:headEnd type="none" w="med" len="med"/>
                      <a:tailEnd type="none" w="med" len="med"/>
                    </a:lnR>
                    <a:lnT w="28575" cap="flat" cmpd="sng" algn="ctr">
                      <a:solidFill>
                        <a:schemeClr val="accent5">
                          <a:lumMod val="75000"/>
                        </a:schemeClr>
                      </a:solidFill>
                      <a:prstDash val="solid"/>
                      <a:round/>
                      <a:headEnd type="none" w="med" len="med"/>
                      <a:tailEnd type="none" w="med" len="med"/>
                    </a:lnT>
                    <a:lnB w="28575" cap="flat" cmpd="sng" algn="ctr">
                      <a:solidFill>
                        <a:schemeClr val="accent5">
                          <a:lumMod val="75000"/>
                        </a:schemeClr>
                      </a:solidFill>
                      <a:prstDash val="solid"/>
                      <a:round/>
                      <a:headEnd type="none" w="med" len="med"/>
                      <a:tailEnd type="none" w="med" len="med"/>
                    </a:lnB>
                    <a:noFill/>
                  </a:tcPr>
                </a:tc>
                <a:tc>
                  <a:txBody>
                    <a:bodyPr/>
                    <a:lstStyle/>
                    <a:p>
                      <a:pPr algn="ctr"/>
                      <a:r>
                        <a:rPr kumimoji="1" lang="ja-JP" altLang="en-US" sz="24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a:t>
                      </a:r>
                    </a:p>
                  </a:txBody>
                  <a:tcPr anchor="ctr">
                    <a:lnL w="28575" cap="flat" cmpd="sng" algn="ctr">
                      <a:solidFill>
                        <a:schemeClr val="accent5">
                          <a:lumMod val="75000"/>
                        </a:schemeClr>
                      </a:solidFill>
                      <a:prstDash val="solid"/>
                      <a:round/>
                      <a:headEnd type="none" w="med" len="med"/>
                      <a:tailEnd type="none" w="med" len="med"/>
                    </a:lnL>
                    <a:lnR w="28575" cap="flat" cmpd="sng" algn="ctr">
                      <a:solidFill>
                        <a:schemeClr val="accent5">
                          <a:lumMod val="75000"/>
                        </a:schemeClr>
                      </a:solidFill>
                      <a:prstDash val="solid"/>
                      <a:round/>
                      <a:headEnd type="none" w="med" len="med"/>
                      <a:tailEnd type="none" w="med" len="med"/>
                    </a:lnR>
                    <a:lnT w="28575" cap="flat" cmpd="sng" algn="ctr">
                      <a:solidFill>
                        <a:schemeClr val="accent5">
                          <a:lumMod val="75000"/>
                        </a:schemeClr>
                      </a:solidFill>
                      <a:prstDash val="solid"/>
                      <a:round/>
                      <a:headEnd type="none" w="med" len="med"/>
                      <a:tailEnd type="none" w="med" len="med"/>
                    </a:lnT>
                    <a:lnB w="28575" cap="flat" cmpd="sng" algn="ctr">
                      <a:solidFill>
                        <a:schemeClr val="accent5">
                          <a:lumMod val="75000"/>
                        </a:schemeClr>
                      </a:solidFill>
                      <a:prstDash val="solid"/>
                      <a:round/>
                      <a:headEnd type="none" w="med" len="med"/>
                      <a:tailEnd type="none" w="med" len="med"/>
                    </a:lnB>
                    <a:noFill/>
                  </a:tcPr>
                </a:tc>
                <a:extLst>
                  <a:ext uri="{0D108BD9-81ED-4DB2-BD59-A6C34878D82A}">
                    <a16:rowId xmlns:a16="http://schemas.microsoft.com/office/drawing/2014/main" val="894481993"/>
                  </a:ext>
                </a:extLst>
              </a:tr>
              <a:tr h="590550">
                <a:tc>
                  <a:txBody>
                    <a:bodyPr/>
                    <a:lstStyle/>
                    <a:p>
                      <a:r>
                        <a:rPr kumimoji="1" lang="ja-JP" altLang="en-US" sz="24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教育的プログラム（研修計画書要）</a:t>
                      </a:r>
                    </a:p>
                  </a:txBody>
                  <a:tcPr>
                    <a:lnL w="28575" cap="flat" cmpd="sng" algn="ctr">
                      <a:solidFill>
                        <a:schemeClr val="accent5">
                          <a:lumMod val="75000"/>
                        </a:schemeClr>
                      </a:solidFill>
                      <a:prstDash val="solid"/>
                      <a:round/>
                      <a:headEnd type="none" w="med" len="med"/>
                      <a:tailEnd type="none" w="med" len="med"/>
                    </a:lnL>
                    <a:lnR w="28575" cap="flat" cmpd="sng" algn="ctr">
                      <a:solidFill>
                        <a:schemeClr val="accent5">
                          <a:lumMod val="75000"/>
                        </a:schemeClr>
                      </a:solidFill>
                      <a:prstDash val="solid"/>
                      <a:round/>
                      <a:headEnd type="none" w="med" len="med"/>
                      <a:tailEnd type="none" w="med" len="med"/>
                    </a:lnR>
                    <a:lnT w="28575" cap="flat" cmpd="sng" algn="ctr">
                      <a:solidFill>
                        <a:schemeClr val="accent5">
                          <a:lumMod val="75000"/>
                        </a:schemeClr>
                      </a:solidFill>
                      <a:prstDash val="solid"/>
                      <a:round/>
                      <a:headEnd type="none" w="med" len="med"/>
                      <a:tailEnd type="none" w="med" len="med"/>
                    </a:lnT>
                    <a:lnB w="28575" cap="flat" cmpd="sng" algn="ctr">
                      <a:solidFill>
                        <a:schemeClr val="accent5">
                          <a:lumMod val="75000"/>
                        </a:schemeClr>
                      </a:solidFill>
                      <a:prstDash val="solid"/>
                      <a:round/>
                      <a:headEnd type="none" w="med" len="med"/>
                      <a:tailEnd type="none" w="med" len="med"/>
                    </a:lnB>
                    <a:noFill/>
                  </a:tcPr>
                </a:tc>
                <a:tc>
                  <a:txBody>
                    <a:bodyPr/>
                    <a:lstStyle/>
                    <a:p>
                      <a:pPr algn="ctr"/>
                      <a:r>
                        <a:rPr kumimoji="1" lang="ja-JP" altLang="en-US" sz="24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〇</a:t>
                      </a:r>
                    </a:p>
                  </a:txBody>
                  <a:tcPr anchor="ctr">
                    <a:lnL w="28575" cap="flat" cmpd="sng" algn="ctr">
                      <a:solidFill>
                        <a:schemeClr val="accent5">
                          <a:lumMod val="75000"/>
                        </a:schemeClr>
                      </a:solidFill>
                      <a:prstDash val="solid"/>
                      <a:round/>
                      <a:headEnd type="none" w="med" len="med"/>
                      <a:tailEnd type="none" w="med" len="med"/>
                    </a:lnL>
                    <a:lnR w="28575" cap="flat" cmpd="sng" algn="ctr">
                      <a:solidFill>
                        <a:schemeClr val="accent5">
                          <a:lumMod val="75000"/>
                        </a:schemeClr>
                      </a:solidFill>
                      <a:prstDash val="solid"/>
                      <a:round/>
                      <a:headEnd type="none" w="med" len="med"/>
                      <a:tailEnd type="none" w="med" len="med"/>
                    </a:lnR>
                    <a:lnT w="28575" cap="flat" cmpd="sng" algn="ctr">
                      <a:solidFill>
                        <a:schemeClr val="accent5">
                          <a:lumMod val="75000"/>
                        </a:schemeClr>
                      </a:solidFill>
                      <a:prstDash val="solid"/>
                      <a:round/>
                      <a:headEnd type="none" w="med" len="med"/>
                      <a:tailEnd type="none" w="med" len="med"/>
                    </a:lnT>
                    <a:lnB w="28575" cap="flat" cmpd="sng" algn="ctr">
                      <a:solidFill>
                        <a:schemeClr val="accent5">
                          <a:lumMod val="75000"/>
                        </a:schemeClr>
                      </a:solidFill>
                      <a:prstDash val="solid"/>
                      <a:round/>
                      <a:headEnd type="none" w="med" len="med"/>
                      <a:tailEnd type="none" w="med" len="med"/>
                    </a:lnB>
                    <a:noFill/>
                  </a:tcPr>
                </a:tc>
                <a:tc>
                  <a:txBody>
                    <a:bodyPr/>
                    <a:lstStyle/>
                    <a:p>
                      <a:pPr algn="ctr"/>
                      <a:r>
                        <a:rPr kumimoji="1" lang="en-US" altLang="ja-JP" sz="24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a:t>
                      </a:r>
                      <a:endParaRPr kumimoji="1" lang="ja-JP" altLang="en-US" sz="24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txBody>
                  <a:tcPr anchor="ctr">
                    <a:lnL w="28575" cap="flat" cmpd="sng" algn="ctr">
                      <a:solidFill>
                        <a:schemeClr val="accent5">
                          <a:lumMod val="75000"/>
                        </a:schemeClr>
                      </a:solidFill>
                      <a:prstDash val="solid"/>
                      <a:round/>
                      <a:headEnd type="none" w="med" len="med"/>
                      <a:tailEnd type="none" w="med" len="med"/>
                    </a:lnL>
                    <a:lnR w="28575" cap="flat" cmpd="sng" algn="ctr">
                      <a:solidFill>
                        <a:schemeClr val="accent5">
                          <a:lumMod val="75000"/>
                        </a:schemeClr>
                      </a:solidFill>
                      <a:prstDash val="solid"/>
                      <a:round/>
                      <a:headEnd type="none" w="med" len="med"/>
                      <a:tailEnd type="none" w="med" len="med"/>
                    </a:lnR>
                    <a:lnT w="28575" cap="flat" cmpd="sng" algn="ctr">
                      <a:solidFill>
                        <a:schemeClr val="accent5">
                          <a:lumMod val="75000"/>
                        </a:schemeClr>
                      </a:solidFill>
                      <a:prstDash val="solid"/>
                      <a:round/>
                      <a:headEnd type="none" w="med" len="med"/>
                      <a:tailEnd type="none" w="med" len="med"/>
                    </a:lnT>
                    <a:lnB w="28575" cap="flat" cmpd="sng" algn="ctr">
                      <a:solidFill>
                        <a:schemeClr val="accent5">
                          <a:lumMod val="75000"/>
                        </a:schemeClr>
                      </a:solidFill>
                      <a:prstDash val="solid"/>
                      <a:round/>
                      <a:headEnd type="none" w="med" len="med"/>
                      <a:tailEnd type="none" w="med" len="med"/>
                    </a:lnB>
                    <a:noFill/>
                  </a:tcPr>
                </a:tc>
                <a:extLst>
                  <a:ext uri="{0D108BD9-81ED-4DB2-BD59-A6C34878D82A}">
                    <a16:rowId xmlns:a16="http://schemas.microsoft.com/office/drawing/2014/main" val="511323916"/>
                  </a:ext>
                </a:extLst>
              </a:tr>
              <a:tr h="590550">
                <a:tc>
                  <a:txBody>
                    <a:bodyPr/>
                    <a:lstStyle/>
                    <a:p>
                      <a:r>
                        <a:rPr kumimoji="1" lang="ja-JP" altLang="en-US" sz="24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協力団体の覚書</a:t>
                      </a:r>
                    </a:p>
                  </a:txBody>
                  <a:tcPr>
                    <a:lnL w="28575" cap="flat" cmpd="sng" algn="ctr">
                      <a:solidFill>
                        <a:schemeClr val="accent5">
                          <a:lumMod val="75000"/>
                        </a:schemeClr>
                      </a:solidFill>
                      <a:prstDash val="solid"/>
                      <a:round/>
                      <a:headEnd type="none" w="med" len="med"/>
                      <a:tailEnd type="none" w="med" len="med"/>
                    </a:lnL>
                    <a:lnR w="28575" cap="flat" cmpd="sng" algn="ctr">
                      <a:solidFill>
                        <a:schemeClr val="accent5">
                          <a:lumMod val="75000"/>
                        </a:schemeClr>
                      </a:solidFill>
                      <a:prstDash val="solid"/>
                      <a:round/>
                      <a:headEnd type="none" w="med" len="med"/>
                      <a:tailEnd type="none" w="med" len="med"/>
                    </a:lnR>
                    <a:lnT w="28575" cap="flat" cmpd="sng" algn="ctr">
                      <a:solidFill>
                        <a:schemeClr val="accent5">
                          <a:lumMod val="75000"/>
                        </a:schemeClr>
                      </a:solidFill>
                      <a:prstDash val="solid"/>
                      <a:round/>
                      <a:headEnd type="none" w="med" len="med"/>
                      <a:tailEnd type="none" w="med" len="med"/>
                    </a:lnT>
                    <a:lnB w="28575" cap="flat" cmpd="sng" algn="ctr">
                      <a:solidFill>
                        <a:schemeClr val="accent5">
                          <a:lumMod val="75000"/>
                        </a:schemeClr>
                      </a:solidFill>
                      <a:prstDash val="solid"/>
                      <a:round/>
                      <a:headEnd type="none" w="med" len="med"/>
                      <a:tailEnd type="none" w="med" len="med"/>
                    </a:lnB>
                    <a:noFill/>
                  </a:tcPr>
                </a:tc>
                <a:tc>
                  <a:txBody>
                    <a:bodyPr/>
                    <a:lstStyle/>
                    <a:p>
                      <a:pPr algn="ctr"/>
                      <a:r>
                        <a:rPr kumimoji="1" lang="ja-JP" altLang="en-US" sz="24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〇</a:t>
                      </a:r>
                    </a:p>
                  </a:txBody>
                  <a:tcPr anchor="ctr">
                    <a:lnL w="28575" cap="flat" cmpd="sng" algn="ctr">
                      <a:solidFill>
                        <a:schemeClr val="accent5">
                          <a:lumMod val="75000"/>
                        </a:schemeClr>
                      </a:solidFill>
                      <a:prstDash val="solid"/>
                      <a:round/>
                      <a:headEnd type="none" w="med" len="med"/>
                      <a:tailEnd type="none" w="med" len="med"/>
                    </a:lnL>
                    <a:lnR w="28575" cap="flat" cmpd="sng" algn="ctr">
                      <a:solidFill>
                        <a:schemeClr val="accent5">
                          <a:lumMod val="75000"/>
                        </a:schemeClr>
                      </a:solidFill>
                      <a:prstDash val="solid"/>
                      <a:round/>
                      <a:headEnd type="none" w="med" len="med"/>
                      <a:tailEnd type="none" w="med" len="med"/>
                    </a:lnR>
                    <a:lnT w="28575" cap="flat" cmpd="sng" algn="ctr">
                      <a:solidFill>
                        <a:schemeClr val="accent5">
                          <a:lumMod val="75000"/>
                        </a:schemeClr>
                      </a:solidFill>
                      <a:prstDash val="solid"/>
                      <a:round/>
                      <a:headEnd type="none" w="med" len="med"/>
                      <a:tailEnd type="none" w="med" len="med"/>
                    </a:lnT>
                    <a:lnB w="28575" cap="flat" cmpd="sng" algn="ctr">
                      <a:solidFill>
                        <a:schemeClr val="accent5">
                          <a:lumMod val="75000"/>
                        </a:schemeClr>
                      </a:solidFill>
                      <a:prstDash val="solid"/>
                      <a:round/>
                      <a:headEnd type="none" w="med" len="med"/>
                      <a:tailEnd type="none" w="med" len="med"/>
                    </a:lnB>
                    <a:noFill/>
                  </a:tcPr>
                </a:tc>
                <a:tc>
                  <a:txBody>
                    <a:bodyPr/>
                    <a:lstStyle/>
                    <a:p>
                      <a:pPr algn="ctr"/>
                      <a:r>
                        <a:rPr kumimoji="1" lang="en-US" altLang="ja-JP" sz="24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a:t>
                      </a:r>
                      <a:endParaRPr kumimoji="1" lang="ja-JP" altLang="en-US" sz="24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txBody>
                  <a:tcPr anchor="ctr">
                    <a:lnL w="28575" cap="flat" cmpd="sng" algn="ctr">
                      <a:solidFill>
                        <a:schemeClr val="accent5">
                          <a:lumMod val="75000"/>
                        </a:schemeClr>
                      </a:solidFill>
                      <a:prstDash val="solid"/>
                      <a:round/>
                      <a:headEnd type="none" w="med" len="med"/>
                      <a:tailEnd type="none" w="med" len="med"/>
                    </a:lnL>
                    <a:lnR w="28575" cap="flat" cmpd="sng" algn="ctr">
                      <a:solidFill>
                        <a:schemeClr val="accent5">
                          <a:lumMod val="75000"/>
                        </a:schemeClr>
                      </a:solidFill>
                      <a:prstDash val="solid"/>
                      <a:round/>
                      <a:headEnd type="none" w="med" len="med"/>
                      <a:tailEnd type="none" w="med" len="med"/>
                    </a:lnR>
                    <a:lnT w="28575" cap="flat" cmpd="sng" algn="ctr">
                      <a:solidFill>
                        <a:schemeClr val="accent5">
                          <a:lumMod val="75000"/>
                        </a:schemeClr>
                      </a:solidFill>
                      <a:prstDash val="solid"/>
                      <a:round/>
                      <a:headEnd type="none" w="med" len="med"/>
                      <a:tailEnd type="none" w="med" len="med"/>
                    </a:lnT>
                    <a:lnB w="28575" cap="flat" cmpd="sng" algn="ctr">
                      <a:solidFill>
                        <a:schemeClr val="accent5">
                          <a:lumMod val="75000"/>
                        </a:schemeClr>
                      </a:solidFill>
                      <a:prstDash val="solid"/>
                      <a:round/>
                      <a:headEnd type="none" w="med" len="med"/>
                      <a:tailEnd type="none" w="med" len="med"/>
                    </a:lnB>
                    <a:noFill/>
                  </a:tcPr>
                </a:tc>
                <a:extLst>
                  <a:ext uri="{0D108BD9-81ED-4DB2-BD59-A6C34878D82A}">
                    <a16:rowId xmlns:a16="http://schemas.microsoft.com/office/drawing/2014/main" val="3070993645"/>
                  </a:ext>
                </a:extLst>
              </a:tr>
            </a:tbl>
          </a:graphicData>
        </a:graphic>
      </p:graphicFrame>
      <p:sp>
        <p:nvSpPr>
          <p:cNvPr id="7" name="吹き出し: 角を丸めた四角形 6">
            <a:extLst>
              <a:ext uri="{FF2B5EF4-FFF2-40B4-BE49-F238E27FC236}">
                <a16:creationId xmlns:a16="http://schemas.microsoft.com/office/drawing/2014/main" id="{85E3C672-AA03-45B3-843C-48CED08F1E18}"/>
              </a:ext>
            </a:extLst>
          </p:cNvPr>
          <p:cNvSpPr/>
          <p:nvPr/>
        </p:nvSpPr>
        <p:spPr>
          <a:xfrm>
            <a:off x="6705600" y="4548057"/>
            <a:ext cx="4345968" cy="476694"/>
          </a:xfrm>
          <a:prstGeom prst="wedgeRoundRectCallout">
            <a:avLst>
              <a:gd name="adj1" fmla="val 34850"/>
              <a:gd name="adj2" fmla="val -76537"/>
              <a:gd name="adj3" fmla="val 16667"/>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4472C4">
                    <a:lumMod val="75000"/>
                  </a:srgbClr>
                </a:solidFill>
                <a:effectLst/>
                <a:uLnTx/>
                <a:uFillTx/>
                <a:latin typeface="HG丸ｺﾞｼｯｸM-PRO" panose="020F0600000000000000" pitchFamily="50" charset="-128"/>
                <a:ea typeface="HG丸ｺﾞｼｯｸM-PRO" panose="020F0600000000000000" pitchFamily="50" charset="-128"/>
                <a:cs typeface="+mn-cs"/>
              </a:rPr>
              <a:t>医療機関等からの支援要請書が必要</a:t>
            </a:r>
          </a:p>
        </p:txBody>
      </p:sp>
      <p:sp>
        <p:nvSpPr>
          <p:cNvPr id="8" name="吹き出し: 角を丸めた四角形 7">
            <a:extLst>
              <a:ext uri="{FF2B5EF4-FFF2-40B4-BE49-F238E27FC236}">
                <a16:creationId xmlns:a16="http://schemas.microsoft.com/office/drawing/2014/main" id="{9F8664AE-8B88-4ED7-91C1-54E0C3B1B216}"/>
              </a:ext>
            </a:extLst>
          </p:cNvPr>
          <p:cNvSpPr/>
          <p:nvPr/>
        </p:nvSpPr>
        <p:spPr>
          <a:xfrm>
            <a:off x="699520" y="1964711"/>
            <a:ext cx="4355365" cy="476694"/>
          </a:xfrm>
          <a:prstGeom prst="wedgeRoundRectCallout">
            <a:avLst>
              <a:gd name="adj1" fmla="val -39274"/>
              <a:gd name="adj2" fmla="val 108819"/>
              <a:gd name="adj3" fmla="val 16667"/>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4472C4">
                    <a:lumMod val="75000"/>
                  </a:srgbClr>
                </a:solidFill>
                <a:effectLst/>
                <a:uLnTx/>
                <a:uFillTx/>
                <a:latin typeface="HG丸ｺﾞｼｯｸM-PRO" panose="020F0600000000000000" pitchFamily="50" charset="-128"/>
                <a:ea typeface="HG丸ｺﾞｼｯｸM-PRO" panose="020F0600000000000000" pitchFamily="50" charset="-128"/>
                <a:cs typeface="+mn-cs"/>
              </a:rPr>
              <a:t>日本で実施も可（地区要件の緩和）</a:t>
            </a:r>
          </a:p>
        </p:txBody>
      </p:sp>
      <p:sp>
        <p:nvSpPr>
          <p:cNvPr id="9" name="吹き出し: 角を丸めた四角形 8">
            <a:extLst>
              <a:ext uri="{FF2B5EF4-FFF2-40B4-BE49-F238E27FC236}">
                <a16:creationId xmlns:a16="http://schemas.microsoft.com/office/drawing/2014/main" id="{E1AC7335-D757-463B-AFE5-B92E306FA511}"/>
              </a:ext>
            </a:extLst>
          </p:cNvPr>
          <p:cNvSpPr/>
          <p:nvPr/>
        </p:nvSpPr>
        <p:spPr>
          <a:xfrm>
            <a:off x="8105475" y="2817830"/>
            <a:ext cx="3934125" cy="476694"/>
          </a:xfrm>
          <a:prstGeom prst="wedgeRoundRectCallout">
            <a:avLst>
              <a:gd name="adj1" fmla="val 6168"/>
              <a:gd name="adj2" fmla="val 85111"/>
              <a:gd name="adj3" fmla="val 16667"/>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4472C4">
                    <a:lumMod val="75000"/>
                  </a:srgbClr>
                </a:solidFill>
                <a:effectLst/>
                <a:uLnTx/>
                <a:uFillTx/>
                <a:latin typeface="HG丸ｺﾞｼｯｸM-PRO" panose="020F0600000000000000" pitchFamily="50" charset="-128"/>
                <a:ea typeface="HG丸ｺﾞｼｯｸM-PRO" panose="020F0600000000000000" pitchFamily="50" charset="-128"/>
                <a:cs typeface="+mn-cs"/>
              </a:rPr>
              <a:t>援助国の拠出は</a:t>
            </a:r>
            <a:r>
              <a:rPr kumimoji="1" lang="en-US" altLang="ja-JP" sz="2000" b="1" i="0" u="none" strike="noStrike" kern="1200" cap="none" spc="0" normalizeH="0" baseline="0" noProof="0" dirty="0">
                <a:ln>
                  <a:noFill/>
                </a:ln>
                <a:solidFill>
                  <a:srgbClr val="4472C4">
                    <a:lumMod val="75000"/>
                  </a:srgbClr>
                </a:solidFill>
                <a:effectLst/>
                <a:uLnTx/>
                <a:uFillTx/>
                <a:latin typeface="HG丸ｺﾞｼｯｸM-PRO" panose="020F0600000000000000" pitchFamily="50" charset="-128"/>
                <a:ea typeface="HG丸ｺﾞｼｯｸM-PRO" panose="020F0600000000000000" pitchFamily="50" charset="-128"/>
                <a:cs typeface="+mn-cs"/>
              </a:rPr>
              <a:t>0</a:t>
            </a:r>
            <a:r>
              <a:rPr kumimoji="1" lang="ja-JP" altLang="en-US" sz="2000" b="1" i="0" u="none" strike="noStrike" kern="1200" cap="none" spc="0" normalizeH="0" baseline="0" noProof="0" dirty="0">
                <a:ln>
                  <a:noFill/>
                </a:ln>
                <a:solidFill>
                  <a:srgbClr val="4472C4">
                    <a:lumMod val="75000"/>
                  </a:srgbClr>
                </a:solidFill>
                <a:effectLst/>
                <a:uLnTx/>
                <a:uFillTx/>
                <a:latin typeface="HG丸ｺﾞｼｯｸM-PRO" panose="020F0600000000000000" pitchFamily="50" charset="-128"/>
                <a:ea typeface="HG丸ｺﾞｼｯｸM-PRO" panose="020F0600000000000000" pitchFamily="50" charset="-128"/>
                <a:cs typeface="+mn-cs"/>
              </a:rPr>
              <a:t>ドルでも可</a:t>
            </a:r>
          </a:p>
        </p:txBody>
      </p:sp>
    </p:spTree>
    <p:extLst>
      <p:ext uri="{BB962C8B-B14F-4D97-AF65-F5344CB8AC3E}">
        <p14:creationId xmlns:p14="http://schemas.microsoft.com/office/powerpoint/2010/main" val="41987532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9A17B49F-D03A-4029-B31A-2D46460F52FB}"/>
              </a:ext>
            </a:extLst>
          </p:cNvPr>
          <p:cNvSpPr/>
          <p:nvPr/>
        </p:nvSpPr>
        <p:spPr>
          <a:xfrm>
            <a:off x="180975" y="152400"/>
            <a:ext cx="11858625" cy="619125"/>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rPr>
              <a:t>COVID-19</a:t>
            </a:r>
            <a:r>
              <a:rPr kumimoji="1" lang="ja-JP" altLang="en-US" sz="2800" b="0" i="0" u="none" strike="noStrike" kern="120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rPr>
              <a:t>対応グローバル補助金の申請要件</a:t>
            </a:r>
          </a:p>
        </p:txBody>
      </p:sp>
      <p:sp>
        <p:nvSpPr>
          <p:cNvPr id="2" name="正方形/長方形 1">
            <a:extLst>
              <a:ext uri="{FF2B5EF4-FFF2-40B4-BE49-F238E27FC236}">
                <a16:creationId xmlns:a16="http://schemas.microsoft.com/office/drawing/2014/main" id="{335FA106-CBCA-42F1-B327-667D0CBB26AE}"/>
              </a:ext>
            </a:extLst>
          </p:cNvPr>
          <p:cNvSpPr/>
          <p:nvPr/>
        </p:nvSpPr>
        <p:spPr>
          <a:xfrm>
            <a:off x="180975" y="934621"/>
            <a:ext cx="1116330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申請書に記載または添付しておくと良い情報</a:t>
            </a:r>
            <a:endParaRPr kumimoji="1" lang="en-US" altLang="ja-JP"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graphicFrame>
        <p:nvGraphicFramePr>
          <p:cNvPr id="4" name="表 5">
            <a:extLst>
              <a:ext uri="{FF2B5EF4-FFF2-40B4-BE49-F238E27FC236}">
                <a16:creationId xmlns:a16="http://schemas.microsoft.com/office/drawing/2014/main" id="{775FE71B-FAC0-4141-81FC-63D0ECCBB496}"/>
              </a:ext>
            </a:extLst>
          </p:cNvPr>
          <p:cNvGraphicFramePr>
            <a:graphicFrameLocks noGrp="1"/>
          </p:cNvGraphicFramePr>
          <p:nvPr/>
        </p:nvGraphicFramePr>
        <p:xfrm>
          <a:off x="428626" y="1396286"/>
          <a:ext cx="11163300" cy="4860000"/>
        </p:xfrm>
        <a:graphic>
          <a:graphicData uri="http://schemas.openxmlformats.org/drawingml/2006/table">
            <a:tbl>
              <a:tblPr firstRow="1" bandRow="1">
                <a:tableStyleId>{5C22544A-7EE6-4342-B048-85BDC9FD1C3A}</a:tableStyleId>
              </a:tblPr>
              <a:tblGrid>
                <a:gridCol w="855890">
                  <a:extLst>
                    <a:ext uri="{9D8B030D-6E8A-4147-A177-3AD203B41FA5}">
                      <a16:colId xmlns:a16="http://schemas.microsoft.com/office/drawing/2014/main" val="1290015741"/>
                    </a:ext>
                  </a:extLst>
                </a:gridCol>
                <a:gridCol w="10307410">
                  <a:extLst>
                    <a:ext uri="{9D8B030D-6E8A-4147-A177-3AD203B41FA5}">
                      <a16:colId xmlns:a16="http://schemas.microsoft.com/office/drawing/2014/main" val="4005724775"/>
                    </a:ext>
                  </a:extLst>
                </a:gridCol>
              </a:tblGrid>
              <a:tr h="540000">
                <a:tc gridSpan="2">
                  <a:txBody>
                    <a:bodyPr/>
                    <a:lstStyle/>
                    <a:p>
                      <a:pPr algn="l"/>
                      <a:r>
                        <a:rPr kumimoji="1" lang="ja-JP" altLang="en-US" sz="24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医療機関からの支援要請書</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hMerge="1">
                  <a:txBody>
                    <a:bodyPr/>
                    <a:lstStyle/>
                    <a:p>
                      <a:endParaRPr kumimoji="1" lang="ja-JP" altLang="en-US"/>
                    </a:p>
                  </a:txBody>
                  <a:tcPr/>
                </a:tc>
                <a:extLst>
                  <a:ext uri="{0D108BD9-81ED-4DB2-BD59-A6C34878D82A}">
                    <a16:rowId xmlns:a16="http://schemas.microsoft.com/office/drawing/2014/main" val="3929944646"/>
                  </a:ext>
                </a:extLst>
              </a:tr>
              <a:tr h="540000">
                <a:tc>
                  <a:txBody>
                    <a:bodyPr/>
                    <a:lstStyle/>
                    <a:p>
                      <a:endParaRPr kumimoji="1" lang="ja-JP" altLang="en-US" sz="24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kumimoji="1" lang="ja-JP" altLang="en-US" sz="2400">
                          <a:solidFill>
                            <a:schemeClr val="tx1">
                              <a:lumMod val="75000"/>
                              <a:lumOff val="25000"/>
                            </a:schemeClr>
                          </a:solidFill>
                          <a:latin typeface="HG丸ｺﾞｼｯｸM-PRO" panose="020F0600000000000000" pitchFamily="50" charset="-128"/>
                          <a:ea typeface="HG丸ｺﾞｼｯｸM-PRO" panose="020F0600000000000000" pitchFamily="50" charset="-128"/>
                        </a:rPr>
                        <a:t>発行機関（医師会や行政のコロナ対応部署）のレターヘッド</a:t>
                      </a:r>
                      <a:endParaRPr kumimoji="1" lang="ja-JP" altLang="en-US" sz="24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852896866"/>
                  </a:ext>
                </a:extLst>
              </a:tr>
              <a:tr h="540000">
                <a:tc>
                  <a:txBody>
                    <a:bodyPr/>
                    <a:lstStyle/>
                    <a:p>
                      <a:endParaRPr kumimoji="1" lang="ja-JP" altLang="en-US" sz="24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kumimoji="1" lang="ja-JP" altLang="en-US" sz="2400">
                          <a:solidFill>
                            <a:schemeClr val="tx1">
                              <a:lumMod val="75000"/>
                              <a:lumOff val="25000"/>
                            </a:schemeClr>
                          </a:solidFill>
                          <a:latin typeface="HG丸ｺﾞｼｯｸM-PRO" panose="020F0600000000000000" pitchFamily="50" charset="-128"/>
                          <a:ea typeface="HG丸ｺﾞｼｯｸM-PRO" panose="020F0600000000000000" pitchFamily="50" charset="-128"/>
                        </a:rPr>
                        <a:t>発行機関代表者のサインまたは印鑑</a:t>
                      </a:r>
                      <a:endParaRPr kumimoji="1" lang="ja-JP" altLang="en-US" sz="24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953286978"/>
                  </a:ext>
                </a:extLst>
              </a:tr>
              <a:tr h="540000">
                <a:tc>
                  <a:txBody>
                    <a:bodyPr/>
                    <a:lstStyle/>
                    <a:p>
                      <a:endParaRPr kumimoji="1" lang="ja-JP" altLang="en-US" sz="24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kumimoji="1" lang="ja-JP" altLang="en-US" sz="24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寄贈物資の配布先リスト</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894481993"/>
                  </a:ext>
                </a:extLst>
              </a:tr>
              <a:tr h="540000">
                <a:tc gridSpan="2">
                  <a:txBody>
                    <a:bodyPr/>
                    <a:lstStyle/>
                    <a:p>
                      <a:r>
                        <a:rPr kumimoji="1" lang="ja-JP" altLang="en-US" sz="2400" b="1"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ロータリークラブが寄贈物資を配布しないことを明記</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hMerge="1">
                  <a:txBody>
                    <a:bodyPr/>
                    <a:lstStyle/>
                    <a:p>
                      <a:endParaRPr kumimoji="1" lang="ja-JP" altLang="en-US"/>
                    </a:p>
                  </a:txBody>
                  <a:tcPr/>
                </a:tc>
                <a:extLst>
                  <a:ext uri="{0D108BD9-81ED-4DB2-BD59-A6C34878D82A}">
                    <a16:rowId xmlns:a16="http://schemas.microsoft.com/office/drawing/2014/main" val="228253171"/>
                  </a:ext>
                </a:extLst>
              </a:tr>
              <a:tr h="540000">
                <a:tc>
                  <a:txBody>
                    <a:bodyPr/>
                    <a:lstStyle/>
                    <a:p>
                      <a:pPr>
                        <a:lnSpc>
                          <a:spcPts val="2500"/>
                        </a:lnSpc>
                      </a:pPr>
                      <a:endParaRPr kumimoji="1" lang="ja-JP" altLang="en-US" sz="24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nSpc>
                          <a:spcPts val="2500"/>
                        </a:lnSpc>
                      </a:pPr>
                      <a:r>
                        <a:rPr kumimoji="1" lang="ja-JP" altLang="en-US" sz="24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配布に際して消耗品への不衛生や感染を防ぐため（衛生管理の徹底）</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511323916"/>
                  </a:ext>
                </a:extLst>
              </a:tr>
              <a:tr h="540000">
                <a:tc>
                  <a:txBody>
                    <a:bodyPr/>
                    <a:lstStyle/>
                    <a:p>
                      <a:pPr>
                        <a:lnSpc>
                          <a:spcPts val="2500"/>
                        </a:lnSpc>
                      </a:pPr>
                      <a:endParaRPr kumimoji="1" lang="ja-JP" altLang="en-US" sz="24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nSpc>
                          <a:spcPts val="2500"/>
                        </a:lnSpc>
                      </a:pPr>
                      <a:r>
                        <a:rPr kumimoji="1" lang="ja-JP" altLang="en-US" sz="24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倉庫等での保管をせず、迅速に配布し、在庫となるのを防ぐため</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066385932"/>
                  </a:ext>
                </a:extLst>
              </a:tr>
              <a:tr h="540000">
                <a:tc>
                  <a:txBody>
                    <a:bodyPr/>
                    <a:lstStyle/>
                    <a:p>
                      <a:pPr>
                        <a:lnSpc>
                          <a:spcPts val="2500"/>
                        </a:lnSpc>
                      </a:pPr>
                      <a:endParaRPr kumimoji="1" lang="ja-JP" altLang="en-US" sz="24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nSpc>
                          <a:spcPts val="2500"/>
                        </a:lnSpc>
                      </a:pPr>
                      <a:r>
                        <a:rPr kumimoji="1" lang="ja-JP" altLang="en-US" sz="24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紛失やロータリアンによる使用を防ぐため</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226118291"/>
                  </a:ext>
                </a:extLst>
              </a:tr>
              <a:tr h="540000">
                <a:tc>
                  <a:txBody>
                    <a:bodyPr/>
                    <a:lstStyle/>
                    <a:p>
                      <a:pPr>
                        <a:lnSpc>
                          <a:spcPts val="2500"/>
                        </a:lnSpc>
                      </a:pPr>
                      <a:endParaRPr kumimoji="1" lang="ja-JP" altLang="en-US" sz="24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nSpc>
                          <a:spcPts val="2500"/>
                        </a:lnSpc>
                      </a:pPr>
                      <a:r>
                        <a:rPr kumimoji="1" lang="ja-JP" altLang="en-US" sz="24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ロータリアンによる所有を防ぐため</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30687493"/>
                  </a:ext>
                </a:extLst>
              </a:tr>
            </a:tbl>
          </a:graphicData>
        </a:graphic>
      </p:graphicFrame>
      <p:pic>
        <p:nvPicPr>
          <p:cNvPr id="3" name="Picture 4" descr="ãã­ã¼ã¿ãªã¼è²¡å£ãã®ç»åæ¤ç´¢çµæ">
            <a:extLst>
              <a:ext uri="{FF2B5EF4-FFF2-40B4-BE49-F238E27FC236}">
                <a16:creationId xmlns:a16="http://schemas.microsoft.com/office/drawing/2014/main" id="{3871A202-7F11-4516-99AB-22E6B022B09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585179" y="5817524"/>
            <a:ext cx="2006747" cy="756642"/>
          </a:xfrm>
          <a:prstGeom prst="rect">
            <a:avLst/>
          </a:prstGeom>
          <a:noFill/>
          <a:extLst>
            <a:ext uri="{909E8E84-426E-40DD-AFC4-6F175D3DCCD1}">
              <a14:hiddenFill xmlns:a14="http://schemas.microsoft.com/office/drawing/2010/main">
                <a:solidFill>
                  <a:srgbClr val="FFFFFF"/>
                </a:solidFill>
              </a14:hiddenFill>
            </a:ext>
          </a:extLst>
        </p:spPr>
      </p:pic>
      <p:sp>
        <p:nvSpPr>
          <p:cNvPr id="5" name="吹き出し: 角を丸めた四角形 4">
            <a:extLst>
              <a:ext uri="{FF2B5EF4-FFF2-40B4-BE49-F238E27FC236}">
                <a16:creationId xmlns:a16="http://schemas.microsoft.com/office/drawing/2014/main" id="{947D3BCB-73BE-47E5-8D50-B2C204A8AA6A}"/>
              </a:ext>
            </a:extLst>
          </p:cNvPr>
          <p:cNvSpPr/>
          <p:nvPr/>
        </p:nvSpPr>
        <p:spPr>
          <a:xfrm>
            <a:off x="5497286" y="2481401"/>
            <a:ext cx="4865914" cy="1001486"/>
          </a:xfrm>
          <a:prstGeom prst="wedgeRoundRectCallout">
            <a:avLst>
              <a:gd name="adj1" fmla="val -64711"/>
              <a:gd name="adj2" fmla="val 37128"/>
              <a:gd name="adj3" fmla="val 16667"/>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4472C4">
                    <a:lumMod val="50000"/>
                  </a:srgbClr>
                </a:solidFill>
                <a:effectLst/>
                <a:uLnTx/>
                <a:uFillTx/>
                <a:latin typeface="HG丸ｺﾞｼｯｸM-PRO" panose="020F0600000000000000" pitchFamily="50" charset="-128"/>
                <a:ea typeface="HG丸ｺﾞｼｯｸM-PRO" panose="020F0600000000000000" pitchFamily="50" charset="-128"/>
                <a:cs typeface="+mn-cs"/>
              </a:rPr>
              <a:t>最終報告書に全配布先の受領書</a:t>
            </a:r>
            <a:endParaRPr kumimoji="1" lang="en-US" altLang="ja-JP" sz="2400" b="0" i="0" u="none" strike="noStrike" kern="1200" cap="none" spc="0" normalizeH="0" baseline="0" noProof="0" dirty="0">
              <a:ln>
                <a:noFill/>
              </a:ln>
              <a:solidFill>
                <a:srgbClr val="4472C4">
                  <a:lumMod val="50000"/>
                </a:srgbClr>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4472C4">
                    <a:lumMod val="50000"/>
                  </a:srgbClr>
                </a:solidFill>
                <a:effectLst/>
                <a:uLnTx/>
                <a:uFillTx/>
                <a:latin typeface="HG丸ｺﾞｼｯｸM-PRO" panose="020F0600000000000000" pitchFamily="50" charset="-128"/>
                <a:ea typeface="HG丸ｺﾞｼｯｸM-PRO" panose="020F0600000000000000" pitchFamily="50" charset="-128"/>
                <a:cs typeface="+mn-cs"/>
              </a:rPr>
              <a:t>（数量明記）が必要</a:t>
            </a:r>
          </a:p>
        </p:txBody>
      </p:sp>
    </p:spTree>
    <p:extLst>
      <p:ext uri="{BB962C8B-B14F-4D97-AF65-F5344CB8AC3E}">
        <p14:creationId xmlns:p14="http://schemas.microsoft.com/office/powerpoint/2010/main" val="24748890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Rotary Logo">
            <a:extLst>
              <a:ext uri="{FF2B5EF4-FFF2-40B4-BE49-F238E27FC236}">
                <a16:creationId xmlns:a16="http://schemas.microsoft.com/office/drawing/2014/main" id="{972C970B-EDE1-49D8-A6F2-7F5F79774936}"/>
              </a:ext>
            </a:extLst>
          </p:cNvPr>
          <p:cNvPicPr/>
          <p:nvPr/>
        </p:nvPicPr>
        <p:blipFill>
          <a:blip r:embed="rId2">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a:off x="4574168" y="2945219"/>
            <a:ext cx="3687330" cy="3370521"/>
          </a:xfrm>
          <a:prstGeom prst="rect">
            <a:avLst/>
          </a:prstGeom>
          <a:noFill/>
          <a:ln>
            <a:noFill/>
          </a:ln>
        </p:spPr>
      </p:pic>
      <p:sp>
        <p:nvSpPr>
          <p:cNvPr id="9" name="テキスト ボックス 8">
            <a:extLst>
              <a:ext uri="{FF2B5EF4-FFF2-40B4-BE49-F238E27FC236}">
                <a16:creationId xmlns:a16="http://schemas.microsoft.com/office/drawing/2014/main" id="{78EC4F3F-DA2A-4D04-AAEE-7C629A0DA05A}"/>
              </a:ext>
            </a:extLst>
          </p:cNvPr>
          <p:cNvSpPr txBox="1"/>
          <p:nvPr/>
        </p:nvSpPr>
        <p:spPr>
          <a:xfrm>
            <a:off x="2441616" y="1570158"/>
            <a:ext cx="7308768" cy="871392"/>
          </a:xfrm>
          <a:prstGeom prst="rect">
            <a:avLst/>
          </a:prstGeom>
          <a:noFill/>
          <a:ln>
            <a:noFill/>
          </a:ln>
        </p:spPr>
        <p:txBody>
          <a:bodyPr wrap="square" rtlCol="0">
            <a:spAutoFit/>
          </a:bodyPr>
          <a:lstStyle/>
          <a:p>
            <a:pPr marL="0" marR="0" lvl="0" indent="0" algn="ctr" defTabSz="914400" rtl="0" eaLnBrk="1" fontAlgn="auto" latinLnBrk="0" hangingPunct="1">
              <a:lnSpc>
                <a:spcPct val="150000"/>
              </a:lnSpc>
              <a:spcBef>
                <a:spcPct val="0"/>
              </a:spcBef>
              <a:spcAft>
                <a:spcPts val="450"/>
              </a:spcAft>
              <a:buClrTx/>
              <a:buSzTx/>
              <a:buFontTx/>
              <a:buNone/>
              <a:tabLst/>
              <a:defRPr/>
            </a:pPr>
            <a:r>
              <a:rPr kumimoji="1" lang="ja-JP" alt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HG丸ｺﾞｼｯｸM-PRO" panose="020F0600000000000000" pitchFamily="50" charset="-128"/>
                <a:ea typeface="HG丸ｺﾞｼｯｸM-PRO" panose="020F0600000000000000" pitchFamily="50" charset="-128"/>
                <a:cs typeface="+mn-cs"/>
              </a:rPr>
              <a:t>ご清聴、感謝申し上げます！</a:t>
            </a:r>
            <a:endParaRPr kumimoji="1" lang="en-US" altLang="ja-JP"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HG丸ｺﾞｼｯｸM-PRO" panose="020F0600000000000000" pitchFamily="50" charset="-128"/>
              <a:ea typeface="HG丸ｺﾞｼｯｸM-PRO" panose="020F0600000000000000" pitchFamily="50" charset="-128"/>
              <a:cs typeface="+mn-cs"/>
            </a:endParaRPr>
          </a:p>
        </p:txBody>
      </p:sp>
      <p:pic>
        <p:nvPicPr>
          <p:cNvPr id="3" name="図 2" descr="挿絵 が含まれている画像&#10;&#10;自動的に生成された説明">
            <a:extLst>
              <a:ext uri="{FF2B5EF4-FFF2-40B4-BE49-F238E27FC236}">
                <a16:creationId xmlns:a16="http://schemas.microsoft.com/office/drawing/2014/main" id="{2BA674FA-7A38-481C-B408-68A5C5EB29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0475" y="199794"/>
            <a:ext cx="3975304" cy="1276416"/>
          </a:xfrm>
          <a:prstGeom prst="rect">
            <a:avLst/>
          </a:prstGeom>
        </p:spPr>
      </p:pic>
    </p:spTree>
    <p:extLst>
      <p:ext uri="{BB962C8B-B14F-4D97-AF65-F5344CB8AC3E}">
        <p14:creationId xmlns:p14="http://schemas.microsoft.com/office/powerpoint/2010/main" val="23296609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anim calcmode="lin" valueType="num">
                                      <p:cBhvr>
                                        <p:cTn id="8" dur="3000" fill="hold"/>
                                        <p:tgtEl>
                                          <p:spTgt spid="4"/>
                                        </p:tgtEl>
                                        <p:attrNameLst>
                                          <p:attrName>ppt_w</p:attrName>
                                        </p:attrNameLst>
                                      </p:cBhvr>
                                      <p:tavLst>
                                        <p:tav tm="0" fmla="#ppt_w*sin(2.5*pi*$)">
                                          <p:val>
                                            <p:fltVal val="0"/>
                                          </p:val>
                                        </p:tav>
                                        <p:tav tm="100000">
                                          <p:val>
                                            <p:fltVal val="1"/>
                                          </p:val>
                                        </p:tav>
                                      </p:tavLst>
                                    </p:anim>
                                    <p:anim calcmode="lin" valueType="num">
                                      <p:cBhvr>
                                        <p:cTn id="9" dur="3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AC7D40F2-79DB-4455-BFA6-098C5A87FFA3}"/>
              </a:ext>
            </a:extLst>
          </p:cNvPr>
          <p:cNvSpPr txBox="1"/>
          <p:nvPr/>
        </p:nvSpPr>
        <p:spPr>
          <a:xfrm>
            <a:off x="3306032" y="1657350"/>
            <a:ext cx="5287583" cy="1483675"/>
          </a:xfrm>
          <a:prstGeom prst="rect">
            <a:avLst/>
          </a:prstGeom>
        </p:spPr>
        <p:txBody>
          <a:bodyPr vert="horz" lIns="68580" tIns="34290" rIns="68580" bIns="34290" rtlCol="0" anchor="b">
            <a:normAutofit/>
          </a:bodyPr>
          <a:lstStyle/>
          <a:p>
            <a:pPr marL="0" marR="0" lvl="0" indent="0" algn="ctr" defTabSz="914400" rtl="0" eaLnBrk="1" fontAlgn="auto" latinLnBrk="0" hangingPunct="1">
              <a:lnSpc>
                <a:spcPct val="100000"/>
              </a:lnSpc>
              <a:spcBef>
                <a:spcPct val="0"/>
              </a:spcBef>
              <a:spcAft>
                <a:spcPts val="450"/>
              </a:spcAft>
              <a:buClrTx/>
              <a:buSzTx/>
              <a:buFontTx/>
              <a:buNone/>
              <a:tabLst/>
              <a:defRPr/>
            </a:pPr>
            <a:r>
              <a:rPr kumimoji="1" lang="en-US" altLang="ja-JP" sz="2600" b="0" i="0" u="none" strike="noStrike" kern="1200" cap="none" spc="0" normalizeH="0" baseline="0" noProof="0" dirty="0">
                <a:ln>
                  <a:noFill/>
                </a:ln>
                <a:solidFill>
                  <a:srgbClr val="0070C0"/>
                </a:solidFill>
                <a:effectLst/>
                <a:uLnTx/>
                <a:uFillTx/>
                <a:latin typeface="HG丸ｺﾞｼｯｸM-PRO" panose="020F0600000000000000" pitchFamily="50" charset="-128"/>
                <a:ea typeface="HG丸ｺﾞｼｯｸM-PRO" panose="020F0600000000000000" pitchFamily="50" charset="-128"/>
                <a:cs typeface="+mn-cs"/>
              </a:rPr>
              <a:t>2020-21</a:t>
            </a:r>
            <a:r>
              <a:rPr kumimoji="1" lang="ja-JP" altLang="en-US" sz="2600" b="0" i="0" u="none" strike="noStrike" kern="1200" cap="none" spc="0" normalizeH="0" baseline="0" noProof="0" dirty="0">
                <a:ln>
                  <a:noFill/>
                </a:ln>
                <a:solidFill>
                  <a:srgbClr val="0070C0"/>
                </a:solidFill>
                <a:effectLst/>
                <a:uLnTx/>
                <a:uFillTx/>
                <a:latin typeface="HG丸ｺﾞｼｯｸM-PRO" panose="020F0600000000000000" pitchFamily="50" charset="-128"/>
                <a:ea typeface="HG丸ｺﾞｼｯｸM-PRO" panose="020F0600000000000000" pitchFamily="50" charset="-128"/>
                <a:cs typeface="+mn-cs"/>
              </a:rPr>
              <a:t>年度</a:t>
            </a:r>
            <a:r>
              <a:rPr kumimoji="1" lang="en-US" altLang="ja-JP" sz="2600" b="0" i="0" u="none" strike="noStrike" kern="1200" cap="none" spc="0" normalizeH="0" baseline="0" noProof="0" dirty="0">
                <a:ln>
                  <a:noFill/>
                </a:ln>
                <a:solidFill>
                  <a:srgbClr val="0070C0"/>
                </a:solidFill>
                <a:effectLst/>
                <a:uLnTx/>
                <a:uFillTx/>
                <a:latin typeface="HG丸ｺﾞｼｯｸM-PRO" panose="020F0600000000000000" pitchFamily="50" charset="-128"/>
                <a:ea typeface="HG丸ｺﾞｼｯｸM-PRO" panose="020F0600000000000000" pitchFamily="50" charset="-128"/>
                <a:cs typeface="+mn-cs"/>
              </a:rPr>
              <a:t> RID2660</a:t>
            </a:r>
          </a:p>
          <a:p>
            <a:pPr marL="0" marR="0" lvl="0" indent="0" algn="ctr" defTabSz="914400" rtl="0" eaLnBrk="1" fontAlgn="auto" latinLnBrk="0" hangingPunct="1">
              <a:lnSpc>
                <a:spcPct val="100000"/>
              </a:lnSpc>
              <a:spcBef>
                <a:spcPct val="0"/>
              </a:spcBef>
              <a:spcAft>
                <a:spcPts val="450"/>
              </a:spcAft>
              <a:buClrTx/>
              <a:buSzTx/>
              <a:buFontTx/>
              <a:buNone/>
              <a:tabLst/>
              <a:defRPr/>
            </a:pPr>
            <a:r>
              <a:rPr kumimoji="1" lang="ja-JP" altLang="en-US" sz="2800" b="1" i="0" u="none" strike="noStrike" kern="1200" cap="none" spc="0" normalizeH="0" baseline="0" noProof="0" dirty="0">
                <a:ln>
                  <a:noFill/>
                </a:ln>
                <a:solidFill>
                  <a:srgbClr val="0070C0"/>
                </a:solidFill>
                <a:effectLst/>
                <a:uLnTx/>
                <a:uFillTx/>
                <a:latin typeface="HG丸ｺﾞｼｯｸM-PRO" panose="020F0600000000000000" pitchFamily="50" charset="-128"/>
                <a:ea typeface="HG丸ｺﾞｼｯｸM-PRO" panose="020F0600000000000000" pitchFamily="50" charset="-128"/>
                <a:cs typeface="+mn-cs"/>
              </a:rPr>
              <a:t>地区ロータリー財団セミナー</a:t>
            </a:r>
            <a:endParaRPr kumimoji="1" lang="en-US" altLang="ja-JP" sz="2800" b="1" i="0" u="none" strike="noStrike" kern="1200" cap="none" spc="0" normalizeH="0" baseline="0" noProof="0" dirty="0">
              <a:ln>
                <a:noFill/>
              </a:ln>
              <a:solidFill>
                <a:srgbClr val="0070C0"/>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8" name="テキスト ボックス 7">
            <a:extLst>
              <a:ext uri="{FF2B5EF4-FFF2-40B4-BE49-F238E27FC236}">
                <a16:creationId xmlns:a16="http://schemas.microsoft.com/office/drawing/2014/main" id="{483E7E95-B2BD-4F65-8080-8149E3EE792A}"/>
              </a:ext>
            </a:extLst>
          </p:cNvPr>
          <p:cNvSpPr txBox="1"/>
          <p:nvPr/>
        </p:nvSpPr>
        <p:spPr>
          <a:xfrm>
            <a:off x="6942901" y="5200650"/>
            <a:ext cx="4334699" cy="823302"/>
          </a:xfrm>
          <a:prstGeom prst="rect">
            <a:avLst/>
          </a:prstGeom>
          <a:noFill/>
        </p:spPr>
        <p:txBody>
          <a:bodyPr wrap="square" rtlCol="0">
            <a:spAutoFit/>
          </a:bodyPr>
          <a:lstStyle/>
          <a:p>
            <a:pPr marL="0" marR="0" lvl="0" indent="0" algn="l" defTabSz="914400" rtl="0" eaLnBrk="1" fontAlgn="auto" latinLnBrk="0" hangingPunct="1">
              <a:lnSpc>
                <a:spcPts val="2625"/>
              </a:lnSpc>
              <a:spcBef>
                <a:spcPct val="0"/>
              </a:spcBef>
              <a:spcAft>
                <a:spcPts val="450"/>
              </a:spcAft>
              <a:buClrTx/>
              <a:buSzTx/>
              <a:buFontTx/>
              <a:buNone/>
              <a:tabLst/>
              <a:defRPr/>
            </a:pPr>
            <a:r>
              <a:rPr kumimoji="1" lang="ja-JP" altLang="en-US" sz="2175" b="1" i="0" u="none" strike="noStrike" kern="1200" cap="none" spc="0" normalizeH="0" baseline="0" noProof="0" dirty="0">
                <a:ln>
                  <a:noFill/>
                </a:ln>
                <a:solidFill>
                  <a:srgbClr val="002060"/>
                </a:solidFill>
                <a:effectLst/>
                <a:uLnTx/>
                <a:uFillTx/>
                <a:latin typeface="HG丸ｺﾞｼｯｸM-PRO" panose="020F0600000000000000" pitchFamily="50" charset="-128"/>
                <a:ea typeface="HG丸ｺﾞｼｯｸM-PRO" panose="020F0600000000000000" pitchFamily="50" charset="-128"/>
                <a:cs typeface="+mn-cs"/>
              </a:rPr>
              <a:t>地区財団委員会 </a:t>
            </a:r>
            <a:r>
              <a:rPr lang="ja-JP" altLang="en-US" sz="2175" b="1" dirty="0">
                <a:solidFill>
                  <a:srgbClr val="002060"/>
                </a:solidFill>
                <a:latin typeface="HG丸ｺﾞｼｯｸM-PRO" panose="020F0600000000000000" pitchFamily="50" charset="-128"/>
                <a:ea typeface="HG丸ｺﾞｼｯｸM-PRO" panose="020F0600000000000000" pitchFamily="50" charset="-128"/>
              </a:rPr>
              <a:t>奨学金</a:t>
            </a:r>
            <a:r>
              <a:rPr kumimoji="1" lang="ja-JP" altLang="en-US" sz="2175" b="1" i="0" u="none" strike="noStrike" kern="1200" cap="none" spc="0" normalizeH="0" baseline="0" noProof="0" dirty="0">
                <a:ln>
                  <a:noFill/>
                </a:ln>
                <a:solidFill>
                  <a:srgbClr val="002060"/>
                </a:solidFill>
                <a:effectLst/>
                <a:uLnTx/>
                <a:uFillTx/>
                <a:latin typeface="HG丸ｺﾞｼｯｸM-PRO" panose="020F0600000000000000" pitchFamily="50" charset="-128"/>
                <a:ea typeface="HG丸ｺﾞｼｯｸM-PRO" panose="020F0600000000000000" pitchFamily="50" charset="-128"/>
                <a:cs typeface="+mn-cs"/>
              </a:rPr>
              <a:t>小委員会</a:t>
            </a:r>
            <a:endParaRPr kumimoji="1" lang="en-US" altLang="ja-JP" sz="2175" b="1" i="0" u="none" strike="noStrike" kern="1200" cap="none" spc="0" normalizeH="0" baseline="0" noProof="0" dirty="0">
              <a:ln>
                <a:noFill/>
              </a:ln>
              <a:solidFill>
                <a:srgbClr val="002060"/>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ts val="2625"/>
              </a:lnSpc>
              <a:spcBef>
                <a:spcPct val="0"/>
              </a:spcBef>
              <a:spcAft>
                <a:spcPts val="450"/>
              </a:spcAft>
              <a:buClrTx/>
              <a:buSzTx/>
              <a:buFontTx/>
              <a:buNone/>
              <a:tabLst/>
              <a:defRPr/>
            </a:pPr>
            <a:r>
              <a:rPr lang="ja-JP" altLang="en-US" sz="2175" b="1" dirty="0">
                <a:solidFill>
                  <a:srgbClr val="002060"/>
                </a:solidFill>
                <a:latin typeface="HG丸ｺﾞｼｯｸM-PRO" panose="020F0600000000000000" pitchFamily="50" charset="-128"/>
                <a:ea typeface="HG丸ｺﾞｼｯｸM-PRO" panose="020F0600000000000000" pitchFamily="50" charset="-128"/>
              </a:rPr>
              <a:t>柳山　稔</a:t>
            </a:r>
            <a:r>
              <a:rPr kumimoji="1" lang="ja-JP" altLang="en-US" sz="2175" b="1" i="0" u="none" strike="noStrike" kern="1200" cap="none" spc="0" normalizeH="0" baseline="0" noProof="0" dirty="0">
                <a:ln>
                  <a:noFill/>
                </a:ln>
                <a:solidFill>
                  <a:srgbClr val="002060"/>
                </a:solidFill>
                <a:effectLst/>
                <a:uLnTx/>
                <a:uFillTx/>
                <a:latin typeface="HG丸ｺﾞｼｯｸM-PRO" panose="020F0600000000000000" pitchFamily="50" charset="-128"/>
                <a:ea typeface="HG丸ｺﾞｼｯｸM-PRO" panose="020F0600000000000000" pitchFamily="50" charset="-128"/>
                <a:cs typeface="+mn-cs"/>
              </a:rPr>
              <a:t>／東大阪西</a:t>
            </a:r>
            <a:r>
              <a:rPr kumimoji="1" lang="en-US" altLang="ja-JP" sz="2175" b="1" i="0" u="none" strike="noStrike" kern="1200" cap="none" spc="0" normalizeH="0" baseline="0" noProof="0" dirty="0">
                <a:ln>
                  <a:noFill/>
                </a:ln>
                <a:solidFill>
                  <a:srgbClr val="002060"/>
                </a:solidFill>
                <a:effectLst/>
                <a:uLnTx/>
                <a:uFillTx/>
                <a:latin typeface="HG丸ｺﾞｼｯｸM-PRO" panose="020F0600000000000000" pitchFamily="50" charset="-128"/>
                <a:ea typeface="HG丸ｺﾞｼｯｸM-PRO" panose="020F0600000000000000" pitchFamily="50" charset="-128"/>
                <a:cs typeface="+mn-cs"/>
              </a:rPr>
              <a:t>RC</a:t>
            </a:r>
            <a:endParaRPr kumimoji="1" lang="ja-JP" altLang="en-US" sz="2175" b="1" i="0" u="none" strike="noStrike" kern="1200" cap="none" spc="0" normalizeH="0" baseline="0" noProof="0" dirty="0">
              <a:ln>
                <a:noFill/>
              </a:ln>
              <a:solidFill>
                <a:srgbClr val="002060"/>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9" name="テキスト ボックス 8">
            <a:extLst>
              <a:ext uri="{FF2B5EF4-FFF2-40B4-BE49-F238E27FC236}">
                <a16:creationId xmlns:a16="http://schemas.microsoft.com/office/drawing/2014/main" id="{78EC4F3F-DA2A-4D04-AAEE-7C629A0DA05A}"/>
              </a:ext>
            </a:extLst>
          </p:cNvPr>
          <p:cNvSpPr txBox="1"/>
          <p:nvPr/>
        </p:nvSpPr>
        <p:spPr>
          <a:xfrm>
            <a:off x="2441616" y="3412788"/>
            <a:ext cx="7308768" cy="1027204"/>
          </a:xfrm>
          <a:prstGeom prst="rect">
            <a:avLst/>
          </a:prstGeom>
          <a:noFill/>
          <a:ln>
            <a:noFill/>
          </a:ln>
        </p:spPr>
        <p:txBody>
          <a:bodyPr wrap="square" rtlCol="0">
            <a:spAutoFit/>
          </a:bodyPr>
          <a:lstStyle/>
          <a:p>
            <a:pPr marL="0" marR="0" lvl="0" indent="0" algn="ctr" defTabSz="914400" rtl="0" eaLnBrk="1" fontAlgn="auto" latinLnBrk="0" hangingPunct="1">
              <a:lnSpc>
                <a:spcPct val="150000"/>
              </a:lnSpc>
              <a:spcBef>
                <a:spcPct val="0"/>
              </a:spcBef>
              <a:spcAft>
                <a:spcPts val="450"/>
              </a:spcAft>
              <a:buClrTx/>
              <a:buSzTx/>
              <a:buFontTx/>
              <a:buNone/>
              <a:tabLst/>
              <a:defRPr/>
            </a:pPr>
            <a:r>
              <a:rPr lang="ja-JP" altLang="en-US" sz="4800" b="1" dirty="0">
                <a:solidFill>
                  <a:srgbClr val="00206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財団奨学金プログラム</a:t>
            </a:r>
            <a:endParaRPr kumimoji="1" lang="en-US" altLang="ja-JP" sz="4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HG丸ｺﾞｼｯｸM-PRO" panose="020F0600000000000000" pitchFamily="50" charset="-128"/>
              <a:ea typeface="HG丸ｺﾞｼｯｸM-PRO" panose="020F0600000000000000" pitchFamily="50" charset="-128"/>
              <a:cs typeface="+mn-cs"/>
            </a:endParaRPr>
          </a:p>
        </p:txBody>
      </p:sp>
      <p:pic>
        <p:nvPicPr>
          <p:cNvPr id="3" name="図 2" descr="挿絵 が含まれている画像&#10;&#10;自動的に生成された説明">
            <a:extLst>
              <a:ext uri="{FF2B5EF4-FFF2-40B4-BE49-F238E27FC236}">
                <a16:creationId xmlns:a16="http://schemas.microsoft.com/office/drawing/2014/main" id="{2BA674FA-7A38-481C-B408-68A5C5EB29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0475" y="199794"/>
            <a:ext cx="3975304" cy="1276416"/>
          </a:xfrm>
          <a:prstGeom prst="rect">
            <a:avLst/>
          </a:prstGeom>
        </p:spPr>
      </p:pic>
    </p:spTree>
    <p:extLst>
      <p:ext uri="{BB962C8B-B14F-4D97-AF65-F5344CB8AC3E}">
        <p14:creationId xmlns:p14="http://schemas.microsoft.com/office/powerpoint/2010/main" val="256921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A3C053C5-8887-4C4C-9908-106D4E1F6B5B}"/>
              </a:ext>
            </a:extLst>
          </p:cNvPr>
          <p:cNvPicPr>
            <a:picLocks noChangeAspect="1"/>
          </p:cNvPicPr>
          <p:nvPr/>
        </p:nvPicPr>
        <p:blipFill>
          <a:blip r:embed="rId3"/>
          <a:stretch>
            <a:fillRect/>
          </a:stretch>
        </p:blipFill>
        <p:spPr>
          <a:xfrm>
            <a:off x="4470473" y="192362"/>
            <a:ext cx="3251054" cy="1042132"/>
          </a:xfrm>
          <a:prstGeom prst="rect">
            <a:avLst/>
          </a:prstGeom>
        </p:spPr>
      </p:pic>
      <p:sp>
        <p:nvSpPr>
          <p:cNvPr id="2" name="テキスト ボックス 1">
            <a:extLst>
              <a:ext uri="{FF2B5EF4-FFF2-40B4-BE49-F238E27FC236}">
                <a16:creationId xmlns:a16="http://schemas.microsoft.com/office/drawing/2014/main" id="{D32E8623-AFED-41A7-8299-5761D9AF11C4}"/>
              </a:ext>
            </a:extLst>
          </p:cNvPr>
          <p:cNvSpPr txBox="1"/>
          <p:nvPr/>
        </p:nvSpPr>
        <p:spPr>
          <a:xfrm>
            <a:off x="0" y="1642946"/>
            <a:ext cx="12192000" cy="707886"/>
          </a:xfrm>
          <a:prstGeom prst="rect">
            <a:avLst/>
          </a:prstGeom>
          <a:noFill/>
        </p:spPr>
        <p:txBody>
          <a:bodyPr wrap="square" rtlCol="0">
            <a:spAutoFit/>
          </a:bodyPr>
          <a:lstStyle/>
          <a:p>
            <a:pPr algn="ctr"/>
            <a:r>
              <a:rPr lang="ja-JP" altLang="en-US" sz="4000" dirty="0">
                <a:latin typeface="HG丸ｺﾞｼｯｸM-PRO" panose="020F0600000000000000" pitchFamily="50" charset="-128"/>
                <a:ea typeface="HG丸ｺﾞｼｯｸM-PRO" panose="020F0600000000000000" pitchFamily="50" charset="-128"/>
              </a:rPr>
              <a:t>地区ロータリー財団委員会　奨学金小委員会</a:t>
            </a:r>
            <a:endParaRPr kumimoji="1" lang="ja-JP" altLang="en-US" sz="4000" dirty="0">
              <a:latin typeface="HG丸ｺﾞｼｯｸM-PRO" panose="020F0600000000000000" pitchFamily="50" charset="-128"/>
              <a:ea typeface="HG丸ｺﾞｼｯｸM-PRO" panose="020F0600000000000000" pitchFamily="50" charset="-128"/>
            </a:endParaRPr>
          </a:p>
        </p:txBody>
      </p:sp>
      <p:sp>
        <p:nvSpPr>
          <p:cNvPr id="3" name="テキスト ボックス 2">
            <a:extLst>
              <a:ext uri="{FF2B5EF4-FFF2-40B4-BE49-F238E27FC236}">
                <a16:creationId xmlns:a16="http://schemas.microsoft.com/office/drawing/2014/main" id="{CCA5C6D4-4449-41FD-BFE3-BBB11617C76A}"/>
              </a:ext>
            </a:extLst>
          </p:cNvPr>
          <p:cNvSpPr txBox="1"/>
          <p:nvPr/>
        </p:nvSpPr>
        <p:spPr>
          <a:xfrm>
            <a:off x="0" y="2981095"/>
            <a:ext cx="12192000" cy="3046988"/>
          </a:xfrm>
          <a:prstGeom prst="rect">
            <a:avLst/>
          </a:prstGeom>
          <a:noFill/>
        </p:spPr>
        <p:txBody>
          <a:bodyPr wrap="square" rtlCol="0">
            <a:spAutoFit/>
          </a:bodyPr>
          <a:lstStyle/>
          <a:p>
            <a:pPr algn="ctr"/>
            <a:r>
              <a:rPr kumimoji="1" lang="ja-JP" altLang="en-US" sz="3200" dirty="0">
                <a:latin typeface="HG丸ｺﾞｼｯｸM-PRO" panose="020F0600000000000000" pitchFamily="50" charset="-128"/>
                <a:ea typeface="HG丸ｺﾞｼｯｸM-PRO" panose="020F0600000000000000" pitchFamily="50" charset="-128"/>
              </a:rPr>
              <a:t>地区においてグローバル補助金を利用した</a:t>
            </a:r>
            <a:endParaRPr kumimoji="1" lang="en-US" altLang="ja-JP" sz="3200" dirty="0">
              <a:latin typeface="HG丸ｺﾞｼｯｸM-PRO" panose="020F0600000000000000" pitchFamily="50" charset="-128"/>
              <a:ea typeface="HG丸ｺﾞｼｯｸM-PRO" panose="020F0600000000000000" pitchFamily="50" charset="-128"/>
            </a:endParaRPr>
          </a:p>
          <a:p>
            <a:pPr algn="ctr"/>
            <a:r>
              <a:rPr kumimoji="1" lang="ja-JP" altLang="en-US" sz="3200" dirty="0">
                <a:latin typeface="HG丸ｺﾞｼｯｸM-PRO" panose="020F0600000000000000" pitchFamily="50" charset="-128"/>
                <a:ea typeface="HG丸ｺﾞｼｯｸM-PRO" panose="020F0600000000000000" pitchFamily="50" charset="-128"/>
              </a:rPr>
              <a:t>奨学生募集事業を軸として</a:t>
            </a:r>
            <a:endParaRPr kumimoji="1" lang="en-US" altLang="ja-JP" sz="3200" dirty="0">
              <a:latin typeface="HG丸ｺﾞｼｯｸM-PRO" panose="020F0600000000000000" pitchFamily="50" charset="-128"/>
              <a:ea typeface="HG丸ｺﾞｼｯｸM-PRO" panose="020F0600000000000000" pitchFamily="50" charset="-128"/>
            </a:endParaRPr>
          </a:p>
          <a:p>
            <a:pPr algn="ctr"/>
            <a:r>
              <a:rPr lang="ja-JP" altLang="en-US" sz="3200" dirty="0">
                <a:latin typeface="HG丸ｺﾞｼｯｸM-PRO" panose="020F0600000000000000" pitchFamily="50" charset="-128"/>
                <a:ea typeface="HG丸ｺﾞｼｯｸM-PRO" panose="020F0600000000000000" pitchFamily="50" charset="-128"/>
              </a:rPr>
              <a:t>募集、選考、決定、調整、申請、出発、就学、</a:t>
            </a:r>
            <a:endParaRPr lang="en-US" altLang="ja-JP" sz="3200" dirty="0">
              <a:latin typeface="HG丸ｺﾞｼｯｸM-PRO" panose="020F0600000000000000" pitchFamily="50" charset="-128"/>
              <a:ea typeface="HG丸ｺﾞｼｯｸM-PRO" panose="020F0600000000000000" pitchFamily="50" charset="-128"/>
            </a:endParaRPr>
          </a:p>
          <a:p>
            <a:pPr algn="ctr"/>
            <a:r>
              <a:rPr lang="ja-JP" altLang="en-US" sz="3200" dirty="0">
                <a:latin typeface="HG丸ｺﾞｼｯｸM-PRO" panose="020F0600000000000000" pitchFamily="50" charset="-128"/>
                <a:ea typeface="HG丸ｺﾞｼｯｸM-PRO" panose="020F0600000000000000" pitchFamily="50" charset="-128"/>
              </a:rPr>
              <a:t>卒業、報告までのフォローを行い</a:t>
            </a:r>
          </a:p>
          <a:p>
            <a:pPr algn="ctr"/>
            <a:r>
              <a:rPr lang="ja-JP" altLang="en-US" sz="3200" dirty="0">
                <a:latin typeface="HG丸ｺﾞｼｯｸM-PRO" panose="020F0600000000000000" pitchFamily="50" charset="-128"/>
                <a:ea typeface="HG丸ｺﾞｼｯｸM-PRO" panose="020F0600000000000000" pitchFamily="50" charset="-128"/>
              </a:rPr>
              <a:t>その後におけるコミニケーションを通じて</a:t>
            </a:r>
            <a:endParaRPr lang="en-US" altLang="ja-JP" sz="3200" dirty="0">
              <a:latin typeface="HG丸ｺﾞｼｯｸM-PRO" panose="020F0600000000000000" pitchFamily="50" charset="-128"/>
              <a:ea typeface="HG丸ｺﾞｼｯｸM-PRO" panose="020F0600000000000000" pitchFamily="50" charset="-128"/>
            </a:endParaRPr>
          </a:p>
          <a:p>
            <a:pPr algn="ctr"/>
            <a:r>
              <a:rPr lang="ja-JP" altLang="en-US" sz="3200" dirty="0">
                <a:latin typeface="HG丸ｺﾞｼｯｸM-PRO" panose="020F0600000000000000" pitchFamily="50" charset="-128"/>
                <a:ea typeface="HG丸ｺﾞｼｯｸM-PRO" panose="020F0600000000000000" pitchFamily="50" charset="-128"/>
              </a:rPr>
              <a:t>生涯にわたるロータリーとの関係をサポートしています</a:t>
            </a:r>
          </a:p>
        </p:txBody>
      </p:sp>
    </p:spTree>
    <p:extLst>
      <p:ext uri="{BB962C8B-B14F-4D97-AF65-F5344CB8AC3E}">
        <p14:creationId xmlns:p14="http://schemas.microsoft.com/office/powerpoint/2010/main" val="1653354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A3C053C5-8887-4C4C-9908-106D4E1F6B5B}"/>
              </a:ext>
            </a:extLst>
          </p:cNvPr>
          <p:cNvPicPr>
            <a:picLocks noChangeAspect="1"/>
          </p:cNvPicPr>
          <p:nvPr/>
        </p:nvPicPr>
        <p:blipFill>
          <a:blip r:embed="rId3"/>
          <a:stretch>
            <a:fillRect/>
          </a:stretch>
        </p:blipFill>
        <p:spPr>
          <a:xfrm>
            <a:off x="4470473" y="192362"/>
            <a:ext cx="3251054" cy="1042132"/>
          </a:xfrm>
          <a:prstGeom prst="rect">
            <a:avLst/>
          </a:prstGeom>
        </p:spPr>
      </p:pic>
      <p:sp>
        <p:nvSpPr>
          <p:cNvPr id="2" name="テキスト ボックス 1">
            <a:extLst>
              <a:ext uri="{FF2B5EF4-FFF2-40B4-BE49-F238E27FC236}">
                <a16:creationId xmlns:a16="http://schemas.microsoft.com/office/drawing/2014/main" id="{D32E8623-AFED-41A7-8299-5761D9AF11C4}"/>
              </a:ext>
            </a:extLst>
          </p:cNvPr>
          <p:cNvSpPr txBox="1"/>
          <p:nvPr/>
        </p:nvSpPr>
        <p:spPr>
          <a:xfrm>
            <a:off x="0" y="3429000"/>
            <a:ext cx="12192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二人の元奨学生</a:t>
            </a:r>
          </a:p>
        </p:txBody>
      </p:sp>
    </p:spTree>
    <p:extLst>
      <p:ext uri="{BB962C8B-B14F-4D97-AF65-F5344CB8AC3E}">
        <p14:creationId xmlns:p14="http://schemas.microsoft.com/office/powerpoint/2010/main" val="2191591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A3C053C5-8887-4C4C-9908-106D4E1F6B5B}"/>
              </a:ext>
            </a:extLst>
          </p:cNvPr>
          <p:cNvPicPr>
            <a:picLocks noChangeAspect="1"/>
          </p:cNvPicPr>
          <p:nvPr/>
        </p:nvPicPr>
        <p:blipFill>
          <a:blip r:embed="rId3"/>
          <a:stretch>
            <a:fillRect/>
          </a:stretch>
        </p:blipFill>
        <p:spPr>
          <a:xfrm>
            <a:off x="4470473" y="192362"/>
            <a:ext cx="3251054" cy="1042132"/>
          </a:xfrm>
          <a:prstGeom prst="rect">
            <a:avLst/>
          </a:prstGeom>
        </p:spPr>
      </p:pic>
      <p:sp>
        <p:nvSpPr>
          <p:cNvPr id="16" name="テキスト ボックス 15">
            <a:extLst>
              <a:ext uri="{FF2B5EF4-FFF2-40B4-BE49-F238E27FC236}">
                <a16:creationId xmlns:a16="http://schemas.microsoft.com/office/drawing/2014/main" id="{905532DA-AAA7-4AC8-B7CD-0A4A184ADEDD}"/>
              </a:ext>
            </a:extLst>
          </p:cNvPr>
          <p:cNvSpPr txBox="1"/>
          <p:nvPr/>
        </p:nvSpPr>
        <p:spPr>
          <a:xfrm>
            <a:off x="4286989" y="1647921"/>
            <a:ext cx="790500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dirty="0">
                <a:solidFill>
                  <a:prstClr val="black"/>
                </a:solidFill>
                <a:latin typeface="HG丸ｺﾞｼｯｸM-PRO" panose="020F0600000000000000" pitchFamily="50" charset="-128"/>
                <a:ea typeface="HG丸ｺﾞｼｯｸM-PRO" panose="020F0600000000000000" pitchFamily="50" charset="-128"/>
              </a:rPr>
              <a:t>2017-18</a:t>
            </a:r>
            <a:r>
              <a:rPr kumimoji="1" lang="ja-JP" altLang="en-US" sz="2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年度グローバル補助金奨学生：平和と紛争予防／解決</a:t>
            </a:r>
            <a:endParaRPr kumimoji="1" lang="ja-JP" altLang="en-US" sz="4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endParaRPr>
          </a:p>
        </p:txBody>
      </p:sp>
      <p:sp>
        <p:nvSpPr>
          <p:cNvPr id="18" name="テキスト ボックス 17">
            <a:extLst>
              <a:ext uri="{FF2B5EF4-FFF2-40B4-BE49-F238E27FC236}">
                <a16:creationId xmlns:a16="http://schemas.microsoft.com/office/drawing/2014/main" id="{8805989D-B7D7-4274-B13F-BA1FB9894C85}"/>
              </a:ext>
            </a:extLst>
          </p:cNvPr>
          <p:cNvSpPr txBox="1"/>
          <p:nvPr/>
        </p:nvSpPr>
        <p:spPr>
          <a:xfrm>
            <a:off x="4286991" y="1982947"/>
            <a:ext cx="790500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バッティー亜夢斗</a:t>
            </a:r>
            <a:r>
              <a:rPr kumimoji="1" lang="ja-JP" altLang="en-US"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（ばってぃーあむと）</a:t>
            </a:r>
            <a:endParaRPr kumimoji="1" lang="ja-JP" altLang="en-US" sz="4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endParaRPr>
          </a:p>
        </p:txBody>
      </p:sp>
      <p:sp>
        <p:nvSpPr>
          <p:cNvPr id="20" name="テキスト ボックス 19">
            <a:extLst>
              <a:ext uri="{FF2B5EF4-FFF2-40B4-BE49-F238E27FC236}">
                <a16:creationId xmlns:a16="http://schemas.microsoft.com/office/drawing/2014/main" id="{989C42A1-D65B-47F7-B401-63D11FF2FCD7}"/>
              </a:ext>
            </a:extLst>
          </p:cNvPr>
          <p:cNvSpPr txBox="1"/>
          <p:nvPr/>
        </p:nvSpPr>
        <p:spPr>
          <a:xfrm>
            <a:off x="4286990" y="3043332"/>
            <a:ext cx="790500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留学先：ロンドンスクールオブエコノミクス</a:t>
            </a:r>
            <a:endParaRPr kumimoji="1" lang="en-US" altLang="ja-JP"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ホスト：大阪西南ロータリークラブ</a:t>
            </a:r>
            <a:endParaRPr kumimoji="1" lang="en-US" altLang="ja-JP"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endParaRPr>
          </a:p>
        </p:txBody>
      </p:sp>
      <p:sp>
        <p:nvSpPr>
          <p:cNvPr id="22" name="テキスト ボックス 21">
            <a:extLst>
              <a:ext uri="{FF2B5EF4-FFF2-40B4-BE49-F238E27FC236}">
                <a16:creationId xmlns:a16="http://schemas.microsoft.com/office/drawing/2014/main" id="{7F0D8277-4A77-4E6A-8B8D-9ECF97D03C56}"/>
              </a:ext>
            </a:extLst>
          </p:cNvPr>
          <p:cNvSpPr txBox="1"/>
          <p:nvPr/>
        </p:nvSpPr>
        <p:spPr>
          <a:xfrm>
            <a:off x="4286989" y="4165273"/>
            <a:ext cx="790500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在オランダ日本大使館・化学兵器禁止機関（</a:t>
            </a:r>
            <a:r>
              <a:rPr kumimoji="1" lang="en-US" altLang="ja-JP"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OPCW</a:t>
            </a:r>
            <a:r>
              <a:rPr kumimoji="1" lang="ja-JP" altLang="en-US"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a:t>
            </a:r>
            <a:endParaRPr kumimoji="1" lang="en-US" altLang="ja-JP"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常駐日本政府代表部　専門調査員</a:t>
            </a:r>
            <a:endParaRPr kumimoji="1" lang="en-US" altLang="ja-JP"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オランダ／ハーグ在住</a:t>
            </a:r>
            <a:endParaRPr kumimoji="1" lang="en-US" altLang="ja-JP"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endParaRPr>
          </a:p>
        </p:txBody>
      </p:sp>
      <p:pic>
        <p:nvPicPr>
          <p:cNvPr id="3" name="図 2" descr="屋内, 人, テーブル, 男 が含まれている画像&#10;&#10;自動的に生成された説明">
            <a:extLst>
              <a:ext uri="{FF2B5EF4-FFF2-40B4-BE49-F238E27FC236}">
                <a16:creationId xmlns:a16="http://schemas.microsoft.com/office/drawing/2014/main" id="{4D81DFCB-3D16-4FE4-A50A-BFF7282A20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418" y="1640541"/>
            <a:ext cx="3635650" cy="4960889"/>
          </a:xfrm>
          <a:prstGeom prst="rect">
            <a:avLst/>
          </a:prstGeom>
        </p:spPr>
      </p:pic>
    </p:spTree>
    <p:extLst>
      <p:ext uri="{BB962C8B-B14F-4D97-AF65-F5344CB8AC3E}">
        <p14:creationId xmlns:p14="http://schemas.microsoft.com/office/powerpoint/2010/main" val="1340688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A3C053C5-8887-4C4C-9908-106D4E1F6B5B}"/>
              </a:ext>
            </a:extLst>
          </p:cNvPr>
          <p:cNvPicPr>
            <a:picLocks noChangeAspect="1"/>
          </p:cNvPicPr>
          <p:nvPr/>
        </p:nvPicPr>
        <p:blipFill>
          <a:blip r:embed="rId3"/>
          <a:stretch>
            <a:fillRect/>
          </a:stretch>
        </p:blipFill>
        <p:spPr>
          <a:xfrm>
            <a:off x="4470473" y="192362"/>
            <a:ext cx="3251054" cy="1042132"/>
          </a:xfrm>
          <a:prstGeom prst="rect">
            <a:avLst/>
          </a:prstGeom>
        </p:spPr>
      </p:pic>
      <p:sp>
        <p:nvSpPr>
          <p:cNvPr id="7" name="テキスト ボックス 6">
            <a:extLst>
              <a:ext uri="{FF2B5EF4-FFF2-40B4-BE49-F238E27FC236}">
                <a16:creationId xmlns:a16="http://schemas.microsoft.com/office/drawing/2014/main" id="{584B3BEA-462B-4BFD-B67C-625774A67DD4}"/>
              </a:ext>
            </a:extLst>
          </p:cNvPr>
          <p:cNvSpPr txBox="1"/>
          <p:nvPr/>
        </p:nvSpPr>
        <p:spPr>
          <a:xfrm>
            <a:off x="4286989" y="1647921"/>
            <a:ext cx="790500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2017-18</a:t>
            </a:r>
            <a:r>
              <a:rPr kumimoji="1" lang="ja-JP" altLang="en-US" sz="2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年度グローバル補助金奨学生：平和と紛争予防／解決</a:t>
            </a:r>
            <a:endParaRPr kumimoji="1" lang="ja-JP" altLang="en-US" sz="4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endParaRPr>
          </a:p>
        </p:txBody>
      </p:sp>
      <p:sp>
        <p:nvSpPr>
          <p:cNvPr id="9" name="テキスト ボックス 8">
            <a:extLst>
              <a:ext uri="{FF2B5EF4-FFF2-40B4-BE49-F238E27FC236}">
                <a16:creationId xmlns:a16="http://schemas.microsoft.com/office/drawing/2014/main" id="{FE6ED760-BEAF-4F9E-8C5E-7ADF7855E23E}"/>
              </a:ext>
            </a:extLst>
          </p:cNvPr>
          <p:cNvSpPr txBox="1"/>
          <p:nvPr/>
        </p:nvSpPr>
        <p:spPr>
          <a:xfrm>
            <a:off x="4286991" y="1982947"/>
            <a:ext cx="790500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渡辺　栞</a:t>
            </a:r>
            <a:r>
              <a:rPr kumimoji="1" lang="ja-JP" altLang="en-US"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（わたなべ　しおり）</a:t>
            </a:r>
            <a:endParaRPr kumimoji="1" lang="ja-JP" altLang="en-US" sz="4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endParaRPr>
          </a:p>
        </p:txBody>
      </p:sp>
      <p:sp>
        <p:nvSpPr>
          <p:cNvPr id="11" name="テキスト ボックス 10">
            <a:extLst>
              <a:ext uri="{FF2B5EF4-FFF2-40B4-BE49-F238E27FC236}">
                <a16:creationId xmlns:a16="http://schemas.microsoft.com/office/drawing/2014/main" id="{D1BF3AB9-C6A0-44C6-A3CF-17398669E77D}"/>
              </a:ext>
            </a:extLst>
          </p:cNvPr>
          <p:cNvSpPr txBox="1"/>
          <p:nvPr/>
        </p:nvSpPr>
        <p:spPr>
          <a:xfrm>
            <a:off x="4286990" y="3043332"/>
            <a:ext cx="790500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留学先：ロンドン大学アフリカ研究学</a:t>
            </a:r>
            <a:endParaRPr kumimoji="1" lang="en-US" altLang="ja-JP"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ホスト：大阪東ロータリークラブ</a:t>
            </a:r>
            <a:endParaRPr kumimoji="1" lang="en-US" altLang="ja-JP"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endParaRPr>
          </a:p>
        </p:txBody>
      </p:sp>
      <p:sp>
        <p:nvSpPr>
          <p:cNvPr id="13" name="テキスト ボックス 12">
            <a:extLst>
              <a:ext uri="{FF2B5EF4-FFF2-40B4-BE49-F238E27FC236}">
                <a16:creationId xmlns:a16="http://schemas.microsoft.com/office/drawing/2014/main" id="{39FBE060-2642-48CF-A500-089A9F5CDCC5}"/>
              </a:ext>
            </a:extLst>
          </p:cNvPr>
          <p:cNvSpPr txBox="1"/>
          <p:nvPr/>
        </p:nvSpPr>
        <p:spPr>
          <a:xfrm>
            <a:off x="4286989" y="4165273"/>
            <a:ext cx="790500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国際食糧計画（</a:t>
            </a:r>
            <a:r>
              <a:rPr kumimoji="1" lang="en-US" altLang="ja-JP"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WFP</a:t>
            </a:r>
            <a:r>
              <a:rPr kumimoji="1" lang="ja-JP" altLang="en-US"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a:t>
            </a:r>
            <a:endParaRPr kumimoji="1" lang="en-US" altLang="ja-JP"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ヨルダン人及び難民への食糧支援及び雇用創出活動従事</a:t>
            </a:r>
            <a:endParaRPr kumimoji="1" lang="en-US" altLang="ja-JP"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ヨルダン／アンマン在住</a:t>
            </a:r>
            <a:endParaRPr kumimoji="1" lang="en-US" altLang="ja-JP"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endParaRPr>
          </a:p>
        </p:txBody>
      </p:sp>
      <p:pic>
        <p:nvPicPr>
          <p:cNvPr id="4" name="図 3" descr="人, 屋内, テーブル, 男 が含まれている画像&#10;&#10;自動的に生成された説明">
            <a:extLst>
              <a:ext uri="{FF2B5EF4-FFF2-40B4-BE49-F238E27FC236}">
                <a16:creationId xmlns:a16="http://schemas.microsoft.com/office/drawing/2014/main" id="{98AC3413-CE0D-4148-901A-4FA244F857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628" y="1640541"/>
            <a:ext cx="3502102" cy="4953510"/>
          </a:xfrm>
          <a:prstGeom prst="rect">
            <a:avLst/>
          </a:prstGeom>
        </p:spPr>
      </p:pic>
    </p:spTree>
    <p:extLst>
      <p:ext uri="{BB962C8B-B14F-4D97-AF65-F5344CB8AC3E}">
        <p14:creationId xmlns:p14="http://schemas.microsoft.com/office/powerpoint/2010/main" val="869778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AC7D40F2-79DB-4455-BFA6-098C5A87FFA3}"/>
              </a:ext>
            </a:extLst>
          </p:cNvPr>
          <p:cNvSpPr txBox="1"/>
          <p:nvPr/>
        </p:nvSpPr>
        <p:spPr>
          <a:xfrm>
            <a:off x="3306032" y="1657350"/>
            <a:ext cx="5287583" cy="1483675"/>
          </a:xfrm>
          <a:prstGeom prst="rect">
            <a:avLst/>
          </a:prstGeom>
        </p:spPr>
        <p:txBody>
          <a:bodyPr vert="horz" lIns="68580" tIns="34290" rIns="68580" bIns="34290" rtlCol="0" anchor="b">
            <a:normAutofit/>
          </a:bodyPr>
          <a:lstStyle/>
          <a:p>
            <a:pPr marL="0" marR="0" lvl="0" indent="0" algn="ctr" defTabSz="914400" rtl="0" eaLnBrk="1" fontAlgn="auto" latinLnBrk="0" hangingPunct="1">
              <a:lnSpc>
                <a:spcPct val="100000"/>
              </a:lnSpc>
              <a:spcBef>
                <a:spcPct val="0"/>
              </a:spcBef>
              <a:spcAft>
                <a:spcPts val="450"/>
              </a:spcAft>
              <a:buClrTx/>
              <a:buSzTx/>
              <a:buFontTx/>
              <a:buNone/>
              <a:tabLst/>
              <a:defRPr/>
            </a:pPr>
            <a:r>
              <a:rPr kumimoji="1" lang="en-US" altLang="ja-JP" sz="2600" b="0" i="0" u="none" strike="noStrike" kern="1200" cap="none" spc="0" normalizeH="0" baseline="0" noProof="0" dirty="0">
                <a:ln>
                  <a:noFill/>
                </a:ln>
                <a:solidFill>
                  <a:srgbClr val="0070C0"/>
                </a:solidFill>
                <a:effectLst/>
                <a:uLnTx/>
                <a:uFillTx/>
                <a:latin typeface="HG丸ｺﾞｼｯｸM-PRO" panose="020F0600000000000000" pitchFamily="50" charset="-128"/>
                <a:ea typeface="HG丸ｺﾞｼｯｸM-PRO" panose="020F0600000000000000" pitchFamily="50" charset="-128"/>
                <a:cs typeface="+mn-cs"/>
              </a:rPr>
              <a:t>2020-21</a:t>
            </a:r>
            <a:r>
              <a:rPr kumimoji="1" lang="ja-JP" altLang="en-US" sz="2600" b="0" i="0" u="none" strike="noStrike" kern="1200" cap="none" spc="0" normalizeH="0" baseline="0" noProof="0" dirty="0">
                <a:ln>
                  <a:noFill/>
                </a:ln>
                <a:solidFill>
                  <a:srgbClr val="0070C0"/>
                </a:solidFill>
                <a:effectLst/>
                <a:uLnTx/>
                <a:uFillTx/>
                <a:latin typeface="HG丸ｺﾞｼｯｸM-PRO" panose="020F0600000000000000" pitchFamily="50" charset="-128"/>
                <a:ea typeface="HG丸ｺﾞｼｯｸM-PRO" panose="020F0600000000000000" pitchFamily="50" charset="-128"/>
                <a:cs typeface="+mn-cs"/>
              </a:rPr>
              <a:t>年度</a:t>
            </a:r>
            <a:r>
              <a:rPr kumimoji="1" lang="en-US" altLang="ja-JP" sz="2600" b="0" i="0" u="none" strike="noStrike" kern="1200" cap="none" spc="0" normalizeH="0" baseline="0" noProof="0" dirty="0">
                <a:ln>
                  <a:noFill/>
                </a:ln>
                <a:solidFill>
                  <a:srgbClr val="0070C0"/>
                </a:solidFill>
                <a:effectLst/>
                <a:uLnTx/>
                <a:uFillTx/>
                <a:latin typeface="HG丸ｺﾞｼｯｸM-PRO" panose="020F0600000000000000" pitchFamily="50" charset="-128"/>
                <a:ea typeface="HG丸ｺﾞｼｯｸM-PRO" panose="020F0600000000000000" pitchFamily="50" charset="-128"/>
                <a:cs typeface="+mn-cs"/>
              </a:rPr>
              <a:t> RID2660</a:t>
            </a:r>
          </a:p>
          <a:p>
            <a:pPr marL="0" marR="0" lvl="0" indent="0" algn="ctr" defTabSz="914400" rtl="0" eaLnBrk="1" fontAlgn="auto" latinLnBrk="0" hangingPunct="1">
              <a:lnSpc>
                <a:spcPct val="100000"/>
              </a:lnSpc>
              <a:spcBef>
                <a:spcPct val="0"/>
              </a:spcBef>
              <a:spcAft>
                <a:spcPts val="450"/>
              </a:spcAft>
              <a:buClrTx/>
              <a:buSzTx/>
              <a:buFontTx/>
              <a:buNone/>
              <a:tabLst/>
              <a:defRPr/>
            </a:pPr>
            <a:r>
              <a:rPr kumimoji="1" lang="ja-JP" altLang="en-US" sz="2800" b="1" i="0" u="none" strike="noStrike" kern="1200" cap="none" spc="0" normalizeH="0" baseline="0" noProof="0" dirty="0">
                <a:ln>
                  <a:noFill/>
                </a:ln>
                <a:solidFill>
                  <a:srgbClr val="0070C0"/>
                </a:solidFill>
                <a:effectLst/>
                <a:uLnTx/>
                <a:uFillTx/>
                <a:latin typeface="HG丸ｺﾞｼｯｸM-PRO" panose="020F0600000000000000" pitchFamily="50" charset="-128"/>
                <a:ea typeface="HG丸ｺﾞｼｯｸM-PRO" panose="020F0600000000000000" pitchFamily="50" charset="-128"/>
                <a:cs typeface="+mn-cs"/>
              </a:rPr>
              <a:t>地区ロータリー財団セミナー</a:t>
            </a:r>
            <a:endParaRPr kumimoji="1" lang="en-US" altLang="ja-JP" sz="2800" b="1" i="0" u="none" strike="noStrike" kern="1200" cap="none" spc="0" normalizeH="0" baseline="0" noProof="0" dirty="0">
              <a:ln>
                <a:noFill/>
              </a:ln>
              <a:solidFill>
                <a:srgbClr val="0070C0"/>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8" name="テキスト ボックス 7">
            <a:extLst>
              <a:ext uri="{FF2B5EF4-FFF2-40B4-BE49-F238E27FC236}">
                <a16:creationId xmlns:a16="http://schemas.microsoft.com/office/drawing/2014/main" id="{483E7E95-B2BD-4F65-8080-8149E3EE792A}"/>
              </a:ext>
            </a:extLst>
          </p:cNvPr>
          <p:cNvSpPr txBox="1"/>
          <p:nvPr/>
        </p:nvSpPr>
        <p:spPr>
          <a:xfrm>
            <a:off x="6244683" y="5200650"/>
            <a:ext cx="5032917" cy="823302"/>
          </a:xfrm>
          <a:prstGeom prst="rect">
            <a:avLst/>
          </a:prstGeom>
          <a:noFill/>
        </p:spPr>
        <p:txBody>
          <a:bodyPr wrap="square" rtlCol="0">
            <a:spAutoFit/>
          </a:bodyPr>
          <a:lstStyle/>
          <a:p>
            <a:pPr marL="0" marR="0" lvl="0" indent="0" algn="l" defTabSz="914400" rtl="0" eaLnBrk="1" fontAlgn="auto" latinLnBrk="0" hangingPunct="1">
              <a:lnSpc>
                <a:spcPts val="2625"/>
              </a:lnSpc>
              <a:spcBef>
                <a:spcPct val="0"/>
              </a:spcBef>
              <a:spcAft>
                <a:spcPts val="450"/>
              </a:spcAft>
              <a:buClrTx/>
              <a:buSzTx/>
              <a:buFontTx/>
              <a:buNone/>
              <a:tabLst/>
              <a:defRPr/>
            </a:pPr>
            <a:r>
              <a:rPr lang="en-US" altLang="ja-JP" sz="2175" b="1" dirty="0">
                <a:solidFill>
                  <a:srgbClr val="002060"/>
                </a:solidFill>
                <a:latin typeface="HG丸ｺﾞｼｯｸM-PRO" panose="020F0600000000000000" pitchFamily="50" charset="-128"/>
                <a:ea typeface="HG丸ｺﾞｼｯｸM-PRO" panose="020F0600000000000000" pitchFamily="50" charset="-128"/>
              </a:rPr>
              <a:t>2019-20</a:t>
            </a:r>
            <a:r>
              <a:rPr lang="ja-JP" altLang="en-US" sz="2175" b="1" dirty="0">
                <a:solidFill>
                  <a:srgbClr val="002060"/>
                </a:solidFill>
                <a:latin typeface="HG丸ｺﾞｼｯｸM-PRO" panose="020F0600000000000000" pitchFamily="50" charset="-128"/>
                <a:ea typeface="HG丸ｺﾞｼｯｸM-PRO" panose="020F0600000000000000" pitchFamily="50" charset="-128"/>
              </a:rPr>
              <a:t>年度</a:t>
            </a:r>
            <a:r>
              <a:rPr lang="en-US" altLang="ja-JP" sz="2175" b="1" dirty="0">
                <a:solidFill>
                  <a:srgbClr val="002060"/>
                </a:solidFill>
                <a:latin typeface="HG丸ｺﾞｼｯｸM-PRO" panose="020F0600000000000000" pitchFamily="50" charset="-128"/>
                <a:ea typeface="HG丸ｺﾞｼｯｸM-PRO" panose="020F0600000000000000" pitchFamily="50" charset="-128"/>
              </a:rPr>
              <a:t>RID2660</a:t>
            </a:r>
            <a:endParaRPr kumimoji="1" lang="en-US" altLang="ja-JP" sz="2175" b="1" i="0" u="none" strike="noStrike" kern="1200" cap="none" spc="0" normalizeH="0" baseline="0" noProof="0" dirty="0">
              <a:ln>
                <a:noFill/>
              </a:ln>
              <a:solidFill>
                <a:srgbClr val="002060"/>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ts val="2625"/>
              </a:lnSpc>
              <a:spcBef>
                <a:spcPct val="0"/>
              </a:spcBef>
              <a:spcAft>
                <a:spcPts val="450"/>
              </a:spcAft>
              <a:buClrTx/>
              <a:buSzTx/>
              <a:buFontTx/>
              <a:buNone/>
              <a:tabLst/>
              <a:defRPr/>
            </a:pPr>
            <a:r>
              <a:rPr lang="ja-JP" altLang="en-US" sz="2175" b="1" dirty="0">
                <a:solidFill>
                  <a:srgbClr val="002060"/>
                </a:solidFill>
                <a:latin typeface="HG丸ｺﾞｼｯｸM-PRO" panose="020F0600000000000000" pitchFamily="50" charset="-128"/>
                <a:ea typeface="HG丸ｺﾞｼｯｸM-PRO" panose="020F0600000000000000" pitchFamily="50" charset="-128"/>
              </a:rPr>
              <a:t>ロータリー平和フェロー　山口真理子</a:t>
            </a:r>
            <a:endParaRPr kumimoji="1" lang="ja-JP" altLang="en-US" sz="2175" b="1" i="0" u="none" strike="noStrike" kern="1200" cap="none" spc="0" normalizeH="0" baseline="0" noProof="0" dirty="0">
              <a:ln>
                <a:noFill/>
              </a:ln>
              <a:solidFill>
                <a:srgbClr val="002060"/>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9" name="テキスト ボックス 8">
            <a:extLst>
              <a:ext uri="{FF2B5EF4-FFF2-40B4-BE49-F238E27FC236}">
                <a16:creationId xmlns:a16="http://schemas.microsoft.com/office/drawing/2014/main" id="{78EC4F3F-DA2A-4D04-AAEE-7C629A0DA05A}"/>
              </a:ext>
            </a:extLst>
          </p:cNvPr>
          <p:cNvSpPr txBox="1"/>
          <p:nvPr/>
        </p:nvSpPr>
        <p:spPr>
          <a:xfrm>
            <a:off x="2441616" y="3412788"/>
            <a:ext cx="7308768" cy="1027204"/>
          </a:xfrm>
          <a:prstGeom prst="rect">
            <a:avLst/>
          </a:prstGeom>
          <a:noFill/>
          <a:ln>
            <a:noFill/>
          </a:ln>
        </p:spPr>
        <p:txBody>
          <a:bodyPr wrap="square" rtlCol="0">
            <a:spAutoFit/>
          </a:bodyPr>
          <a:lstStyle/>
          <a:p>
            <a:pPr marL="0" marR="0" lvl="0" indent="0" algn="ctr" defTabSz="914400" rtl="0" eaLnBrk="1" fontAlgn="auto" latinLnBrk="0" hangingPunct="1">
              <a:lnSpc>
                <a:spcPct val="150000"/>
              </a:lnSpc>
              <a:spcBef>
                <a:spcPct val="0"/>
              </a:spcBef>
              <a:spcAft>
                <a:spcPts val="450"/>
              </a:spcAft>
              <a:buClrTx/>
              <a:buSzTx/>
              <a:buFontTx/>
              <a:buNone/>
              <a:tabLst/>
              <a:defRPr/>
            </a:pPr>
            <a:r>
              <a:rPr lang="ja-JP" altLang="en-US" sz="4800" b="1" dirty="0">
                <a:solidFill>
                  <a:srgbClr val="00206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財団奨学生発表</a:t>
            </a:r>
            <a:endParaRPr kumimoji="1" lang="en-US" altLang="ja-JP" sz="4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HG丸ｺﾞｼｯｸM-PRO" panose="020F0600000000000000" pitchFamily="50" charset="-128"/>
              <a:ea typeface="HG丸ｺﾞｼｯｸM-PRO" panose="020F0600000000000000" pitchFamily="50" charset="-128"/>
              <a:cs typeface="+mn-cs"/>
            </a:endParaRPr>
          </a:p>
        </p:txBody>
      </p:sp>
      <p:pic>
        <p:nvPicPr>
          <p:cNvPr id="3" name="図 2" descr="挿絵 が含まれている画像&#10;&#10;自動的に生成された説明">
            <a:extLst>
              <a:ext uri="{FF2B5EF4-FFF2-40B4-BE49-F238E27FC236}">
                <a16:creationId xmlns:a16="http://schemas.microsoft.com/office/drawing/2014/main" id="{2BA674FA-7A38-481C-B408-68A5C5EB29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0475" y="199794"/>
            <a:ext cx="3975304" cy="1276416"/>
          </a:xfrm>
          <a:prstGeom prst="rect">
            <a:avLst/>
          </a:prstGeom>
        </p:spPr>
      </p:pic>
    </p:spTree>
    <p:extLst>
      <p:ext uri="{BB962C8B-B14F-4D97-AF65-F5344CB8AC3E}">
        <p14:creationId xmlns:p14="http://schemas.microsoft.com/office/powerpoint/2010/main" val="236593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ãã­ã¼ã¿ãªã¼è²¡å£ãã®ç»åæ¤ç´¢çµæ">
            <a:extLst>
              <a:ext uri="{FF2B5EF4-FFF2-40B4-BE49-F238E27FC236}">
                <a16:creationId xmlns:a16="http://schemas.microsoft.com/office/drawing/2014/main" id="{3871A202-7F11-4516-99AB-22E6B022B09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585179" y="5817524"/>
            <a:ext cx="2006747" cy="756642"/>
          </a:xfrm>
          <a:prstGeom prst="rect">
            <a:avLst/>
          </a:prstGeom>
          <a:noFill/>
          <a:extLst>
            <a:ext uri="{909E8E84-426E-40DD-AFC4-6F175D3DCCD1}">
              <a14:hiddenFill xmlns:a14="http://schemas.microsoft.com/office/drawing/2010/main">
                <a:solidFill>
                  <a:srgbClr val="FFFFFF"/>
                </a:solidFill>
              </a14:hiddenFill>
            </a:ext>
          </a:extLst>
        </p:spPr>
      </p:pic>
      <p:sp>
        <p:nvSpPr>
          <p:cNvPr id="12" name="正方形/長方形 11">
            <a:extLst>
              <a:ext uri="{FF2B5EF4-FFF2-40B4-BE49-F238E27FC236}">
                <a16:creationId xmlns:a16="http://schemas.microsoft.com/office/drawing/2014/main" id="{9A17B49F-D03A-4029-B31A-2D46460F52FB}"/>
              </a:ext>
            </a:extLst>
          </p:cNvPr>
          <p:cNvSpPr/>
          <p:nvPr/>
        </p:nvSpPr>
        <p:spPr>
          <a:xfrm>
            <a:off x="180975" y="133350"/>
            <a:ext cx="11858625" cy="619125"/>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b="1" dirty="0">
                <a:latin typeface="HG丸ｺﾞｼｯｸM-PRO" panose="020F0600000000000000" pitchFamily="50" charset="-128"/>
                <a:ea typeface="HG丸ｺﾞｼｯｸM-PRO" panose="020F0600000000000000" pitchFamily="50" charset="-128"/>
              </a:rPr>
              <a:t>ロータリー財団のシェアシステム（財源）</a:t>
            </a:r>
            <a:endParaRPr kumimoji="1" lang="ja-JP" altLang="en-US" sz="3200" b="1" dirty="0">
              <a:solidFill>
                <a:srgbClr val="FFFF00"/>
              </a:solidFill>
              <a:latin typeface="HG丸ｺﾞｼｯｸM-PRO" panose="020F0600000000000000" pitchFamily="50" charset="-128"/>
              <a:ea typeface="HG丸ｺﾞｼｯｸM-PRO" panose="020F0600000000000000" pitchFamily="50" charset="-128"/>
            </a:endParaRPr>
          </a:p>
        </p:txBody>
      </p:sp>
      <p:pic>
        <p:nvPicPr>
          <p:cNvPr id="6" name="図 5">
            <a:extLst>
              <a:ext uri="{FF2B5EF4-FFF2-40B4-BE49-F238E27FC236}">
                <a16:creationId xmlns:a16="http://schemas.microsoft.com/office/drawing/2014/main" id="{0A08C4DD-007E-4D68-898C-6AF5D578D41A}"/>
              </a:ext>
            </a:extLst>
          </p:cNvPr>
          <p:cNvPicPr>
            <a:picLocks noChangeAspect="1"/>
          </p:cNvPicPr>
          <p:nvPr/>
        </p:nvPicPr>
        <p:blipFill>
          <a:blip r:embed="rId4"/>
          <a:stretch>
            <a:fillRect/>
          </a:stretch>
        </p:blipFill>
        <p:spPr>
          <a:xfrm>
            <a:off x="469754" y="906791"/>
            <a:ext cx="9115425" cy="5667375"/>
          </a:xfrm>
          <a:prstGeom prst="rect">
            <a:avLst/>
          </a:prstGeom>
        </p:spPr>
      </p:pic>
    </p:spTree>
    <p:extLst>
      <p:ext uri="{BB962C8B-B14F-4D97-AF65-F5344CB8AC3E}">
        <p14:creationId xmlns:p14="http://schemas.microsoft.com/office/powerpoint/2010/main" val="2258691789"/>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A3C053C5-8887-4C4C-9908-106D4E1F6B5B}"/>
              </a:ext>
            </a:extLst>
          </p:cNvPr>
          <p:cNvPicPr>
            <a:picLocks noChangeAspect="1"/>
          </p:cNvPicPr>
          <p:nvPr/>
        </p:nvPicPr>
        <p:blipFill>
          <a:blip r:embed="rId2"/>
          <a:stretch>
            <a:fillRect/>
          </a:stretch>
        </p:blipFill>
        <p:spPr>
          <a:xfrm>
            <a:off x="4470473" y="192362"/>
            <a:ext cx="3251054" cy="1042132"/>
          </a:xfrm>
          <a:prstGeom prst="rect">
            <a:avLst/>
          </a:prstGeom>
        </p:spPr>
      </p:pic>
      <p:pic>
        <p:nvPicPr>
          <p:cNvPr id="4" name="図 3" descr="人, 男, フロント, スーツ が含まれている画像&#10;&#10;自動的に生成された説明">
            <a:extLst>
              <a:ext uri="{FF2B5EF4-FFF2-40B4-BE49-F238E27FC236}">
                <a16:creationId xmlns:a16="http://schemas.microsoft.com/office/drawing/2014/main" id="{9A6FF3EE-AE1E-4FE8-828E-4DA98D1F72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907" y="1640541"/>
            <a:ext cx="3492291" cy="4960890"/>
          </a:xfrm>
          <a:prstGeom prst="rect">
            <a:avLst/>
          </a:prstGeom>
        </p:spPr>
      </p:pic>
      <p:sp>
        <p:nvSpPr>
          <p:cNvPr id="9" name="テキスト ボックス 8">
            <a:extLst>
              <a:ext uri="{FF2B5EF4-FFF2-40B4-BE49-F238E27FC236}">
                <a16:creationId xmlns:a16="http://schemas.microsoft.com/office/drawing/2014/main" id="{3A0B5A3B-DDC3-4C1A-9614-A8378BFA4C04}"/>
              </a:ext>
            </a:extLst>
          </p:cNvPr>
          <p:cNvSpPr txBox="1"/>
          <p:nvPr/>
        </p:nvSpPr>
        <p:spPr>
          <a:xfrm>
            <a:off x="4286989" y="1647921"/>
            <a:ext cx="790500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dirty="0">
                <a:solidFill>
                  <a:prstClr val="black"/>
                </a:solidFill>
                <a:latin typeface="HG丸ｺﾞｼｯｸM-PRO" panose="020F0600000000000000" pitchFamily="50" charset="-128"/>
                <a:ea typeface="HG丸ｺﾞｼｯｸM-PRO" panose="020F0600000000000000" pitchFamily="50" charset="-128"/>
              </a:rPr>
              <a:t>20</a:t>
            </a:r>
            <a:r>
              <a:rPr kumimoji="1" lang="en-US" altLang="ja-JP" sz="2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19-20</a:t>
            </a:r>
            <a:r>
              <a:rPr kumimoji="1" lang="ja-JP" altLang="en-US" sz="2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年度平和フェローシップ</a:t>
            </a:r>
            <a:endParaRPr kumimoji="1" lang="ja-JP" altLang="en-US" sz="4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endParaRPr>
          </a:p>
        </p:txBody>
      </p:sp>
      <p:sp>
        <p:nvSpPr>
          <p:cNvPr id="11" name="テキスト ボックス 10">
            <a:extLst>
              <a:ext uri="{FF2B5EF4-FFF2-40B4-BE49-F238E27FC236}">
                <a16:creationId xmlns:a16="http://schemas.microsoft.com/office/drawing/2014/main" id="{5996E314-F1C4-4A9A-B44D-6A825AEF0ABC}"/>
              </a:ext>
            </a:extLst>
          </p:cNvPr>
          <p:cNvSpPr txBox="1"/>
          <p:nvPr/>
        </p:nvSpPr>
        <p:spPr>
          <a:xfrm>
            <a:off x="4286991" y="1982947"/>
            <a:ext cx="790500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山口　真理子</a:t>
            </a:r>
            <a:r>
              <a:rPr kumimoji="1" lang="ja-JP" altLang="en-US"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（やまぐち　まりこ）</a:t>
            </a:r>
            <a:endParaRPr kumimoji="1" lang="ja-JP" altLang="en-US" sz="4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endParaRPr>
          </a:p>
        </p:txBody>
      </p:sp>
      <p:sp>
        <p:nvSpPr>
          <p:cNvPr id="13" name="テキスト ボックス 12">
            <a:extLst>
              <a:ext uri="{FF2B5EF4-FFF2-40B4-BE49-F238E27FC236}">
                <a16:creationId xmlns:a16="http://schemas.microsoft.com/office/drawing/2014/main" id="{DD6E7000-FE92-4C51-9AC3-FBCA5491088E}"/>
              </a:ext>
            </a:extLst>
          </p:cNvPr>
          <p:cNvSpPr txBox="1"/>
          <p:nvPr/>
        </p:nvSpPr>
        <p:spPr>
          <a:xfrm>
            <a:off x="4286990" y="3043332"/>
            <a:ext cx="79050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留学先：スウェーデン　ウプサラ大学</a:t>
            </a:r>
            <a:endParaRPr kumimoji="1" lang="en-US" altLang="ja-JP"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254329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サブタイトル 5"/>
          <p:cNvSpPr>
            <a:spLocks noGrp="1"/>
          </p:cNvSpPr>
          <p:nvPr>
            <p:ph type="subTitle" idx="4294967295"/>
          </p:nvPr>
        </p:nvSpPr>
        <p:spPr>
          <a:xfrm>
            <a:off x="4838700" y="5234734"/>
            <a:ext cx="7696200" cy="1143000"/>
          </a:xfrm>
          <a:prstGeom prst="rect">
            <a:avLst/>
          </a:prstGeom>
        </p:spPr>
        <p:txBody>
          <a:bodyPr>
            <a:normAutofit/>
          </a:bodyPr>
          <a:lstStyle/>
          <a:p>
            <a:pPr marL="0" indent="0">
              <a:buNone/>
              <a:defRPr/>
            </a:pPr>
            <a:r>
              <a:rPr lang="en-US" altLang="ja-JP" sz="2800" b="1" dirty="0">
                <a:latin typeface="ＭＳ Ｐゴシック" panose="020B0600070205080204" pitchFamily="50" charset="-128"/>
                <a:ea typeface="ＭＳ Ｐゴシック" panose="020B0600070205080204" pitchFamily="50" charset="-128"/>
              </a:rPr>
              <a:t>20-21</a:t>
            </a:r>
            <a:r>
              <a:rPr lang="ja-JP" altLang="en-US" sz="2800" b="1" dirty="0">
                <a:latin typeface="ＭＳ Ｐゴシック" panose="020B0600070205080204" pitchFamily="50" charset="-128"/>
                <a:ea typeface="ＭＳ Ｐゴシック" panose="020B0600070205080204" pitchFamily="50" charset="-128"/>
              </a:rPr>
              <a:t>年度 財団委員会　</a:t>
            </a:r>
            <a:endParaRPr lang="en-US" altLang="ja-JP" sz="2800" b="1" dirty="0">
              <a:latin typeface="ＭＳ Ｐゴシック" panose="020B0600070205080204" pitchFamily="50" charset="-128"/>
              <a:ea typeface="ＭＳ Ｐゴシック" panose="020B0600070205080204" pitchFamily="50" charset="-128"/>
            </a:endParaRPr>
          </a:p>
          <a:p>
            <a:pPr marL="0" indent="0">
              <a:buNone/>
              <a:defRPr/>
            </a:pPr>
            <a:r>
              <a:rPr lang="ja-JP" altLang="en-US" sz="2800" b="1" dirty="0">
                <a:latin typeface="ＭＳ Ｐゴシック" panose="020B0600070205080204" pitchFamily="50" charset="-128"/>
                <a:ea typeface="ＭＳ Ｐゴシック" panose="020B0600070205080204" pitchFamily="50" charset="-128"/>
              </a:rPr>
              <a:t>資金管理小委員長　瀬川　昇（吹田西</a:t>
            </a:r>
            <a:r>
              <a:rPr lang="en-US" altLang="ja-JP" sz="2800" b="1" dirty="0">
                <a:latin typeface="ＭＳ Ｐゴシック" panose="020B0600070205080204" pitchFamily="50" charset="-128"/>
                <a:ea typeface="ＭＳ Ｐゴシック" panose="020B0600070205080204" pitchFamily="50" charset="-128"/>
              </a:rPr>
              <a:t>RC</a:t>
            </a:r>
            <a:r>
              <a:rPr lang="ja-JP" altLang="en-US" sz="2800" b="1" dirty="0">
                <a:latin typeface="ＭＳ Ｐゴシック" panose="020B0600070205080204" pitchFamily="50" charset="-128"/>
                <a:ea typeface="ＭＳ Ｐゴシック" panose="020B0600070205080204" pitchFamily="50" charset="-128"/>
              </a:rPr>
              <a:t>）</a:t>
            </a:r>
          </a:p>
        </p:txBody>
      </p:sp>
      <p:sp>
        <p:nvSpPr>
          <p:cNvPr id="5" name="タイトル 4"/>
          <p:cNvSpPr>
            <a:spLocks noGrp="1"/>
          </p:cNvSpPr>
          <p:nvPr>
            <p:ph type="ctrTitle" idx="4294967295"/>
          </p:nvPr>
        </p:nvSpPr>
        <p:spPr>
          <a:xfrm>
            <a:off x="1524000" y="2819400"/>
            <a:ext cx="9296400" cy="990600"/>
          </a:xfrm>
          <a:prstGeom prst="rect">
            <a:avLst/>
          </a:prstGeom>
        </p:spPr>
        <p:txBody>
          <a:bodyPr/>
          <a:lstStyle/>
          <a:p>
            <a:pPr>
              <a:defRPr/>
            </a:pPr>
            <a:r>
              <a:rPr lang="ja-JP" altLang="en-US" sz="4000" dirty="0"/>
              <a:t>　</a:t>
            </a:r>
          </a:p>
        </p:txBody>
      </p:sp>
      <p:sp>
        <p:nvSpPr>
          <p:cNvPr id="17412" name="タイトル 2"/>
          <p:cNvSpPr txBox="1">
            <a:spLocks/>
          </p:cNvSpPr>
          <p:nvPr/>
        </p:nvSpPr>
        <p:spPr bwMode="auto">
          <a:xfrm>
            <a:off x="1015638" y="1155532"/>
            <a:ext cx="3861162" cy="1600200"/>
          </a:xfrm>
          <a:prstGeom prst="rect">
            <a:avLst/>
          </a:prstGeom>
          <a:noFill/>
          <a:ln w="9525">
            <a:noFill/>
            <a:miter lim="800000"/>
            <a:headEnd/>
            <a:tailEnd/>
          </a:ln>
        </p:spPr>
        <p:txBody>
          <a:bodyPr anchor="ctr"/>
          <a:lstStyle/>
          <a:p>
            <a:pPr marL="0" marR="0" lvl="0" indent="0" algn="l" defTabSz="914400" rtl="0" eaLnBrk="1" fontAlgn="base" latinLnBrk="0" hangingPunct="1">
              <a:lnSpc>
                <a:spcPct val="100000"/>
              </a:lnSpc>
              <a:spcBef>
                <a:spcPct val="0"/>
              </a:spcBef>
              <a:spcAft>
                <a:spcPts val="1200"/>
              </a:spcAft>
              <a:buClrTx/>
              <a:buSzTx/>
              <a:buFontTx/>
              <a:buNone/>
              <a:tabLst/>
              <a:defRPr/>
            </a:pPr>
            <a:r>
              <a:rPr kumimoji="1" lang="en-US" altLang="ja-JP" sz="2400" b="1" i="0" u="none" strike="noStrike" kern="1200" cap="none" spc="0" normalizeH="0" baseline="0" noProof="0" dirty="0">
                <a:ln>
                  <a:noFill/>
                </a:ln>
                <a:solidFill>
                  <a:srgbClr val="1F497D"/>
                </a:solidFill>
                <a:effectLst/>
                <a:uLnTx/>
                <a:uFillTx/>
                <a:latin typeface="ＭＳ Ｐゴシック" panose="020B0600070205080204" pitchFamily="50" charset="-128"/>
                <a:ea typeface="ＭＳ Ｐゴシック" panose="020B0600070205080204" pitchFamily="50" charset="-128"/>
                <a:cs typeface="Meiryo UI" pitchFamily="50" charset="-128"/>
              </a:rPr>
              <a:t>2020</a:t>
            </a:r>
            <a:r>
              <a:rPr kumimoji="1" lang="ja-JP" altLang="en-US" sz="2400" b="1" i="0" u="none" strike="noStrike" kern="1200" cap="none" spc="0" normalizeH="0" baseline="0" noProof="0" dirty="0">
                <a:ln>
                  <a:noFill/>
                </a:ln>
                <a:solidFill>
                  <a:srgbClr val="1F497D"/>
                </a:solidFill>
                <a:effectLst/>
                <a:uLnTx/>
                <a:uFillTx/>
                <a:latin typeface="ＭＳ Ｐゴシック" panose="020B0600070205080204" pitchFamily="50" charset="-128"/>
                <a:ea typeface="ＭＳ Ｐゴシック" panose="020B0600070205080204" pitchFamily="50" charset="-128"/>
                <a:cs typeface="Meiryo UI" pitchFamily="50" charset="-128"/>
              </a:rPr>
              <a:t>年</a:t>
            </a:r>
            <a:r>
              <a:rPr kumimoji="1" lang="en-US" altLang="ja-JP" sz="2400" b="1" i="0" u="none" strike="noStrike" kern="1200" cap="none" spc="0" normalizeH="0" baseline="0" noProof="0" dirty="0">
                <a:ln>
                  <a:noFill/>
                </a:ln>
                <a:solidFill>
                  <a:srgbClr val="1F497D"/>
                </a:solidFill>
                <a:effectLst/>
                <a:uLnTx/>
                <a:uFillTx/>
                <a:latin typeface="ＭＳ Ｐゴシック" panose="020B0600070205080204" pitchFamily="50" charset="-128"/>
                <a:ea typeface="ＭＳ Ｐゴシック" panose="020B0600070205080204" pitchFamily="50" charset="-128"/>
                <a:cs typeface="Meiryo UI" pitchFamily="50" charset="-128"/>
              </a:rPr>
              <a:t>9</a:t>
            </a:r>
            <a:r>
              <a:rPr kumimoji="1" lang="ja-JP" altLang="en-US" sz="2400" b="1" i="0" u="none" strike="noStrike" kern="1200" cap="none" spc="0" normalizeH="0" baseline="0" noProof="0" dirty="0">
                <a:ln>
                  <a:noFill/>
                </a:ln>
                <a:solidFill>
                  <a:srgbClr val="1F497D"/>
                </a:solidFill>
                <a:effectLst/>
                <a:uLnTx/>
                <a:uFillTx/>
                <a:latin typeface="ＭＳ Ｐゴシック" panose="020B0600070205080204" pitchFamily="50" charset="-128"/>
                <a:ea typeface="ＭＳ Ｐゴシック" panose="020B0600070205080204" pitchFamily="50" charset="-128"/>
                <a:cs typeface="Meiryo UI" pitchFamily="50" charset="-128"/>
              </a:rPr>
              <a:t>月</a:t>
            </a:r>
            <a:r>
              <a:rPr kumimoji="1" lang="en-US" altLang="ja-JP" sz="2400" b="1" i="0" u="none" strike="noStrike" kern="1200" cap="none" spc="0" normalizeH="0" baseline="0" noProof="0" dirty="0">
                <a:ln>
                  <a:noFill/>
                </a:ln>
                <a:solidFill>
                  <a:srgbClr val="1F497D"/>
                </a:solidFill>
                <a:effectLst/>
                <a:uLnTx/>
                <a:uFillTx/>
                <a:latin typeface="ＭＳ Ｐゴシック" panose="020B0600070205080204" pitchFamily="50" charset="-128"/>
                <a:ea typeface="ＭＳ Ｐゴシック" panose="020B0600070205080204" pitchFamily="50" charset="-128"/>
                <a:cs typeface="Meiryo UI" pitchFamily="50" charset="-128"/>
              </a:rPr>
              <a:t>12</a:t>
            </a:r>
            <a:r>
              <a:rPr kumimoji="1" lang="ja-JP" altLang="en-US" sz="2400" b="1" i="0" u="none" strike="noStrike" kern="1200" cap="none" spc="0" normalizeH="0" baseline="0" noProof="0" dirty="0">
                <a:ln>
                  <a:noFill/>
                </a:ln>
                <a:solidFill>
                  <a:srgbClr val="1F497D"/>
                </a:solidFill>
                <a:effectLst/>
                <a:uLnTx/>
                <a:uFillTx/>
                <a:latin typeface="ＭＳ Ｐゴシック" panose="020B0600070205080204" pitchFamily="50" charset="-128"/>
                <a:ea typeface="ＭＳ Ｐゴシック" panose="020B0600070205080204" pitchFamily="50" charset="-128"/>
                <a:cs typeface="Meiryo UI" pitchFamily="50" charset="-128"/>
              </a:rPr>
              <a:t>日</a:t>
            </a:r>
            <a:endParaRPr kumimoji="1" lang="en-US" altLang="ja-JP" sz="2400" b="1" i="0" u="none" strike="noStrike" kern="1200" cap="none" spc="0" normalizeH="0" baseline="0" noProof="0" dirty="0">
              <a:ln>
                <a:noFill/>
              </a:ln>
              <a:solidFill>
                <a:srgbClr val="1F497D"/>
              </a:solidFill>
              <a:effectLst/>
              <a:uLnTx/>
              <a:uFillTx/>
              <a:latin typeface="ＭＳ Ｐゴシック" panose="020B0600070205080204" pitchFamily="50" charset="-128"/>
              <a:ea typeface="ＭＳ Ｐゴシック" panose="020B0600070205080204" pitchFamily="50" charset="-128"/>
              <a:cs typeface="Meiryo UI"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3200" b="1" i="0" u="none" strike="noStrike" kern="1200" cap="none" spc="0" normalizeH="0" baseline="0" noProof="0" dirty="0">
                <a:ln>
                  <a:noFill/>
                </a:ln>
                <a:solidFill>
                  <a:srgbClr val="1F497D"/>
                </a:solidFill>
                <a:effectLst/>
                <a:uLnTx/>
                <a:uFillTx/>
                <a:latin typeface="ＭＳ Ｐゴシック" panose="020B0600070205080204" pitchFamily="50" charset="-128"/>
                <a:ea typeface="ＭＳ Ｐゴシック" panose="020B0600070205080204" pitchFamily="50" charset="-128"/>
                <a:cs typeface="Meiryo UI" pitchFamily="50" charset="-128"/>
              </a:rPr>
              <a:t>RI2660</a:t>
            </a:r>
            <a:r>
              <a:rPr kumimoji="1" lang="ja-JP" altLang="en-US" sz="3200" b="1" i="0" u="none" strike="noStrike" kern="1200" cap="none" spc="0" normalizeH="0" baseline="0" noProof="0" dirty="0">
                <a:ln>
                  <a:noFill/>
                </a:ln>
                <a:solidFill>
                  <a:srgbClr val="1F497D"/>
                </a:solidFill>
                <a:effectLst/>
                <a:uLnTx/>
                <a:uFillTx/>
                <a:latin typeface="ＭＳ Ｐゴシック" panose="020B0600070205080204" pitchFamily="50" charset="-128"/>
                <a:ea typeface="ＭＳ Ｐゴシック" panose="020B0600070205080204" pitchFamily="50" charset="-128"/>
                <a:cs typeface="Meiryo UI" pitchFamily="50" charset="-128"/>
              </a:rPr>
              <a:t>地区</a:t>
            </a:r>
            <a:endParaRPr kumimoji="1" lang="en-US" altLang="ja-JP" sz="3200" b="1" i="0" u="none" strike="noStrike" kern="1200" cap="none" spc="0" normalizeH="0" baseline="0" noProof="0" dirty="0">
              <a:ln>
                <a:noFill/>
              </a:ln>
              <a:solidFill>
                <a:srgbClr val="1F497D"/>
              </a:solidFill>
              <a:effectLst/>
              <a:uLnTx/>
              <a:uFillTx/>
              <a:latin typeface="ＭＳ Ｐゴシック" panose="020B0600070205080204" pitchFamily="50" charset="-128"/>
              <a:ea typeface="ＭＳ Ｐゴシック" panose="020B0600070205080204" pitchFamily="50" charset="-128"/>
              <a:cs typeface="Meiryo UI"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dirty="0">
                <a:ln>
                  <a:noFill/>
                </a:ln>
                <a:solidFill>
                  <a:srgbClr val="1F497D"/>
                </a:solidFill>
                <a:effectLst/>
                <a:uLnTx/>
                <a:uFillTx/>
                <a:latin typeface="ＭＳ Ｐゴシック" panose="020B0600070205080204" pitchFamily="50" charset="-128"/>
                <a:ea typeface="ＭＳ Ｐゴシック" panose="020B0600070205080204" pitchFamily="50" charset="-128"/>
                <a:cs typeface="Meiryo UI" pitchFamily="50" charset="-128"/>
              </a:rPr>
              <a:t>地区財団セミナー</a:t>
            </a:r>
          </a:p>
        </p:txBody>
      </p:sp>
      <p:sp>
        <p:nvSpPr>
          <p:cNvPr id="6" name="正方形/長方形 5"/>
          <p:cNvSpPr/>
          <p:nvPr/>
        </p:nvSpPr>
        <p:spPr>
          <a:xfrm>
            <a:off x="1495425" y="3302168"/>
            <a:ext cx="8763000" cy="1015663"/>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6000" b="0" i="0" u="none" strike="noStrike" kern="1200" cap="none" spc="0" normalizeH="0" baseline="0" noProof="0" dirty="0">
                <a:ln>
                  <a:noFill/>
                </a:ln>
                <a:solidFill>
                  <a:srgbClr val="1F497D"/>
                </a:solidFill>
                <a:effectLst/>
                <a:uLnTx/>
                <a:uFillTx/>
                <a:latin typeface="ＭＳ Ｐゴシック" panose="020B0600070205080204" pitchFamily="50" charset="-128"/>
                <a:ea typeface="ＭＳ Ｐゴシック" panose="020B0600070205080204" pitchFamily="50" charset="-128"/>
                <a:cs typeface="Arial" charset="0"/>
              </a:rPr>
              <a:t>財団資金管理</a:t>
            </a:r>
          </a:p>
        </p:txBody>
      </p:sp>
    </p:spTree>
    <p:extLst>
      <p:ext uri="{BB962C8B-B14F-4D97-AF65-F5344CB8AC3E}">
        <p14:creationId xmlns:p14="http://schemas.microsoft.com/office/powerpoint/2010/main" val="1612693736"/>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コンテンツ プレースホルダー 4"/>
          <p:cNvGraphicFramePr>
            <a:graphicFrameLocks noGrp="1"/>
          </p:cNvGraphicFramePr>
          <p:nvPr>
            <p:ph idx="4294967295"/>
          </p:nvPr>
        </p:nvGraphicFramePr>
        <p:xfrm>
          <a:off x="1981200" y="2362200"/>
          <a:ext cx="8991600" cy="4053840"/>
        </p:xfrm>
        <a:graphic>
          <a:graphicData uri="http://schemas.openxmlformats.org/drawingml/2006/table">
            <a:tbl>
              <a:tblPr/>
              <a:tblGrid>
                <a:gridCol w="2148435">
                  <a:extLst>
                    <a:ext uri="{9D8B030D-6E8A-4147-A177-3AD203B41FA5}">
                      <a16:colId xmlns:a16="http://schemas.microsoft.com/office/drawing/2014/main" val="20000"/>
                    </a:ext>
                  </a:extLst>
                </a:gridCol>
                <a:gridCol w="6843165">
                  <a:extLst>
                    <a:ext uri="{9D8B030D-6E8A-4147-A177-3AD203B41FA5}">
                      <a16:colId xmlns:a16="http://schemas.microsoft.com/office/drawing/2014/main" val="20001"/>
                    </a:ext>
                  </a:extLst>
                </a:gridCol>
              </a:tblGrid>
              <a:tr h="1447800">
                <a:tc>
                  <a:txBody>
                    <a:bodyPr/>
                    <a:lstStyle/>
                    <a:p>
                      <a:pPr>
                        <a:lnSpc>
                          <a:spcPct val="150000"/>
                        </a:lnSpc>
                      </a:pPr>
                      <a:r>
                        <a:rPr lang="ja-JP" altLang="en-US" sz="2800" dirty="0">
                          <a:effectLst/>
                          <a:latin typeface="ＭＳ Ｐゴシック" panose="020B0600070205080204" pitchFamily="50" charset="-128"/>
                          <a:ea typeface="ＭＳ Ｐゴシック" panose="020B0600070205080204" pitchFamily="50" charset="-128"/>
                        </a:rPr>
                        <a:t>活動方針：</a:t>
                      </a:r>
                    </a:p>
                  </a:txBody>
                  <a:tcPr anchor="ctr">
                    <a:lnL>
                      <a:noFill/>
                    </a:lnL>
                    <a:lnR>
                      <a:noFill/>
                    </a:lnR>
                    <a:lnT>
                      <a:noFill/>
                    </a:lnT>
                    <a:lnB>
                      <a:noFill/>
                    </a:lnB>
                  </a:tcPr>
                </a:tc>
                <a:tc>
                  <a:txBody>
                    <a:bodyPr/>
                    <a:lstStyle/>
                    <a:p>
                      <a:pPr>
                        <a:lnSpc>
                          <a:spcPct val="150000"/>
                        </a:lnSpc>
                      </a:pPr>
                      <a:r>
                        <a:rPr lang="ja-JP" altLang="en-US" sz="2800" dirty="0">
                          <a:effectLst/>
                          <a:latin typeface="ＭＳ Ｐゴシック" panose="020B0600070205080204" pitchFamily="50" charset="-128"/>
                          <a:ea typeface="ＭＳ Ｐゴシック" panose="020B0600070205080204" pitchFamily="50" charset="-128"/>
                        </a:rPr>
                        <a:t>クラブによる</a:t>
                      </a:r>
                      <a:r>
                        <a:rPr lang="ja-JP" altLang="en-US" sz="2800" dirty="0">
                          <a:solidFill>
                            <a:srgbClr val="FF0000"/>
                          </a:solidFill>
                          <a:effectLst/>
                          <a:latin typeface="ＭＳ Ｐゴシック" panose="020B0600070205080204" pitchFamily="50" charset="-128"/>
                          <a:ea typeface="ＭＳ Ｐゴシック" panose="020B0600070205080204" pitchFamily="50" charset="-128"/>
                        </a:rPr>
                        <a:t>補助金の適正管理</a:t>
                      </a:r>
                      <a:r>
                        <a:rPr lang="ja-JP" altLang="en-US" sz="2800" dirty="0">
                          <a:effectLst/>
                          <a:latin typeface="ＭＳ Ｐゴシック" panose="020B0600070205080204" pitchFamily="50" charset="-128"/>
                          <a:ea typeface="ＭＳ Ｐゴシック" panose="020B0600070205080204" pitchFamily="50" charset="-128"/>
                        </a:rPr>
                        <a:t>を徹底する</a:t>
                      </a:r>
                    </a:p>
                  </a:txBody>
                  <a:tcPr anchor="ctr">
                    <a:lnL>
                      <a:noFill/>
                    </a:lnL>
                    <a:lnR>
                      <a:noFill/>
                    </a:lnR>
                    <a:lnT>
                      <a:noFill/>
                    </a:lnT>
                    <a:lnB>
                      <a:noFill/>
                    </a:lnB>
                  </a:tcPr>
                </a:tc>
                <a:extLst>
                  <a:ext uri="{0D108BD9-81ED-4DB2-BD59-A6C34878D82A}">
                    <a16:rowId xmlns:a16="http://schemas.microsoft.com/office/drawing/2014/main" val="10000"/>
                  </a:ext>
                </a:extLst>
              </a:tr>
              <a:tr h="2606040">
                <a:tc>
                  <a:txBody>
                    <a:bodyPr/>
                    <a:lstStyle/>
                    <a:p>
                      <a:pPr algn="l">
                        <a:lnSpc>
                          <a:spcPct val="150000"/>
                        </a:lnSpc>
                      </a:pPr>
                      <a:r>
                        <a:rPr lang="ja-JP" altLang="en-US" sz="2800" dirty="0">
                          <a:effectLst/>
                          <a:latin typeface="ＭＳ Ｐゴシック" panose="020B0600070205080204" pitchFamily="50" charset="-128"/>
                          <a:ea typeface="ＭＳ Ｐゴシック" panose="020B0600070205080204" pitchFamily="50" charset="-128"/>
                        </a:rPr>
                        <a:t>活動計画：</a:t>
                      </a:r>
                    </a:p>
                  </a:txBody>
                  <a:tcPr anchor="ctr">
                    <a:lnL>
                      <a:noFill/>
                    </a:lnL>
                    <a:lnR>
                      <a:noFill/>
                    </a:lnR>
                    <a:lnT>
                      <a:noFill/>
                    </a:lnT>
                    <a:lnB>
                      <a:noFill/>
                    </a:lnB>
                  </a:tcPr>
                </a:tc>
                <a:tc>
                  <a:txBody>
                    <a:bodyPr/>
                    <a:lstStyle/>
                    <a:p>
                      <a:pPr>
                        <a:lnSpc>
                          <a:spcPct val="150000"/>
                        </a:lnSpc>
                      </a:pPr>
                      <a:endParaRPr lang="en-US" altLang="ja-JP" sz="2800" dirty="0">
                        <a:solidFill>
                          <a:srgbClr val="FF0000"/>
                        </a:solidFill>
                        <a:effectLst/>
                        <a:latin typeface="ＭＳ Ｐゴシック" panose="020B0600070205080204" pitchFamily="50" charset="-128"/>
                        <a:ea typeface="ＭＳ Ｐゴシック" panose="020B0600070205080204" pitchFamily="50" charset="-128"/>
                      </a:endParaRPr>
                    </a:p>
                    <a:p>
                      <a:pPr>
                        <a:lnSpc>
                          <a:spcPct val="150000"/>
                        </a:lnSpc>
                      </a:pPr>
                      <a:r>
                        <a:rPr lang="ja-JP" altLang="en-US" sz="2800" dirty="0">
                          <a:solidFill>
                            <a:srgbClr val="FF0000"/>
                          </a:solidFill>
                          <a:effectLst/>
                          <a:latin typeface="ＭＳ Ｐゴシック" panose="020B0600070205080204" pitchFamily="50" charset="-128"/>
                          <a:ea typeface="ＭＳ Ｐゴシック" panose="020B0600070205080204" pitchFamily="50" charset="-128"/>
                        </a:rPr>
                        <a:t>補助金の適正管理</a:t>
                      </a:r>
                      <a:r>
                        <a:rPr lang="ja-JP" altLang="en-US" sz="2800" dirty="0">
                          <a:effectLst/>
                          <a:latin typeface="ＭＳ Ｐゴシック" panose="020B0600070205080204" pitchFamily="50" charset="-128"/>
                          <a:ea typeface="ＭＳ Ｐゴシック" panose="020B0600070205080204" pitchFamily="50" charset="-128"/>
                        </a:rPr>
                        <a:t>をするための必要な情報を各セミナーや地区社会奉仕委員長会議・地区国際奉仕委員長会議にて提供する</a:t>
                      </a:r>
                    </a:p>
                  </a:txBody>
                  <a:tcPr anchor="ctr">
                    <a:lnL>
                      <a:noFill/>
                    </a:lnL>
                    <a:lnR>
                      <a:noFill/>
                    </a:lnR>
                    <a:lnT>
                      <a:noFill/>
                    </a:lnT>
                    <a:lnB>
                      <a:noFill/>
                    </a:lnB>
                  </a:tcPr>
                </a:tc>
                <a:extLst>
                  <a:ext uri="{0D108BD9-81ED-4DB2-BD59-A6C34878D82A}">
                    <a16:rowId xmlns:a16="http://schemas.microsoft.com/office/drawing/2014/main" val="10001"/>
                  </a:ext>
                </a:extLst>
              </a:tr>
            </a:tbl>
          </a:graphicData>
        </a:graphic>
      </p:graphicFrame>
      <p:sp>
        <p:nvSpPr>
          <p:cNvPr id="4" name="タイトル 3"/>
          <p:cNvSpPr>
            <a:spLocks noGrp="1"/>
          </p:cNvSpPr>
          <p:nvPr>
            <p:ph type="title" idx="4294967295"/>
          </p:nvPr>
        </p:nvSpPr>
        <p:spPr>
          <a:xfrm>
            <a:off x="914400" y="1581466"/>
            <a:ext cx="4114800" cy="715963"/>
          </a:xfrm>
          <a:prstGeom prst="rect">
            <a:avLst/>
          </a:prstGeom>
        </p:spPr>
        <p:txBody>
          <a:bodyPr>
            <a:noAutofit/>
          </a:bodyPr>
          <a:lstStyle/>
          <a:p>
            <a:r>
              <a:rPr kumimoji="1" lang="ja-JP" altLang="en-US" sz="3600" dirty="0">
                <a:solidFill>
                  <a:schemeClr val="tx2"/>
                </a:solidFill>
                <a:latin typeface="ＭＳ Ｐゴシック" panose="020B0600070205080204" pitchFamily="50" charset="-128"/>
                <a:ea typeface="ＭＳ Ｐゴシック" panose="020B0600070205080204" pitchFamily="50" charset="-128"/>
              </a:rPr>
              <a:t>資金管理小委員会</a:t>
            </a:r>
          </a:p>
        </p:txBody>
      </p:sp>
      <p:sp>
        <p:nvSpPr>
          <p:cNvPr id="2" name="正方形/長方形 1">
            <a:extLst>
              <a:ext uri="{FF2B5EF4-FFF2-40B4-BE49-F238E27FC236}">
                <a16:creationId xmlns:a16="http://schemas.microsoft.com/office/drawing/2014/main" id="{3B8F17EE-58FD-4435-9C83-895ECC32B518}"/>
              </a:ext>
            </a:extLst>
          </p:cNvPr>
          <p:cNvSpPr/>
          <p:nvPr/>
        </p:nvSpPr>
        <p:spPr>
          <a:xfrm>
            <a:off x="1828800" y="2514599"/>
            <a:ext cx="9220200" cy="1676400"/>
          </a:xfrm>
          <a:prstGeom prst="rect">
            <a:avLst/>
          </a:prstGeom>
          <a:no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Times New Roman" panose="02020603050405020304"/>
              <a:ea typeface="ＭＳ Ｐ明朝" panose="02020600040205080304" pitchFamily="18" charset="-128"/>
              <a:cs typeface="+mn-cs"/>
            </a:endParaRPr>
          </a:p>
        </p:txBody>
      </p:sp>
      <p:sp>
        <p:nvSpPr>
          <p:cNvPr id="8" name="正方形/長方形 7">
            <a:extLst>
              <a:ext uri="{FF2B5EF4-FFF2-40B4-BE49-F238E27FC236}">
                <a16:creationId xmlns:a16="http://schemas.microsoft.com/office/drawing/2014/main" id="{0D7342E8-BD51-4DC8-9BE5-3B11549B78C8}"/>
              </a:ext>
            </a:extLst>
          </p:cNvPr>
          <p:cNvSpPr/>
          <p:nvPr/>
        </p:nvSpPr>
        <p:spPr>
          <a:xfrm>
            <a:off x="1828800" y="4328162"/>
            <a:ext cx="9220200" cy="2133599"/>
          </a:xfrm>
          <a:prstGeom prst="rect">
            <a:avLst/>
          </a:prstGeom>
          <a:no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Times New Roman" panose="02020603050405020304"/>
              <a:ea typeface="ＭＳ Ｐ明朝" panose="02020600040205080304" pitchFamily="18" charset="-128"/>
              <a:cs typeface="+mn-cs"/>
            </a:endParaRPr>
          </a:p>
        </p:txBody>
      </p:sp>
    </p:spTree>
    <p:extLst>
      <p:ext uri="{BB962C8B-B14F-4D97-AF65-F5344CB8AC3E}">
        <p14:creationId xmlns:p14="http://schemas.microsoft.com/office/powerpoint/2010/main" val="224623612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057401" y="2153649"/>
            <a:ext cx="8382000" cy="4300216"/>
          </a:xfrm>
          <a:prstGeom prst="rect">
            <a:avLst/>
          </a:prstGeom>
          <a:noFill/>
        </p:spPr>
        <p:txBody>
          <a:bodyPr wrap="square" rtlCol="0">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1F497D">
                    <a:lumMod val="50000"/>
                  </a:srgbClr>
                </a:solidFill>
                <a:effectLst/>
                <a:uLnTx/>
                <a:uFillTx/>
                <a:latin typeface="ＭＳ Ｐゴシック" panose="020B0600070205080204" pitchFamily="50" charset="-128"/>
                <a:ea typeface="ＭＳ Ｐゴシック" panose="020B0600070205080204" pitchFamily="50" charset="-128"/>
                <a:cs typeface="Arial" charset="0"/>
              </a:rPr>
              <a:t>１．クラブの参加資格</a:t>
            </a:r>
            <a:endParaRPr kumimoji="1" lang="en-US" altLang="ja-JP" sz="2800" b="0" i="0" u="none" strike="noStrike" kern="1200" cap="none" spc="0" normalizeH="0" baseline="0" noProof="0" dirty="0">
              <a:ln>
                <a:noFill/>
              </a:ln>
              <a:solidFill>
                <a:srgbClr val="1F497D">
                  <a:lumMod val="50000"/>
                </a:srgbClr>
              </a:solidFill>
              <a:effectLst/>
              <a:uLnTx/>
              <a:uFillTx/>
              <a:latin typeface="ＭＳ Ｐゴシック" panose="020B0600070205080204" pitchFamily="50" charset="-128"/>
              <a:ea typeface="ＭＳ Ｐゴシック" panose="020B0600070205080204" pitchFamily="50" charset="-128"/>
              <a:cs typeface="Arial" charset="0"/>
            </a:endParaRPr>
          </a:p>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1F497D">
                    <a:lumMod val="50000"/>
                  </a:srgbClr>
                </a:solidFill>
                <a:effectLst/>
                <a:uLnTx/>
                <a:uFillTx/>
                <a:latin typeface="ＭＳ Ｐゴシック" panose="020B0600070205080204" pitchFamily="50" charset="-128"/>
                <a:ea typeface="ＭＳ Ｐゴシック" panose="020B0600070205080204" pitchFamily="50" charset="-128"/>
                <a:cs typeface="Arial" charset="0"/>
              </a:rPr>
              <a:t>２．クラブ役員の責務</a:t>
            </a:r>
            <a:endParaRPr kumimoji="1" lang="en-US" altLang="ja-JP" sz="2800" b="0" i="0" u="none" strike="noStrike" kern="1200" cap="none" spc="0" normalizeH="0" baseline="0" noProof="0" dirty="0">
              <a:ln>
                <a:noFill/>
              </a:ln>
              <a:solidFill>
                <a:srgbClr val="1F497D">
                  <a:lumMod val="50000"/>
                </a:srgbClr>
              </a:solidFill>
              <a:effectLst/>
              <a:uLnTx/>
              <a:uFillTx/>
              <a:latin typeface="ＭＳ Ｐゴシック" panose="020B0600070205080204" pitchFamily="50" charset="-128"/>
              <a:ea typeface="ＭＳ Ｐゴシック" panose="020B0600070205080204" pitchFamily="50" charset="-128"/>
              <a:cs typeface="Arial" charset="0"/>
            </a:endParaRPr>
          </a:p>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1F497D">
                    <a:lumMod val="50000"/>
                  </a:srgbClr>
                </a:solidFill>
                <a:effectLst/>
                <a:uLnTx/>
                <a:uFillTx/>
                <a:latin typeface="ＭＳ Ｐゴシック" panose="020B0600070205080204" pitchFamily="50" charset="-128"/>
                <a:ea typeface="ＭＳ Ｐゴシック" panose="020B0600070205080204" pitchFamily="50" charset="-128"/>
                <a:cs typeface="Arial" charset="0"/>
              </a:rPr>
              <a:t>３．財務管理計画</a:t>
            </a:r>
            <a:endParaRPr kumimoji="1" lang="en-US" altLang="ja-JP" sz="2800" b="0" i="0" u="none" strike="noStrike" kern="1200" cap="none" spc="0" normalizeH="0" baseline="0" noProof="0" dirty="0">
              <a:ln>
                <a:noFill/>
              </a:ln>
              <a:solidFill>
                <a:srgbClr val="1F497D">
                  <a:lumMod val="50000"/>
                </a:srgbClr>
              </a:solidFill>
              <a:effectLst/>
              <a:uLnTx/>
              <a:uFillTx/>
              <a:latin typeface="ＭＳ Ｐゴシック" panose="020B0600070205080204" pitchFamily="50" charset="-128"/>
              <a:ea typeface="ＭＳ Ｐゴシック" panose="020B0600070205080204" pitchFamily="50" charset="-128"/>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1F497D">
                    <a:lumMod val="50000"/>
                  </a:srgbClr>
                </a:solidFill>
                <a:effectLst/>
                <a:uLnTx/>
                <a:uFillTx/>
                <a:latin typeface="ＭＳ Ｐゴシック" panose="020B0600070205080204" pitchFamily="50" charset="-128"/>
                <a:ea typeface="ＭＳ Ｐゴシック" panose="020B0600070205080204" pitchFamily="50" charset="-128"/>
                <a:cs typeface="Arial" charset="0"/>
              </a:rPr>
              <a:t>４．銀行口座に関する要件</a:t>
            </a:r>
            <a:endParaRPr kumimoji="1" lang="en-US" altLang="ja-JP" sz="2800" b="0" i="0" u="none" strike="noStrike" kern="1200" cap="none" spc="0" normalizeH="0" baseline="0" noProof="0" dirty="0">
              <a:ln>
                <a:noFill/>
              </a:ln>
              <a:solidFill>
                <a:srgbClr val="1F497D">
                  <a:lumMod val="50000"/>
                </a:srgbClr>
              </a:solidFill>
              <a:effectLst/>
              <a:uLnTx/>
              <a:uFillTx/>
              <a:latin typeface="ＭＳ Ｐゴシック" panose="020B0600070205080204" pitchFamily="50" charset="-128"/>
              <a:ea typeface="ＭＳ Ｐゴシック" panose="020B0600070205080204" pitchFamily="50" charset="-128"/>
              <a:cs typeface="Arial" charset="0"/>
            </a:endParaRPr>
          </a:p>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1F497D">
                    <a:lumMod val="50000"/>
                  </a:srgbClr>
                </a:solidFill>
                <a:effectLst/>
                <a:uLnTx/>
                <a:uFillTx/>
                <a:latin typeface="ＭＳ Ｐゴシック" panose="020B0600070205080204" pitchFamily="50" charset="-128"/>
                <a:ea typeface="ＭＳ Ｐゴシック" panose="020B0600070205080204" pitchFamily="50" charset="-128"/>
                <a:cs typeface="Arial" charset="0"/>
              </a:rPr>
              <a:t>５．補助金資金の使用に関する報告</a:t>
            </a:r>
            <a:endParaRPr kumimoji="1" lang="en-US" altLang="ja-JP" sz="2800" b="0" i="0" u="none" strike="noStrike" kern="1200" cap="none" spc="0" normalizeH="0" baseline="0" noProof="0" dirty="0">
              <a:ln>
                <a:noFill/>
              </a:ln>
              <a:solidFill>
                <a:srgbClr val="1F497D">
                  <a:lumMod val="50000"/>
                </a:srgbClr>
              </a:solidFill>
              <a:effectLst/>
              <a:uLnTx/>
              <a:uFillTx/>
              <a:latin typeface="ＭＳ Ｐゴシック" panose="020B0600070205080204" pitchFamily="50" charset="-128"/>
              <a:ea typeface="ＭＳ Ｐゴシック" panose="020B0600070205080204" pitchFamily="50" charset="-128"/>
              <a:cs typeface="Arial" charset="0"/>
            </a:endParaRPr>
          </a:p>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1F497D">
                    <a:lumMod val="50000"/>
                  </a:srgbClr>
                </a:solidFill>
                <a:effectLst/>
                <a:uLnTx/>
                <a:uFillTx/>
                <a:latin typeface="ＭＳ Ｐゴシック" panose="020B0600070205080204" pitchFamily="50" charset="-128"/>
                <a:ea typeface="ＭＳ Ｐゴシック" panose="020B0600070205080204" pitchFamily="50" charset="-128"/>
                <a:cs typeface="Arial" charset="0"/>
              </a:rPr>
              <a:t>６．書類の保管</a:t>
            </a:r>
            <a:endParaRPr kumimoji="1" lang="en-US" altLang="ja-JP" sz="2800" b="0" i="0" u="none" strike="noStrike" kern="1200" cap="none" spc="0" normalizeH="0" baseline="0" noProof="0" dirty="0">
              <a:ln>
                <a:noFill/>
              </a:ln>
              <a:solidFill>
                <a:srgbClr val="1F497D">
                  <a:lumMod val="50000"/>
                </a:srgbClr>
              </a:solidFill>
              <a:effectLst/>
              <a:uLnTx/>
              <a:uFillTx/>
              <a:latin typeface="ＭＳ Ｐゴシック" panose="020B0600070205080204" pitchFamily="50" charset="-128"/>
              <a:ea typeface="ＭＳ Ｐゴシック" panose="020B0600070205080204" pitchFamily="50" charset="-128"/>
              <a:cs typeface="Arial" charset="0"/>
            </a:endParaRPr>
          </a:p>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1F497D">
                    <a:lumMod val="50000"/>
                  </a:srgbClr>
                </a:solidFill>
                <a:effectLst/>
                <a:uLnTx/>
                <a:uFillTx/>
                <a:latin typeface="ＭＳ Ｐゴシック" panose="020B0600070205080204" pitchFamily="50" charset="-128"/>
                <a:ea typeface="ＭＳ Ｐゴシック" panose="020B0600070205080204" pitchFamily="50" charset="-128"/>
                <a:cs typeface="Arial" charset="0"/>
              </a:rPr>
              <a:t>７．補助金資金の不正使用に関する報告書</a:t>
            </a:r>
          </a:p>
        </p:txBody>
      </p:sp>
      <p:sp>
        <p:nvSpPr>
          <p:cNvPr id="7" name="テキスト ボックス 6"/>
          <p:cNvSpPr txBox="1"/>
          <p:nvPr/>
        </p:nvSpPr>
        <p:spPr>
          <a:xfrm>
            <a:off x="685800" y="1447800"/>
            <a:ext cx="7311305"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600" b="1" i="0" u="none" strike="noStrike" kern="1200" cap="none" spc="0" normalizeH="0" baseline="0" noProof="0" dirty="0">
                <a:ln>
                  <a:noFill/>
                </a:ln>
                <a:solidFill>
                  <a:srgbClr val="1F497D"/>
                </a:solidFill>
                <a:effectLst/>
                <a:uLnTx/>
                <a:uFillTx/>
                <a:latin typeface="ＭＳ Ｐゴシック" panose="020B0600070205080204" pitchFamily="50" charset="-128"/>
                <a:ea typeface="ＭＳ Ｐゴシック" panose="020B0600070205080204" pitchFamily="50" charset="-128"/>
                <a:cs typeface="Arial" charset="0"/>
              </a:rPr>
              <a:t>クラブの参加資格認定：覚書</a:t>
            </a:r>
            <a:r>
              <a:rPr kumimoji="1" lang="en-US" altLang="ja-JP" sz="3600" b="1" i="0" u="none" strike="noStrike" kern="1200" cap="none" spc="0" normalizeH="0" baseline="0" noProof="0" dirty="0">
                <a:ln>
                  <a:noFill/>
                </a:ln>
                <a:solidFill>
                  <a:srgbClr val="1F497D"/>
                </a:solidFill>
                <a:effectLst/>
                <a:uLnTx/>
                <a:uFillTx/>
                <a:latin typeface="ＭＳ Ｐゴシック" panose="020B0600070205080204" pitchFamily="50" charset="-128"/>
                <a:ea typeface="ＭＳ Ｐゴシック" panose="020B0600070205080204" pitchFamily="50" charset="-128"/>
                <a:cs typeface="Arial" charset="0"/>
              </a:rPr>
              <a:t>(MOU)</a:t>
            </a:r>
          </a:p>
        </p:txBody>
      </p:sp>
      <p:sp>
        <p:nvSpPr>
          <p:cNvPr id="10" name="テキスト ボックス 9"/>
          <p:cNvSpPr txBox="1"/>
          <p:nvPr/>
        </p:nvSpPr>
        <p:spPr>
          <a:xfrm>
            <a:off x="7608168" y="6453865"/>
            <a:ext cx="3158654"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Arial" charset="0"/>
              </a:rPr>
              <a:t>クラブの覚書</a:t>
            </a:r>
            <a:r>
              <a:rPr kumimoji="1" lang="en-US" altLang="ja-JP" sz="11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Arial" charset="0"/>
              </a:rPr>
              <a:t>(</a:t>
            </a:r>
            <a:r>
              <a:rPr kumimoji="1" lang="ja-JP" altLang="en-US" sz="11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Arial" charset="0"/>
              </a:rPr>
              <a:t>ＭＯＵ</a:t>
            </a:r>
            <a:r>
              <a:rPr kumimoji="1" lang="en-US" altLang="ja-JP" sz="11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Arial" charset="0"/>
              </a:rPr>
              <a:t>)2012</a:t>
            </a:r>
            <a:r>
              <a:rPr kumimoji="1" lang="ja-JP" altLang="en-US" sz="11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Arial" charset="0"/>
              </a:rPr>
              <a:t>年</a:t>
            </a:r>
            <a:r>
              <a:rPr kumimoji="1" lang="en-US" altLang="ja-JP" sz="11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Arial" charset="0"/>
              </a:rPr>
              <a:t>6</a:t>
            </a:r>
            <a:r>
              <a:rPr kumimoji="1" lang="ja-JP" altLang="en-US" sz="11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Arial" charset="0"/>
              </a:rPr>
              <a:t>月より抜粋</a:t>
            </a:r>
          </a:p>
        </p:txBody>
      </p:sp>
    </p:spTree>
    <p:extLst>
      <p:ext uri="{BB962C8B-B14F-4D97-AF65-F5344CB8AC3E}">
        <p14:creationId xmlns:p14="http://schemas.microsoft.com/office/powerpoint/2010/main" val="82482005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609600" y="3209727"/>
            <a:ext cx="10591800" cy="1015663"/>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0"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rPr>
              <a:t>　　　　</a:t>
            </a: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rPr>
              <a:t>ロータリー・クラブを代表し、下記署名人は、</a:t>
            </a:r>
            <a:r>
              <a:rPr kumimoji="1" lang="ja-JP" altLang="en-US" sz="2000" b="0"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rPr>
              <a:t>　</a:t>
            </a:r>
            <a:r>
              <a:rPr kumimoji="1" lang="en-US" altLang="ja-JP" sz="2000" b="0"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rPr>
              <a:t>2020-21</a:t>
            </a:r>
            <a:r>
              <a:rPr kumimoji="1" lang="ja-JP" altLang="en-US" sz="2000" b="0"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rPr>
              <a:t>　</a:t>
            </a: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rPr>
              <a:t>ロータリー年度、この覚書（</a:t>
            </a:r>
            <a:r>
              <a:rPr kumimoji="1"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rPr>
              <a:t>MOU</a:t>
            </a: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rPr>
              <a:t>）に記載されたすべての条件と要件に従い、これらの要件に関してクラブの方針や手続に変更や修正があった場合には、国際ロータリー第</a:t>
            </a:r>
            <a:r>
              <a:rPr kumimoji="1" lang="ja-JP" altLang="en-US" sz="2000" b="0"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rPr>
              <a:t>　</a:t>
            </a:r>
            <a:r>
              <a:rPr kumimoji="1" lang="en-US" altLang="ja-JP" sz="2000" b="0"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rPr>
              <a:t>2660</a:t>
            </a:r>
            <a:r>
              <a:rPr kumimoji="1" lang="ja-JP" altLang="en-US" sz="2000" b="0"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rPr>
              <a:t>　</a:t>
            </a: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rPr>
              <a:t>地区に通知することに同意する。</a:t>
            </a:r>
          </a:p>
        </p:txBody>
      </p:sp>
      <p:sp>
        <p:nvSpPr>
          <p:cNvPr id="7" name="テキスト ボックス 6"/>
          <p:cNvSpPr txBox="1"/>
          <p:nvPr/>
        </p:nvSpPr>
        <p:spPr>
          <a:xfrm>
            <a:off x="685800" y="1927892"/>
            <a:ext cx="10287000" cy="132343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rPr>
              <a:t>この</a:t>
            </a:r>
            <a:r>
              <a:rPr kumimoji="1" lang="ja-JP" altLang="en-US" sz="20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Arial" charset="0"/>
              </a:rPr>
              <a:t>覚書（</a:t>
            </a:r>
            <a:r>
              <a:rPr kumimoji="1" lang="en-US" altLang="ja-JP" sz="20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Arial" charset="0"/>
              </a:rPr>
              <a:t>MOU)</a:t>
            </a:r>
            <a:r>
              <a:rPr kumimoji="1" lang="ja-JP" altLang="en-US" sz="20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Arial" charset="0"/>
              </a:rPr>
              <a:t>は、クラブと地区の間に交わされる同意書であり、補助金活動の適切な管理と財団補助金の適切な管理を行うための措置をクラブが取ることを認めるものである。</a:t>
            </a: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rPr>
              <a:t>この文書を承認することにより、クラブは、この覚書（</a:t>
            </a:r>
            <a:r>
              <a:rPr kumimoji="1"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rPr>
              <a:t>MOU)</a:t>
            </a: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rPr>
              <a:t>に記載されたすべての条件と要件に従うことに同意する。</a:t>
            </a:r>
            <a:endParaRPr kumimoji="1"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endParaRPr>
          </a:p>
        </p:txBody>
      </p:sp>
      <p:sp>
        <p:nvSpPr>
          <p:cNvPr id="8" name="テキスト ボックス 7"/>
          <p:cNvSpPr txBox="1"/>
          <p:nvPr/>
        </p:nvSpPr>
        <p:spPr>
          <a:xfrm>
            <a:off x="7680176" y="6465607"/>
            <a:ext cx="3158654"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Arial" charset="0"/>
              </a:rPr>
              <a:t>クラブの覚書</a:t>
            </a:r>
            <a:r>
              <a:rPr kumimoji="1" lang="en-US" altLang="ja-JP" sz="11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Arial" charset="0"/>
              </a:rPr>
              <a:t>(</a:t>
            </a:r>
            <a:r>
              <a:rPr kumimoji="1" lang="ja-JP" altLang="en-US" sz="11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Arial" charset="0"/>
              </a:rPr>
              <a:t>ＭＯＵ</a:t>
            </a:r>
            <a:r>
              <a:rPr kumimoji="1" lang="en-US" altLang="ja-JP" sz="11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Arial" charset="0"/>
              </a:rPr>
              <a:t>)2012</a:t>
            </a:r>
            <a:r>
              <a:rPr kumimoji="1" lang="ja-JP" altLang="en-US" sz="11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Arial" charset="0"/>
              </a:rPr>
              <a:t>年</a:t>
            </a:r>
            <a:r>
              <a:rPr kumimoji="1" lang="en-US" altLang="ja-JP" sz="11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Arial" charset="0"/>
              </a:rPr>
              <a:t>6</a:t>
            </a:r>
            <a:r>
              <a:rPr kumimoji="1" lang="ja-JP" altLang="en-US" sz="11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Arial" charset="0"/>
              </a:rPr>
              <a:t>月より抜粋</a:t>
            </a:r>
          </a:p>
        </p:txBody>
      </p:sp>
      <p:sp>
        <p:nvSpPr>
          <p:cNvPr id="10" name="テキスト ボックス 9"/>
          <p:cNvSpPr txBox="1"/>
          <p:nvPr/>
        </p:nvSpPr>
        <p:spPr>
          <a:xfrm>
            <a:off x="704850" y="1106936"/>
            <a:ext cx="5791200"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600" b="1" i="0" u="none" strike="noStrike" kern="1200" cap="none" spc="0" normalizeH="0" baseline="0" noProof="0" dirty="0">
                <a:ln>
                  <a:noFill/>
                </a:ln>
                <a:solidFill>
                  <a:srgbClr val="1F497D"/>
                </a:solidFill>
                <a:effectLst/>
                <a:uLnTx/>
                <a:uFillTx/>
                <a:latin typeface="ＭＳ Ｐゴシック" panose="020B0600070205080204" pitchFamily="50" charset="-128"/>
                <a:ea typeface="ＭＳ Ｐゴシック" panose="020B0600070205080204" pitchFamily="50" charset="-128"/>
                <a:cs typeface="Arial" charset="0"/>
              </a:rPr>
              <a:t>覚書の承認と同意</a:t>
            </a:r>
          </a:p>
        </p:txBody>
      </p:sp>
      <p:sp>
        <p:nvSpPr>
          <p:cNvPr id="1027" name="AutoShape 3"/>
          <p:cNvSpPr>
            <a:spLocks noChangeAspect="1" noChangeArrowheads="1" noTextEdit="1"/>
          </p:cNvSpPr>
          <p:nvPr/>
        </p:nvSpPr>
        <p:spPr bwMode="auto">
          <a:xfrm>
            <a:off x="1524000" y="4508501"/>
            <a:ext cx="8929688" cy="15113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prstClr val="black"/>
              </a:solidFill>
              <a:effectLst/>
              <a:uLnTx/>
              <a:uFillTx/>
              <a:latin typeface="Times New Roman" pitchFamily="18" charset="0"/>
              <a:ea typeface="ＭＳ Ｐ明朝" panose="02020600040205080304" pitchFamily="18" charset="-128"/>
              <a:cs typeface="Arial" charset="0"/>
            </a:endParaRPr>
          </a:p>
        </p:txBody>
      </p:sp>
      <p:pic>
        <p:nvPicPr>
          <p:cNvPr id="12" name="Picture 5"/>
          <p:cNvPicPr>
            <a:picLocks noChangeAspect="1" noChangeArrowheads="1"/>
          </p:cNvPicPr>
          <p:nvPr/>
        </p:nvPicPr>
        <p:blipFill>
          <a:blip r:embed="rId3" cstate="print"/>
          <a:srcRect/>
          <a:stretch>
            <a:fillRect/>
          </a:stretch>
        </p:blipFill>
        <p:spPr bwMode="auto">
          <a:xfrm>
            <a:off x="1793651" y="4371440"/>
            <a:ext cx="8604697" cy="2133600"/>
          </a:xfrm>
          <a:prstGeom prst="roundRect">
            <a:avLst>
              <a:gd name="adj" fmla="val 8594"/>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pic>
      <p:sp>
        <p:nvSpPr>
          <p:cNvPr id="13" name="正方形/長方形 12"/>
          <p:cNvSpPr/>
          <p:nvPr/>
        </p:nvSpPr>
        <p:spPr>
          <a:xfrm>
            <a:off x="3886200" y="4800600"/>
            <a:ext cx="990600" cy="2286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2020-21</a:t>
            </a:r>
            <a:endPar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4" name="正方形/長方形 13"/>
          <p:cNvSpPr/>
          <p:nvPr/>
        </p:nvSpPr>
        <p:spPr>
          <a:xfrm>
            <a:off x="8001000" y="4800600"/>
            <a:ext cx="914400" cy="2286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2021-22</a:t>
            </a:r>
            <a:endPar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Tree>
    <p:extLst>
      <p:ext uri="{BB962C8B-B14F-4D97-AF65-F5344CB8AC3E}">
        <p14:creationId xmlns:p14="http://schemas.microsoft.com/office/powerpoint/2010/main" val="90126920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6883251" y="6525672"/>
            <a:ext cx="3456859"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Arial" charset="0"/>
              </a:rPr>
              <a:t>補助金申請手続きハンドブック</a:t>
            </a:r>
            <a:r>
              <a:rPr kumimoji="1" lang="en-US" altLang="ja-JP" sz="11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Arial" charset="0"/>
              </a:rPr>
              <a:t>(2017</a:t>
            </a:r>
            <a:r>
              <a:rPr kumimoji="1" lang="ja-JP" altLang="en-US" sz="11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Arial" charset="0"/>
              </a:rPr>
              <a:t>年</a:t>
            </a:r>
            <a:r>
              <a:rPr kumimoji="1" lang="en-US" altLang="ja-JP" sz="11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Arial" charset="0"/>
              </a:rPr>
              <a:t>7</a:t>
            </a:r>
            <a:r>
              <a:rPr kumimoji="1" lang="ja-JP" altLang="en-US" sz="11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Arial" charset="0"/>
              </a:rPr>
              <a:t>月版</a:t>
            </a:r>
            <a:r>
              <a:rPr kumimoji="1" lang="en-US" altLang="ja-JP" sz="11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Arial" charset="0"/>
              </a:rPr>
              <a:t>)</a:t>
            </a:r>
            <a:r>
              <a:rPr kumimoji="1" lang="ja-JP" altLang="en-US" sz="11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Arial" charset="0"/>
              </a:rPr>
              <a:t>より抜粋</a:t>
            </a:r>
          </a:p>
        </p:txBody>
      </p:sp>
      <p:sp>
        <p:nvSpPr>
          <p:cNvPr id="8" name="タイトル 6"/>
          <p:cNvSpPr txBox="1">
            <a:spLocks/>
          </p:cNvSpPr>
          <p:nvPr/>
        </p:nvSpPr>
        <p:spPr>
          <a:xfrm>
            <a:off x="2357724" y="1157909"/>
            <a:ext cx="8638380" cy="4117307"/>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1F497D"/>
              </a:solidFill>
              <a:effectLst/>
              <a:uLnTx/>
              <a:uFillTx/>
              <a:latin typeface="Arial" panose="020B0604020202020204"/>
              <a:ea typeface="ＭＳ Ｐゴシック" panose="020B0600070205080204" pitchFamily="50" charset="-128"/>
              <a:cs typeface="+mj-cs"/>
            </a:endParaRPr>
          </a:p>
        </p:txBody>
      </p:sp>
      <p:sp>
        <p:nvSpPr>
          <p:cNvPr id="15" name="正方形/長方形 14"/>
          <p:cNvSpPr/>
          <p:nvPr/>
        </p:nvSpPr>
        <p:spPr>
          <a:xfrm>
            <a:off x="381000" y="2912006"/>
            <a:ext cx="11201400" cy="3559629"/>
          </a:xfrm>
          <a:prstGeom prst="rect">
            <a:avLst/>
          </a:prstGeom>
          <a:noFill/>
          <a:ln>
            <a:solidFill>
              <a:srgbClr val="002060"/>
            </a:solidFill>
          </a:ln>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246C"/>
                </a:solidFill>
                <a:effectLst/>
                <a:uLnTx/>
                <a:uFillTx/>
                <a:latin typeface="ＭＳ Ｐゴシック" panose="020B0600070205080204" pitchFamily="50" charset="-128"/>
                <a:ea typeface="ＭＳ Ｐゴシック" panose="020B0600070205080204" pitchFamily="50" charset="-128"/>
                <a:cs typeface="Arial" charset="0"/>
              </a:rPr>
              <a:t>１．資格認定プロセス</a:t>
            </a:r>
            <a:endParaRPr kumimoji="1" lang="en-US" altLang="ja-JP" sz="2000" b="0" i="0" u="none" strike="noStrike" kern="1200" cap="none" spc="0" normalizeH="0" baseline="0" noProof="0" dirty="0">
              <a:ln>
                <a:noFill/>
              </a:ln>
              <a:solidFill>
                <a:srgbClr val="00246C"/>
              </a:solidFill>
              <a:effectLst/>
              <a:uLnTx/>
              <a:uFillTx/>
              <a:latin typeface="ＭＳ Ｐゴシック" panose="020B0600070205080204" pitchFamily="50" charset="-128"/>
              <a:ea typeface="ＭＳ Ｐゴシック" panose="020B0600070205080204" pitchFamily="50" charset="-128"/>
              <a:cs typeface="Arial" charset="0"/>
            </a:endParaRPr>
          </a:p>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rPr>
              <a:t>①毎年最低</a:t>
            </a:r>
            <a:r>
              <a:rPr kumimoji="1"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rPr>
              <a:t>1</a:t>
            </a: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rPr>
              <a:t>名のクラブ会員が地区主催の補助金管理セミナーに出席する</a:t>
            </a:r>
          </a:p>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rPr>
              <a:t>② ロータリー財団から提供される覚書（</a:t>
            </a:r>
            <a:r>
              <a:rPr kumimoji="1"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rPr>
              <a:t>MOU</a:t>
            </a: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rPr>
              <a:t>）に記載された財務と資金管理要件を遂行する　</a:t>
            </a:r>
            <a:endParaRPr kumimoji="1"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endParaRPr>
          </a:p>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rPr>
              <a:t>　　　　　　　　　　　　　　　　　　　　　　　　　　　　　　　　　　　　　　　　　　　　（覚書に署名をし、提出する）</a:t>
            </a:r>
            <a:endParaRPr kumimoji="1"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246C"/>
                </a:solidFill>
                <a:effectLst/>
                <a:uLnTx/>
                <a:uFillTx/>
                <a:latin typeface="ＭＳ Ｐゴシック" panose="020B0600070205080204" pitchFamily="50" charset="-128"/>
                <a:ea typeface="ＭＳ Ｐゴシック" panose="020B0600070205080204" pitchFamily="50" charset="-128"/>
                <a:cs typeface="Arial" charset="0"/>
              </a:rPr>
              <a:t>２．補助金管理セミナー</a:t>
            </a:r>
          </a:p>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rPr>
              <a:t>　　（目　的）　補助金を効果的に管理し、資金を適切に監督する上で必要な知識や情報を提供する為</a:t>
            </a:r>
            <a:endParaRPr kumimoji="1"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endParaRPr>
          </a:p>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rPr>
              <a:t>　　　　　　　　　の研修です。</a:t>
            </a:r>
          </a:p>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rPr>
              <a:t>　　（出席者） クラブ会長エレクト、会長ノミニー、次期ロータリー財団委員長を義務出席者としています。</a:t>
            </a:r>
            <a:endParaRPr kumimoji="1"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endParaRPr>
          </a:p>
        </p:txBody>
      </p:sp>
      <p:sp>
        <p:nvSpPr>
          <p:cNvPr id="6" name="テキスト ボックス 5"/>
          <p:cNvSpPr txBox="1"/>
          <p:nvPr/>
        </p:nvSpPr>
        <p:spPr>
          <a:xfrm>
            <a:off x="381000" y="1207720"/>
            <a:ext cx="3642452"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600" b="1" i="0" u="none" strike="noStrike" kern="1200" cap="none" spc="0" normalizeH="0" baseline="0" noProof="0" dirty="0">
                <a:ln>
                  <a:noFill/>
                </a:ln>
                <a:solidFill>
                  <a:srgbClr val="1F497D"/>
                </a:solidFill>
                <a:effectLst/>
                <a:uLnTx/>
                <a:uFillTx/>
                <a:latin typeface="ＭＳ Ｐゴシック" panose="020B0600070205080204" pitchFamily="50" charset="-128"/>
                <a:ea typeface="ＭＳ Ｐゴシック" panose="020B0600070205080204" pitchFamily="50" charset="-128"/>
                <a:cs typeface="Arial" charset="0"/>
              </a:rPr>
              <a:t>クラブの資格認定</a:t>
            </a:r>
          </a:p>
        </p:txBody>
      </p:sp>
      <p:sp>
        <p:nvSpPr>
          <p:cNvPr id="7" name="テキスト ボックス 6"/>
          <p:cNvSpPr txBox="1"/>
          <p:nvPr/>
        </p:nvSpPr>
        <p:spPr>
          <a:xfrm>
            <a:off x="762000" y="1974505"/>
            <a:ext cx="11049000" cy="70788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Arial" charset="0"/>
              </a:rPr>
              <a:t>当地区では、</a:t>
            </a:r>
            <a:r>
              <a:rPr kumimoji="1" lang="ja-JP" altLang="en-US" sz="20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Arial" charset="0"/>
              </a:rPr>
              <a:t>財団補助金の申請有無を問わず全クラブに資格認定を受けるよう強く推奨しています。　</a:t>
            </a:r>
            <a:r>
              <a:rPr kumimoji="1" lang="ja-JP" altLang="en-US" sz="20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Arial" charset="0"/>
              </a:rPr>
              <a:t>クラブの資格認定は取得から</a:t>
            </a:r>
            <a:r>
              <a:rPr kumimoji="1" lang="ja-JP" altLang="en-US" sz="20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Arial" charset="0"/>
              </a:rPr>
              <a:t>１年間</a:t>
            </a:r>
            <a:r>
              <a:rPr kumimoji="1" lang="ja-JP" altLang="en-US" sz="20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Arial" charset="0"/>
              </a:rPr>
              <a:t>有効です。</a:t>
            </a:r>
            <a:endParaRPr kumimoji="1" lang="en-US" altLang="ja-JP" sz="20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Arial" charset="0"/>
            </a:endParaRPr>
          </a:p>
        </p:txBody>
      </p:sp>
    </p:spTree>
    <p:extLst>
      <p:ext uri="{BB962C8B-B14F-4D97-AF65-F5344CB8AC3E}">
        <p14:creationId xmlns:p14="http://schemas.microsoft.com/office/powerpoint/2010/main" val="12105007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4294967295"/>
          </p:nvPr>
        </p:nvSpPr>
        <p:spPr>
          <a:xfrm>
            <a:off x="1600200" y="2133600"/>
            <a:ext cx="9220200" cy="4267200"/>
          </a:xfrm>
          <a:prstGeom prst="rect">
            <a:avLst/>
          </a:prstGeom>
          <a:ln>
            <a:solidFill>
              <a:srgbClr val="002060"/>
            </a:solidFill>
          </a:ln>
        </p:spPr>
        <p:txBody>
          <a:bodyPr>
            <a:noAutofit/>
          </a:bodyPr>
          <a:lstStyle/>
          <a:p>
            <a:pPr marL="0" indent="0">
              <a:buNone/>
            </a:pPr>
            <a:r>
              <a:rPr lang="ja-JP" altLang="en-US" sz="2300" dirty="0">
                <a:solidFill>
                  <a:schemeClr val="tx1"/>
                </a:solidFill>
                <a:latin typeface="ＭＳ Ｐゴシック" panose="020B0600070205080204" pitchFamily="50" charset="-128"/>
                <a:ea typeface="ＭＳ Ｐゴシック" panose="020B0600070205080204" pitchFamily="50" charset="-128"/>
              </a:rPr>
              <a:t>１．クラブの参加資格</a:t>
            </a:r>
            <a:endParaRPr lang="en-US" altLang="ja-JP" sz="2300" dirty="0">
              <a:solidFill>
                <a:schemeClr val="tx1"/>
              </a:solidFill>
              <a:latin typeface="ＭＳ Ｐゴシック" panose="020B0600070205080204" pitchFamily="50" charset="-128"/>
              <a:ea typeface="ＭＳ Ｐゴシック" panose="020B0600070205080204" pitchFamily="50" charset="-128"/>
            </a:endParaRPr>
          </a:p>
          <a:p>
            <a:pPr marL="0" indent="0">
              <a:buNone/>
            </a:pPr>
            <a:r>
              <a:rPr lang="ja-JP" altLang="en-US" sz="2300" dirty="0">
                <a:solidFill>
                  <a:schemeClr val="tx1"/>
                </a:solidFill>
                <a:latin typeface="ＭＳ Ｐゴシック" panose="020B0600070205080204" pitchFamily="50" charset="-128"/>
                <a:ea typeface="ＭＳ Ｐゴシック" panose="020B0600070205080204" pitchFamily="50" charset="-128"/>
              </a:rPr>
              <a:t>２．</a:t>
            </a:r>
            <a:r>
              <a:rPr lang="ja-JP" altLang="ja-JP" sz="2300" dirty="0">
                <a:solidFill>
                  <a:schemeClr val="tx1"/>
                </a:solidFill>
                <a:latin typeface="ＭＳ Ｐゴシック" panose="020B0600070205080204" pitchFamily="50" charset="-128"/>
                <a:ea typeface="ＭＳ Ｐゴシック" panose="020B0600070205080204" pitchFamily="50" charset="-128"/>
              </a:rPr>
              <a:t>クラブ役員の責務</a:t>
            </a:r>
            <a:endParaRPr lang="en-US" altLang="ja-JP" sz="2300" u="sng" dirty="0">
              <a:solidFill>
                <a:schemeClr val="tx1"/>
              </a:solidFill>
              <a:latin typeface="ＭＳ Ｐゴシック" panose="020B0600070205080204" pitchFamily="50" charset="-128"/>
              <a:ea typeface="ＭＳ Ｐゴシック" panose="020B0600070205080204" pitchFamily="50" charset="-128"/>
            </a:endParaRPr>
          </a:p>
          <a:p>
            <a:pPr marL="0" indent="0">
              <a:buNone/>
            </a:pPr>
            <a:r>
              <a:rPr lang="ja-JP" altLang="en-US" sz="2300" dirty="0">
                <a:solidFill>
                  <a:schemeClr val="tx1"/>
                </a:solidFill>
                <a:latin typeface="ＭＳ Ｐゴシック" panose="020B0600070205080204" pitchFamily="50" charset="-128"/>
                <a:ea typeface="ＭＳ Ｐゴシック" panose="020B0600070205080204" pitchFamily="50" charset="-128"/>
              </a:rPr>
              <a:t>３．</a:t>
            </a:r>
            <a:r>
              <a:rPr lang="ja-JP" altLang="ja-JP" sz="2300" dirty="0">
                <a:solidFill>
                  <a:schemeClr val="tx1"/>
                </a:solidFill>
                <a:latin typeface="ＭＳ Ｐゴシック" panose="020B0600070205080204" pitchFamily="50" charset="-128"/>
                <a:ea typeface="ＭＳ Ｐゴシック" panose="020B0600070205080204" pitchFamily="50" charset="-128"/>
              </a:rPr>
              <a:t>財務管理計画</a:t>
            </a:r>
            <a:endParaRPr lang="en-US" altLang="ja-JP" sz="2300" dirty="0">
              <a:solidFill>
                <a:schemeClr val="tx1"/>
              </a:solidFill>
              <a:latin typeface="ＭＳ Ｐゴシック" panose="020B0600070205080204" pitchFamily="50" charset="-128"/>
              <a:ea typeface="ＭＳ Ｐゴシック" panose="020B0600070205080204" pitchFamily="50" charset="-128"/>
            </a:endParaRPr>
          </a:p>
          <a:p>
            <a:pPr marL="0" indent="0">
              <a:buNone/>
            </a:pPr>
            <a:r>
              <a:rPr lang="ja-JP" altLang="en-US" sz="2300" dirty="0">
                <a:solidFill>
                  <a:schemeClr val="tx1"/>
                </a:solidFill>
                <a:latin typeface="ＭＳ Ｐゴシック" panose="020B0600070205080204" pitchFamily="50" charset="-128"/>
                <a:ea typeface="ＭＳ Ｐゴシック" panose="020B0600070205080204" pitchFamily="50" charset="-128"/>
              </a:rPr>
              <a:t>４．銀行口座に関する要件</a:t>
            </a:r>
            <a:endParaRPr lang="en-US" altLang="ja-JP" sz="2300" dirty="0">
              <a:solidFill>
                <a:schemeClr val="tx1"/>
              </a:solidFill>
              <a:latin typeface="ＭＳ Ｐゴシック" panose="020B0600070205080204" pitchFamily="50" charset="-128"/>
              <a:ea typeface="ＭＳ Ｐゴシック" panose="020B0600070205080204" pitchFamily="50" charset="-128"/>
            </a:endParaRPr>
          </a:p>
          <a:p>
            <a:pPr marL="0" indent="0">
              <a:buNone/>
            </a:pPr>
            <a:r>
              <a:rPr lang="ja-JP" altLang="en-US" sz="2300" dirty="0">
                <a:solidFill>
                  <a:schemeClr val="tx2">
                    <a:lumMod val="50000"/>
                  </a:schemeClr>
                </a:solidFill>
                <a:latin typeface="ＭＳ Ｐゴシック" panose="020B0600070205080204" pitchFamily="50" charset="-128"/>
                <a:ea typeface="ＭＳ Ｐゴシック" panose="020B0600070205080204" pitchFamily="50" charset="-128"/>
              </a:rPr>
              <a:t>　　・専用口座の開設</a:t>
            </a:r>
            <a:endParaRPr lang="en-US" altLang="ja-JP" sz="2300" dirty="0">
              <a:solidFill>
                <a:schemeClr val="tx2">
                  <a:lumMod val="50000"/>
                </a:schemeClr>
              </a:solidFill>
              <a:latin typeface="ＭＳ Ｐゴシック" panose="020B0600070205080204" pitchFamily="50" charset="-128"/>
              <a:ea typeface="ＭＳ Ｐゴシック" panose="020B0600070205080204" pitchFamily="50" charset="-128"/>
            </a:endParaRPr>
          </a:p>
          <a:p>
            <a:pPr marL="0" indent="0">
              <a:buNone/>
            </a:pPr>
            <a:r>
              <a:rPr lang="ja-JP" altLang="en-US" sz="2300" dirty="0">
                <a:solidFill>
                  <a:schemeClr val="tx2">
                    <a:lumMod val="50000"/>
                  </a:schemeClr>
                </a:solidFill>
                <a:latin typeface="ＭＳ Ｐゴシック" panose="020B0600070205080204" pitchFamily="50" charset="-128"/>
                <a:ea typeface="ＭＳ Ｐゴシック" panose="020B0600070205080204" pitchFamily="50" charset="-128"/>
              </a:rPr>
              <a:t>　　・２名以上の会員による入出金管理</a:t>
            </a:r>
            <a:endParaRPr lang="en-US" altLang="ja-JP" sz="2300" dirty="0">
              <a:solidFill>
                <a:schemeClr val="tx1"/>
              </a:solidFill>
              <a:latin typeface="ＭＳ Ｐゴシック" panose="020B0600070205080204" pitchFamily="50" charset="-128"/>
              <a:ea typeface="ＭＳ Ｐゴシック" panose="020B0600070205080204" pitchFamily="50" charset="-128"/>
            </a:endParaRPr>
          </a:p>
          <a:p>
            <a:pPr marL="0" indent="0">
              <a:buNone/>
            </a:pPr>
            <a:r>
              <a:rPr lang="ja-JP" altLang="en-US" sz="2300" dirty="0">
                <a:solidFill>
                  <a:schemeClr val="tx1"/>
                </a:solidFill>
                <a:latin typeface="ＭＳ Ｐゴシック" panose="020B0600070205080204" pitchFamily="50" charset="-128"/>
                <a:ea typeface="ＭＳ Ｐゴシック" panose="020B0600070205080204" pitchFamily="50" charset="-128"/>
              </a:rPr>
              <a:t>５．補助金資金の使用に関する報告書</a:t>
            </a:r>
            <a:r>
              <a:rPr lang="ja-JP" altLang="en-US" sz="2300" dirty="0">
                <a:solidFill>
                  <a:schemeClr val="tx2">
                    <a:lumMod val="50000"/>
                  </a:schemeClr>
                </a:solidFill>
                <a:latin typeface="ＭＳ Ｐゴシック" panose="020B0600070205080204" pitchFamily="50" charset="-128"/>
                <a:ea typeface="ＭＳ Ｐゴシック" panose="020B0600070205080204" pitchFamily="50" charset="-128"/>
              </a:rPr>
              <a:t>　　　</a:t>
            </a:r>
            <a:endParaRPr lang="en-US" altLang="ja-JP" sz="2300" dirty="0">
              <a:solidFill>
                <a:schemeClr val="tx2">
                  <a:lumMod val="50000"/>
                </a:schemeClr>
              </a:solidFill>
              <a:latin typeface="ＭＳ Ｐゴシック" panose="020B0600070205080204" pitchFamily="50" charset="-128"/>
              <a:ea typeface="ＭＳ Ｐゴシック" panose="020B0600070205080204" pitchFamily="50" charset="-128"/>
            </a:endParaRPr>
          </a:p>
          <a:p>
            <a:pPr marL="0" indent="0">
              <a:buNone/>
            </a:pPr>
            <a:r>
              <a:rPr lang="ja-JP" altLang="en-US" sz="2300" dirty="0">
                <a:solidFill>
                  <a:schemeClr val="tx2">
                    <a:lumMod val="50000"/>
                  </a:schemeClr>
                </a:solidFill>
                <a:latin typeface="ＭＳ Ｐゴシック" panose="020B0600070205080204" pitchFamily="50" charset="-128"/>
                <a:ea typeface="ＭＳ Ｐゴシック" panose="020B0600070205080204" pitchFamily="50" charset="-128"/>
              </a:rPr>
              <a:t>　　・報告書の提出期限厳守</a:t>
            </a:r>
            <a:endParaRPr lang="en-US" altLang="ja-JP" sz="2300" dirty="0">
              <a:solidFill>
                <a:schemeClr val="tx2">
                  <a:lumMod val="50000"/>
                </a:schemeClr>
              </a:solidFill>
              <a:latin typeface="ＭＳ Ｐゴシック" panose="020B0600070205080204" pitchFamily="50" charset="-128"/>
              <a:ea typeface="ＭＳ Ｐゴシック" panose="020B0600070205080204" pitchFamily="50" charset="-128"/>
            </a:endParaRPr>
          </a:p>
          <a:p>
            <a:pPr marL="0" indent="0">
              <a:buNone/>
            </a:pPr>
            <a:r>
              <a:rPr lang="ja-JP" altLang="en-US" sz="2300" dirty="0">
                <a:solidFill>
                  <a:schemeClr val="tx2">
                    <a:lumMod val="50000"/>
                  </a:schemeClr>
                </a:solidFill>
                <a:latin typeface="ＭＳ Ｐゴシック" panose="020B0600070205080204" pitchFamily="50" charset="-128"/>
                <a:ea typeface="ＭＳ Ｐゴシック" panose="020B0600070205080204" pitchFamily="50" charset="-128"/>
              </a:rPr>
              <a:t>　　・活動や物品購入の事前変更届け（地区財団委員会に）必須</a:t>
            </a:r>
            <a:endParaRPr lang="en-US" altLang="ja-JP" sz="2300" dirty="0">
              <a:solidFill>
                <a:schemeClr val="tx2">
                  <a:lumMod val="50000"/>
                </a:schemeClr>
              </a:solidFill>
              <a:latin typeface="ＭＳ Ｐゴシック" panose="020B0600070205080204" pitchFamily="50" charset="-128"/>
              <a:ea typeface="ＭＳ Ｐゴシック" panose="020B0600070205080204" pitchFamily="50" charset="-128"/>
            </a:endParaRPr>
          </a:p>
          <a:p>
            <a:pPr marL="0" indent="0">
              <a:buNone/>
            </a:pPr>
            <a:r>
              <a:rPr lang="ja-JP" altLang="en-US" sz="2300" dirty="0">
                <a:solidFill>
                  <a:schemeClr val="tx2">
                    <a:lumMod val="50000"/>
                  </a:schemeClr>
                </a:solidFill>
                <a:latin typeface="ＭＳ Ｐゴシック" panose="020B0600070205080204" pitchFamily="50" charset="-128"/>
                <a:ea typeface="ＭＳ Ｐゴシック" panose="020B0600070205080204" pitchFamily="50" charset="-128"/>
              </a:rPr>
              <a:t>　　・補助金を含む事業予算と領収書の金額一致、未使用分の返還</a:t>
            </a:r>
            <a:endParaRPr lang="ja-JP" altLang="ja-JP" sz="2300" dirty="0">
              <a:solidFill>
                <a:schemeClr val="tx2">
                  <a:lumMod val="50000"/>
                </a:schemeClr>
              </a:solidFill>
              <a:latin typeface="ＭＳ Ｐゴシック" panose="020B0600070205080204" pitchFamily="50" charset="-128"/>
              <a:ea typeface="ＭＳ Ｐゴシック" panose="020B0600070205080204" pitchFamily="50" charset="-128"/>
            </a:endParaRPr>
          </a:p>
        </p:txBody>
      </p:sp>
      <p:sp>
        <p:nvSpPr>
          <p:cNvPr id="4" name="タイトル 3"/>
          <p:cNvSpPr>
            <a:spLocks noGrp="1"/>
          </p:cNvSpPr>
          <p:nvPr>
            <p:ph type="title" idx="4294967295"/>
          </p:nvPr>
        </p:nvSpPr>
        <p:spPr>
          <a:xfrm>
            <a:off x="1219200" y="1295400"/>
            <a:ext cx="3179763" cy="685800"/>
          </a:xfrm>
          <a:prstGeom prst="rect">
            <a:avLst/>
          </a:prstGeom>
        </p:spPr>
        <p:txBody>
          <a:bodyPr>
            <a:normAutofit fontScale="90000"/>
          </a:bodyPr>
          <a:lstStyle/>
          <a:p>
            <a:r>
              <a:rPr lang="ja-JP" altLang="ja-JP" sz="4000" dirty="0">
                <a:solidFill>
                  <a:schemeClr val="tx2"/>
                </a:solidFill>
                <a:latin typeface="ＭＳ Ｐゴシック" panose="020B0600070205080204" pitchFamily="50" charset="-128"/>
                <a:ea typeface="ＭＳ Ｐゴシック" panose="020B0600070205080204" pitchFamily="50" charset="-128"/>
              </a:rPr>
              <a:t>覚書</a:t>
            </a:r>
            <a:r>
              <a:rPr lang="ja-JP" altLang="en-US" sz="4000" dirty="0">
                <a:solidFill>
                  <a:schemeClr val="tx2"/>
                </a:solidFill>
                <a:latin typeface="ＭＳ Ｐゴシック" panose="020B0600070205080204" pitchFamily="50" charset="-128"/>
                <a:ea typeface="ＭＳ Ｐゴシック" panose="020B0600070205080204" pitchFamily="50" charset="-128"/>
              </a:rPr>
              <a:t>の</a:t>
            </a:r>
            <a:r>
              <a:rPr lang="ja-JP" altLang="ja-JP" sz="4000" dirty="0">
                <a:solidFill>
                  <a:schemeClr val="tx2"/>
                </a:solidFill>
                <a:latin typeface="ＭＳ Ｐゴシック" panose="020B0600070205080204" pitchFamily="50" charset="-128"/>
                <a:ea typeface="ＭＳ Ｐゴシック" panose="020B0600070205080204" pitchFamily="50" charset="-128"/>
              </a:rPr>
              <a:t>留意</a:t>
            </a:r>
            <a:r>
              <a:rPr lang="ja-JP" altLang="en-US" sz="4000" dirty="0">
                <a:solidFill>
                  <a:schemeClr val="tx2"/>
                </a:solidFill>
                <a:latin typeface="ＭＳ Ｐゴシック" panose="020B0600070205080204" pitchFamily="50" charset="-128"/>
                <a:ea typeface="ＭＳ Ｐゴシック" panose="020B0600070205080204" pitchFamily="50" charset="-128"/>
              </a:rPr>
              <a:t>点</a:t>
            </a:r>
            <a:endParaRPr kumimoji="1" lang="ja-JP" altLang="en-US" b="1" dirty="0">
              <a:solidFill>
                <a:schemeClr val="tx2"/>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64916266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6744072" y="6492875"/>
            <a:ext cx="4122340"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Arial" charset="0"/>
              </a:rPr>
              <a:t>補助金申請手続きハンドブック</a:t>
            </a:r>
            <a:r>
              <a:rPr kumimoji="1" lang="en-US" altLang="ja-JP" sz="11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Arial" charset="0"/>
              </a:rPr>
              <a:t>(2017</a:t>
            </a:r>
            <a:r>
              <a:rPr kumimoji="1" lang="ja-JP" altLang="en-US" sz="11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Arial" charset="0"/>
              </a:rPr>
              <a:t>年</a:t>
            </a:r>
            <a:r>
              <a:rPr kumimoji="1" lang="en-US" altLang="ja-JP" sz="11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Arial" charset="0"/>
              </a:rPr>
              <a:t>7</a:t>
            </a:r>
            <a:r>
              <a:rPr kumimoji="1" lang="ja-JP" altLang="en-US" sz="11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Arial" charset="0"/>
              </a:rPr>
              <a:t>月版</a:t>
            </a:r>
            <a:r>
              <a:rPr kumimoji="1" lang="en-US" altLang="ja-JP" sz="11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Arial" charset="0"/>
              </a:rPr>
              <a:t>)</a:t>
            </a:r>
            <a:r>
              <a:rPr kumimoji="1" lang="ja-JP" altLang="en-US" sz="11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Arial" charset="0"/>
              </a:rPr>
              <a:t>より抜粋</a:t>
            </a:r>
          </a:p>
        </p:txBody>
      </p:sp>
      <p:sp>
        <p:nvSpPr>
          <p:cNvPr id="9" name="正方形/長方形 8"/>
          <p:cNvSpPr/>
          <p:nvPr/>
        </p:nvSpPr>
        <p:spPr>
          <a:xfrm>
            <a:off x="1447800" y="1905000"/>
            <a:ext cx="8839200" cy="440120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800" b="0" i="0" u="none" strike="noStrike" kern="1200" cap="none" spc="0" normalizeH="0" baseline="0" noProof="0" dirty="0">
                <a:ln>
                  <a:noFill/>
                </a:ln>
                <a:solidFill>
                  <a:srgbClr val="1F497D">
                    <a:lumMod val="50000"/>
                  </a:srgbClr>
                </a:solidFill>
                <a:effectLst/>
                <a:uLnTx/>
                <a:uFillTx/>
                <a:latin typeface="ＭＳ Ｐゴシック" panose="020B0600070205080204" pitchFamily="50" charset="-128"/>
                <a:ea typeface="ＭＳ Ｐゴシック" panose="020B0600070205080204" pitchFamily="50" charset="-128"/>
                <a:cs typeface="Arial" charset="0"/>
              </a:rPr>
              <a:t>【</a:t>
            </a:r>
            <a:r>
              <a:rPr kumimoji="1" lang="ja-JP" altLang="en-US" sz="2800" b="0" i="0" u="none" strike="noStrike" kern="1200" cap="none" spc="0" normalizeH="0" baseline="0" noProof="0" dirty="0">
                <a:ln>
                  <a:noFill/>
                </a:ln>
                <a:solidFill>
                  <a:srgbClr val="1F497D">
                    <a:lumMod val="50000"/>
                  </a:srgbClr>
                </a:solidFill>
                <a:effectLst/>
                <a:uLnTx/>
                <a:uFillTx/>
                <a:latin typeface="ＭＳ Ｐゴシック" panose="020B0600070205080204" pitchFamily="50" charset="-128"/>
                <a:ea typeface="ＭＳ Ｐゴシック" panose="020B0600070205080204" pitchFamily="50" charset="-128"/>
                <a:cs typeface="Arial" charset="0"/>
              </a:rPr>
              <a:t>報告要件</a:t>
            </a:r>
            <a:r>
              <a:rPr kumimoji="1" lang="en-US" altLang="ja-JP" sz="2800" b="0" i="0" u="none" strike="noStrike" kern="1200" cap="none" spc="0" normalizeH="0" baseline="0" noProof="0" dirty="0">
                <a:ln>
                  <a:noFill/>
                </a:ln>
                <a:solidFill>
                  <a:srgbClr val="1F497D">
                    <a:lumMod val="50000"/>
                  </a:srgbClr>
                </a:solidFill>
                <a:effectLst/>
                <a:uLnTx/>
                <a:uFillTx/>
                <a:latin typeface="ＭＳ Ｐゴシック" panose="020B0600070205080204" pitchFamily="50" charset="-128"/>
                <a:ea typeface="ＭＳ Ｐゴシック" panose="020B0600070205080204" pitchFamily="50" charset="-128"/>
                <a:cs typeface="Arial"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1F497D">
                    <a:lumMod val="50000"/>
                  </a:srgbClr>
                </a:solidFill>
                <a:effectLst/>
                <a:uLnTx/>
                <a:uFillTx/>
                <a:latin typeface="ＭＳ Ｐゴシック" panose="020B0600070205080204" pitchFamily="50" charset="-128"/>
                <a:ea typeface="ＭＳ Ｐゴシック" panose="020B0600070205080204" pitchFamily="50" charset="-128"/>
                <a:cs typeface="Arial" charset="0"/>
              </a:rPr>
              <a:t>　　　・・・</a:t>
            </a:r>
            <a:r>
              <a:rPr kumimoji="1" lang="ja-JP" altLang="en-US" sz="2400" b="0" i="0" u="none" strike="noStrike" kern="1200" cap="none" spc="0" normalizeH="0" baseline="0" noProof="0" dirty="0">
                <a:ln>
                  <a:noFill/>
                </a:ln>
                <a:solidFill>
                  <a:srgbClr val="1F497D">
                    <a:lumMod val="50000"/>
                  </a:srgbClr>
                </a:solidFill>
                <a:effectLst/>
                <a:uLnTx/>
                <a:uFillTx/>
                <a:latin typeface="ＭＳ Ｐゴシック" panose="020B0600070205080204" pitchFamily="50" charset="-128"/>
                <a:ea typeface="ＭＳ Ｐゴシック" panose="020B0600070205080204" pitchFamily="50" charset="-128"/>
                <a:cs typeface="Arial" charset="0"/>
              </a:rPr>
              <a:t>所定の書式で記入のうえ、地区財団委員会に提出</a:t>
            </a:r>
            <a:endParaRPr kumimoji="1" lang="en-US" altLang="ja-JP" sz="2800" b="0" i="0" u="none" strike="noStrike" kern="1200" cap="none" spc="0" normalizeH="0" baseline="0" noProof="0" dirty="0">
              <a:ln>
                <a:noFill/>
              </a:ln>
              <a:solidFill>
                <a:srgbClr val="1F497D">
                  <a:lumMod val="50000"/>
                </a:srgbClr>
              </a:solidFill>
              <a:effectLst/>
              <a:uLnTx/>
              <a:uFillTx/>
              <a:latin typeface="ＭＳ Ｐゴシック" panose="020B0600070205080204" pitchFamily="50" charset="-128"/>
              <a:ea typeface="ＭＳ Ｐゴシック" panose="020B0600070205080204" pitchFamily="50" charset="-128"/>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1F497D">
                    <a:lumMod val="50000"/>
                  </a:srgbClr>
                </a:solidFill>
                <a:effectLst/>
                <a:uLnTx/>
                <a:uFillTx/>
                <a:latin typeface="ＭＳ Ｐゴシック" panose="020B0600070205080204" pitchFamily="50" charset="-128"/>
                <a:ea typeface="ＭＳ Ｐゴシック" panose="020B0600070205080204" pitchFamily="50" charset="-128"/>
                <a:cs typeface="Arial" charset="0"/>
              </a:rPr>
              <a:t>　　</a:t>
            </a:r>
            <a:r>
              <a:rPr kumimoji="1" lang="ja-JP" altLang="en-US" sz="2400" b="0" i="0" u="none" strike="noStrike" kern="1200" cap="none" spc="0" normalizeH="0" baseline="0" noProof="0" dirty="0">
                <a:ln>
                  <a:noFill/>
                </a:ln>
                <a:solidFill>
                  <a:srgbClr val="1F497D">
                    <a:lumMod val="50000"/>
                  </a:srgbClr>
                </a:solidFill>
                <a:effectLst/>
                <a:uLnTx/>
                <a:uFillTx/>
                <a:latin typeface="ＭＳ Ｐゴシック" panose="020B0600070205080204" pitchFamily="50" charset="-128"/>
                <a:ea typeface="ＭＳ Ｐゴシック" panose="020B0600070205080204" pitchFamily="50" charset="-128"/>
                <a:cs typeface="Arial" charset="0"/>
              </a:rPr>
              <a:t>　</a:t>
            </a:r>
            <a:endParaRPr kumimoji="1" lang="en-US" altLang="ja-JP" sz="2400" b="0" i="0" u="none" strike="noStrike" kern="1200" cap="none" spc="0" normalizeH="0" baseline="0" noProof="0" dirty="0">
              <a:ln>
                <a:noFill/>
              </a:ln>
              <a:solidFill>
                <a:srgbClr val="1F497D">
                  <a:lumMod val="50000"/>
                </a:srgbClr>
              </a:solidFill>
              <a:effectLst/>
              <a:uLnTx/>
              <a:uFillTx/>
              <a:latin typeface="ＭＳ Ｐゴシック" panose="020B0600070205080204" pitchFamily="50" charset="-128"/>
              <a:ea typeface="ＭＳ Ｐゴシック" panose="020B0600070205080204" pitchFamily="50" charset="-128"/>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1F497D">
                    <a:lumMod val="50000"/>
                  </a:srgbClr>
                </a:solidFill>
                <a:effectLst/>
                <a:uLnTx/>
                <a:uFillTx/>
                <a:latin typeface="ＭＳ Ｐゴシック" panose="020B0600070205080204" pitchFamily="50" charset="-128"/>
                <a:ea typeface="ＭＳ Ｐゴシック" panose="020B0600070205080204" pitchFamily="50" charset="-128"/>
                <a:cs typeface="Arial" charset="0"/>
              </a:rPr>
              <a:t>　</a:t>
            </a:r>
            <a:endParaRPr kumimoji="1" lang="en-US" altLang="ja-JP" sz="1800" b="0" i="0" u="none" strike="noStrike" kern="1200" cap="none" spc="0" normalizeH="0" baseline="0" noProof="0" dirty="0">
              <a:ln>
                <a:noFill/>
              </a:ln>
              <a:solidFill>
                <a:srgbClr val="1F497D">
                  <a:lumMod val="50000"/>
                </a:srgbClr>
              </a:solidFill>
              <a:effectLst/>
              <a:uLnTx/>
              <a:uFillTx/>
              <a:latin typeface="ＭＳ Ｐゴシック" panose="020B0600070205080204" pitchFamily="50" charset="-128"/>
              <a:ea typeface="ＭＳ Ｐゴシック" panose="020B0600070205080204" pitchFamily="50" charset="-128"/>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800" b="0" i="0" u="none" strike="noStrike" kern="1200" cap="none" spc="0" normalizeH="0" baseline="0" noProof="0" dirty="0">
              <a:ln>
                <a:noFill/>
              </a:ln>
              <a:solidFill>
                <a:srgbClr val="1F497D">
                  <a:lumMod val="50000"/>
                </a:srgbClr>
              </a:solidFill>
              <a:effectLst/>
              <a:uLnTx/>
              <a:uFillTx/>
              <a:latin typeface="ＭＳ Ｐゴシック" panose="020B0600070205080204" pitchFamily="50" charset="-128"/>
              <a:ea typeface="ＭＳ Ｐゴシック" panose="020B0600070205080204" pitchFamily="50" charset="-128"/>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2400" b="0" i="0" u="none" strike="noStrike" kern="1200" cap="none" spc="0" normalizeH="0" baseline="0" noProof="0" dirty="0">
              <a:ln>
                <a:noFill/>
              </a:ln>
              <a:solidFill>
                <a:srgbClr val="1F497D">
                  <a:lumMod val="50000"/>
                </a:srgbClr>
              </a:solidFill>
              <a:effectLst/>
              <a:uLnTx/>
              <a:uFillTx/>
              <a:latin typeface="ＭＳ Ｐゴシック" panose="020B0600070205080204" pitchFamily="50" charset="-128"/>
              <a:ea typeface="ＭＳ Ｐゴシック" panose="020B0600070205080204" pitchFamily="50" charset="-128"/>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1F497D">
                    <a:lumMod val="50000"/>
                  </a:srgbClr>
                </a:solidFill>
                <a:effectLst/>
                <a:uLnTx/>
                <a:uFillTx/>
                <a:latin typeface="ＭＳ Ｐゴシック" panose="020B0600070205080204" pitchFamily="50" charset="-128"/>
                <a:ea typeface="ＭＳ Ｐゴシック" panose="020B0600070205080204" pitchFamily="50" charset="-128"/>
                <a:cs typeface="Arial" charset="0"/>
              </a:rPr>
              <a:t>　　　　　</a:t>
            </a: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rPr>
              <a:t>補助金受領後、６ヵ月以内に活動が完了しない場合</a:t>
            </a:r>
            <a:endParaRPr kumimoji="1" lang="en-US" altLang="ja-JP"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000" b="0" i="0" u="none" strike="noStrike" kern="1200" cap="none" spc="0" normalizeH="0" baseline="0" noProof="0" dirty="0">
              <a:ln>
                <a:noFill/>
              </a:ln>
              <a:solidFill>
                <a:srgbClr val="1F497D">
                  <a:lumMod val="50000"/>
                </a:srgbClr>
              </a:solidFill>
              <a:effectLst/>
              <a:uLnTx/>
              <a:uFillTx/>
              <a:latin typeface="ＭＳ Ｐゴシック" panose="020B0600070205080204" pitchFamily="50" charset="-128"/>
              <a:ea typeface="ＭＳ Ｐゴシック" panose="020B0600070205080204" pitchFamily="50" charset="-128"/>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2400" b="0" i="0" u="none" strike="noStrike" kern="1200" cap="none" spc="0" normalizeH="0" baseline="0" noProof="0" dirty="0">
              <a:ln>
                <a:noFill/>
              </a:ln>
              <a:solidFill>
                <a:srgbClr val="1F497D">
                  <a:lumMod val="50000"/>
                </a:srgbClr>
              </a:solidFill>
              <a:effectLst/>
              <a:uLnTx/>
              <a:uFillTx/>
              <a:latin typeface="ＭＳ Ｐゴシック" panose="020B0600070205080204" pitchFamily="50" charset="-128"/>
              <a:ea typeface="ＭＳ Ｐゴシック" panose="020B0600070205080204" pitchFamily="50" charset="-128"/>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1F497D">
                    <a:lumMod val="50000"/>
                  </a:srgbClr>
                </a:solidFill>
                <a:effectLst/>
                <a:uLnTx/>
                <a:uFillTx/>
                <a:latin typeface="ＭＳ Ｐゴシック" panose="020B0600070205080204" pitchFamily="50" charset="-128"/>
                <a:ea typeface="ＭＳ Ｐゴシック" panose="020B0600070205080204" pitchFamily="50" charset="-128"/>
                <a:cs typeface="Arial" charset="0"/>
              </a:rPr>
              <a:t>　　　</a:t>
            </a:r>
            <a:endParaRPr kumimoji="1" lang="en-US" altLang="ja-JP" sz="2400" b="0" i="0" u="none" strike="noStrike" kern="1200" cap="none" spc="0" normalizeH="0" baseline="0" noProof="0" dirty="0">
              <a:ln>
                <a:noFill/>
              </a:ln>
              <a:solidFill>
                <a:srgbClr val="1F497D">
                  <a:lumMod val="50000"/>
                </a:srgbClr>
              </a:solidFill>
              <a:effectLst/>
              <a:uLnTx/>
              <a:uFillTx/>
              <a:latin typeface="ＭＳ Ｐゴシック" panose="020B0600070205080204" pitchFamily="50" charset="-128"/>
              <a:ea typeface="ＭＳ Ｐゴシック" panose="020B0600070205080204" pitchFamily="50" charset="-128"/>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1F497D">
                    <a:lumMod val="50000"/>
                  </a:srgbClr>
                </a:solidFill>
                <a:effectLst/>
                <a:uLnTx/>
                <a:uFillTx/>
                <a:latin typeface="ＭＳ Ｐゴシック" panose="020B0600070205080204" pitchFamily="50" charset="-128"/>
                <a:ea typeface="ＭＳ Ｐゴシック" panose="020B0600070205080204" pitchFamily="50" charset="-128"/>
                <a:cs typeface="Arial" charset="0"/>
              </a:rPr>
              <a:t>　　　　　</a:t>
            </a: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rPr>
              <a:t>プロジェクトや活動が完了後、</a:t>
            </a:r>
            <a:r>
              <a:rPr kumimoji="1" lang="en-US" altLang="ja-JP" sz="24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Arial" charset="0"/>
              </a:rPr>
              <a:t>2</a:t>
            </a:r>
            <a:r>
              <a:rPr kumimoji="1" lang="ja-JP" altLang="en-US" sz="24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Arial" charset="0"/>
              </a:rPr>
              <a:t>ヵ月以内に提出</a:t>
            </a:r>
            <a:endParaRPr kumimoji="1" lang="ja-JP" altLang="en-US" sz="2000" b="0" i="0" u="none" strike="noStrike" kern="1200" cap="none" spc="0" normalizeH="0" baseline="0" noProof="0" dirty="0">
              <a:ln>
                <a:noFill/>
              </a:ln>
              <a:solidFill>
                <a:srgbClr val="1F497D">
                  <a:lumMod val="50000"/>
                </a:srgbClr>
              </a:solidFill>
              <a:effectLst/>
              <a:uLnTx/>
              <a:uFillTx/>
              <a:latin typeface="ＭＳ Ｐゴシック" panose="020B0600070205080204" pitchFamily="50" charset="-128"/>
              <a:ea typeface="ＭＳ Ｐゴシック" panose="020B0600070205080204" pitchFamily="50" charset="-128"/>
              <a:cs typeface="Arial" charset="0"/>
            </a:endParaRPr>
          </a:p>
        </p:txBody>
      </p:sp>
      <p:sp>
        <p:nvSpPr>
          <p:cNvPr id="2" name="テキスト ボックス 1"/>
          <p:cNvSpPr txBox="1"/>
          <p:nvPr/>
        </p:nvSpPr>
        <p:spPr>
          <a:xfrm>
            <a:off x="762000" y="1213926"/>
            <a:ext cx="5716488"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dirty="0">
                <a:ln>
                  <a:noFill/>
                </a:ln>
                <a:solidFill>
                  <a:srgbClr val="1F497D"/>
                </a:solidFill>
                <a:effectLst/>
                <a:uLnTx/>
                <a:uFillTx/>
                <a:latin typeface="ＭＳ Ｐゴシック" panose="020B0600070205080204" pitchFamily="50" charset="-128"/>
                <a:ea typeface="ＭＳ Ｐゴシック" panose="020B0600070205080204" pitchFamily="50" charset="-128"/>
                <a:cs typeface="Arial" charset="0"/>
              </a:rPr>
              <a:t>地区補助金の報告書（１）</a:t>
            </a:r>
          </a:p>
        </p:txBody>
      </p:sp>
      <p:sp>
        <p:nvSpPr>
          <p:cNvPr id="4" name="正方形/長方形 3">
            <a:extLst>
              <a:ext uri="{FF2B5EF4-FFF2-40B4-BE49-F238E27FC236}">
                <a16:creationId xmlns:a16="http://schemas.microsoft.com/office/drawing/2014/main" id="{80357B4A-B12D-46A8-A3F9-7DEC85FC044C}"/>
              </a:ext>
            </a:extLst>
          </p:cNvPr>
          <p:cNvSpPr/>
          <p:nvPr/>
        </p:nvSpPr>
        <p:spPr>
          <a:xfrm>
            <a:off x="1756365" y="3385937"/>
            <a:ext cx="2590800" cy="685800"/>
          </a:xfrm>
          <a:prstGeom prst="rect">
            <a:avLst/>
          </a:prstGeom>
          <a:solidFill>
            <a:srgbClr val="002060"/>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中間報告書</a:t>
            </a:r>
          </a:p>
        </p:txBody>
      </p:sp>
      <p:sp>
        <p:nvSpPr>
          <p:cNvPr id="8" name="正方形/長方形 7">
            <a:extLst>
              <a:ext uri="{FF2B5EF4-FFF2-40B4-BE49-F238E27FC236}">
                <a16:creationId xmlns:a16="http://schemas.microsoft.com/office/drawing/2014/main" id="{FF78A288-0FCB-48AF-8032-E2D19CF50EBB}"/>
              </a:ext>
            </a:extLst>
          </p:cNvPr>
          <p:cNvSpPr/>
          <p:nvPr/>
        </p:nvSpPr>
        <p:spPr>
          <a:xfrm>
            <a:off x="1752075" y="5101838"/>
            <a:ext cx="2590800" cy="685800"/>
          </a:xfrm>
          <a:prstGeom prst="rect">
            <a:avLst/>
          </a:prstGeom>
          <a:solidFill>
            <a:srgbClr val="002060"/>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最終報告書</a:t>
            </a:r>
          </a:p>
        </p:txBody>
      </p:sp>
      <p:sp>
        <p:nvSpPr>
          <p:cNvPr id="6" name="吹き出し: 四角形 5">
            <a:extLst>
              <a:ext uri="{FF2B5EF4-FFF2-40B4-BE49-F238E27FC236}">
                <a16:creationId xmlns:a16="http://schemas.microsoft.com/office/drawing/2014/main" id="{6EA8643F-1593-44C9-9901-62DFEC6F8E39}"/>
              </a:ext>
            </a:extLst>
          </p:cNvPr>
          <p:cNvSpPr/>
          <p:nvPr/>
        </p:nvSpPr>
        <p:spPr>
          <a:xfrm>
            <a:off x="4656675" y="5090276"/>
            <a:ext cx="5491476" cy="688767"/>
          </a:xfrm>
          <a:prstGeom prst="wedgeRectCallout">
            <a:avLst>
              <a:gd name="adj1" fmla="val -55287"/>
              <a:gd name="adj2" fmla="val -2425"/>
            </a:avLst>
          </a:prstGeom>
          <a:noFill/>
          <a:ln>
            <a:solidFill>
              <a:srgbClr val="4A7EBB"/>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補助金口座の通帳コピーと領収書添付</a:t>
            </a:r>
          </a:p>
        </p:txBody>
      </p:sp>
      <p:sp>
        <p:nvSpPr>
          <p:cNvPr id="11" name="吹き出し: 四角形 10">
            <a:extLst>
              <a:ext uri="{FF2B5EF4-FFF2-40B4-BE49-F238E27FC236}">
                <a16:creationId xmlns:a16="http://schemas.microsoft.com/office/drawing/2014/main" id="{142BE8D1-17A5-4258-92C3-19C437220804}"/>
              </a:ext>
            </a:extLst>
          </p:cNvPr>
          <p:cNvSpPr/>
          <p:nvPr/>
        </p:nvSpPr>
        <p:spPr>
          <a:xfrm>
            <a:off x="4647150" y="3391339"/>
            <a:ext cx="5491476" cy="688767"/>
          </a:xfrm>
          <a:prstGeom prst="wedgeRectCallout">
            <a:avLst>
              <a:gd name="adj1" fmla="val -55287"/>
              <a:gd name="adj2" fmla="val -2425"/>
            </a:avLst>
          </a:prstGeom>
          <a:noFill/>
          <a:ln>
            <a:solidFill>
              <a:srgbClr val="4A7EBB"/>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（少なくとも）</a:t>
            </a:r>
            <a:r>
              <a:rPr kumimoji="1" lang="ja-JP" altLang="en-US" sz="24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補助金口座の通帳コピー添付</a:t>
            </a:r>
          </a:p>
        </p:txBody>
      </p:sp>
    </p:spTree>
    <p:extLst>
      <p:ext uri="{BB962C8B-B14F-4D97-AF65-F5344CB8AC3E}">
        <p14:creationId xmlns:p14="http://schemas.microsoft.com/office/powerpoint/2010/main" val="265466672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427763" y="2286000"/>
            <a:ext cx="11336474" cy="4093428"/>
          </a:xfrm>
          <a:prstGeom prst="rect">
            <a:avLst/>
          </a:prstGeom>
          <a:ln>
            <a:solidFill>
              <a:srgbClr val="002060"/>
            </a:solidFill>
          </a:ln>
        </p:spPr>
        <p:txBody>
          <a:bodyPr wrap="square">
            <a:spAutoFit/>
          </a:bodyPr>
          <a:lstStyle/>
          <a:p>
            <a:pPr marL="0" marR="0" lvl="0" indent="0" algn="l" defTabSz="914400" rtl="0" eaLnBrk="1" fontAlgn="base" latinLnBrk="0" hangingPunct="1">
              <a:lnSpc>
                <a:spcPts val="2600"/>
              </a:lnSpc>
              <a:spcBef>
                <a:spcPct val="0"/>
              </a:spcBef>
              <a:spcAft>
                <a:spcPct val="0"/>
              </a:spcAft>
              <a:buClrTx/>
              <a:buSzTx/>
              <a:buFontTx/>
              <a:buNone/>
              <a:tabLst/>
              <a:defRPr/>
            </a:pPr>
            <a:r>
              <a:rPr kumimoji="1" lang="en-US" altLang="ja-JP" sz="2800" b="0" i="0" u="none" strike="noStrike" kern="1200" cap="none" spc="0" normalizeH="0" baseline="0" noProof="0" dirty="0">
                <a:ln>
                  <a:noFill/>
                </a:ln>
                <a:solidFill>
                  <a:srgbClr val="16316B"/>
                </a:solidFill>
                <a:effectLst/>
                <a:uLnTx/>
                <a:uFillTx/>
                <a:latin typeface="ＭＳ Ｐゴシック" panose="020B0600070205080204" pitchFamily="50" charset="-128"/>
                <a:ea typeface="ＭＳ Ｐゴシック" panose="020B0600070205080204" pitchFamily="50" charset="-128"/>
                <a:cs typeface="Arial" charset="0"/>
              </a:rPr>
              <a:t>【</a:t>
            </a:r>
            <a:r>
              <a:rPr kumimoji="1" lang="ja-JP" altLang="en-US" sz="2800" b="0" i="0" u="none" strike="noStrike" kern="1200" cap="none" spc="0" normalizeH="0" baseline="0" noProof="0" dirty="0">
                <a:ln>
                  <a:noFill/>
                </a:ln>
                <a:solidFill>
                  <a:srgbClr val="16316B"/>
                </a:solidFill>
                <a:effectLst/>
                <a:uLnTx/>
                <a:uFillTx/>
                <a:latin typeface="ＭＳ Ｐゴシック" panose="020B0600070205080204" pitchFamily="50" charset="-128"/>
                <a:ea typeface="ＭＳ Ｐゴシック" panose="020B0600070205080204" pitchFamily="50" charset="-128"/>
                <a:cs typeface="Arial" charset="0"/>
              </a:rPr>
              <a:t>中間</a:t>
            </a:r>
            <a:r>
              <a:rPr kumimoji="1" lang="en-US" altLang="ja-JP" sz="2800" b="0" i="0" u="none" strike="noStrike" kern="1200" cap="none" spc="0" normalizeH="0" baseline="0" noProof="0" dirty="0">
                <a:ln>
                  <a:noFill/>
                </a:ln>
                <a:solidFill>
                  <a:srgbClr val="16316B"/>
                </a:solidFill>
                <a:effectLst/>
                <a:uLnTx/>
                <a:uFillTx/>
                <a:latin typeface="ＭＳ Ｐゴシック" panose="020B0600070205080204" pitchFamily="50" charset="-128"/>
                <a:ea typeface="ＭＳ Ｐゴシック" panose="020B0600070205080204" pitchFamily="50" charset="-128"/>
                <a:cs typeface="Arial" charset="0"/>
              </a:rPr>
              <a:t>/</a:t>
            </a:r>
            <a:r>
              <a:rPr kumimoji="1" lang="ja-JP" altLang="en-US" sz="2800" b="0" i="0" u="none" strike="noStrike" kern="1200" cap="none" spc="0" normalizeH="0" baseline="0" noProof="0" dirty="0">
                <a:ln>
                  <a:noFill/>
                </a:ln>
                <a:solidFill>
                  <a:srgbClr val="16316B"/>
                </a:solidFill>
                <a:effectLst/>
                <a:uLnTx/>
                <a:uFillTx/>
                <a:latin typeface="ＭＳ Ｐゴシック" panose="020B0600070205080204" pitchFamily="50" charset="-128"/>
                <a:ea typeface="ＭＳ Ｐゴシック" panose="020B0600070205080204" pitchFamily="50" charset="-128"/>
                <a:cs typeface="Arial" charset="0"/>
              </a:rPr>
              <a:t>最終報告書作成の留意点</a:t>
            </a:r>
            <a:r>
              <a:rPr kumimoji="1" lang="en-US" altLang="ja-JP" sz="2800" b="0" i="0" u="none" strike="noStrike" kern="1200" cap="none" spc="0" normalizeH="0" baseline="0" noProof="0" dirty="0">
                <a:ln>
                  <a:noFill/>
                </a:ln>
                <a:solidFill>
                  <a:srgbClr val="16316B"/>
                </a:solidFill>
                <a:effectLst/>
                <a:uLnTx/>
                <a:uFillTx/>
                <a:latin typeface="ＭＳ Ｐゴシック" panose="020B0600070205080204" pitchFamily="50" charset="-128"/>
                <a:ea typeface="ＭＳ Ｐゴシック" panose="020B0600070205080204" pitchFamily="50" charset="-128"/>
                <a:cs typeface="Arial" charset="0"/>
              </a:rPr>
              <a:t>】</a:t>
            </a:r>
          </a:p>
          <a:p>
            <a:pPr marL="0" marR="0" lvl="0" indent="0" algn="l" defTabSz="914400" rtl="0" eaLnBrk="1" fontAlgn="base" latinLnBrk="0" hangingPunct="1">
              <a:lnSpc>
                <a:spcPts val="2600"/>
              </a:lnSpc>
              <a:spcBef>
                <a:spcPct val="0"/>
              </a:spcBef>
              <a:spcAft>
                <a:spcPct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endParaRPr>
          </a:p>
          <a:p>
            <a:pPr marL="0" marR="0" lvl="0" indent="0" algn="l" defTabSz="914400" rtl="0" eaLnBrk="1" fontAlgn="base" latinLnBrk="0" hangingPunct="1">
              <a:lnSpc>
                <a:spcPts val="26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rPr>
              <a:t>  ・報告書の収入および支出欄と通帳口座の入出金記録が整合</a:t>
            </a:r>
          </a:p>
          <a:p>
            <a:pPr marL="0" marR="0" lvl="0" indent="0" algn="l" defTabSz="914400" rtl="0" eaLnBrk="1" fontAlgn="base" latinLnBrk="0" hangingPunct="1">
              <a:lnSpc>
                <a:spcPts val="26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rPr>
              <a:t>   </a:t>
            </a:r>
            <a:endParaRPr kumimoji="1" lang="en-US" altLang="ja-JP"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endParaRPr>
          </a:p>
          <a:p>
            <a:pPr marL="0" marR="0" lvl="0" indent="0" algn="l" defTabSz="914400" rtl="0" eaLnBrk="1" fontAlgn="base" latinLnBrk="0" hangingPunct="1">
              <a:lnSpc>
                <a:spcPts val="26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rPr>
              <a:t>　・利息も収入として計上</a:t>
            </a:r>
            <a:endParaRPr kumimoji="1" lang="en-US" altLang="ja-JP"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endParaRPr>
          </a:p>
          <a:p>
            <a:pPr marL="0" marR="0" lvl="0" indent="0" algn="l" defTabSz="914400" rtl="0" eaLnBrk="1" fontAlgn="base" latinLnBrk="0" hangingPunct="1">
              <a:lnSpc>
                <a:spcPts val="26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endParaRPr>
          </a:p>
          <a:p>
            <a:pPr marL="0" marR="0" lvl="0" indent="0" algn="l" defTabSz="914400" rtl="0" eaLnBrk="1" fontAlgn="base" latinLnBrk="0" hangingPunct="1">
              <a:lnSpc>
                <a:spcPts val="26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rPr>
              <a:t>  ・領収書は全て提唱クラブ名で発行された原本であり、日付が明記されていること</a:t>
            </a:r>
          </a:p>
          <a:p>
            <a:pPr marL="0" marR="0" lvl="0" indent="0" algn="l" defTabSz="914400" rtl="0" eaLnBrk="1" fontAlgn="base" latinLnBrk="0" hangingPunct="1">
              <a:lnSpc>
                <a:spcPts val="26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rPr>
              <a:t>  </a:t>
            </a:r>
            <a:endParaRPr kumimoji="1" lang="en-US" altLang="ja-JP"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endParaRPr>
          </a:p>
          <a:p>
            <a:pPr marL="0" marR="0" lvl="0" indent="0" algn="l" defTabSz="914400" rtl="0" eaLnBrk="1" fontAlgn="base" latinLnBrk="0" hangingPunct="1">
              <a:lnSpc>
                <a:spcPts val="26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rPr>
              <a:t>　・領収書の発行者は、購入業者であること（受益者や協力団体や共同提唱ロータリー</a:t>
            </a:r>
            <a:endParaRPr kumimoji="1" lang="en-US" altLang="ja-JP"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endParaRPr>
          </a:p>
          <a:p>
            <a:pPr marL="0" marR="0" lvl="0" indent="0" algn="l" defTabSz="914400" rtl="0" eaLnBrk="1" fontAlgn="base" latinLnBrk="0" hangingPunct="1">
              <a:lnSpc>
                <a:spcPts val="26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rPr>
              <a:t>　　クラブ発行の領収書は不可）</a:t>
            </a:r>
            <a:endParaRPr kumimoji="1" lang="en-US" altLang="ja-JP"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endParaRPr>
          </a:p>
          <a:p>
            <a:pPr marL="0" marR="0" lvl="0" indent="0" algn="l" defTabSz="914400" rtl="0" eaLnBrk="1" fontAlgn="base" latinLnBrk="0" hangingPunct="1">
              <a:lnSpc>
                <a:spcPts val="26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rPr>
              <a:t>　</a:t>
            </a:r>
            <a:endParaRPr kumimoji="1" lang="en-US" altLang="ja-JP"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endParaRPr>
          </a:p>
          <a:p>
            <a:pPr marL="0" marR="0" lvl="0" indent="0" algn="l" defTabSz="914400" rtl="0" eaLnBrk="1" fontAlgn="base" latinLnBrk="0" hangingPunct="1">
              <a:lnSpc>
                <a:spcPts val="26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rPr>
              <a:t>　・領収書は経費の支出内容がわかるように但書が記載されていること</a:t>
            </a:r>
          </a:p>
        </p:txBody>
      </p:sp>
      <p:sp>
        <p:nvSpPr>
          <p:cNvPr id="5" name="テキスト ボックス 4"/>
          <p:cNvSpPr txBox="1"/>
          <p:nvPr/>
        </p:nvSpPr>
        <p:spPr>
          <a:xfrm>
            <a:off x="6816080" y="6522304"/>
            <a:ext cx="4901394"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Arial" charset="0"/>
              </a:rPr>
              <a:t>補助金申請手続きハンドブック</a:t>
            </a:r>
            <a:r>
              <a:rPr kumimoji="1" lang="en-US" altLang="ja-JP" sz="11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Arial" charset="0"/>
              </a:rPr>
              <a:t>(2017</a:t>
            </a:r>
            <a:r>
              <a:rPr kumimoji="1" lang="ja-JP" altLang="en-US" sz="11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Arial" charset="0"/>
              </a:rPr>
              <a:t>年</a:t>
            </a:r>
            <a:r>
              <a:rPr kumimoji="1" lang="en-US" altLang="ja-JP" sz="11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Arial" charset="0"/>
              </a:rPr>
              <a:t>7</a:t>
            </a:r>
            <a:r>
              <a:rPr kumimoji="1" lang="ja-JP" altLang="en-US" sz="11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Arial" charset="0"/>
              </a:rPr>
              <a:t>月版</a:t>
            </a:r>
            <a:r>
              <a:rPr kumimoji="1" lang="en-US" altLang="ja-JP" sz="11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Arial" charset="0"/>
              </a:rPr>
              <a:t>)</a:t>
            </a:r>
            <a:r>
              <a:rPr kumimoji="1" lang="ja-JP" altLang="en-US" sz="11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Arial" charset="0"/>
              </a:rPr>
              <a:t>より抜粋</a:t>
            </a:r>
          </a:p>
        </p:txBody>
      </p:sp>
      <p:sp>
        <p:nvSpPr>
          <p:cNvPr id="2" name="テキスト ボックス 1"/>
          <p:cNvSpPr txBox="1"/>
          <p:nvPr/>
        </p:nvSpPr>
        <p:spPr>
          <a:xfrm>
            <a:off x="352425" y="1315068"/>
            <a:ext cx="5486400"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dirty="0">
                <a:ln>
                  <a:noFill/>
                </a:ln>
                <a:solidFill>
                  <a:srgbClr val="1F497D"/>
                </a:solidFill>
                <a:effectLst/>
                <a:uLnTx/>
                <a:uFillTx/>
                <a:latin typeface="ＭＳ Ｐゴシック" panose="020B0600070205080204" pitchFamily="50" charset="-128"/>
                <a:ea typeface="ＭＳ Ｐゴシック" panose="020B0600070205080204" pitchFamily="50" charset="-128"/>
                <a:cs typeface="Arial" charset="0"/>
              </a:rPr>
              <a:t>地区補助金の報告書（２）</a:t>
            </a:r>
            <a:endParaRPr kumimoji="1" lang="en-US" altLang="ja-JP" sz="3200" b="1" i="0" u="none" strike="noStrike" kern="1200" cap="none" spc="0" normalizeH="0" baseline="0" noProof="0" dirty="0">
              <a:ln>
                <a:noFill/>
              </a:ln>
              <a:solidFill>
                <a:srgbClr val="1F497D"/>
              </a:solidFill>
              <a:effectLst/>
              <a:uLnTx/>
              <a:uFillTx/>
              <a:latin typeface="ＭＳ Ｐゴシック" panose="020B0600070205080204" pitchFamily="50" charset="-128"/>
              <a:ea typeface="ＭＳ Ｐゴシック" panose="020B0600070205080204" pitchFamily="50" charset="-128"/>
              <a:cs typeface="Arial" charset="0"/>
            </a:endParaRPr>
          </a:p>
        </p:txBody>
      </p:sp>
    </p:spTree>
    <p:extLst>
      <p:ext uri="{BB962C8B-B14F-4D97-AF65-F5344CB8AC3E}">
        <p14:creationId xmlns:p14="http://schemas.microsoft.com/office/powerpoint/2010/main" val="358028688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474526" y="1862374"/>
            <a:ext cx="11049000" cy="4659930"/>
          </a:xfrm>
          <a:prstGeom prst="rect">
            <a:avLst/>
          </a:prstGeom>
          <a:ln>
            <a:solidFill>
              <a:srgbClr val="002060"/>
            </a:solidFill>
          </a:ln>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1" lang="en-US" altLang="ja-JP" sz="2800" b="0" i="0" u="none" strike="noStrike" kern="1200" cap="none" spc="0" normalizeH="0" baseline="0" noProof="0" dirty="0">
                <a:ln>
                  <a:noFill/>
                </a:ln>
                <a:solidFill>
                  <a:srgbClr val="16316B"/>
                </a:solidFill>
                <a:effectLst/>
                <a:uLnTx/>
                <a:uFillTx/>
                <a:latin typeface="ＭＳ Ｐゴシック" panose="020B0600070205080204" pitchFamily="50" charset="-128"/>
                <a:ea typeface="ＭＳ Ｐゴシック" panose="020B0600070205080204" pitchFamily="50" charset="-128"/>
                <a:cs typeface="Arial" charset="0"/>
              </a:rPr>
              <a:t>【</a:t>
            </a:r>
            <a:r>
              <a:rPr kumimoji="1" lang="ja-JP" altLang="en-US" sz="2800" b="0" i="0" u="none" strike="noStrike" kern="1200" cap="none" spc="0" normalizeH="0" baseline="0" noProof="0" dirty="0">
                <a:ln>
                  <a:noFill/>
                </a:ln>
                <a:solidFill>
                  <a:srgbClr val="16316B"/>
                </a:solidFill>
                <a:effectLst/>
                <a:uLnTx/>
                <a:uFillTx/>
                <a:latin typeface="ＭＳ Ｐゴシック" panose="020B0600070205080204" pitchFamily="50" charset="-128"/>
                <a:ea typeface="ＭＳ Ｐゴシック" panose="020B0600070205080204" pitchFamily="50" charset="-128"/>
                <a:cs typeface="Arial" charset="0"/>
              </a:rPr>
              <a:t>中間</a:t>
            </a:r>
            <a:r>
              <a:rPr kumimoji="1" lang="en-US" altLang="ja-JP" sz="2800" b="0" i="0" u="none" strike="noStrike" kern="1200" cap="none" spc="0" normalizeH="0" baseline="0" noProof="0" dirty="0">
                <a:ln>
                  <a:noFill/>
                </a:ln>
                <a:solidFill>
                  <a:srgbClr val="16316B"/>
                </a:solidFill>
                <a:effectLst/>
                <a:uLnTx/>
                <a:uFillTx/>
                <a:latin typeface="ＭＳ Ｐゴシック" panose="020B0600070205080204" pitchFamily="50" charset="-128"/>
                <a:ea typeface="ＭＳ Ｐゴシック" panose="020B0600070205080204" pitchFamily="50" charset="-128"/>
                <a:cs typeface="Arial" charset="0"/>
              </a:rPr>
              <a:t>/</a:t>
            </a:r>
            <a:r>
              <a:rPr kumimoji="1" lang="ja-JP" altLang="en-US" sz="2800" b="0" i="0" u="none" strike="noStrike" kern="1200" cap="none" spc="0" normalizeH="0" baseline="0" noProof="0" dirty="0">
                <a:ln>
                  <a:noFill/>
                </a:ln>
                <a:solidFill>
                  <a:srgbClr val="16316B"/>
                </a:solidFill>
                <a:effectLst/>
                <a:uLnTx/>
                <a:uFillTx/>
                <a:latin typeface="ＭＳ Ｐゴシック" panose="020B0600070205080204" pitchFamily="50" charset="-128"/>
                <a:ea typeface="ＭＳ Ｐゴシック" panose="020B0600070205080204" pitchFamily="50" charset="-128"/>
                <a:cs typeface="Arial" charset="0"/>
              </a:rPr>
              <a:t>最終報告書作成の留意点</a:t>
            </a:r>
            <a:r>
              <a:rPr kumimoji="1" lang="en-US" altLang="ja-JP" sz="2800" b="0" i="0" u="none" strike="noStrike" kern="1200" cap="none" spc="0" normalizeH="0" baseline="0" noProof="0" dirty="0">
                <a:ln>
                  <a:noFill/>
                </a:ln>
                <a:solidFill>
                  <a:srgbClr val="16316B"/>
                </a:solidFill>
                <a:effectLst/>
                <a:uLnTx/>
                <a:uFillTx/>
                <a:latin typeface="ＭＳ Ｐゴシック" panose="020B0600070205080204" pitchFamily="50" charset="-128"/>
                <a:ea typeface="ＭＳ Ｐゴシック" panose="020B0600070205080204" pitchFamily="50" charset="-128"/>
                <a:cs typeface="Arial" charset="0"/>
              </a:rPr>
              <a:t>】</a:t>
            </a:r>
          </a:p>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23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rPr>
              <a:t>  ・領収書やその他会計書類が他言語の場合、和訳を添付すること</a:t>
            </a:r>
          </a:p>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23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rPr>
              <a:t>  ・報告書の提出期限（注）を遵守すること</a:t>
            </a:r>
          </a:p>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23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rPr>
              <a:t>  ・中間報告書の場合も、通帳コピーを添付すること</a:t>
            </a:r>
          </a:p>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23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rPr>
              <a:t>  ・報告書支出欄の各項目と領収書に整理番号をふること</a:t>
            </a:r>
          </a:p>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23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rPr>
              <a:t>  ・活動完了後の口座の残金はゼロにすること</a:t>
            </a:r>
          </a:p>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rPr>
              <a:t>　</a:t>
            </a: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endParaRPr>
          </a:p>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rPr>
              <a:t>　（注）提出期限とは、不備のない報告書（下書きや不備のある書類は不可）が地区財団委員会に受理</a:t>
            </a:r>
            <a:endParaRPr kumimoji="1"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endParaRPr>
          </a:p>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rPr>
              <a:t>　　　　されるべき期限です（補助金受領後、</a:t>
            </a:r>
            <a:r>
              <a:rPr kumimoji="1"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rPr>
              <a:t>6</a:t>
            </a: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rPr>
              <a:t>ヶ月以内）</a:t>
            </a:r>
          </a:p>
        </p:txBody>
      </p:sp>
      <p:sp>
        <p:nvSpPr>
          <p:cNvPr id="5" name="テキスト ボックス 4"/>
          <p:cNvSpPr txBox="1"/>
          <p:nvPr/>
        </p:nvSpPr>
        <p:spPr>
          <a:xfrm>
            <a:off x="6816080" y="6522304"/>
            <a:ext cx="4901394"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Arial" charset="0"/>
              </a:rPr>
              <a:t>補助金申請手続きハンドブック</a:t>
            </a:r>
            <a:r>
              <a:rPr kumimoji="1" lang="en-US" altLang="ja-JP" sz="11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Arial" charset="0"/>
              </a:rPr>
              <a:t>(2017</a:t>
            </a:r>
            <a:r>
              <a:rPr kumimoji="1" lang="ja-JP" altLang="en-US" sz="11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Arial" charset="0"/>
              </a:rPr>
              <a:t>年</a:t>
            </a:r>
            <a:r>
              <a:rPr kumimoji="1" lang="en-US" altLang="ja-JP" sz="11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Arial" charset="0"/>
              </a:rPr>
              <a:t>7</a:t>
            </a:r>
            <a:r>
              <a:rPr kumimoji="1" lang="ja-JP" altLang="en-US" sz="11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Arial" charset="0"/>
              </a:rPr>
              <a:t>月版</a:t>
            </a:r>
            <a:r>
              <a:rPr kumimoji="1" lang="en-US" altLang="ja-JP" sz="11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Arial" charset="0"/>
              </a:rPr>
              <a:t>)</a:t>
            </a:r>
            <a:r>
              <a:rPr kumimoji="1" lang="ja-JP" altLang="en-US" sz="11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Arial" charset="0"/>
              </a:rPr>
              <a:t>より抜粋</a:t>
            </a:r>
          </a:p>
        </p:txBody>
      </p:sp>
      <p:sp>
        <p:nvSpPr>
          <p:cNvPr id="2" name="テキスト ボックス 1"/>
          <p:cNvSpPr txBox="1"/>
          <p:nvPr/>
        </p:nvSpPr>
        <p:spPr>
          <a:xfrm>
            <a:off x="465001" y="1143000"/>
            <a:ext cx="5486400"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dirty="0">
                <a:ln>
                  <a:noFill/>
                </a:ln>
                <a:solidFill>
                  <a:srgbClr val="1F497D"/>
                </a:solidFill>
                <a:effectLst/>
                <a:uLnTx/>
                <a:uFillTx/>
                <a:latin typeface="ＭＳ Ｐゴシック" panose="020B0600070205080204" pitchFamily="50" charset="-128"/>
                <a:ea typeface="ＭＳ Ｐゴシック" panose="020B0600070205080204" pitchFamily="50" charset="-128"/>
                <a:cs typeface="Arial" charset="0"/>
              </a:rPr>
              <a:t>地区補助金の報告書（３） </a:t>
            </a:r>
            <a:endParaRPr kumimoji="1" lang="en-US" altLang="ja-JP" sz="3200" b="1" i="0" u="none" strike="noStrike" kern="1200" cap="none" spc="0" normalizeH="0" baseline="0" noProof="0" dirty="0">
              <a:ln>
                <a:noFill/>
              </a:ln>
              <a:solidFill>
                <a:srgbClr val="1F497D"/>
              </a:solidFill>
              <a:effectLst/>
              <a:uLnTx/>
              <a:uFillTx/>
              <a:latin typeface="ＭＳ Ｐゴシック" panose="020B0600070205080204" pitchFamily="50" charset="-128"/>
              <a:ea typeface="ＭＳ Ｐゴシック" panose="020B0600070205080204" pitchFamily="50" charset="-128"/>
              <a:cs typeface="Arial" charset="0"/>
            </a:endParaRPr>
          </a:p>
        </p:txBody>
      </p:sp>
    </p:spTree>
    <p:extLst>
      <p:ext uri="{BB962C8B-B14F-4D97-AF65-F5344CB8AC3E}">
        <p14:creationId xmlns:p14="http://schemas.microsoft.com/office/powerpoint/2010/main" val="26812111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ãã­ã¼ã¿ãªã¼è²¡å£ãã®ç»åæ¤ç´¢çµæ">
            <a:extLst>
              <a:ext uri="{FF2B5EF4-FFF2-40B4-BE49-F238E27FC236}">
                <a16:creationId xmlns:a16="http://schemas.microsoft.com/office/drawing/2014/main" id="{3871A202-7F11-4516-99AB-22E6B022B09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585179" y="5817524"/>
            <a:ext cx="2006747" cy="756642"/>
          </a:xfrm>
          <a:prstGeom prst="rect">
            <a:avLst/>
          </a:prstGeom>
          <a:noFill/>
          <a:extLst>
            <a:ext uri="{909E8E84-426E-40DD-AFC4-6F175D3DCCD1}">
              <a14:hiddenFill xmlns:a14="http://schemas.microsoft.com/office/drawing/2010/main">
                <a:solidFill>
                  <a:srgbClr val="FFFFFF"/>
                </a:solidFill>
              </a14:hiddenFill>
            </a:ext>
          </a:extLst>
        </p:spPr>
      </p:pic>
      <p:sp>
        <p:nvSpPr>
          <p:cNvPr id="12" name="正方形/長方形 11">
            <a:extLst>
              <a:ext uri="{FF2B5EF4-FFF2-40B4-BE49-F238E27FC236}">
                <a16:creationId xmlns:a16="http://schemas.microsoft.com/office/drawing/2014/main" id="{9A17B49F-D03A-4029-B31A-2D46460F52FB}"/>
              </a:ext>
            </a:extLst>
          </p:cNvPr>
          <p:cNvSpPr/>
          <p:nvPr/>
        </p:nvSpPr>
        <p:spPr>
          <a:xfrm>
            <a:off x="180975" y="133350"/>
            <a:ext cx="11858625" cy="619125"/>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b="1" dirty="0">
                <a:latin typeface="HG丸ｺﾞｼｯｸM-PRO" panose="020F0600000000000000" pitchFamily="50" charset="-128"/>
                <a:ea typeface="HG丸ｺﾞｼｯｸM-PRO" panose="020F0600000000000000" pitchFamily="50" charset="-128"/>
              </a:rPr>
              <a:t>ロータリー財団のプログラムと補助金</a:t>
            </a:r>
            <a:endParaRPr kumimoji="1" lang="ja-JP" altLang="en-US" sz="3200" b="1" dirty="0">
              <a:solidFill>
                <a:srgbClr val="FFFF00"/>
              </a:solidFill>
              <a:latin typeface="HG丸ｺﾞｼｯｸM-PRO" panose="020F0600000000000000" pitchFamily="50" charset="-128"/>
              <a:ea typeface="HG丸ｺﾞｼｯｸM-PRO" panose="020F0600000000000000" pitchFamily="50" charset="-128"/>
            </a:endParaRPr>
          </a:p>
        </p:txBody>
      </p:sp>
      <p:graphicFrame>
        <p:nvGraphicFramePr>
          <p:cNvPr id="2" name="Table 198">
            <a:extLst>
              <a:ext uri="{FF2B5EF4-FFF2-40B4-BE49-F238E27FC236}">
                <a16:creationId xmlns:a16="http://schemas.microsoft.com/office/drawing/2014/main" id="{8CBABD8A-A172-43A2-8DC8-C822348CFBFB}"/>
              </a:ext>
            </a:extLst>
          </p:cNvPr>
          <p:cNvGraphicFramePr/>
          <p:nvPr>
            <p:extLst>
              <p:ext uri="{D42A27DB-BD31-4B8C-83A1-F6EECF244321}">
                <p14:modId xmlns:p14="http://schemas.microsoft.com/office/powerpoint/2010/main" val="3053759112"/>
              </p:ext>
            </p:extLst>
          </p:nvPr>
        </p:nvGraphicFramePr>
        <p:xfrm>
          <a:off x="571532" y="1068390"/>
          <a:ext cx="11077509" cy="5328000"/>
        </p:xfrm>
        <a:graphic>
          <a:graphicData uri="http://schemas.openxmlformats.org/drawingml/2006/table">
            <a:tbl>
              <a:tblPr/>
              <a:tblGrid>
                <a:gridCol w="4610100">
                  <a:extLst>
                    <a:ext uri="{9D8B030D-6E8A-4147-A177-3AD203B41FA5}">
                      <a16:colId xmlns:a16="http://schemas.microsoft.com/office/drawing/2014/main" val="20000"/>
                    </a:ext>
                  </a:extLst>
                </a:gridCol>
                <a:gridCol w="6467409">
                  <a:extLst>
                    <a:ext uri="{9D8B030D-6E8A-4147-A177-3AD203B41FA5}">
                      <a16:colId xmlns:a16="http://schemas.microsoft.com/office/drawing/2014/main" val="20001"/>
                    </a:ext>
                  </a:extLst>
                </a:gridCol>
              </a:tblGrid>
              <a:tr h="1979801">
                <a:tc>
                  <a:txBody>
                    <a:bodyPr/>
                    <a:lstStyle/>
                    <a:p>
                      <a:pPr algn="ctr" defTabSz="914400">
                        <a:lnSpc>
                          <a:spcPct val="100000"/>
                        </a:lnSpc>
                        <a:defRPr>
                          <a:solidFill>
                            <a:srgbClr val="000000"/>
                          </a:solidFill>
                        </a:defRPr>
                      </a:pPr>
                      <a:r>
                        <a:rPr sz="2800" dirty="0" err="1">
                          <a:solidFill>
                            <a:schemeClr val="tx1"/>
                          </a:solidFill>
                          <a:latin typeface="HG丸ｺﾞｼｯｸM-PRO" panose="020F0600000000000000" pitchFamily="50" charset="-128"/>
                          <a:ea typeface="HG丸ｺﾞｼｯｸM-PRO" panose="020F0600000000000000" pitchFamily="50" charset="-128"/>
                          <a:cs typeface="ヒラギノ丸ゴ Pro"/>
                          <a:sym typeface="ヒラギノ丸ゴ Pro"/>
                        </a:rPr>
                        <a:t>教育的プログラム</a:t>
                      </a:r>
                      <a:endParaRPr sz="2800" dirty="0">
                        <a:solidFill>
                          <a:schemeClr val="tx1"/>
                        </a:solidFill>
                        <a:latin typeface="HG丸ｺﾞｼｯｸM-PRO" panose="020F0600000000000000" pitchFamily="50" charset="-128"/>
                        <a:ea typeface="HG丸ｺﾞｼｯｸM-PRO" panose="020F0600000000000000" pitchFamily="50" charset="-128"/>
                        <a:cs typeface="ヒラギノ丸ゴ Pro"/>
                        <a:sym typeface="ヒラギノ丸ゴ Pro"/>
                      </a:endParaRPr>
                    </a:p>
                  </a:txBody>
                  <a:tcPr marL="50800" marR="50800" marT="50800" marB="50800" anchor="ctr" horzOverflow="overflow">
                    <a:lnL w="12700" cap="flat" cmpd="sng" algn="ctr">
                      <a:solidFill>
                        <a:schemeClr val="bg1"/>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defTabSz="914400">
                        <a:lnSpc>
                          <a:spcPct val="150000"/>
                        </a:lnSpc>
                        <a:defRPr>
                          <a:solidFill>
                            <a:srgbClr val="000000"/>
                          </a:solidFill>
                        </a:defRPr>
                      </a:pPr>
                      <a:r>
                        <a:rPr lang="ja-JP" altLang="en-US" sz="2800" dirty="0">
                          <a:solidFill>
                            <a:schemeClr val="tx1"/>
                          </a:solidFill>
                          <a:latin typeface="HG丸ｺﾞｼｯｸM-PRO" panose="020F0600000000000000" pitchFamily="50" charset="-128"/>
                          <a:ea typeface="HG丸ｺﾞｼｯｸM-PRO" panose="020F0600000000000000" pitchFamily="50" charset="-128"/>
                          <a:cs typeface="ヒラギノ丸ゴ Pro"/>
                          <a:sym typeface="ヒラギノ丸ゴ Pro"/>
                        </a:rPr>
                        <a:t>　</a:t>
                      </a:r>
                      <a:r>
                        <a:rPr sz="2800" dirty="0" err="1">
                          <a:solidFill>
                            <a:schemeClr val="tx1"/>
                          </a:solidFill>
                          <a:latin typeface="HG丸ｺﾞｼｯｸM-PRO" panose="020F0600000000000000" pitchFamily="50" charset="-128"/>
                          <a:ea typeface="HG丸ｺﾞｼｯｸM-PRO" panose="020F0600000000000000" pitchFamily="50" charset="-128"/>
                          <a:cs typeface="ヒラギノ丸ゴ Pro"/>
                          <a:sym typeface="ヒラギノ丸ゴ Pro"/>
                        </a:rPr>
                        <a:t>グローバル奨学生</a:t>
                      </a:r>
                      <a:r>
                        <a:rPr sz="2800" dirty="0">
                          <a:solidFill>
                            <a:schemeClr val="tx1"/>
                          </a:solidFill>
                          <a:latin typeface="HG丸ｺﾞｼｯｸM-PRO" panose="020F0600000000000000" pitchFamily="50" charset="-128"/>
                          <a:ea typeface="HG丸ｺﾞｼｯｸM-PRO" panose="020F0600000000000000" pitchFamily="50" charset="-128"/>
                          <a:cs typeface="ヒラギノ丸ゴ Pro"/>
                          <a:sym typeface="ヒラギノ丸ゴ Pro"/>
                        </a:rPr>
                        <a:t>
</a:t>
                      </a:r>
                      <a:r>
                        <a:rPr lang="ja-JP" altLang="en-US" sz="2800" dirty="0">
                          <a:solidFill>
                            <a:schemeClr val="tx1"/>
                          </a:solidFill>
                          <a:latin typeface="HG丸ｺﾞｼｯｸM-PRO" panose="020F0600000000000000" pitchFamily="50" charset="-128"/>
                          <a:ea typeface="HG丸ｺﾞｼｯｸM-PRO" panose="020F0600000000000000" pitchFamily="50" charset="-128"/>
                          <a:cs typeface="ヒラギノ丸ゴ Pro"/>
                          <a:sym typeface="ヒラギノ丸ゴ Pro"/>
                        </a:rPr>
                        <a:t>　</a:t>
                      </a:r>
                      <a:r>
                        <a:rPr sz="2800" dirty="0" err="1">
                          <a:solidFill>
                            <a:schemeClr val="tx1"/>
                          </a:solidFill>
                          <a:latin typeface="HG丸ｺﾞｼｯｸM-PRO" panose="020F0600000000000000" pitchFamily="50" charset="-128"/>
                          <a:ea typeface="HG丸ｺﾞｼｯｸM-PRO" panose="020F0600000000000000" pitchFamily="50" charset="-128"/>
                          <a:cs typeface="ヒラギノ丸ゴ Pro"/>
                          <a:sym typeface="ヒラギノ丸ゴ Pro"/>
                        </a:rPr>
                        <a:t>地区補助金奨学生</a:t>
                      </a:r>
                      <a:r>
                        <a:rPr sz="2800" dirty="0">
                          <a:solidFill>
                            <a:schemeClr val="tx1"/>
                          </a:solidFill>
                          <a:latin typeface="HG丸ｺﾞｼｯｸM-PRO" panose="020F0600000000000000" pitchFamily="50" charset="-128"/>
                          <a:ea typeface="HG丸ｺﾞｼｯｸM-PRO" panose="020F0600000000000000" pitchFamily="50" charset="-128"/>
                          <a:cs typeface="ヒラギノ丸ゴ Pro"/>
                          <a:sym typeface="ヒラギノ丸ゴ Pro"/>
                        </a:rPr>
                        <a:t>
</a:t>
                      </a:r>
                      <a:r>
                        <a:rPr lang="ja-JP" altLang="en-US" sz="2800" dirty="0">
                          <a:solidFill>
                            <a:schemeClr val="tx1"/>
                          </a:solidFill>
                          <a:latin typeface="HG丸ｺﾞｼｯｸM-PRO" panose="020F0600000000000000" pitchFamily="50" charset="-128"/>
                          <a:ea typeface="HG丸ｺﾞｼｯｸM-PRO" panose="020F0600000000000000" pitchFamily="50" charset="-128"/>
                          <a:cs typeface="ヒラギノ丸ゴ Pro"/>
                          <a:sym typeface="ヒラギノ丸ゴ Pro"/>
                        </a:rPr>
                        <a:t>　</a:t>
                      </a:r>
                      <a:r>
                        <a:rPr sz="2800" dirty="0" err="1">
                          <a:solidFill>
                            <a:schemeClr val="tx1"/>
                          </a:solidFill>
                          <a:latin typeface="HG丸ｺﾞｼｯｸM-PRO" panose="020F0600000000000000" pitchFamily="50" charset="-128"/>
                          <a:ea typeface="HG丸ｺﾞｼｯｸM-PRO" panose="020F0600000000000000" pitchFamily="50" charset="-128"/>
                          <a:cs typeface="ヒラギノ丸ゴ Pro"/>
                          <a:sym typeface="ヒラギノ丸ゴ Pro"/>
                        </a:rPr>
                        <a:t>ロータリー平和フェロ</a:t>
                      </a:r>
                      <a:r>
                        <a:rPr sz="2800" dirty="0">
                          <a:solidFill>
                            <a:schemeClr val="tx1"/>
                          </a:solidFill>
                          <a:latin typeface="HG丸ｺﾞｼｯｸM-PRO" panose="020F0600000000000000" pitchFamily="50" charset="-128"/>
                          <a:ea typeface="HG丸ｺﾞｼｯｸM-PRO" panose="020F0600000000000000" pitchFamily="50" charset="-128"/>
                          <a:cs typeface="ヒラギノ丸ゴ Pro"/>
                          <a:sym typeface="ヒラギノ丸ゴ Pro"/>
                        </a:rPr>
                        <a:t>ー</a:t>
                      </a:r>
                      <a:endParaRPr lang="en-US" sz="2800" dirty="0">
                        <a:solidFill>
                          <a:schemeClr val="tx1"/>
                        </a:solidFill>
                        <a:latin typeface="HG丸ｺﾞｼｯｸM-PRO" panose="020F0600000000000000" pitchFamily="50" charset="-128"/>
                        <a:ea typeface="HG丸ｺﾞｼｯｸM-PRO" panose="020F0600000000000000" pitchFamily="50" charset="-128"/>
                        <a:cs typeface="ヒラギノ丸ゴ Pro"/>
                        <a:sym typeface="ヒラギノ丸ゴ Pro"/>
                      </a:endParaRPr>
                    </a:p>
                  </a:txBody>
                  <a:tcPr marL="50800" marR="50800" marT="50800" marB="50800" anchor="ctr" horzOverflow="overflow">
                    <a:lnL w="12700" cap="flat" cmpd="sng" algn="ctr">
                      <a:solidFill>
                        <a:schemeClr val="accent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0000"/>
                  </a:ext>
                </a:extLst>
              </a:tr>
              <a:tr h="2591205">
                <a:tc>
                  <a:txBody>
                    <a:bodyPr/>
                    <a:lstStyle/>
                    <a:p>
                      <a:pPr algn="ctr" defTabSz="914400">
                        <a:lnSpc>
                          <a:spcPct val="100000"/>
                        </a:lnSpc>
                        <a:defRPr>
                          <a:solidFill>
                            <a:srgbClr val="000000"/>
                          </a:solidFill>
                        </a:defRPr>
                      </a:pPr>
                      <a:r>
                        <a:rPr sz="2800" dirty="0" err="1">
                          <a:solidFill>
                            <a:schemeClr val="tx1"/>
                          </a:solidFill>
                          <a:latin typeface="HG丸ｺﾞｼｯｸM-PRO" panose="020F0600000000000000" pitchFamily="50" charset="-128"/>
                          <a:ea typeface="HG丸ｺﾞｼｯｸM-PRO" panose="020F0600000000000000" pitchFamily="50" charset="-128"/>
                          <a:cs typeface="ヒラギノ丸ゴ Pro"/>
                          <a:sym typeface="ヒラギノ丸ゴ Pro"/>
                        </a:rPr>
                        <a:t>人道的プログラム</a:t>
                      </a:r>
                      <a:endParaRPr sz="2800" dirty="0">
                        <a:solidFill>
                          <a:schemeClr val="tx1"/>
                        </a:solidFill>
                        <a:latin typeface="HG丸ｺﾞｼｯｸM-PRO" panose="020F0600000000000000" pitchFamily="50" charset="-128"/>
                        <a:ea typeface="HG丸ｺﾞｼｯｸM-PRO" panose="020F0600000000000000" pitchFamily="50" charset="-128"/>
                        <a:cs typeface="ヒラギノ丸ゴ Pro"/>
                        <a:sym typeface="ヒラギノ丸ゴ Pro"/>
                      </a:endParaRPr>
                    </a:p>
                  </a:txBody>
                  <a:tcPr marL="50800" marR="50800" marT="50800" marB="50800" anchor="ctr" horzOverflow="overflow">
                    <a:lnL w="12700" cap="flat" cmpd="sng" algn="ctr">
                      <a:solidFill>
                        <a:schemeClr val="bg1"/>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defTabSz="914400">
                        <a:lnSpc>
                          <a:spcPct val="150000"/>
                        </a:lnSpc>
                        <a:defRPr>
                          <a:solidFill>
                            <a:srgbClr val="000000"/>
                          </a:solidFill>
                        </a:defRPr>
                      </a:pPr>
                      <a:r>
                        <a:rPr lang="ja-JP" altLang="en-US" sz="2800" dirty="0">
                          <a:solidFill>
                            <a:schemeClr val="tx1"/>
                          </a:solidFill>
                          <a:latin typeface="HG丸ｺﾞｼｯｸM-PRO" panose="020F0600000000000000" pitchFamily="50" charset="-128"/>
                          <a:ea typeface="HG丸ｺﾞｼｯｸM-PRO" panose="020F0600000000000000" pitchFamily="50" charset="-128"/>
                          <a:cs typeface="ヒラギノ丸ゴ Pro"/>
                          <a:sym typeface="ヒラギノ丸ゴ Pro"/>
                        </a:rPr>
                        <a:t>　</a:t>
                      </a:r>
                      <a:r>
                        <a:rPr sz="2800" dirty="0" err="1">
                          <a:solidFill>
                            <a:schemeClr val="tx1"/>
                          </a:solidFill>
                          <a:latin typeface="HG丸ｺﾞｼｯｸM-PRO" panose="020F0600000000000000" pitchFamily="50" charset="-128"/>
                          <a:ea typeface="HG丸ｺﾞｼｯｸM-PRO" panose="020F0600000000000000" pitchFamily="50" charset="-128"/>
                          <a:cs typeface="ヒラギノ丸ゴ Pro"/>
                          <a:sym typeface="ヒラギノ丸ゴ Pro"/>
                        </a:rPr>
                        <a:t>グローバル補助金</a:t>
                      </a:r>
                      <a:r>
                        <a:rPr sz="2800" dirty="0">
                          <a:solidFill>
                            <a:schemeClr val="tx1"/>
                          </a:solidFill>
                          <a:latin typeface="HG丸ｺﾞｼｯｸM-PRO" panose="020F0600000000000000" pitchFamily="50" charset="-128"/>
                          <a:ea typeface="HG丸ｺﾞｼｯｸM-PRO" panose="020F0600000000000000" pitchFamily="50" charset="-128"/>
                          <a:cs typeface="ヒラギノ丸ゴ Pro"/>
                          <a:sym typeface="ヒラギノ丸ゴ Pro"/>
                        </a:rPr>
                        <a:t>
</a:t>
                      </a:r>
                      <a:r>
                        <a:rPr lang="ja-JP" altLang="en-US" sz="2800" dirty="0">
                          <a:solidFill>
                            <a:schemeClr val="tx1"/>
                          </a:solidFill>
                          <a:latin typeface="HG丸ｺﾞｼｯｸM-PRO" panose="020F0600000000000000" pitchFamily="50" charset="-128"/>
                          <a:ea typeface="HG丸ｺﾞｼｯｸM-PRO" panose="020F0600000000000000" pitchFamily="50" charset="-128"/>
                          <a:cs typeface="ヒラギノ丸ゴ Pro"/>
                          <a:sym typeface="ヒラギノ丸ゴ Pro"/>
                        </a:rPr>
                        <a:t>　</a:t>
                      </a:r>
                      <a:r>
                        <a:rPr sz="2800" dirty="0" err="1">
                          <a:solidFill>
                            <a:schemeClr val="tx1"/>
                          </a:solidFill>
                          <a:latin typeface="HG丸ｺﾞｼｯｸM-PRO" panose="020F0600000000000000" pitchFamily="50" charset="-128"/>
                          <a:ea typeface="HG丸ｺﾞｼｯｸM-PRO" panose="020F0600000000000000" pitchFamily="50" charset="-128"/>
                          <a:cs typeface="ヒラギノ丸ゴ Pro"/>
                          <a:sym typeface="ヒラギノ丸ゴ Pro"/>
                        </a:rPr>
                        <a:t>地区補助金</a:t>
                      </a:r>
                      <a:endParaRPr lang="en-US" sz="2800" dirty="0">
                        <a:solidFill>
                          <a:schemeClr val="tx1"/>
                        </a:solidFill>
                        <a:latin typeface="HG丸ｺﾞｼｯｸM-PRO" panose="020F0600000000000000" pitchFamily="50" charset="-128"/>
                        <a:ea typeface="HG丸ｺﾞｼｯｸM-PRO" panose="020F0600000000000000" pitchFamily="50" charset="-128"/>
                        <a:cs typeface="ヒラギノ丸ゴ Pro"/>
                        <a:sym typeface="ヒラギノ丸ゴ Pro"/>
                      </a:endParaRPr>
                    </a:p>
                    <a:p>
                      <a:pPr defTabSz="914400">
                        <a:lnSpc>
                          <a:spcPct val="150000"/>
                        </a:lnSpc>
                        <a:defRPr>
                          <a:solidFill>
                            <a:srgbClr val="000000"/>
                          </a:solidFill>
                        </a:defRPr>
                      </a:pPr>
                      <a:r>
                        <a:rPr lang="ja-JP" altLang="en-US" sz="2800" dirty="0">
                          <a:solidFill>
                            <a:schemeClr val="tx1"/>
                          </a:solidFill>
                          <a:latin typeface="HG丸ｺﾞｼｯｸM-PRO" panose="020F0600000000000000" pitchFamily="50" charset="-128"/>
                          <a:ea typeface="HG丸ｺﾞｼｯｸM-PRO" panose="020F0600000000000000" pitchFamily="50" charset="-128"/>
                          <a:cs typeface="ヒラギノ丸ゴ Pro"/>
                          <a:sym typeface="ヒラギノ丸ゴ Pro"/>
                        </a:rPr>
                        <a:t>　災害救援補助金</a:t>
                      </a:r>
                      <a:endParaRPr lang="en-US" altLang="ja-JP" sz="2800" dirty="0">
                        <a:solidFill>
                          <a:schemeClr val="tx1"/>
                        </a:solidFill>
                        <a:latin typeface="HG丸ｺﾞｼｯｸM-PRO" panose="020F0600000000000000" pitchFamily="50" charset="-128"/>
                        <a:ea typeface="HG丸ｺﾞｼｯｸM-PRO" panose="020F0600000000000000" pitchFamily="50" charset="-128"/>
                        <a:cs typeface="ヒラギノ丸ゴ Pro"/>
                        <a:sym typeface="ヒラギノ丸ゴ Pro"/>
                      </a:endParaRPr>
                    </a:p>
                    <a:p>
                      <a:pPr defTabSz="914400">
                        <a:lnSpc>
                          <a:spcPct val="150000"/>
                        </a:lnSpc>
                        <a:defRPr>
                          <a:solidFill>
                            <a:srgbClr val="000000"/>
                          </a:solidFill>
                        </a:defRPr>
                      </a:pPr>
                      <a:r>
                        <a:rPr lang="ja-JP" altLang="en-US" sz="2800" dirty="0">
                          <a:solidFill>
                            <a:schemeClr val="tx1"/>
                          </a:solidFill>
                          <a:latin typeface="HG丸ｺﾞｼｯｸM-PRO" panose="020F0600000000000000" pitchFamily="50" charset="-128"/>
                          <a:ea typeface="HG丸ｺﾞｼｯｸM-PRO" panose="020F0600000000000000" pitchFamily="50" charset="-128"/>
                          <a:cs typeface="ヒラギノ丸ゴ Pro"/>
                          <a:sym typeface="ヒラギノ丸ゴ Pro"/>
                        </a:rPr>
                        <a:t>　</a:t>
                      </a:r>
                      <a:r>
                        <a:rPr lang="zh-TW" altLang="en-US" sz="2800" dirty="0">
                          <a:solidFill>
                            <a:schemeClr val="tx1"/>
                          </a:solidFill>
                          <a:latin typeface="HG丸ｺﾞｼｯｸM-PRO" panose="020F0600000000000000" pitchFamily="50" charset="-128"/>
                          <a:ea typeface="HG丸ｺﾞｼｯｸM-PRO" panose="020F0600000000000000" pitchFamily="50" charset="-128"/>
                          <a:cs typeface="ヒラギノ丸ゴ Pro"/>
                          <a:sym typeface="ヒラギノ丸ゴ Pro"/>
                        </a:rPr>
                        <a:t>大規模</a:t>
                      </a:r>
                      <a:r>
                        <a:rPr lang="ja-JP" altLang="en-US" sz="2800" dirty="0">
                          <a:solidFill>
                            <a:schemeClr val="tx1"/>
                          </a:solidFill>
                          <a:latin typeface="HG丸ｺﾞｼｯｸM-PRO" panose="020F0600000000000000" pitchFamily="50" charset="-128"/>
                          <a:ea typeface="HG丸ｺﾞｼｯｸM-PRO" panose="020F0600000000000000" pitchFamily="50" charset="-128"/>
                          <a:cs typeface="ヒラギノ丸ゴ Pro"/>
                          <a:sym typeface="ヒラギノ丸ゴ Pro"/>
                        </a:rPr>
                        <a:t>プログラム</a:t>
                      </a:r>
                      <a:r>
                        <a:rPr lang="zh-TW" altLang="en-US" sz="2800" dirty="0">
                          <a:solidFill>
                            <a:schemeClr val="tx1"/>
                          </a:solidFill>
                          <a:latin typeface="HG丸ｺﾞｼｯｸM-PRO" panose="020F0600000000000000" pitchFamily="50" charset="-128"/>
                          <a:ea typeface="HG丸ｺﾞｼｯｸM-PRO" panose="020F0600000000000000" pitchFamily="50" charset="-128"/>
                          <a:cs typeface="ヒラギノ丸ゴ Pro"/>
                          <a:sym typeface="ヒラギノ丸ゴ Pro"/>
                        </a:rPr>
                        <a:t>補助金</a:t>
                      </a:r>
                    </a:p>
                  </a:txBody>
                  <a:tcPr marL="50800" marR="50800" marT="50800" marB="50800" anchor="ctr" horzOverflow="overflow">
                    <a:lnL w="12700" cap="flat" cmpd="sng" algn="ctr">
                      <a:solidFill>
                        <a:schemeClr val="accent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0001"/>
                  </a:ext>
                </a:extLst>
              </a:tr>
              <a:tr h="756994">
                <a:tc>
                  <a:txBody>
                    <a:bodyPr/>
                    <a:lstStyle/>
                    <a:p>
                      <a:pPr algn="ctr" defTabSz="914400">
                        <a:lnSpc>
                          <a:spcPct val="100000"/>
                        </a:lnSpc>
                        <a:defRPr>
                          <a:solidFill>
                            <a:srgbClr val="000000"/>
                          </a:solidFill>
                        </a:defRPr>
                      </a:pPr>
                      <a:r>
                        <a:rPr sz="2800" dirty="0" err="1">
                          <a:solidFill>
                            <a:schemeClr val="tx1"/>
                          </a:solidFill>
                          <a:latin typeface="HG丸ｺﾞｼｯｸM-PRO" panose="020F0600000000000000" pitchFamily="50" charset="-128"/>
                          <a:ea typeface="HG丸ｺﾞｼｯｸM-PRO" panose="020F0600000000000000" pitchFamily="50" charset="-128"/>
                          <a:cs typeface="ヒラギノ丸ゴ Pro"/>
                          <a:sym typeface="ヒラギノ丸ゴ Pro"/>
                        </a:rPr>
                        <a:t>特別プログラム</a:t>
                      </a:r>
                      <a:endParaRPr sz="2800" dirty="0">
                        <a:solidFill>
                          <a:schemeClr val="tx1"/>
                        </a:solidFill>
                        <a:latin typeface="HG丸ｺﾞｼｯｸM-PRO" panose="020F0600000000000000" pitchFamily="50" charset="-128"/>
                        <a:ea typeface="HG丸ｺﾞｼｯｸM-PRO" panose="020F0600000000000000" pitchFamily="50" charset="-128"/>
                        <a:cs typeface="ヒラギノ丸ゴ Pro"/>
                        <a:sym typeface="ヒラギノ丸ゴ Pro"/>
                      </a:endParaRPr>
                    </a:p>
                  </a:txBody>
                  <a:tcPr marL="50800" marR="50800" marT="50800" marB="50800" anchor="ctr" horzOverflow="overflow">
                    <a:lnL w="12700" cap="flat" cmpd="sng" algn="ctr">
                      <a:solidFill>
                        <a:schemeClr val="bg1"/>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defTabSz="914400">
                        <a:lnSpc>
                          <a:spcPct val="100000"/>
                        </a:lnSpc>
                        <a:defRPr>
                          <a:solidFill>
                            <a:srgbClr val="000000"/>
                          </a:solidFill>
                        </a:defRPr>
                      </a:pPr>
                      <a:r>
                        <a:rPr lang="ja-JP" altLang="en-US" sz="2800" dirty="0">
                          <a:solidFill>
                            <a:schemeClr val="tx1"/>
                          </a:solidFill>
                          <a:latin typeface="HG丸ｺﾞｼｯｸM-PRO" panose="020F0600000000000000" pitchFamily="50" charset="-128"/>
                          <a:ea typeface="HG丸ｺﾞｼｯｸM-PRO" panose="020F0600000000000000" pitchFamily="50" charset="-128"/>
                          <a:cs typeface="ヒラギノ丸ゴ Pro"/>
                          <a:sym typeface="ヒラギノ丸ゴ Pro"/>
                        </a:rPr>
                        <a:t>　</a:t>
                      </a:r>
                      <a:r>
                        <a:rPr sz="2800" dirty="0" err="1">
                          <a:solidFill>
                            <a:schemeClr val="tx1"/>
                          </a:solidFill>
                          <a:latin typeface="HG丸ｺﾞｼｯｸM-PRO" panose="020F0600000000000000" pitchFamily="50" charset="-128"/>
                          <a:ea typeface="HG丸ｺﾞｼｯｸM-PRO" panose="020F0600000000000000" pitchFamily="50" charset="-128"/>
                          <a:cs typeface="ヒラギノ丸ゴ Pro"/>
                          <a:sym typeface="ヒラギノ丸ゴ Pro"/>
                        </a:rPr>
                        <a:t>ポリオ・プラス</a:t>
                      </a:r>
                      <a:endParaRPr sz="2800" dirty="0">
                        <a:solidFill>
                          <a:schemeClr val="tx1"/>
                        </a:solidFill>
                        <a:latin typeface="HG丸ｺﾞｼｯｸM-PRO" panose="020F0600000000000000" pitchFamily="50" charset="-128"/>
                        <a:ea typeface="HG丸ｺﾞｼｯｸM-PRO" panose="020F0600000000000000" pitchFamily="50" charset="-128"/>
                        <a:cs typeface="ヒラギノ丸ゴ Pro"/>
                        <a:sym typeface="ヒラギノ丸ゴ Pro"/>
                      </a:endParaRPr>
                    </a:p>
                  </a:txBody>
                  <a:tcPr marL="50800" marR="50800" marT="50800" marB="50800" anchor="ctr" horzOverflow="overflow">
                    <a:lnL w="12700" cap="flat" cmpd="sng" algn="ctr">
                      <a:solidFill>
                        <a:schemeClr val="accent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864301870"/>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342900" y="2514600"/>
            <a:ext cx="11506200" cy="3724096"/>
          </a:xfrm>
          <a:prstGeom prst="rect">
            <a:avLst/>
          </a:prstGeom>
          <a:ln>
            <a:solidFill>
              <a:srgbClr val="002060"/>
            </a:solidFill>
          </a:ln>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1" lang="en-US" altLang="ja-JP" sz="2400" b="0" i="0" u="none" strike="noStrike" kern="1200" cap="none" spc="0" normalizeH="0" baseline="0" noProof="0" dirty="0">
                <a:ln>
                  <a:noFill/>
                </a:ln>
                <a:solidFill>
                  <a:srgbClr val="16316B"/>
                </a:solidFill>
                <a:effectLst/>
                <a:uLnTx/>
                <a:uFillTx/>
                <a:latin typeface="ＭＳ Ｐゴシック" panose="020B0600070205080204" pitchFamily="50" charset="-128"/>
                <a:ea typeface="ＭＳ Ｐゴシック" panose="020B0600070205080204" pitchFamily="50" charset="-128"/>
                <a:cs typeface="Arial" charset="0"/>
              </a:rPr>
              <a:t>【</a:t>
            </a:r>
            <a:r>
              <a:rPr kumimoji="1" lang="ja-JP" altLang="en-US" sz="2400" b="0" i="0" u="none" strike="noStrike" kern="1200" cap="none" spc="0" normalizeH="0" baseline="0" noProof="0" dirty="0">
                <a:ln>
                  <a:noFill/>
                </a:ln>
                <a:solidFill>
                  <a:srgbClr val="16316B"/>
                </a:solidFill>
                <a:effectLst/>
                <a:uLnTx/>
                <a:uFillTx/>
                <a:latin typeface="ＭＳ Ｐゴシック" panose="020B0600070205080204" pitchFamily="50" charset="-128"/>
                <a:ea typeface="ＭＳ Ｐゴシック" panose="020B0600070205080204" pitchFamily="50" charset="-128"/>
                <a:cs typeface="Arial" charset="0"/>
              </a:rPr>
              <a:t>地区補助金と</a:t>
            </a:r>
            <a:r>
              <a:rPr kumimoji="1" lang="en-US" altLang="ja-JP" sz="2400" b="0" i="0" u="none" strike="noStrike" kern="1200" cap="none" spc="0" normalizeH="0" baseline="0" noProof="0" dirty="0">
                <a:ln>
                  <a:noFill/>
                </a:ln>
                <a:solidFill>
                  <a:srgbClr val="16316B"/>
                </a:solidFill>
                <a:effectLst/>
                <a:uLnTx/>
                <a:uFillTx/>
                <a:latin typeface="ＭＳ Ｐゴシック" panose="020B0600070205080204" pitchFamily="50" charset="-128"/>
                <a:ea typeface="ＭＳ Ｐゴシック" panose="020B0600070205080204" pitchFamily="50" charset="-128"/>
                <a:cs typeface="Arial" charset="0"/>
              </a:rPr>
              <a:t>RI </a:t>
            </a:r>
            <a:r>
              <a:rPr kumimoji="1" lang="ja-JP" altLang="en-US" sz="2400" b="0" i="0" u="none" strike="noStrike" kern="1200" cap="none" spc="0" normalizeH="0" baseline="0" noProof="0" dirty="0">
                <a:ln>
                  <a:noFill/>
                </a:ln>
                <a:solidFill>
                  <a:srgbClr val="16316B"/>
                </a:solidFill>
                <a:effectLst/>
                <a:uLnTx/>
                <a:uFillTx/>
                <a:latin typeface="ＭＳ Ｐゴシック" panose="020B0600070205080204" pitchFamily="50" charset="-128"/>
                <a:ea typeface="ＭＳ Ｐゴシック" panose="020B0600070205080204" pitchFamily="50" charset="-128"/>
                <a:cs typeface="Arial" charset="0"/>
              </a:rPr>
              <a:t>為替レート（ロータリー・レート）</a:t>
            </a:r>
            <a:r>
              <a:rPr kumimoji="1" lang="en-US" altLang="ja-JP" sz="2400" b="0" i="0" u="none" strike="noStrike" kern="1200" cap="none" spc="0" normalizeH="0" baseline="0" noProof="0" dirty="0">
                <a:ln>
                  <a:noFill/>
                </a:ln>
                <a:solidFill>
                  <a:srgbClr val="16316B"/>
                </a:solidFill>
                <a:effectLst/>
                <a:uLnTx/>
                <a:uFillTx/>
                <a:latin typeface="ＭＳ Ｐゴシック" panose="020B0600070205080204" pitchFamily="50" charset="-128"/>
                <a:ea typeface="ＭＳ Ｐゴシック" panose="020B0600070205080204" pitchFamily="50" charset="-128"/>
                <a:cs typeface="Arial" charset="0"/>
              </a:rPr>
              <a:t>】</a:t>
            </a:r>
            <a:endParaRPr kumimoji="1" lang="ja-JP" altLang="en-US" sz="2400" b="0" i="0" u="none" strike="noStrike" kern="1200" cap="none" spc="0" normalizeH="0" baseline="0" noProof="0" dirty="0">
              <a:ln>
                <a:noFill/>
              </a:ln>
              <a:solidFill>
                <a:srgbClr val="16316B"/>
              </a:solidFill>
              <a:effectLst/>
              <a:uLnTx/>
              <a:uFillTx/>
              <a:latin typeface="ＭＳ Ｐゴシック" panose="020B0600070205080204" pitchFamily="50" charset="-128"/>
              <a:ea typeface="ＭＳ Ｐゴシック" panose="020B0600070205080204" pitchFamily="50" charset="-128"/>
              <a:cs typeface="Arial" charset="0"/>
            </a:endParaRPr>
          </a:p>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EEECE1">
                    <a:lumMod val="10000"/>
                  </a:srgbClr>
                </a:solidFill>
                <a:effectLst/>
                <a:uLnTx/>
                <a:uFillTx/>
                <a:latin typeface="ＭＳ Ｐゴシック" panose="020B0600070205080204" pitchFamily="50" charset="-128"/>
                <a:ea typeface="ＭＳ Ｐゴシック" panose="020B0600070205080204" pitchFamily="50" charset="-128"/>
                <a:cs typeface="Arial" charset="0"/>
              </a:rPr>
              <a:t>補助金の申請と支払を含む全ての資金のやりとりは、その時点の</a:t>
            </a:r>
            <a:r>
              <a:rPr kumimoji="1" lang="en-US" altLang="ja-JP" sz="2000" b="0" i="0" u="none" strike="noStrike" kern="1200" cap="none" spc="0" normalizeH="0" baseline="0" noProof="0" dirty="0">
                <a:ln>
                  <a:noFill/>
                </a:ln>
                <a:solidFill>
                  <a:srgbClr val="EEECE1">
                    <a:lumMod val="10000"/>
                  </a:srgbClr>
                </a:solidFill>
                <a:effectLst/>
                <a:uLnTx/>
                <a:uFillTx/>
                <a:latin typeface="ＭＳ Ｐゴシック" panose="020B0600070205080204" pitchFamily="50" charset="-128"/>
                <a:ea typeface="ＭＳ Ｐゴシック" panose="020B0600070205080204" pitchFamily="50" charset="-128"/>
                <a:cs typeface="Arial" charset="0"/>
              </a:rPr>
              <a:t>RI </a:t>
            </a:r>
            <a:r>
              <a:rPr kumimoji="1" lang="ja-JP" altLang="en-US" sz="2000" b="0" i="0" u="none" strike="noStrike" kern="1200" cap="none" spc="0" normalizeH="0" baseline="0" noProof="0" dirty="0">
                <a:ln>
                  <a:noFill/>
                </a:ln>
                <a:solidFill>
                  <a:srgbClr val="EEECE1">
                    <a:lumMod val="10000"/>
                  </a:srgbClr>
                </a:solidFill>
                <a:effectLst/>
                <a:uLnTx/>
                <a:uFillTx/>
                <a:latin typeface="ＭＳ Ｐゴシック" panose="020B0600070205080204" pitchFamily="50" charset="-128"/>
                <a:ea typeface="ＭＳ Ｐゴシック" panose="020B0600070205080204" pitchFamily="50" charset="-128"/>
                <a:cs typeface="Arial" charset="0"/>
              </a:rPr>
              <a:t>為替レートを使用します。クラブへの補助金支払いは、地区が財団から一括して地区補助金を受領した時点における</a:t>
            </a:r>
            <a:r>
              <a:rPr kumimoji="1" lang="en-US" altLang="ja-JP" sz="2000" b="0" i="0" u="none" strike="noStrike" kern="1200" cap="none" spc="0" normalizeH="0" baseline="0" noProof="0" dirty="0">
                <a:ln>
                  <a:noFill/>
                </a:ln>
                <a:solidFill>
                  <a:srgbClr val="EEECE1">
                    <a:lumMod val="10000"/>
                  </a:srgbClr>
                </a:solidFill>
                <a:effectLst/>
                <a:uLnTx/>
                <a:uFillTx/>
                <a:latin typeface="ＭＳ Ｐゴシック" panose="020B0600070205080204" pitchFamily="50" charset="-128"/>
                <a:ea typeface="ＭＳ Ｐゴシック" panose="020B0600070205080204" pitchFamily="50" charset="-128"/>
                <a:cs typeface="Arial" charset="0"/>
              </a:rPr>
              <a:t>RI </a:t>
            </a:r>
            <a:r>
              <a:rPr kumimoji="1" lang="ja-JP" altLang="en-US" sz="2000" b="0" i="0" u="none" strike="noStrike" kern="1200" cap="none" spc="0" normalizeH="0" baseline="0" noProof="0" dirty="0">
                <a:ln>
                  <a:noFill/>
                </a:ln>
                <a:solidFill>
                  <a:srgbClr val="EEECE1">
                    <a:lumMod val="10000"/>
                  </a:srgbClr>
                </a:solidFill>
                <a:effectLst/>
                <a:uLnTx/>
                <a:uFillTx/>
                <a:latin typeface="ＭＳ Ｐゴシック" panose="020B0600070205080204" pitchFamily="50" charset="-128"/>
                <a:ea typeface="ＭＳ Ｐゴシック" panose="020B0600070205080204" pitchFamily="50" charset="-128"/>
                <a:cs typeface="Arial" charset="0"/>
              </a:rPr>
              <a:t>為替レートで支払われます。補助金承認時から為替レートが変動した場合、クラブは為替損益に以下の方法で対応してください。</a:t>
            </a:r>
            <a:endParaRPr kumimoji="1" lang="en-US" altLang="ja-JP" sz="2000" b="0" i="0" u="none" strike="noStrike" kern="1200" cap="none" spc="0" normalizeH="0" baseline="0" noProof="0" dirty="0">
              <a:ln>
                <a:noFill/>
              </a:ln>
              <a:solidFill>
                <a:srgbClr val="EEECE1">
                  <a:lumMod val="10000"/>
                </a:srgbClr>
              </a:solidFill>
              <a:effectLst/>
              <a:uLnTx/>
              <a:uFillTx/>
              <a:latin typeface="ＭＳ Ｐゴシック" panose="020B0600070205080204" pitchFamily="50" charset="-128"/>
              <a:ea typeface="ＭＳ Ｐゴシック" panose="020B0600070205080204" pitchFamily="50" charset="-128"/>
              <a:cs typeface="Arial" charset="0"/>
            </a:endParaRPr>
          </a:p>
          <a:p>
            <a:pPr marL="0" marR="0" lvl="0" indent="0" algn="l" defTabSz="914400" rtl="0" eaLnBrk="1" fontAlgn="base" latinLnBrk="0" hangingPunct="1">
              <a:lnSpc>
                <a:spcPct val="25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EEECE1">
                    <a:lumMod val="10000"/>
                  </a:srgbClr>
                </a:solidFill>
                <a:effectLst/>
                <a:uLnTx/>
                <a:uFillTx/>
                <a:latin typeface="ＭＳ Ｐゴシック" panose="020B0600070205080204" pitchFamily="50" charset="-128"/>
                <a:ea typeface="ＭＳ Ｐゴシック" panose="020B0600070205080204" pitchFamily="50" charset="-128"/>
                <a:cs typeface="Arial" charset="0"/>
              </a:rPr>
              <a:t>＊</a:t>
            </a:r>
            <a:r>
              <a:rPr kumimoji="1" lang="ja-JP" altLang="en-US" sz="20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Arial" charset="0"/>
              </a:rPr>
              <a:t>為替差損</a:t>
            </a:r>
            <a:r>
              <a:rPr kumimoji="1" lang="ja-JP" altLang="en-US" sz="2000" b="0" i="0" u="none" strike="noStrike" kern="1200" cap="none" spc="0" normalizeH="0" baseline="0" noProof="0" dirty="0">
                <a:ln>
                  <a:noFill/>
                </a:ln>
                <a:solidFill>
                  <a:srgbClr val="EEECE1">
                    <a:lumMod val="10000"/>
                  </a:srgbClr>
                </a:solidFill>
                <a:effectLst/>
                <a:uLnTx/>
                <a:uFillTx/>
                <a:latin typeface="ＭＳ Ｐゴシック" panose="020B0600070205080204" pitchFamily="50" charset="-128"/>
                <a:ea typeface="ＭＳ Ｐゴシック" panose="020B0600070205080204" pitchFamily="50" charset="-128"/>
                <a:cs typeface="Arial" charset="0"/>
              </a:rPr>
              <a:t>・・・クラブは</a:t>
            </a:r>
            <a:r>
              <a:rPr kumimoji="1" lang="ja-JP" altLang="en-US" sz="20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Arial" charset="0"/>
              </a:rPr>
              <a:t>拠出金を増額</a:t>
            </a:r>
            <a:r>
              <a:rPr kumimoji="1" lang="ja-JP" altLang="en-US" sz="2000" b="0" i="0" u="none" strike="noStrike" kern="1200" cap="none" spc="0" normalizeH="0" baseline="0" noProof="0" dirty="0">
                <a:ln>
                  <a:noFill/>
                </a:ln>
                <a:solidFill>
                  <a:srgbClr val="EEECE1">
                    <a:lumMod val="10000"/>
                  </a:srgbClr>
                </a:solidFill>
                <a:effectLst/>
                <a:uLnTx/>
                <a:uFillTx/>
                <a:latin typeface="ＭＳ Ｐゴシック" panose="020B0600070205080204" pitchFamily="50" charset="-128"/>
                <a:ea typeface="ＭＳ Ｐゴシック" panose="020B0600070205080204" pitchFamily="50" charset="-128"/>
                <a:cs typeface="Arial" charset="0"/>
              </a:rPr>
              <a:t>する、または活動の</a:t>
            </a:r>
            <a:r>
              <a:rPr kumimoji="1" lang="ja-JP" altLang="en-US" sz="20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Arial" charset="0"/>
              </a:rPr>
              <a:t>規模を縮小</a:t>
            </a:r>
            <a:r>
              <a:rPr kumimoji="1" lang="ja-JP" altLang="en-US" sz="2000" b="0" i="0" u="none" strike="noStrike" kern="1200" cap="none" spc="0" normalizeH="0" baseline="0" noProof="0" dirty="0">
                <a:ln>
                  <a:noFill/>
                </a:ln>
                <a:solidFill>
                  <a:srgbClr val="EEECE1">
                    <a:lumMod val="10000"/>
                  </a:srgbClr>
                </a:solidFill>
                <a:effectLst/>
                <a:uLnTx/>
                <a:uFillTx/>
                <a:latin typeface="ＭＳ Ｐゴシック" panose="020B0600070205080204" pitchFamily="50" charset="-128"/>
                <a:ea typeface="ＭＳ Ｐゴシック" panose="020B0600070205080204" pitchFamily="50" charset="-128"/>
                <a:cs typeface="Arial" charset="0"/>
              </a:rPr>
              <a:t>するなど</a:t>
            </a:r>
            <a:endParaRPr kumimoji="1" lang="en-US" altLang="ja-JP" sz="2000" b="0" i="0" u="none" strike="noStrike" kern="1200" cap="none" spc="0" normalizeH="0" baseline="0" noProof="0" dirty="0">
              <a:ln>
                <a:noFill/>
              </a:ln>
              <a:solidFill>
                <a:srgbClr val="EEECE1">
                  <a:lumMod val="10000"/>
                </a:srgbClr>
              </a:solidFill>
              <a:effectLst/>
              <a:uLnTx/>
              <a:uFillTx/>
              <a:latin typeface="ＭＳ Ｐゴシック" panose="020B0600070205080204" pitchFamily="50" charset="-128"/>
              <a:ea typeface="ＭＳ Ｐゴシック" panose="020B0600070205080204" pitchFamily="50" charset="-128"/>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EEECE1">
                    <a:lumMod val="10000"/>
                  </a:srgbClr>
                </a:solidFill>
                <a:effectLst/>
                <a:uLnTx/>
                <a:uFillTx/>
                <a:latin typeface="ＭＳ Ｐゴシック" panose="020B0600070205080204" pitchFamily="50" charset="-128"/>
                <a:ea typeface="ＭＳ Ｐゴシック" panose="020B0600070205080204" pitchFamily="50" charset="-128"/>
                <a:cs typeface="Arial" charset="0"/>
              </a:rPr>
              <a:t>＊為替差益・・・クラブは補給品を増量したり上位品種に変更する、または</a:t>
            </a:r>
            <a:r>
              <a:rPr kumimoji="1" lang="en-US" altLang="ja-JP" sz="2000" b="0" i="0" u="none" strike="noStrike" kern="1200" cap="none" spc="0" normalizeH="0" baseline="0" noProof="0" dirty="0">
                <a:ln>
                  <a:noFill/>
                </a:ln>
                <a:solidFill>
                  <a:srgbClr val="EEECE1">
                    <a:lumMod val="10000"/>
                  </a:srgbClr>
                </a:solidFill>
                <a:effectLst/>
                <a:uLnTx/>
                <a:uFillTx/>
                <a:latin typeface="ＭＳ Ｐゴシック" panose="020B0600070205080204" pitchFamily="50" charset="-128"/>
                <a:ea typeface="ＭＳ Ｐゴシック" panose="020B0600070205080204" pitchFamily="50" charset="-128"/>
                <a:cs typeface="Arial" charset="0"/>
              </a:rPr>
              <a:t>20</a:t>
            </a:r>
            <a:r>
              <a:rPr kumimoji="1" lang="ja-JP" altLang="en-US" sz="2000" b="0" i="0" u="none" strike="noStrike" kern="1200" cap="none" spc="0" normalizeH="0" baseline="0" noProof="0" dirty="0">
                <a:ln>
                  <a:noFill/>
                </a:ln>
                <a:solidFill>
                  <a:srgbClr val="EEECE1">
                    <a:lumMod val="10000"/>
                  </a:srgbClr>
                </a:solidFill>
                <a:effectLst/>
                <a:uLnTx/>
                <a:uFillTx/>
                <a:latin typeface="ＭＳ Ｐゴシック" panose="020B0600070205080204" pitchFamily="50" charset="-128"/>
                <a:ea typeface="ＭＳ Ｐゴシック" panose="020B0600070205080204" pitchFamily="50" charset="-128"/>
                <a:cs typeface="Arial" charset="0"/>
              </a:rPr>
              <a:t>万円を下回らない範囲でクラブ</a:t>
            </a:r>
            <a:endParaRPr kumimoji="1" lang="en-US" altLang="ja-JP" sz="2000" b="0" i="0" u="none" strike="noStrike" kern="1200" cap="none" spc="0" normalizeH="0" baseline="0" noProof="0" dirty="0">
              <a:ln>
                <a:noFill/>
              </a:ln>
              <a:solidFill>
                <a:srgbClr val="EEECE1">
                  <a:lumMod val="10000"/>
                </a:srgbClr>
              </a:solidFill>
              <a:effectLst/>
              <a:uLnTx/>
              <a:uFillTx/>
              <a:latin typeface="ＭＳ Ｐゴシック" panose="020B0600070205080204" pitchFamily="50" charset="-128"/>
              <a:ea typeface="ＭＳ Ｐゴシック" panose="020B0600070205080204" pitchFamily="50" charset="-128"/>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EEECE1">
                    <a:lumMod val="10000"/>
                  </a:srgbClr>
                </a:solidFill>
                <a:effectLst/>
                <a:uLnTx/>
                <a:uFillTx/>
                <a:latin typeface="ＭＳ Ｐゴシック" panose="020B0600070205080204" pitchFamily="50" charset="-128"/>
                <a:ea typeface="ＭＳ Ｐゴシック" panose="020B0600070205080204" pitchFamily="50" charset="-128"/>
                <a:cs typeface="Arial" charset="0"/>
              </a:rPr>
              <a:t>　　　　　　　　　　拠出金を減額するなど</a:t>
            </a:r>
            <a:endParaRPr kumimoji="1" lang="en-US" altLang="ja-JP" sz="2000" b="0" i="0" u="none" strike="noStrike" kern="1200" cap="none" spc="0" normalizeH="0" baseline="0" noProof="0" dirty="0">
              <a:ln>
                <a:noFill/>
              </a:ln>
              <a:solidFill>
                <a:srgbClr val="EEECE1">
                  <a:lumMod val="10000"/>
                </a:srgbClr>
              </a:solidFill>
              <a:effectLst/>
              <a:uLnTx/>
              <a:uFillTx/>
              <a:latin typeface="ＭＳ Ｐゴシック" panose="020B0600070205080204" pitchFamily="50" charset="-128"/>
              <a:ea typeface="ＭＳ Ｐゴシック" panose="020B0600070205080204" pitchFamily="50" charset="-128"/>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000" b="0" i="0" u="none" strike="noStrike" kern="1200" cap="none" spc="0" normalizeH="0" baseline="0" noProof="0" dirty="0">
              <a:ln>
                <a:noFill/>
              </a:ln>
              <a:solidFill>
                <a:srgbClr val="EEECE1">
                  <a:lumMod val="10000"/>
                </a:srgbClr>
              </a:solidFill>
              <a:effectLst/>
              <a:uLnTx/>
              <a:uFillTx/>
              <a:latin typeface="ＭＳ Ｐゴシック" panose="020B0600070205080204" pitchFamily="50" charset="-128"/>
              <a:ea typeface="ＭＳ Ｐゴシック" panose="020B0600070205080204" pitchFamily="50" charset="-128"/>
              <a:cs typeface="Arial" charset="0"/>
            </a:endParaRPr>
          </a:p>
        </p:txBody>
      </p:sp>
      <p:sp>
        <p:nvSpPr>
          <p:cNvPr id="5" name="テキスト ボックス 4"/>
          <p:cNvSpPr txBox="1"/>
          <p:nvPr/>
        </p:nvSpPr>
        <p:spPr>
          <a:xfrm>
            <a:off x="6744072" y="6492875"/>
            <a:ext cx="4122340"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Arial" charset="0"/>
              </a:rPr>
              <a:t>補助金申請手続きハンドブック</a:t>
            </a:r>
            <a:r>
              <a:rPr kumimoji="1" lang="en-US" altLang="ja-JP" sz="11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Arial" charset="0"/>
              </a:rPr>
              <a:t>(2017</a:t>
            </a:r>
            <a:r>
              <a:rPr kumimoji="1" lang="ja-JP" altLang="en-US" sz="11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Arial" charset="0"/>
              </a:rPr>
              <a:t>年</a:t>
            </a:r>
            <a:r>
              <a:rPr kumimoji="1" lang="en-US" altLang="ja-JP" sz="11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Arial" charset="0"/>
              </a:rPr>
              <a:t>7</a:t>
            </a:r>
            <a:r>
              <a:rPr kumimoji="1" lang="ja-JP" altLang="en-US" sz="11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Arial" charset="0"/>
              </a:rPr>
              <a:t>月版</a:t>
            </a:r>
            <a:r>
              <a:rPr kumimoji="1" lang="en-US" altLang="ja-JP" sz="11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Arial" charset="0"/>
              </a:rPr>
              <a:t>)</a:t>
            </a:r>
            <a:r>
              <a:rPr kumimoji="1" lang="ja-JP" altLang="en-US" sz="11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Arial" charset="0"/>
              </a:rPr>
              <a:t>より抜粋</a:t>
            </a:r>
          </a:p>
        </p:txBody>
      </p:sp>
      <p:sp>
        <p:nvSpPr>
          <p:cNvPr id="9" name="正方形/長方形 8"/>
          <p:cNvSpPr/>
          <p:nvPr/>
        </p:nvSpPr>
        <p:spPr>
          <a:xfrm>
            <a:off x="1667510" y="2935951"/>
            <a:ext cx="9000491" cy="338554"/>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Times New Roman" pitchFamily="18" charset="0"/>
              <a:ea typeface="ＭＳ Ｐ明朝" panose="02020600040205080304" pitchFamily="18" charset="-128"/>
              <a:cs typeface="Arial" charset="0"/>
            </a:endParaRPr>
          </a:p>
        </p:txBody>
      </p:sp>
      <p:sp>
        <p:nvSpPr>
          <p:cNvPr id="7" name="テキスト ボックス 6"/>
          <p:cNvSpPr txBox="1"/>
          <p:nvPr/>
        </p:nvSpPr>
        <p:spPr>
          <a:xfrm>
            <a:off x="342900" y="1675646"/>
            <a:ext cx="5105400"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dirty="0">
                <a:ln>
                  <a:noFill/>
                </a:ln>
                <a:solidFill>
                  <a:srgbClr val="1F497D"/>
                </a:solidFill>
                <a:effectLst/>
                <a:uLnTx/>
                <a:uFillTx/>
                <a:latin typeface="ＭＳ Ｐゴシック" panose="020B0600070205080204" pitchFamily="50" charset="-128"/>
                <a:ea typeface="ＭＳ Ｐゴシック" panose="020B0600070205080204" pitchFamily="50" charset="-128"/>
                <a:cs typeface="Arial" charset="0"/>
              </a:rPr>
              <a:t>地区補助金のＲＩ為替レート</a:t>
            </a:r>
          </a:p>
        </p:txBody>
      </p:sp>
    </p:spTree>
    <p:extLst>
      <p:ext uri="{BB962C8B-B14F-4D97-AF65-F5344CB8AC3E}">
        <p14:creationId xmlns:p14="http://schemas.microsoft.com/office/powerpoint/2010/main" val="145135412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376555" y="2286000"/>
            <a:ext cx="11582400" cy="3776034"/>
          </a:xfrm>
          <a:prstGeom prst="rect">
            <a:avLst/>
          </a:prstGeom>
          <a:ln>
            <a:solidFill>
              <a:srgbClr val="002060"/>
            </a:solidFill>
          </a:ln>
        </p:spPr>
        <p:txBody>
          <a:bodyPr wrap="square">
            <a:spAutoFit/>
          </a:bodyPr>
          <a:lstStyle/>
          <a:p>
            <a:pPr marL="0" marR="0" lvl="0" indent="0" algn="l" defTabSz="914400" rtl="0" eaLnBrk="1" fontAlgn="base" latinLnBrk="0" hangingPunct="1">
              <a:lnSpc>
                <a:spcPct val="200000"/>
              </a:lnSpc>
              <a:spcBef>
                <a:spcPct val="0"/>
              </a:spcBef>
              <a:spcAft>
                <a:spcPct val="0"/>
              </a:spcAft>
              <a:buClrTx/>
              <a:buSzTx/>
              <a:buFontTx/>
              <a:buNone/>
              <a:tabLst/>
              <a:defRPr/>
            </a:pPr>
            <a:r>
              <a:rPr kumimoji="1" lang="en-US" altLang="ja-JP" sz="2800" b="0" i="0" u="none" strike="noStrike" kern="1200" cap="none" spc="0" normalizeH="0" baseline="0" noProof="0" dirty="0">
                <a:ln>
                  <a:noFill/>
                </a:ln>
                <a:solidFill>
                  <a:srgbClr val="16316B"/>
                </a:solidFill>
                <a:effectLst/>
                <a:uLnTx/>
                <a:uFillTx/>
                <a:latin typeface="ＭＳ Ｐゴシック" panose="020B0600070205080204" pitchFamily="50" charset="-128"/>
                <a:ea typeface="ＭＳ Ｐゴシック" panose="020B0600070205080204" pitchFamily="50" charset="-128"/>
                <a:cs typeface="Arial" charset="0"/>
              </a:rPr>
              <a:t>【</a:t>
            </a:r>
            <a:r>
              <a:rPr kumimoji="1" lang="ja-JP" altLang="en-US" sz="2800" b="0" i="0" u="none" strike="noStrike" kern="1200" cap="none" spc="0" normalizeH="0" baseline="0" noProof="0" dirty="0">
                <a:ln>
                  <a:noFill/>
                </a:ln>
                <a:solidFill>
                  <a:srgbClr val="16316B"/>
                </a:solidFill>
                <a:effectLst/>
                <a:uLnTx/>
                <a:uFillTx/>
                <a:latin typeface="ＭＳ Ｐゴシック" panose="020B0600070205080204" pitchFamily="50" charset="-128"/>
                <a:ea typeface="ＭＳ Ｐゴシック" panose="020B0600070205080204" pitchFamily="50" charset="-128"/>
                <a:cs typeface="Arial" charset="0"/>
              </a:rPr>
              <a:t>未使用の地区補助金</a:t>
            </a:r>
            <a:r>
              <a:rPr kumimoji="1" lang="en-US" altLang="ja-JP" sz="2800" b="0" i="0" u="none" strike="noStrike" kern="1200" cap="none" spc="0" normalizeH="0" baseline="0" noProof="0" dirty="0">
                <a:ln>
                  <a:noFill/>
                </a:ln>
                <a:solidFill>
                  <a:srgbClr val="16316B"/>
                </a:solidFill>
                <a:effectLst/>
                <a:uLnTx/>
                <a:uFillTx/>
                <a:latin typeface="ＭＳ Ｐゴシック" panose="020B0600070205080204" pitchFamily="50" charset="-128"/>
                <a:ea typeface="ＭＳ Ｐゴシック" panose="020B0600070205080204" pitchFamily="50" charset="-128"/>
                <a:cs typeface="Arial" charset="0"/>
              </a:rPr>
              <a:t>】</a:t>
            </a:r>
            <a:endParaRPr kumimoji="1" lang="ja-JP" altLang="en-US" sz="2800" b="0" i="0" u="none" strike="noStrike" kern="1200" cap="none" spc="0" normalizeH="0" baseline="0" noProof="0" dirty="0">
              <a:ln>
                <a:noFill/>
              </a:ln>
              <a:solidFill>
                <a:srgbClr val="16316B"/>
              </a:solidFill>
              <a:effectLst/>
              <a:uLnTx/>
              <a:uFillTx/>
              <a:latin typeface="ＭＳ Ｐゴシック" panose="020B0600070205080204" pitchFamily="50" charset="-128"/>
              <a:ea typeface="ＭＳ Ｐゴシック" panose="020B0600070205080204" pitchFamily="50" charset="-128"/>
              <a:cs typeface="Arial" charset="0"/>
            </a:endParaRPr>
          </a:p>
          <a:p>
            <a:pPr marL="0" marR="0" lvl="0" indent="0" algn="l" defTabSz="914400" rtl="0" eaLnBrk="1" fontAlgn="base" latinLnBrk="0" hangingPunct="1">
              <a:lnSpc>
                <a:spcPct val="2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EEECE1">
                    <a:lumMod val="10000"/>
                  </a:srgbClr>
                </a:solidFill>
                <a:effectLst/>
                <a:uLnTx/>
                <a:uFillTx/>
                <a:latin typeface="ＭＳ Ｐゴシック" panose="020B0600070205080204" pitchFamily="50" charset="-128"/>
                <a:ea typeface="ＭＳ Ｐゴシック" panose="020B0600070205080204" pitchFamily="50" charset="-128"/>
                <a:cs typeface="Arial" charset="0"/>
              </a:rPr>
              <a:t>プロジェクト完了後に補助金の資金が残っている場合、あるいは為替差益による増額分はなるべくプロジェクト関連費（プロジェクトのための追加の補給品など）に使用して下さい。</a:t>
            </a:r>
            <a:endParaRPr kumimoji="1" lang="en-US" altLang="ja-JP" sz="2400" b="0" i="0" u="none" strike="noStrike" kern="1200" cap="none" spc="0" normalizeH="0" baseline="0" noProof="0" dirty="0">
              <a:ln>
                <a:noFill/>
              </a:ln>
              <a:solidFill>
                <a:srgbClr val="EEECE1">
                  <a:lumMod val="10000"/>
                </a:srgbClr>
              </a:solidFill>
              <a:effectLst/>
              <a:uLnTx/>
              <a:uFillTx/>
              <a:latin typeface="ＭＳ Ｐゴシック" panose="020B0600070205080204" pitchFamily="50" charset="-128"/>
              <a:ea typeface="ＭＳ Ｐゴシック" panose="020B0600070205080204" pitchFamily="50" charset="-128"/>
              <a:cs typeface="Arial" charset="0"/>
            </a:endParaRPr>
          </a:p>
          <a:p>
            <a:pPr marL="0" marR="0" lvl="0" indent="0" algn="l" defTabSz="914400" rtl="0" eaLnBrk="1" fontAlgn="base" latinLnBrk="0" hangingPunct="1">
              <a:lnSpc>
                <a:spcPct val="2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EEECE1">
                    <a:lumMod val="10000"/>
                  </a:srgbClr>
                </a:solidFill>
                <a:effectLst/>
                <a:uLnTx/>
                <a:uFillTx/>
                <a:latin typeface="ＭＳ Ｐゴシック" panose="020B0600070205080204" pitchFamily="50" charset="-128"/>
                <a:ea typeface="ＭＳ Ｐゴシック" panose="020B0600070205080204" pitchFamily="50" charset="-128"/>
                <a:cs typeface="Arial" charset="0"/>
              </a:rPr>
              <a:t>未使用の補助金は金額の多寡に関わらず、速やかに地区に返金しなければなりません。</a:t>
            </a:r>
            <a:endParaRPr kumimoji="1" lang="en-US" altLang="ja-JP" sz="2400" b="0" i="0" u="none" strike="noStrike" kern="1200" cap="none" spc="0" normalizeH="0" baseline="0" noProof="0" dirty="0">
              <a:ln>
                <a:noFill/>
              </a:ln>
              <a:solidFill>
                <a:srgbClr val="EEECE1">
                  <a:lumMod val="10000"/>
                </a:srgbClr>
              </a:solidFill>
              <a:effectLst/>
              <a:uLnTx/>
              <a:uFillTx/>
              <a:latin typeface="ＭＳ Ｐゴシック" panose="020B0600070205080204" pitchFamily="50" charset="-128"/>
              <a:ea typeface="ＭＳ Ｐゴシック" panose="020B0600070205080204" pitchFamily="50" charset="-128"/>
              <a:cs typeface="Arial" charset="0"/>
            </a:endParaRPr>
          </a:p>
          <a:p>
            <a:pPr marL="0" marR="0" lvl="0" indent="0" algn="l" defTabSz="914400" rtl="0" eaLnBrk="1" fontAlgn="base" latinLnBrk="0" hangingPunct="1">
              <a:lnSpc>
                <a:spcPct val="200000"/>
              </a:lnSpc>
              <a:spcBef>
                <a:spcPct val="0"/>
              </a:spcBef>
              <a:spcAft>
                <a:spcPct val="0"/>
              </a:spcAft>
              <a:buClrTx/>
              <a:buSzTx/>
              <a:buFontTx/>
              <a:buNone/>
              <a:tabLst/>
              <a:defRPr/>
            </a:pPr>
            <a:r>
              <a:rPr kumimoji="1" lang="en-US" altLang="ja-JP" sz="2400" b="0" i="0" u="none" strike="noStrike" kern="1200" cap="none" spc="0" normalizeH="0" baseline="0" noProof="0" dirty="0">
                <a:ln>
                  <a:noFill/>
                </a:ln>
                <a:solidFill>
                  <a:srgbClr val="EEECE1">
                    <a:lumMod val="10000"/>
                  </a:srgbClr>
                </a:solidFill>
                <a:effectLst/>
                <a:uLnTx/>
                <a:uFillTx/>
                <a:latin typeface="ＭＳ Ｐゴシック" panose="020B0600070205080204" pitchFamily="50" charset="-128"/>
                <a:ea typeface="ＭＳ Ｐゴシック" panose="020B0600070205080204" pitchFamily="50" charset="-128"/>
                <a:cs typeface="Arial" charset="0"/>
              </a:rPr>
              <a:t>(</a:t>
            </a:r>
            <a:r>
              <a:rPr kumimoji="1" lang="ja-JP" altLang="en-US" sz="2400" b="0" i="0" u="none" strike="noStrike" kern="1200" cap="none" spc="0" normalizeH="0" baseline="0" noProof="0" dirty="0">
                <a:ln>
                  <a:noFill/>
                </a:ln>
                <a:solidFill>
                  <a:srgbClr val="EEECE1">
                    <a:lumMod val="10000"/>
                  </a:srgbClr>
                </a:solidFill>
                <a:effectLst/>
                <a:uLnTx/>
                <a:uFillTx/>
                <a:latin typeface="ＭＳ Ｐゴシック" panose="020B0600070205080204" pitchFamily="50" charset="-128"/>
                <a:ea typeface="ＭＳ Ｐゴシック" panose="020B0600070205080204" pitchFamily="50" charset="-128"/>
                <a:cs typeface="Arial" charset="0"/>
              </a:rPr>
              <a:t>振込の場合、銀行手数料はクラブ負担）</a:t>
            </a:r>
            <a:endParaRPr kumimoji="1" lang="en-US" altLang="ja-JP" sz="2400" b="0" i="0" u="none" strike="noStrike" kern="1200" cap="none" spc="0" normalizeH="0" baseline="0" noProof="0" dirty="0">
              <a:ln>
                <a:noFill/>
              </a:ln>
              <a:solidFill>
                <a:srgbClr val="EEECE1">
                  <a:lumMod val="10000"/>
                </a:srgbClr>
              </a:solidFill>
              <a:effectLst/>
              <a:uLnTx/>
              <a:uFillTx/>
              <a:latin typeface="ＭＳ Ｐゴシック" panose="020B0600070205080204" pitchFamily="50" charset="-128"/>
              <a:ea typeface="ＭＳ Ｐゴシック" panose="020B0600070205080204" pitchFamily="50" charset="-128"/>
              <a:cs typeface="Arial" charset="0"/>
            </a:endParaRPr>
          </a:p>
        </p:txBody>
      </p:sp>
      <p:sp>
        <p:nvSpPr>
          <p:cNvPr id="5" name="テキスト ボックス 4"/>
          <p:cNvSpPr txBox="1"/>
          <p:nvPr/>
        </p:nvSpPr>
        <p:spPr>
          <a:xfrm>
            <a:off x="6744072" y="6492875"/>
            <a:ext cx="4122340"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Arial" charset="0"/>
              </a:rPr>
              <a:t>補助金申請手続きハンドブック</a:t>
            </a:r>
            <a:r>
              <a:rPr kumimoji="1" lang="en-US" altLang="ja-JP" sz="11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Arial" charset="0"/>
              </a:rPr>
              <a:t>(2017</a:t>
            </a:r>
            <a:r>
              <a:rPr kumimoji="1" lang="ja-JP" altLang="en-US" sz="11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Arial" charset="0"/>
              </a:rPr>
              <a:t>年</a:t>
            </a:r>
            <a:r>
              <a:rPr kumimoji="1" lang="en-US" altLang="ja-JP" sz="11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Arial" charset="0"/>
              </a:rPr>
              <a:t>7</a:t>
            </a:r>
            <a:r>
              <a:rPr kumimoji="1" lang="ja-JP" altLang="en-US" sz="11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Arial" charset="0"/>
              </a:rPr>
              <a:t>月版</a:t>
            </a:r>
            <a:r>
              <a:rPr kumimoji="1" lang="en-US" altLang="ja-JP" sz="11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Arial" charset="0"/>
              </a:rPr>
              <a:t>)</a:t>
            </a:r>
            <a:r>
              <a:rPr kumimoji="1" lang="ja-JP" altLang="en-US" sz="11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Arial" charset="0"/>
              </a:rPr>
              <a:t>より抜粋</a:t>
            </a:r>
          </a:p>
        </p:txBody>
      </p:sp>
      <p:sp>
        <p:nvSpPr>
          <p:cNvPr id="9" name="正方形/長方形 8"/>
          <p:cNvSpPr/>
          <p:nvPr/>
        </p:nvSpPr>
        <p:spPr>
          <a:xfrm>
            <a:off x="1667510" y="2935951"/>
            <a:ext cx="9000491" cy="338554"/>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Times New Roman" pitchFamily="18" charset="0"/>
              <a:ea typeface="ＭＳ Ｐ明朝" panose="02020600040205080304" pitchFamily="18" charset="-128"/>
              <a:cs typeface="Arial" charset="0"/>
            </a:endParaRPr>
          </a:p>
        </p:txBody>
      </p:sp>
      <p:sp>
        <p:nvSpPr>
          <p:cNvPr id="7" name="テキスト ボックス 6"/>
          <p:cNvSpPr txBox="1"/>
          <p:nvPr/>
        </p:nvSpPr>
        <p:spPr>
          <a:xfrm>
            <a:off x="361950" y="1524000"/>
            <a:ext cx="6696744"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dirty="0">
                <a:ln>
                  <a:noFill/>
                </a:ln>
                <a:solidFill>
                  <a:srgbClr val="1F497D"/>
                </a:solidFill>
                <a:effectLst/>
                <a:uLnTx/>
                <a:uFillTx/>
                <a:latin typeface="ＭＳ Ｐゴシック" panose="020B0600070205080204" pitchFamily="50" charset="-128"/>
                <a:ea typeface="ＭＳ Ｐゴシック" panose="020B0600070205080204" pitchFamily="50" charset="-128"/>
                <a:cs typeface="Arial" charset="0"/>
              </a:rPr>
              <a:t>地区補助金の余剰金</a:t>
            </a:r>
          </a:p>
        </p:txBody>
      </p:sp>
    </p:spTree>
    <p:extLst>
      <p:ext uri="{BB962C8B-B14F-4D97-AF65-F5344CB8AC3E}">
        <p14:creationId xmlns:p14="http://schemas.microsoft.com/office/powerpoint/2010/main" val="139789942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6744072" y="6492875"/>
            <a:ext cx="3542928"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Arial" charset="0"/>
              </a:rPr>
              <a:t>補助金申請手続きハンドブック</a:t>
            </a:r>
            <a:r>
              <a:rPr kumimoji="1" lang="en-US" altLang="ja-JP" sz="11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Arial" charset="0"/>
              </a:rPr>
              <a:t>(2017</a:t>
            </a:r>
            <a:r>
              <a:rPr kumimoji="1" lang="ja-JP" altLang="en-US" sz="11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Arial" charset="0"/>
              </a:rPr>
              <a:t>年</a:t>
            </a:r>
            <a:r>
              <a:rPr kumimoji="1" lang="en-US" altLang="ja-JP" sz="11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Arial" charset="0"/>
              </a:rPr>
              <a:t>7</a:t>
            </a:r>
            <a:r>
              <a:rPr kumimoji="1" lang="ja-JP" altLang="en-US" sz="11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Arial" charset="0"/>
              </a:rPr>
              <a:t>月版</a:t>
            </a:r>
            <a:r>
              <a:rPr kumimoji="1" lang="en-US" altLang="ja-JP" sz="11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Arial" charset="0"/>
              </a:rPr>
              <a:t>)</a:t>
            </a:r>
            <a:r>
              <a:rPr kumimoji="1" lang="ja-JP" altLang="en-US" sz="11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Arial" charset="0"/>
              </a:rPr>
              <a:t>より抜粋</a:t>
            </a:r>
          </a:p>
        </p:txBody>
      </p:sp>
      <p:sp>
        <p:nvSpPr>
          <p:cNvPr id="9" name="正方形/長方形 8"/>
          <p:cNvSpPr/>
          <p:nvPr/>
        </p:nvSpPr>
        <p:spPr>
          <a:xfrm>
            <a:off x="685800" y="2057400"/>
            <a:ext cx="11125200" cy="3970318"/>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800" b="0" i="0" u="none" strike="noStrike" kern="1200" cap="none" spc="0" normalizeH="0" baseline="0" noProof="0" dirty="0">
                <a:ln>
                  <a:noFill/>
                </a:ln>
                <a:solidFill>
                  <a:srgbClr val="1F497D">
                    <a:lumMod val="50000"/>
                  </a:srgbClr>
                </a:solidFill>
                <a:effectLst/>
                <a:uLnTx/>
                <a:uFillTx/>
                <a:latin typeface="ＭＳ Ｐゴシック" panose="020B0600070205080204" pitchFamily="50" charset="-128"/>
                <a:ea typeface="ＭＳ Ｐゴシック" panose="020B0600070205080204" pitchFamily="50" charset="-128"/>
                <a:cs typeface="Arial" charset="0"/>
              </a:rPr>
              <a:t>【</a:t>
            </a:r>
            <a:r>
              <a:rPr kumimoji="1" lang="ja-JP" altLang="en-US" sz="2800" b="0" i="0" u="none" strike="noStrike" kern="1200" cap="none" spc="0" normalizeH="0" baseline="0" noProof="0" dirty="0">
                <a:ln>
                  <a:noFill/>
                </a:ln>
                <a:solidFill>
                  <a:srgbClr val="1F497D">
                    <a:lumMod val="50000"/>
                  </a:srgbClr>
                </a:solidFill>
                <a:effectLst/>
                <a:uLnTx/>
                <a:uFillTx/>
                <a:latin typeface="ＭＳ Ｐゴシック" panose="020B0600070205080204" pitchFamily="50" charset="-128"/>
                <a:ea typeface="ＭＳ Ｐゴシック" panose="020B0600070205080204" pitchFamily="50" charset="-128"/>
                <a:cs typeface="Arial" charset="0"/>
              </a:rPr>
              <a:t>報告要件</a:t>
            </a:r>
            <a:r>
              <a:rPr kumimoji="1" lang="en-US" altLang="ja-JP" sz="2800" b="0" i="0" u="none" strike="noStrike" kern="1200" cap="none" spc="0" normalizeH="0" baseline="0" noProof="0" dirty="0">
                <a:ln>
                  <a:noFill/>
                </a:ln>
                <a:solidFill>
                  <a:srgbClr val="1F497D">
                    <a:lumMod val="50000"/>
                  </a:srgbClr>
                </a:solidFill>
                <a:effectLst/>
                <a:uLnTx/>
                <a:uFillTx/>
                <a:latin typeface="ＭＳ Ｐゴシック" panose="020B0600070205080204" pitchFamily="50" charset="-128"/>
                <a:ea typeface="ＭＳ Ｐゴシック" panose="020B0600070205080204" pitchFamily="50" charset="-128"/>
                <a:cs typeface="Arial" charset="0"/>
              </a:rPr>
              <a:t>】</a:t>
            </a:r>
            <a:r>
              <a:rPr kumimoji="1" lang="ja-JP" altLang="en-US" sz="2800" b="0" i="0" u="none" strike="noStrike" kern="1200" cap="none" spc="0" normalizeH="0" baseline="0" noProof="0" dirty="0">
                <a:ln>
                  <a:noFill/>
                </a:ln>
                <a:solidFill>
                  <a:srgbClr val="1F497D">
                    <a:lumMod val="50000"/>
                  </a:srgbClr>
                </a:solidFill>
                <a:effectLst/>
                <a:uLnTx/>
                <a:uFillTx/>
                <a:latin typeface="ＭＳ Ｐゴシック" panose="020B0600070205080204" pitchFamily="50" charset="-128"/>
                <a:ea typeface="ＭＳ Ｐゴシック" panose="020B0600070205080204" pitchFamily="50" charset="-128"/>
                <a:cs typeface="Arial" charset="0"/>
              </a:rPr>
              <a:t>・・・申請書同様、ロータリー財団へオンラインで提出</a:t>
            </a:r>
            <a:endParaRPr kumimoji="1" lang="en-US" altLang="ja-JP" sz="2800" b="0" i="0" u="none" strike="noStrike" kern="1200" cap="none" spc="0" normalizeH="0" baseline="0" noProof="0" dirty="0">
              <a:ln>
                <a:noFill/>
              </a:ln>
              <a:solidFill>
                <a:srgbClr val="1F497D">
                  <a:lumMod val="50000"/>
                </a:srgbClr>
              </a:solidFill>
              <a:effectLst/>
              <a:uLnTx/>
              <a:uFillTx/>
              <a:latin typeface="ＭＳ Ｐゴシック" panose="020B0600070205080204" pitchFamily="50" charset="-128"/>
              <a:ea typeface="ＭＳ Ｐゴシック" panose="020B0600070205080204" pitchFamily="50" charset="-128"/>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1F497D">
                    <a:lumMod val="50000"/>
                  </a:srgbClr>
                </a:solidFill>
                <a:effectLst/>
                <a:uLnTx/>
                <a:uFillTx/>
                <a:latin typeface="ＭＳ Ｐゴシック" panose="020B0600070205080204" pitchFamily="50" charset="-128"/>
                <a:ea typeface="ＭＳ Ｐゴシック" panose="020B0600070205080204" pitchFamily="50" charset="-128"/>
                <a:cs typeface="Arial" charset="0"/>
              </a:rPr>
              <a:t>　　</a:t>
            </a:r>
            <a:r>
              <a:rPr kumimoji="1" lang="ja-JP" altLang="en-US" sz="2400" b="0" i="0" u="none" strike="noStrike" kern="1200" cap="none" spc="0" normalizeH="0" baseline="0" noProof="0" dirty="0">
                <a:ln>
                  <a:noFill/>
                </a:ln>
                <a:solidFill>
                  <a:srgbClr val="1F497D">
                    <a:lumMod val="50000"/>
                  </a:srgbClr>
                </a:solidFill>
                <a:effectLst/>
                <a:uLnTx/>
                <a:uFillTx/>
                <a:latin typeface="ＭＳ Ｐゴシック" panose="020B0600070205080204" pitchFamily="50" charset="-128"/>
                <a:ea typeface="ＭＳ Ｐゴシック" panose="020B0600070205080204" pitchFamily="50" charset="-128"/>
                <a:cs typeface="Arial" charset="0"/>
              </a:rPr>
              <a:t>　</a:t>
            </a:r>
            <a:endParaRPr kumimoji="1" lang="en-US" altLang="ja-JP" sz="2400" b="0" i="0" u="none" strike="noStrike" kern="1200" cap="none" spc="0" normalizeH="0" baseline="0" noProof="0" dirty="0">
              <a:ln>
                <a:noFill/>
              </a:ln>
              <a:solidFill>
                <a:srgbClr val="1F497D">
                  <a:lumMod val="50000"/>
                </a:srgbClr>
              </a:solidFill>
              <a:effectLst/>
              <a:uLnTx/>
              <a:uFillTx/>
              <a:latin typeface="ＭＳ Ｐゴシック" panose="020B0600070205080204" pitchFamily="50" charset="-128"/>
              <a:ea typeface="ＭＳ Ｐゴシック" panose="020B0600070205080204" pitchFamily="50" charset="-128"/>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1F497D">
                    <a:lumMod val="50000"/>
                  </a:srgbClr>
                </a:solidFill>
                <a:effectLst/>
                <a:uLnTx/>
                <a:uFillTx/>
                <a:latin typeface="ＭＳ Ｐゴシック" panose="020B0600070205080204" pitchFamily="50" charset="-128"/>
                <a:ea typeface="ＭＳ Ｐゴシック" panose="020B0600070205080204" pitchFamily="50" charset="-128"/>
                <a:cs typeface="Arial" charset="0"/>
              </a:rPr>
              <a:t>　</a:t>
            </a:r>
            <a:endParaRPr kumimoji="1" lang="en-US" altLang="ja-JP" sz="1800" b="0" i="0" u="none" strike="noStrike" kern="1200" cap="none" spc="0" normalizeH="0" baseline="0" noProof="0" dirty="0">
              <a:ln>
                <a:noFill/>
              </a:ln>
              <a:solidFill>
                <a:srgbClr val="1F497D">
                  <a:lumMod val="50000"/>
                </a:srgbClr>
              </a:solidFill>
              <a:effectLst/>
              <a:uLnTx/>
              <a:uFillTx/>
              <a:latin typeface="ＭＳ Ｐゴシック" panose="020B0600070205080204" pitchFamily="50" charset="-128"/>
              <a:ea typeface="ＭＳ Ｐゴシック" panose="020B0600070205080204" pitchFamily="50" charset="-128"/>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800" b="0" i="0" u="none" strike="noStrike" kern="1200" cap="none" spc="0" normalizeH="0" baseline="0" noProof="0" dirty="0">
              <a:ln>
                <a:noFill/>
              </a:ln>
              <a:solidFill>
                <a:srgbClr val="1F497D">
                  <a:lumMod val="50000"/>
                </a:srgbClr>
              </a:solidFill>
              <a:effectLst/>
              <a:uLnTx/>
              <a:uFillTx/>
              <a:latin typeface="ＭＳ Ｐゴシック" panose="020B0600070205080204" pitchFamily="50" charset="-128"/>
              <a:ea typeface="ＭＳ Ｐゴシック" panose="020B0600070205080204" pitchFamily="50" charset="-128"/>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1F497D">
                    <a:lumMod val="50000"/>
                  </a:srgbClr>
                </a:solidFill>
                <a:effectLst/>
                <a:uLnTx/>
                <a:uFillTx/>
                <a:latin typeface="ＭＳ Ｐゴシック" panose="020B0600070205080204" pitchFamily="50" charset="-128"/>
                <a:ea typeface="ＭＳ Ｐゴシック" panose="020B0600070205080204" pitchFamily="50" charset="-128"/>
                <a:cs typeface="Arial" charset="0"/>
              </a:rPr>
              <a:t>　　　　</a:t>
            </a:r>
            <a:endParaRPr kumimoji="1" lang="en-US" altLang="ja-JP" sz="2400" b="0" i="0" u="none" strike="noStrike" kern="1200" cap="none" spc="0" normalizeH="0" baseline="0" noProof="0" dirty="0">
              <a:ln>
                <a:noFill/>
              </a:ln>
              <a:solidFill>
                <a:srgbClr val="1F497D">
                  <a:lumMod val="50000"/>
                </a:srgbClr>
              </a:solidFill>
              <a:effectLst/>
              <a:uLnTx/>
              <a:uFillTx/>
              <a:latin typeface="ＭＳ Ｐゴシック" panose="020B0600070205080204" pitchFamily="50" charset="-128"/>
              <a:ea typeface="ＭＳ Ｐゴシック" panose="020B0600070205080204" pitchFamily="50" charset="-128"/>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1F497D">
                    <a:lumMod val="50000"/>
                  </a:srgbClr>
                </a:solidFill>
                <a:effectLst/>
                <a:uLnTx/>
                <a:uFillTx/>
                <a:latin typeface="ＭＳ Ｐゴシック" panose="020B0600070205080204" pitchFamily="50" charset="-128"/>
                <a:ea typeface="ＭＳ Ｐゴシック" panose="020B0600070205080204" pitchFamily="50" charset="-128"/>
                <a:cs typeface="Arial" charset="0"/>
              </a:rPr>
              <a:t>　　　　＊</a:t>
            </a: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rPr>
              <a:t>補助金の最初の支給を受けてから</a:t>
            </a:r>
            <a:r>
              <a:rPr kumimoji="1" lang="en-US" altLang="ja-JP" sz="24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Arial" charset="0"/>
              </a:rPr>
              <a:t>12 </a:t>
            </a:r>
            <a:r>
              <a:rPr kumimoji="1" lang="ja-JP" altLang="en-US" sz="24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Arial" charset="0"/>
              </a:rPr>
              <a:t>カ月以内に提出</a:t>
            </a: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rPr>
              <a:t>（その後もプロジェクト</a:t>
            </a:r>
            <a:endParaRPr kumimoji="1" lang="en-US" altLang="ja-JP"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rPr>
              <a:t>　　　　　　完了まで、</a:t>
            </a:r>
            <a:r>
              <a:rPr kumimoji="1" lang="en-US" altLang="ja-JP"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rPr>
              <a:t>12 </a:t>
            </a: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rPr>
              <a:t>ヵ月毎に 提出）</a:t>
            </a:r>
            <a:endParaRPr kumimoji="1" lang="en-US" altLang="ja-JP"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000" b="0" i="0" u="none" strike="noStrike" kern="1200" cap="none" spc="0" normalizeH="0" baseline="0" noProof="0" dirty="0">
              <a:ln>
                <a:noFill/>
              </a:ln>
              <a:solidFill>
                <a:srgbClr val="1F497D">
                  <a:lumMod val="50000"/>
                </a:srgbClr>
              </a:solidFill>
              <a:effectLst/>
              <a:uLnTx/>
              <a:uFillTx/>
              <a:latin typeface="ＭＳ Ｐゴシック" panose="020B0600070205080204" pitchFamily="50" charset="-128"/>
              <a:ea typeface="ＭＳ Ｐゴシック" panose="020B0600070205080204" pitchFamily="50" charset="-128"/>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1F497D">
                    <a:lumMod val="50000"/>
                  </a:srgbClr>
                </a:solidFill>
                <a:effectLst/>
                <a:uLnTx/>
                <a:uFillTx/>
                <a:latin typeface="ＭＳ Ｐゴシック" panose="020B0600070205080204" pitchFamily="50" charset="-128"/>
                <a:ea typeface="ＭＳ Ｐゴシック" panose="020B0600070205080204" pitchFamily="50" charset="-128"/>
                <a:cs typeface="Arial" charset="0"/>
              </a:rPr>
              <a:t>　　　　＊</a:t>
            </a: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rPr>
              <a:t>プロジェクト完了後</a:t>
            </a:r>
            <a:r>
              <a:rPr kumimoji="1" lang="en-US" altLang="ja-JP" sz="24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Arial" charset="0"/>
              </a:rPr>
              <a:t>2 </a:t>
            </a:r>
            <a:r>
              <a:rPr kumimoji="1" lang="ja-JP" altLang="en-US" sz="24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Arial" charset="0"/>
              </a:rPr>
              <a:t>ヵ月以内に提出</a:t>
            </a:r>
            <a:endParaRPr kumimoji="1" lang="ja-JP" altLang="en-US" sz="2000" b="0" i="0" u="none" strike="noStrike" kern="1200" cap="none" spc="0" normalizeH="0" baseline="0" noProof="0" dirty="0">
              <a:ln>
                <a:noFill/>
              </a:ln>
              <a:solidFill>
                <a:srgbClr val="1F497D">
                  <a:lumMod val="50000"/>
                </a:srgbClr>
              </a:solidFill>
              <a:effectLst/>
              <a:uLnTx/>
              <a:uFillTx/>
              <a:latin typeface="ＭＳ Ｐゴシック" panose="020B0600070205080204" pitchFamily="50" charset="-128"/>
              <a:ea typeface="ＭＳ Ｐゴシック" panose="020B0600070205080204" pitchFamily="50" charset="-128"/>
              <a:cs typeface="Arial" charset="0"/>
            </a:endParaRPr>
          </a:p>
        </p:txBody>
      </p:sp>
      <p:sp>
        <p:nvSpPr>
          <p:cNvPr id="2" name="テキスト ボックス 1"/>
          <p:cNvSpPr txBox="1"/>
          <p:nvPr/>
        </p:nvSpPr>
        <p:spPr>
          <a:xfrm>
            <a:off x="570756" y="1244026"/>
            <a:ext cx="5716488"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dirty="0">
                <a:ln>
                  <a:noFill/>
                </a:ln>
                <a:solidFill>
                  <a:srgbClr val="1F497D"/>
                </a:solidFill>
                <a:effectLst/>
                <a:uLnTx/>
                <a:uFillTx/>
                <a:latin typeface="ＭＳ Ｐゴシック" panose="020B0600070205080204" pitchFamily="50" charset="-128"/>
                <a:ea typeface="ＭＳ Ｐゴシック" panose="020B0600070205080204" pitchFamily="50" charset="-128"/>
                <a:cs typeface="Arial" charset="0"/>
              </a:rPr>
              <a:t>グローバル補助金の報告書</a:t>
            </a:r>
          </a:p>
        </p:txBody>
      </p:sp>
      <p:sp>
        <p:nvSpPr>
          <p:cNvPr id="4" name="正方形/長方形 3">
            <a:extLst>
              <a:ext uri="{FF2B5EF4-FFF2-40B4-BE49-F238E27FC236}">
                <a16:creationId xmlns:a16="http://schemas.microsoft.com/office/drawing/2014/main" id="{80357B4A-B12D-46A8-A3F9-7DEC85FC044C}"/>
              </a:ext>
            </a:extLst>
          </p:cNvPr>
          <p:cNvSpPr/>
          <p:nvPr/>
        </p:nvSpPr>
        <p:spPr>
          <a:xfrm>
            <a:off x="1333500" y="3086100"/>
            <a:ext cx="2590800" cy="685800"/>
          </a:xfrm>
          <a:prstGeom prst="rect">
            <a:avLst/>
          </a:prstGeom>
          <a:solidFill>
            <a:srgbClr val="002060"/>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中間報告書</a:t>
            </a:r>
          </a:p>
        </p:txBody>
      </p:sp>
      <p:sp>
        <p:nvSpPr>
          <p:cNvPr id="8" name="正方形/長方形 7">
            <a:extLst>
              <a:ext uri="{FF2B5EF4-FFF2-40B4-BE49-F238E27FC236}">
                <a16:creationId xmlns:a16="http://schemas.microsoft.com/office/drawing/2014/main" id="{FF78A288-0FCB-48AF-8032-E2D19CF50EBB}"/>
              </a:ext>
            </a:extLst>
          </p:cNvPr>
          <p:cNvSpPr/>
          <p:nvPr/>
        </p:nvSpPr>
        <p:spPr>
          <a:xfrm>
            <a:off x="1333500" y="4800600"/>
            <a:ext cx="2590800" cy="685800"/>
          </a:xfrm>
          <a:prstGeom prst="rect">
            <a:avLst/>
          </a:prstGeom>
          <a:solidFill>
            <a:srgbClr val="002060"/>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最終報告書</a:t>
            </a:r>
          </a:p>
        </p:txBody>
      </p:sp>
    </p:spTree>
    <p:extLst>
      <p:ext uri="{BB962C8B-B14F-4D97-AF65-F5344CB8AC3E}">
        <p14:creationId xmlns:p14="http://schemas.microsoft.com/office/powerpoint/2010/main" val="61588090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4294967295"/>
          </p:nvPr>
        </p:nvSpPr>
        <p:spPr>
          <a:xfrm>
            <a:off x="533400" y="2286000"/>
            <a:ext cx="11049000" cy="4038600"/>
          </a:xfrm>
          <a:prstGeom prst="rect">
            <a:avLst/>
          </a:prstGeom>
          <a:ln>
            <a:solidFill>
              <a:srgbClr val="002060"/>
            </a:solidFill>
          </a:ln>
        </p:spPr>
        <p:txBody>
          <a:bodyPr>
            <a:noAutofit/>
          </a:bodyPr>
          <a:lstStyle/>
          <a:p>
            <a:pPr marL="0" indent="0">
              <a:lnSpc>
                <a:spcPct val="150000"/>
              </a:lnSpc>
              <a:buNone/>
            </a:pPr>
            <a:r>
              <a:rPr lang="ja-JP" altLang="en-US" sz="2400" dirty="0">
                <a:solidFill>
                  <a:schemeClr val="bg2">
                    <a:lumMod val="10000"/>
                  </a:schemeClr>
                </a:solidFill>
                <a:latin typeface="ＭＳ Ｐゴシック" panose="020B0600070205080204" pitchFamily="50" charset="-128"/>
                <a:ea typeface="ＭＳ Ｐゴシック" panose="020B0600070205080204" pitchFamily="50" charset="-128"/>
              </a:rPr>
              <a:t>①申請書上のプロジェクト内容の変更</a:t>
            </a:r>
            <a:endParaRPr lang="en-US" altLang="ja-JP" sz="2400" dirty="0">
              <a:solidFill>
                <a:schemeClr val="bg2">
                  <a:lumMod val="10000"/>
                </a:schemeClr>
              </a:solidFill>
              <a:latin typeface="ＭＳ Ｐゴシック" panose="020B0600070205080204" pitchFamily="50" charset="-128"/>
              <a:ea typeface="ＭＳ Ｐゴシック" panose="020B0600070205080204" pitchFamily="50" charset="-128"/>
            </a:endParaRPr>
          </a:p>
          <a:p>
            <a:pPr marL="0" indent="0">
              <a:lnSpc>
                <a:spcPct val="150000"/>
              </a:lnSpc>
              <a:buNone/>
            </a:pPr>
            <a:r>
              <a:rPr lang="ja-JP" altLang="en-US" sz="2400" dirty="0">
                <a:solidFill>
                  <a:schemeClr val="bg2">
                    <a:lumMod val="10000"/>
                  </a:schemeClr>
                </a:solidFill>
                <a:latin typeface="ＭＳ Ｐゴシック" panose="020B0600070205080204" pitchFamily="50" charset="-128"/>
                <a:ea typeface="ＭＳ Ｐゴシック" panose="020B0600070205080204" pitchFamily="50" charset="-128"/>
              </a:rPr>
              <a:t>②補助金の入金時、補助金口座が残高０になっていない</a:t>
            </a:r>
            <a:endParaRPr lang="en-US" altLang="ja-JP" sz="2400" dirty="0">
              <a:solidFill>
                <a:schemeClr val="bg2">
                  <a:lumMod val="10000"/>
                </a:schemeClr>
              </a:solidFill>
              <a:latin typeface="ＭＳ Ｐゴシック" panose="020B0600070205080204" pitchFamily="50" charset="-128"/>
              <a:ea typeface="ＭＳ Ｐゴシック" panose="020B0600070205080204" pitchFamily="50" charset="-128"/>
            </a:endParaRPr>
          </a:p>
          <a:p>
            <a:pPr marL="0" indent="0">
              <a:lnSpc>
                <a:spcPct val="150000"/>
              </a:lnSpc>
              <a:buNone/>
            </a:pPr>
            <a:r>
              <a:rPr lang="ja-JP" altLang="en-US" sz="2400" dirty="0">
                <a:solidFill>
                  <a:schemeClr val="bg2">
                    <a:lumMod val="10000"/>
                  </a:schemeClr>
                </a:solidFill>
                <a:latin typeface="ＭＳ Ｐゴシック" panose="020B0600070205080204" pitchFamily="50" charset="-128"/>
                <a:ea typeface="ＭＳ Ｐゴシック" panose="020B0600070205080204" pitchFamily="50" charset="-128"/>
              </a:rPr>
              <a:t>③利子の計上の失念</a:t>
            </a:r>
            <a:endParaRPr lang="en-US" altLang="ja-JP" sz="2400" dirty="0">
              <a:solidFill>
                <a:schemeClr val="bg2">
                  <a:lumMod val="10000"/>
                </a:schemeClr>
              </a:solidFill>
              <a:latin typeface="ＭＳ Ｐゴシック" panose="020B0600070205080204" pitchFamily="50" charset="-128"/>
              <a:ea typeface="ＭＳ Ｐゴシック" panose="020B0600070205080204" pitchFamily="50" charset="-128"/>
            </a:endParaRPr>
          </a:p>
          <a:p>
            <a:pPr marL="0" indent="0">
              <a:lnSpc>
                <a:spcPct val="150000"/>
              </a:lnSpc>
              <a:buNone/>
            </a:pPr>
            <a:r>
              <a:rPr lang="ja-JP" altLang="en-US" sz="2400" dirty="0">
                <a:solidFill>
                  <a:schemeClr val="bg2">
                    <a:lumMod val="10000"/>
                  </a:schemeClr>
                </a:solidFill>
                <a:latin typeface="ＭＳ Ｐゴシック" panose="020B0600070205080204" pitchFamily="50" charset="-128"/>
                <a:ea typeface="ＭＳ Ｐゴシック" panose="020B0600070205080204" pitchFamily="50" charset="-128"/>
              </a:rPr>
              <a:t>④領収書不足</a:t>
            </a:r>
            <a:endParaRPr lang="en-US" altLang="ja-JP" sz="2400" dirty="0">
              <a:solidFill>
                <a:schemeClr val="bg2">
                  <a:lumMod val="10000"/>
                </a:schemeClr>
              </a:solidFill>
              <a:latin typeface="ＭＳ Ｐゴシック" panose="020B0600070205080204" pitchFamily="50" charset="-128"/>
              <a:ea typeface="ＭＳ Ｐゴシック" panose="020B0600070205080204" pitchFamily="50" charset="-128"/>
            </a:endParaRPr>
          </a:p>
          <a:p>
            <a:pPr marL="0" indent="0">
              <a:lnSpc>
                <a:spcPct val="150000"/>
              </a:lnSpc>
              <a:buNone/>
            </a:pPr>
            <a:r>
              <a:rPr lang="ja-JP" altLang="en-US" sz="2400" dirty="0">
                <a:solidFill>
                  <a:schemeClr val="bg2">
                    <a:lumMod val="10000"/>
                  </a:schemeClr>
                </a:solidFill>
                <a:latin typeface="ＭＳ Ｐゴシック" panose="020B0600070205080204" pitchFamily="50" charset="-128"/>
                <a:ea typeface="ＭＳ Ｐゴシック" panose="020B0600070205080204" pitchFamily="50" charset="-128"/>
              </a:rPr>
              <a:t>⑤領収書を添付すべきところ、請求書と銀行振込の控えや納品書、振込金受取書</a:t>
            </a:r>
            <a:endParaRPr lang="en-US" altLang="ja-JP" sz="2400" dirty="0">
              <a:solidFill>
                <a:schemeClr val="bg2">
                  <a:lumMod val="10000"/>
                </a:schemeClr>
              </a:solidFill>
              <a:latin typeface="ＭＳ Ｐゴシック" panose="020B0600070205080204" pitchFamily="50" charset="-128"/>
              <a:ea typeface="ＭＳ Ｐゴシック" panose="020B0600070205080204" pitchFamily="50" charset="-128"/>
            </a:endParaRPr>
          </a:p>
          <a:p>
            <a:pPr marL="0" indent="0">
              <a:lnSpc>
                <a:spcPct val="150000"/>
              </a:lnSpc>
              <a:buNone/>
            </a:pPr>
            <a:r>
              <a:rPr lang="ja-JP" altLang="en-US" sz="2400" dirty="0">
                <a:solidFill>
                  <a:schemeClr val="bg2">
                    <a:lumMod val="10000"/>
                  </a:schemeClr>
                </a:solidFill>
                <a:latin typeface="ＭＳ Ｐゴシック" panose="020B0600070205080204" pitchFamily="50" charset="-128"/>
                <a:ea typeface="ＭＳ Ｐゴシック" panose="020B0600070205080204" pitchFamily="50" charset="-128"/>
              </a:rPr>
              <a:t>　の添付</a:t>
            </a:r>
            <a:r>
              <a:rPr lang="en-US" altLang="ja-JP" sz="2400" dirty="0">
                <a:solidFill>
                  <a:schemeClr val="bg2">
                    <a:lumMod val="10000"/>
                  </a:schemeClr>
                </a:solidFill>
                <a:latin typeface="ＭＳ Ｐゴシック" panose="020B0600070205080204" pitchFamily="50" charset="-128"/>
                <a:ea typeface="ＭＳ Ｐゴシック" panose="020B0600070205080204" pitchFamily="50" charset="-128"/>
              </a:rPr>
              <a:t> </a:t>
            </a:r>
          </a:p>
        </p:txBody>
      </p:sp>
      <p:sp>
        <p:nvSpPr>
          <p:cNvPr id="4" name="タイトル 3"/>
          <p:cNvSpPr>
            <a:spLocks noGrp="1"/>
          </p:cNvSpPr>
          <p:nvPr>
            <p:ph type="title" idx="4294967295"/>
          </p:nvPr>
        </p:nvSpPr>
        <p:spPr>
          <a:xfrm>
            <a:off x="533400" y="1600200"/>
            <a:ext cx="8153400" cy="838200"/>
          </a:xfrm>
          <a:prstGeom prst="rect">
            <a:avLst/>
          </a:prstGeom>
        </p:spPr>
        <p:txBody>
          <a:bodyPr>
            <a:noAutofit/>
          </a:bodyPr>
          <a:lstStyle/>
          <a:p>
            <a:r>
              <a:rPr lang="ja-JP" altLang="en-US" sz="2400" dirty="0">
                <a:solidFill>
                  <a:schemeClr val="tx2"/>
                </a:solidFill>
                <a:latin typeface="ＭＳ Ｐゴシック" panose="020B0600070205080204" pitchFamily="50" charset="-128"/>
                <a:ea typeface="ＭＳ Ｐゴシック" panose="020B0600070205080204" pitchFamily="50" charset="-128"/>
              </a:rPr>
              <a:t>補助金管理上の不備内容（報告書上散見される問題点）①</a:t>
            </a:r>
            <a:endParaRPr kumimoji="1" lang="ja-JP" altLang="en-US" sz="2400" dirty="0">
              <a:solidFill>
                <a:schemeClr val="tx2"/>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971142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4294967295"/>
          </p:nvPr>
        </p:nvSpPr>
        <p:spPr>
          <a:xfrm>
            <a:off x="457200" y="2362200"/>
            <a:ext cx="11353800" cy="3954842"/>
          </a:xfrm>
          <a:prstGeom prst="rect">
            <a:avLst/>
          </a:prstGeom>
          <a:ln>
            <a:solidFill>
              <a:srgbClr val="002060"/>
            </a:solidFill>
          </a:ln>
        </p:spPr>
        <p:txBody>
          <a:bodyPr>
            <a:noAutofit/>
          </a:bodyPr>
          <a:lstStyle/>
          <a:p>
            <a:pPr marL="0" indent="0">
              <a:lnSpc>
                <a:spcPct val="150000"/>
              </a:lnSpc>
              <a:buNone/>
            </a:pPr>
            <a:r>
              <a:rPr lang="ja-JP" altLang="en-US" sz="2400" dirty="0">
                <a:solidFill>
                  <a:schemeClr val="bg2">
                    <a:lumMod val="10000"/>
                  </a:schemeClr>
                </a:solidFill>
                <a:latin typeface="ＭＳ Ｐゴシック" panose="020B0600070205080204" pitchFamily="50" charset="-128"/>
                <a:ea typeface="ＭＳ Ｐゴシック" panose="020B0600070205080204" pitchFamily="50" charset="-128"/>
              </a:rPr>
              <a:t>⑥領収書の日付や、宛名の不備</a:t>
            </a:r>
            <a:endParaRPr lang="en-US" altLang="ja-JP" sz="2400" dirty="0">
              <a:solidFill>
                <a:schemeClr val="bg2">
                  <a:lumMod val="10000"/>
                </a:schemeClr>
              </a:solidFill>
              <a:latin typeface="ＭＳ Ｐゴシック" panose="020B0600070205080204" pitchFamily="50" charset="-128"/>
              <a:ea typeface="ＭＳ Ｐゴシック" panose="020B0600070205080204" pitchFamily="50" charset="-128"/>
            </a:endParaRPr>
          </a:p>
          <a:p>
            <a:pPr marL="0" indent="0">
              <a:lnSpc>
                <a:spcPct val="150000"/>
              </a:lnSpc>
              <a:buNone/>
            </a:pPr>
            <a:r>
              <a:rPr lang="ja-JP" altLang="en-US" sz="2400" dirty="0">
                <a:solidFill>
                  <a:schemeClr val="bg2">
                    <a:lumMod val="10000"/>
                  </a:schemeClr>
                </a:solidFill>
                <a:latin typeface="ＭＳ Ｐゴシック" panose="020B0600070205080204" pitchFamily="50" charset="-128"/>
                <a:ea typeface="ＭＳ Ｐゴシック" panose="020B0600070205080204" pitchFamily="50" charset="-128"/>
              </a:rPr>
              <a:t>⑦ロータリ</a:t>
            </a:r>
            <a:r>
              <a:rPr lang="en-US" altLang="ja-JP" sz="2400" dirty="0">
                <a:solidFill>
                  <a:schemeClr val="bg2">
                    <a:lumMod val="10000"/>
                  </a:schemeClr>
                </a:solidFill>
                <a:latin typeface="ＭＳ Ｐゴシック" panose="020B0600070205080204" pitchFamily="50" charset="-128"/>
                <a:ea typeface="ＭＳ Ｐゴシック" panose="020B0600070205080204" pitchFamily="50" charset="-128"/>
              </a:rPr>
              <a:t>―</a:t>
            </a:r>
            <a:r>
              <a:rPr lang="ja-JP" altLang="en-US" sz="2400" dirty="0">
                <a:solidFill>
                  <a:schemeClr val="bg2">
                    <a:lumMod val="10000"/>
                  </a:schemeClr>
                </a:solidFill>
                <a:latin typeface="ＭＳ Ｐゴシック" panose="020B0600070205080204" pitchFamily="50" charset="-128"/>
                <a:ea typeface="ＭＳ Ｐゴシック" panose="020B0600070205080204" pitchFamily="50" charset="-128"/>
              </a:rPr>
              <a:t>レートの勘違い</a:t>
            </a:r>
            <a:endParaRPr lang="en-US" altLang="ja-JP" sz="2400" dirty="0">
              <a:solidFill>
                <a:schemeClr val="bg2">
                  <a:lumMod val="10000"/>
                </a:schemeClr>
              </a:solidFill>
              <a:latin typeface="ＭＳ Ｐゴシック" panose="020B0600070205080204" pitchFamily="50" charset="-128"/>
              <a:ea typeface="ＭＳ Ｐゴシック" panose="020B0600070205080204" pitchFamily="50" charset="-128"/>
            </a:endParaRPr>
          </a:p>
          <a:p>
            <a:pPr marL="0" indent="0">
              <a:lnSpc>
                <a:spcPct val="150000"/>
              </a:lnSpc>
              <a:buNone/>
            </a:pPr>
            <a:r>
              <a:rPr lang="ja-JP" altLang="en-US" sz="2400" dirty="0">
                <a:solidFill>
                  <a:schemeClr val="bg2">
                    <a:lumMod val="10000"/>
                  </a:schemeClr>
                </a:solidFill>
                <a:latin typeface="ＭＳ Ｐゴシック" panose="020B0600070205080204" pitchFamily="50" charset="-128"/>
                <a:ea typeface="ＭＳ Ｐゴシック" panose="020B0600070205080204" pitchFamily="50" charset="-128"/>
              </a:rPr>
              <a:t>⑧協力団体や受益者に直接プロジェクト費用の振込</a:t>
            </a:r>
            <a:endParaRPr lang="en-US" altLang="ja-JP" sz="2400" dirty="0">
              <a:solidFill>
                <a:schemeClr val="bg2">
                  <a:lumMod val="10000"/>
                </a:schemeClr>
              </a:solidFill>
              <a:latin typeface="ＭＳ Ｐゴシック" panose="020B0600070205080204" pitchFamily="50" charset="-128"/>
              <a:ea typeface="ＭＳ Ｐゴシック" panose="020B0600070205080204" pitchFamily="50" charset="-128"/>
            </a:endParaRPr>
          </a:p>
          <a:p>
            <a:pPr marL="0" indent="0">
              <a:lnSpc>
                <a:spcPct val="150000"/>
              </a:lnSpc>
              <a:buNone/>
            </a:pPr>
            <a:r>
              <a:rPr lang="ja-JP" altLang="en-US" sz="2400" dirty="0">
                <a:solidFill>
                  <a:schemeClr val="bg2">
                    <a:lumMod val="10000"/>
                  </a:schemeClr>
                </a:solidFill>
                <a:latin typeface="ＭＳ Ｐゴシック" panose="020B0600070205080204" pitchFamily="50" charset="-128"/>
                <a:ea typeface="ＭＳ Ｐゴシック" panose="020B0600070205080204" pitchFamily="50" charset="-128"/>
              </a:rPr>
              <a:t>⑨ロータリアンの移動費を経費として計上</a:t>
            </a:r>
            <a:endParaRPr lang="en-US" altLang="ja-JP" sz="2400" dirty="0">
              <a:solidFill>
                <a:schemeClr val="bg2">
                  <a:lumMod val="10000"/>
                </a:schemeClr>
              </a:solidFill>
              <a:latin typeface="ＭＳ Ｐゴシック" panose="020B0600070205080204" pitchFamily="50" charset="-128"/>
              <a:ea typeface="ＭＳ Ｐゴシック" panose="020B0600070205080204" pitchFamily="50" charset="-128"/>
            </a:endParaRPr>
          </a:p>
          <a:p>
            <a:pPr marL="0" indent="0">
              <a:lnSpc>
                <a:spcPct val="150000"/>
              </a:lnSpc>
              <a:buNone/>
            </a:pPr>
            <a:r>
              <a:rPr lang="ja-JP" altLang="en-US" sz="2400" dirty="0">
                <a:solidFill>
                  <a:schemeClr val="bg2">
                    <a:lumMod val="10000"/>
                  </a:schemeClr>
                </a:solidFill>
                <a:latin typeface="ＭＳ Ｐゴシック" panose="020B0600070205080204" pitchFamily="50" charset="-128"/>
                <a:ea typeface="ＭＳ Ｐゴシック" panose="020B0600070205080204" pitchFamily="50" charset="-128"/>
              </a:rPr>
              <a:t>⑩収入合計と支出合計の不一致</a:t>
            </a:r>
            <a:endParaRPr lang="en-US" altLang="ja-JP" sz="2400" dirty="0">
              <a:solidFill>
                <a:schemeClr val="bg2">
                  <a:lumMod val="10000"/>
                </a:schemeClr>
              </a:solidFill>
              <a:latin typeface="ＭＳ Ｐゴシック" panose="020B0600070205080204" pitchFamily="50" charset="-128"/>
              <a:ea typeface="ＭＳ Ｐゴシック" panose="020B0600070205080204" pitchFamily="50" charset="-128"/>
            </a:endParaRPr>
          </a:p>
          <a:p>
            <a:pPr marL="0" indent="0">
              <a:lnSpc>
                <a:spcPct val="150000"/>
              </a:lnSpc>
              <a:buNone/>
            </a:pPr>
            <a:r>
              <a:rPr lang="ja-JP" altLang="en-US" sz="2400" dirty="0">
                <a:solidFill>
                  <a:schemeClr val="bg2">
                    <a:lumMod val="10000"/>
                  </a:schemeClr>
                </a:solidFill>
                <a:latin typeface="ＭＳ Ｐゴシック" panose="020B0600070205080204" pitchFamily="50" charset="-128"/>
                <a:ea typeface="ＭＳ Ｐゴシック" panose="020B0600070205080204" pitchFamily="50" charset="-128"/>
              </a:rPr>
              <a:t>⑪海外のレシートがついていたが理解できなかった</a:t>
            </a:r>
            <a:endParaRPr lang="en-US" altLang="ja-JP" sz="2400" dirty="0">
              <a:solidFill>
                <a:schemeClr val="bg2">
                  <a:lumMod val="10000"/>
                </a:schemeClr>
              </a:solidFill>
              <a:latin typeface="ＭＳ Ｐゴシック" panose="020B0600070205080204" pitchFamily="50" charset="-128"/>
              <a:ea typeface="ＭＳ Ｐゴシック" panose="020B0600070205080204" pitchFamily="50" charset="-128"/>
            </a:endParaRPr>
          </a:p>
        </p:txBody>
      </p:sp>
      <p:sp>
        <p:nvSpPr>
          <p:cNvPr id="4" name="タイトル 3"/>
          <p:cNvSpPr>
            <a:spLocks noGrp="1"/>
          </p:cNvSpPr>
          <p:nvPr>
            <p:ph type="title" idx="4294967295"/>
          </p:nvPr>
        </p:nvSpPr>
        <p:spPr>
          <a:xfrm>
            <a:off x="457200" y="1524000"/>
            <a:ext cx="8210550" cy="838200"/>
          </a:xfrm>
          <a:prstGeom prst="rect">
            <a:avLst/>
          </a:prstGeom>
        </p:spPr>
        <p:txBody>
          <a:bodyPr>
            <a:noAutofit/>
          </a:bodyPr>
          <a:lstStyle/>
          <a:p>
            <a:r>
              <a:rPr lang="ja-JP" altLang="en-US" sz="2400" dirty="0">
                <a:solidFill>
                  <a:schemeClr val="tx2"/>
                </a:solidFill>
                <a:latin typeface="ＭＳ Ｐゴシック" panose="020B0600070205080204" pitchFamily="50" charset="-128"/>
                <a:ea typeface="ＭＳ Ｐゴシック" panose="020B0600070205080204" pitchFamily="50" charset="-128"/>
              </a:rPr>
              <a:t>補助金管理上の不備内容（報告書上散見される問題点）②</a:t>
            </a:r>
            <a:endParaRPr kumimoji="1" lang="ja-JP" altLang="en-US" sz="2400" dirty="0">
              <a:solidFill>
                <a:schemeClr val="tx2"/>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54996381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 1"/>
          <p:cNvSpPr>
            <a:spLocks noGrp="1"/>
          </p:cNvSpPr>
          <p:nvPr>
            <p:ph idx="4294967295"/>
          </p:nvPr>
        </p:nvSpPr>
        <p:spPr>
          <a:xfrm>
            <a:off x="457200" y="2514600"/>
            <a:ext cx="11506200" cy="3657599"/>
          </a:xfrm>
          <a:prstGeom prst="rect">
            <a:avLst/>
          </a:prstGeom>
          <a:ln>
            <a:solidFill>
              <a:srgbClr val="002060"/>
            </a:solidFill>
          </a:ln>
        </p:spPr>
        <p:txBody>
          <a:bodyPr>
            <a:noAutofit/>
          </a:bodyPr>
          <a:lstStyle/>
          <a:p>
            <a:pPr>
              <a:lnSpc>
                <a:spcPct val="150000"/>
              </a:lnSpc>
              <a:buNone/>
            </a:pPr>
            <a:r>
              <a:rPr lang="ja-JP" altLang="en-US" sz="2000" dirty="0">
                <a:solidFill>
                  <a:schemeClr val="tx1"/>
                </a:solidFill>
                <a:latin typeface="ＭＳ Ｐゴシック" panose="020B0600070205080204" pitchFamily="50" charset="-128"/>
                <a:ea typeface="ＭＳ Ｐゴシック" panose="020B0600070205080204" pitchFamily="50" charset="-128"/>
              </a:rPr>
              <a:t>① クラブの一般口座は使用できません。</a:t>
            </a:r>
            <a:r>
              <a:rPr kumimoji="1" lang="ja-JP" altLang="en-US" sz="2000" dirty="0">
                <a:solidFill>
                  <a:srgbClr val="FF0000"/>
                </a:solidFill>
                <a:latin typeface="ＭＳ Ｐゴシック" panose="020B0600070205080204" pitchFamily="50" charset="-128"/>
                <a:ea typeface="ＭＳ Ｐゴシック" panose="020B0600070205080204" pitchFamily="50" charset="-128"/>
              </a:rPr>
              <a:t>補助金専用口座が</a:t>
            </a:r>
            <a:r>
              <a:rPr kumimoji="1" lang="ja-JP" altLang="en-US" sz="2000" dirty="0">
                <a:solidFill>
                  <a:schemeClr val="tx1"/>
                </a:solidFill>
                <a:latin typeface="ＭＳ Ｐゴシック" panose="020B0600070205080204" pitchFamily="50" charset="-128"/>
                <a:ea typeface="ＭＳ Ｐゴシック" panose="020B0600070205080204" pitchFamily="50" charset="-128"/>
              </a:rPr>
              <a:t>必要です。</a:t>
            </a:r>
            <a:r>
              <a:rPr lang="ja-JP" altLang="en-US" sz="2000" dirty="0">
                <a:solidFill>
                  <a:schemeClr val="tx1"/>
                </a:solidFill>
                <a:latin typeface="ＭＳ Ｐゴシック" panose="020B0600070205080204" pitchFamily="50" charset="-128"/>
                <a:ea typeface="ＭＳ Ｐゴシック" panose="020B0600070205080204" pitchFamily="50" charset="-128"/>
              </a:rPr>
              <a:t>　ない場合は新規開設してください。</a:t>
            </a:r>
            <a:endParaRPr lang="en-US" altLang="ja-JP" sz="2000" dirty="0">
              <a:solidFill>
                <a:schemeClr val="tx1"/>
              </a:solidFill>
              <a:latin typeface="ＭＳ Ｐゴシック" panose="020B0600070205080204" pitchFamily="50" charset="-128"/>
              <a:ea typeface="ＭＳ Ｐゴシック" panose="020B0600070205080204" pitchFamily="50" charset="-128"/>
            </a:endParaRPr>
          </a:p>
          <a:p>
            <a:pPr>
              <a:lnSpc>
                <a:spcPct val="150000"/>
              </a:lnSpc>
              <a:buNone/>
            </a:pPr>
            <a:r>
              <a:rPr kumimoji="1" lang="ja-JP" altLang="en-US" sz="2000" dirty="0">
                <a:solidFill>
                  <a:schemeClr val="tx1"/>
                </a:solidFill>
                <a:latin typeface="ＭＳ Ｐゴシック" panose="020B0600070205080204" pitchFamily="50" charset="-128"/>
                <a:ea typeface="ＭＳ Ｐゴシック" panose="020B0600070205080204" pitchFamily="50" charset="-128"/>
              </a:rPr>
              <a:t>② 補助金は</a:t>
            </a:r>
            <a:r>
              <a:rPr kumimoji="1" lang="ja-JP" altLang="en-US" sz="2000" dirty="0">
                <a:solidFill>
                  <a:srgbClr val="FF0000"/>
                </a:solidFill>
                <a:latin typeface="ＭＳ Ｐゴシック" panose="020B0600070205080204" pitchFamily="50" charset="-128"/>
                <a:ea typeface="ＭＳ Ｐゴシック" panose="020B0600070205080204" pitchFamily="50" charset="-128"/>
              </a:rPr>
              <a:t>補助金専用口座に振り込まれ</a:t>
            </a:r>
            <a:r>
              <a:rPr kumimoji="1" lang="ja-JP" altLang="en-US" sz="2000" dirty="0">
                <a:solidFill>
                  <a:schemeClr val="tx1"/>
                </a:solidFill>
                <a:latin typeface="ＭＳ Ｐゴシック" panose="020B0600070205080204" pitchFamily="50" charset="-128"/>
                <a:ea typeface="ＭＳ Ｐゴシック" panose="020B0600070205080204" pitchFamily="50" charset="-128"/>
              </a:rPr>
              <a:t>ます</a:t>
            </a:r>
            <a:r>
              <a:rPr kumimoji="1" lang="ja-JP" altLang="en-US" sz="2000" dirty="0">
                <a:latin typeface="ＭＳ Ｐゴシック" panose="020B0600070205080204" pitchFamily="50" charset="-128"/>
                <a:ea typeface="ＭＳ Ｐゴシック" panose="020B0600070205080204" pitchFamily="50" charset="-128"/>
              </a:rPr>
              <a:t>。</a:t>
            </a:r>
            <a:endParaRPr kumimoji="1" lang="en-US" altLang="ja-JP" sz="2000" dirty="0">
              <a:latin typeface="ＭＳ Ｐゴシック" panose="020B0600070205080204" pitchFamily="50" charset="-128"/>
              <a:ea typeface="ＭＳ Ｐゴシック" panose="020B0600070205080204" pitchFamily="50" charset="-128"/>
            </a:endParaRPr>
          </a:p>
          <a:p>
            <a:pPr>
              <a:lnSpc>
                <a:spcPct val="150000"/>
              </a:lnSpc>
              <a:buNone/>
            </a:pPr>
            <a:r>
              <a:rPr lang="ja-JP" altLang="en-US" sz="2000" dirty="0">
                <a:solidFill>
                  <a:schemeClr val="tx1"/>
                </a:solidFill>
                <a:latin typeface="ＭＳ Ｐゴシック" panose="020B0600070205080204" pitchFamily="50" charset="-128"/>
                <a:ea typeface="ＭＳ Ｐゴシック" panose="020B0600070205080204" pitchFamily="50" charset="-128"/>
              </a:rPr>
              <a:t>③ </a:t>
            </a:r>
            <a:r>
              <a:rPr lang="ja-JP" altLang="en-US" sz="2000" dirty="0">
                <a:solidFill>
                  <a:srgbClr val="FF0000"/>
                </a:solidFill>
                <a:latin typeface="ＭＳ Ｐゴシック" panose="020B0600070205080204" pitchFamily="50" charset="-128"/>
                <a:ea typeface="ＭＳ Ｐゴシック" panose="020B0600070205080204" pitchFamily="50" charset="-128"/>
              </a:rPr>
              <a:t>クラブ拠出金</a:t>
            </a:r>
            <a:r>
              <a:rPr lang="ja-JP" altLang="en-US" sz="2000" dirty="0">
                <a:solidFill>
                  <a:schemeClr val="tx1"/>
                </a:solidFill>
                <a:latin typeface="ＭＳ Ｐゴシック" panose="020B0600070205080204" pitchFamily="50" charset="-128"/>
                <a:ea typeface="ＭＳ Ｐゴシック" panose="020B0600070205080204" pitchFamily="50" charset="-128"/>
              </a:rPr>
              <a:t>も一旦</a:t>
            </a:r>
            <a:r>
              <a:rPr lang="ja-JP" altLang="en-US" sz="2000" dirty="0">
                <a:solidFill>
                  <a:srgbClr val="FF0000"/>
                </a:solidFill>
                <a:latin typeface="ＭＳ Ｐゴシック" panose="020B0600070205080204" pitchFamily="50" charset="-128"/>
                <a:ea typeface="ＭＳ Ｐゴシック" panose="020B0600070205080204" pitchFamily="50" charset="-128"/>
              </a:rPr>
              <a:t>補助金専用口座に入金</a:t>
            </a:r>
            <a:r>
              <a:rPr lang="ja-JP" altLang="en-US" sz="2000" dirty="0">
                <a:solidFill>
                  <a:schemeClr val="tx1"/>
                </a:solidFill>
                <a:latin typeface="ＭＳ Ｐゴシック" panose="020B0600070205080204" pitchFamily="50" charset="-128"/>
                <a:ea typeface="ＭＳ Ｐゴシック" panose="020B0600070205080204" pitchFamily="50" charset="-128"/>
              </a:rPr>
              <a:t>してください。</a:t>
            </a:r>
            <a:endParaRPr kumimoji="1" lang="en-US" altLang="ja-JP" sz="2000" dirty="0">
              <a:solidFill>
                <a:schemeClr val="tx1"/>
              </a:solidFill>
              <a:latin typeface="ＭＳ Ｐゴシック" panose="020B0600070205080204" pitchFamily="50" charset="-128"/>
              <a:ea typeface="ＭＳ Ｐゴシック" panose="020B0600070205080204" pitchFamily="50" charset="-128"/>
            </a:endParaRPr>
          </a:p>
          <a:p>
            <a:pPr>
              <a:lnSpc>
                <a:spcPct val="150000"/>
              </a:lnSpc>
              <a:buNone/>
            </a:pPr>
            <a:r>
              <a:rPr lang="ja-JP" altLang="en-US" sz="2000" dirty="0">
                <a:solidFill>
                  <a:schemeClr val="tx1"/>
                </a:solidFill>
                <a:latin typeface="ＭＳ Ｐゴシック" panose="020B0600070205080204" pitchFamily="50" charset="-128"/>
                <a:ea typeface="ＭＳ Ｐゴシック" panose="020B0600070205080204" pitchFamily="50" charset="-128"/>
              </a:rPr>
              <a:t>④ 補助金を</a:t>
            </a:r>
            <a:r>
              <a:rPr lang="ja-JP" altLang="en-US" sz="2000" dirty="0">
                <a:solidFill>
                  <a:srgbClr val="FF0000"/>
                </a:solidFill>
                <a:latin typeface="ＭＳ Ｐゴシック" panose="020B0600070205080204" pitchFamily="50" charset="-128"/>
                <a:ea typeface="ＭＳ Ｐゴシック" panose="020B0600070205080204" pitchFamily="50" charset="-128"/>
              </a:rPr>
              <a:t>他の口座に移し替えることは禁止</a:t>
            </a:r>
            <a:r>
              <a:rPr lang="ja-JP" altLang="en-US" sz="2000" dirty="0">
                <a:solidFill>
                  <a:schemeClr val="tx1"/>
                </a:solidFill>
                <a:latin typeface="ＭＳ Ｐゴシック" panose="020B0600070205080204" pitchFamily="50" charset="-128"/>
                <a:ea typeface="ＭＳ Ｐゴシック" panose="020B0600070205080204" pitchFamily="50" charset="-128"/>
              </a:rPr>
              <a:t>されています。</a:t>
            </a:r>
            <a:endParaRPr lang="en-US" altLang="ja-JP" sz="2000" dirty="0">
              <a:solidFill>
                <a:schemeClr val="tx1"/>
              </a:solidFill>
              <a:latin typeface="ＭＳ Ｐゴシック" panose="020B0600070205080204" pitchFamily="50" charset="-128"/>
              <a:ea typeface="ＭＳ Ｐゴシック" panose="020B0600070205080204" pitchFamily="50" charset="-128"/>
            </a:endParaRPr>
          </a:p>
          <a:p>
            <a:pPr>
              <a:lnSpc>
                <a:spcPct val="150000"/>
              </a:lnSpc>
              <a:buNone/>
            </a:pPr>
            <a:r>
              <a:rPr kumimoji="1" lang="ja-JP" altLang="en-US" sz="2000" dirty="0">
                <a:solidFill>
                  <a:schemeClr val="tx1"/>
                </a:solidFill>
                <a:latin typeface="ＭＳ Ｐゴシック" panose="020B0600070205080204" pitchFamily="50" charset="-128"/>
                <a:ea typeface="ＭＳ Ｐゴシック" panose="020B0600070205080204" pitchFamily="50" charset="-128"/>
              </a:rPr>
              <a:t>⑤ 補助金口座は</a:t>
            </a:r>
            <a:r>
              <a:rPr kumimoji="1" lang="ja-JP" altLang="en-US" sz="2000" dirty="0">
                <a:solidFill>
                  <a:srgbClr val="FF0000"/>
                </a:solidFill>
                <a:latin typeface="ＭＳ Ｐゴシック" panose="020B0600070205080204" pitchFamily="50" charset="-128"/>
                <a:ea typeface="ＭＳ Ｐゴシック" panose="020B0600070205080204" pitchFamily="50" charset="-128"/>
              </a:rPr>
              <a:t>２名以上で管理</a:t>
            </a:r>
            <a:r>
              <a:rPr kumimoji="1" lang="ja-JP" altLang="en-US" sz="2000" dirty="0">
                <a:solidFill>
                  <a:schemeClr val="tx1"/>
                </a:solidFill>
                <a:latin typeface="ＭＳ Ｐゴシック" panose="020B0600070205080204" pitchFamily="50" charset="-128"/>
                <a:ea typeface="ＭＳ Ｐゴシック" panose="020B0600070205080204" pitchFamily="50" charset="-128"/>
              </a:rPr>
              <a:t>してください。</a:t>
            </a:r>
            <a:endParaRPr kumimoji="1" lang="en-US" altLang="ja-JP" sz="2000" dirty="0">
              <a:solidFill>
                <a:schemeClr val="tx1"/>
              </a:solidFill>
              <a:latin typeface="ＭＳ Ｐゴシック" panose="020B0600070205080204" pitchFamily="50" charset="-128"/>
              <a:ea typeface="ＭＳ Ｐゴシック" panose="020B0600070205080204" pitchFamily="50" charset="-128"/>
            </a:endParaRPr>
          </a:p>
          <a:p>
            <a:pPr>
              <a:lnSpc>
                <a:spcPct val="150000"/>
              </a:lnSpc>
              <a:buNone/>
            </a:pPr>
            <a:r>
              <a:rPr kumimoji="1" lang="ja-JP" altLang="en-US" sz="2000" dirty="0">
                <a:solidFill>
                  <a:schemeClr val="tx1"/>
                </a:solidFill>
                <a:latin typeface="ＭＳ Ｐゴシック" panose="020B0600070205080204" pitchFamily="50" charset="-128"/>
                <a:ea typeface="ＭＳ Ｐゴシック" panose="020B0600070205080204" pitchFamily="50" charset="-128"/>
              </a:rPr>
              <a:t>⑥ </a:t>
            </a:r>
            <a:r>
              <a:rPr kumimoji="1" lang="ja-JP" altLang="en-US" sz="2000" dirty="0">
                <a:solidFill>
                  <a:srgbClr val="FF0000"/>
                </a:solidFill>
                <a:latin typeface="ＭＳ Ｐゴシック" panose="020B0600070205080204" pitchFamily="50" charset="-128"/>
                <a:ea typeface="ＭＳ Ｐゴシック" panose="020B0600070205080204" pitchFamily="50" charset="-128"/>
              </a:rPr>
              <a:t>補助金使用の対象</a:t>
            </a:r>
            <a:r>
              <a:rPr kumimoji="1" lang="ja-JP" altLang="en-US" sz="2000" dirty="0">
                <a:solidFill>
                  <a:schemeClr val="tx1"/>
                </a:solidFill>
                <a:latin typeface="ＭＳ Ｐゴシック" panose="020B0600070205080204" pitchFamily="50" charset="-128"/>
                <a:ea typeface="ＭＳ Ｐゴシック" panose="020B0600070205080204" pitchFamily="50" charset="-128"/>
              </a:rPr>
              <a:t>は原則すべて</a:t>
            </a:r>
            <a:r>
              <a:rPr kumimoji="1" lang="ja-JP" altLang="en-US" sz="2000" dirty="0">
                <a:solidFill>
                  <a:srgbClr val="FF0000"/>
                </a:solidFill>
                <a:latin typeface="ＭＳ Ｐゴシック" panose="020B0600070205080204" pitchFamily="50" charset="-128"/>
                <a:ea typeface="ＭＳ Ｐゴシック" panose="020B0600070205080204" pitchFamily="50" charset="-128"/>
              </a:rPr>
              <a:t>領収書がとれるもの</a:t>
            </a:r>
            <a:r>
              <a:rPr kumimoji="1" lang="ja-JP" altLang="en-US" sz="2000" dirty="0">
                <a:solidFill>
                  <a:schemeClr val="tx1"/>
                </a:solidFill>
                <a:latin typeface="ＭＳ Ｐゴシック" panose="020B0600070205080204" pitchFamily="50" charset="-128"/>
                <a:ea typeface="ＭＳ Ｐゴシック" panose="020B0600070205080204" pitchFamily="50" charset="-128"/>
              </a:rPr>
              <a:t>に限られます。</a:t>
            </a:r>
            <a:r>
              <a:rPr lang="ja-JP" altLang="en-US" sz="2000" dirty="0">
                <a:solidFill>
                  <a:schemeClr val="tx1"/>
                </a:solidFill>
                <a:latin typeface="ＭＳ Ｐゴシック" panose="020B0600070205080204" pitchFamily="50" charset="-128"/>
                <a:ea typeface="ＭＳ Ｐゴシック" panose="020B0600070205080204" pitchFamily="50" charset="-128"/>
              </a:rPr>
              <a:t>領収書はすべて</a:t>
            </a:r>
            <a:r>
              <a:rPr lang="ja-JP" altLang="en-US" sz="2000" dirty="0">
                <a:solidFill>
                  <a:srgbClr val="FF0000"/>
                </a:solidFill>
                <a:latin typeface="ＭＳ Ｐゴシック" panose="020B0600070205080204" pitchFamily="50" charset="-128"/>
                <a:ea typeface="ＭＳ Ｐゴシック" panose="020B0600070205080204" pitchFamily="50" charset="-128"/>
              </a:rPr>
              <a:t>提唱クラブ宛で発行</a:t>
            </a:r>
            <a:r>
              <a:rPr lang="ja-JP" altLang="en-US" sz="2000" dirty="0">
                <a:solidFill>
                  <a:schemeClr val="tx1"/>
                </a:solidFill>
                <a:latin typeface="ＭＳ Ｐゴシック" panose="020B0600070205080204" pitchFamily="50" charset="-128"/>
                <a:ea typeface="ＭＳ Ｐゴシック" panose="020B0600070205080204" pitchFamily="50" charset="-128"/>
              </a:rPr>
              <a:t>されたものが必要です。</a:t>
            </a:r>
            <a:endParaRPr lang="en-US" altLang="ja-JP" sz="2000" dirty="0">
              <a:solidFill>
                <a:schemeClr val="tx1"/>
              </a:solidFill>
              <a:latin typeface="ＭＳ Ｐゴシック" panose="020B0600070205080204" pitchFamily="50" charset="-128"/>
              <a:ea typeface="ＭＳ Ｐゴシック" panose="020B0600070205080204" pitchFamily="50" charset="-128"/>
            </a:endParaRPr>
          </a:p>
        </p:txBody>
      </p:sp>
      <p:sp>
        <p:nvSpPr>
          <p:cNvPr id="3" name="タイトル 2"/>
          <p:cNvSpPr>
            <a:spLocks noGrp="1"/>
          </p:cNvSpPr>
          <p:nvPr>
            <p:ph type="title" idx="4294967295"/>
          </p:nvPr>
        </p:nvSpPr>
        <p:spPr>
          <a:xfrm>
            <a:off x="457200" y="1600200"/>
            <a:ext cx="5334000" cy="914400"/>
          </a:xfrm>
          <a:prstGeom prst="rect">
            <a:avLst/>
          </a:prstGeom>
        </p:spPr>
        <p:txBody>
          <a:bodyPr anchor="ctr">
            <a:normAutofit fontScale="90000"/>
          </a:bodyPr>
          <a:lstStyle/>
          <a:p>
            <a:r>
              <a:rPr kumimoji="1" lang="ja-JP" altLang="en-US" sz="3200" dirty="0">
                <a:solidFill>
                  <a:schemeClr val="tx2"/>
                </a:solidFill>
                <a:latin typeface="ＭＳ Ｐゴシック" panose="020B0600070205080204" pitchFamily="50" charset="-128"/>
                <a:ea typeface="ＭＳ Ｐゴシック" panose="020B0600070205080204" pitchFamily="50" charset="-128"/>
              </a:rPr>
              <a:t>　補助金の資金管理の注意点</a:t>
            </a:r>
          </a:p>
        </p:txBody>
      </p:sp>
    </p:spTree>
    <p:extLst>
      <p:ext uri="{BB962C8B-B14F-4D97-AF65-F5344CB8AC3E}">
        <p14:creationId xmlns:p14="http://schemas.microsoft.com/office/powerpoint/2010/main" val="1259387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コンテンツ プレースホルダー 2"/>
          <p:cNvSpPr txBox="1">
            <a:spLocks/>
          </p:cNvSpPr>
          <p:nvPr/>
        </p:nvSpPr>
        <p:spPr bwMode="auto">
          <a:xfrm>
            <a:off x="2362200" y="3276600"/>
            <a:ext cx="7315200" cy="914400"/>
          </a:xfrm>
          <a:prstGeom prst="rect">
            <a:avLst/>
          </a:prstGeom>
          <a:noFill/>
          <a:ln w="9525">
            <a:noFill/>
            <a:miter lim="800000"/>
            <a:headEnd/>
            <a:tailEnd/>
          </a:ln>
        </p:spPr>
        <p:txBody>
          <a:bodyPr/>
          <a:lstStyle/>
          <a:p>
            <a:pPr marL="0" marR="0" lvl="0" indent="0" algn="ctr" defTabSz="457200" rtl="0" eaLnBrk="1" fontAlgn="base" latinLnBrk="0" hangingPunct="1">
              <a:lnSpc>
                <a:spcPts val="5500"/>
              </a:lnSpc>
              <a:spcBef>
                <a:spcPct val="20000"/>
              </a:spcBef>
              <a:spcAft>
                <a:spcPct val="0"/>
              </a:spcAft>
              <a:buClrTx/>
              <a:buSzTx/>
              <a:buFontTx/>
              <a:buNone/>
              <a:tabLst/>
              <a:defRPr/>
            </a:pPr>
            <a:r>
              <a:rPr kumimoji="1" lang="ja-JP" altLang="en-US" sz="3600" b="1" i="0" u="none" strike="noStrike" kern="1200" cap="none" spc="0" normalizeH="0" baseline="0" noProof="0" dirty="0">
                <a:ln>
                  <a:noFill/>
                </a:ln>
                <a:solidFill>
                  <a:srgbClr val="1F497D"/>
                </a:solidFill>
                <a:effectLst/>
                <a:uLnTx/>
                <a:uFillTx/>
                <a:latin typeface="ＭＳ Ｐゴシック" panose="020B0600070205080204" pitchFamily="50" charset="-128"/>
                <a:ea typeface="ＭＳ Ｐゴシック" panose="020B0600070205080204" pitchFamily="50" charset="-128"/>
                <a:cs typeface="Meiryo UI" pitchFamily="50" charset="-128"/>
              </a:rPr>
              <a:t>ご清聴ありがとうございました</a:t>
            </a:r>
            <a:endParaRPr kumimoji="1" lang="en-US" altLang="ja-JP" sz="3600" b="1" i="0" u="none" strike="noStrike" kern="1200" cap="none" spc="0" normalizeH="0" baseline="0" noProof="0" dirty="0">
              <a:ln>
                <a:noFill/>
              </a:ln>
              <a:solidFill>
                <a:srgbClr val="1F497D"/>
              </a:solidFill>
              <a:effectLst/>
              <a:uLnTx/>
              <a:uFillTx/>
              <a:latin typeface="ＭＳ Ｐゴシック" panose="020B0600070205080204" pitchFamily="50" charset="-128"/>
              <a:ea typeface="ＭＳ Ｐゴシック" panose="020B0600070205080204" pitchFamily="50" charset="-128"/>
              <a:cs typeface="Meiryo UI" pitchFamily="50" charset="-128"/>
            </a:endParaRPr>
          </a:p>
        </p:txBody>
      </p:sp>
      <p:grpSp>
        <p:nvGrpSpPr>
          <p:cNvPr id="45060" name="グループ化 11"/>
          <p:cNvGrpSpPr>
            <a:grpSpLocks/>
          </p:cNvGrpSpPr>
          <p:nvPr/>
        </p:nvGrpSpPr>
        <p:grpSpPr bwMode="auto">
          <a:xfrm>
            <a:off x="7391400" y="5257800"/>
            <a:ext cx="3648976" cy="1046321"/>
            <a:chOff x="457199" y="823746"/>
            <a:chExt cx="3648530" cy="1046097"/>
          </a:xfrm>
        </p:grpSpPr>
        <p:sp>
          <p:nvSpPr>
            <p:cNvPr id="4" name="正方形/長方形 3"/>
            <p:cNvSpPr/>
            <p:nvPr/>
          </p:nvSpPr>
          <p:spPr>
            <a:xfrm>
              <a:off x="457199" y="1066581"/>
              <a:ext cx="2484135" cy="180936"/>
            </a:xfrm>
            <a:prstGeom prst="rect">
              <a:avLst/>
            </a:prstGeom>
            <a:solidFill>
              <a:srgbClr val="FFD6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Times New Roman" panose="02020603050405020304"/>
                <a:ea typeface="ＭＳ Ｐ明朝" panose="02020600040205080304" pitchFamily="18" charset="-128"/>
                <a:cs typeface="+mn-cs"/>
              </a:endParaRPr>
            </a:p>
          </p:txBody>
        </p:sp>
        <p:sp>
          <p:nvSpPr>
            <p:cNvPr id="7" name="正方形/長方形 6"/>
            <p:cNvSpPr/>
            <p:nvPr/>
          </p:nvSpPr>
          <p:spPr>
            <a:xfrm>
              <a:off x="457199" y="1276086"/>
              <a:ext cx="2666674" cy="179350"/>
            </a:xfrm>
            <a:prstGeom prst="rect">
              <a:avLst/>
            </a:prstGeom>
            <a:solidFill>
              <a:srgbClr val="00A0C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400" b="0" i="0" u="none" strike="noStrike" kern="1200" cap="none" spc="0" normalizeH="0" baseline="0" noProof="0">
                  <a:ln>
                    <a:noFill/>
                  </a:ln>
                  <a:solidFill>
                    <a:srgbClr val="FFFFFF"/>
                  </a:solidFill>
                  <a:effectLst/>
                  <a:uLnTx/>
                  <a:uFillTx/>
                  <a:latin typeface="Times New Roman" panose="02020603050405020304"/>
                  <a:ea typeface="ＭＳ Ｐ明朝" panose="02020600040205080304" pitchFamily="18" charset="-128"/>
                  <a:cs typeface="ＭＳ Ｐゴシック" charset="0"/>
                </a:rPr>
                <a:t> </a:t>
              </a:r>
              <a:endParaRPr kumimoji="1" lang="ja-JP" altLang="en-US" sz="2400" b="0" i="0" u="none" strike="noStrike" kern="1200" cap="none" spc="0" normalizeH="0" baseline="0" noProof="0">
                <a:ln>
                  <a:noFill/>
                </a:ln>
                <a:solidFill>
                  <a:srgbClr val="FFFFFF"/>
                </a:solidFill>
                <a:effectLst/>
                <a:uLnTx/>
                <a:uFillTx/>
                <a:latin typeface="Times New Roman" panose="02020603050405020304"/>
                <a:ea typeface="ＭＳ Ｐ明朝" panose="02020600040205080304" pitchFamily="18" charset="-128"/>
                <a:cs typeface="ＭＳ Ｐゴシック" charset="0"/>
              </a:endParaRPr>
            </a:p>
          </p:txBody>
        </p:sp>
        <p:sp>
          <p:nvSpPr>
            <p:cNvPr id="8" name="正方形/長方形 7"/>
            <p:cNvSpPr/>
            <p:nvPr/>
          </p:nvSpPr>
          <p:spPr>
            <a:xfrm>
              <a:off x="457199" y="1484005"/>
              <a:ext cx="2825405" cy="180936"/>
            </a:xfrm>
            <a:prstGeom prst="rect">
              <a:avLst/>
            </a:prstGeom>
            <a:solidFill>
              <a:srgbClr val="0D379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Times New Roman" panose="02020603050405020304"/>
                <a:ea typeface="ＭＳ Ｐ明朝" panose="02020600040205080304" pitchFamily="18" charset="-128"/>
                <a:cs typeface="+mn-cs"/>
              </a:endParaRPr>
            </a:p>
          </p:txBody>
        </p:sp>
        <p:sp>
          <p:nvSpPr>
            <p:cNvPr id="45066" name="正方形/長方形 8"/>
            <p:cNvSpPr>
              <a:spLocks noChangeArrowheads="1"/>
            </p:cNvSpPr>
            <p:nvPr/>
          </p:nvSpPr>
          <p:spPr bwMode="auto">
            <a:xfrm>
              <a:off x="2712761" y="823746"/>
              <a:ext cx="1392968" cy="964161"/>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ts val="1650"/>
                </a:lnSpc>
                <a:spcBef>
                  <a:spcPct val="0"/>
                </a:spcBef>
                <a:spcAft>
                  <a:spcPct val="0"/>
                </a:spcAft>
                <a:buClrTx/>
                <a:buSzTx/>
                <a:buFontTx/>
                <a:buNone/>
                <a:tabLst/>
                <a:defRPr/>
              </a:pPr>
              <a:r>
                <a:rPr kumimoji="1" lang="en-US" altLang="ja-JP" sz="1900" b="1" i="0" u="none" strike="noStrike" kern="1200" cap="none" spc="0" normalizeH="0" baseline="0" noProof="0" dirty="0">
                  <a:ln>
                    <a:noFill/>
                  </a:ln>
                  <a:solidFill>
                    <a:srgbClr val="1B1A11"/>
                  </a:solidFill>
                  <a:effectLst/>
                  <a:uLnTx/>
                  <a:uFillTx/>
                  <a:latin typeface="Arial Narrow" pitchFamily="34" charset="0"/>
                  <a:ea typeface="ＭＳ Ｐ明朝" panose="02020600040205080304" pitchFamily="18" charset="-128"/>
                  <a:cs typeface="Arial" charset="0"/>
                </a:rPr>
                <a:t>EVERY</a:t>
              </a:r>
            </a:p>
            <a:p>
              <a:pPr marL="0" marR="0" lvl="0" indent="0" algn="l" defTabSz="914400" rtl="0" eaLnBrk="1" fontAlgn="base" latinLnBrk="0" hangingPunct="1">
                <a:lnSpc>
                  <a:spcPts val="1650"/>
                </a:lnSpc>
                <a:spcBef>
                  <a:spcPct val="0"/>
                </a:spcBef>
                <a:spcAft>
                  <a:spcPct val="0"/>
                </a:spcAft>
                <a:buClrTx/>
                <a:buSzTx/>
                <a:buFontTx/>
                <a:buNone/>
                <a:tabLst/>
                <a:defRPr/>
              </a:pPr>
              <a:r>
                <a:rPr kumimoji="1" lang="en-US" altLang="ja-JP" sz="1900" b="1" i="0" u="none" strike="noStrike" kern="1200" cap="none" spc="0" normalizeH="0" baseline="0" noProof="0" dirty="0">
                  <a:ln>
                    <a:noFill/>
                  </a:ln>
                  <a:solidFill>
                    <a:srgbClr val="1B1A11"/>
                  </a:solidFill>
                  <a:effectLst/>
                  <a:uLnTx/>
                  <a:uFillTx/>
                  <a:latin typeface="Arial Narrow" pitchFamily="34" charset="0"/>
                  <a:ea typeface="ＭＳ Ｐ明朝" panose="02020600040205080304" pitchFamily="18" charset="-128"/>
                  <a:cs typeface="Arial" charset="0"/>
                </a:rPr>
                <a:t>   ROTARIAN</a:t>
              </a:r>
            </a:p>
            <a:p>
              <a:pPr marL="0" marR="0" lvl="0" indent="0" algn="l" defTabSz="914400" rtl="0" eaLnBrk="1" fontAlgn="base" latinLnBrk="0" hangingPunct="1">
                <a:lnSpc>
                  <a:spcPts val="1650"/>
                </a:lnSpc>
                <a:spcBef>
                  <a:spcPct val="0"/>
                </a:spcBef>
                <a:spcAft>
                  <a:spcPct val="0"/>
                </a:spcAft>
                <a:buClrTx/>
                <a:buSzTx/>
                <a:buFontTx/>
                <a:buNone/>
                <a:tabLst/>
                <a:defRPr/>
              </a:pPr>
              <a:r>
                <a:rPr kumimoji="1" lang="en-US" altLang="ja-JP" sz="1900" b="1" i="0" u="none" strike="noStrike" kern="1200" cap="none" spc="0" normalizeH="0" baseline="0" noProof="0" dirty="0">
                  <a:ln>
                    <a:noFill/>
                  </a:ln>
                  <a:solidFill>
                    <a:srgbClr val="1B1A11"/>
                  </a:solidFill>
                  <a:effectLst/>
                  <a:uLnTx/>
                  <a:uFillTx/>
                  <a:latin typeface="Arial Narrow" pitchFamily="34" charset="0"/>
                  <a:ea typeface="ＭＳ Ｐ明朝" panose="02020600040205080304" pitchFamily="18" charset="-128"/>
                  <a:cs typeface="Arial" charset="0"/>
                </a:rPr>
                <a:t>       EVERY</a:t>
              </a:r>
            </a:p>
            <a:p>
              <a:pPr marL="0" marR="0" lvl="0" indent="0" algn="l" defTabSz="914400" rtl="0" eaLnBrk="1" fontAlgn="base" latinLnBrk="0" hangingPunct="1">
                <a:lnSpc>
                  <a:spcPts val="1650"/>
                </a:lnSpc>
                <a:spcBef>
                  <a:spcPct val="0"/>
                </a:spcBef>
                <a:spcAft>
                  <a:spcPct val="0"/>
                </a:spcAft>
                <a:buClrTx/>
                <a:buSzTx/>
                <a:buFontTx/>
                <a:buNone/>
                <a:tabLst/>
                <a:defRPr/>
              </a:pPr>
              <a:r>
                <a:rPr kumimoji="1" lang="en-US" altLang="ja-JP" sz="1900" b="1" i="0" u="none" strike="noStrike" kern="1200" cap="none" spc="0" normalizeH="0" baseline="0" noProof="0" dirty="0">
                  <a:ln>
                    <a:noFill/>
                  </a:ln>
                  <a:solidFill>
                    <a:srgbClr val="1B1A11"/>
                  </a:solidFill>
                  <a:effectLst/>
                  <a:uLnTx/>
                  <a:uFillTx/>
                  <a:latin typeface="Arial Narrow" pitchFamily="34" charset="0"/>
                  <a:ea typeface="ＭＳ Ｐ明朝" panose="02020600040205080304" pitchFamily="18" charset="-128"/>
                  <a:cs typeface="Arial" charset="0"/>
                </a:rPr>
                <a:t>           YEAR</a:t>
              </a:r>
              <a:endParaRPr kumimoji="1" lang="ja-JP" altLang="en-US" sz="1900" b="1" i="0" u="none" strike="noStrike" kern="1200" cap="none" spc="0" normalizeH="0" baseline="0" noProof="0" dirty="0">
                <a:ln>
                  <a:noFill/>
                </a:ln>
                <a:solidFill>
                  <a:srgbClr val="1B1A11"/>
                </a:solidFill>
                <a:effectLst/>
                <a:uLnTx/>
                <a:uFillTx/>
                <a:latin typeface="Arial Narrow" pitchFamily="34" charset="0"/>
                <a:ea typeface="ＭＳ Ｐ明朝" panose="02020600040205080304" pitchFamily="18" charset="-128"/>
                <a:cs typeface="Arial" charset="0"/>
              </a:endParaRPr>
            </a:p>
          </p:txBody>
        </p:sp>
        <p:sp>
          <p:nvSpPr>
            <p:cNvPr id="45067" name="テキスト ボックス 10"/>
            <p:cNvSpPr txBox="1">
              <a:spLocks noChangeArrowheads="1"/>
            </p:cNvSpPr>
            <p:nvPr/>
          </p:nvSpPr>
          <p:spPr bwMode="auto">
            <a:xfrm>
              <a:off x="1606409" y="1623675"/>
              <a:ext cx="1593511" cy="246168"/>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1" i="0" u="none" strike="noStrike" kern="1200" cap="none" spc="0" normalizeH="0" baseline="0" noProof="0">
                  <a:ln>
                    <a:noFill/>
                  </a:ln>
                  <a:solidFill>
                    <a:srgbClr val="1B1A11"/>
                  </a:solidFill>
                  <a:effectLst/>
                  <a:uLnTx/>
                  <a:uFillTx/>
                  <a:latin typeface="Arial Narrow" pitchFamily="34" charset="0"/>
                  <a:ea typeface="ＭＳ Ｐ明朝" panose="02020600040205080304" pitchFamily="18" charset="-128"/>
                  <a:cs typeface="Arial" charset="0"/>
                </a:rPr>
                <a:t>YOUR GIFT TO THE WORLD</a:t>
              </a:r>
              <a:endParaRPr kumimoji="1" lang="ja-JP" altLang="en-US" sz="1000" b="1" i="0" u="none" strike="noStrike" kern="1200" cap="none" spc="0" normalizeH="0" baseline="0" noProof="0">
                <a:ln>
                  <a:noFill/>
                </a:ln>
                <a:solidFill>
                  <a:srgbClr val="1B1A11"/>
                </a:solidFill>
                <a:effectLst/>
                <a:uLnTx/>
                <a:uFillTx/>
                <a:latin typeface="Arial Narrow" pitchFamily="34" charset="0"/>
                <a:ea typeface="ＭＳ Ｐ明朝" panose="02020600040205080304" pitchFamily="18" charset="-128"/>
                <a:cs typeface="Arial" charset="0"/>
              </a:endParaRPr>
            </a:p>
          </p:txBody>
        </p:sp>
      </p:grpSp>
    </p:spTree>
    <p:extLst>
      <p:ext uri="{BB962C8B-B14F-4D97-AF65-F5344CB8AC3E}">
        <p14:creationId xmlns:p14="http://schemas.microsoft.com/office/powerpoint/2010/main" val="1619922831"/>
      </p:ext>
    </p:extLst>
  </p:cSld>
  <p:clrMapOvr>
    <a:masterClrMapping/>
  </p:clrMapOvr>
  <p:transition/>
</p:sld>
</file>

<file path=ppt/theme/theme1.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380</TotalTime>
  <Words>7951</Words>
  <Application>Microsoft Office PowerPoint</Application>
  <PresentationFormat>ワイド画面</PresentationFormat>
  <Paragraphs>983</Paragraphs>
  <Slides>96</Slides>
  <Notes>82</Notes>
  <HiddenSlides>0</HiddenSlides>
  <MMClips>0</MMClips>
  <ScaleCrop>false</ScaleCrop>
  <HeadingPairs>
    <vt:vector size="6" baseType="variant">
      <vt:variant>
        <vt:lpstr>使用されているフォント</vt:lpstr>
      </vt:variant>
      <vt:variant>
        <vt:i4>17</vt:i4>
      </vt:variant>
      <vt:variant>
        <vt:lpstr>テーマ</vt:lpstr>
      </vt:variant>
      <vt:variant>
        <vt:i4>6</vt:i4>
      </vt:variant>
      <vt:variant>
        <vt:lpstr>スライド タイトル</vt:lpstr>
      </vt:variant>
      <vt:variant>
        <vt:i4>96</vt:i4>
      </vt:variant>
    </vt:vector>
  </HeadingPairs>
  <TitlesOfParts>
    <vt:vector size="119" baseType="lpstr">
      <vt:lpstr>HGMaruGothicMPRO</vt:lpstr>
      <vt:lpstr>HGMaruGothicMPRO</vt:lpstr>
      <vt:lpstr>ＭＳ Ｐゴシック</vt:lpstr>
      <vt:lpstr>ＭＳ Ｐ明朝</vt:lpstr>
      <vt:lpstr>Meiryo</vt:lpstr>
      <vt:lpstr>Meiryo</vt:lpstr>
      <vt:lpstr>游ゴシック</vt:lpstr>
      <vt:lpstr>游ゴシック Light</vt:lpstr>
      <vt:lpstr>游明朝</vt:lpstr>
      <vt:lpstr>Arial</vt:lpstr>
      <vt:lpstr>Arial Narrow</vt:lpstr>
      <vt:lpstr>Calibri</vt:lpstr>
      <vt:lpstr>Calibri Light</vt:lpstr>
      <vt:lpstr>Georgia</vt:lpstr>
      <vt:lpstr>Symbol</vt:lpstr>
      <vt:lpstr>Times New Roman</vt:lpstr>
      <vt:lpstr>Wingdings</vt:lpstr>
      <vt:lpstr>2_Custom Design</vt:lpstr>
      <vt:lpstr>4_Custom Design</vt:lpstr>
      <vt:lpstr>5_Custom Design</vt:lpstr>
      <vt:lpstr>Office テーマ</vt:lpstr>
      <vt:lpstr>3_Custom Design</vt:lpstr>
      <vt:lpstr>2_Office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vt:lpstr>
      <vt:lpstr>資金管理小委員会</vt:lpstr>
      <vt:lpstr>PowerPoint プレゼンテーション</vt:lpstr>
      <vt:lpstr>PowerPoint プレゼンテーション</vt:lpstr>
      <vt:lpstr>PowerPoint プレゼンテーション</vt:lpstr>
      <vt:lpstr>覚書の留意点</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補助金管理上の不備内容（報告書上散見される問題点）①</vt:lpstr>
      <vt:lpstr>補助金管理上の不備内容（報告書上散見される問題点）②</vt:lpstr>
      <vt:lpstr>　補助金の資金管理の注意点</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Miyasato Yuiko</dc:creator>
  <cp:lastModifiedBy>国際ロータリー2660</cp:lastModifiedBy>
  <cp:revision>38</cp:revision>
  <dcterms:created xsi:type="dcterms:W3CDTF">2020-08-17T02:22:10Z</dcterms:created>
  <dcterms:modified xsi:type="dcterms:W3CDTF">2020-09-14T08:18:08Z</dcterms:modified>
</cp:coreProperties>
</file>