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84" r:id="rId4"/>
    <p:sldMasterId id="2147483700" r:id="rId5"/>
  </p:sldMasterIdLst>
  <p:notesMasterIdLst>
    <p:notesMasterId r:id="rId35"/>
  </p:notesMasterIdLst>
  <p:sldIdLst>
    <p:sldId id="828" r:id="rId6"/>
    <p:sldId id="885" r:id="rId7"/>
    <p:sldId id="882" r:id="rId8"/>
    <p:sldId id="921" r:id="rId9"/>
    <p:sldId id="877" r:id="rId10"/>
    <p:sldId id="879" r:id="rId11"/>
    <p:sldId id="911" r:id="rId12"/>
    <p:sldId id="902" r:id="rId13"/>
    <p:sldId id="827" r:id="rId14"/>
    <p:sldId id="839" r:id="rId15"/>
    <p:sldId id="865" r:id="rId16"/>
    <p:sldId id="867" r:id="rId17"/>
    <p:sldId id="838" r:id="rId18"/>
    <p:sldId id="903" r:id="rId19"/>
    <p:sldId id="855" r:id="rId20"/>
    <p:sldId id="845" r:id="rId21"/>
    <p:sldId id="856" r:id="rId22"/>
    <p:sldId id="857" r:id="rId23"/>
    <p:sldId id="846" r:id="rId24"/>
    <p:sldId id="858" r:id="rId25"/>
    <p:sldId id="850" r:id="rId26"/>
    <p:sldId id="840" r:id="rId27"/>
    <p:sldId id="901" r:id="rId28"/>
    <p:sldId id="847" r:id="rId29"/>
    <p:sldId id="925" r:id="rId30"/>
    <p:sldId id="924" r:id="rId31"/>
    <p:sldId id="881" r:id="rId32"/>
    <p:sldId id="891" r:id="rId33"/>
    <p:sldId id="862" r:id="rId3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da-Doi Mayumi" initials="" lastIdx="0" clrIdx="0"/>
  <p:cmAuthor id="2" name="WS041" initials="W" lastIdx="1" clrIdx="1">
    <p:extLst>
      <p:ext uri="{19B8F6BF-5375-455C-9EA6-DF929625EA0E}">
        <p15:presenceInfo xmlns:p15="http://schemas.microsoft.com/office/powerpoint/2012/main" userId="WS0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592" autoAdjust="0"/>
    <p:restoredTop sz="75676" autoAdjust="0"/>
  </p:normalViewPr>
  <p:slideViewPr>
    <p:cSldViewPr snapToGrid="0">
      <p:cViewPr varScale="1">
        <p:scale>
          <a:sx n="54" d="100"/>
          <a:sy n="54" d="100"/>
        </p:scale>
        <p:origin x="1152" y="78"/>
      </p:cViewPr>
      <p:guideLst>
        <p:guide orient="horz" pos="2160"/>
        <p:guide pos="3840"/>
      </p:guideLst>
    </p:cSldViewPr>
  </p:slideViewPr>
  <p:outlineViewPr>
    <p:cViewPr>
      <p:scale>
        <a:sx n="33" d="100"/>
        <a:sy n="33" d="100"/>
      </p:scale>
      <p:origin x="0" y="-1794"/>
    </p:cViewPr>
  </p:outlineViewPr>
  <p:notesTextViewPr>
    <p:cViewPr>
      <p:scale>
        <a:sx n="1" d="1"/>
        <a:sy n="1" d="1"/>
      </p:scale>
      <p:origin x="0" y="0"/>
    </p:cViewPr>
  </p:notesTextViewPr>
  <p:sorterViewPr>
    <p:cViewPr varScale="1">
      <p:scale>
        <a:sx n="100" d="100"/>
        <a:sy n="100" d="100"/>
      </p:scale>
      <p:origin x="0" y="-1083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8C024F22-F7BB-4474-9DFA-ADD59EB31F74}" type="datetimeFigureOut">
              <a:rPr kumimoji="1" lang="ja-JP" altLang="en-US" smtClean="0"/>
              <a:pPr/>
              <a:t>2021/11/13</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DA151310-E4AF-4337-BA6E-528A8B5D2EE5}" type="slidenum">
              <a:rPr kumimoji="1" lang="ja-JP" altLang="en-US" smtClean="0"/>
              <a:pPr/>
              <a:t>‹#›</a:t>
            </a:fld>
            <a:endParaRPr kumimoji="1" lang="ja-JP" altLang="en-US"/>
          </a:p>
        </p:txBody>
      </p:sp>
    </p:spTree>
    <p:extLst>
      <p:ext uri="{BB962C8B-B14F-4D97-AF65-F5344CB8AC3E}">
        <p14:creationId xmlns:p14="http://schemas.microsoft.com/office/powerpoint/2010/main" val="2303370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a:t>
            </a:fld>
            <a:endParaRPr kumimoji="1" lang="ja-JP" altLang="en-US"/>
          </a:p>
        </p:txBody>
      </p:sp>
    </p:spTree>
    <p:extLst>
      <p:ext uri="{BB962C8B-B14F-4D97-AF65-F5344CB8AC3E}">
        <p14:creationId xmlns:p14="http://schemas.microsoft.com/office/powerpoint/2010/main" val="325309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11</a:t>
            </a:fld>
            <a:endParaRPr kumimoji="1" lang="ja-JP" altLang="en-US"/>
          </a:p>
        </p:txBody>
      </p:sp>
    </p:spTree>
    <p:extLst>
      <p:ext uri="{BB962C8B-B14F-4D97-AF65-F5344CB8AC3E}">
        <p14:creationId xmlns:p14="http://schemas.microsoft.com/office/powerpoint/2010/main" val="272565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12</a:t>
            </a:fld>
            <a:endParaRPr kumimoji="1" lang="ja-JP" altLang="en-US"/>
          </a:p>
        </p:txBody>
      </p:sp>
    </p:spTree>
    <p:extLst>
      <p:ext uri="{BB962C8B-B14F-4D97-AF65-F5344CB8AC3E}">
        <p14:creationId xmlns:p14="http://schemas.microsoft.com/office/powerpoint/2010/main" val="337240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pPr defTabSz="922355">
              <a:defRPr/>
            </a:pPr>
            <a:r>
              <a:rPr kumimoji="1" lang="ja-JP" altLang="en-US" b="0" dirty="0"/>
              <a:t>恒久基金寄付の認証：</a:t>
            </a:r>
            <a:r>
              <a:rPr lang="en-US" altLang="ja-JP" dirty="0">
                <a:solidFill>
                  <a:srgbClr val="C00000"/>
                </a:solidFill>
                <a:latin typeface="+mn-ea"/>
              </a:rPr>
              <a:t>2660</a:t>
            </a:r>
            <a:r>
              <a:rPr lang="ja-JP" altLang="en-US" dirty="0">
                <a:solidFill>
                  <a:srgbClr val="C00000"/>
                </a:solidFill>
                <a:latin typeface="+mn-ea"/>
              </a:rPr>
              <a:t>地区では</a:t>
            </a:r>
            <a:r>
              <a:rPr lang="en-US" altLang="ja-JP" dirty="0">
                <a:solidFill>
                  <a:srgbClr val="C00000"/>
                </a:solidFill>
                <a:latin typeface="+mn-ea"/>
              </a:rPr>
              <a:t>2</a:t>
            </a:r>
            <a:r>
              <a:rPr lang="ja-JP" altLang="en-US" dirty="0">
                <a:solidFill>
                  <a:srgbClr val="C00000"/>
                </a:solidFill>
                <a:latin typeface="+mn-ea"/>
              </a:rPr>
              <a:t>回目以降恒久基金寄付が</a:t>
            </a:r>
            <a:r>
              <a:rPr lang="en-US" altLang="ja-JP" dirty="0">
                <a:solidFill>
                  <a:srgbClr val="C00000"/>
                </a:solidFill>
                <a:latin typeface="+mn-ea"/>
              </a:rPr>
              <a:t>1,000</a:t>
            </a:r>
            <a:r>
              <a:rPr lang="ja-JP" altLang="en-US" dirty="0">
                <a:solidFill>
                  <a:srgbClr val="C00000"/>
                </a:solidFill>
                <a:latin typeface="+mn-ea"/>
              </a:rPr>
              <a:t>ドルに到達した方に感謝を表してピンを贈呈しています。</a:t>
            </a:r>
            <a:endParaRPr lang="en-US" altLang="ja-JP" dirty="0">
              <a:solidFill>
                <a:srgbClr val="C00000"/>
              </a:solidFill>
              <a:latin typeface="+mn-ea"/>
            </a:endParaRPr>
          </a:p>
          <a:p>
            <a:pPr defTabSz="922355">
              <a:defRPr/>
            </a:pPr>
            <a:endParaRPr lang="en-US" altLang="ja-JP" dirty="0">
              <a:solidFill>
                <a:srgbClr val="C00000"/>
              </a:solidFill>
              <a:latin typeface="+mn-ea"/>
            </a:endParaRPr>
          </a:p>
          <a:p>
            <a:pPr defTabSz="922355">
              <a:defRPr/>
            </a:pPr>
            <a:r>
              <a:rPr kumimoji="1" lang="ja-JP" altLang="en-US" b="0" dirty="0"/>
              <a:t>恒久基金への寄付目標は</a:t>
            </a:r>
            <a:r>
              <a:rPr kumimoji="1" lang="en-US" altLang="ja-JP" b="0" dirty="0"/>
              <a:t>2025</a:t>
            </a:r>
            <a:r>
              <a:rPr kumimoji="1" lang="ja-JP" altLang="en-US" b="0" dirty="0"/>
              <a:t>年までに</a:t>
            </a:r>
            <a:r>
              <a:rPr kumimoji="1" lang="en-US" altLang="ja-JP" b="0" dirty="0"/>
              <a:t>20</a:t>
            </a:r>
            <a:r>
              <a:rPr kumimoji="1" lang="ja-JP" altLang="en-US" b="0" dirty="0"/>
              <a:t>億</a:t>
            </a:r>
            <a:r>
              <a:rPr kumimoji="1" lang="en-US" altLang="ja-JP" b="0" dirty="0"/>
              <a:t>2,500</a:t>
            </a:r>
            <a:r>
              <a:rPr kumimoji="1" lang="ja-JP" altLang="en-US" b="0" dirty="0"/>
              <a:t>万ドルとされています。</a:t>
            </a:r>
            <a:endParaRPr kumimoji="1" lang="en-US" altLang="ja-JP" b="0"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13</a:t>
            </a:fld>
            <a:endParaRPr kumimoji="1" lang="ja-JP" altLang="en-US"/>
          </a:p>
        </p:txBody>
      </p:sp>
    </p:spTree>
    <p:extLst>
      <p:ext uri="{BB962C8B-B14F-4D97-AF65-F5344CB8AC3E}">
        <p14:creationId xmlns:p14="http://schemas.microsoft.com/office/powerpoint/2010/main" val="194951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14</a:t>
            </a:fld>
            <a:endParaRPr kumimoji="1" lang="ja-JP" altLang="en-US"/>
          </a:p>
        </p:txBody>
      </p:sp>
    </p:spTree>
    <p:extLst>
      <p:ext uri="{BB962C8B-B14F-4D97-AF65-F5344CB8AC3E}">
        <p14:creationId xmlns:p14="http://schemas.microsoft.com/office/powerpoint/2010/main" val="213227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15</a:t>
            </a:fld>
            <a:endParaRPr kumimoji="1" lang="ja-JP" altLang="en-US"/>
          </a:p>
        </p:txBody>
      </p:sp>
    </p:spTree>
    <p:extLst>
      <p:ext uri="{BB962C8B-B14F-4D97-AF65-F5344CB8AC3E}">
        <p14:creationId xmlns:p14="http://schemas.microsoft.com/office/powerpoint/2010/main" val="101981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16</a:t>
            </a:fld>
            <a:endParaRPr kumimoji="1" lang="ja-JP" altLang="en-US"/>
          </a:p>
        </p:txBody>
      </p:sp>
    </p:spTree>
    <p:extLst>
      <p:ext uri="{BB962C8B-B14F-4D97-AF65-F5344CB8AC3E}">
        <p14:creationId xmlns:p14="http://schemas.microsoft.com/office/powerpoint/2010/main" val="46558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17</a:t>
            </a:fld>
            <a:endParaRPr kumimoji="1" lang="ja-JP" altLang="en-US"/>
          </a:p>
        </p:txBody>
      </p:sp>
    </p:spTree>
    <p:extLst>
      <p:ext uri="{BB962C8B-B14F-4D97-AF65-F5344CB8AC3E}">
        <p14:creationId xmlns:p14="http://schemas.microsoft.com/office/powerpoint/2010/main" val="213834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zh-CN" altLang="en-US" b="0" dirty="0">
                <a:latin typeface="HG丸ｺﾞｼｯｸM-PRO" panose="020F0600000000000000" pitchFamily="50" charset="-128"/>
                <a:ea typeface="HG丸ｺﾞｼｯｸM-PRO" panose="020F0600000000000000" pitchFamily="50" charset="-128"/>
              </a:rPr>
              <a:t>２０２０年　　</a:t>
            </a:r>
            <a:r>
              <a:rPr kumimoji="1" lang="ja-JP" altLang="en-US" b="0" dirty="0">
                <a:latin typeface="HG丸ｺﾞｼｯｸM-PRO" panose="020F0600000000000000" pitchFamily="50" charset="-128"/>
                <a:ea typeface="HG丸ｺﾞｼｯｸM-PRO" panose="020F0600000000000000" pitchFamily="50" charset="-128"/>
              </a:rPr>
              <a:t>　　　　</a:t>
            </a:r>
            <a:r>
              <a:rPr kumimoji="1" lang="zh-CN" altLang="en-US" b="0" dirty="0">
                <a:latin typeface="HG丸ｺﾞｼｯｸM-PRO" panose="020F0600000000000000" pitchFamily="50" charset="-128"/>
                <a:ea typeface="HG丸ｺﾞｼｯｸM-PRO" panose="020F0600000000000000" pitchFamily="50" charset="-128"/>
              </a:rPr>
              <a:t>会員数　３９名 （８月３１日時点）</a:t>
            </a:r>
          </a:p>
          <a:p>
            <a:r>
              <a:rPr kumimoji="1" lang="zh-CN" altLang="en-US" b="0" dirty="0">
                <a:latin typeface="HG丸ｺﾞｼｯｸM-PRO" panose="020F0600000000000000" pitchFamily="50" charset="-128"/>
                <a:ea typeface="HG丸ｺﾞｼｯｸM-PRO" panose="020F0600000000000000" pitchFamily="50" charset="-128"/>
              </a:rPr>
              <a:t>２０２０</a:t>
            </a:r>
            <a:r>
              <a:rPr kumimoji="1" lang="en-US" altLang="zh-CN" b="0" dirty="0">
                <a:latin typeface="HG丸ｺﾞｼｯｸM-PRO" panose="020F0600000000000000" pitchFamily="50" charset="-128"/>
                <a:ea typeface="HG丸ｺﾞｼｯｸM-PRO" panose="020F0600000000000000" pitchFamily="50" charset="-128"/>
              </a:rPr>
              <a:t>-</a:t>
            </a:r>
            <a:r>
              <a:rPr kumimoji="1" lang="zh-CN" altLang="en-US" b="0" dirty="0">
                <a:latin typeface="HG丸ｺﾞｼｯｸM-PRO" panose="020F0600000000000000" pitchFamily="50" charset="-128"/>
                <a:ea typeface="HG丸ｺﾞｼｯｸM-PRO" panose="020F0600000000000000" pitchFamily="50" charset="-128"/>
              </a:rPr>
              <a:t>２０２１　会員数　５０名　目標</a:t>
            </a:r>
          </a:p>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18</a:t>
            </a:fld>
            <a:endParaRPr kumimoji="1" lang="ja-JP" altLang="en-US"/>
          </a:p>
        </p:txBody>
      </p:sp>
    </p:spTree>
    <p:extLst>
      <p:ext uri="{BB962C8B-B14F-4D97-AF65-F5344CB8AC3E}">
        <p14:creationId xmlns:p14="http://schemas.microsoft.com/office/powerpoint/2010/main" val="4079838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19</a:t>
            </a:fld>
            <a:endParaRPr kumimoji="1" lang="ja-JP" altLang="en-US"/>
          </a:p>
        </p:txBody>
      </p:sp>
    </p:spTree>
    <p:extLst>
      <p:ext uri="{BB962C8B-B14F-4D97-AF65-F5344CB8AC3E}">
        <p14:creationId xmlns:p14="http://schemas.microsoft.com/office/powerpoint/2010/main" val="102648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20</a:t>
            </a:fld>
            <a:endParaRPr kumimoji="1" lang="ja-JP" altLang="en-US"/>
          </a:p>
        </p:txBody>
      </p:sp>
    </p:spTree>
    <p:extLst>
      <p:ext uri="{BB962C8B-B14F-4D97-AF65-F5344CB8AC3E}">
        <p14:creationId xmlns:p14="http://schemas.microsoft.com/office/powerpoint/2010/main" val="277592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アーチクランフは、基金や財団創立にとどまらず、標準定款起草　・地区のコンセプト　・地区ガバナーを創設など数多くの功績を残している。</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ポールハリスとは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36</a:t>
            </a:r>
            <a:r>
              <a:rPr lang="ja-JP" altLang="en-US" sz="1200" dirty="0">
                <a:solidFill>
                  <a:schemeClr val="bg1"/>
                </a:solidFill>
                <a:latin typeface="HG丸ｺﾞｼｯｸM-PRO" panose="020F0600000000000000" pitchFamily="50" charset="-128"/>
                <a:ea typeface="HG丸ｺﾞｼｯｸM-PRO" panose="020F0600000000000000" pitchFamily="50" charset="-128"/>
              </a:rPr>
              <a:t>年来の親友で、亡くなった際には棺の付添人も務めた。　当時クランフは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78</a:t>
            </a:r>
            <a:r>
              <a:rPr lang="ja-JP" altLang="en-US" sz="1200" dirty="0">
                <a:solidFill>
                  <a:schemeClr val="bg1"/>
                </a:solidFill>
                <a:latin typeface="HG丸ｺﾞｼｯｸM-PRO" panose="020F0600000000000000" pitchFamily="50" charset="-128"/>
                <a:ea typeface="HG丸ｺﾞｼｯｸM-PRO" panose="020F0600000000000000" pitchFamily="50" charset="-128"/>
              </a:rPr>
              <a:t>歳であった。</a:t>
            </a:r>
          </a:p>
          <a:p>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アーチクランフは、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1914</a:t>
            </a:r>
            <a:r>
              <a:rPr lang="ja-JP" altLang="en-US" sz="1200" dirty="0">
                <a:solidFill>
                  <a:schemeClr val="bg1"/>
                </a:solidFill>
                <a:latin typeface="HG丸ｺﾞｼｯｸM-PRO" panose="020F0600000000000000" pitchFamily="50" charset="-128"/>
                <a:ea typeface="HG丸ｺﾞｼｯｸM-PRO" panose="020F0600000000000000" pitchFamily="50" charset="-128"/>
              </a:rPr>
              <a:t>年に国際ロータリー連合会破綻状態（１回限りの寄付で切り抜けた）となった事を憂慮し、会費収入が予期せず減少しても、連合会（現在の国際ロータリー）の財務の安定を保つ為の恒久的基金の必要性を強く感じていた。　</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アトランタ国際大会における基金設立の呼びかけは、</a:t>
            </a:r>
            <a:r>
              <a:rPr lang="ja-JP" altLang="en-US" sz="1200" dirty="0">
                <a:latin typeface="HG丸ｺﾞｼｯｸM-PRO" panose="020F0600000000000000" pitchFamily="50" charset="-128"/>
                <a:ea typeface="HG丸ｺﾞｼｯｸM-PRO" panose="020F0600000000000000" pitchFamily="50" charset="-128"/>
              </a:rPr>
              <a:t>「世界で良いことをしよう」という目的には間違いないが、戦争による世界経済の悪化など万一のための国際ロータリーの後ろ盾、つまり基金がロータリーを不滅にする手段と考えたといわれている。</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3</a:t>
            </a:fld>
            <a:endParaRPr kumimoji="1" lang="ja-JP" altLang="en-US"/>
          </a:p>
        </p:txBody>
      </p:sp>
    </p:spTree>
    <p:extLst>
      <p:ext uri="{BB962C8B-B14F-4D97-AF65-F5344CB8AC3E}">
        <p14:creationId xmlns:p14="http://schemas.microsoft.com/office/powerpoint/2010/main" val="1098952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21</a:t>
            </a:fld>
            <a:endParaRPr kumimoji="1" lang="ja-JP" altLang="en-US"/>
          </a:p>
        </p:txBody>
      </p:sp>
    </p:spTree>
    <p:extLst>
      <p:ext uri="{BB962C8B-B14F-4D97-AF65-F5344CB8AC3E}">
        <p14:creationId xmlns:p14="http://schemas.microsoft.com/office/powerpoint/2010/main" val="3850093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22</a:t>
            </a:fld>
            <a:endParaRPr kumimoji="1" lang="ja-JP" altLang="en-US"/>
          </a:p>
        </p:txBody>
      </p:sp>
    </p:spTree>
    <p:extLst>
      <p:ext uri="{BB962C8B-B14F-4D97-AF65-F5344CB8AC3E}">
        <p14:creationId xmlns:p14="http://schemas.microsoft.com/office/powerpoint/2010/main" val="3407877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23</a:t>
            </a:fld>
            <a:endParaRPr kumimoji="1" lang="ja-JP" altLang="en-US"/>
          </a:p>
        </p:txBody>
      </p:sp>
    </p:spTree>
    <p:extLst>
      <p:ext uri="{BB962C8B-B14F-4D97-AF65-F5344CB8AC3E}">
        <p14:creationId xmlns:p14="http://schemas.microsoft.com/office/powerpoint/2010/main" val="2242234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b="0" dirty="0">
                <a:latin typeface="HG丸ｺﾞｼｯｸM-PRO" panose="020F0600000000000000" pitchFamily="50" charset="-128"/>
                <a:ea typeface="HG丸ｺﾞｼｯｸM-PRO" panose="020F0600000000000000" pitchFamily="50" charset="-128"/>
              </a:rPr>
              <a:t>ロータリー・ダイナースカードの当地区内での保有クラブ・検討クラブは</a:t>
            </a:r>
            <a:r>
              <a:rPr kumimoji="1" lang="en-US" altLang="ja-JP" b="0" dirty="0">
                <a:latin typeface="HG丸ｺﾞｼｯｸM-PRO" panose="020F0600000000000000" pitchFamily="50" charset="-128"/>
                <a:ea typeface="HG丸ｺﾞｼｯｸM-PRO" panose="020F0600000000000000" pitchFamily="50" charset="-128"/>
              </a:rPr>
              <a:t>20</a:t>
            </a:r>
            <a:r>
              <a:rPr kumimoji="1" lang="ja-JP" altLang="en-US" b="0" dirty="0">
                <a:latin typeface="HG丸ｺﾞｼｯｸM-PRO" panose="020F0600000000000000" pitchFamily="50" charset="-128"/>
                <a:ea typeface="HG丸ｺﾞｼｯｸM-PRO" panose="020F0600000000000000" pitchFamily="50" charset="-128"/>
              </a:rPr>
              <a:t>クラブです。ポリオプラスへの寄付の為にご協力を引き続きお願い致します。</a:t>
            </a:r>
          </a:p>
          <a:p>
            <a:r>
              <a:rPr kumimoji="1" lang="ja-JP" altLang="en-US" b="0" dirty="0">
                <a:latin typeface="HG丸ｺﾞｼｯｸM-PRO" panose="020F0600000000000000" pitchFamily="50" charset="-128"/>
                <a:ea typeface="HG丸ｺﾞｼｯｸM-PRO" panose="020F0600000000000000" pitchFamily="50" charset="-128"/>
              </a:rPr>
              <a:t>昨年度実績で日本の中での第</a:t>
            </a:r>
            <a:r>
              <a:rPr kumimoji="1" lang="en-US" altLang="ja-JP" b="0" dirty="0">
                <a:latin typeface="HG丸ｺﾞｼｯｸM-PRO" panose="020F0600000000000000" pitchFamily="50" charset="-128"/>
                <a:ea typeface="HG丸ｺﾞｼｯｸM-PRO" panose="020F0600000000000000" pitchFamily="50" charset="-128"/>
              </a:rPr>
              <a:t>3</a:t>
            </a:r>
            <a:r>
              <a:rPr kumimoji="1" lang="ja-JP" altLang="en-US" b="0" dirty="0">
                <a:latin typeface="HG丸ｺﾞｼｯｸM-PRO" panose="020F0600000000000000" pitchFamily="50" charset="-128"/>
                <a:ea typeface="HG丸ｺﾞｼｯｸM-PRO" panose="020F0600000000000000" pitchFamily="50" charset="-128"/>
              </a:rPr>
              <a:t>地域（九州・四国・中国・近畿・三重・岐阜）の中で大阪平野ＲＣさんがご使用金額として約</a:t>
            </a:r>
            <a:r>
              <a:rPr kumimoji="1" lang="en-US" altLang="ja-JP" b="0" dirty="0">
                <a:latin typeface="HG丸ｺﾞｼｯｸM-PRO" panose="020F0600000000000000" pitchFamily="50" charset="-128"/>
                <a:ea typeface="HG丸ｺﾞｼｯｸM-PRO" panose="020F0600000000000000" pitchFamily="50" charset="-128"/>
              </a:rPr>
              <a:t>11,000,000</a:t>
            </a:r>
            <a:r>
              <a:rPr kumimoji="1" lang="ja-JP" altLang="en-US" b="0" dirty="0">
                <a:latin typeface="HG丸ｺﾞｼｯｸM-PRO" panose="020F0600000000000000" pitchFamily="50" charset="-128"/>
                <a:ea typeface="HG丸ｺﾞｼｯｸM-PRO" panose="020F0600000000000000" pitchFamily="50" charset="-128"/>
              </a:rPr>
              <a:t>円</a:t>
            </a:r>
          </a:p>
          <a:p>
            <a:r>
              <a:rPr kumimoji="1" lang="ja-JP" altLang="en-US" b="0" dirty="0">
                <a:latin typeface="HG丸ｺﾞｼｯｸM-PRO" panose="020F0600000000000000" pitchFamily="50" charset="-128"/>
                <a:ea typeface="HG丸ｺﾞｼｯｸM-PRO" panose="020F0600000000000000" pitchFamily="50" charset="-128"/>
              </a:rPr>
              <a:t>ポリオプラスに　</a:t>
            </a:r>
            <a:r>
              <a:rPr kumimoji="1" lang="en-US" altLang="ja-JP" b="0" dirty="0">
                <a:latin typeface="HG丸ｺﾞｼｯｸM-PRO" panose="020F0600000000000000" pitchFamily="50" charset="-128"/>
                <a:ea typeface="HG丸ｺﾞｼｯｸM-PRO" panose="020F0600000000000000" pitchFamily="50" charset="-128"/>
              </a:rPr>
              <a:t>0,3%</a:t>
            </a:r>
            <a:r>
              <a:rPr kumimoji="1" lang="ja-JP" altLang="en-US" b="0" dirty="0">
                <a:latin typeface="HG丸ｺﾞｼｯｸM-PRO" panose="020F0600000000000000" pitchFamily="50" charset="-128"/>
                <a:ea typeface="HG丸ｺﾞｼｯｸM-PRO" panose="020F0600000000000000" pitchFamily="50" charset="-128"/>
              </a:rPr>
              <a:t>の３３，０００円の貢献となりました。　年間のご使用金額が少額でも当地区としての積み重ねが肝要であります。</a:t>
            </a:r>
          </a:p>
          <a:p>
            <a:r>
              <a:rPr kumimoji="1" lang="ja-JP" altLang="en-US" b="0" dirty="0">
                <a:latin typeface="HG丸ｺﾞｼｯｸM-PRO" panose="020F0600000000000000" pitchFamily="50" charset="-128"/>
                <a:ea typeface="HG丸ｺﾞｼｯｸM-PRO" panose="020F0600000000000000" pitchFamily="50" charset="-128"/>
              </a:rPr>
              <a:t>国際大会登録料・財団寄付・人頭分担金・地区大会登録料・例会施設料・懇親会他、クラブとしての活動費に是非お役立てください。</a:t>
            </a:r>
            <a:endParaRPr kumimoji="1" lang="en-US" altLang="ja-JP" b="0" dirty="0">
              <a:latin typeface="HG丸ｺﾞｼｯｸM-PRO" panose="020F0600000000000000" pitchFamily="50" charset="-128"/>
              <a:ea typeface="HG丸ｺﾞｼｯｸM-PRO" panose="020F0600000000000000" pitchFamily="50" charset="-128"/>
            </a:endParaRPr>
          </a:p>
          <a:p>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ポリオ根絶のための活動経費がワクチンとして使用された場合のシミュレーション：Ａクラブ　年間　</a:t>
            </a:r>
            <a:r>
              <a:rPr kumimoji="1" lang="en-US" altLang="ja-JP" b="0" dirty="0">
                <a:latin typeface="HG丸ｺﾞｼｯｸM-PRO" panose="020F0600000000000000" pitchFamily="50" charset="-128"/>
                <a:ea typeface="HG丸ｺﾞｼｯｸM-PRO" panose="020F0600000000000000" pitchFamily="50" charset="-128"/>
              </a:rPr>
              <a:t>5,000,000</a:t>
            </a:r>
            <a:r>
              <a:rPr kumimoji="1" lang="ja-JP" altLang="en-US" b="0" dirty="0">
                <a:latin typeface="HG丸ｺﾞｼｯｸM-PRO" panose="020F0600000000000000" pitchFamily="50" charset="-128"/>
                <a:ea typeface="HG丸ｺﾞｼｯｸM-PRO" panose="020F0600000000000000" pitchFamily="50" charset="-128"/>
              </a:rPr>
              <a:t>円　カードご使用</a:t>
            </a:r>
            <a:r>
              <a:rPr kumimoji="1" lang="en-US" altLang="ja-JP" b="0" dirty="0">
                <a:latin typeface="HG丸ｺﾞｼｯｸM-PRO" panose="020F0600000000000000" pitchFamily="50" charset="-128"/>
                <a:ea typeface="HG丸ｺﾞｼｯｸM-PRO" panose="020F0600000000000000" pitchFamily="50" charset="-128"/>
              </a:rPr>
              <a:t>×0.3%=</a:t>
            </a:r>
            <a:r>
              <a:rPr kumimoji="1" lang="ja-JP" altLang="en-US" b="0" dirty="0">
                <a:latin typeface="HG丸ｺﾞｼｯｸM-PRO" panose="020F0600000000000000" pitchFamily="50" charset="-128"/>
                <a:ea typeface="HG丸ｺﾞｼｯｸM-PRO" panose="020F0600000000000000" pitchFamily="50" charset="-128"/>
              </a:rPr>
              <a:t>ワクチン</a:t>
            </a:r>
            <a:r>
              <a:rPr kumimoji="1" lang="en-US" altLang="ja-JP" b="0" dirty="0">
                <a:latin typeface="HG丸ｺﾞｼｯｸM-PRO" panose="020F0600000000000000" pitchFamily="50" charset="-128"/>
                <a:ea typeface="HG丸ｺﾞｼｯｸM-PRO" panose="020F0600000000000000" pitchFamily="50" charset="-128"/>
              </a:rPr>
              <a:t>250</a:t>
            </a:r>
            <a:r>
              <a:rPr kumimoji="1" lang="ja-JP" altLang="en-US" b="0" dirty="0">
                <a:latin typeface="HG丸ｺﾞｼｯｸM-PRO" panose="020F0600000000000000" pitchFamily="50" charset="-128"/>
                <a:ea typeface="HG丸ｺﾞｼｯｸM-PRO" panose="020F0600000000000000" pitchFamily="50" charset="-128"/>
              </a:rPr>
              <a:t>人分</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24</a:t>
            </a:fld>
            <a:endParaRPr kumimoji="1" lang="ja-JP" altLang="en-US"/>
          </a:p>
        </p:txBody>
      </p:sp>
    </p:spTree>
    <p:extLst>
      <p:ext uri="{BB962C8B-B14F-4D97-AF65-F5344CB8AC3E}">
        <p14:creationId xmlns:p14="http://schemas.microsoft.com/office/powerpoint/2010/main" val="415939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アーチクランフは、基金や財団創立にとどまらず、標準定款起草　・地区のコンセプト　・地区ガバナーを創設など数多くの功績を残している。</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ポールハリスとは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36</a:t>
            </a:r>
            <a:r>
              <a:rPr lang="ja-JP" altLang="en-US" sz="1200" dirty="0">
                <a:solidFill>
                  <a:schemeClr val="bg1"/>
                </a:solidFill>
                <a:latin typeface="HG丸ｺﾞｼｯｸM-PRO" panose="020F0600000000000000" pitchFamily="50" charset="-128"/>
                <a:ea typeface="HG丸ｺﾞｼｯｸM-PRO" panose="020F0600000000000000" pitchFamily="50" charset="-128"/>
              </a:rPr>
              <a:t>年来の親友で、亡くなった際には棺の付添人も務めた。　当時クランフは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78</a:t>
            </a:r>
            <a:r>
              <a:rPr lang="ja-JP" altLang="en-US" sz="1200" dirty="0">
                <a:solidFill>
                  <a:schemeClr val="bg1"/>
                </a:solidFill>
                <a:latin typeface="HG丸ｺﾞｼｯｸM-PRO" panose="020F0600000000000000" pitchFamily="50" charset="-128"/>
                <a:ea typeface="HG丸ｺﾞｼｯｸM-PRO" panose="020F0600000000000000" pitchFamily="50" charset="-128"/>
              </a:rPr>
              <a:t>歳であった。</a:t>
            </a:r>
          </a:p>
          <a:p>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アーチクランフは、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1914</a:t>
            </a:r>
            <a:r>
              <a:rPr lang="ja-JP" altLang="en-US" sz="1200" dirty="0">
                <a:solidFill>
                  <a:schemeClr val="bg1"/>
                </a:solidFill>
                <a:latin typeface="HG丸ｺﾞｼｯｸM-PRO" panose="020F0600000000000000" pitchFamily="50" charset="-128"/>
                <a:ea typeface="HG丸ｺﾞｼｯｸM-PRO" panose="020F0600000000000000" pitchFamily="50" charset="-128"/>
              </a:rPr>
              <a:t>年に国際ロータリー連合会破綻状態（１回限りの寄付で切り抜けた）となった事を憂慮し、会費収入が予期せず減少しても、連合会（現在の国際ロータリー）の財務の安定を保つ為の恒久的基金の必要性を強く感じていた。　</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アトランタ国際大会における基金設立の呼びかけは、</a:t>
            </a:r>
            <a:r>
              <a:rPr lang="ja-JP" altLang="en-US" sz="1200" dirty="0">
                <a:latin typeface="HG丸ｺﾞｼｯｸM-PRO" panose="020F0600000000000000" pitchFamily="50" charset="-128"/>
                <a:ea typeface="HG丸ｺﾞｼｯｸM-PRO" panose="020F0600000000000000" pitchFamily="50" charset="-128"/>
              </a:rPr>
              <a:t>「世界で良いことをしよう」という目的には間違いないが、戦争による世界経済の悪化など万一のための国際ロータリーの後ろ盾、つまり基金がロータリーを不滅にする手段と考えたといわれている。</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25</a:t>
            </a:fld>
            <a:endParaRPr kumimoji="1" lang="ja-JP" altLang="en-US"/>
          </a:p>
        </p:txBody>
      </p:sp>
    </p:spTree>
    <p:extLst>
      <p:ext uri="{BB962C8B-B14F-4D97-AF65-F5344CB8AC3E}">
        <p14:creationId xmlns:p14="http://schemas.microsoft.com/office/powerpoint/2010/main" val="3716599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26</a:t>
            </a:fld>
            <a:endParaRPr kumimoji="1" lang="ja-JP" altLang="en-US"/>
          </a:p>
        </p:txBody>
      </p:sp>
    </p:spTree>
    <p:extLst>
      <p:ext uri="{BB962C8B-B14F-4D97-AF65-F5344CB8AC3E}">
        <p14:creationId xmlns:p14="http://schemas.microsoft.com/office/powerpoint/2010/main" val="4195573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pPr defTabSz="922355">
              <a:defRPr/>
            </a:pPr>
            <a:r>
              <a:rPr kumimoji="1" lang="ja-JP" altLang="en-US" b="0" dirty="0"/>
              <a:t>恒久基金寄付の認証：</a:t>
            </a:r>
            <a:r>
              <a:rPr lang="en-US" altLang="ja-JP" dirty="0">
                <a:solidFill>
                  <a:srgbClr val="C00000"/>
                </a:solidFill>
                <a:latin typeface="+mn-ea"/>
              </a:rPr>
              <a:t>2660</a:t>
            </a:r>
            <a:r>
              <a:rPr lang="ja-JP" altLang="en-US" dirty="0">
                <a:solidFill>
                  <a:srgbClr val="C00000"/>
                </a:solidFill>
                <a:latin typeface="+mn-ea"/>
              </a:rPr>
              <a:t>地区では</a:t>
            </a:r>
            <a:r>
              <a:rPr lang="en-US" altLang="ja-JP" dirty="0">
                <a:solidFill>
                  <a:srgbClr val="C00000"/>
                </a:solidFill>
                <a:latin typeface="+mn-ea"/>
              </a:rPr>
              <a:t>2</a:t>
            </a:r>
            <a:r>
              <a:rPr lang="ja-JP" altLang="en-US" dirty="0">
                <a:solidFill>
                  <a:srgbClr val="C00000"/>
                </a:solidFill>
                <a:latin typeface="+mn-ea"/>
              </a:rPr>
              <a:t>回目以降恒久基金寄付が</a:t>
            </a:r>
            <a:r>
              <a:rPr lang="en-US" altLang="ja-JP" dirty="0">
                <a:solidFill>
                  <a:srgbClr val="C00000"/>
                </a:solidFill>
                <a:latin typeface="+mn-ea"/>
              </a:rPr>
              <a:t>1,000</a:t>
            </a:r>
            <a:r>
              <a:rPr lang="ja-JP" altLang="en-US" dirty="0">
                <a:solidFill>
                  <a:srgbClr val="C00000"/>
                </a:solidFill>
                <a:latin typeface="+mn-ea"/>
              </a:rPr>
              <a:t>ドルに到達した方に感謝を表してピンを贈呈しています。</a:t>
            </a:r>
            <a:endParaRPr lang="en-US" altLang="ja-JP" dirty="0">
              <a:solidFill>
                <a:srgbClr val="C00000"/>
              </a:solidFill>
              <a:latin typeface="+mn-ea"/>
            </a:endParaRPr>
          </a:p>
          <a:p>
            <a:pPr defTabSz="922355">
              <a:defRPr/>
            </a:pPr>
            <a:endParaRPr lang="en-US" altLang="ja-JP" dirty="0">
              <a:solidFill>
                <a:srgbClr val="C00000"/>
              </a:solidFill>
              <a:latin typeface="+mn-ea"/>
            </a:endParaRPr>
          </a:p>
          <a:p>
            <a:pPr defTabSz="922355">
              <a:defRPr/>
            </a:pPr>
            <a:r>
              <a:rPr kumimoji="1" lang="ja-JP" altLang="en-US" b="0" dirty="0"/>
              <a:t>恒久基金への寄付目標は</a:t>
            </a:r>
            <a:r>
              <a:rPr kumimoji="1" lang="en-US" altLang="ja-JP" b="0" dirty="0"/>
              <a:t>2025</a:t>
            </a:r>
            <a:r>
              <a:rPr kumimoji="1" lang="ja-JP" altLang="en-US" b="0" dirty="0"/>
              <a:t>年までに</a:t>
            </a:r>
            <a:r>
              <a:rPr kumimoji="1" lang="en-US" altLang="ja-JP" b="0" dirty="0"/>
              <a:t>20</a:t>
            </a:r>
            <a:r>
              <a:rPr kumimoji="1" lang="ja-JP" altLang="en-US" b="0" dirty="0"/>
              <a:t>億</a:t>
            </a:r>
            <a:r>
              <a:rPr kumimoji="1" lang="en-US" altLang="ja-JP" b="0" dirty="0"/>
              <a:t>2,500</a:t>
            </a:r>
            <a:r>
              <a:rPr kumimoji="1" lang="ja-JP" altLang="en-US" b="0" dirty="0"/>
              <a:t>万ドルとされています。</a:t>
            </a:r>
            <a:endParaRPr kumimoji="1" lang="en-US" altLang="ja-JP" b="0"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27</a:t>
            </a:fld>
            <a:endParaRPr kumimoji="1" lang="ja-JP" altLang="en-US"/>
          </a:p>
        </p:txBody>
      </p:sp>
    </p:spTree>
    <p:extLst>
      <p:ext uri="{BB962C8B-B14F-4D97-AF65-F5344CB8AC3E}">
        <p14:creationId xmlns:p14="http://schemas.microsoft.com/office/powerpoint/2010/main" val="731924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28</a:t>
            </a:fld>
            <a:endParaRPr kumimoji="1" lang="ja-JP" altLang="en-US"/>
          </a:p>
        </p:txBody>
      </p:sp>
    </p:spTree>
    <p:extLst>
      <p:ext uri="{BB962C8B-B14F-4D97-AF65-F5344CB8AC3E}">
        <p14:creationId xmlns:p14="http://schemas.microsoft.com/office/powerpoint/2010/main" val="189539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アーチクランフは、基金や財団創立にとどまらず、標準定款起草　・地区のコンセプト　・地区ガバナーを創設など数多くの功績を残している。</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ポールハリスとは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36</a:t>
            </a:r>
            <a:r>
              <a:rPr lang="ja-JP" altLang="en-US" sz="1200" dirty="0">
                <a:solidFill>
                  <a:schemeClr val="bg1"/>
                </a:solidFill>
                <a:latin typeface="HG丸ｺﾞｼｯｸM-PRO" panose="020F0600000000000000" pitchFamily="50" charset="-128"/>
                <a:ea typeface="HG丸ｺﾞｼｯｸM-PRO" panose="020F0600000000000000" pitchFamily="50" charset="-128"/>
              </a:rPr>
              <a:t>年来の親友で、亡くなった際には棺の付添人も務めた。　当時クランフは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78</a:t>
            </a:r>
            <a:r>
              <a:rPr lang="ja-JP" altLang="en-US" sz="1200" dirty="0">
                <a:solidFill>
                  <a:schemeClr val="bg1"/>
                </a:solidFill>
                <a:latin typeface="HG丸ｺﾞｼｯｸM-PRO" panose="020F0600000000000000" pitchFamily="50" charset="-128"/>
                <a:ea typeface="HG丸ｺﾞｼｯｸM-PRO" panose="020F0600000000000000" pitchFamily="50" charset="-128"/>
              </a:rPr>
              <a:t>歳であった。</a:t>
            </a:r>
          </a:p>
          <a:p>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アーチクランフは、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1914</a:t>
            </a:r>
            <a:r>
              <a:rPr lang="ja-JP" altLang="en-US" sz="1200" dirty="0">
                <a:solidFill>
                  <a:schemeClr val="bg1"/>
                </a:solidFill>
                <a:latin typeface="HG丸ｺﾞｼｯｸM-PRO" panose="020F0600000000000000" pitchFamily="50" charset="-128"/>
                <a:ea typeface="HG丸ｺﾞｼｯｸM-PRO" panose="020F0600000000000000" pitchFamily="50" charset="-128"/>
              </a:rPr>
              <a:t>年に国際ロータリー連合会破綻状態（１回限りの寄付で切り抜けた）となった事を憂慮し、会費収入が予期せず減少しても、連合会（現在の国際ロータリー）の財務の安定を保つ為の恒久的基金の必要性を強く感じていた。　</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アトランタ国際大会における基金設立の呼びかけは、</a:t>
            </a:r>
            <a:r>
              <a:rPr lang="ja-JP" altLang="en-US" sz="1200" dirty="0">
                <a:latin typeface="HG丸ｺﾞｼｯｸM-PRO" panose="020F0600000000000000" pitchFamily="50" charset="-128"/>
                <a:ea typeface="HG丸ｺﾞｼｯｸM-PRO" panose="020F0600000000000000" pitchFamily="50" charset="-128"/>
              </a:rPr>
              <a:t>「世界で良いことをしよう」という目的には間違いないが、戦争による世界経済の悪化など万一のための国際ロータリーの後ろ盾、つまり基金がロータリーを不滅にする手段と考えたといわれている。</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4</a:t>
            </a:fld>
            <a:endParaRPr kumimoji="1" lang="ja-JP" altLang="en-US"/>
          </a:p>
        </p:txBody>
      </p:sp>
    </p:spTree>
    <p:extLst>
      <p:ext uri="{BB962C8B-B14F-4D97-AF65-F5344CB8AC3E}">
        <p14:creationId xmlns:p14="http://schemas.microsoft.com/office/powerpoint/2010/main" val="248790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5</a:t>
            </a:fld>
            <a:endParaRPr kumimoji="1" lang="ja-JP" altLang="en-US"/>
          </a:p>
        </p:txBody>
      </p:sp>
    </p:spTree>
    <p:extLst>
      <p:ext uri="{BB962C8B-B14F-4D97-AF65-F5344CB8AC3E}">
        <p14:creationId xmlns:p14="http://schemas.microsoft.com/office/powerpoint/2010/main" val="317609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6</a:t>
            </a:fld>
            <a:endParaRPr kumimoji="1" lang="ja-JP" altLang="en-US"/>
          </a:p>
        </p:txBody>
      </p:sp>
    </p:spTree>
    <p:extLst>
      <p:ext uri="{BB962C8B-B14F-4D97-AF65-F5344CB8AC3E}">
        <p14:creationId xmlns:p14="http://schemas.microsoft.com/office/powerpoint/2010/main" val="86407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7</a:t>
            </a:fld>
            <a:endParaRPr kumimoji="1" lang="ja-JP" altLang="en-US"/>
          </a:p>
        </p:txBody>
      </p:sp>
    </p:spTree>
    <p:extLst>
      <p:ext uri="{BB962C8B-B14F-4D97-AF65-F5344CB8AC3E}">
        <p14:creationId xmlns:p14="http://schemas.microsoft.com/office/powerpoint/2010/main" val="292695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8</a:t>
            </a:fld>
            <a:endParaRPr kumimoji="1" lang="ja-JP" altLang="en-US"/>
          </a:p>
        </p:txBody>
      </p:sp>
    </p:spTree>
    <p:extLst>
      <p:ext uri="{BB962C8B-B14F-4D97-AF65-F5344CB8AC3E}">
        <p14:creationId xmlns:p14="http://schemas.microsoft.com/office/powerpoint/2010/main" val="382454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Meiryo" panose="020B0604030504040204" pitchFamily="50" charset="-128"/>
                <a:ea typeface="Meiryo" panose="020B0604030504040204" pitchFamily="50" charset="-128"/>
              </a:rPr>
              <a:t>国内の寄付の総額が</a:t>
            </a:r>
            <a:r>
              <a:rPr lang="en-US" altLang="ja-JP" b="0" i="0" dirty="0">
                <a:solidFill>
                  <a:srgbClr val="000000"/>
                </a:solidFill>
                <a:effectLst/>
                <a:latin typeface="Meiryo" panose="020B0604030504040204" pitchFamily="50" charset="-128"/>
                <a:ea typeface="Meiryo" panose="020B0604030504040204" pitchFamily="50" charset="-128"/>
              </a:rPr>
              <a:t>GDP</a:t>
            </a:r>
            <a:r>
              <a:rPr lang="ja-JP" altLang="en-US" b="0" i="0" dirty="0">
                <a:solidFill>
                  <a:srgbClr val="000000"/>
                </a:solidFill>
                <a:effectLst/>
                <a:latin typeface="Meiryo" panose="020B0604030504040204" pitchFamily="50" charset="-128"/>
                <a:ea typeface="Meiryo" panose="020B0604030504040204" pitchFamily="50" charset="-128"/>
              </a:rPr>
              <a:t>の</a:t>
            </a:r>
            <a:r>
              <a:rPr lang="en-US" altLang="ja-JP" b="0" i="0" dirty="0">
                <a:solidFill>
                  <a:srgbClr val="000000"/>
                </a:solidFill>
                <a:effectLst/>
                <a:latin typeface="Meiryo" panose="020B0604030504040204" pitchFamily="50" charset="-128"/>
                <a:ea typeface="Meiryo" panose="020B0604030504040204" pitchFamily="50" charset="-128"/>
              </a:rPr>
              <a:t>10</a:t>
            </a:r>
            <a:r>
              <a:rPr lang="ja-JP" altLang="en-US" b="0" i="0" dirty="0">
                <a:solidFill>
                  <a:srgbClr val="000000"/>
                </a:solidFill>
                <a:effectLst/>
                <a:latin typeface="Meiryo" panose="020B0604030504040204" pitchFamily="50" charset="-128"/>
                <a:ea typeface="Meiryo" panose="020B0604030504040204" pitchFamily="50" charset="-128"/>
              </a:rPr>
              <a:t>％を占めるというほど、寄付の文化が根付いているアメリカの慈善団体（現在は</a:t>
            </a:r>
            <a:r>
              <a:rPr lang="en-US" altLang="ja-JP" b="0" i="0" dirty="0">
                <a:solidFill>
                  <a:srgbClr val="000000"/>
                </a:solidFill>
                <a:effectLst/>
                <a:latin typeface="Meiryo" panose="020B0604030504040204" pitchFamily="50" charset="-128"/>
                <a:ea typeface="Meiryo" panose="020B0604030504040204" pitchFamily="50" charset="-128"/>
              </a:rPr>
              <a:t>5,500</a:t>
            </a:r>
            <a:r>
              <a:rPr lang="ja-JP" altLang="en-US" b="0" i="0">
                <a:solidFill>
                  <a:srgbClr val="000000"/>
                </a:solidFill>
                <a:effectLst/>
                <a:latin typeface="Meiryo" panose="020B0604030504040204" pitchFamily="50" charset="-128"/>
                <a:ea typeface="Meiryo" panose="020B0604030504040204" pitchFamily="50" charset="-128"/>
              </a:rPr>
              <a:t>）を評価</a:t>
            </a:r>
            <a:r>
              <a:rPr lang="ja-JP" altLang="en-US" b="0" i="0" dirty="0">
                <a:solidFill>
                  <a:srgbClr val="000000"/>
                </a:solidFill>
                <a:effectLst/>
                <a:latin typeface="Meiryo" panose="020B0604030504040204" pitchFamily="50" charset="-128"/>
                <a:ea typeface="Meiryo" panose="020B0604030504040204" pitchFamily="50" charset="-128"/>
              </a:rPr>
              <a:t>する非営利組織。</a:t>
            </a:r>
            <a:br>
              <a:rPr lang="ja-JP" altLang="en-US" dirty="0"/>
            </a:br>
            <a:br>
              <a:rPr lang="ja-JP" altLang="en-US" dirty="0"/>
            </a:br>
            <a:r>
              <a:rPr lang="ja-JP" altLang="en-US" b="0" i="0" dirty="0">
                <a:solidFill>
                  <a:srgbClr val="000000"/>
                </a:solidFill>
                <a:effectLst/>
                <a:latin typeface="Meiryo" panose="020B0604030504040204" pitchFamily="50" charset="-128"/>
                <a:ea typeface="Meiryo" panose="020B0604030504040204" pitchFamily="50" charset="-128"/>
              </a:rPr>
              <a:t>最大の規模をほこるチャリティー・ナビゲーターのサイトには、設立から</a:t>
            </a:r>
            <a:r>
              <a:rPr lang="en-US" altLang="ja-JP" b="0" i="0" dirty="0">
                <a:solidFill>
                  <a:srgbClr val="000000"/>
                </a:solidFill>
                <a:effectLst/>
                <a:latin typeface="Meiryo" panose="020B0604030504040204" pitchFamily="50" charset="-128"/>
                <a:ea typeface="Meiryo" panose="020B0604030504040204" pitchFamily="50" charset="-128"/>
              </a:rPr>
              <a:t>10</a:t>
            </a:r>
            <a:r>
              <a:rPr lang="ja-JP" altLang="en-US" b="0" i="0" dirty="0">
                <a:solidFill>
                  <a:srgbClr val="000000"/>
                </a:solidFill>
                <a:effectLst/>
                <a:latin typeface="Meiryo" panose="020B0604030504040204" pitchFamily="50" charset="-128"/>
                <a:ea typeface="Meiryo" panose="020B0604030504040204" pitchFamily="50" charset="-128"/>
              </a:rPr>
              <a:t>年の間、毎年</a:t>
            </a:r>
            <a:r>
              <a:rPr lang="en-US" altLang="ja-JP" b="0" i="0" dirty="0">
                <a:solidFill>
                  <a:srgbClr val="000000"/>
                </a:solidFill>
                <a:effectLst/>
                <a:latin typeface="Meiryo" panose="020B0604030504040204" pitchFamily="50" charset="-128"/>
                <a:ea typeface="Meiryo" panose="020B0604030504040204" pitchFamily="50" charset="-128"/>
              </a:rPr>
              <a:t>300</a:t>
            </a:r>
            <a:r>
              <a:rPr lang="ja-JP" altLang="en-US" b="0" i="0" dirty="0">
                <a:solidFill>
                  <a:srgbClr val="000000"/>
                </a:solidFill>
                <a:effectLst/>
                <a:latin typeface="Meiryo" panose="020B0604030504040204" pitchFamily="50" charset="-128"/>
                <a:ea typeface="Meiryo" panose="020B0604030504040204" pitchFamily="50" charset="-128"/>
              </a:rPr>
              <a:t>万人を超える人が訪問し、毎年数十億円の寄付を取り持ってきた</a:t>
            </a:r>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9</a:t>
            </a:fld>
            <a:endParaRPr kumimoji="1" lang="ja-JP" altLang="en-US"/>
          </a:p>
        </p:txBody>
      </p:sp>
    </p:spTree>
    <p:extLst>
      <p:ext uri="{BB962C8B-B14F-4D97-AF65-F5344CB8AC3E}">
        <p14:creationId xmlns:p14="http://schemas.microsoft.com/office/powerpoint/2010/main" val="343543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b="0" dirty="0">
                <a:latin typeface="HG丸ｺﾞｼｯｸM-PRO" panose="020F0600000000000000" pitchFamily="50" charset="-128"/>
                <a:ea typeface="HG丸ｺﾞｼｯｸM-PRO" panose="020F0600000000000000" pitchFamily="50" charset="-128"/>
              </a:rPr>
              <a:t>・「寄付ゼロクラブ」とは一般的に「年次基金寄付がゼロのクラブ」を指します。　当地区では、ポリオについても「寄付ゼロクラブ」と呼んでいます。</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・「一人あたりの寄付」も年次基金寄付が対象ですが、やはり当地区ではポリオも「一人あたり寄付」を算出しています。</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・ロータリー災害救援基金は</a:t>
            </a:r>
            <a:r>
              <a:rPr kumimoji="1" lang="en-US" altLang="ja-JP" b="0" dirty="0">
                <a:latin typeface="HG丸ｺﾞｼｯｸM-PRO" panose="020F0600000000000000" pitchFamily="50" charset="-128"/>
                <a:ea typeface="HG丸ｺﾞｼｯｸM-PRO" panose="020F0600000000000000" pitchFamily="50" charset="-128"/>
              </a:rPr>
              <a:t>2019</a:t>
            </a:r>
            <a:r>
              <a:rPr kumimoji="1" lang="ja-JP" altLang="en-US" b="0" dirty="0">
                <a:latin typeface="HG丸ｺﾞｼｯｸM-PRO" panose="020F0600000000000000" pitchFamily="50" charset="-128"/>
                <a:ea typeface="HG丸ｺﾞｼｯｸM-PRO" panose="020F0600000000000000" pitchFamily="50" charset="-128"/>
              </a:rPr>
              <a:t>年から開始され、当地区では目標額を設定していません。　</a:t>
            </a:r>
            <a:r>
              <a:rPr kumimoji="1" lang="en-US" altLang="ja-JP" b="0" dirty="0">
                <a:latin typeface="HG丸ｺﾞｼｯｸM-PRO" panose="020F0600000000000000" pitchFamily="50" charset="-128"/>
                <a:ea typeface="HG丸ｺﾞｼｯｸM-PRO" panose="020F0600000000000000" pitchFamily="50" charset="-128"/>
              </a:rPr>
              <a:t>2019</a:t>
            </a:r>
            <a:r>
              <a:rPr kumimoji="1" lang="ja-JP" altLang="en-US" b="0" dirty="0">
                <a:latin typeface="HG丸ｺﾞｼｯｸM-PRO" panose="020F0600000000000000" pitchFamily="50" charset="-128"/>
                <a:ea typeface="HG丸ｺﾞｼｯｸM-PRO" panose="020F0600000000000000" pitchFamily="50" charset="-128"/>
              </a:rPr>
              <a:t>－</a:t>
            </a:r>
            <a:r>
              <a:rPr kumimoji="1" lang="en-US" altLang="ja-JP" b="0" dirty="0">
                <a:latin typeface="HG丸ｺﾞｼｯｸM-PRO" panose="020F0600000000000000" pitchFamily="50" charset="-128"/>
                <a:ea typeface="HG丸ｺﾞｼｯｸM-PRO" panose="020F0600000000000000" pitchFamily="50" charset="-128"/>
              </a:rPr>
              <a:t>20</a:t>
            </a:r>
            <a:r>
              <a:rPr kumimoji="1" lang="ja-JP" altLang="en-US" b="0" dirty="0">
                <a:latin typeface="HG丸ｺﾞｼｯｸM-PRO" panose="020F0600000000000000" pitchFamily="50" charset="-128"/>
                <a:ea typeface="HG丸ｺﾞｼｯｸM-PRO" panose="020F0600000000000000" pitchFamily="50" charset="-128"/>
              </a:rPr>
              <a:t>年度は緊急措置として新型コロナ対応の活動にも申請が可能でしたが、今年度からは災害のみを対象としています。この基金への寄付は、特定の災害を指定することはできません。</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10</a:t>
            </a:fld>
            <a:endParaRPr kumimoji="1" lang="ja-JP" altLang="en-US"/>
          </a:p>
        </p:txBody>
      </p:sp>
    </p:spTree>
    <p:extLst>
      <p:ext uri="{BB962C8B-B14F-4D97-AF65-F5344CB8AC3E}">
        <p14:creationId xmlns:p14="http://schemas.microsoft.com/office/powerpoint/2010/main" val="77450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68234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90915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82475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395102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67906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a:t>CLICK TO EDIT MASTER TITLE STYLE</a:t>
            </a:r>
            <a:endParaRPr lang="en-US" sz="1800" dirty="0"/>
          </a:p>
        </p:txBody>
      </p:sp>
    </p:spTree>
    <p:extLst>
      <p:ext uri="{BB962C8B-B14F-4D97-AF65-F5344CB8AC3E}">
        <p14:creationId xmlns:p14="http://schemas.microsoft.com/office/powerpoint/2010/main" val="40139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38392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4142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84567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FFFFFF"/>
              </a:solidFill>
              <a:ea typeface="ヒラギノ角ゴ Pro W3" charset="0"/>
              <a:cs typeface="ヒラギノ角ゴ Pro W3" charset="0"/>
            </a:endParaRP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タイトル 5"/>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52374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737600" y="6356351"/>
            <a:ext cx="3196216" cy="365125"/>
          </a:xfrm>
        </p:spPr>
        <p:txBody>
          <a:bodyPr/>
          <a:lstStyle>
            <a:lvl1pPr>
              <a:defRPr sz="1200"/>
            </a:lvl1pPr>
          </a:lstStyle>
          <a:p>
            <a:fld id="{48296678-7821-497A-A94A-DDC763C0106C}" type="slidenum">
              <a:rPr lang="ja-JP" altLang="en-US" smtClean="0"/>
              <a:pPr/>
              <a:t>‹#›</a:t>
            </a:fld>
            <a:endParaRPr lang="ja-JP" altLang="en-US" dirty="0"/>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74652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5739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48296678-7821-497A-A94A-DDC763C0106C}" type="slidenum">
              <a:rPr kumimoji="1" lang="ja-JP" altLang="en-US" smtClean="0"/>
              <a:pPr/>
              <a:t>‹#›</a:t>
            </a:fld>
            <a:endParaRPr kumimoji="1" lang="ja-JP" altLang="en-US"/>
          </a:p>
        </p:txBody>
      </p:sp>
    </p:spTree>
    <p:extLst>
      <p:ext uri="{BB962C8B-B14F-4D97-AF65-F5344CB8AC3E}">
        <p14:creationId xmlns:p14="http://schemas.microsoft.com/office/powerpoint/2010/main" val="1430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3419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99983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19159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27100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41873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7442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2021/11/13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4434347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37" tIns="34269" rIns="68537" bIns="34269"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71"/>
            <a:ext cx="2844800" cy="365125"/>
          </a:xfrm>
          <a:prstGeom prst="rect">
            <a:avLst/>
          </a:prstGeom>
        </p:spPr>
        <p:txBody>
          <a:bodyPr vert="horz" lIns="91383" tIns="45692" rIns="91383" bIns="4569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22" y="6172201"/>
            <a:ext cx="2604551" cy="457200"/>
          </a:xfrm>
          <a:prstGeom prst="rect">
            <a:avLst/>
          </a:prstGeom>
        </p:spPr>
      </p:pic>
    </p:spTree>
    <p:extLst>
      <p:ext uri="{BB962C8B-B14F-4D97-AF65-F5344CB8AC3E}">
        <p14:creationId xmlns:p14="http://schemas.microsoft.com/office/powerpoint/2010/main" val="46397048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688" rtl="0" eaLnBrk="1" latinLnBrk="0" hangingPunct="1">
        <a:spcBef>
          <a:spcPct val="0"/>
        </a:spcBef>
        <a:buNone/>
        <a:defRPr sz="1350" b="1" i="0" kern="1200">
          <a:solidFill>
            <a:schemeClr val="bg1"/>
          </a:solidFill>
          <a:latin typeface="Arial Narrow"/>
          <a:ea typeface="+mj-ea"/>
          <a:cs typeface="Arial Narrow"/>
        </a:defRPr>
      </a:lvl1pPr>
    </p:titleStyle>
    <p:bodyStyle>
      <a:lvl1pPr marL="257019" indent="-257019" algn="l" defTabSz="342688" rtl="0" eaLnBrk="1" latinLnBrk="0" hangingPunct="1">
        <a:spcBef>
          <a:spcPct val="20000"/>
        </a:spcBef>
        <a:buFont typeface="Arial"/>
        <a:buChar char="•"/>
        <a:defRPr sz="2400" kern="1200">
          <a:solidFill>
            <a:srgbClr val="005DAA"/>
          </a:solidFill>
          <a:latin typeface="Georgia"/>
          <a:ea typeface="+mn-ea"/>
          <a:cs typeface="Georgia"/>
        </a:defRPr>
      </a:lvl1pPr>
      <a:lvl2pPr marL="556871" indent="-214181" algn="l" defTabSz="342688" rtl="0" eaLnBrk="1" latinLnBrk="0" hangingPunct="1">
        <a:spcBef>
          <a:spcPct val="20000"/>
        </a:spcBef>
        <a:buFont typeface="Arial"/>
        <a:buChar char="–"/>
        <a:defRPr sz="2100" kern="1200">
          <a:solidFill>
            <a:srgbClr val="005DAA"/>
          </a:solidFill>
          <a:latin typeface="Georgia"/>
          <a:ea typeface="+mn-ea"/>
          <a:cs typeface="Georgia"/>
        </a:defRPr>
      </a:lvl2pPr>
      <a:lvl3pPr marL="856721" indent="-171344" algn="l" defTabSz="342688" rtl="0" eaLnBrk="1" latinLnBrk="0" hangingPunct="1">
        <a:spcBef>
          <a:spcPct val="20000"/>
        </a:spcBef>
        <a:buFont typeface="Arial"/>
        <a:buChar char="•"/>
        <a:defRPr sz="1800" kern="1200">
          <a:solidFill>
            <a:srgbClr val="005DAA"/>
          </a:solidFill>
          <a:latin typeface="Georgia"/>
          <a:ea typeface="+mn-ea"/>
          <a:cs typeface="Georgia"/>
        </a:defRPr>
      </a:lvl3pPr>
      <a:lvl4pPr marL="1199412"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4pPr>
      <a:lvl5pPr marL="1542105"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5pPr>
      <a:lvl6pPr marL="1884794" indent="-171344" algn="l" defTabSz="342688" rtl="0" eaLnBrk="1" latinLnBrk="0" hangingPunct="1">
        <a:spcBef>
          <a:spcPct val="20000"/>
        </a:spcBef>
        <a:buFont typeface="Arial"/>
        <a:buChar char="•"/>
        <a:defRPr sz="1500" kern="1200">
          <a:solidFill>
            <a:schemeClr val="tx1"/>
          </a:solidFill>
          <a:latin typeface="+mn-lt"/>
          <a:ea typeface="+mn-ea"/>
          <a:cs typeface="+mn-cs"/>
        </a:defRPr>
      </a:lvl6pPr>
      <a:lvl7pPr marL="2227482" indent="-171344" algn="l" defTabSz="342688" rtl="0" eaLnBrk="1" latinLnBrk="0" hangingPunct="1">
        <a:spcBef>
          <a:spcPct val="20000"/>
        </a:spcBef>
        <a:buFont typeface="Arial"/>
        <a:buChar char="•"/>
        <a:defRPr sz="1500" kern="1200">
          <a:solidFill>
            <a:schemeClr val="tx1"/>
          </a:solidFill>
          <a:latin typeface="+mn-lt"/>
          <a:ea typeface="+mn-ea"/>
          <a:cs typeface="+mn-cs"/>
        </a:defRPr>
      </a:lvl7pPr>
      <a:lvl8pPr marL="2570173" indent="-171344" algn="l" defTabSz="342688" rtl="0" eaLnBrk="1" latinLnBrk="0" hangingPunct="1">
        <a:spcBef>
          <a:spcPct val="20000"/>
        </a:spcBef>
        <a:buFont typeface="Arial"/>
        <a:buChar char="•"/>
        <a:defRPr sz="1500" kern="1200">
          <a:solidFill>
            <a:schemeClr val="tx1"/>
          </a:solidFill>
          <a:latin typeface="+mn-lt"/>
          <a:ea typeface="+mn-ea"/>
          <a:cs typeface="+mn-cs"/>
        </a:defRPr>
      </a:lvl8pPr>
      <a:lvl9pPr marL="2912860" indent="-171344" algn="l" defTabSz="34268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688" rtl="0" eaLnBrk="1" latinLnBrk="0" hangingPunct="1">
        <a:defRPr sz="1350" kern="1200">
          <a:solidFill>
            <a:schemeClr val="tx1"/>
          </a:solidFill>
          <a:latin typeface="+mn-lt"/>
          <a:ea typeface="+mn-ea"/>
          <a:cs typeface="+mn-cs"/>
        </a:defRPr>
      </a:lvl1pPr>
      <a:lvl2pPr marL="342688" algn="l" defTabSz="342688" rtl="0" eaLnBrk="1" latinLnBrk="0" hangingPunct="1">
        <a:defRPr sz="1350" kern="1200">
          <a:solidFill>
            <a:schemeClr val="tx1"/>
          </a:solidFill>
          <a:latin typeface="+mn-lt"/>
          <a:ea typeface="+mn-ea"/>
          <a:cs typeface="+mn-cs"/>
        </a:defRPr>
      </a:lvl2pPr>
      <a:lvl3pPr marL="685377" algn="l" defTabSz="342688" rtl="0" eaLnBrk="1" latinLnBrk="0" hangingPunct="1">
        <a:defRPr sz="1350" kern="1200">
          <a:solidFill>
            <a:schemeClr val="tx1"/>
          </a:solidFill>
          <a:latin typeface="+mn-lt"/>
          <a:ea typeface="+mn-ea"/>
          <a:cs typeface="+mn-cs"/>
        </a:defRPr>
      </a:lvl3pPr>
      <a:lvl4pPr marL="1028070" algn="l" defTabSz="342688" rtl="0" eaLnBrk="1" latinLnBrk="0" hangingPunct="1">
        <a:defRPr sz="1350" kern="1200">
          <a:solidFill>
            <a:schemeClr val="tx1"/>
          </a:solidFill>
          <a:latin typeface="+mn-lt"/>
          <a:ea typeface="+mn-ea"/>
          <a:cs typeface="+mn-cs"/>
        </a:defRPr>
      </a:lvl4pPr>
      <a:lvl5pPr marL="1370759" algn="l" defTabSz="342688" rtl="0" eaLnBrk="1" latinLnBrk="0" hangingPunct="1">
        <a:defRPr sz="1350" kern="1200">
          <a:solidFill>
            <a:schemeClr val="tx1"/>
          </a:solidFill>
          <a:latin typeface="+mn-lt"/>
          <a:ea typeface="+mn-ea"/>
          <a:cs typeface="+mn-cs"/>
        </a:defRPr>
      </a:lvl5pPr>
      <a:lvl6pPr marL="1713447" algn="l" defTabSz="342688" rtl="0" eaLnBrk="1" latinLnBrk="0" hangingPunct="1">
        <a:defRPr sz="1350" kern="1200">
          <a:solidFill>
            <a:schemeClr val="tx1"/>
          </a:solidFill>
          <a:latin typeface="+mn-lt"/>
          <a:ea typeface="+mn-ea"/>
          <a:cs typeface="+mn-cs"/>
        </a:defRPr>
      </a:lvl6pPr>
      <a:lvl7pPr marL="2056139" algn="l" defTabSz="342688" rtl="0" eaLnBrk="1" latinLnBrk="0" hangingPunct="1">
        <a:defRPr sz="1350" kern="1200">
          <a:solidFill>
            <a:schemeClr val="tx1"/>
          </a:solidFill>
          <a:latin typeface="+mn-lt"/>
          <a:ea typeface="+mn-ea"/>
          <a:cs typeface="+mn-cs"/>
        </a:defRPr>
      </a:lvl7pPr>
      <a:lvl8pPr marL="2398824" algn="l" defTabSz="342688" rtl="0" eaLnBrk="1" latinLnBrk="0" hangingPunct="1">
        <a:defRPr sz="1350" kern="1200">
          <a:solidFill>
            <a:schemeClr val="tx1"/>
          </a:solidFill>
          <a:latin typeface="+mn-lt"/>
          <a:ea typeface="+mn-ea"/>
          <a:cs typeface="+mn-cs"/>
        </a:defRPr>
      </a:lvl8pPr>
      <a:lvl9pPr marL="2741517" algn="l" defTabSz="342688"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388" tIns="34195" rIns="68388" bIns="34195" rtlCol="0" anchor="t"/>
          <a:lstStyle/>
          <a:p>
            <a:pPr algn="ctr" defTabSz="481073"/>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184" tIns="45593" rIns="91184" bIns="455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184" tIns="45593" rIns="91184" bIns="45593"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413"/>
            <a:ext cx="2844800" cy="365125"/>
          </a:xfrm>
          <a:prstGeom prst="rect">
            <a:avLst/>
          </a:prstGeom>
        </p:spPr>
        <p:txBody>
          <a:bodyPr vert="horz" lIns="91184" tIns="45593" rIns="91184" bIns="45593" rtlCol="0" anchor="ctr"/>
          <a:lstStyle>
            <a:lvl1pPr algn="r">
              <a:defRPr sz="900">
                <a:solidFill>
                  <a:schemeClr val="tx1">
                    <a:tint val="75000"/>
                  </a:schemeClr>
                </a:solidFill>
                <a:latin typeface="Arial Narrow"/>
                <a:cs typeface="Arial Narrow"/>
              </a:defRPr>
            </a:lvl1pPr>
          </a:lstStyle>
          <a:p>
            <a:pPr defTabSz="481073"/>
            <a:fld id="{CAB2FCF9-CE33-3847-9706-1046D2EB27A1}" type="slidenum">
              <a:rPr lang="en-US" smtClean="0">
                <a:solidFill>
                  <a:prstClr val="black">
                    <a:tint val="75000"/>
                  </a:prstClr>
                </a:solidFill>
              </a:rPr>
              <a:pPr defTabSz="481073"/>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78" y="6172201"/>
            <a:ext cx="2604551" cy="457200"/>
          </a:xfrm>
          <a:prstGeom prst="rect">
            <a:avLst/>
          </a:prstGeom>
        </p:spPr>
      </p:pic>
    </p:spTree>
    <p:extLst>
      <p:ext uri="{BB962C8B-B14F-4D97-AF65-F5344CB8AC3E}">
        <p14:creationId xmlns:p14="http://schemas.microsoft.com/office/powerpoint/2010/main" val="280123161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1943" rtl="0" eaLnBrk="1" latinLnBrk="0" hangingPunct="1">
        <a:spcBef>
          <a:spcPct val="0"/>
        </a:spcBef>
        <a:buNone/>
        <a:defRPr sz="1350" b="1" i="0" kern="1200">
          <a:solidFill>
            <a:schemeClr val="bg1"/>
          </a:solidFill>
          <a:latin typeface="Arial Narrow"/>
          <a:ea typeface="+mj-ea"/>
          <a:cs typeface="Arial Narrow"/>
        </a:defRPr>
      </a:lvl1pPr>
    </p:titleStyle>
    <p:bodyStyle>
      <a:lvl1pPr marL="256474" indent="-256474" algn="l" defTabSz="341943" rtl="0" eaLnBrk="1" latinLnBrk="0" hangingPunct="1">
        <a:spcBef>
          <a:spcPct val="20000"/>
        </a:spcBef>
        <a:buFont typeface="Arial"/>
        <a:buChar char="•"/>
        <a:defRPr sz="2400" kern="1200">
          <a:solidFill>
            <a:srgbClr val="005DAA"/>
          </a:solidFill>
          <a:latin typeface="Georgia"/>
          <a:ea typeface="+mn-ea"/>
          <a:cs typeface="Georgia"/>
        </a:defRPr>
      </a:lvl1pPr>
      <a:lvl2pPr marL="555674" indent="-213734" algn="l" defTabSz="341943" rtl="0" eaLnBrk="1" latinLnBrk="0" hangingPunct="1">
        <a:spcBef>
          <a:spcPct val="20000"/>
        </a:spcBef>
        <a:buFont typeface="Arial"/>
        <a:buChar char="–"/>
        <a:defRPr sz="2100" kern="1200">
          <a:solidFill>
            <a:srgbClr val="005DAA"/>
          </a:solidFill>
          <a:latin typeface="Georgia"/>
          <a:ea typeface="+mn-ea"/>
          <a:cs typeface="Georgia"/>
        </a:defRPr>
      </a:lvl2pPr>
      <a:lvl3pPr marL="854883" indent="-170970" algn="l" defTabSz="341943" rtl="0" eaLnBrk="1" latinLnBrk="0" hangingPunct="1">
        <a:spcBef>
          <a:spcPct val="20000"/>
        </a:spcBef>
        <a:buFont typeface="Arial"/>
        <a:buChar char="•"/>
        <a:defRPr sz="1800" kern="1200">
          <a:solidFill>
            <a:srgbClr val="005DAA"/>
          </a:solidFill>
          <a:latin typeface="Georgia"/>
          <a:ea typeface="+mn-ea"/>
          <a:cs typeface="Georgia"/>
        </a:defRPr>
      </a:lvl3pPr>
      <a:lvl4pPr marL="1196832"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4pPr>
      <a:lvl5pPr marL="1538798"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5pPr>
      <a:lvl6pPr marL="1880752" indent="-170970" algn="l" defTabSz="341943" rtl="0" eaLnBrk="1" latinLnBrk="0" hangingPunct="1">
        <a:spcBef>
          <a:spcPct val="20000"/>
        </a:spcBef>
        <a:buFont typeface="Arial"/>
        <a:buChar char="•"/>
        <a:defRPr sz="1500" kern="1200">
          <a:solidFill>
            <a:schemeClr val="tx1"/>
          </a:solidFill>
          <a:latin typeface="+mn-lt"/>
          <a:ea typeface="+mn-ea"/>
          <a:cs typeface="+mn-cs"/>
        </a:defRPr>
      </a:lvl6pPr>
      <a:lvl7pPr marL="2222698" indent="-170970" algn="l" defTabSz="341943" rtl="0" eaLnBrk="1" latinLnBrk="0" hangingPunct="1">
        <a:spcBef>
          <a:spcPct val="20000"/>
        </a:spcBef>
        <a:buFont typeface="Arial"/>
        <a:buChar char="•"/>
        <a:defRPr sz="1500" kern="1200">
          <a:solidFill>
            <a:schemeClr val="tx1"/>
          </a:solidFill>
          <a:latin typeface="+mn-lt"/>
          <a:ea typeface="+mn-ea"/>
          <a:cs typeface="+mn-cs"/>
        </a:defRPr>
      </a:lvl7pPr>
      <a:lvl8pPr marL="2564657" indent="-170970" algn="l" defTabSz="341943" rtl="0" eaLnBrk="1" latinLnBrk="0" hangingPunct="1">
        <a:spcBef>
          <a:spcPct val="20000"/>
        </a:spcBef>
        <a:buFont typeface="Arial"/>
        <a:buChar char="•"/>
        <a:defRPr sz="1500" kern="1200">
          <a:solidFill>
            <a:schemeClr val="tx1"/>
          </a:solidFill>
          <a:latin typeface="+mn-lt"/>
          <a:ea typeface="+mn-ea"/>
          <a:cs typeface="+mn-cs"/>
        </a:defRPr>
      </a:lvl8pPr>
      <a:lvl9pPr marL="2906594" indent="-170970" algn="l" defTabSz="341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1943" rtl="0" eaLnBrk="1" latinLnBrk="0" hangingPunct="1">
        <a:defRPr sz="1350" kern="1200">
          <a:solidFill>
            <a:schemeClr val="tx1"/>
          </a:solidFill>
          <a:latin typeface="+mn-lt"/>
          <a:ea typeface="+mn-ea"/>
          <a:cs typeface="+mn-cs"/>
        </a:defRPr>
      </a:lvl1pPr>
      <a:lvl2pPr marL="341943" algn="l" defTabSz="341943" rtl="0" eaLnBrk="1" latinLnBrk="0" hangingPunct="1">
        <a:defRPr sz="1350" kern="1200">
          <a:solidFill>
            <a:schemeClr val="tx1"/>
          </a:solidFill>
          <a:latin typeface="+mn-lt"/>
          <a:ea typeface="+mn-ea"/>
          <a:cs typeface="+mn-cs"/>
        </a:defRPr>
      </a:lvl2pPr>
      <a:lvl3pPr marL="683904" algn="l" defTabSz="341943" rtl="0" eaLnBrk="1" latinLnBrk="0" hangingPunct="1">
        <a:defRPr sz="1350" kern="1200">
          <a:solidFill>
            <a:schemeClr val="tx1"/>
          </a:solidFill>
          <a:latin typeface="+mn-lt"/>
          <a:ea typeface="+mn-ea"/>
          <a:cs typeface="+mn-cs"/>
        </a:defRPr>
      </a:lvl3pPr>
      <a:lvl4pPr marL="1025865" algn="l" defTabSz="341943" rtl="0" eaLnBrk="1" latinLnBrk="0" hangingPunct="1">
        <a:defRPr sz="1350" kern="1200">
          <a:solidFill>
            <a:schemeClr val="tx1"/>
          </a:solidFill>
          <a:latin typeface="+mn-lt"/>
          <a:ea typeface="+mn-ea"/>
          <a:cs typeface="+mn-cs"/>
        </a:defRPr>
      </a:lvl4pPr>
      <a:lvl5pPr marL="1367815" algn="l" defTabSz="341943" rtl="0" eaLnBrk="1" latinLnBrk="0" hangingPunct="1">
        <a:defRPr sz="1350" kern="1200">
          <a:solidFill>
            <a:schemeClr val="tx1"/>
          </a:solidFill>
          <a:latin typeface="+mn-lt"/>
          <a:ea typeface="+mn-ea"/>
          <a:cs typeface="+mn-cs"/>
        </a:defRPr>
      </a:lvl5pPr>
      <a:lvl6pPr marL="1709768" algn="l" defTabSz="341943" rtl="0" eaLnBrk="1" latinLnBrk="0" hangingPunct="1">
        <a:defRPr sz="1350" kern="1200">
          <a:solidFill>
            <a:schemeClr val="tx1"/>
          </a:solidFill>
          <a:latin typeface="+mn-lt"/>
          <a:ea typeface="+mn-ea"/>
          <a:cs typeface="+mn-cs"/>
        </a:defRPr>
      </a:lvl6pPr>
      <a:lvl7pPr marL="2051726" algn="l" defTabSz="341943" rtl="0" eaLnBrk="1" latinLnBrk="0" hangingPunct="1">
        <a:defRPr sz="1350" kern="1200">
          <a:solidFill>
            <a:schemeClr val="tx1"/>
          </a:solidFill>
          <a:latin typeface="+mn-lt"/>
          <a:ea typeface="+mn-ea"/>
          <a:cs typeface="+mn-cs"/>
        </a:defRPr>
      </a:lvl7pPr>
      <a:lvl8pPr marL="2393676" algn="l" defTabSz="341943" rtl="0" eaLnBrk="1" latinLnBrk="0" hangingPunct="1">
        <a:defRPr sz="1350" kern="1200">
          <a:solidFill>
            <a:schemeClr val="tx1"/>
          </a:solidFill>
          <a:latin typeface="+mn-lt"/>
          <a:ea typeface="+mn-ea"/>
          <a:cs typeface="+mn-cs"/>
        </a:defRPr>
      </a:lvl8pPr>
      <a:lvl9pPr marL="2735627" algn="l" defTabSz="34194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52" tIns="34277" rIns="68552" bIns="34277"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402" tIns="45702" rIns="91402"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02" tIns="45702" rIns="91402" bIns="4570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7"/>
            <a:ext cx="2844800" cy="365125"/>
          </a:xfrm>
          <a:prstGeom prst="rect">
            <a:avLst/>
          </a:prstGeom>
        </p:spPr>
        <p:txBody>
          <a:bodyPr vert="horz" lIns="91402" tIns="45702" rIns="91402" bIns="4570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17" y="6172201"/>
            <a:ext cx="2604551" cy="457200"/>
          </a:xfrm>
          <a:prstGeom prst="rect">
            <a:avLst/>
          </a:prstGeom>
        </p:spPr>
      </p:pic>
    </p:spTree>
    <p:extLst>
      <p:ext uri="{BB962C8B-B14F-4D97-AF65-F5344CB8AC3E}">
        <p14:creationId xmlns:p14="http://schemas.microsoft.com/office/powerpoint/2010/main" val="33223139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758" rtl="0" eaLnBrk="1" latinLnBrk="0" hangingPunct="1">
        <a:spcBef>
          <a:spcPct val="0"/>
        </a:spcBef>
        <a:buNone/>
        <a:defRPr sz="1350" b="1" i="0" kern="1200">
          <a:solidFill>
            <a:schemeClr val="bg1"/>
          </a:solidFill>
          <a:latin typeface="Arial Narrow"/>
          <a:ea typeface="+mj-ea"/>
          <a:cs typeface="Arial Narrow"/>
        </a:defRPr>
      </a:lvl1pPr>
    </p:titleStyle>
    <p:bodyStyle>
      <a:lvl1pPr marL="257071" indent="-257071" algn="l" defTabSz="342758" rtl="0" eaLnBrk="1" latinLnBrk="0" hangingPunct="1">
        <a:spcBef>
          <a:spcPct val="20000"/>
        </a:spcBef>
        <a:buFont typeface="Arial"/>
        <a:buChar char="•"/>
        <a:defRPr sz="2400" kern="1200">
          <a:solidFill>
            <a:srgbClr val="005DAA"/>
          </a:solidFill>
          <a:latin typeface="Georgia"/>
          <a:ea typeface="+mn-ea"/>
          <a:cs typeface="Georgia"/>
        </a:defRPr>
      </a:lvl1pPr>
      <a:lvl2pPr marL="556985" indent="-214224" algn="l" defTabSz="342758" rtl="0" eaLnBrk="1" latinLnBrk="0" hangingPunct="1">
        <a:spcBef>
          <a:spcPct val="20000"/>
        </a:spcBef>
        <a:buFont typeface="Arial"/>
        <a:buChar char="–"/>
        <a:defRPr sz="2100" kern="1200">
          <a:solidFill>
            <a:srgbClr val="005DAA"/>
          </a:solidFill>
          <a:latin typeface="Georgia"/>
          <a:ea typeface="+mn-ea"/>
          <a:cs typeface="Georgia"/>
        </a:defRPr>
      </a:lvl2pPr>
      <a:lvl3pPr marL="856898" indent="-171379" algn="l" defTabSz="342758" rtl="0" eaLnBrk="1" latinLnBrk="0" hangingPunct="1">
        <a:spcBef>
          <a:spcPct val="20000"/>
        </a:spcBef>
        <a:buFont typeface="Arial"/>
        <a:buChar char="•"/>
        <a:defRPr sz="1800" kern="1200">
          <a:solidFill>
            <a:srgbClr val="005DAA"/>
          </a:solidFill>
          <a:latin typeface="Georgia"/>
          <a:ea typeface="+mn-ea"/>
          <a:cs typeface="Georgia"/>
        </a:defRPr>
      </a:lvl3pPr>
      <a:lvl4pPr marL="1199658"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4pPr>
      <a:lvl5pPr marL="1542420"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5pPr>
      <a:lvl6pPr marL="1885180" indent="-171379" algn="l" defTabSz="342758" rtl="0" eaLnBrk="1" latinLnBrk="0" hangingPunct="1">
        <a:spcBef>
          <a:spcPct val="20000"/>
        </a:spcBef>
        <a:buFont typeface="Arial"/>
        <a:buChar char="•"/>
        <a:defRPr sz="1500" kern="1200">
          <a:solidFill>
            <a:schemeClr val="tx1"/>
          </a:solidFill>
          <a:latin typeface="+mn-lt"/>
          <a:ea typeface="+mn-ea"/>
          <a:cs typeface="+mn-cs"/>
        </a:defRPr>
      </a:lvl6pPr>
      <a:lvl7pPr marL="2227938" indent="-171379" algn="l" defTabSz="342758" rtl="0" eaLnBrk="1" latinLnBrk="0" hangingPunct="1">
        <a:spcBef>
          <a:spcPct val="20000"/>
        </a:spcBef>
        <a:buFont typeface="Arial"/>
        <a:buChar char="•"/>
        <a:defRPr sz="1500" kern="1200">
          <a:solidFill>
            <a:schemeClr val="tx1"/>
          </a:solidFill>
          <a:latin typeface="+mn-lt"/>
          <a:ea typeface="+mn-ea"/>
          <a:cs typeface="+mn-cs"/>
        </a:defRPr>
      </a:lvl7pPr>
      <a:lvl8pPr marL="2570699" indent="-171379" algn="l" defTabSz="342758" rtl="0" eaLnBrk="1" latinLnBrk="0" hangingPunct="1">
        <a:spcBef>
          <a:spcPct val="20000"/>
        </a:spcBef>
        <a:buFont typeface="Arial"/>
        <a:buChar char="•"/>
        <a:defRPr sz="1500" kern="1200">
          <a:solidFill>
            <a:schemeClr val="tx1"/>
          </a:solidFill>
          <a:latin typeface="+mn-lt"/>
          <a:ea typeface="+mn-ea"/>
          <a:cs typeface="+mn-cs"/>
        </a:defRPr>
      </a:lvl8pPr>
      <a:lvl9pPr marL="2913457" indent="-171379" algn="l" defTabSz="34275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58" rtl="0" eaLnBrk="1" latinLnBrk="0" hangingPunct="1">
        <a:defRPr sz="1350" kern="1200">
          <a:solidFill>
            <a:schemeClr val="tx1"/>
          </a:solidFill>
          <a:latin typeface="+mn-lt"/>
          <a:ea typeface="+mn-ea"/>
          <a:cs typeface="+mn-cs"/>
        </a:defRPr>
      </a:lvl1pPr>
      <a:lvl2pPr marL="342758" algn="l" defTabSz="342758" rtl="0" eaLnBrk="1" latinLnBrk="0" hangingPunct="1">
        <a:defRPr sz="1350" kern="1200">
          <a:solidFill>
            <a:schemeClr val="tx1"/>
          </a:solidFill>
          <a:latin typeface="+mn-lt"/>
          <a:ea typeface="+mn-ea"/>
          <a:cs typeface="+mn-cs"/>
        </a:defRPr>
      </a:lvl2pPr>
      <a:lvl3pPr marL="685518" algn="l" defTabSz="342758" rtl="0" eaLnBrk="1" latinLnBrk="0" hangingPunct="1">
        <a:defRPr sz="1350" kern="1200">
          <a:solidFill>
            <a:schemeClr val="tx1"/>
          </a:solidFill>
          <a:latin typeface="+mn-lt"/>
          <a:ea typeface="+mn-ea"/>
          <a:cs typeface="+mn-cs"/>
        </a:defRPr>
      </a:lvl3pPr>
      <a:lvl4pPr marL="1028280" algn="l" defTabSz="342758" rtl="0" eaLnBrk="1" latinLnBrk="0" hangingPunct="1">
        <a:defRPr sz="1350" kern="1200">
          <a:solidFill>
            <a:schemeClr val="tx1"/>
          </a:solidFill>
          <a:latin typeface="+mn-lt"/>
          <a:ea typeface="+mn-ea"/>
          <a:cs typeface="+mn-cs"/>
        </a:defRPr>
      </a:lvl4pPr>
      <a:lvl5pPr marL="1371039" algn="l" defTabSz="342758" rtl="0" eaLnBrk="1" latinLnBrk="0" hangingPunct="1">
        <a:defRPr sz="1350" kern="1200">
          <a:solidFill>
            <a:schemeClr val="tx1"/>
          </a:solidFill>
          <a:latin typeface="+mn-lt"/>
          <a:ea typeface="+mn-ea"/>
          <a:cs typeface="+mn-cs"/>
        </a:defRPr>
      </a:lvl5pPr>
      <a:lvl6pPr marL="1713798" algn="l" defTabSz="342758" rtl="0" eaLnBrk="1" latinLnBrk="0" hangingPunct="1">
        <a:defRPr sz="1350" kern="1200">
          <a:solidFill>
            <a:schemeClr val="tx1"/>
          </a:solidFill>
          <a:latin typeface="+mn-lt"/>
          <a:ea typeface="+mn-ea"/>
          <a:cs typeface="+mn-cs"/>
        </a:defRPr>
      </a:lvl6pPr>
      <a:lvl7pPr marL="2056559" algn="l" defTabSz="342758" rtl="0" eaLnBrk="1" latinLnBrk="0" hangingPunct="1">
        <a:defRPr sz="1350" kern="1200">
          <a:solidFill>
            <a:schemeClr val="tx1"/>
          </a:solidFill>
          <a:latin typeface="+mn-lt"/>
          <a:ea typeface="+mn-ea"/>
          <a:cs typeface="+mn-cs"/>
        </a:defRPr>
      </a:lvl7pPr>
      <a:lvl8pPr marL="2399316" algn="l" defTabSz="342758" rtl="0" eaLnBrk="1" latinLnBrk="0" hangingPunct="1">
        <a:defRPr sz="1350" kern="1200">
          <a:solidFill>
            <a:schemeClr val="tx1"/>
          </a:solidFill>
          <a:latin typeface="+mn-lt"/>
          <a:ea typeface="+mn-ea"/>
          <a:cs typeface="+mn-cs"/>
        </a:defRPr>
      </a:lvl8pPr>
      <a:lvl9pPr marL="2742078" algn="l" defTabSz="34275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2FCF9-CE33-3847-9706-1046D2EB27A1}" type="slidenum">
              <a:rPr lang="en-US" smtClean="0"/>
              <a:pPr/>
              <a:t>‹#›</a:t>
            </a:fld>
            <a:endParaRPr lang="en-US" dirty="0"/>
          </a:p>
        </p:txBody>
      </p:sp>
    </p:spTree>
    <p:extLst>
      <p:ext uri="{BB962C8B-B14F-4D97-AF65-F5344CB8AC3E}">
        <p14:creationId xmlns:p14="http://schemas.microsoft.com/office/powerpoint/2010/main" val="1125053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8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10774580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hyperlink" Target="https://www.charitynavigator.org/index.cfm?bay=search.summary&amp;orgid=4553" TargetMode="Externa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C7D40F2-79DB-4455-BFA6-098C5A87FFA3}"/>
              </a:ext>
            </a:extLst>
          </p:cNvPr>
          <p:cNvSpPr txBox="1"/>
          <p:nvPr/>
        </p:nvSpPr>
        <p:spPr>
          <a:xfrm>
            <a:off x="1895596" y="1855270"/>
            <a:ext cx="8655521" cy="1077566"/>
          </a:xfrm>
          <a:prstGeom prst="rect">
            <a:avLst/>
          </a:prstGeom>
        </p:spPr>
        <p:txBody>
          <a:bodyPr vert="horz" lIns="68580" tIns="34290" rIns="68580" bIns="34290" rtlCol="0" anchor="b">
            <a:normAutofit lnSpcReduction="10000"/>
          </a:bodyPr>
          <a:lstStyle/>
          <a:p>
            <a:pPr algn="ctr">
              <a:spcBef>
                <a:spcPct val="0"/>
              </a:spcBef>
              <a:spcAft>
                <a:spcPts val="450"/>
              </a:spcAft>
            </a:pPr>
            <a:r>
              <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202</a:t>
            </a:r>
            <a:r>
              <a:rPr lang="ja-JP" altLang="en-US"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２</a:t>
            </a:r>
            <a:r>
              <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-2</a:t>
            </a:r>
            <a:r>
              <a:rPr lang="ja-JP" altLang="en-US"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３年度のための</a:t>
            </a:r>
            <a:r>
              <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 </a:t>
            </a:r>
          </a:p>
          <a:p>
            <a:pPr algn="ctr">
              <a:spcBef>
                <a:spcPct val="0"/>
              </a:spcBef>
              <a:spcAft>
                <a:spcPts val="450"/>
              </a:spcAft>
            </a:pPr>
            <a:r>
              <a:rPr lang="ja-JP" altLang="en-US" sz="36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ロータリー財団　補助金管理セミナー</a:t>
            </a:r>
            <a:endPar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endParaRPr>
          </a:p>
        </p:txBody>
      </p:sp>
      <p:sp>
        <p:nvSpPr>
          <p:cNvPr id="9" name="テキスト ボックス 8">
            <a:extLst>
              <a:ext uri="{FF2B5EF4-FFF2-40B4-BE49-F238E27FC236}">
                <a16:creationId xmlns:a16="http://schemas.microsoft.com/office/drawing/2014/main" id="{78EC4F3F-DA2A-4D04-AAEE-7C629A0DA05A}"/>
              </a:ext>
            </a:extLst>
          </p:cNvPr>
          <p:cNvSpPr txBox="1"/>
          <p:nvPr/>
        </p:nvSpPr>
        <p:spPr>
          <a:xfrm>
            <a:off x="0" y="3172728"/>
            <a:ext cx="12192000" cy="1027204"/>
          </a:xfrm>
          <a:prstGeom prst="rect">
            <a:avLst/>
          </a:prstGeom>
          <a:solidFill>
            <a:schemeClr val="accent1">
              <a:lumMod val="20000"/>
              <a:lumOff val="80000"/>
            </a:schemeClr>
          </a:solidFill>
          <a:ln>
            <a:noFill/>
          </a:ln>
        </p:spPr>
        <p:txBody>
          <a:bodyPr wrap="square" rtlCol="0">
            <a:spAutoFit/>
          </a:bodyPr>
          <a:lstStyle/>
          <a:p>
            <a:pPr algn="ctr">
              <a:lnSpc>
                <a:spcPct val="150000"/>
              </a:lnSpc>
              <a:spcBef>
                <a:spcPct val="0"/>
              </a:spcBef>
              <a:spcAft>
                <a:spcPts val="450"/>
              </a:spcAft>
            </a:pPr>
            <a:r>
              <a:rPr lang="ja-JP" altLang="en-US"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財団寄付と認証</a:t>
            </a:r>
            <a:endParaRPr lang="en-US" altLang="ja-JP"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67DE215A-7316-4750-80D1-6E8E540AC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8879" y="-8955"/>
            <a:ext cx="6096000" cy="1624333"/>
          </a:xfrm>
          <a:prstGeom prst="rect">
            <a:avLst/>
          </a:prstGeom>
        </p:spPr>
      </p:pic>
      <p:sp>
        <p:nvSpPr>
          <p:cNvPr id="10" name="テキスト ボックス 9">
            <a:extLst>
              <a:ext uri="{FF2B5EF4-FFF2-40B4-BE49-F238E27FC236}">
                <a16:creationId xmlns:a16="http://schemas.microsoft.com/office/drawing/2014/main" id="{7FC9D72E-B4A0-4E60-9D64-8949F4383EFE}"/>
              </a:ext>
            </a:extLst>
          </p:cNvPr>
          <p:cNvSpPr txBox="1"/>
          <p:nvPr/>
        </p:nvSpPr>
        <p:spPr>
          <a:xfrm>
            <a:off x="6257365" y="5392536"/>
            <a:ext cx="5548319" cy="1156727"/>
          </a:xfrm>
          <a:prstGeom prst="rect">
            <a:avLst/>
          </a:prstGeom>
          <a:noFill/>
        </p:spPr>
        <p:txBody>
          <a:bodyPr wrap="square" rtlCol="0">
            <a:spAutoFit/>
          </a:bodyPr>
          <a:lstStyle/>
          <a:p>
            <a:pPr>
              <a:lnSpc>
                <a:spcPts val="2625"/>
              </a:lnSpc>
              <a:spcBef>
                <a:spcPct val="0"/>
              </a:spcBef>
              <a:spcAft>
                <a:spcPts val="450"/>
              </a:spcAft>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地区ロータリー財団 資金推進小委員会</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a:lnSpc>
                <a:spcPts val="2625"/>
              </a:lnSpc>
              <a:spcBef>
                <a:spcPct val="0"/>
              </a:spcBef>
              <a:spcAft>
                <a:spcPts val="450"/>
              </a:spcAft>
            </a:pPr>
            <a:r>
              <a:rPr lang="en-US" altLang="ja-JP" sz="2400" b="1" dirty="0">
                <a:solidFill>
                  <a:srgbClr val="002060"/>
                </a:solidFill>
                <a:latin typeface="HG丸ｺﾞｼｯｸM-PRO" panose="020F0600000000000000" pitchFamily="50" charset="-128"/>
                <a:ea typeface="HG丸ｺﾞｼｯｸM-PRO" panose="020F0600000000000000" pitchFamily="50" charset="-128"/>
              </a:rPr>
              <a:t>PHS</a:t>
            </a:r>
            <a:r>
              <a:rPr lang="ja-JP" altLang="en-US" sz="2400" b="1" dirty="0">
                <a:solidFill>
                  <a:srgbClr val="002060"/>
                </a:solidFill>
                <a:latin typeface="HG丸ｺﾞｼｯｸM-PRO" panose="020F0600000000000000" pitchFamily="50" charset="-128"/>
                <a:ea typeface="HG丸ｺﾞｼｯｸM-PRO" panose="020F0600000000000000" pitchFamily="50" charset="-128"/>
              </a:rPr>
              <a:t>コーディネーター　　　　　　　委員長 明石 晃／大阪西</a:t>
            </a:r>
            <a:r>
              <a:rPr lang="en-US" altLang="ja-JP" sz="2400" b="1" dirty="0">
                <a:solidFill>
                  <a:srgbClr val="002060"/>
                </a:solidFill>
                <a:latin typeface="HG丸ｺﾞｼｯｸM-PRO" panose="020F0600000000000000" pitchFamily="50" charset="-128"/>
                <a:ea typeface="HG丸ｺﾞｼｯｸM-PRO" panose="020F0600000000000000" pitchFamily="50" charset="-128"/>
              </a:rPr>
              <a:t>RC</a:t>
            </a:r>
            <a:endParaRPr lang="ja-JP" altLang="en-US" sz="2400"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37215069"/>
      </p:ext>
    </p:extLst>
  </p:cSld>
  <p:clrMapOvr>
    <a:masterClrMapping/>
  </p:clrMapOvr>
  <mc:AlternateContent xmlns:mc="http://schemas.openxmlformats.org/markup-compatibility/2006" xmlns:p14="http://schemas.microsoft.com/office/powerpoint/2010/main">
    <mc:Choice Requires="p14">
      <p:transition spd="slow" p14:dur="2000" advTm="71020"/>
    </mc:Choice>
    <mc:Fallback xmlns="">
      <p:transition spd="slow" advTm="710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３．財団寄付の種類</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3236240601"/>
              </p:ext>
            </p:extLst>
          </p:nvPr>
        </p:nvGraphicFramePr>
        <p:xfrm>
          <a:off x="180975" y="829916"/>
          <a:ext cx="11695591" cy="5207685"/>
        </p:xfrm>
        <a:graphic>
          <a:graphicData uri="http://schemas.openxmlformats.org/drawingml/2006/table">
            <a:tbl>
              <a:tblPr firstRow="1" bandRow="1">
                <a:tableStyleId>{5C22544A-7EE6-4342-B048-85BDC9FD1C3A}</a:tableStyleId>
              </a:tblPr>
              <a:tblGrid>
                <a:gridCol w="2495464">
                  <a:extLst>
                    <a:ext uri="{9D8B030D-6E8A-4147-A177-3AD203B41FA5}">
                      <a16:colId xmlns:a16="http://schemas.microsoft.com/office/drawing/2014/main" val="319061171"/>
                    </a:ext>
                  </a:extLst>
                </a:gridCol>
                <a:gridCol w="9200127">
                  <a:extLst>
                    <a:ext uri="{9D8B030D-6E8A-4147-A177-3AD203B41FA5}">
                      <a16:colId xmlns:a16="http://schemas.microsoft.com/office/drawing/2014/main" val="2207289001"/>
                    </a:ext>
                  </a:extLst>
                </a:gridCol>
              </a:tblGrid>
              <a:tr h="456624">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1495904">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年間運用された後、国際財団活動資金と地区財団活動資金に分割され、クラブが実施する地元や海外における奉仕活動を支える主な資金源です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1132597">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全ての子供にポリオ予防接種を行うために生かされ、ビル＆メリンダ・ゲイツ財団から</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倍の上乗せの対象となります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1030512">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基金は投資され元本は支出されることはなく、利用可能な収益の一部が財団プログラムを恒久的に支えます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15027491"/>
                  </a:ext>
                </a:extLst>
              </a:tr>
              <a:tr h="1030512">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ロータリー</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災害救援基金</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5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クラブや地区による災害救援活動や復興活動に生かされます。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858961397"/>
                  </a:ext>
                </a:extLst>
              </a:tr>
            </a:tbl>
          </a:graphicData>
        </a:graphic>
      </p:graphicFrame>
      <p:pic>
        <p:nvPicPr>
          <p:cNvPr id="5" name="図 4">
            <a:extLst>
              <a:ext uri="{FF2B5EF4-FFF2-40B4-BE49-F238E27FC236}">
                <a16:creationId xmlns:a16="http://schemas.microsoft.com/office/drawing/2014/main" id="{D78CFEB7-C737-4155-B17E-A1A54B5B30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4004" y="5988423"/>
            <a:ext cx="2547995" cy="869577"/>
          </a:xfrm>
          <a:prstGeom prst="rect">
            <a:avLst/>
          </a:prstGeom>
        </p:spPr>
      </p:pic>
    </p:spTree>
    <p:extLst>
      <p:ext uri="{BB962C8B-B14F-4D97-AF65-F5344CB8AC3E}">
        <p14:creationId xmlns:p14="http://schemas.microsoft.com/office/powerpoint/2010/main" val="4218603143"/>
      </p:ext>
    </p:extLst>
  </p:cSld>
  <p:clrMapOvr>
    <a:masterClrMapping/>
  </p:clrMapOvr>
  <p:transition spd="slow" advTm="3078">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 </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55179"/>
            <a:ext cx="5762625"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恒久基金寄付のイメージ図</a:t>
            </a:r>
          </a:p>
        </p:txBody>
      </p:sp>
      <p:pic>
        <p:nvPicPr>
          <p:cNvPr id="5" name="図 4">
            <a:extLst>
              <a:ext uri="{FF2B5EF4-FFF2-40B4-BE49-F238E27FC236}">
                <a16:creationId xmlns:a16="http://schemas.microsoft.com/office/drawing/2014/main" id="{92D108F9-C826-4096-B9B3-1D70ED1DABC7}"/>
              </a:ext>
            </a:extLst>
          </p:cNvPr>
          <p:cNvPicPr>
            <a:picLocks noChangeAspect="1"/>
          </p:cNvPicPr>
          <p:nvPr/>
        </p:nvPicPr>
        <p:blipFill>
          <a:blip r:embed="rId4"/>
          <a:stretch>
            <a:fillRect/>
          </a:stretch>
        </p:blipFill>
        <p:spPr>
          <a:xfrm>
            <a:off x="3801035" y="1939954"/>
            <a:ext cx="4894730" cy="4593937"/>
          </a:xfrm>
          <a:prstGeom prst="rect">
            <a:avLst/>
          </a:prstGeom>
        </p:spPr>
      </p:pic>
      <p:pic>
        <p:nvPicPr>
          <p:cNvPr id="6" name="図 5">
            <a:extLst>
              <a:ext uri="{FF2B5EF4-FFF2-40B4-BE49-F238E27FC236}">
                <a16:creationId xmlns:a16="http://schemas.microsoft.com/office/drawing/2014/main" id="{A848154F-BB3B-45D2-BA81-B0E3C87BC6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818" y="5880847"/>
            <a:ext cx="3667182" cy="977153"/>
          </a:xfrm>
          <a:prstGeom prst="rect">
            <a:avLst/>
          </a:prstGeom>
        </p:spPr>
      </p:pic>
    </p:spTree>
    <p:custDataLst>
      <p:tags r:id="rId1"/>
    </p:custDataLst>
    <p:extLst>
      <p:ext uri="{BB962C8B-B14F-4D97-AF65-F5344CB8AC3E}">
        <p14:creationId xmlns:p14="http://schemas.microsoft.com/office/powerpoint/2010/main" val="3551497332"/>
      </p:ext>
    </p:extLst>
  </p:cSld>
  <p:clrMapOvr>
    <a:masterClrMapping/>
  </p:clrMapOvr>
  <p:transition spd="slow" advTm="2336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55179"/>
            <a:ext cx="10228543"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年次基金寄付とポリオプラス基金寄付のイメージ図</a:t>
            </a:r>
          </a:p>
        </p:txBody>
      </p:sp>
      <p:pic>
        <p:nvPicPr>
          <p:cNvPr id="6" name="図 5">
            <a:extLst>
              <a:ext uri="{FF2B5EF4-FFF2-40B4-BE49-F238E27FC236}">
                <a16:creationId xmlns:a16="http://schemas.microsoft.com/office/drawing/2014/main" id="{FA54CC95-E6E2-41C4-AA9F-320243827948}"/>
              </a:ext>
            </a:extLst>
          </p:cNvPr>
          <p:cNvPicPr>
            <a:picLocks noChangeAspect="1"/>
          </p:cNvPicPr>
          <p:nvPr/>
        </p:nvPicPr>
        <p:blipFill>
          <a:blip r:embed="rId4"/>
          <a:stretch>
            <a:fillRect/>
          </a:stretch>
        </p:blipFill>
        <p:spPr>
          <a:xfrm>
            <a:off x="3217954" y="1939954"/>
            <a:ext cx="4867275" cy="4524375"/>
          </a:xfrm>
          <a:prstGeom prst="rect">
            <a:avLst/>
          </a:prstGeom>
        </p:spPr>
      </p:pic>
      <p:pic>
        <p:nvPicPr>
          <p:cNvPr id="5" name="図 4">
            <a:extLst>
              <a:ext uri="{FF2B5EF4-FFF2-40B4-BE49-F238E27FC236}">
                <a16:creationId xmlns:a16="http://schemas.microsoft.com/office/drawing/2014/main" id="{8377FCFD-F0E9-4685-BA15-58054D7816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818" y="5880847"/>
            <a:ext cx="3667182" cy="977153"/>
          </a:xfrm>
          <a:prstGeom prst="rect">
            <a:avLst/>
          </a:prstGeom>
        </p:spPr>
      </p:pic>
    </p:spTree>
    <p:custDataLst>
      <p:tags r:id="rId1"/>
    </p:custDataLst>
    <p:extLst>
      <p:ext uri="{BB962C8B-B14F-4D97-AF65-F5344CB8AC3E}">
        <p14:creationId xmlns:p14="http://schemas.microsoft.com/office/powerpoint/2010/main" val="1003397776"/>
      </p:ext>
    </p:extLst>
  </p:cSld>
  <p:clrMapOvr>
    <a:masterClrMapping/>
  </p:clrMapOvr>
  <p:transition spd="slow" advTm="3195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３．財団寄付の種類（いくら寄付したらいいの？）</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190079205"/>
              </p:ext>
            </p:extLst>
          </p:nvPr>
        </p:nvGraphicFramePr>
        <p:xfrm>
          <a:off x="405899" y="1082576"/>
          <a:ext cx="11512831" cy="4422481"/>
        </p:xfrm>
        <a:graphic>
          <a:graphicData uri="http://schemas.openxmlformats.org/drawingml/2006/table">
            <a:tbl>
              <a:tblPr firstRow="1" bandRow="1">
                <a:tableStyleId>{5C22544A-7EE6-4342-B048-85BDC9FD1C3A}</a:tableStyleId>
              </a:tblPr>
              <a:tblGrid>
                <a:gridCol w="4138961">
                  <a:extLst>
                    <a:ext uri="{9D8B030D-6E8A-4147-A177-3AD203B41FA5}">
                      <a16:colId xmlns:a16="http://schemas.microsoft.com/office/drawing/2014/main" val="319061171"/>
                    </a:ext>
                  </a:extLst>
                </a:gridCol>
                <a:gridCol w="7373870">
                  <a:extLst>
                    <a:ext uri="{9D8B030D-6E8A-4147-A177-3AD203B41FA5}">
                      <a16:colId xmlns:a16="http://schemas.microsoft.com/office/drawing/2014/main" val="2207289001"/>
                    </a:ext>
                  </a:extLst>
                </a:gridCol>
              </a:tblGrid>
              <a:tr h="579426">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寄付の分類</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目標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579426">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7556324"/>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150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704729">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564350"/>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639725">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9955998"/>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　　　各クラブ ベネファクターを１</a:t>
                      </a:r>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会員</a:t>
                      </a:r>
                      <a:r>
                        <a:rPr kumimoji="1" lang="ja-JP" altLang="en-US" sz="1800" b="0" dirty="0">
                          <a:solidFill>
                            <a:srgbClr val="002060"/>
                          </a:solidFill>
                          <a:latin typeface="HG丸ｺﾞｼｯｸM-PRO" panose="020F0600000000000000" pitchFamily="50" charset="-128"/>
                          <a:ea typeface="HG丸ｺﾞｼｯｸM-PRO" panose="020F0600000000000000" pitchFamily="50" charset="-128"/>
                        </a:rPr>
                        <a:t>以上</a:t>
                      </a:r>
                      <a:endParaRPr kumimoji="1" lang="ja-JP" altLang="en-US" sz="2800" b="0" dirty="0">
                        <a:solidFill>
                          <a:srgbClr val="00206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5027491"/>
                  </a:ext>
                </a:extLst>
              </a:tr>
            </a:tbl>
          </a:graphicData>
        </a:graphic>
      </p:graphicFrame>
      <p:sp>
        <p:nvSpPr>
          <p:cNvPr id="6" name="矢印: 右 5">
            <a:extLst>
              <a:ext uri="{FF2B5EF4-FFF2-40B4-BE49-F238E27FC236}">
                <a16:creationId xmlns:a16="http://schemas.microsoft.com/office/drawing/2014/main" id="{5D8BE226-7E1F-4E01-8AB3-83FC8314E118}"/>
              </a:ext>
            </a:extLst>
          </p:cNvPr>
          <p:cNvSpPr/>
          <p:nvPr/>
        </p:nvSpPr>
        <p:spPr>
          <a:xfrm>
            <a:off x="4533010" y="2254432"/>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A67B3AC8-4E07-4237-87DB-1720DFA38CF8}"/>
              </a:ext>
            </a:extLst>
          </p:cNvPr>
          <p:cNvSpPr/>
          <p:nvPr/>
        </p:nvSpPr>
        <p:spPr>
          <a:xfrm>
            <a:off x="4533011" y="4833998"/>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C7BDDD4-9346-4FB8-9B60-75F47D276BB3}"/>
              </a:ext>
            </a:extLst>
          </p:cNvPr>
          <p:cNvSpPr/>
          <p:nvPr/>
        </p:nvSpPr>
        <p:spPr>
          <a:xfrm>
            <a:off x="4533011" y="3518324"/>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B778036-B430-4D6D-905C-DCA303F81E04}"/>
              </a:ext>
            </a:extLst>
          </p:cNvPr>
          <p:cNvPicPr>
            <a:picLocks noChangeAspect="1"/>
          </p:cNvPicPr>
          <p:nvPr/>
        </p:nvPicPr>
        <p:blipFill>
          <a:blip r:embed="rId3"/>
          <a:stretch>
            <a:fillRect/>
          </a:stretch>
        </p:blipFill>
        <p:spPr>
          <a:xfrm>
            <a:off x="405899" y="1892299"/>
            <a:ext cx="814649" cy="805689"/>
          </a:xfrm>
          <a:prstGeom prst="rect">
            <a:avLst/>
          </a:prstGeom>
        </p:spPr>
      </p:pic>
      <p:pic>
        <p:nvPicPr>
          <p:cNvPr id="10" name="図 9">
            <a:extLst>
              <a:ext uri="{FF2B5EF4-FFF2-40B4-BE49-F238E27FC236}">
                <a16:creationId xmlns:a16="http://schemas.microsoft.com/office/drawing/2014/main" id="{CF829A43-A664-4656-AC32-C85140DC9948}"/>
              </a:ext>
            </a:extLst>
          </p:cNvPr>
          <p:cNvPicPr>
            <a:picLocks noChangeAspect="1"/>
          </p:cNvPicPr>
          <p:nvPr/>
        </p:nvPicPr>
        <p:blipFill>
          <a:blip r:embed="rId3"/>
          <a:stretch>
            <a:fillRect/>
          </a:stretch>
        </p:blipFill>
        <p:spPr>
          <a:xfrm>
            <a:off x="479384" y="2963649"/>
            <a:ext cx="667678" cy="660334"/>
          </a:xfrm>
          <a:prstGeom prst="rect">
            <a:avLst/>
          </a:prstGeom>
        </p:spPr>
      </p:pic>
      <p:pic>
        <p:nvPicPr>
          <p:cNvPr id="11" name="図 10">
            <a:extLst>
              <a:ext uri="{FF2B5EF4-FFF2-40B4-BE49-F238E27FC236}">
                <a16:creationId xmlns:a16="http://schemas.microsoft.com/office/drawing/2014/main" id="{F38ACD1A-149B-43C3-9186-914358A9272F}"/>
              </a:ext>
            </a:extLst>
          </p:cNvPr>
          <p:cNvPicPr>
            <a:picLocks noChangeAspect="1"/>
          </p:cNvPicPr>
          <p:nvPr/>
        </p:nvPicPr>
        <p:blipFill>
          <a:blip r:embed="rId4"/>
          <a:stretch>
            <a:fillRect/>
          </a:stretch>
        </p:blipFill>
        <p:spPr>
          <a:xfrm>
            <a:off x="196180" y="4630116"/>
            <a:ext cx="1041992" cy="1028868"/>
          </a:xfrm>
          <a:prstGeom prst="rect">
            <a:avLst/>
          </a:prstGeom>
        </p:spPr>
      </p:pic>
      <p:pic>
        <p:nvPicPr>
          <p:cNvPr id="13" name="図 12">
            <a:extLst>
              <a:ext uri="{FF2B5EF4-FFF2-40B4-BE49-F238E27FC236}">
                <a16:creationId xmlns:a16="http://schemas.microsoft.com/office/drawing/2014/main" id="{95F84B0C-667D-4BE0-81F2-E421F070E3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2183" y="5658985"/>
            <a:ext cx="4499817" cy="1199016"/>
          </a:xfrm>
          <a:prstGeom prst="rect">
            <a:avLst/>
          </a:prstGeom>
        </p:spPr>
      </p:pic>
    </p:spTree>
    <p:extLst>
      <p:ext uri="{BB962C8B-B14F-4D97-AF65-F5344CB8AC3E}">
        <p14:creationId xmlns:p14="http://schemas.microsoft.com/office/powerpoint/2010/main" val="921221645"/>
      </p:ext>
    </p:extLst>
  </p:cSld>
  <p:clrMapOvr>
    <a:masterClrMapping/>
  </p:clrMapOvr>
  <p:transition spd="slow" advTm="25217">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３．財団寄付の種類（いくら寄付したらいいの？）</a:t>
            </a:r>
          </a:p>
        </p:txBody>
      </p:sp>
      <p:pic>
        <p:nvPicPr>
          <p:cNvPr id="5" name="図 4">
            <a:extLst>
              <a:ext uri="{FF2B5EF4-FFF2-40B4-BE49-F238E27FC236}">
                <a16:creationId xmlns:a16="http://schemas.microsoft.com/office/drawing/2014/main" id="{8377FCFD-F0E9-4685-BA15-58054D7816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818" y="5880847"/>
            <a:ext cx="3667182" cy="977153"/>
          </a:xfrm>
          <a:prstGeom prst="rect">
            <a:avLst/>
          </a:prstGeom>
        </p:spPr>
      </p:pic>
      <p:pic>
        <p:nvPicPr>
          <p:cNvPr id="3" name="図 2">
            <a:extLst>
              <a:ext uri="{FF2B5EF4-FFF2-40B4-BE49-F238E27FC236}">
                <a16:creationId xmlns:a16="http://schemas.microsoft.com/office/drawing/2014/main" id="{8822F70E-02FE-4FAA-BE7F-60348CDADAF2}"/>
              </a:ext>
            </a:extLst>
          </p:cNvPr>
          <p:cNvPicPr>
            <a:picLocks noChangeAspect="1"/>
          </p:cNvPicPr>
          <p:nvPr/>
        </p:nvPicPr>
        <p:blipFill>
          <a:blip r:embed="rId5"/>
          <a:stretch>
            <a:fillRect/>
          </a:stretch>
        </p:blipFill>
        <p:spPr>
          <a:xfrm>
            <a:off x="1021976" y="1093695"/>
            <a:ext cx="9556377" cy="5038164"/>
          </a:xfrm>
          <a:prstGeom prst="rect">
            <a:avLst/>
          </a:prstGeom>
        </p:spPr>
      </p:pic>
    </p:spTree>
    <p:custDataLst>
      <p:tags r:id="rId1"/>
    </p:custDataLst>
    <p:extLst>
      <p:ext uri="{BB962C8B-B14F-4D97-AF65-F5344CB8AC3E}">
        <p14:creationId xmlns:p14="http://schemas.microsoft.com/office/powerpoint/2010/main" val="67933971"/>
      </p:ext>
    </p:extLst>
  </p:cSld>
  <p:clrMapOvr>
    <a:masterClrMapping/>
  </p:clrMapOvr>
  <p:transition spd="slow" advTm="31954">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４．財団寄付の認証（個人の認証）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45604"/>
            <a:ext cx="5762625"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ベネファクター</a:t>
            </a:r>
          </a:p>
        </p:txBody>
      </p:sp>
      <p:graphicFrame>
        <p:nvGraphicFramePr>
          <p:cNvPr id="3" name="表 2">
            <a:extLst>
              <a:ext uri="{FF2B5EF4-FFF2-40B4-BE49-F238E27FC236}">
                <a16:creationId xmlns:a16="http://schemas.microsoft.com/office/drawing/2014/main" id="{7E52B4DD-20BA-46F0-A465-3161ECD3121D}"/>
              </a:ext>
            </a:extLst>
          </p:cNvPr>
          <p:cNvGraphicFramePr>
            <a:graphicFrameLocks noGrp="1"/>
          </p:cNvGraphicFramePr>
          <p:nvPr/>
        </p:nvGraphicFramePr>
        <p:xfrm>
          <a:off x="511175" y="2096888"/>
          <a:ext cx="11061700" cy="426720"/>
        </p:xfrm>
        <a:graphic>
          <a:graphicData uri="http://schemas.openxmlformats.org/drawingml/2006/table">
            <a:tbl>
              <a:tblPr firstRow="1" firstCol="1" lastRow="1" lastCol="1" bandRow="1" bandCol="1"/>
              <a:tblGrid>
                <a:gridCol w="3230046">
                  <a:extLst>
                    <a:ext uri="{9D8B030D-6E8A-4147-A177-3AD203B41FA5}">
                      <a16:colId xmlns:a16="http://schemas.microsoft.com/office/drawing/2014/main" val="3161498464"/>
                    </a:ext>
                  </a:extLst>
                </a:gridCol>
                <a:gridCol w="2601031">
                  <a:extLst>
                    <a:ext uri="{9D8B030D-6E8A-4147-A177-3AD203B41FA5}">
                      <a16:colId xmlns:a16="http://schemas.microsoft.com/office/drawing/2014/main" val="1943456376"/>
                    </a:ext>
                  </a:extLst>
                </a:gridCol>
                <a:gridCol w="5230623">
                  <a:extLst>
                    <a:ext uri="{9D8B030D-6E8A-4147-A177-3AD203B41FA5}">
                      <a16:colId xmlns:a16="http://schemas.microsoft.com/office/drawing/2014/main" val="1508941496"/>
                    </a:ext>
                  </a:extLst>
                </a:gridCol>
              </a:tblGrid>
              <a:tr h="292100">
                <a:tc>
                  <a:txBody>
                    <a:bodyPr/>
                    <a:lstStyle/>
                    <a:p>
                      <a:pPr marL="429260">
                        <a:spcBef>
                          <a:spcPts val="485"/>
                        </a:spcBef>
                        <a:spcAft>
                          <a:spcPts val="0"/>
                        </a:spcAft>
                      </a:pPr>
                      <a:r>
                        <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rPr>
                        <a:t>ベネファクター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66040"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2280">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認証状と襟ピン（ウィング）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771123"/>
                  </a:ext>
                </a:extLst>
              </a:tr>
            </a:tbl>
          </a:graphicData>
        </a:graphic>
      </p:graphicFrame>
      <p:pic>
        <p:nvPicPr>
          <p:cNvPr id="7" name="図 6">
            <a:extLst>
              <a:ext uri="{FF2B5EF4-FFF2-40B4-BE49-F238E27FC236}">
                <a16:creationId xmlns:a16="http://schemas.microsoft.com/office/drawing/2014/main" id="{99C8CC1E-8CFA-417F-BFEC-76D1D3E57E71}"/>
              </a:ext>
            </a:extLst>
          </p:cNvPr>
          <p:cNvPicPr>
            <a:picLocks noChangeAspect="1"/>
          </p:cNvPicPr>
          <p:nvPr/>
        </p:nvPicPr>
        <p:blipFill>
          <a:blip r:embed="rId3"/>
          <a:stretch>
            <a:fillRect/>
          </a:stretch>
        </p:blipFill>
        <p:spPr>
          <a:xfrm>
            <a:off x="6542086" y="3429000"/>
            <a:ext cx="4786313" cy="3237391"/>
          </a:xfrm>
          <a:prstGeom prst="rect">
            <a:avLst/>
          </a:prstGeom>
        </p:spPr>
      </p:pic>
      <p:sp>
        <p:nvSpPr>
          <p:cNvPr id="11" name="テキスト ボックス 10">
            <a:extLst>
              <a:ext uri="{FF2B5EF4-FFF2-40B4-BE49-F238E27FC236}">
                <a16:creationId xmlns:a16="http://schemas.microsoft.com/office/drawing/2014/main" id="{D6450FC9-5201-4E35-9DF8-DFC1A945BC0F}"/>
              </a:ext>
            </a:extLst>
          </p:cNvPr>
          <p:cNvSpPr txBox="1"/>
          <p:nvPr/>
        </p:nvSpPr>
        <p:spPr>
          <a:xfrm>
            <a:off x="346074" y="2690117"/>
            <a:ext cx="11528425" cy="400110"/>
          </a:xfrm>
          <a:prstGeom prst="rect">
            <a:avLst/>
          </a:prstGeom>
          <a:solidFill>
            <a:schemeClr val="bg1"/>
          </a:solidFill>
          <a:ln>
            <a:noFill/>
          </a:ln>
        </p:spPr>
        <p:txBody>
          <a:bodyPr wrap="square">
            <a:spAutoFit/>
          </a:bodyPr>
          <a:lstStyle/>
          <a:p>
            <a:r>
              <a:rPr lang="ja-JP" altLang="ja-JP" sz="2000" dirty="0">
                <a:solidFill>
                  <a:srgbClr val="C00000"/>
                </a:solidFill>
                <a:effectLst/>
                <a:latin typeface="HG丸ｺﾞｼｯｸM-PRO" panose="020F0600000000000000" pitchFamily="50" charset="-128"/>
                <a:ea typeface="HG丸ｺﾞｼｯｸM-PRO" panose="020F0600000000000000" pitchFamily="50" charset="-128"/>
                <a:cs typeface="HGP明朝E" panose="02020900000000000000" pitchFamily="18" charset="-128"/>
              </a:rPr>
              <a:t>ベネファクターの認証は、恒久基金への寄付合計が</a:t>
            </a:r>
            <a:r>
              <a:rPr lang="en-US" altLang="ja-JP" sz="2000" dirty="0">
                <a:solidFill>
                  <a:srgbClr val="C00000"/>
                </a:solidFill>
                <a:effectLst/>
                <a:latin typeface="HG丸ｺﾞｼｯｸM-PRO" panose="020F0600000000000000" pitchFamily="50" charset="-128"/>
                <a:ea typeface="HG丸ｺﾞｼｯｸM-PRO" panose="020F0600000000000000" pitchFamily="50" charset="-128"/>
                <a:cs typeface="HGP明朝E" panose="02020900000000000000" pitchFamily="18" charset="-128"/>
              </a:rPr>
              <a:t>$1,000 </a:t>
            </a:r>
            <a:r>
              <a:rPr lang="ja-JP" altLang="ja-JP" sz="2000" dirty="0">
                <a:solidFill>
                  <a:srgbClr val="C00000"/>
                </a:solidFill>
                <a:effectLst/>
                <a:latin typeface="HG丸ｺﾞｼｯｸM-PRO" panose="020F0600000000000000" pitchFamily="50" charset="-128"/>
                <a:ea typeface="HG丸ｺﾞｼｯｸM-PRO" panose="020F0600000000000000" pitchFamily="50" charset="-128"/>
                <a:cs typeface="HGP明朝E" panose="02020900000000000000" pitchFamily="18" charset="-128"/>
              </a:rPr>
              <a:t>に達した１回のみ贈られるものです。</a:t>
            </a:r>
            <a:endParaRPr lang="ja-JP" altLang="en-US" sz="20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0B406217-68C1-4D29-9DF1-0E99E6FCCAAC}"/>
              </a:ext>
            </a:extLst>
          </p:cNvPr>
          <p:cNvSpPr txBox="1"/>
          <p:nvPr/>
        </p:nvSpPr>
        <p:spPr>
          <a:xfrm>
            <a:off x="346074" y="3379931"/>
            <a:ext cx="5749926" cy="1667764"/>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2660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地区では</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2019-20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年度から、</a:t>
            </a:r>
            <a:endPar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回目以降の寄付者には地区よりピンが贈呈されます。</a:t>
            </a:r>
          </a:p>
        </p:txBody>
      </p:sp>
      <p:pic>
        <p:nvPicPr>
          <p:cNvPr id="14" name="図 13">
            <a:extLst>
              <a:ext uri="{FF2B5EF4-FFF2-40B4-BE49-F238E27FC236}">
                <a16:creationId xmlns:a16="http://schemas.microsoft.com/office/drawing/2014/main" id="{C02F8E1A-EDC8-4E44-9E59-173D8A532DE1}"/>
              </a:ext>
            </a:extLst>
          </p:cNvPr>
          <p:cNvPicPr>
            <a:picLocks noChangeAspect="1"/>
          </p:cNvPicPr>
          <p:nvPr/>
        </p:nvPicPr>
        <p:blipFill>
          <a:blip r:embed="rId4"/>
          <a:stretch>
            <a:fillRect/>
          </a:stretch>
        </p:blipFill>
        <p:spPr>
          <a:xfrm>
            <a:off x="2723184" y="4749084"/>
            <a:ext cx="1639966" cy="1176630"/>
          </a:xfrm>
          <a:prstGeom prst="rect">
            <a:avLst/>
          </a:prstGeom>
        </p:spPr>
      </p:pic>
      <p:pic>
        <p:nvPicPr>
          <p:cNvPr id="9" name="図 8">
            <a:extLst>
              <a:ext uri="{FF2B5EF4-FFF2-40B4-BE49-F238E27FC236}">
                <a16:creationId xmlns:a16="http://schemas.microsoft.com/office/drawing/2014/main" id="{C0240DFA-A9D4-485E-AA25-160908D5CB01}"/>
              </a:ext>
            </a:extLst>
          </p:cNvPr>
          <p:cNvPicPr>
            <a:picLocks noChangeAspect="1"/>
          </p:cNvPicPr>
          <p:nvPr/>
        </p:nvPicPr>
        <p:blipFill>
          <a:blip r:embed="rId5"/>
          <a:stretch>
            <a:fillRect/>
          </a:stretch>
        </p:blipFill>
        <p:spPr>
          <a:xfrm>
            <a:off x="3904523" y="977272"/>
            <a:ext cx="1015513" cy="953107"/>
          </a:xfrm>
          <a:prstGeom prst="rect">
            <a:avLst/>
          </a:prstGeom>
        </p:spPr>
      </p:pic>
    </p:spTree>
    <p:extLst>
      <p:ext uri="{BB962C8B-B14F-4D97-AF65-F5344CB8AC3E}">
        <p14:creationId xmlns:p14="http://schemas.microsoft.com/office/powerpoint/2010/main" val="53090784"/>
      </p:ext>
    </p:extLst>
  </p:cSld>
  <p:clrMapOvr>
    <a:masterClrMapping/>
  </p:clrMapOvr>
  <p:transition spd="slow" advTm="69232">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４．財団寄付の認証（個人の認証）</a:t>
            </a:r>
          </a:p>
        </p:txBody>
      </p:sp>
      <p:graphicFrame>
        <p:nvGraphicFramePr>
          <p:cNvPr id="2" name="表 1">
            <a:extLst>
              <a:ext uri="{FF2B5EF4-FFF2-40B4-BE49-F238E27FC236}">
                <a16:creationId xmlns:a16="http://schemas.microsoft.com/office/drawing/2014/main" id="{F9F0FF99-6D58-4233-B394-826A1409E9D5}"/>
              </a:ext>
            </a:extLst>
          </p:cNvPr>
          <p:cNvGraphicFramePr>
            <a:graphicFrameLocks noGrp="1"/>
          </p:cNvGraphicFramePr>
          <p:nvPr>
            <p:extLst>
              <p:ext uri="{D42A27DB-BD31-4B8C-83A1-F6EECF244321}">
                <p14:modId xmlns:p14="http://schemas.microsoft.com/office/powerpoint/2010/main" val="4169563788"/>
              </p:ext>
            </p:extLst>
          </p:nvPr>
        </p:nvGraphicFramePr>
        <p:xfrm>
          <a:off x="373696" y="2581315"/>
          <a:ext cx="11473181" cy="4166235"/>
        </p:xfrm>
        <a:graphic>
          <a:graphicData uri="http://schemas.openxmlformats.org/drawingml/2006/table">
            <a:tbl>
              <a:tblPr firstRow="1" firstCol="1" lastRow="1" lastCol="1" bandRow="1" bandCol="1"/>
              <a:tblGrid>
                <a:gridCol w="3402888">
                  <a:extLst>
                    <a:ext uri="{9D8B030D-6E8A-4147-A177-3AD203B41FA5}">
                      <a16:colId xmlns:a16="http://schemas.microsoft.com/office/drawing/2014/main" val="2537992586"/>
                    </a:ext>
                  </a:extLst>
                </a:gridCol>
                <a:gridCol w="3402888">
                  <a:extLst>
                    <a:ext uri="{9D8B030D-6E8A-4147-A177-3AD203B41FA5}">
                      <a16:colId xmlns:a16="http://schemas.microsoft.com/office/drawing/2014/main" val="3166024794"/>
                    </a:ext>
                  </a:extLst>
                </a:gridCol>
                <a:gridCol w="4667405">
                  <a:extLst>
                    <a:ext uri="{9D8B030D-6E8A-4147-A177-3AD203B41FA5}">
                      <a16:colId xmlns:a16="http://schemas.microsoft.com/office/drawing/2014/main" val="1457716307"/>
                    </a:ext>
                  </a:extLst>
                </a:gridCol>
              </a:tblGrid>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認証状と襟ピン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84243"/>
                  </a:ext>
                </a:extLst>
              </a:tr>
              <a:tr h="290195">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+1</a:t>
                      </a:r>
                      <a:endPar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$2,000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07969"/>
                  </a:ext>
                </a:extLst>
              </a:tr>
              <a:tr h="290830">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+2</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$3,000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603487"/>
                  </a:ext>
                </a:extLst>
              </a:tr>
              <a:tr h="289560">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+3</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$4,000</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555513"/>
                  </a:ext>
                </a:extLst>
              </a:tr>
              <a:tr h="29019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+4</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$5,000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4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32925"/>
                  </a:ext>
                </a:extLst>
              </a:tr>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+5</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$6,000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5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54263"/>
                  </a:ext>
                </a:extLst>
              </a:tr>
              <a:tr h="290195">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+6</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$7,000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966270"/>
                  </a:ext>
                </a:extLst>
              </a:tr>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+7</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$8,000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757507"/>
                  </a:ext>
                </a:extLst>
              </a:tr>
              <a:tr h="292100">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+8</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$9,000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 </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192352"/>
                  </a:ext>
                </a:extLst>
              </a:tr>
            </a:tbl>
          </a:graphicData>
        </a:graphic>
      </p:graphicFrame>
      <p:sp>
        <p:nvSpPr>
          <p:cNvPr id="4" name="テキスト ボックス 3">
            <a:extLst>
              <a:ext uri="{FF2B5EF4-FFF2-40B4-BE49-F238E27FC236}">
                <a16:creationId xmlns:a16="http://schemas.microsoft.com/office/drawing/2014/main" id="{5892345A-4583-4714-88B5-FF4CB5C44F4B}"/>
              </a:ext>
            </a:extLst>
          </p:cNvPr>
          <p:cNvSpPr txBox="1"/>
          <p:nvPr/>
        </p:nvSpPr>
        <p:spPr>
          <a:xfrm>
            <a:off x="180975" y="1074414"/>
            <a:ext cx="5762625" cy="830997"/>
          </a:xfrm>
          <a:prstGeom prst="rect">
            <a:avLst/>
          </a:prstGeom>
          <a:noFill/>
        </p:spPr>
        <p:txBody>
          <a:bodyPr wrap="square" rtlCol="0">
            <a:spAutoFit/>
          </a:bodyPr>
          <a:lstStyle/>
          <a:p>
            <a:r>
              <a:rPr kumimoji="1"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ポール・ハリス・フェロー ／</a:t>
            </a:r>
          </a:p>
          <a:p>
            <a:r>
              <a:rPr kumimoji="1" lang="ja-JP" altLang="en-US" sz="2400" dirty="0">
                <a:solidFill>
                  <a:schemeClr val="accent1">
                    <a:lumMod val="50000"/>
                  </a:schemeClr>
                </a:solidFill>
                <a:latin typeface="HG丸ｺﾞｼｯｸM-PRO" panose="020F0600000000000000" pitchFamily="50" charset="-128"/>
                <a:ea typeface="HG丸ｺﾞｼｯｸM-PRO" panose="020F0600000000000000" pitchFamily="50" charset="-128"/>
              </a:rPr>
              <a:t>マルチプル・ポール・ハリス・フェロー</a:t>
            </a:r>
          </a:p>
        </p:txBody>
      </p:sp>
      <p:pic>
        <p:nvPicPr>
          <p:cNvPr id="5" name="image17.jpeg">
            <a:extLst>
              <a:ext uri="{FF2B5EF4-FFF2-40B4-BE49-F238E27FC236}">
                <a16:creationId xmlns:a16="http://schemas.microsoft.com/office/drawing/2014/main" id="{D32B4941-F8F1-4863-920D-19A819372AE2}"/>
              </a:ext>
            </a:extLst>
          </p:cNvPr>
          <p:cNvPicPr/>
          <p:nvPr/>
        </p:nvPicPr>
        <p:blipFill>
          <a:blip r:embed="rId3" cstate="print"/>
          <a:stretch>
            <a:fillRect/>
          </a:stretch>
        </p:blipFill>
        <p:spPr>
          <a:xfrm>
            <a:off x="9382444" y="899537"/>
            <a:ext cx="2435860" cy="1645920"/>
          </a:xfrm>
          <a:prstGeom prst="rect">
            <a:avLst/>
          </a:prstGeom>
        </p:spPr>
      </p:pic>
      <p:pic>
        <p:nvPicPr>
          <p:cNvPr id="9" name="図 8">
            <a:extLst>
              <a:ext uri="{FF2B5EF4-FFF2-40B4-BE49-F238E27FC236}">
                <a16:creationId xmlns:a16="http://schemas.microsoft.com/office/drawing/2014/main" id="{A96C7381-10B2-4E77-9534-58A6E59B43C9}"/>
              </a:ext>
            </a:extLst>
          </p:cNvPr>
          <p:cNvPicPr>
            <a:picLocks noChangeAspect="1"/>
          </p:cNvPicPr>
          <p:nvPr/>
        </p:nvPicPr>
        <p:blipFill>
          <a:blip r:embed="rId4"/>
          <a:stretch>
            <a:fillRect/>
          </a:stretch>
        </p:blipFill>
        <p:spPr>
          <a:xfrm>
            <a:off x="7376540" y="978738"/>
            <a:ext cx="1899320" cy="1192961"/>
          </a:xfrm>
          <a:prstGeom prst="rect">
            <a:avLst/>
          </a:prstGeom>
        </p:spPr>
      </p:pic>
      <p:pic>
        <p:nvPicPr>
          <p:cNvPr id="7" name="図 6">
            <a:extLst>
              <a:ext uri="{FF2B5EF4-FFF2-40B4-BE49-F238E27FC236}">
                <a16:creationId xmlns:a16="http://schemas.microsoft.com/office/drawing/2014/main" id="{0CC55DE6-5EAF-40E3-8726-ED9FE72F4C46}"/>
              </a:ext>
            </a:extLst>
          </p:cNvPr>
          <p:cNvPicPr>
            <a:picLocks noChangeAspect="1"/>
          </p:cNvPicPr>
          <p:nvPr/>
        </p:nvPicPr>
        <p:blipFill>
          <a:blip r:embed="rId5"/>
          <a:stretch>
            <a:fillRect/>
          </a:stretch>
        </p:blipFill>
        <p:spPr>
          <a:xfrm>
            <a:off x="5746002" y="1017126"/>
            <a:ext cx="1379946" cy="1282729"/>
          </a:xfrm>
          <a:prstGeom prst="rect">
            <a:avLst/>
          </a:prstGeom>
        </p:spPr>
      </p:pic>
    </p:spTree>
    <p:extLst>
      <p:ext uri="{BB962C8B-B14F-4D97-AF65-F5344CB8AC3E}">
        <p14:creationId xmlns:p14="http://schemas.microsoft.com/office/powerpoint/2010/main" val="237716545"/>
      </p:ext>
    </p:extLst>
  </p:cSld>
  <p:clrMapOvr>
    <a:masterClrMapping/>
  </p:clrMapOvr>
  <p:transition spd="slow" advTm="44410">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４．財団寄付の認証（個人の認証）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333375" y="958274"/>
            <a:ext cx="11192318"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メジャードナー／アーチ・クランフ・ソサエティ</a:t>
            </a:r>
          </a:p>
        </p:txBody>
      </p:sp>
      <p:graphicFrame>
        <p:nvGraphicFramePr>
          <p:cNvPr id="2" name="表 1">
            <a:extLst>
              <a:ext uri="{FF2B5EF4-FFF2-40B4-BE49-F238E27FC236}">
                <a16:creationId xmlns:a16="http://schemas.microsoft.com/office/drawing/2014/main" id="{F3882924-F740-4738-B944-2F16529DD555}"/>
              </a:ext>
            </a:extLst>
          </p:cNvPr>
          <p:cNvGraphicFramePr>
            <a:graphicFrameLocks noGrp="1"/>
          </p:cNvGraphicFramePr>
          <p:nvPr/>
        </p:nvGraphicFramePr>
        <p:xfrm>
          <a:off x="180975" y="2469804"/>
          <a:ext cx="11442701" cy="2734185"/>
        </p:xfrm>
        <a:graphic>
          <a:graphicData uri="http://schemas.openxmlformats.org/drawingml/2006/table">
            <a:tbl>
              <a:tblPr firstRow="1" firstCol="1" lastRow="1" lastCol="1" bandRow="1" bandCol="1"/>
              <a:tblGrid>
                <a:gridCol w="1104900">
                  <a:extLst>
                    <a:ext uri="{9D8B030D-6E8A-4147-A177-3AD203B41FA5}">
                      <a16:colId xmlns:a16="http://schemas.microsoft.com/office/drawing/2014/main" val="2704865315"/>
                    </a:ext>
                  </a:extLst>
                </a:gridCol>
                <a:gridCol w="1651000">
                  <a:extLst>
                    <a:ext uri="{9D8B030D-6E8A-4147-A177-3AD203B41FA5}">
                      <a16:colId xmlns:a16="http://schemas.microsoft.com/office/drawing/2014/main" val="4045933620"/>
                    </a:ext>
                  </a:extLst>
                </a:gridCol>
                <a:gridCol w="3048000">
                  <a:extLst>
                    <a:ext uri="{9D8B030D-6E8A-4147-A177-3AD203B41FA5}">
                      <a16:colId xmlns:a16="http://schemas.microsoft.com/office/drawing/2014/main" val="1330905870"/>
                    </a:ext>
                  </a:extLst>
                </a:gridCol>
                <a:gridCol w="5638801">
                  <a:extLst>
                    <a:ext uri="{9D8B030D-6E8A-4147-A177-3AD203B41FA5}">
                      <a16:colId xmlns:a16="http://schemas.microsoft.com/office/drawing/2014/main" val="329971372"/>
                    </a:ext>
                  </a:extLst>
                </a:gridCol>
              </a:tblGrid>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a:t>
                      </a:r>
                      <a:endPar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ct val="100000"/>
                        </a:lnSpc>
                        <a:spcBef>
                          <a:spcPts val="15"/>
                        </a:spcBef>
                      </a:pPr>
                      <a:r>
                        <a:rPr lang="en-US" sz="2400" b="1"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クリスタルと襟ピン／ペンダントトップ</a:t>
                      </a:r>
                      <a:endParaRPr lang="en-US" alt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p>
                      <a:pPr marL="66675" algn="l">
                        <a:lnSpc>
                          <a:spcPct val="100000"/>
                        </a:lnSpc>
                        <a:spcBef>
                          <a:spcPts val="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080848"/>
                  </a:ext>
                </a:extLst>
              </a:tr>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$25,000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43016941"/>
                  </a:ext>
                </a:extLst>
              </a:tr>
              <a:tr h="504000">
                <a:tc>
                  <a:txBody>
                    <a:bodyPr/>
                    <a:lstStyle/>
                    <a:p>
                      <a:pPr marR="28575" algn="ctr">
                        <a:spcBef>
                          <a:spcPts val="470"/>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70"/>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70"/>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$50,000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600717669"/>
                  </a:ext>
                </a:extLst>
              </a:tr>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4</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87680"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$100,000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118363281"/>
                  </a:ext>
                </a:extLst>
              </a:tr>
              <a:tr h="0">
                <a:tc gridSpan="2">
                  <a:txBody>
                    <a:bodyPr/>
                    <a:lstStyle/>
                    <a:p>
                      <a:pPr marR="28575" algn="ctr">
                        <a:lnSpc>
                          <a:spcPts val="3000"/>
                        </a:lnSpc>
                        <a:spcBef>
                          <a:spcPts val="485"/>
                        </a:spcBef>
                        <a:spcAft>
                          <a:spcPts val="0"/>
                        </a:spcAft>
                      </a:pPr>
                      <a:r>
                        <a:rPr lang="ja-JP" alt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アーチ・クランフ・ソサエティ</a:t>
                      </a:r>
                      <a:endPar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6195" algn="l">
                        <a:spcBef>
                          <a:spcPts val="48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87680" algn="l">
                        <a:spcBef>
                          <a:spcPts val="485"/>
                        </a:spcBef>
                        <a:spcAft>
                          <a:spcPts val="0"/>
                        </a:spcAft>
                      </a:pPr>
                      <a:r>
                        <a:rPr lang="en-US" alt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$250,000</a:t>
                      </a:r>
                      <a:r>
                        <a:rPr lang="ja-JP" alt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66675" algn="l">
                        <a:lnSpc>
                          <a:spcPct val="150000"/>
                        </a:lnSpc>
                        <a:spcBef>
                          <a:spcPts val="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031237"/>
                  </a:ext>
                </a:extLst>
              </a:tr>
            </a:tbl>
          </a:graphicData>
        </a:graphic>
      </p:graphicFrame>
      <p:sp>
        <p:nvSpPr>
          <p:cNvPr id="13" name="テキスト ボックス 12">
            <a:extLst>
              <a:ext uri="{FF2B5EF4-FFF2-40B4-BE49-F238E27FC236}">
                <a16:creationId xmlns:a16="http://schemas.microsoft.com/office/drawing/2014/main" id="{C4EB948D-44C5-45ED-B634-8D2B03BCFCD4}"/>
              </a:ext>
            </a:extLst>
          </p:cNvPr>
          <p:cNvSpPr txBox="1"/>
          <p:nvPr/>
        </p:nvSpPr>
        <p:spPr>
          <a:xfrm>
            <a:off x="333375" y="1611784"/>
            <a:ext cx="11080602" cy="707886"/>
          </a:xfrm>
          <a:prstGeom prst="rect">
            <a:avLst/>
          </a:prstGeom>
          <a:solidFill>
            <a:schemeClr val="accent5">
              <a:lumMod val="20000"/>
              <a:lumOff val="80000"/>
            </a:schemeClr>
          </a:solidFill>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ご寄付の分類にかかわらず累計額が </a:t>
            </a:r>
            <a:r>
              <a:rPr lang="en-US" altLang="ja-JP" sz="2000" dirty="0">
                <a:latin typeface="HG丸ｺﾞｼｯｸM-PRO" panose="020F0600000000000000" pitchFamily="50" charset="-128"/>
                <a:ea typeface="HG丸ｺﾞｼｯｸM-PRO" panose="020F0600000000000000" pitchFamily="50" charset="-128"/>
              </a:rPr>
              <a:t>1 </a:t>
            </a:r>
            <a:r>
              <a:rPr lang="ja-JP" altLang="en-US" sz="2000" dirty="0">
                <a:latin typeface="HG丸ｺﾞｼｯｸM-PRO" panose="020F0600000000000000" pitchFamily="50" charset="-128"/>
                <a:ea typeface="HG丸ｺﾞｼｯｸM-PRO" panose="020F0600000000000000" pitchFamily="50" charset="-128"/>
              </a:rPr>
              <a:t>万ドル以上でメジャードナー、</a:t>
            </a:r>
            <a:r>
              <a:rPr lang="en-US" altLang="ja-JP" sz="2000" dirty="0">
                <a:latin typeface="HG丸ｺﾞｼｯｸM-PRO" panose="020F0600000000000000" pitchFamily="50" charset="-128"/>
                <a:ea typeface="HG丸ｺﾞｼｯｸM-PRO" panose="020F0600000000000000" pitchFamily="50" charset="-128"/>
              </a:rPr>
              <a:t>25 </a:t>
            </a:r>
            <a:r>
              <a:rPr lang="ja-JP" altLang="en-US" sz="2000" dirty="0">
                <a:latin typeface="HG丸ｺﾞｼｯｸM-PRO" panose="020F0600000000000000" pitchFamily="50" charset="-128"/>
                <a:ea typeface="HG丸ｺﾞｼｯｸM-PRO" panose="020F0600000000000000" pitchFamily="50" charset="-128"/>
              </a:rPr>
              <a:t>万ドル以上でアーチ・クランフ・ソサエティの認証が個人またはご夫妻に対して贈られます。</a:t>
            </a:r>
          </a:p>
        </p:txBody>
      </p:sp>
      <p:pic>
        <p:nvPicPr>
          <p:cNvPr id="16" name="図 15">
            <a:extLst>
              <a:ext uri="{FF2B5EF4-FFF2-40B4-BE49-F238E27FC236}">
                <a16:creationId xmlns:a16="http://schemas.microsoft.com/office/drawing/2014/main" id="{512EB492-B8D8-46A4-844B-DC347171DC2C}"/>
              </a:ext>
            </a:extLst>
          </p:cNvPr>
          <p:cNvPicPr>
            <a:picLocks noChangeAspect="1"/>
          </p:cNvPicPr>
          <p:nvPr/>
        </p:nvPicPr>
        <p:blipFill>
          <a:blip r:embed="rId3"/>
          <a:stretch>
            <a:fillRect/>
          </a:stretch>
        </p:blipFill>
        <p:spPr>
          <a:xfrm>
            <a:off x="6020820" y="4220468"/>
            <a:ext cx="2732321" cy="2051495"/>
          </a:xfrm>
          <a:prstGeom prst="rect">
            <a:avLst/>
          </a:prstGeom>
        </p:spPr>
      </p:pic>
      <p:pic>
        <p:nvPicPr>
          <p:cNvPr id="18" name="図 17">
            <a:extLst>
              <a:ext uri="{FF2B5EF4-FFF2-40B4-BE49-F238E27FC236}">
                <a16:creationId xmlns:a16="http://schemas.microsoft.com/office/drawing/2014/main" id="{826BB1AD-9FCD-4A34-858E-A095E1A2A2F1}"/>
              </a:ext>
            </a:extLst>
          </p:cNvPr>
          <p:cNvPicPr>
            <a:picLocks noChangeAspect="1"/>
          </p:cNvPicPr>
          <p:nvPr/>
        </p:nvPicPr>
        <p:blipFill>
          <a:blip r:embed="rId4"/>
          <a:stretch>
            <a:fillRect/>
          </a:stretch>
        </p:blipFill>
        <p:spPr>
          <a:xfrm>
            <a:off x="8840877" y="4704794"/>
            <a:ext cx="3170148" cy="2051495"/>
          </a:xfrm>
          <a:prstGeom prst="rect">
            <a:avLst/>
          </a:prstGeom>
        </p:spPr>
      </p:pic>
      <p:pic>
        <p:nvPicPr>
          <p:cNvPr id="8" name="図 7">
            <a:extLst>
              <a:ext uri="{FF2B5EF4-FFF2-40B4-BE49-F238E27FC236}">
                <a16:creationId xmlns:a16="http://schemas.microsoft.com/office/drawing/2014/main" id="{F4A3D5C0-4D15-4EF5-BC2E-A4804FF15642}"/>
              </a:ext>
            </a:extLst>
          </p:cNvPr>
          <p:cNvPicPr>
            <a:picLocks noChangeAspect="1"/>
          </p:cNvPicPr>
          <p:nvPr/>
        </p:nvPicPr>
        <p:blipFill>
          <a:blip r:embed="rId5"/>
          <a:stretch>
            <a:fillRect/>
          </a:stretch>
        </p:blipFill>
        <p:spPr>
          <a:xfrm>
            <a:off x="3414585" y="5457474"/>
            <a:ext cx="1379945" cy="1248126"/>
          </a:xfrm>
          <a:prstGeom prst="rect">
            <a:avLst/>
          </a:prstGeom>
        </p:spPr>
      </p:pic>
      <p:pic>
        <p:nvPicPr>
          <p:cNvPr id="9" name="図 8">
            <a:extLst>
              <a:ext uri="{FF2B5EF4-FFF2-40B4-BE49-F238E27FC236}">
                <a16:creationId xmlns:a16="http://schemas.microsoft.com/office/drawing/2014/main" id="{0F7AB47D-D8FF-49B3-B590-309835E09C66}"/>
              </a:ext>
            </a:extLst>
          </p:cNvPr>
          <p:cNvPicPr>
            <a:picLocks noChangeAspect="1"/>
          </p:cNvPicPr>
          <p:nvPr/>
        </p:nvPicPr>
        <p:blipFill>
          <a:blip r:embed="rId6"/>
          <a:stretch>
            <a:fillRect/>
          </a:stretch>
        </p:blipFill>
        <p:spPr>
          <a:xfrm>
            <a:off x="1566970" y="5463646"/>
            <a:ext cx="1379946" cy="1282729"/>
          </a:xfrm>
          <a:prstGeom prst="rect">
            <a:avLst/>
          </a:prstGeom>
        </p:spPr>
      </p:pic>
    </p:spTree>
    <p:extLst>
      <p:ext uri="{BB962C8B-B14F-4D97-AF65-F5344CB8AC3E}">
        <p14:creationId xmlns:p14="http://schemas.microsoft.com/office/powerpoint/2010/main" val="1288883859"/>
      </p:ext>
    </p:extLst>
  </p:cSld>
  <p:clrMapOvr>
    <a:masterClrMapping/>
  </p:clrMapOvr>
  <p:transition spd="slow" advTm="14340">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４．財団寄付の認証（個人の認証）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333375" y="958274"/>
            <a:ext cx="7578725" cy="584775"/>
          </a:xfrm>
          <a:prstGeom prst="rect">
            <a:avLst/>
          </a:prstGeom>
          <a:noFill/>
        </p:spPr>
        <p:txBody>
          <a:bodyPr wrap="square" rtlCol="0">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ポール・ハリス・ソサエティ（</a:t>
            </a:r>
            <a:r>
              <a:rPr lang="en-US" altLang="ja-JP" sz="3200" dirty="0">
                <a:solidFill>
                  <a:srgbClr val="FF0000"/>
                </a:solidFill>
                <a:latin typeface="HG丸ｺﾞｼｯｸM-PRO" panose="020F0600000000000000" pitchFamily="50" charset="-128"/>
                <a:ea typeface="HG丸ｺﾞｼｯｸM-PRO" panose="020F0600000000000000" pitchFamily="50" charset="-128"/>
              </a:rPr>
              <a:t>PHS</a:t>
            </a:r>
            <a:r>
              <a:rPr lang="ja-JP" altLang="en-US" sz="32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6C2D73B0-EE5F-41E9-965C-1010A856F120}"/>
              </a:ext>
            </a:extLst>
          </p:cNvPr>
          <p:cNvSpPr txBox="1"/>
          <p:nvPr/>
        </p:nvSpPr>
        <p:spPr>
          <a:xfrm>
            <a:off x="611187" y="1729798"/>
            <a:ext cx="10969625" cy="707886"/>
          </a:xfrm>
          <a:prstGeom prst="rect">
            <a:avLst/>
          </a:prstGeom>
          <a:solidFill>
            <a:schemeClr val="accent5">
              <a:lumMod val="20000"/>
              <a:lumOff val="80000"/>
            </a:schemeClr>
          </a:solidFill>
        </p:spPr>
        <p:txBody>
          <a:bodyPr wrap="square">
            <a:spAutoFit/>
          </a:bodyPr>
          <a:lstStyle/>
          <a:p>
            <a:r>
              <a:rPr lang="ja-JP" altLang="en-US" sz="2000" dirty="0">
                <a:solidFill>
                  <a:srgbClr val="000000"/>
                </a:solidFill>
                <a:latin typeface="HG丸ｺﾞｼｯｸM-PRO" panose="020F0600000000000000" pitchFamily="50" charset="-128"/>
                <a:ea typeface="HG丸ｺﾞｼｯｸM-PRO" panose="020F0600000000000000" pitchFamily="50" charset="-128"/>
              </a:rPr>
              <a:t>ポール・ハリス・ソサエティ（</a:t>
            </a:r>
            <a:r>
              <a:rPr lang="en-US" altLang="ja-JP" sz="2000" dirty="0">
                <a:solidFill>
                  <a:srgbClr val="000000"/>
                </a:solidFill>
                <a:latin typeface="HG丸ｺﾞｼｯｸM-PRO" panose="020F0600000000000000" pitchFamily="50" charset="-128"/>
                <a:ea typeface="HG丸ｺﾞｼｯｸM-PRO" panose="020F0600000000000000" pitchFamily="50" charset="-128"/>
              </a:rPr>
              <a:t>PHS</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年次基金／ポリオプラス</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へ、一括もしくは合計で、</a:t>
            </a:r>
            <a:r>
              <a:rPr lang="ja-JP" altLang="en-US" sz="2000" dirty="0">
                <a:solidFill>
                  <a:srgbClr val="FF0000"/>
                </a:solidFill>
                <a:latin typeface="HG丸ｺﾞｼｯｸM-PRO" panose="020F0600000000000000" pitchFamily="50" charset="-128"/>
                <a:ea typeface="HG丸ｺﾞｼｯｸM-PRO" panose="020F0600000000000000" pitchFamily="50" charset="-128"/>
              </a:rPr>
              <a:t>毎年 </a:t>
            </a:r>
            <a:r>
              <a:rPr lang="en-US" altLang="ja-JP" sz="2000" dirty="0">
                <a:solidFill>
                  <a:srgbClr val="FF0000"/>
                </a:solidFill>
                <a:latin typeface="HG丸ｺﾞｼｯｸM-PRO" panose="020F0600000000000000" pitchFamily="50" charset="-128"/>
                <a:ea typeface="HG丸ｺﾞｼｯｸM-PRO" panose="020F0600000000000000" pitchFamily="50" charset="-128"/>
              </a:rPr>
              <a:t>1,000 </a:t>
            </a:r>
            <a:r>
              <a:rPr lang="ja-JP" altLang="en-US" sz="2000" dirty="0">
                <a:solidFill>
                  <a:srgbClr val="FF0000"/>
                </a:solidFill>
                <a:latin typeface="HG丸ｺﾞｼｯｸM-PRO" panose="020F0600000000000000" pitchFamily="50" charset="-128"/>
                <a:ea typeface="HG丸ｺﾞｼｯｸM-PRO" panose="020F0600000000000000" pitchFamily="50" charset="-128"/>
              </a:rPr>
              <a:t>ドル以上</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のご支援を</a:t>
            </a:r>
            <a:r>
              <a:rPr lang="ja-JP" altLang="en-US" sz="2000" dirty="0">
                <a:solidFill>
                  <a:srgbClr val="FF0000"/>
                </a:solidFill>
                <a:latin typeface="HG丸ｺﾞｼｯｸM-PRO" panose="020F0600000000000000" pitchFamily="50" charset="-128"/>
                <a:ea typeface="HG丸ｺﾞｼｯｸM-PRO" panose="020F0600000000000000" pitchFamily="50" charset="-128"/>
              </a:rPr>
              <a:t>誓約</a:t>
            </a:r>
            <a:r>
              <a:rPr lang="ja-JP" altLang="en-US" sz="2000" dirty="0">
                <a:solidFill>
                  <a:srgbClr val="000000"/>
                </a:solidFill>
                <a:latin typeface="HG丸ｺﾞｼｯｸM-PRO" panose="020F0600000000000000" pitchFamily="50" charset="-128"/>
                <a:ea typeface="HG丸ｺﾞｼｯｸM-PRO" panose="020F0600000000000000" pitchFamily="50" charset="-128"/>
              </a:rPr>
              <a:t>下さる個人の認証です。</a:t>
            </a:r>
          </a:p>
        </p:txBody>
      </p:sp>
      <p:graphicFrame>
        <p:nvGraphicFramePr>
          <p:cNvPr id="17" name="表 4">
            <a:extLst>
              <a:ext uri="{FF2B5EF4-FFF2-40B4-BE49-F238E27FC236}">
                <a16:creationId xmlns:a16="http://schemas.microsoft.com/office/drawing/2014/main" id="{37DDDD7A-CE3A-4EAE-B3F7-870FB200060A}"/>
              </a:ext>
            </a:extLst>
          </p:cNvPr>
          <p:cNvGraphicFramePr>
            <a:graphicFrameLocks noGrp="1"/>
          </p:cNvGraphicFramePr>
          <p:nvPr/>
        </p:nvGraphicFramePr>
        <p:xfrm>
          <a:off x="344009" y="4420317"/>
          <a:ext cx="11695591" cy="1981200"/>
        </p:xfrm>
        <a:graphic>
          <a:graphicData uri="http://schemas.openxmlformats.org/drawingml/2006/table">
            <a:tbl>
              <a:tblPr firstRow="1" bandRow="1">
                <a:tableStyleId>{5C22544A-7EE6-4342-B048-85BDC9FD1C3A}</a:tableStyleId>
              </a:tblPr>
              <a:tblGrid>
                <a:gridCol w="2495464">
                  <a:extLst>
                    <a:ext uri="{9D8B030D-6E8A-4147-A177-3AD203B41FA5}">
                      <a16:colId xmlns:a16="http://schemas.microsoft.com/office/drawing/2014/main" val="319061171"/>
                    </a:ext>
                  </a:extLst>
                </a:gridCol>
                <a:gridCol w="9200127">
                  <a:extLst>
                    <a:ext uri="{9D8B030D-6E8A-4147-A177-3AD203B41FA5}">
                      <a16:colId xmlns:a16="http://schemas.microsoft.com/office/drawing/2014/main" val="2207289001"/>
                    </a:ext>
                  </a:extLst>
                </a:gridCol>
              </a:tblGrid>
              <a:tr h="456624">
                <a:tc>
                  <a:txBody>
                    <a:bodyPr/>
                    <a:lstStyle/>
                    <a:p>
                      <a:pPr algn="ctr">
                        <a:lnSpc>
                          <a:spcPct val="10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入会方法</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0">
                <a:tc>
                  <a:txBody>
                    <a:bodyPr/>
                    <a:lstStyle/>
                    <a:p>
                      <a:pPr algn="ctr">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入会申込書</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PHS</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推進用パンフレットの入会申込書に記入</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0">
                <a:tc>
                  <a:txBody>
                    <a:bodyPr/>
                    <a:lstStyle/>
                    <a:p>
                      <a:pPr algn="ctr">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オンライン</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My ROTARY</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から</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行動する⇒寄付者の認証⇒</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PHS</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メンバー⇒入会フォーム</a:t>
                      </a:r>
                      <a:endParaRPr kumimoji="1" lang="ja-JP" altLang="en-US" sz="2800" b="0" dirty="0">
                        <a:solidFill>
                          <a:srgbClr val="C0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bl>
          </a:graphicData>
        </a:graphic>
      </p:graphicFrame>
      <p:pic>
        <p:nvPicPr>
          <p:cNvPr id="19" name="図 18">
            <a:extLst>
              <a:ext uri="{FF2B5EF4-FFF2-40B4-BE49-F238E27FC236}">
                <a16:creationId xmlns:a16="http://schemas.microsoft.com/office/drawing/2014/main" id="{BD2025AA-07E4-462D-9FD7-BF752FA4E819}"/>
              </a:ext>
            </a:extLst>
          </p:cNvPr>
          <p:cNvPicPr>
            <a:picLocks noChangeAspect="1"/>
          </p:cNvPicPr>
          <p:nvPr/>
        </p:nvPicPr>
        <p:blipFill>
          <a:blip r:embed="rId3"/>
          <a:stretch>
            <a:fillRect/>
          </a:stretch>
        </p:blipFill>
        <p:spPr>
          <a:xfrm>
            <a:off x="7536371" y="2044225"/>
            <a:ext cx="2188654" cy="2962913"/>
          </a:xfrm>
          <a:prstGeom prst="rect">
            <a:avLst/>
          </a:prstGeom>
        </p:spPr>
      </p:pic>
      <p:sp>
        <p:nvSpPr>
          <p:cNvPr id="22" name="吹き出し: 四角形 21">
            <a:extLst>
              <a:ext uri="{FF2B5EF4-FFF2-40B4-BE49-F238E27FC236}">
                <a16:creationId xmlns:a16="http://schemas.microsoft.com/office/drawing/2014/main" id="{7C3B0120-6BB3-4192-97D4-BF96780DF0CE}"/>
              </a:ext>
            </a:extLst>
          </p:cNvPr>
          <p:cNvSpPr/>
          <p:nvPr/>
        </p:nvSpPr>
        <p:spPr>
          <a:xfrm>
            <a:off x="1372154" y="2624433"/>
            <a:ext cx="5342972" cy="1689659"/>
          </a:xfrm>
          <a:prstGeom prst="wedgeRectCallout">
            <a:avLst>
              <a:gd name="adj1" fmla="val -38132"/>
              <a:gd name="adj2" fmla="val -6020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寄付例（オンライン定額寄付が便利です！）　</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・年度内に少額にわけて寄付する</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・年に１回、＄１</a:t>
            </a:r>
            <a:r>
              <a:rPr kumimoji="1" lang="en-US" altLang="ja-JP" sz="2000"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０００　一括にて</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・毎月＄８４をクレジットカードにて</a:t>
            </a:r>
          </a:p>
        </p:txBody>
      </p:sp>
      <p:pic>
        <p:nvPicPr>
          <p:cNvPr id="8" name="図 7">
            <a:extLst>
              <a:ext uri="{FF2B5EF4-FFF2-40B4-BE49-F238E27FC236}">
                <a16:creationId xmlns:a16="http://schemas.microsoft.com/office/drawing/2014/main" id="{44A1F294-0D3C-4094-B956-5AC5353D9BDA}"/>
              </a:ext>
            </a:extLst>
          </p:cNvPr>
          <p:cNvPicPr>
            <a:picLocks noChangeAspect="1"/>
          </p:cNvPicPr>
          <p:nvPr/>
        </p:nvPicPr>
        <p:blipFill>
          <a:blip r:embed="rId4"/>
          <a:stretch>
            <a:fillRect/>
          </a:stretch>
        </p:blipFill>
        <p:spPr>
          <a:xfrm>
            <a:off x="9725025" y="2798401"/>
            <a:ext cx="1380004" cy="1195111"/>
          </a:xfrm>
          <a:prstGeom prst="rect">
            <a:avLst/>
          </a:prstGeom>
        </p:spPr>
      </p:pic>
    </p:spTree>
    <p:extLst>
      <p:ext uri="{BB962C8B-B14F-4D97-AF65-F5344CB8AC3E}">
        <p14:creationId xmlns:p14="http://schemas.microsoft.com/office/powerpoint/2010/main" val="3572962245"/>
      </p:ext>
    </p:extLst>
  </p:cSld>
  <p:clrMapOvr>
    <a:masterClrMapping/>
  </p:clrMapOvr>
  <p:transition spd="slow" advTm="101902">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４．財団寄付の認証（クラブ）</a:t>
            </a:r>
          </a:p>
        </p:txBody>
      </p:sp>
      <p:graphicFrame>
        <p:nvGraphicFramePr>
          <p:cNvPr id="5" name="表 5">
            <a:extLst>
              <a:ext uri="{FF2B5EF4-FFF2-40B4-BE49-F238E27FC236}">
                <a16:creationId xmlns:a16="http://schemas.microsoft.com/office/drawing/2014/main" id="{84726B01-B131-4F70-9CE5-6A8F0ABE6FD2}"/>
              </a:ext>
            </a:extLst>
          </p:cNvPr>
          <p:cNvGraphicFramePr>
            <a:graphicFrameLocks noGrp="1"/>
          </p:cNvGraphicFramePr>
          <p:nvPr/>
        </p:nvGraphicFramePr>
        <p:xfrm>
          <a:off x="216306" y="1732441"/>
          <a:ext cx="11759387" cy="4663440"/>
        </p:xfrm>
        <a:graphic>
          <a:graphicData uri="http://schemas.openxmlformats.org/drawingml/2006/table">
            <a:tbl>
              <a:tblPr firstRow="1" bandRow="1">
                <a:tableStyleId>{5C22544A-7EE6-4342-B048-85BDC9FD1C3A}</a:tableStyleId>
              </a:tblPr>
              <a:tblGrid>
                <a:gridCol w="625864">
                  <a:extLst>
                    <a:ext uri="{9D8B030D-6E8A-4147-A177-3AD203B41FA5}">
                      <a16:colId xmlns:a16="http://schemas.microsoft.com/office/drawing/2014/main" val="1756129595"/>
                    </a:ext>
                  </a:extLst>
                </a:gridCol>
                <a:gridCol w="11133523">
                  <a:extLst>
                    <a:ext uri="{9D8B030D-6E8A-4147-A177-3AD203B41FA5}">
                      <a16:colId xmlns:a16="http://schemas.microsoft.com/office/drawing/2014/main" val="3284577516"/>
                    </a:ext>
                  </a:extLst>
                </a:gridCol>
              </a:tblGrid>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Every</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Rotarian,</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Every Year </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2725937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会員全てが年次基金寄付</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ドル以上で、一人あたりの寄付額が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ドルに達しているクラブ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1464970"/>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589604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ロータリー財団寄付クラブ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3369656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寄付分類に関わらず会員全てが財団寄付</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ドル以上で、一人あたりの寄付額が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ドルに達しているクラブ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85722"/>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033515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ポール・ハリス・ソサエティ・クラブ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131965584"/>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会員全てが年次基金かポリオプラスに</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ドル以上寄付したクラブ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631900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3077818"/>
                  </a:ext>
                </a:extLst>
              </a:tr>
              <a:tr h="370840">
                <a:tc gridSpan="2">
                  <a:txBody>
                    <a:bodyPr/>
                    <a:lstStyle/>
                    <a:p>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年次基金寄付一人あたりの寄付額上位３クラブ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369105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地区内で一人あたりの年次基金寄付額が上位</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位に入ったクラブ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3969581"/>
                  </a:ext>
                </a:extLst>
              </a:tr>
            </a:tbl>
          </a:graphicData>
        </a:graphic>
      </p:graphicFrame>
      <p:sp>
        <p:nvSpPr>
          <p:cNvPr id="8" name="テキスト ボックス 7">
            <a:extLst>
              <a:ext uri="{FF2B5EF4-FFF2-40B4-BE49-F238E27FC236}">
                <a16:creationId xmlns:a16="http://schemas.microsoft.com/office/drawing/2014/main" id="{1DF7EA4D-D4AF-4942-B95E-29005CDCCB3D}"/>
              </a:ext>
            </a:extLst>
          </p:cNvPr>
          <p:cNvSpPr txBox="1"/>
          <p:nvPr/>
        </p:nvSpPr>
        <p:spPr>
          <a:xfrm>
            <a:off x="251638" y="898040"/>
            <a:ext cx="11688724" cy="707886"/>
          </a:xfrm>
          <a:prstGeom prst="rect">
            <a:avLst/>
          </a:prstGeom>
          <a:solidFill>
            <a:schemeClr val="accent5">
              <a:lumMod val="20000"/>
              <a:lumOff val="80000"/>
            </a:schemeClr>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認証品としてバナーや感謝状が贈られます。バナーの認証状況は、「クラブのバナー認証レポート」で確認できます。</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AA55CBD8-81C2-4C23-9898-4EC3E5CC723A}"/>
              </a:ext>
            </a:extLst>
          </p:cNvPr>
          <p:cNvPicPr>
            <a:picLocks noChangeAspect="1"/>
          </p:cNvPicPr>
          <p:nvPr/>
        </p:nvPicPr>
        <p:blipFill>
          <a:blip r:embed="rId3"/>
          <a:stretch>
            <a:fillRect/>
          </a:stretch>
        </p:blipFill>
        <p:spPr>
          <a:xfrm>
            <a:off x="9147464" y="3907018"/>
            <a:ext cx="2649492" cy="1783991"/>
          </a:xfrm>
          <a:prstGeom prst="rect">
            <a:avLst/>
          </a:prstGeom>
        </p:spPr>
      </p:pic>
      <p:pic>
        <p:nvPicPr>
          <p:cNvPr id="7" name="図 6">
            <a:extLst>
              <a:ext uri="{FF2B5EF4-FFF2-40B4-BE49-F238E27FC236}">
                <a16:creationId xmlns:a16="http://schemas.microsoft.com/office/drawing/2014/main" id="{F624C39E-5F96-4ECA-961F-4D4F44E12E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004" y="5988423"/>
            <a:ext cx="2547995" cy="869577"/>
          </a:xfrm>
          <a:prstGeom prst="rect">
            <a:avLst/>
          </a:prstGeom>
        </p:spPr>
      </p:pic>
    </p:spTree>
    <p:extLst>
      <p:ext uri="{BB962C8B-B14F-4D97-AF65-F5344CB8AC3E}">
        <p14:creationId xmlns:p14="http://schemas.microsoft.com/office/powerpoint/2010/main" val="2578170338"/>
      </p:ext>
    </p:extLst>
  </p:cSld>
  <p:clrMapOvr>
    <a:masterClrMapping/>
  </p:clrMapOvr>
  <p:transition spd="slow" advTm="4992">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　本日皆様にお伝えしたいこと！</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539978"/>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１．財団寄付をお願いする理由</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２．財団寄付と奉仕活動との関係</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３．財団寄附の種類</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４．財団寄付の認証</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５．節税とマイル獲得！？</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６．ロータリー・クレジットカード</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７．まとめ</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7C775BD8-D24F-452D-802E-A09411D48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233667"/>
            <a:ext cx="6096000" cy="1624333"/>
          </a:xfrm>
          <a:prstGeom prst="rect">
            <a:avLst/>
          </a:prstGeom>
        </p:spPr>
      </p:pic>
    </p:spTree>
    <p:extLst>
      <p:ext uri="{BB962C8B-B14F-4D97-AF65-F5344CB8AC3E}">
        <p14:creationId xmlns:p14="http://schemas.microsoft.com/office/powerpoint/2010/main" val="3482359223"/>
      </p:ext>
    </p:extLst>
  </p:cSld>
  <p:clrMapOvr>
    <a:masterClrMapping/>
  </p:clrMapOvr>
  <p:transition spd="slow" advTm="19322">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４．財団寄付の認証（クラブ）</a:t>
            </a:r>
          </a:p>
        </p:txBody>
      </p:sp>
      <p:graphicFrame>
        <p:nvGraphicFramePr>
          <p:cNvPr id="5" name="表 5">
            <a:extLst>
              <a:ext uri="{FF2B5EF4-FFF2-40B4-BE49-F238E27FC236}">
                <a16:creationId xmlns:a16="http://schemas.microsoft.com/office/drawing/2014/main" id="{84726B01-B131-4F70-9CE5-6A8F0ABE6FD2}"/>
              </a:ext>
            </a:extLst>
          </p:cNvPr>
          <p:cNvGraphicFramePr>
            <a:graphicFrameLocks noGrp="1"/>
          </p:cNvGraphicFramePr>
          <p:nvPr>
            <p:extLst>
              <p:ext uri="{D42A27DB-BD31-4B8C-83A1-F6EECF244321}">
                <p14:modId xmlns:p14="http://schemas.microsoft.com/office/powerpoint/2010/main" val="2826589823"/>
              </p:ext>
            </p:extLst>
          </p:nvPr>
        </p:nvGraphicFramePr>
        <p:xfrm>
          <a:off x="216306" y="1732441"/>
          <a:ext cx="11759387" cy="4358640"/>
        </p:xfrm>
        <a:graphic>
          <a:graphicData uri="http://schemas.openxmlformats.org/drawingml/2006/table">
            <a:tbl>
              <a:tblPr firstRow="1" bandRow="1">
                <a:tableStyleId>{5C22544A-7EE6-4342-B048-85BDC9FD1C3A}</a:tableStyleId>
              </a:tblPr>
              <a:tblGrid>
                <a:gridCol w="625864">
                  <a:extLst>
                    <a:ext uri="{9D8B030D-6E8A-4147-A177-3AD203B41FA5}">
                      <a16:colId xmlns:a16="http://schemas.microsoft.com/office/drawing/2014/main" val="1756129595"/>
                    </a:ext>
                  </a:extLst>
                </a:gridCol>
                <a:gridCol w="11133523">
                  <a:extLst>
                    <a:ext uri="{9D8B030D-6E8A-4147-A177-3AD203B41FA5}">
                      <a16:colId xmlns:a16="http://schemas.microsoft.com/office/drawing/2014/main" val="3284577516"/>
                    </a:ext>
                  </a:extLst>
                </a:gridCol>
              </a:tblGrid>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ポール・ハリス・フェロー・クラブ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2725937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会員全てがポール・ハリス・フェローのクラブ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1464970"/>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589604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Rotary’s Promise</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3369656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会員全てが恒久基金に寄付したクラブ（感謝状）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85722"/>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033515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End Polio Now</a:t>
                      </a:r>
                      <a:endPar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131965584"/>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ポリオプラスへ</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1,500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ドル以上寄付をしたクラブ（感謝状）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631900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3077818"/>
                  </a:ext>
                </a:extLst>
              </a:tr>
              <a:tr h="370840">
                <a:tc gridSpan="2">
                  <a:txBody>
                    <a:bodyPr/>
                    <a:lstStyle/>
                    <a:p>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ローターアクトクラブへの感謝状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369105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５人以上の会員が財団に寄付し、その合計が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50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ドルに達したクラブ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3969581"/>
                  </a:ext>
                </a:extLst>
              </a:tr>
            </a:tbl>
          </a:graphicData>
        </a:graphic>
      </p:graphicFrame>
      <p:sp>
        <p:nvSpPr>
          <p:cNvPr id="8" name="テキスト ボックス 7">
            <a:extLst>
              <a:ext uri="{FF2B5EF4-FFF2-40B4-BE49-F238E27FC236}">
                <a16:creationId xmlns:a16="http://schemas.microsoft.com/office/drawing/2014/main" id="{1DF7EA4D-D4AF-4942-B95E-29005CDCCB3D}"/>
              </a:ext>
            </a:extLst>
          </p:cNvPr>
          <p:cNvSpPr txBox="1"/>
          <p:nvPr/>
        </p:nvSpPr>
        <p:spPr>
          <a:xfrm>
            <a:off x="251638" y="898040"/>
            <a:ext cx="11688724" cy="707886"/>
          </a:xfrm>
          <a:prstGeom prst="rect">
            <a:avLst/>
          </a:prstGeom>
          <a:solidFill>
            <a:schemeClr val="accent5">
              <a:lumMod val="20000"/>
              <a:lumOff val="80000"/>
            </a:schemeClr>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認証品としてバナーや感謝状が贈られます。バナーの認証状況は、「クラブのバナー認証レポート」で確認できます。</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C7A6F45A-BDA8-47C6-93D3-C6CB521CA2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4004" y="5988423"/>
            <a:ext cx="2547995" cy="869577"/>
          </a:xfrm>
          <a:prstGeom prst="rect">
            <a:avLst/>
          </a:prstGeom>
        </p:spPr>
      </p:pic>
    </p:spTree>
    <p:extLst>
      <p:ext uri="{BB962C8B-B14F-4D97-AF65-F5344CB8AC3E}">
        <p14:creationId xmlns:p14="http://schemas.microsoft.com/office/powerpoint/2010/main" val="2048685051"/>
      </p:ext>
    </p:extLst>
  </p:cSld>
  <p:clrMapOvr>
    <a:masterClrMapping/>
  </p:clrMapOvr>
  <p:transition spd="slow" advTm="1327">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a:t>
            </a:r>
            <a:r>
              <a:rPr kumimoji="1" lang="ja-JP" altLang="en-US" sz="2800" dirty="0">
                <a:latin typeface="HG丸ｺﾞｼｯｸM-PRO" panose="020F0600000000000000" pitchFamily="50" charset="-128"/>
                <a:ea typeface="HG丸ｺﾞｼｯｸM-PRO" panose="020F0600000000000000" pitchFamily="50" charset="-128"/>
              </a:rPr>
              <a:t>．節税とマイル獲得！？</a:t>
            </a:r>
          </a:p>
        </p:txBody>
      </p:sp>
      <p:sp>
        <p:nvSpPr>
          <p:cNvPr id="4" name="タイトル 1">
            <a:extLst>
              <a:ext uri="{FF2B5EF4-FFF2-40B4-BE49-F238E27FC236}">
                <a16:creationId xmlns:a16="http://schemas.microsoft.com/office/drawing/2014/main" id="{334D9807-DF90-43A6-807B-2D0393110356}"/>
              </a:ext>
            </a:extLst>
          </p:cNvPr>
          <p:cNvSpPr txBox="1">
            <a:spLocks/>
          </p:cNvSpPr>
          <p:nvPr/>
        </p:nvSpPr>
        <p:spPr bwMode="auto">
          <a:xfrm>
            <a:off x="777875" y="2036620"/>
            <a:ext cx="110839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ct val="150000"/>
              </a:lnSpc>
            </a:pP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 ロータリー財団の協力団体</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lnSpc>
                <a:spcPct val="150000"/>
              </a:lnSpc>
            </a:pP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＊「特定公益増進法人」への寄付金として取り扱われ、税制上の</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r>
              <a:rPr kumimoji="0" lang="en-US" altLang="ja-JP" sz="28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800" dirty="0">
                <a:solidFill>
                  <a:srgbClr val="C00000"/>
                </a:solidFill>
                <a:latin typeface="HG丸ｺﾞｼｯｸM-PRO" panose="020F0600000000000000" pitchFamily="50" charset="-128"/>
                <a:ea typeface="HG丸ｺﾞｼｯｸM-PRO" panose="020F0600000000000000" pitchFamily="50" charset="-128"/>
                <a:cs typeface="Meiryo UI" pitchFamily="50" charset="-128"/>
              </a:rPr>
              <a:t>優遇措置</a:t>
            </a: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の対象</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lnSpc>
                <a:spcPct val="150000"/>
              </a:lnSpc>
              <a:spcBef>
                <a:spcPts val="1266"/>
              </a:spcBef>
            </a:pPr>
            <a:r>
              <a:rPr kumimoji="0" lang="en-US" altLang="ja-JP" sz="2800" dirty="0">
                <a:latin typeface="HG丸ｺﾞｼｯｸM-PRO" panose="020F0600000000000000" pitchFamily="50" charset="-128"/>
                <a:ea typeface="HG丸ｺﾞｼｯｸM-PRO" panose="020F0600000000000000" pitchFamily="50" charset="-128"/>
                <a:cs typeface="Meiryo UI" pitchFamily="50" charset="-128"/>
              </a:rPr>
              <a:t>    </a:t>
            </a:r>
            <a:endParaRPr lang="ja-JP" altLang="en-US" sz="28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6" name="タイトル 1">
            <a:extLst>
              <a:ext uri="{FF2B5EF4-FFF2-40B4-BE49-F238E27FC236}">
                <a16:creationId xmlns:a16="http://schemas.microsoft.com/office/drawing/2014/main" id="{9468859F-E46F-45EE-991D-A453C0F950A3}"/>
              </a:ext>
            </a:extLst>
          </p:cNvPr>
          <p:cNvSpPr txBox="1">
            <a:spLocks/>
          </p:cNvSpPr>
          <p:nvPr/>
        </p:nvSpPr>
        <p:spPr bwMode="auto">
          <a:xfrm>
            <a:off x="180975" y="1128049"/>
            <a:ext cx="8861425" cy="71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r>
              <a:rPr kumimoji="0" lang="ja-JP" altLang="en-US" sz="3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公益財団法人 ロータリー日本財団</a:t>
            </a:r>
            <a:r>
              <a:rPr kumimoji="0" lang="ja-JP" altLang="en-US"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a:t>
            </a:r>
            <a:r>
              <a:rPr kumimoji="0" lang="en-US" altLang="ja-JP"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2010.12.24</a:t>
            </a:r>
            <a:r>
              <a:rPr kumimoji="0" lang="ja-JP" altLang="en-US"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a:t>
            </a:r>
            <a:endParaRPr kumimoji="0"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8" name="吹き出し: 角を丸めた四角形 7">
            <a:extLst>
              <a:ext uri="{FF2B5EF4-FFF2-40B4-BE49-F238E27FC236}">
                <a16:creationId xmlns:a16="http://schemas.microsoft.com/office/drawing/2014/main" id="{D9A98A55-FC6E-4B0B-BC1F-75E2A249A892}"/>
              </a:ext>
            </a:extLst>
          </p:cNvPr>
          <p:cNvSpPr/>
          <p:nvPr/>
        </p:nvSpPr>
        <p:spPr>
          <a:xfrm>
            <a:off x="5753100" y="4053350"/>
            <a:ext cx="5727700" cy="622300"/>
          </a:xfrm>
          <a:prstGeom prst="wedgeRoundRectCallout">
            <a:avLst>
              <a:gd name="adj1" fmla="val 16067"/>
              <a:gd name="adj2" fmla="val -7798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sz="2800" dirty="0">
                <a:solidFill>
                  <a:srgbClr val="FF0000"/>
                </a:solidFill>
                <a:latin typeface="HG丸ｺﾞｼｯｸM-PRO" panose="020F0600000000000000" pitchFamily="50" charset="-128"/>
                <a:ea typeface="HG丸ｺﾞｼｯｸM-PRO" panose="020F0600000000000000" pitchFamily="50" charset="-128"/>
                <a:cs typeface="Meiryo UI" pitchFamily="50" charset="-128"/>
              </a:rPr>
              <a:t>「所得控除」または「税額控除」</a:t>
            </a:r>
            <a:endParaRPr kumimoji="1" lang="ja-JP" altLang="en-US" sz="2800" dirty="0">
              <a:solidFill>
                <a:srgbClr val="FF0000"/>
              </a:solidFill>
            </a:endParaRPr>
          </a:p>
        </p:txBody>
      </p:sp>
      <p:sp>
        <p:nvSpPr>
          <p:cNvPr id="9" name="正方形/長方形 8">
            <a:extLst>
              <a:ext uri="{FF2B5EF4-FFF2-40B4-BE49-F238E27FC236}">
                <a16:creationId xmlns:a16="http://schemas.microsoft.com/office/drawing/2014/main" id="{B5E8B34F-7882-4B40-84D9-D30DB2669783}"/>
              </a:ext>
            </a:extLst>
          </p:cNvPr>
          <p:cNvSpPr/>
          <p:nvPr/>
        </p:nvSpPr>
        <p:spPr>
          <a:xfrm>
            <a:off x="5438774" y="4872180"/>
            <a:ext cx="6600826" cy="1507839"/>
          </a:xfrm>
          <a:prstGeom prst="rect">
            <a:avLst/>
          </a:prstGeom>
          <a:solidFill>
            <a:schemeClr val="accent5">
              <a:lumMod val="20000"/>
              <a:lumOff val="80000"/>
            </a:schemeClr>
          </a:solidFill>
          <a:ln>
            <a:noFill/>
          </a:ln>
        </p:spPr>
        <p:txBody>
          <a:bodyPr wrap="square" lIns="91174" tIns="45588" rIns="91174" bIns="45588">
            <a:spAutoFit/>
          </a:bodyPr>
          <a:lstStyle/>
          <a:p>
            <a:pPr defTabSz="912199"/>
            <a:r>
              <a:rPr lang="ja-JP" altLang="en-US" sz="2400" u="sng" dirty="0">
                <a:latin typeface="HG丸ｺﾞｼｯｸM-PRO" panose="020F0600000000000000" pitchFamily="50" charset="-128"/>
                <a:ea typeface="HG丸ｺﾞｼｯｸM-PRO" panose="020F0600000000000000" pitchFamily="50" charset="-128"/>
              </a:rPr>
              <a:t>確定申告用領収証の発送時期（所属クラブ宛）</a:t>
            </a:r>
            <a:endParaRPr lang="en-US" altLang="ja-JP" sz="2400" u="sng" dirty="0">
              <a:latin typeface="HG丸ｺﾞｼｯｸM-PRO" panose="020F0600000000000000" pitchFamily="50" charset="-128"/>
              <a:ea typeface="HG丸ｺﾞｼｯｸM-PRO" panose="020F0600000000000000" pitchFamily="50" charset="-128"/>
            </a:endParaRPr>
          </a:p>
          <a:p>
            <a:pPr algn="ctr" defTabSz="912199">
              <a:spcBef>
                <a:spcPts val="1200"/>
              </a:spcBef>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月分　翌年</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月末</a:t>
            </a:r>
            <a:endParaRPr lang="en-US" altLang="ja-JP" sz="2400" dirty="0">
              <a:latin typeface="HG丸ｺﾞｼｯｸM-PRO" panose="020F0600000000000000" pitchFamily="50" charset="-128"/>
              <a:ea typeface="HG丸ｺﾞｼｯｸM-PRO" panose="020F0600000000000000" pitchFamily="50" charset="-128"/>
            </a:endParaRPr>
          </a:p>
          <a:p>
            <a:pPr algn="ctr" defTabSz="912199">
              <a:spcBef>
                <a:spcPts val="1200"/>
              </a:spcBef>
            </a:pPr>
            <a:r>
              <a:rPr lang="en-US" altLang="ja-JP" sz="2400" dirty="0">
                <a:latin typeface="HG丸ｺﾞｼｯｸM-PRO" panose="020F0600000000000000" pitchFamily="50" charset="-128"/>
                <a:ea typeface="HG丸ｺﾞｼｯｸM-PRO" panose="020F0600000000000000" pitchFamily="50" charset="-128"/>
              </a:rPr>
              <a:t>         1</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6</a:t>
            </a:r>
            <a:r>
              <a:rPr lang="ja-JP" altLang="en-US" sz="2400" dirty="0">
                <a:latin typeface="HG丸ｺﾞｼｯｸM-PRO" panose="020F0600000000000000" pitchFamily="50" charset="-128"/>
                <a:ea typeface="HG丸ｺﾞｼｯｸM-PRO" panose="020F0600000000000000" pitchFamily="50" charset="-128"/>
              </a:rPr>
              <a:t>月分　 同年</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月末</a:t>
            </a:r>
          </a:p>
        </p:txBody>
      </p:sp>
      <p:pic>
        <p:nvPicPr>
          <p:cNvPr id="7" name="図 6">
            <a:extLst>
              <a:ext uri="{FF2B5EF4-FFF2-40B4-BE49-F238E27FC236}">
                <a16:creationId xmlns:a16="http://schemas.microsoft.com/office/drawing/2014/main" id="{441A4563-4B7D-4A9A-9338-291570C68510}"/>
              </a:ext>
            </a:extLst>
          </p:cNvPr>
          <p:cNvPicPr>
            <a:picLocks noChangeAspect="1"/>
          </p:cNvPicPr>
          <p:nvPr/>
        </p:nvPicPr>
        <p:blipFill>
          <a:blip r:embed="rId3"/>
          <a:stretch>
            <a:fillRect/>
          </a:stretch>
        </p:blipFill>
        <p:spPr>
          <a:xfrm>
            <a:off x="908423" y="4559015"/>
            <a:ext cx="1379946" cy="1282729"/>
          </a:xfrm>
          <a:prstGeom prst="rect">
            <a:avLst/>
          </a:prstGeom>
        </p:spPr>
      </p:pic>
      <p:pic>
        <p:nvPicPr>
          <p:cNvPr id="10" name="図 9">
            <a:extLst>
              <a:ext uri="{FF2B5EF4-FFF2-40B4-BE49-F238E27FC236}">
                <a16:creationId xmlns:a16="http://schemas.microsoft.com/office/drawing/2014/main" id="{6F0D35B9-785B-4260-B88D-0867530BB4DB}"/>
              </a:ext>
            </a:extLst>
          </p:cNvPr>
          <p:cNvPicPr>
            <a:picLocks noChangeAspect="1"/>
          </p:cNvPicPr>
          <p:nvPr/>
        </p:nvPicPr>
        <p:blipFill>
          <a:blip r:embed="rId4"/>
          <a:stretch>
            <a:fillRect/>
          </a:stretch>
        </p:blipFill>
        <p:spPr>
          <a:xfrm>
            <a:off x="2759011" y="4559015"/>
            <a:ext cx="1379945" cy="1248126"/>
          </a:xfrm>
          <a:prstGeom prst="rect">
            <a:avLst/>
          </a:prstGeom>
        </p:spPr>
      </p:pic>
      <p:pic>
        <p:nvPicPr>
          <p:cNvPr id="11" name="図 10">
            <a:extLst>
              <a:ext uri="{FF2B5EF4-FFF2-40B4-BE49-F238E27FC236}">
                <a16:creationId xmlns:a16="http://schemas.microsoft.com/office/drawing/2014/main" id="{B19714D2-1949-45CA-9EDC-A985405434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4004" y="5988423"/>
            <a:ext cx="2547995" cy="869577"/>
          </a:xfrm>
          <a:prstGeom prst="rect">
            <a:avLst/>
          </a:prstGeom>
        </p:spPr>
      </p:pic>
    </p:spTree>
    <p:extLst>
      <p:ext uri="{BB962C8B-B14F-4D97-AF65-F5344CB8AC3E}">
        <p14:creationId xmlns:p14="http://schemas.microsoft.com/office/powerpoint/2010/main" val="2223890365"/>
      </p:ext>
    </p:extLst>
  </p:cSld>
  <p:clrMapOvr>
    <a:masterClrMapping/>
  </p:clrMapOvr>
  <p:transition spd="slow" advTm="10857">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a:t>
            </a:r>
            <a:r>
              <a:rPr kumimoji="1" lang="ja-JP" altLang="en-US" sz="2800" dirty="0">
                <a:latin typeface="HG丸ｺﾞｼｯｸM-PRO" panose="020F0600000000000000" pitchFamily="50" charset="-128"/>
                <a:ea typeface="HG丸ｺﾞｼｯｸM-PRO" panose="020F0600000000000000" pitchFamily="50" charset="-128"/>
              </a:rPr>
              <a:t>．節税とマイル獲得！？</a:t>
            </a:r>
          </a:p>
        </p:txBody>
      </p:sp>
      <p:graphicFrame>
        <p:nvGraphicFramePr>
          <p:cNvPr id="2" name="表 4">
            <a:extLst>
              <a:ext uri="{FF2B5EF4-FFF2-40B4-BE49-F238E27FC236}">
                <a16:creationId xmlns:a16="http://schemas.microsoft.com/office/drawing/2014/main" id="{2BA8C006-755B-4338-B4CE-B48B81D1FB44}"/>
              </a:ext>
            </a:extLst>
          </p:cNvPr>
          <p:cNvGraphicFramePr>
            <a:graphicFrameLocks noGrp="1"/>
          </p:cNvGraphicFramePr>
          <p:nvPr>
            <p:extLst>
              <p:ext uri="{D42A27DB-BD31-4B8C-83A1-F6EECF244321}">
                <p14:modId xmlns:p14="http://schemas.microsoft.com/office/powerpoint/2010/main" val="2442958705"/>
              </p:ext>
            </p:extLst>
          </p:nvPr>
        </p:nvGraphicFramePr>
        <p:xfrm>
          <a:off x="180975" y="1013464"/>
          <a:ext cx="11695591" cy="5094924"/>
        </p:xfrm>
        <a:graphic>
          <a:graphicData uri="http://schemas.openxmlformats.org/drawingml/2006/table">
            <a:tbl>
              <a:tblPr firstRow="1" bandRow="1">
                <a:tableStyleId>{5C22544A-7EE6-4342-B048-85BDC9FD1C3A}</a:tableStyleId>
              </a:tblPr>
              <a:tblGrid>
                <a:gridCol w="2495464">
                  <a:extLst>
                    <a:ext uri="{9D8B030D-6E8A-4147-A177-3AD203B41FA5}">
                      <a16:colId xmlns:a16="http://schemas.microsoft.com/office/drawing/2014/main" val="319061171"/>
                    </a:ext>
                  </a:extLst>
                </a:gridCol>
                <a:gridCol w="9200127">
                  <a:extLst>
                    <a:ext uri="{9D8B030D-6E8A-4147-A177-3AD203B41FA5}">
                      <a16:colId xmlns:a16="http://schemas.microsoft.com/office/drawing/2014/main" val="2207289001"/>
                    </a:ext>
                  </a:extLst>
                </a:gridCol>
              </a:tblGrid>
              <a:tr h="456624">
                <a:tc>
                  <a:txBody>
                    <a:bodyPr/>
                    <a:lstStyle/>
                    <a:p>
                      <a:pPr algn="ctr">
                        <a:lnSpc>
                          <a:spcPct val="15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方法</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1495904">
                <a:tc>
                  <a:txBody>
                    <a:bodyPr/>
                    <a:lstStyle/>
                    <a:p>
                      <a:pPr algn="ctr">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銀行振込</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寄付分類を決める</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寄付送金明細書を記入する</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寄付金を「公益財団法人ロータリー日本財団」に</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振り込む</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1132597">
                <a:tc>
                  <a:txBody>
                    <a:bodyPr/>
                    <a:lstStyle/>
                    <a:p>
                      <a:pPr algn="ctr">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オンライン</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My ROTARY</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で手続き（</a:t>
                      </a:r>
                      <a:r>
                        <a:rPr kumimoji="1" lang="ja-JP" altLang="en-US" sz="2800" b="0" u="sng" dirty="0">
                          <a:solidFill>
                            <a:srgbClr val="FF0000"/>
                          </a:solidFill>
                          <a:latin typeface="HG丸ｺﾞｼｯｸM-PRO" panose="020F0600000000000000" pitchFamily="50" charset="-128"/>
                          <a:ea typeface="HG丸ｺﾞｼｯｸM-PRO" panose="020F0600000000000000" pitchFamily="50" charset="-128"/>
                        </a:rPr>
                        <a:t>クレジットカード決済</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800" b="0" dirty="0">
                          <a:solidFill>
                            <a:srgbClr val="C00000"/>
                          </a:solidFill>
                          <a:latin typeface="HG丸ｺﾞｼｯｸM-PRO" panose="020F0600000000000000" pitchFamily="50" charset="-128"/>
                          <a:ea typeface="HG丸ｺﾞｼｯｸM-PRO" panose="020F0600000000000000" pitchFamily="50" charset="-128"/>
                        </a:rPr>
                        <a:t>税制上の優遇措置を受けるために、手続き画面で</a:t>
                      </a:r>
                      <a:endParaRPr kumimoji="1" lang="en-US" altLang="ja-JP" sz="2800" b="0" dirty="0">
                        <a:solidFill>
                          <a:srgbClr val="C0000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2800" b="0" dirty="0">
                          <a:solidFill>
                            <a:srgbClr val="C00000"/>
                          </a:solidFill>
                          <a:highlight>
                            <a:srgbClr val="FFFF00"/>
                          </a:highlight>
                          <a:latin typeface="HG丸ｺﾞｼｯｸM-PRO" panose="020F0600000000000000" pitchFamily="50" charset="-128"/>
                          <a:ea typeface="HG丸ｺﾞｼｯｸM-PRO" panose="020F0600000000000000" pitchFamily="50" charset="-128"/>
                        </a:rPr>
                        <a:t>国は日本</a:t>
                      </a:r>
                      <a:r>
                        <a:rPr kumimoji="1" lang="ja-JP" altLang="en-US" sz="2800" b="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2800" b="0" dirty="0">
                          <a:solidFill>
                            <a:srgbClr val="C00000"/>
                          </a:solidFill>
                          <a:highlight>
                            <a:srgbClr val="FFFF00"/>
                          </a:highlight>
                          <a:latin typeface="HG丸ｺﾞｼｯｸM-PRO" panose="020F0600000000000000" pitchFamily="50" charset="-128"/>
                          <a:ea typeface="HG丸ｺﾞｼｯｸM-PRO" panose="020F0600000000000000" pitchFamily="50" charset="-128"/>
                        </a:rPr>
                        <a:t>通貨は円</a:t>
                      </a:r>
                      <a:r>
                        <a:rPr kumimoji="1" lang="ja-JP" altLang="en-US" sz="2800" b="0" dirty="0">
                          <a:solidFill>
                            <a:srgbClr val="C00000"/>
                          </a:solidFill>
                          <a:latin typeface="HG丸ｺﾞｼｯｸM-PRO" panose="020F0600000000000000" pitchFamily="50" charset="-128"/>
                          <a:ea typeface="HG丸ｺﾞｼｯｸM-PRO" panose="020F0600000000000000" pitchFamily="50" charset="-128"/>
                        </a:rPr>
                        <a:t>を 選択する</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bl>
          </a:graphicData>
        </a:graphic>
      </p:graphicFrame>
      <p:pic>
        <p:nvPicPr>
          <p:cNvPr id="5" name="図 4">
            <a:extLst>
              <a:ext uri="{FF2B5EF4-FFF2-40B4-BE49-F238E27FC236}">
                <a16:creationId xmlns:a16="http://schemas.microsoft.com/office/drawing/2014/main" id="{8494C8AC-D363-4FAC-9AAC-AC75FD6917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4004" y="5988423"/>
            <a:ext cx="2547995" cy="869577"/>
          </a:xfrm>
          <a:prstGeom prst="rect">
            <a:avLst/>
          </a:prstGeom>
        </p:spPr>
      </p:pic>
    </p:spTree>
    <p:extLst>
      <p:ext uri="{BB962C8B-B14F-4D97-AF65-F5344CB8AC3E}">
        <p14:creationId xmlns:p14="http://schemas.microsoft.com/office/powerpoint/2010/main" val="1473060766"/>
      </p:ext>
    </p:extLst>
  </p:cSld>
  <p:clrMapOvr>
    <a:masterClrMapping/>
  </p:clrMapOvr>
  <p:transition spd="slow" advTm="47232">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a:t>
            </a:r>
            <a:r>
              <a:rPr kumimoji="1" lang="ja-JP" altLang="en-US" sz="2800" dirty="0">
                <a:latin typeface="HG丸ｺﾞｼｯｸM-PRO" panose="020F0600000000000000" pitchFamily="50" charset="-128"/>
                <a:ea typeface="HG丸ｺﾞｼｯｸM-PRO" panose="020F0600000000000000" pitchFamily="50" charset="-128"/>
              </a:rPr>
              <a:t>節税とマイル獲得！？　</a:t>
            </a:r>
            <a:r>
              <a:rPr lang="ja-JP" altLang="en-US" sz="2800" dirty="0">
                <a:latin typeface="HG丸ｺﾞｼｯｸM-PRO" panose="020F0600000000000000" pitchFamily="50" charset="-128"/>
                <a:ea typeface="HG丸ｺﾞｼｯｸM-PRO" panose="020F0600000000000000" pitchFamily="50" charset="-128"/>
              </a:rPr>
              <a:t>会員個人の財団寄付と認証の確認</a:t>
            </a: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09F4E35E-BA15-4CDC-88C1-BFD726CD8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4004" y="5988423"/>
            <a:ext cx="2547995" cy="869577"/>
          </a:xfrm>
          <a:prstGeom prst="rect">
            <a:avLst/>
          </a:prstGeom>
        </p:spPr>
      </p:pic>
      <p:pic>
        <p:nvPicPr>
          <p:cNvPr id="7" name="図 6">
            <a:extLst>
              <a:ext uri="{FF2B5EF4-FFF2-40B4-BE49-F238E27FC236}">
                <a16:creationId xmlns:a16="http://schemas.microsoft.com/office/drawing/2014/main" id="{A315DFDB-6B82-4F41-890E-FF70D8551079}"/>
              </a:ext>
            </a:extLst>
          </p:cNvPr>
          <p:cNvPicPr>
            <a:picLocks noChangeAspect="1"/>
          </p:cNvPicPr>
          <p:nvPr/>
        </p:nvPicPr>
        <p:blipFill>
          <a:blip r:embed="rId4"/>
          <a:stretch>
            <a:fillRect/>
          </a:stretch>
        </p:blipFill>
        <p:spPr>
          <a:xfrm>
            <a:off x="717176" y="838200"/>
            <a:ext cx="7817224" cy="5803900"/>
          </a:xfrm>
          <a:prstGeom prst="rect">
            <a:avLst/>
          </a:prstGeom>
        </p:spPr>
      </p:pic>
    </p:spTree>
    <p:extLst>
      <p:ext uri="{BB962C8B-B14F-4D97-AF65-F5344CB8AC3E}">
        <p14:creationId xmlns:p14="http://schemas.microsoft.com/office/powerpoint/2010/main" val="104435642"/>
      </p:ext>
    </p:extLst>
  </p:cSld>
  <p:clrMapOvr>
    <a:masterClrMapping/>
  </p:clrMapOvr>
  <p:transition spd="slow" advTm="9311">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HG丸ｺﾞｼｯｸM-PRO" panose="020F0600000000000000" pitchFamily="50" charset="-128"/>
                <a:ea typeface="HG丸ｺﾞｼｯｸM-PRO" panose="020F0600000000000000" pitchFamily="50" charset="-128"/>
              </a:rPr>
              <a:t>６．</a:t>
            </a:r>
            <a:r>
              <a:rPr lang="ja-JP" altLang="en-US" sz="2800" dirty="0">
                <a:latin typeface="HG丸ｺﾞｼｯｸM-PRO" panose="020F0600000000000000" pitchFamily="50" charset="-128"/>
                <a:ea typeface="HG丸ｺﾞｼｯｸM-PRO" panose="020F0600000000000000" pitchFamily="50" charset="-128"/>
              </a:rPr>
              <a:t>ロータリー・クレジットカード</a:t>
            </a:r>
          </a:p>
        </p:txBody>
      </p:sp>
      <p:sp>
        <p:nvSpPr>
          <p:cNvPr id="5" name="テキスト ボックス 4">
            <a:extLst>
              <a:ext uri="{FF2B5EF4-FFF2-40B4-BE49-F238E27FC236}">
                <a16:creationId xmlns:a16="http://schemas.microsoft.com/office/drawing/2014/main" id="{538650E1-2DA8-4B24-9223-5DB56ADBB309}"/>
              </a:ext>
            </a:extLst>
          </p:cNvPr>
          <p:cNvSpPr txBox="1"/>
          <p:nvPr/>
        </p:nvSpPr>
        <p:spPr>
          <a:xfrm>
            <a:off x="180975" y="1042013"/>
            <a:ext cx="11177256" cy="1405193"/>
          </a:xfrm>
          <a:prstGeom prst="rect">
            <a:avLst/>
          </a:prstGeom>
          <a:solidFill>
            <a:schemeClr val="accent5">
              <a:lumMod val="20000"/>
              <a:lumOff val="80000"/>
            </a:schemeClr>
          </a:solidFill>
        </p:spPr>
        <p:txBody>
          <a:bodyPr wrap="square">
            <a:spAutoFit/>
          </a:bodyPr>
          <a:lstStyle/>
          <a:p>
            <a:pPr algn="l" rtl="0">
              <a:lnSpc>
                <a:spcPct val="150000"/>
              </a:lnSpc>
            </a:pP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カード利用金額に応じて、ポリオ根絶の活動資金を支援できます。</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2000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年にこのプログラムが開始されて以来、既に</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860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万米ドルが財団に寄付され、そのうち</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360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万ドルが</a:t>
            </a:r>
            <a:r>
              <a:rPr lang="ja-JP" altLang="en-US" sz="2000" b="1" i="0" u="none" strike="noStrike" dirty="0">
                <a:solidFill>
                  <a:srgbClr val="C00000"/>
                </a:solidFill>
                <a:effectLst/>
                <a:latin typeface="HG丸ｺﾞｼｯｸM-PRO" panose="020F0600000000000000" pitchFamily="50" charset="-128"/>
                <a:ea typeface="HG丸ｺﾞｼｯｸM-PRO" panose="020F0600000000000000" pitchFamily="50" charset="-128"/>
              </a:rPr>
              <a:t>ポリオ</a:t>
            </a:r>
            <a:r>
              <a:rPr lang="ja-JP" altLang="en-US" sz="2000" b="1" dirty="0">
                <a:solidFill>
                  <a:srgbClr val="C00000"/>
                </a:solidFill>
                <a:latin typeface="HG丸ｺﾞｼｯｸM-PRO" panose="020F0600000000000000" pitchFamily="50" charset="-128"/>
                <a:ea typeface="HG丸ｺﾞｼｯｸM-PRO" panose="020F0600000000000000" pitchFamily="50" charset="-128"/>
              </a:rPr>
              <a:t>根絶</a:t>
            </a:r>
            <a:r>
              <a:rPr lang="ja-JP" altLang="en-US" sz="2000" b="1" i="0" u="none" strike="noStrike" dirty="0">
                <a:solidFill>
                  <a:srgbClr val="C00000"/>
                </a:solidFill>
                <a:effectLst/>
                <a:latin typeface="HG丸ｺﾞｼｯｸM-PRO" panose="020F0600000000000000" pitchFamily="50" charset="-128"/>
                <a:ea typeface="HG丸ｺﾞｼｯｸM-PRO" panose="020F0600000000000000" pitchFamily="50" charset="-128"/>
              </a:rPr>
              <a:t>活動</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に役立てられました。</a:t>
            </a:r>
          </a:p>
        </p:txBody>
      </p:sp>
      <p:sp>
        <p:nvSpPr>
          <p:cNvPr id="4" name="テキスト ボックス 3">
            <a:extLst>
              <a:ext uri="{FF2B5EF4-FFF2-40B4-BE49-F238E27FC236}">
                <a16:creationId xmlns:a16="http://schemas.microsoft.com/office/drawing/2014/main" id="{965F98BC-6545-4588-ACAE-C36F255565A1}"/>
              </a:ext>
            </a:extLst>
          </p:cNvPr>
          <p:cNvSpPr txBox="1"/>
          <p:nvPr/>
        </p:nvSpPr>
        <p:spPr>
          <a:xfrm>
            <a:off x="457201" y="3602370"/>
            <a:ext cx="8746958" cy="1800475"/>
          </a:xfrm>
          <a:prstGeom prst="rect">
            <a:avLst/>
          </a:prstGeom>
          <a:noFill/>
        </p:spPr>
        <p:txBody>
          <a:bodyPr wrap="square" lIns="91421" tIns="45711" rIns="91421" bIns="45711" rtlCol="0">
            <a:spAutoFit/>
          </a:bodyPr>
          <a:lstStyle/>
          <a:p>
            <a:pPr marL="342900" indent="-342900">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クラブの預金口座を引落口座として指定することが出来る</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事前一報で高額利用が可能（</a:t>
            </a:r>
            <a:r>
              <a:rPr lang="en-US" altLang="ja-JP" sz="2400" dirty="0">
                <a:solidFill>
                  <a:srgbClr val="002060"/>
                </a:solidFill>
                <a:latin typeface="HG丸ｺﾞｼｯｸM-PRO" panose="020F0600000000000000" pitchFamily="50" charset="-128"/>
                <a:ea typeface="HG丸ｺﾞｼｯｸM-PRO" panose="020F0600000000000000" pitchFamily="50" charset="-128"/>
              </a:rPr>
              <a:t>1,000</a:t>
            </a:r>
            <a:r>
              <a:rPr lang="ja-JP" altLang="en-US" sz="2400" dirty="0">
                <a:solidFill>
                  <a:srgbClr val="002060"/>
                </a:solidFill>
                <a:latin typeface="HG丸ｺﾞｼｯｸM-PRO" panose="020F0600000000000000" pitchFamily="50" charset="-128"/>
                <a:ea typeface="HG丸ｺﾞｼｯｸM-PRO" panose="020F0600000000000000" pitchFamily="50" charset="-128"/>
              </a:rPr>
              <a:t>万円未満は不要）</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年会費無料</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ロータリークラブの運営に利用できる</a:t>
            </a:r>
            <a:endParaRPr lang="en-US" altLang="ja-JP" sz="2400" dirty="0">
              <a:solidFill>
                <a:srgbClr val="FF0000"/>
              </a:solidFill>
              <a:uFill>
                <a:solidFill>
                  <a:srgbClr val="FF0066"/>
                </a:solidFill>
              </a:u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2BDBFF55-CFAA-424B-B1C7-BEC50462B366}"/>
              </a:ext>
            </a:extLst>
          </p:cNvPr>
          <p:cNvSpPr txBox="1"/>
          <p:nvPr/>
        </p:nvSpPr>
        <p:spPr>
          <a:xfrm>
            <a:off x="325353" y="2793965"/>
            <a:ext cx="6093994" cy="461665"/>
          </a:xfrm>
          <a:prstGeom prst="rect">
            <a:avLst/>
          </a:prstGeom>
          <a:noFill/>
        </p:spPr>
        <p:txBody>
          <a:bodyPr wrap="square">
            <a:spAutoFit/>
          </a:bodyPr>
          <a:lstStyle/>
          <a:p>
            <a:r>
              <a:rPr lang="ja-JP" altLang="en-US" sz="2400" b="1" dirty="0">
                <a:solidFill>
                  <a:schemeClr val="accent1">
                    <a:lumMod val="50000"/>
                  </a:schemeClr>
                </a:solidFill>
                <a:latin typeface="HG丸ｺﾞｼｯｸM-PRO" panose="020F0600000000000000" pitchFamily="50" charset="-128"/>
                <a:ea typeface="HG丸ｺﾞｼｯｸM-PRO" panose="020F0600000000000000" pitchFamily="50" charset="-128"/>
              </a:rPr>
              <a:t>ダイナースクラブ・コーポレイトカード</a:t>
            </a:r>
            <a:endParaRPr lang="en-US" altLang="ja-JP" sz="24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8" name="吹き出し: 四角形 7">
            <a:extLst>
              <a:ext uri="{FF2B5EF4-FFF2-40B4-BE49-F238E27FC236}">
                <a16:creationId xmlns:a16="http://schemas.microsoft.com/office/drawing/2014/main" id="{2DB3B3A1-F07F-42F5-A07C-6FC3CDB60E34}"/>
              </a:ext>
            </a:extLst>
          </p:cNvPr>
          <p:cNvSpPr/>
          <p:nvPr/>
        </p:nvSpPr>
        <p:spPr>
          <a:xfrm>
            <a:off x="2244388" y="5506611"/>
            <a:ext cx="7164307" cy="1198989"/>
          </a:xfrm>
          <a:prstGeom prst="wedgeRectCallout">
            <a:avLst>
              <a:gd name="adj1" fmla="val -29576"/>
              <a:gd name="adj2" fmla="val -59559"/>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rPr>
              <a:t>・人頭分担金・世界大会　登録料</a:t>
            </a:r>
            <a:endParaRPr lang="en-US" altLang="ja-JP"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endParaRPr>
          </a:p>
          <a:p>
            <a:pPr>
              <a:spcBef>
                <a:spcPts val="600"/>
              </a:spcBef>
            </a:pPr>
            <a:r>
              <a:rPr lang="ja-JP" altLang="en-US"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rPr>
              <a:t>・例会会場費支払い　・各懇親会支払　・その他</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AA198919-A569-4182-A0EB-F9DF440B0768}"/>
              </a:ext>
            </a:extLst>
          </p:cNvPr>
          <p:cNvPicPr>
            <a:picLocks noChangeAspect="1"/>
          </p:cNvPicPr>
          <p:nvPr/>
        </p:nvPicPr>
        <p:blipFill>
          <a:blip r:embed="rId3"/>
          <a:stretch>
            <a:fillRect/>
          </a:stretch>
        </p:blipFill>
        <p:spPr>
          <a:xfrm>
            <a:off x="9186805" y="2226277"/>
            <a:ext cx="2547994" cy="1604653"/>
          </a:xfrm>
          <a:prstGeom prst="rect">
            <a:avLst/>
          </a:prstGeom>
        </p:spPr>
      </p:pic>
      <p:pic>
        <p:nvPicPr>
          <p:cNvPr id="11" name="図 10">
            <a:extLst>
              <a:ext uri="{FF2B5EF4-FFF2-40B4-BE49-F238E27FC236}">
                <a16:creationId xmlns:a16="http://schemas.microsoft.com/office/drawing/2014/main" id="{558707D7-3BDB-4CBA-A1F8-EBA27405E5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004" y="5988423"/>
            <a:ext cx="2547995" cy="869577"/>
          </a:xfrm>
          <a:prstGeom prst="rect">
            <a:avLst/>
          </a:prstGeom>
        </p:spPr>
      </p:pic>
    </p:spTree>
    <p:extLst>
      <p:ext uri="{BB962C8B-B14F-4D97-AF65-F5344CB8AC3E}">
        <p14:creationId xmlns:p14="http://schemas.microsoft.com/office/powerpoint/2010/main" val="1620039694"/>
      </p:ext>
    </p:extLst>
  </p:cSld>
  <p:clrMapOvr>
    <a:masterClrMapping/>
  </p:clrMapOvr>
  <p:transition spd="slow" advTm="15849">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3335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latin typeface="HG丸ｺﾞｼｯｸM-PRO" panose="020F0600000000000000" pitchFamily="50" charset="-128"/>
                <a:ea typeface="HG丸ｺﾞｼｯｸM-PRO" panose="020F0600000000000000" pitchFamily="50" charset="-128"/>
              </a:rPr>
              <a:t>６．本日のまとめ　財団寄付をお願いする理由</a:t>
            </a:r>
            <a:endParaRPr kumimoji="1" lang="ja-JP" altLang="en-US" sz="2800" b="1" dirty="0">
              <a:solidFill>
                <a:srgbClr val="FFFF00"/>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1955F313-4D32-4184-97A5-1FF699FDA4E8}"/>
              </a:ext>
            </a:extLst>
          </p:cNvPr>
          <p:cNvPicPr>
            <a:picLocks noChangeAspect="1"/>
          </p:cNvPicPr>
          <p:nvPr/>
        </p:nvPicPr>
        <p:blipFill>
          <a:blip r:embed="rId3"/>
          <a:stretch>
            <a:fillRect/>
          </a:stretch>
        </p:blipFill>
        <p:spPr>
          <a:xfrm>
            <a:off x="1419225" y="1701919"/>
            <a:ext cx="2547938" cy="3166161"/>
          </a:xfrm>
          <a:prstGeom prst="rect">
            <a:avLst/>
          </a:prstGeom>
        </p:spPr>
      </p:pic>
      <p:sp>
        <p:nvSpPr>
          <p:cNvPr id="10" name="テキスト ボックス 9">
            <a:extLst>
              <a:ext uri="{FF2B5EF4-FFF2-40B4-BE49-F238E27FC236}">
                <a16:creationId xmlns:a16="http://schemas.microsoft.com/office/drawing/2014/main" id="{022BB597-B8C9-4E03-8B91-4B1B5D88E996}"/>
              </a:ext>
            </a:extLst>
          </p:cNvPr>
          <p:cNvSpPr txBox="1"/>
          <p:nvPr/>
        </p:nvSpPr>
        <p:spPr>
          <a:xfrm>
            <a:off x="902495" y="4988440"/>
            <a:ext cx="3857625" cy="1405193"/>
          </a:xfrm>
          <a:prstGeom prst="rect">
            <a:avLst/>
          </a:prstGeom>
          <a:noFill/>
        </p:spPr>
        <p:txBody>
          <a:bodyPr wrap="square">
            <a:spAutoFit/>
          </a:bodyPr>
          <a:lstStyle/>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ja-JP" altLang="en-US" sz="2000" dirty="0">
                <a:solidFill>
                  <a:srgbClr val="0070C0"/>
                </a:solidFill>
                <a:latin typeface="HG丸ｺﾞｼｯｸM-PRO" panose="020F0600000000000000" pitchFamily="50" charset="-128"/>
                <a:ea typeface="HG丸ｺﾞｼｯｸM-PRO" panose="020F0600000000000000" pitchFamily="50" charset="-128"/>
              </a:rPr>
              <a:t>アーチ・クランフ</a:t>
            </a:r>
            <a:endParaRPr lang="en-US" altLang="ja-JP" sz="2000" dirty="0">
              <a:solidFill>
                <a:srgbClr val="0070C0"/>
              </a:solidFill>
              <a:latin typeface="HG丸ｺﾞｼｯｸM-PRO" panose="020F0600000000000000" pitchFamily="50" charset="-128"/>
              <a:ea typeface="HG丸ｺﾞｼｯｸM-PRO" panose="020F0600000000000000" pitchFamily="50" charset="-128"/>
            </a:endParaRPr>
          </a:p>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ja-JP" altLang="en-US" sz="2000" dirty="0">
                <a:latin typeface="HG丸ｺﾞｼｯｸM-PRO" panose="020F0600000000000000" pitchFamily="50" charset="-128"/>
                <a:ea typeface="HG丸ｺﾞｼｯｸM-PRO" panose="020F0600000000000000" pitchFamily="50" charset="-128"/>
              </a:rPr>
              <a:t>クリーブランド</a:t>
            </a:r>
            <a:r>
              <a:rPr lang="en-US" altLang="ja-JP" sz="2000" dirty="0">
                <a:latin typeface="HG丸ｺﾞｼｯｸM-PRO" panose="020F0600000000000000" pitchFamily="50" charset="-128"/>
                <a:ea typeface="HG丸ｺﾞｼｯｸM-PRO" panose="020F0600000000000000" pitchFamily="50" charset="-128"/>
              </a:rPr>
              <a:t>RC</a:t>
            </a:r>
            <a:r>
              <a:rPr lang="ja-JP" altLang="en-US" sz="2000" dirty="0">
                <a:latin typeface="HG丸ｺﾞｼｯｸM-PRO" panose="020F0600000000000000" pitchFamily="50" charset="-128"/>
                <a:ea typeface="HG丸ｺﾞｼｯｸM-PRO" panose="020F0600000000000000" pitchFamily="50" charset="-128"/>
              </a:rPr>
              <a:t>の創立会員</a:t>
            </a:r>
          </a:p>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en-US" altLang="ja-JP" sz="2000" dirty="0">
                <a:latin typeface="HG丸ｺﾞｼｯｸM-PRO" panose="020F0600000000000000" pitchFamily="50" charset="-128"/>
                <a:ea typeface="HG丸ｺﾞｼｯｸM-PRO" panose="020F0600000000000000" pitchFamily="50" charset="-128"/>
              </a:rPr>
              <a:t>1917-18 RI</a:t>
            </a:r>
            <a:r>
              <a:rPr lang="ja-JP" altLang="en-US" sz="2000" dirty="0">
                <a:latin typeface="HG丸ｺﾞｼｯｸM-PRO" panose="020F0600000000000000" pitchFamily="50" charset="-128"/>
                <a:ea typeface="HG丸ｺﾞｼｯｸM-PRO" panose="020F0600000000000000" pitchFamily="50" charset="-128"/>
              </a:rPr>
              <a:t>会長</a:t>
            </a:r>
          </a:p>
        </p:txBody>
      </p:sp>
      <p:sp>
        <p:nvSpPr>
          <p:cNvPr id="13" name="テキスト ボックス 12">
            <a:extLst>
              <a:ext uri="{FF2B5EF4-FFF2-40B4-BE49-F238E27FC236}">
                <a16:creationId xmlns:a16="http://schemas.microsoft.com/office/drawing/2014/main" id="{0F6A1463-6CDA-474F-B86B-8726EE8C10B6}"/>
              </a:ext>
            </a:extLst>
          </p:cNvPr>
          <p:cNvSpPr txBox="1"/>
          <p:nvPr/>
        </p:nvSpPr>
        <p:spPr>
          <a:xfrm>
            <a:off x="4584278" y="3667569"/>
            <a:ext cx="7455322" cy="646331"/>
          </a:xfrm>
          <a:prstGeom prst="rect">
            <a:avLst/>
          </a:prstGeom>
          <a:noFill/>
        </p:spPr>
        <p:txBody>
          <a:bodyPr wrap="square">
            <a:spAutoFit/>
          </a:bodyPr>
          <a:lstStyle/>
          <a:p>
            <a:r>
              <a:rPr lang="en-US" altLang="ja-JP" sz="3200" dirty="0">
                <a:latin typeface="HG丸ｺﾞｼｯｸM-PRO" panose="020F0600000000000000" pitchFamily="50" charset="-128"/>
                <a:ea typeface="HG丸ｺﾞｼｯｸM-PRO" panose="020F0600000000000000" pitchFamily="50" charset="-128"/>
              </a:rPr>
              <a:t>『</a:t>
            </a:r>
            <a:r>
              <a:rPr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rPr>
              <a:t>世界で</a:t>
            </a:r>
            <a:r>
              <a:rPr lang="ja-JP" altLang="en-US" sz="3600" b="1" u="sng" dirty="0">
                <a:solidFill>
                  <a:schemeClr val="accent1">
                    <a:lumMod val="75000"/>
                  </a:schemeClr>
                </a:solidFill>
                <a:latin typeface="HG丸ｺﾞｼｯｸM-PRO" panose="020F0600000000000000" pitchFamily="50" charset="-128"/>
                <a:ea typeface="HG丸ｺﾞｼｯｸM-PRO" panose="020F0600000000000000" pitchFamily="50" charset="-128"/>
              </a:rPr>
              <a:t>良いこと</a:t>
            </a:r>
            <a:r>
              <a:rPr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rPr>
              <a:t>をする為の基金</a:t>
            </a:r>
            <a:r>
              <a:rPr lang="en-US" altLang="ja-JP" sz="3200" dirty="0">
                <a:latin typeface="HG丸ｺﾞｼｯｸM-PRO" panose="020F0600000000000000" pitchFamily="50" charset="-128"/>
                <a:ea typeface="HG丸ｺﾞｼｯｸM-PRO" panose="020F0600000000000000" pitchFamily="50" charset="-128"/>
              </a:rPr>
              <a:t>』</a:t>
            </a:r>
            <a:endParaRPr lang="ja-JP" altLang="en-US" sz="3200" dirty="0"/>
          </a:p>
        </p:txBody>
      </p:sp>
      <p:sp>
        <p:nvSpPr>
          <p:cNvPr id="8" name="テキスト ボックス 7">
            <a:extLst>
              <a:ext uri="{FF2B5EF4-FFF2-40B4-BE49-F238E27FC236}">
                <a16:creationId xmlns:a16="http://schemas.microsoft.com/office/drawing/2014/main" id="{539B0D95-2EFC-4EBF-BDC8-F51C26599B9E}"/>
              </a:ext>
            </a:extLst>
          </p:cNvPr>
          <p:cNvSpPr txBox="1"/>
          <p:nvPr/>
        </p:nvSpPr>
        <p:spPr>
          <a:xfrm>
            <a:off x="5695950" y="2348613"/>
            <a:ext cx="4248150" cy="461665"/>
          </a:xfrm>
          <a:prstGeom prst="rect">
            <a:avLst/>
          </a:prstGeom>
          <a:noFill/>
        </p:spPr>
        <p:txBody>
          <a:bodyPr wrap="square" rtlCol="0">
            <a:spAutoFit/>
          </a:bodyPr>
          <a:lstStyle/>
          <a:p>
            <a:r>
              <a:rPr kumimoji="1" lang="en-US" altLang="ja-JP" sz="2400" dirty="0">
                <a:latin typeface="HG丸ｺﾞｼｯｸM-PRO" panose="020F0600000000000000" pitchFamily="50" charset="-128"/>
                <a:ea typeface="HG丸ｺﾞｼｯｸM-PRO" panose="020F0600000000000000" pitchFamily="50" charset="-128"/>
              </a:rPr>
              <a:t>1917</a:t>
            </a:r>
            <a:r>
              <a:rPr kumimoji="1" lang="ja-JP" altLang="en-US" sz="2400" dirty="0">
                <a:latin typeface="HG丸ｺﾞｼｯｸM-PRO" panose="020F0600000000000000" pitchFamily="50" charset="-128"/>
                <a:ea typeface="HG丸ｺﾞｼｯｸM-PRO" panose="020F0600000000000000" pitchFamily="50" charset="-128"/>
              </a:rPr>
              <a:t>年</a:t>
            </a:r>
            <a:r>
              <a:rPr kumimoji="1" lang="en-US" altLang="ja-JP"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アトランタ国際大会</a:t>
            </a:r>
          </a:p>
        </p:txBody>
      </p:sp>
      <p:sp>
        <p:nvSpPr>
          <p:cNvPr id="9" name="テキスト ボックス 8">
            <a:extLst>
              <a:ext uri="{FF2B5EF4-FFF2-40B4-BE49-F238E27FC236}">
                <a16:creationId xmlns:a16="http://schemas.microsoft.com/office/drawing/2014/main" id="{E46DC845-9286-43EF-ACAE-467BC1A3F040}"/>
              </a:ext>
            </a:extLst>
          </p:cNvPr>
          <p:cNvSpPr txBox="1"/>
          <p:nvPr/>
        </p:nvSpPr>
        <p:spPr>
          <a:xfrm>
            <a:off x="1197769" y="1166963"/>
            <a:ext cx="2990850"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ロータリー財団の父</a:t>
            </a:r>
          </a:p>
        </p:txBody>
      </p:sp>
      <p:pic>
        <p:nvPicPr>
          <p:cNvPr id="11" name="図 10">
            <a:extLst>
              <a:ext uri="{FF2B5EF4-FFF2-40B4-BE49-F238E27FC236}">
                <a16:creationId xmlns:a16="http://schemas.microsoft.com/office/drawing/2014/main" id="{8B07E9FF-5D4A-48A8-9512-F7D8FAF8E3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5100317"/>
            <a:ext cx="6096000" cy="1624333"/>
          </a:xfrm>
          <a:prstGeom prst="rect">
            <a:avLst/>
          </a:prstGeom>
        </p:spPr>
      </p:pic>
    </p:spTree>
    <p:extLst>
      <p:ext uri="{BB962C8B-B14F-4D97-AF65-F5344CB8AC3E}">
        <p14:creationId xmlns:p14="http://schemas.microsoft.com/office/powerpoint/2010/main" val="2120849474"/>
      </p:ext>
    </p:extLst>
  </p:cSld>
  <p:clrMapOvr>
    <a:masterClrMapping/>
  </p:clrMapOvr>
  <mc:AlternateContent xmlns:mc="http://schemas.openxmlformats.org/markup-compatibility/2006" xmlns:p14="http://schemas.microsoft.com/office/powerpoint/2010/main">
    <mc:Choice Requires="p14">
      <p:transition spd="slow" p14:dur="1250" advTm="25310">
        <p:pull/>
      </p:transition>
    </mc:Choice>
    <mc:Fallback xmlns="">
      <p:transition spd="slow" advTm="25310">
        <p:pull/>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６．本日のまとめ　財団寄付と奉仕活動との関係（簡略図）</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04655ED5-58B8-4CF9-8E60-A542DA0A4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4247" y="5782234"/>
            <a:ext cx="3847753" cy="1025268"/>
          </a:xfrm>
          <a:prstGeom prst="rect">
            <a:avLst/>
          </a:prstGeom>
        </p:spPr>
      </p:pic>
      <p:pic>
        <p:nvPicPr>
          <p:cNvPr id="9" name="図 8">
            <a:extLst>
              <a:ext uri="{FF2B5EF4-FFF2-40B4-BE49-F238E27FC236}">
                <a16:creationId xmlns:a16="http://schemas.microsoft.com/office/drawing/2014/main" id="{FEA269ED-B406-40D5-998A-4A7898142B55}"/>
              </a:ext>
            </a:extLst>
          </p:cNvPr>
          <p:cNvPicPr>
            <a:picLocks noChangeAspect="1"/>
          </p:cNvPicPr>
          <p:nvPr/>
        </p:nvPicPr>
        <p:blipFill>
          <a:blip r:embed="rId4"/>
          <a:stretch>
            <a:fillRect/>
          </a:stretch>
        </p:blipFill>
        <p:spPr>
          <a:xfrm>
            <a:off x="180976" y="1254082"/>
            <a:ext cx="11858624" cy="4528152"/>
          </a:xfrm>
          <a:prstGeom prst="rect">
            <a:avLst/>
          </a:prstGeom>
        </p:spPr>
      </p:pic>
      <p:pic>
        <p:nvPicPr>
          <p:cNvPr id="6" name="図 5">
            <a:extLst>
              <a:ext uri="{FF2B5EF4-FFF2-40B4-BE49-F238E27FC236}">
                <a16:creationId xmlns:a16="http://schemas.microsoft.com/office/drawing/2014/main" id="{76502BEF-51CF-4434-B557-BEB01C8B24BD}"/>
              </a:ext>
            </a:extLst>
          </p:cNvPr>
          <p:cNvPicPr>
            <a:picLocks noChangeAspect="1"/>
          </p:cNvPicPr>
          <p:nvPr/>
        </p:nvPicPr>
        <p:blipFill>
          <a:blip r:embed="rId5"/>
          <a:stretch>
            <a:fillRect/>
          </a:stretch>
        </p:blipFill>
        <p:spPr>
          <a:xfrm>
            <a:off x="4573710" y="5936280"/>
            <a:ext cx="855278" cy="717176"/>
          </a:xfrm>
          <a:prstGeom prst="rect">
            <a:avLst/>
          </a:prstGeom>
        </p:spPr>
      </p:pic>
      <p:pic>
        <p:nvPicPr>
          <p:cNvPr id="8" name="図 7">
            <a:extLst>
              <a:ext uri="{FF2B5EF4-FFF2-40B4-BE49-F238E27FC236}">
                <a16:creationId xmlns:a16="http://schemas.microsoft.com/office/drawing/2014/main" id="{5A718A96-60E8-4772-851B-D2841B563DEE}"/>
              </a:ext>
            </a:extLst>
          </p:cNvPr>
          <p:cNvPicPr>
            <a:picLocks noChangeAspect="1"/>
          </p:cNvPicPr>
          <p:nvPr/>
        </p:nvPicPr>
        <p:blipFill>
          <a:blip r:embed="rId6"/>
          <a:stretch>
            <a:fillRect/>
          </a:stretch>
        </p:blipFill>
        <p:spPr>
          <a:xfrm>
            <a:off x="5428988" y="5901212"/>
            <a:ext cx="814649" cy="804388"/>
          </a:xfrm>
          <a:prstGeom prst="rect">
            <a:avLst/>
          </a:prstGeom>
        </p:spPr>
      </p:pic>
    </p:spTree>
    <p:extLst>
      <p:ext uri="{BB962C8B-B14F-4D97-AF65-F5344CB8AC3E}">
        <p14:creationId xmlns:p14="http://schemas.microsoft.com/office/powerpoint/2010/main" val="1222215107"/>
      </p:ext>
    </p:extLst>
  </p:cSld>
  <p:clrMapOvr>
    <a:masterClrMapping/>
  </p:clrMapOvr>
  <p:transition spd="slow" advTm="18543">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６．本日のまとめ　財団寄付の種類と目標額</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3803451876"/>
              </p:ext>
            </p:extLst>
          </p:nvPr>
        </p:nvGraphicFramePr>
        <p:xfrm>
          <a:off x="405899" y="1082576"/>
          <a:ext cx="11512831" cy="4422481"/>
        </p:xfrm>
        <a:graphic>
          <a:graphicData uri="http://schemas.openxmlformats.org/drawingml/2006/table">
            <a:tbl>
              <a:tblPr firstRow="1" bandRow="1">
                <a:tableStyleId>{5C22544A-7EE6-4342-B048-85BDC9FD1C3A}</a:tableStyleId>
              </a:tblPr>
              <a:tblGrid>
                <a:gridCol w="4138961">
                  <a:extLst>
                    <a:ext uri="{9D8B030D-6E8A-4147-A177-3AD203B41FA5}">
                      <a16:colId xmlns:a16="http://schemas.microsoft.com/office/drawing/2014/main" val="319061171"/>
                    </a:ext>
                  </a:extLst>
                </a:gridCol>
                <a:gridCol w="7373870">
                  <a:extLst>
                    <a:ext uri="{9D8B030D-6E8A-4147-A177-3AD203B41FA5}">
                      <a16:colId xmlns:a16="http://schemas.microsoft.com/office/drawing/2014/main" val="2207289001"/>
                    </a:ext>
                  </a:extLst>
                </a:gridCol>
              </a:tblGrid>
              <a:tr h="579426">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寄付の分類</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目標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579426">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7556324"/>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150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704729">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564350"/>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639725">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9955998"/>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　　　各クラブ ベネファクターを１</a:t>
                      </a:r>
                      <a:r>
                        <a:rPr kumimoji="1" lang="ja-JP" altLang="en-US" sz="2800" b="1" dirty="0">
                          <a:solidFill>
                            <a:srgbClr val="002060"/>
                          </a:solidFill>
                          <a:latin typeface="HG丸ｺﾞｼｯｸM-PRO" panose="020F0600000000000000" pitchFamily="50" charset="-128"/>
                          <a:ea typeface="HG丸ｺﾞｼｯｸM-PRO" panose="020F0600000000000000" pitchFamily="50" charset="-128"/>
                        </a:rPr>
                        <a:t>会員</a:t>
                      </a:r>
                      <a:r>
                        <a:rPr kumimoji="1" lang="ja-JP" altLang="en-US" sz="1800" b="0" dirty="0">
                          <a:solidFill>
                            <a:srgbClr val="002060"/>
                          </a:solidFill>
                          <a:latin typeface="HG丸ｺﾞｼｯｸM-PRO" panose="020F0600000000000000" pitchFamily="50" charset="-128"/>
                          <a:ea typeface="HG丸ｺﾞｼｯｸM-PRO" panose="020F0600000000000000" pitchFamily="50" charset="-128"/>
                        </a:rPr>
                        <a:t>以上</a:t>
                      </a:r>
                      <a:endParaRPr kumimoji="1" lang="ja-JP" altLang="en-US" sz="2800" b="0" dirty="0">
                        <a:solidFill>
                          <a:srgbClr val="00206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5027491"/>
                  </a:ext>
                </a:extLst>
              </a:tr>
            </a:tbl>
          </a:graphicData>
        </a:graphic>
      </p:graphicFrame>
      <p:sp>
        <p:nvSpPr>
          <p:cNvPr id="6" name="矢印: 右 5">
            <a:extLst>
              <a:ext uri="{FF2B5EF4-FFF2-40B4-BE49-F238E27FC236}">
                <a16:creationId xmlns:a16="http://schemas.microsoft.com/office/drawing/2014/main" id="{5D8BE226-7E1F-4E01-8AB3-83FC8314E118}"/>
              </a:ext>
            </a:extLst>
          </p:cNvPr>
          <p:cNvSpPr/>
          <p:nvPr/>
        </p:nvSpPr>
        <p:spPr>
          <a:xfrm>
            <a:off x="4533010" y="2254432"/>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A67B3AC8-4E07-4237-87DB-1720DFA38CF8}"/>
              </a:ext>
            </a:extLst>
          </p:cNvPr>
          <p:cNvSpPr/>
          <p:nvPr/>
        </p:nvSpPr>
        <p:spPr>
          <a:xfrm>
            <a:off x="4533011" y="4833998"/>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C7BDDD4-9346-4FB8-9B60-75F47D276BB3}"/>
              </a:ext>
            </a:extLst>
          </p:cNvPr>
          <p:cNvSpPr/>
          <p:nvPr/>
        </p:nvSpPr>
        <p:spPr>
          <a:xfrm>
            <a:off x="4533011" y="3518324"/>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B778036-B430-4D6D-905C-DCA303F81E04}"/>
              </a:ext>
            </a:extLst>
          </p:cNvPr>
          <p:cNvPicPr>
            <a:picLocks noChangeAspect="1"/>
          </p:cNvPicPr>
          <p:nvPr/>
        </p:nvPicPr>
        <p:blipFill>
          <a:blip r:embed="rId3"/>
          <a:stretch>
            <a:fillRect/>
          </a:stretch>
        </p:blipFill>
        <p:spPr>
          <a:xfrm>
            <a:off x="405899" y="1892299"/>
            <a:ext cx="814649" cy="805689"/>
          </a:xfrm>
          <a:prstGeom prst="rect">
            <a:avLst/>
          </a:prstGeom>
        </p:spPr>
      </p:pic>
      <p:pic>
        <p:nvPicPr>
          <p:cNvPr id="10" name="図 9">
            <a:extLst>
              <a:ext uri="{FF2B5EF4-FFF2-40B4-BE49-F238E27FC236}">
                <a16:creationId xmlns:a16="http://schemas.microsoft.com/office/drawing/2014/main" id="{CF829A43-A664-4656-AC32-C85140DC9948}"/>
              </a:ext>
            </a:extLst>
          </p:cNvPr>
          <p:cNvPicPr>
            <a:picLocks noChangeAspect="1"/>
          </p:cNvPicPr>
          <p:nvPr/>
        </p:nvPicPr>
        <p:blipFill>
          <a:blip r:embed="rId3"/>
          <a:stretch>
            <a:fillRect/>
          </a:stretch>
        </p:blipFill>
        <p:spPr>
          <a:xfrm>
            <a:off x="479384" y="2963649"/>
            <a:ext cx="667678" cy="660334"/>
          </a:xfrm>
          <a:prstGeom prst="rect">
            <a:avLst/>
          </a:prstGeom>
        </p:spPr>
      </p:pic>
      <p:pic>
        <p:nvPicPr>
          <p:cNvPr id="11" name="図 10">
            <a:extLst>
              <a:ext uri="{FF2B5EF4-FFF2-40B4-BE49-F238E27FC236}">
                <a16:creationId xmlns:a16="http://schemas.microsoft.com/office/drawing/2014/main" id="{F38ACD1A-149B-43C3-9186-914358A9272F}"/>
              </a:ext>
            </a:extLst>
          </p:cNvPr>
          <p:cNvPicPr>
            <a:picLocks noChangeAspect="1"/>
          </p:cNvPicPr>
          <p:nvPr/>
        </p:nvPicPr>
        <p:blipFill>
          <a:blip r:embed="rId4"/>
          <a:stretch>
            <a:fillRect/>
          </a:stretch>
        </p:blipFill>
        <p:spPr>
          <a:xfrm>
            <a:off x="196180" y="4630116"/>
            <a:ext cx="1041992" cy="1028868"/>
          </a:xfrm>
          <a:prstGeom prst="rect">
            <a:avLst/>
          </a:prstGeom>
        </p:spPr>
      </p:pic>
      <p:pic>
        <p:nvPicPr>
          <p:cNvPr id="13" name="図 12">
            <a:extLst>
              <a:ext uri="{FF2B5EF4-FFF2-40B4-BE49-F238E27FC236}">
                <a16:creationId xmlns:a16="http://schemas.microsoft.com/office/drawing/2014/main" id="{C1A340AE-1A8F-4EAE-8BE3-4A29BCBBB5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2183" y="5658985"/>
            <a:ext cx="4499817" cy="1199016"/>
          </a:xfrm>
          <a:prstGeom prst="rect">
            <a:avLst/>
          </a:prstGeom>
        </p:spPr>
      </p:pic>
    </p:spTree>
    <p:extLst>
      <p:ext uri="{BB962C8B-B14F-4D97-AF65-F5344CB8AC3E}">
        <p14:creationId xmlns:p14="http://schemas.microsoft.com/office/powerpoint/2010/main" val="1208988216"/>
      </p:ext>
    </p:extLst>
  </p:cSld>
  <p:clrMapOvr>
    <a:masterClrMapping/>
  </p:clrMapOvr>
  <p:transition spd="slow" advTm="6282">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HG丸ｺﾞｼｯｸM-PRO" panose="020F0600000000000000" pitchFamily="50" charset="-128"/>
                <a:ea typeface="HG丸ｺﾞｼｯｸM-PRO" panose="020F0600000000000000" pitchFamily="50" charset="-128"/>
              </a:rPr>
              <a:t>６．本日のまとめ　財団寄付による節税</a:t>
            </a:r>
          </a:p>
        </p:txBody>
      </p:sp>
      <p:sp>
        <p:nvSpPr>
          <p:cNvPr id="4" name="タイトル 1">
            <a:extLst>
              <a:ext uri="{FF2B5EF4-FFF2-40B4-BE49-F238E27FC236}">
                <a16:creationId xmlns:a16="http://schemas.microsoft.com/office/drawing/2014/main" id="{334D9807-DF90-43A6-807B-2D0393110356}"/>
              </a:ext>
            </a:extLst>
          </p:cNvPr>
          <p:cNvSpPr txBox="1">
            <a:spLocks/>
          </p:cNvSpPr>
          <p:nvPr/>
        </p:nvSpPr>
        <p:spPr bwMode="auto">
          <a:xfrm>
            <a:off x="777875" y="2036620"/>
            <a:ext cx="110839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ct val="150000"/>
              </a:lnSpc>
            </a:pP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 ロータリー財団の協力団体</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lnSpc>
                <a:spcPct val="150000"/>
              </a:lnSpc>
            </a:pP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＊「特定公益増進法人」への寄付金として取り扱われ、税制上の</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r>
              <a:rPr kumimoji="0" lang="en-US" altLang="ja-JP" sz="28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　　　　</a:t>
            </a:r>
            <a:r>
              <a:rPr kumimoji="0" lang="en-US" altLang="ja-JP" sz="28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800" dirty="0">
                <a:solidFill>
                  <a:srgbClr val="C00000"/>
                </a:solidFill>
                <a:latin typeface="HG丸ｺﾞｼｯｸM-PRO" panose="020F0600000000000000" pitchFamily="50" charset="-128"/>
                <a:ea typeface="HG丸ｺﾞｼｯｸM-PRO" panose="020F0600000000000000" pitchFamily="50" charset="-128"/>
                <a:cs typeface="Meiryo UI" pitchFamily="50" charset="-128"/>
              </a:rPr>
              <a:t>優遇措置</a:t>
            </a: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の対象</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r>
              <a:rPr kumimoji="0" lang="ja-JP" altLang="en-US" sz="4800" dirty="0">
                <a:solidFill>
                  <a:srgbClr val="33CC33"/>
                </a:solidFill>
                <a:latin typeface="HG丸ｺﾞｼｯｸM-PRO" panose="020F0600000000000000" pitchFamily="50" charset="-128"/>
                <a:ea typeface="HG丸ｺﾞｼｯｸM-PRO" panose="020F0600000000000000" pitchFamily="50" charset="-128"/>
                <a:cs typeface="Meiryo UI" pitchFamily="50" charset="-128"/>
              </a:rPr>
              <a:t>マイル加算も！？</a:t>
            </a:r>
            <a:endParaRPr lang="ja-JP" altLang="en-US" sz="4800" dirty="0">
              <a:solidFill>
                <a:srgbClr val="33CC33"/>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6" name="タイトル 1">
            <a:extLst>
              <a:ext uri="{FF2B5EF4-FFF2-40B4-BE49-F238E27FC236}">
                <a16:creationId xmlns:a16="http://schemas.microsoft.com/office/drawing/2014/main" id="{9468859F-E46F-45EE-991D-A453C0F950A3}"/>
              </a:ext>
            </a:extLst>
          </p:cNvPr>
          <p:cNvSpPr txBox="1">
            <a:spLocks/>
          </p:cNvSpPr>
          <p:nvPr/>
        </p:nvSpPr>
        <p:spPr bwMode="auto">
          <a:xfrm>
            <a:off x="180975" y="1128049"/>
            <a:ext cx="8861425" cy="71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r>
              <a:rPr kumimoji="0" lang="ja-JP" altLang="en-US" sz="3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公益財団法人 ロータリー日本財団</a:t>
            </a:r>
            <a:r>
              <a:rPr kumimoji="0" lang="ja-JP" altLang="en-US"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a:t>
            </a:r>
            <a:r>
              <a:rPr kumimoji="0" lang="en-US" altLang="ja-JP"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2010.12.24</a:t>
            </a:r>
            <a:r>
              <a:rPr kumimoji="0" lang="ja-JP" altLang="en-US"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a:t>
            </a:r>
            <a:endParaRPr kumimoji="0"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8" name="吹き出し: 角を丸めた四角形 7">
            <a:extLst>
              <a:ext uri="{FF2B5EF4-FFF2-40B4-BE49-F238E27FC236}">
                <a16:creationId xmlns:a16="http://schemas.microsoft.com/office/drawing/2014/main" id="{D9A98A55-FC6E-4B0B-BC1F-75E2A249A892}"/>
              </a:ext>
            </a:extLst>
          </p:cNvPr>
          <p:cNvSpPr/>
          <p:nvPr/>
        </p:nvSpPr>
        <p:spPr>
          <a:xfrm>
            <a:off x="5753100" y="4053350"/>
            <a:ext cx="5727700" cy="622300"/>
          </a:xfrm>
          <a:prstGeom prst="wedgeRoundRectCallout">
            <a:avLst>
              <a:gd name="adj1" fmla="val 16067"/>
              <a:gd name="adj2" fmla="val -7798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sz="2800" dirty="0">
                <a:solidFill>
                  <a:srgbClr val="FF0000"/>
                </a:solidFill>
                <a:latin typeface="HG丸ｺﾞｼｯｸM-PRO" panose="020F0600000000000000" pitchFamily="50" charset="-128"/>
                <a:ea typeface="HG丸ｺﾞｼｯｸM-PRO" panose="020F0600000000000000" pitchFamily="50" charset="-128"/>
                <a:cs typeface="Meiryo UI" pitchFamily="50" charset="-128"/>
              </a:rPr>
              <a:t>「所得控除」または「税額控除」</a:t>
            </a:r>
            <a:endParaRPr kumimoji="1" lang="ja-JP" altLang="en-US" sz="2800" dirty="0">
              <a:solidFill>
                <a:srgbClr val="FF0000"/>
              </a:solidFill>
            </a:endParaRPr>
          </a:p>
        </p:txBody>
      </p:sp>
      <p:sp>
        <p:nvSpPr>
          <p:cNvPr id="9" name="正方形/長方形 8">
            <a:extLst>
              <a:ext uri="{FF2B5EF4-FFF2-40B4-BE49-F238E27FC236}">
                <a16:creationId xmlns:a16="http://schemas.microsoft.com/office/drawing/2014/main" id="{B5E8B34F-7882-4B40-84D9-D30DB2669783}"/>
              </a:ext>
            </a:extLst>
          </p:cNvPr>
          <p:cNvSpPr/>
          <p:nvPr/>
        </p:nvSpPr>
        <p:spPr>
          <a:xfrm>
            <a:off x="5438774" y="4872180"/>
            <a:ext cx="6600826" cy="1507839"/>
          </a:xfrm>
          <a:prstGeom prst="rect">
            <a:avLst/>
          </a:prstGeom>
          <a:solidFill>
            <a:schemeClr val="accent5">
              <a:lumMod val="20000"/>
              <a:lumOff val="80000"/>
            </a:schemeClr>
          </a:solidFill>
          <a:ln>
            <a:noFill/>
          </a:ln>
        </p:spPr>
        <p:txBody>
          <a:bodyPr wrap="square" lIns="91174" tIns="45588" rIns="91174" bIns="45588">
            <a:spAutoFit/>
          </a:bodyPr>
          <a:lstStyle/>
          <a:p>
            <a:pPr defTabSz="912199"/>
            <a:r>
              <a:rPr lang="ja-JP" altLang="en-US" sz="2400" u="sng" dirty="0">
                <a:latin typeface="HG丸ｺﾞｼｯｸM-PRO" panose="020F0600000000000000" pitchFamily="50" charset="-128"/>
                <a:ea typeface="HG丸ｺﾞｼｯｸM-PRO" panose="020F0600000000000000" pitchFamily="50" charset="-128"/>
              </a:rPr>
              <a:t>確定申告用領収証の発送時期（所属クラブ宛）</a:t>
            </a:r>
            <a:endParaRPr lang="en-US" altLang="ja-JP" sz="2400" u="sng" dirty="0">
              <a:latin typeface="HG丸ｺﾞｼｯｸM-PRO" panose="020F0600000000000000" pitchFamily="50" charset="-128"/>
              <a:ea typeface="HG丸ｺﾞｼｯｸM-PRO" panose="020F0600000000000000" pitchFamily="50" charset="-128"/>
            </a:endParaRPr>
          </a:p>
          <a:p>
            <a:pPr algn="ctr" defTabSz="912199">
              <a:spcBef>
                <a:spcPts val="1200"/>
              </a:spcBef>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月分　翌年</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月末</a:t>
            </a:r>
            <a:endParaRPr lang="en-US" altLang="ja-JP" sz="2400" dirty="0">
              <a:latin typeface="HG丸ｺﾞｼｯｸM-PRO" panose="020F0600000000000000" pitchFamily="50" charset="-128"/>
              <a:ea typeface="HG丸ｺﾞｼｯｸM-PRO" panose="020F0600000000000000" pitchFamily="50" charset="-128"/>
            </a:endParaRPr>
          </a:p>
          <a:p>
            <a:pPr algn="ctr" defTabSz="912199">
              <a:spcBef>
                <a:spcPts val="1200"/>
              </a:spcBef>
            </a:pPr>
            <a:r>
              <a:rPr lang="en-US" altLang="ja-JP" sz="2400" dirty="0">
                <a:latin typeface="HG丸ｺﾞｼｯｸM-PRO" panose="020F0600000000000000" pitchFamily="50" charset="-128"/>
                <a:ea typeface="HG丸ｺﾞｼｯｸM-PRO" panose="020F0600000000000000" pitchFamily="50" charset="-128"/>
              </a:rPr>
              <a:t>         1</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6</a:t>
            </a:r>
            <a:r>
              <a:rPr lang="ja-JP" altLang="en-US" sz="2400" dirty="0">
                <a:latin typeface="HG丸ｺﾞｼｯｸM-PRO" panose="020F0600000000000000" pitchFamily="50" charset="-128"/>
                <a:ea typeface="HG丸ｺﾞｼｯｸM-PRO" panose="020F0600000000000000" pitchFamily="50" charset="-128"/>
              </a:rPr>
              <a:t>月分　 同年</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月末</a:t>
            </a:r>
          </a:p>
        </p:txBody>
      </p:sp>
      <p:pic>
        <p:nvPicPr>
          <p:cNvPr id="7" name="図 6">
            <a:extLst>
              <a:ext uri="{FF2B5EF4-FFF2-40B4-BE49-F238E27FC236}">
                <a16:creationId xmlns:a16="http://schemas.microsoft.com/office/drawing/2014/main" id="{441A4563-4B7D-4A9A-9338-291570C68510}"/>
              </a:ext>
            </a:extLst>
          </p:cNvPr>
          <p:cNvPicPr>
            <a:picLocks noChangeAspect="1"/>
          </p:cNvPicPr>
          <p:nvPr/>
        </p:nvPicPr>
        <p:blipFill>
          <a:blip r:embed="rId3"/>
          <a:stretch>
            <a:fillRect/>
          </a:stretch>
        </p:blipFill>
        <p:spPr>
          <a:xfrm>
            <a:off x="1078781" y="4837577"/>
            <a:ext cx="1379946" cy="1282729"/>
          </a:xfrm>
          <a:prstGeom prst="rect">
            <a:avLst/>
          </a:prstGeom>
        </p:spPr>
      </p:pic>
      <p:pic>
        <p:nvPicPr>
          <p:cNvPr id="10" name="図 9">
            <a:extLst>
              <a:ext uri="{FF2B5EF4-FFF2-40B4-BE49-F238E27FC236}">
                <a16:creationId xmlns:a16="http://schemas.microsoft.com/office/drawing/2014/main" id="{6F0D35B9-785B-4260-B88D-0867530BB4DB}"/>
              </a:ext>
            </a:extLst>
          </p:cNvPr>
          <p:cNvPicPr>
            <a:picLocks noChangeAspect="1"/>
          </p:cNvPicPr>
          <p:nvPr/>
        </p:nvPicPr>
        <p:blipFill>
          <a:blip r:embed="rId4"/>
          <a:stretch>
            <a:fillRect/>
          </a:stretch>
        </p:blipFill>
        <p:spPr>
          <a:xfrm>
            <a:off x="2992094" y="4872180"/>
            <a:ext cx="1379945" cy="1248126"/>
          </a:xfrm>
          <a:prstGeom prst="rect">
            <a:avLst/>
          </a:prstGeom>
        </p:spPr>
      </p:pic>
    </p:spTree>
    <p:extLst>
      <p:ext uri="{BB962C8B-B14F-4D97-AF65-F5344CB8AC3E}">
        <p14:creationId xmlns:p14="http://schemas.microsoft.com/office/powerpoint/2010/main" val="2114952695"/>
      </p:ext>
    </p:extLst>
  </p:cSld>
  <p:clrMapOvr>
    <a:masterClrMapping/>
  </p:clrMapOvr>
  <p:transition spd="slow" advTm="7606">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8EC4F3F-DA2A-4D04-AAEE-7C629A0DA05A}"/>
              </a:ext>
            </a:extLst>
          </p:cNvPr>
          <p:cNvSpPr txBox="1"/>
          <p:nvPr/>
        </p:nvSpPr>
        <p:spPr>
          <a:xfrm>
            <a:off x="495759" y="2846762"/>
            <a:ext cx="11171104" cy="1938992"/>
          </a:xfrm>
          <a:prstGeom prst="rect">
            <a:avLst/>
          </a:prstGeom>
          <a:noFill/>
          <a:ln>
            <a:noFill/>
          </a:ln>
        </p:spPr>
        <p:txBody>
          <a:bodyPr wrap="square" rtlCol="0">
            <a:spAutoFit/>
          </a:bodyPr>
          <a:lstStyle/>
          <a:p>
            <a:pPr algn="ctr">
              <a:spcBef>
                <a:spcPct val="0"/>
              </a:spcBef>
              <a:spcAft>
                <a:spcPts val="450"/>
              </a:spcAft>
            </a:pPr>
            <a:r>
              <a:rPr lang="ja-JP" altLang="en-US"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皆様の財団寄付が、クラブの奉仕活動を支え、ポリオから子供たちを救い、平和を構築し紛争予防に貢献する若者を支えています！</a:t>
            </a:r>
            <a:endParaRPr lang="en-US" altLang="ja-JP"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1C05DBEF-C9F3-4932-B60C-5D360588135B}"/>
              </a:ext>
            </a:extLst>
          </p:cNvPr>
          <p:cNvSpPr txBox="1"/>
          <p:nvPr/>
        </p:nvSpPr>
        <p:spPr>
          <a:xfrm>
            <a:off x="1135990" y="1476210"/>
            <a:ext cx="9890642" cy="871392"/>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ts val="450"/>
              </a:spcAft>
              <a:buClrTx/>
              <a:buSzTx/>
              <a:buFontTx/>
              <a:buNone/>
              <a:tabLst/>
              <a:defRPr/>
            </a:pPr>
            <a:r>
              <a:rPr kumimoji="1" lang="ja-JP"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ご清聴、有難うございました！</a:t>
            </a:r>
            <a:endParaRPr kumimoji="1" lang="en-US" altLang="ja-JP"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9">
            <a:extLst>
              <a:ext uri="{FF2B5EF4-FFF2-40B4-BE49-F238E27FC236}">
                <a16:creationId xmlns:a16="http://schemas.microsoft.com/office/drawing/2014/main" id="{8C4888FB-7963-4C41-8A42-2419AB574708}"/>
              </a:ext>
            </a:extLst>
          </p:cNvPr>
          <p:cNvSpPr txBox="1"/>
          <p:nvPr/>
        </p:nvSpPr>
        <p:spPr>
          <a:xfrm>
            <a:off x="745475" y="5133860"/>
            <a:ext cx="10746495" cy="1323439"/>
          </a:xfrm>
          <a:prstGeom prst="rect">
            <a:avLst/>
          </a:prstGeom>
          <a:noFill/>
        </p:spPr>
        <p:txBody>
          <a:bodyPr wrap="square">
            <a:spAutoFit/>
          </a:bodyPr>
          <a:lstStyle/>
          <a:p>
            <a:pPr marL="0" marR="0" lvl="0" indent="0" algn="ctr" defTabSz="914400" rtl="0" eaLnBrk="1" fontAlgn="auto" latinLnBrk="0" hangingPunct="1">
              <a:spcBef>
                <a:spcPct val="0"/>
              </a:spcBef>
              <a:spcAft>
                <a:spcPts val="450"/>
              </a:spcAft>
              <a:buClrTx/>
              <a:buSzTx/>
              <a:buFontTx/>
              <a:buNone/>
              <a:tabLst/>
              <a:defRPr/>
            </a:pPr>
            <a:r>
              <a:rPr kumimoji="1" lang="ja-JP"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今後ともロータリー財団への御理解と御協力をお願い致します！</a:t>
            </a:r>
            <a:endParaRPr kumimoji="1" lang="en-US" altLang="ja-JP"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pic>
        <p:nvPicPr>
          <p:cNvPr id="2" name="図 1">
            <a:extLst>
              <a:ext uri="{FF2B5EF4-FFF2-40B4-BE49-F238E27FC236}">
                <a16:creationId xmlns:a16="http://schemas.microsoft.com/office/drawing/2014/main" id="{F8493F8D-2851-46C0-8F66-1D1ED0877A1C}"/>
              </a:ext>
            </a:extLst>
          </p:cNvPr>
          <p:cNvPicPr>
            <a:picLocks noChangeAspect="1"/>
          </p:cNvPicPr>
          <p:nvPr/>
        </p:nvPicPr>
        <p:blipFill>
          <a:blip r:embed="rId2"/>
          <a:stretch>
            <a:fillRect/>
          </a:stretch>
        </p:blipFill>
        <p:spPr>
          <a:xfrm>
            <a:off x="5650425" y="42113"/>
            <a:ext cx="6541575" cy="1610345"/>
          </a:xfrm>
          <a:prstGeom prst="rect">
            <a:avLst/>
          </a:prstGeom>
        </p:spPr>
      </p:pic>
    </p:spTree>
    <p:extLst>
      <p:ext uri="{BB962C8B-B14F-4D97-AF65-F5344CB8AC3E}">
        <p14:creationId xmlns:p14="http://schemas.microsoft.com/office/powerpoint/2010/main" val="1417576758"/>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3335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latin typeface="HG丸ｺﾞｼｯｸM-PRO" panose="020F0600000000000000" pitchFamily="50" charset="-128"/>
                <a:ea typeface="HG丸ｺﾞｼｯｸM-PRO" panose="020F0600000000000000" pitchFamily="50" charset="-128"/>
              </a:rPr>
              <a:t>１．財団寄付をお願いする理由</a:t>
            </a:r>
            <a:endParaRPr kumimoji="1" lang="ja-JP" altLang="en-US" sz="2800" b="1" dirty="0">
              <a:solidFill>
                <a:srgbClr val="FFFF00"/>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1955F313-4D32-4184-97A5-1FF699FDA4E8}"/>
              </a:ext>
            </a:extLst>
          </p:cNvPr>
          <p:cNvPicPr>
            <a:picLocks noChangeAspect="1"/>
          </p:cNvPicPr>
          <p:nvPr/>
        </p:nvPicPr>
        <p:blipFill>
          <a:blip r:embed="rId3"/>
          <a:stretch>
            <a:fillRect/>
          </a:stretch>
        </p:blipFill>
        <p:spPr>
          <a:xfrm>
            <a:off x="1419225" y="1701919"/>
            <a:ext cx="2547938" cy="3166161"/>
          </a:xfrm>
          <a:prstGeom prst="rect">
            <a:avLst/>
          </a:prstGeom>
        </p:spPr>
      </p:pic>
      <p:sp>
        <p:nvSpPr>
          <p:cNvPr id="10" name="テキスト ボックス 9">
            <a:extLst>
              <a:ext uri="{FF2B5EF4-FFF2-40B4-BE49-F238E27FC236}">
                <a16:creationId xmlns:a16="http://schemas.microsoft.com/office/drawing/2014/main" id="{022BB597-B8C9-4E03-8B91-4B1B5D88E996}"/>
              </a:ext>
            </a:extLst>
          </p:cNvPr>
          <p:cNvSpPr txBox="1"/>
          <p:nvPr/>
        </p:nvSpPr>
        <p:spPr>
          <a:xfrm>
            <a:off x="902495" y="4988440"/>
            <a:ext cx="3857625" cy="1405193"/>
          </a:xfrm>
          <a:prstGeom prst="rect">
            <a:avLst/>
          </a:prstGeom>
          <a:noFill/>
        </p:spPr>
        <p:txBody>
          <a:bodyPr wrap="square">
            <a:spAutoFit/>
          </a:bodyPr>
          <a:lstStyle/>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ja-JP" altLang="en-US" sz="2000" dirty="0">
                <a:solidFill>
                  <a:srgbClr val="0070C0"/>
                </a:solidFill>
                <a:latin typeface="HG丸ｺﾞｼｯｸM-PRO" panose="020F0600000000000000" pitchFamily="50" charset="-128"/>
                <a:ea typeface="HG丸ｺﾞｼｯｸM-PRO" panose="020F0600000000000000" pitchFamily="50" charset="-128"/>
              </a:rPr>
              <a:t>アーチ・クランフ</a:t>
            </a:r>
            <a:endParaRPr lang="en-US" altLang="ja-JP" sz="2000" dirty="0">
              <a:solidFill>
                <a:srgbClr val="0070C0"/>
              </a:solidFill>
              <a:latin typeface="HG丸ｺﾞｼｯｸM-PRO" panose="020F0600000000000000" pitchFamily="50" charset="-128"/>
              <a:ea typeface="HG丸ｺﾞｼｯｸM-PRO" panose="020F0600000000000000" pitchFamily="50" charset="-128"/>
            </a:endParaRPr>
          </a:p>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ja-JP" altLang="en-US" sz="2000" dirty="0">
                <a:latin typeface="HG丸ｺﾞｼｯｸM-PRO" panose="020F0600000000000000" pitchFamily="50" charset="-128"/>
                <a:ea typeface="HG丸ｺﾞｼｯｸM-PRO" panose="020F0600000000000000" pitchFamily="50" charset="-128"/>
              </a:rPr>
              <a:t>クリーブランド</a:t>
            </a:r>
            <a:r>
              <a:rPr lang="en-US" altLang="ja-JP" sz="2000" dirty="0">
                <a:latin typeface="HG丸ｺﾞｼｯｸM-PRO" panose="020F0600000000000000" pitchFamily="50" charset="-128"/>
                <a:ea typeface="HG丸ｺﾞｼｯｸM-PRO" panose="020F0600000000000000" pitchFamily="50" charset="-128"/>
              </a:rPr>
              <a:t>RC</a:t>
            </a:r>
            <a:r>
              <a:rPr lang="ja-JP" altLang="en-US" sz="2000" dirty="0">
                <a:latin typeface="HG丸ｺﾞｼｯｸM-PRO" panose="020F0600000000000000" pitchFamily="50" charset="-128"/>
                <a:ea typeface="HG丸ｺﾞｼｯｸM-PRO" panose="020F0600000000000000" pitchFamily="50" charset="-128"/>
              </a:rPr>
              <a:t>の創立会員</a:t>
            </a:r>
          </a:p>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en-US" altLang="ja-JP" sz="2000" dirty="0">
                <a:latin typeface="HG丸ｺﾞｼｯｸM-PRO" panose="020F0600000000000000" pitchFamily="50" charset="-128"/>
                <a:ea typeface="HG丸ｺﾞｼｯｸM-PRO" panose="020F0600000000000000" pitchFamily="50" charset="-128"/>
              </a:rPr>
              <a:t>1917-18 RI</a:t>
            </a:r>
            <a:r>
              <a:rPr lang="ja-JP" altLang="en-US" sz="2000" dirty="0">
                <a:latin typeface="HG丸ｺﾞｼｯｸM-PRO" panose="020F0600000000000000" pitchFamily="50" charset="-128"/>
                <a:ea typeface="HG丸ｺﾞｼｯｸM-PRO" panose="020F0600000000000000" pitchFamily="50" charset="-128"/>
              </a:rPr>
              <a:t>会長</a:t>
            </a:r>
          </a:p>
        </p:txBody>
      </p:sp>
      <p:sp>
        <p:nvSpPr>
          <p:cNvPr id="13" name="テキスト ボックス 12">
            <a:extLst>
              <a:ext uri="{FF2B5EF4-FFF2-40B4-BE49-F238E27FC236}">
                <a16:creationId xmlns:a16="http://schemas.microsoft.com/office/drawing/2014/main" id="{0F6A1463-6CDA-474F-B86B-8726EE8C10B6}"/>
              </a:ext>
            </a:extLst>
          </p:cNvPr>
          <p:cNvSpPr txBox="1"/>
          <p:nvPr/>
        </p:nvSpPr>
        <p:spPr>
          <a:xfrm>
            <a:off x="4584278" y="3667569"/>
            <a:ext cx="7455322" cy="646331"/>
          </a:xfrm>
          <a:prstGeom prst="rect">
            <a:avLst/>
          </a:prstGeom>
          <a:noFill/>
        </p:spPr>
        <p:txBody>
          <a:bodyPr wrap="square">
            <a:spAutoFit/>
          </a:bodyPr>
          <a:lstStyle/>
          <a:p>
            <a:r>
              <a:rPr lang="en-US" altLang="ja-JP" sz="3200" dirty="0">
                <a:latin typeface="HG丸ｺﾞｼｯｸM-PRO" panose="020F0600000000000000" pitchFamily="50" charset="-128"/>
                <a:ea typeface="HG丸ｺﾞｼｯｸM-PRO" panose="020F0600000000000000" pitchFamily="50" charset="-128"/>
              </a:rPr>
              <a:t>『</a:t>
            </a:r>
            <a:r>
              <a:rPr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rPr>
              <a:t>世界で</a:t>
            </a:r>
            <a:r>
              <a:rPr lang="ja-JP" altLang="en-US" sz="3600" b="1" u="sng" dirty="0">
                <a:solidFill>
                  <a:schemeClr val="accent1">
                    <a:lumMod val="75000"/>
                  </a:schemeClr>
                </a:solidFill>
                <a:latin typeface="HG丸ｺﾞｼｯｸM-PRO" panose="020F0600000000000000" pitchFamily="50" charset="-128"/>
                <a:ea typeface="HG丸ｺﾞｼｯｸM-PRO" panose="020F0600000000000000" pitchFamily="50" charset="-128"/>
              </a:rPr>
              <a:t>良いこと</a:t>
            </a:r>
            <a:r>
              <a:rPr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rPr>
              <a:t>をする為の基金</a:t>
            </a:r>
            <a:r>
              <a:rPr lang="en-US" altLang="ja-JP" sz="3200" dirty="0">
                <a:latin typeface="HG丸ｺﾞｼｯｸM-PRO" panose="020F0600000000000000" pitchFamily="50" charset="-128"/>
                <a:ea typeface="HG丸ｺﾞｼｯｸM-PRO" panose="020F0600000000000000" pitchFamily="50" charset="-128"/>
              </a:rPr>
              <a:t>』</a:t>
            </a:r>
            <a:endParaRPr lang="ja-JP" altLang="en-US" sz="3200" dirty="0"/>
          </a:p>
        </p:txBody>
      </p:sp>
      <p:sp>
        <p:nvSpPr>
          <p:cNvPr id="8" name="テキスト ボックス 7">
            <a:extLst>
              <a:ext uri="{FF2B5EF4-FFF2-40B4-BE49-F238E27FC236}">
                <a16:creationId xmlns:a16="http://schemas.microsoft.com/office/drawing/2014/main" id="{539B0D95-2EFC-4EBF-BDC8-F51C26599B9E}"/>
              </a:ext>
            </a:extLst>
          </p:cNvPr>
          <p:cNvSpPr txBox="1"/>
          <p:nvPr/>
        </p:nvSpPr>
        <p:spPr>
          <a:xfrm>
            <a:off x="5695950" y="2348613"/>
            <a:ext cx="4248150" cy="461665"/>
          </a:xfrm>
          <a:prstGeom prst="rect">
            <a:avLst/>
          </a:prstGeom>
          <a:noFill/>
        </p:spPr>
        <p:txBody>
          <a:bodyPr wrap="square" rtlCol="0">
            <a:spAutoFit/>
          </a:bodyPr>
          <a:lstStyle/>
          <a:p>
            <a:r>
              <a:rPr kumimoji="1" lang="en-US" altLang="ja-JP" sz="2400" dirty="0">
                <a:latin typeface="HG丸ｺﾞｼｯｸM-PRO" panose="020F0600000000000000" pitchFamily="50" charset="-128"/>
                <a:ea typeface="HG丸ｺﾞｼｯｸM-PRO" panose="020F0600000000000000" pitchFamily="50" charset="-128"/>
              </a:rPr>
              <a:t>1917</a:t>
            </a:r>
            <a:r>
              <a:rPr kumimoji="1" lang="ja-JP" altLang="en-US" sz="2400" dirty="0">
                <a:latin typeface="HG丸ｺﾞｼｯｸM-PRO" panose="020F0600000000000000" pitchFamily="50" charset="-128"/>
                <a:ea typeface="HG丸ｺﾞｼｯｸM-PRO" panose="020F0600000000000000" pitchFamily="50" charset="-128"/>
              </a:rPr>
              <a:t>年</a:t>
            </a:r>
            <a:r>
              <a:rPr kumimoji="1" lang="en-US" altLang="ja-JP"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アトランタ国際大会</a:t>
            </a:r>
          </a:p>
        </p:txBody>
      </p:sp>
      <p:sp>
        <p:nvSpPr>
          <p:cNvPr id="9" name="テキスト ボックス 8">
            <a:extLst>
              <a:ext uri="{FF2B5EF4-FFF2-40B4-BE49-F238E27FC236}">
                <a16:creationId xmlns:a16="http://schemas.microsoft.com/office/drawing/2014/main" id="{E46DC845-9286-43EF-ACAE-467BC1A3F040}"/>
              </a:ext>
            </a:extLst>
          </p:cNvPr>
          <p:cNvSpPr txBox="1"/>
          <p:nvPr/>
        </p:nvSpPr>
        <p:spPr>
          <a:xfrm>
            <a:off x="1197769" y="1166963"/>
            <a:ext cx="2990850"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ロータリー財団の父</a:t>
            </a:r>
          </a:p>
        </p:txBody>
      </p:sp>
      <p:pic>
        <p:nvPicPr>
          <p:cNvPr id="11" name="図 10">
            <a:extLst>
              <a:ext uri="{FF2B5EF4-FFF2-40B4-BE49-F238E27FC236}">
                <a16:creationId xmlns:a16="http://schemas.microsoft.com/office/drawing/2014/main" id="{8B07E9FF-5D4A-48A8-9512-F7D8FAF8E3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5100317"/>
            <a:ext cx="6096000" cy="1624333"/>
          </a:xfrm>
          <a:prstGeom prst="rect">
            <a:avLst/>
          </a:prstGeom>
        </p:spPr>
      </p:pic>
    </p:spTree>
    <p:extLst>
      <p:ext uri="{BB962C8B-B14F-4D97-AF65-F5344CB8AC3E}">
        <p14:creationId xmlns:p14="http://schemas.microsoft.com/office/powerpoint/2010/main" val="1619270493"/>
      </p:ext>
    </p:extLst>
  </p:cSld>
  <p:clrMapOvr>
    <a:masterClrMapping/>
  </p:clrMapOvr>
  <mc:AlternateContent xmlns:mc="http://schemas.openxmlformats.org/markup-compatibility/2006" xmlns:p14="http://schemas.microsoft.com/office/powerpoint/2010/main">
    <mc:Choice Requires="p14">
      <p:transition spd="slow" p14:dur="1250" advTm="25310">
        <p:pull/>
      </p:transition>
    </mc:Choice>
    <mc:Fallback xmlns="">
      <p:transition spd="slow" advTm="25310">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3335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latin typeface="HG丸ｺﾞｼｯｸM-PRO" panose="020F0600000000000000" pitchFamily="50" charset="-128"/>
                <a:ea typeface="HG丸ｺﾞｼｯｸM-PRO" panose="020F0600000000000000" pitchFamily="50" charset="-128"/>
              </a:rPr>
              <a:t>１．財団寄付をお願いする理由</a:t>
            </a:r>
            <a:endParaRPr kumimoji="1" lang="ja-JP" altLang="en-US" sz="2800" b="1" dirty="0">
              <a:solidFill>
                <a:srgbClr val="FFFF00"/>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1955F313-4D32-4184-97A5-1FF699FDA4E8}"/>
              </a:ext>
            </a:extLst>
          </p:cNvPr>
          <p:cNvPicPr>
            <a:picLocks noChangeAspect="1"/>
          </p:cNvPicPr>
          <p:nvPr/>
        </p:nvPicPr>
        <p:blipFill>
          <a:blip r:embed="rId4"/>
          <a:stretch>
            <a:fillRect/>
          </a:stretch>
        </p:blipFill>
        <p:spPr>
          <a:xfrm>
            <a:off x="1419225" y="1701919"/>
            <a:ext cx="2547938" cy="3166161"/>
          </a:xfrm>
          <a:prstGeom prst="rect">
            <a:avLst/>
          </a:prstGeom>
        </p:spPr>
      </p:pic>
      <p:sp>
        <p:nvSpPr>
          <p:cNvPr id="10" name="テキスト ボックス 9">
            <a:extLst>
              <a:ext uri="{FF2B5EF4-FFF2-40B4-BE49-F238E27FC236}">
                <a16:creationId xmlns:a16="http://schemas.microsoft.com/office/drawing/2014/main" id="{022BB597-B8C9-4E03-8B91-4B1B5D88E996}"/>
              </a:ext>
            </a:extLst>
          </p:cNvPr>
          <p:cNvSpPr txBox="1"/>
          <p:nvPr/>
        </p:nvSpPr>
        <p:spPr>
          <a:xfrm>
            <a:off x="902495" y="4988440"/>
            <a:ext cx="3857625" cy="1405193"/>
          </a:xfrm>
          <a:prstGeom prst="rect">
            <a:avLst/>
          </a:prstGeom>
          <a:noFill/>
        </p:spPr>
        <p:txBody>
          <a:bodyPr wrap="square">
            <a:spAutoFit/>
          </a:bodyPr>
          <a:lstStyle/>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ja-JP" altLang="en-US" sz="2000" dirty="0">
                <a:solidFill>
                  <a:srgbClr val="0070C0"/>
                </a:solidFill>
                <a:latin typeface="HG丸ｺﾞｼｯｸM-PRO" panose="020F0600000000000000" pitchFamily="50" charset="-128"/>
                <a:ea typeface="HG丸ｺﾞｼｯｸM-PRO" panose="020F0600000000000000" pitchFamily="50" charset="-128"/>
              </a:rPr>
              <a:t>アーチ・クランフ</a:t>
            </a:r>
            <a:endParaRPr lang="en-US" altLang="ja-JP" sz="2000" dirty="0">
              <a:solidFill>
                <a:srgbClr val="0070C0"/>
              </a:solidFill>
              <a:latin typeface="HG丸ｺﾞｼｯｸM-PRO" panose="020F0600000000000000" pitchFamily="50" charset="-128"/>
              <a:ea typeface="HG丸ｺﾞｼｯｸM-PRO" panose="020F0600000000000000" pitchFamily="50" charset="-128"/>
            </a:endParaRPr>
          </a:p>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ja-JP" altLang="en-US" sz="2000" dirty="0">
                <a:latin typeface="HG丸ｺﾞｼｯｸM-PRO" panose="020F0600000000000000" pitchFamily="50" charset="-128"/>
                <a:ea typeface="HG丸ｺﾞｼｯｸM-PRO" panose="020F0600000000000000" pitchFamily="50" charset="-128"/>
              </a:rPr>
              <a:t>クリーブランド</a:t>
            </a:r>
            <a:r>
              <a:rPr lang="en-US" altLang="ja-JP" sz="2000" dirty="0">
                <a:latin typeface="HG丸ｺﾞｼｯｸM-PRO" panose="020F0600000000000000" pitchFamily="50" charset="-128"/>
                <a:ea typeface="HG丸ｺﾞｼｯｸM-PRO" panose="020F0600000000000000" pitchFamily="50" charset="-128"/>
              </a:rPr>
              <a:t>RC</a:t>
            </a:r>
            <a:r>
              <a:rPr lang="ja-JP" altLang="en-US" sz="2000" dirty="0">
                <a:latin typeface="HG丸ｺﾞｼｯｸM-PRO" panose="020F0600000000000000" pitchFamily="50" charset="-128"/>
                <a:ea typeface="HG丸ｺﾞｼｯｸM-PRO" panose="020F0600000000000000" pitchFamily="50" charset="-128"/>
              </a:rPr>
              <a:t>の創立会員</a:t>
            </a:r>
          </a:p>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en-US" altLang="ja-JP" sz="2000" dirty="0">
                <a:latin typeface="HG丸ｺﾞｼｯｸM-PRO" panose="020F0600000000000000" pitchFamily="50" charset="-128"/>
                <a:ea typeface="HG丸ｺﾞｼｯｸM-PRO" panose="020F0600000000000000" pitchFamily="50" charset="-128"/>
              </a:rPr>
              <a:t>1917-18 RI</a:t>
            </a:r>
            <a:r>
              <a:rPr lang="ja-JP" altLang="en-US" sz="2000" dirty="0">
                <a:latin typeface="HG丸ｺﾞｼｯｸM-PRO" panose="020F0600000000000000" pitchFamily="50" charset="-128"/>
                <a:ea typeface="HG丸ｺﾞｼｯｸM-PRO" panose="020F0600000000000000" pitchFamily="50" charset="-128"/>
              </a:rPr>
              <a:t>会長</a:t>
            </a:r>
          </a:p>
        </p:txBody>
      </p:sp>
      <p:sp>
        <p:nvSpPr>
          <p:cNvPr id="13" name="テキスト ボックス 12">
            <a:extLst>
              <a:ext uri="{FF2B5EF4-FFF2-40B4-BE49-F238E27FC236}">
                <a16:creationId xmlns:a16="http://schemas.microsoft.com/office/drawing/2014/main" id="{0F6A1463-6CDA-474F-B86B-8726EE8C10B6}"/>
              </a:ext>
            </a:extLst>
          </p:cNvPr>
          <p:cNvSpPr txBox="1"/>
          <p:nvPr/>
        </p:nvSpPr>
        <p:spPr>
          <a:xfrm>
            <a:off x="4557525" y="2744422"/>
            <a:ext cx="7455322" cy="2123658"/>
          </a:xfrm>
          <a:prstGeom prst="rect">
            <a:avLst/>
          </a:prstGeom>
          <a:noFill/>
        </p:spPr>
        <p:txBody>
          <a:bodyPr wrap="square">
            <a:spAutoFit/>
          </a:bodyPr>
          <a:lstStyle/>
          <a:p>
            <a:r>
              <a:rPr lang="en-US" altLang="ja-JP" sz="3200" dirty="0">
                <a:latin typeface="HG丸ｺﾞｼｯｸM-PRO" panose="020F0600000000000000" pitchFamily="50" charset="-128"/>
                <a:ea typeface="HG丸ｺﾞｼｯｸM-PRO" panose="020F0600000000000000" pitchFamily="50" charset="-128"/>
              </a:rPr>
              <a:t>『</a:t>
            </a:r>
            <a:r>
              <a:rPr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rPr>
              <a:t>世界で</a:t>
            </a:r>
            <a:r>
              <a:rPr lang="ja-JP" altLang="en-US" sz="3600" b="1" u="sng" dirty="0">
                <a:solidFill>
                  <a:srgbClr val="FF0000"/>
                </a:solidFill>
                <a:latin typeface="HG丸ｺﾞｼｯｸM-PRO" panose="020F0600000000000000" pitchFamily="50" charset="-128"/>
                <a:ea typeface="HG丸ｺﾞｼｯｸM-PRO" panose="020F0600000000000000" pitchFamily="50" charset="-128"/>
              </a:rPr>
              <a:t>奉仕活動</a:t>
            </a:r>
            <a:r>
              <a:rPr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rPr>
              <a:t>をする為の基金</a:t>
            </a:r>
            <a:r>
              <a:rPr lang="en-US" altLang="ja-JP" sz="3200" dirty="0">
                <a:latin typeface="HG丸ｺﾞｼｯｸM-PRO" panose="020F0600000000000000" pitchFamily="50" charset="-128"/>
                <a:ea typeface="HG丸ｺﾞｼｯｸM-PRO" panose="020F0600000000000000" pitchFamily="50" charset="-128"/>
              </a:rPr>
              <a:t>』</a:t>
            </a:r>
          </a:p>
          <a:p>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a:solidFill>
                  <a:srgbClr val="FF0000"/>
                </a:solidFill>
                <a:latin typeface="HG丸ｺﾞｼｯｸM-PRO" panose="020F0600000000000000" pitchFamily="50" charset="-128"/>
                <a:ea typeface="HG丸ｺﾞｼｯｸM-PRO" panose="020F0600000000000000" pitchFamily="50" charset="-128"/>
              </a:rPr>
              <a:t>財団寄付は、奉仕活動の財源とな　　</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3200" dirty="0">
                <a:solidFill>
                  <a:srgbClr val="FF0000"/>
                </a:solidFill>
                <a:latin typeface="HG丸ｺﾞｼｯｸM-PRO" panose="020F0600000000000000" pitchFamily="50" charset="-128"/>
                <a:ea typeface="HG丸ｺﾞｼｯｸM-PRO" panose="020F0600000000000000" pitchFamily="50" charset="-128"/>
              </a:rPr>
              <a:t>　　り、奉仕活動を支えています！</a:t>
            </a:r>
            <a:endParaRPr lang="ja-JP" altLang="en-US" sz="3200" dirty="0">
              <a:solidFill>
                <a:srgbClr val="FF0000"/>
              </a:solidFill>
            </a:endParaRPr>
          </a:p>
        </p:txBody>
      </p:sp>
      <p:sp>
        <p:nvSpPr>
          <p:cNvPr id="8" name="テキスト ボックス 7">
            <a:extLst>
              <a:ext uri="{FF2B5EF4-FFF2-40B4-BE49-F238E27FC236}">
                <a16:creationId xmlns:a16="http://schemas.microsoft.com/office/drawing/2014/main" id="{539B0D95-2EFC-4EBF-BDC8-F51C26599B9E}"/>
              </a:ext>
            </a:extLst>
          </p:cNvPr>
          <p:cNvSpPr txBox="1"/>
          <p:nvPr/>
        </p:nvSpPr>
        <p:spPr>
          <a:xfrm>
            <a:off x="5624233" y="1748356"/>
            <a:ext cx="4248150" cy="461665"/>
          </a:xfrm>
          <a:prstGeom prst="rect">
            <a:avLst/>
          </a:prstGeom>
          <a:noFill/>
        </p:spPr>
        <p:txBody>
          <a:bodyPr wrap="square" rtlCol="0">
            <a:spAutoFit/>
          </a:bodyPr>
          <a:lstStyle/>
          <a:p>
            <a:r>
              <a:rPr kumimoji="1" lang="en-US" altLang="ja-JP" sz="2400" dirty="0">
                <a:latin typeface="HG丸ｺﾞｼｯｸM-PRO" panose="020F0600000000000000" pitchFamily="50" charset="-128"/>
                <a:ea typeface="HG丸ｺﾞｼｯｸM-PRO" panose="020F0600000000000000" pitchFamily="50" charset="-128"/>
              </a:rPr>
              <a:t>1917</a:t>
            </a:r>
            <a:r>
              <a:rPr kumimoji="1" lang="ja-JP" altLang="en-US" sz="2400" dirty="0">
                <a:latin typeface="HG丸ｺﾞｼｯｸM-PRO" panose="020F0600000000000000" pitchFamily="50" charset="-128"/>
                <a:ea typeface="HG丸ｺﾞｼｯｸM-PRO" panose="020F0600000000000000" pitchFamily="50" charset="-128"/>
              </a:rPr>
              <a:t>年</a:t>
            </a:r>
            <a:r>
              <a:rPr kumimoji="1" lang="en-US" altLang="ja-JP"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アトランタ国際大会</a:t>
            </a:r>
          </a:p>
        </p:txBody>
      </p:sp>
      <p:sp>
        <p:nvSpPr>
          <p:cNvPr id="9" name="テキスト ボックス 8">
            <a:extLst>
              <a:ext uri="{FF2B5EF4-FFF2-40B4-BE49-F238E27FC236}">
                <a16:creationId xmlns:a16="http://schemas.microsoft.com/office/drawing/2014/main" id="{E46DC845-9286-43EF-ACAE-467BC1A3F040}"/>
              </a:ext>
            </a:extLst>
          </p:cNvPr>
          <p:cNvSpPr txBox="1"/>
          <p:nvPr/>
        </p:nvSpPr>
        <p:spPr>
          <a:xfrm>
            <a:off x="1197769" y="1166963"/>
            <a:ext cx="2990850"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ロータリー財団の父</a:t>
            </a:r>
          </a:p>
        </p:txBody>
      </p:sp>
      <p:pic>
        <p:nvPicPr>
          <p:cNvPr id="11" name="図 10">
            <a:extLst>
              <a:ext uri="{FF2B5EF4-FFF2-40B4-BE49-F238E27FC236}">
                <a16:creationId xmlns:a16="http://schemas.microsoft.com/office/drawing/2014/main" id="{1A765FD6-FD7A-4AA7-8F6B-458C240B0E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24555"/>
            <a:ext cx="6096000" cy="1624333"/>
          </a:xfrm>
          <a:prstGeom prst="rect">
            <a:avLst/>
          </a:prstGeom>
        </p:spPr>
      </p:pic>
    </p:spTree>
    <p:custDataLst>
      <p:tags r:id="rId1"/>
    </p:custDataLst>
    <p:extLst>
      <p:ext uri="{BB962C8B-B14F-4D97-AF65-F5344CB8AC3E}">
        <p14:creationId xmlns:p14="http://schemas.microsoft.com/office/powerpoint/2010/main" val="4044939894"/>
      </p:ext>
    </p:extLst>
  </p:cSld>
  <p:clrMapOvr>
    <a:masterClrMapping/>
  </p:clrMapOvr>
  <mc:AlternateContent xmlns:mc="http://schemas.openxmlformats.org/markup-compatibility/2006" xmlns:p14="http://schemas.microsoft.com/office/powerpoint/2010/main">
    <mc:Choice Requires="p14">
      <p:transition spd="slow" p14:dur="1250" advTm="54301">
        <p:pull/>
      </p:transition>
    </mc:Choice>
    <mc:Fallback xmlns="">
      <p:transition spd="slow" advTm="54301">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1000"/>
                                        <p:tgtEl>
                                          <p:spTgt spid="13">
                                            <p:txEl>
                                              <p:pRg st="2" end="2"/>
                                            </p:txEl>
                                          </p:spTgt>
                                        </p:tgtEl>
                                      </p:cBhvr>
                                    </p:animEffect>
                                    <p:anim calcmode="lin" valueType="num">
                                      <p:cBhvr>
                                        <p:cTn id="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fade">
                                      <p:cBhvr>
                                        <p:cTn id="12" dur="1000"/>
                                        <p:tgtEl>
                                          <p:spTgt spid="13">
                                            <p:txEl>
                                              <p:pRg st="3" end="3"/>
                                            </p:txEl>
                                          </p:spTgt>
                                        </p:tgtEl>
                                      </p:cBhvr>
                                    </p:animEffect>
                                    <p:anim calcmode="lin" valueType="num">
                                      <p:cBhvr>
                                        <p:cTn id="1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２．財団寄付と奉仕活動との関係！</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4270400"/>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ロータリアンとして奉仕活動を行う上で必要とされる２つのこと！</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１．活動資金（ロータリアンからの財団寄付）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２．参加すること（ロータリアンの積極的関与）</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0AD08D0C-70E4-48FE-B522-35D6D964B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233667"/>
            <a:ext cx="6096000" cy="1624333"/>
          </a:xfrm>
          <a:prstGeom prst="rect">
            <a:avLst/>
          </a:prstGeom>
        </p:spPr>
      </p:pic>
    </p:spTree>
    <p:custDataLst>
      <p:tags r:id="rId1"/>
    </p:custDataLst>
    <p:extLst>
      <p:ext uri="{BB962C8B-B14F-4D97-AF65-F5344CB8AC3E}">
        <p14:creationId xmlns:p14="http://schemas.microsoft.com/office/powerpoint/2010/main" val="2526906795"/>
      </p:ext>
    </p:extLst>
  </p:cSld>
  <p:clrMapOvr>
    <a:masterClrMapping/>
  </p:clrMapOvr>
  <p:transition spd="slow" advTm="6252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２．財団寄付と奉仕活動との関係（簡略図）</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04655ED5-58B8-4CF9-8E60-A542DA0A4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4247" y="5782234"/>
            <a:ext cx="3847753" cy="1025268"/>
          </a:xfrm>
          <a:prstGeom prst="rect">
            <a:avLst/>
          </a:prstGeom>
        </p:spPr>
      </p:pic>
      <p:pic>
        <p:nvPicPr>
          <p:cNvPr id="9" name="図 8">
            <a:extLst>
              <a:ext uri="{FF2B5EF4-FFF2-40B4-BE49-F238E27FC236}">
                <a16:creationId xmlns:a16="http://schemas.microsoft.com/office/drawing/2014/main" id="{FEA269ED-B406-40D5-998A-4A7898142B55}"/>
              </a:ext>
            </a:extLst>
          </p:cNvPr>
          <p:cNvPicPr>
            <a:picLocks noChangeAspect="1"/>
          </p:cNvPicPr>
          <p:nvPr/>
        </p:nvPicPr>
        <p:blipFill>
          <a:blip r:embed="rId4"/>
          <a:stretch>
            <a:fillRect/>
          </a:stretch>
        </p:blipFill>
        <p:spPr>
          <a:xfrm>
            <a:off x="180976" y="1254082"/>
            <a:ext cx="11858624" cy="4734342"/>
          </a:xfrm>
          <a:prstGeom prst="rect">
            <a:avLst/>
          </a:prstGeom>
        </p:spPr>
      </p:pic>
    </p:spTree>
    <p:extLst>
      <p:ext uri="{BB962C8B-B14F-4D97-AF65-F5344CB8AC3E}">
        <p14:creationId xmlns:p14="http://schemas.microsoft.com/office/powerpoint/2010/main" val="3197901032"/>
      </p:ext>
    </p:extLst>
  </p:cSld>
  <p:clrMapOvr>
    <a:masterClrMapping/>
  </p:clrMapOvr>
  <p:transition spd="slow" advTm="18543">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２．財団寄付と奉仕活動との関係（簡略図）</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04655ED5-58B8-4CF9-8E60-A542DA0A4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4706" y="5947560"/>
            <a:ext cx="3227294" cy="859941"/>
          </a:xfrm>
          <a:prstGeom prst="rect">
            <a:avLst/>
          </a:prstGeom>
        </p:spPr>
      </p:pic>
      <p:pic>
        <p:nvPicPr>
          <p:cNvPr id="9" name="図 8">
            <a:extLst>
              <a:ext uri="{FF2B5EF4-FFF2-40B4-BE49-F238E27FC236}">
                <a16:creationId xmlns:a16="http://schemas.microsoft.com/office/drawing/2014/main" id="{9A84D876-55C4-4A05-8652-0E5A3C0E746C}"/>
              </a:ext>
            </a:extLst>
          </p:cNvPr>
          <p:cNvPicPr>
            <a:picLocks noChangeAspect="1"/>
          </p:cNvPicPr>
          <p:nvPr/>
        </p:nvPicPr>
        <p:blipFill>
          <a:blip r:embed="rId4"/>
          <a:stretch>
            <a:fillRect/>
          </a:stretch>
        </p:blipFill>
        <p:spPr>
          <a:xfrm>
            <a:off x="762000" y="976312"/>
            <a:ext cx="10533529" cy="5101759"/>
          </a:xfrm>
          <a:prstGeom prst="rect">
            <a:avLst/>
          </a:prstGeom>
        </p:spPr>
      </p:pic>
    </p:spTree>
    <p:extLst>
      <p:ext uri="{BB962C8B-B14F-4D97-AF65-F5344CB8AC3E}">
        <p14:creationId xmlns:p14="http://schemas.microsoft.com/office/powerpoint/2010/main" val="3280338639"/>
      </p:ext>
    </p:extLst>
  </p:cSld>
  <p:clrMapOvr>
    <a:masterClrMapping/>
  </p:clrMapOvr>
  <p:transition spd="slow" advTm="18543">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２．財団寄付と奉仕活動との関係（簡略図）</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E121B227-FCA7-4157-9C18-257471172444}"/>
              </a:ext>
            </a:extLst>
          </p:cNvPr>
          <p:cNvSpPr txBox="1"/>
          <p:nvPr/>
        </p:nvSpPr>
        <p:spPr>
          <a:xfrm>
            <a:off x="6884894" y="4744426"/>
            <a:ext cx="1631577" cy="461665"/>
          </a:xfrm>
          <a:prstGeom prst="rect">
            <a:avLst/>
          </a:prstGeom>
          <a:noFill/>
        </p:spPr>
        <p:txBody>
          <a:bodyPr wrap="square" rtlCol="0">
            <a:spAutoFit/>
          </a:bodyPr>
          <a:lstStyle/>
          <a:p>
            <a:r>
              <a:rPr kumimoji="1" lang="ja-JP" altLang="en-US" sz="2400" dirty="0">
                <a:solidFill>
                  <a:srgbClr val="FF0000"/>
                </a:solidFill>
              </a:rPr>
              <a:t>世界での</a:t>
            </a:r>
          </a:p>
        </p:txBody>
      </p:sp>
      <p:pic>
        <p:nvPicPr>
          <p:cNvPr id="7" name="図 6">
            <a:extLst>
              <a:ext uri="{FF2B5EF4-FFF2-40B4-BE49-F238E27FC236}">
                <a16:creationId xmlns:a16="http://schemas.microsoft.com/office/drawing/2014/main" id="{04655ED5-58B8-4CF9-8E60-A542DA0A4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4247" y="5782234"/>
            <a:ext cx="3847753" cy="1025268"/>
          </a:xfrm>
          <a:prstGeom prst="rect">
            <a:avLst/>
          </a:prstGeom>
        </p:spPr>
      </p:pic>
      <p:pic>
        <p:nvPicPr>
          <p:cNvPr id="6" name="図 5">
            <a:extLst>
              <a:ext uri="{FF2B5EF4-FFF2-40B4-BE49-F238E27FC236}">
                <a16:creationId xmlns:a16="http://schemas.microsoft.com/office/drawing/2014/main" id="{19100F1C-6E81-4096-93F5-CF9227EA0F93}"/>
              </a:ext>
            </a:extLst>
          </p:cNvPr>
          <p:cNvPicPr>
            <a:picLocks noChangeAspect="1"/>
          </p:cNvPicPr>
          <p:nvPr/>
        </p:nvPicPr>
        <p:blipFill>
          <a:blip r:embed="rId4"/>
          <a:stretch>
            <a:fillRect/>
          </a:stretch>
        </p:blipFill>
        <p:spPr>
          <a:xfrm>
            <a:off x="690562" y="876300"/>
            <a:ext cx="10810875" cy="5105400"/>
          </a:xfrm>
          <a:prstGeom prst="rect">
            <a:avLst/>
          </a:prstGeom>
        </p:spPr>
      </p:pic>
    </p:spTree>
    <p:extLst>
      <p:ext uri="{BB962C8B-B14F-4D97-AF65-F5344CB8AC3E}">
        <p14:creationId xmlns:p14="http://schemas.microsoft.com/office/powerpoint/2010/main" val="4269435472"/>
      </p:ext>
    </p:extLst>
  </p:cSld>
  <p:clrMapOvr>
    <a:masterClrMapping/>
  </p:clrMapOvr>
  <p:transition spd="slow" advTm="18543">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49B93F1-C602-4A80-BBAA-B24BD71A5552}"/>
              </a:ext>
            </a:extLst>
          </p:cNvPr>
          <p:cNvPicPr>
            <a:picLocks noChangeAspect="1"/>
          </p:cNvPicPr>
          <p:nvPr/>
        </p:nvPicPr>
        <p:blipFill>
          <a:blip r:embed="rId4"/>
          <a:stretch>
            <a:fillRect/>
          </a:stretch>
        </p:blipFill>
        <p:spPr>
          <a:xfrm>
            <a:off x="1628974" y="1900644"/>
            <a:ext cx="8962626" cy="3056711"/>
          </a:xfrm>
          <a:prstGeom prst="rect">
            <a:avLst/>
          </a:prstGeom>
        </p:spPr>
      </p:pic>
      <p:sp>
        <p:nvSpPr>
          <p:cNvPr id="4" name="正方形/長方形 3">
            <a:extLst>
              <a:ext uri="{FF2B5EF4-FFF2-40B4-BE49-F238E27FC236}">
                <a16:creationId xmlns:a16="http://schemas.microsoft.com/office/drawing/2014/main" id="{40DE7B49-F131-404D-B6F9-58BF786F3F9A}"/>
              </a:ext>
            </a:extLst>
          </p:cNvPr>
          <p:cNvSpPr/>
          <p:nvPr/>
        </p:nvSpPr>
        <p:spPr>
          <a:xfrm>
            <a:off x="180975" y="13335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latin typeface="HG丸ｺﾞｼｯｸM-PRO" panose="020F0600000000000000" pitchFamily="50" charset="-128"/>
                <a:ea typeface="HG丸ｺﾞｼｯｸM-PRO" panose="020F0600000000000000" pitchFamily="50" charset="-128"/>
              </a:rPr>
              <a:t>２．財団寄付と奉仕活動との関係（簡略図）</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A38756BD-0277-404C-A239-2996F1274BD3}"/>
              </a:ext>
            </a:extLst>
          </p:cNvPr>
          <p:cNvSpPr txBox="1"/>
          <p:nvPr/>
        </p:nvSpPr>
        <p:spPr>
          <a:xfrm>
            <a:off x="537029" y="941019"/>
            <a:ext cx="10479313" cy="830997"/>
          </a:xfrm>
          <a:prstGeom prst="rect">
            <a:avLst/>
          </a:prstGeom>
          <a:noFill/>
        </p:spPr>
        <p:txBody>
          <a:bodyPr wrap="square">
            <a:spAutoFit/>
          </a:bodyPr>
          <a:lstStyle/>
          <a:p>
            <a:r>
              <a:rPr lang="ja-JP" altLang="en-US" sz="2400" b="0" i="0" dirty="0">
                <a:solidFill>
                  <a:srgbClr val="39424A"/>
                </a:solidFill>
                <a:effectLst/>
                <a:latin typeface="HG丸ｺﾞｼｯｸM-PRO" panose="020F0600000000000000" pitchFamily="50" charset="-128"/>
                <a:ea typeface="HG丸ｺﾞｼｯｸM-PRO" panose="020F0600000000000000" pitchFamily="50" charset="-128"/>
              </a:rPr>
              <a:t>慈善団体の格付けを行う米国の独立機関、チャリティーナビゲーター（</a:t>
            </a:r>
            <a:r>
              <a:rPr lang="en-US" altLang="ja-JP" sz="2400" b="1" i="0" u="none" strike="noStrike" dirty="0">
                <a:solidFill>
                  <a:srgbClr val="019FCB"/>
                </a:solidFill>
                <a:effectLst/>
                <a:latin typeface="HG丸ｺﾞｼｯｸM-PRO" panose="020F0600000000000000" pitchFamily="50" charset="-128"/>
                <a:ea typeface="HG丸ｺﾞｼｯｸM-PRO" panose="020F0600000000000000" pitchFamily="50" charset="-128"/>
                <a:hlinkClick r:id="rId5"/>
              </a:rPr>
              <a:t>Charity Navigator</a:t>
            </a:r>
            <a:r>
              <a:rPr lang="ja-JP" altLang="en-US" sz="2400" b="0" i="0" dirty="0">
                <a:solidFill>
                  <a:srgbClr val="39424A"/>
                </a:solidFill>
                <a:effectLst/>
                <a:latin typeface="HG丸ｺﾞｼｯｸM-PRO" panose="020F0600000000000000" pitchFamily="50" charset="-128"/>
                <a:ea typeface="HG丸ｺﾞｼｯｸM-PRO" panose="020F0600000000000000" pitchFamily="50" charset="-128"/>
              </a:rPr>
              <a:t>）から</a:t>
            </a:r>
            <a:r>
              <a:rPr lang="en-US" altLang="ja-JP" sz="2400" b="0" i="0" dirty="0">
                <a:solidFill>
                  <a:srgbClr val="39424A"/>
                </a:solidFill>
                <a:effectLst/>
                <a:latin typeface="HG丸ｺﾞｼｯｸM-PRO" panose="020F0600000000000000" pitchFamily="50" charset="-128"/>
                <a:ea typeface="HG丸ｺﾞｼｯｸM-PRO" panose="020F0600000000000000" pitchFamily="50" charset="-128"/>
              </a:rPr>
              <a:t>1</a:t>
            </a:r>
            <a:r>
              <a:rPr lang="ja-JP" altLang="en-US" sz="2400" dirty="0">
                <a:solidFill>
                  <a:srgbClr val="39424A"/>
                </a:solidFill>
                <a:latin typeface="HG丸ｺﾞｼｯｸM-PRO" panose="020F0600000000000000" pitchFamily="50" charset="-128"/>
                <a:ea typeface="HG丸ｺﾞｼｯｸM-PRO" panose="020F0600000000000000" pitchFamily="50" charset="-128"/>
              </a:rPr>
              <a:t>３</a:t>
            </a:r>
            <a:r>
              <a:rPr lang="ja-JP" altLang="en-US" sz="2400" b="0" i="0" dirty="0">
                <a:solidFill>
                  <a:srgbClr val="39424A"/>
                </a:solidFill>
                <a:effectLst/>
                <a:latin typeface="HG丸ｺﾞｼｯｸM-PRO" panose="020F0600000000000000" pitchFamily="50" charset="-128"/>
                <a:ea typeface="HG丸ｺﾞｼｯｸM-PRO" panose="020F0600000000000000" pitchFamily="50" charset="-128"/>
              </a:rPr>
              <a:t>年連続で最高の</a:t>
            </a:r>
            <a:r>
              <a:rPr lang="en-US" altLang="ja-JP" sz="2400" b="0" i="0" dirty="0">
                <a:solidFill>
                  <a:srgbClr val="39424A"/>
                </a:solidFill>
                <a:effectLst/>
                <a:latin typeface="HG丸ｺﾞｼｯｸM-PRO" panose="020F0600000000000000" pitchFamily="50" charset="-128"/>
                <a:ea typeface="HG丸ｺﾞｼｯｸM-PRO" panose="020F0600000000000000" pitchFamily="50" charset="-128"/>
              </a:rPr>
              <a:t>4</a:t>
            </a:r>
            <a:r>
              <a:rPr lang="ja-JP" altLang="en-US" sz="2400" b="0" i="0" dirty="0">
                <a:solidFill>
                  <a:srgbClr val="39424A"/>
                </a:solidFill>
                <a:effectLst/>
                <a:latin typeface="HG丸ｺﾞｼｯｸM-PRO" panose="020F0600000000000000" pitchFamily="50" charset="-128"/>
                <a:ea typeface="HG丸ｺﾞｼｯｸM-PRO" panose="020F0600000000000000" pitchFamily="50" charset="-128"/>
              </a:rPr>
              <a:t>つ星評価</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924EC7C4-EA58-4D6E-8DC7-46A3747D22B6}"/>
              </a:ext>
            </a:extLst>
          </p:cNvPr>
          <p:cNvSpPr txBox="1"/>
          <p:nvPr/>
        </p:nvSpPr>
        <p:spPr>
          <a:xfrm>
            <a:off x="180975" y="5106480"/>
            <a:ext cx="11480801" cy="400110"/>
          </a:xfrm>
          <a:prstGeom prst="rect">
            <a:avLst/>
          </a:prstGeom>
          <a:noFill/>
        </p:spPr>
        <p:txBody>
          <a:bodyPr wrap="square">
            <a:spAutoFit/>
          </a:bodyPr>
          <a:lstStyle/>
          <a:p>
            <a:r>
              <a:rPr lang="ja-JP" altLang="en-US" sz="2000" b="0" i="0" dirty="0">
                <a:solidFill>
                  <a:srgbClr val="39424A"/>
                </a:solidFill>
                <a:effectLst/>
                <a:latin typeface="HG丸ｺﾞｼｯｸM-PRO" panose="020F0600000000000000" pitchFamily="50" charset="-128"/>
                <a:ea typeface="HG丸ｺﾞｼｯｸM-PRO" panose="020F0600000000000000" pitchFamily="50" charset="-128"/>
              </a:rPr>
              <a:t>健全な財務状況および説明責任（アカウンタビリティ）と透明性へのコミットメントが認められた</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0D186425-C49D-4DA7-A910-984E49566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4247" y="5782234"/>
            <a:ext cx="3847753" cy="1025268"/>
          </a:xfrm>
          <a:prstGeom prst="rect">
            <a:avLst/>
          </a:prstGeom>
        </p:spPr>
      </p:pic>
    </p:spTree>
    <p:custDataLst>
      <p:tags r:id="rId1"/>
    </p:custDataLst>
    <p:extLst>
      <p:ext uri="{BB962C8B-B14F-4D97-AF65-F5344CB8AC3E}">
        <p14:creationId xmlns:p14="http://schemas.microsoft.com/office/powerpoint/2010/main" val="572313420"/>
      </p:ext>
    </p:extLst>
  </p:cSld>
  <p:clrMapOvr>
    <a:masterClrMapping/>
  </p:clrMapOvr>
  <mc:AlternateContent xmlns:mc="http://schemas.openxmlformats.org/markup-compatibility/2006" xmlns:p14="http://schemas.microsoft.com/office/powerpoint/2010/main">
    <mc:Choice Requires="p14">
      <p:transition spd="slow" p14:dur="1250" advTm="18692">
        <p:pull/>
      </p:transition>
    </mc:Choice>
    <mc:Fallback xmlns="">
      <p:transition spd="slow" advTm="18692">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
</p:tagLst>
</file>

<file path=ppt/tags/tag2.xml><?xml version="1.0" encoding="utf-8"?>
<p:tagLst xmlns:a="http://schemas.openxmlformats.org/drawingml/2006/main" xmlns:r="http://schemas.openxmlformats.org/officeDocument/2006/relationships" xmlns:p="http://schemas.openxmlformats.org/presentationml/2006/main">
  <p:tag name="TIMING" val="|27.6|13.2"/>
</p:tagLst>
</file>

<file path=ppt/tags/tag3.xml><?xml version="1.0" encoding="utf-8"?>
<p:tagLst xmlns:a="http://schemas.openxmlformats.org/drawingml/2006/main" xmlns:r="http://schemas.openxmlformats.org/officeDocument/2006/relationships" xmlns:p="http://schemas.openxmlformats.org/presentationml/2006/main">
  <p:tag name="TIMING" val="|2.1"/>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2.1"/>
</p:tagLst>
</file>

<file path=ppt/tags/tag6.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TotalTime>
  <Words>2817</Words>
  <Application>Microsoft Office PowerPoint</Application>
  <PresentationFormat>ワイド画面</PresentationFormat>
  <Paragraphs>309</Paragraphs>
  <Slides>29</Slides>
  <Notes>27</Notes>
  <HiddenSlides>0</HiddenSlides>
  <MMClips>0</MMClips>
  <ScaleCrop>false</ScaleCrop>
  <HeadingPairs>
    <vt:vector size="6" baseType="variant">
      <vt:variant>
        <vt:lpstr>使用されているフォント</vt:lpstr>
      </vt:variant>
      <vt:variant>
        <vt:i4>10</vt:i4>
      </vt:variant>
      <vt:variant>
        <vt:lpstr>テーマ</vt:lpstr>
      </vt:variant>
      <vt:variant>
        <vt:i4>5</vt:i4>
      </vt:variant>
      <vt:variant>
        <vt:lpstr>スライド タイトル</vt:lpstr>
      </vt:variant>
      <vt:variant>
        <vt:i4>29</vt:i4>
      </vt:variant>
    </vt:vector>
  </HeadingPairs>
  <TitlesOfParts>
    <vt:vector size="44" baseType="lpstr">
      <vt:lpstr>HG丸ｺﾞｼｯｸM-PRO</vt:lpstr>
      <vt:lpstr>Meiryo</vt:lpstr>
      <vt:lpstr>游ゴシック</vt:lpstr>
      <vt:lpstr>Arial</vt:lpstr>
      <vt:lpstr>Arial Narrow</vt:lpstr>
      <vt:lpstr>Calibri</vt:lpstr>
      <vt:lpstr>Calibri Light</vt:lpstr>
      <vt:lpstr>Georgia</vt:lpstr>
      <vt:lpstr>Times New Roman</vt:lpstr>
      <vt:lpstr>Wingdings</vt:lpstr>
      <vt:lpstr>2_Custom Design</vt:lpstr>
      <vt:lpstr>4_Custom Design</vt:lpstr>
      <vt:lpstr>5_Custom Design</vt:lpstr>
      <vt:lpstr>Office テーマ</vt:lpstr>
      <vt:lpstr>3_Custom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 Yuiko</dc:creator>
  <cp:lastModifiedBy>WS041</cp:lastModifiedBy>
  <cp:revision>236</cp:revision>
  <cp:lastPrinted>2021-11-04T22:27:34Z</cp:lastPrinted>
  <dcterms:created xsi:type="dcterms:W3CDTF">2020-08-17T02:22:10Z</dcterms:created>
  <dcterms:modified xsi:type="dcterms:W3CDTF">2021-11-13T04:26:55Z</dcterms:modified>
</cp:coreProperties>
</file>