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70" r:id="rId5"/>
  </p:sldMasterIdLst>
  <p:notesMasterIdLst>
    <p:notesMasterId r:id="rId29"/>
  </p:notesMasterIdLst>
  <p:sldIdLst>
    <p:sldId id="792" r:id="rId6"/>
    <p:sldId id="987" r:id="rId7"/>
    <p:sldId id="999" r:id="rId8"/>
    <p:sldId id="338" r:id="rId9"/>
    <p:sldId id="990" r:id="rId10"/>
    <p:sldId id="794" r:id="rId11"/>
    <p:sldId id="988" r:id="rId12"/>
    <p:sldId id="992" r:id="rId13"/>
    <p:sldId id="795" r:id="rId14"/>
    <p:sldId id="981" r:id="rId15"/>
    <p:sldId id="996" r:id="rId16"/>
    <p:sldId id="993" r:id="rId17"/>
    <p:sldId id="355" r:id="rId18"/>
    <p:sldId id="365" r:id="rId19"/>
    <p:sldId id="991" r:id="rId20"/>
    <p:sldId id="370" r:id="rId21"/>
    <p:sldId id="364" r:id="rId22"/>
    <p:sldId id="994" r:id="rId23"/>
    <p:sldId id="995" r:id="rId24"/>
    <p:sldId id="997" r:id="rId25"/>
    <p:sldId id="998" r:id="rId26"/>
    <p:sldId id="922" r:id="rId27"/>
    <p:sldId id="791" r:id="rId2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 id="2" name="村橋 義晃" initials="村橋" lastIdx="2" clrIdx="1">
    <p:extLst>
      <p:ext uri="{19B8F6BF-5375-455C-9EA6-DF929625EA0E}">
        <p15:presenceInfo xmlns:p15="http://schemas.microsoft.com/office/powerpoint/2012/main" userId="7337a53d2e2c47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5050"/>
    <a:srgbClr val="CC6600"/>
    <a:srgbClr val="B3E06A"/>
    <a:srgbClr val="2D416D"/>
    <a:srgbClr val="D17E3F"/>
    <a:srgbClr val="47C972"/>
    <a:srgbClr val="290E09"/>
    <a:srgbClr val="D2492E"/>
    <a:srgbClr val="43B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1" autoAdjust="0"/>
    <p:restoredTop sz="82628" autoAdjust="0"/>
  </p:normalViewPr>
  <p:slideViewPr>
    <p:cSldViewPr snapToGrid="0">
      <p:cViewPr varScale="1">
        <p:scale>
          <a:sx n="74" d="100"/>
          <a:sy n="74" d="100"/>
        </p:scale>
        <p:origin x="90" y="198"/>
      </p:cViewPr>
      <p:guideLst>
        <p:guide orient="horz" pos="2069"/>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024F22-F7BB-4474-9DFA-ADD59EB31F74}" type="datetimeFigureOut">
              <a:rPr kumimoji="1" lang="ja-JP" altLang="en-US" smtClean="0"/>
              <a:pPr/>
              <a:t>2022/1/21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次年度のロータリー財団補助金プログラム</a:t>
            </a:r>
          </a:p>
        </p:txBody>
      </p:sp>
      <p:sp>
        <p:nvSpPr>
          <p:cNvPr id="4" name="スライド番号プレースホルダ 3"/>
          <p:cNvSpPr>
            <a:spLocks noGrp="1"/>
          </p:cNvSpPr>
          <p:nvPr>
            <p:ph type="sldNum" sz="quarter" idx="10"/>
          </p:nvPr>
        </p:nvSpPr>
        <p:spPr/>
        <p:txBody>
          <a:bodyPr/>
          <a:lstStyle/>
          <a:p>
            <a:fld id="{DA151310-E4AF-4337-BA6E-528A8B5D2EE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1438275"/>
            <a:ext cx="6900863" cy="3883025"/>
          </a:xfrm>
        </p:spPr>
      </p:sp>
      <p:sp>
        <p:nvSpPr>
          <p:cNvPr id="3" name="ノート プレースホルダー 2"/>
          <p:cNvSpPr>
            <a:spLocks noGrp="1"/>
          </p:cNvSpPr>
          <p:nvPr>
            <p:ph type="body" idx="1"/>
          </p:nvPr>
        </p:nvSpPr>
        <p:spPr/>
        <p:txBody>
          <a:bodyPr/>
          <a:lstStyle/>
          <a:p>
            <a:pPr marL="0" algn="l" rtl="0" eaLnBrk="1" fontAlgn="t" latinLnBrk="0" hangingPunct="1">
              <a:spcBef>
                <a:spcPts val="0"/>
              </a:spcBef>
              <a:spcAft>
                <a:spcPts val="0"/>
              </a:spcAft>
            </a:pPr>
            <a:endParaRPr kumimoji="1" lang="en-US" altLang="ja-JP" sz="1200" b="1" i="0" u="none" strike="noStrike" kern="1200" dirty="0">
              <a:solidFill>
                <a:srgbClr val="FF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en-US" sz="1200" b="1" i="0" u="none" strike="noStrike" kern="1200" dirty="0">
                <a:solidFill>
                  <a:srgbClr val="FF0000"/>
                </a:solidFill>
                <a:effectLst/>
                <a:latin typeface="HG丸ｺﾞｼｯｸM-PRO" panose="020F0600000000000000" pitchFamily="50" charset="-128"/>
                <a:ea typeface="HG丸ｺﾞｼｯｸM-PRO" panose="020F0600000000000000" pitchFamily="50" charset="-128"/>
              </a:rPr>
              <a:t>地区補助金の制約事項についてご説明します。</a:t>
            </a:r>
            <a:endParaRPr kumimoji="1" lang="en-US" altLang="ja-JP" sz="1200" b="1" i="0" u="none" strike="noStrike" kern="1200" dirty="0">
              <a:solidFill>
                <a:srgbClr val="FF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endParaRPr kumimoji="1" lang="en-US" altLang="ja-JP" sz="1200" b="1" i="0" u="none" strike="noStrike" kern="1200" dirty="0">
              <a:solidFill>
                <a:srgbClr val="FF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a:t>
            </a:r>
            <a:r>
              <a:rPr kumimoji="1" lang="ja-JP" altLang="en-US" sz="1200" b="1"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特定の受益者</a:t>
            </a: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a:t>
            </a:r>
            <a:r>
              <a:rPr kumimoji="1" lang="ja-JP" altLang="en-US" sz="1200" b="1"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団体、地域社会</a:t>
            </a: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に対する継続的または、</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過度の支援とならないように お願いします。</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但し、</a:t>
            </a:r>
            <a:r>
              <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3</a:t>
            </a:r>
            <a:r>
              <a:rPr kumimoji="1" lang="ja-JP"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年程度の継続的活動を認めることがあります。</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その場合、</a:t>
            </a:r>
            <a:r>
              <a:rPr kumimoji="1" lang="ja-JP"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受益者の過半数が変更されているか、あるいは活動内容が変更されてい</a:t>
            </a: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て、</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さらにロータリアンが積極的に活動に関わっている場合に限り</a:t>
            </a:r>
            <a:r>
              <a:rPr kumimoji="1" lang="ja-JP"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認められることがあります。</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また直接受益者への支援に該当しない備品や設備の寄贈、</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ja-JP" sz="1200" b="1"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団体の運営費補助</a:t>
            </a:r>
            <a:r>
              <a:rPr kumimoji="1" lang="ja-JP"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には補助金は使用できません。</a:t>
            </a:r>
            <a:endParaRPr kumimoji="1" lang="en-US"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rPr>
              <a:t>また既存のイベントに対して新規に運営支援を行う場合も同様です。</a:t>
            </a:r>
            <a:endParaRPr lang="ja-JP" altLang="ja-JP" sz="1100" b="0" i="0" u="none" strike="noStrike" dirty="0">
              <a:effectLst/>
              <a:latin typeface="Arial" panose="020B0604020202020204" pitchFamily="34" charset="0"/>
            </a:endParaRPr>
          </a:p>
          <a:p>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○そして、行政や団体への支援</a:t>
            </a:r>
          </a:p>
          <a:p>
            <a:r>
              <a:rPr kumimoji="1" lang="ja-JP" altLang="en-US" b="0" dirty="0">
                <a:latin typeface="HG丸ｺﾞｼｯｸM-PRO" panose="020F0600000000000000" pitchFamily="50" charset="-128"/>
                <a:ea typeface="HG丸ｺﾞｼｯｸM-PRO" panose="020F0600000000000000" pitchFamily="50" charset="-128"/>
              </a:rPr>
              <a:t>行政や他団体は協力団体とみなされ、物品等の寄贈先にはなれません。</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補助金活動は受益者に対して直接実行して下さい。</a:t>
            </a:r>
            <a:endParaRPr kumimoji="1" lang="en-US" altLang="ja-JP" b="0" dirty="0">
              <a:latin typeface="HG丸ｺﾞｼｯｸM-PRO" panose="020F0600000000000000" pitchFamily="50" charset="-128"/>
              <a:ea typeface="HG丸ｺﾞｼｯｸM-PRO" panose="020F0600000000000000" pitchFamily="50" charset="-128"/>
            </a:endParaRPr>
          </a:p>
          <a:p>
            <a:endParaRPr kumimoji="1" lang="en-US" altLang="ja-JP" b="0" dirty="0">
              <a:latin typeface="HG丸ｺﾞｼｯｸM-PRO" panose="020F0600000000000000" pitchFamily="50" charset="-128"/>
              <a:ea typeface="HG丸ｺﾞｼｯｸM-PRO" panose="020F0600000000000000" pitchFamily="50" charset="-128"/>
            </a:endParaRPr>
          </a:p>
          <a:p>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○講師の報酬</a:t>
            </a:r>
          </a:p>
          <a:p>
            <a:r>
              <a:rPr kumimoji="1" lang="ja-JP" altLang="en-US" b="0" dirty="0">
                <a:latin typeface="HG丸ｺﾞｼｯｸM-PRO" panose="020F0600000000000000" pitchFamily="50" charset="-128"/>
                <a:ea typeface="HG丸ｺﾞｼｯｸM-PRO" panose="020F0600000000000000" pitchFamily="50" charset="-128"/>
              </a:rPr>
              <a:t>講師などの個人への報酬や謝礼は原則的に認められませんが、</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1" dirty="0">
                <a:solidFill>
                  <a:srgbClr val="C00000"/>
                </a:solidFill>
                <a:latin typeface="HG丸ｺﾞｼｯｸM-PRO" panose="020F0600000000000000" pitchFamily="50" charset="-128"/>
                <a:ea typeface="HG丸ｺﾞｼｯｸM-PRO" panose="020F0600000000000000" pitchFamily="50" charset="-128"/>
              </a:rPr>
              <a:t>効果的</a:t>
            </a:r>
            <a:r>
              <a:rPr kumimoji="1" lang="ja-JP" altLang="en-US" b="0" dirty="0">
                <a:latin typeface="HG丸ｺﾞｼｯｸM-PRO" panose="020F0600000000000000" pitchFamily="50" charset="-128"/>
                <a:ea typeface="HG丸ｺﾞｼｯｸM-PRO" panose="020F0600000000000000" pitchFamily="50" charset="-128"/>
              </a:rPr>
              <a:t>な活動に必須不可欠の場合は承認されることもあります。</a:t>
            </a:r>
          </a:p>
          <a:p>
            <a:r>
              <a:rPr kumimoji="1" lang="ja-JP" altLang="en-US" b="0" dirty="0">
                <a:latin typeface="HG丸ｺﾞｼｯｸM-PRO" panose="020F0600000000000000" pitchFamily="50" charset="-128"/>
                <a:ea typeface="HG丸ｺﾞｼｯｸM-PRO" panose="020F0600000000000000" pitchFamily="50" charset="-128"/>
              </a:rPr>
              <a:t>その場合の上限金額はプロジェクトの予算１０％または</a:t>
            </a:r>
            <a:r>
              <a:rPr kumimoji="1" lang="en-US" altLang="ja-JP" b="0" dirty="0">
                <a:latin typeface="HG丸ｺﾞｼｯｸM-PRO" panose="020F0600000000000000" pitchFamily="50" charset="-128"/>
                <a:ea typeface="HG丸ｺﾞｼｯｸM-PRO" panose="020F0600000000000000" pitchFamily="50" charset="-128"/>
              </a:rPr>
              <a:t>10</a:t>
            </a:r>
            <a:r>
              <a:rPr kumimoji="1" lang="ja-JP" altLang="en-US" b="0" dirty="0">
                <a:latin typeface="HG丸ｺﾞｼｯｸM-PRO" panose="020F0600000000000000" pitchFamily="50" charset="-128"/>
                <a:ea typeface="HG丸ｺﾞｼｯｸM-PRO" panose="020F0600000000000000" pitchFamily="50" charset="-128"/>
              </a:rPr>
              <a:t>万円を超えない範囲となります。</a:t>
            </a:r>
            <a:endParaRPr kumimoji="1" lang="en-US" altLang="ja-JP" b="0" dirty="0">
              <a:latin typeface="HG丸ｺﾞｼｯｸM-PRO" panose="020F0600000000000000" pitchFamily="50" charset="-128"/>
              <a:ea typeface="HG丸ｺﾞｼｯｸM-PRO" panose="020F0600000000000000" pitchFamily="50" charset="-128"/>
            </a:endParaRPr>
          </a:p>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
        <p:nvSpPr>
          <p:cNvPr id="5" name="日付プレースホルダー 4">
            <a:extLst>
              <a:ext uri="{FF2B5EF4-FFF2-40B4-BE49-F238E27FC236}">
                <a16:creationId xmlns:a16="http://schemas.microsoft.com/office/drawing/2014/main" id="{6CB0E4AE-F189-46F1-B142-48E7387A07A4}"/>
              </a:ext>
            </a:extLst>
          </p:cNvPr>
          <p:cNvSpPr>
            <a:spLocks noGrp="1"/>
          </p:cNvSpPr>
          <p:nvPr>
            <p:ph type="dt" idx="1"/>
          </p:nvPr>
        </p:nvSpPr>
        <p:spPr/>
        <p:txBody>
          <a:bodyPr/>
          <a:lstStyle/>
          <a:p>
            <a:r>
              <a:rPr kumimoji="1" lang="en-US" altLang="ja-JP" dirty="0"/>
              <a:t>2020/9/12</a:t>
            </a:r>
            <a:endParaRPr kumimoji="1" lang="ja-JP" altLang="en-US"/>
          </a:p>
        </p:txBody>
      </p:sp>
      <p:sp>
        <p:nvSpPr>
          <p:cNvPr id="6" name="ヘッダー プレースホルダー 5">
            <a:extLst>
              <a:ext uri="{FF2B5EF4-FFF2-40B4-BE49-F238E27FC236}">
                <a16:creationId xmlns:a16="http://schemas.microsoft.com/office/drawing/2014/main" id="{1A93AF59-602E-44D9-B97D-A2B567499E78}"/>
              </a:ext>
            </a:extLst>
          </p:cNvPr>
          <p:cNvSpPr>
            <a:spLocks noGrp="1"/>
          </p:cNvSpPr>
          <p:nvPr>
            <p:ph type="hdr" sz="quarter"/>
          </p:nvPr>
        </p:nvSpPr>
        <p:spPr/>
        <p:txBody>
          <a:bodyPr/>
          <a:lstStyle/>
          <a:p>
            <a:r>
              <a:rPr kumimoji="1" lang="en-US" altLang="ja-JP" dirty="0"/>
              <a:t>2020-21 RID2660</a:t>
            </a:r>
            <a:r>
              <a:rPr kumimoji="1" lang="ja-JP" altLang="en-US"/>
              <a:t>財団セミナー</a:t>
            </a:r>
          </a:p>
        </p:txBody>
      </p:sp>
    </p:spTree>
    <p:extLst>
      <p:ext uri="{BB962C8B-B14F-4D97-AF65-F5344CB8AC3E}">
        <p14:creationId xmlns:p14="http://schemas.microsoft.com/office/powerpoint/2010/main" val="152824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2022-23</a:t>
            </a:r>
            <a:r>
              <a:rPr kumimoji="1" lang="ja-JP" altLang="en-US" dirty="0"/>
              <a:t>年度　ロータリー財団 地区補助金活動の立案についてお願い</a:t>
            </a:r>
            <a:endParaRPr kumimoji="1" lang="en-US" altLang="ja-JP" dirty="0"/>
          </a:p>
          <a:p>
            <a:r>
              <a:rPr kumimoji="1" lang="ja-JP" altLang="en-US" dirty="0"/>
              <a:t>次年度の地区補助金申請については、今年度に引き続き特にコロナ禍で顕著になった「経済的に恵まれない子供達や生活困窮学生達」への支援施策を重点とし、地域社会におけるニーズ調査に基づいた人道的社会奉仕事業の立案をお願い申し上げます。</a:t>
            </a:r>
            <a:endParaRPr kumimoji="1" lang="en-US" altLang="ja-JP" dirty="0"/>
          </a:p>
          <a:p>
            <a:r>
              <a:rPr kumimoji="1" lang="ja-JP" altLang="en-US" dirty="0"/>
              <a:t>地区補助金の申請受理は、申請期間内に不備の無い申請書類等の先着順とし、申請期間内であっても地区補助金額が地区財団活動資金（</a:t>
            </a:r>
            <a:r>
              <a:rPr kumimoji="1" lang="en-US" altLang="ja-JP" dirty="0"/>
              <a:t>DDF</a:t>
            </a:r>
            <a:r>
              <a:rPr kumimoji="1" lang="ja-JP" altLang="en-US" dirty="0"/>
              <a:t>）の</a:t>
            </a:r>
            <a:r>
              <a:rPr kumimoji="1" lang="en-US" altLang="ja-JP" dirty="0"/>
              <a:t>50</a:t>
            </a:r>
            <a:r>
              <a:rPr kumimoji="1" lang="ja-JP" altLang="en-US" dirty="0"/>
              <a:t>％に達した場合は、申請を打ち切ることになります。</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11</a:t>
            </a:fld>
            <a:endParaRPr kumimoji="1" lang="ja-JP" altLang="en-US"/>
          </a:p>
        </p:txBody>
      </p:sp>
    </p:spTree>
    <p:extLst>
      <p:ext uri="{BB962C8B-B14F-4D97-AF65-F5344CB8AC3E}">
        <p14:creationId xmlns:p14="http://schemas.microsoft.com/office/powerpoint/2010/main" val="70876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グローバル補助金　　</a:t>
            </a:r>
            <a:endParaRPr kumimoji="1" lang="en-US" altLang="ja-JP" dirty="0"/>
          </a:p>
          <a:p>
            <a:r>
              <a:rPr kumimoji="1" lang="ja-JP" altLang="en-US" dirty="0"/>
              <a:t>実施国と援助国にあるクラブが協力して行うプロジェクトに対して授与されるもの。</a:t>
            </a:r>
            <a:endParaRPr kumimoji="1" lang="en-US" altLang="ja-JP" dirty="0"/>
          </a:p>
          <a:p>
            <a:r>
              <a:rPr kumimoji="1" lang="ja-JP" altLang="en-US" dirty="0"/>
              <a:t>実施国側提唱者：プロジェクトが実施される現地</a:t>
            </a:r>
            <a:endParaRPr kumimoji="1" lang="en-US" altLang="ja-JP" dirty="0"/>
          </a:p>
          <a:p>
            <a:endParaRPr kumimoji="1" lang="en-US" altLang="ja-JP" dirty="0"/>
          </a:p>
          <a:p>
            <a:r>
              <a:rPr kumimoji="1" lang="ja-JP" altLang="en-US" dirty="0"/>
              <a:t>援助国側提唱者：プロジェクトの実施国外にあるクラブ／地区</a:t>
            </a:r>
            <a:endParaRPr kumimoji="1" lang="en-US" altLang="ja-JP" dirty="0"/>
          </a:p>
          <a:p>
            <a:endParaRPr kumimoji="1" lang="en-US" altLang="ja-JP" dirty="0"/>
          </a:p>
          <a:p>
            <a:r>
              <a:rPr kumimoji="1" lang="ja-JP" altLang="en-US" dirty="0"/>
              <a:t>援助を受ける側のロータリークラブは</a:t>
            </a:r>
            <a:endParaRPr kumimoji="1" lang="en-US" altLang="ja-JP" dirty="0"/>
          </a:p>
          <a:p>
            <a:r>
              <a:rPr kumimoji="1" lang="ja-JP" altLang="en-US" dirty="0"/>
              <a:t>ニーズと地域の実情調査、持続可能とさせるためには何をするべきなのか。</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双方の提唱者の責任は対等で共同して申請、プロジェクトを実施する。</a:t>
            </a:r>
            <a:endParaRPr kumimoji="1" lang="en-US" altLang="ja-JP" dirty="0"/>
          </a:p>
          <a:p>
            <a:r>
              <a:rPr kumimoji="1" lang="ja-JP" altLang="en-US" dirty="0"/>
              <a:t>両方の提唱者が密に連絡を取り合うことが重要</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12</a:t>
            </a:fld>
            <a:endParaRPr kumimoji="1" lang="ja-JP" altLang="en-US"/>
          </a:p>
        </p:txBody>
      </p:sp>
    </p:spTree>
    <p:extLst>
      <p:ext uri="{BB962C8B-B14F-4D97-AF65-F5344CB8AC3E}">
        <p14:creationId xmlns:p14="http://schemas.microsoft.com/office/powerpoint/2010/main" val="14758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263902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329141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当地区の</a:t>
            </a:r>
            <a:r>
              <a:rPr kumimoji="1" lang="en-US" altLang="ja-JP" dirty="0"/>
              <a:t>G</a:t>
            </a:r>
            <a:r>
              <a:rPr kumimoji="1" lang="ja-JP" altLang="en-US" dirty="0"/>
              <a:t>補助金の上限は</a:t>
            </a:r>
            <a:r>
              <a:rPr kumimoji="1" lang="en-US" altLang="ja-JP" dirty="0"/>
              <a:t>$20,000</a:t>
            </a:r>
          </a:p>
          <a:p>
            <a:r>
              <a:rPr kumimoji="1" lang="ja-JP" altLang="en-US" dirty="0"/>
              <a:t>これに対して</a:t>
            </a:r>
            <a:r>
              <a:rPr kumimoji="1" lang="en-US" altLang="ja-JP" dirty="0"/>
              <a:t>80%</a:t>
            </a:r>
            <a:r>
              <a:rPr kumimoji="1" lang="ja-JP" altLang="en-US" dirty="0"/>
              <a:t>がＷＦから拠出されます。</a:t>
            </a:r>
            <a:endParaRPr kumimoji="1" lang="en-US" altLang="ja-JP" dirty="0"/>
          </a:p>
          <a:p>
            <a:r>
              <a:rPr kumimoji="1" lang="ja-JP" altLang="en-US" dirty="0"/>
              <a:t>よってグローバル補助金の最高額は</a:t>
            </a:r>
            <a:r>
              <a:rPr kumimoji="1" lang="en-US" altLang="ja-JP" dirty="0"/>
              <a:t>$36,000</a:t>
            </a:r>
            <a:r>
              <a:rPr kumimoji="1" lang="ja-JP" altLang="en-US" dirty="0"/>
              <a:t>となります。</a:t>
            </a:r>
            <a:endParaRPr kumimoji="1" lang="en-US" altLang="ja-JP" dirty="0"/>
          </a:p>
          <a:p>
            <a:endParaRPr kumimoji="1" lang="en-US" altLang="ja-JP" dirty="0"/>
          </a:p>
          <a:p>
            <a:r>
              <a:rPr kumimoji="1" lang="ja-JP" altLang="en-US" dirty="0"/>
              <a:t>これに付随してクラブ拠出金は最低</a:t>
            </a:r>
            <a:r>
              <a:rPr kumimoji="1" lang="en-US" altLang="ja-JP" dirty="0"/>
              <a:t>10%</a:t>
            </a:r>
            <a:r>
              <a:rPr kumimoji="1" lang="ja-JP" altLang="en-US" dirty="0"/>
              <a:t>以上を負担する事が必要です。</a:t>
            </a:r>
            <a:endParaRPr kumimoji="1" lang="en-US" altLang="ja-JP" dirty="0"/>
          </a:p>
          <a:p>
            <a:r>
              <a:rPr kumimoji="1" lang="ja-JP" altLang="en-US" dirty="0"/>
              <a:t>加えて管理運営費として５％負担する必要があります。</a:t>
            </a:r>
            <a:endParaRPr kumimoji="1" lang="en-US" altLang="ja-JP" dirty="0"/>
          </a:p>
          <a:p>
            <a:endParaRPr kumimoji="1" lang="en-US" altLang="ja-JP" dirty="0"/>
          </a:p>
          <a:p>
            <a:r>
              <a:rPr kumimoji="1" lang="ja-JP" altLang="en-US" dirty="0"/>
              <a:t>尚、共同提唱</a:t>
            </a:r>
            <a:r>
              <a:rPr kumimoji="1" lang="en-US" altLang="ja-JP" dirty="0"/>
              <a:t>(</a:t>
            </a:r>
            <a:r>
              <a:rPr kumimoji="1" lang="ja-JP" altLang="en-US" dirty="0"/>
              <a:t>資金面だけの援助）は</a:t>
            </a:r>
            <a:r>
              <a:rPr kumimoji="1" lang="en-US" altLang="ja-JP" dirty="0"/>
              <a:t>2022-23</a:t>
            </a:r>
            <a:r>
              <a:rPr kumimoji="1" lang="ja-JP" altLang="en-US" dirty="0"/>
              <a:t>年度より廃止されます。</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15</a:t>
            </a:fld>
            <a:endParaRPr kumimoji="1" lang="ja-JP" altLang="en-US"/>
          </a:p>
        </p:txBody>
      </p:sp>
    </p:spTree>
    <p:extLst>
      <p:ext uri="{BB962C8B-B14F-4D97-AF65-F5344CB8AC3E}">
        <p14:creationId xmlns:p14="http://schemas.microsoft.com/office/powerpoint/2010/main" val="82976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b="1" dirty="0"/>
              <a:t>　</a:t>
            </a:r>
            <a:r>
              <a:rPr kumimoji="1" lang="ja-JP" altLang="en-US" b="0" dirty="0"/>
              <a:t>Ｇ補助金申請の必要書類</a:t>
            </a:r>
            <a:endParaRPr kumimoji="1" lang="en-US" altLang="ja-JP" b="0" dirty="0"/>
          </a:p>
          <a:p>
            <a:r>
              <a:rPr kumimoji="1" lang="ja-JP" altLang="en-US" b="0" dirty="0"/>
              <a:t>　① グローバル補助金オンライン申請書</a:t>
            </a:r>
          </a:p>
          <a:p>
            <a:r>
              <a:rPr kumimoji="1" lang="ja-JP" altLang="en-US" b="0" dirty="0"/>
              <a:t>　② 見積り</a:t>
            </a:r>
          </a:p>
          <a:p>
            <a:r>
              <a:rPr kumimoji="1" lang="ja-JP" altLang="en-US" b="0" dirty="0"/>
              <a:t>　③ 協力団体の覚書（</a:t>
            </a:r>
            <a:r>
              <a:rPr kumimoji="1" lang="en-US" altLang="ja-JP" b="0" dirty="0"/>
              <a:t>MOU</a:t>
            </a:r>
            <a:r>
              <a:rPr kumimoji="1" lang="ja-JP" altLang="en-US" b="0" dirty="0"/>
              <a:t>）</a:t>
            </a:r>
          </a:p>
          <a:p>
            <a:r>
              <a:rPr kumimoji="1" lang="ja-JP" altLang="en-US" b="0" dirty="0"/>
              <a:t>　④ 研修計画</a:t>
            </a:r>
          </a:p>
          <a:p>
            <a:r>
              <a:rPr kumimoji="1" lang="ja-JP" altLang="en-US" b="0" dirty="0"/>
              <a:t>　⑤ 地域調査の結果フォーム</a:t>
            </a:r>
          </a:p>
          <a:p>
            <a:endParaRPr kumimoji="1" lang="en-US" altLang="ja-JP" b="0" dirty="0"/>
          </a:p>
          <a:p>
            <a:r>
              <a:rPr kumimoji="1" lang="ja-JP" altLang="en-US" b="0" dirty="0"/>
              <a:t>Ｇ補助金の審査では財団本部より少ない時でも数回</a:t>
            </a:r>
            <a:endParaRPr kumimoji="1" lang="en-US" altLang="ja-JP" b="0" dirty="0"/>
          </a:p>
          <a:p>
            <a:r>
              <a:rPr kumimoji="1" lang="ja-JP" altLang="en-US" b="0" dirty="0"/>
              <a:t>多い時には質問が</a:t>
            </a:r>
            <a:r>
              <a:rPr kumimoji="1" lang="en-US" altLang="ja-JP" b="0" dirty="0"/>
              <a:t>10</a:t>
            </a:r>
            <a:r>
              <a:rPr kumimoji="1" lang="ja-JP" altLang="en-US" b="0" dirty="0"/>
              <a:t>件にも及ぶ質問が来ます。</a:t>
            </a:r>
            <a:endParaRPr kumimoji="1" lang="en-US" altLang="ja-JP" b="0" dirty="0"/>
          </a:p>
          <a:p>
            <a:r>
              <a:rPr kumimoji="1" lang="ja-JP" altLang="en-US" b="0" dirty="0"/>
              <a:t>故に審査が厳しい、申請が難しいといわれる由縁でもあります。</a:t>
            </a:r>
            <a:endParaRPr kumimoji="1" lang="en-US" altLang="ja-JP" b="0" dirty="0"/>
          </a:p>
          <a:p>
            <a:endParaRPr kumimoji="1" lang="en-US" altLang="ja-JP" b="0" dirty="0"/>
          </a:p>
          <a:p>
            <a:r>
              <a:rPr kumimoji="1" lang="ja-JP" altLang="en-US" b="0" dirty="0"/>
              <a:t>①申請書④研修計画、⑤では地域調査の結果には持続可能性の根拠を</a:t>
            </a:r>
            <a:endParaRPr kumimoji="1" lang="en-US" altLang="ja-JP" b="0" dirty="0"/>
          </a:p>
          <a:p>
            <a:r>
              <a:rPr kumimoji="1" lang="ja-JP" altLang="en-US" b="0" dirty="0"/>
              <a:t>示す必要があります。</a:t>
            </a:r>
            <a:endParaRPr kumimoji="1" lang="en-US" altLang="ja-JP" b="0" dirty="0"/>
          </a:p>
          <a:p>
            <a:endParaRPr kumimoji="1" lang="en-US" altLang="ja-JP" b="0" dirty="0"/>
          </a:p>
          <a:p>
            <a:r>
              <a:rPr kumimoji="1" lang="ja-JP" altLang="en-US" b="0" dirty="0"/>
              <a:t>例えば</a:t>
            </a:r>
            <a:endParaRPr kumimoji="1" lang="en-US" altLang="ja-JP" b="0" dirty="0"/>
          </a:p>
          <a:p>
            <a:r>
              <a:rPr kumimoji="1" lang="ja-JP" altLang="en-US" b="0" dirty="0"/>
              <a:t>ロータリアンが貧困地域の学校に教科書を寄贈し、</a:t>
            </a:r>
          </a:p>
          <a:p>
            <a:r>
              <a:rPr kumimoji="1" lang="ja-JP" altLang="en-US" b="0" dirty="0"/>
              <a:t>教科書さえあれば子供が勉強できるようになり、</a:t>
            </a:r>
          </a:p>
          <a:p>
            <a:r>
              <a:rPr kumimoji="1" lang="ja-JP" altLang="en-US" b="0" dirty="0"/>
              <a:t>また新しい子供が入学してきても</a:t>
            </a:r>
          </a:p>
          <a:p>
            <a:r>
              <a:rPr kumimoji="1" lang="ja-JP" altLang="en-US" b="0" dirty="0"/>
              <a:t>またこの教科書で勉強できるという環境は続く</a:t>
            </a:r>
            <a:r>
              <a:rPr kumimoji="1" lang="en-US" altLang="ja-JP" b="0" dirty="0"/>
              <a:t>……</a:t>
            </a:r>
            <a:r>
              <a:rPr kumimoji="1" lang="ja-JP" altLang="en-US" b="0" dirty="0"/>
              <a:t>これが「持続」だと主張するクラブがあります。</a:t>
            </a:r>
          </a:p>
          <a:p>
            <a:endParaRPr kumimoji="1" lang="ja-JP" altLang="en-US" b="0" dirty="0"/>
          </a:p>
          <a:p>
            <a:r>
              <a:rPr kumimoji="1" lang="ja-JP" altLang="en-US" b="0" dirty="0"/>
              <a:t>これだけではグローバル補助金は承認されません。</a:t>
            </a:r>
          </a:p>
          <a:p>
            <a:r>
              <a:rPr kumimoji="1" lang="ja-JP" altLang="en-US" b="0" dirty="0"/>
              <a:t>教科書の寄贈は確かに継続を担保する一手段ではありますが、</a:t>
            </a:r>
          </a:p>
          <a:p>
            <a:r>
              <a:rPr kumimoji="1" lang="ja-JP" altLang="en-US" b="0" dirty="0"/>
              <a:t>財団が要件とする「持続可能性」は受益社会の教育インフラの改善、</a:t>
            </a:r>
          </a:p>
          <a:p>
            <a:r>
              <a:rPr kumimoji="1" lang="ja-JP" altLang="en-US" b="0" dirty="0"/>
              <a:t>すなわち、教員の能力やスキルの向上であるべきです。</a:t>
            </a:r>
          </a:p>
          <a:p>
            <a:endParaRPr kumimoji="1" lang="ja-JP" altLang="en-US" b="0" dirty="0"/>
          </a:p>
          <a:p>
            <a:r>
              <a:rPr kumimoji="1" lang="ja-JP" altLang="en-US" b="0" dirty="0"/>
              <a:t>学校に教科書や教育資材を提供するなら、</a:t>
            </a:r>
          </a:p>
          <a:p>
            <a:r>
              <a:rPr kumimoji="1" lang="ja-JP" altLang="en-US" b="0" dirty="0"/>
              <a:t>教師の教授スキルを高める訓練を実施したり、</a:t>
            </a:r>
          </a:p>
          <a:p>
            <a:r>
              <a:rPr kumimoji="1" lang="ja-JP" altLang="en-US" b="0" dirty="0"/>
              <a:t>女子に教育は不要だと考えている父兄、地域社会の住民を集めて、</a:t>
            </a:r>
          </a:p>
          <a:p>
            <a:r>
              <a:rPr kumimoji="1" lang="ja-JP" altLang="en-US" b="0" dirty="0"/>
              <a:t>女子教育の重要性を訴える啓発セミナーを実施する。</a:t>
            </a:r>
          </a:p>
          <a:p>
            <a:endParaRPr kumimoji="1" lang="ja-JP" altLang="en-US" b="0" dirty="0"/>
          </a:p>
          <a:p>
            <a:r>
              <a:rPr kumimoji="1" lang="ja-JP" altLang="en-US" b="0" dirty="0"/>
              <a:t>村落に井戸を掘ったり給水設備を寄贈するなら、</a:t>
            </a:r>
          </a:p>
          <a:p>
            <a:r>
              <a:rPr kumimoji="1" lang="ja-JP" altLang="en-US" b="0" dirty="0"/>
              <a:t>村落民に工事に参加してもらって所有者意識を高めたり、</a:t>
            </a:r>
          </a:p>
          <a:p>
            <a:r>
              <a:rPr kumimoji="1" lang="ja-JP" altLang="en-US" b="0" dirty="0"/>
              <a:t>清潔な水がどれほど健康に必要か、水媒体の感染症に関する教育を実施する。</a:t>
            </a:r>
          </a:p>
          <a:p>
            <a:r>
              <a:rPr kumimoji="1" lang="ja-JP" altLang="en-US" b="1" dirty="0"/>
              <a:t>持続可能性を確実にする方法のひとつは、受益社会の人たちにかかわってもらうことです。</a:t>
            </a:r>
            <a:endParaRPr kumimoji="1" lang="en-US" altLang="ja-JP" b="1" dirty="0"/>
          </a:p>
        </p:txBody>
      </p:sp>
    </p:spTree>
    <p:extLst>
      <p:ext uri="{BB962C8B-B14F-4D97-AF65-F5344CB8AC3E}">
        <p14:creationId xmlns:p14="http://schemas.microsoft.com/office/powerpoint/2010/main" val="420502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308644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18</a:t>
            </a:fld>
            <a:endParaRPr kumimoji="1" lang="ja-JP" altLang="en-US"/>
          </a:p>
        </p:txBody>
      </p:sp>
    </p:spTree>
    <p:extLst>
      <p:ext uri="{BB962C8B-B14F-4D97-AF65-F5344CB8AC3E}">
        <p14:creationId xmlns:p14="http://schemas.microsoft.com/office/powerpoint/2010/main" val="1035705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19</a:t>
            </a:fld>
            <a:endParaRPr kumimoji="1" lang="ja-JP" altLang="en-US"/>
          </a:p>
        </p:txBody>
      </p:sp>
    </p:spTree>
    <p:extLst>
      <p:ext uri="{BB962C8B-B14F-4D97-AF65-F5344CB8AC3E}">
        <p14:creationId xmlns:p14="http://schemas.microsoft.com/office/powerpoint/2010/main" val="396853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ロータリー財団の補助金の原資はロータリアンからの寄付</a:t>
            </a:r>
            <a:endParaRPr kumimoji="1" lang="en-US" altLang="ja-JP" dirty="0"/>
          </a:p>
          <a:p>
            <a:endParaRPr kumimoji="1" lang="en-US" altLang="ja-JP" dirty="0"/>
          </a:p>
          <a:p>
            <a:r>
              <a:rPr kumimoji="1" lang="ja-JP" altLang="en-US" dirty="0"/>
              <a:t>年次基金寄付は</a:t>
            </a:r>
            <a:r>
              <a:rPr kumimoji="1" lang="en-US" altLang="ja-JP" dirty="0"/>
              <a:t>3</a:t>
            </a:r>
            <a:r>
              <a:rPr kumimoji="1" lang="ja-JP" altLang="en-US" dirty="0"/>
              <a:t>年間運用され、３年後に全額使用されます。</a:t>
            </a:r>
          </a:p>
          <a:p>
            <a:r>
              <a:rPr kumimoji="1" lang="ja-JP" altLang="en-US" dirty="0"/>
              <a:t>５％の運営費があらかじめ財団に徴収され、シェア</a:t>
            </a:r>
            <a:r>
              <a:rPr kumimoji="1" lang="en-US" altLang="ja-JP" dirty="0"/>
              <a:t>BOX</a:t>
            </a:r>
            <a:r>
              <a:rPr kumimoji="1" lang="ja-JP" altLang="en-US" dirty="0"/>
              <a:t>の中に入れられます。</a:t>
            </a:r>
          </a:p>
          <a:p>
            <a:endParaRPr kumimoji="1" lang="ja-JP" altLang="en-US" dirty="0"/>
          </a:p>
          <a:p>
            <a:r>
              <a:rPr kumimoji="1" lang="ja-JP" altLang="en-US" dirty="0"/>
              <a:t>恒久基金は、全額積み立てられて、運用・・・収益のみが同じくシエア</a:t>
            </a:r>
            <a:r>
              <a:rPr kumimoji="1" lang="en-US" altLang="ja-JP" dirty="0"/>
              <a:t>BOX</a:t>
            </a:r>
          </a:p>
          <a:p>
            <a:r>
              <a:rPr kumimoji="1" lang="ja-JP" altLang="en-US" dirty="0"/>
              <a:t>にいれられ、国際財団活用資金　</a:t>
            </a:r>
            <a:r>
              <a:rPr kumimoji="1" lang="en-US" altLang="ja-JP" dirty="0"/>
              <a:t>DDF</a:t>
            </a:r>
            <a:r>
              <a:rPr kumimoji="1" lang="ja-JP" altLang="en-US" dirty="0"/>
              <a:t>と地区財団活動資金に振り分けれます。</a:t>
            </a:r>
          </a:p>
          <a:p>
            <a:endParaRPr kumimoji="1" lang="ja-JP" altLang="en-US" dirty="0"/>
          </a:p>
          <a:p>
            <a:endParaRPr kumimoji="1" lang="en-US" altLang="ja-JP" dirty="0"/>
          </a:p>
          <a:p>
            <a:endParaRPr kumimoji="1" lang="en-US" altLang="ja-JP" dirty="0"/>
          </a:p>
          <a:p>
            <a:r>
              <a:rPr kumimoji="1" lang="ja-JP" altLang="en-US" dirty="0"/>
              <a:t>ロータリー財団へのご寄付は、シェアシステムと呼ばれる仕組みを通じて、人道的プロジェクト、奨学金、職業研修チームの活動を支える補助金に生まれ変わります。地区内のクラブからの年次基金（シェア）へのご寄付は、管理運営のために</a:t>
            </a:r>
            <a:r>
              <a:rPr kumimoji="1" lang="en-US" altLang="ja-JP" dirty="0"/>
              <a:t>5</a:t>
            </a:r>
            <a:r>
              <a:rPr kumimoji="1" lang="ja-JP" altLang="en-US" dirty="0"/>
              <a:t>％が差し引かれた後、ロータリー年度末に国際財団活動資金（</a:t>
            </a:r>
            <a:r>
              <a:rPr kumimoji="1" lang="en-US" altLang="ja-JP" dirty="0"/>
              <a:t>WF</a:t>
            </a:r>
            <a:r>
              <a:rPr kumimoji="1" lang="ja-JP" altLang="en-US" dirty="0"/>
              <a:t>）と地区財団活動資金（</a:t>
            </a:r>
            <a:r>
              <a:rPr kumimoji="1" lang="en-US" altLang="ja-JP" dirty="0"/>
              <a:t>DDF</a:t>
            </a:r>
            <a:r>
              <a:rPr kumimoji="1" lang="ja-JP" altLang="en-US" dirty="0"/>
              <a:t>）に分けられます。</a:t>
            </a:r>
          </a:p>
          <a:p>
            <a:endParaRPr kumimoji="1" lang="ja-JP" altLang="en-US" dirty="0"/>
          </a:p>
          <a:p>
            <a:r>
              <a:rPr kumimoji="1" lang="ja-JP" altLang="en-US" dirty="0"/>
              <a:t>地区は、寄付の</a:t>
            </a:r>
            <a:r>
              <a:rPr kumimoji="1" lang="en-US" altLang="ja-JP" dirty="0"/>
              <a:t>3</a:t>
            </a:r>
            <a:r>
              <a:rPr kumimoji="1" lang="ja-JP" altLang="en-US" dirty="0"/>
              <a:t>年後にこの</a:t>
            </a:r>
            <a:r>
              <a:rPr kumimoji="1" lang="en-US" altLang="ja-JP" dirty="0"/>
              <a:t>DDF</a:t>
            </a:r>
            <a:r>
              <a:rPr kumimoji="1" lang="ja-JP" altLang="en-US" dirty="0"/>
              <a:t>をクラブや地区、または財団のプロジェクトのために活用できます。</a:t>
            </a:r>
            <a:r>
              <a:rPr kumimoji="1" lang="en-US" altLang="ja-JP" dirty="0"/>
              <a:t>DDF</a:t>
            </a:r>
            <a:r>
              <a:rPr kumimoji="1" lang="ja-JP" altLang="en-US" dirty="0"/>
              <a:t>の半分までを地区補助金として使用でき、残りをグローバル補助金の申請、ポリオプラスやロータリー平和センターの支援、ほかの地区への寄贈のために使うことができます。</a:t>
            </a:r>
            <a:endParaRPr kumimoji="1" lang="en-US" altLang="ja-JP" dirty="0"/>
          </a:p>
          <a:p>
            <a:endParaRPr kumimoji="1" lang="en-US" altLang="ja-JP" dirty="0"/>
          </a:p>
          <a:p>
            <a:r>
              <a:rPr kumimoji="1" lang="ja-JP" altLang="en-US" dirty="0"/>
              <a:t>国際財団活動資金（</a:t>
            </a:r>
            <a:r>
              <a:rPr kumimoji="1" lang="en-US" altLang="ja-JP" dirty="0"/>
              <a:t>WF</a:t>
            </a:r>
            <a:r>
              <a:rPr kumimoji="1" lang="ja-JP" altLang="en-US" dirty="0"/>
              <a:t>＝</a:t>
            </a:r>
            <a:r>
              <a:rPr kumimoji="1" lang="en-US" altLang="ja-JP" dirty="0"/>
              <a:t>World Fund</a:t>
            </a:r>
            <a:r>
              <a:rPr kumimoji="1" lang="ja-JP" altLang="en-US" dirty="0"/>
              <a:t>）は、世界の最優先課題に取り組む活動に資金を提供するものです。シェアシステムを通じたご寄付の</a:t>
            </a:r>
            <a:r>
              <a:rPr kumimoji="1" lang="en-US" altLang="ja-JP" dirty="0"/>
              <a:t>47.5</a:t>
            </a:r>
            <a:r>
              <a:rPr kumimoji="1" lang="ja-JP" altLang="en-US" dirty="0"/>
              <a:t>％が</a:t>
            </a:r>
            <a:r>
              <a:rPr kumimoji="1" lang="en-US" altLang="ja-JP" dirty="0"/>
              <a:t>WF</a:t>
            </a:r>
            <a:r>
              <a:rPr kumimoji="1" lang="ja-JP" altLang="en-US" dirty="0"/>
              <a:t>となりますが、ご寄付すべてを</a:t>
            </a:r>
            <a:r>
              <a:rPr kumimoji="1" lang="en-US" altLang="ja-JP" dirty="0"/>
              <a:t>WF</a:t>
            </a:r>
            <a:r>
              <a:rPr kumimoji="1" lang="ja-JP" altLang="en-US" dirty="0"/>
              <a:t>に指定することも可能です。</a:t>
            </a:r>
            <a:r>
              <a:rPr kumimoji="1" lang="en-US" altLang="ja-JP" dirty="0"/>
              <a:t>WF</a:t>
            </a:r>
            <a:r>
              <a:rPr kumimoji="1" lang="ja-JP" altLang="en-US" dirty="0"/>
              <a:t>はロータリー財団が管理し、全ロータリー地区が申請できる補助金やプログラムの資金として活用されます。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a:t>
            </a:fld>
            <a:endParaRPr kumimoji="1" lang="ja-JP" altLang="en-US"/>
          </a:p>
        </p:txBody>
      </p:sp>
    </p:spTree>
    <p:extLst>
      <p:ext uri="{BB962C8B-B14F-4D97-AF65-F5344CB8AC3E}">
        <p14:creationId xmlns:p14="http://schemas.microsoft.com/office/powerpoint/2010/main" val="299777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・実施国または援助国の代表提唱者のいずれ</a:t>
            </a:r>
          </a:p>
          <a:p>
            <a:r>
              <a:rPr kumimoji="1" lang="ja-JP" altLang="en-US" dirty="0"/>
              <a:t>  ロータリークラブまたは地区であること。</a:t>
            </a:r>
          </a:p>
          <a:p>
            <a:r>
              <a:rPr kumimoji="1" lang="ja-JP" altLang="en-US" dirty="0"/>
              <a:t>・提唱</a:t>
            </a:r>
            <a:r>
              <a:rPr kumimoji="1" lang="en-US" altLang="ja-JP" dirty="0"/>
              <a:t>RAC</a:t>
            </a:r>
            <a:r>
              <a:rPr kumimoji="1" lang="ja-JP" altLang="en-US" dirty="0"/>
              <a:t>は、過去ロータリークラブのグローバ</a:t>
            </a:r>
          </a:p>
          <a:p>
            <a:r>
              <a:rPr kumimoji="1" lang="ja-JP" altLang="en-US" dirty="0"/>
              <a:t>補助金活動に協力した経験があること。</a:t>
            </a:r>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20</a:t>
            </a:fld>
            <a:endParaRPr kumimoji="1" lang="ja-JP" altLang="en-US"/>
          </a:p>
        </p:txBody>
      </p:sp>
    </p:spTree>
    <p:extLst>
      <p:ext uri="{BB962C8B-B14F-4D97-AF65-F5344CB8AC3E}">
        <p14:creationId xmlns:p14="http://schemas.microsoft.com/office/powerpoint/2010/main" val="360686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グローバル補助金</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21</a:t>
            </a:fld>
            <a:endParaRPr kumimoji="1" lang="ja-JP" altLang="en-US"/>
          </a:p>
        </p:txBody>
      </p:sp>
    </p:spTree>
    <p:extLst>
      <p:ext uri="{BB962C8B-B14F-4D97-AF65-F5344CB8AC3E}">
        <p14:creationId xmlns:p14="http://schemas.microsoft.com/office/powerpoint/2010/main" val="421767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ご覧いただいているのは、皆様が地区補助金やグローバル補助金を利用頂く場合の必読書です。</a:t>
            </a:r>
            <a:endParaRPr kumimoji="1" lang="en-US" altLang="ja-JP" dirty="0"/>
          </a:p>
          <a:p>
            <a:r>
              <a:rPr kumimoji="1" lang="ja-JP" altLang="en-US" dirty="0"/>
              <a:t>①</a:t>
            </a:r>
            <a:r>
              <a:rPr kumimoji="1" lang="ja-JP" altLang="en-US" b="0" dirty="0"/>
              <a:t>ロータリー財団発行の地区補助金とグローバル補助金</a:t>
            </a:r>
            <a:endParaRPr kumimoji="1" lang="en-US" altLang="ja-JP" b="0" dirty="0"/>
          </a:p>
          <a:p>
            <a:r>
              <a:rPr kumimoji="1" lang="ja-JP" altLang="en-US" b="0" dirty="0"/>
              <a:t>　</a:t>
            </a:r>
            <a:r>
              <a:rPr kumimoji="1" lang="ja-JP" altLang="en-US" b="1" dirty="0"/>
              <a:t>・授与と受諾の条件　　</a:t>
            </a:r>
            <a:endParaRPr kumimoji="1" lang="en-US" altLang="ja-JP" b="1" dirty="0"/>
          </a:p>
          <a:p>
            <a:r>
              <a:rPr kumimoji="1" lang="ja-JP" altLang="en-US" dirty="0"/>
              <a:t>　　これには、</a:t>
            </a:r>
            <a:r>
              <a:rPr kumimoji="1" lang="en-US" altLang="ja-JP" dirty="0"/>
              <a:t>R</a:t>
            </a:r>
            <a:r>
              <a:rPr kumimoji="1" lang="ja-JP" altLang="en-US" dirty="0"/>
              <a:t>財団の補助金についての詳細が記載されています。</a:t>
            </a:r>
            <a:endParaRPr kumimoji="1" lang="en-US" altLang="ja-JP" dirty="0"/>
          </a:p>
          <a:p>
            <a:endParaRPr kumimoji="1" lang="en-US" altLang="ja-JP" dirty="0"/>
          </a:p>
          <a:p>
            <a:r>
              <a:rPr kumimoji="1" lang="ja-JP" altLang="en-US" dirty="0"/>
              <a:t>②</a:t>
            </a:r>
            <a:r>
              <a:rPr kumimoji="1" lang="ja-JP" altLang="en-US" b="1" dirty="0"/>
              <a:t>財団補助金申請ハンドブック</a:t>
            </a:r>
            <a:endParaRPr kumimoji="1" lang="en-US" altLang="ja-JP" b="1" dirty="0"/>
          </a:p>
          <a:p>
            <a:r>
              <a:rPr kumimoji="1" lang="ja-JP" altLang="en-US" b="1" dirty="0"/>
              <a:t>　　財団</a:t>
            </a:r>
            <a:r>
              <a:rPr kumimoji="1" lang="ja-JP" altLang="en-US" b="0" dirty="0"/>
              <a:t>補助金に関する地区の申請要件や申請手続き等が記載されています。　</a:t>
            </a:r>
          </a:p>
          <a:p>
            <a:endParaRPr kumimoji="1" lang="en-US" altLang="ja-JP" dirty="0"/>
          </a:p>
          <a:p>
            <a:r>
              <a:rPr kumimoji="1" lang="ja-JP" altLang="en-US" dirty="0"/>
              <a:t>補助金小委員会では、</a:t>
            </a:r>
            <a:r>
              <a:rPr kumimoji="1" lang="en-US" altLang="ja-JP" dirty="0"/>
              <a:t>3</a:t>
            </a:r>
            <a:r>
              <a:rPr kumimoji="1" lang="ja-JP" altLang="en-US" dirty="0"/>
              <a:t>月～</a:t>
            </a:r>
            <a:r>
              <a:rPr kumimoji="1" lang="en-US" altLang="ja-JP" dirty="0"/>
              <a:t>4</a:t>
            </a:r>
            <a:r>
              <a:rPr kumimoji="1" lang="ja-JP" altLang="en-US" dirty="0"/>
              <a:t>月に、補助金申請を受け付けていますが、</a:t>
            </a:r>
            <a:endParaRPr kumimoji="1" lang="en-US" altLang="ja-JP" dirty="0"/>
          </a:p>
          <a:p>
            <a:r>
              <a:rPr kumimoji="1" lang="ja-JP" altLang="en-US" dirty="0"/>
              <a:t>この、授与と受託の条件と、財団補助金申請ハンドブックの要件に</a:t>
            </a:r>
          </a:p>
          <a:p>
            <a:r>
              <a:rPr kumimoji="1" lang="ja-JP" altLang="en-US" dirty="0"/>
              <a:t>基づいて、公平な審査を行なっております。</a:t>
            </a:r>
            <a:endParaRPr kumimoji="1" lang="en-US" altLang="ja-JP" dirty="0"/>
          </a:p>
          <a:p>
            <a:r>
              <a:rPr kumimoji="1" lang="ja-JP" altLang="en-US" dirty="0"/>
              <a:t>審査と申しますと、上から目線という印象がありますが、私どもではいかに補助金を有効利用して頂くかを鑑みて</a:t>
            </a:r>
          </a:p>
          <a:p>
            <a:r>
              <a:rPr kumimoji="1" lang="ja-JP" altLang="en-US" dirty="0"/>
              <a:t>審査というよりは補助金を使って頂くには、どの様にすればいいのかをアドバイスさせて頂くことと思っております。</a:t>
            </a:r>
            <a:endParaRPr kumimoji="1" lang="en-US" altLang="ja-JP" dirty="0"/>
          </a:p>
          <a:p>
            <a:endParaRPr kumimoji="1" lang="ja-JP" altLang="en-US" dirty="0"/>
          </a:p>
          <a:p>
            <a:r>
              <a:rPr kumimoji="1" lang="ja-JP" altLang="en-US" dirty="0"/>
              <a:t>授与と受託の条件お及び、財団補助金申請ハンドブックは、</a:t>
            </a:r>
            <a:endParaRPr kumimoji="1" lang="en-US" altLang="ja-JP" dirty="0"/>
          </a:p>
          <a:p>
            <a:r>
              <a:rPr kumimoji="1" lang="ja-JP" altLang="en-US" dirty="0"/>
              <a:t>地区ウエブサイトよりダウンロード可能ですので補助金申請の際には</a:t>
            </a:r>
            <a:r>
              <a:rPr kumimoji="1" lang="ja-JP" altLang="en-US" b="1" dirty="0"/>
              <a:t>最新版</a:t>
            </a:r>
            <a:r>
              <a:rPr kumimoji="1" lang="ja-JP" altLang="en-US" dirty="0"/>
              <a:t>をご一読頂きますようお願い申し上げます。</a:t>
            </a:r>
            <a:endParaRPr kumimoji="1" lang="en-US" altLang="ja-JP" dirty="0"/>
          </a:p>
        </p:txBody>
      </p:sp>
      <p:sp>
        <p:nvSpPr>
          <p:cNvPr id="4" name="スライド番号プレースホルダー 3"/>
          <p:cNvSpPr>
            <a:spLocks noGrp="1"/>
          </p:cNvSpPr>
          <p:nvPr>
            <p:ph type="sldNum" sz="quarter" idx="5"/>
          </p:nvPr>
        </p:nvSpPr>
        <p:spPr/>
        <p:txBody>
          <a:bodyPr/>
          <a:lstStyle/>
          <a:p>
            <a:fld id="{9335A986-8D2C-49D2-89BD-AA2BF5510BB9}" type="slidenum">
              <a:rPr kumimoji="1" lang="ja-JP" altLang="en-US" smtClean="0"/>
              <a:t>22</a:t>
            </a:fld>
            <a:endParaRPr kumimoji="1" lang="ja-JP" altLang="en-US"/>
          </a:p>
        </p:txBody>
      </p:sp>
    </p:spTree>
    <p:extLst>
      <p:ext uri="{BB962C8B-B14F-4D97-AF65-F5344CB8AC3E}">
        <p14:creationId xmlns:p14="http://schemas.microsoft.com/office/powerpoint/2010/main" val="3364290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i="1" dirty="0"/>
              <a:t>Yours in Rotary Service</a:t>
            </a:r>
            <a:endParaRPr kumimoji="1" lang="ja-JP" altLang="en-US" b="1" i="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23</a:t>
            </a:fld>
            <a:endParaRPr kumimoji="1" lang="ja-JP" altLang="en-US"/>
          </a:p>
        </p:txBody>
      </p:sp>
    </p:spTree>
    <p:extLst>
      <p:ext uri="{BB962C8B-B14F-4D97-AF65-F5344CB8AC3E}">
        <p14:creationId xmlns:p14="http://schemas.microsoft.com/office/powerpoint/2010/main" val="397515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財団補助金をご利用頂く場合の受領資格とは何か・・・　</a:t>
            </a:r>
            <a:endParaRPr kumimoji="1" lang="en-US" altLang="ja-JP" dirty="0"/>
          </a:p>
          <a:p>
            <a:r>
              <a:rPr kumimoji="1" lang="ja-JP" altLang="en-US" dirty="0"/>
              <a:t>・すべての財団補助金はロータリー</a:t>
            </a:r>
          </a:p>
          <a:p>
            <a:r>
              <a:rPr kumimoji="1" lang="ja-JP" altLang="en-US" dirty="0"/>
              <a:t>  財団の使命を守るものであること</a:t>
            </a:r>
          </a:p>
          <a:p>
            <a:endParaRPr kumimoji="1" lang="en-US" altLang="ja-JP" dirty="0"/>
          </a:p>
          <a:p>
            <a:r>
              <a:rPr kumimoji="1" lang="ja-JP" altLang="en-US" dirty="0"/>
              <a:t>その使命とは・・・</a:t>
            </a:r>
            <a:endParaRPr kumimoji="1" lang="en-US" altLang="ja-JP" dirty="0"/>
          </a:p>
          <a:p>
            <a:r>
              <a:rPr kumimoji="1" lang="ja-JP" altLang="en-US" dirty="0"/>
              <a:t>ロータリアンが、（ロータリー会員が）人びとの健康状態を改善し、</a:t>
            </a:r>
            <a:endParaRPr kumimoji="1" lang="en-US" altLang="ja-JP" dirty="0"/>
          </a:p>
          <a:p>
            <a:r>
              <a:rPr kumimoji="1" lang="ja-JP" altLang="en-US" dirty="0"/>
              <a:t>質の高い教育を提供し、環境保全に取り組み、</a:t>
            </a:r>
            <a:endParaRPr kumimoji="1" lang="en-US" altLang="ja-JP" dirty="0"/>
          </a:p>
          <a:p>
            <a:r>
              <a:rPr kumimoji="1" lang="ja-JP" altLang="en-US" dirty="0"/>
              <a:t>貧困をなくすことを通じて、世界理解、親善、</a:t>
            </a:r>
            <a:endParaRPr kumimoji="1" lang="en-US" altLang="ja-JP" dirty="0"/>
          </a:p>
          <a:p>
            <a:r>
              <a:rPr kumimoji="1" lang="ja-JP" altLang="en-US" dirty="0"/>
              <a:t>平和を構築できるよう支援することです。</a:t>
            </a:r>
            <a:endParaRPr kumimoji="1" lang="en-US" altLang="ja-JP" dirty="0"/>
          </a:p>
          <a:p>
            <a:endParaRPr kumimoji="1" lang="en-US" altLang="ja-JP" dirty="0"/>
          </a:p>
          <a:p>
            <a:r>
              <a:rPr kumimoji="1" lang="ja-JP" altLang="en-US" dirty="0"/>
              <a:t>ロータリー会員の直接参加を含むこと　</a:t>
            </a:r>
          </a:p>
          <a:p>
            <a:r>
              <a:rPr kumimoji="1" lang="ja-JP" altLang="en-US" dirty="0"/>
              <a:t>ロータリー会員が汗を流す活動であること</a:t>
            </a:r>
          </a:p>
          <a:p>
            <a:endParaRPr kumimoji="1" lang="ja-JP" altLang="en-US" dirty="0"/>
          </a:p>
          <a:p>
            <a:r>
              <a:rPr kumimoji="1" lang="ja-JP" altLang="en-US" dirty="0"/>
              <a:t>ローターアクターを含む場合</a:t>
            </a:r>
          </a:p>
          <a:p>
            <a:r>
              <a:rPr kumimoji="1" lang="ja-JP" altLang="en-US" dirty="0"/>
              <a:t>「ロータリアン→ロータリー会員</a:t>
            </a:r>
            <a:r>
              <a:rPr kumimoji="1" lang="en-US" altLang="ja-JP" dirty="0"/>
              <a:t>/Rotarian Rotary member</a:t>
            </a:r>
            <a:r>
              <a:rPr kumimoji="1" lang="ja-JP" altLang="en-US" dirty="0"/>
              <a:t>」という更新が順次行われています。</a:t>
            </a:r>
          </a:p>
          <a:p>
            <a:r>
              <a:rPr kumimoji="1" lang="ja-JP" altLang="en-US" dirty="0"/>
              <a:t>ロータリー財団の使命についても、ロータリアンとある個所は、ロータリー会員に置き換えになります。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18A28-4E2A-408D-ABB2-DE0154C3F0A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326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b="0" dirty="0"/>
              <a:t>☆（時間が調整により解説をカット）</a:t>
            </a:r>
            <a:endParaRPr kumimoji="1" lang="en-US" altLang="ja-JP" b="0" dirty="0"/>
          </a:p>
          <a:p>
            <a:r>
              <a:rPr kumimoji="1" lang="ja-JP" altLang="en-US" b="0" dirty="0"/>
              <a:t>大規模プログラム</a:t>
            </a:r>
            <a:endParaRPr kumimoji="1" lang="en-US" altLang="ja-JP" b="0" dirty="0"/>
          </a:p>
          <a:p>
            <a:r>
              <a:rPr kumimoji="1" lang="ja-JP" altLang="en-US" b="0" dirty="0"/>
              <a:t>毎年</a:t>
            </a:r>
            <a:r>
              <a:rPr kumimoji="1" lang="en-US" altLang="ja-JP" b="0" dirty="0"/>
              <a:t>1</a:t>
            </a:r>
            <a:r>
              <a:rPr kumimoji="1" lang="ja-JP" altLang="en-US" b="0" dirty="0"/>
              <a:t>口の世界競争制で</a:t>
            </a:r>
            <a:r>
              <a:rPr kumimoji="1" lang="en-US" altLang="ja-JP" b="0" dirty="0"/>
              <a:t>7</a:t>
            </a:r>
            <a:r>
              <a:rPr kumimoji="1" lang="ja-JP" altLang="en-US" b="0" dirty="0"/>
              <a:t>重点分野の</a:t>
            </a:r>
            <a:r>
              <a:rPr kumimoji="1" lang="en-US" altLang="ja-JP" b="0" dirty="0"/>
              <a:t>1</a:t>
            </a:r>
            <a:r>
              <a:rPr kumimoji="1" lang="ja-JP" altLang="en-US" b="0" dirty="0"/>
              <a:t>つ以上と合致、</a:t>
            </a:r>
            <a:r>
              <a:rPr kumimoji="1" lang="en-US" altLang="ja-JP" b="0" dirty="0"/>
              <a:t>3</a:t>
            </a:r>
            <a:r>
              <a:rPr kumimoji="1" lang="ja-JP" altLang="en-US" b="0" dirty="0"/>
              <a:t>年から</a:t>
            </a:r>
            <a:r>
              <a:rPr kumimoji="1" lang="en-US" altLang="ja-JP" b="0" dirty="0"/>
              <a:t>5</a:t>
            </a:r>
            <a:r>
              <a:rPr kumimoji="1" lang="ja-JP" altLang="en-US" b="0" dirty="0"/>
              <a:t>年の活動を支える</a:t>
            </a:r>
            <a:endParaRPr kumimoji="1" lang="en-US" altLang="ja-JP" b="0" dirty="0"/>
          </a:p>
          <a:p>
            <a:r>
              <a:rPr kumimoji="1" lang="ja-JP" altLang="en-US" b="0" dirty="0"/>
              <a:t>重点分野の</a:t>
            </a:r>
            <a:r>
              <a:rPr kumimoji="1" lang="en-US" altLang="ja-JP" b="0" dirty="0"/>
              <a:t>1</a:t>
            </a:r>
            <a:r>
              <a:rPr kumimoji="1" lang="ja-JP" altLang="en-US" b="0" dirty="0"/>
              <a:t>つ以上と合致</a:t>
            </a:r>
            <a:endParaRPr kumimoji="1" lang="en-US" altLang="ja-JP" b="0" dirty="0"/>
          </a:p>
          <a:p>
            <a:endParaRPr kumimoji="1" lang="en-US" altLang="ja-JP" b="0" dirty="0"/>
          </a:p>
          <a:p>
            <a:r>
              <a:rPr kumimoji="1" lang="en-US" altLang="ja-JP" b="0" dirty="0"/>
              <a:t>2020</a:t>
            </a:r>
            <a:r>
              <a:rPr kumimoji="1" lang="ja-JP" altLang="en-US" b="0" dirty="0"/>
              <a:t>年に受け付けた第</a:t>
            </a:r>
            <a:r>
              <a:rPr kumimoji="1" lang="en-US" altLang="ja-JP" b="0" dirty="0"/>
              <a:t>1</a:t>
            </a:r>
            <a:r>
              <a:rPr kumimoji="1" lang="ja-JP" altLang="en-US" b="0" dirty="0"/>
              <a:t>号は</a:t>
            </a:r>
            <a:r>
              <a:rPr kumimoji="1" lang="en-US" altLang="ja-JP" b="0" dirty="0"/>
              <a:t>2021</a:t>
            </a:r>
            <a:r>
              <a:rPr kumimoji="1" lang="ja-JP" altLang="en-US" b="0" dirty="0"/>
              <a:t>年</a:t>
            </a:r>
            <a:r>
              <a:rPr kumimoji="1" lang="en-US" altLang="ja-JP" b="0" dirty="0"/>
              <a:t>3</a:t>
            </a:r>
            <a:r>
              <a:rPr kumimoji="1" lang="ja-JP" altLang="en-US" b="0" dirty="0"/>
              <a:t>月に第</a:t>
            </a:r>
            <a:r>
              <a:rPr kumimoji="1" lang="en-US" altLang="ja-JP" b="0" dirty="0"/>
              <a:t>1</a:t>
            </a:r>
            <a:r>
              <a:rPr kumimoji="1" lang="ja-JP" altLang="en-US" b="0" dirty="0"/>
              <a:t>号が発表され</a:t>
            </a:r>
            <a:endParaRPr kumimoji="1" lang="en-US" altLang="ja-JP" b="0" dirty="0"/>
          </a:p>
          <a:p>
            <a:r>
              <a:rPr kumimoji="1" lang="ja-JP" altLang="en-US" b="0" dirty="0"/>
              <a:t>ザンビアでのマラリア根絶活動に授与されている。</a:t>
            </a:r>
            <a:endParaRPr kumimoji="1" lang="en-US" altLang="ja-JP" b="0" dirty="0"/>
          </a:p>
          <a:p>
            <a:r>
              <a:rPr kumimoji="1" lang="ja-JP" altLang="en-US" b="0" dirty="0"/>
              <a:t>申請者はほかの資金源からのリソースにより財団からの資金を補足することを強く奨励されている。</a:t>
            </a:r>
          </a:p>
          <a:p>
            <a:endParaRPr kumimoji="1" lang="en-US" altLang="ja-JP" b="0" dirty="0"/>
          </a:p>
          <a:p>
            <a:r>
              <a:rPr kumimoji="1" lang="ja-JP" altLang="en-US" b="0" dirty="0"/>
              <a:t>この事業にはビルメインダゲイツ財団、ワールドビジョン</a:t>
            </a:r>
            <a:r>
              <a:rPr kumimoji="1" lang="en-US" altLang="ja-JP" b="0" dirty="0"/>
              <a:t>US</a:t>
            </a:r>
            <a:r>
              <a:rPr kumimoji="1" lang="ja-JP" altLang="en-US" b="0" dirty="0"/>
              <a:t>がそれそれ</a:t>
            </a:r>
            <a:r>
              <a:rPr kumimoji="1" lang="en-US" altLang="ja-JP" b="0" dirty="0"/>
              <a:t>200</a:t>
            </a:r>
            <a:r>
              <a:rPr kumimoji="1" lang="ja-JP" altLang="en-US" b="0" dirty="0"/>
              <a:t>万＄を拠出</a:t>
            </a:r>
            <a:endParaRPr kumimoji="1" lang="en-US" altLang="ja-JP" b="0" dirty="0"/>
          </a:p>
          <a:p>
            <a:r>
              <a:rPr kumimoji="1" lang="ja-JP" altLang="en-US" b="0" dirty="0"/>
              <a:t>総額</a:t>
            </a:r>
            <a:r>
              <a:rPr kumimoji="1" lang="en-US" altLang="ja-JP" b="0" dirty="0"/>
              <a:t>600</a:t>
            </a:r>
            <a:r>
              <a:rPr kumimoji="1" lang="ja-JP" altLang="en-US" b="0" dirty="0"/>
              <a:t>万ドルとなった事業。</a:t>
            </a:r>
            <a:endParaRPr kumimoji="1" lang="en-US" altLang="ja-JP" b="0" dirty="0"/>
          </a:p>
          <a:p>
            <a:endParaRPr kumimoji="1" lang="en-US" altLang="ja-JP" b="0" dirty="0"/>
          </a:p>
          <a:p>
            <a:endParaRPr kumimoji="1" lang="en-US" altLang="ja-JP" b="0" dirty="0"/>
          </a:p>
        </p:txBody>
      </p:sp>
    </p:spTree>
    <p:extLst>
      <p:ext uri="{BB962C8B-B14F-4D97-AF65-F5344CB8AC3E}">
        <p14:creationId xmlns:p14="http://schemas.microsoft.com/office/powerpoint/2010/main" val="226165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5</a:t>
            </a:fld>
            <a:endParaRPr kumimoji="1" lang="ja-JP" altLang="en-US"/>
          </a:p>
        </p:txBody>
      </p:sp>
    </p:spTree>
    <p:extLst>
      <p:ext uri="{BB962C8B-B14F-4D97-AF65-F5344CB8AC3E}">
        <p14:creationId xmlns:p14="http://schemas.microsoft.com/office/powerpoint/2010/main" val="417462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273752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基本補助金額ですが・・・</a:t>
            </a:r>
          </a:p>
          <a:p>
            <a:r>
              <a:rPr kumimoji="1" lang="ja-JP" altLang="en-US" dirty="0"/>
              <a:t>２０２２</a:t>
            </a:r>
            <a:r>
              <a:rPr kumimoji="1" lang="en-US" altLang="ja-JP" dirty="0"/>
              <a:t>-</a:t>
            </a:r>
            <a:r>
              <a:rPr kumimoji="1" lang="ja-JP" altLang="en-US" dirty="0"/>
              <a:t>２３年度の年次基金寄付は　　　　　　　　　　　　　　</a:t>
            </a:r>
            <a:endParaRPr kumimoji="1" lang="en-US" altLang="ja-JP" dirty="0"/>
          </a:p>
          <a:p>
            <a:r>
              <a:rPr kumimoji="1" lang="ja-JP" altLang="en-US" dirty="0"/>
              <a:t>３年前の２０１９</a:t>
            </a:r>
            <a:r>
              <a:rPr kumimoji="1" lang="en-US" altLang="ja-JP" dirty="0"/>
              <a:t>-</a:t>
            </a:r>
            <a:r>
              <a:rPr kumimoji="1" lang="ja-JP" altLang="en-US" dirty="0"/>
              <a:t>２０年度の寄付実績が対象となります。</a:t>
            </a:r>
          </a:p>
          <a:p>
            <a:endParaRPr kumimoji="1" lang="ja-JP" altLang="en-US" dirty="0"/>
          </a:p>
          <a:p>
            <a:r>
              <a:rPr kumimoji="1" lang="ja-JP" altLang="en-US" dirty="0"/>
              <a:t>・プロジェクトの総額は</a:t>
            </a:r>
            <a:r>
              <a:rPr kumimoji="1" lang="en-US" altLang="ja-JP" dirty="0"/>
              <a:t>40</a:t>
            </a:r>
            <a:r>
              <a:rPr kumimoji="1" lang="ja-JP" altLang="en-US" dirty="0"/>
              <a:t>万円以上であること。</a:t>
            </a:r>
          </a:p>
          <a:p>
            <a:r>
              <a:rPr kumimoji="1" lang="ja-JP" altLang="en-US" dirty="0"/>
              <a:t>・クラブ負担額は、地区補助金申請額と同額以上となることです。</a:t>
            </a:r>
          </a:p>
          <a:p>
            <a:r>
              <a:rPr kumimoji="1" lang="ja-JP" altLang="en-US" dirty="0"/>
              <a:t>☆補助金の額は・・・</a:t>
            </a:r>
          </a:p>
          <a:p>
            <a:r>
              <a:rPr kumimoji="1" lang="ja-JP" altLang="en-US" dirty="0"/>
              <a:t>・人道奉仕、奨学金、職業研修に関する補助金は、</a:t>
            </a:r>
            <a:r>
              <a:rPr kumimoji="1" lang="en-US" altLang="ja-JP" dirty="0"/>
              <a:t>20</a:t>
            </a:r>
            <a:r>
              <a:rPr kumimoji="1" lang="ja-JP" altLang="en-US" dirty="0"/>
              <a:t>万円～</a:t>
            </a:r>
            <a:r>
              <a:rPr kumimoji="1" lang="en-US" altLang="ja-JP" dirty="0"/>
              <a:t>60</a:t>
            </a:r>
            <a:r>
              <a:rPr kumimoji="1" lang="ja-JP" altLang="en-US" dirty="0"/>
              <a:t>万円</a:t>
            </a:r>
          </a:p>
          <a:p>
            <a:r>
              <a:rPr kumimoji="1" lang="ja-JP" altLang="en-US" dirty="0"/>
              <a:t>・人道的国際奉仕は、</a:t>
            </a:r>
            <a:r>
              <a:rPr kumimoji="1" lang="en-US" altLang="ja-JP" dirty="0"/>
              <a:t>20</a:t>
            </a:r>
            <a:r>
              <a:rPr kumimoji="1" lang="ja-JP" altLang="en-US" dirty="0"/>
              <a:t>万円～</a:t>
            </a:r>
            <a:r>
              <a:rPr kumimoji="1" lang="en-US" altLang="ja-JP" dirty="0"/>
              <a:t>100</a:t>
            </a:r>
            <a:r>
              <a:rPr kumimoji="1" lang="ja-JP" altLang="en-US" dirty="0"/>
              <a:t>万円が限度額となります。</a:t>
            </a:r>
          </a:p>
          <a:p>
            <a:r>
              <a:rPr kumimoji="1" lang="ja-JP" altLang="en-US" dirty="0"/>
              <a:t>尚、地区補助金を満額受領頂くためには、</a:t>
            </a:r>
            <a:r>
              <a:rPr kumimoji="1" lang="en-US" altLang="ja-JP" dirty="0"/>
              <a:t>2020-21</a:t>
            </a:r>
            <a:r>
              <a:rPr kumimoji="1" lang="ja-JP" altLang="en-US" dirty="0"/>
              <a:t>年度の年次基金寄付の、</a:t>
            </a:r>
          </a:p>
          <a:p>
            <a:r>
              <a:rPr kumimoji="1" lang="ja-JP" altLang="en-US" dirty="0"/>
              <a:t>普通寄付と特別寄付の合計額が、</a:t>
            </a:r>
            <a:r>
              <a:rPr kumimoji="1" lang="en-US" altLang="ja-JP" dirty="0"/>
              <a:t>1</a:t>
            </a:r>
            <a:r>
              <a:rPr kumimoji="1" lang="ja-JP" altLang="en-US" dirty="0"/>
              <a:t>人当たり平均</a:t>
            </a:r>
            <a:r>
              <a:rPr kumimoji="1" lang="en-US" altLang="ja-JP" dirty="0"/>
              <a:t>150㌦</a:t>
            </a:r>
            <a:r>
              <a:rPr kumimoji="1" lang="ja-JP" altLang="en-US" dirty="0"/>
              <a:t>以上となっていることが要件となっております。</a:t>
            </a:r>
          </a:p>
          <a:p>
            <a:r>
              <a:rPr kumimoji="1" lang="ja-JP" altLang="en-US" dirty="0"/>
              <a:t>尚、達成額</a:t>
            </a:r>
            <a:r>
              <a:rPr kumimoji="1" lang="en-US" altLang="ja-JP" dirty="0"/>
              <a:t>100㌦</a:t>
            </a:r>
            <a:r>
              <a:rPr kumimoji="1" lang="ja-JP" altLang="en-US" dirty="0"/>
              <a:t>～</a:t>
            </a:r>
            <a:r>
              <a:rPr kumimoji="1" lang="en-US" altLang="ja-JP" dirty="0"/>
              <a:t>149㌦</a:t>
            </a:r>
            <a:r>
              <a:rPr kumimoji="1" lang="ja-JP" altLang="en-US" dirty="0"/>
              <a:t>の場合は</a:t>
            </a:r>
            <a:r>
              <a:rPr kumimoji="1" lang="en-US" altLang="ja-JP" dirty="0"/>
              <a:t>90%</a:t>
            </a:r>
            <a:r>
              <a:rPr kumimoji="1" lang="ja-JP" altLang="en-US" dirty="0"/>
              <a:t>・・・。</a:t>
            </a:r>
            <a:r>
              <a:rPr kumimoji="1" lang="en-US" altLang="ja-JP" dirty="0"/>
              <a:t>99㌦</a:t>
            </a:r>
            <a:r>
              <a:rPr kumimoji="1" lang="ja-JP" altLang="en-US" dirty="0"/>
              <a:t>以下の場合は</a:t>
            </a:r>
            <a:r>
              <a:rPr kumimoji="1" lang="en-US" altLang="ja-JP" dirty="0"/>
              <a:t>80%</a:t>
            </a:r>
            <a:r>
              <a:rPr kumimoji="1" lang="ja-JP" altLang="en-US" dirty="0"/>
              <a:t>となっております。</a:t>
            </a:r>
          </a:p>
          <a:p>
            <a:endParaRPr kumimoji="1" lang="ja-JP" altLang="en-US" dirty="0"/>
          </a:p>
          <a:p>
            <a:r>
              <a:rPr kumimoji="1" lang="ja-JP" altLang="en-US" dirty="0"/>
              <a:t>○ところで、今年度の吉川ガバナーの方針のひとつに、</a:t>
            </a:r>
          </a:p>
          <a:p>
            <a:r>
              <a:rPr kumimoji="1" lang="ja-JP" altLang="en-US" dirty="0"/>
              <a:t>地域の子供たちの支援があります。</a:t>
            </a:r>
          </a:p>
          <a:p>
            <a:r>
              <a:rPr kumimoji="1" lang="ja-JP" altLang="en-US" dirty="0"/>
              <a:t>実行は宮里ガバナーエレクトの年度となりますが、</a:t>
            </a:r>
          </a:p>
          <a:p>
            <a:r>
              <a:rPr kumimoji="1" lang="ja-JP" altLang="en-US" dirty="0"/>
              <a:t>地域の子供たちを支援するプロジェクトを検討頂けたら幸いです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7</a:t>
            </a:fld>
            <a:endParaRPr kumimoji="1" lang="ja-JP" altLang="en-US"/>
          </a:p>
        </p:txBody>
      </p:sp>
    </p:spTree>
    <p:extLst>
      <p:ext uri="{BB962C8B-B14F-4D97-AF65-F5344CB8AC3E}">
        <p14:creationId xmlns:p14="http://schemas.microsoft.com/office/powerpoint/2010/main" val="186818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年度に申請したプロジェクト　　　　　　　　　　　　　</a:t>
            </a:r>
            <a:endParaRPr kumimoji="1" lang="en-US" altLang="ja-JP" dirty="0"/>
          </a:p>
          <a:p>
            <a:r>
              <a:rPr kumimoji="1" lang="ja-JP" altLang="en-US" dirty="0"/>
              <a:t>財団から補助金の入金後に開始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8</a:t>
            </a:fld>
            <a:endParaRPr kumimoji="1" lang="ja-JP" altLang="en-US"/>
          </a:p>
        </p:txBody>
      </p:sp>
    </p:spTree>
    <p:extLst>
      <p:ext uri="{BB962C8B-B14F-4D97-AF65-F5344CB8AC3E}">
        <p14:creationId xmlns:p14="http://schemas.microsoft.com/office/powerpoint/2010/main" val="117207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en-US" altLang="ja-JP" b="1" dirty="0"/>
          </a:p>
        </p:txBody>
      </p:sp>
    </p:spTree>
    <p:extLst>
      <p:ext uri="{BB962C8B-B14F-4D97-AF65-F5344CB8AC3E}">
        <p14:creationId xmlns:p14="http://schemas.microsoft.com/office/powerpoint/2010/main" val="323090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B0578-20AD-48ED-8119-F70E3BFC6C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572ACFA-92A1-4789-A991-AD96BE2BF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37B5FA87-7832-43C4-93E7-54A9029EC4BF}"/>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5" name="フッター プレースホルダー 4">
            <a:extLst>
              <a:ext uri="{FF2B5EF4-FFF2-40B4-BE49-F238E27FC236}">
                <a16:creationId xmlns:a16="http://schemas.microsoft.com/office/drawing/2014/main" id="{A4427D99-5EE7-4F6C-A4BF-C006164563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35AF9D-0C8F-4E4F-ABEF-67C81D8472B8}"/>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40133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2E9A8-FA11-4C5C-A7A0-9812CD9E15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2B81D9-78F7-4E53-8665-D3600CC843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4C312A-C2A9-4757-A5DF-D339688D6258}"/>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5" name="フッター プレースホルダー 4">
            <a:extLst>
              <a:ext uri="{FF2B5EF4-FFF2-40B4-BE49-F238E27FC236}">
                <a16:creationId xmlns:a16="http://schemas.microsoft.com/office/drawing/2014/main" id="{83019156-6903-4956-A6A9-3CF4C1DB19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D16DAF-16E8-4C20-A884-4EC16FE42716}"/>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9832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372E4B6-AFF1-401F-B3AD-9504FDA174A6}"/>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BDCA43-E599-4799-A677-6CC0B40AB421}"/>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1C31E0-1475-4BA9-B783-1DDBEB6C5BA4}"/>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5" name="フッター プレースホルダー 4">
            <a:extLst>
              <a:ext uri="{FF2B5EF4-FFF2-40B4-BE49-F238E27FC236}">
                <a16:creationId xmlns:a16="http://schemas.microsoft.com/office/drawing/2014/main" id="{02F8ACCB-3EFA-4336-A6BD-A62953F86D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5B3328-C966-451E-9901-35CC471BB889}"/>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30231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45"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fontAlgn="base">
              <a:spcBef>
                <a:spcPct val="0"/>
              </a:spcBef>
              <a:spcAft>
                <a:spcPct val="0"/>
              </a:spcAft>
            </a:pPr>
            <a:fld id="{86CB4B4D-7CA3-9044-876B-883B54F8677D}" type="slidenum">
              <a:rPr lang="en-US" altLang="ja-JP" smtClean="0">
                <a:solidFill>
                  <a:srgbClr val="46464A">
                    <a:lumMod val="60000"/>
                    <a:lumOff val="40000"/>
                  </a:srgbClr>
                </a:solidFill>
              </a:rPr>
              <a:pPr fontAlgn="base">
                <a:spcBef>
                  <a:spcPct val="0"/>
                </a:spcBef>
                <a:spcAft>
                  <a:spcPct val="0"/>
                </a:spcAft>
              </a:pPr>
              <a:t>‹#›</a:t>
            </a:fld>
            <a:endParaRPr lang="en-US" altLang="ja-JP">
              <a:solidFill>
                <a:srgbClr val="46464A">
                  <a:lumMod val="60000"/>
                  <a:lumOff val="40000"/>
                </a:srgbClr>
              </a:solidFill>
            </a:endParaRPr>
          </a:p>
        </p:txBody>
      </p:sp>
    </p:spTree>
    <p:extLst>
      <p:ext uri="{BB962C8B-B14F-4D97-AF65-F5344CB8AC3E}">
        <p14:creationId xmlns:p14="http://schemas.microsoft.com/office/powerpoint/2010/main" val="3955797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27" y="2268144"/>
            <a:ext cx="9810751"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pPr defTabSz="321457"/>
            <a:fld id="{86CB4B4D-7CA3-9044-876B-883B54F8677D}" type="slidenum">
              <a:rPr kumimoji="0" lang="en-US" altLang="ja-JP" smtClean="0">
                <a:solidFill>
                  <a:srgbClr val="46464A">
                    <a:lumMod val="60000"/>
                    <a:lumOff val="40000"/>
                  </a:srgbClr>
                </a:solidFill>
              </a:rPr>
              <a:pPr defTabSz="321457"/>
              <a:t>‹#›</a:t>
            </a:fld>
            <a:endParaRPr kumimoji="0" lang="en-US" altLang="ja-JP">
              <a:solidFill>
                <a:srgbClr val="46464A">
                  <a:lumMod val="60000"/>
                  <a:lumOff val="40000"/>
                </a:srgbClr>
              </a:solidFill>
            </a:endParaRPr>
          </a:p>
        </p:txBody>
      </p:sp>
    </p:spTree>
    <p:extLst>
      <p:ext uri="{BB962C8B-B14F-4D97-AF65-F5344CB8AC3E}">
        <p14:creationId xmlns:p14="http://schemas.microsoft.com/office/powerpoint/2010/main" val="410128909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CCD6A-CEA6-40A2-954A-C8F930A45B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60846-7A1D-4C18-9096-3E3E0205AF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103171-E378-4C54-BAF0-A7352D8AFCA4}"/>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5" name="フッター プレースホルダー 4">
            <a:extLst>
              <a:ext uri="{FF2B5EF4-FFF2-40B4-BE49-F238E27FC236}">
                <a16:creationId xmlns:a16="http://schemas.microsoft.com/office/drawing/2014/main" id="{8646D30D-AD22-411B-99D7-2963536D02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1775E4-EF70-4B9A-BFDB-CDC6DED1F8F3}"/>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07099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9F639-0BEA-4477-8CDF-254A18AB7C09}"/>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781CF6-8A9C-4B02-B02D-155C93A44389}"/>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DB929E-81CD-4C83-9357-E15819D912FF}"/>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5" name="フッター プレースホルダー 4">
            <a:extLst>
              <a:ext uri="{FF2B5EF4-FFF2-40B4-BE49-F238E27FC236}">
                <a16:creationId xmlns:a16="http://schemas.microsoft.com/office/drawing/2014/main" id="{90E345EA-3069-4636-AEF4-A27A3190FB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213B78-F1CD-4775-A6E0-A76120719E29}"/>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1179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46AC1-F956-4775-9CFE-A992B07865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5EE1A6-EB69-44B5-A166-993E791C303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517564-37A4-4183-95D7-A018F9D192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3401EF-7541-4284-A928-9C0251844E11}"/>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6" name="フッター プレースホルダー 5">
            <a:extLst>
              <a:ext uri="{FF2B5EF4-FFF2-40B4-BE49-F238E27FC236}">
                <a16:creationId xmlns:a16="http://schemas.microsoft.com/office/drawing/2014/main" id="{18690BD6-F13E-480D-8E75-7ED9F06472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EF228C-0999-4B6C-B177-8B93539C83EB}"/>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93659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74005-850F-49EA-9135-B39728DDB5FD}"/>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BD62D5-A6DC-4819-B353-C462E5A9FC1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969901-E725-47F2-B0C8-564D6B4528F4}"/>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ED013E-D970-41BA-9BE2-2BA2094397A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A7544D-DD45-4FDA-AD51-13687F210B38}"/>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4FA49B-1A21-4162-8132-C4F7A2CEB59B}"/>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8" name="フッター プレースホルダー 7">
            <a:extLst>
              <a:ext uri="{FF2B5EF4-FFF2-40B4-BE49-F238E27FC236}">
                <a16:creationId xmlns:a16="http://schemas.microsoft.com/office/drawing/2014/main" id="{BAE6CF7A-7DB8-4910-BDD4-D4103BB0C36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1BA8B5-0779-4082-AF1B-699001259C40}"/>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24538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B4BF8-EE08-4A8B-ACC6-20D4B00FE9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E4DCD3-31FA-4501-BDBC-5E5496FEF081}"/>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4" name="フッター プレースホルダー 3">
            <a:extLst>
              <a:ext uri="{FF2B5EF4-FFF2-40B4-BE49-F238E27FC236}">
                <a16:creationId xmlns:a16="http://schemas.microsoft.com/office/drawing/2014/main" id="{89B1D835-386E-4018-908D-8B20C4F753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AE77AA-0E54-437C-89E7-B9BA0FAB1E1C}"/>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9937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F87CC9-2FD7-421A-BCEF-4544A95BF106}"/>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3" name="フッター プレースホルダー 2">
            <a:extLst>
              <a:ext uri="{FF2B5EF4-FFF2-40B4-BE49-F238E27FC236}">
                <a16:creationId xmlns:a16="http://schemas.microsoft.com/office/drawing/2014/main" id="{426165DB-F560-4917-9B4C-4B9B0E6122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D2EC31-A63C-43EB-A7DA-20DF79C66613}"/>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77863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D4FF1-2D7B-4089-AF57-66E669E4EC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27536F-C8C0-4D72-94AC-C9EB6347BAB4}"/>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422DCF-2ED9-40B1-82E5-B75A5359E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C280FF-350B-451A-B84C-0FBB810A0221}"/>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6" name="フッター プレースホルダー 5">
            <a:extLst>
              <a:ext uri="{FF2B5EF4-FFF2-40B4-BE49-F238E27FC236}">
                <a16:creationId xmlns:a16="http://schemas.microsoft.com/office/drawing/2014/main" id="{38FA868E-E7A3-4944-A60C-543DF36CB7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8216E4-10F2-4135-9B8F-370D07F51D83}"/>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53292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63CA6-B9F2-4110-92EA-C17F896CA9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773352-1CA3-4FB0-8D89-D327A1C7F422}"/>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1B82BAD-6798-41F2-BA81-A204AFCA6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1EB386-667B-426D-86B4-9A4003644A0B}"/>
              </a:ext>
            </a:extLst>
          </p:cNvPr>
          <p:cNvSpPr>
            <a:spLocks noGrp="1"/>
          </p:cNvSpPr>
          <p:nvPr>
            <p:ph type="dt" sz="half" idx="10"/>
          </p:nvPr>
        </p:nvSpPr>
        <p:spPr/>
        <p:txBody>
          <a:bodyPr/>
          <a:lstStyle/>
          <a:p>
            <a:fld id="{4D280F94-2FCF-4AEE-8560-B051CAABC4A8}" type="datetimeFigureOut">
              <a:rPr kumimoji="1" lang="ja-JP" altLang="en-US" smtClean="0"/>
              <a:pPr/>
              <a:t>2022/1/21</a:t>
            </a:fld>
            <a:endParaRPr kumimoji="1" lang="ja-JP" altLang="en-US"/>
          </a:p>
        </p:txBody>
      </p:sp>
      <p:sp>
        <p:nvSpPr>
          <p:cNvPr id="6" name="フッター プレースホルダー 5">
            <a:extLst>
              <a:ext uri="{FF2B5EF4-FFF2-40B4-BE49-F238E27FC236}">
                <a16:creationId xmlns:a16="http://schemas.microsoft.com/office/drawing/2014/main" id="{31911FD6-2EE2-408F-BDDF-88F0029A86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4DC585-9FBA-4AC1-95F5-65573D0E8BC5}"/>
              </a:ext>
            </a:extLst>
          </p:cNvPr>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81596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E83C43-1AA6-43E4-9CA3-CC1C023A4AB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3FB0D0-36D5-4F6F-9F46-44F97E737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4C0E33-D864-47E9-8E2C-7FD598278157}"/>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80F94-2FCF-4AEE-8560-B051CAABC4A8}" type="datetimeFigureOut">
              <a:rPr kumimoji="1" lang="ja-JP" altLang="en-US" smtClean="0"/>
              <a:pPr/>
              <a:t>2022/1/21</a:t>
            </a:fld>
            <a:endParaRPr kumimoji="1" lang="ja-JP" altLang="en-US"/>
          </a:p>
        </p:txBody>
      </p:sp>
      <p:sp>
        <p:nvSpPr>
          <p:cNvPr id="5" name="フッター プレースホルダー 4">
            <a:extLst>
              <a:ext uri="{FF2B5EF4-FFF2-40B4-BE49-F238E27FC236}">
                <a16:creationId xmlns:a16="http://schemas.microsoft.com/office/drawing/2014/main" id="{EC2E3DE9-6CF8-47E0-BE1E-6F93B87BF351}"/>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D436A92-7114-481E-A3EB-A7C82A0E33C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17342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383" tIns="45692" rIns="91383" bIns="45692" rtlCol="0" anchor="t"/>
          <a:lstStyle/>
          <a:p>
            <a:pPr algn="ctr"/>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383" tIns="45692" rIns="91383" bIns="4569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19"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6917" rtl="0" eaLnBrk="1" latinLnBrk="0" hangingPunct="1">
        <a:spcBef>
          <a:spcPct val="0"/>
        </a:spcBef>
        <a:buNone/>
        <a:defRPr sz="1800" b="1" i="0" kern="1200">
          <a:solidFill>
            <a:schemeClr val="bg1"/>
          </a:solidFill>
          <a:latin typeface="Arial Narrow"/>
          <a:ea typeface="+mj-ea"/>
          <a:cs typeface="Arial Narrow"/>
        </a:defRPr>
      </a:lvl1pPr>
    </p:titleStyle>
    <p:bodyStyle>
      <a:lvl1pPr marL="342692" indent="-342692" algn="l" defTabSz="456917" rtl="0" eaLnBrk="1" latinLnBrk="0" hangingPunct="1">
        <a:spcBef>
          <a:spcPct val="20000"/>
        </a:spcBef>
        <a:buFont typeface="Arial"/>
        <a:buChar char="•"/>
        <a:defRPr sz="3200" kern="1200">
          <a:solidFill>
            <a:srgbClr val="005DAA"/>
          </a:solidFill>
          <a:latin typeface="Georgia"/>
          <a:ea typeface="+mn-ea"/>
          <a:cs typeface="Georgia"/>
        </a:defRPr>
      </a:lvl1pPr>
      <a:lvl2pPr marL="742494" indent="-285575" algn="l" defTabSz="456917" rtl="0" eaLnBrk="1" latinLnBrk="0" hangingPunct="1">
        <a:spcBef>
          <a:spcPct val="20000"/>
        </a:spcBef>
        <a:buFont typeface="Arial"/>
        <a:buChar char="–"/>
        <a:defRPr sz="2800" kern="1200">
          <a:solidFill>
            <a:srgbClr val="005DAA"/>
          </a:solidFill>
          <a:latin typeface="Georgia"/>
          <a:ea typeface="+mn-ea"/>
          <a:cs typeface="Georgia"/>
        </a:defRPr>
      </a:lvl2pPr>
      <a:lvl3pPr marL="1142294" indent="-228458" algn="l" defTabSz="456917" rtl="0" eaLnBrk="1" latinLnBrk="0" hangingPunct="1">
        <a:spcBef>
          <a:spcPct val="20000"/>
        </a:spcBef>
        <a:buFont typeface="Arial"/>
        <a:buChar char="•"/>
        <a:defRPr sz="2400" kern="1200">
          <a:solidFill>
            <a:srgbClr val="005DAA"/>
          </a:solidFill>
          <a:latin typeface="Georgia"/>
          <a:ea typeface="+mn-ea"/>
          <a:cs typeface="Georgia"/>
        </a:defRPr>
      </a:lvl3pPr>
      <a:lvl4pPr marL="1599216"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4pPr>
      <a:lvl5pPr marL="2056140" indent="-228458" algn="l" defTabSz="456917" rtl="0" eaLnBrk="1" latinLnBrk="0" hangingPunct="1">
        <a:spcBef>
          <a:spcPct val="20000"/>
        </a:spcBef>
        <a:buFont typeface="Arial"/>
        <a:buChar char="»"/>
        <a:defRPr sz="2000" kern="1200">
          <a:solidFill>
            <a:srgbClr val="005DAA"/>
          </a:solidFill>
          <a:latin typeface="Georgia"/>
          <a:ea typeface="+mn-ea"/>
          <a:cs typeface="Georgia"/>
        </a:defRPr>
      </a:lvl5pPr>
      <a:lvl6pPr marL="2513059"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76"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97"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81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184" tIns="45593" rIns="91184" bIns="45593" rtlCol="0" anchor="t"/>
          <a:lstStyle/>
          <a:p>
            <a:pPr algn="ctr" defTabSz="641430"/>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09"/>
            <a:ext cx="2844800" cy="365125"/>
          </a:xfrm>
          <a:prstGeom prst="rect">
            <a:avLst/>
          </a:prstGeom>
        </p:spPr>
        <p:txBody>
          <a:bodyPr vert="horz" lIns="91184" tIns="45593" rIns="91184" bIns="45593" rtlCol="0" anchor="ctr"/>
          <a:lstStyle>
            <a:lvl1pPr algn="r">
              <a:defRPr sz="1200">
                <a:solidFill>
                  <a:schemeClr val="tx1">
                    <a:tint val="75000"/>
                  </a:schemeClr>
                </a:solidFill>
                <a:latin typeface="Arial Narrow"/>
                <a:cs typeface="Arial Narrow"/>
              </a:defRPr>
            </a:lvl1pPr>
          </a:lstStyle>
          <a:p>
            <a:pPr defTabSz="641430"/>
            <a:fld id="{CAB2FCF9-CE33-3847-9706-1046D2EB27A1}" type="slidenum">
              <a:rPr lang="en-US" smtClean="0">
                <a:solidFill>
                  <a:prstClr val="black">
                    <a:tint val="75000"/>
                  </a:prstClr>
                </a:solidFill>
              </a:rPr>
              <a:pPr defTabSz="641430"/>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75"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5924" rtl="0" eaLnBrk="1" latinLnBrk="0" hangingPunct="1">
        <a:spcBef>
          <a:spcPct val="0"/>
        </a:spcBef>
        <a:buNone/>
        <a:defRPr sz="1800" b="1" i="0" kern="1200">
          <a:solidFill>
            <a:schemeClr val="bg1"/>
          </a:solidFill>
          <a:latin typeface="Arial Narrow"/>
          <a:ea typeface="+mj-ea"/>
          <a:cs typeface="Arial Narrow"/>
        </a:defRPr>
      </a:lvl1pPr>
    </p:titleStyle>
    <p:bodyStyle>
      <a:lvl1pPr marL="341965" indent="-341965" algn="l" defTabSz="455924" rtl="0" eaLnBrk="1" latinLnBrk="0" hangingPunct="1">
        <a:spcBef>
          <a:spcPct val="20000"/>
        </a:spcBef>
        <a:buFont typeface="Arial"/>
        <a:buChar char="•"/>
        <a:defRPr sz="3200" kern="1200">
          <a:solidFill>
            <a:srgbClr val="005DAA"/>
          </a:solidFill>
          <a:latin typeface="Georgia"/>
          <a:ea typeface="+mn-ea"/>
          <a:cs typeface="Georgia"/>
        </a:defRPr>
      </a:lvl1pPr>
      <a:lvl2pPr marL="740898" indent="-284978" algn="l" defTabSz="455924" rtl="0" eaLnBrk="1" latinLnBrk="0" hangingPunct="1">
        <a:spcBef>
          <a:spcPct val="20000"/>
        </a:spcBef>
        <a:buFont typeface="Arial"/>
        <a:buChar char="–"/>
        <a:defRPr sz="2800" kern="1200">
          <a:solidFill>
            <a:srgbClr val="005DAA"/>
          </a:solidFill>
          <a:latin typeface="Georgia"/>
          <a:ea typeface="+mn-ea"/>
          <a:cs typeface="Georgia"/>
        </a:defRPr>
      </a:lvl2pPr>
      <a:lvl3pPr marL="1139844" indent="-227960" algn="l" defTabSz="455924" rtl="0" eaLnBrk="1" latinLnBrk="0" hangingPunct="1">
        <a:spcBef>
          <a:spcPct val="20000"/>
        </a:spcBef>
        <a:buFont typeface="Arial"/>
        <a:buChar char="•"/>
        <a:defRPr sz="2400" kern="1200">
          <a:solidFill>
            <a:srgbClr val="005DAA"/>
          </a:solidFill>
          <a:latin typeface="Georgia"/>
          <a:ea typeface="+mn-ea"/>
          <a:cs typeface="Georgia"/>
        </a:defRPr>
      </a:lvl3pPr>
      <a:lvl4pPr marL="1595776" indent="-227960" algn="l" defTabSz="455924" rtl="0" eaLnBrk="1" latinLnBrk="0" hangingPunct="1">
        <a:spcBef>
          <a:spcPct val="20000"/>
        </a:spcBef>
        <a:buFont typeface="Arial"/>
        <a:buChar char="–"/>
        <a:defRPr sz="2000" kern="1200">
          <a:solidFill>
            <a:srgbClr val="005DAA"/>
          </a:solidFill>
          <a:latin typeface="Georgia"/>
          <a:ea typeface="+mn-ea"/>
          <a:cs typeface="Georgia"/>
        </a:defRPr>
      </a:lvl4pPr>
      <a:lvl5pPr marL="2051730" indent="-227960" algn="l" defTabSz="455924" rtl="0" eaLnBrk="1" latinLnBrk="0" hangingPunct="1">
        <a:spcBef>
          <a:spcPct val="20000"/>
        </a:spcBef>
        <a:buFont typeface="Arial"/>
        <a:buChar char="»"/>
        <a:defRPr sz="2000" kern="1200">
          <a:solidFill>
            <a:srgbClr val="005DAA"/>
          </a:solidFill>
          <a:latin typeface="Georgia"/>
          <a:ea typeface="+mn-ea"/>
          <a:cs typeface="Georgia"/>
        </a:defRPr>
      </a:lvl5pPr>
      <a:lvl6pPr marL="2507669" indent="-227960" algn="l" defTabSz="455924" rtl="0" eaLnBrk="1" latinLnBrk="0" hangingPunct="1">
        <a:spcBef>
          <a:spcPct val="20000"/>
        </a:spcBef>
        <a:buFont typeface="Arial"/>
        <a:buChar char="•"/>
        <a:defRPr sz="2000" kern="1200">
          <a:solidFill>
            <a:schemeClr val="tx1"/>
          </a:solidFill>
          <a:latin typeface="+mn-lt"/>
          <a:ea typeface="+mn-ea"/>
          <a:cs typeface="+mn-cs"/>
        </a:defRPr>
      </a:lvl6pPr>
      <a:lvl7pPr marL="2963597" indent="-227960" algn="l" defTabSz="455924" rtl="0" eaLnBrk="1" latinLnBrk="0" hangingPunct="1">
        <a:spcBef>
          <a:spcPct val="20000"/>
        </a:spcBef>
        <a:buFont typeface="Arial"/>
        <a:buChar char="•"/>
        <a:defRPr sz="2000" kern="1200">
          <a:solidFill>
            <a:schemeClr val="tx1"/>
          </a:solidFill>
          <a:latin typeface="+mn-lt"/>
          <a:ea typeface="+mn-ea"/>
          <a:cs typeface="+mn-cs"/>
        </a:defRPr>
      </a:lvl7pPr>
      <a:lvl8pPr marL="3419542" indent="-227960" algn="l" defTabSz="455924" rtl="0" eaLnBrk="1" latinLnBrk="0" hangingPunct="1">
        <a:spcBef>
          <a:spcPct val="20000"/>
        </a:spcBef>
        <a:buFont typeface="Arial"/>
        <a:buChar char="•"/>
        <a:defRPr sz="2000" kern="1200">
          <a:solidFill>
            <a:schemeClr val="tx1"/>
          </a:solidFill>
          <a:latin typeface="+mn-lt"/>
          <a:ea typeface="+mn-ea"/>
          <a:cs typeface="+mn-cs"/>
        </a:defRPr>
      </a:lvl8pPr>
      <a:lvl9pPr marL="3875458" indent="-227960" algn="l" defTabSz="45592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24" rtl="0" eaLnBrk="1" latinLnBrk="0" hangingPunct="1">
        <a:defRPr sz="1800" kern="1200">
          <a:solidFill>
            <a:schemeClr val="tx1"/>
          </a:solidFill>
          <a:latin typeface="+mn-lt"/>
          <a:ea typeface="+mn-ea"/>
          <a:cs typeface="+mn-cs"/>
        </a:defRPr>
      </a:lvl1pPr>
      <a:lvl2pPr marL="455924" algn="l" defTabSz="455924" rtl="0" eaLnBrk="1" latinLnBrk="0" hangingPunct="1">
        <a:defRPr sz="1800" kern="1200">
          <a:solidFill>
            <a:schemeClr val="tx1"/>
          </a:solidFill>
          <a:latin typeface="+mn-lt"/>
          <a:ea typeface="+mn-ea"/>
          <a:cs typeface="+mn-cs"/>
        </a:defRPr>
      </a:lvl2pPr>
      <a:lvl3pPr marL="911872" algn="l" defTabSz="455924" rtl="0" eaLnBrk="1" latinLnBrk="0" hangingPunct="1">
        <a:defRPr sz="1800" kern="1200">
          <a:solidFill>
            <a:schemeClr val="tx1"/>
          </a:solidFill>
          <a:latin typeface="+mn-lt"/>
          <a:ea typeface="+mn-ea"/>
          <a:cs typeface="+mn-cs"/>
        </a:defRPr>
      </a:lvl3pPr>
      <a:lvl4pPr marL="1367820" algn="l" defTabSz="455924" rtl="0" eaLnBrk="1" latinLnBrk="0" hangingPunct="1">
        <a:defRPr sz="1800" kern="1200">
          <a:solidFill>
            <a:schemeClr val="tx1"/>
          </a:solidFill>
          <a:latin typeface="+mn-lt"/>
          <a:ea typeface="+mn-ea"/>
          <a:cs typeface="+mn-cs"/>
        </a:defRPr>
      </a:lvl4pPr>
      <a:lvl5pPr marL="1823753" algn="l" defTabSz="455924" rtl="0" eaLnBrk="1" latinLnBrk="0" hangingPunct="1">
        <a:defRPr sz="1800" kern="1200">
          <a:solidFill>
            <a:schemeClr val="tx1"/>
          </a:solidFill>
          <a:latin typeface="+mn-lt"/>
          <a:ea typeface="+mn-ea"/>
          <a:cs typeface="+mn-cs"/>
        </a:defRPr>
      </a:lvl5pPr>
      <a:lvl6pPr marL="2279691" algn="l" defTabSz="455924" rtl="0" eaLnBrk="1" latinLnBrk="0" hangingPunct="1">
        <a:defRPr sz="1800" kern="1200">
          <a:solidFill>
            <a:schemeClr val="tx1"/>
          </a:solidFill>
          <a:latin typeface="+mn-lt"/>
          <a:ea typeface="+mn-ea"/>
          <a:cs typeface="+mn-cs"/>
        </a:defRPr>
      </a:lvl6pPr>
      <a:lvl7pPr marL="2735635" algn="l" defTabSz="455924" rtl="0" eaLnBrk="1" latinLnBrk="0" hangingPunct="1">
        <a:defRPr sz="1800" kern="1200">
          <a:solidFill>
            <a:schemeClr val="tx1"/>
          </a:solidFill>
          <a:latin typeface="+mn-lt"/>
          <a:ea typeface="+mn-ea"/>
          <a:cs typeface="+mn-cs"/>
        </a:defRPr>
      </a:lvl7pPr>
      <a:lvl8pPr marL="3191568" algn="l" defTabSz="455924" rtl="0" eaLnBrk="1" latinLnBrk="0" hangingPunct="1">
        <a:defRPr sz="1800" kern="1200">
          <a:solidFill>
            <a:schemeClr val="tx1"/>
          </a:solidFill>
          <a:latin typeface="+mn-lt"/>
          <a:ea typeface="+mn-ea"/>
          <a:cs typeface="+mn-cs"/>
        </a:defRPr>
      </a:lvl8pPr>
      <a:lvl9pPr marL="3647502" algn="l" defTabSz="4559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t"/>
          <a:lstStyle/>
          <a:p>
            <a:pPr algn="ctr"/>
            <a:endParaRPr lang="en-US" sz="180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3"/>
            <a:ext cx="2844800" cy="365125"/>
          </a:xfrm>
          <a:prstGeom prst="rect">
            <a:avLst/>
          </a:prstGeom>
        </p:spPr>
        <p:txBody>
          <a:bodyPr vert="horz" lIns="91402" tIns="45702" rIns="91402" bIns="45702"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14"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011" rtl="0" eaLnBrk="1" latinLnBrk="0" hangingPunct="1">
        <a:spcBef>
          <a:spcPct val="0"/>
        </a:spcBef>
        <a:buNone/>
        <a:defRPr sz="1800" b="1" i="0" kern="1200">
          <a:solidFill>
            <a:schemeClr val="bg1"/>
          </a:solidFill>
          <a:latin typeface="Arial Narrow"/>
          <a:ea typeface="+mj-ea"/>
          <a:cs typeface="Arial Narrow"/>
        </a:defRPr>
      </a:lvl1pPr>
    </p:titleStyle>
    <p:bodyStyle>
      <a:lvl1pPr marL="342761" indent="-342761" algn="l" defTabSz="457011" rtl="0" eaLnBrk="1" latinLnBrk="0" hangingPunct="1">
        <a:spcBef>
          <a:spcPct val="20000"/>
        </a:spcBef>
        <a:buFont typeface="Arial"/>
        <a:buChar char="•"/>
        <a:defRPr sz="3200" kern="1200">
          <a:solidFill>
            <a:srgbClr val="005DAA"/>
          </a:solidFill>
          <a:latin typeface="Georgia"/>
          <a:ea typeface="+mn-ea"/>
          <a:cs typeface="Georgia"/>
        </a:defRPr>
      </a:lvl1pPr>
      <a:lvl2pPr marL="742646" indent="-285632" algn="l" defTabSz="457011" rtl="0" eaLnBrk="1" latinLnBrk="0" hangingPunct="1">
        <a:spcBef>
          <a:spcPct val="20000"/>
        </a:spcBef>
        <a:buFont typeface="Arial"/>
        <a:buChar char="–"/>
        <a:defRPr sz="2800" kern="1200">
          <a:solidFill>
            <a:srgbClr val="005DAA"/>
          </a:solidFill>
          <a:latin typeface="Georgia"/>
          <a:ea typeface="+mn-ea"/>
          <a:cs typeface="Georgia"/>
        </a:defRPr>
      </a:lvl2pPr>
      <a:lvl3pPr marL="1142530" indent="-228505" algn="l" defTabSz="457011" rtl="0" eaLnBrk="1" latinLnBrk="0" hangingPunct="1">
        <a:spcBef>
          <a:spcPct val="20000"/>
        </a:spcBef>
        <a:buFont typeface="Arial"/>
        <a:buChar char="•"/>
        <a:defRPr sz="2400" kern="1200">
          <a:solidFill>
            <a:srgbClr val="005DAA"/>
          </a:solidFill>
          <a:latin typeface="Georgia"/>
          <a:ea typeface="+mn-ea"/>
          <a:cs typeface="Georgia"/>
        </a:defRPr>
      </a:lvl3pPr>
      <a:lvl4pPr marL="1599544" indent="-228505" algn="l" defTabSz="457011" rtl="0" eaLnBrk="1" latinLnBrk="0" hangingPunct="1">
        <a:spcBef>
          <a:spcPct val="20000"/>
        </a:spcBef>
        <a:buFont typeface="Arial"/>
        <a:buChar char="–"/>
        <a:defRPr sz="2000" kern="1200">
          <a:solidFill>
            <a:srgbClr val="005DAA"/>
          </a:solidFill>
          <a:latin typeface="Georgia"/>
          <a:ea typeface="+mn-ea"/>
          <a:cs typeface="Georgia"/>
        </a:defRPr>
      </a:lvl4pPr>
      <a:lvl5pPr marL="2056560" indent="-228505" algn="l" defTabSz="457011" rtl="0" eaLnBrk="1" latinLnBrk="0" hangingPunct="1">
        <a:spcBef>
          <a:spcPct val="20000"/>
        </a:spcBef>
        <a:buFont typeface="Arial"/>
        <a:buChar char="»"/>
        <a:defRPr sz="2000" kern="1200">
          <a:solidFill>
            <a:srgbClr val="005DAA"/>
          </a:solidFill>
          <a:latin typeface="Georgia"/>
          <a:ea typeface="+mn-ea"/>
          <a:cs typeface="Georgia"/>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61872" y="1828803"/>
            <a:ext cx="859536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6200000">
            <a:off x="10759443" y="998540"/>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921241" y="4046540"/>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54740" y="6172206"/>
            <a:ext cx="9144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86CB4B4D-7CA3-9044-876B-883B54F8677D}" type="slidenum">
              <a:rPr lang="en-US" altLang="ja-JP" smtClean="0"/>
              <a:pPr/>
              <a:t>‹#›</a:t>
            </a:fld>
            <a:endParaRPr lang="ja-JP" altLang="en-US"/>
          </a:p>
        </p:txBody>
      </p:sp>
    </p:spTree>
    <p:extLst>
      <p:ext uri="{BB962C8B-B14F-4D97-AF65-F5344CB8AC3E}">
        <p14:creationId xmlns:p14="http://schemas.microsoft.com/office/powerpoint/2010/main" val="3249550580"/>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914353" rtl="0" eaLnBrk="1" latinLnBrk="0" hangingPunct="1">
        <a:lnSpc>
          <a:spcPct val="90000"/>
        </a:lnSpc>
        <a:spcBef>
          <a:spcPct val="0"/>
        </a:spcBef>
        <a:buNone/>
        <a:defRPr kumimoji="1" sz="4000" kern="1200" spc="-50" baseline="0">
          <a:solidFill>
            <a:schemeClr val="tx1"/>
          </a:solidFill>
          <a:latin typeface="+mj-lt"/>
          <a:ea typeface="+mj-ea"/>
          <a:cs typeface="+mj-cs"/>
        </a:defRPr>
      </a:lvl1pPr>
    </p:titleStyle>
    <p:bodyStyle>
      <a:lvl1pPr marL="182871" indent="-182871" algn="l" defTabSz="914353"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177"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483"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789"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095" indent="-182871"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599918"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899903"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199887"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499872" indent="-228588" algn="l" defTabSz="914353"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83E7E95-B2BD-4F65-8080-8149E3EE792A}"/>
              </a:ext>
            </a:extLst>
          </p:cNvPr>
          <p:cNvSpPr txBox="1"/>
          <p:nvPr/>
        </p:nvSpPr>
        <p:spPr>
          <a:xfrm>
            <a:off x="4944718" y="5077572"/>
            <a:ext cx="6789107" cy="1006686"/>
          </a:xfrm>
          <a:prstGeom prst="rect">
            <a:avLst/>
          </a:prstGeom>
          <a:noFill/>
        </p:spPr>
        <p:txBody>
          <a:bodyPr wrap="square" rtlCol="0">
            <a:spAutoFit/>
          </a:bodyPr>
          <a:lstStyle/>
          <a:p>
            <a:pPr lvl="0" algn="ctr">
              <a:lnSpc>
                <a:spcPts val="3500"/>
              </a:lnSpc>
              <a:spcBef>
                <a:spcPct val="0"/>
              </a:spcBef>
              <a:spcAft>
                <a:spcPts val="600"/>
              </a:spcAft>
            </a:pPr>
            <a:r>
              <a:rPr lang="ja-JP" altLang="en-US" sz="32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地区財団補助金小委員会　</a:t>
            </a:r>
            <a:endParaRPr lang="en-US" altLang="ja-JP" sz="3200" b="1" dirty="0">
              <a:latin typeface="HG丸ｺﾞｼｯｸM-PRO" panose="020F0600000000000000" pitchFamily="50" charset="-128"/>
              <a:ea typeface="HG丸ｺﾞｼｯｸM-PRO" panose="020F0600000000000000" pitchFamily="50" charset="-128"/>
            </a:endParaRPr>
          </a:p>
          <a:p>
            <a:pPr lvl="0" algn="ctr">
              <a:lnSpc>
                <a:spcPts val="3500"/>
              </a:lnSpc>
              <a:spcBef>
                <a:spcPct val="0"/>
              </a:spcBef>
              <a:spcAft>
                <a:spcPts val="600"/>
              </a:spcAft>
            </a:pPr>
            <a:r>
              <a:rPr lang="ja-JP" altLang="en-US" sz="2400" b="1" dirty="0">
                <a:latin typeface="HG丸ｺﾞｼｯｸM-PRO" panose="020F0600000000000000" pitchFamily="50" charset="-128"/>
                <a:ea typeface="HG丸ｺﾞｼｯｸM-PRO" panose="020F0600000000000000" pitchFamily="50" charset="-128"/>
              </a:rPr>
              <a:t>委員長 新堂博</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大阪城北</a:t>
            </a:r>
            <a:r>
              <a:rPr lang="en-US" altLang="ja-JP" sz="2400" b="1" dirty="0">
                <a:latin typeface="HG丸ｺﾞｼｯｸM-PRO" panose="020F0600000000000000" pitchFamily="50" charset="-128"/>
                <a:ea typeface="HG丸ｺﾞｼｯｸM-PRO" panose="020F0600000000000000" pitchFamily="50" charset="-128"/>
              </a:rPr>
              <a:t>RC</a:t>
            </a:r>
            <a:endParaRPr lang="ja-JP" altLang="en-US" sz="2400" b="1" dirty="0">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095FFD25-BEE0-4F0B-AE02-772CC7D6B44C}"/>
              </a:ext>
            </a:extLst>
          </p:cNvPr>
          <p:cNvPicPr>
            <a:picLocks noChangeAspect="1"/>
          </p:cNvPicPr>
          <p:nvPr/>
        </p:nvPicPr>
        <p:blipFill>
          <a:blip r:embed="rId3"/>
          <a:stretch>
            <a:fillRect/>
          </a:stretch>
        </p:blipFill>
        <p:spPr>
          <a:xfrm>
            <a:off x="537687" y="36129"/>
            <a:ext cx="2667000" cy="2000250"/>
          </a:xfrm>
          <a:prstGeom prst="rect">
            <a:avLst/>
          </a:prstGeom>
        </p:spPr>
      </p:pic>
      <p:sp>
        <p:nvSpPr>
          <p:cNvPr id="11" name="テキスト ボックス 10">
            <a:extLst>
              <a:ext uri="{FF2B5EF4-FFF2-40B4-BE49-F238E27FC236}">
                <a16:creationId xmlns:a16="http://schemas.microsoft.com/office/drawing/2014/main" id="{B297CC4F-36AC-420A-B692-1309AF806E3E}"/>
              </a:ext>
            </a:extLst>
          </p:cNvPr>
          <p:cNvSpPr txBox="1"/>
          <p:nvPr/>
        </p:nvSpPr>
        <p:spPr>
          <a:xfrm>
            <a:off x="1093304" y="3379811"/>
            <a:ext cx="10005392" cy="923330"/>
          </a:xfrm>
          <a:prstGeom prst="rect">
            <a:avLst/>
          </a:prstGeom>
          <a:noFill/>
        </p:spPr>
        <p:txBody>
          <a:bodyPr wrap="square">
            <a:spAutoFit/>
          </a:bodyPr>
          <a:lstStyle/>
          <a:p>
            <a:r>
              <a:rPr lang="ja-JP" altLang="en-US" sz="5400" b="1" dirty="0"/>
              <a:t>次年度の財団補助金プログラム</a:t>
            </a:r>
          </a:p>
        </p:txBody>
      </p:sp>
      <p:sp>
        <p:nvSpPr>
          <p:cNvPr id="9" name="テキスト ボックス 8">
            <a:extLst>
              <a:ext uri="{FF2B5EF4-FFF2-40B4-BE49-F238E27FC236}">
                <a16:creationId xmlns:a16="http://schemas.microsoft.com/office/drawing/2014/main" id="{506AA26F-5C63-4C84-9BD6-9EA8A1FF107E}"/>
              </a:ext>
            </a:extLst>
          </p:cNvPr>
          <p:cNvSpPr txBox="1"/>
          <p:nvPr/>
        </p:nvSpPr>
        <p:spPr>
          <a:xfrm>
            <a:off x="1426824" y="1848211"/>
            <a:ext cx="9091748" cy="1323439"/>
          </a:xfrm>
          <a:prstGeom prst="rect">
            <a:avLst/>
          </a:prstGeom>
          <a:noFill/>
        </p:spPr>
        <p:txBody>
          <a:bodyPr wrap="square">
            <a:spAutoFit/>
          </a:bodyPr>
          <a:lstStyle/>
          <a:p>
            <a:pPr algn="ctr"/>
            <a:r>
              <a:rPr lang="en-US" altLang="ja-JP" sz="4000" b="1" dirty="0">
                <a:solidFill>
                  <a:srgbClr val="C00000"/>
                </a:solidFill>
              </a:rPr>
              <a:t>2022-23</a:t>
            </a:r>
            <a:r>
              <a:rPr lang="ja-JP" altLang="en-US" sz="4000" b="1" dirty="0">
                <a:solidFill>
                  <a:srgbClr val="C00000"/>
                </a:solidFill>
              </a:rPr>
              <a:t>年度のための</a:t>
            </a:r>
            <a:endParaRPr lang="en-US" altLang="ja-JP" sz="4000" b="1" dirty="0">
              <a:solidFill>
                <a:srgbClr val="C00000"/>
              </a:solidFill>
            </a:endParaRPr>
          </a:p>
          <a:p>
            <a:pPr algn="ctr"/>
            <a:r>
              <a:rPr lang="ja-JP" altLang="en-US" sz="4000" b="1" dirty="0">
                <a:solidFill>
                  <a:srgbClr val="C00000"/>
                </a:solidFill>
              </a:rPr>
              <a:t>補助金管理セミナー　 </a:t>
            </a:r>
            <a:r>
              <a:rPr lang="en-US" altLang="ja-JP" sz="4000" b="1" dirty="0">
                <a:solidFill>
                  <a:srgbClr val="C00000"/>
                </a:solidFill>
              </a:rPr>
              <a:t> </a:t>
            </a:r>
          </a:p>
        </p:txBody>
      </p:sp>
      <p:pic>
        <p:nvPicPr>
          <p:cNvPr id="3" name="図 2" descr="テキスト, ロゴ&#10;&#10;自動的に生成された説明">
            <a:extLst>
              <a:ext uri="{FF2B5EF4-FFF2-40B4-BE49-F238E27FC236}">
                <a16:creationId xmlns:a16="http://schemas.microsoft.com/office/drawing/2014/main" id="{5B17CCBB-A586-4848-910D-9F8D5B3A9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3167" y="281755"/>
            <a:ext cx="2610810" cy="983974"/>
          </a:xfrm>
          <a:prstGeom prst="rect">
            <a:avLst/>
          </a:prstGeom>
        </p:spPr>
      </p:pic>
    </p:spTree>
    <p:extLst>
      <p:ext uri="{BB962C8B-B14F-4D97-AF65-F5344CB8AC3E}">
        <p14:creationId xmlns:p14="http://schemas.microsoft.com/office/powerpoint/2010/main" val="52872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33350"/>
            <a:ext cx="11858625" cy="619125"/>
          </a:xfrm>
          <a:prstGeom prst="rect">
            <a:avLst/>
          </a:prstGeom>
          <a:solidFill>
            <a:schemeClr val="tx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HG丸ｺﾞｼｯｸM-PRO" panose="020F0600000000000000" pitchFamily="50" charset="-128"/>
                <a:ea typeface="HG丸ｺﾞｼｯｸM-PRO" panose="020F0600000000000000" pitchFamily="50" charset="-128"/>
              </a:rPr>
              <a:t>財団補助金申請要件の制約事項</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地区補助金</a:t>
            </a:r>
            <a:endParaRPr kumimoji="1" lang="ja-JP" altLang="en-US" sz="2800" b="1" dirty="0">
              <a:solidFill>
                <a:srgbClr val="FFFF00"/>
              </a:solidFill>
              <a:latin typeface="HG丸ｺﾞｼｯｸM-PRO" panose="020F0600000000000000" pitchFamily="50" charset="-128"/>
              <a:ea typeface="HG丸ｺﾞｼｯｸM-PRO" panose="020F0600000000000000" pitchFamily="50" charset="-128"/>
            </a:endParaRPr>
          </a:p>
        </p:txBody>
      </p:sp>
      <p:graphicFrame>
        <p:nvGraphicFramePr>
          <p:cNvPr id="2" name="表 3">
            <a:extLst>
              <a:ext uri="{FF2B5EF4-FFF2-40B4-BE49-F238E27FC236}">
                <a16:creationId xmlns:a16="http://schemas.microsoft.com/office/drawing/2014/main" id="{E5240D22-1D43-42BE-BDA5-9E0856EABCEA}"/>
              </a:ext>
            </a:extLst>
          </p:cNvPr>
          <p:cNvGraphicFramePr>
            <a:graphicFrameLocks noGrp="1"/>
          </p:cNvGraphicFramePr>
          <p:nvPr/>
        </p:nvGraphicFramePr>
        <p:xfrm>
          <a:off x="276996" y="846798"/>
          <a:ext cx="11762604" cy="5877852"/>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49654157"/>
                    </a:ext>
                  </a:extLst>
                </a:gridCol>
                <a:gridCol w="116840">
                  <a:extLst>
                    <a:ext uri="{9D8B030D-6E8A-4147-A177-3AD203B41FA5}">
                      <a16:colId xmlns:a16="http://schemas.microsoft.com/office/drawing/2014/main" val="3766457217"/>
                    </a:ext>
                  </a:extLst>
                </a:gridCol>
                <a:gridCol w="11437484">
                  <a:extLst>
                    <a:ext uri="{9D8B030D-6E8A-4147-A177-3AD203B41FA5}">
                      <a16:colId xmlns:a16="http://schemas.microsoft.com/office/drawing/2014/main" val="2941137921"/>
                    </a:ext>
                  </a:extLst>
                </a:gridCol>
              </a:tblGrid>
              <a:tr h="463623">
                <a:tc gridSpan="3">
                  <a:txBody>
                    <a:bodyPr/>
                    <a:lstStyle/>
                    <a:p>
                      <a:r>
                        <a:rPr kumimoji="1" lang="ja-JP" altLang="en-US" sz="2400" dirty="0">
                          <a:solidFill>
                            <a:srgbClr val="C00000"/>
                          </a:solidFill>
                          <a:latin typeface="HG丸ｺﾞｼｯｸM-PRO" panose="020F0600000000000000" pitchFamily="50" charset="-128"/>
                          <a:ea typeface="HG丸ｺﾞｼｯｸM-PRO" panose="020F0600000000000000" pitchFamily="50" charset="-128"/>
                        </a:rPr>
                        <a:t>特定の受益者、団体、地域社会に対する継続的または過度の支援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950078662"/>
                  </a:ext>
                </a:extLst>
              </a:tr>
              <a:tr h="1176888">
                <a:tc gridSpan="2">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年程度の継続的活動を認めることがあります。ただし、</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受益者の過半数が変更</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されているか、あるいは</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活動内容が変更</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されている場合、さらに</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ロータリアンが積極的に活動に関わっている場合に限ります。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en-US" altLang="ja-JP" sz="2400" b="1" dirty="0">
                          <a:solidFill>
                            <a:schemeClr val="tx1"/>
                          </a:solidFill>
                          <a:latin typeface="+mn-lt"/>
                          <a:ea typeface="HG丸ｺﾞｼｯｸM-PRO" panose="020F0600000000000000" pitchFamily="50" charset="-128"/>
                        </a:rPr>
                        <a:t>3</a:t>
                      </a:r>
                      <a:r>
                        <a:rPr kumimoji="1" lang="ja-JP" altLang="en-US" sz="2400" b="1" dirty="0">
                          <a:solidFill>
                            <a:schemeClr val="tx1"/>
                          </a:solidFill>
                          <a:latin typeface="+mn-lt"/>
                          <a:ea typeface="HG丸ｺﾞｼｯｸM-PRO" panose="020F0600000000000000" pitchFamily="50" charset="-128"/>
                        </a:rPr>
                        <a:t>年程度の継続的活動を認めることがあります。ただし、受益者の過半数が変更されているか、あるいは活動内容が変更されている場合、さらにロータリアンが積極的に活動に関わっている場合に限ります</a:t>
                      </a:r>
                      <a:r>
                        <a:rPr kumimoji="1" lang="ja-JP" altLang="en-US" sz="2000" b="1" dirty="0">
                          <a:solidFill>
                            <a:schemeClr val="tx1"/>
                          </a:solidFill>
                          <a:latin typeface="+mn-lt"/>
                          <a:ea typeface="HG丸ｺﾞｼｯｸM-PRO" panose="020F0600000000000000"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57084907"/>
                  </a:ext>
                </a:extLst>
              </a:tr>
              <a:tr h="820256">
                <a:tc gridSpan="2">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また直接受益者への支援に該当しない備品や設備の備品の寄贈、団体の運営費補助には補助金は使用できません。また既存のイベントに対して新規に運営支援を行う場合も同様です。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また直接受益者への支援に該当しない備品や設備の備品の寄贈、団体の運営費補助には補助金は使用できません。また既存のイベントに対して新規に運営支援を行う場合も同様です。</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9075635"/>
                  </a:ext>
                </a:extLst>
              </a:tr>
              <a:tr h="463623">
                <a:tc gridSpan="3">
                  <a:txBody>
                    <a:bodyPr/>
                    <a:lstStyle/>
                    <a:p>
                      <a:r>
                        <a:rPr lang="ja-JP" altLang="en-US" sz="2400" b="1" dirty="0">
                          <a:solidFill>
                            <a:srgbClr val="C00000"/>
                          </a:solidFill>
                          <a:latin typeface="HG丸ｺﾞｼｯｸM-PRO" panose="020F0600000000000000" pitchFamily="50" charset="-128"/>
                          <a:ea typeface="HG丸ｺﾞｼｯｸM-PRO" panose="020F0600000000000000" pitchFamily="50" charset="-128"/>
                        </a:rPr>
                        <a:t>行政や団体への支援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lang="ja-JP" altLang="en-US" sz="2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219581652"/>
                  </a:ext>
                </a:extLst>
              </a:tr>
              <a:tr h="820256">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r>
                        <a:rPr kumimoji="1" lang="ja-JP" altLang="en-US" sz="2400" b="1" dirty="0">
                          <a:solidFill>
                            <a:schemeClr val="tx1"/>
                          </a:solidFill>
                          <a:latin typeface="+mn-lt"/>
                          <a:ea typeface="HG丸ｺﾞｼｯｸM-PRO" panose="020F0600000000000000" pitchFamily="50" charset="-128"/>
                        </a:rPr>
                        <a:t>行政や他団体は活動の協力団体とみなされ、物品等の寄贈先にはなれません。</a:t>
                      </a:r>
                      <a:endParaRPr kumimoji="1" lang="en-US" altLang="ja-JP" sz="2400" b="1" dirty="0">
                        <a:solidFill>
                          <a:schemeClr val="tx1"/>
                        </a:solidFill>
                        <a:latin typeface="+mn-lt"/>
                        <a:ea typeface="HG丸ｺﾞｼｯｸM-PRO" panose="020F0600000000000000" pitchFamily="50" charset="-128"/>
                      </a:endParaRPr>
                    </a:p>
                    <a:p>
                      <a:r>
                        <a:rPr kumimoji="1" lang="ja-JP" altLang="en-US" sz="2400" b="1" dirty="0">
                          <a:solidFill>
                            <a:schemeClr val="tx1"/>
                          </a:solidFill>
                          <a:latin typeface="+mn-lt"/>
                          <a:ea typeface="HG丸ｺﾞｼｯｸM-PRO" panose="020F0600000000000000" pitchFamily="50" charset="-128"/>
                        </a:rPr>
                        <a:t>ロータリアンの補助金活動は受益者に対して直接実行して下さい。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10281798"/>
                  </a:ext>
                </a:extLst>
              </a:tr>
              <a:tr h="463623">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97250087"/>
                  </a:ext>
                </a:extLst>
              </a:tr>
              <a:tr h="463623">
                <a:tc gridSpan="3">
                  <a:txBody>
                    <a:bodyPr/>
                    <a:lstStyle/>
                    <a:p>
                      <a:r>
                        <a:rPr kumimoji="1" lang="ja-JP" altLang="en-US" sz="2400" b="1" dirty="0">
                          <a:solidFill>
                            <a:srgbClr val="C00000"/>
                          </a:solidFill>
                          <a:latin typeface="HG丸ｺﾞｼｯｸM-PRO" panose="020F0600000000000000" pitchFamily="50" charset="-128"/>
                          <a:ea typeface="HG丸ｺﾞｼｯｸM-PRO" panose="020F0600000000000000" pitchFamily="50" charset="-128"/>
                        </a:rPr>
                        <a:t>講師の報酬</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4109722097"/>
                  </a:ext>
                </a:extLst>
              </a:tr>
              <a:tr h="124308">
                <a:tc>
                  <a:txBody>
                    <a:bodyPr/>
                    <a:lstStyle/>
                    <a:p>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講師などの個人への報酬は原則として認められません。効果的な活動に必須不可欠</a:t>
                      </a:r>
                      <a:br>
                        <a:rPr kumimoji="1" lang="en-US" altLang="ja-JP" sz="2400" b="1"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な場合は承認されることもあります。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35032357"/>
                  </a:ext>
                </a:extLst>
              </a:tr>
            </a:tbl>
          </a:graphicData>
        </a:graphic>
      </p:graphicFrame>
    </p:spTree>
    <p:extLst>
      <p:ext uri="{BB962C8B-B14F-4D97-AF65-F5344CB8AC3E}">
        <p14:creationId xmlns:p14="http://schemas.microsoft.com/office/powerpoint/2010/main" val="145110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ED75FF-AA6D-4165-BF7C-B7DA151BAFDB}"/>
              </a:ext>
            </a:extLst>
          </p:cNvPr>
          <p:cNvSpPr txBox="1"/>
          <p:nvPr/>
        </p:nvSpPr>
        <p:spPr>
          <a:xfrm>
            <a:off x="345349" y="1020407"/>
            <a:ext cx="11501302"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3200" b="1" dirty="0"/>
              <a:t>　　　</a:t>
            </a:r>
            <a:endParaRPr lang="en-US" altLang="ja-JP" sz="3200" b="1" dirty="0"/>
          </a:p>
          <a:p>
            <a:endParaRPr lang="en-US" altLang="ja-JP" sz="3200" b="1" dirty="0"/>
          </a:p>
          <a:p>
            <a:endParaRPr lang="en-US" altLang="ja-JP" sz="3200" b="1" dirty="0"/>
          </a:p>
          <a:p>
            <a:r>
              <a:rPr lang="ja-JP" altLang="en-US" sz="3200" b="1" dirty="0"/>
              <a:t>「経済的に恵まれない子供達や生活困窮学生達への支援」</a:t>
            </a:r>
            <a:endParaRPr lang="en-US" altLang="ja-JP" sz="3200" b="1" dirty="0"/>
          </a:p>
          <a:p>
            <a:endParaRPr lang="en-US" altLang="ja-JP" sz="3200" b="1" dirty="0"/>
          </a:p>
          <a:p>
            <a:endParaRPr lang="en-US" altLang="ja-JP" sz="3200" b="1" dirty="0"/>
          </a:p>
          <a:p>
            <a:r>
              <a:rPr lang="ja-JP" altLang="en-US" sz="3200" b="1" dirty="0"/>
              <a:t>　　　　地域社会におけるニーズ調査に基づいた</a:t>
            </a:r>
            <a:endParaRPr lang="en-US" altLang="ja-JP" sz="3200" b="1" dirty="0"/>
          </a:p>
          <a:p>
            <a:r>
              <a:rPr lang="ja-JP" altLang="en-US" sz="3200" b="1" dirty="0"/>
              <a:t>　　　　　　　人道的社会奉仕事業の立案</a:t>
            </a:r>
            <a:endParaRPr lang="en-US" altLang="ja-JP" sz="3200" b="1" dirty="0"/>
          </a:p>
          <a:p>
            <a:endParaRPr lang="en-US" altLang="ja-JP" sz="3200" b="1" dirty="0"/>
          </a:p>
          <a:p>
            <a:endParaRPr lang="ja-JP" altLang="en-US" sz="3200" b="1" dirty="0"/>
          </a:p>
        </p:txBody>
      </p:sp>
      <p:sp>
        <p:nvSpPr>
          <p:cNvPr id="5" name="テキスト ボックス 4">
            <a:extLst>
              <a:ext uri="{FF2B5EF4-FFF2-40B4-BE49-F238E27FC236}">
                <a16:creationId xmlns:a16="http://schemas.microsoft.com/office/drawing/2014/main" id="{A214A609-144C-4ED6-B04A-B5FC859F7CE9}"/>
              </a:ext>
            </a:extLst>
          </p:cNvPr>
          <p:cNvSpPr txBox="1"/>
          <p:nvPr/>
        </p:nvSpPr>
        <p:spPr>
          <a:xfrm>
            <a:off x="4458244" y="1376740"/>
            <a:ext cx="3615145" cy="646331"/>
          </a:xfrm>
          <a:prstGeom prst="rect">
            <a:avLst/>
          </a:prstGeom>
          <a:noFill/>
        </p:spPr>
        <p:txBody>
          <a:bodyPr wrap="square">
            <a:spAutoFit/>
          </a:bodyPr>
          <a:lstStyle/>
          <a:p>
            <a:r>
              <a:rPr lang="ja-JP" altLang="en-US" sz="3600" b="1" dirty="0"/>
              <a:t>次年度重点目標</a:t>
            </a:r>
          </a:p>
        </p:txBody>
      </p:sp>
    </p:spTree>
    <p:extLst>
      <p:ext uri="{BB962C8B-B14F-4D97-AF65-F5344CB8AC3E}">
        <p14:creationId xmlns:p14="http://schemas.microsoft.com/office/powerpoint/2010/main" val="106495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9300FB-22DD-4973-8573-945A96EAED03}"/>
              </a:ext>
            </a:extLst>
          </p:cNvPr>
          <p:cNvSpPr txBox="1"/>
          <p:nvPr/>
        </p:nvSpPr>
        <p:spPr>
          <a:xfrm>
            <a:off x="792269" y="1559241"/>
            <a:ext cx="10894513" cy="2677656"/>
          </a:xfrm>
          <a:prstGeom prst="rect">
            <a:avLst/>
          </a:prstGeom>
          <a:noFill/>
        </p:spPr>
        <p:txBody>
          <a:bodyPr wrap="square">
            <a:spAutoFit/>
          </a:bodyPr>
          <a:lstStyle/>
          <a:p>
            <a:r>
              <a:rPr lang="ja-JP" altLang="en-US" sz="2800" b="1" dirty="0"/>
              <a:t>実施国と援助国にあるクラブが協力して行うプロジェクトに対して授与されるもの。</a:t>
            </a:r>
            <a:endParaRPr lang="en-US" altLang="ja-JP" sz="2800" b="1" dirty="0"/>
          </a:p>
          <a:p>
            <a:endParaRPr lang="ja-JP" altLang="en-US" sz="2800" b="1" dirty="0"/>
          </a:p>
          <a:p>
            <a:r>
              <a:rPr lang="ja-JP" altLang="en-US" sz="2800" b="1" dirty="0">
                <a:solidFill>
                  <a:srgbClr val="C00000"/>
                </a:solidFill>
              </a:rPr>
              <a:t>実施国側提唱者</a:t>
            </a:r>
            <a:r>
              <a:rPr lang="ja-JP" altLang="en-US" sz="2800" b="1" dirty="0"/>
              <a:t>：プロジェクトが実施される現地</a:t>
            </a:r>
            <a:endParaRPr lang="en-US" altLang="ja-JP" sz="2800" b="1" dirty="0"/>
          </a:p>
          <a:p>
            <a:endParaRPr lang="ja-JP" altLang="en-US" sz="2800" b="1" dirty="0"/>
          </a:p>
          <a:p>
            <a:r>
              <a:rPr lang="ja-JP" altLang="en-US" sz="2800" b="1" dirty="0">
                <a:solidFill>
                  <a:srgbClr val="C00000"/>
                </a:solidFill>
              </a:rPr>
              <a:t>援助国側提唱者</a:t>
            </a:r>
            <a:r>
              <a:rPr lang="ja-JP" altLang="en-US" sz="2800" b="1" dirty="0"/>
              <a:t>：プロジェクトの実施国外にあるクラブ／地区</a:t>
            </a:r>
          </a:p>
        </p:txBody>
      </p:sp>
      <p:sp>
        <p:nvSpPr>
          <p:cNvPr id="5" name="テキスト ボックス 4">
            <a:extLst>
              <a:ext uri="{FF2B5EF4-FFF2-40B4-BE49-F238E27FC236}">
                <a16:creationId xmlns:a16="http://schemas.microsoft.com/office/drawing/2014/main" id="{19516606-9234-498A-9CC3-42E149BAC344}"/>
              </a:ext>
            </a:extLst>
          </p:cNvPr>
          <p:cNvSpPr txBox="1"/>
          <p:nvPr/>
        </p:nvSpPr>
        <p:spPr>
          <a:xfrm>
            <a:off x="3397683" y="419971"/>
            <a:ext cx="4753540"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4400" b="1" dirty="0"/>
              <a:t>グローバル補助金</a:t>
            </a:r>
          </a:p>
        </p:txBody>
      </p:sp>
      <p:sp>
        <p:nvSpPr>
          <p:cNvPr id="7" name="テキスト ボックス 6">
            <a:extLst>
              <a:ext uri="{FF2B5EF4-FFF2-40B4-BE49-F238E27FC236}">
                <a16:creationId xmlns:a16="http://schemas.microsoft.com/office/drawing/2014/main" id="{A13844CD-F2A1-48D4-94E4-2A7F03122A90}"/>
              </a:ext>
            </a:extLst>
          </p:cNvPr>
          <p:cNvSpPr txBox="1"/>
          <p:nvPr/>
        </p:nvSpPr>
        <p:spPr>
          <a:xfrm>
            <a:off x="792269" y="4518785"/>
            <a:ext cx="8827720" cy="1077218"/>
          </a:xfrm>
          <a:prstGeom prst="rect">
            <a:avLst/>
          </a:prstGeom>
          <a:noFill/>
        </p:spPr>
        <p:txBody>
          <a:bodyPr wrap="square">
            <a:spAutoFit/>
          </a:bodyPr>
          <a:lstStyle/>
          <a:p>
            <a:r>
              <a:rPr lang="ja-JP" altLang="en-US" sz="3200" b="1" dirty="0"/>
              <a:t>　双方の提唱者の責任は対等で共同して申請</a:t>
            </a:r>
            <a:endParaRPr lang="en-US" altLang="ja-JP" sz="3200" b="1" dirty="0"/>
          </a:p>
          <a:p>
            <a:r>
              <a:rPr lang="ja-JP" altLang="en-US" sz="3200" b="1" dirty="0"/>
              <a:t>　　　　プロジェクトを実施する。</a:t>
            </a:r>
          </a:p>
        </p:txBody>
      </p:sp>
      <p:pic>
        <p:nvPicPr>
          <p:cNvPr id="8" name="図 7">
            <a:extLst>
              <a:ext uri="{FF2B5EF4-FFF2-40B4-BE49-F238E27FC236}">
                <a16:creationId xmlns:a16="http://schemas.microsoft.com/office/drawing/2014/main" id="{5645E772-A73A-485D-9824-3BE9C3834FBA}"/>
              </a:ext>
            </a:extLst>
          </p:cNvPr>
          <p:cNvPicPr>
            <a:picLocks noChangeAspect="1"/>
          </p:cNvPicPr>
          <p:nvPr/>
        </p:nvPicPr>
        <p:blipFill>
          <a:blip r:embed="rId3"/>
          <a:stretch>
            <a:fillRect/>
          </a:stretch>
        </p:blipFill>
        <p:spPr>
          <a:xfrm>
            <a:off x="9873120" y="4796999"/>
            <a:ext cx="1813662" cy="1598007"/>
          </a:xfrm>
          <a:prstGeom prst="rect">
            <a:avLst/>
          </a:prstGeom>
          <a:scene3d>
            <a:camera prst="orthographicFront">
              <a:rot lat="0" lon="0" rev="21594000"/>
            </a:camera>
            <a:lightRig rig="threePt" dir="t"/>
          </a:scene3d>
          <a:sp3d>
            <a:bevelT w="114300" prst="artDeco"/>
          </a:sp3d>
        </p:spPr>
      </p:pic>
      <p:sp>
        <p:nvSpPr>
          <p:cNvPr id="29" name="テキスト ボックス 28">
            <a:extLst>
              <a:ext uri="{FF2B5EF4-FFF2-40B4-BE49-F238E27FC236}">
                <a16:creationId xmlns:a16="http://schemas.microsoft.com/office/drawing/2014/main" id="{51746146-F60A-4F68-AB9C-94C58786F0A0}"/>
              </a:ext>
            </a:extLst>
          </p:cNvPr>
          <p:cNvSpPr txBox="1"/>
          <p:nvPr/>
        </p:nvSpPr>
        <p:spPr>
          <a:xfrm>
            <a:off x="826715" y="5877891"/>
            <a:ext cx="8179496" cy="523220"/>
          </a:xfrm>
          <a:prstGeom prst="rect">
            <a:avLst/>
          </a:prstGeom>
          <a:noFill/>
        </p:spPr>
        <p:txBody>
          <a:bodyPr wrap="square">
            <a:spAutoFit/>
          </a:bodyPr>
          <a:lstStyle/>
          <a:p>
            <a:r>
              <a:rPr lang="ja-JP" altLang="en-US" sz="2800" b="1" dirty="0">
                <a:solidFill>
                  <a:srgbClr val="C00000"/>
                </a:solidFill>
              </a:rPr>
              <a:t>　両方の提唱者が密に連絡を取り合うことが重要</a:t>
            </a:r>
          </a:p>
        </p:txBody>
      </p:sp>
    </p:spTree>
    <p:extLst>
      <p:ext uri="{BB962C8B-B14F-4D97-AF65-F5344CB8AC3E}">
        <p14:creationId xmlns:p14="http://schemas.microsoft.com/office/powerpoint/2010/main" val="406830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DB3691-5B8A-4CE0-8CA3-F22B2DDA1C31}"/>
              </a:ext>
            </a:extLst>
          </p:cNvPr>
          <p:cNvPicPr>
            <a:picLocks noChangeAspect="1"/>
          </p:cNvPicPr>
          <p:nvPr/>
        </p:nvPicPr>
        <p:blipFill>
          <a:blip r:embed="rId3"/>
          <a:stretch>
            <a:fillRect/>
          </a:stretch>
        </p:blipFill>
        <p:spPr>
          <a:xfrm>
            <a:off x="701458" y="2089393"/>
            <a:ext cx="5022937" cy="4179182"/>
          </a:xfrm>
          <a:prstGeom prst="rect">
            <a:avLst/>
          </a:prstGeom>
        </p:spPr>
      </p:pic>
      <p:sp>
        <p:nvSpPr>
          <p:cNvPr id="13" name="テキスト ボックス 12">
            <a:extLst>
              <a:ext uri="{FF2B5EF4-FFF2-40B4-BE49-F238E27FC236}">
                <a16:creationId xmlns:a16="http://schemas.microsoft.com/office/drawing/2014/main" id="{ADD0F719-D990-496D-B82E-DA04A8967226}"/>
              </a:ext>
            </a:extLst>
          </p:cNvPr>
          <p:cNvSpPr txBox="1"/>
          <p:nvPr/>
        </p:nvSpPr>
        <p:spPr>
          <a:xfrm>
            <a:off x="6096000" y="2193825"/>
            <a:ext cx="5802019" cy="3970318"/>
          </a:xfrm>
          <a:prstGeom prst="rect">
            <a:avLst/>
          </a:prstGeom>
          <a:noFill/>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・平和構築と紛争予防</a:t>
            </a:r>
          </a:p>
          <a:p>
            <a:r>
              <a:rPr lang="ja-JP" altLang="en-US" sz="3600" b="1" dirty="0">
                <a:latin typeface="游ゴシック" panose="020B0400000000000000" pitchFamily="50" charset="-128"/>
                <a:ea typeface="游ゴシック" panose="020B0400000000000000" pitchFamily="50" charset="-128"/>
              </a:rPr>
              <a:t>・疾病予防と治療 </a:t>
            </a:r>
          </a:p>
          <a:p>
            <a:r>
              <a:rPr lang="ja-JP" altLang="en-US" sz="3600" b="1" dirty="0">
                <a:latin typeface="游ゴシック" panose="020B0400000000000000" pitchFamily="50" charset="-128"/>
                <a:ea typeface="游ゴシック" panose="020B0400000000000000" pitchFamily="50" charset="-128"/>
              </a:rPr>
              <a:t>・水と衛生</a:t>
            </a:r>
          </a:p>
          <a:p>
            <a:r>
              <a:rPr lang="ja-JP" altLang="en-US" sz="3600" b="1" dirty="0">
                <a:latin typeface="游ゴシック" panose="020B0400000000000000" pitchFamily="50" charset="-128"/>
                <a:ea typeface="游ゴシック" panose="020B0400000000000000" pitchFamily="50" charset="-128"/>
              </a:rPr>
              <a:t>・母子の健康</a:t>
            </a:r>
          </a:p>
          <a:p>
            <a:r>
              <a:rPr lang="ja-JP" altLang="en-US" sz="3600" b="1" dirty="0">
                <a:latin typeface="游ゴシック" panose="020B0400000000000000" pitchFamily="50" charset="-128"/>
                <a:ea typeface="游ゴシック" panose="020B0400000000000000" pitchFamily="50" charset="-128"/>
              </a:rPr>
              <a:t>・基本的教育と識字率向上</a:t>
            </a:r>
          </a:p>
          <a:p>
            <a:r>
              <a:rPr lang="ja-JP" altLang="en-US" sz="3600" b="1" dirty="0">
                <a:latin typeface="游ゴシック" panose="020B0400000000000000" pitchFamily="50" charset="-128"/>
                <a:ea typeface="游ゴシック" panose="020B0400000000000000" pitchFamily="50" charset="-128"/>
              </a:rPr>
              <a:t>・地域社会の経済発展</a:t>
            </a:r>
          </a:p>
          <a:p>
            <a:r>
              <a:rPr lang="ja-JP" altLang="en-US" sz="3600" b="1" dirty="0">
                <a:latin typeface="游ゴシック" panose="020B0400000000000000" pitchFamily="50" charset="-128"/>
                <a:ea typeface="游ゴシック" panose="020B0400000000000000" pitchFamily="50" charset="-128"/>
              </a:rPr>
              <a:t>・環境 </a:t>
            </a:r>
          </a:p>
        </p:txBody>
      </p:sp>
      <p:sp>
        <p:nvSpPr>
          <p:cNvPr id="15" name="テキスト ボックス 14">
            <a:extLst>
              <a:ext uri="{FF2B5EF4-FFF2-40B4-BE49-F238E27FC236}">
                <a16:creationId xmlns:a16="http://schemas.microsoft.com/office/drawing/2014/main" id="{CFB28FCA-3DA5-43C0-9B7F-65CC876C00ED}"/>
              </a:ext>
            </a:extLst>
          </p:cNvPr>
          <p:cNvSpPr txBox="1"/>
          <p:nvPr/>
        </p:nvSpPr>
        <p:spPr>
          <a:xfrm>
            <a:off x="3627315" y="602391"/>
            <a:ext cx="5303744" cy="76944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ja-JP" altLang="en-US" sz="4400" b="1" dirty="0">
                <a:solidFill>
                  <a:schemeClr val="tx1"/>
                </a:solidFill>
                <a:latin typeface="游ゴシック" panose="020B0400000000000000" pitchFamily="50" charset="-128"/>
                <a:ea typeface="游ゴシック" panose="020B0400000000000000" pitchFamily="50" charset="-128"/>
              </a:rPr>
              <a:t>　　</a:t>
            </a:r>
            <a:r>
              <a:rPr lang="en-US" altLang="ja-JP" sz="4400" b="1" dirty="0">
                <a:solidFill>
                  <a:schemeClr val="tx1"/>
                </a:solidFill>
                <a:latin typeface="游ゴシック" panose="020B0400000000000000" pitchFamily="50" charset="-128"/>
                <a:ea typeface="游ゴシック" panose="020B0400000000000000" pitchFamily="50" charset="-128"/>
              </a:rPr>
              <a:t>7</a:t>
            </a:r>
            <a:r>
              <a:rPr lang="ja-JP" altLang="en-US" sz="4400" b="1" dirty="0">
                <a:solidFill>
                  <a:schemeClr val="tx1"/>
                </a:solidFill>
                <a:latin typeface="游ゴシック" panose="020B0400000000000000" pitchFamily="50" charset="-128"/>
                <a:ea typeface="游ゴシック" panose="020B0400000000000000" pitchFamily="50" charset="-128"/>
              </a:rPr>
              <a:t>重点分野</a:t>
            </a:r>
          </a:p>
        </p:txBody>
      </p:sp>
      <p:pic>
        <p:nvPicPr>
          <p:cNvPr id="6" name="図 5" descr="テキスト, ロゴ&#10;&#10;自動的に生成された説明">
            <a:extLst>
              <a:ext uri="{FF2B5EF4-FFF2-40B4-BE49-F238E27FC236}">
                <a16:creationId xmlns:a16="http://schemas.microsoft.com/office/drawing/2014/main" id="{258930F4-7969-486D-AABA-D480EBB95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24" y="185237"/>
            <a:ext cx="2049061" cy="772259"/>
          </a:xfrm>
          <a:prstGeom prst="rect">
            <a:avLst/>
          </a:prstGeom>
        </p:spPr>
      </p:pic>
    </p:spTree>
    <p:extLst>
      <p:ext uri="{BB962C8B-B14F-4D97-AF65-F5344CB8AC3E}">
        <p14:creationId xmlns:p14="http://schemas.microsoft.com/office/powerpoint/2010/main" val="365877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1119274250"/>
              </p:ext>
            </p:extLst>
          </p:nvPr>
        </p:nvGraphicFramePr>
        <p:xfrm>
          <a:off x="2187261" y="369644"/>
          <a:ext cx="7817477" cy="492919"/>
        </p:xfrm>
        <a:graphic>
          <a:graphicData uri="http://schemas.openxmlformats.org/drawingml/2006/table">
            <a:tbl>
              <a:tblPr firstRow="1" bandRow="1">
                <a:tableStyleId>{5940675A-B579-460E-94D1-54222C63F5DA}</a:tableStyleId>
              </a:tblPr>
              <a:tblGrid>
                <a:gridCol w="7817477">
                  <a:extLst>
                    <a:ext uri="{9D8B030D-6E8A-4147-A177-3AD203B41FA5}">
                      <a16:colId xmlns:a16="http://schemas.microsoft.com/office/drawing/2014/main" val="1465501517"/>
                    </a:ext>
                  </a:extLst>
                </a:gridCol>
              </a:tblGrid>
              <a:tr h="492919">
                <a:tc>
                  <a:txBody>
                    <a:bodyPr/>
                    <a:lstStyle/>
                    <a:p>
                      <a:pPr algn="ct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グローバル補助金</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521674957"/>
              </p:ext>
            </p:extLst>
          </p:nvPr>
        </p:nvGraphicFramePr>
        <p:xfrm>
          <a:off x="1143856" y="1375231"/>
          <a:ext cx="9904288" cy="5113125"/>
        </p:xfrm>
        <a:graphic>
          <a:graphicData uri="http://schemas.openxmlformats.org/drawingml/2006/table">
            <a:tbl>
              <a:tblPr firstRow="1" bandRow="1">
                <a:tableStyleId>{5940675A-B579-460E-94D1-54222C63F5DA}</a:tableStyleId>
              </a:tblPr>
              <a:tblGrid>
                <a:gridCol w="1760830">
                  <a:extLst>
                    <a:ext uri="{9D8B030D-6E8A-4147-A177-3AD203B41FA5}">
                      <a16:colId xmlns:a16="http://schemas.microsoft.com/office/drawing/2014/main" val="1262552725"/>
                    </a:ext>
                  </a:extLst>
                </a:gridCol>
                <a:gridCol w="8143458">
                  <a:extLst>
                    <a:ext uri="{9D8B030D-6E8A-4147-A177-3AD203B41FA5}">
                      <a16:colId xmlns:a16="http://schemas.microsoft.com/office/drawing/2014/main" val="254988035"/>
                    </a:ext>
                  </a:extLst>
                </a:gridCol>
              </a:tblGrid>
              <a:tr h="427052">
                <a:tc>
                  <a:txBody>
                    <a:bodyPr/>
                    <a:lstStyle/>
                    <a:p>
                      <a:pPr algn="ctr"/>
                      <a:endParaRPr kumimoji="1" lang="ja-JP" altLang="en-US" sz="2300" b="1" dirty="0">
                        <a:latin typeface="HG丸ｺﾞｼｯｸM-PRO" panose="020F0600000000000000" pitchFamily="50" charset="-128"/>
                        <a:ea typeface="HG丸ｺﾞｼｯｸM-PRO" panose="020F0600000000000000" pitchFamily="50" charset="-128"/>
                      </a:endParaRPr>
                    </a:p>
                  </a:txBody>
                  <a:tcPr marL="64294" marR="64294" marT="32147" marB="32147" anchor="ctr">
                    <a:solidFill>
                      <a:schemeClr val="accent2">
                        <a:lumMod val="20000"/>
                        <a:lumOff val="80000"/>
                      </a:schemeClr>
                    </a:solidFill>
                  </a:tcPr>
                </a:tc>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accent2">
                        <a:lumMod val="20000"/>
                        <a:lumOff val="80000"/>
                      </a:schemeClr>
                    </a:solidFill>
                  </a:tcPr>
                </a:tc>
                <a:extLst>
                  <a:ext uri="{0D108BD9-81ED-4DB2-BD59-A6C34878D82A}">
                    <a16:rowId xmlns:a16="http://schemas.microsoft.com/office/drawing/2014/main" val="1261002518"/>
                  </a:ext>
                </a:extLst>
              </a:tr>
              <a:tr h="3219737">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要件</a:t>
                      </a:r>
                    </a:p>
                  </a:txBody>
                  <a:tcPr marL="64294" marR="64294" marT="32147" marB="32147" anchor="ctr"/>
                </a:tc>
                <a:tc>
                  <a:txBody>
                    <a:bodyPr/>
                    <a:lstStyle/>
                    <a:p>
                      <a:pPr algn="l">
                        <a:lnSpc>
                          <a:spcPct val="1500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海外における大規模で成果の継続性のある活動</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b="1" dirty="0">
                          <a:latin typeface="HG丸ｺﾞｼｯｸM-PRO" panose="020F0600000000000000" pitchFamily="50" charset="-128"/>
                          <a:ea typeface="HG丸ｺﾞｼｯｸM-PRO" panose="020F0600000000000000" pitchFamily="50" charset="-128"/>
                        </a:rPr>
                        <a:t>* 3</a:t>
                      </a:r>
                      <a:r>
                        <a:rPr kumimoji="1" lang="ja-JP" altLang="en-US" sz="2300" b="1" dirty="0">
                          <a:latin typeface="HG丸ｺﾞｼｯｸM-PRO" panose="020F0600000000000000" pitchFamily="50" charset="-128"/>
                          <a:ea typeface="HG丸ｺﾞｼｯｸM-PRO" panose="020F0600000000000000" pitchFamily="50" charset="-128"/>
                        </a:rPr>
                        <a:t>万米ドル以上のプロジェクト</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７重点分野に関わる活動</a:t>
                      </a:r>
                      <a:endParaRPr kumimoji="1" lang="en-US" altLang="ja-JP" sz="2300" b="1"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ニーズを特定する（現地調査の実施）</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ロータリーのある国や地域（例外：ベトナム）</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クラブから直接財団に申請（但し</a:t>
                      </a:r>
                      <a:r>
                        <a:rPr kumimoji="1" lang="en-US" altLang="ja-JP" sz="2300" b="1" dirty="0">
                          <a:solidFill>
                            <a:srgbClr val="0070C0"/>
                          </a:solidFill>
                          <a:latin typeface="HG丸ｺﾞｼｯｸM-PRO" panose="020F0600000000000000" pitchFamily="50" charset="-128"/>
                          <a:ea typeface="HG丸ｺﾞｼｯｸM-PRO" panose="020F0600000000000000" pitchFamily="50" charset="-128"/>
                        </a:rPr>
                        <a:t> </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300" b="1" dirty="0">
                          <a:latin typeface="HG丸ｺﾞｼｯｸM-PRO" panose="020F0600000000000000" pitchFamily="50" charset="-128"/>
                          <a:ea typeface="HG丸ｺﾞｼｯｸM-PRO" panose="020F0600000000000000" pitchFamily="50" charset="-128"/>
                        </a:rPr>
                        <a:t>は地区に申請）</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1936274910"/>
                  </a:ext>
                </a:extLst>
              </a:tr>
              <a:tr h="788820">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申請スケジュール</a:t>
                      </a:r>
                    </a:p>
                  </a:txBody>
                  <a:tcPr marL="64294" marR="64294" marT="32147" marB="32147" anchor="ctr"/>
                </a:tc>
                <a:tc>
                  <a: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kumimoji="1" lang="ja-JP" altLang="en-US" sz="2300" b="1" dirty="0">
                          <a:latin typeface="HG丸ｺﾞｼｯｸM-PRO" panose="020F0600000000000000" pitchFamily="50" charset="-128"/>
                          <a:ea typeface="HG丸ｺﾞｼｯｸM-PRO" panose="020F0600000000000000" pitchFamily="50" charset="-128"/>
                        </a:rPr>
                        <a:t>随時（ただし、</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DDF</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は予算に到達するまで）</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298591701"/>
                  </a:ext>
                </a:extLst>
              </a:tr>
              <a:tr h="677516">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補助金額</a:t>
                      </a:r>
                    </a:p>
                  </a:txBody>
                  <a:tcPr marL="64294" marR="64294" marT="32147" marB="32147" anchor="ctr"/>
                </a:tc>
                <a:tc>
                  <a:txBody>
                    <a:bodyPr/>
                    <a:lstStyle/>
                    <a:p>
                      <a:pPr algn="l">
                        <a:lnSpc>
                          <a:spcPct val="150000"/>
                        </a:lnSpc>
                      </a:pPr>
                      <a:r>
                        <a:rPr kumimoji="1" lang="en-US" altLang="ja-JP" sz="2300" b="1" dirty="0">
                          <a:solidFill>
                            <a:srgbClr val="C00000"/>
                          </a:solidFill>
                          <a:latin typeface="HG丸ｺﾞｼｯｸM-PRO" panose="020F0600000000000000" pitchFamily="50" charset="-128"/>
                          <a:ea typeface="HG丸ｺﾞｼｯｸM-PRO" panose="020F0600000000000000" pitchFamily="50" charset="-128"/>
                        </a:rPr>
                        <a:t>DDF</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の８</a:t>
                      </a:r>
                      <a:r>
                        <a:rPr kumimoji="1" lang="en-US" altLang="ja-JP" sz="2300" b="1" dirty="0">
                          <a:solidFill>
                            <a:srgbClr val="C00000"/>
                          </a:solidFill>
                          <a:latin typeface="HG丸ｺﾞｼｯｸM-PRO" panose="020F0600000000000000" pitchFamily="50" charset="-128"/>
                          <a:ea typeface="HG丸ｺﾞｼｯｸM-PRO" panose="020F0600000000000000" pitchFamily="50" charset="-128"/>
                        </a:rPr>
                        <a:t>0</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％が</a:t>
                      </a:r>
                      <a:r>
                        <a:rPr kumimoji="1" lang="en-US" altLang="ja-JP" sz="2300" b="1" dirty="0">
                          <a:solidFill>
                            <a:srgbClr val="C00000"/>
                          </a:solidFill>
                          <a:latin typeface="HG丸ｺﾞｼｯｸM-PRO" panose="020F0600000000000000" pitchFamily="50" charset="-128"/>
                          <a:ea typeface="HG丸ｺﾞｼｯｸM-PRO" panose="020F0600000000000000" pitchFamily="50" charset="-128"/>
                        </a:rPr>
                        <a:t>､WF</a:t>
                      </a:r>
                      <a:r>
                        <a:rPr kumimoji="1" lang="ja-JP" altLang="en-US" sz="2300" b="1" dirty="0">
                          <a:solidFill>
                            <a:srgbClr val="C00000"/>
                          </a:solidFill>
                          <a:latin typeface="HG丸ｺﾞｼｯｸM-PRO" panose="020F0600000000000000" pitchFamily="50" charset="-128"/>
                          <a:ea typeface="HG丸ｺﾞｼｯｸM-PRO" panose="020F0600000000000000" pitchFamily="50" charset="-128"/>
                        </a:rPr>
                        <a:t>から上乗せされる。</a:t>
                      </a:r>
                    </a:p>
                  </a:txBody>
                  <a:tcPr marL="64294" marR="64294" marT="32147" marB="32147" anchor="ctr"/>
                </a:tc>
                <a:extLst>
                  <a:ext uri="{0D108BD9-81ED-4DB2-BD59-A6C34878D82A}">
                    <a16:rowId xmlns:a16="http://schemas.microsoft.com/office/drawing/2014/main" val="3729778493"/>
                  </a:ext>
                </a:extLst>
              </a:tr>
            </a:tbl>
          </a:graphicData>
        </a:graphic>
      </p:graphicFrame>
      <p:pic>
        <p:nvPicPr>
          <p:cNvPr id="5" name="図 4" descr="テキスト, ロゴ&#10;&#10;自動的に生成された説明">
            <a:extLst>
              <a:ext uri="{FF2B5EF4-FFF2-40B4-BE49-F238E27FC236}">
                <a16:creationId xmlns:a16="http://schemas.microsoft.com/office/drawing/2014/main" id="{5ACD1257-B900-4DA5-9AC0-375E413DA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312568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EB23C84-88D4-4A60-8D03-4E81AD2988FF}"/>
              </a:ext>
            </a:extLst>
          </p:cNvPr>
          <p:cNvPicPr>
            <a:picLocks noChangeAspect="1"/>
          </p:cNvPicPr>
          <p:nvPr/>
        </p:nvPicPr>
        <p:blipFill>
          <a:blip r:embed="rId3"/>
          <a:stretch>
            <a:fillRect/>
          </a:stretch>
        </p:blipFill>
        <p:spPr>
          <a:xfrm>
            <a:off x="213763" y="2828835"/>
            <a:ext cx="3618754" cy="3057469"/>
          </a:xfrm>
          <a:prstGeom prst="rect">
            <a:avLst/>
          </a:prstGeom>
        </p:spPr>
      </p:pic>
      <p:pic>
        <p:nvPicPr>
          <p:cNvPr id="3" name="図 2">
            <a:extLst>
              <a:ext uri="{FF2B5EF4-FFF2-40B4-BE49-F238E27FC236}">
                <a16:creationId xmlns:a16="http://schemas.microsoft.com/office/drawing/2014/main" id="{6A4E553C-FA88-4066-BDE0-D98627578DED}"/>
              </a:ext>
            </a:extLst>
          </p:cNvPr>
          <p:cNvPicPr>
            <a:picLocks noChangeAspect="1"/>
          </p:cNvPicPr>
          <p:nvPr/>
        </p:nvPicPr>
        <p:blipFill>
          <a:blip r:embed="rId3"/>
          <a:stretch>
            <a:fillRect/>
          </a:stretch>
        </p:blipFill>
        <p:spPr>
          <a:xfrm>
            <a:off x="4230229" y="3079369"/>
            <a:ext cx="3148208" cy="2356011"/>
          </a:xfrm>
          <a:prstGeom prst="rect">
            <a:avLst/>
          </a:prstGeom>
        </p:spPr>
      </p:pic>
      <p:sp>
        <p:nvSpPr>
          <p:cNvPr id="6" name="フローチャート: 結合子 5">
            <a:extLst>
              <a:ext uri="{FF2B5EF4-FFF2-40B4-BE49-F238E27FC236}">
                <a16:creationId xmlns:a16="http://schemas.microsoft.com/office/drawing/2014/main" id="{62449020-92E2-4965-92A9-5EF9BACB5312}"/>
              </a:ext>
            </a:extLst>
          </p:cNvPr>
          <p:cNvSpPr/>
          <p:nvPr/>
        </p:nvSpPr>
        <p:spPr>
          <a:xfrm>
            <a:off x="1908281" y="4486057"/>
            <a:ext cx="2158344" cy="147343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913909E-0E16-43F6-B3C7-244538885AEE}"/>
              </a:ext>
            </a:extLst>
          </p:cNvPr>
          <p:cNvSpPr txBox="1"/>
          <p:nvPr/>
        </p:nvSpPr>
        <p:spPr>
          <a:xfrm>
            <a:off x="2014330" y="4910676"/>
            <a:ext cx="2121404" cy="523220"/>
          </a:xfrm>
          <a:prstGeom prst="rect">
            <a:avLst/>
          </a:prstGeom>
          <a:noFill/>
        </p:spPr>
        <p:txBody>
          <a:bodyPr wrap="square">
            <a:spAutoFit/>
          </a:bodyPr>
          <a:lstStyle/>
          <a:p>
            <a:r>
              <a:rPr lang="en-US" altLang="ja-JP" sz="2800" b="1" dirty="0">
                <a:solidFill>
                  <a:schemeClr val="bg1"/>
                </a:solidFill>
              </a:rPr>
              <a:t>$20,000.00</a:t>
            </a:r>
          </a:p>
        </p:txBody>
      </p:sp>
      <p:sp>
        <p:nvSpPr>
          <p:cNvPr id="9" name="加算記号 8">
            <a:extLst>
              <a:ext uri="{FF2B5EF4-FFF2-40B4-BE49-F238E27FC236}">
                <a16:creationId xmlns:a16="http://schemas.microsoft.com/office/drawing/2014/main" id="{7040D0BF-2913-47DF-9FAA-E0E29E4C2B27}"/>
              </a:ext>
            </a:extLst>
          </p:cNvPr>
          <p:cNvSpPr/>
          <p:nvPr/>
        </p:nvSpPr>
        <p:spPr>
          <a:xfrm>
            <a:off x="3075032" y="3209798"/>
            <a:ext cx="1064711" cy="104757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A3118AD-16E3-4843-BED8-E131FBF21B85}"/>
              </a:ext>
            </a:extLst>
          </p:cNvPr>
          <p:cNvPicPr>
            <a:picLocks noChangeAspect="1"/>
          </p:cNvPicPr>
          <p:nvPr/>
        </p:nvPicPr>
        <p:blipFill>
          <a:blip r:embed="rId4"/>
          <a:stretch>
            <a:fillRect/>
          </a:stretch>
        </p:blipFill>
        <p:spPr>
          <a:xfrm>
            <a:off x="5804332" y="4275102"/>
            <a:ext cx="2095971" cy="1481456"/>
          </a:xfrm>
          <a:prstGeom prst="rect">
            <a:avLst/>
          </a:prstGeom>
        </p:spPr>
      </p:pic>
      <p:sp>
        <p:nvSpPr>
          <p:cNvPr id="13" name="テキスト ボックス 12">
            <a:extLst>
              <a:ext uri="{FF2B5EF4-FFF2-40B4-BE49-F238E27FC236}">
                <a16:creationId xmlns:a16="http://schemas.microsoft.com/office/drawing/2014/main" id="{7C76D4AD-9920-4C08-8F82-91B60DD4C4B5}"/>
              </a:ext>
            </a:extLst>
          </p:cNvPr>
          <p:cNvSpPr txBox="1"/>
          <p:nvPr/>
        </p:nvSpPr>
        <p:spPr>
          <a:xfrm>
            <a:off x="5771905" y="4699552"/>
            <a:ext cx="2405443" cy="523220"/>
          </a:xfrm>
          <a:prstGeom prst="rect">
            <a:avLst/>
          </a:prstGeom>
          <a:noFill/>
        </p:spPr>
        <p:txBody>
          <a:bodyPr wrap="square">
            <a:spAutoFit/>
          </a:bodyPr>
          <a:lstStyle/>
          <a:p>
            <a:r>
              <a:rPr lang="ja-JP" altLang="en-US" sz="2800" b="1" dirty="0">
                <a:solidFill>
                  <a:schemeClr val="bg1"/>
                </a:solidFill>
              </a:rPr>
              <a:t>＄</a:t>
            </a:r>
            <a:r>
              <a:rPr lang="en-US" altLang="ja-JP" sz="2800" b="1" dirty="0">
                <a:solidFill>
                  <a:schemeClr val="bg1"/>
                </a:solidFill>
              </a:rPr>
              <a:t>16,000.00</a:t>
            </a:r>
          </a:p>
        </p:txBody>
      </p:sp>
      <p:sp>
        <p:nvSpPr>
          <p:cNvPr id="16" name="次の値と等しい 15">
            <a:extLst>
              <a:ext uri="{FF2B5EF4-FFF2-40B4-BE49-F238E27FC236}">
                <a16:creationId xmlns:a16="http://schemas.microsoft.com/office/drawing/2014/main" id="{5775D4C6-5F8F-4964-B519-060D4647348B}"/>
              </a:ext>
            </a:extLst>
          </p:cNvPr>
          <p:cNvSpPr/>
          <p:nvPr/>
        </p:nvSpPr>
        <p:spPr>
          <a:xfrm>
            <a:off x="6788386" y="3142797"/>
            <a:ext cx="914400" cy="91440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CBFFB4B8-6432-4552-89C9-33F68C67BEAA}"/>
              </a:ext>
            </a:extLst>
          </p:cNvPr>
          <p:cNvSpPr txBox="1"/>
          <p:nvPr/>
        </p:nvSpPr>
        <p:spPr>
          <a:xfrm>
            <a:off x="696025" y="802170"/>
            <a:ext cx="10709754" cy="1754326"/>
          </a:xfrm>
          <a:prstGeom prst="rect">
            <a:avLst/>
          </a:prstGeom>
          <a:noFill/>
        </p:spPr>
        <p:txBody>
          <a:bodyPr wrap="square">
            <a:spAutoFit/>
          </a:bodyPr>
          <a:lstStyle/>
          <a:p>
            <a:r>
              <a:rPr lang="ja-JP" altLang="en-US" sz="3600" b="1" dirty="0"/>
              <a:t>　　グローバル補助金への</a:t>
            </a:r>
            <a:r>
              <a:rPr lang="en-US" altLang="ja-JP" sz="3600" b="1" dirty="0"/>
              <a:t>DDF</a:t>
            </a:r>
            <a:r>
              <a:rPr lang="ja-JP" altLang="en-US" sz="3600" b="1" dirty="0"/>
              <a:t>寄贈に対する</a:t>
            </a:r>
            <a:endParaRPr lang="en-US" altLang="ja-JP" sz="3600" b="1" dirty="0"/>
          </a:p>
          <a:p>
            <a:r>
              <a:rPr lang="ja-JP" altLang="en-US" sz="3600" b="1" dirty="0"/>
              <a:t>　　　　　　</a:t>
            </a:r>
            <a:r>
              <a:rPr lang="en-US" altLang="ja-JP" sz="3600" b="1" dirty="0"/>
              <a:t>WF</a:t>
            </a:r>
            <a:r>
              <a:rPr lang="ja-JP" altLang="en-US" sz="3600" b="1" dirty="0"/>
              <a:t>からの上乗せ額は</a:t>
            </a:r>
            <a:r>
              <a:rPr lang="en-US" altLang="ja-JP" sz="3600" b="1" dirty="0"/>
              <a:t>80%</a:t>
            </a:r>
            <a:br>
              <a:rPr lang="ja-JP" altLang="en-US" sz="3600" b="1" dirty="0"/>
            </a:br>
            <a:endParaRPr lang="ja-JP" altLang="en-US" sz="3600" b="1" dirty="0"/>
          </a:p>
        </p:txBody>
      </p:sp>
      <p:sp>
        <p:nvSpPr>
          <p:cNvPr id="21" name="四角形: 角を丸くする 20">
            <a:extLst>
              <a:ext uri="{FF2B5EF4-FFF2-40B4-BE49-F238E27FC236}">
                <a16:creationId xmlns:a16="http://schemas.microsoft.com/office/drawing/2014/main" id="{741CD750-3FE7-48D2-8A5C-29855529C0DA}"/>
              </a:ext>
            </a:extLst>
          </p:cNvPr>
          <p:cNvSpPr/>
          <p:nvPr/>
        </p:nvSpPr>
        <p:spPr>
          <a:xfrm>
            <a:off x="7900304" y="3017129"/>
            <a:ext cx="4077933" cy="13404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3600" b="1" dirty="0"/>
              <a:t>$36,000.00 </a:t>
            </a:r>
          </a:p>
          <a:p>
            <a:pPr algn="ctr"/>
            <a:r>
              <a:rPr kumimoji="1" lang="ja-JP" altLang="en-US" sz="3600" b="1" dirty="0"/>
              <a:t>グローバル補助金</a:t>
            </a:r>
          </a:p>
        </p:txBody>
      </p:sp>
      <p:sp>
        <p:nvSpPr>
          <p:cNvPr id="7" name="四角形: 角を丸くする 6">
            <a:extLst>
              <a:ext uri="{FF2B5EF4-FFF2-40B4-BE49-F238E27FC236}">
                <a16:creationId xmlns:a16="http://schemas.microsoft.com/office/drawing/2014/main" id="{8D5CD46B-4956-4523-B216-08C865E8A38C}"/>
              </a:ext>
            </a:extLst>
          </p:cNvPr>
          <p:cNvSpPr/>
          <p:nvPr/>
        </p:nvSpPr>
        <p:spPr>
          <a:xfrm>
            <a:off x="576322" y="2612545"/>
            <a:ext cx="2100998" cy="11945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2400" b="1" dirty="0"/>
              <a:t>グローバル</a:t>
            </a:r>
          </a:p>
          <a:p>
            <a:pPr algn="ctr"/>
            <a:r>
              <a:rPr kumimoji="1" lang="ja-JP" altLang="en-US" sz="2400" b="1" dirty="0"/>
              <a:t> 補助金への</a:t>
            </a:r>
          </a:p>
          <a:p>
            <a:pPr algn="ctr"/>
            <a:r>
              <a:rPr kumimoji="1" lang="ja-JP" altLang="en-US" sz="2400" b="1" dirty="0"/>
              <a:t>   </a:t>
            </a:r>
            <a:r>
              <a:rPr kumimoji="1" lang="en-US" altLang="ja-JP" sz="2400" b="1" dirty="0"/>
              <a:t>DDF</a:t>
            </a:r>
            <a:r>
              <a:rPr kumimoji="1" lang="ja-JP" altLang="en-US" sz="2400" b="1" dirty="0"/>
              <a:t>寄贈</a:t>
            </a:r>
          </a:p>
        </p:txBody>
      </p:sp>
      <p:sp>
        <p:nvSpPr>
          <p:cNvPr id="10" name="四角形: 角を丸くする 9">
            <a:extLst>
              <a:ext uri="{FF2B5EF4-FFF2-40B4-BE49-F238E27FC236}">
                <a16:creationId xmlns:a16="http://schemas.microsoft.com/office/drawing/2014/main" id="{B668EA03-63F4-4361-B203-4A9E472CE6BD}"/>
              </a:ext>
            </a:extLst>
          </p:cNvPr>
          <p:cNvSpPr/>
          <p:nvPr/>
        </p:nvSpPr>
        <p:spPr>
          <a:xfrm>
            <a:off x="4389115" y="2685597"/>
            <a:ext cx="2100998"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2400" b="1" dirty="0"/>
              <a:t>WF</a:t>
            </a:r>
            <a:r>
              <a:rPr kumimoji="1" lang="ja-JP" altLang="en-US" sz="2400" b="1" dirty="0"/>
              <a:t>の上乗せ</a:t>
            </a:r>
          </a:p>
          <a:p>
            <a:pPr algn="ctr"/>
            <a:r>
              <a:rPr kumimoji="1" lang="en-US" altLang="ja-JP" sz="2400" b="1" dirty="0"/>
              <a:t>80%</a:t>
            </a:r>
          </a:p>
        </p:txBody>
      </p:sp>
    </p:spTree>
    <p:extLst>
      <p:ext uri="{BB962C8B-B14F-4D97-AF65-F5344CB8AC3E}">
        <p14:creationId xmlns:p14="http://schemas.microsoft.com/office/powerpoint/2010/main" val="400022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2364938660"/>
              </p:ext>
            </p:extLst>
          </p:nvPr>
        </p:nvGraphicFramePr>
        <p:xfrm>
          <a:off x="2229425" y="305253"/>
          <a:ext cx="7733149" cy="492919"/>
        </p:xfrm>
        <a:graphic>
          <a:graphicData uri="http://schemas.openxmlformats.org/drawingml/2006/table">
            <a:tbl>
              <a:tblPr firstRow="1" bandRow="1">
                <a:tableStyleId>{5940675A-B579-460E-94D1-54222C63F5DA}</a:tableStyleId>
              </a:tblPr>
              <a:tblGrid>
                <a:gridCol w="7733149">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グローバル補助金申請の必要書類</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201690985"/>
              </p:ext>
            </p:extLst>
          </p:nvPr>
        </p:nvGraphicFramePr>
        <p:xfrm>
          <a:off x="1409910" y="1059376"/>
          <a:ext cx="9945385" cy="5305531"/>
        </p:xfrm>
        <a:graphic>
          <a:graphicData uri="http://schemas.openxmlformats.org/drawingml/2006/table">
            <a:tbl>
              <a:tblPr firstRow="1" bandRow="1">
                <a:tableStyleId>{5940675A-B579-460E-94D1-54222C63F5DA}</a:tableStyleId>
              </a:tblPr>
              <a:tblGrid>
                <a:gridCol w="9945385">
                  <a:extLst>
                    <a:ext uri="{9D8B030D-6E8A-4147-A177-3AD203B41FA5}">
                      <a16:colId xmlns:a16="http://schemas.microsoft.com/office/drawing/2014/main" val="254988035"/>
                    </a:ext>
                  </a:extLst>
                </a:gridCol>
              </a:tblGrid>
              <a:tr h="5305531">
                <a:tc>
                  <a:txBody>
                    <a:bodyPr/>
                    <a:lstStyle/>
                    <a:p>
                      <a:pPr algn="l">
                        <a:lnSpc>
                          <a:spcPct val="150000"/>
                        </a:lnSpc>
                      </a:pP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財団に提出が必要な書類（必須）　</a:t>
                      </a:r>
                      <a:endParaRPr kumimoji="1" lang="en-US" altLang="ja-JP" sz="2800" b="1" dirty="0">
                        <a:solidFill>
                          <a:srgbClr val="0070C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ja-JP" altLang="en-US" sz="2800" b="1" dirty="0">
                          <a:solidFill>
                            <a:srgbClr val="C00000"/>
                          </a:solidFill>
                          <a:latin typeface="HG丸ｺﾞｼｯｸM-PRO" panose="020F0600000000000000" pitchFamily="50" charset="-128"/>
                          <a:ea typeface="HG丸ｺﾞｼｯｸM-PRO" panose="020F0600000000000000" pitchFamily="50" charset="-128"/>
                        </a:rPr>
                        <a:t>① グローバル補助金オンライン申請書</a:t>
                      </a:r>
                      <a:endParaRPr kumimoji="1" lang="en-US" altLang="ja-JP" sz="2800" b="1"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　② 見積り</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　③ 協力団体の覚書（</a:t>
                      </a:r>
                      <a:r>
                        <a:rPr kumimoji="1" lang="en-US" altLang="ja-JP" sz="2800" b="1" dirty="0">
                          <a:latin typeface="HG丸ｺﾞｼｯｸM-PRO" panose="020F0600000000000000" pitchFamily="50" charset="-128"/>
                          <a:ea typeface="HG丸ｺﾞｼｯｸM-PRO" panose="020F0600000000000000" pitchFamily="50" charset="-128"/>
                        </a:rPr>
                        <a:t>MOU</a:t>
                      </a:r>
                      <a:r>
                        <a:rPr kumimoji="1" lang="ja-JP" altLang="en-US" sz="2800" b="1" dirty="0">
                          <a:latin typeface="HG丸ｺﾞｼｯｸM-PRO" panose="020F0600000000000000" pitchFamily="50" charset="-128"/>
                          <a:ea typeface="HG丸ｺﾞｼｯｸM-PRO" panose="020F0600000000000000" pitchFamily="50" charset="-128"/>
                        </a:rPr>
                        <a:t>）</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　</a:t>
                      </a:r>
                      <a:r>
                        <a:rPr kumimoji="1" lang="ja-JP" altLang="en-US" sz="2800" b="1" dirty="0">
                          <a:solidFill>
                            <a:srgbClr val="C00000"/>
                          </a:solidFill>
                          <a:latin typeface="HG丸ｺﾞｼｯｸM-PRO" panose="020F0600000000000000" pitchFamily="50" charset="-128"/>
                          <a:ea typeface="HG丸ｺﾞｼｯｸM-PRO" panose="020F0600000000000000" pitchFamily="50" charset="-128"/>
                        </a:rPr>
                        <a:t>④ 研修計画</a:t>
                      </a:r>
                      <a:endParaRPr kumimoji="1" lang="en-US" altLang="ja-JP" sz="2800" b="1"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solidFill>
                            <a:srgbClr val="C00000"/>
                          </a:solidFill>
                          <a:latin typeface="HG丸ｺﾞｼｯｸM-PRO" panose="020F0600000000000000" pitchFamily="50" charset="-128"/>
                          <a:ea typeface="HG丸ｺﾞｼｯｸM-PRO" panose="020F0600000000000000" pitchFamily="50" charset="-128"/>
                        </a:rPr>
                        <a:t>　⑤ 地域調査の結果フォーム</a:t>
                      </a:r>
                      <a:endParaRPr kumimoji="1" lang="en-US" altLang="ja-JP" sz="2800" b="1"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800" b="1" dirty="0">
                          <a:solidFill>
                            <a:srgbClr val="0070C0"/>
                          </a:solidFill>
                          <a:latin typeface="HG丸ｺﾞｼｯｸM-PRO" panose="020F0600000000000000" pitchFamily="50" charset="-128"/>
                          <a:ea typeface="HG丸ｺﾞｼｯｸM-PRO" panose="020F0600000000000000" pitchFamily="50" charset="-128"/>
                        </a:rPr>
                        <a:t>DDF</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（地区財団活動資金）を申請する場合必要な書類</a:t>
                      </a:r>
                      <a:endParaRPr kumimoji="1" lang="en-US" altLang="ja-JP" sz="2800" b="1" dirty="0">
                        <a:solidFill>
                          <a:srgbClr val="0070C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　⑥ </a:t>
                      </a:r>
                      <a:r>
                        <a:rPr kumimoji="1" lang="en-US" altLang="ja-JP" sz="2800" b="1" dirty="0">
                          <a:latin typeface="HG丸ｺﾞｼｯｸM-PRO" panose="020F0600000000000000" pitchFamily="50" charset="-128"/>
                          <a:ea typeface="HG丸ｺﾞｼｯｸM-PRO" panose="020F0600000000000000" pitchFamily="50" charset="-128"/>
                        </a:rPr>
                        <a:t>RID2660 DDF</a:t>
                      </a:r>
                      <a:r>
                        <a:rPr kumimoji="1" lang="ja-JP" altLang="en-US" sz="2800" b="1" dirty="0">
                          <a:latin typeface="HG丸ｺﾞｼｯｸM-PRO" panose="020F0600000000000000" pitchFamily="50" charset="-128"/>
                          <a:ea typeface="HG丸ｺﾞｼｯｸM-PRO" panose="020F0600000000000000" pitchFamily="50" charset="-128"/>
                        </a:rPr>
                        <a:t>申請書</a:t>
                      </a:r>
                      <a:endParaRPr kumimoji="1" lang="en-US" altLang="ja-JP" sz="2800" b="1" dirty="0">
                        <a:latin typeface="HG丸ｺﾞｼｯｸM-PRO" panose="020F0600000000000000" pitchFamily="50" charset="-128"/>
                        <a:ea typeface="HG丸ｺﾞｼｯｸM-PRO" panose="020F0600000000000000" pitchFamily="50" charset="-128"/>
                      </a:endParaRPr>
                    </a:p>
                  </a:txBody>
                  <a:tcPr marL="64294" marR="64294" marT="32147" marB="321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36274910"/>
                  </a:ext>
                </a:extLst>
              </a:tr>
            </a:tbl>
          </a:graphicData>
        </a:graphic>
      </p:graphicFrame>
      <p:sp>
        <p:nvSpPr>
          <p:cNvPr id="4" name="吹き出し: 左矢印 3">
            <a:extLst>
              <a:ext uri="{FF2B5EF4-FFF2-40B4-BE49-F238E27FC236}">
                <a16:creationId xmlns:a16="http://schemas.microsoft.com/office/drawing/2014/main" id="{DD3F21C3-2271-4753-9EED-65B0C4B2DFC7}"/>
              </a:ext>
            </a:extLst>
          </p:cNvPr>
          <p:cNvSpPr/>
          <p:nvPr/>
        </p:nvSpPr>
        <p:spPr>
          <a:xfrm>
            <a:off x="6096000" y="3579223"/>
            <a:ext cx="4458106" cy="1482454"/>
          </a:xfrm>
          <a:prstGeom prst="leftArrowCallout">
            <a:avLst>
              <a:gd name="adj1" fmla="val 25000"/>
              <a:gd name="adj2" fmla="val 25000"/>
              <a:gd name="adj3" fmla="val 89659"/>
              <a:gd name="adj4" fmla="val 6497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800" b="1" dirty="0"/>
              <a:t>持続可性能の</a:t>
            </a:r>
            <a:endParaRPr kumimoji="1" lang="en-US" altLang="ja-JP" sz="2800" b="1" dirty="0"/>
          </a:p>
          <a:p>
            <a:pPr algn="ctr"/>
            <a:r>
              <a:rPr kumimoji="1" lang="ja-JP" altLang="en-US" sz="2800" b="1" dirty="0"/>
              <a:t>根拠を示</a:t>
            </a:r>
            <a:r>
              <a:rPr kumimoji="1" lang="ja-JP" altLang="en-US" sz="2800" dirty="0"/>
              <a:t>す</a:t>
            </a:r>
          </a:p>
        </p:txBody>
      </p:sp>
      <p:pic>
        <p:nvPicPr>
          <p:cNvPr id="6" name="図 5" descr="テキスト, ロゴ&#10;&#10;自動的に生成された説明">
            <a:extLst>
              <a:ext uri="{FF2B5EF4-FFF2-40B4-BE49-F238E27FC236}">
                <a16:creationId xmlns:a16="http://schemas.microsoft.com/office/drawing/2014/main" id="{37C1EBF5-C913-4C82-975E-622117E8D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386245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3163351004"/>
              </p:ext>
            </p:extLst>
          </p:nvPr>
        </p:nvGraphicFramePr>
        <p:xfrm>
          <a:off x="1998986" y="378079"/>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　　　 グローバル補助金 承認のポイント</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6" name="表 5">
            <a:extLst>
              <a:ext uri="{FF2B5EF4-FFF2-40B4-BE49-F238E27FC236}">
                <a16:creationId xmlns:a16="http://schemas.microsoft.com/office/drawing/2014/main" id="{11BC0FB7-A110-4707-8B05-EFF246F049FD}"/>
              </a:ext>
            </a:extLst>
          </p:cNvPr>
          <p:cNvGraphicFramePr>
            <a:graphicFrameLocks noGrp="1"/>
          </p:cNvGraphicFramePr>
          <p:nvPr>
            <p:extLst>
              <p:ext uri="{D42A27DB-BD31-4B8C-83A1-F6EECF244321}">
                <p14:modId xmlns:p14="http://schemas.microsoft.com/office/powerpoint/2010/main" val="709930838"/>
              </p:ext>
            </p:extLst>
          </p:nvPr>
        </p:nvGraphicFramePr>
        <p:xfrm>
          <a:off x="513708" y="1323695"/>
          <a:ext cx="11270750" cy="5156226"/>
        </p:xfrm>
        <a:graphic>
          <a:graphicData uri="http://schemas.openxmlformats.org/drawingml/2006/table">
            <a:tbl>
              <a:tblPr firstRow="1" bandRow="1">
                <a:tableStyleId>{5940675A-B579-460E-94D1-54222C63F5DA}</a:tableStyleId>
              </a:tblPr>
              <a:tblGrid>
                <a:gridCol w="3882928">
                  <a:extLst>
                    <a:ext uri="{9D8B030D-6E8A-4147-A177-3AD203B41FA5}">
                      <a16:colId xmlns:a16="http://schemas.microsoft.com/office/drawing/2014/main" val="3218407193"/>
                    </a:ext>
                  </a:extLst>
                </a:gridCol>
                <a:gridCol w="7387822">
                  <a:extLst>
                    <a:ext uri="{9D8B030D-6E8A-4147-A177-3AD203B41FA5}">
                      <a16:colId xmlns:a16="http://schemas.microsoft.com/office/drawing/2014/main" val="1262552725"/>
                    </a:ext>
                  </a:extLst>
                </a:gridCol>
              </a:tblGrid>
              <a:tr h="1796216">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実施国代表提唱クラブの役割</a:t>
                      </a:r>
                    </a:p>
                  </a:txBody>
                  <a:tcPr marL="64294" marR="64294" marT="32147" marB="32147" anchor="ctr">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・財団が定めた地域調査の実施と報告</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ct val="150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・補助金管理</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ct val="150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・期限内の報告書の提出</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64294" marR="64294" marT="32147" marB="32147"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4049843"/>
                  </a:ext>
                </a:extLst>
              </a:tr>
              <a:tr h="1796216">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成果の継続性</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・物品や設備に寄贈だけでは受領資格がない</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・教育的プログラム（研修）を含む活動</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・地域住民による継続が可能な活動の立案</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90311545"/>
                  </a:ext>
                </a:extLst>
              </a:tr>
              <a:tr h="1387182">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完了後の財源</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・補助金活動完了後も継続に要する資金を</a:t>
                      </a:r>
                      <a:endParaRPr kumimoji="1" lang="en-US" altLang="ja-JP" sz="2800" b="1" dirty="0">
                        <a:latin typeface="HG丸ｺﾞｼｯｸM-PRO" panose="020F0600000000000000" pitchFamily="50" charset="-128"/>
                        <a:ea typeface="HG丸ｺﾞｼｯｸM-PRO" panose="020F0600000000000000" pitchFamily="50" charset="-128"/>
                      </a:endParaRPr>
                    </a:p>
                    <a:p>
                      <a:pPr algn="l">
                        <a:lnSpc>
                          <a:spcPct val="150000"/>
                        </a:lnSpc>
                      </a:pPr>
                      <a:r>
                        <a:rPr kumimoji="1" lang="en-US" altLang="ja-JP" sz="2800" b="1" dirty="0">
                          <a:latin typeface="HG丸ｺﾞｼｯｸM-PRO" panose="020F0600000000000000" pitchFamily="50" charset="-128"/>
                          <a:ea typeface="HG丸ｺﾞｼｯｸM-PRO" panose="020F0600000000000000" pitchFamily="50" charset="-128"/>
                        </a:rPr>
                        <a:t>   </a:t>
                      </a:r>
                      <a:r>
                        <a:rPr kumimoji="1" lang="ja-JP" altLang="en-US" sz="2800" b="1" dirty="0">
                          <a:latin typeface="HG丸ｺﾞｼｯｸM-PRO" panose="020F0600000000000000" pitchFamily="50" charset="-128"/>
                          <a:ea typeface="HG丸ｺﾞｼｯｸM-PRO" panose="020F0600000000000000" pitchFamily="50" charset="-128"/>
                        </a:rPr>
                        <a:t>現地で調達できる仕組みが望ましい</a:t>
                      </a:r>
                    </a:p>
                  </a:txBody>
                  <a:tcPr marL="64294" marR="64294" marT="32147" marB="32147"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23366529"/>
                  </a:ext>
                </a:extLst>
              </a:tr>
            </a:tbl>
          </a:graphicData>
        </a:graphic>
      </p:graphicFrame>
      <p:pic>
        <p:nvPicPr>
          <p:cNvPr id="5" name="図 4" descr="テキスト, ロゴ&#10;&#10;自動的に生成された説明">
            <a:extLst>
              <a:ext uri="{FF2B5EF4-FFF2-40B4-BE49-F238E27FC236}">
                <a16:creationId xmlns:a16="http://schemas.microsoft.com/office/drawing/2014/main" id="{91224B1E-D075-449F-BFD3-280A4146D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2251248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72C08EA-D8E9-45CA-B032-F5124BAE15CE}"/>
              </a:ext>
            </a:extLst>
          </p:cNvPr>
          <p:cNvSpPr txBox="1"/>
          <p:nvPr/>
        </p:nvSpPr>
        <p:spPr>
          <a:xfrm>
            <a:off x="182881" y="1088679"/>
            <a:ext cx="11194867" cy="1200329"/>
          </a:xfrm>
          <a:prstGeom prst="rect">
            <a:avLst/>
          </a:prstGeom>
          <a:noFill/>
        </p:spPr>
        <p:txBody>
          <a:bodyPr wrap="square">
            <a:spAutoFit/>
          </a:bodyPr>
          <a:lstStyle/>
          <a:p>
            <a:r>
              <a:rPr lang="ja-JP" altLang="en-US" sz="2400" b="1" dirty="0">
                <a:solidFill>
                  <a:srgbClr val="C00000"/>
                </a:solidFill>
              </a:rPr>
              <a:t>１．</a:t>
            </a:r>
            <a:r>
              <a:rPr lang="en-US" altLang="ja-JP" sz="2400" b="1" dirty="0">
                <a:solidFill>
                  <a:srgbClr val="C00000"/>
                </a:solidFill>
              </a:rPr>
              <a:t>RAC</a:t>
            </a:r>
            <a:r>
              <a:rPr lang="ja-JP" altLang="en-US" sz="2400" b="1" dirty="0">
                <a:solidFill>
                  <a:srgbClr val="C00000"/>
                </a:solidFill>
              </a:rPr>
              <a:t>の財団補助金プログラム参加（人道奉仕活動に対する補助金申請）要件</a:t>
            </a:r>
          </a:p>
          <a:p>
            <a:endParaRPr lang="ja-JP" altLang="en-US" sz="2400" b="1" dirty="0">
              <a:solidFill>
                <a:srgbClr val="C00000"/>
              </a:solidFill>
            </a:endParaRPr>
          </a:p>
          <a:p>
            <a:r>
              <a:rPr lang="ja-JP" altLang="en-US" sz="2400" b="1" dirty="0"/>
              <a:t>① 資格認定プロセスに参加する（ロータリークラブと同様）</a:t>
            </a:r>
          </a:p>
        </p:txBody>
      </p:sp>
      <p:sp>
        <p:nvSpPr>
          <p:cNvPr id="9" name="テキスト ボックス 8">
            <a:extLst>
              <a:ext uri="{FF2B5EF4-FFF2-40B4-BE49-F238E27FC236}">
                <a16:creationId xmlns:a16="http://schemas.microsoft.com/office/drawing/2014/main" id="{C30CCB3E-0EC1-40F3-881D-B993D6F96615}"/>
              </a:ext>
            </a:extLst>
          </p:cNvPr>
          <p:cNvSpPr txBox="1"/>
          <p:nvPr/>
        </p:nvSpPr>
        <p:spPr>
          <a:xfrm>
            <a:off x="431074" y="4152077"/>
            <a:ext cx="11456126" cy="2585323"/>
          </a:xfrm>
          <a:prstGeom prst="rect">
            <a:avLst/>
          </a:prstGeom>
          <a:noFill/>
        </p:spPr>
        <p:txBody>
          <a:bodyPr wrap="square">
            <a:spAutoFit/>
          </a:bodyPr>
          <a:lstStyle/>
          <a:p>
            <a:r>
              <a:rPr lang="ja-JP" altLang="en-US" sz="2400" b="1" dirty="0"/>
              <a:t>②「財団補助金 授与と受諾の条件」および「</a:t>
            </a:r>
            <a:r>
              <a:rPr lang="en-US" altLang="ja-JP" sz="2400" b="1" dirty="0"/>
              <a:t>RID2660 </a:t>
            </a:r>
            <a:r>
              <a:rPr lang="ja-JP" altLang="en-US" sz="2400" b="1" dirty="0"/>
              <a:t>補助金ハンドブック」</a:t>
            </a:r>
            <a:endParaRPr lang="en-US" altLang="ja-JP" sz="2400" b="1" dirty="0"/>
          </a:p>
          <a:p>
            <a:r>
              <a:rPr lang="ja-JP" altLang="en-US" sz="2400" b="1" dirty="0"/>
              <a:t>の遵守（地区ウェブサイトからダウンロード可）</a:t>
            </a:r>
          </a:p>
          <a:p>
            <a:endParaRPr lang="ja-JP" altLang="en-US" dirty="0"/>
          </a:p>
          <a:p>
            <a:r>
              <a:rPr lang="ja-JP" altLang="en-US" sz="2400" b="1" dirty="0"/>
              <a:t>③ ロータリー財団から下記の認証を受けていること（地区要件）</a:t>
            </a:r>
          </a:p>
          <a:p>
            <a:r>
              <a:rPr lang="ja-JP" altLang="en-US" sz="2400" b="1" dirty="0"/>
              <a:t>年度内に、少なくとも</a:t>
            </a:r>
            <a:r>
              <a:rPr lang="en-US" altLang="ja-JP" sz="2400" b="1" dirty="0"/>
              <a:t>5</a:t>
            </a:r>
            <a:r>
              <a:rPr lang="ja-JP" altLang="en-US" sz="2400" b="1" dirty="0"/>
              <a:t>名の会員により合計</a:t>
            </a:r>
            <a:r>
              <a:rPr lang="en-US" altLang="ja-JP" sz="2400" b="1" dirty="0"/>
              <a:t>50</a:t>
            </a:r>
            <a:r>
              <a:rPr lang="ja-JP" altLang="en-US" sz="2400" b="1" dirty="0"/>
              <a:t>ドルを財団に寄付したローターアクトクラブ（寄付分類は問わない）。会員が</a:t>
            </a:r>
            <a:r>
              <a:rPr lang="en-US" altLang="ja-JP" sz="2400" b="1" dirty="0"/>
              <a:t>5</a:t>
            </a:r>
            <a:r>
              <a:rPr lang="ja-JP" altLang="en-US" sz="2400" b="1" dirty="0"/>
              <a:t>名以下のクラブであっても全員により合計</a:t>
            </a:r>
            <a:r>
              <a:rPr lang="en-US" altLang="ja-JP" sz="2400" b="1" dirty="0"/>
              <a:t>50</a:t>
            </a:r>
            <a:r>
              <a:rPr lang="ja-JP" altLang="en-US" sz="2400" b="1" dirty="0"/>
              <a:t>ドルを寄付したクラブは別途地区財団委員会に御連絡下さい。</a:t>
            </a:r>
            <a:endParaRPr lang="ja-JP" altLang="en-US" dirty="0"/>
          </a:p>
        </p:txBody>
      </p:sp>
      <p:graphicFrame>
        <p:nvGraphicFramePr>
          <p:cNvPr id="10" name="表 10">
            <a:extLst>
              <a:ext uri="{FF2B5EF4-FFF2-40B4-BE49-F238E27FC236}">
                <a16:creationId xmlns:a16="http://schemas.microsoft.com/office/drawing/2014/main" id="{3A9303A8-AEA1-4280-AB17-65ABD9398737}"/>
              </a:ext>
            </a:extLst>
          </p:cNvPr>
          <p:cNvGraphicFramePr>
            <a:graphicFrameLocks noGrp="1"/>
          </p:cNvGraphicFramePr>
          <p:nvPr>
            <p:extLst>
              <p:ext uri="{D42A27DB-BD31-4B8C-83A1-F6EECF244321}">
                <p14:modId xmlns:p14="http://schemas.microsoft.com/office/powerpoint/2010/main" val="2584246382"/>
              </p:ext>
            </p:extLst>
          </p:nvPr>
        </p:nvGraphicFramePr>
        <p:xfrm>
          <a:off x="498566" y="2227452"/>
          <a:ext cx="11194867" cy="1744887"/>
        </p:xfrm>
        <a:graphic>
          <a:graphicData uri="http://schemas.openxmlformats.org/drawingml/2006/table">
            <a:tbl>
              <a:tblPr firstRow="1" bandRow="1">
                <a:tableStyleId>{5C22544A-7EE6-4342-B048-85BDC9FD1C3A}</a:tableStyleId>
              </a:tblPr>
              <a:tblGrid>
                <a:gridCol w="11194867">
                  <a:extLst>
                    <a:ext uri="{9D8B030D-6E8A-4147-A177-3AD203B41FA5}">
                      <a16:colId xmlns:a16="http://schemas.microsoft.com/office/drawing/2014/main" val="2060743907"/>
                    </a:ext>
                  </a:extLst>
                </a:gridCol>
              </a:tblGrid>
              <a:tr h="1744887">
                <a:tc>
                  <a:txBody>
                    <a:bodyPr/>
                    <a:lstStyle/>
                    <a:p>
                      <a:r>
                        <a:rPr kumimoji="1" lang="ja-JP" altLang="en-US" dirty="0"/>
                        <a:t>　　　　　　　　　　　　　　　　　　</a:t>
                      </a:r>
                      <a:r>
                        <a:rPr kumimoji="1" lang="ja-JP" altLang="en-US" sz="2400" dirty="0">
                          <a:solidFill>
                            <a:schemeClr val="tx1"/>
                          </a:solidFill>
                        </a:rPr>
                        <a:t>（資格認定プロセス）</a:t>
                      </a:r>
                      <a:endParaRPr kumimoji="1" lang="en-US" altLang="ja-JP" sz="2400" dirty="0">
                        <a:solidFill>
                          <a:schemeClr val="tx1"/>
                        </a:solidFill>
                      </a:endParaRPr>
                    </a:p>
                    <a:p>
                      <a:r>
                        <a:rPr kumimoji="1" lang="en-US" altLang="ja-JP" sz="2400" dirty="0">
                          <a:solidFill>
                            <a:schemeClr val="tx1"/>
                          </a:solidFill>
                        </a:rPr>
                        <a:t> 1)</a:t>
                      </a:r>
                      <a:r>
                        <a:rPr kumimoji="1" lang="ja-JP" altLang="en-US" sz="2400" dirty="0">
                          <a:solidFill>
                            <a:schemeClr val="tx1"/>
                          </a:solidFill>
                        </a:rPr>
                        <a:t>補助金管理セミナーに少なくともクラブ 代表者</a:t>
                      </a:r>
                      <a:r>
                        <a:rPr kumimoji="1" lang="en-US" altLang="ja-JP" sz="2400" dirty="0">
                          <a:solidFill>
                            <a:schemeClr val="tx1"/>
                          </a:solidFill>
                        </a:rPr>
                        <a:t>1</a:t>
                      </a:r>
                      <a:r>
                        <a:rPr kumimoji="1" lang="ja-JP" altLang="en-US" sz="2400" dirty="0">
                          <a:solidFill>
                            <a:schemeClr val="tx1"/>
                          </a:solidFill>
                        </a:rPr>
                        <a:t>名が出席する</a:t>
                      </a:r>
                      <a:endParaRPr kumimoji="1" lang="en-US" altLang="ja-JP" sz="2400" dirty="0">
                        <a:solidFill>
                          <a:schemeClr val="tx1"/>
                        </a:solidFill>
                      </a:endParaRPr>
                    </a:p>
                    <a:p>
                      <a:endParaRPr kumimoji="1" lang="ja-JP" altLang="en-US" sz="2400" dirty="0">
                        <a:solidFill>
                          <a:schemeClr val="tx1"/>
                        </a:solidFill>
                      </a:endParaRPr>
                    </a:p>
                    <a:p>
                      <a:r>
                        <a:rPr kumimoji="1" lang="en-US" altLang="ja-JP" sz="2400" dirty="0">
                          <a:solidFill>
                            <a:schemeClr val="tx1"/>
                          </a:solidFill>
                        </a:rPr>
                        <a:t> 2)</a:t>
                      </a:r>
                      <a:r>
                        <a:rPr kumimoji="1" lang="ja-JP" altLang="en-US" sz="2400" dirty="0">
                          <a:solidFill>
                            <a:schemeClr val="tx1"/>
                          </a:solidFill>
                        </a:rPr>
                        <a:t>クラブの覚書（</a:t>
                      </a:r>
                      <a:r>
                        <a:rPr kumimoji="1" lang="en-US" altLang="ja-JP" sz="2400" dirty="0">
                          <a:solidFill>
                            <a:schemeClr val="tx1"/>
                          </a:solidFill>
                        </a:rPr>
                        <a:t>MOU</a:t>
                      </a:r>
                      <a:r>
                        <a:rPr kumimoji="1" lang="ja-JP" altLang="en-US" sz="2400" dirty="0">
                          <a:solidFill>
                            <a:schemeClr val="tx1"/>
                          </a:solidFill>
                        </a:rPr>
                        <a:t>）の署名と提出</a:t>
                      </a:r>
                    </a:p>
                  </a:txBody>
                  <a:tcPr>
                    <a:solidFill>
                      <a:schemeClr val="bg1">
                        <a:lumMod val="85000"/>
                      </a:schemeClr>
                    </a:solidFill>
                  </a:tcPr>
                </a:tc>
                <a:extLst>
                  <a:ext uri="{0D108BD9-81ED-4DB2-BD59-A6C34878D82A}">
                    <a16:rowId xmlns:a16="http://schemas.microsoft.com/office/drawing/2014/main" val="1759514497"/>
                  </a:ext>
                </a:extLst>
              </a:tr>
            </a:tbl>
          </a:graphicData>
        </a:graphic>
      </p:graphicFrame>
      <p:pic>
        <p:nvPicPr>
          <p:cNvPr id="4" name="図 3" descr="ロゴ&#10;&#10;自動的に生成された説明">
            <a:extLst>
              <a:ext uri="{FF2B5EF4-FFF2-40B4-BE49-F238E27FC236}">
                <a16:creationId xmlns:a16="http://schemas.microsoft.com/office/drawing/2014/main" id="{AB938161-A64B-4345-B3A8-C522211C2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209"/>
            <a:ext cx="3042458" cy="1315863"/>
          </a:xfrm>
          <a:prstGeom prst="rect">
            <a:avLst/>
          </a:prstGeom>
        </p:spPr>
      </p:pic>
    </p:spTree>
    <p:extLst>
      <p:ext uri="{BB962C8B-B14F-4D97-AF65-F5344CB8AC3E}">
        <p14:creationId xmlns:p14="http://schemas.microsoft.com/office/powerpoint/2010/main" val="331928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97055AEA-AC23-4991-BC17-3E222C92454A}"/>
              </a:ext>
            </a:extLst>
          </p:cNvPr>
          <p:cNvGraphicFramePr>
            <a:graphicFrameLocks noGrp="1"/>
          </p:cNvGraphicFramePr>
          <p:nvPr>
            <p:extLst>
              <p:ext uri="{D42A27DB-BD31-4B8C-83A1-F6EECF244321}">
                <p14:modId xmlns:p14="http://schemas.microsoft.com/office/powerpoint/2010/main" val="2830476743"/>
              </p:ext>
            </p:extLst>
          </p:nvPr>
        </p:nvGraphicFramePr>
        <p:xfrm>
          <a:off x="176347" y="2894504"/>
          <a:ext cx="11839306" cy="1554480"/>
        </p:xfrm>
        <a:graphic>
          <a:graphicData uri="http://schemas.openxmlformats.org/drawingml/2006/table">
            <a:tbl>
              <a:tblPr firstRow="1" bandRow="1">
                <a:tableStyleId>{F5AB1C69-6EDB-4FF4-983F-18BD219EF322}</a:tableStyleId>
              </a:tblPr>
              <a:tblGrid>
                <a:gridCol w="2959827">
                  <a:extLst>
                    <a:ext uri="{9D8B030D-6E8A-4147-A177-3AD203B41FA5}">
                      <a16:colId xmlns:a16="http://schemas.microsoft.com/office/drawing/2014/main" val="2317726466"/>
                    </a:ext>
                  </a:extLst>
                </a:gridCol>
                <a:gridCol w="2959827">
                  <a:extLst>
                    <a:ext uri="{9D8B030D-6E8A-4147-A177-3AD203B41FA5}">
                      <a16:colId xmlns:a16="http://schemas.microsoft.com/office/drawing/2014/main" val="694783394"/>
                    </a:ext>
                  </a:extLst>
                </a:gridCol>
                <a:gridCol w="3256272">
                  <a:extLst>
                    <a:ext uri="{9D8B030D-6E8A-4147-A177-3AD203B41FA5}">
                      <a16:colId xmlns:a16="http://schemas.microsoft.com/office/drawing/2014/main" val="3301819600"/>
                    </a:ext>
                  </a:extLst>
                </a:gridCol>
                <a:gridCol w="2663380">
                  <a:extLst>
                    <a:ext uri="{9D8B030D-6E8A-4147-A177-3AD203B41FA5}">
                      <a16:colId xmlns:a16="http://schemas.microsoft.com/office/drawing/2014/main" val="698507369"/>
                    </a:ext>
                  </a:extLst>
                </a:gridCol>
              </a:tblGrid>
              <a:tr h="0">
                <a:tc>
                  <a:txBody>
                    <a:bodyPr/>
                    <a:lstStyle/>
                    <a:p>
                      <a:r>
                        <a:rPr kumimoji="1" lang="ja-JP" altLang="en-US" dirty="0"/>
                        <a:t>　　　</a:t>
                      </a:r>
                      <a:r>
                        <a:rPr kumimoji="1" lang="ja-JP" altLang="en-US" sz="2400" b="1" dirty="0">
                          <a:solidFill>
                            <a:schemeClr val="tx1"/>
                          </a:solidFill>
                        </a:rPr>
                        <a:t>活動の種類</a:t>
                      </a:r>
                    </a:p>
                  </a:txBody>
                  <a:tcPr/>
                </a:tc>
                <a:tc>
                  <a:txBody>
                    <a:bodyPr/>
                    <a:lstStyle/>
                    <a:p>
                      <a:r>
                        <a:rPr kumimoji="1" lang="ja-JP" altLang="en-US" sz="2400" b="1" dirty="0">
                          <a:solidFill>
                            <a:schemeClr val="tx1"/>
                          </a:solidFill>
                        </a:rPr>
                        <a:t>プロジェクト総額</a:t>
                      </a:r>
                    </a:p>
                  </a:txBody>
                  <a:tcPr/>
                </a:tc>
                <a:tc>
                  <a:txBody>
                    <a:bodyPr/>
                    <a:lstStyle/>
                    <a:p>
                      <a:r>
                        <a:rPr kumimoji="1" lang="ja-JP" altLang="en-US" dirty="0"/>
                        <a:t>　</a:t>
                      </a:r>
                      <a:r>
                        <a:rPr kumimoji="1" lang="ja-JP" altLang="en-US" sz="2400" b="1" dirty="0">
                          <a:solidFill>
                            <a:schemeClr val="tx1"/>
                          </a:solidFill>
                        </a:rPr>
                        <a:t>　クラブ負担金</a:t>
                      </a:r>
                    </a:p>
                  </a:txBody>
                  <a:tcPr/>
                </a:tc>
                <a:tc>
                  <a:txBody>
                    <a:bodyPr/>
                    <a:lstStyle/>
                    <a:p>
                      <a:r>
                        <a:rPr kumimoji="1" lang="ja-JP" altLang="en-US" dirty="0"/>
                        <a:t>　</a:t>
                      </a:r>
                      <a:r>
                        <a:rPr kumimoji="1" lang="ja-JP" altLang="en-US" sz="2400" dirty="0">
                          <a:solidFill>
                            <a:schemeClr val="tx1"/>
                          </a:solidFill>
                        </a:rPr>
                        <a:t>　地区補助金</a:t>
                      </a:r>
                    </a:p>
                  </a:txBody>
                  <a:tcPr/>
                </a:tc>
                <a:extLst>
                  <a:ext uri="{0D108BD9-81ED-4DB2-BD59-A6C34878D82A}">
                    <a16:rowId xmlns:a16="http://schemas.microsoft.com/office/drawing/2014/main" val="1807964431"/>
                  </a:ext>
                </a:extLst>
              </a:tr>
              <a:tr h="1091681">
                <a:tc>
                  <a:txBody>
                    <a:bodyPr/>
                    <a:lstStyle/>
                    <a:p>
                      <a:r>
                        <a:rPr kumimoji="1" lang="ja-JP" altLang="en-US" dirty="0"/>
                        <a:t>　　　</a:t>
                      </a:r>
                      <a:endParaRPr kumimoji="1" lang="en-US" altLang="ja-JP" dirty="0"/>
                    </a:p>
                    <a:p>
                      <a:r>
                        <a:rPr kumimoji="1" lang="en-US" altLang="ja-JP" sz="2400" b="1" dirty="0"/>
                        <a:t>    </a:t>
                      </a:r>
                      <a:r>
                        <a:rPr kumimoji="1" lang="ja-JP" altLang="en-US" sz="2400" b="1" dirty="0"/>
                        <a:t>社会奉仕活動</a:t>
                      </a:r>
                    </a:p>
                  </a:txBody>
                  <a:tcPr/>
                </a:tc>
                <a:tc>
                  <a:txBody>
                    <a:bodyPr/>
                    <a:lstStyle/>
                    <a:p>
                      <a:r>
                        <a:rPr kumimoji="1" lang="ja-JP" altLang="en-US" sz="2400" b="1" dirty="0"/>
                        <a:t>　</a:t>
                      </a:r>
                      <a:endParaRPr kumimoji="1" lang="en-US" altLang="ja-JP" sz="2400" b="1" dirty="0"/>
                    </a:p>
                    <a:p>
                      <a:r>
                        <a:rPr kumimoji="1" lang="en-US" altLang="ja-JP" sz="2400" b="1" dirty="0"/>
                        <a:t>   </a:t>
                      </a:r>
                      <a:r>
                        <a:rPr kumimoji="1" lang="ja-JP" altLang="en-US" sz="2400" b="1" dirty="0"/>
                        <a:t>　</a:t>
                      </a:r>
                      <a:r>
                        <a:rPr kumimoji="1" lang="en-US" altLang="ja-JP" sz="2400" b="1" dirty="0"/>
                        <a:t>20</a:t>
                      </a:r>
                      <a:r>
                        <a:rPr kumimoji="1" lang="ja-JP" altLang="en-US" sz="2400" b="1" dirty="0"/>
                        <a:t>万円以上</a:t>
                      </a:r>
                    </a:p>
                  </a:txBody>
                  <a:tcPr/>
                </a:tc>
                <a:tc>
                  <a:txBody>
                    <a:bodyPr/>
                    <a:lstStyle/>
                    <a:p>
                      <a:r>
                        <a:rPr kumimoji="1" lang="ja-JP" altLang="en-US" dirty="0"/>
                        <a:t>　</a:t>
                      </a:r>
                      <a:endParaRPr kumimoji="1" lang="en-US" altLang="ja-JP" dirty="0"/>
                    </a:p>
                    <a:p>
                      <a:r>
                        <a:rPr kumimoji="1" lang="en-US" altLang="ja-JP" sz="2400" b="1" dirty="0"/>
                        <a:t>   </a:t>
                      </a:r>
                      <a:r>
                        <a:rPr kumimoji="1" lang="ja-JP" altLang="en-US" sz="2400" b="1" dirty="0"/>
                        <a:t>地区補助金申請額</a:t>
                      </a:r>
                      <a:endParaRPr kumimoji="1" lang="en-US" altLang="ja-JP" sz="2400" b="1" dirty="0"/>
                    </a:p>
                    <a:p>
                      <a:r>
                        <a:rPr kumimoji="1" lang="ja-JP" altLang="en-US" sz="2400" b="1" dirty="0"/>
                        <a:t>　　   の</a:t>
                      </a:r>
                      <a:r>
                        <a:rPr kumimoji="1" lang="en-US" altLang="ja-JP" sz="2400" b="1" dirty="0"/>
                        <a:t>10</a:t>
                      </a:r>
                      <a:r>
                        <a:rPr kumimoji="1" lang="ja-JP" altLang="en-US" sz="2400" b="1" dirty="0"/>
                        <a:t>％以上</a:t>
                      </a:r>
                    </a:p>
                  </a:txBody>
                  <a:tcPr/>
                </a:tc>
                <a:tc>
                  <a:txBody>
                    <a:bodyPr/>
                    <a:lstStyle/>
                    <a:p>
                      <a:r>
                        <a:rPr kumimoji="1" lang="ja-JP" altLang="en-US" dirty="0"/>
                        <a:t>　</a:t>
                      </a:r>
                      <a:endParaRPr kumimoji="1" lang="en-US" altLang="ja-JP" dirty="0"/>
                    </a:p>
                    <a:p>
                      <a:r>
                        <a:rPr kumimoji="1" lang="en-US" altLang="ja-JP" sz="2400" b="1" dirty="0">
                          <a:solidFill>
                            <a:schemeClr val="tx1"/>
                          </a:solidFill>
                        </a:rPr>
                        <a:t> 18</a:t>
                      </a:r>
                      <a:r>
                        <a:rPr kumimoji="1" lang="ja-JP" altLang="en-US" sz="2400" b="1" dirty="0">
                          <a:solidFill>
                            <a:schemeClr val="tx1"/>
                          </a:solidFill>
                        </a:rPr>
                        <a:t>万円～</a:t>
                      </a:r>
                      <a:r>
                        <a:rPr kumimoji="1" lang="en-US" altLang="ja-JP" sz="2400" b="1" dirty="0">
                          <a:solidFill>
                            <a:schemeClr val="tx1"/>
                          </a:solidFill>
                        </a:rPr>
                        <a:t>30</a:t>
                      </a:r>
                      <a:r>
                        <a:rPr kumimoji="1" lang="ja-JP" altLang="en-US" sz="2400" b="1" dirty="0">
                          <a:solidFill>
                            <a:schemeClr val="tx1"/>
                          </a:solidFill>
                        </a:rPr>
                        <a:t>万円</a:t>
                      </a:r>
                    </a:p>
                  </a:txBody>
                  <a:tcPr/>
                </a:tc>
                <a:extLst>
                  <a:ext uri="{0D108BD9-81ED-4DB2-BD59-A6C34878D82A}">
                    <a16:rowId xmlns:a16="http://schemas.microsoft.com/office/drawing/2014/main" val="102858606"/>
                  </a:ext>
                </a:extLst>
              </a:tr>
            </a:tbl>
          </a:graphicData>
        </a:graphic>
      </p:graphicFrame>
      <p:sp>
        <p:nvSpPr>
          <p:cNvPr id="6" name="テキスト ボックス 5">
            <a:extLst>
              <a:ext uri="{FF2B5EF4-FFF2-40B4-BE49-F238E27FC236}">
                <a16:creationId xmlns:a16="http://schemas.microsoft.com/office/drawing/2014/main" id="{5CFCBFF4-DA7A-4D4C-B868-38B85E2A1496}"/>
              </a:ext>
            </a:extLst>
          </p:cNvPr>
          <p:cNvSpPr txBox="1"/>
          <p:nvPr/>
        </p:nvSpPr>
        <p:spPr>
          <a:xfrm>
            <a:off x="176347" y="1885797"/>
            <a:ext cx="8432076" cy="523220"/>
          </a:xfrm>
          <a:prstGeom prst="rect">
            <a:avLst/>
          </a:prstGeom>
          <a:noFill/>
        </p:spPr>
        <p:txBody>
          <a:bodyPr wrap="square">
            <a:spAutoFit/>
          </a:bodyPr>
          <a:lstStyle/>
          <a:p>
            <a:r>
              <a:rPr lang="ja-JP" altLang="en-US" sz="2800" b="1" dirty="0">
                <a:solidFill>
                  <a:srgbClr val="C00000"/>
                </a:solidFill>
              </a:rPr>
              <a:t>２．地区補助金配分額（</a:t>
            </a:r>
            <a:r>
              <a:rPr lang="en-US" altLang="ja-JP" sz="2800" b="1" dirty="0">
                <a:solidFill>
                  <a:srgbClr val="C00000"/>
                </a:solidFill>
              </a:rPr>
              <a:t>2022</a:t>
            </a:r>
            <a:r>
              <a:rPr lang="ja-JP" altLang="en-US" sz="2800" b="1" dirty="0">
                <a:solidFill>
                  <a:srgbClr val="C00000"/>
                </a:solidFill>
              </a:rPr>
              <a:t>年</a:t>
            </a:r>
            <a:r>
              <a:rPr lang="en-US" altLang="ja-JP" sz="2800" b="1" dirty="0">
                <a:solidFill>
                  <a:srgbClr val="C00000"/>
                </a:solidFill>
              </a:rPr>
              <a:t>3</a:t>
            </a:r>
            <a:r>
              <a:rPr lang="ja-JP" altLang="en-US" sz="2800" b="1" dirty="0">
                <a:solidFill>
                  <a:srgbClr val="C00000"/>
                </a:solidFill>
              </a:rPr>
              <a:t>月から申請可能）</a:t>
            </a:r>
          </a:p>
        </p:txBody>
      </p:sp>
      <p:pic>
        <p:nvPicPr>
          <p:cNvPr id="5" name="図 4" descr="ロゴ&#10;&#10;自動的に生成された説明">
            <a:extLst>
              <a:ext uri="{FF2B5EF4-FFF2-40B4-BE49-F238E27FC236}">
                <a16:creationId xmlns:a16="http://schemas.microsoft.com/office/drawing/2014/main" id="{98219A80-D266-43B1-BDB7-F481D213D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209"/>
            <a:ext cx="3042458" cy="1315863"/>
          </a:xfrm>
          <a:prstGeom prst="rect">
            <a:avLst/>
          </a:prstGeom>
        </p:spPr>
      </p:pic>
    </p:spTree>
    <p:extLst>
      <p:ext uri="{BB962C8B-B14F-4D97-AF65-F5344CB8AC3E}">
        <p14:creationId xmlns:p14="http://schemas.microsoft.com/office/powerpoint/2010/main" val="395250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BCAC4CF-DDD7-421A-A473-3201513F9B1D}"/>
              </a:ext>
            </a:extLst>
          </p:cNvPr>
          <p:cNvSpPr/>
          <p:nvPr/>
        </p:nvSpPr>
        <p:spPr>
          <a:xfrm>
            <a:off x="783771" y="927460"/>
            <a:ext cx="10829109" cy="4180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2800" b="1" dirty="0">
                <a:solidFill>
                  <a:schemeClr val="bg1"/>
                </a:solidFill>
              </a:rPr>
              <a:t>ロータリアンからの寄付</a:t>
            </a:r>
          </a:p>
        </p:txBody>
      </p:sp>
      <p:sp>
        <p:nvSpPr>
          <p:cNvPr id="7" name="正方形/長方形 6">
            <a:extLst>
              <a:ext uri="{FF2B5EF4-FFF2-40B4-BE49-F238E27FC236}">
                <a16:creationId xmlns:a16="http://schemas.microsoft.com/office/drawing/2014/main" id="{AE2E56FF-9F1A-4235-9395-CB3027219877}"/>
              </a:ext>
            </a:extLst>
          </p:cNvPr>
          <p:cNvSpPr/>
          <p:nvPr/>
        </p:nvSpPr>
        <p:spPr>
          <a:xfrm>
            <a:off x="783771" y="1345473"/>
            <a:ext cx="3461658" cy="41801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t>年次基金寄付</a:t>
            </a:r>
          </a:p>
        </p:txBody>
      </p:sp>
      <p:sp>
        <p:nvSpPr>
          <p:cNvPr id="8" name="正方形/長方形 7">
            <a:extLst>
              <a:ext uri="{FF2B5EF4-FFF2-40B4-BE49-F238E27FC236}">
                <a16:creationId xmlns:a16="http://schemas.microsoft.com/office/drawing/2014/main" id="{AE0F8219-3069-46E4-8799-D31B7D4F579A}"/>
              </a:ext>
            </a:extLst>
          </p:cNvPr>
          <p:cNvSpPr/>
          <p:nvPr/>
        </p:nvSpPr>
        <p:spPr>
          <a:xfrm>
            <a:off x="4245428" y="1345473"/>
            <a:ext cx="3905789" cy="41801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t>恒久基金寄付</a:t>
            </a:r>
          </a:p>
        </p:txBody>
      </p:sp>
      <p:sp>
        <p:nvSpPr>
          <p:cNvPr id="9" name="正方形/長方形 8">
            <a:extLst>
              <a:ext uri="{FF2B5EF4-FFF2-40B4-BE49-F238E27FC236}">
                <a16:creationId xmlns:a16="http://schemas.microsoft.com/office/drawing/2014/main" id="{48D721B7-D7E9-4E47-81CA-6E388108370F}"/>
              </a:ext>
            </a:extLst>
          </p:cNvPr>
          <p:cNvSpPr/>
          <p:nvPr/>
        </p:nvSpPr>
        <p:spPr>
          <a:xfrm>
            <a:off x="8151219" y="1345473"/>
            <a:ext cx="3461659" cy="418013"/>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t>使途を指定した寄附</a:t>
            </a:r>
          </a:p>
        </p:txBody>
      </p:sp>
      <p:sp>
        <p:nvSpPr>
          <p:cNvPr id="10" name="正方形/長方形 9">
            <a:extLst>
              <a:ext uri="{FF2B5EF4-FFF2-40B4-BE49-F238E27FC236}">
                <a16:creationId xmlns:a16="http://schemas.microsoft.com/office/drawing/2014/main" id="{FC45DD3E-DE11-4C8B-B0D7-17C6C9827933}"/>
              </a:ext>
            </a:extLst>
          </p:cNvPr>
          <p:cNvSpPr/>
          <p:nvPr/>
        </p:nvSpPr>
        <p:spPr>
          <a:xfrm>
            <a:off x="783769" y="1763486"/>
            <a:ext cx="3461657" cy="4245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t>投資され３年後</a:t>
            </a:r>
          </a:p>
        </p:txBody>
      </p:sp>
      <p:sp>
        <p:nvSpPr>
          <p:cNvPr id="11" name="正方形/長方形 10">
            <a:extLst>
              <a:ext uri="{FF2B5EF4-FFF2-40B4-BE49-F238E27FC236}">
                <a16:creationId xmlns:a16="http://schemas.microsoft.com/office/drawing/2014/main" id="{6B3E649A-F98B-468D-8915-C9F98FC557A0}"/>
              </a:ext>
            </a:extLst>
          </p:cNvPr>
          <p:cNvSpPr/>
          <p:nvPr/>
        </p:nvSpPr>
        <p:spPr>
          <a:xfrm>
            <a:off x="4245426" y="1763486"/>
            <a:ext cx="2011683" cy="4049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t>全額積み立て</a:t>
            </a:r>
          </a:p>
        </p:txBody>
      </p:sp>
      <p:sp>
        <p:nvSpPr>
          <p:cNvPr id="12" name="正方形/長方形 11">
            <a:extLst>
              <a:ext uri="{FF2B5EF4-FFF2-40B4-BE49-F238E27FC236}">
                <a16:creationId xmlns:a16="http://schemas.microsoft.com/office/drawing/2014/main" id="{43506FF0-4BBD-45D1-B219-799AD7B73A0F}"/>
              </a:ext>
            </a:extLst>
          </p:cNvPr>
          <p:cNvSpPr/>
          <p:nvPr/>
        </p:nvSpPr>
        <p:spPr>
          <a:xfrm>
            <a:off x="6257109" y="1763485"/>
            <a:ext cx="1894108" cy="4049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t>投　資</a:t>
            </a:r>
          </a:p>
        </p:txBody>
      </p:sp>
      <p:sp>
        <p:nvSpPr>
          <p:cNvPr id="14" name="正方形/長方形 13">
            <a:extLst>
              <a:ext uri="{FF2B5EF4-FFF2-40B4-BE49-F238E27FC236}">
                <a16:creationId xmlns:a16="http://schemas.microsoft.com/office/drawing/2014/main" id="{1610EDC6-E75F-48CB-AB5D-035A676CE7A0}"/>
              </a:ext>
            </a:extLst>
          </p:cNvPr>
          <p:cNvSpPr/>
          <p:nvPr/>
        </p:nvSpPr>
        <p:spPr>
          <a:xfrm>
            <a:off x="8151217" y="1770014"/>
            <a:ext cx="3461661" cy="3984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ポリオプラス等</a:t>
            </a:r>
          </a:p>
        </p:txBody>
      </p:sp>
      <p:sp>
        <p:nvSpPr>
          <p:cNvPr id="15" name="矢印: 下 14">
            <a:extLst>
              <a:ext uri="{FF2B5EF4-FFF2-40B4-BE49-F238E27FC236}">
                <a16:creationId xmlns:a16="http://schemas.microsoft.com/office/drawing/2014/main" id="{60C42C35-E96E-4774-8DB9-EAE821F1F274}"/>
              </a:ext>
            </a:extLst>
          </p:cNvPr>
          <p:cNvSpPr/>
          <p:nvPr/>
        </p:nvSpPr>
        <p:spPr>
          <a:xfrm>
            <a:off x="2063336" y="2194556"/>
            <a:ext cx="1661478" cy="594367"/>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全額</a:t>
            </a:r>
          </a:p>
        </p:txBody>
      </p:sp>
      <p:sp>
        <p:nvSpPr>
          <p:cNvPr id="16" name="矢印: 下 15">
            <a:extLst>
              <a:ext uri="{FF2B5EF4-FFF2-40B4-BE49-F238E27FC236}">
                <a16:creationId xmlns:a16="http://schemas.microsoft.com/office/drawing/2014/main" id="{70F496DD-31F4-4162-8059-E8D63012241E}"/>
              </a:ext>
            </a:extLst>
          </p:cNvPr>
          <p:cNvSpPr/>
          <p:nvPr/>
        </p:nvSpPr>
        <p:spPr>
          <a:xfrm>
            <a:off x="5934892" y="2155373"/>
            <a:ext cx="2690843" cy="646609"/>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収益のみ</a:t>
            </a:r>
          </a:p>
        </p:txBody>
      </p:sp>
      <p:sp>
        <p:nvSpPr>
          <p:cNvPr id="17" name="正方形/長方形 16">
            <a:extLst>
              <a:ext uri="{FF2B5EF4-FFF2-40B4-BE49-F238E27FC236}">
                <a16:creationId xmlns:a16="http://schemas.microsoft.com/office/drawing/2014/main" id="{8C759B19-F159-47DF-9BD6-B039BDFE3F11}"/>
              </a:ext>
            </a:extLst>
          </p:cNvPr>
          <p:cNvSpPr/>
          <p:nvPr/>
        </p:nvSpPr>
        <p:spPr>
          <a:xfrm>
            <a:off x="789644" y="2801984"/>
            <a:ext cx="1470230" cy="450662"/>
          </a:xfrm>
          <a:prstGeom prst="rect">
            <a:avLst/>
          </a:prstGeom>
          <a:solidFill>
            <a:srgbClr val="969696"/>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運営費５％</a:t>
            </a:r>
          </a:p>
        </p:txBody>
      </p:sp>
      <p:sp>
        <p:nvSpPr>
          <p:cNvPr id="18" name="正方形/長方形 17">
            <a:extLst>
              <a:ext uri="{FF2B5EF4-FFF2-40B4-BE49-F238E27FC236}">
                <a16:creationId xmlns:a16="http://schemas.microsoft.com/office/drawing/2014/main" id="{10186827-2D1B-493A-B25D-3BAA968788FC}"/>
              </a:ext>
            </a:extLst>
          </p:cNvPr>
          <p:cNvSpPr/>
          <p:nvPr/>
        </p:nvSpPr>
        <p:spPr>
          <a:xfrm>
            <a:off x="2259873" y="2801983"/>
            <a:ext cx="5891344" cy="450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b="1" dirty="0"/>
              <a:t>シエア９５％</a:t>
            </a:r>
          </a:p>
        </p:txBody>
      </p:sp>
      <p:sp>
        <p:nvSpPr>
          <p:cNvPr id="25" name="吹き出し: 下矢印 24">
            <a:extLst>
              <a:ext uri="{FF2B5EF4-FFF2-40B4-BE49-F238E27FC236}">
                <a16:creationId xmlns:a16="http://schemas.microsoft.com/office/drawing/2014/main" id="{034030AF-E36D-4583-AA55-6342FC154711}"/>
              </a:ext>
            </a:extLst>
          </p:cNvPr>
          <p:cNvSpPr/>
          <p:nvPr/>
        </p:nvSpPr>
        <p:spPr>
          <a:xfrm>
            <a:off x="2259873" y="3265705"/>
            <a:ext cx="1268404" cy="1254042"/>
          </a:xfrm>
          <a:prstGeom prst="downArrowCallou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400" b="1" dirty="0">
                <a:solidFill>
                  <a:schemeClr val="tx1"/>
                </a:solidFill>
              </a:rPr>
              <a:t>47,5%</a:t>
            </a:r>
          </a:p>
          <a:p>
            <a:pPr algn="ctr"/>
            <a:endParaRPr kumimoji="1" lang="ja-JP" altLang="en-US" dirty="0"/>
          </a:p>
        </p:txBody>
      </p:sp>
      <p:sp>
        <p:nvSpPr>
          <p:cNvPr id="26" name="吹き出し: 下矢印 25">
            <a:extLst>
              <a:ext uri="{FF2B5EF4-FFF2-40B4-BE49-F238E27FC236}">
                <a16:creationId xmlns:a16="http://schemas.microsoft.com/office/drawing/2014/main" id="{5FC99B47-1621-4594-8BE0-C57FD9DE7EDA}"/>
              </a:ext>
            </a:extLst>
          </p:cNvPr>
          <p:cNvSpPr/>
          <p:nvPr/>
        </p:nvSpPr>
        <p:spPr>
          <a:xfrm>
            <a:off x="6882813" y="3265705"/>
            <a:ext cx="1268404" cy="1227918"/>
          </a:xfrm>
          <a:prstGeom prst="downArrowCallou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2400" b="1" dirty="0">
                <a:solidFill>
                  <a:schemeClr val="tx1"/>
                </a:solidFill>
              </a:rPr>
              <a:t>47,5%</a:t>
            </a:r>
          </a:p>
          <a:p>
            <a:pPr algn="ctr"/>
            <a:endParaRPr kumimoji="1" lang="ja-JP" altLang="en-US" dirty="0"/>
          </a:p>
        </p:txBody>
      </p:sp>
      <p:sp>
        <p:nvSpPr>
          <p:cNvPr id="27" name="正方形/長方形 26">
            <a:extLst>
              <a:ext uri="{FF2B5EF4-FFF2-40B4-BE49-F238E27FC236}">
                <a16:creationId xmlns:a16="http://schemas.microsoft.com/office/drawing/2014/main" id="{3E7891CC-FF7A-4913-8CE5-B1DAE33D55C9}"/>
              </a:ext>
            </a:extLst>
          </p:cNvPr>
          <p:cNvSpPr/>
          <p:nvPr/>
        </p:nvSpPr>
        <p:spPr>
          <a:xfrm>
            <a:off x="783768" y="4493623"/>
            <a:ext cx="4495805" cy="8490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t>国際財団活動資金＝</a:t>
            </a:r>
            <a:r>
              <a:rPr kumimoji="1" lang="en-US" altLang="ja-JP" sz="2800" b="1" dirty="0"/>
              <a:t>WF</a:t>
            </a:r>
            <a:endParaRPr kumimoji="1" lang="ja-JP" altLang="en-US" sz="2800" b="1" dirty="0"/>
          </a:p>
        </p:txBody>
      </p:sp>
      <p:sp>
        <p:nvSpPr>
          <p:cNvPr id="29" name="正方形/長方形 28">
            <a:extLst>
              <a:ext uri="{FF2B5EF4-FFF2-40B4-BE49-F238E27FC236}">
                <a16:creationId xmlns:a16="http://schemas.microsoft.com/office/drawing/2014/main" id="{D13C394B-867E-4A4E-9DC1-EF3FBBCDF7BA}"/>
              </a:ext>
            </a:extLst>
          </p:cNvPr>
          <p:cNvSpPr/>
          <p:nvPr/>
        </p:nvSpPr>
        <p:spPr>
          <a:xfrm>
            <a:off x="6163485" y="4487085"/>
            <a:ext cx="4495805" cy="8490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t>地区財団活動資金＝ＤＤＦ</a:t>
            </a:r>
          </a:p>
        </p:txBody>
      </p:sp>
      <p:sp>
        <p:nvSpPr>
          <p:cNvPr id="30" name="四角形: 角を丸くする 29">
            <a:extLst>
              <a:ext uri="{FF2B5EF4-FFF2-40B4-BE49-F238E27FC236}">
                <a16:creationId xmlns:a16="http://schemas.microsoft.com/office/drawing/2014/main" id="{C657107D-C34B-4A9C-A937-34B0185C5ABC}"/>
              </a:ext>
            </a:extLst>
          </p:cNvPr>
          <p:cNvSpPr/>
          <p:nvPr/>
        </p:nvSpPr>
        <p:spPr>
          <a:xfrm>
            <a:off x="783769" y="156756"/>
            <a:ext cx="10829109" cy="515987"/>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3200" b="1" dirty="0"/>
              <a:t>　　シエアシステムによる財団活動資金</a:t>
            </a:r>
          </a:p>
        </p:txBody>
      </p:sp>
      <p:sp>
        <p:nvSpPr>
          <p:cNvPr id="31" name="正方形/長方形 30">
            <a:extLst>
              <a:ext uri="{FF2B5EF4-FFF2-40B4-BE49-F238E27FC236}">
                <a16:creationId xmlns:a16="http://schemas.microsoft.com/office/drawing/2014/main" id="{14D9E2B2-36AB-4CD2-AE03-2E48A75506BF}"/>
              </a:ext>
            </a:extLst>
          </p:cNvPr>
          <p:cNvSpPr/>
          <p:nvPr/>
        </p:nvSpPr>
        <p:spPr>
          <a:xfrm>
            <a:off x="783769" y="5303523"/>
            <a:ext cx="4495804" cy="12540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世界の優先課題に取り組む活動に</a:t>
            </a:r>
            <a:endParaRPr kumimoji="1" lang="en-US" altLang="ja-JP" sz="2000" b="1" dirty="0"/>
          </a:p>
          <a:p>
            <a:pPr algn="ctr"/>
            <a:r>
              <a:rPr kumimoji="1" lang="ja-JP" altLang="en-US" sz="2000" b="1" dirty="0"/>
              <a:t>資金を提供するものです。</a:t>
            </a:r>
            <a:endParaRPr kumimoji="1" lang="en-US" altLang="ja-JP" sz="2000" b="1" dirty="0"/>
          </a:p>
          <a:p>
            <a:pPr algn="ctr"/>
            <a:r>
              <a:rPr lang="ja-JP" altLang="en-US" sz="2000" b="1" dirty="0"/>
              <a:t>グローバル補助金と各種プログラム</a:t>
            </a:r>
            <a:endParaRPr kumimoji="1" lang="ja-JP" altLang="en-US" sz="2000" b="1" dirty="0"/>
          </a:p>
        </p:txBody>
      </p:sp>
      <p:sp>
        <p:nvSpPr>
          <p:cNvPr id="32" name="正方形/長方形 31">
            <a:extLst>
              <a:ext uri="{FF2B5EF4-FFF2-40B4-BE49-F238E27FC236}">
                <a16:creationId xmlns:a16="http://schemas.microsoft.com/office/drawing/2014/main" id="{B41EAD96-5CAF-4BA1-A5FD-1C01B2217B36}"/>
              </a:ext>
            </a:extLst>
          </p:cNvPr>
          <p:cNvSpPr/>
          <p:nvPr/>
        </p:nvSpPr>
        <p:spPr>
          <a:xfrm>
            <a:off x="6163484" y="5303523"/>
            <a:ext cx="4495805" cy="1221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地区が使途を決定</a:t>
            </a:r>
            <a:endParaRPr kumimoji="1" lang="en-US" altLang="ja-JP" sz="2000" b="1" dirty="0"/>
          </a:p>
          <a:p>
            <a:pPr algn="ctr"/>
            <a:r>
              <a:rPr kumimoji="1" lang="ja-JP" altLang="en-US" sz="2000" b="1" dirty="0"/>
              <a:t>地区補助金</a:t>
            </a:r>
            <a:endParaRPr kumimoji="1" lang="en-US" altLang="ja-JP" sz="2000" b="1" dirty="0"/>
          </a:p>
          <a:p>
            <a:pPr algn="ctr"/>
            <a:r>
              <a:rPr kumimoji="1" lang="ja-JP" altLang="en-US" sz="2000" b="1" dirty="0"/>
              <a:t>グローバル補助金</a:t>
            </a:r>
            <a:endParaRPr kumimoji="1" lang="en-US" altLang="ja-JP" sz="2000" b="1" dirty="0"/>
          </a:p>
        </p:txBody>
      </p:sp>
      <p:sp>
        <p:nvSpPr>
          <p:cNvPr id="2" name="楕円 1">
            <a:extLst>
              <a:ext uri="{FF2B5EF4-FFF2-40B4-BE49-F238E27FC236}">
                <a16:creationId xmlns:a16="http://schemas.microsoft.com/office/drawing/2014/main" id="{2C2636A3-A6A8-4DEC-81CA-3C88101FC6D5}"/>
              </a:ext>
            </a:extLst>
          </p:cNvPr>
          <p:cNvSpPr/>
          <p:nvPr/>
        </p:nvSpPr>
        <p:spPr>
          <a:xfrm>
            <a:off x="579120" y="78384"/>
            <a:ext cx="2197765" cy="118871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t>補助金の原資</a:t>
            </a:r>
          </a:p>
        </p:txBody>
      </p:sp>
    </p:spTree>
    <p:extLst>
      <p:ext uri="{BB962C8B-B14F-4D97-AF65-F5344CB8AC3E}">
        <p14:creationId xmlns:p14="http://schemas.microsoft.com/office/powerpoint/2010/main" val="348976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F5C8A0F-B02C-44C3-94F5-189FBC0925C5}"/>
              </a:ext>
            </a:extLst>
          </p:cNvPr>
          <p:cNvSpPr txBox="1"/>
          <p:nvPr/>
        </p:nvSpPr>
        <p:spPr>
          <a:xfrm>
            <a:off x="1456622" y="157311"/>
            <a:ext cx="10025629" cy="954107"/>
          </a:xfrm>
          <a:prstGeom prst="rect">
            <a:avLst/>
          </a:prstGeom>
          <a:noFill/>
        </p:spPr>
        <p:txBody>
          <a:bodyPr wrap="square">
            <a:spAutoFit/>
          </a:bodyPr>
          <a:lstStyle/>
          <a:p>
            <a:r>
              <a:rPr lang="ja-JP" altLang="en-US" sz="2800" b="1" dirty="0">
                <a:solidFill>
                  <a:srgbClr val="C00000"/>
                </a:solidFill>
              </a:rPr>
              <a:t>３．グローバル補助金申請のための要件と地区財団活動資金</a:t>
            </a:r>
            <a:endParaRPr lang="en-US" altLang="ja-JP" sz="2800" b="1" dirty="0">
              <a:solidFill>
                <a:srgbClr val="C00000"/>
              </a:solidFill>
            </a:endParaRPr>
          </a:p>
          <a:p>
            <a:r>
              <a:rPr lang="ja-JP" altLang="en-US" sz="2800" b="1" dirty="0">
                <a:solidFill>
                  <a:srgbClr val="C00000"/>
                </a:solidFill>
              </a:rPr>
              <a:t>　　　　　　（</a:t>
            </a:r>
            <a:r>
              <a:rPr lang="en-US" altLang="ja-JP" sz="2800" b="1" dirty="0">
                <a:solidFill>
                  <a:srgbClr val="C00000"/>
                </a:solidFill>
              </a:rPr>
              <a:t>DDF</a:t>
            </a:r>
            <a:r>
              <a:rPr lang="ja-JP" altLang="en-US" sz="2800" b="1" dirty="0">
                <a:solidFill>
                  <a:srgbClr val="C00000"/>
                </a:solidFill>
              </a:rPr>
              <a:t>）配分額（</a:t>
            </a:r>
            <a:r>
              <a:rPr lang="en-US" altLang="ja-JP" sz="2800" b="1" dirty="0">
                <a:solidFill>
                  <a:srgbClr val="C00000"/>
                </a:solidFill>
              </a:rPr>
              <a:t>2022</a:t>
            </a:r>
            <a:r>
              <a:rPr lang="ja-JP" altLang="en-US" sz="2800" b="1" dirty="0">
                <a:solidFill>
                  <a:srgbClr val="C00000"/>
                </a:solidFill>
              </a:rPr>
              <a:t>年</a:t>
            </a:r>
            <a:r>
              <a:rPr lang="en-US" altLang="ja-JP" sz="2800" b="1" dirty="0">
                <a:solidFill>
                  <a:srgbClr val="C00000"/>
                </a:solidFill>
              </a:rPr>
              <a:t>7</a:t>
            </a:r>
            <a:r>
              <a:rPr lang="ja-JP" altLang="en-US" sz="2800" b="1" dirty="0">
                <a:solidFill>
                  <a:srgbClr val="C00000"/>
                </a:solidFill>
              </a:rPr>
              <a:t>月から申請可能）</a:t>
            </a:r>
          </a:p>
        </p:txBody>
      </p:sp>
      <p:sp>
        <p:nvSpPr>
          <p:cNvPr id="5" name="正方形/長方形 4">
            <a:extLst>
              <a:ext uri="{FF2B5EF4-FFF2-40B4-BE49-F238E27FC236}">
                <a16:creationId xmlns:a16="http://schemas.microsoft.com/office/drawing/2014/main" id="{16437AB4-AADE-483A-B686-89AC84B094D9}"/>
              </a:ext>
            </a:extLst>
          </p:cNvPr>
          <p:cNvSpPr/>
          <p:nvPr/>
        </p:nvSpPr>
        <p:spPr>
          <a:xfrm>
            <a:off x="304798" y="1494805"/>
            <a:ext cx="2085705" cy="1573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提唱者</a:t>
            </a:r>
          </a:p>
        </p:txBody>
      </p:sp>
      <p:sp>
        <p:nvSpPr>
          <p:cNvPr id="6" name="正方形/長方形 5">
            <a:extLst>
              <a:ext uri="{FF2B5EF4-FFF2-40B4-BE49-F238E27FC236}">
                <a16:creationId xmlns:a16="http://schemas.microsoft.com/office/drawing/2014/main" id="{F691F25B-0896-499C-8B89-D75D1618FBC9}"/>
              </a:ext>
            </a:extLst>
          </p:cNvPr>
          <p:cNvSpPr/>
          <p:nvPr/>
        </p:nvSpPr>
        <p:spPr>
          <a:xfrm>
            <a:off x="2390503" y="1494803"/>
            <a:ext cx="7284717" cy="15601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b="1" dirty="0"/>
          </a:p>
        </p:txBody>
      </p:sp>
      <p:sp>
        <p:nvSpPr>
          <p:cNvPr id="7" name="正方形/長方形 6">
            <a:extLst>
              <a:ext uri="{FF2B5EF4-FFF2-40B4-BE49-F238E27FC236}">
                <a16:creationId xmlns:a16="http://schemas.microsoft.com/office/drawing/2014/main" id="{C5071BD7-AE4F-49F2-B027-9A0998CCF319}"/>
              </a:ext>
            </a:extLst>
          </p:cNvPr>
          <p:cNvSpPr/>
          <p:nvPr/>
        </p:nvSpPr>
        <p:spPr>
          <a:xfrm>
            <a:off x="304797" y="3059622"/>
            <a:ext cx="2111832" cy="7158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活動</a:t>
            </a:r>
          </a:p>
        </p:txBody>
      </p:sp>
      <p:sp>
        <p:nvSpPr>
          <p:cNvPr id="8" name="正方形/長方形 7">
            <a:extLst>
              <a:ext uri="{FF2B5EF4-FFF2-40B4-BE49-F238E27FC236}">
                <a16:creationId xmlns:a16="http://schemas.microsoft.com/office/drawing/2014/main" id="{EBAD7AE7-0D5D-4FB4-B477-BE199E08C11D}"/>
              </a:ext>
            </a:extLst>
          </p:cNvPr>
          <p:cNvSpPr/>
          <p:nvPr/>
        </p:nvSpPr>
        <p:spPr>
          <a:xfrm>
            <a:off x="2390501" y="3068107"/>
            <a:ext cx="7284719" cy="7062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人道的国際奉仕活動</a:t>
            </a:r>
          </a:p>
        </p:txBody>
      </p:sp>
      <p:sp>
        <p:nvSpPr>
          <p:cNvPr id="9" name="正方形/長方形 8">
            <a:extLst>
              <a:ext uri="{FF2B5EF4-FFF2-40B4-BE49-F238E27FC236}">
                <a16:creationId xmlns:a16="http://schemas.microsoft.com/office/drawing/2014/main" id="{DE94D4CF-4AA3-408B-9805-04B06F143452}"/>
              </a:ext>
            </a:extLst>
          </p:cNvPr>
          <p:cNvSpPr/>
          <p:nvPr/>
        </p:nvSpPr>
        <p:spPr>
          <a:xfrm>
            <a:off x="9688284" y="1494805"/>
            <a:ext cx="1793968" cy="318541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solidFill>
                  <a:schemeClr val="tx1"/>
                </a:solidFill>
              </a:rPr>
              <a:t>財団要件</a:t>
            </a:r>
          </a:p>
        </p:txBody>
      </p:sp>
      <p:sp>
        <p:nvSpPr>
          <p:cNvPr id="10" name="正方形/長方形 9">
            <a:extLst>
              <a:ext uri="{FF2B5EF4-FFF2-40B4-BE49-F238E27FC236}">
                <a16:creationId xmlns:a16="http://schemas.microsoft.com/office/drawing/2014/main" id="{3990030F-E6FF-489E-8802-96EE1D84BE36}"/>
              </a:ext>
            </a:extLst>
          </p:cNvPr>
          <p:cNvSpPr/>
          <p:nvPr/>
        </p:nvSpPr>
        <p:spPr>
          <a:xfrm>
            <a:off x="304797" y="3778934"/>
            <a:ext cx="2111832"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t>プロジェクト総額</a:t>
            </a:r>
          </a:p>
        </p:txBody>
      </p:sp>
      <p:sp>
        <p:nvSpPr>
          <p:cNvPr id="11" name="正方形/長方形 10">
            <a:extLst>
              <a:ext uri="{FF2B5EF4-FFF2-40B4-BE49-F238E27FC236}">
                <a16:creationId xmlns:a16="http://schemas.microsoft.com/office/drawing/2014/main" id="{EF2EF1D5-D2E4-4D21-828F-FFE484537741}"/>
              </a:ext>
            </a:extLst>
          </p:cNvPr>
          <p:cNvSpPr/>
          <p:nvPr/>
        </p:nvSpPr>
        <p:spPr>
          <a:xfrm>
            <a:off x="2390502" y="3765824"/>
            <a:ext cx="728471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b="1" dirty="0"/>
              <a:t>30,000</a:t>
            </a:r>
            <a:r>
              <a:rPr kumimoji="1" lang="ja-JP" altLang="en-US" sz="2800" b="1" dirty="0"/>
              <a:t>ドル以上</a:t>
            </a:r>
          </a:p>
        </p:txBody>
      </p:sp>
      <p:sp>
        <p:nvSpPr>
          <p:cNvPr id="12" name="正方形/長方形 11">
            <a:extLst>
              <a:ext uri="{FF2B5EF4-FFF2-40B4-BE49-F238E27FC236}">
                <a16:creationId xmlns:a16="http://schemas.microsoft.com/office/drawing/2014/main" id="{D5C5CB0E-81A2-488D-83B4-6B5652DAF38F}"/>
              </a:ext>
            </a:extLst>
          </p:cNvPr>
          <p:cNvSpPr/>
          <p:nvPr/>
        </p:nvSpPr>
        <p:spPr>
          <a:xfrm>
            <a:off x="304798" y="4680224"/>
            <a:ext cx="2111832"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t>DDF</a:t>
            </a:r>
            <a:r>
              <a:rPr kumimoji="1" lang="ja-JP" altLang="en-US" sz="2400" b="1" dirty="0"/>
              <a:t>申請額</a:t>
            </a:r>
          </a:p>
        </p:txBody>
      </p:sp>
      <p:sp>
        <p:nvSpPr>
          <p:cNvPr id="13" name="正方形/長方形 12">
            <a:extLst>
              <a:ext uri="{FF2B5EF4-FFF2-40B4-BE49-F238E27FC236}">
                <a16:creationId xmlns:a16="http://schemas.microsoft.com/office/drawing/2014/main" id="{FDE1C215-C20A-4CBC-8411-633374D811D3}"/>
              </a:ext>
            </a:extLst>
          </p:cNvPr>
          <p:cNvSpPr/>
          <p:nvPr/>
        </p:nvSpPr>
        <p:spPr>
          <a:xfrm>
            <a:off x="2390503" y="4680224"/>
            <a:ext cx="7284718" cy="873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b="1" dirty="0"/>
              <a:t>17,000</a:t>
            </a:r>
            <a:r>
              <a:rPr kumimoji="1" lang="ja-JP" altLang="en-US" sz="2800" b="1" dirty="0"/>
              <a:t>ドル以下</a:t>
            </a:r>
          </a:p>
        </p:txBody>
      </p:sp>
      <p:sp>
        <p:nvSpPr>
          <p:cNvPr id="14" name="正方形/長方形 13">
            <a:extLst>
              <a:ext uri="{FF2B5EF4-FFF2-40B4-BE49-F238E27FC236}">
                <a16:creationId xmlns:a16="http://schemas.microsoft.com/office/drawing/2014/main" id="{94ACC334-BD1A-4B69-8B51-37183BE51C12}"/>
              </a:ext>
            </a:extLst>
          </p:cNvPr>
          <p:cNvSpPr/>
          <p:nvPr/>
        </p:nvSpPr>
        <p:spPr>
          <a:xfrm>
            <a:off x="304798" y="5553772"/>
            <a:ext cx="2098768" cy="901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t>RAC</a:t>
            </a:r>
            <a:r>
              <a:rPr lang="ja-JP" altLang="en-US" sz="2000" b="1" dirty="0"/>
              <a:t>拠出</a:t>
            </a:r>
            <a:r>
              <a:rPr kumimoji="1" lang="ja-JP" altLang="en-US" sz="2000" b="1" dirty="0"/>
              <a:t>金</a:t>
            </a:r>
            <a:endParaRPr kumimoji="1" lang="en-US" altLang="ja-JP" sz="2000" b="1" dirty="0"/>
          </a:p>
          <a:p>
            <a:pPr algn="ctr"/>
            <a:r>
              <a:rPr lang="ja-JP" altLang="en-US" sz="2000" b="1" dirty="0"/>
              <a:t>代表提唱クラブ</a:t>
            </a:r>
            <a:endParaRPr kumimoji="1" lang="ja-JP" altLang="en-US" sz="2000" b="1" dirty="0"/>
          </a:p>
        </p:txBody>
      </p:sp>
      <p:sp>
        <p:nvSpPr>
          <p:cNvPr id="15" name="正方形/長方形 14">
            <a:extLst>
              <a:ext uri="{FF2B5EF4-FFF2-40B4-BE49-F238E27FC236}">
                <a16:creationId xmlns:a16="http://schemas.microsoft.com/office/drawing/2014/main" id="{098B68F8-A8D1-4302-9A79-B346086B6A59}"/>
              </a:ext>
            </a:extLst>
          </p:cNvPr>
          <p:cNvSpPr/>
          <p:nvPr/>
        </p:nvSpPr>
        <p:spPr>
          <a:xfrm>
            <a:off x="2390503" y="5553773"/>
            <a:ext cx="7284718" cy="9143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b="1" dirty="0"/>
              <a:t>400</a:t>
            </a:r>
            <a:r>
              <a:rPr kumimoji="1" lang="ja-JP" altLang="en-US" sz="2800" b="1" dirty="0"/>
              <a:t>ドル以上　</a:t>
            </a:r>
            <a:r>
              <a:rPr kumimoji="1" lang="en-US" altLang="ja-JP" sz="2800" b="1" dirty="0"/>
              <a:t> </a:t>
            </a:r>
            <a:endParaRPr kumimoji="1" lang="ja-JP" altLang="en-US" sz="2800" b="1" dirty="0"/>
          </a:p>
        </p:txBody>
      </p:sp>
      <p:sp>
        <p:nvSpPr>
          <p:cNvPr id="16" name="正方形/長方形 15">
            <a:extLst>
              <a:ext uri="{FF2B5EF4-FFF2-40B4-BE49-F238E27FC236}">
                <a16:creationId xmlns:a16="http://schemas.microsoft.com/office/drawing/2014/main" id="{9A75F3F2-4513-410A-AE92-3D35F712BD4C}"/>
              </a:ext>
            </a:extLst>
          </p:cNvPr>
          <p:cNvSpPr/>
          <p:nvPr/>
        </p:nvSpPr>
        <p:spPr>
          <a:xfrm>
            <a:off x="9675220" y="4680223"/>
            <a:ext cx="1807031" cy="182507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solidFill>
                  <a:schemeClr val="tx1"/>
                </a:solidFill>
              </a:rPr>
              <a:t>地区要件</a:t>
            </a:r>
          </a:p>
        </p:txBody>
      </p:sp>
      <p:sp>
        <p:nvSpPr>
          <p:cNvPr id="17" name="テキスト ボックス 16">
            <a:extLst>
              <a:ext uri="{FF2B5EF4-FFF2-40B4-BE49-F238E27FC236}">
                <a16:creationId xmlns:a16="http://schemas.microsoft.com/office/drawing/2014/main" id="{BF606F3D-C193-4A1E-A8D9-2EFBF62AC3B8}"/>
              </a:ext>
            </a:extLst>
          </p:cNvPr>
          <p:cNvSpPr txBox="1"/>
          <p:nvPr/>
        </p:nvSpPr>
        <p:spPr>
          <a:xfrm>
            <a:off x="2416629" y="1486318"/>
            <a:ext cx="7027819" cy="830997"/>
          </a:xfrm>
          <a:prstGeom prst="rect">
            <a:avLst/>
          </a:prstGeom>
          <a:noFill/>
        </p:spPr>
        <p:txBody>
          <a:bodyPr wrap="square">
            <a:spAutoFit/>
          </a:bodyPr>
          <a:lstStyle/>
          <a:p>
            <a:r>
              <a:rPr lang="ja-JP" altLang="en-US" sz="2400" b="1" dirty="0"/>
              <a:t>・実施国または援助国の代表提唱者のいずれかが 　</a:t>
            </a:r>
            <a:endParaRPr lang="en-US" altLang="ja-JP" sz="2400" b="1" dirty="0"/>
          </a:p>
          <a:p>
            <a:r>
              <a:rPr lang="ja-JP" altLang="en-US" sz="2400" b="1" dirty="0"/>
              <a:t>　ロータリークラブまたは地区であること。</a:t>
            </a:r>
          </a:p>
        </p:txBody>
      </p:sp>
      <p:sp>
        <p:nvSpPr>
          <p:cNvPr id="19" name="テキスト ボックス 18">
            <a:extLst>
              <a:ext uri="{FF2B5EF4-FFF2-40B4-BE49-F238E27FC236}">
                <a16:creationId xmlns:a16="http://schemas.microsoft.com/office/drawing/2014/main" id="{EEDC14E2-2DB4-4AAA-B948-EE2301A8BEC4}"/>
              </a:ext>
            </a:extLst>
          </p:cNvPr>
          <p:cNvSpPr txBox="1"/>
          <p:nvPr/>
        </p:nvSpPr>
        <p:spPr>
          <a:xfrm>
            <a:off x="2447113" y="2252373"/>
            <a:ext cx="7201988" cy="830997"/>
          </a:xfrm>
          <a:prstGeom prst="rect">
            <a:avLst/>
          </a:prstGeom>
          <a:noFill/>
        </p:spPr>
        <p:txBody>
          <a:bodyPr wrap="square">
            <a:spAutoFit/>
          </a:bodyPr>
          <a:lstStyle/>
          <a:p>
            <a:r>
              <a:rPr lang="ja-JP" altLang="en-US" sz="2400" b="1" dirty="0"/>
              <a:t>・提唱</a:t>
            </a:r>
            <a:r>
              <a:rPr lang="en-US" altLang="ja-JP" sz="2400" b="1" dirty="0"/>
              <a:t>RAC</a:t>
            </a:r>
            <a:r>
              <a:rPr lang="ja-JP" altLang="en-US" sz="2400" b="1" dirty="0"/>
              <a:t>は</a:t>
            </a:r>
            <a:r>
              <a:rPr lang="en-US" altLang="ja-JP" sz="2400" b="1" dirty="0"/>
              <a:t>､</a:t>
            </a:r>
            <a:r>
              <a:rPr lang="ja-JP" altLang="en-US" sz="2400" b="1" dirty="0"/>
              <a:t>過去ロータリークラブのグローバル</a:t>
            </a:r>
            <a:endParaRPr lang="en-US" altLang="ja-JP" sz="2400" b="1" dirty="0"/>
          </a:p>
          <a:p>
            <a:r>
              <a:rPr lang="ja-JP" altLang="en-US" sz="2400" b="1" dirty="0"/>
              <a:t>　補助金活動に協力した経験があること。</a:t>
            </a:r>
          </a:p>
        </p:txBody>
      </p:sp>
    </p:spTree>
    <p:extLst>
      <p:ext uri="{BB962C8B-B14F-4D97-AF65-F5344CB8AC3E}">
        <p14:creationId xmlns:p14="http://schemas.microsoft.com/office/powerpoint/2010/main" val="19864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4924B1F-7F90-4635-857C-1E6CE40F1DD1}"/>
              </a:ext>
            </a:extLst>
          </p:cNvPr>
          <p:cNvPicPr>
            <a:picLocks noChangeAspect="1"/>
          </p:cNvPicPr>
          <p:nvPr/>
        </p:nvPicPr>
        <p:blipFill rotWithShape="1">
          <a:blip r:embed="rId3"/>
          <a:srcRect l="45429" t="55429" r="2714" b="14857"/>
          <a:stretch/>
        </p:blipFill>
        <p:spPr>
          <a:xfrm>
            <a:off x="143691" y="71052"/>
            <a:ext cx="11848012" cy="66331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pic>
      <p:sp>
        <p:nvSpPr>
          <p:cNvPr id="6" name="テキスト ボックス 5">
            <a:extLst>
              <a:ext uri="{FF2B5EF4-FFF2-40B4-BE49-F238E27FC236}">
                <a16:creationId xmlns:a16="http://schemas.microsoft.com/office/drawing/2014/main" id="{0F4D84EF-FDB2-457E-AD7C-D63DC107A628}"/>
              </a:ext>
            </a:extLst>
          </p:cNvPr>
          <p:cNvSpPr txBox="1"/>
          <p:nvPr/>
        </p:nvSpPr>
        <p:spPr>
          <a:xfrm>
            <a:off x="1296376" y="153773"/>
            <a:ext cx="3079681" cy="523220"/>
          </a:xfrm>
          <a:prstGeom prst="rect">
            <a:avLst/>
          </a:prstGeom>
          <a:noFill/>
        </p:spPr>
        <p:txBody>
          <a:bodyPr wrap="square">
            <a:spAutoFit/>
          </a:bodyPr>
          <a:lstStyle/>
          <a:p>
            <a:r>
              <a:rPr lang="ja-JP" altLang="en-US" sz="2800" b="1" dirty="0">
                <a:solidFill>
                  <a:schemeClr val="tx1">
                    <a:lumMod val="65000"/>
                    <a:lumOff val="35000"/>
                  </a:schemeClr>
                </a:solidFill>
              </a:rPr>
              <a:t>グローバル補助金</a:t>
            </a:r>
          </a:p>
        </p:txBody>
      </p:sp>
      <p:sp>
        <p:nvSpPr>
          <p:cNvPr id="7" name="正方形/長方形 6">
            <a:extLst>
              <a:ext uri="{FF2B5EF4-FFF2-40B4-BE49-F238E27FC236}">
                <a16:creationId xmlns:a16="http://schemas.microsoft.com/office/drawing/2014/main" id="{48053E69-4D24-4305-AD2F-3873022D1D75}"/>
              </a:ext>
            </a:extLst>
          </p:cNvPr>
          <p:cNvSpPr/>
          <p:nvPr/>
        </p:nvSpPr>
        <p:spPr>
          <a:xfrm>
            <a:off x="4572000" y="2795451"/>
            <a:ext cx="1319349" cy="633549"/>
          </a:xfrm>
          <a:prstGeom prst="rect">
            <a:avLst/>
          </a:prstGeom>
          <a:solidFill>
            <a:srgbClr val="B3E06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4139151-521E-4334-9951-6A7705CC2ADF}"/>
              </a:ext>
            </a:extLst>
          </p:cNvPr>
          <p:cNvSpPr/>
          <p:nvPr/>
        </p:nvSpPr>
        <p:spPr>
          <a:xfrm>
            <a:off x="8203474" y="2795451"/>
            <a:ext cx="1182188" cy="633549"/>
          </a:xfrm>
          <a:prstGeom prst="rect">
            <a:avLst/>
          </a:prstGeom>
          <a:solidFill>
            <a:srgbClr val="B3E06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8FD9E62-7A15-4FD3-B539-2D1F5117A9EB}"/>
              </a:ext>
            </a:extLst>
          </p:cNvPr>
          <p:cNvSpPr/>
          <p:nvPr/>
        </p:nvSpPr>
        <p:spPr>
          <a:xfrm>
            <a:off x="6322423" y="3546562"/>
            <a:ext cx="1881051" cy="63354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349F58B-B4B2-4AF3-9A5A-50567D3898FA}"/>
              </a:ext>
            </a:extLst>
          </p:cNvPr>
          <p:cNvSpPr/>
          <p:nvPr/>
        </p:nvSpPr>
        <p:spPr>
          <a:xfrm>
            <a:off x="9496696" y="3546562"/>
            <a:ext cx="1881051" cy="60742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C804008-D963-4453-B415-485BBC69AEEC}"/>
              </a:ext>
            </a:extLst>
          </p:cNvPr>
          <p:cNvSpPr/>
          <p:nvPr/>
        </p:nvSpPr>
        <p:spPr>
          <a:xfrm>
            <a:off x="9385662" y="4846320"/>
            <a:ext cx="1985555" cy="91440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51BCE1A-D81B-4BD8-9B65-795B4A2F15F2}"/>
              </a:ext>
            </a:extLst>
          </p:cNvPr>
          <p:cNvSpPr txBox="1"/>
          <p:nvPr/>
        </p:nvSpPr>
        <p:spPr>
          <a:xfrm>
            <a:off x="3656913" y="5832364"/>
            <a:ext cx="7212070" cy="400110"/>
          </a:xfrm>
          <a:prstGeom prst="rect">
            <a:avLst/>
          </a:prstGeom>
          <a:noFill/>
        </p:spPr>
        <p:txBody>
          <a:bodyPr wrap="square">
            <a:spAutoFit/>
          </a:bodyPr>
          <a:lstStyle/>
          <a:p>
            <a:r>
              <a:rPr lang="ja-JP" altLang="en-US" sz="2000" b="1" dirty="0"/>
              <a:t>＊追加金とは財団の要件である管理費</a:t>
            </a:r>
            <a:r>
              <a:rPr lang="en-US" altLang="ja-JP" sz="2000" b="1" dirty="0"/>
              <a:t>5</a:t>
            </a:r>
            <a:r>
              <a:rPr lang="ja-JP" altLang="en-US" sz="2000" b="1" dirty="0"/>
              <a:t>％を意味します。</a:t>
            </a:r>
          </a:p>
        </p:txBody>
      </p:sp>
      <p:pic>
        <p:nvPicPr>
          <p:cNvPr id="13" name="図 12" descr="ロゴ&#10;&#10;自動的に生成された説明">
            <a:extLst>
              <a:ext uri="{FF2B5EF4-FFF2-40B4-BE49-F238E27FC236}">
                <a16:creationId xmlns:a16="http://schemas.microsoft.com/office/drawing/2014/main" id="{A855E80C-9CF9-4928-A9E8-5A933655B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385" y="19061"/>
            <a:ext cx="3042458" cy="1315863"/>
          </a:xfrm>
          <a:prstGeom prst="rect">
            <a:avLst/>
          </a:prstGeom>
        </p:spPr>
      </p:pic>
    </p:spTree>
    <p:extLst>
      <p:ext uri="{BB962C8B-B14F-4D97-AF65-F5344CB8AC3E}">
        <p14:creationId xmlns:p14="http://schemas.microsoft.com/office/powerpoint/2010/main" val="277513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E16D57FD-A1E7-43C3-975A-D9AD1AA59DCE}"/>
              </a:ext>
            </a:extLst>
          </p:cNvPr>
          <p:cNvPicPr>
            <a:picLocks noChangeAspect="1"/>
          </p:cNvPicPr>
          <p:nvPr/>
        </p:nvPicPr>
        <p:blipFill rotWithShape="1">
          <a:blip r:embed="rId3"/>
          <a:srcRect l="45790" t="25263" r="24426" b="7719"/>
          <a:stretch/>
        </p:blipFill>
        <p:spPr>
          <a:xfrm>
            <a:off x="679530" y="1029828"/>
            <a:ext cx="4910801" cy="5624519"/>
          </a:xfrm>
          <a:prstGeom prst="rect">
            <a:avLst/>
          </a:prstGeom>
        </p:spPr>
      </p:pic>
      <p:sp>
        <p:nvSpPr>
          <p:cNvPr id="7" name="テキスト ボックス 6">
            <a:extLst>
              <a:ext uri="{FF2B5EF4-FFF2-40B4-BE49-F238E27FC236}">
                <a16:creationId xmlns:a16="http://schemas.microsoft.com/office/drawing/2014/main" id="{D964D62C-B992-4590-A881-719C5D083140}"/>
              </a:ext>
            </a:extLst>
          </p:cNvPr>
          <p:cNvSpPr txBox="1"/>
          <p:nvPr/>
        </p:nvSpPr>
        <p:spPr>
          <a:xfrm>
            <a:off x="583097" y="168446"/>
            <a:ext cx="11198086"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ja-JP" altLang="en-US" sz="2000" b="1" dirty="0"/>
              <a:t>　　　</a:t>
            </a:r>
            <a:r>
              <a:rPr lang="ja-JP" altLang="en-US" sz="2800" b="1" dirty="0"/>
              <a:t>　①地区補助金とグローバル補助金　授与と受諾の条件　　　　　　　　　　　　　</a:t>
            </a:r>
          </a:p>
          <a:p>
            <a:r>
              <a:rPr lang="ja-JP" altLang="en-US" sz="2800" b="1" dirty="0"/>
              <a:t>　　　　　　②</a:t>
            </a:r>
            <a:r>
              <a:rPr lang="en-US" altLang="ja-JP" sz="2800" b="1" dirty="0"/>
              <a:t>2660</a:t>
            </a:r>
            <a:r>
              <a:rPr lang="ja-JP" altLang="en-US" sz="2800" b="1" dirty="0"/>
              <a:t>地区・財団補助金申請ハンドブック</a:t>
            </a:r>
          </a:p>
        </p:txBody>
      </p:sp>
      <p:pic>
        <p:nvPicPr>
          <p:cNvPr id="4" name="図 3" descr="グラフィカル ユーザー インターフェイス, アプリケーション, PowerPoint&#10;&#10;自動的に生成された説明">
            <a:extLst>
              <a:ext uri="{FF2B5EF4-FFF2-40B4-BE49-F238E27FC236}">
                <a16:creationId xmlns:a16="http://schemas.microsoft.com/office/drawing/2014/main" id="{5FE1DFE0-5312-4AA2-9692-4BE12E9D8FC8}"/>
              </a:ext>
            </a:extLst>
          </p:cNvPr>
          <p:cNvPicPr>
            <a:picLocks noChangeAspect="1"/>
          </p:cNvPicPr>
          <p:nvPr/>
        </p:nvPicPr>
        <p:blipFill rotWithShape="1">
          <a:blip r:embed="rId4"/>
          <a:srcRect l="32369" t="18596" r="36842" b="5263"/>
          <a:stretch/>
        </p:blipFill>
        <p:spPr>
          <a:xfrm>
            <a:off x="6798016" y="1257298"/>
            <a:ext cx="4462883" cy="5546559"/>
          </a:xfrm>
          <a:prstGeom prst="rect">
            <a:avLst/>
          </a:prstGeom>
        </p:spPr>
      </p:pic>
      <p:sp>
        <p:nvSpPr>
          <p:cNvPr id="2" name="四角形: 角を丸くする 1">
            <a:extLst>
              <a:ext uri="{FF2B5EF4-FFF2-40B4-BE49-F238E27FC236}">
                <a16:creationId xmlns:a16="http://schemas.microsoft.com/office/drawing/2014/main" id="{DB5E5A57-F492-435A-9A4C-D31DD2C204D6}"/>
              </a:ext>
            </a:extLst>
          </p:cNvPr>
          <p:cNvSpPr/>
          <p:nvPr/>
        </p:nvSpPr>
        <p:spPr>
          <a:xfrm>
            <a:off x="652276" y="1564105"/>
            <a:ext cx="4855614" cy="89658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7A89B1A-C876-4129-9D15-E6DCC213DD5B}"/>
              </a:ext>
            </a:extLst>
          </p:cNvPr>
          <p:cNvSpPr/>
          <p:nvPr/>
        </p:nvSpPr>
        <p:spPr>
          <a:xfrm>
            <a:off x="6413863" y="3984171"/>
            <a:ext cx="5367320" cy="109809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A86F628-8612-4D01-A655-D944892EEE69}"/>
              </a:ext>
            </a:extLst>
          </p:cNvPr>
          <p:cNvSpPr txBox="1"/>
          <p:nvPr/>
        </p:nvSpPr>
        <p:spPr>
          <a:xfrm>
            <a:off x="2774782" y="1040885"/>
            <a:ext cx="610603" cy="523220"/>
          </a:xfrm>
          <a:prstGeom prst="rect">
            <a:avLst/>
          </a:prstGeom>
          <a:noFill/>
        </p:spPr>
        <p:txBody>
          <a:bodyPr wrap="square">
            <a:spAutoFit/>
          </a:bodyPr>
          <a:lstStyle/>
          <a:p>
            <a:r>
              <a:rPr lang="ja-JP" altLang="en-US" sz="2800" b="1" dirty="0"/>
              <a:t>①</a:t>
            </a:r>
          </a:p>
        </p:txBody>
      </p:sp>
      <p:sp>
        <p:nvSpPr>
          <p:cNvPr id="10" name="テキスト ボックス 9">
            <a:extLst>
              <a:ext uri="{FF2B5EF4-FFF2-40B4-BE49-F238E27FC236}">
                <a16:creationId xmlns:a16="http://schemas.microsoft.com/office/drawing/2014/main" id="{A5EB873F-D721-4C0F-87DD-D6A784763578}"/>
              </a:ext>
            </a:extLst>
          </p:cNvPr>
          <p:cNvSpPr txBox="1"/>
          <p:nvPr/>
        </p:nvSpPr>
        <p:spPr>
          <a:xfrm>
            <a:off x="7246018" y="3729670"/>
            <a:ext cx="682792" cy="800219"/>
          </a:xfrm>
          <a:prstGeom prst="rect">
            <a:avLst/>
          </a:prstGeom>
          <a:noFill/>
        </p:spPr>
        <p:txBody>
          <a:bodyPr wrap="square">
            <a:spAutoFit/>
          </a:bodyPr>
          <a:lstStyle/>
          <a:p>
            <a:r>
              <a:rPr lang="ja-JP" altLang="en-US" dirty="0"/>
              <a:t>　</a:t>
            </a:r>
            <a:r>
              <a:rPr lang="ja-JP" altLang="en-US" sz="2800" b="1" dirty="0"/>
              <a:t>②</a:t>
            </a:r>
          </a:p>
        </p:txBody>
      </p:sp>
    </p:spTree>
    <p:extLst>
      <p:ext uri="{BB962C8B-B14F-4D97-AF65-F5344CB8AC3E}">
        <p14:creationId xmlns:p14="http://schemas.microsoft.com/office/powerpoint/2010/main" val="357378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ãã­ã¼ã¿ãªã¼è²¡å£ãã®ç»åæ¤ç´¢çµæ">
            <a:extLst>
              <a:ext uri="{FF2B5EF4-FFF2-40B4-BE49-F238E27FC236}">
                <a16:creationId xmlns:a16="http://schemas.microsoft.com/office/drawing/2014/main" id="{3871A202-7F11-4516-99AB-22E6B022B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605" y="5265314"/>
            <a:ext cx="2693619" cy="96267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F0C149B-DF21-49CD-B2FD-E38503EE67E1}"/>
              </a:ext>
            </a:extLst>
          </p:cNvPr>
          <p:cNvPicPr>
            <a:picLocks noChangeAspect="1"/>
          </p:cNvPicPr>
          <p:nvPr/>
        </p:nvPicPr>
        <p:blipFill>
          <a:blip r:embed="rId4"/>
          <a:stretch>
            <a:fillRect/>
          </a:stretch>
        </p:blipFill>
        <p:spPr>
          <a:xfrm>
            <a:off x="9434683" y="161732"/>
            <a:ext cx="2524367" cy="1847508"/>
          </a:xfrm>
          <a:prstGeom prst="rect">
            <a:avLst/>
          </a:prstGeom>
        </p:spPr>
      </p:pic>
      <p:sp>
        <p:nvSpPr>
          <p:cNvPr id="6" name="テキスト ボックス 5">
            <a:extLst>
              <a:ext uri="{FF2B5EF4-FFF2-40B4-BE49-F238E27FC236}">
                <a16:creationId xmlns:a16="http://schemas.microsoft.com/office/drawing/2014/main" id="{EA23B741-326F-41B0-86A2-56ABCD7F1AD6}"/>
              </a:ext>
            </a:extLst>
          </p:cNvPr>
          <p:cNvSpPr txBox="1"/>
          <p:nvPr/>
        </p:nvSpPr>
        <p:spPr>
          <a:xfrm>
            <a:off x="2496333" y="3122205"/>
            <a:ext cx="7199334" cy="830997"/>
          </a:xfrm>
          <a:prstGeom prst="rect">
            <a:avLst/>
          </a:prstGeom>
          <a:noFill/>
        </p:spPr>
        <p:txBody>
          <a:bodyPr wrap="square">
            <a:spAutoFit/>
          </a:bodyPr>
          <a:lstStyle/>
          <a:p>
            <a:r>
              <a:rPr lang="en-US" altLang="ja-JP" sz="4800" b="1" dirty="0"/>
              <a:t>Yours in Rotary Service</a:t>
            </a:r>
          </a:p>
        </p:txBody>
      </p:sp>
    </p:spTree>
    <p:extLst>
      <p:ext uri="{BB962C8B-B14F-4D97-AF65-F5344CB8AC3E}">
        <p14:creationId xmlns:p14="http://schemas.microsoft.com/office/powerpoint/2010/main" val="274749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C83EFD9-2B13-4110-A74F-CDB5B6E7A2BD}"/>
              </a:ext>
            </a:extLst>
          </p:cNvPr>
          <p:cNvPicPr>
            <a:picLocks noChangeAspect="1"/>
          </p:cNvPicPr>
          <p:nvPr/>
        </p:nvPicPr>
        <p:blipFill rotWithShape="1">
          <a:blip r:embed="rId3"/>
          <a:srcRect l="23931" r="15391" b="1"/>
          <a:stretch/>
        </p:blipFill>
        <p:spPr>
          <a:xfrm>
            <a:off x="7627758" y="586194"/>
            <a:ext cx="3912223" cy="3455858"/>
          </a:xfrm>
          <a:prstGeom prst="rect">
            <a:avLst/>
          </a:prstGeom>
          <a:effectLst>
            <a:softEdge rad="736600"/>
          </a:effectLst>
        </p:spPr>
      </p:pic>
      <p:sp>
        <p:nvSpPr>
          <p:cNvPr id="3" name="テキスト ボックス 2">
            <a:extLst>
              <a:ext uri="{FF2B5EF4-FFF2-40B4-BE49-F238E27FC236}">
                <a16:creationId xmlns:a16="http://schemas.microsoft.com/office/drawing/2014/main" id="{6166137B-C2A5-4AFC-B17C-D0B04F295D96}"/>
              </a:ext>
            </a:extLst>
          </p:cNvPr>
          <p:cNvSpPr txBox="1"/>
          <p:nvPr/>
        </p:nvSpPr>
        <p:spPr>
          <a:xfrm>
            <a:off x="433990" y="2060472"/>
            <a:ext cx="9149879" cy="1648481"/>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1" lang="ja-JP" altLang="en-US" sz="3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・すべての財団補助金はロータリー</a:t>
            </a:r>
            <a:endParaRPr kumimoji="1" lang="en-US" altLang="ja-JP" sz="3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1" lang="ja-JP" altLang="en-US" sz="3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財団の使命に関連していること。</a:t>
            </a:r>
            <a:endParaRPr kumimoji="1" lang="en-US" altLang="ja-JP" sz="3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99A56E13-F9BB-4946-9B45-FAF618B04769}"/>
              </a:ext>
            </a:extLst>
          </p:cNvPr>
          <p:cNvSpPr txBox="1"/>
          <p:nvPr/>
        </p:nvSpPr>
        <p:spPr>
          <a:xfrm>
            <a:off x="1345896" y="375981"/>
            <a:ext cx="602310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48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財団補助金</a:t>
            </a:r>
            <a:endParaRPr kumimoji="1" lang="en-US" altLang="ja-JP" sz="48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　  ～受領資格の指針より～</a:t>
            </a:r>
          </a:p>
        </p:txBody>
      </p:sp>
      <p:sp>
        <p:nvSpPr>
          <p:cNvPr id="6" name="テキスト ボックス 5">
            <a:extLst>
              <a:ext uri="{FF2B5EF4-FFF2-40B4-BE49-F238E27FC236}">
                <a16:creationId xmlns:a16="http://schemas.microsoft.com/office/drawing/2014/main" id="{B6B9DE0A-45D7-4729-AECA-0A41710B44D7}"/>
              </a:ext>
            </a:extLst>
          </p:cNvPr>
          <p:cNvSpPr txBox="1"/>
          <p:nvPr/>
        </p:nvSpPr>
        <p:spPr>
          <a:xfrm>
            <a:off x="303362" y="3407782"/>
            <a:ext cx="1123661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・ロータリー会員が積極的に参加する事。</a:t>
            </a:r>
            <a:endParaRPr kumimoji="1" lang="en-US" altLang="ja-JP"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ロータリー会員が汗を流す活動であること）</a:t>
            </a:r>
          </a:p>
        </p:txBody>
      </p:sp>
      <p:sp>
        <p:nvSpPr>
          <p:cNvPr id="9" name="テキスト ボックス 8">
            <a:extLst>
              <a:ext uri="{FF2B5EF4-FFF2-40B4-BE49-F238E27FC236}">
                <a16:creationId xmlns:a16="http://schemas.microsoft.com/office/drawing/2014/main" id="{FCF571DA-6E4A-4802-A032-B4CB7D8D653E}"/>
              </a:ext>
            </a:extLst>
          </p:cNvPr>
          <p:cNvSpPr txBox="1"/>
          <p:nvPr/>
        </p:nvSpPr>
        <p:spPr>
          <a:xfrm>
            <a:off x="2032742" y="5330212"/>
            <a:ext cx="950723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rPr>
              <a:t>ローターアクターを含む場合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rPr>
              <a:t>「ロータリアン→ロータリー会員</a:t>
            </a:r>
            <a:r>
              <a:rPr kumimoji="1" lang="en-US" altLang="ja-JP"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rPr>
              <a:t>/Rotarian Rotary member</a:t>
            </a:r>
            <a:r>
              <a:rPr kumimoji="1" lang="ja-JP" altLang="en-US"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rPr>
              <a:t>」に</a:t>
            </a:r>
            <a:endParaRPr kumimoji="1" lang="en-US" altLang="ja-JP"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lumMod val="75000"/>
                  </a:srgbClr>
                </a:solidFill>
                <a:effectLst/>
                <a:uLnTx/>
                <a:uFillTx/>
                <a:latin typeface="游ゴシック" panose="020F0502020204030204"/>
                <a:ea typeface="游ゴシック" panose="020B0400000000000000" pitchFamily="50" charset="-128"/>
                <a:cs typeface="+mn-cs"/>
              </a:rPr>
              <a:t>更新が順次行われています。</a:t>
            </a:r>
          </a:p>
        </p:txBody>
      </p:sp>
    </p:spTree>
    <p:extLst>
      <p:ext uri="{BB962C8B-B14F-4D97-AF65-F5344CB8AC3E}">
        <p14:creationId xmlns:p14="http://schemas.microsoft.com/office/powerpoint/2010/main" val="27911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1315184196"/>
              </p:ext>
            </p:extLst>
          </p:nvPr>
        </p:nvGraphicFramePr>
        <p:xfrm>
          <a:off x="2876281" y="305253"/>
          <a:ext cx="6439437" cy="551974"/>
        </p:xfrm>
        <a:graphic>
          <a:graphicData uri="http://schemas.openxmlformats.org/drawingml/2006/table">
            <a:tbl>
              <a:tblPr firstRow="1" bandRow="1">
                <a:tableStyleId>{5940675A-B579-460E-94D1-54222C63F5DA}</a:tableStyleId>
              </a:tblPr>
              <a:tblGrid>
                <a:gridCol w="6439437">
                  <a:extLst>
                    <a:ext uri="{9D8B030D-6E8A-4147-A177-3AD203B41FA5}">
                      <a16:colId xmlns:a16="http://schemas.microsoft.com/office/drawing/2014/main" val="1465501517"/>
                    </a:ext>
                  </a:extLst>
                </a:gridCol>
              </a:tblGrid>
              <a:tr h="492919">
                <a:tc>
                  <a:txBody>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財団補助金の種類と特色</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3680866523"/>
              </p:ext>
            </p:extLst>
          </p:nvPr>
        </p:nvGraphicFramePr>
        <p:xfrm>
          <a:off x="209682" y="1175675"/>
          <a:ext cx="11772636" cy="5457444"/>
        </p:xfrm>
        <a:graphic>
          <a:graphicData uri="http://schemas.openxmlformats.org/drawingml/2006/table">
            <a:tbl>
              <a:tblPr firstRow="1" bandRow="1">
                <a:tableStyleId>{5940675A-B579-460E-94D1-54222C63F5DA}</a:tableStyleId>
              </a:tblPr>
              <a:tblGrid>
                <a:gridCol w="2900187">
                  <a:extLst>
                    <a:ext uri="{9D8B030D-6E8A-4147-A177-3AD203B41FA5}">
                      <a16:colId xmlns:a16="http://schemas.microsoft.com/office/drawing/2014/main" val="1262552725"/>
                    </a:ext>
                  </a:extLst>
                </a:gridCol>
                <a:gridCol w="8872449">
                  <a:extLst>
                    <a:ext uri="{9D8B030D-6E8A-4147-A177-3AD203B41FA5}">
                      <a16:colId xmlns:a16="http://schemas.microsoft.com/office/drawing/2014/main" val="254988035"/>
                    </a:ext>
                  </a:extLst>
                </a:gridCol>
              </a:tblGrid>
              <a:tr h="442713">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補助金</a:t>
                      </a:r>
                    </a:p>
                  </a:txBody>
                  <a:tcPr marL="64294" marR="64294" marT="32147" marB="32147" anchor="ctr">
                    <a:solidFill>
                      <a:schemeClr val="tx2">
                        <a:lumMod val="40000"/>
                        <a:lumOff val="60000"/>
                      </a:schemeClr>
                    </a:solidFill>
                  </a:tcPr>
                </a:tc>
                <a:tc>
                  <a:txBody>
                    <a:bodyPr/>
                    <a:lstStyle/>
                    <a:p>
                      <a:pPr algn="ctr"/>
                      <a:r>
                        <a:rPr kumimoji="1" lang="ja-JP" altLang="en-US" sz="23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tx2">
                        <a:lumMod val="40000"/>
                        <a:lumOff val="60000"/>
                      </a:schemeClr>
                    </a:solidFill>
                  </a:tcPr>
                </a:tc>
                <a:extLst>
                  <a:ext uri="{0D108BD9-81ED-4DB2-BD59-A6C34878D82A}">
                    <a16:rowId xmlns:a16="http://schemas.microsoft.com/office/drawing/2014/main" val="1261002518"/>
                  </a:ext>
                </a:extLst>
              </a:tr>
              <a:tr h="746331">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地区補助金</a:t>
                      </a:r>
                      <a:endParaRPr kumimoji="1" lang="en-US" altLang="ja-JP" sz="2300" b="1" dirty="0">
                        <a:latin typeface="HG丸ｺﾞｼｯｸM-PRO" panose="020F0600000000000000" pitchFamily="50" charset="-128"/>
                        <a:ea typeface="HG丸ｺﾞｼｯｸM-PRO" panose="020F0600000000000000" pitchFamily="50" charset="-128"/>
                      </a:endParaRPr>
                    </a:p>
                    <a:p>
                      <a:pPr algn="ctr">
                        <a:lnSpc>
                          <a:spcPct val="100000"/>
                        </a:lnSpc>
                      </a:pPr>
                      <a:r>
                        <a:rPr kumimoji="1" lang="en-US" altLang="ja-JP" sz="2000" b="1" dirty="0">
                          <a:latin typeface="HG丸ｺﾞｼｯｸM-PRO" panose="020F0600000000000000" pitchFamily="50" charset="-128"/>
                          <a:ea typeface="HG丸ｺﾞｼｯｸM-PRO" panose="020F0600000000000000" pitchFamily="50" charset="-128"/>
                        </a:rPr>
                        <a:t>DG=District Grants</a:t>
                      </a:r>
                      <a:endParaRPr kumimoji="1" lang="ja-JP" altLang="en-US" sz="20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marL="0" indent="0" algn="l">
                        <a:lnSpc>
                          <a:spcPct val="100000"/>
                        </a:lnSpc>
                        <a:buFont typeface="Arial" panose="020B0604020202020204" pitchFamily="34" charset="0"/>
                        <a:buNone/>
                      </a:pPr>
                      <a:r>
                        <a:rPr kumimoji="1" lang="ja-JP" altLang="en-US" sz="2300" b="1" dirty="0">
                          <a:solidFill>
                            <a:schemeClr val="tx1"/>
                          </a:solidFill>
                          <a:latin typeface="HGｺﾞｼｯｸM" panose="020B0609000000000000" pitchFamily="49" charset="-128"/>
                          <a:ea typeface="HGｺﾞｼｯｸM" panose="020B0609000000000000" pitchFamily="49" charset="-128"/>
                        </a:rPr>
                        <a:t>*地元や海外で行う小規模で短期（</a:t>
                      </a:r>
                      <a:r>
                        <a:rPr kumimoji="1" lang="en-US" altLang="ja-JP" sz="2300" b="1" dirty="0">
                          <a:solidFill>
                            <a:schemeClr val="tx1"/>
                          </a:solidFill>
                          <a:latin typeface="HGｺﾞｼｯｸM" panose="020B0609000000000000" pitchFamily="49" charset="-128"/>
                          <a:ea typeface="HGｺﾞｼｯｸM" panose="020B0609000000000000" pitchFamily="49" charset="-128"/>
                        </a:rPr>
                        <a:t>1</a:t>
                      </a:r>
                      <a:r>
                        <a:rPr kumimoji="1" lang="ja-JP" altLang="en-US" sz="2300" b="1" dirty="0">
                          <a:solidFill>
                            <a:schemeClr val="tx1"/>
                          </a:solidFill>
                          <a:latin typeface="HGｺﾞｼｯｸM" panose="020B0609000000000000" pitchFamily="49" charset="-128"/>
                          <a:ea typeface="HGｺﾞｼｯｸM" panose="020B0609000000000000" pitchFamily="49" charset="-128"/>
                        </a:rPr>
                        <a:t>年以内に終了）の奉仕活動</a:t>
                      </a:r>
                      <a:endParaRPr kumimoji="1" lang="en-US" altLang="ja-JP" sz="2300" b="1" dirty="0">
                        <a:solidFill>
                          <a:schemeClr val="tx1"/>
                        </a:solidFill>
                        <a:latin typeface="HGｺﾞｼｯｸM" panose="020B0609000000000000" pitchFamily="49" charset="-128"/>
                        <a:ea typeface="HGｺﾞｼｯｸM" panose="020B0609000000000000" pitchFamily="49" charset="-128"/>
                      </a:endParaRPr>
                    </a:p>
                    <a:p>
                      <a:pPr marL="0" indent="0" algn="l">
                        <a:lnSpc>
                          <a:spcPct val="100000"/>
                        </a:lnSpc>
                        <a:buFont typeface="Arial" panose="020B0604020202020204" pitchFamily="34" charset="0"/>
                        <a:buNone/>
                      </a:pPr>
                      <a:r>
                        <a:rPr kumimoji="1" lang="ja-JP" altLang="en-US" sz="2300" b="1" dirty="0">
                          <a:solidFill>
                            <a:schemeClr val="tx1"/>
                          </a:solidFill>
                          <a:latin typeface="HGｺﾞｼｯｸM" panose="020B0609000000000000" pitchFamily="49" charset="-128"/>
                          <a:ea typeface="HGｺﾞｼｯｸM" panose="020B0609000000000000" pitchFamily="49" charset="-128"/>
                        </a:rPr>
                        <a:t> に活用。</a:t>
                      </a:r>
                      <a:endParaRPr kumimoji="1" lang="en-US" altLang="ja-JP" sz="2000" b="1" spc="-100" baseline="0" dirty="0">
                        <a:solidFill>
                          <a:schemeClr val="tx1"/>
                        </a:solidFill>
                        <a:latin typeface="HGｺﾞｼｯｸM" panose="020B0609000000000000" pitchFamily="49" charset="-128"/>
                        <a:ea typeface="HGｺﾞｼｯｸM" panose="020B0609000000000000" pitchFamily="49" charset="-128"/>
                      </a:endParaRPr>
                    </a:p>
                    <a:p>
                      <a:pPr marL="0" indent="0" algn="l">
                        <a:lnSpc>
                          <a:spcPct val="100000"/>
                        </a:lnSpc>
                        <a:buFont typeface="Arial" panose="020B0604020202020204" pitchFamily="34" charset="0"/>
                        <a:buNone/>
                      </a:pP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*地区補助金申請受付期</a:t>
                      </a:r>
                      <a:endPar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indent="0" algn="l">
                        <a:lnSpc>
                          <a:spcPct val="100000"/>
                        </a:lnSpc>
                        <a:buFont typeface="Arial" panose="020B0604020202020204" pitchFamily="34" charset="0"/>
                        <a:buNone/>
                      </a:pP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2022-23</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年度は、</a:t>
                      </a: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日から４月</a:t>
                      </a:r>
                      <a:r>
                        <a:rPr kumimoji="1" lang="en-US" altLang="ja-JP"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3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日まで</a:t>
                      </a:r>
                      <a:endParaRPr kumimoji="1" lang="ja-JP" altLang="en-US" sz="1700" b="1" spc="-100" baseline="0" dirty="0">
                        <a:solidFill>
                          <a:srgbClr val="C00000"/>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endParaRPr kumimoji="1" lang="ja-JP" altLang="en-US" sz="1700" b="1" spc="-100" baseline="0"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3094049843"/>
                  </a:ext>
                </a:extLst>
              </a:tr>
              <a:tr h="1306452">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グローバル補助金</a:t>
                      </a:r>
                      <a:endParaRPr kumimoji="1" lang="en-US" altLang="ja-JP" sz="2300" b="1" dirty="0">
                        <a:latin typeface="HG丸ｺﾞｼｯｸM-PRO" panose="020F0600000000000000" pitchFamily="50" charset="-128"/>
                        <a:ea typeface="HG丸ｺﾞｼｯｸM-PRO" panose="020F0600000000000000" pitchFamily="50" charset="-128"/>
                      </a:endParaRPr>
                    </a:p>
                    <a:p>
                      <a:pPr algn="ctr">
                        <a:lnSpc>
                          <a:spcPct val="100000"/>
                        </a:lnSpc>
                      </a:pPr>
                      <a:r>
                        <a:rPr kumimoji="1" lang="en-US" altLang="ja-JP" sz="2000" b="1" dirty="0">
                          <a:latin typeface="HG丸ｺﾞｼｯｸM-PRO" panose="020F0600000000000000" pitchFamily="50" charset="-128"/>
                          <a:ea typeface="HG丸ｺﾞｼｯｸM-PRO" panose="020F0600000000000000" pitchFamily="50" charset="-128"/>
                        </a:rPr>
                        <a:t>GG=Global Grants</a:t>
                      </a:r>
                      <a:endParaRPr kumimoji="1" lang="ja-JP" altLang="en-US" sz="20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algn="l">
                        <a:lnSpc>
                          <a:spcPct val="100000"/>
                        </a:lnSpc>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海外における大規模で成果の継続性のある活動（</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万ドル以上）</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７重点分野で</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活動が実施される国のクラブ</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地区</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とそれ以外の</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国のクラブ（地区）が協力して測定可能な事業を提唱する。</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2300" b="1"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1936274910"/>
                  </a:ext>
                </a:extLst>
              </a:tr>
              <a:tr h="661602">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災害救援補助金</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marL="0" indent="0" algn="l">
                        <a:lnSpc>
                          <a:spcPct val="100000"/>
                        </a:lnSpc>
                        <a:buFont typeface="Arial" panose="020B0604020202020204" pitchFamily="34" charset="0"/>
                        <a:buNone/>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被災地区の復旧活動を援助、災害救援基金に十分な蓄えがあれ</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ば</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25,000</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ドルまで申請可</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（災害発生時</a:t>
                      </a:r>
                      <a:r>
                        <a:rPr kumimoji="1"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地区財団委員会から連絡）</a:t>
                      </a:r>
                    </a:p>
                  </a:txBody>
                  <a:tcPr marL="64294" marR="64294" marT="32147" marB="32147" anchor="ctr"/>
                </a:tc>
                <a:extLst>
                  <a:ext uri="{0D108BD9-81ED-4DB2-BD59-A6C34878D82A}">
                    <a16:rowId xmlns:a16="http://schemas.microsoft.com/office/drawing/2014/main" val="700656012"/>
                  </a:ext>
                </a:extLst>
              </a:tr>
              <a:tr h="1217491">
                <a:tc>
                  <a:txBody>
                    <a:bodyPr/>
                    <a:lstStyle/>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大規模プログラム</a:t>
                      </a:r>
                      <a:endParaRPr kumimoji="1" lang="en-US" altLang="ja-JP" sz="2300" b="1" dirty="0">
                        <a:latin typeface="HG丸ｺﾞｼｯｸM-PRO" panose="020F0600000000000000" pitchFamily="50" charset="-128"/>
                        <a:ea typeface="HG丸ｺﾞｼｯｸM-PRO" panose="020F0600000000000000" pitchFamily="50" charset="-128"/>
                      </a:endParaRPr>
                    </a:p>
                    <a:p>
                      <a:pPr algn="ctr">
                        <a:lnSpc>
                          <a:spcPct val="100000"/>
                        </a:lnSpc>
                      </a:pPr>
                      <a:r>
                        <a:rPr kumimoji="1" lang="ja-JP" altLang="en-US" sz="2300" b="1" dirty="0">
                          <a:latin typeface="HG丸ｺﾞｼｯｸM-PRO" panose="020F0600000000000000" pitchFamily="50" charset="-128"/>
                          <a:ea typeface="HG丸ｺﾞｼｯｸM-PRO" panose="020F0600000000000000" pitchFamily="50" charset="-128"/>
                        </a:rPr>
                        <a:t>補助金</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tc>
                  <a:txBody>
                    <a:bodyPr/>
                    <a:lstStyle/>
                    <a:p>
                      <a:pPr marL="0" indent="0" algn="l">
                        <a:lnSpc>
                          <a:spcPct val="100000"/>
                        </a:lnSpc>
                        <a:buFont typeface="Arial" panose="020B0604020202020204" pitchFamily="34" charset="0"/>
                        <a:buNone/>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毎年</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１口の世界競争制 （申請から承認までの期間は約</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年）</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７重点分野</a:t>
                      </a: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つ以上と合致、</a:t>
                      </a: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年の活動を支える。</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0" indent="0" algn="l">
                        <a:lnSpc>
                          <a:spcPct val="100000"/>
                        </a:lnSpc>
                        <a:buFont typeface="Arial" panose="020B0604020202020204" pitchFamily="34" charset="0"/>
                        <a:buNone/>
                      </a:pP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WF</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より</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200</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万ドル</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加えて資金を補足することを強く奨励）</a:t>
                      </a:r>
                      <a:r>
                        <a:rPr kumimoji="1" lang="en-US" altLang="ja-JP" sz="2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300" b="1" dirty="0">
                          <a:solidFill>
                            <a:schemeClr val="tx1"/>
                          </a:solidFill>
                          <a:latin typeface="HG丸ｺﾞｼｯｸM-PRO" panose="020F0600000000000000" pitchFamily="50" charset="-128"/>
                          <a:ea typeface="HG丸ｺﾞｼｯｸM-PRO" panose="020F0600000000000000" pitchFamily="50" charset="-128"/>
                        </a:rPr>
                        <a:t>　</a:t>
                      </a:r>
                    </a:p>
                  </a:txBody>
                  <a:tcPr marL="64294" marR="64294" marT="32147" marB="32147" anchor="ctr"/>
                </a:tc>
                <a:extLst>
                  <a:ext uri="{0D108BD9-81ED-4DB2-BD59-A6C34878D82A}">
                    <a16:rowId xmlns:a16="http://schemas.microsoft.com/office/drawing/2014/main" val="986259317"/>
                  </a:ext>
                </a:extLst>
              </a:tr>
            </a:tbl>
          </a:graphicData>
        </a:graphic>
      </p:graphicFrame>
      <p:pic>
        <p:nvPicPr>
          <p:cNvPr id="5" name="図 4" descr="テキスト, ロゴ&#10;&#10;自動的に生成された説明">
            <a:extLst>
              <a:ext uri="{FF2B5EF4-FFF2-40B4-BE49-F238E27FC236}">
                <a16:creationId xmlns:a16="http://schemas.microsoft.com/office/drawing/2014/main" id="{7197CCDB-1954-4D69-9EF8-B621BAD80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44941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D356C3C-2066-4456-8F19-32EC2AA6E8EE}"/>
              </a:ext>
            </a:extLst>
          </p:cNvPr>
          <p:cNvSpPr/>
          <p:nvPr/>
        </p:nvSpPr>
        <p:spPr>
          <a:xfrm>
            <a:off x="263047" y="71117"/>
            <a:ext cx="11834943" cy="666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グローバル補助金＆地区補助金　いずれかのタイプを決定する</a:t>
            </a:r>
          </a:p>
        </p:txBody>
      </p:sp>
      <p:sp>
        <p:nvSpPr>
          <p:cNvPr id="3" name="正方形/長方形 2">
            <a:extLst>
              <a:ext uri="{FF2B5EF4-FFF2-40B4-BE49-F238E27FC236}">
                <a16:creationId xmlns:a16="http://schemas.microsoft.com/office/drawing/2014/main" id="{37E7227B-77FE-4B82-9454-269DDA98AC47}"/>
              </a:ext>
            </a:extLst>
          </p:cNvPr>
          <p:cNvSpPr/>
          <p:nvPr/>
        </p:nvSpPr>
        <p:spPr>
          <a:xfrm>
            <a:off x="237995" y="752811"/>
            <a:ext cx="11859995" cy="5747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2800" b="1" dirty="0"/>
              <a:t>7</a:t>
            </a:r>
            <a:r>
              <a:rPr kumimoji="1" lang="ja-JP" altLang="en-US" sz="2800" b="1" dirty="0"/>
              <a:t>つの重点分野のひとつに該当するプロジェクトか？</a:t>
            </a:r>
          </a:p>
        </p:txBody>
      </p:sp>
      <p:sp>
        <p:nvSpPr>
          <p:cNvPr id="4" name="矢印: 下 3">
            <a:extLst>
              <a:ext uri="{FF2B5EF4-FFF2-40B4-BE49-F238E27FC236}">
                <a16:creationId xmlns:a16="http://schemas.microsoft.com/office/drawing/2014/main" id="{155DA919-2173-44EB-8BD9-7373B9C9565F}"/>
              </a:ext>
            </a:extLst>
          </p:cNvPr>
          <p:cNvSpPr/>
          <p:nvPr/>
        </p:nvSpPr>
        <p:spPr>
          <a:xfrm>
            <a:off x="8798888" y="1403811"/>
            <a:ext cx="1463041" cy="57716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2000" b="1" dirty="0"/>
          </a:p>
          <a:p>
            <a:pPr algn="ctr"/>
            <a:r>
              <a:rPr kumimoji="1" lang="en-US" altLang="ja-JP" sz="2000" b="1" dirty="0">
                <a:solidFill>
                  <a:schemeClr val="bg1"/>
                </a:solidFill>
              </a:rPr>
              <a:t>YES</a:t>
            </a:r>
            <a:br>
              <a:rPr kumimoji="1" lang="en-US" altLang="ja-JP" sz="2000" b="1" dirty="0"/>
            </a:br>
            <a:endParaRPr kumimoji="1" lang="ja-JP" altLang="en-US" sz="2000" b="1" dirty="0"/>
          </a:p>
        </p:txBody>
      </p:sp>
      <p:sp>
        <p:nvSpPr>
          <p:cNvPr id="5" name="矢印: 下 4">
            <a:extLst>
              <a:ext uri="{FF2B5EF4-FFF2-40B4-BE49-F238E27FC236}">
                <a16:creationId xmlns:a16="http://schemas.microsoft.com/office/drawing/2014/main" id="{A9219DEE-1F77-45A5-A756-BD45D771AF68}"/>
              </a:ext>
            </a:extLst>
          </p:cNvPr>
          <p:cNvSpPr/>
          <p:nvPr/>
        </p:nvSpPr>
        <p:spPr>
          <a:xfrm>
            <a:off x="2024631" y="1403811"/>
            <a:ext cx="1311496" cy="64115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b="1" dirty="0">
                <a:solidFill>
                  <a:schemeClr val="tx1"/>
                </a:solidFill>
              </a:rPr>
              <a:t>NO</a:t>
            </a:r>
            <a:endParaRPr kumimoji="1" lang="ja-JP" altLang="en-US" b="1" dirty="0">
              <a:solidFill>
                <a:schemeClr val="tx1"/>
              </a:solidFill>
            </a:endParaRPr>
          </a:p>
        </p:txBody>
      </p:sp>
      <p:sp>
        <p:nvSpPr>
          <p:cNvPr id="6" name="正方形/長方形 5">
            <a:extLst>
              <a:ext uri="{FF2B5EF4-FFF2-40B4-BE49-F238E27FC236}">
                <a16:creationId xmlns:a16="http://schemas.microsoft.com/office/drawing/2014/main" id="{522AA9A4-758D-49E9-89CE-C6D867DE79A1}"/>
              </a:ext>
            </a:extLst>
          </p:cNvPr>
          <p:cNvSpPr/>
          <p:nvPr/>
        </p:nvSpPr>
        <p:spPr>
          <a:xfrm>
            <a:off x="279614" y="2101727"/>
            <a:ext cx="3397848" cy="137736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b="1" dirty="0"/>
              <a:t>地区補助金は</a:t>
            </a:r>
            <a:r>
              <a:rPr kumimoji="1" lang="en-US" altLang="ja-JP" sz="2000" b="1" dirty="0"/>
              <a:t>7</a:t>
            </a:r>
            <a:r>
              <a:rPr kumimoji="1" lang="ja-JP" altLang="en-US" sz="2000" b="1" dirty="0"/>
              <a:t>つの重点分野に該当する必要はない</a:t>
            </a:r>
            <a:endParaRPr kumimoji="1" lang="en-US" altLang="ja-JP" sz="2000" b="1" dirty="0"/>
          </a:p>
          <a:p>
            <a:pPr algn="ctr"/>
            <a:r>
              <a:rPr lang="ja-JP" altLang="en-US" sz="2400" b="1" dirty="0">
                <a:solidFill>
                  <a:schemeClr val="tx1"/>
                </a:solidFill>
              </a:rPr>
              <a:t>地区補助金</a:t>
            </a:r>
            <a:r>
              <a:rPr lang="ja-JP" altLang="en-US" sz="2000" b="1" dirty="0">
                <a:solidFill>
                  <a:schemeClr val="tx1"/>
                </a:solidFill>
              </a:rPr>
              <a:t>を申請</a:t>
            </a:r>
            <a:endParaRPr lang="en-US" altLang="ja-JP" sz="2000" b="1" dirty="0">
              <a:solidFill>
                <a:schemeClr val="tx1"/>
              </a:solidFill>
            </a:endParaRPr>
          </a:p>
          <a:p>
            <a:pPr algn="ctr"/>
            <a:r>
              <a:rPr kumimoji="1" lang="ja-JP" altLang="en-US" sz="2000" b="1" dirty="0">
                <a:solidFill>
                  <a:schemeClr val="tx1"/>
                </a:solidFill>
              </a:rPr>
              <a:t>するべきである</a:t>
            </a:r>
            <a:endParaRPr kumimoji="1" lang="ja-JP" altLang="en-US" b="1" dirty="0">
              <a:solidFill>
                <a:schemeClr val="tx1"/>
              </a:solidFill>
            </a:endParaRPr>
          </a:p>
        </p:txBody>
      </p:sp>
      <p:sp>
        <p:nvSpPr>
          <p:cNvPr id="7" name="正方形/長方形 6">
            <a:extLst>
              <a:ext uri="{FF2B5EF4-FFF2-40B4-BE49-F238E27FC236}">
                <a16:creationId xmlns:a16="http://schemas.microsoft.com/office/drawing/2014/main" id="{2926953A-DAEE-4F26-AC25-7FDA4F6AB1E6}"/>
              </a:ext>
            </a:extLst>
          </p:cNvPr>
          <p:cNvSpPr/>
          <p:nvPr/>
        </p:nvSpPr>
        <p:spPr>
          <a:xfrm>
            <a:off x="4141455" y="2019657"/>
            <a:ext cx="7956535" cy="6662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2000" b="1" dirty="0">
                <a:solidFill>
                  <a:schemeClr val="tx1"/>
                </a:solidFill>
              </a:rPr>
              <a:t>7</a:t>
            </a:r>
            <a:r>
              <a:rPr kumimoji="1" lang="ja-JP" altLang="en-US" sz="2000" b="1" dirty="0">
                <a:solidFill>
                  <a:schemeClr val="tx1"/>
                </a:solidFill>
              </a:rPr>
              <a:t>つの重点分野の少なくとも</a:t>
            </a:r>
            <a:r>
              <a:rPr kumimoji="1" lang="en-US" altLang="ja-JP" sz="2000" b="1" dirty="0">
                <a:solidFill>
                  <a:schemeClr val="tx1"/>
                </a:solidFill>
              </a:rPr>
              <a:t>1</a:t>
            </a:r>
            <a:r>
              <a:rPr kumimoji="1" lang="ja-JP" altLang="en-US" sz="2000" b="1" dirty="0">
                <a:solidFill>
                  <a:schemeClr val="tx1"/>
                </a:solidFill>
              </a:rPr>
              <a:t>つに該当する人道的プロジェクトを</a:t>
            </a:r>
            <a:endParaRPr kumimoji="1" lang="en-US" altLang="ja-JP" sz="2000" b="1" dirty="0">
              <a:solidFill>
                <a:schemeClr val="tx1"/>
              </a:solidFill>
            </a:endParaRPr>
          </a:p>
          <a:p>
            <a:pPr algn="ctr"/>
            <a:r>
              <a:rPr kumimoji="1" lang="ja-JP" altLang="en-US" sz="2000" b="1" dirty="0">
                <a:solidFill>
                  <a:schemeClr val="tx1"/>
                </a:solidFill>
              </a:rPr>
              <a:t>通じて地域社会に持続可能な要件を満たしているか。</a:t>
            </a:r>
            <a:endParaRPr kumimoji="1" lang="ja-JP" altLang="en-US" sz="2000" b="1" dirty="0">
              <a:solidFill>
                <a:schemeClr val="bg1"/>
              </a:solidFill>
            </a:endParaRPr>
          </a:p>
        </p:txBody>
      </p:sp>
      <p:sp>
        <p:nvSpPr>
          <p:cNvPr id="8" name="正方形/長方形 7">
            <a:extLst>
              <a:ext uri="{FF2B5EF4-FFF2-40B4-BE49-F238E27FC236}">
                <a16:creationId xmlns:a16="http://schemas.microsoft.com/office/drawing/2014/main" id="{7727F6DF-22C1-41F7-B2D6-E6B11DE944D8}"/>
              </a:ext>
            </a:extLst>
          </p:cNvPr>
          <p:cNvSpPr/>
          <p:nvPr/>
        </p:nvSpPr>
        <p:spPr>
          <a:xfrm>
            <a:off x="4141456" y="2689407"/>
            <a:ext cx="7956534" cy="54864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solidFill>
                  <a:schemeClr val="bg1"/>
                </a:solidFill>
              </a:rPr>
              <a:t>全予算は</a:t>
            </a:r>
            <a:r>
              <a:rPr kumimoji="1" lang="en-US" altLang="ja-JP" sz="2800" b="1" dirty="0">
                <a:solidFill>
                  <a:schemeClr val="bg1"/>
                </a:solidFill>
              </a:rPr>
              <a:t>3</a:t>
            </a:r>
            <a:r>
              <a:rPr kumimoji="1" lang="ja-JP" altLang="en-US" sz="2800" b="1" dirty="0">
                <a:solidFill>
                  <a:schemeClr val="bg1"/>
                </a:solidFill>
              </a:rPr>
              <a:t>万ドル以上か？</a:t>
            </a:r>
          </a:p>
        </p:txBody>
      </p:sp>
      <p:sp>
        <p:nvSpPr>
          <p:cNvPr id="10" name="正方形/長方形 9">
            <a:extLst>
              <a:ext uri="{FF2B5EF4-FFF2-40B4-BE49-F238E27FC236}">
                <a16:creationId xmlns:a16="http://schemas.microsoft.com/office/drawing/2014/main" id="{010F875D-8F56-43DC-92EF-1F73C8BD07CA}"/>
              </a:ext>
            </a:extLst>
          </p:cNvPr>
          <p:cNvSpPr/>
          <p:nvPr/>
        </p:nvSpPr>
        <p:spPr>
          <a:xfrm>
            <a:off x="279614" y="4048720"/>
            <a:ext cx="4805953" cy="7315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tx1"/>
                </a:solidFill>
              </a:rPr>
              <a:t>地区補助金の最低予算額は</a:t>
            </a:r>
            <a:r>
              <a:rPr kumimoji="1" lang="en-US" altLang="ja-JP" sz="2000" b="1" dirty="0">
                <a:solidFill>
                  <a:schemeClr val="tx1"/>
                </a:solidFill>
              </a:rPr>
              <a:t>40</a:t>
            </a:r>
            <a:r>
              <a:rPr kumimoji="1" lang="ja-JP" altLang="en-US" sz="2000" b="1" dirty="0">
                <a:solidFill>
                  <a:schemeClr val="tx1"/>
                </a:solidFill>
              </a:rPr>
              <a:t>万円</a:t>
            </a:r>
            <a:endParaRPr kumimoji="1" lang="en-US" altLang="ja-JP" sz="2000" b="1" dirty="0">
              <a:solidFill>
                <a:schemeClr val="tx1"/>
              </a:solidFill>
            </a:endParaRPr>
          </a:p>
          <a:p>
            <a:pPr algn="ctr"/>
            <a:r>
              <a:rPr lang="ja-JP" altLang="en-US" sz="2400" b="1" dirty="0">
                <a:solidFill>
                  <a:schemeClr val="tx1"/>
                </a:solidFill>
              </a:rPr>
              <a:t>地区補助金</a:t>
            </a:r>
            <a:r>
              <a:rPr lang="ja-JP" altLang="en-US" sz="2000" b="1" dirty="0">
                <a:solidFill>
                  <a:schemeClr val="tx1"/>
                </a:solidFill>
              </a:rPr>
              <a:t>を申請するべきである</a:t>
            </a:r>
            <a:endParaRPr kumimoji="1" lang="ja-JP" altLang="en-US" sz="2000" b="1" dirty="0">
              <a:solidFill>
                <a:schemeClr val="tx1"/>
              </a:solidFill>
            </a:endParaRPr>
          </a:p>
        </p:txBody>
      </p:sp>
      <p:sp>
        <p:nvSpPr>
          <p:cNvPr id="12" name="正方形/長方形 11">
            <a:extLst>
              <a:ext uri="{FF2B5EF4-FFF2-40B4-BE49-F238E27FC236}">
                <a16:creationId xmlns:a16="http://schemas.microsoft.com/office/drawing/2014/main" id="{B2F11AEA-5C17-41BA-BCBE-2A330AB4D8CB}"/>
              </a:ext>
            </a:extLst>
          </p:cNvPr>
          <p:cNvSpPr/>
          <p:nvPr/>
        </p:nvSpPr>
        <p:spPr>
          <a:xfrm>
            <a:off x="5332260" y="3849637"/>
            <a:ext cx="6765730" cy="4602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b="1" dirty="0">
                <a:solidFill>
                  <a:schemeClr val="tx1"/>
                </a:solidFill>
              </a:rPr>
              <a:t>Ｄ</a:t>
            </a:r>
            <a:r>
              <a:rPr kumimoji="1" lang="en-US" altLang="ja-JP" sz="2400" b="1" dirty="0">
                <a:solidFill>
                  <a:schemeClr val="tx1"/>
                </a:solidFill>
              </a:rPr>
              <a:t>DF</a:t>
            </a:r>
            <a:r>
              <a:rPr kumimoji="1" lang="ja-JP" altLang="en-US" sz="2400" b="1" dirty="0">
                <a:solidFill>
                  <a:schemeClr val="tx1"/>
                </a:solidFill>
              </a:rPr>
              <a:t>に対する</a:t>
            </a:r>
            <a:r>
              <a:rPr kumimoji="1" lang="en-US" altLang="ja-JP" sz="2400" b="1" dirty="0">
                <a:solidFill>
                  <a:schemeClr val="tx1"/>
                </a:solidFill>
              </a:rPr>
              <a:t>WF</a:t>
            </a:r>
            <a:r>
              <a:rPr kumimoji="1" lang="ja-JP" altLang="en-US" sz="2400" b="1" dirty="0">
                <a:solidFill>
                  <a:schemeClr val="tx1"/>
                </a:solidFill>
              </a:rPr>
              <a:t>からの上乗せは８０％</a:t>
            </a:r>
          </a:p>
        </p:txBody>
      </p:sp>
      <p:sp>
        <p:nvSpPr>
          <p:cNvPr id="13" name="正方形/長方形 12">
            <a:extLst>
              <a:ext uri="{FF2B5EF4-FFF2-40B4-BE49-F238E27FC236}">
                <a16:creationId xmlns:a16="http://schemas.microsoft.com/office/drawing/2014/main" id="{D2462AEF-895C-44E7-9DF8-58629A8A7B11}"/>
              </a:ext>
            </a:extLst>
          </p:cNvPr>
          <p:cNvSpPr/>
          <p:nvPr/>
        </p:nvSpPr>
        <p:spPr>
          <a:xfrm>
            <a:off x="5332260" y="4342583"/>
            <a:ext cx="6765730" cy="72661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solidFill>
                  <a:schemeClr val="bg1"/>
                </a:solidFill>
              </a:rPr>
              <a:t>他の地区や</a:t>
            </a:r>
            <a:r>
              <a:rPr kumimoji="1" lang="en-US" altLang="ja-JP" sz="2400" b="1" dirty="0">
                <a:solidFill>
                  <a:schemeClr val="bg1"/>
                </a:solidFill>
              </a:rPr>
              <a:t>RC</a:t>
            </a:r>
            <a:r>
              <a:rPr kumimoji="1" lang="ja-JP" altLang="en-US" sz="2400" b="1" dirty="0">
                <a:solidFill>
                  <a:schemeClr val="bg1"/>
                </a:solidFill>
              </a:rPr>
              <a:t>とパートナーを組むか？</a:t>
            </a:r>
            <a:endParaRPr kumimoji="1" lang="en-US" altLang="ja-JP" sz="2400" b="1" dirty="0">
              <a:solidFill>
                <a:schemeClr val="bg1"/>
              </a:solidFill>
            </a:endParaRPr>
          </a:p>
          <a:p>
            <a:pPr algn="ctr"/>
            <a:r>
              <a:rPr kumimoji="1" lang="ja-JP" altLang="en-US" sz="2000" b="1" dirty="0">
                <a:solidFill>
                  <a:schemeClr val="bg1"/>
                </a:solidFill>
              </a:rPr>
              <a:t>実施国側・援助国側の両提唱者は適切か？</a:t>
            </a:r>
          </a:p>
        </p:txBody>
      </p:sp>
      <p:sp>
        <p:nvSpPr>
          <p:cNvPr id="17" name="フローチャート: 代替処理 16">
            <a:extLst>
              <a:ext uri="{FF2B5EF4-FFF2-40B4-BE49-F238E27FC236}">
                <a16:creationId xmlns:a16="http://schemas.microsoft.com/office/drawing/2014/main" id="{48577A26-1E6E-4507-A719-7E5A0A18D57A}"/>
              </a:ext>
            </a:extLst>
          </p:cNvPr>
          <p:cNvSpPr/>
          <p:nvPr/>
        </p:nvSpPr>
        <p:spPr>
          <a:xfrm>
            <a:off x="6639592" y="5721948"/>
            <a:ext cx="5458398" cy="925799"/>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t>グローバル補助金を申請</a:t>
            </a:r>
            <a:endParaRPr kumimoji="1" lang="en-US" altLang="ja-JP" sz="2800" b="1" dirty="0"/>
          </a:p>
          <a:p>
            <a:pPr algn="ctr"/>
            <a:r>
              <a:rPr kumimoji="1" lang="ja-JP" altLang="en-US" sz="2800" b="1" dirty="0"/>
              <a:t>するべきである</a:t>
            </a:r>
          </a:p>
        </p:txBody>
      </p:sp>
      <p:sp>
        <p:nvSpPr>
          <p:cNvPr id="20" name="正方形/長方形 19">
            <a:extLst>
              <a:ext uri="{FF2B5EF4-FFF2-40B4-BE49-F238E27FC236}">
                <a16:creationId xmlns:a16="http://schemas.microsoft.com/office/drawing/2014/main" id="{ED199803-03AA-4FAC-B682-69E151FCCDAB}"/>
              </a:ext>
            </a:extLst>
          </p:cNvPr>
          <p:cNvSpPr/>
          <p:nvPr/>
        </p:nvSpPr>
        <p:spPr>
          <a:xfrm>
            <a:off x="279614" y="5581091"/>
            <a:ext cx="6107538" cy="5240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b="1" dirty="0">
                <a:solidFill>
                  <a:schemeClr val="tx1"/>
                </a:solidFill>
              </a:rPr>
              <a:t>地区補助金は国際的提唱者は必ずしも必要ではない</a:t>
            </a:r>
          </a:p>
        </p:txBody>
      </p:sp>
      <p:sp>
        <p:nvSpPr>
          <p:cNvPr id="22" name="正方形/長方形 21">
            <a:extLst>
              <a:ext uri="{FF2B5EF4-FFF2-40B4-BE49-F238E27FC236}">
                <a16:creationId xmlns:a16="http://schemas.microsoft.com/office/drawing/2014/main" id="{82A4835C-47E0-4163-8289-2B28E6BC4834}"/>
              </a:ext>
            </a:extLst>
          </p:cNvPr>
          <p:cNvSpPr/>
          <p:nvPr/>
        </p:nvSpPr>
        <p:spPr>
          <a:xfrm>
            <a:off x="279614" y="6041349"/>
            <a:ext cx="6107538" cy="60993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b="1" dirty="0">
                <a:solidFill>
                  <a:schemeClr val="tx1"/>
                </a:solidFill>
              </a:rPr>
              <a:t>地区補助金を申請</a:t>
            </a:r>
            <a:r>
              <a:rPr kumimoji="1" lang="ja-JP" altLang="en-US" sz="2000" b="1" dirty="0">
                <a:solidFill>
                  <a:schemeClr val="tx1"/>
                </a:solidFill>
              </a:rPr>
              <a:t>するべきである</a:t>
            </a:r>
          </a:p>
        </p:txBody>
      </p:sp>
      <p:sp>
        <p:nvSpPr>
          <p:cNvPr id="23" name="矢印: 下 22">
            <a:extLst>
              <a:ext uri="{FF2B5EF4-FFF2-40B4-BE49-F238E27FC236}">
                <a16:creationId xmlns:a16="http://schemas.microsoft.com/office/drawing/2014/main" id="{C41C1C1A-EFC9-46CD-B850-F5CE252280B7}"/>
              </a:ext>
            </a:extLst>
          </p:cNvPr>
          <p:cNvSpPr/>
          <p:nvPr/>
        </p:nvSpPr>
        <p:spPr>
          <a:xfrm>
            <a:off x="3797853" y="3262588"/>
            <a:ext cx="1399032" cy="766446"/>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solidFill>
                  <a:schemeClr val="tx1"/>
                </a:solidFill>
              </a:rPr>
              <a:t>NO</a:t>
            </a:r>
            <a:endParaRPr kumimoji="1" lang="ja-JP" altLang="en-US" b="1" dirty="0">
              <a:solidFill>
                <a:schemeClr val="tx1"/>
              </a:solidFill>
            </a:endParaRPr>
          </a:p>
        </p:txBody>
      </p:sp>
      <p:sp>
        <p:nvSpPr>
          <p:cNvPr id="24" name="矢印: 下 23">
            <a:extLst>
              <a:ext uri="{FF2B5EF4-FFF2-40B4-BE49-F238E27FC236}">
                <a16:creationId xmlns:a16="http://schemas.microsoft.com/office/drawing/2014/main" id="{F402FEF7-77D5-413C-B3AE-0637072489D2}"/>
              </a:ext>
            </a:extLst>
          </p:cNvPr>
          <p:cNvSpPr/>
          <p:nvPr/>
        </p:nvSpPr>
        <p:spPr>
          <a:xfrm>
            <a:off x="5085567" y="5095015"/>
            <a:ext cx="1185323" cy="460257"/>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solidFill>
                  <a:schemeClr val="tx1"/>
                </a:solidFill>
              </a:rPr>
              <a:t>NO</a:t>
            </a:r>
            <a:endParaRPr kumimoji="1" lang="ja-JP" altLang="en-US" b="1" dirty="0">
              <a:solidFill>
                <a:schemeClr val="tx1"/>
              </a:solidFill>
            </a:endParaRPr>
          </a:p>
        </p:txBody>
      </p:sp>
      <p:sp>
        <p:nvSpPr>
          <p:cNvPr id="25" name="矢印: 下 24">
            <a:extLst>
              <a:ext uri="{FF2B5EF4-FFF2-40B4-BE49-F238E27FC236}">
                <a16:creationId xmlns:a16="http://schemas.microsoft.com/office/drawing/2014/main" id="{E55F63E5-13A6-4D9C-BE23-CD894CCD110E}"/>
              </a:ext>
            </a:extLst>
          </p:cNvPr>
          <p:cNvSpPr/>
          <p:nvPr/>
        </p:nvSpPr>
        <p:spPr>
          <a:xfrm>
            <a:off x="8715125" y="3305514"/>
            <a:ext cx="1546804" cy="54864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a:solidFill>
                  <a:schemeClr val="bg1"/>
                </a:solidFill>
              </a:rPr>
              <a:t>YES</a:t>
            </a:r>
            <a:endParaRPr kumimoji="1" lang="ja-JP" altLang="en-US" sz="2000" b="1" dirty="0">
              <a:solidFill>
                <a:schemeClr val="bg1"/>
              </a:solidFill>
            </a:endParaRPr>
          </a:p>
        </p:txBody>
      </p:sp>
      <p:sp>
        <p:nvSpPr>
          <p:cNvPr id="26" name="矢印: 下 25">
            <a:extLst>
              <a:ext uri="{FF2B5EF4-FFF2-40B4-BE49-F238E27FC236}">
                <a16:creationId xmlns:a16="http://schemas.microsoft.com/office/drawing/2014/main" id="{03C9856B-C968-484E-9CE1-BFC170A0E477}"/>
              </a:ext>
            </a:extLst>
          </p:cNvPr>
          <p:cNvSpPr/>
          <p:nvPr/>
        </p:nvSpPr>
        <p:spPr>
          <a:xfrm>
            <a:off x="8690073" y="5141989"/>
            <a:ext cx="1596908" cy="50716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a:solidFill>
                  <a:schemeClr val="bg1"/>
                </a:solidFill>
              </a:rPr>
              <a:t>YES</a:t>
            </a:r>
            <a:endParaRPr kumimoji="1" lang="ja-JP" altLang="en-US" sz="2000" b="1" dirty="0">
              <a:solidFill>
                <a:schemeClr val="bg1"/>
              </a:solidFill>
            </a:endParaRPr>
          </a:p>
        </p:txBody>
      </p:sp>
    </p:spTree>
    <p:extLst>
      <p:ext uri="{BB962C8B-B14F-4D97-AF65-F5344CB8AC3E}">
        <p14:creationId xmlns:p14="http://schemas.microsoft.com/office/powerpoint/2010/main" val="324026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3729918124"/>
              </p:ext>
            </p:extLst>
          </p:nvPr>
        </p:nvGraphicFramePr>
        <p:xfrm>
          <a:off x="3640034" y="244683"/>
          <a:ext cx="4911929" cy="551974"/>
        </p:xfrm>
        <a:graphic>
          <a:graphicData uri="http://schemas.openxmlformats.org/drawingml/2006/table">
            <a:tbl>
              <a:tblPr firstRow="1" bandRow="1">
                <a:tableStyleId>{5940675A-B579-460E-94D1-54222C63F5DA}</a:tableStyleId>
              </a:tblPr>
              <a:tblGrid>
                <a:gridCol w="4911929">
                  <a:extLst>
                    <a:ext uri="{9D8B030D-6E8A-4147-A177-3AD203B41FA5}">
                      <a16:colId xmlns:a16="http://schemas.microsoft.com/office/drawing/2014/main" val="1465501517"/>
                    </a:ext>
                  </a:extLst>
                </a:gridCol>
              </a:tblGrid>
              <a:tr h="0">
                <a:tc>
                  <a:txBody>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地区補助金</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2" name="表 1">
            <a:extLst>
              <a:ext uri="{FF2B5EF4-FFF2-40B4-BE49-F238E27FC236}">
                <a16:creationId xmlns:a16="http://schemas.microsoft.com/office/drawing/2014/main" id="{AB350EC1-02E9-48A0-BD13-C2E3402E1EDB}"/>
              </a:ext>
            </a:extLst>
          </p:cNvPr>
          <p:cNvGraphicFramePr>
            <a:graphicFrameLocks noGrp="1"/>
          </p:cNvGraphicFramePr>
          <p:nvPr>
            <p:extLst>
              <p:ext uri="{D42A27DB-BD31-4B8C-83A1-F6EECF244321}">
                <p14:modId xmlns:p14="http://schemas.microsoft.com/office/powerpoint/2010/main" val="3749115821"/>
              </p:ext>
            </p:extLst>
          </p:nvPr>
        </p:nvGraphicFramePr>
        <p:xfrm>
          <a:off x="298443" y="1070010"/>
          <a:ext cx="11595113" cy="5543307"/>
        </p:xfrm>
        <a:graphic>
          <a:graphicData uri="http://schemas.openxmlformats.org/drawingml/2006/table">
            <a:tbl>
              <a:tblPr firstRow="1" bandRow="1">
                <a:tableStyleId>{5940675A-B579-460E-94D1-54222C63F5DA}</a:tableStyleId>
              </a:tblPr>
              <a:tblGrid>
                <a:gridCol w="2426062">
                  <a:extLst>
                    <a:ext uri="{9D8B030D-6E8A-4147-A177-3AD203B41FA5}">
                      <a16:colId xmlns:a16="http://schemas.microsoft.com/office/drawing/2014/main" val="1262552725"/>
                    </a:ext>
                  </a:extLst>
                </a:gridCol>
                <a:gridCol w="9169051">
                  <a:extLst>
                    <a:ext uri="{9D8B030D-6E8A-4147-A177-3AD203B41FA5}">
                      <a16:colId xmlns:a16="http://schemas.microsoft.com/office/drawing/2014/main" val="254988035"/>
                    </a:ext>
                  </a:extLst>
                </a:gridCol>
              </a:tblGrid>
              <a:tr h="473700">
                <a:tc gridSpan="2">
                  <a:txBody>
                    <a:bodyPr/>
                    <a:lstStyle/>
                    <a:p>
                      <a:pPr algn="ctr">
                        <a:lnSpc>
                          <a:spcPct val="100000"/>
                        </a:lnSpc>
                      </a:pPr>
                      <a:r>
                        <a:rPr kumimoji="1" lang="ja-JP" altLang="en-US" sz="2800" b="1" dirty="0">
                          <a:latin typeface="HG丸ｺﾞｼｯｸM-PRO" panose="020F0600000000000000" pitchFamily="50" charset="-128"/>
                          <a:ea typeface="HG丸ｺﾞｼｯｸM-PRO" panose="020F0600000000000000" pitchFamily="50" charset="-128"/>
                        </a:rPr>
                        <a:t>概 　　　要</a:t>
                      </a:r>
                    </a:p>
                  </a:txBody>
                  <a:tcPr marL="64294" marR="64294" marT="32147" marB="32147" anchor="ctr">
                    <a:solidFill>
                      <a:schemeClr val="tx2">
                        <a:lumMod val="40000"/>
                        <a:lumOff val="60000"/>
                      </a:schemeClr>
                    </a:solidFill>
                  </a:tcPr>
                </a:tc>
                <a:tc hMerge="1">
                  <a:txBody>
                    <a:bodyPr/>
                    <a:lstStyle/>
                    <a:p>
                      <a:pPr algn="ctr">
                        <a:lnSpc>
                          <a:spcPct val="100000"/>
                        </a:lnSpc>
                      </a:pPr>
                      <a:endParaRPr kumimoji="1" lang="ja-JP" altLang="en-US" sz="2300" b="1" dirty="0">
                        <a:latin typeface="HG丸ｺﾞｼｯｸM-PRO" panose="020F0600000000000000" pitchFamily="50" charset="-128"/>
                        <a:ea typeface="HG丸ｺﾞｼｯｸM-PRO" panose="020F0600000000000000" pitchFamily="50" charset="-128"/>
                      </a:endParaRPr>
                    </a:p>
                  </a:txBody>
                  <a:tcPr marL="64294" marR="64294" marT="32147" marB="32147" anchor="ctr">
                    <a:solidFill>
                      <a:schemeClr val="tx2">
                        <a:lumMod val="40000"/>
                        <a:lumOff val="60000"/>
                      </a:schemeClr>
                    </a:solidFill>
                  </a:tcPr>
                </a:tc>
                <a:extLst>
                  <a:ext uri="{0D108BD9-81ED-4DB2-BD59-A6C34878D82A}">
                    <a16:rowId xmlns:a16="http://schemas.microsoft.com/office/drawing/2014/main" val="1261002518"/>
                  </a:ext>
                </a:extLst>
              </a:tr>
              <a:tr h="2579708">
                <a:tc>
                  <a:txBody>
                    <a:bodyPr/>
                    <a:lstStyle/>
                    <a:p>
                      <a:pPr algn="ctr">
                        <a:lnSpc>
                          <a:spcPct val="100000"/>
                        </a:lnSpc>
                      </a:pPr>
                      <a:r>
                        <a:rPr kumimoji="1" lang="ja-JP" altLang="en-US" sz="2000" b="1" dirty="0">
                          <a:latin typeface="HG丸ｺﾞｼｯｸM-PRO" panose="020F0600000000000000" pitchFamily="50" charset="-128"/>
                          <a:ea typeface="HG丸ｺﾞｼｯｸM-PRO" panose="020F0600000000000000" pitchFamily="50" charset="-128"/>
                        </a:rPr>
                        <a:t>要件</a:t>
                      </a:r>
                    </a:p>
                  </a:txBody>
                  <a:tcPr marL="64294" marR="64294" marT="32147" marB="32147" anchor="ctr"/>
                </a:tc>
                <a:tc>
                  <a:txBody>
                    <a:bodyPr/>
                    <a:lstStyle/>
                    <a:p>
                      <a:pPr algn="l">
                        <a:lnSpc>
                          <a:spcPts val="32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社会奉仕または小規模の国際奉仕活動　　　　　　　　　　　　　（現地にロータリーがなくても可）</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予算総額</a:t>
                      </a:r>
                      <a:r>
                        <a:rPr kumimoji="1" lang="en-US" altLang="ja-JP" sz="2300" b="1" dirty="0">
                          <a:latin typeface="HG丸ｺﾞｼｯｸM-PRO" panose="020F0600000000000000" pitchFamily="50" charset="-128"/>
                          <a:ea typeface="HG丸ｺﾞｼｯｸM-PRO" panose="020F0600000000000000" pitchFamily="50" charset="-128"/>
                        </a:rPr>
                        <a:t>40</a:t>
                      </a:r>
                      <a:r>
                        <a:rPr kumimoji="1" lang="ja-JP" altLang="en-US" sz="2300" b="1" dirty="0">
                          <a:latin typeface="HG丸ｺﾞｼｯｸM-PRO" panose="020F0600000000000000" pitchFamily="50" charset="-128"/>
                          <a:ea typeface="HG丸ｺﾞｼｯｸM-PRO" panose="020F0600000000000000" pitchFamily="50" charset="-128"/>
                        </a:rPr>
                        <a:t>万円以上のプロジェクト</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en-US" altLang="ja-JP" sz="2300" b="1" dirty="0">
                          <a:latin typeface="HG丸ｺﾞｼｯｸM-PRO" panose="020F0600000000000000" pitchFamily="50" charset="-128"/>
                          <a:ea typeface="HG丸ｺﾞｼｯｸM-PRO" panose="020F0600000000000000" pitchFamily="50" charset="-128"/>
                        </a:rPr>
                        <a:t>* </a:t>
                      </a:r>
                      <a:r>
                        <a:rPr kumimoji="1" lang="ja-JP" altLang="en-US" sz="2300" b="1" dirty="0">
                          <a:latin typeface="HG丸ｺﾞｼｯｸM-PRO" panose="020F0600000000000000" pitchFamily="50" charset="-128"/>
                          <a:ea typeface="HG丸ｺﾞｼｯｸM-PRO" panose="020F0600000000000000" pitchFamily="50" charset="-128"/>
                        </a:rPr>
                        <a:t>年度内に終了する活動（奨学金はこの限りではない）</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buFont typeface="Arial" charset="0"/>
                        <a:buNone/>
                      </a:pPr>
                      <a:r>
                        <a:rPr kumimoji="1" lang="ja-JP" altLang="en-US" sz="2300" b="1" dirty="0">
                          <a:latin typeface="HG丸ｺﾞｼｯｸM-PRO" panose="020F0600000000000000" pitchFamily="50" charset="-128"/>
                          <a:ea typeface="HG丸ｺﾞｼｯｸM-PRO" panose="020F0600000000000000" pitchFamily="50" charset="-128"/>
                        </a:rPr>
                        <a:t>*１クラブ１申請</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buFont typeface="Arial" charset="0"/>
                        <a:buNone/>
                      </a:pPr>
                      <a:r>
                        <a:rPr kumimoji="1" lang="ja-JP" altLang="en-US" sz="2300" b="1" dirty="0">
                          <a:latin typeface="HG丸ｺﾞｼｯｸM-PRO" panose="020F0600000000000000" pitchFamily="50" charset="-128"/>
                          <a:ea typeface="HG丸ｺﾞｼｯｸM-PRO" panose="020F0600000000000000" pitchFamily="50" charset="-128"/>
                        </a:rPr>
                        <a:t>*申請要件は、</a:t>
                      </a:r>
                      <a:r>
                        <a:rPr kumimoji="1" lang="en-US" altLang="ja-JP" sz="2300" b="1" dirty="0">
                          <a:latin typeface="HG丸ｺﾞｼｯｸM-PRO" panose="020F0600000000000000" pitchFamily="50" charset="-128"/>
                          <a:ea typeface="HG丸ｺﾞｼｯｸM-PRO" panose="020F0600000000000000" pitchFamily="50" charset="-128"/>
                        </a:rPr>
                        <a:t>2660</a:t>
                      </a:r>
                      <a:r>
                        <a:rPr kumimoji="1" lang="ja-JP" altLang="en-US" sz="2300" b="1" dirty="0">
                          <a:latin typeface="HG丸ｺﾞｼｯｸM-PRO" panose="020F0600000000000000" pitchFamily="50" charset="-128"/>
                          <a:ea typeface="HG丸ｺﾞｼｯｸM-PRO" panose="020F0600000000000000" pitchFamily="50" charset="-128"/>
                        </a:rPr>
                        <a:t>地区財団補助金申請ハンドブックによる</a:t>
                      </a:r>
                      <a:endParaRPr kumimoji="1" lang="en-US" altLang="ja-JP" sz="2300" b="1" dirty="0">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1936274910"/>
                  </a:ext>
                </a:extLst>
              </a:tr>
              <a:tr h="1024021">
                <a:tc>
                  <a:txBody>
                    <a:bodyPr/>
                    <a:lstStyle/>
                    <a:p>
                      <a:pPr algn="ctr">
                        <a:lnSpc>
                          <a:spcPct val="100000"/>
                        </a:lnSpc>
                      </a:pPr>
                      <a:r>
                        <a:rPr kumimoji="1" lang="ja-JP" altLang="en-US" sz="2000" b="1" dirty="0">
                          <a:latin typeface="HG丸ｺﾞｼｯｸM-PRO" panose="020F0600000000000000" pitchFamily="50" charset="-128"/>
                          <a:ea typeface="HG丸ｺﾞｼｯｸM-PRO" panose="020F0600000000000000" pitchFamily="50" charset="-128"/>
                        </a:rPr>
                        <a:t>申請スケジュール</a:t>
                      </a:r>
                    </a:p>
                  </a:txBody>
                  <a:tcPr marL="64294" marR="64294" marT="32147" marB="32147" anchor="ctr"/>
                </a:tc>
                <a:tc>
                  <a:txBody>
                    <a:bodyPr/>
                    <a:lstStyle/>
                    <a:p>
                      <a:pPr marL="0" marR="0" lvl="0" indent="0" algn="l" defTabSz="1300460" rtl="0" eaLnBrk="1" fontAlgn="auto" latinLnBrk="0" hangingPunct="1">
                        <a:lnSpc>
                          <a:spcPts val="3200"/>
                        </a:lnSpc>
                        <a:spcBef>
                          <a:spcPts val="0"/>
                        </a:spcBef>
                        <a:spcAft>
                          <a:spcPts val="0"/>
                        </a:spcAft>
                        <a:buClrTx/>
                        <a:buSzTx/>
                        <a:buFontTx/>
                        <a:buNone/>
                        <a:tabLst/>
                        <a:defRPr/>
                      </a:pPr>
                      <a:r>
                        <a:rPr kumimoji="1" lang="en-US" altLang="ja-JP" sz="2300" b="1" dirty="0">
                          <a:latin typeface="HG丸ｺﾞｼｯｸM-PRO" panose="020F0600000000000000" pitchFamily="50" charset="-128"/>
                          <a:ea typeface="HG丸ｺﾞｼｯｸM-PRO" panose="020F0600000000000000" pitchFamily="50" charset="-128"/>
                        </a:rPr>
                        <a:t>2022</a:t>
                      </a:r>
                      <a:r>
                        <a:rPr kumimoji="1" lang="ja-JP" altLang="en-US" sz="2300" b="1" dirty="0">
                          <a:latin typeface="HG丸ｺﾞｼｯｸM-PRO" panose="020F0600000000000000" pitchFamily="50" charset="-128"/>
                          <a:ea typeface="HG丸ｺﾞｼｯｸM-PRO" panose="020F0600000000000000" pitchFamily="50" charset="-128"/>
                        </a:rPr>
                        <a:t>年３月</a:t>
                      </a:r>
                      <a:r>
                        <a:rPr kumimoji="1" lang="en-US" altLang="ja-JP" sz="2300" b="1" dirty="0">
                          <a:latin typeface="HG丸ｺﾞｼｯｸM-PRO" panose="020F0600000000000000" pitchFamily="50" charset="-128"/>
                          <a:ea typeface="HG丸ｺﾞｼｯｸM-PRO" panose="020F0600000000000000" pitchFamily="50" charset="-128"/>
                        </a:rPr>
                        <a:t>1</a:t>
                      </a:r>
                      <a:r>
                        <a:rPr kumimoji="1" lang="ja-JP" altLang="en-US" sz="2300" b="1" dirty="0">
                          <a:latin typeface="HG丸ｺﾞｼｯｸM-PRO" panose="020F0600000000000000" pitchFamily="50" charset="-128"/>
                          <a:ea typeface="HG丸ｺﾞｼｯｸM-PRO" panose="020F0600000000000000" pitchFamily="50" charset="-128"/>
                        </a:rPr>
                        <a:t>日～４月</a:t>
                      </a:r>
                      <a:r>
                        <a:rPr kumimoji="1" lang="en-US" altLang="ja-JP" sz="2300" b="1" dirty="0">
                          <a:latin typeface="HG丸ｺﾞｼｯｸM-PRO" panose="020F0600000000000000" pitchFamily="50" charset="-128"/>
                          <a:ea typeface="HG丸ｺﾞｼｯｸM-PRO" panose="020F0600000000000000" pitchFamily="50" charset="-128"/>
                        </a:rPr>
                        <a:t>30</a:t>
                      </a:r>
                      <a:r>
                        <a:rPr kumimoji="1" lang="ja-JP" altLang="en-US" sz="2300" b="1" dirty="0">
                          <a:latin typeface="HG丸ｺﾞｼｯｸM-PRO" panose="020F0600000000000000" pitchFamily="50" charset="-128"/>
                          <a:ea typeface="HG丸ｺﾞｼｯｸM-PRO" panose="020F0600000000000000" pitchFamily="50" charset="-128"/>
                        </a:rPr>
                        <a:t>日</a:t>
                      </a:r>
                      <a:endParaRPr kumimoji="1" lang="en-US" altLang="ja-JP" sz="2300" b="1" dirty="0">
                        <a:solidFill>
                          <a:schemeClr val="tx1"/>
                        </a:solidFill>
                        <a:latin typeface="HG丸ｺﾞｼｯｸM-PRO" panose="020F0600000000000000" pitchFamily="50" charset="-128"/>
                        <a:ea typeface="HG丸ｺﾞｼｯｸM-PRO" panose="020F0600000000000000" pitchFamily="50" charset="-128"/>
                      </a:endParaRPr>
                    </a:p>
                  </a:txBody>
                  <a:tcPr marL="64294" marR="64294" marT="32147" marB="32147" anchor="ctr"/>
                </a:tc>
                <a:extLst>
                  <a:ext uri="{0D108BD9-81ED-4DB2-BD59-A6C34878D82A}">
                    <a16:rowId xmlns:a16="http://schemas.microsoft.com/office/drawing/2014/main" val="298591701"/>
                  </a:ext>
                </a:extLst>
              </a:tr>
              <a:tr h="1448564">
                <a:tc>
                  <a:txBody>
                    <a:bodyPr/>
                    <a:lstStyle/>
                    <a:p>
                      <a:pPr algn="ctr">
                        <a:lnSpc>
                          <a:spcPct val="100000"/>
                        </a:lnSpc>
                      </a:pPr>
                      <a:r>
                        <a:rPr kumimoji="1" lang="ja-JP" altLang="en-US" sz="2000" b="1" dirty="0">
                          <a:latin typeface="HG丸ｺﾞｼｯｸM-PRO" panose="020F0600000000000000" pitchFamily="50" charset="-128"/>
                          <a:ea typeface="HG丸ｺﾞｼｯｸM-PRO" panose="020F0600000000000000" pitchFamily="50" charset="-128"/>
                        </a:rPr>
                        <a:t>補助金額</a:t>
                      </a:r>
                    </a:p>
                  </a:txBody>
                  <a:tcPr marL="64294" marR="64294" marT="32147" marB="32147" anchor="ctr"/>
                </a:tc>
                <a:tc>
                  <a:txBody>
                    <a:bodyPr/>
                    <a:lstStyle/>
                    <a:p>
                      <a:pPr algn="l">
                        <a:lnSpc>
                          <a:spcPts val="3200"/>
                        </a:lnSpc>
                      </a:pPr>
                      <a:r>
                        <a:rPr kumimoji="1" lang="ja-JP" altLang="en-US" sz="2300" b="1" dirty="0">
                          <a:latin typeface="HG丸ｺﾞｼｯｸM-PRO" panose="020F0600000000000000" pitchFamily="50" charset="-128"/>
                          <a:ea typeface="HG丸ｺﾞｼｯｸM-PRO" panose="020F0600000000000000" pitchFamily="50" charset="-128"/>
                        </a:rPr>
                        <a:t>クラブ拠出額に対し</a:t>
                      </a:r>
                      <a:r>
                        <a:rPr kumimoji="1" lang="en-US" altLang="ja-JP" sz="2300" b="1" dirty="0">
                          <a:latin typeface="HG丸ｺﾞｼｯｸM-PRO" panose="020F0600000000000000" pitchFamily="50" charset="-128"/>
                          <a:ea typeface="HG丸ｺﾞｼｯｸM-PRO" panose="020F0600000000000000" pitchFamily="50" charset="-128"/>
                        </a:rPr>
                        <a:t>100</a:t>
                      </a:r>
                      <a:r>
                        <a:rPr kumimoji="1" lang="ja-JP" altLang="en-US" sz="2300" b="1" dirty="0">
                          <a:latin typeface="HG丸ｺﾞｼｯｸM-PRO" panose="020F0600000000000000" pitchFamily="50" charset="-128"/>
                          <a:ea typeface="HG丸ｺﾞｼｯｸM-PRO" panose="020F0600000000000000" pitchFamily="50" charset="-128"/>
                        </a:rPr>
                        <a:t>％マッチングの場合</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ja-JP" altLang="en-US" sz="2300" b="1" dirty="0">
                          <a:latin typeface="HG丸ｺﾞｼｯｸM-PRO" panose="020F0600000000000000" pitchFamily="50" charset="-128"/>
                          <a:ea typeface="HG丸ｺﾞｼｯｸM-PRO" panose="020F0600000000000000" pitchFamily="50" charset="-128"/>
                        </a:rPr>
                        <a:t>　社会奉仕活動への補助金：</a:t>
                      </a:r>
                      <a:r>
                        <a:rPr kumimoji="1" lang="en-US" altLang="ja-JP" sz="2300" b="1" dirty="0">
                          <a:latin typeface="HG丸ｺﾞｼｯｸM-PRO" panose="020F0600000000000000" pitchFamily="50" charset="-128"/>
                          <a:ea typeface="HG丸ｺﾞｼｯｸM-PRO" panose="020F0600000000000000" pitchFamily="50" charset="-128"/>
                        </a:rPr>
                        <a:t>20</a:t>
                      </a:r>
                      <a:r>
                        <a:rPr kumimoji="1" lang="ja-JP" altLang="en-US" sz="2300" b="1" dirty="0">
                          <a:latin typeface="HG丸ｺﾞｼｯｸM-PRO" panose="020F0600000000000000" pitchFamily="50" charset="-128"/>
                          <a:ea typeface="HG丸ｺﾞｼｯｸM-PRO" panose="020F0600000000000000" pitchFamily="50" charset="-128"/>
                        </a:rPr>
                        <a:t>～</a:t>
                      </a:r>
                      <a:r>
                        <a:rPr kumimoji="1" lang="en-US" altLang="ja-JP" sz="2300" b="1" dirty="0">
                          <a:latin typeface="HG丸ｺﾞｼｯｸM-PRO" panose="020F0600000000000000" pitchFamily="50" charset="-128"/>
                          <a:ea typeface="HG丸ｺﾞｼｯｸM-PRO" panose="020F0600000000000000" pitchFamily="50" charset="-128"/>
                        </a:rPr>
                        <a:t>60</a:t>
                      </a:r>
                      <a:r>
                        <a:rPr kumimoji="1" lang="ja-JP" altLang="en-US" sz="2300" b="1" dirty="0">
                          <a:latin typeface="HG丸ｺﾞｼｯｸM-PRO" panose="020F0600000000000000" pitchFamily="50" charset="-128"/>
                          <a:ea typeface="HG丸ｺﾞｼｯｸM-PRO" panose="020F0600000000000000" pitchFamily="50" charset="-128"/>
                        </a:rPr>
                        <a:t>万円</a:t>
                      </a:r>
                      <a:endParaRPr kumimoji="1" lang="en-US" altLang="ja-JP" sz="2300" b="1" dirty="0">
                        <a:latin typeface="HG丸ｺﾞｼｯｸM-PRO" panose="020F0600000000000000" pitchFamily="50" charset="-128"/>
                        <a:ea typeface="HG丸ｺﾞｼｯｸM-PRO" panose="020F0600000000000000" pitchFamily="50" charset="-128"/>
                      </a:endParaRPr>
                    </a:p>
                    <a:p>
                      <a:pPr algn="l">
                        <a:lnSpc>
                          <a:spcPts val="3200"/>
                        </a:lnSpc>
                      </a:pPr>
                      <a:r>
                        <a:rPr kumimoji="1" lang="ja-JP" altLang="en-US" sz="2300" b="1" dirty="0">
                          <a:latin typeface="HG丸ｺﾞｼｯｸM-PRO" panose="020F0600000000000000" pitchFamily="50" charset="-128"/>
                          <a:ea typeface="HG丸ｺﾞｼｯｸM-PRO" panose="020F0600000000000000" pitchFamily="50" charset="-128"/>
                        </a:rPr>
                        <a:t>　国際奉仕活動への補助金：</a:t>
                      </a:r>
                      <a:r>
                        <a:rPr kumimoji="1" lang="en-US" altLang="ja-JP" sz="2300" b="1" dirty="0">
                          <a:latin typeface="HG丸ｺﾞｼｯｸM-PRO" panose="020F0600000000000000" pitchFamily="50" charset="-128"/>
                          <a:ea typeface="HG丸ｺﾞｼｯｸM-PRO" panose="020F0600000000000000" pitchFamily="50" charset="-128"/>
                        </a:rPr>
                        <a:t>20</a:t>
                      </a:r>
                      <a:r>
                        <a:rPr kumimoji="1" lang="ja-JP" altLang="en-US" sz="2300" b="1" dirty="0">
                          <a:latin typeface="HG丸ｺﾞｼｯｸM-PRO" panose="020F0600000000000000" pitchFamily="50" charset="-128"/>
                          <a:ea typeface="HG丸ｺﾞｼｯｸM-PRO" panose="020F0600000000000000" pitchFamily="50" charset="-128"/>
                        </a:rPr>
                        <a:t>～</a:t>
                      </a:r>
                      <a:r>
                        <a:rPr kumimoji="1" lang="en-US" altLang="ja-JP" sz="2300" b="1" dirty="0">
                          <a:latin typeface="HG丸ｺﾞｼｯｸM-PRO" panose="020F0600000000000000" pitchFamily="50" charset="-128"/>
                          <a:ea typeface="HG丸ｺﾞｼｯｸM-PRO" panose="020F0600000000000000" pitchFamily="50" charset="-128"/>
                        </a:rPr>
                        <a:t>100</a:t>
                      </a:r>
                      <a:r>
                        <a:rPr kumimoji="1" lang="ja-JP" altLang="en-US" sz="2300" b="1" dirty="0">
                          <a:latin typeface="HG丸ｺﾞｼｯｸM-PRO" panose="020F0600000000000000" pitchFamily="50" charset="-128"/>
                          <a:ea typeface="HG丸ｺﾞｼｯｸM-PRO" panose="020F0600000000000000" pitchFamily="50" charset="-128"/>
                        </a:rPr>
                        <a:t>万円</a:t>
                      </a:r>
                    </a:p>
                  </a:txBody>
                  <a:tcPr marL="64294" marR="64294" marT="32147" marB="32147" anchor="ctr"/>
                </a:tc>
                <a:extLst>
                  <a:ext uri="{0D108BD9-81ED-4DB2-BD59-A6C34878D82A}">
                    <a16:rowId xmlns:a16="http://schemas.microsoft.com/office/drawing/2014/main" val="3729778493"/>
                  </a:ext>
                </a:extLst>
              </a:tr>
            </a:tbl>
          </a:graphicData>
        </a:graphic>
      </p:graphicFrame>
      <p:pic>
        <p:nvPicPr>
          <p:cNvPr id="5" name="図 4" descr="テキスト, ロゴ&#10;&#10;自動的に生成された説明">
            <a:extLst>
              <a:ext uri="{FF2B5EF4-FFF2-40B4-BE49-F238E27FC236}">
                <a16:creationId xmlns:a16="http://schemas.microsoft.com/office/drawing/2014/main" id="{48B5B530-72DD-4626-830C-2ED82A25E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04" y="247083"/>
            <a:ext cx="1626321" cy="612935"/>
          </a:xfrm>
          <a:prstGeom prst="rect">
            <a:avLst/>
          </a:prstGeom>
        </p:spPr>
      </p:pic>
    </p:spTree>
    <p:extLst>
      <p:ext uri="{BB962C8B-B14F-4D97-AF65-F5344CB8AC3E}">
        <p14:creationId xmlns:p14="http://schemas.microsoft.com/office/powerpoint/2010/main" val="284631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21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5E1B8B-5712-4479-BD61-3CCA31DE9DFF}"/>
              </a:ext>
            </a:extLst>
          </p:cNvPr>
          <p:cNvSpPr/>
          <p:nvPr/>
        </p:nvSpPr>
        <p:spPr>
          <a:xfrm>
            <a:off x="-19156" y="0"/>
            <a:ext cx="12191999" cy="70703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4400" b="1" dirty="0">
                <a:solidFill>
                  <a:schemeClr val="bg1"/>
                </a:solidFill>
              </a:rPr>
              <a:t>DG</a:t>
            </a:r>
            <a:r>
              <a:rPr lang="ja-JP" altLang="en-US" sz="4400" b="1" dirty="0">
                <a:solidFill>
                  <a:schemeClr val="bg1"/>
                </a:solidFill>
              </a:rPr>
              <a:t>・</a:t>
            </a:r>
            <a:r>
              <a:rPr kumimoji="1" lang="ja-JP" altLang="en-US" sz="4400" b="1" dirty="0">
                <a:solidFill>
                  <a:schemeClr val="bg1"/>
                </a:solidFill>
              </a:rPr>
              <a:t>地区財団補助金（</a:t>
            </a:r>
            <a:r>
              <a:rPr kumimoji="1" lang="en-US" altLang="ja-JP" sz="4400" b="1" dirty="0">
                <a:solidFill>
                  <a:schemeClr val="bg1"/>
                </a:solidFill>
              </a:rPr>
              <a:t>1</a:t>
            </a:r>
            <a:r>
              <a:rPr kumimoji="1" lang="ja-JP" altLang="en-US" sz="4400" b="1" dirty="0">
                <a:solidFill>
                  <a:schemeClr val="bg1"/>
                </a:solidFill>
              </a:rPr>
              <a:t>年以内）</a:t>
            </a:r>
          </a:p>
        </p:txBody>
      </p:sp>
      <p:sp>
        <p:nvSpPr>
          <p:cNvPr id="5" name="正方形/長方形 4">
            <a:extLst>
              <a:ext uri="{FF2B5EF4-FFF2-40B4-BE49-F238E27FC236}">
                <a16:creationId xmlns:a16="http://schemas.microsoft.com/office/drawing/2014/main" id="{8AC78F88-04DE-4239-803D-437E9329BDEA}"/>
              </a:ext>
            </a:extLst>
          </p:cNvPr>
          <p:cNvSpPr/>
          <p:nvPr/>
        </p:nvSpPr>
        <p:spPr>
          <a:xfrm>
            <a:off x="352695" y="2077811"/>
            <a:ext cx="3095895"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人道奉仕</a:t>
            </a:r>
          </a:p>
        </p:txBody>
      </p:sp>
      <p:sp>
        <p:nvSpPr>
          <p:cNvPr id="6" name="正方形/長方形 5">
            <a:extLst>
              <a:ext uri="{FF2B5EF4-FFF2-40B4-BE49-F238E27FC236}">
                <a16:creationId xmlns:a16="http://schemas.microsoft.com/office/drawing/2014/main" id="{28AAAFD2-9002-44FB-8B4B-7EC464A39A09}"/>
              </a:ext>
            </a:extLst>
          </p:cNvPr>
          <p:cNvSpPr/>
          <p:nvPr/>
        </p:nvSpPr>
        <p:spPr>
          <a:xfrm>
            <a:off x="352697" y="2978331"/>
            <a:ext cx="309589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奨学金</a:t>
            </a:r>
          </a:p>
        </p:txBody>
      </p:sp>
      <p:sp>
        <p:nvSpPr>
          <p:cNvPr id="7" name="正方形/長方形 6">
            <a:extLst>
              <a:ext uri="{FF2B5EF4-FFF2-40B4-BE49-F238E27FC236}">
                <a16:creationId xmlns:a16="http://schemas.microsoft.com/office/drawing/2014/main" id="{A7682083-E4B4-4D38-B9B5-16D9A504C97E}"/>
              </a:ext>
            </a:extLst>
          </p:cNvPr>
          <p:cNvSpPr/>
          <p:nvPr/>
        </p:nvSpPr>
        <p:spPr>
          <a:xfrm>
            <a:off x="352695" y="3892735"/>
            <a:ext cx="309589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職業研修</a:t>
            </a:r>
          </a:p>
        </p:txBody>
      </p:sp>
      <p:sp>
        <p:nvSpPr>
          <p:cNvPr id="8" name="正方形/長方形 7">
            <a:extLst>
              <a:ext uri="{FF2B5EF4-FFF2-40B4-BE49-F238E27FC236}">
                <a16:creationId xmlns:a16="http://schemas.microsoft.com/office/drawing/2014/main" id="{14335762-775F-4733-A894-92061E4C23FC}"/>
              </a:ext>
            </a:extLst>
          </p:cNvPr>
          <p:cNvSpPr/>
          <p:nvPr/>
        </p:nvSpPr>
        <p:spPr>
          <a:xfrm>
            <a:off x="352693" y="4803866"/>
            <a:ext cx="3095898" cy="11005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b="1" dirty="0"/>
              <a:t>人道的国際奉仕</a:t>
            </a:r>
          </a:p>
        </p:txBody>
      </p:sp>
      <p:sp>
        <p:nvSpPr>
          <p:cNvPr id="9" name="正方形/長方形 8">
            <a:extLst>
              <a:ext uri="{FF2B5EF4-FFF2-40B4-BE49-F238E27FC236}">
                <a16:creationId xmlns:a16="http://schemas.microsoft.com/office/drawing/2014/main" id="{A7B027C1-1C1F-41FD-B90B-1FE22B4C28AB}"/>
              </a:ext>
            </a:extLst>
          </p:cNvPr>
          <p:cNvSpPr/>
          <p:nvPr/>
        </p:nvSpPr>
        <p:spPr>
          <a:xfrm>
            <a:off x="3448590" y="1453236"/>
            <a:ext cx="3095895" cy="600886"/>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ja-JP" altLang="en-US" sz="2400" b="1" dirty="0"/>
              <a:t>プロジェクト総額</a:t>
            </a:r>
          </a:p>
        </p:txBody>
      </p:sp>
      <p:sp>
        <p:nvSpPr>
          <p:cNvPr id="10" name="正方形/長方形 9">
            <a:extLst>
              <a:ext uri="{FF2B5EF4-FFF2-40B4-BE49-F238E27FC236}">
                <a16:creationId xmlns:a16="http://schemas.microsoft.com/office/drawing/2014/main" id="{6B063074-4B37-4211-9F62-08AB93DC8E07}"/>
              </a:ext>
            </a:extLst>
          </p:cNvPr>
          <p:cNvSpPr/>
          <p:nvPr/>
        </p:nvSpPr>
        <p:spPr>
          <a:xfrm>
            <a:off x="3448591" y="2054126"/>
            <a:ext cx="3095895" cy="3850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600" b="1" dirty="0"/>
              <a:t>40</a:t>
            </a:r>
            <a:r>
              <a:rPr kumimoji="1" lang="ja-JP" altLang="en-US" sz="3600" b="1" dirty="0"/>
              <a:t>万円以上</a:t>
            </a:r>
          </a:p>
        </p:txBody>
      </p:sp>
      <p:sp>
        <p:nvSpPr>
          <p:cNvPr id="11" name="正方形/長方形 10">
            <a:extLst>
              <a:ext uri="{FF2B5EF4-FFF2-40B4-BE49-F238E27FC236}">
                <a16:creationId xmlns:a16="http://schemas.microsoft.com/office/drawing/2014/main" id="{3906376B-13F1-44FB-9476-A05C5DEE717D}"/>
              </a:ext>
            </a:extLst>
          </p:cNvPr>
          <p:cNvSpPr/>
          <p:nvPr/>
        </p:nvSpPr>
        <p:spPr>
          <a:xfrm>
            <a:off x="6544485" y="1453235"/>
            <a:ext cx="2560325" cy="6245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クラブ負担額</a:t>
            </a:r>
          </a:p>
        </p:txBody>
      </p:sp>
      <p:sp>
        <p:nvSpPr>
          <p:cNvPr id="12" name="正方形/長方形 11">
            <a:extLst>
              <a:ext uri="{FF2B5EF4-FFF2-40B4-BE49-F238E27FC236}">
                <a16:creationId xmlns:a16="http://schemas.microsoft.com/office/drawing/2014/main" id="{F77672F5-999D-47F2-A002-505D573C63A0}"/>
              </a:ext>
            </a:extLst>
          </p:cNvPr>
          <p:cNvSpPr/>
          <p:nvPr/>
        </p:nvSpPr>
        <p:spPr>
          <a:xfrm>
            <a:off x="6544482" y="2041068"/>
            <a:ext cx="2560325" cy="38535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地区補助金申請額と</a:t>
            </a:r>
            <a:endParaRPr kumimoji="1" lang="en-US" altLang="ja-JP" sz="3200" b="1" dirty="0"/>
          </a:p>
          <a:p>
            <a:pPr algn="ctr"/>
            <a:r>
              <a:rPr lang="ja-JP" altLang="en-US" sz="3200" b="1" dirty="0"/>
              <a:t>同額以上</a:t>
            </a:r>
            <a:endParaRPr kumimoji="1" lang="ja-JP" altLang="en-US" sz="3200" b="1" dirty="0"/>
          </a:p>
        </p:txBody>
      </p:sp>
      <p:sp>
        <p:nvSpPr>
          <p:cNvPr id="13" name="正方形/長方形 12">
            <a:extLst>
              <a:ext uri="{FF2B5EF4-FFF2-40B4-BE49-F238E27FC236}">
                <a16:creationId xmlns:a16="http://schemas.microsoft.com/office/drawing/2014/main" id="{FF9083A8-2EE0-4DA6-B683-D3A21EE6D4A4}"/>
              </a:ext>
            </a:extLst>
          </p:cNvPr>
          <p:cNvSpPr/>
          <p:nvPr/>
        </p:nvSpPr>
        <p:spPr>
          <a:xfrm>
            <a:off x="9104809" y="1453234"/>
            <a:ext cx="2734493" cy="594371"/>
          </a:xfrm>
          <a:prstGeom prst="rect">
            <a:avLst/>
          </a:prstGeom>
          <a:solidFill>
            <a:srgbClr val="96969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a:t>補助金</a:t>
            </a:r>
          </a:p>
        </p:txBody>
      </p:sp>
      <p:sp>
        <p:nvSpPr>
          <p:cNvPr id="14" name="正方形/長方形 13">
            <a:extLst>
              <a:ext uri="{FF2B5EF4-FFF2-40B4-BE49-F238E27FC236}">
                <a16:creationId xmlns:a16="http://schemas.microsoft.com/office/drawing/2014/main" id="{22F3DB6E-A49E-4277-A76B-791152E348AC}"/>
              </a:ext>
            </a:extLst>
          </p:cNvPr>
          <p:cNvSpPr/>
          <p:nvPr/>
        </p:nvSpPr>
        <p:spPr>
          <a:xfrm>
            <a:off x="9104807" y="2041068"/>
            <a:ext cx="2734494" cy="2786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p>
          <a:p>
            <a:pPr algn="ctr"/>
            <a:r>
              <a:rPr kumimoji="1" lang="en-US" altLang="ja-JP" sz="2800" b="1" dirty="0"/>
              <a:t>20</a:t>
            </a:r>
            <a:r>
              <a:rPr kumimoji="1" lang="ja-JP" altLang="en-US" sz="2800" b="1" dirty="0"/>
              <a:t>万円～</a:t>
            </a:r>
            <a:endParaRPr kumimoji="1" lang="en-US" altLang="ja-JP" sz="2800" b="1" dirty="0"/>
          </a:p>
          <a:p>
            <a:pPr algn="ctr"/>
            <a:r>
              <a:rPr lang="en-US" altLang="ja-JP" sz="2800" b="1" dirty="0"/>
              <a:t>60</a:t>
            </a:r>
            <a:r>
              <a:rPr lang="ja-JP" altLang="en-US" sz="2800" b="1" dirty="0"/>
              <a:t>万円</a:t>
            </a:r>
            <a:endParaRPr kumimoji="1" lang="ja-JP" altLang="en-US" sz="2800" b="1" dirty="0"/>
          </a:p>
        </p:txBody>
      </p:sp>
      <p:sp>
        <p:nvSpPr>
          <p:cNvPr id="15" name="正方形/長方形 14">
            <a:extLst>
              <a:ext uri="{FF2B5EF4-FFF2-40B4-BE49-F238E27FC236}">
                <a16:creationId xmlns:a16="http://schemas.microsoft.com/office/drawing/2014/main" id="{6E2C4559-F51C-4A9F-9845-083F8BEE8555}"/>
              </a:ext>
            </a:extLst>
          </p:cNvPr>
          <p:cNvSpPr/>
          <p:nvPr/>
        </p:nvSpPr>
        <p:spPr>
          <a:xfrm>
            <a:off x="9104808" y="4810797"/>
            <a:ext cx="2734493" cy="108381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800" b="1" dirty="0">
                <a:solidFill>
                  <a:schemeClr val="tx1"/>
                </a:solidFill>
              </a:rPr>
              <a:t>20</a:t>
            </a:r>
            <a:r>
              <a:rPr kumimoji="1" lang="ja-JP" altLang="en-US" sz="2800" b="1" dirty="0">
                <a:solidFill>
                  <a:schemeClr val="tx1"/>
                </a:solidFill>
              </a:rPr>
              <a:t>万円～</a:t>
            </a:r>
            <a:endParaRPr kumimoji="1" lang="en-US" altLang="ja-JP" sz="2800" b="1" dirty="0">
              <a:solidFill>
                <a:schemeClr val="tx1"/>
              </a:solidFill>
            </a:endParaRPr>
          </a:p>
          <a:p>
            <a:pPr algn="ctr"/>
            <a:r>
              <a:rPr kumimoji="1" lang="en-US" altLang="ja-JP" sz="2800" b="1" dirty="0">
                <a:solidFill>
                  <a:schemeClr val="tx1"/>
                </a:solidFill>
              </a:rPr>
              <a:t>100</a:t>
            </a:r>
            <a:r>
              <a:rPr kumimoji="1" lang="ja-JP" altLang="en-US" sz="2800" b="1" dirty="0">
                <a:solidFill>
                  <a:schemeClr val="tx1"/>
                </a:solidFill>
              </a:rPr>
              <a:t>万円</a:t>
            </a:r>
          </a:p>
        </p:txBody>
      </p:sp>
      <p:sp>
        <p:nvSpPr>
          <p:cNvPr id="17" name="テキスト ボックス 16">
            <a:extLst>
              <a:ext uri="{FF2B5EF4-FFF2-40B4-BE49-F238E27FC236}">
                <a16:creationId xmlns:a16="http://schemas.microsoft.com/office/drawing/2014/main" id="{6EB0CC59-0E0D-4325-9C5A-A524E484DA36}"/>
              </a:ext>
            </a:extLst>
          </p:cNvPr>
          <p:cNvSpPr txBox="1"/>
          <p:nvPr/>
        </p:nvSpPr>
        <p:spPr>
          <a:xfrm>
            <a:off x="970461" y="6167737"/>
            <a:ext cx="10251078" cy="461665"/>
          </a:xfrm>
          <a:prstGeom prst="rect">
            <a:avLst/>
          </a:prstGeom>
          <a:noFill/>
        </p:spPr>
        <p:txBody>
          <a:bodyPr wrap="square">
            <a:spAutoFit/>
          </a:bodyPr>
          <a:lstStyle/>
          <a:p>
            <a:r>
              <a:rPr lang="ja-JP" altLang="en-US" sz="2400" b="1" dirty="0"/>
              <a:t>　＊寄付実績に基づいて減額される場合も。最低補助金は</a:t>
            </a:r>
            <a:r>
              <a:rPr lang="en-US" altLang="ja-JP" sz="2400" b="1" dirty="0"/>
              <a:t>20</a:t>
            </a:r>
            <a:r>
              <a:rPr lang="ja-JP" altLang="en-US" sz="2400" b="1" dirty="0"/>
              <a:t>万円です。</a:t>
            </a:r>
          </a:p>
        </p:txBody>
      </p:sp>
      <p:sp>
        <p:nvSpPr>
          <p:cNvPr id="18" name="楕円 17">
            <a:extLst>
              <a:ext uri="{FF2B5EF4-FFF2-40B4-BE49-F238E27FC236}">
                <a16:creationId xmlns:a16="http://schemas.microsoft.com/office/drawing/2014/main" id="{4202A44D-7921-4E5A-8513-F090525A2F85}"/>
              </a:ext>
            </a:extLst>
          </p:cNvPr>
          <p:cNvSpPr/>
          <p:nvPr/>
        </p:nvSpPr>
        <p:spPr>
          <a:xfrm>
            <a:off x="206246" y="823281"/>
            <a:ext cx="3095895" cy="914400"/>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dirty="0"/>
              <a:t>基本補助金額</a:t>
            </a:r>
          </a:p>
        </p:txBody>
      </p:sp>
    </p:spTree>
    <p:extLst>
      <p:ext uri="{BB962C8B-B14F-4D97-AF65-F5344CB8AC3E}">
        <p14:creationId xmlns:p14="http://schemas.microsoft.com/office/powerpoint/2010/main" val="38716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3AA7559-EF5C-414C-B430-EBC7D4340853}"/>
              </a:ext>
            </a:extLst>
          </p:cNvPr>
          <p:cNvPicPr>
            <a:picLocks noChangeAspect="1"/>
          </p:cNvPicPr>
          <p:nvPr/>
        </p:nvPicPr>
        <p:blipFill>
          <a:blip r:embed="rId3"/>
          <a:stretch>
            <a:fillRect/>
          </a:stretch>
        </p:blipFill>
        <p:spPr>
          <a:xfrm>
            <a:off x="1625477" y="901303"/>
            <a:ext cx="9266723" cy="646232"/>
          </a:xfrm>
          <a:prstGeom prst="rect">
            <a:avLst/>
          </a:prstGeom>
        </p:spPr>
      </p:pic>
      <p:graphicFrame>
        <p:nvGraphicFramePr>
          <p:cNvPr id="3" name="表 2">
            <a:extLst>
              <a:ext uri="{FF2B5EF4-FFF2-40B4-BE49-F238E27FC236}">
                <a16:creationId xmlns:a16="http://schemas.microsoft.com/office/drawing/2014/main" id="{7BD26716-0304-4FE1-A8B8-D5A5AF8A38F9}"/>
              </a:ext>
            </a:extLst>
          </p:cNvPr>
          <p:cNvGraphicFramePr>
            <a:graphicFrameLocks noGrp="1"/>
          </p:cNvGraphicFramePr>
          <p:nvPr>
            <p:extLst>
              <p:ext uri="{D42A27DB-BD31-4B8C-83A1-F6EECF244321}">
                <p14:modId xmlns:p14="http://schemas.microsoft.com/office/powerpoint/2010/main" val="1581776412"/>
              </p:ext>
            </p:extLst>
          </p:nvPr>
        </p:nvGraphicFramePr>
        <p:xfrm>
          <a:off x="1638003" y="2015536"/>
          <a:ext cx="9660475" cy="369094"/>
        </p:xfrm>
        <a:graphic>
          <a:graphicData uri="http://schemas.openxmlformats.org/drawingml/2006/table">
            <a:tbl>
              <a:tblPr firstRow="1" bandRow="1"/>
              <a:tblGrid>
                <a:gridCol w="878812">
                  <a:extLst>
                    <a:ext uri="{9D8B030D-6E8A-4147-A177-3AD203B41FA5}">
                      <a16:colId xmlns:a16="http://schemas.microsoft.com/office/drawing/2014/main" val="4772196"/>
                    </a:ext>
                  </a:extLst>
                </a:gridCol>
                <a:gridCol w="798333">
                  <a:extLst>
                    <a:ext uri="{9D8B030D-6E8A-4147-A177-3AD203B41FA5}">
                      <a16:colId xmlns:a16="http://schemas.microsoft.com/office/drawing/2014/main" val="326590437"/>
                    </a:ext>
                  </a:extLst>
                </a:gridCol>
                <a:gridCol w="798333">
                  <a:extLst>
                    <a:ext uri="{9D8B030D-6E8A-4147-A177-3AD203B41FA5}">
                      <a16:colId xmlns:a16="http://schemas.microsoft.com/office/drawing/2014/main" val="2373702098"/>
                    </a:ext>
                  </a:extLst>
                </a:gridCol>
                <a:gridCol w="798333">
                  <a:extLst>
                    <a:ext uri="{9D8B030D-6E8A-4147-A177-3AD203B41FA5}">
                      <a16:colId xmlns:a16="http://schemas.microsoft.com/office/drawing/2014/main" val="3521597191"/>
                    </a:ext>
                  </a:extLst>
                </a:gridCol>
                <a:gridCol w="798333">
                  <a:extLst>
                    <a:ext uri="{9D8B030D-6E8A-4147-A177-3AD203B41FA5}">
                      <a16:colId xmlns:a16="http://schemas.microsoft.com/office/drawing/2014/main" val="3248163094"/>
                    </a:ext>
                  </a:extLst>
                </a:gridCol>
                <a:gridCol w="798333">
                  <a:extLst>
                    <a:ext uri="{9D8B030D-6E8A-4147-A177-3AD203B41FA5}">
                      <a16:colId xmlns:a16="http://schemas.microsoft.com/office/drawing/2014/main" val="3968833018"/>
                    </a:ext>
                  </a:extLst>
                </a:gridCol>
                <a:gridCol w="798333">
                  <a:extLst>
                    <a:ext uri="{9D8B030D-6E8A-4147-A177-3AD203B41FA5}">
                      <a16:colId xmlns:a16="http://schemas.microsoft.com/office/drawing/2014/main" val="501775114"/>
                    </a:ext>
                  </a:extLst>
                </a:gridCol>
                <a:gridCol w="798333">
                  <a:extLst>
                    <a:ext uri="{9D8B030D-6E8A-4147-A177-3AD203B41FA5}">
                      <a16:colId xmlns:a16="http://schemas.microsoft.com/office/drawing/2014/main" val="222151447"/>
                    </a:ext>
                  </a:extLst>
                </a:gridCol>
                <a:gridCol w="798333">
                  <a:extLst>
                    <a:ext uri="{9D8B030D-6E8A-4147-A177-3AD203B41FA5}">
                      <a16:colId xmlns:a16="http://schemas.microsoft.com/office/drawing/2014/main" val="1255652968"/>
                    </a:ext>
                  </a:extLst>
                </a:gridCol>
                <a:gridCol w="798333">
                  <a:extLst>
                    <a:ext uri="{9D8B030D-6E8A-4147-A177-3AD203B41FA5}">
                      <a16:colId xmlns:a16="http://schemas.microsoft.com/office/drawing/2014/main" val="3487477535"/>
                    </a:ext>
                  </a:extLst>
                </a:gridCol>
                <a:gridCol w="798333">
                  <a:extLst>
                    <a:ext uri="{9D8B030D-6E8A-4147-A177-3AD203B41FA5}">
                      <a16:colId xmlns:a16="http://schemas.microsoft.com/office/drawing/2014/main" val="1785681557"/>
                    </a:ext>
                  </a:extLst>
                </a:gridCol>
                <a:gridCol w="798333">
                  <a:extLst>
                    <a:ext uri="{9D8B030D-6E8A-4147-A177-3AD203B41FA5}">
                      <a16:colId xmlns:a16="http://schemas.microsoft.com/office/drawing/2014/main" val="968173693"/>
                    </a:ext>
                  </a:extLst>
                </a:gridCol>
              </a:tblGrid>
              <a:tr h="30016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8</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dirty="0">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10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11</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12</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highlight>
                            <a:srgbClr val="FFFF00"/>
                          </a:highlight>
                          <a:latin typeface="HG丸ｺﾞｼｯｸM-PRO" panose="020F0600000000000000" pitchFamily="50" charset="-128"/>
                          <a:ea typeface="HG丸ｺﾞｼｯｸM-PRO" panose="020F0600000000000000" pitchFamily="50" charset="-128"/>
                        </a:rPr>
                        <a:t>1</a:t>
                      </a:r>
                      <a:r>
                        <a:rPr kumimoji="1" lang="ja-JP" altLang="en-US" sz="2000" dirty="0">
                          <a:highlight>
                            <a:srgbClr val="FFFF00"/>
                          </a:highlight>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latin typeface="HG丸ｺﾞｼｯｸM-PRO" panose="020F0600000000000000" pitchFamily="50" charset="-128"/>
                          <a:ea typeface="HG丸ｺﾞｼｯｸM-PRO" panose="020F0600000000000000" pitchFamily="50" charset="-128"/>
                        </a:rPr>
                        <a:t>2</a:t>
                      </a:r>
                      <a:r>
                        <a:rPr kumimoji="1" lang="ja-JP" altLang="en-US" sz="2000" b="1"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3</a:t>
                      </a:r>
                      <a:r>
                        <a:rPr kumimoji="1" lang="ja-JP" altLang="en-US"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4</a:t>
                      </a:r>
                      <a:r>
                        <a:rPr kumimoji="1" lang="ja-JP" altLang="en-US" sz="2000" b="1" dirty="0">
                          <a:solidFill>
                            <a:schemeClr val="accent2"/>
                          </a:solidFill>
                          <a:highlight>
                            <a:srgbClr val="FFFF00"/>
                          </a:highlight>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rgbClr val="C00000"/>
                          </a:solidFill>
                          <a:latin typeface="HG丸ｺﾞｼｯｸM-PRO" panose="020F0600000000000000" pitchFamily="50" charset="-128"/>
                          <a:ea typeface="HG丸ｺﾞｼｯｸM-PRO" panose="020F0600000000000000" pitchFamily="50" charset="-128"/>
                        </a:rPr>
                        <a:t>5</a:t>
                      </a:r>
                      <a:r>
                        <a:rPr kumimoji="1" lang="ja-JP" altLang="en-US" sz="2000" dirty="0">
                          <a:solidFill>
                            <a:srgbClr val="C00000"/>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rgbClr val="C00000"/>
                          </a:solidFill>
                          <a:latin typeface="HG丸ｺﾞｼｯｸM-PRO" panose="020F0600000000000000" pitchFamily="50" charset="-128"/>
                          <a:ea typeface="HG丸ｺﾞｼｯｸM-PRO" panose="020F0600000000000000" pitchFamily="50" charset="-128"/>
                        </a:rPr>
                        <a:t>6</a:t>
                      </a:r>
                      <a:r>
                        <a:rPr kumimoji="1" lang="ja-JP" altLang="en-US" sz="2000" dirty="0">
                          <a:solidFill>
                            <a:srgbClr val="C00000"/>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6879322"/>
                  </a:ext>
                </a:extLst>
              </a:tr>
            </a:tbl>
          </a:graphicData>
        </a:graphic>
      </p:graphicFrame>
      <p:sp>
        <p:nvSpPr>
          <p:cNvPr id="4" name="正方形/長方形 3">
            <a:extLst>
              <a:ext uri="{FF2B5EF4-FFF2-40B4-BE49-F238E27FC236}">
                <a16:creationId xmlns:a16="http://schemas.microsoft.com/office/drawing/2014/main" id="{560B1F1B-0698-4D4F-991A-3EF20065B0E1}"/>
              </a:ext>
            </a:extLst>
          </p:cNvPr>
          <p:cNvSpPr/>
          <p:nvPr/>
        </p:nvSpPr>
        <p:spPr>
          <a:xfrm>
            <a:off x="1202500" y="1531295"/>
            <a:ext cx="10371550" cy="5182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b="1" dirty="0">
                <a:solidFill>
                  <a:schemeClr val="tx1"/>
                </a:solidFill>
              </a:rPr>
              <a:t>2021-22</a:t>
            </a:r>
            <a:r>
              <a:rPr kumimoji="1" lang="ja-JP" altLang="en-US" sz="2800" b="1" dirty="0">
                <a:solidFill>
                  <a:schemeClr val="tx1"/>
                </a:solidFill>
              </a:rPr>
              <a:t>年度　</a:t>
            </a:r>
            <a:r>
              <a:rPr kumimoji="1" lang="en-US" altLang="ja-JP" sz="2000" b="1" dirty="0">
                <a:solidFill>
                  <a:schemeClr val="tx1"/>
                </a:solidFill>
              </a:rPr>
              <a:t>2022-23</a:t>
            </a:r>
            <a:r>
              <a:rPr kumimoji="1" lang="ja-JP" altLang="en-US" sz="2000" b="1" dirty="0">
                <a:solidFill>
                  <a:schemeClr val="tx1"/>
                </a:solidFill>
              </a:rPr>
              <a:t>年度･･･　･･･</a:t>
            </a:r>
          </a:p>
        </p:txBody>
      </p:sp>
      <p:sp>
        <p:nvSpPr>
          <p:cNvPr id="6" name="吹き出し: 四角形 5">
            <a:extLst>
              <a:ext uri="{FF2B5EF4-FFF2-40B4-BE49-F238E27FC236}">
                <a16:creationId xmlns:a16="http://schemas.microsoft.com/office/drawing/2014/main" id="{B1AE25BE-BD22-4D6F-A3D0-6EAFAFC5B437}"/>
              </a:ext>
            </a:extLst>
          </p:cNvPr>
          <p:cNvSpPr/>
          <p:nvPr/>
        </p:nvSpPr>
        <p:spPr>
          <a:xfrm>
            <a:off x="4275550" y="2793304"/>
            <a:ext cx="1903956" cy="926926"/>
          </a:xfrm>
          <a:prstGeom prst="wedgeRectCallout">
            <a:avLst>
              <a:gd name="adj1" fmla="val 85385"/>
              <a:gd name="adj2" fmla="val -10285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b="1" dirty="0"/>
              <a:t>次年度の</a:t>
            </a:r>
            <a:endParaRPr kumimoji="1" lang="en-US" altLang="ja-JP" sz="2400" b="1" dirty="0"/>
          </a:p>
          <a:p>
            <a:pPr algn="ctr"/>
            <a:r>
              <a:rPr lang="ja-JP" altLang="en-US" sz="2400" b="1" dirty="0"/>
              <a:t>資格認定</a:t>
            </a:r>
            <a:endParaRPr kumimoji="1" lang="ja-JP" altLang="en-US" sz="2400" b="1" dirty="0"/>
          </a:p>
        </p:txBody>
      </p:sp>
      <p:sp>
        <p:nvSpPr>
          <p:cNvPr id="9" name="正方形/長方形 8">
            <a:extLst>
              <a:ext uri="{FF2B5EF4-FFF2-40B4-BE49-F238E27FC236}">
                <a16:creationId xmlns:a16="http://schemas.microsoft.com/office/drawing/2014/main" id="{B52460E6-92C0-4951-A7C2-254F50C1C12F}"/>
              </a:ext>
            </a:extLst>
          </p:cNvPr>
          <p:cNvSpPr/>
          <p:nvPr/>
        </p:nvSpPr>
        <p:spPr>
          <a:xfrm>
            <a:off x="1202499" y="3995966"/>
            <a:ext cx="10371550" cy="6126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sz="2800" b="1" dirty="0"/>
              <a:t>2022-23</a:t>
            </a:r>
            <a:r>
              <a:rPr kumimoji="1" lang="ja-JP" altLang="en-US" sz="2800" b="1" dirty="0"/>
              <a:t>年度　</a:t>
            </a:r>
            <a:r>
              <a:rPr kumimoji="1" lang="en-US" altLang="ja-JP" sz="2000" b="1" dirty="0"/>
              <a:t>2023-24</a:t>
            </a:r>
            <a:r>
              <a:rPr kumimoji="1" lang="ja-JP" altLang="en-US" sz="2000" b="1" dirty="0"/>
              <a:t>年度･･･　･･･</a:t>
            </a:r>
          </a:p>
        </p:txBody>
      </p:sp>
      <p:graphicFrame>
        <p:nvGraphicFramePr>
          <p:cNvPr id="10" name="表 9">
            <a:extLst>
              <a:ext uri="{FF2B5EF4-FFF2-40B4-BE49-F238E27FC236}">
                <a16:creationId xmlns:a16="http://schemas.microsoft.com/office/drawing/2014/main" id="{7F24C886-9A83-4DB0-9231-B4FD25D35738}"/>
              </a:ext>
            </a:extLst>
          </p:cNvPr>
          <p:cNvGraphicFramePr>
            <a:graphicFrameLocks noGrp="1"/>
          </p:cNvGraphicFramePr>
          <p:nvPr>
            <p:extLst>
              <p:ext uri="{D42A27DB-BD31-4B8C-83A1-F6EECF244321}">
                <p14:modId xmlns:p14="http://schemas.microsoft.com/office/powerpoint/2010/main" val="3156583038"/>
              </p:ext>
            </p:extLst>
          </p:nvPr>
        </p:nvGraphicFramePr>
        <p:xfrm>
          <a:off x="1616395" y="4685894"/>
          <a:ext cx="9677538" cy="484241"/>
        </p:xfrm>
        <a:graphic>
          <a:graphicData uri="http://schemas.openxmlformats.org/drawingml/2006/table">
            <a:tbl>
              <a:tblPr firstRow="1" bandRow="1"/>
              <a:tblGrid>
                <a:gridCol w="880365">
                  <a:extLst>
                    <a:ext uri="{9D8B030D-6E8A-4147-A177-3AD203B41FA5}">
                      <a16:colId xmlns:a16="http://schemas.microsoft.com/office/drawing/2014/main" val="1401054601"/>
                    </a:ext>
                  </a:extLst>
                </a:gridCol>
                <a:gridCol w="799743">
                  <a:extLst>
                    <a:ext uri="{9D8B030D-6E8A-4147-A177-3AD203B41FA5}">
                      <a16:colId xmlns:a16="http://schemas.microsoft.com/office/drawing/2014/main" val="396910466"/>
                    </a:ext>
                  </a:extLst>
                </a:gridCol>
                <a:gridCol w="799743">
                  <a:extLst>
                    <a:ext uri="{9D8B030D-6E8A-4147-A177-3AD203B41FA5}">
                      <a16:colId xmlns:a16="http://schemas.microsoft.com/office/drawing/2014/main" val="3872334804"/>
                    </a:ext>
                  </a:extLst>
                </a:gridCol>
                <a:gridCol w="799743">
                  <a:extLst>
                    <a:ext uri="{9D8B030D-6E8A-4147-A177-3AD203B41FA5}">
                      <a16:colId xmlns:a16="http://schemas.microsoft.com/office/drawing/2014/main" val="3735889625"/>
                    </a:ext>
                  </a:extLst>
                </a:gridCol>
                <a:gridCol w="799743">
                  <a:extLst>
                    <a:ext uri="{9D8B030D-6E8A-4147-A177-3AD203B41FA5}">
                      <a16:colId xmlns:a16="http://schemas.microsoft.com/office/drawing/2014/main" val="2027010814"/>
                    </a:ext>
                  </a:extLst>
                </a:gridCol>
                <a:gridCol w="799743">
                  <a:extLst>
                    <a:ext uri="{9D8B030D-6E8A-4147-A177-3AD203B41FA5}">
                      <a16:colId xmlns:a16="http://schemas.microsoft.com/office/drawing/2014/main" val="1009156238"/>
                    </a:ext>
                  </a:extLst>
                </a:gridCol>
                <a:gridCol w="799743">
                  <a:extLst>
                    <a:ext uri="{9D8B030D-6E8A-4147-A177-3AD203B41FA5}">
                      <a16:colId xmlns:a16="http://schemas.microsoft.com/office/drawing/2014/main" val="1462175618"/>
                    </a:ext>
                  </a:extLst>
                </a:gridCol>
                <a:gridCol w="799743">
                  <a:extLst>
                    <a:ext uri="{9D8B030D-6E8A-4147-A177-3AD203B41FA5}">
                      <a16:colId xmlns:a16="http://schemas.microsoft.com/office/drawing/2014/main" val="1208699924"/>
                    </a:ext>
                  </a:extLst>
                </a:gridCol>
                <a:gridCol w="799743">
                  <a:extLst>
                    <a:ext uri="{9D8B030D-6E8A-4147-A177-3AD203B41FA5}">
                      <a16:colId xmlns:a16="http://schemas.microsoft.com/office/drawing/2014/main" val="2927063632"/>
                    </a:ext>
                  </a:extLst>
                </a:gridCol>
                <a:gridCol w="799743">
                  <a:extLst>
                    <a:ext uri="{9D8B030D-6E8A-4147-A177-3AD203B41FA5}">
                      <a16:colId xmlns:a16="http://schemas.microsoft.com/office/drawing/2014/main" val="2785322437"/>
                    </a:ext>
                  </a:extLst>
                </a:gridCol>
                <a:gridCol w="799743">
                  <a:extLst>
                    <a:ext uri="{9D8B030D-6E8A-4147-A177-3AD203B41FA5}">
                      <a16:colId xmlns:a16="http://schemas.microsoft.com/office/drawing/2014/main" val="819801964"/>
                    </a:ext>
                  </a:extLst>
                </a:gridCol>
                <a:gridCol w="799743">
                  <a:extLst>
                    <a:ext uri="{9D8B030D-6E8A-4147-A177-3AD203B41FA5}">
                      <a16:colId xmlns:a16="http://schemas.microsoft.com/office/drawing/2014/main" val="3975035248"/>
                    </a:ext>
                  </a:extLst>
                </a:gridCol>
              </a:tblGrid>
              <a:tr h="48424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7</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8</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dirty="0">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10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sz="2000" spc="-100" dirty="0">
                        <a:latin typeface="HG丸ｺﾞｼｯｸM-PRO" panose="020F0600000000000000" pitchFamily="50" charset="-128"/>
                        <a:ea typeface="HG丸ｺﾞｼｯｸM-PRO" panose="020F0600000000000000" pitchFamily="50" charset="-128"/>
                      </a:endParaRP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11</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spc="-100" baseline="0" dirty="0">
                          <a:latin typeface="HG丸ｺﾞｼｯｸM-PRO" panose="020F0600000000000000" pitchFamily="50" charset="-128"/>
                          <a:ea typeface="HG丸ｺﾞｼｯｸM-PRO" panose="020F0600000000000000" pitchFamily="50" charset="-128"/>
                        </a:rPr>
                        <a:t>12</a:t>
                      </a:r>
                      <a:r>
                        <a:rPr kumimoji="1" lang="ja-JP" altLang="en-US" sz="2000" spc="-100" baseline="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b="1" dirty="0">
                          <a:latin typeface="HG丸ｺﾞｼｯｸM-PRO" panose="020F0600000000000000" pitchFamily="50" charset="-128"/>
                          <a:ea typeface="HG丸ｺﾞｼｯｸM-PRO" panose="020F0600000000000000" pitchFamily="50" charset="-128"/>
                        </a:rPr>
                        <a:t>2</a:t>
                      </a:r>
                      <a:r>
                        <a:rPr kumimoji="1" lang="ja-JP" altLang="en-US" sz="2000" b="1"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5</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月</a:t>
                      </a:r>
                    </a:p>
                  </a:txBody>
                  <a:tcPr marL="64294" marR="64294" marT="32147" marB="32147"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935026"/>
                  </a:ext>
                </a:extLst>
              </a:tr>
            </a:tbl>
          </a:graphicData>
        </a:graphic>
      </p:graphicFrame>
      <p:sp>
        <p:nvSpPr>
          <p:cNvPr id="12" name="テキスト ボックス 11">
            <a:extLst>
              <a:ext uri="{FF2B5EF4-FFF2-40B4-BE49-F238E27FC236}">
                <a16:creationId xmlns:a16="http://schemas.microsoft.com/office/drawing/2014/main" id="{4CE68771-B3BE-4C0E-B333-5813BE87EAEE}"/>
              </a:ext>
            </a:extLst>
          </p:cNvPr>
          <p:cNvSpPr txBox="1"/>
          <p:nvPr/>
        </p:nvSpPr>
        <p:spPr>
          <a:xfrm>
            <a:off x="4275550" y="5296767"/>
            <a:ext cx="6616650"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400" b="1" dirty="0"/>
              <a:t>　</a:t>
            </a:r>
            <a:r>
              <a:rPr lang="ja-JP" altLang="en-US" sz="2000" b="1" dirty="0">
                <a:solidFill>
                  <a:schemeClr val="tx1"/>
                </a:solidFill>
              </a:rPr>
              <a:t>原則として補助金受領後</a:t>
            </a:r>
            <a:r>
              <a:rPr lang="en-US" altLang="ja-JP" sz="2000" b="1" dirty="0">
                <a:solidFill>
                  <a:schemeClr val="tx1"/>
                </a:solidFill>
              </a:rPr>
              <a:t>6</a:t>
            </a:r>
            <a:r>
              <a:rPr lang="ja-JP" altLang="en-US" sz="2000" b="1" dirty="0">
                <a:solidFill>
                  <a:schemeClr val="tx1"/>
                </a:solidFill>
              </a:rPr>
              <a:t>カ月以内に最終報告書を</a:t>
            </a:r>
            <a:endParaRPr lang="en-US" altLang="ja-JP" sz="2000" b="1" dirty="0">
              <a:solidFill>
                <a:schemeClr val="tx1"/>
              </a:solidFill>
            </a:endParaRPr>
          </a:p>
          <a:p>
            <a:r>
              <a:rPr lang="ja-JP" altLang="en-US" sz="2000" b="1" dirty="0">
                <a:solidFill>
                  <a:schemeClr val="tx1"/>
                </a:solidFill>
              </a:rPr>
              <a:t>　資金管理小委員会に提出。活動が提出期限に完了</a:t>
            </a:r>
            <a:endParaRPr lang="en-US" altLang="ja-JP" sz="2000" b="1" dirty="0">
              <a:solidFill>
                <a:schemeClr val="tx1"/>
              </a:solidFill>
            </a:endParaRPr>
          </a:p>
          <a:p>
            <a:r>
              <a:rPr lang="ja-JP" altLang="en-US" sz="2000" b="1" dirty="0">
                <a:solidFill>
                  <a:schemeClr val="tx1"/>
                </a:solidFill>
              </a:rPr>
              <a:t>　しない場合は</a:t>
            </a:r>
            <a:r>
              <a:rPr lang="en-US" altLang="ja-JP" sz="2000" b="1" dirty="0">
                <a:solidFill>
                  <a:schemeClr val="tx1"/>
                </a:solidFill>
              </a:rPr>
              <a:t>､</a:t>
            </a:r>
            <a:r>
              <a:rPr lang="ja-JP" altLang="en-US" sz="2000" b="1" dirty="0">
                <a:solidFill>
                  <a:schemeClr val="tx1"/>
                </a:solidFill>
              </a:rPr>
              <a:t>中間報告を提出</a:t>
            </a:r>
            <a:r>
              <a:rPr lang="en-US" altLang="ja-JP" sz="2000" b="1" dirty="0">
                <a:solidFill>
                  <a:schemeClr val="tx1"/>
                </a:solidFill>
              </a:rPr>
              <a:t>､</a:t>
            </a:r>
            <a:r>
              <a:rPr lang="ja-JP" altLang="en-US" sz="2000" b="1" dirty="0">
                <a:solidFill>
                  <a:schemeClr val="tx1"/>
                </a:solidFill>
              </a:rPr>
              <a:t>遅くとも年度内に</a:t>
            </a:r>
            <a:endParaRPr lang="en-US" altLang="ja-JP" sz="2000" b="1" dirty="0">
              <a:solidFill>
                <a:schemeClr val="tx1"/>
              </a:solidFill>
            </a:endParaRPr>
          </a:p>
          <a:p>
            <a:r>
              <a:rPr lang="ja-JP" altLang="en-US" sz="2000" b="1" dirty="0">
                <a:solidFill>
                  <a:schemeClr val="tx1"/>
                </a:solidFill>
              </a:rPr>
              <a:t>　終了すること。</a:t>
            </a:r>
          </a:p>
        </p:txBody>
      </p:sp>
      <p:sp>
        <p:nvSpPr>
          <p:cNvPr id="13" name="吹き出し: 四角形 12">
            <a:extLst>
              <a:ext uri="{FF2B5EF4-FFF2-40B4-BE49-F238E27FC236}">
                <a16:creationId xmlns:a16="http://schemas.microsoft.com/office/drawing/2014/main" id="{3A5AC8BC-3259-4C0E-ABEE-F51F0E474EDC}"/>
              </a:ext>
            </a:extLst>
          </p:cNvPr>
          <p:cNvSpPr/>
          <p:nvPr/>
        </p:nvSpPr>
        <p:spPr>
          <a:xfrm>
            <a:off x="6204059" y="2817672"/>
            <a:ext cx="2984601" cy="902558"/>
          </a:xfrm>
          <a:prstGeom prst="wedgeRectCallout">
            <a:avLst>
              <a:gd name="adj1" fmla="val 39635"/>
              <a:gd name="adj2" fmla="val -10671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b="1" dirty="0"/>
              <a:t>次年度の申請受付</a:t>
            </a:r>
            <a:endParaRPr kumimoji="1" lang="en-US" altLang="ja-JP" sz="2400" b="1" dirty="0"/>
          </a:p>
          <a:p>
            <a:pPr algn="ctr"/>
            <a:r>
              <a:rPr lang="en-US" altLang="ja-JP" sz="2400" b="1" dirty="0"/>
              <a:t>3</a:t>
            </a:r>
            <a:r>
              <a:rPr lang="ja-JP" altLang="en-US" sz="2400" b="1" dirty="0"/>
              <a:t>月＆</a:t>
            </a:r>
            <a:r>
              <a:rPr lang="en-US" altLang="ja-JP" sz="2400" b="1" dirty="0"/>
              <a:t>4</a:t>
            </a:r>
            <a:r>
              <a:rPr lang="ja-JP" altLang="en-US" sz="2400" b="1" dirty="0"/>
              <a:t>月</a:t>
            </a:r>
            <a:endParaRPr kumimoji="1" lang="ja-JP" altLang="en-US" sz="2400" b="1" dirty="0"/>
          </a:p>
        </p:txBody>
      </p:sp>
      <p:sp>
        <p:nvSpPr>
          <p:cNvPr id="15" name="吹き出し: 四角形 14">
            <a:extLst>
              <a:ext uri="{FF2B5EF4-FFF2-40B4-BE49-F238E27FC236}">
                <a16:creationId xmlns:a16="http://schemas.microsoft.com/office/drawing/2014/main" id="{276731CD-A705-4A9A-918D-5358C52CE522}"/>
              </a:ext>
            </a:extLst>
          </p:cNvPr>
          <p:cNvSpPr/>
          <p:nvPr/>
        </p:nvSpPr>
        <p:spPr>
          <a:xfrm>
            <a:off x="1432143" y="5543356"/>
            <a:ext cx="2551134" cy="857444"/>
          </a:xfrm>
          <a:prstGeom prst="wedgeRectCallout">
            <a:avLst>
              <a:gd name="adj1" fmla="val -4394"/>
              <a:gd name="adj2" fmla="val -9561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b="1" dirty="0"/>
              <a:t>財団から補助金着金後</a:t>
            </a:r>
            <a:endParaRPr kumimoji="1" lang="en-US" altLang="ja-JP" b="1" dirty="0"/>
          </a:p>
          <a:p>
            <a:pPr algn="ctr"/>
            <a:r>
              <a:rPr kumimoji="1" lang="ja-JP" altLang="en-US" b="1" dirty="0"/>
              <a:t>プロジェクトの開始</a:t>
            </a:r>
          </a:p>
        </p:txBody>
      </p:sp>
      <p:sp>
        <p:nvSpPr>
          <p:cNvPr id="19" name="フローチャート: 結合子 18">
            <a:extLst>
              <a:ext uri="{FF2B5EF4-FFF2-40B4-BE49-F238E27FC236}">
                <a16:creationId xmlns:a16="http://schemas.microsoft.com/office/drawing/2014/main" id="{92185C68-985A-4FEC-8791-9C90CAF23EF9}"/>
              </a:ext>
            </a:extLst>
          </p:cNvPr>
          <p:cNvSpPr/>
          <p:nvPr/>
        </p:nvSpPr>
        <p:spPr>
          <a:xfrm>
            <a:off x="2518985" y="4760459"/>
            <a:ext cx="650100" cy="486956"/>
          </a:xfrm>
          <a:prstGeom prst="flowChart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矢印: ストライプ 10">
            <a:extLst>
              <a:ext uri="{FF2B5EF4-FFF2-40B4-BE49-F238E27FC236}">
                <a16:creationId xmlns:a16="http://schemas.microsoft.com/office/drawing/2014/main" id="{22B98554-F6E5-46EB-90C1-B6F77649F6BA}"/>
              </a:ext>
            </a:extLst>
          </p:cNvPr>
          <p:cNvSpPr/>
          <p:nvPr/>
        </p:nvSpPr>
        <p:spPr>
          <a:xfrm>
            <a:off x="9237766" y="2529721"/>
            <a:ext cx="2360836" cy="1478459"/>
          </a:xfrm>
          <a:prstGeom prst="stripedRightArrow">
            <a:avLst>
              <a:gd name="adj1" fmla="val 50000"/>
              <a:gd name="adj2" fmla="val 4836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tx1"/>
                </a:solidFill>
              </a:rPr>
              <a:t>承認手続期間</a:t>
            </a:r>
            <a:r>
              <a:rPr kumimoji="1" lang="en-US" altLang="ja-JP" sz="2000" b="1" dirty="0">
                <a:solidFill>
                  <a:schemeClr val="tx1"/>
                </a:solidFill>
              </a:rPr>
              <a:t>5</a:t>
            </a:r>
            <a:r>
              <a:rPr kumimoji="1" lang="ja-JP" altLang="en-US" sz="2000" b="1" dirty="0">
                <a:solidFill>
                  <a:schemeClr val="tx1"/>
                </a:solidFill>
              </a:rPr>
              <a:t>月＆</a:t>
            </a:r>
            <a:r>
              <a:rPr kumimoji="1" lang="en-US" altLang="ja-JP" sz="2000" b="1" dirty="0">
                <a:solidFill>
                  <a:schemeClr val="tx1"/>
                </a:solidFill>
              </a:rPr>
              <a:t>6</a:t>
            </a:r>
            <a:r>
              <a:rPr kumimoji="1" lang="ja-JP" altLang="en-US" sz="2000" b="1" dirty="0">
                <a:solidFill>
                  <a:schemeClr val="tx1"/>
                </a:solidFill>
              </a:rPr>
              <a:t>月</a:t>
            </a:r>
          </a:p>
        </p:txBody>
      </p:sp>
      <p:pic>
        <p:nvPicPr>
          <p:cNvPr id="16" name="図 15" descr="テキスト, ロゴ&#10;&#10;自動的に生成された説明">
            <a:extLst>
              <a:ext uri="{FF2B5EF4-FFF2-40B4-BE49-F238E27FC236}">
                <a16:creationId xmlns:a16="http://schemas.microsoft.com/office/drawing/2014/main" id="{6651AFE2-B516-41B3-A52A-5ECDE89E0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24" y="185237"/>
            <a:ext cx="1626321" cy="612935"/>
          </a:xfrm>
          <a:prstGeom prst="rect">
            <a:avLst/>
          </a:prstGeom>
        </p:spPr>
      </p:pic>
      <p:graphicFrame>
        <p:nvGraphicFramePr>
          <p:cNvPr id="20" name="表 19">
            <a:extLst>
              <a:ext uri="{FF2B5EF4-FFF2-40B4-BE49-F238E27FC236}">
                <a16:creationId xmlns:a16="http://schemas.microsoft.com/office/drawing/2014/main" id="{FEB3E167-1FB2-4F30-A8E2-C97C3CBAFBAA}"/>
              </a:ext>
            </a:extLst>
          </p:cNvPr>
          <p:cNvGraphicFramePr>
            <a:graphicFrameLocks noGrp="1"/>
          </p:cNvGraphicFramePr>
          <p:nvPr>
            <p:extLst>
              <p:ext uri="{D42A27DB-BD31-4B8C-83A1-F6EECF244321}">
                <p14:modId xmlns:p14="http://schemas.microsoft.com/office/powerpoint/2010/main" val="2962659804"/>
              </p:ext>
            </p:extLst>
          </p:nvPr>
        </p:nvGraphicFramePr>
        <p:xfrm>
          <a:off x="1998986" y="245244"/>
          <a:ext cx="8194028" cy="492919"/>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pPr algn="ct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地区補助金の業務サイクル</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2464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3453FB68-C984-47B9-B093-38CDED0E0C21}"/>
              </a:ext>
            </a:extLst>
          </p:cNvPr>
          <p:cNvGraphicFramePr>
            <a:graphicFrameLocks noGrp="1"/>
          </p:cNvGraphicFramePr>
          <p:nvPr>
            <p:extLst>
              <p:ext uri="{D42A27DB-BD31-4B8C-83A1-F6EECF244321}">
                <p14:modId xmlns:p14="http://schemas.microsoft.com/office/powerpoint/2010/main" val="2516504839"/>
              </p:ext>
            </p:extLst>
          </p:nvPr>
        </p:nvGraphicFramePr>
        <p:xfrm>
          <a:off x="1998985" y="352908"/>
          <a:ext cx="8194028" cy="551974"/>
        </p:xfrm>
        <a:graphic>
          <a:graphicData uri="http://schemas.openxmlformats.org/drawingml/2006/table">
            <a:tbl>
              <a:tblPr firstRow="1" bandRow="1">
                <a:tableStyleId>{5940675A-B579-460E-94D1-54222C63F5DA}</a:tableStyleId>
              </a:tblPr>
              <a:tblGrid>
                <a:gridCol w="8194028">
                  <a:extLst>
                    <a:ext uri="{9D8B030D-6E8A-4147-A177-3AD203B41FA5}">
                      <a16:colId xmlns:a16="http://schemas.microsoft.com/office/drawing/2014/main" val="1465501517"/>
                    </a:ext>
                  </a:extLst>
                </a:gridCol>
              </a:tblGrid>
              <a:tr h="492919">
                <a:tc>
                  <a:txBody>
                    <a:bodyPr/>
                    <a:lstStyle/>
                    <a:p>
                      <a:pPr algn="ctr"/>
                      <a:r>
                        <a:rPr kumimoji="1" lang="ja-JP" altLang="en-US" sz="3200" b="1" dirty="0">
                          <a:solidFill>
                            <a:srgbClr val="002060"/>
                          </a:solidFill>
                          <a:latin typeface="HG丸ｺﾞｼｯｸM-PRO" panose="020F0600000000000000" pitchFamily="50" charset="-128"/>
                          <a:ea typeface="HG丸ｺﾞｼｯｸM-PRO" panose="020F0600000000000000" pitchFamily="50" charset="-128"/>
                        </a:rPr>
                        <a:t>地区補助金 申請のポイント</a:t>
                      </a:r>
                    </a:p>
                  </a:txBody>
                  <a:tcPr marL="64294" marR="64294" marT="32147" marB="3214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graphicFrame>
        <p:nvGraphicFramePr>
          <p:cNvPr id="5" name="表 4">
            <a:extLst>
              <a:ext uri="{FF2B5EF4-FFF2-40B4-BE49-F238E27FC236}">
                <a16:creationId xmlns:a16="http://schemas.microsoft.com/office/drawing/2014/main" id="{59DEA41D-3F56-4221-8602-4B249EFFA39D}"/>
              </a:ext>
            </a:extLst>
          </p:cNvPr>
          <p:cNvGraphicFramePr>
            <a:graphicFrameLocks noGrp="1"/>
          </p:cNvGraphicFramePr>
          <p:nvPr>
            <p:extLst>
              <p:ext uri="{D42A27DB-BD31-4B8C-83A1-F6EECF244321}">
                <p14:modId xmlns:p14="http://schemas.microsoft.com/office/powerpoint/2010/main" val="1280192318"/>
              </p:ext>
            </p:extLst>
          </p:nvPr>
        </p:nvGraphicFramePr>
        <p:xfrm>
          <a:off x="597144" y="1372865"/>
          <a:ext cx="10997711" cy="5132227"/>
        </p:xfrm>
        <a:graphic>
          <a:graphicData uri="http://schemas.openxmlformats.org/drawingml/2006/table">
            <a:tbl>
              <a:tblPr firstRow="1" bandRow="1">
                <a:tableStyleId>{5940675A-B579-460E-94D1-54222C63F5DA}</a:tableStyleId>
              </a:tblPr>
              <a:tblGrid>
                <a:gridCol w="10997711">
                  <a:extLst>
                    <a:ext uri="{9D8B030D-6E8A-4147-A177-3AD203B41FA5}">
                      <a16:colId xmlns:a16="http://schemas.microsoft.com/office/drawing/2014/main" val="1262552725"/>
                    </a:ext>
                  </a:extLst>
                </a:gridCol>
              </a:tblGrid>
              <a:tr h="5132227">
                <a:tc>
                  <a:txBody>
                    <a:bodyPr/>
                    <a:lstStyle/>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他団体の運営費は不可（ランニングコストなど）</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寄付金や財政援助、物品寄贈のみの活動は不可</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（ロータリアンが積極的に活動に関わること）</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6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イメージ向上や広報活動のみを目的としたプロジェクトは不可</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ロータリアンやローターアクターは直接的／間接的に補助金の</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恩恵を受けることはできない</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講演会などの講師料は活動総予算の</a:t>
                      </a:r>
                      <a:r>
                        <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10</a:t>
                      </a: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％以下</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algn="l">
                        <a:lnSpc>
                          <a:spcPts val="4000"/>
                        </a:lnSpc>
                      </a:pP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     もしくは</a:t>
                      </a:r>
                      <a:r>
                        <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10</a:t>
                      </a:r>
                      <a:r>
                        <a:rPr kumimoji="1" lang="ja-JP" altLang="en-US"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rPr>
                        <a:t>万円以下のいずれか低い方であること</a:t>
                      </a:r>
                      <a:endParaRPr kumimoji="1" lang="en-US" altLang="ja-JP" sz="2800" b="1" i="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64294" marR="64294" marT="32147" marB="32147"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4049843"/>
                  </a:ext>
                </a:extLst>
              </a:tr>
            </a:tbl>
          </a:graphicData>
        </a:graphic>
      </p:graphicFrame>
      <p:pic>
        <p:nvPicPr>
          <p:cNvPr id="6" name="図 5" descr="テキスト, ロゴ&#10;&#10;自動的に生成された説明">
            <a:extLst>
              <a:ext uri="{FF2B5EF4-FFF2-40B4-BE49-F238E27FC236}">
                <a16:creationId xmlns:a16="http://schemas.microsoft.com/office/drawing/2014/main" id="{C2C00ACD-1AE1-4026-8968-4C39F8FF5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4" y="185237"/>
            <a:ext cx="1626321" cy="612935"/>
          </a:xfrm>
          <a:prstGeom prst="rect">
            <a:avLst/>
          </a:prstGeom>
        </p:spPr>
      </p:pic>
    </p:spTree>
    <p:extLst>
      <p:ext uri="{BB962C8B-B14F-4D97-AF65-F5344CB8AC3E}">
        <p14:creationId xmlns:p14="http://schemas.microsoft.com/office/powerpoint/2010/main" val="1721084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4114</TotalTime>
  <Words>4081</Words>
  <Application>Microsoft Office PowerPoint</Application>
  <PresentationFormat>ワイド画面</PresentationFormat>
  <Paragraphs>479</Paragraphs>
  <Slides>23</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23</vt:i4>
      </vt:variant>
    </vt:vector>
  </HeadingPairs>
  <TitlesOfParts>
    <vt:vector size="38" baseType="lpstr">
      <vt:lpstr>HGｺﾞｼｯｸM</vt:lpstr>
      <vt:lpstr>HG丸ｺﾞｼｯｸM-PRO</vt:lpstr>
      <vt:lpstr>游ゴシック</vt:lpstr>
      <vt:lpstr>游ゴシック Light</vt:lpstr>
      <vt:lpstr>Arial</vt:lpstr>
      <vt:lpstr>Arial Narrow</vt:lpstr>
      <vt:lpstr>Calibri</vt:lpstr>
      <vt:lpstr>Century Schoolbook</vt:lpstr>
      <vt:lpstr>Georgia</vt:lpstr>
      <vt:lpstr>Wingdings 2</vt:lpstr>
      <vt:lpstr>Office テーマ</vt:lpstr>
      <vt:lpstr>2_Custom Design</vt:lpstr>
      <vt:lpstr>4_Custom Design</vt:lpstr>
      <vt:lpstr>5_Custom Design</vt:lpstr>
      <vt:lpstr>View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国際ロータリー2660</cp:lastModifiedBy>
  <cp:revision>333</cp:revision>
  <cp:lastPrinted>2019-09-12T02:04:54Z</cp:lastPrinted>
  <dcterms:created xsi:type="dcterms:W3CDTF">2019-09-11T01:08:07Z</dcterms:created>
  <dcterms:modified xsi:type="dcterms:W3CDTF">2022-01-21T08:06:28Z</dcterms:modified>
</cp:coreProperties>
</file>