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610" r:id="rId2"/>
    <p:sldId id="310" r:id="rId3"/>
    <p:sldId id="325" r:id="rId4"/>
    <p:sldId id="541" r:id="rId5"/>
    <p:sldId id="609" r:id="rId6"/>
    <p:sldId id="326" r:id="rId7"/>
    <p:sldId id="619" r:id="rId8"/>
    <p:sldId id="606" r:id="rId9"/>
    <p:sldId id="389" r:id="rId10"/>
    <p:sldId id="390" r:id="rId11"/>
    <p:sldId id="379" r:id="rId12"/>
    <p:sldId id="624" r:id="rId13"/>
    <p:sldId id="614" r:id="rId14"/>
    <p:sldId id="391" r:id="rId15"/>
    <p:sldId id="604" r:id="rId16"/>
    <p:sldId id="625" r:id="rId17"/>
    <p:sldId id="616" r:id="rId18"/>
    <p:sldId id="632" r:id="rId19"/>
    <p:sldId id="628" r:id="rId20"/>
    <p:sldId id="630" r:id="rId21"/>
    <p:sldId id="629" r:id="rId22"/>
    <p:sldId id="631" r:id="rId23"/>
    <p:sldId id="633" r:id="rId24"/>
    <p:sldId id="634" r:id="rId25"/>
    <p:sldId id="637" r:id="rId26"/>
    <p:sldId id="635" r:id="rId27"/>
    <p:sldId id="636" r:id="rId28"/>
    <p:sldId id="626" r:id="rId29"/>
    <p:sldId id="613" r:id="rId30"/>
    <p:sldId id="621" r:id="rId31"/>
    <p:sldId id="623" r:id="rId32"/>
    <p:sldId id="622" r:id="rId33"/>
    <p:sldId id="295" r:id="rId34"/>
  </p:sldIdLst>
  <p:sldSz cx="12192000" cy="6858000"/>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0E59675-250A-44DC-99C7-F58536A7324E}">
          <p14:sldIdLst>
            <p14:sldId id="610"/>
            <p14:sldId id="310"/>
            <p14:sldId id="325"/>
            <p14:sldId id="541"/>
            <p14:sldId id="609"/>
            <p14:sldId id="326"/>
            <p14:sldId id="619"/>
            <p14:sldId id="606"/>
            <p14:sldId id="389"/>
            <p14:sldId id="390"/>
            <p14:sldId id="379"/>
            <p14:sldId id="624"/>
            <p14:sldId id="614"/>
            <p14:sldId id="391"/>
            <p14:sldId id="604"/>
            <p14:sldId id="625"/>
            <p14:sldId id="616"/>
            <p14:sldId id="632"/>
            <p14:sldId id="628"/>
            <p14:sldId id="630"/>
            <p14:sldId id="629"/>
            <p14:sldId id="631"/>
            <p14:sldId id="633"/>
            <p14:sldId id="634"/>
            <p14:sldId id="637"/>
            <p14:sldId id="635"/>
            <p14:sldId id="636"/>
            <p14:sldId id="626"/>
            <p14:sldId id="613"/>
            <p14:sldId id="621"/>
            <p14:sldId id="623"/>
            <p14:sldId id="622"/>
            <p14:sldId id="295"/>
          </p14:sldIdLst>
        </p14:section>
        <p14:section name="タイトルなしのセクション" id="{F6C0574D-C54E-4869-9666-EE4E80155E3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F4FF"/>
    <a:srgbClr val="D1F5FF"/>
    <a:srgbClr val="FCD4F8"/>
    <a:srgbClr val="F3FCFF"/>
    <a:srgbClr val="E7FAFF"/>
    <a:srgbClr val="D5F6FF"/>
    <a:srgbClr val="F3F8FB"/>
    <a:srgbClr val="CEE6EE"/>
    <a:srgbClr val="C6D9F1"/>
    <a:srgbClr val="F9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2031" autoAdjust="0"/>
  </p:normalViewPr>
  <p:slideViewPr>
    <p:cSldViewPr>
      <p:cViewPr varScale="1">
        <p:scale>
          <a:sx n="63" d="100"/>
          <a:sy n="63" d="100"/>
        </p:scale>
        <p:origin x="90" y="1074"/>
      </p:cViewPr>
      <p:guideLst>
        <p:guide orient="horz" pos="2160"/>
        <p:guide pos="3840"/>
      </p:guideLst>
    </p:cSldViewPr>
  </p:slideViewPr>
  <p:notesTextViewPr>
    <p:cViewPr>
      <p:scale>
        <a:sx n="1" d="1"/>
        <a:sy n="1" d="1"/>
      </p:scale>
      <p:origin x="0" y="0"/>
    </p:cViewPr>
  </p:notesTextViewPr>
  <p:notesViewPr>
    <p:cSldViewPr>
      <p:cViewPr varScale="1">
        <p:scale>
          <a:sx n="76" d="100"/>
          <a:sy n="76" d="100"/>
        </p:scale>
        <p:origin x="139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7106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33965" cy="495141"/>
          </a:xfrm>
          <a:prstGeom prst="rect">
            <a:avLst/>
          </a:prstGeom>
        </p:spPr>
        <p:txBody>
          <a:bodyPr vert="horz" lIns="90728" tIns="45364" rIns="90728" bIns="4536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7" y="1"/>
            <a:ext cx="2933965" cy="495141"/>
          </a:xfrm>
          <a:prstGeom prst="rect">
            <a:avLst/>
          </a:prstGeom>
        </p:spPr>
        <p:txBody>
          <a:bodyPr vert="horz" lIns="90728" tIns="45364" rIns="90728" bIns="45364" rtlCol="0"/>
          <a:lstStyle>
            <a:lvl1pPr algn="r">
              <a:defRPr sz="1200"/>
            </a:lvl1pPr>
          </a:lstStyle>
          <a:p>
            <a:fld id="{44BA2ABC-3F38-42F5-A642-AAF305F0E4CB}" type="datetimeFigureOut">
              <a:rPr kumimoji="1" lang="ja-JP" altLang="en-US" smtClean="0"/>
              <a:t>2022/5/24</a:t>
            </a:fld>
            <a:endParaRPr kumimoji="1" lang="ja-JP" altLang="en-US"/>
          </a:p>
        </p:txBody>
      </p:sp>
      <p:sp>
        <p:nvSpPr>
          <p:cNvPr id="4" name="スライド イメージ プレースホルダー 3"/>
          <p:cNvSpPr>
            <a:spLocks noGrp="1" noRot="1" noChangeAspect="1"/>
          </p:cNvSpPr>
          <p:nvPr>
            <p:ph type="sldImg" idx="2"/>
          </p:nvPr>
        </p:nvSpPr>
        <p:spPr>
          <a:xfrm>
            <a:off x="82550" y="741363"/>
            <a:ext cx="6605588" cy="3716337"/>
          </a:xfrm>
          <a:prstGeom prst="rect">
            <a:avLst/>
          </a:prstGeom>
          <a:noFill/>
          <a:ln w="12700">
            <a:solidFill>
              <a:prstClr val="black"/>
            </a:solidFill>
          </a:ln>
        </p:spPr>
        <p:txBody>
          <a:bodyPr vert="horz" lIns="90728" tIns="45364" rIns="90728" bIns="45364" rtlCol="0" anchor="ctr"/>
          <a:lstStyle/>
          <a:p>
            <a:endParaRPr lang="ja-JP" altLang="en-US"/>
          </a:p>
        </p:txBody>
      </p:sp>
      <p:sp>
        <p:nvSpPr>
          <p:cNvPr id="5" name="ノート プレースホルダー 4"/>
          <p:cNvSpPr>
            <a:spLocks noGrp="1"/>
          </p:cNvSpPr>
          <p:nvPr>
            <p:ph type="body" sz="quarter" idx="3"/>
          </p:nvPr>
        </p:nvSpPr>
        <p:spPr>
          <a:xfrm>
            <a:off x="677069" y="4703843"/>
            <a:ext cx="5416550" cy="4456270"/>
          </a:xfrm>
          <a:prstGeom prst="rect">
            <a:avLst/>
          </a:prstGeom>
        </p:spPr>
        <p:txBody>
          <a:bodyPr vert="horz" lIns="90728" tIns="45364" rIns="90728" bIns="4536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05967"/>
            <a:ext cx="2933965" cy="495141"/>
          </a:xfrm>
          <a:prstGeom prst="rect">
            <a:avLst/>
          </a:prstGeom>
        </p:spPr>
        <p:txBody>
          <a:bodyPr vert="horz" lIns="90728" tIns="45364" rIns="90728" bIns="4536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7" y="9405967"/>
            <a:ext cx="2933965" cy="495141"/>
          </a:xfrm>
          <a:prstGeom prst="rect">
            <a:avLst/>
          </a:prstGeom>
        </p:spPr>
        <p:txBody>
          <a:bodyPr vert="horz" lIns="90728" tIns="45364" rIns="90728" bIns="45364" rtlCol="0" anchor="b"/>
          <a:lstStyle>
            <a:lvl1pPr algn="r">
              <a:defRPr sz="1200"/>
            </a:lvl1pPr>
          </a:lstStyle>
          <a:p>
            <a:fld id="{4B77A811-CACF-4497-A737-5E3A8C265AD3}" type="slidenum">
              <a:rPr kumimoji="1" lang="ja-JP" altLang="en-US" smtClean="0"/>
              <a:t>‹#›</a:t>
            </a:fld>
            <a:endParaRPr kumimoji="1" lang="ja-JP" altLang="en-US"/>
          </a:p>
        </p:txBody>
      </p:sp>
    </p:spTree>
    <p:extLst>
      <p:ext uri="{BB962C8B-B14F-4D97-AF65-F5344CB8AC3E}">
        <p14:creationId xmlns:p14="http://schemas.microsoft.com/office/powerpoint/2010/main" val="26193327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Rot="1" noChangeAspect="1" noChangeArrowheads="1" noTextEdit="1"/>
          </p:cNvSpPr>
          <p:nvPr>
            <p:ph type="sldImg"/>
          </p:nvPr>
        </p:nvSpPr>
        <p:spPr>
          <a:xfrm>
            <a:off x="82550" y="741363"/>
            <a:ext cx="6605588" cy="3716337"/>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itchFamily="34" charset="0"/>
              <a:ea typeface="ヒラギノ角ゴ Pro W3" pitchFamily="-84" charset="-128"/>
            </a:endParaRPr>
          </a:p>
        </p:txBody>
      </p:sp>
    </p:spTree>
    <p:extLst>
      <p:ext uri="{BB962C8B-B14F-4D97-AF65-F5344CB8AC3E}">
        <p14:creationId xmlns:p14="http://schemas.microsoft.com/office/powerpoint/2010/main" val="269017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356301A-E315-498F-81CE-C377FE5C04EF}"/>
              </a:ext>
            </a:extLst>
          </p:cNvPr>
          <p:cNvSpPr txBox="1">
            <a:spLocks noGrp="1" noChangeArrowheads="1"/>
          </p:cNvSpPr>
          <p:nvPr/>
        </p:nvSpPr>
        <p:spPr bwMode="auto">
          <a:xfrm>
            <a:off x="1" y="0"/>
            <a:ext cx="3018441" cy="5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95" tIns="49147" rIns="98295" bIns="49147"/>
          <a:lstStyle>
            <a:lvl1pPr defTabSz="99060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9060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9060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9060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90600">
              <a:defRPr kumimoji="1">
                <a:solidFill>
                  <a:schemeClr val="tx1"/>
                </a:solidFill>
                <a:latin typeface="Garamond" panose="02020404030301010803" pitchFamily="18" charset="0"/>
                <a:ea typeface="ＭＳ Ｐゴシック" panose="020B0600070205080204" pitchFamily="50" charset="-128"/>
              </a:defRPr>
            </a:lvl5pPr>
            <a:lvl6pPr marL="25146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r>
              <a:rPr lang="ja-JP" altLang="en-US" sz="1300">
                <a:solidFill>
                  <a:srgbClr val="000000"/>
                </a:solidFill>
                <a:latin typeface="Times New Roman" panose="02020603050405020304" pitchFamily="18" charset="0"/>
              </a:rPr>
              <a:t>ガバナースタッフの役割について</a:t>
            </a:r>
            <a:endParaRPr lang="en-US" altLang="ja-JP" sz="1300">
              <a:solidFill>
                <a:srgbClr val="000000"/>
              </a:solidFill>
              <a:latin typeface="Times New Roman" panose="02020603050405020304" pitchFamily="18" charset="0"/>
            </a:endParaRPr>
          </a:p>
        </p:txBody>
      </p:sp>
      <p:sp>
        <p:nvSpPr>
          <p:cNvPr id="126979" name="Rectangle 7">
            <a:extLst>
              <a:ext uri="{FF2B5EF4-FFF2-40B4-BE49-F238E27FC236}">
                <a16:creationId xmlns:a16="http://schemas.microsoft.com/office/drawing/2014/main" id="{F3939979-CEE0-4395-A6AF-984764AA263E}"/>
              </a:ext>
            </a:extLst>
          </p:cNvPr>
          <p:cNvSpPr txBox="1">
            <a:spLocks noGrp="1" noChangeArrowheads="1"/>
          </p:cNvSpPr>
          <p:nvPr/>
        </p:nvSpPr>
        <p:spPr bwMode="auto">
          <a:xfrm>
            <a:off x="3948939" y="9744656"/>
            <a:ext cx="3018441" cy="5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95" tIns="49147" rIns="98295" bIns="49147" anchor="b"/>
          <a:lstStyle>
            <a:lvl1pPr defTabSz="99060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9060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9060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9060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90600">
              <a:defRPr kumimoji="1">
                <a:solidFill>
                  <a:schemeClr val="tx1"/>
                </a:solidFill>
                <a:latin typeface="Garamond" panose="02020404030301010803" pitchFamily="18" charset="0"/>
                <a:ea typeface="ＭＳ Ｐゴシック" panose="020B0600070205080204" pitchFamily="50" charset="-128"/>
              </a:defRPr>
            </a:lvl5pPr>
            <a:lvl6pPr marL="25146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r" eaLnBrk="1" hangingPunct="1"/>
            <a:fld id="{92ADF2B5-8B7B-4437-8307-AE55E8255326}" type="slidenum">
              <a:rPr lang="en-US" altLang="ja-JP" sz="1300">
                <a:solidFill>
                  <a:srgbClr val="000000"/>
                </a:solidFill>
                <a:latin typeface="Times New Roman" panose="02020603050405020304" pitchFamily="18" charset="0"/>
              </a:rPr>
              <a:pPr algn="r" eaLnBrk="1" hangingPunct="1"/>
              <a:t>5</a:t>
            </a:fld>
            <a:endParaRPr lang="en-US" altLang="ja-JP" sz="1300">
              <a:solidFill>
                <a:srgbClr val="000000"/>
              </a:solidFill>
              <a:latin typeface="Times New Roman" panose="02020603050405020304" pitchFamily="18" charset="0"/>
            </a:endParaRPr>
          </a:p>
        </p:txBody>
      </p:sp>
      <p:sp>
        <p:nvSpPr>
          <p:cNvPr id="126980" name="Rectangle 7">
            <a:extLst>
              <a:ext uri="{FF2B5EF4-FFF2-40B4-BE49-F238E27FC236}">
                <a16:creationId xmlns:a16="http://schemas.microsoft.com/office/drawing/2014/main" id="{42104057-A1D2-49DC-8C82-699A2F82B5ED}"/>
              </a:ext>
            </a:extLst>
          </p:cNvPr>
          <p:cNvSpPr txBox="1">
            <a:spLocks noGrp="1" noChangeArrowheads="1"/>
          </p:cNvSpPr>
          <p:nvPr/>
        </p:nvSpPr>
        <p:spPr bwMode="auto">
          <a:xfrm>
            <a:off x="3948939" y="9744656"/>
            <a:ext cx="3018441" cy="5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95" tIns="49147" rIns="98295" bIns="49147" anchor="b"/>
          <a:lstStyle>
            <a:lvl1pPr defTabSz="990600">
              <a:defRPr kumimoji="1">
                <a:solidFill>
                  <a:schemeClr val="tx1"/>
                </a:solidFill>
                <a:latin typeface="Garamond" panose="02020404030301010803" pitchFamily="18" charset="0"/>
                <a:ea typeface="ＭＳ Ｐゴシック" panose="020B0600070205080204" pitchFamily="50" charset="-128"/>
              </a:defRPr>
            </a:lvl1pPr>
            <a:lvl2pPr marL="742950" indent="-285750" defTabSz="990600">
              <a:defRPr kumimoji="1">
                <a:solidFill>
                  <a:schemeClr val="tx1"/>
                </a:solidFill>
                <a:latin typeface="Garamond" panose="02020404030301010803" pitchFamily="18" charset="0"/>
                <a:ea typeface="ＭＳ Ｐゴシック" panose="020B0600070205080204" pitchFamily="50" charset="-128"/>
              </a:defRPr>
            </a:lvl2pPr>
            <a:lvl3pPr marL="1143000" indent="-228600" defTabSz="990600">
              <a:defRPr kumimoji="1">
                <a:solidFill>
                  <a:schemeClr val="tx1"/>
                </a:solidFill>
                <a:latin typeface="Garamond" panose="02020404030301010803" pitchFamily="18" charset="0"/>
                <a:ea typeface="ＭＳ Ｐゴシック" panose="020B0600070205080204" pitchFamily="50" charset="-128"/>
              </a:defRPr>
            </a:lvl3pPr>
            <a:lvl4pPr marL="1600200" indent="-228600" defTabSz="990600">
              <a:defRPr kumimoji="1">
                <a:solidFill>
                  <a:schemeClr val="tx1"/>
                </a:solidFill>
                <a:latin typeface="Garamond" panose="02020404030301010803" pitchFamily="18" charset="0"/>
                <a:ea typeface="ＭＳ Ｐゴシック" panose="020B0600070205080204" pitchFamily="50" charset="-128"/>
              </a:defRPr>
            </a:lvl4pPr>
            <a:lvl5pPr marL="2057400" indent="-228600" defTabSz="990600">
              <a:defRPr kumimoji="1">
                <a:solidFill>
                  <a:schemeClr val="tx1"/>
                </a:solidFill>
                <a:latin typeface="Garamond" panose="02020404030301010803" pitchFamily="18" charset="0"/>
                <a:ea typeface="ＭＳ Ｐゴシック" panose="020B0600070205080204" pitchFamily="50" charset="-128"/>
              </a:defRPr>
            </a:lvl5pPr>
            <a:lvl6pPr marL="25146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defTabSz="990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algn="r" eaLnBrk="1" hangingPunct="1"/>
            <a:fld id="{577C5400-A649-4834-AC75-13EB7A365208}" type="slidenum">
              <a:rPr lang="en-US" altLang="ja-JP" sz="1300">
                <a:solidFill>
                  <a:srgbClr val="000000"/>
                </a:solidFill>
                <a:latin typeface="Times New Roman" panose="02020603050405020304" pitchFamily="18" charset="0"/>
              </a:rPr>
              <a:pPr algn="r" eaLnBrk="1" hangingPunct="1"/>
              <a:t>5</a:t>
            </a:fld>
            <a:endParaRPr lang="en-US" altLang="ja-JP" sz="1300">
              <a:solidFill>
                <a:srgbClr val="000000"/>
              </a:solidFill>
              <a:latin typeface="Times New Roman" panose="02020603050405020304" pitchFamily="18" charset="0"/>
            </a:endParaRPr>
          </a:p>
        </p:txBody>
      </p:sp>
      <p:sp>
        <p:nvSpPr>
          <p:cNvPr id="126981" name="Rectangle 2">
            <a:extLst>
              <a:ext uri="{FF2B5EF4-FFF2-40B4-BE49-F238E27FC236}">
                <a16:creationId xmlns:a16="http://schemas.microsoft.com/office/drawing/2014/main" id="{AD4959F3-DA06-4B62-8074-5B382186EDA2}"/>
              </a:ext>
            </a:extLst>
          </p:cNvPr>
          <p:cNvSpPr>
            <a:spLocks noGrp="1" noRot="1" noChangeAspect="1" noChangeArrowheads="1" noTextEdit="1"/>
          </p:cNvSpPr>
          <p:nvPr>
            <p:ph type="sldImg"/>
          </p:nvPr>
        </p:nvSpPr>
        <p:spPr bwMode="auto">
          <a:xfrm>
            <a:off x="68263" y="503238"/>
            <a:ext cx="6837362" cy="3846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4" name="Rectangle 3">
            <a:extLst>
              <a:ext uri="{FF2B5EF4-FFF2-40B4-BE49-F238E27FC236}">
                <a16:creationId xmlns:a16="http://schemas.microsoft.com/office/drawing/2014/main" id="{515AED0B-7945-4719-B785-8591A3DDFB20}"/>
              </a:ext>
            </a:extLst>
          </p:cNvPr>
          <p:cNvSpPr>
            <a:spLocks noGrp="1" noChangeArrowheads="1"/>
          </p:cNvSpPr>
          <p:nvPr>
            <p:ph type="body" idx="1"/>
          </p:nvPr>
        </p:nvSpPr>
        <p:spPr>
          <a:xfrm>
            <a:off x="928335" y="4543379"/>
            <a:ext cx="5343062" cy="49445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76" tIns="49136" rIns="98276" bIns="49136">
            <a:normAutofit/>
          </a:bodyPr>
          <a:lstStyle/>
          <a:p>
            <a:pPr>
              <a:defRPr/>
            </a:pPr>
            <a:r>
              <a:rPr lang="ja-JP" altLang="en-US" sz="1400">
                <a:latin typeface="ＭＳ Ｐゴシック" panose="020B0600070205080204" pitchFamily="50" charset="-128"/>
              </a:rPr>
              <a:t>地区リーダーシップ・プランの下での地区構成が、クラブ・リーダーシップ・プランを支えています。  </a:t>
            </a:r>
          </a:p>
          <a:p>
            <a:pPr marL="340230" lvl="1" indent="-226820">
              <a:defRPr/>
            </a:pPr>
            <a:r>
              <a:rPr lang="en-US" altLang="ja-JP" sz="1400">
                <a:latin typeface="ＭＳ Ｐゴシック" panose="020B0600070205080204" pitchFamily="50" charset="-128"/>
              </a:rPr>
              <a:t>1. </a:t>
            </a:r>
            <a:r>
              <a:rPr lang="ja-JP" altLang="en-US" sz="1400">
                <a:latin typeface="ＭＳ Ｐゴシック" panose="020B0600070205080204" pitchFamily="50" charset="-128"/>
              </a:rPr>
              <a:t>ガバナー補佐が、クラブ管理運営委員会および理事会を支援する。</a:t>
            </a:r>
          </a:p>
          <a:p>
            <a:pPr marL="340230" lvl="1" indent="-226820">
              <a:defRPr/>
            </a:pPr>
            <a:r>
              <a:rPr lang="en-US" altLang="ja-JP" sz="1400">
                <a:latin typeface="ＭＳ Ｐゴシック" panose="020B0600070205080204" pitchFamily="50" charset="-128"/>
              </a:rPr>
              <a:t>2. </a:t>
            </a:r>
            <a:r>
              <a:rPr lang="ja-JP" altLang="en-US" sz="1400">
                <a:latin typeface="ＭＳ Ｐゴシック" panose="020B0600070205080204" pitchFamily="50" charset="-128"/>
              </a:rPr>
              <a:t>地区広報委員会が、クラブ広報委員会を支援する。</a:t>
            </a:r>
          </a:p>
          <a:p>
            <a:pPr marL="340230" lvl="1" indent="-226820">
              <a:defRPr/>
            </a:pPr>
            <a:r>
              <a:rPr lang="en-US" altLang="ja-JP" sz="1400">
                <a:latin typeface="ＭＳ Ｐゴシック" panose="020B0600070205080204" pitchFamily="50" charset="-128"/>
              </a:rPr>
              <a:t>3. </a:t>
            </a:r>
            <a:r>
              <a:rPr lang="ja-JP" altLang="en-US" sz="1400">
                <a:latin typeface="ＭＳ Ｐゴシック" panose="020B0600070205080204" pitchFamily="50" charset="-128"/>
              </a:rPr>
              <a:t>地区会員増強委員会が、クラブ会員増強・退会防止委員会を支援する。</a:t>
            </a:r>
          </a:p>
          <a:p>
            <a:pPr marL="340230" lvl="1" indent="-226820">
              <a:defRPr/>
            </a:pPr>
            <a:r>
              <a:rPr lang="en-US" altLang="ja-JP" sz="1400">
                <a:latin typeface="ＭＳ Ｐゴシック" panose="020B0600070205080204" pitchFamily="50" charset="-128"/>
              </a:rPr>
              <a:t>4. </a:t>
            </a:r>
            <a:r>
              <a:rPr lang="ja-JP" altLang="en-US" sz="1400">
                <a:latin typeface="ＭＳ Ｐゴシック" panose="020B0600070205080204" pitchFamily="50" charset="-128"/>
              </a:rPr>
              <a:t>地区のプログラム（青少年交換、ローターアクトなど）委員会が、クラブの奉仕プロジェクト委員会を支援する。</a:t>
            </a:r>
          </a:p>
          <a:p>
            <a:pPr marL="340230" lvl="1" indent="-226820">
              <a:defRPr/>
            </a:pPr>
            <a:r>
              <a:rPr lang="en-US" altLang="ja-JP" sz="1400">
                <a:latin typeface="ＭＳ Ｐゴシック" panose="020B0600070205080204" pitchFamily="50" charset="-128"/>
              </a:rPr>
              <a:t>5. </a:t>
            </a:r>
            <a:r>
              <a:rPr lang="ja-JP" altLang="en-US" sz="1400">
                <a:latin typeface="ＭＳ Ｐゴシック" panose="020B0600070205080204" pitchFamily="50" charset="-128"/>
              </a:rPr>
              <a:t>地区ロータリー財団委員会が、クラブ財団委員会を支援する。</a:t>
            </a:r>
          </a:p>
          <a:p>
            <a:pPr>
              <a:defRPr/>
            </a:pPr>
            <a:endParaRPr lang="ja-JP" altLang="en-US" sz="1400">
              <a:latin typeface="ＭＳ Ｐゴシック" panose="020B0600070205080204" pitchFamily="50" charset="-128"/>
            </a:endParaRPr>
          </a:p>
          <a:p>
            <a:pPr>
              <a:defRPr/>
            </a:pPr>
            <a:r>
              <a:rPr lang="ja-JP" altLang="en-US" sz="1400">
                <a:latin typeface="ＭＳ Ｐゴシック" panose="020B0600070205080204" pitchFamily="50" charset="-128"/>
              </a:rPr>
              <a:t>この他に、</a:t>
            </a:r>
            <a:r>
              <a:rPr lang="en-US" altLang="ja-JP" sz="1400">
                <a:latin typeface="ＭＳ Ｐゴシック" panose="020B0600070205080204" pitchFamily="50" charset="-128"/>
              </a:rPr>
              <a:t>5</a:t>
            </a:r>
            <a:r>
              <a:rPr lang="ja-JP" altLang="en-US" sz="1400">
                <a:latin typeface="ＭＳ Ｐゴシック" panose="020B0600070205080204" pitchFamily="50" charset="-128"/>
              </a:rPr>
              <a:t>つの推奨地区委員会があります。</a:t>
            </a:r>
          </a:p>
          <a:p>
            <a:pPr marL="340230" lvl="1" indent="-226820">
              <a:defRPr/>
            </a:pPr>
            <a:r>
              <a:rPr lang="en-US" altLang="ja-JP" sz="1400">
                <a:latin typeface="ＭＳ Ｐゴシック" panose="020B0600070205080204" pitchFamily="50" charset="-128"/>
              </a:rPr>
              <a:t>1. </a:t>
            </a:r>
            <a:r>
              <a:rPr lang="ja-JP" altLang="en-US" sz="1400">
                <a:latin typeface="ＭＳ Ｐゴシック" panose="020B0600070205080204" pitchFamily="50" charset="-128"/>
              </a:rPr>
              <a:t>拡大</a:t>
            </a:r>
          </a:p>
          <a:p>
            <a:pPr marL="340230" lvl="1" indent="-226820">
              <a:defRPr/>
            </a:pPr>
            <a:r>
              <a:rPr lang="en-US" altLang="ja-JP" sz="1400">
                <a:latin typeface="ＭＳ Ｐゴシック" panose="020B0600070205080204" pitchFamily="50" charset="-128"/>
              </a:rPr>
              <a:t>2. RI</a:t>
            </a:r>
            <a:r>
              <a:rPr lang="ja-JP" altLang="en-US" sz="1400">
                <a:latin typeface="ＭＳ Ｐゴシック" panose="020B0600070205080204" pitchFamily="50" charset="-128"/>
              </a:rPr>
              <a:t>年次大会推進</a:t>
            </a:r>
          </a:p>
          <a:p>
            <a:pPr marL="340230" lvl="1" indent="-226820">
              <a:defRPr/>
            </a:pPr>
            <a:r>
              <a:rPr lang="en-US" altLang="ja-JP" sz="1400">
                <a:latin typeface="ＭＳ Ｐゴシック" panose="020B0600070205080204" pitchFamily="50" charset="-128"/>
              </a:rPr>
              <a:t>3. </a:t>
            </a:r>
            <a:r>
              <a:rPr lang="ja-JP" altLang="en-US" sz="1400">
                <a:latin typeface="ＭＳ Ｐゴシック" panose="020B0600070205080204" pitchFamily="50" charset="-128"/>
              </a:rPr>
              <a:t>地区大会</a:t>
            </a:r>
          </a:p>
          <a:p>
            <a:pPr marL="340230" lvl="1" indent="-226820">
              <a:defRPr/>
            </a:pPr>
            <a:r>
              <a:rPr lang="en-US" altLang="ja-JP" sz="1400">
                <a:latin typeface="ＭＳ Ｐゴシック" panose="020B0600070205080204" pitchFamily="50" charset="-128"/>
              </a:rPr>
              <a:t>4. </a:t>
            </a:r>
            <a:r>
              <a:rPr lang="ja-JP" altLang="en-US" sz="1400">
                <a:latin typeface="ＭＳ Ｐゴシック" panose="020B0600070205080204" pitchFamily="50" charset="-128"/>
              </a:rPr>
              <a:t>研修</a:t>
            </a:r>
          </a:p>
          <a:p>
            <a:pPr marL="340230" lvl="1" indent="-226820">
              <a:defRPr/>
            </a:pPr>
            <a:r>
              <a:rPr lang="en-US" altLang="ja-JP" sz="1400">
                <a:latin typeface="ＭＳ Ｐゴシック" panose="020B0600070205080204" pitchFamily="50" charset="-128"/>
              </a:rPr>
              <a:t>5. </a:t>
            </a:r>
            <a:r>
              <a:rPr lang="ja-JP" altLang="en-US" sz="1400">
                <a:latin typeface="ＭＳ Ｐゴシック" panose="020B0600070205080204" pitchFamily="50" charset="-128"/>
              </a:rPr>
              <a:t>財務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D3104A2-1B6F-479B-8F35-3EAC574122E2}"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375620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C9DF05-0A84-487E-98E6-AB0C830E7460}"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254269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6E1AD4-65F7-443B-98FD-444D1805D30A}"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351133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55F589-E5C4-4CB7-B301-3122B0A4DB88}"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138409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3562B52-CDB4-4E37-91E2-B50477CC4C47}" type="datetime1">
              <a:rPr kumimoji="1" lang="ja-JP" altLang="en-US" smtClean="0"/>
              <a:t>2022/5/24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121331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5F1FDE1-EE1E-4D84-A8F2-CB0B86FC29A6}"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80255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FC22D5F-B6CA-42B1-A248-A7858938489E}" type="datetime1">
              <a:rPr kumimoji="1" lang="ja-JP" altLang="en-US" smtClean="0"/>
              <a:t>2022/5/24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43363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37427CD-2734-476A-A227-7D7A26D7588B}" type="datetime1">
              <a:rPr kumimoji="1" lang="ja-JP" altLang="en-US" smtClean="0"/>
              <a:t>2022/5/24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336296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86FE96-2B71-415B-A119-E02BE813C8FB}" type="datetime1">
              <a:rPr kumimoji="1" lang="ja-JP" altLang="en-US" smtClean="0"/>
              <a:t>2022/5/24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14623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DDA2EB-15DC-48B6-9C3E-F4A199DDBD2B}"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329651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9C7C044-B95C-4370-8834-099944D4072C}" type="datetime1">
              <a:rPr kumimoji="1" lang="ja-JP" altLang="en-US" smtClean="0"/>
              <a:t>2022/5/24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43274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BB2B4-25A4-4FCE-A8D3-5FC6DEDEA724}" type="datetime1">
              <a:rPr kumimoji="1" lang="ja-JP" altLang="en-US" smtClean="0"/>
              <a:t>2022/5/24</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1A298-F02A-4548-9CB0-DF2690269D23}" type="slidenum">
              <a:rPr kumimoji="1" lang="ja-JP" altLang="en-US" smtClean="0"/>
              <a:t>‹#›</a:t>
            </a:fld>
            <a:endParaRPr kumimoji="1" lang="ja-JP" altLang="en-US"/>
          </a:p>
        </p:txBody>
      </p:sp>
    </p:spTree>
    <p:extLst>
      <p:ext uri="{BB962C8B-B14F-4D97-AF65-F5344CB8AC3E}">
        <p14:creationId xmlns:p14="http://schemas.microsoft.com/office/powerpoint/2010/main" val="1497663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99392"/>
            <a:ext cx="12191998"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ja-JP" altLang="en-US" sz="2400" dirty="0">
              <a:solidFill>
                <a:prstClr val="white"/>
              </a:solidFill>
            </a:endParaRPr>
          </a:p>
        </p:txBody>
      </p:sp>
      <p:sp>
        <p:nvSpPr>
          <p:cNvPr id="52228" name="正方形/長方形 1"/>
          <p:cNvSpPr>
            <a:spLocks noChangeArrowheads="1"/>
          </p:cNvSpPr>
          <p:nvPr/>
        </p:nvSpPr>
        <p:spPr bwMode="auto">
          <a:xfrm>
            <a:off x="0" y="-27384"/>
            <a:ext cx="12191999" cy="1916289"/>
          </a:xfrm>
          <a:prstGeom prst="rect">
            <a:avLst/>
          </a:prstGeom>
          <a:solidFill>
            <a:schemeClr val="accent1">
              <a:lumMod val="75000"/>
            </a:schemeClr>
          </a:solidFill>
          <a:ln>
            <a:solidFill>
              <a:srgbClr val="00B0F0"/>
            </a:solidFill>
          </a:ln>
        </p:spPr>
        <p:txBody>
          <a:bodyPr lIns="0" tIns="0" rIns="0" bIns="0" anchor="ctr" anchorCtr="1"/>
          <a:lstStyle>
            <a:lvl1pPr>
              <a:spcBef>
                <a:spcPct val="20000"/>
              </a:spcBef>
              <a:buFont typeface="Arial" pitchFamily="34" charset="0"/>
              <a:buChar char="•"/>
              <a:defRPr kumimoji="1" sz="3200">
                <a:solidFill>
                  <a:schemeClr val="tx1"/>
                </a:solidFill>
                <a:latin typeface="Calibri" pitchFamily="34" charset="0"/>
              </a:defRPr>
            </a:lvl1pPr>
            <a:lvl2pPr marL="742950" indent="-285750">
              <a:spcBef>
                <a:spcPct val="20000"/>
              </a:spcBef>
              <a:buFont typeface="Arial" pitchFamily="34" charset="0"/>
              <a:buChar char="–"/>
              <a:defRPr kumimoji="1" sz="2800">
                <a:solidFill>
                  <a:schemeClr val="tx1"/>
                </a:solidFill>
                <a:latin typeface="Calibri" pitchFamily="34" charset="0"/>
              </a:defRPr>
            </a:lvl2pPr>
            <a:lvl3pPr marL="1143000" indent="-228600">
              <a:spcBef>
                <a:spcPct val="20000"/>
              </a:spcBef>
              <a:buFont typeface="Arial" pitchFamily="34" charset="0"/>
              <a:buChar char="•"/>
              <a:defRPr kumimoji="1" sz="2400">
                <a:solidFill>
                  <a:schemeClr val="tx1"/>
                </a:solidFill>
                <a:latin typeface="Calibri" pitchFamily="34" charset="0"/>
              </a:defRPr>
            </a:lvl3pPr>
            <a:lvl4pPr marL="1600200" indent="-228600">
              <a:spcBef>
                <a:spcPct val="20000"/>
              </a:spcBef>
              <a:buFont typeface="Arial" pitchFamily="34" charset="0"/>
              <a:buChar char="–"/>
              <a:defRPr kumimoji="1" sz="2000">
                <a:solidFill>
                  <a:schemeClr val="tx1"/>
                </a:solidFill>
                <a:latin typeface="Calibri" pitchFamily="34" charset="0"/>
              </a:defRPr>
            </a:lvl4pPr>
            <a:lvl5pPr marL="2057400" indent="-22860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algn="ctr" eaLnBrk="0" fontAlgn="base" hangingPunct="0">
              <a:spcBef>
                <a:spcPct val="0"/>
              </a:spcBef>
              <a:spcAft>
                <a:spcPct val="0"/>
              </a:spcAft>
              <a:buFontTx/>
              <a:buNone/>
              <a:defRPr/>
            </a:pPr>
            <a:endParaRPr kumimoji="0" lang="ja-JP" altLang="en-US" sz="3600" b="1">
              <a:solidFill>
                <a:srgbClr val="00B0F0"/>
              </a:solidFill>
              <a:latin typeface="Meiryo UI" pitchFamily="50" charset="-128"/>
              <a:ea typeface="Meiryo UI" pitchFamily="50" charset="-128"/>
              <a:cs typeface="Meiryo UI" pitchFamily="50" charset="-128"/>
            </a:endParaRPr>
          </a:p>
        </p:txBody>
      </p:sp>
      <p:sp>
        <p:nvSpPr>
          <p:cNvPr id="52229" name="正方形/長方形 1"/>
          <p:cNvSpPr>
            <a:spLocks noChangeArrowheads="1"/>
          </p:cNvSpPr>
          <p:nvPr/>
        </p:nvSpPr>
        <p:spPr bwMode="auto">
          <a:xfrm>
            <a:off x="-2" y="4913465"/>
            <a:ext cx="12192001" cy="2071854"/>
          </a:xfrm>
          <a:prstGeom prst="rect">
            <a:avLst/>
          </a:prstGeom>
          <a:solidFill>
            <a:schemeClr val="tx2"/>
          </a:solidFill>
          <a:ln w="9525">
            <a:solidFill>
              <a:srgbClr val="00B0F0"/>
            </a:solidFill>
            <a:miter lim="800000"/>
            <a:headEnd/>
            <a:tailEnd/>
          </a:ln>
        </p:spPr>
        <p:txBody>
          <a:bodyPr lIns="0" tIns="0" rIns="0" bIns="0" anchor="ctr" anchorCtr="1"/>
          <a:lstStyle>
            <a:lvl1pPr>
              <a:spcBef>
                <a:spcPct val="20000"/>
              </a:spcBef>
              <a:buFont typeface="Arial" pitchFamily="34" charset="0"/>
              <a:buChar char="•"/>
              <a:defRPr kumimoji="1" sz="3200">
                <a:solidFill>
                  <a:schemeClr val="tx1"/>
                </a:solidFill>
                <a:latin typeface="Calibri" pitchFamily="34" charset="0"/>
              </a:defRPr>
            </a:lvl1pPr>
            <a:lvl2pPr marL="742950" indent="-285750">
              <a:spcBef>
                <a:spcPct val="20000"/>
              </a:spcBef>
              <a:buFont typeface="Arial" pitchFamily="34" charset="0"/>
              <a:buChar char="–"/>
              <a:defRPr kumimoji="1" sz="2800">
                <a:solidFill>
                  <a:schemeClr val="tx1"/>
                </a:solidFill>
                <a:latin typeface="Calibri" pitchFamily="34" charset="0"/>
              </a:defRPr>
            </a:lvl2pPr>
            <a:lvl3pPr marL="1143000" indent="-228600">
              <a:spcBef>
                <a:spcPct val="20000"/>
              </a:spcBef>
              <a:buFont typeface="Arial" pitchFamily="34" charset="0"/>
              <a:buChar char="•"/>
              <a:defRPr kumimoji="1" sz="2400">
                <a:solidFill>
                  <a:schemeClr val="tx1"/>
                </a:solidFill>
                <a:latin typeface="Calibri" pitchFamily="34" charset="0"/>
              </a:defRPr>
            </a:lvl3pPr>
            <a:lvl4pPr marL="1600200" indent="-228600">
              <a:spcBef>
                <a:spcPct val="20000"/>
              </a:spcBef>
              <a:buFont typeface="Arial" pitchFamily="34" charset="0"/>
              <a:buChar char="–"/>
              <a:defRPr kumimoji="1" sz="2000">
                <a:solidFill>
                  <a:schemeClr val="tx1"/>
                </a:solidFill>
                <a:latin typeface="Calibri" pitchFamily="34" charset="0"/>
              </a:defRPr>
            </a:lvl4pPr>
            <a:lvl5pPr marL="2057400" indent="-22860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algn="ctr" eaLnBrk="0" fontAlgn="base" hangingPunct="0">
              <a:spcBef>
                <a:spcPct val="0"/>
              </a:spcBef>
              <a:spcAft>
                <a:spcPct val="0"/>
              </a:spcAft>
              <a:buFontTx/>
              <a:buNone/>
              <a:defRPr/>
            </a:pPr>
            <a:endParaRPr kumimoji="0" lang="ja-JP" altLang="en-US" sz="3600" b="1">
              <a:solidFill>
                <a:prstClr val="white"/>
              </a:solidFill>
              <a:latin typeface="Meiryo UI" pitchFamily="50" charset="-128"/>
              <a:ea typeface="Meiryo UI" pitchFamily="50" charset="-128"/>
              <a:cs typeface="Meiryo UI" pitchFamily="50" charset="-128"/>
            </a:endParaRPr>
          </a:p>
        </p:txBody>
      </p:sp>
      <p:sp>
        <p:nvSpPr>
          <p:cNvPr id="20" name="テキスト ボックス 3"/>
          <p:cNvSpPr txBox="1">
            <a:spLocks noChangeArrowheads="1"/>
          </p:cNvSpPr>
          <p:nvPr/>
        </p:nvSpPr>
        <p:spPr bwMode="auto">
          <a:xfrm>
            <a:off x="335360" y="5178373"/>
            <a:ext cx="10513168"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itchFamily="34" charset="0"/>
              <a:buChar char="•"/>
              <a:defRPr kumimoji="1" sz="3200">
                <a:solidFill>
                  <a:schemeClr val="tx1"/>
                </a:solidFill>
                <a:latin typeface="Calibri" pitchFamily="34" charset="0"/>
              </a:defRPr>
            </a:lvl1pPr>
            <a:lvl2pPr marL="742950" indent="-285750">
              <a:spcBef>
                <a:spcPct val="20000"/>
              </a:spcBef>
              <a:buFont typeface="Arial" pitchFamily="34" charset="0"/>
              <a:buChar char="–"/>
              <a:defRPr kumimoji="1" sz="2800">
                <a:solidFill>
                  <a:schemeClr val="tx1"/>
                </a:solidFill>
                <a:latin typeface="Calibri" pitchFamily="34" charset="0"/>
              </a:defRPr>
            </a:lvl2pPr>
            <a:lvl3pPr marL="1143000" indent="-228600">
              <a:spcBef>
                <a:spcPct val="20000"/>
              </a:spcBef>
              <a:buFont typeface="Arial" pitchFamily="34" charset="0"/>
              <a:buChar char="•"/>
              <a:defRPr kumimoji="1" sz="2400">
                <a:solidFill>
                  <a:schemeClr val="tx1"/>
                </a:solidFill>
                <a:latin typeface="Calibri" pitchFamily="34" charset="0"/>
              </a:defRPr>
            </a:lvl3pPr>
            <a:lvl4pPr marL="1600200" indent="-228600">
              <a:spcBef>
                <a:spcPct val="20000"/>
              </a:spcBef>
              <a:buFont typeface="Arial" pitchFamily="34" charset="0"/>
              <a:buChar char="–"/>
              <a:defRPr kumimoji="1" sz="2000">
                <a:solidFill>
                  <a:schemeClr val="tx1"/>
                </a:solidFill>
                <a:latin typeface="Calibri" pitchFamily="34" charset="0"/>
              </a:defRPr>
            </a:lvl4pPr>
            <a:lvl5pPr marL="2057400" indent="-228600">
              <a:spcBef>
                <a:spcPct val="20000"/>
              </a:spcBef>
              <a:buFont typeface="Arial" pitchFamily="34" charset="0"/>
              <a:buChar char="»"/>
              <a:defRPr kumimoji="1"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defRPr>
            </a:lvl9pPr>
          </a:lstStyle>
          <a:p>
            <a:pPr marL="2416175" indent="-1973263" eaLnBrk="0" fontAlgn="base" hangingPunct="0">
              <a:spcBef>
                <a:spcPct val="0"/>
              </a:spcBef>
              <a:spcAft>
                <a:spcPct val="0"/>
              </a:spcAft>
              <a:buNone/>
              <a:defRPr/>
            </a:pPr>
            <a:r>
              <a:rPr lang="ja-JP" altLang="en-US" sz="2800" dirty="0">
                <a:solidFill>
                  <a:prstClr val="white"/>
                </a:solidFill>
                <a:latin typeface="HGP教科書体" panose="02020600000000000000" pitchFamily="18" charset="-128"/>
                <a:ea typeface="HGP教科書体" panose="02020600000000000000" pitchFamily="18" charset="-128"/>
                <a:cs typeface="Meiryo UI" pitchFamily="50" charset="-128"/>
              </a:rPr>
              <a:t>　　　　　</a:t>
            </a:r>
            <a:r>
              <a:rPr lang="en-US" altLang="ja-JP" sz="2800" dirty="0">
                <a:solidFill>
                  <a:prstClr val="white"/>
                </a:solidFill>
                <a:latin typeface="HGP教科書体" panose="02020600000000000000" pitchFamily="18" charset="-128"/>
                <a:ea typeface="HGP教科書体" panose="02020600000000000000" pitchFamily="18" charset="-128"/>
                <a:cs typeface="Meiryo UI" pitchFamily="50" charset="-128"/>
              </a:rPr>
              <a:t>2022-23</a:t>
            </a:r>
            <a:r>
              <a:rPr lang="ja-JP" altLang="en-US" sz="2800" dirty="0">
                <a:solidFill>
                  <a:prstClr val="white"/>
                </a:solidFill>
                <a:latin typeface="HGP教科書体" panose="02020600000000000000" pitchFamily="18" charset="-128"/>
                <a:ea typeface="HGP教科書体" panose="02020600000000000000" pitchFamily="18" charset="-128"/>
                <a:cs typeface="Meiryo UI" pitchFamily="50" charset="-128"/>
              </a:rPr>
              <a:t>年度</a:t>
            </a:r>
          </a:p>
          <a:p>
            <a:pPr marL="2416175" indent="-1973263" eaLnBrk="0" fontAlgn="base" hangingPunct="0">
              <a:spcBef>
                <a:spcPct val="0"/>
              </a:spcBef>
              <a:spcAft>
                <a:spcPct val="0"/>
              </a:spcAft>
              <a:buNone/>
              <a:defRPr/>
            </a:pPr>
            <a:r>
              <a:rPr lang="ja-JP" altLang="en-US" sz="2800" dirty="0">
                <a:solidFill>
                  <a:prstClr val="white"/>
                </a:solidFill>
                <a:latin typeface="HGP教科書体" panose="02020600000000000000" pitchFamily="18" charset="-128"/>
                <a:ea typeface="HGP教科書体" panose="02020600000000000000" pitchFamily="18" charset="-128"/>
                <a:cs typeface="Meiryo UI" pitchFamily="50" charset="-128"/>
              </a:rPr>
              <a:t>　　　　　　　</a:t>
            </a:r>
            <a:r>
              <a:rPr lang="en-US" altLang="ja-JP" sz="2800" dirty="0">
                <a:solidFill>
                  <a:prstClr val="white"/>
                </a:solidFill>
                <a:latin typeface="HGP教科書体" panose="02020600000000000000" pitchFamily="18" charset="-128"/>
                <a:ea typeface="HGP教科書体" panose="02020600000000000000" pitchFamily="18" charset="-128"/>
                <a:cs typeface="Meiryo UI" pitchFamily="50" charset="-128"/>
              </a:rPr>
              <a:t>RI</a:t>
            </a:r>
            <a:r>
              <a:rPr lang="ja-JP" altLang="en-US" sz="2800" dirty="0">
                <a:solidFill>
                  <a:prstClr val="white"/>
                </a:solidFill>
                <a:latin typeface="HGP教科書体" panose="02020600000000000000" pitchFamily="18" charset="-128"/>
                <a:ea typeface="HGP教科書体" panose="02020600000000000000" pitchFamily="18" charset="-128"/>
                <a:cs typeface="Meiryo UI" pitchFamily="50" charset="-128"/>
              </a:rPr>
              <a:t>第</a:t>
            </a:r>
            <a:r>
              <a:rPr lang="en-US" altLang="ja-JP" sz="2800" dirty="0">
                <a:solidFill>
                  <a:prstClr val="white"/>
                </a:solidFill>
                <a:latin typeface="HGP教科書体" panose="02020600000000000000" pitchFamily="18" charset="-128"/>
                <a:ea typeface="HGP教科書体" panose="02020600000000000000" pitchFamily="18" charset="-128"/>
                <a:cs typeface="Meiryo UI" pitchFamily="50" charset="-128"/>
              </a:rPr>
              <a:t>2660</a:t>
            </a:r>
            <a:r>
              <a:rPr lang="ja-JP" altLang="en-US" sz="2800" dirty="0">
                <a:solidFill>
                  <a:prstClr val="white"/>
                </a:solidFill>
                <a:latin typeface="HGP教科書体" panose="02020600000000000000" pitchFamily="18" charset="-128"/>
                <a:ea typeface="HGP教科書体" panose="02020600000000000000" pitchFamily="18" charset="-128"/>
                <a:cs typeface="Meiryo UI" pitchFamily="50" charset="-128"/>
              </a:rPr>
              <a:t>地区クラブ奉仕・拡大増強委員長</a:t>
            </a:r>
            <a:r>
              <a:rPr lang="ja-JP" altLang="en-US" sz="2800" b="1" dirty="0">
                <a:solidFill>
                  <a:prstClr val="white"/>
                </a:solidFill>
                <a:latin typeface="HGP教科書体" panose="02020600000000000000" pitchFamily="18" charset="-128"/>
                <a:ea typeface="HGP教科書体" panose="02020600000000000000" pitchFamily="18" charset="-128"/>
                <a:cs typeface="Meiryo UI" pitchFamily="50" charset="-128"/>
              </a:rPr>
              <a:t>　</a:t>
            </a:r>
          </a:p>
          <a:p>
            <a:pPr marL="2416175" indent="-2416175" eaLnBrk="0" fontAlgn="base" hangingPunct="0">
              <a:spcBef>
                <a:spcPct val="0"/>
              </a:spcBef>
              <a:spcAft>
                <a:spcPct val="0"/>
              </a:spcAft>
              <a:buNone/>
              <a:defRPr/>
            </a:pPr>
            <a:r>
              <a:rPr lang="en-US" altLang="ja-JP" sz="2400" b="1" dirty="0">
                <a:solidFill>
                  <a:prstClr val="white"/>
                </a:solidFill>
                <a:latin typeface="HGP教科書体" panose="02020600000000000000" pitchFamily="18" charset="-128"/>
                <a:ea typeface="HGP教科書体" panose="02020600000000000000" pitchFamily="18" charset="-128"/>
                <a:cs typeface="Meiryo UI" pitchFamily="50" charset="-128"/>
              </a:rPr>
              <a:t>  </a:t>
            </a:r>
            <a:r>
              <a:rPr lang="ja-JP" altLang="en-US" sz="2400" b="1" dirty="0">
                <a:solidFill>
                  <a:prstClr val="white"/>
                </a:solidFill>
                <a:latin typeface="HGP教科書体" panose="02020600000000000000" pitchFamily="18" charset="-128"/>
                <a:ea typeface="HGP教科書体" panose="02020600000000000000" pitchFamily="18" charset="-128"/>
                <a:cs typeface="Meiryo UI" pitchFamily="50" charset="-128"/>
              </a:rPr>
              <a:t>　　　　　　　　　　　       　</a:t>
            </a:r>
            <a:r>
              <a:rPr lang="ja-JP" altLang="en-US" sz="3600" b="1" dirty="0">
                <a:solidFill>
                  <a:prstClr val="white"/>
                </a:solidFill>
                <a:latin typeface="HGP教科書体" panose="02020600000000000000" pitchFamily="18" charset="-128"/>
                <a:ea typeface="HGP教科書体" panose="02020600000000000000" pitchFamily="18" charset="-128"/>
                <a:cs typeface="Meiryo UI" pitchFamily="50" charset="-128"/>
              </a:rPr>
              <a:t>　　　　　　　　　　　加茂 次也 </a:t>
            </a:r>
            <a:r>
              <a:rPr lang="ja-JP" altLang="en-US" sz="2000" b="1" dirty="0">
                <a:solidFill>
                  <a:prstClr val="white"/>
                </a:solidFill>
                <a:latin typeface="HGP教科書体" panose="02020600000000000000" pitchFamily="18" charset="-128"/>
                <a:ea typeface="HGP教科書体" panose="02020600000000000000" pitchFamily="18" charset="-128"/>
                <a:cs typeface="Meiryo UI" pitchFamily="50" charset="-128"/>
              </a:rPr>
              <a:t>（東大阪ＲＣ）</a:t>
            </a:r>
          </a:p>
        </p:txBody>
      </p:sp>
      <p:sp>
        <p:nvSpPr>
          <p:cNvPr id="11" name="テキスト ボックス 10">
            <a:extLst>
              <a:ext uri="{FF2B5EF4-FFF2-40B4-BE49-F238E27FC236}">
                <a16:creationId xmlns:a16="http://schemas.microsoft.com/office/drawing/2014/main" id="{CBB79099-F0B1-442C-8BB5-95556BB7B0F7}"/>
              </a:ext>
            </a:extLst>
          </p:cNvPr>
          <p:cNvSpPr txBox="1"/>
          <p:nvPr/>
        </p:nvSpPr>
        <p:spPr>
          <a:xfrm>
            <a:off x="7640702" y="4375749"/>
            <a:ext cx="2967479" cy="523220"/>
          </a:xfrm>
          <a:prstGeom prst="rect">
            <a:avLst/>
          </a:prstGeom>
          <a:noFill/>
        </p:spPr>
        <p:txBody>
          <a:bodyPr wrap="none" rtlCol="0">
            <a:spAutoFit/>
          </a:bodyPr>
          <a:lstStyle/>
          <a:p>
            <a:pPr algn="ctr"/>
            <a:r>
              <a:rPr lang="en-US" altLang="ja-JP"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800" b="1" dirty="0">
                <a:solidFill>
                  <a:srgbClr val="000099"/>
                </a:solidFill>
                <a:latin typeface="メイリオ" panose="020B0604030504040204" pitchFamily="50" charset="-128"/>
                <a:ea typeface="メイリオ" panose="020B0604030504040204" pitchFamily="50" charset="-128"/>
                <a:cs typeface="メイリオ" panose="020B0604030504040204" pitchFamily="50" charset="-128"/>
              </a:rPr>
              <a:t>日</a:t>
            </a:r>
          </a:p>
        </p:txBody>
      </p:sp>
      <p:sp>
        <p:nvSpPr>
          <p:cNvPr id="7" name="テキスト ボックス 6"/>
          <p:cNvSpPr txBox="1"/>
          <p:nvPr/>
        </p:nvSpPr>
        <p:spPr>
          <a:xfrm>
            <a:off x="191344" y="1916832"/>
            <a:ext cx="11809312" cy="1846659"/>
          </a:xfrm>
          <a:prstGeom prst="rect">
            <a:avLst/>
          </a:prstGeom>
          <a:noFill/>
        </p:spPr>
        <p:txBody>
          <a:bodyPr wrap="square" rtlCol="0">
            <a:spAutoFit/>
          </a:bodyPr>
          <a:lstStyle/>
          <a:p>
            <a:pPr algn="ctr"/>
            <a:endParaRPr lang="ja-JP" altLang="en-US" sz="5400" b="1" dirty="0">
              <a:solidFill>
                <a:srgbClr val="1F497D"/>
              </a:solidFill>
              <a:latin typeface="HGP教科書体" panose="02020600000000000000" pitchFamily="18" charset="-128"/>
              <a:ea typeface="HGP教科書体" panose="02020600000000000000" pitchFamily="18" charset="-128"/>
              <a:cs typeface="メイリオ" panose="020B0604030504040204" pitchFamily="50" charset="-128"/>
            </a:endParaRPr>
          </a:p>
          <a:p>
            <a:pPr algn="ctr"/>
            <a:r>
              <a:rPr lang="ja-JP" altLang="en-US" sz="6000" b="1" dirty="0">
                <a:solidFill>
                  <a:srgbClr val="1F497D"/>
                </a:solidFill>
                <a:latin typeface="HGP教科書体" panose="02020600000000000000" pitchFamily="18" charset="-128"/>
                <a:ea typeface="HGP教科書体" panose="02020600000000000000" pitchFamily="18" charset="-128"/>
                <a:cs typeface="メイリオ" panose="020B0604030504040204" pitchFamily="50" charset="-128"/>
              </a:rPr>
              <a:t>クラブビジョン策定について</a:t>
            </a:r>
          </a:p>
        </p:txBody>
      </p:sp>
      <p:sp>
        <p:nvSpPr>
          <p:cNvPr id="3" name="テキスト ボックス 2"/>
          <p:cNvSpPr txBox="1"/>
          <p:nvPr/>
        </p:nvSpPr>
        <p:spPr>
          <a:xfrm>
            <a:off x="5277025" y="383830"/>
            <a:ext cx="6622552" cy="1323439"/>
          </a:xfrm>
          <a:prstGeom prst="rect">
            <a:avLst/>
          </a:prstGeom>
          <a:noFill/>
        </p:spPr>
        <p:txBody>
          <a:bodyPr wrap="square" rtlCol="0">
            <a:spAutoFit/>
          </a:bodyPr>
          <a:lstStyle/>
          <a:p>
            <a:r>
              <a:rPr lang="en-US" altLang="ja-JP" sz="3800" dirty="0">
                <a:solidFill>
                  <a:schemeClr val="bg1"/>
                </a:solidFill>
                <a:latin typeface="HGP教科書体" panose="02020600000000000000" pitchFamily="18" charset="-128"/>
                <a:ea typeface="HGP教科書体" panose="02020600000000000000" pitchFamily="18" charset="-128"/>
              </a:rPr>
              <a:t>2022-23</a:t>
            </a:r>
            <a:r>
              <a:rPr lang="ja-JP" altLang="en-US" sz="3800" dirty="0">
                <a:solidFill>
                  <a:schemeClr val="bg1"/>
                </a:solidFill>
                <a:latin typeface="HGP教科書体" panose="02020600000000000000" pitchFamily="18" charset="-128"/>
                <a:ea typeface="HGP教科書体" panose="02020600000000000000" pitchFamily="18" charset="-128"/>
              </a:rPr>
              <a:t>年度にむけての</a:t>
            </a:r>
            <a:endParaRPr lang="en-US" altLang="ja-JP" sz="3800" dirty="0">
              <a:solidFill>
                <a:schemeClr val="bg1"/>
              </a:solidFill>
              <a:latin typeface="HGP教科書体" panose="02020600000000000000" pitchFamily="18" charset="-128"/>
              <a:ea typeface="HGP教科書体" panose="02020600000000000000" pitchFamily="18" charset="-128"/>
            </a:endParaRPr>
          </a:p>
          <a:p>
            <a:r>
              <a:rPr lang="ja-JP" altLang="en-US" sz="3800" dirty="0">
                <a:solidFill>
                  <a:schemeClr val="bg1"/>
                </a:solidFill>
                <a:latin typeface="HGP教科書体" panose="02020600000000000000" pitchFamily="18" charset="-128"/>
                <a:ea typeface="HGP教科書体" panose="02020600000000000000" pitchFamily="18" charset="-128"/>
              </a:rPr>
              <a:t>　　　　　</a:t>
            </a:r>
            <a:r>
              <a:rPr lang="ja-JP" altLang="en-US" sz="4000" dirty="0">
                <a:solidFill>
                  <a:schemeClr val="bg1"/>
                </a:solidFill>
                <a:latin typeface="HGP教科書体" panose="02020600000000000000" pitchFamily="18" charset="-128"/>
                <a:ea typeface="HGP教科書体" panose="02020600000000000000" pitchFamily="18" charset="-128"/>
              </a:rPr>
              <a:t>地区会員増強セミナー</a:t>
            </a:r>
          </a:p>
        </p:txBody>
      </p:sp>
      <p:pic>
        <p:nvPicPr>
          <p:cNvPr id="5" name="図 4">
            <a:extLst>
              <a:ext uri="{FF2B5EF4-FFF2-40B4-BE49-F238E27FC236}">
                <a16:creationId xmlns:a16="http://schemas.microsoft.com/office/drawing/2014/main" id="{664DDFC6-1319-4BAC-9845-F627848BE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245592"/>
            <a:ext cx="4896544" cy="1371670"/>
          </a:xfrm>
          <a:prstGeom prst="rect">
            <a:avLst/>
          </a:prstGeom>
        </p:spPr>
      </p:pic>
    </p:spTree>
    <p:extLst>
      <p:ext uri="{BB962C8B-B14F-4D97-AF65-F5344CB8AC3E}">
        <p14:creationId xmlns:p14="http://schemas.microsoft.com/office/powerpoint/2010/main" val="168245246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3604EC2-5647-4CE8-89EC-D4478E9A3FF6}"/>
              </a:ext>
            </a:extLst>
          </p:cNvPr>
          <p:cNvSpPr>
            <a:spLocks noGrp="1"/>
          </p:cNvSpPr>
          <p:nvPr>
            <p:ph type="title"/>
          </p:nvPr>
        </p:nvSpPr>
        <p:spPr>
          <a:xfrm>
            <a:off x="911424" y="293351"/>
            <a:ext cx="10801200" cy="792088"/>
          </a:xfrm>
          <a:solidFill>
            <a:schemeClr val="accent1">
              <a:lumMod val="20000"/>
              <a:lumOff val="80000"/>
            </a:schemeClr>
          </a:solidFill>
        </p:spPr>
        <p:txBody>
          <a:bodyPr>
            <a:normAutofit/>
          </a:bodyPr>
          <a:lstStyle/>
          <a:p>
            <a:r>
              <a:rPr lang="ja-JP" altLang="en-US" sz="3600" cap="all" dirty="0">
                <a:latin typeface="HGS明朝E" panose="02020900000000000000" pitchFamily="18" charset="-128"/>
                <a:ea typeface="HGS明朝E" panose="02020900000000000000" pitchFamily="18" charset="-128"/>
              </a:rPr>
              <a:t>ロータリーの戦略的目標</a:t>
            </a:r>
            <a:endParaRPr lang="ja-JP" altLang="en-US" sz="3600" dirty="0">
              <a:latin typeface="HGS明朝E" panose="02020900000000000000" pitchFamily="18" charset="-128"/>
              <a:ea typeface="HGS明朝E" panose="02020900000000000000" pitchFamily="18" charset="-128"/>
            </a:endParaRPr>
          </a:p>
        </p:txBody>
      </p:sp>
      <p:pic>
        <p:nvPicPr>
          <p:cNvPr id="5" name="コンテンツ プレースホルダー 4">
            <a:extLst>
              <a:ext uri="{FF2B5EF4-FFF2-40B4-BE49-F238E27FC236}">
                <a16:creationId xmlns:a16="http://schemas.microsoft.com/office/drawing/2014/main" id="{45B76C88-BC1C-41A6-AB59-8413C9ECFCFE}"/>
              </a:ext>
            </a:extLst>
          </p:cNvPr>
          <p:cNvPicPr>
            <a:picLocks noGrp="1" noChangeAspect="1"/>
          </p:cNvPicPr>
          <p:nvPr>
            <p:ph idx="1"/>
          </p:nvPr>
        </p:nvPicPr>
        <p:blipFill>
          <a:blip r:embed="rId2"/>
          <a:stretch>
            <a:fillRect/>
          </a:stretch>
        </p:blipFill>
        <p:spPr>
          <a:xfrm>
            <a:off x="911424" y="1521755"/>
            <a:ext cx="3250704"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コンテンツ プレースホルダー 2">
            <a:extLst>
              <a:ext uri="{FF2B5EF4-FFF2-40B4-BE49-F238E27FC236}">
                <a16:creationId xmlns:a16="http://schemas.microsoft.com/office/drawing/2014/main" id="{77739A3F-73D5-483E-84E4-FDBC7CF6655A}"/>
              </a:ext>
            </a:extLst>
          </p:cNvPr>
          <p:cNvSpPr txBox="1">
            <a:spLocks/>
          </p:cNvSpPr>
          <p:nvPr/>
        </p:nvSpPr>
        <p:spPr>
          <a:xfrm>
            <a:off x="3969480" y="1484784"/>
            <a:ext cx="6484776" cy="569634"/>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lgn="r">
              <a:buNone/>
            </a:pPr>
            <a:r>
              <a:rPr lang="ja-JP" altLang="en-US" sz="3200" cap="all" dirty="0">
                <a:latin typeface="+mj-ea"/>
                <a:ea typeface="+mj-ea"/>
              </a:rPr>
              <a:t>（期間：</a:t>
            </a:r>
            <a:r>
              <a:rPr lang="en-US" altLang="ja-JP" sz="3200" cap="all" dirty="0">
                <a:latin typeface="+mj-ea"/>
                <a:ea typeface="+mj-ea"/>
              </a:rPr>
              <a:t>2015</a:t>
            </a:r>
            <a:r>
              <a:rPr lang="ja-JP" altLang="en-US" sz="3200" cap="all" dirty="0">
                <a:latin typeface="+mj-ea"/>
                <a:ea typeface="+mj-ea"/>
              </a:rPr>
              <a:t>～</a:t>
            </a:r>
            <a:r>
              <a:rPr lang="en-US" altLang="ja-JP" sz="3200" cap="all" dirty="0">
                <a:latin typeface="+mj-ea"/>
                <a:ea typeface="+mj-ea"/>
              </a:rPr>
              <a:t>16</a:t>
            </a:r>
            <a:r>
              <a:rPr lang="ja-JP" altLang="en-US" sz="3200" cap="all" dirty="0">
                <a:latin typeface="+mj-ea"/>
                <a:ea typeface="+mj-ea"/>
              </a:rPr>
              <a:t>年度から</a:t>
            </a:r>
            <a:r>
              <a:rPr lang="en-US" altLang="ja-JP" sz="3200" cap="all" dirty="0">
                <a:latin typeface="+mj-ea"/>
                <a:ea typeface="+mj-ea"/>
              </a:rPr>
              <a:t>4</a:t>
            </a:r>
            <a:r>
              <a:rPr lang="ja-JP" altLang="en-US" sz="3200" cap="all" dirty="0">
                <a:latin typeface="+mj-ea"/>
                <a:ea typeface="+mj-ea"/>
              </a:rPr>
              <a:t>年間）</a:t>
            </a:r>
            <a:endParaRPr lang="en-US" altLang="ja-JP" sz="3200" cap="all" dirty="0">
              <a:latin typeface="+mj-ea"/>
              <a:ea typeface="+mj-ea"/>
            </a:endParaRPr>
          </a:p>
          <a:p>
            <a:pPr algn="r"/>
            <a:endParaRPr lang="en-US" altLang="ja-JP" sz="2800" cap="all" dirty="0">
              <a:latin typeface="+mj-ea"/>
              <a:ea typeface="+mj-ea"/>
            </a:endParaRPr>
          </a:p>
          <a:p>
            <a:pPr algn="r"/>
            <a:endParaRPr lang="ja-JP" altLang="en-US" sz="2800" dirty="0">
              <a:latin typeface="+mj-ea"/>
              <a:ea typeface="+mj-ea"/>
            </a:endParaRPr>
          </a:p>
        </p:txBody>
      </p:sp>
      <p:sp>
        <p:nvSpPr>
          <p:cNvPr id="7" name="コンテンツ プレースホルダー 2">
            <a:extLst>
              <a:ext uri="{FF2B5EF4-FFF2-40B4-BE49-F238E27FC236}">
                <a16:creationId xmlns:a16="http://schemas.microsoft.com/office/drawing/2014/main" id="{56A593AF-850D-4CA6-8DE7-407E76A0510F}"/>
              </a:ext>
            </a:extLst>
          </p:cNvPr>
          <p:cNvSpPr txBox="1">
            <a:spLocks/>
          </p:cNvSpPr>
          <p:nvPr/>
        </p:nvSpPr>
        <p:spPr>
          <a:xfrm>
            <a:off x="5396204" y="2196250"/>
            <a:ext cx="5271796" cy="8496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4000" cap="all" dirty="0">
                <a:latin typeface="+mj-ea"/>
                <a:ea typeface="+mj-ea"/>
              </a:rPr>
              <a:t>『</a:t>
            </a:r>
            <a:r>
              <a:rPr lang="ja-JP" altLang="en-US" sz="4000" cap="all" dirty="0">
                <a:latin typeface="+mj-ea"/>
                <a:ea typeface="+mj-ea"/>
              </a:rPr>
              <a:t>価値観を行動に</a:t>
            </a:r>
            <a:r>
              <a:rPr lang="en-US" altLang="ja-JP" sz="4000" cap="all" dirty="0">
                <a:latin typeface="+mj-ea"/>
                <a:ea typeface="+mj-ea"/>
              </a:rPr>
              <a:t>』</a:t>
            </a:r>
          </a:p>
          <a:p>
            <a:endParaRPr lang="ja-JP" altLang="en-US" sz="4000" dirty="0">
              <a:latin typeface="+mj-ea"/>
              <a:ea typeface="+mj-ea"/>
            </a:endParaRPr>
          </a:p>
        </p:txBody>
      </p:sp>
      <p:sp>
        <p:nvSpPr>
          <p:cNvPr id="9" name="コンテンツ プレースホルダー 2">
            <a:extLst>
              <a:ext uri="{FF2B5EF4-FFF2-40B4-BE49-F238E27FC236}">
                <a16:creationId xmlns:a16="http://schemas.microsoft.com/office/drawing/2014/main" id="{DCF41534-A935-4040-98A6-39CA73348824}"/>
              </a:ext>
            </a:extLst>
          </p:cNvPr>
          <p:cNvSpPr txBox="1">
            <a:spLocks/>
          </p:cNvSpPr>
          <p:nvPr/>
        </p:nvSpPr>
        <p:spPr>
          <a:xfrm>
            <a:off x="4439816" y="3100326"/>
            <a:ext cx="7272808" cy="3464323"/>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r>
              <a:rPr lang="ja-JP" altLang="en-US" sz="4000" cap="all" dirty="0">
                <a:latin typeface="+mj-ea"/>
                <a:ea typeface="+mj-ea"/>
              </a:rPr>
              <a:t>クラブのサポートと強化</a:t>
            </a:r>
            <a:endParaRPr lang="en-US" altLang="ja-JP" sz="4000" cap="all" dirty="0">
              <a:latin typeface="+mj-ea"/>
              <a:ea typeface="+mj-ea"/>
            </a:endParaRPr>
          </a:p>
          <a:p>
            <a:pPr marL="0" indent="0">
              <a:buNone/>
            </a:pPr>
            <a:endParaRPr lang="ja-JP" altLang="en-US" sz="1000" cap="all" dirty="0">
              <a:latin typeface="+mj-ea"/>
              <a:ea typeface="+mj-ea"/>
            </a:endParaRPr>
          </a:p>
          <a:p>
            <a:r>
              <a:rPr lang="ja-JP" altLang="en-US" sz="4000" cap="all" dirty="0">
                <a:latin typeface="+mj-ea"/>
                <a:ea typeface="+mj-ea"/>
              </a:rPr>
              <a:t>人道的奉仕の重点化と増加</a:t>
            </a:r>
            <a:endParaRPr lang="en-US" altLang="ja-JP" sz="4000" cap="all" dirty="0">
              <a:latin typeface="+mj-ea"/>
              <a:ea typeface="+mj-ea"/>
            </a:endParaRPr>
          </a:p>
          <a:p>
            <a:endParaRPr lang="ja-JP" altLang="en-US" sz="1000" cap="all" dirty="0">
              <a:latin typeface="+mj-ea"/>
              <a:ea typeface="+mj-ea"/>
            </a:endParaRPr>
          </a:p>
          <a:p>
            <a:r>
              <a:rPr lang="ja-JP" altLang="en-US" sz="4000" cap="all" dirty="0">
                <a:latin typeface="+mj-ea"/>
                <a:ea typeface="+mj-ea"/>
              </a:rPr>
              <a:t>公共イメージと認知度の向上</a:t>
            </a:r>
            <a:endParaRPr lang="en-US" altLang="ja-JP" sz="4000" cap="all" dirty="0">
              <a:latin typeface="+mj-ea"/>
              <a:ea typeface="+mj-ea"/>
            </a:endParaRPr>
          </a:p>
          <a:p>
            <a:endParaRPr lang="en-US" altLang="ja-JP" sz="3600" cap="all" dirty="0">
              <a:latin typeface="+mj-ea"/>
              <a:ea typeface="+mj-ea"/>
            </a:endParaRPr>
          </a:p>
          <a:p>
            <a:endParaRPr lang="ja-JP" altLang="en-US" sz="3600" dirty="0">
              <a:latin typeface="+mj-ea"/>
              <a:ea typeface="+mj-ea"/>
            </a:endParaRPr>
          </a:p>
        </p:txBody>
      </p:sp>
    </p:spTree>
    <p:extLst>
      <p:ext uri="{BB962C8B-B14F-4D97-AF65-F5344CB8AC3E}">
        <p14:creationId xmlns:p14="http://schemas.microsoft.com/office/powerpoint/2010/main" val="207843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FB657086-7F92-42E3-AF62-484F838A9D92}"/>
              </a:ext>
            </a:extLst>
          </p:cNvPr>
          <p:cNvPicPr>
            <a:picLocks noGrp="1" noChangeAspect="1"/>
          </p:cNvPicPr>
          <p:nvPr>
            <p:ph idx="1"/>
          </p:nvPr>
        </p:nvPicPr>
        <p:blipFill rotWithShape="1">
          <a:blip r:embed="rId2"/>
          <a:srcRect l="4135" r="1664"/>
          <a:stretch/>
        </p:blipFill>
        <p:spPr>
          <a:xfrm>
            <a:off x="839416" y="1423323"/>
            <a:ext cx="3347864" cy="5429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タイトル 1">
            <a:extLst>
              <a:ext uri="{FF2B5EF4-FFF2-40B4-BE49-F238E27FC236}">
                <a16:creationId xmlns:a16="http://schemas.microsoft.com/office/drawing/2014/main" id="{840D1B85-B0B0-443C-A1F8-CA91F412B952}"/>
              </a:ext>
            </a:extLst>
          </p:cNvPr>
          <p:cNvSpPr>
            <a:spLocks noGrp="1"/>
          </p:cNvSpPr>
          <p:nvPr>
            <p:ph type="title"/>
          </p:nvPr>
        </p:nvSpPr>
        <p:spPr>
          <a:xfrm>
            <a:off x="695400" y="274638"/>
            <a:ext cx="10822886" cy="922114"/>
          </a:xfrm>
          <a:solidFill>
            <a:schemeClr val="accent1">
              <a:lumMod val="20000"/>
              <a:lumOff val="80000"/>
            </a:schemeClr>
          </a:solidFill>
        </p:spPr>
        <p:txBody>
          <a:bodyPr>
            <a:normAutofit/>
          </a:bodyPr>
          <a:lstStyle/>
          <a:p>
            <a:r>
              <a:rPr lang="ja-JP" altLang="en-US" sz="3600" cap="all" dirty="0">
                <a:latin typeface="HGS明朝E" panose="02020900000000000000" pitchFamily="18" charset="-128"/>
                <a:ea typeface="HGS明朝E" panose="02020900000000000000" pitchFamily="18" charset="-128"/>
              </a:rPr>
              <a:t>ロータリーの戦略的優先事項と目的</a:t>
            </a:r>
            <a:endParaRPr lang="ja-JP" altLang="en-US" sz="3600" dirty="0">
              <a:latin typeface="HGS明朝E" panose="02020900000000000000" pitchFamily="18" charset="-128"/>
              <a:ea typeface="HGS明朝E" panose="02020900000000000000" pitchFamily="18" charset="-128"/>
            </a:endParaRPr>
          </a:p>
        </p:txBody>
      </p:sp>
      <p:sp>
        <p:nvSpPr>
          <p:cNvPr id="6" name="コンテンツ プレースホルダー 2">
            <a:extLst>
              <a:ext uri="{FF2B5EF4-FFF2-40B4-BE49-F238E27FC236}">
                <a16:creationId xmlns:a16="http://schemas.microsoft.com/office/drawing/2014/main" id="{C5555D28-90A6-431B-9C4B-EA4219021D14}"/>
              </a:ext>
            </a:extLst>
          </p:cNvPr>
          <p:cNvSpPr txBox="1">
            <a:spLocks/>
          </p:cNvSpPr>
          <p:nvPr/>
        </p:nvSpPr>
        <p:spPr>
          <a:xfrm>
            <a:off x="4187280" y="1327874"/>
            <a:ext cx="6484776" cy="745281"/>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lgn="r">
              <a:buNone/>
            </a:pPr>
            <a:r>
              <a:rPr lang="ja-JP" altLang="en-US" sz="3300" cap="all" dirty="0">
                <a:latin typeface="+mj-ea"/>
                <a:ea typeface="+mj-ea"/>
              </a:rPr>
              <a:t>（期間：</a:t>
            </a:r>
            <a:r>
              <a:rPr lang="en-US" altLang="ja-JP" sz="3300" cap="all" dirty="0">
                <a:latin typeface="+mj-ea"/>
                <a:ea typeface="+mj-ea"/>
              </a:rPr>
              <a:t>2019</a:t>
            </a:r>
            <a:r>
              <a:rPr lang="ja-JP" altLang="en-US" sz="3300" cap="all" dirty="0">
                <a:latin typeface="+mj-ea"/>
                <a:ea typeface="+mj-ea"/>
              </a:rPr>
              <a:t>～</a:t>
            </a:r>
            <a:r>
              <a:rPr lang="en-US" altLang="ja-JP" sz="3300" cap="all" dirty="0">
                <a:latin typeface="+mj-ea"/>
                <a:ea typeface="+mj-ea"/>
              </a:rPr>
              <a:t>20</a:t>
            </a:r>
            <a:r>
              <a:rPr lang="ja-JP" altLang="en-US" sz="3300" cap="all" dirty="0">
                <a:latin typeface="+mj-ea"/>
                <a:ea typeface="+mj-ea"/>
              </a:rPr>
              <a:t>年度から</a:t>
            </a:r>
            <a:r>
              <a:rPr lang="en-US" altLang="ja-JP" sz="3300" cap="all" dirty="0">
                <a:latin typeface="+mj-ea"/>
                <a:ea typeface="+mj-ea"/>
              </a:rPr>
              <a:t>5</a:t>
            </a:r>
            <a:r>
              <a:rPr lang="ja-JP" altLang="en-US" sz="3300" cap="all" dirty="0">
                <a:latin typeface="+mj-ea"/>
                <a:ea typeface="+mj-ea"/>
              </a:rPr>
              <a:t>年間）</a:t>
            </a:r>
            <a:endParaRPr lang="en-US" altLang="ja-JP" sz="3300" cap="all" dirty="0">
              <a:latin typeface="+mj-ea"/>
              <a:ea typeface="+mj-ea"/>
            </a:endParaRPr>
          </a:p>
          <a:p>
            <a:pPr lvl="8" algn="r"/>
            <a:endParaRPr lang="en-US" altLang="ja-JP" sz="2200" cap="all" dirty="0">
              <a:latin typeface="+mj-ea"/>
              <a:ea typeface="+mj-ea"/>
            </a:endParaRPr>
          </a:p>
          <a:p>
            <a:pPr algn="r"/>
            <a:endParaRPr lang="ja-JP" altLang="en-US" sz="2800" dirty="0">
              <a:latin typeface="+mj-ea"/>
              <a:ea typeface="+mj-ea"/>
            </a:endParaRPr>
          </a:p>
        </p:txBody>
      </p:sp>
      <p:sp>
        <p:nvSpPr>
          <p:cNvPr id="7" name="コンテンツ プレースホルダー 2">
            <a:extLst>
              <a:ext uri="{FF2B5EF4-FFF2-40B4-BE49-F238E27FC236}">
                <a16:creationId xmlns:a16="http://schemas.microsoft.com/office/drawing/2014/main" id="{F2E2DB2C-8614-4E51-82AF-CB82FAEC8E59}"/>
              </a:ext>
            </a:extLst>
          </p:cNvPr>
          <p:cNvSpPr txBox="1">
            <a:spLocks/>
          </p:cNvSpPr>
          <p:nvPr/>
        </p:nvSpPr>
        <p:spPr>
          <a:xfrm>
            <a:off x="4367808" y="1990924"/>
            <a:ext cx="7632848" cy="922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3600" cap="all">
                <a:latin typeface="+mj-ea"/>
                <a:ea typeface="+mj-ea"/>
              </a:rPr>
              <a:t>　　</a:t>
            </a:r>
            <a:r>
              <a:rPr lang="en-US" altLang="ja-JP" sz="3600" cap="all">
                <a:latin typeface="+mj-ea"/>
                <a:ea typeface="+mj-ea"/>
              </a:rPr>
              <a:t>『</a:t>
            </a:r>
            <a:r>
              <a:rPr lang="ja-JP" altLang="en-US" sz="3600" cap="all" dirty="0">
                <a:latin typeface="+mj-ea"/>
                <a:ea typeface="+mj-ea"/>
              </a:rPr>
              <a:t>ロータリーの戦略的優先事項</a:t>
            </a:r>
            <a:r>
              <a:rPr lang="en-US" altLang="ja-JP" sz="3600" cap="all" dirty="0">
                <a:latin typeface="+mj-ea"/>
                <a:ea typeface="+mj-ea"/>
              </a:rPr>
              <a:t>』</a:t>
            </a:r>
            <a:endParaRPr lang="ja-JP" altLang="en-US" sz="3600" dirty="0">
              <a:latin typeface="+mj-ea"/>
              <a:ea typeface="+mj-ea"/>
            </a:endParaRPr>
          </a:p>
        </p:txBody>
      </p:sp>
      <p:sp>
        <p:nvSpPr>
          <p:cNvPr id="8" name="コンテンツ プレースホルダー 2">
            <a:extLst>
              <a:ext uri="{FF2B5EF4-FFF2-40B4-BE49-F238E27FC236}">
                <a16:creationId xmlns:a16="http://schemas.microsoft.com/office/drawing/2014/main" id="{EA456AE0-944A-4115-93D3-BA28014C6DA8}"/>
              </a:ext>
            </a:extLst>
          </p:cNvPr>
          <p:cNvSpPr txBox="1">
            <a:spLocks/>
          </p:cNvSpPr>
          <p:nvPr/>
        </p:nvSpPr>
        <p:spPr>
          <a:xfrm>
            <a:off x="4825017" y="2913038"/>
            <a:ext cx="6718429" cy="3270117"/>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r>
              <a:rPr lang="ja-JP" altLang="en-US" sz="3300" cap="all" dirty="0">
                <a:latin typeface="+mj-ea"/>
                <a:ea typeface="+mj-ea"/>
              </a:rPr>
              <a:t>より大きなインパクトをもたらす</a:t>
            </a:r>
            <a:endParaRPr lang="en-US" altLang="ja-JP" sz="3300" cap="all" dirty="0">
              <a:latin typeface="+mj-ea"/>
              <a:ea typeface="+mj-ea"/>
            </a:endParaRPr>
          </a:p>
          <a:p>
            <a:endParaRPr lang="ja-JP" altLang="en-US" sz="800" cap="all" dirty="0">
              <a:latin typeface="+mj-ea"/>
              <a:ea typeface="+mj-ea"/>
            </a:endParaRPr>
          </a:p>
          <a:p>
            <a:r>
              <a:rPr lang="ja-JP" altLang="en-US" sz="3300" cap="all" dirty="0">
                <a:latin typeface="+mj-ea"/>
                <a:ea typeface="+mj-ea"/>
              </a:rPr>
              <a:t>参加者の基盤を広げる</a:t>
            </a:r>
            <a:endParaRPr lang="en-US" altLang="ja-JP" sz="3300" cap="all" dirty="0">
              <a:latin typeface="+mj-ea"/>
              <a:ea typeface="+mj-ea"/>
            </a:endParaRPr>
          </a:p>
          <a:p>
            <a:endParaRPr lang="ja-JP" altLang="en-US" sz="800" cap="all" dirty="0">
              <a:latin typeface="+mj-ea"/>
              <a:ea typeface="+mj-ea"/>
            </a:endParaRPr>
          </a:p>
          <a:p>
            <a:r>
              <a:rPr lang="ja-JP" altLang="en-US" sz="3300" cap="all" dirty="0">
                <a:latin typeface="+mj-ea"/>
                <a:ea typeface="+mj-ea"/>
              </a:rPr>
              <a:t>参加者の積極的なかかわりを促す</a:t>
            </a:r>
            <a:endParaRPr lang="en-US" altLang="ja-JP" sz="3300" cap="all" dirty="0">
              <a:latin typeface="+mj-ea"/>
              <a:ea typeface="+mj-ea"/>
            </a:endParaRPr>
          </a:p>
          <a:p>
            <a:endParaRPr lang="en-US" altLang="ja-JP" sz="800" cap="all" dirty="0">
              <a:latin typeface="+mj-ea"/>
              <a:ea typeface="+mj-ea"/>
            </a:endParaRPr>
          </a:p>
          <a:p>
            <a:r>
              <a:rPr lang="ja-JP" altLang="en-US" sz="3300" cap="all" dirty="0">
                <a:latin typeface="+mj-ea"/>
                <a:ea typeface="+mj-ea"/>
              </a:rPr>
              <a:t>適応力を高める</a:t>
            </a:r>
            <a:endParaRPr lang="en-US" altLang="ja-JP" sz="3300" cap="all" dirty="0">
              <a:latin typeface="+mj-ea"/>
              <a:ea typeface="+mj-ea"/>
            </a:endParaRPr>
          </a:p>
          <a:p>
            <a:endParaRPr lang="en-US" altLang="ja-JP" sz="3200" cap="all" dirty="0">
              <a:latin typeface="+mj-ea"/>
              <a:ea typeface="+mj-ea"/>
            </a:endParaRPr>
          </a:p>
          <a:p>
            <a:endParaRPr lang="ja-JP" altLang="en-US" sz="3200" dirty="0">
              <a:latin typeface="+mj-ea"/>
              <a:ea typeface="+mj-ea"/>
            </a:endParaRPr>
          </a:p>
        </p:txBody>
      </p:sp>
    </p:spTree>
    <p:extLst>
      <p:ext uri="{BB962C8B-B14F-4D97-AF65-F5344CB8AC3E}">
        <p14:creationId xmlns:p14="http://schemas.microsoft.com/office/powerpoint/2010/main" val="413886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6ED15-349F-03CD-1FB2-ECF1B3C60368}"/>
              </a:ext>
            </a:extLst>
          </p:cNvPr>
          <p:cNvSpPr>
            <a:spLocks noGrp="1"/>
          </p:cNvSpPr>
          <p:nvPr>
            <p:ph type="title"/>
          </p:nvPr>
        </p:nvSpPr>
        <p:spPr>
          <a:xfrm>
            <a:off x="1960403" y="1196752"/>
            <a:ext cx="8229600" cy="4752528"/>
          </a:xfrm>
        </p:spPr>
        <p:txBody>
          <a:bodyPr>
            <a:normAutofit fontScale="90000"/>
          </a:bodyPr>
          <a:lstStyle/>
          <a:p>
            <a:r>
              <a:rPr lang="ja-JP" altLang="en-US" sz="7200" dirty="0"/>
              <a:t>戦略計画に対する</a:t>
            </a:r>
            <a:br>
              <a:rPr lang="ja-JP" altLang="en-US" sz="7200" dirty="0"/>
            </a:br>
            <a:r>
              <a:rPr lang="ja-JP" altLang="en-US" sz="7200" dirty="0"/>
              <a:t>地区の対応</a:t>
            </a:r>
            <a:r>
              <a:rPr lang="en-US" altLang="ja-JP" sz="7200" dirty="0"/>
              <a:t>Ⅰ</a:t>
            </a:r>
            <a:br>
              <a:rPr lang="en-US" altLang="ja-JP" sz="7200" dirty="0"/>
            </a:br>
            <a:br>
              <a:rPr lang="en-US" altLang="ja-JP" sz="7200" dirty="0"/>
            </a:br>
            <a:r>
              <a:rPr lang="ja-JP" altLang="en-US" sz="7200" dirty="0"/>
              <a:t>地区ビジョン策定</a:t>
            </a:r>
            <a:br>
              <a:rPr lang="en-US" altLang="ja-JP" sz="7200" dirty="0"/>
            </a:br>
            <a:endParaRPr lang="ja-JP" altLang="en-US" sz="7200" dirty="0"/>
          </a:p>
        </p:txBody>
      </p:sp>
    </p:spTree>
    <p:extLst>
      <p:ext uri="{BB962C8B-B14F-4D97-AF65-F5344CB8AC3E}">
        <p14:creationId xmlns:p14="http://schemas.microsoft.com/office/powerpoint/2010/main" val="182857205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7FBC0A-0F3F-4E87-BFF7-59FB9A8074BF}"/>
              </a:ext>
            </a:extLst>
          </p:cNvPr>
          <p:cNvSpPr txBox="1"/>
          <p:nvPr/>
        </p:nvSpPr>
        <p:spPr>
          <a:xfrm>
            <a:off x="443372" y="297373"/>
            <a:ext cx="11305256" cy="6263253"/>
          </a:xfrm>
          <a:prstGeom prst="rect">
            <a:avLst/>
          </a:prstGeom>
          <a:solidFill>
            <a:schemeClr val="accent6">
              <a:lumMod val="20000"/>
              <a:lumOff val="80000"/>
            </a:schemeClr>
          </a:solidFill>
        </p:spPr>
        <p:txBody>
          <a:bodyPr wrap="square" rtlCol="0">
            <a:spAutoFit/>
          </a:bodyPr>
          <a:lstStyle/>
          <a:p>
            <a:r>
              <a:rPr lang="en-US" altLang="ja-JP" sz="3200" dirty="0"/>
              <a:t>2015-16</a:t>
            </a:r>
            <a:r>
              <a:rPr lang="ja-JP" altLang="en-US" sz="3200" dirty="0"/>
              <a:t>年度 立野純三ガバナー</a:t>
            </a:r>
            <a:r>
              <a:rPr lang="en-US" altLang="ja-JP" sz="3200" dirty="0"/>
              <a:t>7</a:t>
            </a:r>
            <a:r>
              <a:rPr lang="ja-JP" altLang="en-US" sz="3200" dirty="0"/>
              <a:t>方針中</a:t>
            </a:r>
            <a:endParaRPr lang="en-US" altLang="ja-JP" sz="3200" dirty="0"/>
          </a:p>
          <a:p>
            <a:r>
              <a:rPr lang="ja-JP" altLang="en-US" sz="2800" dirty="0"/>
              <a:t>　　 ④戦略計画委員会</a:t>
            </a:r>
          </a:p>
          <a:p>
            <a:r>
              <a:rPr lang="ja-JP" altLang="en-US" sz="2800" dirty="0"/>
              <a:t>　　　　</a:t>
            </a:r>
            <a:r>
              <a:rPr lang="ja-JP" altLang="en-US" sz="2500" dirty="0"/>
              <a:t>各クラブに「戦略計画委員会」を作っていただきたいと思います。</a:t>
            </a:r>
            <a:endParaRPr lang="en-US" altLang="ja-JP" sz="2800" dirty="0"/>
          </a:p>
          <a:p>
            <a:r>
              <a:rPr lang="en-US" altLang="ja-JP" sz="3200" dirty="0"/>
              <a:t>2016-17</a:t>
            </a:r>
            <a:r>
              <a:rPr lang="ja-JP" altLang="en-US" sz="3200" dirty="0"/>
              <a:t>年度 松本信也ガバナー５目標中</a:t>
            </a:r>
            <a:endParaRPr lang="en-US" altLang="ja-JP" sz="3200" dirty="0"/>
          </a:p>
          <a:p>
            <a:r>
              <a:rPr lang="ja-JP" altLang="en-US" sz="3200" dirty="0"/>
              <a:t>　　</a:t>
            </a:r>
            <a:r>
              <a:rPr lang="ja-JP" altLang="en-US" sz="2800" dirty="0"/>
              <a:t>④ロータリー戦略計画の推進</a:t>
            </a:r>
            <a:endParaRPr lang="en-US" altLang="ja-JP" sz="2800" dirty="0"/>
          </a:p>
          <a:p>
            <a:endParaRPr lang="en-US" altLang="ja-JP" sz="1000" dirty="0"/>
          </a:p>
          <a:p>
            <a:r>
              <a:rPr lang="ja-JP" altLang="en-US" sz="2500" dirty="0"/>
              <a:t>　　　</a:t>
            </a:r>
            <a:r>
              <a:rPr lang="en-US" altLang="ja-JP" sz="2500" dirty="0"/>
              <a:t>81</a:t>
            </a:r>
            <a:r>
              <a:rPr lang="ja-JP" altLang="en-US" sz="2500" dirty="0"/>
              <a:t>クラブ中</a:t>
            </a:r>
            <a:r>
              <a:rPr lang="en-US" altLang="ja-JP" sz="2500" dirty="0"/>
              <a:t>13</a:t>
            </a:r>
            <a:r>
              <a:rPr lang="ja-JP" altLang="en-US" sz="2500" dirty="0"/>
              <a:t>クラブが未発足、更なる設置を推進　「クラブが将来の目標に向け、　　</a:t>
            </a:r>
          </a:p>
          <a:p>
            <a:r>
              <a:rPr lang="ja-JP" altLang="en-US" sz="2500" dirty="0"/>
              <a:t>　　　継続的に活動を続ける」</a:t>
            </a:r>
            <a:r>
              <a:rPr lang="en-US" altLang="ja-JP" sz="2500" dirty="0"/>
              <a:t>  </a:t>
            </a:r>
            <a:r>
              <a:rPr lang="ja-JP" altLang="en-US" sz="2500" dirty="0"/>
              <a:t>ことを望む</a:t>
            </a:r>
            <a:endParaRPr lang="en-US" altLang="ja-JP" sz="2500" dirty="0"/>
          </a:p>
          <a:p>
            <a:endParaRPr lang="en-US" altLang="ja-JP" sz="2000" dirty="0"/>
          </a:p>
          <a:p>
            <a:r>
              <a:rPr lang="en-US" altLang="ja-JP" sz="3200" dirty="0"/>
              <a:t>2017-18</a:t>
            </a:r>
            <a:r>
              <a:rPr lang="ja-JP" altLang="en-US" sz="3200" dirty="0"/>
              <a:t>年度 片山　勉ガバナー５目標中</a:t>
            </a:r>
            <a:endParaRPr lang="en-US" altLang="ja-JP" sz="3200" dirty="0"/>
          </a:p>
          <a:p>
            <a:r>
              <a:rPr lang="ja-JP" altLang="en-US" sz="2000" dirty="0"/>
              <a:t>　</a:t>
            </a:r>
            <a:r>
              <a:rPr lang="ja-JP" altLang="en-US" sz="2800" dirty="0"/>
              <a:t>　②戦略計画（将来構想）の推進</a:t>
            </a:r>
            <a:endParaRPr lang="en-US" altLang="ja-JP" sz="2800" dirty="0"/>
          </a:p>
          <a:p>
            <a:endParaRPr lang="en-US" altLang="ja-JP" sz="1000" dirty="0"/>
          </a:p>
          <a:p>
            <a:r>
              <a:rPr lang="ja-JP" altLang="en-US" sz="2500" dirty="0"/>
              <a:t>　　　「魅力のある・元気のある・個性のあるクラブ」であり続けるため、クラブは</a:t>
            </a:r>
            <a:endParaRPr lang="en-US" altLang="ja-JP" sz="2500" dirty="0"/>
          </a:p>
          <a:p>
            <a:r>
              <a:rPr lang="ja-JP" altLang="en-US" sz="2500" dirty="0"/>
              <a:t>　　　どうあるべきか　　→　課題の把握・分析し中期計画（</a:t>
            </a:r>
            <a:r>
              <a:rPr lang="en-US" altLang="ja-JP" sz="2500" dirty="0"/>
              <a:t>3</a:t>
            </a:r>
            <a:r>
              <a:rPr lang="ja-JP" altLang="en-US" sz="2500" dirty="0"/>
              <a:t>～</a:t>
            </a:r>
            <a:r>
              <a:rPr lang="en-US" altLang="ja-JP" sz="2500" dirty="0"/>
              <a:t>5</a:t>
            </a:r>
            <a:r>
              <a:rPr lang="ja-JP" altLang="en-US" sz="2500" dirty="0"/>
              <a:t>年）の立案と</a:t>
            </a:r>
          </a:p>
          <a:p>
            <a:r>
              <a:rPr lang="ja-JP" altLang="en-US" sz="2500" dirty="0"/>
              <a:t>　　　実践方法の検討　→　実現</a:t>
            </a:r>
            <a:r>
              <a:rPr lang="ja-JP" altLang="en-US" sz="1600" dirty="0"/>
              <a:t>　　</a:t>
            </a:r>
          </a:p>
          <a:p>
            <a:r>
              <a:rPr lang="ja-JP" altLang="en-US" sz="2400" dirty="0"/>
              <a:t>　　　</a:t>
            </a:r>
          </a:p>
        </p:txBody>
      </p:sp>
    </p:spTree>
    <p:extLst>
      <p:ext uri="{BB962C8B-B14F-4D97-AF65-F5344CB8AC3E}">
        <p14:creationId xmlns:p14="http://schemas.microsoft.com/office/powerpoint/2010/main" val="76781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90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par>
                                <p:cTn id="20" presetID="2" presetClass="entr" presetSubtype="4"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 calcmode="lin" valueType="num">
                                      <p:cBhvr additive="base">
                                        <p:cTn id="2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 calcmode="lin" valueType="num">
                                      <p:cBhvr additive="base">
                                        <p:cTn id="2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 calcmode="lin" valueType="num">
                                      <p:cBhvr additive="base">
                                        <p:cTn id="3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 calcmode="lin" valueType="num">
                                      <p:cBhvr additive="base">
                                        <p:cTn id="36"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 calcmode="lin" valueType="num">
                                      <p:cBhvr additive="base">
                                        <p:cTn id="42" dur="1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3" dur="100" fill="hold"/>
                                        <p:tgtEl>
                                          <p:spTgt spid="6">
                                            <p:txEl>
                                              <p:pRg st="12" end="12"/>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
                                            <p:txEl>
                                              <p:pRg st="13" end="13"/>
                                            </p:txEl>
                                          </p:spTgt>
                                        </p:tgtEl>
                                        <p:attrNameLst>
                                          <p:attrName>style.visibility</p:attrName>
                                        </p:attrNameLst>
                                      </p:cBhvr>
                                      <p:to>
                                        <p:strVal val="visible"/>
                                      </p:to>
                                    </p:set>
                                    <p:anim calcmode="lin" valueType="num">
                                      <p:cBhvr additive="base">
                                        <p:cTn id="46" dur="6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47" dur="600" fill="hold"/>
                                        <p:tgtEl>
                                          <p:spTgt spid="6">
                                            <p:txEl>
                                              <p:pRg st="13" end="13"/>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6">
                                            <p:txEl>
                                              <p:pRg st="14" end="14"/>
                                            </p:txEl>
                                          </p:spTgt>
                                        </p:tgtEl>
                                        <p:attrNameLst>
                                          <p:attrName>style.visibility</p:attrName>
                                        </p:attrNameLst>
                                      </p:cBhvr>
                                      <p:to>
                                        <p:strVal val="visible"/>
                                      </p:to>
                                    </p:set>
                                    <p:anim calcmode="lin" valueType="num">
                                      <p:cBhvr additive="base">
                                        <p:cTn id="50" dur="7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51" dur="7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par>
                          <p:cTn id="52" fill="hold">
                            <p:stCondLst>
                              <p:cond delay="700"/>
                            </p:stCondLst>
                            <p:childTnLst>
                              <p:par>
                                <p:cTn id="53" presetID="2" presetClass="entr" presetSubtype="4" fill="hold" nodeType="after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anim calcmode="lin" valueType="num">
                                      <p:cBhvr additive="base">
                                        <p:cTn id="55" dur="4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56" dur="4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F61783-5C8D-4213-9A80-04970366EA5D}"/>
              </a:ext>
            </a:extLst>
          </p:cNvPr>
          <p:cNvSpPr>
            <a:spLocks noGrp="1"/>
          </p:cNvSpPr>
          <p:nvPr>
            <p:ph type="title"/>
          </p:nvPr>
        </p:nvSpPr>
        <p:spPr>
          <a:xfrm>
            <a:off x="479375" y="264065"/>
            <a:ext cx="11275775" cy="706090"/>
          </a:xfrm>
          <a:solidFill>
            <a:schemeClr val="accent5">
              <a:lumMod val="20000"/>
              <a:lumOff val="80000"/>
            </a:schemeClr>
          </a:solidFill>
        </p:spPr>
        <p:txBody>
          <a:bodyPr>
            <a:normAutofit fontScale="90000"/>
          </a:bodyPr>
          <a:lstStyle/>
          <a:p>
            <a:r>
              <a:rPr lang="ja-JP" altLang="en-US" sz="4800" cap="all" dirty="0">
                <a:latin typeface="HGS明朝E" panose="02020900000000000000" pitchFamily="18" charset="-128"/>
                <a:ea typeface="HGS明朝E" panose="02020900000000000000" pitchFamily="18" charset="-128"/>
              </a:rPr>
              <a:t>地区のビジョン声明</a:t>
            </a:r>
            <a:endParaRPr lang="ja-JP" altLang="en-US" sz="4800" dirty="0">
              <a:latin typeface="HGS明朝E" panose="02020900000000000000" pitchFamily="18" charset="-128"/>
              <a:ea typeface="HGS明朝E" panose="02020900000000000000" pitchFamily="18" charset="-128"/>
            </a:endParaRPr>
          </a:p>
        </p:txBody>
      </p:sp>
      <p:sp>
        <p:nvSpPr>
          <p:cNvPr id="5" name="コンテンツ プレースホルダー 2">
            <a:extLst>
              <a:ext uri="{FF2B5EF4-FFF2-40B4-BE49-F238E27FC236}">
                <a16:creationId xmlns:a16="http://schemas.microsoft.com/office/drawing/2014/main" id="{C0CDB757-589F-43C2-B9B3-8934032C381F}"/>
              </a:ext>
            </a:extLst>
          </p:cNvPr>
          <p:cNvSpPr txBox="1">
            <a:spLocks/>
          </p:cNvSpPr>
          <p:nvPr/>
        </p:nvSpPr>
        <p:spPr>
          <a:xfrm>
            <a:off x="4248103" y="970156"/>
            <a:ext cx="8579296" cy="745281"/>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None/>
            </a:pPr>
            <a:r>
              <a:rPr lang="ja-JP" altLang="en-US" sz="2800" cap="all" dirty="0">
                <a:latin typeface="+mj-ea"/>
                <a:ea typeface="+mj-ea"/>
              </a:rPr>
              <a:t>（期間：</a:t>
            </a:r>
            <a:r>
              <a:rPr lang="en-US" altLang="ja-JP" sz="2800" cap="all" dirty="0">
                <a:latin typeface="+mj-ea"/>
                <a:ea typeface="+mj-ea"/>
              </a:rPr>
              <a:t>2017</a:t>
            </a:r>
            <a:r>
              <a:rPr lang="ja-JP" altLang="en-US" sz="2800" cap="all" dirty="0">
                <a:latin typeface="+mj-ea"/>
                <a:ea typeface="+mj-ea"/>
              </a:rPr>
              <a:t>～</a:t>
            </a:r>
            <a:r>
              <a:rPr lang="en-US" altLang="ja-JP" sz="2800" cap="all" dirty="0">
                <a:latin typeface="+mj-ea"/>
                <a:ea typeface="+mj-ea"/>
              </a:rPr>
              <a:t>18</a:t>
            </a:r>
            <a:r>
              <a:rPr lang="ja-JP" altLang="en-US" sz="2800" cap="all" dirty="0">
                <a:latin typeface="+mj-ea"/>
                <a:ea typeface="+mj-ea"/>
              </a:rPr>
              <a:t>年度から</a:t>
            </a:r>
            <a:r>
              <a:rPr lang="en-US" altLang="ja-JP" sz="2800" cap="all" dirty="0">
                <a:latin typeface="+mj-ea"/>
                <a:ea typeface="+mj-ea"/>
              </a:rPr>
              <a:t>5</a:t>
            </a:r>
            <a:r>
              <a:rPr lang="ja-JP" altLang="en-US" sz="2800" cap="all" dirty="0">
                <a:latin typeface="+mj-ea"/>
                <a:ea typeface="+mj-ea"/>
              </a:rPr>
              <a:t>年間）</a:t>
            </a:r>
            <a:endParaRPr lang="en-US" altLang="ja-JP" sz="2800" cap="all" dirty="0">
              <a:latin typeface="+mj-ea"/>
              <a:ea typeface="+mj-ea"/>
            </a:endParaRPr>
          </a:p>
          <a:p>
            <a:pPr lvl="8"/>
            <a:endParaRPr lang="en-US" altLang="ja-JP" sz="2200" cap="all" dirty="0">
              <a:latin typeface="+mj-ea"/>
              <a:ea typeface="+mj-ea"/>
            </a:endParaRPr>
          </a:p>
          <a:p>
            <a:endParaRPr lang="ja-JP" altLang="en-US" sz="2800" dirty="0">
              <a:latin typeface="+mj-ea"/>
              <a:ea typeface="+mj-ea"/>
            </a:endParaRPr>
          </a:p>
        </p:txBody>
      </p:sp>
      <p:pic>
        <p:nvPicPr>
          <p:cNvPr id="6" name="図 5" descr="テキスト, スクリーンショット が含まれている画像&#10;&#10;自動的に生成された説明">
            <a:extLst>
              <a:ext uri="{FF2B5EF4-FFF2-40B4-BE49-F238E27FC236}">
                <a16:creationId xmlns:a16="http://schemas.microsoft.com/office/drawing/2014/main" id="{B6F7F989-A503-492A-A362-F884061CC2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37" r="7451" b="3768"/>
          <a:stretch/>
        </p:blipFill>
        <p:spPr>
          <a:xfrm>
            <a:off x="8112223" y="1446436"/>
            <a:ext cx="3642927" cy="5256584"/>
          </a:xfrm>
          <a:prstGeom prst="rect">
            <a:avLst/>
          </a:prstGeom>
        </p:spPr>
      </p:pic>
      <p:sp>
        <p:nvSpPr>
          <p:cNvPr id="8" name="コンテンツ プレースホルダー 2">
            <a:extLst>
              <a:ext uri="{FF2B5EF4-FFF2-40B4-BE49-F238E27FC236}">
                <a16:creationId xmlns:a16="http://schemas.microsoft.com/office/drawing/2014/main" id="{7CD8CE22-7135-48DD-B4C7-C1528EDA6E59}"/>
              </a:ext>
            </a:extLst>
          </p:cNvPr>
          <p:cNvSpPr txBox="1">
            <a:spLocks/>
          </p:cNvSpPr>
          <p:nvPr/>
        </p:nvSpPr>
        <p:spPr>
          <a:xfrm>
            <a:off x="263352" y="2190874"/>
            <a:ext cx="10069898" cy="4179884"/>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lvl="0" indent="0">
              <a:lnSpc>
                <a:spcPct val="100000"/>
              </a:lnSpc>
              <a:buNone/>
            </a:pPr>
            <a:endParaRPr lang="ja-JP" altLang="en-US" sz="3200" dirty="0">
              <a:latin typeface="+mj-ea"/>
              <a:ea typeface="+mj-ea"/>
            </a:endParaRPr>
          </a:p>
          <a:p>
            <a:pPr marL="0" indent="0">
              <a:lnSpc>
                <a:spcPct val="100000"/>
              </a:lnSpc>
              <a:buNone/>
            </a:pPr>
            <a:endParaRPr lang="ja-JP" altLang="en-US" sz="2800" dirty="0">
              <a:latin typeface="+mj-ea"/>
              <a:ea typeface="+mj-ea"/>
            </a:endParaRPr>
          </a:p>
        </p:txBody>
      </p:sp>
      <p:sp>
        <p:nvSpPr>
          <p:cNvPr id="3" name="コンテンツ プレースホルダー 2">
            <a:extLst>
              <a:ext uri="{FF2B5EF4-FFF2-40B4-BE49-F238E27FC236}">
                <a16:creationId xmlns:a16="http://schemas.microsoft.com/office/drawing/2014/main" id="{7CEADC06-67DA-D4AD-18D0-7D21896310DC}"/>
              </a:ext>
            </a:extLst>
          </p:cNvPr>
          <p:cNvSpPr>
            <a:spLocks noGrp="1"/>
          </p:cNvSpPr>
          <p:nvPr>
            <p:ph idx="1"/>
          </p:nvPr>
        </p:nvSpPr>
        <p:spPr>
          <a:xfrm>
            <a:off x="44453" y="1652523"/>
            <a:ext cx="10972800" cy="5256585"/>
          </a:xfrm>
        </p:spPr>
        <p:txBody>
          <a:bodyPr>
            <a:normAutofit fontScale="92500" lnSpcReduction="10000"/>
          </a:bodyPr>
          <a:lstStyle/>
          <a:p>
            <a:pPr lvl="0">
              <a:lnSpc>
                <a:spcPct val="100000"/>
              </a:lnSpc>
            </a:pPr>
            <a:r>
              <a:rPr lang="ja-JP" altLang="ja-JP" sz="3200" dirty="0">
                <a:latin typeface="HGS明朝E" panose="02020900000000000000" pitchFamily="18" charset="-128"/>
                <a:ea typeface="HGS明朝E" panose="02020900000000000000" pitchFamily="18" charset="-128"/>
              </a:rPr>
              <a:t>私たち第</a:t>
            </a:r>
            <a:r>
              <a:rPr lang="en-US" altLang="ja-JP" sz="3200" dirty="0">
                <a:latin typeface="HGS明朝E" panose="02020900000000000000" pitchFamily="18" charset="-128"/>
                <a:ea typeface="HGS明朝E" panose="02020900000000000000" pitchFamily="18" charset="-128"/>
              </a:rPr>
              <a:t>2660</a:t>
            </a:r>
            <a:r>
              <a:rPr lang="ja-JP" altLang="ja-JP" sz="3200" dirty="0">
                <a:latin typeface="HGS明朝E" panose="02020900000000000000" pitchFamily="18" charset="-128"/>
                <a:ea typeface="HGS明朝E" panose="02020900000000000000" pitchFamily="18" charset="-128"/>
              </a:rPr>
              <a:t>地区は</a:t>
            </a:r>
            <a:r>
              <a:rPr lang="en-US" altLang="ja-JP" sz="3200" dirty="0">
                <a:latin typeface="HGS明朝E" panose="02020900000000000000" pitchFamily="18" charset="-128"/>
                <a:ea typeface="HGS明朝E" panose="02020900000000000000" pitchFamily="18" charset="-128"/>
              </a:rPr>
              <a:t>RI</a:t>
            </a:r>
            <a:r>
              <a:rPr lang="ja-JP" altLang="ja-JP" sz="3200" dirty="0">
                <a:latin typeface="HGS明朝E" panose="02020900000000000000" pitchFamily="18" charset="-128"/>
                <a:ea typeface="HGS明朝E" panose="02020900000000000000" pitchFamily="18" charset="-128"/>
              </a:rPr>
              <a:t>テーマを理解し、</a:t>
            </a:r>
            <a:endParaRPr lang="en-US" altLang="ja-JP" sz="3200" dirty="0">
              <a:latin typeface="HGS明朝E" panose="02020900000000000000" pitchFamily="18" charset="-128"/>
              <a:ea typeface="HGS明朝E" panose="02020900000000000000" pitchFamily="18" charset="-128"/>
            </a:endParaRPr>
          </a:p>
          <a:p>
            <a:pPr marL="0" lvl="0" indent="0">
              <a:lnSpc>
                <a:spcPct val="100000"/>
              </a:lnSpc>
              <a:buNone/>
            </a:pPr>
            <a:r>
              <a:rPr lang="ja-JP" altLang="en-US" dirty="0">
                <a:latin typeface="HGS明朝E" panose="02020900000000000000" pitchFamily="18" charset="-128"/>
                <a:ea typeface="HGS明朝E" panose="02020900000000000000" pitchFamily="18" charset="-128"/>
              </a:rPr>
              <a:t>　</a:t>
            </a:r>
            <a:r>
              <a:rPr lang="ja-JP" altLang="ja-JP" sz="3200" dirty="0">
                <a:latin typeface="HGS明朝E" panose="02020900000000000000" pitchFamily="18" charset="-128"/>
                <a:ea typeface="HGS明朝E" panose="02020900000000000000" pitchFamily="18" charset="-128"/>
              </a:rPr>
              <a:t>地域の特性にあった活動をすることに</a:t>
            </a:r>
            <a:endParaRPr lang="ja-JP" altLang="en-US" sz="3200" dirty="0">
              <a:latin typeface="HGS明朝E" panose="02020900000000000000" pitchFamily="18" charset="-128"/>
              <a:ea typeface="HGS明朝E" panose="02020900000000000000" pitchFamily="18" charset="-128"/>
            </a:endParaRPr>
          </a:p>
          <a:p>
            <a:pPr marL="0" lvl="0" indent="0">
              <a:lnSpc>
                <a:spcPct val="100000"/>
              </a:lnSpc>
              <a:buNone/>
            </a:pPr>
            <a:r>
              <a:rPr lang="ja-JP" altLang="en-US" dirty="0">
                <a:latin typeface="HGS明朝E" panose="02020900000000000000" pitchFamily="18" charset="-128"/>
                <a:ea typeface="HGS明朝E" panose="02020900000000000000" pitchFamily="18" charset="-128"/>
              </a:rPr>
              <a:t>　</a:t>
            </a:r>
            <a:r>
              <a:rPr lang="ja-JP" altLang="ja-JP" sz="3200" dirty="0">
                <a:latin typeface="HGS明朝E" panose="02020900000000000000" pitchFamily="18" charset="-128"/>
                <a:ea typeface="HGS明朝E" panose="02020900000000000000" pitchFamily="18" charset="-128"/>
              </a:rPr>
              <a:t>より具現化します。</a:t>
            </a:r>
            <a:endParaRPr lang="ja-JP" altLang="en-US" sz="3200" dirty="0">
              <a:latin typeface="HGS明朝E" panose="02020900000000000000" pitchFamily="18" charset="-128"/>
              <a:ea typeface="HGS明朝E" panose="02020900000000000000" pitchFamily="18" charset="-128"/>
            </a:endParaRPr>
          </a:p>
          <a:p>
            <a:pPr marL="0" lvl="0" indent="0">
              <a:lnSpc>
                <a:spcPct val="100000"/>
              </a:lnSpc>
              <a:buNone/>
            </a:pPr>
            <a:endParaRPr lang="en-US" altLang="ja-JP" sz="1100" dirty="0">
              <a:latin typeface="HGS明朝E" panose="02020900000000000000" pitchFamily="18" charset="-128"/>
              <a:ea typeface="HGS明朝E" panose="02020900000000000000" pitchFamily="18" charset="-128"/>
            </a:endParaRPr>
          </a:p>
          <a:p>
            <a:pPr lvl="0">
              <a:lnSpc>
                <a:spcPct val="100000"/>
              </a:lnSpc>
            </a:pPr>
            <a:r>
              <a:rPr lang="ja-JP" altLang="ja-JP" sz="3200" dirty="0">
                <a:latin typeface="HGS明朝E" panose="02020900000000000000" pitchFamily="18" charset="-128"/>
                <a:ea typeface="HGS明朝E" panose="02020900000000000000" pitchFamily="18" charset="-128"/>
              </a:rPr>
              <a:t>ロータリーの原点である親睦と職業奉仕を</a:t>
            </a:r>
            <a:endParaRPr lang="ja-JP" altLang="en-US" sz="3200" dirty="0">
              <a:latin typeface="HGS明朝E" panose="02020900000000000000" pitchFamily="18" charset="-128"/>
              <a:ea typeface="HGS明朝E" panose="02020900000000000000" pitchFamily="18" charset="-128"/>
            </a:endParaRPr>
          </a:p>
          <a:p>
            <a:pPr marL="0" lvl="0" indent="0">
              <a:lnSpc>
                <a:spcPct val="100000"/>
              </a:lnSpc>
              <a:buNone/>
            </a:pPr>
            <a:r>
              <a:rPr lang="ja-JP" altLang="en-US" dirty="0">
                <a:latin typeface="HGS明朝E" panose="02020900000000000000" pitchFamily="18" charset="-128"/>
                <a:ea typeface="HGS明朝E" panose="02020900000000000000" pitchFamily="18" charset="-128"/>
              </a:rPr>
              <a:t>　</a:t>
            </a:r>
            <a:r>
              <a:rPr lang="ja-JP" altLang="ja-JP" sz="3200" dirty="0">
                <a:latin typeface="HGS明朝E" panose="02020900000000000000" pitchFamily="18" charset="-128"/>
                <a:ea typeface="HGS明朝E" panose="02020900000000000000" pitchFamily="18" charset="-128"/>
              </a:rPr>
              <a:t>根幹とし、世界及び地域社会で良い変化を</a:t>
            </a:r>
            <a:endParaRPr lang="ja-JP" altLang="en-US" sz="3200" dirty="0">
              <a:latin typeface="HGS明朝E" panose="02020900000000000000" pitchFamily="18" charset="-128"/>
              <a:ea typeface="HGS明朝E" panose="02020900000000000000" pitchFamily="18" charset="-128"/>
            </a:endParaRPr>
          </a:p>
          <a:p>
            <a:pPr marL="0" lvl="0" indent="0">
              <a:lnSpc>
                <a:spcPct val="100000"/>
              </a:lnSpc>
              <a:buNone/>
            </a:pPr>
            <a:r>
              <a:rPr lang="ja-JP" altLang="en-US" sz="3200" dirty="0">
                <a:latin typeface="HGS明朝E" panose="02020900000000000000" pitchFamily="18" charset="-128"/>
                <a:ea typeface="HGS明朝E" panose="02020900000000000000" pitchFamily="18" charset="-128"/>
              </a:rPr>
              <a:t>　</a:t>
            </a:r>
            <a:r>
              <a:rPr lang="ja-JP" altLang="ja-JP" sz="3200" dirty="0">
                <a:latin typeface="HGS明朝E" panose="02020900000000000000" pitchFamily="18" charset="-128"/>
                <a:ea typeface="HGS明朝E" panose="02020900000000000000" pitchFamily="18" charset="-128"/>
              </a:rPr>
              <a:t>生み出します。</a:t>
            </a:r>
            <a:endParaRPr lang="en-US" altLang="ja-JP" sz="3200" dirty="0">
              <a:latin typeface="HGS明朝E" panose="02020900000000000000" pitchFamily="18" charset="-128"/>
              <a:ea typeface="HGS明朝E" panose="02020900000000000000" pitchFamily="18" charset="-128"/>
            </a:endParaRPr>
          </a:p>
          <a:p>
            <a:pPr marL="0" lvl="0" indent="0">
              <a:lnSpc>
                <a:spcPct val="100000"/>
              </a:lnSpc>
              <a:buNone/>
            </a:pPr>
            <a:endParaRPr lang="en-US" altLang="ja-JP" sz="1100" dirty="0">
              <a:latin typeface="HGS明朝E" panose="02020900000000000000" pitchFamily="18" charset="-128"/>
              <a:ea typeface="HGS明朝E" panose="02020900000000000000" pitchFamily="18" charset="-128"/>
            </a:endParaRPr>
          </a:p>
          <a:p>
            <a:pPr lvl="0">
              <a:lnSpc>
                <a:spcPct val="100000"/>
              </a:lnSpc>
            </a:pPr>
            <a:r>
              <a:rPr lang="ja-JP" altLang="ja-JP" sz="3200" dirty="0">
                <a:latin typeface="HGS明朝E" panose="02020900000000000000" pitchFamily="18" charset="-128"/>
                <a:ea typeface="HGS明朝E" panose="02020900000000000000" pitchFamily="18" charset="-128"/>
              </a:rPr>
              <a:t>それぞれが</a:t>
            </a:r>
            <a:endParaRPr lang="ja-JP" altLang="en-US" sz="3200" dirty="0">
              <a:latin typeface="HGS明朝E" panose="02020900000000000000" pitchFamily="18" charset="-128"/>
              <a:ea typeface="HGS明朝E" panose="02020900000000000000" pitchFamily="18" charset="-128"/>
            </a:endParaRPr>
          </a:p>
          <a:p>
            <a:pPr marL="0" lvl="0" indent="0">
              <a:lnSpc>
                <a:spcPct val="100000"/>
              </a:lnSpc>
              <a:buNone/>
            </a:pPr>
            <a:r>
              <a:rPr lang="ja-JP" altLang="en-US" sz="3200" b="1" dirty="0">
                <a:solidFill>
                  <a:srgbClr val="FF99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　</a:t>
            </a:r>
            <a:r>
              <a:rPr lang="ja-JP" altLang="ja-JP" sz="3200" b="1" u="wavyHeavy" dirty="0">
                <a:solidFill>
                  <a:srgbClr val="FF99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「魅力ある・元気ある・個性ある」</a:t>
            </a:r>
            <a:endParaRPr lang="en-US" altLang="ja-JP" sz="3200" b="1" u="wavyHeavy" dirty="0">
              <a:solidFill>
                <a:srgbClr val="FF99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endParaRPr>
          </a:p>
          <a:p>
            <a:pPr marL="0" lvl="0" indent="0">
              <a:lnSpc>
                <a:spcPct val="100000"/>
              </a:lnSpc>
              <a:buNone/>
            </a:pPr>
            <a:r>
              <a:rPr lang="en-US" altLang="ja-JP" sz="3200" b="1" dirty="0">
                <a:solidFill>
                  <a:srgbClr val="FF9900"/>
                </a:solidFill>
                <a:effectLst>
                  <a:outerShdw blurRad="38100" dist="38100" dir="2700000" algn="tl">
                    <a:srgbClr val="000000">
                      <a:alpha val="43137"/>
                    </a:srgbClr>
                  </a:outerShdw>
                </a:effectLst>
                <a:latin typeface="HGS明朝E" panose="02020900000000000000" pitchFamily="18" charset="-128"/>
                <a:ea typeface="HGS明朝E" panose="02020900000000000000" pitchFamily="18" charset="-128"/>
              </a:rPr>
              <a:t>   </a:t>
            </a:r>
            <a:r>
              <a:rPr lang="ja-JP" altLang="ja-JP" sz="3200" dirty="0">
                <a:latin typeface="HGS明朝E" panose="02020900000000000000" pitchFamily="18" charset="-128"/>
                <a:ea typeface="HGS明朝E" panose="02020900000000000000" pitchFamily="18" charset="-128"/>
              </a:rPr>
              <a:t>クラブになる事を目指します。</a:t>
            </a:r>
            <a:endParaRPr lang="ja-JP" altLang="en-US" sz="3200" dirty="0">
              <a:latin typeface="HGS明朝E" panose="02020900000000000000" pitchFamily="18" charset="-128"/>
              <a:ea typeface="HGS明朝E" panose="02020900000000000000" pitchFamily="18" charset="-128"/>
            </a:endParaRPr>
          </a:p>
          <a:p>
            <a:endParaRPr lang="ja-JP" altLang="en-US" dirty="0"/>
          </a:p>
        </p:txBody>
      </p:sp>
    </p:spTree>
    <p:extLst>
      <p:ext uri="{BB962C8B-B14F-4D97-AF65-F5344CB8AC3E}">
        <p14:creationId xmlns:p14="http://schemas.microsoft.com/office/powerpoint/2010/main" val="44819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6891D3-1F72-47AA-A9D5-116A84A52CAC}"/>
              </a:ext>
            </a:extLst>
          </p:cNvPr>
          <p:cNvSpPr>
            <a:spLocks noGrp="1"/>
          </p:cNvSpPr>
          <p:nvPr>
            <p:ph type="title"/>
          </p:nvPr>
        </p:nvSpPr>
        <p:spPr>
          <a:xfrm>
            <a:off x="1981200" y="274638"/>
            <a:ext cx="8229600" cy="634082"/>
          </a:xfrm>
        </p:spPr>
        <p:txBody>
          <a:bodyPr>
            <a:normAutofit fontScale="90000"/>
          </a:bodyPr>
          <a:lstStyle/>
          <a:p>
            <a:r>
              <a:rPr kumimoji="1" lang="ja-JP" altLang="en-US" dirty="0"/>
              <a:t>地区中期５ケ年目標</a:t>
            </a:r>
          </a:p>
        </p:txBody>
      </p:sp>
      <p:sp>
        <p:nvSpPr>
          <p:cNvPr id="3" name="コンテンツ プレースホルダー 2">
            <a:extLst>
              <a:ext uri="{FF2B5EF4-FFF2-40B4-BE49-F238E27FC236}">
                <a16:creationId xmlns:a16="http://schemas.microsoft.com/office/drawing/2014/main" id="{C3A4A5C0-2DB2-45EA-9245-0D8EBB30108C}"/>
              </a:ext>
            </a:extLst>
          </p:cNvPr>
          <p:cNvSpPr>
            <a:spLocks noGrp="1"/>
          </p:cNvSpPr>
          <p:nvPr>
            <p:ph idx="1"/>
          </p:nvPr>
        </p:nvSpPr>
        <p:spPr>
          <a:xfrm>
            <a:off x="551384" y="1268760"/>
            <a:ext cx="11089232" cy="5773012"/>
          </a:xfrm>
        </p:spPr>
        <p:txBody>
          <a:bodyPr>
            <a:normAutofit fontScale="85000" lnSpcReduction="10000"/>
          </a:bodyPr>
          <a:lstStyle/>
          <a:p>
            <a:pPr marL="0" indent="0">
              <a:buNone/>
            </a:pPr>
            <a:r>
              <a:rPr kumimoji="1" lang="en-US" altLang="ja-JP" dirty="0"/>
              <a:t>1.</a:t>
            </a:r>
            <a:r>
              <a:rPr lang="ja-JP" altLang="en-US" dirty="0">
                <a:solidFill>
                  <a:srgbClr val="0070C0"/>
                </a:solidFill>
              </a:rPr>
              <a:t>クラブのサポートと強化</a:t>
            </a:r>
          </a:p>
          <a:p>
            <a:pPr marL="0" indent="0">
              <a:buNone/>
            </a:pPr>
            <a:r>
              <a:rPr lang="ja-JP" altLang="en-US" sz="3000" dirty="0"/>
              <a:t>　▶　各クラブが将来のビジョンを持つように推奨</a:t>
            </a:r>
          </a:p>
          <a:p>
            <a:pPr marL="0" indent="0">
              <a:buNone/>
            </a:pPr>
            <a:r>
              <a:rPr lang="ja-JP" altLang="en-US" sz="3000" dirty="0"/>
              <a:t>　▶　クラブ会員基盤を強化</a:t>
            </a:r>
          </a:p>
          <a:p>
            <a:pPr marL="0" indent="0">
              <a:buNone/>
            </a:pPr>
            <a:r>
              <a:rPr lang="ja-JP" altLang="en-US" sz="3000" dirty="0"/>
              <a:t>　▶　</a:t>
            </a:r>
            <a:r>
              <a:rPr lang="ja-JP" altLang="en-US" sz="3000" dirty="0">
                <a:solidFill>
                  <a:srgbClr val="FF0000"/>
                </a:solidFill>
              </a:rPr>
              <a:t>会員規模地区で純増</a:t>
            </a:r>
            <a:r>
              <a:rPr lang="en-US" altLang="ja-JP" sz="3000" dirty="0">
                <a:solidFill>
                  <a:srgbClr val="FF0000"/>
                </a:solidFill>
              </a:rPr>
              <a:t>82</a:t>
            </a:r>
            <a:r>
              <a:rPr lang="ja-JP" altLang="en-US" sz="3000" dirty="0">
                <a:solidFill>
                  <a:srgbClr val="FF0000"/>
                </a:solidFill>
              </a:rPr>
              <a:t>名</a:t>
            </a:r>
            <a:r>
              <a:rPr lang="en-US" altLang="ja-JP" sz="3000" dirty="0">
                <a:solidFill>
                  <a:srgbClr val="FF0000"/>
                </a:solidFill>
              </a:rPr>
              <a:t>×5</a:t>
            </a:r>
            <a:r>
              <a:rPr lang="ja-JP" altLang="en-US" sz="3000" dirty="0">
                <a:solidFill>
                  <a:srgbClr val="FF0000"/>
                </a:solidFill>
              </a:rPr>
              <a:t>ケ年で</a:t>
            </a:r>
            <a:r>
              <a:rPr lang="en-US" altLang="ja-JP" sz="3000" dirty="0">
                <a:solidFill>
                  <a:srgbClr val="FF0000"/>
                </a:solidFill>
              </a:rPr>
              <a:t>4,000</a:t>
            </a:r>
            <a:r>
              <a:rPr lang="ja-JP" altLang="en-US" sz="3000" dirty="0">
                <a:solidFill>
                  <a:srgbClr val="FF0000"/>
                </a:solidFill>
              </a:rPr>
              <a:t>名を目指す</a:t>
            </a:r>
          </a:p>
          <a:p>
            <a:pPr marL="0" indent="0">
              <a:buNone/>
            </a:pPr>
            <a:r>
              <a:rPr lang="en-US" altLang="ja-JP" dirty="0"/>
              <a:t>2.</a:t>
            </a:r>
            <a:r>
              <a:rPr lang="ja-JP" altLang="en-US" dirty="0">
                <a:solidFill>
                  <a:srgbClr val="0070C0"/>
                </a:solidFill>
              </a:rPr>
              <a:t>人道的奉仕の強化と増加</a:t>
            </a:r>
          </a:p>
          <a:p>
            <a:pPr marL="0" indent="0">
              <a:buNone/>
            </a:pPr>
            <a:r>
              <a:rPr lang="ja-JP" altLang="en-US" sz="3000" dirty="0"/>
              <a:t>　▶　ニーズを把握し人々と共に手をつなぎ、成果の持続可能な奉仕強化</a:t>
            </a:r>
          </a:p>
          <a:p>
            <a:pPr marL="0" indent="0">
              <a:buNone/>
            </a:pPr>
            <a:r>
              <a:rPr lang="ja-JP" altLang="en-US" sz="3000" dirty="0"/>
              <a:t>　▶　</a:t>
            </a:r>
            <a:r>
              <a:rPr lang="ja-JP" altLang="en-US" sz="3000" dirty="0">
                <a:solidFill>
                  <a:srgbClr val="FF0000"/>
                </a:solidFill>
              </a:rPr>
              <a:t>財団補助の利用実績</a:t>
            </a:r>
            <a:r>
              <a:rPr lang="en-US" altLang="ja-JP" sz="3000" dirty="0">
                <a:solidFill>
                  <a:srgbClr val="FF0000"/>
                </a:solidFill>
              </a:rPr>
              <a:t>50</a:t>
            </a:r>
            <a:r>
              <a:rPr lang="ja-JP" altLang="en-US" sz="3000" dirty="0">
                <a:solidFill>
                  <a:srgbClr val="FF0000"/>
                </a:solidFill>
              </a:rPr>
              <a:t>件を目指す</a:t>
            </a:r>
          </a:p>
          <a:p>
            <a:pPr marL="0" indent="0">
              <a:buNone/>
            </a:pPr>
            <a:r>
              <a:rPr lang="ja-JP" altLang="en-US" sz="3000" dirty="0"/>
              <a:t>　▶　</a:t>
            </a:r>
            <a:r>
              <a:rPr lang="en-US" altLang="ja-JP" sz="3000" dirty="0">
                <a:solidFill>
                  <a:srgbClr val="FF0000"/>
                </a:solidFill>
              </a:rPr>
              <a:t>R</a:t>
            </a:r>
            <a:r>
              <a:rPr lang="ja-JP" altLang="en-US" sz="3000" dirty="0">
                <a:solidFill>
                  <a:srgbClr val="FF0000"/>
                </a:solidFill>
              </a:rPr>
              <a:t>財団、米山奨学への寄付推進、寄付クラブ零クラブ零を目指す</a:t>
            </a:r>
          </a:p>
          <a:p>
            <a:pPr marL="0" indent="0">
              <a:buNone/>
            </a:pPr>
            <a:r>
              <a:rPr kumimoji="1" lang="en-US" altLang="ja-JP" dirty="0"/>
              <a:t>3.</a:t>
            </a:r>
            <a:r>
              <a:rPr kumimoji="1" lang="ja-JP" altLang="en-US" dirty="0">
                <a:solidFill>
                  <a:srgbClr val="0070C0"/>
                </a:solidFill>
              </a:rPr>
              <a:t>公共イメージと認知度の向上</a:t>
            </a:r>
          </a:p>
          <a:p>
            <a:pPr marL="0" indent="0">
              <a:buNone/>
            </a:pPr>
            <a:r>
              <a:rPr lang="ja-JP" altLang="en-US" sz="2200" dirty="0"/>
              <a:t>　</a:t>
            </a:r>
            <a:r>
              <a:rPr lang="ja-JP" altLang="en-US" sz="3000" dirty="0"/>
              <a:t>▶　奉仕活動により感動・誇りを得、その魅力を周囲の人に伝える</a:t>
            </a:r>
          </a:p>
          <a:p>
            <a:pPr marL="0" indent="0">
              <a:buNone/>
            </a:pPr>
            <a:r>
              <a:rPr lang="ja-JP" altLang="en-US" sz="3000" dirty="0"/>
              <a:t>　▶　地域社会に開かれたロータリー活動を実施、公共イメージ向上の推進</a:t>
            </a:r>
          </a:p>
          <a:p>
            <a:pPr marL="0" indent="0">
              <a:buNone/>
            </a:pPr>
            <a:r>
              <a:rPr lang="ja-JP" altLang="en-US" sz="3000" dirty="0"/>
              <a:t>　▶　</a:t>
            </a:r>
            <a:r>
              <a:rPr lang="en-US" altLang="ja-JP" sz="3000" dirty="0">
                <a:solidFill>
                  <a:srgbClr val="FF0000"/>
                </a:solidFill>
              </a:rPr>
              <a:t>IT</a:t>
            </a:r>
            <a:r>
              <a:rPr lang="ja-JP" altLang="en-US" sz="3000" dirty="0">
                <a:solidFill>
                  <a:srgbClr val="FF0000"/>
                </a:solidFill>
              </a:rPr>
              <a:t>化の推進、</a:t>
            </a:r>
            <a:r>
              <a:rPr lang="en-US" altLang="ja-JP" sz="3000" dirty="0">
                <a:solidFill>
                  <a:srgbClr val="FF0000"/>
                </a:solidFill>
              </a:rPr>
              <a:t>My Rotary</a:t>
            </a:r>
            <a:r>
              <a:rPr lang="ja-JP" altLang="en-US" sz="3000" dirty="0">
                <a:solidFill>
                  <a:srgbClr val="FF0000"/>
                </a:solidFill>
              </a:rPr>
              <a:t>登録率</a:t>
            </a:r>
            <a:r>
              <a:rPr lang="en-US" altLang="ja-JP" sz="3000" dirty="0">
                <a:solidFill>
                  <a:srgbClr val="FF0000"/>
                </a:solidFill>
              </a:rPr>
              <a:t>65</a:t>
            </a:r>
            <a:r>
              <a:rPr lang="ja-JP" altLang="en-US" sz="3000" dirty="0">
                <a:solidFill>
                  <a:srgbClr val="FF0000"/>
                </a:solidFill>
              </a:rPr>
              <a:t>％、クラブセントラル利用率</a:t>
            </a:r>
            <a:r>
              <a:rPr lang="en-US" altLang="ja-JP" sz="3000" dirty="0">
                <a:solidFill>
                  <a:srgbClr val="FF0000"/>
                </a:solidFill>
              </a:rPr>
              <a:t>75</a:t>
            </a:r>
            <a:r>
              <a:rPr lang="ja-JP" altLang="en-US" sz="3000" dirty="0">
                <a:solidFill>
                  <a:srgbClr val="FF0000"/>
                </a:solidFill>
              </a:rPr>
              <a:t>％を目指す</a:t>
            </a:r>
          </a:p>
          <a:p>
            <a:pPr marL="0" indent="0">
              <a:buNone/>
            </a:pPr>
            <a:endParaRPr kumimoji="1" lang="ja-JP" altLang="en-US" dirty="0"/>
          </a:p>
        </p:txBody>
      </p:sp>
    </p:spTree>
    <p:extLst>
      <p:ext uri="{BB962C8B-B14F-4D97-AF65-F5344CB8AC3E}">
        <p14:creationId xmlns:p14="http://schemas.microsoft.com/office/powerpoint/2010/main" val="119915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6ED15-349F-03CD-1FB2-ECF1B3C60368}"/>
              </a:ext>
            </a:extLst>
          </p:cNvPr>
          <p:cNvSpPr>
            <a:spLocks noGrp="1"/>
          </p:cNvSpPr>
          <p:nvPr>
            <p:ph type="title"/>
          </p:nvPr>
        </p:nvSpPr>
        <p:spPr>
          <a:xfrm>
            <a:off x="1960403" y="1196752"/>
            <a:ext cx="8229600" cy="5040560"/>
          </a:xfrm>
          <a:noFill/>
        </p:spPr>
        <p:txBody>
          <a:bodyPr>
            <a:normAutofit/>
          </a:bodyPr>
          <a:lstStyle/>
          <a:p>
            <a:r>
              <a:rPr lang="ja-JP" altLang="en-US" sz="7200" dirty="0"/>
              <a:t>戦略計画に対する</a:t>
            </a:r>
            <a:br>
              <a:rPr lang="ja-JP" altLang="en-US" sz="7200" dirty="0"/>
            </a:br>
            <a:r>
              <a:rPr lang="ja-JP" altLang="en-US" sz="7200" dirty="0"/>
              <a:t>地区の対応</a:t>
            </a:r>
            <a:r>
              <a:rPr lang="en-US" altLang="ja-JP" sz="7200" dirty="0"/>
              <a:t>Ⅱ</a:t>
            </a:r>
            <a:br>
              <a:rPr lang="en-US" altLang="ja-JP" sz="7200" dirty="0"/>
            </a:br>
            <a:br>
              <a:rPr lang="en-US" altLang="ja-JP" sz="7200" dirty="0"/>
            </a:br>
            <a:r>
              <a:rPr lang="ja-JP" altLang="en-US" sz="7200" dirty="0"/>
              <a:t>地区ビジョン策定</a:t>
            </a:r>
          </a:p>
        </p:txBody>
      </p:sp>
    </p:spTree>
    <p:extLst>
      <p:ext uri="{BB962C8B-B14F-4D97-AF65-F5344CB8AC3E}">
        <p14:creationId xmlns:p14="http://schemas.microsoft.com/office/powerpoint/2010/main" val="369629741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7FBC0A-0F3F-4E87-BFF7-59FB9A8074BF}"/>
              </a:ext>
            </a:extLst>
          </p:cNvPr>
          <p:cNvSpPr txBox="1"/>
          <p:nvPr/>
        </p:nvSpPr>
        <p:spPr>
          <a:xfrm>
            <a:off x="479376" y="260648"/>
            <a:ext cx="11377263" cy="6494085"/>
          </a:xfrm>
          <a:prstGeom prst="rect">
            <a:avLst/>
          </a:prstGeom>
          <a:solidFill>
            <a:schemeClr val="accent6">
              <a:lumMod val="20000"/>
              <a:lumOff val="80000"/>
            </a:schemeClr>
          </a:solidFill>
        </p:spPr>
        <p:txBody>
          <a:bodyPr wrap="square" rtlCol="0">
            <a:spAutoFit/>
          </a:bodyPr>
          <a:lstStyle/>
          <a:p>
            <a:r>
              <a:rPr lang="ja-JP" altLang="en-US" sz="3200" dirty="0"/>
              <a:t>・</a:t>
            </a:r>
            <a:r>
              <a:rPr lang="en-US" altLang="ja-JP" sz="3200" dirty="0"/>
              <a:t>2018-19</a:t>
            </a:r>
            <a:r>
              <a:rPr lang="ja-JP" altLang="en-US" sz="3200" dirty="0"/>
              <a:t>年度 山本博史ガバナー</a:t>
            </a:r>
            <a:r>
              <a:rPr lang="en-US" altLang="ja-JP" sz="3200" dirty="0"/>
              <a:t>10</a:t>
            </a:r>
            <a:r>
              <a:rPr lang="ja-JP" altLang="en-US" sz="3200" dirty="0"/>
              <a:t>方針中</a:t>
            </a:r>
            <a:endParaRPr lang="en-US" altLang="ja-JP" sz="3200" dirty="0"/>
          </a:p>
          <a:p>
            <a:r>
              <a:rPr lang="ja-JP" altLang="en-US" sz="2800" dirty="0"/>
              <a:t>　　⑥戦略計画を活用し、クラブの中長期 </a:t>
            </a:r>
            <a:r>
              <a:rPr lang="ja-JP" altLang="en-US" sz="2800" dirty="0">
                <a:solidFill>
                  <a:srgbClr val="FF0000"/>
                </a:solidFill>
              </a:rPr>
              <a:t>ビジョン</a:t>
            </a:r>
            <a:r>
              <a:rPr lang="ja-JP" altLang="en-US" sz="2800" dirty="0"/>
              <a:t>を策定してください</a:t>
            </a:r>
            <a:endParaRPr lang="en-US" altLang="ja-JP" sz="2800" dirty="0"/>
          </a:p>
          <a:p>
            <a:r>
              <a:rPr lang="ja-JP" altLang="en-US" sz="2400" dirty="0"/>
              <a:t>　　　　戦略計画委員会を立上げ、クラブの将来のあるべき姿を各クラブの皆様で</a:t>
            </a:r>
            <a:endParaRPr lang="en-US" altLang="ja-JP" sz="2400" dirty="0"/>
          </a:p>
          <a:p>
            <a:r>
              <a:rPr lang="ja-JP" altLang="en-US" sz="2400" dirty="0"/>
              <a:t>　　　　共有し、その実現に必要な改革、改正を行って頂きたいと思います。</a:t>
            </a:r>
            <a:endParaRPr lang="en-US" altLang="ja-JP" sz="2400" dirty="0"/>
          </a:p>
          <a:p>
            <a:r>
              <a:rPr lang="ja-JP" altLang="en-US" sz="2400" dirty="0"/>
              <a:t>・</a:t>
            </a:r>
            <a:r>
              <a:rPr lang="en-US" altLang="ja-JP" sz="3200" dirty="0"/>
              <a:t>2019-20</a:t>
            </a:r>
            <a:r>
              <a:rPr lang="ja-JP" altLang="en-US" sz="3200" dirty="0"/>
              <a:t>年度 四宮孝郎ガバナー６目標中</a:t>
            </a:r>
            <a:endParaRPr lang="en-US" altLang="ja-JP" sz="3200" dirty="0"/>
          </a:p>
          <a:p>
            <a:r>
              <a:rPr lang="ja-JP" altLang="en-US" sz="2400" dirty="0"/>
              <a:t>　　</a:t>
            </a:r>
            <a:r>
              <a:rPr lang="ja-JP" altLang="en-US" sz="2800" dirty="0"/>
              <a:t>①</a:t>
            </a:r>
            <a:r>
              <a:rPr lang="ja-JP" altLang="en-US" sz="2800" dirty="0">
                <a:solidFill>
                  <a:srgbClr val="FF0000"/>
                </a:solidFill>
              </a:rPr>
              <a:t>クラブビジョン</a:t>
            </a:r>
            <a:r>
              <a:rPr lang="ja-JP" altLang="en-US" sz="2800" dirty="0"/>
              <a:t>の策定</a:t>
            </a:r>
            <a:endParaRPr lang="en-US" altLang="ja-JP" sz="2800" dirty="0"/>
          </a:p>
          <a:p>
            <a:r>
              <a:rPr lang="ja-JP" altLang="en-US" sz="2400" dirty="0"/>
              <a:t>　　　  地区及びクラブの地域特性、歴史、規模に合った独自のビジョン策定が必要。</a:t>
            </a:r>
          </a:p>
          <a:p>
            <a:r>
              <a:rPr lang="ja-JP" altLang="en-US" sz="2400" dirty="0"/>
              <a:t>　　　　クラブ内の分析→クラブ内で話し合い会員相互で問題意識を共有</a:t>
            </a:r>
          </a:p>
          <a:p>
            <a:r>
              <a:rPr lang="ja-JP" altLang="en-US" sz="2400" dirty="0"/>
              <a:t>　　　　→「変えてはならないロータリー」「変えなくてはならないロータリー」を明確に</a:t>
            </a:r>
            <a:endParaRPr lang="en-US" altLang="ja-JP" sz="2400" dirty="0"/>
          </a:p>
          <a:p>
            <a:r>
              <a:rPr lang="ja-JP" altLang="en-US" sz="2400" dirty="0"/>
              <a:t>・</a:t>
            </a:r>
            <a:r>
              <a:rPr lang="en-US" altLang="ja-JP" sz="3200" dirty="0"/>
              <a:t>2020-21</a:t>
            </a:r>
            <a:r>
              <a:rPr lang="ja-JP" altLang="en-US" sz="3200" dirty="0"/>
              <a:t>年度 簡　仁一ガバナー６目標</a:t>
            </a:r>
            <a:endParaRPr lang="en-US" altLang="ja-JP" sz="3200" dirty="0"/>
          </a:p>
          <a:p>
            <a:r>
              <a:rPr lang="ja-JP" altLang="en-US" sz="2800" dirty="0"/>
              <a:t>　　①会員基盤の強化</a:t>
            </a:r>
          </a:p>
          <a:p>
            <a:r>
              <a:rPr lang="ja-JP" altLang="en-US" sz="2800" dirty="0"/>
              <a:t>　　　</a:t>
            </a:r>
            <a:r>
              <a:rPr lang="ja-JP" altLang="en-US" sz="2400" dirty="0"/>
              <a:t>多様な会員を受け入れる柔軟性と、ロータリーの基本的な価値観を再認識し、</a:t>
            </a:r>
          </a:p>
          <a:p>
            <a:r>
              <a:rPr lang="ja-JP" altLang="en-US" sz="2400" dirty="0"/>
              <a:t>　　　クラブのあり方を方向づける「</a:t>
            </a:r>
            <a:r>
              <a:rPr lang="ja-JP" altLang="en-US" sz="2400" dirty="0">
                <a:solidFill>
                  <a:srgbClr val="FF0000"/>
                </a:solidFill>
              </a:rPr>
              <a:t>クラブビジョン</a:t>
            </a:r>
            <a:r>
              <a:rPr lang="ja-JP" altLang="en-US" sz="2400" dirty="0"/>
              <a:t>」を作成しましょう。</a:t>
            </a:r>
            <a:r>
              <a:rPr lang="ja-JP" altLang="en-US" sz="2800" dirty="0"/>
              <a:t>　</a:t>
            </a:r>
            <a:endParaRPr lang="en-US" altLang="ja-JP" sz="2800" dirty="0"/>
          </a:p>
          <a:p>
            <a:r>
              <a:rPr lang="ja-JP" altLang="en-US" sz="2400" dirty="0"/>
              <a:t>・</a:t>
            </a:r>
            <a:r>
              <a:rPr lang="en-US" altLang="ja-JP" sz="3200" dirty="0"/>
              <a:t>2021-22</a:t>
            </a:r>
            <a:r>
              <a:rPr lang="ja-JP" altLang="en-US" sz="3200" dirty="0"/>
              <a:t>年度 吉川秀隆ガバナー８目標中</a:t>
            </a:r>
            <a:endParaRPr lang="en-US" altLang="ja-JP" sz="3200" dirty="0"/>
          </a:p>
          <a:p>
            <a:r>
              <a:rPr lang="ja-JP" altLang="en-US" sz="2800" dirty="0"/>
              <a:t>　　⑥戦略計画を活用し、クラブの中長期</a:t>
            </a:r>
            <a:r>
              <a:rPr lang="ja-JP" altLang="en-US" sz="2800" dirty="0">
                <a:solidFill>
                  <a:srgbClr val="FF0000"/>
                </a:solidFill>
              </a:rPr>
              <a:t>ビジョン</a:t>
            </a:r>
            <a:r>
              <a:rPr lang="ja-JP" altLang="en-US" sz="2800" dirty="0"/>
              <a:t>を策定してください。</a:t>
            </a:r>
            <a:r>
              <a:rPr lang="ja-JP" altLang="en-US" sz="2400" dirty="0"/>
              <a:t>　　　　</a:t>
            </a:r>
          </a:p>
        </p:txBody>
      </p:sp>
    </p:spTree>
    <p:extLst>
      <p:ext uri="{BB962C8B-B14F-4D97-AF65-F5344CB8AC3E}">
        <p14:creationId xmlns:p14="http://schemas.microsoft.com/office/powerpoint/2010/main" val="166237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2" presetClass="entr" presetSubtype="4" fill="hold"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 calcmode="lin" valueType="num">
                                      <p:cBhvr additive="base">
                                        <p:cTn id="52"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 calcmode="lin" valueType="num">
                                      <p:cBhvr additive="base">
                                        <p:cTn id="58"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6">
                                            <p:txEl>
                                              <p:pRg st="10" end="10"/>
                                            </p:txEl>
                                          </p:spTgt>
                                        </p:tgtEl>
                                        <p:attrNameLst>
                                          <p:attrName>style.visibility</p:attrName>
                                        </p:attrNameLst>
                                      </p:cBhvr>
                                      <p:to>
                                        <p:strVal val="visible"/>
                                      </p:to>
                                    </p:set>
                                    <p:anim calcmode="lin" valueType="num">
                                      <p:cBhvr additive="base">
                                        <p:cTn id="64"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2" presetClass="entr" presetSubtype="4" fill="hold" nodeType="afterEffect">
                                  <p:stCondLst>
                                    <p:cond delay="0"/>
                                  </p:stCondLst>
                                  <p:childTnLst>
                                    <p:set>
                                      <p:cBhvr>
                                        <p:cTn id="68" dur="1" fill="hold">
                                          <p:stCondLst>
                                            <p:cond delay="0"/>
                                          </p:stCondLst>
                                        </p:cTn>
                                        <p:tgtEl>
                                          <p:spTgt spid="6">
                                            <p:txEl>
                                              <p:pRg st="11" end="11"/>
                                            </p:txEl>
                                          </p:spTgt>
                                        </p:tgtEl>
                                        <p:attrNameLst>
                                          <p:attrName>style.visibility</p:attrName>
                                        </p:attrNameLst>
                                      </p:cBhvr>
                                      <p:to>
                                        <p:strVal val="visible"/>
                                      </p:to>
                                    </p:set>
                                    <p:anim calcmode="lin" valueType="num">
                                      <p:cBhvr additive="base">
                                        <p:cTn id="6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par>
                          <p:cTn id="71" fill="hold">
                            <p:stCondLst>
                              <p:cond delay="1000"/>
                            </p:stCondLst>
                            <p:childTnLst>
                              <p:par>
                                <p:cTn id="72" presetID="2" presetClass="entr" presetSubtype="4" fill="hold" nodeType="afterEffect">
                                  <p:stCondLst>
                                    <p:cond delay="0"/>
                                  </p:stCondLst>
                                  <p:childTnLst>
                                    <p:set>
                                      <p:cBhvr>
                                        <p:cTn id="73" dur="1" fill="hold">
                                          <p:stCondLst>
                                            <p:cond delay="0"/>
                                          </p:stCondLst>
                                        </p:cTn>
                                        <p:tgtEl>
                                          <p:spTgt spid="6">
                                            <p:txEl>
                                              <p:pRg st="12" end="12"/>
                                            </p:txEl>
                                          </p:spTgt>
                                        </p:tgtEl>
                                        <p:attrNameLst>
                                          <p:attrName>style.visibility</p:attrName>
                                        </p:attrNameLst>
                                      </p:cBhvr>
                                      <p:to>
                                        <p:strVal val="visible"/>
                                      </p:to>
                                    </p:set>
                                    <p:anim calcmode="lin" valueType="num">
                                      <p:cBhvr additive="base">
                                        <p:cTn id="74"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xEl>
                                              <p:pRg st="13" end="13"/>
                                            </p:txEl>
                                          </p:spTgt>
                                        </p:tgtEl>
                                        <p:attrNameLst>
                                          <p:attrName>style.visibility</p:attrName>
                                        </p:attrNameLst>
                                      </p:cBhvr>
                                      <p:to>
                                        <p:strVal val="visible"/>
                                      </p:to>
                                    </p:set>
                                    <p:anim calcmode="lin" valueType="num">
                                      <p:cBhvr additive="base">
                                        <p:cTn id="80"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
                                            <p:txEl>
                                              <p:pRg st="14" end="14"/>
                                            </p:txEl>
                                          </p:spTgt>
                                        </p:tgtEl>
                                        <p:attrNameLst>
                                          <p:attrName>style.visibility</p:attrName>
                                        </p:attrNameLst>
                                      </p:cBhvr>
                                      <p:to>
                                        <p:strVal val="visible"/>
                                      </p:to>
                                    </p:set>
                                    <p:anim calcmode="lin" valueType="num">
                                      <p:cBhvr additive="base">
                                        <p:cTn id="86"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B7FBC0A-0F3F-4E87-BFF7-59FB9A8074BF}"/>
              </a:ext>
            </a:extLst>
          </p:cNvPr>
          <p:cNvSpPr txBox="1"/>
          <p:nvPr/>
        </p:nvSpPr>
        <p:spPr>
          <a:xfrm>
            <a:off x="686725" y="453891"/>
            <a:ext cx="10873207" cy="4955203"/>
          </a:xfrm>
          <a:prstGeom prst="rect">
            <a:avLst/>
          </a:prstGeom>
          <a:solidFill>
            <a:schemeClr val="accent6">
              <a:lumMod val="20000"/>
              <a:lumOff val="80000"/>
            </a:schemeClr>
          </a:solidFill>
        </p:spPr>
        <p:txBody>
          <a:bodyPr wrap="square" rtlCol="0">
            <a:spAutoFit/>
          </a:bodyPr>
          <a:lstStyle/>
          <a:p>
            <a:r>
              <a:rPr lang="en-US" altLang="ja-JP" sz="4000" dirty="0"/>
              <a:t>2022-23</a:t>
            </a:r>
            <a:r>
              <a:rPr lang="ja-JP" altLang="en-US" sz="4000" dirty="0"/>
              <a:t>年度 宮里唯子ガバナー４目標中</a:t>
            </a:r>
            <a:endParaRPr lang="en-US" altLang="ja-JP" sz="4000" dirty="0"/>
          </a:p>
          <a:p>
            <a:r>
              <a:rPr lang="ja-JP" altLang="en-US" sz="3200" dirty="0"/>
              <a:t>　</a:t>
            </a:r>
            <a:endParaRPr lang="en-US" altLang="ja-JP" sz="3200" dirty="0"/>
          </a:p>
          <a:p>
            <a:r>
              <a:rPr lang="ja-JP" altLang="en-US" sz="3200" dirty="0"/>
              <a:t>　③参加者の積極的なかかわりを促す</a:t>
            </a:r>
            <a:endParaRPr lang="en-US" altLang="ja-JP" sz="3200" dirty="0"/>
          </a:p>
          <a:p>
            <a:r>
              <a:rPr lang="ja-JP" altLang="en-US" sz="3200" dirty="0"/>
              <a:t>　　　</a:t>
            </a:r>
            <a:r>
              <a:rPr lang="en-US" altLang="ja-JP" sz="3200" dirty="0"/>
              <a:t>5</a:t>
            </a:r>
            <a:r>
              <a:rPr lang="ja-JP" altLang="en-US" sz="3200" dirty="0"/>
              <a:t>項目中</a:t>
            </a:r>
            <a:endParaRPr lang="ja-JP" altLang="en-US" sz="2400" dirty="0"/>
          </a:p>
          <a:p>
            <a:r>
              <a:rPr lang="ja-JP" altLang="en-US" sz="2400" dirty="0"/>
              <a:t>　　　　</a:t>
            </a:r>
          </a:p>
          <a:p>
            <a:r>
              <a:rPr lang="ja-JP" altLang="en-US" sz="2400" dirty="0"/>
              <a:t>　　　</a:t>
            </a:r>
            <a:r>
              <a:rPr lang="ja-JP" altLang="en-US" sz="3600" dirty="0"/>
              <a:t>　</a:t>
            </a:r>
            <a:r>
              <a:rPr lang="ja-JP" altLang="en-US" sz="3200" dirty="0"/>
              <a:t>２</a:t>
            </a:r>
            <a:r>
              <a:rPr lang="en-US" altLang="ja-JP" sz="3600" dirty="0"/>
              <a:t>.</a:t>
            </a:r>
            <a:r>
              <a:rPr lang="ja-JP" altLang="en-US" sz="3200" dirty="0"/>
              <a:t>クラブのビジョンや中期計画をつくります、あるいは</a:t>
            </a:r>
          </a:p>
          <a:p>
            <a:r>
              <a:rPr lang="ja-JP" altLang="en-US" sz="3200" dirty="0"/>
              <a:t>　　　　 必要に応じて見直します。</a:t>
            </a:r>
          </a:p>
          <a:p>
            <a:endParaRPr lang="ja-JP" altLang="en-US" sz="3200" dirty="0"/>
          </a:p>
          <a:p>
            <a:r>
              <a:rPr lang="ja-JP" altLang="en-US" sz="3200" dirty="0"/>
              <a:t>　　　 ５</a:t>
            </a:r>
            <a:r>
              <a:rPr lang="en-US" altLang="ja-JP" sz="3200" dirty="0"/>
              <a:t>.</a:t>
            </a:r>
            <a:r>
              <a:rPr lang="ja-JP" altLang="en-US" sz="3200" dirty="0"/>
              <a:t>クラブや個人のロータリー賞の受賞を目指します。</a:t>
            </a:r>
          </a:p>
          <a:p>
            <a:r>
              <a:rPr lang="ja-JP" altLang="en-US" sz="2400" dirty="0"/>
              <a:t>　　　　　　　　</a:t>
            </a:r>
          </a:p>
        </p:txBody>
      </p:sp>
    </p:spTree>
    <p:extLst>
      <p:ext uri="{BB962C8B-B14F-4D97-AF65-F5344CB8AC3E}">
        <p14:creationId xmlns:p14="http://schemas.microsoft.com/office/powerpoint/2010/main" val="2085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par>
                          <p:cTn id="17" fill="hold">
                            <p:stCondLst>
                              <p:cond delay="0"/>
                            </p:stCondLst>
                            <p:childTnLst>
                              <p:par>
                                <p:cTn id="18" presetID="2" presetClass="entr" presetSubtype="4"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additive="base">
                                        <p:cTn id="2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additive="base">
                                        <p:cTn id="3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 calcmode="lin" valueType="num">
                                      <p:cBhvr additive="base">
                                        <p:cTn id="4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F61783-5C8D-4213-9A80-04970366EA5D}"/>
              </a:ext>
            </a:extLst>
          </p:cNvPr>
          <p:cNvSpPr>
            <a:spLocks noGrp="1"/>
          </p:cNvSpPr>
          <p:nvPr>
            <p:ph type="title"/>
          </p:nvPr>
        </p:nvSpPr>
        <p:spPr>
          <a:xfrm>
            <a:off x="2064942" y="264065"/>
            <a:ext cx="8229600" cy="706090"/>
          </a:xfrm>
          <a:solidFill>
            <a:schemeClr val="accent6">
              <a:lumMod val="40000"/>
              <a:lumOff val="60000"/>
            </a:schemeClr>
          </a:solidFill>
        </p:spPr>
        <p:txBody>
          <a:bodyPr>
            <a:normAutofit fontScale="90000"/>
          </a:bodyPr>
          <a:lstStyle/>
          <a:p>
            <a:r>
              <a:rPr lang="ja-JP" altLang="en-US" sz="4800" cap="all" dirty="0">
                <a:latin typeface="HGS明朝E" panose="02020900000000000000" pitchFamily="18" charset="-128"/>
                <a:ea typeface="HGS明朝E" panose="02020900000000000000" pitchFamily="18" charset="-128"/>
              </a:rPr>
              <a:t>地区のビジョン声明</a:t>
            </a:r>
            <a:endParaRPr lang="ja-JP" altLang="en-US" sz="4800" dirty="0">
              <a:latin typeface="HGS明朝E" panose="02020900000000000000" pitchFamily="18" charset="-128"/>
              <a:ea typeface="HGS明朝E" panose="02020900000000000000" pitchFamily="18" charset="-128"/>
            </a:endParaRPr>
          </a:p>
        </p:txBody>
      </p:sp>
      <p:sp>
        <p:nvSpPr>
          <p:cNvPr id="5" name="コンテンツ プレースホルダー 2">
            <a:extLst>
              <a:ext uri="{FF2B5EF4-FFF2-40B4-BE49-F238E27FC236}">
                <a16:creationId xmlns:a16="http://schemas.microsoft.com/office/drawing/2014/main" id="{C0CDB757-589F-43C2-B9B3-8934032C381F}"/>
              </a:ext>
            </a:extLst>
          </p:cNvPr>
          <p:cNvSpPr txBox="1">
            <a:spLocks/>
          </p:cNvSpPr>
          <p:nvPr/>
        </p:nvSpPr>
        <p:spPr>
          <a:xfrm>
            <a:off x="3612704" y="1015560"/>
            <a:ext cx="8579296" cy="745281"/>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buNone/>
            </a:pPr>
            <a:r>
              <a:rPr lang="ja-JP" altLang="en-US" sz="2800" cap="all" dirty="0">
                <a:latin typeface="+mj-ea"/>
                <a:ea typeface="+mj-ea"/>
              </a:rPr>
              <a:t>（期間：</a:t>
            </a:r>
            <a:r>
              <a:rPr lang="en-US" altLang="ja-JP" sz="2800" cap="all" dirty="0">
                <a:latin typeface="+mj-ea"/>
                <a:ea typeface="+mj-ea"/>
              </a:rPr>
              <a:t>2022</a:t>
            </a:r>
            <a:r>
              <a:rPr lang="ja-JP" altLang="en-US" sz="2800" cap="all" dirty="0">
                <a:latin typeface="+mj-ea"/>
                <a:ea typeface="+mj-ea"/>
              </a:rPr>
              <a:t>～</a:t>
            </a:r>
            <a:r>
              <a:rPr lang="en-US" altLang="ja-JP" sz="2800" cap="all" dirty="0">
                <a:latin typeface="+mj-ea"/>
                <a:ea typeface="+mj-ea"/>
              </a:rPr>
              <a:t>23</a:t>
            </a:r>
            <a:r>
              <a:rPr lang="ja-JP" altLang="en-US" sz="2800" cap="all" dirty="0">
                <a:latin typeface="+mj-ea"/>
                <a:ea typeface="+mj-ea"/>
              </a:rPr>
              <a:t>年度より）</a:t>
            </a:r>
            <a:endParaRPr lang="en-US" altLang="ja-JP" sz="2800" cap="all" dirty="0">
              <a:latin typeface="+mj-ea"/>
              <a:ea typeface="+mj-ea"/>
            </a:endParaRPr>
          </a:p>
          <a:p>
            <a:pPr lvl="8"/>
            <a:endParaRPr lang="en-US" altLang="ja-JP" sz="2200" cap="all" dirty="0">
              <a:latin typeface="+mj-ea"/>
              <a:ea typeface="+mj-ea"/>
            </a:endParaRPr>
          </a:p>
          <a:p>
            <a:endParaRPr lang="ja-JP" altLang="en-US" sz="2800" dirty="0">
              <a:latin typeface="+mj-ea"/>
              <a:ea typeface="+mj-ea"/>
            </a:endParaRPr>
          </a:p>
        </p:txBody>
      </p:sp>
      <p:sp>
        <p:nvSpPr>
          <p:cNvPr id="8" name="コンテンツ プレースホルダー 2">
            <a:extLst>
              <a:ext uri="{FF2B5EF4-FFF2-40B4-BE49-F238E27FC236}">
                <a16:creationId xmlns:a16="http://schemas.microsoft.com/office/drawing/2014/main" id="{7CD8CE22-7135-48DD-B4C7-C1528EDA6E59}"/>
              </a:ext>
            </a:extLst>
          </p:cNvPr>
          <p:cNvSpPr txBox="1">
            <a:spLocks/>
          </p:cNvSpPr>
          <p:nvPr/>
        </p:nvSpPr>
        <p:spPr>
          <a:xfrm>
            <a:off x="447867" y="1488192"/>
            <a:ext cx="7454485" cy="4878498"/>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lnSpc>
                <a:spcPct val="100000"/>
              </a:lnSpc>
              <a:buNone/>
            </a:pPr>
            <a:r>
              <a:rPr lang="ja-JP" altLang="en-US" sz="2400" dirty="0">
                <a:solidFill>
                  <a:srgbClr val="FF0000"/>
                </a:solidFill>
                <a:latin typeface="+mj-ea"/>
                <a:ea typeface="+mj-ea"/>
              </a:rPr>
              <a:t>私たちロータリアンと</a:t>
            </a:r>
            <a:r>
              <a:rPr lang="en-US" altLang="ja-JP" sz="2400" dirty="0">
                <a:solidFill>
                  <a:srgbClr val="FF0000"/>
                </a:solidFill>
                <a:latin typeface="+mj-ea"/>
                <a:ea typeface="+mj-ea"/>
              </a:rPr>
              <a:t>*</a:t>
            </a:r>
            <a:r>
              <a:rPr lang="ja-JP" altLang="en-US" sz="2400" dirty="0">
                <a:solidFill>
                  <a:srgbClr val="FF0000"/>
                </a:solidFill>
                <a:latin typeface="+mj-ea"/>
                <a:ea typeface="+mj-ea"/>
              </a:rPr>
              <a:t>ローターアクターは</a:t>
            </a:r>
            <a:endParaRPr lang="en-US" altLang="ja-JP" sz="2400" dirty="0">
              <a:solidFill>
                <a:srgbClr val="FF0000"/>
              </a:solidFill>
              <a:latin typeface="+mj-ea"/>
              <a:ea typeface="+mj-ea"/>
            </a:endParaRPr>
          </a:p>
          <a:p>
            <a:pPr marL="0" indent="0">
              <a:lnSpc>
                <a:spcPct val="100000"/>
              </a:lnSpc>
              <a:buNone/>
            </a:pPr>
            <a:endParaRPr lang="en-US" altLang="ja-JP" sz="2400" dirty="0">
              <a:latin typeface="+mj-ea"/>
              <a:ea typeface="+mj-ea"/>
            </a:endParaRPr>
          </a:p>
          <a:p>
            <a:pPr marL="0" indent="0">
              <a:lnSpc>
                <a:spcPct val="100000"/>
              </a:lnSpc>
              <a:buNone/>
            </a:pPr>
            <a:r>
              <a:rPr lang="ja-JP" altLang="en-US" sz="2400" dirty="0">
                <a:latin typeface="+mj-ea"/>
                <a:ea typeface="+mj-ea"/>
              </a:rPr>
              <a:t>◆　持続可能な良い変化を生むために、多様性を重んじ、</a:t>
            </a:r>
            <a:endParaRPr lang="en-US" altLang="ja-JP" sz="2400" dirty="0">
              <a:latin typeface="+mj-ea"/>
              <a:ea typeface="+mj-ea"/>
            </a:endParaRPr>
          </a:p>
          <a:p>
            <a:pPr marL="0" indent="0">
              <a:lnSpc>
                <a:spcPct val="100000"/>
              </a:lnSpc>
              <a:buNone/>
            </a:pPr>
            <a:r>
              <a:rPr lang="ja-JP" altLang="en-US" sz="2400" dirty="0">
                <a:latin typeface="+mj-ea"/>
                <a:ea typeface="+mj-ea"/>
              </a:rPr>
              <a:t>　　 あらゆる側面で公平さを促進し、異なる考えや価値</a:t>
            </a:r>
          </a:p>
          <a:p>
            <a:pPr marL="0" indent="0">
              <a:lnSpc>
                <a:spcPct val="100000"/>
              </a:lnSpc>
              <a:buNone/>
            </a:pPr>
            <a:r>
              <a:rPr lang="ja-JP" altLang="en-US" sz="2400" dirty="0">
                <a:latin typeface="+mj-ea"/>
                <a:ea typeface="+mj-ea"/>
              </a:rPr>
              <a:t>　　 観をもつ人々による貢献を大切にし、</a:t>
            </a:r>
            <a:r>
              <a:rPr lang="en-US" altLang="ja-JP" sz="2400" dirty="0">
                <a:solidFill>
                  <a:srgbClr val="FF0000"/>
                </a:solidFill>
                <a:latin typeface="+mj-ea"/>
                <a:ea typeface="+mj-ea"/>
              </a:rPr>
              <a:t>DEI</a:t>
            </a:r>
            <a:r>
              <a:rPr lang="ja-JP" altLang="en-US" sz="2400" dirty="0">
                <a:solidFill>
                  <a:srgbClr val="FF0000"/>
                </a:solidFill>
                <a:latin typeface="+mj-ea"/>
                <a:ea typeface="+mj-ea"/>
              </a:rPr>
              <a:t>「多様性・</a:t>
            </a:r>
            <a:endParaRPr lang="en-US" altLang="ja-JP" sz="2400" dirty="0">
              <a:solidFill>
                <a:srgbClr val="FF0000"/>
              </a:solidFill>
              <a:latin typeface="+mj-ea"/>
              <a:ea typeface="+mj-ea"/>
            </a:endParaRPr>
          </a:p>
          <a:p>
            <a:pPr marL="0" indent="0">
              <a:lnSpc>
                <a:spcPct val="100000"/>
              </a:lnSpc>
              <a:buNone/>
            </a:pPr>
            <a:r>
              <a:rPr lang="ja-JP" altLang="en-US" sz="2400" dirty="0">
                <a:solidFill>
                  <a:srgbClr val="FF0000"/>
                </a:solidFill>
                <a:latin typeface="+mj-ea"/>
                <a:ea typeface="+mj-ea"/>
              </a:rPr>
              <a:t>　　 公平さ・インクルージョン」　を実現</a:t>
            </a:r>
            <a:r>
              <a:rPr lang="ja-JP" altLang="en-US" sz="2400" dirty="0">
                <a:latin typeface="+mj-ea"/>
                <a:ea typeface="+mj-ea"/>
              </a:rPr>
              <a:t>します。</a:t>
            </a:r>
            <a:endParaRPr lang="en-US" altLang="ja-JP" sz="2400" dirty="0">
              <a:latin typeface="+mj-ea"/>
              <a:ea typeface="+mj-ea"/>
            </a:endParaRPr>
          </a:p>
          <a:p>
            <a:pPr marL="0" indent="0">
              <a:lnSpc>
                <a:spcPct val="100000"/>
              </a:lnSpc>
              <a:buNone/>
            </a:pPr>
            <a:r>
              <a:rPr lang="ja-JP" altLang="en-US" sz="3200" dirty="0">
                <a:latin typeface="+mj-ea"/>
                <a:ea typeface="+mj-ea"/>
              </a:rPr>
              <a:t>　　　　　</a:t>
            </a:r>
            <a:r>
              <a:rPr lang="en-US" altLang="ja-JP" sz="2400" dirty="0">
                <a:latin typeface="+mj-ea"/>
                <a:ea typeface="+mj-ea"/>
              </a:rPr>
              <a:t>*</a:t>
            </a:r>
            <a:r>
              <a:rPr lang="en-US" altLang="ja-JP" dirty="0">
                <a:latin typeface="+mj-ea"/>
                <a:ea typeface="+mj-ea"/>
              </a:rPr>
              <a:t>2019</a:t>
            </a:r>
            <a:r>
              <a:rPr lang="ja-JP" altLang="en-US" dirty="0">
                <a:latin typeface="+mj-ea"/>
                <a:ea typeface="+mj-ea"/>
              </a:rPr>
              <a:t>年規定審議会は国際ロータリーの組織規程を</a:t>
            </a:r>
            <a:endParaRPr lang="en-US" altLang="ja-JP" dirty="0">
              <a:latin typeface="+mj-ea"/>
              <a:ea typeface="+mj-ea"/>
            </a:endParaRPr>
          </a:p>
          <a:p>
            <a:pPr marL="0" indent="0">
              <a:lnSpc>
                <a:spcPct val="100000"/>
              </a:lnSpc>
              <a:buNone/>
            </a:pPr>
            <a:r>
              <a:rPr lang="ja-JP" altLang="en-US" dirty="0">
                <a:latin typeface="+mj-ea"/>
                <a:ea typeface="+mj-ea"/>
              </a:rPr>
              <a:t>　　　　　　　　　改正し、ローターアクトクラブが国際ロータリーの</a:t>
            </a:r>
          </a:p>
          <a:p>
            <a:pPr marL="0" indent="0">
              <a:lnSpc>
                <a:spcPct val="100000"/>
              </a:lnSpc>
              <a:buNone/>
            </a:pPr>
            <a:r>
              <a:rPr lang="ja-JP" altLang="en-US" dirty="0">
                <a:latin typeface="+mj-ea"/>
                <a:ea typeface="+mj-ea"/>
              </a:rPr>
              <a:t>　　　　　　　　　加盟クラブになりました</a:t>
            </a:r>
            <a:r>
              <a:rPr lang="ja-JP" altLang="en-US" sz="2400" dirty="0">
                <a:latin typeface="+mj-ea"/>
                <a:ea typeface="+mj-ea"/>
              </a:rPr>
              <a:t>。</a:t>
            </a:r>
          </a:p>
          <a:p>
            <a:pPr marL="0" indent="0">
              <a:lnSpc>
                <a:spcPct val="100000"/>
              </a:lnSpc>
              <a:buNone/>
            </a:pPr>
            <a:endParaRPr lang="ja-JP" altLang="en-US" sz="2400" dirty="0">
              <a:latin typeface="+mj-ea"/>
              <a:ea typeface="+mj-ea"/>
            </a:endParaRPr>
          </a:p>
          <a:p>
            <a:pPr marL="0" indent="0">
              <a:lnSpc>
                <a:spcPct val="100000"/>
              </a:lnSpc>
              <a:buNone/>
            </a:pPr>
            <a:endParaRPr lang="ja-JP" altLang="en-US" sz="2800" dirty="0">
              <a:latin typeface="+mj-ea"/>
              <a:ea typeface="+mj-ea"/>
            </a:endParaRPr>
          </a:p>
        </p:txBody>
      </p:sp>
      <p:pic>
        <p:nvPicPr>
          <p:cNvPr id="9" name="図 4">
            <a:extLst>
              <a:ext uri="{FF2B5EF4-FFF2-40B4-BE49-F238E27FC236}">
                <a16:creationId xmlns:a16="http://schemas.microsoft.com/office/drawing/2014/main" id="{95AC224A-DE12-A226-0E8F-F26041FE3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6" y="1124744"/>
            <a:ext cx="4151784" cy="546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32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5"/>
          <p:cNvSpPr/>
          <p:nvPr/>
        </p:nvSpPr>
        <p:spPr>
          <a:xfrm>
            <a:off x="3755741" y="260648"/>
            <a:ext cx="4680519"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4000" dirty="0">
                <a:latin typeface="HGP教科書体" panose="02020600000000000000" pitchFamily="18" charset="-128"/>
                <a:ea typeface="HGP教科書体" panose="02020600000000000000" pitchFamily="18" charset="-128"/>
              </a:rPr>
              <a:t>本日お話しする内容</a:t>
            </a:r>
          </a:p>
        </p:txBody>
      </p:sp>
      <p:sp>
        <p:nvSpPr>
          <p:cNvPr id="3" name="テキスト ボックス 2"/>
          <p:cNvSpPr txBox="1"/>
          <p:nvPr/>
        </p:nvSpPr>
        <p:spPr>
          <a:xfrm>
            <a:off x="227348" y="1412776"/>
            <a:ext cx="11737304" cy="5016758"/>
          </a:xfrm>
          <a:prstGeom prst="rect">
            <a:avLst/>
          </a:prstGeom>
          <a:solidFill>
            <a:schemeClr val="accent3">
              <a:lumMod val="20000"/>
              <a:lumOff val="80000"/>
            </a:schemeClr>
          </a:solidFill>
        </p:spPr>
        <p:txBody>
          <a:bodyPr wrap="square" rtlCol="0">
            <a:spAutoFit/>
          </a:bodyPr>
          <a:lstStyle/>
          <a:p>
            <a:r>
              <a:rPr lang="ja-JP" altLang="en-US" sz="3600" dirty="0">
                <a:latin typeface="HGP教科書体" panose="02020600000000000000" pitchFamily="18" charset="-128"/>
                <a:ea typeface="HGP教科書体" panose="02020600000000000000" pitchFamily="18" charset="-128"/>
              </a:rPr>
              <a:t>　　○国際ロータリー</a:t>
            </a:r>
            <a:r>
              <a:rPr lang="en-US" altLang="ja-JP" sz="3600" dirty="0">
                <a:latin typeface="HGP教科書体" panose="02020600000000000000" pitchFamily="18" charset="-128"/>
                <a:ea typeface="HGP教科書体" panose="02020600000000000000" pitchFamily="18" charset="-128"/>
              </a:rPr>
              <a:t>CLP</a:t>
            </a:r>
            <a:r>
              <a:rPr lang="ja-JP" altLang="en-US" sz="3600" dirty="0">
                <a:latin typeface="HGP教科書体" panose="02020600000000000000" pitchFamily="18" charset="-128"/>
                <a:ea typeface="HGP教科書体" panose="02020600000000000000" pitchFamily="18" charset="-128"/>
              </a:rPr>
              <a:t>提唱と地区の対応</a:t>
            </a:r>
          </a:p>
          <a:p>
            <a:endParaRPr lang="ja-JP" altLang="en-US" sz="3600" dirty="0">
              <a:latin typeface="HGP教科書体" panose="02020600000000000000" pitchFamily="18" charset="-128"/>
              <a:ea typeface="HGP教科書体" panose="02020600000000000000" pitchFamily="18" charset="-128"/>
            </a:endParaRPr>
          </a:p>
          <a:p>
            <a:r>
              <a:rPr lang="ja-JP" altLang="en-US" sz="3600" dirty="0">
                <a:latin typeface="HGP教科書体" panose="02020600000000000000" pitchFamily="18" charset="-128"/>
                <a:ea typeface="HGP教科書体" panose="02020600000000000000" pitchFamily="18" charset="-128"/>
              </a:rPr>
              <a:t>　　○国際ロータリーのビジョン声明と戦略的目標</a:t>
            </a:r>
            <a:endParaRPr lang="en-US" altLang="ja-JP" sz="3600" dirty="0">
              <a:latin typeface="HGP教科書体" panose="02020600000000000000" pitchFamily="18" charset="-128"/>
              <a:ea typeface="HGP教科書体" panose="02020600000000000000" pitchFamily="18" charset="-128"/>
            </a:endParaRPr>
          </a:p>
          <a:p>
            <a:r>
              <a:rPr lang="ja-JP" altLang="en-US" sz="3600" dirty="0">
                <a:latin typeface="HGP教科書体" panose="02020600000000000000" pitchFamily="18" charset="-128"/>
                <a:ea typeface="HGP教科書体" panose="02020600000000000000" pitchFamily="18" charset="-128"/>
              </a:rPr>
              <a:t>　　　　　　　　　　　　　 ビジョン声明と戦略的優先事項と目的</a:t>
            </a:r>
          </a:p>
          <a:p>
            <a:endParaRPr lang="ja-JP" altLang="en-US" sz="2000" dirty="0">
              <a:latin typeface="HGP教科書体" panose="02020600000000000000" pitchFamily="18" charset="-128"/>
              <a:ea typeface="HGP教科書体" panose="02020600000000000000" pitchFamily="18" charset="-128"/>
            </a:endParaRPr>
          </a:p>
          <a:p>
            <a:r>
              <a:rPr lang="ja-JP" altLang="en-US" sz="3600" dirty="0">
                <a:latin typeface="HGP教科書体" panose="02020600000000000000" pitchFamily="18" charset="-128"/>
                <a:ea typeface="HGP教科書体" panose="02020600000000000000" pitchFamily="18" charset="-128"/>
              </a:rPr>
              <a:t>　　○戦略計画に対する地区の対応、地区ビジョン策定</a:t>
            </a:r>
          </a:p>
          <a:p>
            <a:endParaRPr lang="ja-JP" altLang="en-US" sz="2400" dirty="0">
              <a:latin typeface="HGP教科書体" panose="02020600000000000000" pitchFamily="18" charset="-128"/>
              <a:ea typeface="HGP教科書体" panose="02020600000000000000" pitchFamily="18" charset="-128"/>
            </a:endParaRPr>
          </a:p>
          <a:p>
            <a:r>
              <a:rPr lang="ja-JP" altLang="en-US" sz="3600" dirty="0">
                <a:latin typeface="HGP教科書体" panose="02020600000000000000" pitchFamily="18" charset="-128"/>
                <a:ea typeface="HGP教科書体" panose="02020600000000000000" pitchFamily="18" charset="-128"/>
              </a:rPr>
              <a:t>　　○地区のクラブビジョン策定の説明</a:t>
            </a:r>
          </a:p>
          <a:p>
            <a:endParaRPr lang="ja-JP" altLang="en-US" sz="2400" dirty="0">
              <a:latin typeface="HGP教科書体" panose="02020600000000000000" pitchFamily="18" charset="-128"/>
              <a:ea typeface="HGP教科書体" panose="02020600000000000000" pitchFamily="18" charset="-128"/>
            </a:endParaRPr>
          </a:p>
          <a:p>
            <a:r>
              <a:rPr lang="ja-JP" altLang="en-US" sz="3600" dirty="0">
                <a:latin typeface="HGP教科書体" panose="02020600000000000000" pitchFamily="18" charset="-128"/>
                <a:ea typeface="HGP教科書体" panose="02020600000000000000" pitchFamily="18" charset="-128"/>
              </a:rPr>
              <a:t>　　〇ビジョン策定委員会の提言</a:t>
            </a:r>
          </a:p>
        </p:txBody>
      </p:sp>
    </p:spTree>
    <p:extLst>
      <p:ext uri="{BB962C8B-B14F-4D97-AF65-F5344CB8AC3E}">
        <p14:creationId xmlns:p14="http://schemas.microsoft.com/office/powerpoint/2010/main" val="2474762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2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2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2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2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12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left)">
                                      <p:cBhvr>
                                        <p:cTn id="37" dur="12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F61783-5C8D-4213-9A80-04970366EA5D}"/>
              </a:ext>
            </a:extLst>
          </p:cNvPr>
          <p:cNvSpPr>
            <a:spLocks noGrp="1"/>
          </p:cNvSpPr>
          <p:nvPr>
            <p:ph type="title"/>
          </p:nvPr>
        </p:nvSpPr>
        <p:spPr>
          <a:xfrm>
            <a:off x="2064942" y="264065"/>
            <a:ext cx="8229600" cy="706090"/>
          </a:xfrm>
          <a:solidFill>
            <a:schemeClr val="accent6">
              <a:lumMod val="40000"/>
              <a:lumOff val="60000"/>
            </a:schemeClr>
          </a:solidFill>
        </p:spPr>
        <p:txBody>
          <a:bodyPr>
            <a:normAutofit fontScale="90000"/>
          </a:bodyPr>
          <a:lstStyle/>
          <a:p>
            <a:r>
              <a:rPr lang="ja-JP" altLang="en-US" sz="4800" cap="all" dirty="0">
                <a:latin typeface="HGS明朝E" panose="02020900000000000000" pitchFamily="18" charset="-128"/>
                <a:ea typeface="HGS明朝E" panose="02020900000000000000" pitchFamily="18" charset="-128"/>
              </a:rPr>
              <a:t>地区のビジョン声明</a:t>
            </a:r>
            <a:endParaRPr lang="ja-JP" altLang="en-US" sz="4800" dirty="0">
              <a:latin typeface="HGS明朝E" panose="02020900000000000000" pitchFamily="18" charset="-128"/>
              <a:ea typeface="HGS明朝E" panose="02020900000000000000" pitchFamily="18" charset="-128"/>
            </a:endParaRPr>
          </a:p>
        </p:txBody>
      </p:sp>
      <p:sp>
        <p:nvSpPr>
          <p:cNvPr id="8" name="コンテンツ プレースホルダー 2">
            <a:extLst>
              <a:ext uri="{FF2B5EF4-FFF2-40B4-BE49-F238E27FC236}">
                <a16:creationId xmlns:a16="http://schemas.microsoft.com/office/drawing/2014/main" id="{7CD8CE22-7135-48DD-B4C7-C1528EDA6E59}"/>
              </a:ext>
            </a:extLst>
          </p:cNvPr>
          <p:cNvSpPr txBox="1">
            <a:spLocks/>
          </p:cNvSpPr>
          <p:nvPr/>
        </p:nvSpPr>
        <p:spPr>
          <a:xfrm>
            <a:off x="623392" y="1124744"/>
            <a:ext cx="11161240" cy="5256584"/>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lnSpc>
                <a:spcPct val="100000"/>
              </a:lnSpc>
              <a:buNone/>
            </a:pPr>
            <a:endParaRPr lang="en-US" altLang="ja-JP" sz="2400" dirty="0">
              <a:latin typeface="+mj-ea"/>
              <a:ea typeface="+mj-ea"/>
            </a:endParaRPr>
          </a:p>
          <a:p>
            <a:pPr marL="0" indent="0">
              <a:lnSpc>
                <a:spcPct val="100000"/>
              </a:lnSpc>
              <a:buNone/>
            </a:pPr>
            <a:r>
              <a:rPr lang="ja-JP" altLang="en-US" sz="2400" dirty="0">
                <a:latin typeface="+mj-ea"/>
                <a:ea typeface="+mj-ea"/>
              </a:rPr>
              <a:t>◆　</a:t>
            </a:r>
            <a:r>
              <a:rPr lang="en-US" altLang="ja-JP" sz="2400" dirty="0">
                <a:latin typeface="+mj-ea"/>
                <a:ea typeface="+mj-ea"/>
              </a:rPr>
              <a:t>RI</a:t>
            </a:r>
            <a:r>
              <a:rPr lang="ja-JP" altLang="en-US" sz="2400" dirty="0">
                <a:latin typeface="+mj-ea"/>
                <a:ea typeface="+mj-ea"/>
              </a:rPr>
              <a:t>テーマを理解し、地域の特性にあった活動を通じて、それが　</a:t>
            </a:r>
            <a:endParaRPr lang="en-US" altLang="ja-JP" sz="2400" dirty="0">
              <a:latin typeface="+mj-ea"/>
              <a:ea typeface="+mj-ea"/>
            </a:endParaRPr>
          </a:p>
          <a:p>
            <a:pPr marL="0" indent="0">
              <a:lnSpc>
                <a:spcPct val="100000"/>
              </a:lnSpc>
              <a:buNone/>
            </a:pPr>
            <a:r>
              <a:rPr lang="ja-JP" altLang="en-US" sz="2400" dirty="0">
                <a:solidFill>
                  <a:srgbClr val="FF0000"/>
                </a:solidFill>
                <a:latin typeface="+mj-ea"/>
                <a:ea typeface="+mj-ea"/>
              </a:rPr>
              <a:t>　　　「魅力ある・元気ある・個性ある」クラブになる事を目指します。</a:t>
            </a:r>
            <a:endParaRPr lang="en-US" altLang="ja-JP" sz="2400" dirty="0">
              <a:solidFill>
                <a:srgbClr val="FF0000"/>
              </a:solidFill>
              <a:latin typeface="+mj-ea"/>
              <a:ea typeface="+mj-ea"/>
            </a:endParaRPr>
          </a:p>
          <a:p>
            <a:pPr marL="0" indent="0">
              <a:lnSpc>
                <a:spcPct val="100000"/>
              </a:lnSpc>
              <a:buNone/>
            </a:pPr>
            <a:endParaRPr lang="ja-JP" altLang="en-US" sz="800" dirty="0">
              <a:solidFill>
                <a:srgbClr val="FF0000"/>
              </a:solidFill>
              <a:latin typeface="+mj-ea"/>
              <a:ea typeface="+mj-ea"/>
            </a:endParaRPr>
          </a:p>
          <a:p>
            <a:pPr marL="0" indent="0">
              <a:lnSpc>
                <a:spcPct val="100000"/>
              </a:lnSpc>
              <a:buNone/>
            </a:pPr>
            <a:r>
              <a:rPr lang="ja-JP" altLang="en-US" sz="2400" dirty="0">
                <a:latin typeface="+mj-ea"/>
                <a:ea typeface="+mj-ea"/>
              </a:rPr>
              <a:t>◆　ロータリーの原点である親睦と奉仕を根幹とし、世界および地域社会で</a:t>
            </a:r>
          </a:p>
          <a:p>
            <a:pPr marL="0" indent="0">
              <a:lnSpc>
                <a:spcPct val="100000"/>
              </a:lnSpc>
              <a:buNone/>
            </a:pPr>
            <a:r>
              <a:rPr lang="ja-JP" altLang="en-US" sz="2400" dirty="0">
                <a:solidFill>
                  <a:srgbClr val="FF0000"/>
                </a:solidFill>
                <a:latin typeface="+mj-ea"/>
                <a:ea typeface="+mj-ea"/>
              </a:rPr>
              <a:t>　　　良い変化を生み出します。</a:t>
            </a:r>
            <a:endParaRPr lang="en-US" altLang="ja-JP" sz="2400" dirty="0">
              <a:solidFill>
                <a:srgbClr val="FF0000"/>
              </a:solidFill>
              <a:latin typeface="+mj-ea"/>
              <a:ea typeface="+mj-ea"/>
            </a:endParaRPr>
          </a:p>
          <a:p>
            <a:pPr marL="0" indent="0">
              <a:lnSpc>
                <a:spcPct val="100000"/>
              </a:lnSpc>
              <a:buNone/>
            </a:pPr>
            <a:endParaRPr lang="ja-JP" altLang="en-US" sz="800" dirty="0">
              <a:solidFill>
                <a:srgbClr val="FF0000"/>
              </a:solidFill>
              <a:latin typeface="+mj-ea"/>
              <a:ea typeface="+mj-ea"/>
            </a:endParaRPr>
          </a:p>
          <a:p>
            <a:pPr marL="0" indent="0">
              <a:lnSpc>
                <a:spcPct val="100000"/>
              </a:lnSpc>
              <a:buNone/>
            </a:pPr>
            <a:r>
              <a:rPr lang="ja-JP" altLang="en-US" sz="2400" dirty="0">
                <a:latin typeface="+mj-ea"/>
                <a:ea typeface="+mj-ea"/>
              </a:rPr>
              <a:t>◆　世界の未来を担う</a:t>
            </a:r>
            <a:r>
              <a:rPr lang="ja-JP" altLang="en-US" sz="2400" dirty="0">
                <a:solidFill>
                  <a:srgbClr val="FF0000"/>
                </a:solidFill>
                <a:latin typeface="+mj-ea"/>
                <a:ea typeface="+mj-ea"/>
              </a:rPr>
              <a:t>青少年の活動を支援し、若きリーダーの育成に努めます。</a:t>
            </a:r>
            <a:endParaRPr lang="en-US" altLang="ja-JP" sz="2400" dirty="0">
              <a:solidFill>
                <a:srgbClr val="FF0000"/>
              </a:solidFill>
              <a:latin typeface="+mj-ea"/>
              <a:ea typeface="+mj-ea"/>
            </a:endParaRPr>
          </a:p>
          <a:p>
            <a:pPr marL="0" indent="0">
              <a:lnSpc>
                <a:spcPct val="100000"/>
              </a:lnSpc>
              <a:buNone/>
            </a:pPr>
            <a:endParaRPr lang="ja-JP" altLang="en-US" sz="800" dirty="0">
              <a:solidFill>
                <a:srgbClr val="FF0000"/>
              </a:solidFill>
              <a:latin typeface="+mj-ea"/>
              <a:ea typeface="+mj-ea"/>
            </a:endParaRPr>
          </a:p>
          <a:p>
            <a:pPr marL="0" indent="0">
              <a:lnSpc>
                <a:spcPct val="100000"/>
              </a:lnSpc>
              <a:buNone/>
            </a:pPr>
            <a:r>
              <a:rPr lang="ja-JP" altLang="en-US" sz="2400" dirty="0">
                <a:latin typeface="+mj-ea"/>
                <a:ea typeface="+mj-ea"/>
              </a:rPr>
              <a:t>　　 　</a:t>
            </a:r>
            <a:endParaRPr lang="ja-JP" altLang="en-US" sz="2800" dirty="0">
              <a:latin typeface="+mj-ea"/>
              <a:ea typeface="+mj-ea"/>
            </a:endParaRPr>
          </a:p>
        </p:txBody>
      </p:sp>
    </p:spTree>
    <p:extLst>
      <p:ext uri="{BB962C8B-B14F-4D97-AF65-F5344CB8AC3E}">
        <p14:creationId xmlns:p14="http://schemas.microsoft.com/office/powerpoint/2010/main" val="285970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F61783-5C8D-4213-9A80-04970366EA5D}"/>
              </a:ext>
            </a:extLst>
          </p:cNvPr>
          <p:cNvSpPr>
            <a:spLocks noGrp="1"/>
          </p:cNvSpPr>
          <p:nvPr>
            <p:ph type="title"/>
          </p:nvPr>
        </p:nvSpPr>
        <p:spPr>
          <a:xfrm>
            <a:off x="551384" y="264065"/>
            <a:ext cx="11161240" cy="706090"/>
          </a:xfrm>
          <a:solidFill>
            <a:schemeClr val="accent5">
              <a:lumMod val="20000"/>
              <a:lumOff val="80000"/>
            </a:schemeClr>
          </a:solidFill>
        </p:spPr>
        <p:txBody>
          <a:bodyPr>
            <a:normAutofit fontScale="90000"/>
          </a:bodyPr>
          <a:lstStyle/>
          <a:p>
            <a:r>
              <a:rPr lang="ja-JP" altLang="en-US" cap="all" dirty="0">
                <a:latin typeface="HGS明朝E" panose="02020900000000000000" pitchFamily="18" charset="-128"/>
                <a:ea typeface="HGS明朝E" panose="02020900000000000000" pitchFamily="18" charset="-128"/>
              </a:rPr>
              <a:t>地区中期</a:t>
            </a:r>
            <a:r>
              <a:rPr lang="en-US" altLang="ja-JP" cap="all" dirty="0">
                <a:latin typeface="HGS明朝E" panose="02020900000000000000" pitchFamily="18" charset="-128"/>
                <a:ea typeface="HGS明朝E" panose="02020900000000000000" pitchFamily="18" charset="-128"/>
              </a:rPr>
              <a:t>3</a:t>
            </a:r>
            <a:r>
              <a:rPr lang="ja-JP" altLang="en-US" cap="all" dirty="0">
                <a:latin typeface="HGS明朝E" panose="02020900000000000000" pitchFamily="18" charset="-128"/>
                <a:ea typeface="HGS明朝E" panose="02020900000000000000" pitchFamily="18" charset="-128"/>
              </a:rPr>
              <a:t>ヶ年目標</a:t>
            </a:r>
            <a:r>
              <a:rPr lang="ja-JP" altLang="en-US" sz="3100" cap="all" dirty="0">
                <a:latin typeface="HGS明朝E" panose="02020900000000000000" pitchFamily="18" charset="-128"/>
                <a:ea typeface="HGS明朝E" panose="02020900000000000000" pitchFamily="18" charset="-128"/>
              </a:rPr>
              <a:t>（</a:t>
            </a:r>
            <a:r>
              <a:rPr lang="en-US" altLang="ja-JP" sz="3100" cap="all" dirty="0">
                <a:latin typeface="HGS明朝E" panose="02020900000000000000" pitchFamily="18" charset="-128"/>
                <a:ea typeface="HGS明朝E" panose="02020900000000000000" pitchFamily="18" charset="-128"/>
              </a:rPr>
              <a:t>2022-23</a:t>
            </a:r>
            <a:r>
              <a:rPr lang="ja-JP" altLang="en-US" sz="3100" cap="all" dirty="0">
                <a:latin typeface="HGS明朝E" panose="02020900000000000000" pitchFamily="18" charset="-128"/>
                <a:ea typeface="HGS明朝E" panose="02020900000000000000" pitchFamily="18" charset="-128"/>
              </a:rPr>
              <a:t>～</a:t>
            </a:r>
            <a:r>
              <a:rPr lang="en-US" altLang="ja-JP" sz="3100" cap="all" dirty="0">
                <a:latin typeface="HGS明朝E" panose="02020900000000000000" pitchFamily="18" charset="-128"/>
                <a:ea typeface="HGS明朝E" panose="02020900000000000000" pitchFamily="18" charset="-128"/>
              </a:rPr>
              <a:t>2024-25</a:t>
            </a:r>
            <a:r>
              <a:rPr lang="ja-JP" altLang="en-US" sz="2700" cap="all" dirty="0">
                <a:latin typeface="HGS明朝E" panose="02020900000000000000" pitchFamily="18" charset="-128"/>
                <a:ea typeface="HGS明朝E" panose="02020900000000000000" pitchFamily="18" charset="-128"/>
              </a:rPr>
              <a:t>）</a:t>
            </a:r>
            <a:endParaRPr lang="ja-JP" altLang="en-US" sz="2700" dirty="0">
              <a:latin typeface="HGS明朝E" panose="02020900000000000000" pitchFamily="18" charset="-128"/>
              <a:ea typeface="HGS明朝E" panose="02020900000000000000" pitchFamily="18" charset="-128"/>
            </a:endParaRPr>
          </a:p>
        </p:txBody>
      </p:sp>
      <p:sp>
        <p:nvSpPr>
          <p:cNvPr id="8" name="コンテンツ プレースホルダー 2">
            <a:extLst>
              <a:ext uri="{FF2B5EF4-FFF2-40B4-BE49-F238E27FC236}">
                <a16:creationId xmlns:a16="http://schemas.microsoft.com/office/drawing/2014/main" id="{7CD8CE22-7135-48DD-B4C7-C1528EDA6E59}"/>
              </a:ext>
            </a:extLst>
          </p:cNvPr>
          <p:cNvSpPr txBox="1">
            <a:spLocks/>
          </p:cNvSpPr>
          <p:nvPr/>
        </p:nvSpPr>
        <p:spPr>
          <a:xfrm>
            <a:off x="299356" y="1280345"/>
            <a:ext cx="11593288" cy="531359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lnSpc>
                <a:spcPct val="100000"/>
              </a:lnSpc>
              <a:buNone/>
            </a:pPr>
            <a:r>
              <a:rPr lang="en-US" altLang="ja-JP" sz="3200" u="sng" dirty="0">
                <a:solidFill>
                  <a:srgbClr val="FF0000"/>
                </a:solidFill>
                <a:latin typeface="+mj-ea"/>
                <a:ea typeface="+mj-ea"/>
              </a:rPr>
              <a:t>1.</a:t>
            </a:r>
            <a:r>
              <a:rPr lang="ja-JP" altLang="en-US" sz="3200" u="sng" dirty="0">
                <a:solidFill>
                  <a:srgbClr val="FF0000"/>
                </a:solidFill>
                <a:latin typeface="+mj-ea"/>
                <a:ea typeface="+mj-ea"/>
              </a:rPr>
              <a:t>　より大きなインパクトをもたらす</a:t>
            </a:r>
            <a:endParaRPr lang="en-US" altLang="ja-JP" sz="3200" u="sng" dirty="0">
              <a:solidFill>
                <a:srgbClr val="FF0000"/>
              </a:solidFill>
              <a:latin typeface="+mj-ea"/>
              <a:ea typeface="+mj-ea"/>
            </a:endParaRPr>
          </a:p>
          <a:p>
            <a:pPr marL="0" indent="0">
              <a:lnSpc>
                <a:spcPct val="100000"/>
              </a:lnSpc>
              <a:buNone/>
            </a:pPr>
            <a:r>
              <a:rPr lang="ja-JP" altLang="en-US" sz="2800" dirty="0">
                <a:latin typeface="+mj-ea"/>
                <a:ea typeface="+mj-ea"/>
              </a:rPr>
              <a:t>　▻</a:t>
            </a:r>
            <a:r>
              <a:rPr lang="ja-JP" altLang="en-US" sz="2700" dirty="0">
                <a:latin typeface="+mj-ea"/>
                <a:ea typeface="+mj-ea"/>
              </a:rPr>
              <a:t>ポリオ根絶のために</a:t>
            </a:r>
            <a:r>
              <a:rPr lang="en-US" altLang="ja-JP" sz="2700" dirty="0">
                <a:latin typeface="+mj-ea"/>
                <a:ea typeface="+mj-ea"/>
              </a:rPr>
              <a:t>*</a:t>
            </a:r>
            <a:r>
              <a:rPr lang="ja-JP" altLang="en-US" sz="2700" dirty="0">
                <a:latin typeface="+mj-ea"/>
                <a:ea typeface="+mj-ea"/>
              </a:rPr>
              <a:t>アドボカシー活動とファンレイジングを推進します。</a:t>
            </a:r>
            <a:endParaRPr lang="en-US" altLang="ja-JP" sz="2700" dirty="0">
              <a:latin typeface="+mj-ea"/>
              <a:ea typeface="+mj-ea"/>
            </a:endParaRPr>
          </a:p>
          <a:p>
            <a:pPr marL="0" indent="0">
              <a:lnSpc>
                <a:spcPct val="100000"/>
              </a:lnSpc>
              <a:buNone/>
            </a:pPr>
            <a:r>
              <a:rPr lang="ja-JP" altLang="en-US" sz="2800" dirty="0">
                <a:latin typeface="+mj-ea"/>
                <a:ea typeface="+mj-ea"/>
              </a:rPr>
              <a:t>　▻</a:t>
            </a:r>
            <a:r>
              <a:rPr lang="ja-JP" altLang="en-US" sz="2700" dirty="0">
                <a:latin typeface="+mj-ea"/>
                <a:ea typeface="+mj-ea"/>
              </a:rPr>
              <a:t>地域調査に基づいた、持続可能でインパクトをもたらす奉仕を強化します。</a:t>
            </a:r>
            <a:endParaRPr lang="en-US" altLang="ja-JP" sz="2700" dirty="0">
              <a:latin typeface="+mj-ea"/>
              <a:ea typeface="+mj-ea"/>
            </a:endParaRPr>
          </a:p>
          <a:p>
            <a:pPr marL="0" indent="0">
              <a:lnSpc>
                <a:spcPct val="100000"/>
              </a:lnSpc>
              <a:buNone/>
            </a:pPr>
            <a:endParaRPr lang="en-US" altLang="ja-JP" sz="800" dirty="0">
              <a:latin typeface="+mj-ea"/>
              <a:ea typeface="+mj-ea"/>
            </a:endParaRPr>
          </a:p>
          <a:p>
            <a:pPr marL="0" indent="0">
              <a:lnSpc>
                <a:spcPct val="100000"/>
              </a:lnSpc>
              <a:buNone/>
            </a:pPr>
            <a:r>
              <a:rPr lang="ja-JP" altLang="en-US" sz="3200" u="sng" dirty="0">
                <a:solidFill>
                  <a:srgbClr val="FF0000"/>
                </a:solidFill>
                <a:latin typeface="+mj-ea"/>
                <a:ea typeface="+mj-ea"/>
              </a:rPr>
              <a:t>２</a:t>
            </a:r>
            <a:r>
              <a:rPr lang="en-US" altLang="ja-JP" sz="3200" u="sng" dirty="0">
                <a:solidFill>
                  <a:srgbClr val="FF0000"/>
                </a:solidFill>
                <a:latin typeface="+mj-ea"/>
                <a:ea typeface="+mj-ea"/>
              </a:rPr>
              <a:t>.</a:t>
            </a:r>
            <a:r>
              <a:rPr lang="ja-JP" altLang="en-US" sz="3200" u="sng" dirty="0">
                <a:solidFill>
                  <a:srgbClr val="FF0000"/>
                </a:solidFill>
                <a:latin typeface="+mj-ea"/>
                <a:ea typeface="+mj-ea"/>
              </a:rPr>
              <a:t>　参加者の基盤を広げる</a:t>
            </a:r>
          </a:p>
          <a:p>
            <a:pPr marL="0" indent="0">
              <a:lnSpc>
                <a:spcPct val="100000"/>
              </a:lnSpc>
              <a:buNone/>
            </a:pPr>
            <a:r>
              <a:rPr lang="ja-JP" altLang="en-US" sz="2200" dirty="0">
                <a:latin typeface="+mj-ea"/>
                <a:ea typeface="+mj-ea"/>
              </a:rPr>
              <a:t>　▻　</a:t>
            </a:r>
            <a:r>
              <a:rPr lang="ja-JP" altLang="en-US" sz="2600" dirty="0">
                <a:latin typeface="+mj-ea"/>
                <a:ea typeface="+mj-ea"/>
              </a:rPr>
              <a:t>メディア、ソーシャルメディアや地域社会で、クラブと地区のインパクトを紹介し、</a:t>
            </a:r>
            <a:endParaRPr lang="en-US" altLang="ja-JP" sz="2600" dirty="0">
              <a:latin typeface="+mj-ea"/>
              <a:ea typeface="+mj-ea"/>
            </a:endParaRPr>
          </a:p>
          <a:p>
            <a:pPr marL="0" indent="0">
              <a:lnSpc>
                <a:spcPct val="100000"/>
              </a:lnSpc>
              <a:buNone/>
            </a:pPr>
            <a:r>
              <a:rPr lang="en-US" altLang="ja-JP" sz="2600" dirty="0">
                <a:latin typeface="+mj-ea"/>
                <a:ea typeface="+mj-ea"/>
              </a:rPr>
              <a:t>     </a:t>
            </a:r>
            <a:r>
              <a:rPr lang="ja-JP" altLang="en-US" sz="2600" dirty="0">
                <a:latin typeface="+mj-ea"/>
                <a:ea typeface="+mj-ea"/>
              </a:rPr>
              <a:t>公共イメージ向上を推進します。</a:t>
            </a:r>
          </a:p>
          <a:p>
            <a:pPr marL="0" indent="0">
              <a:lnSpc>
                <a:spcPct val="100000"/>
              </a:lnSpc>
              <a:buNone/>
            </a:pPr>
            <a:r>
              <a:rPr lang="ja-JP" altLang="en-US" sz="2200" dirty="0">
                <a:latin typeface="+mj-ea"/>
                <a:ea typeface="+mj-ea"/>
              </a:rPr>
              <a:t>　▻　</a:t>
            </a:r>
            <a:r>
              <a:rPr lang="ja-JP" altLang="en-US" sz="2600" dirty="0">
                <a:latin typeface="+mj-ea"/>
                <a:ea typeface="+mj-ea"/>
              </a:rPr>
              <a:t>あらゆる背景を持つ人、人生のさまざまな段階にある人のためにロータリーへ</a:t>
            </a:r>
            <a:endParaRPr lang="en-US" altLang="ja-JP" sz="2600" dirty="0">
              <a:latin typeface="+mj-ea"/>
              <a:ea typeface="+mj-ea"/>
            </a:endParaRPr>
          </a:p>
          <a:p>
            <a:pPr marL="0" indent="0">
              <a:lnSpc>
                <a:spcPct val="100000"/>
              </a:lnSpc>
              <a:buNone/>
            </a:pPr>
            <a:r>
              <a:rPr lang="en-US" altLang="ja-JP" sz="2600" dirty="0">
                <a:latin typeface="+mj-ea"/>
                <a:ea typeface="+mj-ea"/>
              </a:rPr>
              <a:t>     </a:t>
            </a:r>
            <a:r>
              <a:rPr lang="ja-JP" altLang="en-US" sz="2600" dirty="0">
                <a:latin typeface="+mj-ea"/>
                <a:ea typeface="+mj-ea"/>
              </a:rPr>
              <a:t>の新しい経路を開き、多様な人々の参加を促し、その貢献を尊重します。</a:t>
            </a:r>
          </a:p>
          <a:p>
            <a:pPr marL="0" indent="0">
              <a:lnSpc>
                <a:spcPct val="100000"/>
              </a:lnSpc>
              <a:buNone/>
            </a:pPr>
            <a:endParaRPr lang="ja-JP" altLang="en-US" sz="2800" dirty="0">
              <a:latin typeface="+mj-ea"/>
              <a:ea typeface="+mj-ea"/>
            </a:endParaRPr>
          </a:p>
        </p:txBody>
      </p:sp>
    </p:spTree>
    <p:extLst>
      <p:ext uri="{BB962C8B-B14F-4D97-AF65-F5344CB8AC3E}">
        <p14:creationId xmlns:p14="http://schemas.microsoft.com/office/powerpoint/2010/main" val="310185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7CD8CE22-7135-48DD-B4C7-C1528EDA6E59}"/>
              </a:ext>
            </a:extLst>
          </p:cNvPr>
          <p:cNvSpPr txBox="1">
            <a:spLocks/>
          </p:cNvSpPr>
          <p:nvPr/>
        </p:nvSpPr>
        <p:spPr>
          <a:xfrm>
            <a:off x="335360" y="188640"/>
            <a:ext cx="11593287" cy="6515016"/>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a:lstStyle>
          <a:p>
            <a:pPr marL="0" indent="0">
              <a:lnSpc>
                <a:spcPct val="100000"/>
              </a:lnSpc>
              <a:buNone/>
            </a:pPr>
            <a:r>
              <a:rPr lang="ja-JP" altLang="en-US" sz="3200" u="sng" dirty="0">
                <a:solidFill>
                  <a:srgbClr val="FF0000"/>
                </a:solidFill>
                <a:latin typeface="+mj-ea"/>
                <a:ea typeface="+mj-ea"/>
              </a:rPr>
              <a:t>３</a:t>
            </a:r>
            <a:r>
              <a:rPr lang="en-US" altLang="ja-JP" sz="3200" u="sng" dirty="0">
                <a:solidFill>
                  <a:srgbClr val="FF0000"/>
                </a:solidFill>
                <a:latin typeface="+mj-ea"/>
                <a:ea typeface="+mj-ea"/>
              </a:rPr>
              <a:t>.</a:t>
            </a:r>
            <a:r>
              <a:rPr lang="ja-JP" altLang="en-US" sz="3200" u="sng" dirty="0">
                <a:solidFill>
                  <a:srgbClr val="FF0000"/>
                </a:solidFill>
                <a:latin typeface="+mj-ea"/>
                <a:ea typeface="+mj-ea"/>
              </a:rPr>
              <a:t>　参加者の積極的なかかわりを促す</a:t>
            </a:r>
            <a:endParaRPr lang="en-US" altLang="ja-JP" sz="3200" u="sng" dirty="0">
              <a:solidFill>
                <a:srgbClr val="FF0000"/>
              </a:solidFill>
              <a:latin typeface="+mj-ea"/>
              <a:ea typeface="+mj-ea"/>
            </a:endParaRPr>
          </a:p>
          <a:p>
            <a:pPr marL="0" indent="0">
              <a:lnSpc>
                <a:spcPct val="100000"/>
              </a:lnSpc>
              <a:buNone/>
            </a:pPr>
            <a:r>
              <a:rPr lang="ja-JP" altLang="en-US" sz="2200" dirty="0">
                <a:latin typeface="+mj-ea"/>
                <a:ea typeface="+mj-ea"/>
              </a:rPr>
              <a:t>　▻　</a:t>
            </a:r>
            <a:r>
              <a:rPr lang="ja-JP" altLang="en-US" sz="2400" dirty="0">
                <a:latin typeface="+mj-ea"/>
                <a:ea typeface="+mj-ea"/>
              </a:rPr>
              <a:t>全クラブが将来のビジョンや中期計画を策定するよう推奨します。</a:t>
            </a:r>
            <a:endParaRPr lang="en-US" altLang="ja-JP" sz="2400" dirty="0">
              <a:latin typeface="+mj-ea"/>
              <a:ea typeface="+mj-ea"/>
            </a:endParaRPr>
          </a:p>
          <a:p>
            <a:pPr marL="0" indent="0">
              <a:lnSpc>
                <a:spcPct val="100000"/>
              </a:lnSpc>
              <a:buNone/>
            </a:pPr>
            <a:r>
              <a:rPr lang="ja-JP" altLang="en-US" sz="2200" dirty="0">
                <a:latin typeface="+mj-ea"/>
                <a:ea typeface="+mj-ea"/>
              </a:rPr>
              <a:t>　▻　</a:t>
            </a:r>
            <a:r>
              <a:rPr lang="ja-JP" altLang="en-US" sz="2300" dirty="0">
                <a:latin typeface="+mj-ea"/>
                <a:ea typeface="+mj-ea"/>
              </a:rPr>
              <a:t>さらに多くの会員が惹きつけられる新しいプログラムや行事、学びの機会を創出します。</a:t>
            </a:r>
          </a:p>
          <a:p>
            <a:pPr marL="0" indent="0">
              <a:lnSpc>
                <a:spcPct val="100000"/>
              </a:lnSpc>
              <a:buNone/>
            </a:pPr>
            <a:r>
              <a:rPr lang="ja-JP" altLang="en-US" sz="2200" dirty="0">
                <a:latin typeface="+mj-ea"/>
                <a:ea typeface="+mj-ea"/>
              </a:rPr>
              <a:t>　▻　</a:t>
            </a:r>
            <a:r>
              <a:rPr lang="ja-JP" altLang="en-US" sz="2400" dirty="0">
                <a:latin typeface="+mj-ea"/>
                <a:ea typeface="+mj-ea"/>
              </a:rPr>
              <a:t>クラブが毎年ロータリー賞の受賞を目指すことを推奨します。</a:t>
            </a:r>
            <a:endParaRPr lang="en-US" altLang="ja-JP" sz="2400" dirty="0">
              <a:latin typeface="+mj-ea"/>
              <a:ea typeface="+mj-ea"/>
            </a:endParaRPr>
          </a:p>
          <a:p>
            <a:pPr marL="0" indent="0">
              <a:lnSpc>
                <a:spcPct val="100000"/>
              </a:lnSpc>
              <a:buNone/>
            </a:pPr>
            <a:r>
              <a:rPr lang="ja-JP" altLang="en-US" sz="3200" u="sng" dirty="0">
                <a:solidFill>
                  <a:srgbClr val="FF0000"/>
                </a:solidFill>
                <a:latin typeface="+mj-ea"/>
                <a:ea typeface="+mj-ea"/>
              </a:rPr>
              <a:t>４</a:t>
            </a:r>
            <a:r>
              <a:rPr lang="en-US" altLang="ja-JP" sz="3200" u="sng" dirty="0">
                <a:solidFill>
                  <a:srgbClr val="FF0000"/>
                </a:solidFill>
                <a:latin typeface="+mj-ea"/>
                <a:ea typeface="+mj-ea"/>
              </a:rPr>
              <a:t>.</a:t>
            </a:r>
            <a:r>
              <a:rPr lang="ja-JP" altLang="en-US" sz="3200" u="sng" dirty="0">
                <a:solidFill>
                  <a:srgbClr val="FF0000"/>
                </a:solidFill>
                <a:latin typeface="+mj-ea"/>
                <a:ea typeface="+mj-ea"/>
              </a:rPr>
              <a:t>　適応力を高める</a:t>
            </a:r>
          </a:p>
          <a:p>
            <a:pPr marL="0" indent="0">
              <a:lnSpc>
                <a:spcPct val="100000"/>
              </a:lnSpc>
              <a:buNone/>
            </a:pPr>
            <a:r>
              <a:rPr lang="ja-JP" altLang="en-US" sz="2200" dirty="0">
                <a:latin typeface="+mj-ea"/>
                <a:ea typeface="+mj-ea"/>
              </a:rPr>
              <a:t>　▻　</a:t>
            </a:r>
            <a:r>
              <a:rPr lang="ja-JP" altLang="en-US" sz="2400" dirty="0">
                <a:latin typeface="+mj-ea"/>
                <a:ea typeface="+mj-ea"/>
              </a:rPr>
              <a:t>変わりゆく世界で国際的な発言力を高め、新しい機会を追求し、ロータリアンやロー</a:t>
            </a:r>
            <a:endParaRPr lang="en-US" altLang="ja-JP" sz="2400" dirty="0">
              <a:latin typeface="+mj-ea"/>
              <a:ea typeface="+mj-ea"/>
            </a:endParaRPr>
          </a:p>
          <a:p>
            <a:pPr marL="0" indent="0">
              <a:lnSpc>
                <a:spcPct val="100000"/>
              </a:lnSpc>
              <a:buNone/>
            </a:pPr>
            <a:r>
              <a:rPr lang="en-US" altLang="ja-JP" sz="2400" dirty="0">
                <a:latin typeface="+mj-ea"/>
                <a:ea typeface="+mj-ea"/>
              </a:rPr>
              <a:t>      </a:t>
            </a:r>
            <a:r>
              <a:rPr lang="ja-JP" altLang="en-US" sz="2400" dirty="0">
                <a:latin typeface="+mj-ea"/>
                <a:ea typeface="+mj-ea"/>
              </a:rPr>
              <a:t>ターアクターが地域で、国際社会で活躍するためのより多くの道をつくっていきます。</a:t>
            </a:r>
          </a:p>
          <a:p>
            <a:pPr marL="0" indent="0">
              <a:lnSpc>
                <a:spcPct val="100000"/>
              </a:lnSpc>
              <a:buNone/>
            </a:pPr>
            <a:r>
              <a:rPr lang="ja-JP" altLang="en-US" sz="2200" dirty="0">
                <a:latin typeface="+mj-ea"/>
                <a:ea typeface="+mj-ea"/>
              </a:rPr>
              <a:t>　▻　</a:t>
            </a:r>
            <a:r>
              <a:rPr lang="ja-JP" altLang="en-US" sz="2400" dirty="0">
                <a:latin typeface="+mj-ea"/>
                <a:ea typeface="+mj-ea"/>
              </a:rPr>
              <a:t>社会により良く奉仕するために、新しい人たちにオープンになり、テクノロジー、社会</a:t>
            </a:r>
            <a:endParaRPr lang="en-US" altLang="ja-JP" sz="2400" dirty="0">
              <a:latin typeface="+mj-ea"/>
              <a:ea typeface="+mj-ea"/>
            </a:endParaRPr>
          </a:p>
          <a:p>
            <a:pPr marL="0" indent="0">
              <a:lnSpc>
                <a:spcPct val="100000"/>
              </a:lnSpc>
              <a:buNone/>
            </a:pPr>
            <a:r>
              <a:rPr lang="en-US" altLang="ja-JP" sz="2400" dirty="0">
                <a:latin typeface="+mj-ea"/>
                <a:ea typeface="+mj-ea"/>
              </a:rPr>
              <a:t>     </a:t>
            </a:r>
            <a:r>
              <a:rPr lang="ja-JP" altLang="en-US" sz="2400" dirty="0">
                <a:latin typeface="+mj-ea"/>
                <a:ea typeface="+mj-ea"/>
              </a:rPr>
              <a:t>の変化に迅速かつ恐れずに適応していきます。</a:t>
            </a:r>
          </a:p>
          <a:p>
            <a:pPr marL="0" indent="0">
              <a:lnSpc>
                <a:spcPct val="100000"/>
              </a:lnSpc>
              <a:buNone/>
            </a:pPr>
            <a:r>
              <a:rPr lang="ja-JP" altLang="en-US" sz="2200" dirty="0">
                <a:latin typeface="+mj-ea"/>
                <a:ea typeface="+mj-ea"/>
              </a:rPr>
              <a:t>　　　    　　</a:t>
            </a:r>
            <a:endParaRPr lang="en-US" altLang="ja-JP" sz="2200" dirty="0">
              <a:latin typeface="+mj-ea"/>
              <a:ea typeface="+mj-ea"/>
            </a:endParaRPr>
          </a:p>
          <a:p>
            <a:pPr marL="0" indent="0">
              <a:lnSpc>
                <a:spcPct val="100000"/>
              </a:lnSpc>
              <a:buNone/>
            </a:pPr>
            <a:r>
              <a:rPr lang="en-US" altLang="ja-JP" sz="2200" dirty="0">
                <a:latin typeface="+mj-ea"/>
                <a:ea typeface="+mj-ea"/>
              </a:rPr>
              <a:t>                </a:t>
            </a:r>
            <a:r>
              <a:rPr lang="ja-JP" altLang="en-US" sz="2200" dirty="0">
                <a:latin typeface="+mj-ea"/>
                <a:ea typeface="+mj-ea"/>
              </a:rPr>
              <a:t>　　　</a:t>
            </a:r>
            <a:r>
              <a:rPr lang="en-US" altLang="ja-JP" dirty="0">
                <a:latin typeface="+mj-ea"/>
                <a:ea typeface="+mj-ea"/>
              </a:rPr>
              <a:t>*</a:t>
            </a:r>
            <a:r>
              <a:rPr lang="ja-JP" altLang="en-US" dirty="0">
                <a:latin typeface="+mj-ea"/>
                <a:ea typeface="+mj-ea"/>
              </a:rPr>
              <a:t>アドボカシー活動とは一人ひとりがポリオについて理解し、解決のためにできることを</a:t>
            </a:r>
            <a:endParaRPr lang="en-US" altLang="ja-JP" dirty="0">
              <a:latin typeface="+mj-ea"/>
              <a:ea typeface="+mj-ea"/>
            </a:endParaRPr>
          </a:p>
          <a:p>
            <a:pPr marL="0" indent="0">
              <a:lnSpc>
                <a:spcPct val="100000"/>
              </a:lnSpc>
              <a:buNone/>
            </a:pPr>
            <a:r>
              <a:rPr lang="en-US" altLang="ja-JP" dirty="0">
                <a:latin typeface="+mj-ea"/>
                <a:ea typeface="+mj-ea"/>
              </a:rPr>
              <a:t>                          </a:t>
            </a:r>
            <a:r>
              <a:rPr lang="ja-JP" altLang="en-US" dirty="0">
                <a:latin typeface="+mj-ea"/>
                <a:ea typeface="+mj-ea"/>
              </a:rPr>
              <a:t>政府や社会に訴えていくことです。</a:t>
            </a:r>
            <a:endParaRPr lang="ja-JP" altLang="en-US" sz="2200" dirty="0">
              <a:latin typeface="+mj-ea"/>
              <a:ea typeface="+mj-ea"/>
            </a:endParaRPr>
          </a:p>
          <a:p>
            <a:pPr marL="0" indent="0">
              <a:lnSpc>
                <a:spcPct val="100000"/>
              </a:lnSpc>
              <a:buNone/>
            </a:pPr>
            <a:endParaRPr lang="ja-JP" altLang="en-US" sz="2800" dirty="0">
              <a:latin typeface="+mj-ea"/>
              <a:ea typeface="+mj-ea"/>
            </a:endParaRPr>
          </a:p>
        </p:txBody>
      </p:sp>
    </p:spTree>
    <p:extLst>
      <p:ext uri="{BB962C8B-B14F-4D97-AF65-F5344CB8AC3E}">
        <p14:creationId xmlns:p14="http://schemas.microsoft.com/office/powerpoint/2010/main" val="320596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6ED15-349F-03CD-1FB2-ECF1B3C60368}"/>
              </a:ext>
            </a:extLst>
          </p:cNvPr>
          <p:cNvSpPr>
            <a:spLocks noGrp="1"/>
          </p:cNvSpPr>
          <p:nvPr>
            <p:ph type="title"/>
          </p:nvPr>
        </p:nvSpPr>
        <p:spPr>
          <a:xfrm>
            <a:off x="1981200" y="404664"/>
            <a:ext cx="8229600" cy="5976664"/>
          </a:xfrm>
        </p:spPr>
        <p:txBody>
          <a:bodyPr>
            <a:normAutofit fontScale="90000"/>
          </a:bodyPr>
          <a:lstStyle/>
          <a:p>
            <a:br>
              <a:rPr lang="ja-JP" altLang="en-US" sz="6000" dirty="0"/>
            </a:br>
            <a:r>
              <a:rPr lang="ja-JP" altLang="en-US" sz="5300" dirty="0"/>
              <a:t>地区のクラブビジョン策定説明</a:t>
            </a:r>
            <a:br>
              <a:rPr lang="en-US" altLang="ja-JP" sz="3600" dirty="0"/>
            </a:br>
            <a:br>
              <a:rPr lang="ja-JP" altLang="en-US" sz="6000" dirty="0"/>
            </a:br>
            <a:r>
              <a:rPr lang="en-US" altLang="ja-JP" sz="4900" dirty="0"/>
              <a:t>【</a:t>
            </a:r>
            <a:r>
              <a:rPr lang="ja-JP" altLang="en-US" sz="4900" dirty="0"/>
              <a:t>公共イメージ向上並びに</a:t>
            </a:r>
            <a:br>
              <a:rPr lang="ja-JP" altLang="en-US" sz="4900" dirty="0"/>
            </a:br>
            <a:r>
              <a:rPr lang="ja-JP" altLang="en-US" sz="4900" dirty="0"/>
              <a:t>　クラブビジョン策定セミナー</a:t>
            </a:r>
            <a:r>
              <a:rPr lang="en-US" altLang="ja-JP" sz="4900" dirty="0"/>
              <a:t>】</a:t>
            </a:r>
            <a:br>
              <a:rPr lang="en-US" altLang="ja-JP" sz="4900" dirty="0"/>
            </a:br>
            <a:br>
              <a:rPr lang="ja-JP" altLang="en-US" sz="4900" dirty="0"/>
            </a:br>
            <a:r>
              <a:rPr lang="ja-JP" altLang="en-US" sz="4000" dirty="0"/>
              <a:t>地区規定審議・ビジョン策定委員会</a:t>
            </a:r>
            <a:br>
              <a:rPr lang="en-US" altLang="ja-JP" sz="4000" dirty="0"/>
            </a:br>
            <a:r>
              <a:rPr lang="ja-JP" altLang="en-US" sz="4000" dirty="0"/>
              <a:t>副委員長　片山　勉</a:t>
            </a:r>
            <a:r>
              <a:rPr lang="en-US" altLang="ja-JP" sz="4000" dirty="0"/>
              <a:t>PDG</a:t>
            </a:r>
            <a:br>
              <a:rPr lang="en-US" altLang="ja-JP" sz="5300" dirty="0"/>
            </a:br>
            <a:r>
              <a:rPr lang="ja-JP" altLang="en-US" sz="4000" dirty="0"/>
              <a:t>（</a:t>
            </a:r>
            <a:r>
              <a:rPr lang="en-US" altLang="ja-JP" sz="4000" dirty="0"/>
              <a:t>2020</a:t>
            </a:r>
            <a:r>
              <a:rPr lang="ja-JP" altLang="en-US" sz="4000" dirty="0"/>
              <a:t>年</a:t>
            </a:r>
            <a:r>
              <a:rPr lang="en-US" altLang="ja-JP" sz="4000" dirty="0"/>
              <a:t>10</a:t>
            </a:r>
            <a:r>
              <a:rPr lang="ja-JP" altLang="en-US" sz="4000" dirty="0"/>
              <a:t>月</a:t>
            </a:r>
            <a:r>
              <a:rPr lang="en-US" altLang="ja-JP" sz="4000" dirty="0"/>
              <a:t>10</a:t>
            </a:r>
            <a:r>
              <a:rPr lang="ja-JP" altLang="en-US" sz="4000" dirty="0"/>
              <a:t>日）　</a:t>
            </a:r>
            <a:br>
              <a:rPr lang="ja-JP" altLang="en-US" sz="6000" dirty="0"/>
            </a:br>
            <a:endParaRPr lang="ja-JP" altLang="en-US" sz="6000" dirty="0"/>
          </a:p>
        </p:txBody>
      </p:sp>
    </p:spTree>
    <p:extLst>
      <p:ext uri="{BB962C8B-B14F-4D97-AF65-F5344CB8AC3E}">
        <p14:creationId xmlns:p14="http://schemas.microsoft.com/office/powerpoint/2010/main" val="164147042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9" name="二等辺三角形 8">
            <a:extLst>
              <a:ext uri="{FF2B5EF4-FFF2-40B4-BE49-F238E27FC236}">
                <a16:creationId xmlns:a16="http://schemas.microsoft.com/office/drawing/2014/main" id="{ED299384-5FF0-EB32-2A3F-629ADEEBF1F1}"/>
              </a:ext>
            </a:extLst>
          </p:cNvPr>
          <p:cNvSpPr/>
          <p:nvPr/>
        </p:nvSpPr>
        <p:spPr>
          <a:xfrm flipH="1">
            <a:off x="1631504" y="410952"/>
            <a:ext cx="8928992" cy="6301207"/>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400" dirty="0"/>
          </a:p>
          <a:p>
            <a:pPr algn="ctr"/>
            <a:r>
              <a:rPr lang="ja-JP" altLang="en-US" sz="5400" dirty="0"/>
              <a:t>戦略計画</a:t>
            </a:r>
          </a:p>
          <a:p>
            <a:pPr algn="ctr"/>
            <a:r>
              <a:rPr lang="ja-JP" altLang="en-US" sz="5400" dirty="0"/>
              <a:t>（行動計画）</a:t>
            </a:r>
          </a:p>
        </p:txBody>
      </p:sp>
      <p:sp>
        <p:nvSpPr>
          <p:cNvPr id="5" name="二等辺三角形 4">
            <a:extLst>
              <a:ext uri="{FF2B5EF4-FFF2-40B4-BE49-F238E27FC236}">
                <a16:creationId xmlns:a16="http://schemas.microsoft.com/office/drawing/2014/main" id="{4503971D-8348-C749-1883-9B5A28D31CF5}"/>
              </a:ext>
            </a:extLst>
          </p:cNvPr>
          <p:cNvSpPr/>
          <p:nvPr/>
        </p:nvSpPr>
        <p:spPr>
          <a:xfrm>
            <a:off x="3107668" y="410952"/>
            <a:ext cx="5976664" cy="4212975"/>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t>ビジョン</a:t>
            </a:r>
          </a:p>
          <a:p>
            <a:pPr algn="ctr"/>
            <a:r>
              <a:rPr lang="ja-JP" altLang="en-US" sz="4400" dirty="0"/>
              <a:t>（成長目標）</a:t>
            </a:r>
          </a:p>
        </p:txBody>
      </p:sp>
      <p:sp>
        <p:nvSpPr>
          <p:cNvPr id="4" name="二等辺三角形 3">
            <a:extLst>
              <a:ext uri="{FF2B5EF4-FFF2-40B4-BE49-F238E27FC236}">
                <a16:creationId xmlns:a16="http://schemas.microsoft.com/office/drawing/2014/main" id="{745B6C5B-80A6-5F16-2596-802BB9A1581B}"/>
              </a:ext>
            </a:extLst>
          </p:cNvPr>
          <p:cNvSpPr/>
          <p:nvPr/>
        </p:nvSpPr>
        <p:spPr>
          <a:xfrm>
            <a:off x="4871864" y="429207"/>
            <a:ext cx="2448272" cy="172819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t>理念</a:t>
            </a:r>
          </a:p>
        </p:txBody>
      </p:sp>
    </p:spTree>
    <p:extLst>
      <p:ext uri="{BB962C8B-B14F-4D97-AF65-F5344CB8AC3E}">
        <p14:creationId xmlns:p14="http://schemas.microsoft.com/office/powerpoint/2010/main" val="168172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76AD75B-4CA2-4F60-AD34-064C9ECBD158}"/>
              </a:ext>
            </a:extLst>
          </p:cNvPr>
          <p:cNvSpPr>
            <a:spLocks noGrp="1"/>
          </p:cNvSpPr>
          <p:nvPr>
            <p:ph idx="1"/>
          </p:nvPr>
        </p:nvSpPr>
        <p:spPr>
          <a:xfrm>
            <a:off x="609600" y="404664"/>
            <a:ext cx="10972800" cy="6120679"/>
          </a:xfrm>
        </p:spPr>
        <p:txBody>
          <a:bodyPr>
            <a:normAutofit/>
          </a:bodyPr>
          <a:lstStyle/>
          <a:p>
            <a:pPr marL="0" indent="0">
              <a:buNone/>
            </a:pPr>
            <a:r>
              <a:rPr kumimoji="1" lang="ja-JP" altLang="en-US" sz="4400" dirty="0"/>
              <a:t>クラブビジョンがなぜ必要なのか</a:t>
            </a:r>
            <a:endParaRPr kumimoji="1" lang="en-US" altLang="ja-JP" sz="4400" dirty="0"/>
          </a:p>
          <a:p>
            <a:pPr marL="0" indent="0">
              <a:buNone/>
            </a:pPr>
            <a:endParaRPr lang="en-US" altLang="ja-JP" sz="1000" dirty="0"/>
          </a:p>
          <a:p>
            <a:pPr marL="0" indent="0">
              <a:buNone/>
            </a:pPr>
            <a:r>
              <a:rPr kumimoji="1" lang="ja-JP" altLang="en-US" sz="3600" dirty="0"/>
              <a:t>　　</a:t>
            </a:r>
            <a:r>
              <a:rPr kumimoji="1" lang="ja-JP" altLang="en-US" sz="3600" dirty="0">
                <a:solidFill>
                  <a:srgbClr val="FF0000"/>
                </a:solidFill>
              </a:rPr>
              <a:t>クラブビジョン＝成長目標・発展目標</a:t>
            </a:r>
          </a:p>
          <a:p>
            <a:pPr marL="0" indent="0">
              <a:buNone/>
            </a:pPr>
            <a:endParaRPr lang="en-US" altLang="ja-JP" sz="1400" dirty="0">
              <a:solidFill>
                <a:srgbClr val="FF0000"/>
              </a:solidFill>
            </a:endParaRPr>
          </a:p>
          <a:p>
            <a:pPr marL="0" indent="0">
              <a:buNone/>
            </a:pPr>
            <a:r>
              <a:rPr kumimoji="1" lang="ja-JP" altLang="en-US" sz="3600" dirty="0">
                <a:solidFill>
                  <a:srgbClr val="FF0000"/>
                </a:solidFill>
              </a:rPr>
              <a:t>　　　</a:t>
            </a:r>
            <a:r>
              <a:rPr kumimoji="1" lang="ja-JP" altLang="en-US" sz="3600" dirty="0"/>
              <a:t>どんなクラブであるべきか</a:t>
            </a:r>
          </a:p>
          <a:p>
            <a:pPr marL="0" indent="0">
              <a:buNone/>
            </a:pPr>
            <a:r>
              <a:rPr lang="ja-JP" altLang="en-US" sz="1000" dirty="0"/>
              <a:t>　　　　　　　　　　　　　　　　　　　　　　　　　　　　　　　　　　　　　　　　　　　　　　　　　　　　　　　　　　　　　　　　　　　　　　</a:t>
            </a:r>
            <a:endParaRPr kumimoji="1" lang="ja-JP" altLang="en-US" sz="2800" dirty="0"/>
          </a:p>
          <a:p>
            <a:pPr marL="0" indent="0">
              <a:buNone/>
            </a:pPr>
            <a:r>
              <a:rPr lang="ja-JP" altLang="en-US" sz="3600" dirty="0">
                <a:solidFill>
                  <a:srgbClr val="FF0000"/>
                </a:solidFill>
              </a:rPr>
              <a:t>　　　</a:t>
            </a:r>
            <a:r>
              <a:rPr lang="ja-JP" altLang="en-US" sz="3600" dirty="0"/>
              <a:t>どんなクラブにしたいのか</a:t>
            </a:r>
            <a:endParaRPr lang="en-US" altLang="ja-JP" sz="3600" dirty="0"/>
          </a:p>
          <a:p>
            <a:pPr marL="0" indent="0">
              <a:buNone/>
            </a:pPr>
            <a:endParaRPr kumimoji="1" lang="en-US" altLang="ja-JP" sz="1000" dirty="0">
              <a:solidFill>
                <a:srgbClr val="FF0000"/>
              </a:solidFill>
            </a:endParaRPr>
          </a:p>
          <a:p>
            <a:pPr marL="0" indent="0">
              <a:buNone/>
            </a:pPr>
            <a:r>
              <a:rPr kumimoji="1" lang="ja-JP" altLang="en-US" sz="3600" dirty="0">
                <a:solidFill>
                  <a:srgbClr val="FF0000"/>
                </a:solidFill>
              </a:rPr>
              <a:t>　　　　　　　　　　　　　</a:t>
            </a:r>
            <a:r>
              <a:rPr kumimoji="1" lang="ja-JP" altLang="en-US" sz="3600" dirty="0"/>
              <a:t>クラブの中枢を示すもの</a:t>
            </a:r>
            <a:endParaRPr kumimoji="1" lang="en-US" altLang="ja-JP" sz="3600" dirty="0"/>
          </a:p>
          <a:p>
            <a:pPr marL="0" indent="0">
              <a:buNone/>
            </a:pPr>
            <a:r>
              <a:rPr lang="ja-JP" altLang="en-US" sz="3600" dirty="0"/>
              <a:t>　　　「</a:t>
            </a:r>
            <a:r>
              <a:rPr lang="ja-JP" altLang="en-US" sz="3600" b="1" dirty="0">
                <a:solidFill>
                  <a:srgbClr val="FFC000"/>
                </a:solidFill>
              </a:rPr>
              <a:t>魅力ある・元気ある・個性ある</a:t>
            </a:r>
            <a:r>
              <a:rPr lang="ja-JP" altLang="en-US" sz="3600" dirty="0"/>
              <a:t>」 クラブとして</a:t>
            </a:r>
            <a:endParaRPr lang="en-US" altLang="ja-JP" sz="3600" dirty="0"/>
          </a:p>
          <a:p>
            <a:pPr marL="0" indent="0">
              <a:buNone/>
            </a:pPr>
            <a:r>
              <a:rPr kumimoji="1" lang="en-US" altLang="ja-JP" sz="3600" dirty="0"/>
              <a:t>                  </a:t>
            </a:r>
            <a:r>
              <a:rPr lang="ja-JP" altLang="en-US" sz="3600" dirty="0"/>
              <a:t>成長、発展、継続させることができる。</a:t>
            </a:r>
            <a:endParaRPr kumimoji="1" lang="ja-JP" altLang="en-US" sz="3600" dirty="0"/>
          </a:p>
        </p:txBody>
      </p:sp>
      <p:sp>
        <p:nvSpPr>
          <p:cNvPr id="4" name="右中かっこ 3">
            <a:extLst>
              <a:ext uri="{FF2B5EF4-FFF2-40B4-BE49-F238E27FC236}">
                <a16:creationId xmlns:a16="http://schemas.microsoft.com/office/drawing/2014/main" id="{F44AEE4C-6EC3-6299-EE33-BFFE767135ED}"/>
              </a:ext>
            </a:extLst>
          </p:cNvPr>
          <p:cNvSpPr/>
          <p:nvPr/>
        </p:nvSpPr>
        <p:spPr>
          <a:xfrm>
            <a:off x="6600056" y="2636912"/>
            <a:ext cx="360040" cy="79208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9CB49EA5-7BA5-67EB-538D-034D00277D03}"/>
              </a:ext>
            </a:extLst>
          </p:cNvPr>
          <p:cNvCxnSpPr/>
          <p:nvPr/>
        </p:nvCxnSpPr>
        <p:spPr>
          <a:xfrm>
            <a:off x="7176120" y="3032956"/>
            <a:ext cx="504056"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A1134D32-9F00-C100-4DDC-041CADF17700}"/>
              </a:ext>
            </a:extLst>
          </p:cNvPr>
          <p:cNvCxnSpPr>
            <a:cxnSpLocks/>
          </p:cNvCxnSpPr>
          <p:nvPr/>
        </p:nvCxnSpPr>
        <p:spPr>
          <a:xfrm>
            <a:off x="7680176" y="3032956"/>
            <a:ext cx="0" cy="756084"/>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1B834B3-6EAE-3173-8D98-E2080FF9FE9D}"/>
              </a:ext>
            </a:extLst>
          </p:cNvPr>
          <p:cNvCxnSpPr/>
          <p:nvPr/>
        </p:nvCxnSpPr>
        <p:spPr>
          <a:xfrm flipH="1">
            <a:off x="3719736" y="3789040"/>
            <a:ext cx="3960440" cy="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18C669BE-543D-A2EF-CC21-32946B1A906B}"/>
              </a:ext>
            </a:extLst>
          </p:cNvPr>
          <p:cNvCxnSpPr/>
          <p:nvPr/>
        </p:nvCxnSpPr>
        <p:spPr>
          <a:xfrm>
            <a:off x="3719736" y="3789040"/>
            <a:ext cx="0" cy="504056"/>
          </a:xfrm>
          <a:prstGeom prst="line">
            <a:avLst/>
          </a:prstGeom>
        </p:spPr>
        <p:style>
          <a:lnRef idx="1">
            <a:schemeClr val="dk1"/>
          </a:lnRef>
          <a:fillRef idx="0">
            <a:schemeClr val="dk1"/>
          </a:fillRef>
          <a:effectRef idx="0">
            <a:schemeClr val="dk1"/>
          </a:effectRef>
          <a:fontRef idx="minor">
            <a:schemeClr val="tx1"/>
          </a:fontRef>
        </p:style>
      </p:cxnSp>
      <p:sp>
        <p:nvSpPr>
          <p:cNvPr id="23" name="矢印: 右 22">
            <a:extLst>
              <a:ext uri="{FF2B5EF4-FFF2-40B4-BE49-F238E27FC236}">
                <a16:creationId xmlns:a16="http://schemas.microsoft.com/office/drawing/2014/main" id="{B172F2E1-1AFE-CAA6-B01A-8D14A5B265AF}"/>
              </a:ext>
            </a:extLst>
          </p:cNvPr>
          <p:cNvSpPr/>
          <p:nvPr/>
        </p:nvSpPr>
        <p:spPr>
          <a:xfrm>
            <a:off x="3719736" y="4185085"/>
            <a:ext cx="79207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8897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DBD8C01-D8A4-9B5A-6BB1-8FC3AA7B5D20}"/>
              </a:ext>
            </a:extLst>
          </p:cNvPr>
          <p:cNvSpPr>
            <a:spLocks noGrp="1"/>
          </p:cNvSpPr>
          <p:nvPr>
            <p:ph idx="1"/>
          </p:nvPr>
        </p:nvSpPr>
        <p:spPr>
          <a:xfrm>
            <a:off x="407368" y="656692"/>
            <a:ext cx="11161240" cy="5544616"/>
          </a:xfrm>
        </p:spPr>
        <p:txBody>
          <a:bodyPr>
            <a:normAutofit/>
          </a:bodyPr>
          <a:lstStyle/>
          <a:p>
            <a:r>
              <a:rPr lang="ja-JP" altLang="en-US" dirty="0"/>
              <a:t>クラブ戦略計画策定の要点</a:t>
            </a:r>
          </a:p>
          <a:p>
            <a:pPr marL="0" indent="0">
              <a:buNone/>
            </a:pPr>
            <a:r>
              <a:rPr kumimoji="1" lang="ja-JP" altLang="en-US" dirty="0"/>
              <a:t>　</a:t>
            </a:r>
            <a:r>
              <a:rPr kumimoji="1" lang="ja-JP" altLang="en-US" dirty="0">
                <a:solidFill>
                  <a:srgbClr val="0070C0"/>
                </a:solidFill>
              </a:rPr>
              <a:t>◆</a:t>
            </a:r>
            <a:r>
              <a:rPr kumimoji="1" lang="ja-JP" altLang="en-US" dirty="0"/>
              <a:t>会員満足度アンケートや会員集会での課題を通して、</a:t>
            </a:r>
            <a:endParaRPr kumimoji="1" lang="en-US" altLang="ja-JP" dirty="0"/>
          </a:p>
          <a:p>
            <a:pPr marL="0" indent="0">
              <a:buNone/>
            </a:pPr>
            <a:r>
              <a:rPr lang="en-US" altLang="ja-JP" dirty="0"/>
              <a:t>       </a:t>
            </a:r>
            <a:r>
              <a:rPr kumimoji="1" lang="ja-JP" altLang="en-US" dirty="0"/>
              <a:t>自己点検から始める</a:t>
            </a:r>
          </a:p>
          <a:p>
            <a:pPr marL="0" indent="0">
              <a:buNone/>
            </a:pPr>
            <a:r>
              <a:rPr lang="ja-JP" altLang="en-US" dirty="0"/>
              <a:t>　</a:t>
            </a:r>
            <a:r>
              <a:rPr lang="ja-JP" altLang="en-US" dirty="0">
                <a:solidFill>
                  <a:srgbClr val="0070C0"/>
                </a:solidFill>
              </a:rPr>
              <a:t>◆</a:t>
            </a:r>
            <a:r>
              <a:rPr lang="ja-JP" altLang="en-US" dirty="0"/>
              <a:t>委員会構成は、会長・次年度会長・ 次々年度会長を含める</a:t>
            </a:r>
          </a:p>
          <a:p>
            <a:pPr marL="0" indent="0">
              <a:buNone/>
            </a:pPr>
            <a:r>
              <a:rPr kumimoji="1" lang="ja-JP" altLang="en-US" dirty="0"/>
              <a:t>　</a:t>
            </a:r>
            <a:r>
              <a:rPr kumimoji="1" lang="ja-JP" altLang="en-US" dirty="0">
                <a:solidFill>
                  <a:srgbClr val="0070C0"/>
                </a:solidFill>
              </a:rPr>
              <a:t>◆</a:t>
            </a:r>
            <a:r>
              <a:rPr kumimoji="1" lang="ja-JP" altLang="en-US" dirty="0"/>
              <a:t>中期計画に含むべき課題</a:t>
            </a:r>
          </a:p>
          <a:p>
            <a:pPr marL="0" indent="0">
              <a:buNone/>
            </a:pPr>
            <a:r>
              <a:rPr lang="ja-JP" altLang="en-US" dirty="0"/>
              <a:t>　　  </a:t>
            </a:r>
            <a:r>
              <a:rPr lang="ja-JP" altLang="en-US" dirty="0">
                <a:solidFill>
                  <a:srgbClr val="00B050"/>
                </a:solidFill>
              </a:rPr>
              <a:t>●</a:t>
            </a:r>
            <a:r>
              <a:rPr lang="ja-JP" altLang="en-US" sz="3000" dirty="0"/>
              <a:t> 会員基盤の強化（維持、増強、拡大、多様性）</a:t>
            </a:r>
          </a:p>
          <a:p>
            <a:pPr marL="0" indent="0">
              <a:buNone/>
            </a:pPr>
            <a:r>
              <a:rPr lang="ja-JP" altLang="en-US" sz="3000" dirty="0"/>
              <a:t>　　　</a:t>
            </a:r>
            <a:r>
              <a:rPr lang="ja-JP" altLang="en-US" sz="3000" dirty="0">
                <a:solidFill>
                  <a:srgbClr val="00B050"/>
                </a:solidFill>
              </a:rPr>
              <a:t>●</a:t>
            </a:r>
            <a:r>
              <a:rPr lang="ja-JP" altLang="en-US" sz="3000" dirty="0"/>
              <a:t> 財務の健全性と永続性</a:t>
            </a:r>
          </a:p>
          <a:p>
            <a:pPr marL="0" indent="0">
              <a:buNone/>
            </a:pPr>
            <a:r>
              <a:rPr lang="ja-JP" altLang="en-US" sz="3000" dirty="0"/>
              <a:t>　　　</a:t>
            </a:r>
            <a:r>
              <a:rPr lang="ja-JP" altLang="en-US" sz="3000" dirty="0">
                <a:solidFill>
                  <a:srgbClr val="00B050"/>
                </a:solidFill>
              </a:rPr>
              <a:t>●</a:t>
            </a:r>
            <a:r>
              <a:rPr lang="ja-JP" altLang="en-US" sz="3000" dirty="0"/>
              <a:t> 親睦と奉仕活動の在り方</a:t>
            </a:r>
          </a:p>
          <a:p>
            <a:pPr marL="0" indent="0">
              <a:buNone/>
            </a:pPr>
            <a:r>
              <a:rPr lang="ja-JP" altLang="en-US" sz="3000" dirty="0"/>
              <a:t>　　　</a:t>
            </a:r>
            <a:r>
              <a:rPr lang="ja-JP" altLang="en-US" sz="3000" dirty="0">
                <a:solidFill>
                  <a:srgbClr val="00B050"/>
                </a:solidFill>
              </a:rPr>
              <a:t>●</a:t>
            </a:r>
            <a:r>
              <a:rPr lang="ja-JP" altLang="en-US" sz="3000" dirty="0"/>
              <a:t> 数値目標を掲げる</a:t>
            </a:r>
          </a:p>
        </p:txBody>
      </p:sp>
    </p:spTree>
    <p:extLst>
      <p:ext uri="{BB962C8B-B14F-4D97-AF65-F5344CB8AC3E}">
        <p14:creationId xmlns:p14="http://schemas.microsoft.com/office/powerpoint/2010/main" val="390164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30D1F72-A2EF-38B0-EAD7-D9CE727E3F01}"/>
              </a:ext>
            </a:extLst>
          </p:cNvPr>
          <p:cNvSpPr>
            <a:spLocks noGrp="1"/>
          </p:cNvSpPr>
          <p:nvPr>
            <p:ph idx="1"/>
          </p:nvPr>
        </p:nvSpPr>
        <p:spPr>
          <a:xfrm>
            <a:off x="407368" y="620688"/>
            <a:ext cx="11449272" cy="5760640"/>
          </a:xfrm>
        </p:spPr>
        <p:txBody>
          <a:bodyPr/>
          <a:lstStyle/>
          <a:p>
            <a:r>
              <a:rPr lang="ja-JP" altLang="en-US" sz="4800" dirty="0"/>
              <a:t>会長方針について</a:t>
            </a:r>
          </a:p>
          <a:p>
            <a:pPr marL="0" indent="0">
              <a:buNone/>
            </a:pPr>
            <a:endParaRPr kumimoji="1" lang="ja-JP" altLang="en-US" dirty="0"/>
          </a:p>
          <a:p>
            <a:pPr marL="0" indent="0">
              <a:buNone/>
            </a:pPr>
            <a:r>
              <a:rPr lang="ja-JP" altLang="en-US" dirty="0"/>
              <a:t>　◆ クラブ会長方針は当該年度の活動方針</a:t>
            </a:r>
            <a:r>
              <a:rPr kumimoji="1" lang="ja-JP" altLang="en-US" dirty="0"/>
              <a:t> ＝ クラブの要</a:t>
            </a:r>
          </a:p>
          <a:p>
            <a:pPr marL="0" indent="0">
              <a:buNone/>
            </a:pPr>
            <a:r>
              <a:rPr lang="ja-JP" altLang="en-US" dirty="0"/>
              <a:t>　◆ クラブビジョン及び戦略計画（中期計画</a:t>
            </a:r>
            <a:r>
              <a:rPr lang="en-US" altLang="ja-JP" dirty="0"/>
              <a:t>/</a:t>
            </a:r>
            <a:r>
              <a:rPr lang="ja-JP" altLang="en-US" dirty="0"/>
              <a:t>行動計画）との</a:t>
            </a:r>
            <a:endParaRPr lang="en-US" altLang="ja-JP" dirty="0"/>
          </a:p>
          <a:p>
            <a:pPr marL="0" indent="0">
              <a:buNone/>
            </a:pPr>
            <a:r>
              <a:rPr lang="en-US" altLang="ja-JP" dirty="0"/>
              <a:t>        </a:t>
            </a:r>
            <a:r>
              <a:rPr lang="ja-JP" altLang="en-US" dirty="0"/>
              <a:t>整合性を確認する</a:t>
            </a:r>
          </a:p>
          <a:p>
            <a:pPr marL="0" indent="0">
              <a:buNone/>
            </a:pPr>
            <a:r>
              <a:rPr kumimoji="1" lang="ja-JP" altLang="en-US" dirty="0"/>
              <a:t>　◆</a:t>
            </a:r>
            <a:r>
              <a:rPr kumimoji="1" lang="en-US" altLang="ja-JP" sz="4000" dirty="0"/>
              <a:t>RI</a:t>
            </a:r>
            <a:r>
              <a:rPr kumimoji="1" lang="ja-JP" altLang="en-US" dirty="0"/>
              <a:t>の戦略的優先事項と目的及び地区中期計画５ヶ年に</a:t>
            </a:r>
            <a:endParaRPr kumimoji="1" lang="en-US" altLang="ja-JP" dirty="0"/>
          </a:p>
          <a:p>
            <a:pPr marL="0" indent="0">
              <a:buNone/>
            </a:pPr>
            <a:r>
              <a:rPr lang="en-US" altLang="ja-JP" dirty="0"/>
              <a:t>       </a:t>
            </a:r>
            <a:r>
              <a:rPr kumimoji="1" lang="ja-JP" altLang="en-US" dirty="0"/>
              <a:t>ついて考察する</a:t>
            </a:r>
          </a:p>
        </p:txBody>
      </p:sp>
    </p:spTree>
    <p:extLst>
      <p:ext uri="{BB962C8B-B14F-4D97-AF65-F5344CB8AC3E}">
        <p14:creationId xmlns:p14="http://schemas.microsoft.com/office/powerpoint/2010/main" val="560124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6ED15-349F-03CD-1FB2-ECF1B3C60368}"/>
              </a:ext>
            </a:extLst>
          </p:cNvPr>
          <p:cNvSpPr>
            <a:spLocks noGrp="1"/>
          </p:cNvSpPr>
          <p:nvPr>
            <p:ph type="title"/>
          </p:nvPr>
        </p:nvSpPr>
        <p:spPr>
          <a:xfrm>
            <a:off x="839416" y="764704"/>
            <a:ext cx="9937104" cy="5328592"/>
          </a:xfrm>
          <a:noFill/>
        </p:spPr>
        <p:txBody>
          <a:bodyPr>
            <a:normAutofit/>
          </a:bodyPr>
          <a:lstStyle/>
          <a:p>
            <a:r>
              <a:rPr lang="ja-JP" altLang="en-US" sz="5400" dirty="0"/>
              <a:t>日本のロータリー</a:t>
            </a:r>
            <a:r>
              <a:rPr lang="en-US" altLang="ja-JP" sz="5400" dirty="0"/>
              <a:t>100</a:t>
            </a:r>
            <a:r>
              <a:rPr lang="ja-JP" altLang="en-US" sz="5400" dirty="0"/>
              <a:t>周年</a:t>
            </a:r>
            <a:br>
              <a:rPr lang="ja-JP" altLang="en-US" sz="7200" dirty="0"/>
            </a:br>
            <a:r>
              <a:rPr lang="ja-JP" altLang="en-US" sz="7200" dirty="0"/>
              <a:t>ビジョンレポート</a:t>
            </a:r>
            <a:r>
              <a:rPr lang="en-US" altLang="ja-JP" sz="7200" dirty="0"/>
              <a:t>2020</a:t>
            </a:r>
            <a:br>
              <a:rPr lang="ja-JP" altLang="en-US" sz="7200" dirty="0"/>
            </a:br>
            <a:r>
              <a:rPr lang="ja-JP" altLang="en-US" sz="3200" dirty="0"/>
              <a:t>全クラブへの</a:t>
            </a:r>
            <a:r>
              <a:rPr lang="en-US" altLang="ja-JP" sz="3200" dirty="0"/>
              <a:t>WEB</a:t>
            </a:r>
            <a:r>
              <a:rPr lang="ja-JP" altLang="en-US" sz="3200" dirty="0"/>
              <a:t>アンケートに表れた日本の</a:t>
            </a:r>
            <a:br>
              <a:rPr lang="ja-JP" altLang="en-US" sz="3200" dirty="0"/>
            </a:br>
            <a:r>
              <a:rPr lang="ja-JP" altLang="en-US" sz="3200" dirty="0"/>
              <a:t>ロータリアンの現状認識や意識に基づく提言</a:t>
            </a:r>
            <a:br>
              <a:rPr lang="en-US" altLang="ja-JP" sz="3200" dirty="0"/>
            </a:br>
            <a:br>
              <a:rPr lang="en-US" altLang="ja-JP" sz="3200" dirty="0"/>
            </a:br>
            <a:r>
              <a:rPr lang="ja-JP" altLang="en-US" dirty="0"/>
              <a:t>ビジョン策定委員会</a:t>
            </a:r>
            <a:endParaRPr kumimoji="1" lang="ja-JP" altLang="en-US" dirty="0"/>
          </a:p>
        </p:txBody>
      </p:sp>
    </p:spTree>
    <p:extLst>
      <p:ext uri="{BB962C8B-B14F-4D97-AF65-F5344CB8AC3E}">
        <p14:creationId xmlns:p14="http://schemas.microsoft.com/office/powerpoint/2010/main" val="129438376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pattFill prst="pct3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5B71-F5E1-8C96-007D-AF56FCE2AFF1}"/>
              </a:ext>
            </a:extLst>
          </p:cNvPr>
          <p:cNvSpPr>
            <a:spLocks noGrp="1"/>
          </p:cNvSpPr>
          <p:nvPr>
            <p:ph type="title"/>
          </p:nvPr>
        </p:nvSpPr>
        <p:spPr>
          <a:blipFill>
            <a:blip r:embed="rId2"/>
            <a:tile tx="0" ty="0" sx="100000" sy="100000" flip="none" algn="tl"/>
          </a:blipFill>
        </p:spPr>
        <p:txBody>
          <a:bodyPr>
            <a:normAutofit fontScale="90000"/>
          </a:bodyPr>
          <a:lstStyle/>
          <a:p>
            <a:r>
              <a:rPr kumimoji="1" lang="ja-JP" altLang="en-US" dirty="0"/>
              <a:t>日本のロータリー</a:t>
            </a:r>
            <a:r>
              <a:rPr kumimoji="1" lang="en-US" altLang="ja-JP" dirty="0"/>
              <a:t>100</a:t>
            </a:r>
            <a:r>
              <a:rPr kumimoji="1" lang="ja-JP" altLang="en-US" dirty="0"/>
              <a:t>周年</a:t>
            </a:r>
            <a:br>
              <a:rPr kumimoji="1" lang="ja-JP" altLang="en-US" dirty="0"/>
            </a:br>
            <a:r>
              <a:rPr kumimoji="1" lang="ja-JP" altLang="en-US" dirty="0"/>
              <a:t>ビジョンレポート</a:t>
            </a:r>
            <a:r>
              <a:rPr kumimoji="1" lang="en-US" altLang="ja-JP" dirty="0"/>
              <a:t>2020</a:t>
            </a:r>
            <a:endParaRPr kumimoji="1" lang="ja-JP" altLang="en-US" dirty="0"/>
          </a:p>
        </p:txBody>
      </p:sp>
      <p:sp>
        <p:nvSpPr>
          <p:cNvPr id="3" name="コンテンツ プレースホルダー 2">
            <a:extLst>
              <a:ext uri="{FF2B5EF4-FFF2-40B4-BE49-F238E27FC236}">
                <a16:creationId xmlns:a16="http://schemas.microsoft.com/office/drawing/2014/main" id="{5E4F686A-4C96-5B43-8895-FBDCDA28FACD}"/>
              </a:ext>
            </a:extLst>
          </p:cNvPr>
          <p:cNvSpPr>
            <a:spLocks noGrp="1"/>
          </p:cNvSpPr>
          <p:nvPr>
            <p:ph idx="1"/>
          </p:nvPr>
        </p:nvSpPr>
        <p:spPr>
          <a:xfrm>
            <a:off x="609600" y="1600200"/>
            <a:ext cx="10972800" cy="49831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kumimoji="1" lang="ja-JP" altLang="en-US" dirty="0"/>
              <a:t>クラブビジョンのモデル</a:t>
            </a:r>
          </a:p>
          <a:p>
            <a:pPr marL="0" indent="0">
              <a:buNone/>
            </a:pPr>
            <a:r>
              <a:rPr kumimoji="1" lang="ja-JP" altLang="en-US" dirty="0"/>
              <a:t>　　</a:t>
            </a:r>
            <a:r>
              <a:rPr kumimoji="1" lang="ja-JP" altLang="en-US" b="1" dirty="0"/>
              <a:t>○○ロータリークラブ　ビジョン宣言</a:t>
            </a:r>
          </a:p>
          <a:p>
            <a:pPr marL="0" indent="0">
              <a:buNone/>
            </a:pPr>
            <a:endParaRPr kumimoji="1" lang="ja-JP" altLang="en-US" b="1" dirty="0"/>
          </a:p>
          <a:p>
            <a:pPr marL="0" indent="0">
              <a:buNone/>
            </a:pPr>
            <a:r>
              <a:rPr lang="ja-JP" altLang="en-US" b="1" dirty="0"/>
              <a:t>　私たちロータリーの「</a:t>
            </a:r>
            <a:r>
              <a:rPr lang="ja-JP" altLang="en-US" b="1" dirty="0">
                <a:solidFill>
                  <a:srgbClr val="FF0000"/>
                </a:solidFill>
              </a:rPr>
              <a:t>奉仕の理念</a:t>
            </a:r>
            <a:r>
              <a:rPr lang="ja-JP" altLang="en-US" b="1" dirty="0"/>
              <a:t>」に基づき、</a:t>
            </a:r>
          </a:p>
          <a:p>
            <a:pPr marL="0" indent="0">
              <a:buNone/>
            </a:pPr>
            <a:r>
              <a:rPr kumimoji="1" lang="ja-JP" altLang="en-US" b="1" dirty="0"/>
              <a:t>世界的ネットワークである国際ロータリーの活動を促進し、</a:t>
            </a:r>
            <a:r>
              <a:rPr kumimoji="1" lang="ja-JP" altLang="en-US" b="1" dirty="0">
                <a:solidFill>
                  <a:srgbClr val="FF0000"/>
                </a:solidFill>
              </a:rPr>
              <a:t>世界平和の実現</a:t>
            </a:r>
            <a:r>
              <a:rPr kumimoji="1" lang="ja-JP" altLang="en-US" b="1" dirty="0"/>
              <a:t>を目指すとともに、ロータリアンとしての学習と研鑽を積み、</a:t>
            </a:r>
            <a:r>
              <a:rPr kumimoji="1" lang="ja-JP" altLang="en-US" b="1" dirty="0">
                <a:solidFill>
                  <a:srgbClr val="FF0000"/>
                </a:solidFill>
              </a:rPr>
              <a:t>職業人・リーダーとしての成長</a:t>
            </a:r>
            <a:r>
              <a:rPr kumimoji="1" lang="ja-JP" altLang="en-US" b="1" dirty="0"/>
              <a:t>を図りながら、地域社会になくてはならない、</a:t>
            </a:r>
            <a:r>
              <a:rPr kumimoji="1" lang="ja-JP" altLang="en-US" b="1" dirty="0">
                <a:solidFill>
                  <a:srgbClr val="FF0000"/>
                </a:solidFill>
              </a:rPr>
              <a:t>豊かで健全な地域づくりに貢献</a:t>
            </a:r>
            <a:r>
              <a:rPr kumimoji="1" lang="ja-JP" altLang="en-US" b="1" dirty="0"/>
              <a:t>できる活力あふれるクラブを築いてゆく。</a:t>
            </a:r>
          </a:p>
        </p:txBody>
      </p:sp>
    </p:spTree>
    <p:extLst>
      <p:ext uri="{BB962C8B-B14F-4D97-AF65-F5344CB8AC3E}">
        <p14:creationId xmlns:p14="http://schemas.microsoft.com/office/powerpoint/2010/main" val="8905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3392" y="1988840"/>
            <a:ext cx="11449272" cy="4608512"/>
          </a:xfrm>
          <a:noFill/>
        </p:spPr>
        <p:txBody>
          <a:bodyPr>
            <a:normAutofit/>
          </a:bodyPr>
          <a:lstStyle/>
          <a:p>
            <a:pPr marL="0" indent="0">
              <a:buNone/>
            </a:pPr>
            <a:r>
              <a:rPr lang="ja-JP" altLang="en-US" sz="7200" dirty="0"/>
              <a:t>　国際ロータリー</a:t>
            </a:r>
            <a:r>
              <a:rPr lang="en-US" altLang="ja-JP" sz="8000" dirty="0"/>
              <a:t>CLP</a:t>
            </a:r>
            <a:r>
              <a:rPr lang="ja-JP" altLang="en-US" sz="7200" dirty="0"/>
              <a:t>提唱と</a:t>
            </a:r>
          </a:p>
          <a:p>
            <a:pPr marL="0" indent="0">
              <a:buNone/>
            </a:pPr>
            <a:r>
              <a:rPr lang="ja-JP" altLang="en-US" sz="7200" dirty="0"/>
              <a:t>　　　　　地区の対応</a:t>
            </a:r>
          </a:p>
          <a:p>
            <a:endParaRPr kumimoji="1" lang="ja-JP" altLang="en-US" dirty="0"/>
          </a:p>
        </p:txBody>
      </p:sp>
    </p:spTree>
    <p:extLst>
      <p:ext uri="{BB962C8B-B14F-4D97-AF65-F5344CB8AC3E}">
        <p14:creationId xmlns:p14="http://schemas.microsoft.com/office/powerpoint/2010/main" val="1215333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D5B71-F5E1-8C96-007D-AF56FCE2AFF1}"/>
              </a:ext>
            </a:extLst>
          </p:cNvPr>
          <p:cNvSpPr>
            <a:spLocks noGrp="1"/>
          </p:cNvSpPr>
          <p:nvPr>
            <p:ph type="title"/>
          </p:nvPr>
        </p:nvSpPr>
        <p:spPr>
          <a:xfrm>
            <a:off x="263352" y="252731"/>
            <a:ext cx="11665296" cy="1210146"/>
          </a:xfrm>
          <a:blipFill>
            <a:blip r:embed="rId2"/>
            <a:tile tx="0" ty="0" sx="100000" sy="100000" flip="none" algn="tl"/>
          </a:blipFill>
        </p:spPr>
        <p:txBody>
          <a:bodyPr>
            <a:normAutofit fontScale="90000"/>
          </a:bodyPr>
          <a:lstStyle/>
          <a:p>
            <a:r>
              <a:rPr kumimoji="1" lang="ja-JP" altLang="en-US" dirty="0"/>
              <a:t>ビジョン策定委員会</a:t>
            </a:r>
            <a:br>
              <a:rPr kumimoji="1" lang="ja-JP" altLang="en-US" dirty="0"/>
            </a:br>
            <a:r>
              <a:rPr kumimoji="1" lang="ja-JP" altLang="en-US" dirty="0"/>
              <a:t>奉仕の第</a:t>
            </a:r>
            <a:r>
              <a:rPr kumimoji="1" lang="en-US" altLang="ja-JP" dirty="0"/>
              <a:t>2</a:t>
            </a:r>
            <a:r>
              <a:rPr kumimoji="1" lang="ja-JP" altLang="en-US" dirty="0"/>
              <a:t>世紀のための２２の提言</a:t>
            </a:r>
          </a:p>
        </p:txBody>
      </p:sp>
      <p:sp>
        <p:nvSpPr>
          <p:cNvPr id="3" name="コンテンツ プレースホルダー 2">
            <a:extLst>
              <a:ext uri="{FF2B5EF4-FFF2-40B4-BE49-F238E27FC236}">
                <a16:creationId xmlns:a16="http://schemas.microsoft.com/office/drawing/2014/main" id="{5E4F686A-4C96-5B43-8895-FBDCDA28FACD}"/>
              </a:ext>
            </a:extLst>
          </p:cNvPr>
          <p:cNvSpPr>
            <a:spLocks noGrp="1"/>
          </p:cNvSpPr>
          <p:nvPr>
            <p:ph idx="1"/>
          </p:nvPr>
        </p:nvSpPr>
        <p:spPr>
          <a:xfrm>
            <a:off x="263352" y="1628801"/>
            <a:ext cx="11665296" cy="497646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ja-JP" altLang="en-US" sz="3400" b="1" dirty="0">
                <a:solidFill>
                  <a:srgbClr val="FF0000"/>
                </a:solidFill>
              </a:rPr>
              <a:t>日本のロータリークラブを元気にするには何が必要か</a:t>
            </a:r>
            <a:r>
              <a:rPr lang="en-US" altLang="ja-JP" sz="3400" b="1" dirty="0">
                <a:solidFill>
                  <a:srgbClr val="FF0000"/>
                </a:solidFill>
              </a:rPr>
              <a:t>?</a:t>
            </a:r>
          </a:p>
          <a:p>
            <a:pPr marL="0" indent="0">
              <a:buNone/>
            </a:pPr>
            <a:endParaRPr lang="en-US" altLang="ja-JP" sz="800" dirty="0"/>
          </a:p>
          <a:p>
            <a:pPr marL="0" indent="0">
              <a:buNone/>
            </a:pPr>
            <a:r>
              <a:rPr lang="ja-JP" altLang="en-US" b="1" dirty="0"/>
              <a:t>①</a:t>
            </a:r>
            <a:r>
              <a:rPr lang="en-US" altLang="ja-JP" b="1" dirty="0"/>
              <a:t>10</a:t>
            </a:r>
            <a:r>
              <a:rPr lang="ja-JP" altLang="en-US" b="1" dirty="0"/>
              <a:t>年以上先の地域社会との関りを視野に入れたクラブのビジョン</a:t>
            </a:r>
            <a:endParaRPr lang="en-US" altLang="ja-JP" b="1" dirty="0"/>
          </a:p>
          <a:p>
            <a:pPr marL="0" indent="0">
              <a:buNone/>
            </a:pPr>
            <a:r>
              <a:rPr lang="ja-JP" altLang="en-US" b="1" dirty="0"/>
              <a:t>    （将来像）と、今後</a:t>
            </a:r>
            <a:r>
              <a:rPr lang="en-US" altLang="ja-JP" b="1" dirty="0"/>
              <a:t>3</a:t>
            </a:r>
            <a:r>
              <a:rPr lang="ja-JP" altLang="en-US" b="1" dirty="0"/>
              <a:t>～</a:t>
            </a:r>
            <a:r>
              <a:rPr lang="en-US" altLang="ja-JP" b="1" dirty="0"/>
              <a:t>5</a:t>
            </a:r>
            <a:r>
              <a:rPr lang="ja-JP" altLang="en-US" b="1" dirty="0"/>
              <a:t>年の行動計画を、会員の合意を形成しな</a:t>
            </a:r>
            <a:endParaRPr lang="en-US" altLang="ja-JP" b="1" dirty="0"/>
          </a:p>
          <a:p>
            <a:pPr marL="0" indent="0">
              <a:buNone/>
            </a:pPr>
            <a:r>
              <a:rPr lang="ja-JP" altLang="en-US" b="1" dirty="0"/>
              <a:t>    がら策定しよう。行動計画は毎年見直そう。</a:t>
            </a:r>
          </a:p>
          <a:p>
            <a:pPr marL="0" indent="0">
              <a:buNone/>
            </a:pPr>
            <a:endParaRPr lang="ja-JP" altLang="en-US" sz="900" b="1" dirty="0"/>
          </a:p>
          <a:p>
            <a:pPr marL="0" indent="0">
              <a:buNone/>
            </a:pPr>
            <a:r>
              <a:rPr kumimoji="1" lang="ja-JP" altLang="en-US" b="1" dirty="0"/>
              <a:t>②クラブの元気と魅力再生を目指して、クラブ・リーダーシップ・プラ</a:t>
            </a:r>
            <a:endParaRPr kumimoji="1" lang="en-US" altLang="ja-JP" b="1" dirty="0"/>
          </a:p>
          <a:p>
            <a:pPr marL="0" indent="0">
              <a:buNone/>
            </a:pPr>
            <a:r>
              <a:rPr lang="en-US" altLang="ja-JP" b="1" dirty="0"/>
              <a:t>     </a:t>
            </a:r>
            <a:r>
              <a:rPr kumimoji="1" lang="ja-JP" altLang="en-US" b="1" dirty="0"/>
              <a:t>ン（</a:t>
            </a:r>
            <a:r>
              <a:rPr lang="en-US" altLang="ja-JP" b="1" dirty="0"/>
              <a:t>CLP</a:t>
            </a:r>
            <a:r>
              <a:rPr kumimoji="1" lang="ja-JP" altLang="en-US" b="1" dirty="0"/>
              <a:t>）の進展状況を再点検しよう。また、継続的・定期的に会</a:t>
            </a:r>
            <a:endParaRPr kumimoji="1" lang="en-US" altLang="ja-JP" b="1" dirty="0"/>
          </a:p>
          <a:p>
            <a:pPr marL="0" indent="0">
              <a:buNone/>
            </a:pPr>
            <a:r>
              <a:rPr lang="en-US" altLang="ja-JP" b="1" dirty="0"/>
              <a:t>    </a:t>
            </a:r>
            <a:r>
              <a:rPr kumimoji="1" lang="ja-JP" altLang="en-US" b="1" dirty="0"/>
              <a:t>員の意識調査を実施しよう。</a:t>
            </a:r>
          </a:p>
        </p:txBody>
      </p:sp>
    </p:spTree>
    <p:extLst>
      <p:ext uri="{BB962C8B-B14F-4D97-AF65-F5344CB8AC3E}">
        <p14:creationId xmlns:p14="http://schemas.microsoft.com/office/powerpoint/2010/main" val="16059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E4F686A-4C96-5B43-8895-FBDCDA28FACD}"/>
              </a:ext>
            </a:extLst>
          </p:cNvPr>
          <p:cNvSpPr>
            <a:spLocks noGrp="1"/>
          </p:cNvSpPr>
          <p:nvPr>
            <p:ph idx="1"/>
          </p:nvPr>
        </p:nvSpPr>
        <p:spPr>
          <a:xfrm>
            <a:off x="335360" y="332656"/>
            <a:ext cx="11521280" cy="61926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47500" lnSpcReduction="20000"/>
          </a:bodyPr>
          <a:lstStyle/>
          <a:p>
            <a:pPr marL="0" indent="0">
              <a:buNone/>
            </a:pPr>
            <a:endParaRPr lang="en-US" altLang="ja-JP" sz="6700" b="1" dirty="0"/>
          </a:p>
          <a:p>
            <a:pPr marL="0" indent="0">
              <a:buNone/>
            </a:pPr>
            <a:r>
              <a:rPr lang="ja-JP" altLang="en-US" sz="6700" b="1" dirty="0"/>
              <a:t>③クラブ永続のための最重要課題である会員増強は、元気なクラ</a:t>
            </a:r>
            <a:endParaRPr lang="en-US" altLang="ja-JP" sz="6700" b="1" dirty="0"/>
          </a:p>
          <a:p>
            <a:pPr marL="0" indent="0">
              <a:buNone/>
            </a:pPr>
            <a:r>
              <a:rPr lang="en-US" altLang="ja-JP" sz="6700" b="1" dirty="0"/>
              <a:t>     </a:t>
            </a:r>
            <a:r>
              <a:rPr lang="ja-JP" altLang="en-US" sz="6700" b="1" dirty="0"/>
              <a:t>ブづくり（</a:t>
            </a:r>
            <a:r>
              <a:rPr lang="en-US" altLang="ja-JP" sz="6700" b="1" dirty="0"/>
              <a:t>CLP</a:t>
            </a:r>
            <a:r>
              <a:rPr lang="ja-JP" altLang="en-US" sz="6700" b="1" dirty="0"/>
              <a:t>）を土台に、クラブの実情に合わせて、クラブ全員で</a:t>
            </a:r>
            <a:endParaRPr lang="en-US" altLang="ja-JP" sz="6700" b="1" dirty="0"/>
          </a:p>
          <a:p>
            <a:pPr marL="0" indent="0">
              <a:buNone/>
            </a:pPr>
            <a:r>
              <a:rPr lang="en-US" altLang="ja-JP" sz="6700" b="1" dirty="0"/>
              <a:t>     </a:t>
            </a:r>
            <a:r>
              <a:rPr lang="ja-JP" altLang="en-US" sz="6700" b="1" dirty="0"/>
              <a:t>年度を超えて継続的に取り組もう。</a:t>
            </a:r>
            <a:endParaRPr lang="en-US" altLang="ja-JP" sz="6700" b="1" dirty="0"/>
          </a:p>
          <a:p>
            <a:pPr marL="0" indent="0">
              <a:buNone/>
            </a:pPr>
            <a:endParaRPr lang="ja-JP" altLang="en-US" sz="1300" b="1" dirty="0"/>
          </a:p>
          <a:p>
            <a:pPr marL="0" indent="0">
              <a:buNone/>
            </a:pPr>
            <a:r>
              <a:rPr lang="ja-JP" altLang="en-US" sz="6700" b="1" dirty="0"/>
              <a:t>④コロナ禍のような事態に直面してもオンライン例会開催などで、</a:t>
            </a:r>
            <a:endParaRPr lang="en-US" altLang="ja-JP" sz="6700" b="1" dirty="0"/>
          </a:p>
          <a:p>
            <a:pPr marL="0" indent="0">
              <a:buNone/>
            </a:pPr>
            <a:r>
              <a:rPr lang="en-US" altLang="ja-JP" sz="6700" b="1" dirty="0"/>
              <a:t>    </a:t>
            </a:r>
            <a:r>
              <a:rPr lang="ja-JP" altLang="en-US" sz="6700" b="1" dirty="0"/>
              <a:t>会員とのつながりを保とう。また、ネットを通じた社会との新しい</a:t>
            </a:r>
            <a:endParaRPr lang="en-US" altLang="ja-JP" sz="6700" b="1" dirty="0"/>
          </a:p>
          <a:p>
            <a:pPr marL="0" indent="0">
              <a:buNone/>
            </a:pPr>
            <a:r>
              <a:rPr lang="en-US" altLang="ja-JP" sz="6700" b="1" dirty="0"/>
              <a:t>    </a:t>
            </a:r>
            <a:r>
              <a:rPr lang="ja-JP" altLang="en-US" sz="6700" b="1" dirty="0"/>
              <a:t>つながりを開発しよう。</a:t>
            </a:r>
          </a:p>
          <a:p>
            <a:endParaRPr lang="en-US" altLang="ja-JP" sz="1700" dirty="0">
              <a:solidFill>
                <a:srgbClr val="FF0000"/>
              </a:solidFill>
            </a:endParaRPr>
          </a:p>
          <a:p>
            <a:r>
              <a:rPr lang="ja-JP" altLang="en-US" sz="6700" b="1" dirty="0">
                <a:solidFill>
                  <a:srgbClr val="FF0000"/>
                </a:solidFill>
              </a:rPr>
              <a:t>クラブは会員にどんな価値を提供できるか</a:t>
            </a:r>
            <a:r>
              <a:rPr lang="en-US" altLang="ja-JP" sz="6700" b="1" dirty="0">
                <a:solidFill>
                  <a:srgbClr val="FF0000"/>
                </a:solidFill>
              </a:rPr>
              <a:t>?</a:t>
            </a:r>
          </a:p>
          <a:p>
            <a:pPr marL="0" indent="0">
              <a:buNone/>
            </a:pPr>
            <a:endParaRPr lang="en-US" altLang="ja-JP" sz="1700" dirty="0"/>
          </a:p>
          <a:p>
            <a:pPr marL="0" indent="0">
              <a:buNone/>
            </a:pPr>
            <a:r>
              <a:rPr lang="ja-JP" altLang="en-US" sz="6700" b="1" dirty="0"/>
              <a:t>⑤新会員から現会員まで、クラブにおけるロータリー研修を</a:t>
            </a:r>
          </a:p>
          <a:p>
            <a:pPr marL="0" indent="0">
              <a:buNone/>
            </a:pPr>
            <a:r>
              <a:rPr lang="ja-JP" altLang="en-US" sz="6700" b="1" dirty="0"/>
              <a:t>　充実し、会員のロータリアンとしての成長を図ろう。</a:t>
            </a:r>
            <a:endParaRPr lang="en-US" altLang="ja-JP" sz="6700" b="1" dirty="0"/>
          </a:p>
          <a:p>
            <a:pPr marL="0" indent="0">
              <a:buNone/>
            </a:pPr>
            <a:endParaRPr lang="ja-JP" altLang="en-US" sz="1500" b="1" dirty="0"/>
          </a:p>
          <a:p>
            <a:pPr marL="0" indent="0">
              <a:buNone/>
            </a:pPr>
            <a:r>
              <a:rPr lang="ja-JP" altLang="en-US" sz="6700" b="1" dirty="0"/>
              <a:t>⑥会員の職業人・組織のリーダーとしての成長を支援しよう。</a:t>
            </a:r>
            <a:endParaRPr lang="en-US" altLang="ja-JP" sz="6700" b="1" dirty="0"/>
          </a:p>
          <a:p>
            <a:pPr marL="0" indent="0">
              <a:buNone/>
            </a:pPr>
            <a:endParaRPr kumimoji="1" lang="ja-JP" altLang="en-US" b="1" dirty="0"/>
          </a:p>
        </p:txBody>
      </p:sp>
    </p:spTree>
    <p:extLst>
      <p:ext uri="{BB962C8B-B14F-4D97-AF65-F5344CB8AC3E}">
        <p14:creationId xmlns:p14="http://schemas.microsoft.com/office/powerpoint/2010/main" val="589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left)">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 calcmode="lin" valueType="num">
                                      <p:cBhvr additive="base">
                                        <p:cTn id="4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E4F686A-4C96-5B43-8895-FBDCDA28FACD}"/>
              </a:ext>
            </a:extLst>
          </p:cNvPr>
          <p:cNvSpPr>
            <a:spLocks noGrp="1"/>
          </p:cNvSpPr>
          <p:nvPr>
            <p:ph idx="1"/>
          </p:nvPr>
        </p:nvSpPr>
        <p:spPr>
          <a:xfrm>
            <a:off x="479376" y="296652"/>
            <a:ext cx="11377264" cy="626469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buNone/>
            </a:pPr>
            <a:endParaRPr lang="en-US" altLang="ja-JP" sz="900" b="1" dirty="0"/>
          </a:p>
          <a:p>
            <a:pPr marL="0" indent="0">
              <a:buNone/>
            </a:pPr>
            <a:r>
              <a:rPr lang="ja-JP" altLang="en-US" sz="3800" b="1" dirty="0"/>
              <a:t>⑦会員がロータリーに積極的に参加し、ニーズに応じてそれぞれ </a:t>
            </a:r>
            <a:endParaRPr lang="en-US" altLang="ja-JP" sz="3800" b="1" dirty="0"/>
          </a:p>
          <a:p>
            <a:pPr marL="0" indent="0">
              <a:buNone/>
            </a:pPr>
            <a:r>
              <a:rPr lang="en-US" altLang="ja-JP" sz="3800" b="1" dirty="0"/>
              <a:t>     </a:t>
            </a:r>
            <a:r>
              <a:rPr lang="ja-JP" altLang="en-US" sz="3800" b="1" dirty="0"/>
              <a:t>のロータリーライフを享受できる多様な機会を提供しよう。</a:t>
            </a:r>
          </a:p>
          <a:p>
            <a:pPr marL="0" indent="0">
              <a:buNone/>
            </a:pPr>
            <a:endParaRPr kumimoji="1" lang="en-US" altLang="ja-JP" sz="900" dirty="0">
              <a:solidFill>
                <a:srgbClr val="FF0000"/>
              </a:solidFill>
            </a:endParaRPr>
          </a:p>
          <a:p>
            <a:pPr marL="0" indent="0">
              <a:buNone/>
            </a:pPr>
            <a:r>
              <a:rPr kumimoji="1" lang="ja-JP" altLang="en-US" sz="3300" b="1" dirty="0">
                <a:solidFill>
                  <a:srgbClr val="FF0000"/>
                </a:solidFill>
              </a:rPr>
              <a:t>・ロータリークラブの地域社会における存在価値はどうすれば高まるか</a:t>
            </a:r>
            <a:r>
              <a:rPr kumimoji="1" lang="en-US" altLang="ja-JP" sz="3300" b="1" dirty="0">
                <a:solidFill>
                  <a:srgbClr val="FF0000"/>
                </a:solidFill>
              </a:rPr>
              <a:t>?</a:t>
            </a:r>
          </a:p>
          <a:p>
            <a:pPr marL="0" indent="0">
              <a:buNone/>
            </a:pPr>
            <a:endParaRPr kumimoji="1" lang="ja-JP" altLang="en-US" sz="1000" dirty="0">
              <a:solidFill>
                <a:srgbClr val="FF0000"/>
              </a:solidFill>
            </a:endParaRPr>
          </a:p>
          <a:p>
            <a:pPr marL="0" indent="0">
              <a:buNone/>
            </a:pPr>
            <a:r>
              <a:rPr kumimoji="1" lang="ja-JP" altLang="en-US" sz="3800" b="1" dirty="0"/>
              <a:t>⑧</a:t>
            </a:r>
            <a:r>
              <a:rPr lang="ja-JP" altLang="en-US" sz="3800" b="1" dirty="0"/>
              <a:t>クラブの独自性を磨こう。（何をもって地域に貢献できるか</a:t>
            </a:r>
            <a:r>
              <a:rPr lang="en-US" altLang="ja-JP" sz="3800" b="1" dirty="0"/>
              <a:t>?</a:t>
            </a:r>
            <a:r>
              <a:rPr lang="ja-JP" altLang="en-US" sz="3800" b="1" dirty="0"/>
              <a:t>）</a:t>
            </a:r>
            <a:endParaRPr lang="en-US" altLang="ja-JP" sz="3800" b="1" dirty="0"/>
          </a:p>
          <a:p>
            <a:pPr marL="0" indent="0">
              <a:buNone/>
            </a:pPr>
            <a:endParaRPr lang="en-US" altLang="ja-JP" sz="900" b="1" dirty="0"/>
          </a:p>
          <a:p>
            <a:pPr marL="0" indent="0">
              <a:buNone/>
            </a:pPr>
            <a:r>
              <a:rPr kumimoji="1" lang="ja-JP" altLang="en-US" sz="3800" b="1" dirty="0"/>
              <a:t>⑨所在地の自治体、地域団体等との連携（包括的連携協定の締</a:t>
            </a:r>
            <a:endParaRPr kumimoji="1" lang="en-US" altLang="ja-JP" sz="3800" b="1" dirty="0"/>
          </a:p>
          <a:p>
            <a:pPr marL="0" indent="0">
              <a:buNone/>
            </a:pPr>
            <a:r>
              <a:rPr lang="en-US" altLang="ja-JP" sz="3800" b="1" dirty="0"/>
              <a:t>    </a:t>
            </a:r>
            <a:r>
              <a:rPr kumimoji="1" lang="ja-JP" altLang="en-US" sz="3800" b="1" dirty="0"/>
              <a:t>結と活動等）を積極的に推進し、共助社会の担い手としての役</a:t>
            </a:r>
            <a:endParaRPr kumimoji="1" lang="en-US" altLang="ja-JP" sz="3800" b="1" dirty="0"/>
          </a:p>
          <a:p>
            <a:pPr marL="0" indent="0">
              <a:buNone/>
            </a:pPr>
            <a:r>
              <a:rPr lang="en-US" altLang="ja-JP" sz="3800" b="1" dirty="0"/>
              <a:t>    </a:t>
            </a:r>
            <a:r>
              <a:rPr kumimoji="1" lang="ja-JP" altLang="en-US" sz="3800" b="1" dirty="0"/>
              <a:t>割を果たそう。</a:t>
            </a:r>
            <a:endParaRPr kumimoji="1" lang="en-US" altLang="ja-JP" sz="3800" b="1" dirty="0"/>
          </a:p>
          <a:p>
            <a:pPr marL="0" indent="0">
              <a:buNone/>
            </a:pPr>
            <a:endParaRPr kumimoji="1" lang="ja-JP" altLang="en-US" sz="900" b="1" dirty="0"/>
          </a:p>
          <a:p>
            <a:pPr marL="0" indent="0">
              <a:buNone/>
            </a:pPr>
            <a:r>
              <a:rPr lang="ja-JP" altLang="en-US" sz="3800" b="1" dirty="0"/>
              <a:t>⑩ロータリーの公共イメージの向上は、クラブの地域社会や世界</a:t>
            </a:r>
            <a:endParaRPr lang="en-US" altLang="ja-JP" sz="3800" b="1" dirty="0"/>
          </a:p>
          <a:p>
            <a:pPr marL="0" indent="0">
              <a:buNone/>
            </a:pPr>
            <a:r>
              <a:rPr lang="en-US" altLang="ja-JP" sz="3800" b="1" dirty="0"/>
              <a:t>    </a:t>
            </a:r>
            <a:r>
              <a:rPr lang="ja-JP" altLang="en-US" sz="3800" b="1" dirty="0"/>
              <a:t>に対する貢献やロータリアン自身の言動によって実現できるこ</a:t>
            </a:r>
            <a:endParaRPr lang="en-US" altLang="ja-JP" sz="3800" b="1" dirty="0"/>
          </a:p>
          <a:p>
            <a:pPr marL="0" indent="0">
              <a:buNone/>
            </a:pPr>
            <a:r>
              <a:rPr lang="en-US" altLang="ja-JP" sz="3800" b="1" dirty="0"/>
              <a:t>    </a:t>
            </a:r>
            <a:r>
              <a:rPr lang="ja-JP" altLang="en-US" sz="3800" b="1" dirty="0"/>
              <a:t>とを認識しよう。</a:t>
            </a:r>
          </a:p>
          <a:p>
            <a:pPr marL="0" indent="0">
              <a:buNone/>
            </a:pPr>
            <a:endParaRPr kumimoji="1" lang="ja-JP" altLang="en-US" b="1" dirty="0"/>
          </a:p>
        </p:txBody>
      </p:sp>
    </p:spTree>
    <p:extLst>
      <p:ext uri="{BB962C8B-B14F-4D97-AF65-F5344CB8AC3E}">
        <p14:creationId xmlns:p14="http://schemas.microsoft.com/office/powerpoint/2010/main" val="202313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 calcmode="lin" valueType="num">
                                      <p:cBhvr additive="base">
                                        <p:cTn id="5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 presetClass="entr" presetSubtype="4" fill="hold" nodeType="after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9376" y="3962246"/>
            <a:ext cx="11305256" cy="252028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144000" rIns="91440" bIns="45720" rtlCol="0">
            <a:normAutofit fontScale="62500" lnSpcReduction="20000"/>
          </a:bodyPr>
          <a:lstStyle/>
          <a:p>
            <a:pPr marL="0" indent="0">
              <a:buNone/>
            </a:pPr>
            <a:r>
              <a:rPr lang="ja-JP" altLang="en-US" sz="4700" dirty="0">
                <a:solidFill>
                  <a:srgbClr val="00B05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 後一か月で次年度を迎えます。自クラブの活性化のため、共に</a:t>
            </a:r>
            <a:endParaRPr lang="en-US" altLang="ja-JP" sz="4700" dirty="0">
              <a:solidFill>
                <a:srgbClr val="00B05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endParaRPr>
          </a:p>
          <a:p>
            <a:pPr marL="0" indent="0">
              <a:buNone/>
            </a:pPr>
            <a:r>
              <a:rPr lang="ja-JP" altLang="en-US" sz="4700" dirty="0">
                <a:solidFill>
                  <a:srgbClr val="00B05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 力を合わせて</a:t>
            </a:r>
          </a:p>
          <a:p>
            <a:pPr marL="0" indent="0">
              <a:buNone/>
            </a:pPr>
            <a:r>
              <a:rPr lang="ja-JP" altLang="en-US" sz="4700" dirty="0">
                <a:solidFill>
                  <a:srgbClr val="00B05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 クラブビジョンの策定と見直し、中長期計画の策定と見直しに</a:t>
            </a:r>
            <a:endParaRPr lang="en-US" altLang="ja-JP" sz="4700" dirty="0">
              <a:solidFill>
                <a:srgbClr val="00B05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endParaRPr>
          </a:p>
          <a:p>
            <a:pPr marL="0" indent="0">
              <a:buNone/>
            </a:pPr>
            <a:r>
              <a:rPr lang="ja-JP" altLang="en-US" sz="4700" dirty="0">
                <a:solidFill>
                  <a:srgbClr val="00B050"/>
                </a:solidFill>
                <a:effectLst>
                  <a:outerShdw blurRad="50800" dist="38100" dir="10800000" algn="r" rotWithShape="0">
                    <a:prstClr val="black">
                      <a:alpha val="40000"/>
                    </a:prstClr>
                  </a:outerShdw>
                </a:effectLst>
                <a:latin typeface="HGS教科書体" panose="02020600000000000000" pitchFamily="18" charset="-128"/>
                <a:ea typeface="HGS教科書体" panose="02020600000000000000" pitchFamily="18" charset="-128"/>
              </a:rPr>
              <a:t> 取組んでいきましょう</a:t>
            </a:r>
          </a:p>
          <a:p>
            <a:pPr marL="0" indent="0">
              <a:buNone/>
            </a:pPr>
            <a:r>
              <a:rPr lang="ja-JP" altLang="en-US" sz="4000" dirty="0">
                <a:latin typeface="HGS教科書体" panose="02020600000000000000" pitchFamily="18" charset="-128"/>
                <a:ea typeface="HGS教科書体" panose="02020600000000000000" pitchFamily="18" charset="-128"/>
              </a:rPr>
              <a:t>　                </a:t>
            </a:r>
            <a:r>
              <a:rPr lang="ja-JP" altLang="en-US" sz="5800" dirty="0">
                <a:latin typeface="HGS教科書体" panose="02020600000000000000" pitchFamily="18" charset="-128"/>
                <a:ea typeface="HGS教科書体" panose="02020600000000000000" pitchFamily="18" charset="-128"/>
              </a:rPr>
              <a:t>ご清聴　ありがとうございました。</a:t>
            </a:r>
          </a:p>
        </p:txBody>
      </p:sp>
      <p:sp>
        <p:nvSpPr>
          <p:cNvPr id="4" name="角丸四角形 3"/>
          <p:cNvSpPr/>
          <p:nvPr/>
        </p:nvSpPr>
        <p:spPr>
          <a:xfrm>
            <a:off x="479376" y="429236"/>
            <a:ext cx="11305256" cy="32123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latin typeface="HGS教科書体" panose="02020600000000000000" pitchFamily="18" charset="-128"/>
                <a:ea typeface="HGS教科書体" panose="02020600000000000000" pitchFamily="18" charset="-128"/>
              </a:rPr>
              <a:t>私の知る限りでは、ロータリーには「できない」と「できる」との葛藤で、「できない」が永遠に勝利を収めたことは一度もありません。広大なビジョン、崇高な目的は必ず勝利を収めます。</a:t>
            </a:r>
          </a:p>
          <a:p>
            <a:r>
              <a:rPr lang="ja-JP" altLang="en-US" sz="3000" dirty="0">
                <a:latin typeface="HGS教科書体" panose="02020600000000000000" pitchFamily="18" charset="-128"/>
                <a:ea typeface="HGS教科書体" panose="02020600000000000000" pitchFamily="18" charset="-128"/>
              </a:rPr>
              <a:t>　　　　　　　　　　                              （ポール ハリス）</a:t>
            </a:r>
          </a:p>
        </p:txBody>
      </p:sp>
    </p:spTree>
    <p:extLst>
      <p:ext uri="{BB962C8B-B14F-4D97-AF65-F5344CB8AC3E}">
        <p14:creationId xmlns:p14="http://schemas.microsoft.com/office/powerpoint/2010/main" val="1640613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30488" y="260647"/>
            <a:ext cx="6419056" cy="864096"/>
          </a:xfrm>
          <a:gradFill>
            <a:gsLst>
              <a:gs pos="0">
                <a:srgbClr val="FDF5FC"/>
              </a:gs>
              <a:gs pos="100000">
                <a:srgbClr val="FFCCFF"/>
              </a:gs>
            </a:gsLst>
            <a:lin ang="5400000" scaled="0"/>
          </a:gradFill>
        </p:spPr>
        <p:txBody>
          <a:bodyPr/>
          <a:lstStyle/>
          <a:p>
            <a:r>
              <a:rPr kumimoji="1" lang="en-US" altLang="ja-JP" dirty="0"/>
              <a:t>CLP</a:t>
            </a:r>
            <a:r>
              <a:rPr kumimoji="1" lang="ja-JP" altLang="en-US" dirty="0"/>
              <a:t>（</a:t>
            </a:r>
            <a:r>
              <a:rPr lang="en-US" altLang="ja-JP" dirty="0"/>
              <a:t>Club Leadership Plan</a:t>
            </a:r>
            <a:r>
              <a:rPr kumimoji="1" lang="ja-JP" altLang="en-US" dirty="0"/>
              <a:t>）</a:t>
            </a:r>
          </a:p>
        </p:txBody>
      </p:sp>
      <p:sp>
        <p:nvSpPr>
          <p:cNvPr id="3" name="コンテンツ プレースホルダー 2"/>
          <p:cNvSpPr>
            <a:spLocks noGrp="1"/>
          </p:cNvSpPr>
          <p:nvPr>
            <p:ph idx="1"/>
          </p:nvPr>
        </p:nvSpPr>
        <p:spPr>
          <a:xfrm>
            <a:off x="551384" y="1376773"/>
            <a:ext cx="11377264" cy="1368151"/>
          </a:xfrm>
          <a:solidFill>
            <a:schemeClr val="accent3">
              <a:lumMod val="20000"/>
              <a:lumOff val="80000"/>
            </a:schemeClr>
          </a:solidFill>
        </p:spPr>
        <p:txBody>
          <a:bodyPr>
            <a:normAutofit/>
          </a:bodyPr>
          <a:lstStyle/>
          <a:p>
            <a:pPr marL="0" indent="0">
              <a:buNone/>
            </a:pPr>
            <a:r>
              <a:rPr lang="ja-JP" altLang="en-US" sz="2400" dirty="0"/>
              <a:t>・</a:t>
            </a:r>
            <a:r>
              <a:rPr lang="en-US" altLang="ja-JP" sz="2600" dirty="0"/>
              <a:t>DLP</a:t>
            </a:r>
            <a:r>
              <a:rPr lang="ja-JP" altLang="en-US" sz="2600" dirty="0"/>
              <a:t>は世界の全地区が採用されなければならないが、</a:t>
            </a:r>
            <a:r>
              <a:rPr lang="en-US" altLang="ja-JP" sz="2600" dirty="0"/>
              <a:t>CLP</a:t>
            </a:r>
            <a:r>
              <a:rPr lang="ja-JP" altLang="en-US" sz="2600" dirty="0"/>
              <a:t>の採否はクラブの裁量</a:t>
            </a:r>
            <a:endParaRPr lang="en-US" altLang="ja-JP" sz="2600" dirty="0"/>
          </a:p>
          <a:p>
            <a:pPr marL="0" indent="0">
              <a:buNone/>
            </a:pPr>
            <a:endParaRPr lang="en-US" altLang="ja-JP" sz="1000" dirty="0"/>
          </a:p>
          <a:p>
            <a:pPr marL="0" indent="0">
              <a:buNone/>
            </a:pPr>
            <a:r>
              <a:rPr lang="ja-JP" altLang="en-US" sz="2400" dirty="0"/>
              <a:t>・</a:t>
            </a:r>
            <a:r>
              <a:rPr lang="ja-JP" altLang="en-US" sz="2600" dirty="0"/>
              <a:t>目的　クラブを長期的に如何に発展させ活性化を図っていくか。</a:t>
            </a:r>
            <a:endParaRPr lang="en-US" altLang="ja-JP" sz="2600" dirty="0"/>
          </a:p>
          <a:p>
            <a:pPr marL="0" indent="0">
              <a:buNone/>
            </a:pPr>
            <a:endParaRPr kumimoji="1" lang="en-US" altLang="ja-JP" dirty="0"/>
          </a:p>
          <a:p>
            <a:pPr marL="0" indent="0">
              <a:buNone/>
            </a:pPr>
            <a:endParaRPr kumimoji="1" lang="ja-JP" altLang="en-US" dirty="0"/>
          </a:p>
        </p:txBody>
      </p:sp>
      <p:sp>
        <p:nvSpPr>
          <p:cNvPr id="5" name="テキスト ボックス 4"/>
          <p:cNvSpPr txBox="1"/>
          <p:nvPr/>
        </p:nvSpPr>
        <p:spPr>
          <a:xfrm>
            <a:off x="551384" y="2996954"/>
            <a:ext cx="11377264" cy="3416320"/>
          </a:xfrm>
          <a:prstGeom prst="rect">
            <a:avLst/>
          </a:prstGeom>
          <a:solidFill>
            <a:schemeClr val="accent5">
              <a:lumMod val="20000"/>
              <a:lumOff val="80000"/>
            </a:schemeClr>
          </a:solidFill>
        </p:spPr>
        <p:txBody>
          <a:bodyPr wrap="square" rtlCol="0">
            <a:spAutoFit/>
          </a:bodyPr>
          <a:lstStyle/>
          <a:p>
            <a:r>
              <a:rPr lang="en-US" altLang="ja-JP" sz="2400" dirty="0"/>
              <a:t>1.</a:t>
            </a:r>
            <a:r>
              <a:rPr lang="ja-JP" altLang="en-US" sz="2400" dirty="0"/>
              <a:t>　クラブの発展に繋がるような</a:t>
            </a:r>
            <a:r>
              <a:rPr lang="ja-JP" altLang="en-US" sz="2400" dirty="0">
                <a:solidFill>
                  <a:srgbClr val="FF0000"/>
                </a:solidFill>
              </a:rPr>
              <a:t>長期目標を</a:t>
            </a:r>
            <a:r>
              <a:rPr lang="ja-JP" altLang="en-US" sz="2400" dirty="0"/>
              <a:t>立案する。</a:t>
            </a:r>
            <a:endParaRPr lang="en-US" altLang="ja-JP" sz="2400" dirty="0"/>
          </a:p>
          <a:p>
            <a:r>
              <a:rPr lang="en-US" altLang="ja-JP" sz="2400" dirty="0"/>
              <a:t>2.</a:t>
            </a:r>
            <a:r>
              <a:rPr lang="ja-JP" altLang="en-US" sz="2400" dirty="0"/>
              <a:t>　</a:t>
            </a:r>
            <a:r>
              <a:rPr lang="ja-JP" altLang="en-US" sz="2400" dirty="0">
                <a:solidFill>
                  <a:srgbClr val="FF0000"/>
                </a:solidFill>
              </a:rPr>
              <a:t>長期目標</a:t>
            </a:r>
            <a:r>
              <a:rPr lang="ja-JP" altLang="en-US" sz="2400" dirty="0"/>
              <a:t>を支える年次目標の設定する。</a:t>
            </a:r>
            <a:endParaRPr lang="en-US" altLang="ja-JP" sz="2400" dirty="0"/>
          </a:p>
          <a:p>
            <a:r>
              <a:rPr lang="en-US" altLang="ja-JP" sz="2400" dirty="0"/>
              <a:t>3.</a:t>
            </a:r>
            <a:r>
              <a:rPr lang="ja-JP" altLang="en-US" sz="2400" dirty="0"/>
              <a:t>　</a:t>
            </a:r>
            <a:r>
              <a:rPr lang="ja-JP" altLang="en-US" sz="2000" dirty="0"/>
              <a:t>クラブ協議会などの会合を通じて会員全員がクラブ活動に参加していることを実感できるようにする。</a:t>
            </a:r>
            <a:endParaRPr lang="en-US" altLang="ja-JP" sz="2000" dirty="0"/>
          </a:p>
          <a:p>
            <a:r>
              <a:rPr lang="en-US" altLang="ja-JP" sz="2400" dirty="0"/>
              <a:t>4.</a:t>
            </a:r>
            <a:r>
              <a:rPr lang="ja-JP" altLang="en-US" sz="2400" dirty="0"/>
              <a:t>　クラブ内及び地区との情報伝達を</a:t>
            </a:r>
            <a:r>
              <a:rPr lang="en-US" altLang="ja-JP" sz="2400" dirty="0"/>
              <a:t>AG</a:t>
            </a:r>
            <a:r>
              <a:rPr lang="ja-JP" altLang="en-US" sz="2400" dirty="0"/>
              <a:t>や地区委員を通じて円滑に図る。</a:t>
            </a:r>
            <a:endParaRPr lang="en-US" altLang="ja-JP" sz="2400" dirty="0"/>
          </a:p>
          <a:p>
            <a:r>
              <a:rPr lang="en-US" altLang="ja-JP" sz="2400" dirty="0"/>
              <a:t>5.</a:t>
            </a:r>
            <a:r>
              <a:rPr lang="ja-JP" altLang="en-US" sz="2400" dirty="0"/>
              <a:t>　年度から年度への継続性を保つため、クラブ指導者間の協力を緊密に保つ。</a:t>
            </a:r>
            <a:endParaRPr lang="en-US" altLang="ja-JP" sz="2400" dirty="0"/>
          </a:p>
          <a:p>
            <a:r>
              <a:rPr lang="en-US" altLang="ja-JP" sz="2400" dirty="0"/>
              <a:t>6.</a:t>
            </a:r>
            <a:r>
              <a:rPr lang="ja-JP" altLang="en-US" sz="2400" dirty="0"/>
              <a:t>　独自のクラブ運営が反映出来るように、クラブの</a:t>
            </a:r>
            <a:r>
              <a:rPr lang="ja-JP" altLang="en-US" sz="2400" dirty="0">
                <a:solidFill>
                  <a:srgbClr val="FF0000"/>
                </a:solidFill>
              </a:rPr>
              <a:t>長期計画</a:t>
            </a:r>
            <a:r>
              <a:rPr lang="ja-JP" altLang="en-US" sz="2400" dirty="0"/>
              <a:t>や細則を適宜修正する。</a:t>
            </a:r>
            <a:endParaRPr lang="en-US" altLang="ja-JP" sz="2400" dirty="0"/>
          </a:p>
          <a:p>
            <a:r>
              <a:rPr lang="en-US" altLang="ja-JP" sz="2400" dirty="0"/>
              <a:t>7.</a:t>
            </a:r>
            <a:r>
              <a:rPr lang="ja-JP" altLang="en-US" sz="2400" dirty="0"/>
              <a:t>　クラブ会員間の親睦が深まるような奉仕と親睦の機会を提供する。</a:t>
            </a:r>
            <a:endParaRPr lang="en-US" altLang="ja-JP" sz="2400" dirty="0"/>
          </a:p>
          <a:p>
            <a:r>
              <a:rPr lang="en-US" altLang="ja-JP" sz="2400" dirty="0"/>
              <a:t>8.</a:t>
            </a:r>
            <a:r>
              <a:rPr lang="ja-JP" altLang="en-US" sz="2400" dirty="0"/>
              <a:t>　会員全員がクラブの</a:t>
            </a:r>
            <a:r>
              <a:rPr lang="en-US" altLang="ja-JP" sz="2400" dirty="0"/>
              <a:t>PJ</a:t>
            </a:r>
            <a:r>
              <a:rPr lang="ja-JP" altLang="en-US" sz="2400" dirty="0"/>
              <a:t>や奉仕活動に活発に関与するように計画する。</a:t>
            </a:r>
            <a:endParaRPr lang="en-US" altLang="ja-JP" sz="2400" dirty="0"/>
          </a:p>
          <a:p>
            <a:r>
              <a:rPr lang="en-US" altLang="ja-JP" sz="2400" dirty="0"/>
              <a:t>9.</a:t>
            </a:r>
            <a:r>
              <a:rPr lang="ja-JP" altLang="en-US" sz="2400" dirty="0"/>
              <a:t>　会員に対する包括的な研修プランを立案し、指導者を育成する。</a:t>
            </a:r>
          </a:p>
        </p:txBody>
      </p:sp>
    </p:spTree>
    <p:extLst>
      <p:ext uri="{BB962C8B-B14F-4D97-AF65-F5344CB8AC3E}">
        <p14:creationId xmlns:p14="http://schemas.microsoft.com/office/powerpoint/2010/main" val="1973335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00"/>
                                        <p:tgtEl>
                                          <p:spTgt spid="3">
                                            <p:bg/>
                                          </p:spTgt>
                                        </p:tgtEl>
                                      </p:cBhvr>
                                    </p:animEffect>
                                  </p:childTnLst>
                                </p:cTn>
                              </p:par>
                            </p:childTnLst>
                          </p:cTn>
                        </p:par>
                        <p:par>
                          <p:cTn id="8" fill="hold">
                            <p:stCondLst>
                              <p:cond delay="3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700" fill="hold"/>
                                        <p:tgtEl>
                                          <p:spTgt spid="5"/>
                                        </p:tgtEl>
                                        <p:attrNameLst>
                                          <p:attrName>ppt_w</p:attrName>
                                        </p:attrNameLst>
                                      </p:cBhvr>
                                      <p:tavLst>
                                        <p:tav tm="0">
                                          <p:val>
                                            <p:fltVal val="0"/>
                                          </p:val>
                                        </p:tav>
                                        <p:tav tm="100000">
                                          <p:val>
                                            <p:strVal val="#ppt_w"/>
                                          </p:val>
                                        </p:tav>
                                      </p:tavLst>
                                    </p:anim>
                                    <p:anim calcmode="lin" valueType="num">
                                      <p:cBhvr>
                                        <p:cTn id="22" dur="700" fill="hold"/>
                                        <p:tgtEl>
                                          <p:spTgt spid="5"/>
                                        </p:tgtEl>
                                        <p:attrNameLst>
                                          <p:attrName>ppt_h</p:attrName>
                                        </p:attrNameLst>
                                      </p:cBhvr>
                                      <p:tavLst>
                                        <p:tav tm="0">
                                          <p:val>
                                            <p:fltVal val="0"/>
                                          </p:val>
                                        </p:tav>
                                        <p:tav tm="100000">
                                          <p:val>
                                            <p:strVal val="#ppt_h"/>
                                          </p:val>
                                        </p:tav>
                                      </p:tavLst>
                                    </p:anim>
                                    <p:anim calcmode="lin" valueType="num">
                                      <p:cBhvr>
                                        <p:cTn id="23" dur="700" fill="hold"/>
                                        <p:tgtEl>
                                          <p:spTgt spid="5"/>
                                        </p:tgtEl>
                                        <p:attrNameLst>
                                          <p:attrName>style.rotation</p:attrName>
                                        </p:attrNameLst>
                                      </p:cBhvr>
                                      <p:tavLst>
                                        <p:tav tm="0">
                                          <p:val>
                                            <p:fltVal val="90"/>
                                          </p:val>
                                        </p:tav>
                                        <p:tav tm="100000">
                                          <p:val>
                                            <p:fltVal val="0"/>
                                          </p:val>
                                        </p:tav>
                                      </p:tavLst>
                                    </p:anim>
                                    <p:animEffect transition="in" filter="fade">
                                      <p:cBhvr>
                                        <p:cTn id="24"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03473" name="Rectangle 17">
            <a:extLst>
              <a:ext uri="{FF2B5EF4-FFF2-40B4-BE49-F238E27FC236}">
                <a16:creationId xmlns:a16="http://schemas.microsoft.com/office/drawing/2014/main" id="{5B8E931D-71CB-4EF5-9609-1D1846DEFFAD}"/>
              </a:ext>
            </a:extLst>
          </p:cNvPr>
          <p:cNvSpPr>
            <a:spLocks noChangeArrowheads="1"/>
          </p:cNvSpPr>
          <p:nvPr/>
        </p:nvSpPr>
        <p:spPr bwMode="auto">
          <a:xfrm>
            <a:off x="1199455" y="4005263"/>
            <a:ext cx="10081115" cy="2667000"/>
          </a:xfrm>
          <a:prstGeom prst="rect">
            <a:avLst/>
          </a:prstGeom>
          <a:solidFill>
            <a:srgbClr val="CCFFCC"/>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eaLnBrk="1" hangingPunct="1">
              <a:spcBef>
                <a:spcPct val="0"/>
              </a:spcBef>
              <a:buClrTx/>
              <a:buSzTx/>
              <a:buFontTx/>
              <a:buNone/>
            </a:pPr>
            <a:endParaRPr lang="ja-JP" altLang="en-US" sz="2400">
              <a:solidFill>
                <a:srgbClr val="FFFFFF"/>
              </a:solidFill>
              <a:latin typeface="Times New Roman" panose="02020603050405020304" pitchFamily="18" charset="0"/>
            </a:endParaRPr>
          </a:p>
        </p:txBody>
      </p:sp>
      <p:sp>
        <p:nvSpPr>
          <p:cNvPr id="125954" name="Rectangle 2">
            <a:extLst>
              <a:ext uri="{FF2B5EF4-FFF2-40B4-BE49-F238E27FC236}">
                <a16:creationId xmlns:a16="http://schemas.microsoft.com/office/drawing/2014/main" id="{9E1D55C2-12A1-4BF1-B6C7-BE1B1030D593}"/>
              </a:ext>
            </a:extLst>
          </p:cNvPr>
          <p:cNvSpPr>
            <a:spLocks noChangeArrowheads="1"/>
          </p:cNvSpPr>
          <p:nvPr/>
        </p:nvSpPr>
        <p:spPr bwMode="auto">
          <a:xfrm>
            <a:off x="5105400" y="1219200"/>
            <a:ext cx="1981200" cy="914400"/>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eaLnBrk="1" hangingPunct="1">
              <a:spcBef>
                <a:spcPct val="0"/>
              </a:spcBef>
              <a:buClrTx/>
              <a:buSzTx/>
              <a:buFontTx/>
              <a:buNone/>
            </a:pPr>
            <a:endParaRPr lang="ja-JP" altLang="en-US" sz="2400">
              <a:solidFill>
                <a:srgbClr val="FFFFFF"/>
              </a:solidFill>
              <a:latin typeface="Times New Roman" panose="02020603050405020304" pitchFamily="18" charset="0"/>
            </a:endParaRPr>
          </a:p>
        </p:txBody>
      </p:sp>
      <p:sp>
        <p:nvSpPr>
          <p:cNvPr id="125955" name="Text Box 4">
            <a:extLst>
              <a:ext uri="{FF2B5EF4-FFF2-40B4-BE49-F238E27FC236}">
                <a16:creationId xmlns:a16="http://schemas.microsoft.com/office/drawing/2014/main" id="{DE25F758-78FF-4182-AB51-44CA3A5F90CF}"/>
              </a:ext>
            </a:extLst>
          </p:cNvPr>
          <p:cNvSpPr txBox="1">
            <a:spLocks noChangeArrowheads="1"/>
          </p:cNvSpPr>
          <p:nvPr/>
        </p:nvSpPr>
        <p:spPr bwMode="auto">
          <a:xfrm>
            <a:off x="5087939" y="1447801"/>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50000"/>
              </a:spcBef>
              <a:buClrTx/>
              <a:buSzTx/>
              <a:buFontTx/>
              <a:buNone/>
            </a:pPr>
            <a:r>
              <a:rPr kumimoji="0" lang="ja-JP" altLang="en-US" sz="2400" b="1">
                <a:solidFill>
                  <a:srgbClr val="FFFFFF"/>
                </a:solidFill>
                <a:latin typeface="Times New Roman" panose="02020603050405020304" pitchFamily="18" charset="0"/>
              </a:rPr>
              <a:t>クラブ理事会</a:t>
            </a:r>
          </a:p>
        </p:txBody>
      </p:sp>
      <p:sp>
        <p:nvSpPr>
          <p:cNvPr id="125956" name="Line 5">
            <a:extLst>
              <a:ext uri="{FF2B5EF4-FFF2-40B4-BE49-F238E27FC236}">
                <a16:creationId xmlns:a16="http://schemas.microsoft.com/office/drawing/2014/main" id="{8561641E-C04E-4BB5-AEEE-2A574B11D212}"/>
              </a:ext>
            </a:extLst>
          </p:cNvPr>
          <p:cNvSpPr>
            <a:spLocks noChangeShapeType="1"/>
          </p:cNvSpPr>
          <p:nvPr/>
        </p:nvSpPr>
        <p:spPr bwMode="auto">
          <a:xfrm>
            <a:off x="6096000" y="2133600"/>
            <a:ext cx="0" cy="584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ja-JP" altLang="en-US"/>
          </a:p>
        </p:txBody>
      </p:sp>
      <p:grpSp>
        <p:nvGrpSpPr>
          <p:cNvPr id="125957" name="Group 6">
            <a:extLst>
              <a:ext uri="{FF2B5EF4-FFF2-40B4-BE49-F238E27FC236}">
                <a16:creationId xmlns:a16="http://schemas.microsoft.com/office/drawing/2014/main" id="{70F1F536-B824-4B5F-AF3D-41862CA2D7F1}"/>
              </a:ext>
            </a:extLst>
          </p:cNvPr>
          <p:cNvGrpSpPr>
            <a:grpSpLocks/>
          </p:cNvGrpSpPr>
          <p:nvPr/>
        </p:nvGrpSpPr>
        <p:grpSpPr bwMode="auto">
          <a:xfrm>
            <a:off x="1774825" y="2420938"/>
            <a:ext cx="8763000" cy="1143000"/>
            <a:chOff x="144" y="2160"/>
            <a:chExt cx="5520" cy="720"/>
          </a:xfrm>
        </p:grpSpPr>
        <p:sp>
          <p:nvSpPr>
            <p:cNvPr id="125974" name="Rectangle 7">
              <a:extLst>
                <a:ext uri="{FF2B5EF4-FFF2-40B4-BE49-F238E27FC236}">
                  <a16:creationId xmlns:a16="http://schemas.microsoft.com/office/drawing/2014/main" id="{ED141717-69C6-495A-8C93-C33CDFFD3023}"/>
                </a:ext>
              </a:extLst>
            </p:cNvPr>
            <p:cNvSpPr>
              <a:spLocks noChangeArrowheads="1"/>
            </p:cNvSpPr>
            <p:nvPr/>
          </p:nvSpPr>
          <p:spPr bwMode="auto">
            <a:xfrm>
              <a:off x="144" y="2304"/>
              <a:ext cx="1008" cy="576"/>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0"/>
                </a:spcBef>
                <a:buClrTx/>
                <a:buSzTx/>
                <a:buFontTx/>
                <a:buNone/>
              </a:pPr>
              <a:r>
                <a:rPr kumimoji="0" lang="ja-JP" altLang="en-US" sz="2400" b="1" dirty="0">
                  <a:solidFill>
                    <a:srgbClr val="FFFFFF"/>
                  </a:solidFill>
                </a:rPr>
                <a:t>管理運営</a:t>
              </a:r>
            </a:p>
          </p:txBody>
        </p:sp>
        <p:sp>
          <p:nvSpPr>
            <p:cNvPr id="125975" name="Rectangle 8">
              <a:extLst>
                <a:ext uri="{FF2B5EF4-FFF2-40B4-BE49-F238E27FC236}">
                  <a16:creationId xmlns:a16="http://schemas.microsoft.com/office/drawing/2014/main" id="{8BF92236-FF96-4E06-8B58-0821F06E1E1D}"/>
                </a:ext>
              </a:extLst>
            </p:cNvPr>
            <p:cNvSpPr>
              <a:spLocks noChangeArrowheads="1"/>
            </p:cNvSpPr>
            <p:nvPr/>
          </p:nvSpPr>
          <p:spPr bwMode="auto">
            <a:xfrm>
              <a:off x="1248" y="2304"/>
              <a:ext cx="1008" cy="576"/>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0"/>
                </a:spcBef>
                <a:buClrTx/>
                <a:buSzTx/>
                <a:buFontTx/>
                <a:buNone/>
              </a:pPr>
              <a:r>
                <a:rPr kumimoji="0" lang="ja-JP" altLang="en-US" sz="2400" b="1">
                  <a:solidFill>
                    <a:srgbClr val="FFFFFF"/>
                  </a:solidFill>
                </a:rPr>
                <a:t>公共</a:t>
              </a:r>
              <a:endParaRPr kumimoji="0" lang="en-US" altLang="ja-JP" sz="2400" b="1">
                <a:solidFill>
                  <a:srgbClr val="FFFFFF"/>
                </a:solidFill>
              </a:endParaRPr>
            </a:p>
            <a:p>
              <a:pPr algn="ctr" eaLnBrk="1" hangingPunct="1">
                <a:spcBef>
                  <a:spcPct val="0"/>
                </a:spcBef>
                <a:buClrTx/>
                <a:buSzTx/>
                <a:buFontTx/>
                <a:buNone/>
              </a:pPr>
              <a:r>
                <a:rPr kumimoji="0" lang="ja-JP" altLang="en-US" sz="2400" b="1">
                  <a:solidFill>
                    <a:srgbClr val="FFFFFF"/>
                  </a:solidFill>
                </a:rPr>
                <a:t>イメージ</a:t>
              </a:r>
            </a:p>
          </p:txBody>
        </p:sp>
        <p:sp>
          <p:nvSpPr>
            <p:cNvPr id="125976" name="Rectangle 9">
              <a:extLst>
                <a:ext uri="{FF2B5EF4-FFF2-40B4-BE49-F238E27FC236}">
                  <a16:creationId xmlns:a16="http://schemas.microsoft.com/office/drawing/2014/main" id="{CD3C333D-FBCB-4362-9740-4C2C0BEDBCAA}"/>
                </a:ext>
              </a:extLst>
            </p:cNvPr>
            <p:cNvSpPr>
              <a:spLocks noChangeArrowheads="1"/>
            </p:cNvSpPr>
            <p:nvPr/>
          </p:nvSpPr>
          <p:spPr bwMode="auto">
            <a:xfrm>
              <a:off x="2376" y="2304"/>
              <a:ext cx="1008" cy="576"/>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0"/>
                </a:spcBef>
                <a:buClrTx/>
                <a:buSzTx/>
                <a:buFontTx/>
                <a:buNone/>
              </a:pPr>
              <a:r>
                <a:rPr kumimoji="0" lang="ja-JP" altLang="en-US" sz="2400" b="1">
                  <a:solidFill>
                    <a:srgbClr val="FFFFFF"/>
                  </a:solidFill>
                </a:rPr>
                <a:t>会員増強</a:t>
              </a:r>
            </a:p>
          </p:txBody>
        </p:sp>
        <p:sp>
          <p:nvSpPr>
            <p:cNvPr id="125977" name="Rectangle 10">
              <a:extLst>
                <a:ext uri="{FF2B5EF4-FFF2-40B4-BE49-F238E27FC236}">
                  <a16:creationId xmlns:a16="http://schemas.microsoft.com/office/drawing/2014/main" id="{9DA172F1-CC09-43AF-9AB9-D20E32FE68B9}"/>
                </a:ext>
              </a:extLst>
            </p:cNvPr>
            <p:cNvSpPr>
              <a:spLocks noChangeArrowheads="1"/>
            </p:cNvSpPr>
            <p:nvPr/>
          </p:nvSpPr>
          <p:spPr bwMode="auto">
            <a:xfrm>
              <a:off x="3552" y="2304"/>
              <a:ext cx="1008" cy="576"/>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0"/>
                </a:spcBef>
                <a:buClrTx/>
                <a:buSzTx/>
                <a:buFontTx/>
                <a:buNone/>
              </a:pPr>
              <a:r>
                <a:rPr kumimoji="0" lang="ja-JP" altLang="en-US" sz="2400" b="1">
                  <a:solidFill>
                    <a:srgbClr val="FFFFFF"/>
                  </a:solidFill>
                  <a:latin typeface="Times New Roman" panose="02020603050405020304" pitchFamily="18" charset="0"/>
                </a:rPr>
                <a:t>奉仕</a:t>
              </a:r>
              <a:br>
                <a:rPr kumimoji="0" lang="ja-JP" altLang="en-US" sz="2400" b="1">
                  <a:solidFill>
                    <a:srgbClr val="FFFFFF"/>
                  </a:solidFill>
                  <a:latin typeface="Times New Roman" panose="02020603050405020304" pitchFamily="18" charset="0"/>
                </a:rPr>
              </a:br>
              <a:r>
                <a:rPr kumimoji="0" lang="ja-JP" altLang="en-US" sz="2400" b="1">
                  <a:solidFill>
                    <a:srgbClr val="FFFFFF"/>
                  </a:solidFill>
                  <a:latin typeface="Times New Roman" panose="02020603050405020304" pitchFamily="18" charset="0"/>
                </a:rPr>
                <a:t>プロジェクト</a:t>
              </a:r>
            </a:p>
          </p:txBody>
        </p:sp>
        <p:sp>
          <p:nvSpPr>
            <p:cNvPr id="125978" name="Rectangle 11">
              <a:extLst>
                <a:ext uri="{FF2B5EF4-FFF2-40B4-BE49-F238E27FC236}">
                  <a16:creationId xmlns:a16="http://schemas.microsoft.com/office/drawing/2014/main" id="{BBA564BF-9B3F-414B-8FF2-153A320B5267}"/>
                </a:ext>
              </a:extLst>
            </p:cNvPr>
            <p:cNvSpPr>
              <a:spLocks noChangeArrowheads="1"/>
            </p:cNvSpPr>
            <p:nvPr/>
          </p:nvSpPr>
          <p:spPr bwMode="auto">
            <a:xfrm>
              <a:off x="4656" y="2304"/>
              <a:ext cx="1008" cy="576"/>
            </a:xfrm>
            <a:prstGeom prst="rect">
              <a:avLst/>
            </a:prstGeom>
            <a:solidFill>
              <a:schemeClr val="accent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0"/>
                </a:spcBef>
                <a:buClrTx/>
                <a:buSzTx/>
                <a:buFontTx/>
                <a:buNone/>
              </a:pPr>
              <a:r>
                <a:rPr kumimoji="0" lang="ja-JP" altLang="en-US" sz="2400" b="1">
                  <a:solidFill>
                    <a:srgbClr val="FFFFFF"/>
                  </a:solidFill>
                  <a:latin typeface="Times New Roman" panose="02020603050405020304" pitchFamily="18" charset="0"/>
                </a:rPr>
                <a:t>ロータリー</a:t>
              </a:r>
              <a:br>
                <a:rPr kumimoji="0" lang="ja-JP" altLang="en-US" sz="2400" b="1">
                  <a:solidFill>
                    <a:srgbClr val="FFFFFF"/>
                  </a:solidFill>
                  <a:latin typeface="Times New Roman" panose="02020603050405020304" pitchFamily="18" charset="0"/>
                </a:rPr>
              </a:br>
              <a:r>
                <a:rPr kumimoji="0" lang="ja-JP" altLang="en-US" sz="2400" b="1">
                  <a:solidFill>
                    <a:srgbClr val="FFFFFF"/>
                  </a:solidFill>
                  <a:latin typeface="Times New Roman" panose="02020603050405020304" pitchFamily="18" charset="0"/>
                </a:rPr>
                <a:t>財団</a:t>
              </a:r>
            </a:p>
          </p:txBody>
        </p:sp>
        <p:sp>
          <p:nvSpPr>
            <p:cNvPr id="125979" name="Line 12">
              <a:extLst>
                <a:ext uri="{FF2B5EF4-FFF2-40B4-BE49-F238E27FC236}">
                  <a16:creationId xmlns:a16="http://schemas.microsoft.com/office/drawing/2014/main" id="{2CBC97CE-7B27-4E2E-A905-9F79F5F4D4F8}"/>
                </a:ext>
              </a:extLst>
            </p:cNvPr>
            <p:cNvSpPr>
              <a:spLocks noChangeShapeType="1"/>
            </p:cNvSpPr>
            <p:nvPr/>
          </p:nvSpPr>
          <p:spPr bwMode="auto">
            <a:xfrm>
              <a:off x="624" y="2160"/>
              <a:ext cx="456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125980" name="Line 13">
              <a:extLst>
                <a:ext uri="{FF2B5EF4-FFF2-40B4-BE49-F238E27FC236}">
                  <a16:creationId xmlns:a16="http://schemas.microsoft.com/office/drawing/2014/main" id="{B5FCC801-277B-4E44-9F28-7C1F8FD1DF71}"/>
                </a:ext>
              </a:extLst>
            </p:cNvPr>
            <p:cNvSpPr>
              <a:spLocks noChangeShapeType="1"/>
            </p:cNvSpPr>
            <p:nvPr/>
          </p:nvSpPr>
          <p:spPr bwMode="auto">
            <a:xfrm>
              <a:off x="5184" y="2160"/>
              <a:ext cx="0" cy="1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125981" name="Line 14">
              <a:extLst>
                <a:ext uri="{FF2B5EF4-FFF2-40B4-BE49-F238E27FC236}">
                  <a16:creationId xmlns:a16="http://schemas.microsoft.com/office/drawing/2014/main" id="{FE389E89-0F2A-4A03-9A5A-2DE6D0663121}"/>
                </a:ext>
              </a:extLst>
            </p:cNvPr>
            <p:cNvSpPr>
              <a:spLocks noChangeShapeType="1"/>
            </p:cNvSpPr>
            <p:nvPr/>
          </p:nvSpPr>
          <p:spPr bwMode="auto">
            <a:xfrm>
              <a:off x="4080" y="2160"/>
              <a:ext cx="0" cy="1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125982" name="Line 15">
              <a:extLst>
                <a:ext uri="{FF2B5EF4-FFF2-40B4-BE49-F238E27FC236}">
                  <a16:creationId xmlns:a16="http://schemas.microsoft.com/office/drawing/2014/main" id="{FCAC2A17-529C-4B71-9808-111716113767}"/>
                </a:ext>
              </a:extLst>
            </p:cNvPr>
            <p:cNvSpPr>
              <a:spLocks noChangeShapeType="1"/>
            </p:cNvSpPr>
            <p:nvPr/>
          </p:nvSpPr>
          <p:spPr bwMode="auto">
            <a:xfrm>
              <a:off x="1776" y="2160"/>
              <a:ext cx="0" cy="1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125983" name="Line 16">
              <a:extLst>
                <a:ext uri="{FF2B5EF4-FFF2-40B4-BE49-F238E27FC236}">
                  <a16:creationId xmlns:a16="http://schemas.microsoft.com/office/drawing/2014/main" id="{7F1B3C7E-1204-4B4A-85F7-7EB6A2A6090A}"/>
                </a:ext>
              </a:extLst>
            </p:cNvPr>
            <p:cNvSpPr>
              <a:spLocks noChangeShapeType="1"/>
            </p:cNvSpPr>
            <p:nvPr/>
          </p:nvSpPr>
          <p:spPr bwMode="auto">
            <a:xfrm>
              <a:off x="624" y="2160"/>
              <a:ext cx="0" cy="1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ja-JP" altLang="en-US"/>
            </a:p>
          </p:txBody>
        </p:sp>
      </p:grpSp>
      <p:sp>
        <p:nvSpPr>
          <p:cNvPr id="403474" name="Text Box 18">
            <a:extLst>
              <a:ext uri="{FF2B5EF4-FFF2-40B4-BE49-F238E27FC236}">
                <a16:creationId xmlns:a16="http://schemas.microsoft.com/office/drawing/2014/main" id="{27CD365D-855F-498A-8CA4-765C7442527D}"/>
              </a:ext>
            </a:extLst>
          </p:cNvPr>
          <p:cNvSpPr txBox="1">
            <a:spLocks noChangeArrowheads="1"/>
          </p:cNvSpPr>
          <p:nvPr/>
        </p:nvSpPr>
        <p:spPr bwMode="auto">
          <a:xfrm>
            <a:off x="2209800" y="6248401"/>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0"/>
              </a:spcBef>
              <a:buClrTx/>
              <a:buSzTx/>
              <a:buFontTx/>
              <a:buNone/>
            </a:pPr>
            <a:r>
              <a:rPr kumimoji="0" lang="ja-JP" altLang="en-US" sz="2400" b="1">
                <a:solidFill>
                  <a:srgbClr val="FF0000"/>
                </a:solidFill>
                <a:latin typeface="Times New Roman" panose="02020603050405020304" pitchFamily="18" charset="0"/>
                <a:ea typeface="ＭＳ ゴシック" panose="020B0609070205080204" pitchFamily="49" charset="-128"/>
              </a:rPr>
              <a:t>クラブ・リーダーシップ・プランの地区による支援</a:t>
            </a:r>
          </a:p>
        </p:txBody>
      </p:sp>
      <p:sp>
        <p:nvSpPr>
          <p:cNvPr id="403476" name="Rectangle 20">
            <a:extLst>
              <a:ext uri="{FF2B5EF4-FFF2-40B4-BE49-F238E27FC236}">
                <a16:creationId xmlns:a16="http://schemas.microsoft.com/office/drawing/2014/main" id="{1AE97DD5-9A62-4190-B80E-1B30F0210DDE}"/>
              </a:ext>
            </a:extLst>
          </p:cNvPr>
          <p:cNvSpPr>
            <a:spLocks noChangeArrowheads="1"/>
          </p:cNvSpPr>
          <p:nvPr/>
        </p:nvSpPr>
        <p:spPr bwMode="auto">
          <a:xfrm>
            <a:off x="3564679" y="4221163"/>
            <a:ext cx="1600200" cy="1066800"/>
          </a:xfrm>
          <a:prstGeom prst="rect">
            <a:avLst/>
          </a:prstGeom>
          <a:solidFill>
            <a:schemeClr val="bg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0"/>
              </a:spcBef>
              <a:buClrTx/>
              <a:buSzTx/>
              <a:buNone/>
            </a:pPr>
            <a:r>
              <a:rPr kumimoji="0" lang="ja-JP" altLang="en-US" sz="2000" b="1">
                <a:solidFill>
                  <a:srgbClr val="0070C0"/>
                </a:solidFill>
              </a:rPr>
              <a:t>公共</a:t>
            </a:r>
            <a:r>
              <a:rPr kumimoji="0" lang="ja-JP" altLang="en-US" sz="2000" b="1" dirty="0">
                <a:solidFill>
                  <a:srgbClr val="0070C0"/>
                </a:solidFill>
              </a:rPr>
              <a:t>イメージ</a:t>
            </a:r>
            <a:br>
              <a:rPr kumimoji="0" lang="ja-JP" altLang="en-US" sz="2000" b="1" dirty="0">
                <a:solidFill>
                  <a:srgbClr val="0070C0"/>
                </a:solidFill>
              </a:rPr>
            </a:br>
            <a:r>
              <a:rPr kumimoji="0" lang="ja-JP" altLang="en-US" sz="2000" b="1" dirty="0">
                <a:solidFill>
                  <a:srgbClr val="0070C0"/>
                </a:solidFill>
              </a:rPr>
              <a:t>委員会</a:t>
            </a:r>
          </a:p>
        </p:txBody>
      </p:sp>
      <p:sp>
        <p:nvSpPr>
          <p:cNvPr id="403477" name="Rectangle 21">
            <a:extLst>
              <a:ext uri="{FF2B5EF4-FFF2-40B4-BE49-F238E27FC236}">
                <a16:creationId xmlns:a16="http://schemas.microsoft.com/office/drawing/2014/main" id="{2E834ED0-05D0-4FF4-A69A-E7AD1752C711}"/>
              </a:ext>
            </a:extLst>
          </p:cNvPr>
          <p:cNvSpPr>
            <a:spLocks noChangeArrowheads="1"/>
          </p:cNvSpPr>
          <p:nvPr/>
        </p:nvSpPr>
        <p:spPr bwMode="auto">
          <a:xfrm>
            <a:off x="5270078" y="4230379"/>
            <a:ext cx="1584325" cy="1066800"/>
          </a:xfrm>
          <a:prstGeom prst="rect">
            <a:avLst/>
          </a:prstGeom>
          <a:solidFill>
            <a:schemeClr val="bg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0"/>
              </a:spcBef>
              <a:buClrTx/>
              <a:buSzTx/>
              <a:buFontTx/>
              <a:buNone/>
            </a:pPr>
            <a:r>
              <a:rPr kumimoji="0" lang="ja-JP" altLang="en-US" sz="2000" b="1" dirty="0">
                <a:solidFill>
                  <a:srgbClr val="0070C0"/>
                </a:solidFill>
                <a:latin typeface="Times New Roman" panose="02020603050405020304" pitchFamily="18" charset="0"/>
              </a:rPr>
              <a:t>拡大増強</a:t>
            </a:r>
            <a:endParaRPr kumimoji="0" lang="en-US" altLang="ja-JP" sz="2000" b="1" dirty="0">
              <a:solidFill>
                <a:srgbClr val="0070C0"/>
              </a:solidFill>
              <a:latin typeface="Times New Roman" panose="02020603050405020304" pitchFamily="18" charset="0"/>
            </a:endParaRPr>
          </a:p>
          <a:p>
            <a:pPr algn="ctr" eaLnBrk="1" hangingPunct="1">
              <a:spcBef>
                <a:spcPct val="0"/>
              </a:spcBef>
              <a:buClrTx/>
              <a:buSzTx/>
              <a:buFontTx/>
              <a:buNone/>
            </a:pPr>
            <a:r>
              <a:rPr kumimoji="0" lang="ja-JP" altLang="en-US" sz="2000" b="1" dirty="0">
                <a:solidFill>
                  <a:srgbClr val="0070C0"/>
                </a:solidFill>
                <a:latin typeface="Times New Roman" panose="02020603050405020304" pitchFamily="18" charset="0"/>
              </a:rPr>
              <a:t>委員会</a:t>
            </a:r>
          </a:p>
        </p:txBody>
      </p:sp>
      <p:sp>
        <p:nvSpPr>
          <p:cNvPr id="403478" name="Rectangle 22">
            <a:extLst>
              <a:ext uri="{FF2B5EF4-FFF2-40B4-BE49-F238E27FC236}">
                <a16:creationId xmlns:a16="http://schemas.microsoft.com/office/drawing/2014/main" id="{7EBAA03C-39E1-4CB2-936E-DA492B683923}"/>
              </a:ext>
            </a:extLst>
          </p:cNvPr>
          <p:cNvSpPr>
            <a:spLocks noChangeArrowheads="1"/>
          </p:cNvSpPr>
          <p:nvPr/>
        </p:nvSpPr>
        <p:spPr bwMode="auto">
          <a:xfrm>
            <a:off x="6959600" y="4221163"/>
            <a:ext cx="1676400" cy="1066800"/>
          </a:xfrm>
          <a:prstGeom prst="rect">
            <a:avLst/>
          </a:prstGeom>
          <a:solidFill>
            <a:schemeClr val="bg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0"/>
              </a:spcBef>
              <a:buClrTx/>
              <a:buSzTx/>
              <a:buNone/>
            </a:pPr>
            <a:r>
              <a:rPr kumimoji="0" lang="ja-JP" altLang="en-US" sz="2000" b="1" dirty="0">
                <a:solidFill>
                  <a:srgbClr val="0070C0"/>
                </a:solidFill>
                <a:latin typeface="Times New Roman" panose="02020603050405020304" pitchFamily="18" charset="0"/>
              </a:rPr>
              <a:t>奉仕部門の</a:t>
            </a:r>
            <a:br>
              <a:rPr kumimoji="0" lang="ja-JP" altLang="en-US" sz="2000" b="1" dirty="0">
                <a:solidFill>
                  <a:srgbClr val="0070C0"/>
                </a:solidFill>
                <a:latin typeface="Times New Roman" panose="02020603050405020304" pitchFamily="18" charset="0"/>
              </a:rPr>
            </a:br>
            <a:r>
              <a:rPr kumimoji="0" lang="ja-JP" altLang="en-US" sz="2000" b="1" dirty="0">
                <a:solidFill>
                  <a:srgbClr val="0070C0"/>
                </a:solidFill>
                <a:latin typeface="Times New Roman" panose="02020603050405020304" pitchFamily="18" charset="0"/>
              </a:rPr>
              <a:t>各委員会</a:t>
            </a:r>
          </a:p>
        </p:txBody>
      </p:sp>
      <p:sp>
        <p:nvSpPr>
          <p:cNvPr id="403479" name="Rectangle 23">
            <a:extLst>
              <a:ext uri="{FF2B5EF4-FFF2-40B4-BE49-F238E27FC236}">
                <a16:creationId xmlns:a16="http://schemas.microsoft.com/office/drawing/2014/main" id="{457FC669-B776-418E-A379-CB829D86D9D6}"/>
              </a:ext>
            </a:extLst>
          </p:cNvPr>
          <p:cNvSpPr>
            <a:spLocks noChangeArrowheads="1"/>
          </p:cNvSpPr>
          <p:nvPr/>
        </p:nvSpPr>
        <p:spPr bwMode="auto">
          <a:xfrm>
            <a:off x="8759825" y="4221163"/>
            <a:ext cx="1657350" cy="914400"/>
          </a:xfrm>
          <a:prstGeom prst="rect">
            <a:avLst/>
          </a:prstGeom>
          <a:solidFill>
            <a:schemeClr val="bg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0"/>
              </a:spcBef>
              <a:buClrTx/>
              <a:buSzTx/>
              <a:buNone/>
            </a:pPr>
            <a:r>
              <a:rPr kumimoji="0" lang="ja-JP" altLang="en-US" sz="2000" b="1">
                <a:solidFill>
                  <a:srgbClr val="0070C0"/>
                </a:solidFill>
                <a:latin typeface="Times New Roman" panose="02020603050405020304" pitchFamily="18" charset="0"/>
              </a:rPr>
              <a:t>ロータリー</a:t>
            </a:r>
            <a:br>
              <a:rPr kumimoji="0" lang="ja-JP" altLang="en-US" sz="2000" b="1">
                <a:solidFill>
                  <a:srgbClr val="0070C0"/>
                </a:solidFill>
                <a:latin typeface="Times New Roman" panose="02020603050405020304" pitchFamily="18" charset="0"/>
              </a:rPr>
            </a:br>
            <a:r>
              <a:rPr kumimoji="0" lang="ja-JP" altLang="en-US" sz="2000" b="1">
                <a:solidFill>
                  <a:srgbClr val="0070C0"/>
                </a:solidFill>
                <a:latin typeface="Times New Roman" panose="02020603050405020304" pitchFamily="18" charset="0"/>
              </a:rPr>
              <a:t>財団委員会</a:t>
            </a:r>
            <a:endParaRPr kumimoji="0" lang="ja-JP" altLang="en-US" sz="2000" b="1" dirty="0">
              <a:solidFill>
                <a:srgbClr val="0070C0"/>
              </a:solidFill>
              <a:latin typeface="Times New Roman" panose="02020603050405020304" pitchFamily="18" charset="0"/>
            </a:endParaRPr>
          </a:p>
        </p:txBody>
      </p:sp>
      <p:sp>
        <p:nvSpPr>
          <p:cNvPr id="403480" name="Line 24">
            <a:extLst>
              <a:ext uri="{FF2B5EF4-FFF2-40B4-BE49-F238E27FC236}">
                <a16:creationId xmlns:a16="http://schemas.microsoft.com/office/drawing/2014/main" id="{FFA3D4E3-13DC-479E-9BB8-2AB386AB3CC3}"/>
              </a:ext>
            </a:extLst>
          </p:cNvPr>
          <p:cNvSpPr>
            <a:spLocks noChangeShapeType="1"/>
          </p:cNvSpPr>
          <p:nvPr/>
        </p:nvSpPr>
        <p:spPr bwMode="auto">
          <a:xfrm flipV="1">
            <a:off x="9677400" y="3581400"/>
            <a:ext cx="0" cy="4572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403481" name="Line 25">
            <a:extLst>
              <a:ext uri="{FF2B5EF4-FFF2-40B4-BE49-F238E27FC236}">
                <a16:creationId xmlns:a16="http://schemas.microsoft.com/office/drawing/2014/main" id="{328E833E-EF2E-482C-AC73-9E75697695B0}"/>
              </a:ext>
            </a:extLst>
          </p:cNvPr>
          <p:cNvSpPr>
            <a:spLocks noChangeShapeType="1"/>
          </p:cNvSpPr>
          <p:nvPr/>
        </p:nvSpPr>
        <p:spPr bwMode="auto">
          <a:xfrm flipV="1">
            <a:off x="7924800" y="3581400"/>
            <a:ext cx="0" cy="4572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403482" name="Line 26">
            <a:extLst>
              <a:ext uri="{FF2B5EF4-FFF2-40B4-BE49-F238E27FC236}">
                <a16:creationId xmlns:a16="http://schemas.microsoft.com/office/drawing/2014/main" id="{A06A057E-B7E3-45AC-B7E4-F874A0249C64}"/>
              </a:ext>
            </a:extLst>
          </p:cNvPr>
          <p:cNvSpPr>
            <a:spLocks noChangeShapeType="1"/>
          </p:cNvSpPr>
          <p:nvPr/>
        </p:nvSpPr>
        <p:spPr bwMode="auto">
          <a:xfrm flipV="1">
            <a:off x="6096000" y="3581400"/>
            <a:ext cx="0" cy="4572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403483" name="Line 27">
            <a:extLst>
              <a:ext uri="{FF2B5EF4-FFF2-40B4-BE49-F238E27FC236}">
                <a16:creationId xmlns:a16="http://schemas.microsoft.com/office/drawing/2014/main" id="{A3866BC4-7C74-409B-9D3B-248C9CF9615B}"/>
              </a:ext>
            </a:extLst>
          </p:cNvPr>
          <p:cNvSpPr>
            <a:spLocks noChangeShapeType="1"/>
          </p:cNvSpPr>
          <p:nvPr/>
        </p:nvSpPr>
        <p:spPr bwMode="auto">
          <a:xfrm flipV="1">
            <a:off x="4343400" y="3581400"/>
            <a:ext cx="0" cy="4572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403484" name="Line 28">
            <a:extLst>
              <a:ext uri="{FF2B5EF4-FFF2-40B4-BE49-F238E27FC236}">
                <a16:creationId xmlns:a16="http://schemas.microsoft.com/office/drawing/2014/main" id="{1BDF7887-6C24-44E9-8741-6918D749A476}"/>
              </a:ext>
            </a:extLst>
          </p:cNvPr>
          <p:cNvSpPr>
            <a:spLocks noChangeShapeType="1"/>
          </p:cNvSpPr>
          <p:nvPr/>
        </p:nvSpPr>
        <p:spPr bwMode="auto">
          <a:xfrm flipV="1">
            <a:off x="2514600" y="3581400"/>
            <a:ext cx="0" cy="457200"/>
          </a:xfrm>
          <a:prstGeom prst="line">
            <a:avLst/>
          </a:prstGeom>
          <a:noFill/>
          <a:ln w="762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ja-JP" altLang="en-US"/>
          </a:p>
        </p:txBody>
      </p:sp>
      <p:sp>
        <p:nvSpPr>
          <p:cNvPr id="403485" name="Text Box 29">
            <a:extLst>
              <a:ext uri="{FF2B5EF4-FFF2-40B4-BE49-F238E27FC236}">
                <a16:creationId xmlns:a16="http://schemas.microsoft.com/office/drawing/2014/main" id="{A600E65B-6F1C-46C2-8713-DCB5F6FA3023}"/>
              </a:ext>
            </a:extLst>
          </p:cNvPr>
          <p:cNvSpPr txBox="1">
            <a:spLocks noChangeArrowheads="1"/>
          </p:cNvSpPr>
          <p:nvPr/>
        </p:nvSpPr>
        <p:spPr bwMode="auto">
          <a:xfrm>
            <a:off x="8649901" y="5305200"/>
            <a:ext cx="1524000" cy="400110"/>
          </a:xfrm>
          <a:prstGeom prst="rect">
            <a:avLst/>
          </a:prstGeom>
          <a:solidFill>
            <a:schemeClr val="bg1"/>
          </a:solidFill>
          <a:ln w="9525">
            <a:solidFill>
              <a:srgbClr val="000000"/>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spcBef>
                <a:spcPct val="50000"/>
              </a:spcBef>
              <a:buClrTx/>
              <a:buSzTx/>
              <a:buNone/>
            </a:pPr>
            <a:r>
              <a:rPr lang="ja-JP" altLang="en-US" sz="2000" b="1" dirty="0">
                <a:solidFill>
                  <a:srgbClr val="0070C0"/>
                </a:solidFill>
                <a:latin typeface="Times New Roman" panose="02020603050405020304" pitchFamily="18" charset="0"/>
              </a:rPr>
              <a:t>米山委員会</a:t>
            </a:r>
          </a:p>
        </p:txBody>
      </p:sp>
      <p:sp>
        <p:nvSpPr>
          <p:cNvPr id="403486" name="Text Box 30">
            <a:extLst>
              <a:ext uri="{FF2B5EF4-FFF2-40B4-BE49-F238E27FC236}">
                <a16:creationId xmlns:a16="http://schemas.microsoft.com/office/drawing/2014/main" id="{1C71A528-9E82-4ACE-9881-68614C20F8CB}"/>
              </a:ext>
            </a:extLst>
          </p:cNvPr>
          <p:cNvSpPr txBox="1">
            <a:spLocks noChangeArrowheads="1"/>
          </p:cNvSpPr>
          <p:nvPr/>
        </p:nvSpPr>
        <p:spPr bwMode="auto">
          <a:xfrm>
            <a:off x="8458200" y="5029201"/>
            <a:ext cx="38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buClrTx/>
              <a:buSzTx/>
              <a:buFontTx/>
              <a:buNone/>
            </a:pPr>
            <a:r>
              <a:rPr lang="en-US" altLang="ja-JP" sz="3600" b="1">
                <a:solidFill>
                  <a:srgbClr val="000514"/>
                </a:solidFill>
                <a:latin typeface="ＭＳ ゴシック" panose="020B0609070205080204" pitchFamily="49" charset="-128"/>
                <a:ea typeface="ＭＳ ゴシック" panose="020B0609070205080204" pitchFamily="49" charset="-128"/>
              </a:rPr>
              <a:t>+</a:t>
            </a:r>
          </a:p>
        </p:txBody>
      </p:sp>
      <p:sp>
        <p:nvSpPr>
          <p:cNvPr id="403487" name="Text Box 31">
            <a:extLst>
              <a:ext uri="{FF2B5EF4-FFF2-40B4-BE49-F238E27FC236}">
                <a16:creationId xmlns:a16="http://schemas.microsoft.com/office/drawing/2014/main" id="{CD9624FB-F253-48D3-BB26-85C276193F1F}"/>
              </a:ext>
            </a:extLst>
          </p:cNvPr>
          <p:cNvSpPr txBox="1">
            <a:spLocks noChangeArrowheads="1"/>
          </p:cNvSpPr>
          <p:nvPr/>
        </p:nvSpPr>
        <p:spPr bwMode="auto">
          <a:xfrm>
            <a:off x="1905000" y="5638800"/>
            <a:ext cx="8382000" cy="584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bg2"/>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buClrTx/>
              <a:buSzTx/>
              <a:buFontTx/>
              <a:buNone/>
            </a:pPr>
            <a:r>
              <a:rPr lang="ja-JP" altLang="en-US" sz="2400" dirty="0">
                <a:solidFill>
                  <a:srgbClr val="FFFFFF"/>
                </a:solidFill>
                <a:latin typeface="Times New Roman" panose="02020603050405020304" pitchFamily="18" charset="0"/>
              </a:rPr>
              <a:t>　　　　　　</a:t>
            </a:r>
            <a:r>
              <a:rPr lang="ja-JP" altLang="en-US" b="1" dirty="0">
                <a:solidFill>
                  <a:srgbClr val="000514"/>
                </a:solidFill>
                <a:latin typeface="Times New Roman" panose="02020603050405020304" pitchFamily="18" charset="0"/>
              </a:rPr>
              <a:t>地　　区　　研　　修　　委　　員　　会</a:t>
            </a:r>
          </a:p>
        </p:txBody>
      </p:sp>
      <p:sp>
        <p:nvSpPr>
          <p:cNvPr id="34" name="Rectangle 30">
            <a:extLst>
              <a:ext uri="{FF2B5EF4-FFF2-40B4-BE49-F238E27FC236}">
                <a16:creationId xmlns:a16="http://schemas.microsoft.com/office/drawing/2014/main" id="{523CD5CA-483D-4E24-987B-3D60BB1ECC47}"/>
              </a:ext>
            </a:extLst>
          </p:cNvPr>
          <p:cNvSpPr>
            <a:spLocks noGrp="1" noChangeArrowheads="1"/>
          </p:cNvSpPr>
          <p:nvPr>
            <p:ph type="title" idx="4294967295"/>
          </p:nvPr>
        </p:nvSpPr>
        <p:spPr>
          <a:xfrm>
            <a:off x="1524000" y="0"/>
            <a:ext cx="9144000" cy="1219200"/>
          </a:xfrm>
        </p:spPr>
        <p:txBody>
          <a:bodyPr/>
          <a:lstStyle/>
          <a:p>
            <a:pPr eaLnBrk="1" hangingPunct="1">
              <a:defRPr/>
            </a:pPr>
            <a:r>
              <a:rPr lang="ja-JP" altLang="en-US" sz="4800" dirty="0">
                <a:solidFill>
                  <a:srgbClr val="0070C0"/>
                </a:solidFill>
              </a:rPr>
              <a:t>クラブと地区組織（</a:t>
            </a:r>
            <a:r>
              <a:rPr lang="en-US" altLang="ja-JP" sz="4800" dirty="0">
                <a:solidFill>
                  <a:srgbClr val="0070C0"/>
                </a:solidFill>
              </a:rPr>
              <a:t>CLP</a:t>
            </a:r>
            <a:r>
              <a:rPr lang="ja-JP" altLang="en-US" dirty="0">
                <a:solidFill>
                  <a:srgbClr val="0070C0"/>
                </a:solidFill>
              </a:rPr>
              <a:t>と</a:t>
            </a:r>
            <a:r>
              <a:rPr lang="en-US" altLang="ja-JP" sz="4800" dirty="0">
                <a:solidFill>
                  <a:srgbClr val="0070C0"/>
                </a:solidFill>
              </a:rPr>
              <a:t>DLP</a:t>
            </a:r>
            <a:r>
              <a:rPr lang="ja-JP" altLang="en-US" sz="4800" dirty="0">
                <a:solidFill>
                  <a:srgbClr val="0070C0"/>
                </a:solidFill>
              </a:rPr>
              <a:t>）</a:t>
            </a:r>
          </a:p>
        </p:txBody>
      </p:sp>
      <p:sp>
        <p:nvSpPr>
          <p:cNvPr id="403475" name="Rectangle 19">
            <a:extLst>
              <a:ext uri="{FF2B5EF4-FFF2-40B4-BE49-F238E27FC236}">
                <a16:creationId xmlns:a16="http://schemas.microsoft.com/office/drawing/2014/main" id="{FFD66A3E-E564-4A24-8D9F-81022235680D}"/>
              </a:ext>
            </a:extLst>
          </p:cNvPr>
          <p:cNvSpPr>
            <a:spLocks noChangeArrowheads="1"/>
          </p:cNvSpPr>
          <p:nvPr/>
        </p:nvSpPr>
        <p:spPr bwMode="auto">
          <a:xfrm>
            <a:off x="1774825" y="4221163"/>
            <a:ext cx="1728788" cy="1066800"/>
          </a:xfrm>
          <a:prstGeom prst="rect">
            <a:avLst/>
          </a:prstGeom>
          <a:solidFill>
            <a:schemeClr val="bg1"/>
          </a:solidFill>
          <a:ln w="12700">
            <a:solidFill>
              <a:schemeClr val="tx1"/>
            </a:solidFill>
            <a:miter lim="800000"/>
            <a:headEnd type="none" w="sm" len="sm"/>
            <a:tailEnd type="none" w="sm" len="sm"/>
          </a:ln>
        </p:spPr>
        <p:txBody>
          <a:bodyPr wrap="none"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0"/>
              </a:spcBef>
              <a:buClrTx/>
              <a:buSzTx/>
              <a:buNone/>
            </a:pPr>
            <a:r>
              <a:rPr kumimoji="0" lang="ja-JP" altLang="en-US" sz="2000" b="1" dirty="0">
                <a:solidFill>
                  <a:srgbClr val="0070C0"/>
                </a:solidFill>
              </a:rPr>
              <a:t>ｶﾞﾊﾞﾅｰ補佐・</a:t>
            </a:r>
          </a:p>
          <a:p>
            <a:pPr algn="ctr">
              <a:spcBef>
                <a:spcPct val="0"/>
              </a:spcBef>
              <a:buClrTx/>
              <a:buSzTx/>
              <a:buNone/>
            </a:pPr>
            <a:r>
              <a:rPr kumimoji="0" lang="ja-JP" altLang="en-US" sz="2000" b="1" dirty="0">
                <a:solidFill>
                  <a:srgbClr val="0070C0"/>
                </a:solidFill>
              </a:rPr>
              <a:t>（管理運営</a:t>
            </a:r>
          </a:p>
          <a:p>
            <a:pPr algn="ctr">
              <a:spcBef>
                <a:spcPct val="0"/>
              </a:spcBef>
              <a:buClrTx/>
              <a:buSzTx/>
              <a:buNone/>
            </a:pPr>
            <a:r>
              <a:rPr kumimoji="0" lang="ja-JP" altLang="en-US" sz="2000" b="1" dirty="0">
                <a:solidFill>
                  <a:srgbClr val="0070C0"/>
                </a:solidFill>
              </a:rPr>
              <a:t>    委員会）</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500"/>
                                  </p:stCondLst>
                                  <p:childTnLst>
                                    <p:set>
                                      <p:cBhvr>
                                        <p:cTn id="6" dur="1" fill="hold">
                                          <p:stCondLst>
                                            <p:cond delay="0"/>
                                          </p:stCondLst>
                                        </p:cTn>
                                        <p:tgtEl>
                                          <p:spTgt spid="403473"/>
                                        </p:tgtEl>
                                        <p:attrNameLst>
                                          <p:attrName>style.visibility</p:attrName>
                                        </p:attrNameLst>
                                      </p:cBhvr>
                                      <p:to>
                                        <p:strVal val="visible"/>
                                      </p:to>
                                    </p:set>
                                    <p:animEffect transition="in" filter="dissolve">
                                      <p:cBhvr>
                                        <p:cTn id="7" dur="500"/>
                                        <p:tgtEl>
                                          <p:spTgt spid="403473"/>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3475"/>
                                        </p:tgtEl>
                                        <p:attrNameLst>
                                          <p:attrName>style.visibility</p:attrName>
                                        </p:attrNameLst>
                                      </p:cBhvr>
                                      <p:to>
                                        <p:strVal val="visible"/>
                                      </p:to>
                                    </p:set>
                                    <p:animEffect transition="in" filter="dissolve">
                                      <p:cBhvr>
                                        <p:cTn id="12" dur="500"/>
                                        <p:tgtEl>
                                          <p:spTgt spid="40347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03476"/>
                                        </p:tgtEl>
                                        <p:attrNameLst>
                                          <p:attrName>style.visibility</p:attrName>
                                        </p:attrNameLst>
                                      </p:cBhvr>
                                      <p:to>
                                        <p:strVal val="visible"/>
                                      </p:to>
                                    </p:set>
                                    <p:animEffect transition="in" filter="dissolve">
                                      <p:cBhvr>
                                        <p:cTn id="15" dur="500"/>
                                        <p:tgtEl>
                                          <p:spTgt spid="40347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03477"/>
                                        </p:tgtEl>
                                        <p:attrNameLst>
                                          <p:attrName>style.visibility</p:attrName>
                                        </p:attrNameLst>
                                      </p:cBhvr>
                                      <p:to>
                                        <p:strVal val="visible"/>
                                      </p:to>
                                    </p:set>
                                    <p:animEffect transition="in" filter="dissolve">
                                      <p:cBhvr>
                                        <p:cTn id="18" dur="500"/>
                                        <p:tgtEl>
                                          <p:spTgt spid="40347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03478"/>
                                        </p:tgtEl>
                                        <p:attrNameLst>
                                          <p:attrName>style.visibility</p:attrName>
                                        </p:attrNameLst>
                                      </p:cBhvr>
                                      <p:to>
                                        <p:strVal val="visible"/>
                                      </p:to>
                                    </p:set>
                                    <p:animEffect transition="in" filter="dissolve">
                                      <p:cBhvr>
                                        <p:cTn id="21" dur="500"/>
                                        <p:tgtEl>
                                          <p:spTgt spid="40347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03479"/>
                                        </p:tgtEl>
                                        <p:attrNameLst>
                                          <p:attrName>style.visibility</p:attrName>
                                        </p:attrNameLst>
                                      </p:cBhvr>
                                      <p:to>
                                        <p:strVal val="visible"/>
                                      </p:to>
                                    </p:set>
                                    <p:animEffect transition="in" filter="dissolve">
                                      <p:cBhvr>
                                        <p:cTn id="24" dur="500"/>
                                        <p:tgtEl>
                                          <p:spTgt spid="40347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03486"/>
                                        </p:tgtEl>
                                        <p:attrNameLst>
                                          <p:attrName>style.visibility</p:attrName>
                                        </p:attrNameLst>
                                      </p:cBhvr>
                                      <p:to>
                                        <p:strVal val="visible"/>
                                      </p:to>
                                    </p:set>
                                    <p:animEffect transition="in" filter="dissolve">
                                      <p:cBhvr>
                                        <p:cTn id="27" dur="500"/>
                                        <p:tgtEl>
                                          <p:spTgt spid="403486"/>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403485"/>
                                        </p:tgtEl>
                                        <p:attrNameLst>
                                          <p:attrName>style.visibility</p:attrName>
                                        </p:attrNameLst>
                                      </p:cBhvr>
                                      <p:to>
                                        <p:strVal val="visible"/>
                                      </p:to>
                                    </p:set>
                                    <p:animEffect transition="in" filter="dissolve">
                                      <p:cBhvr>
                                        <p:cTn id="31" dur="500"/>
                                        <p:tgtEl>
                                          <p:spTgt spid="403485"/>
                                        </p:tgtEl>
                                      </p:cBhvr>
                                    </p:animEffect>
                                  </p:childTnLst>
                                </p:cTn>
                              </p:par>
                            </p:childTnLst>
                          </p:cTn>
                        </p:par>
                        <p:par>
                          <p:cTn id="32" fill="hold" nodeType="afterGroup">
                            <p:stCondLst>
                              <p:cond delay="1000"/>
                            </p:stCondLst>
                            <p:childTnLst>
                              <p:par>
                                <p:cTn id="33" presetID="5" presetClass="entr" presetSubtype="10" fill="hold" grpId="0" nodeType="afterEffect">
                                  <p:stCondLst>
                                    <p:cond delay="0"/>
                                  </p:stCondLst>
                                  <p:childTnLst>
                                    <p:set>
                                      <p:cBhvr>
                                        <p:cTn id="34" dur="1" fill="hold">
                                          <p:stCondLst>
                                            <p:cond delay="0"/>
                                          </p:stCondLst>
                                        </p:cTn>
                                        <p:tgtEl>
                                          <p:spTgt spid="403487"/>
                                        </p:tgtEl>
                                        <p:attrNameLst>
                                          <p:attrName>style.visibility</p:attrName>
                                        </p:attrNameLst>
                                      </p:cBhvr>
                                      <p:to>
                                        <p:strVal val="visible"/>
                                      </p:to>
                                    </p:set>
                                    <p:animEffect transition="in" filter="checkerboard(across)">
                                      <p:cBhvr>
                                        <p:cTn id="35" dur="500"/>
                                        <p:tgtEl>
                                          <p:spTgt spid="403487"/>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403474"/>
                                        </p:tgtEl>
                                        <p:attrNameLst>
                                          <p:attrName>style.visibility</p:attrName>
                                        </p:attrNameLst>
                                      </p:cBhvr>
                                      <p:to>
                                        <p:strVal val="visible"/>
                                      </p:to>
                                    </p:set>
                                    <p:animEffect transition="in" filter="fade">
                                      <p:cBhvr>
                                        <p:cTn id="39" dur="700"/>
                                        <p:tgtEl>
                                          <p:spTgt spid="403474"/>
                                        </p:tgtEl>
                                      </p:cBhvr>
                                    </p:animEffect>
                                  </p:childTnLst>
                                </p:cTn>
                              </p:par>
                              <p:par>
                                <p:cTn id="40" presetID="18" presetClass="entr" presetSubtype="9" fill="hold" nodeType="withEffect">
                                  <p:stCondLst>
                                    <p:cond delay="0"/>
                                  </p:stCondLst>
                                  <p:childTnLst>
                                    <p:set>
                                      <p:cBhvr>
                                        <p:cTn id="41" dur="1" fill="hold">
                                          <p:stCondLst>
                                            <p:cond delay="0"/>
                                          </p:stCondLst>
                                        </p:cTn>
                                        <p:tgtEl>
                                          <p:spTgt spid="403484"/>
                                        </p:tgtEl>
                                        <p:attrNameLst>
                                          <p:attrName>style.visibility</p:attrName>
                                        </p:attrNameLst>
                                      </p:cBhvr>
                                      <p:to>
                                        <p:strVal val="visible"/>
                                      </p:to>
                                    </p:set>
                                    <p:animEffect transition="in" filter="strips(upLeft)">
                                      <p:cBhvr>
                                        <p:cTn id="42" dur="500"/>
                                        <p:tgtEl>
                                          <p:spTgt spid="403484"/>
                                        </p:tgtEl>
                                      </p:cBhvr>
                                    </p:animEffect>
                                  </p:childTnLst>
                                </p:cTn>
                              </p:par>
                              <p:par>
                                <p:cTn id="43" presetID="18" presetClass="entr" presetSubtype="9" fill="hold" nodeType="withEffect">
                                  <p:stCondLst>
                                    <p:cond delay="0"/>
                                  </p:stCondLst>
                                  <p:childTnLst>
                                    <p:set>
                                      <p:cBhvr>
                                        <p:cTn id="44" dur="1" fill="hold">
                                          <p:stCondLst>
                                            <p:cond delay="0"/>
                                          </p:stCondLst>
                                        </p:cTn>
                                        <p:tgtEl>
                                          <p:spTgt spid="403483"/>
                                        </p:tgtEl>
                                        <p:attrNameLst>
                                          <p:attrName>style.visibility</p:attrName>
                                        </p:attrNameLst>
                                      </p:cBhvr>
                                      <p:to>
                                        <p:strVal val="visible"/>
                                      </p:to>
                                    </p:set>
                                    <p:animEffect transition="in" filter="strips(upLeft)">
                                      <p:cBhvr>
                                        <p:cTn id="45" dur="500"/>
                                        <p:tgtEl>
                                          <p:spTgt spid="403483"/>
                                        </p:tgtEl>
                                      </p:cBhvr>
                                    </p:animEffect>
                                  </p:childTnLst>
                                </p:cTn>
                              </p:par>
                              <p:par>
                                <p:cTn id="46" presetID="18" presetClass="entr" presetSubtype="9" fill="hold" nodeType="withEffect">
                                  <p:stCondLst>
                                    <p:cond delay="0"/>
                                  </p:stCondLst>
                                  <p:childTnLst>
                                    <p:set>
                                      <p:cBhvr>
                                        <p:cTn id="47" dur="1" fill="hold">
                                          <p:stCondLst>
                                            <p:cond delay="0"/>
                                          </p:stCondLst>
                                        </p:cTn>
                                        <p:tgtEl>
                                          <p:spTgt spid="403482"/>
                                        </p:tgtEl>
                                        <p:attrNameLst>
                                          <p:attrName>style.visibility</p:attrName>
                                        </p:attrNameLst>
                                      </p:cBhvr>
                                      <p:to>
                                        <p:strVal val="visible"/>
                                      </p:to>
                                    </p:set>
                                    <p:animEffect transition="in" filter="strips(upLeft)">
                                      <p:cBhvr>
                                        <p:cTn id="48" dur="500"/>
                                        <p:tgtEl>
                                          <p:spTgt spid="403482"/>
                                        </p:tgtEl>
                                      </p:cBhvr>
                                    </p:animEffect>
                                  </p:childTnLst>
                                </p:cTn>
                              </p:par>
                              <p:par>
                                <p:cTn id="49" presetID="18" presetClass="entr" presetSubtype="9" fill="hold" nodeType="withEffect">
                                  <p:stCondLst>
                                    <p:cond delay="0"/>
                                  </p:stCondLst>
                                  <p:childTnLst>
                                    <p:set>
                                      <p:cBhvr>
                                        <p:cTn id="50" dur="1" fill="hold">
                                          <p:stCondLst>
                                            <p:cond delay="0"/>
                                          </p:stCondLst>
                                        </p:cTn>
                                        <p:tgtEl>
                                          <p:spTgt spid="403481"/>
                                        </p:tgtEl>
                                        <p:attrNameLst>
                                          <p:attrName>style.visibility</p:attrName>
                                        </p:attrNameLst>
                                      </p:cBhvr>
                                      <p:to>
                                        <p:strVal val="visible"/>
                                      </p:to>
                                    </p:set>
                                    <p:animEffect transition="in" filter="strips(upLeft)">
                                      <p:cBhvr>
                                        <p:cTn id="51" dur="500"/>
                                        <p:tgtEl>
                                          <p:spTgt spid="403481"/>
                                        </p:tgtEl>
                                      </p:cBhvr>
                                    </p:animEffect>
                                  </p:childTnLst>
                                </p:cTn>
                              </p:par>
                              <p:par>
                                <p:cTn id="52" presetID="18" presetClass="entr" presetSubtype="9" fill="hold" nodeType="withEffect">
                                  <p:stCondLst>
                                    <p:cond delay="0"/>
                                  </p:stCondLst>
                                  <p:childTnLst>
                                    <p:set>
                                      <p:cBhvr>
                                        <p:cTn id="53" dur="1" fill="hold">
                                          <p:stCondLst>
                                            <p:cond delay="0"/>
                                          </p:stCondLst>
                                        </p:cTn>
                                        <p:tgtEl>
                                          <p:spTgt spid="403480"/>
                                        </p:tgtEl>
                                        <p:attrNameLst>
                                          <p:attrName>style.visibility</p:attrName>
                                        </p:attrNameLst>
                                      </p:cBhvr>
                                      <p:to>
                                        <p:strVal val="visible"/>
                                      </p:to>
                                    </p:set>
                                    <p:animEffect transition="in" filter="strips(upLeft)">
                                      <p:cBhvr>
                                        <p:cTn id="54" dur="500"/>
                                        <p:tgtEl>
                                          <p:spTgt spid="403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73" grpId="0" animBg="1"/>
      <p:bldP spid="403474" grpId="0" autoUpdateAnimBg="0"/>
      <p:bldP spid="403476" grpId="0" animBg="1" autoUpdateAnimBg="0"/>
      <p:bldP spid="403477" grpId="0" animBg="1" autoUpdateAnimBg="0"/>
      <p:bldP spid="403478" grpId="0" animBg="1" autoUpdateAnimBg="0"/>
      <p:bldP spid="403479" grpId="0" animBg="1" autoUpdateAnimBg="0"/>
      <p:bldP spid="403485" grpId="0" animBg="1" autoUpdateAnimBg="0"/>
      <p:bldP spid="403486" grpId="0" autoUpdateAnimBg="0"/>
      <p:bldP spid="403487" grpId="0" animBg="1" autoUpdateAnimBg="0"/>
      <p:bldP spid="40347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6020" y="76136"/>
            <a:ext cx="10945216" cy="864096"/>
          </a:xfrm>
          <a:gradFill>
            <a:gsLst>
              <a:gs pos="0">
                <a:srgbClr val="FDF5FC"/>
              </a:gs>
              <a:gs pos="100000">
                <a:srgbClr val="FFCCFF"/>
              </a:gs>
            </a:gsLst>
            <a:lin ang="5400000" scaled="0"/>
          </a:gradFill>
        </p:spPr>
        <p:txBody>
          <a:bodyPr>
            <a:normAutofit/>
          </a:bodyPr>
          <a:lstStyle/>
          <a:p>
            <a:r>
              <a:rPr kumimoji="1" lang="ja-JP" altLang="en-US" dirty="0"/>
              <a:t> </a:t>
            </a:r>
            <a:r>
              <a:rPr kumimoji="1" lang="en-US" altLang="ja-JP" dirty="0"/>
              <a:t>CLP</a:t>
            </a:r>
            <a:r>
              <a:rPr kumimoji="1" lang="ja-JP" altLang="en-US" dirty="0"/>
              <a:t>に対する地区対応</a:t>
            </a:r>
          </a:p>
        </p:txBody>
      </p:sp>
      <p:sp>
        <p:nvSpPr>
          <p:cNvPr id="3" name="コンテンツ プレースホルダー 2"/>
          <p:cNvSpPr>
            <a:spLocks noGrp="1"/>
          </p:cNvSpPr>
          <p:nvPr>
            <p:ph idx="1"/>
          </p:nvPr>
        </p:nvSpPr>
        <p:spPr>
          <a:xfrm>
            <a:off x="716020" y="1027226"/>
            <a:ext cx="10945216" cy="1368151"/>
          </a:xfrm>
          <a:solidFill>
            <a:schemeClr val="accent3">
              <a:lumMod val="20000"/>
              <a:lumOff val="80000"/>
            </a:schemeClr>
          </a:solidFill>
        </p:spPr>
        <p:txBody>
          <a:bodyPr>
            <a:normAutofit/>
          </a:bodyPr>
          <a:lstStyle/>
          <a:p>
            <a:pPr marL="0" indent="0">
              <a:buNone/>
            </a:pPr>
            <a:r>
              <a:rPr lang="en-US" altLang="ja-JP" sz="3600" dirty="0"/>
              <a:t>2004</a:t>
            </a:r>
            <a:r>
              <a:rPr lang="ja-JP" altLang="en-US" sz="3600" dirty="0"/>
              <a:t>年</a:t>
            </a:r>
            <a:r>
              <a:rPr kumimoji="1" lang="en-US" altLang="ja-JP" dirty="0"/>
              <a:t>10</a:t>
            </a:r>
            <a:r>
              <a:rPr kumimoji="1" lang="ja-JP" altLang="en-US" dirty="0"/>
              <a:t>月　</a:t>
            </a:r>
            <a:r>
              <a:rPr kumimoji="1" lang="en-US" altLang="ja-JP" dirty="0"/>
              <a:t>RI</a:t>
            </a:r>
            <a:r>
              <a:rPr kumimoji="1" lang="ja-JP" altLang="en-US" dirty="0"/>
              <a:t>理事会は</a:t>
            </a:r>
            <a:r>
              <a:rPr kumimoji="1" lang="en-US" altLang="ja-JP" dirty="0"/>
              <a:t>”Club Leadership Plan</a:t>
            </a:r>
            <a:r>
              <a:rPr kumimoji="1" lang="ja-JP" altLang="en-US" dirty="0"/>
              <a:t>（</a:t>
            </a:r>
            <a:r>
              <a:rPr kumimoji="1" lang="en-US" altLang="ja-JP" dirty="0"/>
              <a:t>CLP</a:t>
            </a:r>
            <a:r>
              <a:rPr kumimoji="1" lang="ja-JP" altLang="en-US" dirty="0"/>
              <a:t>）</a:t>
            </a:r>
            <a:r>
              <a:rPr kumimoji="1" lang="en-US" altLang="ja-JP" dirty="0"/>
              <a:t>”</a:t>
            </a:r>
            <a:r>
              <a:rPr kumimoji="1" lang="ja-JP" altLang="en-US" dirty="0"/>
              <a:t>を承認。</a:t>
            </a:r>
            <a:endParaRPr kumimoji="1" lang="en-US" altLang="ja-JP" dirty="0"/>
          </a:p>
          <a:p>
            <a:pPr marL="0" indent="0">
              <a:buNone/>
            </a:pPr>
            <a:r>
              <a:rPr kumimoji="1" lang="ja-JP" altLang="en-US" dirty="0"/>
              <a:t>　各クラブへ奨励（長期計画策定）</a:t>
            </a:r>
          </a:p>
        </p:txBody>
      </p:sp>
      <p:sp>
        <p:nvSpPr>
          <p:cNvPr id="4" name="右矢印 3"/>
          <p:cNvSpPr/>
          <p:nvPr/>
        </p:nvSpPr>
        <p:spPr>
          <a:xfrm rot="5400000">
            <a:off x="5923342" y="2342076"/>
            <a:ext cx="345315" cy="664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テキスト ボックス 4"/>
          <p:cNvSpPr txBox="1"/>
          <p:nvPr/>
        </p:nvSpPr>
        <p:spPr>
          <a:xfrm>
            <a:off x="716020" y="2933987"/>
            <a:ext cx="10945216" cy="1077218"/>
          </a:xfrm>
          <a:prstGeom prst="rect">
            <a:avLst/>
          </a:prstGeom>
          <a:solidFill>
            <a:schemeClr val="accent6">
              <a:lumMod val="20000"/>
              <a:lumOff val="80000"/>
            </a:schemeClr>
          </a:solidFill>
        </p:spPr>
        <p:txBody>
          <a:bodyPr wrap="square" rtlCol="0">
            <a:spAutoFit/>
          </a:bodyPr>
          <a:lstStyle/>
          <a:p>
            <a:r>
              <a:rPr lang="ja-JP" altLang="en-US" sz="3200" dirty="0"/>
              <a:t>・</a:t>
            </a:r>
            <a:r>
              <a:rPr lang="en-US" altLang="ja-JP" sz="3200" dirty="0"/>
              <a:t>2006-07</a:t>
            </a:r>
            <a:r>
              <a:rPr lang="ja-JP" altLang="en-US" sz="3200" dirty="0"/>
              <a:t>年度　岩田宙造ガバナー</a:t>
            </a:r>
          </a:p>
          <a:p>
            <a:r>
              <a:rPr lang="ja-JP" altLang="en-US" sz="3200" dirty="0"/>
              <a:t>　　</a:t>
            </a:r>
            <a:r>
              <a:rPr lang="en-US" altLang="ja-JP" sz="3000" dirty="0"/>
              <a:t>CLP</a:t>
            </a:r>
            <a:r>
              <a:rPr lang="ja-JP" altLang="en-US" sz="3000" dirty="0"/>
              <a:t>の採用を推奨　地区大会で</a:t>
            </a:r>
            <a:r>
              <a:rPr lang="en-US" altLang="ja-JP" sz="3000" dirty="0"/>
              <a:t>CLP</a:t>
            </a:r>
            <a:r>
              <a:rPr lang="ja-JP" altLang="en-US" sz="3000" dirty="0"/>
              <a:t>導入を推進することが決議</a:t>
            </a:r>
          </a:p>
        </p:txBody>
      </p:sp>
      <p:sp>
        <p:nvSpPr>
          <p:cNvPr id="7" name="コンテンツ プレースホルダー 2">
            <a:extLst>
              <a:ext uri="{FF2B5EF4-FFF2-40B4-BE49-F238E27FC236}">
                <a16:creationId xmlns:a16="http://schemas.microsoft.com/office/drawing/2014/main" id="{04DEFAE3-1E0F-B47E-A7EC-42C134839310}"/>
              </a:ext>
            </a:extLst>
          </p:cNvPr>
          <p:cNvSpPr txBox="1">
            <a:spLocks/>
          </p:cNvSpPr>
          <p:nvPr/>
        </p:nvSpPr>
        <p:spPr>
          <a:xfrm>
            <a:off x="716020" y="4220658"/>
            <a:ext cx="10945216" cy="936534"/>
          </a:xfrm>
          <a:prstGeom prst="rect">
            <a:avLst/>
          </a:prstGeom>
          <a:solidFill>
            <a:schemeClr val="accent6">
              <a:lumMod val="20000"/>
              <a:lumOff val="80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3500" dirty="0"/>
              <a:t>2007-08</a:t>
            </a:r>
            <a:r>
              <a:rPr lang="ja-JP" altLang="en-US" sz="3500" dirty="0"/>
              <a:t>年度　新谷秀一ガバナー　</a:t>
            </a:r>
            <a:r>
              <a:rPr lang="en-US" altLang="ja-JP" sz="3500" dirty="0"/>
              <a:t>8</a:t>
            </a:r>
            <a:r>
              <a:rPr lang="ja-JP" altLang="en-US" sz="3500" dirty="0"/>
              <a:t>目標中</a:t>
            </a:r>
            <a:endParaRPr lang="en-US" altLang="ja-JP" sz="3500" dirty="0"/>
          </a:p>
          <a:p>
            <a:pPr marL="0" indent="0">
              <a:buFont typeface="Arial" panose="020B0604020202020204" pitchFamily="34" charset="0"/>
              <a:buNone/>
            </a:pPr>
            <a:r>
              <a:rPr lang="ja-JP" altLang="en-US" sz="3000" dirty="0"/>
              <a:t>　　</a:t>
            </a:r>
            <a:r>
              <a:rPr lang="en-US" altLang="ja-JP" sz="3000" dirty="0"/>
              <a:t>5.DLP</a:t>
            </a:r>
            <a:r>
              <a:rPr lang="ja-JP" altLang="en-US" sz="3000" dirty="0"/>
              <a:t>の推進　</a:t>
            </a:r>
            <a:r>
              <a:rPr lang="en-US" altLang="ja-JP" sz="3000" dirty="0"/>
              <a:t>6.CLP</a:t>
            </a:r>
            <a:r>
              <a:rPr lang="ja-JP" altLang="en-US" sz="3000" dirty="0"/>
              <a:t>の推進　</a:t>
            </a:r>
            <a:endParaRPr lang="en-US" altLang="ja-JP" sz="2800" dirty="0">
              <a:solidFill>
                <a:srgbClr val="0070C0"/>
              </a:solidFill>
            </a:endParaRPr>
          </a:p>
          <a:p>
            <a:pPr marL="0" indent="0">
              <a:buFont typeface="Arial" panose="020B0604020202020204" pitchFamily="34" charset="0"/>
              <a:buNone/>
            </a:pPr>
            <a:endParaRPr lang="ja-JP" altLang="en-US" dirty="0"/>
          </a:p>
        </p:txBody>
      </p:sp>
      <p:sp>
        <p:nvSpPr>
          <p:cNvPr id="8" name="コンテンツ プレースホルダー 2">
            <a:extLst>
              <a:ext uri="{FF2B5EF4-FFF2-40B4-BE49-F238E27FC236}">
                <a16:creationId xmlns:a16="http://schemas.microsoft.com/office/drawing/2014/main" id="{C4AC3A6D-71E8-CEA2-AE57-5D6E35B2FDD8}"/>
              </a:ext>
            </a:extLst>
          </p:cNvPr>
          <p:cNvSpPr txBox="1">
            <a:spLocks/>
          </p:cNvSpPr>
          <p:nvPr/>
        </p:nvSpPr>
        <p:spPr>
          <a:xfrm>
            <a:off x="716020" y="5352282"/>
            <a:ext cx="10945216" cy="1429582"/>
          </a:xfrm>
          <a:prstGeom prst="rect">
            <a:avLst/>
          </a:prstGeom>
          <a:solidFill>
            <a:schemeClr val="accent6">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dirty="0"/>
              <a:t>2008-09</a:t>
            </a:r>
            <a:r>
              <a:rPr lang="ja-JP" altLang="en-US" dirty="0"/>
              <a:t>年度　横山守雄ガバナー</a:t>
            </a:r>
          </a:p>
          <a:p>
            <a:pPr marL="0" indent="0">
              <a:buFont typeface="Arial" panose="020B0604020202020204" pitchFamily="34" charset="0"/>
              <a:buNone/>
            </a:pPr>
            <a:r>
              <a:rPr lang="ja-JP" altLang="en-US" sz="2600" dirty="0"/>
              <a:t>　</a:t>
            </a:r>
            <a:r>
              <a:rPr lang="ja-JP" altLang="en-US" sz="2400" dirty="0"/>
              <a:t>　「</a:t>
            </a:r>
            <a:r>
              <a:rPr lang="ja-JP" altLang="en-US" sz="2400" dirty="0">
                <a:solidFill>
                  <a:srgbClr val="0070C0"/>
                </a:solidFill>
              </a:rPr>
              <a:t>自分たちのクラブを、特色ある、そして活力のある組織体に変えて</a:t>
            </a:r>
            <a:r>
              <a:rPr lang="en-US" altLang="ja-JP" sz="2400" dirty="0">
                <a:solidFill>
                  <a:srgbClr val="0070C0"/>
                </a:solidFill>
              </a:rPr>
              <a:t> </a:t>
            </a:r>
            <a:r>
              <a:rPr lang="ja-JP" altLang="en-US" sz="2400" dirty="0">
                <a:solidFill>
                  <a:srgbClr val="0070C0"/>
                </a:solidFill>
              </a:rPr>
              <a:t>いくのだ」、</a:t>
            </a:r>
            <a:endParaRPr lang="en-US" altLang="ja-JP" sz="2400" dirty="0">
              <a:solidFill>
                <a:srgbClr val="0070C0"/>
              </a:solidFill>
            </a:endParaRPr>
          </a:p>
          <a:p>
            <a:pPr marL="0" indent="0">
              <a:buFont typeface="Arial" panose="020B0604020202020204" pitchFamily="34" charset="0"/>
              <a:buNone/>
            </a:pPr>
            <a:r>
              <a:rPr lang="ja-JP" altLang="en-US" sz="2400" dirty="0">
                <a:solidFill>
                  <a:srgbClr val="0070C0"/>
                </a:solidFill>
              </a:rPr>
              <a:t>　　という</a:t>
            </a:r>
            <a:r>
              <a:rPr lang="ja-JP" altLang="en-US" sz="2400" dirty="0">
                <a:solidFill>
                  <a:srgbClr val="FF0000"/>
                </a:solidFill>
              </a:rPr>
              <a:t>強い意欲を持って頂くことが先決ではないか　　　</a:t>
            </a:r>
            <a:r>
              <a:rPr lang="ja-JP" altLang="en-US" sz="2400" dirty="0"/>
              <a:t>⇒以降</a:t>
            </a:r>
            <a:r>
              <a:rPr lang="en-US" altLang="ja-JP" sz="2400" dirty="0"/>
              <a:t>CLP</a:t>
            </a:r>
            <a:r>
              <a:rPr lang="ja-JP" altLang="en-US" sz="2400" dirty="0"/>
              <a:t>の記載なし</a:t>
            </a:r>
          </a:p>
        </p:txBody>
      </p:sp>
    </p:spTree>
    <p:extLst>
      <p:ext uri="{BB962C8B-B14F-4D97-AF65-F5344CB8AC3E}">
        <p14:creationId xmlns:p14="http://schemas.microsoft.com/office/powerpoint/2010/main" val="14093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310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anim calcmode="lin" valueType="num">
                                      <p:cBhvr>
                                        <p:cTn id="59"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0"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61"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62" dur="10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 calcmode="lin" valueType="num">
                                      <p:cBhvr>
                                        <p:cTn id="6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6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6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70"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7" grpId="0" build="p" animBg="1"/>
      <p:bldP spid="8"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6ED15-349F-03CD-1FB2-ECF1B3C60368}"/>
              </a:ext>
            </a:extLst>
          </p:cNvPr>
          <p:cNvSpPr>
            <a:spLocks noGrp="1"/>
          </p:cNvSpPr>
          <p:nvPr>
            <p:ph type="title"/>
          </p:nvPr>
        </p:nvSpPr>
        <p:spPr>
          <a:xfrm>
            <a:off x="695400" y="1592796"/>
            <a:ext cx="11017224" cy="3672408"/>
          </a:xfrm>
        </p:spPr>
        <p:txBody>
          <a:bodyPr>
            <a:noAutofit/>
          </a:bodyPr>
          <a:lstStyle/>
          <a:p>
            <a:r>
              <a:rPr lang="ja-JP" altLang="en-US" sz="8000" dirty="0"/>
              <a:t>国際ロータリーの</a:t>
            </a:r>
            <a:br>
              <a:rPr lang="en-US" altLang="ja-JP" sz="8000" dirty="0"/>
            </a:br>
            <a:r>
              <a:rPr lang="ja-JP" altLang="en-US" sz="8000" dirty="0"/>
              <a:t>ビジョン声明　</a:t>
            </a:r>
            <a:br>
              <a:rPr lang="ja-JP" altLang="en-US" sz="8000" dirty="0"/>
            </a:br>
            <a:r>
              <a:rPr lang="ja-JP" altLang="en-US" sz="8000" dirty="0"/>
              <a:t>と戦略的目標</a:t>
            </a:r>
            <a:br>
              <a:rPr lang="en-US" altLang="ja-JP" sz="8000" dirty="0"/>
            </a:br>
            <a:r>
              <a:rPr lang="ja-JP" altLang="en-US" sz="8000" dirty="0"/>
              <a:t>戦略的優先事項と目的</a:t>
            </a:r>
          </a:p>
        </p:txBody>
      </p:sp>
    </p:spTree>
    <p:extLst>
      <p:ext uri="{BB962C8B-B14F-4D97-AF65-F5344CB8AC3E}">
        <p14:creationId xmlns:p14="http://schemas.microsoft.com/office/powerpoint/2010/main" val="872541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745383F-B867-4685-99F0-0209082814AA}"/>
              </a:ext>
            </a:extLst>
          </p:cNvPr>
          <p:cNvSpPr>
            <a:spLocks noGrp="1"/>
          </p:cNvSpPr>
          <p:nvPr>
            <p:ph type="title"/>
          </p:nvPr>
        </p:nvSpPr>
        <p:spPr>
          <a:xfrm>
            <a:off x="1981200" y="274638"/>
            <a:ext cx="8229600" cy="1066130"/>
          </a:xfrm>
          <a:solidFill>
            <a:schemeClr val="accent1">
              <a:lumMod val="20000"/>
              <a:lumOff val="80000"/>
            </a:schemeClr>
          </a:solidFill>
        </p:spPr>
        <p:txBody>
          <a:bodyPr>
            <a:normAutofit/>
          </a:bodyPr>
          <a:lstStyle/>
          <a:p>
            <a:r>
              <a:rPr lang="en-US" altLang="ja-JP" sz="4800" dirty="0">
                <a:latin typeface="HGS明朝E" panose="02020900000000000000" pitchFamily="18" charset="-128"/>
                <a:ea typeface="HGS明朝E" panose="02020900000000000000" pitchFamily="18" charset="-128"/>
              </a:rPr>
              <a:t>RI Vision Statement</a:t>
            </a:r>
            <a:endParaRPr lang="ja-JP" altLang="en-US" sz="4800" dirty="0">
              <a:latin typeface="HGS明朝E" panose="02020900000000000000" pitchFamily="18" charset="-128"/>
              <a:ea typeface="HGS明朝E" panose="02020900000000000000" pitchFamily="18" charset="-128"/>
            </a:endParaRPr>
          </a:p>
        </p:txBody>
      </p:sp>
      <p:sp>
        <p:nvSpPr>
          <p:cNvPr id="5" name="コンテンツ プレースホルダー 2">
            <a:extLst>
              <a:ext uri="{FF2B5EF4-FFF2-40B4-BE49-F238E27FC236}">
                <a16:creationId xmlns:a16="http://schemas.microsoft.com/office/drawing/2014/main" id="{4559B56C-8008-4DC0-8070-5E835630C86E}"/>
              </a:ext>
            </a:extLst>
          </p:cNvPr>
          <p:cNvSpPr>
            <a:spLocks noGrp="1"/>
          </p:cNvSpPr>
          <p:nvPr>
            <p:ph idx="1"/>
          </p:nvPr>
        </p:nvSpPr>
        <p:spPr>
          <a:xfrm>
            <a:off x="551384" y="1614810"/>
            <a:ext cx="11089232" cy="3168352"/>
          </a:xfrm>
          <a:solidFill>
            <a:schemeClr val="accent3">
              <a:lumMod val="20000"/>
              <a:lumOff val="80000"/>
            </a:schemeClr>
          </a:solidFill>
        </p:spPr>
        <p:txBody>
          <a:bodyPr>
            <a:normAutofit fontScale="85000" lnSpcReduction="20000"/>
          </a:bodyPr>
          <a:lstStyle/>
          <a:p>
            <a:pPr marL="0" indent="0">
              <a:lnSpc>
                <a:spcPct val="150000"/>
              </a:lnSpc>
              <a:buNone/>
            </a:pPr>
            <a:r>
              <a:rPr lang="en-US" altLang="ja-JP" sz="4700" dirty="0">
                <a:solidFill>
                  <a:srgbClr val="FF0000"/>
                </a:solidFill>
                <a:latin typeface="+mn-ea"/>
              </a:rPr>
              <a:t>Together</a:t>
            </a:r>
            <a:r>
              <a:rPr lang="en-US" altLang="ja-JP" sz="4700" dirty="0">
                <a:latin typeface="+mn-ea"/>
              </a:rPr>
              <a:t>, we see a world where people unite and take action to create lasting change – across the globe, in our communities, and in ourselves.</a:t>
            </a:r>
          </a:p>
          <a:p>
            <a:pPr marL="0" indent="0">
              <a:lnSpc>
                <a:spcPct val="150000"/>
              </a:lnSpc>
              <a:buNone/>
            </a:pPr>
            <a:r>
              <a:rPr lang="ja-JP" altLang="en-US" sz="4000" dirty="0">
                <a:latin typeface="+mn-ea"/>
              </a:rPr>
              <a:t>　　　　　　　　　　　　</a:t>
            </a:r>
            <a:endParaRPr lang="en-US" altLang="ja-JP" sz="4000" dirty="0">
              <a:latin typeface="+mn-ea"/>
            </a:endParaRPr>
          </a:p>
        </p:txBody>
      </p:sp>
      <p:sp>
        <p:nvSpPr>
          <p:cNvPr id="2" name="四角形: 角を丸くする 1">
            <a:extLst>
              <a:ext uri="{FF2B5EF4-FFF2-40B4-BE49-F238E27FC236}">
                <a16:creationId xmlns:a16="http://schemas.microsoft.com/office/drawing/2014/main" id="{EBCEEBA4-150A-25FC-5268-1F17C327CCBC}"/>
              </a:ext>
            </a:extLst>
          </p:cNvPr>
          <p:cNvSpPr/>
          <p:nvPr/>
        </p:nvSpPr>
        <p:spPr>
          <a:xfrm>
            <a:off x="551384" y="5243190"/>
            <a:ext cx="11089232" cy="86409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rPr>
              <a:t>2017</a:t>
            </a:r>
            <a:r>
              <a:rPr kumimoji="1" lang="ja-JP" altLang="en-US" sz="3200" dirty="0">
                <a:solidFill>
                  <a:schemeClr val="tx1"/>
                </a:solidFill>
              </a:rPr>
              <a:t>年</a:t>
            </a:r>
            <a:r>
              <a:rPr kumimoji="1" lang="en-US" altLang="ja-JP" sz="3200" dirty="0">
                <a:solidFill>
                  <a:schemeClr val="tx1"/>
                </a:solidFill>
              </a:rPr>
              <a:t>6</a:t>
            </a:r>
            <a:r>
              <a:rPr kumimoji="1" lang="ja-JP" altLang="en-US" sz="3200" dirty="0">
                <a:solidFill>
                  <a:schemeClr val="tx1"/>
                </a:solidFill>
              </a:rPr>
              <a:t>月</a:t>
            </a:r>
            <a:r>
              <a:rPr kumimoji="1" lang="en-US" altLang="ja-JP" sz="3200" dirty="0">
                <a:solidFill>
                  <a:schemeClr val="tx1"/>
                </a:solidFill>
              </a:rPr>
              <a:t>RI</a:t>
            </a:r>
            <a:r>
              <a:rPr kumimoji="1" lang="ja-JP" altLang="en-US" sz="3200" dirty="0">
                <a:solidFill>
                  <a:schemeClr val="tx1"/>
                </a:solidFill>
              </a:rPr>
              <a:t>理事会で決定。</a:t>
            </a:r>
            <a:r>
              <a:rPr kumimoji="1" lang="en-US" altLang="ja-JP" sz="3200" dirty="0">
                <a:solidFill>
                  <a:schemeClr val="tx1"/>
                </a:solidFill>
              </a:rPr>
              <a:t>2018</a:t>
            </a:r>
            <a:r>
              <a:rPr kumimoji="1" lang="ja-JP" altLang="en-US" sz="3200" dirty="0">
                <a:solidFill>
                  <a:schemeClr val="tx1"/>
                </a:solidFill>
              </a:rPr>
              <a:t>年</a:t>
            </a:r>
            <a:r>
              <a:rPr kumimoji="1" lang="en-US" altLang="ja-JP" sz="3200" dirty="0">
                <a:solidFill>
                  <a:schemeClr val="tx1"/>
                </a:solidFill>
              </a:rPr>
              <a:t>1</a:t>
            </a:r>
            <a:r>
              <a:rPr kumimoji="1" lang="ja-JP" altLang="en-US" sz="3200" dirty="0">
                <a:solidFill>
                  <a:schemeClr val="tx1"/>
                </a:solidFill>
              </a:rPr>
              <a:t>月国際協議会で発表。</a:t>
            </a:r>
          </a:p>
        </p:txBody>
      </p:sp>
    </p:spTree>
    <p:extLst>
      <p:ext uri="{BB962C8B-B14F-4D97-AF65-F5344CB8AC3E}">
        <p14:creationId xmlns:p14="http://schemas.microsoft.com/office/powerpoint/2010/main" val="239265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745383F-B867-4685-99F0-0209082814AA}"/>
              </a:ext>
            </a:extLst>
          </p:cNvPr>
          <p:cNvSpPr>
            <a:spLocks noGrp="1"/>
          </p:cNvSpPr>
          <p:nvPr>
            <p:ph type="title"/>
          </p:nvPr>
        </p:nvSpPr>
        <p:spPr>
          <a:xfrm>
            <a:off x="479376" y="188640"/>
            <a:ext cx="11233248" cy="1143000"/>
          </a:xfrm>
          <a:solidFill>
            <a:schemeClr val="accent1">
              <a:lumMod val="20000"/>
              <a:lumOff val="80000"/>
            </a:schemeClr>
          </a:solidFill>
        </p:spPr>
        <p:txBody>
          <a:bodyPr>
            <a:normAutofit/>
          </a:bodyPr>
          <a:lstStyle/>
          <a:p>
            <a:r>
              <a:rPr lang="ja-JP" altLang="en-US" sz="3600" dirty="0">
                <a:latin typeface="HGS明朝E" panose="02020900000000000000" pitchFamily="18" charset="-128"/>
                <a:ea typeface="HGS明朝E" panose="02020900000000000000" pitchFamily="18" charset="-128"/>
              </a:rPr>
              <a:t>国際ロータリー（</a:t>
            </a:r>
            <a:r>
              <a:rPr lang="en-US" altLang="ja-JP" sz="3600" dirty="0">
                <a:latin typeface="HGS明朝E" panose="02020900000000000000" pitchFamily="18" charset="-128"/>
                <a:ea typeface="HGS明朝E" panose="02020900000000000000" pitchFamily="18" charset="-128"/>
              </a:rPr>
              <a:t>RI)</a:t>
            </a:r>
            <a:r>
              <a:rPr lang="ja-JP" altLang="en-US" sz="3600" dirty="0">
                <a:latin typeface="HGS明朝E" panose="02020900000000000000" pitchFamily="18" charset="-128"/>
                <a:ea typeface="HGS明朝E" panose="02020900000000000000" pitchFamily="18" charset="-128"/>
              </a:rPr>
              <a:t>のビジョン声明</a:t>
            </a:r>
          </a:p>
        </p:txBody>
      </p:sp>
      <p:sp>
        <p:nvSpPr>
          <p:cNvPr id="5" name="コンテンツ プレースホルダー 2">
            <a:extLst>
              <a:ext uri="{FF2B5EF4-FFF2-40B4-BE49-F238E27FC236}">
                <a16:creationId xmlns:a16="http://schemas.microsoft.com/office/drawing/2014/main" id="{4559B56C-8008-4DC0-8070-5E835630C86E}"/>
              </a:ext>
            </a:extLst>
          </p:cNvPr>
          <p:cNvSpPr>
            <a:spLocks noGrp="1"/>
          </p:cNvSpPr>
          <p:nvPr>
            <p:ph idx="1"/>
          </p:nvPr>
        </p:nvSpPr>
        <p:spPr>
          <a:xfrm>
            <a:off x="479376" y="1628800"/>
            <a:ext cx="11233248" cy="4968552"/>
          </a:xfrm>
          <a:solidFill>
            <a:schemeClr val="accent3">
              <a:lumMod val="20000"/>
              <a:lumOff val="80000"/>
            </a:schemeClr>
          </a:solidFill>
        </p:spPr>
        <p:txBody>
          <a:bodyPr>
            <a:normAutofit fontScale="92500" lnSpcReduction="10000"/>
          </a:bodyPr>
          <a:lstStyle/>
          <a:p>
            <a:pPr marL="0" indent="0">
              <a:lnSpc>
                <a:spcPct val="150000"/>
              </a:lnSpc>
              <a:buNone/>
            </a:pPr>
            <a:r>
              <a:rPr lang="ja-JP" altLang="en-US" sz="3600" dirty="0">
                <a:latin typeface="+mj-ea"/>
                <a:ea typeface="+mj-ea"/>
              </a:rPr>
              <a:t>私たち</a:t>
            </a:r>
            <a:r>
              <a:rPr lang="en-US" altLang="ja-JP" sz="3500" dirty="0">
                <a:latin typeface="+mj-ea"/>
                <a:ea typeface="+mj-ea"/>
              </a:rPr>
              <a:t>*</a:t>
            </a:r>
            <a:r>
              <a:rPr lang="ja-JP" altLang="en-US" sz="3600" dirty="0">
                <a:solidFill>
                  <a:srgbClr val="FF0000"/>
                </a:solidFill>
                <a:latin typeface="+mj-ea"/>
                <a:ea typeface="+mj-ea"/>
              </a:rPr>
              <a:t>ロータリアン</a:t>
            </a:r>
            <a:r>
              <a:rPr lang="ja-JP" altLang="en-US" sz="3600" dirty="0">
                <a:latin typeface="+mj-ea"/>
                <a:ea typeface="+mj-ea"/>
              </a:rPr>
              <a:t>は、世界で、地域社会で、そして自分自身の中で、持続可能な良い変化を生むために、人びとが手を取り合って行動する世界を目指しています。</a:t>
            </a:r>
            <a:endParaRPr lang="en-US" altLang="ja-JP" sz="3600" dirty="0">
              <a:latin typeface="+mj-ea"/>
              <a:ea typeface="+mj-ea"/>
            </a:endParaRPr>
          </a:p>
          <a:p>
            <a:pPr marL="0" indent="0">
              <a:lnSpc>
                <a:spcPct val="150000"/>
              </a:lnSpc>
              <a:buNone/>
            </a:pPr>
            <a:r>
              <a:rPr lang="en-US" altLang="ja-JP" sz="3600" dirty="0">
                <a:latin typeface="+mj-ea"/>
                <a:ea typeface="+mj-ea"/>
              </a:rPr>
              <a:t>       </a:t>
            </a:r>
            <a:r>
              <a:rPr lang="en-US" altLang="ja-JP" sz="2600" dirty="0">
                <a:latin typeface="+mj-ea"/>
                <a:ea typeface="+mj-ea"/>
              </a:rPr>
              <a:t>*2019</a:t>
            </a:r>
            <a:r>
              <a:rPr lang="ja-JP" altLang="en-US" sz="2600" dirty="0">
                <a:latin typeface="+mj-ea"/>
                <a:ea typeface="+mj-ea"/>
              </a:rPr>
              <a:t>年</a:t>
            </a:r>
            <a:r>
              <a:rPr lang="en-US" altLang="ja-JP" sz="2600" dirty="0">
                <a:latin typeface="+mj-ea"/>
                <a:ea typeface="+mj-ea"/>
              </a:rPr>
              <a:t>4</a:t>
            </a:r>
            <a:r>
              <a:rPr lang="ja-JP" altLang="en-US" sz="2600" dirty="0">
                <a:latin typeface="+mj-ea"/>
                <a:ea typeface="+mj-ea"/>
              </a:rPr>
              <a:t>月の規定審議会で</a:t>
            </a:r>
            <a:r>
              <a:rPr lang="en-US" altLang="ja-JP" sz="2600" dirty="0">
                <a:latin typeface="+mj-ea"/>
                <a:ea typeface="+mj-ea"/>
              </a:rPr>
              <a:t>RAC</a:t>
            </a:r>
            <a:r>
              <a:rPr lang="ja-JP" altLang="en-US" sz="2600" dirty="0">
                <a:latin typeface="+mj-ea"/>
                <a:ea typeface="+mj-ea"/>
              </a:rPr>
              <a:t>が</a:t>
            </a:r>
            <a:r>
              <a:rPr lang="en-US" altLang="ja-JP" sz="2600" dirty="0">
                <a:latin typeface="+mj-ea"/>
                <a:ea typeface="+mj-ea"/>
              </a:rPr>
              <a:t>RI</a:t>
            </a:r>
            <a:r>
              <a:rPr lang="ja-JP" altLang="en-US" sz="2600" dirty="0">
                <a:latin typeface="+mj-ea"/>
                <a:ea typeface="+mj-ea"/>
              </a:rPr>
              <a:t>加盟を認められたことに伴い、</a:t>
            </a:r>
            <a:endParaRPr lang="en-US" altLang="ja-JP" sz="2600" dirty="0">
              <a:latin typeface="+mj-ea"/>
              <a:ea typeface="+mj-ea"/>
            </a:endParaRPr>
          </a:p>
          <a:p>
            <a:pPr marL="0" indent="0">
              <a:lnSpc>
                <a:spcPct val="150000"/>
              </a:lnSpc>
              <a:buNone/>
            </a:pPr>
            <a:r>
              <a:rPr lang="en-US" altLang="ja-JP" sz="2600" dirty="0">
                <a:latin typeface="+mj-ea"/>
                <a:ea typeface="+mj-ea"/>
              </a:rPr>
              <a:t>         </a:t>
            </a:r>
            <a:r>
              <a:rPr lang="ja-JP" altLang="en-US" sz="2600" dirty="0">
                <a:latin typeface="+mj-ea"/>
                <a:ea typeface="+mj-ea"/>
              </a:rPr>
              <a:t>「ロータリアン」を削除し、英語の「</a:t>
            </a:r>
            <a:r>
              <a:rPr lang="en-US" altLang="ja-JP" sz="2600" b="1" dirty="0">
                <a:latin typeface="+mj-ea"/>
                <a:ea typeface="+mj-ea"/>
              </a:rPr>
              <a:t>We</a:t>
            </a:r>
            <a:r>
              <a:rPr lang="ja-JP" altLang="en-US" sz="2600" dirty="0">
                <a:latin typeface="+mj-ea"/>
                <a:ea typeface="+mj-ea"/>
              </a:rPr>
              <a:t>」とそろえて、「</a:t>
            </a:r>
            <a:r>
              <a:rPr lang="ja-JP" altLang="en-US" sz="2600" b="1" dirty="0">
                <a:latin typeface="+mj-ea"/>
                <a:ea typeface="+mj-ea"/>
              </a:rPr>
              <a:t>私たちは</a:t>
            </a:r>
            <a:r>
              <a:rPr lang="ja-JP" altLang="en-US" sz="2600" dirty="0">
                <a:latin typeface="+mj-ea"/>
                <a:ea typeface="+mj-ea"/>
              </a:rPr>
              <a:t>」と和約</a:t>
            </a:r>
          </a:p>
          <a:p>
            <a:pPr marL="0" indent="0">
              <a:lnSpc>
                <a:spcPct val="150000"/>
              </a:lnSpc>
              <a:buNone/>
            </a:pPr>
            <a:r>
              <a:rPr lang="ja-JP" altLang="en-US" sz="2600" dirty="0">
                <a:latin typeface="+mj-ea"/>
                <a:ea typeface="+mj-ea"/>
              </a:rPr>
              <a:t>　　　　を変更することとなりました。</a:t>
            </a:r>
          </a:p>
          <a:p>
            <a:pPr marL="0" indent="0">
              <a:lnSpc>
                <a:spcPct val="150000"/>
              </a:lnSpc>
              <a:buNone/>
            </a:pPr>
            <a:r>
              <a:rPr lang="ja-JP" altLang="en-US" sz="2600" dirty="0">
                <a:latin typeface="+mj-ea"/>
                <a:ea typeface="+mj-ea"/>
              </a:rPr>
              <a:t>　　　　　</a:t>
            </a:r>
            <a:r>
              <a:rPr lang="en-US" altLang="ja-JP" sz="2600" dirty="0">
                <a:latin typeface="+mj-ea"/>
                <a:ea typeface="+mj-ea"/>
              </a:rPr>
              <a:t>【</a:t>
            </a:r>
            <a:r>
              <a:rPr lang="ja-JP" altLang="en-US" sz="2600" dirty="0">
                <a:latin typeface="+mj-ea"/>
                <a:ea typeface="+mj-ea"/>
              </a:rPr>
              <a:t>　</a:t>
            </a:r>
            <a:r>
              <a:rPr lang="en-US" altLang="ja-JP" sz="2200" dirty="0">
                <a:latin typeface="+mj-ea"/>
                <a:ea typeface="+mj-ea"/>
              </a:rPr>
              <a:t>2019.8.</a:t>
            </a:r>
            <a:r>
              <a:rPr lang="ja-JP" altLang="en-US" sz="2200" dirty="0">
                <a:latin typeface="+mj-ea"/>
                <a:ea typeface="+mj-ea"/>
              </a:rPr>
              <a:t>３０　「ビジョン声明の和約変更についてのご案内」 </a:t>
            </a:r>
            <a:r>
              <a:rPr lang="en-US" altLang="ja-JP" sz="2200" dirty="0">
                <a:latin typeface="+mj-ea"/>
                <a:ea typeface="+mj-ea"/>
              </a:rPr>
              <a:t>2018-2020RI</a:t>
            </a:r>
            <a:r>
              <a:rPr lang="ja-JP" altLang="en-US" sz="2200" dirty="0">
                <a:latin typeface="+mj-ea"/>
                <a:ea typeface="+mj-ea"/>
              </a:rPr>
              <a:t>理事 三木　明　</a:t>
            </a:r>
            <a:r>
              <a:rPr lang="en-US" altLang="ja-JP" sz="2200" dirty="0">
                <a:latin typeface="+mj-ea"/>
                <a:ea typeface="+mj-ea"/>
              </a:rPr>
              <a:t>】</a:t>
            </a:r>
            <a:endParaRPr lang="ja-JP" altLang="en-US" sz="2200" dirty="0">
              <a:latin typeface="+mj-ea"/>
              <a:ea typeface="+mj-ea"/>
            </a:endParaRPr>
          </a:p>
          <a:p>
            <a:pPr marL="0" indent="0">
              <a:lnSpc>
                <a:spcPct val="150000"/>
              </a:lnSpc>
              <a:buNone/>
            </a:pPr>
            <a:endParaRPr lang="en-US" altLang="ja-JP" sz="2600" dirty="0">
              <a:latin typeface="+mj-ea"/>
              <a:ea typeface="+mj-ea"/>
            </a:endParaRPr>
          </a:p>
        </p:txBody>
      </p:sp>
    </p:spTree>
    <p:extLst>
      <p:ext uri="{BB962C8B-B14F-4D97-AF65-F5344CB8AC3E}">
        <p14:creationId xmlns:p14="http://schemas.microsoft.com/office/powerpoint/2010/main" val="15304331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19150</TotalTime>
  <Words>2991</Words>
  <Application>Microsoft Office PowerPoint</Application>
  <PresentationFormat>ワイド画面</PresentationFormat>
  <Paragraphs>310</Paragraphs>
  <Slides>33</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33</vt:i4>
      </vt:variant>
    </vt:vector>
  </HeadingPairs>
  <TitlesOfParts>
    <vt:vector size="47" baseType="lpstr">
      <vt:lpstr>HGP教科書体</vt:lpstr>
      <vt:lpstr>HGS教科書体</vt:lpstr>
      <vt:lpstr>HGS明朝E</vt:lpstr>
      <vt:lpstr>Meiryo UI</vt:lpstr>
      <vt:lpstr>ＭＳ Ｐゴシック</vt:lpstr>
      <vt:lpstr>ＭＳ ゴシック</vt:lpstr>
      <vt:lpstr>メイリオ</vt:lpstr>
      <vt:lpstr>Arial</vt:lpstr>
      <vt:lpstr>Calibri</vt:lpstr>
      <vt:lpstr>Franklin Gothic Book</vt:lpstr>
      <vt:lpstr>Garamond</vt:lpstr>
      <vt:lpstr>Times New Roman</vt:lpstr>
      <vt:lpstr>Wingdings</vt:lpstr>
      <vt:lpstr>Office ​​テーマ</vt:lpstr>
      <vt:lpstr>PowerPoint プレゼンテーション</vt:lpstr>
      <vt:lpstr>PowerPoint プレゼンテーション</vt:lpstr>
      <vt:lpstr>PowerPoint プレゼンテーション</vt:lpstr>
      <vt:lpstr>CLP（Club Leadership Plan）</vt:lpstr>
      <vt:lpstr>クラブと地区組織（CLPとDLP）</vt:lpstr>
      <vt:lpstr> CLPに対する地区対応</vt:lpstr>
      <vt:lpstr>国際ロータリーの ビジョン声明　 と戦略的目標 戦略的優先事項と目的</vt:lpstr>
      <vt:lpstr>RI Vision Statement</vt:lpstr>
      <vt:lpstr>国際ロータリー（RI)のビジョン声明</vt:lpstr>
      <vt:lpstr>ロータリーの戦略的目標</vt:lpstr>
      <vt:lpstr>ロータリーの戦略的優先事項と目的</vt:lpstr>
      <vt:lpstr>戦略計画に対する 地区の対応Ⅰ  地区ビジョン策定 </vt:lpstr>
      <vt:lpstr>PowerPoint プレゼンテーション</vt:lpstr>
      <vt:lpstr>地区のビジョン声明</vt:lpstr>
      <vt:lpstr>地区中期５ケ年目標</vt:lpstr>
      <vt:lpstr>戦略計画に対する 地区の対応Ⅱ  地区ビジョン策定</vt:lpstr>
      <vt:lpstr>PowerPoint プレゼンテーション</vt:lpstr>
      <vt:lpstr>PowerPoint プレゼンテーション</vt:lpstr>
      <vt:lpstr>地区のビジョン声明</vt:lpstr>
      <vt:lpstr>地区のビジョン声明</vt:lpstr>
      <vt:lpstr>地区中期3ヶ年目標（2022-23～2024-25）</vt:lpstr>
      <vt:lpstr>PowerPoint プレゼンテーション</vt:lpstr>
      <vt:lpstr> 地区のクラブビジョン策定説明  【公共イメージ向上並びに 　クラブビジョン策定セミナー】  地区規定審議・ビジョン策定委員会 副委員長　片山　勉PDG （2020年10月10日）　 </vt:lpstr>
      <vt:lpstr>PowerPoint プレゼンテーション</vt:lpstr>
      <vt:lpstr>PowerPoint プレゼンテーション</vt:lpstr>
      <vt:lpstr>PowerPoint プレゼンテーション</vt:lpstr>
      <vt:lpstr>PowerPoint プレゼンテーション</vt:lpstr>
      <vt:lpstr>日本のロータリー100周年 ビジョンレポート2020 全クラブへのWEBアンケートに表れた日本の ロータリアンの現状認識や意識に基づく提言  ビジョン策定委員会</vt:lpstr>
      <vt:lpstr>日本のロータリー100周年 ビジョンレポート2020</vt:lpstr>
      <vt:lpstr>ビジョン策定委員会 奉仕の第2世紀のための２２の提言</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fujii</dc:creator>
  <cp:lastModifiedBy>国際ロータリー2660</cp:lastModifiedBy>
  <cp:revision>443</cp:revision>
  <cp:lastPrinted>2022-05-24T03:34:06Z</cp:lastPrinted>
  <dcterms:created xsi:type="dcterms:W3CDTF">2018-03-19T10:26:09Z</dcterms:created>
  <dcterms:modified xsi:type="dcterms:W3CDTF">2022-05-24T03:34:24Z</dcterms:modified>
</cp:coreProperties>
</file>