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610" r:id="rId2"/>
    <p:sldId id="438" r:id="rId3"/>
    <p:sldId id="611" r:id="rId4"/>
    <p:sldId id="297" r:id="rId5"/>
    <p:sldId id="439" r:id="rId6"/>
    <p:sldId id="455" r:id="rId7"/>
    <p:sldId id="427" r:id="rId8"/>
    <p:sldId id="437" r:id="rId9"/>
    <p:sldId id="430" r:id="rId10"/>
    <p:sldId id="366" r:id="rId11"/>
    <p:sldId id="613" r:id="rId12"/>
    <p:sldId id="371" r:id="rId13"/>
    <p:sldId id="420" r:id="rId14"/>
    <p:sldId id="441" r:id="rId15"/>
    <p:sldId id="442" r:id="rId16"/>
    <p:sldId id="444" r:id="rId17"/>
    <p:sldId id="445" r:id="rId18"/>
    <p:sldId id="443" r:id="rId19"/>
    <p:sldId id="417" r:id="rId20"/>
    <p:sldId id="418" r:id="rId21"/>
    <p:sldId id="617" r:id="rId22"/>
    <p:sldId id="340" r:id="rId23"/>
    <p:sldId id="257" r:id="rId24"/>
    <p:sldId id="256" r:id="rId25"/>
    <p:sldId id="459" r:id="rId26"/>
    <p:sldId id="346" r:id="rId27"/>
    <p:sldId id="615" r:id="rId28"/>
    <p:sldId id="447" r:id="rId29"/>
    <p:sldId id="446" r:id="rId30"/>
    <p:sldId id="261" r:id="rId31"/>
    <p:sldId id="616" r:id="rId32"/>
    <p:sldId id="436" r:id="rId33"/>
    <p:sldId id="267" r:id="rId34"/>
    <p:sldId id="268" r:id="rId35"/>
    <p:sldId id="265" r:id="rId36"/>
    <p:sldId id="295" r:id="rId37"/>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06727cd03b71b8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6"/>
    <a:srgbClr val="F7C9EB"/>
    <a:srgbClr val="F6F8FC"/>
    <a:srgbClr val="D4DFF4"/>
    <a:srgbClr val="F3F6FB"/>
    <a:srgbClr val="E1E9F7"/>
    <a:srgbClr val="F0F4FA"/>
    <a:srgbClr val="CEDBF2"/>
    <a:srgbClr val="E9F0DC"/>
    <a:srgbClr val="D0D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56" autoAdjust="0"/>
  </p:normalViewPr>
  <p:slideViewPr>
    <p:cSldViewPr>
      <p:cViewPr varScale="1">
        <p:scale>
          <a:sx n="80" d="100"/>
          <a:sy n="80" d="100"/>
        </p:scale>
        <p:origin x="108" y="714"/>
      </p:cViewPr>
      <p:guideLst>
        <p:guide orient="horz" pos="2160"/>
        <p:guide pos="3840"/>
      </p:guideLst>
    </p:cSldViewPr>
  </p:slideViewPr>
  <p:notesTextViewPr>
    <p:cViewPr>
      <p:scale>
        <a:sx n="1" d="1"/>
        <a:sy n="1" d="1"/>
      </p:scale>
      <p:origin x="0" y="0"/>
    </p:cViewPr>
  </p:notesTextViewPr>
  <p:notesViewPr>
    <p:cSldViewPr>
      <p:cViewPr varScale="1">
        <p:scale>
          <a:sx n="73" d="100"/>
          <a:sy n="73" d="100"/>
        </p:scale>
        <p:origin x="209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806555110295616E-2"/>
          <c:y val="5.4797823725006842E-2"/>
          <c:w val="0.92057658844700196"/>
          <c:h val="0.80695176649103828"/>
        </c:manualLayout>
      </c:layout>
      <c:barChart>
        <c:barDir val="col"/>
        <c:grouping val="stacked"/>
        <c:varyColors val="0"/>
        <c:ser>
          <c:idx val="0"/>
          <c:order val="0"/>
          <c:invertIfNegative val="0"/>
          <c:cat>
            <c:strRef>
              <c:f>Sheet1!$A$1:$AG$1</c:f>
              <c:strCach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strCache>
            </c:strRef>
          </c:cat>
          <c:val>
            <c:numRef>
              <c:f>Sheet1!$A$2:$AG$2</c:f>
              <c:numCache>
                <c:formatCode>General</c:formatCode>
                <c:ptCount val="33"/>
                <c:pt idx="0">
                  <c:v>5079</c:v>
                </c:pt>
                <c:pt idx="1">
                  <c:v>5245</c:v>
                </c:pt>
                <c:pt idx="2">
                  <c:v>5364</c:v>
                </c:pt>
                <c:pt idx="3">
                  <c:v>5379</c:v>
                </c:pt>
                <c:pt idx="4">
                  <c:v>5408</c:v>
                </c:pt>
                <c:pt idx="5">
                  <c:v>5384</c:v>
                </c:pt>
                <c:pt idx="6">
                  <c:v>5601</c:v>
                </c:pt>
                <c:pt idx="7">
                  <c:v>5528</c:v>
                </c:pt>
                <c:pt idx="8">
                  <c:v>5352</c:v>
                </c:pt>
                <c:pt idx="9">
                  <c:v>5147</c:v>
                </c:pt>
                <c:pt idx="10">
                  <c:v>5010</c:v>
                </c:pt>
                <c:pt idx="11">
                  <c:v>4871</c:v>
                </c:pt>
                <c:pt idx="12" formatCode="#,##0_ ;[Red]\-#,##0\ ">
                  <c:v>4673</c:v>
                </c:pt>
                <c:pt idx="13" formatCode="#,##0_ ;[Red]\-#,##0\ ">
                  <c:v>4476</c:v>
                </c:pt>
                <c:pt idx="14" formatCode="#,##0_ ;[Red]\-#,##0\ ">
                  <c:v>4289</c:v>
                </c:pt>
                <c:pt idx="15" formatCode="#,##0_ ;[Red]\-#,##0\ ">
                  <c:v>4183</c:v>
                </c:pt>
                <c:pt idx="16" formatCode="#,##0_ ;[Red]\-#,##0\ ">
                  <c:v>4141</c:v>
                </c:pt>
                <c:pt idx="17" formatCode="#,##0_ ;[Red]\-#,##0\ ">
                  <c:v>4069</c:v>
                </c:pt>
                <c:pt idx="18" formatCode="#,##0_ ;[Red]\-#,##0\ ">
                  <c:v>4068</c:v>
                </c:pt>
                <c:pt idx="19" formatCode="#,##0_ ;[Red]\-#,##0\ ">
                  <c:v>3932</c:v>
                </c:pt>
                <c:pt idx="20" formatCode="#,##0_ ;[Red]\-#,##0\ ">
                  <c:v>3805</c:v>
                </c:pt>
                <c:pt idx="21" formatCode="#,##0_ ;[Red]\-#,##0\ ">
                  <c:v>3688</c:v>
                </c:pt>
                <c:pt idx="22" formatCode="#,##0_ ;[Red]\-#,##0\ ">
                  <c:v>3648</c:v>
                </c:pt>
                <c:pt idx="23" formatCode="#,##0_ ;[Red]\-#,##0\ ">
                  <c:v>3655</c:v>
                </c:pt>
                <c:pt idx="24" formatCode="#,##0_ ;[Red]\-#,##0\ ">
                  <c:v>3631</c:v>
                </c:pt>
                <c:pt idx="25" formatCode="#,##0">
                  <c:v>3598</c:v>
                </c:pt>
                <c:pt idx="26" formatCode="#,##0">
                  <c:v>3573</c:v>
                </c:pt>
                <c:pt idx="27">
                  <c:v>3624</c:v>
                </c:pt>
                <c:pt idx="28">
                  <c:v>3626</c:v>
                </c:pt>
                <c:pt idx="29">
                  <c:v>3629</c:v>
                </c:pt>
                <c:pt idx="30">
                  <c:v>3589</c:v>
                </c:pt>
                <c:pt idx="31">
                  <c:v>3480</c:v>
                </c:pt>
                <c:pt idx="32">
                  <c:v>3488</c:v>
                </c:pt>
              </c:numCache>
            </c:numRef>
          </c:val>
          <c:extLst>
            <c:ext xmlns:c16="http://schemas.microsoft.com/office/drawing/2014/chart" uri="{C3380CC4-5D6E-409C-BE32-E72D297353CC}">
              <c16:uniqueId val="{00000000-788C-4E7D-B26F-FFA3D3E365CD}"/>
            </c:ext>
          </c:extLst>
        </c:ser>
        <c:dLbls>
          <c:showLegendKey val="0"/>
          <c:showVal val="0"/>
          <c:showCatName val="0"/>
          <c:showSerName val="0"/>
          <c:showPercent val="0"/>
          <c:showBubbleSize val="0"/>
        </c:dLbls>
        <c:gapWidth val="150"/>
        <c:overlap val="100"/>
        <c:axId val="205141888"/>
        <c:axId val="205143424"/>
      </c:barChart>
      <c:catAx>
        <c:axId val="205141888"/>
        <c:scaling>
          <c:orientation val="minMax"/>
        </c:scaling>
        <c:delete val="0"/>
        <c:axPos val="b"/>
        <c:numFmt formatCode="General" sourceLinked="1"/>
        <c:majorTickMark val="out"/>
        <c:minorTickMark val="none"/>
        <c:tickLblPos val="nextTo"/>
        <c:txPr>
          <a:bodyPr rot="5400000" vert="horz"/>
          <a:lstStyle/>
          <a:p>
            <a:pPr>
              <a:defRPr/>
            </a:pPr>
            <a:endParaRPr lang="ja-JP"/>
          </a:p>
        </c:txPr>
        <c:crossAx val="205143424"/>
        <c:crosses val="autoZero"/>
        <c:auto val="1"/>
        <c:lblAlgn val="ctr"/>
        <c:lblOffset val="100"/>
        <c:noMultiLvlLbl val="0"/>
      </c:catAx>
      <c:valAx>
        <c:axId val="205143424"/>
        <c:scaling>
          <c:orientation val="minMax"/>
        </c:scaling>
        <c:delete val="0"/>
        <c:axPos val="l"/>
        <c:majorGridlines/>
        <c:numFmt formatCode="General" sourceLinked="1"/>
        <c:majorTickMark val="out"/>
        <c:minorTickMark val="none"/>
        <c:tickLblPos val="nextTo"/>
        <c:crossAx val="205141888"/>
        <c:crosses val="autoZero"/>
        <c:crossBetween val="between"/>
      </c:valAx>
      <c:spPr>
        <a:gradFill>
          <a:gsLst>
            <a:gs pos="0">
              <a:srgbClr val="F6FBFC"/>
            </a:gs>
            <a:gs pos="100000">
              <a:srgbClr val="DBEEF4"/>
            </a:gs>
          </a:gsLst>
          <a:lin ang="5400000" scaled="0"/>
        </a:gradFill>
      </c:spPr>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98636099256948"/>
          <c:y val="0.11827352516387069"/>
          <c:w val="0.73461657413440551"/>
          <c:h val="0.59007452122423321"/>
        </c:manualLayout>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159</c:v>
                </c:pt>
                <c:pt idx="1">
                  <c:v>157</c:v>
                </c:pt>
                <c:pt idx="2">
                  <c:v>160</c:v>
                </c:pt>
                <c:pt idx="3">
                  <c:v>170</c:v>
                </c:pt>
                <c:pt idx="4">
                  <c:v>178</c:v>
                </c:pt>
                <c:pt idx="5">
                  <c:v>184</c:v>
                </c:pt>
                <c:pt idx="6">
                  <c:v>175</c:v>
                </c:pt>
              </c:numCache>
            </c:numRef>
          </c:val>
          <c:extLst>
            <c:ext xmlns:c16="http://schemas.microsoft.com/office/drawing/2014/chart" uri="{C3380CC4-5D6E-409C-BE32-E72D297353CC}">
              <c16:uniqueId val="{00000000-87B3-483D-9116-E82115DBC104}"/>
            </c:ext>
          </c:extLst>
        </c:ser>
        <c:dLbls>
          <c:showLegendKey val="0"/>
          <c:showVal val="0"/>
          <c:showCatName val="0"/>
          <c:showSerName val="0"/>
          <c:showPercent val="0"/>
          <c:showBubbleSize val="0"/>
        </c:dLbls>
        <c:gapWidth val="150"/>
        <c:axId val="239970176"/>
        <c:axId val="239971712"/>
      </c:barChart>
      <c:catAx>
        <c:axId val="239970176"/>
        <c:scaling>
          <c:orientation val="minMax"/>
        </c:scaling>
        <c:delete val="0"/>
        <c:axPos val="b"/>
        <c:numFmt formatCode="General" sourceLinked="0"/>
        <c:majorTickMark val="out"/>
        <c:minorTickMark val="none"/>
        <c:tickLblPos val="nextTo"/>
        <c:txPr>
          <a:bodyPr/>
          <a:lstStyle/>
          <a:p>
            <a:pPr>
              <a:defRPr sz="1050" baseline="0"/>
            </a:pPr>
            <a:endParaRPr lang="ja-JP"/>
          </a:p>
        </c:txPr>
        <c:crossAx val="239971712"/>
        <c:crosses val="autoZero"/>
        <c:auto val="1"/>
        <c:lblAlgn val="ctr"/>
        <c:lblOffset val="0"/>
        <c:noMultiLvlLbl val="0"/>
      </c:catAx>
      <c:valAx>
        <c:axId val="239971712"/>
        <c:scaling>
          <c:orientation val="minMax"/>
          <c:min val="130"/>
        </c:scaling>
        <c:delete val="0"/>
        <c:axPos val="l"/>
        <c:majorGridlines/>
        <c:numFmt formatCode="General" sourceLinked="1"/>
        <c:majorTickMark val="out"/>
        <c:minorTickMark val="none"/>
        <c:tickLblPos val="nextTo"/>
        <c:txPr>
          <a:bodyPr/>
          <a:lstStyle/>
          <a:p>
            <a:pPr>
              <a:defRPr sz="1600"/>
            </a:pPr>
            <a:endParaRPr lang="ja-JP"/>
          </a:p>
        </c:txPr>
        <c:crossAx val="23997017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66998904883584"/>
          <c:y val="0.15259647076250785"/>
          <c:w val="0.77832026600219029"/>
          <c:h val="0.58808454153242229"/>
        </c:manualLayout>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36</c:v>
                </c:pt>
                <c:pt idx="1">
                  <c:v>37</c:v>
                </c:pt>
                <c:pt idx="2">
                  <c:v>42</c:v>
                </c:pt>
                <c:pt idx="3">
                  <c:v>44</c:v>
                </c:pt>
                <c:pt idx="4">
                  <c:v>47</c:v>
                </c:pt>
                <c:pt idx="5">
                  <c:v>50</c:v>
                </c:pt>
                <c:pt idx="6">
                  <c:v>53</c:v>
                </c:pt>
              </c:numCache>
            </c:numRef>
          </c:val>
          <c:extLst>
            <c:ext xmlns:c16="http://schemas.microsoft.com/office/drawing/2014/chart" uri="{C3380CC4-5D6E-409C-BE32-E72D297353CC}">
              <c16:uniqueId val="{00000000-626D-40D6-B8E6-99638B3BA09C}"/>
            </c:ext>
          </c:extLst>
        </c:ser>
        <c:dLbls>
          <c:dLblPos val="outEnd"/>
          <c:showLegendKey val="0"/>
          <c:showVal val="1"/>
          <c:showCatName val="0"/>
          <c:showSerName val="0"/>
          <c:showPercent val="0"/>
          <c:showBubbleSize val="0"/>
        </c:dLbls>
        <c:gapWidth val="150"/>
        <c:axId val="240016768"/>
        <c:axId val="240056576"/>
      </c:barChart>
      <c:catAx>
        <c:axId val="240016768"/>
        <c:scaling>
          <c:orientation val="minMax"/>
        </c:scaling>
        <c:delete val="0"/>
        <c:axPos val="b"/>
        <c:numFmt formatCode="General" sourceLinked="0"/>
        <c:majorTickMark val="out"/>
        <c:minorTickMark val="none"/>
        <c:tickLblPos val="nextTo"/>
        <c:txPr>
          <a:bodyPr rot="0"/>
          <a:lstStyle/>
          <a:p>
            <a:pPr>
              <a:defRPr sz="1200"/>
            </a:pPr>
            <a:endParaRPr lang="ja-JP"/>
          </a:p>
        </c:txPr>
        <c:crossAx val="240056576"/>
        <c:crosses val="autoZero"/>
        <c:auto val="1"/>
        <c:lblAlgn val="ctr"/>
        <c:lblOffset val="0"/>
        <c:tickLblSkip val="1"/>
        <c:noMultiLvlLbl val="0"/>
      </c:catAx>
      <c:valAx>
        <c:axId val="240056576"/>
        <c:scaling>
          <c:orientation val="minMax"/>
          <c:max val="60"/>
          <c:min val="10"/>
        </c:scaling>
        <c:delete val="0"/>
        <c:axPos val="l"/>
        <c:majorGridlines/>
        <c:numFmt formatCode="General" sourceLinked="1"/>
        <c:majorTickMark val="out"/>
        <c:minorTickMark val="none"/>
        <c:tickLblPos val="nextTo"/>
        <c:txPr>
          <a:bodyPr/>
          <a:lstStyle/>
          <a:p>
            <a:pPr>
              <a:defRPr sz="1600"/>
            </a:pPr>
            <a:endParaRPr lang="ja-JP"/>
          </a:p>
        </c:txPr>
        <c:crossAx val="240016768"/>
        <c:crosses val="autoZero"/>
        <c:crossBetween val="between"/>
      </c:valAx>
      <c:spPr>
        <a:solidFill>
          <a:schemeClr val="accent3">
            <a:lumMod val="20000"/>
            <a:lumOff val="80000"/>
          </a:schemeClr>
        </a:solidFill>
      </c:spPr>
    </c:plotArea>
    <c:plotVisOnly val="1"/>
    <c:dispBlanksAs val="gap"/>
    <c:showDLblsOverMax val="0"/>
  </c:chart>
  <c:spPr>
    <a:noFill/>
  </c:spPr>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15385677867625"/>
          <c:y val="0.12320158871236529"/>
          <c:w val="0.74289605959698168"/>
          <c:h val="0.68496555938229098"/>
        </c:manualLayout>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53</c:v>
                </c:pt>
                <c:pt idx="1">
                  <c:v>56</c:v>
                </c:pt>
                <c:pt idx="2">
                  <c:v>54</c:v>
                </c:pt>
                <c:pt idx="3">
                  <c:v>58</c:v>
                </c:pt>
                <c:pt idx="4">
                  <c:v>60</c:v>
                </c:pt>
                <c:pt idx="5">
                  <c:v>68</c:v>
                </c:pt>
                <c:pt idx="6">
                  <c:v>62</c:v>
                </c:pt>
              </c:numCache>
            </c:numRef>
          </c:val>
          <c:extLst>
            <c:ext xmlns:c16="http://schemas.microsoft.com/office/drawing/2014/chart" uri="{C3380CC4-5D6E-409C-BE32-E72D297353CC}">
              <c16:uniqueId val="{00000000-7E02-46F6-A094-3A7734553968}"/>
            </c:ext>
          </c:extLst>
        </c:ser>
        <c:dLbls>
          <c:showLegendKey val="0"/>
          <c:showVal val="0"/>
          <c:showCatName val="0"/>
          <c:showSerName val="0"/>
          <c:showPercent val="0"/>
          <c:showBubbleSize val="0"/>
        </c:dLbls>
        <c:gapWidth val="150"/>
        <c:axId val="240097152"/>
        <c:axId val="240098688"/>
      </c:barChart>
      <c:catAx>
        <c:axId val="240097152"/>
        <c:scaling>
          <c:orientation val="minMax"/>
        </c:scaling>
        <c:delete val="0"/>
        <c:axPos val="b"/>
        <c:numFmt formatCode="General" sourceLinked="0"/>
        <c:majorTickMark val="out"/>
        <c:minorTickMark val="none"/>
        <c:tickLblPos val="nextTo"/>
        <c:txPr>
          <a:bodyPr/>
          <a:lstStyle/>
          <a:p>
            <a:pPr>
              <a:defRPr sz="1050" baseline="0"/>
            </a:pPr>
            <a:endParaRPr lang="ja-JP"/>
          </a:p>
        </c:txPr>
        <c:crossAx val="240098688"/>
        <c:crosses val="autoZero"/>
        <c:auto val="1"/>
        <c:lblAlgn val="ctr"/>
        <c:lblOffset val="0"/>
        <c:noMultiLvlLbl val="0"/>
      </c:catAx>
      <c:valAx>
        <c:axId val="240098688"/>
        <c:scaling>
          <c:orientation val="minMax"/>
          <c:max val="70"/>
          <c:min val="50"/>
        </c:scaling>
        <c:delete val="0"/>
        <c:axPos val="l"/>
        <c:majorGridlines/>
        <c:numFmt formatCode="General" sourceLinked="1"/>
        <c:majorTickMark val="out"/>
        <c:minorTickMark val="none"/>
        <c:tickLblPos val="nextTo"/>
        <c:txPr>
          <a:bodyPr/>
          <a:lstStyle/>
          <a:p>
            <a:pPr>
              <a:defRPr sz="1600"/>
            </a:pPr>
            <a:endParaRPr lang="ja-JP"/>
          </a:p>
        </c:txPr>
        <c:crossAx val="24009715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98636099256948"/>
          <c:y val="0.11827352516387069"/>
          <c:w val="0.70601632498349853"/>
          <c:h val="0.60456115987112546"/>
        </c:manualLayout>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25</c:v>
                </c:pt>
                <c:pt idx="1">
                  <c:v>28</c:v>
                </c:pt>
                <c:pt idx="2">
                  <c:v>24</c:v>
                </c:pt>
                <c:pt idx="3">
                  <c:v>39</c:v>
                </c:pt>
                <c:pt idx="4">
                  <c:v>41</c:v>
                </c:pt>
                <c:pt idx="5">
                  <c:v>46</c:v>
                </c:pt>
                <c:pt idx="6">
                  <c:v>40</c:v>
                </c:pt>
              </c:numCache>
            </c:numRef>
          </c:val>
          <c:extLst>
            <c:ext xmlns:c16="http://schemas.microsoft.com/office/drawing/2014/chart" uri="{C3380CC4-5D6E-409C-BE32-E72D297353CC}">
              <c16:uniqueId val="{00000000-679C-42BA-849F-3D07A1AC0283}"/>
            </c:ext>
          </c:extLst>
        </c:ser>
        <c:dLbls>
          <c:showLegendKey val="0"/>
          <c:showVal val="0"/>
          <c:showCatName val="0"/>
          <c:showSerName val="0"/>
          <c:showPercent val="0"/>
          <c:showBubbleSize val="0"/>
        </c:dLbls>
        <c:gapWidth val="150"/>
        <c:axId val="240151552"/>
        <c:axId val="240157440"/>
      </c:barChart>
      <c:catAx>
        <c:axId val="240151552"/>
        <c:scaling>
          <c:orientation val="minMax"/>
        </c:scaling>
        <c:delete val="0"/>
        <c:axPos val="b"/>
        <c:numFmt formatCode="General" sourceLinked="0"/>
        <c:majorTickMark val="out"/>
        <c:minorTickMark val="none"/>
        <c:tickLblPos val="nextTo"/>
        <c:txPr>
          <a:bodyPr rot="0"/>
          <a:lstStyle/>
          <a:p>
            <a:pPr>
              <a:defRPr sz="1200"/>
            </a:pPr>
            <a:endParaRPr lang="ja-JP"/>
          </a:p>
        </c:txPr>
        <c:crossAx val="240157440"/>
        <c:crosses val="autoZero"/>
        <c:auto val="1"/>
        <c:lblAlgn val="ctr"/>
        <c:lblOffset val="0"/>
        <c:tickLblSkip val="1"/>
        <c:noMultiLvlLbl val="0"/>
      </c:catAx>
      <c:valAx>
        <c:axId val="240157440"/>
        <c:scaling>
          <c:orientation val="minMax"/>
          <c:max val="50"/>
          <c:min val="20"/>
        </c:scaling>
        <c:delete val="0"/>
        <c:axPos val="l"/>
        <c:majorGridlines/>
        <c:numFmt formatCode="General" sourceLinked="1"/>
        <c:majorTickMark val="out"/>
        <c:minorTickMark val="none"/>
        <c:tickLblPos val="nextTo"/>
        <c:txPr>
          <a:bodyPr/>
          <a:lstStyle/>
          <a:p>
            <a:pPr>
              <a:defRPr sz="1600"/>
            </a:pPr>
            <a:endParaRPr lang="ja-JP"/>
          </a:p>
        </c:txPr>
        <c:crossAx val="24015155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2148993719483E-2"/>
          <c:y val="3.2709549027180401E-2"/>
          <c:w val="0.75409814496649885"/>
          <c:h val="0.84650782996214768"/>
        </c:manualLayout>
      </c:layout>
      <c:barChart>
        <c:barDir val="col"/>
        <c:grouping val="clustered"/>
        <c:varyColors val="0"/>
        <c:ser>
          <c:idx val="1"/>
          <c:order val="1"/>
          <c:tx>
            <c:strRef>
              <c:f>Sheet1!$C$1</c:f>
              <c:strCache>
                <c:ptCount val="1"/>
                <c:pt idx="0">
                  <c:v>入会数</c:v>
                </c:pt>
              </c:strCache>
            </c:strRef>
          </c:tx>
          <c:spPr>
            <a:solidFill>
              <a:srgbClr val="92D050"/>
            </a:solidFill>
          </c:spPr>
          <c:invertIfNegative val="0"/>
          <c:cat>
            <c:numRef>
              <c:f>Sheet1!$A$2:$A$10</c:f>
              <c:numCache>
                <c:formatCode>General</c:formatCode>
                <c:ptCount val="9"/>
                <c:pt idx="0">
                  <c:v>13</c:v>
                </c:pt>
                <c:pt idx="1">
                  <c:v>14</c:v>
                </c:pt>
                <c:pt idx="2">
                  <c:v>15</c:v>
                </c:pt>
                <c:pt idx="3">
                  <c:v>16</c:v>
                </c:pt>
                <c:pt idx="4">
                  <c:v>17</c:v>
                </c:pt>
                <c:pt idx="5">
                  <c:v>18</c:v>
                </c:pt>
                <c:pt idx="6">
                  <c:v>19</c:v>
                </c:pt>
                <c:pt idx="7">
                  <c:v>20</c:v>
                </c:pt>
                <c:pt idx="8">
                  <c:v>21</c:v>
                </c:pt>
              </c:numCache>
            </c:numRef>
          </c:cat>
          <c:val>
            <c:numRef>
              <c:f>Sheet1!$C$2:$C$10</c:f>
              <c:numCache>
                <c:formatCode>General</c:formatCode>
                <c:ptCount val="9"/>
                <c:pt idx="0">
                  <c:v>300</c:v>
                </c:pt>
                <c:pt idx="1">
                  <c:v>315</c:v>
                </c:pt>
                <c:pt idx="2">
                  <c:v>316</c:v>
                </c:pt>
                <c:pt idx="3">
                  <c:v>297</c:v>
                </c:pt>
                <c:pt idx="4">
                  <c:v>330</c:v>
                </c:pt>
                <c:pt idx="5">
                  <c:v>332</c:v>
                </c:pt>
                <c:pt idx="6">
                  <c:v>294</c:v>
                </c:pt>
                <c:pt idx="7">
                  <c:v>234</c:v>
                </c:pt>
              </c:numCache>
            </c:numRef>
          </c:val>
          <c:extLst>
            <c:ext xmlns:c16="http://schemas.microsoft.com/office/drawing/2014/chart" uri="{C3380CC4-5D6E-409C-BE32-E72D297353CC}">
              <c16:uniqueId val="{00000000-BBB2-48D1-B43E-931D61B5A2C6}"/>
            </c:ext>
          </c:extLst>
        </c:ser>
        <c:ser>
          <c:idx val="2"/>
          <c:order val="2"/>
          <c:tx>
            <c:strRef>
              <c:f>Sheet1!$D$1</c:f>
              <c:strCache>
                <c:ptCount val="1"/>
                <c:pt idx="0">
                  <c:v>退会数</c:v>
                </c:pt>
              </c:strCache>
            </c:strRef>
          </c:tx>
          <c:spPr>
            <a:solidFill>
              <a:schemeClr val="accent6">
                <a:lumMod val="75000"/>
              </a:schemeClr>
            </a:solidFill>
          </c:spPr>
          <c:invertIfNegative val="0"/>
          <c:cat>
            <c:numRef>
              <c:f>Sheet1!$A$2:$A$10</c:f>
              <c:numCache>
                <c:formatCode>General</c:formatCode>
                <c:ptCount val="9"/>
                <c:pt idx="0">
                  <c:v>13</c:v>
                </c:pt>
                <c:pt idx="1">
                  <c:v>14</c:v>
                </c:pt>
                <c:pt idx="2">
                  <c:v>15</c:v>
                </c:pt>
                <c:pt idx="3">
                  <c:v>16</c:v>
                </c:pt>
                <c:pt idx="4">
                  <c:v>17</c:v>
                </c:pt>
                <c:pt idx="5">
                  <c:v>18</c:v>
                </c:pt>
                <c:pt idx="6">
                  <c:v>19</c:v>
                </c:pt>
                <c:pt idx="7">
                  <c:v>20</c:v>
                </c:pt>
                <c:pt idx="8">
                  <c:v>21</c:v>
                </c:pt>
              </c:numCache>
            </c:numRef>
          </c:cat>
          <c:val>
            <c:numRef>
              <c:f>Sheet1!$D$2:$D$10</c:f>
              <c:numCache>
                <c:formatCode>General</c:formatCode>
                <c:ptCount val="9"/>
                <c:pt idx="0">
                  <c:v>327</c:v>
                </c:pt>
                <c:pt idx="1">
                  <c:v>318</c:v>
                </c:pt>
                <c:pt idx="2">
                  <c:v>308</c:v>
                </c:pt>
                <c:pt idx="3">
                  <c:v>299</c:v>
                </c:pt>
                <c:pt idx="4">
                  <c:v>326</c:v>
                </c:pt>
                <c:pt idx="5">
                  <c:v>332</c:v>
                </c:pt>
                <c:pt idx="6">
                  <c:v>314</c:v>
                </c:pt>
                <c:pt idx="7">
                  <c:v>333</c:v>
                </c:pt>
              </c:numCache>
            </c:numRef>
          </c:val>
          <c:extLst>
            <c:ext xmlns:c16="http://schemas.microsoft.com/office/drawing/2014/chart" uri="{C3380CC4-5D6E-409C-BE32-E72D297353CC}">
              <c16:uniqueId val="{00000001-BBB2-48D1-B43E-931D61B5A2C6}"/>
            </c:ext>
          </c:extLst>
        </c:ser>
        <c:dLbls>
          <c:showLegendKey val="0"/>
          <c:showVal val="0"/>
          <c:showCatName val="0"/>
          <c:showSerName val="0"/>
          <c:showPercent val="0"/>
          <c:showBubbleSize val="0"/>
        </c:dLbls>
        <c:gapWidth val="279"/>
        <c:axId val="204702848"/>
        <c:axId val="204701056"/>
      </c:barChart>
      <c:lineChart>
        <c:grouping val="standard"/>
        <c:varyColors val="0"/>
        <c:ser>
          <c:idx val="0"/>
          <c:order val="0"/>
          <c:tx>
            <c:strRef>
              <c:f>Sheet1!$B$1</c:f>
              <c:strCache>
                <c:ptCount val="1"/>
                <c:pt idx="0">
                  <c:v>年初会員数</c:v>
                </c:pt>
              </c:strCache>
            </c:strRef>
          </c:tx>
          <c:spPr>
            <a:ln w="38100"/>
          </c:spPr>
          <c:marker>
            <c:symbol val="square"/>
            <c:size val="8"/>
          </c:marker>
          <c:dLbls>
            <c:dLbl>
              <c:idx val="5"/>
              <c:tx>
                <c:rich>
                  <a:bodyPr/>
                  <a:lstStyle/>
                  <a:p>
                    <a:r>
                      <a:rPr lang="en-US" altLang="ja-JP" dirty="0"/>
                      <a:t>3574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4A0-4850-A700-C413F85F1B5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13</c:v>
                </c:pt>
                <c:pt idx="1">
                  <c:v>14</c:v>
                </c:pt>
                <c:pt idx="2">
                  <c:v>15</c:v>
                </c:pt>
                <c:pt idx="3">
                  <c:v>16</c:v>
                </c:pt>
                <c:pt idx="4">
                  <c:v>17</c:v>
                </c:pt>
                <c:pt idx="5">
                  <c:v>18</c:v>
                </c:pt>
                <c:pt idx="6">
                  <c:v>19</c:v>
                </c:pt>
                <c:pt idx="7">
                  <c:v>20</c:v>
                </c:pt>
                <c:pt idx="8">
                  <c:v>21</c:v>
                </c:pt>
              </c:numCache>
            </c:numRef>
          </c:cat>
          <c:val>
            <c:numRef>
              <c:f>Sheet1!$B$2:$B$10</c:f>
              <c:numCache>
                <c:formatCode>General</c:formatCode>
                <c:ptCount val="9"/>
                <c:pt idx="0">
                  <c:v>3598</c:v>
                </c:pt>
                <c:pt idx="1">
                  <c:v>3571</c:v>
                </c:pt>
                <c:pt idx="2">
                  <c:v>3568</c:v>
                </c:pt>
                <c:pt idx="3">
                  <c:v>3576</c:v>
                </c:pt>
                <c:pt idx="4">
                  <c:v>3570</c:v>
                </c:pt>
                <c:pt idx="5">
                  <c:v>3574</c:v>
                </c:pt>
                <c:pt idx="6">
                  <c:v>3574</c:v>
                </c:pt>
                <c:pt idx="7">
                  <c:v>3554</c:v>
                </c:pt>
                <c:pt idx="8">
                  <c:v>3455</c:v>
                </c:pt>
              </c:numCache>
            </c:numRef>
          </c:val>
          <c:smooth val="0"/>
          <c:extLst>
            <c:ext xmlns:c16="http://schemas.microsoft.com/office/drawing/2014/chart" uri="{C3380CC4-5D6E-409C-BE32-E72D297353CC}">
              <c16:uniqueId val="{00000002-BBB2-48D1-B43E-931D61B5A2C6}"/>
            </c:ext>
          </c:extLst>
        </c:ser>
        <c:dLbls>
          <c:showLegendKey val="0"/>
          <c:showVal val="0"/>
          <c:showCatName val="0"/>
          <c:showSerName val="0"/>
          <c:showPercent val="0"/>
          <c:showBubbleSize val="0"/>
        </c:dLbls>
        <c:marker val="1"/>
        <c:smooth val="0"/>
        <c:axId val="204697984"/>
        <c:axId val="204699520"/>
      </c:lineChart>
      <c:catAx>
        <c:axId val="204697984"/>
        <c:scaling>
          <c:orientation val="minMax"/>
        </c:scaling>
        <c:delete val="0"/>
        <c:axPos val="b"/>
        <c:numFmt formatCode="General" sourceLinked="1"/>
        <c:majorTickMark val="out"/>
        <c:minorTickMark val="none"/>
        <c:tickLblPos val="nextTo"/>
        <c:crossAx val="204699520"/>
        <c:crosses val="autoZero"/>
        <c:auto val="1"/>
        <c:lblAlgn val="ctr"/>
        <c:lblOffset val="100"/>
        <c:noMultiLvlLbl val="0"/>
      </c:catAx>
      <c:valAx>
        <c:axId val="204699520"/>
        <c:scaling>
          <c:orientation val="minMax"/>
          <c:max val="3600"/>
          <c:min val="3450"/>
        </c:scaling>
        <c:delete val="0"/>
        <c:axPos val="l"/>
        <c:majorGridlines/>
        <c:numFmt formatCode="General" sourceLinked="1"/>
        <c:majorTickMark val="out"/>
        <c:minorTickMark val="none"/>
        <c:tickLblPos val="nextTo"/>
        <c:crossAx val="204697984"/>
        <c:crosses val="autoZero"/>
        <c:crossBetween val="between"/>
      </c:valAx>
      <c:valAx>
        <c:axId val="204701056"/>
        <c:scaling>
          <c:orientation val="minMax"/>
          <c:max val="370"/>
          <c:min val="210"/>
        </c:scaling>
        <c:delete val="0"/>
        <c:axPos val="r"/>
        <c:majorGridlines/>
        <c:numFmt formatCode="General" sourceLinked="1"/>
        <c:majorTickMark val="out"/>
        <c:minorTickMark val="none"/>
        <c:tickLblPos val="nextTo"/>
        <c:crossAx val="204702848"/>
        <c:crosses val="max"/>
        <c:crossBetween val="between"/>
      </c:valAx>
      <c:catAx>
        <c:axId val="204702848"/>
        <c:scaling>
          <c:orientation val="minMax"/>
        </c:scaling>
        <c:delete val="1"/>
        <c:axPos val="b"/>
        <c:numFmt formatCode="General" sourceLinked="1"/>
        <c:majorTickMark val="out"/>
        <c:minorTickMark val="none"/>
        <c:tickLblPos val="nextTo"/>
        <c:crossAx val="204701056"/>
        <c:crosses val="autoZero"/>
        <c:auto val="1"/>
        <c:lblAlgn val="ctr"/>
        <c:lblOffset val="100"/>
        <c:noMultiLvlLbl val="0"/>
      </c:catAx>
      <c:spPr>
        <a:gradFill>
          <a:gsLst>
            <a:gs pos="0">
              <a:schemeClr val="accent5">
                <a:lumMod val="5000"/>
                <a:lumOff val="95000"/>
              </a:schemeClr>
            </a:gs>
            <a:gs pos="100000">
              <a:schemeClr val="accent5">
                <a:lumMod val="20000"/>
                <a:lumOff val="80000"/>
              </a:schemeClr>
            </a:gs>
          </a:gsLst>
          <a:lin ang="5400000" scaled="1"/>
        </a:gradFill>
      </c:spPr>
    </c:plotArea>
    <c:legend>
      <c:legendPos val="r"/>
      <c:layout>
        <c:manualLayout>
          <c:xMode val="edge"/>
          <c:yMode val="edge"/>
          <c:x val="0.14202074324146013"/>
          <c:y val="0.57110056554562716"/>
          <c:w val="0.19511448108010263"/>
          <c:h val="0.21350647987966065"/>
        </c:manualLayout>
      </c:layout>
      <c:overlay val="0"/>
      <c:spPr>
        <a:solidFill>
          <a:schemeClr val="bg1"/>
        </a:solidFill>
      </c:spPr>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187387565468E-2"/>
          <c:y val="6.5515067509141309E-2"/>
          <c:w val="0.88814578511992071"/>
          <c:h val="0.76527048174680179"/>
        </c:manualLayout>
      </c:layout>
      <c:lineChart>
        <c:grouping val="standard"/>
        <c:varyColors val="0"/>
        <c:ser>
          <c:idx val="0"/>
          <c:order val="0"/>
          <c:tx>
            <c:strRef>
              <c:f>Sheet1!$B$1</c:f>
              <c:strCache>
                <c:ptCount val="1"/>
                <c:pt idx="0">
                  <c:v>2015-16</c:v>
                </c:pt>
              </c:strCache>
            </c:strRef>
          </c:tx>
          <c:spPr>
            <a:ln w="19050">
              <a:solidFill>
                <a:schemeClr val="bg1">
                  <a:lumMod val="50000"/>
                </a:schemeClr>
              </a:solidFill>
            </a:ln>
          </c:spPr>
          <c:marker>
            <c:symbol val="diamond"/>
            <c:size val="5"/>
          </c:marker>
          <c:cat>
            <c:strRef>
              <c:f>Sheet1!$A$2:$A$14</c:f>
              <c:strCache>
                <c:ptCount val="13"/>
                <c:pt idx="0">
                  <c:v>7/1</c:v>
                </c:pt>
                <c:pt idx="1">
                  <c:v>7/31</c:v>
                </c:pt>
                <c:pt idx="2">
                  <c:v>8/31</c:v>
                </c:pt>
                <c:pt idx="3">
                  <c:v>9/30</c:v>
                </c:pt>
                <c:pt idx="4">
                  <c:v>10/31</c:v>
                </c:pt>
                <c:pt idx="5">
                  <c:v>11/30</c:v>
                </c:pt>
                <c:pt idx="6">
                  <c:v>12/31</c:v>
                </c:pt>
                <c:pt idx="7">
                  <c:v>1/31</c:v>
                </c:pt>
                <c:pt idx="8">
                  <c:v>2/28</c:v>
                </c:pt>
                <c:pt idx="9">
                  <c:v>3/31</c:v>
                </c:pt>
                <c:pt idx="10">
                  <c:v>4/30</c:v>
                </c:pt>
                <c:pt idx="11">
                  <c:v>5/31</c:v>
                </c:pt>
                <c:pt idx="12">
                  <c:v>6/30</c:v>
                </c:pt>
              </c:strCache>
            </c:strRef>
          </c:cat>
          <c:val>
            <c:numRef>
              <c:f>Sheet1!$B$2:$B$14</c:f>
              <c:numCache>
                <c:formatCode>General</c:formatCode>
                <c:ptCount val="13"/>
                <c:pt idx="0">
                  <c:v>0</c:v>
                </c:pt>
                <c:pt idx="1">
                  <c:v>39</c:v>
                </c:pt>
                <c:pt idx="2">
                  <c:v>62</c:v>
                </c:pt>
                <c:pt idx="3">
                  <c:v>75</c:v>
                </c:pt>
                <c:pt idx="4">
                  <c:v>92</c:v>
                </c:pt>
                <c:pt idx="5">
                  <c:v>103</c:v>
                </c:pt>
                <c:pt idx="6">
                  <c:v>61</c:v>
                </c:pt>
                <c:pt idx="7">
                  <c:v>76</c:v>
                </c:pt>
                <c:pt idx="8">
                  <c:v>88</c:v>
                </c:pt>
                <c:pt idx="9">
                  <c:v>78</c:v>
                </c:pt>
                <c:pt idx="10">
                  <c:v>96</c:v>
                </c:pt>
                <c:pt idx="11">
                  <c:v>111</c:v>
                </c:pt>
                <c:pt idx="12">
                  <c:v>12</c:v>
                </c:pt>
              </c:numCache>
            </c:numRef>
          </c:val>
          <c:smooth val="0"/>
          <c:extLst>
            <c:ext xmlns:c16="http://schemas.microsoft.com/office/drawing/2014/chart" uri="{C3380CC4-5D6E-409C-BE32-E72D297353CC}">
              <c16:uniqueId val="{00000000-CD9D-4AC2-9E12-DBED23C2FF11}"/>
            </c:ext>
          </c:extLst>
        </c:ser>
        <c:ser>
          <c:idx val="1"/>
          <c:order val="1"/>
          <c:tx>
            <c:strRef>
              <c:f>Sheet1!$C$1</c:f>
              <c:strCache>
                <c:ptCount val="1"/>
                <c:pt idx="0">
                  <c:v>2016-17</c:v>
                </c:pt>
              </c:strCache>
            </c:strRef>
          </c:tx>
          <c:spPr>
            <a:ln w="19050">
              <a:solidFill>
                <a:schemeClr val="accent6">
                  <a:lumMod val="50000"/>
                </a:schemeClr>
              </a:solidFill>
            </a:ln>
          </c:spPr>
          <c:marker>
            <c:spPr>
              <a:solidFill>
                <a:schemeClr val="accent6">
                  <a:lumMod val="50000"/>
                </a:schemeClr>
              </a:solidFill>
            </c:spPr>
          </c:marker>
          <c:cat>
            <c:strRef>
              <c:f>Sheet1!$A$2:$A$14</c:f>
              <c:strCache>
                <c:ptCount val="13"/>
                <c:pt idx="0">
                  <c:v>7/1</c:v>
                </c:pt>
                <c:pt idx="1">
                  <c:v>7/31</c:v>
                </c:pt>
                <c:pt idx="2">
                  <c:v>8/31</c:v>
                </c:pt>
                <c:pt idx="3">
                  <c:v>9/30</c:v>
                </c:pt>
                <c:pt idx="4">
                  <c:v>10/31</c:v>
                </c:pt>
                <c:pt idx="5">
                  <c:v>11/30</c:v>
                </c:pt>
                <c:pt idx="6">
                  <c:v>12/31</c:v>
                </c:pt>
                <c:pt idx="7">
                  <c:v>1/31</c:v>
                </c:pt>
                <c:pt idx="8">
                  <c:v>2/28</c:v>
                </c:pt>
                <c:pt idx="9">
                  <c:v>3/31</c:v>
                </c:pt>
                <c:pt idx="10">
                  <c:v>4/30</c:v>
                </c:pt>
                <c:pt idx="11">
                  <c:v>5/31</c:v>
                </c:pt>
                <c:pt idx="12">
                  <c:v>6/30</c:v>
                </c:pt>
              </c:strCache>
            </c:strRef>
          </c:cat>
          <c:val>
            <c:numRef>
              <c:f>Sheet1!$C$2:$C$14</c:f>
              <c:numCache>
                <c:formatCode>General</c:formatCode>
                <c:ptCount val="13"/>
                <c:pt idx="0">
                  <c:v>0</c:v>
                </c:pt>
                <c:pt idx="1">
                  <c:v>41</c:v>
                </c:pt>
                <c:pt idx="2">
                  <c:v>56</c:v>
                </c:pt>
                <c:pt idx="3">
                  <c:v>66</c:v>
                </c:pt>
                <c:pt idx="4">
                  <c:v>76</c:v>
                </c:pt>
                <c:pt idx="5">
                  <c:v>84</c:v>
                </c:pt>
                <c:pt idx="6">
                  <c:v>31</c:v>
                </c:pt>
                <c:pt idx="7">
                  <c:v>46</c:v>
                </c:pt>
                <c:pt idx="8">
                  <c:v>57</c:v>
                </c:pt>
                <c:pt idx="9">
                  <c:v>42</c:v>
                </c:pt>
                <c:pt idx="10">
                  <c:v>96</c:v>
                </c:pt>
                <c:pt idx="11">
                  <c:v>109</c:v>
                </c:pt>
                <c:pt idx="12">
                  <c:v>-6</c:v>
                </c:pt>
              </c:numCache>
            </c:numRef>
          </c:val>
          <c:smooth val="0"/>
          <c:extLst>
            <c:ext xmlns:c16="http://schemas.microsoft.com/office/drawing/2014/chart" uri="{C3380CC4-5D6E-409C-BE32-E72D297353CC}">
              <c16:uniqueId val="{00000001-CD9D-4AC2-9E12-DBED23C2FF11}"/>
            </c:ext>
          </c:extLst>
        </c:ser>
        <c:ser>
          <c:idx val="2"/>
          <c:order val="2"/>
          <c:tx>
            <c:strRef>
              <c:f>Sheet1!$D$1</c:f>
              <c:strCache>
                <c:ptCount val="1"/>
                <c:pt idx="0">
                  <c:v>2017-18</c:v>
                </c:pt>
              </c:strCache>
            </c:strRef>
          </c:tx>
          <c:spPr>
            <a:ln w="19050"/>
          </c:spPr>
          <c:marker>
            <c:symbol val="triangle"/>
            <c:size val="5"/>
            <c:spPr>
              <a:ln w="15875"/>
            </c:spPr>
          </c:marker>
          <c:cat>
            <c:strRef>
              <c:f>Sheet1!$A$2:$A$14</c:f>
              <c:strCache>
                <c:ptCount val="13"/>
                <c:pt idx="0">
                  <c:v>7/1</c:v>
                </c:pt>
                <c:pt idx="1">
                  <c:v>7/31</c:v>
                </c:pt>
                <c:pt idx="2">
                  <c:v>8/31</c:v>
                </c:pt>
                <c:pt idx="3">
                  <c:v>9/30</c:v>
                </c:pt>
                <c:pt idx="4">
                  <c:v>10/31</c:v>
                </c:pt>
                <c:pt idx="5">
                  <c:v>11/30</c:v>
                </c:pt>
                <c:pt idx="6">
                  <c:v>12/31</c:v>
                </c:pt>
                <c:pt idx="7">
                  <c:v>1/31</c:v>
                </c:pt>
                <c:pt idx="8">
                  <c:v>2/28</c:v>
                </c:pt>
                <c:pt idx="9">
                  <c:v>3/31</c:v>
                </c:pt>
                <c:pt idx="10">
                  <c:v>4/30</c:v>
                </c:pt>
                <c:pt idx="11">
                  <c:v>5/31</c:v>
                </c:pt>
                <c:pt idx="12">
                  <c:v>6/30</c:v>
                </c:pt>
              </c:strCache>
            </c:strRef>
          </c:cat>
          <c:val>
            <c:numRef>
              <c:f>Sheet1!$D$2:$D$14</c:f>
              <c:numCache>
                <c:formatCode>General</c:formatCode>
                <c:ptCount val="13"/>
                <c:pt idx="0">
                  <c:v>0</c:v>
                </c:pt>
                <c:pt idx="1">
                  <c:v>55</c:v>
                </c:pt>
                <c:pt idx="2">
                  <c:v>75</c:v>
                </c:pt>
                <c:pt idx="3">
                  <c:v>92</c:v>
                </c:pt>
                <c:pt idx="4">
                  <c:v>105</c:v>
                </c:pt>
                <c:pt idx="5">
                  <c:v>116</c:v>
                </c:pt>
                <c:pt idx="6">
                  <c:v>72</c:v>
                </c:pt>
                <c:pt idx="7">
                  <c:v>109</c:v>
                </c:pt>
                <c:pt idx="8">
                  <c:v>113</c:v>
                </c:pt>
                <c:pt idx="9">
                  <c:v>100</c:v>
                </c:pt>
                <c:pt idx="10">
                  <c:v>123</c:v>
                </c:pt>
                <c:pt idx="11">
                  <c:v>129</c:v>
                </c:pt>
                <c:pt idx="12">
                  <c:v>5</c:v>
                </c:pt>
              </c:numCache>
            </c:numRef>
          </c:val>
          <c:smooth val="0"/>
          <c:extLst>
            <c:ext xmlns:c16="http://schemas.microsoft.com/office/drawing/2014/chart" uri="{C3380CC4-5D6E-409C-BE32-E72D297353CC}">
              <c16:uniqueId val="{00000002-CD9D-4AC2-9E12-DBED23C2FF11}"/>
            </c:ext>
          </c:extLst>
        </c:ser>
        <c:ser>
          <c:idx val="3"/>
          <c:order val="3"/>
          <c:tx>
            <c:strRef>
              <c:f>Sheet1!$E$1</c:f>
              <c:strCache>
                <c:ptCount val="1"/>
                <c:pt idx="0">
                  <c:v>2018-19</c:v>
                </c:pt>
              </c:strCache>
            </c:strRef>
          </c:tx>
          <c:spPr>
            <a:ln w="19050"/>
          </c:spPr>
          <c:marker>
            <c:spPr>
              <a:ln w="12700"/>
            </c:spPr>
          </c:marker>
          <c:cat>
            <c:strRef>
              <c:f>Sheet1!$A$2:$A$14</c:f>
              <c:strCache>
                <c:ptCount val="13"/>
                <c:pt idx="0">
                  <c:v>7/1</c:v>
                </c:pt>
                <c:pt idx="1">
                  <c:v>7/31</c:v>
                </c:pt>
                <c:pt idx="2">
                  <c:v>8/31</c:v>
                </c:pt>
                <c:pt idx="3">
                  <c:v>9/30</c:v>
                </c:pt>
                <c:pt idx="4">
                  <c:v>10/31</c:v>
                </c:pt>
                <c:pt idx="5">
                  <c:v>11/30</c:v>
                </c:pt>
                <c:pt idx="6">
                  <c:v>12/31</c:v>
                </c:pt>
                <c:pt idx="7">
                  <c:v>1/31</c:v>
                </c:pt>
                <c:pt idx="8">
                  <c:v>2/28</c:v>
                </c:pt>
                <c:pt idx="9">
                  <c:v>3/31</c:v>
                </c:pt>
                <c:pt idx="10">
                  <c:v>4/30</c:v>
                </c:pt>
                <c:pt idx="11">
                  <c:v>5/31</c:v>
                </c:pt>
                <c:pt idx="12">
                  <c:v>6/30</c:v>
                </c:pt>
              </c:strCache>
            </c:strRef>
          </c:cat>
          <c:val>
            <c:numRef>
              <c:f>Sheet1!$E$2:$E$14</c:f>
              <c:numCache>
                <c:formatCode>General</c:formatCode>
                <c:ptCount val="13"/>
                <c:pt idx="0">
                  <c:v>0</c:v>
                </c:pt>
                <c:pt idx="1">
                  <c:v>52</c:v>
                </c:pt>
                <c:pt idx="2">
                  <c:v>66</c:v>
                </c:pt>
                <c:pt idx="3">
                  <c:v>69</c:v>
                </c:pt>
                <c:pt idx="4">
                  <c:v>89</c:v>
                </c:pt>
                <c:pt idx="5">
                  <c:v>108</c:v>
                </c:pt>
                <c:pt idx="6">
                  <c:v>72</c:v>
                </c:pt>
                <c:pt idx="7">
                  <c:v>85</c:v>
                </c:pt>
                <c:pt idx="8">
                  <c:v>84</c:v>
                </c:pt>
                <c:pt idx="9">
                  <c:v>84</c:v>
                </c:pt>
                <c:pt idx="10">
                  <c:v>96</c:v>
                </c:pt>
                <c:pt idx="11">
                  <c:v>120</c:v>
                </c:pt>
                <c:pt idx="12">
                  <c:v>0</c:v>
                </c:pt>
              </c:numCache>
            </c:numRef>
          </c:val>
          <c:smooth val="0"/>
          <c:extLst>
            <c:ext xmlns:c16="http://schemas.microsoft.com/office/drawing/2014/chart" uri="{C3380CC4-5D6E-409C-BE32-E72D297353CC}">
              <c16:uniqueId val="{00000003-CD9D-4AC2-9E12-DBED23C2FF11}"/>
            </c:ext>
          </c:extLst>
        </c:ser>
        <c:ser>
          <c:idx val="4"/>
          <c:order val="4"/>
          <c:tx>
            <c:strRef>
              <c:f>Sheet1!$F$1</c:f>
              <c:strCache>
                <c:ptCount val="1"/>
                <c:pt idx="0">
                  <c:v>2019-20</c:v>
                </c:pt>
              </c:strCache>
            </c:strRef>
          </c:tx>
          <c:spPr>
            <a:ln w="19050">
              <a:solidFill>
                <a:schemeClr val="tx2">
                  <a:lumMod val="60000"/>
                  <a:lumOff val="40000"/>
                </a:schemeClr>
              </a:solidFill>
            </a:ln>
          </c:spPr>
          <c:marker>
            <c:symbol val="circle"/>
            <c:size val="2"/>
            <c:spPr>
              <a:solidFill>
                <a:srgbClr val="00B0F0"/>
              </a:solidFill>
              <a:ln w="44450">
                <a:solidFill>
                  <a:srgbClr val="00B0F0"/>
                </a:solidFill>
              </a:ln>
            </c:spPr>
          </c:marker>
          <c:dPt>
            <c:idx val="3"/>
            <c:bubble3D val="0"/>
            <c:extLst>
              <c:ext xmlns:c16="http://schemas.microsoft.com/office/drawing/2014/chart" uri="{C3380CC4-5D6E-409C-BE32-E72D297353CC}">
                <c16:uniqueId val="{00000005-CD9D-4AC2-9E12-DBED23C2FF11}"/>
              </c:ext>
            </c:extLst>
          </c:dPt>
          <c:cat>
            <c:strRef>
              <c:f>Sheet1!$A$2:$A$14</c:f>
              <c:strCache>
                <c:ptCount val="13"/>
                <c:pt idx="0">
                  <c:v>7/1</c:v>
                </c:pt>
                <c:pt idx="1">
                  <c:v>7/31</c:v>
                </c:pt>
                <c:pt idx="2">
                  <c:v>8/31</c:v>
                </c:pt>
                <c:pt idx="3">
                  <c:v>9/30</c:v>
                </c:pt>
                <c:pt idx="4">
                  <c:v>10/31</c:v>
                </c:pt>
                <c:pt idx="5">
                  <c:v>11/30</c:v>
                </c:pt>
                <c:pt idx="6">
                  <c:v>12/31</c:v>
                </c:pt>
                <c:pt idx="7">
                  <c:v>1/31</c:v>
                </c:pt>
                <c:pt idx="8">
                  <c:v>2/28</c:v>
                </c:pt>
                <c:pt idx="9">
                  <c:v>3/31</c:v>
                </c:pt>
                <c:pt idx="10">
                  <c:v>4/30</c:v>
                </c:pt>
                <c:pt idx="11">
                  <c:v>5/31</c:v>
                </c:pt>
                <c:pt idx="12">
                  <c:v>6/30</c:v>
                </c:pt>
              </c:strCache>
            </c:strRef>
          </c:cat>
          <c:val>
            <c:numRef>
              <c:f>Sheet1!$F$2:$F$14</c:f>
              <c:numCache>
                <c:formatCode>General</c:formatCode>
                <c:ptCount val="13"/>
                <c:pt idx="0">
                  <c:v>0</c:v>
                </c:pt>
                <c:pt idx="1">
                  <c:v>55</c:v>
                </c:pt>
                <c:pt idx="2">
                  <c:v>80</c:v>
                </c:pt>
                <c:pt idx="3">
                  <c:v>90</c:v>
                </c:pt>
                <c:pt idx="4">
                  <c:v>115</c:v>
                </c:pt>
                <c:pt idx="5">
                  <c:v>123</c:v>
                </c:pt>
                <c:pt idx="6">
                  <c:v>81</c:v>
                </c:pt>
                <c:pt idx="7">
                  <c:v>100</c:v>
                </c:pt>
                <c:pt idx="8">
                  <c:v>108</c:v>
                </c:pt>
                <c:pt idx="9">
                  <c:v>83</c:v>
                </c:pt>
                <c:pt idx="10">
                  <c:v>75</c:v>
                </c:pt>
                <c:pt idx="11">
                  <c:v>71</c:v>
                </c:pt>
                <c:pt idx="12">
                  <c:v>-20</c:v>
                </c:pt>
              </c:numCache>
            </c:numRef>
          </c:val>
          <c:smooth val="0"/>
          <c:extLst>
            <c:ext xmlns:c16="http://schemas.microsoft.com/office/drawing/2014/chart" uri="{C3380CC4-5D6E-409C-BE32-E72D297353CC}">
              <c16:uniqueId val="{00000006-CD9D-4AC2-9E12-DBED23C2FF11}"/>
            </c:ext>
          </c:extLst>
        </c:ser>
        <c:ser>
          <c:idx val="5"/>
          <c:order val="5"/>
          <c:tx>
            <c:strRef>
              <c:f>Sheet1!$G$1</c:f>
              <c:strCache>
                <c:ptCount val="1"/>
                <c:pt idx="0">
                  <c:v>2020-21</c:v>
                </c:pt>
              </c:strCache>
            </c:strRef>
          </c:tx>
          <c:spPr>
            <a:ln w="22225"/>
          </c:spPr>
          <c:marker>
            <c:symbol val="circle"/>
            <c:size val="5"/>
          </c:marker>
          <c:cat>
            <c:strRef>
              <c:f>Sheet1!$A$2:$A$14</c:f>
              <c:strCache>
                <c:ptCount val="13"/>
                <c:pt idx="0">
                  <c:v>7/1</c:v>
                </c:pt>
                <c:pt idx="1">
                  <c:v>7/31</c:v>
                </c:pt>
                <c:pt idx="2">
                  <c:v>8/31</c:v>
                </c:pt>
                <c:pt idx="3">
                  <c:v>9/30</c:v>
                </c:pt>
                <c:pt idx="4">
                  <c:v>10/31</c:v>
                </c:pt>
                <c:pt idx="5">
                  <c:v>11/30</c:v>
                </c:pt>
                <c:pt idx="6">
                  <c:v>12/31</c:v>
                </c:pt>
                <c:pt idx="7">
                  <c:v>1/31</c:v>
                </c:pt>
                <c:pt idx="8">
                  <c:v>2/28</c:v>
                </c:pt>
                <c:pt idx="9">
                  <c:v>3/31</c:v>
                </c:pt>
                <c:pt idx="10">
                  <c:v>4/30</c:v>
                </c:pt>
                <c:pt idx="11">
                  <c:v>5/31</c:v>
                </c:pt>
                <c:pt idx="12">
                  <c:v>6/30</c:v>
                </c:pt>
              </c:strCache>
            </c:strRef>
          </c:cat>
          <c:val>
            <c:numRef>
              <c:f>Sheet1!$G$2:$G$14</c:f>
              <c:numCache>
                <c:formatCode>General</c:formatCode>
                <c:ptCount val="13"/>
                <c:pt idx="0">
                  <c:v>0</c:v>
                </c:pt>
                <c:pt idx="1">
                  <c:v>39</c:v>
                </c:pt>
                <c:pt idx="2">
                  <c:v>47</c:v>
                </c:pt>
                <c:pt idx="3">
                  <c:v>60</c:v>
                </c:pt>
                <c:pt idx="4">
                  <c:v>70</c:v>
                </c:pt>
                <c:pt idx="5">
                  <c:v>78</c:v>
                </c:pt>
                <c:pt idx="6">
                  <c:v>30</c:v>
                </c:pt>
                <c:pt idx="7">
                  <c:v>41</c:v>
                </c:pt>
                <c:pt idx="8">
                  <c:v>36</c:v>
                </c:pt>
                <c:pt idx="9">
                  <c:v>28</c:v>
                </c:pt>
                <c:pt idx="10">
                  <c:v>38</c:v>
                </c:pt>
                <c:pt idx="11">
                  <c:v>37</c:v>
                </c:pt>
                <c:pt idx="12">
                  <c:v>-99</c:v>
                </c:pt>
              </c:numCache>
            </c:numRef>
          </c:val>
          <c:smooth val="0"/>
          <c:extLst>
            <c:ext xmlns:c16="http://schemas.microsoft.com/office/drawing/2014/chart" uri="{C3380CC4-5D6E-409C-BE32-E72D297353CC}">
              <c16:uniqueId val="{00000001-26A4-4EFA-BBEA-B48D13C6E6BE}"/>
            </c:ext>
          </c:extLst>
        </c:ser>
        <c:ser>
          <c:idx val="6"/>
          <c:order val="6"/>
          <c:tx>
            <c:strRef>
              <c:f>Sheet1!$H$1</c:f>
              <c:strCache>
                <c:ptCount val="1"/>
                <c:pt idx="0">
                  <c:v>2021-22</c:v>
                </c:pt>
              </c:strCache>
            </c:strRef>
          </c:tx>
          <c:spPr>
            <a:ln w="19050">
              <a:solidFill>
                <a:srgbClr val="FF0000"/>
              </a:solidFill>
            </a:ln>
          </c:spPr>
          <c:marker>
            <c:symbol val="circle"/>
            <c:size val="9"/>
            <c:spPr>
              <a:solidFill>
                <a:srgbClr val="FF0000"/>
              </a:solidFill>
            </c:spPr>
          </c:marker>
          <c:cat>
            <c:strRef>
              <c:f>Sheet1!$A$2:$A$14</c:f>
              <c:strCache>
                <c:ptCount val="13"/>
                <c:pt idx="0">
                  <c:v>7/1</c:v>
                </c:pt>
                <c:pt idx="1">
                  <c:v>7/31</c:v>
                </c:pt>
                <c:pt idx="2">
                  <c:v>8/31</c:v>
                </c:pt>
                <c:pt idx="3">
                  <c:v>9/30</c:v>
                </c:pt>
                <c:pt idx="4">
                  <c:v>10/31</c:v>
                </c:pt>
                <c:pt idx="5">
                  <c:v>11/30</c:v>
                </c:pt>
                <c:pt idx="6">
                  <c:v>12/31</c:v>
                </c:pt>
                <c:pt idx="7">
                  <c:v>1/31</c:v>
                </c:pt>
                <c:pt idx="8">
                  <c:v>2/28</c:v>
                </c:pt>
                <c:pt idx="9">
                  <c:v>3/31</c:v>
                </c:pt>
                <c:pt idx="10">
                  <c:v>4/30</c:v>
                </c:pt>
                <c:pt idx="11">
                  <c:v>5/31</c:v>
                </c:pt>
                <c:pt idx="12">
                  <c:v>6/30</c:v>
                </c:pt>
              </c:strCache>
            </c:strRef>
          </c:cat>
          <c:val>
            <c:numRef>
              <c:f>Sheet1!$H$2:$H$14</c:f>
              <c:numCache>
                <c:formatCode>General</c:formatCode>
                <c:ptCount val="13"/>
                <c:pt idx="0">
                  <c:v>0</c:v>
                </c:pt>
                <c:pt idx="1">
                  <c:v>23</c:v>
                </c:pt>
                <c:pt idx="2">
                  <c:v>30</c:v>
                </c:pt>
                <c:pt idx="3">
                  <c:v>35</c:v>
                </c:pt>
                <c:pt idx="4">
                  <c:v>52</c:v>
                </c:pt>
                <c:pt idx="5">
                  <c:v>54</c:v>
                </c:pt>
                <c:pt idx="6">
                  <c:v>18</c:v>
                </c:pt>
                <c:pt idx="7">
                  <c:v>24</c:v>
                </c:pt>
                <c:pt idx="8">
                  <c:v>35</c:v>
                </c:pt>
                <c:pt idx="9">
                  <c:v>30</c:v>
                </c:pt>
                <c:pt idx="10">
                  <c:v>33</c:v>
                </c:pt>
              </c:numCache>
            </c:numRef>
          </c:val>
          <c:smooth val="0"/>
          <c:extLst>
            <c:ext xmlns:c16="http://schemas.microsoft.com/office/drawing/2014/chart" uri="{C3380CC4-5D6E-409C-BE32-E72D297353CC}">
              <c16:uniqueId val="{00000001-3CE8-4B41-B997-D6D409A14ABA}"/>
            </c:ext>
          </c:extLst>
        </c:ser>
        <c:dLbls>
          <c:showLegendKey val="0"/>
          <c:showVal val="0"/>
          <c:showCatName val="0"/>
          <c:showSerName val="0"/>
          <c:showPercent val="0"/>
          <c:showBubbleSize val="0"/>
        </c:dLbls>
        <c:marker val="1"/>
        <c:smooth val="0"/>
        <c:axId val="204730752"/>
        <c:axId val="204732672"/>
      </c:lineChart>
      <c:catAx>
        <c:axId val="204730752"/>
        <c:scaling>
          <c:orientation val="minMax"/>
        </c:scaling>
        <c:delete val="0"/>
        <c:axPos val="b"/>
        <c:numFmt formatCode="General" sourceLinked="1"/>
        <c:majorTickMark val="out"/>
        <c:minorTickMark val="none"/>
        <c:tickLblPos val="low"/>
        <c:spPr>
          <a:ln w="25400"/>
        </c:spPr>
        <c:txPr>
          <a:bodyPr rot="-2760000"/>
          <a:lstStyle/>
          <a:p>
            <a:pPr>
              <a:defRPr/>
            </a:pPr>
            <a:endParaRPr lang="ja-JP"/>
          </a:p>
        </c:txPr>
        <c:crossAx val="204732672"/>
        <c:crosses val="autoZero"/>
        <c:auto val="1"/>
        <c:lblAlgn val="ctr"/>
        <c:lblOffset val="100"/>
        <c:noMultiLvlLbl val="0"/>
      </c:catAx>
      <c:valAx>
        <c:axId val="204732672"/>
        <c:scaling>
          <c:orientation val="minMax"/>
        </c:scaling>
        <c:delete val="0"/>
        <c:axPos val="l"/>
        <c:majorGridlines/>
        <c:numFmt formatCode="General" sourceLinked="1"/>
        <c:majorTickMark val="out"/>
        <c:minorTickMark val="none"/>
        <c:tickLblPos val="nextTo"/>
        <c:crossAx val="204730752"/>
        <c:crosses val="autoZero"/>
        <c:crossBetween val="between"/>
      </c:valAx>
      <c:spPr>
        <a:gradFill>
          <a:gsLst>
            <a:gs pos="0">
              <a:schemeClr val="accent5">
                <a:lumMod val="5000"/>
                <a:lumOff val="95000"/>
              </a:schemeClr>
            </a:gs>
            <a:gs pos="100000">
              <a:schemeClr val="accent5">
                <a:lumMod val="20000"/>
                <a:lumOff val="80000"/>
              </a:schemeClr>
            </a:gs>
          </a:gsLst>
          <a:lin ang="5400000" scaled="1"/>
        </a:gradFill>
      </c:spPr>
    </c:plotArea>
    <c:legend>
      <c:legendPos val="r"/>
      <c:layout>
        <c:manualLayout>
          <c:xMode val="edge"/>
          <c:yMode val="edge"/>
          <c:x val="0.21476187122443383"/>
          <c:y val="0.40185331343346647"/>
          <c:w val="0.12489337342931765"/>
          <c:h val="0.48554970867017477"/>
        </c:manualLayout>
      </c:layout>
      <c:overlay val="0"/>
      <c:spPr>
        <a:solidFill>
          <a:schemeClr val="bg1"/>
        </a:solidFill>
        <a:ln>
          <a:solidFill>
            <a:schemeClr val="accent1"/>
          </a:solidFill>
        </a:ln>
      </c:spPr>
      <c:txPr>
        <a:bodyPr/>
        <a:lstStyle/>
        <a:p>
          <a:pPr>
            <a:defRPr sz="16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58058186187824E-2"/>
          <c:y val="5.4892511943117429E-2"/>
          <c:w val="0.85364458554937384"/>
          <c:h val="0.78599459158322182"/>
        </c:manualLayout>
      </c:layout>
      <c:barChart>
        <c:barDir val="col"/>
        <c:grouping val="clustered"/>
        <c:varyColors val="0"/>
        <c:ser>
          <c:idx val="0"/>
          <c:order val="0"/>
          <c:tx>
            <c:strRef>
              <c:f>Sheet1!$B$1</c:f>
              <c:strCache>
                <c:ptCount val="1"/>
                <c:pt idx="0">
                  <c:v>退会数（左目盛り）</c:v>
                </c:pt>
              </c:strCache>
            </c:strRef>
          </c:tx>
          <c:invertIfNegative val="0"/>
          <c:cat>
            <c:strRef>
              <c:f>Sheet1!$A$2:$A$42</c:f>
              <c:strCach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strCache>
            </c:strRef>
          </c:cat>
          <c:val>
            <c:numRef>
              <c:f>Sheet1!$B$2:$B$42</c:f>
              <c:numCache>
                <c:formatCode>General</c:formatCode>
                <c:ptCount val="41"/>
                <c:pt idx="0">
                  <c:v>108</c:v>
                </c:pt>
                <c:pt idx="1">
                  <c:v>231</c:v>
                </c:pt>
                <c:pt idx="2">
                  <c:v>170</c:v>
                </c:pt>
                <c:pt idx="3">
                  <c:v>114</c:v>
                </c:pt>
                <c:pt idx="4">
                  <c:v>89</c:v>
                </c:pt>
                <c:pt idx="5">
                  <c:v>59</c:v>
                </c:pt>
                <c:pt idx="6">
                  <c:v>48</c:v>
                </c:pt>
                <c:pt idx="7">
                  <c:v>42</c:v>
                </c:pt>
                <c:pt idx="8">
                  <c:v>44</c:v>
                </c:pt>
                <c:pt idx="9">
                  <c:v>31</c:v>
                </c:pt>
                <c:pt idx="10">
                  <c:v>23</c:v>
                </c:pt>
                <c:pt idx="11">
                  <c:v>20</c:v>
                </c:pt>
                <c:pt idx="12">
                  <c:v>21</c:v>
                </c:pt>
                <c:pt idx="13">
                  <c:v>17</c:v>
                </c:pt>
                <c:pt idx="14">
                  <c:v>21</c:v>
                </c:pt>
                <c:pt idx="15">
                  <c:v>22</c:v>
                </c:pt>
                <c:pt idx="16">
                  <c:v>19</c:v>
                </c:pt>
                <c:pt idx="17">
                  <c:v>19</c:v>
                </c:pt>
                <c:pt idx="18">
                  <c:v>18</c:v>
                </c:pt>
                <c:pt idx="19">
                  <c:v>17</c:v>
                </c:pt>
                <c:pt idx="20">
                  <c:v>14</c:v>
                </c:pt>
                <c:pt idx="21">
                  <c:v>19</c:v>
                </c:pt>
                <c:pt idx="22">
                  <c:v>19</c:v>
                </c:pt>
                <c:pt idx="23">
                  <c:v>18</c:v>
                </c:pt>
                <c:pt idx="24">
                  <c:v>11</c:v>
                </c:pt>
                <c:pt idx="25">
                  <c:v>18</c:v>
                </c:pt>
                <c:pt idx="26">
                  <c:v>15</c:v>
                </c:pt>
                <c:pt idx="27">
                  <c:v>18</c:v>
                </c:pt>
                <c:pt idx="28">
                  <c:v>10</c:v>
                </c:pt>
                <c:pt idx="29">
                  <c:v>18</c:v>
                </c:pt>
                <c:pt idx="30">
                  <c:v>8</c:v>
                </c:pt>
                <c:pt idx="31">
                  <c:v>7</c:v>
                </c:pt>
                <c:pt idx="32">
                  <c:v>16</c:v>
                </c:pt>
                <c:pt idx="33">
                  <c:v>10</c:v>
                </c:pt>
                <c:pt idx="34">
                  <c:v>7</c:v>
                </c:pt>
                <c:pt idx="35">
                  <c:v>5</c:v>
                </c:pt>
                <c:pt idx="36">
                  <c:v>3</c:v>
                </c:pt>
                <c:pt idx="37">
                  <c:v>8</c:v>
                </c:pt>
                <c:pt idx="38">
                  <c:v>10</c:v>
                </c:pt>
                <c:pt idx="39">
                  <c:v>8</c:v>
                </c:pt>
                <c:pt idx="40">
                  <c:v>39</c:v>
                </c:pt>
              </c:numCache>
            </c:numRef>
          </c:val>
          <c:extLst>
            <c:ext xmlns:c16="http://schemas.microsoft.com/office/drawing/2014/chart" uri="{C3380CC4-5D6E-409C-BE32-E72D297353CC}">
              <c16:uniqueId val="{00000000-79C1-4F2B-AF6D-A61E305A48B6}"/>
            </c:ext>
          </c:extLst>
        </c:ser>
        <c:dLbls>
          <c:showLegendKey val="0"/>
          <c:showVal val="0"/>
          <c:showCatName val="0"/>
          <c:showSerName val="0"/>
          <c:showPercent val="0"/>
          <c:showBubbleSize val="0"/>
        </c:dLbls>
        <c:gapWidth val="121"/>
        <c:axId val="302951040"/>
        <c:axId val="302952832"/>
      </c:barChart>
      <c:lineChart>
        <c:grouping val="standard"/>
        <c:varyColors val="0"/>
        <c:ser>
          <c:idx val="1"/>
          <c:order val="1"/>
          <c:tx>
            <c:strRef>
              <c:f>Sheet1!$C$1</c:f>
              <c:strCache>
                <c:ptCount val="1"/>
                <c:pt idx="0">
                  <c:v>累積％（右目盛り）</c:v>
                </c:pt>
              </c:strCache>
            </c:strRef>
          </c:tx>
          <c:spPr>
            <a:ln w="38100"/>
          </c:spPr>
          <c:marker>
            <c:symbol val="none"/>
          </c:marker>
          <c:cat>
            <c:strRef>
              <c:f>Sheet1!$A$2:$A$42</c:f>
              <c:strCach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strCache>
            </c:strRef>
          </c:cat>
          <c:val>
            <c:numRef>
              <c:f>Sheet1!$C$2:$C$42</c:f>
              <c:numCache>
                <c:formatCode>General</c:formatCode>
                <c:ptCount val="41"/>
                <c:pt idx="0">
                  <c:v>8.4</c:v>
                </c:pt>
                <c:pt idx="1">
                  <c:v>23.7</c:v>
                </c:pt>
                <c:pt idx="2">
                  <c:v>35.200000000000003</c:v>
                </c:pt>
                <c:pt idx="3">
                  <c:v>43.4</c:v>
                </c:pt>
                <c:pt idx="4">
                  <c:v>49.6</c:v>
                </c:pt>
                <c:pt idx="5">
                  <c:v>53.7</c:v>
                </c:pt>
                <c:pt idx="6">
                  <c:v>57.4</c:v>
                </c:pt>
                <c:pt idx="7">
                  <c:v>60.5</c:v>
                </c:pt>
                <c:pt idx="8">
                  <c:v>63.8</c:v>
                </c:pt>
                <c:pt idx="9">
                  <c:v>66.3</c:v>
                </c:pt>
                <c:pt idx="10">
                  <c:v>68</c:v>
                </c:pt>
                <c:pt idx="11">
                  <c:v>69.2</c:v>
                </c:pt>
                <c:pt idx="12">
                  <c:v>70.599999999999994</c:v>
                </c:pt>
                <c:pt idx="13">
                  <c:v>71.900000000000006</c:v>
                </c:pt>
                <c:pt idx="14">
                  <c:v>73.5</c:v>
                </c:pt>
                <c:pt idx="15">
                  <c:v>75.099999999999994</c:v>
                </c:pt>
                <c:pt idx="16">
                  <c:v>76.599999999999994</c:v>
                </c:pt>
                <c:pt idx="17">
                  <c:v>77.8</c:v>
                </c:pt>
                <c:pt idx="18">
                  <c:v>79.2</c:v>
                </c:pt>
                <c:pt idx="19">
                  <c:v>80.3</c:v>
                </c:pt>
                <c:pt idx="20">
                  <c:v>81.3</c:v>
                </c:pt>
                <c:pt idx="21">
                  <c:v>82.6</c:v>
                </c:pt>
                <c:pt idx="22">
                  <c:v>83.9</c:v>
                </c:pt>
                <c:pt idx="23">
                  <c:v>85</c:v>
                </c:pt>
                <c:pt idx="24">
                  <c:v>85.7</c:v>
                </c:pt>
                <c:pt idx="25">
                  <c:v>86.7</c:v>
                </c:pt>
                <c:pt idx="26">
                  <c:v>88</c:v>
                </c:pt>
                <c:pt idx="27">
                  <c:v>89.3</c:v>
                </c:pt>
                <c:pt idx="28">
                  <c:v>90.1</c:v>
                </c:pt>
                <c:pt idx="29">
                  <c:v>91.3</c:v>
                </c:pt>
                <c:pt idx="30">
                  <c:v>92</c:v>
                </c:pt>
                <c:pt idx="31">
                  <c:v>92.6</c:v>
                </c:pt>
                <c:pt idx="32">
                  <c:v>93.7</c:v>
                </c:pt>
                <c:pt idx="33">
                  <c:v>94.4</c:v>
                </c:pt>
                <c:pt idx="34">
                  <c:v>94.9</c:v>
                </c:pt>
                <c:pt idx="35">
                  <c:v>95.3</c:v>
                </c:pt>
                <c:pt idx="36">
                  <c:v>95.6</c:v>
                </c:pt>
                <c:pt idx="37">
                  <c:v>96.4</c:v>
                </c:pt>
                <c:pt idx="38">
                  <c:v>96.9</c:v>
                </c:pt>
                <c:pt idx="39">
                  <c:v>97.3</c:v>
                </c:pt>
                <c:pt idx="40">
                  <c:v>100</c:v>
                </c:pt>
              </c:numCache>
            </c:numRef>
          </c:val>
          <c:smooth val="0"/>
          <c:extLst>
            <c:ext xmlns:c16="http://schemas.microsoft.com/office/drawing/2014/chart" uri="{C3380CC4-5D6E-409C-BE32-E72D297353CC}">
              <c16:uniqueId val="{00000001-79C1-4F2B-AF6D-A61E305A48B6}"/>
            </c:ext>
          </c:extLst>
        </c:ser>
        <c:dLbls>
          <c:showLegendKey val="0"/>
          <c:showVal val="0"/>
          <c:showCatName val="0"/>
          <c:showSerName val="0"/>
          <c:showPercent val="0"/>
          <c:showBubbleSize val="0"/>
        </c:dLbls>
        <c:marker val="1"/>
        <c:smooth val="0"/>
        <c:axId val="302955904"/>
        <c:axId val="302954368"/>
      </c:lineChart>
      <c:catAx>
        <c:axId val="302951040"/>
        <c:scaling>
          <c:orientation val="minMax"/>
        </c:scaling>
        <c:delete val="0"/>
        <c:axPos val="b"/>
        <c:numFmt formatCode="General" sourceLinked="1"/>
        <c:majorTickMark val="out"/>
        <c:minorTickMark val="none"/>
        <c:tickLblPos val="nextTo"/>
        <c:crossAx val="302952832"/>
        <c:crosses val="autoZero"/>
        <c:auto val="1"/>
        <c:lblAlgn val="ctr"/>
        <c:lblOffset val="100"/>
        <c:noMultiLvlLbl val="0"/>
      </c:catAx>
      <c:valAx>
        <c:axId val="302952832"/>
        <c:scaling>
          <c:orientation val="minMax"/>
        </c:scaling>
        <c:delete val="0"/>
        <c:axPos val="l"/>
        <c:majorGridlines/>
        <c:numFmt formatCode="General" sourceLinked="1"/>
        <c:majorTickMark val="out"/>
        <c:minorTickMark val="none"/>
        <c:tickLblPos val="nextTo"/>
        <c:crossAx val="302951040"/>
        <c:crosses val="autoZero"/>
        <c:crossBetween val="between"/>
      </c:valAx>
      <c:valAx>
        <c:axId val="302954368"/>
        <c:scaling>
          <c:orientation val="minMax"/>
          <c:max val="100"/>
          <c:min val="0"/>
        </c:scaling>
        <c:delete val="0"/>
        <c:axPos val="r"/>
        <c:numFmt formatCode="General" sourceLinked="1"/>
        <c:majorTickMark val="out"/>
        <c:minorTickMark val="none"/>
        <c:tickLblPos val="nextTo"/>
        <c:crossAx val="302955904"/>
        <c:crosses val="max"/>
        <c:crossBetween val="between"/>
      </c:valAx>
      <c:catAx>
        <c:axId val="302955904"/>
        <c:scaling>
          <c:orientation val="minMax"/>
        </c:scaling>
        <c:delete val="1"/>
        <c:axPos val="b"/>
        <c:numFmt formatCode="General" sourceLinked="1"/>
        <c:majorTickMark val="out"/>
        <c:minorTickMark val="none"/>
        <c:tickLblPos val="nextTo"/>
        <c:crossAx val="302954368"/>
        <c:crosses val="autoZero"/>
        <c:auto val="1"/>
        <c:lblAlgn val="ctr"/>
        <c:lblOffset val="100"/>
        <c:noMultiLvlLbl val="0"/>
      </c:catAx>
      <c:spPr>
        <a:gradFill>
          <a:gsLst>
            <a:gs pos="0">
              <a:schemeClr val="accent5">
                <a:lumMod val="5000"/>
                <a:lumOff val="95000"/>
              </a:schemeClr>
            </a:gs>
            <a:gs pos="100000">
              <a:schemeClr val="accent5">
                <a:lumMod val="20000"/>
                <a:lumOff val="80000"/>
              </a:schemeClr>
            </a:gs>
          </a:gsLst>
          <a:lin ang="5400000" scaled="1"/>
        </a:gradFill>
      </c:spPr>
    </c:plotArea>
    <c:legend>
      <c:legendPos val="r"/>
      <c:layout>
        <c:manualLayout>
          <c:xMode val="edge"/>
          <c:yMode val="edge"/>
          <c:x val="0.57155605898861483"/>
          <c:y val="0.31613098953761321"/>
          <c:w val="0.25540383926952087"/>
          <c:h val="0.14188882394709768"/>
        </c:manualLayout>
      </c:layout>
      <c:overlay val="0"/>
      <c:spPr>
        <a:solidFill>
          <a:schemeClr val="bg1"/>
        </a:solidFill>
      </c:sp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64609637968153"/>
          <c:y val="7.1760545124615785E-2"/>
          <c:w val="0.72985283917402566"/>
          <c:h val="0.72407984760952482"/>
        </c:manualLayout>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124</c:v>
                </c:pt>
                <c:pt idx="1">
                  <c:v>122</c:v>
                </c:pt>
                <c:pt idx="2">
                  <c:v>124</c:v>
                </c:pt>
                <c:pt idx="3">
                  <c:v>117</c:v>
                </c:pt>
                <c:pt idx="4">
                  <c:v>125</c:v>
                </c:pt>
                <c:pt idx="5">
                  <c:v>124</c:v>
                </c:pt>
                <c:pt idx="6">
                  <c:v>125</c:v>
                </c:pt>
              </c:numCache>
            </c:numRef>
          </c:val>
          <c:extLst>
            <c:ext xmlns:c16="http://schemas.microsoft.com/office/drawing/2014/chart" uri="{C3380CC4-5D6E-409C-BE32-E72D297353CC}">
              <c16:uniqueId val="{00000000-14EB-48F8-BBB0-74BD2BE5522B}"/>
            </c:ext>
          </c:extLst>
        </c:ser>
        <c:dLbls>
          <c:showLegendKey val="0"/>
          <c:showVal val="0"/>
          <c:showCatName val="0"/>
          <c:showSerName val="0"/>
          <c:showPercent val="0"/>
          <c:showBubbleSize val="0"/>
        </c:dLbls>
        <c:gapWidth val="150"/>
        <c:axId val="239952640"/>
        <c:axId val="239954176"/>
      </c:barChart>
      <c:catAx>
        <c:axId val="239952640"/>
        <c:scaling>
          <c:orientation val="minMax"/>
        </c:scaling>
        <c:delete val="0"/>
        <c:axPos val="b"/>
        <c:numFmt formatCode="General" sourceLinked="0"/>
        <c:majorTickMark val="out"/>
        <c:minorTickMark val="none"/>
        <c:tickLblPos val="nextTo"/>
        <c:txPr>
          <a:bodyPr/>
          <a:lstStyle/>
          <a:p>
            <a:pPr>
              <a:defRPr sz="1050" baseline="0"/>
            </a:pPr>
            <a:endParaRPr lang="ja-JP"/>
          </a:p>
        </c:txPr>
        <c:crossAx val="239954176"/>
        <c:crosses val="autoZero"/>
        <c:auto val="1"/>
        <c:lblAlgn val="ctr"/>
        <c:lblOffset val="0"/>
        <c:noMultiLvlLbl val="0"/>
      </c:catAx>
      <c:valAx>
        <c:axId val="239954176"/>
        <c:scaling>
          <c:orientation val="minMax"/>
          <c:max val="130"/>
          <c:min val="80"/>
        </c:scaling>
        <c:delete val="0"/>
        <c:axPos val="l"/>
        <c:majorGridlines/>
        <c:numFmt formatCode="General" sourceLinked="1"/>
        <c:majorTickMark val="out"/>
        <c:minorTickMark val="none"/>
        <c:tickLblPos val="nextTo"/>
        <c:txPr>
          <a:bodyPr/>
          <a:lstStyle/>
          <a:p>
            <a:pPr>
              <a:defRPr sz="1600"/>
            </a:pPr>
            <a:endParaRPr lang="ja-JP"/>
          </a:p>
        </c:txPr>
        <c:crossAx val="23995264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98636099256948"/>
          <c:y val="0.11827352516387069"/>
          <c:w val="0.73461657413440551"/>
          <c:h val="0.59007452122423321"/>
        </c:manualLayout>
      </c:layout>
      <c:barChart>
        <c:barDir val="col"/>
        <c:grouping val="clustered"/>
        <c:varyColors val="0"/>
        <c:dLbls>
          <c:showLegendKey val="0"/>
          <c:showVal val="0"/>
          <c:showCatName val="0"/>
          <c:showSerName val="0"/>
          <c:showPercent val="0"/>
          <c:showBubbleSize val="0"/>
        </c:dLbls>
        <c:gapWidth val="150"/>
        <c:axId val="239970176"/>
        <c:axId val="239971712"/>
      </c:barChart>
      <c:catAx>
        <c:axId val="239970176"/>
        <c:scaling>
          <c:orientation val="minMax"/>
        </c:scaling>
        <c:delete val="0"/>
        <c:axPos val="b"/>
        <c:numFmt formatCode="General" sourceLinked="0"/>
        <c:majorTickMark val="out"/>
        <c:minorTickMark val="none"/>
        <c:tickLblPos val="nextTo"/>
        <c:txPr>
          <a:bodyPr/>
          <a:lstStyle/>
          <a:p>
            <a:pPr>
              <a:defRPr sz="1050" baseline="0"/>
            </a:pPr>
            <a:endParaRPr lang="ja-JP"/>
          </a:p>
        </c:txPr>
        <c:crossAx val="239971712"/>
        <c:crosses val="autoZero"/>
        <c:auto val="1"/>
        <c:lblAlgn val="ctr"/>
        <c:lblOffset val="0"/>
        <c:noMultiLvlLbl val="0"/>
      </c:catAx>
      <c:valAx>
        <c:axId val="239971712"/>
        <c:scaling>
          <c:orientation val="minMax"/>
          <c:min val="130"/>
        </c:scaling>
        <c:delete val="1"/>
        <c:axPos val="l"/>
        <c:majorGridlines/>
        <c:numFmt formatCode="General" sourceLinked="1"/>
        <c:majorTickMark val="out"/>
        <c:minorTickMark val="none"/>
        <c:tickLblPos val="nextTo"/>
        <c:crossAx val="23997017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98636099256948"/>
          <c:y val="0.11827352516387069"/>
          <c:w val="0.70601632498349853"/>
          <c:h val="0.60456115987112546"/>
        </c:manualLayout>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38</c:v>
                </c:pt>
                <c:pt idx="1">
                  <c:v>38</c:v>
                </c:pt>
                <c:pt idx="2">
                  <c:v>40</c:v>
                </c:pt>
                <c:pt idx="3">
                  <c:v>36</c:v>
                </c:pt>
                <c:pt idx="4">
                  <c:v>33</c:v>
                </c:pt>
                <c:pt idx="5">
                  <c:v>35</c:v>
                </c:pt>
                <c:pt idx="6">
                  <c:v>38</c:v>
                </c:pt>
              </c:numCache>
            </c:numRef>
          </c:val>
          <c:extLst>
            <c:ext xmlns:c16="http://schemas.microsoft.com/office/drawing/2014/chart" uri="{C3380CC4-5D6E-409C-BE32-E72D297353CC}">
              <c16:uniqueId val="{00000000-AAA8-4FF6-9920-FE26ADEA6DF8}"/>
            </c:ext>
          </c:extLst>
        </c:ser>
        <c:dLbls>
          <c:showLegendKey val="0"/>
          <c:showVal val="0"/>
          <c:showCatName val="0"/>
          <c:showSerName val="0"/>
          <c:showPercent val="0"/>
          <c:showBubbleSize val="0"/>
        </c:dLbls>
        <c:gapWidth val="150"/>
        <c:axId val="240151552"/>
        <c:axId val="240157440"/>
      </c:barChart>
      <c:catAx>
        <c:axId val="240151552"/>
        <c:scaling>
          <c:orientation val="minMax"/>
        </c:scaling>
        <c:delete val="0"/>
        <c:axPos val="b"/>
        <c:numFmt formatCode="General" sourceLinked="0"/>
        <c:majorTickMark val="out"/>
        <c:minorTickMark val="none"/>
        <c:tickLblPos val="nextTo"/>
        <c:txPr>
          <a:bodyPr rot="0"/>
          <a:lstStyle/>
          <a:p>
            <a:pPr>
              <a:defRPr sz="1200"/>
            </a:pPr>
            <a:endParaRPr lang="ja-JP"/>
          </a:p>
        </c:txPr>
        <c:crossAx val="240157440"/>
        <c:crosses val="autoZero"/>
        <c:auto val="1"/>
        <c:lblAlgn val="ctr"/>
        <c:lblOffset val="0"/>
        <c:tickLblSkip val="1"/>
        <c:noMultiLvlLbl val="0"/>
      </c:catAx>
      <c:valAx>
        <c:axId val="240157440"/>
        <c:scaling>
          <c:orientation val="minMax"/>
          <c:max val="50"/>
          <c:min val="20"/>
        </c:scaling>
        <c:delete val="0"/>
        <c:axPos val="l"/>
        <c:majorGridlines/>
        <c:numFmt formatCode="General" sourceLinked="1"/>
        <c:majorTickMark val="out"/>
        <c:minorTickMark val="none"/>
        <c:tickLblPos val="nextTo"/>
        <c:txPr>
          <a:bodyPr/>
          <a:lstStyle/>
          <a:p>
            <a:pPr>
              <a:defRPr sz="1600"/>
            </a:pPr>
            <a:endParaRPr lang="ja-JP"/>
          </a:p>
        </c:txPr>
        <c:crossAx val="24015155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39444636870412"/>
          <c:y val="0.12320158871236529"/>
          <c:w val="0.74808558852937912"/>
          <c:h val="0.58808454153242229"/>
        </c:manualLayout>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47</c:v>
                </c:pt>
                <c:pt idx="1">
                  <c:v>62</c:v>
                </c:pt>
                <c:pt idx="2">
                  <c:v>60</c:v>
                </c:pt>
                <c:pt idx="3">
                  <c:v>74</c:v>
                </c:pt>
                <c:pt idx="4">
                  <c:v>83</c:v>
                </c:pt>
                <c:pt idx="5">
                  <c:v>84</c:v>
                </c:pt>
                <c:pt idx="6">
                  <c:v>82</c:v>
                </c:pt>
              </c:numCache>
            </c:numRef>
          </c:val>
          <c:extLst>
            <c:ext xmlns:c16="http://schemas.microsoft.com/office/drawing/2014/chart" uri="{C3380CC4-5D6E-409C-BE32-E72D297353CC}">
              <c16:uniqueId val="{00000000-94E5-4044-9C46-7F27DEAC8AA6}"/>
            </c:ext>
          </c:extLst>
        </c:ser>
        <c:dLbls>
          <c:dLblPos val="outEnd"/>
          <c:showLegendKey val="0"/>
          <c:showVal val="1"/>
          <c:showCatName val="0"/>
          <c:showSerName val="0"/>
          <c:showPercent val="0"/>
          <c:showBubbleSize val="0"/>
        </c:dLbls>
        <c:gapWidth val="150"/>
        <c:axId val="239159552"/>
        <c:axId val="239170688"/>
      </c:barChart>
      <c:catAx>
        <c:axId val="239159552"/>
        <c:scaling>
          <c:orientation val="minMax"/>
        </c:scaling>
        <c:delete val="0"/>
        <c:axPos val="b"/>
        <c:numFmt formatCode="General" sourceLinked="0"/>
        <c:majorTickMark val="out"/>
        <c:minorTickMark val="none"/>
        <c:tickLblPos val="nextTo"/>
        <c:txPr>
          <a:bodyPr/>
          <a:lstStyle/>
          <a:p>
            <a:pPr>
              <a:defRPr sz="1050" baseline="0"/>
            </a:pPr>
            <a:endParaRPr lang="ja-JP"/>
          </a:p>
        </c:txPr>
        <c:crossAx val="239170688"/>
        <c:crosses val="autoZero"/>
        <c:auto val="1"/>
        <c:lblAlgn val="ctr"/>
        <c:lblOffset val="0"/>
        <c:noMultiLvlLbl val="0"/>
      </c:catAx>
      <c:valAx>
        <c:axId val="239170688"/>
        <c:scaling>
          <c:orientation val="minMax"/>
          <c:min val="30"/>
        </c:scaling>
        <c:delete val="0"/>
        <c:axPos val="l"/>
        <c:majorGridlines/>
        <c:numFmt formatCode="General" sourceLinked="1"/>
        <c:majorTickMark val="out"/>
        <c:minorTickMark val="none"/>
        <c:tickLblPos val="nextTo"/>
        <c:txPr>
          <a:bodyPr/>
          <a:lstStyle/>
          <a:p>
            <a:pPr>
              <a:defRPr sz="1600"/>
            </a:pPr>
            <a:endParaRPr lang="ja-JP"/>
          </a:p>
        </c:txPr>
        <c:crossAx val="239159552"/>
        <c:crosses val="autoZero"/>
        <c:crossBetween val="between"/>
      </c:valAx>
      <c:spPr>
        <a:solidFill>
          <a:schemeClr val="accent3">
            <a:lumMod val="20000"/>
            <a:lumOff val="80000"/>
          </a:schemeClr>
        </a:solidFill>
      </c:spPr>
    </c:plotArea>
    <c:plotVisOnly val="1"/>
    <c:dispBlanksAs val="gap"/>
    <c:showDLblsOverMax val="0"/>
  </c:chart>
  <c:spPr>
    <a:noFill/>
  </c:spPr>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会員数</c:v>
                </c:pt>
              </c:strCache>
            </c:strRef>
          </c:tx>
          <c:invertIfNegative val="0"/>
          <c:dLbls>
            <c:spPr>
              <a:noFill/>
              <a:ln>
                <a:noFill/>
              </a:ln>
              <a:effectLst/>
            </c:spPr>
            <c:txPr>
              <a:bodyPr/>
              <a:lstStyle/>
              <a:p>
                <a:pPr>
                  <a:defRPr sz="1400">
                    <a:solidFill>
                      <a:schemeClr val="tx1">
                        <a:lumMod val="50000"/>
                        <a:lumOff val="50000"/>
                      </a:schemeClr>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15/7</c:v>
                </c:pt>
                <c:pt idx="1">
                  <c:v>16/7</c:v>
                </c:pt>
                <c:pt idx="2">
                  <c:v>17/7</c:v>
                </c:pt>
                <c:pt idx="3">
                  <c:v>18/7</c:v>
                </c:pt>
                <c:pt idx="4">
                  <c:v>19/7</c:v>
                </c:pt>
                <c:pt idx="5">
                  <c:v>20/7</c:v>
                </c:pt>
                <c:pt idx="6">
                  <c:v>21/7</c:v>
                </c:pt>
              </c:strCache>
            </c:strRef>
          </c:cat>
          <c:val>
            <c:numRef>
              <c:f>Sheet1!$B$2:$B$8</c:f>
              <c:numCache>
                <c:formatCode>General</c:formatCode>
                <c:ptCount val="7"/>
                <c:pt idx="0">
                  <c:v>85</c:v>
                </c:pt>
                <c:pt idx="1">
                  <c:v>88</c:v>
                </c:pt>
                <c:pt idx="2">
                  <c:v>99</c:v>
                </c:pt>
                <c:pt idx="3">
                  <c:v>100</c:v>
                </c:pt>
                <c:pt idx="4">
                  <c:v>103</c:v>
                </c:pt>
                <c:pt idx="5">
                  <c:v>103</c:v>
                </c:pt>
                <c:pt idx="6">
                  <c:v>107</c:v>
                </c:pt>
              </c:numCache>
            </c:numRef>
          </c:val>
          <c:extLst>
            <c:ext xmlns:c16="http://schemas.microsoft.com/office/drawing/2014/chart" uri="{C3380CC4-5D6E-409C-BE32-E72D297353CC}">
              <c16:uniqueId val="{00000000-14EB-48F8-BBB0-74BD2BE5522B}"/>
            </c:ext>
          </c:extLst>
        </c:ser>
        <c:dLbls>
          <c:showLegendKey val="0"/>
          <c:showVal val="0"/>
          <c:showCatName val="0"/>
          <c:showSerName val="0"/>
          <c:showPercent val="0"/>
          <c:showBubbleSize val="0"/>
        </c:dLbls>
        <c:gapWidth val="150"/>
        <c:axId val="239952640"/>
        <c:axId val="239954176"/>
      </c:barChart>
      <c:catAx>
        <c:axId val="239952640"/>
        <c:scaling>
          <c:orientation val="minMax"/>
        </c:scaling>
        <c:delete val="0"/>
        <c:axPos val="b"/>
        <c:numFmt formatCode="General" sourceLinked="0"/>
        <c:majorTickMark val="out"/>
        <c:minorTickMark val="none"/>
        <c:tickLblPos val="nextTo"/>
        <c:txPr>
          <a:bodyPr/>
          <a:lstStyle/>
          <a:p>
            <a:pPr>
              <a:defRPr sz="1050" baseline="0"/>
            </a:pPr>
            <a:endParaRPr lang="ja-JP"/>
          </a:p>
        </c:txPr>
        <c:crossAx val="239954176"/>
        <c:crosses val="autoZero"/>
        <c:auto val="1"/>
        <c:lblAlgn val="ctr"/>
        <c:lblOffset val="0"/>
        <c:noMultiLvlLbl val="0"/>
      </c:catAx>
      <c:valAx>
        <c:axId val="239954176"/>
        <c:scaling>
          <c:orientation val="minMax"/>
          <c:min val="60"/>
        </c:scaling>
        <c:delete val="0"/>
        <c:axPos val="l"/>
        <c:majorGridlines/>
        <c:numFmt formatCode="General" sourceLinked="1"/>
        <c:majorTickMark val="out"/>
        <c:minorTickMark val="none"/>
        <c:tickLblPos val="nextTo"/>
        <c:txPr>
          <a:bodyPr/>
          <a:lstStyle/>
          <a:p>
            <a:pPr>
              <a:defRPr sz="1600"/>
            </a:pPr>
            <a:endParaRPr lang="ja-JP"/>
          </a:p>
        </c:txPr>
        <c:crossAx val="23995264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0.72242</cdr:x>
      <cdr:y>0.07173</cdr:y>
    </cdr:from>
    <cdr:to>
      <cdr:x>0.72242</cdr:x>
      <cdr:y>0.21419</cdr:y>
    </cdr:to>
    <cdr:cxnSp macro="">
      <cdr:nvCxnSpPr>
        <cdr:cNvPr id="3" name="直線矢印コネクタ 2">
          <a:extLst xmlns:a="http://schemas.openxmlformats.org/drawingml/2006/main">
            <a:ext uri="{FF2B5EF4-FFF2-40B4-BE49-F238E27FC236}">
              <a16:creationId xmlns:a16="http://schemas.microsoft.com/office/drawing/2014/main" id="{B792E717-C025-4B78-8D82-31A5826F37F0}"/>
            </a:ext>
          </a:extLst>
        </cdr:cNvPr>
        <cdr:cNvCxnSpPr/>
      </cdr:nvCxnSpPr>
      <cdr:spPr>
        <a:xfrm xmlns:a="http://schemas.openxmlformats.org/drawingml/2006/main">
          <a:off x="7959063" y="325382"/>
          <a:ext cx="0" cy="64629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0.76593</cdr:x>
      <cdr:y>0.49139</cdr:y>
    </cdr:from>
    <cdr:to>
      <cdr:x>0.88983</cdr:x>
      <cdr:y>0.6025</cdr:y>
    </cdr:to>
    <cdr:sp macro="" textlink="">
      <cdr:nvSpPr>
        <cdr:cNvPr id="3" name="テキスト ボックス 2"/>
        <cdr:cNvSpPr txBox="1"/>
      </cdr:nvSpPr>
      <cdr:spPr>
        <a:xfrm xmlns:a="http://schemas.openxmlformats.org/drawingml/2006/main">
          <a:off x="6508034" y="2547664"/>
          <a:ext cx="1052806"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0.76593</cdr:x>
      <cdr:y>0.50528</cdr:y>
    </cdr:from>
    <cdr:to>
      <cdr:x>0.88983</cdr:x>
      <cdr:y>0.63028</cdr:y>
    </cdr:to>
    <cdr:sp macro="" textlink="">
      <cdr:nvSpPr>
        <cdr:cNvPr id="4" name="テキスト ボックス 3"/>
        <cdr:cNvSpPr txBox="1"/>
      </cdr:nvSpPr>
      <cdr:spPr>
        <a:xfrm xmlns:a="http://schemas.openxmlformats.org/drawingml/2006/main">
          <a:off x="6508064" y="2678594"/>
          <a:ext cx="1052772" cy="662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0.83424</cdr:x>
      <cdr:y>0.20065</cdr:y>
    </cdr:from>
    <cdr:to>
      <cdr:x>0.88255</cdr:x>
      <cdr:y>0.24819</cdr:y>
    </cdr:to>
    <cdr:sp macro="" textlink="">
      <cdr:nvSpPr>
        <cdr:cNvPr id="5" name="テキスト ボックス 4"/>
        <cdr:cNvSpPr txBox="1"/>
      </cdr:nvSpPr>
      <cdr:spPr>
        <a:xfrm xmlns:a="http://schemas.openxmlformats.org/drawingml/2006/main">
          <a:off x="7088459" y="1063705"/>
          <a:ext cx="410551" cy="25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000" dirty="0">
              <a:solidFill>
                <a:schemeClr val="accent6">
                  <a:lumMod val="75000"/>
                </a:schemeClr>
              </a:solidFill>
            </a:rPr>
            <a:t>※</a:t>
          </a:r>
          <a:endParaRPr lang="ja-JP" altLang="en-US" sz="2000" dirty="0">
            <a:solidFill>
              <a:schemeClr val="accent6">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05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8" cy="511730"/>
          </a:xfrm>
          <a:prstGeom prst="rect">
            <a:avLst/>
          </a:prstGeom>
        </p:spPr>
        <p:txBody>
          <a:bodyPr vert="horz" lIns="94338" tIns="47168" rIns="94338" bIns="4716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1"/>
            <a:ext cx="3078428" cy="511730"/>
          </a:xfrm>
          <a:prstGeom prst="rect">
            <a:avLst/>
          </a:prstGeom>
        </p:spPr>
        <p:txBody>
          <a:bodyPr vert="horz" lIns="94338" tIns="47168" rIns="94338" bIns="47168" rtlCol="0"/>
          <a:lstStyle>
            <a:lvl1pPr algn="r">
              <a:defRPr sz="1200"/>
            </a:lvl1pPr>
          </a:lstStyle>
          <a:p>
            <a:fld id="{44BA2ABC-3F38-42F5-A642-AAF305F0E4CB}" type="datetimeFigureOut">
              <a:rPr kumimoji="1" lang="ja-JP" altLang="en-US" smtClean="0"/>
              <a:t>2022/5/26</a:t>
            </a:fld>
            <a:endParaRPr kumimoji="1" lang="ja-JP" altLang="en-US"/>
          </a:p>
        </p:txBody>
      </p:sp>
      <p:sp>
        <p:nvSpPr>
          <p:cNvPr id="4" name="スライド イメージ プレースホルダー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338" tIns="47168" rIns="94338" bIns="47168" rtlCol="0" anchor="ctr"/>
          <a:lstStyle/>
          <a:p>
            <a:endParaRPr lang="ja-JP" altLang="en-US"/>
          </a:p>
        </p:txBody>
      </p:sp>
      <p:sp>
        <p:nvSpPr>
          <p:cNvPr id="5" name="ノート プレースホルダー 4"/>
          <p:cNvSpPr>
            <a:spLocks noGrp="1"/>
          </p:cNvSpPr>
          <p:nvPr>
            <p:ph type="body" sz="quarter" idx="3"/>
          </p:nvPr>
        </p:nvSpPr>
        <p:spPr>
          <a:xfrm>
            <a:off x="710407" y="4861441"/>
            <a:ext cx="5683250" cy="4605577"/>
          </a:xfrm>
          <a:prstGeom prst="rect">
            <a:avLst/>
          </a:prstGeom>
        </p:spPr>
        <p:txBody>
          <a:bodyPr vert="horz" lIns="94338" tIns="47168" rIns="94338" bIns="471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8428" cy="511730"/>
          </a:xfrm>
          <a:prstGeom prst="rect">
            <a:avLst/>
          </a:prstGeom>
        </p:spPr>
        <p:txBody>
          <a:bodyPr vert="horz" lIns="94338" tIns="47168" rIns="94338" bIns="471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1730"/>
          </a:xfrm>
          <a:prstGeom prst="rect">
            <a:avLst/>
          </a:prstGeom>
        </p:spPr>
        <p:txBody>
          <a:bodyPr vert="horz" lIns="94338" tIns="47168" rIns="94338" bIns="47168" rtlCol="0" anchor="b"/>
          <a:lstStyle>
            <a:lvl1pPr algn="r">
              <a:defRPr sz="1200"/>
            </a:lvl1pPr>
          </a:lstStyle>
          <a:p>
            <a:fld id="{4B77A811-CACF-4497-A737-5E3A8C265AD3}" type="slidenum">
              <a:rPr kumimoji="1" lang="ja-JP" altLang="en-US" smtClean="0"/>
              <a:t>‹#›</a:t>
            </a:fld>
            <a:endParaRPr kumimoji="1" lang="ja-JP" altLang="en-US"/>
          </a:p>
        </p:txBody>
      </p:sp>
    </p:spTree>
    <p:extLst>
      <p:ext uri="{BB962C8B-B14F-4D97-AF65-F5344CB8AC3E}">
        <p14:creationId xmlns:p14="http://schemas.microsoft.com/office/powerpoint/2010/main" val="2619332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93">
              <a:defRPr sz="2500">
                <a:solidFill>
                  <a:schemeClr val="tx1"/>
                </a:solidFill>
                <a:latin typeface="Arial" pitchFamily="34" charset="0"/>
                <a:ea typeface="ヒラギノ角ゴ Pro W3" pitchFamily="-84" charset="-128"/>
              </a:defRPr>
            </a:lvl1pPr>
            <a:lvl2pPr marL="766494" indent="-294805" defTabSz="961393">
              <a:defRPr sz="2500">
                <a:solidFill>
                  <a:schemeClr val="tx1"/>
                </a:solidFill>
                <a:latin typeface="Arial" pitchFamily="34" charset="0"/>
                <a:ea typeface="ヒラギノ角ゴ Pro W3" pitchFamily="-84" charset="-128"/>
              </a:defRPr>
            </a:lvl2pPr>
            <a:lvl3pPr marL="1179222" indent="-235844" defTabSz="961393">
              <a:defRPr sz="2500">
                <a:solidFill>
                  <a:schemeClr val="tx1"/>
                </a:solidFill>
                <a:latin typeface="Arial" pitchFamily="34" charset="0"/>
                <a:ea typeface="ヒラギノ角ゴ Pro W3" pitchFamily="-84" charset="-128"/>
              </a:defRPr>
            </a:lvl3pPr>
            <a:lvl4pPr marL="1650909" indent="-235844" defTabSz="961393">
              <a:defRPr sz="2500">
                <a:solidFill>
                  <a:schemeClr val="tx1"/>
                </a:solidFill>
                <a:latin typeface="Arial" pitchFamily="34" charset="0"/>
                <a:ea typeface="ヒラギノ角ゴ Pro W3" pitchFamily="-84" charset="-128"/>
              </a:defRPr>
            </a:lvl4pPr>
            <a:lvl5pPr marL="2122598" indent="-235844" defTabSz="961393">
              <a:defRPr sz="2500">
                <a:solidFill>
                  <a:schemeClr val="tx1"/>
                </a:solidFill>
                <a:latin typeface="Arial" pitchFamily="34" charset="0"/>
                <a:ea typeface="ヒラギノ角ゴ Pro W3" pitchFamily="-84" charset="-128"/>
              </a:defRPr>
            </a:lvl5pPr>
            <a:lvl6pPr marL="2594286" indent="-235844" defTabSz="961393" eaLnBrk="0" fontAlgn="base" hangingPunct="0">
              <a:spcBef>
                <a:spcPct val="0"/>
              </a:spcBef>
              <a:spcAft>
                <a:spcPct val="0"/>
              </a:spcAft>
              <a:defRPr sz="2500">
                <a:solidFill>
                  <a:schemeClr val="tx1"/>
                </a:solidFill>
                <a:latin typeface="Arial" pitchFamily="34" charset="0"/>
                <a:ea typeface="ヒラギノ角ゴ Pro W3" pitchFamily="-84" charset="-128"/>
              </a:defRPr>
            </a:lvl6pPr>
            <a:lvl7pPr marL="3065975" indent="-235844" defTabSz="961393" eaLnBrk="0" fontAlgn="base" hangingPunct="0">
              <a:spcBef>
                <a:spcPct val="0"/>
              </a:spcBef>
              <a:spcAft>
                <a:spcPct val="0"/>
              </a:spcAft>
              <a:defRPr sz="2500">
                <a:solidFill>
                  <a:schemeClr val="tx1"/>
                </a:solidFill>
                <a:latin typeface="Arial" pitchFamily="34" charset="0"/>
                <a:ea typeface="ヒラギノ角ゴ Pro W3" pitchFamily="-84" charset="-128"/>
              </a:defRPr>
            </a:lvl7pPr>
            <a:lvl8pPr marL="3537664" indent="-235844" defTabSz="961393" eaLnBrk="0" fontAlgn="base" hangingPunct="0">
              <a:spcBef>
                <a:spcPct val="0"/>
              </a:spcBef>
              <a:spcAft>
                <a:spcPct val="0"/>
              </a:spcAft>
              <a:defRPr sz="2500">
                <a:solidFill>
                  <a:schemeClr val="tx1"/>
                </a:solidFill>
                <a:latin typeface="Arial" pitchFamily="34" charset="0"/>
                <a:ea typeface="ヒラギノ角ゴ Pro W3" pitchFamily="-84" charset="-128"/>
              </a:defRPr>
            </a:lvl8pPr>
            <a:lvl9pPr marL="4009352" indent="-235844" defTabSz="961393" eaLnBrk="0" fontAlgn="base" hangingPunct="0">
              <a:spcBef>
                <a:spcPct val="0"/>
              </a:spcBef>
              <a:spcAft>
                <a:spcPct val="0"/>
              </a:spcAft>
              <a:defRPr sz="2500">
                <a:solidFill>
                  <a:schemeClr val="tx1"/>
                </a:solidFill>
                <a:latin typeface="Arial" pitchFamily="34" charset="0"/>
                <a:ea typeface="ヒラギノ角ゴ Pro W3" pitchFamily="-84" charset="-128"/>
              </a:defRPr>
            </a:lvl9pPr>
          </a:lstStyle>
          <a:p>
            <a:pPr eaLnBrk="0" fontAlgn="base" hangingPunct="0">
              <a:spcBef>
                <a:spcPct val="0"/>
              </a:spcBef>
              <a:spcAft>
                <a:spcPct val="0"/>
              </a:spcAft>
              <a:defRPr/>
            </a:pPr>
            <a:fld id="{992677C5-DEF9-4339-AC5F-124E8C23DC41}" type="slidenum">
              <a:rPr kumimoji="0" lang="en-US" altLang="ja-JP" sz="1200">
                <a:solidFill>
                  <a:srgbClr val="000000"/>
                </a:solidFill>
              </a:rPr>
              <a:pPr eaLnBrk="0" fontAlgn="base" hangingPunct="0">
                <a:spcBef>
                  <a:spcPct val="0"/>
                </a:spcBef>
                <a:spcAft>
                  <a:spcPct val="0"/>
                </a:spcAft>
                <a:defRPr/>
              </a:pPr>
              <a:t>1</a:t>
            </a:fld>
            <a:endParaRPr kumimoji="0" lang="en-US" altLang="ja-JP" sz="1200">
              <a:solidFill>
                <a:srgbClr val="000000"/>
              </a:solidFill>
            </a:endParaRPr>
          </a:p>
        </p:txBody>
      </p:sp>
      <p:sp>
        <p:nvSpPr>
          <p:cNvPr id="118787" name="Rectangle 2"/>
          <p:cNvSpPr>
            <a:spLocks noGrp="1" noRot="1" noChangeAspect="1" noChangeArrowheads="1" noTextEdit="1"/>
          </p:cNvSpPr>
          <p:nvPr>
            <p:ph type="sldImg"/>
          </p:nvPr>
        </p:nvSpPr>
        <p:spPr>
          <a:xfrm>
            <a:off x="141288" y="768350"/>
            <a:ext cx="6821487" cy="3836988"/>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itchFamily="34" charset="0"/>
              <a:ea typeface="ヒラギノ角ゴ Pro W3" pitchFamily="-84" charset="-128"/>
            </a:endParaRPr>
          </a:p>
        </p:txBody>
      </p:sp>
    </p:spTree>
    <p:extLst>
      <p:ext uri="{BB962C8B-B14F-4D97-AF65-F5344CB8AC3E}">
        <p14:creationId xmlns:p14="http://schemas.microsoft.com/office/powerpoint/2010/main" val="269017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21487"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B77A811-CACF-4497-A737-5E3A8C265AD3}" type="slidenum">
              <a:rPr kumimoji="1" lang="ja-JP" altLang="en-US" smtClean="0"/>
              <a:t>12</a:t>
            </a:fld>
            <a:endParaRPr kumimoji="1" lang="ja-JP" altLang="en-US"/>
          </a:p>
        </p:txBody>
      </p:sp>
    </p:spTree>
    <p:extLst>
      <p:ext uri="{BB962C8B-B14F-4D97-AF65-F5344CB8AC3E}">
        <p14:creationId xmlns:p14="http://schemas.microsoft.com/office/powerpoint/2010/main" val="405873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8350"/>
            <a:ext cx="6821487"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B77A811-CACF-4497-A737-5E3A8C265AD3}" type="slidenum">
              <a:rPr kumimoji="1" lang="ja-JP" altLang="en-US" smtClean="0"/>
              <a:t>29</a:t>
            </a:fld>
            <a:endParaRPr kumimoji="1" lang="ja-JP" altLang="en-US"/>
          </a:p>
        </p:txBody>
      </p:sp>
    </p:spTree>
    <p:extLst>
      <p:ext uri="{BB962C8B-B14F-4D97-AF65-F5344CB8AC3E}">
        <p14:creationId xmlns:p14="http://schemas.microsoft.com/office/powerpoint/2010/main" val="425394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259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104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002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697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35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98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346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355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234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177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029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5B71A-9FEB-4E6C-8F62-C1BF2E356576}" type="datetimeFigureOut">
              <a:rPr lang="ja-JP" altLang="en-US" smtClean="0">
                <a:solidFill>
                  <a:prstClr val="black">
                    <a:tint val="75000"/>
                  </a:prstClr>
                </a:solidFill>
              </a:rPr>
              <a:pPr/>
              <a:t>2022/5/26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1BA29-D296-4530-85F7-6F35DCC1507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636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8723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400" dirty="0">
              <a:solidFill>
                <a:prstClr val="white"/>
              </a:solidFill>
            </a:endParaRPr>
          </a:p>
        </p:txBody>
      </p:sp>
      <p:sp>
        <p:nvSpPr>
          <p:cNvPr id="52228" name="正方形/長方形 1"/>
          <p:cNvSpPr>
            <a:spLocks noChangeArrowheads="1"/>
          </p:cNvSpPr>
          <p:nvPr/>
        </p:nvSpPr>
        <p:spPr bwMode="auto">
          <a:xfrm>
            <a:off x="0" y="0"/>
            <a:ext cx="12191999" cy="1997096"/>
          </a:xfrm>
          <a:prstGeom prst="rect">
            <a:avLst/>
          </a:prstGeom>
          <a:solidFill>
            <a:srgbClr val="00B050"/>
          </a:solidFill>
          <a:ln>
            <a:solidFill>
              <a:srgbClr val="00B0F0"/>
            </a:solidFill>
          </a:ln>
        </p:spPr>
        <p:txBody>
          <a:bodyPr lIns="0" tIns="0" rIns="0" bIns="0" anchor="ctr" anchorCtr="1"/>
          <a:lstStyle>
            <a:lvl1pPr>
              <a:spcBef>
                <a:spcPct val="20000"/>
              </a:spcBef>
              <a:buFont typeface="Arial" pitchFamily="34" charset="0"/>
              <a:buChar char="•"/>
              <a:defRPr kumimoji="1" sz="3200">
                <a:solidFill>
                  <a:schemeClr val="tx1"/>
                </a:solidFill>
                <a:latin typeface="Calibri" pitchFamily="34" charset="0"/>
              </a:defRPr>
            </a:lvl1pPr>
            <a:lvl2pPr marL="742950" indent="-285750">
              <a:spcBef>
                <a:spcPct val="20000"/>
              </a:spcBef>
              <a:buFont typeface="Arial" pitchFamily="34" charset="0"/>
              <a:buChar char="–"/>
              <a:defRPr kumimoji="1" sz="2800">
                <a:solidFill>
                  <a:schemeClr val="tx1"/>
                </a:solidFill>
                <a:latin typeface="Calibri" pitchFamily="34" charset="0"/>
              </a:defRPr>
            </a:lvl2pPr>
            <a:lvl3pPr marL="1143000" indent="-228600">
              <a:spcBef>
                <a:spcPct val="20000"/>
              </a:spcBef>
              <a:buFont typeface="Arial" pitchFamily="34" charset="0"/>
              <a:buChar char="•"/>
              <a:defRPr kumimoji="1" sz="2400">
                <a:solidFill>
                  <a:schemeClr val="tx1"/>
                </a:solidFill>
                <a:latin typeface="Calibri" pitchFamily="34" charset="0"/>
              </a:defRPr>
            </a:lvl3pPr>
            <a:lvl4pPr marL="1600200" indent="-228600">
              <a:spcBef>
                <a:spcPct val="20000"/>
              </a:spcBef>
              <a:buFont typeface="Arial" pitchFamily="34" charset="0"/>
              <a:buChar char="–"/>
              <a:defRPr kumimoji="1" sz="2000">
                <a:solidFill>
                  <a:schemeClr val="tx1"/>
                </a:solidFill>
                <a:latin typeface="Calibri" pitchFamily="34" charset="0"/>
              </a:defRPr>
            </a:lvl4pPr>
            <a:lvl5pPr marL="2057400" indent="-22860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0" fontAlgn="base" hangingPunct="0">
              <a:spcBef>
                <a:spcPct val="0"/>
              </a:spcBef>
              <a:spcAft>
                <a:spcPct val="0"/>
              </a:spcAft>
              <a:buFontTx/>
              <a:buNone/>
              <a:defRPr/>
            </a:pPr>
            <a:endParaRPr kumimoji="0" lang="ja-JP" altLang="en-US" sz="3600" b="1" dirty="0">
              <a:solidFill>
                <a:srgbClr val="00B0F0"/>
              </a:solidFill>
              <a:latin typeface="Meiryo UI" pitchFamily="50" charset="-128"/>
              <a:ea typeface="Meiryo UI" pitchFamily="50" charset="-128"/>
              <a:cs typeface="Meiryo UI" pitchFamily="50" charset="-128"/>
            </a:endParaRPr>
          </a:p>
        </p:txBody>
      </p:sp>
      <p:sp>
        <p:nvSpPr>
          <p:cNvPr id="52229" name="正方形/長方形 1"/>
          <p:cNvSpPr>
            <a:spLocks noChangeArrowheads="1"/>
          </p:cNvSpPr>
          <p:nvPr/>
        </p:nvSpPr>
        <p:spPr bwMode="auto">
          <a:xfrm>
            <a:off x="0" y="4960333"/>
            <a:ext cx="12191999" cy="1897668"/>
          </a:xfrm>
          <a:prstGeom prst="rect">
            <a:avLst/>
          </a:prstGeom>
          <a:solidFill>
            <a:srgbClr val="00B050"/>
          </a:solidFill>
          <a:ln w="9525">
            <a:solidFill>
              <a:srgbClr val="00B0F0"/>
            </a:solidFill>
            <a:miter lim="800000"/>
            <a:headEnd/>
            <a:tailEnd/>
          </a:ln>
        </p:spPr>
        <p:txBody>
          <a:bodyPr lIns="0" tIns="0" rIns="0" bIns="0" anchor="ctr" anchorCtr="1"/>
          <a:lstStyle>
            <a:lvl1pPr>
              <a:spcBef>
                <a:spcPct val="20000"/>
              </a:spcBef>
              <a:buFont typeface="Arial" pitchFamily="34" charset="0"/>
              <a:buChar char="•"/>
              <a:defRPr kumimoji="1" sz="3200">
                <a:solidFill>
                  <a:schemeClr val="tx1"/>
                </a:solidFill>
                <a:latin typeface="Calibri" pitchFamily="34" charset="0"/>
              </a:defRPr>
            </a:lvl1pPr>
            <a:lvl2pPr marL="742950" indent="-285750">
              <a:spcBef>
                <a:spcPct val="20000"/>
              </a:spcBef>
              <a:buFont typeface="Arial" pitchFamily="34" charset="0"/>
              <a:buChar char="–"/>
              <a:defRPr kumimoji="1" sz="2800">
                <a:solidFill>
                  <a:schemeClr val="tx1"/>
                </a:solidFill>
                <a:latin typeface="Calibri" pitchFamily="34" charset="0"/>
              </a:defRPr>
            </a:lvl2pPr>
            <a:lvl3pPr marL="1143000" indent="-228600">
              <a:spcBef>
                <a:spcPct val="20000"/>
              </a:spcBef>
              <a:buFont typeface="Arial" pitchFamily="34" charset="0"/>
              <a:buChar char="•"/>
              <a:defRPr kumimoji="1" sz="2400">
                <a:solidFill>
                  <a:schemeClr val="tx1"/>
                </a:solidFill>
                <a:latin typeface="Calibri" pitchFamily="34" charset="0"/>
              </a:defRPr>
            </a:lvl3pPr>
            <a:lvl4pPr marL="1600200" indent="-228600">
              <a:spcBef>
                <a:spcPct val="20000"/>
              </a:spcBef>
              <a:buFont typeface="Arial" pitchFamily="34" charset="0"/>
              <a:buChar char="–"/>
              <a:defRPr kumimoji="1" sz="2000">
                <a:solidFill>
                  <a:schemeClr val="tx1"/>
                </a:solidFill>
                <a:latin typeface="Calibri" pitchFamily="34" charset="0"/>
              </a:defRPr>
            </a:lvl4pPr>
            <a:lvl5pPr marL="2057400" indent="-22860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0" fontAlgn="base" hangingPunct="0">
              <a:spcBef>
                <a:spcPct val="0"/>
              </a:spcBef>
              <a:spcAft>
                <a:spcPct val="0"/>
              </a:spcAft>
              <a:buFontTx/>
              <a:buNone/>
              <a:defRPr/>
            </a:pPr>
            <a:endParaRPr kumimoji="0" lang="ja-JP" altLang="en-US" sz="3600" b="1">
              <a:solidFill>
                <a:prstClr val="white"/>
              </a:solidFill>
              <a:latin typeface="Meiryo UI" pitchFamily="50" charset="-128"/>
              <a:ea typeface="Meiryo UI" pitchFamily="50" charset="-128"/>
              <a:cs typeface="Meiryo UI" pitchFamily="50" charset="-128"/>
            </a:endParaRPr>
          </a:p>
        </p:txBody>
      </p:sp>
      <p:sp>
        <p:nvSpPr>
          <p:cNvPr id="20" name="テキスト ボックス 3"/>
          <p:cNvSpPr txBox="1">
            <a:spLocks noChangeArrowheads="1"/>
          </p:cNvSpPr>
          <p:nvPr/>
        </p:nvSpPr>
        <p:spPr bwMode="auto">
          <a:xfrm>
            <a:off x="1415480" y="5229200"/>
            <a:ext cx="105851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kumimoji="1" sz="3200">
                <a:solidFill>
                  <a:schemeClr val="tx1"/>
                </a:solidFill>
                <a:latin typeface="Calibri" pitchFamily="34" charset="0"/>
              </a:defRPr>
            </a:lvl1pPr>
            <a:lvl2pPr marL="742950" indent="-285750">
              <a:spcBef>
                <a:spcPct val="20000"/>
              </a:spcBef>
              <a:buFont typeface="Arial" pitchFamily="34" charset="0"/>
              <a:buChar char="–"/>
              <a:defRPr kumimoji="1" sz="2800">
                <a:solidFill>
                  <a:schemeClr val="tx1"/>
                </a:solidFill>
                <a:latin typeface="Calibri" pitchFamily="34" charset="0"/>
              </a:defRPr>
            </a:lvl2pPr>
            <a:lvl3pPr marL="1143000" indent="-228600">
              <a:spcBef>
                <a:spcPct val="20000"/>
              </a:spcBef>
              <a:buFont typeface="Arial" pitchFamily="34" charset="0"/>
              <a:buChar char="•"/>
              <a:defRPr kumimoji="1" sz="2400">
                <a:solidFill>
                  <a:schemeClr val="tx1"/>
                </a:solidFill>
                <a:latin typeface="Calibri" pitchFamily="34" charset="0"/>
              </a:defRPr>
            </a:lvl3pPr>
            <a:lvl4pPr marL="1600200" indent="-228600">
              <a:spcBef>
                <a:spcPct val="20000"/>
              </a:spcBef>
              <a:buFont typeface="Arial" pitchFamily="34" charset="0"/>
              <a:buChar char="–"/>
              <a:defRPr kumimoji="1" sz="2000">
                <a:solidFill>
                  <a:schemeClr val="tx1"/>
                </a:solidFill>
                <a:latin typeface="Calibri" pitchFamily="34" charset="0"/>
              </a:defRPr>
            </a:lvl4pPr>
            <a:lvl5pPr marL="2057400" indent="-22860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marL="2416175" indent="-1973263" eaLnBrk="0" fontAlgn="base" hangingPunct="0">
              <a:spcBef>
                <a:spcPct val="0"/>
              </a:spcBef>
              <a:spcAft>
                <a:spcPct val="0"/>
              </a:spcAft>
              <a:buNone/>
              <a:defRPr/>
            </a:pPr>
            <a:r>
              <a:rPr lang="en-US" altLang="ja-JP" sz="2800" dirty="0">
                <a:solidFill>
                  <a:prstClr val="white"/>
                </a:solidFill>
                <a:latin typeface="HGP教科書体" panose="02020600000000000000" pitchFamily="18" charset="-128"/>
                <a:ea typeface="HGP教科書体" panose="02020600000000000000" pitchFamily="18" charset="-128"/>
                <a:cs typeface="Meiryo UI" pitchFamily="50" charset="-128"/>
              </a:rPr>
              <a:t>2022-23</a:t>
            </a:r>
            <a:r>
              <a:rPr lang="ja-JP" altLang="en-US" sz="2800" dirty="0">
                <a:solidFill>
                  <a:prstClr val="white"/>
                </a:solidFill>
                <a:latin typeface="HGP教科書体" panose="02020600000000000000" pitchFamily="18" charset="-128"/>
                <a:ea typeface="HGP教科書体" panose="02020600000000000000" pitchFamily="18" charset="-128"/>
                <a:cs typeface="Meiryo UI" pitchFamily="50" charset="-128"/>
              </a:rPr>
              <a:t>年度</a:t>
            </a:r>
          </a:p>
          <a:p>
            <a:pPr marL="2416175" indent="-1973263" eaLnBrk="0" fontAlgn="base" hangingPunct="0">
              <a:spcBef>
                <a:spcPct val="0"/>
              </a:spcBef>
              <a:spcAft>
                <a:spcPct val="0"/>
              </a:spcAft>
              <a:buNone/>
              <a:defRPr/>
            </a:pPr>
            <a:r>
              <a:rPr lang="ja-JP" altLang="en-US" sz="2400" dirty="0">
                <a:solidFill>
                  <a:prstClr val="white"/>
                </a:solidFill>
                <a:latin typeface="HGP教科書体" panose="02020600000000000000" pitchFamily="18" charset="-128"/>
                <a:ea typeface="HGP教科書体" panose="02020600000000000000" pitchFamily="18" charset="-128"/>
                <a:cs typeface="Meiryo UI" pitchFamily="50" charset="-128"/>
              </a:rPr>
              <a:t>　</a:t>
            </a:r>
            <a:r>
              <a:rPr lang="en-US" altLang="ja-JP" dirty="0">
                <a:solidFill>
                  <a:prstClr val="white"/>
                </a:solidFill>
                <a:latin typeface="HGP教科書体" panose="02020600000000000000" pitchFamily="18" charset="-128"/>
                <a:ea typeface="HGP教科書体" panose="02020600000000000000" pitchFamily="18" charset="-128"/>
                <a:cs typeface="Meiryo UI" pitchFamily="50" charset="-128"/>
              </a:rPr>
              <a:t>RI</a:t>
            </a:r>
            <a:r>
              <a:rPr lang="ja-JP" altLang="en-US" dirty="0">
                <a:solidFill>
                  <a:prstClr val="white"/>
                </a:solidFill>
                <a:latin typeface="HGP教科書体" panose="02020600000000000000" pitchFamily="18" charset="-128"/>
                <a:ea typeface="HGP教科書体" panose="02020600000000000000" pitchFamily="18" charset="-128"/>
                <a:cs typeface="Meiryo UI" pitchFamily="50" charset="-128"/>
              </a:rPr>
              <a:t>第</a:t>
            </a:r>
            <a:r>
              <a:rPr lang="en-US" altLang="ja-JP" dirty="0">
                <a:solidFill>
                  <a:prstClr val="white"/>
                </a:solidFill>
                <a:latin typeface="HGP教科書体" panose="02020600000000000000" pitchFamily="18" charset="-128"/>
                <a:ea typeface="HGP教科書体" panose="02020600000000000000" pitchFamily="18" charset="-128"/>
                <a:cs typeface="Meiryo UI" pitchFamily="50" charset="-128"/>
              </a:rPr>
              <a:t>2660</a:t>
            </a:r>
            <a:r>
              <a:rPr lang="ja-JP" altLang="en-US" dirty="0">
                <a:solidFill>
                  <a:prstClr val="white"/>
                </a:solidFill>
                <a:latin typeface="HGP教科書体" panose="02020600000000000000" pitchFamily="18" charset="-128"/>
                <a:ea typeface="HGP教科書体" panose="02020600000000000000" pitchFamily="18" charset="-128"/>
                <a:cs typeface="Meiryo UI" pitchFamily="50" charset="-128"/>
              </a:rPr>
              <a:t>地区クラブ奉仕・拡大増強副委員長</a:t>
            </a:r>
            <a:r>
              <a:rPr lang="ja-JP" altLang="en-US" b="1" dirty="0">
                <a:solidFill>
                  <a:prstClr val="white"/>
                </a:solidFill>
                <a:latin typeface="HGP教科書体" panose="02020600000000000000" pitchFamily="18" charset="-128"/>
                <a:ea typeface="HGP教科書体" panose="02020600000000000000" pitchFamily="18" charset="-128"/>
                <a:cs typeface="Meiryo UI" pitchFamily="50" charset="-128"/>
              </a:rPr>
              <a:t>　</a:t>
            </a:r>
          </a:p>
          <a:p>
            <a:pPr marL="2416175" indent="-2416175" eaLnBrk="0" fontAlgn="base" hangingPunct="0">
              <a:spcBef>
                <a:spcPct val="0"/>
              </a:spcBef>
              <a:spcAft>
                <a:spcPct val="0"/>
              </a:spcAft>
              <a:buNone/>
              <a:defRPr/>
            </a:pPr>
            <a:r>
              <a:rPr lang="en-US" altLang="ja-JP" sz="2400" b="1" dirty="0">
                <a:solidFill>
                  <a:prstClr val="white"/>
                </a:solidFill>
                <a:latin typeface="HGP教科書体" panose="02020600000000000000" pitchFamily="18" charset="-128"/>
                <a:ea typeface="HGP教科書体" panose="02020600000000000000" pitchFamily="18" charset="-128"/>
                <a:cs typeface="Meiryo UI" pitchFamily="50" charset="-128"/>
              </a:rPr>
              <a:t>  </a:t>
            </a:r>
            <a:r>
              <a:rPr lang="ja-JP" altLang="en-US" sz="2400" b="1" dirty="0">
                <a:solidFill>
                  <a:prstClr val="white"/>
                </a:solidFill>
                <a:latin typeface="HGP教科書体" panose="02020600000000000000" pitchFamily="18" charset="-128"/>
                <a:ea typeface="HGP教科書体" panose="02020600000000000000" pitchFamily="18" charset="-128"/>
                <a:cs typeface="Meiryo UI" pitchFamily="50" charset="-128"/>
              </a:rPr>
              <a:t>　　　　　　　　　　　       　</a:t>
            </a:r>
            <a:r>
              <a:rPr lang="ja-JP" altLang="en-US" sz="3600" b="1" dirty="0">
                <a:solidFill>
                  <a:prstClr val="white"/>
                </a:solidFill>
                <a:latin typeface="HGP教科書体" panose="02020600000000000000" pitchFamily="18" charset="-128"/>
                <a:ea typeface="HGP教科書体" panose="02020600000000000000" pitchFamily="18" charset="-128"/>
                <a:cs typeface="Meiryo UI" pitchFamily="50" charset="-128"/>
              </a:rPr>
              <a:t>　　　　　　　石橋 英司 </a:t>
            </a:r>
            <a:r>
              <a:rPr lang="ja-JP" altLang="en-US" sz="2000" b="1" dirty="0">
                <a:solidFill>
                  <a:prstClr val="white"/>
                </a:solidFill>
                <a:latin typeface="HGP教科書体" panose="02020600000000000000" pitchFamily="18" charset="-128"/>
                <a:ea typeface="HGP教科書体" panose="02020600000000000000" pitchFamily="18" charset="-128"/>
                <a:cs typeface="Meiryo UI" pitchFamily="50" charset="-128"/>
              </a:rPr>
              <a:t>（東大阪ＲＣ）</a:t>
            </a:r>
          </a:p>
        </p:txBody>
      </p:sp>
      <p:sp>
        <p:nvSpPr>
          <p:cNvPr id="11" name="テキスト ボックス 10">
            <a:extLst>
              <a:ext uri="{FF2B5EF4-FFF2-40B4-BE49-F238E27FC236}">
                <a16:creationId xmlns:a16="http://schemas.microsoft.com/office/drawing/2014/main" id="{CBB79099-F0B1-442C-8BB5-95556BB7B0F7}"/>
              </a:ext>
            </a:extLst>
          </p:cNvPr>
          <p:cNvSpPr txBox="1"/>
          <p:nvPr/>
        </p:nvSpPr>
        <p:spPr>
          <a:xfrm>
            <a:off x="7640702" y="4375749"/>
            <a:ext cx="2967479" cy="523220"/>
          </a:xfrm>
          <a:prstGeom prst="rect">
            <a:avLst/>
          </a:prstGeom>
          <a:noFill/>
        </p:spPr>
        <p:txBody>
          <a:bodyPr wrap="none" rtlCol="0">
            <a:spAutoFit/>
          </a:bodyPr>
          <a:lstStyle/>
          <a:p>
            <a:pPr algn="ctr"/>
            <a:r>
              <a:rPr lang="en-US" altLang="ja-JP"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日</a:t>
            </a:r>
          </a:p>
        </p:txBody>
      </p:sp>
      <p:sp>
        <p:nvSpPr>
          <p:cNvPr id="6" name="スライド番号プレースホルダー 5"/>
          <p:cNvSpPr>
            <a:spLocks noGrp="1"/>
          </p:cNvSpPr>
          <p:nvPr>
            <p:ph type="sldNum" sz="quarter" idx="12"/>
          </p:nvPr>
        </p:nvSpPr>
        <p:spPr>
          <a:xfrm>
            <a:off x="9678581" y="6335766"/>
            <a:ext cx="442392" cy="365125"/>
          </a:xfrm>
        </p:spPr>
        <p:txBody>
          <a:bodyPr/>
          <a:lstStyle/>
          <a:p>
            <a:pPr>
              <a:defRPr/>
            </a:pPr>
            <a:fld id="{366A6A3C-AC82-4A98-A0F1-C277C157E9A5}" type="slidenum">
              <a:rPr lang="ja-JP" altLang="en-US" smtClean="0">
                <a:solidFill>
                  <a:prstClr val="black">
                    <a:tint val="75000"/>
                  </a:prstClr>
                </a:solidFill>
              </a:rPr>
              <a:pPr>
                <a:defRPr/>
              </a:pPr>
              <a:t>1</a:t>
            </a:fld>
            <a:endParaRPr lang="ja-JP" altLang="en-US" dirty="0">
              <a:solidFill>
                <a:prstClr val="black">
                  <a:tint val="75000"/>
                </a:prstClr>
              </a:solidFill>
            </a:endParaRPr>
          </a:p>
        </p:txBody>
      </p:sp>
      <p:sp>
        <p:nvSpPr>
          <p:cNvPr id="7" name="テキスト ボックス 6"/>
          <p:cNvSpPr txBox="1"/>
          <p:nvPr/>
        </p:nvSpPr>
        <p:spPr>
          <a:xfrm>
            <a:off x="268581" y="2241446"/>
            <a:ext cx="11516049" cy="2123658"/>
          </a:xfrm>
          <a:prstGeom prst="rect">
            <a:avLst/>
          </a:prstGeom>
          <a:noFill/>
        </p:spPr>
        <p:txBody>
          <a:bodyPr wrap="square" rtlCol="0">
            <a:spAutoFit/>
          </a:bodyPr>
          <a:lstStyle/>
          <a:p>
            <a:pPr algn="ctr"/>
            <a:r>
              <a:rPr lang="ja-JP" altLang="en-US" sz="6600" b="1" dirty="0">
                <a:solidFill>
                  <a:srgbClr val="1F497D"/>
                </a:solidFill>
                <a:latin typeface="HGP教科書体" panose="02020600000000000000" pitchFamily="18" charset="-128"/>
                <a:ea typeface="HGP教科書体" panose="02020600000000000000" pitchFamily="18" charset="-128"/>
                <a:cs typeface="メイリオ" panose="020B0604030504040204" pitchFamily="50" charset="-128"/>
              </a:rPr>
              <a:t>会員増強と</a:t>
            </a:r>
          </a:p>
          <a:p>
            <a:pPr algn="ctr"/>
            <a:r>
              <a:rPr lang="ja-JP" altLang="en-US" sz="6600" b="1" dirty="0">
                <a:solidFill>
                  <a:srgbClr val="1F497D"/>
                </a:solidFill>
                <a:latin typeface="HGP教科書体" panose="02020600000000000000" pitchFamily="18" charset="-128"/>
                <a:ea typeface="HGP教科書体" panose="02020600000000000000" pitchFamily="18" charset="-128"/>
                <a:cs typeface="メイリオ" panose="020B0604030504040204" pitchFamily="50" charset="-128"/>
              </a:rPr>
              <a:t>退会防止について</a:t>
            </a:r>
          </a:p>
        </p:txBody>
      </p:sp>
      <p:sp>
        <p:nvSpPr>
          <p:cNvPr id="3" name="テキスト ボックス 2"/>
          <p:cNvSpPr txBox="1"/>
          <p:nvPr/>
        </p:nvSpPr>
        <p:spPr>
          <a:xfrm>
            <a:off x="5994920" y="383830"/>
            <a:ext cx="5789711" cy="1292662"/>
          </a:xfrm>
          <a:prstGeom prst="rect">
            <a:avLst/>
          </a:prstGeom>
          <a:noFill/>
        </p:spPr>
        <p:txBody>
          <a:bodyPr wrap="square" rtlCol="0">
            <a:spAutoFit/>
          </a:bodyPr>
          <a:lstStyle/>
          <a:p>
            <a:r>
              <a:rPr lang="en-US" altLang="ja-JP" sz="3800" dirty="0">
                <a:solidFill>
                  <a:schemeClr val="bg1"/>
                </a:solidFill>
                <a:latin typeface="HGP教科書体" panose="02020600000000000000" pitchFamily="18" charset="-128"/>
                <a:ea typeface="HGP教科書体" panose="02020600000000000000" pitchFamily="18" charset="-128"/>
              </a:rPr>
              <a:t>2022-23</a:t>
            </a:r>
            <a:r>
              <a:rPr lang="ja-JP" altLang="en-US" sz="3800" dirty="0">
                <a:solidFill>
                  <a:schemeClr val="bg1"/>
                </a:solidFill>
                <a:latin typeface="HGP教科書体" panose="02020600000000000000" pitchFamily="18" charset="-128"/>
                <a:ea typeface="HGP教科書体" panose="02020600000000000000" pitchFamily="18" charset="-128"/>
              </a:rPr>
              <a:t>年度にむけての　</a:t>
            </a:r>
          </a:p>
          <a:p>
            <a:r>
              <a:rPr lang="ja-JP" altLang="en-US" sz="3800" dirty="0">
                <a:solidFill>
                  <a:schemeClr val="bg1"/>
                </a:solidFill>
                <a:latin typeface="HGP教科書体" panose="02020600000000000000" pitchFamily="18" charset="-128"/>
                <a:ea typeface="HGP教科書体" panose="02020600000000000000" pitchFamily="18" charset="-128"/>
              </a:rPr>
              <a:t>　　</a:t>
            </a:r>
            <a:r>
              <a:rPr lang="ja-JP" altLang="en-US" sz="4000" dirty="0">
                <a:solidFill>
                  <a:schemeClr val="bg1"/>
                </a:solidFill>
                <a:latin typeface="HGP教科書体" panose="02020600000000000000" pitchFamily="18" charset="-128"/>
                <a:ea typeface="HGP教科書体" panose="02020600000000000000" pitchFamily="18" charset="-128"/>
              </a:rPr>
              <a:t>地区会員増強セミナー</a:t>
            </a:r>
          </a:p>
        </p:txBody>
      </p:sp>
      <p:pic>
        <p:nvPicPr>
          <p:cNvPr id="5" name="図 4">
            <a:extLst>
              <a:ext uri="{FF2B5EF4-FFF2-40B4-BE49-F238E27FC236}">
                <a16:creationId xmlns:a16="http://schemas.microsoft.com/office/drawing/2014/main" id="{664DDFC6-1319-4BAC-9845-F627848BE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81" y="116854"/>
            <a:ext cx="5323363" cy="1739097"/>
          </a:xfrm>
          <a:prstGeom prst="rect">
            <a:avLst/>
          </a:prstGeom>
        </p:spPr>
      </p:pic>
    </p:spTree>
    <p:extLst>
      <p:ext uri="{BB962C8B-B14F-4D97-AF65-F5344CB8AC3E}">
        <p14:creationId xmlns:p14="http://schemas.microsoft.com/office/powerpoint/2010/main" val="314986212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3392" y="1600200"/>
            <a:ext cx="11089232" cy="4853136"/>
          </a:xfrm>
          <a:solidFill>
            <a:srgbClr val="F0F8FA"/>
          </a:solidFill>
        </p:spPr>
        <p:txBody>
          <a:bodyPr vert="horz" lIns="91440" tIns="144000" rIns="91440" bIns="45720" rtlCol="0">
            <a:normAutofit/>
          </a:bodyPr>
          <a:lstStyle/>
          <a:p>
            <a:r>
              <a:rPr kumimoji="1" lang="ja-JP" altLang="en-US" dirty="0">
                <a:latin typeface="HGP教科書体" panose="02020600000000000000" pitchFamily="18" charset="-128"/>
                <a:ea typeface="HGP教科書体" panose="02020600000000000000" pitchFamily="18" charset="-128"/>
              </a:rPr>
              <a:t>１２月、６月の退会者が全体の２／３を占め、新会員～中堅会員、ベテラン会員まで幅広い退会がある。</a:t>
            </a:r>
          </a:p>
          <a:p>
            <a:pPr marL="452438" indent="-96838">
              <a:buNone/>
            </a:pPr>
            <a:r>
              <a:rPr lang="ja-JP" altLang="en-US" dirty="0">
                <a:latin typeface="HGP教科書体" panose="02020600000000000000" pitchFamily="18" charset="-128"/>
                <a:ea typeface="HGP教科書体" panose="02020600000000000000" pitchFamily="18" charset="-128"/>
              </a:rPr>
              <a:t>退会理由も、５年未満の新会員では「仕事の都合」が約半数を占めるが、５年以上の会員（中堅、ベテラン会員）では、「健康ないし一身上の都合」の割合が大きくなっている。</a:t>
            </a:r>
            <a:endParaRPr lang="en-US" altLang="ja-JP" dirty="0">
              <a:latin typeface="HGP教科書体" panose="02020600000000000000" pitchFamily="18" charset="-128"/>
              <a:ea typeface="HGP教科書体" panose="02020600000000000000" pitchFamily="18" charset="-128"/>
            </a:endParaRPr>
          </a:p>
          <a:p>
            <a:pPr marL="452438" indent="-96838">
              <a:buNone/>
            </a:pPr>
            <a:endParaRPr kumimoji="1" lang="ja-JP" altLang="en-US" sz="800" dirty="0">
              <a:latin typeface="HGP教科書体" panose="02020600000000000000" pitchFamily="18" charset="-128"/>
              <a:ea typeface="HGP教科書体" panose="02020600000000000000" pitchFamily="18" charset="-128"/>
            </a:endParaRPr>
          </a:p>
          <a:p>
            <a:r>
              <a:rPr lang="ja-JP" altLang="en-US" dirty="0">
                <a:latin typeface="HGP教科書体" panose="02020600000000000000" pitchFamily="18" charset="-128"/>
                <a:ea typeface="HGP教科書体" panose="02020600000000000000" pitchFamily="18" charset="-128"/>
              </a:rPr>
              <a:t>１２月、６月以外では、在籍５年未満の新会員の退会が多く、退会理由も「仕事の都合」の割合が高い。</a:t>
            </a:r>
            <a:r>
              <a:rPr kumimoji="1" lang="ja-JP" altLang="en-US" dirty="0">
                <a:latin typeface="HGP教科書体" panose="02020600000000000000" pitchFamily="18" charset="-128"/>
                <a:ea typeface="HGP教科書体" panose="02020600000000000000" pitchFamily="18" charset="-128"/>
              </a:rPr>
              <a:t>中堅、ベテランの退会は少ない。</a:t>
            </a:r>
          </a:p>
        </p:txBody>
      </p:sp>
      <p:sp>
        <p:nvSpPr>
          <p:cNvPr id="4" name="タイトル 1"/>
          <p:cNvSpPr>
            <a:spLocks noGrp="1"/>
          </p:cNvSpPr>
          <p:nvPr>
            <p:ph type="title"/>
          </p:nvPr>
        </p:nvSpPr>
        <p:spPr>
          <a:xfrm>
            <a:off x="623392" y="260648"/>
            <a:ext cx="11089232" cy="994122"/>
          </a:xfrm>
          <a:solidFill>
            <a:srgbClr val="FBDDE6"/>
          </a:solidFill>
        </p:spPr>
        <p:txBody>
          <a:bodyPr>
            <a:normAutofit/>
          </a:bodyPr>
          <a:lstStyle/>
          <a:p>
            <a:r>
              <a:rPr lang="ja-JP" altLang="en-US" dirty="0">
                <a:latin typeface="HGP教科書体" panose="02020600000000000000" pitchFamily="18" charset="-128"/>
                <a:ea typeface="HGP教科書体" panose="02020600000000000000" pitchFamily="18" charset="-128"/>
              </a:rPr>
              <a:t>コロナ以前の退会者の特徴</a:t>
            </a:r>
            <a:endParaRPr lang="ja-JP" altLang="en-US" sz="2700" dirty="0">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14761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6327DA-ED6F-16A2-5569-DF91179E8718}"/>
              </a:ext>
            </a:extLst>
          </p:cNvPr>
          <p:cNvSpPr>
            <a:spLocks noGrp="1"/>
          </p:cNvSpPr>
          <p:nvPr>
            <p:ph idx="1"/>
          </p:nvPr>
        </p:nvSpPr>
        <p:spPr>
          <a:xfrm>
            <a:off x="839416" y="476673"/>
            <a:ext cx="10873208" cy="5649491"/>
          </a:xfrm>
          <a:noFill/>
        </p:spPr>
        <p:txBody>
          <a:bodyPr>
            <a:normAutofit fontScale="92500" lnSpcReduction="10000"/>
          </a:bodyPr>
          <a:lstStyle/>
          <a:p>
            <a:pPr marL="0" indent="0">
              <a:buNone/>
            </a:pPr>
            <a:r>
              <a:rPr lang="ja-JP" altLang="en-US" sz="7200" dirty="0">
                <a:latin typeface="HGS教科書体" panose="02020600000000000000" pitchFamily="18" charset="-128"/>
                <a:ea typeface="HGS教科書体" panose="02020600000000000000" pitchFamily="18" charset="-128"/>
              </a:rPr>
              <a:t>コロナ禍でも会員増強に</a:t>
            </a:r>
            <a:endParaRPr lang="en-US" altLang="ja-JP" sz="7200" dirty="0">
              <a:latin typeface="HGS教科書体" panose="02020600000000000000" pitchFamily="18" charset="-128"/>
              <a:ea typeface="HGS教科書体" panose="02020600000000000000" pitchFamily="18" charset="-128"/>
            </a:endParaRPr>
          </a:p>
          <a:p>
            <a:pPr marL="0" indent="0">
              <a:buNone/>
            </a:pPr>
            <a:r>
              <a:rPr lang="ja-JP" altLang="en-US" sz="7200" dirty="0">
                <a:latin typeface="HGS教科書体" panose="02020600000000000000" pitchFamily="18" charset="-128"/>
                <a:ea typeface="HGS教科書体" panose="02020600000000000000" pitchFamily="18" charset="-128"/>
              </a:rPr>
              <a:t>成功した事例発表</a:t>
            </a:r>
          </a:p>
          <a:p>
            <a:endParaRPr lang="ja-JP" altLang="en-US" sz="1600" dirty="0">
              <a:latin typeface="HGS教科書体" panose="02020600000000000000" pitchFamily="18" charset="-128"/>
              <a:ea typeface="HGS教科書体" panose="02020600000000000000" pitchFamily="18" charset="-128"/>
            </a:endParaRPr>
          </a:p>
          <a:p>
            <a:r>
              <a:rPr lang="ja-JP" altLang="en-US" sz="6000" dirty="0">
                <a:latin typeface="HGS教科書体" panose="02020600000000000000" pitchFamily="18" charset="-128"/>
                <a:ea typeface="HGS教科書体" panose="02020600000000000000" pitchFamily="18" charset="-128"/>
              </a:rPr>
              <a:t>ロータリークラブの課題</a:t>
            </a:r>
            <a:endParaRPr lang="en-US" altLang="ja-JP" sz="6000" dirty="0">
              <a:latin typeface="HGS教科書体" panose="02020600000000000000" pitchFamily="18" charset="-128"/>
              <a:ea typeface="HGS教科書体" panose="02020600000000000000" pitchFamily="18" charset="-128"/>
            </a:endParaRPr>
          </a:p>
          <a:p>
            <a:r>
              <a:rPr lang="ja-JP" altLang="en-US" sz="6000" dirty="0">
                <a:latin typeface="HGS教科書体" panose="02020600000000000000" pitchFamily="18" charset="-128"/>
                <a:ea typeface="HGS教科書体" panose="02020600000000000000" pitchFamily="18" charset="-128"/>
              </a:rPr>
              <a:t>「</a:t>
            </a:r>
            <a:r>
              <a:rPr lang="en-US" altLang="ja-JP" sz="6000" dirty="0">
                <a:latin typeface="HGS教科書体" panose="02020600000000000000" pitchFamily="18" charset="-128"/>
                <a:ea typeface="HGS教科書体" panose="02020600000000000000" pitchFamily="18" charset="-128"/>
              </a:rPr>
              <a:t>2021-22</a:t>
            </a:r>
            <a:r>
              <a:rPr lang="ja-JP" altLang="en-US" sz="6000" dirty="0">
                <a:latin typeface="HGS教科書体" panose="02020600000000000000" pitchFamily="18" charset="-128"/>
                <a:ea typeface="HGS教科書体" panose="02020600000000000000" pitchFamily="18" charset="-128"/>
              </a:rPr>
              <a:t>年度にむけた地区会員</a:t>
            </a:r>
          </a:p>
          <a:p>
            <a:pPr marL="0" indent="0">
              <a:buNone/>
            </a:pPr>
            <a:r>
              <a:rPr lang="en-US" altLang="ja-JP" sz="6000" dirty="0">
                <a:latin typeface="HGS教科書体" panose="02020600000000000000" pitchFamily="18" charset="-128"/>
                <a:ea typeface="HGS教科書体" panose="02020600000000000000" pitchFamily="18" charset="-128"/>
              </a:rPr>
              <a:t>  </a:t>
            </a:r>
            <a:r>
              <a:rPr lang="ja-JP" altLang="en-US" sz="6000" dirty="0">
                <a:latin typeface="HGS教科書体" panose="02020600000000000000" pitchFamily="18" charset="-128"/>
                <a:ea typeface="HGS教科書体" panose="02020600000000000000" pitchFamily="18" charset="-128"/>
              </a:rPr>
              <a:t>増強セミナー」での事例発表</a:t>
            </a:r>
            <a:endParaRPr lang="en-US" altLang="ja-JP" sz="6000" dirty="0">
              <a:latin typeface="HGS教科書体" panose="02020600000000000000" pitchFamily="18" charset="-128"/>
              <a:ea typeface="HGS教科書体" panose="02020600000000000000" pitchFamily="18" charset="-128"/>
            </a:endParaRPr>
          </a:p>
          <a:p>
            <a:endParaRPr lang="ja-JP" altLang="en-US" sz="6000" dirty="0"/>
          </a:p>
        </p:txBody>
      </p:sp>
    </p:spTree>
    <p:extLst>
      <p:ext uri="{BB962C8B-B14F-4D97-AF65-F5344CB8AC3E}">
        <p14:creationId xmlns:p14="http://schemas.microsoft.com/office/powerpoint/2010/main" val="39156726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287060" y="1445346"/>
            <a:ext cx="3600400" cy="3439914"/>
          </a:xfrm>
          <a:prstGeom prst="roundRect">
            <a:avLst/>
          </a:prstGeom>
          <a:solidFill>
            <a:srgbClr val="F2DC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角丸四角形 9"/>
          <p:cNvSpPr/>
          <p:nvPr/>
        </p:nvSpPr>
        <p:spPr>
          <a:xfrm>
            <a:off x="6096001" y="1388891"/>
            <a:ext cx="5024418" cy="3467742"/>
          </a:xfrm>
          <a:prstGeom prst="roundRect">
            <a:avLst/>
          </a:prstGeom>
          <a:solidFill>
            <a:srgbClr val="F2DC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 name="タイトル 1"/>
          <p:cNvSpPr>
            <a:spLocks noGrp="1"/>
          </p:cNvSpPr>
          <p:nvPr>
            <p:ph type="title"/>
          </p:nvPr>
        </p:nvSpPr>
        <p:spPr>
          <a:xfrm>
            <a:off x="695400" y="116632"/>
            <a:ext cx="10873207" cy="720080"/>
          </a:xfrm>
          <a:gradFill>
            <a:gsLst>
              <a:gs pos="0">
                <a:srgbClr val="F9DFEE"/>
              </a:gs>
              <a:gs pos="100000">
                <a:srgbClr val="F4BEEA"/>
              </a:gs>
            </a:gsLst>
            <a:lin ang="5400000" scaled="0"/>
          </a:gradFill>
        </p:spPr>
        <p:txBody>
          <a:bodyPr>
            <a:normAutofit fontScale="90000"/>
          </a:bodyPr>
          <a:lstStyle/>
          <a:p>
            <a:r>
              <a:rPr kumimoji="1" lang="ja-JP" altLang="en-US" dirty="0">
                <a:latin typeface="HGS教科書体" panose="02020600000000000000" pitchFamily="18" charset="-128"/>
                <a:ea typeface="HGS教科書体" panose="02020600000000000000" pitchFamily="18" charset="-128"/>
              </a:rPr>
              <a:t>ロータリーのこれからの方向性</a:t>
            </a:r>
          </a:p>
        </p:txBody>
      </p:sp>
      <p:sp>
        <p:nvSpPr>
          <p:cNvPr id="4" name="正方形/長方形 3"/>
          <p:cNvSpPr/>
          <p:nvPr/>
        </p:nvSpPr>
        <p:spPr>
          <a:xfrm>
            <a:off x="6456040" y="1620890"/>
            <a:ext cx="4362308" cy="149840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・景気低迷、ゆとりの減少</a:t>
            </a:r>
          </a:p>
          <a:p>
            <a:r>
              <a:rPr lang="ja-JP" altLang="en-US" sz="2200" dirty="0">
                <a:solidFill>
                  <a:schemeClr val="tx1"/>
                </a:solidFill>
              </a:rPr>
              <a:t>・労働人口の減少</a:t>
            </a:r>
          </a:p>
          <a:p>
            <a:r>
              <a:rPr lang="ja-JP" altLang="en-US" sz="2200" dirty="0">
                <a:solidFill>
                  <a:schemeClr val="tx1"/>
                </a:solidFill>
              </a:rPr>
              <a:t>・価値観の多様化　・・・</a:t>
            </a:r>
          </a:p>
          <a:p>
            <a:r>
              <a:rPr lang="ja-JP" altLang="en-US" sz="2200" dirty="0">
                <a:solidFill>
                  <a:schemeClr val="tx1"/>
                </a:solidFill>
              </a:rPr>
              <a:t>＋コロナ禍による諸問題</a:t>
            </a:r>
          </a:p>
        </p:txBody>
      </p:sp>
      <p:sp>
        <p:nvSpPr>
          <p:cNvPr id="5" name="正方形/長方形 4"/>
          <p:cNvSpPr/>
          <p:nvPr/>
        </p:nvSpPr>
        <p:spPr>
          <a:xfrm>
            <a:off x="6451729" y="3216009"/>
            <a:ext cx="4362308" cy="143815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marL="266700" lvl="1" indent="-177800"/>
            <a:r>
              <a:rPr lang="ja-JP" altLang="en-US" sz="2200" dirty="0">
                <a:solidFill>
                  <a:schemeClr val="tx1"/>
                </a:solidFill>
              </a:rPr>
              <a:t>・ロータリーの魅力の相対的低下　　伝統だけでは・・・</a:t>
            </a:r>
          </a:p>
          <a:p>
            <a:pPr lvl="1" indent="-368300"/>
            <a:r>
              <a:rPr lang="ja-JP" altLang="en-US" sz="2200" dirty="0">
                <a:solidFill>
                  <a:schemeClr val="tx1"/>
                </a:solidFill>
              </a:rPr>
              <a:t>・会員の減少、高齢化</a:t>
            </a:r>
          </a:p>
          <a:p>
            <a:pPr lvl="1" indent="-368300"/>
            <a:r>
              <a:rPr lang="ja-JP" altLang="en-US" sz="2200" kern="0" dirty="0">
                <a:solidFill>
                  <a:schemeClr val="tx1"/>
                </a:solidFill>
              </a:rPr>
              <a:t>→個々のクラブの魅力創出要</a:t>
            </a:r>
            <a:endParaRPr lang="en-US" altLang="ja-JP" sz="2200" dirty="0">
              <a:solidFill>
                <a:schemeClr val="tx1"/>
              </a:solidFill>
            </a:endParaRPr>
          </a:p>
        </p:txBody>
      </p:sp>
      <p:sp>
        <p:nvSpPr>
          <p:cNvPr id="6" name="正方形/長方形 5"/>
          <p:cNvSpPr/>
          <p:nvPr/>
        </p:nvSpPr>
        <p:spPr>
          <a:xfrm>
            <a:off x="1825722" y="1688863"/>
            <a:ext cx="2646285" cy="117102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・高度成長</a:t>
            </a:r>
          </a:p>
          <a:p>
            <a:r>
              <a:rPr lang="ja-JP" altLang="en-US" sz="2200" dirty="0">
                <a:solidFill>
                  <a:schemeClr val="tx1"/>
                </a:solidFill>
              </a:rPr>
              <a:t>・好景気</a:t>
            </a:r>
          </a:p>
          <a:p>
            <a:r>
              <a:rPr lang="ja-JP" altLang="en-US" sz="2200" dirty="0">
                <a:solidFill>
                  <a:schemeClr val="tx1"/>
                </a:solidFill>
              </a:rPr>
              <a:t>・多くの労働人口　・・</a:t>
            </a:r>
          </a:p>
        </p:txBody>
      </p:sp>
      <p:sp>
        <p:nvSpPr>
          <p:cNvPr id="7" name="正方形/長方形 6"/>
          <p:cNvSpPr/>
          <p:nvPr/>
        </p:nvSpPr>
        <p:spPr>
          <a:xfrm>
            <a:off x="1812497" y="3232944"/>
            <a:ext cx="2659510" cy="140788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tx1"/>
                </a:solidFill>
              </a:rPr>
              <a:t>・ブランド力大</a:t>
            </a:r>
          </a:p>
          <a:p>
            <a:pPr indent="180975"/>
            <a:r>
              <a:rPr lang="en-US" altLang="ja-JP" sz="2200" dirty="0">
                <a:solidFill>
                  <a:schemeClr val="tx1"/>
                </a:solidFill>
              </a:rPr>
              <a:t>(</a:t>
            </a:r>
            <a:r>
              <a:rPr lang="ja-JP" altLang="en-US" sz="2200" dirty="0">
                <a:solidFill>
                  <a:schemeClr val="tx1"/>
                </a:solidFill>
              </a:rPr>
              <a:t>入会がステータス</a:t>
            </a:r>
            <a:r>
              <a:rPr lang="en-US" altLang="ja-JP" sz="2200" dirty="0">
                <a:solidFill>
                  <a:schemeClr val="tx1"/>
                </a:solidFill>
              </a:rPr>
              <a:t>)</a:t>
            </a:r>
            <a:endParaRPr lang="ja-JP" altLang="en-US" sz="2200" dirty="0">
              <a:solidFill>
                <a:schemeClr val="tx1"/>
              </a:solidFill>
            </a:endParaRPr>
          </a:p>
          <a:p>
            <a:r>
              <a:rPr lang="ja-JP" altLang="en-US" sz="2200" dirty="0">
                <a:solidFill>
                  <a:schemeClr val="tx1"/>
                </a:solidFill>
              </a:rPr>
              <a:t>・入会希望多数</a:t>
            </a:r>
          </a:p>
          <a:p>
            <a:r>
              <a:rPr lang="ja-JP" altLang="en-US" sz="2200" dirty="0">
                <a:solidFill>
                  <a:schemeClr val="tx1"/>
                </a:solidFill>
              </a:rPr>
              <a:t>・多くのクラブ設立</a:t>
            </a:r>
          </a:p>
        </p:txBody>
      </p:sp>
      <p:sp>
        <p:nvSpPr>
          <p:cNvPr id="16" name="右矢印 15"/>
          <p:cNvSpPr/>
          <p:nvPr/>
        </p:nvSpPr>
        <p:spPr>
          <a:xfrm>
            <a:off x="5109361" y="2747086"/>
            <a:ext cx="548166" cy="836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1720244" y="927226"/>
            <a:ext cx="2304256" cy="461665"/>
          </a:xfrm>
          <a:prstGeom prst="rect">
            <a:avLst/>
          </a:prstGeom>
          <a:noFill/>
        </p:spPr>
        <p:txBody>
          <a:bodyPr wrap="square" rtlCol="0">
            <a:spAutoFit/>
          </a:bodyPr>
          <a:lstStyle/>
          <a:p>
            <a:r>
              <a:rPr lang="ja-JP" altLang="en-US" sz="2400" dirty="0"/>
              <a:t>（～</a:t>
            </a:r>
            <a:r>
              <a:rPr lang="en-US" altLang="ja-JP" sz="2400" dirty="0"/>
              <a:t>1990</a:t>
            </a:r>
            <a:r>
              <a:rPr lang="ja-JP" altLang="en-US" sz="2400" dirty="0"/>
              <a:t>年代）</a:t>
            </a:r>
          </a:p>
        </p:txBody>
      </p:sp>
      <p:sp>
        <p:nvSpPr>
          <p:cNvPr id="22" name="テキスト ボックス 21"/>
          <p:cNvSpPr txBox="1"/>
          <p:nvPr/>
        </p:nvSpPr>
        <p:spPr>
          <a:xfrm>
            <a:off x="7852126" y="927225"/>
            <a:ext cx="1512168" cy="461665"/>
          </a:xfrm>
          <a:prstGeom prst="rect">
            <a:avLst/>
          </a:prstGeom>
          <a:noFill/>
        </p:spPr>
        <p:txBody>
          <a:bodyPr wrap="square" rtlCol="0">
            <a:spAutoFit/>
          </a:bodyPr>
          <a:lstStyle/>
          <a:p>
            <a:r>
              <a:rPr lang="ja-JP" altLang="en-US" sz="2400" dirty="0"/>
              <a:t>（現　在）</a:t>
            </a:r>
          </a:p>
        </p:txBody>
      </p:sp>
      <p:sp>
        <p:nvSpPr>
          <p:cNvPr id="24" name="角丸四角形 23"/>
          <p:cNvSpPr/>
          <p:nvPr/>
        </p:nvSpPr>
        <p:spPr>
          <a:xfrm>
            <a:off x="1287061" y="5149676"/>
            <a:ext cx="9833358" cy="1584176"/>
          </a:xfrm>
          <a:prstGeom prst="roundRect">
            <a:avLst/>
          </a:prstGeom>
          <a:solidFill>
            <a:schemeClr val="accent3">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400" dirty="0">
              <a:solidFill>
                <a:schemeClr val="tx1"/>
              </a:solidFill>
            </a:endParaRPr>
          </a:p>
        </p:txBody>
      </p:sp>
      <p:sp>
        <p:nvSpPr>
          <p:cNvPr id="3" name="角丸四角形 2"/>
          <p:cNvSpPr/>
          <p:nvPr/>
        </p:nvSpPr>
        <p:spPr>
          <a:xfrm>
            <a:off x="1542783" y="5393393"/>
            <a:ext cx="2779193" cy="1096742"/>
          </a:xfrm>
          <a:prstGeom prst="roundRect">
            <a:avLst/>
          </a:prstGeom>
          <a:solidFill>
            <a:srgbClr val="CDDD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時代の変化に合わせた対応が必要</a:t>
            </a:r>
          </a:p>
        </p:txBody>
      </p:sp>
      <p:sp>
        <p:nvSpPr>
          <p:cNvPr id="18" name="角丸四角形 17"/>
          <p:cNvSpPr/>
          <p:nvPr/>
        </p:nvSpPr>
        <p:spPr>
          <a:xfrm>
            <a:off x="4943873" y="5286178"/>
            <a:ext cx="5870164" cy="1311175"/>
          </a:xfrm>
          <a:prstGeom prst="roundRect">
            <a:avLst/>
          </a:prstGeom>
          <a:solidFill>
            <a:srgbClr val="FFFF6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dirty="0">
                <a:solidFill>
                  <a:schemeClr val="tx1"/>
                </a:solidFill>
              </a:rPr>
              <a:t>・ロータリーの理念</a:t>
            </a:r>
            <a:r>
              <a:rPr lang="en-US" altLang="ja-JP" sz="2400" dirty="0">
                <a:solidFill>
                  <a:schemeClr val="tx1"/>
                </a:solidFill>
              </a:rPr>
              <a:t>(</a:t>
            </a:r>
            <a:r>
              <a:rPr lang="ja-JP" altLang="en-US" sz="2400" dirty="0">
                <a:solidFill>
                  <a:schemeClr val="tx1"/>
                </a:solidFill>
              </a:rPr>
              <a:t>原点</a:t>
            </a:r>
            <a:r>
              <a:rPr lang="en-US" altLang="ja-JP" sz="2400" dirty="0">
                <a:solidFill>
                  <a:schemeClr val="tx1"/>
                </a:solidFill>
              </a:rPr>
              <a:t>)</a:t>
            </a:r>
            <a:r>
              <a:rPr lang="ja-JP" altLang="en-US" sz="2400" dirty="0">
                <a:solidFill>
                  <a:schemeClr val="tx1"/>
                </a:solidFill>
              </a:rPr>
              <a:t>は守り（不易）</a:t>
            </a:r>
          </a:p>
          <a:p>
            <a:pPr marL="177800" indent="-177800"/>
            <a:r>
              <a:rPr lang="ja-JP" altLang="en-US" sz="2400" dirty="0">
                <a:solidFill>
                  <a:schemeClr val="tx1"/>
                </a:solidFill>
              </a:rPr>
              <a:t>・各クラブが独自に、自主的にクラブの魅力を高めていく（流行）</a:t>
            </a:r>
          </a:p>
          <a:p>
            <a:endParaRPr lang="ja-JP" altLang="en-US" dirty="0"/>
          </a:p>
          <a:p>
            <a:endParaRPr lang="ja-JP" altLang="en-US" dirty="0"/>
          </a:p>
        </p:txBody>
      </p:sp>
      <p:sp>
        <p:nvSpPr>
          <p:cNvPr id="19" name="テキスト ボックス 18"/>
          <p:cNvSpPr txBox="1"/>
          <p:nvPr/>
        </p:nvSpPr>
        <p:spPr>
          <a:xfrm>
            <a:off x="628664" y="1681347"/>
            <a:ext cx="492443" cy="1459622"/>
          </a:xfrm>
          <a:prstGeom prst="rect">
            <a:avLst/>
          </a:prstGeom>
          <a:solidFill>
            <a:schemeClr val="bg1">
              <a:lumMod val="85000"/>
            </a:schemeClr>
          </a:solidFill>
        </p:spPr>
        <p:txBody>
          <a:bodyPr vert="eaVert" wrap="square" rtlCol="0">
            <a:spAutoFit/>
          </a:bodyPr>
          <a:lstStyle/>
          <a:p>
            <a:r>
              <a:rPr lang="ja-JP" altLang="en-US" sz="2000" dirty="0"/>
              <a:t>社会の状況</a:t>
            </a:r>
          </a:p>
        </p:txBody>
      </p:sp>
      <p:sp>
        <p:nvSpPr>
          <p:cNvPr id="30" name="テキスト ボックス 29"/>
          <p:cNvSpPr txBox="1"/>
          <p:nvPr/>
        </p:nvSpPr>
        <p:spPr>
          <a:xfrm>
            <a:off x="645960" y="3317048"/>
            <a:ext cx="492443" cy="1337112"/>
          </a:xfrm>
          <a:prstGeom prst="rect">
            <a:avLst/>
          </a:prstGeom>
          <a:solidFill>
            <a:schemeClr val="accent3">
              <a:lumMod val="20000"/>
              <a:lumOff val="80000"/>
            </a:schemeClr>
          </a:solidFill>
        </p:spPr>
        <p:txBody>
          <a:bodyPr vert="eaVert" wrap="square" rtlCol="0">
            <a:spAutoFit/>
          </a:bodyPr>
          <a:lstStyle/>
          <a:p>
            <a:r>
              <a:rPr lang="ja-JP" altLang="en-US" sz="2000" dirty="0"/>
              <a:t>ロータリー</a:t>
            </a:r>
          </a:p>
        </p:txBody>
      </p:sp>
      <p:sp>
        <p:nvSpPr>
          <p:cNvPr id="31" name="右矢印 30"/>
          <p:cNvSpPr/>
          <p:nvPr/>
        </p:nvSpPr>
        <p:spPr>
          <a:xfrm>
            <a:off x="4439816" y="5523547"/>
            <a:ext cx="288032" cy="836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85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1000"/>
                                        <p:tgtEl>
                                          <p:spTgt spid="10"/>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10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1000"/>
                                        <p:tgtEl>
                                          <p:spTgt spid="3"/>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2500"/>
                            </p:stCondLst>
                            <p:childTnLst>
                              <p:par>
                                <p:cTn id="63" presetID="22" presetClass="entr" presetSubtype="8" fill="hold" grpId="0" nodeType="afterEffect">
                                  <p:stCondLst>
                                    <p:cond delay="0"/>
                                  </p:stCondLst>
                                  <p:iterate type="lt">
                                    <p:tmPct val="10000"/>
                                  </p:iterate>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animBg="1"/>
      <p:bldP spid="5" grpId="0" animBg="1"/>
      <p:bldP spid="6" grpId="0" animBg="1"/>
      <p:bldP spid="7" grpId="0" animBg="1"/>
      <p:bldP spid="16" grpId="0" animBg="1"/>
      <p:bldP spid="21" grpId="0"/>
      <p:bldP spid="22" grpId="0"/>
      <p:bldP spid="24" grpId="0" animBg="1"/>
      <p:bldP spid="3" grpId="0" animBg="1"/>
      <p:bldP spid="18" grpId="0" animBg="1"/>
      <p:bldP spid="1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7409" y="311250"/>
            <a:ext cx="10873207" cy="850106"/>
          </a:xfrm>
          <a:gradFill>
            <a:gsLst>
              <a:gs pos="0">
                <a:srgbClr val="FBE9F9"/>
              </a:gs>
              <a:gs pos="100000">
                <a:srgbClr val="FFCCFF"/>
              </a:gs>
            </a:gsLst>
            <a:lin ang="5400000" scaled="0"/>
          </a:gradFill>
        </p:spPr>
        <p:txBody>
          <a:bodyPr>
            <a:normAutofit/>
          </a:bodyPr>
          <a:lstStyle/>
          <a:p>
            <a:r>
              <a:rPr kumimoji="1" lang="ja-JP" altLang="en-US" dirty="0">
                <a:latin typeface="HGP教科書体" panose="02020600000000000000" pitchFamily="18" charset="-128"/>
                <a:ea typeface="HGP教科書体" panose="02020600000000000000" pitchFamily="18" charset="-128"/>
              </a:rPr>
              <a:t>会員増強の当面の課題</a:t>
            </a:r>
          </a:p>
        </p:txBody>
      </p:sp>
      <p:sp>
        <p:nvSpPr>
          <p:cNvPr id="3" name="コンテンツ プレースホルダー 2"/>
          <p:cNvSpPr>
            <a:spLocks noGrp="1"/>
          </p:cNvSpPr>
          <p:nvPr>
            <p:ph idx="1"/>
          </p:nvPr>
        </p:nvSpPr>
        <p:spPr>
          <a:xfrm>
            <a:off x="767408" y="1927262"/>
            <a:ext cx="4960991" cy="4525963"/>
          </a:xfrm>
          <a:solidFill>
            <a:schemeClr val="accent3">
              <a:lumMod val="20000"/>
              <a:lumOff val="80000"/>
            </a:schemeClr>
          </a:solidFill>
        </p:spPr>
        <p:txBody>
          <a:bodyPr vert="horz" lIns="91440" tIns="108000" rIns="91440" bIns="45720" rtlCol="0">
            <a:normAutofit/>
          </a:bodyPr>
          <a:lstStyle/>
          <a:p>
            <a:endParaRPr lang="ja-JP" altLang="en-US" dirty="0">
              <a:latin typeface="HGP教科書体" panose="02020600000000000000" pitchFamily="18" charset="-128"/>
              <a:ea typeface="HGP教科書体" panose="02020600000000000000" pitchFamily="18" charset="-128"/>
            </a:endParaRPr>
          </a:p>
          <a:p>
            <a:r>
              <a:rPr lang="en-US" altLang="ja-JP" dirty="0">
                <a:latin typeface="HGP教科書体" panose="02020600000000000000" pitchFamily="18" charset="-128"/>
                <a:ea typeface="HGP教科書体" panose="02020600000000000000" pitchFamily="18" charset="-128"/>
              </a:rPr>
              <a:t>RI</a:t>
            </a:r>
            <a:r>
              <a:rPr lang="ja-JP" altLang="en-US" dirty="0">
                <a:latin typeface="HGP教科書体" panose="02020600000000000000" pitchFamily="18" charset="-128"/>
                <a:ea typeface="HGP教科書体" panose="02020600000000000000" pitchFamily="18" charset="-128"/>
              </a:rPr>
              <a:t>第</a:t>
            </a:r>
            <a:r>
              <a:rPr lang="en-US" altLang="ja-JP" dirty="0">
                <a:latin typeface="HGP教科書体" panose="02020600000000000000" pitchFamily="18" charset="-128"/>
                <a:ea typeface="HGP教科書体" panose="02020600000000000000" pitchFamily="18" charset="-128"/>
              </a:rPr>
              <a:t>2660</a:t>
            </a:r>
            <a:r>
              <a:rPr lang="ja-JP" altLang="en-US" dirty="0">
                <a:latin typeface="HGP教科書体" panose="02020600000000000000" pitchFamily="18" charset="-128"/>
                <a:ea typeface="HGP教科書体" panose="02020600000000000000" pitchFamily="18" charset="-128"/>
              </a:rPr>
              <a:t>地区特有の退会者の傾向</a:t>
            </a:r>
          </a:p>
          <a:p>
            <a:pPr marL="0" indent="0">
              <a:buNone/>
            </a:pPr>
            <a:endParaRPr lang="ja-JP" altLang="en-US" dirty="0">
              <a:latin typeface="HGP教科書体" panose="02020600000000000000" pitchFamily="18" charset="-128"/>
              <a:ea typeface="HGP教科書体" panose="02020600000000000000" pitchFamily="18" charset="-128"/>
            </a:endParaRPr>
          </a:p>
          <a:p>
            <a:r>
              <a:rPr kumimoji="1" lang="ja-JP" altLang="en-US" dirty="0">
                <a:latin typeface="HGP教科書体" panose="02020600000000000000" pitchFamily="18" charset="-128"/>
                <a:ea typeface="HGP教科書体" panose="02020600000000000000" pitchFamily="18" charset="-128"/>
              </a:rPr>
              <a:t>経済環境の悪化による</a:t>
            </a:r>
            <a:endParaRPr kumimoji="1" lang="en-US" altLang="ja-JP" dirty="0">
              <a:latin typeface="HGP教科書体" panose="02020600000000000000" pitchFamily="18" charset="-128"/>
              <a:ea typeface="HGP教科書体" panose="02020600000000000000" pitchFamily="18" charset="-128"/>
            </a:endParaRPr>
          </a:p>
          <a:p>
            <a:pPr marL="0" indent="0">
              <a:buNone/>
            </a:pPr>
            <a:r>
              <a:rPr lang="ja-JP" altLang="en-US" dirty="0">
                <a:latin typeface="HGP教科書体" panose="02020600000000000000" pitchFamily="18" charset="-128"/>
                <a:ea typeface="HGP教科書体" panose="02020600000000000000" pitchFamily="18" charset="-128"/>
              </a:rPr>
              <a:t>　 </a:t>
            </a:r>
            <a:r>
              <a:rPr kumimoji="1" lang="ja-JP" altLang="en-US" dirty="0">
                <a:latin typeface="HGP教科書体" panose="02020600000000000000" pitchFamily="18" charset="-128"/>
                <a:ea typeface="HGP教科書体" panose="02020600000000000000" pitchFamily="18" charset="-128"/>
              </a:rPr>
              <a:t>潜在的退会者の存在</a:t>
            </a:r>
          </a:p>
          <a:p>
            <a:pPr marL="0" indent="0">
              <a:buNone/>
            </a:pPr>
            <a:endParaRPr kumimoji="1" lang="ja-JP" altLang="en-US" dirty="0"/>
          </a:p>
          <a:p>
            <a:endParaRPr lang="ja-JP" altLang="en-US" dirty="0"/>
          </a:p>
          <a:p>
            <a:endParaRPr kumimoji="1" lang="ja-JP" altLang="en-US" dirty="0"/>
          </a:p>
        </p:txBody>
      </p:sp>
      <p:sp>
        <p:nvSpPr>
          <p:cNvPr id="4" name="コンテンツ プレースホルダー 2"/>
          <p:cNvSpPr txBox="1">
            <a:spLocks/>
          </p:cNvSpPr>
          <p:nvPr/>
        </p:nvSpPr>
        <p:spPr>
          <a:xfrm>
            <a:off x="6534802" y="2159113"/>
            <a:ext cx="5105814" cy="4211674"/>
          </a:xfrm>
          <a:prstGeom prst="rect">
            <a:avLst/>
          </a:prstGeom>
          <a:solidFill>
            <a:schemeClr val="accent6">
              <a:lumMod val="20000"/>
              <a:lumOff val="80000"/>
            </a:schemeClr>
          </a:solidFill>
        </p:spPr>
        <p:txBody>
          <a:bodyPr vert="horz" lIns="91440" tIns="10800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en-US" altLang="ja-JP" sz="1000" dirty="0">
              <a:latin typeface="HGP教科書体" panose="02020600000000000000" pitchFamily="18" charset="-128"/>
              <a:ea typeface="HGP教科書体" panose="02020600000000000000" pitchFamily="18" charset="-128"/>
            </a:endParaRPr>
          </a:p>
          <a:p>
            <a:r>
              <a:rPr lang="ja-JP" altLang="en-US" dirty="0">
                <a:latin typeface="HGP教科書体" panose="02020600000000000000" pitchFamily="18" charset="-128"/>
                <a:ea typeface="HGP教科書体" panose="02020600000000000000" pitchFamily="18" charset="-128"/>
              </a:rPr>
              <a:t>地道な勧誘活動の継続</a:t>
            </a:r>
            <a:endParaRPr lang="en-US" altLang="ja-JP" dirty="0">
              <a:latin typeface="HGP教科書体" panose="02020600000000000000" pitchFamily="18" charset="-128"/>
              <a:ea typeface="HGP教科書体" panose="02020600000000000000" pitchFamily="18" charset="-128"/>
            </a:endParaRPr>
          </a:p>
          <a:p>
            <a:endParaRPr lang="en-US" altLang="ja-JP" sz="1000" dirty="0">
              <a:latin typeface="HGP教科書体" panose="02020600000000000000" pitchFamily="18" charset="-128"/>
              <a:ea typeface="HGP教科書体" panose="02020600000000000000" pitchFamily="18" charset="-128"/>
            </a:endParaRPr>
          </a:p>
          <a:p>
            <a:r>
              <a:rPr lang="ja-JP" altLang="en-US" dirty="0">
                <a:latin typeface="HGP教科書体" panose="02020600000000000000" pitchFamily="18" charset="-128"/>
                <a:ea typeface="HGP教科書体" panose="02020600000000000000" pitchFamily="18" charset="-128"/>
              </a:rPr>
              <a:t>入会後間もない会員の定着率の向上</a:t>
            </a:r>
            <a:endParaRPr lang="en-US" altLang="ja-JP" dirty="0">
              <a:latin typeface="HGP教科書体" panose="02020600000000000000" pitchFamily="18" charset="-128"/>
              <a:ea typeface="HGP教科書体" panose="02020600000000000000" pitchFamily="18" charset="-128"/>
            </a:endParaRPr>
          </a:p>
          <a:p>
            <a:endParaRPr lang="ja-JP" altLang="en-US" sz="1000" dirty="0">
              <a:latin typeface="HGP教科書体" panose="02020600000000000000" pitchFamily="18" charset="-128"/>
              <a:ea typeface="HGP教科書体" panose="02020600000000000000" pitchFamily="18" charset="-128"/>
            </a:endParaRPr>
          </a:p>
          <a:p>
            <a:r>
              <a:rPr lang="ja-JP" altLang="en-US" dirty="0">
                <a:latin typeface="HGP教科書体" panose="02020600000000000000" pitchFamily="18" charset="-128"/>
                <a:ea typeface="HGP教科書体" panose="02020600000000000000" pitchFamily="18" charset="-128"/>
              </a:rPr>
              <a:t>コロナ禍での会員状況把握とその対応（経済状況を考慮した会員種類の創設）</a:t>
            </a:r>
          </a:p>
          <a:p>
            <a:endParaRPr lang="ja-JP" altLang="en-US" dirty="0"/>
          </a:p>
          <a:p>
            <a:endParaRPr lang="ja-JP" altLang="en-US" dirty="0"/>
          </a:p>
          <a:p>
            <a:endParaRPr lang="ja-JP" altLang="en-US" dirty="0"/>
          </a:p>
        </p:txBody>
      </p:sp>
      <p:sp>
        <p:nvSpPr>
          <p:cNvPr id="5" name="テキスト ボックス 4"/>
          <p:cNvSpPr txBox="1"/>
          <p:nvPr/>
        </p:nvSpPr>
        <p:spPr>
          <a:xfrm>
            <a:off x="2055991" y="1465597"/>
            <a:ext cx="1728192" cy="461665"/>
          </a:xfrm>
          <a:prstGeom prst="rect">
            <a:avLst/>
          </a:prstGeom>
          <a:noFill/>
        </p:spPr>
        <p:txBody>
          <a:bodyPr wrap="square" rtlCol="0">
            <a:spAutoFit/>
          </a:bodyPr>
          <a:lstStyle/>
          <a:p>
            <a:r>
              <a:rPr lang="ja-JP" altLang="en-US" sz="2400" dirty="0"/>
              <a:t>（状況）</a:t>
            </a:r>
          </a:p>
        </p:txBody>
      </p:sp>
      <p:sp>
        <p:nvSpPr>
          <p:cNvPr id="6" name="テキスト ボックス 5"/>
          <p:cNvSpPr txBox="1"/>
          <p:nvPr/>
        </p:nvSpPr>
        <p:spPr>
          <a:xfrm>
            <a:off x="6534801" y="1617997"/>
            <a:ext cx="1728192" cy="461665"/>
          </a:xfrm>
          <a:prstGeom prst="rect">
            <a:avLst/>
          </a:prstGeom>
          <a:noFill/>
        </p:spPr>
        <p:txBody>
          <a:bodyPr wrap="square" rtlCol="0">
            <a:spAutoFit/>
          </a:bodyPr>
          <a:lstStyle/>
          <a:p>
            <a:r>
              <a:rPr lang="ja-JP" altLang="en-US" sz="2400" dirty="0"/>
              <a:t>（課題）</a:t>
            </a:r>
          </a:p>
        </p:txBody>
      </p:sp>
      <p:sp>
        <p:nvSpPr>
          <p:cNvPr id="7" name="右矢印 6"/>
          <p:cNvSpPr/>
          <p:nvPr/>
        </p:nvSpPr>
        <p:spPr>
          <a:xfrm>
            <a:off x="5879976" y="3501008"/>
            <a:ext cx="43204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381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1000"/>
                                        <p:tgtEl>
                                          <p:spTgt spid="4">
                                            <p:txEl>
                                              <p:pRg st="3" end="3"/>
                                            </p:txEl>
                                          </p:spTgt>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983433" y="188640"/>
            <a:ext cx="10369152" cy="648072"/>
          </a:xfrm>
          <a:solidFill>
            <a:srgbClr val="FFCCCC"/>
          </a:solidFill>
        </p:spPr>
        <p:txBody>
          <a:bodyPr>
            <a:normAutofit/>
          </a:bodyPr>
          <a:lstStyle/>
          <a:p>
            <a:r>
              <a:rPr lang="ja-JP" altLang="en-US" sz="3600" dirty="0">
                <a:latin typeface="HGS教科書体" panose="02020600000000000000" pitchFamily="18" charset="-128"/>
                <a:ea typeface="HGS教科書体" panose="02020600000000000000" pitchFamily="18" charset="-128"/>
              </a:rPr>
              <a:t>大阪東</a:t>
            </a:r>
            <a:r>
              <a:rPr lang="en-US" altLang="ja-JP" sz="3600" dirty="0">
                <a:latin typeface="HGS教科書体" panose="02020600000000000000" pitchFamily="18" charset="-128"/>
                <a:ea typeface="HGS教科書体" panose="02020600000000000000" pitchFamily="18" charset="-128"/>
              </a:rPr>
              <a:t>RC</a:t>
            </a:r>
            <a:r>
              <a:rPr lang="ja-JP" altLang="en-US" sz="3600" dirty="0">
                <a:latin typeface="HGS教科書体" panose="02020600000000000000" pitchFamily="18" charset="-128"/>
                <a:ea typeface="HGS教科書体" panose="02020600000000000000" pitchFamily="18" charset="-128"/>
              </a:rPr>
              <a:t>と大阪船場</a:t>
            </a:r>
            <a:r>
              <a:rPr lang="en-US" altLang="ja-JP" sz="3600" dirty="0">
                <a:latin typeface="HGS教科書体" panose="02020600000000000000" pitchFamily="18" charset="-128"/>
                <a:ea typeface="HGS教科書体" panose="02020600000000000000" pitchFamily="18" charset="-128"/>
              </a:rPr>
              <a:t>RC</a:t>
            </a:r>
            <a:r>
              <a:rPr lang="ja-JP" altLang="en-US" sz="3600" dirty="0">
                <a:latin typeface="HGS教科書体" panose="02020600000000000000" pitchFamily="18" charset="-128"/>
                <a:ea typeface="HGS教科書体" panose="02020600000000000000" pitchFamily="18" charset="-128"/>
              </a:rPr>
              <a:t>の会員数推移</a:t>
            </a:r>
          </a:p>
        </p:txBody>
      </p:sp>
      <p:graphicFrame>
        <p:nvGraphicFramePr>
          <p:cNvPr id="5" name="表 4"/>
          <p:cNvGraphicFramePr>
            <a:graphicFrameLocks noGrp="1"/>
          </p:cNvGraphicFramePr>
          <p:nvPr>
            <p:extLst>
              <p:ext uri="{D42A27DB-BD31-4B8C-83A1-F6EECF244321}">
                <p14:modId xmlns:p14="http://schemas.microsoft.com/office/powerpoint/2010/main" val="571879212"/>
              </p:ext>
            </p:extLst>
          </p:nvPr>
        </p:nvGraphicFramePr>
        <p:xfrm>
          <a:off x="983432" y="1052737"/>
          <a:ext cx="10369153" cy="5165176"/>
        </p:xfrm>
        <a:graphic>
          <a:graphicData uri="http://schemas.openxmlformats.org/drawingml/2006/table">
            <a:tbl>
              <a:tblPr firstRow="1" bandRow="1">
                <a:tableStyleId>{5940675A-B579-460E-94D1-54222C63F5DA}</a:tableStyleId>
              </a:tblPr>
              <a:tblGrid>
                <a:gridCol w="734098">
                  <a:extLst>
                    <a:ext uri="{9D8B030D-6E8A-4147-A177-3AD203B41FA5}">
                      <a16:colId xmlns:a16="http://schemas.microsoft.com/office/drawing/2014/main" val="20000"/>
                    </a:ext>
                  </a:extLst>
                </a:gridCol>
                <a:gridCol w="1651723">
                  <a:extLst>
                    <a:ext uri="{9D8B030D-6E8A-4147-A177-3AD203B41FA5}">
                      <a16:colId xmlns:a16="http://schemas.microsoft.com/office/drawing/2014/main" val="20001"/>
                    </a:ext>
                  </a:extLst>
                </a:gridCol>
                <a:gridCol w="1192911">
                  <a:extLst>
                    <a:ext uri="{9D8B030D-6E8A-4147-A177-3AD203B41FA5}">
                      <a16:colId xmlns:a16="http://schemas.microsoft.com/office/drawing/2014/main" val="20002"/>
                    </a:ext>
                  </a:extLst>
                </a:gridCol>
                <a:gridCol w="3303448">
                  <a:extLst>
                    <a:ext uri="{9D8B030D-6E8A-4147-A177-3AD203B41FA5}">
                      <a16:colId xmlns:a16="http://schemas.microsoft.com/office/drawing/2014/main" val="20003"/>
                    </a:ext>
                  </a:extLst>
                </a:gridCol>
                <a:gridCol w="3486973">
                  <a:extLst>
                    <a:ext uri="{9D8B030D-6E8A-4147-A177-3AD203B41FA5}">
                      <a16:colId xmlns:a16="http://schemas.microsoft.com/office/drawing/2014/main" val="20004"/>
                    </a:ext>
                  </a:extLst>
                </a:gridCol>
              </a:tblGrid>
              <a:tr h="695335">
                <a:tc>
                  <a:txBody>
                    <a:bodyPr/>
                    <a:lstStyle/>
                    <a:p>
                      <a:r>
                        <a:rPr kumimoji="1" lang="en-US" altLang="ja-JP" dirty="0"/>
                        <a:t>IM</a:t>
                      </a:r>
                      <a:endParaRPr kumimoji="1" lang="ja-JP" altLang="en-US" dirty="0"/>
                    </a:p>
                  </a:txBody>
                  <a:tcPr>
                    <a:solidFill>
                      <a:schemeClr val="bg1">
                        <a:lumMod val="95000"/>
                      </a:schemeClr>
                    </a:solidFill>
                  </a:tcPr>
                </a:tc>
                <a:tc>
                  <a:txBody>
                    <a:bodyPr/>
                    <a:lstStyle/>
                    <a:p>
                      <a:r>
                        <a:rPr kumimoji="1" lang="ja-JP" altLang="en-US" sz="2400" dirty="0"/>
                        <a:t>クラブ名</a:t>
                      </a:r>
                    </a:p>
                  </a:txBody>
                  <a:tcPr anchor="ctr">
                    <a:solidFill>
                      <a:schemeClr val="bg1">
                        <a:lumMod val="95000"/>
                      </a:schemeClr>
                    </a:solidFill>
                  </a:tcPr>
                </a:tc>
                <a:tc>
                  <a:txBody>
                    <a:bodyPr/>
                    <a:lstStyle/>
                    <a:p>
                      <a:r>
                        <a:rPr kumimoji="1" lang="ja-JP" altLang="en-US" dirty="0"/>
                        <a:t>現会員数（人）</a:t>
                      </a:r>
                    </a:p>
                  </a:txBody>
                  <a:tcPr anchor="ctr">
                    <a:solidFill>
                      <a:schemeClr val="bg1">
                        <a:lumMod val="95000"/>
                      </a:schemeClr>
                    </a:solidFill>
                  </a:tcPr>
                </a:tc>
                <a:tc>
                  <a:txBody>
                    <a:bodyPr/>
                    <a:lstStyle/>
                    <a:p>
                      <a:r>
                        <a:rPr kumimoji="1" lang="ja-JP" altLang="en-US" sz="2400" dirty="0"/>
                        <a:t>会員数の推移</a:t>
                      </a:r>
                      <a:r>
                        <a:rPr kumimoji="1" lang="ja-JP" altLang="en-US" sz="1800" dirty="0"/>
                        <a:t>（人）</a:t>
                      </a:r>
                    </a:p>
                  </a:txBody>
                  <a:tcPr anchor="ctr">
                    <a:solidFill>
                      <a:schemeClr val="bg1">
                        <a:lumMod val="95000"/>
                      </a:schemeClr>
                    </a:solidFill>
                  </a:tcPr>
                </a:tc>
                <a:tc>
                  <a:txBody>
                    <a:bodyPr/>
                    <a:lstStyle/>
                    <a:p>
                      <a:r>
                        <a:rPr kumimoji="1" lang="en-US" altLang="ja-JP" sz="1800" dirty="0"/>
                        <a:t>2021</a:t>
                      </a:r>
                      <a:r>
                        <a:rPr kumimoji="1" lang="ja-JP" altLang="en-US" sz="1800" dirty="0"/>
                        <a:t>年までの</a:t>
                      </a:r>
                      <a:endParaRPr kumimoji="1" lang="en-US" altLang="ja-JP" sz="1800" dirty="0"/>
                    </a:p>
                    <a:p>
                      <a:r>
                        <a:rPr kumimoji="1" lang="ja-JP" altLang="en-US" sz="1800" dirty="0"/>
                        <a:t>　　特徴的な勧誘活動</a:t>
                      </a:r>
                    </a:p>
                  </a:txBody>
                  <a:tcPr anchor="ctr">
                    <a:solidFill>
                      <a:schemeClr val="bg1">
                        <a:lumMod val="95000"/>
                      </a:schemeClr>
                    </a:solidFill>
                  </a:tcPr>
                </a:tc>
                <a:extLst>
                  <a:ext uri="{0D108BD9-81ED-4DB2-BD59-A6C34878D82A}">
                    <a16:rowId xmlns:a16="http://schemas.microsoft.com/office/drawing/2014/main" val="10000"/>
                  </a:ext>
                </a:extLst>
              </a:tr>
              <a:tr h="1925729">
                <a:tc>
                  <a:txBody>
                    <a:bodyPr/>
                    <a:lstStyle/>
                    <a:p>
                      <a:pPr algn="ctr"/>
                      <a:r>
                        <a:rPr kumimoji="1" lang="en-US" altLang="ja-JP" sz="2400" dirty="0">
                          <a:latin typeface="+mn-lt"/>
                          <a:ea typeface="+mj-ea"/>
                        </a:rPr>
                        <a:t>3</a:t>
                      </a:r>
                      <a:r>
                        <a:rPr kumimoji="1" lang="ja-JP" altLang="en-US" sz="2400" dirty="0">
                          <a:latin typeface="+mn-lt"/>
                          <a:ea typeface="+mj-ea"/>
                        </a:rPr>
                        <a:t>組</a:t>
                      </a:r>
                    </a:p>
                  </a:txBody>
                  <a:tcPr anchor="ctr">
                    <a:solidFill>
                      <a:schemeClr val="accent3">
                        <a:lumMod val="20000"/>
                        <a:lumOff val="80000"/>
                      </a:schemeClr>
                    </a:solidFill>
                  </a:tcPr>
                </a:tc>
                <a:tc>
                  <a:txBody>
                    <a:bodyPr/>
                    <a:lstStyle/>
                    <a:p>
                      <a:pPr algn="ctr"/>
                      <a:r>
                        <a:rPr kumimoji="1" lang="ja-JP" altLang="en-US" sz="2400" dirty="0"/>
                        <a:t>大阪東</a:t>
                      </a:r>
                      <a:endParaRPr kumimoji="1" lang="en-US" altLang="ja-JP" sz="2400" dirty="0"/>
                    </a:p>
                  </a:txBody>
                  <a:tcPr anchor="ctr">
                    <a:solidFill>
                      <a:schemeClr val="accent3">
                        <a:lumMod val="20000"/>
                        <a:lumOff val="80000"/>
                      </a:schemeClr>
                    </a:solidFill>
                  </a:tcPr>
                </a:tc>
                <a:tc>
                  <a:txBody>
                    <a:bodyPr/>
                    <a:lstStyle/>
                    <a:p>
                      <a:pPr algn="ctr"/>
                      <a:endParaRPr kumimoji="1" lang="ja-JP" altLang="en-US" sz="2400" dirty="0"/>
                    </a:p>
                    <a:p>
                      <a:pPr algn="ctr"/>
                      <a:r>
                        <a:rPr kumimoji="1" lang="en-US" altLang="ja-JP" sz="2400" dirty="0"/>
                        <a:t>125</a:t>
                      </a:r>
                      <a:endParaRPr kumimoji="1" lang="ja-JP" altLang="en-US" sz="2400" dirty="0"/>
                    </a:p>
                    <a:p>
                      <a:pPr algn="ctr"/>
                      <a:endParaRPr kumimoji="1" lang="en-US" altLang="ja-JP" sz="2400" dirty="0"/>
                    </a:p>
                    <a:p>
                      <a:pPr algn="ctr"/>
                      <a:endParaRPr kumimoji="1" lang="ja-JP" altLang="en-US" sz="2400" dirty="0"/>
                    </a:p>
                  </a:txBody>
                  <a:tcPr anchor="ctr">
                    <a:solidFill>
                      <a:schemeClr val="accent3">
                        <a:lumMod val="20000"/>
                        <a:lumOff val="80000"/>
                      </a:schemeClr>
                    </a:solidFill>
                  </a:tcPr>
                </a:tc>
                <a:tc>
                  <a:txBody>
                    <a:bodyPr/>
                    <a:lstStyle/>
                    <a:p>
                      <a:endParaRPr kumimoji="1" lang="ja-JP" altLang="en-US" dirty="0"/>
                    </a:p>
                  </a:txBody>
                  <a:tcPr>
                    <a:solidFill>
                      <a:schemeClr val="accent3">
                        <a:lumMod val="20000"/>
                        <a:lumOff val="80000"/>
                      </a:schemeClr>
                    </a:solidFill>
                  </a:tcPr>
                </a:tc>
                <a:tc>
                  <a:txBody>
                    <a:bodyPr/>
                    <a:lstStyle/>
                    <a:p>
                      <a:r>
                        <a:rPr kumimoji="1" lang="ja-JP" altLang="en-US" sz="1600" dirty="0"/>
                        <a:t>○大阪東</a:t>
                      </a:r>
                      <a:r>
                        <a:rPr kumimoji="1" lang="en-US" altLang="ja-JP" sz="1600" dirty="0"/>
                        <a:t>RC</a:t>
                      </a:r>
                      <a:r>
                        <a:rPr kumimoji="1" lang="ja-JP" altLang="en-US" sz="1600" dirty="0"/>
                        <a:t>の組織風土</a:t>
                      </a:r>
                    </a:p>
                    <a:p>
                      <a:pPr marL="269875" indent="-269875"/>
                      <a:r>
                        <a:rPr kumimoji="1" lang="ja-JP" altLang="en-US" sz="1600" dirty="0"/>
                        <a:t>○クラブビジョンの策定</a:t>
                      </a:r>
                      <a:endParaRPr kumimoji="1" lang="en-US" altLang="ja-JP" sz="1600" dirty="0"/>
                    </a:p>
                    <a:p>
                      <a:pPr marL="269875" marR="0" indent="-269875" algn="l" defTabSz="914400" rtl="0" eaLnBrk="1" fontAlgn="auto" latinLnBrk="0" hangingPunct="1">
                        <a:lnSpc>
                          <a:spcPct val="100000"/>
                        </a:lnSpc>
                        <a:spcBef>
                          <a:spcPts val="0"/>
                        </a:spcBef>
                        <a:spcAft>
                          <a:spcPts val="0"/>
                        </a:spcAft>
                        <a:buClrTx/>
                        <a:buSzTx/>
                        <a:buFontTx/>
                        <a:buNone/>
                        <a:tabLst/>
                        <a:defRPr/>
                      </a:pPr>
                      <a:r>
                        <a:rPr kumimoji="1" lang="ja-JP" altLang="en-US" sz="1600" dirty="0"/>
                        <a:t>○商工会議所、ＪＣ出身者など</a:t>
                      </a:r>
                    </a:p>
                    <a:p>
                      <a:pPr marL="269875" marR="0" indent="-269875" algn="l" defTabSz="914400" rtl="0" eaLnBrk="1" fontAlgn="auto" latinLnBrk="0" hangingPunct="1">
                        <a:lnSpc>
                          <a:spcPct val="100000"/>
                        </a:lnSpc>
                        <a:spcBef>
                          <a:spcPts val="0"/>
                        </a:spcBef>
                        <a:spcAft>
                          <a:spcPts val="0"/>
                        </a:spcAft>
                        <a:buClrTx/>
                        <a:buSzTx/>
                        <a:buFontTx/>
                        <a:buNone/>
                        <a:tabLst/>
                        <a:defRPr/>
                      </a:pPr>
                      <a:r>
                        <a:rPr kumimoji="1" lang="ja-JP" altLang="en-US" sz="1600" dirty="0"/>
                        <a:t>〇会員増強チームの編成</a:t>
                      </a:r>
                    </a:p>
                    <a:p>
                      <a:pPr marL="269875" marR="0" indent="-269875" algn="l" defTabSz="914400" rtl="0" eaLnBrk="1" fontAlgn="auto" latinLnBrk="0" hangingPunct="1">
                        <a:lnSpc>
                          <a:spcPct val="100000"/>
                        </a:lnSpc>
                        <a:spcBef>
                          <a:spcPts val="0"/>
                        </a:spcBef>
                        <a:spcAft>
                          <a:spcPts val="0"/>
                        </a:spcAft>
                        <a:buClrTx/>
                        <a:buSzTx/>
                        <a:buFontTx/>
                        <a:buNone/>
                        <a:tabLst/>
                        <a:defRPr/>
                      </a:pPr>
                      <a:r>
                        <a:rPr kumimoji="1" lang="ja-JP" altLang="en-US" sz="1600" dirty="0"/>
                        <a:t>〇例会開催の努力</a:t>
                      </a:r>
                      <a:endParaRPr kumimoji="1" lang="en-US" altLang="ja-JP" sz="1600" dirty="0"/>
                    </a:p>
                  </a:txBody>
                  <a:tcPr>
                    <a:solidFill>
                      <a:schemeClr val="accent3">
                        <a:lumMod val="20000"/>
                        <a:lumOff val="80000"/>
                      </a:schemeClr>
                    </a:solidFill>
                  </a:tcPr>
                </a:tc>
                <a:extLst>
                  <a:ext uri="{0D108BD9-81ED-4DB2-BD59-A6C34878D82A}">
                    <a16:rowId xmlns:a16="http://schemas.microsoft.com/office/drawing/2014/main" val="10001"/>
                  </a:ext>
                </a:extLst>
              </a:tr>
              <a:tr h="2544112">
                <a:tc>
                  <a:txBody>
                    <a:bodyPr/>
                    <a:lstStyle/>
                    <a:p>
                      <a:pPr algn="ctr"/>
                      <a:r>
                        <a:rPr kumimoji="1" lang="en-US" altLang="ja-JP" sz="2400" dirty="0">
                          <a:latin typeface="+mn-lt"/>
                        </a:rPr>
                        <a:t>5</a:t>
                      </a:r>
                      <a:r>
                        <a:rPr kumimoji="1" lang="ja-JP" altLang="en-US" sz="2400" dirty="0">
                          <a:latin typeface="+mn-lt"/>
                        </a:rPr>
                        <a:t>組</a:t>
                      </a:r>
                    </a:p>
                  </a:txBody>
                  <a:tcPr anchor="ctr">
                    <a:solidFill>
                      <a:schemeClr val="accent6">
                        <a:lumMod val="20000"/>
                        <a:lumOff val="80000"/>
                      </a:schemeClr>
                    </a:solidFill>
                  </a:tcPr>
                </a:tc>
                <a:tc>
                  <a:txBody>
                    <a:bodyPr/>
                    <a:lstStyle/>
                    <a:p>
                      <a:pPr algn="ctr"/>
                      <a:r>
                        <a:rPr kumimoji="1" lang="ja-JP" altLang="en-US" sz="2200" baseline="0" dirty="0"/>
                        <a:t>大阪船場</a:t>
                      </a:r>
                    </a:p>
                  </a:txBody>
                  <a:tcPr anchor="ctr">
                    <a:solidFill>
                      <a:schemeClr val="accent6">
                        <a:lumMod val="20000"/>
                        <a:lumOff val="80000"/>
                      </a:schemeClr>
                    </a:solidFill>
                  </a:tcPr>
                </a:tc>
                <a:tc>
                  <a:txBody>
                    <a:bodyPr/>
                    <a:lstStyle/>
                    <a:p>
                      <a:pPr algn="ctr"/>
                      <a:r>
                        <a:rPr kumimoji="1" lang="en-US" altLang="ja-JP" sz="3200" baseline="0" dirty="0">
                          <a:solidFill>
                            <a:schemeClr val="tx1"/>
                          </a:solidFill>
                        </a:rPr>
                        <a:t>38</a:t>
                      </a:r>
                      <a:endParaRPr kumimoji="1" lang="ja-JP" altLang="en-US" sz="3200" baseline="0" dirty="0">
                        <a:solidFill>
                          <a:schemeClr val="tx1"/>
                        </a:solidFill>
                      </a:endParaRPr>
                    </a:p>
                  </a:txBody>
                  <a:tcPr anchor="ct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r>
                        <a:rPr kumimoji="1" lang="ja-JP" altLang="en-US" dirty="0"/>
                        <a:t>○戦略計画委員会を中心に　</a:t>
                      </a:r>
                    </a:p>
                    <a:p>
                      <a:r>
                        <a:rPr kumimoji="1" lang="ja-JP" altLang="en-US" dirty="0"/>
                        <a:t>　 体験例会の実施</a:t>
                      </a:r>
                      <a:endParaRPr kumimoji="1" lang="en-US" altLang="ja-JP" dirty="0"/>
                    </a:p>
                    <a:p>
                      <a:r>
                        <a:rPr kumimoji="1" lang="ja-JP" altLang="en-US" dirty="0"/>
                        <a:t>○体験例会を入会候補者</a:t>
                      </a:r>
                    </a:p>
                    <a:p>
                      <a:r>
                        <a:rPr kumimoji="1" lang="ja-JP" altLang="en-US" dirty="0"/>
                        <a:t>　 の為の例会とし、適宜開</a:t>
                      </a:r>
                      <a:endParaRPr kumimoji="1" lang="en-US" altLang="ja-JP" dirty="0"/>
                    </a:p>
                    <a:p>
                      <a:r>
                        <a:rPr kumimoji="1" lang="ja-JP" altLang="en-US" dirty="0"/>
                        <a:t>　 催</a:t>
                      </a:r>
                      <a:endParaRPr kumimoji="1" lang="en-US" altLang="ja-JP" dirty="0"/>
                    </a:p>
                    <a:p>
                      <a:r>
                        <a:rPr kumimoji="1" lang="ja-JP" altLang="en-US" dirty="0"/>
                        <a:t>〇入会候補者に説明会実</a:t>
                      </a:r>
                    </a:p>
                    <a:p>
                      <a:r>
                        <a:rPr kumimoji="1" lang="ja-JP" altLang="en-US" dirty="0"/>
                        <a:t>　 施し、全会員が参加し説</a:t>
                      </a:r>
                    </a:p>
                    <a:p>
                      <a:r>
                        <a:rPr kumimoji="1" lang="ja-JP" altLang="en-US" dirty="0"/>
                        <a:t> 　明</a:t>
                      </a:r>
                    </a:p>
                  </a:txBody>
                  <a:tcP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8" name="グラフ 7"/>
          <p:cNvGraphicFramePr/>
          <p:nvPr>
            <p:extLst>
              <p:ext uri="{D42A27DB-BD31-4B8C-83A1-F6EECF244321}">
                <p14:modId xmlns:p14="http://schemas.microsoft.com/office/powerpoint/2010/main" val="1301094038"/>
              </p:ext>
            </p:extLst>
          </p:nvPr>
        </p:nvGraphicFramePr>
        <p:xfrm>
          <a:off x="4897661" y="1844824"/>
          <a:ext cx="2664296" cy="1728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p:nvPr/>
        </p:nvGraphicFramePr>
        <p:xfrm>
          <a:off x="4871864" y="4833918"/>
          <a:ext cx="2664296" cy="1753326"/>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2855640" y="6319877"/>
            <a:ext cx="8856984" cy="369332"/>
          </a:xfrm>
          <a:prstGeom prst="rect">
            <a:avLst/>
          </a:prstGeom>
          <a:noFill/>
        </p:spPr>
        <p:txBody>
          <a:bodyPr wrap="square" rtlCol="0">
            <a:spAutoFit/>
          </a:bodyPr>
          <a:lstStyle/>
          <a:p>
            <a:r>
              <a:rPr lang="ja-JP" altLang="en-US" dirty="0"/>
              <a:t>（</a:t>
            </a:r>
            <a:r>
              <a:rPr lang="en-US" altLang="ja-JP" dirty="0"/>
              <a:t> ’15.7.1</a:t>
            </a:r>
            <a:r>
              <a:rPr lang="ja-JP" altLang="en-US" dirty="0"/>
              <a:t>～</a:t>
            </a:r>
            <a:r>
              <a:rPr lang="en-US" altLang="ja-JP" dirty="0"/>
              <a:t>21.7.1   My Rotary</a:t>
            </a:r>
            <a:r>
              <a:rPr lang="ja-JP" altLang="en-US" dirty="0"/>
              <a:t>より　　　　グラフ内の時系列は</a:t>
            </a:r>
            <a:r>
              <a:rPr lang="en-US" altLang="ja-JP" dirty="0"/>
              <a:t>7/1</a:t>
            </a:r>
            <a:r>
              <a:rPr lang="ja-JP" altLang="en-US" dirty="0"/>
              <a:t>ベース）</a:t>
            </a:r>
          </a:p>
        </p:txBody>
      </p:sp>
      <p:graphicFrame>
        <p:nvGraphicFramePr>
          <p:cNvPr id="11" name="グラフ 10">
            <a:extLst>
              <a:ext uri="{FF2B5EF4-FFF2-40B4-BE49-F238E27FC236}">
                <a16:creationId xmlns:a16="http://schemas.microsoft.com/office/drawing/2014/main" id="{E798B73F-DBC1-4C76-945D-B508AF4D79AA}"/>
              </a:ext>
            </a:extLst>
          </p:cNvPr>
          <p:cNvGraphicFramePr/>
          <p:nvPr>
            <p:extLst>
              <p:ext uri="{D42A27DB-BD31-4B8C-83A1-F6EECF244321}">
                <p14:modId xmlns:p14="http://schemas.microsoft.com/office/powerpoint/2010/main" val="437553844"/>
              </p:ext>
            </p:extLst>
          </p:nvPr>
        </p:nvGraphicFramePr>
        <p:xfrm>
          <a:off x="4795239" y="3877027"/>
          <a:ext cx="2736304" cy="26448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704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EC7DBA-C87D-4472-B0E3-69A51D8E4772}"/>
              </a:ext>
            </a:extLst>
          </p:cNvPr>
          <p:cNvSpPr>
            <a:spLocks noGrp="1"/>
          </p:cNvSpPr>
          <p:nvPr>
            <p:ph type="title"/>
          </p:nvPr>
        </p:nvSpPr>
        <p:spPr>
          <a:solidFill>
            <a:schemeClr val="accent1">
              <a:lumMod val="40000"/>
              <a:lumOff val="60000"/>
            </a:schemeClr>
          </a:solidFill>
        </p:spPr>
        <p:txBody>
          <a:bodyPr>
            <a:normAutofit fontScale="90000"/>
          </a:bodyPr>
          <a:lstStyle/>
          <a:p>
            <a:r>
              <a:rPr lang="ja-JP" altLang="en-US" dirty="0">
                <a:latin typeface="AR教科書体M" panose="020B0609010101010101" pitchFamily="49" charset="-128"/>
                <a:ea typeface="AR教科書体M" panose="020B0609010101010101" pitchFamily="49" charset="-128"/>
              </a:rPr>
              <a:t>人財基盤の更なる充実に向けて</a:t>
            </a:r>
            <a:br>
              <a:rPr lang="en-US" altLang="ja-JP" dirty="0">
                <a:latin typeface="AR教科書体M" panose="020B0609010101010101" pitchFamily="49" charset="-128"/>
                <a:ea typeface="AR教科書体M" panose="020B0609010101010101" pitchFamily="49" charset="-128"/>
              </a:rPr>
            </a:br>
            <a:r>
              <a:rPr lang="ja-JP" altLang="en-US" sz="3300" dirty="0">
                <a:latin typeface="AR教科書体M" panose="020B0609010101010101" pitchFamily="49" charset="-128"/>
                <a:ea typeface="AR教科書体M" panose="020B0609010101010101" pitchFamily="49" charset="-128"/>
              </a:rPr>
              <a:t>大阪東</a:t>
            </a:r>
            <a:r>
              <a:rPr lang="en-US" altLang="ja-JP" sz="3300" dirty="0">
                <a:latin typeface="AR教科書体M" panose="020B0609010101010101" pitchFamily="49" charset="-128"/>
                <a:ea typeface="AR教科書体M" panose="020B0609010101010101" pitchFamily="49" charset="-128"/>
              </a:rPr>
              <a:t>RC</a:t>
            </a:r>
            <a:r>
              <a:rPr lang="ja-JP" altLang="en-US" sz="3300" dirty="0">
                <a:latin typeface="AR教科書体M" panose="020B0609010101010101" pitchFamily="49" charset="-128"/>
                <a:ea typeface="AR教科書体M" panose="020B0609010101010101" pitchFamily="49" charset="-128"/>
              </a:rPr>
              <a:t>会員組織委員長 太田垣 英士様</a:t>
            </a:r>
          </a:p>
        </p:txBody>
      </p:sp>
      <p:sp>
        <p:nvSpPr>
          <p:cNvPr id="3" name="コンテンツ プレースホルダー 2">
            <a:extLst>
              <a:ext uri="{FF2B5EF4-FFF2-40B4-BE49-F238E27FC236}">
                <a16:creationId xmlns:a16="http://schemas.microsoft.com/office/drawing/2014/main" id="{B5133F8B-5805-4900-AC02-060B781FB63A}"/>
              </a:ext>
            </a:extLst>
          </p:cNvPr>
          <p:cNvSpPr>
            <a:spLocks noGrp="1"/>
          </p:cNvSpPr>
          <p:nvPr>
            <p:ph idx="1"/>
          </p:nvPr>
        </p:nvSpPr>
        <p:spPr>
          <a:xfrm>
            <a:off x="609600" y="1600200"/>
            <a:ext cx="10972800" cy="5069160"/>
          </a:xfrm>
          <a:solidFill>
            <a:schemeClr val="accent6">
              <a:lumMod val="40000"/>
              <a:lumOff val="60000"/>
            </a:schemeClr>
          </a:solidFill>
        </p:spPr>
        <p:txBody>
          <a:bodyPr>
            <a:normAutofit lnSpcReduction="10000"/>
          </a:bodyPr>
          <a:lstStyle/>
          <a:p>
            <a:pPr marL="0" indent="0">
              <a:buNone/>
            </a:pPr>
            <a:endParaRPr lang="en-US" altLang="ja-JP" sz="2600" dirty="0">
              <a:ea typeface="AR教科書体M" panose="020B0609010101010101" pitchFamily="49" charset="-128"/>
            </a:endParaRPr>
          </a:p>
          <a:p>
            <a:pPr marL="0" indent="0">
              <a:buNone/>
            </a:pPr>
            <a:r>
              <a:rPr lang="en-US" altLang="ja-JP" sz="2600" dirty="0">
                <a:ea typeface="AR教科書体M" panose="020B0609010101010101" pitchFamily="49" charset="-128"/>
              </a:rPr>
              <a:t>1.</a:t>
            </a:r>
            <a:r>
              <a:rPr lang="ja-JP" altLang="en-US" sz="2600" dirty="0">
                <a:ea typeface="AR教科書体M" panose="020B0609010101010101" pitchFamily="49" charset="-128"/>
              </a:rPr>
              <a:t>会員増強の状況　　新入会員</a:t>
            </a:r>
            <a:r>
              <a:rPr lang="en-US" altLang="ja-JP" sz="2600" dirty="0">
                <a:ea typeface="AR教科書体M" panose="020B0609010101010101" pitchFamily="49" charset="-128"/>
              </a:rPr>
              <a:t>12</a:t>
            </a:r>
            <a:r>
              <a:rPr lang="ja-JP" altLang="en-US" sz="2600" dirty="0">
                <a:ea typeface="AR教科書体M" panose="020B0609010101010101" pitchFamily="49" charset="-128"/>
              </a:rPr>
              <a:t>名（平均年齢</a:t>
            </a:r>
            <a:r>
              <a:rPr lang="en-US" altLang="ja-JP" sz="2600" dirty="0">
                <a:ea typeface="AR教科書体M" panose="020B0609010101010101" pitchFamily="49" charset="-128"/>
              </a:rPr>
              <a:t>58</a:t>
            </a:r>
            <a:r>
              <a:rPr lang="ja-JP" altLang="en-US" sz="2600" dirty="0">
                <a:ea typeface="AR教科書体M" panose="020B0609010101010101" pitchFamily="49" charset="-128"/>
              </a:rPr>
              <a:t>歳）</a:t>
            </a:r>
          </a:p>
          <a:p>
            <a:pPr marL="0" indent="0">
              <a:buNone/>
            </a:pPr>
            <a:r>
              <a:rPr lang="ja-JP" altLang="en-US" sz="2600" dirty="0">
                <a:ea typeface="AR教科書体M" panose="020B0609010101010101" pitchFamily="49" charset="-128"/>
              </a:rPr>
              <a:t>　　　（２１．４現在）　退会会員５名（平均年齢</a:t>
            </a:r>
            <a:r>
              <a:rPr lang="en-US" altLang="ja-JP" sz="2600" dirty="0">
                <a:ea typeface="AR教科書体M" panose="020B0609010101010101" pitchFamily="49" charset="-128"/>
              </a:rPr>
              <a:t>71</a:t>
            </a:r>
            <a:r>
              <a:rPr lang="ja-JP" altLang="en-US" sz="2600" dirty="0">
                <a:ea typeface="AR教科書体M" panose="020B0609010101010101" pitchFamily="49" charset="-128"/>
              </a:rPr>
              <a:t>歳）</a:t>
            </a:r>
          </a:p>
          <a:p>
            <a:pPr marL="0" indent="0">
              <a:buNone/>
            </a:pPr>
            <a:r>
              <a:rPr lang="en-US" altLang="ja-JP" sz="2600" dirty="0">
                <a:ea typeface="AR教科書体M" panose="020B0609010101010101" pitchFamily="49" charset="-128"/>
              </a:rPr>
              <a:t>2.</a:t>
            </a:r>
            <a:r>
              <a:rPr lang="ja-JP" altLang="en-US" sz="2600" dirty="0">
                <a:ea typeface="AR教科書体M" panose="020B0609010101010101" pitchFamily="49" charset="-128"/>
              </a:rPr>
              <a:t>コロナ禍で会員増強に善戦できた背景</a:t>
            </a:r>
          </a:p>
          <a:p>
            <a:pPr marL="0" indent="0">
              <a:buNone/>
            </a:pPr>
            <a:r>
              <a:rPr lang="ja-JP" altLang="en-US" sz="2600" dirty="0">
                <a:ea typeface="AR教科書体M" panose="020B0609010101010101" pitchFamily="49" charset="-128"/>
              </a:rPr>
              <a:t>　（</a:t>
            </a:r>
            <a:r>
              <a:rPr lang="en-US" altLang="ja-JP" sz="2600" dirty="0">
                <a:ea typeface="AR教科書体M" panose="020B0609010101010101" pitchFamily="49" charset="-128"/>
              </a:rPr>
              <a:t>a</a:t>
            </a:r>
            <a:r>
              <a:rPr lang="ja-JP" altLang="en-US" sz="2600" dirty="0">
                <a:ea typeface="AR教科書体M" panose="020B0609010101010101" pitchFamily="49" charset="-128"/>
              </a:rPr>
              <a:t>）大阪東</a:t>
            </a:r>
            <a:r>
              <a:rPr lang="en-US" altLang="ja-JP" sz="2600" dirty="0">
                <a:ea typeface="AR教科書体M" panose="020B0609010101010101" pitchFamily="49" charset="-128"/>
              </a:rPr>
              <a:t>RC</a:t>
            </a:r>
            <a:r>
              <a:rPr lang="ja-JP" altLang="en-US" sz="2600" dirty="0">
                <a:ea typeface="AR教科書体M" panose="020B0609010101010101" pitchFamily="49" charset="-128"/>
              </a:rPr>
              <a:t>の組織風土</a:t>
            </a:r>
          </a:p>
          <a:p>
            <a:pPr marL="0" indent="0">
              <a:buNone/>
            </a:pPr>
            <a:r>
              <a:rPr lang="ja-JP" altLang="en-US" sz="2600" dirty="0">
                <a:ea typeface="AR教科書体M" panose="020B0609010101010101" pitchFamily="49" charset="-128"/>
              </a:rPr>
              <a:t>　　　コロナ禍といえど特別な事はしていない</a:t>
            </a:r>
          </a:p>
          <a:p>
            <a:pPr marL="0" indent="0">
              <a:buNone/>
            </a:pPr>
            <a:r>
              <a:rPr lang="ja-JP" altLang="en-US" sz="2600" dirty="0">
                <a:ea typeface="AR教科書体M" panose="020B0609010101010101" pitchFamily="49" charset="-128"/>
              </a:rPr>
              <a:t>　　　▷親睦を通じた、信頼感の醸成と価値観の共有</a:t>
            </a:r>
          </a:p>
          <a:p>
            <a:pPr marL="0" indent="0">
              <a:buNone/>
            </a:pPr>
            <a:r>
              <a:rPr lang="ja-JP" altLang="en-US" sz="2600" dirty="0">
                <a:ea typeface="AR教科書体M" panose="020B0609010101010101" pitchFamily="49" charset="-128"/>
              </a:rPr>
              <a:t>　　　▷人財基盤充実という課題に対する共感</a:t>
            </a:r>
          </a:p>
          <a:p>
            <a:pPr marL="0" indent="0">
              <a:buNone/>
            </a:pPr>
            <a:r>
              <a:rPr lang="ja-JP" altLang="en-US" sz="2600" dirty="0">
                <a:ea typeface="AR教科書体M" panose="020B0609010101010101" pitchFamily="49" charset="-128"/>
              </a:rPr>
              <a:t>　（</a:t>
            </a:r>
            <a:r>
              <a:rPr lang="en-US" altLang="ja-JP" sz="2600" dirty="0">
                <a:ea typeface="AR教科書体M" panose="020B0609010101010101" pitchFamily="49" charset="-128"/>
              </a:rPr>
              <a:t>b</a:t>
            </a:r>
            <a:r>
              <a:rPr lang="ja-JP" altLang="en-US" sz="2600" dirty="0">
                <a:ea typeface="AR教科書体M" panose="020B0609010101010101" pitchFamily="49" charset="-128"/>
              </a:rPr>
              <a:t>）大阪東</a:t>
            </a:r>
            <a:r>
              <a:rPr lang="en-US" altLang="ja-JP" sz="2600" dirty="0">
                <a:ea typeface="AR教科書体M" panose="020B0609010101010101" pitchFamily="49" charset="-128"/>
              </a:rPr>
              <a:t>RC</a:t>
            </a:r>
            <a:r>
              <a:rPr lang="ja-JP" altLang="en-US" sz="2600" dirty="0">
                <a:ea typeface="AR教科書体M" panose="020B0609010101010101" pitchFamily="49" charset="-128"/>
              </a:rPr>
              <a:t>の特徴的取り組み</a:t>
            </a:r>
          </a:p>
          <a:p>
            <a:pPr marL="0" indent="0">
              <a:buNone/>
            </a:pPr>
            <a:r>
              <a:rPr lang="ja-JP" altLang="en-US" sz="2600" dirty="0">
                <a:ea typeface="AR教科書体M" panose="020B0609010101010101" pitchFamily="49" charset="-128"/>
              </a:rPr>
              <a:t>　　　▷会員増強チームの編成　</a:t>
            </a:r>
            <a:r>
              <a:rPr lang="en-US" altLang="ja-JP" sz="2600" dirty="0">
                <a:ea typeface="AR教科書体M" panose="020B0609010101010101" pitchFamily="49" charset="-128"/>
              </a:rPr>
              <a:t>4</a:t>
            </a:r>
            <a:r>
              <a:rPr lang="ja-JP" altLang="en-US" sz="2600" dirty="0">
                <a:ea typeface="AR教科書体M" panose="020B0609010101010101" pitchFamily="49" charset="-128"/>
              </a:rPr>
              <a:t>チーム（</a:t>
            </a:r>
            <a:r>
              <a:rPr lang="en-US" altLang="ja-JP" sz="2600" dirty="0">
                <a:ea typeface="AR教科書体M" panose="020B0609010101010101" pitchFamily="49" charset="-128"/>
              </a:rPr>
              <a:t>1</a:t>
            </a:r>
            <a:r>
              <a:rPr lang="ja-JP" altLang="en-US" sz="2600" dirty="0">
                <a:ea typeface="AR教科書体M" panose="020B0609010101010101" pitchFamily="49" charset="-128"/>
              </a:rPr>
              <a:t>チーム３名）</a:t>
            </a:r>
          </a:p>
          <a:p>
            <a:pPr marL="0" indent="0">
              <a:buNone/>
            </a:pPr>
            <a:r>
              <a:rPr lang="ja-JP" altLang="en-US" sz="2600" dirty="0">
                <a:ea typeface="AR教科書体M" panose="020B0609010101010101" pitchFamily="49" charset="-128"/>
              </a:rPr>
              <a:t>　　　　会員候補発掘＋クラブ内での会員増強</a:t>
            </a:r>
            <a:r>
              <a:rPr lang="en-US" altLang="ja-JP" sz="2600" dirty="0">
                <a:ea typeface="AR教科書体M" panose="020B0609010101010101" pitchFamily="49" charset="-128"/>
              </a:rPr>
              <a:t>PR</a:t>
            </a:r>
            <a:r>
              <a:rPr lang="ja-JP" altLang="en-US" sz="2600" dirty="0">
                <a:ea typeface="AR教科書体M" panose="020B0609010101010101" pitchFamily="49" charset="-128"/>
              </a:rPr>
              <a:t>　　</a:t>
            </a:r>
          </a:p>
          <a:p>
            <a:pPr marL="0" indent="0">
              <a:buNone/>
            </a:pPr>
            <a:endParaRPr kumimoji="1" lang="ja-JP" altLang="en-US" dirty="0"/>
          </a:p>
        </p:txBody>
      </p:sp>
    </p:spTree>
    <p:extLst>
      <p:ext uri="{BB962C8B-B14F-4D97-AF65-F5344CB8AC3E}">
        <p14:creationId xmlns:p14="http://schemas.microsoft.com/office/powerpoint/2010/main" val="73641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0286E6A-3FDF-4D5D-9FB4-6D58A4D4F953}"/>
              </a:ext>
            </a:extLst>
          </p:cNvPr>
          <p:cNvSpPr>
            <a:spLocks noGrp="1"/>
          </p:cNvSpPr>
          <p:nvPr>
            <p:ph idx="1"/>
          </p:nvPr>
        </p:nvSpPr>
        <p:spPr>
          <a:xfrm>
            <a:off x="623392" y="260648"/>
            <a:ext cx="10945216" cy="6192688"/>
          </a:xfrm>
          <a:solidFill>
            <a:schemeClr val="accent6">
              <a:lumMod val="40000"/>
              <a:lumOff val="60000"/>
            </a:schemeClr>
          </a:solidFill>
        </p:spPr>
        <p:txBody>
          <a:bodyPr>
            <a:normAutofit lnSpcReduction="10000"/>
          </a:bodyPr>
          <a:lstStyle/>
          <a:p>
            <a:pPr marL="0" indent="0">
              <a:buNone/>
            </a:pPr>
            <a:endParaRPr lang="en-US" altLang="ja-JP" sz="2600" dirty="0"/>
          </a:p>
          <a:p>
            <a:pPr marL="0" indent="0">
              <a:buNone/>
            </a:pPr>
            <a:r>
              <a:rPr lang="ja-JP" altLang="en-US" sz="2600" dirty="0">
                <a:ea typeface="AR教科書体M" panose="020B0609010101010101" pitchFamily="49" charset="-128"/>
              </a:rPr>
              <a:t>　　▷例会開催の努力</a:t>
            </a:r>
          </a:p>
          <a:p>
            <a:pPr marL="0" indent="0">
              <a:buNone/>
            </a:pPr>
            <a:r>
              <a:rPr lang="ja-JP" altLang="en-US" sz="2600" dirty="0">
                <a:ea typeface="AR教科書体M" panose="020B0609010101010101" pitchFamily="49" charset="-128"/>
              </a:rPr>
              <a:t>　　　 行政の要請を踏まえ、十分な感染対策を行ったうえ</a:t>
            </a:r>
          </a:p>
          <a:p>
            <a:pPr marL="0" indent="0">
              <a:buNone/>
            </a:pPr>
            <a:r>
              <a:rPr lang="ja-JP" altLang="en-US" sz="2600" dirty="0">
                <a:ea typeface="AR教科書体M" panose="020B0609010101010101" pitchFamily="49" charset="-128"/>
              </a:rPr>
              <a:t>　　　 で例会（</a:t>
            </a:r>
            <a:r>
              <a:rPr lang="en-US" altLang="ja-JP" sz="2600" dirty="0">
                <a:ea typeface="AR教科書体M" panose="020B0609010101010101" pitchFamily="49" charset="-128"/>
              </a:rPr>
              <a:t>WEB</a:t>
            </a:r>
            <a:r>
              <a:rPr lang="ja-JP" altLang="en-US" sz="2600" dirty="0">
                <a:ea typeface="AR教科書体M" panose="020B0609010101010101" pitchFamily="49" charset="-128"/>
              </a:rPr>
              <a:t>併用）を開催＋週報発行</a:t>
            </a:r>
            <a:endParaRPr lang="en-US" altLang="ja-JP" sz="2600" dirty="0">
              <a:ea typeface="AR教科書体M" panose="020B0609010101010101" pitchFamily="49" charset="-128"/>
            </a:endParaRPr>
          </a:p>
          <a:p>
            <a:pPr marL="0" indent="0">
              <a:buNone/>
            </a:pPr>
            <a:r>
              <a:rPr lang="en-US" altLang="ja-JP" sz="2600" dirty="0">
                <a:ea typeface="AR教科書体M" panose="020B0609010101010101" pitchFamily="49" charset="-128"/>
              </a:rPr>
              <a:t>3.</a:t>
            </a:r>
            <a:r>
              <a:rPr lang="ja-JP" altLang="en-US" sz="2600" dirty="0">
                <a:ea typeface="AR教科書体M" panose="020B0609010101010101" pitchFamily="49" charset="-128"/>
              </a:rPr>
              <a:t>会員選考の重要性</a:t>
            </a:r>
          </a:p>
          <a:p>
            <a:pPr marL="0" indent="0">
              <a:buNone/>
            </a:pPr>
            <a:r>
              <a:rPr lang="ja-JP" altLang="en-US" sz="2600" dirty="0">
                <a:ea typeface="AR教科書体M" panose="020B0609010101010101" pitchFamily="49" charset="-128"/>
              </a:rPr>
              <a:t>　　▷公正かつ厳正な選考機能を追求</a:t>
            </a:r>
          </a:p>
          <a:p>
            <a:pPr marL="0" indent="0">
              <a:buNone/>
            </a:pPr>
            <a:r>
              <a:rPr lang="ja-JP" altLang="en-US" sz="2600" dirty="0">
                <a:ea typeface="AR教科書体M" panose="020B0609010101010101" pitchFamily="49" charset="-128"/>
              </a:rPr>
              <a:t>　　　　被推薦者の業界内プレゼンス等に関する調査</a:t>
            </a:r>
          </a:p>
          <a:p>
            <a:pPr marL="0" indent="0">
              <a:buNone/>
            </a:pPr>
            <a:r>
              <a:rPr lang="ja-JP" altLang="en-US" sz="2600" dirty="0">
                <a:ea typeface="AR教科書体M" panose="020B0609010101010101" pitchFamily="49" charset="-128"/>
              </a:rPr>
              <a:t>　　　　（聞き合わせ＋適宜面談）</a:t>
            </a:r>
          </a:p>
          <a:p>
            <a:pPr marL="0" indent="0">
              <a:buNone/>
            </a:pPr>
            <a:r>
              <a:rPr lang="en-US" altLang="ja-JP" sz="2600" dirty="0">
                <a:ea typeface="AR教科書体M" panose="020B0609010101010101" pitchFamily="49" charset="-128"/>
              </a:rPr>
              <a:t>4.</a:t>
            </a:r>
            <a:r>
              <a:rPr lang="ja-JP" altLang="en-US" sz="2600" dirty="0">
                <a:ea typeface="AR教科書体M" panose="020B0609010101010101" pitchFamily="49" charset="-128"/>
              </a:rPr>
              <a:t>人財基盤の更なる充実に向けて</a:t>
            </a:r>
          </a:p>
          <a:p>
            <a:pPr marL="0" indent="0">
              <a:buNone/>
            </a:pPr>
            <a:r>
              <a:rPr lang="ja-JP" altLang="en-US" sz="2600" dirty="0">
                <a:ea typeface="AR教科書体M" panose="020B0609010101010101" pitchFamily="49" charset="-128"/>
              </a:rPr>
              <a:t>　（</a:t>
            </a:r>
            <a:r>
              <a:rPr lang="en-US" altLang="ja-JP" sz="2600" dirty="0">
                <a:ea typeface="AR教科書体M" panose="020B0609010101010101" pitchFamily="49" charset="-128"/>
              </a:rPr>
              <a:t>a</a:t>
            </a:r>
            <a:r>
              <a:rPr lang="ja-JP" altLang="en-US" sz="2600" dirty="0">
                <a:ea typeface="AR教科書体M" panose="020B0609010101010101" pitchFamily="49" charset="-128"/>
              </a:rPr>
              <a:t>）活動領域の認識</a:t>
            </a:r>
            <a:endParaRPr lang="en-US" altLang="ja-JP" sz="2600" dirty="0">
              <a:ea typeface="AR教科書体M" panose="020B0609010101010101" pitchFamily="49" charset="-128"/>
            </a:endParaRPr>
          </a:p>
          <a:p>
            <a:pPr marL="0" indent="0">
              <a:buNone/>
            </a:pPr>
            <a:r>
              <a:rPr lang="ja-JP" altLang="en-US" sz="2600" dirty="0">
                <a:ea typeface="AR教科書体M" panose="020B0609010101010101" pitchFamily="49" charset="-128"/>
              </a:rPr>
              <a:t>                            転勤による退会者の後任フォロー</a:t>
            </a:r>
          </a:p>
          <a:p>
            <a:pPr marL="0" indent="0">
              <a:buNone/>
            </a:pPr>
            <a:r>
              <a:rPr lang="ja-JP" altLang="en-US" sz="2600" dirty="0">
                <a:ea typeface="AR教科書体M" panose="020B0609010101010101" pitchFamily="49" charset="-128"/>
              </a:rPr>
              <a:t>　　　　　　 過去退会者へのアプローチ等</a:t>
            </a:r>
          </a:p>
          <a:p>
            <a:pPr marL="0" indent="0">
              <a:buNone/>
            </a:pPr>
            <a:r>
              <a:rPr lang="ja-JP" altLang="en-US" sz="2600" dirty="0">
                <a:ea typeface="AR教科書体M" panose="020B0609010101010101" pitchFamily="49" charset="-128"/>
              </a:rPr>
              <a:t>　　　　　　 会員同士チャンネルを活用したアプローチ等</a:t>
            </a:r>
          </a:p>
          <a:p>
            <a:pPr marL="0" indent="0">
              <a:buNone/>
            </a:pPr>
            <a:r>
              <a:rPr lang="ja-JP" altLang="en-US" sz="2600" dirty="0">
                <a:ea typeface="AR教科書体M" panose="020B0609010101010101" pitchFamily="49" charset="-128"/>
              </a:rPr>
              <a:t>　　　　　　 </a:t>
            </a:r>
          </a:p>
        </p:txBody>
      </p:sp>
    </p:spTree>
    <p:extLst>
      <p:ext uri="{BB962C8B-B14F-4D97-AF65-F5344CB8AC3E}">
        <p14:creationId xmlns:p14="http://schemas.microsoft.com/office/powerpoint/2010/main" val="117970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0286E6A-3FDF-4D5D-9FB4-6D58A4D4F953}"/>
              </a:ext>
            </a:extLst>
          </p:cNvPr>
          <p:cNvSpPr>
            <a:spLocks noGrp="1"/>
          </p:cNvSpPr>
          <p:nvPr>
            <p:ph idx="1"/>
          </p:nvPr>
        </p:nvSpPr>
        <p:spPr>
          <a:xfrm>
            <a:off x="623392" y="332656"/>
            <a:ext cx="11017224" cy="6264696"/>
          </a:xfrm>
          <a:solidFill>
            <a:schemeClr val="accent6">
              <a:lumMod val="40000"/>
              <a:lumOff val="60000"/>
            </a:schemeClr>
          </a:solidFill>
        </p:spPr>
        <p:txBody>
          <a:bodyPr/>
          <a:lstStyle/>
          <a:p>
            <a:pPr marL="0" indent="0">
              <a:buNone/>
            </a:pPr>
            <a:endParaRPr lang="ja-JP" altLang="en-US" sz="2600" dirty="0"/>
          </a:p>
          <a:p>
            <a:pPr marL="0" indent="0">
              <a:buNone/>
            </a:pPr>
            <a:r>
              <a:rPr lang="ja-JP" altLang="en-US" sz="2600" dirty="0"/>
              <a:t>　　　</a:t>
            </a:r>
            <a:r>
              <a:rPr lang="ja-JP" altLang="en-US" sz="2600" dirty="0">
                <a:ea typeface="AR教科書体M" panose="020B0609010101010101" pitchFamily="49" charset="-128"/>
              </a:rPr>
              <a:t>（</a:t>
            </a:r>
            <a:r>
              <a:rPr lang="en-US" altLang="ja-JP" sz="2600" dirty="0">
                <a:ea typeface="AR教科書体M" panose="020B0609010101010101" pitchFamily="49" charset="-128"/>
              </a:rPr>
              <a:t>b</a:t>
            </a:r>
            <a:r>
              <a:rPr lang="ja-JP" altLang="en-US" sz="2600" dirty="0">
                <a:ea typeface="AR教科書体M" panose="020B0609010101010101" pitchFamily="49" charset="-128"/>
              </a:rPr>
              <a:t>）人財の多様性を意識　会員構成のバランス</a:t>
            </a:r>
            <a:endParaRPr lang="en-US" altLang="ja-JP" sz="2600" dirty="0">
              <a:ea typeface="AR教科書体M" panose="020B0609010101010101" pitchFamily="49" charset="-128"/>
            </a:endParaRPr>
          </a:p>
          <a:p>
            <a:pPr marL="0" indent="0">
              <a:buNone/>
            </a:pPr>
            <a:r>
              <a:rPr lang="ja-JP" altLang="en-US" sz="2600" dirty="0">
                <a:ea typeface="AR教科書体M" panose="020B0609010101010101" pitchFamily="49" charset="-128"/>
              </a:rPr>
              <a:t>　　　　　・業種のバランス</a:t>
            </a:r>
          </a:p>
          <a:p>
            <a:pPr marL="0" indent="0">
              <a:buNone/>
            </a:pPr>
            <a:r>
              <a:rPr lang="ja-JP" altLang="en-US" sz="2600" dirty="0">
                <a:ea typeface="AR教科書体M" panose="020B0609010101010101" pitchFamily="49" charset="-128"/>
              </a:rPr>
              <a:t>　　　　　・一般企業</a:t>
            </a:r>
            <a:r>
              <a:rPr lang="en-US" altLang="ja-JP" sz="2600" dirty="0">
                <a:ea typeface="AR教科書体M" panose="020B0609010101010101" pitchFamily="49" charset="-128"/>
              </a:rPr>
              <a:t>/</a:t>
            </a:r>
            <a:r>
              <a:rPr lang="ja-JP" altLang="en-US" sz="2600" dirty="0">
                <a:ea typeface="AR教科書体M" panose="020B0609010101010101" pitchFamily="49" charset="-128"/>
              </a:rPr>
              <a:t>オーナー企業</a:t>
            </a:r>
            <a:r>
              <a:rPr lang="en-US" altLang="ja-JP" sz="2600" dirty="0">
                <a:ea typeface="AR教科書体M" panose="020B0609010101010101" pitchFamily="49" charset="-128"/>
              </a:rPr>
              <a:t>/</a:t>
            </a:r>
            <a:r>
              <a:rPr lang="ja-JP" altLang="en-US" sz="2600" dirty="0">
                <a:ea typeface="AR教科書体M" panose="020B0609010101010101" pitchFamily="49" charset="-128"/>
              </a:rPr>
              <a:t>専門職のバランス</a:t>
            </a:r>
          </a:p>
          <a:p>
            <a:pPr marL="0" indent="0">
              <a:buNone/>
            </a:pPr>
            <a:r>
              <a:rPr lang="ja-JP" altLang="en-US" sz="2600" dirty="0">
                <a:ea typeface="AR教科書体M" panose="020B0609010101010101" pitchFamily="49" charset="-128"/>
              </a:rPr>
              <a:t>　　　　　・ジェンダーのバランス</a:t>
            </a:r>
          </a:p>
          <a:p>
            <a:pPr marL="0" indent="0">
              <a:buNone/>
            </a:pPr>
            <a:r>
              <a:rPr lang="ja-JP" altLang="en-US" sz="2600" dirty="0">
                <a:ea typeface="AR教科書体M" panose="020B0609010101010101" pitchFamily="49" charset="-128"/>
              </a:rPr>
              <a:t>　　　　　・年齢構成、会員歴バランス等々</a:t>
            </a:r>
            <a:endParaRPr lang="en-US" altLang="ja-JP" sz="2600" dirty="0">
              <a:ea typeface="AR教科書体M" panose="020B0609010101010101" pitchFamily="49" charset="-128"/>
            </a:endParaRPr>
          </a:p>
          <a:p>
            <a:pPr marL="0" indent="0">
              <a:buNone/>
            </a:pPr>
            <a:endParaRPr lang="en-US" altLang="ja-JP" sz="2600" dirty="0"/>
          </a:p>
          <a:p>
            <a:pPr marL="0" indent="0">
              <a:buNone/>
            </a:pPr>
            <a:endParaRPr lang="en-US" altLang="ja-JP" sz="2600" dirty="0"/>
          </a:p>
          <a:p>
            <a:pPr marL="0" indent="0">
              <a:buNone/>
            </a:pPr>
            <a:endParaRPr lang="en-US" altLang="ja-JP" sz="2600" dirty="0"/>
          </a:p>
          <a:p>
            <a:pPr marL="0" indent="0">
              <a:buNone/>
            </a:pPr>
            <a:r>
              <a:rPr lang="ja-JP" altLang="en-US" sz="2600" dirty="0"/>
              <a:t>　　　</a:t>
            </a:r>
          </a:p>
          <a:p>
            <a:pPr marL="0" indent="0">
              <a:buNone/>
            </a:pPr>
            <a:endParaRPr lang="ja-JP" altLang="en-US" sz="2600" dirty="0"/>
          </a:p>
          <a:p>
            <a:pPr marL="0" indent="0">
              <a:buNone/>
            </a:pPr>
            <a:r>
              <a:rPr lang="ja-JP" altLang="en-US" sz="2600" dirty="0"/>
              <a:t>　　　　　　 </a:t>
            </a:r>
          </a:p>
        </p:txBody>
      </p:sp>
      <p:sp>
        <p:nvSpPr>
          <p:cNvPr id="2" name="矢印: 下 1">
            <a:extLst>
              <a:ext uri="{FF2B5EF4-FFF2-40B4-BE49-F238E27FC236}">
                <a16:creationId xmlns:a16="http://schemas.microsoft.com/office/drawing/2014/main" id="{AFE2863A-4128-4E34-9FBD-0965714114FD}"/>
              </a:ext>
            </a:extLst>
          </p:cNvPr>
          <p:cNvSpPr/>
          <p:nvPr/>
        </p:nvSpPr>
        <p:spPr>
          <a:xfrm>
            <a:off x="6096000" y="3429000"/>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D11D205F-A53D-46F8-849E-685BDCD71F0E}"/>
              </a:ext>
            </a:extLst>
          </p:cNvPr>
          <p:cNvSpPr/>
          <p:nvPr/>
        </p:nvSpPr>
        <p:spPr>
          <a:xfrm>
            <a:off x="3035660" y="4538620"/>
            <a:ext cx="6624736" cy="17281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ea typeface="AR教科書体M" panose="020B0609010101010101" pitchFamily="49" charset="-128"/>
              </a:rPr>
              <a:t>「奉仕の理念」を共有する多様な人財が集い、互いに影響し合うことを通して</a:t>
            </a:r>
            <a:endParaRPr lang="en-US" altLang="ja-JP" sz="2800" dirty="0">
              <a:solidFill>
                <a:schemeClr val="tx1"/>
              </a:solidFill>
              <a:ea typeface="AR教科書体M" panose="020B0609010101010101" pitchFamily="49" charset="-128"/>
            </a:endParaRPr>
          </a:p>
          <a:p>
            <a:r>
              <a:rPr lang="ja-JP" altLang="en-US" sz="2800" dirty="0">
                <a:solidFill>
                  <a:schemeClr val="tx1"/>
                </a:solidFill>
                <a:ea typeface="AR教科書体M" panose="020B0609010101010101" pitchFamily="49" charset="-128"/>
              </a:rPr>
              <a:t>「人が育つ」クラブへ </a:t>
            </a:r>
            <a:r>
              <a:rPr lang="en-US" altLang="ja-JP" sz="2800" dirty="0">
                <a:solidFill>
                  <a:schemeClr val="tx1"/>
                </a:solidFill>
                <a:ea typeface="AR教科書体M" panose="020B0609010101010101" pitchFamily="49" charset="-128"/>
              </a:rPr>
              <a:t>!</a:t>
            </a:r>
            <a:endParaRPr lang="ja-JP" altLang="en-US" sz="2800" dirty="0">
              <a:solidFill>
                <a:schemeClr val="tx1"/>
              </a:solidFill>
              <a:ea typeface="AR教科書体M" panose="020B0609010101010101" pitchFamily="49" charset="-128"/>
            </a:endParaRPr>
          </a:p>
        </p:txBody>
      </p:sp>
    </p:spTree>
    <p:extLst>
      <p:ext uri="{BB962C8B-B14F-4D97-AF65-F5344CB8AC3E}">
        <p14:creationId xmlns:p14="http://schemas.microsoft.com/office/powerpoint/2010/main" val="6966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04060-BE95-49C5-8B61-925E048F31A8}"/>
              </a:ext>
            </a:extLst>
          </p:cNvPr>
          <p:cNvSpPr>
            <a:spLocks noGrp="1"/>
          </p:cNvSpPr>
          <p:nvPr>
            <p:ph type="title"/>
          </p:nvPr>
        </p:nvSpPr>
        <p:spPr>
          <a:solidFill>
            <a:schemeClr val="tx2">
              <a:lumMod val="40000"/>
              <a:lumOff val="60000"/>
            </a:schemeClr>
          </a:solidFill>
        </p:spPr>
        <p:txBody>
          <a:bodyPr>
            <a:normAutofit fontScale="90000"/>
          </a:bodyPr>
          <a:lstStyle/>
          <a:p>
            <a:r>
              <a:rPr kumimoji="1" lang="ja-JP" altLang="en-US" dirty="0">
                <a:ea typeface="AR教科書体M" panose="020B0609010101010101" pitchFamily="49" charset="-128"/>
              </a:rPr>
              <a:t>大阪船場</a:t>
            </a:r>
            <a:r>
              <a:rPr kumimoji="1" lang="en-US" altLang="ja-JP" dirty="0">
                <a:ea typeface="AR教科書体M" panose="020B0609010101010101" pitchFamily="49" charset="-128"/>
              </a:rPr>
              <a:t>RC</a:t>
            </a:r>
            <a:r>
              <a:rPr kumimoji="1" lang="ja-JP" altLang="en-US" dirty="0">
                <a:ea typeface="AR教科書体M" panose="020B0609010101010101" pitchFamily="49" charset="-128"/>
              </a:rPr>
              <a:t>増強活動について</a:t>
            </a:r>
            <a:br>
              <a:rPr kumimoji="1" lang="ja-JP" altLang="en-US" dirty="0">
                <a:ea typeface="AR教科書体M" panose="020B0609010101010101" pitchFamily="49" charset="-128"/>
              </a:rPr>
            </a:br>
            <a:r>
              <a:rPr lang="ja-JP" altLang="en-US" sz="3200" dirty="0">
                <a:ea typeface="AR教科書体M" panose="020B0609010101010101" pitchFamily="49" charset="-128"/>
              </a:rPr>
              <a:t>増強委員長　中村　一　様</a:t>
            </a:r>
            <a:endParaRPr kumimoji="1" lang="ja-JP" altLang="en-US" dirty="0">
              <a:ea typeface="AR教科書体M" panose="020B0609010101010101" pitchFamily="49" charset="-128"/>
            </a:endParaRPr>
          </a:p>
        </p:txBody>
      </p:sp>
      <p:sp>
        <p:nvSpPr>
          <p:cNvPr id="3" name="コンテンツ プレースホルダー 2">
            <a:extLst>
              <a:ext uri="{FF2B5EF4-FFF2-40B4-BE49-F238E27FC236}">
                <a16:creationId xmlns:a16="http://schemas.microsoft.com/office/drawing/2014/main" id="{568D4A8E-2A97-4106-94F0-921732B5F070}"/>
              </a:ext>
            </a:extLst>
          </p:cNvPr>
          <p:cNvSpPr>
            <a:spLocks noGrp="1"/>
          </p:cNvSpPr>
          <p:nvPr>
            <p:ph idx="1"/>
          </p:nvPr>
        </p:nvSpPr>
        <p:spPr>
          <a:xfrm>
            <a:off x="609600" y="1600200"/>
            <a:ext cx="10972800" cy="5141168"/>
          </a:xfrm>
          <a:solidFill>
            <a:schemeClr val="accent6">
              <a:lumMod val="40000"/>
              <a:lumOff val="60000"/>
            </a:schemeClr>
          </a:solidFill>
        </p:spPr>
        <p:txBody>
          <a:bodyPr/>
          <a:lstStyle/>
          <a:p>
            <a:pPr marL="0" indent="0">
              <a:buNone/>
            </a:pPr>
            <a:r>
              <a:rPr lang="ja-JP" altLang="en-US" sz="2800" dirty="0">
                <a:ea typeface="AR教科書体M" panose="020B0609010101010101" pitchFamily="49" charset="-128"/>
              </a:rPr>
              <a:t>〇入会候補者を一斉に集めた体験例会の開催</a:t>
            </a:r>
          </a:p>
          <a:p>
            <a:pPr marL="0" indent="0">
              <a:buNone/>
            </a:pPr>
            <a:r>
              <a:rPr lang="ja-JP" altLang="en-US" sz="2800" dirty="0">
                <a:ea typeface="AR教科書体M" panose="020B0609010101010101" pitchFamily="49" charset="-128"/>
              </a:rPr>
              <a:t>　　</a:t>
            </a:r>
            <a:r>
              <a:rPr lang="en-US" altLang="ja-JP" sz="2800" dirty="0">
                <a:ea typeface="AR教科書体M" panose="020B0609010101010101" pitchFamily="49" charset="-128"/>
              </a:rPr>
              <a:t>‥</a:t>
            </a:r>
            <a:r>
              <a:rPr lang="ja-JP" altLang="en-US" sz="2800" dirty="0">
                <a:ea typeface="AR教科書体M" panose="020B0609010101010101" pitchFamily="49" charset="-128"/>
              </a:rPr>
              <a:t>今までは入会候補者一人で体験例会に参加</a:t>
            </a:r>
          </a:p>
          <a:p>
            <a:pPr marL="0" indent="0">
              <a:buNone/>
            </a:pPr>
            <a:r>
              <a:rPr lang="ja-JP" altLang="en-US" sz="2800" dirty="0">
                <a:ea typeface="AR教科書体M" panose="020B0609010101010101" pitchFamily="49" charset="-128"/>
              </a:rPr>
              <a:t>　　</a:t>
            </a:r>
            <a:r>
              <a:rPr lang="en-US" altLang="ja-JP" sz="2800" dirty="0">
                <a:ea typeface="AR教科書体M" panose="020B0609010101010101" pitchFamily="49" charset="-128"/>
              </a:rPr>
              <a:t>20.</a:t>
            </a:r>
            <a:r>
              <a:rPr lang="ja-JP" altLang="en-US" sz="2800" dirty="0">
                <a:ea typeface="AR教科書体M" panose="020B0609010101010101" pitchFamily="49" charset="-128"/>
              </a:rPr>
              <a:t>９・</a:t>
            </a:r>
            <a:r>
              <a:rPr lang="en-US" altLang="ja-JP" sz="2800" dirty="0">
                <a:ea typeface="AR教科書体M" panose="020B0609010101010101" pitchFamily="49" charset="-128"/>
              </a:rPr>
              <a:t>10</a:t>
            </a:r>
            <a:r>
              <a:rPr lang="ja-JP" altLang="en-US" sz="2800" dirty="0">
                <a:ea typeface="AR教科書体M" panose="020B0609010101010101" pitchFamily="49" charset="-128"/>
              </a:rPr>
              <a:t>月にそれぞれ</a:t>
            </a:r>
            <a:r>
              <a:rPr lang="en-US" altLang="ja-JP" sz="2800" dirty="0">
                <a:ea typeface="AR教科書体M" panose="020B0609010101010101" pitchFamily="49" charset="-128"/>
              </a:rPr>
              <a:t>1</a:t>
            </a:r>
            <a:r>
              <a:rPr lang="ja-JP" altLang="en-US" sz="2800" dirty="0">
                <a:ea typeface="AR教科書体M" panose="020B0609010101010101" pitchFamily="49" charset="-128"/>
              </a:rPr>
              <a:t>回開催</a:t>
            </a:r>
          </a:p>
          <a:p>
            <a:pPr marL="0" indent="0">
              <a:buNone/>
            </a:pPr>
            <a:r>
              <a:rPr lang="ja-JP" altLang="en-US" sz="2800" dirty="0">
                <a:ea typeface="AR教科書体M" panose="020B0609010101010101" pitchFamily="49" charset="-128"/>
              </a:rPr>
              <a:t>　　　⇒</a:t>
            </a:r>
            <a:r>
              <a:rPr lang="en-US" altLang="ja-JP" sz="2800" dirty="0">
                <a:ea typeface="AR教科書体M" panose="020B0609010101010101" pitchFamily="49" charset="-128"/>
              </a:rPr>
              <a:t>40</a:t>
            </a:r>
            <a:r>
              <a:rPr lang="ja-JP" altLang="en-US" sz="2800" dirty="0">
                <a:ea typeface="AR教科書体M" panose="020B0609010101010101" pitchFamily="49" charset="-128"/>
              </a:rPr>
              <a:t>歳代４名、</a:t>
            </a:r>
            <a:r>
              <a:rPr lang="en-US" altLang="ja-JP" sz="2800" dirty="0">
                <a:ea typeface="AR教科書体M" panose="020B0609010101010101" pitchFamily="49" charset="-128"/>
              </a:rPr>
              <a:t>50</a:t>
            </a:r>
            <a:r>
              <a:rPr lang="ja-JP" altLang="en-US" sz="2800" dirty="0">
                <a:ea typeface="AR教科書体M" panose="020B0609010101010101" pitchFamily="49" charset="-128"/>
              </a:rPr>
              <a:t>歳代１名入会</a:t>
            </a:r>
          </a:p>
          <a:p>
            <a:pPr marL="0" indent="0">
              <a:buNone/>
            </a:pPr>
            <a:r>
              <a:rPr lang="ja-JP" altLang="en-US" sz="2800" dirty="0">
                <a:ea typeface="AR教科書体M" panose="020B0609010101010101" pitchFamily="49" charset="-128"/>
              </a:rPr>
              <a:t>　　　孤独感・緊張感・不安を和らげる</a:t>
            </a:r>
          </a:p>
          <a:p>
            <a:pPr marL="0" indent="0">
              <a:buNone/>
            </a:pPr>
            <a:r>
              <a:rPr lang="ja-JP" altLang="en-US" sz="2800" dirty="0">
                <a:ea typeface="AR教科書体M" panose="020B0609010101010101" pitchFamily="49" charset="-128"/>
              </a:rPr>
              <a:t>〇説明会の開催</a:t>
            </a:r>
          </a:p>
          <a:p>
            <a:pPr marL="0" indent="0">
              <a:buNone/>
            </a:pPr>
            <a:r>
              <a:rPr lang="ja-JP" altLang="en-US" sz="2800" dirty="0">
                <a:ea typeface="AR教科書体M" panose="020B0609010101010101" pitchFamily="49" charset="-128"/>
              </a:rPr>
              <a:t>　　費用・ドレスコード・入会後の役割等を説明。</a:t>
            </a:r>
            <a:endParaRPr lang="en-US" altLang="ja-JP" sz="2800" dirty="0">
              <a:ea typeface="AR教科書体M" panose="020B0609010101010101" pitchFamily="49" charset="-128"/>
            </a:endParaRPr>
          </a:p>
          <a:p>
            <a:pPr marL="0" indent="0">
              <a:buNone/>
            </a:pPr>
            <a:endParaRPr lang="en-US" altLang="ja-JP" sz="2800" dirty="0"/>
          </a:p>
          <a:p>
            <a:pPr marL="0" indent="0">
              <a:buNone/>
            </a:pPr>
            <a:r>
              <a:rPr lang="ja-JP" altLang="en-US" sz="2800" dirty="0"/>
              <a:t>　　</a:t>
            </a:r>
            <a:endParaRPr lang="en-US" altLang="ja-JP" sz="2800" dirty="0"/>
          </a:p>
          <a:p>
            <a:pPr marL="0" indent="0">
              <a:buNone/>
            </a:pPr>
            <a:endParaRPr lang="ja-JP" altLang="en-US" sz="2800" dirty="0"/>
          </a:p>
          <a:p>
            <a:endParaRPr kumimoji="1" lang="ja-JP" altLang="en-US" dirty="0"/>
          </a:p>
          <a:p>
            <a:pPr marL="0" indent="0">
              <a:buNone/>
            </a:pPr>
            <a:endParaRPr kumimoji="1" lang="ja-JP" altLang="en-US" dirty="0"/>
          </a:p>
          <a:p>
            <a:endParaRPr kumimoji="1" lang="ja-JP" altLang="en-US" dirty="0"/>
          </a:p>
        </p:txBody>
      </p:sp>
      <p:sp>
        <p:nvSpPr>
          <p:cNvPr id="4" name="矢印: 下 3">
            <a:extLst>
              <a:ext uri="{FF2B5EF4-FFF2-40B4-BE49-F238E27FC236}">
                <a16:creationId xmlns:a16="http://schemas.microsoft.com/office/drawing/2014/main" id="{5A42BEC1-AC40-44DD-8D2C-24D8CD094107}"/>
              </a:ext>
            </a:extLst>
          </p:cNvPr>
          <p:cNvSpPr/>
          <p:nvPr/>
        </p:nvSpPr>
        <p:spPr>
          <a:xfrm>
            <a:off x="5796920" y="5171892"/>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A9B5B196-5FE0-4320-9454-8530ED127181}"/>
              </a:ext>
            </a:extLst>
          </p:cNvPr>
          <p:cNvSpPr/>
          <p:nvPr/>
        </p:nvSpPr>
        <p:spPr>
          <a:xfrm>
            <a:off x="2639616" y="5661248"/>
            <a:ext cx="7200800" cy="92211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500" dirty="0">
                <a:solidFill>
                  <a:schemeClr val="tx1"/>
                </a:solidFill>
                <a:ea typeface="AR教科書体M" panose="020B0609010101010101" pitchFamily="49" charset="-128"/>
              </a:rPr>
              <a:t>〇同時入会による仲間意識　〇入会前から</a:t>
            </a:r>
            <a:r>
              <a:rPr lang="en-US" altLang="ja-JP" sz="2500" dirty="0">
                <a:solidFill>
                  <a:schemeClr val="tx1"/>
                </a:solidFill>
                <a:ea typeface="AR教科書体M" panose="020B0609010101010101" pitchFamily="49" charset="-128"/>
              </a:rPr>
              <a:t>”</a:t>
            </a:r>
            <a:r>
              <a:rPr lang="ja-JP" altLang="en-US" sz="2500" dirty="0">
                <a:solidFill>
                  <a:schemeClr val="tx1"/>
                </a:solidFill>
                <a:ea typeface="AR教科書体M" panose="020B0609010101010101" pitchFamily="49" charset="-128"/>
              </a:rPr>
              <a:t>友人</a:t>
            </a:r>
            <a:r>
              <a:rPr lang="en-US" altLang="ja-JP" sz="2500" dirty="0">
                <a:solidFill>
                  <a:schemeClr val="tx1"/>
                </a:solidFill>
                <a:ea typeface="AR教科書体M" panose="020B0609010101010101" pitchFamily="49" charset="-128"/>
              </a:rPr>
              <a:t>”</a:t>
            </a:r>
          </a:p>
          <a:p>
            <a:r>
              <a:rPr lang="ja-JP" altLang="en-US" sz="2500" dirty="0">
                <a:solidFill>
                  <a:schemeClr val="tx1"/>
                </a:solidFill>
                <a:ea typeface="AR教科書体M" panose="020B0609010101010101" pitchFamily="49" charset="-128"/>
              </a:rPr>
              <a:t>〇ロータリーの理解による退会防止</a:t>
            </a:r>
          </a:p>
        </p:txBody>
      </p:sp>
    </p:spTree>
    <p:extLst>
      <p:ext uri="{BB962C8B-B14F-4D97-AF65-F5344CB8AC3E}">
        <p14:creationId xmlns:p14="http://schemas.microsoft.com/office/powerpoint/2010/main" val="13555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23392" y="188640"/>
            <a:ext cx="11017224" cy="648072"/>
          </a:xfrm>
          <a:solidFill>
            <a:srgbClr val="FFCCCC"/>
          </a:solidFill>
        </p:spPr>
        <p:txBody>
          <a:bodyPr>
            <a:normAutofit/>
          </a:bodyPr>
          <a:lstStyle/>
          <a:p>
            <a:r>
              <a:rPr lang="ja-JP" altLang="en-US" sz="3300" dirty="0">
                <a:latin typeface="HGS教科書体" panose="02020600000000000000" pitchFamily="18" charset="-128"/>
                <a:ea typeface="HGS教科書体" panose="02020600000000000000" pitchFamily="18" charset="-128"/>
              </a:rPr>
              <a:t> コロナ禍まで会員増強に成功したクラブ</a:t>
            </a:r>
            <a:r>
              <a:rPr lang="ja-JP" altLang="en-US" sz="3600" dirty="0">
                <a:latin typeface="HGS教科書体" panose="02020600000000000000" pitchFamily="18" charset="-128"/>
                <a:ea typeface="HGS教科書体" panose="02020600000000000000" pitchFamily="18" charset="-128"/>
              </a:rPr>
              <a:t>①</a:t>
            </a:r>
          </a:p>
        </p:txBody>
      </p:sp>
      <p:graphicFrame>
        <p:nvGraphicFramePr>
          <p:cNvPr id="5" name="表 4"/>
          <p:cNvGraphicFramePr>
            <a:graphicFrameLocks noGrp="1"/>
          </p:cNvGraphicFramePr>
          <p:nvPr>
            <p:extLst>
              <p:ext uri="{D42A27DB-BD31-4B8C-83A1-F6EECF244321}">
                <p14:modId xmlns:p14="http://schemas.microsoft.com/office/powerpoint/2010/main" val="778844436"/>
              </p:ext>
            </p:extLst>
          </p:nvPr>
        </p:nvGraphicFramePr>
        <p:xfrm>
          <a:off x="623392" y="980728"/>
          <a:ext cx="11017224" cy="5324312"/>
        </p:xfrm>
        <a:graphic>
          <a:graphicData uri="http://schemas.openxmlformats.org/drawingml/2006/table">
            <a:tbl>
              <a:tblPr firstRow="1" bandRow="1">
                <a:tableStyleId>{5940675A-B579-460E-94D1-54222C63F5DA}</a:tableStyleId>
              </a:tblPr>
              <a:tblGrid>
                <a:gridCol w="779978">
                  <a:extLst>
                    <a:ext uri="{9D8B030D-6E8A-4147-A177-3AD203B41FA5}">
                      <a16:colId xmlns:a16="http://schemas.microsoft.com/office/drawing/2014/main" val="20000"/>
                    </a:ext>
                  </a:extLst>
                </a:gridCol>
                <a:gridCol w="1754956">
                  <a:extLst>
                    <a:ext uri="{9D8B030D-6E8A-4147-A177-3AD203B41FA5}">
                      <a16:colId xmlns:a16="http://schemas.microsoft.com/office/drawing/2014/main" val="20001"/>
                    </a:ext>
                  </a:extLst>
                </a:gridCol>
                <a:gridCol w="1267468">
                  <a:extLst>
                    <a:ext uri="{9D8B030D-6E8A-4147-A177-3AD203B41FA5}">
                      <a16:colId xmlns:a16="http://schemas.microsoft.com/office/drawing/2014/main" val="20002"/>
                    </a:ext>
                  </a:extLst>
                </a:gridCol>
                <a:gridCol w="3509912">
                  <a:extLst>
                    <a:ext uri="{9D8B030D-6E8A-4147-A177-3AD203B41FA5}">
                      <a16:colId xmlns:a16="http://schemas.microsoft.com/office/drawing/2014/main" val="20003"/>
                    </a:ext>
                  </a:extLst>
                </a:gridCol>
                <a:gridCol w="3704910">
                  <a:extLst>
                    <a:ext uri="{9D8B030D-6E8A-4147-A177-3AD203B41FA5}">
                      <a16:colId xmlns:a16="http://schemas.microsoft.com/office/drawing/2014/main" val="20004"/>
                    </a:ext>
                  </a:extLst>
                </a:gridCol>
              </a:tblGrid>
              <a:tr h="640080">
                <a:tc>
                  <a:txBody>
                    <a:bodyPr/>
                    <a:lstStyle/>
                    <a:p>
                      <a:r>
                        <a:rPr kumimoji="1" lang="en-US" altLang="ja-JP" dirty="0"/>
                        <a:t>IM</a:t>
                      </a:r>
                      <a:endParaRPr kumimoji="1" lang="ja-JP" altLang="en-US" dirty="0"/>
                    </a:p>
                  </a:txBody>
                  <a:tcPr>
                    <a:solidFill>
                      <a:schemeClr val="bg1">
                        <a:lumMod val="95000"/>
                      </a:schemeClr>
                    </a:solidFill>
                  </a:tcPr>
                </a:tc>
                <a:tc>
                  <a:txBody>
                    <a:bodyPr/>
                    <a:lstStyle/>
                    <a:p>
                      <a:r>
                        <a:rPr kumimoji="1" lang="ja-JP" altLang="en-US" sz="2400" dirty="0"/>
                        <a:t>クラブ名</a:t>
                      </a:r>
                    </a:p>
                  </a:txBody>
                  <a:tcPr anchor="ctr">
                    <a:solidFill>
                      <a:schemeClr val="bg1">
                        <a:lumMod val="95000"/>
                      </a:schemeClr>
                    </a:solidFill>
                  </a:tcPr>
                </a:tc>
                <a:tc>
                  <a:txBody>
                    <a:bodyPr/>
                    <a:lstStyle/>
                    <a:p>
                      <a:r>
                        <a:rPr kumimoji="1" lang="ja-JP" altLang="en-US" dirty="0"/>
                        <a:t>現会員数（人）</a:t>
                      </a:r>
                    </a:p>
                  </a:txBody>
                  <a:tcPr anchor="ctr">
                    <a:solidFill>
                      <a:schemeClr val="bg1">
                        <a:lumMod val="95000"/>
                      </a:schemeClr>
                    </a:solidFill>
                  </a:tcPr>
                </a:tc>
                <a:tc>
                  <a:txBody>
                    <a:bodyPr/>
                    <a:lstStyle/>
                    <a:p>
                      <a:r>
                        <a:rPr kumimoji="1" lang="ja-JP" altLang="en-US" sz="2400" dirty="0"/>
                        <a:t>会員数の推移</a:t>
                      </a:r>
                      <a:r>
                        <a:rPr kumimoji="1" lang="ja-JP" altLang="en-US" sz="1800" dirty="0"/>
                        <a:t>（人）</a:t>
                      </a:r>
                    </a:p>
                  </a:txBody>
                  <a:tcPr anchor="ctr">
                    <a:solidFill>
                      <a:schemeClr val="bg1">
                        <a:lumMod val="95000"/>
                      </a:schemeClr>
                    </a:solidFill>
                  </a:tcPr>
                </a:tc>
                <a:tc>
                  <a:txBody>
                    <a:bodyPr/>
                    <a:lstStyle/>
                    <a:p>
                      <a:r>
                        <a:rPr kumimoji="1" lang="en-US" altLang="ja-JP" sz="1800" dirty="0"/>
                        <a:t>2020</a:t>
                      </a:r>
                      <a:r>
                        <a:rPr kumimoji="1" lang="ja-JP" altLang="en-US" sz="1800" dirty="0"/>
                        <a:t>年までの</a:t>
                      </a:r>
                      <a:endParaRPr kumimoji="1" lang="en-US" altLang="ja-JP" sz="1800" dirty="0"/>
                    </a:p>
                    <a:p>
                      <a:r>
                        <a:rPr kumimoji="1" lang="ja-JP" altLang="en-US" sz="1800" dirty="0"/>
                        <a:t>　　特徴的な勧誘活動</a:t>
                      </a:r>
                    </a:p>
                  </a:txBody>
                  <a:tcPr anchor="ctr">
                    <a:solidFill>
                      <a:schemeClr val="bg1">
                        <a:lumMod val="95000"/>
                      </a:schemeClr>
                    </a:solidFill>
                  </a:tcPr>
                </a:tc>
                <a:extLst>
                  <a:ext uri="{0D108BD9-81ED-4DB2-BD59-A6C34878D82A}">
                    <a16:rowId xmlns:a16="http://schemas.microsoft.com/office/drawing/2014/main" val="10000"/>
                  </a:ext>
                </a:extLst>
              </a:tr>
              <a:tr h="1531184">
                <a:tc>
                  <a:txBody>
                    <a:bodyPr/>
                    <a:lstStyle/>
                    <a:p>
                      <a:pPr algn="ctr"/>
                      <a:r>
                        <a:rPr kumimoji="1" lang="en-US" altLang="ja-JP" sz="2400" dirty="0">
                          <a:latin typeface="+mn-lt"/>
                          <a:ea typeface="+mj-ea"/>
                        </a:rPr>
                        <a:t>3</a:t>
                      </a:r>
                      <a:r>
                        <a:rPr kumimoji="1" lang="ja-JP" altLang="en-US" sz="2400" dirty="0">
                          <a:latin typeface="+mn-lt"/>
                          <a:ea typeface="+mj-ea"/>
                        </a:rPr>
                        <a:t>組</a:t>
                      </a:r>
                    </a:p>
                  </a:txBody>
                  <a:tcPr anchor="ctr">
                    <a:solidFill>
                      <a:schemeClr val="accent3">
                        <a:lumMod val="20000"/>
                        <a:lumOff val="80000"/>
                      </a:schemeClr>
                    </a:solidFill>
                  </a:tcPr>
                </a:tc>
                <a:tc>
                  <a:txBody>
                    <a:bodyPr/>
                    <a:lstStyle/>
                    <a:p>
                      <a:pPr algn="ctr"/>
                      <a:r>
                        <a:rPr kumimoji="1" lang="ja-JP" altLang="en-US" sz="2400" dirty="0"/>
                        <a:t>くずは</a:t>
                      </a:r>
                      <a:endParaRPr kumimoji="1" lang="en-US" altLang="ja-JP" sz="2400" dirty="0"/>
                    </a:p>
                  </a:txBody>
                  <a:tcPr anchor="ctr">
                    <a:solidFill>
                      <a:schemeClr val="accent3">
                        <a:lumMod val="20000"/>
                        <a:lumOff val="80000"/>
                      </a:schemeClr>
                    </a:solidFill>
                  </a:tcPr>
                </a:tc>
                <a:tc>
                  <a:txBody>
                    <a:bodyPr/>
                    <a:lstStyle/>
                    <a:p>
                      <a:pPr algn="ctr"/>
                      <a:r>
                        <a:rPr kumimoji="1" lang="ja-JP" altLang="en-US" sz="2400" dirty="0"/>
                        <a:t>８２</a:t>
                      </a:r>
                    </a:p>
                    <a:p>
                      <a:pPr algn="ctr"/>
                      <a:r>
                        <a:rPr kumimoji="1" lang="ja-JP" altLang="en-US" sz="2400" dirty="0"/>
                        <a:t>（２）</a:t>
                      </a:r>
                      <a:endParaRPr kumimoji="1" lang="en-US" altLang="ja-JP" sz="2400" dirty="0"/>
                    </a:p>
                  </a:txBody>
                  <a:tcPr anchor="ctr">
                    <a:solidFill>
                      <a:schemeClr val="accent3">
                        <a:lumMod val="20000"/>
                        <a:lumOff val="80000"/>
                      </a:schemeClr>
                    </a:solidFill>
                  </a:tcPr>
                </a:tc>
                <a:tc>
                  <a:txBody>
                    <a:bodyPr/>
                    <a:lstStyle/>
                    <a:p>
                      <a:endParaRPr kumimoji="1" lang="ja-JP" altLang="en-US" dirty="0"/>
                    </a:p>
                  </a:txBody>
                  <a:tcPr>
                    <a:solidFill>
                      <a:schemeClr val="accent3">
                        <a:lumMod val="20000"/>
                        <a:lumOff val="80000"/>
                      </a:schemeClr>
                    </a:solidFill>
                  </a:tcPr>
                </a:tc>
                <a:tc>
                  <a:txBody>
                    <a:bodyPr/>
                    <a:lstStyle/>
                    <a:p>
                      <a:r>
                        <a:rPr kumimoji="1" lang="ja-JP" altLang="en-US" sz="1600" dirty="0"/>
                        <a:t>○期首の目標設定</a:t>
                      </a:r>
                    </a:p>
                    <a:p>
                      <a:pPr marL="269875" indent="-269875"/>
                      <a:r>
                        <a:rPr kumimoji="1" lang="ja-JP" altLang="en-US" sz="1600" dirty="0"/>
                        <a:t>○全会員による候補者への声掛け</a:t>
                      </a:r>
                      <a:endParaRPr kumimoji="1" lang="en-US" altLang="ja-JP" sz="1600" dirty="0"/>
                    </a:p>
                    <a:p>
                      <a:pPr marL="269875" marR="0" indent="-269875" algn="l" defTabSz="914400" rtl="0" eaLnBrk="1" fontAlgn="auto" latinLnBrk="0" hangingPunct="1">
                        <a:lnSpc>
                          <a:spcPct val="100000"/>
                        </a:lnSpc>
                        <a:spcBef>
                          <a:spcPts val="0"/>
                        </a:spcBef>
                        <a:spcAft>
                          <a:spcPts val="0"/>
                        </a:spcAft>
                        <a:buClrTx/>
                        <a:buSzTx/>
                        <a:buFontTx/>
                        <a:buNone/>
                        <a:tabLst/>
                        <a:defRPr/>
                      </a:pPr>
                      <a:r>
                        <a:rPr kumimoji="1" lang="ja-JP" altLang="en-US" sz="1600" dirty="0"/>
                        <a:t>○商工会議所、ＪＣ出身者などのルート活用</a:t>
                      </a:r>
                      <a:endParaRPr kumimoji="1" lang="en-US" altLang="ja-JP" sz="1600" dirty="0"/>
                    </a:p>
                    <a:p>
                      <a:pPr marL="269875" marR="0" indent="-269875" algn="l" defTabSz="914400" rtl="0" eaLnBrk="1" fontAlgn="auto" latinLnBrk="0" hangingPunct="1">
                        <a:lnSpc>
                          <a:spcPct val="100000"/>
                        </a:lnSpc>
                        <a:spcBef>
                          <a:spcPts val="0"/>
                        </a:spcBef>
                        <a:spcAft>
                          <a:spcPts val="0"/>
                        </a:spcAft>
                        <a:buClrTx/>
                        <a:buSzTx/>
                        <a:buFontTx/>
                        <a:buNone/>
                        <a:tabLst/>
                        <a:defRPr/>
                      </a:pPr>
                      <a:r>
                        <a:rPr kumimoji="1" lang="ja-JP" altLang="en-US" sz="1600" dirty="0"/>
                        <a:t>〇数名のスーパー紹介者</a:t>
                      </a:r>
                    </a:p>
                  </a:txBody>
                  <a:tcPr>
                    <a:solidFill>
                      <a:schemeClr val="accent3">
                        <a:lumMod val="20000"/>
                        <a:lumOff val="80000"/>
                      </a:schemeClr>
                    </a:solidFill>
                  </a:tcPr>
                </a:tc>
                <a:extLst>
                  <a:ext uri="{0D108BD9-81ED-4DB2-BD59-A6C34878D82A}">
                    <a16:rowId xmlns:a16="http://schemas.microsoft.com/office/drawing/2014/main" val="10001"/>
                  </a:ext>
                </a:extLst>
              </a:tr>
              <a:tr h="1621864">
                <a:tc>
                  <a:txBody>
                    <a:bodyPr/>
                    <a:lstStyle/>
                    <a:p>
                      <a:pPr algn="ctr"/>
                      <a:r>
                        <a:rPr kumimoji="1" lang="en-US" altLang="ja-JP" sz="2400" dirty="0">
                          <a:latin typeface="+mn-lt"/>
                        </a:rPr>
                        <a:t>5</a:t>
                      </a:r>
                      <a:r>
                        <a:rPr kumimoji="1" lang="ja-JP" altLang="en-US" sz="2400" dirty="0">
                          <a:latin typeface="+mn-lt"/>
                        </a:rPr>
                        <a:t>組</a:t>
                      </a:r>
                    </a:p>
                  </a:txBody>
                  <a:tcPr anchor="ctr">
                    <a:solidFill>
                      <a:schemeClr val="accent6">
                        <a:lumMod val="20000"/>
                        <a:lumOff val="80000"/>
                      </a:schemeClr>
                    </a:solidFill>
                  </a:tcPr>
                </a:tc>
                <a:tc>
                  <a:txBody>
                    <a:bodyPr/>
                    <a:lstStyle/>
                    <a:p>
                      <a:pPr algn="ctr"/>
                      <a:r>
                        <a:rPr kumimoji="1" lang="ja-JP" altLang="en-US" sz="2400" dirty="0"/>
                        <a:t>大阪西</a:t>
                      </a:r>
                    </a:p>
                  </a:txBody>
                  <a:tcPr anchor="ctr">
                    <a:solidFill>
                      <a:schemeClr val="accent6">
                        <a:lumMod val="20000"/>
                        <a:lumOff val="80000"/>
                      </a:schemeClr>
                    </a:solidFill>
                  </a:tcPr>
                </a:tc>
                <a:tc>
                  <a:txBody>
                    <a:bodyPr/>
                    <a:lstStyle/>
                    <a:p>
                      <a:pPr algn="ctr"/>
                      <a:r>
                        <a:rPr kumimoji="1" lang="ja-JP" altLang="en-US" sz="2400" baseline="0" dirty="0">
                          <a:solidFill>
                            <a:srgbClr val="FF0000"/>
                          </a:solidFill>
                        </a:rPr>
                        <a:t>１０７</a:t>
                      </a:r>
                      <a:endParaRPr kumimoji="1" lang="en-US" altLang="ja-JP" sz="2400" baseline="0" dirty="0">
                        <a:solidFill>
                          <a:srgbClr val="FF0000"/>
                        </a:solidFill>
                      </a:endParaRPr>
                    </a:p>
                    <a:p>
                      <a:pPr algn="ctr"/>
                      <a:r>
                        <a:rPr kumimoji="1" lang="ja-JP" altLang="en-US" sz="2400" baseline="0" dirty="0">
                          <a:solidFill>
                            <a:srgbClr val="FF0000"/>
                          </a:solidFill>
                        </a:rPr>
                        <a:t>（４）</a:t>
                      </a:r>
                      <a:endParaRPr kumimoji="1" lang="en-US" altLang="ja-JP" sz="2400" baseline="0" dirty="0">
                        <a:solidFill>
                          <a:srgbClr val="FF0000"/>
                        </a:solidFill>
                      </a:endParaRPr>
                    </a:p>
                  </a:txBody>
                  <a:tcPr anchor="ct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r>
                        <a:rPr kumimoji="1" lang="ja-JP" altLang="en-US" dirty="0"/>
                        <a:t>○中期目標の設定</a:t>
                      </a:r>
                    </a:p>
                    <a:p>
                      <a:pPr marL="182563" indent="-182563"/>
                      <a:r>
                        <a:rPr kumimoji="1" lang="ja-JP" altLang="en-US" dirty="0"/>
                        <a:t>○</a:t>
                      </a:r>
                      <a:r>
                        <a:rPr kumimoji="1" lang="ja-JP" altLang="ja-JP" sz="1800" kern="1200" dirty="0">
                          <a:solidFill>
                            <a:schemeClr val="tx1"/>
                          </a:solidFill>
                          <a:effectLst/>
                          <a:latin typeface="+mn-lt"/>
                          <a:ea typeface="+mn-ea"/>
                          <a:cs typeface="+mn-cs"/>
                        </a:rPr>
                        <a:t>ＭＳＵ（メンバー・スカウティング・ユニット）の</a:t>
                      </a:r>
                      <a:r>
                        <a:rPr kumimoji="1" lang="ja-JP" altLang="en-US" sz="1800" kern="1200" dirty="0">
                          <a:solidFill>
                            <a:schemeClr val="tx1"/>
                          </a:solidFill>
                          <a:effectLst/>
                          <a:latin typeface="+mn-lt"/>
                          <a:ea typeface="+mn-ea"/>
                          <a:cs typeface="+mn-cs"/>
                        </a:rPr>
                        <a:t>活用</a:t>
                      </a:r>
                    </a:p>
                    <a:p>
                      <a:pPr marL="355600" indent="-173038"/>
                      <a:r>
                        <a:rPr kumimoji="1" lang="ja-JP" altLang="en-US" sz="1800" kern="1200" dirty="0">
                          <a:solidFill>
                            <a:schemeClr val="tx1"/>
                          </a:solidFill>
                          <a:effectLst/>
                          <a:latin typeface="+mn-lt"/>
                          <a:ea typeface="+mn-ea"/>
                          <a:cs typeface="+mn-cs"/>
                        </a:rPr>
                        <a:t>・４人</a:t>
                      </a:r>
                      <a:r>
                        <a:rPr kumimoji="1" lang="en-US" altLang="ja-JP" sz="1800" kern="1200" dirty="0">
                          <a:solidFill>
                            <a:schemeClr val="tx1"/>
                          </a:solidFill>
                          <a:effectLst/>
                          <a:latin typeface="+mn-lt"/>
                          <a:ea typeface="+mn-ea"/>
                          <a:cs typeface="+mn-cs"/>
                        </a:rPr>
                        <a:t>/</a:t>
                      </a:r>
                      <a:r>
                        <a:rPr kumimoji="1" lang="ja-JP" altLang="en-US" sz="1800" kern="1200" dirty="0">
                          <a:solidFill>
                            <a:schemeClr val="tx1"/>
                          </a:solidFill>
                          <a:effectLst/>
                          <a:latin typeface="+mn-lt"/>
                          <a:ea typeface="+mn-ea"/>
                          <a:cs typeface="+mn-cs"/>
                        </a:rPr>
                        <a:t>チーム</a:t>
                      </a:r>
                      <a:r>
                        <a:rPr kumimoji="1" lang="en-US" altLang="ja-JP" sz="1800" kern="1200" dirty="0">
                          <a:solidFill>
                            <a:schemeClr val="tx1"/>
                          </a:solidFill>
                          <a:effectLst/>
                          <a:latin typeface="+mn-lt"/>
                          <a:ea typeface="+mn-ea"/>
                          <a:cs typeface="+mn-cs"/>
                        </a:rPr>
                        <a:t>×</a:t>
                      </a:r>
                      <a:r>
                        <a:rPr kumimoji="1" lang="ja-JP" altLang="en-US" sz="1800" kern="1200" dirty="0">
                          <a:solidFill>
                            <a:schemeClr val="tx1"/>
                          </a:solidFill>
                          <a:effectLst/>
                          <a:latin typeface="+mn-lt"/>
                          <a:ea typeface="+mn-ea"/>
                          <a:cs typeface="+mn-cs"/>
                        </a:rPr>
                        <a:t>８チーム</a:t>
                      </a:r>
                    </a:p>
                    <a:p>
                      <a:pPr marL="182563" indent="0"/>
                      <a:r>
                        <a:rPr kumimoji="1" lang="ja-JP" altLang="en-US" sz="1800" kern="1200" dirty="0">
                          <a:solidFill>
                            <a:schemeClr val="tx1"/>
                          </a:solidFill>
                          <a:effectLst/>
                          <a:latin typeface="+mn-lt"/>
                          <a:ea typeface="+mn-ea"/>
                          <a:cs typeface="+mn-cs"/>
                        </a:rPr>
                        <a:t>・月１回のリーダー会議</a:t>
                      </a:r>
                      <a:endParaRPr kumimoji="1" lang="ja-JP" altLang="en-US" dirty="0"/>
                    </a:p>
                  </a:txBody>
                  <a:tcPr>
                    <a:solidFill>
                      <a:schemeClr val="accent6">
                        <a:lumMod val="20000"/>
                        <a:lumOff val="80000"/>
                      </a:schemeClr>
                    </a:solidFill>
                  </a:tcPr>
                </a:tc>
                <a:extLst>
                  <a:ext uri="{0D108BD9-81ED-4DB2-BD59-A6C34878D82A}">
                    <a16:rowId xmlns:a16="http://schemas.microsoft.com/office/drawing/2014/main" val="10002"/>
                  </a:ext>
                </a:extLst>
              </a:tr>
              <a:tr h="1531184">
                <a:tc>
                  <a:txBody>
                    <a:bodyPr/>
                    <a:lstStyle/>
                    <a:p>
                      <a:pPr algn="ctr"/>
                      <a:r>
                        <a:rPr kumimoji="1" lang="en-US" altLang="ja-JP" sz="2400" dirty="0"/>
                        <a:t>4</a:t>
                      </a:r>
                      <a:r>
                        <a:rPr kumimoji="1" lang="ja-JP" altLang="en-US" sz="2400" dirty="0"/>
                        <a:t>組</a:t>
                      </a:r>
                    </a:p>
                  </a:txBody>
                  <a:tcPr anchor="ctr">
                    <a:solidFill>
                      <a:schemeClr val="accent5">
                        <a:lumMod val="20000"/>
                        <a:lumOff val="80000"/>
                      </a:schemeClr>
                    </a:solidFill>
                  </a:tcPr>
                </a:tc>
                <a:tc>
                  <a:txBody>
                    <a:bodyPr/>
                    <a:lstStyle/>
                    <a:p>
                      <a:pPr algn="ctr"/>
                      <a:r>
                        <a:rPr kumimoji="1" lang="ja-JP" altLang="en-US" sz="2400" dirty="0"/>
                        <a:t>大阪南</a:t>
                      </a:r>
                    </a:p>
                  </a:txBody>
                  <a:tcPr anchor="ctr">
                    <a:solidFill>
                      <a:schemeClr val="accent5">
                        <a:lumMod val="20000"/>
                        <a:lumOff val="80000"/>
                      </a:schemeClr>
                    </a:solidFill>
                  </a:tcPr>
                </a:tc>
                <a:tc>
                  <a:txBody>
                    <a:bodyPr/>
                    <a:lstStyle/>
                    <a:p>
                      <a:pPr algn="ctr"/>
                      <a:r>
                        <a:rPr kumimoji="1" lang="ja-JP" altLang="en-US" sz="2400" dirty="0"/>
                        <a:t>１７５（９）</a:t>
                      </a:r>
                      <a:endParaRPr kumimoji="1" lang="en-US" altLang="ja-JP" sz="2400" dirty="0"/>
                    </a:p>
                  </a:txBody>
                  <a:tcPr anchor="ctr">
                    <a:solidFill>
                      <a:schemeClr val="accent5">
                        <a:lumMod val="20000"/>
                        <a:lumOff val="80000"/>
                      </a:schemeClr>
                    </a:solidFill>
                  </a:tcPr>
                </a:tc>
                <a:tc>
                  <a:txBody>
                    <a:bodyPr/>
                    <a:lstStyle/>
                    <a:p>
                      <a:endParaRPr kumimoji="1" lang="ja-JP" altLang="en-US" dirty="0"/>
                    </a:p>
                  </a:txBody>
                  <a:tcPr>
                    <a:solidFill>
                      <a:schemeClr val="accent5">
                        <a:lumMod val="20000"/>
                        <a:lumOff val="80000"/>
                      </a:schemeClr>
                    </a:solidFill>
                  </a:tcPr>
                </a:tc>
                <a:tc>
                  <a:txBody>
                    <a:bodyPr/>
                    <a:lstStyle/>
                    <a:p>
                      <a:r>
                        <a:rPr kumimoji="1" lang="ja-JP" altLang="en-US" dirty="0"/>
                        <a:t>○会員の増強意識</a:t>
                      </a:r>
                    </a:p>
                    <a:p>
                      <a:pPr marL="182563" indent="-182563"/>
                      <a:r>
                        <a:rPr kumimoji="1" lang="ja-JP" altLang="en-US" dirty="0"/>
                        <a:t>○ＪＣ出身者などのルート活用</a:t>
                      </a:r>
                    </a:p>
                    <a:p>
                      <a:pPr marL="182563" indent="-182563"/>
                      <a:r>
                        <a:rPr kumimoji="1" lang="ja-JP" altLang="en-US" dirty="0"/>
                        <a:t>○衛星クラブ設立</a:t>
                      </a:r>
                      <a:r>
                        <a:rPr kumimoji="1" lang="en-US" altLang="ja-JP" dirty="0"/>
                        <a:t>(‘18/7)</a:t>
                      </a:r>
                    </a:p>
                    <a:p>
                      <a:pPr marL="182563" indent="-182563"/>
                      <a:endParaRPr kumimoji="1" lang="ja-JP" altLang="en-US" dirty="0"/>
                    </a:p>
                  </a:txBody>
                  <a:tcP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グラフ 5"/>
          <p:cNvGraphicFramePr/>
          <p:nvPr>
            <p:extLst>
              <p:ext uri="{D42A27DB-BD31-4B8C-83A1-F6EECF244321}">
                <p14:modId xmlns:p14="http://schemas.microsoft.com/office/powerpoint/2010/main" val="4056747167"/>
              </p:ext>
            </p:extLst>
          </p:nvPr>
        </p:nvGraphicFramePr>
        <p:xfrm>
          <a:off x="4907868" y="1628800"/>
          <a:ext cx="2448272" cy="1728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4168163991"/>
              </p:ext>
            </p:extLst>
          </p:nvPr>
        </p:nvGraphicFramePr>
        <p:xfrm>
          <a:off x="4871864" y="3140968"/>
          <a:ext cx="2664296"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p:nvPr>
            <p:extLst>
              <p:ext uri="{D42A27DB-BD31-4B8C-83A1-F6EECF244321}">
                <p14:modId xmlns:p14="http://schemas.microsoft.com/office/powerpoint/2010/main" val="891575768"/>
              </p:ext>
            </p:extLst>
          </p:nvPr>
        </p:nvGraphicFramePr>
        <p:xfrm>
          <a:off x="4871864" y="4833918"/>
          <a:ext cx="2664296" cy="1753326"/>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a:off x="1703512" y="6463143"/>
            <a:ext cx="8856984" cy="369332"/>
          </a:xfrm>
          <a:prstGeom prst="rect">
            <a:avLst/>
          </a:prstGeom>
          <a:noFill/>
        </p:spPr>
        <p:txBody>
          <a:bodyPr wrap="square" rtlCol="0">
            <a:spAutoFit/>
          </a:bodyPr>
          <a:lstStyle/>
          <a:p>
            <a:r>
              <a:rPr lang="ja-JP" altLang="en-US" dirty="0"/>
              <a:t>（</a:t>
            </a:r>
            <a:r>
              <a:rPr lang="en-US" altLang="ja-JP" dirty="0"/>
              <a:t> ’15.7.1</a:t>
            </a:r>
            <a:r>
              <a:rPr lang="ja-JP" altLang="en-US" dirty="0"/>
              <a:t>～</a:t>
            </a:r>
            <a:r>
              <a:rPr lang="en-US" altLang="ja-JP" dirty="0"/>
              <a:t>21.7.1   My Rotary</a:t>
            </a:r>
            <a:r>
              <a:rPr lang="ja-JP" altLang="en-US" dirty="0"/>
              <a:t>より　　　　グラフ内の時系列は</a:t>
            </a:r>
            <a:r>
              <a:rPr lang="en-US" altLang="ja-JP" dirty="0"/>
              <a:t>7/1</a:t>
            </a:r>
            <a:r>
              <a:rPr lang="ja-JP" altLang="en-US" dirty="0"/>
              <a:t>ベース）</a:t>
            </a:r>
          </a:p>
        </p:txBody>
      </p:sp>
    </p:spTree>
    <p:extLst>
      <p:ext uri="{BB962C8B-B14F-4D97-AF65-F5344CB8AC3E}">
        <p14:creationId xmlns:p14="http://schemas.microsoft.com/office/powerpoint/2010/main" val="12362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384" y="188640"/>
            <a:ext cx="11089232" cy="792088"/>
          </a:xfrm>
          <a:solidFill>
            <a:schemeClr val="accent6">
              <a:lumMod val="60000"/>
              <a:lumOff val="40000"/>
            </a:schemeClr>
          </a:solidFill>
        </p:spPr>
        <p:txBody>
          <a:bodyPr>
            <a:normAutofit/>
          </a:bodyPr>
          <a:lstStyle/>
          <a:p>
            <a:r>
              <a:rPr kumimoji="1" lang="ja-JP" altLang="en-US" dirty="0">
                <a:latin typeface="HGP教科書体" panose="02020600000000000000" pitchFamily="18" charset="-128"/>
                <a:ea typeface="HGP教科書体" panose="02020600000000000000" pitchFamily="18" charset="-128"/>
              </a:rPr>
              <a:t>本日お話する内容</a:t>
            </a:r>
          </a:p>
        </p:txBody>
      </p:sp>
      <p:sp>
        <p:nvSpPr>
          <p:cNvPr id="3" name="コンテンツ プレースホルダー 2"/>
          <p:cNvSpPr>
            <a:spLocks noGrp="1"/>
          </p:cNvSpPr>
          <p:nvPr>
            <p:ph idx="1"/>
          </p:nvPr>
        </p:nvSpPr>
        <p:spPr>
          <a:xfrm>
            <a:off x="551384" y="1124744"/>
            <a:ext cx="11089232" cy="5400600"/>
          </a:xfrm>
          <a:gradFill>
            <a:gsLst>
              <a:gs pos="1000">
                <a:srgbClr val="D1FFFC"/>
              </a:gs>
              <a:gs pos="100000">
                <a:srgbClr val="E7FFFF"/>
              </a:gs>
            </a:gsLst>
            <a:lin ang="16200000" scaled="1"/>
          </a:gradFill>
        </p:spPr>
        <p:txBody>
          <a:bodyPr>
            <a:normAutofit/>
          </a:bodyPr>
          <a:lstStyle/>
          <a:p>
            <a:endParaRPr lang="ja-JP" altLang="en-US" sz="900" dirty="0"/>
          </a:p>
          <a:p>
            <a:pPr marL="0" indent="0">
              <a:buNone/>
            </a:pPr>
            <a:r>
              <a:rPr lang="ja-JP" altLang="en-US" sz="3600" dirty="0">
                <a:latin typeface="HGP教科書体" panose="02020600000000000000" pitchFamily="18" charset="-128"/>
                <a:ea typeface="HGP教科書体" panose="02020600000000000000" pitchFamily="18" charset="-128"/>
              </a:rPr>
              <a:t>〇 地区会員数の現況</a:t>
            </a:r>
          </a:p>
          <a:p>
            <a:pPr marL="0" indent="0">
              <a:buNone/>
            </a:pPr>
            <a:endParaRPr lang="ja-JP" altLang="en-US" sz="1500" dirty="0">
              <a:latin typeface="HGP教科書体" panose="02020600000000000000" pitchFamily="18" charset="-128"/>
              <a:ea typeface="HGP教科書体" panose="02020600000000000000" pitchFamily="18" charset="-128"/>
            </a:endParaRPr>
          </a:p>
          <a:p>
            <a:pPr marL="0" indent="0">
              <a:buNone/>
            </a:pPr>
            <a:r>
              <a:rPr lang="ja-JP" altLang="en-US" sz="3600" dirty="0">
                <a:latin typeface="HGP教科書体" panose="02020600000000000000" pitchFamily="18" charset="-128"/>
                <a:ea typeface="HGP教科書体" panose="02020600000000000000" pitchFamily="18" charset="-128"/>
              </a:rPr>
              <a:t>〇 </a:t>
            </a:r>
            <a:r>
              <a:rPr lang="ja-JP" altLang="en-US" sz="3400" dirty="0">
                <a:latin typeface="HGP教科書体" panose="02020600000000000000" pitchFamily="18" charset="-128"/>
                <a:ea typeface="HGP教科書体" panose="02020600000000000000" pitchFamily="18" charset="-128"/>
              </a:rPr>
              <a:t>コロナ禍でも会員増強活動に成功されたクラブの事例発表</a:t>
            </a:r>
          </a:p>
          <a:p>
            <a:pPr marL="0" indent="0">
              <a:buNone/>
            </a:pPr>
            <a:endParaRPr lang="ja-JP" altLang="en-US" sz="1500" dirty="0">
              <a:latin typeface="HGP教科書体" panose="02020600000000000000" pitchFamily="18" charset="-128"/>
              <a:ea typeface="HGP教科書体" panose="02020600000000000000" pitchFamily="18" charset="-128"/>
            </a:endParaRPr>
          </a:p>
          <a:p>
            <a:pPr marL="0" indent="0">
              <a:buNone/>
            </a:pPr>
            <a:r>
              <a:rPr lang="ja-JP" altLang="en-US" sz="3600" dirty="0">
                <a:latin typeface="HGP教科書体" panose="02020600000000000000" pitchFamily="18" charset="-128"/>
                <a:ea typeface="HGP教科書体" panose="02020600000000000000" pitchFamily="18" charset="-128"/>
              </a:rPr>
              <a:t>○ 従来からの会員増強の「要点」</a:t>
            </a:r>
          </a:p>
          <a:p>
            <a:pPr marL="0" indent="0">
              <a:buNone/>
            </a:pPr>
            <a:endParaRPr lang="ja-JP" altLang="en-US" sz="1500" dirty="0">
              <a:latin typeface="HGP教科書体" panose="02020600000000000000" pitchFamily="18" charset="-128"/>
              <a:ea typeface="HGP教科書体" panose="02020600000000000000" pitchFamily="18" charset="-128"/>
            </a:endParaRPr>
          </a:p>
          <a:p>
            <a:pPr marL="0" indent="0">
              <a:buNone/>
            </a:pPr>
            <a:r>
              <a:rPr lang="ja-JP" altLang="en-US" sz="3600" dirty="0">
                <a:latin typeface="HGP教科書体" panose="02020600000000000000" pitchFamily="18" charset="-128"/>
                <a:ea typeface="HGP教科書体" panose="02020600000000000000" pitchFamily="18" charset="-128"/>
              </a:rPr>
              <a:t>〇 会員増強の観点から衛星クラブ創設</a:t>
            </a:r>
            <a:endParaRPr lang="en-US" altLang="ja-JP" sz="3600" dirty="0">
              <a:latin typeface="HGP教科書体" panose="02020600000000000000" pitchFamily="18" charset="-128"/>
              <a:ea typeface="HGP教科書体" panose="02020600000000000000" pitchFamily="18" charset="-128"/>
            </a:endParaRPr>
          </a:p>
          <a:p>
            <a:pPr marL="0" indent="0">
              <a:buNone/>
            </a:pPr>
            <a:endParaRPr lang="en-US" altLang="ja-JP" sz="1400" dirty="0">
              <a:latin typeface="HGP教科書体" panose="02020600000000000000" pitchFamily="18" charset="-128"/>
              <a:ea typeface="HGP教科書体" panose="02020600000000000000" pitchFamily="18" charset="-128"/>
            </a:endParaRPr>
          </a:p>
          <a:p>
            <a:pPr marL="0" indent="0">
              <a:buNone/>
            </a:pPr>
            <a:r>
              <a:rPr lang="ja-JP" altLang="en-US" sz="3600" dirty="0">
                <a:latin typeface="HGP教科書体" panose="02020600000000000000" pitchFamily="18" charset="-128"/>
                <a:ea typeface="HGP教科書体" panose="02020600000000000000" pitchFamily="18" charset="-128"/>
              </a:rPr>
              <a:t>〇 退会防止の観点から会員種類の多様化</a:t>
            </a:r>
            <a:endParaRPr lang="en-US" altLang="ja-JP" sz="3600" dirty="0">
              <a:latin typeface="HGP教科書体" panose="02020600000000000000" pitchFamily="18" charset="-128"/>
              <a:ea typeface="HGP教科書体" panose="02020600000000000000" pitchFamily="18" charset="-128"/>
            </a:endParaRPr>
          </a:p>
          <a:p>
            <a:pPr marL="0" indent="0">
              <a:buNone/>
            </a:pPr>
            <a:endParaRPr lang="en-US" altLang="ja-JP" sz="2600" dirty="0">
              <a:latin typeface="HGP教科書体" panose="02020600000000000000" pitchFamily="18" charset="-128"/>
              <a:ea typeface="HGP教科書体" panose="02020600000000000000" pitchFamily="18" charset="-128"/>
            </a:endParaRPr>
          </a:p>
          <a:p>
            <a:pPr marL="0" indent="0">
              <a:buNone/>
            </a:pPr>
            <a:endParaRPr lang="en-US" altLang="ja-JP" sz="2600" dirty="0">
              <a:latin typeface="HGP教科書体" panose="02020600000000000000" pitchFamily="18" charset="-128"/>
              <a:ea typeface="HGP教科書体" panose="02020600000000000000" pitchFamily="18" charset="-128"/>
            </a:endParaRPr>
          </a:p>
          <a:p>
            <a:pPr marL="0" indent="0">
              <a:buNone/>
            </a:pPr>
            <a:endParaRPr lang="en-US" altLang="ja-JP" sz="2600" dirty="0">
              <a:latin typeface="HGP教科書体" panose="02020600000000000000" pitchFamily="18" charset="-128"/>
              <a:ea typeface="HGP教科書体" panose="02020600000000000000" pitchFamily="18" charset="-128"/>
            </a:endParaRPr>
          </a:p>
          <a:p>
            <a:pPr marL="0" indent="0">
              <a:buNone/>
            </a:pPr>
            <a:endParaRPr kumimoji="1" lang="ja-JP" altLang="en-US" dirty="0">
              <a:latin typeface="HGP教科書体" panose="02020600000000000000" pitchFamily="18" charset="-128"/>
              <a:ea typeface="HGP教科書体" panose="02020600000000000000" pitchFamily="18" charset="-128"/>
            </a:endParaRPr>
          </a:p>
          <a:p>
            <a:pPr marL="0" indent="0">
              <a:buNone/>
            </a:pPr>
            <a:endParaRPr kumimoji="1" lang="en-US" altLang="ja-JP" dirty="0">
              <a:latin typeface="HGP教科書体" panose="02020600000000000000" pitchFamily="18" charset="-128"/>
              <a:ea typeface="HGP教科書体" panose="02020600000000000000" pitchFamily="18" charset="-128"/>
            </a:endParaRPr>
          </a:p>
          <a:p>
            <a:pPr marL="0" indent="0">
              <a:buNone/>
            </a:pPr>
            <a:endParaRPr lang="ja-JP" altLang="ja-JP" dirty="0">
              <a:latin typeface="HGP教科書体" panose="02020600000000000000" pitchFamily="18" charset="-128"/>
              <a:ea typeface="HGP教科書体" panose="02020600000000000000" pitchFamily="18" charset="-128"/>
            </a:endParaRPr>
          </a:p>
          <a:p>
            <a:pPr marL="0" indent="0">
              <a:buNone/>
            </a:pPr>
            <a:endParaRPr kumimoji="1" lang="ja-JP" altLang="en-US" dirty="0"/>
          </a:p>
          <a:p>
            <a:endParaRPr lang="ja-JP" altLang="en-US" dirty="0"/>
          </a:p>
          <a:p>
            <a:pPr marL="0" indent="0">
              <a:buNone/>
            </a:pPr>
            <a:endParaRPr kumimoji="1" lang="ja-JP" altLang="en-US" dirty="0"/>
          </a:p>
        </p:txBody>
      </p:sp>
    </p:spTree>
    <p:extLst>
      <p:ext uri="{BB962C8B-B14F-4D97-AF65-F5344CB8AC3E}">
        <p14:creationId xmlns:p14="http://schemas.microsoft.com/office/powerpoint/2010/main" val="6756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5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51385" y="188640"/>
            <a:ext cx="11161240" cy="648072"/>
          </a:xfrm>
          <a:solidFill>
            <a:srgbClr val="FFCCCC"/>
          </a:solidFill>
        </p:spPr>
        <p:txBody>
          <a:bodyPr>
            <a:normAutofit/>
          </a:bodyPr>
          <a:lstStyle/>
          <a:p>
            <a:r>
              <a:rPr lang="ja-JP" altLang="en-US" sz="3000" dirty="0">
                <a:latin typeface="HGS教科書体" panose="02020600000000000000" pitchFamily="18" charset="-128"/>
                <a:ea typeface="HGS教科書体" panose="02020600000000000000" pitchFamily="18" charset="-128"/>
              </a:rPr>
              <a:t>コロナ禍まで会員増強に成功したクラブ</a:t>
            </a:r>
            <a:r>
              <a:rPr lang="ja-JP" altLang="en-US" sz="3600" dirty="0">
                <a:latin typeface="HGS教科書体" panose="02020600000000000000" pitchFamily="18" charset="-128"/>
                <a:ea typeface="HGS教科書体" panose="02020600000000000000" pitchFamily="18" charset="-128"/>
              </a:rPr>
              <a:t>②</a:t>
            </a:r>
          </a:p>
        </p:txBody>
      </p:sp>
      <p:graphicFrame>
        <p:nvGraphicFramePr>
          <p:cNvPr id="5" name="表 4"/>
          <p:cNvGraphicFramePr>
            <a:graphicFrameLocks noGrp="1"/>
          </p:cNvGraphicFramePr>
          <p:nvPr>
            <p:extLst>
              <p:ext uri="{D42A27DB-BD31-4B8C-83A1-F6EECF244321}">
                <p14:modId xmlns:p14="http://schemas.microsoft.com/office/powerpoint/2010/main" val="1011333965"/>
              </p:ext>
            </p:extLst>
          </p:nvPr>
        </p:nvGraphicFramePr>
        <p:xfrm>
          <a:off x="551385" y="1052736"/>
          <a:ext cx="11161240" cy="5347608"/>
        </p:xfrm>
        <a:graphic>
          <a:graphicData uri="http://schemas.openxmlformats.org/drawingml/2006/table">
            <a:tbl>
              <a:tblPr firstRow="1" bandRow="1">
                <a:tableStyleId>{5940675A-B579-460E-94D1-54222C63F5DA}</a:tableStyleId>
              </a:tblPr>
              <a:tblGrid>
                <a:gridCol w="790175">
                  <a:extLst>
                    <a:ext uri="{9D8B030D-6E8A-4147-A177-3AD203B41FA5}">
                      <a16:colId xmlns:a16="http://schemas.microsoft.com/office/drawing/2014/main" val="20000"/>
                    </a:ext>
                  </a:extLst>
                </a:gridCol>
                <a:gridCol w="1777896">
                  <a:extLst>
                    <a:ext uri="{9D8B030D-6E8A-4147-A177-3AD203B41FA5}">
                      <a16:colId xmlns:a16="http://schemas.microsoft.com/office/drawing/2014/main" val="20001"/>
                    </a:ext>
                  </a:extLst>
                </a:gridCol>
                <a:gridCol w="1284036">
                  <a:extLst>
                    <a:ext uri="{9D8B030D-6E8A-4147-A177-3AD203B41FA5}">
                      <a16:colId xmlns:a16="http://schemas.microsoft.com/office/drawing/2014/main" val="20002"/>
                    </a:ext>
                  </a:extLst>
                </a:gridCol>
                <a:gridCol w="3686626">
                  <a:extLst>
                    <a:ext uri="{9D8B030D-6E8A-4147-A177-3AD203B41FA5}">
                      <a16:colId xmlns:a16="http://schemas.microsoft.com/office/drawing/2014/main" val="20003"/>
                    </a:ext>
                  </a:extLst>
                </a:gridCol>
                <a:gridCol w="3622507">
                  <a:extLst>
                    <a:ext uri="{9D8B030D-6E8A-4147-A177-3AD203B41FA5}">
                      <a16:colId xmlns:a16="http://schemas.microsoft.com/office/drawing/2014/main" val="20004"/>
                    </a:ext>
                  </a:extLst>
                </a:gridCol>
              </a:tblGrid>
              <a:tr h="576065">
                <a:tc>
                  <a:txBody>
                    <a:bodyPr/>
                    <a:lstStyle/>
                    <a:p>
                      <a:r>
                        <a:rPr kumimoji="1" lang="en-US" altLang="ja-JP" dirty="0"/>
                        <a:t>IM</a:t>
                      </a:r>
                      <a:endParaRPr kumimoji="1" lang="ja-JP" altLang="en-US" dirty="0"/>
                    </a:p>
                  </a:txBody>
                  <a:tcPr>
                    <a:solidFill>
                      <a:schemeClr val="bg1">
                        <a:lumMod val="95000"/>
                      </a:schemeClr>
                    </a:solidFill>
                  </a:tcPr>
                </a:tc>
                <a:tc>
                  <a:txBody>
                    <a:bodyPr/>
                    <a:lstStyle/>
                    <a:p>
                      <a:r>
                        <a:rPr kumimoji="1" lang="ja-JP" altLang="en-US" sz="2400" dirty="0"/>
                        <a:t>クラブ名</a:t>
                      </a:r>
                    </a:p>
                  </a:txBody>
                  <a:tcPr anchor="ctr">
                    <a:solidFill>
                      <a:schemeClr val="bg1">
                        <a:lumMod val="95000"/>
                      </a:schemeClr>
                    </a:solidFill>
                  </a:tcPr>
                </a:tc>
                <a:tc>
                  <a:txBody>
                    <a:bodyPr/>
                    <a:lstStyle/>
                    <a:p>
                      <a:r>
                        <a:rPr kumimoji="1" lang="ja-JP" altLang="en-US" dirty="0"/>
                        <a:t>現会員数（人）</a:t>
                      </a:r>
                    </a:p>
                  </a:txBody>
                  <a:tcPr anchor="ctr">
                    <a:solidFill>
                      <a:schemeClr val="bg1">
                        <a:lumMod val="95000"/>
                      </a:schemeClr>
                    </a:solidFill>
                  </a:tcPr>
                </a:tc>
                <a:tc>
                  <a:txBody>
                    <a:bodyPr/>
                    <a:lstStyle/>
                    <a:p>
                      <a:r>
                        <a:rPr kumimoji="1" lang="ja-JP" altLang="en-US" sz="2400" dirty="0"/>
                        <a:t>会員数の推移</a:t>
                      </a:r>
                      <a:r>
                        <a:rPr kumimoji="1" lang="ja-JP" altLang="en-US" sz="1800" dirty="0"/>
                        <a:t>（人）</a:t>
                      </a:r>
                    </a:p>
                  </a:txBody>
                  <a:tcPr anchor="ctr">
                    <a:solidFill>
                      <a:schemeClr val="bg1">
                        <a:lumMod val="95000"/>
                      </a:schemeClr>
                    </a:solidFill>
                  </a:tcPr>
                </a:tc>
                <a:tc>
                  <a:txBody>
                    <a:bodyPr/>
                    <a:lstStyle/>
                    <a:p>
                      <a:r>
                        <a:rPr kumimoji="1" lang="en-US" altLang="ja-JP" sz="1800" dirty="0"/>
                        <a:t>2020</a:t>
                      </a:r>
                      <a:r>
                        <a:rPr kumimoji="1" lang="ja-JP" altLang="en-US" sz="1800" dirty="0"/>
                        <a:t>年までの</a:t>
                      </a:r>
                      <a:endParaRPr kumimoji="1" lang="en-US" altLang="ja-JP" sz="1800" dirty="0"/>
                    </a:p>
                    <a:p>
                      <a:r>
                        <a:rPr kumimoji="1" lang="ja-JP" altLang="en-US" sz="1800" dirty="0"/>
                        <a:t>　　特徴的な勧誘活動</a:t>
                      </a:r>
                      <a:endParaRPr kumimoji="1" lang="ja-JP" altLang="en-US" sz="2400" dirty="0"/>
                    </a:p>
                  </a:txBody>
                  <a:tcPr anchor="ctr">
                    <a:solidFill>
                      <a:schemeClr val="bg1">
                        <a:lumMod val="95000"/>
                      </a:schemeClr>
                    </a:solidFill>
                  </a:tcPr>
                </a:tc>
                <a:extLst>
                  <a:ext uri="{0D108BD9-81ED-4DB2-BD59-A6C34878D82A}">
                    <a16:rowId xmlns:a16="http://schemas.microsoft.com/office/drawing/2014/main" val="10000"/>
                  </a:ext>
                </a:extLst>
              </a:tr>
              <a:tr h="1531184">
                <a:tc>
                  <a:txBody>
                    <a:bodyPr/>
                    <a:lstStyle/>
                    <a:p>
                      <a:pPr algn="ctr"/>
                      <a:r>
                        <a:rPr kumimoji="1" lang="en-US" altLang="ja-JP" sz="2400" dirty="0"/>
                        <a:t>6</a:t>
                      </a:r>
                      <a:r>
                        <a:rPr kumimoji="1" lang="ja-JP" altLang="en-US" sz="2400" dirty="0"/>
                        <a:t>組</a:t>
                      </a:r>
                    </a:p>
                  </a:txBody>
                  <a:tcPr anchor="ctr">
                    <a:solidFill>
                      <a:schemeClr val="accent3">
                        <a:lumMod val="20000"/>
                        <a:lumOff val="80000"/>
                      </a:schemeClr>
                    </a:solidFill>
                  </a:tcPr>
                </a:tc>
                <a:tc>
                  <a:txBody>
                    <a:bodyPr/>
                    <a:lstStyle/>
                    <a:p>
                      <a:pPr algn="ctr"/>
                      <a:r>
                        <a:rPr kumimoji="1" lang="ja-JP" altLang="en-US" sz="2400" dirty="0"/>
                        <a:t>大阪</a:t>
                      </a:r>
                    </a:p>
                    <a:p>
                      <a:pPr algn="ctr"/>
                      <a:r>
                        <a:rPr kumimoji="1" lang="ja-JP" altLang="en-US" sz="2400" dirty="0"/>
                        <a:t>平野</a:t>
                      </a:r>
                      <a:endParaRPr kumimoji="1" lang="en-US" altLang="ja-JP" sz="2400" dirty="0"/>
                    </a:p>
                  </a:txBody>
                  <a:tcPr anchor="ctr">
                    <a:solidFill>
                      <a:schemeClr val="accent3">
                        <a:lumMod val="20000"/>
                        <a:lumOff val="80000"/>
                      </a:schemeClr>
                    </a:solidFill>
                  </a:tcPr>
                </a:tc>
                <a:tc>
                  <a:txBody>
                    <a:bodyPr/>
                    <a:lstStyle/>
                    <a:p>
                      <a:pPr algn="ctr"/>
                      <a:r>
                        <a:rPr kumimoji="1" lang="ja-JP" altLang="en-US" sz="2400" dirty="0">
                          <a:solidFill>
                            <a:srgbClr val="FF0000"/>
                          </a:solidFill>
                        </a:rPr>
                        <a:t>５３</a:t>
                      </a:r>
                      <a:endParaRPr kumimoji="1" lang="en-US" altLang="ja-JP" sz="2400" dirty="0">
                        <a:solidFill>
                          <a:srgbClr val="FF0000"/>
                        </a:solidFill>
                      </a:endParaRPr>
                    </a:p>
                    <a:p>
                      <a:pPr algn="ctr"/>
                      <a:r>
                        <a:rPr kumimoji="1" lang="ja-JP" altLang="en-US" sz="2400" dirty="0">
                          <a:solidFill>
                            <a:srgbClr val="FF0000"/>
                          </a:solidFill>
                        </a:rPr>
                        <a:t>（３）</a:t>
                      </a:r>
                      <a:endParaRPr kumimoji="1" lang="en-US" altLang="ja-JP" sz="2400" dirty="0">
                        <a:solidFill>
                          <a:srgbClr val="FF0000"/>
                        </a:solidFill>
                      </a:endParaRPr>
                    </a:p>
                    <a:p>
                      <a:pPr algn="ctr"/>
                      <a:endParaRPr kumimoji="1" lang="ja-JP" altLang="en-US" sz="2400" dirty="0">
                        <a:solidFill>
                          <a:srgbClr val="FF0000"/>
                        </a:solidFill>
                      </a:endParaRPr>
                    </a:p>
                  </a:txBody>
                  <a:tcPr anchor="ctr">
                    <a:solidFill>
                      <a:schemeClr val="accent3">
                        <a:lumMod val="20000"/>
                        <a:lumOff val="80000"/>
                      </a:schemeClr>
                    </a:solidFill>
                  </a:tcPr>
                </a:tc>
                <a:tc>
                  <a:txBody>
                    <a:bodyPr/>
                    <a:lstStyle/>
                    <a:p>
                      <a:endParaRPr kumimoji="1" lang="ja-JP" altLang="en-US"/>
                    </a:p>
                  </a:txBody>
                  <a:tcPr>
                    <a:solidFill>
                      <a:schemeClr val="accent3">
                        <a:lumMod val="20000"/>
                        <a:lumOff val="80000"/>
                      </a:schemeClr>
                    </a:solidFill>
                  </a:tcPr>
                </a:tc>
                <a:tc>
                  <a:txBody>
                    <a:bodyPr/>
                    <a:lstStyle/>
                    <a:p>
                      <a:pPr marL="182563" indent="-182563"/>
                      <a:r>
                        <a:rPr kumimoji="1" lang="ja-JP" altLang="en-US" dirty="0"/>
                        <a:t>〇会員の増強意識</a:t>
                      </a:r>
                    </a:p>
                    <a:p>
                      <a:pPr marL="182563" indent="-182563"/>
                      <a:r>
                        <a:rPr kumimoji="1" lang="ja-JP" altLang="en-US" dirty="0"/>
                        <a:t>○例会見学の勧誘と見学時の積極対応</a:t>
                      </a:r>
                    </a:p>
                    <a:p>
                      <a:pPr marL="182563" indent="-182563"/>
                      <a:r>
                        <a:rPr kumimoji="1" lang="ja-JP" altLang="en-US" dirty="0"/>
                        <a:t>○候補者を懇親会、ゴルフコンペなどに招待</a:t>
                      </a:r>
                    </a:p>
                  </a:txBody>
                  <a:tcPr>
                    <a:solidFill>
                      <a:schemeClr val="accent3">
                        <a:lumMod val="20000"/>
                        <a:lumOff val="80000"/>
                      </a:schemeClr>
                    </a:solidFill>
                  </a:tcPr>
                </a:tc>
                <a:extLst>
                  <a:ext uri="{0D108BD9-81ED-4DB2-BD59-A6C34878D82A}">
                    <a16:rowId xmlns:a16="http://schemas.microsoft.com/office/drawing/2014/main" val="10001"/>
                  </a:ext>
                </a:extLst>
              </a:tr>
              <a:tr h="1645160">
                <a:tc>
                  <a:txBody>
                    <a:bodyPr/>
                    <a:lstStyle/>
                    <a:p>
                      <a:pPr algn="ctr"/>
                      <a:r>
                        <a:rPr kumimoji="1" lang="en-US" altLang="ja-JP" sz="2400" dirty="0"/>
                        <a:t>4</a:t>
                      </a:r>
                      <a:r>
                        <a:rPr kumimoji="1" lang="ja-JP" altLang="en-US" sz="2400" dirty="0"/>
                        <a:t>組</a:t>
                      </a:r>
                    </a:p>
                  </a:txBody>
                  <a:tcPr anchor="ctr">
                    <a:solidFill>
                      <a:schemeClr val="accent6">
                        <a:lumMod val="20000"/>
                        <a:lumOff val="80000"/>
                      </a:schemeClr>
                    </a:solidFill>
                  </a:tcPr>
                </a:tc>
                <a:tc>
                  <a:txBody>
                    <a:bodyPr/>
                    <a:lstStyle/>
                    <a:p>
                      <a:pPr algn="ctr"/>
                      <a:r>
                        <a:rPr kumimoji="1" lang="ja-JP" altLang="en-US" sz="2400" dirty="0"/>
                        <a:t>八尾</a:t>
                      </a:r>
                    </a:p>
                  </a:txBody>
                  <a:tcPr anchor="ctr">
                    <a:solidFill>
                      <a:schemeClr val="accent6">
                        <a:lumMod val="20000"/>
                        <a:lumOff val="80000"/>
                      </a:schemeClr>
                    </a:solidFill>
                  </a:tcPr>
                </a:tc>
                <a:tc>
                  <a:txBody>
                    <a:bodyPr/>
                    <a:lstStyle/>
                    <a:p>
                      <a:pPr algn="ctr"/>
                      <a:r>
                        <a:rPr kumimoji="1" lang="ja-JP" altLang="en-US" sz="2400" dirty="0"/>
                        <a:t>６２</a:t>
                      </a:r>
                    </a:p>
                    <a:p>
                      <a:pPr algn="ctr"/>
                      <a:r>
                        <a:rPr kumimoji="1" lang="ja-JP" altLang="en-US" sz="2400" dirty="0"/>
                        <a:t>（６）</a:t>
                      </a:r>
                    </a:p>
                  </a:txBody>
                  <a:tcPr anchor="ctr">
                    <a:solidFill>
                      <a:schemeClr val="accent6">
                        <a:lumMod val="20000"/>
                        <a:lumOff val="80000"/>
                      </a:schemeClr>
                    </a:solidFill>
                  </a:tcPr>
                </a:tc>
                <a:tc>
                  <a:txBody>
                    <a:bodyPr/>
                    <a:lstStyle/>
                    <a:p>
                      <a:endParaRPr kumimoji="1" lang="ja-JP" altLang="en-US" dirty="0"/>
                    </a:p>
                  </a:txBody>
                  <a:tcPr>
                    <a:solidFill>
                      <a:schemeClr val="accent6">
                        <a:lumMod val="20000"/>
                        <a:lumOff val="80000"/>
                      </a:schemeClr>
                    </a:solidFill>
                  </a:tcPr>
                </a:tc>
                <a:tc>
                  <a:txBody>
                    <a:bodyPr/>
                    <a:lstStyle/>
                    <a:p>
                      <a:pPr marL="269875" indent="-269875"/>
                      <a:r>
                        <a:rPr kumimoji="1" lang="ja-JP" altLang="en-US" dirty="0"/>
                        <a:t>○会長の強いリーダーシップ</a:t>
                      </a:r>
                    </a:p>
                    <a:p>
                      <a:pPr marL="269875" indent="-269875"/>
                      <a:r>
                        <a:rPr kumimoji="1" lang="ja-JP" altLang="en-US" dirty="0"/>
                        <a:t>○駅や道路沿いにポスターを貼り宣伝</a:t>
                      </a:r>
                    </a:p>
                    <a:p>
                      <a:pPr marL="269875" indent="-269875"/>
                      <a:r>
                        <a:rPr kumimoji="1" lang="ja-JP" altLang="en-US" dirty="0"/>
                        <a:t>〇地域に根差した奉仕活動</a:t>
                      </a:r>
                    </a:p>
                  </a:txBody>
                  <a:tcPr>
                    <a:solidFill>
                      <a:schemeClr val="accent6">
                        <a:lumMod val="20000"/>
                        <a:lumOff val="80000"/>
                      </a:schemeClr>
                    </a:solidFill>
                  </a:tcPr>
                </a:tc>
                <a:extLst>
                  <a:ext uri="{0D108BD9-81ED-4DB2-BD59-A6C34878D82A}">
                    <a16:rowId xmlns:a16="http://schemas.microsoft.com/office/drawing/2014/main" val="10002"/>
                  </a:ext>
                </a:extLst>
              </a:tr>
              <a:tr h="1531184">
                <a:tc>
                  <a:txBody>
                    <a:bodyPr/>
                    <a:lstStyle/>
                    <a:p>
                      <a:pPr algn="ctr"/>
                      <a:r>
                        <a:rPr kumimoji="1" lang="en-US" altLang="ja-JP" sz="2400" dirty="0"/>
                        <a:t>5</a:t>
                      </a:r>
                      <a:r>
                        <a:rPr kumimoji="1" lang="ja-JP" altLang="en-US" sz="2400" dirty="0"/>
                        <a:t>組</a:t>
                      </a:r>
                    </a:p>
                  </a:txBody>
                  <a:tcPr anchor="ctr">
                    <a:solidFill>
                      <a:schemeClr val="accent5">
                        <a:lumMod val="20000"/>
                        <a:lumOff val="80000"/>
                      </a:schemeClr>
                    </a:solidFill>
                  </a:tcPr>
                </a:tc>
                <a:tc>
                  <a:txBody>
                    <a:bodyPr/>
                    <a:lstStyle/>
                    <a:p>
                      <a:pPr algn="ctr"/>
                      <a:r>
                        <a:rPr kumimoji="1" lang="ja-JP" altLang="en-US" sz="2400" b="0" dirty="0"/>
                        <a:t>大阪</a:t>
                      </a:r>
                    </a:p>
                    <a:p>
                      <a:pPr algn="ctr"/>
                      <a:r>
                        <a:rPr kumimoji="1" lang="ja-JP" altLang="en-US" sz="2400" b="0" dirty="0"/>
                        <a:t>堂島</a:t>
                      </a:r>
                    </a:p>
                  </a:txBody>
                  <a:tcPr anchor="ctr">
                    <a:solidFill>
                      <a:schemeClr val="accent5">
                        <a:lumMod val="20000"/>
                        <a:lumOff val="80000"/>
                      </a:schemeClr>
                    </a:solidFill>
                  </a:tcPr>
                </a:tc>
                <a:tc>
                  <a:txBody>
                    <a:bodyPr/>
                    <a:lstStyle/>
                    <a:p>
                      <a:pPr algn="ctr"/>
                      <a:r>
                        <a:rPr kumimoji="1" lang="ja-JP" altLang="en-US" sz="2400" dirty="0"/>
                        <a:t>４０</a:t>
                      </a:r>
                      <a:endParaRPr kumimoji="1" lang="en-US" altLang="ja-JP" sz="2400" dirty="0"/>
                    </a:p>
                    <a:p>
                      <a:pPr algn="ctr"/>
                      <a:r>
                        <a:rPr kumimoji="1" lang="ja-JP" altLang="en-US" sz="2400" dirty="0"/>
                        <a:t>（６）</a:t>
                      </a:r>
                    </a:p>
                  </a:txBody>
                  <a:tcPr anchor="ctr">
                    <a:solidFill>
                      <a:schemeClr val="accent5">
                        <a:lumMod val="20000"/>
                        <a:lumOff val="80000"/>
                      </a:schemeClr>
                    </a:solidFill>
                  </a:tcPr>
                </a:tc>
                <a:tc>
                  <a:txBody>
                    <a:bodyPr/>
                    <a:lstStyle/>
                    <a:p>
                      <a:endParaRPr kumimoji="1" lang="ja-JP" altLang="en-US" dirty="0"/>
                    </a:p>
                  </a:txBody>
                  <a:tcPr>
                    <a:solidFill>
                      <a:schemeClr val="accent5">
                        <a:lumMod val="20000"/>
                        <a:lumOff val="80000"/>
                      </a:schemeClr>
                    </a:solidFill>
                  </a:tcPr>
                </a:tc>
                <a:tc>
                  <a:txBody>
                    <a:bodyPr/>
                    <a:lstStyle/>
                    <a:p>
                      <a:pPr marL="182563" indent="-182563"/>
                      <a:r>
                        <a:rPr kumimoji="1" lang="ja-JP" altLang="en-US" dirty="0"/>
                        <a:t>○若手によるクラブ運営改革</a:t>
                      </a:r>
                    </a:p>
                    <a:p>
                      <a:pPr marL="182563" indent="-182563"/>
                      <a:r>
                        <a:rPr kumimoji="1" lang="ja-JP" altLang="en-US" dirty="0"/>
                        <a:t>〇青少年奉仕、国際奉仕を重点</a:t>
                      </a:r>
                    </a:p>
                  </a:txBody>
                  <a:tcP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グラフ 5"/>
          <p:cNvGraphicFramePr/>
          <p:nvPr>
            <p:extLst>
              <p:ext uri="{D42A27DB-BD31-4B8C-83A1-F6EECF244321}">
                <p14:modId xmlns:p14="http://schemas.microsoft.com/office/powerpoint/2010/main" val="2669652515"/>
              </p:ext>
            </p:extLst>
          </p:nvPr>
        </p:nvGraphicFramePr>
        <p:xfrm>
          <a:off x="4918212" y="1700808"/>
          <a:ext cx="2520280" cy="1728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636184241"/>
              </p:ext>
            </p:extLst>
          </p:nvPr>
        </p:nvGraphicFramePr>
        <p:xfrm>
          <a:off x="4791035" y="3271858"/>
          <a:ext cx="2664296"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p:nvPr>
            <p:extLst>
              <p:ext uri="{D42A27DB-BD31-4B8C-83A1-F6EECF244321}">
                <p14:modId xmlns:p14="http://schemas.microsoft.com/office/powerpoint/2010/main" val="2233788044"/>
              </p:ext>
            </p:extLst>
          </p:nvPr>
        </p:nvGraphicFramePr>
        <p:xfrm>
          <a:off x="4835352" y="5000051"/>
          <a:ext cx="2736304" cy="1660957"/>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1991544" y="6458109"/>
            <a:ext cx="7597352" cy="369332"/>
          </a:xfrm>
          <a:prstGeom prst="rect">
            <a:avLst/>
          </a:prstGeom>
          <a:noFill/>
        </p:spPr>
        <p:txBody>
          <a:bodyPr wrap="square" rtlCol="0">
            <a:spAutoFit/>
          </a:bodyPr>
          <a:lstStyle/>
          <a:p>
            <a:r>
              <a:rPr lang="ja-JP" altLang="en-US" dirty="0"/>
              <a:t>（</a:t>
            </a:r>
            <a:r>
              <a:rPr lang="en-US" altLang="ja-JP" dirty="0"/>
              <a:t> ’15.7.1</a:t>
            </a:r>
            <a:r>
              <a:rPr lang="ja-JP" altLang="en-US" dirty="0"/>
              <a:t>～</a:t>
            </a:r>
            <a:r>
              <a:rPr lang="en-US" altLang="ja-JP" dirty="0"/>
              <a:t>21.7.1   My Rotary</a:t>
            </a:r>
            <a:r>
              <a:rPr lang="ja-JP" altLang="en-US" dirty="0"/>
              <a:t>より　　　　グラフ内の時系列は</a:t>
            </a:r>
            <a:r>
              <a:rPr lang="en-US" altLang="ja-JP" dirty="0"/>
              <a:t>7/1</a:t>
            </a:r>
            <a:r>
              <a:rPr lang="ja-JP" altLang="en-US" dirty="0"/>
              <a:t>ベース）</a:t>
            </a:r>
          </a:p>
        </p:txBody>
      </p:sp>
    </p:spTree>
    <p:extLst>
      <p:ext uri="{BB962C8B-B14F-4D97-AF65-F5344CB8AC3E}">
        <p14:creationId xmlns:p14="http://schemas.microsoft.com/office/powerpoint/2010/main" val="14528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6327DA-ED6F-16A2-5569-DF91179E8718}"/>
              </a:ext>
            </a:extLst>
          </p:cNvPr>
          <p:cNvSpPr>
            <a:spLocks noGrp="1"/>
          </p:cNvSpPr>
          <p:nvPr>
            <p:ph idx="1"/>
          </p:nvPr>
        </p:nvSpPr>
        <p:spPr>
          <a:xfrm>
            <a:off x="1271464" y="404664"/>
            <a:ext cx="10297144" cy="6153547"/>
          </a:xfrm>
        </p:spPr>
        <p:txBody>
          <a:bodyPr>
            <a:normAutofit/>
          </a:bodyPr>
          <a:lstStyle/>
          <a:p>
            <a:pPr marL="0" indent="0">
              <a:buNone/>
            </a:pPr>
            <a:r>
              <a:rPr lang="ja-JP" altLang="en-US" sz="7800" dirty="0">
                <a:latin typeface="HGP教科書体" panose="02020600000000000000" pitchFamily="18" charset="-128"/>
                <a:ea typeface="HGP教科書体" panose="02020600000000000000" pitchFamily="18" charset="-128"/>
              </a:rPr>
              <a:t>従来からの会員増強の</a:t>
            </a:r>
            <a:endParaRPr lang="en-US" altLang="ja-JP" sz="7800" dirty="0">
              <a:latin typeface="HGP教科書体" panose="02020600000000000000" pitchFamily="18" charset="-128"/>
              <a:ea typeface="HGP教科書体" panose="02020600000000000000" pitchFamily="18" charset="-128"/>
            </a:endParaRPr>
          </a:p>
          <a:p>
            <a:pPr marL="0" indent="0">
              <a:buNone/>
            </a:pPr>
            <a:r>
              <a:rPr lang="ja-JP" altLang="en-US" sz="7800" dirty="0">
                <a:latin typeface="HGP教科書体" panose="02020600000000000000" pitchFamily="18" charset="-128"/>
                <a:ea typeface="HGP教科書体" panose="02020600000000000000" pitchFamily="18" charset="-128"/>
              </a:rPr>
              <a:t>　「要点」</a:t>
            </a:r>
          </a:p>
          <a:p>
            <a:r>
              <a:rPr lang="ja-JP" altLang="en-US" sz="6000" dirty="0">
                <a:latin typeface="HGS教科書体" panose="02020600000000000000" pitchFamily="18" charset="-128"/>
                <a:ea typeface="HGS教科書体" panose="02020600000000000000" pitchFamily="18" charset="-128"/>
              </a:rPr>
              <a:t>ポスターやパンフレット</a:t>
            </a:r>
          </a:p>
          <a:p>
            <a:r>
              <a:rPr lang="ja-JP" altLang="en-US" sz="6000" dirty="0">
                <a:latin typeface="HGS教科書体" panose="02020600000000000000" pitchFamily="18" charset="-128"/>
                <a:ea typeface="HGS教科書体" panose="02020600000000000000" pitchFamily="18" charset="-128"/>
              </a:rPr>
              <a:t>会員増強の「要点」</a:t>
            </a:r>
            <a:endParaRPr lang="en-US" altLang="ja-JP" sz="6000" dirty="0">
              <a:latin typeface="HGS教科書体" panose="02020600000000000000" pitchFamily="18" charset="-128"/>
              <a:ea typeface="HGS教科書体" panose="02020600000000000000" pitchFamily="18" charset="-128"/>
            </a:endParaRPr>
          </a:p>
          <a:p>
            <a:pPr marL="0" indent="0">
              <a:buNone/>
            </a:pPr>
            <a:endParaRPr lang="ja-JP" altLang="en-US" sz="6000" dirty="0">
              <a:latin typeface="HGS教科書体" panose="02020600000000000000" pitchFamily="18" charset="-128"/>
              <a:ea typeface="HGS教科書体" panose="02020600000000000000" pitchFamily="18" charset="-128"/>
            </a:endParaRPr>
          </a:p>
          <a:p>
            <a:endParaRPr lang="ja-JP" altLang="en-US" sz="6000" dirty="0"/>
          </a:p>
        </p:txBody>
      </p:sp>
    </p:spTree>
    <p:extLst>
      <p:ext uri="{BB962C8B-B14F-4D97-AF65-F5344CB8AC3E}">
        <p14:creationId xmlns:p14="http://schemas.microsoft.com/office/powerpoint/2010/main" val="315164724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00056" y="692696"/>
            <a:ext cx="3888432" cy="1368152"/>
          </a:xfr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p:spPr>
        <p:txBody>
          <a:bodyPr>
            <a:normAutofit fontScale="90000"/>
          </a:bodyPr>
          <a:lstStyle/>
          <a:p>
            <a:r>
              <a:rPr lang="ja-JP" altLang="en-US" dirty="0">
                <a:latin typeface="HGP教科書体" panose="02020600000000000000" pitchFamily="18" charset="-128"/>
                <a:ea typeface="HGP教科書体" panose="02020600000000000000" pitchFamily="18" charset="-128"/>
              </a:rPr>
              <a:t>八尾ＲＣポスター</a:t>
            </a:r>
            <a:br>
              <a:rPr lang="ja-JP" altLang="en-US" dirty="0">
                <a:latin typeface="HGP教科書体" panose="02020600000000000000" pitchFamily="18" charset="-128"/>
                <a:ea typeface="HGP教科書体" panose="02020600000000000000" pitchFamily="18" charset="-128"/>
              </a:rPr>
            </a:br>
            <a:r>
              <a:rPr lang="ja-JP" altLang="en-US" dirty="0">
                <a:latin typeface="HGP教科書体" panose="02020600000000000000" pitchFamily="18" charset="-128"/>
                <a:ea typeface="HGP教科書体" panose="02020600000000000000" pitchFamily="18" charset="-128"/>
              </a:rPr>
              <a:t>（‘１８．１２）</a:t>
            </a:r>
            <a:endParaRPr kumimoji="1" lang="ja-JP" altLang="en-US" dirty="0">
              <a:latin typeface="HGP教科書体" panose="02020600000000000000" pitchFamily="18" charset="-128"/>
              <a:ea typeface="HGP教科書体" panose="02020600000000000000" pitchFamily="18"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7199" t="21520" r="16982" b="22827"/>
          <a:stretch/>
        </p:blipFill>
        <p:spPr>
          <a:xfrm>
            <a:off x="1919537" y="3933056"/>
            <a:ext cx="4078439" cy="2565359"/>
          </a:xfrm>
          <a:prstGeom prst="rect">
            <a:avLst/>
          </a:prstGeom>
        </p:spPr>
      </p:pic>
      <p:pic>
        <p:nvPicPr>
          <p:cNvPr id="3076" name="Picture 4" descr="D:\ロータリークラブ\地区クラブ奉仕、拡大・増強委員会\八尾ＲＣポスター\ポスター1案10.17-2_Page_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4416" y="-45536440"/>
            <a:ext cx="7276762" cy="51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464" y="3284984"/>
            <a:ext cx="4824536" cy="3413154"/>
          </a:xfrm>
          <a:prstGeom prst="rect">
            <a:avLst/>
          </a:prstGeom>
        </p:spPr>
      </p:pic>
      <p:pic>
        <p:nvPicPr>
          <p:cNvPr id="9" name="コンテンツ プレースホルダー 8"/>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58100" y="0"/>
            <a:ext cx="4925107" cy="3484304"/>
          </a:xfrm>
        </p:spPr>
      </p:pic>
      <p:sp>
        <p:nvSpPr>
          <p:cNvPr id="3" name="テキスト ボックス 2"/>
          <p:cNvSpPr txBox="1"/>
          <p:nvPr/>
        </p:nvSpPr>
        <p:spPr>
          <a:xfrm>
            <a:off x="7464152" y="2232017"/>
            <a:ext cx="2339102" cy="461665"/>
          </a:xfrm>
          <a:prstGeom prst="rect">
            <a:avLst/>
          </a:prstGeom>
          <a:noFill/>
        </p:spPr>
        <p:txBody>
          <a:bodyPr wrap="none" rtlCol="0">
            <a:spAutoFit/>
          </a:bodyPr>
          <a:lstStyle/>
          <a:p>
            <a:r>
              <a:rPr lang="ja-JP" altLang="en-US" sz="2400" dirty="0"/>
              <a:t>（広報活動の例）</a:t>
            </a:r>
          </a:p>
        </p:txBody>
      </p:sp>
    </p:spTree>
    <p:extLst>
      <p:ext uri="{BB962C8B-B14F-4D97-AF65-F5344CB8AC3E}">
        <p14:creationId xmlns:p14="http://schemas.microsoft.com/office/powerpoint/2010/main" val="37756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7345333-2C14-B263-E367-C211CFAE32A8}"/>
              </a:ext>
            </a:extLst>
          </p:cNvPr>
          <p:cNvPicPr>
            <a:picLocks noChangeAspect="1"/>
          </p:cNvPicPr>
          <p:nvPr/>
        </p:nvPicPr>
        <p:blipFill>
          <a:blip r:embed="rId2"/>
          <a:stretch>
            <a:fillRect/>
          </a:stretch>
        </p:blipFill>
        <p:spPr>
          <a:xfrm>
            <a:off x="1315202" y="928111"/>
            <a:ext cx="9561595" cy="5001778"/>
          </a:xfrm>
          <a:prstGeom prst="rect">
            <a:avLst/>
          </a:prstGeom>
        </p:spPr>
      </p:pic>
    </p:spTree>
    <p:extLst>
      <p:ext uri="{BB962C8B-B14F-4D97-AF65-F5344CB8AC3E}">
        <p14:creationId xmlns:p14="http://schemas.microsoft.com/office/powerpoint/2010/main" val="144729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29BF7EA-B227-5E0A-2773-79053BCCCDF1}"/>
              </a:ext>
            </a:extLst>
          </p:cNvPr>
          <p:cNvPicPr>
            <a:picLocks noChangeAspect="1"/>
          </p:cNvPicPr>
          <p:nvPr/>
        </p:nvPicPr>
        <p:blipFill>
          <a:blip r:embed="rId2"/>
          <a:stretch>
            <a:fillRect/>
          </a:stretch>
        </p:blipFill>
        <p:spPr>
          <a:xfrm>
            <a:off x="1290818" y="861055"/>
            <a:ext cx="9610364" cy="5135890"/>
          </a:xfrm>
          <a:prstGeom prst="rect">
            <a:avLst/>
          </a:prstGeom>
        </p:spPr>
      </p:pic>
    </p:spTree>
    <p:extLst>
      <p:ext uri="{BB962C8B-B14F-4D97-AF65-F5344CB8AC3E}">
        <p14:creationId xmlns:p14="http://schemas.microsoft.com/office/powerpoint/2010/main" val="835136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416" y="260648"/>
            <a:ext cx="10585176" cy="994122"/>
          </a:xfr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p:spPr>
        <p:txBody>
          <a:bodyPr>
            <a:normAutofit/>
          </a:bodyPr>
          <a:lstStyle/>
          <a:p>
            <a:r>
              <a:rPr lang="ja-JP" altLang="en-US" sz="5400" dirty="0">
                <a:latin typeface="HGP教科書体" panose="02020600000000000000" pitchFamily="18" charset="-128"/>
                <a:ea typeface="HGP教科書体" panose="02020600000000000000" pitchFamily="18" charset="-128"/>
              </a:rPr>
              <a:t>会員増強の要点は？</a:t>
            </a:r>
          </a:p>
        </p:txBody>
      </p:sp>
      <p:sp>
        <p:nvSpPr>
          <p:cNvPr id="3" name="コンテンツ プレースホルダー 2"/>
          <p:cNvSpPr>
            <a:spLocks noGrp="1"/>
          </p:cNvSpPr>
          <p:nvPr>
            <p:ph idx="1"/>
          </p:nvPr>
        </p:nvSpPr>
        <p:spPr>
          <a:xfrm>
            <a:off x="1343472" y="1678260"/>
            <a:ext cx="9505056" cy="1746210"/>
          </a:xfrm>
          <a:solidFill>
            <a:schemeClr val="accent6">
              <a:lumMod val="20000"/>
              <a:lumOff val="80000"/>
            </a:schemeClr>
          </a:solidFill>
        </p:spPr>
        <p:txBody>
          <a:bodyPr>
            <a:noAutofit/>
          </a:bodyPr>
          <a:lstStyle/>
          <a:p>
            <a:pPr marL="0" indent="0">
              <a:buNone/>
            </a:pPr>
            <a:r>
              <a:rPr lang="ja-JP" altLang="en-US" sz="4400" dirty="0"/>
              <a:t>　　　          クラブリーダーの熱意</a:t>
            </a:r>
          </a:p>
          <a:p>
            <a:pPr marL="0" indent="0">
              <a:buNone/>
            </a:pPr>
            <a:endParaRPr lang="en-US" altLang="ja-JP" sz="1000" dirty="0"/>
          </a:p>
          <a:p>
            <a:pPr marL="0" indent="0">
              <a:buNone/>
            </a:pPr>
            <a:r>
              <a:rPr lang="ja-JP" altLang="en-US" sz="3500" dirty="0"/>
              <a:t>             （会長、幹事、増強委員長など理事役員）</a:t>
            </a:r>
          </a:p>
        </p:txBody>
      </p:sp>
      <p:sp>
        <p:nvSpPr>
          <p:cNvPr id="4" name="十字形 3"/>
          <p:cNvSpPr/>
          <p:nvPr/>
        </p:nvSpPr>
        <p:spPr>
          <a:xfrm>
            <a:off x="5536569" y="3507249"/>
            <a:ext cx="1118862" cy="1080120"/>
          </a:xfrm>
          <a:prstGeom prst="plus">
            <a:avLst>
              <a:gd name="adj" fmla="val 382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1343472" y="4716335"/>
            <a:ext cx="9505056" cy="830997"/>
          </a:xfrm>
          <a:prstGeom prst="rect">
            <a:avLst/>
          </a:prstGeom>
          <a:solidFill>
            <a:srgbClr val="F7C9EB"/>
          </a:solidFill>
        </p:spPr>
        <p:txBody>
          <a:bodyPr wrap="square" rtlCol="0">
            <a:spAutoFit/>
          </a:bodyPr>
          <a:lstStyle/>
          <a:p>
            <a:r>
              <a:rPr lang="ja-JP" altLang="en-US" sz="4800" dirty="0"/>
              <a:t>　         　会 員 全 員 の や る 気  </a:t>
            </a:r>
            <a:endParaRPr lang="ja-JP" altLang="en-US" sz="4400" dirty="0"/>
          </a:p>
        </p:txBody>
      </p:sp>
      <p:sp>
        <p:nvSpPr>
          <p:cNvPr id="5" name="四角形: 上の 2 つの角を丸める 4">
            <a:extLst>
              <a:ext uri="{FF2B5EF4-FFF2-40B4-BE49-F238E27FC236}">
                <a16:creationId xmlns:a16="http://schemas.microsoft.com/office/drawing/2014/main" id="{385C29B1-BE3F-6E29-5DDE-12E011BBCA89}"/>
              </a:ext>
            </a:extLst>
          </p:cNvPr>
          <p:cNvSpPr/>
          <p:nvPr/>
        </p:nvSpPr>
        <p:spPr bwMode="auto">
          <a:xfrm>
            <a:off x="839416" y="5805264"/>
            <a:ext cx="10729192" cy="994122"/>
          </a:xfrm>
          <a:prstGeom prst="round2SameRect">
            <a:avLst/>
          </a:prstGeom>
          <a:solidFill>
            <a:schemeClr val="tx2"/>
          </a:solidFill>
          <a:ln w="9525">
            <a:solidFill>
              <a:srgbClr val="00B0F0"/>
            </a:solidFill>
            <a:miter lim="800000"/>
            <a:headEnd/>
            <a:tailEnd/>
          </a:ln>
        </p:spPr>
        <p:txBody>
          <a:bodyPr lIns="0" tIns="0" rIns="0" bIns="0" rtlCol="0" anchor="ctr" anchorCtr="1"/>
          <a:lstStyle/>
          <a:p>
            <a:pPr algn="ctr" eaLnBrk="0" fontAlgn="base" hangingPunct="0">
              <a:spcBef>
                <a:spcPct val="0"/>
              </a:spcBef>
              <a:spcAft>
                <a:spcPct val="0"/>
              </a:spcAft>
              <a:buFontTx/>
              <a:buNone/>
            </a:pPr>
            <a:r>
              <a:rPr kumimoji="0" lang="ja-JP" altLang="en-US" sz="3600" b="1" dirty="0">
                <a:solidFill>
                  <a:prstClr val="white"/>
                </a:solidFill>
                <a:latin typeface="Meiryo UI" pitchFamily="50" charset="-128"/>
                <a:ea typeface="Meiryo UI" pitchFamily="50" charset="-128"/>
                <a:cs typeface="Meiryo UI" pitchFamily="50" charset="-128"/>
              </a:rPr>
              <a:t>会員全員で取り組める組織としての仕組み</a:t>
            </a:r>
          </a:p>
        </p:txBody>
      </p:sp>
    </p:spTree>
    <p:extLst>
      <p:ext uri="{BB962C8B-B14F-4D97-AF65-F5344CB8AC3E}">
        <p14:creationId xmlns:p14="http://schemas.microsoft.com/office/powerpoint/2010/main" val="231997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36525"/>
            <a:ext cx="11086962" cy="864096"/>
          </a:xfr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p:spPr>
        <p:txBody>
          <a:bodyPr>
            <a:normAutofit/>
          </a:bodyPr>
          <a:lstStyle/>
          <a:p>
            <a:r>
              <a:rPr lang="ja-JP" altLang="en-US" sz="4800" dirty="0">
                <a:latin typeface="HGP教科書体" panose="02020600000000000000" pitchFamily="18" charset="-128"/>
                <a:ea typeface="HGP教科書体" panose="02020600000000000000" pitchFamily="18" charset="-128"/>
              </a:rPr>
              <a:t>会員増強のポイント</a:t>
            </a:r>
          </a:p>
        </p:txBody>
      </p:sp>
      <p:sp>
        <p:nvSpPr>
          <p:cNvPr id="3" name="コンテンツ プレースホルダー 2"/>
          <p:cNvSpPr>
            <a:spLocks noGrp="1"/>
          </p:cNvSpPr>
          <p:nvPr>
            <p:ph idx="1"/>
          </p:nvPr>
        </p:nvSpPr>
        <p:spPr>
          <a:xfrm>
            <a:off x="609600" y="1052736"/>
            <a:ext cx="8534399" cy="5688632"/>
          </a:xfrm>
          <a:solidFill>
            <a:srgbClr val="FFFF99"/>
          </a:solidFill>
          <a:ln>
            <a:noFill/>
          </a:ln>
        </p:spPr>
        <p:txBody>
          <a:bodyPr>
            <a:normAutofit fontScale="62500" lnSpcReduction="20000"/>
          </a:bodyPr>
          <a:lstStyle/>
          <a:p>
            <a:pPr marL="0" indent="0">
              <a:buNone/>
            </a:pPr>
            <a:endParaRPr lang="en-US" altLang="ja-JP" sz="1100" dirty="0"/>
          </a:p>
          <a:p>
            <a:pPr marL="0" indent="0">
              <a:buNone/>
            </a:pPr>
            <a:r>
              <a:rPr lang="ja-JP" altLang="en-US" sz="4000" b="1" dirty="0"/>
              <a:t>○候補者のデータベース</a:t>
            </a:r>
            <a:r>
              <a:rPr kumimoji="1" lang="ja-JP" altLang="en-US" dirty="0"/>
              <a:t>　</a:t>
            </a:r>
          </a:p>
          <a:p>
            <a:pPr marL="0" indent="0">
              <a:buNone/>
            </a:pPr>
            <a:r>
              <a:rPr kumimoji="1" lang="ja-JP" altLang="en-US" dirty="0"/>
              <a:t>　・候補者のリストアップ、更新・棚卸、確実な引継ぎ</a:t>
            </a:r>
          </a:p>
          <a:p>
            <a:pPr marL="0" indent="0">
              <a:buNone/>
            </a:pPr>
            <a:r>
              <a:rPr lang="ja-JP" altLang="en-US" dirty="0"/>
              <a:t>　・全員参加（役員、担当委員だけに任せるのではなく）</a:t>
            </a:r>
          </a:p>
          <a:p>
            <a:pPr marL="0" indent="269875">
              <a:buNone/>
            </a:pPr>
            <a:r>
              <a:rPr lang="ja-JP" altLang="en-US" dirty="0"/>
              <a:t>（少人数グループによる推薦活動も効果的）</a:t>
            </a:r>
          </a:p>
          <a:p>
            <a:pPr marL="0" indent="182563">
              <a:buNone/>
            </a:pPr>
            <a:r>
              <a:rPr kumimoji="1" lang="ja-JP" altLang="en-US" dirty="0"/>
              <a:t>・理事会メンバーによる率先した候補者推薦</a:t>
            </a:r>
          </a:p>
          <a:p>
            <a:pPr marL="0" indent="0">
              <a:buNone/>
            </a:pPr>
            <a:r>
              <a:rPr lang="ja-JP" altLang="en-US" sz="4000" b="1" dirty="0"/>
              <a:t>○</a:t>
            </a:r>
            <a:r>
              <a:rPr lang="en-US" altLang="ja-JP" sz="4000" b="1" dirty="0"/>
              <a:t>PR</a:t>
            </a:r>
            <a:r>
              <a:rPr lang="ja-JP" altLang="en-US" sz="4000" b="1" dirty="0"/>
              <a:t>と候補者への勧誘</a:t>
            </a:r>
          </a:p>
          <a:p>
            <a:pPr marL="0" indent="0">
              <a:buNone/>
            </a:pPr>
            <a:r>
              <a:rPr lang="ja-JP" altLang="en-US" dirty="0"/>
              <a:t>　・パンフレットなどツールの作成と活用</a:t>
            </a:r>
          </a:p>
          <a:p>
            <a:pPr marL="0" indent="0">
              <a:buNone/>
            </a:pPr>
            <a:r>
              <a:rPr lang="ja-JP" altLang="en-US" dirty="0"/>
              <a:t>　・継続的に何度でも、ある程度は強引に！</a:t>
            </a:r>
          </a:p>
          <a:p>
            <a:pPr marL="0" indent="0">
              <a:buNone/>
            </a:pPr>
            <a:r>
              <a:rPr lang="ja-JP" altLang="en-US" dirty="0"/>
              <a:t>　・例会、親睦活動などへの招待</a:t>
            </a:r>
          </a:p>
          <a:p>
            <a:pPr marL="0" indent="0">
              <a:buNone/>
            </a:pPr>
            <a:r>
              <a:rPr lang="ja-JP" altLang="en-US" sz="4000" b="1" dirty="0"/>
              <a:t>○入会後のケア（新入会員に対するケアを含め）</a:t>
            </a:r>
          </a:p>
          <a:p>
            <a:pPr marL="0" indent="0">
              <a:buNone/>
            </a:pPr>
            <a:r>
              <a:rPr kumimoji="1" lang="ja-JP" altLang="en-US" dirty="0"/>
              <a:t>　・クラブに慣れるまでのきめ細かいケア</a:t>
            </a:r>
          </a:p>
          <a:p>
            <a:pPr marL="0" indent="0">
              <a:buNone/>
            </a:pPr>
            <a:r>
              <a:rPr lang="ja-JP" altLang="en-US" sz="4000" b="1" dirty="0"/>
              <a:t>○退会防止</a:t>
            </a:r>
          </a:p>
          <a:p>
            <a:pPr marL="0" indent="0">
              <a:buNone/>
            </a:pPr>
            <a:r>
              <a:rPr kumimoji="1" lang="ja-JP" altLang="en-US" dirty="0"/>
              <a:t>　・退会意向の早期把握と慰留</a:t>
            </a:r>
          </a:p>
          <a:p>
            <a:pPr marL="0" indent="0">
              <a:buNone/>
            </a:pPr>
            <a:r>
              <a:rPr lang="ja-JP" altLang="en-US" dirty="0"/>
              <a:t>　・退会理由の分析とフィードバック</a:t>
            </a:r>
          </a:p>
          <a:p>
            <a:pPr marL="0" indent="0">
              <a:buNone/>
            </a:pPr>
            <a:r>
              <a:rPr kumimoji="1" lang="ja-JP" altLang="en-US" dirty="0"/>
              <a:t>　・声掛け、コミュニケーション</a:t>
            </a:r>
          </a:p>
          <a:p>
            <a:pPr marL="0" indent="0">
              <a:buNone/>
            </a:pPr>
            <a:r>
              <a:rPr lang="ja-JP" altLang="en-US" dirty="0"/>
              <a:t>　・転勤、退職の後任の推薦</a:t>
            </a:r>
            <a:endParaRPr lang="en-US" altLang="ja-JP" dirty="0"/>
          </a:p>
          <a:p>
            <a:pPr marL="0" indent="182563">
              <a:buNone/>
            </a:pPr>
            <a:r>
              <a:rPr lang="ja-JP" altLang="en-US" dirty="0"/>
              <a:t>・会員種類の多様化による対応</a:t>
            </a:r>
            <a:endParaRPr lang="en-US" altLang="ja-JP" dirty="0"/>
          </a:p>
          <a:p>
            <a:pPr marL="0" indent="0">
              <a:buNone/>
            </a:pPr>
            <a:endParaRPr kumimoji="1" lang="ja-JP" altLang="en-US" dirty="0"/>
          </a:p>
        </p:txBody>
      </p:sp>
      <p:sp>
        <p:nvSpPr>
          <p:cNvPr id="6" name="スライド番号プレースホルダー 5"/>
          <p:cNvSpPr>
            <a:spLocks noGrp="1"/>
          </p:cNvSpPr>
          <p:nvPr>
            <p:ph type="sldNum" sz="quarter" idx="12"/>
          </p:nvPr>
        </p:nvSpPr>
        <p:spPr/>
        <p:txBody>
          <a:bodyPr/>
          <a:lstStyle/>
          <a:p>
            <a:fld id="{5113EF04-07D8-46CD-B270-077A0700FAFF}" type="slidenum">
              <a:rPr kumimoji="1" lang="ja-JP" altLang="en-US" smtClean="0"/>
              <a:t>26</a:t>
            </a:fld>
            <a:endParaRPr kumimoji="1" lang="ja-JP" altLang="en-US"/>
          </a:p>
        </p:txBody>
      </p:sp>
      <p:sp>
        <p:nvSpPr>
          <p:cNvPr id="8" name="角丸四角形 7"/>
          <p:cNvSpPr/>
          <p:nvPr/>
        </p:nvSpPr>
        <p:spPr>
          <a:xfrm>
            <a:off x="8895596" y="2328352"/>
            <a:ext cx="3058418" cy="4371610"/>
          </a:xfrm>
          <a:prstGeom prst="roundRect">
            <a:avLst/>
          </a:prstGeom>
          <a:solidFill>
            <a:srgbClr val="F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400" u="wavyHeavy" dirty="0">
                <a:solidFill>
                  <a:schemeClr val="tx1"/>
                </a:solidFill>
              </a:rPr>
              <a:t>トップのリーダーシップは極めて重要</a:t>
            </a:r>
          </a:p>
          <a:p>
            <a:pPr marL="177800" indent="-177800"/>
            <a:r>
              <a:rPr lang="ja-JP" altLang="en-US" sz="2000" dirty="0">
                <a:solidFill>
                  <a:schemeClr val="tx1"/>
                </a:solidFill>
              </a:rPr>
              <a:t>・しっかりとした目標と計画をたてる</a:t>
            </a:r>
          </a:p>
          <a:p>
            <a:pPr marL="177800" indent="-177800"/>
            <a:r>
              <a:rPr lang="ja-JP" altLang="en-US" sz="2000" dirty="0">
                <a:solidFill>
                  <a:schemeClr val="tx1"/>
                </a:solidFill>
              </a:rPr>
              <a:t>・例会等でたえず語りかけ会員をその気にさせる</a:t>
            </a:r>
          </a:p>
          <a:p>
            <a:pPr marL="177800" indent="-177800"/>
            <a:r>
              <a:rPr lang="ja-JP" altLang="en-US" sz="2000" dirty="0">
                <a:solidFill>
                  <a:schemeClr val="tx1"/>
                </a:solidFill>
              </a:rPr>
              <a:t>・色々な増強の話し合いの機会を設ける</a:t>
            </a:r>
          </a:p>
          <a:p>
            <a:pPr marL="177800" indent="-177800"/>
            <a:r>
              <a:rPr lang="ja-JP" altLang="en-US" sz="2000" dirty="0">
                <a:solidFill>
                  <a:schemeClr val="tx1"/>
                </a:solidFill>
              </a:rPr>
              <a:t>・常に増強活動状況をフォローし、状況を把握する</a:t>
            </a:r>
          </a:p>
          <a:p>
            <a:pPr marL="177800" indent="-177800"/>
            <a:r>
              <a:rPr lang="ja-JP" altLang="en-US" sz="2000" dirty="0">
                <a:solidFill>
                  <a:schemeClr val="tx1"/>
                </a:solidFill>
              </a:rPr>
              <a:t>　　　・・・</a:t>
            </a:r>
          </a:p>
        </p:txBody>
      </p:sp>
      <p:sp>
        <p:nvSpPr>
          <p:cNvPr id="11" name="円/楕円 10"/>
          <p:cNvSpPr/>
          <p:nvPr/>
        </p:nvSpPr>
        <p:spPr>
          <a:xfrm>
            <a:off x="9055600" y="1921906"/>
            <a:ext cx="492790" cy="432048"/>
          </a:xfrm>
          <a:prstGeom prst="ellipse">
            <a:avLst/>
          </a:prstGeom>
          <a:solidFill>
            <a:srgbClr val="F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円/楕円 11"/>
          <p:cNvSpPr/>
          <p:nvPr/>
        </p:nvSpPr>
        <p:spPr>
          <a:xfrm>
            <a:off x="8788765" y="1821469"/>
            <a:ext cx="288032" cy="280484"/>
          </a:xfrm>
          <a:prstGeom prst="ellipse">
            <a:avLst/>
          </a:prstGeom>
          <a:solidFill>
            <a:srgbClr val="F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円/楕円 12"/>
          <p:cNvSpPr/>
          <p:nvPr/>
        </p:nvSpPr>
        <p:spPr>
          <a:xfrm>
            <a:off x="8601739" y="1745687"/>
            <a:ext cx="144016" cy="216024"/>
          </a:xfrm>
          <a:prstGeom prst="ellipse">
            <a:avLst/>
          </a:prstGeom>
          <a:solidFill>
            <a:srgbClr val="F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726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1000"/>
                                        <p:tgtEl>
                                          <p:spTgt spid="3">
                                            <p:txEl>
                                              <p:pRg st="7" end="7"/>
                                            </p:txEl>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1000"/>
                                        <p:tgtEl>
                                          <p:spTgt spid="3">
                                            <p:txEl>
                                              <p:pRg st="8" end="8"/>
                                            </p:txEl>
                                          </p:spTgt>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1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1000"/>
                                        <p:tgtEl>
                                          <p:spTgt spid="3">
                                            <p:txEl>
                                              <p:pRg st="10" end="10"/>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left)">
                                      <p:cBhvr>
                                        <p:cTn id="53" dur="10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wipe(left)">
                                      <p:cBhvr>
                                        <p:cTn id="58" dur="1000"/>
                                        <p:tgtEl>
                                          <p:spTgt spid="3">
                                            <p:txEl>
                                              <p:pRg st="12" end="12"/>
                                            </p:txEl>
                                          </p:spTgt>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left)">
                                      <p:cBhvr>
                                        <p:cTn id="62" dur="1000"/>
                                        <p:tgtEl>
                                          <p:spTgt spid="3">
                                            <p:txEl>
                                              <p:pRg st="13" end="13"/>
                                            </p:txEl>
                                          </p:spTgt>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wipe(left)">
                                      <p:cBhvr>
                                        <p:cTn id="66" dur="1000"/>
                                        <p:tgtEl>
                                          <p:spTgt spid="3">
                                            <p:txEl>
                                              <p:pRg st="14" end="14"/>
                                            </p:txEl>
                                          </p:spTgt>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wipe(left)">
                                      <p:cBhvr>
                                        <p:cTn id="70" dur="1000"/>
                                        <p:tgtEl>
                                          <p:spTgt spid="3">
                                            <p:txEl>
                                              <p:pRg st="15" end="15"/>
                                            </p:txEl>
                                          </p:spTgt>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3">
                                            <p:txEl>
                                              <p:pRg st="16" end="16"/>
                                            </p:txEl>
                                          </p:spTgt>
                                        </p:tgtEl>
                                        <p:attrNameLst>
                                          <p:attrName>style.visibility</p:attrName>
                                        </p:attrNameLst>
                                      </p:cBhvr>
                                      <p:to>
                                        <p:strVal val="visible"/>
                                      </p:to>
                                    </p:set>
                                    <p:animEffect transition="in" filter="wipe(left)">
                                      <p:cBhvr>
                                        <p:cTn id="74" dur="1000"/>
                                        <p:tgtEl>
                                          <p:spTgt spid="3">
                                            <p:txEl>
                                              <p:pRg st="16" end="16"/>
                                            </p:txEl>
                                          </p:spTgt>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3">
                                            <p:txEl>
                                              <p:pRg st="17" end="17"/>
                                            </p:txEl>
                                          </p:spTgt>
                                        </p:tgtEl>
                                        <p:attrNameLst>
                                          <p:attrName>style.visibility</p:attrName>
                                        </p:attrNameLst>
                                      </p:cBhvr>
                                      <p:to>
                                        <p:strVal val="visible"/>
                                      </p:to>
                                    </p:set>
                                    <p:animEffect transition="in" filter="wipe(left)">
                                      <p:cBhvr>
                                        <p:cTn id="78" dur="1000"/>
                                        <p:tgtEl>
                                          <p:spTgt spid="3">
                                            <p:txEl>
                                              <p:pRg st="17" end="1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childTnLst>
                          </p:cTn>
                        </p:par>
                        <p:par>
                          <p:cTn id="93" fill="hold">
                            <p:stCondLst>
                              <p:cond delay="500"/>
                            </p:stCondLst>
                            <p:childTnLst>
                              <p:par>
                                <p:cTn id="94" presetID="22" presetClass="entr" presetSubtype="8" fill="hold" nodeType="afterEffect">
                                  <p:stCondLst>
                                    <p:cond delay="0"/>
                                  </p:stCondLst>
                                  <p:iterate type="lt">
                                    <p:tmPct val="10000"/>
                                  </p:iterate>
                                  <p:childTnLst>
                                    <p:set>
                                      <p:cBhvr>
                                        <p:cTn id="95" dur="1" fill="hold">
                                          <p:stCondLst>
                                            <p:cond delay="0"/>
                                          </p:stCondLst>
                                        </p:cTn>
                                        <p:tgtEl>
                                          <p:spTgt spid="8">
                                            <p:txEl>
                                              <p:pRg st="0" end="0"/>
                                            </p:txEl>
                                          </p:spTgt>
                                        </p:tgtEl>
                                        <p:attrNameLst>
                                          <p:attrName>style.visibility</p:attrName>
                                        </p:attrNameLst>
                                      </p:cBhvr>
                                      <p:to>
                                        <p:strVal val="visible"/>
                                      </p:to>
                                    </p:set>
                                    <p:animEffect transition="in" filter="wipe(left)">
                                      <p:cBhvr>
                                        <p:cTn id="96" dur="500"/>
                                        <p:tgtEl>
                                          <p:spTgt spid="8">
                                            <p:txEl>
                                              <p:pRg st="0" end="0"/>
                                            </p:txEl>
                                          </p:spTgt>
                                        </p:tgtEl>
                                      </p:cBhvr>
                                    </p:animEffect>
                                  </p:childTnLst>
                                </p:cTn>
                              </p:par>
                            </p:childTnLst>
                          </p:cTn>
                        </p:par>
                        <p:par>
                          <p:cTn id="97" fill="hold">
                            <p:stCondLst>
                              <p:cond delay="1800"/>
                            </p:stCondLst>
                            <p:childTnLst>
                              <p:par>
                                <p:cTn id="98" presetID="22" presetClass="entr" presetSubtype="8" fill="hold" nodeType="afterEffect">
                                  <p:stCondLst>
                                    <p:cond delay="0"/>
                                  </p:stCondLst>
                                  <p:iterate type="lt">
                                    <p:tmPct val="10000"/>
                                  </p:iterate>
                                  <p:childTnLst>
                                    <p:set>
                                      <p:cBhvr>
                                        <p:cTn id="99" dur="1" fill="hold">
                                          <p:stCondLst>
                                            <p:cond delay="0"/>
                                          </p:stCondLst>
                                        </p:cTn>
                                        <p:tgtEl>
                                          <p:spTgt spid="8">
                                            <p:txEl>
                                              <p:pRg st="1" end="1"/>
                                            </p:txEl>
                                          </p:spTgt>
                                        </p:tgtEl>
                                        <p:attrNameLst>
                                          <p:attrName>style.visibility</p:attrName>
                                        </p:attrNameLst>
                                      </p:cBhvr>
                                      <p:to>
                                        <p:strVal val="visible"/>
                                      </p:to>
                                    </p:set>
                                    <p:animEffect transition="in" filter="wipe(left)">
                                      <p:cBhvr>
                                        <p:cTn id="100" dur="500"/>
                                        <p:tgtEl>
                                          <p:spTgt spid="8">
                                            <p:txEl>
                                              <p:pRg st="1" end="1"/>
                                            </p:txEl>
                                          </p:spTgt>
                                        </p:tgtEl>
                                      </p:cBhvr>
                                    </p:animEffect>
                                  </p:childTnLst>
                                </p:cTn>
                              </p:par>
                            </p:childTnLst>
                          </p:cTn>
                        </p:par>
                        <p:par>
                          <p:cTn id="101" fill="hold">
                            <p:stCondLst>
                              <p:cond delay="3100"/>
                            </p:stCondLst>
                            <p:childTnLst>
                              <p:par>
                                <p:cTn id="102" presetID="22" presetClass="entr" presetSubtype="8" fill="hold" nodeType="afterEffect">
                                  <p:stCondLst>
                                    <p:cond delay="0"/>
                                  </p:stCondLst>
                                  <p:iterate type="lt">
                                    <p:tmPct val="10000"/>
                                  </p:iterate>
                                  <p:childTnLst>
                                    <p:set>
                                      <p:cBhvr>
                                        <p:cTn id="103" dur="1" fill="hold">
                                          <p:stCondLst>
                                            <p:cond delay="0"/>
                                          </p:stCondLst>
                                        </p:cTn>
                                        <p:tgtEl>
                                          <p:spTgt spid="8">
                                            <p:txEl>
                                              <p:pRg st="2" end="2"/>
                                            </p:txEl>
                                          </p:spTgt>
                                        </p:tgtEl>
                                        <p:attrNameLst>
                                          <p:attrName>style.visibility</p:attrName>
                                        </p:attrNameLst>
                                      </p:cBhvr>
                                      <p:to>
                                        <p:strVal val="visible"/>
                                      </p:to>
                                    </p:set>
                                    <p:animEffect transition="in" filter="wipe(left)">
                                      <p:cBhvr>
                                        <p:cTn id="104" dur="500"/>
                                        <p:tgtEl>
                                          <p:spTgt spid="8">
                                            <p:txEl>
                                              <p:pRg st="2" end="2"/>
                                            </p:txEl>
                                          </p:spTgt>
                                        </p:tgtEl>
                                      </p:cBhvr>
                                    </p:animEffect>
                                  </p:childTnLst>
                                </p:cTn>
                              </p:par>
                            </p:childTnLst>
                          </p:cTn>
                        </p:par>
                        <p:par>
                          <p:cTn id="105" fill="hold">
                            <p:stCondLst>
                              <p:cond delay="4650"/>
                            </p:stCondLst>
                            <p:childTnLst>
                              <p:par>
                                <p:cTn id="106" presetID="22" presetClass="entr" presetSubtype="8" fill="hold" nodeType="afterEffect">
                                  <p:stCondLst>
                                    <p:cond delay="0"/>
                                  </p:stCondLst>
                                  <p:iterate type="lt">
                                    <p:tmPct val="10000"/>
                                  </p:iterate>
                                  <p:childTnLst>
                                    <p:set>
                                      <p:cBhvr>
                                        <p:cTn id="107" dur="1" fill="hold">
                                          <p:stCondLst>
                                            <p:cond delay="0"/>
                                          </p:stCondLst>
                                        </p:cTn>
                                        <p:tgtEl>
                                          <p:spTgt spid="8">
                                            <p:txEl>
                                              <p:pRg st="3" end="3"/>
                                            </p:txEl>
                                          </p:spTgt>
                                        </p:tgtEl>
                                        <p:attrNameLst>
                                          <p:attrName>style.visibility</p:attrName>
                                        </p:attrNameLst>
                                      </p:cBhvr>
                                      <p:to>
                                        <p:strVal val="visible"/>
                                      </p:to>
                                    </p:set>
                                    <p:animEffect transition="in" filter="wipe(left)">
                                      <p:cBhvr>
                                        <p:cTn id="108" dur="500"/>
                                        <p:tgtEl>
                                          <p:spTgt spid="8">
                                            <p:txEl>
                                              <p:pRg st="3" end="3"/>
                                            </p:txEl>
                                          </p:spTgt>
                                        </p:tgtEl>
                                      </p:cBhvr>
                                    </p:animEffect>
                                  </p:childTnLst>
                                </p:cTn>
                              </p:par>
                            </p:childTnLst>
                          </p:cTn>
                        </p:par>
                        <p:par>
                          <p:cTn id="109" fill="hold">
                            <p:stCondLst>
                              <p:cond delay="6000"/>
                            </p:stCondLst>
                            <p:childTnLst>
                              <p:par>
                                <p:cTn id="110" presetID="22" presetClass="entr" presetSubtype="8" fill="hold" nodeType="afterEffect">
                                  <p:stCondLst>
                                    <p:cond delay="0"/>
                                  </p:stCondLst>
                                  <p:iterate type="lt">
                                    <p:tmPct val="10000"/>
                                  </p:iterate>
                                  <p:childTnLst>
                                    <p:set>
                                      <p:cBhvr>
                                        <p:cTn id="111" dur="1" fill="hold">
                                          <p:stCondLst>
                                            <p:cond delay="0"/>
                                          </p:stCondLst>
                                        </p:cTn>
                                        <p:tgtEl>
                                          <p:spTgt spid="8">
                                            <p:txEl>
                                              <p:pRg st="4" end="4"/>
                                            </p:txEl>
                                          </p:spTgt>
                                        </p:tgtEl>
                                        <p:attrNameLst>
                                          <p:attrName>style.visibility</p:attrName>
                                        </p:attrNameLst>
                                      </p:cBhvr>
                                      <p:to>
                                        <p:strVal val="visible"/>
                                      </p:to>
                                    </p:set>
                                    <p:animEffect transition="in" filter="wipe(left)">
                                      <p:cBhvr>
                                        <p:cTn id="112" dur="500"/>
                                        <p:tgtEl>
                                          <p:spTgt spid="8">
                                            <p:txEl>
                                              <p:pRg st="4" end="4"/>
                                            </p:txEl>
                                          </p:spTgt>
                                        </p:tgtEl>
                                      </p:cBhvr>
                                    </p:animEffect>
                                  </p:childTnLst>
                                </p:cTn>
                              </p:par>
                            </p:childTnLst>
                          </p:cTn>
                        </p:par>
                        <p:par>
                          <p:cTn id="113" fill="hold">
                            <p:stCondLst>
                              <p:cond delay="7600"/>
                            </p:stCondLst>
                            <p:childTnLst>
                              <p:par>
                                <p:cTn id="114" presetID="22" presetClass="entr" presetSubtype="4" fill="hold" nodeType="afterEffect">
                                  <p:stCondLst>
                                    <p:cond delay="0"/>
                                  </p:stCondLst>
                                  <p:childTnLst>
                                    <p:set>
                                      <p:cBhvr>
                                        <p:cTn id="115" dur="1" fill="hold">
                                          <p:stCondLst>
                                            <p:cond delay="0"/>
                                          </p:stCondLst>
                                        </p:cTn>
                                        <p:tgtEl>
                                          <p:spTgt spid="8">
                                            <p:txEl>
                                              <p:pRg st="5" end="5"/>
                                            </p:txEl>
                                          </p:spTgt>
                                        </p:tgtEl>
                                        <p:attrNameLst>
                                          <p:attrName>style.visibility</p:attrName>
                                        </p:attrNameLst>
                                      </p:cBhvr>
                                      <p:to>
                                        <p:strVal val="visible"/>
                                      </p:to>
                                    </p:set>
                                    <p:animEffect transition="in" filter="wipe(down)">
                                      <p:cBhvr>
                                        <p:cTn id="11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6327DA-ED6F-16A2-5569-DF91179E8718}"/>
              </a:ext>
            </a:extLst>
          </p:cNvPr>
          <p:cNvSpPr>
            <a:spLocks noGrp="1"/>
          </p:cNvSpPr>
          <p:nvPr>
            <p:ph idx="1"/>
          </p:nvPr>
        </p:nvSpPr>
        <p:spPr>
          <a:xfrm>
            <a:off x="1703512" y="604254"/>
            <a:ext cx="9083352" cy="5649491"/>
          </a:xfrm>
          <a:noFill/>
        </p:spPr>
        <p:txBody>
          <a:bodyPr>
            <a:normAutofit/>
          </a:bodyPr>
          <a:lstStyle/>
          <a:p>
            <a:endParaRPr lang="ja-JP" altLang="en-US" sz="1600" dirty="0">
              <a:latin typeface="HGS教科書体" panose="02020600000000000000" pitchFamily="18" charset="-128"/>
              <a:ea typeface="HGS教科書体" panose="02020600000000000000" pitchFamily="18" charset="-128"/>
            </a:endParaRPr>
          </a:p>
          <a:p>
            <a:pPr marL="0" indent="0">
              <a:buNone/>
            </a:pPr>
            <a:endParaRPr lang="en-US" altLang="ja-JP" sz="6000" dirty="0">
              <a:latin typeface="HGS教科書体" panose="02020600000000000000" pitchFamily="18" charset="-128"/>
              <a:ea typeface="HGS教科書体" panose="02020600000000000000" pitchFamily="18" charset="-128"/>
            </a:endParaRPr>
          </a:p>
          <a:p>
            <a:pPr marL="0" indent="0">
              <a:buNone/>
            </a:pPr>
            <a:r>
              <a:rPr lang="ja-JP" altLang="en-US" sz="6000" dirty="0">
                <a:latin typeface="HGS教科書体" panose="02020600000000000000" pitchFamily="18" charset="-128"/>
                <a:ea typeface="HGS教科書体" panose="02020600000000000000" pitchFamily="18" charset="-128"/>
              </a:rPr>
              <a:t>  </a:t>
            </a:r>
            <a:r>
              <a:rPr lang="ja-JP" altLang="en-US" sz="7200" dirty="0">
                <a:latin typeface="HGS教科書体" panose="02020600000000000000" pitchFamily="18" charset="-128"/>
                <a:ea typeface="HGS教科書体" panose="02020600000000000000" pitchFamily="18" charset="-128"/>
              </a:rPr>
              <a:t>会員増強の観点から</a:t>
            </a:r>
          </a:p>
          <a:p>
            <a:pPr marL="0" indent="0">
              <a:buNone/>
            </a:pPr>
            <a:r>
              <a:rPr lang="ja-JP" altLang="en-US" sz="7200" dirty="0">
                <a:latin typeface="HGS教科書体" panose="02020600000000000000" pitchFamily="18" charset="-128"/>
                <a:ea typeface="HGS教科書体" panose="02020600000000000000" pitchFamily="18" charset="-128"/>
              </a:rPr>
              <a:t>   衛星クラブ創設</a:t>
            </a:r>
          </a:p>
          <a:p>
            <a:endParaRPr lang="ja-JP" altLang="en-US" sz="6000" dirty="0"/>
          </a:p>
        </p:txBody>
      </p:sp>
    </p:spTree>
    <p:extLst>
      <p:ext uri="{BB962C8B-B14F-4D97-AF65-F5344CB8AC3E}">
        <p14:creationId xmlns:p14="http://schemas.microsoft.com/office/powerpoint/2010/main" val="273550041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A9FF2-EABB-40E6-B58F-1AE57D1011B8}"/>
              </a:ext>
            </a:extLst>
          </p:cNvPr>
          <p:cNvSpPr>
            <a:spLocks noGrp="1"/>
          </p:cNvSpPr>
          <p:nvPr>
            <p:ph type="title"/>
          </p:nvPr>
        </p:nvSpPr>
        <p:spPr>
          <a:solidFill>
            <a:schemeClr val="accent5">
              <a:lumMod val="20000"/>
              <a:lumOff val="80000"/>
            </a:schemeClr>
          </a:solidFill>
        </p:spPr>
        <p:txBody>
          <a:bodyPr/>
          <a:lstStyle/>
          <a:p>
            <a:r>
              <a:rPr kumimoji="1" lang="ja-JP" altLang="en-US" dirty="0">
                <a:ea typeface="AR教科書体M" panose="020B0609010101010101" pitchFamily="49" charset="-128"/>
              </a:rPr>
              <a:t>衛星クラブについて</a:t>
            </a:r>
          </a:p>
        </p:txBody>
      </p:sp>
      <p:sp>
        <p:nvSpPr>
          <p:cNvPr id="3" name="コンテンツ プレースホルダー 2">
            <a:extLst>
              <a:ext uri="{FF2B5EF4-FFF2-40B4-BE49-F238E27FC236}">
                <a16:creationId xmlns:a16="http://schemas.microsoft.com/office/drawing/2014/main" id="{85B5411D-8D6B-4935-B088-71BDDE06EE76}"/>
              </a:ext>
            </a:extLst>
          </p:cNvPr>
          <p:cNvSpPr>
            <a:spLocks noGrp="1"/>
          </p:cNvSpPr>
          <p:nvPr>
            <p:ph idx="1"/>
          </p:nvPr>
        </p:nvSpPr>
        <p:spPr>
          <a:xfrm>
            <a:off x="609600" y="1844824"/>
            <a:ext cx="10972800" cy="4061048"/>
          </a:xfrm>
          <a:solidFill>
            <a:schemeClr val="accent2">
              <a:lumMod val="20000"/>
              <a:lumOff val="80000"/>
            </a:schemeClr>
          </a:solidFill>
          <a:ln>
            <a:solidFill>
              <a:schemeClr val="accent4">
                <a:lumMod val="40000"/>
                <a:lumOff val="60000"/>
              </a:schemeClr>
            </a:solidFill>
          </a:ln>
        </p:spPr>
        <p:txBody>
          <a:bodyPr>
            <a:normAutofit/>
          </a:bodyPr>
          <a:lstStyle/>
          <a:p>
            <a:r>
              <a:rPr kumimoji="1" lang="en-US" altLang="ja-JP" dirty="0">
                <a:ea typeface="AR教科書体M" panose="020B0609010101010101" pitchFamily="49" charset="-128"/>
              </a:rPr>
              <a:t>RI</a:t>
            </a:r>
            <a:r>
              <a:rPr kumimoji="1" lang="ja-JP" altLang="en-US" dirty="0">
                <a:ea typeface="AR教科書体M" panose="020B0609010101010101" pitchFamily="49" charset="-128"/>
              </a:rPr>
              <a:t>第</a:t>
            </a:r>
            <a:r>
              <a:rPr kumimoji="1" lang="en-US" altLang="ja-JP" dirty="0">
                <a:ea typeface="AR教科書体M" panose="020B0609010101010101" pitchFamily="49" charset="-128"/>
              </a:rPr>
              <a:t>2660</a:t>
            </a:r>
            <a:r>
              <a:rPr kumimoji="1" lang="ja-JP" altLang="en-US" dirty="0">
                <a:ea typeface="AR教科書体M" panose="020B0609010101010101" pitchFamily="49" charset="-128"/>
              </a:rPr>
              <a:t>地区での衛星クラブ創設</a:t>
            </a:r>
          </a:p>
          <a:p>
            <a:pPr marL="0" indent="0">
              <a:buNone/>
            </a:pPr>
            <a:r>
              <a:rPr lang="ja-JP" altLang="en-US" dirty="0">
                <a:ea typeface="AR教科書体M" panose="020B0609010101010101" pitchFamily="49" charset="-128"/>
              </a:rPr>
              <a:t>　 </a:t>
            </a:r>
            <a:r>
              <a:rPr lang="en-US" altLang="ja-JP" sz="2800" dirty="0">
                <a:ea typeface="AR教科書体M" panose="020B0609010101010101" pitchFamily="49" charset="-128"/>
              </a:rPr>
              <a:t>2018.7/2</a:t>
            </a:r>
            <a:r>
              <a:rPr lang="ja-JP" altLang="en-US" sz="2800" dirty="0">
                <a:ea typeface="AR教科書体M" panose="020B0609010101010101" pitchFamily="49" charset="-128"/>
              </a:rPr>
              <a:t>　 大阪南なみはやロータリー衛星クラブ</a:t>
            </a:r>
            <a:endParaRPr lang="en-US" altLang="ja-JP" sz="2800" dirty="0">
              <a:ea typeface="AR教科書体M" panose="020B0609010101010101" pitchFamily="49" charset="-128"/>
            </a:endParaRPr>
          </a:p>
          <a:p>
            <a:pPr marL="0" indent="0">
              <a:buNone/>
            </a:pPr>
            <a:r>
              <a:rPr lang="ja-JP" altLang="en-US" sz="2800" dirty="0">
                <a:ea typeface="AR教科書体M" panose="020B0609010101010101" pitchFamily="49" charset="-128"/>
              </a:rPr>
              <a:t>　　　　　　　　</a:t>
            </a:r>
            <a:r>
              <a:rPr lang="en-US" altLang="ja-JP" sz="2800" dirty="0">
                <a:ea typeface="AR教科書体M" panose="020B0609010101010101" pitchFamily="49" charset="-128"/>
              </a:rPr>
              <a:t>2022.5.20</a:t>
            </a:r>
            <a:r>
              <a:rPr lang="ja-JP" altLang="en-US" sz="2800" dirty="0">
                <a:ea typeface="AR教科書体M" panose="020B0609010101010101" pitchFamily="49" charset="-128"/>
              </a:rPr>
              <a:t>現在　９人（内女性０人）</a:t>
            </a:r>
          </a:p>
          <a:p>
            <a:pPr marL="0" indent="0">
              <a:buNone/>
            </a:pPr>
            <a:r>
              <a:rPr lang="ja-JP" altLang="en-US" sz="2800" dirty="0">
                <a:ea typeface="AR教科書体M" panose="020B0609010101010101" pitchFamily="49" charset="-128"/>
              </a:rPr>
              <a:t>      </a:t>
            </a:r>
            <a:r>
              <a:rPr lang="en-US" altLang="ja-JP" sz="2800" dirty="0">
                <a:ea typeface="AR教科書体M" panose="020B0609010101010101" pitchFamily="49" charset="-128"/>
              </a:rPr>
              <a:t>2019.5/30</a:t>
            </a:r>
            <a:r>
              <a:rPr lang="ja-JP" altLang="en-US" sz="2800" dirty="0">
                <a:ea typeface="AR教科書体M" panose="020B0609010101010101" pitchFamily="49" charset="-128"/>
              </a:rPr>
              <a:t>　</a:t>
            </a:r>
            <a:r>
              <a:rPr lang="ja-JP" altLang="en-US" sz="2500" dirty="0">
                <a:ea typeface="AR教科書体M" panose="020B0609010101010101" pitchFamily="49" charset="-128"/>
              </a:rPr>
              <a:t>大阪中央ミレニアルズロータリー衛星クラブ</a:t>
            </a:r>
            <a:endParaRPr lang="en-US" altLang="ja-JP" sz="2500" dirty="0">
              <a:ea typeface="AR教科書体M" panose="020B0609010101010101" pitchFamily="49" charset="-128"/>
            </a:endParaRPr>
          </a:p>
          <a:p>
            <a:pPr marL="0" indent="0">
              <a:buNone/>
            </a:pPr>
            <a:r>
              <a:rPr lang="ja-JP" altLang="en-US" sz="2800" dirty="0">
                <a:ea typeface="AR教科書体M" panose="020B0609010101010101" pitchFamily="49" charset="-128"/>
              </a:rPr>
              <a:t>　　　　　　　　</a:t>
            </a:r>
            <a:r>
              <a:rPr lang="en-US" altLang="ja-JP" sz="2800" dirty="0">
                <a:ea typeface="AR教科書体M" panose="020B0609010101010101" pitchFamily="49" charset="-128"/>
              </a:rPr>
              <a:t>2022.5.20</a:t>
            </a:r>
            <a:r>
              <a:rPr lang="ja-JP" altLang="en-US" sz="2800" dirty="0">
                <a:ea typeface="AR教科書体M" panose="020B0609010101010101" pitchFamily="49" charset="-128"/>
              </a:rPr>
              <a:t>現在　</a:t>
            </a:r>
            <a:r>
              <a:rPr lang="en-US" altLang="ja-JP" sz="2800" dirty="0">
                <a:ea typeface="AR教科書体M" panose="020B0609010101010101" pitchFamily="49" charset="-128"/>
              </a:rPr>
              <a:t>10</a:t>
            </a:r>
            <a:r>
              <a:rPr lang="ja-JP" altLang="en-US" sz="2800" dirty="0">
                <a:ea typeface="AR教科書体M" panose="020B0609010101010101" pitchFamily="49" charset="-128"/>
              </a:rPr>
              <a:t>人（内女性５人）</a:t>
            </a:r>
            <a:endParaRPr lang="en-US" altLang="ja-JP" sz="2800" dirty="0">
              <a:ea typeface="AR教科書体M" panose="020B0609010101010101" pitchFamily="49" charset="-128"/>
            </a:endParaRPr>
          </a:p>
          <a:p>
            <a:pPr marL="0" indent="0">
              <a:buNone/>
            </a:pPr>
            <a:r>
              <a:rPr lang="en-US" altLang="ja-JP" sz="2800" dirty="0">
                <a:ea typeface="AR教科書体M" panose="020B0609010101010101" pitchFamily="49" charset="-128"/>
              </a:rPr>
              <a:t>      2020.5/28</a:t>
            </a:r>
            <a:r>
              <a:rPr lang="ja-JP" altLang="en-US" sz="2800" dirty="0">
                <a:ea typeface="AR教科書体M" panose="020B0609010101010101" pitchFamily="49" charset="-128"/>
              </a:rPr>
              <a:t>　</a:t>
            </a:r>
            <a:r>
              <a:rPr lang="ja-JP" altLang="en-US" sz="2400" dirty="0">
                <a:ea typeface="AR教科書体M" panose="020B0609010101010101" pitchFamily="49" charset="-128"/>
              </a:rPr>
              <a:t>東大阪東フューチャーロータリー衛星クラブ</a:t>
            </a:r>
            <a:endParaRPr lang="en-US" altLang="ja-JP" sz="2400" dirty="0">
              <a:ea typeface="AR教科書体M" panose="020B0609010101010101" pitchFamily="49" charset="-128"/>
            </a:endParaRPr>
          </a:p>
          <a:p>
            <a:pPr marL="0" indent="0">
              <a:buNone/>
            </a:pPr>
            <a:r>
              <a:rPr lang="ja-JP" altLang="en-US" sz="2800" dirty="0">
                <a:ea typeface="AR教科書体M" panose="020B0609010101010101" pitchFamily="49" charset="-128"/>
              </a:rPr>
              <a:t>　　　　　　　　</a:t>
            </a:r>
            <a:r>
              <a:rPr lang="en-US" altLang="ja-JP" sz="2800" dirty="0">
                <a:ea typeface="AR教科書体M" panose="020B0609010101010101" pitchFamily="49" charset="-128"/>
              </a:rPr>
              <a:t>2022.5.20</a:t>
            </a:r>
            <a:r>
              <a:rPr lang="ja-JP" altLang="en-US" sz="2800" dirty="0">
                <a:ea typeface="AR教科書体M" panose="020B0609010101010101" pitchFamily="49" charset="-128"/>
              </a:rPr>
              <a:t>現在　</a:t>
            </a:r>
            <a:r>
              <a:rPr lang="en-US" altLang="ja-JP" sz="2800">
                <a:ea typeface="AR教科書体M" panose="020B0609010101010101" pitchFamily="49" charset="-128"/>
              </a:rPr>
              <a:t>13</a:t>
            </a:r>
            <a:r>
              <a:rPr lang="ja-JP" altLang="en-US" sz="2800">
                <a:ea typeface="AR教科書体M" panose="020B0609010101010101" pitchFamily="49" charset="-128"/>
              </a:rPr>
              <a:t>人</a:t>
            </a:r>
            <a:r>
              <a:rPr lang="ja-JP" altLang="en-US" sz="2800" dirty="0">
                <a:ea typeface="AR教科書体M" panose="020B0609010101010101" pitchFamily="49" charset="-128"/>
              </a:rPr>
              <a:t>（内女性</a:t>
            </a:r>
            <a:r>
              <a:rPr lang="en-US" altLang="ja-JP" sz="2800" dirty="0">
                <a:ea typeface="AR教科書体M" panose="020B0609010101010101" pitchFamily="49" charset="-128"/>
              </a:rPr>
              <a:t>2</a:t>
            </a:r>
            <a:r>
              <a:rPr lang="ja-JP" altLang="en-US" sz="2800" dirty="0">
                <a:ea typeface="AR教科書体M" panose="020B0609010101010101" pitchFamily="49" charset="-128"/>
              </a:rPr>
              <a:t>人）</a:t>
            </a:r>
          </a:p>
          <a:p>
            <a:pPr marL="0" indent="0">
              <a:buNone/>
            </a:pPr>
            <a:endParaRPr lang="ja-JP" altLang="en-US" sz="2800" dirty="0"/>
          </a:p>
          <a:p>
            <a:pPr marL="0" indent="0">
              <a:buNone/>
            </a:pPr>
            <a:endParaRPr lang="ja-JP" altLang="en-US" sz="2800" dirty="0"/>
          </a:p>
        </p:txBody>
      </p:sp>
    </p:spTree>
    <p:extLst>
      <p:ext uri="{BB962C8B-B14F-4D97-AF65-F5344CB8AC3E}">
        <p14:creationId xmlns:p14="http://schemas.microsoft.com/office/powerpoint/2010/main" val="242778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188640"/>
            <a:ext cx="10945216" cy="720080"/>
          </a:xfrm>
          <a:solidFill>
            <a:schemeClr val="accent5">
              <a:lumMod val="20000"/>
              <a:lumOff val="80000"/>
            </a:schemeClr>
          </a:solidFill>
          <a:ln>
            <a:solidFill>
              <a:schemeClr val="accent5">
                <a:lumMod val="20000"/>
                <a:lumOff val="80000"/>
              </a:schemeClr>
            </a:solidFill>
          </a:ln>
        </p:spPr>
        <p:txBody>
          <a:bodyPr>
            <a:noAutofit/>
          </a:bodyPr>
          <a:lstStyle/>
          <a:p>
            <a:r>
              <a:rPr kumimoji="1" lang="ja-JP" altLang="en-US" dirty="0">
                <a:latin typeface="HGP教科書体" panose="02020600000000000000" pitchFamily="18" charset="-128"/>
                <a:ea typeface="HGP教科書体" panose="02020600000000000000" pitchFamily="18" charset="-128"/>
              </a:rPr>
              <a:t>衛星クラブについて</a:t>
            </a:r>
          </a:p>
        </p:txBody>
      </p:sp>
      <p:sp>
        <p:nvSpPr>
          <p:cNvPr id="4" name="正方形/長方形 3"/>
          <p:cNvSpPr/>
          <p:nvPr/>
        </p:nvSpPr>
        <p:spPr>
          <a:xfrm>
            <a:off x="623392" y="1571261"/>
            <a:ext cx="4820665" cy="4954083"/>
          </a:xfrm>
          <a:prstGeom prst="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r>
              <a:rPr lang="ja-JP" altLang="en-US" sz="2000" dirty="0">
                <a:solidFill>
                  <a:prstClr val="black"/>
                </a:solidFill>
              </a:rPr>
              <a:t>・新クラブは既存クラブとは別のクラブ</a:t>
            </a: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pPr marL="177800" indent="-177800"/>
            <a:endParaRPr lang="ja-JP" altLang="en-US"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endParaRPr lang="en-US" altLang="ja-JP" sz="2000" dirty="0">
              <a:solidFill>
                <a:prstClr val="black"/>
              </a:solidFill>
            </a:endParaRPr>
          </a:p>
          <a:p>
            <a:r>
              <a:rPr lang="ja-JP" altLang="en-US" sz="2000" dirty="0">
                <a:solidFill>
                  <a:prstClr val="black"/>
                </a:solidFill>
              </a:rPr>
              <a:t>・創設メンバーは２０名以上</a:t>
            </a:r>
          </a:p>
          <a:p>
            <a:pPr algn="ctr"/>
            <a:endParaRPr lang="ja-JP" altLang="en-US" dirty="0">
              <a:solidFill>
                <a:prstClr val="black"/>
              </a:solidFill>
            </a:endParaRPr>
          </a:p>
        </p:txBody>
      </p:sp>
      <p:sp>
        <p:nvSpPr>
          <p:cNvPr id="10" name="角丸四角形 9"/>
          <p:cNvSpPr/>
          <p:nvPr/>
        </p:nvSpPr>
        <p:spPr>
          <a:xfrm>
            <a:off x="2015856" y="2555031"/>
            <a:ext cx="1800200" cy="13101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prstClr val="black"/>
              </a:solidFill>
            </a:endParaRPr>
          </a:p>
          <a:p>
            <a:pPr algn="ctr"/>
            <a:r>
              <a:rPr lang="ja-JP" altLang="en-US" sz="2000" dirty="0">
                <a:solidFill>
                  <a:prstClr val="black"/>
                </a:solidFill>
              </a:rPr>
              <a:t>スポンサー</a:t>
            </a:r>
          </a:p>
          <a:p>
            <a:pPr algn="ctr"/>
            <a:r>
              <a:rPr lang="ja-JP" altLang="en-US" sz="2000" dirty="0">
                <a:solidFill>
                  <a:prstClr val="black"/>
                </a:solidFill>
              </a:rPr>
              <a:t>クラブ</a:t>
            </a:r>
            <a:r>
              <a:rPr lang="en-US" altLang="ja-JP" sz="2000" dirty="0">
                <a:solidFill>
                  <a:prstClr val="black"/>
                </a:solidFill>
              </a:rPr>
              <a:t> </a:t>
            </a:r>
            <a:endParaRPr lang="ja-JP" altLang="en-US" sz="2000" dirty="0">
              <a:solidFill>
                <a:prstClr val="black"/>
              </a:solidFill>
            </a:endParaRPr>
          </a:p>
          <a:p>
            <a:pPr algn="ctr"/>
            <a:r>
              <a:rPr lang="ja-JP" altLang="en-US" sz="2000" dirty="0">
                <a:solidFill>
                  <a:prstClr val="black"/>
                </a:solidFill>
              </a:rPr>
              <a:t>（既存クラブ）</a:t>
            </a:r>
          </a:p>
        </p:txBody>
      </p:sp>
      <p:sp>
        <p:nvSpPr>
          <p:cNvPr id="11" name="角丸四角形 10"/>
          <p:cNvSpPr/>
          <p:nvPr/>
        </p:nvSpPr>
        <p:spPr>
          <a:xfrm>
            <a:off x="2063474" y="4576196"/>
            <a:ext cx="1788348" cy="5760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lang="ja-JP" altLang="en-US" sz="2000" dirty="0">
                <a:solidFill>
                  <a:prstClr val="black"/>
                </a:solidFill>
              </a:rPr>
              <a:t>新クラブ創設</a:t>
            </a:r>
            <a:endParaRPr lang="en-US" altLang="ja-JP" sz="2000" dirty="0">
              <a:solidFill>
                <a:prstClr val="black"/>
              </a:solidFill>
            </a:endParaRPr>
          </a:p>
          <a:p>
            <a:pPr algn="ctr"/>
            <a:endParaRPr lang="ja-JP" altLang="en-US" sz="2000" dirty="0">
              <a:solidFill>
                <a:prstClr val="black"/>
              </a:solidFill>
            </a:endParaRPr>
          </a:p>
        </p:txBody>
      </p:sp>
      <p:cxnSp>
        <p:nvCxnSpPr>
          <p:cNvPr id="13" name="直線矢印コネクタ 12"/>
          <p:cNvCxnSpPr>
            <a:cxnSpLocks/>
          </p:cNvCxnSpPr>
          <p:nvPr/>
        </p:nvCxnSpPr>
        <p:spPr>
          <a:xfrm>
            <a:off x="2975019" y="3900689"/>
            <a:ext cx="0" cy="638138"/>
          </a:xfrm>
          <a:prstGeom prst="straightConnector1">
            <a:avLst/>
          </a:prstGeom>
          <a:ln w="317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100767" y="4045798"/>
            <a:ext cx="1609718" cy="400110"/>
          </a:xfrm>
          <a:prstGeom prst="rect">
            <a:avLst/>
          </a:prstGeom>
          <a:noFill/>
        </p:spPr>
        <p:txBody>
          <a:bodyPr wrap="square" rtlCol="0">
            <a:spAutoFit/>
          </a:bodyPr>
          <a:lstStyle/>
          <a:p>
            <a:r>
              <a:rPr lang="ja-JP" altLang="en-US" sz="2000" dirty="0">
                <a:solidFill>
                  <a:prstClr val="black"/>
                </a:solidFill>
              </a:rPr>
              <a:t>（創設支援）</a:t>
            </a:r>
          </a:p>
        </p:txBody>
      </p:sp>
      <p:sp>
        <p:nvSpPr>
          <p:cNvPr id="15" name="テキスト ボックス 14"/>
          <p:cNvSpPr txBox="1"/>
          <p:nvPr/>
        </p:nvSpPr>
        <p:spPr>
          <a:xfrm>
            <a:off x="2015856" y="1033390"/>
            <a:ext cx="2592288" cy="461665"/>
          </a:xfrm>
          <a:prstGeom prst="rect">
            <a:avLst/>
          </a:prstGeom>
          <a:noFill/>
        </p:spPr>
        <p:txBody>
          <a:bodyPr wrap="square" rtlCol="0">
            <a:spAutoFit/>
          </a:bodyPr>
          <a:lstStyle/>
          <a:p>
            <a:r>
              <a:rPr lang="ja-JP" altLang="en-US" sz="2400" dirty="0">
                <a:solidFill>
                  <a:prstClr val="black"/>
                </a:solidFill>
              </a:rPr>
              <a:t>（新クラブ創設）</a:t>
            </a:r>
          </a:p>
        </p:txBody>
      </p:sp>
      <p:sp>
        <p:nvSpPr>
          <p:cNvPr id="17" name="角丸四角形 16"/>
          <p:cNvSpPr/>
          <p:nvPr/>
        </p:nvSpPr>
        <p:spPr>
          <a:xfrm>
            <a:off x="6096000" y="1843516"/>
            <a:ext cx="5472608" cy="4681827"/>
          </a:xfrm>
          <a:prstGeom prst="roundRect">
            <a:avLst/>
          </a:prstGeom>
          <a:solidFill>
            <a:srgbClr val="FDE8D7"/>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sz="2000" dirty="0">
              <a:solidFill>
                <a:prstClr val="black"/>
              </a:solidFill>
            </a:endParaRPr>
          </a:p>
          <a:p>
            <a:pPr marL="182563" indent="-182563"/>
            <a:r>
              <a:rPr lang="ja-JP" altLang="en-US" sz="2000" dirty="0">
                <a:solidFill>
                  <a:prstClr val="black"/>
                </a:solidFill>
              </a:rPr>
              <a:t>・衛星クラブは、本クラブ（大阪南ＲＣ）の内部クラブとして創設</a:t>
            </a:r>
            <a:endParaRPr lang="ja-JP" altLang="en-US" sz="2000" dirty="0"/>
          </a:p>
          <a:p>
            <a:pPr marL="182563" indent="-182563"/>
            <a:endParaRPr lang="ja-JP" altLang="en-US" sz="2000" dirty="0">
              <a:solidFill>
                <a:prstClr val="black"/>
              </a:solidFill>
            </a:endParaRPr>
          </a:p>
          <a:p>
            <a:pPr marL="182563" indent="-182563"/>
            <a:endParaRPr lang="ja-JP" altLang="en-US" sz="2000" dirty="0">
              <a:solidFill>
                <a:prstClr val="black"/>
              </a:solidFill>
            </a:endParaRPr>
          </a:p>
          <a:p>
            <a:pPr marL="182563" indent="-182563"/>
            <a:endParaRPr lang="ja-JP" altLang="en-US" sz="2000" dirty="0">
              <a:solidFill>
                <a:prstClr val="black"/>
              </a:solidFill>
            </a:endParaRPr>
          </a:p>
          <a:p>
            <a:pPr marL="182563" indent="-182563"/>
            <a:endParaRPr lang="ja-JP" altLang="en-US" sz="2000" dirty="0">
              <a:solidFill>
                <a:prstClr val="black"/>
              </a:solidFill>
            </a:endParaRPr>
          </a:p>
          <a:p>
            <a:pPr marL="182563" indent="-182563"/>
            <a:endParaRPr lang="ja-JP" altLang="en-US" sz="2000" dirty="0">
              <a:solidFill>
                <a:prstClr val="black"/>
              </a:solidFill>
            </a:endParaRPr>
          </a:p>
          <a:p>
            <a:pPr marL="182563" indent="-182563"/>
            <a:endParaRPr lang="ja-JP" altLang="en-US" sz="2000" dirty="0">
              <a:solidFill>
                <a:prstClr val="black"/>
              </a:solidFill>
            </a:endParaRPr>
          </a:p>
          <a:p>
            <a:pPr marL="182563" indent="-182563"/>
            <a:endParaRPr lang="ja-JP" altLang="en-US" sz="2000" dirty="0">
              <a:solidFill>
                <a:prstClr val="black"/>
              </a:solidFill>
            </a:endParaRPr>
          </a:p>
          <a:p>
            <a:pPr marL="182563" indent="-182563"/>
            <a:endParaRPr lang="ja-JP" altLang="en-US" sz="2000" dirty="0">
              <a:solidFill>
                <a:prstClr val="black"/>
              </a:solidFill>
            </a:endParaRPr>
          </a:p>
          <a:p>
            <a:endParaRPr lang="en-US" altLang="ja-JP" sz="2000" dirty="0">
              <a:solidFill>
                <a:srgbClr val="FF0000"/>
              </a:solidFill>
            </a:endParaRPr>
          </a:p>
          <a:p>
            <a:r>
              <a:rPr lang="en-US" altLang="ja-JP" sz="2000" dirty="0">
                <a:solidFill>
                  <a:srgbClr val="FF0000"/>
                </a:solidFill>
              </a:rPr>
              <a:t>                </a:t>
            </a:r>
            <a:r>
              <a:rPr lang="ja-JP" altLang="en-US" sz="2000" dirty="0">
                <a:solidFill>
                  <a:srgbClr val="FF0000"/>
                </a:solidFill>
              </a:rPr>
              <a:t>・創設メンバーは８人以上</a:t>
            </a:r>
          </a:p>
        </p:txBody>
      </p:sp>
      <p:sp>
        <p:nvSpPr>
          <p:cNvPr id="18" name="角丸四角形 17"/>
          <p:cNvSpPr/>
          <p:nvPr/>
        </p:nvSpPr>
        <p:spPr>
          <a:xfrm>
            <a:off x="7798741" y="3183859"/>
            <a:ext cx="2100233" cy="1081996"/>
          </a:xfrm>
          <a:prstGeom prst="roundRect">
            <a:avLst/>
          </a:prstGeom>
          <a:solidFill>
            <a:srgbClr val="F8F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スポンサー</a:t>
            </a:r>
          </a:p>
          <a:p>
            <a:pPr algn="ctr"/>
            <a:r>
              <a:rPr lang="ja-JP" altLang="en-US" sz="2000" dirty="0">
                <a:solidFill>
                  <a:prstClr val="black"/>
                </a:solidFill>
              </a:rPr>
              <a:t>クラブ</a:t>
            </a:r>
            <a:r>
              <a:rPr lang="en-US" altLang="ja-JP" sz="2000" dirty="0">
                <a:solidFill>
                  <a:prstClr val="black"/>
                </a:solidFill>
              </a:rPr>
              <a:t> </a:t>
            </a:r>
            <a:endParaRPr lang="ja-JP" altLang="en-US" sz="2000" dirty="0">
              <a:solidFill>
                <a:prstClr val="black"/>
              </a:solidFill>
            </a:endParaRPr>
          </a:p>
          <a:p>
            <a:pPr algn="ctr"/>
            <a:r>
              <a:rPr lang="ja-JP" altLang="en-US" sz="2000" dirty="0">
                <a:solidFill>
                  <a:prstClr val="black"/>
                </a:solidFill>
              </a:rPr>
              <a:t>（本クラブ）</a:t>
            </a:r>
          </a:p>
        </p:txBody>
      </p:sp>
      <p:sp>
        <p:nvSpPr>
          <p:cNvPr id="19" name="角丸四角形 18"/>
          <p:cNvSpPr/>
          <p:nvPr/>
        </p:nvSpPr>
        <p:spPr>
          <a:xfrm>
            <a:off x="7281364" y="4864228"/>
            <a:ext cx="3472733" cy="797589"/>
          </a:xfrm>
          <a:prstGeom prst="roundRect">
            <a:avLst/>
          </a:prstGeom>
          <a:solidFill>
            <a:schemeClr val="accent5">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大阪南なみはやロータリー</a:t>
            </a:r>
          </a:p>
          <a:p>
            <a:pPr algn="ctr"/>
            <a:r>
              <a:rPr lang="ja-JP" altLang="en-US" sz="2000" dirty="0">
                <a:solidFill>
                  <a:prstClr val="black"/>
                </a:solidFill>
              </a:rPr>
              <a:t>衛星クラブ創設（</a:t>
            </a:r>
            <a:r>
              <a:rPr lang="en-US" altLang="ja-JP" sz="2000" dirty="0">
                <a:solidFill>
                  <a:prstClr val="black"/>
                </a:solidFill>
              </a:rPr>
              <a:t>2018.7.2</a:t>
            </a:r>
            <a:r>
              <a:rPr lang="ja-JP" altLang="en-US" sz="2000" dirty="0">
                <a:solidFill>
                  <a:prstClr val="black"/>
                </a:solidFill>
              </a:rPr>
              <a:t>）</a:t>
            </a:r>
            <a:endParaRPr lang="en-US" altLang="ja-JP" sz="2000" dirty="0">
              <a:solidFill>
                <a:prstClr val="black"/>
              </a:solidFill>
            </a:endParaRPr>
          </a:p>
        </p:txBody>
      </p:sp>
      <p:sp>
        <p:nvSpPr>
          <p:cNvPr id="20" name="右矢印 19"/>
          <p:cNvSpPr/>
          <p:nvPr/>
        </p:nvSpPr>
        <p:spPr>
          <a:xfrm rot="5400000">
            <a:off x="8629823" y="4434923"/>
            <a:ext cx="438068" cy="27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8090035" y="4385680"/>
            <a:ext cx="894245" cy="369332"/>
          </a:xfrm>
          <a:prstGeom prst="rect">
            <a:avLst/>
          </a:prstGeom>
          <a:noFill/>
        </p:spPr>
        <p:txBody>
          <a:bodyPr wrap="square" rtlCol="0">
            <a:spAutoFit/>
          </a:bodyPr>
          <a:lstStyle/>
          <a:p>
            <a:r>
              <a:rPr lang="ja-JP" altLang="en-US" dirty="0">
                <a:solidFill>
                  <a:prstClr val="black"/>
                </a:solidFill>
              </a:rPr>
              <a:t>指導</a:t>
            </a:r>
          </a:p>
        </p:txBody>
      </p:sp>
      <p:sp>
        <p:nvSpPr>
          <p:cNvPr id="22" name="正方形/長方形 21"/>
          <p:cNvSpPr/>
          <p:nvPr/>
        </p:nvSpPr>
        <p:spPr>
          <a:xfrm>
            <a:off x="7798741" y="1686620"/>
            <a:ext cx="218424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t>大阪南ＲＣ</a:t>
            </a:r>
          </a:p>
        </p:txBody>
      </p:sp>
      <p:sp>
        <p:nvSpPr>
          <p:cNvPr id="23" name="テキスト ボックス 22"/>
          <p:cNvSpPr txBox="1"/>
          <p:nvPr/>
        </p:nvSpPr>
        <p:spPr>
          <a:xfrm>
            <a:off x="7583856" y="1062548"/>
            <a:ext cx="2592288" cy="461665"/>
          </a:xfrm>
          <a:prstGeom prst="rect">
            <a:avLst/>
          </a:prstGeom>
          <a:noFill/>
        </p:spPr>
        <p:txBody>
          <a:bodyPr wrap="square" rtlCol="0">
            <a:spAutoFit/>
          </a:bodyPr>
          <a:lstStyle/>
          <a:p>
            <a:r>
              <a:rPr lang="ja-JP" altLang="en-US" sz="2400" dirty="0">
                <a:solidFill>
                  <a:prstClr val="black"/>
                </a:solidFill>
              </a:rPr>
              <a:t>（衛星</a:t>
            </a:r>
            <a:r>
              <a:rPr lang="ja-JP" altLang="en-US" sz="2400">
                <a:solidFill>
                  <a:prstClr val="black"/>
                </a:solidFill>
              </a:rPr>
              <a:t>クラブ創設）</a:t>
            </a:r>
            <a:endParaRPr lang="ja-JP" altLang="en-US" sz="2400" dirty="0">
              <a:solidFill>
                <a:prstClr val="black"/>
              </a:solidFill>
            </a:endParaRPr>
          </a:p>
        </p:txBody>
      </p:sp>
      <p:sp>
        <p:nvSpPr>
          <p:cNvPr id="25" name="正方形/長方形 24">
            <a:extLst>
              <a:ext uri="{FF2B5EF4-FFF2-40B4-BE49-F238E27FC236}">
                <a16:creationId xmlns:a16="http://schemas.microsoft.com/office/drawing/2014/main" id="{6F3B01A0-9228-47CA-B22D-731C3C373B4B}"/>
              </a:ext>
            </a:extLst>
          </p:cNvPr>
          <p:cNvSpPr/>
          <p:nvPr/>
        </p:nvSpPr>
        <p:spPr>
          <a:xfrm>
            <a:off x="1759486" y="5069813"/>
            <a:ext cx="2495888" cy="544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大阪難波ＲＣ（</a:t>
            </a:r>
            <a:r>
              <a:rPr lang="en-US" altLang="ja-JP" sz="1600" dirty="0"/>
              <a:t>1976.8.5</a:t>
            </a:r>
            <a:r>
              <a:rPr lang="ja-JP" altLang="en-US" sz="1600" dirty="0"/>
              <a:t>）</a:t>
            </a:r>
          </a:p>
        </p:txBody>
      </p:sp>
      <p:sp>
        <p:nvSpPr>
          <p:cNvPr id="27" name="正方形/長方形 26">
            <a:extLst>
              <a:ext uri="{FF2B5EF4-FFF2-40B4-BE49-F238E27FC236}">
                <a16:creationId xmlns:a16="http://schemas.microsoft.com/office/drawing/2014/main" id="{964EA21A-F1F9-4193-AB51-C68DF17527E8}"/>
              </a:ext>
            </a:extLst>
          </p:cNvPr>
          <p:cNvSpPr/>
          <p:nvPr/>
        </p:nvSpPr>
        <p:spPr>
          <a:xfrm>
            <a:off x="2185089" y="2132758"/>
            <a:ext cx="1532927" cy="515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大阪南ＲＣ</a:t>
            </a:r>
          </a:p>
        </p:txBody>
      </p:sp>
    </p:spTree>
    <p:extLst>
      <p:ext uri="{BB962C8B-B14F-4D97-AF65-F5344CB8AC3E}">
        <p14:creationId xmlns:p14="http://schemas.microsoft.com/office/powerpoint/2010/main" val="12533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1000"/>
                                        <p:tgtEl>
                                          <p:spTgt spid="4">
                                            <p:txEl>
                                              <p:pRg st="0" end="0"/>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750"/>
                            </p:stCondLst>
                            <p:childTnLst>
                              <p:par>
                                <p:cTn id="41" presetID="22" presetClass="entr" presetSubtype="8" fill="hold" nodeType="after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Effect transition="in" filter="wipe(left)">
                                      <p:cBhvr>
                                        <p:cTn id="43" dur="1000"/>
                                        <p:tgtEl>
                                          <p:spTgt spid="4">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fade">
                                      <p:cBhvr>
                                        <p:cTn id="56" dur="1000"/>
                                        <p:tgtEl>
                                          <p:spTgt spid="17">
                                            <p:txEl>
                                              <p:pRg st="1" end="1"/>
                                            </p:txEl>
                                          </p:spTgt>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500"/>
                                        <p:tgtEl>
                                          <p:spTgt spid="2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childTnLst>
                                </p:cTn>
                              </p:par>
                            </p:childTnLst>
                          </p:cTn>
                        </p:par>
                        <p:par>
                          <p:cTn id="77" fill="hold">
                            <p:stCondLst>
                              <p:cond delay="5250"/>
                            </p:stCondLst>
                            <p:childTnLst>
                              <p:par>
                                <p:cTn id="78" presetID="10" presetClass="entr" presetSubtype="0" fill="hold" nodeType="afterEffect">
                                  <p:stCondLst>
                                    <p:cond delay="0"/>
                                  </p:stCondLst>
                                  <p:childTnLst>
                                    <p:set>
                                      <p:cBhvr>
                                        <p:cTn id="79" dur="1" fill="hold">
                                          <p:stCondLst>
                                            <p:cond delay="0"/>
                                          </p:stCondLst>
                                        </p:cTn>
                                        <p:tgtEl>
                                          <p:spTgt spid="17">
                                            <p:txEl>
                                              <p:pRg st="11" end="11"/>
                                            </p:txEl>
                                          </p:spTgt>
                                        </p:tgtEl>
                                        <p:attrNameLst>
                                          <p:attrName>style.visibility</p:attrName>
                                        </p:attrNameLst>
                                      </p:cBhvr>
                                      <p:to>
                                        <p:strVal val="visible"/>
                                      </p:to>
                                    </p:set>
                                    <p:animEffect transition="in" filter="fade">
                                      <p:cBhvr>
                                        <p:cTn id="80" dur="1000"/>
                                        <p:tgtEl>
                                          <p:spTgt spid="1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4" grpId="0"/>
      <p:bldP spid="15" grpId="0"/>
      <p:bldP spid="17" grpId="0" animBg="1"/>
      <p:bldP spid="18" grpId="0" animBg="1"/>
      <p:bldP spid="19" grpId="0" animBg="1"/>
      <p:bldP spid="20" grpId="0" animBg="1"/>
      <p:bldP spid="21" grpId="0"/>
      <p:bldP spid="22" grpId="0" animBg="1"/>
      <p:bldP spid="23" grpId="0"/>
      <p:bldP spid="25"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6327DA-ED6F-16A2-5569-DF91179E8718}"/>
              </a:ext>
            </a:extLst>
          </p:cNvPr>
          <p:cNvSpPr>
            <a:spLocks noGrp="1"/>
          </p:cNvSpPr>
          <p:nvPr>
            <p:ph idx="1"/>
          </p:nvPr>
        </p:nvSpPr>
        <p:spPr>
          <a:xfrm>
            <a:off x="2279576" y="908720"/>
            <a:ext cx="8229600" cy="5649491"/>
          </a:xfrm>
        </p:spPr>
        <p:txBody>
          <a:bodyPr>
            <a:normAutofit/>
          </a:bodyPr>
          <a:lstStyle/>
          <a:p>
            <a:pPr marL="0" indent="0">
              <a:buNone/>
            </a:pPr>
            <a:r>
              <a:rPr lang="ja-JP" altLang="en-US" sz="7200" dirty="0">
                <a:latin typeface="HGS教科書体" panose="02020600000000000000" pitchFamily="18" charset="-128"/>
                <a:ea typeface="HGS教科書体" panose="02020600000000000000" pitchFamily="18" charset="-128"/>
              </a:rPr>
              <a:t>地区会員数の現況</a:t>
            </a:r>
          </a:p>
          <a:p>
            <a:r>
              <a:rPr lang="ja-JP" altLang="en-US" sz="6000" dirty="0">
                <a:latin typeface="HGS教科書体" panose="02020600000000000000" pitchFamily="18" charset="-128"/>
                <a:ea typeface="HGS教科書体" panose="02020600000000000000" pitchFamily="18" charset="-128"/>
              </a:rPr>
              <a:t>定款による会員規定</a:t>
            </a:r>
          </a:p>
          <a:p>
            <a:r>
              <a:rPr lang="ja-JP" altLang="en-US" sz="6000" dirty="0">
                <a:latin typeface="HGS教科書体" panose="02020600000000000000" pitchFamily="18" charset="-128"/>
                <a:ea typeface="HGS教科書体" panose="02020600000000000000" pitchFamily="18" charset="-128"/>
              </a:rPr>
              <a:t>地区会員数の推移</a:t>
            </a:r>
            <a:endParaRPr lang="en-US" altLang="ja-JP" sz="6000" dirty="0">
              <a:latin typeface="HGS教科書体" panose="02020600000000000000" pitchFamily="18" charset="-128"/>
              <a:ea typeface="HGS教科書体" panose="02020600000000000000" pitchFamily="18" charset="-128"/>
            </a:endParaRPr>
          </a:p>
          <a:p>
            <a:r>
              <a:rPr lang="ja-JP" altLang="en-US" sz="6000" dirty="0">
                <a:latin typeface="HGS教科書体" panose="02020600000000000000" pitchFamily="18" charset="-128"/>
                <a:ea typeface="HGS教科書体" panose="02020600000000000000" pitchFamily="18" charset="-128"/>
              </a:rPr>
              <a:t>退会者の特徴</a:t>
            </a:r>
          </a:p>
          <a:p>
            <a:endParaRPr lang="ja-JP" altLang="en-US" sz="6000" dirty="0"/>
          </a:p>
        </p:txBody>
      </p:sp>
    </p:spTree>
    <p:extLst>
      <p:ext uri="{BB962C8B-B14F-4D97-AF65-F5344CB8AC3E}">
        <p14:creationId xmlns:p14="http://schemas.microsoft.com/office/powerpoint/2010/main" val="122786747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847528" y="3746550"/>
            <a:ext cx="8568952" cy="151216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19"/>
          <p:cNvSpPr/>
          <p:nvPr/>
        </p:nvSpPr>
        <p:spPr>
          <a:xfrm>
            <a:off x="1847528" y="1412776"/>
            <a:ext cx="8064896" cy="194421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2017204" y="116632"/>
            <a:ext cx="8229600" cy="1080120"/>
          </a:xfrm>
          <a:solidFill>
            <a:schemeClr val="accent5">
              <a:lumMod val="20000"/>
              <a:lumOff val="80000"/>
            </a:schemeClr>
          </a:solidFill>
        </p:spPr>
        <p:txBody>
          <a:bodyPr>
            <a:normAutofit fontScale="90000"/>
          </a:bodyPr>
          <a:lstStyle/>
          <a:p>
            <a:r>
              <a:rPr lang="ja-JP" altLang="en-US" sz="4000" dirty="0">
                <a:latin typeface="HGP教科書体" panose="02020600000000000000" pitchFamily="18" charset="-128"/>
                <a:ea typeface="HGP教科書体" panose="02020600000000000000" pitchFamily="18" charset="-128"/>
              </a:rPr>
              <a:t>衛星クラブの活用例</a:t>
            </a:r>
            <a:br>
              <a:rPr lang="en-US" altLang="ja-JP" sz="4000" dirty="0">
                <a:latin typeface="HGP教科書体" panose="02020600000000000000" pitchFamily="18" charset="-128"/>
                <a:ea typeface="HGP教科書体" panose="02020600000000000000" pitchFamily="18" charset="-128"/>
              </a:rPr>
            </a:br>
            <a:r>
              <a:rPr lang="ja-JP" altLang="en-US" sz="3100" dirty="0">
                <a:latin typeface="HGP教科書体" panose="02020600000000000000" pitchFamily="18" charset="-128"/>
                <a:ea typeface="HGP教科書体" panose="02020600000000000000" pitchFamily="18" charset="-128"/>
              </a:rPr>
              <a:t>～若い世代の入会と育成を狙いとする例～</a:t>
            </a:r>
          </a:p>
        </p:txBody>
      </p:sp>
      <p:sp>
        <p:nvSpPr>
          <p:cNvPr id="5" name="正方形/長方形 4"/>
          <p:cNvSpPr/>
          <p:nvPr/>
        </p:nvSpPr>
        <p:spPr>
          <a:xfrm>
            <a:off x="2279576" y="1844824"/>
            <a:ext cx="2520280" cy="12961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dirty="0">
              <a:solidFill>
                <a:schemeClr val="tx1"/>
              </a:solidFill>
            </a:endParaRPr>
          </a:p>
          <a:p>
            <a:r>
              <a:rPr lang="ja-JP" altLang="en-US" sz="2000" dirty="0">
                <a:solidFill>
                  <a:schemeClr val="tx1"/>
                </a:solidFill>
              </a:rPr>
              <a:t>○昼間の例会</a:t>
            </a:r>
          </a:p>
          <a:p>
            <a:r>
              <a:rPr lang="ja-JP" altLang="en-US" sz="2000" dirty="0">
                <a:solidFill>
                  <a:schemeClr val="tx1"/>
                </a:solidFill>
              </a:rPr>
              <a:t>○高額の会費</a:t>
            </a:r>
          </a:p>
          <a:p>
            <a:r>
              <a:rPr lang="ja-JP" altLang="en-US" dirty="0">
                <a:solidFill>
                  <a:schemeClr val="tx1"/>
                </a:solidFill>
              </a:rPr>
              <a:t>（一流ホテルでの会食）</a:t>
            </a:r>
          </a:p>
        </p:txBody>
      </p:sp>
      <p:sp>
        <p:nvSpPr>
          <p:cNvPr id="6" name="正方形/長方形 5"/>
          <p:cNvSpPr/>
          <p:nvPr/>
        </p:nvSpPr>
        <p:spPr>
          <a:xfrm>
            <a:off x="2639616" y="1556792"/>
            <a:ext cx="180020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多くのＲＣ</a:t>
            </a:r>
          </a:p>
        </p:txBody>
      </p:sp>
      <p:sp>
        <p:nvSpPr>
          <p:cNvPr id="7" name="正方形/長方形 6"/>
          <p:cNvSpPr/>
          <p:nvPr/>
        </p:nvSpPr>
        <p:spPr>
          <a:xfrm>
            <a:off x="6888088" y="1844824"/>
            <a:ext cx="2664296" cy="12961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dirty="0">
              <a:solidFill>
                <a:schemeClr val="tx1"/>
              </a:solidFill>
            </a:endParaRPr>
          </a:p>
          <a:p>
            <a:pPr marL="355600" indent="-355600"/>
            <a:r>
              <a:rPr lang="ja-JP" altLang="en-US" sz="2000" dirty="0">
                <a:solidFill>
                  <a:schemeClr val="tx1"/>
                </a:solidFill>
              </a:rPr>
              <a:t>○忙しくて昼間に時間が取れない</a:t>
            </a:r>
          </a:p>
          <a:p>
            <a:r>
              <a:rPr lang="ja-JP" altLang="en-US" sz="2000" dirty="0">
                <a:solidFill>
                  <a:schemeClr val="tx1"/>
                </a:solidFill>
              </a:rPr>
              <a:t>○金がない</a:t>
            </a:r>
          </a:p>
        </p:txBody>
      </p:sp>
      <p:sp>
        <p:nvSpPr>
          <p:cNvPr id="8" name="正方形/長方形 7"/>
          <p:cNvSpPr/>
          <p:nvPr/>
        </p:nvSpPr>
        <p:spPr>
          <a:xfrm>
            <a:off x="7104112" y="1556792"/>
            <a:ext cx="223224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多くの若い人</a:t>
            </a:r>
          </a:p>
        </p:txBody>
      </p:sp>
      <p:sp>
        <p:nvSpPr>
          <p:cNvPr id="9" name="左矢印 8"/>
          <p:cNvSpPr/>
          <p:nvPr/>
        </p:nvSpPr>
        <p:spPr>
          <a:xfrm>
            <a:off x="5015880" y="2064706"/>
            <a:ext cx="1512168" cy="972108"/>
          </a:xfrm>
          <a:prstGeom prst="lef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入会</a:t>
            </a:r>
          </a:p>
        </p:txBody>
      </p:sp>
      <p:cxnSp>
        <p:nvCxnSpPr>
          <p:cNvPr id="12" name="直線コネクタ 11"/>
          <p:cNvCxnSpPr/>
          <p:nvPr/>
        </p:nvCxnSpPr>
        <p:spPr>
          <a:xfrm flipH="1">
            <a:off x="5447928" y="1844824"/>
            <a:ext cx="906866" cy="144016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267908" y="1844824"/>
            <a:ext cx="1188132" cy="144016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下矢印 20"/>
          <p:cNvSpPr/>
          <p:nvPr/>
        </p:nvSpPr>
        <p:spPr>
          <a:xfrm>
            <a:off x="5300893" y="3420000"/>
            <a:ext cx="1260140" cy="225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2135560" y="3890566"/>
            <a:ext cx="2448272" cy="11521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衛星クラブ設立</a:t>
            </a:r>
          </a:p>
          <a:p>
            <a:pPr algn="ctr"/>
            <a:r>
              <a:rPr lang="ja-JP" altLang="en-US" dirty="0">
                <a:solidFill>
                  <a:schemeClr val="tx1"/>
                </a:solidFill>
              </a:rPr>
              <a:t>（既存クラブとは異なる例会、会費など）</a:t>
            </a:r>
          </a:p>
        </p:txBody>
      </p:sp>
      <p:sp>
        <p:nvSpPr>
          <p:cNvPr id="23" name="正方形/長方形 22"/>
          <p:cNvSpPr/>
          <p:nvPr/>
        </p:nvSpPr>
        <p:spPr>
          <a:xfrm>
            <a:off x="5591944" y="3890566"/>
            <a:ext cx="4608512" cy="122413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主に２０～４０歳台の能力のある若い世代</a:t>
            </a:r>
          </a:p>
          <a:p>
            <a:pPr marL="269875" indent="-92075"/>
            <a:r>
              <a:rPr lang="ja-JP" altLang="en-US" dirty="0">
                <a:solidFill>
                  <a:schemeClr val="tx1"/>
                </a:solidFill>
              </a:rPr>
              <a:t>（ＲＡＣ、ＩＡＣの卒業者、奉仕活動に興味がある若者など）</a:t>
            </a:r>
          </a:p>
        </p:txBody>
      </p:sp>
      <p:sp>
        <p:nvSpPr>
          <p:cNvPr id="27" name="左矢印 26"/>
          <p:cNvSpPr/>
          <p:nvPr/>
        </p:nvSpPr>
        <p:spPr>
          <a:xfrm>
            <a:off x="4655840" y="4142594"/>
            <a:ext cx="854152" cy="720080"/>
          </a:xfrm>
          <a:prstGeom prst="lef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入会</a:t>
            </a:r>
          </a:p>
        </p:txBody>
      </p:sp>
      <p:sp>
        <p:nvSpPr>
          <p:cNvPr id="29" name="正方形/長方形 28"/>
          <p:cNvSpPr/>
          <p:nvPr/>
        </p:nvSpPr>
        <p:spPr>
          <a:xfrm>
            <a:off x="1955540" y="5445224"/>
            <a:ext cx="8352928" cy="1224136"/>
          </a:xfrm>
          <a:prstGeom prst="rect">
            <a:avLst/>
          </a:prstGeom>
          <a:solidFill>
            <a:srgbClr val="FFFF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本クラブにとってのメリット（ねらい）</a:t>
            </a:r>
          </a:p>
          <a:p>
            <a:pPr marL="268288"/>
            <a:r>
              <a:rPr lang="ja-JP" altLang="en-US" dirty="0">
                <a:solidFill>
                  <a:schemeClr val="tx1"/>
                </a:solidFill>
              </a:rPr>
              <a:t>会員増強、活動範囲の広がり（会員多様化、奉仕活動）、将来</a:t>
            </a:r>
            <a:r>
              <a:rPr lang="ja-JP" altLang="en-US" spc="10" dirty="0">
                <a:solidFill>
                  <a:schemeClr val="tx1"/>
                </a:solidFill>
              </a:rPr>
              <a:t>のリーダー育成、将来の本クラブ入会、（将来の新クラブ？）</a:t>
            </a:r>
          </a:p>
        </p:txBody>
      </p:sp>
    </p:spTree>
    <p:extLst>
      <p:ext uri="{BB962C8B-B14F-4D97-AF65-F5344CB8AC3E}">
        <p14:creationId xmlns:p14="http://schemas.microsoft.com/office/powerpoint/2010/main" val="148396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1000"/>
                                        <p:tgtEl>
                                          <p:spTgt spid="9"/>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10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right)">
                                      <p:cBhvr>
                                        <p:cTn id="64" dur="10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1000"/>
                                        <p:tgtEl>
                                          <p:spTgt spid="29"/>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29">
                                            <p:txEl>
                                              <p:pRg st="0" end="0"/>
                                            </p:txEl>
                                          </p:spTgt>
                                        </p:tgtEl>
                                        <p:attrNameLst>
                                          <p:attrName>style.visibility</p:attrName>
                                        </p:attrNameLst>
                                      </p:cBhvr>
                                      <p:to>
                                        <p:strVal val="visible"/>
                                      </p:to>
                                    </p:set>
                                    <p:animEffect transition="in" filter="wipe(left)">
                                      <p:cBhvr>
                                        <p:cTn id="73" dur="1000"/>
                                        <p:tgtEl>
                                          <p:spTgt spid="29">
                                            <p:txEl>
                                              <p:pRg st="0" end="0"/>
                                            </p:txEl>
                                          </p:spTgt>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29">
                                            <p:txEl>
                                              <p:pRg st="1" end="1"/>
                                            </p:txEl>
                                          </p:spTgt>
                                        </p:tgtEl>
                                        <p:attrNameLst>
                                          <p:attrName>style.visibility</p:attrName>
                                        </p:attrNameLst>
                                      </p:cBhvr>
                                      <p:to>
                                        <p:strVal val="visible"/>
                                      </p:to>
                                    </p:set>
                                    <p:animEffect transition="in" filter="wipe(left)">
                                      <p:cBhvr>
                                        <p:cTn id="77" dur="10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animBg="1"/>
      <p:bldP spid="4" grpId="0" animBg="1"/>
      <p:bldP spid="5" grpId="0" animBg="1"/>
      <p:bldP spid="6" grpId="0" animBg="1"/>
      <p:bldP spid="7" grpId="0" animBg="1"/>
      <p:bldP spid="8" grpId="0" animBg="1"/>
      <p:bldP spid="9" grpId="0" animBg="1"/>
      <p:bldP spid="21" grpId="0" animBg="1"/>
      <p:bldP spid="22" grpId="0" animBg="1"/>
      <p:bldP spid="23" grpId="0" animBg="1"/>
      <p:bldP spid="27"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6327DA-ED6F-16A2-5569-DF91179E8718}"/>
              </a:ext>
            </a:extLst>
          </p:cNvPr>
          <p:cNvSpPr>
            <a:spLocks noGrp="1"/>
          </p:cNvSpPr>
          <p:nvPr>
            <p:ph idx="1"/>
          </p:nvPr>
        </p:nvSpPr>
        <p:spPr>
          <a:xfrm>
            <a:off x="1981200" y="476673"/>
            <a:ext cx="8939336" cy="5649491"/>
          </a:xfrm>
          <a:noFill/>
        </p:spPr>
        <p:txBody>
          <a:bodyPr>
            <a:normAutofit/>
          </a:bodyPr>
          <a:lstStyle/>
          <a:p>
            <a:endParaRPr lang="ja-JP" altLang="en-US" sz="1600" dirty="0">
              <a:latin typeface="HGS教科書体" panose="02020600000000000000" pitchFamily="18" charset="-128"/>
              <a:ea typeface="HGS教科書体" panose="02020600000000000000" pitchFamily="18" charset="-128"/>
            </a:endParaRPr>
          </a:p>
          <a:p>
            <a:pPr marL="0" indent="0">
              <a:buNone/>
            </a:pPr>
            <a:endParaRPr lang="en-US" altLang="ja-JP" sz="6000" dirty="0">
              <a:latin typeface="HGS教科書体" panose="02020600000000000000" pitchFamily="18" charset="-128"/>
              <a:ea typeface="HGS教科書体" panose="02020600000000000000" pitchFamily="18" charset="-128"/>
            </a:endParaRPr>
          </a:p>
          <a:p>
            <a:pPr marL="0" indent="0">
              <a:buNone/>
            </a:pPr>
            <a:r>
              <a:rPr lang="ja-JP" altLang="en-US" sz="7200" dirty="0">
                <a:latin typeface="HGS教科書体" panose="02020600000000000000" pitchFamily="18" charset="-128"/>
                <a:ea typeface="HGS教科書体" panose="02020600000000000000" pitchFamily="18" charset="-128"/>
              </a:rPr>
              <a:t> 退会防止の観点から</a:t>
            </a:r>
          </a:p>
          <a:p>
            <a:pPr marL="0" indent="0">
              <a:buNone/>
            </a:pPr>
            <a:r>
              <a:rPr lang="ja-JP" altLang="en-US" sz="7200" dirty="0">
                <a:latin typeface="HGS教科書体" panose="02020600000000000000" pitchFamily="18" charset="-128"/>
                <a:ea typeface="HGS教科書体" panose="02020600000000000000" pitchFamily="18" charset="-128"/>
              </a:rPr>
              <a:t>  会員種類の多様化</a:t>
            </a:r>
          </a:p>
          <a:p>
            <a:pPr marL="0" indent="0">
              <a:buNone/>
            </a:pPr>
            <a:endParaRPr lang="ja-JP" altLang="en-US" sz="6000" dirty="0"/>
          </a:p>
        </p:txBody>
      </p:sp>
    </p:spTree>
    <p:extLst>
      <p:ext uri="{BB962C8B-B14F-4D97-AF65-F5344CB8AC3E}">
        <p14:creationId xmlns:p14="http://schemas.microsoft.com/office/powerpoint/2010/main" val="186914429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FDFFEB-EB50-41BA-9105-9F592386E6F1}"/>
              </a:ext>
            </a:extLst>
          </p:cNvPr>
          <p:cNvSpPr>
            <a:spLocks noGrp="1"/>
          </p:cNvSpPr>
          <p:nvPr>
            <p:ph type="title"/>
          </p:nvPr>
        </p:nvSpPr>
        <p:spPr>
          <a:solidFill>
            <a:schemeClr val="accent6">
              <a:lumMod val="20000"/>
              <a:lumOff val="80000"/>
            </a:schemeClr>
          </a:solidFill>
        </p:spPr>
        <p:txBody>
          <a:bodyPr>
            <a:normAutofit/>
          </a:bodyPr>
          <a:lstStyle/>
          <a:p>
            <a:r>
              <a:rPr kumimoji="1" lang="ja-JP" altLang="en-US" dirty="0">
                <a:latin typeface="HGS教科書体" panose="02020600000000000000" pitchFamily="18" charset="-128"/>
                <a:ea typeface="HGS教科書体" panose="02020600000000000000" pitchFamily="18" charset="-128"/>
              </a:rPr>
              <a:t>会員種類の多様化による退会防止</a:t>
            </a:r>
          </a:p>
        </p:txBody>
      </p:sp>
      <p:sp>
        <p:nvSpPr>
          <p:cNvPr id="3" name="コンテンツ プレースホルダー 2">
            <a:extLst>
              <a:ext uri="{FF2B5EF4-FFF2-40B4-BE49-F238E27FC236}">
                <a16:creationId xmlns:a16="http://schemas.microsoft.com/office/drawing/2014/main" id="{EF9D956B-D0D5-436D-A991-B81D3AA8D7B6}"/>
              </a:ext>
            </a:extLst>
          </p:cNvPr>
          <p:cNvSpPr>
            <a:spLocks noGrp="1"/>
          </p:cNvSpPr>
          <p:nvPr>
            <p:ph idx="1"/>
          </p:nvPr>
        </p:nvSpPr>
        <p:spPr>
          <a:xfrm>
            <a:off x="609600" y="1705708"/>
            <a:ext cx="10972800" cy="4877654"/>
          </a:xfrm>
          <a:solidFill>
            <a:schemeClr val="accent5">
              <a:lumMod val="20000"/>
              <a:lumOff val="80000"/>
            </a:schemeClr>
          </a:solidFill>
        </p:spPr>
        <p:txBody>
          <a:bodyPr>
            <a:normAutofit lnSpcReduction="10000"/>
          </a:bodyPr>
          <a:lstStyle/>
          <a:p>
            <a:r>
              <a:rPr kumimoji="1" lang="en-US" altLang="ja-JP" dirty="0">
                <a:ea typeface="AR教科書体M" panose="020B0609010101010101" pitchFamily="49" charset="-128"/>
              </a:rPr>
              <a:t>2016</a:t>
            </a:r>
            <a:r>
              <a:rPr kumimoji="1" lang="ja-JP" altLang="en-US" dirty="0">
                <a:ea typeface="AR教科書体M" panose="020B0609010101010101" pitchFamily="49" charset="-128"/>
              </a:rPr>
              <a:t>年</a:t>
            </a:r>
            <a:r>
              <a:rPr kumimoji="1" lang="en-US" altLang="ja-JP" dirty="0">
                <a:ea typeface="AR教科書体M" panose="020B0609010101010101" pitchFamily="49" charset="-128"/>
              </a:rPr>
              <a:t>RI</a:t>
            </a:r>
            <a:r>
              <a:rPr kumimoji="1" lang="ja-JP" altLang="en-US" dirty="0">
                <a:ea typeface="AR教科書体M" panose="020B0609010101010101" pitchFamily="49" charset="-128"/>
              </a:rPr>
              <a:t>規定審議会制定「標準ロータリークラブ定款」により、細則で例外規定を設ける事が可能になった。</a:t>
            </a:r>
            <a:endParaRPr kumimoji="1" lang="en-US" altLang="ja-JP" dirty="0">
              <a:ea typeface="AR教科書体M" panose="020B0609010101010101" pitchFamily="49" charset="-128"/>
            </a:endParaRPr>
          </a:p>
          <a:p>
            <a:pPr marL="0" indent="0">
              <a:buNone/>
            </a:pPr>
            <a:r>
              <a:rPr kumimoji="1" lang="ja-JP" altLang="en-US" dirty="0">
                <a:ea typeface="AR教科書体M" panose="020B0609010101010101" pitchFamily="49" charset="-128"/>
              </a:rPr>
              <a:t>　</a:t>
            </a:r>
            <a:r>
              <a:rPr lang="ja-JP" altLang="en-US" dirty="0">
                <a:ea typeface="AR教科書体M" panose="020B0609010101010101" pitchFamily="49" charset="-128"/>
              </a:rPr>
              <a:t>⇒クラブの多様性</a:t>
            </a:r>
            <a:endParaRPr lang="en-US" altLang="ja-JP" dirty="0">
              <a:ea typeface="AR教科書体M" panose="020B0609010101010101" pitchFamily="49" charset="-128"/>
            </a:endParaRPr>
          </a:p>
          <a:p>
            <a:pPr marL="0" indent="0">
              <a:buNone/>
            </a:pPr>
            <a:r>
              <a:rPr kumimoji="1" lang="ja-JP" altLang="en-US" dirty="0">
                <a:ea typeface="AR教科書体M" panose="020B0609010101010101" pitchFamily="49" charset="-128"/>
              </a:rPr>
              <a:t>　</a:t>
            </a:r>
            <a:r>
              <a:rPr lang="ja-JP" altLang="en-US" sz="2400" dirty="0">
                <a:solidFill>
                  <a:srgbClr val="0070C0"/>
                </a:solidFill>
                <a:ea typeface="AR教科書体M" panose="020B0609010101010101" pitchFamily="49" charset="-128"/>
              </a:rPr>
              <a:t>（定款第７条に例外規定の細則記載は纏められる）</a:t>
            </a:r>
            <a:endParaRPr kumimoji="1" lang="ja-JP" altLang="en-US" dirty="0">
              <a:solidFill>
                <a:srgbClr val="0070C0"/>
              </a:solidFill>
              <a:ea typeface="AR教科書体M" panose="020B0609010101010101" pitchFamily="49" charset="-128"/>
            </a:endParaRPr>
          </a:p>
          <a:p>
            <a:r>
              <a:rPr lang="en-US" altLang="ja-JP" dirty="0">
                <a:ea typeface="AR教科書体M" panose="020B0609010101010101" pitchFamily="49" charset="-128"/>
              </a:rPr>
              <a:t>2019</a:t>
            </a:r>
            <a:r>
              <a:rPr lang="ja-JP" altLang="en-US" dirty="0">
                <a:ea typeface="AR教科書体M" panose="020B0609010101010101" pitchFamily="49" charset="-128"/>
              </a:rPr>
              <a:t>年</a:t>
            </a:r>
            <a:r>
              <a:rPr lang="en-US" altLang="ja-JP" dirty="0">
                <a:ea typeface="AR教科書体M" panose="020B0609010101010101" pitchFamily="49" charset="-128"/>
              </a:rPr>
              <a:t>RI</a:t>
            </a:r>
            <a:r>
              <a:rPr lang="ja-JP" altLang="en-US" dirty="0">
                <a:ea typeface="AR教科書体M" panose="020B0609010101010101" pitchFamily="49" charset="-128"/>
              </a:rPr>
              <a:t>規定審議会制定「標準ロータリークラブ定款」もこれを引き継ぐ。</a:t>
            </a:r>
            <a:endParaRPr lang="en-US" altLang="ja-JP" dirty="0">
              <a:ea typeface="AR教科書体M" panose="020B0609010101010101" pitchFamily="49" charset="-128"/>
            </a:endParaRPr>
          </a:p>
          <a:p>
            <a:pPr marL="0" indent="0">
              <a:buNone/>
            </a:pPr>
            <a:r>
              <a:rPr lang="ja-JP" altLang="en-US" sz="2400" dirty="0">
                <a:solidFill>
                  <a:srgbClr val="0070C0"/>
                </a:solidFill>
                <a:ea typeface="AR教科書体M" panose="020B0609010101010101" pitchFamily="49" charset="-128"/>
              </a:rPr>
              <a:t>　（第７条≪会合≫第８条≪会員身分≫第</a:t>
            </a:r>
            <a:r>
              <a:rPr lang="en-US" altLang="ja-JP" sz="2400" dirty="0">
                <a:solidFill>
                  <a:srgbClr val="0070C0"/>
                </a:solidFill>
                <a:ea typeface="AR教科書体M" panose="020B0609010101010101" pitchFamily="49" charset="-128"/>
              </a:rPr>
              <a:t>10</a:t>
            </a:r>
            <a:r>
              <a:rPr lang="ja-JP" altLang="en-US" sz="2400" dirty="0">
                <a:solidFill>
                  <a:srgbClr val="0070C0"/>
                </a:solidFill>
                <a:ea typeface="AR教科書体M" panose="020B0609010101010101" pitchFamily="49" charset="-128"/>
              </a:rPr>
              <a:t>条≪出席≫</a:t>
            </a:r>
          </a:p>
          <a:p>
            <a:pPr marL="0" indent="0">
              <a:buNone/>
            </a:pPr>
            <a:r>
              <a:rPr lang="ja-JP" altLang="en-US" sz="2400" dirty="0">
                <a:solidFill>
                  <a:srgbClr val="0070C0"/>
                </a:solidFill>
                <a:ea typeface="AR教科書体M" panose="020B0609010101010101" pitchFamily="49" charset="-128"/>
              </a:rPr>
              <a:t>　　第</a:t>
            </a:r>
            <a:r>
              <a:rPr lang="en-US" altLang="ja-JP" sz="2400" dirty="0">
                <a:solidFill>
                  <a:srgbClr val="0070C0"/>
                </a:solidFill>
                <a:ea typeface="AR教科書体M" panose="020B0609010101010101" pitchFamily="49" charset="-128"/>
              </a:rPr>
              <a:t>13</a:t>
            </a:r>
            <a:r>
              <a:rPr lang="ja-JP" altLang="en-US" sz="2400" dirty="0">
                <a:solidFill>
                  <a:srgbClr val="0070C0"/>
                </a:solidFill>
                <a:ea typeface="AR教科書体M" panose="020B0609010101010101" pitchFamily="49" charset="-128"/>
              </a:rPr>
              <a:t>条第</a:t>
            </a:r>
            <a:r>
              <a:rPr lang="en-US" altLang="ja-JP" sz="2400" dirty="0">
                <a:solidFill>
                  <a:srgbClr val="0070C0"/>
                </a:solidFill>
                <a:ea typeface="AR教科書体M" panose="020B0609010101010101" pitchFamily="49" charset="-128"/>
              </a:rPr>
              <a:t>4</a:t>
            </a:r>
            <a:r>
              <a:rPr lang="ja-JP" altLang="en-US" sz="2400" dirty="0">
                <a:solidFill>
                  <a:srgbClr val="0070C0"/>
                </a:solidFill>
                <a:ea typeface="AR教科書体M" panose="020B0609010101010101" pitchFamily="49" charset="-128"/>
              </a:rPr>
              <a:t>節≪会員身分の存続－終結－欠席≫）</a:t>
            </a:r>
            <a:endParaRPr lang="en-US" altLang="ja-JP" sz="2400" dirty="0">
              <a:solidFill>
                <a:srgbClr val="0070C0"/>
              </a:solidFill>
              <a:ea typeface="AR教科書体M" panose="020B0609010101010101" pitchFamily="49" charset="-128"/>
            </a:endParaRPr>
          </a:p>
          <a:p>
            <a:r>
              <a:rPr lang="en-US" altLang="ja-JP" dirty="0">
                <a:ea typeface="AR教科書体M" panose="020B0609010101010101" pitchFamily="49" charset="-128"/>
              </a:rPr>
              <a:t>2022</a:t>
            </a:r>
            <a:r>
              <a:rPr lang="ja-JP" altLang="en-US" dirty="0">
                <a:ea typeface="AR教科書体M" panose="020B0609010101010101" pitchFamily="49" charset="-128"/>
              </a:rPr>
              <a:t>年</a:t>
            </a:r>
            <a:r>
              <a:rPr lang="en-US" altLang="ja-JP" dirty="0">
                <a:ea typeface="AR教科書体M" panose="020B0609010101010101" pitchFamily="49" charset="-128"/>
              </a:rPr>
              <a:t>RI</a:t>
            </a:r>
            <a:r>
              <a:rPr lang="ja-JP" altLang="en-US" dirty="0">
                <a:ea typeface="AR教科書体M" panose="020B0609010101010101" pitchFamily="49" charset="-128"/>
              </a:rPr>
              <a:t>規定審議会制定「標準ロータリークラブ定款」の改定内容に注意。</a:t>
            </a:r>
            <a:r>
              <a:rPr lang="ja-JP" altLang="en-US" sz="2400" dirty="0">
                <a:ea typeface="AR教科書体M" panose="020B0609010101010101" pitchFamily="49" charset="-128"/>
              </a:rPr>
              <a:t>　　　　　　　　　　</a:t>
            </a:r>
            <a:endParaRPr lang="ja-JP" altLang="en-US" sz="2400" dirty="0">
              <a:solidFill>
                <a:srgbClr val="0070C0"/>
              </a:solidFill>
              <a:ea typeface="AR教科書体M" panose="020B0609010101010101" pitchFamily="49" charset="-128"/>
            </a:endParaRPr>
          </a:p>
          <a:p>
            <a:endParaRPr kumimoji="1" lang="ja-JP" altLang="en-US" dirty="0"/>
          </a:p>
        </p:txBody>
      </p:sp>
    </p:spTree>
    <p:extLst>
      <p:ext uri="{BB962C8B-B14F-4D97-AF65-F5344CB8AC3E}">
        <p14:creationId xmlns:p14="http://schemas.microsoft.com/office/powerpoint/2010/main" val="42493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7408" y="188640"/>
            <a:ext cx="10801200" cy="792088"/>
          </a:xfrm>
          <a:solidFill>
            <a:schemeClr val="accent6">
              <a:lumMod val="20000"/>
              <a:lumOff val="80000"/>
            </a:schemeClr>
          </a:solidFill>
        </p:spPr>
        <p:txBody>
          <a:bodyPr>
            <a:noAutofit/>
          </a:bodyPr>
          <a:lstStyle/>
          <a:p>
            <a:r>
              <a:rPr lang="ja-JP" altLang="en-US" sz="4800" dirty="0">
                <a:latin typeface="AR教科書体M" panose="020B0609010101010101" pitchFamily="49" charset="-128"/>
                <a:ea typeface="AR教科書体M" panose="020B0609010101010101" pitchFamily="49" charset="-128"/>
              </a:rPr>
              <a:t>会員種類に関するルール変更</a:t>
            </a:r>
          </a:p>
        </p:txBody>
      </p:sp>
      <p:sp>
        <p:nvSpPr>
          <p:cNvPr id="3" name="コンテンツ プレースホルダー 2"/>
          <p:cNvSpPr>
            <a:spLocks noGrp="1"/>
          </p:cNvSpPr>
          <p:nvPr>
            <p:ph idx="1"/>
          </p:nvPr>
        </p:nvSpPr>
        <p:spPr>
          <a:xfrm>
            <a:off x="767408" y="1124744"/>
            <a:ext cx="10801200" cy="4752528"/>
          </a:xfrm>
          <a:solidFill>
            <a:srgbClr val="EBF6F9"/>
          </a:solidFill>
        </p:spPr>
        <p:txBody>
          <a:bodyPr>
            <a:normAutofit lnSpcReduction="10000"/>
          </a:bodyPr>
          <a:lstStyle/>
          <a:p>
            <a:pPr marL="0" indent="0">
              <a:buNone/>
            </a:pPr>
            <a:r>
              <a:rPr lang="ja-JP" altLang="en-US" dirty="0">
                <a:ea typeface="AR教科書体M" panose="020B0609010101010101" pitchFamily="49" charset="-128"/>
              </a:rPr>
              <a:t>クラブ細則を変更することにより次の例外が認められることとなった。</a:t>
            </a:r>
          </a:p>
          <a:p>
            <a:pPr marL="0" indent="355600">
              <a:buNone/>
            </a:pPr>
            <a:r>
              <a:rPr lang="ja-JP" altLang="en-US" dirty="0">
                <a:ea typeface="AR教科書体M" panose="020B0609010101010101" pitchFamily="49" charset="-128"/>
              </a:rPr>
              <a:t>○</a:t>
            </a:r>
            <a:r>
              <a:rPr lang="ja-JP" altLang="ja-JP" dirty="0">
                <a:ea typeface="AR教科書体M" panose="020B0609010101010101" pitchFamily="49" charset="-128"/>
              </a:rPr>
              <a:t>例会と出席に関する規定の例外</a:t>
            </a:r>
            <a:endParaRPr lang="ja-JP" altLang="en-US" dirty="0">
              <a:ea typeface="AR教科書体M" panose="020B0609010101010101" pitchFamily="49" charset="-128"/>
            </a:endParaRPr>
          </a:p>
          <a:p>
            <a:pPr marL="895350" indent="-87313">
              <a:buNone/>
            </a:pPr>
            <a:r>
              <a:rPr lang="en-US" altLang="ja-JP" sz="2400" dirty="0">
                <a:ea typeface="AR教科書体M" panose="020B0609010101010101" pitchFamily="49" charset="-128"/>
              </a:rPr>
              <a:t>(</a:t>
            </a:r>
            <a:r>
              <a:rPr lang="ja-JP" altLang="ja-JP" sz="2400" dirty="0">
                <a:ea typeface="AR教科書体M" panose="020B0609010101010101" pitchFamily="49" charset="-128"/>
              </a:rPr>
              <a:t>クラブ定款第７条</a:t>
            </a:r>
            <a:r>
              <a:rPr lang="ja-JP" altLang="en-US" sz="2400" dirty="0">
                <a:ea typeface="AR教科書体M" panose="020B0609010101010101" pitchFamily="49" charset="-128"/>
              </a:rPr>
              <a:t>第</a:t>
            </a:r>
            <a:r>
              <a:rPr lang="en-US" altLang="ja-JP" sz="2400" dirty="0">
                <a:ea typeface="AR教科書体M" panose="020B0609010101010101" pitchFamily="49" charset="-128"/>
              </a:rPr>
              <a:t>1</a:t>
            </a:r>
            <a:r>
              <a:rPr lang="ja-JP" altLang="en-US" sz="2400" dirty="0">
                <a:ea typeface="AR教科書体M" panose="020B0609010101010101" pitchFamily="49" charset="-128"/>
              </a:rPr>
              <a:t>節及び第１０条第</a:t>
            </a:r>
            <a:r>
              <a:rPr lang="en-US" altLang="ja-JP" sz="2400" dirty="0">
                <a:ea typeface="AR教科書体M" panose="020B0609010101010101" pitchFamily="49" charset="-128"/>
              </a:rPr>
              <a:t>7</a:t>
            </a:r>
            <a:r>
              <a:rPr lang="ja-JP" altLang="en-US" sz="2400" dirty="0">
                <a:ea typeface="AR教科書体M" panose="020B0609010101010101" pitchFamily="49" charset="-128"/>
              </a:rPr>
              <a:t>節</a:t>
            </a:r>
            <a:r>
              <a:rPr lang="en-US" altLang="ja-JP" sz="2400" dirty="0">
                <a:ea typeface="AR教科書体M" panose="020B0609010101010101" pitchFamily="49" charset="-128"/>
              </a:rPr>
              <a:t>)</a:t>
            </a:r>
            <a:endParaRPr lang="ja-JP" altLang="en-US" sz="2400" dirty="0">
              <a:ea typeface="AR教科書体M" panose="020B0609010101010101" pitchFamily="49" charset="-128"/>
            </a:endParaRPr>
          </a:p>
          <a:p>
            <a:pPr marL="0" indent="808038">
              <a:buNone/>
            </a:pPr>
            <a:r>
              <a:rPr lang="ja-JP" altLang="en-US" sz="3000" dirty="0">
                <a:ea typeface="AR教科書体M" panose="020B0609010101010101" pitchFamily="49" charset="-128"/>
              </a:rPr>
              <a:t>・</a:t>
            </a:r>
            <a:r>
              <a:rPr lang="ja-JP" altLang="ja-JP" sz="3000" dirty="0">
                <a:ea typeface="AR教科書体M" panose="020B0609010101010101" pitchFamily="49" charset="-128"/>
              </a:rPr>
              <a:t>例会の回数、内容などの変更</a:t>
            </a:r>
            <a:r>
              <a:rPr lang="ja-JP" altLang="en-US" sz="3000" dirty="0">
                <a:ea typeface="AR教科書体M" panose="020B0609010101010101" pitchFamily="49" charset="-128"/>
              </a:rPr>
              <a:t>　　</a:t>
            </a:r>
          </a:p>
          <a:p>
            <a:pPr marL="0" indent="808038">
              <a:buNone/>
            </a:pPr>
            <a:r>
              <a:rPr lang="ja-JP" altLang="en-US" sz="3000" dirty="0">
                <a:ea typeface="AR教科書体M" panose="020B0609010101010101" pitchFamily="49" charset="-128"/>
              </a:rPr>
              <a:t>・</a:t>
            </a:r>
            <a:r>
              <a:rPr lang="ja-JP" altLang="ja-JP" sz="3000" dirty="0">
                <a:ea typeface="AR教科書体M" panose="020B0609010101010101" pitchFamily="49" charset="-128"/>
              </a:rPr>
              <a:t>出席に関する規定の変更</a:t>
            </a:r>
            <a:endParaRPr lang="ja-JP" altLang="en-US" sz="3000" dirty="0">
              <a:ea typeface="AR教科書体M" panose="020B0609010101010101" pitchFamily="49" charset="-128"/>
            </a:endParaRPr>
          </a:p>
          <a:p>
            <a:pPr marL="452438" indent="-182563">
              <a:buNone/>
            </a:pPr>
            <a:r>
              <a:rPr lang="ja-JP" altLang="en-US" dirty="0">
                <a:ea typeface="AR教科書体M" panose="020B0609010101010101" pitchFamily="49" charset="-128"/>
              </a:rPr>
              <a:t>○</a:t>
            </a:r>
            <a:r>
              <a:rPr lang="ja-JP" altLang="ja-JP" dirty="0">
                <a:ea typeface="AR教科書体M" panose="020B0609010101010101" pitchFamily="49" charset="-128"/>
              </a:rPr>
              <a:t>会員身分に関する規定の例外</a:t>
            </a:r>
            <a:endParaRPr lang="ja-JP" altLang="en-US" dirty="0">
              <a:ea typeface="AR教科書体M" panose="020B0609010101010101" pitchFamily="49" charset="-128"/>
            </a:endParaRPr>
          </a:p>
          <a:p>
            <a:pPr marL="452438" indent="269875">
              <a:buNone/>
            </a:pPr>
            <a:r>
              <a:rPr lang="en-US" altLang="ja-JP" sz="2400" dirty="0">
                <a:ea typeface="AR教科書体M" panose="020B0609010101010101" pitchFamily="49" charset="-128"/>
              </a:rPr>
              <a:t>(</a:t>
            </a:r>
            <a:r>
              <a:rPr lang="ja-JP" altLang="ja-JP" sz="2400" dirty="0">
                <a:ea typeface="AR教科書体M" panose="020B0609010101010101" pitchFamily="49" charset="-128"/>
              </a:rPr>
              <a:t>クラブ定款第</a:t>
            </a:r>
            <a:r>
              <a:rPr lang="ja-JP" altLang="en-US" sz="2400" dirty="0">
                <a:ea typeface="AR教科書体M" panose="020B0609010101010101" pitchFamily="49" charset="-128"/>
              </a:rPr>
              <a:t>８</a:t>
            </a:r>
            <a:r>
              <a:rPr lang="ja-JP" altLang="ja-JP" sz="2400" dirty="0">
                <a:ea typeface="AR教科書体M" panose="020B0609010101010101" pitchFamily="49" charset="-128"/>
              </a:rPr>
              <a:t>条</a:t>
            </a:r>
            <a:r>
              <a:rPr lang="ja-JP" altLang="en-US" sz="2400" dirty="0">
                <a:ea typeface="AR教科書体M" panose="020B0609010101010101" pitchFamily="49" charset="-128"/>
              </a:rPr>
              <a:t>第</a:t>
            </a:r>
            <a:r>
              <a:rPr lang="en-US" altLang="ja-JP" sz="2400" dirty="0">
                <a:ea typeface="AR教科書体M" panose="020B0609010101010101" pitchFamily="49" charset="-128"/>
              </a:rPr>
              <a:t>7</a:t>
            </a:r>
            <a:r>
              <a:rPr lang="ja-JP" altLang="en-US" sz="2400" dirty="0">
                <a:ea typeface="AR教科書体M" panose="020B0609010101010101" pitchFamily="49" charset="-128"/>
              </a:rPr>
              <a:t>節</a:t>
            </a:r>
            <a:r>
              <a:rPr lang="en-US" altLang="ja-JP" sz="2400" dirty="0">
                <a:ea typeface="AR教科書体M" panose="020B0609010101010101" pitchFamily="49" charset="-128"/>
              </a:rPr>
              <a:t>)</a:t>
            </a:r>
            <a:endParaRPr lang="ja-JP" altLang="en-US" sz="2400" dirty="0">
              <a:ea typeface="AR教科書体M" panose="020B0609010101010101" pitchFamily="49" charset="-128"/>
            </a:endParaRPr>
          </a:p>
          <a:p>
            <a:pPr marL="0" indent="722313">
              <a:buNone/>
            </a:pPr>
            <a:r>
              <a:rPr lang="ja-JP" altLang="en-US" sz="3000" dirty="0">
                <a:ea typeface="AR教科書体M" panose="020B0609010101010101" pitchFamily="49" charset="-128"/>
              </a:rPr>
              <a:t>・会員種類の多様化</a:t>
            </a:r>
          </a:p>
          <a:p>
            <a:pPr marL="0" indent="722313">
              <a:buNone/>
            </a:pPr>
            <a:endParaRPr lang="ja-JP" altLang="en-US" sz="3000" dirty="0">
              <a:ea typeface="AR教科書体M" panose="020B0609010101010101" pitchFamily="49" charset="-128"/>
            </a:endParaRPr>
          </a:p>
          <a:p>
            <a:pPr marL="0" indent="0">
              <a:buNone/>
            </a:pPr>
            <a:endParaRPr lang="ja-JP" altLang="en-US" dirty="0"/>
          </a:p>
          <a:p>
            <a:pPr marL="0" indent="0">
              <a:buNone/>
            </a:pPr>
            <a:endParaRPr lang="ja-JP" altLang="en-US" dirty="0"/>
          </a:p>
          <a:p>
            <a:pPr lvl="0"/>
            <a:endParaRPr lang="ja-JP" altLang="ja-JP" dirty="0"/>
          </a:p>
          <a:p>
            <a:endParaRPr kumimoji="1" lang="ja-JP" altLang="en-US" dirty="0"/>
          </a:p>
        </p:txBody>
      </p:sp>
      <p:sp>
        <p:nvSpPr>
          <p:cNvPr id="4" name="曲折矢印 3"/>
          <p:cNvSpPr/>
          <p:nvPr/>
        </p:nvSpPr>
        <p:spPr>
          <a:xfrm rot="10800000" flipH="1">
            <a:off x="1847528" y="6064199"/>
            <a:ext cx="576064" cy="432048"/>
          </a:xfrm>
          <a:prstGeom prst="bentArrow">
            <a:avLst>
              <a:gd name="adj1" fmla="val 56190"/>
              <a:gd name="adj2" fmla="val 4170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正方形/長方形 5"/>
          <p:cNvSpPr/>
          <p:nvPr/>
        </p:nvSpPr>
        <p:spPr>
          <a:xfrm>
            <a:off x="2567609" y="6109732"/>
            <a:ext cx="9000999" cy="5760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solidFill>
                  <a:schemeClr val="tx1"/>
                </a:solidFill>
                <a:ea typeface="AR教科書体M" panose="020B0609010101010101" pitchFamily="49" charset="-128"/>
              </a:rPr>
              <a:t>これらを組み合わせていろいろな会員種類が可能に</a:t>
            </a:r>
          </a:p>
        </p:txBody>
      </p:sp>
      <p:sp>
        <p:nvSpPr>
          <p:cNvPr id="5" name="右矢印 4"/>
          <p:cNvSpPr/>
          <p:nvPr/>
        </p:nvSpPr>
        <p:spPr>
          <a:xfrm>
            <a:off x="7248128" y="2996952"/>
            <a:ext cx="936104" cy="199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8319166" y="2852937"/>
            <a:ext cx="2035650" cy="830997"/>
          </a:xfrm>
          <a:prstGeom prst="rect">
            <a:avLst/>
          </a:prstGeom>
          <a:solidFill>
            <a:schemeClr val="accent6">
              <a:lumMod val="20000"/>
              <a:lumOff val="80000"/>
            </a:schemeClr>
          </a:solidFill>
        </p:spPr>
        <p:txBody>
          <a:bodyPr wrap="square" rtlCol="0">
            <a:spAutoFit/>
          </a:bodyPr>
          <a:lstStyle/>
          <a:p>
            <a:r>
              <a:rPr lang="ja-JP" altLang="en-US" sz="2400" dirty="0">
                <a:ea typeface="AR P教科書体M" panose="020B0600010101010101" pitchFamily="50" charset="-128"/>
              </a:rPr>
              <a:t>多様な例会が可能に</a:t>
            </a:r>
          </a:p>
        </p:txBody>
      </p:sp>
    </p:spTree>
    <p:extLst>
      <p:ext uri="{BB962C8B-B14F-4D97-AF65-F5344CB8AC3E}">
        <p14:creationId xmlns:p14="http://schemas.microsoft.com/office/powerpoint/2010/main" val="16565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750"/>
                                        <p:tgtEl>
                                          <p:spTgt spid="3">
                                            <p:txEl>
                                              <p:pRg st="2" end="2"/>
                                            </p:txEl>
                                          </p:spTgt>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750"/>
                                        <p:tgtEl>
                                          <p:spTgt spid="3">
                                            <p:txEl>
                                              <p:pRg st="3" end="3"/>
                                            </p:txEl>
                                          </p:spTgt>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750"/>
                                        <p:tgtEl>
                                          <p:spTgt spid="3">
                                            <p:txEl>
                                              <p:pRg st="4" end="4"/>
                                            </p:txEl>
                                          </p:spTgt>
                                        </p:tgtEl>
                                      </p:cBhvr>
                                    </p:animEffect>
                                  </p:childTnLst>
                                </p:cTn>
                              </p:par>
                            </p:childTnLst>
                          </p:cTn>
                        </p:par>
                        <p:par>
                          <p:cTn id="25" fill="hold">
                            <p:stCondLst>
                              <p:cond delay="32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750"/>
                                        <p:tgtEl>
                                          <p:spTgt spid="5"/>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1000"/>
                                        <p:tgtEl>
                                          <p:spTgt spid="3">
                                            <p:txEl>
                                              <p:pRg st="5" end="5"/>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750"/>
                                        <p:tgtEl>
                                          <p:spTgt spid="3">
                                            <p:txEl>
                                              <p:pRg st="6" end="6"/>
                                            </p:txEl>
                                          </p:spTgt>
                                        </p:tgtEl>
                                      </p:cBhvr>
                                    </p:animEffect>
                                  </p:childTnLst>
                                </p:cTn>
                              </p:par>
                            </p:childTnLst>
                          </p:cTn>
                        </p:par>
                        <p:par>
                          <p:cTn id="42" fill="hold">
                            <p:stCondLst>
                              <p:cond delay="1750"/>
                            </p:stCondLst>
                            <p:childTnLst>
                              <p:par>
                                <p:cTn id="43" presetID="22" presetClass="entr" presetSubtype="8"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left)">
                                      <p:cBhvr>
                                        <p:cTn id="45" dur="75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5400" y="377291"/>
            <a:ext cx="10743256" cy="864096"/>
          </a:xfrm>
          <a:solidFill>
            <a:schemeClr val="accent6">
              <a:lumMod val="20000"/>
              <a:lumOff val="80000"/>
            </a:schemeClr>
          </a:solidFill>
        </p:spPr>
        <p:txBody>
          <a:bodyPr>
            <a:normAutofit/>
          </a:bodyPr>
          <a:lstStyle/>
          <a:p>
            <a:r>
              <a:rPr lang="ja-JP" altLang="en-US" sz="4800" dirty="0">
                <a:solidFill>
                  <a:srgbClr val="FF0000"/>
                </a:solidFill>
                <a:latin typeface="HGP教科書体" panose="02020600000000000000" pitchFamily="18" charset="-128"/>
                <a:ea typeface="HGP教科書体" panose="02020600000000000000" pitchFamily="18" charset="-128"/>
              </a:rPr>
              <a:t>　</a:t>
            </a:r>
            <a:r>
              <a:rPr lang="ja-JP" altLang="en-US" sz="4800" dirty="0">
                <a:latin typeface="HGP教科書体" panose="02020600000000000000" pitchFamily="18" charset="-128"/>
                <a:ea typeface="HGP教科書体" panose="02020600000000000000" pitchFamily="18" charset="-128"/>
              </a:rPr>
              <a:t>いろいろな会員種類</a:t>
            </a:r>
          </a:p>
        </p:txBody>
      </p:sp>
      <p:sp>
        <p:nvSpPr>
          <p:cNvPr id="4" name="角丸四角形 3"/>
          <p:cNvSpPr/>
          <p:nvPr/>
        </p:nvSpPr>
        <p:spPr>
          <a:xfrm>
            <a:off x="695400" y="1423140"/>
            <a:ext cx="10743256" cy="4968552"/>
          </a:xfrm>
          <a:prstGeom prst="roundRect">
            <a:avLst/>
          </a:prstGeom>
          <a:solidFill>
            <a:srgbClr val="C9E6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1410761" y="2017510"/>
            <a:ext cx="4706926" cy="4312537"/>
          </a:xfrm>
          <a:prstGeom prst="rect">
            <a:avLst/>
          </a:prstGeom>
          <a:solidFill>
            <a:srgbClr val="FEF6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3215680" y="1570885"/>
            <a:ext cx="1260140" cy="523220"/>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2800" dirty="0"/>
              <a:t>正会員</a:t>
            </a:r>
          </a:p>
        </p:txBody>
      </p:sp>
      <p:sp>
        <p:nvSpPr>
          <p:cNvPr id="7" name="テキスト ボックス 6"/>
          <p:cNvSpPr txBox="1"/>
          <p:nvPr/>
        </p:nvSpPr>
        <p:spPr>
          <a:xfrm>
            <a:off x="6523589" y="1614279"/>
            <a:ext cx="1440160" cy="461665"/>
          </a:xfrm>
          <a:prstGeom prst="rect">
            <a:avLst/>
          </a:prstGeom>
          <a:solidFill>
            <a:schemeClr val="accent6">
              <a:lumMod val="20000"/>
              <a:lumOff val="80000"/>
            </a:schemeClr>
          </a:solidFill>
          <a:ln>
            <a:solidFill>
              <a:schemeClr val="tx1"/>
            </a:solidFill>
          </a:ln>
        </p:spPr>
        <p:txBody>
          <a:bodyPr wrap="square" rtlCol="0">
            <a:spAutoFit/>
          </a:bodyPr>
          <a:lstStyle/>
          <a:p>
            <a:r>
              <a:rPr lang="ja-JP" altLang="en-US" sz="2400" dirty="0"/>
              <a:t>名誉会員</a:t>
            </a:r>
          </a:p>
        </p:txBody>
      </p:sp>
      <p:sp>
        <p:nvSpPr>
          <p:cNvPr id="10" name="角丸四角形 9"/>
          <p:cNvSpPr/>
          <p:nvPr/>
        </p:nvSpPr>
        <p:spPr>
          <a:xfrm>
            <a:off x="2433552" y="2228458"/>
            <a:ext cx="2736304" cy="572629"/>
          </a:xfrm>
          <a:prstGeom prst="roundRect">
            <a:avLst/>
          </a:prstGeom>
          <a:solidFill>
            <a:schemeClr val="bg1">
              <a:lumMod val="85000"/>
            </a:schemeClr>
          </a:solidFill>
          <a:ln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従来型の会員</a:t>
            </a:r>
          </a:p>
        </p:txBody>
      </p:sp>
      <p:sp>
        <p:nvSpPr>
          <p:cNvPr id="12" name="正方形/長方形 11"/>
          <p:cNvSpPr/>
          <p:nvPr/>
        </p:nvSpPr>
        <p:spPr>
          <a:xfrm>
            <a:off x="1785118" y="3555073"/>
            <a:ext cx="3816424" cy="256673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ja-JP" altLang="en-US" dirty="0"/>
          </a:p>
          <a:p>
            <a:r>
              <a:rPr lang="ja-JP" altLang="en-US" sz="2400" dirty="0">
                <a:solidFill>
                  <a:schemeClr val="tx1"/>
                </a:solidFill>
              </a:rPr>
              <a:t>・ＯＢ会員、シニア会員</a:t>
            </a:r>
          </a:p>
          <a:p>
            <a:r>
              <a:rPr lang="ja-JP" altLang="en-US" sz="2400" dirty="0">
                <a:solidFill>
                  <a:schemeClr val="tx1"/>
                </a:solidFill>
              </a:rPr>
              <a:t>・ジュニア会員</a:t>
            </a:r>
          </a:p>
          <a:p>
            <a:r>
              <a:rPr lang="ja-JP" altLang="en-US" sz="2400" dirty="0">
                <a:solidFill>
                  <a:schemeClr val="tx1"/>
                </a:solidFill>
              </a:rPr>
              <a:t>・法人会員</a:t>
            </a:r>
          </a:p>
          <a:p>
            <a:r>
              <a:rPr lang="ja-JP" altLang="en-US" sz="2400" dirty="0">
                <a:solidFill>
                  <a:schemeClr val="tx1"/>
                </a:solidFill>
              </a:rPr>
              <a:t>・遠隔地会員</a:t>
            </a:r>
          </a:p>
          <a:p>
            <a:r>
              <a:rPr lang="ja-JP" altLang="en-US" sz="2400" dirty="0">
                <a:solidFill>
                  <a:schemeClr val="tx1"/>
                </a:solidFill>
              </a:rPr>
              <a:t>・アラカルト会員</a:t>
            </a:r>
          </a:p>
          <a:p>
            <a:r>
              <a:rPr lang="ja-JP" altLang="en-US" sz="2400" dirty="0">
                <a:solidFill>
                  <a:schemeClr val="tx1"/>
                </a:solidFill>
              </a:rPr>
              <a:t>・家族会員　・・・・</a:t>
            </a:r>
          </a:p>
        </p:txBody>
      </p:sp>
      <p:sp>
        <p:nvSpPr>
          <p:cNvPr id="11" name="角丸四角形 10"/>
          <p:cNvSpPr/>
          <p:nvPr/>
        </p:nvSpPr>
        <p:spPr>
          <a:xfrm>
            <a:off x="2433552" y="3093723"/>
            <a:ext cx="2736304" cy="57262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新たな会員（例）</a:t>
            </a:r>
          </a:p>
        </p:txBody>
      </p:sp>
      <p:sp>
        <p:nvSpPr>
          <p:cNvPr id="13" name="雲形吹き出し 12"/>
          <p:cNvSpPr/>
          <p:nvPr/>
        </p:nvSpPr>
        <p:spPr>
          <a:xfrm>
            <a:off x="6633832" y="4113054"/>
            <a:ext cx="3773049" cy="1982957"/>
          </a:xfrm>
          <a:prstGeom prst="cloudCallout">
            <a:avLst>
              <a:gd name="adj1" fmla="val -80075"/>
              <a:gd name="adj2" fmla="val -29367"/>
            </a:avLst>
          </a:prstGeom>
          <a:solidFill>
            <a:srgbClr val="FDE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クラブ細則変更で、</a:t>
            </a:r>
            <a:endParaRPr lang="en-US" altLang="ja-JP" dirty="0">
              <a:solidFill>
                <a:schemeClr val="tx1"/>
              </a:solidFill>
            </a:endParaRPr>
          </a:p>
          <a:p>
            <a:pPr algn="ctr"/>
            <a:r>
              <a:rPr lang="ja-JP" altLang="en-US" dirty="0">
                <a:solidFill>
                  <a:schemeClr val="tx1"/>
                </a:solidFill>
              </a:rPr>
              <a:t>例会、会費の取り扱いなどを規定</a:t>
            </a:r>
          </a:p>
        </p:txBody>
      </p:sp>
      <p:sp>
        <p:nvSpPr>
          <p:cNvPr id="14" name="雲形吹き出し 13"/>
          <p:cNvSpPr/>
          <p:nvPr/>
        </p:nvSpPr>
        <p:spPr>
          <a:xfrm>
            <a:off x="6874774" y="2267082"/>
            <a:ext cx="3181666" cy="1161918"/>
          </a:xfrm>
          <a:prstGeom prst="cloudCallout">
            <a:avLst>
              <a:gd name="adj1" fmla="val -91887"/>
              <a:gd name="adj2" fmla="val -3876"/>
            </a:avLst>
          </a:prstGeom>
          <a:solidFill>
            <a:srgbClr val="FDE7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会員のベース</a:t>
            </a:r>
          </a:p>
        </p:txBody>
      </p:sp>
      <p:sp>
        <p:nvSpPr>
          <p:cNvPr id="3" name="テキスト ボックス 2"/>
          <p:cNvSpPr txBox="1"/>
          <p:nvPr/>
        </p:nvSpPr>
        <p:spPr>
          <a:xfrm>
            <a:off x="1775520" y="6453337"/>
            <a:ext cx="9001000" cy="307777"/>
          </a:xfrm>
          <a:prstGeom prst="rect">
            <a:avLst/>
          </a:prstGeom>
          <a:noFill/>
        </p:spPr>
        <p:txBody>
          <a:bodyPr wrap="square" rtlCol="0">
            <a:spAutoFit/>
          </a:bodyPr>
          <a:lstStyle/>
          <a:p>
            <a:r>
              <a:rPr lang="en-US" altLang="ja-JP" sz="1400" dirty="0"/>
              <a:t>(</a:t>
            </a:r>
            <a:r>
              <a:rPr lang="ja-JP" altLang="en-US" sz="1400" dirty="0"/>
              <a:t>詳細は</a:t>
            </a:r>
            <a:r>
              <a:rPr lang="en-US" altLang="ja-JP" sz="1400" dirty="0"/>
              <a:t>2660</a:t>
            </a:r>
            <a:r>
              <a:rPr lang="ja-JP" altLang="en-US" sz="1400" dirty="0"/>
              <a:t>地区ホームページ</a:t>
            </a:r>
            <a:r>
              <a:rPr lang="en-US" altLang="ja-JP" sz="1400" dirty="0"/>
              <a:t>/</a:t>
            </a:r>
            <a:r>
              <a:rPr lang="ja-JP" altLang="en-US" sz="1400" dirty="0"/>
              <a:t>資料ダウンロードページ内－地区委員会資料－クラブ奉仕・拡大増強委員会を参照）</a:t>
            </a:r>
          </a:p>
        </p:txBody>
      </p:sp>
    </p:spTree>
    <p:extLst>
      <p:ext uri="{BB962C8B-B14F-4D97-AF65-F5344CB8AC3E}">
        <p14:creationId xmlns:p14="http://schemas.microsoft.com/office/powerpoint/2010/main" val="24912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wipe(left)">
                                      <p:cBhvr>
                                        <p:cTn id="36" dur="1000"/>
                                        <p:tgtEl>
                                          <p:spTgt spid="12">
                                            <p:txEl>
                                              <p:pRg st="1" end="1"/>
                                            </p:txEl>
                                          </p:spTgt>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wipe(left)">
                                      <p:cBhvr>
                                        <p:cTn id="40" dur="1000"/>
                                        <p:tgtEl>
                                          <p:spTgt spid="12">
                                            <p:txEl>
                                              <p:pRg st="2" end="2"/>
                                            </p:txEl>
                                          </p:spTgt>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wipe(left)">
                                      <p:cBhvr>
                                        <p:cTn id="44" dur="1000"/>
                                        <p:tgtEl>
                                          <p:spTgt spid="12">
                                            <p:txEl>
                                              <p:pRg st="3" end="3"/>
                                            </p:txEl>
                                          </p:spTgt>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12">
                                            <p:txEl>
                                              <p:pRg st="4" end="4"/>
                                            </p:txEl>
                                          </p:spTgt>
                                        </p:tgtEl>
                                        <p:attrNameLst>
                                          <p:attrName>style.visibility</p:attrName>
                                        </p:attrNameLst>
                                      </p:cBhvr>
                                      <p:to>
                                        <p:strVal val="visible"/>
                                      </p:to>
                                    </p:set>
                                    <p:animEffect transition="in" filter="wipe(left)">
                                      <p:cBhvr>
                                        <p:cTn id="48" dur="1000"/>
                                        <p:tgtEl>
                                          <p:spTgt spid="12">
                                            <p:txEl>
                                              <p:pRg st="4" end="4"/>
                                            </p:txEl>
                                          </p:spTgt>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2">
                                            <p:txEl>
                                              <p:pRg st="5" end="5"/>
                                            </p:txEl>
                                          </p:spTgt>
                                        </p:tgtEl>
                                        <p:attrNameLst>
                                          <p:attrName>style.visibility</p:attrName>
                                        </p:attrNameLst>
                                      </p:cBhvr>
                                      <p:to>
                                        <p:strVal val="visible"/>
                                      </p:to>
                                    </p:set>
                                    <p:animEffect transition="in" filter="wipe(left)">
                                      <p:cBhvr>
                                        <p:cTn id="52" dur="1000"/>
                                        <p:tgtEl>
                                          <p:spTgt spid="12">
                                            <p:txEl>
                                              <p:pRg st="5" end="5"/>
                                            </p:txEl>
                                          </p:spTgt>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2">
                                            <p:txEl>
                                              <p:pRg st="6" end="6"/>
                                            </p:txEl>
                                          </p:spTgt>
                                        </p:tgtEl>
                                        <p:attrNameLst>
                                          <p:attrName>style.visibility</p:attrName>
                                        </p:attrNameLst>
                                      </p:cBhvr>
                                      <p:to>
                                        <p:strVal val="visible"/>
                                      </p:to>
                                    </p:set>
                                    <p:animEffect transition="in" filter="wipe(left)">
                                      <p:cBhvr>
                                        <p:cTn id="56" dur="1000"/>
                                        <p:tgtEl>
                                          <p:spTgt spid="12">
                                            <p:txEl>
                                              <p:pRg st="6" end="6"/>
                                            </p:txEl>
                                          </p:spTgt>
                                        </p:tgtEl>
                                      </p:cBhvr>
                                    </p:animEffect>
                                  </p:childTnLst>
                                </p:cTn>
                              </p:par>
                            </p:childTnLst>
                          </p:cTn>
                        </p:par>
                        <p:par>
                          <p:cTn id="57" fill="hold">
                            <p:stCondLst>
                              <p:cond delay="75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2" grpId="0" animBg="1"/>
      <p:bldP spid="11"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1384" y="1268760"/>
            <a:ext cx="11089232" cy="5400600"/>
          </a:xfrm>
          <a:solidFill>
            <a:schemeClr val="accent5">
              <a:lumMod val="20000"/>
              <a:lumOff val="80000"/>
            </a:schemeClr>
          </a:solidFill>
        </p:spPr>
        <p:txBody>
          <a:bodyPr>
            <a:normAutofit fontScale="77500" lnSpcReduction="20000"/>
          </a:bodyPr>
          <a:lstStyle/>
          <a:p>
            <a:pPr marL="0" indent="0">
              <a:buNone/>
            </a:pPr>
            <a:endParaRPr lang="en-US" altLang="ja-JP" dirty="0">
              <a:ea typeface="AR教科書体M" panose="020B0609010101010101" pitchFamily="49" charset="-128"/>
            </a:endParaRPr>
          </a:p>
          <a:p>
            <a:pPr marL="0" indent="0">
              <a:buNone/>
            </a:pPr>
            <a:r>
              <a:rPr lang="ja-JP" altLang="ja-JP" dirty="0">
                <a:ea typeface="AR教科書体M" panose="020B0609010101010101" pitchFamily="49" charset="-128"/>
              </a:rPr>
              <a:t>会員種類ごとに次の各項目をどうするのか決めて、クラブ細則に盛り込む必要があります。</a:t>
            </a:r>
          </a:p>
          <a:p>
            <a:pPr lvl="0"/>
            <a:r>
              <a:rPr lang="ja-JP" altLang="ja-JP" u="wavyHeavy" dirty="0">
                <a:uFill>
                  <a:solidFill>
                    <a:srgbClr val="FF0000"/>
                  </a:solidFill>
                </a:uFill>
                <a:ea typeface="AR教科書体M" panose="020B0609010101010101" pitchFamily="49" charset="-128"/>
              </a:rPr>
              <a:t>例会の取り扱い</a:t>
            </a:r>
            <a:endParaRPr lang="ja-JP" altLang="en-US" u="wavyHeavy" dirty="0">
              <a:uFill>
                <a:solidFill>
                  <a:srgbClr val="FF0000"/>
                </a:solidFill>
              </a:uFill>
              <a:ea typeface="AR教科書体M" panose="020B0609010101010101" pitchFamily="49" charset="-128"/>
            </a:endParaRPr>
          </a:p>
          <a:p>
            <a:pPr marL="0" indent="536575">
              <a:buNone/>
            </a:pPr>
            <a:r>
              <a:rPr lang="ja-JP" altLang="ja-JP" dirty="0">
                <a:ea typeface="AR教科書体M" panose="020B0609010101010101" pitchFamily="49" charset="-128"/>
              </a:rPr>
              <a:t>従来通りの例会、</a:t>
            </a:r>
            <a:r>
              <a:rPr lang="en-US" altLang="ja-JP" dirty="0">
                <a:ea typeface="AR教科書体M" panose="020B0609010101010101" pitchFamily="49" charset="-128"/>
              </a:rPr>
              <a:t>WEB</a:t>
            </a:r>
            <a:r>
              <a:rPr lang="ja-JP" altLang="ja-JP" dirty="0">
                <a:ea typeface="AR教科書体M" panose="020B0609010101010101" pitchFamily="49" charset="-128"/>
              </a:rPr>
              <a:t>などで補完など。</a:t>
            </a:r>
          </a:p>
          <a:p>
            <a:pPr lvl="0"/>
            <a:r>
              <a:rPr lang="ja-JP" altLang="ja-JP" u="wavyHeavy" dirty="0">
                <a:uFill>
                  <a:solidFill>
                    <a:srgbClr val="FF0000"/>
                  </a:solidFill>
                </a:uFill>
                <a:ea typeface="AR教科書体M" panose="020B0609010101010101" pitchFamily="49" charset="-128"/>
              </a:rPr>
              <a:t>例会の出席</a:t>
            </a:r>
            <a:r>
              <a:rPr lang="ja-JP" altLang="en-US" u="wavyHeavy" dirty="0">
                <a:uFill>
                  <a:solidFill>
                    <a:srgbClr val="FF0000"/>
                  </a:solidFill>
                </a:uFill>
                <a:ea typeface="AR教科書体M" panose="020B0609010101010101" pitchFamily="49" charset="-128"/>
              </a:rPr>
              <a:t>義務</a:t>
            </a:r>
          </a:p>
          <a:p>
            <a:pPr marL="536575" indent="0">
              <a:buNone/>
            </a:pPr>
            <a:r>
              <a:rPr lang="ja-JP" altLang="ja-JP" dirty="0">
                <a:ea typeface="AR教科書体M" panose="020B0609010101010101" pitchFamily="49" charset="-128"/>
              </a:rPr>
              <a:t>従来通りの出席義務を課す、緩和する、適用免除する、出席義務を緩和した会員が例会に出席した場合の取り扱い（ビジターフィー相当額の</a:t>
            </a:r>
            <a:r>
              <a:rPr lang="ja-JP" altLang="en-US" dirty="0">
                <a:ea typeface="AR教科書体M" panose="020B0609010101010101" pitchFamily="49" charset="-128"/>
              </a:rPr>
              <a:t>徴収</a:t>
            </a:r>
            <a:r>
              <a:rPr lang="ja-JP" altLang="ja-JP" dirty="0">
                <a:ea typeface="AR教科書体M" panose="020B0609010101010101" pitchFamily="49" charset="-128"/>
              </a:rPr>
              <a:t>等）など。</a:t>
            </a:r>
          </a:p>
          <a:p>
            <a:pPr lvl="0"/>
            <a:r>
              <a:rPr lang="ja-JP" altLang="ja-JP" u="wavyHeavy" dirty="0">
                <a:uFill>
                  <a:solidFill>
                    <a:srgbClr val="FF0000"/>
                  </a:solidFill>
                </a:uFill>
                <a:ea typeface="AR教科書体M" panose="020B0609010101010101" pitchFamily="49" charset="-128"/>
              </a:rPr>
              <a:t>入会金、会費</a:t>
            </a:r>
            <a:endParaRPr lang="ja-JP" altLang="en-US" u="wavyHeavy" dirty="0">
              <a:uFill>
                <a:solidFill>
                  <a:srgbClr val="FF0000"/>
                </a:solidFill>
              </a:uFill>
              <a:ea typeface="AR教科書体M" panose="020B0609010101010101" pitchFamily="49" charset="-128"/>
            </a:endParaRPr>
          </a:p>
          <a:p>
            <a:pPr marL="0" indent="536575">
              <a:buNone/>
            </a:pPr>
            <a:r>
              <a:rPr lang="ja-JP" altLang="ja-JP" dirty="0">
                <a:ea typeface="AR教科書体M" panose="020B0609010101010101" pitchFamily="49" charset="-128"/>
              </a:rPr>
              <a:t>免除か、減額か、減額の程度は、など。</a:t>
            </a:r>
            <a:endParaRPr lang="ja-JP" altLang="en-US" dirty="0">
              <a:ea typeface="AR教科書体M" panose="020B0609010101010101" pitchFamily="49" charset="-128"/>
            </a:endParaRPr>
          </a:p>
          <a:p>
            <a:pPr marL="0" indent="536575">
              <a:buNone/>
            </a:pPr>
            <a:endParaRPr lang="ja-JP" altLang="ja-JP" sz="1500" dirty="0">
              <a:ea typeface="AR教科書体M" panose="020B0609010101010101" pitchFamily="49" charset="-128"/>
            </a:endParaRPr>
          </a:p>
          <a:p>
            <a:pPr marL="0" indent="0">
              <a:buNone/>
            </a:pPr>
            <a:r>
              <a:rPr lang="ja-JP" altLang="ja-JP" dirty="0">
                <a:ea typeface="AR教科書体M" panose="020B0609010101010101" pitchFamily="49" charset="-128"/>
              </a:rPr>
              <a:t>なお、こうして規定された会員は正会員である限り、</a:t>
            </a:r>
            <a:r>
              <a:rPr lang="en-US" altLang="ja-JP" dirty="0">
                <a:ea typeface="AR教科書体M" panose="020B0609010101010101" pitchFamily="49" charset="-128"/>
              </a:rPr>
              <a:t>RI</a:t>
            </a:r>
            <a:r>
              <a:rPr lang="ja-JP" altLang="ja-JP" dirty="0">
                <a:ea typeface="AR教科書体M" panose="020B0609010101010101" pitchFamily="49" charset="-128"/>
              </a:rPr>
              <a:t>に対して人頭分担金など、地区に対して地区負担金など従来の正会員と同じ費用を支払う必要があります。</a:t>
            </a:r>
          </a:p>
        </p:txBody>
      </p:sp>
      <p:sp>
        <p:nvSpPr>
          <p:cNvPr id="4" name="タイトル 1"/>
          <p:cNvSpPr>
            <a:spLocks noGrp="1"/>
          </p:cNvSpPr>
          <p:nvPr>
            <p:ph type="title"/>
          </p:nvPr>
        </p:nvSpPr>
        <p:spPr>
          <a:xfrm>
            <a:off x="551384" y="188640"/>
            <a:ext cx="11089232" cy="864096"/>
          </a:xfrm>
          <a:solidFill>
            <a:schemeClr val="accent6">
              <a:lumMod val="20000"/>
              <a:lumOff val="80000"/>
            </a:schemeClr>
          </a:solidFill>
        </p:spPr>
        <p:txBody>
          <a:bodyPr>
            <a:noAutofit/>
          </a:bodyPr>
          <a:lstStyle/>
          <a:p>
            <a:r>
              <a:rPr lang="ja-JP" altLang="en-US" sz="4200" dirty="0">
                <a:latin typeface="HGP教科書体" panose="02020600000000000000" pitchFamily="18" charset="-128"/>
                <a:ea typeface="HGP教科書体" panose="02020600000000000000" pitchFamily="18" charset="-128"/>
              </a:rPr>
              <a:t>会員種類の多様化に関する検討事項</a:t>
            </a:r>
          </a:p>
        </p:txBody>
      </p:sp>
    </p:spTree>
    <p:extLst>
      <p:ext uri="{BB962C8B-B14F-4D97-AF65-F5344CB8AC3E}">
        <p14:creationId xmlns:p14="http://schemas.microsoft.com/office/powerpoint/2010/main" val="13186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9376" y="3212976"/>
            <a:ext cx="11233248" cy="3168352"/>
          </a:xfrm>
          <a:solidFill>
            <a:srgbClr val="FDEDDF"/>
          </a:solidFill>
        </p:spPr>
        <p:txBody>
          <a:bodyPr vert="horz" lIns="91440" tIns="144000" rIns="91440" bIns="45720" rtlCol="0">
            <a:normAutofit fontScale="85000" lnSpcReduction="20000"/>
          </a:bodyPr>
          <a:lstStyle/>
          <a:p>
            <a:pPr marL="0" indent="0">
              <a:buNone/>
            </a:pPr>
            <a:r>
              <a:rPr lang="ja-JP" altLang="en-US" sz="470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落ち着きを取り戻しつつありますが、まだまだ</a:t>
            </a:r>
            <a:r>
              <a:rPr lang="ja-JP" altLang="en-US" sz="4700" dirty="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予断を許さない</a:t>
            </a:r>
            <a:r>
              <a:rPr lang="ja-JP" altLang="en-US" sz="470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コロナ禍に</a:t>
            </a:r>
            <a:r>
              <a:rPr lang="ja-JP" altLang="en-US" sz="4700" dirty="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あって</a:t>
            </a:r>
          </a:p>
          <a:p>
            <a:pPr marL="0" indent="0">
              <a:buNone/>
            </a:pPr>
            <a:r>
              <a:rPr lang="ja-JP" altLang="en-US" sz="4700" dirty="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力を合わせて自クラブの会員の退会防止と</a:t>
            </a:r>
          </a:p>
          <a:p>
            <a:pPr marL="0" indent="0">
              <a:buNone/>
            </a:pPr>
            <a:r>
              <a:rPr lang="ja-JP" altLang="en-US" sz="4700" dirty="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会員増強に取組みましょう</a:t>
            </a:r>
            <a:endParaRPr lang="en-US" altLang="ja-JP" sz="4700" dirty="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endParaRPr>
          </a:p>
          <a:p>
            <a:pPr marL="0" indent="0">
              <a:buNone/>
            </a:pPr>
            <a:endParaRPr lang="ja-JP" altLang="en-US" sz="1200" dirty="0">
              <a:solidFill>
                <a:srgbClr val="00206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endParaRPr>
          </a:p>
          <a:p>
            <a:pPr marL="0" indent="0">
              <a:buNone/>
            </a:pPr>
            <a:r>
              <a:rPr lang="ja-JP" altLang="en-US" sz="4000" dirty="0">
                <a:latin typeface="HGS教科書体" panose="02020600000000000000" pitchFamily="18" charset="-128"/>
                <a:ea typeface="HGS教科書体" panose="02020600000000000000" pitchFamily="18" charset="-128"/>
              </a:rPr>
              <a:t>　　　　</a:t>
            </a:r>
            <a:r>
              <a:rPr lang="ja-JP" altLang="en-US" sz="4700" dirty="0">
                <a:latin typeface="HGS教科書体" panose="02020600000000000000" pitchFamily="18" charset="-128"/>
                <a:ea typeface="HGS教科書体" panose="02020600000000000000" pitchFamily="18" charset="-128"/>
              </a:rPr>
              <a:t>ご清聴ありがとうございました。</a:t>
            </a:r>
          </a:p>
        </p:txBody>
      </p:sp>
      <p:sp>
        <p:nvSpPr>
          <p:cNvPr id="4" name="角丸四角形 3"/>
          <p:cNvSpPr/>
          <p:nvPr/>
        </p:nvSpPr>
        <p:spPr>
          <a:xfrm>
            <a:off x="479376" y="429236"/>
            <a:ext cx="11233248" cy="252028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dirty="0">
                <a:latin typeface="HGS教科書体" panose="02020600000000000000" pitchFamily="18" charset="-128"/>
                <a:ea typeface="HGS教科書体" panose="02020600000000000000" pitchFamily="18" charset="-128"/>
              </a:rPr>
              <a:t>世界は絶えず変化しています。</a:t>
            </a:r>
            <a:br>
              <a:rPr lang="ja-JP" altLang="en-US" sz="4000" dirty="0">
                <a:latin typeface="HGS教科書体" panose="02020600000000000000" pitchFamily="18" charset="-128"/>
                <a:ea typeface="HGS教科書体" panose="02020600000000000000" pitchFamily="18" charset="-128"/>
              </a:rPr>
            </a:br>
            <a:r>
              <a:rPr lang="ja-JP" altLang="en-US" sz="4000" dirty="0">
                <a:latin typeface="HGS教科書体" panose="02020600000000000000" pitchFamily="18" charset="-128"/>
                <a:ea typeface="HGS教科書体" panose="02020600000000000000" pitchFamily="18" charset="-128"/>
              </a:rPr>
              <a:t>そして私たちは世界とともに変化する心構えがなければなりません</a:t>
            </a:r>
            <a:r>
              <a:rPr lang="ja-JP" altLang="en-US" sz="3000" dirty="0">
                <a:latin typeface="HGS教科書体" panose="02020600000000000000" pitchFamily="18" charset="-128"/>
                <a:ea typeface="HGS教科書体" panose="02020600000000000000" pitchFamily="18" charset="-128"/>
              </a:rPr>
              <a:t>　（ポール ハリス）</a:t>
            </a:r>
          </a:p>
        </p:txBody>
      </p:sp>
      <p:sp>
        <p:nvSpPr>
          <p:cNvPr id="7" name="スライド番号プレースホルダー 6"/>
          <p:cNvSpPr>
            <a:spLocks noGrp="1"/>
          </p:cNvSpPr>
          <p:nvPr>
            <p:ph type="sldNum" sz="quarter" idx="12"/>
          </p:nvPr>
        </p:nvSpPr>
        <p:spPr>
          <a:xfrm>
            <a:off x="8316078" y="6299717"/>
            <a:ext cx="2133600" cy="365125"/>
          </a:xfrm>
        </p:spPr>
        <p:txBody>
          <a:bodyPr/>
          <a:lstStyle/>
          <a:p>
            <a:fld id="{EDA4850D-3EF2-465A-B2FD-E9188C12580A}" type="slidenum">
              <a:rPr kumimoji="1" lang="ja-JP" altLang="en-US" smtClean="0"/>
              <a:t>36</a:t>
            </a:fld>
            <a:endParaRPr kumimoji="1" lang="ja-JP" altLang="en-US" dirty="0"/>
          </a:p>
        </p:txBody>
      </p:sp>
    </p:spTree>
    <p:extLst>
      <p:ext uri="{BB962C8B-B14F-4D97-AF65-F5344CB8AC3E}">
        <p14:creationId xmlns:p14="http://schemas.microsoft.com/office/powerpoint/2010/main" val="16406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305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355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455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555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65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5400" y="188640"/>
            <a:ext cx="10801200" cy="1066130"/>
          </a:xfrm>
          <a:solidFill>
            <a:schemeClr val="accent2">
              <a:lumMod val="40000"/>
              <a:lumOff val="60000"/>
            </a:schemeClr>
          </a:solidFill>
        </p:spPr>
        <p:txBody>
          <a:bodyPr>
            <a:normAutofit/>
          </a:bodyPr>
          <a:lstStyle/>
          <a:p>
            <a:r>
              <a:rPr lang="ja-JP" altLang="en-US" dirty="0">
                <a:latin typeface="HGP教科書体" panose="02020600000000000000" pitchFamily="18" charset="-128"/>
                <a:ea typeface="HGP教科書体" panose="02020600000000000000" pitchFamily="18" charset="-128"/>
              </a:rPr>
              <a:t>クラブの目的（標準クラブ定款）</a:t>
            </a:r>
            <a:endParaRPr kumimoji="1" lang="ja-JP" altLang="en-US" dirty="0">
              <a:latin typeface="HGP教科書体" panose="02020600000000000000" pitchFamily="18" charset="-128"/>
              <a:ea typeface="HGP教科書体" panose="02020600000000000000" pitchFamily="18" charset="-128"/>
            </a:endParaRPr>
          </a:p>
        </p:txBody>
      </p:sp>
      <p:sp>
        <p:nvSpPr>
          <p:cNvPr id="3" name="コンテンツ プレースホルダー 2"/>
          <p:cNvSpPr>
            <a:spLocks noGrp="1"/>
          </p:cNvSpPr>
          <p:nvPr>
            <p:ph idx="1"/>
          </p:nvPr>
        </p:nvSpPr>
        <p:spPr>
          <a:xfrm>
            <a:off x="695400" y="1620000"/>
            <a:ext cx="10801200" cy="5049360"/>
          </a:xfrm>
          <a:solidFill>
            <a:schemeClr val="accent3">
              <a:lumMod val="40000"/>
              <a:lumOff val="60000"/>
            </a:schemeClr>
          </a:solidFill>
        </p:spPr>
        <p:txBody>
          <a:bodyPr vert="horz" lIns="91440" tIns="216000" rIns="91440" bIns="45720" rtlCol="0">
            <a:normAutofit fontScale="92500"/>
          </a:bodyPr>
          <a:lstStyle/>
          <a:p>
            <a:pPr marL="0" indent="0">
              <a:buNone/>
            </a:pPr>
            <a:r>
              <a:rPr lang="ja-JP" altLang="en-US" sz="3600" b="1" dirty="0">
                <a:latin typeface="HGP教科書体" panose="02020600000000000000" pitchFamily="18" charset="-128"/>
                <a:ea typeface="HGP教科書体" panose="02020600000000000000" pitchFamily="18" charset="-128"/>
              </a:rPr>
              <a:t>≪標準ロータリークラブ定款≫</a:t>
            </a:r>
          </a:p>
          <a:p>
            <a:pPr marL="0" indent="0">
              <a:buNone/>
            </a:pPr>
            <a:r>
              <a:rPr lang="ja-JP" altLang="en-US" dirty="0">
                <a:latin typeface="HGP教科書体" panose="02020600000000000000" pitchFamily="18" charset="-128"/>
                <a:ea typeface="HGP教科書体" panose="02020600000000000000" pitchFamily="18" charset="-128"/>
              </a:rPr>
              <a:t> 第</a:t>
            </a:r>
            <a:r>
              <a:rPr lang="en-US" altLang="ja-JP" dirty="0">
                <a:latin typeface="HGP教科書体" panose="02020600000000000000" pitchFamily="18" charset="-128"/>
                <a:ea typeface="HGP教科書体" panose="02020600000000000000" pitchFamily="18" charset="-128"/>
              </a:rPr>
              <a:t>3</a:t>
            </a:r>
            <a:r>
              <a:rPr lang="ja-JP" altLang="en-US" dirty="0">
                <a:latin typeface="HGP教科書体" panose="02020600000000000000" pitchFamily="18" charset="-128"/>
                <a:ea typeface="HGP教科書体" panose="02020600000000000000" pitchFamily="18" charset="-128"/>
              </a:rPr>
              <a:t>条　クラブの目的</a:t>
            </a:r>
            <a:endParaRPr lang="en-US" altLang="ja-JP" dirty="0">
              <a:latin typeface="HGP教科書体" panose="02020600000000000000" pitchFamily="18" charset="-128"/>
              <a:ea typeface="HGP教科書体" panose="02020600000000000000" pitchFamily="18" charset="-128"/>
            </a:endParaRPr>
          </a:p>
          <a:p>
            <a:pPr marL="0" indent="0">
              <a:buNone/>
            </a:pPr>
            <a:r>
              <a:rPr lang="ja-JP" altLang="en-US" dirty="0">
                <a:latin typeface="HGP教科書体" panose="02020600000000000000" pitchFamily="18" charset="-128"/>
                <a:ea typeface="HGP教科書体" panose="02020600000000000000" pitchFamily="18" charset="-128"/>
              </a:rPr>
              <a:t>本クラブの目的は次の通りである。</a:t>
            </a:r>
          </a:p>
          <a:p>
            <a:pPr marL="0" indent="0">
              <a:buNone/>
            </a:pPr>
            <a:r>
              <a:rPr lang="ja-JP" altLang="en-US" dirty="0">
                <a:latin typeface="HGP教科書体" panose="02020600000000000000" pitchFamily="18" charset="-128"/>
                <a:ea typeface="HGP教科書体" panose="02020600000000000000" pitchFamily="18" charset="-128"/>
              </a:rPr>
              <a:t>（</a:t>
            </a:r>
            <a:r>
              <a:rPr lang="en-US" altLang="ja-JP" dirty="0">
                <a:latin typeface="HGP教科書体" panose="02020600000000000000" pitchFamily="18" charset="-128"/>
                <a:ea typeface="HGP教科書体" panose="02020600000000000000" pitchFamily="18" charset="-128"/>
              </a:rPr>
              <a:t>a</a:t>
            </a:r>
            <a:r>
              <a:rPr lang="ja-JP" altLang="en-US" dirty="0">
                <a:latin typeface="HGP教科書体" panose="02020600000000000000" pitchFamily="18" charset="-128"/>
                <a:ea typeface="HGP教科書体" panose="02020600000000000000" pitchFamily="18" charset="-128"/>
              </a:rPr>
              <a:t>）「ロータリーの目的」の達成を目指すこと</a:t>
            </a:r>
          </a:p>
          <a:p>
            <a:pPr marL="0" indent="0">
              <a:buNone/>
            </a:pPr>
            <a:r>
              <a:rPr lang="ja-JP" altLang="en-US" dirty="0">
                <a:latin typeface="HGP教科書体" panose="02020600000000000000" pitchFamily="18" charset="-128"/>
                <a:ea typeface="HGP教科書体" panose="02020600000000000000" pitchFamily="18" charset="-128"/>
              </a:rPr>
              <a:t>（</a:t>
            </a:r>
            <a:r>
              <a:rPr lang="en-US" altLang="ja-JP" dirty="0">
                <a:latin typeface="HGP教科書体" panose="02020600000000000000" pitchFamily="18" charset="-128"/>
                <a:ea typeface="HGP教科書体" panose="02020600000000000000" pitchFamily="18" charset="-128"/>
              </a:rPr>
              <a:t>b</a:t>
            </a:r>
            <a:r>
              <a:rPr lang="ja-JP" altLang="en-US" dirty="0">
                <a:latin typeface="HGP教科書体" panose="02020600000000000000" pitchFamily="18" charset="-128"/>
                <a:ea typeface="HGP教科書体" panose="02020600000000000000" pitchFamily="18" charset="-128"/>
              </a:rPr>
              <a:t>）</a:t>
            </a:r>
            <a:r>
              <a:rPr lang="ja-JP" altLang="en-US" sz="3000" dirty="0">
                <a:latin typeface="HGP教科書体" panose="02020600000000000000" pitchFamily="18" charset="-128"/>
                <a:ea typeface="HGP教科書体" panose="02020600000000000000" pitchFamily="18" charset="-128"/>
              </a:rPr>
              <a:t>五大奉仕部門に基づいて成果あふれる奉仕プロジェクトを実施すること</a:t>
            </a:r>
          </a:p>
          <a:p>
            <a:pPr marL="0" indent="0">
              <a:buNone/>
            </a:pPr>
            <a:r>
              <a:rPr lang="ja-JP" altLang="en-US" sz="4000" dirty="0">
                <a:uFill>
                  <a:solidFill>
                    <a:srgbClr val="C00000"/>
                  </a:solidFill>
                </a:uFill>
                <a:latin typeface="HGP教科書体" panose="02020600000000000000" pitchFamily="18" charset="-128"/>
                <a:ea typeface="HGP教科書体" panose="02020600000000000000" pitchFamily="18" charset="-128"/>
              </a:rPr>
              <a:t>（</a:t>
            </a:r>
            <a:r>
              <a:rPr lang="en-US" altLang="ja-JP" sz="4000" dirty="0">
                <a:uFill>
                  <a:solidFill>
                    <a:srgbClr val="C00000"/>
                  </a:solidFill>
                </a:uFill>
                <a:latin typeface="HGP教科書体" panose="02020600000000000000" pitchFamily="18" charset="-128"/>
                <a:ea typeface="HGP教科書体" panose="02020600000000000000" pitchFamily="18" charset="-128"/>
              </a:rPr>
              <a:t>c</a:t>
            </a:r>
            <a:r>
              <a:rPr lang="ja-JP" altLang="en-US" sz="4000" dirty="0">
                <a:uFill>
                  <a:solidFill>
                    <a:srgbClr val="C00000"/>
                  </a:solidFill>
                </a:uFill>
                <a:latin typeface="HGP教科書体" panose="02020600000000000000" pitchFamily="18" charset="-128"/>
                <a:ea typeface="HGP教科書体" panose="02020600000000000000" pitchFamily="18" charset="-128"/>
              </a:rPr>
              <a:t>）</a:t>
            </a:r>
            <a:r>
              <a:rPr lang="ja-JP" altLang="en-US" sz="4000" u="heavy" dirty="0">
                <a:uFill>
                  <a:solidFill>
                    <a:srgbClr val="C00000"/>
                  </a:solidFill>
                </a:uFill>
                <a:latin typeface="HGP教科書体" panose="02020600000000000000" pitchFamily="18" charset="-128"/>
                <a:ea typeface="HGP教科書体" panose="02020600000000000000" pitchFamily="18" charset="-128"/>
              </a:rPr>
              <a:t>会員増強を通じてロータリーの発展に寄与すること</a:t>
            </a:r>
          </a:p>
          <a:p>
            <a:pPr marL="0" indent="0">
              <a:buNone/>
            </a:pPr>
            <a:r>
              <a:rPr lang="ja-JP" altLang="en-US" dirty="0">
                <a:latin typeface="HGP教科書体" panose="02020600000000000000" pitchFamily="18" charset="-128"/>
                <a:ea typeface="HGP教科書体" panose="02020600000000000000" pitchFamily="18" charset="-128"/>
              </a:rPr>
              <a:t>（</a:t>
            </a:r>
            <a:r>
              <a:rPr lang="en-US" altLang="ja-JP" dirty="0">
                <a:latin typeface="HGP教科書体" panose="02020600000000000000" pitchFamily="18" charset="-128"/>
                <a:ea typeface="HGP教科書体" panose="02020600000000000000" pitchFamily="18" charset="-128"/>
              </a:rPr>
              <a:t>d</a:t>
            </a:r>
            <a:r>
              <a:rPr lang="ja-JP" altLang="en-US" dirty="0">
                <a:latin typeface="HGP教科書体" panose="02020600000000000000" pitchFamily="18" charset="-128"/>
                <a:ea typeface="HGP教科書体" panose="02020600000000000000" pitchFamily="18" charset="-128"/>
              </a:rPr>
              <a:t>）ロータリー財団を支援すること</a:t>
            </a:r>
          </a:p>
          <a:p>
            <a:pPr marL="0" indent="0">
              <a:buNone/>
            </a:pPr>
            <a:r>
              <a:rPr lang="ja-JP" altLang="en-US" dirty="0">
                <a:latin typeface="HGP教科書体" panose="02020600000000000000" pitchFamily="18" charset="-128"/>
                <a:ea typeface="HGP教科書体" panose="02020600000000000000" pitchFamily="18" charset="-128"/>
              </a:rPr>
              <a:t>（</a:t>
            </a:r>
            <a:r>
              <a:rPr lang="en-US" altLang="ja-JP" dirty="0">
                <a:latin typeface="HGP教科書体" panose="02020600000000000000" pitchFamily="18" charset="-128"/>
                <a:ea typeface="HGP教科書体" panose="02020600000000000000" pitchFamily="18" charset="-128"/>
              </a:rPr>
              <a:t>e</a:t>
            </a:r>
            <a:r>
              <a:rPr lang="ja-JP" altLang="en-US" dirty="0">
                <a:latin typeface="HGP教科書体" panose="02020600000000000000" pitchFamily="18" charset="-128"/>
                <a:ea typeface="HGP教科書体" panose="02020600000000000000" pitchFamily="18" charset="-128"/>
              </a:rPr>
              <a:t>）クラブレベルを超えたリーダーを育成すること</a:t>
            </a:r>
          </a:p>
        </p:txBody>
      </p:sp>
    </p:spTree>
    <p:extLst>
      <p:ext uri="{BB962C8B-B14F-4D97-AF65-F5344CB8AC3E}">
        <p14:creationId xmlns:p14="http://schemas.microsoft.com/office/powerpoint/2010/main" val="3267318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376" y="188640"/>
            <a:ext cx="11377264" cy="1066130"/>
          </a:xfrm>
          <a:solidFill>
            <a:schemeClr val="accent2">
              <a:lumMod val="40000"/>
              <a:lumOff val="60000"/>
            </a:schemeClr>
          </a:solidFill>
        </p:spPr>
        <p:txBody>
          <a:bodyPr>
            <a:noAutofit/>
          </a:bodyPr>
          <a:lstStyle/>
          <a:p>
            <a:r>
              <a:rPr lang="ja-JP" altLang="en-US" sz="3600" dirty="0">
                <a:latin typeface="HGP教科書体" panose="02020600000000000000" pitchFamily="18" charset="-128"/>
                <a:ea typeface="HGP教科書体" panose="02020600000000000000" pitchFamily="18" charset="-128"/>
              </a:rPr>
              <a:t>会員身分の資格条件および会員基盤</a:t>
            </a:r>
            <a:br>
              <a:rPr lang="en-US" altLang="ja-JP" sz="3600" dirty="0">
                <a:latin typeface="HGP教科書体" panose="02020600000000000000" pitchFamily="18" charset="-128"/>
                <a:ea typeface="HGP教科書体" panose="02020600000000000000" pitchFamily="18" charset="-128"/>
              </a:rPr>
            </a:br>
            <a:r>
              <a:rPr lang="ja-JP" altLang="en-US" sz="3600" dirty="0">
                <a:latin typeface="HGP教科書体" panose="02020600000000000000" pitchFamily="18" charset="-128"/>
                <a:ea typeface="HGP教科書体" panose="02020600000000000000" pitchFamily="18" charset="-128"/>
              </a:rPr>
              <a:t>（ロータリー標準クラブ定款）</a:t>
            </a:r>
          </a:p>
        </p:txBody>
      </p:sp>
      <p:sp>
        <p:nvSpPr>
          <p:cNvPr id="3" name="コンテンツ プレースホルダー 2"/>
          <p:cNvSpPr>
            <a:spLocks noGrp="1"/>
          </p:cNvSpPr>
          <p:nvPr>
            <p:ph idx="1"/>
          </p:nvPr>
        </p:nvSpPr>
        <p:spPr>
          <a:xfrm>
            <a:off x="479376" y="1412776"/>
            <a:ext cx="11377264" cy="5256584"/>
          </a:xfrm>
          <a:solidFill>
            <a:schemeClr val="accent3">
              <a:lumMod val="40000"/>
              <a:lumOff val="60000"/>
            </a:schemeClr>
          </a:solidFill>
        </p:spPr>
        <p:txBody>
          <a:bodyPr vert="horz" lIns="91440" tIns="216000" rIns="91440" bIns="45720" rtlCol="0">
            <a:normAutofit fontScale="92500" lnSpcReduction="10000"/>
          </a:bodyPr>
          <a:lstStyle/>
          <a:p>
            <a:pPr marL="0" indent="0">
              <a:buNone/>
            </a:pPr>
            <a:r>
              <a:rPr lang="ja-JP" altLang="en-US" dirty="0">
                <a:latin typeface="HGP教科書体" panose="02020600000000000000" pitchFamily="18" charset="-128"/>
                <a:ea typeface="HGP教科書体" panose="02020600000000000000" pitchFamily="18" charset="-128"/>
              </a:rPr>
              <a:t>≪標準ロータリークラブ定款≫</a:t>
            </a:r>
          </a:p>
          <a:p>
            <a:pPr marL="0" indent="0">
              <a:buNone/>
            </a:pPr>
            <a:r>
              <a:rPr lang="ja-JP" altLang="en-US" dirty="0">
                <a:latin typeface="HGP教科書体" panose="02020600000000000000" pitchFamily="18" charset="-128"/>
                <a:ea typeface="HGP教科書体" panose="02020600000000000000" pitchFamily="18" charset="-128"/>
              </a:rPr>
              <a:t> 第</a:t>
            </a:r>
            <a:r>
              <a:rPr lang="en-US" altLang="ja-JP" dirty="0">
                <a:latin typeface="HGP教科書体" panose="02020600000000000000" pitchFamily="18" charset="-128"/>
                <a:ea typeface="HGP教科書体" panose="02020600000000000000" pitchFamily="18" charset="-128"/>
              </a:rPr>
              <a:t>8</a:t>
            </a:r>
            <a:r>
              <a:rPr lang="ja-JP" altLang="en-US" dirty="0">
                <a:latin typeface="HGP教科書体" panose="02020600000000000000" pitchFamily="18" charset="-128"/>
                <a:ea typeface="HGP教科書体" panose="02020600000000000000" pitchFamily="18" charset="-128"/>
              </a:rPr>
              <a:t>条　会員身分</a:t>
            </a:r>
          </a:p>
          <a:p>
            <a:pPr marL="0" indent="0">
              <a:buNone/>
            </a:pPr>
            <a:r>
              <a:rPr lang="ja-JP" altLang="en-US" dirty="0">
                <a:latin typeface="HGP教科書体" panose="02020600000000000000" pitchFamily="18" charset="-128"/>
                <a:ea typeface="HGP教科書体" panose="02020600000000000000" pitchFamily="18" charset="-128"/>
              </a:rPr>
              <a:t>第</a:t>
            </a:r>
            <a:r>
              <a:rPr lang="en-US" altLang="ja-JP" dirty="0">
                <a:latin typeface="HGP教科書体" panose="02020600000000000000" pitchFamily="18" charset="-128"/>
                <a:ea typeface="HGP教科書体" panose="02020600000000000000" pitchFamily="18" charset="-128"/>
              </a:rPr>
              <a:t>1</a:t>
            </a:r>
            <a:r>
              <a:rPr lang="ja-JP" altLang="en-US" dirty="0">
                <a:latin typeface="HGP教科書体" panose="02020600000000000000" pitchFamily="18" charset="-128"/>
                <a:ea typeface="HGP教科書体" panose="02020600000000000000" pitchFamily="18" charset="-128"/>
              </a:rPr>
              <a:t>節</a:t>
            </a:r>
            <a:r>
              <a:rPr lang="en-US" altLang="ja-JP" dirty="0">
                <a:latin typeface="HGP教科書体" panose="02020600000000000000" pitchFamily="18" charset="-128"/>
                <a:ea typeface="HGP教科書体" panose="02020600000000000000" pitchFamily="18" charset="-128"/>
              </a:rPr>
              <a:t>-</a:t>
            </a:r>
            <a:r>
              <a:rPr lang="ja-JP" altLang="en-US" dirty="0">
                <a:latin typeface="HGP教科書体" panose="02020600000000000000" pitchFamily="18" charset="-128"/>
                <a:ea typeface="HGP教科書体" panose="02020600000000000000" pitchFamily="18" charset="-128"/>
              </a:rPr>
              <a:t>全般的資格条件。　本クラブは、</a:t>
            </a:r>
            <a:r>
              <a:rPr lang="ja-JP" altLang="en-US" dirty="0">
                <a:solidFill>
                  <a:srgbClr val="FF0000"/>
                </a:solidFill>
                <a:latin typeface="HGP教科書体" panose="02020600000000000000" pitchFamily="18" charset="-128"/>
                <a:ea typeface="HGP教科書体" panose="02020600000000000000" pitchFamily="18" charset="-128"/>
              </a:rPr>
              <a:t>善良さ</a:t>
            </a:r>
            <a:r>
              <a:rPr lang="ja-JP" altLang="en-US" dirty="0">
                <a:latin typeface="HGP教科書体" panose="02020600000000000000" pitchFamily="18" charset="-128"/>
                <a:ea typeface="HGP教科書体" panose="02020600000000000000" pitchFamily="18" charset="-128"/>
              </a:rPr>
              <a:t>、</a:t>
            </a:r>
            <a:r>
              <a:rPr lang="ja-JP" altLang="en-US" dirty="0">
                <a:solidFill>
                  <a:srgbClr val="FF0000"/>
                </a:solidFill>
                <a:latin typeface="HGP教科書体" panose="02020600000000000000" pitchFamily="18" charset="-128"/>
                <a:ea typeface="HGP教科書体" panose="02020600000000000000" pitchFamily="18" charset="-128"/>
              </a:rPr>
              <a:t>高潔さ</a:t>
            </a:r>
            <a:r>
              <a:rPr lang="ja-JP" altLang="en-US" dirty="0">
                <a:latin typeface="HGP教科書体" panose="02020600000000000000" pitchFamily="18" charset="-128"/>
                <a:ea typeface="HGP教科書体" panose="02020600000000000000" pitchFamily="18" charset="-128"/>
              </a:rPr>
              <a:t>、</a:t>
            </a:r>
            <a:r>
              <a:rPr lang="ja-JP" altLang="en-US" dirty="0">
                <a:solidFill>
                  <a:srgbClr val="FF0000"/>
                </a:solidFill>
                <a:latin typeface="HGP教科書体" panose="02020600000000000000" pitchFamily="18" charset="-128"/>
                <a:ea typeface="HGP教科書体" panose="02020600000000000000" pitchFamily="18" charset="-128"/>
              </a:rPr>
              <a:t>リーダーシップ</a:t>
            </a:r>
            <a:r>
              <a:rPr lang="ja-JP" altLang="en-US" dirty="0">
                <a:latin typeface="HGP教科書体" panose="02020600000000000000" pitchFamily="18" charset="-128"/>
                <a:ea typeface="HGP教科書体" panose="02020600000000000000" pitchFamily="18" charset="-128"/>
              </a:rPr>
              <a:t>を身をもって示し、事業、専門職務、および</a:t>
            </a:r>
            <a:r>
              <a:rPr lang="en-US" altLang="ja-JP" dirty="0">
                <a:latin typeface="HGP教科書体" panose="02020600000000000000" pitchFamily="18" charset="-128"/>
                <a:ea typeface="HGP教科書体" panose="02020600000000000000" pitchFamily="18" charset="-128"/>
              </a:rPr>
              <a:t>/</a:t>
            </a:r>
            <a:r>
              <a:rPr lang="ja-JP" altLang="en-US" dirty="0">
                <a:latin typeface="HGP教科書体" panose="02020600000000000000" pitchFamily="18" charset="-128"/>
                <a:ea typeface="HGP教科書体" panose="02020600000000000000" pitchFamily="18" charset="-128"/>
              </a:rPr>
              <a:t>または</a:t>
            </a:r>
            <a:r>
              <a:rPr lang="ja-JP" altLang="en-US" dirty="0">
                <a:solidFill>
                  <a:srgbClr val="FF0000"/>
                </a:solidFill>
                <a:latin typeface="HGP教科書体" panose="02020600000000000000" pitchFamily="18" charset="-128"/>
                <a:ea typeface="HGP教科書体" panose="02020600000000000000" pitchFamily="18" charset="-128"/>
              </a:rPr>
              <a:t>地域社会でよい評判</a:t>
            </a:r>
            <a:r>
              <a:rPr lang="ja-JP" altLang="en-US" dirty="0">
                <a:latin typeface="HGP教科書体" panose="02020600000000000000" pitchFamily="18" charset="-128"/>
                <a:ea typeface="HGP教科書体" panose="02020600000000000000" pitchFamily="18" charset="-128"/>
              </a:rPr>
              <a:t>を受けており、地域社会および</a:t>
            </a:r>
            <a:r>
              <a:rPr lang="en-US" altLang="ja-JP" dirty="0">
                <a:latin typeface="HGP教科書体" panose="02020600000000000000" pitchFamily="18" charset="-128"/>
                <a:ea typeface="HGP教科書体" panose="02020600000000000000" pitchFamily="18" charset="-128"/>
              </a:rPr>
              <a:t>/</a:t>
            </a:r>
            <a:r>
              <a:rPr lang="ja-JP" altLang="en-US" dirty="0">
                <a:latin typeface="HGP教科書体" panose="02020600000000000000" pitchFamily="18" charset="-128"/>
                <a:ea typeface="HGP教科書体" panose="02020600000000000000" pitchFamily="18" charset="-128"/>
              </a:rPr>
              <a:t>または世界において</a:t>
            </a:r>
            <a:r>
              <a:rPr lang="ja-JP" altLang="en-US" dirty="0">
                <a:solidFill>
                  <a:srgbClr val="FF0000"/>
                </a:solidFill>
                <a:latin typeface="HGP教科書体" panose="02020600000000000000" pitchFamily="18" charset="-128"/>
                <a:ea typeface="HGP教科書体" panose="02020600000000000000" pitchFamily="18" charset="-128"/>
              </a:rPr>
              <a:t>奉仕する意欲のある成人</a:t>
            </a:r>
            <a:r>
              <a:rPr lang="ja-JP" altLang="en-US" dirty="0">
                <a:latin typeface="HGP教科書体" panose="02020600000000000000" pitchFamily="18" charset="-128"/>
                <a:ea typeface="HGP教科書体" panose="02020600000000000000" pitchFamily="18" charset="-128"/>
              </a:rPr>
              <a:t>によって構成されるものとする。</a:t>
            </a:r>
          </a:p>
          <a:p>
            <a:pPr marL="0" indent="0">
              <a:buNone/>
            </a:pPr>
            <a:endParaRPr lang="en-US" altLang="ja-JP" sz="1100" dirty="0">
              <a:latin typeface="HGP教科書体" panose="02020600000000000000" pitchFamily="18" charset="-128"/>
              <a:ea typeface="HGP教科書体" panose="02020600000000000000" pitchFamily="18" charset="-128"/>
            </a:endParaRPr>
          </a:p>
          <a:p>
            <a:pPr marL="0" indent="0">
              <a:buNone/>
            </a:pPr>
            <a:r>
              <a:rPr lang="ja-JP" altLang="en-US" dirty="0">
                <a:latin typeface="HGP教科書体" panose="02020600000000000000" pitchFamily="18" charset="-128"/>
                <a:ea typeface="HGP教科書体" panose="02020600000000000000" pitchFamily="18" charset="-128"/>
              </a:rPr>
              <a:t>第</a:t>
            </a:r>
            <a:r>
              <a:rPr lang="en-US" altLang="ja-JP" dirty="0">
                <a:latin typeface="HGP教科書体" panose="02020600000000000000" pitchFamily="18" charset="-128"/>
                <a:ea typeface="HGP教科書体" panose="02020600000000000000" pitchFamily="18" charset="-128"/>
              </a:rPr>
              <a:t>9</a:t>
            </a:r>
            <a:r>
              <a:rPr lang="ja-JP" altLang="en-US" dirty="0">
                <a:latin typeface="HGP教科書体" panose="02020600000000000000" pitchFamily="18" charset="-128"/>
                <a:ea typeface="HGP教科書体" panose="02020600000000000000" pitchFamily="18" charset="-128"/>
              </a:rPr>
              <a:t>条　クラブの会員構成</a:t>
            </a:r>
          </a:p>
          <a:p>
            <a:pPr marL="0" indent="0">
              <a:buNone/>
            </a:pPr>
            <a:r>
              <a:rPr lang="ja-JP" altLang="en-US" dirty="0">
                <a:latin typeface="HGP教科書体" panose="02020600000000000000" pitchFamily="18" charset="-128"/>
                <a:ea typeface="HGP教科書体" panose="02020600000000000000" pitchFamily="18" charset="-128"/>
              </a:rPr>
              <a:t>第</a:t>
            </a:r>
            <a:r>
              <a:rPr lang="en-US" altLang="ja-JP" dirty="0">
                <a:latin typeface="HGP教科書体" panose="02020600000000000000" pitchFamily="18" charset="-128"/>
                <a:ea typeface="HGP教科書体" panose="02020600000000000000" pitchFamily="18" charset="-128"/>
              </a:rPr>
              <a:t>2</a:t>
            </a:r>
            <a:r>
              <a:rPr lang="ja-JP" altLang="en-US" dirty="0">
                <a:latin typeface="HGP教科書体" panose="02020600000000000000" pitchFamily="18" charset="-128"/>
                <a:ea typeface="HGP教科書体" panose="02020600000000000000" pitchFamily="18" charset="-128"/>
              </a:rPr>
              <a:t>節</a:t>
            </a:r>
            <a:r>
              <a:rPr lang="en-US" altLang="ja-JP" dirty="0">
                <a:latin typeface="HGP教科書体" panose="02020600000000000000" pitchFamily="18" charset="-128"/>
                <a:ea typeface="HGP教科書体" panose="02020600000000000000" pitchFamily="18" charset="-128"/>
              </a:rPr>
              <a:t>-</a:t>
            </a:r>
            <a:r>
              <a:rPr lang="ja-JP" altLang="en-US" dirty="0">
                <a:latin typeface="HGP教科書体" panose="02020600000000000000" pitchFamily="18" charset="-128"/>
                <a:ea typeface="HGP教科書体" panose="02020600000000000000" pitchFamily="18" charset="-128"/>
              </a:rPr>
              <a:t>多様なクラブ会員基盤。本クラブの会員基盤は、年齢、性別、および民族的多様性を含め、地域社会の事業、専門職務、職業、および市民組織の</a:t>
            </a:r>
            <a:r>
              <a:rPr lang="ja-JP" altLang="en-US" dirty="0">
                <a:solidFill>
                  <a:srgbClr val="FF0000"/>
                </a:solidFill>
                <a:latin typeface="HGP教科書体" panose="02020600000000000000" pitchFamily="18" charset="-128"/>
                <a:ea typeface="HGP教科書体" panose="02020600000000000000" pitchFamily="18" charset="-128"/>
              </a:rPr>
              <a:t>多様性</a:t>
            </a:r>
            <a:r>
              <a:rPr lang="ja-JP" altLang="en-US" dirty="0">
                <a:latin typeface="HGP教科書体" panose="02020600000000000000" pitchFamily="18" charset="-128"/>
                <a:ea typeface="HGP教科書体" panose="02020600000000000000" pitchFamily="18" charset="-128"/>
              </a:rPr>
              <a:t>を表すものであるべきである。</a:t>
            </a:r>
          </a:p>
        </p:txBody>
      </p:sp>
    </p:spTree>
    <p:extLst>
      <p:ext uri="{BB962C8B-B14F-4D97-AF65-F5344CB8AC3E}">
        <p14:creationId xmlns:p14="http://schemas.microsoft.com/office/powerpoint/2010/main" val="102521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68078942"/>
              </p:ext>
            </p:extLst>
          </p:nvPr>
        </p:nvGraphicFramePr>
        <p:xfrm>
          <a:off x="479376" y="2037042"/>
          <a:ext cx="11305256" cy="463231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2"/>
          <p:cNvSpPr>
            <a:spLocks noGrp="1" noChangeArrowheads="1"/>
          </p:cNvSpPr>
          <p:nvPr>
            <p:ph type="title"/>
          </p:nvPr>
        </p:nvSpPr>
        <p:spPr>
          <a:xfrm>
            <a:off x="623392" y="260648"/>
            <a:ext cx="10959008" cy="792088"/>
          </a:xfrm>
          <a:solidFill>
            <a:srgbClr val="FBDDE6"/>
          </a:solidFill>
        </p:spPr>
        <p:txBody>
          <a:bodyPr>
            <a:normAutofit/>
          </a:bodyPr>
          <a:lstStyle/>
          <a:p>
            <a:r>
              <a:rPr lang="en-US" altLang="ja-JP" dirty="0">
                <a:latin typeface="HGP教科書体" panose="02020600000000000000" pitchFamily="18" charset="-128"/>
                <a:ea typeface="HGP教科書体" panose="02020600000000000000" pitchFamily="18" charset="-128"/>
              </a:rPr>
              <a:t>RI</a:t>
            </a:r>
            <a:r>
              <a:rPr lang="ja-JP" altLang="en-US" dirty="0">
                <a:latin typeface="HGP教科書体" panose="02020600000000000000" pitchFamily="18" charset="-128"/>
                <a:ea typeface="HGP教科書体" panose="02020600000000000000" pitchFamily="18" charset="-128"/>
              </a:rPr>
              <a:t>第２６６０地区の会員数の推移</a:t>
            </a:r>
          </a:p>
        </p:txBody>
      </p:sp>
      <p:sp>
        <p:nvSpPr>
          <p:cNvPr id="6" name="テキスト ボックス 5"/>
          <p:cNvSpPr txBox="1"/>
          <p:nvPr/>
        </p:nvSpPr>
        <p:spPr>
          <a:xfrm>
            <a:off x="7608168" y="6488668"/>
            <a:ext cx="3240360" cy="369332"/>
          </a:xfrm>
          <a:prstGeom prst="rect">
            <a:avLst/>
          </a:prstGeom>
          <a:noFill/>
        </p:spPr>
        <p:txBody>
          <a:bodyPr wrap="square" rtlCol="0">
            <a:spAutoFit/>
          </a:bodyPr>
          <a:lstStyle/>
          <a:p>
            <a:r>
              <a:rPr lang="ja-JP" altLang="en-US" dirty="0"/>
              <a:t>（会員数は</a:t>
            </a:r>
            <a:r>
              <a:rPr lang="en-US" altLang="ja-JP" dirty="0"/>
              <a:t>7</a:t>
            </a:r>
            <a:r>
              <a:rPr lang="ja-JP" altLang="en-US" dirty="0"/>
              <a:t>月末時点）</a:t>
            </a:r>
          </a:p>
        </p:txBody>
      </p:sp>
      <p:sp>
        <p:nvSpPr>
          <p:cNvPr id="7" name="テキスト ボックス 6"/>
          <p:cNvSpPr txBox="1"/>
          <p:nvPr/>
        </p:nvSpPr>
        <p:spPr>
          <a:xfrm>
            <a:off x="2063552" y="1628800"/>
            <a:ext cx="648072" cy="369332"/>
          </a:xfrm>
          <a:prstGeom prst="rect">
            <a:avLst/>
          </a:prstGeom>
          <a:noFill/>
        </p:spPr>
        <p:txBody>
          <a:bodyPr wrap="square" rtlCol="0">
            <a:spAutoFit/>
          </a:bodyPr>
          <a:lstStyle/>
          <a:p>
            <a:r>
              <a:rPr lang="ja-JP" altLang="en-US" dirty="0"/>
              <a:t>（人）</a:t>
            </a:r>
          </a:p>
        </p:txBody>
      </p:sp>
      <p:sp>
        <p:nvSpPr>
          <p:cNvPr id="2" name="スライド番号プレースホルダー 1"/>
          <p:cNvSpPr>
            <a:spLocks noGrp="1"/>
          </p:cNvSpPr>
          <p:nvPr>
            <p:ph type="sldNum" sz="quarter" idx="12"/>
          </p:nvPr>
        </p:nvSpPr>
        <p:spPr/>
        <p:txBody>
          <a:bodyPr/>
          <a:lstStyle/>
          <a:p>
            <a:fld id="{5113EF04-07D8-46CD-B270-077A0700FAFF}" type="slidenum">
              <a:rPr kumimoji="1" lang="ja-JP" altLang="en-US" smtClean="0"/>
              <a:t>6</a:t>
            </a:fld>
            <a:endParaRPr kumimoji="1" lang="ja-JP" altLang="en-US"/>
          </a:p>
        </p:txBody>
      </p:sp>
      <p:sp>
        <p:nvSpPr>
          <p:cNvPr id="9" name="Text Box 7"/>
          <p:cNvSpPr txBox="1">
            <a:spLocks noChangeArrowheads="1"/>
          </p:cNvSpPr>
          <p:nvPr/>
        </p:nvSpPr>
        <p:spPr bwMode="auto">
          <a:xfrm>
            <a:off x="3714606" y="1329027"/>
            <a:ext cx="4090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800" dirty="0">
                <a:ea typeface="AR教科書体M" panose="020B0609010101010101" pitchFamily="49" charset="-128"/>
              </a:rPr>
              <a:t>最大</a:t>
            </a:r>
            <a:r>
              <a:rPr lang="en-US" altLang="ja-JP" sz="2800" dirty="0">
                <a:ea typeface="AR教科書体M" panose="020B0609010101010101" pitchFamily="49" charset="-128"/>
              </a:rPr>
              <a:t>5,702</a:t>
            </a:r>
            <a:r>
              <a:rPr lang="ja-JP" altLang="en-US" sz="2800" dirty="0">
                <a:ea typeface="AR教科書体M" panose="020B0609010101010101" pitchFamily="49" charset="-128"/>
              </a:rPr>
              <a:t>人</a:t>
            </a:r>
            <a:r>
              <a:rPr lang="en-US" altLang="ja-JP" sz="2800" dirty="0">
                <a:ea typeface="AR教科書体M" panose="020B0609010101010101" pitchFamily="49" charset="-128"/>
              </a:rPr>
              <a:t>(‘96.11)</a:t>
            </a:r>
          </a:p>
        </p:txBody>
      </p:sp>
      <p:sp>
        <p:nvSpPr>
          <p:cNvPr id="3" name="テキスト ボックス 2"/>
          <p:cNvSpPr txBox="1"/>
          <p:nvPr/>
        </p:nvSpPr>
        <p:spPr>
          <a:xfrm>
            <a:off x="9735796" y="2395676"/>
            <a:ext cx="1846604" cy="738664"/>
          </a:xfrm>
          <a:prstGeom prst="rect">
            <a:avLst/>
          </a:prstGeom>
          <a:solidFill>
            <a:schemeClr val="bg1"/>
          </a:solidFill>
        </p:spPr>
        <p:txBody>
          <a:bodyPr wrap="square" rtlCol="0">
            <a:spAutoFit/>
          </a:bodyPr>
          <a:lstStyle/>
          <a:p>
            <a:r>
              <a:rPr lang="en-US" altLang="ja-JP" sz="2400" dirty="0"/>
              <a:t>3,488</a:t>
            </a:r>
            <a:r>
              <a:rPr lang="ja-JP" altLang="en-US" sz="2400" dirty="0"/>
              <a:t>人</a:t>
            </a:r>
            <a:endParaRPr lang="en-US" altLang="ja-JP" sz="2400" dirty="0"/>
          </a:p>
          <a:p>
            <a:r>
              <a:rPr lang="ja-JP" altLang="en-US" dirty="0"/>
              <a:t>（’</a:t>
            </a:r>
            <a:r>
              <a:rPr lang="en-US" altLang="ja-JP" dirty="0"/>
              <a:t>22.5.21</a:t>
            </a:r>
            <a:r>
              <a:rPr lang="ja-JP" altLang="en-US" dirty="0"/>
              <a:t>時点）</a:t>
            </a:r>
          </a:p>
        </p:txBody>
      </p:sp>
      <p:cxnSp>
        <p:nvCxnSpPr>
          <p:cNvPr id="14" name="直線矢印コネクタ 13"/>
          <p:cNvCxnSpPr>
            <a:cxnSpLocks/>
          </p:cNvCxnSpPr>
          <p:nvPr/>
        </p:nvCxnSpPr>
        <p:spPr>
          <a:xfrm>
            <a:off x="11280576" y="3280735"/>
            <a:ext cx="135015" cy="296530"/>
          </a:xfrm>
          <a:prstGeom prst="straightConnector1">
            <a:avLst/>
          </a:prstGeom>
          <a:ln w="38100">
            <a:solidFill>
              <a:srgbClr val="FC0A3E"/>
            </a:solidFill>
            <a:tailEnd type="arrow"/>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rot="2507628" flipH="1">
            <a:off x="3454936" y="1904317"/>
            <a:ext cx="148595" cy="3900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 name="直線矢印コネクタ 11"/>
          <p:cNvCxnSpPr/>
          <p:nvPr/>
        </p:nvCxnSpPr>
        <p:spPr>
          <a:xfrm>
            <a:off x="4717744" y="2298264"/>
            <a:ext cx="1512168" cy="6432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rot="1422806">
            <a:off x="5005776" y="2330060"/>
            <a:ext cx="2448272" cy="369332"/>
          </a:xfrm>
          <a:prstGeom prst="rect">
            <a:avLst/>
          </a:prstGeom>
          <a:noFill/>
        </p:spPr>
        <p:txBody>
          <a:bodyPr wrap="square" rtlCol="0">
            <a:spAutoFit/>
          </a:bodyPr>
          <a:lstStyle/>
          <a:p>
            <a:r>
              <a:rPr lang="ja-JP" altLang="en-US" dirty="0"/>
              <a:t>９８年以降急速に減少</a:t>
            </a:r>
          </a:p>
        </p:txBody>
      </p:sp>
      <p:sp>
        <p:nvSpPr>
          <p:cNvPr id="13" name="雲形吹き出し 12"/>
          <p:cNvSpPr/>
          <p:nvPr/>
        </p:nvSpPr>
        <p:spPr>
          <a:xfrm>
            <a:off x="7346442" y="1183400"/>
            <a:ext cx="3490139" cy="1322753"/>
          </a:xfrm>
          <a:prstGeom prst="cloudCallout">
            <a:avLst>
              <a:gd name="adj1" fmla="val 424181"/>
              <a:gd name="adj2" fmla="val 399551"/>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ea typeface="AR教科書体M" panose="020B0609010101010101" pitchFamily="49" charset="-128"/>
              </a:rPr>
              <a:t>ここ数年はほぼ横ばいで推移し、</a:t>
            </a:r>
          </a:p>
          <a:p>
            <a:pPr algn="ctr"/>
            <a:r>
              <a:rPr lang="ja-JP" altLang="en-US" sz="2000" dirty="0">
                <a:solidFill>
                  <a:schemeClr val="tx1"/>
                </a:solidFill>
                <a:ea typeface="AR教科書体M" panose="020B0609010101010101" pitchFamily="49" charset="-128"/>
              </a:rPr>
              <a:t>コロナにより</a:t>
            </a:r>
            <a:r>
              <a:rPr lang="en-US" altLang="ja-JP" sz="2000" dirty="0">
                <a:solidFill>
                  <a:schemeClr val="tx1"/>
                </a:solidFill>
                <a:ea typeface="AR教科書体M" panose="020B0609010101010101" pitchFamily="49" charset="-128"/>
              </a:rPr>
              <a:t>‥‥</a:t>
            </a:r>
            <a:endParaRPr lang="ja-JP" altLang="en-US" sz="2000" dirty="0">
              <a:solidFill>
                <a:schemeClr val="tx1"/>
              </a:solidFill>
              <a:ea typeface="AR教科書体M" panose="020B0609010101010101" pitchFamily="49" charset="-128"/>
            </a:endParaRPr>
          </a:p>
        </p:txBody>
      </p:sp>
    </p:spTree>
    <p:extLst>
      <p:ext uri="{BB962C8B-B14F-4D97-AF65-F5344CB8AC3E}">
        <p14:creationId xmlns:p14="http://schemas.microsoft.com/office/powerpoint/2010/main" val="39600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12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000"/>
                                        <p:tgtEl>
                                          <p:spTgt spid="15"/>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0"/>
                                        <p:tgtEl>
                                          <p:spTgt spid="14"/>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8" grpId="0" animBg="1"/>
      <p:bldP spid="15"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416322929"/>
              </p:ext>
            </p:extLst>
          </p:nvPr>
        </p:nvGraphicFramePr>
        <p:xfrm>
          <a:off x="839416" y="2025275"/>
          <a:ext cx="1101722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443325" y="1628800"/>
            <a:ext cx="553998" cy="2376264"/>
          </a:xfrm>
          <a:prstGeom prst="rect">
            <a:avLst/>
          </a:prstGeom>
          <a:noFill/>
        </p:spPr>
        <p:txBody>
          <a:bodyPr vert="eaVert" wrap="square" rtlCol="0">
            <a:spAutoFit/>
          </a:bodyPr>
          <a:lstStyle/>
          <a:p>
            <a:r>
              <a:rPr lang="ja-JP" altLang="en-US" sz="2400" dirty="0">
                <a:solidFill>
                  <a:prstClr val="black"/>
                </a:solidFill>
              </a:rPr>
              <a:t>年初会員数（人）</a:t>
            </a:r>
          </a:p>
        </p:txBody>
      </p:sp>
      <p:sp>
        <p:nvSpPr>
          <p:cNvPr id="7" name="テキスト ボックス 6"/>
          <p:cNvSpPr txBox="1"/>
          <p:nvPr/>
        </p:nvSpPr>
        <p:spPr>
          <a:xfrm>
            <a:off x="10824761" y="1445541"/>
            <a:ext cx="553998" cy="2808312"/>
          </a:xfrm>
          <a:prstGeom prst="rect">
            <a:avLst/>
          </a:prstGeom>
          <a:noFill/>
        </p:spPr>
        <p:txBody>
          <a:bodyPr vert="eaVert" wrap="square" rtlCol="0">
            <a:spAutoFit/>
          </a:bodyPr>
          <a:lstStyle/>
          <a:p>
            <a:r>
              <a:rPr lang="ja-JP" altLang="en-US" sz="2400" dirty="0">
                <a:solidFill>
                  <a:prstClr val="black"/>
                </a:solidFill>
              </a:rPr>
              <a:t>入会、退会者数（人）</a:t>
            </a:r>
          </a:p>
        </p:txBody>
      </p:sp>
      <p:sp>
        <p:nvSpPr>
          <p:cNvPr id="8" name="テキスト ボックス 7"/>
          <p:cNvSpPr txBox="1"/>
          <p:nvPr/>
        </p:nvSpPr>
        <p:spPr>
          <a:xfrm>
            <a:off x="2063552" y="6381328"/>
            <a:ext cx="4752528" cy="369332"/>
          </a:xfrm>
          <a:prstGeom prst="rect">
            <a:avLst/>
          </a:prstGeom>
          <a:noFill/>
        </p:spPr>
        <p:txBody>
          <a:bodyPr wrap="square" rtlCol="0">
            <a:spAutoFit/>
          </a:bodyPr>
          <a:lstStyle/>
          <a:p>
            <a:pPr marL="88900" indent="-88900"/>
            <a:r>
              <a:rPr lang="ja-JP" altLang="en-US" dirty="0">
                <a:solidFill>
                  <a:prstClr val="black"/>
                </a:solidFill>
              </a:rPr>
              <a:t>（</a:t>
            </a:r>
            <a:r>
              <a:rPr lang="en-US" altLang="ja-JP" dirty="0">
                <a:solidFill>
                  <a:prstClr val="black"/>
                </a:solidFill>
              </a:rPr>
              <a:t>M</a:t>
            </a:r>
            <a:r>
              <a:rPr lang="ja-JP" altLang="en-US" dirty="0">
                <a:solidFill>
                  <a:prstClr val="black"/>
                </a:solidFill>
              </a:rPr>
              <a:t>ｙ　</a:t>
            </a:r>
            <a:r>
              <a:rPr lang="en-US" altLang="ja-JP" dirty="0">
                <a:solidFill>
                  <a:prstClr val="black"/>
                </a:solidFill>
              </a:rPr>
              <a:t>R</a:t>
            </a:r>
            <a:r>
              <a:rPr lang="ja-JP" altLang="en-US" dirty="0">
                <a:solidFill>
                  <a:prstClr val="black"/>
                </a:solidFill>
              </a:rPr>
              <a:t>ｏｔａｒｙのデータ　を基に一部推計）</a:t>
            </a:r>
            <a:endParaRPr lang="en-US" altLang="ja-JP" dirty="0">
              <a:solidFill>
                <a:prstClr val="black"/>
              </a:solidFill>
            </a:endParaRPr>
          </a:p>
        </p:txBody>
      </p:sp>
      <p:sp>
        <p:nvSpPr>
          <p:cNvPr id="3" name="雲 2"/>
          <p:cNvSpPr/>
          <p:nvPr/>
        </p:nvSpPr>
        <p:spPr>
          <a:xfrm>
            <a:off x="4655840" y="1268760"/>
            <a:ext cx="2736304" cy="1082236"/>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毎年</a:t>
            </a:r>
            <a:r>
              <a:rPr lang="en-US" altLang="ja-JP" sz="1400" dirty="0">
                <a:solidFill>
                  <a:prstClr val="black"/>
                </a:solidFill>
              </a:rPr>
              <a:t>300</a:t>
            </a:r>
            <a:r>
              <a:rPr lang="ja-JP" altLang="en-US" sz="1400" dirty="0">
                <a:solidFill>
                  <a:prstClr val="black"/>
                </a:solidFill>
              </a:rPr>
              <a:t>人近い入退会者の下で会員数がほぼ均衡していた</a:t>
            </a:r>
          </a:p>
        </p:txBody>
      </p:sp>
      <p:sp>
        <p:nvSpPr>
          <p:cNvPr id="6" name="テキスト ボックス 5"/>
          <p:cNvSpPr txBox="1"/>
          <p:nvPr/>
        </p:nvSpPr>
        <p:spPr>
          <a:xfrm>
            <a:off x="8040216" y="6348476"/>
            <a:ext cx="1728192" cy="400110"/>
          </a:xfrm>
          <a:prstGeom prst="rect">
            <a:avLst/>
          </a:prstGeom>
          <a:noFill/>
        </p:spPr>
        <p:txBody>
          <a:bodyPr wrap="square" rtlCol="0">
            <a:spAutoFit/>
          </a:bodyPr>
          <a:lstStyle/>
          <a:p>
            <a:r>
              <a:rPr lang="ja-JP" altLang="en-US" sz="2000" dirty="0">
                <a:solidFill>
                  <a:prstClr val="black"/>
                </a:solidFill>
              </a:rPr>
              <a:t>年度</a:t>
            </a:r>
          </a:p>
        </p:txBody>
      </p:sp>
      <p:sp>
        <p:nvSpPr>
          <p:cNvPr id="9" name="タイトル 1"/>
          <p:cNvSpPr txBox="1">
            <a:spLocks/>
          </p:cNvSpPr>
          <p:nvPr/>
        </p:nvSpPr>
        <p:spPr>
          <a:xfrm>
            <a:off x="335360" y="203706"/>
            <a:ext cx="11521280" cy="1008112"/>
          </a:xfrm>
          <a:prstGeom prst="rect">
            <a:avLst/>
          </a:prstGeom>
          <a:solidFill>
            <a:srgbClr val="FBDDE6"/>
          </a:soli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latin typeface="HGP教科書体" panose="02020600000000000000" pitchFamily="18" charset="-128"/>
                <a:ea typeface="HGP教科書体" panose="02020600000000000000" pitchFamily="18" charset="-128"/>
              </a:rPr>
              <a:t>最近８年間の</a:t>
            </a:r>
            <a:r>
              <a:rPr lang="ja-JP" altLang="en-US" dirty="0">
                <a:latin typeface="HGP教科書体" panose="02020600000000000000" pitchFamily="18" charset="-128"/>
                <a:ea typeface="HGP教科書体" panose="02020600000000000000" pitchFamily="18" charset="-128"/>
              </a:rPr>
              <a:t>年初</a:t>
            </a:r>
            <a:r>
              <a:rPr lang="en-US" altLang="ja-JP" dirty="0">
                <a:latin typeface="HGP教科書体" panose="02020600000000000000" pitchFamily="18" charset="-128"/>
                <a:ea typeface="HGP教科書体" panose="02020600000000000000" pitchFamily="18" charset="-128"/>
              </a:rPr>
              <a:t>(7/1)</a:t>
            </a:r>
            <a:r>
              <a:rPr lang="ja-JP" altLang="en-US" dirty="0">
                <a:latin typeface="HGP教科書体" panose="02020600000000000000" pitchFamily="18" charset="-128"/>
                <a:ea typeface="HGP教科書体" panose="02020600000000000000" pitchFamily="18" charset="-128"/>
              </a:rPr>
              <a:t>会員と入退会者数</a:t>
            </a:r>
          </a:p>
        </p:txBody>
      </p:sp>
      <p:sp>
        <p:nvSpPr>
          <p:cNvPr id="2" name="四角形: 角を丸くする 1">
            <a:extLst>
              <a:ext uri="{FF2B5EF4-FFF2-40B4-BE49-F238E27FC236}">
                <a16:creationId xmlns:a16="http://schemas.microsoft.com/office/drawing/2014/main" id="{64ECEBC6-35A9-42E0-97DB-D9EFBCC7BD45}"/>
              </a:ext>
            </a:extLst>
          </p:cNvPr>
          <p:cNvSpPr/>
          <p:nvPr/>
        </p:nvSpPr>
        <p:spPr>
          <a:xfrm>
            <a:off x="7862601" y="1268421"/>
            <a:ext cx="1440160" cy="10822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退会者数は例年と変わらない</a:t>
            </a:r>
          </a:p>
        </p:txBody>
      </p:sp>
      <p:cxnSp>
        <p:nvCxnSpPr>
          <p:cNvPr id="11" name="直線矢印コネクタ 10">
            <a:extLst>
              <a:ext uri="{FF2B5EF4-FFF2-40B4-BE49-F238E27FC236}">
                <a16:creationId xmlns:a16="http://schemas.microsoft.com/office/drawing/2014/main" id="{2C062A15-6E8F-4A86-A7DE-D8286C2C5C8E}"/>
              </a:ext>
            </a:extLst>
          </p:cNvPr>
          <p:cNvCxnSpPr>
            <a:cxnSpLocks/>
          </p:cNvCxnSpPr>
          <p:nvPr/>
        </p:nvCxnSpPr>
        <p:spPr>
          <a:xfrm flipH="1">
            <a:off x="7649926" y="2350657"/>
            <a:ext cx="678322" cy="107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91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9376" y="124777"/>
            <a:ext cx="11089232" cy="792087"/>
          </a:xfrm>
          <a:solidFill>
            <a:srgbClr val="FBDDE6"/>
          </a:solidFill>
        </p:spPr>
        <p:txBody>
          <a:bodyPr>
            <a:normAutofit/>
          </a:bodyPr>
          <a:lstStyle/>
          <a:p>
            <a:pPr>
              <a:tabLst>
                <a:tab pos="2057400" algn="l"/>
              </a:tabLst>
            </a:pPr>
            <a:r>
              <a:rPr kumimoji="1" lang="en-US" altLang="ja-JP" dirty="0">
                <a:latin typeface="HGS教科書体" panose="02020600000000000000" pitchFamily="18" charset="-128"/>
                <a:ea typeface="HGS教科書体" panose="02020600000000000000" pitchFamily="18" charset="-128"/>
              </a:rPr>
              <a:t>RI</a:t>
            </a:r>
            <a:r>
              <a:rPr kumimoji="1" lang="ja-JP" altLang="en-US" dirty="0">
                <a:latin typeface="HGS教科書体" panose="02020600000000000000" pitchFamily="18" charset="-128"/>
                <a:ea typeface="HGS教科書体" panose="02020600000000000000" pitchFamily="18" charset="-128"/>
              </a:rPr>
              <a:t>第</a:t>
            </a:r>
            <a:r>
              <a:rPr kumimoji="1" lang="en-US" altLang="ja-JP" dirty="0">
                <a:latin typeface="HGS教科書体" panose="02020600000000000000" pitchFamily="18" charset="-128"/>
                <a:ea typeface="HGS教科書体" panose="02020600000000000000" pitchFamily="18" charset="-128"/>
              </a:rPr>
              <a:t>2660</a:t>
            </a:r>
            <a:r>
              <a:rPr kumimoji="1" lang="ja-JP" altLang="en-US" dirty="0">
                <a:latin typeface="HGS教科書体" panose="02020600000000000000" pitchFamily="18" charset="-128"/>
                <a:ea typeface="HGS教科書体" panose="02020600000000000000" pitchFamily="18" charset="-128"/>
              </a:rPr>
              <a:t>地区の月別会員増加数</a:t>
            </a:r>
          </a:p>
        </p:txBody>
      </p:sp>
      <p:graphicFrame>
        <p:nvGraphicFramePr>
          <p:cNvPr id="4" name="グラフ 3"/>
          <p:cNvGraphicFramePr/>
          <p:nvPr>
            <p:extLst>
              <p:ext uri="{D42A27DB-BD31-4B8C-83A1-F6EECF244321}">
                <p14:modId xmlns:p14="http://schemas.microsoft.com/office/powerpoint/2010/main" val="3335832587"/>
              </p:ext>
            </p:extLst>
          </p:nvPr>
        </p:nvGraphicFramePr>
        <p:xfrm>
          <a:off x="479376" y="1645215"/>
          <a:ext cx="11089231" cy="530120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351304" y="876217"/>
            <a:ext cx="3816705" cy="400110"/>
          </a:xfrm>
          <a:prstGeom prst="rect">
            <a:avLst/>
          </a:prstGeom>
          <a:noFill/>
        </p:spPr>
        <p:txBody>
          <a:bodyPr wrap="square" rtlCol="0">
            <a:spAutoFit/>
          </a:bodyPr>
          <a:lstStyle/>
          <a:p>
            <a:r>
              <a:rPr lang="en-US" altLang="ja-JP" dirty="0"/>
              <a:t>(</a:t>
            </a:r>
            <a:r>
              <a:rPr lang="en-US" altLang="ja-JP" sz="2000" dirty="0"/>
              <a:t>7</a:t>
            </a:r>
            <a:r>
              <a:rPr lang="ja-JP" altLang="en-US" sz="2000" dirty="0"/>
              <a:t>月</a:t>
            </a:r>
            <a:r>
              <a:rPr lang="en-US" altLang="ja-JP" sz="2000" dirty="0"/>
              <a:t>1</a:t>
            </a:r>
            <a:r>
              <a:rPr lang="ja-JP" altLang="en-US" sz="2000" dirty="0"/>
              <a:t>日基準　月末の増加数　）　</a:t>
            </a:r>
            <a:endParaRPr lang="ja-JP" altLang="en-US" dirty="0"/>
          </a:p>
        </p:txBody>
      </p:sp>
      <p:sp>
        <p:nvSpPr>
          <p:cNvPr id="6" name="テキスト ボックス 5"/>
          <p:cNvSpPr txBox="1"/>
          <p:nvPr/>
        </p:nvSpPr>
        <p:spPr>
          <a:xfrm>
            <a:off x="985753" y="1301920"/>
            <a:ext cx="1382609" cy="369332"/>
          </a:xfrm>
          <a:prstGeom prst="rect">
            <a:avLst/>
          </a:prstGeom>
          <a:noFill/>
        </p:spPr>
        <p:txBody>
          <a:bodyPr wrap="square" rtlCol="0">
            <a:spAutoFit/>
          </a:bodyPr>
          <a:lstStyle/>
          <a:p>
            <a:r>
              <a:rPr lang="ja-JP" altLang="en-US" dirty="0"/>
              <a:t>増加数</a:t>
            </a:r>
            <a:r>
              <a:rPr lang="en-US" altLang="ja-JP" dirty="0"/>
              <a:t>(</a:t>
            </a:r>
            <a:r>
              <a:rPr lang="ja-JP" altLang="en-US" dirty="0"/>
              <a:t>人</a:t>
            </a:r>
            <a:r>
              <a:rPr lang="en-US" altLang="ja-JP" dirty="0"/>
              <a:t>)</a:t>
            </a:r>
            <a:endParaRPr lang="ja-JP" altLang="en-US" dirty="0"/>
          </a:p>
        </p:txBody>
      </p:sp>
      <p:sp>
        <p:nvSpPr>
          <p:cNvPr id="7" name="雲形吹き出し 6"/>
          <p:cNvSpPr/>
          <p:nvPr/>
        </p:nvSpPr>
        <p:spPr>
          <a:xfrm>
            <a:off x="5136257" y="4163058"/>
            <a:ext cx="3096344" cy="1253316"/>
          </a:xfrm>
          <a:prstGeom prst="cloudCallout">
            <a:avLst>
              <a:gd name="adj1" fmla="val -8947"/>
              <a:gd name="adj2" fmla="val -70567"/>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a:solidFill>
                  <a:schemeClr val="tx1"/>
                </a:solidFill>
              </a:rPr>
              <a:t>年</a:t>
            </a:r>
            <a:r>
              <a:rPr lang="en-US" altLang="ja-JP" sz="2000" dirty="0">
                <a:solidFill>
                  <a:schemeClr val="tx1"/>
                </a:solidFill>
              </a:rPr>
              <a:t>3</a:t>
            </a:r>
            <a:r>
              <a:rPr lang="ja-JP" altLang="en-US" sz="2000" dirty="0">
                <a:solidFill>
                  <a:schemeClr val="tx1"/>
                </a:solidFill>
              </a:rPr>
              <a:t>回大きな減少がある　</a:t>
            </a:r>
          </a:p>
          <a:p>
            <a:r>
              <a:rPr lang="en-US" altLang="ja-JP" sz="2000" dirty="0">
                <a:solidFill>
                  <a:schemeClr val="tx1"/>
                </a:solidFill>
              </a:rPr>
              <a:t>(12</a:t>
            </a:r>
            <a:r>
              <a:rPr lang="ja-JP" altLang="en-US" sz="2000" dirty="0">
                <a:solidFill>
                  <a:schemeClr val="tx1"/>
                </a:solidFill>
              </a:rPr>
              <a:t>月、</a:t>
            </a:r>
            <a:r>
              <a:rPr lang="en-US" altLang="ja-JP" sz="2000" dirty="0">
                <a:solidFill>
                  <a:schemeClr val="tx1"/>
                </a:solidFill>
              </a:rPr>
              <a:t>3</a:t>
            </a:r>
            <a:r>
              <a:rPr lang="ja-JP" altLang="en-US" sz="2000" dirty="0">
                <a:solidFill>
                  <a:schemeClr val="tx1"/>
                </a:solidFill>
              </a:rPr>
              <a:t>月、</a:t>
            </a:r>
            <a:r>
              <a:rPr lang="en-US" altLang="ja-JP" sz="2000" dirty="0">
                <a:solidFill>
                  <a:schemeClr val="tx1"/>
                </a:solidFill>
              </a:rPr>
              <a:t>6</a:t>
            </a:r>
            <a:r>
              <a:rPr lang="ja-JP" altLang="en-US" sz="2000" dirty="0">
                <a:solidFill>
                  <a:schemeClr val="tx1"/>
                </a:solidFill>
              </a:rPr>
              <a:t>月）</a:t>
            </a:r>
          </a:p>
        </p:txBody>
      </p:sp>
      <p:sp>
        <p:nvSpPr>
          <p:cNvPr id="14" name="フリーフォーム 13"/>
          <p:cNvSpPr/>
          <p:nvPr/>
        </p:nvSpPr>
        <p:spPr>
          <a:xfrm>
            <a:off x="9116246" y="4856221"/>
            <a:ext cx="1193180" cy="473043"/>
          </a:xfrm>
          <a:custGeom>
            <a:avLst/>
            <a:gdLst>
              <a:gd name="connsiteX0" fmla="*/ 234175 w 1193180"/>
              <a:gd name="connsiteY0" fmla="*/ 1393 h 1049608"/>
              <a:gd name="connsiteX1" fmla="*/ 301083 w 1193180"/>
              <a:gd name="connsiteY1" fmla="*/ 12545 h 1049608"/>
              <a:gd name="connsiteX2" fmla="*/ 356839 w 1193180"/>
              <a:gd name="connsiteY2" fmla="*/ 23696 h 1049608"/>
              <a:gd name="connsiteX3" fmla="*/ 669073 w 1193180"/>
              <a:gd name="connsiteY3" fmla="*/ 57150 h 1049608"/>
              <a:gd name="connsiteX4" fmla="*/ 802887 w 1193180"/>
              <a:gd name="connsiteY4" fmla="*/ 101754 h 1049608"/>
              <a:gd name="connsiteX5" fmla="*/ 836341 w 1193180"/>
              <a:gd name="connsiteY5" fmla="*/ 112906 h 1049608"/>
              <a:gd name="connsiteX6" fmla="*/ 1059366 w 1193180"/>
              <a:gd name="connsiteY6" fmla="*/ 135208 h 1049608"/>
              <a:gd name="connsiteX7" fmla="*/ 1103970 w 1193180"/>
              <a:gd name="connsiteY7" fmla="*/ 224418 h 1049608"/>
              <a:gd name="connsiteX8" fmla="*/ 1126273 w 1193180"/>
              <a:gd name="connsiteY8" fmla="*/ 280174 h 1049608"/>
              <a:gd name="connsiteX9" fmla="*/ 1148575 w 1193180"/>
              <a:gd name="connsiteY9" fmla="*/ 313628 h 1049608"/>
              <a:gd name="connsiteX10" fmla="*/ 1170878 w 1193180"/>
              <a:gd name="connsiteY10" fmla="*/ 391686 h 1049608"/>
              <a:gd name="connsiteX11" fmla="*/ 1193180 w 1193180"/>
              <a:gd name="connsiteY11" fmla="*/ 436291 h 1049608"/>
              <a:gd name="connsiteX12" fmla="*/ 1170878 w 1193180"/>
              <a:gd name="connsiteY12" fmla="*/ 603559 h 1049608"/>
              <a:gd name="connsiteX13" fmla="*/ 1159726 w 1193180"/>
              <a:gd name="connsiteY13" fmla="*/ 637013 h 1049608"/>
              <a:gd name="connsiteX14" fmla="*/ 1126273 w 1193180"/>
              <a:gd name="connsiteY14" fmla="*/ 681618 h 1049608"/>
              <a:gd name="connsiteX15" fmla="*/ 1092819 w 1193180"/>
              <a:gd name="connsiteY15" fmla="*/ 703920 h 1049608"/>
              <a:gd name="connsiteX16" fmla="*/ 1070517 w 1193180"/>
              <a:gd name="connsiteY16" fmla="*/ 737374 h 1049608"/>
              <a:gd name="connsiteX17" fmla="*/ 1003609 w 1193180"/>
              <a:gd name="connsiteY17" fmla="*/ 860037 h 1049608"/>
              <a:gd name="connsiteX18" fmla="*/ 981307 w 1193180"/>
              <a:gd name="connsiteY18" fmla="*/ 882340 h 1049608"/>
              <a:gd name="connsiteX19" fmla="*/ 970156 w 1193180"/>
              <a:gd name="connsiteY19" fmla="*/ 915793 h 1049608"/>
              <a:gd name="connsiteX20" fmla="*/ 903248 w 1193180"/>
              <a:gd name="connsiteY20" fmla="*/ 949247 h 1049608"/>
              <a:gd name="connsiteX21" fmla="*/ 869795 w 1193180"/>
              <a:gd name="connsiteY21" fmla="*/ 971550 h 1049608"/>
              <a:gd name="connsiteX22" fmla="*/ 847492 w 1193180"/>
              <a:gd name="connsiteY22" fmla="*/ 993852 h 1049608"/>
              <a:gd name="connsiteX23" fmla="*/ 657922 w 1193180"/>
              <a:gd name="connsiteY23" fmla="*/ 1005003 h 1049608"/>
              <a:gd name="connsiteX24" fmla="*/ 568712 w 1193180"/>
              <a:gd name="connsiteY24" fmla="*/ 1016154 h 1049608"/>
              <a:gd name="connsiteX25" fmla="*/ 490653 w 1193180"/>
              <a:gd name="connsiteY25" fmla="*/ 1038457 h 1049608"/>
              <a:gd name="connsiteX26" fmla="*/ 423746 w 1193180"/>
              <a:gd name="connsiteY26" fmla="*/ 1049608 h 1049608"/>
              <a:gd name="connsiteX27" fmla="*/ 156117 w 1193180"/>
              <a:gd name="connsiteY27" fmla="*/ 1038457 h 1049608"/>
              <a:gd name="connsiteX28" fmla="*/ 89209 w 1193180"/>
              <a:gd name="connsiteY28" fmla="*/ 1016154 h 1049608"/>
              <a:gd name="connsiteX29" fmla="*/ 33453 w 1193180"/>
              <a:gd name="connsiteY29" fmla="*/ 938096 h 1049608"/>
              <a:gd name="connsiteX30" fmla="*/ 22302 w 1193180"/>
              <a:gd name="connsiteY30" fmla="*/ 893491 h 1049608"/>
              <a:gd name="connsiteX31" fmla="*/ 0 w 1193180"/>
              <a:gd name="connsiteY31" fmla="*/ 815432 h 1049608"/>
              <a:gd name="connsiteX32" fmla="*/ 11151 w 1193180"/>
              <a:gd name="connsiteY32" fmla="*/ 759676 h 1049608"/>
              <a:gd name="connsiteX33" fmla="*/ 0 w 1193180"/>
              <a:gd name="connsiteY33" fmla="*/ 726223 h 1049608"/>
              <a:gd name="connsiteX34" fmla="*/ 33453 w 1193180"/>
              <a:gd name="connsiteY34" fmla="*/ 458593 h 1049608"/>
              <a:gd name="connsiteX35" fmla="*/ 44605 w 1193180"/>
              <a:gd name="connsiteY35" fmla="*/ 391686 h 1049608"/>
              <a:gd name="connsiteX36" fmla="*/ 66907 w 1193180"/>
              <a:gd name="connsiteY36" fmla="*/ 324779 h 1049608"/>
              <a:gd name="connsiteX37" fmla="*/ 78058 w 1193180"/>
              <a:gd name="connsiteY37" fmla="*/ 146359 h 1049608"/>
              <a:gd name="connsiteX38" fmla="*/ 100361 w 1193180"/>
              <a:gd name="connsiteY38" fmla="*/ 112906 h 1049608"/>
              <a:gd name="connsiteX39" fmla="*/ 167268 w 1193180"/>
              <a:gd name="connsiteY39" fmla="*/ 79452 h 1049608"/>
              <a:gd name="connsiteX40" fmla="*/ 200722 w 1193180"/>
              <a:gd name="connsiteY40" fmla="*/ 45998 h 1049608"/>
              <a:gd name="connsiteX41" fmla="*/ 234175 w 1193180"/>
              <a:gd name="connsiteY41" fmla="*/ 1393 h 104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3180" h="1049608">
                <a:moveTo>
                  <a:pt x="234175" y="1393"/>
                </a:moveTo>
                <a:cubicBezTo>
                  <a:pt x="250902" y="-4182"/>
                  <a:pt x="278837" y="8500"/>
                  <a:pt x="301083" y="12545"/>
                </a:cubicBezTo>
                <a:cubicBezTo>
                  <a:pt x="319731" y="15936"/>
                  <a:pt x="338011" y="21524"/>
                  <a:pt x="356839" y="23696"/>
                </a:cubicBezTo>
                <a:cubicBezTo>
                  <a:pt x="808015" y="75754"/>
                  <a:pt x="449422" y="25769"/>
                  <a:pt x="669073" y="57150"/>
                </a:cubicBezTo>
                <a:cubicBezTo>
                  <a:pt x="835173" y="119436"/>
                  <a:pt x="697293" y="71583"/>
                  <a:pt x="802887" y="101754"/>
                </a:cubicBezTo>
                <a:cubicBezTo>
                  <a:pt x="814189" y="104983"/>
                  <a:pt x="824866" y="110356"/>
                  <a:pt x="836341" y="112906"/>
                </a:cubicBezTo>
                <a:cubicBezTo>
                  <a:pt x="911096" y="129519"/>
                  <a:pt x="981333" y="129634"/>
                  <a:pt x="1059366" y="135208"/>
                </a:cubicBezTo>
                <a:cubicBezTo>
                  <a:pt x="1102112" y="177956"/>
                  <a:pt x="1069799" y="138992"/>
                  <a:pt x="1103970" y="224418"/>
                </a:cubicBezTo>
                <a:cubicBezTo>
                  <a:pt x="1111404" y="243003"/>
                  <a:pt x="1117321" y="262270"/>
                  <a:pt x="1126273" y="280174"/>
                </a:cubicBezTo>
                <a:cubicBezTo>
                  <a:pt x="1132267" y="292161"/>
                  <a:pt x="1142581" y="301641"/>
                  <a:pt x="1148575" y="313628"/>
                </a:cubicBezTo>
                <a:cubicBezTo>
                  <a:pt x="1162052" y="340582"/>
                  <a:pt x="1160162" y="363109"/>
                  <a:pt x="1170878" y="391686"/>
                </a:cubicBezTo>
                <a:cubicBezTo>
                  <a:pt x="1176715" y="407251"/>
                  <a:pt x="1185746" y="421423"/>
                  <a:pt x="1193180" y="436291"/>
                </a:cubicBezTo>
                <a:cubicBezTo>
                  <a:pt x="1185746" y="492047"/>
                  <a:pt x="1180125" y="548075"/>
                  <a:pt x="1170878" y="603559"/>
                </a:cubicBezTo>
                <a:cubicBezTo>
                  <a:pt x="1168946" y="615154"/>
                  <a:pt x="1165558" y="626807"/>
                  <a:pt x="1159726" y="637013"/>
                </a:cubicBezTo>
                <a:cubicBezTo>
                  <a:pt x="1150505" y="653150"/>
                  <a:pt x="1139415" y="668476"/>
                  <a:pt x="1126273" y="681618"/>
                </a:cubicBezTo>
                <a:cubicBezTo>
                  <a:pt x="1116796" y="691095"/>
                  <a:pt x="1103970" y="696486"/>
                  <a:pt x="1092819" y="703920"/>
                </a:cubicBezTo>
                <a:cubicBezTo>
                  <a:pt x="1085385" y="715071"/>
                  <a:pt x="1076935" y="725608"/>
                  <a:pt x="1070517" y="737374"/>
                </a:cubicBezTo>
                <a:cubicBezTo>
                  <a:pt x="1048771" y="777243"/>
                  <a:pt x="1032724" y="823644"/>
                  <a:pt x="1003609" y="860037"/>
                </a:cubicBezTo>
                <a:cubicBezTo>
                  <a:pt x="997041" y="868247"/>
                  <a:pt x="988741" y="874906"/>
                  <a:pt x="981307" y="882340"/>
                </a:cubicBezTo>
                <a:cubicBezTo>
                  <a:pt x="977590" y="893491"/>
                  <a:pt x="977499" y="906615"/>
                  <a:pt x="970156" y="915793"/>
                </a:cubicBezTo>
                <a:cubicBezTo>
                  <a:pt x="954434" y="935446"/>
                  <a:pt x="925287" y="941901"/>
                  <a:pt x="903248" y="949247"/>
                </a:cubicBezTo>
                <a:cubicBezTo>
                  <a:pt x="892097" y="956681"/>
                  <a:pt x="880260" y="963178"/>
                  <a:pt x="869795" y="971550"/>
                </a:cubicBezTo>
                <a:cubicBezTo>
                  <a:pt x="861585" y="978118"/>
                  <a:pt x="857877" y="992212"/>
                  <a:pt x="847492" y="993852"/>
                </a:cubicBezTo>
                <a:cubicBezTo>
                  <a:pt x="784967" y="1003724"/>
                  <a:pt x="721112" y="1001286"/>
                  <a:pt x="657922" y="1005003"/>
                </a:cubicBezTo>
                <a:cubicBezTo>
                  <a:pt x="628185" y="1008720"/>
                  <a:pt x="598272" y="1011227"/>
                  <a:pt x="568712" y="1016154"/>
                </a:cubicBezTo>
                <a:cubicBezTo>
                  <a:pt x="471578" y="1032343"/>
                  <a:pt x="570189" y="1020783"/>
                  <a:pt x="490653" y="1038457"/>
                </a:cubicBezTo>
                <a:cubicBezTo>
                  <a:pt x="468581" y="1043362"/>
                  <a:pt x="446048" y="1045891"/>
                  <a:pt x="423746" y="1049608"/>
                </a:cubicBezTo>
                <a:cubicBezTo>
                  <a:pt x="334536" y="1045891"/>
                  <a:pt x="244961" y="1047341"/>
                  <a:pt x="156117" y="1038457"/>
                </a:cubicBezTo>
                <a:cubicBezTo>
                  <a:pt x="132725" y="1036118"/>
                  <a:pt x="89209" y="1016154"/>
                  <a:pt x="89209" y="1016154"/>
                </a:cubicBezTo>
                <a:cubicBezTo>
                  <a:pt x="85402" y="1011078"/>
                  <a:pt x="38888" y="950777"/>
                  <a:pt x="33453" y="938096"/>
                </a:cubicBezTo>
                <a:cubicBezTo>
                  <a:pt x="27416" y="924009"/>
                  <a:pt x="26512" y="908227"/>
                  <a:pt x="22302" y="893491"/>
                </a:cubicBezTo>
                <a:cubicBezTo>
                  <a:pt x="-9693" y="781507"/>
                  <a:pt x="34860" y="954874"/>
                  <a:pt x="0" y="815432"/>
                </a:cubicBezTo>
                <a:cubicBezTo>
                  <a:pt x="3717" y="796847"/>
                  <a:pt x="11151" y="778629"/>
                  <a:pt x="11151" y="759676"/>
                </a:cubicBezTo>
                <a:cubicBezTo>
                  <a:pt x="11151" y="747922"/>
                  <a:pt x="0" y="737977"/>
                  <a:pt x="0" y="726223"/>
                </a:cubicBezTo>
                <a:cubicBezTo>
                  <a:pt x="0" y="601556"/>
                  <a:pt x="10984" y="570941"/>
                  <a:pt x="33453" y="458593"/>
                </a:cubicBezTo>
                <a:cubicBezTo>
                  <a:pt x="37887" y="436422"/>
                  <a:pt x="39121" y="413621"/>
                  <a:pt x="44605" y="391686"/>
                </a:cubicBezTo>
                <a:cubicBezTo>
                  <a:pt x="50307" y="368879"/>
                  <a:pt x="66907" y="324779"/>
                  <a:pt x="66907" y="324779"/>
                </a:cubicBezTo>
                <a:cubicBezTo>
                  <a:pt x="70624" y="265306"/>
                  <a:pt x="68764" y="205219"/>
                  <a:pt x="78058" y="146359"/>
                </a:cubicBezTo>
                <a:cubicBezTo>
                  <a:pt x="80148" y="133121"/>
                  <a:pt x="89639" y="120947"/>
                  <a:pt x="100361" y="112906"/>
                </a:cubicBezTo>
                <a:cubicBezTo>
                  <a:pt x="120309" y="97945"/>
                  <a:pt x="146521" y="93283"/>
                  <a:pt x="167268" y="79452"/>
                </a:cubicBezTo>
                <a:cubicBezTo>
                  <a:pt x="180390" y="70704"/>
                  <a:pt x="188607" y="56094"/>
                  <a:pt x="200722" y="45998"/>
                </a:cubicBezTo>
                <a:cubicBezTo>
                  <a:pt x="211018" y="37418"/>
                  <a:pt x="217448" y="6968"/>
                  <a:pt x="234175" y="1393"/>
                </a:cubicBez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大阪みおつくし解散（</a:t>
            </a:r>
            <a:r>
              <a:rPr lang="en-US" altLang="ja-JP" sz="1200" dirty="0">
                <a:solidFill>
                  <a:schemeClr val="tx1"/>
                </a:solidFill>
              </a:rPr>
              <a:t>12</a:t>
            </a:r>
            <a:r>
              <a:rPr lang="ja-JP" altLang="en-US" sz="1200" dirty="0">
                <a:solidFill>
                  <a:schemeClr val="tx1"/>
                </a:solidFill>
              </a:rPr>
              <a:t>名）</a:t>
            </a:r>
          </a:p>
        </p:txBody>
      </p:sp>
      <p:sp>
        <p:nvSpPr>
          <p:cNvPr id="13" name="フリーフォーム 12"/>
          <p:cNvSpPr/>
          <p:nvPr/>
        </p:nvSpPr>
        <p:spPr>
          <a:xfrm rot="1703266" flipH="1">
            <a:off x="10294443" y="5169765"/>
            <a:ext cx="440516" cy="48387"/>
          </a:xfrm>
          <a:custGeom>
            <a:avLst/>
            <a:gdLst>
              <a:gd name="connsiteX0" fmla="*/ 100361 w 200752"/>
              <a:gd name="connsiteY0" fmla="*/ 59238 h 250418"/>
              <a:gd name="connsiteX1" fmla="*/ 89210 w 200752"/>
              <a:gd name="connsiteY1" fmla="*/ 114994 h 250418"/>
              <a:gd name="connsiteX2" fmla="*/ 0 w 200752"/>
              <a:gd name="connsiteY2" fmla="*/ 92692 h 250418"/>
              <a:gd name="connsiteX3" fmla="*/ 11151 w 200752"/>
              <a:gd name="connsiteY3" fmla="*/ 3482 h 250418"/>
              <a:gd name="connsiteX4" fmla="*/ 89210 w 200752"/>
              <a:gd name="connsiteY4" fmla="*/ 36936 h 250418"/>
              <a:gd name="connsiteX5" fmla="*/ 111512 w 200752"/>
              <a:gd name="connsiteY5" fmla="*/ 70390 h 250418"/>
              <a:gd name="connsiteX6" fmla="*/ 156117 w 200752"/>
              <a:gd name="connsiteY6" fmla="*/ 181902 h 250418"/>
              <a:gd name="connsiteX7" fmla="*/ 189570 w 200752"/>
              <a:gd name="connsiteY7" fmla="*/ 215355 h 250418"/>
              <a:gd name="connsiteX8" fmla="*/ 200722 w 200752"/>
              <a:gd name="connsiteY8" fmla="*/ 237658 h 25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52" h="250418">
                <a:moveTo>
                  <a:pt x="100361" y="59238"/>
                </a:moveTo>
                <a:cubicBezTo>
                  <a:pt x="96644" y="77823"/>
                  <a:pt x="104980" y="104481"/>
                  <a:pt x="89210" y="114994"/>
                </a:cubicBezTo>
                <a:cubicBezTo>
                  <a:pt x="80238" y="120975"/>
                  <a:pt x="15272" y="97783"/>
                  <a:pt x="0" y="92692"/>
                </a:cubicBezTo>
                <a:cubicBezTo>
                  <a:pt x="3717" y="62955"/>
                  <a:pt x="-6268" y="27868"/>
                  <a:pt x="11151" y="3482"/>
                </a:cubicBezTo>
                <a:cubicBezTo>
                  <a:pt x="22764" y="-12777"/>
                  <a:pt x="83224" y="32945"/>
                  <a:pt x="89210" y="36936"/>
                </a:cubicBezTo>
                <a:cubicBezTo>
                  <a:pt x="96644" y="48087"/>
                  <a:pt x="106069" y="58143"/>
                  <a:pt x="111512" y="70390"/>
                </a:cubicBezTo>
                <a:cubicBezTo>
                  <a:pt x="130630" y="113407"/>
                  <a:pt x="129269" y="144314"/>
                  <a:pt x="156117" y="181902"/>
                </a:cubicBezTo>
                <a:cubicBezTo>
                  <a:pt x="165283" y="194734"/>
                  <a:pt x="178419" y="204204"/>
                  <a:pt x="189570" y="215355"/>
                </a:cubicBezTo>
                <a:cubicBezTo>
                  <a:pt x="201897" y="252335"/>
                  <a:pt x="200722" y="260564"/>
                  <a:pt x="200722" y="2376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p:cNvSpPr txBox="1"/>
          <p:nvPr/>
        </p:nvSpPr>
        <p:spPr>
          <a:xfrm>
            <a:off x="5908280" y="924128"/>
            <a:ext cx="3999680" cy="369332"/>
          </a:xfrm>
          <a:prstGeom prst="rect">
            <a:avLst/>
          </a:prstGeom>
          <a:noFill/>
        </p:spPr>
        <p:txBody>
          <a:bodyPr wrap="square" rtlCol="0">
            <a:spAutoFit/>
          </a:bodyPr>
          <a:lstStyle/>
          <a:p>
            <a:r>
              <a:rPr lang="en-US" altLang="ja-JP" dirty="0"/>
              <a:t>(2020-21 </a:t>
            </a:r>
            <a:r>
              <a:rPr lang="ja-JP" altLang="en-US" dirty="0"/>
              <a:t>のデータは</a:t>
            </a:r>
            <a:r>
              <a:rPr lang="en-US" altLang="ja-JP" dirty="0"/>
              <a:t>‘22/2/26</a:t>
            </a:r>
            <a:r>
              <a:rPr lang="ja-JP" altLang="en-US" dirty="0"/>
              <a:t>現在）</a:t>
            </a:r>
          </a:p>
        </p:txBody>
      </p:sp>
    </p:spTree>
    <p:extLst>
      <p:ext uri="{BB962C8B-B14F-4D97-AF65-F5344CB8AC3E}">
        <p14:creationId xmlns:p14="http://schemas.microsoft.com/office/powerpoint/2010/main" val="133477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1" dur="3000"/>
                                        <p:tgtEl>
                                          <p:spTgt spid="4">
                                            <p:graphicEl>
                                              <a:chart seriesIdx="-3" categoryIdx="-3" bldStep="gridLegend"/>
                                            </p:graphicEl>
                                          </p:spTgt>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5" dur="1500"/>
                                        <p:tgtEl>
                                          <p:spTgt spid="4">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20" dur="750"/>
                                        <p:tgtEl>
                                          <p:spTgt spid="4">
                                            <p:graphicEl>
                                              <a:chart seriesIdx="1" categoryIdx="-4" bldStep="series"/>
                                            </p:graphicEl>
                                          </p:spTgt>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4" dur="750"/>
                                        <p:tgtEl>
                                          <p:spTgt spid="4">
                                            <p:graphicEl>
                                              <a:chart seriesIdx="2" categoryIdx="-4" bldStep="series"/>
                                            </p:graphic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8" dur="750"/>
                                        <p:tgtEl>
                                          <p:spTgt spid="4">
                                            <p:graphicEl>
                                              <a:chart seriesIdx="3" categoryIdx="-4" bldStep="series"/>
                                            </p:graphicEl>
                                          </p:spTgt>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32" dur="750"/>
                                        <p:tgtEl>
                                          <p:spTgt spid="4">
                                            <p:graphicEl>
                                              <a:chart seriesIdx="4" categoryIdx="-4" bldStep="series"/>
                                            </p:graphicEl>
                                          </p:spTgt>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36" dur="750"/>
                                        <p:tgtEl>
                                          <p:spTgt spid="4">
                                            <p:graphicEl>
                                              <a:chart seriesIdx="5" categoryIdx="-4" bldStep="series"/>
                                            </p:graphicEl>
                                          </p:spTgt>
                                        </p:tgtEl>
                                      </p:cBhvr>
                                    </p:animEffect>
                                  </p:childTnLst>
                                </p:cTn>
                              </p:par>
                            </p:childTnLst>
                          </p:cTn>
                        </p:par>
                        <p:par>
                          <p:cTn id="37" fill="hold">
                            <p:stCondLst>
                              <p:cond delay="375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wipe(left)">
                                      <p:cBhvr>
                                        <p:cTn id="60" dur="500"/>
                                        <p:tgtEl>
                                          <p:spTgt spid="4">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6" grpId="0"/>
      <p:bldP spid="7" grpId="0" animBg="1"/>
      <p:bldP spid="14" grpId="0" uiExpand="1" animBg="1"/>
      <p:bldP spid="13" grpId="0" animBg="1"/>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3392" y="131195"/>
            <a:ext cx="10959008" cy="792088"/>
          </a:xfrm>
          <a:solidFill>
            <a:srgbClr val="FBDDE6"/>
          </a:solidFill>
        </p:spPr>
        <p:txBody>
          <a:bodyPr>
            <a:noAutofit/>
          </a:bodyPr>
          <a:lstStyle/>
          <a:p>
            <a:r>
              <a:rPr lang="ja-JP" altLang="en-US" sz="3200" dirty="0">
                <a:latin typeface="HGP教科書体" panose="02020600000000000000" pitchFamily="18" charset="-128"/>
                <a:ea typeface="HGP教科書体" panose="02020600000000000000" pitchFamily="18" charset="-128"/>
              </a:rPr>
              <a:t>コロナ禍前までの 在籍年数別退会者数</a:t>
            </a:r>
          </a:p>
        </p:txBody>
      </p:sp>
      <p:graphicFrame>
        <p:nvGraphicFramePr>
          <p:cNvPr id="4" name="グラフ 3"/>
          <p:cNvGraphicFramePr/>
          <p:nvPr>
            <p:extLst>
              <p:ext uri="{D42A27DB-BD31-4B8C-83A1-F6EECF244321}">
                <p14:modId xmlns:p14="http://schemas.microsoft.com/office/powerpoint/2010/main" val="80077693"/>
              </p:ext>
            </p:extLst>
          </p:nvPr>
        </p:nvGraphicFramePr>
        <p:xfrm>
          <a:off x="1301661" y="1412776"/>
          <a:ext cx="10081121"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991544" y="1052850"/>
            <a:ext cx="8527142" cy="400110"/>
          </a:xfrm>
          <a:prstGeom prst="rect">
            <a:avLst/>
          </a:prstGeom>
          <a:noFill/>
        </p:spPr>
        <p:txBody>
          <a:bodyPr wrap="square" rtlCol="0">
            <a:spAutoFit/>
          </a:bodyPr>
          <a:lstStyle/>
          <a:p>
            <a:r>
              <a:rPr lang="ja-JP" altLang="en-US" sz="2000" dirty="0"/>
              <a:t>（</a:t>
            </a:r>
            <a:r>
              <a:rPr lang="en-US" altLang="ja-JP" sz="2000" dirty="0"/>
              <a:t>2014/7</a:t>
            </a:r>
            <a:r>
              <a:rPr lang="ja-JP" altLang="en-US" sz="2000" dirty="0"/>
              <a:t>～</a:t>
            </a:r>
            <a:r>
              <a:rPr lang="en-US" altLang="ja-JP" sz="2000" dirty="0"/>
              <a:t>2019/6</a:t>
            </a:r>
            <a:r>
              <a:rPr lang="ja-JP" altLang="en-US" sz="2000" dirty="0"/>
              <a:t>　退会者</a:t>
            </a:r>
            <a:r>
              <a:rPr lang="en-US" altLang="ja-JP" sz="2000" dirty="0"/>
              <a:t>1414</a:t>
            </a:r>
            <a:r>
              <a:rPr lang="ja-JP" altLang="en-US" sz="2000" dirty="0"/>
              <a:t>人</a:t>
            </a:r>
            <a:r>
              <a:rPr lang="ja-JP" altLang="en-US" dirty="0"/>
              <a:t>（捕捉数・・・解散、逝去除く）</a:t>
            </a:r>
            <a:r>
              <a:rPr lang="ja-JP" altLang="en-US" sz="2000" dirty="0"/>
              <a:t>　</a:t>
            </a:r>
            <a:r>
              <a:rPr lang="en-US" altLang="ja-JP" sz="2000" dirty="0"/>
              <a:t>M</a:t>
            </a:r>
            <a:r>
              <a:rPr lang="en-US" altLang="ja-JP" dirty="0"/>
              <a:t>y  Rotary</a:t>
            </a:r>
            <a:r>
              <a:rPr lang="ja-JP" altLang="en-US" dirty="0"/>
              <a:t>による　）</a:t>
            </a:r>
          </a:p>
        </p:txBody>
      </p:sp>
      <p:cxnSp>
        <p:nvCxnSpPr>
          <p:cNvPr id="9" name="直線コネクタ 8"/>
          <p:cNvCxnSpPr/>
          <p:nvPr/>
        </p:nvCxnSpPr>
        <p:spPr>
          <a:xfrm flipV="1">
            <a:off x="4079776" y="2924944"/>
            <a:ext cx="0" cy="201622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8414048" y="6356351"/>
            <a:ext cx="3168352" cy="369332"/>
          </a:xfrm>
          <a:prstGeom prst="rect">
            <a:avLst/>
          </a:prstGeom>
          <a:noFill/>
        </p:spPr>
        <p:txBody>
          <a:bodyPr wrap="square" rtlCol="0">
            <a:spAutoFit/>
          </a:bodyPr>
          <a:lstStyle/>
          <a:p>
            <a:r>
              <a:rPr lang="ja-JP" altLang="en-US" dirty="0"/>
              <a:t>在籍年数（１年単位）</a:t>
            </a:r>
          </a:p>
        </p:txBody>
      </p:sp>
      <p:sp>
        <p:nvSpPr>
          <p:cNvPr id="10" name="テキスト ボックス 9"/>
          <p:cNvSpPr txBox="1"/>
          <p:nvPr/>
        </p:nvSpPr>
        <p:spPr>
          <a:xfrm>
            <a:off x="11136561" y="1739223"/>
            <a:ext cx="492443" cy="1656184"/>
          </a:xfrm>
          <a:prstGeom prst="rect">
            <a:avLst/>
          </a:prstGeom>
          <a:noFill/>
        </p:spPr>
        <p:txBody>
          <a:bodyPr vert="eaVert" wrap="square" rtlCol="0">
            <a:spAutoFit/>
          </a:bodyPr>
          <a:lstStyle/>
          <a:p>
            <a:r>
              <a:rPr lang="ja-JP" altLang="en-US" sz="2000" dirty="0"/>
              <a:t>累積比率（％）</a:t>
            </a:r>
          </a:p>
        </p:txBody>
      </p:sp>
      <p:sp>
        <p:nvSpPr>
          <p:cNvPr id="12" name="テキスト ボックス 11"/>
          <p:cNvSpPr txBox="1"/>
          <p:nvPr/>
        </p:nvSpPr>
        <p:spPr>
          <a:xfrm>
            <a:off x="809218" y="1669451"/>
            <a:ext cx="492443" cy="2047582"/>
          </a:xfrm>
          <a:prstGeom prst="rect">
            <a:avLst/>
          </a:prstGeom>
          <a:noFill/>
        </p:spPr>
        <p:txBody>
          <a:bodyPr vert="eaVert" wrap="square" rtlCol="0">
            <a:spAutoFit/>
          </a:bodyPr>
          <a:lstStyle/>
          <a:p>
            <a:r>
              <a:rPr lang="ja-JP" altLang="en-US" sz="2000" dirty="0"/>
              <a:t>退会会員数（人）</a:t>
            </a:r>
          </a:p>
        </p:txBody>
      </p:sp>
      <p:sp>
        <p:nvSpPr>
          <p:cNvPr id="13" name="円/楕円 12"/>
          <p:cNvSpPr/>
          <p:nvPr/>
        </p:nvSpPr>
        <p:spPr>
          <a:xfrm>
            <a:off x="1924648" y="1739223"/>
            <a:ext cx="1099901" cy="3528391"/>
          </a:xfrm>
          <a:prstGeom prst="ellipse">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
          <p:cNvSpPr txBox="1"/>
          <p:nvPr/>
        </p:nvSpPr>
        <p:spPr>
          <a:xfrm>
            <a:off x="4295800" y="3301098"/>
            <a:ext cx="2088232" cy="4992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000" dirty="0"/>
              <a:t>10</a:t>
            </a:r>
            <a:r>
              <a:rPr lang="ja-JP" altLang="en-US" sz="2000" dirty="0"/>
              <a:t>年未満６６％</a:t>
            </a:r>
          </a:p>
        </p:txBody>
      </p:sp>
      <p:sp>
        <p:nvSpPr>
          <p:cNvPr id="15" name="テキスト ボックス 1"/>
          <p:cNvSpPr txBox="1"/>
          <p:nvPr/>
        </p:nvSpPr>
        <p:spPr>
          <a:xfrm>
            <a:off x="3215680" y="1846898"/>
            <a:ext cx="2124236" cy="427903"/>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000" dirty="0"/>
              <a:t>約半数が</a:t>
            </a:r>
            <a:r>
              <a:rPr lang="en-US" altLang="ja-JP" sz="2000" dirty="0"/>
              <a:t>5</a:t>
            </a:r>
            <a:r>
              <a:rPr lang="ja-JP" altLang="en-US" sz="2000" dirty="0"/>
              <a:t>年未満</a:t>
            </a:r>
          </a:p>
        </p:txBody>
      </p:sp>
      <p:sp>
        <p:nvSpPr>
          <p:cNvPr id="6" name="スライド番号プレースホルダー 5"/>
          <p:cNvSpPr>
            <a:spLocks noGrp="1"/>
          </p:cNvSpPr>
          <p:nvPr>
            <p:ph type="sldNum" sz="quarter" idx="12"/>
          </p:nvPr>
        </p:nvSpPr>
        <p:spPr/>
        <p:txBody>
          <a:bodyPr/>
          <a:lstStyle/>
          <a:p>
            <a:fld id="{70DB0BB5-214E-44E3-B363-B5DAF06C6119}" type="slidenum">
              <a:rPr kumimoji="1" lang="ja-JP" altLang="en-US" smtClean="0"/>
              <a:t>9</a:t>
            </a:fld>
            <a:endParaRPr kumimoji="1" lang="ja-JP" altLang="en-US"/>
          </a:p>
        </p:txBody>
      </p:sp>
    </p:spTree>
    <p:extLst>
      <p:ext uri="{BB962C8B-B14F-4D97-AF65-F5344CB8AC3E}">
        <p14:creationId xmlns:p14="http://schemas.microsoft.com/office/powerpoint/2010/main" val="5794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17" dur="100"/>
                                        <p:tgtEl>
                                          <p:spTgt spid="4">
                                            <p:graphicEl>
                                              <a:chart seriesIdx="-3" categoryIdx="-3" bldStep="gridLegend"/>
                                            </p:graphicEl>
                                          </p:spTgt>
                                        </p:tgtEl>
                                      </p:cBhvr>
                                    </p:animEffect>
                                  </p:childTnLst>
                                </p:cTn>
                              </p:par>
                            </p:childTnLst>
                          </p:cTn>
                        </p:par>
                        <p:par>
                          <p:cTn id="18" fill="hold">
                            <p:stCondLst>
                              <p:cond delay="600"/>
                            </p:stCondLst>
                            <p:childTnLst>
                              <p:par>
                                <p:cTn id="19" presetID="22" presetClass="entr" presetSubtype="8" fill="hold" grpId="0" nodeType="afterEffect">
                                  <p:stCondLst>
                                    <p:cond delay="0"/>
                                  </p:stCondLst>
                                  <p:childTnLst>
                                    <p:set>
                                      <p:cBhvr>
                                        <p:cTn id="2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21" dur="100"/>
                                        <p:tgtEl>
                                          <p:spTgt spid="4">
                                            <p:graphicEl>
                                              <a:chart seriesIdx="-4" categoryIdx="0" bldStep="category"/>
                                            </p:graphicEl>
                                          </p:spTgt>
                                        </p:tgtEl>
                                      </p:cBhvr>
                                    </p:animEffect>
                                  </p:childTnLst>
                                </p:cTn>
                              </p:par>
                            </p:childTnLst>
                          </p:cTn>
                        </p:par>
                        <p:par>
                          <p:cTn id="22" fill="hold">
                            <p:stCondLst>
                              <p:cond delay="700"/>
                            </p:stCondLst>
                            <p:childTnLst>
                              <p:par>
                                <p:cTn id="23" presetID="22" presetClass="entr" presetSubtype="8" fill="hold" grpId="0" nodeType="afterEffect">
                                  <p:stCondLst>
                                    <p:cond delay="0"/>
                                  </p:stCondLst>
                                  <p:childTnLst>
                                    <p:set>
                                      <p:cBhvr>
                                        <p:cTn id="2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25" dur="100"/>
                                        <p:tgtEl>
                                          <p:spTgt spid="4">
                                            <p:graphicEl>
                                              <a:chart seriesIdx="-4" categoryIdx="1" bldStep="category"/>
                                            </p:graphicEl>
                                          </p:spTgt>
                                        </p:tgtEl>
                                      </p:cBhvr>
                                    </p:animEffect>
                                  </p:childTnLst>
                                </p:cTn>
                              </p:par>
                            </p:childTnLst>
                          </p:cTn>
                        </p:par>
                        <p:par>
                          <p:cTn id="26" fill="hold">
                            <p:stCondLst>
                              <p:cond delay="800"/>
                            </p:stCondLst>
                            <p:childTnLst>
                              <p:par>
                                <p:cTn id="27" presetID="22" presetClass="entr" presetSubtype="8" fill="hold" grpId="0" nodeType="afterEffect">
                                  <p:stCondLst>
                                    <p:cond delay="0"/>
                                  </p:stCondLst>
                                  <p:childTnLst>
                                    <p:set>
                                      <p:cBhvr>
                                        <p:cTn id="2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29" dur="100"/>
                                        <p:tgtEl>
                                          <p:spTgt spid="4">
                                            <p:graphicEl>
                                              <a:chart seriesIdx="-4" categoryIdx="2" bldStep="category"/>
                                            </p:graphicEl>
                                          </p:spTgt>
                                        </p:tgtEl>
                                      </p:cBhvr>
                                    </p:animEffect>
                                  </p:childTnLst>
                                </p:cTn>
                              </p:par>
                            </p:childTnLst>
                          </p:cTn>
                        </p:par>
                        <p:par>
                          <p:cTn id="30" fill="hold">
                            <p:stCondLst>
                              <p:cond delay="900"/>
                            </p:stCondLst>
                            <p:childTnLst>
                              <p:par>
                                <p:cTn id="31" presetID="22" presetClass="entr" presetSubtype="8" fill="hold" grpId="0" nodeType="afterEffect">
                                  <p:stCondLst>
                                    <p:cond delay="0"/>
                                  </p:stCondLst>
                                  <p:childTnLst>
                                    <p:set>
                                      <p:cBhvr>
                                        <p:cTn id="3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33" dur="100"/>
                                        <p:tgtEl>
                                          <p:spTgt spid="4">
                                            <p:graphicEl>
                                              <a:chart seriesIdx="-4" categoryIdx="3" bldStep="category"/>
                                            </p:graphic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left)">
                                      <p:cBhvr>
                                        <p:cTn id="37" dur="100"/>
                                        <p:tgtEl>
                                          <p:spTgt spid="4">
                                            <p:graphicEl>
                                              <a:chart seriesIdx="-4" categoryIdx="4" bldStep="category"/>
                                            </p:graphicEl>
                                          </p:spTgt>
                                        </p:tgtEl>
                                      </p:cBhvr>
                                    </p:animEffect>
                                  </p:childTnLst>
                                </p:cTn>
                              </p:par>
                            </p:childTnLst>
                          </p:cTn>
                        </p:par>
                        <p:par>
                          <p:cTn id="38" fill="hold">
                            <p:stCondLst>
                              <p:cond delay="1100"/>
                            </p:stCondLst>
                            <p:childTnLst>
                              <p:par>
                                <p:cTn id="39" presetID="22" presetClass="entr" presetSubtype="8" fill="hold" grpId="0" nodeType="afterEffect">
                                  <p:stCondLst>
                                    <p:cond delay="0"/>
                                  </p:stCondLst>
                                  <p:childTnLst>
                                    <p:set>
                                      <p:cBhvr>
                                        <p:cTn id="40"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left)">
                                      <p:cBhvr>
                                        <p:cTn id="41" dur="100"/>
                                        <p:tgtEl>
                                          <p:spTgt spid="4">
                                            <p:graphicEl>
                                              <a:chart seriesIdx="-4" categoryIdx="5" bldStep="category"/>
                                            </p:graphicEl>
                                          </p:spTgt>
                                        </p:tgtEl>
                                      </p:cBhvr>
                                    </p:animEffect>
                                  </p:childTnLst>
                                </p:cTn>
                              </p:par>
                            </p:childTnLst>
                          </p:cTn>
                        </p:par>
                        <p:par>
                          <p:cTn id="42" fill="hold">
                            <p:stCondLst>
                              <p:cond delay="1200"/>
                            </p:stCondLst>
                            <p:childTnLst>
                              <p:par>
                                <p:cTn id="43" presetID="22" presetClass="entr" presetSubtype="8" fill="hold" grpId="0" nodeType="afterEffect">
                                  <p:stCondLst>
                                    <p:cond delay="0"/>
                                  </p:stCondLst>
                                  <p:childTnLst>
                                    <p:set>
                                      <p:cBhvr>
                                        <p:cTn id="44"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left)">
                                      <p:cBhvr>
                                        <p:cTn id="45" dur="100"/>
                                        <p:tgtEl>
                                          <p:spTgt spid="4">
                                            <p:graphicEl>
                                              <a:chart seriesIdx="-4" categoryIdx="6" bldStep="category"/>
                                            </p:graphicEl>
                                          </p:spTgt>
                                        </p:tgtEl>
                                      </p:cBhvr>
                                    </p:animEffect>
                                  </p:childTnLst>
                                </p:cTn>
                              </p:par>
                            </p:childTnLst>
                          </p:cTn>
                        </p:par>
                        <p:par>
                          <p:cTn id="46" fill="hold">
                            <p:stCondLst>
                              <p:cond delay="1300"/>
                            </p:stCondLst>
                            <p:childTnLst>
                              <p:par>
                                <p:cTn id="47" presetID="22" presetClass="entr" presetSubtype="8" fill="hold" grpId="0" nodeType="afterEffect">
                                  <p:stCondLst>
                                    <p:cond delay="0"/>
                                  </p:stCondLst>
                                  <p:childTnLst>
                                    <p:set>
                                      <p:cBhvr>
                                        <p:cTn id="48"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wipe(left)">
                                      <p:cBhvr>
                                        <p:cTn id="49" dur="100"/>
                                        <p:tgtEl>
                                          <p:spTgt spid="4">
                                            <p:graphicEl>
                                              <a:chart seriesIdx="-4" categoryIdx="7" bldStep="category"/>
                                            </p:graphicEl>
                                          </p:spTgt>
                                        </p:tgtEl>
                                      </p:cBhvr>
                                    </p:animEffect>
                                  </p:childTnLst>
                                </p:cTn>
                              </p:par>
                            </p:childTnLst>
                          </p:cTn>
                        </p:par>
                        <p:par>
                          <p:cTn id="50" fill="hold">
                            <p:stCondLst>
                              <p:cond delay="1400"/>
                            </p:stCondLst>
                            <p:childTnLst>
                              <p:par>
                                <p:cTn id="51" presetID="22" presetClass="entr" presetSubtype="8" fill="hold" grpId="0" nodeType="afterEffect">
                                  <p:stCondLst>
                                    <p:cond delay="0"/>
                                  </p:stCondLst>
                                  <p:childTnLst>
                                    <p:set>
                                      <p:cBhvr>
                                        <p:cTn id="52"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wipe(left)">
                                      <p:cBhvr>
                                        <p:cTn id="53" dur="100"/>
                                        <p:tgtEl>
                                          <p:spTgt spid="4">
                                            <p:graphicEl>
                                              <a:chart seriesIdx="-4" categoryIdx="8" bldStep="category"/>
                                            </p:graphicEl>
                                          </p:spTgt>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wipe(left)">
                                      <p:cBhvr>
                                        <p:cTn id="57" dur="100"/>
                                        <p:tgtEl>
                                          <p:spTgt spid="4">
                                            <p:graphicEl>
                                              <a:chart seriesIdx="-4" categoryIdx="9" bldStep="category"/>
                                            </p:graphicEl>
                                          </p:spTgt>
                                        </p:tgtEl>
                                      </p:cBhvr>
                                    </p:animEffect>
                                  </p:childTnLst>
                                </p:cTn>
                              </p:par>
                            </p:childTnLst>
                          </p:cTn>
                        </p:par>
                        <p:par>
                          <p:cTn id="58" fill="hold">
                            <p:stCondLst>
                              <p:cond delay="1600"/>
                            </p:stCondLst>
                            <p:childTnLst>
                              <p:par>
                                <p:cTn id="59" presetID="22" presetClass="entr" presetSubtype="8" fill="hold" grpId="0" nodeType="afterEffect">
                                  <p:stCondLst>
                                    <p:cond delay="0"/>
                                  </p:stCondLst>
                                  <p:childTnLst>
                                    <p:set>
                                      <p:cBhvr>
                                        <p:cTn id="60"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wipe(left)">
                                      <p:cBhvr>
                                        <p:cTn id="61" dur="100"/>
                                        <p:tgtEl>
                                          <p:spTgt spid="4">
                                            <p:graphicEl>
                                              <a:chart seriesIdx="-4" categoryIdx="10" bldStep="category"/>
                                            </p:graphicEl>
                                          </p:spTgt>
                                        </p:tgtEl>
                                      </p:cBhvr>
                                    </p:animEffect>
                                  </p:childTnLst>
                                </p:cTn>
                              </p:par>
                            </p:childTnLst>
                          </p:cTn>
                        </p:par>
                        <p:par>
                          <p:cTn id="62" fill="hold">
                            <p:stCondLst>
                              <p:cond delay="1700"/>
                            </p:stCondLst>
                            <p:childTnLst>
                              <p:par>
                                <p:cTn id="63" presetID="22" presetClass="entr" presetSubtype="8" fill="hold" grpId="0" nodeType="afterEffect">
                                  <p:stCondLst>
                                    <p:cond delay="0"/>
                                  </p:stCondLst>
                                  <p:childTnLst>
                                    <p:set>
                                      <p:cBhvr>
                                        <p:cTn id="64"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wipe(left)">
                                      <p:cBhvr>
                                        <p:cTn id="65" dur="100"/>
                                        <p:tgtEl>
                                          <p:spTgt spid="4">
                                            <p:graphicEl>
                                              <a:chart seriesIdx="-4" categoryIdx="11" bldStep="category"/>
                                            </p:graphicEl>
                                          </p:spTgt>
                                        </p:tgtEl>
                                      </p:cBhvr>
                                    </p:animEffect>
                                  </p:childTnLst>
                                </p:cTn>
                              </p:par>
                            </p:childTnLst>
                          </p:cTn>
                        </p:par>
                        <p:par>
                          <p:cTn id="66" fill="hold">
                            <p:stCondLst>
                              <p:cond delay="1800"/>
                            </p:stCondLst>
                            <p:childTnLst>
                              <p:par>
                                <p:cTn id="67" presetID="22" presetClass="entr" presetSubtype="8" fill="hold" grpId="0" nodeType="afterEffect">
                                  <p:stCondLst>
                                    <p:cond delay="0"/>
                                  </p:stCondLst>
                                  <p:childTnLst>
                                    <p:set>
                                      <p:cBhvr>
                                        <p:cTn id="68" dur="1" fill="hold">
                                          <p:stCondLst>
                                            <p:cond delay="0"/>
                                          </p:stCondLst>
                                        </p:cTn>
                                        <p:tgtEl>
                                          <p:spTgt spid="4">
                                            <p:graphicEl>
                                              <a:chart seriesIdx="-4" categoryIdx="12" bldStep="category"/>
                                            </p:graphicEl>
                                          </p:spTgt>
                                        </p:tgtEl>
                                        <p:attrNameLst>
                                          <p:attrName>style.visibility</p:attrName>
                                        </p:attrNameLst>
                                      </p:cBhvr>
                                      <p:to>
                                        <p:strVal val="visible"/>
                                      </p:to>
                                    </p:set>
                                    <p:animEffect transition="in" filter="wipe(left)">
                                      <p:cBhvr>
                                        <p:cTn id="69" dur="100"/>
                                        <p:tgtEl>
                                          <p:spTgt spid="4">
                                            <p:graphicEl>
                                              <a:chart seriesIdx="-4" categoryIdx="12" bldStep="category"/>
                                            </p:graphicEl>
                                          </p:spTgt>
                                        </p:tgtEl>
                                      </p:cBhvr>
                                    </p:animEffect>
                                  </p:childTnLst>
                                </p:cTn>
                              </p:par>
                            </p:childTnLst>
                          </p:cTn>
                        </p:par>
                        <p:par>
                          <p:cTn id="70" fill="hold">
                            <p:stCondLst>
                              <p:cond delay="1900"/>
                            </p:stCondLst>
                            <p:childTnLst>
                              <p:par>
                                <p:cTn id="71" presetID="22" presetClass="entr" presetSubtype="8" fill="hold" grpId="0" nodeType="afterEffect">
                                  <p:stCondLst>
                                    <p:cond delay="0"/>
                                  </p:stCondLst>
                                  <p:childTnLst>
                                    <p:set>
                                      <p:cBhvr>
                                        <p:cTn id="72" dur="1" fill="hold">
                                          <p:stCondLst>
                                            <p:cond delay="0"/>
                                          </p:stCondLst>
                                        </p:cTn>
                                        <p:tgtEl>
                                          <p:spTgt spid="4">
                                            <p:graphicEl>
                                              <a:chart seriesIdx="-4" categoryIdx="13" bldStep="category"/>
                                            </p:graphicEl>
                                          </p:spTgt>
                                        </p:tgtEl>
                                        <p:attrNameLst>
                                          <p:attrName>style.visibility</p:attrName>
                                        </p:attrNameLst>
                                      </p:cBhvr>
                                      <p:to>
                                        <p:strVal val="visible"/>
                                      </p:to>
                                    </p:set>
                                    <p:animEffect transition="in" filter="wipe(left)">
                                      <p:cBhvr>
                                        <p:cTn id="73" dur="100"/>
                                        <p:tgtEl>
                                          <p:spTgt spid="4">
                                            <p:graphicEl>
                                              <a:chart seriesIdx="-4" categoryIdx="13" bldStep="category"/>
                                            </p:graphicEl>
                                          </p:spTgt>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4">
                                            <p:graphicEl>
                                              <a:chart seriesIdx="-4" categoryIdx="14" bldStep="category"/>
                                            </p:graphicEl>
                                          </p:spTgt>
                                        </p:tgtEl>
                                        <p:attrNameLst>
                                          <p:attrName>style.visibility</p:attrName>
                                        </p:attrNameLst>
                                      </p:cBhvr>
                                      <p:to>
                                        <p:strVal val="visible"/>
                                      </p:to>
                                    </p:set>
                                    <p:animEffect transition="in" filter="wipe(left)">
                                      <p:cBhvr>
                                        <p:cTn id="77" dur="100"/>
                                        <p:tgtEl>
                                          <p:spTgt spid="4">
                                            <p:graphicEl>
                                              <a:chart seriesIdx="-4" categoryIdx="14" bldStep="category"/>
                                            </p:graphicEl>
                                          </p:spTgt>
                                        </p:tgtEl>
                                      </p:cBhvr>
                                    </p:animEffect>
                                  </p:childTnLst>
                                </p:cTn>
                              </p:par>
                            </p:childTnLst>
                          </p:cTn>
                        </p:par>
                        <p:par>
                          <p:cTn id="78" fill="hold">
                            <p:stCondLst>
                              <p:cond delay="2100"/>
                            </p:stCondLst>
                            <p:childTnLst>
                              <p:par>
                                <p:cTn id="79" presetID="22" presetClass="entr" presetSubtype="8" fill="hold" grpId="0" nodeType="afterEffect">
                                  <p:stCondLst>
                                    <p:cond delay="0"/>
                                  </p:stCondLst>
                                  <p:childTnLst>
                                    <p:set>
                                      <p:cBhvr>
                                        <p:cTn id="80" dur="1" fill="hold">
                                          <p:stCondLst>
                                            <p:cond delay="0"/>
                                          </p:stCondLst>
                                        </p:cTn>
                                        <p:tgtEl>
                                          <p:spTgt spid="4">
                                            <p:graphicEl>
                                              <a:chart seriesIdx="-4" categoryIdx="15" bldStep="category"/>
                                            </p:graphicEl>
                                          </p:spTgt>
                                        </p:tgtEl>
                                        <p:attrNameLst>
                                          <p:attrName>style.visibility</p:attrName>
                                        </p:attrNameLst>
                                      </p:cBhvr>
                                      <p:to>
                                        <p:strVal val="visible"/>
                                      </p:to>
                                    </p:set>
                                    <p:animEffect transition="in" filter="wipe(left)">
                                      <p:cBhvr>
                                        <p:cTn id="81" dur="100"/>
                                        <p:tgtEl>
                                          <p:spTgt spid="4">
                                            <p:graphicEl>
                                              <a:chart seriesIdx="-4" categoryIdx="15" bldStep="category"/>
                                            </p:graphicEl>
                                          </p:spTgt>
                                        </p:tgtEl>
                                      </p:cBhvr>
                                    </p:animEffect>
                                  </p:childTnLst>
                                </p:cTn>
                              </p:par>
                            </p:childTnLst>
                          </p:cTn>
                        </p:par>
                        <p:par>
                          <p:cTn id="82" fill="hold">
                            <p:stCondLst>
                              <p:cond delay="2200"/>
                            </p:stCondLst>
                            <p:childTnLst>
                              <p:par>
                                <p:cTn id="83" presetID="22" presetClass="entr" presetSubtype="8" fill="hold" grpId="0" nodeType="afterEffect">
                                  <p:stCondLst>
                                    <p:cond delay="0"/>
                                  </p:stCondLst>
                                  <p:childTnLst>
                                    <p:set>
                                      <p:cBhvr>
                                        <p:cTn id="84" dur="1" fill="hold">
                                          <p:stCondLst>
                                            <p:cond delay="0"/>
                                          </p:stCondLst>
                                        </p:cTn>
                                        <p:tgtEl>
                                          <p:spTgt spid="4">
                                            <p:graphicEl>
                                              <a:chart seriesIdx="-4" categoryIdx="16" bldStep="category"/>
                                            </p:graphicEl>
                                          </p:spTgt>
                                        </p:tgtEl>
                                        <p:attrNameLst>
                                          <p:attrName>style.visibility</p:attrName>
                                        </p:attrNameLst>
                                      </p:cBhvr>
                                      <p:to>
                                        <p:strVal val="visible"/>
                                      </p:to>
                                    </p:set>
                                    <p:animEffect transition="in" filter="wipe(left)">
                                      <p:cBhvr>
                                        <p:cTn id="85" dur="100"/>
                                        <p:tgtEl>
                                          <p:spTgt spid="4">
                                            <p:graphicEl>
                                              <a:chart seriesIdx="-4" categoryIdx="16" bldStep="category"/>
                                            </p:graphicEl>
                                          </p:spTgt>
                                        </p:tgtEl>
                                      </p:cBhvr>
                                    </p:animEffect>
                                  </p:childTnLst>
                                </p:cTn>
                              </p:par>
                            </p:childTnLst>
                          </p:cTn>
                        </p:par>
                        <p:par>
                          <p:cTn id="86" fill="hold">
                            <p:stCondLst>
                              <p:cond delay="2300"/>
                            </p:stCondLst>
                            <p:childTnLst>
                              <p:par>
                                <p:cTn id="87" presetID="22" presetClass="entr" presetSubtype="8" fill="hold" grpId="0" nodeType="afterEffect">
                                  <p:stCondLst>
                                    <p:cond delay="0"/>
                                  </p:stCondLst>
                                  <p:childTnLst>
                                    <p:set>
                                      <p:cBhvr>
                                        <p:cTn id="88" dur="1" fill="hold">
                                          <p:stCondLst>
                                            <p:cond delay="0"/>
                                          </p:stCondLst>
                                        </p:cTn>
                                        <p:tgtEl>
                                          <p:spTgt spid="4">
                                            <p:graphicEl>
                                              <a:chart seriesIdx="-4" categoryIdx="17" bldStep="category"/>
                                            </p:graphicEl>
                                          </p:spTgt>
                                        </p:tgtEl>
                                        <p:attrNameLst>
                                          <p:attrName>style.visibility</p:attrName>
                                        </p:attrNameLst>
                                      </p:cBhvr>
                                      <p:to>
                                        <p:strVal val="visible"/>
                                      </p:to>
                                    </p:set>
                                    <p:animEffect transition="in" filter="wipe(left)">
                                      <p:cBhvr>
                                        <p:cTn id="89" dur="100"/>
                                        <p:tgtEl>
                                          <p:spTgt spid="4">
                                            <p:graphicEl>
                                              <a:chart seriesIdx="-4" categoryIdx="17" bldStep="category"/>
                                            </p:graphicEl>
                                          </p:spTgt>
                                        </p:tgtEl>
                                      </p:cBhvr>
                                    </p:animEffect>
                                  </p:childTnLst>
                                </p:cTn>
                              </p:par>
                            </p:childTnLst>
                          </p:cTn>
                        </p:par>
                        <p:par>
                          <p:cTn id="90" fill="hold">
                            <p:stCondLst>
                              <p:cond delay="2400"/>
                            </p:stCondLst>
                            <p:childTnLst>
                              <p:par>
                                <p:cTn id="91" presetID="22" presetClass="entr" presetSubtype="8" fill="hold" grpId="0" nodeType="afterEffect">
                                  <p:stCondLst>
                                    <p:cond delay="0"/>
                                  </p:stCondLst>
                                  <p:childTnLst>
                                    <p:set>
                                      <p:cBhvr>
                                        <p:cTn id="92" dur="1" fill="hold">
                                          <p:stCondLst>
                                            <p:cond delay="0"/>
                                          </p:stCondLst>
                                        </p:cTn>
                                        <p:tgtEl>
                                          <p:spTgt spid="4">
                                            <p:graphicEl>
                                              <a:chart seriesIdx="-4" categoryIdx="18" bldStep="category"/>
                                            </p:graphicEl>
                                          </p:spTgt>
                                        </p:tgtEl>
                                        <p:attrNameLst>
                                          <p:attrName>style.visibility</p:attrName>
                                        </p:attrNameLst>
                                      </p:cBhvr>
                                      <p:to>
                                        <p:strVal val="visible"/>
                                      </p:to>
                                    </p:set>
                                    <p:animEffect transition="in" filter="wipe(left)">
                                      <p:cBhvr>
                                        <p:cTn id="93" dur="100"/>
                                        <p:tgtEl>
                                          <p:spTgt spid="4">
                                            <p:graphicEl>
                                              <a:chart seriesIdx="-4" categoryIdx="18" bldStep="category"/>
                                            </p:graphicEl>
                                          </p:spTgt>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4">
                                            <p:graphicEl>
                                              <a:chart seriesIdx="-4" categoryIdx="19" bldStep="category"/>
                                            </p:graphicEl>
                                          </p:spTgt>
                                        </p:tgtEl>
                                        <p:attrNameLst>
                                          <p:attrName>style.visibility</p:attrName>
                                        </p:attrNameLst>
                                      </p:cBhvr>
                                      <p:to>
                                        <p:strVal val="visible"/>
                                      </p:to>
                                    </p:set>
                                    <p:animEffect transition="in" filter="wipe(left)">
                                      <p:cBhvr>
                                        <p:cTn id="97" dur="100"/>
                                        <p:tgtEl>
                                          <p:spTgt spid="4">
                                            <p:graphicEl>
                                              <a:chart seriesIdx="-4" categoryIdx="19" bldStep="category"/>
                                            </p:graphicEl>
                                          </p:spTgt>
                                        </p:tgtEl>
                                      </p:cBhvr>
                                    </p:animEffect>
                                  </p:childTnLst>
                                </p:cTn>
                              </p:par>
                            </p:childTnLst>
                          </p:cTn>
                        </p:par>
                        <p:par>
                          <p:cTn id="98" fill="hold">
                            <p:stCondLst>
                              <p:cond delay="2600"/>
                            </p:stCondLst>
                            <p:childTnLst>
                              <p:par>
                                <p:cTn id="99" presetID="22" presetClass="entr" presetSubtype="8" fill="hold" grpId="0" nodeType="afterEffect">
                                  <p:stCondLst>
                                    <p:cond delay="0"/>
                                  </p:stCondLst>
                                  <p:childTnLst>
                                    <p:set>
                                      <p:cBhvr>
                                        <p:cTn id="100" dur="1" fill="hold">
                                          <p:stCondLst>
                                            <p:cond delay="0"/>
                                          </p:stCondLst>
                                        </p:cTn>
                                        <p:tgtEl>
                                          <p:spTgt spid="4">
                                            <p:graphicEl>
                                              <a:chart seriesIdx="-4" categoryIdx="20" bldStep="category"/>
                                            </p:graphicEl>
                                          </p:spTgt>
                                        </p:tgtEl>
                                        <p:attrNameLst>
                                          <p:attrName>style.visibility</p:attrName>
                                        </p:attrNameLst>
                                      </p:cBhvr>
                                      <p:to>
                                        <p:strVal val="visible"/>
                                      </p:to>
                                    </p:set>
                                    <p:animEffect transition="in" filter="wipe(left)">
                                      <p:cBhvr>
                                        <p:cTn id="101" dur="100"/>
                                        <p:tgtEl>
                                          <p:spTgt spid="4">
                                            <p:graphicEl>
                                              <a:chart seriesIdx="-4" categoryIdx="20" bldStep="category"/>
                                            </p:graphicEl>
                                          </p:spTgt>
                                        </p:tgtEl>
                                      </p:cBhvr>
                                    </p:animEffect>
                                  </p:childTnLst>
                                </p:cTn>
                              </p:par>
                            </p:childTnLst>
                          </p:cTn>
                        </p:par>
                        <p:par>
                          <p:cTn id="102" fill="hold">
                            <p:stCondLst>
                              <p:cond delay="2700"/>
                            </p:stCondLst>
                            <p:childTnLst>
                              <p:par>
                                <p:cTn id="103" presetID="22" presetClass="entr" presetSubtype="8" fill="hold" grpId="0" nodeType="afterEffect">
                                  <p:stCondLst>
                                    <p:cond delay="0"/>
                                  </p:stCondLst>
                                  <p:childTnLst>
                                    <p:set>
                                      <p:cBhvr>
                                        <p:cTn id="104" dur="1" fill="hold">
                                          <p:stCondLst>
                                            <p:cond delay="0"/>
                                          </p:stCondLst>
                                        </p:cTn>
                                        <p:tgtEl>
                                          <p:spTgt spid="4">
                                            <p:graphicEl>
                                              <a:chart seriesIdx="-4" categoryIdx="21" bldStep="category"/>
                                            </p:graphicEl>
                                          </p:spTgt>
                                        </p:tgtEl>
                                        <p:attrNameLst>
                                          <p:attrName>style.visibility</p:attrName>
                                        </p:attrNameLst>
                                      </p:cBhvr>
                                      <p:to>
                                        <p:strVal val="visible"/>
                                      </p:to>
                                    </p:set>
                                    <p:animEffect transition="in" filter="wipe(left)">
                                      <p:cBhvr>
                                        <p:cTn id="105" dur="100"/>
                                        <p:tgtEl>
                                          <p:spTgt spid="4">
                                            <p:graphicEl>
                                              <a:chart seriesIdx="-4" categoryIdx="21" bldStep="category"/>
                                            </p:graphicEl>
                                          </p:spTgt>
                                        </p:tgtEl>
                                      </p:cBhvr>
                                    </p:animEffect>
                                  </p:childTnLst>
                                </p:cTn>
                              </p:par>
                            </p:childTnLst>
                          </p:cTn>
                        </p:par>
                        <p:par>
                          <p:cTn id="106" fill="hold">
                            <p:stCondLst>
                              <p:cond delay="2800"/>
                            </p:stCondLst>
                            <p:childTnLst>
                              <p:par>
                                <p:cTn id="107" presetID="22" presetClass="entr" presetSubtype="8" fill="hold" grpId="0" nodeType="afterEffect">
                                  <p:stCondLst>
                                    <p:cond delay="0"/>
                                  </p:stCondLst>
                                  <p:childTnLst>
                                    <p:set>
                                      <p:cBhvr>
                                        <p:cTn id="108" dur="1" fill="hold">
                                          <p:stCondLst>
                                            <p:cond delay="0"/>
                                          </p:stCondLst>
                                        </p:cTn>
                                        <p:tgtEl>
                                          <p:spTgt spid="4">
                                            <p:graphicEl>
                                              <a:chart seriesIdx="-4" categoryIdx="22" bldStep="category"/>
                                            </p:graphicEl>
                                          </p:spTgt>
                                        </p:tgtEl>
                                        <p:attrNameLst>
                                          <p:attrName>style.visibility</p:attrName>
                                        </p:attrNameLst>
                                      </p:cBhvr>
                                      <p:to>
                                        <p:strVal val="visible"/>
                                      </p:to>
                                    </p:set>
                                    <p:animEffect transition="in" filter="wipe(left)">
                                      <p:cBhvr>
                                        <p:cTn id="109" dur="100"/>
                                        <p:tgtEl>
                                          <p:spTgt spid="4">
                                            <p:graphicEl>
                                              <a:chart seriesIdx="-4" categoryIdx="22" bldStep="category"/>
                                            </p:graphicEl>
                                          </p:spTgt>
                                        </p:tgtEl>
                                      </p:cBhvr>
                                    </p:animEffect>
                                  </p:childTnLst>
                                </p:cTn>
                              </p:par>
                            </p:childTnLst>
                          </p:cTn>
                        </p:par>
                        <p:par>
                          <p:cTn id="110" fill="hold">
                            <p:stCondLst>
                              <p:cond delay="2900"/>
                            </p:stCondLst>
                            <p:childTnLst>
                              <p:par>
                                <p:cTn id="111" presetID="22" presetClass="entr" presetSubtype="8" fill="hold" grpId="0" nodeType="afterEffect">
                                  <p:stCondLst>
                                    <p:cond delay="0"/>
                                  </p:stCondLst>
                                  <p:childTnLst>
                                    <p:set>
                                      <p:cBhvr>
                                        <p:cTn id="112" dur="1" fill="hold">
                                          <p:stCondLst>
                                            <p:cond delay="0"/>
                                          </p:stCondLst>
                                        </p:cTn>
                                        <p:tgtEl>
                                          <p:spTgt spid="4">
                                            <p:graphicEl>
                                              <a:chart seriesIdx="-4" categoryIdx="23" bldStep="category"/>
                                            </p:graphicEl>
                                          </p:spTgt>
                                        </p:tgtEl>
                                        <p:attrNameLst>
                                          <p:attrName>style.visibility</p:attrName>
                                        </p:attrNameLst>
                                      </p:cBhvr>
                                      <p:to>
                                        <p:strVal val="visible"/>
                                      </p:to>
                                    </p:set>
                                    <p:animEffect transition="in" filter="wipe(left)">
                                      <p:cBhvr>
                                        <p:cTn id="113" dur="100"/>
                                        <p:tgtEl>
                                          <p:spTgt spid="4">
                                            <p:graphicEl>
                                              <a:chart seriesIdx="-4" categoryIdx="23" bldStep="category"/>
                                            </p:graphicEl>
                                          </p:spTgt>
                                        </p:tgtEl>
                                      </p:cBhvr>
                                    </p:animEffect>
                                  </p:childTnLst>
                                </p:cTn>
                              </p:par>
                            </p:childTnLst>
                          </p:cTn>
                        </p:par>
                        <p:par>
                          <p:cTn id="114" fill="hold">
                            <p:stCondLst>
                              <p:cond delay="3000"/>
                            </p:stCondLst>
                            <p:childTnLst>
                              <p:par>
                                <p:cTn id="115" presetID="22" presetClass="entr" presetSubtype="8" fill="hold" grpId="0" nodeType="afterEffect">
                                  <p:stCondLst>
                                    <p:cond delay="0"/>
                                  </p:stCondLst>
                                  <p:childTnLst>
                                    <p:set>
                                      <p:cBhvr>
                                        <p:cTn id="116" dur="1" fill="hold">
                                          <p:stCondLst>
                                            <p:cond delay="0"/>
                                          </p:stCondLst>
                                        </p:cTn>
                                        <p:tgtEl>
                                          <p:spTgt spid="4">
                                            <p:graphicEl>
                                              <a:chart seriesIdx="-4" categoryIdx="24" bldStep="category"/>
                                            </p:graphicEl>
                                          </p:spTgt>
                                        </p:tgtEl>
                                        <p:attrNameLst>
                                          <p:attrName>style.visibility</p:attrName>
                                        </p:attrNameLst>
                                      </p:cBhvr>
                                      <p:to>
                                        <p:strVal val="visible"/>
                                      </p:to>
                                    </p:set>
                                    <p:animEffect transition="in" filter="wipe(left)">
                                      <p:cBhvr>
                                        <p:cTn id="117" dur="100"/>
                                        <p:tgtEl>
                                          <p:spTgt spid="4">
                                            <p:graphicEl>
                                              <a:chart seriesIdx="-4" categoryIdx="24" bldStep="category"/>
                                            </p:graphicEl>
                                          </p:spTgt>
                                        </p:tgtEl>
                                      </p:cBhvr>
                                    </p:animEffect>
                                  </p:childTnLst>
                                </p:cTn>
                              </p:par>
                            </p:childTnLst>
                          </p:cTn>
                        </p:par>
                        <p:par>
                          <p:cTn id="118" fill="hold">
                            <p:stCondLst>
                              <p:cond delay="3100"/>
                            </p:stCondLst>
                            <p:childTnLst>
                              <p:par>
                                <p:cTn id="119" presetID="22" presetClass="entr" presetSubtype="8" fill="hold" grpId="0" nodeType="afterEffect">
                                  <p:stCondLst>
                                    <p:cond delay="0"/>
                                  </p:stCondLst>
                                  <p:childTnLst>
                                    <p:set>
                                      <p:cBhvr>
                                        <p:cTn id="120" dur="1" fill="hold">
                                          <p:stCondLst>
                                            <p:cond delay="0"/>
                                          </p:stCondLst>
                                        </p:cTn>
                                        <p:tgtEl>
                                          <p:spTgt spid="4">
                                            <p:graphicEl>
                                              <a:chart seriesIdx="-4" categoryIdx="25" bldStep="category"/>
                                            </p:graphicEl>
                                          </p:spTgt>
                                        </p:tgtEl>
                                        <p:attrNameLst>
                                          <p:attrName>style.visibility</p:attrName>
                                        </p:attrNameLst>
                                      </p:cBhvr>
                                      <p:to>
                                        <p:strVal val="visible"/>
                                      </p:to>
                                    </p:set>
                                    <p:animEffect transition="in" filter="wipe(left)">
                                      <p:cBhvr>
                                        <p:cTn id="121" dur="100"/>
                                        <p:tgtEl>
                                          <p:spTgt spid="4">
                                            <p:graphicEl>
                                              <a:chart seriesIdx="-4" categoryIdx="25" bldStep="category"/>
                                            </p:graphicEl>
                                          </p:spTgt>
                                        </p:tgtEl>
                                      </p:cBhvr>
                                    </p:animEffect>
                                  </p:childTnLst>
                                </p:cTn>
                              </p:par>
                            </p:childTnLst>
                          </p:cTn>
                        </p:par>
                        <p:par>
                          <p:cTn id="122" fill="hold">
                            <p:stCondLst>
                              <p:cond delay="3200"/>
                            </p:stCondLst>
                            <p:childTnLst>
                              <p:par>
                                <p:cTn id="123" presetID="22" presetClass="entr" presetSubtype="8" fill="hold" grpId="0" nodeType="afterEffect">
                                  <p:stCondLst>
                                    <p:cond delay="0"/>
                                  </p:stCondLst>
                                  <p:childTnLst>
                                    <p:set>
                                      <p:cBhvr>
                                        <p:cTn id="124" dur="1" fill="hold">
                                          <p:stCondLst>
                                            <p:cond delay="0"/>
                                          </p:stCondLst>
                                        </p:cTn>
                                        <p:tgtEl>
                                          <p:spTgt spid="4">
                                            <p:graphicEl>
                                              <a:chart seriesIdx="-4" categoryIdx="26" bldStep="category"/>
                                            </p:graphicEl>
                                          </p:spTgt>
                                        </p:tgtEl>
                                        <p:attrNameLst>
                                          <p:attrName>style.visibility</p:attrName>
                                        </p:attrNameLst>
                                      </p:cBhvr>
                                      <p:to>
                                        <p:strVal val="visible"/>
                                      </p:to>
                                    </p:set>
                                    <p:animEffect transition="in" filter="wipe(left)">
                                      <p:cBhvr>
                                        <p:cTn id="125" dur="100"/>
                                        <p:tgtEl>
                                          <p:spTgt spid="4">
                                            <p:graphicEl>
                                              <a:chart seriesIdx="-4" categoryIdx="26" bldStep="category"/>
                                            </p:graphicEl>
                                          </p:spTgt>
                                        </p:tgtEl>
                                      </p:cBhvr>
                                    </p:animEffect>
                                  </p:childTnLst>
                                </p:cTn>
                              </p:par>
                            </p:childTnLst>
                          </p:cTn>
                        </p:par>
                        <p:par>
                          <p:cTn id="126" fill="hold">
                            <p:stCondLst>
                              <p:cond delay="3300"/>
                            </p:stCondLst>
                            <p:childTnLst>
                              <p:par>
                                <p:cTn id="127" presetID="22" presetClass="entr" presetSubtype="8" fill="hold" grpId="0" nodeType="afterEffect">
                                  <p:stCondLst>
                                    <p:cond delay="0"/>
                                  </p:stCondLst>
                                  <p:childTnLst>
                                    <p:set>
                                      <p:cBhvr>
                                        <p:cTn id="128" dur="1" fill="hold">
                                          <p:stCondLst>
                                            <p:cond delay="0"/>
                                          </p:stCondLst>
                                        </p:cTn>
                                        <p:tgtEl>
                                          <p:spTgt spid="4">
                                            <p:graphicEl>
                                              <a:chart seriesIdx="-4" categoryIdx="27" bldStep="category"/>
                                            </p:graphicEl>
                                          </p:spTgt>
                                        </p:tgtEl>
                                        <p:attrNameLst>
                                          <p:attrName>style.visibility</p:attrName>
                                        </p:attrNameLst>
                                      </p:cBhvr>
                                      <p:to>
                                        <p:strVal val="visible"/>
                                      </p:to>
                                    </p:set>
                                    <p:animEffect transition="in" filter="wipe(left)">
                                      <p:cBhvr>
                                        <p:cTn id="129" dur="100"/>
                                        <p:tgtEl>
                                          <p:spTgt spid="4">
                                            <p:graphicEl>
                                              <a:chart seriesIdx="-4" categoryIdx="27" bldStep="category"/>
                                            </p:graphicEl>
                                          </p:spTgt>
                                        </p:tgtEl>
                                      </p:cBhvr>
                                    </p:animEffect>
                                  </p:childTnLst>
                                </p:cTn>
                              </p:par>
                            </p:childTnLst>
                          </p:cTn>
                        </p:par>
                        <p:par>
                          <p:cTn id="130" fill="hold">
                            <p:stCondLst>
                              <p:cond delay="3400"/>
                            </p:stCondLst>
                            <p:childTnLst>
                              <p:par>
                                <p:cTn id="131" presetID="22" presetClass="entr" presetSubtype="8" fill="hold" grpId="0" nodeType="afterEffect">
                                  <p:stCondLst>
                                    <p:cond delay="0"/>
                                  </p:stCondLst>
                                  <p:childTnLst>
                                    <p:set>
                                      <p:cBhvr>
                                        <p:cTn id="132" dur="1" fill="hold">
                                          <p:stCondLst>
                                            <p:cond delay="0"/>
                                          </p:stCondLst>
                                        </p:cTn>
                                        <p:tgtEl>
                                          <p:spTgt spid="4">
                                            <p:graphicEl>
                                              <a:chart seriesIdx="-4" categoryIdx="28" bldStep="category"/>
                                            </p:graphicEl>
                                          </p:spTgt>
                                        </p:tgtEl>
                                        <p:attrNameLst>
                                          <p:attrName>style.visibility</p:attrName>
                                        </p:attrNameLst>
                                      </p:cBhvr>
                                      <p:to>
                                        <p:strVal val="visible"/>
                                      </p:to>
                                    </p:set>
                                    <p:animEffect transition="in" filter="wipe(left)">
                                      <p:cBhvr>
                                        <p:cTn id="133" dur="100"/>
                                        <p:tgtEl>
                                          <p:spTgt spid="4">
                                            <p:graphicEl>
                                              <a:chart seriesIdx="-4" categoryIdx="28" bldStep="category"/>
                                            </p:graphicEl>
                                          </p:spTgt>
                                        </p:tgtEl>
                                      </p:cBhvr>
                                    </p:animEffect>
                                  </p:childTnLst>
                                </p:cTn>
                              </p:par>
                            </p:childTnLst>
                          </p:cTn>
                        </p:par>
                        <p:par>
                          <p:cTn id="134" fill="hold">
                            <p:stCondLst>
                              <p:cond delay="3500"/>
                            </p:stCondLst>
                            <p:childTnLst>
                              <p:par>
                                <p:cTn id="135" presetID="22" presetClass="entr" presetSubtype="8" fill="hold" grpId="0" nodeType="afterEffect">
                                  <p:stCondLst>
                                    <p:cond delay="0"/>
                                  </p:stCondLst>
                                  <p:childTnLst>
                                    <p:set>
                                      <p:cBhvr>
                                        <p:cTn id="136" dur="1" fill="hold">
                                          <p:stCondLst>
                                            <p:cond delay="0"/>
                                          </p:stCondLst>
                                        </p:cTn>
                                        <p:tgtEl>
                                          <p:spTgt spid="4">
                                            <p:graphicEl>
                                              <a:chart seriesIdx="-4" categoryIdx="29" bldStep="category"/>
                                            </p:graphicEl>
                                          </p:spTgt>
                                        </p:tgtEl>
                                        <p:attrNameLst>
                                          <p:attrName>style.visibility</p:attrName>
                                        </p:attrNameLst>
                                      </p:cBhvr>
                                      <p:to>
                                        <p:strVal val="visible"/>
                                      </p:to>
                                    </p:set>
                                    <p:animEffect transition="in" filter="wipe(left)">
                                      <p:cBhvr>
                                        <p:cTn id="137" dur="100"/>
                                        <p:tgtEl>
                                          <p:spTgt spid="4">
                                            <p:graphicEl>
                                              <a:chart seriesIdx="-4" categoryIdx="29" bldStep="category"/>
                                            </p:graphicEl>
                                          </p:spTgt>
                                        </p:tgtEl>
                                      </p:cBhvr>
                                    </p:animEffect>
                                  </p:childTnLst>
                                </p:cTn>
                              </p:par>
                            </p:childTnLst>
                          </p:cTn>
                        </p:par>
                        <p:par>
                          <p:cTn id="138" fill="hold">
                            <p:stCondLst>
                              <p:cond delay="3600"/>
                            </p:stCondLst>
                            <p:childTnLst>
                              <p:par>
                                <p:cTn id="139" presetID="22" presetClass="entr" presetSubtype="8" fill="hold" grpId="0" nodeType="afterEffect">
                                  <p:stCondLst>
                                    <p:cond delay="0"/>
                                  </p:stCondLst>
                                  <p:childTnLst>
                                    <p:set>
                                      <p:cBhvr>
                                        <p:cTn id="140" dur="1" fill="hold">
                                          <p:stCondLst>
                                            <p:cond delay="0"/>
                                          </p:stCondLst>
                                        </p:cTn>
                                        <p:tgtEl>
                                          <p:spTgt spid="4">
                                            <p:graphicEl>
                                              <a:chart seriesIdx="-4" categoryIdx="30" bldStep="category"/>
                                            </p:graphicEl>
                                          </p:spTgt>
                                        </p:tgtEl>
                                        <p:attrNameLst>
                                          <p:attrName>style.visibility</p:attrName>
                                        </p:attrNameLst>
                                      </p:cBhvr>
                                      <p:to>
                                        <p:strVal val="visible"/>
                                      </p:to>
                                    </p:set>
                                    <p:animEffect transition="in" filter="wipe(left)">
                                      <p:cBhvr>
                                        <p:cTn id="141" dur="100"/>
                                        <p:tgtEl>
                                          <p:spTgt spid="4">
                                            <p:graphicEl>
                                              <a:chart seriesIdx="-4" categoryIdx="30" bldStep="category"/>
                                            </p:graphicEl>
                                          </p:spTgt>
                                        </p:tgtEl>
                                      </p:cBhvr>
                                    </p:animEffect>
                                  </p:childTnLst>
                                </p:cTn>
                              </p:par>
                            </p:childTnLst>
                          </p:cTn>
                        </p:par>
                        <p:par>
                          <p:cTn id="142" fill="hold">
                            <p:stCondLst>
                              <p:cond delay="3700"/>
                            </p:stCondLst>
                            <p:childTnLst>
                              <p:par>
                                <p:cTn id="143" presetID="22" presetClass="entr" presetSubtype="8" fill="hold" grpId="0" nodeType="afterEffect">
                                  <p:stCondLst>
                                    <p:cond delay="0"/>
                                  </p:stCondLst>
                                  <p:childTnLst>
                                    <p:set>
                                      <p:cBhvr>
                                        <p:cTn id="144" dur="1" fill="hold">
                                          <p:stCondLst>
                                            <p:cond delay="0"/>
                                          </p:stCondLst>
                                        </p:cTn>
                                        <p:tgtEl>
                                          <p:spTgt spid="4">
                                            <p:graphicEl>
                                              <a:chart seriesIdx="-4" categoryIdx="31" bldStep="category"/>
                                            </p:graphicEl>
                                          </p:spTgt>
                                        </p:tgtEl>
                                        <p:attrNameLst>
                                          <p:attrName>style.visibility</p:attrName>
                                        </p:attrNameLst>
                                      </p:cBhvr>
                                      <p:to>
                                        <p:strVal val="visible"/>
                                      </p:to>
                                    </p:set>
                                    <p:animEffect transition="in" filter="wipe(left)">
                                      <p:cBhvr>
                                        <p:cTn id="145" dur="100"/>
                                        <p:tgtEl>
                                          <p:spTgt spid="4">
                                            <p:graphicEl>
                                              <a:chart seriesIdx="-4" categoryIdx="31" bldStep="category"/>
                                            </p:graphicEl>
                                          </p:spTgt>
                                        </p:tgtEl>
                                      </p:cBhvr>
                                    </p:animEffect>
                                  </p:childTnLst>
                                </p:cTn>
                              </p:par>
                            </p:childTnLst>
                          </p:cTn>
                        </p:par>
                        <p:par>
                          <p:cTn id="146" fill="hold">
                            <p:stCondLst>
                              <p:cond delay="3800"/>
                            </p:stCondLst>
                            <p:childTnLst>
                              <p:par>
                                <p:cTn id="147" presetID="22" presetClass="entr" presetSubtype="8" fill="hold" grpId="0" nodeType="afterEffect">
                                  <p:stCondLst>
                                    <p:cond delay="0"/>
                                  </p:stCondLst>
                                  <p:childTnLst>
                                    <p:set>
                                      <p:cBhvr>
                                        <p:cTn id="148" dur="1" fill="hold">
                                          <p:stCondLst>
                                            <p:cond delay="0"/>
                                          </p:stCondLst>
                                        </p:cTn>
                                        <p:tgtEl>
                                          <p:spTgt spid="4">
                                            <p:graphicEl>
                                              <a:chart seriesIdx="-4" categoryIdx="32" bldStep="category"/>
                                            </p:graphicEl>
                                          </p:spTgt>
                                        </p:tgtEl>
                                        <p:attrNameLst>
                                          <p:attrName>style.visibility</p:attrName>
                                        </p:attrNameLst>
                                      </p:cBhvr>
                                      <p:to>
                                        <p:strVal val="visible"/>
                                      </p:to>
                                    </p:set>
                                    <p:animEffect transition="in" filter="wipe(left)">
                                      <p:cBhvr>
                                        <p:cTn id="149" dur="100"/>
                                        <p:tgtEl>
                                          <p:spTgt spid="4">
                                            <p:graphicEl>
                                              <a:chart seriesIdx="-4" categoryIdx="32" bldStep="category"/>
                                            </p:graphicEl>
                                          </p:spTgt>
                                        </p:tgtEl>
                                      </p:cBhvr>
                                    </p:animEffect>
                                  </p:childTnLst>
                                </p:cTn>
                              </p:par>
                            </p:childTnLst>
                          </p:cTn>
                        </p:par>
                        <p:par>
                          <p:cTn id="150" fill="hold">
                            <p:stCondLst>
                              <p:cond delay="3900"/>
                            </p:stCondLst>
                            <p:childTnLst>
                              <p:par>
                                <p:cTn id="151" presetID="22" presetClass="entr" presetSubtype="8" fill="hold" grpId="0" nodeType="afterEffect">
                                  <p:stCondLst>
                                    <p:cond delay="0"/>
                                  </p:stCondLst>
                                  <p:childTnLst>
                                    <p:set>
                                      <p:cBhvr>
                                        <p:cTn id="152" dur="1" fill="hold">
                                          <p:stCondLst>
                                            <p:cond delay="0"/>
                                          </p:stCondLst>
                                        </p:cTn>
                                        <p:tgtEl>
                                          <p:spTgt spid="4">
                                            <p:graphicEl>
                                              <a:chart seriesIdx="-4" categoryIdx="33" bldStep="category"/>
                                            </p:graphicEl>
                                          </p:spTgt>
                                        </p:tgtEl>
                                        <p:attrNameLst>
                                          <p:attrName>style.visibility</p:attrName>
                                        </p:attrNameLst>
                                      </p:cBhvr>
                                      <p:to>
                                        <p:strVal val="visible"/>
                                      </p:to>
                                    </p:set>
                                    <p:animEffect transition="in" filter="wipe(left)">
                                      <p:cBhvr>
                                        <p:cTn id="153" dur="100"/>
                                        <p:tgtEl>
                                          <p:spTgt spid="4">
                                            <p:graphicEl>
                                              <a:chart seriesIdx="-4" categoryIdx="33" bldStep="category"/>
                                            </p:graphicEl>
                                          </p:spTgt>
                                        </p:tgtEl>
                                      </p:cBhvr>
                                    </p:animEffect>
                                  </p:childTnLst>
                                </p:cTn>
                              </p:par>
                            </p:childTnLst>
                          </p:cTn>
                        </p:par>
                        <p:par>
                          <p:cTn id="154" fill="hold">
                            <p:stCondLst>
                              <p:cond delay="4000"/>
                            </p:stCondLst>
                            <p:childTnLst>
                              <p:par>
                                <p:cTn id="155" presetID="22" presetClass="entr" presetSubtype="8" fill="hold" grpId="0" nodeType="afterEffect">
                                  <p:stCondLst>
                                    <p:cond delay="0"/>
                                  </p:stCondLst>
                                  <p:childTnLst>
                                    <p:set>
                                      <p:cBhvr>
                                        <p:cTn id="156" dur="1" fill="hold">
                                          <p:stCondLst>
                                            <p:cond delay="0"/>
                                          </p:stCondLst>
                                        </p:cTn>
                                        <p:tgtEl>
                                          <p:spTgt spid="4">
                                            <p:graphicEl>
                                              <a:chart seriesIdx="-4" categoryIdx="34" bldStep="category"/>
                                            </p:graphicEl>
                                          </p:spTgt>
                                        </p:tgtEl>
                                        <p:attrNameLst>
                                          <p:attrName>style.visibility</p:attrName>
                                        </p:attrNameLst>
                                      </p:cBhvr>
                                      <p:to>
                                        <p:strVal val="visible"/>
                                      </p:to>
                                    </p:set>
                                    <p:animEffect transition="in" filter="wipe(left)">
                                      <p:cBhvr>
                                        <p:cTn id="157" dur="100"/>
                                        <p:tgtEl>
                                          <p:spTgt spid="4">
                                            <p:graphicEl>
                                              <a:chart seriesIdx="-4" categoryIdx="34" bldStep="category"/>
                                            </p:graphicEl>
                                          </p:spTgt>
                                        </p:tgtEl>
                                      </p:cBhvr>
                                    </p:animEffect>
                                  </p:childTnLst>
                                </p:cTn>
                              </p:par>
                            </p:childTnLst>
                          </p:cTn>
                        </p:par>
                        <p:par>
                          <p:cTn id="158" fill="hold">
                            <p:stCondLst>
                              <p:cond delay="4100"/>
                            </p:stCondLst>
                            <p:childTnLst>
                              <p:par>
                                <p:cTn id="159" presetID="22" presetClass="entr" presetSubtype="8" fill="hold" grpId="0" nodeType="afterEffect">
                                  <p:stCondLst>
                                    <p:cond delay="0"/>
                                  </p:stCondLst>
                                  <p:childTnLst>
                                    <p:set>
                                      <p:cBhvr>
                                        <p:cTn id="160" dur="1" fill="hold">
                                          <p:stCondLst>
                                            <p:cond delay="0"/>
                                          </p:stCondLst>
                                        </p:cTn>
                                        <p:tgtEl>
                                          <p:spTgt spid="4">
                                            <p:graphicEl>
                                              <a:chart seriesIdx="-4" categoryIdx="35" bldStep="category"/>
                                            </p:graphicEl>
                                          </p:spTgt>
                                        </p:tgtEl>
                                        <p:attrNameLst>
                                          <p:attrName>style.visibility</p:attrName>
                                        </p:attrNameLst>
                                      </p:cBhvr>
                                      <p:to>
                                        <p:strVal val="visible"/>
                                      </p:to>
                                    </p:set>
                                    <p:animEffect transition="in" filter="wipe(left)">
                                      <p:cBhvr>
                                        <p:cTn id="161" dur="100"/>
                                        <p:tgtEl>
                                          <p:spTgt spid="4">
                                            <p:graphicEl>
                                              <a:chart seriesIdx="-4" categoryIdx="35" bldStep="category"/>
                                            </p:graphicEl>
                                          </p:spTgt>
                                        </p:tgtEl>
                                      </p:cBhvr>
                                    </p:animEffect>
                                  </p:childTnLst>
                                </p:cTn>
                              </p:par>
                            </p:childTnLst>
                          </p:cTn>
                        </p:par>
                        <p:par>
                          <p:cTn id="162" fill="hold">
                            <p:stCondLst>
                              <p:cond delay="4200"/>
                            </p:stCondLst>
                            <p:childTnLst>
                              <p:par>
                                <p:cTn id="163" presetID="22" presetClass="entr" presetSubtype="8" fill="hold" grpId="0" nodeType="afterEffect">
                                  <p:stCondLst>
                                    <p:cond delay="0"/>
                                  </p:stCondLst>
                                  <p:childTnLst>
                                    <p:set>
                                      <p:cBhvr>
                                        <p:cTn id="164" dur="1" fill="hold">
                                          <p:stCondLst>
                                            <p:cond delay="0"/>
                                          </p:stCondLst>
                                        </p:cTn>
                                        <p:tgtEl>
                                          <p:spTgt spid="4">
                                            <p:graphicEl>
                                              <a:chart seriesIdx="-4" categoryIdx="36" bldStep="category"/>
                                            </p:graphicEl>
                                          </p:spTgt>
                                        </p:tgtEl>
                                        <p:attrNameLst>
                                          <p:attrName>style.visibility</p:attrName>
                                        </p:attrNameLst>
                                      </p:cBhvr>
                                      <p:to>
                                        <p:strVal val="visible"/>
                                      </p:to>
                                    </p:set>
                                    <p:animEffect transition="in" filter="wipe(left)">
                                      <p:cBhvr>
                                        <p:cTn id="165" dur="100"/>
                                        <p:tgtEl>
                                          <p:spTgt spid="4">
                                            <p:graphicEl>
                                              <a:chart seriesIdx="-4" categoryIdx="36" bldStep="category"/>
                                            </p:graphicEl>
                                          </p:spTgt>
                                        </p:tgtEl>
                                      </p:cBhvr>
                                    </p:animEffect>
                                  </p:childTnLst>
                                </p:cTn>
                              </p:par>
                            </p:childTnLst>
                          </p:cTn>
                        </p:par>
                        <p:par>
                          <p:cTn id="166" fill="hold">
                            <p:stCondLst>
                              <p:cond delay="4300"/>
                            </p:stCondLst>
                            <p:childTnLst>
                              <p:par>
                                <p:cTn id="167" presetID="22" presetClass="entr" presetSubtype="8" fill="hold" grpId="0" nodeType="afterEffect">
                                  <p:stCondLst>
                                    <p:cond delay="0"/>
                                  </p:stCondLst>
                                  <p:childTnLst>
                                    <p:set>
                                      <p:cBhvr>
                                        <p:cTn id="168" dur="1" fill="hold">
                                          <p:stCondLst>
                                            <p:cond delay="0"/>
                                          </p:stCondLst>
                                        </p:cTn>
                                        <p:tgtEl>
                                          <p:spTgt spid="4">
                                            <p:graphicEl>
                                              <a:chart seriesIdx="-4" categoryIdx="37" bldStep="category"/>
                                            </p:graphicEl>
                                          </p:spTgt>
                                        </p:tgtEl>
                                        <p:attrNameLst>
                                          <p:attrName>style.visibility</p:attrName>
                                        </p:attrNameLst>
                                      </p:cBhvr>
                                      <p:to>
                                        <p:strVal val="visible"/>
                                      </p:to>
                                    </p:set>
                                    <p:animEffect transition="in" filter="wipe(left)">
                                      <p:cBhvr>
                                        <p:cTn id="169" dur="100"/>
                                        <p:tgtEl>
                                          <p:spTgt spid="4">
                                            <p:graphicEl>
                                              <a:chart seriesIdx="-4" categoryIdx="37" bldStep="category"/>
                                            </p:graphicEl>
                                          </p:spTgt>
                                        </p:tgtEl>
                                      </p:cBhvr>
                                    </p:animEffect>
                                  </p:childTnLst>
                                </p:cTn>
                              </p:par>
                            </p:childTnLst>
                          </p:cTn>
                        </p:par>
                        <p:par>
                          <p:cTn id="170" fill="hold">
                            <p:stCondLst>
                              <p:cond delay="4400"/>
                            </p:stCondLst>
                            <p:childTnLst>
                              <p:par>
                                <p:cTn id="171" presetID="22" presetClass="entr" presetSubtype="8" fill="hold" grpId="0" nodeType="afterEffect">
                                  <p:stCondLst>
                                    <p:cond delay="0"/>
                                  </p:stCondLst>
                                  <p:childTnLst>
                                    <p:set>
                                      <p:cBhvr>
                                        <p:cTn id="172" dur="1" fill="hold">
                                          <p:stCondLst>
                                            <p:cond delay="0"/>
                                          </p:stCondLst>
                                        </p:cTn>
                                        <p:tgtEl>
                                          <p:spTgt spid="4">
                                            <p:graphicEl>
                                              <a:chart seriesIdx="-4" categoryIdx="38" bldStep="category"/>
                                            </p:graphicEl>
                                          </p:spTgt>
                                        </p:tgtEl>
                                        <p:attrNameLst>
                                          <p:attrName>style.visibility</p:attrName>
                                        </p:attrNameLst>
                                      </p:cBhvr>
                                      <p:to>
                                        <p:strVal val="visible"/>
                                      </p:to>
                                    </p:set>
                                    <p:animEffect transition="in" filter="wipe(left)">
                                      <p:cBhvr>
                                        <p:cTn id="173" dur="100"/>
                                        <p:tgtEl>
                                          <p:spTgt spid="4">
                                            <p:graphicEl>
                                              <a:chart seriesIdx="-4" categoryIdx="38" bldStep="category"/>
                                            </p:graphicEl>
                                          </p:spTgt>
                                        </p:tgtEl>
                                      </p:cBhvr>
                                    </p:animEffect>
                                  </p:childTnLst>
                                </p:cTn>
                              </p:par>
                            </p:childTnLst>
                          </p:cTn>
                        </p:par>
                        <p:par>
                          <p:cTn id="174" fill="hold">
                            <p:stCondLst>
                              <p:cond delay="4500"/>
                            </p:stCondLst>
                            <p:childTnLst>
                              <p:par>
                                <p:cTn id="175" presetID="22" presetClass="entr" presetSubtype="8" fill="hold" grpId="0" nodeType="afterEffect">
                                  <p:stCondLst>
                                    <p:cond delay="0"/>
                                  </p:stCondLst>
                                  <p:childTnLst>
                                    <p:set>
                                      <p:cBhvr>
                                        <p:cTn id="176" dur="1" fill="hold">
                                          <p:stCondLst>
                                            <p:cond delay="0"/>
                                          </p:stCondLst>
                                        </p:cTn>
                                        <p:tgtEl>
                                          <p:spTgt spid="4">
                                            <p:graphicEl>
                                              <a:chart seriesIdx="-4" categoryIdx="39" bldStep="category"/>
                                            </p:graphicEl>
                                          </p:spTgt>
                                        </p:tgtEl>
                                        <p:attrNameLst>
                                          <p:attrName>style.visibility</p:attrName>
                                        </p:attrNameLst>
                                      </p:cBhvr>
                                      <p:to>
                                        <p:strVal val="visible"/>
                                      </p:to>
                                    </p:set>
                                    <p:animEffect transition="in" filter="wipe(left)">
                                      <p:cBhvr>
                                        <p:cTn id="177" dur="100"/>
                                        <p:tgtEl>
                                          <p:spTgt spid="4">
                                            <p:graphicEl>
                                              <a:chart seriesIdx="-4" categoryIdx="39" bldStep="category"/>
                                            </p:graphicEl>
                                          </p:spTgt>
                                        </p:tgtEl>
                                      </p:cBhvr>
                                    </p:animEffect>
                                  </p:childTnLst>
                                </p:cTn>
                              </p:par>
                            </p:childTnLst>
                          </p:cTn>
                        </p:par>
                        <p:par>
                          <p:cTn id="178" fill="hold">
                            <p:stCondLst>
                              <p:cond delay="4600"/>
                            </p:stCondLst>
                            <p:childTnLst>
                              <p:par>
                                <p:cTn id="179" presetID="22" presetClass="entr" presetSubtype="8" fill="hold" grpId="0" nodeType="afterEffect">
                                  <p:stCondLst>
                                    <p:cond delay="0"/>
                                  </p:stCondLst>
                                  <p:childTnLst>
                                    <p:set>
                                      <p:cBhvr>
                                        <p:cTn id="180" dur="1" fill="hold">
                                          <p:stCondLst>
                                            <p:cond delay="0"/>
                                          </p:stCondLst>
                                        </p:cTn>
                                        <p:tgtEl>
                                          <p:spTgt spid="4">
                                            <p:graphicEl>
                                              <a:chart seriesIdx="-4" categoryIdx="40" bldStep="category"/>
                                            </p:graphicEl>
                                          </p:spTgt>
                                        </p:tgtEl>
                                        <p:attrNameLst>
                                          <p:attrName>style.visibility</p:attrName>
                                        </p:attrNameLst>
                                      </p:cBhvr>
                                      <p:to>
                                        <p:strVal val="visible"/>
                                      </p:to>
                                    </p:set>
                                    <p:animEffect transition="in" filter="wipe(left)">
                                      <p:cBhvr>
                                        <p:cTn id="181" dur="100"/>
                                        <p:tgtEl>
                                          <p:spTgt spid="4">
                                            <p:graphicEl>
                                              <a:chart seriesIdx="-4" categoryIdx="40" bldStep="category"/>
                                            </p:graphic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nodeType="clickEffect">
                                  <p:stCondLst>
                                    <p:cond delay="0"/>
                                  </p:stCondLst>
                                  <p:childTnLst>
                                    <p:set>
                                      <p:cBhvr>
                                        <p:cTn id="185" dur="1" fill="hold">
                                          <p:stCondLst>
                                            <p:cond delay="0"/>
                                          </p:stCondLst>
                                        </p:cTn>
                                        <p:tgtEl>
                                          <p:spTgt spid="9"/>
                                        </p:tgtEl>
                                        <p:attrNameLst>
                                          <p:attrName>style.visibility</p:attrName>
                                        </p:attrNameLst>
                                      </p:cBhvr>
                                      <p:to>
                                        <p:strVal val="visible"/>
                                      </p:to>
                                    </p:set>
                                    <p:animEffect transition="in" filter="wipe(down)">
                                      <p:cBhvr>
                                        <p:cTn id="186" dur="500"/>
                                        <p:tgtEl>
                                          <p:spTgt spid="9"/>
                                        </p:tgtEl>
                                      </p:cBhvr>
                                    </p:animEffect>
                                  </p:childTnLst>
                                </p:cTn>
                              </p:par>
                            </p:childTnLst>
                          </p:cTn>
                        </p:par>
                        <p:par>
                          <p:cTn id="187" fill="hold">
                            <p:stCondLst>
                              <p:cond delay="500"/>
                            </p:stCondLst>
                            <p:childTnLst>
                              <p:par>
                                <p:cTn id="188" presetID="22" presetClass="entr" presetSubtype="8" fill="hold" grpId="0" nodeType="afterEffect">
                                  <p:stCondLst>
                                    <p:cond delay="0"/>
                                  </p:stCondLst>
                                  <p:childTnLst>
                                    <p:set>
                                      <p:cBhvr>
                                        <p:cTn id="189" dur="1" fill="hold">
                                          <p:stCondLst>
                                            <p:cond delay="0"/>
                                          </p:stCondLst>
                                        </p:cTn>
                                        <p:tgtEl>
                                          <p:spTgt spid="11"/>
                                        </p:tgtEl>
                                        <p:attrNameLst>
                                          <p:attrName>style.visibility</p:attrName>
                                        </p:attrNameLst>
                                      </p:cBhvr>
                                      <p:to>
                                        <p:strVal val="visible"/>
                                      </p:to>
                                    </p:set>
                                    <p:animEffect transition="in" filter="wipe(left)">
                                      <p:cBhvr>
                                        <p:cTn id="190" dur="1000"/>
                                        <p:tgtEl>
                                          <p:spTgt spid="11"/>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3"/>
                                        </p:tgtEl>
                                        <p:attrNameLst>
                                          <p:attrName>style.visibility</p:attrName>
                                        </p:attrNameLst>
                                      </p:cBhvr>
                                      <p:to>
                                        <p:strVal val="visible"/>
                                      </p:to>
                                    </p:set>
                                    <p:animEffect transition="in" filter="fade">
                                      <p:cBhvr>
                                        <p:cTn id="195" dur="500"/>
                                        <p:tgtEl>
                                          <p:spTgt spid="13"/>
                                        </p:tgtEl>
                                      </p:cBhvr>
                                    </p:animEffect>
                                  </p:childTnLst>
                                </p:cTn>
                              </p:par>
                            </p:childTnLst>
                          </p:cTn>
                        </p:par>
                        <p:par>
                          <p:cTn id="196" fill="hold">
                            <p:stCondLst>
                              <p:cond delay="500"/>
                            </p:stCondLst>
                            <p:childTnLst>
                              <p:par>
                                <p:cTn id="197" presetID="22" presetClass="entr" presetSubtype="8" fill="hold" grpId="0" nodeType="afterEffect">
                                  <p:stCondLst>
                                    <p:cond delay="0"/>
                                  </p:stCondLst>
                                  <p:childTnLst>
                                    <p:set>
                                      <p:cBhvr>
                                        <p:cTn id="198" dur="1" fill="hold">
                                          <p:stCondLst>
                                            <p:cond delay="0"/>
                                          </p:stCondLst>
                                        </p:cTn>
                                        <p:tgtEl>
                                          <p:spTgt spid="15"/>
                                        </p:tgtEl>
                                        <p:attrNameLst>
                                          <p:attrName>style.visibility</p:attrName>
                                        </p:attrNameLst>
                                      </p:cBhvr>
                                      <p:to>
                                        <p:strVal val="visible"/>
                                      </p:to>
                                    </p:set>
                                    <p:animEffect transition="in" filter="wipe(left)">
                                      <p:cBhvr>
                                        <p:cTn id="19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14" grpId="0"/>
      <p:bldP spid="10" grpId="0"/>
      <p:bldP spid="12" grpId="0"/>
      <p:bldP spid="13" grpId="0" animBg="1"/>
      <p:bldP spid="11" grpId="0"/>
      <p:bldP spid="15" grpId="0" animBg="1"/>
    </p:bld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rgbClr val="00B0F0"/>
          </a:solidFill>
          <a:miter lim="800000"/>
          <a:headEnd/>
          <a:tailEnd/>
        </a:ln>
      </a:spPr>
      <a:bodyPr lIns="0" tIns="0" rIns="0" bIns="0" anchor="ctr" anchorCtr="1"/>
      <a:lstStyle>
        <a:defPPr algn="ctr" eaLnBrk="0" fontAlgn="base" hangingPunct="0">
          <a:spcBef>
            <a:spcPct val="0"/>
          </a:spcBef>
          <a:spcAft>
            <a:spcPct val="0"/>
          </a:spcAft>
          <a:buFontTx/>
          <a:buNone/>
          <a:defRPr kumimoji="0" sz="3600" b="1">
            <a:solidFill>
              <a:prstClr val="white"/>
            </a:solidFill>
            <a:latin typeface="Meiryo UI" pitchFamily="50" charset="-128"/>
            <a:ea typeface="Meiryo UI" pitchFamily="50" charset="-128"/>
            <a:cs typeface="Meiryo UI"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24790</TotalTime>
  <Words>2852</Words>
  <Application>Microsoft Office PowerPoint</Application>
  <PresentationFormat>ワイド画面</PresentationFormat>
  <Paragraphs>448</Paragraphs>
  <Slides>36</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AR教科書体M</vt:lpstr>
      <vt:lpstr>HGP教科書体</vt:lpstr>
      <vt:lpstr>HGS教科書体</vt:lpstr>
      <vt:lpstr>Meiryo UI</vt:lpstr>
      <vt:lpstr>メイリオ</vt:lpstr>
      <vt:lpstr>Arial</vt:lpstr>
      <vt:lpstr>Calibri</vt:lpstr>
      <vt:lpstr>1_Office ​​テーマ</vt:lpstr>
      <vt:lpstr>PowerPoint プレゼンテーション</vt:lpstr>
      <vt:lpstr>本日お話する内容</vt:lpstr>
      <vt:lpstr>PowerPoint プレゼンテーション</vt:lpstr>
      <vt:lpstr>クラブの目的（標準クラブ定款）</vt:lpstr>
      <vt:lpstr>会員身分の資格条件および会員基盤 （ロータリー標準クラブ定款）</vt:lpstr>
      <vt:lpstr>RI第２６６０地区の会員数の推移</vt:lpstr>
      <vt:lpstr>PowerPoint プレゼンテーション</vt:lpstr>
      <vt:lpstr>RI第2660地区の月別会員増加数</vt:lpstr>
      <vt:lpstr>コロナ禍前までの 在籍年数別退会者数</vt:lpstr>
      <vt:lpstr>コロナ以前の退会者の特徴</vt:lpstr>
      <vt:lpstr>PowerPoint プレゼンテーション</vt:lpstr>
      <vt:lpstr>ロータリーのこれからの方向性</vt:lpstr>
      <vt:lpstr>会員増強の当面の課題</vt:lpstr>
      <vt:lpstr>大阪東RCと大阪船場RCの会員数推移</vt:lpstr>
      <vt:lpstr>人財基盤の更なる充実に向けて 大阪東RC会員組織委員長 太田垣 英士様</vt:lpstr>
      <vt:lpstr>PowerPoint プレゼンテーション</vt:lpstr>
      <vt:lpstr>PowerPoint プレゼンテーション</vt:lpstr>
      <vt:lpstr>大阪船場RC増強活動について 増強委員長　中村　一　様</vt:lpstr>
      <vt:lpstr> コロナ禍まで会員増強に成功したクラブ①</vt:lpstr>
      <vt:lpstr>コロナ禍まで会員増強に成功したクラブ②</vt:lpstr>
      <vt:lpstr>PowerPoint プレゼンテーション</vt:lpstr>
      <vt:lpstr>八尾ＲＣポスター （‘１８．１２）</vt:lpstr>
      <vt:lpstr>PowerPoint プレゼンテーション</vt:lpstr>
      <vt:lpstr>PowerPoint プレゼンテーション</vt:lpstr>
      <vt:lpstr>会員増強の要点は？</vt:lpstr>
      <vt:lpstr>会員増強のポイント</vt:lpstr>
      <vt:lpstr>PowerPoint プレゼンテーション</vt:lpstr>
      <vt:lpstr>衛星クラブについて</vt:lpstr>
      <vt:lpstr>衛星クラブについて</vt:lpstr>
      <vt:lpstr>衛星クラブの活用例 ～若い世代の入会と育成を狙いとする例～</vt:lpstr>
      <vt:lpstr>PowerPoint プレゼンテーション</vt:lpstr>
      <vt:lpstr>会員種類の多様化による退会防止</vt:lpstr>
      <vt:lpstr>会員種類に関するルール変更</vt:lpstr>
      <vt:lpstr>　いろいろな会員種類</vt:lpstr>
      <vt:lpstr>会員種類の多様化に関する検討事項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fujii</dc:creator>
  <cp:lastModifiedBy>国際ロータリー2660</cp:lastModifiedBy>
  <cp:revision>514</cp:revision>
  <cp:lastPrinted>2022-05-25T08:18:44Z</cp:lastPrinted>
  <dcterms:created xsi:type="dcterms:W3CDTF">2018-03-19T10:26:09Z</dcterms:created>
  <dcterms:modified xsi:type="dcterms:W3CDTF">2022-05-26T01:40:39Z</dcterms:modified>
</cp:coreProperties>
</file>