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99" r:id="rId2"/>
    <p:sldId id="1610" r:id="rId3"/>
    <p:sldId id="1611" r:id="rId4"/>
    <p:sldId id="1612" r:id="rId5"/>
    <p:sldId id="1613" r:id="rId6"/>
    <p:sldId id="1608" r:id="rId7"/>
    <p:sldId id="1614" r:id="rId8"/>
    <p:sldId id="1619" r:id="rId9"/>
    <p:sldId id="1616" r:id="rId10"/>
    <p:sldId id="413" r:id="rId11"/>
    <p:sldId id="1607" r:id="rId12"/>
    <p:sldId id="1617" r:id="rId13"/>
    <p:sldId id="1609" r:id="rId14"/>
    <p:sldId id="1615" r:id="rId15"/>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74297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82156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230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74603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311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20757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02072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35590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11068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7789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64422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422094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32416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5206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98940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46E727-ABC3-4D1B-8FEB-048E3A7F4F5F}" type="datetimeFigureOut">
              <a:rPr kumimoji="1" lang="ja-JP" altLang="en-US" smtClean="0"/>
              <a:t>2022/7/27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68046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46E727-ABC3-4D1B-8FEB-048E3A7F4F5F}" type="datetimeFigureOut">
              <a:rPr kumimoji="1" lang="ja-JP" altLang="en-US" smtClean="0"/>
              <a:t>2022/7/27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3639967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1C26BBC-BD39-4135-A94F-17F38921C2D3}"/>
              </a:ext>
            </a:extLst>
          </p:cNvPr>
          <p:cNvSpPr>
            <a:spLocks noGrp="1"/>
          </p:cNvSpPr>
          <p:nvPr>
            <p:ph type="ctrTitle"/>
          </p:nvPr>
        </p:nvSpPr>
        <p:spPr>
          <a:xfrm>
            <a:off x="785290" y="1653080"/>
            <a:ext cx="8870115" cy="2051173"/>
          </a:xfrm>
        </p:spPr>
        <p:txBody>
          <a:bodyPr/>
          <a:lstStyle/>
          <a:p>
            <a:pPr algn="ctr"/>
            <a:r>
              <a:rPr lang="ja-JP" altLang="en-US" sz="4800" dirty="0">
                <a:solidFill>
                  <a:schemeClr val="tx1"/>
                </a:solidFill>
                <a:latin typeface="ＭＳ 明朝" panose="02020609040205080304" pitchFamily="17" charset="-128"/>
                <a:ea typeface="ＭＳ 明朝" panose="02020609040205080304" pitchFamily="17" charset="-128"/>
              </a:rPr>
              <a:t>入会</a:t>
            </a:r>
            <a:r>
              <a:rPr lang="en-US" altLang="ja-JP" sz="4800" dirty="0">
                <a:solidFill>
                  <a:schemeClr val="tx1"/>
                </a:solidFill>
                <a:latin typeface="ＭＳ 明朝" panose="02020609040205080304" pitchFamily="17" charset="-128"/>
                <a:ea typeface="ＭＳ 明朝" panose="02020609040205080304" pitchFamily="17" charset="-128"/>
              </a:rPr>
              <a:t>3</a:t>
            </a:r>
            <a:r>
              <a:rPr lang="ja-JP" altLang="en-US" sz="4800" dirty="0">
                <a:solidFill>
                  <a:schemeClr val="tx1"/>
                </a:solidFill>
                <a:latin typeface="ＭＳ 明朝" panose="02020609040205080304" pitchFamily="17" charset="-128"/>
                <a:ea typeface="ＭＳ 明朝" panose="02020609040205080304" pitchFamily="17" charset="-128"/>
              </a:rPr>
              <a:t>年以内の方のため</a:t>
            </a:r>
            <a:br>
              <a:rPr lang="en-US" altLang="ja-JP" sz="4800" dirty="0">
                <a:solidFill>
                  <a:schemeClr val="tx1"/>
                </a:solidFill>
                <a:latin typeface="ＭＳ 明朝" panose="02020609040205080304" pitchFamily="17" charset="-128"/>
                <a:ea typeface="ＭＳ 明朝" panose="02020609040205080304" pitchFamily="17" charset="-128"/>
              </a:rPr>
            </a:br>
            <a:r>
              <a:rPr lang="zh-TW" altLang="en-US" sz="8000" dirty="0">
                <a:solidFill>
                  <a:schemeClr val="tx1"/>
                </a:solidFill>
                <a:latin typeface="ＭＳ 明朝" panose="02020609040205080304" pitchFamily="17" charset="-128"/>
                <a:ea typeface="ＭＳ 明朝" panose="02020609040205080304" pitchFamily="17" charset="-128"/>
              </a:rPr>
              <a:t>職業奉仕入門</a:t>
            </a:r>
            <a:endParaRPr lang="ja-JP" altLang="en-US" sz="8000" dirty="0">
              <a:solidFill>
                <a:schemeClr val="tx1"/>
              </a:solidFill>
            </a:endParaRPr>
          </a:p>
        </p:txBody>
      </p:sp>
      <p:sp>
        <p:nvSpPr>
          <p:cNvPr id="2" name="テキスト ボックス 1">
            <a:extLst>
              <a:ext uri="{FF2B5EF4-FFF2-40B4-BE49-F238E27FC236}">
                <a16:creationId xmlns:a16="http://schemas.microsoft.com/office/drawing/2014/main" id="{1108037E-034C-4C2F-AF44-5B0E075007F1}"/>
              </a:ext>
            </a:extLst>
          </p:cNvPr>
          <p:cNvSpPr txBox="1"/>
          <p:nvPr/>
        </p:nvSpPr>
        <p:spPr>
          <a:xfrm>
            <a:off x="956428" y="5067082"/>
            <a:ext cx="6340197" cy="1569660"/>
          </a:xfrm>
          <a:prstGeom prst="rect">
            <a:avLst/>
          </a:prstGeom>
          <a:noFill/>
        </p:spPr>
        <p:txBody>
          <a:bodyPr wrap="none" rtlCol="0">
            <a:spAutoFit/>
          </a:bodyPr>
          <a:lstStyle/>
          <a:p>
            <a:r>
              <a:rPr kumimoji="1" lang="en-US" altLang="ja-JP" sz="2000" dirty="0">
                <a:latin typeface="ＭＳ 明朝" panose="02020609040205080304" pitchFamily="17" charset="-128"/>
                <a:ea typeface="ＭＳ 明朝" panose="02020609040205080304" pitchFamily="17" charset="-128"/>
              </a:rPr>
              <a:t>2022</a:t>
            </a:r>
            <a:r>
              <a:rPr kumimoji="1" lang="ja-JP" altLang="en-US" sz="2000" dirty="0">
                <a:latin typeface="ＭＳ 明朝" panose="02020609040205080304" pitchFamily="17" charset="-128"/>
                <a:ea typeface="ＭＳ 明朝" panose="02020609040205080304" pitchFamily="17" charset="-128"/>
              </a:rPr>
              <a:t>年</a:t>
            </a:r>
            <a:r>
              <a:rPr kumimoji="1" lang="en-US" altLang="ja-JP" sz="2000" dirty="0">
                <a:latin typeface="ＭＳ 明朝" panose="02020609040205080304" pitchFamily="17" charset="-128"/>
                <a:ea typeface="ＭＳ 明朝" panose="02020609040205080304" pitchFamily="17" charset="-128"/>
              </a:rPr>
              <a:t>4</a:t>
            </a:r>
            <a:r>
              <a:rPr kumimoji="1" lang="ja-JP" altLang="en-US" sz="2000" dirty="0">
                <a:latin typeface="ＭＳ 明朝" panose="02020609040205080304" pitchFamily="17" charset="-128"/>
                <a:ea typeface="ＭＳ 明朝" panose="02020609040205080304" pitchFamily="17" charset="-128"/>
              </a:rPr>
              <a:t>月</a:t>
            </a:r>
            <a:r>
              <a:rPr kumimoji="1" lang="en-US" altLang="ja-JP" sz="2000" dirty="0">
                <a:latin typeface="ＭＳ 明朝" panose="02020609040205080304" pitchFamily="17" charset="-128"/>
                <a:ea typeface="ＭＳ 明朝" panose="02020609040205080304" pitchFamily="17" charset="-128"/>
              </a:rPr>
              <a:t>9</a:t>
            </a:r>
            <a:r>
              <a:rPr kumimoji="1" lang="ja-JP" altLang="en-US" sz="2000" dirty="0">
                <a:latin typeface="ＭＳ 明朝" panose="02020609040205080304" pitchFamily="17" charset="-128"/>
                <a:ea typeface="ＭＳ 明朝" panose="02020609040205080304" pitchFamily="17" charset="-128"/>
              </a:rPr>
              <a:t>日</a:t>
            </a:r>
            <a:endParaRPr kumimoji="1" lang="en-US" altLang="ja-JP" sz="2000" dirty="0">
              <a:latin typeface="ＭＳ 明朝" panose="02020609040205080304" pitchFamily="17" charset="-128"/>
              <a:ea typeface="ＭＳ 明朝" panose="02020609040205080304" pitchFamily="17" charset="-128"/>
            </a:endParaRPr>
          </a:p>
          <a:p>
            <a:r>
              <a:rPr kumimoji="1" lang="ja-JP" altLang="en-US" sz="2000" dirty="0">
                <a:latin typeface="ＭＳ 明朝" panose="02020609040205080304" pitchFamily="17" charset="-128"/>
                <a:ea typeface="ＭＳ 明朝" panose="02020609040205080304" pitchFamily="17" charset="-128"/>
              </a:rPr>
              <a:t>地区研修･協議会部門別協議会 職業奉仕部門</a:t>
            </a:r>
            <a:endParaRPr kumimoji="1" lang="en-US" altLang="ja-JP" sz="2000" dirty="0">
              <a:latin typeface="ＭＳ 明朝" panose="02020609040205080304" pitchFamily="17" charset="-128"/>
              <a:ea typeface="ＭＳ 明朝" panose="02020609040205080304" pitchFamily="17" charset="-128"/>
            </a:endParaRPr>
          </a:p>
          <a:p>
            <a:endParaRPr kumimoji="1" lang="en-US" altLang="ja-JP" sz="8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国際ロータリー第</a:t>
            </a:r>
            <a:r>
              <a:rPr kumimoji="1" lang="en-US" altLang="ja-JP" sz="2400" dirty="0">
                <a:latin typeface="ＭＳ 明朝" panose="02020609040205080304" pitchFamily="17" charset="-128"/>
                <a:ea typeface="ＭＳ 明朝" panose="02020609040205080304" pitchFamily="17" charset="-128"/>
              </a:rPr>
              <a:t>2660</a:t>
            </a:r>
            <a:r>
              <a:rPr kumimoji="1" lang="ja-JP" altLang="en-US" sz="2400" dirty="0">
                <a:latin typeface="ＭＳ 明朝" panose="02020609040205080304" pitchFamily="17" charset="-128"/>
                <a:ea typeface="ＭＳ 明朝" panose="02020609040205080304" pitchFamily="17" charset="-128"/>
              </a:rPr>
              <a:t>地区</a:t>
            </a:r>
            <a:r>
              <a:rPr kumimoji="1" lang="zh-TW" altLang="en-US" sz="2400" dirty="0">
                <a:latin typeface="ＭＳ 明朝" panose="02020609040205080304" pitchFamily="17" charset="-128"/>
                <a:ea typeface="ＭＳ 明朝" panose="02020609040205080304" pitchFamily="17" charset="-128"/>
              </a:rPr>
              <a:t>職業奉仕委員</a:t>
            </a:r>
            <a:r>
              <a:rPr kumimoji="1" lang="ja-JP" altLang="en-US" sz="2400" dirty="0">
                <a:latin typeface="ＭＳ 明朝" panose="02020609040205080304" pitchFamily="17" charset="-128"/>
                <a:ea typeface="ＭＳ 明朝" panose="02020609040205080304" pitchFamily="17" charset="-128"/>
              </a:rPr>
              <a:t>会</a:t>
            </a:r>
            <a:endParaRPr kumimoji="1" lang="en-US" altLang="ja-JP" sz="2400" dirty="0">
              <a:latin typeface="ＭＳ 明朝" panose="02020609040205080304" pitchFamily="17" charset="-128"/>
              <a:ea typeface="ＭＳ 明朝" panose="02020609040205080304" pitchFamily="17" charset="-128"/>
            </a:endParaRPr>
          </a:p>
          <a:p>
            <a:r>
              <a:rPr kumimoji="1" lang="en-US" altLang="ja-JP" sz="2400" dirty="0">
                <a:latin typeface="ＭＳ 明朝" panose="02020609040205080304" pitchFamily="17" charset="-128"/>
                <a:ea typeface="ＭＳ 明朝" panose="02020609040205080304" pitchFamily="17" charset="-128"/>
              </a:rPr>
              <a:t>2022-2023</a:t>
            </a:r>
            <a:r>
              <a:rPr kumimoji="1" lang="ja-JP" altLang="en-US" sz="2400" dirty="0">
                <a:latin typeface="ＭＳ 明朝" panose="02020609040205080304" pitchFamily="17" charset="-128"/>
                <a:ea typeface="ＭＳ 明朝" panose="02020609040205080304" pitchFamily="17" charset="-128"/>
              </a:rPr>
              <a:t>年度 委員　近藤太郎（大阪西</a:t>
            </a:r>
            <a:r>
              <a:rPr kumimoji="1" lang="en-US" altLang="ja-JP" sz="2400" dirty="0">
                <a:latin typeface="ＭＳ 明朝" panose="02020609040205080304" pitchFamily="17" charset="-128"/>
                <a:ea typeface="ＭＳ 明朝" panose="02020609040205080304" pitchFamily="17" charset="-128"/>
              </a:rPr>
              <a:t>RC</a:t>
            </a:r>
            <a:r>
              <a:rPr kumimoji="1" lang="ja-JP" altLang="en-US" sz="2400" dirty="0">
                <a:latin typeface="ＭＳ 明朝" panose="02020609040205080304" pitchFamily="17" charset="-128"/>
                <a:ea typeface="ＭＳ 明朝" panose="02020609040205080304" pitchFamily="17" charset="-128"/>
              </a:rPr>
              <a:t>）</a:t>
            </a:r>
            <a:endParaRPr kumimoji="1" lang="zh-TW" altLang="en-US" sz="2400" dirty="0">
              <a:latin typeface="ＭＳ 明朝" panose="02020609040205080304" pitchFamily="17" charset="-128"/>
              <a:ea typeface="ＭＳ 明朝" panose="02020609040205080304" pitchFamily="17" charset="-128"/>
            </a:endParaRPr>
          </a:p>
        </p:txBody>
      </p:sp>
      <p:pic>
        <p:nvPicPr>
          <p:cNvPr id="5" name="図 4" descr="ロゴ&#10;&#10;中程度の精度で自動的に生成された説明">
            <a:extLst>
              <a:ext uri="{FF2B5EF4-FFF2-40B4-BE49-F238E27FC236}">
                <a16:creationId xmlns:a16="http://schemas.microsoft.com/office/drawing/2014/main" id="{17E27C71-3FFD-4A74-A97D-8F56E0F1FE5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107" y="120897"/>
            <a:ext cx="3716247" cy="981307"/>
          </a:xfrm>
          <a:prstGeom prst="rect">
            <a:avLst/>
          </a:prstGeom>
        </p:spPr>
      </p:pic>
    </p:spTree>
    <p:extLst>
      <p:ext uri="{BB962C8B-B14F-4D97-AF65-F5344CB8AC3E}">
        <p14:creationId xmlns:p14="http://schemas.microsoft.com/office/powerpoint/2010/main" val="253428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99D94C9-92C9-44DC-A87A-73036F9B35D2}"/>
              </a:ext>
            </a:extLst>
          </p:cNvPr>
          <p:cNvSpPr txBox="1"/>
          <p:nvPr/>
        </p:nvSpPr>
        <p:spPr>
          <a:xfrm>
            <a:off x="121299" y="0"/>
            <a:ext cx="9517223" cy="3785652"/>
          </a:xfrm>
          <a:prstGeom prst="rect">
            <a:avLst/>
          </a:prstGeom>
          <a:noFill/>
        </p:spPr>
        <p:txBody>
          <a:bodyPr wrap="square" rtlCol="0">
            <a:spAutoFit/>
          </a:bodyPr>
          <a:lstStyle/>
          <a:p>
            <a:r>
              <a:rPr lang="ja-JP" altLang="ja-JP"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ロータリーが他の奉仕団体と異なる最も大きな特徴は職業奉仕という</a:t>
            </a:r>
            <a:r>
              <a:rPr lang="ja-JP" altLang="en-US"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理念</a:t>
            </a:r>
            <a:r>
              <a:rPr lang="ja-JP" altLang="ja-JP"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を持っている</a:t>
            </a:r>
            <a:r>
              <a:rPr lang="ja-JP" altLang="ja-JP"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事である。</a:t>
            </a:r>
            <a:r>
              <a:rPr lang="ja-JP" altLang="en-US"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職業奉仕</a:t>
            </a:r>
            <a:r>
              <a:rPr lang="ja-JP" altLang="ja-JP"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こそ、我々ロータリアン</a:t>
            </a:r>
            <a:r>
              <a:rPr lang="ja-JP" altLang="en-US"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の</a:t>
            </a:r>
            <a:r>
              <a:rPr lang="ja-JP" altLang="ja-JP"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大きな誇り</a:t>
            </a:r>
            <a:r>
              <a:rPr lang="ja-JP" altLang="en-US"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であり、</a:t>
            </a:r>
            <a:r>
              <a:rPr lang="ja-JP" altLang="ja-JP"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職業に倫理観を持</a:t>
            </a:r>
            <a:r>
              <a:rPr lang="ja-JP" altLang="en-US"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っている事で</a:t>
            </a:r>
            <a:r>
              <a:rPr lang="ja-JP" altLang="en-US"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ロータリアンは</a:t>
            </a:r>
            <a:r>
              <a:rPr lang="ja-JP" altLang="ja-JP"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世間</a:t>
            </a:r>
            <a:r>
              <a:rPr lang="ja-JP" altLang="en-US"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から</a:t>
            </a:r>
            <a:r>
              <a:rPr lang="ja-JP" altLang="ja-JP" sz="4000" b="1" kern="100" dirty="0">
                <a:solidFill>
                  <a:srgbClr val="C00000"/>
                </a:solidFill>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信頼</a:t>
            </a:r>
            <a:r>
              <a:rPr lang="ja-JP" altLang="ja-JP"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された</a:t>
            </a:r>
            <a:r>
              <a:rPr lang="ja-JP" altLang="en-US" sz="4000" b="1" kern="100" dirty="0">
                <a:solidFill>
                  <a:srgbClr val="C00000"/>
                </a:solidFill>
                <a:latin typeface="ＭＳ 明朝" panose="02020609040205080304" pitchFamily="17" charset="-128"/>
                <a:ea typeface="ＭＳ 明朝" panose="02020609040205080304" pitchFamily="17" charset="-128"/>
                <a:cs typeface="ＭＳ 明朝" panose="02020609040205080304" pitchFamily="17" charset="-128"/>
              </a:rPr>
              <a:t>。</a:t>
            </a:r>
            <a:endParaRPr kumimoji="1" lang="ja-JP" altLang="en-US" sz="4000" dirty="0">
              <a:solidFill>
                <a:srgbClr val="C00000"/>
              </a:solidFill>
            </a:endParaRPr>
          </a:p>
        </p:txBody>
      </p:sp>
      <p:pic>
        <p:nvPicPr>
          <p:cNvPr id="4" name="図 3">
            <a:extLst>
              <a:ext uri="{FF2B5EF4-FFF2-40B4-BE49-F238E27FC236}">
                <a16:creationId xmlns:a16="http://schemas.microsoft.com/office/drawing/2014/main" id="{7B257F9E-A344-41AB-89C4-7D9C4DAE56C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77020" y="3845926"/>
            <a:ext cx="4823149" cy="3028028"/>
          </a:xfrm>
          <a:prstGeom prst="rect">
            <a:avLst/>
          </a:prstGeom>
        </p:spPr>
      </p:pic>
      <p:pic>
        <p:nvPicPr>
          <p:cNvPr id="6" name="図 5">
            <a:extLst>
              <a:ext uri="{FF2B5EF4-FFF2-40B4-BE49-F238E27FC236}">
                <a16:creationId xmlns:a16="http://schemas.microsoft.com/office/drawing/2014/main" id="{67EA0C29-803C-45B8-841E-5E35C0956D5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77020" y="3845926"/>
            <a:ext cx="1040858" cy="1186774"/>
          </a:xfrm>
          <a:prstGeom prst="rect">
            <a:avLst/>
          </a:prstGeom>
        </p:spPr>
      </p:pic>
      <p:sp>
        <p:nvSpPr>
          <p:cNvPr id="7" name="テキスト ボックス 6">
            <a:extLst>
              <a:ext uri="{FF2B5EF4-FFF2-40B4-BE49-F238E27FC236}">
                <a16:creationId xmlns:a16="http://schemas.microsoft.com/office/drawing/2014/main" id="{424E20EC-2FE9-454D-9051-F03F592AF8E0}"/>
              </a:ext>
            </a:extLst>
          </p:cNvPr>
          <p:cNvSpPr txBox="1"/>
          <p:nvPr/>
        </p:nvSpPr>
        <p:spPr>
          <a:xfrm>
            <a:off x="5131836" y="4439313"/>
            <a:ext cx="4646645" cy="1384995"/>
          </a:xfrm>
          <a:prstGeom prst="rect">
            <a:avLst/>
          </a:prstGeom>
          <a:noFill/>
        </p:spPr>
        <p:txBody>
          <a:bodyPr wrap="square" rtlCol="0">
            <a:spAutoFit/>
          </a:bodyPr>
          <a:lstStyle/>
          <a:p>
            <a:r>
              <a:rPr kumimoji="1" lang="ja-JP" altLang="en-US" sz="2800" dirty="0">
                <a:latin typeface="ＭＳ 明朝" panose="02020609040205080304" pitchFamily="17" charset="-128"/>
                <a:ea typeface="ＭＳ 明朝" panose="02020609040205080304" pitchFamily="17" charset="-128"/>
              </a:rPr>
              <a:t>ロータリーバッジを着けていると各国の入国審査が</a:t>
            </a:r>
            <a:endParaRPr kumimoji="1" lang="en-US" altLang="ja-JP" sz="2800" dirty="0">
              <a:latin typeface="ＭＳ 明朝" panose="02020609040205080304" pitchFamily="17" charset="-128"/>
              <a:ea typeface="ＭＳ 明朝" panose="02020609040205080304" pitchFamily="17" charset="-128"/>
            </a:endParaRPr>
          </a:p>
          <a:p>
            <a:r>
              <a:rPr kumimoji="1" lang="ja-JP" altLang="en-US" sz="2800" dirty="0">
                <a:latin typeface="ＭＳ 明朝" panose="02020609040205080304" pitchFamily="17" charset="-128"/>
                <a:ea typeface="ＭＳ 明朝" panose="02020609040205080304" pitchFamily="17" charset="-128"/>
              </a:rPr>
              <a:t>甘いと言われていた</a:t>
            </a:r>
          </a:p>
        </p:txBody>
      </p:sp>
    </p:spTree>
    <p:extLst>
      <p:ext uri="{BB962C8B-B14F-4D97-AF65-F5344CB8AC3E}">
        <p14:creationId xmlns:p14="http://schemas.microsoft.com/office/powerpoint/2010/main" val="8625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2C29E-6688-86BA-A4D1-3B513231B6DF}"/>
              </a:ext>
            </a:extLst>
          </p:cNvPr>
          <p:cNvSpPr>
            <a:spLocks noGrp="1"/>
          </p:cNvSpPr>
          <p:nvPr>
            <p:ph type="title"/>
          </p:nvPr>
        </p:nvSpPr>
        <p:spPr>
          <a:xfrm>
            <a:off x="0" y="137652"/>
            <a:ext cx="9645445" cy="2310580"/>
          </a:xfrm>
        </p:spPr>
        <p:txBody>
          <a:bodyPr>
            <a:normAutofit fontScale="90000"/>
          </a:bodyPr>
          <a:lstStyle/>
          <a:p>
            <a:r>
              <a:rPr kumimoji="1" lang="ja-JP" altLang="en-US" sz="4000" b="1" dirty="0">
                <a:solidFill>
                  <a:srgbClr val="FF0000"/>
                </a:solidFill>
                <a:latin typeface="ＭＳ 明朝" panose="02020609040205080304" pitchFamily="17" charset="-128"/>
                <a:ea typeface="ＭＳ 明朝" panose="02020609040205080304" pitchFamily="17" charset="-128"/>
              </a:rPr>
              <a:t>地区職業奉仕委員会って、何しているの？</a:t>
            </a:r>
            <a:br>
              <a:rPr kumimoji="1" lang="en-US" altLang="ja-JP" sz="1200" b="1" dirty="0">
                <a:solidFill>
                  <a:srgbClr val="FF0000"/>
                </a:solidFill>
                <a:latin typeface="ＭＳ 明朝" panose="02020609040205080304" pitchFamily="17" charset="-128"/>
                <a:ea typeface="ＭＳ 明朝" panose="02020609040205080304" pitchFamily="17" charset="-128"/>
              </a:rPr>
            </a:br>
            <a:br>
              <a:rPr kumimoji="1" lang="en-US" altLang="ja-JP" sz="1200" dirty="0">
                <a:solidFill>
                  <a:schemeClr val="tx1"/>
                </a:solidFill>
                <a:latin typeface="ＭＳ 明朝" panose="02020609040205080304" pitchFamily="17" charset="-128"/>
                <a:ea typeface="ＭＳ 明朝" panose="02020609040205080304" pitchFamily="17" charset="-128"/>
              </a:rPr>
            </a:br>
            <a:r>
              <a:rPr kumimoji="1" lang="ja-JP" altLang="en-US" dirty="0">
                <a:solidFill>
                  <a:schemeClr val="tx1"/>
                </a:solidFill>
                <a:latin typeface="ＭＳ 明朝" panose="02020609040205080304" pitchFamily="17" charset="-128"/>
                <a:ea typeface="ＭＳ 明朝" panose="02020609040205080304" pitchFamily="17" charset="-128"/>
              </a:rPr>
              <a:t>職業奉仕はロータリーの理念の根幹である。</a:t>
            </a:r>
            <a:br>
              <a:rPr kumimoji="1" lang="en-US" altLang="ja-JP" dirty="0">
                <a:solidFill>
                  <a:schemeClr val="tx1"/>
                </a:solidFill>
                <a:latin typeface="ＭＳ 明朝" panose="02020609040205080304" pitchFamily="17" charset="-128"/>
                <a:ea typeface="ＭＳ 明朝" panose="02020609040205080304" pitchFamily="17" charset="-128"/>
              </a:rPr>
            </a:br>
            <a:r>
              <a:rPr kumimoji="1" lang="ja-JP" altLang="en-US" dirty="0">
                <a:solidFill>
                  <a:schemeClr val="tx1"/>
                </a:solidFill>
                <a:latin typeface="ＭＳ 明朝" panose="02020609040205080304" pitchFamily="17" charset="-128"/>
                <a:ea typeface="ＭＳ 明朝" panose="02020609040205080304" pitchFamily="17" charset="-128"/>
              </a:rPr>
              <a:t>しかし、理念なので難しいと感じる人が多い。</a:t>
            </a:r>
            <a:br>
              <a:rPr kumimoji="1" lang="en-US" altLang="ja-JP" dirty="0">
                <a:solidFill>
                  <a:schemeClr val="tx1"/>
                </a:solidFill>
                <a:latin typeface="ＭＳ 明朝" panose="02020609040205080304" pitchFamily="17" charset="-128"/>
                <a:ea typeface="ＭＳ 明朝" panose="02020609040205080304" pitchFamily="17" charset="-128"/>
              </a:rPr>
            </a:br>
            <a:r>
              <a:rPr kumimoji="1" lang="ja-JP" altLang="en-US" dirty="0">
                <a:solidFill>
                  <a:schemeClr val="tx1"/>
                </a:solidFill>
                <a:latin typeface="ＭＳ 明朝" panose="02020609040205080304" pitchFamily="17" charset="-128"/>
                <a:ea typeface="ＭＳ 明朝" panose="02020609040205080304" pitchFamily="17" charset="-128"/>
              </a:rPr>
              <a:t>職業奉仕の標準的な</a:t>
            </a:r>
            <a:r>
              <a:rPr kumimoji="1" lang="ja-JP" altLang="en-US" b="1" dirty="0">
                <a:solidFill>
                  <a:srgbClr val="C00000"/>
                </a:solidFill>
                <a:latin typeface="ＭＳ 明朝" panose="02020609040205080304" pitchFamily="17" charset="-128"/>
                <a:ea typeface="ＭＳ 明朝" panose="02020609040205080304" pitchFamily="17" charset="-128"/>
              </a:rPr>
              <a:t>考えを伝えるのが主な役割。</a:t>
            </a:r>
          </a:p>
        </p:txBody>
      </p:sp>
      <p:pic>
        <p:nvPicPr>
          <p:cNvPr id="2050" name="Picture 2" descr="超入門 職業奉仕の入口">
            <a:extLst>
              <a:ext uri="{FF2B5EF4-FFF2-40B4-BE49-F238E27FC236}">
                <a16:creationId xmlns:a16="http://schemas.microsoft.com/office/drawing/2014/main" id="{D7B885D1-A65C-F57D-53B7-2655E965C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06" y="2625633"/>
            <a:ext cx="4461828" cy="4082098"/>
          </a:xfrm>
          <a:prstGeom prst="rect">
            <a:avLst/>
          </a:prstGeom>
          <a:noFill/>
          <a:extLst>
            <a:ext uri="{909E8E84-426E-40DD-AFC4-6F175D3DCCD1}">
              <a14:hiddenFill xmlns:a14="http://schemas.microsoft.com/office/drawing/2010/main">
                <a:solidFill>
                  <a:srgbClr val="FFFFFF"/>
                </a:solidFill>
              </a14:hiddenFill>
            </a:ext>
          </a:extLst>
        </p:spPr>
      </p:pic>
      <p:sp>
        <p:nvSpPr>
          <p:cNvPr id="6" name="楕円 5">
            <a:extLst>
              <a:ext uri="{FF2B5EF4-FFF2-40B4-BE49-F238E27FC236}">
                <a16:creationId xmlns:a16="http://schemas.microsoft.com/office/drawing/2014/main" id="{2F51CABF-0963-8239-E33A-347C34CCFC9B}"/>
              </a:ext>
            </a:extLst>
          </p:cNvPr>
          <p:cNvSpPr/>
          <p:nvPr/>
        </p:nvSpPr>
        <p:spPr>
          <a:xfrm rot="5400000">
            <a:off x="1571052" y="4904193"/>
            <a:ext cx="1631705" cy="515942"/>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職業奉仕 | お知らせカテゴリ | 京都洛東ロータリークラブ">
            <a:extLst>
              <a:ext uri="{FF2B5EF4-FFF2-40B4-BE49-F238E27FC236}">
                <a16:creationId xmlns:a16="http://schemas.microsoft.com/office/drawing/2014/main" id="{49A5BBD8-5D37-7CFD-7337-68CB1B257F7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1976" y="2764369"/>
            <a:ext cx="4427502" cy="3996811"/>
          </a:xfrm>
          <a:prstGeom prst="rect">
            <a:avLst/>
          </a:prstGeom>
          <a:noFill/>
          <a:extLst>
            <a:ext uri="{909E8E84-426E-40DD-AFC4-6F175D3DCCD1}">
              <a14:hiddenFill xmlns:a14="http://schemas.microsoft.com/office/drawing/2010/main">
                <a:solidFill>
                  <a:srgbClr val="FFFFFF"/>
                </a:solidFill>
              </a14:hiddenFill>
            </a:ext>
          </a:extLst>
        </p:spPr>
      </p:pic>
      <p:sp>
        <p:nvSpPr>
          <p:cNvPr id="8" name="思考の吹き出し: 雲形 7">
            <a:extLst>
              <a:ext uri="{FF2B5EF4-FFF2-40B4-BE49-F238E27FC236}">
                <a16:creationId xmlns:a16="http://schemas.microsoft.com/office/drawing/2014/main" id="{1144BB97-3615-C92A-4FC5-F3FC94282B40}"/>
              </a:ext>
            </a:extLst>
          </p:cNvPr>
          <p:cNvSpPr/>
          <p:nvPr/>
        </p:nvSpPr>
        <p:spPr>
          <a:xfrm rot="21396006">
            <a:off x="7685362" y="4805295"/>
            <a:ext cx="3375670" cy="1646146"/>
          </a:xfrm>
          <a:prstGeom prst="cloudCallout">
            <a:avLst>
              <a:gd name="adj1" fmla="val -30729"/>
              <a:gd name="adj2" fmla="val -1367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b="1" dirty="0">
                <a:solidFill>
                  <a:schemeClr val="tx1"/>
                </a:solidFill>
                <a:latin typeface="ＭＳ 明朝" panose="02020609040205080304" pitchFamily="17" charset="-128"/>
                <a:ea typeface="ＭＳ 明朝" panose="02020609040205080304" pitchFamily="17" charset="-128"/>
              </a:rPr>
              <a:t>職業奉仕の理念を伝えるのが大きな役割</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1047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99D94C9-92C9-44DC-A87A-73036F9B35D2}"/>
              </a:ext>
            </a:extLst>
          </p:cNvPr>
          <p:cNvSpPr txBox="1"/>
          <p:nvPr/>
        </p:nvSpPr>
        <p:spPr>
          <a:xfrm>
            <a:off x="1530649" y="1127184"/>
            <a:ext cx="9517223"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00" cap="none" spc="0" normalizeH="0" baseline="0" noProof="0" dirty="0">
                <a:ln>
                  <a:noFill/>
                </a:ln>
                <a:solidFill>
                  <a:srgbClr val="C00000"/>
                </a:solidFill>
                <a:effectLst/>
                <a:highlight>
                  <a:srgbClr val="FFFF00"/>
                </a:highlight>
                <a:uLnTx/>
                <a:uFillTx/>
                <a:latin typeface="ＭＳ 明朝" panose="02020609040205080304" pitchFamily="17" charset="-128"/>
                <a:ea typeface="ＭＳ 明朝" panose="02020609040205080304" pitchFamily="17" charset="-128"/>
                <a:cs typeface="ＭＳ 明朝" panose="02020609040205080304" pitchFamily="17" charset="-128"/>
              </a:rPr>
              <a:t>職業奉仕の理念に対する理解は</a:t>
            </a:r>
            <a:endParaRPr kumimoji="0" lang="en-US" altLang="ja-JP" sz="4000" b="1" i="0" u="none" strike="noStrike" kern="100" cap="none" spc="0" normalizeH="0" baseline="0" noProof="0" dirty="0">
              <a:ln>
                <a:noFill/>
              </a:ln>
              <a:solidFill>
                <a:srgbClr val="C00000"/>
              </a:solidFill>
              <a:effectLst/>
              <a:highlight>
                <a:srgbClr val="FFFF00"/>
              </a:highlight>
              <a:uLnTx/>
              <a:uFillTx/>
              <a:latin typeface="ＭＳ 明朝" panose="02020609040205080304" pitchFamily="17" charset="-128"/>
              <a:ea typeface="ＭＳ 明朝" panose="02020609040205080304" pitchFamily="17" charset="-128"/>
              <a:cs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000" b="1" kern="100" dirty="0">
                <a:solidFill>
                  <a:srgbClr val="C00000"/>
                </a:solidFill>
                <a:highlight>
                  <a:srgbClr val="FFFF00"/>
                </a:highlight>
                <a:latin typeface="ＭＳ 明朝" panose="02020609040205080304" pitchFamily="17" charset="-128"/>
                <a:ea typeface="ＭＳ 明朝" panose="02020609040205080304" pitchFamily="17" charset="-128"/>
              </a:rPr>
              <a:t>ロータリアンの誇りと</a:t>
            </a:r>
            <a:endParaRPr lang="en-US" altLang="ja-JP" sz="4000" b="1" kern="100" dirty="0">
              <a:solidFill>
                <a:srgbClr val="C00000"/>
              </a:solidFill>
              <a:highlight>
                <a:srgbClr val="FFFF00"/>
              </a:highlight>
              <a:latin typeface="ＭＳ 明朝" panose="02020609040205080304" pitchFamily="17" charset="-128"/>
              <a:ea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00" cap="none" spc="0" normalizeH="0" baseline="0" noProof="0" dirty="0">
                <a:ln>
                  <a:noFill/>
                </a:ln>
                <a:solidFill>
                  <a:srgbClr val="C00000"/>
                </a:solidFill>
                <a:effectLst/>
                <a:highlight>
                  <a:srgbClr val="FFFF00"/>
                </a:highlight>
                <a:uLnTx/>
                <a:uFillTx/>
                <a:latin typeface="ＭＳ 明朝" panose="02020609040205080304" pitchFamily="17" charset="-128"/>
                <a:ea typeface="ＭＳ 明朝" panose="02020609040205080304" pitchFamily="17" charset="-128"/>
                <a:cs typeface="+mn-cs"/>
              </a:rPr>
              <a:t>すべての奉仕活動への原動力</a:t>
            </a:r>
            <a:endParaRPr kumimoji="1" lang="ja-JP" altLang="en-US" sz="4000" b="0" i="0" u="none" strike="noStrike" kern="1200" cap="none" spc="0" normalizeH="0" baseline="0" noProof="0" dirty="0">
              <a:ln>
                <a:noFill/>
              </a:ln>
              <a:solidFill>
                <a:srgbClr val="C00000"/>
              </a:solidFill>
              <a:effectLst/>
              <a:uLnTx/>
              <a:uFillTx/>
              <a:latin typeface="Trebuchet MS" panose="020B0603020202020204"/>
              <a:ea typeface="メイリオ" panose="020B0604030504040204" pitchFamily="50" charset="-128"/>
              <a:cs typeface="+mn-cs"/>
            </a:endParaRPr>
          </a:p>
        </p:txBody>
      </p:sp>
      <p:pic>
        <p:nvPicPr>
          <p:cNvPr id="1026" name="Picture 2" descr="五大奉仕 – 鹿児島ロータリークラブ公式サイト｜国際ロータリー ...">
            <a:extLst>
              <a:ext uri="{FF2B5EF4-FFF2-40B4-BE49-F238E27FC236}">
                <a16:creationId xmlns:a16="http://schemas.microsoft.com/office/drawing/2014/main" id="{9F9483F2-708D-8C73-AB64-4354E4FE6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68313"/>
            <a:ext cx="3119481" cy="287952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B1B4D30-5C07-0B44-1D88-DB5C4F3C9FF9}"/>
              </a:ext>
            </a:extLst>
          </p:cNvPr>
          <p:cNvPicPr>
            <a:picLocks noChangeAspect="1"/>
          </p:cNvPicPr>
          <p:nvPr/>
        </p:nvPicPr>
        <p:blipFill>
          <a:blip r:embed="rId3"/>
          <a:stretch>
            <a:fillRect/>
          </a:stretch>
        </p:blipFill>
        <p:spPr>
          <a:xfrm>
            <a:off x="2004969" y="3536983"/>
            <a:ext cx="2639201" cy="1486099"/>
          </a:xfrm>
          <a:prstGeom prst="rect">
            <a:avLst/>
          </a:prstGeom>
        </p:spPr>
      </p:pic>
      <p:pic>
        <p:nvPicPr>
          <p:cNvPr id="1028" name="Picture 4" descr="公益財団法人ロータリー米山記念奨学会 | ロータリー米山記念 ...">
            <a:extLst>
              <a:ext uri="{FF2B5EF4-FFF2-40B4-BE49-F238E27FC236}">
                <a16:creationId xmlns:a16="http://schemas.microsoft.com/office/drawing/2014/main" id="{4E68D895-47B4-E494-F852-C6C8F1411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255" y="5125399"/>
            <a:ext cx="3601150" cy="140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24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2F51CABF-0963-8239-E33A-347C34CCFC9B}"/>
              </a:ext>
            </a:extLst>
          </p:cNvPr>
          <p:cNvSpPr/>
          <p:nvPr/>
        </p:nvSpPr>
        <p:spPr>
          <a:xfrm rot="5400000">
            <a:off x="1571052" y="4904193"/>
            <a:ext cx="1631705" cy="515942"/>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6063627A-D26D-36CB-AE9F-35A987C05BFC}"/>
              </a:ext>
            </a:extLst>
          </p:cNvPr>
          <p:cNvSpPr txBox="1">
            <a:spLocks/>
          </p:cNvSpPr>
          <p:nvPr/>
        </p:nvSpPr>
        <p:spPr>
          <a:xfrm>
            <a:off x="0" y="137651"/>
            <a:ext cx="10137058" cy="184846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latin typeface="ＭＳ 明朝" panose="02020609040205080304" pitchFamily="17" charset="-128"/>
                <a:ea typeface="ＭＳ 明朝" panose="02020609040205080304" pitchFamily="17" charset="-128"/>
              </a:rPr>
              <a:t>クラブ職業奉仕委員長会議は職業奉仕フォーラムを各クラブの委員長が行ってもらうために行います。</a:t>
            </a:r>
            <a:r>
              <a:rPr lang="ja-JP" altLang="en-US" b="1" dirty="0">
                <a:solidFill>
                  <a:srgbClr val="C00000"/>
                </a:solidFill>
                <a:latin typeface="ＭＳ 明朝" panose="02020609040205080304" pitchFamily="17" charset="-128"/>
                <a:ea typeface="ＭＳ 明朝" panose="02020609040205080304" pitchFamily="17" charset="-128"/>
              </a:rPr>
              <a:t>足りない部分は</a:t>
            </a:r>
            <a:r>
              <a:rPr lang="en-US" altLang="ja-JP" b="1" dirty="0">
                <a:solidFill>
                  <a:srgbClr val="C00000"/>
                </a:solidFill>
                <a:latin typeface="ＭＳ 明朝" panose="02020609040205080304" pitchFamily="17" charset="-128"/>
                <a:ea typeface="ＭＳ 明朝" panose="02020609040205080304" pitchFamily="17" charset="-128"/>
              </a:rPr>
              <a:t>HP</a:t>
            </a:r>
            <a:r>
              <a:rPr lang="ja-JP" altLang="en-US" b="1" dirty="0">
                <a:solidFill>
                  <a:srgbClr val="C00000"/>
                </a:solidFill>
                <a:latin typeface="ＭＳ 明朝" panose="02020609040205080304" pitchFamily="17" charset="-128"/>
                <a:ea typeface="ＭＳ 明朝" panose="02020609040205080304" pitchFamily="17" charset="-128"/>
              </a:rPr>
              <a:t>の卓話モデルを参考に</a:t>
            </a:r>
            <a:r>
              <a:rPr lang="ja-JP" altLang="en-US" dirty="0">
                <a:solidFill>
                  <a:schemeClr val="tx1"/>
                </a:solidFill>
                <a:latin typeface="ＭＳ 明朝" panose="02020609040205080304" pitchFamily="17" charset="-128"/>
                <a:ea typeface="ＭＳ 明朝" panose="02020609040205080304" pitchFamily="17" charset="-128"/>
              </a:rPr>
              <a:t>して下さい。</a:t>
            </a:r>
            <a:endParaRPr lang="en-US" altLang="ja-JP" dirty="0">
              <a:solidFill>
                <a:schemeClr val="tx1"/>
              </a:solidFill>
              <a:latin typeface="ＭＳ 明朝" panose="02020609040205080304" pitchFamily="17" charset="-128"/>
              <a:ea typeface="ＭＳ 明朝" panose="02020609040205080304" pitchFamily="17" charset="-128"/>
            </a:endParaRPr>
          </a:p>
        </p:txBody>
      </p:sp>
      <p:pic>
        <p:nvPicPr>
          <p:cNvPr id="11" name="図 10">
            <a:extLst>
              <a:ext uri="{FF2B5EF4-FFF2-40B4-BE49-F238E27FC236}">
                <a16:creationId xmlns:a16="http://schemas.microsoft.com/office/drawing/2014/main" id="{6CB0A5EB-947A-1E94-1A00-F43722DB227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288026" y="2144230"/>
            <a:ext cx="7737987" cy="4713770"/>
          </a:xfrm>
          <a:prstGeom prst="rect">
            <a:avLst/>
          </a:prstGeom>
        </p:spPr>
      </p:pic>
      <p:pic>
        <p:nvPicPr>
          <p:cNvPr id="13" name="図 12">
            <a:extLst>
              <a:ext uri="{FF2B5EF4-FFF2-40B4-BE49-F238E27FC236}">
                <a16:creationId xmlns:a16="http://schemas.microsoft.com/office/drawing/2014/main" id="{AF15ED02-455F-1F02-26CE-32590402038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457104" y="2325932"/>
            <a:ext cx="6548284" cy="3194904"/>
          </a:xfrm>
          <a:prstGeom prst="rect">
            <a:avLst/>
          </a:prstGeom>
        </p:spPr>
      </p:pic>
      <p:sp>
        <p:nvSpPr>
          <p:cNvPr id="14" name="テキスト ボックス 13">
            <a:extLst>
              <a:ext uri="{FF2B5EF4-FFF2-40B4-BE49-F238E27FC236}">
                <a16:creationId xmlns:a16="http://schemas.microsoft.com/office/drawing/2014/main" id="{7CE4AC22-30E7-3111-1537-CC5246AB30FC}"/>
              </a:ext>
            </a:extLst>
          </p:cNvPr>
          <p:cNvSpPr txBox="1"/>
          <p:nvPr/>
        </p:nvSpPr>
        <p:spPr>
          <a:xfrm>
            <a:off x="5313194" y="5496232"/>
            <a:ext cx="6878806" cy="369332"/>
          </a:xfrm>
          <a:prstGeom prst="rect">
            <a:avLst/>
          </a:prstGeom>
          <a:solidFill>
            <a:schemeClr val="bg1"/>
          </a:solidFill>
        </p:spPr>
        <p:txBody>
          <a:bodyPr wrap="none" rtlCol="0">
            <a:spAutoFit/>
          </a:bodyPr>
          <a:lstStyle/>
          <a:p>
            <a:r>
              <a:rPr kumimoji="1" lang="ja-JP" altLang="en-US" dirty="0"/>
              <a:t>地区ホームページ一番下の地区委員会情報から職業奉仕を選ぶ</a:t>
            </a:r>
          </a:p>
        </p:txBody>
      </p:sp>
    </p:spTree>
    <p:extLst>
      <p:ext uri="{BB962C8B-B14F-4D97-AF65-F5344CB8AC3E}">
        <p14:creationId xmlns:p14="http://schemas.microsoft.com/office/powerpoint/2010/main" val="37706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ppt_x"/>
                                          </p:val>
                                        </p:tav>
                                      </p:tavLst>
                                    </p:anim>
                                    <p:anim calcmode="lin" valueType="num">
                                      <p:cBhvr additive="base">
                                        <p:cTn id="11" dur="500"/>
                                        <p:tgtEl>
                                          <p:spTgt spid="14"/>
                                        </p:tgtEl>
                                        <p:attrNameLst>
                                          <p:attrName>ppt_y</p:attrName>
                                        </p:attrNameLst>
                                      </p:cBhvr>
                                      <p:tavLst>
                                        <p:tav tm="0">
                                          <p:val>
                                            <p:strVal val="ppt_y"/>
                                          </p:val>
                                        </p:tav>
                                        <p:tav tm="100000">
                                          <p:val>
                                            <p:strVal val="1+ppt_h/2"/>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BA29C-69E3-B20A-06EF-99FEC1F361FB}"/>
              </a:ext>
            </a:extLst>
          </p:cNvPr>
          <p:cNvSpPr>
            <a:spLocks noGrp="1"/>
          </p:cNvSpPr>
          <p:nvPr>
            <p:ph type="title"/>
          </p:nvPr>
        </p:nvSpPr>
        <p:spPr>
          <a:xfrm>
            <a:off x="210803" y="171062"/>
            <a:ext cx="6068699" cy="668694"/>
          </a:xfrm>
        </p:spPr>
        <p:txBody>
          <a:bodyPr>
            <a:normAutofit/>
          </a:bodyPr>
          <a:lstStyle/>
          <a:p>
            <a:endParaRPr kumimoji="1" lang="ja-JP" altLang="en-US" b="1" dirty="0">
              <a:solidFill>
                <a:srgbClr val="FF0000"/>
              </a:solidFill>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786852" y="2198941"/>
            <a:ext cx="10412451" cy="1743885"/>
          </a:xfrm>
        </p:spPr>
        <p:txBody>
          <a:bodyPr>
            <a:normAutofit/>
          </a:bodyPr>
          <a:lstStyle/>
          <a:p>
            <a:pPr marL="0" indent="0">
              <a:buNone/>
            </a:pPr>
            <a:endParaRPr kumimoji="1" lang="en-US" altLang="ja-JP" dirty="0"/>
          </a:p>
          <a:p>
            <a:pPr marL="0" indent="0">
              <a:buNone/>
            </a:pPr>
            <a:r>
              <a:rPr kumimoji="1" lang="ja-JP" altLang="en-US" sz="5700" dirty="0"/>
              <a:t>ご清聴ありがとうございました</a:t>
            </a:r>
            <a:endParaRPr kumimoji="1" lang="en-US" altLang="ja-JP" sz="5700"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23487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103BED-E0E5-D921-6203-DD02BB4E1E0E}"/>
              </a:ext>
            </a:extLst>
          </p:cNvPr>
          <p:cNvSpPr>
            <a:spLocks noGrp="1"/>
          </p:cNvSpPr>
          <p:nvPr>
            <p:ph type="title"/>
          </p:nvPr>
        </p:nvSpPr>
        <p:spPr>
          <a:xfrm>
            <a:off x="0" y="217909"/>
            <a:ext cx="5868955" cy="1320800"/>
          </a:xfrm>
        </p:spPr>
        <p:txBody>
          <a:bodyPr>
            <a:normAutofit/>
          </a:bodyPr>
          <a:lstStyle/>
          <a:p>
            <a:pPr algn="ctr"/>
            <a:r>
              <a:rPr kumimoji="1" lang="ja-JP" altLang="en-US" sz="4000" dirty="0">
                <a:solidFill>
                  <a:schemeClr val="tx1"/>
                </a:solidFill>
                <a:latin typeface="ＭＳ 明朝" panose="02020609040205080304" pitchFamily="17" charset="-128"/>
                <a:ea typeface="ＭＳ 明朝" panose="02020609040205080304" pitchFamily="17" charset="-128"/>
              </a:rPr>
              <a:t>ロータリクラブ設立（</a:t>
            </a:r>
            <a:r>
              <a:rPr kumimoji="1" lang="en-US" altLang="ja-JP" sz="4000" dirty="0">
                <a:solidFill>
                  <a:schemeClr val="tx1"/>
                </a:solidFill>
                <a:latin typeface="ＭＳ 明朝" panose="02020609040205080304" pitchFamily="17" charset="-128"/>
                <a:ea typeface="ＭＳ 明朝" panose="02020609040205080304" pitchFamily="17" charset="-128"/>
              </a:rPr>
              <a:t>1905</a:t>
            </a:r>
            <a:r>
              <a:rPr kumimoji="1" lang="ja-JP" altLang="en-US" sz="4000" dirty="0">
                <a:solidFill>
                  <a:schemeClr val="tx1"/>
                </a:solidFill>
                <a:latin typeface="ＭＳ 明朝" panose="02020609040205080304" pitchFamily="17" charset="-128"/>
                <a:ea typeface="ＭＳ 明朝" panose="02020609040205080304" pitchFamily="17" charset="-128"/>
              </a:rPr>
              <a:t>年）当時のシカゴ</a:t>
            </a:r>
          </a:p>
        </p:txBody>
      </p:sp>
      <p:pic>
        <p:nvPicPr>
          <p:cNvPr id="5" name="コンテンツ プレースホルダー 4">
            <a:extLst>
              <a:ext uri="{FF2B5EF4-FFF2-40B4-BE49-F238E27FC236}">
                <a16:creationId xmlns:a16="http://schemas.microsoft.com/office/drawing/2014/main" id="{8A2EC964-E6D5-076D-BCBE-FBE1E54F3EC8}"/>
              </a:ext>
            </a:extLst>
          </p:cNvPr>
          <p:cNvPicPr>
            <a:picLocks noGrp="1" noChangeAspect="1"/>
          </p:cNvPicPr>
          <p:nvPr>
            <p:ph idx="1"/>
          </p:nvPr>
        </p:nvPicPr>
        <p:blipFill rotWithShape="1">
          <a:blip r:embed="rId2" cstate="email">
            <a:grayscl/>
            <a:extLst>
              <a:ext uri="{28A0092B-C50C-407E-A947-70E740481C1C}">
                <a14:useLocalDpi xmlns:a14="http://schemas.microsoft.com/office/drawing/2010/main" val="0"/>
              </a:ext>
            </a:extLst>
          </a:blip>
          <a:srcRect l="15223" t="60100" r="45597" b="20958"/>
          <a:stretch/>
        </p:blipFill>
        <p:spPr>
          <a:xfrm flipH="1" flipV="1">
            <a:off x="5935671" y="2647949"/>
            <a:ext cx="5783575" cy="4080141"/>
          </a:xfrm>
        </p:spPr>
      </p:pic>
      <p:sp>
        <p:nvSpPr>
          <p:cNvPr id="7" name="テキスト ボックス 6">
            <a:extLst>
              <a:ext uri="{FF2B5EF4-FFF2-40B4-BE49-F238E27FC236}">
                <a16:creationId xmlns:a16="http://schemas.microsoft.com/office/drawing/2014/main" id="{8CE2E599-D874-0E0E-277B-3A983C377A1F}"/>
              </a:ext>
            </a:extLst>
          </p:cNvPr>
          <p:cNvSpPr txBox="1"/>
          <p:nvPr/>
        </p:nvSpPr>
        <p:spPr>
          <a:xfrm>
            <a:off x="0" y="2002000"/>
            <a:ext cx="5724644" cy="1138773"/>
          </a:xfrm>
          <a:prstGeom prst="rect">
            <a:avLst/>
          </a:prstGeom>
          <a:noFill/>
        </p:spPr>
        <p:txBody>
          <a:bodyPr wrap="none" rtlCol="0">
            <a:spAutoFit/>
          </a:bodyPr>
          <a:lstStyle/>
          <a:p>
            <a:r>
              <a:rPr kumimoji="1" lang="ja-JP" altLang="en-US" sz="3200" b="1" dirty="0">
                <a:solidFill>
                  <a:srgbClr val="C00000"/>
                </a:solidFill>
                <a:latin typeface="ＭＳ 明朝" panose="02020609040205080304" pitchFamily="17" charset="-128"/>
                <a:ea typeface="ＭＳ 明朝" panose="02020609040205080304" pitchFamily="17" charset="-128"/>
              </a:rPr>
              <a:t>低俗、貪欲、腐敗が渦巻く街</a:t>
            </a:r>
            <a:endParaRPr kumimoji="1" lang="en-US" altLang="ja-JP" sz="3200" b="1" dirty="0">
              <a:solidFill>
                <a:srgbClr val="C00000"/>
              </a:solidFill>
              <a:latin typeface="ＭＳ 明朝" panose="02020609040205080304" pitchFamily="17" charset="-128"/>
              <a:ea typeface="ＭＳ 明朝" panose="02020609040205080304" pitchFamily="17" charset="-128"/>
            </a:endParaRPr>
          </a:p>
          <a:p>
            <a:pPr marL="2687638" indent="-2687638" algn="r"/>
            <a:r>
              <a:rPr kumimoji="1" lang="ja-JP" altLang="en-US" dirty="0">
                <a:latin typeface="ＭＳ 明朝" panose="02020609040205080304" pitchFamily="17" charset="-128"/>
                <a:ea typeface="ＭＳ 明朝" panose="02020609040205080304" pitchFamily="17" charset="-128"/>
              </a:rPr>
              <a:t>ウィリアム・ステッド著</a:t>
            </a:r>
            <a:r>
              <a:rPr kumimoji="1" lang="en-US" altLang="ja-JP" dirty="0">
                <a:latin typeface="ＭＳ 明朝" panose="02020609040205080304" pitchFamily="17" charset="-128"/>
                <a:ea typeface="ＭＳ 明朝" panose="02020609040205080304" pitchFamily="17" charset="-128"/>
              </a:rPr>
              <a:t>:</a:t>
            </a:r>
          </a:p>
          <a:p>
            <a:pPr marL="2687638" indent="-2687638" algn="r"/>
            <a:r>
              <a:rPr kumimoji="1" lang="ja-JP" altLang="en-US" dirty="0">
                <a:latin typeface="ＭＳ 明朝" panose="02020609040205080304" pitchFamily="17" charset="-128"/>
                <a:ea typeface="ＭＳ 明朝" panose="02020609040205080304" pitchFamily="17" charset="-128"/>
              </a:rPr>
              <a:t>「もしもキリストがシカゴに来られるなら」</a:t>
            </a:r>
          </a:p>
        </p:txBody>
      </p:sp>
      <p:sp>
        <p:nvSpPr>
          <p:cNvPr id="8" name="思考の吹き出し: 雲形 7">
            <a:extLst>
              <a:ext uri="{FF2B5EF4-FFF2-40B4-BE49-F238E27FC236}">
                <a16:creationId xmlns:a16="http://schemas.microsoft.com/office/drawing/2014/main" id="{02EE903C-ED5A-BF52-50DA-D10AB80FA2ED}"/>
              </a:ext>
            </a:extLst>
          </p:cNvPr>
          <p:cNvSpPr/>
          <p:nvPr/>
        </p:nvSpPr>
        <p:spPr>
          <a:xfrm rot="21396006">
            <a:off x="9434433" y="4257253"/>
            <a:ext cx="2717338" cy="1437336"/>
          </a:xfrm>
          <a:prstGeom prst="cloudCallout">
            <a:avLst>
              <a:gd name="adj1" fmla="val -86736"/>
              <a:gd name="adj2" fmla="val -1055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b="1" dirty="0">
                <a:solidFill>
                  <a:schemeClr val="tx1"/>
                </a:solidFill>
                <a:latin typeface="ＭＳ 明朝" panose="02020609040205080304" pitchFamily="17" charset="-128"/>
                <a:ea typeface="ＭＳ 明朝" panose="02020609040205080304" pitchFamily="17" charset="-128"/>
              </a:rPr>
              <a:t>信頼できる人間関係を作ろう</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A5BAF96F-4994-C03C-7EB4-9A524DDB935E}"/>
              </a:ext>
            </a:extLst>
          </p:cNvPr>
          <p:cNvSpPr txBox="1"/>
          <p:nvPr/>
        </p:nvSpPr>
        <p:spPr>
          <a:xfrm>
            <a:off x="0" y="3551854"/>
            <a:ext cx="5728996" cy="1569660"/>
          </a:xfrm>
          <a:prstGeom prst="rect">
            <a:avLst/>
          </a:prstGeom>
          <a:noFill/>
        </p:spPr>
        <p:txBody>
          <a:bodyPr wrap="square" rtlCol="0">
            <a:spAutoFit/>
          </a:bodyPr>
          <a:lstStyle/>
          <a:p>
            <a:r>
              <a:rPr kumimoji="1" lang="ja-JP" altLang="en-US" sz="3200" dirty="0">
                <a:latin typeface="ＭＳ 明朝" panose="02020609040205080304" pitchFamily="17" charset="-128"/>
                <a:ea typeface="ＭＳ 明朝" panose="02020609040205080304" pitchFamily="17" charset="-128"/>
              </a:rPr>
              <a:t>しかし、初期のロータリーでは互恵的なビジネス取引きが１つの中心テーマであった。</a:t>
            </a:r>
          </a:p>
        </p:txBody>
      </p:sp>
      <p:pic>
        <p:nvPicPr>
          <p:cNvPr id="10" name="Picture 2" descr="10 of the Most Powerful Mob Bosses of All Time - Biography">
            <a:extLst>
              <a:ext uri="{FF2B5EF4-FFF2-40B4-BE49-F238E27FC236}">
                <a16:creationId xmlns:a16="http://schemas.microsoft.com/office/drawing/2014/main" id="{0973EBFD-FE5C-9BAF-92FE-2B562E1D10D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0253" y="247186"/>
            <a:ext cx="1726164" cy="228384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4F1842B-9AA6-2FE5-AB4B-08E0BF2844C3}"/>
              </a:ext>
            </a:extLst>
          </p:cNvPr>
          <p:cNvSpPr txBox="1"/>
          <p:nvPr/>
        </p:nvSpPr>
        <p:spPr>
          <a:xfrm>
            <a:off x="7651103" y="289248"/>
            <a:ext cx="2006082" cy="1631216"/>
          </a:xfrm>
          <a:prstGeom prst="rect">
            <a:avLst/>
          </a:prstGeom>
          <a:noFill/>
        </p:spPr>
        <p:txBody>
          <a:bodyPr wrap="square" rtlCol="0">
            <a:spAutoFit/>
          </a:bodyPr>
          <a:lstStyle/>
          <a:p>
            <a:pPr>
              <a:buNone/>
            </a:pPr>
            <a:r>
              <a:rPr kumimoji="1" lang="ja-JP" altLang="en-US" sz="2000" b="1" dirty="0">
                <a:solidFill>
                  <a:srgbClr val="0000FF"/>
                </a:solidFill>
                <a:latin typeface="ＭＳ 明朝" panose="02020609040205080304" pitchFamily="17" charset="-128"/>
                <a:ea typeface="ＭＳ 明朝" panose="02020609040205080304" pitchFamily="17" charset="-128"/>
              </a:rPr>
              <a:t>儲けた者が勝ち</a:t>
            </a:r>
            <a:endParaRPr kumimoji="1" lang="en-US" altLang="ja-JP" sz="2000" b="1" dirty="0">
              <a:solidFill>
                <a:srgbClr val="0000FF"/>
              </a:solidFill>
              <a:latin typeface="ＭＳ 明朝" panose="02020609040205080304" pitchFamily="17" charset="-128"/>
              <a:ea typeface="ＭＳ 明朝" panose="02020609040205080304" pitchFamily="17" charset="-128"/>
            </a:endParaRPr>
          </a:p>
          <a:p>
            <a:pPr>
              <a:buNone/>
            </a:pPr>
            <a:r>
              <a:rPr lang="ja-JP" altLang="en-US" sz="2000" dirty="0">
                <a:latin typeface="ＭＳ 明朝" panose="02020609040205080304" pitchFamily="17" charset="-128"/>
                <a:ea typeface="ＭＳ 明朝" panose="02020609040205080304" pitchFamily="17" charset="-128"/>
              </a:rPr>
              <a:t>一神教の世界では</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自分は正しい、騙された人が悪い</a:t>
            </a:r>
            <a:endParaRPr lang="en-US" altLang="ja-JP"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741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F44989-1ED4-B824-4EDD-7A07D4FA3EDB}"/>
              </a:ext>
            </a:extLst>
          </p:cNvPr>
          <p:cNvSpPr>
            <a:spLocks noGrp="1"/>
          </p:cNvSpPr>
          <p:nvPr>
            <p:ph type="title"/>
          </p:nvPr>
        </p:nvSpPr>
        <p:spPr>
          <a:xfrm>
            <a:off x="158621" y="171062"/>
            <a:ext cx="9349273" cy="2142930"/>
          </a:xfrm>
        </p:spPr>
        <p:txBody>
          <a:bodyPr>
            <a:normAutofit fontScale="90000"/>
          </a:bodyPr>
          <a:lstStyle/>
          <a:p>
            <a:r>
              <a:rPr kumimoji="1" lang="ja-JP" altLang="en-US" sz="2700" dirty="0">
                <a:solidFill>
                  <a:schemeClr val="tx1"/>
                </a:solidFill>
                <a:latin typeface="ＭＳ 明朝" panose="02020609040205080304" pitchFamily="17" charset="-128"/>
                <a:ea typeface="ＭＳ 明朝" panose="02020609040205080304" pitchFamily="17" charset="-128"/>
              </a:rPr>
              <a:t>ドナルドカーターがフレデリック</a:t>
            </a:r>
            <a:r>
              <a:rPr kumimoji="1" lang="en-US" altLang="ja-JP" sz="2700" dirty="0">
                <a:solidFill>
                  <a:schemeClr val="tx1"/>
                </a:solidFill>
                <a:latin typeface="ＭＳ 明朝" panose="02020609040205080304" pitchFamily="17" charset="-128"/>
                <a:ea typeface="ＭＳ 明朝" panose="02020609040205080304" pitchFamily="17" charset="-128"/>
              </a:rPr>
              <a:t>H</a:t>
            </a:r>
            <a:r>
              <a:rPr kumimoji="1" lang="ja-JP" altLang="en-US" sz="2700" dirty="0">
                <a:solidFill>
                  <a:schemeClr val="tx1"/>
                </a:solidFill>
                <a:latin typeface="ＭＳ 明朝" panose="02020609040205080304" pitchFamily="17" charset="-128"/>
                <a:ea typeface="ＭＳ 明朝" panose="02020609040205080304" pitchFamily="17" charset="-128"/>
              </a:rPr>
              <a:t>ツリード会員に助言。</a:t>
            </a:r>
            <a:br>
              <a:rPr kumimoji="1" lang="en-US" altLang="ja-JP" sz="2700" dirty="0">
                <a:solidFill>
                  <a:schemeClr val="tx1"/>
                </a:solidFill>
                <a:latin typeface="ＭＳ 明朝" panose="02020609040205080304" pitchFamily="17" charset="-128"/>
                <a:ea typeface="ＭＳ 明朝" panose="02020609040205080304" pitchFamily="17" charset="-128"/>
              </a:rPr>
            </a:br>
            <a:r>
              <a:rPr kumimoji="1" lang="ja-JP" altLang="en-US" dirty="0">
                <a:solidFill>
                  <a:schemeClr val="tx1"/>
                </a:solidFill>
                <a:latin typeface="ＭＳ 明朝" panose="02020609040205080304" pitchFamily="17" charset="-128"/>
                <a:ea typeface="ＭＳ 明朝" panose="02020609040205080304" pitchFamily="17" charset="-128"/>
              </a:rPr>
              <a:t>「こういうクラブは会員以外の人の役に立つようなことを行えば、将来性があると思います。</a:t>
            </a:r>
            <a:br>
              <a:rPr kumimoji="1" lang="en-US" altLang="ja-JP" dirty="0">
                <a:solidFill>
                  <a:schemeClr val="tx1"/>
                </a:solidFill>
                <a:latin typeface="ＭＳ 明朝" panose="02020609040205080304" pitchFamily="17" charset="-128"/>
                <a:ea typeface="ＭＳ 明朝" panose="02020609040205080304" pitchFamily="17" charset="-128"/>
              </a:rPr>
            </a:br>
            <a:r>
              <a:rPr kumimoji="1" lang="ja-JP" altLang="en-US" b="1" dirty="0">
                <a:solidFill>
                  <a:srgbClr val="C00000"/>
                </a:solidFill>
                <a:latin typeface="ＭＳ 明朝" panose="02020609040205080304" pitchFamily="17" charset="-128"/>
                <a:ea typeface="ＭＳ 明朝" panose="02020609040205080304" pitchFamily="17" charset="-128"/>
              </a:rPr>
              <a:t>クラブは何か公共に奉仕すべき</a:t>
            </a:r>
            <a:r>
              <a:rPr kumimoji="1" lang="ja-JP" altLang="en-US" dirty="0">
                <a:solidFill>
                  <a:schemeClr val="tx1"/>
                </a:solidFill>
                <a:latin typeface="ＭＳ 明朝" panose="02020609040205080304" pitchFamily="17" charset="-128"/>
                <a:ea typeface="ＭＳ 明朝" panose="02020609040205080304" pitchFamily="17" charset="-128"/>
              </a:rPr>
              <a:t>だと思います。」</a:t>
            </a:r>
            <a:br>
              <a:rPr kumimoji="1" lang="en-US" altLang="ja-JP" dirty="0">
                <a:solidFill>
                  <a:schemeClr val="tx1"/>
                </a:solidFill>
                <a:latin typeface="ＭＳ 明朝" panose="02020609040205080304" pitchFamily="17" charset="-128"/>
                <a:ea typeface="ＭＳ 明朝" panose="02020609040205080304" pitchFamily="17" charset="-128"/>
              </a:rPr>
            </a:br>
            <a:r>
              <a:rPr kumimoji="1" lang="en-US" altLang="ja-JP" dirty="0">
                <a:solidFill>
                  <a:schemeClr val="tx1"/>
                </a:solidFill>
                <a:latin typeface="ＭＳ 明朝" panose="02020609040205080304" pitchFamily="17" charset="-128"/>
                <a:ea typeface="ＭＳ 明朝" panose="02020609040205080304" pitchFamily="17" charset="-128"/>
              </a:rPr>
              <a:t>(1905</a:t>
            </a:r>
            <a:r>
              <a:rPr kumimoji="1" lang="ja-JP" altLang="en-US" dirty="0">
                <a:solidFill>
                  <a:schemeClr val="tx1"/>
                </a:solidFill>
                <a:latin typeface="ＭＳ 明朝" panose="02020609040205080304" pitchFamily="17" charset="-128"/>
                <a:ea typeface="ＭＳ 明朝" panose="02020609040205080304" pitchFamily="17" charset="-128"/>
              </a:rPr>
              <a:t>年</a:t>
            </a:r>
            <a:r>
              <a:rPr kumimoji="1" lang="en-US" altLang="ja-JP" dirty="0">
                <a:solidFill>
                  <a:schemeClr val="tx1"/>
                </a:solidFill>
                <a:latin typeface="ＭＳ 明朝" panose="02020609040205080304" pitchFamily="17" charset="-128"/>
                <a:ea typeface="ＭＳ 明朝" panose="02020609040205080304" pitchFamily="17" charset="-128"/>
              </a:rPr>
              <a:t>12</a:t>
            </a:r>
            <a:r>
              <a:rPr kumimoji="1" lang="ja-JP" altLang="en-US" dirty="0">
                <a:solidFill>
                  <a:schemeClr val="tx1"/>
                </a:solidFill>
                <a:latin typeface="ＭＳ 明朝" panose="02020609040205080304" pitchFamily="17" charset="-128"/>
                <a:ea typeface="ＭＳ 明朝" panose="02020609040205080304" pitchFamily="17" charset="-128"/>
              </a:rPr>
              <a:t>月）</a:t>
            </a:r>
          </a:p>
        </p:txBody>
      </p:sp>
      <p:pic>
        <p:nvPicPr>
          <p:cNvPr id="5" name="コンテンツ プレースホルダー 4">
            <a:extLst>
              <a:ext uri="{FF2B5EF4-FFF2-40B4-BE49-F238E27FC236}">
                <a16:creationId xmlns:a16="http://schemas.microsoft.com/office/drawing/2014/main" id="{AA4374E1-EB11-92BD-85CC-F643402AFD61}"/>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8284" t="63306" r="52231" b="18313"/>
          <a:stretch/>
        </p:blipFill>
        <p:spPr>
          <a:xfrm flipH="1" flipV="1">
            <a:off x="3667187" y="2147723"/>
            <a:ext cx="6811956" cy="4413380"/>
          </a:xfrm>
        </p:spPr>
      </p:pic>
    </p:spTree>
    <p:extLst>
      <p:ext uri="{BB962C8B-B14F-4D97-AF65-F5344CB8AC3E}">
        <p14:creationId xmlns:p14="http://schemas.microsoft.com/office/powerpoint/2010/main" val="304046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BA29C-69E3-B20A-06EF-99FEC1F361FB}"/>
              </a:ext>
            </a:extLst>
          </p:cNvPr>
          <p:cNvSpPr>
            <a:spLocks noGrp="1"/>
          </p:cNvSpPr>
          <p:nvPr>
            <p:ph type="title"/>
          </p:nvPr>
        </p:nvSpPr>
        <p:spPr>
          <a:xfrm>
            <a:off x="210803" y="171062"/>
            <a:ext cx="6068699" cy="668694"/>
          </a:xfrm>
        </p:spPr>
        <p:txBody>
          <a:bodyPr>
            <a:norm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ロータリー哲学の進化</a:t>
            </a:r>
          </a:p>
        </p:txBody>
      </p:sp>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149290" y="1012924"/>
            <a:ext cx="6783355" cy="5555828"/>
          </a:xfrm>
        </p:spPr>
        <p:txBody>
          <a:bodyPr>
            <a:normAutofit/>
          </a:bodyPr>
          <a:lstStyle/>
          <a:p>
            <a:pPr marL="0" indent="0">
              <a:buNone/>
            </a:pPr>
            <a:r>
              <a:rPr kumimoji="1" lang="en-US" altLang="ja-JP" sz="2400" dirty="0">
                <a:latin typeface="ＭＳ 明朝" panose="02020609040205080304" pitchFamily="17" charset="-128"/>
                <a:ea typeface="ＭＳ 明朝" panose="02020609040205080304" pitchFamily="17" charset="-128"/>
              </a:rPr>
              <a:t>1910</a:t>
            </a:r>
            <a:r>
              <a:rPr kumimoji="1" lang="ja-JP" altLang="en-US" sz="2400" dirty="0">
                <a:latin typeface="ＭＳ 明朝" panose="02020609040205080304" pitchFamily="17" charset="-128"/>
                <a:ea typeface="ＭＳ 明朝" panose="02020609040205080304" pitchFamily="17" charset="-128"/>
              </a:rPr>
              <a:t>年第１回ロータリー大会お別れの晩餐会でシカゴのロータリアン、アーサー・フレデリック・シェルドンが次のようなスピーチを行った。</a:t>
            </a:r>
            <a:endParaRPr kumimoji="1" lang="en-US" altLang="ja-JP" sz="2400" dirty="0">
              <a:latin typeface="ＭＳ 明朝" panose="02020609040205080304" pitchFamily="17" charset="-128"/>
              <a:ea typeface="ＭＳ 明朝" panose="02020609040205080304" pitchFamily="17" charset="-128"/>
            </a:endParaRPr>
          </a:p>
          <a:p>
            <a:pPr marL="0" indent="0">
              <a:buNone/>
            </a:pPr>
            <a:endParaRPr kumimoji="1" lang="en-US" altLang="ja-JP" sz="2400" dirty="0">
              <a:latin typeface="ＭＳ 明朝" panose="02020609040205080304" pitchFamily="17" charset="-128"/>
              <a:ea typeface="ＭＳ 明朝" panose="02020609040205080304" pitchFamily="17" charset="-128"/>
            </a:endParaRPr>
          </a:p>
          <a:p>
            <a:pPr marL="0" indent="0">
              <a:buNone/>
            </a:pPr>
            <a:r>
              <a:rPr kumimoji="1" lang="ja-JP" altLang="en-US" sz="3600" dirty="0">
                <a:latin typeface="ＭＳ 明朝" panose="02020609040205080304" pitchFamily="17" charset="-128"/>
                <a:ea typeface="ＭＳ 明朝" panose="02020609040205080304" pitchFamily="17" charset="-128"/>
              </a:rPr>
              <a:t>「人は他人に利益をもたらすことこそが正しい経営学であるということを理解するようになります。</a:t>
            </a:r>
            <a:r>
              <a:rPr kumimoji="1" lang="ja-JP" altLang="en-US" sz="3600" b="1" dirty="0">
                <a:solidFill>
                  <a:srgbClr val="FF0000"/>
                </a:solidFill>
                <a:latin typeface="ＭＳ 明朝" panose="02020609040205080304" pitchFamily="17" charset="-128"/>
                <a:ea typeface="ＭＳ 明朝" panose="02020609040205080304" pitchFamily="17" charset="-128"/>
              </a:rPr>
              <a:t>最もよく奉仕する者が最も多く報いられる</a:t>
            </a:r>
            <a:r>
              <a:rPr kumimoji="1" lang="ja-JP" altLang="en-US" sz="3600" dirty="0">
                <a:latin typeface="ＭＳ 明朝" panose="02020609040205080304" pitchFamily="17" charset="-128"/>
                <a:ea typeface="ＭＳ 明朝" panose="02020609040205080304" pitchFamily="17" charset="-128"/>
              </a:rPr>
              <a:t>ということを理解するようになります」</a:t>
            </a:r>
            <a:endParaRPr kumimoji="1" lang="en-US" altLang="ja-JP" sz="3600" dirty="0">
              <a:latin typeface="ＭＳ 明朝" panose="02020609040205080304" pitchFamily="17" charset="-128"/>
              <a:ea typeface="ＭＳ 明朝" panose="02020609040205080304" pitchFamily="17" charset="-128"/>
            </a:endParaRPr>
          </a:p>
          <a:p>
            <a:pPr marL="0" indent="0">
              <a:buNone/>
            </a:pPr>
            <a:endParaRPr kumimoji="1" lang="en-US" altLang="ja-JP" dirty="0"/>
          </a:p>
          <a:p>
            <a:pPr marL="0" indent="0">
              <a:buNone/>
            </a:pPr>
            <a:endParaRPr kumimoji="1" lang="ja-JP" altLang="en-US" dirty="0"/>
          </a:p>
        </p:txBody>
      </p:sp>
      <p:pic>
        <p:nvPicPr>
          <p:cNvPr id="1026" name="Picture 2" descr="ロータリーの標語 | Rotary International">
            <a:extLst>
              <a:ext uri="{FF2B5EF4-FFF2-40B4-BE49-F238E27FC236}">
                <a16:creationId xmlns:a16="http://schemas.microsoft.com/office/drawing/2014/main" id="{8BCE92A2-1453-55A5-5D1E-A9786982AC6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46033" y="1188829"/>
            <a:ext cx="2762120" cy="412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BA29C-69E3-B20A-06EF-99FEC1F361FB}"/>
              </a:ext>
            </a:extLst>
          </p:cNvPr>
          <p:cNvSpPr>
            <a:spLocks noGrp="1"/>
          </p:cNvSpPr>
          <p:nvPr>
            <p:ph type="title"/>
          </p:nvPr>
        </p:nvSpPr>
        <p:spPr>
          <a:xfrm>
            <a:off x="210803" y="171062"/>
            <a:ext cx="6068699" cy="668694"/>
          </a:xfrm>
        </p:spPr>
        <p:txBody>
          <a:bodyPr>
            <a:norm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ロータリー哲学の進化</a:t>
            </a:r>
          </a:p>
        </p:txBody>
      </p:sp>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619072" y="903867"/>
            <a:ext cx="10085279" cy="5555828"/>
          </a:xfrm>
        </p:spPr>
        <p:txBody>
          <a:bodyPr>
            <a:normAutofit lnSpcReduction="10000"/>
          </a:bodyPr>
          <a:lstStyle/>
          <a:p>
            <a:pPr marL="0" indent="0">
              <a:buNone/>
            </a:pPr>
            <a:r>
              <a:rPr kumimoji="1" lang="ja-JP" altLang="en-US" sz="2800" dirty="0">
                <a:latin typeface="ＭＳ 明朝" panose="02020609040205080304" pitchFamily="17" charset="-128"/>
                <a:ea typeface="ＭＳ 明朝" panose="02020609040205080304" pitchFamily="17" charset="-128"/>
              </a:rPr>
              <a:t>ロータリークラブ発足当初</a:t>
            </a:r>
            <a:endParaRPr kumimoji="1" lang="en-US" altLang="ja-JP" sz="2800" dirty="0">
              <a:latin typeface="ＭＳ 明朝" panose="02020609040205080304" pitchFamily="17" charset="-128"/>
              <a:ea typeface="ＭＳ 明朝" panose="02020609040205080304" pitchFamily="17" charset="-128"/>
            </a:endParaRPr>
          </a:p>
          <a:p>
            <a:pPr marL="0" indent="0">
              <a:buNone/>
            </a:pPr>
            <a:r>
              <a:rPr kumimoji="1" lang="ja-JP" altLang="en-US" sz="2800" dirty="0">
                <a:latin typeface="ＭＳ 明朝" panose="02020609040205080304" pitchFamily="17" charset="-128"/>
                <a:ea typeface="ＭＳ 明朝" panose="02020609040205080304" pitchFamily="17" charset="-128"/>
              </a:rPr>
              <a:t>会員同士の相互扶助。</a:t>
            </a:r>
            <a:r>
              <a:rPr lang="ja-JP" altLang="en-US" sz="2800" dirty="0">
                <a:latin typeface="ＭＳ 明朝" panose="02020609040205080304" pitchFamily="17" charset="-128"/>
                <a:ea typeface="ＭＳ 明朝" panose="02020609040205080304" pitchFamily="17" charset="-128"/>
              </a:rPr>
              <a:t>安心して取引や助け合いができる、</a:t>
            </a:r>
            <a:endParaRPr lang="en-US" altLang="ja-JP" sz="2800" dirty="0">
              <a:latin typeface="ＭＳ 明朝" panose="02020609040205080304" pitchFamily="17" charset="-128"/>
              <a:ea typeface="ＭＳ 明朝" panose="02020609040205080304" pitchFamily="17" charset="-128"/>
            </a:endParaRPr>
          </a:p>
          <a:p>
            <a:pPr marL="0" indent="0">
              <a:buNone/>
            </a:pPr>
            <a:r>
              <a:rPr lang="ja-JP" altLang="en-US" sz="2800" dirty="0">
                <a:latin typeface="ＭＳ 明朝" panose="02020609040205080304" pitchFamily="17" charset="-128"/>
                <a:ea typeface="ＭＳ 明朝" panose="02020609040205080304" pitchFamily="17" charset="-128"/>
              </a:rPr>
              <a:t>会員同士だけの信頼関係の構築。</a:t>
            </a:r>
            <a:endParaRPr kumimoji="1" lang="en-US" altLang="ja-JP" sz="2800" dirty="0">
              <a:latin typeface="ＭＳ 明朝" panose="02020609040205080304" pitchFamily="17" charset="-128"/>
              <a:ea typeface="ＭＳ 明朝" panose="02020609040205080304" pitchFamily="17" charset="-128"/>
            </a:endParaRPr>
          </a:p>
          <a:p>
            <a:pPr marL="0" indent="0">
              <a:buNone/>
            </a:pPr>
            <a:endParaRPr lang="en-US" altLang="ja-JP" sz="2800" dirty="0">
              <a:latin typeface="ＭＳ 明朝" panose="02020609040205080304" pitchFamily="17" charset="-128"/>
              <a:ea typeface="ＭＳ 明朝" panose="02020609040205080304" pitchFamily="17" charset="-128"/>
            </a:endParaRPr>
          </a:p>
          <a:p>
            <a:pPr marL="0" indent="0">
              <a:buNone/>
            </a:pPr>
            <a:r>
              <a:rPr lang="ja-JP" altLang="en-US" sz="2800" dirty="0">
                <a:latin typeface="ＭＳ 明朝" panose="02020609040205080304" pitchFamily="17" charset="-128"/>
                <a:ea typeface="ＭＳ 明朝" panose="02020609040205080304" pitchFamily="17" charset="-128"/>
              </a:rPr>
              <a:t>シェルドン</a:t>
            </a:r>
            <a:endParaRPr lang="en-US" altLang="ja-JP" sz="2800" dirty="0">
              <a:latin typeface="ＭＳ 明朝" panose="02020609040205080304" pitchFamily="17" charset="-128"/>
              <a:ea typeface="ＭＳ 明朝" panose="02020609040205080304" pitchFamily="17" charset="-128"/>
            </a:endParaRPr>
          </a:p>
          <a:p>
            <a:pPr marL="0" indent="0">
              <a:buNone/>
            </a:pPr>
            <a:r>
              <a:rPr lang="ja-JP" altLang="en-US" sz="2800" dirty="0">
                <a:latin typeface="ＭＳ 明朝" panose="02020609040205080304" pitchFamily="17" charset="-128"/>
                <a:ea typeface="ＭＳ 明朝" panose="02020609040205080304" pitchFamily="17" charset="-128"/>
              </a:rPr>
              <a:t>自分の利益を追求するのではなく、事業において他人の利益を優先する。高い倫理観を持って事業を営み社会に役立つ仕事をする。</a:t>
            </a:r>
            <a:endParaRPr lang="en-US" altLang="ja-JP" sz="2800" dirty="0">
              <a:latin typeface="ＭＳ 明朝" panose="02020609040205080304" pitchFamily="17" charset="-128"/>
              <a:ea typeface="ＭＳ 明朝" panose="02020609040205080304" pitchFamily="17" charset="-128"/>
            </a:endParaRPr>
          </a:p>
          <a:p>
            <a:pPr marL="0" indent="0">
              <a:buNone/>
            </a:pPr>
            <a:endParaRPr lang="en-US" altLang="ja-JP" sz="2800" dirty="0">
              <a:latin typeface="ＭＳ 明朝" panose="02020609040205080304" pitchFamily="17" charset="-128"/>
              <a:ea typeface="ＭＳ 明朝" panose="02020609040205080304" pitchFamily="17" charset="-128"/>
            </a:endParaRPr>
          </a:p>
          <a:p>
            <a:pPr marL="0" indent="0">
              <a:buNone/>
            </a:pPr>
            <a:r>
              <a:rPr lang="ja-JP" altLang="en-US" sz="2800" dirty="0">
                <a:latin typeface="ＭＳ 明朝" panose="02020609040205080304" pitchFamily="17" charset="-128"/>
                <a:ea typeface="ＭＳ 明朝" panose="02020609040205080304" pitchFamily="17" charset="-128"/>
              </a:rPr>
              <a:t>　　　　　</a:t>
            </a:r>
            <a:r>
              <a:rPr lang="ja-JP" altLang="en-US" sz="3200" dirty="0">
                <a:solidFill>
                  <a:srgbClr val="FF0000"/>
                </a:solidFill>
                <a:latin typeface="ＭＳ 明朝" panose="02020609040205080304" pitchFamily="17" charset="-128"/>
                <a:ea typeface="ＭＳ 明朝" panose="02020609040205080304" pitchFamily="17" charset="-128"/>
              </a:rPr>
              <a:t>　職業を通して社会の役に立つ</a:t>
            </a:r>
            <a:endParaRPr lang="en-US" altLang="ja-JP" sz="3200" dirty="0">
              <a:solidFill>
                <a:srgbClr val="FF0000"/>
              </a:solidFill>
              <a:latin typeface="ＭＳ 明朝" panose="02020609040205080304" pitchFamily="17" charset="-128"/>
              <a:ea typeface="ＭＳ 明朝" panose="02020609040205080304" pitchFamily="17" charset="-128"/>
            </a:endParaRPr>
          </a:p>
          <a:p>
            <a:pPr marL="0" indent="0">
              <a:buNone/>
            </a:pPr>
            <a:r>
              <a:rPr lang="ja-JP" altLang="en-US" sz="3200" dirty="0">
                <a:solidFill>
                  <a:srgbClr val="FF0000"/>
                </a:solidFill>
                <a:latin typeface="ＭＳ 明朝" panose="02020609040205080304" pitchFamily="17" charset="-128"/>
                <a:ea typeface="ＭＳ 明朝" panose="02020609040205080304" pitchFamily="17" charset="-128"/>
              </a:rPr>
              <a:t>　　　　　「職業奉仕」と言う理念の始まり</a:t>
            </a:r>
            <a:endParaRPr lang="en-US" altLang="ja-JP" sz="3200" dirty="0">
              <a:solidFill>
                <a:srgbClr val="FF0000"/>
              </a:solidFill>
              <a:latin typeface="ＭＳ 明朝" panose="02020609040205080304" pitchFamily="17" charset="-128"/>
              <a:ea typeface="ＭＳ 明朝" panose="02020609040205080304" pitchFamily="17" charset="-128"/>
            </a:endParaRPr>
          </a:p>
          <a:p>
            <a:pPr marL="0" indent="0">
              <a:buNone/>
            </a:pPr>
            <a:endParaRPr kumimoji="1" lang="en-US" altLang="ja-JP" sz="2800" dirty="0">
              <a:latin typeface="ＭＳ 明朝" panose="02020609040205080304" pitchFamily="17" charset="-128"/>
              <a:ea typeface="ＭＳ 明朝" panose="02020609040205080304" pitchFamily="17" charset="-128"/>
            </a:endParaRPr>
          </a:p>
          <a:p>
            <a:pPr marL="0" indent="0">
              <a:buNone/>
            </a:pPr>
            <a:endParaRPr kumimoji="1" lang="en-US" altLang="ja-JP" sz="1400" dirty="0"/>
          </a:p>
          <a:p>
            <a:pPr marL="0" indent="0">
              <a:buNone/>
            </a:pPr>
            <a:endParaRPr kumimoji="1" lang="ja-JP" altLang="en-US" dirty="0"/>
          </a:p>
        </p:txBody>
      </p:sp>
      <p:sp>
        <p:nvSpPr>
          <p:cNvPr id="4" name="矢印: 下 3">
            <a:extLst>
              <a:ext uri="{FF2B5EF4-FFF2-40B4-BE49-F238E27FC236}">
                <a16:creationId xmlns:a16="http://schemas.microsoft.com/office/drawing/2014/main" id="{BBC1F239-9C86-6319-C58E-285AE29AD389}"/>
              </a:ext>
            </a:extLst>
          </p:cNvPr>
          <p:cNvSpPr/>
          <p:nvPr/>
        </p:nvSpPr>
        <p:spPr>
          <a:xfrm>
            <a:off x="4387816" y="2528200"/>
            <a:ext cx="1678855" cy="698384"/>
          </a:xfrm>
          <a:prstGeom prst="downArrow">
            <a:avLst>
              <a:gd name="adj1" fmla="val 50000"/>
              <a:gd name="adj2" fmla="val 624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1C8F38C-2907-5587-B7AD-2A61DFAEBE36}"/>
              </a:ext>
            </a:extLst>
          </p:cNvPr>
          <p:cNvPicPr>
            <a:picLocks noChangeAspect="1"/>
          </p:cNvPicPr>
          <p:nvPr/>
        </p:nvPicPr>
        <p:blipFill>
          <a:blip r:embed="rId2"/>
          <a:stretch>
            <a:fillRect/>
          </a:stretch>
        </p:blipFill>
        <p:spPr>
          <a:xfrm>
            <a:off x="4358489" y="4329800"/>
            <a:ext cx="1737511" cy="719390"/>
          </a:xfrm>
          <a:prstGeom prst="rect">
            <a:avLst/>
          </a:prstGeom>
        </p:spPr>
      </p:pic>
    </p:spTree>
    <p:extLst>
      <p:ext uri="{BB962C8B-B14F-4D97-AF65-F5344CB8AC3E}">
        <p14:creationId xmlns:p14="http://schemas.microsoft.com/office/powerpoint/2010/main" val="82268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2F51CABF-0963-8239-E33A-347C34CCFC9B}"/>
              </a:ext>
            </a:extLst>
          </p:cNvPr>
          <p:cNvSpPr/>
          <p:nvPr/>
        </p:nvSpPr>
        <p:spPr>
          <a:xfrm rot="5400000">
            <a:off x="1571052" y="4904193"/>
            <a:ext cx="1631705" cy="515942"/>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a:extLst>
              <a:ext uri="{FF2B5EF4-FFF2-40B4-BE49-F238E27FC236}">
                <a16:creationId xmlns:a16="http://schemas.microsoft.com/office/drawing/2014/main" id="{9942BE8D-79CE-8F67-ED1D-1CB4E741CB76}"/>
              </a:ext>
            </a:extLst>
          </p:cNvPr>
          <p:cNvSpPr>
            <a:spLocks noGrp="1"/>
          </p:cNvSpPr>
          <p:nvPr>
            <p:ph idx="1"/>
          </p:nvPr>
        </p:nvSpPr>
        <p:spPr>
          <a:xfrm>
            <a:off x="0" y="3294430"/>
            <a:ext cx="10938236" cy="2653564"/>
          </a:xfrm>
        </p:spPr>
        <p:txBody>
          <a:bodyPr>
            <a:normAutofit fontScale="92500"/>
          </a:bodyPr>
          <a:lstStyle/>
          <a:p>
            <a:pPr marL="0" indent="0">
              <a:buNone/>
            </a:pPr>
            <a:r>
              <a:rPr lang="ja-JP" altLang="en-US" sz="2000" b="1" dirty="0">
                <a:latin typeface="ＭＳ 明朝" panose="02020609040205080304" pitchFamily="17" charset="-128"/>
                <a:ea typeface="ＭＳ 明朝" panose="02020609040205080304" pitchFamily="17" charset="-128"/>
              </a:rPr>
              <a:t>標準ロータリークラブ</a:t>
            </a:r>
            <a:r>
              <a:rPr lang="ja-JP" altLang="ja-JP" sz="2000" b="1" dirty="0">
                <a:latin typeface="ＭＳ 明朝" panose="02020609040205080304" pitchFamily="17" charset="-128"/>
                <a:ea typeface="ＭＳ 明朝" panose="02020609040205080304" pitchFamily="17" charset="-128"/>
              </a:rPr>
              <a:t>定款　第６条　五大奉仕部門</a:t>
            </a:r>
            <a:endParaRPr lang="en-US" altLang="ja-JP" sz="2000" b="1" dirty="0">
              <a:latin typeface="ＭＳ 明朝" panose="02020609040205080304" pitchFamily="17" charset="-128"/>
              <a:ea typeface="ＭＳ 明朝" panose="02020609040205080304" pitchFamily="17" charset="-128"/>
            </a:endParaRPr>
          </a:p>
          <a:p>
            <a:pPr marL="0" indent="0">
              <a:buNone/>
            </a:pPr>
            <a:r>
              <a:rPr lang="en-US" altLang="ja-JP" sz="4700" dirty="0">
                <a:latin typeface="ＭＳ 明朝" panose="02020609040205080304" pitchFamily="17" charset="-128"/>
                <a:ea typeface="ＭＳ 明朝" panose="02020609040205080304" pitchFamily="17" charset="-128"/>
              </a:rPr>
              <a:t>…</a:t>
            </a:r>
            <a:r>
              <a:rPr lang="ja-JP" altLang="ja-JP" sz="4700" dirty="0">
                <a:solidFill>
                  <a:srgbClr val="FF0000"/>
                </a:solidFill>
                <a:latin typeface="ＭＳ 明朝" panose="02020609040205080304" pitchFamily="17" charset="-128"/>
                <a:ea typeface="ＭＳ 明朝" panose="02020609040205080304" pitchFamily="17" charset="-128"/>
              </a:rPr>
              <a:t>自己の職業上の手腕を社会の問題や</a:t>
            </a:r>
            <a:br>
              <a:rPr lang="en-US" altLang="ja-JP" sz="4700" dirty="0">
                <a:solidFill>
                  <a:srgbClr val="FF0000"/>
                </a:solidFill>
                <a:latin typeface="ＭＳ 明朝" panose="02020609040205080304" pitchFamily="17" charset="-128"/>
                <a:ea typeface="ＭＳ 明朝" panose="02020609040205080304" pitchFamily="17" charset="-128"/>
              </a:rPr>
            </a:br>
            <a:r>
              <a:rPr lang="ja-JP" altLang="ja-JP" sz="4700" dirty="0">
                <a:solidFill>
                  <a:srgbClr val="FF0000"/>
                </a:solidFill>
                <a:latin typeface="ＭＳ 明朝" panose="02020609040205080304" pitchFamily="17" charset="-128"/>
                <a:ea typeface="ＭＳ 明朝" panose="02020609040205080304" pitchFamily="17" charset="-128"/>
              </a:rPr>
              <a:t>ニーズに役立てるために、クラブが開発</a:t>
            </a:r>
            <a:br>
              <a:rPr lang="en-US" altLang="ja-JP" sz="4700" dirty="0">
                <a:solidFill>
                  <a:srgbClr val="FF0000"/>
                </a:solidFill>
                <a:latin typeface="ＭＳ 明朝" panose="02020609040205080304" pitchFamily="17" charset="-128"/>
                <a:ea typeface="ＭＳ 明朝" panose="02020609040205080304" pitchFamily="17" charset="-128"/>
              </a:rPr>
            </a:br>
            <a:r>
              <a:rPr lang="ja-JP" altLang="ja-JP" sz="4700" dirty="0">
                <a:solidFill>
                  <a:srgbClr val="FF0000"/>
                </a:solidFill>
                <a:latin typeface="ＭＳ 明朝" panose="02020609040205080304" pitchFamily="17" charset="-128"/>
                <a:ea typeface="ＭＳ 明朝" panose="02020609040205080304" pitchFamily="17" charset="-128"/>
              </a:rPr>
              <a:t>したプロジェクトに応えること</a:t>
            </a:r>
            <a:r>
              <a:rPr lang="ja-JP" altLang="ja-JP" sz="4400" dirty="0">
                <a:solidFill>
                  <a:srgbClr val="FF0000"/>
                </a:solidFill>
                <a:latin typeface="ＭＳ 明朝" panose="02020609040205080304" pitchFamily="17" charset="-128"/>
                <a:ea typeface="ＭＳ 明朝" panose="02020609040205080304" pitchFamily="17" charset="-128"/>
              </a:rPr>
              <a:t>が含まれる。</a:t>
            </a:r>
            <a:endParaRPr lang="ja-JP" altLang="en-US" sz="4400" dirty="0">
              <a:solidFill>
                <a:srgbClr val="FF0000"/>
              </a:solidFill>
            </a:endParaRPr>
          </a:p>
        </p:txBody>
      </p:sp>
      <p:sp>
        <p:nvSpPr>
          <p:cNvPr id="9" name="タイトル 1">
            <a:extLst>
              <a:ext uri="{FF2B5EF4-FFF2-40B4-BE49-F238E27FC236}">
                <a16:creationId xmlns:a16="http://schemas.microsoft.com/office/drawing/2014/main" id="{811FE758-B54C-6316-A52E-E9EB1CA24D91}"/>
              </a:ext>
            </a:extLst>
          </p:cNvPr>
          <p:cNvSpPr>
            <a:spLocks noGrp="1"/>
          </p:cNvSpPr>
          <p:nvPr>
            <p:ph type="title"/>
          </p:nvPr>
        </p:nvSpPr>
        <p:spPr>
          <a:xfrm>
            <a:off x="0" y="2045109"/>
            <a:ext cx="10244372" cy="925692"/>
          </a:xfrm>
        </p:spPr>
        <p:txBody>
          <a:bodyPr>
            <a:normAutofit/>
          </a:bodyPr>
          <a:lstStyle/>
          <a:p>
            <a:br>
              <a:rPr lang="en-US" altLang="ja-JP" sz="1477" dirty="0">
                <a:latin typeface="HGMaruGothicMPRO" panose="020F0600000000000000" pitchFamily="34" charset="-128"/>
                <a:ea typeface="HGMaruGothicMPRO" panose="020F0600000000000000" pitchFamily="34" charset="-128"/>
              </a:rPr>
            </a:br>
            <a:r>
              <a:rPr lang="en-US" altLang="ja-JP" b="1" dirty="0">
                <a:solidFill>
                  <a:schemeClr val="tx1"/>
                </a:solidFill>
                <a:highlight>
                  <a:srgbClr val="FFFF00"/>
                </a:highlight>
                <a:latin typeface="ＭＳ 明朝" panose="02020609040205080304" pitchFamily="17" charset="-128"/>
                <a:ea typeface="ＭＳ 明朝" panose="02020609040205080304" pitchFamily="17" charset="-128"/>
              </a:rPr>
              <a:t>2016</a:t>
            </a:r>
            <a:r>
              <a:rPr lang="ja-JP" altLang="en-US" b="1" dirty="0">
                <a:solidFill>
                  <a:schemeClr val="tx1"/>
                </a:solidFill>
                <a:highlight>
                  <a:srgbClr val="FFFF00"/>
                </a:highlight>
                <a:latin typeface="ＭＳ 明朝" panose="02020609040205080304" pitchFamily="17" charset="-128"/>
                <a:ea typeface="ＭＳ 明朝" panose="02020609040205080304" pitchFamily="17" charset="-128"/>
              </a:rPr>
              <a:t>年</a:t>
            </a:r>
            <a:r>
              <a:rPr lang="ja-JP" altLang="en-US" sz="2200" dirty="0">
                <a:solidFill>
                  <a:schemeClr val="tx1"/>
                </a:solidFill>
                <a:latin typeface="ＭＳ 明朝" panose="02020609040205080304" pitchFamily="17" charset="-128"/>
                <a:ea typeface="ＭＳ 明朝" panose="02020609040205080304" pitchFamily="17" charset="-128"/>
              </a:rPr>
              <a:t>規定審議会「制定案</a:t>
            </a:r>
            <a:r>
              <a:rPr lang="en-US" altLang="ja-JP" sz="2200" dirty="0">
                <a:solidFill>
                  <a:schemeClr val="tx1"/>
                </a:solidFill>
                <a:latin typeface="ＭＳ 明朝" panose="02020609040205080304" pitchFamily="17" charset="-128"/>
                <a:ea typeface="ＭＳ 明朝" panose="02020609040205080304" pitchFamily="17" charset="-128"/>
              </a:rPr>
              <a:t>16-10</a:t>
            </a:r>
            <a:r>
              <a:rPr lang="ja-JP" altLang="en-US" sz="2200" dirty="0">
                <a:solidFill>
                  <a:schemeClr val="tx1"/>
                </a:solidFill>
                <a:latin typeface="ＭＳ 明朝" panose="02020609040205080304" pitchFamily="17" charset="-128"/>
                <a:ea typeface="ＭＳ 明朝" panose="02020609040205080304" pitchFamily="17" charset="-128"/>
              </a:rPr>
              <a:t> 奉仕の第二部門を改正する件」採択</a:t>
            </a:r>
          </a:p>
        </p:txBody>
      </p:sp>
      <p:sp>
        <p:nvSpPr>
          <p:cNvPr id="10" name="タイトル 1">
            <a:extLst>
              <a:ext uri="{FF2B5EF4-FFF2-40B4-BE49-F238E27FC236}">
                <a16:creationId xmlns:a16="http://schemas.microsoft.com/office/drawing/2014/main" id="{6063627A-D26D-36CB-AE9F-35A987C05BFC}"/>
              </a:ext>
            </a:extLst>
          </p:cNvPr>
          <p:cNvSpPr txBox="1">
            <a:spLocks/>
          </p:cNvSpPr>
          <p:nvPr/>
        </p:nvSpPr>
        <p:spPr>
          <a:xfrm>
            <a:off x="0" y="137651"/>
            <a:ext cx="9645445" cy="209427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latin typeface="ＭＳ 明朝" panose="02020609040205080304" pitchFamily="17" charset="-128"/>
                <a:ea typeface="ＭＳ 明朝" panose="02020609040205080304" pitchFamily="17" charset="-128"/>
              </a:rPr>
              <a:t>また、最近の職業奉仕に関する国際ロータリー（</a:t>
            </a:r>
            <a:r>
              <a:rPr lang="en-US" altLang="ja-JP" dirty="0">
                <a:solidFill>
                  <a:schemeClr val="tx1"/>
                </a:solidFill>
                <a:latin typeface="ＭＳ 明朝" panose="02020609040205080304" pitchFamily="17" charset="-128"/>
                <a:ea typeface="ＭＳ 明朝" panose="02020609040205080304" pitchFamily="17" charset="-128"/>
              </a:rPr>
              <a:t>RI</a:t>
            </a:r>
            <a:r>
              <a:rPr lang="ja-JP" altLang="en-US" dirty="0">
                <a:solidFill>
                  <a:schemeClr val="tx1"/>
                </a:solidFill>
                <a:latin typeface="ＭＳ 明朝" panose="02020609040205080304" pitchFamily="17" charset="-128"/>
                <a:ea typeface="ＭＳ 明朝" panose="02020609040205080304" pitchFamily="17" charset="-128"/>
              </a:rPr>
              <a:t>）の考え方についてもお伝えします。</a:t>
            </a:r>
            <a:endParaRPr lang="en-US" altLang="ja-JP" dirty="0">
              <a:solidFill>
                <a:schemeClr val="tx1"/>
              </a:solidFill>
              <a:latin typeface="ＭＳ 明朝" panose="02020609040205080304" pitchFamily="17" charset="-128"/>
              <a:ea typeface="ＭＳ 明朝" panose="02020609040205080304" pitchFamily="17" charset="-128"/>
            </a:endParaRPr>
          </a:p>
          <a:p>
            <a:r>
              <a:rPr lang="ja-JP" altLang="en-US" dirty="0">
                <a:solidFill>
                  <a:schemeClr val="tx1"/>
                </a:solidFill>
                <a:latin typeface="ＭＳ 明朝" panose="02020609040205080304" pitchFamily="17" charset="-128"/>
                <a:ea typeface="ＭＳ 明朝" panose="02020609040205080304" pitchFamily="17" charset="-128"/>
              </a:rPr>
              <a:t>例えば、</a:t>
            </a:r>
            <a:r>
              <a:rPr lang="en-US" altLang="ja-JP" dirty="0">
                <a:solidFill>
                  <a:schemeClr val="tx1"/>
                </a:solidFill>
                <a:latin typeface="ＭＳ 明朝" panose="02020609040205080304" pitchFamily="17" charset="-128"/>
                <a:ea typeface="ＭＳ 明朝" panose="02020609040205080304" pitchFamily="17" charset="-128"/>
              </a:rPr>
              <a:t>2016</a:t>
            </a:r>
            <a:r>
              <a:rPr lang="ja-JP" altLang="en-US" dirty="0">
                <a:solidFill>
                  <a:schemeClr val="tx1"/>
                </a:solidFill>
                <a:latin typeface="ＭＳ 明朝" panose="02020609040205080304" pitchFamily="17" charset="-128"/>
                <a:ea typeface="ＭＳ 明朝" panose="02020609040205080304" pitchFamily="17" charset="-128"/>
              </a:rPr>
              <a:t>年の定款への追加などです</a:t>
            </a:r>
          </a:p>
        </p:txBody>
      </p:sp>
    </p:spTree>
    <p:extLst>
      <p:ext uri="{BB962C8B-B14F-4D97-AF65-F5344CB8AC3E}">
        <p14:creationId xmlns:p14="http://schemas.microsoft.com/office/powerpoint/2010/main" val="423913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BA29C-69E3-B20A-06EF-99FEC1F361FB}"/>
              </a:ext>
            </a:extLst>
          </p:cNvPr>
          <p:cNvSpPr>
            <a:spLocks noGrp="1"/>
          </p:cNvSpPr>
          <p:nvPr>
            <p:ph type="title"/>
          </p:nvPr>
        </p:nvSpPr>
        <p:spPr>
          <a:xfrm>
            <a:off x="210803" y="171062"/>
            <a:ext cx="6068699" cy="668694"/>
          </a:xfrm>
        </p:spPr>
        <p:txBody>
          <a:bodyPr>
            <a:norm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現在の職業奉仕の考え方</a:t>
            </a:r>
          </a:p>
        </p:txBody>
      </p:sp>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652628" y="1373650"/>
            <a:ext cx="10085279" cy="4733535"/>
          </a:xfrm>
        </p:spPr>
        <p:txBody>
          <a:bodyPr>
            <a:normAutofit/>
          </a:bodyPr>
          <a:lstStyle/>
          <a:p>
            <a:pPr marL="0" indent="0">
              <a:buNone/>
            </a:pPr>
            <a:r>
              <a:rPr lang="ja-JP" altLang="en-US" sz="3600" dirty="0">
                <a:latin typeface="ＭＳ 明朝" panose="02020609040205080304" pitchFamily="17" charset="-128"/>
                <a:ea typeface="ＭＳ 明朝" panose="02020609040205080304" pitchFamily="17" charset="-128"/>
              </a:rPr>
              <a:t>他人の利益を優先し、</a:t>
            </a:r>
            <a:endParaRPr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高い倫理観を持って社会に役立つ仕事をする。</a:t>
            </a:r>
            <a:endParaRPr lang="en-US" altLang="ja-JP" sz="3600" dirty="0">
              <a:latin typeface="ＭＳ 明朝" panose="02020609040205080304" pitchFamily="17" charset="-128"/>
              <a:ea typeface="ＭＳ 明朝" panose="02020609040205080304" pitchFamily="17" charset="-128"/>
            </a:endParaRPr>
          </a:p>
          <a:p>
            <a:pPr marL="0" indent="0">
              <a:buNone/>
            </a:pPr>
            <a:endParaRPr kumimoji="1"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a:t>
            </a:r>
            <a:endParaRPr lang="en-US" altLang="ja-JP" sz="3600" dirty="0">
              <a:latin typeface="ＭＳ 明朝" panose="02020609040205080304" pitchFamily="17" charset="-128"/>
              <a:ea typeface="ＭＳ 明朝" panose="02020609040205080304" pitchFamily="17" charset="-128"/>
            </a:endParaRPr>
          </a:p>
          <a:p>
            <a:pPr marL="0" indent="0">
              <a:buNone/>
            </a:pPr>
            <a:endParaRPr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各々の職業の手腕を社会に役立てる　</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9" name="加算記号 8">
            <a:extLst>
              <a:ext uri="{FF2B5EF4-FFF2-40B4-BE49-F238E27FC236}">
                <a16:creationId xmlns:a16="http://schemas.microsoft.com/office/drawing/2014/main" id="{186EBEDD-21DB-93FA-2180-2A12398FBDDC}"/>
              </a:ext>
            </a:extLst>
          </p:cNvPr>
          <p:cNvSpPr/>
          <p:nvPr/>
        </p:nvSpPr>
        <p:spPr>
          <a:xfrm>
            <a:off x="4714613" y="3286387"/>
            <a:ext cx="1199626" cy="1166069"/>
          </a:xfrm>
          <a:prstGeom prst="mathPlu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576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BA29C-69E3-B20A-06EF-99FEC1F361FB}"/>
              </a:ext>
            </a:extLst>
          </p:cNvPr>
          <p:cNvSpPr>
            <a:spLocks noGrp="1"/>
          </p:cNvSpPr>
          <p:nvPr>
            <p:ph type="title"/>
          </p:nvPr>
        </p:nvSpPr>
        <p:spPr>
          <a:xfrm>
            <a:off x="210803" y="171062"/>
            <a:ext cx="6068699" cy="668694"/>
          </a:xfrm>
        </p:spPr>
        <p:txBody>
          <a:bodyPr>
            <a:norm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ロータリーは</a:t>
            </a:r>
            <a:r>
              <a:rPr lang="ja-JP" altLang="en-US" b="1" dirty="0">
                <a:solidFill>
                  <a:srgbClr val="FF0000"/>
                </a:solidFill>
                <a:latin typeface="ＭＳ 明朝" panose="02020609040205080304" pitchFamily="17" charset="-128"/>
                <a:ea typeface="ＭＳ 明朝" panose="02020609040205080304" pitchFamily="17" charset="-128"/>
              </a:rPr>
              <a:t>人</a:t>
            </a:r>
            <a:r>
              <a:rPr kumimoji="1" lang="ja-JP" altLang="en-US" b="1" dirty="0">
                <a:solidFill>
                  <a:srgbClr val="FF0000"/>
                </a:solidFill>
                <a:latin typeface="ＭＳ 明朝" panose="02020609040205080304" pitchFamily="17" charset="-128"/>
                <a:ea typeface="ＭＳ 明朝" panose="02020609040205080304" pitchFamily="17" charset="-128"/>
              </a:rPr>
              <a:t>づくり</a:t>
            </a:r>
          </a:p>
        </p:txBody>
      </p:sp>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149290" y="1012924"/>
            <a:ext cx="11419128" cy="4112749"/>
          </a:xfrm>
        </p:spPr>
        <p:txBody>
          <a:bodyPr>
            <a:normAutofit fontScale="92500" lnSpcReduction="10000"/>
          </a:bodyPr>
          <a:lstStyle/>
          <a:p>
            <a:pPr marL="0" indent="0">
              <a:buNone/>
            </a:pPr>
            <a:r>
              <a:rPr kumimoji="1" lang="ja-JP" altLang="en-US" sz="3000" dirty="0">
                <a:latin typeface="ＭＳ 明朝" panose="02020609040205080304" pitchFamily="17" charset="-128"/>
                <a:ea typeface="ＭＳ 明朝" panose="02020609040205080304" pitchFamily="17" charset="-128"/>
              </a:rPr>
              <a:t>　職業奉仕委員としての人づくりを積極的に実践しましょう</a:t>
            </a:r>
            <a:endParaRPr kumimoji="1" lang="en-US" altLang="ja-JP" sz="3000" dirty="0">
              <a:latin typeface="ＭＳ 明朝" panose="02020609040205080304" pitchFamily="17" charset="-128"/>
              <a:ea typeface="ＭＳ 明朝" panose="02020609040205080304" pitchFamily="17" charset="-128"/>
            </a:endParaRPr>
          </a:p>
          <a:p>
            <a:pPr marL="0" indent="0">
              <a:buNone/>
            </a:pPr>
            <a:endParaRPr kumimoji="1"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＜内なる人づくり＞　</a:t>
            </a:r>
            <a:endParaRPr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卓話・クラブフォーラム・会員同士の会社見学</a:t>
            </a:r>
            <a:endParaRPr lang="en-US" altLang="ja-JP" sz="3600" dirty="0">
              <a:latin typeface="ＭＳ 明朝" panose="02020609040205080304" pitchFamily="17" charset="-128"/>
              <a:ea typeface="ＭＳ 明朝" panose="02020609040205080304" pitchFamily="17" charset="-128"/>
            </a:endParaRPr>
          </a:p>
          <a:p>
            <a:pPr marL="0" indent="0">
              <a:buNone/>
            </a:pPr>
            <a:endParaRPr kumimoji="1"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＜外なる人づくり＞　</a:t>
            </a:r>
            <a:endParaRPr lang="en-US" altLang="ja-JP" sz="3600" dirty="0">
              <a:latin typeface="ＭＳ 明朝" panose="02020609040205080304" pitchFamily="17" charset="-128"/>
              <a:ea typeface="ＭＳ 明朝" panose="02020609040205080304" pitchFamily="17" charset="-128"/>
            </a:endParaRPr>
          </a:p>
          <a:p>
            <a:pPr marL="0" indent="0">
              <a:buNone/>
            </a:pPr>
            <a:r>
              <a:rPr lang="ja-JP" altLang="en-US" sz="3600" dirty="0">
                <a:latin typeface="ＭＳ 明朝" panose="02020609040205080304" pitchFamily="17" charset="-128"/>
                <a:ea typeface="ＭＳ 明朝" panose="02020609040205080304" pitchFamily="17" charset="-128"/>
              </a:rPr>
              <a:t>　　　職場体験・出前授業・その他</a:t>
            </a:r>
            <a:endParaRPr kumimoji="1" lang="en-US" altLang="ja-JP" sz="3600" dirty="0">
              <a:latin typeface="ＭＳ 明朝" panose="02020609040205080304" pitchFamily="17" charset="-128"/>
              <a:ea typeface="ＭＳ 明朝" panose="02020609040205080304" pitchFamily="17" charset="-128"/>
            </a:endParaRPr>
          </a:p>
          <a:p>
            <a:pPr marL="0" indent="0">
              <a:buNone/>
            </a:pPr>
            <a:endParaRPr kumimoji="1" lang="en-US" altLang="ja-JP" dirty="0"/>
          </a:p>
          <a:p>
            <a:pPr marL="0" indent="0">
              <a:buNone/>
            </a:pPr>
            <a:endParaRPr kumimoji="1" lang="ja-JP" altLang="en-US" dirty="0"/>
          </a:p>
        </p:txBody>
      </p:sp>
      <p:sp>
        <p:nvSpPr>
          <p:cNvPr id="5" name="テキスト ボックス 4">
            <a:extLst>
              <a:ext uri="{FF2B5EF4-FFF2-40B4-BE49-F238E27FC236}">
                <a16:creationId xmlns:a16="http://schemas.microsoft.com/office/drawing/2014/main" id="{503FE724-9060-6992-04B3-7C4C93C4F896}"/>
              </a:ext>
            </a:extLst>
          </p:cNvPr>
          <p:cNvSpPr txBox="1"/>
          <p:nvPr/>
        </p:nvSpPr>
        <p:spPr>
          <a:xfrm>
            <a:off x="4043495" y="5770694"/>
            <a:ext cx="5013820" cy="646331"/>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米山梅吉氏　ロータリーは</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「人生の道場である、人づくりの修練の場」</a:t>
            </a:r>
          </a:p>
        </p:txBody>
      </p:sp>
      <p:pic>
        <p:nvPicPr>
          <p:cNvPr id="1026" name="Picture 2" descr="米山梅吉 - Wikipedia">
            <a:extLst>
              <a:ext uri="{FF2B5EF4-FFF2-40B4-BE49-F238E27FC236}">
                <a16:creationId xmlns:a16="http://schemas.microsoft.com/office/drawing/2014/main" id="{DFE44A7E-BB50-F8B8-7FB4-E0A76D902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1381" y="3429000"/>
            <a:ext cx="2162087" cy="324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6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BA29C-69E3-B20A-06EF-99FEC1F361FB}"/>
              </a:ext>
            </a:extLst>
          </p:cNvPr>
          <p:cNvSpPr>
            <a:spLocks noGrp="1"/>
          </p:cNvSpPr>
          <p:nvPr>
            <p:ph type="title"/>
          </p:nvPr>
        </p:nvSpPr>
        <p:spPr>
          <a:xfrm>
            <a:off x="210803" y="171062"/>
            <a:ext cx="6068699" cy="668694"/>
          </a:xfrm>
        </p:spPr>
        <p:txBody>
          <a:bodyPr>
            <a:norm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つまり職業奉仕とは</a:t>
            </a:r>
          </a:p>
        </p:txBody>
      </p:sp>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1416026" y="2036380"/>
            <a:ext cx="8407483" cy="5396265"/>
          </a:xfrm>
        </p:spPr>
        <p:txBody>
          <a:bodyPr>
            <a:normAutofit fontScale="77500" lnSpcReduction="20000"/>
          </a:bodyPr>
          <a:lstStyle/>
          <a:p>
            <a:pPr marL="0" indent="0">
              <a:buNone/>
            </a:pPr>
            <a:endParaRPr lang="en-US" altLang="ja-JP" sz="2800" dirty="0">
              <a:latin typeface="ＭＳ 明朝" panose="02020609040205080304" pitchFamily="17" charset="-128"/>
              <a:ea typeface="ＭＳ 明朝" panose="02020609040205080304" pitchFamily="17" charset="-128"/>
            </a:endParaRPr>
          </a:p>
          <a:p>
            <a:pPr marL="0" indent="0">
              <a:buNone/>
            </a:pPr>
            <a:r>
              <a:rPr lang="ja-JP" altLang="en-US" sz="4100" dirty="0">
                <a:latin typeface="ＭＳ 明朝" panose="02020609040205080304" pitchFamily="17" charset="-128"/>
                <a:ea typeface="ＭＳ 明朝" panose="02020609040205080304" pitchFamily="17" charset="-128"/>
              </a:rPr>
              <a:t>自身の利益を社会に還元するのでは無く、</a:t>
            </a:r>
            <a:endParaRPr lang="en-US" altLang="ja-JP" sz="4100" dirty="0">
              <a:latin typeface="ＭＳ 明朝" panose="02020609040205080304" pitchFamily="17" charset="-128"/>
              <a:ea typeface="ＭＳ 明朝" panose="02020609040205080304" pitchFamily="17" charset="-128"/>
            </a:endParaRPr>
          </a:p>
          <a:p>
            <a:pPr marL="0" indent="0">
              <a:buNone/>
            </a:pPr>
            <a:r>
              <a:rPr lang="ja-JP" altLang="en-US" sz="4100" dirty="0">
                <a:latin typeface="ＭＳ 明朝" panose="02020609040205080304" pitchFamily="17" charset="-128"/>
                <a:ea typeface="ＭＳ 明朝" panose="02020609040205080304" pitchFamily="17" charset="-128"/>
              </a:rPr>
              <a:t>まず人の利益を優先し、</a:t>
            </a:r>
            <a:endParaRPr lang="en-US" altLang="ja-JP" sz="4100" dirty="0">
              <a:latin typeface="ＭＳ 明朝" panose="02020609040205080304" pitchFamily="17" charset="-128"/>
              <a:ea typeface="ＭＳ 明朝" panose="02020609040205080304" pitchFamily="17" charset="-128"/>
            </a:endParaRPr>
          </a:p>
          <a:p>
            <a:pPr marL="0" indent="0">
              <a:buNone/>
            </a:pPr>
            <a:r>
              <a:rPr lang="ja-JP" altLang="en-US" sz="4100" dirty="0">
                <a:latin typeface="ＭＳ 明朝" panose="02020609040205080304" pitchFamily="17" charset="-128"/>
                <a:ea typeface="ＭＳ 明朝" panose="02020609040205080304" pitchFamily="17" charset="-128"/>
              </a:rPr>
              <a:t>職業を通して人の役に立つ事。　</a:t>
            </a:r>
            <a:endParaRPr lang="en-US" altLang="ja-JP" sz="4100" dirty="0">
              <a:latin typeface="ＭＳ 明朝" panose="02020609040205080304" pitchFamily="17" charset="-128"/>
              <a:ea typeface="ＭＳ 明朝" panose="02020609040205080304" pitchFamily="17" charset="-128"/>
            </a:endParaRPr>
          </a:p>
          <a:p>
            <a:pPr marL="0" indent="0">
              <a:buNone/>
            </a:pPr>
            <a:endParaRPr lang="en-US" altLang="ja-JP" sz="4100" dirty="0">
              <a:latin typeface="ＭＳ 明朝" panose="02020609040205080304" pitchFamily="17" charset="-128"/>
              <a:ea typeface="ＭＳ 明朝" panose="02020609040205080304" pitchFamily="17" charset="-128"/>
            </a:endParaRPr>
          </a:p>
          <a:p>
            <a:pPr marL="0" indent="0">
              <a:buNone/>
            </a:pPr>
            <a:r>
              <a:rPr lang="ja-JP" altLang="en-US" sz="4100" dirty="0">
                <a:latin typeface="ＭＳ 明朝" panose="02020609040205080304" pitchFamily="17" charset="-128"/>
                <a:ea typeface="ＭＳ 明朝" panose="02020609040205080304" pitchFamily="17" charset="-128"/>
              </a:rPr>
              <a:t>これが自身の意義ある事業の基礎となる。</a:t>
            </a:r>
            <a:endParaRPr lang="en-US" altLang="ja-JP" sz="4100" dirty="0">
              <a:latin typeface="ＭＳ 明朝" panose="02020609040205080304" pitchFamily="17" charset="-128"/>
              <a:ea typeface="ＭＳ 明朝" panose="02020609040205080304" pitchFamily="17" charset="-128"/>
            </a:endParaRPr>
          </a:p>
          <a:p>
            <a:pPr marL="0" indent="0">
              <a:buNone/>
            </a:pPr>
            <a:r>
              <a:rPr lang="ja-JP" altLang="en-US" sz="4000" dirty="0">
                <a:latin typeface="ＭＳ 明朝" panose="02020609040205080304" pitchFamily="17" charset="-128"/>
                <a:ea typeface="ＭＳ 明朝" panose="02020609040205080304" pitchFamily="17" charset="-128"/>
              </a:rPr>
              <a:t>　　</a:t>
            </a:r>
            <a:endParaRPr lang="en-US" altLang="ja-JP" sz="4000" dirty="0">
              <a:latin typeface="ＭＳ 明朝" panose="02020609040205080304" pitchFamily="17" charset="-128"/>
              <a:ea typeface="ＭＳ 明朝" panose="02020609040205080304" pitchFamily="17" charset="-128"/>
            </a:endParaRPr>
          </a:p>
          <a:p>
            <a:pPr marL="0" indent="0">
              <a:buNone/>
            </a:pPr>
            <a:r>
              <a:rPr lang="ja-JP" altLang="en-US" sz="4000" dirty="0">
                <a:latin typeface="ＭＳ 明朝" panose="02020609040205080304" pitchFamily="17" charset="-128"/>
                <a:ea typeface="ＭＳ 明朝" panose="02020609040205080304" pitchFamily="17" charset="-128"/>
              </a:rPr>
              <a:t>　　</a:t>
            </a:r>
            <a:endParaRPr lang="en-US" altLang="ja-JP" sz="4000" dirty="0">
              <a:latin typeface="ＭＳ 明朝" panose="02020609040205080304" pitchFamily="17" charset="-128"/>
              <a:ea typeface="ＭＳ 明朝" panose="02020609040205080304" pitchFamily="17" charset="-128"/>
            </a:endParaRPr>
          </a:p>
          <a:p>
            <a:pPr marL="0" indent="0">
              <a:buNone/>
            </a:pPr>
            <a:endParaRPr kumimoji="1" lang="en-US" altLang="ja-JP" sz="2800" dirty="0">
              <a:latin typeface="ＭＳ 明朝" panose="02020609040205080304" pitchFamily="17" charset="-128"/>
              <a:ea typeface="ＭＳ 明朝" panose="02020609040205080304" pitchFamily="17" charset="-128"/>
            </a:endParaRPr>
          </a:p>
          <a:p>
            <a:pPr marL="0" indent="0">
              <a:buNone/>
            </a:pPr>
            <a:endParaRPr lang="en-US" altLang="ja-JP" sz="2800" dirty="0">
              <a:latin typeface="ＭＳ 明朝" panose="02020609040205080304" pitchFamily="17" charset="-128"/>
              <a:ea typeface="ＭＳ 明朝" panose="02020609040205080304" pitchFamily="17" charset="-128"/>
            </a:endParaRPr>
          </a:p>
          <a:p>
            <a:pPr marL="0" indent="0">
              <a:buNone/>
            </a:pPr>
            <a:r>
              <a:rPr lang="ja-JP" altLang="en-US" sz="2800" dirty="0">
                <a:latin typeface="ＭＳ 明朝" panose="02020609040205080304" pitchFamily="17" charset="-128"/>
                <a:ea typeface="ＭＳ 明朝" panose="02020609040205080304" pitchFamily="17" charset="-128"/>
              </a:rPr>
              <a:t>　　　</a:t>
            </a:r>
            <a:endParaRPr kumimoji="1" lang="en-US" altLang="ja-JP" sz="1400" dirty="0"/>
          </a:p>
          <a:p>
            <a:pPr marL="0" indent="0">
              <a:buNone/>
            </a:pPr>
            <a:endParaRPr lang="en-US" altLang="ja-JP" sz="1400" dirty="0"/>
          </a:p>
          <a:p>
            <a:pPr marL="0" indent="0">
              <a:buNone/>
            </a:pPr>
            <a:endParaRPr kumimoji="1" lang="en-US" altLang="ja-JP" sz="1400" dirty="0"/>
          </a:p>
          <a:p>
            <a:pPr marL="0" indent="0">
              <a:buNone/>
            </a:pPr>
            <a:endParaRPr kumimoji="1" lang="ja-JP" altLang="en-US" sz="1400" dirty="0"/>
          </a:p>
        </p:txBody>
      </p:sp>
    </p:spTree>
    <p:extLst>
      <p:ext uri="{BB962C8B-B14F-4D97-AF65-F5344CB8AC3E}">
        <p14:creationId xmlns:p14="http://schemas.microsoft.com/office/powerpoint/2010/main" val="132928619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2512</TotalTime>
  <Words>769</Words>
  <Application>Microsoft Office PowerPoint</Application>
  <PresentationFormat>ワイド画面</PresentationFormat>
  <Paragraphs>79</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HGMaruGothicMPRO</vt:lpstr>
      <vt:lpstr>ＭＳ 明朝</vt:lpstr>
      <vt:lpstr>Arial</vt:lpstr>
      <vt:lpstr>Trebuchet MS</vt:lpstr>
      <vt:lpstr>Wingdings 3</vt:lpstr>
      <vt:lpstr>ファセット</vt:lpstr>
      <vt:lpstr>入会3年以内の方のため 職業奉仕入門</vt:lpstr>
      <vt:lpstr>ロータリクラブ設立（1905年）当時のシカゴ</vt:lpstr>
      <vt:lpstr>ドナルドカーターがフレデリックHツリード会員に助言。 「こういうクラブは会員以外の人の役に立つようなことを行えば、将来性があると思います。 クラブは何か公共に奉仕すべきだと思います。」 (1905年12月）</vt:lpstr>
      <vt:lpstr>ロータリー哲学の進化</vt:lpstr>
      <vt:lpstr>ロータリー哲学の進化</vt:lpstr>
      <vt:lpstr> 2016年規定審議会「制定案16-10 奉仕の第二部門を改正する件」採択</vt:lpstr>
      <vt:lpstr>現在の職業奉仕の考え方</vt:lpstr>
      <vt:lpstr>ロータリーは人づくり</vt:lpstr>
      <vt:lpstr>つまり職業奉仕とは</vt:lpstr>
      <vt:lpstr>PowerPoint プレゼンテーション</vt:lpstr>
      <vt:lpstr>地区職業奉仕委員会って、何しているの？  職業奉仕はロータリーの理念の根幹である。 しかし、理念なので難しいと感じる人が多い。 職業奉仕の標準的な考えを伝えるのが主な役割。</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toda</dc:creator>
  <cp:lastModifiedBy>近藤　太郎</cp:lastModifiedBy>
  <cp:revision>118</cp:revision>
  <cp:lastPrinted>2022-03-26T07:50:14Z</cp:lastPrinted>
  <dcterms:created xsi:type="dcterms:W3CDTF">2019-02-10T23:15:00Z</dcterms:created>
  <dcterms:modified xsi:type="dcterms:W3CDTF">2022-07-27T09:11:49Z</dcterms:modified>
</cp:coreProperties>
</file>