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399" r:id="rId2"/>
    <p:sldId id="1592" r:id="rId3"/>
    <p:sldId id="1584" r:id="rId4"/>
    <p:sldId id="318" r:id="rId5"/>
    <p:sldId id="407" r:id="rId6"/>
    <p:sldId id="409" r:id="rId7"/>
    <p:sldId id="1606" r:id="rId8"/>
    <p:sldId id="1608" r:id="rId9"/>
    <p:sldId id="1607" r:id="rId10"/>
    <p:sldId id="1609" r:id="rId11"/>
    <p:sldId id="1599" r:id="rId12"/>
    <p:sldId id="1611" r:id="rId13"/>
    <p:sldId id="1605" r:id="rId14"/>
    <p:sldId id="1612" r:id="rId15"/>
    <p:sldId id="1610" r:id="rId1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2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55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06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0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67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44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7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43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4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56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82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3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40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97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1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E727-ABC3-4D1B-8FEB-048E3A7F4F5F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5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1C26BBC-BD39-4135-A94F-17F38921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450" y="2340505"/>
            <a:ext cx="8870115" cy="1125750"/>
          </a:xfrm>
        </p:spPr>
        <p:txBody>
          <a:bodyPr/>
          <a:lstStyle/>
          <a:p>
            <a:pPr marL="0" indent="0" algn="ctr"/>
            <a:r>
              <a:rPr lang="ja-JP" altLang="ja-JP" sz="6000" dirty="0">
                <a:solidFill>
                  <a:schemeClr val="tx1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職業奉仕活動の事例紹介</a:t>
            </a:r>
            <a:endParaRPr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D9FB61-ACB9-4B68-A985-42351A3FBED5}"/>
              </a:ext>
            </a:extLst>
          </p:cNvPr>
          <p:cNvSpPr txBox="1"/>
          <p:nvPr/>
        </p:nvSpPr>
        <p:spPr>
          <a:xfrm>
            <a:off x="768450" y="430463"/>
            <a:ext cx="3852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2022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地区職業奉仕委員長会議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08037E-034C-4C2F-AF44-5B0E075007F1}"/>
              </a:ext>
            </a:extLst>
          </p:cNvPr>
          <p:cNvSpPr txBox="1"/>
          <p:nvPr/>
        </p:nvSpPr>
        <p:spPr>
          <a:xfrm>
            <a:off x="768450" y="5165869"/>
            <a:ext cx="83535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国際ロータリー第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2660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</a:t>
            </a:r>
            <a:r>
              <a:rPr kumimoji="1" lang="zh-TW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職業奉仕委員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会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2022-2023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年度　副委員長　戸田佳孝（大阪中之島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kumimoji="1" lang="zh-TW" altLang="en-US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28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9546C21-5849-7F06-C215-D8CEC37AF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56" y="100021"/>
            <a:ext cx="8945448" cy="64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9EF1DB5-65F5-4E0E-98A4-DECA7AE9F1BD}"/>
              </a:ext>
            </a:extLst>
          </p:cNvPr>
          <p:cNvGrpSpPr/>
          <p:nvPr/>
        </p:nvGrpSpPr>
        <p:grpSpPr>
          <a:xfrm>
            <a:off x="399652" y="1184492"/>
            <a:ext cx="10926165" cy="4316098"/>
            <a:chOff x="167006" y="932177"/>
            <a:chExt cx="10926165" cy="43160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D98E33E-4BF1-4EC5-A246-820F4A1E10FA}"/>
                </a:ext>
              </a:extLst>
            </p:cNvPr>
            <p:cNvGrpSpPr/>
            <p:nvPr/>
          </p:nvGrpSpPr>
          <p:grpSpPr>
            <a:xfrm>
              <a:off x="167006" y="932177"/>
              <a:ext cx="10926165" cy="4316098"/>
              <a:chOff x="981309" y="323385"/>
              <a:chExt cx="8653346" cy="3468999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B7DE027E-7042-43AE-B92C-9E33E0EBBF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1309" y="323385"/>
                <a:ext cx="8653346" cy="346899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D3B5016-4079-4D87-9414-6C94C1BBA3DA}"/>
                  </a:ext>
                </a:extLst>
              </p:cNvPr>
              <p:cNvSpPr txBox="1"/>
              <p:nvPr/>
            </p:nvSpPr>
            <p:spPr>
              <a:xfrm>
                <a:off x="7422544" y="1044498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accent3"/>
                    </a:solidFill>
                  </a:rPr>
                  <a:t>①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B3E71DB-4BAD-4EF5-9759-CA48A6E48227}"/>
                  </a:ext>
                </a:extLst>
              </p:cNvPr>
              <p:cNvSpPr txBox="1"/>
              <p:nvPr/>
            </p:nvSpPr>
            <p:spPr>
              <a:xfrm>
                <a:off x="1543599" y="3265843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accent3"/>
                    </a:solidFill>
                  </a:rPr>
                  <a:t>②</a:t>
                </a: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2546A1-2DBF-4821-A02C-5689901EF001}"/>
                  </a:ext>
                </a:extLst>
              </p:cNvPr>
              <p:cNvSpPr txBox="1"/>
              <p:nvPr/>
            </p:nvSpPr>
            <p:spPr>
              <a:xfrm>
                <a:off x="3463262" y="1506163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accent3"/>
                    </a:solidFill>
                  </a:rPr>
                  <a:t>③</a:t>
                </a:r>
              </a:p>
            </p:txBody>
          </p: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3C573801-2370-4953-AAA9-4085443E00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8545" y="1394691"/>
                <a:ext cx="4839855" cy="203430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FBCEF45F-6E13-4B7C-92A7-CD7D890ED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9820" y="1847273"/>
                <a:ext cx="1784653" cy="141857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65E1A2A-2B0A-4808-B95C-CE64901E73B0}"/>
                </a:ext>
              </a:extLst>
            </p:cNvPr>
            <p:cNvSpPr txBox="1"/>
            <p:nvPr/>
          </p:nvSpPr>
          <p:spPr>
            <a:xfrm>
              <a:off x="6012634" y="3530620"/>
              <a:ext cx="442968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【</a:t>
              </a:r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申請フォーム</a:t>
              </a:r>
              <a:r>
                <a:rPr lang="en-US" altLang="ja-JP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】</a:t>
              </a:r>
            </a:p>
            <a:p>
              <a:r>
                <a:rPr lang="en-US" altLang="ja-JP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My</a:t>
              </a:r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 </a:t>
              </a:r>
              <a:r>
                <a:rPr lang="en-US" altLang="ja-JP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Rotary</a:t>
              </a:r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の会員コーナーから</a:t>
              </a:r>
              <a:endPara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Courier New" panose="02070309020205020404" pitchFamily="49" charset="0"/>
              </a:endParaRPr>
            </a:p>
            <a:p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各種賞・</a:t>
              </a:r>
              <a:r>
                <a:rPr lang="ja-JP" altLang="ja-JP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表彰</a:t>
              </a:r>
              <a:r>
                <a:rPr lang="ja-JP" altLang="en-US" sz="2400" kern="100" dirty="0">
                  <a:latin typeface="ＭＳ 明朝" panose="02020609040205080304" pitchFamily="17" charset="-128"/>
                  <a:ea typeface="ＭＳ 明朝" panose="02020609040205080304" pitchFamily="17" charset="-128"/>
                  <a:cs typeface="Courier New" panose="02070309020205020404" pitchFamily="49" charset="0"/>
                </a:rPr>
                <a:t>を開く</a:t>
              </a:r>
              <a:endPara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F5245B-352E-43C9-AAEA-9C76F3A2F215}"/>
              </a:ext>
            </a:extLst>
          </p:cNvPr>
          <p:cNvSpPr txBox="1"/>
          <p:nvPr/>
        </p:nvSpPr>
        <p:spPr>
          <a:xfrm>
            <a:off x="110240" y="27478"/>
            <a:ext cx="11691257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外向きの職業奉仕を行ったら意義ある奉仕賞に応募して下さい</a:t>
            </a:r>
          </a:p>
        </p:txBody>
      </p:sp>
    </p:spTree>
    <p:extLst>
      <p:ext uri="{BB962C8B-B14F-4D97-AF65-F5344CB8AC3E}">
        <p14:creationId xmlns:p14="http://schemas.microsoft.com/office/powerpoint/2010/main" val="19684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8287F3-CED5-C307-5C5B-4E9ACD93BD10}"/>
              </a:ext>
            </a:extLst>
          </p:cNvPr>
          <p:cNvSpPr txBox="1"/>
          <p:nvPr/>
        </p:nvSpPr>
        <p:spPr>
          <a:xfrm>
            <a:off x="250371" y="121076"/>
            <a:ext cx="11691257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応募</a:t>
            </a:r>
            <a:r>
              <a:rPr lang="ja-JP" altLang="ja-JP" sz="28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資格</a:t>
            </a:r>
            <a:b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地元の</a:t>
            </a:r>
            <a:r>
              <a:rPr lang="ja-JP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地域社会で実施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されたものですか？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クラブ会員の</a:t>
            </a:r>
            <a:r>
              <a:rPr lang="en-US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50</a:t>
            </a:r>
            <a:r>
              <a:rPr lang="ja-JP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％以上が直接に参加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しましたか？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 </a:t>
            </a:r>
            <a:r>
              <a:rPr lang="ja-JP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クラブ</a:t>
            </a:r>
            <a:r>
              <a:rPr lang="ja-JP" altLang="en-US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が積極的</a:t>
            </a:r>
            <a:r>
              <a:rPr lang="ja-JP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に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取り組みましたか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プロジェクトは</a:t>
            </a:r>
            <a:r>
              <a:rPr lang="ja-JP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重要な問題やニーズに取り組む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ものでしたか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クラブの規模と利用できるリソースと釣り合う内容でしたか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地域社会で</a:t>
            </a:r>
            <a:r>
              <a:rPr lang="ja-JP" altLang="ja-JP" sz="2800" b="1" u="sng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ロータリーの公共イメージを向上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しましたか？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 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このプロジェクトがきっかけとなって、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他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のロータリークラブ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が同様のプロジェクトを実施しましたか？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21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ADCA74-B1EF-4834-A924-758891AEFC2F}"/>
              </a:ext>
            </a:extLst>
          </p:cNvPr>
          <p:cNvSpPr txBox="1"/>
          <p:nvPr/>
        </p:nvSpPr>
        <p:spPr>
          <a:xfrm>
            <a:off x="1458686" y="88508"/>
            <a:ext cx="9078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意義ある奉仕賞受賞の要点</a:t>
            </a:r>
            <a:endParaRPr kumimoji="1" lang="en-US" altLang="ja-JP" sz="36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地域社会重要な問題やニーズに取り組む</a:t>
            </a:r>
            <a:endParaRPr kumimoji="1"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ロータリーの公共イメージを向上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3F9D88-3CFF-4BEA-9CA6-D297BB23D58D}"/>
              </a:ext>
            </a:extLst>
          </p:cNvPr>
          <p:cNvSpPr txBox="1"/>
          <p:nvPr/>
        </p:nvSpPr>
        <p:spPr>
          <a:xfrm>
            <a:off x="5427306" y="3106132"/>
            <a:ext cx="6624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2018-19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年からできた新しい賞</a:t>
            </a:r>
            <a:endParaRPr kumimoji="1"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地区ガバナーが選出する</a:t>
            </a:r>
            <a:endParaRPr kumimoji="1" lang="en-US" altLang="ja-JP" sz="1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7" name="図 6" descr="ダイアグラム, 概略図&#10;&#10;自動的に生成された説明">
            <a:extLst>
              <a:ext uri="{FF2B5EF4-FFF2-40B4-BE49-F238E27FC236}">
                <a16:creationId xmlns:a16="http://schemas.microsoft.com/office/drawing/2014/main" id="{7C062BA8-6D13-40BE-B2BE-C6078B69D2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4197" y="1338614"/>
            <a:ext cx="3744209" cy="5061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287ADC-5589-47B1-95AA-A67F654C4BEE}"/>
              </a:ext>
            </a:extLst>
          </p:cNvPr>
          <p:cNvSpPr txBox="1"/>
          <p:nvPr/>
        </p:nvSpPr>
        <p:spPr>
          <a:xfrm>
            <a:off x="83976" y="59000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職業奉仕モチベーションを高めるためにも応募下さい。</a:t>
            </a:r>
          </a:p>
        </p:txBody>
      </p:sp>
    </p:spTree>
    <p:extLst>
      <p:ext uri="{BB962C8B-B14F-4D97-AF65-F5344CB8AC3E}">
        <p14:creationId xmlns:p14="http://schemas.microsoft.com/office/powerpoint/2010/main" val="53471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小児まひ大流行 生ワクチンを投与[23023004736]の写真素材・イラスト素材｜アマナイメージズ">
            <a:extLst>
              <a:ext uri="{FF2B5EF4-FFF2-40B4-BE49-F238E27FC236}">
                <a16:creationId xmlns:a16="http://schemas.microsoft.com/office/drawing/2014/main" id="{12F6FF0B-F6A0-4EBA-D84B-AF52B75D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41" y="3772157"/>
            <a:ext cx="2598542" cy="30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5B3192-A665-CB7C-144E-1151119CE255}"/>
              </a:ext>
            </a:extLst>
          </p:cNvPr>
          <p:cNvSpPr txBox="1"/>
          <p:nvPr/>
        </p:nvSpPr>
        <p:spPr>
          <a:xfrm>
            <a:off x="287758" y="1983224"/>
            <a:ext cx="957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次回予定：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2023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月ごろ豊中＆中之島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合同</a:t>
            </a:r>
            <a:endParaRPr kumimoji="1"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「日本でもポリオは昔の病気ではない」</a:t>
            </a:r>
            <a:endParaRPr kumimoji="1"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ロータリークラブの取り組みも含めて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-</a:t>
            </a:r>
            <a:endParaRPr kumimoji="1"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16B0B1-CD93-5B0B-0B2B-F739094F854F}"/>
              </a:ext>
            </a:extLst>
          </p:cNvPr>
          <p:cNvSpPr txBox="1"/>
          <p:nvPr/>
        </p:nvSpPr>
        <p:spPr>
          <a:xfrm>
            <a:off x="111092" y="4555662"/>
            <a:ext cx="1692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1960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年大流行。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その時の子供が高齢化</a:t>
            </a:r>
          </a:p>
        </p:txBody>
      </p:sp>
      <p:pic>
        <p:nvPicPr>
          <p:cNvPr id="7" name="Picture 2" descr="Deformity Right Foot By Poliomyelitis Patient Stock Photo, Picture And  Royalty Free Image. Image 159192356.">
            <a:extLst>
              <a:ext uri="{FF2B5EF4-FFF2-40B4-BE49-F238E27FC236}">
                <a16:creationId xmlns:a16="http://schemas.microsoft.com/office/drawing/2014/main" id="{E2EFC723-B0C1-2285-352A-46C5770CF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6881" y="3909949"/>
            <a:ext cx="2018634" cy="29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rthotic devices and gait in polio patients - ScienceDirect">
            <a:extLst>
              <a:ext uri="{FF2B5EF4-FFF2-40B4-BE49-F238E27FC236}">
                <a16:creationId xmlns:a16="http://schemas.microsoft.com/office/drawing/2014/main" id="{089BFED7-EF7B-D758-1FF0-643DB1228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4800" y="3909949"/>
            <a:ext cx="2487562" cy="29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4F96F918-B85E-1B54-EA5A-2B0F549A98E4}"/>
              </a:ext>
            </a:extLst>
          </p:cNvPr>
          <p:cNvSpPr/>
          <p:nvPr/>
        </p:nvSpPr>
        <p:spPr>
          <a:xfrm>
            <a:off x="4389576" y="4986481"/>
            <a:ext cx="648930" cy="47223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83B531C3-D823-3041-B987-E8C7E804635B}"/>
              </a:ext>
            </a:extLst>
          </p:cNvPr>
          <p:cNvSpPr/>
          <p:nvPr/>
        </p:nvSpPr>
        <p:spPr>
          <a:xfrm>
            <a:off x="7562362" y="4980275"/>
            <a:ext cx="648930" cy="472237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AC1-0733-02D8-CABD-11B85E5965EC}"/>
              </a:ext>
            </a:extLst>
          </p:cNvPr>
          <p:cNvSpPr txBox="1"/>
          <p:nvPr/>
        </p:nvSpPr>
        <p:spPr>
          <a:xfrm>
            <a:off x="9875515" y="4622436"/>
            <a:ext cx="16007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軟骨のすり減りが早く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変形性関節症発症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8D0AFD-FB69-F6DA-9F6D-0FCE18D745D4}"/>
              </a:ext>
            </a:extLst>
          </p:cNvPr>
          <p:cNvSpPr txBox="1"/>
          <p:nvPr/>
        </p:nvSpPr>
        <p:spPr>
          <a:xfrm>
            <a:off x="6107866" y="5981501"/>
            <a:ext cx="17490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典型的変形内反で凹足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94A755-CAD2-15E9-1EA1-9A4250C92789}"/>
              </a:ext>
            </a:extLst>
          </p:cNvPr>
          <p:cNvSpPr txBox="1"/>
          <p:nvPr/>
        </p:nvSpPr>
        <p:spPr>
          <a:xfrm>
            <a:off x="111092" y="10895"/>
            <a:ext cx="95740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公共イメージの向上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って何をすれば良いのか？</a:t>
            </a:r>
            <a:endParaRPr kumimoji="1" lang="en-US" altLang="ja-JP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１つの提案：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21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億ドルの費用と無数のボランティア　</a:t>
            </a:r>
            <a:endParaRPr kumimoji="1" lang="en-US" altLang="ja-JP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で</a:t>
            </a:r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ポリオ撲滅運動に貢献を紹介</a:t>
            </a:r>
            <a:endParaRPr kumimoji="1" lang="en-US" altLang="ja-JP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73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F9C75-AC8A-2178-84F8-A226365E363F}"/>
              </a:ext>
            </a:extLst>
          </p:cNvPr>
          <p:cNvSpPr txBox="1"/>
          <p:nvPr/>
        </p:nvSpPr>
        <p:spPr>
          <a:xfrm>
            <a:off x="1884784" y="2957804"/>
            <a:ext cx="727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ご清聴有り難うございました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6706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F1EE98-847E-4083-B983-4E5AC6B2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39869"/>
            <a:ext cx="9162661" cy="133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RI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の職業奉仕に対する考えはこの</a:t>
            </a:r>
            <a:r>
              <a:rPr lang="en-US" altLang="ja-JP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年（</a:t>
            </a:r>
            <a:r>
              <a:rPr lang="en-US" altLang="ja-JP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2015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年～</a:t>
            </a:r>
            <a:r>
              <a:rPr lang="en-US" altLang="ja-JP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2021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年）で激変している。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CA9A83-E1EA-40FF-AAC9-55F289341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6824"/>
            <a:ext cx="8914451" cy="27526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3F0892-EB8C-4383-BDCD-8405B5C33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08" y="4236099"/>
            <a:ext cx="3489650" cy="24185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886F5F-25B8-B60B-DC1A-202AF1ED504E}"/>
              </a:ext>
            </a:extLst>
          </p:cNvPr>
          <p:cNvSpPr txBox="1"/>
          <p:nvPr/>
        </p:nvSpPr>
        <p:spPr>
          <a:xfrm>
            <a:off x="5234474" y="4520662"/>
            <a:ext cx="632615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理念だけではなく行動する職業奉仕でロータリーの</a:t>
            </a:r>
            <a:endParaRPr kumimoji="1" lang="en-US" altLang="ja-JP" sz="4000" b="1" dirty="0">
              <a:solidFill>
                <a:srgbClr val="0000FF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40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公共イメージを向上させる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2C6866-4F90-6441-983F-1B6228BF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664" y="4277032"/>
            <a:ext cx="1237272" cy="17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DE39A3-63EE-7A37-2CD0-CAD2A979F122}"/>
              </a:ext>
            </a:extLst>
          </p:cNvPr>
          <p:cNvSpPr txBox="1"/>
          <p:nvPr/>
        </p:nvSpPr>
        <p:spPr>
          <a:xfrm>
            <a:off x="3371790" y="608173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0" i="0" dirty="0">
                <a:solidFill>
                  <a:srgbClr val="4D5156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2022-23</a:t>
            </a:r>
            <a:r>
              <a:rPr lang="ja-JP" altLang="en-US" sz="900" b="0" i="0" dirty="0">
                <a:solidFill>
                  <a:srgbClr val="4D5156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年度</a:t>
            </a:r>
            <a:endParaRPr lang="en-US" altLang="ja-JP" sz="900" b="0" i="0" dirty="0">
              <a:solidFill>
                <a:srgbClr val="4D5156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00" b="0" i="0" dirty="0">
                <a:solidFill>
                  <a:srgbClr val="4D5156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ジェニファー </a:t>
            </a:r>
            <a:r>
              <a:rPr lang="en-US" altLang="ja-JP" sz="900" b="0" i="0" dirty="0">
                <a:solidFill>
                  <a:srgbClr val="4D5156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E. </a:t>
            </a:r>
            <a:r>
              <a:rPr lang="ja-JP" altLang="en-US" sz="900" b="0" i="0" dirty="0">
                <a:solidFill>
                  <a:srgbClr val="4D5156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ジョーンズ</a:t>
            </a:r>
            <a:endParaRPr kumimoji="1" lang="ja-JP" altLang="en-US" sz="9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41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9-2020年度 国際ロータリー会長">
            <a:extLst>
              <a:ext uri="{FF2B5EF4-FFF2-40B4-BE49-F238E27FC236}">
                <a16:creationId xmlns:a16="http://schemas.microsoft.com/office/drawing/2014/main" id="{F5735605-CDE1-4360-A444-98D5FD15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26" y="4329404"/>
            <a:ext cx="1816415" cy="24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titled">
            <a:extLst>
              <a:ext uri="{FF2B5EF4-FFF2-40B4-BE49-F238E27FC236}">
                <a16:creationId xmlns:a16="http://schemas.microsoft.com/office/drawing/2014/main" id="{3898A647-FCEB-4E87-BE2B-F9325ACF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09" y="4208106"/>
            <a:ext cx="1971098" cy="25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1FD2B71-B109-4862-9A92-00313DE55341}"/>
              </a:ext>
            </a:extLst>
          </p:cNvPr>
          <p:cNvSpPr/>
          <p:nvPr/>
        </p:nvSpPr>
        <p:spPr>
          <a:xfrm>
            <a:off x="2941522" y="5414318"/>
            <a:ext cx="1307691" cy="34065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6813EF3-B4FB-4452-B10C-755921EDD09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595368" y="5754977"/>
            <a:ext cx="17351" cy="4930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C99766-27FA-4909-BF78-77F4300E5835}"/>
              </a:ext>
            </a:extLst>
          </p:cNvPr>
          <p:cNvSpPr txBox="1"/>
          <p:nvPr/>
        </p:nvSpPr>
        <p:spPr>
          <a:xfrm>
            <a:off x="0" y="3816221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2020</a:t>
            </a:r>
            <a:r>
              <a:rPr kumimoji="1" lang="ja-JP" altLang="en-US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A2C811-B487-49AE-B4DF-C2F7F05BE4A1}"/>
              </a:ext>
            </a:extLst>
          </p:cNvPr>
          <p:cNvSpPr txBox="1"/>
          <p:nvPr/>
        </p:nvSpPr>
        <p:spPr>
          <a:xfrm>
            <a:off x="3105205" y="6211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理念でなく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実践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AC371E-EAB9-4E55-B9B1-3C332E9B6A79}"/>
              </a:ext>
            </a:extLst>
          </p:cNvPr>
          <p:cNvSpPr txBox="1"/>
          <p:nvPr/>
        </p:nvSpPr>
        <p:spPr>
          <a:xfrm>
            <a:off x="2601017" y="3732488"/>
            <a:ext cx="480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職業奉仕の手引きの表紙　　次の頁　　</a:t>
            </a:r>
            <a:r>
              <a:rPr lang="ja-JP" altLang="en-US" dirty="0"/>
              <a:t>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1156A6E-F03B-4F70-9D96-6C99ABD690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356" y="4087923"/>
            <a:ext cx="2003885" cy="277007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B58F1-FB00-5BF6-A481-F3D46B678E4D}"/>
              </a:ext>
            </a:extLst>
          </p:cNvPr>
          <p:cNvSpPr txBox="1"/>
          <p:nvPr/>
        </p:nvSpPr>
        <p:spPr>
          <a:xfrm>
            <a:off x="7128588" y="4230889"/>
            <a:ext cx="24072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自分の職業を使って、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 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つの人道的分野を実践することで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世界平和に貢献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できる</a:t>
            </a:r>
            <a:endParaRPr lang="ja-JP" altLang="en-US" sz="2400" dirty="0"/>
          </a:p>
        </p:txBody>
      </p:sp>
      <p:pic>
        <p:nvPicPr>
          <p:cNvPr id="15" name="Picture 2" descr="RI会長メッセージ - RIについて | RID2630 国際ロータリー 第2630地区（岐阜・三重）">
            <a:extLst>
              <a:ext uri="{FF2B5EF4-FFF2-40B4-BE49-F238E27FC236}">
                <a16:creationId xmlns:a16="http://schemas.microsoft.com/office/drawing/2014/main" id="{6FB29D9C-F02E-DA9C-FBCD-D7660792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61" y="365102"/>
            <a:ext cx="1513112" cy="20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D16946-FEA9-1965-0518-FA35FBBB9F84}"/>
              </a:ext>
            </a:extLst>
          </p:cNvPr>
          <p:cNvSpPr txBox="1"/>
          <p:nvPr/>
        </p:nvSpPr>
        <p:spPr>
          <a:xfrm>
            <a:off x="914399" y="384421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マローニ会長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E02FED-C4DB-18F6-E607-D168FE177794}"/>
              </a:ext>
            </a:extLst>
          </p:cNvPr>
          <p:cNvSpPr txBox="1"/>
          <p:nvPr/>
        </p:nvSpPr>
        <p:spPr>
          <a:xfrm>
            <a:off x="2258008" y="644011"/>
            <a:ext cx="6885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会員増強のために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会員特典のプログラムを提案。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0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職業を持たない人にも入会してもらえるよう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ロータリーの行動規範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を創設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2EFD25-6059-4DA4-C488-88DF23A82B70}"/>
              </a:ext>
            </a:extLst>
          </p:cNvPr>
          <p:cNvSpPr txBox="1"/>
          <p:nvPr/>
        </p:nvSpPr>
        <p:spPr>
          <a:xfrm>
            <a:off x="1996750" y="0"/>
            <a:ext cx="4058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ス</a:t>
            </a:r>
            <a:r>
              <a:rPr lang="ja-JP" altLang="en-US" sz="1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リランカ出身のラビンドラン会長</a:t>
            </a:r>
            <a:endParaRPr lang="en-US" altLang="ja-JP" sz="1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5AC598-2A39-7CF4-B8F3-379BA226B43C}"/>
              </a:ext>
            </a:extLst>
          </p:cNvPr>
          <p:cNvSpPr txBox="1"/>
          <p:nvPr/>
        </p:nvSpPr>
        <p:spPr>
          <a:xfrm>
            <a:off x="0" y="0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2015</a:t>
            </a:r>
            <a:r>
              <a:rPr kumimoji="1" lang="ja-JP" altLang="en-US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C112F6-1561-F32C-C2C5-6D92993F0D4E}"/>
              </a:ext>
            </a:extLst>
          </p:cNvPr>
          <p:cNvSpPr txBox="1"/>
          <p:nvPr/>
        </p:nvSpPr>
        <p:spPr>
          <a:xfrm>
            <a:off x="65313" y="2391747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2016</a:t>
            </a:r>
            <a:r>
              <a:rPr kumimoji="1" lang="ja-JP" altLang="en-US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2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月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5001C8-1D5C-5A76-CF47-0C0EDB632E63}"/>
              </a:ext>
            </a:extLst>
          </p:cNvPr>
          <p:cNvSpPr txBox="1"/>
          <p:nvPr/>
        </p:nvSpPr>
        <p:spPr>
          <a:xfrm>
            <a:off x="2307771" y="2261317"/>
            <a:ext cx="6885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会員増強の戦略計画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では従来の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'Membership Development'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（会員発掘）を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'Attraction and engagement'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（魅力を高め、絆を深める）に変更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10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7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B0C3B-7B68-7F48-8090-3838D14F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1"/>
            <a:ext cx="10244372" cy="1014181"/>
          </a:xfrm>
        </p:spPr>
        <p:txBody>
          <a:bodyPr>
            <a:normAutofit/>
          </a:bodyPr>
          <a:lstStyle/>
          <a:p>
            <a:br>
              <a:rPr lang="en-US" altLang="ja-JP" sz="147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en-US" altLang="ja-JP" b="1" dirty="0">
                <a:solidFill>
                  <a:schemeClr val="tx1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2016</a:t>
            </a:r>
            <a:r>
              <a:rPr lang="ja-JP" altLang="en-US" b="1" dirty="0">
                <a:solidFill>
                  <a:schemeClr val="tx1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ja-JP" altLang="en-US" sz="2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規定審議会「制定案</a:t>
            </a:r>
            <a:r>
              <a:rPr lang="en-US" altLang="ja-JP" sz="2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16-10</a:t>
            </a:r>
            <a:r>
              <a:rPr lang="ja-JP" altLang="en-US" sz="22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奉仕の第二部門を改正する件」採択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F389A-A67F-BE4C-B7C8-C290A020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1141166"/>
            <a:ext cx="11709918" cy="2653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標準ロータリークラブ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定款　第６条　五大奉仕部門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en-US" altLang="ja-JP" sz="47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r>
              <a:rPr lang="ja-JP" altLang="ja-JP" sz="47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自己の職業上の手腕を社会の問題や</a:t>
            </a:r>
            <a:br>
              <a:rPr lang="en-US" altLang="ja-JP" sz="47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ja-JP" sz="47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ニーズに役立てるために、クラブが開発</a:t>
            </a:r>
            <a:br>
              <a:rPr lang="en-US" altLang="ja-JP" sz="47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ja-JP" sz="47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したプロジェクトに応えること</a:t>
            </a:r>
            <a:r>
              <a:rPr lang="ja-JP" altLang="ja-JP" sz="4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が含まれる。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46FEDC-3DA9-F448-BAFC-A85825BA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D89D-B0EC-4A55-ADA2-A3D59CDCB9B9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pPr>
                <a:defRPr/>
              </a:pPr>
              <a:t>4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2E3F373-08E1-4073-B0BA-09E29A71F95D}"/>
              </a:ext>
            </a:extLst>
          </p:cNvPr>
          <p:cNvSpPr/>
          <p:nvPr/>
        </p:nvSpPr>
        <p:spPr>
          <a:xfrm>
            <a:off x="5881396" y="3714231"/>
            <a:ext cx="429208" cy="421381"/>
          </a:xfrm>
          <a:prstGeom prst="downArrow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DB2B90-4771-4724-A1A8-DC945E2A0BBE}"/>
              </a:ext>
            </a:extLst>
          </p:cNvPr>
          <p:cNvSpPr txBox="1"/>
          <p:nvPr/>
        </p:nvSpPr>
        <p:spPr>
          <a:xfrm>
            <a:off x="827281" y="4130911"/>
            <a:ext cx="757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外向きの職業奉仕</a:t>
            </a:r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：会員の職業を使って</a:t>
            </a:r>
            <a:endParaRPr kumimoji="1"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kumimoji="1"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ロータリーのイメージの向上に利用すること</a:t>
            </a:r>
            <a:endParaRPr kumimoji="1" lang="ja-JP" altLang="en-US" sz="280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5F249AD-934F-4F3B-B84A-32D8FAA0825B}"/>
              </a:ext>
            </a:extLst>
          </p:cNvPr>
          <p:cNvGrpSpPr/>
          <p:nvPr/>
        </p:nvGrpSpPr>
        <p:grpSpPr>
          <a:xfrm>
            <a:off x="3336761" y="4321383"/>
            <a:ext cx="8748968" cy="2387294"/>
            <a:chOff x="3288123" y="4455403"/>
            <a:chExt cx="8748968" cy="238729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CEFB974-DD5C-41C1-8193-50DFF6F71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8785" y="4455403"/>
              <a:ext cx="3688306" cy="238729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A4D59DB-B3CE-4123-ACEB-594B779793C0}"/>
                </a:ext>
              </a:extLst>
            </p:cNvPr>
            <p:cNvSpPr txBox="1"/>
            <p:nvPr/>
          </p:nvSpPr>
          <p:spPr>
            <a:xfrm>
              <a:off x="3288123" y="5482365"/>
              <a:ext cx="518160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例</a:t>
              </a:r>
              <a:endPara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ロータリーの友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2020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年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10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月号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18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頁</a:t>
              </a:r>
              <a:endPara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大工の会員が中心となって被災地に仮説住宅を建てた（メキシコ）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41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6E9AD4-1767-4C20-90D8-9C917402FA17}"/>
              </a:ext>
            </a:extLst>
          </p:cNvPr>
          <p:cNvSpPr txBox="1"/>
          <p:nvPr/>
        </p:nvSpPr>
        <p:spPr>
          <a:xfrm>
            <a:off x="5467739" y="102638"/>
            <a:ext cx="6553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13" indent="-989013"/>
            <a:r>
              <a:rPr lang="ja-JP" altLang="en-US" sz="36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例：中之島</a:t>
            </a:r>
            <a:r>
              <a:rPr lang="en-US" altLang="ja-JP" sz="36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lang="ja-JP" altLang="en-US" sz="36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の医療出前授業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D09AE9-071D-4EFD-8D18-AA40379F515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44" y="159788"/>
            <a:ext cx="5136695" cy="6698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9050E1EF-769B-4060-B2B2-CCB30FE1B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980" y="697419"/>
            <a:ext cx="5024867" cy="61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12C246C-E675-4E83-B849-7EB17F99FB76}"/>
              </a:ext>
            </a:extLst>
          </p:cNvPr>
          <p:cNvGrpSpPr/>
          <p:nvPr/>
        </p:nvGrpSpPr>
        <p:grpSpPr>
          <a:xfrm>
            <a:off x="1207935" y="911112"/>
            <a:ext cx="4664627" cy="3004330"/>
            <a:chOff x="294827" y="778712"/>
            <a:chExt cx="4664627" cy="300433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A92A210-3A14-4AD6-9AB7-C76EF9F99E88}"/>
                </a:ext>
              </a:extLst>
            </p:cNvPr>
            <p:cNvSpPr txBox="1"/>
            <p:nvPr/>
          </p:nvSpPr>
          <p:spPr>
            <a:xfrm>
              <a:off x="295694" y="3136711"/>
              <a:ext cx="46637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9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月</a:t>
              </a:r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24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日　コロナ禍の影響のため密を避け、参加者</a:t>
              </a:r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74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名にしぼり開催。</a:t>
              </a:r>
              <a:endParaRPr lang="ja-JP" altLang="ja-JP" sz="1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921DBB6-B203-4E71-9A01-C3E7A1273E1C}"/>
                </a:ext>
              </a:extLst>
            </p:cNvPr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827" y="778712"/>
              <a:ext cx="4640216" cy="23491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924254F0-1408-4D64-892C-3E5449FC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44" y="0"/>
            <a:ext cx="5244446" cy="12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ja-JP" altLang="en-US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出前授業に先立ち、</a:t>
            </a:r>
            <a:endParaRPr lang="en-US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rgbClr val="C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ロータリークラブの奉仕活動を説明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04DDFE3-3897-49A0-B56A-6A4E37DE1405}"/>
              </a:ext>
            </a:extLst>
          </p:cNvPr>
          <p:cNvGrpSpPr/>
          <p:nvPr/>
        </p:nvGrpSpPr>
        <p:grpSpPr>
          <a:xfrm>
            <a:off x="6452381" y="5249356"/>
            <a:ext cx="3704253" cy="1428121"/>
            <a:chOff x="7452065" y="4936640"/>
            <a:chExt cx="3704253" cy="142812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93076A1-163E-4E54-84AB-AC286879238C}"/>
                </a:ext>
              </a:extLst>
            </p:cNvPr>
            <p:cNvSpPr txBox="1"/>
            <p:nvPr/>
          </p:nvSpPr>
          <p:spPr>
            <a:xfrm>
              <a:off x="8422448" y="5320142"/>
              <a:ext cx="273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高齢者の歯のトリセツ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（金森会長）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03C2B67-8C79-4E0C-804F-DCD5BFD08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2065" y="4936640"/>
              <a:ext cx="961054" cy="1428121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4357A9-4266-44F9-8C2F-11BAFE16F469}"/>
              </a:ext>
            </a:extLst>
          </p:cNvPr>
          <p:cNvGrpSpPr/>
          <p:nvPr/>
        </p:nvGrpSpPr>
        <p:grpSpPr>
          <a:xfrm>
            <a:off x="6452381" y="3647234"/>
            <a:ext cx="3872013" cy="1428121"/>
            <a:chOff x="7461492" y="3427654"/>
            <a:chExt cx="3872013" cy="142812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B1D2F37-CCC1-4F42-B346-374FBCBC2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2" y="3427654"/>
              <a:ext cx="923730" cy="1428121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73EB63-5B6D-4E09-9CF5-8C108EF977FC}"/>
                </a:ext>
              </a:extLst>
            </p:cNvPr>
            <p:cNvSpPr txBox="1"/>
            <p:nvPr/>
          </p:nvSpPr>
          <p:spPr>
            <a:xfrm>
              <a:off x="8397472" y="3686337"/>
              <a:ext cx="29360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耳の構造と難聴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（耳鼻咽喉科医栗山会員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超我奉仕賞受賞）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D7A21FA-8CF9-4E1D-B454-C01976F99B76}"/>
              </a:ext>
            </a:extLst>
          </p:cNvPr>
          <p:cNvGrpSpPr/>
          <p:nvPr/>
        </p:nvGrpSpPr>
        <p:grpSpPr>
          <a:xfrm>
            <a:off x="6452381" y="2007572"/>
            <a:ext cx="4137656" cy="1411903"/>
            <a:chOff x="7461492" y="1846991"/>
            <a:chExt cx="4137656" cy="141190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DA2C865-9D25-4455-9C8D-95DB961AB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2" y="1846991"/>
              <a:ext cx="970383" cy="1411903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11D0A32-E8F3-4364-AD2A-A9B9D3870FF4}"/>
                </a:ext>
              </a:extLst>
            </p:cNvPr>
            <p:cNvSpPr txBox="1"/>
            <p:nvPr/>
          </p:nvSpPr>
          <p:spPr>
            <a:xfrm>
              <a:off x="8431875" y="2098429"/>
              <a:ext cx="3167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日半分のアボカドと筋トレでひざの痛みはラクになる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（整形外科医戸田会員）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0CE63D9-2689-46AD-8747-5312B0EF6DB4}"/>
              </a:ext>
            </a:extLst>
          </p:cNvPr>
          <p:cNvGrpSpPr/>
          <p:nvPr/>
        </p:nvGrpSpPr>
        <p:grpSpPr>
          <a:xfrm>
            <a:off x="6452381" y="336230"/>
            <a:ext cx="4303159" cy="1428121"/>
            <a:chOff x="7461493" y="281443"/>
            <a:chExt cx="4303159" cy="142812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3DDCC01-6066-45E8-99F8-6AF76B9F3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3" y="281443"/>
              <a:ext cx="961054" cy="142812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EB02729-4EDB-4540-87E8-123925334A54}"/>
                </a:ext>
              </a:extLst>
            </p:cNvPr>
            <p:cNvSpPr txBox="1"/>
            <p:nvPr/>
          </p:nvSpPr>
          <p:spPr>
            <a:xfrm>
              <a:off x="8416326" y="690219"/>
              <a:ext cx="3348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国際ロータリーとは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（耳鼻咽喉科医　高島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PDG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）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3624BC6-7D0A-43AB-8049-A580481B5A87}"/>
              </a:ext>
            </a:extLst>
          </p:cNvPr>
          <p:cNvGrpSpPr/>
          <p:nvPr/>
        </p:nvGrpSpPr>
        <p:grpSpPr>
          <a:xfrm>
            <a:off x="1195952" y="3915442"/>
            <a:ext cx="4795936" cy="2668771"/>
            <a:chOff x="345176" y="4041009"/>
            <a:chExt cx="4795936" cy="266877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1D7AB59-0720-4DF7-BC56-A4230EA0B1E6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4411" y="4041009"/>
              <a:ext cx="4758613" cy="17354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FB6F9E8-2BA5-407F-8D3A-BD1EFCDBDB2F}"/>
                </a:ext>
              </a:extLst>
            </p:cNvPr>
            <p:cNvSpPr txBox="1"/>
            <p:nvPr/>
          </p:nvSpPr>
          <p:spPr>
            <a:xfrm>
              <a:off x="345176" y="5786450"/>
              <a:ext cx="47959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総合討論では一般参加者から多数の質問があり、時間内に収らず、</a:t>
              </a:r>
              <a:r>
                <a:rPr lang="ja-JP" altLang="en-US" b="1" kern="100" dirty="0">
                  <a:solidFill>
                    <a:srgbClr val="08721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講演後にも各講師に対する質問者が列をなした</a:t>
              </a:r>
              <a:endParaRPr lang="ja-JP" altLang="ja-JP" b="1" kern="100" dirty="0">
                <a:solidFill>
                  <a:srgbClr val="08721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99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1EED31-227A-3518-B4B7-4283BDD02902}"/>
              </a:ext>
            </a:extLst>
          </p:cNvPr>
          <p:cNvSpPr txBox="1"/>
          <p:nvPr/>
        </p:nvSpPr>
        <p:spPr>
          <a:xfrm>
            <a:off x="111967" y="326570"/>
            <a:ext cx="3515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しかし、単一のクラブでは、レパートリーに限りがあります。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そこで</a:t>
            </a:r>
            <a:r>
              <a:rPr kumimoji="1"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地区職業奉仕委員会に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大阪東南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を紹介してもらい、健康についての出前授業を共催することとしました。</a:t>
            </a:r>
          </a:p>
        </p:txBody>
      </p:sp>
      <p:pic>
        <p:nvPicPr>
          <p:cNvPr id="8" name="図 7" descr="新聞の記事&#10;&#10;自動的に生成された説明">
            <a:extLst>
              <a:ext uri="{FF2B5EF4-FFF2-40B4-BE49-F238E27FC236}">
                <a16:creationId xmlns:a16="http://schemas.microsoft.com/office/drawing/2014/main" id="{D21138BD-CA8B-20BF-DD17-ED66E196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75174" y="599364"/>
            <a:ext cx="6454877" cy="55581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8A2DCA-BF17-75D2-746E-44D35D3918CA}"/>
              </a:ext>
            </a:extLst>
          </p:cNvPr>
          <p:cNvSpPr txBox="1"/>
          <p:nvPr/>
        </p:nvSpPr>
        <p:spPr>
          <a:xfrm>
            <a:off x="541175" y="618619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日朝日新聞夕刊</a:t>
            </a:r>
          </a:p>
        </p:txBody>
      </p:sp>
    </p:spTree>
    <p:extLst>
      <p:ext uri="{BB962C8B-B14F-4D97-AF65-F5344CB8AC3E}">
        <p14:creationId xmlns:p14="http://schemas.microsoft.com/office/powerpoint/2010/main" val="273437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9B45EB-38A3-F183-FCF4-009EA27B3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55" y="2202024"/>
            <a:ext cx="7620000" cy="363297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0C995-A9CC-97C4-E199-6F2DCF79B97A}"/>
              </a:ext>
            </a:extLst>
          </p:cNvPr>
          <p:cNvSpPr txBox="1"/>
          <p:nvPr/>
        </p:nvSpPr>
        <p:spPr>
          <a:xfrm>
            <a:off x="0" y="363894"/>
            <a:ext cx="9480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28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　地区職業奉仕委員会が後援し、二つのロータリークラブによる高齢者向けの医療出前授業を開催</a:t>
            </a:r>
          </a:p>
        </p:txBody>
      </p:sp>
    </p:spTree>
    <p:extLst>
      <p:ext uri="{BB962C8B-B14F-4D97-AF65-F5344CB8AC3E}">
        <p14:creationId xmlns:p14="http://schemas.microsoft.com/office/powerpoint/2010/main" val="107972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C8F68B-5857-C914-BB45-D2A86A07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162" y="825351"/>
            <a:ext cx="2565417" cy="4791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5EC6F8-7CE8-9A30-D728-DB813734E963}"/>
              </a:ext>
            </a:extLst>
          </p:cNvPr>
          <p:cNvSpPr txBox="1"/>
          <p:nvPr/>
        </p:nvSpPr>
        <p:spPr>
          <a:xfrm>
            <a:off x="414154" y="5617028"/>
            <a:ext cx="301378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大阪中之島</a:t>
            </a:r>
            <a:r>
              <a:rPr lang="en-US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RC</a:t>
            </a:r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北村譲会長から</a:t>
            </a:r>
            <a:r>
              <a:rPr lang="ja-JP" altLang="en-US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開会の挨拶</a:t>
            </a:r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「ロータリークラブについて」の説明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94E529-ECFD-5531-A2DD-8CCFEF337EBC}"/>
              </a:ext>
            </a:extLst>
          </p:cNvPr>
          <p:cNvSpPr txBox="1"/>
          <p:nvPr/>
        </p:nvSpPr>
        <p:spPr>
          <a:xfrm>
            <a:off x="3801869" y="5594737"/>
            <a:ext cx="31350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kern="100" dirty="0"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2021-2022</a:t>
            </a:r>
            <a:r>
              <a:rPr lang="ja-JP" alt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地区職業奉仕委員会上甲悌二委員長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ja-JP" alt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「ロータリークラブの職業奉仕とは」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の話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274FFDD-92F5-2C99-5617-30B4E8CC0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2" y="845574"/>
            <a:ext cx="2652000" cy="442000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654A6E-B2F4-4D2C-A349-60C891507341}"/>
              </a:ext>
            </a:extLst>
          </p:cNvPr>
          <p:cNvSpPr txBox="1"/>
          <p:nvPr/>
        </p:nvSpPr>
        <p:spPr>
          <a:xfrm>
            <a:off x="8413105" y="4329232"/>
            <a:ext cx="256541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大阪東南</a:t>
            </a:r>
            <a:r>
              <a:rPr lang="en-US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RC</a:t>
            </a:r>
          </a:p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北村佳久会長から「ロータリークラブに興味をもってほしい」との内容の閉会の挨拶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0B17E7-9680-4659-4B06-604C20CDC7EF}"/>
              </a:ext>
            </a:extLst>
          </p:cNvPr>
          <p:cNvSpPr txBox="1"/>
          <p:nvPr/>
        </p:nvSpPr>
        <p:spPr>
          <a:xfrm>
            <a:off x="58994" y="81943"/>
            <a:ext cx="1149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講演会の</a:t>
            </a:r>
            <a:r>
              <a:rPr kumimoji="1"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1/4</a:t>
            </a:r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の時間は、ロータリーや職業奉仕の説明に充てた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2B3FC18-0769-0CE6-25BB-11C1F8E41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564" y="916922"/>
            <a:ext cx="2329746" cy="4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4937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714</TotalTime>
  <Words>847</Words>
  <Application>Microsoft Office PowerPoint</Application>
  <PresentationFormat>ワイド画面</PresentationFormat>
  <Paragraphs>86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HGMaruGothicMPRO</vt:lpstr>
      <vt:lpstr>ＭＳ 明朝</vt:lpstr>
      <vt:lpstr>Arial</vt:lpstr>
      <vt:lpstr>Calibri</vt:lpstr>
      <vt:lpstr>Century</vt:lpstr>
      <vt:lpstr>Trebuchet MS</vt:lpstr>
      <vt:lpstr>Wingdings 3</vt:lpstr>
      <vt:lpstr>ファセット</vt:lpstr>
      <vt:lpstr>職業奉仕活動の事例紹介</vt:lpstr>
      <vt:lpstr>PowerPoint プレゼンテーション</vt:lpstr>
      <vt:lpstr>PowerPoint プレゼンテーション</vt:lpstr>
      <vt:lpstr> 2016年規定審議会「制定案16-10 奉仕の第二部門を改正する件」採択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toda</dc:creator>
  <cp:lastModifiedBy>国際ロータリー2660</cp:lastModifiedBy>
  <cp:revision>99</cp:revision>
  <cp:lastPrinted>2022-03-26T07:50:14Z</cp:lastPrinted>
  <dcterms:created xsi:type="dcterms:W3CDTF">2019-02-10T23:15:00Z</dcterms:created>
  <dcterms:modified xsi:type="dcterms:W3CDTF">2022-07-26T01:38:29Z</dcterms:modified>
</cp:coreProperties>
</file>