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15"/>
  </p:notesMasterIdLst>
  <p:handoutMasterIdLst>
    <p:handoutMasterId r:id="rId16"/>
  </p:handoutMasterIdLst>
  <p:sldIdLst>
    <p:sldId id="11944" r:id="rId2"/>
    <p:sldId id="11949" r:id="rId3"/>
    <p:sldId id="11950" r:id="rId4"/>
    <p:sldId id="11951" r:id="rId5"/>
    <p:sldId id="11953" r:id="rId6"/>
    <p:sldId id="11957" r:id="rId7"/>
    <p:sldId id="11958" r:id="rId8"/>
    <p:sldId id="11960" r:id="rId9"/>
    <p:sldId id="11959" r:id="rId10"/>
    <p:sldId id="11956" r:id="rId11"/>
    <p:sldId id="11955" r:id="rId12"/>
    <p:sldId id="346" r:id="rId13"/>
    <p:sldId id="271" r:id="rId1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1485DBDB-056F-48B9-89C1-624D0018CA46}">
          <p14:sldIdLst>
            <p14:sldId id="11944"/>
            <p14:sldId id="11949"/>
            <p14:sldId id="11950"/>
            <p14:sldId id="11951"/>
            <p14:sldId id="11953"/>
            <p14:sldId id="11957"/>
            <p14:sldId id="11958"/>
            <p14:sldId id="11960"/>
            <p14:sldId id="11959"/>
            <p14:sldId id="11956"/>
            <p14:sldId id="11955"/>
            <p14:sldId id="346"/>
            <p14:sldId id="27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7" autoAdjust="0"/>
    <p:restoredTop sz="49962" autoAdjust="0"/>
  </p:normalViewPr>
  <p:slideViewPr>
    <p:cSldViewPr snapToGrid="0">
      <p:cViewPr varScale="1">
        <p:scale>
          <a:sx n="36" d="100"/>
          <a:sy n="36" d="100"/>
        </p:scale>
        <p:origin x="1374" y="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9" d="100"/>
          <a:sy n="99" d="100"/>
        </p:scale>
        <p:origin x="1541"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830" cy="495029"/>
          </a:xfrm>
          <a:prstGeom prst="rect">
            <a:avLst/>
          </a:prstGeom>
        </p:spPr>
        <p:txBody>
          <a:bodyPr vert="horz" lIns="90759" tIns="45380" rIns="90759" bIns="45380" rtlCol="0"/>
          <a:lstStyle>
            <a:lvl1pPr algn="l">
              <a:defRPr sz="1100"/>
            </a:lvl1pPr>
          </a:lstStyle>
          <a:p>
            <a:endParaRPr kumimoji="1" lang="ja-JP" altLang="en-US"/>
          </a:p>
        </p:txBody>
      </p:sp>
      <p:sp>
        <p:nvSpPr>
          <p:cNvPr id="3" name="日付プレースホルダー 2"/>
          <p:cNvSpPr>
            <a:spLocks noGrp="1"/>
          </p:cNvSpPr>
          <p:nvPr>
            <p:ph type="dt" sz="quarter" idx="1"/>
          </p:nvPr>
        </p:nvSpPr>
        <p:spPr>
          <a:xfrm>
            <a:off x="3815375" y="0"/>
            <a:ext cx="2918830" cy="495029"/>
          </a:xfrm>
          <a:prstGeom prst="rect">
            <a:avLst/>
          </a:prstGeom>
        </p:spPr>
        <p:txBody>
          <a:bodyPr vert="horz" lIns="90759" tIns="45380" rIns="90759" bIns="45380" rtlCol="0"/>
          <a:lstStyle>
            <a:lvl1pPr algn="r">
              <a:defRPr sz="1100"/>
            </a:lvl1pPr>
          </a:lstStyle>
          <a:p>
            <a:fld id="{88416864-EEE2-4289-A1E1-B81FAF8401D8}" type="datetimeFigureOut">
              <a:rPr kumimoji="1" lang="ja-JP" altLang="en-US" smtClean="0"/>
              <a:t>2023/3/10</a:t>
            </a:fld>
            <a:endParaRPr kumimoji="1" lang="ja-JP" altLang="en-US"/>
          </a:p>
        </p:txBody>
      </p:sp>
      <p:sp>
        <p:nvSpPr>
          <p:cNvPr id="4" name="フッター プレースホルダー 3"/>
          <p:cNvSpPr>
            <a:spLocks noGrp="1"/>
          </p:cNvSpPr>
          <p:nvPr>
            <p:ph type="ftr" sz="quarter" idx="2"/>
          </p:nvPr>
        </p:nvSpPr>
        <p:spPr>
          <a:xfrm>
            <a:off x="2" y="9371286"/>
            <a:ext cx="2918830" cy="495028"/>
          </a:xfrm>
          <a:prstGeom prst="rect">
            <a:avLst/>
          </a:prstGeom>
        </p:spPr>
        <p:txBody>
          <a:bodyPr vert="horz" lIns="90759" tIns="45380" rIns="90759" bIns="45380" rtlCol="0" anchor="b"/>
          <a:lstStyle>
            <a:lvl1pPr algn="l">
              <a:defRPr sz="1100"/>
            </a:lvl1pPr>
          </a:lstStyle>
          <a:p>
            <a:endParaRPr kumimoji="1" lang="ja-JP" altLang="en-US"/>
          </a:p>
        </p:txBody>
      </p:sp>
      <p:sp>
        <p:nvSpPr>
          <p:cNvPr id="5" name="スライド番号プレースホルダー 4"/>
          <p:cNvSpPr>
            <a:spLocks noGrp="1"/>
          </p:cNvSpPr>
          <p:nvPr>
            <p:ph type="sldNum" sz="quarter" idx="3"/>
          </p:nvPr>
        </p:nvSpPr>
        <p:spPr>
          <a:xfrm>
            <a:off x="3815375" y="9371286"/>
            <a:ext cx="2918830" cy="495028"/>
          </a:xfrm>
          <a:prstGeom prst="rect">
            <a:avLst/>
          </a:prstGeom>
        </p:spPr>
        <p:txBody>
          <a:bodyPr vert="horz" lIns="90759" tIns="45380" rIns="90759" bIns="45380" rtlCol="0" anchor="b"/>
          <a:lstStyle>
            <a:lvl1pPr algn="r">
              <a:defRPr sz="1100"/>
            </a:lvl1pPr>
          </a:lstStyle>
          <a:p>
            <a:fld id="{0F3C7949-838B-4A21-A454-9B8BC7BBA0F4}" type="slidenum">
              <a:rPr kumimoji="1" lang="ja-JP" altLang="en-US" smtClean="0"/>
              <a:t>‹#›</a:t>
            </a:fld>
            <a:endParaRPr kumimoji="1" lang="ja-JP" altLang="en-US"/>
          </a:p>
        </p:txBody>
      </p:sp>
    </p:spTree>
    <p:extLst>
      <p:ext uri="{BB962C8B-B14F-4D97-AF65-F5344CB8AC3E}">
        <p14:creationId xmlns:p14="http://schemas.microsoft.com/office/powerpoint/2010/main" val="1838057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830" cy="495029"/>
          </a:xfrm>
          <a:prstGeom prst="rect">
            <a:avLst/>
          </a:prstGeom>
        </p:spPr>
        <p:txBody>
          <a:bodyPr vert="horz" lIns="90759" tIns="45380" rIns="90759" bIns="45380"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375" y="0"/>
            <a:ext cx="2918830" cy="495029"/>
          </a:xfrm>
          <a:prstGeom prst="rect">
            <a:avLst/>
          </a:prstGeom>
        </p:spPr>
        <p:txBody>
          <a:bodyPr vert="horz" lIns="90759" tIns="45380" rIns="90759" bIns="45380" rtlCol="0"/>
          <a:lstStyle>
            <a:lvl1pPr algn="r">
              <a:defRPr sz="1100"/>
            </a:lvl1pPr>
          </a:lstStyle>
          <a:p>
            <a:fld id="{7804C83C-66C8-4FFB-8555-6D3809A33EAF}" type="datetimeFigureOut">
              <a:rPr kumimoji="1" lang="ja-JP" altLang="en-US" smtClean="0"/>
              <a:t>2023/3/10</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759" tIns="45380" rIns="90759" bIns="4538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0759" tIns="45380" rIns="90759" bIns="4538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286"/>
            <a:ext cx="2918830" cy="495028"/>
          </a:xfrm>
          <a:prstGeom prst="rect">
            <a:avLst/>
          </a:prstGeom>
        </p:spPr>
        <p:txBody>
          <a:bodyPr vert="horz" lIns="90759" tIns="45380" rIns="90759" bIns="45380"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0" cy="495028"/>
          </a:xfrm>
          <a:prstGeom prst="rect">
            <a:avLst/>
          </a:prstGeom>
        </p:spPr>
        <p:txBody>
          <a:bodyPr vert="horz" lIns="90759" tIns="45380" rIns="90759" bIns="45380" rtlCol="0" anchor="b"/>
          <a:lstStyle>
            <a:lvl1pPr algn="r">
              <a:defRPr sz="1100"/>
            </a:lvl1pPr>
          </a:lstStyle>
          <a:p>
            <a:fld id="{A5942BEE-113D-4949-A31D-F36B2935D45F}" type="slidenum">
              <a:rPr kumimoji="1" lang="ja-JP" altLang="en-US" smtClean="0"/>
              <a:t>‹#›</a:t>
            </a:fld>
            <a:endParaRPr kumimoji="1" lang="ja-JP" altLang="en-US"/>
          </a:p>
        </p:txBody>
      </p:sp>
    </p:spTree>
    <p:extLst>
      <p:ext uri="{BB962C8B-B14F-4D97-AF65-F5344CB8AC3E}">
        <p14:creationId xmlns:p14="http://schemas.microsoft.com/office/powerpoint/2010/main" val="27329796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次年度の公共イメージ向上委員会の委員長の伊藤芳晃と申します。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　本日は、公共イメージ向上委員会の視点から、危機管理上、考えておきたい問題として、ソーシャルメディアが抱えるリスクを取り上げさせていただきました。</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　対外的に良いイメージというのは、危機管理委員会が発動するような不祥事の場面とは表裏一体でして、マイナスになりかねない公共イメージの観点からお話させていただきます。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1</a:t>
            </a:fld>
            <a:endParaRPr kumimoji="1" lang="ja-JP" altLang="en-US"/>
          </a:p>
        </p:txBody>
      </p:sp>
    </p:spTree>
    <p:extLst>
      <p:ext uri="{BB962C8B-B14F-4D97-AF65-F5344CB8AC3E}">
        <p14:creationId xmlns:p14="http://schemas.microsoft.com/office/powerpoint/2010/main" val="3034907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800" kern="100" dirty="0">
                <a:latin typeface="+mn-ea"/>
                <a:cs typeface="Times New Roman" panose="02020603050405020304" pitchFamily="18" charset="0"/>
              </a:rPr>
              <a:t>炎上が起こる原因について、清水陽平という弁護士が、「サイト別ネット中傷炎上対応マニュアル」において、</a:t>
            </a:r>
            <a:endParaRPr lang="en-US" altLang="ja-JP" sz="1800" kern="100" dirty="0">
              <a:latin typeface="+mn-ea"/>
              <a:cs typeface="Times New Roman" panose="02020603050405020304" pitchFamily="18" charset="0"/>
            </a:endParaRPr>
          </a:p>
          <a:p>
            <a:pPr algn="just"/>
            <a:r>
              <a:rPr lang="ja-JP" altLang="en-US" sz="1800" kern="100" dirty="0">
                <a:latin typeface="+mn-ea"/>
                <a:cs typeface="Times New Roman" panose="02020603050405020304" pitchFamily="18" charset="0"/>
              </a:rPr>
              <a:t>このように分析しています。</a:t>
            </a:r>
            <a:endParaRPr lang="en-US" altLang="ja-JP" sz="1800" kern="100" dirty="0">
              <a:latin typeface="+mn-ea"/>
              <a:cs typeface="Times New Roman" panose="02020603050405020304" pitchFamily="18" charset="0"/>
            </a:endParaRPr>
          </a:p>
          <a:p>
            <a:pPr algn="just"/>
            <a:r>
              <a:rPr lang="ja-JP" altLang="en-US" sz="1800" kern="100" dirty="0">
                <a:latin typeface="+mn-ea"/>
                <a:cs typeface="Times New Roman" panose="02020603050405020304" pitchFamily="18" charset="0"/>
              </a:rPr>
              <a:t>①つ目として、</a:t>
            </a:r>
            <a:r>
              <a:rPr lang="en-US" altLang="ja-JP" sz="1800" kern="100" dirty="0">
                <a:latin typeface="+mn-ea"/>
                <a:cs typeface="Times New Roman" panose="02020603050405020304" pitchFamily="18" charset="0"/>
              </a:rPr>
              <a:t>SNS</a:t>
            </a:r>
            <a:r>
              <a:rPr lang="ja-JP" altLang="en-US" sz="1800" kern="100" dirty="0">
                <a:latin typeface="+mn-ea"/>
                <a:cs typeface="Times New Roman" panose="02020603050405020304" pitchFamily="18" charset="0"/>
              </a:rPr>
              <a:t>に投稿する人において、「公開されているという認識」の欠如して、安易に投稿してしまうこと</a:t>
            </a:r>
            <a:endParaRPr lang="en-US" altLang="ja-JP" sz="1800" kern="100" dirty="0">
              <a:latin typeface="+mn-ea"/>
              <a:cs typeface="Times New Roman" panose="02020603050405020304" pitchFamily="18" charset="0"/>
            </a:endParaRPr>
          </a:p>
          <a:p>
            <a:pPr algn="just"/>
            <a:r>
              <a:rPr lang="ja-JP" altLang="en-US" sz="1800" kern="100" dirty="0">
                <a:latin typeface="+mn-ea"/>
                <a:cs typeface="Times New Roman" panose="02020603050405020304" pitchFamily="18" charset="0"/>
              </a:rPr>
              <a:t>②つ目として、社会常識の欠如。ロータリーアンに当てはまるものではないのでしょうが、</a:t>
            </a:r>
            <a:endParaRPr lang="en-US" altLang="ja-JP" sz="1800" kern="100" dirty="0">
              <a:latin typeface="+mn-ea"/>
              <a:cs typeface="Times New Roman" panose="02020603050405020304" pitchFamily="18" charset="0"/>
            </a:endParaRPr>
          </a:p>
          <a:p>
            <a:pPr algn="just"/>
            <a:r>
              <a:rPr lang="ja-JP" altLang="en-US" sz="1800" kern="100" dirty="0">
                <a:latin typeface="+mn-ea"/>
                <a:cs typeface="Times New Roman" panose="02020603050405020304" pitchFamily="18" charset="0"/>
              </a:rPr>
              <a:t>そうはいっても、お酒の席やその場の環境的要因で、この社会常識が揺らぐこともあるかもしれません。</a:t>
            </a:r>
            <a:endParaRPr lang="en-US" altLang="ja-JP" sz="1800" kern="100" dirty="0">
              <a:latin typeface="+mn-ea"/>
              <a:cs typeface="Times New Roman" panose="02020603050405020304" pitchFamily="18" charset="0"/>
            </a:endParaRPr>
          </a:p>
          <a:p>
            <a:pPr algn="just"/>
            <a:endParaRPr lang="en-US" altLang="ja-JP" sz="1800" kern="100" dirty="0">
              <a:latin typeface="+mn-ea"/>
              <a:cs typeface="Times New Roman" panose="02020603050405020304" pitchFamily="18" charset="0"/>
            </a:endParaRPr>
          </a:p>
          <a:p>
            <a:pPr algn="just"/>
            <a:r>
              <a:rPr lang="ja-JP" altLang="en-US" sz="1800" kern="100" dirty="0">
                <a:latin typeface="+mn-ea"/>
                <a:cs typeface="Times New Roman" panose="02020603050405020304" pitchFamily="18" charset="0"/>
              </a:rPr>
              <a:t>③つ目は、ゆがんだ自己承認欲求・自己顕示欲・独自の正義感。</a:t>
            </a:r>
            <a:endParaRPr lang="en-US" altLang="ja-JP" sz="1800" kern="100" dirty="0">
              <a:latin typeface="+mn-ea"/>
              <a:cs typeface="Times New Roman" panose="02020603050405020304" pitchFamily="18" charset="0"/>
            </a:endParaRPr>
          </a:p>
          <a:p>
            <a:pPr algn="just"/>
            <a:endParaRPr lang="en-US" altLang="ja-JP" sz="1800" kern="100" dirty="0">
              <a:latin typeface="+mn-ea"/>
              <a:cs typeface="Times New Roman" panose="02020603050405020304" pitchFamily="18" charset="0"/>
            </a:endParaRPr>
          </a:p>
          <a:p>
            <a:pPr algn="just"/>
            <a:r>
              <a:rPr lang="ja-JP" altLang="en-US" sz="1800" kern="100" dirty="0">
                <a:latin typeface="+mn-ea"/>
                <a:cs typeface="Times New Roman" panose="02020603050405020304" pitchFamily="18" charset="0"/>
              </a:rPr>
              <a:t>④つ目が、「特定」されることのないという誤解。これは①つ目の共通するものかとは思います。</a:t>
            </a:r>
            <a:endParaRPr lang="en-US" altLang="ja-JP" sz="1800" kern="100" dirty="0">
              <a:latin typeface="+mn-ea"/>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10</a:t>
            </a:fld>
            <a:endParaRPr kumimoji="1" lang="ja-JP" altLang="en-US"/>
          </a:p>
        </p:txBody>
      </p:sp>
    </p:spTree>
    <p:extLst>
      <p:ext uri="{BB962C8B-B14F-4D97-AF65-F5344CB8AC3E}">
        <p14:creationId xmlns:p14="http://schemas.microsoft.com/office/powerpoint/2010/main" val="2942133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800" dirty="0">
                <a:solidFill>
                  <a:prstClr val="black"/>
                </a:solidFill>
              </a:rPr>
              <a:t>公共イメージ向上委員会では、ソーシャルメディアの積極的利用を促す一方で、トラブルを防止する観点から、２０２１年８月、ガイドラインを策定しました。配布資料の～のものです。</a:t>
            </a:r>
            <a:endParaRPr lang="en-US" altLang="ja-JP" sz="1800" dirty="0">
              <a:solidFill>
                <a:prstClr val="black"/>
              </a:solidFill>
            </a:endParaRPr>
          </a:p>
          <a:p>
            <a:pPr algn="just"/>
            <a:endParaRPr lang="en-US" altLang="ja-JP" sz="1800" dirty="0">
              <a:solidFill>
                <a:prstClr val="black"/>
              </a:solidFill>
            </a:endParaRPr>
          </a:p>
          <a:p>
            <a:pPr algn="just"/>
            <a:r>
              <a:rPr lang="ja-JP" altLang="en-US" sz="1800" dirty="0">
                <a:solidFill>
                  <a:prstClr val="black"/>
                </a:solidFill>
              </a:rPr>
              <a:t>「ソーシャルメディアの発信力とリスクを十分に理解し、ロータリアンとしての自覚を持って「ロータリーの行動規範」及び法令・社会規範を遵守のうえ、品位と責任ある発信を心がける」という基本ポリシーのもと、</a:t>
            </a:r>
            <a:endParaRPr lang="en-US" altLang="ja-JP" sz="1800" dirty="0">
              <a:solidFill>
                <a:prstClr val="black"/>
              </a:solidFill>
            </a:endParaRPr>
          </a:p>
          <a:p>
            <a:pPr algn="just"/>
            <a:r>
              <a:rPr lang="ja-JP" altLang="en-US" sz="1800" dirty="0">
                <a:solidFill>
                  <a:prstClr val="black"/>
                </a:solidFill>
              </a:rPr>
              <a:t>投稿にあたっては、個人情報・第三者の権利を侵害することのないように十分に注意のうえ行う必要があることや、</a:t>
            </a:r>
            <a:endParaRPr lang="en-US" altLang="ja-JP" sz="1800" dirty="0">
              <a:solidFill>
                <a:prstClr val="black"/>
              </a:solidFill>
            </a:endParaRPr>
          </a:p>
          <a:p>
            <a:pPr algn="just"/>
            <a:r>
              <a:rPr lang="ja-JP" altLang="en-US" sz="1800" dirty="0">
                <a:solidFill>
                  <a:prstClr val="black"/>
                </a:solidFill>
              </a:rPr>
              <a:t>「正確・誠実で品位ある発信」をお願いする内容が規定してあります。</a:t>
            </a:r>
            <a:endParaRPr lang="en-US" altLang="ja-JP" sz="1800" dirty="0">
              <a:solidFill>
                <a:prstClr val="black"/>
              </a:solidFill>
            </a:endParaRPr>
          </a:p>
          <a:p>
            <a:endPar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11</a:t>
            </a:fld>
            <a:endParaRPr kumimoji="1" lang="ja-JP" altLang="en-US"/>
          </a:p>
        </p:txBody>
      </p:sp>
    </p:spTree>
    <p:extLst>
      <p:ext uri="{BB962C8B-B14F-4D97-AF65-F5344CB8AC3E}">
        <p14:creationId xmlns:p14="http://schemas.microsoft.com/office/powerpoint/2010/main" val="1097806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100" dirty="0"/>
              <a:t>こちらは、先ほどの清水弁護士の書籍に載っていた「炎上させないための１４箇条」です。</a:t>
            </a:r>
            <a:endParaRPr lang="en-US" altLang="ja-JP" sz="1100" dirty="0"/>
          </a:p>
          <a:p>
            <a:endParaRPr lang="en-US" altLang="ja-JP" sz="1100" dirty="0"/>
          </a:p>
          <a:p>
            <a:r>
              <a:rPr lang="ja-JP" altLang="en-US" sz="1100" dirty="0"/>
              <a:t>当地区のガイドラインよりも、端的かつ具体的に記されているところもあり、是非、こちらもご参考にしてください。</a:t>
            </a:r>
            <a:endParaRPr lang="en-US" altLang="ja-JP" sz="1100" dirty="0"/>
          </a:p>
          <a:p>
            <a:endParaRPr lang="en-US" altLang="ja-JP" sz="1100" dirty="0"/>
          </a:p>
          <a:p>
            <a:r>
              <a:rPr lang="ja-JP" altLang="en-US" sz="1100" dirty="0"/>
              <a:t>以上、ソーシャルメディア抱える様々なリスクについてお話させていただきました。</a:t>
            </a:r>
            <a:endParaRPr lang="en-US" altLang="ja-JP" sz="1100" dirty="0"/>
          </a:p>
          <a:p>
            <a:r>
              <a:rPr lang="ja-JP" altLang="en-US" sz="1100" dirty="0"/>
              <a:t>ただ、現在のネット社会において、ソーシャルメディアを使わないという選択肢はありません。</a:t>
            </a:r>
            <a:endParaRPr lang="en-US" altLang="ja-JP" sz="1100" dirty="0"/>
          </a:p>
          <a:p>
            <a:r>
              <a:rPr lang="ja-JP" altLang="en-US" sz="1100" dirty="0"/>
              <a:t>トラブルにならないよう適切かつ積極的な使用を心掛けていただくことで、当地区各クラブが益々発展することをご期待申し上げ、私からの発表を終わらせていただきます。</a:t>
            </a:r>
            <a:endParaRPr lang="en-US" altLang="ja-JP" sz="1100" dirty="0"/>
          </a:p>
          <a:p>
            <a:endParaRPr lang="en-US" altLang="ja-JP" sz="1100" dirty="0"/>
          </a:p>
          <a:p>
            <a:endParaRPr lang="en-US" altLang="ja-JP" sz="1400" dirty="0"/>
          </a:p>
        </p:txBody>
      </p:sp>
      <p:sp>
        <p:nvSpPr>
          <p:cNvPr id="4" name="スライド番号プレースホルダー 3"/>
          <p:cNvSpPr>
            <a:spLocks noGrp="1"/>
          </p:cNvSpPr>
          <p:nvPr>
            <p:ph type="sldNum" sz="quarter" idx="5"/>
          </p:nvPr>
        </p:nvSpPr>
        <p:spPr/>
        <p:txBody>
          <a:bodyPr/>
          <a:lstStyle/>
          <a:p>
            <a:fld id="{A5942BEE-113D-4949-A31D-F36B2935D45F}" type="slidenum">
              <a:rPr lang="ja-JP" altLang="en-US" smtClean="0">
                <a:solidFill>
                  <a:prstClr val="black"/>
                </a:solidFill>
              </a:rPr>
              <a:pPr/>
              <a:t>12</a:t>
            </a:fld>
            <a:endParaRPr lang="ja-JP" altLang="en-US">
              <a:solidFill>
                <a:prstClr val="black"/>
              </a:solidFill>
            </a:endParaRPr>
          </a:p>
        </p:txBody>
      </p:sp>
    </p:spTree>
    <p:extLst>
      <p:ext uri="{BB962C8B-B14F-4D97-AF65-F5344CB8AC3E}">
        <p14:creationId xmlns:p14="http://schemas.microsoft.com/office/powerpoint/2010/main" val="2362560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982214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まず、近年のロータリーの考え方は、その活動内容を、社会に積極的に発信することで、奉仕活動のインパクト、人々の共感を得ようというものです。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積極的な発信が、ロータリーの認知度、公共イメージを高め、会員数の増強につながるだけでなく、</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既存会員の達成感、充実感につながり、</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会員数減少を食い止めることにもなると思います。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具体的な情報発信の手段として重要となるのが、今回取り上げるソーシャルメディアです。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インターネット上に書き込めば瞬く間に膨大な数の人に広めるく力があるソーシャルメディアは、</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ロータリーの認知度、公共イメージ向上に非常に有効です。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a:p>
            <a:pPr algn="just"/>
            <a:r>
              <a:rPr lang="ja-JP" altLang="en-US"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rPr>
              <a:t>是非とも、積極的な利用をお願いするしだいです。</a:t>
            </a:r>
            <a:endParaRPr lang="en-US" altLang="ja-JP" sz="1100" kern="100" dirty="0">
              <a:solidFill>
                <a:srgbClr val="313537"/>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2</a:t>
            </a:fld>
            <a:endParaRPr kumimoji="1" lang="ja-JP" altLang="en-US"/>
          </a:p>
        </p:txBody>
      </p:sp>
    </p:spTree>
    <p:extLst>
      <p:ext uri="{BB962C8B-B14F-4D97-AF65-F5344CB8AC3E}">
        <p14:creationId xmlns:p14="http://schemas.microsoft.com/office/powerpoint/2010/main" val="1502216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ところで、ソーシャルメディアと</a:t>
            </a:r>
            <a:r>
              <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SNS</a:t>
            </a:r>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、よく似たものではありますが、厳密には少し違います。</a:t>
            </a:r>
            <a:endPar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ソーシャルメディアは、インターネットにより人々の情報流通をもとにしたメディア全体を指します。</a:t>
            </a:r>
            <a:endPar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他方の</a:t>
            </a:r>
            <a:r>
              <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SNS</a:t>
            </a:r>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は、ソーシャルメディアのうち、コミュニティ型の</a:t>
            </a:r>
            <a:r>
              <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WEB</a:t>
            </a:r>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サービスを指す用語です。</a:t>
            </a:r>
            <a:endPar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ソーシャルメディアの方が広い概念で、その一つに</a:t>
            </a:r>
            <a:r>
              <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SNS</a:t>
            </a:r>
            <a:r>
              <a:rPr lang="ja-JP" altLang="en-US" sz="17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があるとお考えください。</a:t>
            </a:r>
            <a:endPar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3</a:t>
            </a:fld>
            <a:endParaRPr kumimoji="1" lang="ja-JP" altLang="en-US"/>
          </a:p>
        </p:txBody>
      </p:sp>
    </p:spTree>
    <p:extLst>
      <p:ext uri="{BB962C8B-B14F-4D97-AF65-F5344CB8AC3E}">
        <p14:creationId xmlns:p14="http://schemas.microsoft.com/office/powerpoint/2010/main" val="2317603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100" kern="100" dirty="0">
                <a:effectLst/>
                <a:latin typeface="游明朝" panose="02020400000000000000" pitchFamily="18" charset="-128"/>
                <a:ea typeface="游明朝" panose="02020400000000000000" pitchFamily="18" charset="-128"/>
                <a:cs typeface="Times New Roman" panose="02020603050405020304" pitchFamily="18" charset="0"/>
              </a:rPr>
              <a:t>このページは、ソーシャルメディアの具体例を、カテゴリーごとに整理したものでしす。</a:t>
            </a:r>
            <a:endPar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rPr>
              <a:t>SNS</a:t>
            </a:r>
            <a:r>
              <a:rPr lang="ja-JP" altLang="en-US" sz="1100" kern="100" dirty="0">
                <a:effectLst/>
                <a:latin typeface="游明朝" panose="02020400000000000000" pitchFamily="18" charset="-128"/>
                <a:ea typeface="游明朝" panose="02020400000000000000" pitchFamily="18" charset="-128"/>
                <a:cs typeface="Times New Roman" panose="02020603050405020304" pitchFamily="18" charset="0"/>
              </a:rPr>
              <a:t>としては、ミクシ、</a:t>
            </a:r>
            <a:r>
              <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rPr>
              <a:t>Twitter</a:t>
            </a:r>
            <a:r>
              <a:rPr lang="ja-JP" altLang="en-US" sz="1100" kern="100" dirty="0">
                <a:effectLst/>
                <a:latin typeface="游明朝" panose="02020400000000000000" pitchFamily="18" charset="-128"/>
                <a:ea typeface="游明朝" panose="02020400000000000000" pitchFamily="18" charset="-128"/>
                <a:cs typeface="Times New Roman" panose="02020603050405020304" pitchFamily="18" charset="0"/>
              </a:rPr>
              <a:t>、フェイスブック、インスタグラムなどがあります。</a:t>
            </a:r>
            <a:endPar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1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4</a:t>
            </a:fld>
            <a:endParaRPr kumimoji="1" lang="ja-JP" altLang="en-US"/>
          </a:p>
        </p:txBody>
      </p:sp>
    </p:spTree>
    <p:extLst>
      <p:ext uri="{BB962C8B-B14F-4D97-AF65-F5344CB8AC3E}">
        <p14:creationId xmlns:p14="http://schemas.microsoft.com/office/powerpoint/2010/main" val="1987913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他方、ソーシャルメディアには、次のような特徴があります。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まず、新聞テレビなどのメディアと違い、基本的には、各個人が主体となって自由に操作して投稿できます。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そのため、誰でも気軽に投稿することができる結果、うっかり他人の権利を侵害してしまうことがあります。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また、</a:t>
            </a:r>
            <a:r>
              <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Twitter</a:t>
            </a:r>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で、リツイートという機能を使えば、他人が投稿した情報を自分の</a:t>
            </a:r>
            <a:r>
              <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Twitter</a:t>
            </a:r>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に、そのまま掲載することができ、</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それを見た別のユーザーもリツイートすることで、芋つる式に同じ情報が拡散されていきます。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Facebook</a:t>
            </a:r>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の「いいね」も同様でしょうし、画像や動画データも、ネット上では他のユーザーへの拡散が簡単です。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そのため、ソーシャルメディは、好意的なイメージを増幅させることに有効なだけでなく、</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何かちょっとしたことで否定的な方向にブレれば、増幅したマイナスイメージが社会に伝わってしまうリスクを孕むものです。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5</a:t>
            </a:fld>
            <a:endParaRPr kumimoji="1" lang="ja-JP" altLang="en-US"/>
          </a:p>
        </p:txBody>
      </p:sp>
    </p:spTree>
    <p:extLst>
      <p:ext uri="{BB962C8B-B14F-4D97-AF65-F5344CB8AC3E}">
        <p14:creationId xmlns:p14="http://schemas.microsoft.com/office/powerpoint/2010/main" val="3498749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ソーシャルメディアで侵害され得る権利を書かせていただきました。</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名誉権の侵害というのは、名誉すなわち、社会的評価が、事実の指摘によって侵害される場合です。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「一般読者の普通の注意と読み方」を基準に、社会的評価が低下された場合に名誉権侵害となります。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プライバシー権侵害というのは、他人にみだりに知られたくない個人にかかる人格的利益が侵害された場合です。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たとえば、誰々さんが不倫をしていると投稿してしまうと、それが真実だったとしてもプライバシー権の侵害です。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逆に、不倫というのが真実でなければ、名誉権侵害になります。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肖像権は、撮影されたくないのに無断で撮影される場合や、撮影された写真をみだりに公表されることで権利侵害が起こります。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a:p>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ただし、同意がなければ直ちに肖像権侵害になるわけではなく、①</a:t>
            </a:r>
            <a:r>
              <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a:t>
            </a:r>
            <a:r>
              <a:rPr lang="ja-JP" altLang="en-US" sz="1100" dirty="0">
                <a:solidFill>
                  <a:srgbClr val="000000"/>
                </a:solidFill>
                <a:latin typeface="Open Sans" panose="020B0606030504020204" pitchFamily="34" charset="0"/>
                <a:ea typeface="游明朝" panose="02020400000000000000" pitchFamily="18" charset="-128"/>
                <a:cs typeface="Open Sans" panose="020B0606030504020204" pitchFamily="34" charset="0"/>
              </a:rPr>
              <a:t>⑥であげた要素を総合して受忍限度を超えた場合に、肖像権侵害になります。</a:t>
            </a:r>
            <a:endParaRPr lang="en-US" altLang="ja-JP" sz="11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6</a:t>
            </a:fld>
            <a:endParaRPr kumimoji="1" lang="ja-JP" altLang="en-US"/>
          </a:p>
        </p:txBody>
      </p:sp>
    </p:spTree>
    <p:extLst>
      <p:ext uri="{BB962C8B-B14F-4D97-AF65-F5344CB8AC3E}">
        <p14:creationId xmlns:p14="http://schemas.microsoft.com/office/powerpoint/2010/main" val="2922004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100" b="0" kern="100" dirty="0">
                <a:latin typeface="+mn-ea"/>
                <a:cs typeface="Times New Roman" panose="02020603050405020304" pitchFamily="18" charset="0"/>
              </a:rPr>
              <a:t>このページにあるようなかたちで、簡単に他人の権利を侵害する可能性があるのが、ソーシャルメディアです。</a:t>
            </a:r>
            <a:endParaRPr lang="en-US" altLang="ja-JP" sz="1100" b="0" kern="100" dirty="0">
              <a:latin typeface="+mn-ea"/>
              <a:cs typeface="Times New Roman" panose="02020603050405020304" pitchFamily="18" charset="0"/>
            </a:endParaRPr>
          </a:p>
          <a:p>
            <a:pPr algn="just"/>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すなわち、他人の記事をコピーしただけであっても、</a:t>
            </a:r>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より</a:t>
            </a:r>
            <a:r>
              <a:rPr lang="ja-JP" altLang="en-US" sz="1100" b="0" kern="100" dirty="0">
                <a:solidFill>
                  <a:srgbClr val="FF0000"/>
                </a:solidFill>
                <a:latin typeface="+mn-ea"/>
                <a:cs typeface="Times New Roman" panose="02020603050405020304" pitchFamily="18" charset="0"/>
              </a:rPr>
              <a:t>広範囲の読者</a:t>
            </a:r>
            <a:r>
              <a:rPr lang="ja-JP" altLang="en-US" sz="1100" b="0" kern="100" dirty="0">
                <a:latin typeface="+mn-ea"/>
                <a:cs typeface="Times New Roman" panose="02020603050405020304" pitchFamily="18" charset="0"/>
              </a:rPr>
              <a:t>に対し、権利侵害のある</a:t>
            </a:r>
            <a:r>
              <a:rPr lang="ja-JP" altLang="en-US" sz="1100" b="0" kern="100" dirty="0">
                <a:solidFill>
                  <a:srgbClr val="FF0000"/>
                </a:solidFill>
                <a:latin typeface="+mn-ea"/>
                <a:cs typeface="Times New Roman" panose="02020603050405020304" pitchFamily="18" charset="0"/>
              </a:rPr>
              <a:t>事実を強調</a:t>
            </a:r>
            <a:r>
              <a:rPr lang="ja-JP" altLang="en-US" sz="1100" b="0" kern="100" dirty="0">
                <a:latin typeface="+mn-ea"/>
                <a:cs typeface="Times New Roman" panose="02020603050405020304" pitchFamily="18" charset="0"/>
              </a:rPr>
              <a:t>することになることから、</a:t>
            </a:r>
            <a:r>
              <a:rPr lang="ja-JP" altLang="en-US" sz="1100" b="0" kern="100" dirty="0">
                <a:solidFill>
                  <a:srgbClr val="FF0000"/>
                </a:solidFill>
                <a:latin typeface="+mn-ea"/>
                <a:cs typeface="Times New Roman" panose="02020603050405020304" pitchFamily="18" charset="0"/>
              </a:rPr>
              <a:t>違法とするのが裁判所の考え方です。</a:t>
            </a:r>
            <a:endParaRPr lang="en-US" altLang="ja-JP" sz="1100" b="0" kern="100" dirty="0">
              <a:latin typeface="+mn-ea"/>
              <a:cs typeface="Times New Roman" panose="02020603050405020304" pitchFamily="18" charset="0"/>
            </a:endParaRPr>
          </a:p>
          <a:p>
            <a:pPr algn="just"/>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他人のツイートを単にリツイートしただけの場合の同様でして、</a:t>
            </a:r>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「表現の内容が変容したと解釈される」場合は別にして、原則として</a:t>
            </a:r>
            <a:r>
              <a:rPr lang="ja-JP" altLang="en-US" sz="1100" b="0" kern="100" dirty="0">
                <a:solidFill>
                  <a:srgbClr val="FF0000"/>
                </a:solidFill>
                <a:latin typeface="+mn-ea"/>
                <a:cs typeface="Times New Roman" panose="02020603050405020304" pitchFamily="18" charset="0"/>
              </a:rPr>
              <a:t>違法となり得ます。</a:t>
            </a:r>
            <a:endParaRPr lang="en-US" altLang="ja-JP" sz="1100" b="0" kern="100" dirty="0">
              <a:solidFill>
                <a:srgbClr val="FF0000"/>
              </a:solidFill>
              <a:latin typeface="+mn-ea"/>
              <a:cs typeface="Times New Roman" panose="02020603050405020304" pitchFamily="18" charset="0"/>
            </a:endParaRPr>
          </a:p>
          <a:p>
            <a:pPr algn="just"/>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投稿の本文中に、権利侵害となる文章が記載されていなくても、</a:t>
            </a:r>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違法な記事にとぶ</a:t>
            </a:r>
            <a:r>
              <a:rPr lang="en-US" altLang="ja-JP" sz="1100" b="0" kern="100" dirty="0">
                <a:latin typeface="+mn-ea"/>
                <a:cs typeface="Times New Roman" panose="02020603050405020304" pitchFamily="18" charset="0"/>
              </a:rPr>
              <a:t>URL</a:t>
            </a:r>
            <a:r>
              <a:rPr lang="ja-JP" altLang="en-US" sz="1100" b="0" kern="100" dirty="0">
                <a:latin typeface="+mn-ea"/>
                <a:cs typeface="Times New Roman" panose="02020603050405020304" pitchFamily="18" charset="0"/>
              </a:rPr>
              <a:t>リンクを貼るだけでも、</a:t>
            </a:r>
            <a:endParaRPr lang="en-US" altLang="ja-JP" sz="1100" b="0" kern="100" dirty="0">
              <a:latin typeface="+mn-ea"/>
              <a:cs typeface="Times New Roman" panose="02020603050405020304" pitchFamily="18" charset="0"/>
            </a:endParaRPr>
          </a:p>
          <a:p>
            <a:pPr algn="just"/>
            <a:r>
              <a:rPr lang="ja-JP" altLang="en-US" sz="1100" b="0" kern="100" dirty="0">
                <a:latin typeface="+mn-ea"/>
                <a:cs typeface="Times New Roman" panose="02020603050405020304" pitchFamily="18" charset="0"/>
              </a:rPr>
              <a:t>裁判所は名誉権</a:t>
            </a:r>
            <a:r>
              <a:rPr lang="ja-JP" altLang="en-US" sz="1100" b="0" kern="100" dirty="0">
                <a:solidFill>
                  <a:srgbClr val="FF0000"/>
                </a:solidFill>
                <a:latin typeface="+mn-ea"/>
                <a:cs typeface="Times New Roman" panose="02020603050405020304" pitchFamily="18" charset="0"/>
              </a:rPr>
              <a:t>侵害</a:t>
            </a:r>
            <a:r>
              <a:rPr lang="ja-JP" altLang="en-US" sz="1100" b="0" kern="100" dirty="0">
                <a:latin typeface="+mn-ea"/>
                <a:cs typeface="Times New Roman" panose="02020603050405020304" pitchFamily="18" charset="0"/>
              </a:rPr>
              <a:t>を認めています。</a:t>
            </a:r>
            <a:endParaRPr lang="en-US" altLang="ja-JP" sz="1100" b="0" kern="100" dirty="0">
              <a:latin typeface="+mn-ea"/>
              <a:cs typeface="Times New Roman" panose="02020603050405020304" pitchFamily="18" charset="0"/>
            </a:endParaRPr>
          </a:p>
          <a:p>
            <a:endParaRPr lang="en-US" altLang="ja-JP" sz="1700" dirty="0">
              <a:solidFill>
                <a:srgbClr val="000000"/>
              </a:solidFill>
              <a:latin typeface="Open Sans" panose="020B0606030504020204" pitchFamily="34" charset="0"/>
              <a:ea typeface="游明朝" panose="02020400000000000000" pitchFamily="18" charset="-128"/>
              <a:cs typeface="Open Sans" panose="020B0606030504020204" pitchFamily="34" charset="0"/>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7</a:t>
            </a:fld>
            <a:endParaRPr kumimoji="1" lang="ja-JP" altLang="en-US"/>
          </a:p>
        </p:txBody>
      </p:sp>
    </p:spTree>
    <p:extLst>
      <p:ext uri="{BB962C8B-B14F-4D97-AF65-F5344CB8AC3E}">
        <p14:creationId xmlns:p14="http://schemas.microsoft.com/office/powerpoint/2010/main" val="1569834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ja-JP" altLang="en-US" sz="1800" b="0" i="0" dirty="0">
                <a:solidFill>
                  <a:srgbClr val="333333"/>
                </a:solidFill>
                <a:effectLst/>
                <a:latin typeface="Meiryo" panose="020B0604030504040204" pitchFamily="50" charset="-128"/>
                <a:ea typeface="Meiryo" panose="020B0604030504040204" pitchFamily="50" charset="-128"/>
              </a:rPr>
              <a:t>ネット上で起こる深刻な事態として、「炎上」があります。</a:t>
            </a:r>
            <a:endParaRPr lang="en-US" altLang="ja-JP" sz="1800" b="0" i="0" dirty="0">
              <a:solidFill>
                <a:srgbClr val="333333"/>
              </a:solidFill>
              <a:effectLst/>
              <a:latin typeface="Meiryo" panose="020B0604030504040204" pitchFamily="50" charset="-128"/>
              <a:ea typeface="Meiryo" panose="020B0604030504040204" pitchFamily="50" charset="-128"/>
            </a:endParaRPr>
          </a:p>
          <a:p>
            <a:pPr algn="just"/>
            <a:r>
              <a:rPr lang="ja-JP" altLang="en-US" sz="1800" b="0" i="0" dirty="0">
                <a:solidFill>
                  <a:srgbClr val="333333"/>
                </a:solidFill>
                <a:effectLst/>
                <a:latin typeface="Meiryo" panose="020B0604030504040204" pitchFamily="50" charset="-128"/>
                <a:ea typeface="Meiryo" panose="020B0604030504040204" pitchFamily="50" charset="-128"/>
              </a:rPr>
              <a:t>第１段階では、ある火種となる事件を発端に、批判、誹謗中傷が始まり、</a:t>
            </a:r>
            <a:endParaRPr lang="en-US" altLang="ja-JP" sz="1800" b="0" i="0" dirty="0">
              <a:solidFill>
                <a:srgbClr val="333333"/>
              </a:solidFill>
              <a:effectLst/>
              <a:latin typeface="Meiryo" panose="020B0604030504040204" pitchFamily="50" charset="-128"/>
              <a:ea typeface="Meiryo" panose="020B0604030504040204" pitchFamily="50" charset="-128"/>
            </a:endParaRPr>
          </a:p>
          <a:p>
            <a:pPr algn="just"/>
            <a:r>
              <a:rPr lang="ja-JP" altLang="en-US" sz="1800" b="0" i="0" dirty="0">
                <a:solidFill>
                  <a:srgbClr val="333333"/>
                </a:solidFill>
                <a:effectLst/>
                <a:latin typeface="Meiryo" panose="020B0604030504040204" pitchFamily="50" charset="-128"/>
                <a:ea typeface="Meiryo" panose="020B0604030504040204" pitchFamily="50" charset="-128"/>
              </a:rPr>
              <a:t>第２段階では、その情報が拡散して、ネット上に批判・誹謗中傷がどんどん殺到していきます。</a:t>
            </a:r>
            <a:endParaRPr lang="en-US" altLang="ja-JP" sz="1800" b="0" i="0" dirty="0">
              <a:solidFill>
                <a:srgbClr val="333333"/>
              </a:solidFill>
              <a:effectLst/>
              <a:latin typeface="Meiryo" panose="020B0604030504040204" pitchFamily="50" charset="-128"/>
              <a:ea typeface="Meiryo" panose="020B0604030504040204" pitchFamily="50" charset="-128"/>
            </a:endParaRPr>
          </a:p>
          <a:p>
            <a:pPr algn="just"/>
            <a:r>
              <a:rPr lang="ja-JP" altLang="en-US" sz="1800" b="0" i="0" dirty="0">
                <a:solidFill>
                  <a:srgbClr val="333333"/>
                </a:solidFill>
                <a:effectLst/>
                <a:latin typeface="Meiryo" panose="020B0604030504040204" pitchFamily="50" charset="-128"/>
                <a:ea typeface="Meiryo" panose="020B0604030504040204" pitchFamily="50" charset="-128"/>
              </a:rPr>
              <a:t>この時点でも既に収まりがつかない状態になのでしょうが、最終的には、その炎上の様子が新聞、テレビなどのメディアにも取り上げられ、社会問題にまで発展します。</a:t>
            </a:r>
            <a:endParaRPr lang="en-US" altLang="ja-JP" sz="1800" b="0" i="0" dirty="0">
              <a:solidFill>
                <a:srgbClr val="333333"/>
              </a:solidFill>
              <a:effectLst/>
              <a:latin typeface="Meiryo" panose="020B0604030504040204" pitchFamily="50" charset="-128"/>
              <a:ea typeface="Meiryo" panose="020B0604030504040204" pitchFamily="50" charset="-128"/>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8</a:t>
            </a:fld>
            <a:endParaRPr kumimoji="1" lang="ja-JP" altLang="en-US"/>
          </a:p>
        </p:txBody>
      </p:sp>
    </p:spTree>
    <p:extLst>
      <p:ext uri="{BB962C8B-B14F-4D97-AF65-F5344CB8AC3E}">
        <p14:creationId xmlns:p14="http://schemas.microsoft.com/office/powerpoint/2010/main" val="9157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100" b="0" i="0" dirty="0">
                <a:solidFill>
                  <a:srgbClr val="333333"/>
                </a:solidFill>
                <a:effectLst/>
                <a:latin typeface="Meiryo" panose="020B0604030504040204" pitchFamily="50" charset="-128"/>
                <a:ea typeface="Meiryo" panose="020B0604030504040204" pitchFamily="50" charset="-128"/>
              </a:rPr>
              <a:t>炎上の結果、ネット上に、氏名住所、顔写真といった個人情報が晒され、</a:t>
            </a:r>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かつ、それらの情報が無数に拡散し、ネット上に刻み込まれてしまう、デジタルタトゥーという状況があります。</a:t>
            </a:r>
            <a:endParaRPr lang="en-US" altLang="ja-JP" sz="1100" b="0" i="0" dirty="0">
              <a:solidFill>
                <a:srgbClr val="333333"/>
              </a:solidFill>
              <a:effectLst/>
              <a:latin typeface="Meiryo" panose="020B0604030504040204" pitchFamily="50" charset="-128"/>
              <a:ea typeface="Meiryo" panose="020B0604030504040204" pitchFamily="50" charset="-128"/>
            </a:endParaRPr>
          </a:p>
          <a:p>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もちろん、権利侵害的なネット情報は、当該ソーシャルメディアの管理者に削除を依頼したり、</a:t>
            </a:r>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管理者が削除に応じなくても、裁判所の手続で、最終的には削除できるのが通常です。</a:t>
            </a:r>
            <a:endParaRPr lang="en-US" altLang="ja-JP" sz="1100" b="0" i="0" dirty="0">
              <a:solidFill>
                <a:srgbClr val="333333"/>
              </a:solidFill>
              <a:effectLst/>
              <a:latin typeface="Meiryo" panose="020B0604030504040204" pitchFamily="50" charset="-128"/>
              <a:ea typeface="Meiryo"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i="0" dirty="0">
                <a:solidFill>
                  <a:srgbClr val="333333"/>
                </a:solidFill>
                <a:effectLst/>
                <a:latin typeface="Meiryo" panose="020B0604030504040204" pitchFamily="50" charset="-128"/>
                <a:ea typeface="Meiryo" panose="020B0604030504040204" pitchFamily="50" charset="-128"/>
              </a:rPr>
              <a:t>しかし、無数にある情報の削除は、非常に手間がかかりますし、</a:t>
            </a:r>
            <a:endParaRPr lang="en-US" altLang="ja-JP" sz="1100" b="0" i="0" dirty="0">
              <a:solidFill>
                <a:srgbClr val="333333"/>
              </a:solidFill>
              <a:effectLst/>
              <a:latin typeface="Meiryo" panose="020B0604030504040204" pitchFamily="50" charset="-128"/>
              <a:ea typeface="Meiryo"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i="0" dirty="0">
                <a:solidFill>
                  <a:srgbClr val="333333"/>
                </a:solidFill>
                <a:effectLst/>
                <a:latin typeface="Meiryo" panose="020B0604030504040204" pitchFamily="50" charset="-128"/>
                <a:ea typeface="Meiryo" panose="020B0604030504040204" pitchFamily="50" charset="-128"/>
              </a:rPr>
              <a:t>それ以上に問題なのが、犯罪報道に関する情報です。</a:t>
            </a:r>
            <a:endParaRPr lang="en-US" altLang="ja-JP" sz="1100" b="0" i="0" dirty="0">
              <a:solidFill>
                <a:srgbClr val="333333"/>
              </a:solidFill>
              <a:effectLst/>
              <a:latin typeface="Meiryo" panose="020B0604030504040204" pitchFamily="50" charset="-128"/>
              <a:ea typeface="Meiryo" panose="020B0604030504040204" pitchFamily="50" charset="-128"/>
            </a:endParaRPr>
          </a:p>
          <a:p>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たとえば、逮捕されても捜査された結果、「嫌疑不十分で不起訴」であれば、裁判所は、原則として逮捕情報の削除を命じますが、単に情状酌量での起訴猶予や、実際に有罪になった場合の情報に関しては、削除が非常に難しくなります。</a:t>
            </a:r>
            <a:endParaRPr lang="en-US" altLang="ja-JP" sz="1100" b="0" i="0" dirty="0">
              <a:solidFill>
                <a:srgbClr val="333333"/>
              </a:solidFill>
              <a:effectLst/>
              <a:latin typeface="Meiryo" panose="020B0604030504040204" pitchFamily="50" charset="-128"/>
              <a:ea typeface="Meiryo" panose="020B0604030504040204" pitchFamily="50" charset="-128"/>
            </a:endParaRPr>
          </a:p>
          <a:p>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平成２９年１月３１日の最高裁の事案は、児童買春の容疑で逮捕され、最終的に罰金刑で処せられた事件に関するものです。事件から</a:t>
            </a:r>
            <a:r>
              <a:rPr lang="en-US" altLang="ja-JP" sz="1100" b="0" i="0" dirty="0">
                <a:solidFill>
                  <a:srgbClr val="333333"/>
                </a:solidFill>
                <a:effectLst/>
                <a:latin typeface="Meiryo" panose="020B0604030504040204" pitchFamily="50" charset="-128"/>
                <a:ea typeface="Meiryo" panose="020B0604030504040204" pitchFamily="50" charset="-128"/>
              </a:rPr>
              <a:t>15</a:t>
            </a:r>
            <a:r>
              <a:rPr lang="ja-JP" altLang="en-US" sz="1100" b="0" i="0" dirty="0">
                <a:solidFill>
                  <a:srgbClr val="333333"/>
                </a:solidFill>
                <a:effectLst/>
                <a:latin typeface="Meiryo" panose="020B0604030504040204" pitchFamily="50" charset="-128"/>
                <a:ea typeface="Meiryo" panose="020B0604030504040204" pitchFamily="50" charset="-128"/>
              </a:rPr>
              <a:t>年たち、この事件の犯人</a:t>
            </a:r>
            <a:r>
              <a:rPr lang="en-US" altLang="ja-JP" sz="1100" b="0" i="0" dirty="0">
                <a:solidFill>
                  <a:srgbClr val="333333"/>
                </a:solidFill>
                <a:effectLst/>
                <a:latin typeface="Meiryo" panose="020B0604030504040204" pitchFamily="50" charset="-128"/>
                <a:ea typeface="Meiryo" panose="020B0604030504040204" pitchFamily="50" charset="-128"/>
              </a:rPr>
              <a:t>A</a:t>
            </a:r>
            <a:r>
              <a:rPr lang="ja-JP" altLang="en-US" sz="1100" b="0" i="0" dirty="0">
                <a:solidFill>
                  <a:srgbClr val="333333"/>
                </a:solidFill>
                <a:effectLst/>
                <a:latin typeface="Meiryo" panose="020B0604030504040204" pitchFamily="50" charset="-128"/>
                <a:ea typeface="Meiryo" panose="020B0604030504040204" pitchFamily="50" charset="-128"/>
              </a:rPr>
              <a:t>さんには妻も子供もいるのに、未だに</a:t>
            </a:r>
            <a:r>
              <a:rPr lang="en-US" altLang="ja-JP" sz="1100" b="0" i="0" dirty="0">
                <a:solidFill>
                  <a:srgbClr val="333333"/>
                </a:solidFill>
                <a:effectLst/>
                <a:latin typeface="Meiryo" panose="020B0604030504040204" pitchFamily="50" charset="-128"/>
                <a:ea typeface="Meiryo" panose="020B0604030504040204" pitchFamily="50" charset="-128"/>
              </a:rPr>
              <a:t>Google</a:t>
            </a:r>
            <a:r>
              <a:rPr lang="ja-JP" altLang="en-US" sz="1100" b="0" i="0" dirty="0">
                <a:solidFill>
                  <a:srgbClr val="333333"/>
                </a:solidFill>
                <a:effectLst/>
                <a:latin typeface="Meiryo" panose="020B0604030504040204" pitchFamily="50" charset="-128"/>
                <a:ea typeface="Meiryo" panose="020B0604030504040204" pitchFamily="50" charset="-128"/>
              </a:rPr>
              <a:t>で</a:t>
            </a:r>
            <a:r>
              <a:rPr lang="en-US" altLang="ja-JP" sz="1100" b="0" i="0" dirty="0">
                <a:solidFill>
                  <a:srgbClr val="333333"/>
                </a:solidFill>
                <a:effectLst/>
                <a:latin typeface="Meiryo" panose="020B0604030504040204" pitchFamily="50" charset="-128"/>
                <a:ea typeface="Meiryo" panose="020B0604030504040204" pitchFamily="50" charset="-128"/>
              </a:rPr>
              <a:t>A</a:t>
            </a:r>
            <a:r>
              <a:rPr lang="ja-JP" altLang="en-US" sz="1100" b="0" i="0" dirty="0">
                <a:solidFill>
                  <a:srgbClr val="333333"/>
                </a:solidFill>
                <a:effectLst/>
                <a:latin typeface="Meiryo" panose="020B0604030504040204" pitchFamily="50" charset="-128"/>
                <a:ea typeface="Meiryo" panose="020B0604030504040204" pitchFamily="50" charset="-128"/>
              </a:rPr>
              <a:t>さんの氏名を検索すると、</a:t>
            </a:r>
            <a:r>
              <a:rPr lang="en-US" altLang="ja-JP" sz="1100" b="0" i="0" dirty="0">
                <a:solidFill>
                  <a:srgbClr val="333333"/>
                </a:solidFill>
                <a:effectLst/>
                <a:latin typeface="Meiryo" panose="020B0604030504040204" pitchFamily="50" charset="-128"/>
                <a:ea typeface="Meiryo" panose="020B0604030504040204" pitchFamily="50" charset="-128"/>
              </a:rPr>
              <a:t>A</a:t>
            </a:r>
            <a:r>
              <a:rPr lang="ja-JP" altLang="en-US" sz="1100" b="0" i="0" dirty="0">
                <a:solidFill>
                  <a:srgbClr val="333333"/>
                </a:solidFill>
                <a:effectLst/>
                <a:latin typeface="Meiryo" panose="020B0604030504040204" pitchFamily="50" charset="-128"/>
                <a:ea typeface="Meiryo" panose="020B0604030504040204" pitchFamily="50" charset="-128"/>
              </a:rPr>
              <a:t>さんの児童買春が書き込まれたサイトが表示されてしまうことから、裁判所に</a:t>
            </a:r>
            <a:r>
              <a:rPr lang="en-US" altLang="ja-JP" sz="1100" b="0" i="0" dirty="0">
                <a:solidFill>
                  <a:srgbClr val="333333"/>
                </a:solidFill>
                <a:effectLst/>
                <a:latin typeface="Meiryo" panose="020B0604030504040204" pitchFamily="50" charset="-128"/>
                <a:ea typeface="Meiryo" panose="020B0604030504040204" pitchFamily="50" charset="-128"/>
              </a:rPr>
              <a:t>Google</a:t>
            </a:r>
            <a:r>
              <a:rPr lang="ja-JP" altLang="en-US" sz="1100" b="0" i="0" dirty="0">
                <a:solidFill>
                  <a:srgbClr val="333333"/>
                </a:solidFill>
                <a:effectLst/>
                <a:latin typeface="Meiryo" panose="020B0604030504040204" pitchFamily="50" charset="-128"/>
                <a:ea typeface="Meiryo" panose="020B0604030504040204" pitchFamily="50" charset="-128"/>
              </a:rPr>
              <a:t>への検索結果の削除命令を出すよう求めたものです。</a:t>
            </a:r>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しかし、最高裁は、表現の自由やネット検索の社会的役割を重視して、</a:t>
            </a:r>
            <a:r>
              <a:rPr lang="en-US" altLang="ja-JP" sz="1100" b="0" i="0" dirty="0">
                <a:solidFill>
                  <a:srgbClr val="333333"/>
                </a:solidFill>
                <a:effectLst/>
                <a:latin typeface="Meiryo" panose="020B0604030504040204" pitchFamily="50" charset="-128"/>
                <a:ea typeface="Meiryo" panose="020B0604030504040204" pitchFamily="50" charset="-128"/>
              </a:rPr>
              <a:t>A</a:t>
            </a:r>
            <a:r>
              <a:rPr lang="ja-JP" altLang="en-US" sz="1100" b="0" i="0" dirty="0">
                <a:solidFill>
                  <a:srgbClr val="333333"/>
                </a:solidFill>
                <a:effectLst/>
                <a:latin typeface="Meiryo" panose="020B0604030504040204" pitchFamily="50" charset="-128"/>
                <a:ea typeface="Meiryo" panose="020B0604030504040204" pitchFamily="50" charset="-128"/>
              </a:rPr>
              <a:t>さんの削除請求を認めませんでした。</a:t>
            </a:r>
            <a:endParaRPr lang="en-US" altLang="ja-JP" sz="1100" b="0" i="0" dirty="0">
              <a:solidFill>
                <a:srgbClr val="333333"/>
              </a:solidFill>
              <a:effectLst/>
              <a:latin typeface="Meiryo" panose="020B0604030504040204" pitchFamily="50" charset="-128"/>
              <a:ea typeface="Meiryo" panose="020B0604030504040204" pitchFamily="50" charset="-128"/>
            </a:endParaRPr>
          </a:p>
          <a:p>
            <a:endParaRPr lang="en-US" altLang="ja-JP" sz="1100" b="0" i="0" dirty="0">
              <a:solidFill>
                <a:srgbClr val="333333"/>
              </a:solidFill>
              <a:effectLst/>
              <a:latin typeface="Meiryo" panose="020B0604030504040204" pitchFamily="50" charset="-128"/>
              <a:ea typeface="Meiryo" panose="020B0604030504040204" pitchFamily="50" charset="-128"/>
            </a:endParaRPr>
          </a:p>
          <a:p>
            <a:r>
              <a:rPr lang="ja-JP" altLang="en-US" sz="1100" b="0" i="0" dirty="0">
                <a:solidFill>
                  <a:srgbClr val="333333"/>
                </a:solidFill>
                <a:effectLst/>
                <a:latin typeface="Meiryo" panose="020B0604030504040204" pitchFamily="50" charset="-128"/>
                <a:ea typeface="Meiryo" panose="020B0604030504040204" pitchFamily="50" charset="-128"/>
              </a:rPr>
              <a:t>ロータリーでも不祥事事案が、一度、ネットであげられてしまえば、恐ろしい事態になりかねないことをご承知いただければとお思います。</a:t>
            </a:r>
            <a:endParaRPr lang="en-US" altLang="ja-JP" sz="2800" b="0" i="0" dirty="0">
              <a:solidFill>
                <a:srgbClr val="333333"/>
              </a:solidFill>
              <a:effectLst/>
              <a:latin typeface="Meiryo" panose="020B0604030504040204" pitchFamily="50" charset="-128"/>
              <a:ea typeface="Meiryo" panose="020B0604030504040204" pitchFamily="50" charset="-128"/>
            </a:endParaRPr>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9</a:t>
            </a:fld>
            <a:endParaRPr kumimoji="1" lang="ja-JP" altLang="en-US"/>
          </a:p>
        </p:txBody>
      </p:sp>
    </p:spTree>
    <p:extLst>
      <p:ext uri="{BB962C8B-B14F-4D97-AF65-F5344CB8AC3E}">
        <p14:creationId xmlns:p14="http://schemas.microsoft.com/office/powerpoint/2010/main" val="428235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55721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クリックしてマスター サブタイトルの書式設定</a:t>
            </a:r>
            <a:endParaRPr lang="en-US" dirty="0"/>
          </a:p>
        </p:txBody>
      </p:sp>
      <p:sp>
        <p:nvSpPr>
          <p:cNvPr id="4" name="Date Placeholder 3"/>
          <p:cNvSpPr>
            <a:spLocks noGrp="1"/>
          </p:cNvSpPr>
          <p:nvPr>
            <p:ph type="dt" sz="half" idx="10"/>
          </p:nvPr>
        </p:nvSpPr>
        <p:spPr/>
        <p:txBody>
          <a:bodyPr/>
          <a:lstStyle/>
          <a:p>
            <a:fld id="{1433BCE8-3ABD-4724-BB38-044532A58AE6}" type="datetimeFigureOut">
              <a:rPr kumimoji="1" lang="ja-JP" altLang="en-US" smtClean="0"/>
              <a:t>2023/3/10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5969E4-C1BF-4F1B-AD4F-ACC517488556}" type="slidenum">
              <a:rPr kumimoji="1" lang="ja-JP" altLang="en-US" smtClean="0"/>
              <a:t>‹#›</a:t>
            </a:fld>
            <a:endParaRPr kumimoji="1" lang="ja-JP" altLang="en-US"/>
          </a:p>
        </p:txBody>
      </p:sp>
    </p:spTree>
    <p:extLst>
      <p:ext uri="{BB962C8B-B14F-4D97-AF65-F5344CB8AC3E}">
        <p14:creationId xmlns:p14="http://schemas.microsoft.com/office/powerpoint/2010/main" val="29902314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25975"/>
            <a:ext cx="10515600" cy="76471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33BCE8-3ABD-4724-BB38-044532A58AE6}" type="datetimeFigureOut">
              <a:rPr kumimoji="1" lang="ja-JP" altLang="en-US" smtClean="0"/>
              <a:t>2023/3/10</a:t>
            </a:fld>
            <a:endParaRPr kumimoji="1" lang="ja-JP"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969E4-C1BF-4F1B-AD4F-ACC517488556}" type="slidenum">
              <a:rPr kumimoji="1" lang="ja-JP" altLang="en-US" smtClean="0"/>
              <a:t>‹#›</a:t>
            </a:fld>
            <a:endParaRPr kumimoji="1" lang="ja-JP" altLang="en-US"/>
          </a:p>
        </p:txBody>
      </p:sp>
      <p:cxnSp>
        <p:nvCxnSpPr>
          <p:cNvPr id="10" name="直線コネクタ 9">
            <a:extLst>
              <a:ext uri="{FF2B5EF4-FFF2-40B4-BE49-F238E27FC236}">
                <a16:creationId xmlns:a16="http://schemas.microsoft.com/office/drawing/2014/main" id="{80D1C221-AF01-F84C-BDBE-16D1B6B90AAE}"/>
              </a:ext>
            </a:extLst>
          </p:cNvPr>
          <p:cNvCxnSpPr/>
          <p:nvPr userDrawn="1"/>
        </p:nvCxnSpPr>
        <p:spPr>
          <a:xfrm>
            <a:off x="2530997" y="474562"/>
            <a:ext cx="9661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FB622D49-A347-1443-BFFD-31E7745532CB}"/>
              </a:ext>
            </a:extLst>
          </p:cNvPr>
          <p:cNvCxnSpPr>
            <a:cxnSpLocks/>
          </p:cNvCxnSpPr>
          <p:nvPr userDrawn="1"/>
        </p:nvCxnSpPr>
        <p:spPr>
          <a:xfrm>
            <a:off x="-15433" y="6285053"/>
            <a:ext cx="12207433"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196789"/>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1272005" y="2225442"/>
            <a:ext cx="9933436" cy="1017335"/>
          </a:xfrm>
          <a:prstGeom prst="rect">
            <a:avLst/>
          </a:prstGeom>
          <a:noFill/>
        </p:spPr>
        <p:txBody>
          <a:bodyPr wrap="square" rtlCol="0">
            <a:noAutofit/>
          </a:bodyPr>
          <a:lstStyle/>
          <a:p>
            <a:pPr algn="ctr"/>
            <a:r>
              <a:rPr lang="en-US" altLang="ja-JP" sz="2800" dirty="0">
                <a:latin typeface="+mn-ea"/>
              </a:rPr>
              <a:t>2023</a:t>
            </a:r>
            <a:r>
              <a:rPr lang="ja-JP" altLang="en-US" sz="2800" dirty="0">
                <a:latin typeface="+mn-ea"/>
              </a:rPr>
              <a:t>－</a:t>
            </a:r>
            <a:r>
              <a:rPr lang="en-US" altLang="ja-JP" sz="2800" dirty="0">
                <a:latin typeface="+mn-ea"/>
              </a:rPr>
              <a:t>24</a:t>
            </a:r>
            <a:r>
              <a:rPr lang="ja-JP" altLang="en-US" sz="2800" dirty="0">
                <a:latin typeface="+mn-ea"/>
              </a:rPr>
              <a:t>年度のための　国際ロータリー第</a:t>
            </a:r>
            <a:r>
              <a:rPr lang="en-US" altLang="ja-JP" sz="2800" dirty="0">
                <a:latin typeface="+mn-ea"/>
              </a:rPr>
              <a:t>2660</a:t>
            </a:r>
            <a:r>
              <a:rPr lang="ja-JP" altLang="en-US" sz="2800" dirty="0">
                <a:latin typeface="+mn-ea"/>
              </a:rPr>
              <a:t>地区</a:t>
            </a:r>
            <a:endParaRPr lang="en-US" altLang="ja-JP" sz="2800" dirty="0">
              <a:latin typeface="+mn-ea"/>
            </a:endParaRPr>
          </a:p>
          <a:p>
            <a:pPr algn="ctr"/>
            <a:r>
              <a:rPr lang="ja-JP" altLang="en-US" sz="2800" u="sng" dirty="0"/>
              <a:t>会長エレクト研修セミナー</a:t>
            </a:r>
            <a:endParaRPr lang="en-US" altLang="ja-JP" sz="2800" u="sng" dirty="0"/>
          </a:p>
          <a:p>
            <a:pPr algn="ct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657726" y="3627849"/>
            <a:ext cx="11161995" cy="1351547"/>
          </a:xfrm>
          <a:prstGeom prst="rect">
            <a:avLst/>
          </a:prstGeom>
          <a:noFill/>
        </p:spPr>
        <p:txBody>
          <a:bodyPr wrap="square" rtlCol="0">
            <a:noAutofit/>
          </a:bodyPr>
          <a:lstStyle/>
          <a:p>
            <a:pPr algn="ctr"/>
            <a:r>
              <a:rPr lang="ja-JP" altLang="en-US" sz="3600" b="1" dirty="0">
                <a:solidFill>
                  <a:schemeClr val="accent1"/>
                </a:solidFill>
              </a:rPr>
              <a:t>ソーシャルメディアが抱えるリスク</a:t>
            </a:r>
            <a:endParaRPr lang="en-US" altLang="ja-JP" sz="3600" b="1" dirty="0">
              <a:solidFill>
                <a:schemeClr val="accent1"/>
              </a:solidFill>
            </a:endParaRPr>
          </a:p>
          <a:p>
            <a:pPr algn="ctr"/>
            <a:r>
              <a:rPr lang="ja-JP" altLang="en-US" sz="3600" b="1" dirty="0">
                <a:solidFill>
                  <a:schemeClr val="accent1"/>
                </a:solidFill>
              </a:rPr>
              <a:t>　</a:t>
            </a:r>
            <a:r>
              <a:rPr lang="ja-JP" altLang="en-US" sz="2800" b="1" dirty="0"/>
              <a:t>～</a:t>
            </a:r>
            <a:r>
              <a:rPr lang="ja-JP" altLang="en-US" sz="2800" b="1" dirty="0">
                <a:solidFill>
                  <a:srgbClr val="FF0000"/>
                </a:solidFill>
              </a:rPr>
              <a:t>「負（マイナス）」</a:t>
            </a:r>
            <a:r>
              <a:rPr lang="ja-JP" altLang="en-US" sz="2800" b="1" dirty="0"/>
              <a:t>の公共イメ</a:t>
            </a:r>
            <a:r>
              <a:rPr lang="en-US" altLang="ja-JP" sz="2800" b="1" dirty="0"/>
              <a:t>―</a:t>
            </a:r>
            <a:r>
              <a:rPr lang="ja-JP" altLang="en-US" sz="2800" b="1" dirty="0"/>
              <a:t>ジ～</a:t>
            </a:r>
            <a:endParaRPr lang="en-US" altLang="ja-JP" sz="2800" b="1" dirty="0"/>
          </a:p>
          <a:p>
            <a:pPr algn="ctr"/>
            <a:endParaRPr lang="en-US" altLang="ja-JP" sz="2800" b="1" dirty="0">
              <a:solidFill>
                <a:schemeClr val="accent1"/>
              </a:solidFill>
            </a:endParaRPr>
          </a:p>
        </p:txBody>
      </p:sp>
      <p:sp>
        <p:nvSpPr>
          <p:cNvPr id="5" name="テキスト ボックス 4">
            <a:extLst>
              <a:ext uri="{FF2B5EF4-FFF2-40B4-BE49-F238E27FC236}">
                <a16:creationId xmlns:a16="http://schemas.microsoft.com/office/drawing/2014/main" id="{36AB2081-3147-F6B3-07B4-3EB62785BDE0}"/>
              </a:ext>
            </a:extLst>
          </p:cNvPr>
          <p:cNvSpPr txBox="1"/>
          <p:nvPr/>
        </p:nvSpPr>
        <p:spPr>
          <a:xfrm>
            <a:off x="1044629" y="5550020"/>
            <a:ext cx="10775092" cy="924305"/>
          </a:xfrm>
          <a:prstGeom prst="rect">
            <a:avLst/>
          </a:prstGeom>
          <a:noFill/>
        </p:spPr>
        <p:txBody>
          <a:bodyPr wrap="square" rtlCol="0">
            <a:noAutofit/>
          </a:bodyPr>
          <a:lstStyle/>
          <a:p>
            <a:pPr algn="ctr"/>
            <a:r>
              <a:rPr lang="ja-JP" altLang="en-US" sz="2400" b="1" dirty="0">
                <a:latin typeface="+mn-ea"/>
              </a:rPr>
              <a:t>　　　　　　　</a:t>
            </a:r>
            <a:r>
              <a:rPr lang="en-US" altLang="ja-JP" sz="2400" b="1" dirty="0">
                <a:latin typeface="+mn-ea"/>
              </a:rPr>
              <a:t>2023-24</a:t>
            </a:r>
            <a:r>
              <a:rPr lang="ja-JP" altLang="en-US" sz="2400" b="1" dirty="0">
                <a:latin typeface="+mn-ea"/>
              </a:rPr>
              <a:t>年度　</a:t>
            </a:r>
            <a:r>
              <a:rPr lang="ja-JP" altLang="en-US" sz="2400" b="1" dirty="0"/>
              <a:t>公共イメージ向上委員会 </a:t>
            </a:r>
            <a:endParaRPr lang="en-US" altLang="ja-JP" sz="2400" b="1" dirty="0"/>
          </a:p>
          <a:p>
            <a:pPr algn="ctr"/>
            <a:r>
              <a:rPr lang="ja-JP" altLang="en-US" sz="2400" b="1" dirty="0"/>
              <a:t>　　　　　　　　　　　委員長　伊　藤　芳　晃</a:t>
            </a:r>
            <a:endParaRPr lang="en-US" altLang="ja-JP" sz="2400" b="1" dirty="0"/>
          </a:p>
          <a:p>
            <a:pPr algn="ctr"/>
            <a:endParaRPr lang="en-US" altLang="ja-JP" sz="2400" b="1" dirty="0"/>
          </a:p>
        </p:txBody>
      </p:sp>
      <p:pic>
        <p:nvPicPr>
          <p:cNvPr id="6" name="図 5" descr="挿絵, 抽象, 食品 が含まれている画像&#10;&#10;自動的に生成された説明">
            <a:extLst>
              <a:ext uri="{FF2B5EF4-FFF2-40B4-BE49-F238E27FC236}">
                <a16:creationId xmlns:a16="http://schemas.microsoft.com/office/drawing/2014/main" id="{B40726DC-9AB5-95BD-055F-85BDBF4DE2D2}"/>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893953" y="244786"/>
            <a:ext cx="6404094" cy="1595584"/>
          </a:xfrm>
          <a:prstGeom prst="rect">
            <a:avLst/>
          </a:prstGeom>
        </p:spPr>
      </p:pic>
    </p:spTree>
    <p:extLst>
      <p:ext uri="{BB962C8B-B14F-4D97-AF65-F5344CB8AC3E}">
        <p14:creationId xmlns:p14="http://schemas.microsoft.com/office/powerpoint/2010/main" val="1890463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炎上の原因</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926405" y="1756787"/>
            <a:ext cx="10886180" cy="4254500"/>
          </a:xfrm>
          <a:prstGeom prst="rect">
            <a:avLst/>
          </a:prstGeom>
          <a:noFill/>
        </p:spPr>
        <p:txBody>
          <a:bodyPr wrap="square" rtlCol="0">
            <a:noAutofit/>
          </a:bodyPr>
          <a:lstStyle/>
          <a:p>
            <a:pPr algn="just"/>
            <a:r>
              <a:rPr lang="ja-JP" altLang="en-US" sz="2800" kern="100" dirty="0">
                <a:latin typeface="+mn-ea"/>
                <a:cs typeface="Times New Roman" panose="02020603050405020304" pitchFamily="18" charset="0"/>
              </a:rPr>
              <a:t>①　</a:t>
            </a:r>
            <a:r>
              <a:rPr lang="en-US" altLang="ja-JP" sz="2800" kern="100" dirty="0">
                <a:latin typeface="+mn-ea"/>
                <a:cs typeface="Times New Roman" panose="02020603050405020304" pitchFamily="18" charset="0"/>
              </a:rPr>
              <a:t>SNS</a:t>
            </a:r>
            <a:r>
              <a:rPr lang="ja-JP" altLang="en-US" sz="2800" kern="100" dirty="0">
                <a:latin typeface="+mn-ea"/>
                <a:cs typeface="Times New Roman" panose="02020603050405020304" pitchFamily="18" charset="0"/>
              </a:rPr>
              <a:t>が公開されているという認識の欠如</a:t>
            </a:r>
            <a:endParaRPr lang="en-US" altLang="ja-JP" sz="2800" kern="100" dirty="0">
              <a:latin typeface="+mn-ea"/>
              <a:cs typeface="Times New Roman" panose="02020603050405020304" pitchFamily="18" charset="0"/>
            </a:endParaRPr>
          </a:p>
          <a:p>
            <a:pPr algn="just"/>
            <a:endParaRPr lang="en-US" altLang="ja-JP" sz="2800" kern="100" dirty="0">
              <a:latin typeface="+mn-ea"/>
              <a:cs typeface="Times New Roman" panose="02020603050405020304" pitchFamily="18" charset="0"/>
            </a:endParaRPr>
          </a:p>
          <a:p>
            <a:pPr algn="just"/>
            <a:r>
              <a:rPr lang="ja-JP" altLang="en-US" sz="2800" kern="100" dirty="0">
                <a:latin typeface="+mn-ea"/>
                <a:cs typeface="Times New Roman" panose="02020603050405020304" pitchFamily="18" charset="0"/>
              </a:rPr>
              <a:t>②　社会常識の欠如</a:t>
            </a:r>
            <a:endParaRPr lang="en-US" altLang="ja-JP" sz="2800" kern="100" dirty="0">
              <a:latin typeface="+mn-ea"/>
              <a:cs typeface="Times New Roman" panose="02020603050405020304" pitchFamily="18" charset="0"/>
            </a:endParaRPr>
          </a:p>
          <a:p>
            <a:pPr algn="just"/>
            <a:endParaRPr lang="en-US" altLang="ja-JP" sz="2800" kern="100" dirty="0">
              <a:latin typeface="+mn-ea"/>
              <a:cs typeface="Times New Roman" panose="02020603050405020304" pitchFamily="18" charset="0"/>
            </a:endParaRPr>
          </a:p>
          <a:p>
            <a:pPr algn="just"/>
            <a:r>
              <a:rPr lang="ja-JP" altLang="en-US" sz="2800" kern="100" dirty="0">
                <a:latin typeface="+mn-ea"/>
                <a:cs typeface="Times New Roman" panose="02020603050405020304" pitchFamily="18" charset="0"/>
              </a:rPr>
              <a:t>③　ゆがんだ自己承認欲求・自己顕示欲・独自の正義感</a:t>
            </a:r>
            <a:endParaRPr lang="en-US" altLang="ja-JP" sz="2800" kern="100" dirty="0">
              <a:latin typeface="+mn-ea"/>
              <a:cs typeface="Times New Roman" panose="02020603050405020304" pitchFamily="18" charset="0"/>
            </a:endParaRPr>
          </a:p>
          <a:p>
            <a:pPr algn="just"/>
            <a:endParaRPr lang="en-US" altLang="ja-JP" sz="2800" kern="100" dirty="0">
              <a:latin typeface="+mn-ea"/>
              <a:cs typeface="Times New Roman" panose="02020603050405020304" pitchFamily="18" charset="0"/>
            </a:endParaRPr>
          </a:p>
          <a:p>
            <a:pPr algn="just"/>
            <a:r>
              <a:rPr lang="ja-JP" altLang="en-US" sz="2800" kern="100" dirty="0">
                <a:latin typeface="+mn-ea"/>
                <a:cs typeface="Times New Roman" panose="02020603050405020304" pitchFamily="18" charset="0"/>
              </a:rPr>
              <a:t>④　「特定」されることのないという誤解</a:t>
            </a:r>
            <a:endParaRPr lang="en-US" altLang="ja-JP" sz="2800" kern="100" dirty="0">
              <a:latin typeface="+mn-ea"/>
              <a:cs typeface="Times New Roman" panose="02020603050405020304" pitchFamily="18" charset="0"/>
            </a:endParaRPr>
          </a:p>
          <a:p>
            <a:pPr algn="just"/>
            <a:endParaRPr lang="en-US" altLang="ja-JP" sz="2800" kern="100" dirty="0">
              <a:solidFill>
                <a:prstClr val="black"/>
              </a:solidFill>
              <a:latin typeface="+mn-ea"/>
              <a:cs typeface="Times New Roman" panose="02020603050405020304" pitchFamily="18" charset="0"/>
            </a:endParaRPr>
          </a:p>
          <a:p>
            <a:pPr algn="just"/>
            <a:r>
              <a:rPr lang="ja-JP" altLang="en-US" sz="2800" kern="100" dirty="0">
                <a:solidFill>
                  <a:prstClr val="black"/>
                </a:solidFill>
                <a:latin typeface="+mn-ea"/>
                <a:cs typeface="Times New Roman" panose="02020603050405020304" pitchFamily="18" charset="0"/>
              </a:rPr>
              <a:t>　　　　　　　　　　　</a:t>
            </a:r>
            <a:r>
              <a:rPr lang="ja-JP" altLang="en-US" sz="2100" kern="100" dirty="0">
                <a:solidFill>
                  <a:prstClr val="black"/>
                </a:solidFill>
                <a:latin typeface="+mn-ea"/>
                <a:cs typeface="Times New Roman" panose="02020603050405020304" pitchFamily="18" charset="0"/>
              </a:rPr>
              <a:t>清水陽平</a:t>
            </a:r>
            <a:r>
              <a:rPr lang="en-US" altLang="ja-JP" sz="2100" kern="100" dirty="0">
                <a:solidFill>
                  <a:prstClr val="black"/>
                </a:solidFill>
                <a:latin typeface="+mn-ea"/>
                <a:cs typeface="Times New Roman" panose="02020603050405020304" pitchFamily="18" charset="0"/>
              </a:rPr>
              <a:t>『</a:t>
            </a:r>
            <a:r>
              <a:rPr lang="ja-JP" altLang="en-US" sz="2100" kern="100" dirty="0">
                <a:solidFill>
                  <a:prstClr val="black"/>
                </a:solidFill>
                <a:latin typeface="+mn-ea"/>
                <a:cs typeface="Times New Roman" panose="02020603050405020304" pitchFamily="18" charset="0"/>
              </a:rPr>
              <a:t>サイト別 ネット中傷・炎上対応マニュアル</a:t>
            </a:r>
            <a:r>
              <a:rPr lang="en-US" altLang="ja-JP" sz="2100" kern="100" dirty="0">
                <a:solidFill>
                  <a:prstClr val="black"/>
                </a:solidFill>
                <a:latin typeface="+mn-ea"/>
                <a:cs typeface="Times New Roman" panose="02020603050405020304" pitchFamily="18" charset="0"/>
              </a:rPr>
              <a:t>』</a:t>
            </a:r>
            <a:endParaRPr lang="en-US" altLang="ja-JP" sz="21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2718982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708454" y="1114736"/>
            <a:ext cx="10775092" cy="660401"/>
          </a:xfrm>
          <a:prstGeom prst="rect">
            <a:avLst/>
          </a:prstGeom>
          <a:noFill/>
        </p:spPr>
        <p:txBody>
          <a:bodyPr wrap="square" rtlCol="0">
            <a:noAutofit/>
          </a:bodyPr>
          <a:lstStyle/>
          <a:p>
            <a:pPr algn="ctr"/>
            <a:r>
              <a:rPr lang="ja-JP" altLang="en-US" sz="2800" u="sng" dirty="0"/>
              <a:t>第</a:t>
            </a:r>
            <a:r>
              <a:rPr lang="en-US" altLang="ja-JP" sz="2800" u="sng" dirty="0"/>
              <a:t>2660</a:t>
            </a:r>
            <a:r>
              <a:rPr lang="ja-JP" altLang="en-US" sz="2800" u="sng" dirty="0"/>
              <a:t>地区ソーシャルメディア・ガイドライン</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652910" y="1739901"/>
            <a:ext cx="10886180" cy="4356099"/>
          </a:xfrm>
          <a:prstGeom prst="rect">
            <a:avLst/>
          </a:prstGeom>
          <a:noFill/>
        </p:spPr>
        <p:txBody>
          <a:bodyPr wrap="square" rtlCol="0">
            <a:noAutofit/>
          </a:bodyPr>
          <a:lstStyle/>
          <a:p>
            <a:pPr algn="just"/>
            <a:r>
              <a:rPr lang="ja-JP" altLang="en-US" sz="2400" dirty="0">
                <a:solidFill>
                  <a:prstClr val="black"/>
                </a:solidFill>
              </a:rPr>
              <a:t>・２０２１年８月策定</a:t>
            </a:r>
            <a:endParaRPr lang="en-US" altLang="ja-JP" sz="2400" dirty="0">
              <a:solidFill>
                <a:prstClr val="black"/>
              </a:solidFill>
            </a:endParaRPr>
          </a:p>
          <a:p>
            <a:pPr algn="just"/>
            <a:endParaRPr lang="en-US" altLang="ja-JP" sz="2400" dirty="0">
              <a:solidFill>
                <a:prstClr val="black"/>
              </a:solidFill>
            </a:endParaRPr>
          </a:p>
          <a:p>
            <a:pPr algn="just"/>
            <a:r>
              <a:rPr lang="ja-JP" altLang="en-US" sz="2400" dirty="0">
                <a:solidFill>
                  <a:prstClr val="black"/>
                </a:solidFill>
              </a:rPr>
              <a:t>・基本ポリシー</a:t>
            </a:r>
            <a:endParaRPr lang="en-US" altLang="ja-JP" sz="2400" dirty="0">
              <a:solidFill>
                <a:prstClr val="black"/>
              </a:solidFill>
            </a:endParaRPr>
          </a:p>
          <a:p>
            <a:pPr algn="just"/>
            <a:r>
              <a:rPr lang="ja-JP" altLang="en-US" sz="2400" dirty="0">
                <a:solidFill>
                  <a:prstClr val="black"/>
                </a:solidFill>
              </a:rPr>
              <a:t>　：ソーシャルメディアの発信力とリスクを十分に理解し、ロータリアンとし　</a:t>
            </a:r>
            <a:endParaRPr lang="en-US" altLang="ja-JP" sz="2400" dirty="0">
              <a:solidFill>
                <a:prstClr val="black"/>
              </a:solidFill>
            </a:endParaRPr>
          </a:p>
          <a:p>
            <a:pPr algn="just"/>
            <a:r>
              <a:rPr lang="ja-JP" altLang="en-US" sz="2400" dirty="0">
                <a:solidFill>
                  <a:prstClr val="black"/>
                </a:solidFill>
              </a:rPr>
              <a:t>　ての自覚を持って「ロータリーの行動規範」及び法令・社会規範を遵守のう</a:t>
            </a:r>
            <a:endParaRPr lang="en-US" altLang="ja-JP" sz="2400" dirty="0">
              <a:solidFill>
                <a:prstClr val="black"/>
              </a:solidFill>
            </a:endParaRPr>
          </a:p>
          <a:p>
            <a:pPr algn="just"/>
            <a:r>
              <a:rPr lang="ja-JP" altLang="en-US" sz="2400" dirty="0">
                <a:solidFill>
                  <a:prstClr val="black"/>
                </a:solidFill>
              </a:rPr>
              <a:t>　え、品位と責任ある発信を心がけましょう（２条）。</a:t>
            </a:r>
            <a:endParaRPr lang="en-US" altLang="ja-JP" sz="2400" dirty="0">
              <a:solidFill>
                <a:prstClr val="black"/>
              </a:solidFill>
            </a:endParaRPr>
          </a:p>
          <a:p>
            <a:pPr algn="just"/>
            <a:endParaRPr lang="en-US" altLang="ja-JP" sz="2400" dirty="0">
              <a:solidFill>
                <a:prstClr val="black"/>
              </a:solidFill>
            </a:endParaRPr>
          </a:p>
          <a:p>
            <a:pPr algn="just"/>
            <a:r>
              <a:rPr lang="ja-JP" altLang="en-US" sz="2400" dirty="0">
                <a:solidFill>
                  <a:prstClr val="black"/>
                </a:solidFill>
              </a:rPr>
              <a:t>・個人情報・第三者の権利の保護（３条）</a:t>
            </a:r>
            <a:endParaRPr lang="en-US" altLang="ja-JP" sz="2400" dirty="0">
              <a:solidFill>
                <a:prstClr val="black"/>
              </a:solidFill>
            </a:endParaRPr>
          </a:p>
          <a:p>
            <a:pPr algn="just"/>
            <a:endParaRPr lang="en-US" altLang="ja-JP" sz="2400" dirty="0">
              <a:solidFill>
                <a:prstClr val="black"/>
              </a:solidFill>
            </a:endParaRPr>
          </a:p>
          <a:p>
            <a:pPr algn="just"/>
            <a:r>
              <a:rPr lang="ja-JP" altLang="en-US" sz="2400" dirty="0">
                <a:solidFill>
                  <a:prstClr val="black"/>
                </a:solidFill>
              </a:rPr>
              <a:t>・「正確・誠実で品位ある発信」（４条）に関する指針を規定</a:t>
            </a:r>
            <a:endParaRPr lang="en-US" altLang="ja-JP" sz="24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645345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6A54A-AF50-4925-98FB-DD637E062AB9}"/>
              </a:ext>
            </a:extLst>
          </p:cNvPr>
          <p:cNvSpPr>
            <a:spLocks noGrp="1"/>
          </p:cNvSpPr>
          <p:nvPr>
            <p:ph type="ctrTitle"/>
          </p:nvPr>
        </p:nvSpPr>
        <p:spPr>
          <a:xfrm>
            <a:off x="1996056" y="628741"/>
            <a:ext cx="8199888" cy="635453"/>
          </a:xfrm>
        </p:spPr>
        <p:txBody>
          <a:bodyPr>
            <a:noAutofit/>
          </a:bodyPr>
          <a:lstStyle/>
          <a:p>
            <a:r>
              <a:rPr lang="ja-JP" altLang="en-US" sz="2800" u="sng" dirty="0"/>
              <a:t>炎上させないためには</a:t>
            </a:r>
            <a:endParaRPr lang="en-US" sz="2800" u="sng" dirty="0"/>
          </a:p>
        </p:txBody>
      </p:sp>
      <p:sp>
        <p:nvSpPr>
          <p:cNvPr id="4" name="テキスト ボックス 3">
            <a:extLst>
              <a:ext uri="{FF2B5EF4-FFF2-40B4-BE49-F238E27FC236}">
                <a16:creationId xmlns:a16="http://schemas.microsoft.com/office/drawing/2014/main" id="{91AEBB38-0FD1-4536-A762-A1F22A5B5E1D}"/>
              </a:ext>
            </a:extLst>
          </p:cNvPr>
          <p:cNvSpPr txBox="1"/>
          <p:nvPr/>
        </p:nvSpPr>
        <p:spPr>
          <a:xfrm>
            <a:off x="474980" y="1231036"/>
            <a:ext cx="11242040" cy="5219301"/>
          </a:xfrm>
          <a:prstGeom prst="rect">
            <a:avLst/>
          </a:prstGeom>
          <a:noFill/>
        </p:spPr>
        <p:txBody>
          <a:bodyPr wrap="square" rtlCol="0">
            <a:noAutofit/>
          </a:bodyPr>
          <a:lstStyle/>
          <a:p>
            <a:endParaRPr lang="en-US" altLang="ja-JP" sz="2800" dirty="0">
              <a:solidFill>
                <a:prstClr val="black"/>
              </a:solidFill>
            </a:endParaRPr>
          </a:p>
          <a:p>
            <a:r>
              <a:rPr lang="ja-JP" altLang="en-US" sz="2800" dirty="0">
                <a:solidFill>
                  <a:prstClr val="black"/>
                </a:solidFill>
              </a:rPr>
              <a:t>　</a:t>
            </a:r>
            <a:endParaRPr lang="en-US" altLang="ja-JP" sz="2400" dirty="0">
              <a:solidFill>
                <a:prstClr val="black"/>
              </a:solidFill>
            </a:endParaRPr>
          </a:p>
        </p:txBody>
      </p:sp>
      <p:pic>
        <p:nvPicPr>
          <p:cNvPr id="5" name="図 4">
            <a:extLst>
              <a:ext uri="{FF2B5EF4-FFF2-40B4-BE49-F238E27FC236}">
                <a16:creationId xmlns:a16="http://schemas.microsoft.com/office/drawing/2014/main" id="{61012BF5-B1D3-1375-933D-3CDA464828B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35808" y="164830"/>
            <a:ext cx="2108640" cy="858107"/>
          </a:xfrm>
          <a:prstGeom prst="rect">
            <a:avLst/>
          </a:prstGeom>
        </p:spPr>
      </p:pic>
      <p:graphicFrame>
        <p:nvGraphicFramePr>
          <p:cNvPr id="3" name="表 2">
            <a:extLst>
              <a:ext uri="{FF2B5EF4-FFF2-40B4-BE49-F238E27FC236}">
                <a16:creationId xmlns:a16="http://schemas.microsoft.com/office/drawing/2014/main" id="{A2C4F7D7-0B57-7676-8F92-3361FA758E22}"/>
              </a:ext>
            </a:extLst>
          </p:cNvPr>
          <p:cNvGraphicFramePr>
            <a:graphicFrameLocks noGrp="1"/>
          </p:cNvGraphicFramePr>
          <p:nvPr>
            <p:extLst>
              <p:ext uri="{D42A27DB-BD31-4B8C-83A1-F6EECF244321}">
                <p14:modId xmlns:p14="http://schemas.microsoft.com/office/powerpoint/2010/main" val="1104479915"/>
              </p:ext>
            </p:extLst>
          </p:nvPr>
        </p:nvGraphicFramePr>
        <p:xfrm>
          <a:off x="474980" y="1333203"/>
          <a:ext cx="11242040" cy="5375311"/>
        </p:xfrm>
        <a:graphic>
          <a:graphicData uri="http://schemas.openxmlformats.org/drawingml/2006/table">
            <a:tbl>
              <a:tblPr firstRow="1" firstCol="1" bandRow="1">
                <a:tableStyleId>{5C22544A-7EE6-4342-B048-85BDC9FD1C3A}</a:tableStyleId>
              </a:tblPr>
              <a:tblGrid>
                <a:gridCol w="1088329">
                  <a:extLst>
                    <a:ext uri="{9D8B030D-6E8A-4147-A177-3AD203B41FA5}">
                      <a16:colId xmlns:a16="http://schemas.microsoft.com/office/drawing/2014/main" val="3079902784"/>
                    </a:ext>
                  </a:extLst>
                </a:gridCol>
                <a:gridCol w="10153711">
                  <a:extLst>
                    <a:ext uri="{9D8B030D-6E8A-4147-A177-3AD203B41FA5}">
                      <a16:colId xmlns:a16="http://schemas.microsoft.com/office/drawing/2014/main" val="1490378122"/>
                    </a:ext>
                  </a:extLst>
                </a:gridCol>
              </a:tblGrid>
              <a:tr h="470802">
                <a:tc gridSpan="2">
                  <a:txBody>
                    <a:bodyPr/>
                    <a:lstStyle/>
                    <a:p>
                      <a:pPr algn="just">
                        <a:lnSpc>
                          <a:spcPts val="1800"/>
                        </a:lnSpc>
                      </a:pPr>
                      <a:r>
                        <a:rPr lang="ja-JP" sz="1600" kern="100" dirty="0">
                          <a:effectLst/>
                        </a:rPr>
                        <a:t>炎上させないための１４か条</a:t>
                      </a:r>
                      <a:r>
                        <a:rPr lang="ja-JP" altLang="en-US" sz="1400" kern="100" dirty="0">
                          <a:effectLst/>
                        </a:rPr>
                        <a:t>　　　　　　　　</a:t>
                      </a:r>
                      <a:r>
                        <a:rPr lang="ja-JP" altLang="en-US" sz="1600" kern="100" dirty="0">
                          <a:effectLst/>
                        </a:rPr>
                        <a:t>（清水陽平</a:t>
                      </a:r>
                      <a:r>
                        <a:rPr lang="en-US" altLang="ja-JP" sz="1600" kern="100" dirty="0">
                          <a:effectLst/>
                        </a:rPr>
                        <a:t>『</a:t>
                      </a:r>
                      <a:r>
                        <a:rPr lang="ja-JP" altLang="en-US" sz="1600" kern="100" dirty="0">
                          <a:effectLst/>
                        </a:rPr>
                        <a:t>サイト別ネット中傷・炎上対応マニュアル</a:t>
                      </a:r>
                      <a:r>
                        <a:rPr lang="en-US" altLang="ja-JP" sz="1600" kern="100" dirty="0">
                          <a:effectLst/>
                        </a:rPr>
                        <a:t>』</a:t>
                      </a:r>
                      <a:r>
                        <a:rPr lang="ja-JP" altLang="en-US" sz="1600" kern="100" dirty="0">
                          <a:effectLst/>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hMerge="1">
                  <a:txBody>
                    <a:bodyPr/>
                    <a:lstStyle/>
                    <a:p>
                      <a:endParaRPr kumimoji="1" lang="ja-JP" altLang="en-US"/>
                    </a:p>
                  </a:txBody>
                  <a:tcPr/>
                </a:tc>
                <a:extLst>
                  <a:ext uri="{0D108BD9-81ED-4DB2-BD59-A6C34878D82A}">
                    <a16:rowId xmlns:a16="http://schemas.microsoft.com/office/drawing/2014/main" val="1696188296"/>
                  </a:ext>
                </a:extLst>
              </a:tr>
              <a:tr h="374073">
                <a:tc>
                  <a:txBody>
                    <a:bodyPr/>
                    <a:lstStyle/>
                    <a:p>
                      <a:pPr algn="just">
                        <a:lnSpc>
                          <a:spcPts val="1800"/>
                        </a:lnSpc>
                      </a:pPr>
                      <a:r>
                        <a:rPr lang="ja-JP" sz="1400" kern="100">
                          <a:effectLst/>
                        </a:rPr>
                        <a:t>その</a:t>
                      </a:r>
                      <a:r>
                        <a:rPr lang="en-US" sz="1400" kern="100">
                          <a:effectLst/>
                        </a:rPr>
                        <a:t>1</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en-US" sz="1400" kern="100" dirty="0">
                          <a:effectLst/>
                        </a:rPr>
                        <a:t>SNS</a:t>
                      </a:r>
                      <a:r>
                        <a:rPr lang="ja-JP" sz="1400" kern="100" dirty="0">
                          <a:effectLst/>
                        </a:rPr>
                        <a:t>は公開されていることを認識する。</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930960252"/>
                  </a:ext>
                </a:extLst>
              </a:tr>
              <a:tr h="265034">
                <a:tc>
                  <a:txBody>
                    <a:bodyPr/>
                    <a:lstStyle/>
                    <a:p>
                      <a:pPr algn="just">
                        <a:lnSpc>
                          <a:spcPts val="1800"/>
                        </a:lnSpc>
                      </a:pPr>
                      <a:r>
                        <a:rPr lang="ja-JP" sz="1400" kern="100">
                          <a:effectLst/>
                        </a:rPr>
                        <a:t>その</a:t>
                      </a:r>
                      <a:r>
                        <a:rPr lang="en-US" sz="1400" kern="100">
                          <a:effectLst/>
                        </a:rPr>
                        <a:t>2</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en-US" sz="1400" kern="100">
                          <a:effectLst/>
                        </a:rPr>
                        <a:t>SNS</a:t>
                      </a:r>
                      <a:r>
                        <a:rPr lang="ja-JP" sz="1400" kern="100">
                          <a:effectLst/>
                        </a:rPr>
                        <a:t>上の友人が少なくても炎上リスクがあることを認識する。</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3638360388"/>
                  </a:ext>
                </a:extLst>
              </a:tr>
              <a:tr h="265034">
                <a:tc>
                  <a:txBody>
                    <a:bodyPr/>
                    <a:lstStyle/>
                    <a:p>
                      <a:pPr algn="just">
                        <a:lnSpc>
                          <a:spcPts val="1800"/>
                        </a:lnSpc>
                      </a:pPr>
                      <a:r>
                        <a:rPr lang="ja-JP" sz="1400" kern="100">
                          <a:effectLst/>
                        </a:rPr>
                        <a:t>その</a:t>
                      </a:r>
                      <a:r>
                        <a:rPr lang="en-US" sz="1400" kern="100">
                          <a:effectLst/>
                        </a:rPr>
                        <a:t>3</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en-US" sz="1400" kern="100" dirty="0">
                          <a:effectLst/>
                        </a:rPr>
                        <a:t>SNS</a:t>
                      </a:r>
                      <a:r>
                        <a:rPr lang="ja-JP" sz="1400" kern="100" dirty="0">
                          <a:effectLst/>
                        </a:rPr>
                        <a:t>は友人知人への連絡ツールとして用いると危険だと認識する。</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4008763534"/>
                  </a:ext>
                </a:extLst>
              </a:tr>
              <a:tr h="530068">
                <a:tc>
                  <a:txBody>
                    <a:bodyPr/>
                    <a:lstStyle/>
                    <a:p>
                      <a:pPr algn="just">
                        <a:lnSpc>
                          <a:spcPts val="1800"/>
                        </a:lnSpc>
                      </a:pPr>
                      <a:r>
                        <a:rPr lang="ja-JP" sz="1400" kern="100">
                          <a:effectLst/>
                        </a:rPr>
                        <a:t>その</a:t>
                      </a:r>
                      <a:r>
                        <a:rPr lang="en-US" sz="1400" kern="100">
                          <a:effectLst/>
                        </a:rPr>
                        <a:t>4</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多様な価値観の人がいるので、自分の価値観を押しつけず、他人の価値観を否定しない。</a:t>
                      </a:r>
                      <a:endParaRPr lang="en-US" altLang="ja-JP" sz="1400" kern="100" dirty="0">
                        <a:effectLst/>
                      </a:endParaRPr>
                    </a:p>
                    <a:p>
                      <a:pPr algn="just">
                        <a:lnSpc>
                          <a:spcPts val="1800"/>
                        </a:lnSpc>
                      </a:pPr>
                      <a:r>
                        <a:rPr lang="ja-JP" sz="1400" kern="100" dirty="0">
                          <a:effectLst/>
                        </a:rPr>
                        <a:t>自分の書き込みに対して批判がありうることを覚悟する。</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2766801341"/>
                  </a:ext>
                </a:extLst>
              </a:tr>
              <a:tr h="265034">
                <a:tc>
                  <a:txBody>
                    <a:bodyPr/>
                    <a:lstStyle/>
                    <a:p>
                      <a:pPr algn="just">
                        <a:lnSpc>
                          <a:spcPts val="1800"/>
                        </a:lnSpc>
                      </a:pPr>
                      <a:r>
                        <a:rPr lang="ja-JP" sz="1400" kern="100">
                          <a:effectLst/>
                        </a:rPr>
                        <a:t>その</a:t>
                      </a:r>
                      <a:r>
                        <a:rPr lang="en-US" sz="1400" kern="100">
                          <a:effectLst/>
                        </a:rPr>
                        <a:t>5</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批判に対して中傷や人格的な攻撃を行わない。</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2556824612"/>
                  </a:ext>
                </a:extLst>
              </a:tr>
              <a:tr h="321723">
                <a:tc>
                  <a:txBody>
                    <a:bodyPr/>
                    <a:lstStyle/>
                    <a:p>
                      <a:pPr algn="just">
                        <a:lnSpc>
                          <a:spcPts val="1800"/>
                        </a:lnSpc>
                      </a:pPr>
                      <a:r>
                        <a:rPr lang="ja-JP" sz="1400" kern="100" dirty="0">
                          <a:effectLst/>
                        </a:rPr>
                        <a:t>その</a:t>
                      </a:r>
                      <a:r>
                        <a:rPr lang="en-US" sz="1400" kern="100" dirty="0">
                          <a:effectLst/>
                        </a:rPr>
                        <a:t>6</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プライバシー（氏名、住所、電話番号、顔写真、勤務先、学校、家族に関する情報など）を侵害する書込みをしない。</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1697187413"/>
                  </a:ext>
                </a:extLst>
              </a:tr>
              <a:tr h="387927">
                <a:tc>
                  <a:txBody>
                    <a:bodyPr/>
                    <a:lstStyle/>
                    <a:p>
                      <a:pPr algn="just">
                        <a:lnSpc>
                          <a:spcPts val="1800"/>
                        </a:lnSpc>
                      </a:pPr>
                      <a:r>
                        <a:rPr lang="ja-JP" sz="1400" kern="100" dirty="0">
                          <a:effectLst/>
                        </a:rPr>
                        <a:t>その</a:t>
                      </a:r>
                      <a:r>
                        <a:rPr lang="en-US" sz="1400" kern="100" dirty="0">
                          <a:effectLst/>
                        </a:rPr>
                        <a:t>7</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差別的、攻撃的な言動など、他人を不快にさせる書込みをしない。</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1094016067"/>
                  </a:ext>
                </a:extLst>
              </a:tr>
              <a:tr h="265034">
                <a:tc>
                  <a:txBody>
                    <a:bodyPr/>
                    <a:lstStyle/>
                    <a:p>
                      <a:pPr algn="just">
                        <a:lnSpc>
                          <a:spcPts val="1800"/>
                        </a:lnSpc>
                      </a:pPr>
                      <a:r>
                        <a:rPr lang="ja-JP" sz="1400" kern="100">
                          <a:effectLst/>
                        </a:rPr>
                        <a:t>その</a:t>
                      </a:r>
                      <a:r>
                        <a:rPr lang="en-US" sz="1400" kern="100">
                          <a:effectLst/>
                        </a:rPr>
                        <a:t>8</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政治、宗教、思想・信条、歴史観など、デリケートな話題に関する書込みをしない。</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2265622327"/>
                  </a:ext>
                </a:extLst>
              </a:tr>
              <a:tr h="413839">
                <a:tc>
                  <a:txBody>
                    <a:bodyPr/>
                    <a:lstStyle/>
                    <a:p>
                      <a:pPr algn="just">
                        <a:lnSpc>
                          <a:spcPts val="1800"/>
                        </a:lnSpc>
                      </a:pPr>
                      <a:r>
                        <a:rPr lang="ja-JP" sz="1400" kern="100">
                          <a:effectLst/>
                        </a:rPr>
                        <a:t>その</a:t>
                      </a:r>
                      <a:r>
                        <a:rPr lang="en-US" sz="1400" kern="100">
                          <a:effectLst/>
                        </a:rPr>
                        <a:t>9</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a:effectLst/>
                        </a:rPr>
                        <a:t>アカウントなどの画像使用や他人の著作物を勝手に使用・加工した書込みをしない。</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2966176085"/>
                  </a:ext>
                </a:extLst>
              </a:tr>
              <a:tr h="265034">
                <a:tc>
                  <a:txBody>
                    <a:bodyPr/>
                    <a:lstStyle/>
                    <a:p>
                      <a:pPr algn="just">
                        <a:lnSpc>
                          <a:spcPts val="1800"/>
                        </a:lnSpc>
                      </a:pPr>
                      <a:r>
                        <a:rPr lang="ja-JP" sz="1400" kern="100">
                          <a:effectLst/>
                        </a:rPr>
                        <a:t>その</a:t>
                      </a:r>
                      <a:r>
                        <a:rPr lang="en-US" sz="1400" kern="100">
                          <a:effectLst/>
                        </a:rPr>
                        <a:t>10</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他人に対する中傷や単なる悪口の書込みをしない。</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1993546350"/>
                  </a:ext>
                </a:extLst>
              </a:tr>
              <a:tr h="396390">
                <a:tc>
                  <a:txBody>
                    <a:bodyPr/>
                    <a:lstStyle/>
                    <a:p>
                      <a:pPr algn="just">
                        <a:lnSpc>
                          <a:spcPts val="1800"/>
                        </a:lnSpc>
                      </a:pPr>
                      <a:r>
                        <a:rPr lang="ja-JP" sz="1400" kern="100">
                          <a:effectLst/>
                        </a:rPr>
                        <a:t>その</a:t>
                      </a:r>
                      <a:r>
                        <a:rPr lang="en-US" sz="1400" kern="100">
                          <a:effectLst/>
                        </a:rPr>
                        <a:t>11</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氏名、住所、電話番号、顔写真、勤務先、学校、家族に関する情報など、自分のプライバシーに関わる書込みをしない。</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3736227203"/>
                  </a:ext>
                </a:extLst>
              </a:tr>
              <a:tr h="530068">
                <a:tc>
                  <a:txBody>
                    <a:bodyPr/>
                    <a:lstStyle/>
                    <a:p>
                      <a:pPr algn="just">
                        <a:lnSpc>
                          <a:spcPts val="1800"/>
                        </a:lnSpc>
                      </a:pPr>
                      <a:r>
                        <a:rPr lang="ja-JP" sz="1400" kern="100">
                          <a:effectLst/>
                        </a:rPr>
                        <a:t>その</a:t>
                      </a:r>
                      <a:r>
                        <a:rPr lang="en-US" sz="1400" kern="100">
                          <a:effectLst/>
                        </a:rPr>
                        <a:t>12</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a:effectLst/>
                        </a:rPr>
                        <a:t>交通違反、暴行・脅迫、無銭飲食、恐喝行為、パワハラ発言、セクハラ発言など、違反行為についての告白をしない。大前提として、違反行為をしない。</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4136925347"/>
                  </a:ext>
                </a:extLst>
              </a:tr>
              <a:tr h="370477">
                <a:tc>
                  <a:txBody>
                    <a:bodyPr/>
                    <a:lstStyle/>
                    <a:p>
                      <a:pPr algn="just">
                        <a:lnSpc>
                          <a:spcPts val="1800"/>
                        </a:lnSpc>
                      </a:pPr>
                      <a:r>
                        <a:rPr lang="ja-JP" sz="1400" kern="100">
                          <a:effectLst/>
                        </a:rPr>
                        <a:t>その</a:t>
                      </a:r>
                      <a:r>
                        <a:rPr lang="en-US" sz="1400" kern="100">
                          <a:effectLst/>
                        </a:rPr>
                        <a:t>13</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a:effectLst/>
                        </a:rPr>
                        <a:t>企業の秘密情報に関する書込みをしない。</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4115178703"/>
                  </a:ext>
                </a:extLst>
              </a:tr>
              <a:tr h="254774">
                <a:tc>
                  <a:txBody>
                    <a:bodyPr/>
                    <a:lstStyle/>
                    <a:p>
                      <a:pPr algn="just">
                        <a:lnSpc>
                          <a:spcPts val="1800"/>
                        </a:lnSpc>
                      </a:pPr>
                      <a:r>
                        <a:rPr lang="ja-JP" sz="1400" kern="100">
                          <a:effectLst/>
                        </a:rPr>
                        <a:t>その</a:t>
                      </a:r>
                      <a:r>
                        <a:rPr lang="en-US" sz="1400" kern="100">
                          <a:effectLst/>
                        </a:rPr>
                        <a:t>14</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tc>
                  <a:txBody>
                    <a:bodyPr/>
                    <a:lstStyle/>
                    <a:p>
                      <a:pPr algn="just">
                        <a:lnSpc>
                          <a:spcPts val="1800"/>
                        </a:lnSpc>
                      </a:pPr>
                      <a:r>
                        <a:rPr lang="ja-JP" sz="1400" kern="100" dirty="0">
                          <a:effectLst/>
                        </a:rPr>
                        <a:t>企業に関する情報を発信しない。仮に発信するとしても企業の公式見解ではないことを明記する。</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078" marR="68078" marT="0" marB="0" anchor="ctr"/>
                </a:tc>
                <a:extLst>
                  <a:ext uri="{0D108BD9-81ED-4DB2-BD59-A6C34878D82A}">
                    <a16:rowId xmlns:a16="http://schemas.microsoft.com/office/drawing/2014/main" val="3278706900"/>
                  </a:ext>
                </a:extLst>
              </a:tr>
            </a:tbl>
          </a:graphicData>
        </a:graphic>
      </p:graphicFrame>
    </p:spTree>
    <p:extLst>
      <p:ext uri="{BB962C8B-B14F-4D97-AF65-F5344CB8AC3E}">
        <p14:creationId xmlns:p14="http://schemas.microsoft.com/office/powerpoint/2010/main" val="2549485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四角形"/>
          <p:cNvSpPr/>
          <p:nvPr/>
        </p:nvSpPr>
        <p:spPr>
          <a:xfrm>
            <a:off x="-8235" y="2783063"/>
            <a:ext cx="12192001" cy="1583134"/>
          </a:xfrm>
          <a:prstGeom prst="rect">
            <a:avLst/>
          </a:prstGeom>
          <a:solidFill>
            <a:schemeClr val="accent1">
              <a:alpha val="22122"/>
            </a:schemeClr>
          </a:solidFill>
          <a:ln w="3175">
            <a:miter lim="400000"/>
          </a:ln>
        </p:spPr>
        <p:txBody>
          <a:bodyPr lIns="35718" tIns="35718" rIns="35718" bIns="35718" anchor="ctr"/>
          <a:lstStyle/>
          <a:p>
            <a:pPr>
              <a:defRPr sz="1400">
                <a:solidFill>
                  <a:srgbClr val="FFFFFF"/>
                </a:solidFill>
                <a:latin typeface="+mn-lt"/>
                <a:ea typeface="+mn-ea"/>
                <a:cs typeface="+mn-cs"/>
                <a:sym typeface="ヒラギノ角ゴ ProN W3"/>
              </a:defRPr>
            </a:pPr>
            <a:endParaRPr dirty="0"/>
          </a:p>
        </p:txBody>
      </p:sp>
      <p:sp>
        <p:nvSpPr>
          <p:cNvPr id="271" name="ご清聴ありがとうございました。"/>
          <p:cNvSpPr txBox="1"/>
          <p:nvPr/>
        </p:nvSpPr>
        <p:spPr>
          <a:xfrm>
            <a:off x="2117201" y="3412521"/>
            <a:ext cx="7957597" cy="6261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5718" tIns="35718" rIns="35718" bIns="35718" anchor="ctr">
            <a:spAutoFit/>
          </a:bodyPr>
          <a:lstStyle>
            <a:lvl1pPr>
              <a:defRPr sz="4500">
                <a:latin typeface="游ゴシック体 ボールド"/>
                <a:ea typeface="游ゴシック体 ボールド"/>
                <a:cs typeface="游ゴシック体 ボールド"/>
                <a:sym typeface="游ゴシック体 ボールド"/>
              </a:defRPr>
            </a:lvl1pPr>
          </a:lstStyle>
          <a:p>
            <a:pPr algn="ctr"/>
            <a:r>
              <a:rPr sz="3600" dirty="0" err="1"/>
              <a:t>ご清聴ありがとうございました</a:t>
            </a:r>
            <a:r>
              <a:rPr sz="3600" dirty="0"/>
              <a:t>。</a:t>
            </a:r>
          </a:p>
        </p:txBody>
      </p:sp>
      <p:sp>
        <p:nvSpPr>
          <p:cNvPr id="273" name="テキスト ボックス 7"/>
          <p:cNvSpPr txBox="1"/>
          <p:nvPr/>
        </p:nvSpPr>
        <p:spPr>
          <a:xfrm>
            <a:off x="754174" y="5310265"/>
            <a:ext cx="10683652" cy="83099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altLang="ja-JP" sz="2400" b="1" dirty="0">
                <a:latin typeface="+mn-ea"/>
              </a:rPr>
              <a:t>2023-24</a:t>
            </a:r>
            <a:r>
              <a:rPr lang="ja-JP" altLang="en-US" sz="2400" b="1" dirty="0">
                <a:latin typeface="+mn-ea"/>
              </a:rPr>
              <a:t>年度　</a:t>
            </a:r>
            <a:r>
              <a:rPr lang="ja-JP" altLang="en-US" sz="2400" b="1" dirty="0"/>
              <a:t>公共イメージ向上委員会 </a:t>
            </a:r>
            <a:endParaRPr lang="en-US" altLang="ja-JP" sz="2400" b="1" dirty="0"/>
          </a:p>
          <a:p>
            <a:pPr algn="ctr"/>
            <a:r>
              <a:rPr lang="ja-JP" altLang="en-US" sz="2400" b="1" dirty="0"/>
              <a:t>　　　　　　　　委員長　伊　藤　芳　晃</a:t>
            </a:r>
            <a:endParaRPr lang="en-US" altLang="ja-JP" sz="2400" b="1" dirty="0"/>
          </a:p>
        </p:txBody>
      </p:sp>
      <p:pic>
        <p:nvPicPr>
          <p:cNvPr id="3" name="図 2" descr="挿絵, 抽象, 食品 が含まれている画像&#10;&#10;自動的に生成された説明">
            <a:extLst>
              <a:ext uri="{FF2B5EF4-FFF2-40B4-BE49-F238E27FC236}">
                <a16:creationId xmlns:a16="http://schemas.microsoft.com/office/drawing/2014/main" id="{0BA4F72B-63F3-E8FA-62BD-C014C0B390C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0103" y="424638"/>
            <a:ext cx="4879434" cy="121571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851246"/>
            <a:ext cx="10775092" cy="750979"/>
          </a:xfrm>
          <a:prstGeom prst="rect">
            <a:avLst/>
          </a:prstGeom>
          <a:noFill/>
        </p:spPr>
        <p:txBody>
          <a:bodyPr wrap="square" rtlCol="0">
            <a:noAutofit/>
          </a:bodyPr>
          <a:lstStyle/>
          <a:p>
            <a:pPr algn="ctr"/>
            <a:r>
              <a:rPr lang="ja-JP" altLang="en-US" sz="2800" u="sng" dirty="0"/>
              <a:t>　積極的な広報、ソーシャルメディアの有効性</a:t>
            </a:r>
            <a:endParaRPr lang="en-US"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900752" y="1602225"/>
            <a:ext cx="10487935" cy="4811276"/>
          </a:xfrm>
          <a:prstGeom prst="rect">
            <a:avLst/>
          </a:prstGeom>
          <a:noFill/>
        </p:spPr>
        <p:txBody>
          <a:bodyPr wrap="square" rtlCol="0">
            <a:noAutofit/>
          </a:bodyPr>
          <a:lstStyle/>
          <a:p>
            <a:r>
              <a:rPr lang="ja-JP" altLang="en-US" sz="2800" b="1" dirty="0">
                <a:latin typeface="+mj-ea"/>
                <a:ea typeface="+mj-ea"/>
              </a:rPr>
              <a:t>・</a:t>
            </a:r>
            <a:r>
              <a:rPr lang="ja-JP" altLang="en-US" sz="2800" dirty="0">
                <a:latin typeface="+mj-ea"/>
                <a:ea typeface="+mj-ea"/>
              </a:rPr>
              <a:t>ロータリーの活動内容を、より積極的に発信し、インパクトを与え、人々の共感を得る</a:t>
            </a:r>
            <a:endParaRPr lang="en-US" altLang="ja-JP" sz="2800" dirty="0">
              <a:latin typeface="+mj-ea"/>
              <a:ea typeface="+mj-ea"/>
            </a:endParaRPr>
          </a:p>
          <a:p>
            <a:r>
              <a:rPr lang="ja-JP" altLang="en-US" sz="2800" b="1" dirty="0">
                <a:solidFill>
                  <a:srgbClr val="0070C0"/>
                </a:solidFill>
                <a:latin typeface="+mj-ea"/>
                <a:ea typeface="+mj-ea"/>
              </a:rPr>
              <a:t>→　ロータリーの認知度、公共イメージの向上　</a:t>
            </a:r>
            <a:endParaRPr lang="en-US" altLang="ja-JP" sz="2800" b="1" dirty="0">
              <a:solidFill>
                <a:srgbClr val="0070C0"/>
              </a:solidFill>
              <a:latin typeface="+mj-ea"/>
              <a:ea typeface="+mj-ea"/>
            </a:endParaRPr>
          </a:p>
          <a:p>
            <a:r>
              <a:rPr lang="ja-JP" altLang="en-US" sz="2800" b="1" dirty="0">
                <a:solidFill>
                  <a:srgbClr val="0070C0"/>
                </a:solidFill>
                <a:latin typeface="+mj-ea"/>
                <a:ea typeface="+mj-ea"/>
              </a:rPr>
              <a:t>　　　　　　　　　⇒会員増強</a:t>
            </a:r>
            <a:endParaRPr lang="en-US" altLang="ja-JP" sz="2800" b="1" dirty="0">
              <a:solidFill>
                <a:srgbClr val="0070C0"/>
              </a:solidFill>
              <a:latin typeface="+mj-ea"/>
              <a:ea typeface="+mj-ea"/>
            </a:endParaRPr>
          </a:p>
          <a:p>
            <a:r>
              <a:rPr lang="ja-JP" altLang="en-US" sz="2800" b="1" dirty="0">
                <a:solidFill>
                  <a:srgbClr val="0070C0"/>
                </a:solidFill>
                <a:latin typeface="+mj-ea"/>
                <a:ea typeface="+mj-ea"/>
              </a:rPr>
              <a:t>→　会員の達成感　⇒会員減少への歯止め</a:t>
            </a:r>
            <a:endParaRPr lang="en-US" altLang="ja-JP" sz="3600" b="1" dirty="0">
              <a:solidFill>
                <a:srgbClr val="0070C0"/>
              </a:solidFill>
              <a:latin typeface="+mj-ea"/>
              <a:ea typeface="+mj-ea"/>
            </a:endParaRPr>
          </a:p>
          <a:p>
            <a:endParaRPr lang="en-US" altLang="ja-JP" sz="2800" b="1" dirty="0">
              <a:solidFill>
                <a:srgbClr val="0070C0"/>
              </a:solidFill>
              <a:latin typeface="+mj-ea"/>
              <a:ea typeface="+mj-ea"/>
            </a:endParaRPr>
          </a:p>
          <a:p>
            <a:r>
              <a:rPr lang="ja-JP" altLang="en-US" sz="2800" dirty="0">
                <a:solidFill>
                  <a:prstClr val="black"/>
                </a:solidFill>
              </a:rPr>
              <a:t>・広報の方法、手段としての</a:t>
            </a:r>
            <a:r>
              <a:rPr lang="ja-JP" altLang="en-US" sz="2800" b="1" dirty="0">
                <a:solidFill>
                  <a:prstClr val="black"/>
                </a:solidFill>
              </a:rPr>
              <a:t>ソーシャルメディア</a:t>
            </a:r>
            <a:endParaRPr lang="en-US" altLang="ja-JP" sz="2800" b="1" dirty="0">
              <a:solidFill>
                <a:prstClr val="black"/>
              </a:solidFill>
            </a:endParaRPr>
          </a:p>
          <a:p>
            <a:r>
              <a:rPr lang="ja-JP" altLang="en-US" sz="2800" b="1" dirty="0">
                <a:solidFill>
                  <a:prstClr val="black"/>
                </a:solidFill>
              </a:rPr>
              <a:t>　</a:t>
            </a:r>
            <a:r>
              <a:rPr lang="ja-JP" altLang="en-US" sz="2800" dirty="0">
                <a:solidFill>
                  <a:prstClr val="black"/>
                </a:solidFill>
              </a:rPr>
              <a:t>→インターネット上に書き込めば、</a:t>
            </a:r>
            <a:r>
              <a:rPr lang="ja-JP" altLang="en-US" sz="2800" dirty="0">
                <a:solidFill>
                  <a:srgbClr val="0070C0"/>
                </a:solidFill>
              </a:rPr>
              <a:t>瞬く間に、膨大な数の人々　　　</a:t>
            </a:r>
            <a:endParaRPr lang="en-US" altLang="ja-JP" sz="2800" dirty="0">
              <a:solidFill>
                <a:srgbClr val="0070C0"/>
              </a:solidFill>
            </a:endParaRPr>
          </a:p>
          <a:p>
            <a:r>
              <a:rPr lang="ja-JP" altLang="en-US" sz="2800" dirty="0">
                <a:solidFill>
                  <a:srgbClr val="0070C0"/>
                </a:solidFill>
              </a:rPr>
              <a:t>　　に広まっていく</a:t>
            </a:r>
            <a:endParaRPr lang="en-US" altLang="ja-JP" sz="2800" dirty="0">
              <a:solidFill>
                <a:srgbClr val="0070C0"/>
              </a:solidFill>
            </a:endParaRPr>
          </a:p>
          <a:p>
            <a:r>
              <a:rPr lang="ja-JP" altLang="en-US" sz="2800" dirty="0">
                <a:solidFill>
                  <a:prstClr val="black"/>
                </a:solidFill>
              </a:rPr>
              <a:t>　→　</a:t>
            </a:r>
            <a:r>
              <a:rPr lang="ja-JP" altLang="en-US" sz="2800" b="1" dirty="0">
                <a:solidFill>
                  <a:srgbClr val="0070C0"/>
                </a:solidFill>
              </a:rPr>
              <a:t>認知度、公共イメージ向上に非常に有効</a:t>
            </a:r>
            <a:endParaRPr lang="en-US" altLang="ja-JP" sz="2800" b="1" dirty="0">
              <a:solidFill>
                <a:srgbClr val="0070C0"/>
              </a:solidFill>
            </a:endParaRPr>
          </a:p>
          <a:p>
            <a:endParaRPr lang="en-US" altLang="ja-JP" sz="2800" b="1" dirty="0">
              <a:solidFill>
                <a:srgbClr val="0070C0"/>
              </a:solidFill>
              <a:latin typeface="+mj-ea"/>
              <a:ea typeface="+mj-ea"/>
            </a:endParaRPr>
          </a:p>
          <a:p>
            <a:r>
              <a:rPr lang="ja-JP" altLang="en-US" sz="2800" b="1" dirty="0">
                <a:solidFill>
                  <a:srgbClr val="0070C0"/>
                </a:solidFill>
                <a:latin typeface="+mj-ea"/>
                <a:ea typeface="+mj-ea"/>
              </a:rPr>
              <a:t>　</a:t>
            </a:r>
            <a:endParaRPr lang="en-US" altLang="ja-JP" sz="2800" b="1" dirty="0">
              <a:solidFill>
                <a:srgbClr val="0070C0"/>
              </a:solidFill>
              <a:latin typeface="+mj-ea"/>
              <a:ea typeface="+mj-ea"/>
            </a:endParaRPr>
          </a:p>
          <a:p>
            <a:r>
              <a:rPr lang="ja-JP" altLang="en-US" sz="2000" b="1" dirty="0">
                <a:latin typeface="+mj-ea"/>
                <a:ea typeface="+mj-ea"/>
              </a:rPr>
              <a:t>　</a:t>
            </a:r>
            <a:endParaRPr lang="en-US" altLang="ja-JP" sz="2000" b="1" dirty="0">
              <a:latin typeface="+mj-ea"/>
              <a:ea typeface="+mj-ea"/>
            </a:endParaRPr>
          </a:p>
          <a:p>
            <a:r>
              <a:rPr lang="ja-JP" altLang="en-US" sz="2000" b="1" dirty="0">
                <a:latin typeface="+mj-ea"/>
                <a:ea typeface="+mj-ea"/>
              </a:rPr>
              <a:t>　</a:t>
            </a:r>
            <a:endParaRPr lang="en-US" altLang="ja-JP" sz="2000" dirty="0">
              <a:latin typeface="+mj-ea"/>
              <a:ea typeface="+mj-ea"/>
            </a:endParaRPr>
          </a:p>
          <a:p>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2283487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ソーシャルメディアとＳＮＳ</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613596" y="1422401"/>
            <a:ext cx="11075896" cy="4356099"/>
          </a:xfrm>
          <a:prstGeom prst="rect">
            <a:avLst/>
          </a:prstGeom>
          <a:noFill/>
        </p:spPr>
        <p:txBody>
          <a:bodyPr wrap="square" rtlCol="0">
            <a:noAutofit/>
          </a:bodyPr>
          <a:lstStyle/>
          <a:p>
            <a:endParaRPr lang="en-US" altLang="ja-JP" sz="2800" dirty="0">
              <a:solidFill>
                <a:prstClr val="black"/>
              </a:solidFill>
            </a:endParaRPr>
          </a:p>
          <a:p>
            <a:r>
              <a:rPr lang="ja-JP" altLang="en-US" sz="2800" b="1" dirty="0">
                <a:solidFill>
                  <a:prstClr val="black"/>
                </a:solidFill>
              </a:rPr>
              <a:t>ソーシャルメディア</a:t>
            </a:r>
            <a:endParaRPr lang="en-US" altLang="ja-JP" sz="2800" b="1" dirty="0">
              <a:solidFill>
                <a:prstClr val="black"/>
              </a:solidFill>
            </a:endParaRPr>
          </a:p>
          <a:p>
            <a:r>
              <a:rPr lang="ja-JP" altLang="en-US" sz="2400" dirty="0">
                <a:solidFill>
                  <a:prstClr val="black"/>
                </a:solidFill>
              </a:rPr>
              <a:t>：インターネットを駆使し、人々の情報流通をもとにしたメディア（「万人が参加できる双方向発信のメディア」）</a:t>
            </a:r>
            <a:endParaRPr lang="en-US" altLang="ja-JP" sz="2400" dirty="0">
              <a:solidFill>
                <a:prstClr val="black"/>
              </a:solidFill>
            </a:endParaRPr>
          </a:p>
          <a:p>
            <a:endParaRPr lang="en-US" altLang="ja-JP" sz="2400" dirty="0">
              <a:solidFill>
                <a:prstClr val="black"/>
              </a:solidFill>
            </a:endParaRPr>
          </a:p>
          <a:p>
            <a:pPr algn="just"/>
            <a:r>
              <a:rPr lang="en-US" altLang="ja-JP" sz="2800" b="1" kern="100" dirty="0">
                <a:effectLst/>
                <a:latin typeface="+mn-ea"/>
                <a:cs typeface="Times New Roman" panose="02020603050405020304" pitchFamily="18" charset="0"/>
              </a:rPr>
              <a:t>SNS</a:t>
            </a:r>
            <a:r>
              <a:rPr lang="ja-JP" altLang="en-US" sz="2800" b="1" kern="100" dirty="0">
                <a:latin typeface="+mn-ea"/>
                <a:cs typeface="Times New Roman" panose="02020603050405020304" pitchFamily="18" charset="0"/>
              </a:rPr>
              <a:t>（</a:t>
            </a:r>
            <a:r>
              <a:rPr lang="en-US" altLang="ja-JP" sz="2800" b="1" kern="100" dirty="0">
                <a:effectLst/>
                <a:latin typeface="+mn-ea"/>
                <a:cs typeface="Times New Roman" panose="02020603050405020304" pitchFamily="18" charset="0"/>
              </a:rPr>
              <a:t>Social Networking Service</a:t>
            </a:r>
            <a:r>
              <a:rPr lang="ja-JP" altLang="ja-JP" sz="2800" b="1" kern="100" dirty="0">
                <a:effectLst/>
                <a:latin typeface="+mn-ea"/>
                <a:cs typeface="Times New Roman" panose="02020603050405020304" pitchFamily="18" charset="0"/>
              </a:rPr>
              <a:t>の略</a:t>
            </a:r>
            <a:r>
              <a:rPr lang="ja-JP" altLang="en-US" sz="2800" b="1" kern="100" dirty="0">
                <a:effectLst/>
                <a:latin typeface="+mn-ea"/>
                <a:cs typeface="Times New Roman" panose="02020603050405020304" pitchFamily="18" charset="0"/>
              </a:rPr>
              <a:t>）</a:t>
            </a:r>
            <a:endParaRPr lang="en-US" altLang="ja-JP" sz="2800" b="1" kern="100" dirty="0">
              <a:effectLst/>
              <a:latin typeface="+mn-ea"/>
              <a:cs typeface="Times New Roman" panose="02020603050405020304" pitchFamily="18" charset="0"/>
            </a:endParaRPr>
          </a:p>
          <a:p>
            <a:pPr algn="just"/>
            <a:r>
              <a:rPr lang="ja-JP" altLang="en-US" sz="2400" kern="100" dirty="0">
                <a:effectLst/>
                <a:latin typeface="+mn-ea"/>
                <a:cs typeface="Times New Roman" panose="02020603050405020304" pitchFamily="18" charset="0"/>
              </a:rPr>
              <a:t>：</a:t>
            </a:r>
            <a:r>
              <a:rPr lang="ja-JP" altLang="ja-JP" sz="2400" kern="100" dirty="0">
                <a:effectLst/>
                <a:latin typeface="+mn-ea"/>
                <a:cs typeface="Times New Roman" panose="02020603050405020304" pitchFamily="18" charset="0"/>
              </a:rPr>
              <a:t>ソーシャルメディアの１つで、人と人とのつながりを促進、サポートする、コミュニティ型の</a:t>
            </a:r>
            <a:r>
              <a:rPr lang="en-US" altLang="ja-JP" sz="2400" kern="100" dirty="0">
                <a:effectLst/>
                <a:latin typeface="+mn-ea"/>
                <a:cs typeface="Times New Roman" panose="02020603050405020304" pitchFamily="18" charset="0"/>
              </a:rPr>
              <a:t>Web</a:t>
            </a:r>
            <a:r>
              <a:rPr lang="ja-JP" altLang="ja-JP" sz="2400" kern="100" dirty="0">
                <a:effectLst/>
                <a:latin typeface="+mn-ea"/>
                <a:cs typeface="Times New Roman" panose="02020603050405020304" pitchFamily="18" charset="0"/>
              </a:rPr>
              <a:t>サービスのこと。多くが会員制で、プロフィールや日記などを掲載したり、コメントを書き込むことができる。</a:t>
            </a:r>
            <a:endParaRPr lang="en-US" altLang="ja-JP" sz="2400" kern="100" dirty="0">
              <a:effectLst/>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r>
              <a:rPr lang="ja-JP" altLang="en-US" dirty="0">
                <a:solidFill>
                  <a:prstClr val="black"/>
                </a:solidFill>
              </a:rPr>
              <a:t>　　　　　　　　　　　　福田浩至</a:t>
            </a:r>
            <a:r>
              <a:rPr lang="en-US" altLang="ja-JP" dirty="0">
                <a:solidFill>
                  <a:prstClr val="black"/>
                </a:solidFill>
              </a:rPr>
              <a:t>『</a:t>
            </a:r>
            <a:r>
              <a:rPr lang="ja-JP" altLang="en-US" dirty="0">
                <a:solidFill>
                  <a:prstClr val="black"/>
                </a:solidFill>
              </a:rPr>
              <a:t>企業のためのソーシャルメディア　安全運用とリスクマネメント</a:t>
            </a:r>
            <a:r>
              <a:rPr lang="en-US" altLang="ja-JP" dirty="0">
                <a:solidFill>
                  <a:prstClr val="black"/>
                </a:solidFill>
              </a:rPr>
              <a:t>』</a:t>
            </a:r>
          </a:p>
          <a:p>
            <a:pPr algn="just"/>
            <a:endParaRPr lang="ja-JP" altLang="ja-JP" sz="2400" kern="100" dirty="0">
              <a:effectLst/>
              <a:latin typeface="+mn-ea"/>
              <a:cs typeface="Times New Roman" panose="02020603050405020304" pitchFamily="18" charset="0"/>
            </a:endParaRPr>
          </a:p>
          <a:p>
            <a:endParaRPr lang="en-US" altLang="ja-JP" sz="2000" dirty="0">
              <a:solidFill>
                <a:prstClr val="black"/>
              </a:solidFill>
            </a:endParaRPr>
          </a:p>
          <a:p>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3480748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ソーシャルメディアの具体例</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803312" y="1754834"/>
            <a:ext cx="10886180" cy="4209007"/>
          </a:xfrm>
          <a:prstGeom prst="rect">
            <a:avLst/>
          </a:prstGeom>
          <a:noFill/>
        </p:spPr>
        <p:txBody>
          <a:bodyPr wrap="square" rtlCol="0">
            <a:noAutofit/>
          </a:bodyPr>
          <a:lstStyle/>
          <a:p>
            <a:pPr algn="just"/>
            <a:r>
              <a:rPr lang="ja-JP" altLang="ja-JP" sz="2800" kern="100" dirty="0">
                <a:effectLst/>
                <a:latin typeface="+mn-ea"/>
                <a:cs typeface="Times New Roman" panose="02020603050405020304" pitchFamily="18" charset="0"/>
              </a:rPr>
              <a:t>掲示板</a:t>
            </a:r>
            <a:r>
              <a:rPr lang="ja-JP" altLang="en-US" sz="2800" kern="100" dirty="0">
                <a:effectLst/>
                <a:latin typeface="+mn-ea"/>
                <a:cs typeface="Times New Roman" panose="02020603050405020304" pitchFamily="18" charset="0"/>
              </a:rPr>
              <a:t>：</a:t>
            </a:r>
            <a:r>
              <a:rPr lang="ja-JP" altLang="ja-JP" sz="2800" kern="100" dirty="0">
                <a:effectLst/>
                <a:latin typeface="+mn-ea"/>
                <a:cs typeface="Times New Roman" panose="02020603050405020304" pitchFamily="18" charset="0"/>
              </a:rPr>
              <a:t>２ちゃんねる、</a:t>
            </a:r>
            <a:r>
              <a:rPr lang="en-US" altLang="ja-JP" sz="2800" kern="100" dirty="0">
                <a:effectLst/>
                <a:latin typeface="+mn-ea"/>
                <a:cs typeface="Times New Roman" panose="02020603050405020304" pitchFamily="18" charset="0"/>
              </a:rPr>
              <a:t>Yahoo!</a:t>
            </a:r>
            <a:r>
              <a:rPr lang="ja-JP" altLang="ja-JP" sz="2800" kern="100" dirty="0">
                <a:effectLst/>
                <a:latin typeface="+mn-ea"/>
                <a:cs typeface="Times New Roman" panose="02020603050405020304" pitchFamily="18" charset="0"/>
              </a:rPr>
              <a:t>知恵袋</a:t>
            </a:r>
            <a:endParaRPr lang="en-US" altLang="ja-JP" sz="2800" kern="100" dirty="0">
              <a:effectLst/>
              <a:latin typeface="+mn-ea"/>
              <a:cs typeface="Times New Roman" panose="02020603050405020304" pitchFamily="18" charset="0"/>
            </a:endParaRPr>
          </a:p>
          <a:p>
            <a:pPr algn="just"/>
            <a:endParaRPr lang="ja-JP" altLang="ja-JP" sz="2800" kern="100" dirty="0">
              <a:effectLst/>
              <a:latin typeface="+mn-ea"/>
              <a:cs typeface="Times New Roman" panose="02020603050405020304" pitchFamily="18" charset="0"/>
            </a:endParaRPr>
          </a:p>
          <a:p>
            <a:pPr algn="just"/>
            <a:r>
              <a:rPr lang="ja-JP" altLang="ja-JP" sz="2800" kern="100" dirty="0">
                <a:effectLst/>
                <a:latin typeface="+mn-ea"/>
                <a:cs typeface="Times New Roman" panose="02020603050405020304" pitchFamily="18" charset="0"/>
              </a:rPr>
              <a:t>ブログ</a:t>
            </a:r>
            <a:r>
              <a:rPr lang="ja-JP" altLang="en-US" sz="2800" kern="100" dirty="0">
                <a:effectLst/>
                <a:latin typeface="+mn-ea"/>
                <a:cs typeface="Times New Roman" panose="02020603050405020304" pitchFamily="18" charset="0"/>
              </a:rPr>
              <a:t>：</a:t>
            </a:r>
            <a:r>
              <a:rPr lang="ja-JP" altLang="ja-JP" sz="2800" kern="100" dirty="0">
                <a:effectLst/>
                <a:latin typeface="+mn-ea"/>
                <a:cs typeface="Times New Roman" panose="02020603050405020304" pitchFamily="18" charset="0"/>
              </a:rPr>
              <a:t>アメーバブログ、</a:t>
            </a:r>
            <a:r>
              <a:rPr lang="en-US" altLang="ja-JP" sz="2800" kern="100" dirty="0">
                <a:effectLst/>
                <a:latin typeface="+mn-ea"/>
                <a:cs typeface="Times New Roman" panose="02020603050405020304" pitchFamily="18" charset="0"/>
              </a:rPr>
              <a:t>FC</a:t>
            </a:r>
            <a:r>
              <a:rPr lang="ja-JP" altLang="ja-JP" sz="2800" kern="100" dirty="0">
                <a:effectLst/>
                <a:latin typeface="+mn-ea"/>
                <a:cs typeface="Times New Roman" panose="02020603050405020304" pitchFamily="18" charset="0"/>
              </a:rPr>
              <a:t>ブログ</a:t>
            </a:r>
            <a:endParaRPr lang="en-US" altLang="ja-JP" sz="2800" kern="100" dirty="0">
              <a:effectLst/>
              <a:latin typeface="+mn-ea"/>
              <a:cs typeface="Times New Roman" panose="02020603050405020304" pitchFamily="18" charset="0"/>
            </a:endParaRPr>
          </a:p>
          <a:p>
            <a:pPr algn="just"/>
            <a:endParaRPr lang="ja-JP" altLang="ja-JP" sz="2800" kern="100" dirty="0">
              <a:effectLst/>
              <a:latin typeface="+mn-ea"/>
              <a:cs typeface="Times New Roman" panose="02020603050405020304" pitchFamily="18" charset="0"/>
            </a:endParaRPr>
          </a:p>
          <a:p>
            <a:pPr algn="just"/>
            <a:r>
              <a:rPr lang="ja-JP" altLang="ja-JP" sz="2800" kern="100" dirty="0">
                <a:effectLst/>
                <a:latin typeface="+mn-ea"/>
                <a:cs typeface="Times New Roman" panose="02020603050405020304" pitchFamily="18" charset="0"/>
              </a:rPr>
              <a:t>口コミサイト</a:t>
            </a:r>
            <a:r>
              <a:rPr lang="ja-JP" altLang="en-US" sz="2800" kern="100" dirty="0">
                <a:effectLst/>
                <a:latin typeface="+mn-ea"/>
                <a:cs typeface="Times New Roman" panose="02020603050405020304" pitchFamily="18" charset="0"/>
              </a:rPr>
              <a:t>：</a:t>
            </a:r>
            <a:r>
              <a:rPr lang="ja-JP" altLang="ja-JP" sz="2800" kern="100" dirty="0">
                <a:effectLst/>
                <a:latin typeface="+mn-ea"/>
                <a:cs typeface="Times New Roman" panose="02020603050405020304" pitchFamily="18" charset="0"/>
              </a:rPr>
              <a:t>食べログ、ぐるなび、価格</a:t>
            </a:r>
            <a:r>
              <a:rPr lang="en-US" altLang="ja-JP" sz="2800" kern="100" dirty="0">
                <a:effectLst/>
                <a:latin typeface="+mn-ea"/>
                <a:cs typeface="Times New Roman" panose="02020603050405020304" pitchFamily="18" charset="0"/>
              </a:rPr>
              <a:t>.com</a:t>
            </a:r>
            <a:endParaRPr lang="en-US" altLang="ja-JP" sz="2800" kern="100" dirty="0">
              <a:latin typeface="+mn-ea"/>
              <a:cs typeface="Times New Roman" panose="02020603050405020304" pitchFamily="18" charset="0"/>
            </a:endParaRPr>
          </a:p>
          <a:p>
            <a:pPr algn="just"/>
            <a:endParaRPr lang="ja-JP" altLang="ja-JP" sz="2800" kern="100" dirty="0">
              <a:effectLst/>
              <a:latin typeface="+mn-ea"/>
              <a:cs typeface="Times New Roman" panose="02020603050405020304" pitchFamily="18" charset="0"/>
            </a:endParaRPr>
          </a:p>
          <a:p>
            <a:pPr algn="just"/>
            <a:r>
              <a:rPr lang="ja-JP" altLang="ja-JP" sz="2800" kern="100" dirty="0">
                <a:effectLst/>
                <a:latin typeface="+mn-ea"/>
                <a:cs typeface="Times New Roman" panose="02020603050405020304" pitchFamily="18" charset="0"/>
              </a:rPr>
              <a:t>動画投稿サイト</a:t>
            </a:r>
            <a:r>
              <a:rPr lang="ja-JP" altLang="en-US" sz="2800" kern="100" dirty="0">
                <a:effectLst/>
                <a:latin typeface="+mn-ea"/>
                <a:cs typeface="Times New Roman" panose="02020603050405020304" pitchFamily="18" charset="0"/>
              </a:rPr>
              <a:t>：</a:t>
            </a:r>
            <a:r>
              <a:rPr lang="en-US" altLang="ja-JP" sz="2800" kern="100" dirty="0">
                <a:effectLst/>
                <a:latin typeface="+mn-ea"/>
                <a:cs typeface="Times New Roman" panose="02020603050405020304" pitchFamily="18" charset="0"/>
              </a:rPr>
              <a:t>YouTube</a:t>
            </a:r>
            <a:r>
              <a:rPr lang="ja-JP" altLang="ja-JP" sz="2800" kern="100" dirty="0">
                <a:effectLst/>
                <a:latin typeface="+mn-ea"/>
                <a:cs typeface="Times New Roman" panose="02020603050405020304" pitchFamily="18" charset="0"/>
              </a:rPr>
              <a:t>、</a:t>
            </a:r>
            <a:r>
              <a:rPr lang="en-US" altLang="ja-JP" sz="2800" b="1" kern="100" dirty="0">
                <a:solidFill>
                  <a:srgbClr val="767676"/>
                </a:solidFill>
                <a:effectLst/>
                <a:latin typeface="+mn-ea"/>
                <a:cs typeface="Times New Roman" panose="02020603050405020304" pitchFamily="18" charset="0"/>
              </a:rPr>
              <a:t>TikTok</a:t>
            </a:r>
            <a:r>
              <a:rPr lang="ja-JP" altLang="ja-JP" sz="2800" b="1" kern="100" dirty="0">
                <a:solidFill>
                  <a:srgbClr val="767676"/>
                </a:solidFill>
                <a:effectLst/>
                <a:latin typeface="+mn-ea"/>
                <a:cs typeface="Helvetica" panose="020B0604020202020204" pitchFamily="34" charset="0"/>
              </a:rPr>
              <a:t>、</a:t>
            </a:r>
            <a:r>
              <a:rPr lang="ja-JP" altLang="ja-JP" sz="2800" kern="100" dirty="0">
                <a:effectLst/>
                <a:latin typeface="+mn-ea"/>
                <a:cs typeface="Times New Roman" panose="02020603050405020304" pitchFamily="18" charset="0"/>
              </a:rPr>
              <a:t>ニコニコ動画</a:t>
            </a:r>
            <a:endParaRPr lang="en-US" altLang="ja-JP" sz="2800" kern="100" dirty="0">
              <a:effectLst/>
              <a:latin typeface="+mn-ea"/>
              <a:cs typeface="Times New Roman" panose="02020603050405020304" pitchFamily="18" charset="0"/>
            </a:endParaRPr>
          </a:p>
          <a:p>
            <a:pPr algn="just"/>
            <a:endParaRPr lang="ja-JP" altLang="ja-JP" sz="2800" kern="100" dirty="0">
              <a:effectLst/>
              <a:latin typeface="+mn-ea"/>
              <a:cs typeface="Times New Roman" panose="02020603050405020304" pitchFamily="18" charset="0"/>
            </a:endParaRPr>
          </a:p>
          <a:p>
            <a:pPr algn="just"/>
            <a:r>
              <a:rPr lang="ja-JP" altLang="en-US" sz="2800" kern="100" dirty="0">
                <a:effectLst/>
                <a:latin typeface="+mn-ea"/>
                <a:cs typeface="Times New Roman" panose="02020603050405020304" pitchFamily="18" charset="0"/>
              </a:rPr>
              <a:t>ＳＮＳ：</a:t>
            </a:r>
            <a:r>
              <a:rPr lang="en-US" altLang="ja-JP" sz="2800" kern="100" dirty="0" err="1">
                <a:effectLst/>
                <a:latin typeface="+mn-ea"/>
                <a:cs typeface="Times New Roman" panose="02020603050405020304" pitchFamily="18" charset="0"/>
              </a:rPr>
              <a:t>mixi</a:t>
            </a:r>
            <a:r>
              <a:rPr lang="ja-JP" altLang="en-US" sz="2800" kern="100" dirty="0">
                <a:latin typeface="+mn-ea"/>
                <a:cs typeface="Times New Roman" panose="02020603050405020304" pitchFamily="18" charset="0"/>
              </a:rPr>
              <a:t>、</a:t>
            </a:r>
            <a:r>
              <a:rPr lang="en-US" altLang="ja-JP" sz="2800" kern="100" dirty="0">
                <a:effectLst/>
                <a:latin typeface="+mn-ea"/>
                <a:cs typeface="Times New Roman" panose="02020603050405020304" pitchFamily="18" charset="0"/>
              </a:rPr>
              <a:t>Twitter</a:t>
            </a:r>
            <a:r>
              <a:rPr lang="ja-JP" altLang="ja-JP" sz="2800" kern="100" dirty="0">
                <a:effectLst/>
                <a:latin typeface="+mn-ea"/>
                <a:cs typeface="Times New Roman" panose="02020603050405020304" pitchFamily="18" charset="0"/>
              </a:rPr>
              <a:t>、</a:t>
            </a:r>
            <a:r>
              <a:rPr lang="en-US" altLang="ja-JP" sz="2800" kern="100" dirty="0">
                <a:effectLst/>
                <a:latin typeface="+mn-ea"/>
                <a:cs typeface="Times New Roman" panose="02020603050405020304" pitchFamily="18" charset="0"/>
              </a:rPr>
              <a:t>Facebook</a:t>
            </a:r>
            <a:r>
              <a:rPr lang="ja-JP" altLang="ja-JP" sz="2800" kern="100" dirty="0">
                <a:effectLst/>
                <a:latin typeface="+mn-ea"/>
                <a:cs typeface="Times New Roman" panose="02020603050405020304" pitchFamily="18" charset="0"/>
              </a:rPr>
              <a:t>、</a:t>
            </a:r>
            <a:r>
              <a:rPr lang="en-US" altLang="ja-JP" sz="2800" b="1" kern="100" dirty="0">
                <a:solidFill>
                  <a:srgbClr val="767676"/>
                </a:solidFill>
                <a:effectLst/>
                <a:latin typeface="+mn-ea"/>
                <a:cs typeface="Times New Roman" panose="02020603050405020304" pitchFamily="18" charset="0"/>
              </a:rPr>
              <a:t>Instagram</a:t>
            </a:r>
            <a:endParaRPr lang="ja-JP" altLang="ja-JP" sz="2800" kern="100" dirty="0">
              <a:effectLst/>
              <a:latin typeface="+mn-ea"/>
              <a:cs typeface="Times New Roman" panose="02020603050405020304" pitchFamily="18" charset="0"/>
            </a:endParaRPr>
          </a:p>
          <a:p>
            <a:pPr algn="just"/>
            <a:endParaRPr lang="ja-JP" altLang="ja-JP" sz="2400" kern="100" dirty="0">
              <a:effectLst/>
              <a:latin typeface="+mn-ea"/>
              <a:cs typeface="Times New Roman" panose="02020603050405020304" pitchFamily="18" charset="0"/>
            </a:endParaRPr>
          </a:p>
          <a:p>
            <a:endParaRPr lang="en-US" altLang="ja-JP" sz="2000" dirty="0">
              <a:solidFill>
                <a:prstClr val="black"/>
              </a:solidFill>
            </a:endParaRPr>
          </a:p>
          <a:p>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669228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ソーシャルメディアの特徴からの問題点</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613596" y="1756787"/>
            <a:ext cx="11075896" cy="4021713"/>
          </a:xfrm>
          <a:prstGeom prst="rect">
            <a:avLst/>
          </a:prstGeom>
          <a:noFill/>
        </p:spPr>
        <p:txBody>
          <a:bodyPr wrap="square" rtlCol="0">
            <a:noAutofit/>
          </a:bodyPr>
          <a:lstStyle/>
          <a:p>
            <a:pPr algn="just"/>
            <a:r>
              <a:rPr lang="ja-JP" altLang="en-US" sz="2400" kern="100" dirty="0">
                <a:latin typeface="+mn-ea"/>
                <a:cs typeface="Times New Roman" panose="02020603050405020304" pitchFamily="18" charset="0"/>
              </a:rPr>
              <a:t>他のメディアのようなコントロール下には基本的にない</a:t>
            </a:r>
            <a:endParaRPr lang="en-US" altLang="ja-JP" sz="2400" kern="100" dirty="0">
              <a:latin typeface="+mn-ea"/>
              <a:cs typeface="Times New Roman" panose="02020603050405020304" pitchFamily="18" charset="0"/>
            </a:endParaRPr>
          </a:p>
          <a:p>
            <a:pPr algn="just"/>
            <a:r>
              <a:rPr lang="ja-JP" altLang="en-US" sz="2400" kern="100" dirty="0">
                <a:latin typeface="+mn-ea"/>
                <a:cs typeface="Times New Roman" panose="02020603050405020304" pitchFamily="18" charset="0"/>
              </a:rPr>
              <a:t>（個人が自由に投稿操作して行うことができる）</a:t>
            </a:r>
            <a:endParaRPr lang="en-US" altLang="ja-JP" sz="2400" kern="100" dirty="0">
              <a:latin typeface="+mn-ea"/>
              <a:cs typeface="Times New Roman" panose="02020603050405020304" pitchFamily="18" charset="0"/>
            </a:endParaRPr>
          </a:p>
          <a:p>
            <a:pPr algn="just"/>
            <a:r>
              <a:rPr lang="ja-JP" altLang="en-US" sz="2400" kern="100" dirty="0">
                <a:effectLst/>
                <a:latin typeface="+mn-ea"/>
                <a:cs typeface="Times New Roman" panose="02020603050405020304" pitchFamily="18" charset="0"/>
              </a:rPr>
              <a:t>→　</a:t>
            </a:r>
            <a:r>
              <a:rPr lang="ja-JP" altLang="en-US" sz="2400" kern="100" dirty="0">
                <a:solidFill>
                  <a:srgbClr val="FF0000"/>
                </a:solidFill>
                <a:effectLst/>
                <a:latin typeface="+mn-ea"/>
                <a:cs typeface="Times New Roman" panose="02020603050405020304" pitchFamily="18" charset="0"/>
              </a:rPr>
              <a:t>気軽に投稿</a:t>
            </a:r>
            <a:r>
              <a:rPr lang="ja-JP" altLang="en-US" sz="2400" kern="100" dirty="0">
                <a:latin typeface="+mn-ea"/>
                <a:cs typeface="Times New Roman" panose="02020603050405020304" pitchFamily="18" charset="0"/>
              </a:rPr>
              <a:t>することができる結果、</a:t>
            </a:r>
            <a:r>
              <a:rPr lang="ja-JP" altLang="en-US" sz="2400" kern="100" dirty="0">
                <a:solidFill>
                  <a:srgbClr val="FF0000"/>
                </a:solidFill>
                <a:latin typeface="+mn-ea"/>
                <a:cs typeface="Times New Roman" panose="02020603050405020304" pitchFamily="18" charset="0"/>
              </a:rPr>
              <a:t>他人の権利を侵害</a:t>
            </a:r>
            <a:r>
              <a:rPr lang="ja-JP" altLang="en-US" sz="2400" kern="100" dirty="0">
                <a:latin typeface="+mn-ea"/>
                <a:cs typeface="Times New Roman" panose="02020603050405020304" pitchFamily="18" charset="0"/>
              </a:rPr>
              <a:t>することも</a:t>
            </a:r>
            <a:endParaRPr lang="en-US" altLang="ja-JP" sz="2400" kern="100" dirty="0">
              <a:latin typeface="+mn-ea"/>
              <a:cs typeface="Times New Roman" panose="02020603050405020304" pitchFamily="18" charset="0"/>
            </a:endParaRPr>
          </a:p>
          <a:p>
            <a:pPr algn="just"/>
            <a:endParaRPr lang="en-US" altLang="ja-JP" sz="2400" kern="100" dirty="0">
              <a:effectLst/>
              <a:latin typeface="+mn-ea"/>
              <a:cs typeface="Times New Roman" panose="02020603050405020304" pitchFamily="18" charset="0"/>
            </a:endParaRPr>
          </a:p>
          <a:p>
            <a:pPr algn="just"/>
            <a:r>
              <a:rPr lang="en-US" altLang="ja-JP" sz="2400" kern="100" dirty="0">
                <a:effectLst/>
                <a:latin typeface="+mn-ea"/>
                <a:cs typeface="Times New Roman" panose="02020603050405020304" pitchFamily="18" charset="0"/>
              </a:rPr>
              <a:t>Twitter</a:t>
            </a:r>
            <a:r>
              <a:rPr lang="ja-JP" altLang="en-US" sz="2400" kern="100" dirty="0">
                <a:effectLst/>
                <a:latin typeface="+mn-ea"/>
                <a:cs typeface="Times New Roman" panose="02020603050405020304" pitchFamily="18" charset="0"/>
              </a:rPr>
              <a:t>のリツイート、</a:t>
            </a:r>
            <a:r>
              <a:rPr lang="en-US" altLang="ja-JP" sz="2400" kern="100" dirty="0" err="1">
                <a:effectLst/>
                <a:latin typeface="+mn-ea"/>
                <a:cs typeface="Times New Roman" panose="02020603050405020304" pitchFamily="18" charset="0"/>
              </a:rPr>
              <a:t>faccebook</a:t>
            </a:r>
            <a:r>
              <a:rPr lang="ja-JP" altLang="en-US" sz="2400" kern="100" dirty="0">
                <a:latin typeface="+mn-ea"/>
                <a:cs typeface="Times New Roman" panose="02020603050405020304" pitchFamily="18" charset="0"/>
              </a:rPr>
              <a:t>等</a:t>
            </a:r>
            <a:r>
              <a:rPr lang="ja-JP" altLang="en-US" sz="2400" kern="100" dirty="0">
                <a:effectLst/>
                <a:latin typeface="+mn-ea"/>
                <a:cs typeface="Times New Roman" panose="02020603050405020304" pitchFamily="18" charset="0"/>
              </a:rPr>
              <a:t>の「いいね」、画像・動画データの拡散</a:t>
            </a:r>
            <a:endParaRPr lang="en-US" altLang="ja-JP" sz="2400" kern="100" dirty="0">
              <a:effectLst/>
              <a:latin typeface="+mn-ea"/>
              <a:cs typeface="Times New Roman" panose="02020603050405020304" pitchFamily="18" charset="0"/>
            </a:endParaRPr>
          </a:p>
          <a:p>
            <a:pPr algn="just"/>
            <a:r>
              <a:rPr lang="ja-JP" altLang="en-US" sz="2400" kern="100" dirty="0">
                <a:latin typeface="+mn-ea"/>
                <a:cs typeface="Times New Roman" panose="02020603050405020304" pitchFamily="18" charset="0"/>
              </a:rPr>
              <a:t>→　</a:t>
            </a:r>
            <a:r>
              <a:rPr lang="ja-JP" altLang="en-US" sz="2400" kern="100" dirty="0">
                <a:solidFill>
                  <a:srgbClr val="0070C0"/>
                </a:solidFill>
                <a:effectLst/>
                <a:latin typeface="+mn-ea"/>
                <a:cs typeface="Times New Roman" panose="02020603050405020304" pitchFamily="18" charset="0"/>
              </a:rPr>
              <a:t>好意的な感情（プラスイメージ）が増幅</a:t>
            </a:r>
            <a:r>
              <a:rPr lang="ja-JP" altLang="en-US" sz="2400" kern="100" dirty="0">
                <a:effectLst/>
                <a:latin typeface="+mn-ea"/>
                <a:cs typeface="Times New Roman" panose="02020603050405020304" pitchFamily="18" charset="0"/>
              </a:rPr>
              <a:t>する場合だけでなく、</a:t>
            </a:r>
            <a:endParaRPr lang="en-US" altLang="ja-JP" sz="2400" kern="100" dirty="0">
              <a:effectLst/>
              <a:latin typeface="+mn-ea"/>
              <a:cs typeface="Times New Roman" panose="02020603050405020304" pitchFamily="18" charset="0"/>
            </a:endParaRPr>
          </a:p>
          <a:p>
            <a:pPr algn="just"/>
            <a:r>
              <a:rPr lang="ja-JP" altLang="en-US" sz="2400" kern="100" dirty="0">
                <a:latin typeface="+mn-ea"/>
                <a:cs typeface="Times New Roman" panose="02020603050405020304" pitchFamily="18" charset="0"/>
              </a:rPr>
              <a:t>　　</a:t>
            </a:r>
            <a:r>
              <a:rPr lang="ja-JP" altLang="en-US" sz="2400" kern="100" dirty="0">
                <a:solidFill>
                  <a:srgbClr val="FF0000"/>
                </a:solidFill>
                <a:latin typeface="+mn-ea"/>
                <a:cs typeface="Times New Roman" panose="02020603050405020304" pitchFamily="18" charset="0"/>
              </a:rPr>
              <a:t>否定的な感情（マイナスイメージ）が増幅するリスク</a:t>
            </a:r>
            <a:endParaRPr lang="en-US" altLang="ja-JP" sz="2400" kern="100" dirty="0">
              <a:solidFill>
                <a:srgbClr val="FF0000"/>
              </a:solidFill>
              <a:latin typeface="+mn-ea"/>
              <a:cs typeface="Times New Roman" panose="02020603050405020304" pitchFamily="18" charset="0"/>
            </a:endParaRPr>
          </a:p>
          <a:p>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27958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侵害され得る権利</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803312" y="1422401"/>
            <a:ext cx="10886180" cy="4784435"/>
          </a:xfrm>
          <a:prstGeom prst="rect">
            <a:avLst/>
          </a:prstGeom>
          <a:noFill/>
        </p:spPr>
        <p:txBody>
          <a:bodyPr wrap="square" rtlCol="0">
            <a:noAutofit/>
          </a:bodyPr>
          <a:lstStyle/>
          <a:p>
            <a:pPr algn="just"/>
            <a:r>
              <a:rPr lang="ja-JP" altLang="en-US" sz="2000" b="1" kern="100" dirty="0">
                <a:latin typeface="+mn-ea"/>
                <a:cs typeface="Times New Roman" panose="02020603050405020304" pitchFamily="18" charset="0"/>
              </a:rPr>
              <a:t>・名誉権の侵害</a:t>
            </a:r>
            <a:endParaRPr lang="en-US" altLang="ja-JP" sz="2000" b="1"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：事実を摘示することで、対象者の</a:t>
            </a:r>
            <a:r>
              <a:rPr lang="ja-JP" altLang="en-US" sz="2000" kern="100" dirty="0">
                <a:solidFill>
                  <a:srgbClr val="FF0000"/>
                </a:solidFill>
                <a:latin typeface="+mn-ea"/>
                <a:cs typeface="Times New Roman" panose="02020603050405020304" pitchFamily="18" charset="0"/>
              </a:rPr>
              <a:t>社会的評価が低下</a:t>
            </a:r>
            <a:r>
              <a:rPr lang="ja-JP" altLang="en-US" sz="2000" kern="100" dirty="0">
                <a:latin typeface="+mn-ea"/>
                <a:cs typeface="Times New Roman" panose="02020603050405020304" pitchFamily="18" charset="0"/>
              </a:rPr>
              <a:t>する場合</a:t>
            </a:r>
            <a:endParaRPr lang="en-US" altLang="ja-JP" sz="2000"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：社会的評価低下の判断基準は「一般読者の普通の注意と読み方」を基準</a:t>
            </a:r>
            <a:endParaRPr lang="en-US" altLang="ja-JP" sz="2000" kern="100" dirty="0">
              <a:latin typeface="+mn-ea"/>
              <a:cs typeface="Times New Roman" panose="02020603050405020304" pitchFamily="18" charset="0"/>
            </a:endParaRPr>
          </a:p>
          <a:p>
            <a:pPr algn="just"/>
            <a:endParaRPr lang="en-US" altLang="ja-JP" sz="2000" kern="100" dirty="0">
              <a:latin typeface="+mn-ea"/>
              <a:cs typeface="Times New Roman" panose="02020603050405020304" pitchFamily="18" charset="0"/>
            </a:endParaRPr>
          </a:p>
          <a:p>
            <a:pPr algn="just"/>
            <a:r>
              <a:rPr lang="ja-JP" altLang="en-US" sz="2000" b="1" kern="100" dirty="0">
                <a:effectLst/>
                <a:latin typeface="+mn-ea"/>
                <a:cs typeface="Times New Roman" panose="02020603050405020304" pitchFamily="18" charset="0"/>
              </a:rPr>
              <a:t>・プライ</a:t>
            </a:r>
            <a:r>
              <a:rPr lang="ja-JP" altLang="en-US" sz="2000" b="1" kern="100" dirty="0">
                <a:latin typeface="+mn-ea"/>
                <a:cs typeface="Times New Roman" panose="02020603050405020304" pitchFamily="18" charset="0"/>
              </a:rPr>
              <a:t>バシー権の侵害</a:t>
            </a:r>
            <a:endParaRPr lang="en-US" altLang="ja-JP" sz="2000" b="1" kern="100" dirty="0">
              <a:latin typeface="+mn-ea"/>
              <a:cs typeface="Times New Roman" panose="02020603050405020304" pitchFamily="18" charset="0"/>
            </a:endParaRPr>
          </a:p>
          <a:p>
            <a:pPr algn="just"/>
            <a:r>
              <a:rPr lang="ja-JP" altLang="en-US" sz="2000" kern="100" dirty="0">
                <a:effectLst/>
                <a:latin typeface="+mn-ea"/>
                <a:cs typeface="Times New Roman" panose="02020603050405020304" pitchFamily="18" charset="0"/>
              </a:rPr>
              <a:t>：他人に</a:t>
            </a:r>
            <a:r>
              <a:rPr lang="ja-JP" altLang="en-US" sz="2000" kern="100" dirty="0">
                <a:solidFill>
                  <a:srgbClr val="FF0000"/>
                </a:solidFill>
                <a:effectLst/>
                <a:latin typeface="+mn-ea"/>
                <a:cs typeface="Times New Roman" panose="02020603050405020304" pitchFamily="18" charset="0"/>
              </a:rPr>
              <a:t>みだりに知られたくない個人に関する情報</a:t>
            </a:r>
            <a:r>
              <a:rPr lang="ja-JP" altLang="en-US" sz="2000" kern="100" dirty="0">
                <a:effectLst/>
                <a:latin typeface="+mn-ea"/>
                <a:cs typeface="Times New Roman" panose="02020603050405020304" pitchFamily="18" charset="0"/>
              </a:rPr>
              <a:t>にかかる人格的利益の侵害</a:t>
            </a:r>
            <a:endParaRPr lang="en-US" altLang="ja-JP" sz="2000" kern="100" dirty="0">
              <a:effectLst/>
              <a:latin typeface="+mn-ea"/>
              <a:cs typeface="Times New Roman" panose="02020603050405020304" pitchFamily="18" charset="0"/>
            </a:endParaRPr>
          </a:p>
          <a:p>
            <a:pPr algn="just"/>
            <a:r>
              <a:rPr lang="ja-JP" altLang="en-US" sz="2000" kern="100" dirty="0">
                <a:effectLst/>
                <a:latin typeface="+mn-ea"/>
                <a:cs typeface="Times New Roman" panose="02020603050405020304" pitchFamily="18" charset="0"/>
              </a:rPr>
              <a:t>　～不倫の指摘～　真</a:t>
            </a:r>
            <a:r>
              <a:rPr lang="ja-JP" altLang="en-US" sz="2000" kern="100" dirty="0">
                <a:latin typeface="+mn-ea"/>
                <a:cs typeface="Times New Roman" panose="02020603050405020304" pitchFamily="18" charset="0"/>
              </a:rPr>
              <a:t>実ならプライバシー侵害、真実に反することなら名誉権侵害</a:t>
            </a:r>
            <a:endParaRPr lang="en-US" altLang="ja-JP" sz="2000" kern="100" dirty="0">
              <a:latin typeface="+mn-ea"/>
              <a:cs typeface="Times New Roman" panose="02020603050405020304" pitchFamily="18" charset="0"/>
            </a:endParaRPr>
          </a:p>
          <a:p>
            <a:pPr algn="just"/>
            <a:endParaRPr lang="en-US" altLang="ja-JP" sz="2000" kern="100" dirty="0">
              <a:latin typeface="+mn-ea"/>
              <a:cs typeface="Times New Roman" panose="02020603050405020304" pitchFamily="18" charset="0"/>
            </a:endParaRPr>
          </a:p>
          <a:p>
            <a:pPr algn="just"/>
            <a:r>
              <a:rPr lang="ja-JP" altLang="en-US" sz="2000" b="1" kern="100" dirty="0">
                <a:latin typeface="+mn-ea"/>
                <a:cs typeface="Times New Roman" panose="02020603050405020304" pitchFamily="18" charset="0"/>
              </a:rPr>
              <a:t>・肖像権侵害</a:t>
            </a:r>
            <a:endParaRPr lang="en-US" altLang="ja-JP" sz="2000" b="1"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：撮影されない人格的利益、撮影された写真をみだりに公表されない権利の侵害</a:t>
            </a:r>
            <a:endParaRPr lang="en-US" altLang="ja-JP" sz="2000"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：違法となるのは、社会生活上の受忍限度を超える場合（①被撮影者の社会的地位、②撮影された被撮影者の活動内容、③撮影場所、④撮影目的、⑤撮影の態様、⑥撮影の必要性等を総合考慮）</a:t>
            </a:r>
            <a:endParaRPr lang="en-US" altLang="ja-JP" sz="2000" kern="100" dirty="0">
              <a:latin typeface="+mn-ea"/>
              <a:cs typeface="Times New Roman" panose="02020603050405020304" pitchFamily="18" charset="0"/>
            </a:endParaRPr>
          </a:p>
          <a:p>
            <a:pPr algn="just"/>
            <a:endParaRPr lang="en-US" altLang="ja-JP" sz="2000" kern="100" dirty="0">
              <a:latin typeface="+mn-ea"/>
              <a:cs typeface="Times New Roman" panose="02020603050405020304" pitchFamily="18" charset="0"/>
            </a:endParaRPr>
          </a:p>
          <a:p>
            <a:pPr algn="just"/>
            <a:r>
              <a:rPr lang="ja-JP" altLang="en-US" sz="2000" b="1" kern="100" dirty="0">
                <a:latin typeface="+mn-ea"/>
                <a:cs typeface="Times New Roman" panose="02020603050405020304" pitchFamily="18" charset="0"/>
              </a:rPr>
              <a:t>・営業権侵害、著作権、商標権侵害、不正競争防止法違反</a:t>
            </a:r>
            <a:endParaRPr lang="en-US" altLang="ja-JP" sz="2000" b="1" kern="100" dirty="0">
              <a:latin typeface="+mn-ea"/>
              <a:cs typeface="Times New Roman" panose="02020603050405020304" pitchFamily="18" charset="0"/>
            </a:endParaRPr>
          </a:p>
          <a:p>
            <a:pPr algn="just"/>
            <a:endParaRPr lang="en-US" altLang="ja-JP" sz="2000" kern="100" dirty="0">
              <a:latin typeface="+mn-ea"/>
              <a:cs typeface="Times New Roman" panose="02020603050405020304" pitchFamily="18" charset="0"/>
            </a:endParaRPr>
          </a:p>
          <a:p>
            <a:pPr algn="just"/>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150196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コピペ・リンク貼り等の問題点</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803312" y="1422401"/>
            <a:ext cx="10886180" cy="4673599"/>
          </a:xfrm>
          <a:prstGeom prst="rect">
            <a:avLst/>
          </a:prstGeom>
          <a:noFill/>
        </p:spPr>
        <p:txBody>
          <a:bodyPr wrap="square" rtlCol="0">
            <a:noAutofit/>
          </a:bodyPr>
          <a:lstStyle/>
          <a:p>
            <a:pPr algn="just"/>
            <a:r>
              <a:rPr lang="ja-JP" altLang="en-US" sz="2400" b="1" kern="100" dirty="0">
                <a:latin typeface="+mn-ea"/>
                <a:cs typeface="Times New Roman" panose="02020603050405020304" pitchFamily="18" charset="0"/>
              </a:rPr>
              <a:t>別の記事をコピーしただけ</a:t>
            </a:r>
            <a:endParaRPr lang="en-US" altLang="ja-JP" sz="2400" b="1"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→最初の記事だけが違法というわけではない。</a:t>
            </a:r>
            <a:endParaRPr lang="en-US" altLang="ja-JP" sz="2000"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　より</a:t>
            </a:r>
            <a:r>
              <a:rPr lang="ja-JP" altLang="en-US" sz="2000" b="1" kern="100" dirty="0">
                <a:solidFill>
                  <a:srgbClr val="FF0000"/>
                </a:solidFill>
                <a:latin typeface="+mn-ea"/>
                <a:cs typeface="Times New Roman" panose="02020603050405020304" pitchFamily="18" charset="0"/>
              </a:rPr>
              <a:t>広範囲の読者</a:t>
            </a:r>
            <a:r>
              <a:rPr lang="ja-JP" altLang="en-US" sz="2000" kern="100" dirty="0">
                <a:latin typeface="+mn-ea"/>
                <a:cs typeface="Times New Roman" panose="02020603050405020304" pitchFamily="18" charset="0"/>
              </a:rPr>
              <a:t>に対し、</a:t>
            </a:r>
            <a:r>
              <a:rPr lang="ja-JP" altLang="en-US" sz="2000" b="1" kern="100" dirty="0">
                <a:solidFill>
                  <a:srgbClr val="FF0000"/>
                </a:solidFill>
                <a:latin typeface="+mn-ea"/>
                <a:cs typeface="Times New Roman" panose="02020603050405020304" pitchFamily="18" charset="0"/>
              </a:rPr>
              <a:t>摘示事実を強調</a:t>
            </a:r>
            <a:r>
              <a:rPr lang="ja-JP" altLang="en-US" sz="2000" kern="100" dirty="0">
                <a:latin typeface="+mn-ea"/>
                <a:cs typeface="Times New Roman" panose="02020603050405020304" pitchFamily="18" charset="0"/>
              </a:rPr>
              <a:t>することになる以上、</a:t>
            </a:r>
            <a:r>
              <a:rPr lang="ja-JP" altLang="en-US" sz="2000" b="1" kern="100" dirty="0">
                <a:solidFill>
                  <a:srgbClr val="FF0000"/>
                </a:solidFill>
                <a:latin typeface="+mn-ea"/>
                <a:cs typeface="Times New Roman" panose="02020603050405020304" pitchFamily="18" charset="0"/>
              </a:rPr>
              <a:t>違法</a:t>
            </a:r>
            <a:r>
              <a:rPr lang="ja-JP" altLang="en-US" sz="2000" kern="100" dirty="0">
                <a:latin typeface="+mn-ea"/>
                <a:cs typeface="Times New Roman" panose="02020603050405020304" pitchFamily="18" charset="0"/>
              </a:rPr>
              <a:t>。</a:t>
            </a:r>
            <a:endParaRPr lang="en-US" altLang="ja-JP" sz="2000"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　（東京地裁</a:t>
            </a:r>
            <a:r>
              <a:rPr lang="en-US" altLang="ja-JP" sz="2000" kern="100" dirty="0">
                <a:latin typeface="+mn-ea"/>
                <a:cs typeface="Times New Roman" panose="02020603050405020304" pitchFamily="18" charset="0"/>
              </a:rPr>
              <a:t>H24.11.25</a:t>
            </a:r>
            <a:r>
              <a:rPr lang="ja-JP" altLang="en-US" sz="2000" kern="100" dirty="0">
                <a:latin typeface="+mn-ea"/>
                <a:cs typeface="Times New Roman" panose="02020603050405020304" pitchFamily="18" charset="0"/>
              </a:rPr>
              <a:t>、東京高裁</a:t>
            </a:r>
            <a:r>
              <a:rPr lang="en-US" altLang="ja-JP" sz="2000" kern="100" dirty="0">
                <a:latin typeface="+mn-ea"/>
                <a:cs typeface="Times New Roman" panose="02020603050405020304" pitchFamily="18" charset="0"/>
              </a:rPr>
              <a:t>H4.12.28</a:t>
            </a:r>
            <a:r>
              <a:rPr lang="ja-JP" altLang="en-US" sz="2000" kern="100" dirty="0">
                <a:latin typeface="+mn-ea"/>
                <a:cs typeface="Times New Roman" panose="02020603050405020304" pitchFamily="18" charset="0"/>
              </a:rPr>
              <a:t>等）</a:t>
            </a:r>
            <a:endParaRPr lang="en-US" altLang="ja-JP" sz="20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r>
              <a:rPr lang="ja-JP" altLang="en-US" sz="2400" b="1" kern="100" dirty="0">
                <a:latin typeface="+mn-ea"/>
                <a:cs typeface="Times New Roman" panose="02020603050405020304" pitchFamily="18" charset="0"/>
              </a:rPr>
              <a:t>リツイートしただけ</a:t>
            </a:r>
            <a:endParaRPr lang="en-US" altLang="ja-JP" sz="2400" b="1" kern="100" dirty="0">
              <a:latin typeface="+mn-ea"/>
              <a:cs typeface="Times New Roman" panose="02020603050405020304" pitchFamily="18" charset="0"/>
            </a:endParaRPr>
          </a:p>
          <a:p>
            <a:pPr algn="just"/>
            <a:r>
              <a:rPr lang="ja-JP" altLang="en-US" sz="2000" kern="100" dirty="0">
                <a:latin typeface="+mn-ea"/>
                <a:cs typeface="Times New Roman" panose="02020603050405020304" pitchFamily="18" charset="0"/>
              </a:rPr>
              <a:t>→「表現の内容が変容したと解釈される特段の事情がある場合を除いて」「リツイート主がその投稿によって元ツイートの表現内容を自身のアカウントのフォロワーの閲読可能な状態に置くということを認識している限り」</a:t>
            </a:r>
            <a:r>
              <a:rPr lang="ja-JP" altLang="en-US" sz="2000" b="1" kern="100" dirty="0">
                <a:solidFill>
                  <a:srgbClr val="FF0000"/>
                </a:solidFill>
                <a:latin typeface="+mn-ea"/>
                <a:cs typeface="Times New Roman" panose="02020603050405020304" pitchFamily="18" charset="0"/>
              </a:rPr>
              <a:t>違法</a:t>
            </a:r>
            <a:r>
              <a:rPr lang="ja-JP" altLang="en-US" sz="2000" kern="100" dirty="0">
                <a:latin typeface="+mn-ea"/>
                <a:cs typeface="Times New Roman" panose="02020603050405020304" pitchFamily="18" charset="0"/>
              </a:rPr>
              <a:t>（大阪高裁</a:t>
            </a:r>
            <a:r>
              <a:rPr lang="en-US" altLang="ja-JP" sz="2000" kern="100" dirty="0">
                <a:latin typeface="+mn-ea"/>
                <a:cs typeface="Times New Roman" panose="02020603050405020304" pitchFamily="18" charset="0"/>
              </a:rPr>
              <a:t>R2.6.23</a:t>
            </a:r>
            <a:r>
              <a:rPr lang="ja-JP" altLang="en-US" sz="2000" kern="100" dirty="0">
                <a:latin typeface="+mn-ea"/>
                <a:cs typeface="Times New Roman" panose="02020603050405020304" pitchFamily="18" charset="0"/>
              </a:rPr>
              <a:t>）</a:t>
            </a:r>
            <a:endParaRPr lang="en-US" altLang="ja-JP" sz="20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r>
              <a:rPr lang="ja-JP" altLang="en-US" sz="2400" b="1" kern="100" dirty="0">
                <a:latin typeface="+mn-ea"/>
                <a:cs typeface="Times New Roman" panose="02020603050405020304" pitchFamily="18" charset="0"/>
              </a:rPr>
              <a:t>違法な記事へのリンクを貼っただけ</a:t>
            </a:r>
            <a:endParaRPr lang="en-US" altLang="ja-JP" sz="2400" b="1" kern="100" dirty="0">
              <a:latin typeface="+mn-ea"/>
              <a:cs typeface="Times New Roman" panose="02020603050405020304" pitchFamily="18" charset="0"/>
            </a:endParaRPr>
          </a:p>
          <a:p>
            <a:pPr algn="just"/>
            <a:r>
              <a:rPr lang="ja-JP" altLang="en-US" sz="2400" kern="100" dirty="0">
                <a:latin typeface="+mn-ea"/>
                <a:cs typeface="Times New Roman" panose="02020603050405020304" pitchFamily="18" charset="0"/>
              </a:rPr>
              <a:t>→　</a:t>
            </a:r>
            <a:r>
              <a:rPr lang="ja-JP" altLang="en-US" sz="2000" kern="100" dirty="0">
                <a:latin typeface="+mn-ea"/>
                <a:cs typeface="Times New Roman" panose="02020603050405020304" pitchFamily="18" charset="0"/>
              </a:rPr>
              <a:t>東京地裁</a:t>
            </a:r>
            <a:r>
              <a:rPr lang="en-US" altLang="ja-JP" sz="2000" kern="100" dirty="0">
                <a:latin typeface="+mn-ea"/>
                <a:cs typeface="Times New Roman" panose="02020603050405020304" pitchFamily="18" charset="0"/>
              </a:rPr>
              <a:t>H25.12.6</a:t>
            </a:r>
            <a:r>
              <a:rPr lang="ja-JP" altLang="en-US" sz="2000" kern="100" dirty="0">
                <a:latin typeface="+mn-ea"/>
                <a:cs typeface="Times New Roman" panose="02020603050405020304" pitchFamily="18" charset="0"/>
              </a:rPr>
              <a:t>、東京高判</a:t>
            </a:r>
            <a:r>
              <a:rPr lang="en-US" altLang="ja-JP" sz="2000" kern="100" dirty="0">
                <a:latin typeface="+mn-ea"/>
                <a:cs typeface="Times New Roman" panose="02020603050405020304" pitchFamily="18" charset="0"/>
              </a:rPr>
              <a:t>H24.4.18</a:t>
            </a:r>
            <a:r>
              <a:rPr lang="ja-JP" altLang="en-US" sz="2000" kern="100" dirty="0">
                <a:latin typeface="+mn-ea"/>
                <a:cs typeface="Times New Roman" panose="02020603050405020304" pitchFamily="18" charset="0"/>
              </a:rPr>
              <a:t>等では、リンク先の記事を</a:t>
            </a:r>
            <a:r>
              <a:rPr lang="ja-JP" altLang="en-US" sz="2000" kern="100" dirty="0">
                <a:solidFill>
                  <a:srgbClr val="FF0000"/>
                </a:solidFill>
                <a:latin typeface="+mn-ea"/>
                <a:cs typeface="Times New Roman" panose="02020603050405020304" pitchFamily="18" charset="0"/>
              </a:rPr>
              <a:t>「取り込んでいる」</a:t>
            </a:r>
            <a:r>
              <a:rPr lang="ja-JP" altLang="en-US" sz="2000" kern="100" dirty="0">
                <a:latin typeface="+mn-ea"/>
                <a:cs typeface="Times New Roman" panose="02020603050405020304" pitchFamily="18" charset="0"/>
              </a:rPr>
              <a:t>として名誉権</a:t>
            </a:r>
            <a:r>
              <a:rPr lang="ja-JP" altLang="en-US" sz="2000" b="1" kern="100" dirty="0">
                <a:solidFill>
                  <a:srgbClr val="FF0000"/>
                </a:solidFill>
                <a:latin typeface="+mn-ea"/>
                <a:cs typeface="Times New Roman" panose="02020603050405020304" pitchFamily="18" charset="0"/>
              </a:rPr>
              <a:t>侵害</a:t>
            </a:r>
            <a:r>
              <a:rPr lang="ja-JP" altLang="en-US" sz="2000" kern="100" dirty="0">
                <a:latin typeface="+mn-ea"/>
                <a:cs typeface="Times New Roman" panose="02020603050405020304" pitchFamily="18" charset="0"/>
              </a:rPr>
              <a:t>を認めている。</a:t>
            </a:r>
            <a:endParaRPr lang="en-US" altLang="ja-JP" sz="20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2740336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ネット「炎上」の過程</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785728" y="1790003"/>
            <a:ext cx="10886180" cy="4356099"/>
          </a:xfrm>
          <a:prstGeom prst="rect">
            <a:avLst/>
          </a:prstGeom>
          <a:noFill/>
        </p:spPr>
        <p:txBody>
          <a:bodyPr wrap="square" rtlCol="0">
            <a:noAutofit/>
          </a:bodyPr>
          <a:lstStyle/>
          <a:p>
            <a:pPr algn="l">
              <a:buFont typeface="Arial" panose="020B0604020202020204" pitchFamily="34" charset="0"/>
              <a:buChar char="•"/>
            </a:pPr>
            <a:r>
              <a:rPr lang="ja-JP" altLang="en-US" sz="2400" b="1" i="0" dirty="0">
                <a:solidFill>
                  <a:srgbClr val="333333"/>
                </a:solidFill>
                <a:effectLst/>
                <a:latin typeface="Meiryo" panose="020B0604030504040204" pitchFamily="50" charset="-128"/>
                <a:ea typeface="Meiryo" panose="020B0604030504040204" pitchFamily="50" charset="-128"/>
              </a:rPr>
              <a:t>第１段階「発生」</a:t>
            </a:r>
            <a:endParaRPr lang="en-US" altLang="ja-JP" sz="2400" b="1" i="0" dirty="0">
              <a:solidFill>
                <a:srgbClr val="333333"/>
              </a:solidFill>
              <a:effectLst/>
              <a:latin typeface="Meiryo" panose="020B0604030504040204" pitchFamily="50" charset="-128"/>
              <a:ea typeface="Meiryo" panose="020B0604030504040204" pitchFamily="50" charset="-128"/>
            </a:endParaRPr>
          </a:p>
          <a:p>
            <a:pPr algn="l"/>
            <a:r>
              <a:rPr lang="ja-JP" altLang="en-US" sz="2400" b="1" dirty="0">
                <a:solidFill>
                  <a:srgbClr val="333333"/>
                </a:solidFill>
                <a:latin typeface="Meiryo" panose="020B0604030504040204" pitchFamily="50" charset="-128"/>
                <a:ea typeface="Meiryo" panose="020B0604030504040204" pitchFamily="50" charset="-128"/>
              </a:rPr>
              <a:t>　</a:t>
            </a:r>
            <a:r>
              <a:rPr lang="ja-JP" altLang="en-US" sz="2400" b="0" i="0" dirty="0">
                <a:solidFill>
                  <a:srgbClr val="333333"/>
                </a:solidFill>
                <a:effectLst/>
                <a:latin typeface="Meiryo" panose="020B0604030504040204" pitchFamily="50" charset="-128"/>
                <a:ea typeface="Meiryo" panose="020B0604030504040204" pitchFamily="50" charset="-128"/>
              </a:rPr>
              <a:t>発端となる事件を知ったネットユーザーが、当該行為者や企業に対する批判</a:t>
            </a:r>
            <a:r>
              <a:rPr lang="ja-JP" altLang="en-US" sz="2400" dirty="0">
                <a:solidFill>
                  <a:srgbClr val="333333"/>
                </a:solidFill>
                <a:latin typeface="Meiryo" panose="020B0604030504040204" pitchFamily="50" charset="-128"/>
                <a:ea typeface="Meiryo" panose="020B0604030504040204" pitchFamily="50" charset="-128"/>
              </a:rPr>
              <a:t>・</a:t>
            </a:r>
            <a:r>
              <a:rPr lang="ja-JP" altLang="en-US" sz="2400" b="0" i="0" dirty="0">
                <a:solidFill>
                  <a:srgbClr val="333333"/>
                </a:solidFill>
                <a:effectLst/>
                <a:latin typeface="Meiryo" panose="020B0604030504040204" pitchFamily="50" charset="-128"/>
                <a:ea typeface="Meiryo" panose="020B0604030504040204" pitchFamily="50" charset="-128"/>
              </a:rPr>
              <a:t>誹謗中傷などを投稿し、「火種」が発生</a:t>
            </a:r>
            <a:endParaRPr lang="en-US" altLang="ja-JP" sz="2400" b="0" i="0" dirty="0">
              <a:solidFill>
                <a:srgbClr val="333333"/>
              </a:solidFill>
              <a:effectLst/>
              <a:latin typeface="Meiryo" panose="020B0604030504040204" pitchFamily="50" charset="-128"/>
              <a:ea typeface="Meiryo" panose="020B0604030504040204" pitchFamily="50" charset="-128"/>
            </a:endParaRPr>
          </a:p>
          <a:p>
            <a:pPr algn="l">
              <a:buFont typeface="Arial" panose="020B0604020202020204" pitchFamily="34" charset="0"/>
              <a:buChar char="•"/>
            </a:pPr>
            <a:endParaRPr lang="ja-JP" altLang="en-US" sz="2400" b="0" i="0" dirty="0">
              <a:solidFill>
                <a:srgbClr val="333333"/>
              </a:solidFill>
              <a:effectLst/>
              <a:latin typeface="Meiryo" panose="020B0604030504040204" pitchFamily="50" charset="-128"/>
              <a:ea typeface="Meiryo" panose="020B0604030504040204" pitchFamily="50" charset="-128"/>
            </a:endParaRPr>
          </a:p>
          <a:p>
            <a:pPr algn="l">
              <a:buFont typeface="Arial" panose="020B0604020202020204" pitchFamily="34" charset="0"/>
              <a:buChar char="•"/>
            </a:pPr>
            <a:r>
              <a:rPr lang="ja-JP" altLang="en-US" sz="2400" b="1" i="0" dirty="0">
                <a:solidFill>
                  <a:srgbClr val="333333"/>
                </a:solidFill>
                <a:effectLst/>
                <a:latin typeface="Meiryo" panose="020B0604030504040204" pitchFamily="50" charset="-128"/>
                <a:ea typeface="Meiryo" panose="020B0604030504040204" pitchFamily="50" charset="-128"/>
              </a:rPr>
              <a:t>第２段階「拡散」</a:t>
            </a:r>
            <a:endParaRPr lang="en-US" altLang="ja-JP" sz="2400" b="1" i="0" dirty="0">
              <a:solidFill>
                <a:srgbClr val="333333"/>
              </a:solidFill>
              <a:effectLst/>
              <a:latin typeface="Meiryo" panose="020B0604030504040204" pitchFamily="50" charset="-128"/>
              <a:ea typeface="Meiryo" panose="020B0604030504040204" pitchFamily="50" charset="-128"/>
            </a:endParaRPr>
          </a:p>
          <a:p>
            <a:pPr algn="l"/>
            <a:r>
              <a:rPr lang="ja-JP" altLang="en-US" sz="2400" b="1" dirty="0">
                <a:solidFill>
                  <a:srgbClr val="333333"/>
                </a:solidFill>
                <a:latin typeface="Meiryo" panose="020B0604030504040204" pitchFamily="50" charset="-128"/>
                <a:ea typeface="Meiryo" panose="020B0604030504040204" pitchFamily="50" charset="-128"/>
              </a:rPr>
              <a:t>　</a:t>
            </a:r>
            <a:r>
              <a:rPr lang="ja-JP" altLang="en-US" sz="2400" b="0" i="0" dirty="0">
                <a:solidFill>
                  <a:srgbClr val="333333"/>
                </a:solidFill>
                <a:effectLst/>
                <a:latin typeface="Meiryo" panose="020B0604030504040204" pitchFamily="50" charset="-128"/>
                <a:ea typeface="Meiryo" panose="020B0604030504040204" pitchFamily="50" charset="-128"/>
              </a:rPr>
              <a:t>加担するものが現れ、ネット上に批判・誹謗中傷などが増えていく</a:t>
            </a:r>
            <a:endParaRPr lang="en-US" altLang="ja-JP" sz="2400" b="0" i="0" dirty="0">
              <a:solidFill>
                <a:srgbClr val="333333"/>
              </a:solidFill>
              <a:effectLst/>
              <a:latin typeface="Meiryo" panose="020B0604030504040204" pitchFamily="50" charset="-128"/>
              <a:ea typeface="Meiryo" panose="020B0604030504040204" pitchFamily="50" charset="-128"/>
            </a:endParaRPr>
          </a:p>
          <a:p>
            <a:pPr algn="l">
              <a:buFont typeface="Arial" panose="020B0604020202020204" pitchFamily="34" charset="0"/>
              <a:buChar char="•"/>
            </a:pPr>
            <a:endParaRPr lang="ja-JP" altLang="en-US" sz="2400" b="0" i="0" dirty="0">
              <a:solidFill>
                <a:srgbClr val="333333"/>
              </a:solidFill>
              <a:effectLst/>
              <a:latin typeface="Meiryo" panose="020B0604030504040204" pitchFamily="50" charset="-128"/>
              <a:ea typeface="Meiryo" panose="020B0604030504040204" pitchFamily="50" charset="-128"/>
            </a:endParaRPr>
          </a:p>
          <a:p>
            <a:pPr algn="l">
              <a:buFont typeface="Arial" panose="020B0604020202020204" pitchFamily="34" charset="0"/>
              <a:buChar char="•"/>
            </a:pPr>
            <a:r>
              <a:rPr lang="ja-JP" altLang="en-US" sz="2400" b="1" dirty="0">
                <a:solidFill>
                  <a:srgbClr val="333333"/>
                </a:solidFill>
                <a:latin typeface="Meiryo" panose="020B0604030504040204" pitchFamily="50" charset="-128"/>
                <a:ea typeface="Meiryo" panose="020B0604030504040204" pitchFamily="50" charset="-128"/>
              </a:rPr>
              <a:t>第３段階</a:t>
            </a:r>
            <a:r>
              <a:rPr lang="ja-JP" altLang="en-US" sz="2400" b="1" i="0" dirty="0">
                <a:solidFill>
                  <a:srgbClr val="333333"/>
                </a:solidFill>
                <a:effectLst/>
                <a:latin typeface="Meiryo" panose="020B0604030504040204" pitchFamily="50" charset="-128"/>
                <a:ea typeface="Meiryo" panose="020B0604030504040204" pitchFamily="50" charset="-128"/>
              </a:rPr>
              <a:t>「報道」</a:t>
            </a:r>
            <a:endParaRPr lang="en-US" altLang="ja-JP" sz="2400" b="1" i="0" dirty="0">
              <a:solidFill>
                <a:srgbClr val="333333"/>
              </a:solidFill>
              <a:effectLst/>
              <a:latin typeface="Meiryo" panose="020B0604030504040204" pitchFamily="50" charset="-128"/>
              <a:ea typeface="Meiryo" panose="020B0604030504040204" pitchFamily="50" charset="-128"/>
            </a:endParaRPr>
          </a:p>
          <a:p>
            <a:pPr algn="l"/>
            <a:r>
              <a:rPr lang="ja-JP" altLang="en-US" sz="2400" b="1" dirty="0">
                <a:solidFill>
                  <a:srgbClr val="333333"/>
                </a:solidFill>
                <a:latin typeface="Meiryo" panose="020B0604030504040204" pitchFamily="50" charset="-128"/>
                <a:ea typeface="Meiryo" panose="020B0604030504040204" pitchFamily="50" charset="-128"/>
              </a:rPr>
              <a:t>　</a:t>
            </a:r>
            <a:r>
              <a:rPr lang="ja-JP" altLang="en-US" sz="2400" b="0" i="0" dirty="0">
                <a:solidFill>
                  <a:srgbClr val="333333"/>
                </a:solidFill>
                <a:effectLst/>
                <a:latin typeface="Meiryo" panose="020B0604030504040204" pitchFamily="50" charset="-128"/>
                <a:ea typeface="Meiryo" panose="020B0604030504040204" pitchFamily="50" charset="-128"/>
              </a:rPr>
              <a:t>炎上の様子が新聞・テレビ・ネットニュースなど大手マスメディアに取り上げられ、「ネット炎上」として社会問題化</a:t>
            </a: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1536722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AEBB38-0FD1-4536-A762-A1F22A5B5E1D}"/>
              </a:ext>
            </a:extLst>
          </p:cNvPr>
          <p:cNvSpPr txBox="1"/>
          <p:nvPr/>
        </p:nvSpPr>
        <p:spPr>
          <a:xfrm>
            <a:off x="613596" y="762000"/>
            <a:ext cx="10775092" cy="660401"/>
          </a:xfrm>
          <a:prstGeom prst="rect">
            <a:avLst/>
          </a:prstGeom>
          <a:noFill/>
        </p:spPr>
        <p:txBody>
          <a:bodyPr wrap="square" rtlCol="0">
            <a:noAutofit/>
          </a:bodyPr>
          <a:lstStyle/>
          <a:p>
            <a:pPr algn="ctr"/>
            <a:r>
              <a:rPr lang="ja-JP" altLang="en-US" sz="2800" u="sng" dirty="0"/>
              <a:t>デジタルタトゥーの怖さ</a:t>
            </a:r>
            <a:endParaRPr lang="ja-JP" altLang="ja-JP" sz="2800" u="sng" dirty="0"/>
          </a:p>
        </p:txBody>
      </p:sp>
      <p:sp>
        <p:nvSpPr>
          <p:cNvPr id="10" name="テキスト ボックス 9">
            <a:extLst>
              <a:ext uri="{FF2B5EF4-FFF2-40B4-BE49-F238E27FC236}">
                <a16:creationId xmlns:a16="http://schemas.microsoft.com/office/drawing/2014/main" id="{EE24120D-6602-4FD8-A6FA-8BD8838CE239}"/>
              </a:ext>
            </a:extLst>
          </p:cNvPr>
          <p:cNvSpPr txBox="1"/>
          <p:nvPr/>
        </p:nvSpPr>
        <p:spPr>
          <a:xfrm>
            <a:off x="803312" y="1422401"/>
            <a:ext cx="10886180" cy="4814626"/>
          </a:xfrm>
          <a:prstGeom prst="rect">
            <a:avLst/>
          </a:prstGeom>
          <a:noFill/>
        </p:spPr>
        <p:txBody>
          <a:bodyPr wrap="square" rtlCol="0">
            <a:noAutofit/>
          </a:bodyPr>
          <a:lstStyle/>
          <a:p>
            <a:pPr algn="just"/>
            <a:r>
              <a:rPr lang="ja-JP" altLang="en-US" sz="2400" b="1" kern="100" dirty="0">
                <a:latin typeface="+mn-ea"/>
                <a:cs typeface="Times New Roman" panose="02020603050405020304" pitchFamily="18" charset="0"/>
              </a:rPr>
              <a:t>１「炎上」の結果、</a:t>
            </a:r>
            <a:r>
              <a:rPr lang="ja-JP" altLang="en-US" sz="2400" b="1" kern="100" dirty="0">
                <a:solidFill>
                  <a:srgbClr val="FF0000"/>
                </a:solidFill>
                <a:latin typeface="+mn-ea"/>
                <a:cs typeface="Times New Roman" panose="02020603050405020304" pitchFamily="18" charset="0"/>
              </a:rPr>
              <a:t>氏名・住所・顔写真が特定され</a:t>
            </a:r>
            <a:r>
              <a:rPr lang="ja-JP" altLang="en-US" sz="2400" b="1" kern="100" dirty="0">
                <a:latin typeface="+mn-ea"/>
                <a:cs typeface="Times New Roman" panose="02020603050405020304" pitchFamily="18" charset="0"/>
              </a:rPr>
              <a:t>、ネット上に晒される</a:t>
            </a:r>
            <a:endParaRPr lang="en-US" altLang="ja-JP" sz="2400" b="1"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r>
              <a:rPr lang="ja-JP" altLang="en-US" sz="2400" b="1" kern="100" dirty="0">
                <a:latin typeface="+mn-ea"/>
                <a:cs typeface="Times New Roman" panose="02020603050405020304" pitchFamily="18" charset="0"/>
              </a:rPr>
              <a:t>２　逮捕・犯罪報道は、裁判手続きによっても削除が困難な場合ある</a:t>
            </a:r>
            <a:endParaRPr lang="en-US" altLang="ja-JP" sz="2400" b="1" kern="100" dirty="0">
              <a:latin typeface="+mn-ea"/>
              <a:cs typeface="Times New Roman" panose="02020603050405020304" pitchFamily="18" charset="0"/>
            </a:endParaRPr>
          </a:p>
          <a:p>
            <a:pPr algn="just"/>
            <a:r>
              <a:rPr lang="en-US" altLang="ja-JP" sz="2400" b="1" kern="100" dirty="0">
                <a:latin typeface="+mn-ea"/>
                <a:cs typeface="Times New Roman" panose="02020603050405020304" pitchFamily="18" charset="0"/>
              </a:rPr>
              <a:t>〔</a:t>
            </a:r>
            <a:r>
              <a:rPr lang="ja-JP" altLang="en-US" sz="2400" b="1" kern="100" dirty="0">
                <a:latin typeface="+mn-ea"/>
                <a:cs typeface="Times New Roman" panose="02020603050405020304" pitchFamily="18" charset="0"/>
              </a:rPr>
              <a:t>検索サイト」</a:t>
            </a:r>
            <a:endParaRPr lang="en-US" altLang="ja-JP" sz="2400" b="1" kern="100" dirty="0">
              <a:latin typeface="+mn-ea"/>
              <a:cs typeface="Times New Roman" panose="02020603050405020304" pitchFamily="18" charset="0"/>
            </a:endParaRPr>
          </a:p>
          <a:p>
            <a:pPr algn="just"/>
            <a:r>
              <a:rPr lang="ja-JP" altLang="en-US" sz="2400" kern="100" dirty="0">
                <a:latin typeface="+mn-ea"/>
                <a:cs typeface="Times New Roman" panose="02020603050405020304" pitchFamily="18" charset="0"/>
              </a:rPr>
              <a:t>・嫌疑不十分で不起訴→　</a:t>
            </a:r>
            <a:r>
              <a:rPr lang="ja-JP" altLang="en-US" sz="2200" kern="100" dirty="0">
                <a:latin typeface="+mn-ea"/>
                <a:cs typeface="Times New Roman" panose="02020603050405020304" pitchFamily="18" charset="0"/>
              </a:rPr>
              <a:t>原則として削除が命じられる。</a:t>
            </a:r>
            <a:endParaRPr lang="en-US" altLang="ja-JP" sz="2200" kern="100" dirty="0">
              <a:latin typeface="+mn-ea"/>
              <a:cs typeface="Times New Roman" panose="02020603050405020304" pitchFamily="18" charset="0"/>
            </a:endParaRPr>
          </a:p>
          <a:p>
            <a:pPr algn="just"/>
            <a:r>
              <a:rPr lang="ja-JP" altLang="en-US" sz="2400" kern="100" dirty="0">
                <a:latin typeface="+mn-ea"/>
                <a:cs typeface="Times New Roman" panose="02020603050405020304" pitchFamily="18" charset="0"/>
              </a:rPr>
              <a:t>・起訴猶予・罰金刑→</a:t>
            </a:r>
            <a:r>
              <a:rPr lang="ja-JP" altLang="en-US" sz="2200" kern="100" dirty="0">
                <a:latin typeface="+mn-ea"/>
                <a:cs typeface="Times New Roman" panose="02020603050405020304" pitchFamily="18" charset="0"/>
              </a:rPr>
              <a:t>事件から</a:t>
            </a:r>
            <a:r>
              <a:rPr lang="en-US" altLang="ja-JP" sz="2200" kern="100" dirty="0">
                <a:latin typeface="+mn-ea"/>
                <a:cs typeface="Times New Roman" panose="02020603050405020304" pitchFamily="18" charset="0"/>
              </a:rPr>
              <a:t>5</a:t>
            </a:r>
            <a:r>
              <a:rPr lang="ja-JP" altLang="en-US" sz="2200" kern="100" dirty="0">
                <a:latin typeface="+mn-ea"/>
                <a:cs typeface="Times New Roman" panose="02020603050405020304" pitchFamily="18" charset="0"/>
              </a:rPr>
              <a:t>年以上経過しても、</a:t>
            </a:r>
            <a:r>
              <a:rPr lang="ja-JP" altLang="en-US" sz="2200" kern="100" dirty="0">
                <a:solidFill>
                  <a:srgbClr val="FF0000"/>
                </a:solidFill>
                <a:latin typeface="+mn-ea"/>
                <a:cs typeface="Times New Roman" panose="02020603050405020304" pitchFamily="18" charset="0"/>
              </a:rPr>
              <a:t>「今なお公共の利害に関する　</a:t>
            </a:r>
            <a:endParaRPr lang="en-US" altLang="ja-JP" sz="2200" kern="100" dirty="0">
              <a:solidFill>
                <a:srgbClr val="FF0000"/>
              </a:solidFill>
              <a:latin typeface="+mn-ea"/>
              <a:cs typeface="Times New Roman" panose="02020603050405020304" pitchFamily="18" charset="0"/>
            </a:endParaRPr>
          </a:p>
          <a:p>
            <a:pPr algn="just"/>
            <a:r>
              <a:rPr lang="ja-JP" altLang="en-US" sz="2200" kern="100" dirty="0">
                <a:solidFill>
                  <a:srgbClr val="FF0000"/>
                </a:solidFill>
                <a:latin typeface="+mn-ea"/>
                <a:cs typeface="Times New Roman" panose="02020603050405020304" pitchFamily="18" charset="0"/>
              </a:rPr>
              <a:t>　　　　　　　　　　事項」</a:t>
            </a:r>
            <a:r>
              <a:rPr lang="ja-JP" altLang="en-US" sz="2200" kern="100" dirty="0">
                <a:latin typeface="+mn-ea"/>
                <a:cs typeface="Times New Roman" panose="02020603050405020304" pitchFamily="18" charset="0"/>
              </a:rPr>
              <a:t>として削除請求が</a:t>
            </a:r>
            <a:r>
              <a:rPr lang="ja-JP" altLang="en-US" sz="2200" kern="100" dirty="0">
                <a:solidFill>
                  <a:srgbClr val="FF0000"/>
                </a:solidFill>
                <a:latin typeface="+mn-ea"/>
                <a:cs typeface="Times New Roman" panose="02020603050405020304" pitchFamily="18" charset="0"/>
              </a:rPr>
              <a:t>棄却</a:t>
            </a:r>
            <a:r>
              <a:rPr lang="ja-JP" altLang="en-US" sz="2200" kern="100" dirty="0">
                <a:latin typeface="+mn-ea"/>
                <a:cs typeface="Times New Roman" panose="02020603050405020304" pitchFamily="18" charset="0"/>
              </a:rPr>
              <a:t>（最高裁</a:t>
            </a:r>
            <a:r>
              <a:rPr lang="en-US" altLang="ja-JP" sz="2200" kern="100" dirty="0">
                <a:latin typeface="+mn-ea"/>
                <a:cs typeface="Times New Roman" panose="02020603050405020304" pitchFamily="18" charset="0"/>
              </a:rPr>
              <a:t>H29.1.31</a:t>
            </a:r>
            <a:r>
              <a:rPr lang="ja-JP" altLang="en-US" sz="2200" kern="100" dirty="0">
                <a:latin typeface="+mn-ea"/>
                <a:cs typeface="Times New Roman" panose="02020603050405020304" pitchFamily="18" charset="0"/>
              </a:rPr>
              <a:t>決定等）</a:t>
            </a:r>
            <a:endParaRPr lang="en-US" altLang="ja-JP" sz="22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r>
              <a:rPr lang="en-US" altLang="ja-JP" sz="2400" b="1" kern="100" dirty="0">
                <a:latin typeface="+mn-ea"/>
                <a:cs typeface="Times New Roman" panose="02020603050405020304" pitchFamily="18" charset="0"/>
              </a:rPr>
              <a:t>〔</a:t>
            </a:r>
            <a:r>
              <a:rPr lang="ja-JP" altLang="en-US" sz="2400" b="1" kern="100" dirty="0">
                <a:latin typeface="+mn-ea"/>
                <a:cs typeface="Times New Roman" panose="02020603050405020304" pitchFamily="18" charset="0"/>
              </a:rPr>
              <a:t>掲示板、ブログ</a:t>
            </a:r>
            <a:r>
              <a:rPr lang="en-US" altLang="ja-JP" sz="2400" b="1" kern="100" dirty="0">
                <a:latin typeface="+mn-ea"/>
                <a:cs typeface="Times New Roman" panose="02020603050405020304" pitchFamily="18" charset="0"/>
              </a:rPr>
              <a:t>〕</a:t>
            </a:r>
            <a:r>
              <a:rPr lang="ja-JP" altLang="en-US" sz="2400" kern="100" dirty="0">
                <a:latin typeface="+mn-ea"/>
                <a:cs typeface="Times New Roman" panose="02020603050405020304" pitchFamily="18" charset="0"/>
              </a:rPr>
              <a:t>→　</a:t>
            </a:r>
            <a:r>
              <a:rPr lang="ja-JP" altLang="en-US" sz="2200" kern="100" dirty="0">
                <a:latin typeface="+mn-ea"/>
                <a:cs typeface="Times New Roman" panose="02020603050405020304" pitchFamily="18" charset="0"/>
              </a:rPr>
              <a:t>ある程度の期間経過があれば、削除可能</a:t>
            </a:r>
            <a:endParaRPr lang="en-US" altLang="ja-JP" sz="22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r>
              <a:rPr lang="en-US" altLang="ja-JP" sz="2400" b="1" kern="100" dirty="0">
                <a:latin typeface="+mn-ea"/>
                <a:cs typeface="Times New Roman" panose="02020603050405020304" pitchFamily="18" charset="0"/>
              </a:rPr>
              <a:t>〔Twitter〕</a:t>
            </a:r>
            <a:r>
              <a:rPr lang="ja-JP" altLang="en-US" sz="2400" kern="100" dirty="0">
                <a:latin typeface="+mn-ea"/>
                <a:cs typeface="Times New Roman" panose="02020603050405020304" pitchFamily="18" charset="0"/>
              </a:rPr>
              <a:t>→</a:t>
            </a:r>
            <a:r>
              <a:rPr lang="ja-JP" altLang="en-US" sz="2200" kern="100" dirty="0">
                <a:latin typeface="+mn-ea"/>
                <a:cs typeface="Times New Roman" panose="02020603050405020304" pitchFamily="18" charset="0"/>
              </a:rPr>
              <a:t>罰金刑の事案、は</a:t>
            </a:r>
            <a:r>
              <a:rPr lang="en-US" altLang="ja-JP" sz="2200" kern="100" dirty="0">
                <a:latin typeface="+mn-ea"/>
                <a:cs typeface="Times New Roman" panose="02020603050405020304" pitchFamily="18" charset="0"/>
              </a:rPr>
              <a:t>Twitter</a:t>
            </a:r>
            <a:r>
              <a:rPr lang="ja-JP" altLang="en-US" sz="2200" kern="100" dirty="0">
                <a:latin typeface="+mn-ea"/>
                <a:cs typeface="Times New Roman" panose="02020603050405020304" pitchFamily="18" charset="0"/>
              </a:rPr>
              <a:t>が「情報流通の基盤として大きな役割を果</a:t>
            </a:r>
            <a:endParaRPr lang="en-US" altLang="ja-JP" sz="2200" kern="100" dirty="0">
              <a:latin typeface="+mn-ea"/>
              <a:cs typeface="Times New Roman" panose="02020603050405020304" pitchFamily="18" charset="0"/>
            </a:endParaRPr>
          </a:p>
          <a:p>
            <a:pPr algn="just"/>
            <a:r>
              <a:rPr lang="ja-JP" altLang="en-US" sz="2200" kern="100" dirty="0">
                <a:latin typeface="+mn-ea"/>
                <a:cs typeface="Times New Roman" panose="02020603050405020304" pitchFamily="18" charset="0"/>
              </a:rPr>
              <a:t>　　　　　　たしている」としたうえで、罰金刑から</a:t>
            </a:r>
            <a:r>
              <a:rPr lang="en-US" altLang="ja-JP" sz="2200" kern="100" dirty="0">
                <a:latin typeface="+mn-ea"/>
                <a:cs typeface="Times New Roman" panose="02020603050405020304" pitchFamily="18" charset="0"/>
              </a:rPr>
              <a:t>8</a:t>
            </a:r>
            <a:r>
              <a:rPr lang="ja-JP" altLang="en-US" sz="2200" kern="100" dirty="0">
                <a:latin typeface="+mn-ea"/>
                <a:cs typeface="Times New Roman" panose="02020603050405020304" pitchFamily="18" charset="0"/>
              </a:rPr>
              <a:t>年経過でも削除請求</a:t>
            </a:r>
            <a:r>
              <a:rPr lang="ja-JP" altLang="en-US" sz="2200" kern="100" dirty="0">
                <a:solidFill>
                  <a:srgbClr val="FF0000"/>
                </a:solidFill>
                <a:latin typeface="+mn-ea"/>
                <a:cs typeface="Times New Roman" panose="02020603050405020304" pitchFamily="18" charset="0"/>
              </a:rPr>
              <a:t>棄却</a:t>
            </a:r>
            <a:endParaRPr lang="en-US" altLang="ja-JP" sz="2200" kern="100" dirty="0">
              <a:solidFill>
                <a:srgbClr val="FF0000"/>
              </a:solidFill>
              <a:latin typeface="+mn-ea"/>
              <a:cs typeface="Times New Roman" panose="02020603050405020304" pitchFamily="18" charset="0"/>
            </a:endParaRPr>
          </a:p>
          <a:p>
            <a:pPr algn="just"/>
            <a:r>
              <a:rPr lang="ja-JP" altLang="en-US" sz="2200" kern="100" dirty="0">
                <a:solidFill>
                  <a:srgbClr val="FF0000"/>
                </a:solidFill>
                <a:latin typeface="+mn-ea"/>
                <a:cs typeface="Times New Roman" panose="02020603050405020304" pitchFamily="18" charset="0"/>
              </a:rPr>
              <a:t>　　　　　　</a:t>
            </a:r>
            <a:r>
              <a:rPr lang="ja-JP" altLang="en-US" sz="2200" kern="100" dirty="0">
                <a:latin typeface="+mn-ea"/>
                <a:cs typeface="Times New Roman" panose="02020603050405020304" pitchFamily="18" charset="0"/>
              </a:rPr>
              <a:t>（東京高裁</a:t>
            </a:r>
            <a:r>
              <a:rPr lang="en-US" altLang="ja-JP" sz="2200" kern="100" dirty="0">
                <a:latin typeface="+mn-ea"/>
                <a:cs typeface="Times New Roman" panose="02020603050405020304" pitchFamily="18" charset="0"/>
              </a:rPr>
              <a:t>R2.6.29</a:t>
            </a:r>
            <a:r>
              <a:rPr lang="ja-JP" altLang="en-US" sz="2200" kern="100" dirty="0">
                <a:latin typeface="+mn-ea"/>
                <a:cs typeface="Times New Roman" panose="02020603050405020304" pitchFamily="18" charset="0"/>
              </a:rPr>
              <a:t>）</a:t>
            </a:r>
            <a:endParaRPr lang="en-US" altLang="ja-JP" sz="2200" kern="100" dirty="0">
              <a:solidFill>
                <a:srgbClr val="FF0000"/>
              </a:solidFill>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endParaRPr lang="en-US" altLang="ja-JP" sz="2400" kern="100" dirty="0">
              <a:latin typeface="+mn-ea"/>
              <a:cs typeface="Times New Roman" panose="02020603050405020304" pitchFamily="18" charset="0"/>
            </a:endParaRPr>
          </a:p>
          <a:p>
            <a:pPr algn="just"/>
            <a:endParaRPr lang="en-US" altLang="ja-JP" sz="2000" kern="100" dirty="0">
              <a:latin typeface="+mn-ea"/>
              <a:cs typeface="Times New Roman" panose="02020603050405020304" pitchFamily="18" charset="0"/>
            </a:endParaRPr>
          </a:p>
          <a:p>
            <a:pPr algn="just"/>
            <a:endParaRPr lang="en-US" altLang="ja-JP" sz="2800" dirty="0">
              <a:solidFill>
                <a:prstClr val="black"/>
              </a:solidFill>
            </a:endParaRPr>
          </a:p>
        </p:txBody>
      </p:sp>
      <p:pic>
        <p:nvPicPr>
          <p:cNvPr id="3" name="図 2">
            <a:extLst>
              <a:ext uri="{FF2B5EF4-FFF2-40B4-BE49-F238E27FC236}">
                <a16:creationId xmlns:a16="http://schemas.microsoft.com/office/drawing/2014/main" id="{A15CB396-D184-E1DA-BF29-095E5E04281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0726" y="155184"/>
            <a:ext cx="2457004" cy="994787"/>
          </a:xfrm>
          <a:prstGeom prst="rect">
            <a:avLst/>
          </a:prstGeom>
        </p:spPr>
      </p:pic>
    </p:spTree>
    <p:extLst>
      <p:ext uri="{BB962C8B-B14F-4D97-AF65-F5344CB8AC3E}">
        <p14:creationId xmlns:p14="http://schemas.microsoft.com/office/powerpoint/2010/main" val="385600251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3186</Words>
  <Application>Microsoft Office PowerPoint</Application>
  <PresentationFormat>ワイド画面</PresentationFormat>
  <Paragraphs>259</Paragraphs>
  <Slides>13</Slides>
  <Notes>13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13</vt:i4>
      </vt:variant>
    </vt:vector>
  </HeadingPairs>
  <TitlesOfParts>
    <vt:vector size="22" baseType="lpstr">
      <vt:lpstr>Meiryo</vt:lpstr>
      <vt:lpstr>Meiryo</vt:lpstr>
      <vt:lpstr>游ゴシック</vt:lpstr>
      <vt:lpstr>游ゴシック体 ボールド</vt:lpstr>
      <vt:lpstr>游明朝</vt:lpstr>
      <vt:lpstr>Arial</vt:lpstr>
      <vt:lpstr>Calibri</vt:lpstr>
      <vt:lpstr>Open Sans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炎上させないためには</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2022-10-03T00:27:09Z</dcterms:created>
  <dcterms:modified xsi:type="dcterms:W3CDTF">2023-03-10T05:06:17Z</dcterms:modified>
</cp:coreProperties>
</file>